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32"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C1614552-2363-4730-AA1F-8D9A171CEAC2}" type="datetimeFigureOut">
              <a:rPr kumimoji="1" lang="ja-JP" altLang="en-US" smtClean="0"/>
              <a:t>2016/3/31</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074E5194-5427-484B-98F8-F9E56E83C6C3}" type="slidenum">
              <a:rPr kumimoji="1" lang="ja-JP" altLang="en-US" smtClean="0"/>
              <a:t>‹#›</a:t>
            </a:fld>
            <a:endParaRPr kumimoji="1" lang="ja-JP" altLang="en-US"/>
          </a:p>
        </p:txBody>
      </p:sp>
    </p:spTree>
    <p:extLst>
      <p:ext uri="{BB962C8B-B14F-4D97-AF65-F5344CB8AC3E}">
        <p14:creationId xmlns:p14="http://schemas.microsoft.com/office/powerpoint/2010/main" val="18586130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B91E320-B7E0-4B8B-B6AA-34449BB10D19}" type="slidenum">
              <a:rPr kumimoji="1" lang="ja-JP" altLang="en-US" smtClean="0"/>
              <a:t>1</a:t>
            </a:fld>
            <a:endParaRPr kumimoji="1" lang="ja-JP" altLang="en-US"/>
          </a:p>
        </p:txBody>
      </p:sp>
    </p:spTree>
    <p:extLst>
      <p:ext uri="{BB962C8B-B14F-4D97-AF65-F5344CB8AC3E}">
        <p14:creationId xmlns:p14="http://schemas.microsoft.com/office/powerpoint/2010/main" val="838917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8042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69870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220931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45752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160377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277057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395475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241134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428660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229384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1A04A6-022D-48D9-AD74-880ADB853479}" type="datetimeFigureOut">
              <a:rPr kumimoji="1" lang="ja-JP" altLang="en-US" smtClean="0"/>
              <a:t>2016/3/31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368655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A04A6-022D-48D9-AD74-880ADB853479}" type="datetimeFigureOut">
              <a:rPr kumimoji="1" lang="ja-JP" altLang="en-US" smtClean="0"/>
              <a:t>2016/3/31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A98B7-44ED-4843-9C3F-8A5D276259A4}" type="slidenum">
              <a:rPr kumimoji="1" lang="ja-JP" altLang="en-US" smtClean="0"/>
              <a:t>‹#›</a:t>
            </a:fld>
            <a:endParaRPr kumimoji="1" lang="ja-JP" altLang="en-US"/>
          </a:p>
        </p:txBody>
      </p:sp>
    </p:spTree>
    <p:extLst>
      <p:ext uri="{BB962C8B-B14F-4D97-AF65-F5344CB8AC3E}">
        <p14:creationId xmlns:p14="http://schemas.microsoft.com/office/powerpoint/2010/main" val="2872177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1348767" y="2630779"/>
            <a:ext cx="1204905" cy="710640"/>
            <a:chOff x="2628180" y="1791916"/>
            <a:chExt cx="1204905" cy="710640"/>
          </a:xfrm>
        </p:grpSpPr>
        <p:sp>
          <p:nvSpPr>
            <p:cNvPr id="33" name="角丸四角形 32"/>
            <p:cNvSpPr/>
            <p:nvPr/>
          </p:nvSpPr>
          <p:spPr>
            <a:xfrm>
              <a:off x="2628180" y="1791916"/>
              <a:ext cx="1204905" cy="710640"/>
            </a:xfrm>
            <a:prstGeom prst="roundRect">
              <a:avLst>
                <a:gd name="adj" fmla="val 8847"/>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defTabSz="913905"/>
              <a:endParaRPr lang="ja-JP" altLang="en-US">
                <a:solidFill>
                  <a:prstClr val="white"/>
                </a:solidFill>
              </a:endParaRPr>
            </a:p>
          </p:txBody>
        </p:sp>
        <p:sp>
          <p:nvSpPr>
            <p:cNvPr id="3" name="正方形/長方形 2"/>
            <p:cNvSpPr/>
            <p:nvPr/>
          </p:nvSpPr>
          <p:spPr>
            <a:xfrm>
              <a:off x="2753406" y="1840560"/>
              <a:ext cx="955529" cy="5895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3905"/>
              <a:r>
                <a:rPr lang="ja-JP" altLang="en-US" sz="1000" dirty="0">
                  <a:solidFill>
                    <a:prstClr val="black"/>
                  </a:solidFill>
                </a:rPr>
                <a:t>子供の未来</a:t>
              </a:r>
              <a:endParaRPr lang="en-US" altLang="ja-JP" sz="1000" dirty="0">
                <a:solidFill>
                  <a:prstClr val="black"/>
                </a:solidFill>
              </a:endParaRPr>
            </a:p>
            <a:p>
              <a:pPr algn="ctr" defTabSz="913905"/>
              <a:r>
                <a:rPr lang="ja-JP" altLang="en-US" sz="1000" dirty="0">
                  <a:solidFill>
                    <a:prstClr val="black"/>
                  </a:solidFill>
                </a:rPr>
                <a:t>応援国民運動ホームページ</a:t>
              </a:r>
            </a:p>
          </p:txBody>
        </p:sp>
      </p:grpSp>
      <p:sp>
        <p:nvSpPr>
          <p:cNvPr id="19" name="角丸四角形 18"/>
          <p:cNvSpPr/>
          <p:nvPr/>
        </p:nvSpPr>
        <p:spPr>
          <a:xfrm>
            <a:off x="3670037" y="3113502"/>
            <a:ext cx="3387531" cy="2329244"/>
          </a:xfrm>
          <a:prstGeom prst="roundRect">
            <a:avLst>
              <a:gd name="adj" fmla="val 12090"/>
            </a:avLst>
          </a:prstGeom>
          <a:solidFill>
            <a:schemeClr val="accent6">
              <a:lumMod val="40000"/>
              <a:lumOff val="60000"/>
            </a:schemeClr>
          </a:solidFill>
          <a:ln w="57150">
            <a:solidFill>
              <a:schemeClr val="tx1"/>
            </a:solidFill>
          </a:ln>
        </p:spPr>
        <p:style>
          <a:lnRef idx="2">
            <a:schemeClr val="dk1"/>
          </a:lnRef>
          <a:fillRef idx="1">
            <a:schemeClr val="lt1"/>
          </a:fillRef>
          <a:effectRef idx="0">
            <a:schemeClr val="dk1"/>
          </a:effectRef>
          <a:fontRef idx="minor">
            <a:schemeClr val="dk1"/>
          </a:fontRef>
        </p:style>
        <p:txBody>
          <a:bodyPr lIns="0" tIns="45696" rIns="0" bIns="45696" rtlCol="0" anchor="t"/>
          <a:lstStyle/>
          <a:p>
            <a:pPr algn="ctr" defTabSz="913905"/>
            <a:endParaRPr lang="en-US" altLang="ja-JP" sz="800" b="1" dirty="0" smtClean="0">
              <a:solidFill>
                <a:prstClr val="black"/>
              </a:solidFill>
              <a:latin typeface="メイリオ" panose="020B0604030504040204" pitchFamily="50" charset="-128"/>
              <a:cs typeface="メイリオ" panose="020B0604030504040204" pitchFamily="50" charset="-128"/>
            </a:endParaRPr>
          </a:p>
          <a:p>
            <a:pPr algn="ctr" defTabSz="913905"/>
            <a:r>
              <a:rPr lang="ja-JP" altLang="en-US" sz="2000" b="1" dirty="0" smtClean="0">
                <a:solidFill>
                  <a:srgbClr val="0070C0"/>
                </a:solidFill>
                <a:latin typeface="メイリオ" panose="020B0604030504040204" pitchFamily="50" charset="-128"/>
                <a:cs typeface="メイリオ" panose="020B0604030504040204" pitchFamily="50" charset="-128"/>
              </a:rPr>
              <a:t>こどもすくすくスクエア</a:t>
            </a:r>
            <a:endParaRPr lang="en-US" altLang="ja-JP" sz="2000" b="1" dirty="0" smtClean="0">
              <a:solidFill>
                <a:srgbClr val="0070C0"/>
              </a:solidFill>
              <a:latin typeface="メイリオ" panose="020B0604030504040204" pitchFamily="50" charset="-128"/>
              <a:cs typeface="メイリオ" panose="020B0604030504040204" pitchFamily="50" charset="-128"/>
            </a:endParaRPr>
          </a:p>
          <a:p>
            <a:pPr algn="ctr" defTabSz="913905"/>
            <a:r>
              <a:rPr lang="ja-JP" altLang="en-US" b="1" dirty="0" smtClean="0">
                <a:solidFill>
                  <a:srgbClr val="0070C0"/>
                </a:solidFill>
                <a:latin typeface="メイリオ" panose="020B0604030504040204" pitchFamily="50" charset="-128"/>
                <a:cs typeface="メイリオ" panose="020B0604030504040204" pitchFamily="50" charset="-128"/>
              </a:rPr>
              <a:t>（支援相談窓口）</a:t>
            </a:r>
            <a:endParaRPr lang="en-US" altLang="ja-JP" dirty="0">
              <a:solidFill>
                <a:srgbClr val="0070C0"/>
              </a:solidFill>
              <a:latin typeface="メイリオ" panose="020B0604030504040204" pitchFamily="50" charset="-128"/>
              <a:cs typeface="メイリオ" panose="020B0604030504040204" pitchFamily="50" charset="-128"/>
            </a:endParaRPr>
          </a:p>
          <a:p>
            <a:pPr algn="ctr" defTabSz="913905"/>
            <a:r>
              <a:rPr lang="ja-JP" altLang="en-US" sz="1200" dirty="0">
                <a:solidFill>
                  <a:prstClr val="black"/>
                </a:solidFill>
                <a:latin typeface="メイリオ" panose="020B0604030504040204" pitchFamily="50" charset="-128"/>
                <a:cs typeface="メイリオ" panose="020B0604030504040204" pitchFamily="50" charset="-128"/>
              </a:rPr>
              <a:t>（福祉</a:t>
            </a:r>
            <a:r>
              <a:rPr lang="ja-JP" altLang="en-US" sz="1200" dirty="0" smtClean="0">
                <a:solidFill>
                  <a:prstClr val="black"/>
                </a:solidFill>
                <a:latin typeface="メイリオ" panose="020B0604030504040204" pitchFamily="50" charset="-128"/>
                <a:cs typeface="メイリオ" panose="020B0604030504040204" pitchFamily="50" charset="-128"/>
              </a:rPr>
              <a:t>事務所設置自治体の相談窓口</a:t>
            </a:r>
            <a:r>
              <a:rPr lang="ja-JP" altLang="en-US" sz="1200" dirty="0">
                <a:solidFill>
                  <a:prstClr val="black"/>
                </a:solidFill>
                <a:latin typeface="メイリオ" panose="020B0604030504040204" pitchFamily="50" charset="-128"/>
                <a:cs typeface="メイリオ" panose="020B0604030504040204" pitchFamily="50" charset="-128"/>
              </a:rPr>
              <a:t>）</a:t>
            </a:r>
            <a:endParaRPr lang="en-US" altLang="ja-JP" sz="1200" dirty="0">
              <a:solidFill>
                <a:prstClr val="black"/>
              </a:solidFill>
              <a:latin typeface="メイリオ" panose="020B0604030504040204" pitchFamily="50" charset="-128"/>
              <a:cs typeface="メイリオ" panose="020B0604030504040204" pitchFamily="50" charset="-128"/>
            </a:endParaRPr>
          </a:p>
          <a:p>
            <a:pPr algn="ctr" defTabSz="913905"/>
            <a:endParaRPr lang="en-US" altLang="ja-JP" sz="1200" dirty="0">
              <a:solidFill>
                <a:prstClr val="black"/>
              </a:solidFill>
              <a:latin typeface="メイリオ" panose="020B0604030504040204" pitchFamily="50" charset="-128"/>
              <a:cs typeface="メイリオ" panose="020B0604030504040204" pitchFamily="50" charset="-128"/>
            </a:endParaRPr>
          </a:p>
          <a:p>
            <a:pPr algn="ctr" defTabSz="913905"/>
            <a:r>
              <a:rPr lang="ja-JP" altLang="en-US" sz="1200" dirty="0">
                <a:solidFill>
                  <a:prstClr val="black"/>
                </a:solidFill>
                <a:latin typeface="メイリオ" panose="020B0604030504040204" pitchFamily="50" charset="-128"/>
                <a:cs typeface="メイリオ" panose="020B0604030504040204" pitchFamily="50" charset="-128"/>
              </a:rPr>
              <a:t>　　　　　　　</a:t>
            </a:r>
            <a:endParaRPr lang="en-US" altLang="ja-JP" sz="1200" dirty="0">
              <a:solidFill>
                <a:prstClr val="black"/>
              </a:solidFill>
              <a:latin typeface="メイリオ" panose="020B0604030504040204" pitchFamily="50" charset="-128"/>
              <a:cs typeface="メイリオ" panose="020B0604030504040204" pitchFamily="50" charset="-128"/>
            </a:endParaRPr>
          </a:p>
        </p:txBody>
      </p:sp>
      <p:sp>
        <p:nvSpPr>
          <p:cNvPr id="20" name="角丸四角形 19"/>
          <p:cNvSpPr/>
          <p:nvPr/>
        </p:nvSpPr>
        <p:spPr>
          <a:xfrm>
            <a:off x="5061013" y="1675991"/>
            <a:ext cx="2499753" cy="902181"/>
          </a:xfrm>
          <a:prstGeom prst="roundRect">
            <a:avLst/>
          </a:prstGeom>
          <a:noFill/>
          <a:ln>
            <a:solidFill>
              <a:schemeClr val="accent6">
                <a:lumMod val="75000"/>
              </a:schemeClr>
            </a:solidFill>
          </a:ln>
        </p:spPr>
        <p:style>
          <a:lnRef idx="2">
            <a:schemeClr val="dk1"/>
          </a:lnRef>
          <a:fillRef idx="1">
            <a:schemeClr val="lt1"/>
          </a:fillRef>
          <a:effectRef idx="0">
            <a:schemeClr val="dk1"/>
          </a:effectRef>
          <a:fontRef idx="minor">
            <a:schemeClr val="dk1"/>
          </a:fontRef>
        </p:style>
        <p:txBody>
          <a:bodyPr lIns="91390" tIns="45696" rIns="91390" bIns="45696" rtlCol="0" anchor="ctr"/>
          <a:lstStyle/>
          <a:p>
            <a:pPr algn="ctr" defTabSz="913905"/>
            <a:r>
              <a:rPr lang="ja-JP" altLang="en-US" sz="1400" dirty="0">
                <a:solidFill>
                  <a:prstClr val="black"/>
                </a:solidFill>
                <a:latin typeface="メイリオ" panose="020B0604030504040204" pitchFamily="50" charset="-128"/>
                <a:cs typeface="メイリオ" panose="020B0604030504040204" pitchFamily="50" charset="-128"/>
              </a:rPr>
              <a:t>生活困窮者自立支援制度</a:t>
            </a:r>
            <a:r>
              <a:rPr lang="ja-JP" altLang="en-US" sz="1400" dirty="0" smtClean="0">
                <a:solidFill>
                  <a:prstClr val="black"/>
                </a:solidFill>
                <a:latin typeface="メイリオ" panose="020B0604030504040204" pitchFamily="50" charset="-128"/>
                <a:cs typeface="メイリオ" panose="020B0604030504040204" pitchFamily="50" charset="-128"/>
              </a:rPr>
              <a:t>の相談窓口</a:t>
            </a:r>
            <a:endParaRPr lang="en-US" altLang="ja-JP" sz="1400" dirty="0" smtClean="0">
              <a:solidFill>
                <a:prstClr val="black"/>
              </a:solidFill>
              <a:latin typeface="メイリオ" panose="020B0604030504040204" pitchFamily="50" charset="-128"/>
              <a:cs typeface="メイリオ" panose="020B0604030504040204" pitchFamily="50" charset="-128"/>
            </a:endParaRPr>
          </a:p>
          <a:p>
            <a:pPr algn="ctr" defTabSz="913905"/>
            <a:r>
              <a:rPr lang="ja-JP" altLang="en-US" sz="1200" dirty="0" smtClean="0">
                <a:solidFill>
                  <a:prstClr val="black"/>
                </a:solidFill>
                <a:latin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cs typeface="メイリオ" panose="020B0604030504040204" pitchFamily="50" charset="-128"/>
              </a:rPr>
              <a:t>福祉事務所設置自治体の窓口</a:t>
            </a:r>
            <a:r>
              <a:rPr lang="en-US" altLang="ja-JP" sz="1200" dirty="0">
                <a:solidFill>
                  <a:prstClr val="black"/>
                </a:solidFill>
                <a:latin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cs typeface="メイリオ" panose="020B0604030504040204" pitchFamily="50" charset="-128"/>
              </a:rPr>
              <a:t>直営</a:t>
            </a:r>
            <a:r>
              <a:rPr lang="en-US" altLang="ja-JP" sz="1200" dirty="0" smtClean="0">
                <a:solidFill>
                  <a:prstClr val="black"/>
                </a:solidFill>
                <a:latin typeface="メイリオ" panose="020B0604030504040204" pitchFamily="50" charset="-128"/>
                <a:cs typeface="メイリオ" panose="020B0604030504040204" pitchFamily="50" charset="-128"/>
              </a:rPr>
              <a:t>)</a:t>
            </a:r>
            <a:r>
              <a:rPr lang="ja-JP" altLang="en-US" sz="1200" dirty="0" smtClean="0">
                <a:solidFill>
                  <a:prstClr val="black"/>
                </a:solidFill>
                <a:latin typeface="メイリオ" panose="020B0604030504040204" pitchFamily="50" charset="-128"/>
                <a:cs typeface="メイリオ" panose="020B0604030504040204" pitchFamily="50" charset="-128"/>
              </a:rPr>
              <a:t>又</a:t>
            </a:r>
            <a:r>
              <a:rPr lang="ja-JP" altLang="en-US" sz="1200" dirty="0">
                <a:solidFill>
                  <a:prstClr val="black"/>
                </a:solidFill>
                <a:latin typeface="メイリオ" panose="020B0604030504040204" pitchFamily="50" charset="-128"/>
                <a:cs typeface="メイリオ" panose="020B0604030504040204" pitchFamily="50" charset="-128"/>
              </a:rPr>
              <a:t>は民間団体</a:t>
            </a:r>
            <a:r>
              <a:rPr lang="en-US" altLang="ja-JP" sz="1200" dirty="0">
                <a:solidFill>
                  <a:prstClr val="black"/>
                </a:solidFill>
                <a:latin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cs typeface="メイリオ" panose="020B0604030504040204" pitchFamily="50" charset="-128"/>
              </a:rPr>
              <a:t>委託</a:t>
            </a:r>
            <a:r>
              <a:rPr lang="en-US" altLang="ja-JP" sz="1200" dirty="0">
                <a:solidFill>
                  <a:prstClr val="black"/>
                </a:solidFill>
                <a:latin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cs typeface="メイリオ" panose="020B0604030504040204" pitchFamily="50" charset="-128"/>
              </a:rPr>
              <a:t>）</a:t>
            </a:r>
            <a:endParaRPr lang="ja-JP" altLang="en-US" sz="1200" dirty="0">
              <a:solidFill>
                <a:prstClr val="black"/>
              </a:solidFill>
            </a:endParaRPr>
          </a:p>
        </p:txBody>
      </p:sp>
      <p:sp>
        <p:nvSpPr>
          <p:cNvPr id="35" name="角丸四角形 34"/>
          <p:cNvSpPr/>
          <p:nvPr/>
        </p:nvSpPr>
        <p:spPr>
          <a:xfrm>
            <a:off x="56456" y="1828186"/>
            <a:ext cx="360042" cy="4684958"/>
          </a:xfrm>
          <a:prstGeom prst="round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vert="eaVert" lIns="35982" tIns="45696" rIns="71961" bIns="45696" rtlCol="0" anchor="ctr"/>
          <a:lstStyle/>
          <a:p>
            <a:pPr defTabSz="913905"/>
            <a:r>
              <a:rPr lang="ja-JP" altLang="en-US" b="1" dirty="0" smtClean="0">
                <a:solidFill>
                  <a:prstClr val="black"/>
                </a:solidFill>
              </a:rPr>
              <a:t>　　　　　ひとり</a:t>
            </a:r>
            <a:r>
              <a:rPr lang="ja-JP" altLang="en-US" b="1" dirty="0">
                <a:solidFill>
                  <a:prstClr val="black"/>
                </a:solidFill>
              </a:rPr>
              <a:t>親</a:t>
            </a:r>
            <a:r>
              <a:rPr lang="ja-JP" altLang="en-US" b="1" dirty="0" smtClean="0">
                <a:solidFill>
                  <a:prstClr val="black"/>
                </a:solidFill>
              </a:rPr>
              <a:t>家庭　　</a:t>
            </a:r>
            <a:endParaRPr lang="en-US" altLang="ja-JP" b="1" dirty="0" smtClean="0">
              <a:solidFill>
                <a:prstClr val="black"/>
              </a:solidFill>
            </a:endParaRPr>
          </a:p>
        </p:txBody>
      </p:sp>
      <p:sp>
        <p:nvSpPr>
          <p:cNvPr id="36" name="正方形/長方形 35"/>
          <p:cNvSpPr/>
          <p:nvPr/>
        </p:nvSpPr>
        <p:spPr>
          <a:xfrm>
            <a:off x="489532" y="3709417"/>
            <a:ext cx="495510" cy="300106"/>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390" tIns="45696" rIns="91390" bIns="45696" rtlCol="0" anchor="ctr"/>
          <a:lstStyle/>
          <a:p>
            <a:pPr algn="ctr" defTabSz="913905"/>
            <a:endParaRPr lang="ja-JP" altLang="en-US">
              <a:solidFill>
                <a:prstClr val="white"/>
              </a:solidFill>
            </a:endParaRPr>
          </a:p>
        </p:txBody>
      </p:sp>
      <p:sp>
        <p:nvSpPr>
          <p:cNvPr id="37" name="角丸四角形 36"/>
          <p:cNvSpPr/>
          <p:nvPr/>
        </p:nvSpPr>
        <p:spPr>
          <a:xfrm>
            <a:off x="1054318" y="3498532"/>
            <a:ext cx="1929350" cy="721881"/>
          </a:xfrm>
          <a:prstGeom prst="roundRect">
            <a:avLst/>
          </a:prstGeom>
          <a:noFill/>
        </p:spPr>
        <p:style>
          <a:lnRef idx="2">
            <a:schemeClr val="dk1"/>
          </a:lnRef>
          <a:fillRef idx="1">
            <a:schemeClr val="lt1"/>
          </a:fillRef>
          <a:effectRef idx="0">
            <a:schemeClr val="dk1"/>
          </a:effectRef>
          <a:fontRef idx="minor">
            <a:schemeClr val="dk1"/>
          </a:fontRef>
        </p:style>
        <p:txBody>
          <a:bodyPr vert="horz" lIns="91390" tIns="45696" rIns="91390" bIns="45696" rtlCol="0" anchor="ctr"/>
          <a:lstStyle/>
          <a:p>
            <a:pPr algn="ctr" defTabSz="913905"/>
            <a:r>
              <a:rPr lang="ja-JP" altLang="en-US" sz="1300" b="1" dirty="0">
                <a:solidFill>
                  <a:prstClr val="black"/>
                </a:solidFill>
                <a:latin typeface="メイリオ" panose="020B0604030504040204" pitchFamily="50" charset="-128"/>
                <a:cs typeface="メイリオ" panose="020B0604030504040204" pitchFamily="50" charset="-128"/>
              </a:rPr>
              <a:t>離婚届、</a:t>
            </a:r>
            <a:r>
              <a:rPr lang="ja-JP" altLang="en-US" sz="1300" b="1" dirty="0" smtClean="0">
                <a:solidFill>
                  <a:prstClr val="black"/>
                </a:solidFill>
                <a:latin typeface="メイリオ" panose="020B0604030504040204" pitchFamily="50" charset="-128"/>
                <a:cs typeface="メイリオ" panose="020B0604030504040204" pitchFamily="50" charset="-128"/>
              </a:rPr>
              <a:t>転入届</a:t>
            </a:r>
            <a:endParaRPr lang="en-US" altLang="ja-JP" sz="1300" b="1" dirty="0" smtClean="0">
              <a:solidFill>
                <a:prstClr val="black"/>
              </a:solidFill>
              <a:latin typeface="メイリオ" panose="020B0604030504040204" pitchFamily="50" charset="-128"/>
              <a:cs typeface="メイリオ" panose="020B0604030504040204" pitchFamily="50" charset="-128"/>
            </a:endParaRPr>
          </a:p>
          <a:p>
            <a:pPr algn="ctr" defTabSz="913905"/>
            <a:r>
              <a:rPr lang="ja-JP" altLang="en-US" sz="1300" b="1" dirty="0" smtClean="0">
                <a:solidFill>
                  <a:prstClr val="black"/>
                </a:solidFill>
                <a:latin typeface="メイリオ" panose="020B0604030504040204" pitchFamily="50" charset="-128"/>
                <a:cs typeface="メイリオ" panose="020B0604030504040204" pitchFamily="50" charset="-128"/>
              </a:rPr>
              <a:t>保育</a:t>
            </a:r>
            <a:r>
              <a:rPr lang="ja-JP" altLang="en-US" sz="1300" b="1" dirty="0">
                <a:solidFill>
                  <a:prstClr val="black"/>
                </a:solidFill>
                <a:latin typeface="メイリオ" panose="020B0604030504040204" pitchFamily="50" charset="-128"/>
                <a:cs typeface="メイリオ" panose="020B0604030504040204" pitchFamily="50" charset="-128"/>
              </a:rPr>
              <a:t>園の手続</a:t>
            </a:r>
            <a:endParaRPr lang="en-US" altLang="ja-JP" sz="1300" b="1" dirty="0">
              <a:solidFill>
                <a:prstClr val="black"/>
              </a:solidFill>
              <a:latin typeface="メイリオ" panose="020B0604030504040204" pitchFamily="50" charset="-128"/>
              <a:cs typeface="メイリオ" panose="020B0604030504040204" pitchFamily="50" charset="-128"/>
            </a:endParaRPr>
          </a:p>
          <a:p>
            <a:pPr algn="ctr" defTabSz="913905"/>
            <a:r>
              <a:rPr lang="ja-JP" altLang="en-US" sz="1300" b="1" dirty="0">
                <a:solidFill>
                  <a:prstClr val="black"/>
                </a:solidFill>
                <a:latin typeface="メイリオ" panose="020B0604030504040204" pitchFamily="50" charset="-128"/>
                <a:cs typeface="メイリオ" panose="020B0604030504040204" pitchFamily="50" charset="-128"/>
              </a:rPr>
              <a:t>児童扶養手当等の窓口</a:t>
            </a:r>
            <a:endParaRPr lang="ja-JP" altLang="en-US" sz="1300" dirty="0">
              <a:solidFill>
                <a:prstClr val="black"/>
              </a:solidFill>
            </a:endParaRPr>
          </a:p>
        </p:txBody>
      </p:sp>
      <p:sp>
        <p:nvSpPr>
          <p:cNvPr id="38" name="円形吹き出し 37"/>
          <p:cNvSpPr/>
          <p:nvPr/>
        </p:nvSpPr>
        <p:spPr>
          <a:xfrm>
            <a:off x="4304928" y="5586764"/>
            <a:ext cx="3293773" cy="927077"/>
          </a:xfrm>
          <a:prstGeom prst="wedgeEllipseCallout">
            <a:avLst>
              <a:gd name="adj1" fmla="val -42922"/>
              <a:gd name="adj2" fmla="val -70399"/>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5696" rIns="0" bIns="45696" rtlCol="0" anchor="ctr"/>
          <a:lstStyle/>
          <a:p>
            <a:pPr algn="ctr" defTabSz="913905"/>
            <a:r>
              <a:rPr lang="ja-JP" altLang="en-US" sz="1400" b="1" dirty="0">
                <a:solidFill>
                  <a:srgbClr val="FF0000"/>
                </a:solidFill>
              </a:rPr>
              <a:t>集中的な相談体制の整備</a:t>
            </a:r>
            <a:endParaRPr lang="en-US" altLang="ja-JP" sz="1400" b="1" dirty="0">
              <a:solidFill>
                <a:srgbClr val="FF0000"/>
              </a:solidFill>
            </a:endParaRPr>
          </a:p>
          <a:p>
            <a:pPr algn="ctr" defTabSz="913905"/>
            <a:r>
              <a:rPr lang="ja-JP" altLang="en-US" sz="1200" dirty="0">
                <a:solidFill>
                  <a:prstClr val="black"/>
                </a:solidFill>
              </a:rPr>
              <a:t>児童扶養手当の現況届</a:t>
            </a:r>
            <a:r>
              <a:rPr lang="ja-JP" altLang="en-US" sz="1200" dirty="0" smtClean="0">
                <a:solidFill>
                  <a:prstClr val="black"/>
                </a:solidFill>
              </a:rPr>
              <a:t>の</a:t>
            </a:r>
            <a:endParaRPr lang="en-US" altLang="ja-JP" sz="1200" dirty="0" smtClean="0">
              <a:solidFill>
                <a:prstClr val="black"/>
              </a:solidFill>
            </a:endParaRPr>
          </a:p>
          <a:p>
            <a:pPr algn="ctr" defTabSz="913905"/>
            <a:r>
              <a:rPr lang="ja-JP" altLang="en-US" sz="1200" dirty="0" smtClean="0">
                <a:solidFill>
                  <a:prstClr val="black"/>
                </a:solidFill>
              </a:rPr>
              <a:t>時期（８月）等に集中的に相談</a:t>
            </a:r>
            <a:endParaRPr lang="ja-JP" altLang="en-US" sz="1200" dirty="0">
              <a:solidFill>
                <a:prstClr val="black"/>
              </a:solidFill>
            </a:endParaRPr>
          </a:p>
        </p:txBody>
      </p:sp>
      <p:sp>
        <p:nvSpPr>
          <p:cNvPr id="39" name="正方形/長方形 38"/>
          <p:cNvSpPr/>
          <p:nvPr/>
        </p:nvSpPr>
        <p:spPr bwMode="auto">
          <a:xfrm>
            <a:off x="7840794" y="5085184"/>
            <a:ext cx="1737466" cy="452354"/>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子育て世代</a:t>
            </a:r>
          </a:p>
          <a:p>
            <a:pPr algn="ctr" defTabSz="913905"/>
            <a:r>
              <a:rPr lang="ja-JP" altLang="en-US" sz="1200" dirty="0">
                <a:solidFill>
                  <a:prstClr val="black"/>
                </a:solidFill>
                <a:latin typeface="メイリオ" panose="020B0604030504040204" pitchFamily="50" charset="-128"/>
                <a:cs typeface="メイリオ" panose="020B0604030504040204" pitchFamily="50" charset="-128"/>
              </a:rPr>
              <a:t>包括支援センター</a:t>
            </a:r>
          </a:p>
        </p:txBody>
      </p:sp>
      <p:sp>
        <p:nvSpPr>
          <p:cNvPr id="42" name="テキスト ボックス 41"/>
          <p:cNvSpPr txBox="1"/>
          <p:nvPr/>
        </p:nvSpPr>
        <p:spPr>
          <a:xfrm>
            <a:off x="566568" y="1628800"/>
            <a:ext cx="2685417" cy="908795"/>
          </a:xfrm>
          <a:prstGeom prst="wedgeEllipseCallout">
            <a:avLst>
              <a:gd name="adj1" fmla="val 444"/>
              <a:gd name="adj2" fmla="val 72599"/>
            </a:avLst>
          </a:prstGeom>
          <a:solidFill>
            <a:srgbClr val="FFFFCC"/>
          </a:solidFill>
          <a:ln w="28575">
            <a:solidFill>
              <a:schemeClr val="accent6">
                <a:lumMod val="75000"/>
              </a:schemeClr>
            </a:solidFill>
          </a:ln>
        </p:spPr>
        <p:txBody>
          <a:bodyPr wrap="square" lIns="91390" tIns="45696" rIns="91390" bIns="45696" rtlCol="0">
            <a:spAutoFit/>
          </a:bodyPr>
          <a:lstStyle/>
          <a:p>
            <a:pPr algn="ctr" defTabSz="913905"/>
            <a:endParaRPr lang="en-US" altLang="ja-JP" sz="1200" dirty="0" smtClean="0">
              <a:solidFill>
                <a:srgbClr val="FF0000"/>
              </a:solidFill>
            </a:endParaRPr>
          </a:p>
          <a:p>
            <a:pPr algn="ctr" defTabSz="913905"/>
            <a:endParaRPr lang="en-US" altLang="ja-JP" sz="1200" dirty="0">
              <a:solidFill>
                <a:srgbClr val="FF0000"/>
              </a:solidFill>
            </a:endParaRPr>
          </a:p>
          <a:p>
            <a:pPr algn="ctr" defTabSz="913905"/>
            <a:endParaRPr lang="ja-JP" altLang="en-US" sz="1200" dirty="0">
              <a:solidFill>
                <a:srgbClr val="FF0000"/>
              </a:solidFill>
            </a:endParaRPr>
          </a:p>
        </p:txBody>
      </p:sp>
      <p:sp>
        <p:nvSpPr>
          <p:cNvPr id="44" name="正方形/長方形 43"/>
          <p:cNvSpPr/>
          <p:nvPr/>
        </p:nvSpPr>
        <p:spPr bwMode="auto">
          <a:xfrm>
            <a:off x="7840794" y="4365104"/>
            <a:ext cx="1750967" cy="681923"/>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smtClean="0">
                <a:solidFill>
                  <a:prstClr val="black"/>
                </a:solidFill>
                <a:latin typeface="メイリオ" panose="020B0604030504040204" pitchFamily="50" charset="-128"/>
                <a:cs typeface="メイリオ" panose="020B0604030504040204" pitchFamily="50" charset="-128"/>
              </a:rPr>
              <a:t>婦人相談所</a:t>
            </a:r>
            <a:endParaRPr lang="en-US" altLang="ja-JP" sz="1200" dirty="0" smtClean="0">
              <a:solidFill>
                <a:prstClr val="black"/>
              </a:solidFill>
              <a:latin typeface="メイリオ" panose="020B0604030504040204" pitchFamily="50" charset="-128"/>
              <a:cs typeface="メイリオ" panose="020B0604030504040204" pitchFamily="50" charset="-128"/>
            </a:endParaRPr>
          </a:p>
          <a:p>
            <a:pPr algn="ctr" defTabSz="913905"/>
            <a:r>
              <a:rPr lang="ja-JP" altLang="en-US" sz="1200" dirty="0" smtClean="0">
                <a:solidFill>
                  <a:prstClr val="black"/>
                </a:solidFill>
                <a:latin typeface="メイリオ" panose="020B0604030504040204" pitchFamily="50" charset="-128"/>
                <a:cs typeface="メイリオ" panose="020B0604030504040204" pitchFamily="50" charset="-128"/>
              </a:rPr>
              <a:t>婦人</a:t>
            </a:r>
            <a:r>
              <a:rPr lang="ja-JP" altLang="en-US" sz="1200" dirty="0">
                <a:solidFill>
                  <a:prstClr val="black"/>
                </a:solidFill>
                <a:latin typeface="メイリオ" panose="020B0604030504040204" pitchFamily="50" charset="-128"/>
                <a:cs typeface="メイリオ" panose="020B0604030504040204" pitchFamily="50" charset="-128"/>
              </a:rPr>
              <a:t>保護施設</a:t>
            </a:r>
            <a:endParaRPr lang="en-US" altLang="ja-JP" sz="1200" dirty="0">
              <a:solidFill>
                <a:prstClr val="black"/>
              </a:solidFill>
              <a:latin typeface="メイリオ" panose="020B0604030504040204" pitchFamily="50" charset="-128"/>
              <a:cs typeface="メイリオ" panose="020B0604030504040204" pitchFamily="50" charset="-128"/>
            </a:endParaRPr>
          </a:p>
          <a:p>
            <a:pPr algn="ctr" defTabSz="913905"/>
            <a:r>
              <a:rPr lang="ja-JP" altLang="en-US" sz="1200" dirty="0">
                <a:solidFill>
                  <a:prstClr val="black"/>
                </a:solidFill>
                <a:latin typeface="メイリオ" panose="020B0604030504040204" pitchFamily="50" charset="-128"/>
                <a:cs typeface="メイリオ" panose="020B0604030504040204" pitchFamily="50" charset="-128"/>
              </a:rPr>
              <a:t>母子生活支援施設等</a:t>
            </a:r>
          </a:p>
        </p:txBody>
      </p:sp>
      <p:sp>
        <p:nvSpPr>
          <p:cNvPr id="45" name="正方形/長方形 44"/>
          <p:cNvSpPr/>
          <p:nvPr/>
        </p:nvSpPr>
        <p:spPr bwMode="auto">
          <a:xfrm>
            <a:off x="7840793" y="2405034"/>
            <a:ext cx="1736462" cy="479068"/>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母子家庭等就業・自立支援センター</a:t>
            </a:r>
          </a:p>
        </p:txBody>
      </p:sp>
      <p:sp>
        <p:nvSpPr>
          <p:cNvPr id="46" name="正方形/長方形 45"/>
          <p:cNvSpPr/>
          <p:nvPr/>
        </p:nvSpPr>
        <p:spPr bwMode="auto">
          <a:xfrm>
            <a:off x="7840793" y="1972988"/>
            <a:ext cx="1736462" cy="326117"/>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ハローワーク</a:t>
            </a:r>
          </a:p>
        </p:txBody>
      </p:sp>
      <p:sp>
        <p:nvSpPr>
          <p:cNvPr id="47" name="正方形/長方形 46"/>
          <p:cNvSpPr/>
          <p:nvPr/>
        </p:nvSpPr>
        <p:spPr bwMode="auto">
          <a:xfrm>
            <a:off x="7840793" y="3284984"/>
            <a:ext cx="1736462" cy="333861"/>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弁護士等</a:t>
            </a:r>
          </a:p>
        </p:txBody>
      </p:sp>
      <p:sp>
        <p:nvSpPr>
          <p:cNvPr id="48" name="正方形/長方形 47"/>
          <p:cNvSpPr/>
          <p:nvPr/>
        </p:nvSpPr>
        <p:spPr bwMode="auto">
          <a:xfrm>
            <a:off x="7840793" y="3645024"/>
            <a:ext cx="1736462" cy="312901"/>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公営住宅担当部局</a:t>
            </a:r>
          </a:p>
        </p:txBody>
      </p:sp>
      <p:sp>
        <p:nvSpPr>
          <p:cNvPr id="49" name="正方形/長方形 48"/>
          <p:cNvSpPr/>
          <p:nvPr/>
        </p:nvSpPr>
        <p:spPr bwMode="auto">
          <a:xfrm>
            <a:off x="7840793" y="4005064"/>
            <a:ext cx="1736462" cy="292894"/>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ＵＲ、民間賃貸事業者</a:t>
            </a:r>
          </a:p>
        </p:txBody>
      </p:sp>
      <p:sp>
        <p:nvSpPr>
          <p:cNvPr id="51" name="正方形/長方形 50"/>
          <p:cNvSpPr/>
          <p:nvPr/>
        </p:nvSpPr>
        <p:spPr bwMode="auto">
          <a:xfrm>
            <a:off x="7840793" y="5589240"/>
            <a:ext cx="1744958" cy="309574"/>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a:solidFill>
                  <a:prstClr val="black"/>
                </a:solidFill>
                <a:latin typeface="メイリオ" panose="020B0604030504040204" pitchFamily="50" charset="-128"/>
                <a:cs typeface="メイリオ" panose="020B0604030504040204" pitchFamily="50" charset="-128"/>
              </a:rPr>
              <a:t>保育所</a:t>
            </a:r>
            <a:r>
              <a:rPr lang="ja-JP" altLang="en-US" sz="1200" dirty="0" smtClean="0">
                <a:solidFill>
                  <a:prstClr val="black"/>
                </a:solidFill>
                <a:latin typeface="メイリオ" panose="020B0604030504040204" pitchFamily="50" charset="-128"/>
                <a:cs typeface="メイリオ" panose="020B0604030504040204" pitchFamily="50" charset="-128"/>
              </a:rPr>
              <a:t>等担当</a:t>
            </a:r>
            <a:r>
              <a:rPr lang="ja-JP" altLang="en-US" sz="1200" dirty="0">
                <a:solidFill>
                  <a:prstClr val="black"/>
                </a:solidFill>
                <a:latin typeface="メイリオ" panose="020B0604030504040204" pitchFamily="50" charset="-128"/>
                <a:cs typeface="メイリオ" panose="020B0604030504040204" pitchFamily="50" charset="-128"/>
              </a:rPr>
              <a:t>部局</a:t>
            </a:r>
          </a:p>
        </p:txBody>
      </p:sp>
      <p:pic>
        <p:nvPicPr>
          <p:cNvPr id="69" name="Picture 27" descr="C:\Users\OTWBN\AppData\Local\Microsoft\Windows\Temporary Internet Files\Content.IE5\XKGTVJGM\MC9004326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7538" y="4146602"/>
            <a:ext cx="577122" cy="660536"/>
          </a:xfrm>
          <a:prstGeom prst="rect">
            <a:avLst/>
          </a:prstGeom>
          <a:noFill/>
          <a:extLst>
            <a:ext uri="{909E8E84-426E-40DD-AFC4-6F175D3DCCD1}">
              <a14:hiddenFill xmlns:a14="http://schemas.microsoft.com/office/drawing/2010/main">
                <a:solidFill>
                  <a:srgbClr val="FFFFFF"/>
                </a:solidFill>
              </a14:hiddenFill>
            </a:ext>
          </a:extLst>
        </p:spPr>
      </p:pic>
      <p:sp>
        <p:nvSpPr>
          <p:cNvPr id="70" name="円/楕円 69"/>
          <p:cNvSpPr/>
          <p:nvPr/>
        </p:nvSpPr>
        <p:spPr>
          <a:xfrm>
            <a:off x="5345724" y="4118556"/>
            <a:ext cx="1641232" cy="626294"/>
          </a:xfrm>
          <a:prstGeom prst="ellipse">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5696" rIns="0" bIns="45696" rtlCol="0" anchor="ctr"/>
          <a:lstStyle/>
          <a:p>
            <a:pPr algn="ctr" defTabSz="913905"/>
            <a:endParaRPr lang="en-US" altLang="ja-JP" sz="1400" b="1" dirty="0" smtClean="0">
              <a:solidFill>
                <a:srgbClr val="00B050"/>
              </a:solidFill>
              <a:latin typeface="+mn-ea"/>
            </a:endParaRPr>
          </a:p>
        </p:txBody>
      </p:sp>
      <p:sp>
        <p:nvSpPr>
          <p:cNvPr id="60" name="テキスト ボックス 59"/>
          <p:cNvSpPr txBox="1"/>
          <p:nvPr/>
        </p:nvSpPr>
        <p:spPr>
          <a:xfrm flipH="1">
            <a:off x="6283008" y="2671274"/>
            <a:ext cx="658167" cy="307728"/>
          </a:xfrm>
          <a:prstGeom prst="rect">
            <a:avLst/>
          </a:prstGeom>
          <a:noFill/>
        </p:spPr>
        <p:txBody>
          <a:bodyPr wrap="square" lIns="91390" tIns="45696" rIns="91390" bIns="45696" rtlCol="0">
            <a:spAutoFit/>
          </a:bodyPr>
          <a:lstStyle/>
          <a:p>
            <a:pPr defTabSz="913905"/>
            <a:r>
              <a:rPr lang="ja-JP" altLang="en-US" sz="1400" b="1" dirty="0">
                <a:solidFill>
                  <a:srgbClr val="00B050"/>
                </a:solidFill>
              </a:rPr>
              <a:t>協力</a:t>
            </a:r>
          </a:p>
        </p:txBody>
      </p:sp>
      <p:sp>
        <p:nvSpPr>
          <p:cNvPr id="72" name="テキスト ボックス 71"/>
          <p:cNvSpPr txBox="1"/>
          <p:nvPr/>
        </p:nvSpPr>
        <p:spPr>
          <a:xfrm flipH="1">
            <a:off x="7166351" y="4190890"/>
            <a:ext cx="545110" cy="307728"/>
          </a:xfrm>
          <a:prstGeom prst="rect">
            <a:avLst/>
          </a:prstGeom>
          <a:noFill/>
        </p:spPr>
        <p:txBody>
          <a:bodyPr wrap="square" lIns="91390" tIns="45696" rIns="91390" bIns="45696" rtlCol="0">
            <a:spAutoFit/>
          </a:bodyPr>
          <a:lstStyle/>
          <a:p>
            <a:pPr defTabSz="913905"/>
            <a:r>
              <a:rPr lang="ja-JP" altLang="en-US" sz="1400" b="1" dirty="0" smtClean="0">
                <a:solidFill>
                  <a:srgbClr val="00B050"/>
                </a:solidFill>
              </a:rPr>
              <a:t>協力</a:t>
            </a:r>
            <a:endParaRPr lang="ja-JP" altLang="en-US" sz="1400" b="1" dirty="0">
              <a:solidFill>
                <a:srgbClr val="00B050"/>
              </a:solidFill>
            </a:endParaRPr>
          </a:p>
        </p:txBody>
      </p:sp>
      <p:sp>
        <p:nvSpPr>
          <p:cNvPr id="73" name="テキスト ボックス 72"/>
          <p:cNvSpPr txBox="1"/>
          <p:nvPr/>
        </p:nvSpPr>
        <p:spPr>
          <a:xfrm flipH="1">
            <a:off x="8076989" y="1629695"/>
            <a:ext cx="1249565" cy="338506"/>
          </a:xfrm>
          <a:prstGeom prst="rect">
            <a:avLst/>
          </a:prstGeom>
          <a:noFill/>
        </p:spPr>
        <p:txBody>
          <a:bodyPr wrap="square" lIns="91390" tIns="45696" rIns="91390" bIns="45696" rtlCol="0">
            <a:spAutoFit/>
          </a:bodyPr>
          <a:lstStyle/>
          <a:p>
            <a:pPr defTabSz="913905"/>
            <a:r>
              <a:rPr lang="ja-JP" altLang="en-US" sz="1600" dirty="0">
                <a:solidFill>
                  <a:prstClr val="black"/>
                </a:solidFill>
              </a:rPr>
              <a:t>関係機関等</a:t>
            </a:r>
          </a:p>
        </p:txBody>
      </p:sp>
      <p:sp>
        <p:nvSpPr>
          <p:cNvPr id="2" name="正方形/長方形 1"/>
          <p:cNvSpPr/>
          <p:nvPr/>
        </p:nvSpPr>
        <p:spPr>
          <a:xfrm>
            <a:off x="7689304" y="1893467"/>
            <a:ext cx="1988799" cy="4700827"/>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05"/>
            <a:endParaRPr lang="ja-JP" altLang="en-US">
              <a:solidFill>
                <a:prstClr val="white"/>
              </a:solidFill>
            </a:endParaRPr>
          </a:p>
        </p:txBody>
      </p:sp>
      <p:sp>
        <p:nvSpPr>
          <p:cNvPr id="58" name="円弧 57"/>
          <p:cNvSpPr/>
          <p:nvPr/>
        </p:nvSpPr>
        <p:spPr>
          <a:xfrm flipV="1">
            <a:off x="718761" y="4938689"/>
            <a:ext cx="3154119" cy="1123493"/>
          </a:xfrm>
          <a:prstGeom prst="arc">
            <a:avLst>
              <a:gd name="adj1" fmla="val 10884887"/>
              <a:gd name="adj2" fmla="val 21520230"/>
            </a:avLst>
          </a:prstGeom>
          <a:noFill/>
          <a:ln w="5715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txBody>
          <a:bodyPr lIns="91390" tIns="45696" rIns="91390" bIns="45696" rtlCol="0" anchor="ctr"/>
          <a:lstStyle/>
          <a:p>
            <a:pPr algn="ctr" defTabSz="913905"/>
            <a:endParaRPr lang="ja-JP" altLang="en-US">
              <a:solidFill>
                <a:prstClr val="black"/>
              </a:solidFill>
            </a:endParaRPr>
          </a:p>
        </p:txBody>
      </p:sp>
      <p:sp>
        <p:nvSpPr>
          <p:cNvPr id="62" name="テキスト ボックス 61"/>
          <p:cNvSpPr txBox="1"/>
          <p:nvPr/>
        </p:nvSpPr>
        <p:spPr>
          <a:xfrm>
            <a:off x="2288704" y="6101900"/>
            <a:ext cx="2077005" cy="492394"/>
          </a:xfrm>
          <a:prstGeom prst="rect">
            <a:avLst/>
          </a:prstGeom>
          <a:noFill/>
        </p:spPr>
        <p:txBody>
          <a:bodyPr wrap="square" lIns="91390" tIns="45696" rIns="91390" bIns="45696" rtlCol="0">
            <a:spAutoFit/>
          </a:bodyPr>
          <a:lstStyle/>
          <a:p>
            <a:pPr marL="179290" indent="-179290" defTabSz="913905"/>
            <a:r>
              <a:rPr lang="ja-JP" altLang="en-US" sz="1200" b="1" dirty="0" smtClean="0">
                <a:solidFill>
                  <a:prstClr val="black"/>
                </a:solidFill>
              </a:rPr>
              <a:t>○支援</a:t>
            </a:r>
            <a:r>
              <a:rPr lang="ja-JP" altLang="en-US" sz="1200" b="1" dirty="0">
                <a:solidFill>
                  <a:prstClr val="black"/>
                </a:solidFill>
              </a:rPr>
              <a:t>情報</a:t>
            </a:r>
            <a:r>
              <a:rPr lang="ja-JP" altLang="en-US" sz="1200" b="1" dirty="0" smtClean="0">
                <a:solidFill>
                  <a:prstClr val="black"/>
                </a:solidFill>
              </a:rPr>
              <a:t>の定期的</a:t>
            </a:r>
            <a:r>
              <a:rPr lang="ja-JP" altLang="en-US" sz="1200" b="1" dirty="0">
                <a:solidFill>
                  <a:prstClr val="black"/>
                </a:solidFill>
              </a:rPr>
              <a:t>な</a:t>
            </a:r>
            <a:r>
              <a:rPr lang="ja-JP" altLang="en-US" sz="1200" b="1" dirty="0" smtClean="0">
                <a:solidFill>
                  <a:prstClr val="black"/>
                </a:solidFill>
              </a:rPr>
              <a:t>配信</a:t>
            </a:r>
            <a:endParaRPr lang="en-US" altLang="ja-JP" sz="1200" b="1" dirty="0" smtClean="0">
              <a:solidFill>
                <a:prstClr val="black"/>
              </a:solidFill>
            </a:endParaRPr>
          </a:p>
          <a:p>
            <a:pPr marL="179290" indent="-179290" defTabSz="913905"/>
            <a:r>
              <a:rPr lang="ja-JP" altLang="en-US" sz="1200" b="1" dirty="0">
                <a:solidFill>
                  <a:prstClr val="black"/>
                </a:solidFill>
              </a:rPr>
              <a:t>　</a:t>
            </a:r>
            <a:r>
              <a:rPr lang="ja-JP" altLang="en-US" sz="1200" b="1" dirty="0" smtClean="0">
                <a:solidFill>
                  <a:prstClr val="black"/>
                </a:solidFill>
              </a:rPr>
              <a:t>（行政</a:t>
            </a:r>
            <a:r>
              <a:rPr lang="ja-JP" altLang="en-US" sz="1400" b="1" dirty="0" smtClean="0">
                <a:solidFill>
                  <a:prstClr val="black"/>
                </a:solidFill>
              </a:rPr>
              <a:t>→</a:t>
            </a:r>
            <a:r>
              <a:rPr lang="ja-JP" altLang="en-US" sz="1200" b="1" dirty="0" smtClean="0">
                <a:solidFill>
                  <a:prstClr val="black"/>
                </a:solidFill>
              </a:rPr>
              <a:t>ひとり親）</a:t>
            </a:r>
            <a:endParaRPr lang="en-US" altLang="ja-JP" sz="1200" b="1" dirty="0">
              <a:solidFill>
                <a:prstClr val="black"/>
              </a:solidFill>
            </a:endParaRPr>
          </a:p>
        </p:txBody>
      </p:sp>
      <p:sp>
        <p:nvSpPr>
          <p:cNvPr id="63" name="テキスト ボックス 62"/>
          <p:cNvSpPr txBox="1"/>
          <p:nvPr/>
        </p:nvSpPr>
        <p:spPr>
          <a:xfrm>
            <a:off x="488504" y="6101900"/>
            <a:ext cx="1892074" cy="492394"/>
          </a:xfrm>
          <a:prstGeom prst="rect">
            <a:avLst/>
          </a:prstGeom>
          <a:noFill/>
        </p:spPr>
        <p:txBody>
          <a:bodyPr wrap="square" lIns="91390" tIns="45696" rIns="91390" bIns="45696" rtlCol="0">
            <a:spAutoFit/>
          </a:bodyPr>
          <a:lstStyle/>
          <a:p>
            <a:pPr marL="179290" indent="-179290" defTabSz="913905"/>
            <a:r>
              <a:rPr lang="ja-JP" altLang="en-US" sz="1200" b="1" dirty="0">
                <a:solidFill>
                  <a:prstClr val="black"/>
                </a:solidFill>
              </a:rPr>
              <a:t>○来所相談</a:t>
            </a:r>
            <a:r>
              <a:rPr lang="ja-JP" altLang="en-US" sz="1200" b="1" dirty="0" smtClean="0">
                <a:solidFill>
                  <a:prstClr val="black"/>
                </a:solidFill>
              </a:rPr>
              <a:t>予約の申込み</a:t>
            </a:r>
            <a:endParaRPr lang="en-US" altLang="ja-JP" sz="1200" b="1" dirty="0" smtClean="0">
              <a:solidFill>
                <a:prstClr val="black"/>
              </a:solidFill>
            </a:endParaRPr>
          </a:p>
          <a:p>
            <a:pPr marL="179290" indent="-179290" defTabSz="913905"/>
            <a:r>
              <a:rPr lang="ja-JP" altLang="en-US" sz="1200" b="1" dirty="0" smtClean="0">
                <a:solidFill>
                  <a:prstClr val="black"/>
                </a:solidFill>
              </a:rPr>
              <a:t>　（ひとり親</a:t>
            </a:r>
            <a:r>
              <a:rPr lang="ja-JP" altLang="en-US" sz="1400" b="1" dirty="0" smtClean="0">
                <a:solidFill>
                  <a:prstClr val="black"/>
                </a:solidFill>
              </a:rPr>
              <a:t>→</a:t>
            </a:r>
            <a:r>
              <a:rPr lang="ja-JP" altLang="en-US" sz="1200" b="1" dirty="0" smtClean="0">
                <a:solidFill>
                  <a:prstClr val="black"/>
                </a:solidFill>
              </a:rPr>
              <a:t>行政）</a:t>
            </a:r>
            <a:endParaRPr lang="en-US" altLang="ja-JP" sz="1200" b="1" dirty="0">
              <a:solidFill>
                <a:prstClr val="black"/>
              </a:solidFill>
            </a:endParaRPr>
          </a:p>
        </p:txBody>
      </p:sp>
      <p:sp>
        <p:nvSpPr>
          <p:cNvPr id="64" name="角丸四角形 63"/>
          <p:cNvSpPr/>
          <p:nvPr/>
        </p:nvSpPr>
        <p:spPr>
          <a:xfrm>
            <a:off x="1219616" y="5242162"/>
            <a:ext cx="2077880" cy="609186"/>
          </a:xfrm>
          <a:prstGeom prst="roundRect">
            <a:avLst>
              <a:gd name="adj" fmla="val 25412"/>
            </a:avLst>
          </a:prstGeom>
          <a:solidFill>
            <a:srgbClr val="FFFFCC"/>
          </a:solidFill>
          <a:ln w="28575">
            <a:solidFill>
              <a:schemeClr val="accent6">
                <a:lumMod val="75000"/>
              </a:schemeClr>
            </a:solidFill>
          </a:ln>
        </p:spPr>
        <p:txBody>
          <a:bodyPr wrap="square" lIns="91390" tIns="45696" rIns="91390" bIns="45696">
            <a:spAutoFit/>
          </a:bodyPr>
          <a:lstStyle/>
          <a:p>
            <a:pPr algn="ctr" defTabSz="913905"/>
            <a:r>
              <a:rPr lang="ja-JP" altLang="en-US" sz="1400" b="1" dirty="0">
                <a:solidFill>
                  <a:srgbClr val="FF0000"/>
                </a:solidFill>
                <a:latin typeface="メイリオ" panose="020B0604030504040204" pitchFamily="50" charset="-128"/>
                <a:cs typeface="メイリオ" panose="020B0604030504040204" pitchFamily="50" charset="-128"/>
              </a:rPr>
              <a:t>携帯メールを活用</a:t>
            </a:r>
            <a:r>
              <a:rPr lang="ja-JP" altLang="en-US" sz="1400" b="1" dirty="0" smtClean="0">
                <a:solidFill>
                  <a:srgbClr val="FF0000"/>
                </a:solidFill>
                <a:latin typeface="メイリオ" panose="020B0604030504040204" pitchFamily="50" charset="-128"/>
                <a:cs typeface="メイリオ" panose="020B0604030504040204" pitchFamily="50" charset="-128"/>
              </a:rPr>
              <a:t>した双方向型</a:t>
            </a:r>
            <a:r>
              <a:rPr lang="ja-JP" altLang="en-US" sz="1400" b="1" dirty="0">
                <a:solidFill>
                  <a:srgbClr val="FF0000"/>
                </a:solidFill>
                <a:latin typeface="メイリオ" panose="020B0604030504040204" pitchFamily="50" charset="-128"/>
                <a:cs typeface="メイリオ" panose="020B0604030504040204" pitchFamily="50" charset="-128"/>
              </a:rPr>
              <a:t>の</a:t>
            </a:r>
            <a:r>
              <a:rPr lang="ja-JP" altLang="en-US" sz="1400" b="1" dirty="0" smtClean="0">
                <a:solidFill>
                  <a:srgbClr val="FF0000"/>
                </a:solidFill>
                <a:latin typeface="メイリオ" panose="020B0604030504040204" pitchFamily="50" charset="-128"/>
                <a:cs typeface="メイリオ" panose="020B0604030504040204" pitchFamily="50" charset="-128"/>
              </a:rPr>
              <a:t>支援</a:t>
            </a:r>
            <a:endParaRPr lang="en-US" altLang="ja-JP" sz="1400" b="1" dirty="0">
              <a:solidFill>
                <a:srgbClr val="FF0000"/>
              </a:solidFill>
              <a:latin typeface="メイリオ" panose="020B0604030504040204" pitchFamily="50" charset="-128"/>
              <a:cs typeface="メイリオ" panose="020B0604030504040204" pitchFamily="50" charset="-128"/>
            </a:endParaRPr>
          </a:p>
        </p:txBody>
      </p:sp>
      <p:sp>
        <p:nvSpPr>
          <p:cNvPr id="12" name="角丸四角形 11"/>
          <p:cNvSpPr/>
          <p:nvPr/>
        </p:nvSpPr>
        <p:spPr>
          <a:xfrm>
            <a:off x="157493" y="648052"/>
            <a:ext cx="9619911" cy="911218"/>
          </a:xfrm>
          <a:prstGeom prst="roundRect">
            <a:avLst/>
          </a:prstGeom>
          <a:ln>
            <a:solidFill>
              <a:schemeClr val="tx1"/>
            </a:solidFill>
          </a:ln>
        </p:spPr>
        <p:style>
          <a:lnRef idx="2">
            <a:schemeClr val="accent4"/>
          </a:lnRef>
          <a:fillRef idx="1">
            <a:schemeClr val="lt1"/>
          </a:fillRef>
          <a:effectRef idx="0">
            <a:schemeClr val="accent4"/>
          </a:effectRef>
          <a:fontRef idx="minor">
            <a:schemeClr val="dk1"/>
          </a:fontRef>
        </p:style>
        <p:txBody>
          <a:bodyPr lIns="36000" rIns="36000" rtlCol="0" anchor="ctr"/>
          <a:lstStyle/>
          <a:p>
            <a:pPr defTabSz="913905"/>
            <a:r>
              <a:rPr lang="ja-JP" altLang="en-US" sz="1600" dirty="0" smtClean="0">
                <a:solidFill>
                  <a:srgbClr val="FF0000"/>
                </a:solidFill>
              </a:rPr>
              <a:t>　</a:t>
            </a:r>
            <a:r>
              <a:rPr lang="ja-JP" altLang="en-US" sz="1600" dirty="0" smtClean="0">
                <a:solidFill>
                  <a:schemeClr val="tx1"/>
                </a:solidFill>
              </a:rPr>
              <a:t>支援を必要とするひとり親が行政の相談窓口に確実につながるよう、分かりやすい情報提供や相談窓口への誘導の強化を行いつつ、</a:t>
            </a:r>
            <a:r>
              <a:rPr lang="ja-JP" altLang="en-US" sz="1600" b="1" dirty="0" smtClean="0">
                <a:solidFill>
                  <a:schemeClr val="tx1"/>
                </a:solidFill>
              </a:rPr>
              <a:t>ひとり親家庭の相談窓口において、ワンストップで寄り添い型支援を行うことができる体制を整備</a:t>
            </a:r>
            <a:endParaRPr lang="ja-JP" altLang="en-US" sz="1600" dirty="0">
              <a:solidFill>
                <a:srgbClr val="FF0000"/>
              </a:solidFill>
              <a:latin typeface="+mn-ea"/>
            </a:endParaRPr>
          </a:p>
        </p:txBody>
      </p:sp>
      <p:sp>
        <p:nvSpPr>
          <p:cNvPr id="13" name="テキスト ボックス 12"/>
          <p:cNvSpPr txBox="1"/>
          <p:nvPr/>
        </p:nvSpPr>
        <p:spPr>
          <a:xfrm>
            <a:off x="3710862" y="4866684"/>
            <a:ext cx="954107" cy="461665"/>
          </a:xfrm>
          <a:prstGeom prst="rect">
            <a:avLst/>
          </a:prstGeom>
          <a:noFill/>
        </p:spPr>
        <p:txBody>
          <a:bodyPr wrap="none" rtlCol="0">
            <a:spAutoFit/>
          </a:bodyPr>
          <a:lstStyle/>
          <a:p>
            <a:pPr algn="ctr" defTabSz="913905"/>
            <a:r>
              <a:rPr lang="ja-JP" altLang="en-US" sz="1200" dirty="0">
                <a:solidFill>
                  <a:prstClr val="black"/>
                </a:solidFill>
              </a:rPr>
              <a:t>母子・父子</a:t>
            </a:r>
            <a:endParaRPr lang="en-US" altLang="ja-JP" sz="1200" dirty="0">
              <a:solidFill>
                <a:prstClr val="black"/>
              </a:solidFill>
            </a:endParaRPr>
          </a:p>
          <a:p>
            <a:pPr algn="ctr" defTabSz="913905"/>
            <a:r>
              <a:rPr lang="ja-JP" altLang="en-US" sz="1200" dirty="0">
                <a:solidFill>
                  <a:prstClr val="black"/>
                </a:solidFill>
              </a:rPr>
              <a:t>自立支援員</a:t>
            </a:r>
          </a:p>
        </p:txBody>
      </p:sp>
      <p:sp>
        <p:nvSpPr>
          <p:cNvPr id="68" name="テキスト ボックス 67"/>
          <p:cNvSpPr txBox="1"/>
          <p:nvPr/>
        </p:nvSpPr>
        <p:spPr>
          <a:xfrm>
            <a:off x="4520953" y="4866684"/>
            <a:ext cx="912335" cy="461665"/>
          </a:xfrm>
          <a:prstGeom prst="rect">
            <a:avLst/>
          </a:prstGeom>
          <a:noFill/>
        </p:spPr>
        <p:txBody>
          <a:bodyPr wrap="square" rtlCol="0">
            <a:spAutoFit/>
          </a:bodyPr>
          <a:lstStyle/>
          <a:p>
            <a:pPr algn="ctr" defTabSz="913905"/>
            <a:r>
              <a:rPr lang="ja-JP" altLang="en-US" sz="1200" dirty="0">
                <a:solidFill>
                  <a:prstClr val="black"/>
                </a:solidFill>
              </a:rPr>
              <a:t>就業</a:t>
            </a:r>
            <a:r>
              <a:rPr lang="ja-JP" altLang="en-US" sz="1200" dirty="0" smtClean="0">
                <a:solidFill>
                  <a:prstClr val="black"/>
                </a:solidFill>
              </a:rPr>
              <a:t>支援</a:t>
            </a:r>
            <a:endParaRPr lang="en-US" altLang="ja-JP" sz="1200" dirty="0" smtClean="0">
              <a:solidFill>
                <a:prstClr val="black"/>
              </a:solidFill>
            </a:endParaRPr>
          </a:p>
          <a:p>
            <a:pPr algn="ctr" defTabSz="913905"/>
            <a:r>
              <a:rPr lang="ja-JP" altLang="en-US" sz="1200" dirty="0" smtClean="0">
                <a:solidFill>
                  <a:prstClr val="black"/>
                </a:solidFill>
              </a:rPr>
              <a:t>専門員</a:t>
            </a:r>
            <a:endParaRPr lang="ja-JP" altLang="en-US" sz="1200" dirty="0">
              <a:solidFill>
                <a:prstClr val="black"/>
              </a:solidFill>
            </a:endParaRPr>
          </a:p>
        </p:txBody>
      </p:sp>
      <p:sp>
        <p:nvSpPr>
          <p:cNvPr id="10" name="テキスト ボックス 9"/>
          <p:cNvSpPr txBox="1"/>
          <p:nvPr/>
        </p:nvSpPr>
        <p:spPr>
          <a:xfrm>
            <a:off x="2216696" y="87015"/>
            <a:ext cx="5126724" cy="461665"/>
          </a:xfrm>
          <a:prstGeom prst="rect">
            <a:avLst/>
          </a:prstGeom>
          <a:noFill/>
        </p:spPr>
        <p:txBody>
          <a:bodyPr wrap="none" rtlCol="0">
            <a:spAutoFit/>
          </a:bodyPr>
          <a:lstStyle/>
          <a:p>
            <a:pPr lvl="0" defTabSz="913905"/>
            <a:r>
              <a:rPr lang="ja-JP" altLang="en-US" sz="2400" b="1" dirty="0" smtClean="0">
                <a:solidFill>
                  <a:prstClr val="black"/>
                </a:solidFill>
                <a:latin typeface="メイリオ" panose="020B0604030504040204" pitchFamily="50" charset="-128"/>
                <a:cs typeface="メイリオ" panose="020B0604030504040204" pitchFamily="50" charset="-128"/>
              </a:rPr>
              <a:t>自治体の窓口</a:t>
            </a:r>
            <a:r>
              <a:rPr lang="ja-JP" altLang="en-US" sz="2400" b="1" dirty="0">
                <a:solidFill>
                  <a:prstClr val="black"/>
                </a:solidFill>
                <a:latin typeface="メイリオ" panose="020B0604030504040204" pitchFamily="50" charset="-128"/>
                <a:cs typeface="メイリオ" panose="020B0604030504040204" pitchFamily="50" charset="-128"/>
              </a:rPr>
              <a:t>のワンストップ化の</a:t>
            </a:r>
            <a:r>
              <a:rPr lang="ja-JP" altLang="en-US" sz="2400" b="1" dirty="0" smtClean="0">
                <a:solidFill>
                  <a:prstClr val="black"/>
                </a:solidFill>
                <a:latin typeface="メイリオ" panose="020B0604030504040204" pitchFamily="50" charset="-128"/>
                <a:cs typeface="メイリオ" panose="020B0604030504040204" pitchFamily="50" charset="-128"/>
              </a:rPr>
              <a:t>推進</a:t>
            </a:r>
            <a:endParaRPr kumimoji="1" lang="ja-JP" altLang="en-US" sz="2000" dirty="0"/>
          </a:p>
        </p:txBody>
      </p:sp>
      <p:sp>
        <p:nvSpPr>
          <p:cNvPr id="54" name="円/楕円 53"/>
          <p:cNvSpPr/>
          <p:nvPr/>
        </p:nvSpPr>
        <p:spPr>
          <a:xfrm>
            <a:off x="4473047" y="5658772"/>
            <a:ext cx="258301" cy="261119"/>
          </a:xfrm>
          <a:prstGeom prst="ellipse">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rgbClr val="FF0000"/>
                </a:solidFill>
              </a:rPr>
              <a:t>新</a:t>
            </a:r>
            <a:endParaRPr kumimoji="1" lang="ja-JP" altLang="en-US" sz="1600" b="1" dirty="0">
              <a:solidFill>
                <a:srgbClr val="FF0000"/>
              </a:solidFill>
            </a:endParaRPr>
          </a:p>
        </p:txBody>
      </p:sp>
      <p:sp>
        <p:nvSpPr>
          <p:cNvPr id="76" name="円形吹き出し 75"/>
          <p:cNvSpPr/>
          <p:nvPr/>
        </p:nvSpPr>
        <p:spPr>
          <a:xfrm>
            <a:off x="3083749" y="2346404"/>
            <a:ext cx="2013268" cy="655749"/>
          </a:xfrm>
          <a:prstGeom prst="wedgeEllipseCallout">
            <a:avLst>
              <a:gd name="adj1" fmla="val 15456"/>
              <a:gd name="adj2" fmla="val 77562"/>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45696" rIns="0" bIns="45696" rtlCol="0" anchor="ctr"/>
          <a:lstStyle/>
          <a:p>
            <a:pPr algn="ctr" defTabSz="913905"/>
            <a:r>
              <a:rPr lang="ja-JP" altLang="en-US" sz="1400" b="1" dirty="0" smtClean="0">
                <a:solidFill>
                  <a:srgbClr val="FF0000"/>
                </a:solidFill>
                <a:latin typeface="メイリオ"/>
              </a:rPr>
              <a:t>窓口の愛称・</a:t>
            </a:r>
            <a:endParaRPr lang="en-US" altLang="ja-JP" sz="1400" b="1" dirty="0" smtClean="0">
              <a:solidFill>
                <a:srgbClr val="FF0000"/>
              </a:solidFill>
              <a:latin typeface="メイリオ"/>
            </a:endParaRPr>
          </a:p>
          <a:p>
            <a:pPr algn="ctr" defTabSz="913905"/>
            <a:r>
              <a:rPr lang="ja-JP" altLang="en-US" sz="1400" b="1" dirty="0" smtClean="0">
                <a:solidFill>
                  <a:srgbClr val="FF0000"/>
                </a:solidFill>
                <a:latin typeface="メイリオ"/>
              </a:rPr>
              <a:t>ロゴマークを設定</a:t>
            </a:r>
            <a:endParaRPr lang="ja-JP" altLang="en-US" sz="1400" dirty="0">
              <a:solidFill>
                <a:prstClr val="black"/>
              </a:solidFill>
              <a:latin typeface="メイリオ"/>
            </a:endParaRPr>
          </a:p>
        </p:txBody>
      </p:sp>
      <p:sp>
        <p:nvSpPr>
          <p:cNvPr id="71" name="円/楕円 70"/>
          <p:cNvSpPr/>
          <p:nvPr/>
        </p:nvSpPr>
        <p:spPr>
          <a:xfrm>
            <a:off x="3251984" y="2317053"/>
            <a:ext cx="258301" cy="261119"/>
          </a:xfrm>
          <a:prstGeom prst="ellipse">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rgbClr val="FF0000"/>
                </a:solidFill>
              </a:rPr>
              <a:t>新</a:t>
            </a:r>
            <a:endParaRPr kumimoji="1" lang="ja-JP" altLang="en-US" sz="1600" b="1" dirty="0">
              <a:solidFill>
                <a:srgbClr val="FF0000"/>
              </a:solidFill>
            </a:endParaRPr>
          </a:p>
        </p:txBody>
      </p:sp>
      <p:sp>
        <p:nvSpPr>
          <p:cNvPr id="23" name="右矢印 22"/>
          <p:cNvSpPr/>
          <p:nvPr/>
        </p:nvSpPr>
        <p:spPr>
          <a:xfrm>
            <a:off x="3057950" y="3608550"/>
            <a:ext cx="538513" cy="53015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390" tIns="45696" rIns="91390" bIns="45696" rtlCol="0" anchor="ctr"/>
          <a:lstStyle/>
          <a:p>
            <a:pPr algn="ctr" defTabSz="913905"/>
            <a:endParaRPr lang="ja-JP" altLang="en-US">
              <a:solidFill>
                <a:prstClr val="white"/>
              </a:solidFill>
            </a:endParaRPr>
          </a:p>
        </p:txBody>
      </p:sp>
      <p:sp>
        <p:nvSpPr>
          <p:cNvPr id="81" name="円形吹き出し 80"/>
          <p:cNvSpPr/>
          <p:nvPr/>
        </p:nvSpPr>
        <p:spPr>
          <a:xfrm>
            <a:off x="632521" y="4303912"/>
            <a:ext cx="2341804" cy="778794"/>
          </a:xfrm>
          <a:prstGeom prst="wedgeEllipseCallout">
            <a:avLst>
              <a:gd name="adj1" fmla="val -12157"/>
              <a:gd name="adj2" fmla="val -73702"/>
            </a:avLst>
          </a:prstGeom>
          <a:solidFill>
            <a:srgbClr val="FFFFCC"/>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defTabSz="913905"/>
            <a:r>
              <a:rPr lang="ja-JP" altLang="en-US" sz="1400" b="1" dirty="0" smtClean="0">
                <a:solidFill>
                  <a:srgbClr val="FF0000"/>
                </a:solidFill>
                <a:latin typeface="メイリオ"/>
              </a:rPr>
              <a:t>支援ナビを配布</a:t>
            </a:r>
            <a:endParaRPr lang="en-US" altLang="ja-JP" sz="1400" b="1" dirty="0" smtClean="0">
              <a:solidFill>
                <a:srgbClr val="FF0000"/>
              </a:solidFill>
              <a:latin typeface="メイリオ"/>
            </a:endParaRPr>
          </a:p>
          <a:p>
            <a:pPr algn="ctr" defTabSz="913905"/>
            <a:r>
              <a:rPr lang="ja-JP" altLang="en-US" sz="1400" b="1" dirty="0" smtClean="0">
                <a:solidFill>
                  <a:srgbClr val="FF0000"/>
                </a:solidFill>
                <a:latin typeface="メイリオ"/>
              </a:rPr>
              <a:t>ひとり親窓口に誘導</a:t>
            </a:r>
            <a:endParaRPr lang="ja-JP" altLang="en-US" sz="1400" dirty="0">
              <a:solidFill>
                <a:prstClr val="black"/>
              </a:solidFill>
              <a:latin typeface="メイリオ"/>
            </a:endParaRPr>
          </a:p>
        </p:txBody>
      </p:sp>
      <p:sp>
        <p:nvSpPr>
          <p:cNvPr id="15" name="円/楕円 14"/>
          <p:cNvSpPr/>
          <p:nvPr/>
        </p:nvSpPr>
        <p:spPr>
          <a:xfrm>
            <a:off x="1090466" y="5132595"/>
            <a:ext cx="258301" cy="261119"/>
          </a:xfrm>
          <a:prstGeom prst="ellipse">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rgbClr val="FF0000"/>
                </a:solidFill>
              </a:rPr>
              <a:t>新</a:t>
            </a:r>
            <a:endParaRPr kumimoji="1" lang="ja-JP" altLang="en-US" sz="1600" b="1" dirty="0">
              <a:solidFill>
                <a:srgbClr val="FF0000"/>
              </a:solidFill>
            </a:endParaRPr>
          </a:p>
        </p:txBody>
      </p:sp>
      <p:sp>
        <p:nvSpPr>
          <p:cNvPr id="79" name="円/楕円 78"/>
          <p:cNvSpPr/>
          <p:nvPr/>
        </p:nvSpPr>
        <p:spPr>
          <a:xfrm>
            <a:off x="725712" y="1697627"/>
            <a:ext cx="258301" cy="261119"/>
          </a:xfrm>
          <a:prstGeom prst="ellipse">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rgbClr val="FF0000"/>
                </a:solidFill>
              </a:rPr>
              <a:t>新</a:t>
            </a:r>
            <a:endParaRPr kumimoji="1" lang="ja-JP" altLang="en-US" sz="1600" b="1" dirty="0">
              <a:solidFill>
                <a:srgbClr val="FF0000"/>
              </a:solidFill>
            </a:endParaRPr>
          </a:p>
        </p:txBody>
      </p:sp>
      <p:sp>
        <p:nvSpPr>
          <p:cNvPr id="80" name="円/楕円 79"/>
          <p:cNvSpPr/>
          <p:nvPr/>
        </p:nvSpPr>
        <p:spPr>
          <a:xfrm>
            <a:off x="725713" y="4290620"/>
            <a:ext cx="258301" cy="261119"/>
          </a:xfrm>
          <a:prstGeom prst="ellipse">
            <a:avLst/>
          </a:prstGeom>
          <a:solidFill>
            <a:schemeClr val="bg1"/>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smtClean="0">
                <a:solidFill>
                  <a:srgbClr val="FF0000"/>
                </a:solidFill>
              </a:rPr>
              <a:t>新</a:t>
            </a:r>
            <a:endParaRPr kumimoji="1" lang="ja-JP" altLang="en-US" sz="1600" b="1" dirty="0">
              <a:solidFill>
                <a:srgbClr val="FF0000"/>
              </a:solidFill>
            </a:endParaRPr>
          </a:p>
        </p:txBody>
      </p:sp>
      <p:sp>
        <p:nvSpPr>
          <p:cNvPr id="82" name="右矢印 81"/>
          <p:cNvSpPr/>
          <p:nvPr/>
        </p:nvSpPr>
        <p:spPr>
          <a:xfrm rot="10800000">
            <a:off x="7041233" y="3608550"/>
            <a:ext cx="538513" cy="530152"/>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390" tIns="45696" rIns="91390" bIns="45696" rtlCol="0" anchor="ctr"/>
          <a:lstStyle/>
          <a:p>
            <a:pPr algn="ctr" defTabSz="913905"/>
            <a:endParaRPr lang="ja-JP" altLang="en-US">
              <a:solidFill>
                <a:prstClr val="white"/>
              </a:solidFill>
            </a:endParaRPr>
          </a:p>
        </p:txBody>
      </p:sp>
      <p:sp>
        <p:nvSpPr>
          <p:cNvPr id="83" name="右矢印 82"/>
          <p:cNvSpPr/>
          <p:nvPr/>
        </p:nvSpPr>
        <p:spPr>
          <a:xfrm rot="5400000">
            <a:off x="5671862" y="2571715"/>
            <a:ext cx="424067" cy="542200"/>
          </a:xfrm>
          <a:prstGeom prst="rightArrow">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390" tIns="45696" rIns="91390" bIns="45696" rtlCol="0" anchor="ctr"/>
          <a:lstStyle/>
          <a:p>
            <a:pPr algn="ctr" defTabSz="913905"/>
            <a:endParaRPr lang="ja-JP" altLang="en-US">
              <a:solidFill>
                <a:prstClr val="white"/>
              </a:solidFill>
            </a:endParaRPr>
          </a:p>
        </p:txBody>
      </p:sp>
      <p:grpSp>
        <p:nvGrpSpPr>
          <p:cNvPr id="9" name="グループ化 8"/>
          <p:cNvGrpSpPr/>
          <p:nvPr/>
        </p:nvGrpSpPr>
        <p:grpSpPr>
          <a:xfrm rot="1226312">
            <a:off x="2854712" y="4344077"/>
            <a:ext cx="546387" cy="738483"/>
            <a:chOff x="-1311696" y="1999637"/>
            <a:chExt cx="546387" cy="738483"/>
          </a:xfrm>
        </p:grpSpPr>
        <p:sp>
          <p:nvSpPr>
            <p:cNvPr id="84" name="メモ 83"/>
            <p:cNvSpPr/>
            <p:nvPr/>
          </p:nvSpPr>
          <p:spPr>
            <a:xfrm>
              <a:off x="-1311696" y="1999637"/>
              <a:ext cx="546387" cy="738483"/>
            </a:xfrm>
            <a:prstGeom prst="foldedCorner">
              <a:avLst>
                <a:gd name="adj" fmla="val 33279"/>
              </a:avLst>
            </a:prstGeom>
            <a:solidFill>
              <a:srgbClr val="FFFF99"/>
            </a:solidFill>
            <a:ln>
              <a:solidFill>
                <a:schemeClr val="tx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0" rIns="0" rtlCol="0" anchor="t"/>
            <a:lstStyle/>
            <a:p>
              <a:pPr algn="ctr" defTabSz="913905"/>
              <a:r>
                <a:rPr lang="ja-JP" altLang="en-US" sz="1000" dirty="0">
                  <a:solidFill>
                    <a:prstClr val="black"/>
                  </a:solidFill>
                </a:rPr>
                <a:t>支援ナビ</a:t>
              </a:r>
              <a:endParaRPr lang="en-US" altLang="ja-JP" sz="1000" dirty="0">
                <a:solidFill>
                  <a:prstClr val="black"/>
                </a:solidFill>
              </a:endParaRPr>
            </a:p>
          </p:txBody>
        </p:sp>
        <p:pic>
          <p:nvPicPr>
            <p:cNvPr id="85" name="Picture 2" descr="QRコード"/>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825" y="2264910"/>
              <a:ext cx="356212" cy="35621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6" name="グループ化 85"/>
          <p:cNvGrpSpPr/>
          <p:nvPr/>
        </p:nvGrpSpPr>
        <p:grpSpPr>
          <a:xfrm rot="1226312">
            <a:off x="7513014" y="1340918"/>
            <a:ext cx="546387" cy="738483"/>
            <a:chOff x="-1311696" y="1999637"/>
            <a:chExt cx="546387" cy="738483"/>
          </a:xfrm>
        </p:grpSpPr>
        <p:sp>
          <p:nvSpPr>
            <p:cNvPr id="87" name="メモ 86"/>
            <p:cNvSpPr/>
            <p:nvPr/>
          </p:nvSpPr>
          <p:spPr>
            <a:xfrm>
              <a:off x="-1311696" y="1999637"/>
              <a:ext cx="546387" cy="738483"/>
            </a:xfrm>
            <a:prstGeom prst="foldedCorner">
              <a:avLst>
                <a:gd name="adj" fmla="val 33279"/>
              </a:avLst>
            </a:prstGeom>
            <a:solidFill>
              <a:srgbClr val="FFFF99"/>
            </a:solidFill>
            <a:ln>
              <a:solidFill>
                <a:schemeClr val="tx1"/>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0" rIns="0" rtlCol="0" anchor="t"/>
            <a:lstStyle/>
            <a:p>
              <a:pPr algn="ctr" defTabSz="913905"/>
              <a:r>
                <a:rPr lang="ja-JP" altLang="en-US" sz="1000" dirty="0">
                  <a:solidFill>
                    <a:prstClr val="black"/>
                  </a:solidFill>
                </a:rPr>
                <a:t>支援ナビ</a:t>
              </a:r>
              <a:endParaRPr lang="en-US" altLang="ja-JP" sz="1000" dirty="0">
                <a:solidFill>
                  <a:prstClr val="black"/>
                </a:solidFill>
              </a:endParaRPr>
            </a:p>
          </p:txBody>
        </p:sp>
        <p:pic>
          <p:nvPicPr>
            <p:cNvPr id="88" name="Picture 2" descr="QRコード"/>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825" y="2264910"/>
              <a:ext cx="356212" cy="356211"/>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正方形/長方形 21"/>
          <p:cNvSpPr/>
          <p:nvPr/>
        </p:nvSpPr>
        <p:spPr>
          <a:xfrm>
            <a:off x="530422" y="2935946"/>
            <a:ext cx="723442" cy="78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rot="949332">
            <a:off x="2611800" y="3053325"/>
            <a:ext cx="975857" cy="1150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rot="10800000" flipV="1">
            <a:off x="854212" y="1770337"/>
            <a:ext cx="2194014" cy="738664"/>
          </a:xfrm>
          <a:prstGeom prst="rect">
            <a:avLst/>
          </a:prstGeom>
        </p:spPr>
        <p:txBody>
          <a:bodyPr wrap="square">
            <a:spAutoFit/>
          </a:bodyPr>
          <a:lstStyle/>
          <a:p>
            <a:pPr algn="ctr"/>
            <a:r>
              <a:rPr lang="ja-JP" altLang="en-US" sz="1400" dirty="0" smtClean="0">
                <a:solidFill>
                  <a:srgbClr val="FF0000"/>
                </a:solidFill>
              </a:rPr>
              <a:t>スマートフォン等で</a:t>
            </a:r>
            <a:endParaRPr lang="en-US" altLang="ja-JP" sz="1400" dirty="0" smtClean="0">
              <a:solidFill>
                <a:srgbClr val="FF0000"/>
              </a:solidFill>
            </a:endParaRPr>
          </a:p>
          <a:p>
            <a:pPr algn="ctr"/>
            <a:r>
              <a:rPr lang="ja-JP" altLang="en-US" sz="1400" b="1" dirty="0" smtClean="0">
                <a:solidFill>
                  <a:srgbClr val="FF0000"/>
                </a:solidFill>
              </a:rPr>
              <a:t>支援</a:t>
            </a:r>
            <a:r>
              <a:rPr lang="ja-JP" altLang="en-US" sz="1400" b="1" dirty="0">
                <a:solidFill>
                  <a:srgbClr val="FF0000"/>
                </a:solidFill>
              </a:rPr>
              <a:t>情報ポータルサイト</a:t>
            </a:r>
            <a:r>
              <a:rPr lang="ja-JP" altLang="en-US" sz="1400" dirty="0">
                <a:solidFill>
                  <a:srgbClr val="FF0000"/>
                </a:solidFill>
              </a:rPr>
              <a:t>にアクセス</a:t>
            </a:r>
            <a:r>
              <a:rPr lang="ja-JP" altLang="en-US" sz="1400" dirty="0" smtClean="0">
                <a:solidFill>
                  <a:srgbClr val="FF0000"/>
                </a:solidFill>
              </a:rPr>
              <a:t>可能に</a:t>
            </a:r>
            <a:endParaRPr lang="ja-JP" altLang="en-US" sz="1400" dirty="0"/>
          </a:p>
        </p:txBody>
      </p:sp>
      <p:sp>
        <p:nvSpPr>
          <p:cNvPr id="4" name="正方形/長方形 3"/>
          <p:cNvSpPr/>
          <p:nvPr/>
        </p:nvSpPr>
        <p:spPr>
          <a:xfrm>
            <a:off x="5313041" y="4201924"/>
            <a:ext cx="1712063" cy="523220"/>
          </a:xfrm>
          <a:prstGeom prst="rect">
            <a:avLst/>
          </a:prstGeom>
        </p:spPr>
        <p:txBody>
          <a:bodyPr wrap="square">
            <a:spAutoFit/>
          </a:bodyPr>
          <a:lstStyle/>
          <a:p>
            <a:pPr algn="ctr" defTabSz="913905"/>
            <a:r>
              <a:rPr lang="ja-JP" altLang="en-US" sz="1400" b="1" dirty="0">
                <a:solidFill>
                  <a:srgbClr val="00B050"/>
                </a:solidFill>
                <a:latin typeface="+mn-ea"/>
              </a:rPr>
              <a:t>相談員が</a:t>
            </a:r>
            <a:endParaRPr lang="en-US" altLang="ja-JP" sz="1400" b="1" dirty="0">
              <a:solidFill>
                <a:srgbClr val="00B050"/>
              </a:solidFill>
              <a:latin typeface="+mn-ea"/>
            </a:endParaRPr>
          </a:p>
          <a:p>
            <a:pPr algn="ctr" defTabSz="913905"/>
            <a:r>
              <a:rPr lang="ja-JP" altLang="en-US" sz="1400" b="1" dirty="0">
                <a:solidFill>
                  <a:srgbClr val="00B050"/>
                </a:solidFill>
                <a:latin typeface="+mn-ea"/>
              </a:rPr>
              <a:t>寄り添い型支援</a:t>
            </a:r>
            <a:endParaRPr lang="en-US" altLang="ja-JP" sz="1400" b="1" dirty="0">
              <a:solidFill>
                <a:srgbClr val="00B050"/>
              </a:solidFill>
              <a:latin typeface="+mn-ea"/>
            </a:endParaRPr>
          </a:p>
        </p:txBody>
      </p:sp>
      <p:sp>
        <p:nvSpPr>
          <p:cNvPr id="5" name="テキスト ボックス 4"/>
          <p:cNvSpPr txBox="1"/>
          <p:nvPr/>
        </p:nvSpPr>
        <p:spPr>
          <a:xfrm>
            <a:off x="5313040" y="4694176"/>
            <a:ext cx="1704740" cy="538609"/>
          </a:xfrm>
          <a:prstGeom prst="rect">
            <a:avLst/>
          </a:prstGeom>
          <a:noFill/>
        </p:spPr>
        <p:txBody>
          <a:bodyPr wrap="square" rtlCol="0">
            <a:spAutoFit/>
          </a:bodyPr>
          <a:lstStyle/>
          <a:p>
            <a:pPr algn="ctr"/>
            <a:r>
              <a:rPr kumimoji="1" lang="ja-JP" altLang="en-US" sz="1100" dirty="0" smtClean="0"/>
              <a:t>↑</a:t>
            </a:r>
            <a:endParaRPr kumimoji="1" lang="en-US" altLang="ja-JP" sz="1100" dirty="0" smtClean="0"/>
          </a:p>
          <a:p>
            <a:pPr algn="ctr"/>
            <a:r>
              <a:rPr kumimoji="1" lang="ja-JP" altLang="en-US" sz="900" dirty="0" smtClean="0"/>
              <a:t>相談の水準の向上</a:t>
            </a:r>
            <a:endParaRPr kumimoji="1" lang="en-US" altLang="ja-JP" sz="900" dirty="0" smtClean="0"/>
          </a:p>
          <a:p>
            <a:r>
              <a:rPr lang="ja-JP" altLang="en-US" sz="900" dirty="0" smtClean="0"/>
              <a:t>（活動マニュアルの作成等）</a:t>
            </a:r>
            <a:endParaRPr kumimoji="1" lang="ja-JP" altLang="en-US" sz="900" dirty="0"/>
          </a:p>
        </p:txBody>
      </p:sp>
      <p:pic>
        <p:nvPicPr>
          <p:cNvPr id="59" name="Picture 27" descr="http://bsoza.com/ill_topic/smartphone_a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548" y="5106152"/>
            <a:ext cx="424865" cy="8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正方形/長方形 56"/>
          <p:cNvSpPr/>
          <p:nvPr/>
        </p:nvSpPr>
        <p:spPr bwMode="auto">
          <a:xfrm>
            <a:off x="7846803" y="5940364"/>
            <a:ext cx="1730453" cy="515876"/>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en-US" altLang="ja-JP" sz="1200" dirty="0" smtClean="0">
                <a:solidFill>
                  <a:prstClr val="black"/>
                </a:solidFill>
                <a:latin typeface="メイリオ" panose="020B0604030504040204" pitchFamily="50" charset="-128"/>
                <a:cs typeface="メイリオ" panose="020B0604030504040204" pitchFamily="50" charset="-128"/>
              </a:rPr>
              <a:t>NPO</a:t>
            </a:r>
            <a:r>
              <a:rPr lang="ja-JP" altLang="en-US" sz="1200" dirty="0" smtClean="0">
                <a:solidFill>
                  <a:prstClr val="black"/>
                </a:solidFill>
                <a:latin typeface="メイリオ" panose="020B0604030504040204" pitchFamily="50" charset="-128"/>
                <a:cs typeface="メイリオ" panose="020B0604030504040204" pitchFamily="50" charset="-128"/>
              </a:rPr>
              <a:t>法人</a:t>
            </a:r>
            <a:endParaRPr lang="en-US" altLang="ja-JP" sz="1200" dirty="0" smtClean="0">
              <a:solidFill>
                <a:prstClr val="black"/>
              </a:solidFill>
              <a:latin typeface="メイリオ" panose="020B0604030504040204" pitchFamily="50" charset="-128"/>
              <a:cs typeface="メイリオ" panose="020B0604030504040204" pitchFamily="50" charset="-128"/>
            </a:endParaRPr>
          </a:p>
          <a:p>
            <a:pPr algn="ctr" defTabSz="913905"/>
            <a:r>
              <a:rPr lang="ja-JP" altLang="en-US" sz="1200" dirty="0" smtClean="0">
                <a:solidFill>
                  <a:prstClr val="black"/>
                </a:solidFill>
                <a:latin typeface="メイリオ" panose="020B0604030504040204" pitchFamily="50" charset="-128"/>
                <a:cs typeface="メイリオ" panose="020B0604030504040204" pitchFamily="50" charset="-128"/>
              </a:rPr>
              <a:t>社会福祉法人等</a:t>
            </a:r>
            <a:endParaRPr lang="en-US" altLang="ja-JP" sz="1200" dirty="0" smtClean="0">
              <a:solidFill>
                <a:prstClr val="black"/>
              </a:solidFill>
              <a:latin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4304929" y="5209123"/>
            <a:ext cx="2983414" cy="230832"/>
          </a:xfrm>
          <a:prstGeom prst="rect">
            <a:avLst/>
          </a:prstGeom>
          <a:noFill/>
        </p:spPr>
        <p:txBody>
          <a:bodyPr wrap="square" rtlCol="0">
            <a:spAutoFit/>
          </a:bodyPr>
          <a:lstStyle/>
          <a:p>
            <a:pPr algn="ctr"/>
            <a:r>
              <a:rPr lang="en-US" altLang="ja-JP" sz="900" dirty="0" smtClean="0"/>
              <a:t>※NPO</a:t>
            </a:r>
            <a:r>
              <a:rPr lang="ja-JP" altLang="en-US" sz="900" dirty="0" smtClean="0"/>
              <a:t>法人等の民間団体への一部委託も可</a:t>
            </a:r>
            <a:endParaRPr kumimoji="1" lang="en-US" altLang="ja-JP" sz="900" dirty="0" smtClean="0"/>
          </a:p>
        </p:txBody>
      </p:sp>
      <p:cxnSp>
        <p:nvCxnSpPr>
          <p:cNvPr id="65" name="直線コネクタ 64"/>
          <p:cNvCxnSpPr/>
          <p:nvPr/>
        </p:nvCxnSpPr>
        <p:spPr>
          <a:xfrm>
            <a:off x="30859" y="548118"/>
            <a:ext cx="982104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265965" y="6579359"/>
            <a:ext cx="5000087" cy="276999"/>
          </a:xfrm>
          <a:prstGeom prst="rect">
            <a:avLst/>
          </a:prstGeom>
          <a:noFill/>
        </p:spPr>
        <p:txBody>
          <a:bodyPr wrap="none" rtlCol="0">
            <a:spAutoFit/>
          </a:bodyPr>
          <a:lstStyle/>
          <a:p>
            <a:r>
              <a:rPr kumimoji="1" lang="en-US" altLang="ja-JP" sz="1200" dirty="0" smtClean="0"/>
              <a:t>※</a:t>
            </a:r>
            <a:r>
              <a:rPr kumimoji="1" lang="ja-JP" altLang="en-US" sz="1200" dirty="0" smtClean="0"/>
              <a:t>平成</a:t>
            </a:r>
            <a:r>
              <a:rPr kumimoji="1" lang="en-US" altLang="ja-JP" sz="1200" dirty="0" smtClean="0"/>
              <a:t>27</a:t>
            </a:r>
            <a:r>
              <a:rPr kumimoji="1" lang="ja-JP" altLang="en-US" sz="1200" dirty="0" smtClean="0"/>
              <a:t>年度補正予算で相談窓口の充実等に必要な備品購入等を補助。</a:t>
            </a:r>
            <a:endParaRPr kumimoji="1" lang="ja-JP" altLang="en-US" sz="1200" dirty="0"/>
          </a:p>
        </p:txBody>
      </p:sp>
      <p:pic>
        <p:nvPicPr>
          <p:cNvPr id="67" name="Picture 23" descr="C:\Users\OTWBN\AppData\Local\Microsoft\Windows\Temporary Internet Files\Content.IE5\XKGTVJGM\MC900431614[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2880" y="4118556"/>
            <a:ext cx="580864" cy="716631"/>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bwMode="auto">
          <a:xfrm>
            <a:off x="7849289" y="2922468"/>
            <a:ext cx="1736462" cy="333861"/>
          </a:xfrm>
          <a:prstGeom prst="rect">
            <a:avLst/>
          </a:prstGeom>
          <a:noFill/>
          <a:ln w="22225">
            <a:solidFill>
              <a:schemeClr val="accent6">
                <a:lumMod val="75000"/>
              </a:schemeClr>
            </a:solidFill>
            <a:miter lim="800000"/>
            <a:headEnd/>
            <a:tailEnd/>
          </a:ln>
        </p:spPr>
        <p:txBody>
          <a:bodyPr lIns="99515" tIns="49758" rIns="99515" bIns="49758" rtlCol="0" anchor="ctr" anchorCtr="0"/>
          <a:lstStyle/>
          <a:p>
            <a:pPr algn="ctr" defTabSz="913905"/>
            <a:r>
              <a:rPr lang="ja-JP" altLang="en-US" sz="1200" dirty="0" smtClean="0">
                <a:latin typeface="メイリオ" panose="020B0604030504040204" pitchFamily="50" charset="-128"/>
                <a:cs typeface="メイリオ" panose="020B0604030504040204" pitchFamily="50" charset="-128"/>
              </a:rPr>
              <a:t>教育関係部局</a:t>
            </a:r>
            <a:endParaRPr lang="ja-JP" altLang="en-US" sz="1200" dirty="0">
              <a:latin typeface="メイリオ" panose="020B0604030504040204" pitchFamily="50" charset="-128"/>
              <a:cs typeface="メイリオ" panose="020B0604030504040204" pitchFamily="50" charset="-128"/>
            </a:endParaRPr>
          </a:p>
        </p:txBody>
      </p:sp>
      <p:sp>
        <p:nvSpPr>
          <p:cNvPr id="6" name="正方形/長方形 5"/>
          <p:cNvSpPr/>
          <p:nvPr/>
        </p:nvSpPr>
        <p:spPr>
          <a:xfrm rot="5400000">
            <a:off x="9297240" y="6163199"/>
            <a:ext cx="737149" cy="37216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t>別添２</a:t>
            </a:r>
            <a:endParaRPr kumimoji="1" lang="ja-JP" altLang="en-US" sz="1600" dirty="0"/>
          </a:p>
        </p:txBody>
      </p:sp>
    </p:spTree>
    <p:extLst>
      <p:ext uri="{BB962C8B-B14F-4D97-AF65-F5344CB8AC3E}">
        <p14:creationId xmlns:p14="http://schemas.microsoft.com/office/powerpoint/2010/main" val="2005112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262</Words>
  <Application>Microsoft Office PowerPoint</Application>
  <PresentationFormat>A4 210 x 297 mm</PresentationFormat>
  <Paragraphs>68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厚生労働省ネットワークシステム３</dc:creator>
  <cp:lastModifiedBy>文部科学省</cp:lastModifiedBy>
  <cp:revision>8</cp:revision>
  <cp:lastPrinted>2016-03-31T05:16:37Z</cp:lastPrinted>
  <dcterms:created xsi:type="dcterms:W3CDTF">2016-03-18T01:52:10Z</dcterms:created>
  <dcterms:modified xsi:type="dcterms:W3CDTF">2016-03-31T05:18:11Z</dcterms:modified>
</cp:coreProperties>
</file>