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3.xml" ContentType="application/vnd.openxmlformats-officedocument.drawingml.chart+xml"/>
  <Override PartName="/ppt/notesSlides/notesSlide7.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6" r:id="rId2"/>
    <p:sldId id="257" r:id="rId3"/>
    <p:sldId id="279" r:id="rId4"/>
    <p:sldId id="280" r:id="rId5"/>
    <p:sldId id="271" r:id="rId6"/>
    <p:sldId id="285" r:id="rId7"/>
    <p:sldId id="264" r:id="rId8"/>
    <p:sldId id="281" r:id="rId9"/>
    <p:sldId id="282" r:id="rId10"/>
    <p:sldId id="274" r:id="rId11"/>
    <p:sldId id="283" r:id="rId12"/>
    <p:sldId id="284" r:id="rId13"/>
  </p:sldIdLst>
  <p:sldSz cx="9144000" cy="6858000" type="screen4x3"/>
  <p:notesSz cx="6807200" cy="9939338"/>
  <p:defaultTex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25A4FB"/>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74C1A8A3-306A-4EB7-A6B1-4F7E0EB9C5D6}" styleName="中間スタイル 3 - アクセント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523" autoAdjust="0"/>
  </p:normalViewPr>
  <p:slideViewPr>
    <p:cSldViewPr>
      <p:cViewPr>
        <p:scale>
          <a:sx n="80" d="100"/>
          <a:sy n="80" d="100"/>
        </p:scale>
        <p:origin x="-468" y="54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embeddings/oleObject1.bin"/></Relationships>
</file>

<file path=ppt/charts/_rels/chart2.xml.rels><?xml version="1.0" encoding="UTF-8" standalone="yes"?>
<Relationships xmlns="http://schemas.openxmlformats.org/package/2006/relationships"><Relationship Id="rId1" Type="http://schemas.openxmlformats.org/officeDocument/2006/relationships/oleObject" Target="../embeddings/oleObject2.bin"/></Relationships>
</file>

<file path=ppt/charts/_rels/chart3.xml.rels><?xml version="1.0" encoding="UTF-8" standalone="yes"?>
<Relationships xmlns="http://schemas.openxmlformats.org/package/2006/relationships"><Relationship Id="rId1" Type="http://schemas.openxmlformats.org/officeDocument/2006/relationships/oleObject" Target="../embeddings/oleObject3.bin"/></Relationships>
</file>

<file path=ppt/charts/_rels/chart4.xml.rels><?xml version="1.0" encoding="UTF-8" standalone="yes"?>
<Relationships xmlns="http://schemas.openxmlformats.org/package/2006/relationships"><Relationship Id="rId1" Type="http://schemas.openxmlformats.org/officeDocument/2006/relationships/oleObject" Target="../embeddings/oleObject4.bin"/></Relationships>
</file>

<file path=ppt/charts/_rels/chart5.xml.rels><?xml version="1.0" encoding="UTF-8" standalone="yes"?>
<Relationships xmlns="http://schemas.openxmlformats.org/package/2006/relationships"><Relationship Id="rId1" Type="http://schemas.openxmlformats.org/officeDocument/2006/relationships/oleObject" Target="../embeddings/oleObject5.bin"/></Relationships>
</file>

<file path=ppt/charts/_rels/chart6.xml.rels><?xml version="1.0" encoding="UTF-8" standalone="yes"?>
<Relationships xmlns="http://schemas.openxmlformats.org/package/2006/relationships"><Relationship Id="rId1" Type="http://schemas.openxmlformats.org/officeDocument/2006/relationships/oleObject" Target="../embeddings/oleObject6.bin"/></Relationships>
</file>

<file path=ppt/charts/_rels/chart7.xml.rels><?xml version="1.0" encoding="UTF-8" standalone="yes"?>
<Relationships xmlns="http://schemas.openxmlformats.org/package/2006/relationships"><Relationship Id="rId1" Type="http://schemas.openxmlformats.org/officeDocument/2006/relationships/oleObject" Target="../embeddings/oleObject7.bin"/></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1443025936263048E-2"/>
          <c:y val="8.5005202896056162E-2"/>
          <c:w val="0.90590825496624972"/>
          <c:h val="0.57452624625751547"/>
        </c:manualLayout>
      </c:layout>
      <c:barChart>
        <c:barDir val="col"/>
        <c:grouping val="clustered"/>
        <c:varyColors val="0"/>
        <c:ser>
          <c:idx val="0"/>
          <c:order val="0"/>
          <c:tx>
            <c:v>相談支援専門員１人あたりの受給者数</c:v>
          </c:tx>
          <c:spPr>
            <a:solidFill>
              <a:schemeClr val="accent1">
                <a:lumMod val="75000"/>
              </a:schemeClr>
            </a:solidFill>
            <a:ln>
              <a:solidFill>
                <a:schemeClr val="tx1"/>
              </a:solidFill>
            </a:ln>
          </c:spPr>
          <c:invertIfNegative val="0"/>
          <c:dLbls>
            <c:dLbl>
              <c:idx val="8"/>
              <c:layout>
                <c:manualLayout>
                  <c:x val="2.3494862672527681E-3"/>
                  <c:y val="-1.755107258474093E-2"/>
                </c:manualLayout>
              </c:layout>
              <c:showLegendKey val="0"/>
              <c:showVal val="1"/>
              <c:showCatName val="0"/>
              <c:showSerName val="0"/>
              <c:showPercent val="0"/>
              <c:showBubbleSize val="0"/>
            </c:dLbl>
            <c:dLbl>
              <c:idx val="14"/>
              <c:layout>
                <c:manualLayout>
                  <c:x val="0"/>
                  <c:y val="-1.3163304438555699E-2"/>
                </c:manualLayout>
              </c:layout>
              <c:showLegendKey val="0"/>
              <c:showVal val="1"/>
              <c:showCatName val="0"/>
              <c:showSerName val="0"/>
              <c:showPercent val="0"/>
              <c:showBubbleSize val="0"/>
            </c:dLbl>
            <c:dLbl>
              <c:idx val="23"/>
              <c:layout>
                <c:manualLayout>
                  <c:x val="1.1747431336263841E-3"/>
                  <c:y val="-2.1938840730926164E-2"/>
                </c:manualLayout>
              </c:layout>
              <c:showLegendKey val="0"/>
              <c:showVal val="1"/>
              <c:showCatName val="0"/>
              <c:showSerName val="0"/>
              <c:showPercent val="0"/>
              <c:showBubbleSize val="0"/>
            </c:dLbl>
            <c:dLbl>
              <c:idx val="25"/>
              <c:layout>
                <c:manualLayout>
                  <c:x val="-1.3418844833987757E-3"/>
                  <c:y val="0"/>
                </c:manualLayout>
              </c:layout>
              <c:showLegendKey val="0"/>
              <c:showVal val="1"/>
              <c:showCatName val="0"/>
              <c:showSerName val="0"/>
              <c:showPercent val="0"/>
              <c:showBubbleSize val="0"/>
            </c:dLbl>
            <c:dLbl>
              <c:idx val="31"/>
              <c:layout>
                <c:manualLayout>
                  <c:x val="0"/>
                  <c:y val="-1.755107258474085E-2"/>
                </c:manualLayout>
              </c:layout>
              <c:showLegendKey val="0"/>
              <c:showVal val="1"/>
              <c:showCatName val="0"/>
              <c:showSerName val="0"/>
              <c:showPercent val="0"/>
              <c:showBubbleSize val="0"/>
            </c:dLbl>
            <c:dLbl>
              <c:idx val="41"/>
              <c:layout>
                <c:manualLayout>
                  <c:x val="1.3418844833987757E-3"/>
                  <c:y val="5.2522787832893682E-3"/>
                </c:manualLayout>
              </c:layout>
              <c:showLegendKey val="0"/>
              <c:showVal val="1"/>
              <c:showCatName val="0"/>
              <c:showSerName val="0"/>
              <c:showPercent val="0"/>
              <c:showBubbleSize val="0"/>
            </c:dLbl>
            <c:numFmt formatCode="0_);[Red]\(0\)" sourceLinked="0"/>
            <c:showLegendKey val="0"/>
            <c:showVal val="1"/>
            <c:showCatName val="0"/>
            <c:showSerName val="0"/>
            <c:showPercent val="0"/>
            <c:showBubbleSize val="0"/>
            <c:showLeaderLines val="0"/>
          </c:dLbls>
          <c:cat>
            <c:strRef>
              <c:f>'[データ集計.xlsx]1相談支援専門員'!$A$7:$A$53</c:f>
              <c:strCache>
                <c:ptCount val="47"/>
                <c:pt idx="0">
                  <c:v>大阪市</c:v>
                </c:pt>
                <c:pt idx="1">
                  <c:v>堺市</c:v>
                </c:pt>
                <c:pt idx="2">
                  <c:v>高槻市</c:v>
                </c:pt>
                <c:pt idx="3">
                  <c:v>東大阪市</c:v>
                </c:pt>
                <c:pt idx="4">
                  <c:v>豊中市</c:v>
                </c:pt>
                <c:pt idx="5">
                  <c:v>枚方市</c:v>
                </c:pt>
                <c:pt idx="6">
                  <c:v>岸和田市</c:v>
                </c:pt>
                <c:pt idx="7">
                  <c:v>池田市・豊能町・能勢町</c:v>
                </c:pt>
                <c:pt idx="8">
                  <c:v>吹田市</c:v>
                </c:pt>
                <c:pt idx="9">
                  <c:v>泉大津市・忠岡町</c:v>
                </c:pt>
                <c:pt idx="10">
                  <c:v>貝塚市</c:v>
                </c:pt>
                <c:pt idx="11">
                  <c:v>守口市</c:v>
                </c:pt>
                <c:pt idx="12">
                  <c:v>茨木市</c:v>
                </c:pt>
                <c:pt idx="13">
                  <c:v>八尾市</c:v>
                </c:pt>
                <c:pt idx="14">
                  <c:v>泉佐野市・田尻町</c:v>
                </c:pt>
                <c:pt idx="15">
                  <c:v>富田林市</c:v>
                </c:pt>
                <c:pt idx="16">
                  <c:v>寝屋川市</c:v>
                </c:pt>
                <c:pt idx="17">
                  <c:v>河内長野市</c:v>
                </c:pt>
                <c:pt idx="18">
                  <c:v>松原市</c:v>
                </c:pt>
                <c:pt idx="19">
                  <c:v>大東市</c:v>
                </c:pt>
                <c:pt idx="20">
                  <c:v>和泉市</c:v>
                </c:pt>
                <c:pt idx="21">
                  <c:v>箕面市</c:v>
                </c:pt>
                <c:pt idx="22">
                  <c:v>柏原市</c:v>
                </c:pt>
                <c:pt idx="23">
                  <c:v>羽曳野市</c:v>
                </c:pt>
                <c:pt idx="24">
                  <c:v>門真市</c:v>
                </c:pt>
                <c:pt idx="25">
                  <c:v>摂津市</c:v>
                </c:pt>
                <c:pt idx="26">
                  <c:v>高石市</c:v>
                </c:pt>
                <c:pt idx="27">
                  <c:v>藤井寺市</c:v>
                </c:pt>
                <c:pt idx="28">
                  <c:v>泉南市</c:v>
                </c:pt>
                <c:pt idx="29">
                  <c:v>四條畷市</c:v>
                </c:pt>
                <c:pt idx="30">
                  <c:v>交野市</c:v>
                </c:pt>
                <c:pt idx="31">
                  <c:v>大阪狭山市</c:v>
                </c:pt>
                <c:pt idx="32">
                  <c:v>阪南市</c:v>
                </c:pt>
                <c:pt idx="33">
                  <c:v>島本町</c:v>
                </c:pt>
                <c:pt idx="34">
                  <c:v>熊取町</c:v>
                </c:pt>
                <c:pt idx="35">
                  <c:v>岬町</c:v>
                </c:pt>
                <c:pt idx="36">
                  <c:v>太子町・河南町・千早赤阪村</c:v>
                </c:pt>
                <c:pt idx="37">
                  <c:v>池田市</c:v>
                </c:pt>
                <c:pt idx="38">
                  <c:v>豊能町</c:v>
                </c:pt>
                <c:pt idx="39">
                  <c:v>能勢町</c:v>
                </c:pt>
                <c:pt idx="40">
                  <c:v>泉大津市</c:v>
                </c:pt>
                <c:pt idx="41">
                  <c:v>忠岡町</c:v>
                </c:pt>
                <c:pt idx="42">
                  <c:v>泉佐野市</c:v>
                </c:pt>
                <c:pt idx="43">
                  <c:v>田尻町</c:v>
                </c:pt>
                <c:pt idx="44">
                  <c:v>太子町</c:v>
                </c:pt>
                <c:pt idx="45">
                  <c:v>河南町</c:v>
                </c:pt>
                <c:pt idx="46">
                  <c:v>千早赤阪村</c:v>
                </c:pt>
              </c:strCache>
            </c:strRef>
          </c:cat>
          <c:val>
            <c:numRef>
              <c:f>'[データ集計.xlsx]1相談支援専門員'!$D$7:$D$53</c:f>
              <c:numCache>
                <c:formatCode>0.0</c:formatCode>
                <c:ptCount val="47"/>
                <c:pt idx="0">
                  <c:v>44.703645007923932</c:v>
                </c:pt>
                <c:pt idx="1">
                  <c:v>42.969849246231156</c:v>
                </c:pt>
                <c:pt idx="2">
                  <c:v>110.08333333333333</c:v>
                </c:pt>
                <c:pt idx="3">
                  <c:v>48.91</c:v>
                </c:pt>
                <c:pt idx="4">
                  <c:v>49.376811594202898</c:v>
                </c:pt>
                <c:pt idx="5">
                  <c:v>86.818181818181813</c:v>
                </c:pt>
                <c:pt idx="6">
                  <c:v>33.89473684210526</c:v>
                </c:pt>
                <c:pt idx="7">
                  <c:v>71.214285714285708</c:v>
                </c:pt>
                <c:pt idx="8">
                  <c:v>48.155172413793103</c:v>
                </c:pt>
                <c:pt idx="9">
                  <c:v>28.384615384615383</c:v>
                </c:pt>
                <c:pt idx="10">
                  <c:v>30.181818181818183</c:v>
                </c:pt>
                <c:pt idx="11">
                  <c:v>49.44</c:v>
                </c:pt>
                <c:pt idx="12">
                  <c:v>63.896551724137929</c:v>
                </c:pt>
                <c:pt idx="13">
                  <c:v>73.764705882352942</c:v>
                </c:pt>
                <c:pt idx="14">
                  <c:v>29.225806451612904</c:v>
                </c:pt>
                <c:pt idx="15">
                  <c:v>31.137931034482758</c:v>
                </c:pt>
                <c:pt idx="16">
                  <c:v>46.644444444444446</c:v>
                </c:pt>
                <c:pt idx="17">
                  <c:v>39.363636363636367</c:v>
                </c:pt>
                <c:pt idx="18">
                  <c:v>55.882352941176471</c:v>
                </c:pt>
                <c:pt idx="19">
                  <c:v>39.346153846153847</c:v>
                </c:pt>
                <c:pt idx="20">
                  <c:v>32.18181818181818</c:v>
                </c:pt>
                <c:pt idx="21">
                  <c:v>41.909090909090907</c:v>
                </c:pt>
                <c:pt idx="22">
                  <c:v>62.444444444444443</c:v>
                </c:pt>
                <c:pt idx="23">
                  <c:v>34.479999999999997</c:v>
                </c:pt>
                <c:pt idx="24">
                  <c:v>49.272727272727273</c:v>
                </c:pt>
                <c:pt idx="25">
                  <c:v>51.454545454545453</c:v>
                </c:pt>
                <c:pt idx="26">
                  <c:v>35.692307692307693</c:v>
                </c:pt>
                <c:pt idx="27">
                  <c:v>52.2</c:v>
                </c:pt>
                <c:pt idx="28">
                  <c:v>37.3125</c:v>
                </c:pt>
                <c:pt idx="29">
                  <c:v>65</c:v>
                </c:pt>
                <c:pt idx="30">
                  <c:v>36.625</c:v>
                </c:pt>
                <c:pt idx="31">
                  <c:v>20.65</c:v>
                </c:pt>
                <c:pt idx="32">
                  <c:v>32.6</c:v>
                </c:pt>
                <c:pt idx="33">
                  <c:v>38.333333333333336</c:v>
                </c:pt>
                <c:pt idx="34">
                  <c:v>22.76923076923077</c:v>
                </c:pt>
                <c:pt idx="35">
                  <c:v>24.714285714285715</c:v>
                </c:pt>
                <c:pt idx="36">
                  <c:v>90.333333333333329</c:v>
                </c:pt>
                <c:pt idx="37">
                  <c:v>62</c:v>
                </c:pt>
                <c:pt idx="38">
                  <c:v>105</c:v>
                </c:pt>
                <c:pt idx="39">
                  <c:v>0</c:v>
                </c:pt>
                <c:pt idx="40">
                  <c:v>33.882352941176471</c:v>
                </c:pt>
                <c:pt idx="41">
                  <c:v>18</c:v>
                </c:pt>
                <c:pt idx="42">
                  <c:v>26.838709677419356</c:v>
                </c:pt>
                <c:pt idx="43">
                  <c:v>0</c:v>
                </c:pt>
                <c:pt idx="44">
                  <c:v>35.666666666666664</c:v>
                </c:pt>
                <c:pt idx="45">
                  <c:v>0</c:v>
                </c:pt>
                <c:pt idx="46">
                  <c:v>0</c:v>
                </c:pt>
              </c:numCache>
            </c:numRef>
          </c:val>
        </c:ser>
        <c:ser>
          <c:idx val="1"/>
          <c:order val="1"/>
          <c:tx>
            <c:v>相談支援専門員１人あたりの計画作成済み数（延べ）</c:v>
          </c:tx>
          <c:spPr>
            <a:solidFill>
              <a:schemeClr val="accent6">
                <a:lumMod val="60000"/>
                <a:lumOff val="40000"/>
              </a:schemeClr>
            </a:solidFill>
            <a:ln>
              <a:solidFill>
                <a:schemeClr val="tx1"/>
              </a:solidFill>
            </a:ln>
          </c:spPr>
          <c:invertIfNegative val="0"/>
          <c:dLbls>
            <c:dLbl>
              <c:idx val="25"/>
              <c:layout>
                <c:manualLayout>
                  <c:x val="5.3675379335951026E-3"/>
                  <c:y val="0"/>
                </c:manualLayout>
              </c:layout>
              <c:dLblPos val="outEnd"/>
              <c:showLegendKey val="0"/>
              <c:showVal val="1"/>
              <c:showCatName val="0"/>
              <c:showSerName val="0"/>
              <c:showPercent val="0"/>
              <c:showBubbleSize val="0"/>
            </c:dLbl>
            <c:dLbl>
              <c:idx val="38"/>
              <c:layout>
                <c:manualLayout>
                  <c:x val="1.0735075867190108E-2"/>
                  <c:y val="2.0989282740016993E-3"/>
                </c:manualLayout>
              </c:layout>
              <c:dLblPos val="outEnd"/>
              <c:showLegendKey val="0"/>
              <c:showVal val="1"/>
              <c:showCatName val="0"/>
              <c:showSerName val="0"/>
              <c:showPercent val="0"/>
              <c:showBubbleSize val="0"/>
            </c:dLbl>
            <c:dLbl>
              <c:idx val="39"/>
              <c:delete val="1"/>
            </c:dLbl>
            <c:dLbl>
              <c:idx val="41"/>
              <c:layout>
                <c:manualLayout>
                  <c:x val="-1.3418844833987757E-3"/>
                  <c:y val="-2.0989282740016993E-3"/>
                </c:manualLayout>
              </c:layout>
              <c:dLblPos val="outEnd"/>
              <c:showLegendKey val="0"/>
              <c:showVal val="1"/>
              <c:showCatName val="0"/>
              <c:showSerName val="0"/>
              <c:showPercent val="0"/>
              <c:showBubbleSize val="0"/>
            </c:dLbl>
            <c:dLbl>
              <c:idx val="42"/>
              <c:layout>
                <c:manualLayout>
                  <c:x val="1.3417788232033309E-3"/>
                  <c:y val="0"/>
                </c:manualLayout>
              </c:layout>
              <c:dLblPos val="outEnd"/>
              <c:showLegendKey val="0"/>
              <c:showVal val="1"/>
              <c:showCatName val="0"/>
              <c:showSerName val="0"/>
              <c:showPercent val="0"/>
              <c:showBubbleSize val="0"/>
            </c:dLbl>
            <c:dLbl>
              <c:idx val="43"/>
              <c:delete val="1"/>
            </c:dLbl>
            <c:dLbl>
              <c:idx val="44"/>
              <c:layout>
                <c:manualLayout>
                  <c:x val="5.3675379335951026E-3"/>
                  <c:y val="0"/>
                </c:manualLayout>
              </c:layout>
              <c:dLblPos val="outEnd"/>
              <c:showLegendKey val="0"/>
              <c:showVal val="1"/>
              <c:showCatName val="0"/>
              <c:showSerName val="0"/>
              <c:showPercent val="0"/>
              <c:showBubbleSize val="0"/>
            </c:dLbl>
            <c:dLbl>
              <c:idx val="45"/>
              <c:layout/>
              <c:tx>
                <c:rich>
                  <a:bodyPr/>
                  <a:lstStyle/>
                  <a:p>
                    <a:r>
                      <a:rPr lang="en-US" altLang="en-US" smtClean="0"/>
                      <a:t> </a:t>
                    </a:r>
                    <a:endParaRPr lang="en-US" altLang="en-US"/>
                  </a:p>
                </c:rich>
              </c:tx>
              <c:dLblPos val="outEnd"/>
              <c:showLegendKey val="0"/>
              <c:showVal val="1"/>
              <c:showCatName val="0"/>
              <c:showSerName val="0"/>
              <c:showPercent val="0"/>
              <c:showBubbleSize val="0"/>
            </c:dLbl>
            <c:numFmt formatCode="#,##0_);[Red]\(#,##0\)" sourceLinked="0"/>
            <c:dLblPos val="outEnd"/>
            <c:showLegendKey val="0"/>
            <c:showVal val="1"/>
            <c:showCatName val="0"/>
            <c:showSerName val="0"/>
            <c:showPercent val="0"/>
            <c:showBubbleSize val="0"/>
            <c:showLeaderLines val="0"/>
          </c:dLbls>
          <c:cat>
            <c:strRef>
              <c:f>'[データ集計.xlsx]1相談支援専門員'!$A$7:$A$53</c:f>
              <c:strCache>
                <c:ptCount val="47"/>
                <c:pt idx="0">
                  <c:v>大阪市</c:v>
                </c:pt>
                <c:pt idx="1">
                  <c:v>堺市</c:v>
                </c:pt>
                <c:pt idx="2">
                  <c:v>高槻市</c:v>
                </c:pt>
                <c:pt idx="3">
                  <c:v>東大阪市</c:v>
                </c:pt>
                <c:pt idx="4">
                  <c:v>豊中市</c:v>
                </c:pt>
                <c:pt idx="5">
                  <c:v>枚方市</c:v>
                </c:pt>
                <c:pt idx="6">
                  <c:v>岸和田市</c:v>
                </c:pt>
                <c:pt idx="7">
                  <c:v>池田市・豊能町・能勢町</c:v>
                </c:pt>
                <c:pt idx="8">
                  <c:v>吹田市</c:v>
                </c:pt>
                <c:pt idx="9">
                  <c:v>泉大津市・忠岡町</c:v>
                </c:pt>
                <c:pt idx="10">
                  <c:v>貝塚市</c:v>
                </c:pt>
                <c:pt idx="11">
                  <c:v>守口市</c:v>
                </c:pt>
                <c:pt idx="12">
                  <c:v>茨木市</c:v>
                </c:pt>
                <c:pt idx="13">
                  <c:v>八尾市</c:v>
                </c:pt>
                <c:pt idx="14">
                  <c:v>泉佐野市・田尻町</c:v>
                </c:pt>
                <c:pt idx="15">
                  <c:v>富田林市</c:v>
                </c:pt>
                <c:pt idx="16">
                  <c:v>寝屋川市</c:v>
                </c:pt>
                <c:pt idx="17">
                  <c:v>河内長野市</c:v>
                </c:pt>
                <c:pt idx="18">
                  <c:v>松原市</c:v>
                </c:pt>
                <c:pt idx="19">
                  <c:v>大東市</c:v>
                </c:pt>
                <c:pt idx="20">
                  <c:v>和泉市</c:v>
                </c:pt>
                <c:pt idx="21">
                  <c:v>箕面市</c:v>
                </c:pt>
                <c:pt idx="22">
                  <c:v>柏原市</c:v>
                </c:pt>
                <c:pt idx="23">
                  <c:v>羽曳野市</c:v>
                </c:pt>
                <c:pt idx="24">
                  <c:v>門真市</c:v>
                </c:pt>
                <c:pt idx="25">
                  <c:v>摂津市</c:v>
                </c:pt>
                <c:pt idx="26">
                  <c:v>高石市</c:v>
                </c:pt>
                <c:pt idx="27">
                  <c:v>藤井寺市</c:v>
                </c:pt>
                <c:pt idx="28">
                  <c:v>泉南市</c:v>
                </c:pt>
                <c:pt idx="29">
                  <c:v>四條畷市</c:v>
                </c:pt>
                <c:pt idx="30">
                  <c:v>交野市</c:v>
                </c:pt>
                <c:pt idx="31">
                  <c:v>大阪狭山市</c:v>
                </c:pt>
                <c:pt idx="32">
                  <c:v>阪南市</c:v>
                </c:pt>
                <c:pt idx="33">
                  <c:v>島本町</c:v>
                </c:pt>
                <c:pt idx="34">
                  <c:v>熊取町</c:v>
                </c:pt>
                <c:pt idx="35">
                  <c:v>岬町</c:v>
                </c:pt>
                <c:pt idx="36">
                  <c:v>太子町・河南町・千早赤阪村</c:v>
                </c:pt>
                <c:pt idx="37">
                  <c:v>池田市</c:v>
                </c:pt>
                <c:pt idx="38">
                  <c:v>豊能町</c:v>
                </c:pt>
                <c:pt idx="39">
                  <c:v>能勢町</c:v>
                </c:pt>
                <c:pt idx="40">
                  <c:v>泉大津市</c:v>
                </c:pt>
                <c:pt idx="41">
                  <c:v>忠岡町</c:v>
                </c:pt>
                <c:pt idx="42">
                  <c:v>泉佐野市</c:v>
                </c:pt>
                <c:pt idx="43">
                  <c:v>田尻町</c:v>
                </c:pt>
                <c:pt idx="44">
                  <c:v>太子町</c:v>
                </c:pt>
                <c:pt idx="45">
                  <c:v>河南町</c:v>
                </c:pt>
                <c:pt idx="46">
                  <c:v>千早赤阪村</c:v>
                </c:pt>
              </c:strCache>
            </c:strRef>
          </c:cat>
          <c:val>
            <c:numRef>
              <c:f>'[データ集計.xlsx]1相談支援専門員'!$E$7:$E$52</c:f>
              <c:numCache>
                <c:formatCode>0.0</c:formatCode>
                <c:ptCount val="46"/>
                <c:pt idx="0">
                  <c:v>22.450079239302696</c:v>
                </c:pt>
                <c:pt idx="1">
                  <c:v>20.849246231155778</c:v>
                </c:pt>
                <c:pt idx="2">
                  <c:v>55.25</c:v>
                </c:pt>
                <c:pt idx="3">
                  <c:v>20.32</c:v>
                </c:pt>
                <c:pt idx="4">
                  <c:v>23.797101449275363</c:v>
                </c:pt>
                <c:pt idx="5">
                  <c:v>11.393939393939394</c:v>
                </c:pt>
                <c:pt idx="6">
                  <c:v>22.350877192982455</c:v>
                </c:pt>
                <c:pt idx="7">
                  <c:v>44.357142857142854</c:v>
                </c:pt>
                <c:pt idx="8">
                  <c:v>22.051724137931036</c:v>
                </c:pt>
                <c:pt idx="9">
                  <c:v>17.76923076923077</c:v>
                </c:pt>
                <c:pt idx="10">
                  <c:v>14.227272727272727</c:v>
                </c:pt>
                <c:pt idx="11">
                  <c:v>45</c:v>
                </c:pt>
                <c:pt idx="12">
                  <c:v>60.724137931034484</c:v>
                </c:pt>
                <c:pt idx="13">
                  <c:v>44.411764705882355</c:v>
                </c:pt>
                <c:pt idx="14">
                  <c:v>21.161290322580644</c:v>
                </c:pt>
                <c:pt idx="15">
                  <c:v>16.344827586206897</c:v>
                </c:pt>
                <c:pt idx="16">
                  <c:v>23.644444444444446</c:v>
                </c:pt>
                <c:pt idx="17">
                  <c:v>35.545454545454547</c:v>
                </c:pt>
                <c:pt idx="18">
                  <c:v>17.823529411764707</c:v>
                </c:pt>
                <c:pt idx="19">
                  <c:v>28.115384615384617</c:v>
                </c:pt>
                <c:pt idx="20">
                  <c:v>21.113636363636363</c:v>
                </c:pt>
                <c:pt idx="21">
                  <c:v>29.863636363636363</c:v>
                </c:pt>
                <c:pt idx="22">
                  <c:v>46.777777777777779</c:v>
                </c:pt>
                <c:pt idx="23">
                  <c:v>29.08</c:v>
                </c:pt>
                <c:pt idx="24">
                  <c:v>45.090909090909093</c:v>
                </c:pt>
                <c:pt idx="25">
                  <c:v>51.363636363636367</c:v>
                </c:pt>
                <c:pt idx="26">
                  <c:v>25.307692307692307</c:v>
                </c:pt>
                <c:pt idx="27">
                  <c:v>30.6</c:v>
                </c:pt>
                <c:pt idx="28">
                  <c:v>22.6875</c:v>
                </c:pt>
                <c:pt idx="29">
                  <c:v>23.5</c:v>
                </c:pt>
                <c:pt idx="30">
                  <c:v>19.8125</c:v>
                </c:pt>
                <c:pt idx="31">
                  <c:v>19.100000000000001</c:v>
                </c:pt>
                <c:pt idx="32">
                  <c:v>26.8</c:v>
                </c:pt>
                <c:pt idx="33">
                  <c:v>16.333333333333332</c:v>
                </c:pt>
                <c:pt idx="34">
                  <c:v>18.692307692307693</c:v>
                </c:pt>
                <c:pt idx="35">
                  <c:v>19</c:v>
                </c:pt>
                <c:pt idx="36">
                  <c:v>25</c:v>
                </c:pt>
                <c:pt idx="37">
                  <c:v>33.53846153846154</c:v>
                </c:pt>
                <c:pt idx="38">
                  <c:v>101</c:v>
                </c:pt>
                <c:pt idx="39">
                  <c:v>0</c:v>
                </c:pt>
                <c:pt idx="40">
                  <c:v>21.823529411764707</c:v>
                </c:pt>
                <c:pt idx="41">
                  <c:v>10.111111111111111</c:v>
                </c:pt>
                <c:pt idx="42">
                  <c:v>19.451612903225808</c:v>
                </c:pt>
                <c:pt idx="43">
                  <c:v>0</c:v>
                </c:pt>
                <c:pt idx="44">
                  <c:v>10.666666666666666</c:v>
                </c:pt>
                <c:pt idx="45">
                  <c:v>0</c:v>
                </c:pt>
              </c:numCache>
            </c:numRef>
          </c:val>
        </c:ser>
        <c:dLbls>
          <c:showLegendKey val="0"/>
          <c:showVal val="0"/>
          <c:showCatName val="0"/>
          <c:showSerName val="0"/>
          <c:showPercent val="0"/>
          <c:showBubbleSize val="0"/>
        </c:dLbls>
        <c:gapWidth val="50"/>
        <c:axId val="36641792"/>
        <c:axId val="36651776"/>
      </c:barChart>
      <c:catAx>
        <c:axId val="36641792"/>
        <c:scaling>
          <c:orientation val="minMax"/>
        </c:scaling>
        <c:delete val="0"/>
        <c:axPos val="b"/>
        <c:majorTickMark val="out"/>
        <c:minorTickMark val="none"/>
        <c:tickLblPos val="nextTo"/>
        <c:txPr>
          <a:bodyPr rot="0" vert="eaVert"/>
          <a:lstStyle/>
          <a:p>
            <a:pPr>
              <a:defRPr/>
            </a:pPr>
            <a:endParaRPr lang="ja-JP"/>
          </a:p>
        </c:txPr>
        <c:crossAx val="36651776"/>
        <c:crosses val="autoZero"/>
        <c:auto val="1"/>
        <c:lblAlgn val="ctr"/>
        <c:lblOffset val="100"/>
        <c:noMultiLvlLbl val="0"/>
      </c:catAx>
      <c:valAx>
        <c:axId val="36651776"/>
        <c:scaling>
          <c:orientation val="minMax"/>
          <c:max val="140"/>
        </c:scaling>
        <c:delete val="0"/>
        <c:axPos val="l"/>
        <c:majorGridlines/>
        <c:numFmt formatCode="0_);[Red]\(0\)" sourceLinked="0"/>
        <c:majorTickMark val="out"/>
        <c:minorTickMark val="none"/>
        <c:tickLblPos val="nextTo"/>
        <c:crossAx val="36641792"/>
        <c:crosses val="autoZero"/>
        <c:crossBetween val="between"/>
      </c:valAx>
    </c:plotArea>
    <c:legend>
      <c:legendPos val="r"/>
      <c:layout>
        <c:manualLayout>
          <c:xMode val="edge"/>
          <c:yMode val="edge"/>
          <c:x val="0.12927060019851438"/>
          <c:y val="0.87710791482714334"/>
          <c:w val="0.58967480335077438"/>
          <c:h val="9.7645288677139702E-2"/>
        </c:manualLayout>
      </c:layout>
      <c:overlay val="0"/>
    </c:legend>
    <c:plotVisOnly val="1"/>
    <c:dispBlanksAs val="gap"/>
    <c:showDLblsOverMax val="0"/>
  </c:chart>
  <c:spPr>
    <a:ln w="0"/>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3.7902636665651628E-2"/>
          <c:y val="8.5005276442340169E-2"/>
          <c:w val="0.90590825496624972"/>
          <c:h val="0.57452624625751547"/>
        </c:manualLayout>
      </c:layout>
      <c:barChart>
        <c:barDir val="col"/>
        <c:grouping val="clustered"/>
        <c:varyColors val="0"/>
        <c:ser>
          <c:idx val="0"/>
          <c:order val="0"/>
          <c:tx>
            <c:v>相談支援専門員１人あたりの受給児童数</c:v>
          </c:tx>
          <c:spPr>
            <a:solidFill>
              <a:schemeClr val="accent1">
                <a:lumMod val="75000"/>
              </a:schemeClr>
            </a:solidFill>
            <a:ln>
              <a:solidFill>
                <a:schemeClr val="tx1"/>
              </a:solidFill>
            </a:ln>
          </c:spPr>
          <c:invertIfNegative val="0"/>
          <c:dLbls>
            <c:dLbl>
              <c:idx val="3"/>
              <c:layout>
                <c:manualLayout>
                  <c:x val="-2.6837689667975513E-3"/>
                  <c:y val="-6.4350977324135143E-3"/>
                </c:manualLayout>
              </c:layout>
              <c:showLegendKey val="0"/>
              <c:showVal val="1"/>
              <c:showCatName val="0"/>
              <c:showSerName val="0"/>
              <c:showPercent val="0"/>
              <c:showBubbleSize val="0"/>
            </c:dLbl>
            <c:dLbl>
              <c:idx val="8"/>
              <c:layout>
                <c:manualLayout>
                  <c:x val="2.3494862672527681E-3"/>
                  <c:y val="-1.755107258474093E-2"/>
                </c:manualLayout>
              </c:layout>
              <c:showLegendKey val="0"/>
              <c:showVal val="1"/>
              <c:showCatName val="0"/>
              <c:showSerName val="0"/>
              <c:showPercent val="0"/>
              <c:showBubbleSize val="0"/>
            </c:dLbl>
            <c:dLbl>
              <c:idx val="11"/>
              <c:layout>
                <c:manualLayout>
                  <c:x val="-1.2076960350588981E-2"/>
                  <c:y val="6.4350977324134353E-3"/>
                </c:manualLayout>
              </c:layout>
              <c:showLegendKey val="0"/>
              <c:showVal val="1"/>
              <c:showCatName val="0"/>
              <c:showSerName val="0"/>
              <c:showPercent val="0"/>
              <c:showBubbleSize val="0"/>
            </c:dLbl>
            <c:dLbl>
              <c:idx val="12"/>
              <c:layout>
                <c:manualLayout>
                  <c:x val="-1.3418844833987757E-3"/>
                  <c:y val="4.2900651549422899E-3"/>
                </c:manualLayout>
              </c:layout>
              <c:showLegendKey val="0"/>
              <c:showVal val="1"/>
              <c:showCatName val="0"/>
              <c:showSerName val="0"/>
              <c:showPercent val="0"/>
              <c:showBubbleSize val="0"/>
            </c:dLbl>
            <c:dLbl>
              <c:idx val="13"/>
              <c:layout>
                <c:manualLayout>
                  <c:x val="9.3931913837914296E-3"/>
                  <c:y val="0"/>
                </c:manualLayout>
              </c:layout>
              <c:showLegendKey val="0"/>
              <c:showVal val="1"/>
              <c:showCatName val="0"/>
              <c:showSerName val="0"/>
              <c:showPercent val="0"/>
              <c:showBubbleSize val="0"/>
            </c:dLbl>
            <c:dLbl>
              <c:idx val="14"/>
              <c:layout>
                <c:manualLayout>
                  <c:x val="0"/>
                  <c:y val="-1.3163304438555699E-2"/>
                </c:manualLayout>
              </c:layout>
              <c:showLegendKey val="0"/>
              <c:showVal val="1"/>
              <c:showCatName val="0"/>
              <c:showSerName val="0"/>
              <c:showPercent val="0"/>
              <c:showBubbleSize val="0"/>
            </c:dLbl>
            <c:dLbl>
              <c:idx val="23"/>
              <c:layout>
                <c:manualLayout>
                  <c:x val="1.1747431336263841E-3"/>
                  <c:y val="-2.1938840730926164E-2"/>
                </c:manualLayout>
              </c:layout>
              <c:showLegendKey val="0"/>
              <c:showVal val="1"/>
              <c:showCatName val="0"/>
              <c:showSerName val="0"/>
              <c:showPercent val="0"/>
              <c:showBubbleSize val="0"/>
            </c:dLbl>
            <c:dLbl>
              <c:idx val="25"/>
              <c:layout>
                <c:manualLayout>
                  <c:x val="-5.3675379335951026E-3"/>
                  <c:y val="2.145032577471145E-3"/>
                </c:manualLayout>
              </c:layout>
              <c:showLegendKey val="0"/>
              <c:showVal val="1"/>
              <c:showCatName val="0"/>
              <c:showSerName val="0"/>
              <c:showPercent val="0"/>
              <c:showBubbleSize val="0"/>
            </c:dLbl>
            <c:dLbl>
              <c:idx val="31"/>
              <c:layout>
                <c:manualLayout>
                  <c:x val="0"/>
                  <c:y val="-1.755107258474085E-2"/>
                </c:manualLayout>
              </c:layout>
              <c:showLegendKey val="0"/>
              <c:showVal val="1"/>
              <c:showCatName val="0"/>
              <c:showSerName val="0"/>
              <c:showPercent val="0"/>
              <c:showBubbleSize val="0"/>
            </c:dLbl>
            <c:dLbl>
              <c:idx val="41"/>
              <c:layout>
                <c:manualLayout>
                  <c:x val="0"/>
                  <c:y val="-2.413272480401878E-2"/>
                </c:manualLayout>
              </c:layout>
              <c:showLegendKey val="0"/>
              <c:showVal val="1"/>
              <c:showCatName val="0"/>
              <c:showSerName val="0"/>
              <c:showPercent val="0"/>
              <c:showBubbleSize val="0"/>
            </c:dLbl>
            <c:numFmt formatCode="0_);[Red]\(0\)" sourceLinked="0"/>
            <c:showLegendKey val="0"/>
            <c:showVal val="1"/>
            <c:showCatName val="0"/>
            <c:showSerName val="0"/>
            <c:showPercent val="0"/>
            <c:showBubbleSize val="0"/>
            <c:showLeaderLines val="0"/>
          </c:dLbls>
          <c:cat>
            <c:strRef>
              <c:f>'[データ集計.xlsx]1相談支援専門員'!$A$7:$A$53</c:f>
              <c:strCache>
                <c:ptCount val="47"/>
                <c:pt idx="0">
                  <c:v>大阪市</c:v>
                </c:pt>
                <c:pt idx="1">
                  <c:v>堺市</c:v>
                </c:pt>
                <c:pt idx="2">
                  <c:v>高槻市</c:v>
                </c:pt>
                <c:pt idx="3">
                  <c:v>東大阪市</c:v>
                </c:pt>
                <c:pt idx="4">
                  <c:v>豊中市</c:v>
                </c:pt>
                <c:pt idx="5">
                  <c:v>枚方市</c:v>
                </c:pt>
                <c:pt idx="6">
                  <c:v>岸和田市</c:v>
                </c:pt>
                <c:pt idx="7">
                  <c:v>池田市・豊能町・能勢町</c:v>
                </c:pt>
                <c:pt idx="8">
                  <c:v>吹田市</c:v>
                </c:pt>
                <c:pt idx="9">
                  <c:v>泉大津市・忠岡町</c:v>
                </c:pt>
                <c:pt idx="10">
                  <c:v>貝塚市</c:v>
                </c:pt>
                <c:pt idx="11">
                  <c:v>守口市</c:v>
                </c:pt>
                <c:pt idx="12">
                  <c:v>茨木市</c:v>
                </c:pt>
                <c:pt idx="13">
                  <c:v>八尾市</c:v>
                </c:pt>
                <c:pt idx="14">
                  <c:v>泉佐野市・田尻町</c:v>
                </c:pt>
                <c:pt idx="15">
                  <c:v>富田林市</c:v>
                </c:pt>
                <c:pt idx="16">
                  <c:v>寝屋川市</c:v>
                </c:pt>
                <c:pt idx="17">
                  <c:v>河内長野市</c:v>
                </c:pt>
                <c:pt idx="18">
                  <c:v>松原市</c:v>
                </c:pt>
                <c:pt idx="19">
                  <c:v>大東市</c:v>
                </c:pt>
                <c:pt idx="20">
                  <c:v>和泉市</c:v>
                </c:pt>
                <c:pt idx="21">
                  <c:v>箕面市</c:v>
                </c:pt>
                <c:pt idx="22">
                  <c:v>柏原市</c:v>
                </c:pt>
                <c:pt idx="23">
                  <c:v>羽曳野市</c:v>
                </c:pt>
                <c:pt idx="24">
                  <c:v>門真市</c:v>
                </c:pt>
                <c:pt idx="25">
                  <c:v>摂津市</c:v>
                </c:pt>
                <c:pt idx="26">
                  <c:v>高石市</c:v>
                </c:pt>
                <c:pt idx="27">
                  <c:v>藤井寺市</c:v>
                </c:pt>
                <c:pt idx="28">
                  <c:v>泉南市</c:v>
                </c:pt>
                <c:pt idx="29">
                  <c:v>四條畷市</c:v>
                </c:pt>
                <c:pt idx="30">
                  <c:v>交野市</c:v>
                </c:pt>
                <c:pt idx="31">
                  <c:v>大阪狭山市</c:v>
                </c:pt>
                <c:pt idx="32">
                  <c:v>阪南市</c:v>
                </c:pt>
                <c:pt idx="33">
                  <c:v>島本町</c:v>
                </c:pt>
                <c:pt idx="34">
                  <c:v>熊取町</c:v>
                </c:pt>
                <c:pt idx="35">
                  <c:v>岬町</c:v>
                </c:pt>
                <c:pt idx="36">
                  <c:v>太子町・河南町・千早赤阪村</c:v>
                </c:pt>
                <c:pt idx="37">
                  <c:v>池田市</c:v>
                </c:pt>
                <c:pt idx="38">
                  <c:v>豊能町</c:v>
                </c:pt>
                <c:pt idx="39">
                  <c:v>能勢町</c:v>
                </c:pt>
                <c:pt idx="40">
                  <c:v>泉大津市</c:v>
                </c:pt>
                <c:pt idx="41">
                  <c:v>忠岡町</c:v>
                </c:pt>
                <c:pt idx="42">
                  <c:v>泉佐野市</c:v>
                </c:pt>
                <c:pt idx="43">
                  <c:v>田尻町</c:v>
                </c:pt>
                <c:pt idx="44">
                  <c:v>太子町</c:v>
                </c:pt>
                <c:pt idx="45">
                  <c:v>河南町</c:v>
                </c:pt>
                <c:pt idx="46">
                  <c:v>千早赤阪村</c:v>
                </c:pt>
              </c:strCache>
            </c:strRef>
          </c:cat>
          <c:val>
            <c:numRef>
              <c:f>'[データ集計.xlsx]1相談支援専門員'!$H$7:$H$53</c:f>
              <c:numCache>
                <c:formatCode>0.0</c:formatCode>
                <c:ptCount val="47"/>
                <c:pt idx="0">
                  <c:v>20.004999999999999</c:v>
                </c:pt>
                <c:pt idx="1">
                  <c:v>21.114285714285714</c:v>
                </c:pt>
                <c:pt idx="2">
                  <c:v>97.86666666666666</c:v>
                </c:pt>
                <c:pt idx="3">
                  <c:v>18.20967741935484</c:v>
                </c:pt>
                <c:pt idx="4">
                  <c:v>15.91044776119403</c:v>
                </c:pt>
                <c:pt idx="5">
                  <c:v>40.739130434782609</c:v>
                </c:pt>
                <c:pt idx="6">
                  <c:v>9.8235294117647065</c:v>
                </c:pt>
                <c:pt idx="7">
                  <c:v>23.071428571428573</c:v>
                </c:pt>
                <c:pt idx="8">
                  <c:v>22.346153846153847</c:v>
                </c:pt>
                <c:pt idx="9">
                  <c:v>10.625</c:v>
                </c:pt>
                <c:pt idx="10">
                  <c:v>17</c:v>
                </c:pt>
                <c:pt idx="11">
                  <c:v>29.153846153846153</c:v>
                </c:pt>
                <c:pt idx="12">
                  <c:v>41.379310344827587</c:v>
                </c:pt>
                <c:pt idx="13">
                  <c:v>40.368421052631582</c:v>
                </c:pt>
                <c:pt idx="14">
                  <c:v>8.6451612903225801</c:v>
                </c:pt>
                <c:pt idx="15">
                  <c:v>13.037037037037036</c:v>
                </c:pt>
                <c:pt idx="16">
                  <c:v>16.783783783783782</c:v>
                </c:pt>
                <c:pt idx="17">
                  <c:v>24.272727272727273</c:v>
                </c:pt>
                <c:pt idx="18">
                  <c:v>103.33333333333333</c:v>
                </c:pt>
                <c:pt idx="19">
                  <c:v>17.653846153846153</c:v>
                </c:pt>
                <c:pt idx="20">
                  <c:v>19.481481481481481</c:v>
                </c:pt>
                <c:pt idx="21">
                  <c:v>30.882352941176471</c:v>
                </c:pt>
                <c:pt idx="22">
                  <c:v>23.25</c:v>
                </c:pt>
                <c:pt idx="23">
                  <c:v>33.222222222222221</c:v>
                </c:pt>
                <c:pt idx="24">
                  <c:v>23</c:v>
                </c:pt>
                <c:pt idx="25">
                  <c:v>95.666666666666671</c:v>
                </c:pt>
                <c:pt idx="26">
                  <c:v>11.076923076923077</c:v>
                </c:pt>
                <c:pt idx="27">
                  <c:v>16.5</c:v>
                </c:pt>
                <c:pt idx="28">
                  <c:v>19.133333333333333</c:v>
                </c:pt>
                <c:pt idx="29">
                  <c:v>26.111111111111111</c:v>
                </c:pt>
                <c:pt idx="30">
                  <c:v>16.600000000000001</c:v>
                </c:pt>
                <c:pt idx="31">
                  <c:v>13.153846153846153</c:v>
                </c:pt>
                <c:pt idx="32">
                  <c:v>140</c:v>
                </c:pt>
                <c:pt idx="33">
                  <c:v>0</c:v>
                </c:pt>
                <c:pt idx="34">
                  <c:v>8.25</c:v>
                </c:pt>
                <c:pt idx="35">
                  <c:v>0</c:v>
                </c:pt>
                <c:pt idx="36">
                  <c:v>24.25</c:v>
                </c:pt>
                <c:pt idx="37">
                  <c:v>22.153846153846153</c:v>
                </c:pt>
                <c:pt idx="38">
                  <c:v>26</c:v>
                </c:pt>
                <c:pt idx="39">
                  <c:v>0</c:v>
                </c:pt>
                <c:pt idx="40">
                  <c:v>14.285714285714286</c:v>
                </c:pt>
                <c:pt idx="41">
                  <c:v>5.5</c:v>
                </c:pt>
                <c:pt idx="42">
                  <c:v>7.4838709677419351</c:v>
                </c:pt>
                <c:pt idx="43">
                  <c:v>0</c:v>
                </c:pt>
                <c:pt idx="44">
                  <c:v>13.666666666666666</c:v>
                </c:pt>
                <c:pt idx="45">
                  <c:v>35</c:v>
                </c:pt>
                <c:pt idx="46">
                  <c:v>0</c:v>
                </c:pt>
              </c:numCache>
            </c:numRef>
          </c:val>
        </c:ser>
        <c:ser>
          <c:idx val="1"/>
          <c:order val="1"/>
          <c:tx>
            <c:v>相談支援専門員１人あたりの障がい児支援計画作成済み数（延べ）</c:v>
          </c:tx>
          <c:spPr>
            <a:solidFill>
              <a:schemeClr val="accent6">
                <a:lumMod val="60000"/>
                <a:lumOff val="40000"/>
              </a:schemeClr>
            </a:solidFill>
            <a:ln>
              <a:solidFill>
                <a:schemeClr val="tx1"/>
              </a:solidFill>
            </a:ln>
          </c:spPr>
          <c:invertIfNegative val="0"/>
          <c:dLbls>
            <c:dLbl>
              <c:idx val="3"/>
              <c:layout>
                <c:manualLayout>
                  <c:x val="-2.6837689667975513E-3"/>
                  <c:y val="1.0725162887355725E-2"/>
                </c:manualLayout>
              </c:layout>
              <c:showLegendKey val="0"/>
              <c:showVal val="1"/>
              <c:showCatName val="0"/>
              <c:showSerName val="0"/>
              <c:showPercent val="0"/>
              <c:showBubbleSize val="0"/>
            </c:dLbl>
            <c:dLbl>
              <c:idx val="6"/>
              <c:layout>
                <c:manualLayout>
                  <c:x val="4.025653450196327E-3"/>
                  <c:y val="6.4350977324134353E-3"/>
                </c:manualLayout>
              </c:layout>
              <c:showLegendKey val="0"/>
              <c:showVal val="1"/>
              <c:showCatName val="0"/>
              <c:showSerName val="0"/>
              <c:showPercent val="0"/>
              <c:showBubbleSize val="0"/>
            </c:dLbl>
            <c:dLbl>
              <c:idx val="12"/>
              <c:layout>
                <c:manualLayout>
                  <c:x val="6.7094224169938783E-3"/>
                  <c:y val="2.145032577471145E-3"/>
                </c:manualLayout>
              </c:layout>
              <c:showLegendKey val="0"/>
              <c:showVal val="1"/>
              <c:showCatName val="0"/>
              <c:showSerName val="0"/>
              <c:showPercent val="0"/>
              <c:showBubbleSize val="0"/>
            </c:dLbl>
            <c:dLbl>
              <c:idx val="18"/>
              <c:layout>
                <c:manualLayout>
                  <c:x val="5.3675379335951026E-3"/>
                  <c:y val="-1.5015228042298016E-2"/>
                </c:manualLayout>
              </c:layout>
              <c:showLegendKey val="0"/>
              <c:showVal val="1"/>
              <c:showCatName val="0"/>
              <c:showSerName val="0"/>
              <c:showPercent val="0"/>
              <c:showBubbleSize val="0"/>
            </c:dLbl>
            <c:dLbl>
              <c:idx val="19"/>
              <c:layout>
                <c:manualLayout>
                  <c:x val="1.3418844833987757E-3"/>
                  <c:y val="2.145032577471145E-3"/>
                </c:manualLayout>
              </c:layout>
              <c:showLegendKey val="0"/>
              <c:showVal val="1"/>
              <c:showCatName val="0"/>
              <c:showSerName val="0"/>
              <c:showPercent val="0"/>
              <c:showBubbleSize val="0"/>
            </c:dLbl>
            <c:dLbl>
              <c:idx val="25"/>
              <c:layout>
                <c:manualLayout>
                  <c:x val="1.3418844833987757E-3"/>
                  <c:y val="2.145032577471145E-3"/>
                </c:manualLayout>
              </c:layout>
              <c:showLegendKey val="0"/>
              <c:showVal val="1"/>
              <c:showCatName val="0"/>
              <c:showSerName val="0"/>
              <c:showPercent val="0"/>
              <c:showBubbleSize val="0"/>
            </c:dLbl>
            <c:dLbl>
              <c:idx val="32"/>
              <c:layout>
                <c:manualLayout>
                  <c:x val="4.025653450196327E-3"/>
                  <c:y val="-4.2902340551452403E-3"/>
                </c:manualLayout>
              </c:layout>
              <c:showLegendKey val="0"/>
              <c:showVal val="1"/>
              <c:showCatName val="0"/>
              <c:showSerName val="0"/>
              <c:showPercent val="0"/>
              <c:showBubbleSize val="0"/>
            </c:dLbl>
            <c:dLbl>
              <c:idx val="33"/>
              <c:layout/>
              <c:tx>
                <c:rich>
                  <a:bodyPr/>
                  <a:lstStyle/>
                  <a:p>
                    <a:r>
                      <a:rPr lang="en-US" altLang="en-US" smtClean="0"/>
                      <a:t> </a:t>
                    </a:r>
                    <a:endParaRPr lang="en-US" altLang="en-US"/>
                  </a:p>
                </c:rich>
              </c:tx>
              <c:showLegendKey val="0"/>
              <c:showVal val="1"/>
              <c:showCatName val="0"/>
              <c:showSerName val="0"/>
              <c:showPercent val="0"/>
              <c:showBubbleSize val="0"/>
            </c:dLbl>
            <c:dLbl>
              <c:idx val="35"/>
              <c:layout/>
              <c:tx>
                <c:rich>
                  <a:bodyPr/>
                  <a:lstStyle/>
                  <a:p>
                    <a:r>
                      <a:rPr lang="en-US" altLang="en-US" smtClean="0"/>
                      <a:t> </a:t>
                    </a:r>
                    <a:endParaRPr lang="en-US" altLang="en-US" dirty="0"/>
                  </a:p>
                </c:rich>
              </c:tx>
              <c:showLegendKey val="0"/>
              <c:showVal val="1"/>
              <c:showCatName val="0"/>
              <c:showSerName val="0"/>
              <c:showPercent val="0"/>
              <c:showBubbleSize val="0"/>
            </c:dLbl>
            <c:dLbl>
              <c:idx val="38"/>
              <c:layout>
                <c:manualLayout>
                  <c:x val="5.8367538089413402E-3"/>
                  <c:y val="7.1500277504289951E-17"/>
                </c:manualLayout>
              </c:layout>
              <c:showLegendKey val="0"/>
              <c:showVal val="1"/>
              <c:showCatName val="0"/>
              <c:showSerName val="0"/>
              <c:showPercent val="0"/>
              <c:showBubbleSize val="0"/>
            </c:dLbl>
            <c:dLbl>
              <c:idx val="39"/>
              <c:layout/>
              <c:tx>
                <c:rich>
                  <a:bodyPr/>
                  <a:lstStyle/>
                  <a:p>
                    <a:r>
                      <a:rPr lang="en-US" altLang="en-US" smtClean="0"/>
                      <a:t> </a:t>
                    </a:r>
                    <a:endParaRPr lang="en-US" altLang="en-US"/>
                  </a:p>
                </c:rich>
              </c:tx>
              <c:showLegendKey val="0"/>
              <c:showVal val="1"/>
              <c:showCatName val="0"/>
              <c:showSerName val="0"/>
              <c:showPercent val="0"/>
              <c:showBubbleSize val="0"/>
            </c:dLbl>
            <c:dLbl>
              <c:idx val="43"/>
              <c:layout/>
              <c:tx>
                <c:rich>
                  <a:bodyPr/>
                  <a:lstStyle/>
                  <a:p>
                    <a:r>
                      <a:rPr lang="en-US" altLang="en-US" smtClean="0"/>
                      <a:t> </a:t>
                    </a:r>
                    <a:endParaRPr lang="en-US" altLang="en-US"/>
                  </a:p>
                </c:rich>
              </c:tx>
              <c:showLegendKey val="0"/>
              <c:showVal val="1"/>
              <c:showCatName val="0"/>
              <c:showSerName val="0"/>
              <c:showPercent val="0"/>
              <c:showBubbleSize val="0"/>
            </c:dLbl>
            <c:dLbl>
              <c:idx val="46"/>
              <c:layout/>
              <c:tx>
                <c:rich>
                  <a:bodyPr/>
                  <a:lstStyle/>
                  <a:p>
                    <a:r>
                      <a:rPr lang="en-US" altLang="en-US" smtClean="0"/>
                      <a:t> </a:t>
                    </a:r>
                    <a:endParaRPr lang="en-US" altLang="en-US"/>
                  </a:p>
                </c:rich>
              </c:tx>
              <c:showLegendKey val="0"/>
              <c:showVal val="1"/>
              <c:showCatName val="0"/>
              <c:showSerName val="0"/>
              <c:showPercent val="0"/>
              <c:showBubbleSize val="0"/>
            </c:dLbl>
            <c:numFmt formatCode="0_);[Red]\(0\)" sourceLinked="0"/>
            <c:showLegendKey val="0"/>
            <c:showVal val="1"/>
            <c:showCatName val="0"/>
            <c:showSerName val="0"/>
            <c:showPercent val="0"/>
            <c:showBubbleSize val="0"/>
            <c:showLeaderLines val="0"/>
          </c:dLbls>
          <c:cat>
            <c:strRef>
              <c:f>'[データ集計.xlsx]1相談支援専門員'!$A$7:$A$53</c:f>
              <c:strCache>
                <c:ptCount val="47"/>
                <c:pt idx="0">
                  <c:v>大阪市</c:v>
                </c:pt>
                <c:pt idx="1">
                  <c:v>堺市</c:v>
                </c:pt>
                <c:pt idx="2">
                  <c:v>高槻市</c:v>
                </c:pt>
                <c:pt idx="3">
                  <c:v>東大阪市</c:v>
                </c:pt>
                <c:pt idx="4">
                  <c:v>豊中市</c:v>
                </c:pt>
                <c:pt idx="5">
                  <c:v>枚方市</c:v>
                </c:pt>
                <c:pt idx="6">
                  <c:v>岸和田市</c:v>
                </c:pt>
                <c:pt idx="7">
                  <c:v>池田市・豊能町・能勢町</c:v>
                </c:pt>
                <c:pt idx="8">
                  <c:v>吹田市</c:v>
                </c:pt>
                <c:pt idx="9">
                  <c:v>泉大津市・忠岡町</c:v>
                </c:pt>
                <c:pt idx="10">
                  <c:v>貝塚市</c:v>
                </c:pt>
                <c:pt idx="11">
                  <c:v>守口市</c:v>
                </c:pt>
                <c:pt idx="12">
                  <c:v>茨木市</c:v>
                </c:pt>
                <c:pt idx="13">
                  <c:v>八尾市</c:v>
                </c:pt>
                <c:pt idx="14">
                  <c:v>泉佐野市・田尻町</c:v>
                </c:pt>
                <c:pt idx="15">
                  <c:v>富田林市</c:v>
                </c:pt>
                <c:pt idx="16">
                  <c:v>寝屋川市</c:v>
                </c:pt>
                <c:pt idx="17">
                  <c:v>河内長野市</c:v>
                </c:pt>
                <c:pt idx="18">
                  <c:v>松原市</c:v>
                </c:pt>
                <c:pt idx="19">
                  <c:v>大東市</c:v>
                </c:pt>
                <c:pt idx="20">
                  <c:v>和泉市</c:v>
                </c:pt>
                <c:pt idx="21">
                  <c:v>箕面市</c:v>
                </c:pt>
                <c:pt idx="22">
                  <c:v>柏原市</c:v>
                </c:pt>
                <c:pt idx="23">
                  <c:v>羽曳野市</c:v>
                </c:pt>
                <c:pt idx="24">
                  <c:v>門真市</c:v>
                </c:pt>
                <c:pt idx="25">
                  <c:v>摂津市</c:v>
                </c:pt>
                <c:pt idx="26">
                  <c:v>高石市</c:v>
                </c:pt>
                <c:pt idx="27">
                  <c:v>藤井寺市</c:v>
                </c:pt>
                <c:pt idx="28">
                  <c:v>泉南市</c:v>
                </c:pt>
                <c:pt idx="29">
                  <c:v>四條畷市</c:v>
                </c:pt>
                <c:pt idx="30">
                  <c:v>交野市</c:v>
                </c:pt>
                <c:pt idx="31">
                  <c:v>大阪狭山市</c:v>
                </c:pt>
                <c:pt idx="32">
                  <c:v>阪南市</c:v>
                </c:pt>
                <c:pt idx="33">
                  <c:v>島本町</c:v>
                </c:pt>
                <c:pt idx="34">
                  <c:v>熊取町</c:v>
                </c:pt>
                <c:pt idx="35">
                  <c:v>岬町</c:v>
                </c:pt>
                <c:pt idx="36">
                  <c:v>太子町・河南町・千早赤阪村</c:v>
                </c:pt>
                <c:pt idx="37">
                  <c:v>池田市</c:v>
                </c:pt>
                <c:pt idx="38">
                  <c:v>豊能町</c:v>
                </c:pt>
                <c:pt idx="39">
                  <c:v>能勢町</c:v>
                </c:pt>
                <c:pt idx="40">
                  <c:v>泉大津市</c:v>
                </c:pt>
                <c:pt idx="41">
                  <c:v>忠岡町</c:v>
                </c:pt>
                <c:pt idx="42">
                  <c:v>泉佐野市</c:v>
                </c:pt>
                <c:pt idx="43">
                  <c:v>田尻町</c:v>
                </c:pt>
                <c:pt idx="44">
                  <c:v>太子町</c:v>
                </c:pt>
                <c:pt idx="45">
                  <c:v>河南町</c:v>
                </c:pt>
                <c:pt idx="46">
                  <c:v>千早赤阪村</c:v>
                </c:pt>
              </c:strCache>
            </c:strRef>
          </c:cat>
          <c:val>
            <c:numRef>
              <c:f>'[データ集計.xlsx]1相談支援専門員'!$I$7:$I$53</c:f>
              <c:numCache>
                <c:formatCode>0.0</c:formatCode>
                <c:ptCount val="47"/>
                <c:pt idx="0">
                  <c:v>9.7575000000000003</c:v>
                </c:pt>
                <c:pt idx="1">
                  <c:v>10.866666666666667</c:v>
                </c:pt>
                <c:pt idx="2">
                  <c:v>55.93333333333333</c:v>
                </c:pt>
                <c:pt idx="3">
                  <c:v>16.822580645161292</c:v>
                </c:pt>
                <c:pt idx="4">
                  <c:v>5.7164179104477615</c:v>
                </c:pt>
                <c:pt idx="5">
                  <c:v>7.1739130434782608</c:v>
                </c:pt>
                <c:pt idx="6">
                  <c:v>5.333333333333333</c:v>
                </c:pt>
                <c:pt idx="7">
                  <c:v>3.3571428571428572</c:v>
                </c:pt>
                <c:pt idx="8">
                  <c:v>10.826923076923077</c:v>
                </c:pt>
                <c:pt idx="9">
                  <c:v>5.708333333333333</c:v>
                </c:pt>
                <c:pt idx="10">
                  <c:v>11.733333333333333</c:v>
                </c:pt>
                <c:pt idx="11">
                  <c:v>29.153846153846153</c:v>
                </c:pt>
                <c:pt idx="12">
                  <c:v>41.344827586206897</c:v>
                </c:pt>
                <c:pt idx="13">
                  <c:v>5.4736842105263159</c:v>
                </c:pt>
                <c:pt idx="14">
                  <c:v>6.161290322580645</c:v>
                </c:pt>
                <c:pt idx="15">
                  <c:v>3.3333333333333335</c:v>
                </c:pt>
                <c:pt idx="16">
                  <c:v>7.0540540540540544</c:v>
                </c:pt>
                <c:pt idx="17">
                  <c:v>21.272727272727273</c:v>
                </c:pt>
                <c:pt idx="18">
                  <c:v>19</c:v>
                </c:pt>
                <c:pt idx="19">
                  <c:v>14.5</c:v>
                </c:pt>
                <c:pt idx="20">
                  <c:v>8.5555555555555554</c:v>
                </c:pt>
                <c:pt idx="21">
                  <c:v>10.823529411764707</c:v>
                </c:pt>
                <c:pt idx="22">
                  <c:v>19.5</c:v>
                </c:pt>
                <c:pt idx="23">
                  <c:v>33.222222222222221</c:v>
                </c:pt>
                <c:pt idx="24">
                  <c:v>14.642857142857142</c:v>
                </c:pt>
                <c:pt idx="25">
                  <c:v>95.666666666666671</c:v>
                </c:pt>
                <c:pt idx="26">
                  <c:v>4.2307692307692308</c:v>
                </c:pt>
                <c:pt idx="27">
                  <c:v>10</c:v>
                </c:pt>
                <c:pt idx="28">
                  <c:v>18.666666666666668</c:v>
                </c:pt>
                <c:pt idx="29">
                  <c:v>12.777777777777779</c:v>
                </c:pt>
                <c:pt idx="30">
                  <c:v>0.8666666666666667</c:v>
                </c:pt>
                <c:pt idx="31">
                  <c:v>9.8461538461538467</c:v>
                </c:pt>
                <c:pt idx="32">
                  <c:v>90</c:v>
                </c:pt>
                <c:pt idx="33">
                  <c:v>0</c:v>
                </c:pt>
                <c:pt idx="34">
                  <c:v>8.0833333333333339</c:v>
                </c:pt>
                <c:pt idx="35">
                  <c:v>0</c:v>
                </c:pt>
                <c:pt idx="36">
                  <c:v>10.5</c:v>
                </c:pt>
                <c:pt idx="37">
                  <c:v>0.92307692307692313</c:v>
                </c:pt>
                <c:pt idx="38">
                  <c:v>26</c:v>
                </c:pt>
                <c:pt idx="39">
                  <c:v>0</c:v>
                </c:pt>
                <c:pt idx="40">
                  <c:v>7</c:v>
                </c:pt>
                <c:pt idx="41">
                  <c:v>3.9</c:v>
                </c:pt>
                <c:pt idx="42">
                  <c:v>5.064516129032258</c:v>
                </c:pt>
                <c:pt idx="43">
                  <c:v>0</c:v>
                </c:pt>
                <c:pt idx="44">
                  <c:v>4.333333333333333</c:v>
                </c:pt>
                <c:pt idx="45">
                  <c:v>18</c:v>
                </c:pt>
                <c:pt idx="46">
                  <c:v>0</c:v>
                </c:pt>
              </c:numCache>
            </c:numRef>
          </c:val>
        </c:ser>
        <c:dLbls>
          <c:showLegendKey val="0"/>
          <c:showVal val="0"/>
          <c:showCatName val="0"/>
          <c:showSerName val="0"/>
          <c:showPercent val="0"/>
          <c:showBubbleSize val="0"/>
        </c:dLbls>
        <c:gapWidth val="50"/>
        <c:axId val="39138048"/>
        <c:axId val="39139584"/>
      </c:barChart>
      <c:catAx>
        <c:axId val="39138048"/>
        <c:scaling>
          <c:orientation val="minMax"/>
        </c:scaling>
        <c:delete val="0"/>
        <c:axPos val="b"/>
        <c:majorTickMark val="out"/>
        <c:minorTickMark val="none"/>
        <c:tickLblPos val="nextTo"/>
        <c:txPr>
          <a:bodyPr rot="0" vert="eaVert"/>
          <a:lstStyle/>
          <a:p>
            <a:pPr>
              <a:defRPr/>
            </a:pPr>
            <a:endParaRPr lang="ja-JP"/>
          </a:p>
        </c:txPr>
        <c:crossAx val="39139584"/>
        <c:crosses val="autoZero"/>
        <c:auto val="1"/>
        <c:lblAlgn val="ctr"/>
        <c:lblOffset val="100"/>
        <c:noMultiLvlLbl val="0"/>
      </c:catAx>
      <c:valAx>
        <c:axId val="39139584"/>
        <c:scaling>
          <c:orientation val="minMax"/>
        </c:scaling>
        <c:delete val="0"/>
        <c:axPos val="l"/>
        <c:majorGridlines/>
        <c:numFmt formatCode="0_);[Red]\(0\)" sourceLinked="0"/>
        <c:majorTickMark val="out"/>
        <c:minorTickMark val="none"/>
        <c:tickLblPos val="nextTo"/>
        <c:crossAx val="39138048"/>
        <c:crosses val="autoZero"/>
        <c:crossBetween val="between"/>
      </c:valAx>
    </c:plotArea>
    <c:legend>
      <c:legendPos val="r"/>
      <c:layout>
        <c:manualLayout>
          <c:xMode val="edge"/>
          <c:yMode val="edge"/>
          <c:x val="0.21702308316027952"/>
          <c:y val="0.87772486697420016"/>
          <c:w val="0.50171053290564904"/>
          <c:h val="7.0524461442294684E-2"/>
        </c:manualLayout>
      </c:layout>
      <c:overlay val="0"/>
    </c:legend>
    <c:plotVisOnly val="1"/>
    <c:dispBlanksAs val="gap"/>
    <c:showDLblsOverMax val="0"/>
  </c:chart>
  <c:spPr>
    <a:ln w="0"/>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pattFill prst="smGrid">
                <a:fgClr>
                  <a:srgbClr val="C00000"/>
                </a:fgClr>
                <a:bgClr>
                  <a:schemeClr val="bg1"/>
                </a:bgClr>
              </a:pattFill>
            </c:spPr>
          </c:dPt>
          <c:dPt>
            <c:idx val="1"/>
            <c:bubble3D val="0"/>
            <c:spPr>
              <a:solidFill>
                <a:schemeClr val="tx2">
                  <a:lumMod val="40000"/>
                  <a:lumOff val="60000"/>
                </a:schemeClr>
              </a:solidFill>
            </c:spPr>
          </c:dPt>
          <c:cat>
            <c:strRef>
              <c:f>[データ集計.xlsx]ケアプラン!$A$2:$B$2</c:f>
              <c:strCache>
                <c:ptCount val="2"/>
                <c:pt idx="0">
                  <c:v>実施</c:v>
                </c:pt>
                <c:pt idx="1">
                  <c:v>未実施</c:v>
                </c:pt>
              </c:strCache>
            </c:strRef>
          </c:cat>
          <c:val>
            <c:numRef>
              <c:f>[データ集計.xlsx]ケアプラン!$A$3:$B$3</c:f>
              <c:numCache>
                <c:formatCode>General</c:formatCode>
                <c:ptCount val="2"/>
                <c:pt idx="0">
                  <c:v>37</c:v>
                </c:pt>
                <c:pt idx="1">
                  <c:v>6</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a:defRPr sz="1100"/>
          </a:pPr>
          <a:endParaRPr lang="ja-JP"/>
        </a:p>
      </c:txPr>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invertIfNegative val="0"/>
          <c:dLbls>
            <c:dLbl>
              <c:idx val="0"/>
              <c:showLegendKey val="0"/>
              <c:showVal val="1"/>
              <c:showCatName val="0"/>
              <c:showSerName val="0"/>
              <c:showPercent val="0"/>
              <c:showBubbleSize val="0"/>
            </c:dLbl>
            <c:dLbl>
              <c:idx val="1"/>
              <c:showLegendKey val="0"/>
              <c:showVal val="1"/>
              <c:showCatName val="0"/>
              <c:showSerName val="0"/>
              <c:showPercent val="0"/>
              <c:showBubbleSize val="0"/>
            </c:dLbl>
            <c:dLbl>
              <c:idx val="2"/>
              <c:showLegendKey val="0"/>
              <c:showVal val="1"/>
              <c:showCatName val="0"/>
              <c:showSerName val="0"/>
              <c:showPercent val="0"/>
              <c:showBubbleSize val="0"/>
            </c:dLbl>
            <c:dLbl>
              <c:idx val="3"/>
              <c:showLegendKey val="0"/>
              <c:showVal val="1"/>
              <c:showCatName val="0"/>
              <c:showSerName val="0"/>
              <c:showPercent val="0"/>
              <c:showBubbleSize val="0"/>
            </c:dLbl>
            <c:showLegendKey val="0"/>
            <c:showVal val="0"/>
            <c:showCatName val="0"/>
            <c:showSerName val="0"/>
            <c:showPercent val="0"/>
            <c:showBubbleSize val="0"/>
          </c:dLbls>
          <c:cat>
            <c:strRef>
              <c:f>[データ集計.xlsx]ツールの活用状況!$A$7:$A$10</c:f>
              <c:strCache>
                <c:ptCount val="4"/>
                <c:pt idx="0">
                  <c:v>その他</c:v>
                </c:pt>
                <c:pt idx="1">
                  <c:v>事業所に配布</c:v>
                </c:pt>
                <c:pt idx="2">
                  <c:v>研修で活用</c:v>
                </c:pt>
                <c:pt idx="3">
                  <c:v>協議会等で活用</c:v>
                </c:pt>
              </c:strCache>
            </c:strRef>
          </c:cat>
          <c:val>
            <c:numRef>
              <c:f>[データ集計.xlsx]ツールの活用状況!$B$7:$B$10</c:f>
              <c:numCache>
                <c:formatCode>General</c:formatCode>
                <c:ptCount val="4"/>
                <c:pt idx="0">
                  <c:v>14</c:v>
                </c:pt>
                <c:pt idx="1">
                  <c:v>4</c:v>
                </c:pt>
                <c:pt idx="2">
                  <c:v>4</c:v>
                </c:pt>
                <c:pt idx="3">
                  <c:v>8</c:v>
                </c:pt>
              </c:numCache>
            </c:numRef>
          </c:val>
        </c:ser>
        <c:dLbls>
          <c:showLegendKey val="0"/>
          <c:showVal val="0"/>
          <c:showCatName val="0"/>
          <c:showSerName val="0"/>
          <c:showPercent val="0"/>
          <c:showBubbleSize val="0"/>
        </c:dLbls>
        <c:gapWidth val="150"/>
        <c:axId val="57211904"/>
        <c:axId val="108069632"/>
      </c:barChart>
      <c:catAx>
        <c:axId val="57211904"/>
        <c:scaling>
          <c:orientation val="minMax"/>
        </c:scaling>
        <c:delete val="0"/>
        <c:axPos val="l"/>
        <c:majorTickMark val="out"/>
        <c:minorTickMark val="none"/>
        <c:tickLblPos val="nextTo"/>
        <c:crossAx val="108069632"/>
        <c:crosses val="autoZero"/>
        <c:auto val="1"/>
        <c:lblAlgn val="ctr"/>
        <c:lblOffset val="100"/>
        <c:noMultiLvlLbl val="0"/>
      </c:catAx>
      <c:valAx>
        <c:axId val="108069632"/>
        <c:scaling>
          <c:orientation val="minMax"/>
        </c:scaling>
        <c:delete val="0"/>
        <c:axPos val="b"/>
        <c:majorGridlines/>
        <c:numFmt formatCode="General" sourceLinked="1"/>
        <c:majorTickMark val="out"/>
        <c:minorTickMark val="none"/>
        <c:tickLblPos val="nextTo"/>
        <c:crossAx val="57211904"/>
        <c:crosses val="autoZero"/>
        <c:crossBetween val="between"/>
      </c:valAx>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invertIfNegative val="0"/>
          <c:dLbls>
            <c:showLegendKey val="0"/>
            <c:showVal val="1"/>
            <c:showCatName val="0"/>
            <c:showSerName val="0"/>
            <c:showPercent val="0"/>
            <c:showBubbleSize val="0"/>
            <c:showLeaderLines val="0"/>
          </c:dLbls>
          <c:cat>
            <c:strRef>
              <c:f>[データ集計.xlsx]ツールの活用状況!$A$16:$A$19</c:f>
              <c:strCache>
                <c:ptCount val="4"/>
                <c:pt idx="0">
                  <c:v>その他</c:v>
                </c:pt>
                <c:pt idx="1">
                  <c:v>事業所に配布</c:v>
                </c:pt>
                <c:pt idx="2">
                  <c:v>研修で活用</c:v>
                </c:pt>
                <c:pt idx="3">
                  <c:v>協議会等で活用</c:v>
                </c:pt>
              </c:strCache>
            </c:strRef>
          </c:cat>
          <c:val>
            <c:numRef>
              <c:f>[データ集計.xlsx]ツールの活用状況!$B$16:$B$19</c:f>
              <c:numCache>
                <c:formatCode>General</c:formatCode>
                <c:ptCount val="4"/>
                <c:pt idx="0">
                  <c:v>12</c:v>
                </c:pt>
                <c:pt idx="1">
                  <c:v>1</c:v>
                </c:pt>
                <c:pt idx="2">
                  <c:v>0</c:v>
                </c:pt>
                <c:pt idx="3">
                  <c:v>1</c:v>
                </c:pt>
              </c:numCache>
            </c:numRef>
          </c:val>
        </c:ser>
        <c:dLbls>
          <c:showLegendKey val="0"/>
          <c:showVal val="0"/>
          <c:showCatName val="0"/>
          <c:showSerName val="0"/>
          <c:showPercent val="0"/>
          <c:showBubbleSize val="0"/>
        </c:dLbls>
        <c:gapWidth val="150"/>
        <c:axId val="108102016"/>
        <c:axId val="108103552"/>
      </c:barChart>
      <c:catAx>
        <c:axId val="108102016"/>
        <c:scaling>
          <c:orientation val="minMax"/>
        </c:scaling>
        <c:delete val="0"/>
        <c:axPos val="l"/>
        <c:majorTickMark val="out"/>
        <c:minorTickMark val="none"/>
        <c:tickLblPos val="nextTo"/>
        <c:crossAx val="108103552"/>
        <c:crosses val="autoZero"/>
        <c:auto val="1"/>
        <c:lblAlgn val="ctr"/>
        <c:lblOffset val="100"/>
        <c:noMultiLvlLbl val="0"/>
      </c:catAx>
      <c:valAx>
        <c:axId val="108103552"/>
        <c:scaling>
          <c:orientation val="minMax"/>
          <c:max val="15"/>
        </c:scaling>
        <c:delete val="0"/>
        <c:axPos val="b"/>
        <c:majorGridlines/>
        <c:numFmt formatCode="General" sourceLinked="1"/>
        <c:majorTickMark val="out"/>
        <c:minorTickMark val="none"/>
        <c:tickLblPos val="nextTo"/>
        <c:crossAx val="108102016"/>
        <c:crosses val="autoZero"/>
        <c:crossBetween val="between"/>
        <c:majorUnit val="5"/>
      </c:valAx>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invertIfNegative val="0"/>
          <c:dLbls>
            <c:showLegendKey val="0"/>
            <c:showVal val="1"/>
            <c:showCatName val="0"/>
            <c:showSerName val="0"/>
            <c:showPercent val="0"/>
            <c:showBubbleSize val="0"/>
            <c:showLeaderLines val="0"/>
          </c:dLbls>
          <c:cat>
            <c:strRef>
              <c:f>[データ集計.xlsx]ツールの活用状況!$A$28:$A$31</c:f>
              <c:strCache>
                <c:ptCount val="4"/>
                <c:pt idx="0">
                  <c:v>その他</c:v>
                </c:pt>
                <c:pt idx="1">
                  <c:v>事業所に配布</c:v>
                </c:pt>
                <c:pt idx="2">
                  <c:v>研修で活用</c:v>
                </c:pt>
                <c:pt idx="3">
                  <c:v>協議会等で活用</c:v>
                </c:pt>
              </c:strCache>
            </c:strRef>
          </c:cat>
          <c:val>
            <c:numRef>
              <c:f>[データ集計.xlsx]ツールの活用状況!$B$28:$B$31</c:f>
              <c:numCache>
                <c:formatCode>General</c:formatCode>
                <c:ptCount val="4"/>
                <c:pt idx="0">
                  <c:v>15</c:v>
                </c:pt>
                <c:pt idx="1">
                  <c:v>3</c:v>
                </c:pt>
                <c:pt idx="2">
                  <c:v>2</c:v>
                </c:pt>
                <c:pt idx="3">
                  <c:v>3</c:v>
                </c:pt>
              </c:numCache>
            </c:numRef>
          </c:val>
        </c:ser>
        <c:dLbls>
          <c:showLegendKey val="0"/>
          <c:showVal val="0"/>
          <c:showCatName val="0"/>
          <c:showSerName val="0"/>
          <c:showPercent val="0"/>
          <c:showBubbleSize val="0"/>
        </c:dLbls>
        <c:gapWidth val="150"/>
        <c:axId val="108426752"/>
        <c:axId val="108428288"/>
      </c:barChart>
      <c:catAx>
        <c:axId val="108426752"/>
        <c:scaling>
          <c:orientation val="minMax"/>
        </c:scaling>
        <c:delete val="0"/>
        <c:axPos val="l"/>
        <c:majorTickMark val="out"/>
        <c:minorTickMark val="none"/>
        <c:tickLblPos val="nextTo"/>
        <c:crossAx val="108428288"/>
        <c:crosses val="autoZero"/>
        <c:auto val="1"/>
        <c:lblAlgn val="ctr"/>
        <c:lblOffset val="100"/>
        <c:noMultiLvlLbl val="0"/>
      </c:catAx>
      <c:valAx>
        <c:axId val="108428288"/>
        <c:scaling>
          <c:orientation val="minMax"/>
          <c:max val="15"/>
        </c:scaling>
        <c:delete val="0"/>
        <c:axPos val="b"/>
        <c:majorGridlines/>
        <c:numFmt formatCode="General" sourceLinked="1"/>
        <c:majorTickMark val="out"/>
        <c:minorTickMark val="none"/>
        <c:tickLblPos val="nextTo"/>
        <c:crossAx val="108426752"/>
        <c:crosses val="autoZero"/>
        <c:crossBetween val="between"/>
      </c:valAx>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invertIfNegative val="0"/>
          <c:dLbls>
            <c:showLegendKey val="0"/>
            <c:showVal val="1"/>
            <c:showCatName val="0"/>
            <c:showSerName val="0"/>
            <c:showPercent val="0"/>
            <c:showBubbleSize val="0"/>
            <c:showLeaderLines val="0"/>
          </c:dLbls>
          <c:cat>
            <c:strRef>
              <c:f>[データ集計.xlsx]ツールの活用状況!$A$40:$A$43</c:f>
              <c:strCache>
                <c:ptCount val="4"/>
                <c:pt idx="0">
                  <c:v>その他</c:v>
                </c:pt>
                <c:pt idx="1">
                  <c:v>事業所に配布</c:v>
                </c:pt>
                <c:pt idx="2">
                  <c:v>研修で活用</c:v>
                </c:pt>
                <c:pt idx="3">
                  <c:v>協議会等で活用</c:v>
                </c:pt>
              </c:strCache>
            </c:strRef>
          </c:cat>
          <c:val>
            <c:numRef>
              <c:f>[データ集計.xlsx]ツールの活用状況!$B$40:$B$43</c:f>
              <c:numCache>
                <c:formatCode>General</c:formatCode>
                <c:ptCount val="4"/>
                <c:pt idx="0">
                  <c:v>13</c:v>
                </c:pt>
                <c:pt idx="1">
                  <c:v>1</c:v>
                </c:pt>
                <c:pt idx="2">
                  <c:v>0</c:v>
                </c:pt>
                <c:pt idx="3">
                  <c:v>3</c:v>
                </c:pt>
              </c:numCache>
            </c:numRef>
          </c:val>
        </c:ser>
        <c:dLbls>
          <c:showLegendKey val="0"/>
          <c:showVal val="0"/>
          <c:showCatName val="0"/>
          <c:showSerName val="0"/>
          <c:showPercent val="0"/>
          <c:showBubbleSize val="0"/>
        </c:dLbls>
        <c:gapWidth val="150"/>
        <c:axId val="110561920"/>
        <c:axId val="110571904"/>
      </c:barChart>
      <c:catAx>
        <c:axId val="110561920"/>
        <c:scaling>
          <c:orientation val="minMax"/>
        </c:scaling>
        <c:delete val="0"/>
        <c:axPos val="l"/>
        <c:majorTickMark val="out"/>
        <c:minorTickMark val="none"/>
        <c:tickLblPos val="nextTo"/>
        <c:crossAx val="110571904"/>
        <c:crosses val="autoZero"/>
        <c:auto val="1"/>
        <c:lblAlgn val="ctr"/>
        <c:lblOffset val="100"/>
        <c:noMultiLvlLbl val="0"/>
      </c:catAx>
      <c:valAx>
        <c:axId val="110571904"/>
        <c:scaling>
          <c:orientation val="minMax"/>
          <c:max val="15"/>
        </c:scaling>
        <c:delete val="0"/>
        <c:axPos val="b"/>
        <c:majorGridlines/>
        <c:numFmt formatCode="General" sourceLinked="1"/>
        <c:majorTickMark val="out"/>
        <c:minorTickMark val="none"/>
        <c:tickLblPos val="nextTo"/>
        <c:crossAx val="110561920"/>
        <c:crosses val="autoZero"/>
        <c:crossBetween val="between"/>
        <c:majorUnit val="5"/>
      </c:valAx>
    </c:plotArea>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B31414DC-197C-4EB1-B722-45629AB4F9DF}" type="datetimeFigureOut">
              <a:rPr kumimoji="1" lang="ja-JP" altLang="en-US" smtClean="0"/>
              <a:t>2018/8/17</a:t>
            </a:fld>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1CDC62BC-C12A-47AB-A49A-E6B747114AF9}" type="slidenum">
              <a:rPr kumimoji="1" lang="ja-JP" altLang="en-US" smtClean="0"/>
              <a:t>‹#›</a:t>
            </a:fld>
            <a:endParaRPr kumimoji="1" lang="ja-JP" altLang="en-US"/>
          </a:p>
        </p:txBody>
      </p:sp>
    </p:spTree>
    <p:extLst>
      <p:ext uri="{BB962C8B-B14F-4D97-AF65-F5344CB8AC3E}">
        <p14:creationId xmlns:p14="http://schemas.microsoft.com/office/powerpoint/2010/main" val="192215093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DAD24428-EEFA-470A-B549-309B8629BC52}" type="datetimeFigureOut">
              <a:rPr lang="ja-JP" altLang="en-US"/>
              <a:pPr>
                <a:defRPr/>
              </a:pPr>
              <a:t>2018/8/17</a:t>
            </a:fld>
            <a:endParaRPr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pPr lvl="0"/>
            <a:endParaRPr lang="ja-JP" altLang="en-US" noProof="0" smtClean="0"/>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605FB73C-CC88-4CB9-97C4-1A2D747433F3}" type="slidenum">
              <a:rPr lang="ja-JP" altLang="en-US"/>
              <a:pPr>
                <a:defRPr/>
              </a:pPr>
              <a:t>‹#›</a:t>
            </a:fld>
            <a:endParaRPr lang="ja-JP" altLang="en-US"/>
          </a:p>
        </p:txBody>
      </p:sp>
    </p:spTree>
    <p:extLst>
      <p:ext uri="{BB962C8B-B14F-4D97-AF65-F5344CB8AC3E}">
        <p14:creationId xmlns:p14="http://schemas.microsoft.com/office/powerpoint/2010/main" val="2432692559"/>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605FB73C-CC88-4CB9-97C4-1A2D747433F3}" type="slidenum">
              <a:rPr lang="ja-JP" altLang="en-US" smtClean="0"/>
              <a:pPr>
                <a:defRPr/>
              </a:pPr>
              <a:t>1</a:t>
            </a:fld>
            <a:endParaRPr lang="ja-JP" altLang="en-US"/>
          </a:p>
        </p:txBody>
      </p:sp>
      <p:sp>
        <p:nvSpPr>
          <p:cNvPr id="6" name="フッター プレースホルダー 5"/>
          <p:cNvSpPr>
            <a:spLocks noGrp="1"/>
          </p:cNvSpPr>
          <p:nvPr>
            <p:ph type="ftr" sz="quarter" idx="11"/>
          </p:nvPr>
        </p:nvSpPr>
        <p:spPr/>
        <p:txBody>
          <a:bodyPr/>
          <a:lstStyle/>
          <a:p>
            <a:pPr>
              <a:defRPr/>
            </a:pPr>
            <a:endParaRPr lang="ja-JP" altLang="en-US"/>
          </a:p>
        </p:txBody>
      </p:sp>
    </p:spTree>
    <p:extLst>
      <p:ext uri="{BB962C8B-B14F-4D97-AF65-F5344CB8AC3E}">
        <p14:creationId xmlns:p14="http://schemas.microsoft.com/office/powerpoint/2010/main" val="38154215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dirty="0" smtClean="0"/>
          </a:p>
        </p:txBody>
      </p:sp>
      <p:sp>
        <p:nvSpPr>
          <p:cNvPr id="17412"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eaLnBrk="1" fontAlgn="base" hangingPunct="1">
              <a:spcBef>
                <a:spcPct val="0"/>
              </a:spcBef>
              <a:spcAft>
                <a:spcPct val="0"/>
              </a:spcAft>
            </a:pPr>
            <a:fld id="{D92DE4B2-860F-41FA-8CC7-422AD3497FEF}" type="slidenum">
              <a:rPr lang="ja-JP" altLang="en-US" smtClean="0"/>
              <a:pPr eaLnBrk="1" fontAlgn="base" hangingPunct="1">
                <a:spcBef>
                  <a:spcPct val="0"/>
                </a:spcBef>
                <a:spcAft>
                  <a:spcPct val="0"/>
                </a:spcAft>
              </a:pPr>
              <a:t>2</a:t>
            </a:fld>
            <a:endParaRPr lang="ja-JP" altLang="en-US" smtClean="0"/>
          </a:p>
        </p:txBody>
      </p:sp>
      <p:sp>
        <p:nvSpPr>
          <p:cNvPr id="3" name="フッター プレースホルダー 2"/>
          <p:cNvSpPr>
            <a:spLocks noGrp="1"/>
          </p:cNvSpPr>
          <p:nvPr>
            <p:ph type="ftr" sz="quarter" idx="10"/>
          </p:nvPr>
        </p:nvSpPr>
        <p:spPr/>
        <p:txBody>
          <a:bodyPr/>
          <a:lstStyle/>
          <a:p>
            <a:pPr>
              <a:defRPr/>
            </a:pPr>
            <a:endParaRPr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605FB73C-CC88-4CB9-97C4-1A2D747433F3}" type="slidenum">
              <a:rPr lang="ja-JP" altLang="en-US" smtClean="0"/>
              <a:pPr>
                <a:defRPr/>
              </a:pPr>
              <a:t>4</a:t>
            </a:fld>
            <a:endParaRPr lang="ja-JP" altLang="en-US"/>
          </a:p>
        </p:txBody>
      </p:sp>
      <p:sp>
        <p:nvSpPr>
          <p:cNvPr id="6" name="フッター プレースホルダー 5"/>
          <p:cNvSpPr>
            <a:spLocks noGrp="1"/>
          </p:cNvSpPr>
          <p:nvPr>
            <p:ph type="ftr" sz="quarter" idx="11"/>
          </p:nvPr>
        </p:nvSpPr>
        <p:spPr/>
        <p:txBody>
          <a:bodyPr/>
          <a:lstStyle/>
          <a:p>
            <a:pPr>
              <a:defRPr/>
            </a:pPr>
            <a:endParaRPr lang="ja-JP" altLang="en-US"/>
          </a:p>
        </p:txBody>
      </p:sp>
    </p:spTree>
    <p:extLst>
      <p:ext uri="{BB962C8B-B14F-4D97-AF65-F5344CB8AC3E}">
        <p14:creationId xmlns:p14="http://schemas.microsoft.com/office/powerpoint/2010/main" val="39671127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605FB73C-CC88-4CB9-97C4-1A2D747433F3}" type="slidenum">
              <a:rPr lang="ja-JP" altLang="en-US" smtClean="0"/>
              <a:pPr>
                <a:defRPr/>
              </a:pPr>
              <a:t>5</a:t>
            </a:fld>
            <a:endParaRPr lang="ja-JP" altLang="en-US"/>
          </a:p>
        </p:txBody>
      </p:sp>
      <p:sp>
        <p:nvSpPr>
          <p:cNvPr id="6" name="フッター プレースホルダー 5"/>
          <p:cNvSpPr>
            <a:spLocks noGrp="1"/>
          </p:cNvSpPr>
          <p:nvPr>
            <p:ph type="ftr" sz="quarter" idx="11"/>
          </p:nvPr>
        </p:nvSpPr>
        <p:spPr/>
        <p:txBody>
          <a:bodyPr/>
          <a:lstStyle/>
          <a:p>
            <a:pPr>
              <a:defRPr/>
            </a:pPr>
            <a:endParaRPr lang="ja-JP" altLang="en-US"/>
          </a:p>
        </p:txBody>
      </p:sp>
    </p:spTree>
    <p:extLst>
      <p:ext uri="{BB962C8B-B14F-4D97-AF65-F5344CB8AC3E}">
        <p14:creationId xmlns:p14="http://schemas.microsoft.com/office/powerpoint/2010/main" val="21633524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605FB73C-CC88-4CB9-97C4-1A2D747433F3}" type="slidenum">
              <a:rPr lang="ja-JP" altLang="en-US" smtClean="0"/>
              <a:pPr>
                <a:defRPr/>
              </a:pPr>
              <a:t>7</a:t>
            </a:fld>
            <a:endParaRPr lang="ja-JP" altLang="en-US"/>
          </a:p>
        </p:txBody>
      </p:sp>
      <p:sp>
        <p:nvSpPr>
          <p:cNvPr id="6" name="フッター プレースホルダー 5"/>
          <p:cNvSpPr>
            <a:spLocks noGrp="1"/>
          </p:cNvSpPr>
          <p:nvPr>
            <p:ph type="ftr" sz="quarter" idx="11"/>
          </p:nvPr>
        </p:nvSpPr>
        <p:spPr/>
        <p:txBody>
          <a:bodyPr/>
          <a:lstStyle/>
          <a:p>
            <a:pPr>
              <a:defRPr/>
            </a:pPr>
            <a:endParaRPr lang="ja-JP" altLang="en-US"/>
          </a:p>
        </p:txBody>
      </p:sp>
    </p:spTree>
    <p:extLst>
      <p:ext uri="{BB962C8B-B14F-4D97-AF65-F5344CB8AC3E}">
        <p14:creationId xmlns:p14="http://schemas.microsoft.com/office/powerpoint/2010/main" val="26361525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605FB73C-CC88-4CB9-97C4-1A2D747433F3}" type="slidenum">
              <a:rPr lang="ja-JP" altLang="en-US" smtClean="0"/>
              <a:pPr>
                <a:defRPr/>
              </a:pPr>
              <a:t>8</a:t>
            </a:fld>
            <a:endParaRPr lang="ja-JP" altLang="en-US"/>
          </a:p>
        </p:txBody>
      </p:sp>
      <p:sp>
        <p:nvSpPr>
          <p:cNvPr id="6" name="フッター プレースホルダー 5"/>
          <p:cNvSpPr>
            <a:spLocks noGrp="1"/>
          </p:cNvSpPr>
          <p:nvPr>
            <p:ph type="ftr" sz="quarter" idx="11"/>
          </p:nvPr>
        </p:nvSpPr>
        <p:spPr/>
        <p:txBody>
          <a:bodyPr/>
          <a:lstStyle/>
          <a:p>
            <a:pPr>
              <a:defRPr/>
            </a:pPr>
            <a:endParaRPr lang="ja-JP" altLang="en-US"/>
          </a:p>
        </p:txBody>
      </p:sp>
    </p:spTree>
    <p:extLst>
      <p:ext uri="{BB962C8B-B14F-4D97-AF65-F5344CB8AC3E}">
        <p14:creationId xmlns:p14="http://schemas.microsoft.com/office/powerpoint/2010/main" val="26361525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605FB73C-CC88-4CB9-97C4-1A2D747433F3}" type="slidenum">
              <a:rPr lang="ja-JP" altLang="en-US" smtClean="0"/>
              <a:pPr>
                <a:defRPr/>
              </a:pPr>
              <a:t>10</a:t>
            </a:fld>
            <a:endParaRPr lang="ja-JP" altLang="en-US"/>
          </a:p>
        </p:txBody>
      </p:sp>
      <p:sp>
        <p:nvSpPr>
          <p:cNvPr id="6" name="フッター プレースホルダー 5"/>
          <p:cNvSpPr>
            <a:spLocks noGrp="1"/>
          </p:cNvSpPr>
          <p:nvPr>
            <p:ph type="ftr" sz="quarter" idx="11"/>
          </p:nvPr>
        </p:nvSpPr>
        <p:spPr/>
        <p:txBody>
          <a:bodyPr/>
          <a:lstStyle/>
          <a:p>
            <a:pPr>
              <a:defRPr/>
            </a:pPr>
            <a:endParaRPr lang="ja-JP" altLang="en-US"/>
          </a:p>
        </p:txBody>
      </p:sp>
    </p:spTree>
    <p:extLst>
      <p:ext uri="{BB962C8B-B14F-4D97-AF65-F5344CB8AC3E}">
        <p14:creationId xmlns:p14="http://schemas.microsoft.com/office/powerpoint/2010/main" val="41487345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3480496B-3C2E-45A8-8AA7-8219BAFF242D}" type="datetime1">
              <a:rPr lang="ja-JP" altLang="en-US" smtClean="0"/>
              <a:t>2018/8/17</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3D7F2F8A-F942-470C-94BE-0D69FF6CC7B7}" type="slidenum">
              <a:rPr lang="ja-JP" altLang="en-US"/>
              <a:pPr>
                <a:defRPr/>
              </a:pPr>
              <a:t>‹#›</a:t>
            </a:fld>
            <a:endParaRPr lang="ja-JP" altLang="en-US"/>
          </a:p>
        </p:txBody>
      </p:sp>
    </p:spTree>
    <p:extLst>
      <p:ext uri="{BB962C8B-B14F-4D97-AF65-F5344CB8AC3E}">
        <p14:creationId xmlns:p14="http://schemas.microsoft.com/office/powerpoint/2010/main" val="34740064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A2D1B5B0-1154-47A3-8BC1-B92BDC90E4EB}" type="datetime1">
              <a:rPr lang="ja-JP" altLang="en-US" smtClean="0"/>
              <a:t>2018/8/17</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B654FB82-8148-45B8-85F1-F63AA0FD68C0}" type="slidenum">
              <a:rPr lang="ja-JP" altLang="en-US"/>
              <a:pPr>
                <a:defRPr/>
              </a:pPr>
              <a:t>‹#›</a:t>
            </a:fld>
            <a:endParaRPr lang="ja-JP" altLang="en-US"/>
          </a:p>
        </p:txBody>
      </p:sp>
    </p:spTree>
    <p:extLst>
      <p:ext uri="{BB962C8B-B14F-4D97-AF65-F5344CB8AC3E}">
        <p14:creationId xmlns:p14="http://schemas.microsoft.com/office/powerpoint/2010/main" val="1294334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17087D1E-CE24-4B65-B808-83C501E708EB}" type="datetime1">
              <a:rPr lang="ja-JP" altLang="en-US" smtClean="0"/>
              <a:t>2018/8/17</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32C41053-0034-4DB3-B605-F64046230797}" type="slidenum">
              <a:rPr lang="ja-JP" altLang="en-US"/>
              <a:pPr>
                <a:defRPr/>
              </a:pPr>
              <a:t>‹#›</a:t>
            </a:fld>
            <a:endParaRPr lang="ja-JP" altLang="en-US"/>
          </a:p>
        </p:txBody>
      </p:sp>
    </p:spTree>
    <p:extLst>
      <p:ext uri="{BB962C8B-B14F-4D97-AF65-F5344CB8AC3E}">
        <p14:creationId xmlns:p14="http://schemas.microsoft.com/office/powerpoint/2010/main" val="2306820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F29E2FC9-5784-4070-A052-9463B42C62E5}" type="datetime1">
              <a:rPr lang="ja-JP" altLang="en-US" smtClean="0"/>
              <a:t>2018/8/17</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8B41D3C4-A2EC-4EFD-8937-68FC89820670}" type="slidenum">
              <a:rPr lang="ja-JP" altLang="en-US"/>
              <a:pPr>
                <a:defRPr/>
              </a:pPr>
              <a:t>‹#›</a:t>
            </a:fld>
            <a:endParaRPr lang="ja-JP" altLang="en-US"/>
          </a:p>
        </p:txBody>
      </p:sp>
    </p:spTree>
    <p:extLst>
      <p:ext uri="{BB962C8B-B14F-4D97-AF65-F5344CB8AC3E}">
        <p14:creationId xmlns:p14="http://schemas.microsoft.com/office/powerpoint/2010/main" val="3546263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DB33816F-3D5E-44E0-8969-6DF313EC1B67}" type="datetime1">
              <a:rPr lang="ja-JP" altLang="en-US" smtClean="0"/>
              <a:t>2018/8/17</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C6D2F633-4BCE-4840-8877-743CE4AE617A}" type="slidenum">
              <a:rPr lang="ja-JP" altLang="en-US"/>
              <a:pPr>
                <a:defRPr/>
              </a:pPr>
              <a:t>‹#›</a:t>
            </a:fld>
            <a:endParaRPr lang="ja-JP" altLang="en-US"/>
          </a:p>
        </p:txBody>
      </p:sp>
    </p:spTree>
    <p:extLst>
      <p:ext uri="{BB962C8B-B14F-4D97-AF65-F5344CB8AC3E}">
        <p14:creationId xmlns:p14="http://schemas.microsoft.com/office/powerpoint/2010/main" val="2253003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3"/>
          <p:cNvSpPr>
            <a:spLocks noGrp="1"/>
          </p:cNvSpPr>
          <p:nvPr>
            <p:ph type="dt" sz="half" idx="10"/>
          </p:nvPr>
        </p:nvSpPr>
        <p:spPr/>
        <p:txBody>
          <a:bodyPr/>
          <a:lstStyle>
            <a:lvl1pPr>
              <a:defRPr/>
            </a:lvl1pPr>
          </a:lstStyle>
          <a:p>
            <a:pPr>
              <a:defRPr/>
            </a:pPr>
            <a:fld id="{268FD0EE-B8E5-4E88-961E-407457A36510}" type="datetime1">
              <a:rPr lang="ja-JP" altLang="en-US" smtClean="0"/>
              <a:t>2018/8/17</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D0D811B8-F14A-4063-AC79-681C344143E4}" type="slidenum">
              <a:rPr lang="ja-JP" altLang="en-US"/>
              <a:pPr>
                <a:defRPr/>
              </a:pPr>
              <a:t>‹#›</a:t>
            </a:fld>
            <a:endParaRPr lang="ja-JP" altLang="en-US"/>
          </a:p>
        </p:txBody>
      </p:sp>
    </p:spTree>
    <p:extLst>
      <p:ext uri="{BB962C8B-B14F-4D97-AF65-F5344CB8AC3E}">
        <p14:creationId xmlns:p14="http://schemas.microsoft.com/office/powerpoint/2010/main" val="2323117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lvl1pPr>
          </a:lstStyle>
          <a:p>
            <a:pPr>
              <a:defRPr/>
            </a:pPr>
            <a:fld id="{500F7384-09FE-4658-A8C6-B5E1FF1557AF}" type="datetime1">
              <a:rPr lang="ja-JP" altLang="en-US" smtClean="0"/>
              <a:t>2018/8/17</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10D1782B-791D-4623-9E55-053CC334B8BB}" type="slidenum">
              <a:rPr lang="ja-JP" altLang="en-US"/>
              <a:pPr>
                <a:defRPr/>
              </a:pPr>
              <a:t>‹#›</a:t>
            </a:fld>
            <a:endParaRPr lang="ja-JP" altLang="en-US"/>
          </a:p>
        </p:txBody>
      </p:sp>
    </p:spTree>
    <p:extLst>
      <p:ext uri="{BB962C8B-B14F-4D97-AF65-F5344CB8AC3E}">
        <p14:creationId xmlns:p14="http://schemas.microsoft.com/office/powerpoint/2010/main" val="3406862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pPr>
              <a:defRPr/>
            </a:pPr>
            <a:fld id="{2D1C7BDD-C2A9-4F60-BF99-681951670F24}" type="datetime1">
              <a:rPr lang="ja-JP" altLang="en-US" smtClean="0"/>
              <a:t>2018/8/17</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6F6B27D3-3769-47CF-9909-8FA570782457}" type="slidenum">
              <a:rPr lang="ja-JP" altLang="en-US"/>
              <a:pPr>
                <a:defRPr/>
              </a:pPr>
              <a:t>‹#›</a:t>
            </a:fld>
            <a:endParaRPr lang="ja-JP" altLang="en-US"/>
          </a:p>
        </p:txBody>
      </p:sp>
    </p:spTree>
    <p:extLst>
      <p:ext uri="{BB962C8B-B14F-4D97-AF65-F5344CB8AC3E}">
        <p14:creationId xmlns:p14="http://schemas.microsoft.com/office/powerpoint/2010/main" val="3578289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CFC245D1-19B5-4F05-9758-A445A8A455CC}" type="datetime1">
              <a:rPr lang="ja-JP" altLang="en-US" smtClean="0"/>
              <a:t>2018/8/17</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99F2CD65-A533-4E65-B40A-4F69D0C4A280}" type="slidenum">
              <a:rPr lang="ja-JP" altLang="en-US"/>
              <a:pPr>
                <a:defRPr/>
              </a:pPr>
              <a:t>‹#›</a:t>
            </a:fld>
            <a:endParaRPr lang="ja-JP" altLang="en-US"/>
          </a:p>
        </p:txBody>
      </p:sp>
    </p:spTree>
    <p:extLst>
      <p:ext uri="{BB962C8B-B14F-4D97-AF65-F5344CB8AC3E}">
        <p14:creationId xmlns:p14="http://schemas.microsoft.com/office/powerpoint/2010/main" val="22355382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4E1EF808-F32E-4B62-8B0C-C1D0FC155026}" type="datetime1">
              <a:rPr lang="ja-JP" altLang="en-US" smtClean="0"/>
              <a:t>2018/8/17</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AD7FFE99-EDF9-4BA3-A804-4AE29303175E}" type="slidenum">
              <a:rPr lang="ja-JP" altLang="en-US"/>
              <a:pPr>
                <a:defRPr/>
              </a:pPr>
              <a:t>‹#›</a:t>
            </a:fld>
            <a:endParaRPr lang="ja-JP" altLang="en-US"/>
          </a:p>
        </p:txBody>
      </p:sp>
    </p:spTree>
    <p:extLst>
      <p:ext uri="{BB962C8B-B14F-4D97-AF65-F5344CB8AC3E}">
        <p14:creationId xmlns:p14="http://schemas.microsoft.com/office/powerpoint/2010/main" val="2054770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3F9B21C4-E992-4EC0-9FF7-15A992603958}" type="datetime1">
              <a:rPr lang="ja-JP" altLang="en-US" smtClean="0"/>
              <a:t>2018/8/17</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825A4C0C-F526-4DBB-BC69-76B37BF3E3E9}" type="slidenum">
              <a:rPr lang="ja-JP" altLang="en-US"/>
              <a:pPr>
                <a:defRPr/>
              </a:pPr>
              <a:t>‹#›</a:t>
            </a:fld>
            <a:endParaRPr lang="ja-JP" altLang="en-US"/>
          </a:p>
        </p:txBody>
      </p:sp>
    </p:spTree>
    <p:extLst>
      <p:ext uri="{BB962C8B-B14F-4D97-AF65-F5344CB8AC3E}">
        <p14:creationId xmlns:p14="http://schemas.microsoft.com/office/powerpoint/2010/main" val="689890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1027" name="テキスト プレースホルダー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18DFAD4D-50DB-4DCB-8410-0EB2DB468D0B}" type="datetime1">
              <a:rPr lang="ja-JP" altLang="en-US" smtClean="0"/>
              <a:t>2018/8/17</a:t>
            </a:fld>
            <a:endParaRPr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6EB2708C-B99B-4068-A443-CA2541100222}"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7.xml"/><Relationship Id="rId5" Type="http://schemas.openxmlformats.org/officeDocument/2006/relationships/chart" Target="../charts/chart7.xml"/><Relationship Id="rId4" Type="http://schemas.openxmlformats.org/officeDocument/2006/relationships/chart" Target="../charts/char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03438"/>
            <a:ext cx="7772400" cy="1254125"/>
          </a:xfrm>
          <a:prstGeom prst="roundRect">
            <a:avLst/>
          </a:prstGeom>
        </p:spPr>
        <p:style>
          <a:lnRef idx="1">
            <a:schemeClr val="accent5"/>
          </a:lnRef>
          <a:fillRef idx="2">
            <a:schemeClr val="accent5"/>
          </a:fillRef>
          <a:effectRef idx="1">
            <a:schemeClr val="accent5"/>
          </a:effectRef>
          <a:fontRef idx="minor">
            <a:schemeClr val="dk1"/>
          </a:fontRef>
        </p:style>
        <p:txBody>
          <a:bodyPr rtlCol="0">
            <a:normAutofit/>
          </a:bodyPr>
          <a:lstStyle/>
          <a:p>
            <a:pPr eaLnBrk="1" fontAlgn="auto" hangingPunct="1">
              <a:spcAft>
                <a:spcPts val="0"/>
              </a:spcAft>
              <a:defRPr/>
            </a:pPr>
            <a:r>
              <a:rPr lang="ja-JP" altLang="en-US" sz="3200" dirty="0" smtClean="0"/>
              <a:t>平成</a:t>
            </a:r>
            <a:r>
              <a:rPr lang="en-US" altLang="ja-JP" sz="3200" dirty="0"/>
              <a:t>30</a:t>
            </a:r>
            <a:r>
              <a:rPr lang="ja-JP" altLang="en-US" sz="3200" dirty="0" smtClean="0"/>
              <a:t>年度</a:t>
            </a:r>
            <a:r>
              <a:rPr lang="ja-JP" altLang="en-US" sz="3200" dirty="0" err="1" smtClean="0"/>
              <a:t>障がい</a:t>
            </a:r>
            <a:r>
              <a:rPr lang="ja-JP" altLang="en-US" sz="3200" dirty="0" smtClean="0"/>
              <a:t>児者の相談支援に</a:t>
            </a:r>
            <a:r>
              <a:rPr lang="en-US" altLang="ja-JP" sz="3200" dirty="0" smtClean="0"/>
              <a:t/>
            </a:r>
            <a:br>
              <a:rPr lang="en-US" altLang="ja-JP" sz="3200" dirty="0" smtClean="0"/>
            </a:br>
            <a:r>
              <a:rPr lang="ja-JP" altLang="en-US" sz="3200" dirty="0" smtClean="0"/>
              <a:t>関する実施状況調査結果概要</a:t>
            </a:r>
          </a:p>
        </p:txBody>
      </p:sp>
      <p:sp>
        <p:nvSpPr>
          <p:cNvPr id="2051" name="サブタイトル 2"/>
          <p:cNvSpPr>
            <a:spLocks noGrp="1"/>
          </p:cNvSpPr>
          <p:nvPr>
            <p:ph type="subTitle" idx="1"/>
          </p:nvPr>
        </p:nvSpPr>
        <p:spPr>
          <a:xfrm>
            <a:off x="1371600" y="4437063"/>
            <a:ext cx="6400800" cy="1989137"/>
          </a:xfrm>
        </p:spPr>
        <p:txBody>
          <a:bodyPr/>
          <a:lstStyle/>
          <a:p>
            <a:pPr eaLnBrk="1" hangingPunct="1"/>
            <a:r>
              <a:rPr lang="ja-JP" altLang="en-US" sz="2400" dirty="0" smtClean="0">
                <a:solidFill>
                  <a:schemeClr val="tx1"/>
                </a:solidFill>
              </a:rPr>
              <a:t>平成</a:t>
            </a:r>
            <a:r>
              <a:rPr lang="en-US" altLang="ja-JP" sz="2400" dirty="0">
                <a:solidFill>
                  <a:schemeClr val="tx1"/>
                </a:solidFill>
                <a:latin typeface="+mn-ea"/>
              </a:rPr>
              <a:t>30</a:t>
            </a:r>
            <a:r>
              <a:rPr lang="ja-JP" altLang="en-US" sz="2400" dirty="0" smtClean="0">
                <a:solidFill>
                  <a:schemeClr val="tx1"/>
                </a:solidFill>
                <a:latin typeface="+mn-ea"/>
              </a:rPr>
              <a:t>年</a:t>
            </a:r>
            <a:r>
              <a:rPr lang="en-US" altLang="ja-JP" sz="2400" dirty="0">
                <a:solidFill>
                  <a:schemeClr val="tx1"/>
                </a:solidFill>
              </a:rPr>
              <a:t>7</a:t>
            </a:r>
            <a:r>
              <a:rPr lang="ja-JP" altLang="en-US" sz="2400" dirty="0" smtClean="0">
                <a:solidFill>
                  <a:schemeClr val="tx1"/>
                </a:solidFill>
              </a:rPr>
              <a:t>月</a:t>
            </a:r>
            <a:endParaRPr lang="en-US" altLang="ja-JP" dirty="0" smtClean="0">
              <a:solidFill>
                <a:schemeClr val="tx1"/>
              </a:solidFill>
            </a:endParaRPr>
          </a:p>
          <a:p>
            <a:pPr lvl="4" algn="l" eaLnBrk="1" hangingPunct="1"/>
            <a:endParaRPr lang="en-US" altLang="ja-JP" sz="1600" dirty="0" smtClean="0">
              <a:solidFill>
                <a:schemeClr val="tx1"/>
              </a:solidFill>
            </a:endParaRPr>
          </a:p>
          <a:p>
            <a:pPr eaLnBrk="1" hangingPunct="1"/>
            <a:r>
              <a:rPr lang="ja-JP" altLang="en-US" sz="2400" dirty="0" err="1" smtClean="0">
                <a:solidFill>
                  <a:schemeClr val="tx1"/>
                </a:solidFill>
              </a:rPr>
              <a:t>大阪府福祉部障がい</a:t>
            </a:r>
            <a:r>
              <a:rPr lang="ja-JP" altLang="en-US" sz="2400" dirty="0" smtClean="0">
                <a:solidFill>
                  <a:schemeClr val="tx1"/>
                </a:solidFill>
              </a:rPr>
              <a:t>福祉室地域生活支援課</a:t>
            </a:r>
            <a:endParaRPr lang="en-US" altLang="ja-JP" sz="2400" dirty="0" smtClean="0">
              <a:solidFill>
                <a:schemeClr val="tx1"/>
              </a:solidFill>
            </a:endParaRPr>
          </a:p>
        </p:txBody>
      </p:sp>
      <p:sp>
        <p:nvSpPr>
          <p:cNvPr id="5" name="スライド番号プレースホルダー 4"/>
          <p:cNvSpPr>
            <a:spLocks noGrp="1"/>
          </p:cNvSpPr>
          <p:nvPr>
            <p:ph type="sldNum" sz="quarter" idx="12"/>
          </p:nvPr>
        </p:nvSpPr>
        <p:spPr/>
        <p:txBody>
          <a:bodyPr/>
          <a:lstStyle/>
          <a:p>
            <a:pPr>
              <a:defRPr/>
            </a:pPr>
            <a:fld id="{3D7F2F8A-F942-470C-94BE-0D69FF6CC7B7}" type="slidenum">
              <a:rPr lang="ja-JP" altLang="en-US" smtClean="0"/>
              <a:pPr>
                <a:defRPr/>
              </a:pPr>
              <a:t>1</a:t>
            </a:fld>
            <a:endParaRPr lang="ja-JP" altLang="en-US"/>
          </a:p>
        </p:txBody>
      </p:sp>
      <p:sp>
        <p:nvSpPr>
          <p:cNvPr id="6" name="テキスト ボックス 8"/>
          <p:cNvSpPr txBox="1"/>
          <p:nvPr/>
        </p:nvSpPr>
        <p:spPr>
          <a:xfrm>
            <a:off x="7956376" y="116632"/>
            <a:ext cx="1008112" cy="369332"/>
          </a:xfrm>
          <a:prstGeom prst="rect">
            <a:avLst/>
          </a:prstGeom>
          <a:noFill/>
          <a:ln w="9525">
            <a:solidFill>
              <a:schemeClr val="tx1"/>
            </a:solidFill>
          </a:ln>
        </p:spPr>
        <p:txBody>
          <a:bodyPr wrap="square" rtlCol="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pPr algn="ctr"/>
            <a:r>
              <a:rPr kumimoji="1" lang="ja-JP" altLang="en-US" dirty="0" smtClean="0"/>
              <a:t>資料２</a:t>
            </a:r>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3610261044"/>
              </p:ext>
            </p:extLst>
          </p:nvPr>
        </p:nvGraphicFramePr>
        <p:xfrm>
          <a:off x="323528" y="980728"/>
          <a:ext cx="8640960" cy="5486499"/>
        </p:xfrm>
        <a:graphic>
          <a:graphicData uri="http://schemas.openxmlformats.org/drawingml/2006/table">
            <a:tbl>
              <a:tblPr firstRow="1" bandRow="1">
                <a:tableStyleId>{FABFCF23-3B69-468F-B69F-88F6DE6A72F2}</a:tableStyleId>
              </a:tblPr>
              <a:tblGrid>
                <a:gridCol w="3456384"/>
                <a:gridCol w="5184576"/>
              </a:tblGrid>
              <a:tr h="327061">
                <a:tc>
                  <a:txBody>
                    <a:bodyPr/>
                    <a:lstStyle/>
                    <a:p>
                      <a:pPr algn="ctr"/>
                      <a:r>
                        <a:rPr kumimoji="1" lang="ja-JP" altLang="en-US" sz="1400" dirty="0" smtClean="0"/>
                        <a:t>課題</a:t>
                      </a:r>
                      <a:endParaRPr kumimoji="1" lang="ja-JP" altLang="en-US" sz="1400" dirty="0"/>
                    </a:p>
                  </a:txBody>
                  <a:tcPr>
                    <a:lnR w="12700" cap="flat" cmpd="sng" algn="ctr">
                      <a:solidFill>
                        <a:srgbClr val="0099FF"/>
                      </a:solidFill>
                      <a:prstDash val="solid"/>
                      <a:round/>
                      <a:headEnd type="none" w="med" len="med"/>
                      <a:tailEnd type="none" w="med" len="med"/>
                    </a:lnR>
                  </a:tcPr>
                </a:tc>
                <a:tc>
                  <a:txBody>
                    <a:bodyPr/>
                    <a:lstStyle/>
                    <a:p>
                      <a:pPr algn="ctr"/>
                      <a:r>
                        <a:rPr kumimoji="1" lang="ja-JP" altLang="en-US" sz="1400" dirty="0" smtClean="0"/>
                        <a:t>市町村における対応策</a:t>
                      </a:r>
                      <a:endParaRPr kumimoji="1" lang="ja-JP" altLang="en-US" sz="1400" dirty="0"/>
                    </a:p>
                  </a:txBody>
                  <a:tcPr>
                    <a:lnL w="12700" cap="flat" cmpd="sng" algn="ctr">
                      <a:solidFill>
                        <a:srgbClr val="0099FF"/>
                      </a:solidFill>
                      <a:prstDash val="solid"/>
                      <a:round/>
                      <a:headEnd type="none" w="med" len="med"/>
                      <a:tailEnd type="none" w="med" len="med"/>
                    </a:lnL>
                  </a:tcPr>
                </a:tc>
              </a:tr>
              <a:tr h="817959">
                <a:tc>
                  <a:txBody>
                    <a:bodyPr/>
                    <a:lstStyle/>
                    <a:p>
                      <a:r>
                        <a:rPr kumimoji="1" lang="ja-JP" altLang="en-US" sz="1200" dirty="0" smtClean="0"/>
                        <a:t>相談支援事業所・相談支援専門員の量の不足</a:t>
                      </a:r>
                      <a:endParaRPr kumimoji="1" lang="en-US" altLang="ja-JP" sz="1200" dirty="0" smtClean="0"/>
                    </a:p>
                    <a:p>
                      <a:r>
                        <a:rPr kumimoji="1" lang="ja-JP" altLang="en-US" sz="1200" dirty="0" smtClean="0"/>
                        <a:t>（</a:t>
                      </a:r>
                      <a:r>
                        <a:rPr kumimoji="1" lang="en-US" altLang="ja-JP" sz="1200" dirty="0" smtClean="0"/>
                        <a:t>20</a:t>
                      </a:r>
                      <a:r>
                        <a:rPr kumimoji="1" lang="ja-JP" altLang="en-US" sz="1200" dirty="0" smtClean="0"/>
                        <a:t>市町村）</a:t>
                      </a:r>
                      <a:endParaRPr kumimoji="1" lang="ja-JP" altLang="en-US" sz="1200" dirty="0"/>
                    </a:p>
                  </a:txBody>
                  <a:tcPr>
                    <a:lnR w="12700" cap="flat" cmpd="sng" algn="ctr">
                      <a:solidFill>
                        <a:srgbClr val="0099FF"/>
                      </a:solidFill>
                      <a:prstDash val="solid"/>
                      <a:round/>
                      <a:headEnd type="none" w="med" len="med"/>
                      <a:tailEnd type="none" w="med" len="med"/>
                    </a:lnR>
                  </a:tcPr>
                </a:tc>
                <a:tc>
                  <a:txBody>
                    <a:bodyPr/>
                    <a:lstStyle/>
                    <a:p>
                      <a:r>
                        <a:rPr kumimoji="1" lang="ja-JP" altLang="en-US" sz="1200" dirty="0" smtClean="0"/>
                        <a:t>・研修会の実施</a:t>
                      </a:r>
                      <a:endParaRPr kumimoji="1" lang="en-US" altLang="zh-TW" sz="1200" dirty="0" smtClean="0"/>
                    </a:p>
                    <a:p>
                      <a:r>
                        <a:rPr kumimoji="1" lang="ja-JP" altLang="en-US" sz="1200" dirty="0" smtClean="0"/>
                        <a:t>・基幹相談支援センターと連携し、障害福祉サービス事業所や精神科病院にたいし相談支援事業所の新規申請の働きかけを行っている</a:t>
                      </a:r>
                      <a:endParaRPr kumimoji="1" lang="en-US" altLang="zh-TW" sz="1200" dirty="0" smtClean="0"/>
                    </a:p>
                    <a:p>
                      <a:endParaRPr kumimoji="1" lang="en-US" altLang="ja-JP" sz="1200" dirty="0" smtClean="0"/>
                    </a:p>
                  </a:txBody>
                  <a:tcPr>
                    <a:lnL w="12700" cap="flat" cmpd="sng" algn="ctr">
                      <a:solidFill>
                        <a:srgbClr val="0099FF"/>
                      </a:solidFill>
                      <a:prstDash val="solid"/>
                      <a:round/>
                      <a:headEnd type="none" w="med" len="med"/>
                      <a:tailEnd type="none" w="med" len="med"/>
                    </a:lnL>
                  </a:tcPr>
                </a:tc>
              </a:tr>
              <a:tr h="675245">
                <a:tc>
                  <a:txBody>
                    <a:bodyPr/>
                    <a:lstStyle/>
                    <a:p>
                      <a:r>
                        <a:rPr kumimoji="1" lang="ja-JP" altLang="en-US" sz="1200" dirty="0" smtClean="0"/>
                        <a:t>相談支援の質の向上・スキルアップ</a:t>
                      </a:r>
                      <a:endParaRPr kumimoji="1" lang="en-US" altLang="ja-JP" sz="1200" dirty="0" smtClean="0"/>
                    </a:p>
                    <a:p>
                      <a:r>
                        <a:rPr kumimoji="1" lang="ja-JP" altLang="en-US" sz="1200" dirty="0" smtClean="0"/>
                        <a:t>計画相談の質の向上（</a:t>
                      </a:r>
                      <a:r>
                        <a:rPr kumimoji="1" lang="en-US" altLang="ja-JP" sz="1200" dirty="0" smtClean="0"/>
                        <a:t>8</a:t>
                      </a:r>
                      <a:r>
                        <a:rPr kumimoji="1" lang="ja-JP" altLang="en-US" sz="1200" dirty="0" smtClean="0"/>
                        <a:t>市町村）</a:t>
                      </a:r>
                      <a:endParaRPr kumimoji="1" lang="ja-JP" altLang="en-US" sz="1200" dirty="0"/>
                    </a:p>
                  </a:txBody>
                  <a:tcPr>
                    <a:lnR w="12700" cap="flat" cmpd="sng" algn="ctr">
                      <a:solidFill>
                        <a:srgbClr val="0099FF"/>
                      </a:solidFill>
                      <a:prstDash val="solid"/>
                      <a:round/>
                      <a:headEnd type="none" w="med" len="med"/>
                      <a:tailEnd type="none" w="med" len="med"/>
                    </a:lnR>
                  </a:tcPr>
                </a:tc>
                <a:tc>
                  <a:txBody>
                    <a:bodyPr/>
                    <a:lstStyle/>
                    <a:p>
                      <a:r>
                        <a:rPr kumimoji="1" lang="ja-JP" altLang="en-US" sz="1200" dirty="0" smtClean="0"/>
                        <a:t>・相談支援専門員のスキルアップのための研修の開催</a:t>
                      </a:r>
                      <a:endParaRPr kumimoji="1" lang="en-US" altLang="ja-JP" sz="1200" dirty="0" smtClean="0"/>
                    </a:p>
                    <a:p>
                      <a:r>
                        <a:rPr kumimoji="1" lang="ja-JP" altLang="en-US" sz="1200" dirty="0" smtClean="0"/>
                        <a:t>・大阪府のアドバイザー派遣事業を利用し、相談支援の質の向上をテーマに講義を実施して頂き、知識の向上に努める</a:t>
                      </a:r>
                      <a:endParaRPr kumimoji="1" lang="en-US" altLang="ja-JP" sz="1200" dirty="0" smtClean="0"/>
                    </a:p>
                  </a:txBody>
                  <a:tcPr anchor="ctr">
                    <a:lnL w="12700" cap="flat" cmpd="sng" algn="ctr">
                      <a:solidFill>
                        <a:srgbClr val="0099FF"/>
                      </a:solidFill>
                      <a:prstDash val="solid"/>
                      <a:round/>
                      <a:headEnd type="none" w="med" len="med"/>
                      <a:tailEnd type="none" w="med" len="med"/>
                    </a:lnL>
                  </a:tcPr>
                </a:tc>
              </a:tr>
              <a:tr h="540965">
                <a:tc>
                  <a:txBody>
                    <a:bodyPr/>
                    <a:lstStyle/>
                    <a:p>
                      <a:r>
                        <a:rPr kumimoji="1" lang="ja-JP" altLang="en-US" sz="1200" dirty="0" smtClean="0"/>
                        <a:t>基幹相談支援、委託相談支援、特定相談支援の役割分担（</a:t>
                      </a:r>
                      <a:r>
                        <a:rPr kumimoji="1" lang="en-US" altLang="ja-JP" sz="1200" dirty="0" smtClean="0"/>
                        <a:t>7</a:t>
                      </a:r>
                      <a:r>
                        <a:rPr kumimoji="1" lang="ja-JP" altLang="en-US" sz="1200" dirty="0" smtClean="0"/>
                        <a:t>市町村）</a:t>
                      </a:r>
                      <a:endParaRPr kumimoji="1" lang="en-US" altLang="ja-JP" sz="1200" dirty="0" smtClean="0"/>
                    </a:p>
                  </a:txBody>
                  <a:tcPr>
                    <a:lnR w="12700" cap="flat" cmpd="sng" algn="ctr">
                      <a:solidFill>
                        <a:srgbClr val="0099FF"/>
                      </a:solidFill>
                      <a:prstDash val="solid"/>
                      <a:round/>
                      <a:headEnd type="none" w="med" len="med"/>
                      <a:tailEnd type="none" w="med" len="med"/>
                    </a:lnR>
                  </a:tcPr>
                </a:tc>
                <a:tc>
                  <a:txBody>
                    <a:bodyPr/>
                    <a:lstStyle/>
                    <a:p>
                      <a:pPr algn="l"/>
                      <a:r>
                        <a:rPr kumimoji="1" lang="ja-JP" altLang="en-US" sz="1200" dirty="0" smtClean="0"/>
                        <a:t>・基幹と委託相談と行政とで協議の場を設ける予定</a:t>
                      </a:r>
                      <a:endParaRPr kumimoji="1" lang="en-US" altLang="ja-JP" sz="1200" dirty="0" smtClean="0"/>
                    </a:p>
                  </a:txBody>
                  <a:tcPr>
                    <a:lnL w="12700" cap="flat" cmpd="sng" algn="ctr">
                      <a:solidFill>
                        <a:srgbClr val="0099FF"/>
                      </a:solidFill>
                      <a:prstDash val="solid"/>
                      <a:round/>
                      <a:headEnd type="none" w="med" len="med"/>
                      <a:tailEnd type="none" w="med" len="med"/>
                    </a:lnL>
                  </a:tcPr>
                </a:tc>
              </a:tr>
              <a:tr h="476499">
                <a:tc>
                  <a:txBody>
                    <a:bodyPr/>
                    <a:lstStyle/>
                    <a:p>
                      <a:r>
                        <a:rPr kumimoji="1" lang="ja-JP" altLang="en-US" sz="1200" dirty="0" smtClean="0"/>
                        <a:t>相談支援専門員の質の均一化、継続的なケース支援（</a:t>
                      </a:r>
                      <a:r>
                        <a:rPr kumimoji="1" lang="en-US" altLang="ja-JP" sz="1200" dirty="0" smtClean="0"/>
                        <a:t>4</a:t>
                      </a:r>
                      <a:r>
                        <a:rPr kumimoji="1" lang="ja-JP" altLang="en-US" sz="1200" dirty="0" smtClean="0"/>
                        <a:t>市町村）</a:t>
                      </a:r>
                      <a:endParaRPr kumimoji="1" lang="ja-JP" altLang="en-US" sz="1200" dirty="0"/>
                    </a:p>
                  </a:txBody>
                  <a:tcPr>
                    <a:lnR w="12700" cap="flat" cmpd="sng" algn="ctr">
                      <a:solidFill>
                        <a:srgbClr val="0099FF"/>
                      </a:solidFill>
                      <a:prstDash val="solid"/>
                      <a:round/>
                      <a:headEnd type="none" w="med" len="med"/>
                      <a:tailEnd type="none" w="med" len="med"/>
                    </a:lnR>
                  </a:tcPr>
                </a:tc>
                <a:tc>
                  <a:txBody>
                    <a:bodyPr/>
                    <a:lstStyle/>
                    <a:p>
                      <a:pPr algn="l"/>
                      <a:r>
                        <a:rPr kumimoji="1" lang="ja-JP" altLang="en-US" sz="1200" dirty="0" smtClean="0"/>
                        <a:t>・連絡会等にオブザーバーが出席し、事業所間での差がでないよう助言を行う</a:t>
                      </a:r>
                      <a:endParaRPr kumimoji="1" lang="en-US" altLang="ja-JP" sz="1200" dirty="0" smtClean="0"/>
                    </a:p>
                    <a:p>
                      <a:pPr algn="l"/>
                      <a:r>
                        <a:rPr kumimoji="1" lang="ja-JP" altLang="en-US" sz="1200" dirty="0" smtClean="0"/>
                        <a:t>・ケースの引継ぎが事業所同士での手に余る場合は、基幹と市がフォローする</a:t>
                      </a:r>
                      <a:endParaRPr kumimoji="1" lang="ja-JP" altLang="en-US" sz="1200" dirty="0"/>
                    </a:p>
                  </a:txBody>
                  <a:tcPr anchor="ctr">
                    <a:lnL w="12700" cap="flat" cmpd="sng" algn="ctr">
                      <a:solidFill>
                        <a:srgbClr val="0099FF"/>
                      </a:solidFill>
                      <a:prstDash val="solid"/>
                      <a:round/>
                      <a:headEnd type="none" w="med" len="med"/>
                      <a:tailEnd type="none" w="med" len="med"/>
                    </a:lnL>
                  </a:tcPr>
                </a:tc>
              </a:tr>
              <a:tr h="81795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関係機関相互の連携、情報共有（</a:t>
                      </a:r>
                      <a:r>
                        <a:rPr kumimoji="1" lang="en-US" altLang="ja-JP" sz="1200" dirty="0" smtClean="0"/>
                        <a:t>3</a:t>
                      </a:r>
                      <a:r>
                        <a:rPr kumimoji="1" lang="ja-JP" altLang="en-US" sz="1200" dirty="0" smtClean="0"/>
                        <a:t>市町村）</a:t>
                      </a:r>
                      <a:endParaRPr kumimoji="1" lang="en-US" altLang="ja-JP" sz="1200" dirty="0" smtClean="0"/>
                    </a:p>
                  </a:txBody>
                  <a:tcPr anchor="ctr">
                    <a:lnR w="12700" cap="flat" cmpd="sng" algn="ctr">
                      <a:solidFill>
                        <a:srgbClr val="0099FF"/>
                      </a:solidFill>
                      <a:prstDash val="solid"/>
                      <a:round/>
                      <a:headEnd type="none" w="med" len="med"/>
                      <a:tailEnd type="none" w="med" len="med"/>
                    </a:lnR>
                  </a:tcPr>
                </a:tc>
                <a:tc>
                  <a:txBody>
                    <a:bodyPr/>
                    <a:lstStyle/>
                    <a:p>
                      <a:r>
                        <a:rPr kumimoji="1" lang="ja-JP" altLang="en-US" sz="1200" dirty="0" smtClean="0"/>
                        <a:t>・部会での情報交換</a:t>
                      </a:r>
                      <a:endParaRPr kumimoji="1" lang="en-US" altLang="ja-JP" sz="1200" dirty="0" smtClean="0"/>
                    </a:p>
                    <a:p>
                      <a:r>
                        <a:rPr kumimoji="1" lang="ja-JP" altLang="en-US" sz="1200" dirty="0" smtClean="0"/>
                        <a:t>・事例検討</a:t>
                      </a:r>
                      <a:endParaRPr kumimoji="1" lang="en-US" altLang="ja-JP" sz="1200" dirty="0" smtClean="0"/>
                    </a:p>
                    <a:p>
                      <a:r>
                        <a:rPr kumimoji="1" lang="ja-JP" altLang="en-US" sz="1200" dirty="0" smtClean="0"/>
                        <a:t>・学校等との連携について、校長会等で教育委員会より相談支援について説明してもらう</a:t>
                      </a:r>
                      <a:endParaRPr kumimoji="1" lang="en-US" altLang="ja-JP" sz="1200" dirty="0" smtClean="0"/>
                    </a:p>
                  </a:txBody>
                  <a:tcPr anchor="ctr">
                    <a:lnL w="12700" cap="flat" cmpd="sng" algn="ctr">
                      <a:solidFill>
                        <a:srgbClr val="0099FF"/>
                      </a:solidFill>
                      <a:prstDash val="solid"/>
                      <a:round/>
                      <a:headEnd type="none" w="med" len="med"/>
                      <a:tailEnd type="none" w="med" len="med"/>
                    </a:lnL>
                  </a:tcPr>
                </a:tc>
              </a:tr>
              <a:tr h="704230">
                <a:tc>
                  <a:txBody>
                    <a:bodyPr/>
                    <a:lstStyle/>
                    <a:p>
                      <a:r>
                        <a:rPr kumimoji="1" lang="ja-JP" altLang="en-US" sz="1200" dirty="0" smtClean="0"/>
                        <a:t>計画相談支援、</a:t>
                      </a:r>
                      <a:r>
                        <a:rPr kumimoji="1" lang="ja-JP" altLang="en-US" sz="1200" dirty="0" err="1" smtClean="0"/>
                        <a:t>障がい</a:t>
                      </a:r>
                      <a:r>
                        <a:rPr kumimoji="1" lang="ja-JP" altLang="en-US" sz="1200" dirty="0" smtClean="0"/>
                        <a:t>児相談支援の安定的な継続運営の確保（</a:t>
                      </a:r>
                      <a:r>
                        <a:rPr kumimoji="1" lang="en-US" altLang="ja-JP" sz="1200" dirty="0" smtClean="0"/>
                        <a:t>2</a:t>
                      </a:r>
                      <a:r>
                        <a:rPr kumimoji="1" lang="ja-JP" altLang="en-US" sz="1200" dirty="0" smtClean="0"/>
                        <a:t>市町村）</a:t>
                      </a:r>
                      <a:endParaRPr kumimoji="1" lang="en-US" altLang="ja-JP" sz="1200" dirty="0" smtClean="0"/>
                    </a:p>
                  </a:txBody>
                  <a:tcPr anchor="ctr">
                    <a:lnR w="12700" cap="flat" cmpd="sng" algn="ctr">
                      <a:solidFill>
                        <a:srgbClr val="0099FF"/>
                      </a:solidFill>
                      <a:prstDash val="solid"/>
                      <a:round/>
                      <a:headEnd type="none" w="med" len="med"/>
                      <a:tailEnd type="none" w="med" len="med"/>
                    </a:lnR>
                  </a:tcPr>
                </a:tc>
                <a:tc>
                  <a:txBody>
                    <a:bodyPr/>
                    <a:lstStyle/>
                    <a:p>
                      <a:pPr algn="l"/>
                      <a:r>
                        <a:rPr kumimoji="1" lang="ja-JP" altLang="en-US" sz="1200" dirty="0" smtClean="0"/>
                        <a:t>・国に対して、計画相談支援、</a:t>
                      </a:r>
                      <a:r>
                        <a:rPr kumimoji="1" lang="ja-JP" altLang="en-US" sz="1200" dirty="0" err="1" smtClean="0"/>
                        <a:t>障がい</a:t>
                      </a:r>
                      <a:r>
                        <a:rPr kumimoji="1" lang="ja-JP" altLang="en-US" sz="1200" dirty="0" smtClean="0"/>
                        <a:t>児相談支援が単独の事業として安定的に運営可能となるような報酬水準及び簡潔明瞭な報酬体系となるよう要望</a:t>
                      </a:r>
                      <a:endParaRPr kumimoji="1" lang="en-US" altLang="ja-JP" sz="1200" dirty="0" smtClean="0"/>
                    </a:p>
                    <a:p>
                      <a:pPr algn="l"/>
                      <a:r>
                        <a:rPr kumimoji="1" lang="ja-JP" altLang="en-US" sz="1200" dirty="0" smtClean="0"/>
                        <a:t>・計画相談（障害児相談支援含む）に対する補助金給付事業の実施</a:t>
                      </a:r>
                    </a:p>
                  </a:txBody>
                  <a:tcPr anchor="ctr">
                    <a:lnL w="12700" cap="flat" cmpd="sng" algn="ctr">
                      <a:solidFill>
                        <a:srgbClr val="0099FF"/>
                      </a:solidFill>
                      <a:prstDash val="solid"/>
                      <a:round/>
                      <a:headEnd type="none" w="med" len="med"/>
                      <a:tailEnd type="none" w="med" len="med"/>
                    </a:lnL>
                  </a:tcPr>
                </a:tc>
              </a:tr>
              <a:tr h="476499">
                <a:tc>
                  <a:txBody>
                    <a:bodyPr/>
                    <a:lstStyle/>
                    <a:p>
                      <a:r>
                        <a:rPr kumimoji="1" lang="ja-JP" altLang="en-US" sz="1200" dirty="0" smtClean="0"/>
                        <a:t>基幹相談支援センターの設置</a:t>
                      </a:r>
                      <a:endParaRPr kumimoji="1" lang="en-US" altLang="ja-JP" sz="1200" dirty="0" smtClean="0"/>
                    </a:p>
                    <a:p>
                      <a:r>
                        <a:rPr kumimoji="1" lang="ja-JP" altLang="en-US" sz="1200" dirty="0" smtClean="0"/>
                        <a:t>（</a:t>
                      </a:r>
                      <a:r>
                        <a:rPr kumimoji="1" lang="en-US" altLang="ja-JP" sz="1200" dirty="0" smtClean="0"/>
                        <a:t>2</a:t>
                      </a:r>
                      <a:r>
                        <a:rPr kumimoji="1" lang="ja-JP" altLang="en-US" sz="1200" dirty="0" smtClean="0"/>
                        <a:t>市町村）</a:t>
                      </a:r>
                    </a:p>
                  </a:txBody>
                  <a:tcPr anchor="ctr">
                    <a:lnR w="12700" cap="flat" cmpd="sng" algn="ctr">
                      <a:solidFill>
                        <a:srgbClr val="0099FF"/>
                      </a:solidFill>
                      <a:prstDash val="solid"/>
                      <a:round/>
                      <a:headEnd type="none" w="med" len="med"/>
                      <a:tailEnd type="none" w="med" len="med"/>
                    </a:lnR>
                  </a:tcPr>
                </a:tc>
                <a:tc>
                  <a:txBody>
                    <a:bodyPr/>
                    <a:lstStyle/>
                    <a:p>
                      <a:r>
                        <a:rPr kumimoji="1" lang="ja-JP" altLang="en-US" sz="1200" dirty="0" smtClean="0"/>
                        <a:t>・設置についての検討</a:t>
                      </a:r>
                      <a:endParaRPr kumimoji="1" lang="en-US" altLang="ja-JP" sz="1200" dirty="0" smtClean="0"/>
                    </a:p>
                    <a:p>
                      <a:endParaRPr kumimoji="1" lang="en-US" altLang="ja-JP" sz="1200" dirty="0" smtClean="0"/>
                    </a:p>
                  </a:txBody>
                  <a:tcPr anchor="ctr">
                    <a:lnL w="12700" cap="flat" cmpd="sng" algn="ctr">
                      <a:solidFill>
                        <a:srgbClr val="0099FF"/>
                      </a:solidFill>
                      <a:prstDash val="solid"/>
                      <a:round/>
                      <a:headEnd type="none" w="med" len="med"/>
                      <a:tailEnd type="none" w="med" len="med"/>
                    </a:lnL>
                  </a:tcPr>
                </a:tc>
              </a:tr>
              <a:tr h="636190">
                <a:tc>
                  <a:txBody>
                    <a:bodyPr/>
                    <a:lstStyle/>
                    <a:p>
                      <a:r>
                        <a:rPr kumimoji="1" lang="ja-JP" altLang="en-US" sz="1200" dirty="0" smtClean="0"/>
                        <a:t>受け皿となる利用可能な社会資源の拡充</a:t>
                      </a:r>
                      <a:endParaRPr kumimoji="1" lang="en-US" altLang="ja-JP" sz="1200" dirty="0" smtClean="0"/>
                    </a:p>
                    <a:p>
                      <a:r>
                        <a:rPr kumimoji="1" lang="ja-JP" altLang="en-US" sz="1200" dirty="0" smtClean="0"/>
                        <a:t>（</a:t>
                      </a:r>
                      <a:r>
                        <a:rPr kumimoji="1" lang="en-US" altLang="ja-JP" sz="1200" dirty="0" smtClean="0"/>
                        <a:t>2</a:t>
                      </a:r>
                      <a:r>
                        <a:rPr kumimoji="1" lang="ja-JP" altLang="en-US" sz="1200" dirty="0" smtClean="0"/>
                        <a:t>市町村）</a:t>
                      </a:r>
                    </a:p>
                    <a:p>
                      <a:endParaRPr kumimoji="1" lang="en-US" altLang="ja-JP" sz="1200" dirty="0" smtClean="0"/>
                    </a:p>
                  </a:txBody>
                  <a:tcPr anchor="ctr">
                    <a:lnR w="12700" cap="flat" cmpd="sng" algn="ctr">
                      <a:solidFill>
                        <a:srgbClr val="0099FF"/>
                      </a:solidFill>
                      <a:prstDash val="solid"/>
                      <a:round/>
                      <a:headEnd type="none" w="med" len="med"/>
                      <a:tailEnd type="none" w="med" len="med"/>
                    </a:lnR>
                  </a:tcPr>
                </a:tc>
                <a:tc>
                  <a:txBody>
                    <a:bodyPr/>
                    <a:lstStyle/>
                    <a:p>
                      <a:r>
                        <a:rPr kumimoji="1" lang="ja-JP" altLang="en-US" sz="1200" dirty="0" smtClean="0"/>
                        <a:t>・地域自立支援協議会などを通じた社会資源開発・改善の取り組み</a:t>
                      </a:r>
                      <a:endParaRPr kumimoji="1" lang="en-US" altLang="ja-JP" sz="1200" dirty="0" smtClean="0"/>
                    </a:p>
                    <a:p>
                      <a:endParaRPr kumimoji="1" lang="en-US" altLang="ja-JP" sz="1200" dirty="0" smtClean="0"/>
                    </a:p>
                  </a:txBody>
                  <a:tcPr anchor="ctr">
                    <a:lnL w="12700" cap="flat" cmpd="sng" algn="ctr">
                      <a:solidFill>
                        <a:srgbClr val="0099FF"/>
                      </a:solidFill>
                      <a:prstDash val="solid"/>
                      <a:round/>
                      <a:headEnd type="none" w="med" len="med"/>
                      <a:tailEnd type="none" w="med" len="med"/>
                    </a:lnL>
                  </a:tcPr>
                </a:tc>
              </a:tr>
            </a:tbl>
          </a:graphicData>
        </a:graphic>
      </p:graphicFrame>
      <p:sp>
        <p:nvSpPr>
          <p:cNvPr id="4" name="タイトル 1"/>
          <p:cNvSpPr>
            <a:spLocks noGrp="1"/>
          </p:cNvSpPr>
          <p:nvPr>
            <p:ph type="title"/>
          </p:nvPr>
        </p:nvSpPr>
        <p:spPr>
          <a:xfrm>
            <a:off x="457200" y="332656"/>
            <a:ext cx="8229600" cy="490066"/>
          </a:xfrm>
          <a:prstGeom prst="roundRect">
            <a:avLst/>
          </a:prstGeom>
        </p:spPr>
        <p:style>
          <a:lnRef idx="1">
            <a:schemeClr val="accent5"/>
          </a:lnRef>
          <a:fillRef idx="2">
            <a:schemeClr val="accent5"/>
          </a:fillRef>
          <a:effectRef idx="1">
            <a:schemeClr val="accent5"/>
          </a:effectRef>
          <a:fontRef idx="minor">
            <a:schemeClr val="dk1"/>
          </a:fontRef>
        </p:style>
        <p:txBody>
          <a:bodyPr/>
          <a:lstStyle/>
          <a:p>
            <a:r>
              <a:rPr kumimoji="1" lang="ja-JP" altLang="en-US" sz="2400" dirty="0" smtClean="0"/>
              <a:t>計画相談支援を実施するにあたっての課題と対応策</a:t>
            </a:r>
            <a:endParaRPr kumimoji="1" lang="ja-JP" altLang="en-US" sz="2400" dirty="0"/>
          </a:p>
        </p:txBody>
      </p:sp>
      <p:sp>
        <p:nvSpPr>
          <p:cNvPr id="3" name="スライド番号プレースホルダー 2"/>
          <p:cNvSpPr>
            <a:spLocks noGrp="1"/>
          </p:cNvSpPr>
          <p:nvPr>
            <p:ph type="sldNum" sz="quarter" idx="12"/>
          </p:nvPr>
        </p:nvSpPr>
        <p:spPr/>
        <p:txBody>
          <a:bodyPr/>
          <a:lstStyle/>
          <a:p>
            <a:pPr>
              <a:defRPr/>
            </a:pPr>
            <a:fld id="{8B41D3C4-A2EC-4EFD-8937-68FC89820670}" type="slidenum">
              <a:rPr lang="ja-JP" altLang="en-US" smtClean="0"/>
              <a:pPr>
                <a:defRPr/>
              </a:pPr>
              <a:t>10</a:t>
            </a:fld>
            <a:endParaRPr lang="ja-JP" altLang="en-US"/>
          </a:p>
        </p:txBody>
      </p:sp>
    </p:spTree>
    <p:extLst>
      <p:ext uri="{BB962C8B-B14F-4D97-AF65-F5344CB8AC3E}">
        <p14:creationId xmlns:p14="http://schemas.microsoft.com/office/powerpoint/2010/main" val="15021469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テキスト ボックス 7"/>
          <p:cNvSpPr txBox="1">
            <a:spLocks noChangeArrowheads="1"/>
          </p:cNvSpPr>
          <p:nvPr/>
        </p:nvSpPr>
        <p:spPr bwMode="auto">
          <a:xfrm>
            <a:off x="683568" y="1700808"/>
            <a:ext cx="19446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eaLnBrk="1" hangingPunct="1"/>
            <a:r>
              <a:rPr lang="ja-JP" altLang="en-US" dirty="0"/>
              <a:t>①設置状況</a:t>
            </a:r>
          </a:p>
        </p:txBody>
      </p:sp>
      <p:sp>
        <p:nvSpPr>
          <p:cNvPr id="15363" name="テキスト ボックス 8"/>
          <p:cNvSpPr txBox="1">
            <a:spLocks noChangeArrowheads="1"/>
          </p:cNvSpPr>
          <p:nvPr/>
        </p:nvSpPr>
        <p:spPr bwMode="auto">
          <a:xfrm>
            <a:off x="5003626" y="1700808"/>
            <a:ext cx="2952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eaLnBrk="1" hangingPunct="1"/>
            <a:r>
              <a:rPr lang="ja-JP" altLang="en-US" dirty="0"/>
              <a:t>②設置済市町村の状況</a:t>
            </a:r>
          </a:p>
        </p:txBody>
      </p:sp>
      <p:graphicFrame>
        <p:nvGraphicFramePr>
          <p:cNvPr id="10" name="表 9"/>
          <p:cNvGraphicFramePr>
            <a:graphicFrameLocks noGrp="1"/>
          </p:cNvGraphicFramePr>
          <p:nvPr>
            <p:extLst>
              <p:ext uri="{D42A27DB-BD31-4B8C-83A1-F6EECF244321}">
                <p14:modId xmlns:p14="http://schemas.microsoft.com/office/powerpoint/2010/main" val="2088109011"/>
              </p:ext>
            </p:extLst>
          </p:nvPr>
        </p:nvGraphicFramePr>
        <p:xfrm>
          <a:off x="5220071" y="2070695"/>
          <a:ext cx="3006353" cy="1800225"/>
        </p:xfrm>
        <a:graphic>
          <a:graphicData uri="http://schemas.openxmlformats.org/drawingml/2006/table">
            <a:tbl>
              <a:tblPr firstRow="1" bandRow="1">
                <a:tableStyleId>{5940675A-B579-460E-94D1-54222C63F5DA}</a:tableStyleId>
              </a:tblPr>
              <a:tblGrid>
                <a:gridCol w="925134"/>
                <a:gridCol w="925134"/>
                <a:gridCol w="1156085"/>
              </a:tblGrid>
              <a:tr h="360045">
                <a:tc gridSpan="2">
                  <a:txBody>
                    <a:bodyPr/>
                    <a:lstStyle/>
                    <a:p>
                      <a:pPr algn="ctr"/>
                      <a:r>
                        <a:rPr kumimoji="1" lang="ja-JP" altLang="en-US" sz="1600" dirty="0" smtClean="0"/>
                        <a:t>設置形態</a:t>
                      </a:r>
                      <a:endParaRPr kumimoji="1" lang="ja-JP" altLang="en-US" sz="1600" dirty="0"/>
                    </a:p>
                  </a:txBody>
                  <a:tcPr marL="91432" marR="91432" marT="45737" marB="45737">
                    <a:solidFill>
                      <a:schemeClr val="accent5">
                        <a:lumMod val="20000"/>
                        <a:lumOff val="80000"/>
                      </a:schemeClr>
                    </a:solidFill>
                  </a:tcPr>
                </a:tc>
                <a:tc hMerge="1">
                  <a:txBody>
                    <a:bodyPr/>
                    <a:lstStyle/>
                    <a:p>
                      <a:endParaRPr kumimoji="1" lang="ja-JP" altLang="en-US"/>
                    </a:p>
                  </a:txBody>
                  <a:tcPr/>
                </a:tc>
                <a:tc>
                  <a:txBody>
                    <a:bodyPr/>
                    <a:lstStyle/>
                    <a:p>
                      <a:pPr algn="ctr"/>
                      <a:r>
                        <a:rPr kumimoji="1" lang="en-US" altLang="ja-JP" sz="1600" dirty="0" smtClean="0"/>
                        <a:t>H30</a:t>
                      </a:r>
                      <a:endParaRPr kumimoji="1" lang="ja-JP" altLang="en-US" sz="1600" dirty="0"/>
                    </a:p>
                  </a:txBody>
                  <a:tcPr marL="91432" marR="91432" marT="45737" marB="45737">
                    <a:solidFill>
                      <a:schemeClr val="accent5">
                        <a:lumMod val="20000"/>
                        <a:lumOff val="80000"/>
                      </a:schemeClr>
                    </a:solidFill>
                  </a:tcPr>
                </a:tc>
              </a:tr>
              <a:tr h="360045">
                <a:tc rowSpan="2">
                  <a:txBody>
                    <a:bodyPr/>
                    <a:lstStyle/>
                    <a:p>
                      <a:pPr algn="ctr"/>
                      <a:r>
                        <a:rPr kumimoji="1" lang="ja-JP" altLang="en-US" sz="1600" dirty="0" smtClean="0"/>
                        <a:t>単独</a:t>
                      </a:r>
                      <a:endParaRPr kumimoji="1" lang="ja-JP" altLang="en-US" sz="1600" dirty="0"/>
                    </a:p>
                  </a:txBody>
                  <a:tcPr marL="91432" marR="91432" marT="45737" marB="45737" anchor="ctr">
                    <a:lnR w="12700" cap="flat" cmpd="sng" algn="ctr">
                      <a:solidFill>
                        <a:schemeClr val="tx1"/>
                      </a:solidFill>
                      <a:prstDash val="solid"/>
                      <a:round/>
                      <a:headEnd type="none" w="med" len="med"/>
                      <a:tailEnd type="none" w="med" len="med"/>
                    </a:lnR>
                    <a:noFill/>
                  </a:tcPr>
                </a:tc>
                <a:tc>
                  <a:txBody>
                    <a:bodyPr/>
                    <a:lstStyle/>
                    <a:p>
                      <a:pPr algn="ctr"/>
                      <a:r>
                        <a:rPr kumimoji="1" lang="ja-JP" altLang="en-US" sz="1600" dirty="0" smtClean="0"/>
                        <a:t>直営</a:t>
                      </a:r>
                      <a:endParaRPr kumimoji="1" lang="ja-JP" altLang="en-US" sz="1600" dirty="0"/>
                    </a:p>
                  </a:txBody>
                  <a:tcPr marL="91432" marR="91432" marT="45737" marB="45737">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pPr algn="r"/>
                      <a:r>
                        <a:rPr kumimoji="1" lang="en-US" altLang="ja-JP" sz="1600" dirty="0" smtClean="0"/>
                        <a:t>8</a:t>
                      </a:r>
                      <a:endParaRPr kumimoji="1" lang="ja-JP" altLang="en-US" sz="1600" dirty="0"/>
                    </a:p>
                  </a:txBody>
                  <a:tcPr marL="91432" marR="91432" marT="45737" marB="45737">
                    <a:lnB w="12700" cap="flat" cmpd="sng" algn="ctr">
                      <a:solidFill>
                        <a:schemeClr val="tx1"/>
                      </a:solidFill>
                      <a:prstDash val="solid"/>
                      <a:round/>
                      <a:headEnd type="none" w="med" len="med"/>
                      <a:tailEnd type="none" w="med" len="med"/>
                    </a:lnB>
                  </a:tcPr>
                </a:tc>
              </a:tr>
              <a:tr h="360045">
                <a:tc vMerge="1">
                  <a:txBody>
                    <a:bodyPr/>
                    <a:lstStyle/>
                    <a:p>
                      <a:endParaRPr kumimoji="1" lang="ja-JP" altLang="en-US"/>
                    </a:p>
                  </a:txBody>
                  <a:tcPr/>
                </a:tc>
                <a:tc>
                  <a:txBody>
                    <a:bodyPr/>
                    <a:lstStyle/>
                    <a:p>
                      <a:pPr algn="ctr"/>
                      <a:r>
                        <a:rPr kumimoji="1" lang="ja-JP" altLang="en-US" sz="1600" dirty="0" smtClean="0"/>
                        <a:t>委託</a:t>
                      </a:r>
                      <a:endParaRPr kumimoji="1" lang="ja-JP" altLang="en-US" sz="1600" dirty="0"/>
                    </a:p>
                  </a:txBody>
                  <a:tcPr marL="91432" marR="91432" marT="45737" marB="45737">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pPr algn="r"/>
                      <a:r>
                        <a:rPr kumimoji="1" lang="en-US" altLang="ja-JP" sz="1600" dirty="0" smtClean="0"/>
                        <a:t>20</a:t>
                      </a:r>
                      <a:endParaRPr kumimoji="1" lang="ja-JP" altLang="en-US" sz="1600" dirty="0"/>
                    </a:p>
                  </a:txBody>
                  <a:tcPr marL="91432" marR="91432" marT="45737" marB="45737">
                    <a:lnT w="12700" cap="flat" cmpd="sng" algn="ctr">
                      <a:solidFill>
                        <a:schemeClr val="tx1"/>
                      </a:solidFill>
                      <a:prstDash val="solid"/>
                      <a:round/>
                      <a:headEnd type="none" w="med" len="med"/>
                      <a:tailEnd type="none" w="med" len="med"/>
                    </a:lnT>
                  </a:tcPr>
                </a:tc>
              </a:tr>
              <a:tr h="360045">
                <a:tc rowSpan="2">
                  <a:txBody>
                    <a:bodyPr/>
                    <a:lstStyle/>
                    <a:p>
                      <a:pPr algn="ctr"/>
                      <a:r>
                        <a:rPr kumimoji="1" lang="ja-JP" altLang="en-US" sz="1600" dirty="0" smtClean="0"/>
                        <a:t>共同</a:t>
                      </a:r>
                      <a:endParaRPr kumimoji="1" lang="ja-JP" altLang="en-US" sz="1600" dirty="0"/>
                    </a:p>
                  </a:txBody>
                  <a:tcPr marL="91432" marR="91432" marT="45737" marB="45737" anchor="ctr">
                    <a:lnR w="12700" cap="flat" cmpd="sng" algn="ctr">
                      <a:solidFill>
                        <a:schemeClr val="tx1"/>
                      </a:solidFill>
                      <a:prstDash val="solid"/>
                      <a:round/>
                      <a:headEnd type="none" w="med" len="med"/>
                      <a:tailEnd type="none" w="med" len="med"/>
                    </a:lnR>
                    <a:noFill/>
                  </a:tcPr>
                </a:tc>
                <a:tc>
                  <a:txBody>
                    <a:bodyPr/>
                    <a:lstStyle/>
                    <a:p>
                      <a:pPr algn="ctr"/>
                      <a:r>
                        <a:rPr kumimoji="1" lang="ja-JP" altLang="en-US" sz="1600" dirty="0" smtClean="0"/>
                        <a:t>直営</a:t>
                      </a:r>
                      <a:endParaRPr kumimoji="1" lang="ja-JP" altLang="en-US" sz="1600" dirty="0"/>
                    </a:p>
                  </a:txBody>
                  <a:tcPr marL="91432" marR="91432" marT="45737" marB="45737">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pPr algn="r"/>
                      <a:r>
                        <a:rPr kumimoji="1" lang="en-US" altLang="ja-JP" sz="1600" dirty="0" smtClean="0"/>
                        <a:t>0</a:t>
                      </a:r>
                      <a:endParaRPr kumimoji="1" lang="ja-JP" altLang="en-US" sz="1600" dirty="0"/>
                    </a:p>
                  </a:txBody>
                  <a:tcPr marL="91432" marR="91432" marT="45737" marB="45737">
                    <a:lnB w="12700" cap="flat" cmpd="sng" algn="ctr">
                      <a:solidFill>
                        <a:schemeClr val="tx1"/>
                      </a:solidFill>
                      <a:prstDash val="solid"/>
                      <a:round/>
                      <a:headEnd type="none" w="med" len="med"/>
                      <a:tailEnd type="none" w="med" len="med"/>
                    </a:lnB>
                  </a:tcPr>
                </a:tc>
              </a:tr>
              <a:tr h="360045">
                <a:tc vMerge="1">
                  <a:txBody>
                    <a:bodyPr/>
                    <a:lstStyle/>
                    <a:p>
                      <a:endParaRPr kumimoji="1" lang="ja-JP" altLang="en-US"/>
                    </a:p>
                  </a:txBody>
                  <a:tcPr/>
                </a:tc>
                <a:tc>
                  <a:txBody>
                    <a:bodyPr/>
                    <a:lstStyle/>
                    <a:p>
                      <a:pPr algn="ctr"/>
                      <a:r>
                        <a:rPr kumimoji="1" lang="ja-JP" altLang="en-US" sz="1600" dirty="0" smtClean="0"/>
                        <a:t>委託</a:t>
                      </a:r>
                      <a:endParaRPr kumimoji="1" lang="ja-JP" altLang="en-US" sz="1600" dirty="0"/>
                    </a:p>
                  </a:txBody>
                  <a:tcPr marL="91432" marR="91432" marT="45737" marB="45737">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pPr algn="r"/>
                      <a:r>
                        <a:rPr kumimoji="1" lang="en-US" altLang="ja-JP" sz="1600" dirty="0" smtClean="0"/>
                        <a:t>5</a:t>
                      </a:r>
                      <a:endParaRPr kumimoji="1" lang="ja-JP" altLang="en-US" sz="1600" dirty="0"/>
                    </a:p>
                  </a:txBody>
                  <a:tcPr marL="91432" marR="91432" marT="45737" marB="45737">
                    <a:lnT w="12700" cap="flat" cmpd="sng" algn="ctr">
                      <a:solidFill>
                        <a:schemeClr val="tx1"/>
                      </a:solidFill>
                      <a:prstDash val="solid"/>
                      <a:round/>
                      <a:headEnd type="none" w="med" len="med"/>
                      <a:tailEnd type="none" w="med" len="med"/>
                    </a:lnT>
                  </a:tcPr>
                </a:tc>
              </a:tr>
            </a:tbl>
          </a:graphicData>
        </a:graphic>
      </p:graphicFrame>
      <p:graphicFrame>
        <p:nvGraphicFramePr>
          <p:cNvPr id="3" name="表 2"/>
          <p:cNvGraphicFramePr>
            <a:graphicFrameLocks noGrp="1"/>
          </p:cNvGraphicFramePr>
          <p:nvPr>
            <p:extLst>
              <p:ext uri="{D42A27DB-BD31-4B8C-83A1-F6EECF244321}">
                <p14:modId xmlns:p14="http://schemas.microsoft.com/office/powerpoint/2010/main" val="3055238629"/>
              </p:ext>
            </p:extLst>
          </p:nvPr>
        </p:nvGraphicFramePr>
        <p:xfrm>
          <a:off x="792274" y="2070695"/>
          <a:ext cx="4211352" cy="2019312"/>
        </p:xfrm>
        <a:graphic>
          <a:graphicData uri="http://schemas.openxmlformats.org/drawingml/2006/table">
            <a:tbl>
              <a:tblPr firstRow="1" bandRow="1">
                <a:tableStyleId>{5940675A-B579-460E-94D1-54222C63F5DA}</a:tableStyleId>
              </a:tblPr>
              <a:tblGrid>
                <a:gridCol w="2250442"/>
                <a:gridCol w="980455"/>
                <a:gridCol w="980455"/>
              </a:tblGrid>
              <a:tr h="360045">
                <a:tc>
                  <a:txBody>
                    <a:bodyPr/>
                    <a:lstStyle/>
                    <a:p>
                      <a:pPr algn="ctr"/>
                      <a:r>
                        <a:rPr kumimoji="1" lang="ja-JP" altLang="en-US" sz="1600" dirty="0" smtClean="0"/>
                        <a:t>設置状況</a:t>
                      </a:r>
                      <a:endParaRPr kumimoji="1" lang="ja-JP" altLang="en-US" sz="1600" dirty="0"/>
                    </a:p>
                  </a:txBody>
                  <a:tcPr marL="91423" marR="91423" marT="45726" marB="45726">
                    <a:solidFill>
                      <a:schemeClr val="accent5">
                        <a:lumMod val="20000"/>
                        <a:lumOff val="80000"/>
                      </a:schemeClr>
                    </a:solidFill>
                  </a:tcPr>
                </a:tc>
                <a:tc>
                  <a:txBody>
                    <a:bodyPr/>
                    <a:lstStyle/>
                    <a:p>
                      <a:pPr algn="ctr"/>
                      <a:r>
                        <a:rPr kumimoji="1" lang="en-US" altLang="ja-JP" sz="1600" dirty="0" smtClean="0"/>
                        <a:t>H30</a:t>
                      </a:r>
                      <a:endParaRPr kumimoji="1" lang="ja-JP" altLang="en-US" sz="1600" dirty="0"/>
                    </a:p>
                  </a:txBody>
                  <a:tcPr marL="91423" marR="91423" marT="45726" marB="45726">
                    <a:solidFill>
                      <a:schemeClr val="accent5">
                        <a:lumMod val="20000"/>
                        <a:lumOff val="80000"/>
                      </a:schemeClr>
                    </a:solidFill>
                  </a:tcPr>
                </a:tc>
                <a:tc>
                  <a:txBody>
                    <a:bodyPr/>
                    <a:lstStyle/>
                    <a:p>
                      <a:pPr algn="ctr"/>
                      <a:r>
                        <a:rPr kumimoji="1" lang="en-US" altLang="ja-JP" sz="1600" dirty="0" smtClean="0"/>
                        <a:t>H29</a:t>
                      </a:r>
                      <a:endParaRPr kumimoji="1" lang="ja-JP" altLang="en-US" sz="1600" dirty="0"/>
                    </a:p>
                  </a:txBody>
                  <a:tcPr marL="91423" marR="91423" marT="45726" marB="45726">
                    <a:solidFill>
                      <a:schemeClr val="accent5">
                        <a:lumMod val="20000"/>
                        <a:lumOff val="80000"/>
                      </a:schemeClr>
                    </a:solidFill>
                  </a:tcPr>
                </a:tc>
              </a:tr>
              <a:tr h="3600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設置済み</a:t>
                      </a:r>
                    </a:p>
                  </a:txBody>
                  <a:tcPr marL="91423" marR="91423" marT="45726" marB="45726"/>
                </a:tc>
                <a:tc>
                  <a:txBody>
                    <a:bodyPr/>
                    <a:lstStyle/>
                    <a:p>
                      <a:pPr algn="r"/>
                      <a:r>
                        <a:rPr kumimoji="1" lang="en-US" altLang="ja-JP" sz="1600" dirty="0" smtClean="0"/>
                        <a:t>33</a:t>
                      </a:r>
                    </a:p>
                    <a:p>
                      <a:pPr algn="r"/>
                      <a:r>
                        <a:rPr kumimoji="1" lang="ja-JP" altLang="en-US" sz="1600" dirty="0" smtClean="0"/>
                        <a:t>（</a:t>
                      </a:r>
                      <a:r>
                        <a:rPr kumimoji="1" lang="en-US" altLang="ja-JP" sz="1600" dirty="0" smtClean="0"/>
                        <a:t>76.7</a:t>
                      </a:r>
                      <a:r>
                        <a:rPr kumimoji="1" lang="ja-JP" altLang="en-US" sz="1600" dirty="0" smtClean="0"/>
                        <a:t>％）</a:t>
                      </a:r>
                      <a:endParaRPr kumimoji="1" lang="en-US" altLang="ja-JP" sz="1600" dirty="0" smtClean="0"/>
                    </a:p>
                  </a:txBody>
                  <a:tcPr marL="91423" marR="91423" marT="45726" marB="45726"/>
                </a:tc>
                <a:tc>
                  <a:txBody>
                    <a:bodyPr/>
                    <a:lstStyle/>
                    <a:p>
                      <a:pPr algn="r"/>
                      <a:r>
                        <a:rPr kumimoji="1" lang="en-US" altLang="ja-JP" sz="1600" dirty="0" smtClean="0"/>
                        <a:t>32</a:t>
                      </a:r>
                    </a:p>
                    <a:p>
                      <a:pPr algn="r"/>
                      <a:r>
                        <a:rPr kumimoji="1" lang="ja-JP" altLang="en-US" sz="1600" dirty="0" smtClean="0"/>
                        <a:t>（</a:t>
                      </a:r>
                      <a:r>
                        <a:rPr kumimoji="1" lang="en-US" altLang="ja-JP" sz="1600" dirty="0" smtClean="0"/>
                        <a:t>74.4</a:t>
                      </a:r>
                      <a:r>
                        <a:rPr kumimoji="1" lang="ja-JP" altLang="en-US" sz="1600" dirty="0" smtClean="0"/>
                        <a:t>％）</a:t>
                      </a:r>
                      <a:endParaRPr kumimoji="1" lang="ja-JP" altLang="en-US" sz="1600" dirty="0"/>
                    </a:p>
                  </a:txBody>
                  <a:tcPr marL="91423" marR="91423" marT="45726" marB="45726">
                    <a:lnB w="12700" cap="flat" cmpd="sng" algn="ctr">
                      <a:solidFill>
                        <a:schemeClr val="tx1"/>
                      </a:solidFill>
                      <a:prstDash val="solid"/>
                      <a:round/>
                      <a:headEnd type="none" w="med" len="med"/>
                      <a:tailEnd type="none" w="med" len="med"/>
                    </a:lnB>
                  </a:tcPr>
                </a:tc>
              </a:tr>
              <a:tr h="360045">
                <a:tc>
                  <a:txBody>
                    <a:bodyPr/>
                    <a:lstStyle/>
                    <a:p>
                      <a:pPr algn="l"/>
                      <a:r>
                        <a:rPr kumimoji="1" lang="en-US" altLang="ja-JP" sz="1600" dirty="0" smtClean="0"/>
                        <a:t>30</a:t>
                      </a:r>
                      <a:r>
                        <a:rPr kumimoji="1" lang="ja-JP" altLang="en-US" sz="1600" dirty="0" smtClean="0"/>
                        <a:t>年度中に設置予定</a:t>
                      </a:r>
                      <a:endParaRPr kumimoji="1" lang="en-US" altLang="ja-JP" sz="1600" dirty="0" smtClean="0"/>
                    </a:p>
                  </a:txBody>
                  <a:tcPr marL="91423" marR="91423" marT="45726" marB="45726"/>
                </a:tc>
                <a:tc>
                  <a:txBody>
                    <a:bodyPr/>
                    <a:lstStyle/>
                    <a:p>
                      <a:pPr algn="r"/>
                      <a:r>
                        <a:rPr kumimoji="1" lang="en-US" altLang="ja-JP" sz="1600" dirty="0" smtClean="0"/>
                        <a:t>1</a:t>
                      </a:r>
                      <a:endParaRPr kumimoji="1" lang="ja-JP" altLang="en-US" sz="1600" dirty="0"/>
                    </a:p>
                  </a:txBody>
                  <a:tcPr marL="91423" marR="91423" marT="45726" marB="45726">
                    <a:lnR w="12700" cap="flat" cmpd="sng" algn="ctr">
                      <a:solidFill>
                        <a:schemeClr val="tx1"/>
                      </a:solidFill>
                      <a:prstDash val="solid"/>
                      <a:round/>
                      <a:headEnd type="none" w="med" len="med"/>
                      <a:tailEnd type="none" w="med" len="med"/>
                    </a:lnR>
                  </a:tcPr>
                </a:tc>
                <a:tc rowSpan="3">
                  <a:txBody>
                    <a:bodyPr/>
                    <a:lstStyle/>
                    <a:p>
                      <a:pPr algn="r"/>
                      <a:endParaRPr kumimoji="1" lang="ja-JP" altLang="en-US" sz="1600" dirty="0"/>
                    </a:p>
                  </a:txBody>
                  <a:tcPr marL="91423" marR="91423"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tr>
              <a:tr h="360045">
                <a:tc>
                  <a:txBody>
                    <a:bodyPr/>
                    <a:lstStyle/>
                    <a:p>
                      <a:pPr algn="l"/>
                      <a:r>
                        <a:rPr kumimoji="1" lang="en-US" altLang="ja-JP" sz="1600" dirty="0" smtClean="0"/>
                        <a:t>31</a:t>
                      </a:r>
                      <a:r>
                        <a:rPr kumimoji="1" lang="ja-JP" altLang="en-US" sz="1600" dirty="0" smtClean="0"/>
                        <a:t>年度中に設置予定</a:t>
                      </a:r>
                    </a:p>
                  </a:txBody>
                  <a:tcPr marL="91423" marR="91423" marT="45726" marB="45726"/>
                </a:tc>
                <a:tc>
                  <a:txBody>
                    <a:bodyPr/>
                    <a:lstStyle/>
                    <a:p>
                      <a:pPr algn="r"/>
                      <a:r>
                        <a:rPr kumimoji="1" lang="en-US" altLang="ja-JP" sz="1600" dirty="0" smtClean="0"/>
                        <a:t>0</a:t>
                      </a:r>
                      <a:endParaRPr kumimoji="1" lang="ja-JP" altLang="en-US" sz="1600" dirty="0"/>
                    </a:p>
                  </a:txBody>
                  <a:tcPr marL="91423" marR="91423" marT="45726" marB="45726">
                    <a:lnR w="12700" cap="flat" cmpd="sng" algn="ctr">
                      <a:solidFill>
                        <a:schemeClr val="tx1"/>
                      </a:solidFill>
                      <a:prstDash val="solid"/>
                      <a:round/>
                      <a:headEnd type="none" w="med" len="med"/>
                      <a:tailEnd type="none" w="med" len="med"/>
                    </a:lnR>
                  </a:tcPr>
                </a:tc>
                <a:tc vMerge="1">
                  <a:txBody>
                    <a:bodyPr/>
                    <a:lstStyle/>
                    <a:p>
                      <a:pPr algn="r"/>
                      <a:endParaRPr kumimoji="1" lang="ja-JP" altLang="en-US" sz="1600" dirty="0"/>
                    </a:p>
                  </a:txBody>
                  <a:tcPr marL="91423" marR="91423"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600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設置予定なし</a:t>
                      </a:r>
                    </a:p>
                  </a:txBody>
                  <a:tcPr marL="91423" marR="91423" marT="45726" marB="45726"/>
                </a:tc>
                <a:tc>
                  <a:txBody>
                    <a:bodyPr/>
                    <a:lstStyle/>
                    <a:p>
                      <a:pPr algn="r"/>
                      <a:r>
                        <a:rPr kumimoji="1" lang="en-US" altLang="ja-JP" sz="1600" dirty="0" smtClean="0"/>
                        <a:t>9</a:t>
                      </a:r>
                      <a:endParaRPr kumimoji="1" lang="ja-JP" altLang="en-US" sz="1600" dirty="0"/>
                    </a:p>
                  </a:txBody>
                  <a:tcPr marL="91423" marR="91423" marT="45726" marB="45726">
                    <a:lnR w="12700" cap="flat" cmpd="sng" algn="ctr">
                      <a:solidFill>
                        <a:schemeClr val="tx1"/>
                      </a:solidFill>
                      <a:prstDash val="solid"/>
                      <a:round/>
                      <a:headEnd type="none" w="med" len="med"/>
                      <a:tailEnd type="none" w="med" len="med"/>
                    </a:lnR>
                  </a:tcPr>
                </a:tc>
                <a:tc vMerge="1">
                  <a:txBody>
                    <a:bodyPr/>
                    <a:lstStyle/>
                    <a:p>
                      <a:pPr algn="r"/>
                      <a:endParaRPr kumimoji="1" lang="ja-JP" altLang="en-US" sz="1600" dirty="0"/>
                    </a:p>
                  </a:txBody>
                  <a:tcPr marL="91423" marR="91423"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r>
            </a:tbl>
          </a:graphicData>
        </a:graphic>
      </p:graphicFrame>
      <p:sp>
        <p:nvSpPr>
          <p:cNvPr id="15407" name="テキスト ボックス 5"/>
          <p:cNvSpPr txBox="1">
            <a:spLocks noChangeArrowheads="1"/>
          </p:cNvSpPr>
          <p:nvPr/>
        </p:nvSpPr>
        <p:spPr bwMode="auto">
          <a:xfrm>
            <a:off x="917575" y="908050"/>
            <a:ext cx="7308850" cy="6477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eaLnBrk="1" hangingPunct="1"/>
            <a:r>
              <a:rPr lang="ja-JP" altLang="en-US" dirty="0"/>
              <a:t>　</a:t>
            </a:r>
            <a:r>
              <a:rPr lang="ja-JP" altLang="en-US" dirty="0" smtClean="0">
                <a:latin typeface="+mn-ea"/>
                <a:ea typeface="+mn-ea"/>
              </a:rPr>
              <a:t>平成</a:t>
            </a:r>
            <a:r>
              <a:rPr lang="en-US" altLang="ja-JP" dirty="0">
                <a:latin typeface="+mn-ea"/>
                <a:ea typeface="+mn-ea"/>
              </a:rPr>
              <a:t>30</a:t>
            </a:r>
            <a:r>
              <a:rPr lang="ja-JP" altLang="en-US" dirty="0" smtClean="0">
                <a:latin typeface="+mn-ea"/>
                <a:ea typeface="+mn-ea"/>
              </a:rPr>
              <a:t>年</a:t>
            </a:r>
            <a:r>
              <a:rPr lang="en-US" altLang="ja-JP" dirty="0">
                <a:latin typeface="+mn-ea"/>
                <a:ea typeface="+mn-ea"/>
              </a:rPr>
              <a:t>4</a:t>
            </a:r>
            <a:r>
              <a:rPr lang="ja-JP" altLang="en-US" dirty="0">
                <a:latin typeface="+mn-ea"/>
                <a:ea typeface="+mn-ea"/>
              </a:rPr>
              <a:t>月</a:t>
            </a:r>
            <a:r>
              <a:rPr lang="en-US" altLang="ja-JP" dirty="0">
                <a:latin typeface="+mn-ea"/>
                <a:ea typeface="+mn-ea"/>
              </a:rPr>
              <a:t>1</a:t>
            </a:r>
            <a:r>
              <a:rPr lang="ja-JP" altLang="en-US" dirty="0">
                <a:latin typeface="+mn-ea"/>
                <a:ea typeface="+mn-ea"/>
              </a:rPr>
              <a:t>日現在、基幹相談支援センターを設置している市町村は</a:t>
            </a:r>
            <a:endParaRPr lang="en-US" altLang="ja-JP" dirty="0">
              <a:latin typeface="+mn-ea"/>
              <a:ea typeface="+mn-ea"/>
            </a:endParaRPr>
          </a:p>
          <a:p>
            <a:pPr eaLnBrk="1" hangingPunct="1"/>
            <a:r>
              <a:rPr lang="ja-JP" altLang="en-US" dirty="0">
                <a:latin typeface="+mn-ea"/>
                <a:ea typeface="+mn-ea"/>
              </a:rPr>
              <a:t>　</a:t>
            </a:r>
            <a:r>
              <a:rPr lang="en-US" altLang="ja-JP" dirty="0" smtClean="0">
                <a:latin typeface="+mn-ea"/>
                <a:ea typeface="+mn-ea"/>
              </a:rPr>
              <a:t>33</a:t>
            </a:r>
            <a:r>
              <a:rPr lang="ja-JP" altLang="en-US" dirty="0" smtClean="0">
                <a:latin typeface="+mn-ea"/>
                <a:ea typeface="+mn-ea"/>
              </a:rPr>
              <a:t>市町村（</a:t>
            </a:r>
            <a:r>
              <a:rPr lang="en-US" altLang="ja-JP" dirty="0" smtClean="0">
                <a:latin typeface="+mn-ea"/>
                <a:ea typeface="+mn-ea"/>
              </a:rPr>
              <a:t>62</a:t>
            </a:r>
            <a:r>
              <a:rPr lang="ja-JP" altLang="en-US" dirty="0" smtClean="0">
                <a:latin typeface="+mn-ea"/>
                <a:ea typeface="+mn-ea"/>
              </a:rPr>
              <a:t>か所）と</a:t>
            </a:r>
            <a:r>
              <a:rPr lang="ja-JP" altLang="en-US" dirty="0">
                <a:latin typeface="+mn-ea"/>
                <a:ea typeface="+mn-ea"/>
              </a:rPr>
              <a:t>なっている。</a:t>
            </a:r>
          </a:p>
        </p:txBody>
      </p:sp>
      <p:sp>
        <p:nvSpPr>
          <p:cNvPr id="7" name="角丸四角形 6"/>
          <p:cNvSpPr/>
          <p:nvPr/>
        </p:nvSpPr>
        <p:spPr>
          <a:xfrm>
            <a:off x="845307" y="4293096"/>
            <a:ext cx="7453386" cy="2375024"/>
          </a:xfrm>
          <a:prstGeom prst="roundRect">
            <a:avLst/>
          </a:prstGeom>
        </p:spPr>
        <p:style>
          <a:lnRef idx="2">
            <a:schemeClr val="accent1"/>
          </a:lnRef>
          <a:fillRef idx="1">
            <a:schemeClr val="lt1"/>
          </a:fillRef>
          <a:effectRef idx="0">
            <a:schemeClr val="accent1"/>
          </a:effectRef>
          <a:fontRef idx="minor">
            <a:schemeClr val="dk1"/>
          </a:fontRef>
        </p:style>
        <p:txBody>
          <a:bodyPr anchor="ctr"/>
          <a:lstStyle/>
          <a:p>
            <a:pPr>
              <a:defRPr/>
            </a:pPr>
            <a:r>
              <a:rPr lang="ja-JP" altLang="en-US" sz="1400" dirty="0">
                <a:latin typeface="+mn-ea"/>
              </a:rPr>
              <a:t>●基幹相談支援センター設置市町村（</a:t>
            </a:r>
            <a:r>
              <a:rPr lang="en-US" altLang="ja-JP" sz="1400" dirty="0" smtClean="0">
                <a:latin typeface="+mn-ea"/>
              </a:rPr>
              <a:t>H30.4.1</a:t>
            </a:r>
            <a:r>
              <a:rPr lang="ja-JP" altLang="en-US" sz="1400" dirty="0">
                <a:latin typeface="+mn-ea"/>
              </a:rPr>
              <a:t>現在）</a:t>
            </a:r>
            <a:endParaRPr lang="en-US" altLang="ja-JP" sz="1400" dirty="0">
              <a:latin typeface="+mn-ea"/>
            </a:endParaRPr>
          </a:p>
          <a:p>
            <a:pPr>
              <a:defRPr/>
            </a:pPr>
            <a:r>
              <a:rPr lang="en-US" altLang="ja-JP" sz="1400" dirty="0">
                <a:latin typeface="+mn-ea"/>
              </a:rPr>
              <a:t>【</a:t>
            </a:r>
            <a:r>
              <a:rPr lang="ja-JP" altLang="en-US" sz="1400" dirty="0">
                <a:latin typeface="+mn-ea"/>
              </a:rPr>
              <a:t>単独設置・直営</a:t>
            </a:r>
            <a:r>
              <a:rPr lang="ja-JP" altLang="en-US" sz="1400" dirty="0" smtClean="0">
                <a:latin typeface="+mn-ea"/>
              </a:rPr>
              <a:t>（</a:t>
            </a:r>
            <a:r>
              <a:rPr lang="en-US" altLang="ja-JP" sz="1400" dirty="0">
                <a:latin typeface="+mn-ea"/>
              </a:rPr>
              <a:t>8</a:t>
            </a:r>
            <a:r>
              <a:rPr lang="ja-JP" altLang="en-US" sz="1400" dirty="0" smtClean="0">
                <a:latin typeface="+mn-ea"/>
              </a:rPr>
              <a:t>市町）</a:t>
            </a:r>
            <a:r>
              <a:rPr lang="en-US" altLang="ja-JP" sz="1400" dirty="0">
                <a:latin typeface="+mn-ea"/>
              </a:rPr>
              <a:t>】</a:t>
            </a:r>
          </a:p>
          <a:p>
            <a:pPr>
              <a:defRPr/>
            </a:pPr>
            <a:r>
              <a:rPr lang="ja-JP" altLang="en-US" sz="1400" dirty="0">
                <a:latin typeface="+mn-ea"/>
              </a:rPr>
              <a:t>　</a:t>
            </a:r>
            <a:r>
              <a:rPr lang="ja-JP" altLang="en-US" sz="1400" dirty="0" smtClean="0">
                <a:latin typeface="+mn-ea"/>
              </a:rPr>
              <a:t>岸和田市</a:t>
            </a:r>
            <a:r>
              <a:rPr lang="ja-JP" altLang="en-US" sz="1400" dirty="0">
                <a:latin typeface="+mn-ea"/>
              </a:rPr>
              <a:t>、</a:t>
            </a:r>
            <a:r>
              <a:rPr lang="ja-JP" altLang="en-US" sz="1400" dirty="0" smtClean="0">
                <a:latin typeface="+mn-ea"/>
              </a:rPr>
              <a:t>吹田市、高槻市、茨木市、八尾市、寝屋川市、箕面市、島本町</a:t>
            </a:r>
            <a:endParaRPr lang="en-US" altLang="ja-JP" sz="1400" dirty="0">
              <a:latin typeface="+mn-ea"/>
            </a:endParaRPr>
          </a:p>
          <a:p>
            <a:pPr>
              <a:defRPr/>
            </a:pPr>
            <a:r>
              <a:rPr lang="en-US" altLang="ja-JP" sz="1400" dirty="0">
                <a:latin typeface="+mn-ea"/>
              </a:rPr>
              <a:t>【</a:t>
            </a:r>
            <a:r>
              <a:rPr lang="ja-JP" altLang="en-US" sz="1400" dirty="0">
                <a:latin typeface="+mn-ea"/>
              </a:rPr>
              <a:t>単独設置・委託</a:t>
            </a:r>
            <a:r>
              <a:rPr lang="ja-JP" altLang="en-US" sz="1400" dirty="0" smtClean="0">
                <a:latin typeface="+mn-ea"/>
              </a:rPr>
              <a:t>（</a:t>
            </a:r>
            <a:r>
              <a:rPr lang="en-US" altLang="ja-JP" sz="1400" dirty="0">
                <a:latin typeface="+mn-ea"/>
              </a:rPr>
              <a:t>20</a:t>
            </a:r>
            <a:r>
              <a:rPr lang="ja-JP" altLang="en-US" sz="1400" dirty="0" smtClean="0">
                <a:latin typeface="+mn-ea"/>
              </a:rPr>
              <a:t>市町）</a:t>
            </a:r>
            <a:r>
              <a:rPr lang="en-US" altLang="ja-JP" sz="1400" dirty="0">
                <a:latin typeface="+mn-ea"/>
              </a:rPr>
              <a:t>】</a:t>
            </a:r>
          </a:p>
          <a:p>
            <a:pPr>
              <a:defRPr/>
            </a:pPr>
            <a:r>
              <a:rPr lang="ja-JP" altLang="en-US" sz="1400" dirty="0">
                <a:latin typeface="+mn-ea"/>
              </a:rPr>
              <a:t>　</a:t>
            </a:r>
            <a:r>
              <a:rPr lang="ja-JP" altLang="en-US" sz="1400" dirty="0" smtClean="0">
                <a:latin typeface="+mn-ea"/>
              </a:rPr>
              <a:t>大阪市（</a:t>
            </a:r>
            <a:r>
              <a:rPr lang="en-US" altLang="ja-JP" sz="1400" dirty="0" smtClean="0">
                <a:latin typeface="+mn-ea"/>
              </a:rPr>
              <a:t>24</a:t>
            </a:r>
            <a:r>
              <a:rPr lang="ja-JP" altLang="en-US" sz="1400" dirty="0" smtClean="0">
                <a:latin typeface="+mn-ea"/>
              </a:rPr>
              <a:t>か所）、</a:t>
            </a:r>
            <a:r>
              <a:rPr lang="ja-JP" altLang="en-US" sz="1400" dirty="0">
                <a:latin typeface="+mn-ea"/>
              </a:rPr>
              <a:t>堺市（</a:t>
            </a:r>
            <a:r>
              <a:rPr lang="en-US" altLang="ja-JP" sz="1400" dirty="0">
                <a:latin typeface="+mn-ea"/>
              </a:rPr>
              <a:t>8</a:t>
            </a:r>
            <a:r>
              <a:rPr lang="ja-JP" altLang="en-US" sz="1400" dirty="0">
                <a:latin typeface="+mn-ea"/>
              </a:rPr>
              <a:t>か所）</a:t>
            </a:r>
            <a:r>
              <a:rPr lang="ja-JP" altLang="en-US" sz="1400" dirty="0" smtClean="0">
                <a:latin typeface="+mn-ea"/>
              </a:rPr>
              <a:t>、豊中市、池田市、貝塚市、守口市、枚方市（</a:t>
            </a:r>
            <a:r>
              <a:rPr lang="en-US" altLang="ja-JP" sz="1400" dirty="0" smtClean="0">
                <a:latin typeface="+mn-ea"/>
              </a:rPr>
              <a:t>3</a:t>
            </a:r>
            <a:r>
              <a:rPr lang="ja-JP" altLang="en-US" sz="1400" dirty="0" smtClean="0">
                <a:latin typeface="+mn-ea"/>
              </a:rPr>
              <a:t>か所）、富田林市、河内長野市、松原市、大東市、和泉市、柏原市、門真市、摂津市、東大阪市、四條畷市、交野市、大阪狭山市、能勢町</a:t>
            </a:r>
            <a:endParaRPr lang="en-US" altLang="ja-JP" sz="1400" dirty="0">
              <a:latin typeface="+mn-ea"/>
            </a:endParaRPr>
          </a:p>
          <a:p>
            <a:pPr>
              <a:defRPr/>
            </a:pPr>
            <a:r>
              <a:rPr lang="en-US" altLang="ja-JP" sz="1400" dirty="0">
                <a:latin typeface="+mn-ea"/>
              </a:rPr>
              <a:t>【</a:t>
            </a:r>
            <a:r>
              <a:rPr lang="ja-JP" altLang="en-US" sz="1400" dirty="0">
                <a:latin typeface="+mn-ea"/>
              </a:rPr>
              <a:t>共同設置・委託（</a:t>
            </a:r>
            <a:r>
              <a:rPr lang="en-US" altLang="ja-JP" sz="1400" dirty="0">
                <a:latin typeface="+mn-ea"/>
              </a:rPr>
              <a:t>5</a:t>
            </a:r>
            <a:r>
              <a:rPr lang="ja-JP" altLang="en-US" sz="1400" dirty="0">
                <a:latin typeface="+mn-ea"/>
              </a:rPr>
              <a:t>市町村）</a:t>
            </a:r>
            <a:r>
              <a:rPr lang="en-US" altLang="ja-JP" sz="1400" dirty="0">
                <a:latin typeface="+mn-ea"/>
              </a:rPr>
              <a:t>】</a:t>
            </a:r>
          </a:p>
          <a:p>
            <a:pPr>
              <a:defRPr/>
            </a:pPr>
            <a:r>
              <a:rPr lang="ja-JP" altLang="en-US" sz="1400" dirty="0">
                <a:latin typeface="+mn-ea"/>
              </a:rPr>
              <a:t>　泉佐野市・田尻町、太子町・河南町・</a:t>
            </a:r>
            <a:r>
              <a:rPr lang="ja-JP" altLang="en-US" sz="1400" dirty="0" smtClean="0">
                <a:latin typeface="+mn-ea"/>
              </a:rPr>
              <a:t>千早赤阪村</a:t>
            </a:r>
            <a:r>
              <a:rPr lang="ja-JP" altLang="en-US" sz="1400" dirty="0">
                <a:latin typeface="+mn-ea"/>
              </a:rPr>
              <a:t>　</a:t>
            </a:r>
            <a:endParaRPr lang="en-US" altLang="ja-JP" sz="1400" dirty="0" smtClean="0">
              <a:latin typeface="+mn-ea"/>
            </a:endParaRPr>
          </a:p>
          <a:p>
            <a:pPr>
              <a:defRPr/>
            </a:pPr>
            <a:r>
              <a:rPr lang="en-US" altLang="ja-JP" sz="1400" dirty="0" smtClean="0">
                <a:solidFill>
                  <a:srgbClr val="FF0000"/>
                </a:solidFill>
                <a:latin typeface="+mn-ea"/>
              </a:rPr>
              <a:t>※29</a:t>
            </a:r>
            <a:r>
              <a:rPr lang="ja-JP" altLang="en-US" sz="1400" dirty="0" smtClean="0">
                <a:solidFill>
                  <a:srgbClr val="FF0000"/>
                </a:solidFill>
                <a:latin typeface="+mn-ea"/>
              </a:rPr>
              <a:t>年度設置市は、大阪市（昨年度時点では１か所）と柏原市（新規１か所）</a:t>
            </a:r>
            <a:endParaRPr lang="ja-JP" altLang="en-US" sz="1400" dirty="0">
              <a:solidFill>
                <a:srgbClr val="FF0000"/>
              </a:solidFill>
              <a:latin typeface="+mn-ea"/>
            </a:endParaRPr>
          </a:p>
        </p:txBody>
      </p:sp>
      <p:sp>
        <p:nvSpPr>
          <p:cNvPr id="11" name="タイトル 1"/>
          <p:cNvSpPr txBox="1">
            <a:spLocks noGrp="1"/>
          </p:cNvSpPr>
          <p:nvPr>
            <p:ph type="title"/>
          </p:nvPr>
        </p:nvSpPr>
        <p:spPr>
          <a:xfrm>
            <a:off x="457200" y="188913"/>
            <a:ext cx="8229600" cy="633412"/>
          </a:xfr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tyle>
          <a:lnRef idx="2">
            <a:schemeClr val="dk1"/>
          </a:lnRef>
          <a:fillRef idx="1">
            <a:schemeClr val="lt1"/>
          </a:fillRef>
          <a:effectRef idx="0">
            <a:schemeClr val="dk1"/>
          </a:effectRef>
          <a:fontRef idx="minor">
            <a:schemeClr val="dk1"/>
          </a:fontRef>
        </p:style>
        <p:txBody>
          <a:bodyPr/>
          <a:lstStyle>
            <a:lvl1pPr algn="ctr" defTabSz="914400" rtl="0" eaLnBrk="1" latinLnBrk="0" hangingPunct="1">
              <a:spcBef>
                <a:spcPct val="0"/>
              </a:spcBef>
              <a:buNone/>
              <a:defRPr kumimoji="1"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fontAlgn="auto">
              <a:spcAft>
                <a:spcPts val="0"/>
              </a:spcAft>
              <a:defRPr/>
            </a:pPr>
            <a:r>
              <a:rPr lang="ja-JP" altLang="en-US" sz="3200" dirty="0" smtClean="0">
                <a:solidFill>
                  <a:schemeClr val="tx1"/>
                </a:solidFill>
                <a:latin typeface="HGSｺﾞｼｯｸE" panose="020B0900000000000000" pitchFamily="50" charset="-128"/>
                <a:ea typeface="HGSｺﾞｼｯｸE" panose="020B0900000000000000" pitchFamily="50" charset="-128"/>
              </a:rPr>
              <a:t>基幹相談支援センター</a:t>
            </a:r>
          </a:p>
        </p:txBody>
      </p:sp>
      <p:sp>
        <p:nvSpPr>
          <p:cNvPr id="4" name="スライド番号プレースホルダー 3"/>
          <p:cNvSpPr>
            <a:spLocks noGrp="1"/>
          </p:cNvSpPr>
          <p:nvPr>
            <p:ph type="sldNum" sz="quarter" idx="12"/>
          </p:nvPr>
        </p:nvSpPr>
        <p:spPr/>
        <p:txBody>
          <a:bodyPr/>
          <a:lstStyle/>
          <a:p>
            <a:pPr>
              <a:defRPr/>
            </a:pPr>
            <a:fld id="{8B41D3C4-A2EC-4EFD-8937-68FC89820670}" type="slidenum">
              <a:rPr lang="ja-JP" altLang="en-US" smtClean="0"/>
              <a:pPr>
                <a:defRPr/>
              </a:pPr>
              <a:t>11</a:t>
            </a:fld>
            <a:endParaRPr lang="ja-JP" altLang="en-US"/>
          </a:p>
        </p:txBody>
      </p:sp>
      <p:sp>
        <p:nvSpPr>
          <p:cNvPr id="2" name="角丸四角形吹き出し 1"/>
          <p:cNvSpPr/>
          <p:nvPr/>
        </p:nvSpPr>
        <p:spPr>
          <a:xfrm>
            <a:off x="5942863" y="3969060"/>
            <a:ext cx="2664296" cy="648072"/>
          </a:xfrm>
          <a:prstGeom prst="wedgeRoundRectCallou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smtClean="0"/>
              <a:t>29</a:t>
            </a:r>
            <a:r>
              <a:rPr kumimoji="1" lang="ja-JP" altLang="en-US" sz="1200" dirty="0" smtClean="0"/>
              <a:t>年度設置市は、大阪市と柏原市</a:t>
            </a:r>
            <a:endParaRPr kumimoji="1" lang="ja-JP" altLang="en-US" sz="1200" dirty="0"/>
          </a:p>
        </p:txBody>
      </p:sp>
    </p:spTree>
    <p:extLst>
      <p:ext uri="{BB962C8B-B14F-4D97-AF65-F5344CB8AC3E}">
        <p14:creationId xmlns:p14="http://schemas.microsoft.com/office/powerpoint/2010/main" val="16766650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pPr>
              <a:defRPr/>
            </a:pPr>
            <a:fld id="{99F2CD65-A533-4E65-B40A-4F69D0C4A280}" type="slidenum">
              <a:rPr lang="ja-JP" altLang="en-US" smtClean="0"/>
              <a:pPr>
                <a:defRPr/>
              </a:pPr>
              <a:t>12</a:t>
            </a:fld>
            <a:endParaRPr lang="ja-JP" altLang="en-US"/>
          </a:p>
        </p:txBody>
      </p:sp>
      <p:sp>
        <p:nvSpPr>
          <p:cNvPr id="3" name="タイトル 1"/>
          <p:cNvSpPr txBox="1">
            <a:spLocks/>
          </p:cNvSpPr>
          <p:nvPr/>
        </p:nvSpPr>
        <p:spPr bwMode="auto">
          <a:xfrm>
            <a:off x="510282" y="188640"/>
            <a:ext cx="8229600" cy="490066"/>
          </a:xfrm>
          <a:prstGeom prst="roundRect">
            <a:avLst/>
          </a:prstGeom>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kern="1200">
                <a:solidFill>
                  <a:schemeClr val="dk1"/>
                </a:solidFill>
                <a:latin typeface="+mn-lt"/>
                <a:ea typeface="+mn-ea"/>
                <a:cs typeface="+mn-cs"/>
              </a:defRPr>
            </a:lvl1pPr>
            <a:lvl2pPr algn="ctr" rtl="0" eaLnBrk="0" fontAlgn="base" hangingPunct="0">
              <a:spcBef>
                <a:spcPct val="0"/>
              </a:spcBef>
              <a:spcAft>
                <a:spcPct val="0"/>
              </a:spcAft>
              <a:defRPr kumimoji="1" sz="4400">
                <a:solidFill>
                  <a:schemeClr val="dk1"/>
                </a:solidFill>
                <a:latin typeface="+mn-lt"/>
                <a:ea typeface="+mn-ea"/>
                <a:cs typeface="+mn-cs"/>
              </a:defRPr>
            </a:lvl2pPr>
            <a:lvl3pPr algn="ctr" rtl="0" eaLnBrk="0" fontAlgn="base" hangingPunct="0">
              <a:spcBef>
                <a:spcPct val="0"/>
              </a:spcBef>
              <a:spcAft>
                <a:spcPct val="0"/>
              </a:spcAft>
              <a:defRPr kumimoji="1" sz="4400">
                <a:solidFill>
                  <a:schemeClr val="dk1"/>
                </a:solidFill>
                <a:latin typeface="+mn-lt"/>
                <a:ea typeface="+mn-ea"/>
                <a:cs typeface="+mn-cs"/>
              </a:defRPr>
            </a:lvl3pPr>
            <a:lvl4pPr algn="ctr" rtl="0" eaLnBrk="0" fontAlgn="base" hangingPunct="0">
              <a:spcBef>
                <a:spcPct val="0"/>
              </a:spcBef>
              <a:spcAft>
                <a:spcPct val="0"/>
              </a:spcAft>
              <a:defRPr kumimoji="1" sz="4400">
                <a:solidFill>
                  <a:schemeClr val="dk1"/>
                </a:solidFill>
                <a:latin typeface="+mn-lt"/>
                <a:ea typeface="+mn-ea"/>
                <a:cs typeface="+mn-cs"/>
              </a:defRPr>
            </a:lvl4pPr>
            <a:lvl5pPr algn="ctr" rtl="0" eaLnBrk="0" fontAlgn="base" hangingPunct="0">
              <a:spcBef>
                <a:spcPct val="0"/>
              </a:spcBef>
              <a:spcAft>
                <a:spcPct val="0"/>
              </a:spcAft>
              <a:defRPr kumimoji="1" sz="4400">
                <a:solidFill>
                  <a:schemeClr val="dk1"/>
                </a:solidFill>
                <a:latin typeface="+mn-lt"/>
                <a:ea typeface="+mn-ea"/>
                <a:cs typeface="+mn-cs"/>
              </a:defRPr>
            </a:lvl5pPr>
            <a:lvl6pPr marL="457200" algn="ctr" rtl="0" fontAlgn="base">
              <a:spcBef>
                <a:spcPct val="0"/>
              </a:spcBef>
              <a:spcAft>
                <a:spcPct val="0"/>
              </a:spcAft>
              <a:defRPr kumimoji="1" sz="4400">
                <a:solidFill>
                  <a:schemeClr val="dk1"/>
                </a:solidFill>
                <a:latin typeface="+mn-lt"/>
                <a:ea typeface="+mn-ea"/>
                <a:cs typeface="+mn-cs"/>
              </a:defRPr>
            </a:lvl6pPr>
            <a:lvl7pPr marL="914400" algn="ctr" rtl="0" fontAlgn="base">
              <a:spcBef>
                <a:spcPct val="0"/>
              </a:spcBef>
              <a:spcAft>
                <a:spcPct val="0"/>
              </a:spcAft>
              <a:defRPr kumimoji="1" sz="4400">
                <a:solidFill>
                  <a:schemeClr val="dk1"/>
                </a:solidFill>
                <a:latin typeface="+mn-lt"/>
                <a:ea typeface="+mn-ea"/>
                <a:cs typeface="+mn-cs"/>
              </a:defRPr>
            </a:lvl7pPr>
            <a:lvl8pPr marL="1371600" algn="ctr" rtl="0" fontAlgn="base">
              <a:spcBef>
                <a:spcPct val="0"/>
              </a:spcBef>
              <a:spcAft>
                <a:spcPct val="0"/>
              </a:spcAft>
              <a:defRPr kumimoji="1" sz="4400">
                <a:solidFill>
                  <a:schemeClr val="dk1"/>
                </a:solidFill>
                <a:latin typeface="+mn-lt"/>
                <a:ea typeface="+mn-ea"/>
                <a:cs typeface="+mn-cs"/>
              </a:defRPr>
            </a:lvl8pPr>
            <a:lvl9pPr marL="1828800" algn="ctr" rtl="0" fontAlgn="base">
              <a:spcBef>
                <a:spcPct val="0"/>
              </a:spcBef>
              <a:spcAft>
                <a:spcPct val="0"/>
              </a:spcAft>
              <a:defRPr kumimoji="1" sz="4400">
                <a:solidFill>
                  <a:schemeClr val="dk1"/>
                </a:solidFill>
                <a:latin typeface="+mn-lt"/>
                <a:ea typeface="+mn-ea"/>
                <a:cs typeface="+mn-cs"/>
              </a:defRPr>
            </a:lvl9pPr>
          </a:lstStyle>
          <a:p>
            <a:r>
              <a:rPr lang="ja-JP" altLang="en-US" sz="2400" dirty="0" smtClean="0"/>
              <a:t>相談支援にかかるツールの活用状況について</a:t>
            </a:r>
            <a:endParaRPr lang="ja-JP" altLang="en-US" sz="2400" dirty="0"/>
          </a:p>
        </p:txBody>
      </p:sp>
      <p:sp>
        <p:nvSpPr>
          <p:cNvPr id="4" name="テキスト ボックス 3"/>
          <p:cNvSpPr txBox="1"/>
          <p:nvPr/>
        </p:nvSpPr>
        <p:spPr>
          <a:xfrm>
            <a:off x="15917" y="807476"/>
            <a:ext cx="4277742" cy="338554"/>
          </a:xfrm>
          <a:prstGeom prst="rect">
            <a:avLst/>
          </a:prstGeom>
          <a:noFill/>
        </p:spPr>
        <p:txBody>
          <a:bodyPr wrap="square" rtlCol="0">
            <a:spAutoFit/>
          </a:bodyPr>
          <a:lstStyle/>
          <a:p>
            <a:r>
              <a:rPr lang="en-US" altLang="ja-JP" sz="1600" dirty="0"/>
              <a:t>『</a:t>
            </a:r>
            <a:r>
              <a:rPr kumimoji="1" lang="ja-JP" altLang="en-US" sz="1600" dirty="0" smtClean="0"/>
              <a:t>大阪府相談支援ハンドブック（Ｈ</a:t>
            </a:r>
            <a:r>
              <a:rPr kumimoji="1" lang="en-US" altLang="ja-JP" sz="1600" dirty="0" smtClean="0"/>
              <a:t>26</a:t>
            </a:r>
            <a:r>
              <a:rPr kumimoji="1" lang="ja-JP" altLang="en-US" sz="1600" dirty="0" smtClean="0"/>
              <a:t>改訂）</a:t>
            </a:r>
            <a:r>
              <a:rPr kumimoji="1" lang="en-US" altLang="ja-JP" sz="1600" dirty="0" smtClean="0"/>
              <a:t>』</a:t>
            </a:r>
            <a:endParaRPr kumimoji="1" lang="ja-JP" altLang="en-US" sz="1600" dirty="0"/>
          </a:p>
        </p:txBody>
      </p:sp>
      <p:sp>
        <p:nvSpPr>
          <p:cNvPr id="5" name="テキスト ボックス 4"/>
          <p:cNvSpPr txBox="1"/>
          <p:nvPr/>
        </p:nvSpPr>
        <p:spPr>
          <a:xfrm>
            <a:off x="162735" y="1146030"/>
            <a:ext cx="4248472" cy="523220"/>
          </a:xfrm>
          <a:prstGeom prst="rect">
            <a:avLst/>
          </a:prstGeom>
          <a:noFill/>
        </p:spPr>
        <p:txBody>
          <a:bodyPr wrap="square" rtlCol="0">
            <a:spAutoFit/>
          </a:bodyPr>
          <a:lstStyle/>
          <a:p>
            <a:r>
              <a:rPr kumimoji="1" lang="ja-JP" altLang="en-US" sz="1400" dirty="0" smtClean="0"/>
              <a:t>①利用状況　　利用有　</a:t>
            </a:r>
            <a:r>
              <a:rPr kumimoji="1" lang="en-US" altLang="ja-JP" sz="1400" dirty="0" smtClean="0"/>
              <a:t>26</a:t>
            </a:r>
            <a:r>
              <a:rPr kumimoji="1" lang="ja-JP" altLang="en-US" sz="1400" dirty="0" smtClean="0"/>
              <a:t>　、利用無　</a:t>
            </a:r>
            <a:r>
              <a:rPr kumimoji="1" lang="en-US" altLang="ja-JP" sz="1400" dirty="0" smtClean="0"/>
              <a:t>17</a:t>
            </a:r>
          </a:p>
          <a:p>
            <a:r>
              <a:rPr lang="ja-JP" altLang="en-US" sz="1400" dirty="0" smtClean="0"/>
              <a:t>②活用方法（</a:t>
            </a:r>
            <a:r>
              <a:rPr lang="ja-JP" altLang="en-US" sz="1400" dirty="0"/>
              <a:t>重複</a:t>
            </a:r>
            <a:r>
              <a:rPr lang="ja-JP" altLang="en-US" sz="1400" dirty="0" smtClean="0"/>
              <a:t>回答あり）</a:t>
            </a:r>
            <a:r>
              <a:rPr kumimoji="1" lang="ja-JP" altLang="en-US" sz="1400" dirty="0" smtClean="0"/>
              <a:t>　</a:t>
            </a:r>
            <a:endParaRPr kumimoji="1" lang="en-US" altLang="ja-JP" sz="1400" dirty="0" smtClean="0"/>
          </a:p>
        </p:txBody>
      </p:sp>
      <p:graphicFrame>
        <p:nvGraphicFramePr>
          <p:cNvPr id="7" name="グラフ 6"/>
          <p:cNvGraphicFramePr>
            <a:graphicFrameLocks/>
          </p:cNvGraphicFramePr>
          <p:nvPr>
            <p:extLst>
              <p:ext uri="{D42A27DB-BD31-4B8C-83A1-F6EECF244321}">
                <p14:modId xmlns:p14="http://schemas.microsoft.com/office/powerpoint/2010/main" val="2861003056"/>
              </p:ext>
            </p:extLst>
          </p:nvPr>
        </p:nvGraphicFramePr>
        <p:xfrm>
          <a:off x="189211" y="1669250"/>
          <a:ext cx="3809089" cy="1790700"/>
        </p:xfrm>
        <a:graphic>
          <a:graphicData uri="http://schemas.openxmlformats.org/drawingml/2006/chart">
            <c:chart xmlns:c="http://schemas.openxmlformats.org/drawingml/2006/chart" xmlns:r="http://schemas.openxmlformats.org/officeDocument/2006/relationships" r:id="rId2"/>
          </a:graphicData>
        </a:graphic>
      </p:graphicFrame>
      <p:sp>
        <p:nvSpPr>
          <p:cNvPr id="8" name="テキスト ボックス 7"/>
          <p:cNvSpPr txBox="1"/>
          <p:nvPr/>
        </p:nvSpPr>
        <p:spPr>
          <a:xfrm>
            <a:off x="15917" y="3478700"/>
            <a:ext cx="4277742" cy="584775"/>
          </a:xfrm>
          <a:prstGeom prst="rect">
            <a:avLst/>
          </a:prstGeom>
          <a:noFill/>
        </p:spPr>
        <p:txBody>
          <a:bodyPr wrap="square" rtlCol="0">
            <a:spAutoFit/>
          </a:bodyPr>
          <a:lstStyle/>
          <a:p>
            <a:r>
              <a:rPr lang="en-US" altLang="ja-JP" sz="1600" dirty="0"/>
              <a:t>『</a:t>
            </a:r>
            <a:r>
              <a:rPr lang="ja-JP" altLang="en-US" sz="1600" dirty="0" smtClean="0"/>
              <a:t>相談</a:t>
            </a:r>
            <a:r>
              <a:rPr lang="ja-JP" altLang="en-US" sz="1600" dirty="0"/>
              <a:t>支援体制における人材育成と定着支援に</a:t>
            </a:r>
            <a:r>
              <a:rPr lang="ja-JP" altLang="en-US" sz="1600" dirty="0" smtClean="0"/>
              <a:t>向けて（</a:t>
            </a:r>
            <a:r>
              <a:rPr lang="ja-JP" altLang="en-US" sz="1600" dirty="0"/>
              <a:t>Ｈ</a:t>
            </a:r>
            <a:r>
              <a:rPr lang="en-US" altLang="ja-JP" sz="1600" dirty="0"/>
              <a:t>27</a:t>
            </a:r>
            <a:r>
              <a:rPr lang="ja-JP" altLang="en-US" sz="1600" dirty="0"/>
              <a:t>年度</a:t>
            </a:r>
            <a:r>
              <a:rPr lang="ja-JP" altLang="en-US" sz="1600" dirty="0" smtClean="0"/>
              <a:t>）</a:t>
            </a:r>
            <a:r>
              <a:rPr lang="en-US" altLang="ja-JP" sz="1600" dirty="0" smtClean="0"/>
              <a:t>』</a:t>
            </a:r>
            <a:endParaRPr kumimoji="1" lang="ja-JP" altLang="en-US" sz="1600" dirty="0"/>
          </a:p>
        </p:txBody>
      </p:sp>
      <p:sp>
        <p:nvSpPr>
          <p:cNvPr id="9" name="テキスト ボックス 8"/>
          <p:cNvSpPr txBox="1"/>
          <p:nvPr/>
        </p:nvSpPr>
        <p:spPr>
          <a:xfrm>
            <a:off x="179512" y="3999165"/>
            <a:ext cx="4248472" cy="523220"/>
          </a:xfrm>
          <a:prstGeom prst="rect">
            <a:avLst/>
          </a:prstGeom>
          <a:noFill/>
        </p:spPr>
        <p:txBody>
          <a:bodyPr wrap="square" rtlCol="0">
            <a:spAutoFit/>
          </a:bodyPr>
          <a:lstStyle/>
          <a:p>
            <a:r>
              <a:rPr kumimoji="1" lang="ja-JP" altLang="en-US" sz="1400" dirty="0" smtClean="0"/>
              <a:t>①利用状況　　利用有　</a:t>
            </a:r>
            <a:r>
              <a:rPr kumimoji="1" lang="en-US" altLang="ja-JP" sz="1400" dirty="0" smtClean="0"/>
              <a:t>11</a:t>
            </a:r>
            <a:r>
              <a:rPr kumimoji="1" lang="ja-JP" altLang="en-US" sz="1400" dirty="0" smtClean="0"/>
              <a:t>　、利用無　</a:t>
            </a:r>
            <a:r>
              <a:rPr kumimoji="1" lang="en-US" altLang="ja-JP" sz="1400" dirty="0" smtClean="0"/>
              <a:t>32</a:t>
            </a:r>
            <a:r>
              <a:rPr kumimoji="1" lang="ja-JP" altLang="en-US" sz="1400" dirty="0" smtClean="0"/>
              <a:t>　</a:t>
            </a:r>
            <a:endParaRPr kumimoji="1" lang="en-US" altLang="ja-JP" sz="1400" dirty="0" smtClean="0"/>
          </a:p>
          <a:p>
            <a:r>
              <a:rPr lang="ja-JP" altLang="en-US" sz="1400" dirty="0" smtClean="0"/>
              <a:t>②活用方法（</a:t>
            </a:r>
            <a:r>
              <a:rPr lang="ja-JP" altLang="en-US" sz="1400" dirty="0"/>
              <a:t>重複</a:t>
            </a:r>
            <a:r>
              <a:rPr lang="ja-JP" altLang="en-US" sz="1400" dirty="0" smtClean="0"/>
              <a:t>回答あり）</a:t>
            </a:r>
            <a:r>
              <a:rPr kumimoji="1" lang="ja-JP" altLang="en-US" sz="1400" dirty="0" smtClean="0"/>
              <a:t>　</a:t>
            </a:r>
            <a:endParaRPr kumimoji="1" lang="en-US" altLang="ja-JP" sz="1400" dirty="0" smtClean="0"/>
          </a:p>
        </p:txBody>
      </p:sp>
      <p:graphicFrame>
        <p:nvGraphicFramePr>
          <p:cNvPr id="10" name="グラフ 9"/>
          <p:cNvGraphicFramePr>
            <a:graphicFrameLocks/>
          </p:cNvGraphicFramePr>
          <p:nvPr>
            <p:extLst>
              <p:ext uri="{D42A27DB-BD31-4B8C-83A1-F6EECF244321}">
                <p14:modId xmlns:p14="http://schemas.microsoft.com/office/powerpoint/2010/main" val="3859594690"/>
              </p:ext>
            </p:extLst>
          </p:nvPr>
        </p:nvGraphicFramePr>
        <p:xfrm>
          <a:off x="280108" y="4501454"/>
          <a:ext cx="3749360" cy="2029413"/>
        </p:xfrm>
        <a:graphic>
          <a:graphicData uri="http://schemas.openxmlformats.org/drawingml/2006/chart">
            <c:chart xmlns:c="http://schemas.openxmlformats.org/drawingml/2006/chart" xmlns:r="http://schemas.openxmlformats.org/officeDocument/2006/relationships" r:id="rId3"/>
          </a:graphicData>
        </a:graphic>
      </p:graphicFrame>
      <p:sp>
        <p:nvSpPr>
          <p:cNvPr id="11" name="テキスト ボックス 10"/>
          <p:cNvSpPr txBox="1"/>
          <p:nvPr/>
        </p:nvSpPr>
        <p:spPr>
          <a:xfrm>
            <a:off x="4449526" y="807476"/>
            <a:ext cx="4277742" cy="584775"/>
          </a:xfrm>
          <a:prstGeom prst="rect">
            <a:avLst/>
          </a:prstGeom>
          <a:noFill/>
        </p:spPr>
        <p:txBody>
          <a:bodyPr wrap="square" rtlCol="0">
            <a:spAutoFit/>
          </a:bodyPr>
          <a:lstStyle/>
          <a:p>
            <a:r>
              <a:rPr lang="en-US" altLang="ja-JP" sz="1600" dirty="0" smtClean="0"/>
              <a:t>『</a:t>
            </a:r>
            <a:r>
              <a:rPr lang="ja-JP" altLang="en-US" sz="1600" dirty="0"/>
              <a:t>大阪府サービス等利用計画</a:t>
            </a:r>
            <a:r>
              <a:rPr lang="ja-JP" altLang="en-US" sz="1600" dirty="0" smtClean="0"/>
              <a:t>サポートツール</a:t>
            </a:r>
            <a:endParaRPr lang="en-US" altLang="ja-JP" sz="1600" dirty="0"/>
          </a:p>
          <a:p>
            <a:r>
              <a:rPr kumimoji="1" lang="ja-JP" altLang="en-US" sz="1600" dirty="0" smtClean="0"/>
              <a:t>（Ｈ</a:t>
            </a:r>
            <a:r>
              <a:rPr kumimoji="1" lang="en-US" altLang="ja-JP" sz="1600" dirty="0" smtClean="0"/>
              <a:t>28</a:t>
            </a:r>
            <a:r>
              <a:rPr kumimoji="1" lang="ja-JP" altLang="en-US" sz="1600" dirty="0" smtClean="0"/>
              <a:t>年度）</a:t>
            </a:r>
            <a:r>
              <a:rPr kumimoji="1" lang="en-US" altLang="ja-JP" sz="1600" dirty="0" smtClean="0"/>
              <a:t>』</a:t>
            </a:r>
            <a:endParaRPr kumimoji="1" lang="ja-JP" altLang="en-US" sz="1600" dirty="0"/>
          </a:p>
        </p:txBody>
      </p:sp>
      <p:sp>
        <p:nvSpPr>
          <p:cNvPr id="12" name="テキスト ボックス 11"/>
          <p:cNvSpPr txBox="1"/>
          <p:nvPr/>
        </p:nvSpPr>
        <p:spPr>
          <a:xfrm>
            <a:off x="4517001" y="1279159"/>
            <a:ext cx="4248472" cy="523220"/>
          </a:xfrm>
          <a:prstGeom prst="rect">
            <a:avLst/>
          </a:prstGeom>
          <a:noFill/>
        </p:spPr>
        <p:txBody>
          <a:bodyPr wrap="square" rtlCol="0">
            <a:spAutoFit/>
          </a:bodyPr>
          <a:lstStyle/>
          <a:p>
            <a:r>
              <a:rPr kumimoji="1" lang="ja-JP" altLang="en-US" sz="1400" dirty="0" smtClean="0"/>
              <a:t>①利用状況　　利用有　</a:t>
            </a:r>
            <a:r>
              <a:rPr lang="en-US" altLang="ja-JP" sz="1400" dirty="0"/>
              <a:t>20</a:t>
            </a:r>
            <a:r>
              <a:rPr kumimoji="1" lang="ja-JP" altLang="en-US" sz="1400" dirty="0" smtClean="0"/>
              <a:t>　、利用無　</a:t>
            </a:r>
            <a:r>
              <a:rPr lang="en-US" altLang="ja-JP" sz="1400" dirty="0"/>
              <a:t>23</a:t>
            </a:r>
            <a:endParaRPr kumimoji="1" lang="en-US" altLang="ja-JP" sz="1400" dirty="0" smtClean="0"/>
          </a:p>
          <a:p>
            <a:r>
              <a:rPr lang="ja-JP" altLang="en-US" sz="1400" dirty="0" smtClean="0"/>
              <a:t>②活用方法（</a:t>
            </a:r>
            <a:r>
              <a:rPr lang="ja-JP" altLang="en-US" sz="1400" dirty="0"/>
              <a:t>重複</a:t>
            </a:r>
            <a:r>
              <a:rPr lang="ja-JP" altLang="en-US" sz="1400" dirty="0" smtClean="0"/>
              <a:t>回答あり）</a:t>
            </a:r>
            <a:r>
              <a:rPr kumimoji="1" lang="ja-JP" altLang="en-US" sz="1400" dirty="0" smtClean="0"/>
              <a:t>　</a:t>
            </a:r>
            <a:endParaRPr kumimoji="1" lang="en-US" altLang="ja-JP" sz="1400" dirty="0" smtClean="0"/>
          </a:p>
        </p:txBody>
      </p:sp>
      <p:graphicFrame>
        <p:nvGraphicFramePr>
          <p:cNvPr id="13" name="グラフ 12"/>
          <p:cNvGraphicFramePr>
            <a:graphicFrameLocks/>
          </p:cNvGraphicFramePr>
          <p:nvPr>
            <p:extLst>
              <p:ext uri="{D42A27DB-BD31-4B8C-83A1-F6EECF244321}">
                <p14:modId xmlns:p14="http://schemas.microsoft.com/office/powerpoint/2010/main" val="1615546762"/>
              </p:ext>
            </p:extLst>
          </p:nvPr>
        </p:nvGraphicFramePr>
        <p:xfrm>
          <a:off x="4766753" y="1775289"/>
          <a:ext cx="3998720" cy="1831053"/>
        </p:xfrm>
        <a:graphic>
          <a:graphicData uri="http://schemas.openxmlformats.org/drawingml/2006/chart">
            <c:chart xmlns:c="http://schemas.openxmlformats.org/drawingml/2006/chart" xmlns:r="http://schemas.openxmlformats.org/officeDocument/2006/relationships" r:id="rId4"/>
          </a:graphicData>
        </a:graphic>
      </p:graphicFrame>
      <p:sp>
        <p:nvSpPr>
          <p:cNvPr id="14" name="テキスト ボックス 13"/>
          <p:cNvSpPr txBox="1"/>
          <p:nvPr/>
        </p:nvSpPr>
        <p:spPr>
          <a:xfrm>
            <a:off x="4449526" y="3724921"/>
            <a:ext cx="4277742" cy="338554"/>
          </a:xfrm>
          <a:prstGeom prst="rect">
            <a:avLst/>
          </a:prstGeom>
          <a:noFill/>
        </p:spPr>
        <p:txBody>
          <a:bodyPr wrap="square" rtlCol="0">
            <a:spAutoFit/>
          </a:bodyPr>
          <a:lstStyle/>
          <a:p>
            <a:r>
              <a:rPr lang="en-US" altLang="ja-JP" sz="1600" dirty="0" smtClean="0"/>
              <a:t>『</a:t>
            </a:r>
            <a:r>
              <a:rPr lang="ja-JP" altLang="en-US" sz="1600" dirty="0"/>
              <a:t>地域の相談支援体制について</a:t>
            </a:r>
            <a:r>
              <a:rPr kumimoji="1" lang="ja-JP" altLang="en-US" sz="1600" dirty="0" smtClean="0"/>
              <a:t>（Ｈ</a:t>
            </a:r>
            <a:r>
              <a:rPr kumimoji="1" lang="en-US" altLang="ja-JP" sz="1600" dirty="0" smtClean="0"/>
              <a:t>29</a:t>
            </a:r>
            <a:r>
              <a:rPr kumimoji="1" lang="ja-JP" altLang="en-US" sz="1600" dirty="0" smtClean="0"/>
              <a:t>年度）</a:t>
            </a:r>
            <a:r>
              <a:rPr kumimoji="1" lang="en-US" altLang="ja-JP" sz="1600" dirty="0" smtClean="0"/>
              <a:t>』</a:t>
            </a:r>
            <a:endParaRPr kumimoji="1" lang="ja-JP" altLang="en-US" sz="1600" dirty="0"/>
          </a:p>
        </p:txBody>
      </p:sp>
      <p:sp>
        <p:nvSpPr>
          <p:cNvPr id="15" name="テキスト ボックス 14"/>
          <p:cNvSpPr txBox="1"/>
          <p:nvPr/>
        </p:nvSpPr>
        <p:spPr>
          <a:xfrm>
            <a:off x="4613381" y="4063475"/>
            <a:ext cx="4248472" cy="523220"/>
          </a:xfrm>
          <a:prstGeom prst="rect">
            <a:avLst/>
          </a:prstGeom>
          <a:noFill/>
        </p:spPr>
        <p:txBody>
          <a:bodyPr wrap="square" rtlCol="0">
            <a:spAutoFit/>
          </a:bodyPr>
          <a:lstStyle/>
          <a:p>
            <a:r>
              <a:rPr kumimoji="1" lang="ja-JP" altLang="en-US" sz="1400" dirty="0" smtClean="0"/>
              <a:t>①利用状況　　利用有　</a:t>
            </a:r>
            <a:r>
              <a:rPr lang="en-US" altLang="ja-JP" sz="1400" dirty="0"/>
              <a:t>14</a:t>
            </a:r>
            <a:r>
              <a:rPr kumimoji="1" lang="ja-JP" altLang="en-US" sz="1400" dirty="0" smtClean="0"/>
              <a:t>　、利用無　</a:t>
            </a:r>
            <a:r>
              <a:rPr lang="en-US" altLang="ja-JP" sz="1400" dirty="0"/>
              <a:t>29</a:t>
            </a:r>
            <a:r>
              <a:rPr kumimoji="1" lang="ja-JP" altLang="en-US" sz="1400" dirty="0" smtClean="0"/>
              <a:t>　</a:t>
            </a:r>
            <a:endParaRPr kumimoji="1" lang="en-US" altLang="ja-JP" sz="1400" dirty="0" smtClean="0"/>
          </a:p>
          <a:p>
            <a:r>
              <a:rPr lang="ja-JP" altLang="en-US" sz="1400" dirty="0" smtClean="0"/>
              <a:t>②活用方法（</a:t>
            </a:r>
            <a:r>
              <a:rPr lang="ja-JP" altLang="en-US" sz="1400" dirty="0"/>
              <a:t>重複</a:t>
            </a:r>
            <a:r>
              <a:rPr lang="ja-JP" altLang="en-US" sz="1400" dirty="0" smtClean="0"/>
              <a:t>回答あり）</a:t>
            </a:r>
            <a:r>
              <a:rPr kumimoji="1" lang="ja-JP" altLang="en-US" sz="1400" dirty="0" smtClean="0"/>
              <a:t>　</a:t>
            </a:r>
            <a:endParaRPr kumimoji="1" lang="en-US" altLang="ja-JP" sz="1400" dirty="0" smtClean="0"/>
          </a:p>
        </p:txBody>
      </p:sp>
      <p:graphicFrame>
        <p:nvGraphicFramePr>
          <p:cNvPr id="16" name="グラフ 15"/>
          <p:cNvGraphicFramePr>
            <a:graphicFrameLocks/>
          </p:cNvGraphicFramePr>
          <p:nvPr>
            <p:extLst>
              <p:ext uri="{D42A27DB-BD31-4B8C-83A1-F6EECF244321}">
                <p14:modId xmlns:p14="http://schemas.microsoft.com/office/powerpoint/2010/main" val="2752924204"/>
              </p:ext>
            </p:extLst>
          </p:nvPr>
        </p:nvGraphicFramePr>
        <p:xfrm>
          <a:off x="4809109" y="4456313"/>
          <a:ext cx="3910047" cy="2010657"/>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5241071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12775" y="260350"/>
            <a:ext cx="7918450" cy="490538"/>
          </a:xfrm>
          <a:prstGeom prst="roundRect">
            <a:avLst/>
          </a:prstGeom>
        </p:spPr>
        <p:style>
          <a:lnRef idx="1">
            <a:schemeClr val="accent5"/>
          </a:lnRef>
          <a:fillRef idx="2">
            <a:schemeClr val="accent5"/>
          </a:fillRef>
          <a:effectRef idx="1">
            <a:schemeClr val="accent5"/>
          </a:effectRef>
          <a:fontRef idx="minor">
            <a:schemeClr val="dk1"/>
          </a:fontRef>
        </p:style>
        <p:txBody>
          <a:bodyPr rtlCol="0">
            <a:noAutofit/>
          </a:bodyPr>
          <a:lstStyle/>
          <a:p>
            <a:pPr eaLnBrk="1" fontAlgn="auto" hangingPunct="1">
              <a:spcAft>
                <a:spcPts val="0"/>
              </a:spcAft>
              <a:defRPr/>
            </a:pPr>
            <a:r>
              <a:rPr lang="ja-JP" altLang="en-US" sz="2400" dirty="0" smtClean="0"/>
              <a:t>相談支援事業所数・相談支援専門員数（</a:t>
            </a:r>
            <a:r>
              <a:rPr lang="en-US" altLang="ja-JP" sz="2400" dirty="0" smtClean="0"/>
              <a:t>H30.4.1</a:t>
            </a:r>
            <a:r>
              <a:rPr lang="ja-JP" altLang="en-US" sz="2400" dirty="0" smtClean="0"/>
              <a:t>現在）</a:t>
            </a:r>
          </a:p>
        </p:txBody>
      </p:sp>
      <p:sp>
        <p:nvSpPr>
          <p:cNvPr id="3075" name="テキスト ボックス 4"/>
          <p:cNvSpPr txBox="1">
            <a:spLocks noChangeArrowheads="1"/>
          </p:cNvSpPr>
          <p:nvPr/>
        </p:nvSpPr>
        <p:spPr bwMode="auto">
          <a:xfrm>
            <a:off x="827584" y="1487488"/>
            <a:ext cx="7848872"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eaLnBrk="1" hangingPunct="1"/>
            <a:r>
              <a:rPr lang="ja-JP" altLang="en-US" dirty="0"/>
              <a:t>　</a:t>
            </a:r>
            <a:r>
              <a:rPr lang="ja-JP" altLang="en-US" dirty="0" smtClean="0"/>
              <a:t>地域生活支援事業による障</a:t>
            </a:r>
            <a:r>
              <a:rPr lang="ja-JP" altLang="en-US" dirty="0"/>
              <a:t>がい者相談支援事業を実施する事業所は府内</a:t>
            </a:r>
            <a:r>
              <a:rPr lang="ja-JP" altLang="en-US" dirty="0" smtClean="0"/>
              <a:t>で</a:t>
            </a:r>
            <a:r>
              <a:rPr lang="en-US" altLang="ja-JP" b="1" u="sng" dirty="0" smtClean="0"/>
              <a:t>179</a:t>
            </a:r>
            <a:r>
              <a:rPr lang="ja-JP" altLang="en-US" b="1" u="sng" dirty="0" smtClean="0"/>
              <a:t>事業所</a:t>
            </a:r>
            <a:r>
              <a:rPr lang="ja-JP" altLang="en-US" dirty="0"/>
              <a:t>（重複あり）。</a:t>
            </a:r>
            <a:endParaRPr lang="en-US" altLang="ja-JP" dirty="0"/>
          </a:p>
          <a:p>
            <a:pPr eaLnBrk="1" hangingPunct="1"/>
            <a:r>
              <a:rPr lang="ja-JP" altLang="en-US" dirty="0"/>
              <a:t>　</a:t>
            </a:r>
            <a:r>
              <a:rPr lang="ja-JP" altLang="en-US" dirty="0" smtClean="0"/>
              <a:t>１</a:t>
            </a:r>
            <a:r>
              <a:rPr lang="ja-JP" altLang="en-US" dirty="0"/>
              <a:t>市町村当たり、</a:t>
            </a:r>
            <a:r>
              <a:rPr lang="ja-JP" altLang="en-US" b="1" u="sng" dirty="0" smtClean="0"/>
              <a:t>平均</a:t>
            </a:r>
            <a:r>
              <a:rPr lang="en-US" altLang="ja-JP" b="1" u="sng" dirty="0" smtClean="0"/>
              <a:t>4.2</a:t>
            </a:r>
            <a:r>
              <a:rPr lang="ja-JP" altLang="en-US" b="1" u="sng" dirty="0" smtClean="0"/>
              <a:t>か所</a:t>
            </a:r>
            <a:r>
              <a:rPr lang="ja-JP" altLang="en-US" dirty="0"/>
              <a:t>。</a:t>
            </a:r>
          </a:p>
        </p:txBody>
      </p:sp>
      <p:sp>
        <p:nvSpPr>
          <p:cNvPr id="6" name="テキスト ボックス 5"/>
          <p:cNvSpPr txBox="1"/>
          <p:nvPr/>
        </p:nvSpPr>
        <p:spPr>
          <a:xfrm>
            <a:off x="684213" y="2411413"/>
            <a:ext cx="3887787" cy="369887"/>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a:spAutoFit/>
          </a:bodyPr>
          <a:lstStyle/>
          <a:p>
            <a:pPr fontAlgn="auto">
              <a:spcBef>
                <a:spcPts val="0"/>
              </a:spcBef>
              <a:spcAft>
                <a:spcPts val="0"/>
              </a:spcAft>
              <a:defRPr/>
            </a:pPr>
            <a:r>
              <a:rPr lang="ja-JP" altLang="en-US" dirty="0"/>
              <a:t>②指定相談支援事業</a:t>
            </a:r>
          </a:p>
        </p:txBody>
      </p:sp>
      <p:graphicFrame>
        <p:nvGraphicFramePr>
          <p:cNvPr id="7" name="表 6"/>
          <p:cNvGraphicFramePr>
            <a:graphicFrameLocks noGrp="1"/>
          </p:cNvGraphicFramePr>
          <p:nvPr>
            <p:extLst>
              <p:ext uri="{D42A27DB-BD31-4B8C-83A1-F6EECF244321}">
                <p14:modId xmlns:p14="http://schemas.microsoft.com/office/powerpoint/2010/main" val="1124306323"/>
              </p:ext>
            </p:extLst>
          </p:nvPr>
        </p:nvGraphicFramePr>
        <p:xfrm>
          <a:off x="1116013" y="2824163"/>
          <a:ext cx="6265862" cy="2133600"/>
        </p:xfrm>
        <a:graphic>
          <a:graphicData uri="http://schemas.openxmlformats.org/drawingml/2006/table">
            <a:tbl>
              <a:tblPr firstRow="1" bandRow="1">
                <a:tableStyleId>{5940675A-B579-460E-94D1-54222C63F5DA}</a:tableStyleId>
              </a:tblPr>
              <a:tblGrid>
                <a:gridCol w="2448728"/>
                <a:gridCol w="1908567"/>
                <a:gridCol w="1908567"/>
              </a:tblGrid>
              <a:tr h="175920">
                <a:tc rowSpan="2">
                  <a:txBody>
                    <a:bodyPr/>
                    <a:lstStyle/>
                    <a:p>
                      <a:pPr algn="ctr"/>
                      <a:r>
                        <a:rPr kumimoji="1" lang="ja-JP" altLang="en-US" sz="1600" dirty="0" smtClean="0"/>
                        <a:t>指定の種類</a:t>
                      </a:r>
                      <a:endParaRPr kumimoji="1" lang="ja-JP" altLang="en-US" sz="1600" dirty="0"/>
                    </a:p>
                  </a:txBody>
                  <a:tcPr marL="91457" marR="91457" anchor="ctr">
                    <a:lnB w="12700" cap="flat" cmpd="sng" algn="ctr">
                      <a:solidFill>
                        <a:schemeClr val="tx1"/>
                      </a:solidFill>
                      <a:prstDash val="solid"/>
                      <a:round/>
                      <a:headEnd type="none" w="med" len="med"/>
                      <a:tailEnd type="none" w="med" len="med"/>
                    </a:lnB>
                    <a:solidFill>
                      <a:schemeClr val="accent5">
                        <a:lumMod val="20000"/>
                        <a:lumOff val="80000"/>
                      </a:schemeClr>
                    </a:solidFill>
                  </a:tcPr>
                </a:tc>
                <a:tc gridSpan="2">
                  <a:txBody>
                    <a:bodyPr/>
                    <a:lstStyle/>
                    <a:p>
                      <a:pPr algn="ctr"/>
                      <a:r>
                        <a:rPr kumimoji="1" lang="ja-JP" altLang="en-US" sz="1600" dirty="0" smtClean="0"/>
                        <a:t>事業所数（重複あり）</a:t>
                      </a:r>
                      <a:endParaRPr kumimoji="1" lang="en-US" altLang="ja-JP" sz="1600" dirty="0" smtClean="0"/>
                    </a:p>
                  </a:txBody>
                  <a:tcPr marL="91457" marR="91457" anchor="ctr">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dirty="0"/>
                    </a:p>
                  </a:txBody>
                  <a:tcPr anchor="ctr">
                    <a:lnB w="12700" cap="flat" cmpd="sng" algn="ctr">
                      <a:solidFill>
                        <a:schemeClr val="tx1"/>
                      </a:solidFill>
                      <a:prstDash val="solid"/>
                      <a:round/>
                      <a:headEnd type="none" w="med" len="med"/>
                      <a:tailEnd type="none" w="med" len="med"/>
                    </a:lnB>
                  </a:tcPr>
                </a:tc>
              </a:tr>
              <a:tr h="143912">
                <a:tc vMerge="1">
                  <a:txBody>
                    <a:bodyPr/>
                    <a:lstStyle/>
                    <a:p>
                      <a:endParaRPr kumimoji="1" lang="ja-JP" altLang="en-US"/>
                    </a:p>
                  </a:txBody>
                  <a:tcPr/>
                </a:tc>
                <a:tc>
                  <a:txBody>
                    <a:bodyPr/>
                    <a:lstStyle/>
                    <a:p>
                      <a:pPr algn="ctr"/>
                      <a:r>
                        <a:rPr kumimoji="1" lang="en-US" altLang="ja-JP" sz="1600" dirty="0" smtClean="0"/>
                        <a:t>H30.4.1</a:t>
                      </a:r>
                      <a:endParaRPr kumimoji="1" lang="ja-JP" altLang="en-US" sz="1600" dirty="0"/>
                    </a:p>
                  </a:txBody>
                  <a:tcPr marL="91457" marR="91457"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（参考）</a:t>
                      </a:r>
                      <a:r>
                        <a:rPr kumimoji="1" lang="en-US" altLang="ja-JP" sz="1600" dirty="0" smtClean="0"/>
                        <a:t>H29.4.1</a:t>
                      </a:r>
                      <a:endParaRPr kumimoji="1" lang="ja-JP" altLang="en-US" sz="1600" dirty="0" smtClean="0"/>
                    </a:p>
                  </a:txBody>
                  <a:tcPr marL="91457" marR="91457"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199152">
                <a:tc>
                  <a:txBody>
                    <a:bodyPr/>
                    <a:lstStyle/>
                    <a:p>
                      <a:r>
                        <a:rPr kumimoji="1" lang="ja-JP" altLang="en-US" sz="1800" dirty="0" smtClean="0"/>
                        <a:t>計画相談支援</a:t>
                      </a:r>
                      <a:endParaRPr kumimoji="1" lang="ja-JP" altLang="en-US" sz="1800" dirty="0"/>
                    </a:p>
                  </a:txBody>
                  <a:tcPr marL="91457" marR="91457">
                    <a:lnT w="12700" cap="flat" cmpd="sng" algn="ctr">
                      <a:solidFill>
                        <a:schemeClr val="tx1"/>
                      </a:solidFill>
                      <a:prstDash val="solid"/>
                      <a:round/>
                      <a:headEnd type="none" w="med" len="med"/>
                      <a:tailEnd type="none" w="med" len="med"/>
                    </a:lnT>
                  </a:tcPr>
                </a:tc>
                <a:tc>
                  <a:txBody>
                    <a:bodyPr/>
                    <a:lstStyle/>
                    <a:p>
                      <a:pPr algn="ctr"/>
                      <a:r>
                        <a:rPr lang="en-US" altLang="ja-JP" dirty="0" smtClean="0">
                          <a:solidFill>
                            <a:schemeClr val="tx1"/>
                          </a:solidFill>
                        </a:rPr>
                        <a:t>922</a:t>
                      </a:r>
                      <a:endParaRPr lang="ja-JP" altLang="en-US" dirty="0">
                        <a:solidFill>
                          <a:schemeClr val="tx1"/>
                        </a:solidFill>
                      </a:endParaRPr>
                    </a:p>
                  </a:txBody>
                  <a:tcPr marL="91457" marR="91457">
                    <a:lnT w="12700" cap="flat" cmpd="sng" algn="ctr">
                      <a:solidFill>
                        <a:schemeClr val="tx1"/>
                      </a:solidFill>
                      <a:prstDash val="solid"/>
                      <a:round/>
                      <a:headEnd type="none" w="med" len="med"/>
                      <a:tailEnd type="none" w="med" len="med"/>
                    </a:lnT>
                  </a:tcPr>
                </a:tc>
                <a:tc>
                  <a:txBody>
                    <a:bodyPr/>
                    <a:lstStyle/>
                    <a:p>
                      <a:pPr algn="ctr"/>
                      <a:r>
                        <a:rPr kumimoji="1" lang="en-US" altLang="ja-JP" sz="1800" dirty="0" smtClean="0"/>
                        <a:t>846</a:t>
                      </a:r>
                      <a:endParaRPr kumimoji="1" lang="ja-JP" altLang="en-US" sz="1800" dirty="0"/>
                    </a:p>
                  </a:txBody>
                  <a:tcPr marL="91457" marR="91457">
                    <a:lnT w="12700" cap="flat" cmpd="sng" algn="ctr">
                      <a:solidFill>
                        <a:schemeClr val="tx1"/>
                      </a:solidFill>
                      <a:prstDash val="solid"/>
                      <a:round/>
                      <a:headEnd type="none" w="med" len="med"/>
                      <a:tailEnd type="none" w="med" len="med"/>
                    </a:lnT>
                  </a:tcPr>
                </a:tc>
              </a:tr>
              <a:tr h="188352">
                <a:tc>
                  <a:txBody>
                    <a:bodyPr/>
                    <a:lstStyle/>
                    <a:p>
                      <a:r>
                        <a:rPr kumimoji="1" lang="ja-JP" altLang="en-US" sz="1800" dirty="0" err="1" smtClean="0"/>
                        <a:t>障がい</a:t>
                      </a:r>
                      <a:r>
                        <a:rPr kumimoji="1" lang="ja-JP" altLang="en-US" sz="1800" dirty="0" smtClean="0"/>
                        <a:t>児相談支援</a:t>
                      </a:r>
                      <a:endParaRPr kumimoji="1" lang="en-US" altLang="ja-JP" sz="1800" dirty="0" smtClean="0"/>
                    </a:p>
                  </a:txBody>
                  <a:tcPr marL="91457" marR="91457"/>
                </a:tc>
                <a:tc>
                  <a:txBody>
                    <a:bodyPr/>
                    <a:lstStyle/>
                    <a:p>
                      <a:pPr algn="ctr"/>
                      <a:r>
                        <a:rPr lang="en-US" altLang="ja-JP" dirty="0" smtClean="0">
                          <a:solidFill>
                            <a:schemeClr val="tx1"/>
                          </a:solidFill>
                        </a:rPr>
                        <a:t>649</a:t>
                      </a:r>
                      <a:endParaRPr lang="ja-JP" altLang="en-US" dirty="0">
                        <a:solidFill>
                          <a:schemeClr val="tx1"/>
                        </a:solidFill>
                      </a:endParaRPr>
                    </a:p>
                  </a:txBody>
                  <a:tcPr marL="91457" marR="91457"/>
                </a:tc>
                <a:tc>
                  <a:txBody>
                    <a:bodyPr/>
                    <a:lstStyle/>
                    <a:p>
                      <a:pPr algn="ctr"/>
                      <a:r>
                        <a:rPr kumimoji="1" lang="en-US" altLang="ja-JP" sz="1800" dirty="0" smtClean="0"/>
                        <a:t>589</a:t>
                      </a:r>
                      <a:endParaRPr kumimoji="1" lang="ja-JP" altLang="en-US" sz="1800" dirty="0"/>
                    </a:p>
                  </a:txBody>
                  <a:tcPr marL="91457" marR="91457"/>
                </a:tc>
              </a:tr>
              <a:tr h="0">
                <a:tc>
                  <a:txBody>
                    <a:bodyPr/>
                    <a:lstStyle/>
                    <a:p>
                      <a:r>
                        <a:rPr kumimoji="1" lang="ja-JP" altLang="en-US" sz="1800" dirty="0" smtClean="0"/>
                        <a:t>地域移行支援</a:t>
                      </a:r>
                      <a:endParaRPr kumimoji="1" lang="ja-JP" altLang="en-US" sz="1800" dirty="0"/>
                    </a:p>
                  </a:txBody>
                  <a:tcPr marL="91457" marR="91457" anchor="ctr">
                    <a:lnB w="12700" cap="flat" cmpd="sng" algn="ctr">
                      <a:solidFill>
                        <a:schemeClr val="tx1"/>
                      </a:solidFill>
                      <a:prstDash val="solid"/>
                      <a:round/>
                      <a:headEnd type="none" w="med" len="med"/>
                      <a:tailEnd type="none" w="med" len="med"/>
                    </a:lnB>
                  </a:tcPr>
                </a:tc>
                <a:tc>
                  <a:txBody>
                    <a:bodyPr/>
                    <a:lstStyle/>
                    <a:p>
                      <a:pPr algn="ctr"/>
                      <a:r>
                        <a:rPr lang="en-US" altLang="ja-JP" dirty="0" smtClean="0">
                          <a:solidFill>
                            <a:schemeClr val="tx1"/>
                          </a:solidFill>
                        </a:rPr>
                        <a:t>395</a:t>
                      </a:r>
                      <a:endParaRPr lang="ja-JP" altLang="en-US" dirty="0">
                        <a:solidFill>
                          <a:schemeClr val="tx1"/>
                        </a:solidFill>
                      </a:endParaRPr>
                    </a:p>
                  </a:txBody>
                  <a:tcPr marL="91457" marR="91457">
                    <a:lnB w="12700" cap="flat" cmpd="sng" algn="ctr">
                      <a:solidFill>
                        <a:schemeClr val="tx1"/>
                      </a:solidFill>
                      <a:prstDash val="solid"/>
                      <a:round/>
                      <a:headEnd type="none" w="med" len="med"/>
                      <a:tailEnd type="none" w="med" len="med"/>
                    </a:lnB>
                  </a:tcPr>
                </a:tc>
                <a:tc>
                  <a:txBody>
                    <a:bodyPr/>
                    <a:lstStyle/>
                    <a:p>
                      <a:pPr algn="ctr"/>
                      <a:r>
                        <a:rPr kumimoji="1" lang="en-US" altLang="ja-JP" sz="1800" dirty="0" smtClean="0"/>
                        <a:t>373</a:t>
                      </a:r>
                      <a:endParaRPr kumimoji="1" lang="ja-JP" altLang="en-US" sz="1800" dirty="0"/>
                    </a:p>
                  </a:txBody>
                  <a:tcPr marL="91457" marR="91457">
                    <a:lnB w="12700" cap="flat" cmpd="sng" algn="ctr">
                      <a:solidFill>
                        <a:schemeClr val="tx1"/>
                      </a:solidFill>
                      <a:prstDash val="solid"/>
                      <a:round/>
                      <a:headEnd type="none" w="med" len="med"/>
                      <a:tailEnd type="none" w="med" len="med"/>
                    </a:lnB>
                  </a:tcPr>
                </a:tc>
              </a:tr>
              <a:tr h="0">
                <a:tc>
                  <a:txBody>
                    <a:bodyPr/>
                    <a:lstStyle/>
                    <a:p>
                      <a:r>
                        <a:rPr kumimoji="1" lang="ja-JP" altLang="en-US" sz="1800" dirty="0" smtClean="0"/>
                        <a:t>地域定着支援</a:t>
                      </a:r>
                      <a:endParaRPr kumimoji="1" lang="ja-JP" altLang="en-US" sz="1800" dirty="0"/>
                    </a:p>
                  </a:txBody>
                  <a:tcPr marL="91457" marR="91457" anchor="ctr">
                    <a:lnT w="12700" cap="flat" cmpd="sng" algn="ctr">
                      <a:solidFill>
                        <a:schemeClr val="tx1"/>
                      </a:solidFill>
                      <a:prstDash val="solid"/>
                      <a:round/>
                      <a:headEnd type="none" w="med" len="med"/>
                      <a:tailEnd type="none" w="med" len="med"/>
                    </a:lnT>
                  </a:tcPr>
                </a:tc>
                <a:tc>
                  <a:txBody>
                    <a:bodyPr/>
                    <a:lstStyle/>
                    <a:p>
                      <a:pPr algn="ctr"/>
                      <a:r>
                        <a:rPr lang="en-US" altLang="ja-JP" dirty="0" smtClean="0">
                          <a:solidFill>
                            <a:schemeClr val="tx1"/>
                          </a:solidFill>
                        </a:rPr>
                        <a:t>391</a:t>
                      </a:r>
                      <a:endParaRPr lang="ja-JP" altLang="en-US" dirty="0">
                        <a:solidFill>
                          <a:schemeClr val="tx1"/>
                        </a:solidFill>
                      </a:endParaRPr>
                    </a:p>
                  </a:txBody>
                  <a:tcPr marL="91457" marR="91457">
                    <a:lnT w="12700" cap="flat" cmpd="sng" algn="ctr">
                      <a:solidFill>
                        <a:schemeClr val="tx1"/>
                      </a:solidFill>
                      <a:prstDash val="solid"/>
                      <a:round/>
                      <a:headEnd type="none" w="med" len="med"/>
                      <a:tailEnd type="none" w="med" len="med"/>
                    </a:lnT>
                  </a:tcPr>
                </a:tc>
                <a:tc>
                  <a:txBody>
                    <a:bodyPr/>
                    <a:lstStyle/>
                    <a:p>
                      <a:pPr algn="ctr"/>
                      <a:r>
                        <a:rPr kumimoji="1" lang="en-US" altLang="ja-JP" sz="1800" dirty="0" smtClean="0"/>
                        <a:t>370</a:t>
                      </a:r>
                      <a:endParaRPr kumimoji="1" lang="ja-JP" altLang="en-US" sz="1800" dirty="0"/>
                    </a:p>
                  </a:txBody>
                  <a:tcPr marL="91457" marR="91457">
                    <a:lnT w="12700" cap="flat" cmpd="sng" algn="ctr">
                      <a:solidFill>
                        <a:schemeClr val="tx1"/>
                      </a:solidFill>
                      <a:prstDash val="solid"/>
                      <a:round/>
                      <a:headEnd type="none" w="med" len="med"/>
                      <a:tailEnd type="none" w="med" len="med"/>
                    </a:lnT>
                  </a:tcPr>
                </a:tc>
              </a:tr>
            </a:tbl>
          </a:graphicData>
        </a:graphic>
      </p:graphicFrame>
      <p:sp>
        <p:nvSpPr>
          <p:cNvPr id="8" name="テキスト ボックス 7"/>
          <p:cNvSpPr txBox="1"/>
          <p:nvPr/>
        </p:nvSpPr>
        <p:spPr>
          <a:xfrm>
            <a:off x="719138" y="5291138"/>
            <a:ext cx="2339975" cy="369887"/>
          </a:xfrm>
          <a:prstGeom prst="rect">
            <a:avLst/>
          </a:prstGeom>
          <a:noFill/>
          <a:ln>
            <a:noFill/>
          </a:ln>
        </p:spPr>
        <p:style>
          <a:lnRef idx="2">
            <a:schemeClr val="dk1"/>
          </a:lnRef>
          <a:fillRef idx="1">
            <a:schemeClr val="lt1"/>
          </a:fillRef>
          <a:effectRef idx="0">
            <a:schemeClr val="dk1"/>
          </a:effectRef>
          <a:fontRef idx="minor">
            <a:schemeClr val="dk1"/>
          </a:fontRef>
        </p:style>
        <p:txBody>
          <a:bodyPr>
            <a:spAutoFit/>
          </a:bodyPr>
          <a:lstStyle/>
          <a:p>
            <a:pPr fontAlgn="auto">
              <a:spcBef>
                <a:spcPts val="0"/>
              </a:spcBef>
              <a:spcAft>
                <a:spcPts val="0"/>
              </a:spcAft>
              <a:defRPr/>
            </a:pPr>
            <a:r>
              <a:rPr lang="ja-JP" altLang="en-US" dirty="0"/>
              <a:t>③相談支援専門員数</a:t>
            </a:r>
          </a:p>
        </p:txBody>
      </p:sp>
      <p:sp>
        <p:nvSpPr>
          <p:cNvPr id="10" name="テキスト ボックス 9"/>
          <p:cNvSpPr txBox="1"/>
          <p:nvPr/>
        </p:nvSpPr>
        <p:spPr>
          <a:xfrm>
            <a:off x="684213" y="1042988"/>
            <a:ext cx="4824412" cy="369887"/>
          </a:xfrm>
          <a:prstGeom prst="rect">
            <a:avLst/>
          </a:prstGeom>
          <a:noFill/>
          <a:ln>
            <a:noFill/>
          </a:ln>
        </p:spPr>
        <p:style>
          <a:lnRef idx="2">
            <a:schemeClr val="dk1"/>
          </a:lnRef>
          <a:fillRef idx="1">
            <a:schemeClr val="lt1"/>
          </a:fillRef>
          <a:effectRef idx="0">
            <a:schemeClr val="dk1"/>
          </a:effectRef>
          <a:fontRef idx="minor">
            <a:schemeClr val="dk1"/>
          </a:fontRef>
        </p:style>
        <p:txBody>
          <a:bodyPr>
            <a:spAutoFit/>
          </a:bodyPr>
          <a:lstStyle/>
          <a:p>
            <a:pPr fontAlgn="auto">
              <a:spcBef>
                <a:spcPts val="0"/>
              </a:spcBef>
              <a:spcAft>
                <a:spcPts val="0"/>
              </a:spcAft>
              <a:defRPr/>
            </a:pPr>
            <a:r>
              <a:rPr lang="ja-JP" altLang="en-US" dirty="0"/>
              <a:t>①</a:t>
            </a:r>
            <a:r>
              <a:rPr lang="ja-JP" altLang="en-US" dirty="0" err="1"/>
              <a:t>障がい</a:t>
            </a:r>
            <a:r>
              <a:rPr lang="ja-JP" altLang="en-US" dirty="0"/>
              <a:t>者相談支援事業（地域生活支援事業）</a:t>
            </a:r>
          </a:p>
        </p:txBody>
      </p:sp>
      <p:sp>
        <p:nvSpPr>
          <p:cNvPr id="3107" name="テキスト ボックス 10"/>
          <p:cNvSpPr txBox="1">
            <a:spLocks noChangeArrowheads="1"/>
          </p:cNvSpPr>
          <p:nvPr/>
        </p:nvSpPr>
        <p:spPr bwMode="auto">
          <a:xfrm>
            <a:off x="1042988" y="5724525"/>
            <a:ext cx="70580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eaLnBrk="1" hangingPunct="1"/>
            <a:r>
              <a:rPr lang="ja-JP" altLang="en-US" dirty="0"/>
              <a:t>府内合計　</a:t>
            </a:r>
            <a:r>
              <a:rPr lang="ja-JP" altLang="en-US" b="1" u="sng" dirty="0"/>
              <a:t>　</a:t>
            </a:r>
            <a:r>
              <a:rPr lang="en-US" altLang="ja-JP" b="1" u="sng" dirty="0" smtClean="0"/>
              <a:t>1,792</a:t>
            </a:r>
            <a:r>
              <a:rPr lang="ja-JP" altLang="en-US" b="1" u="sng" dirty="0" smtClean="0"/>
              <a:t>人　</a:t>
            </a:r>
            <a:r>
              <a:rPr lang="ja-JP" altLang="en-US" b="1" dirty="0"/>
              <a:t>　</a:t>
            </a:r>
            <a:r>
              <a:rPr lang="ja-JP" altLang="en-US" b="1" dirty="0" smtClean="0"/>
              <a:t>　　</a:t>
            </a:r>
            <a:r>
              <a:rPr lang="ja-JP" altLang="en-US" dirty="0" smtClean="0"/>
              <a:t>（</a:t>
            </a:r>
            <a:r>
              <a:rPr lang="ja-JP" altLang="en-US" dirty="0"/>
              <a:t>参考）</a:t>
            </a:r>
            <a:r>
              <a:rPr lang="en-US" altLang="ja-JP" dirty="0" smtClean="0"/>
              <a:t>H29.4.1</a:t>
            </a:r>
            <a:r>
              <a:rPr lang="ja-JP" altLang="en-US" dirty="0"/>
              <a:t>時点　</a:t>
            </a:r>
            <a:r>
              <a:rPr lang="en-US" altLang="ja-JP" dirty="0" smtClean="0"/>
              <a:t>1,631</a:t>
            </a:r>
            <a:r>
              <a:rPr lang="ja-JP" altLang="en-US" dirty="0" smtClean="0"/>
              <a:t>人</a:t>
            </a:r>
            <a:endParaRPr lang="en-US" altLang="ja-JP" dirty="0" smtClean="0"/>
          </a:p>
        </p:txBody>
      </p:sp>
      <p:sp>
        <p:nvSpPr>
          <p:cNvPr id="4" name="スライド番号プレースホルダー 3"/>
          <p:cNvSpPr>
            <a:spLocks noGrp="1"/>
          </p:cNvSpPr>
          <p:nvPr>
            <p:ph type="sldNum" sz="quarter" idx="12"/>
          </p:nvPr>
        </p:nvSpPr>
        <p:spPr/>
        <p:txBody>
          <a:bodyPr/>
          <a:lstStyle/>
          <a:p>
            <a:pPr>
              <a:defRPr/>
            </a:pPr>
            <a:fld id="{8B41D3C4-A2EC-4EFD-8937-68FC89820670}" type="slidenum">
              <a:rPr lang="ja-JP" altLang="en-US" smtClean="0"/>
              <a:pPr>
                <a:defRPr/>
              </a:pPr>
              <a:t>2</a:t>
            </a:fld>
            <a:endParaRPr lang="ja-JP" altLang="en-US" dirty="0"/>
          </a:p>
        </p:txBody>
      </p:sp>
      <p:sp>
        <p:nvSpPr>
          <p:cNvPr id="3" name="テキスト ボックス 2"/>
          <p:cNvSpPr txBox="1"/>
          <p:nvPr/>
        </p:nvSpPr>
        <p:spPr>
          <a:xfrm>
            <a:off x="1115616" y="6093857"/>
            <a:ext cx="5976664" cy="369332"/>
          </a:xfrm>
          <a:prstGeom prst="rect">
            <a:avLst/>
          </a:prstGeom>
          <a:noFill/>
        </p:spPr>
        <p:txBody>
          <a:bodyPr wrap="square" rtlCol="0">
            <a:spAutoFit/>
          </a:bodyPr>
          <a:lstStyle/>
          <a:p>
            <a:r>
              <a:rPr kumimoji="1" lang="ja-JP" altLang="en-US" dirty="0" smtClean="0"/>
              <a:t>（　うち</a:t>
            </a:r>
            <a:r>
              <a:rPr kumimoji="1" lang="ja-JP" altLang="en-US" dirty="0" smtClean="0"/>
              <a:t>現任研修修了者数　</a:t>
            </a:r>
            <a:r>
              <a:rPr kumimoji="1" lang="en-US" altLang="ja-JP" u="sng" dirty="0" smtClean="0"/>
              <a:t>277</a:t>
            </a:r>
            <a:r>
              <a:rPr kumimoji="1" lang="ja-JP" altLang="en-US" u="sng" dirty="0" smtClean="0"/>
              <a:t>名</a:t>
            </a:r>
            <a:r>
              <a:rPr kumimoji="1" lang="ja-JP" altLang="en-US" dirty="0" smtClean="0"/>
              <a:t>　</a:t>
            </a:r>
            <a:r>
              <a:rPr kumimoji="1" lang="ja-JP" altLang="en-US" dirty="0" smtClean="0"/>
              <a:t>　</a:t>
            </a:r>
            <a:r>
              <a:rPr kumimoji="1" lang="en-US" altLang="ja-JP" dirty="0" smtClean="0"/>
              <a:t>※</a:t>
            </a:r>
            <a:r>
              <a:rPr kumimoji="1" lang="ja-JP" altLang="en-US" dirty="0" smtClean="0"/>
              <a:t>回答　</a:t>
            </a:r>
            <a:r>
              <a:rPr kumimoji="1" lang="en-US" altLang="ja-JP" dirty="0" smtClean="0"/>
              <a:t>33</a:t>
            </a:r>
            <a:r>
              <a:rPr kumimoji="1" lang="ja-JP" altLang="en-US" dirty="0" smtClean="0"/>
              <a:t>市町村　）</a:t>
            </a:r>
            <a:endParaRPr kumimoji="1" lang="ja-JP"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bwMode="auto">
          <a:xfrm>
            <a:off x="468313" y="333375"/>
            <a:ext cx="8207375" cy="490538"/>
          </a:xfrm>
          <a:prstGeom prst="roundRect">
            <a:avLst/>
          </a:prstGeom>
        </p:spPr>
        <p:style>
          <a:lnRef idx="1">
            <a:schemeClr val="accent5"/>
          </a:lnRef>
          <a:fillRef idx="2">
            <a:schemeClr val="accent5"/>
          </a:fillRef>
          <a:effectRef idx="1">
            <a:schemeClr val="accent5"/>
          </a:effectRef>
          <a:fontRef idx="minor">
            <a:schemeClr val="dk1"/>
          </a:fontRef>
        </p:style>
        <p:txBody>
          <a:bodyPr anchor="ctr"/>
          <a:lstStyle>
            <a:lvl1pPr algn="ctr" rtl="0" eaLnBrk="0" fontAlgn="base" hangingPunct="0">
              <a:spcBef>
                <a:spcPct val="0"/>
              </a:spcBef>
              <a:spcAft>
                <a:spcPct val="0"/>
              </a:spcAft>
              <a:defRPr kumimoji="1" sz="4400" kern="1200">
                <a:solidFill>
                  <a:schemeClr val="dk1"/>
                </a:solidFill>
                <a:latin typeface="+mn-lt"/>
                <a:ea typeface="+mn-ea"/>
                <a:cs typeface="+mn-cs"/>
              </a:defRPr>
            </a:lvl1pPr>
            <a:lvl2pPr algn="ctr" rtl="0" eaLnBrk="0" fontAlgn="base" hangingPunct="0">
              <a:spcBef>
                <a:spcPct val="0"/>
              </a:spcBef>
              <a:spcAft>
                <a:spcPct val="0"/>
              </a:spcAft>
              <a:defRPr kumimoji="1" sz="4400">
                <a:solidFill>
                  <a:schemeClr val="dk1"/>
                </a:solidFill>
                <a:latin typeface="+mn-lt"/>
                <a:ea typeface="+mn-ea"/>
                <a:cs typeface="+mn-cs"/>
              </a:defRPr>
            </a:lvl2pPr>
            <a:lvl3pPr algn="ctr" rtl="0" eaLnBrk="0" fontAlgn="base" hangingPunct="0">
              <a:spcBef>
                <a:spcPct val="0"/>
              </a:spcBef>
              <a:spcAft>
                <a:spcPct val="0"/>
              </a:spcAft>
              <a:defRPr kumimoji="1" sz="4400">
                <a:solidFill>
                  <a:schemeClr val="dk1"/>
                </a:solidFill>
                <a:latin typeface="+mn-lt"/>
                <a:ea typeface="+mn-ea"/>
                <a:cs typeface="+mn-cs"/>
              </a:defRPr>
            </a:lvl3pPr>
            <a:lvl4pPr algn="ctr" rtl="0" eaLnBrk="0" fontAlgn="base" hangingPunct="0">
              <a:spcBef>
                <a:spcPct val="0"/>
              </a:spcBef>
              <a:spcAft>
                <a:spcPct val="0"/>
              </a:spcAft>
              <a:defRPr kumimoji="1" sz="4400">
                <a:solidFill>
                  <a:schemeClr val="dk1"/>
                </a:solidFill>
                <a:latin typeface="+mn-lt"/>
                <a:ea typeface="+mn-ea"/>
                <a:cs typeface="+mn-cs"/>
              </a:defRPr>
            </a:lvl4pPr>
            <a:lvl5pPr algn="ctr" rtl="0" eaLnBrk="0" fontAlgn="base" hangingPunct="0">
              <a:spcBef>
                <a:spcPct val="0"/>
              </a:spcBef>
              <a:spcAft>
                <a:spcPct val="0"/>
              </a:spcAft>
              <a:defRPr kumimoji="1" sz="4400">
                <a:solidFill>
                  <a:schemeClr val="dk1"/>
                </a:solidFill>
                <a:latin typeface="+mn-lt"/>
                <a:ea typeface="+mn-ea"/>
                <a:cs typeface="+mn-cs"/>
              </a:defRPr>
            </a:lvl5pPr>
            <a:lvl6pPr marL="457200" algn="ctr" rtl="0" fontAlgn="base">
              <a:spcBef>
                <a:spcPct val="0"/>
              </a:spcBef>
              <a:spcAft>
                <a:spcPct val="0"/>
              </a:spcAft>
              <a:defRPr kumimoji="1" sz="4400">
                <a:solidFill>
                  <a:schemeClr val="dk1"/>
                </a:solidFill>
                <a:latin typeface="+mn-lt"/>
                <a:ea typeface="+mn-ea"/>
                <a:cs typeface="+mn-cs"/>
              </a:defRPr>
            </a:lvl6pPr>
            <a:lvl7pPr marL="914400" algn="ctr" rtl="0" fontAlgn="base">
              <a:spcBef>
                <a:spcPct val="0"/>
              </a:spcBef>
              <a:spcAft>
                <a:spcPct val="0"/>
              </a:spcAft>
              <a:defRPr kumimoji="1" sz="4400">
                <a:solidFill>
                  <a:schemeClr val="dk1"/>
                </a:solidFill>
                <a:latin typeface="+mn-lt"/>
                <a:ea typeface="+mn-ea"/>
                <a:cs typeface="+mn-cs"/>
              </a:defRPr>
            </a:lvl7pPr>
            <a:lvl8pPr marL="1371600" algn="ctr" rtl="0" fontAlgn="base">
              <a:spcBef>
                <a:spcPct val="0"/>
              </a:spcBef>
              <a:spcAft>
                <a:spcPct val="0"/>
              </a:spcAft>
              <a:defRPr kumimoji="1" sz="4400">
                <a:solidFill>
                  <a:schemeClr val="dk1"/>
                </a:solidFill>
                <a:latin typeface="+mn-lt"/>
                <a:ea typeface="+mn-ea"/>
                <a:cs typeface="+mn-cs"/>
              </a:defRPr>
            </a:lvl8pPr>
            <a:lvl9pPr marL="1828800" algn="ctr" rtl="0" fontAlgn="base">
              <a:spcBef>
                <a:spcPct val="0"/>
              </a:spcBef>
              <a:spcAft>
                <a:spcPct val="0"/>
              </a:spcAft>
              <a:defRPr kumimoji="1" sz="4400">
                <a:solidFill>
                  <a:schemeClr val="dk1"/>
                </a:solidFill>
                <a:latin typeface="+mn-lt"/>
                <a:ea typeface="+mn-ea"/>
                <a:cs typeface="+mn-cs"/>
              </a:defRPr>
            </a:lvl9pPr>
          </a:lstStyle>
          <a:p>
            <a:r>
              <a:rPr lang="ja-JP" altLang="en-US" sz="1800" dirty="0"/>
              <a:t>相談支援専門員１人あたりの受給者数・サービス等利用計画作成済み数</a:t>
            </a:r>
          </a:p>
        </p:txBody>
      </p:sp>
      <p:sp>
        <p:nvSpPr>
          <p:cNvPr id="3" name="スライド番号プレースホルダー 2"/>
          <p:cNvSpPr>
            <a:spLocks noGrp="1"/>
          </p:cNvSpPr>
          <p:nvPr>
            <p:ph type="sldNum" sz="quarter" idx="12"/>
          </p:nvPr>
        </p:nvSpPr>
        <p:spPr>
          <a:xfrm>
            <a:off x="6228184" y="6309320"/>
            <a:ext cx="2133600" cy="365125"/>
          </a:xfrm>
        </p:spPr>
        <p:txBody>
          <a:bodyPr/>
          <a:lstStyle/>
          <a:p>
            <a:pPr>
              <a:defRPr/>
            </a:pPr>
            <a:fld id="{8B41D3C4-A2EC-4EFD-8937-68FC89820670}" type="slidenum">
              <a:rPr lang="ja-JP" altLang="en-US" smtClean="0"/>
              <a:pPr>
                <a:defRPr/>
              </a:pPr>
              <a:t>3</a:t>
            </a:fld>
            <a:endParaRPr lang="ja-JP" altLang="en-US" dirty="0"/>
          </a:p>
        </p:txBody>
      </p:sp>
      <p:graphicFrame>
        <p:nvGraphicFramePr>
          <p:cNvPr id="9" name="グラフ 8"/>
          <p:cNvGraphicFramePr>
            <a:graphicFrameLocks/>
          </p:cNvGraphicFramePr>
          <p:nvPr>
            <p:extLst>
              <p:ext uri="{D42A27DB-BD31-4B8C-83A1-F6EECF244321}">
                <p14:modId xmlns:p14="http://schemas.microsoft.com/office/powerpoint/2010/main" val="2126593556"/>
              </p:ext>
            </p:extLst>
          </p:nvPr>
        </p:nvGraphicFramePr>
        <p:xfrm>
          <a:off x="107504" y="578644"/>
          <a:ext cx="9464302" cy="6050707"/>
        </p:xfrm>
        <a:graphic>
          <a:graphicData uri="http://schemas.openxmlformats.org/drawingml/2006/chart">
            <c:chart xmlns:c="http://schemas.openxmlformats.org/drawingml/2006/chart" xmlns:r="http://schemas.openxmlformats.org/officeDocument/2006/relationships" r:id="rId2"/>
          </a:graphicData>
        </a:graphic>
      </p:graphicFrame>
      <p:sp>
        <p:nvSpPr>
          <p:cNvPr id="10" name="角丸四角形 9"/>
          <p:cNvSpPr/>
          <p:nvPr/>
        </p:nvSpPr>
        <p:spPr>
          <a:xfrm>
            <a:off x="6588224" y="1052736"/>
            <a:ext cx="2303488" cy="64807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050" dirty="0" smtClean="0"/>
              <a:t>大阪府内で計画相談支援に携わる相談支援専門員は</a:t>
            </a:r>
            <a:r>
              <a:rPr kumimoji="1" lang="en-US" altLang="ja-JP" sz="1050" dirty="0" smtClean="0"/>
              <a:t>1,756</a:t>
            </a:r>
            <a:r>
              <a:rPr kumimoji="1" lang="ja-JP" altLang="en-US" sz="1050" dirty="0" smtClean="0"/>
              <a:t>人</a:t>
            </a:r>
            <a:endParaRPr kumimoji="1" lang="ja-JP" altLang="en-US" sz="1050" dirty="0"/>
          </a:p>
        </p:txBody>
      </p:sp>
      <p:sp>
        <p:nvSpPr>
          <p:cNvPr id="6" name="テキスト ボックス 1"/>
          <p:cNvSpPr txBox="1"/>
          <p:nvPr/>
        </p:nvSpPr>
        <p:spPr>
          <a:xfrm>
            <a:off x="5580112" y="6237312"/>
            <a:ext cx="1512168" cy="230832"/>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en-US" altLang="ja-JP" sz="900" dirty="0" smtClean="0"/>
              <a:t>※</a:t>
            </a:r>
            <a:r>
              <a:rPr kumimoji="1" lang="ja-JP" altLang="en-US" sz="900" dirty="0" smtClean="0"/>
              <a:t>小数点以下は四捨五入</a:t>
            </a:r>
            <a:endParaRPr kumimoji="1" lang="ja-JP" altLang="en-US" sz="900" dirty="0"/>
          </a:p>
        </p:txBody>
      </p:sp>
    </p:spTree>
    <p:extLst>
      <p:ext uri="{BB962C8B-B14F-4D97-AF65-F5344CB8AC3E}">
        <p14:creationId xmlns:p14="http://schemas.microsoft.com/office/powerpoint/2010/main" val="29573642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1"/>
          <p:cNvSpPr txBox="1">
            <a:spLocks/>
          </p:cNvSpPr>
          <p:nvPr/>
        </p:nvSpPr>
        <p:spPr bwMode="auto">
          <a:xfrm>
            <a:off x="468313" y="333375"/>
            <a:ext cx="8207375" cy="490538"/>
          </a:xfrm>
          <a:prstGeom prst="roundRect">
            <a:avLst/>
          </a:prstGeom>
        </p:spPr>
        <p:style>
          <a:lnRef idx="1">
            <a:schemeClr val="accent5"/>
          </a:lnRef>
          <a:fillRef idx="2">
            <a:schemeClr val="accent5"/>
          </a:fillRef>
          <a:effectRef idx="1">
            <a:schemeClr val="accent5"/>
          </a:effectRef>
          <a:fontRef idx="minor">
            <a:schemeClr val="dk1"/>
          </a:fontRef>
        </p:style>
        <p:txBody>
          <a:bodyPr anchor="ctr"/>
          <a:lstStyle>
            <a:lvl1pPr algn="ctr" rtl="0" eaLnBrk="0" fontAlgn="base" hangingPunct="0">
              <a:spcBef>
                <a:spcPct val="0"/>
              </a:spcBef>
              <a:spcAft>
                <a:spcPct val="0"/>
              </a:spcAft>
              <a:defRPr kumimoji="1" sz="4400" kern="1200">
                <a:solidFill>
                  <a:schemeClr val="dk1"/>
                </a:solidFill>
                <a:latin typeface="+mn-lt"/>
                <a:ea typeface="+mn-ea"/>
                <a:cs typeface="+mn-cs"/>
              </a:defRPr>
            </a:lvl1pPr>
            <a:lvl2pPr algn="ctr" rtl="0" eaLnBrk="0" fontAlgn="base" hangingPunct="0">
              <a:spcBef>
                <a:spcPct val="0"/>
              </a:spcBef>
              <a:spcAft>
                <a:spcPct val="0"/>
              </a:spcAft>
              <a:defRPr kumimoji="1" sz="4400">
                <a:solidFill>
                  <a:schemeClr val="dk1"/>
                </a:solidFill>
                <a:latin typeface="+mn-lt"/>
                <a:ea typeface="+mn-ea"/>
                <a:cs typeface="+mn-cs"/>
              </a:defRPr>
            </a:lvl2pPr>
            <a:lvl3pPr algn="ctr" rtl="0" eaLnBrk="0" fontAlgn="base" hangingPunct="0">
              <a:spcBef>
                <a:spcPct val="0"/>
              </a:spcBef>
              <a:spcAft>
                <a:spcPct val="0"/>
              </a:spcAft>
              <a:defRPr kumimoji="1" sz="4400">
                <a:solidFill>
                  <a:schemeClr val="dk1"/>
                </a:solidFill>
                <a:latin typeface="+mn-lt"/>
                <a:ea typeface="+mn-ea"/>
                <a:cs typeface="+mn-cs"/>
              </a:defRPr>
            </a:lvl3pPr>
            <a:lvl4pPr algn="ctr" rtl="0" eaLnBrk="0" fontAlgn="base" hangingPunct="0">
              <a:spcBef>
                <a:spcPct val="0"/>
              </a:spcBef>
              <a:spcAft>
                <a:spcPct val="0"/>
              </a:spcAft>
              <a:defRPr kumimoji="1" sz="4400">
                <a:solidFill>
                  <a:schemeClr val="dk1"/>
                </a:solidFill>
                <a:latin typeface="+mn-lt"/>
                <a:ea typeface="+mn-ea"/>
                <a:cs typeface="+mn-cs"/>
              </a:defRPr>
            </a:lvl4pPr>
            <a:lvl5pPr algn="ctr" rtl="0" eaLnBrk="0" fontAlgn="base" hangingPunct="0">
              <a:spcBef>
                <a:spcPct val="0"/>
              </a:spcBef>
              <a:spcAft>
                <a:spcPct val="0"/>
              </a:spcAft>
              <a:defRPr kumimoji="1" sz="4400">
                <a:solidFill>
                  <a:schemeClr val="dk1"/>
                </a:solidFill>
                <a:latin typeface="+mn-lt"/>
                <a:ea typeface="+mn-ea"/>
                <a:cs typeface="+mn-cs"/>
              </a:defRPr>
            </a:lvl5pPr>
            <a:lvl6pPr marL="457200" algn="ctr" rtl="0" fontAlgn="base">
              <a:spcBef>
                <a:spcPct val="0"/>
              </a:spcBef>
              <a:spcAft>
                <a:spcPct val="0"/>
              </a:spcAft>
              <a:defRPr kumimoji="1" sz="4400">
                <a:solidFill>
                  <a:schemeClr val="dk1"/>
                </a:solidFill>
                <a:latin typeface="+mn-lt"/>
                <a:ea typeface="+mn-ea"/>
                <a:cs typeface="+mn-cs"/>
              </a:defRPr>
            </a:lvl6pPr>
            <a:lvl7pPr marL="914400" algn="ctr" rtl="0" fontAlgn="base">
              <a:spcBef>
                <a:spcPct val="0"/>
              </a:spcBef>
              <a:spcAft>
                <a:spcPct val="0"/>
              </a:spcAft>
              <a:defRPr kumimoji="1" sz="4400">
                <a:solidFill>
                  <a:schemeClr val="dk1"/>
                </a:solidFill>
                <a:latin typeface="+mn-lt"/>
                <a:ea typeface="+mn-ea"/>
                <a:cs typeface="+mn-cs"/>
              </a:defRPr>
            </a:lvl7pPr>
            <a:lvl8pPr marL="1371600" algn="ctr" rtl="0" fontAlgn="base">
              <a:spcBef>
                <a:spcPct val="0"/>
              </a:spcBef>
              <a:spcAft>
                <a:spcPct val="0"/>
              </a:spcAft>
              <a:defRPr kumimoji="1" sz="4400">
                <a:solidFill>
                  <a:schemeClr val="dk1"/>
                </a:solidFill>
                <a:latin typeface="+mn-lt"/>
                <a:ea typeface="+mn-ea"/>
                <a:cs typeface="+mn-cs"/>
              </a:defRPr>
            </a:lvl8pPr>
            <a:lvl9pPr marL="1828800" algn="ctr" rtl="0" fontAlgn="base">
              <a:spcBef>
                <a:spcPct val="0"/>
              </a:spcBef>
              <a:spcAft>
                <a:spcPct val="0"/>
              </a:spcAft>
              <a:defRPr kumimoji="1" sz="4400">
                <a:solidFill>
                  <a:schemeClr val="dk1"/>
                </a:solidFill>
                <a:latin typeface="+mn-lt"/>
                <a:ea typeface="+mn-ea"/>
                <a:cs typeface="+mn-cs"/>
              </a:defRPr>
            </a:lvl9pPr>
          </a:lstStyle>
          <a:p>
            <a:pPr eaLnBrk="1" fontAlgn="auto" hangingPunct="1">
              <a:spcAft>
                <a:spcPts val="0"/>
              </a:spcAft>
              <a:defRPr/>
            </a:pPr>
            <a:r>
              <a:rPr lang="ja-JP" altLang="en-US" sz="1800" dirty="0"/>
              <a:t>相談支援専門員１人あたりの受給者数・</a:t>
            </a:r>
            <a:r>
              <a:rPr lang="ja-JP" altLang="en-US" sz="1800" dirty="0" err="1"/>
              <a:t>障がい</a:t>
            </a:r>
            <a:r>
              <a:rPr lang="ja-JP" altLang="en-US" sz="1800" dirty="0"/>
              <a:t>児支援利用計画作成済み</a:t>
            </a:r>
            <a:r>
              <a:rPr lang="ja-JP" altLang="en-US" sz="1800" dirty="0" smtClean="0"/>
              <a:t>数</a:t>
            </a:r>
            <a:endParaRPr lang="ja-JP" altLang="en-US" sz="1800" dirty="0"/>
          </a:p>
        </p:txBody>
      </p:sp>
      <p:sp>
        <p:nvSpPr>
          <p:cNvPr id="3" name="スライド番号プレースホルダー 2"/>
          <p:cNvSpPr>
            <a:spLocks noGrp="1"/>
          </p:cNvSpPr>
          <p:nvPr>
            <p:ph type="sldNum" sz="quarter" idx="12"/>
          </p:nvPr>
        </p:nvSpPr>
        <p:spPr/>
        <p:txBody>
          <a:bodyPr/>
          <a:lstStyle/>
          <a:p>
            <a:pPr>
              <a:defRPr/>
            </a:pPr>
            <a:fld id="{8B41D3C4-A2EC-4EFD-8937-68FC89820670}" type="slidenum">
              <a:rPr lang="ja-JP" altLang="en-US" smtClean="0"/>
              <a:pPr>
                <a:defRPr/>
              </a:pPr>
              <a:t>4</a:t>
            </a:fld>
            <a:endParaRPr lang="ja-JP" altLang="en-US"/>
          </a:p>
        </p:txBody>
      </p:sp>
      <p:sp>
        <p:nvSpPr>
          <p:cNvPr id="2" name="テキスト ボックス 1"/>
          <p:cNvSpPr txBox="1"/>
          <p:nvPr/>
        </p:nvSpPr>
        <p:spPr>
          <a:xfrm>
            <a:off x="5076056" y="6309320"/>
            <a:ext cx="1512168" cy="230832"/>
          </a:xfrm>
          <a:prstGeom prst="rect">
            <a:avLst/>
          </a:prstGeom>
          <a:noFill/>
        </p:spPr>
        <p:txBody>
          <a:bodyPr wrap="square" rtlCol="0">
            <a:spAutoFit/>
          </a:bodyPr>
          <a:lstStyle/>
          <a:p>
            <a:r>
              <a:rPr kumimoji="1" lang="en-US" altLang="ja-JP" sz="900" dirty="0" smtClean="0"/>
              <a:t>※</a:t>
            </a:r>
            <a:r>
              <a:rPr kumimoji="1" lang="ja-JP" altLang="en-US" sz="900" dirty="0" smtClean="0"/>
              <a:t>小数点以下は四捨五入</a:t>
            </a:r>
            <a:endParaRPr kumimoji="1" lang="ja-JP" altLang="en-US" sz="900" dirty="0"/>
          </a:p>
        </p:txBody>
      </p:sp>
      <p:graphicFrame>
        <p:nvGraphicFramePr>
          <p:cNvPr id="8" name="グラフ 7"/>
          <p:cNvGraphicFramePr>
            <a:graphicFrameLocks/>
          </p:cNvGraphicFramePr>
          <p:nvPr>
            <p:extLst>
              <p:ext uri="{D42A27DB-BD31-4B8C-83A1-F6EECF244321}">
                <p14:modId xmlns:p14="http://schemas.microsoft.com/office/powerpoint/2010/main" val="2374427060"/>
              </p:ext>
            </p:extLst>
          </p:nvPr>
        </p:nvGraphicFramePr>
        <p:xfrm>
          <a:off x="0" y="687115"/>
          <a:ext cx="9464302" cy="5920656"/>
        </p:xfrm>
        <a:graphic>
          <a:graphicData uri="http://schemas.openxmlformats.org/drawingml/2006/chart">
            <c:chart xmlns:c="http://schemas.openxmlformats.org/drawingml/2006/chart" xmlns:r="http://schemas.openxmlformats.org/officeDocument/2006/relationships" r:id="rId3"/>
          </a:graphicData>
        </a:graphic>
      </p:graphicFrame>
      <p:sp>
        <p:nvSpPr>
          <p:cNvPr id="5" name="角丸四角形 4"/>
          <p:cNvSpPr/>
          <p:nvPr/>
        </p:nvSpPr>
        <p:spPr>
          <a:xfrm>
            <a:off x="6516216" y="980107"/>
            <a:ext cx="2520280" cy="64807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050" dirty="0" smtClean="0"/>
              <a:t>大阪府内で</a:t>
            </a:r>
            <a:r>
              <a:rPr kumimoji="1" lang="ja-JP" altLang="en-US" sz="1050" dirty="0" err="1" smtClean="0"/>
              <a:t>障がい</a:t>
            </a:r>
            <a:r>
              <a:rPr kumimoji="1" lang="ja-JP" altLang="en-US" sz="1050" dirty="0" smtClean="0"/>
              <a:t>児相談支援に携わる相談支援専門員は</a:t>
            </a:r>
            <a:r>
              <a:rPr kumimoji="1" lang="en-US" altLang="ja-JP" sz="1050" dirty="0" smtClean="0"/>
              <a:t>1,194</a:t>
            </a:r>
            <a:r>
              <a:rPr kumimoji="1" lang="ja-JP" altLang="en-US" sz="1050" dirty="0" smtClean="0"/>
              <a:t>人</a:t>
            </a:r>
            <a:endParaRPr kumimoji="1" lang="ja-JP" altLang="en-US" sz="1050" dirty="0"/>
          </a:p>
        </p:txBody>
      </p:sp>
    </p:spTree>
    <p:extLst>
      <p:ext uri="{BB962C8B-B14F-4D97-AF65-F5344CB8AC3E}">
        <p14:creationId xmlns:p14="http://schemas.microsoft.com/office/powerpoint/2010/main" val="21342420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490066"/>
          </a:xfrm>
          <a:prstGeom prst="roundRect">
            <a:avLst/>
          </a:prstGeom>
        </p:spPr>
        <p:style>
          <a:lnRef idx="1">
            <a:schemeClr val="accent5"/>
          </a:lnRef>
          <a:fillRef idx="2">
            <a:schemeClr val="accent5"/>
          </a:fillRef>
          <a:effectRef idx="1">
            <a:schemeClr val="accent5"/>
          </a:effectRef>
          <a:fontRef idx="minor">
            <a:schemeClr val="dk1"/>
          </a:fontRef>
        </p:style>
        <p:txBody>
          <a:bodyPr/>
          <a:lstStyle/>
          <a:p>
            <a:r>
              <a:rPr kumimoji="1" lang="ja-JP" altLang="en-US" sz="2400" dirty="0" smtClean="0"/>
              <a:t>自立支援協議会等での相談支援体制の検討状況</a:t>
            </a:r>
            <a:endParaRPr kumimoji="1" lang="ja-JP" altLang="en-US" sz="2400" dirty="0"/>
          </a:p>
        </p:txBody>
      </p:sp>
      <p:graphicFrame>
        <p:nvGraphicFramePr>
          <p:cNvPr id="3" name="表 2"/>
          <p:cNvGraphicFramePr>
            <a:graphicFrameLocks noGrp="1"/>
          </p:cNvGraphicFramePr>
          <p:nvPr>
            <p:extLst>
              <p:ext uri="{D42A27DB-BD31-4B8C-83A1-F6EECF244321}">
                <p14:modId xmlns:p14="http://schemas.microsoft.com/office/powerpoint/2010/main" val="827793250"/>
              </p:ext>
            </p:extLst>
          </p:nvPr>
        </p:nvGraphicFramePr>
        <p:xfrm>
          <a:off x="467544" y="1052736"/>
          <a:ext cx="8208912" cy="3744416"/>
        </p:xfrm>
        <a:graphic>
          <a:graphicData uri="http://schemas.openxmlformats.org/drawingml/2006/table">
            <a:tbl>
              <a:tblPr firstRow="1" bandRow="1">
                <a:tableStyleId>{FABFCF23-3B69-468F-B69F-88F6DE6A72F2}</a:tableStyleId>
              </a:tblPr>
              <a:tblGrid>
                <a:gridCol w="3075284"/>
                <a:gridCol w="1283407"/>
                <a:gridCol w="1283407"/>
                <a:gridCol w="1283407"/>
                <a:gridCol w="1283407"/>
              </a:tblGrid>
              <a:tr h="936104">
                <a:tc>
                  <a:txBody>
                    <a:bodyPr/>
                    <a:lstStyle/>
                    <a:p>
                      <a:pPr algn="r"/>
                      <a:r>
                        <a:rPr kumimoji="1" lang="ja-JP" altLang="en-US" dirty="0" smtClean="0"/>
                        <a:t>協議の場</a:t>
                      </a:r>
                      <a:endParaRPr kumimoji="1" lang="en-US" altLang="ja-JP" dirty="0" smtClean="0"/>
                    </a:p>
                    <a:p>
                      <a:pPr algn="l"/>
                      <a:r>
                        <a:rPr kumimoji="1" lang="ja-JP" altLang="en-US" dirty="0" smtClean="0"/>
                        <a:t>　項目</a:t>
                      </a:r>
                      <a:endParaRPr kumimoji="1" lang="ja-JP" altLang="en-US" dirty="0"/>
                    </a:p>
                  </a:txBody>
                  <a:tcPr anchor="ct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lnTlToBr w="12700" cap="flat" cmpd="sng" algn="ctr">
                      <a:solidFill>
                        <a:schemeClr val="accent5">
                          <a:lumMod val="60000"/>
                          <a:lumOff val="40000"/>
                        </a:schemeClr>
                      </a:solidFill>
                      <a:prstDash val="solid"/>
                      <a:round/>
                      <a:headEnd type="none" w="med" len="med"/>
                      <a:tailEnd type="none" w="med" len="med"/>
                    </a:lnTlToBr>
                    <a:lnBlToTr w="12700" cmpd="sng">
                      <a:noFill/>
                      <a:prstDash val="solid"/>
                    </a:lnBlToTr>
                  </a:tcPr>
                </a:tc>
                <a:tc>
                  <a:txBody>
                    <a:bodyPr/>
                    <a:lstStyle/>
                    <a:p>
                      <a:pPr algn="ctr"/>
                      <a:r>
                        <a:rPr kumimoji="1" lang="zh-TW" altLang="en-US" dirty="0" smtClean="0">
                          <a:latin typeface="ＭＳ ゴシック" panose="020B0609070205080204" pitchFamily="49" charset="-128"/>
                          <a:ea typeface="ＭＳ ゴシック" panose="020B0609070205080204" pitchFamily="49" charset="-128"/>
                        </a:rPr>
                        <a:t>自立支援協議会</a:t>
                      </a:r>
                      <a:endParaRPr kumimoji="1" lang="ja-JP" altLang="en-US" dirty="0">
                        <a:latin typeface="ＭＳ ゴシック" panose="020B0609070205080204" pitchFamily="49" charset="-128"/>
                        <a:ea typeface="ＭＳ ゴシック" panose="020B0609070205080204" pitchFamily="49" charset="-128"/>
                      </a:endParaRPr>
                    </a:p>
                  </a:txBody>
                  <a:tcPr anchor="ct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tc>
                  <a:txBody>
                    <a:bodyPr/>
                    <a:lstStyle/>
                    <a:p>
                      <a:pPr algn="ctr"/>
                      <a:r>
                        <a:rPr kumimoji="1" lang="zh-TW" altLang="en-US" dirty="0" smtClean="0">
                          <a:latin typeface="ＭＳ ゴシック" panose="020B0609070205080204" pitchFamily="49" charset="-128"/>
                          <a:ea typeface="ＭＳ ゴシック" panose="020B0609070205080204" pitchFamily="49" charset="-128"/>
                        </a:rPr>
                        <a:t>相談支援事業所</a:t>
                      </a:r>
                      <a:endParaRPr kumimoji="1" lang="en-US" altLang="zh-TW" dirty="0" smtClean="0">
                        <a:latin typeface="ＭＳ ゴシック" panose="020B0609070205080204" pitchFamily="49" charset="-128"/>
                        <a:ea typeface="ＭＳ ゴシック" panose="020B0609070205080204" pitchFamily="49" charset="-128"/>
                      </a:endParaRPr>
                    </a:p>
                    <a:p>
                      <a:pPr algn="ctr"/>
                      <a:r>
                        <a:rPr kumimoji="1" lang="zh-TW" altLang="en-US" dirty="0" smtClean="0">
                          <a:latin typeface="ＭＳ ゴシック" panose="020B0609070205080204" pitchFamily="49" charset="-128"/>
                          <a:ea typeface="ＭＳ ゴシック" panose="020B0609070205080204" pitchFamily="49" charset="-128"/>
                        </a:rPr>
                        <a:t>連絡会</a:t>
                      </a:r>
                      <a:endParaRPr kumimoji="1" lang="ja-JP" altLang="en-US" dirty="0">
                        <a:latin typeface="ＭＳ ゴシック" panose="020B0609070205080204" pitchFamily="49" charset="-128"/>
                        <a:ea typeface="ＭＳ ゴシック" panose="020B0609070205080204" pitchFamily="49" charset="-128"/>
                      </a:endParaRPr>
                    </a:p>
                  </a:txBody>
                  <a:tcPr anchor="ct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tc>
                  <a:txBody>
                    <a:bodyPr/>
                    <a:lstStyle/>
                    <a:p>
                      <a:pPr algn="ctr"/>
                      <a:r>
                        <a:rPr kumimoji="1" lang="ja-JP" altLang="en-US" dirty="0" smtClean="0">
                          <a:latin typeface="ＭＳ ゴシック" panose="020B0609070205080204" pitchFamily="49" charset="-128"/>
                          <a:ea typeface="ＭＳ ゴシック" panose="020B0609070205080204" pitchFamily="49" charset="-128"/>
                        </a:rPr>
                        <a:t>その他</a:t>
                      </a:r>
                      <a:endParaRPr kumimoji="1" lang="ja-JP" altLang="en-US" dirty="0">
                        <a:latin typeface="ＭＳ ゴシック" panose="020B0609070205080204" pitchFamily="49" charset="-128"/>
                        <a:ea typeface="ＭＳ ゴシック" panose="020B0609070205080204" pitchFamily="49" charset="-128"/>
                      </a:endParaRPr>
                    </a:p>
                  </a:txBody>
                  <a:tcPr anchor="ct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tc>
                  <a:txBody>
                    <a:bodyPr/>
                    <a:lstStyle/>
                    <a:p>
                      <a:pPr algn="ctr"/>
                      <a:r>
                        <a:rPr kumimoji="1" lang="ja-JP" altLang="en-US" dirty="0" smtClean="0">
                          <a:latin typeface="ＭＳ ゴシック" panose="020B0609070205080204" pitchFamily="49" charset="-128"/>
                          <a:ea typeface="ＭＳ ゴシック" panose="020B0609070205080204" pitchFamily="49" charset="-128"/>
                        </a:rPr>
                        <a:t>検討していない</a:t>
                      </a:r>
                      <a:endParaRPr kumimoji="1" lang="ja-JP" altLang="en-US" dirty="0">
                        <a:latin typeface="ＭＳ ゴシック" panose="020B0609070205080204" pitchFamily="49" charset="-128"/>
                        <a:ea typeface="ＭＳ ゴシック" panose="020B0609070205080204" pitchFamily="49" charset="-128"/>
                      </a:endParaRPr>
                    </a:p>
                  </a:txBody>
                  <a:tcPr anchor="ct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tr>
              <a:tr h="936104">
                <a:tc>
                  <a:txBody>
                    <a:bodyPr/>
                    <a:lstStyle/>
                    <a:p>
                      <a:r>
                        <a:rPr kumimoji="1" lang="ja-JP" altLang="en-US" dirty="0" smtClean="0"/>
                        <a:t>管内の相談支援体制の強化・充実方策について</a:t>
                      </a:r>
                      <a:endParaRPr kumimoji="1" lang="ja-JP" altLang="en-US" dirty="0"/>
                    </a:p>
                  </a:txBody>
                  <a:tcP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tc>
                  <a:txBody>
                    <a:bodyPr/>
                    <a:lstStyle/>
                    <a:p>
                      <a:pPr algn="ctr"/>
                      <a:r>
                        <a:rPr kumimoji="1" lang="en-US" altLang="ja-JP" dirty="0" smtClean="0"/>
                        <a:t>33</a:t>
                      </a:r>
                    </a:p>
                    <a:p>
                      <a:pPr algn="ctr"/>
                      <a:r>
                        <a:rPr kumimoji="1" lang="ja-JP" altLang="en-US" dirty="0" smtClean="0"/>
                        <a:t>（</a:t>
                      </a:r>
                      <a:r>
                        <a:rPr kumimoji="1" lang="en-US" altLang="ja-JP" dirty="0" smtClean="0"/>
                        <a:t>76.7%</a:t>
                      </a:r>
                      <a:r>
                        <a:rPr kumimoji="1" lang="ja-JP" altLang="en-US" dirty="0" smtClean="0"/>
                        <a:t>）</a:t>
                      </a:r>
                      <a:endParaRPr kumimoji="1" lang="ja-JP" altLang="en-US" dirty="0"/>
                    </a:p>
                  </a:txBody>
                  <a:tcPr anchor="ct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tc>
                  <a:txBody>
                    <a:bodyPr/>
                    <a:lstStyle/>
                    <a:p>
                      <a:pPr algn="ctr"/>
                      <a:r>
                        <a:rPr kumimoji="1" lang="en-US" altLang="ja-JP" dirty="0" smtClean="0"/>
                        <a:t>20</a:t>
                      </a:r>
                    </a:p>
                    <a:p>
                      <a:pPr algn="ctr"/>
                      <a:r>
                        <a:rPr kumimoji="1" lang="ja-JP" altLang="en-US" dirty="0" smtClean="0"/>
                        <a:t>（</a:t>
                      </a:r>
                      <a:r>
                        <a:rPr kumimoji="1" lang="en-US" altLang="ja-JP" dirty="0" smtClean="0"/>
                        <a:t>46.5%</a:t>
                      </a:r>
                      <a:r>
                        <a:rPr kumimoji="1" lang="ja-JP" altLang="en-US" dirty="0" smtClean="0"/>
                        <a:t>）</a:t>
                      </a:r>
                      <a:endParaRPr kumimoji="1" lang="ja-JP" altLang="en-US" dirty="0"/>
                    </a:p>
                  </a:txBody>
                  <a:tcPr anchor="ct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tc>
                  <a:txBody>
                    <a:bodyPr/>
                    <a:lstStyle/>
                    <a:p>
                      <a:pPr algn="ctr"/>
                      <a:r>
                        <a:rPr kumimoji="1" lang="en-US" altLang="ja-JP" dirty="0" smtClean="0"/>
                        <a:t>6</a:t>
                      </a:r>
                    </a:p>
                    <a:p>
                      <a:pPr algn="ctr"/>
                      <a:r>
                        <a:rPr kumimoji="1" lang="ja-JP" altLang="en-US" dirty="0" smtClean="0"/>
                        <a:t>（</a:t>
                      </a:r>
                      <a:r>
                        <a:rPr kumimoji="1" lang="en-US" altLang="ja-JP" dirty="0" smtClean="0"/>
                        <a:t>14.0%</a:t>
                      </a:r>
                      <a:r>
                        <a:rPr kumimoji="1" lang="ja-JP" altLang="en-US" dirty="0" smtClean="0"/>
                        <a:t>）</a:t>
                      </a:r>
                      <a:endParaRPr kumimoji="1" lang="ja-JP" altLang="en-US" dirty="0"/>
                    </a:p>
                  </a:txBody>
                  <a:tcPr anchor="ct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tc>
                  <a:txBody>
                    <a:bodyPr/>
                    <a:lstStyle/>
                    <a:p>
                      <a:pPr algn="ctr"/>
                      <a:r>
                        <a:rPr kumimoji="1" lang="en-US" altLang="ja-JP" dirty="0" smtClean="0"/>
                        <a:t>1</a:t>
                      </a:r>
                    </a:p>
                    <a:p>
                      <a:pPr algn="ctr"/>
                      <a:r>
                        <a:rPr kumimoji="1" lang="ja-JP" altLang="en-US" dirty="0" smtClean="0"/>
                        <a:t>（</a:t>
                      </a:r>
                      <a:r>
                        <a:rPr kumimoji="1" lang="en-US" altLang="ja-JP" dirty="0" smtClean="0"/>
                        <a:t>2.3%</a:t>
                      </a:r>
                      <a:r>
                        <a:rPr kumimoji="1" lang="ja-JP" altLang="en-US" dirty="0" smtClean="0"/>
                        <a:t>）</a:t>
                      </a:r>
                      <a:endParaRPr kumimoji="1" lang="ja-JP" altLang="en-US" dirty="0"/>
                    </a:p>
                  </a:txBody>
                  <a:tcPr anchor="ct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tr>
              <a:tr h="936104">
                <a:tc>
                  <a:txBody>
                    <a:bodyPr/>
                    <a:lstStyle/>
                    <a:p>
                      <a:r>
                        <a:rPr kumimoji="1" lang="ja-JP" altLang="en-US" dirty="0" smtClean="0"/>
                        <a:t>計画相談支援・</a:t>
                      </a:r>
                      <a:r>
                        <a:rPr kumimoji="1" lang="ja-JP" altLang="en-US" dirty="0" err="1" smtClean="0"/>
                        <a:t>障がい</a:t>
                      </a:r>
                      <a:r>
                        <a:rPr kumimoji="1" lang="ja-JP" altLang="en-US" dirty="0" smtClean="0"/>
                        <a:t>児相談支援の推進策について</a:t>
                      </a:r>
                      <a:endParaRPr kumimoji="1" lang="ja-JP" altLang="en-US" dirty="0"/>
                    </a:p>
                  </a:txBody>
                  <a:tcPr anchor="ct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tc>
                  <a:txBody>
                    <a:bodyPr/>
                    <a:lstStyle/>
                    <a:p>
                      <a:pPr algn="ctr"/>
                      <a:r>
                        <a:rPr kumimoji="1" lang="en-US" altLang="ja-JP" dirty="0" smtClean="0"/>
                        <a:t>31</a:t>
                      </a:r>
                    </a:p>
                    <a:p>
                      <a:pPr algn="ctr"/>
                      <a:r>
                        <a:rPr kumimoji="1" lang="ja-JP" altLang="en-US" dirty="0" smtClean="0"/>
                        <a:t>（</a:t>
                      </a:r>
                      <a:r>
                        <a:rPr kumimoji="1" lang="en-US" altLang="ja-JP" dirty="0" smtClean="0"/>
                        <a:t>72.1%</a:t>
                      </a:r>
                      <a:r>
                        <a:rPr kumimoji="1" lang="ja-JP" altLang="en-US" dirty="0" smtClean="0"/>
                        <a:t>）</a:t>
                      </a:r>
                      <a:endParaRPr kumimoji="1" lang="ja-JP" altLang="en-US" dirty="0"/>
                    </a:p>
                  </a:txBody>
                  <a:tcPr anchor="ct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tc>
                  <a:txBody>
                    <a:bodyPr/>
                    <a:lstStyle/>
                    <a:p>
                      <a:pPr algn="ctr"/>
                      <a:r>
                        <a:rPr kumimoji="1" lang="en-US" altLang="ja-JP" dirty="0" smtClean="0"/>
                        <a:t>21</a:t>
                      </a:r>
                    </a:p>
                    <a:p>
                      <a:pPr algn="ctr"/>
                      <a:r>
                        <a:rPr kumimoji="1" lang="ja-JP" altLang="en-US" dirty="0" smtClean="0"/>
                        <a:t>（</a:t>
                      </a:r>
                      <a:r>
                        <a:rPr kumimoji="1" lang="en-US" altLang="ja-JP" dirty="0" smtClean="0"/>
                        <a:t>48.8%</a:t>
                      </a:r>
                      <a:r>
                        <a:rPr kumimoji="1" lang="ja-JP" altLang="en-US" dirty="0" smtClean="0"/>
                        <a:t>）</a:t>
                      </a:r>
                      <a:endParaRPr kumimoji="1" lang="ja-JP" altLang="en-US" dirty="0"/>
                    </a:p>
                  </a:txBody>
                  <a:tcPr anchor="ct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tc>
                  <a:txBody>
                    <a:bodyPr/>
                    <a:lstStyle/>
                    <a:p>
                      <a:pPr algn="ctr"/>
                      <a:r>
                        <a:rPr kumimoji="1" lang="en-US" altLang="ja-JP" dirty="0" smtClean="0"/>
                        <a:t>5</a:t>
                      </a:r>
                    </a:p>
                    <a:p>
                      <a:pPr algn="ctr"/>
                      <a:r>
                        <a:rPr kumimoji="1" lang="ja-JP" altLang="en-US" dirty="0" smtClean="0"/>
                        <a:t>（</a:t>
                      </a:r>
                      <a:r>
                        <a:rPr kumimoji="1" lang="en-US" altLang="ja-JP" dirty="0" smtClean="0"/>
                        <a:t>11.6%</a:t>
                      </a:r>
                      <a:r>
                        <a:rPr kumimoji="1" lang="ja-JP" altLang="en-US" dirty="0" smtClean="0"/>
                        <a:t>）</a:t>
                      </a:r>
                      <a:endParaRPr kumimoji="1" lang="ja-JP" altLang="en-US" dirty="0"/>
                    </a:p>
                  </a:txBody>
                  <a:tcPr anchor="ct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tc>
                  <a:txBody>
                    <a:bodyPr/>
                    <a:lstStyle/>
                    <a:p>
                      <a:pPr algn="ctr"/>
                      <a:r>
                        <a:rPr kumimoji="1" lang="en-US" altLang="ja-JP" dirty="0" smtClean="0"/>
                        <a:t>4</a:t>
                      </a:r>
                    </a:p>
                    <a:p>
                      <a:pPr algn="ctr"/>
                      <a:r>
                        <a:rPr kumimoji="1" lang="ja-JP" altLang="en-US" dirty="0" smtClean="0"/>
                        <a:t>（</a:t>
                      </a:r>
                      <a:r>
                        <a:rPr kumimoji="1" lang="en-US" altLang="ja-JP" dirty="0" smtClean="0"/>
                        <a:t>9.3%</a:t>
                      </a:r>
                      <a:r>
                        <a:rPr kumimoji="1" lang="ja-JP" altLang="en-US" dirty="0" smtClean="0"/>
                        <a:t>）</a:t>
                      </a:r>
                      <a:endParaRPr kumimoji="1" lang="ja-JP" altLang="en-US" dirty="0"/>
                    </a:p>
                  </a:txBody>
                  <a:tcPr anchor="ct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tr>
              <a:tr h="936104">
                <a:tc>
                  <a:txBody>
                    <a:bodyPr/>
                    <a:lstStyle/>
                    <a:p>
                      <a:r>
                        <a:rPr kumimoji="1" lang="ja-JP" altLang="en-US" dirty="0" smtClean="0"/>
                        <a:t>関係機関（基幹Ｃ、委託、指定事業所）の役割分担について</a:t>
                      </a:r>
                      <a:endParaRPr kumimoji="1" lang="ja-JP" altLang="en-US" dirty="0"/>
                    </a:p>
                  </a:txBody>
                  <a:tcPr anchor="ct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tc>
                  <a:txBody>
                    <a:bodyPr/>
                    <a:lstStyle/>
                    <a:p>
                      <a:pPr algn="ctr"/>
                      <a:r>
                        <a:rPr kumimoji="1" lang="en-US" altLang="ja-JP" dirty="0" smtClean="0"/>
                        <a:t>21</a:t>
                      </a:r>
                    </a:p>
                    <a:p>
                      <a:pPr algn="ctr"/>
                      <a:r>
                        <a:rPr kumimoji="1" lang="ja-JP" altLang="en-US" dirty="0" smtClean="0"/>
                        <a:t>（</a:t>
                      </a:r>
                      <a:r>
                        <a:rPr kumimoji="1" lang="en-US" altLang="ja-JP" dirty="0" smtClean="0"/>
                        <a:t>48.8%</a:t>
                      </a:r>
                      <a:r>
                        <a:rPr kumimoji="1" lang="ja-JP" altLang="en-US" dirty="0" smtClean="0"/>
                        <a:t>）</a:t>
                      </a:r>
                      <a:endParaRPr kumimoji="1" lang="ja-JP" altLang="en-US" dirty="0"/>
                    </a:p>
                  </a:txBody>
                  <a:tcPr anchor="ct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tc>
                  <a:txBody>
                    <a:bodyPr/>
                    <a:lstStyle/>
                    <a:p>
                      <a:pPr algn="ctr"/>
                      <a:r>
                        <a:rPr kumimoji="1" lang="en-US" altLang="ja-JP" dirty="0" smtClean="0"/>
                        <a:t>13</a:t>
                      </a:r>
                    </a:p>
                    <a:p>
                      <a:pPr algn="ctr"/>
                      <a:r>
                        <a:rPr kumimoji="1" lang="ja-JP" altLang="en-US" dirty="0" smtClean="0"/>
                        <a:t>（</a:t>
                      </a:r>
                      <a:r>
                        <a:rPr kumimoji="1" lang="en-US" altLang="ja-JP" dirty="0" smtClean="0"/>
                        <a:t>30.2%</a:t>
                      </a:r>
                      <a:r>
                        <a:rPr kumimoji="1" lang="ja-JP" altLang="en-US" dirty="0" smtClean="0"/>
                        <a:t>）</a:t>
                      </a:r>
                      <a:endParaRPr kumimoji="1" lang="ja-JP" altLang="en-US" dirty="0"/>
                    </a:p>
                  </a:txBody>
                  <a:tcPr anchor="ct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tc>
                  <a:txBody>
                    <a:bodyPr/>
                    <a:lstStyle/>
                    <a:p>
                      <a:pPr algn="ctr"/>
                      <a:r>
                        <a:rPr kumimoji="1" lang="en-US" altLang="ja-JP" dirty="0" smtClean="0"/>
                        <a:t>4</a:t>
                      </a:r>
                    </a:p>
                    <a:p>
                      <a:pPr algn="ctr"/>
                      <a:r>
                        <a:rPr kumimoji="1" lang="ja-JP" altLang="en-US" dirty="0" smtClean="0"/>
                        <a:t>（</a:t>
                      </a:r>
                      <a:r>
                        <a:rPr kumimoji="1" lang="en-US" altLang="ja-JP" dirty="0" smtClean="0"/>
                        <a:t>9.3%</a:t>
                      </a:r>
                      <a:r>
                        <a:rPr kumimoji="1" lang="ja-JP" altLang="en-US" dirty="0" smtClean="0"/>
                        <a:t>）</a:t>
                      </a:r>
                      <a:endParaRPr kumimoji="1" lang="ja-JP" altLang="en-US" dirty="0"/>
                    </a:p>
                  </a:txBody>
                  <a:tcPr anchor="ct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tc>
                  <a:txBody>
                    <a:bodyPr/>
                    <a:lstStyle/>
                    <a:p>
                      <a:pPr algn="ctr"/>
                      <a:r>
                        <a:rPr kumimoji="1" lang="en-US" altLang="ja-JP" dirty="0" smtClean="0"/>
                        <a:t>18</a:t>
                      </a:r>
                    </a:p>
                    <a:p>
                      <a:pPr algn="ctr"/>
                      <a:r>
                        <a:rPr kumimoji="1" lang="ja-JP" altLang="en-US" dirty="0" smtClean="0"/>
                        <a:t>（</a:t>
                      </a:r>
                      <a:r>
                        <a:rPr kumimoji="1" lang="en-US" altLang="ja-JP" dirty="0" smtClean="0"/>
                        <a:t>41.9%</a:t>
                      </a:r>
                      <a:r>
                        <a:rPr kumimoji="1" lang="ja-JP" altLang="en-US" dirty="0" smtClean="0"/>
                        <a:t>）</a:t>
                      </a:r>
                      <a:endParaRPr kumimoji="1" lang="ja-JP" altLang="en-US" dirty="0"/>
                    </a:p>
                  </a:txBody>
                  <a:tcPr anchor="ct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tr>
            </a:tbl>
          </a:graphicData>
        </a:graphic>
      </p:graphicFrame>
      <p:sp>
        <p:nvSpPr>
          <p:cNvPr id="7" name="テキスト ボックス 6"/>
          <p:cNvSpPr txBox="1"/>
          <p:nvPr/>
        </p:nvSpPr>
        <p:spPr>
          <a:xfrm>
            <a:off x="359532" y="5013176"/>
            <a:ext cx="8424936" cy="1569660"/>
          </a:xfrm>
          <a:prstGeom prst="rect">
            <a:avLst/>
          </a:prstGeom>
          <a:noFill/>
        </p:spPr>
        <p:txBody>
          <a:bodyPr wrap="square" rtlCol="0">
            <a:spAutoFit/>
          </a:bodyPr>
          <a:lstStyle/>
          <a:p>
            <a:pPr marL="285750" indent="-285750">
              <a:buFont typeface="Arial" panose="020B0604020202020204" pitchFamily="34" charset="0"/>
              <a:buChar char="•"/>
            </a:pPr>
            <a:r>
              <a:rPr lang="ja-JP" altLang="en-US" sz="1600" dirty="0" smtClean="0"/>
              <a:t>相談支援体制の強化・充実方策、計画相談支援・</a:t>
            </a:r>
            <a:r>
              <a:rPr lang="ja-JP" altLang="en-US" sz="1600" dirty="0" err="1" smtClean="0"/>
              <a:t>障がい</a:t>
            </a:r>
            <a:r>
              <a:rPr lang="ja-JP" altLang="en-US" sz="1600" dirty="0" smtClean="0"/>
              <a:t>児相談支援の推進策において、「その他」は「担当部局内」や</a:t>
            </a:r>
            <a:r>
              <a:rPr lang="ja-JP" altLang="en-US" sz="1600" dirty="0"/>
              <a:t>「市と基幹相談支援センターを含む相談支援事業所連絡会の代表者」</a:t>
            </a:r>
            <a:r>
              <a:rPr lang="ja-JP" altLang="en-US" sz="1600" dirty="0" smtClean="0"/>
              <a:t>が挙げられた。</a:t>
            </a:r>
            <a:endParaRPr lang="en-US" altLang="ja-JP" sz="1600" dirty="0" smtClean="0"/>
          </a:p>
          <a:p>
            <a:pPr marL="285750" indent="-285750">
              <a:buFont typeface="Arial" panose="020B0604020202020204" pitchFamily="34" charset="0"/>
              <a:buChar char="•"/>
            </a:pPr>
            <a:r>
              <a:rPr lang="ja-JP" altLang="en-US" sz="1600" dirty="0"/>
              <a:t>関係</a:t>
            </a:r>
            <a:r>
              <a:rPr lang="ja-JP" altLang="en-US" sz="1600" dirty="0" smtClean="0"/>
              <a:t>機関（基幹Ｃ・委託・指定事業所）の役割分担の項目</a:t>
            </a:r>
            <a:r>
              <a:rPr kumimoji="1" lang="ja-JP" altLang="en-US" sz="1600" dirty="0" smtClean="0"/>
              <a:t>において、「その他」</a:t>
            </a:r>
            <a:r>
              <a:rPr lang="ja-JP" altLang="en-US" sz="1600" dirty="0"/>
              <a:t>は</a:t>
            </a:r>
            <a:r>
              <a:rPr lang="ja-JP" altLang="en-US" sz="1600" dirty="0" smtClean="0"/>
              <a:t>、「担当部局内」や「委託</a:t>
            </a:r>
            <a:r>
              <a:rPr lang="ja-JP" altLang="en-US" sz="1600" dirty="0"/>
              <a:t>相談支援事業所と基幹相談支援センターとの</a:t>
            </a:r>
            <a:r>
              <a:rPr lang="ja-JP" altLang="en-US" sz="1600" dirty="0" smtClean="0"/>
              <a:t>会議」が挙げられた。</a:t>
            </a:r>
            <a:endParaRPr lang="en-US" altLang="ja-JP" sz="1600" dirty="0" smtClean="0"/>
          </a:p>
          <a:p>
            <a:endParaRPr kumimoji="1" lang="ja-JP" altLang="en-US" sz="1600" dirty="0"/>
          </a:p>
        </p:txBody>
      </p:sp>
      <p:sp>
        <p:nvSpPr>
          <p:cNvPr id="5" name="スライド番号プレースホルダー 4"/>
          <p:cNvSpPr>
            <a:spLocks noGrp="1"/>
          </p:cNvSpPr>
          <p:nvPr>
            <p:ph type="sldNum" sz="quarter" idx="12"/>
          </p:nvPr>
        </p:nvSpPr>
        <p:spPr/>
        <p:txBody>
          <a:bodyPr/>
          <a:lstStyle/>
          <a:p>
            <a:pPr>
              <a:defRPr/>
            </a:pPr>
            <a:fld id="{8B41D3C4-A2EC-4EFD-8937-68FC89820670}" type="slidenum">
              <a:rPr lang="ja-JP" altLang="en-US" smtClean="0"/>
              <a:pPr>
                <a:defRPr/>
              </a:pPr>
              <a:t>5</a:t>
            </a:fld>
            <a:endParaRPr lang="ja-JP" altLang="en-US"/>
          </a:p>
        </p:txBody>
      </p:sp>
      <p:sp>
        <p:nvSpPr>
          <p:cNvPr id="4" name="テキスト ボックス 3"/>
          <p:cNvSpPr txBox="1"/>
          <p:nvPr/>
        </p:nvSpPr>
        <p:spPr>
          <a:xfrm>
            <a:off x="6948264" y="739639"/>
            <a:ext cx="2016224" cy="369332"/>
          </a:xfrm>
          <a:prstGeom prst="rect">
            <a:avLst/>
          </a:prstGeom>
          <a:noFill/>
        </p:spPr>
        <p:txBody>
          <a:bodyPr wrap="square" rtlCol="0">
            <a:spAutoFit/>
          </a:bodyPr>
          <a:lstStyle/>
          <a:p>
            <a:r>
              <a:rPr kumimoji="1" lang="ja-JP" altLang="en-US" dirty="0" smtClean="0"/>
              <a:t>（重複回答あり）</a:t>
            </a:r>
            <a:endParaRPr kumimoji="1" lang="ja-JP" altLang="en-US" dirty="0"/>
          </a:p>
        </p:txBody>
      </p:sp>
    </p:spTree>
    <p:extLst>
      <p:ext uri="{BB962C8B-B14F-4D97-AF65-F5344CB8AC3E}">
        <p14:creationId xmlns:p14="http://schemas.microsoft.com/office/powerpoint/2010/main" val="8923305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3183678202"/>
              </p:ext>
            </p:extLst>
          </p:nvPr>
        </p:nvGraphicFramePr>
        <p:xfrm>
          <a:off x="414000" y="1989138"/>
          <a:ext cx="8316000" cy="4176165"/>
        </p:xfrm>
        <a:graphic>
          <a:graphicData uri="http://schemas.openxmlformats.org/drawingml/2006/table">
            <a:tbl>
              <a:tblPr firstRow="1" bandRow="1">
                <a:tableStyleId>{5940675A-B579-460E-94D1-54222C63F5DA}</a:tableStyleId>
              </a:tblPr>
              <a:tblGrid>
                <a:gridCol w="900000"/>
                <a:gridCol w="1152000"/>
                <a:gridCol w="972000"/>
                <a:gridCol w="792000"/>
                <a:gridCol w="792000"/>
                <a:gridCol w="1152000"/>
                <a:gridCol w="972000"/>
                <a:gridCol w="792000"/>
                <a:gridCol w="792000"/>
              </a:tblGrid>
              <a:tr h="438127">
                <a:tc rowSpan="2">
                  <a:txBody>
                    <a:bodyPr/>
                    <a:lstStyle/>
                    <a:p>
                      <a:endParaRPr kumimoji="1" lang="ja-JP" altLang="en-US" sz="1400" dirty="0"/>
                    </a:p>
                  </a:txBody>
                  <a:tcPr marL="91455" marR="91455" marT="45732" marB="45732">
                    <a:solidFill>
                      <a:schemeClr val="accent5">
                        <a:lumMod val="20000"/>
                        <a:lumOff val="80000"/>
                      </a:schemeClr>
                    </a:solidFill>
                  </a:tcPr>
                </a:tc>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障害者総合支援法分</a:t>
                      </a:r>
                    </a:p>
                  </a:txBody>
                  <a:tcPr marL="91455" marR="91455" marT="45732" marB="45732"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5">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smtClean="0"/>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5">
                        <a:lumMod val="20000"/>
                        <a:lumOff val="80000"/>
                      </a:schemeClr>
                    </a:solidFill>
                  </a:tcPr>
                </a:tc>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児童福祉法分</a:t>
                      </a:r>
                    </a:p>
                  </a:txBody>
                  <a:tcPr marL="91455" marR="91455" marT="45732" marB="45732"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smtClean="0"/>
                    </a:p>
                  </a:txBody>
                  <a:tcPr marL="91455" marR="91455" marT="45732" marB="45732"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20000"/>
                        <a:lumOff val="80000"/>
                      </a:schemeClr>
                    </a:solidFill>
                  </a:tcPr>
                </a:tc>
              </a:tr>
              <a:tr h="890213">
                <a:tc vMerge="1">
                  <a:txBody>
                    <a:bodyPr/>
                    <a:lstStyle/>
                    <a:p>
                      <a:endParaRPr kumimoji="1" lang="ja-JP" altLang="en-US"/>
                    </a:p>
                  </a:txBody>
                  <a:tcPr/>
                </a:tc>
                <a:tc>
                  <a:txBody>
                    <a:bodyPr/>
                    <a:lstStyle/>
                    <a:p>
                      <a:pPr algn="ctr"/>
                      <a:r>
                        <a:rPr kumimoji="1" lang="ja-JP" altLang="en-US" sz="1400" dirty="0" err="1" smtClean="0"/>
                        <a:t>障がい</a:t>
                      </a:r>
                      <a:r>
                        <a:rPr kumimoji="1" lang="ja-JP" altLang="en-US" sz="1400" dirty="0" smtClean="0"/>
                        <a:t>福祉</a:t>
                      </a:r>
                      <a:endParaRPr kumimoji="1" lang="en-US" altLang="ja-JP" sz="1400" dirty="0" smtClean="0"/>
                    </a:p>
                    <a:p>
                      <a:pPr algn="ctr"/>
                      <a:r>
                        <a:rPr kumimoji="1" lang="ja-JP" altLang="en-US" sz="1400" dirty="0" smtClean="0"/>
                        <a:t>サービス等</a:t>
                      </a:r>
                      <a:endParaRPr kumimoji="1" lang="en-US" altLang="ja-JP" sz="1400" dirty="0" smtClean="0"/>
                    </a:p>
                    <a:p>
                      <a:pPr algn="ctr"/>
                      <a:r>
                        <a:rPr kumimoji="1" lang="ja-JP" altLang="en-US" sz="1400" dirty="0" smtClean="0"/>
                        <a:t>受給者数</a:t>
                      </a:r>
                      <a:endParaRPr kumimoji="1" lang="ja-JP" altLang="en-US" sz="1400" dirty="0"/>
                    </a:p>
                  </a:txBody>
                  <a:tcPr marL="91455" marR="91455" marT="45732" marB="45732" anchor="ctr">
                    <a:lnR w="12700" cap="flat" cmpd="sng" algn="ctr">
                      <a:solidFill>
                        <a:schemeClr val="tx1"/>
                      </a:solidFill>
                      <a:prstDash val="solid"/>
                      <a:round/>
                      <a:headEnd type="none" w="med" len="med"/>
                      <a:tailEnd type="none" w="med" len="med"/>
                    </a:lnR>
                    <a:solidFill>
                      <a:schemeClr val="accent5">
                        <a:lumMod val="20000"/>
                        <a:lumOff val="80000"/>
                      </a:schemeClr>
                    </a:solidFill>
                  </a:tcPr>
                </a:tc>
                <a:tc>
                  <a:txBody>
                    <a:bodyPr/>
                    <a:lstStyle/>
                    <a:p>
                      <a:pPr algn="ctr"/>
                      <a:r>
                        <a:rPr kumimoji="1" lang="ja-JP" altLang="en-US" sz="1400" dirty="0" smtClean="0"/>
                        <a:t>計画作成済人数</a:t>
                      </a:r>
                      <a:endParaRPr kumimoji="1" lang="ja-JP" altLang="en-US" sz="1400" dirty="0"/>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20000"/>
                        <a:lumOff val="80000"/>
                      </a:schemeClr>
                    </a:solidFill>
                  </a:tcPr>
                </a:tc>
                <a:tc>
                  <a:txBody>
                    <a:bodyPr/>
                    <a:lstStyle/>
                    <a:p>
                      <a:pPr algn="ctr"/>
                      <a:r>
                        <a:rPr kumimoji="1" lang="ja-JP" altLang="en-US" sz="1400" dirty="0" smtClean="0"/>
                        <a:t>達成率</a:t>
                      </a:r>
                      <a:endParaRPr kumimoji="1" lang="ja-JP" altLang="en-US" sz="1400" dirty="0"/>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20000"/>
                        <a:lumOff val="80000"/>
                      </a:schemeClr>
                    </a:solidFill>
                  </a:tcPr>
                </a:tc>
                <a:tc>
                  <a:txBody>
                    <a:bodyPr/>
                    <a:lstStyle/>
                    <a:p>
                      <a:pPr algn="ctr"/>
                      <a:r>
                        <a:rPr kumimoji="1" lang="en-US" altLang="ja-JP" sz="1400" dirty="0" smtClean="0"/>
                        <a:t>【</a:t>
                      </a:r>
                      <a:r>
                        <a:rPr kumimoji="1" lang="ja-JP" altLang="en-US" sz="1400" dirty="0" smtClean="0"/>
                        <a:t>全国</a:t>
                      </a:r>
                      <a:r>
                        <a:rPr kumimoji="1" lang="en-US" altLang="ja-JP" sz="1400" dirty="0" smtClean="0"/>
                        <a:t>】</a:t>
                      </a:r>
                    </a:p>
                    <a:p>
                      <a:pPr algn="ctr"/>
                      <a:r>
                        <a:rPr kumimoji="1" lang="ja-JP" altLang="en-US" sz="1400" dirty="0" smtClean="0"/>
                        <a:t>達成率</a:t>
                      </a:r>
                      <a:endParaRPr kumimoji="1" lang="ja-JP" altLang="en-US" sz="1400" dirty="0"/>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err="1" smtClean="0"/>
                        <a:t>障がい</a:t>
                      </a:r>
                      <a:r>
                        <a:rPr kumimoji="1" lang="ja-JP" altLang="en-US" sz="1400" dirty="0" smtClean="0"/>
                        <a:t>児</a:t>
                      </a:r>
                      <a:endParaRPr kumimoji="1" lang="en-US" altLang="ja-JP" sz="14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通所支援</a:t>
                      </a:r>
                      <a:endParaRPr kumimoji="1" lang="en-US" altLang="ja-JP" sz="14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受給者数</a:t>
                      </a:r>
                      <a:endParaRPr kumimoji="1" lang="ja-JP" altLang="en-US" sz="1400" dirty="0"/>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計画作成済人数</a:t>
                      </a:r>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20000"/>
                        <a:lumOff val="80000"/>
                      </a:schemeClr>
                    </a:solidFill>
                  </a:tcPr>
                </a:tc>
                <a:tc>
                  <a:txBody>
                    <a:bodyPr/>
                    <a:lstStyle/>
                    <a:p>
                      <a:pPr algn="ctr"/>
                      <a:r>
                        <a:rPr kumimoji="1" lang="ja-JP" altLang="en-US" sz="1400" dirty="0" smtClean="0"/>
                        <a:t>達成率</a:t>
                      </a:r>
                      <a:endParaRPr kumimoji="1" lang="ja-JP" altLang="en-US" sz="1400" dirty="0"/>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20000"/>
                        <a:lumOff val="80000"/>
                      </a:schemeClr>
                    </a:solidFill>
                  </a:tcPr>
                </a:tc>
                <a:tc>
                  <a:txBody>
                    <a:bodyPr/>
                    <a:lstStyle/>
                    <a:p>
                      <a:pPr algn="ctr"/>
                      <a:r>
                        <a:rPr kumimoji="1" lang="en-US" altLang="ja-JP" sz="1400" dirty="0" smtClean="0"/>
                        <a:t>【</a:t>
                      </a:r>
                      <a:r>
                        <a:rPr kumimoji="1" lang="ja-JP" altLang="en-US" sz="1400" dirty="0" smtClean="0"/>
                        <a:t>全国</a:t>
                      </a:r>
                      <a:r>
                        <a:rPr kumimoji="1" lang="en-US" altLang="ja-JP" sz="1400" dirty="0" smtClean="0"/>
                        <a:t>】</a:t>
                      </a:r>
                    </a:p>
                    <a:p>
                      <a:pPr algn="ctr"/>
                      <a:r>
                        <a:rPr kumimoji="1" lang="ja-JP" altLang="en-US" sz="1400" dirty="0" smtClean="0"/>
                        <a:t>達成率</a:t>
                      </a:r>
                    </a:p>
                  </a:txBody>
                  <a:tcPr marL="91455" marR="91455" marT="45732" marB="45732" anchor="ctr">
                    <a:lnL w="12700" cap="flat" cmpd="sng" algn="ctr">
                      <a:solidFill>
                        <a:schemeClr val="tx1"/>
                      </a:solidFill>
                      <a:prstDash val="solid"/>
                      <a:round/>
                      <a:headEnd type="none" w="med" len="med"/>
                      <a:tailEnd type="none" w="med" len="med"/>
                    </a:lnL>
                    <a:solidFill>
                      <a:schemeClr val="accent5">
                        <a:lumMod val="20000"/>
                        <a:lumOff val="80000"/>
                      </a:schemeClr>
                    </a:solidFill>
                  </a:tcPr>
                </a:tc>
              </a:tr>
              <a:tr h="569565">
                <a:tc>
                  <a:txBody>
                    <a:bodyPr/>
                    <a:lstStyle/>
                    <a:p>
                      <a:r>
                        <a:rPr kumimoji="1" lang="en-US" altLang="ja-JP" sz="1400" dirty="0" smtClean="0"/>
                        <a:t>H29.3</a:t>
                      </a:r>
                      <a:r>
                        <a:rPr kumimoji="1" lang="ja-JP" altLang="en-US" sz="1400" dirty="0" smtClean="0"/>
                        <a:t>末</a:t>
                      </a:r>
                      <a:endParaRPr kumimoji="1" lang="ja-JP" altLang="en-US" sz="1400" dirty="0"/>
                    </a:p>
                  </a:txBody>
                  <a:tcPr marL="91455" marR="91455" marT="45732" marB="45732" anchor="ctr">
                    <a:lnL w="12700" cap="flat" cmpd="sng" algn="ctr">
                      <a:solidFill>
                        <a:schemeClr val="tx1"/>
                      </a:solidFill>
                      <a:prstDash val="solid"/>
                      <a:round/>
                      <a:headEnd type="none" w="med" len="med"/>
                      <a:tailEnd type="none" w="med" len="med"/>
                    </a:lnL>
                  </a:tcPr>
                </a:tc>
                <a:tc>
                  <a:txBody>
                    <a:bodyPr/>
                    <a:lstStyle/>
                    <a:p>
                      <a:pPr algn="ctr"/>
                      <a:r>
                        <a:rPr kumimoji="1" lang="en-US" altLang="ja-JP" sz="1600" dirty="0" smtClean="0">
                          <a:solidFill>
                            <a:srgbClr val="FF0000"/>
                          </a:solidFill>
                        </a:rPr>
                        <a:t>76,369</a:t>
                      </a:r>
                      <a:endParaRPr kumimoji="1" lang="ja-JP" altLang="en-US" sz="1600" dirty="0">
                        <a:solidFill>
                          <a:srgbClr val="FF0000"/>
                        </a:solidFill>
                      </a:endParaRPr>
                    </a:p>
                  </a:txBody>
                  <a:tcPr marL="91455" marR="91455" marT="45732" marB="45732" anchor="ctr"/>
                </a:tc>
                <a:tc>
                  <a:txBody>
                    <a:bodyPr/>
                    <a:lstStyle/>
                    <a:p>
                      <a:pPr algn="ctr"/>
                      <a:r>
                        <a:rPr kumimoji="1" lang="en-US" altLang="ja-JP" sz="1600" dirty="0" smtClean="0">
                          <a:solidFill>
                            <a:srgbClr val="FF0000"/>
                          </a:solidFill>
                        </a:rPr>
                        <a:t>74,939</a:t>
                      </a:r>
                      <a:endParaRPr kumimoji="1" lang="ja-JP" altLang="en-US" sz="1600" dirty="0">
                        <a:solidFill>
                          <a:srgbClr val="FF0000"/>
                        </a:solidFill>
                      </a:endParaRPr>
                    </a:p>
                  </a:txBody>
                  <a:tcPr marL="91455" marR="91455" marT="45732" marB="45732" anchor="ctr">
                    <a:lnR w="12700" cap="flat" cmpd="sng" algn="ctr">
                      <a:solidFill>
                        <a:schemeClr val="tx1"/>
                      </a:solidFill>
                      <a:prstDash val="solid"/>
                      <a:round/>
                      <a:headEnd type="none" w="med" len="med"/>
                      <a:tailEnd type="none" w="med" len="med"/>
                    </a:lnR>
                  </a:tcPr>
                </a:tc>
                <a:tc>
                  <a:txBody>
                    <a:bodyPr/>
                    <a:lstStyle/>
                    <a:p>
                      <a:pPr algn="ctr"/>
                      <a:r>
                        <a:rPr kumimoji="1" lang="en-US" altLang="ja-JP" sz="1600" dirty="0" smtClean="0">
                          <a:solidFill>
                            <a:srgbClr val="FF0000"/>
                          </a:solidFill>
                        </a:rPr>
                        <a:t>98.1%</a:t>
                      </a:r>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kumimoji="1" lang="en-US" altLang="ja-JP" sz="1600" dirty="0" smtClean="0">
                          <a:solidFill>
                            <a:srgbClr val="FF0000"/>
                          </a:solidFill>
                        </a:rPr>
                        <a:t>97.6%</a:t>
                      </a:r>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kumimoji="1" lang="en-US" altLang="ja-JP" sz="1600" dirty="0" smtClean="0">
                          <a:solidFill>
                            <a:srgbClr val="FF0000"/>
                          </a:solidFill>
                        </a:rPr>
                        <a:t>21,971</a:t>
                      </a:r>
                      <a:endParaRPr kumimoji="1" lang="ja-JP" altLang="en-US" sz="1600" dirty="0">
                        <a:solidFill>
                          <a:srgbClr val="FF0000"/>
                        </a:solidFill>
                      </a:endParaRPr>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kumimoji="1" lang="en-US" altLang="ja-JP" sz="1600" dirty="0" smtClean="0">
                          <a:solidFill>
                            <a:srgbClr val="FF0000"/>
                          </a:solidFill>
                        </a:rPr>
                        <a:t>21,901</a:t>
                      </a:r>
                      <a:endParaRPr kumimoji="1" lang="ja-JP" altLang="en-US" sz="1600" dirty="0">
                        <a:solidFill>
                          <a:srgbClr val="FF0000"/>
                        </a:solidFill>
                      </a:endParaRPr>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kumimoji="1" lang="en-US" altLang="ja-JP" sz="1600" dirty="0" smtClean="0">
                          <a:solidFill>
                            <a:srgbClr val="FF0000"/>
                          </a:solidFill>
                        </a:rPr>
                        <a:t>99.7%</a:t>
                      </a:r>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kumimoji="1" lang="en-US" altLang="ja-JP" sz="1600" dirty="0" smtClean="0">
                          <a:solidFill>
                            <a:srgbClr val="FF0000"/>
                          </a:solidFill>
                        </a:rPr>
                        <a:t>99.3%</a:t>
                      </a:r>
                    </a:p>
                  </a:txBody>
                  <a:tcPr marL="91455" marR="91455" marT="45732" marB="45732" anchor="ctr">
                    <a:lnL w="12700" cap="flat" cmpd="sng" algn="ctr">
                      <a:solidFill>
                        <a:schemeClr val="tx1"/>
                      </a:solidFill>
                      <a:prstDash val="solid"/>
                      <a:round/>
                      <a:headEnd type="none" w="med" len="med"/>
                      <a:tailEnd type="none" w="med" len="med"/>
                    </a:lnL>
                  </a:tcPr>
                </a:tc>
              </a:tr>
              <a:tr h="56956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t>H29.6</a:t>
                      </a:r>
                      <a:r>
                        <a:rPr kumimoji="1" lang="ja-JP" altLang="en-US" sz="1400" dirty="0" smtClean="0"/>
                        <a:t>末</a:t>
                      </a:r>
                    </a:p>
                  </a:txBody>
                  <a:tcPr marL="91455" marR="91455" marT="45732" marB="45732" anchor="ctr">
                    <a:lnL w="12700" cap="flat" cmpd="sng" algn="ctr">
                      <a:solidFill>
                        <a:schemeClr val="tx1"/>
                      </a:solidFill>
                      <a:prstDash val="solid"/>
                      <a:round/>
                      <a:headEnd type="none" w="med" len="med"/>
                      <a:tailEnd type="none" w="med" len="med"/>
                    </a:lnL>
                  </a:tcPr>
                </a:tc>
                <a:tc>
                  <a:txBody>
                    <a:bodyPr/>
                    <a:lstStyle/>
                    <a:p>
                      <a:pPr algn="ctr"/>
                      <a:r>
                        <a:rPr kumimoji="1" lang="en-US" altLang="ja-JP" sz="1600" dirty="0" smtClean="0">
                          <a:solidFill>
                            <a:srgbClr val="FF0000"/>
                          </a:solidFill>
                        </a:rPr>
                        <a:t>77,557</a:t>
                      </a:r>
                      <a:endParaRPr kumimoji="1" lang="ja-JP" altLang="en-US" sz="1600" dirty="0">
                        <a:solidFill>
                          <a:srgbClr val="FF0000"/>
                        </a:solidFill>
                      </a:endParaRPr>
                    </a:p>
                  </a:txBody>
                  <a:tcPr marL="91455" marR="91455" marT="45732" marB="45732" anchor="ctr"/>
                </a:tc>
                <a:tc>
                  <a:txBody>
                    <a:bodyPr/>
                    <a:lstStyle/>
                    <a:p>
                      <a:pPr algn="ctr"/>
                      <a:r>
                        <a:rPr kumimoji="1" lang="en-US" altLang="ja-JP" sz="1600" dirty="0" smtClean="0">
                          <a:solidFill>
                            <a:srgbClr val="FF0000"/>
                          </a:solidFill>
                        </a:rPr>
                        <a:t>76,411</a:t>
                      </a:r>
                      <a:endParaRPr kumimoji="1" lang="ja-JP" altLang="en-US" sz="1600" dirty="0">
                        <a:solidFill>
                          <a:srgbClr val="FF0000"/>
                        </a:solidFill>
                      </a:endParaRPr>
                    </a:p>
                  </a:txBody>
                  <a:tcPr marL="91455" marR="91455" marT="45732" marB="45732" anchor="ctr">
                    <a:lnR w="12700" cap="flat" cmpd="sng" algn="ctr">
                      <a:solidFill>
                        <a:schemeClr val="tx1"/>
                      </a:solidFill>
                      <a:prstDash val="solid"/>
                      <a:round/>
                      <a:headEnd type="none" w="med" len="med"/>
                      <a:tailEnd type="none" w="med" len="med"/>
                    </a:lnR>
                  </a:tcPr>
                </a:tc>
                <a:tc>
                  <a:txBody>
                    <a:bodyPr/>
                    <a:lstStyle/>
                    <a:p>
                      <a:pPr algn="ctr"/>
                      <a:r>
                        <a:rPr kumimoji="1" lang="en-US" altLang="ja-JP" sz="1600" dirty="0" smtClean="0">
                          <a:solidFill>
                            <a:srgbClr val="FF0000"/>
                          </a:solidFill>
                        </a:rPr>
                        <a:t>98.5%</a:t>
                      </a:r>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kumimoji="1" lang="en-US" altLang="ja-JP" sz="1600" dirty="0" smtClean="0">
                          <a:solidFill>
                            <a:srgbClr val="FF0000"/>
                          </a:solidFill>
                        </a:rPr>
                        <a:t>98.2%</a:t>
                      </a:r>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kumimoji="1" lang="en-US" altLang="ja-JP" sz="1600" dirty="0" smtClean="0">
                          <a:solidFill>
                            <a:srgbClr val="FF0000"/>
                          </a:solidFill>
                        </a:rPr>
                        <a:t>22,647</a:t>
                      </a:r>
                      <a:endParaRPr kumimoji="1" lang="ja-JP" altLang="en-US" sz="1600" dirty="0">
                        <a:solidFill>
                          <a:srgbClr val="FF0000"/>
                        </a:solidFill>
                      </a:endParaRPr>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kumimoji="1" lang="en-US" altLang="ja-JP" sz="1600" dirty="0" smtClean="0">
                          <a:solidFill>
                            <a:srgbClr val="FF0000"/>
                          </a:solidFill>
                        </a:rPr>
                        <a:t>22,621</a:t>
                      </a:r>
                      <a:endParaRPr kumimoji="1" lang="ja-JP" altLang="en-US" sz="1600" dirty="0">
                        <a:solidFill>
                          <a:srgbClr val="FF0000"/>
                        </a:solidFill>
                      </a:endParaRPr>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kumimoji="1" lang="en-US" altLang="ja-JP" sz="1600" dirty="0" smtClean="0">
                          <a:solidFill>
                            <a:srgbClr val="FF0000"/>
                          </a:solidFill>
                        </a:rPr>
                        <a:t>99.9%</a:t>
                      </a:r>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kumimoji="1" lang="en-US" altLang="ja-JP" sz="1600" dirty="0" smtClean="0">
                          <a:solidFill>
                            <a:srgbClr val="FF0000"/>
                          </a:solidFill>
                        </a:rPr>
                        <a:t>99.5%</a:t>
                      </a:r>
                    </a:p>
                  </a:txBody>
                  <a:tcPr marL="91455" marR="91455" marT="45732" marB="45732" anchor="ctr">
                    <a:lnL w="12700" cap="flat" cmpd="sng" algn="ctr">
                      <a:solidFill>
                        <a:schemeClr val="tx1"/>
                      </a:solidFill>
                      <a:prstDash val="solid"/>
                      <a:round/>
                      <a:headEnd type="none" w="med" len="med"/>
                      <a:tailEnd type="none" w="med" len="med"/>
                    </a:lnL>
                  </a:tcPr>
                </a:tc>
              </a:tr>
              <a:tr h="56956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t>H29.9</a:t>
                      </a:r>
                      <a:r>
                        <a:rPr kumimoji="1" lang="ja-JP" altLang="en-US" sz="1400" dirty="0" smtClean="0"/>
                        <a:t>末</a:t>
                      </a:r>
                      <a:endParaRPr kumimoji="1" lang="ja-JP" altLang="en-US" sz="1400" dirty="0"/>
                    </a:p>
                  </a:txBody>
                  <a:tcPr marL="91455" marR="91455" marT="45732" marB="45732"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pPr algn="ctr"/>
                      <a:r>
                        <a:rPr kumimoji="1" lang="en-US" altLang="ja-JP" sz="1600" dirty="0" smtClean="0">
                          <a:solidFill>
                            <a:srgbClr val="FF0000"/>
                          </a:solidFill>
                        </a:rPr>
                        <a:t>78,421</a:t>
                      </a:r>
                      <a:endParaRPr kumimoji="1" lang="ja-JP" altLang="en-US" sz="1600" dirty="0">
                        <a:solidFill>
                          <a:srgbClr val="FF0000"/>
                        </a:solidFill>
                      </a:endParaRPr>
                    </a:p>
                  </a:txBody>
                  <a:tcPr marL="91455" marR="91455" marT="45732" marB="45732" anchor="ctr">
                    <a:lnB w="12700" cap="flat" cmpd="sng" algn="ctr">
                      <a:solidFill>
                        <a:schemeClr val="tx1"/>
                      </a:solidFill>
                      <a:prstDash val="solid"/>
                      <a:round/>
                      <a:headEnd type="none" w="med" len="med"/>
                      <a:tailEnd type="none" w="med" len="med"/>
                    </a:lnB>
                    <a:noFill/>
                  </a:tcPr>
                </a:tc>
                <a:tc>
                  <a:txBody>
                    <a:bodyPr/>
                    <a:lstStyle/>
                    <a:p>
                      <a:pPr algn="ctr"/>
                      <a:r>
                        <a:rPr kumimoji="1" lang="en-US" altLang="ja-JP" sz="1600" dirty="0" smtClean="0">
                          <a:solidFill>
                            <a:srgbClr val="FF0000"/>
                          </a:solidFill>
                        </a:rPr>
                        <a:t>77,575</a:t>
                      </a:r>
                      <a:endParaRPr kumimoji="1" lang="ja-JP" altLang="en-US" sz="1600" dirty="0">
                        <a:solidFill>
                          <a:srgbClr val="FF0000"/>
                        </a:solidFill>
                      </a:endParaRPr>
                    </a:p>
                  </a:txBody>
                  <a:tcPr marL="91455" marR="91455" marT="45732" marB="45732"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a:r>
                        <a:rPr kumimoji="1" lang="en-US" altLang="ja-JP" sz="1600" dirty="0" smtClean="0">
                          <a:solidFill>
                            <a:srgbClr val="FF0000"/>
                          </a:solidFill>
                        </a:rPr>
                        <a:t>98.9%</a:t>
                      </a:r>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a:r>
                        <a:rPr kumimoji="1" lang="en-US" altLang="ja-JP" sz="1600" dirty="0" smtClean="0">
                          <a:solidFill>
                            <a:srgbClr val="FF0000"/>
                          </a:solidFill>
                        </a:rPr>
                        <a:t>98.5%</a:t>
                      </a:r>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a:r>
                        <a:rPr kumimoji="1" lang="en-US" altLang="ja-JP" sz="1600" dirty="0" smtClean="0">
                          <a:solidFill>
                            <a:srgbClr val="FF0000"/>
                          </a:solidFill>
                        </a:rPr>
                        <a:t>23,836</a:t>
                      </a:r>
                      <a:endParaRPr kumimoji="1" lang="ja-JP" altLang="en-US" sz="1600" dirty="0">
                        <a:solidFill>
                          <a:srgbClr val="FF0000"/>
                        </a:solidFill>
                      </a:endParaRPr>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a:r>
                        <a:rPr kumimoji="1" lang="en-US" altLang="ja-JP" sz="1600" dirty="0" smtClean="0">
                          <a:solidFill>
                            <a:srgbClr val="FF0000"/>
                          </a:solidFill>
                        </a:rPr>
                        <a:t>23,731</a:t>
                      </a:r>
                      <a:endParaRPr kumimoji="1" lang="ja-JP" altLang="en-US" sz="1600" dirty="0">
                        <a:solidFill>
                          <a:srgbClr val="FF0000"/>
                        </a:solidFill>
                      </a:endParaRPr>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a:r>
                        <a:rPr kumimoji="1" lang="en-US" altLang="ja-JP" sz="1600" dirty="0" smtClean="0">
                          <a:solidFill>
                            <a:srgbClr val="FF0000"/>
                          </a:solidFill>
                        </a:rPr>
                        <a:t>99.6</a:t>
                      </a:r>
                      <a:r>
                        <a:rPr kumimoji="1" lang="ja-JP" altLang="en-US" sz="1600" dirty="0" smtClean="0">
                          <a:solidFill>
                            <a:srgbClr val="FF0000"/>
                          </a:solidFill>
                        </a:rPr>
                        <a:t>％</a:t>
                      </a:r>
                      <a:endParaRPr kumimoji="1" lang="ja-JP" altLang="en-US" sz="1600" dirty="0">
                        <a:solidFill>
                          <a:srgbClr val="FF0000"/>
                        </a:solidFill>
                      </a:endParaRPr>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a:r>
                        <a:rPr kumimoji="1" lang="en-US" altLang="ja-JP" sz="1600" dirty="0" smtClean="0">
                          <a:solidFill>
                            <a:srgbClr val="FF0000"/>
                          </a:solidFill>
                        </a:rPr>
                        <a:t>99.5%</a:t>
                      </a:r>
                      <a:endParaRPr kumimoji="1" lang="ja-JP" altLang="en-US" sz="1600" dirty="0">
                        <a:solidFill>
                          <a:srgbClr val="FF0000"/>
                        </a:solidFill>
                      </a:endParaRPr>
                    </a:p>
                  </a:txBody>
                  <a:tcPr marL="91455" marR="91455" marT="45732" marB="45732"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r>
              <a:tr h="56956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t>H29.12</a:t>
                      </a:r>
                      <a:r>
                        <a:rPr kumimoji="1" lang="ja-JP" altLang="en-US" sz="1400" dirty="0" smtClean="0"/>
                        <a:t>末</a:t>
                      </a:r>
                      <a:endParaRPr kumimoji="1" lang="ja-JP" altLang="en-US" sz="1400" dirty="0"/>
                    </a:p>
                  </a:txBody>
                  <a:tcPr marL="91455" marR="91455" marT="45732" marB="45732"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600" dirty="0" smtClean="0">
                          <a:solidFill>
                            <a:srgbClr val="FF0000"/>
                          </a:solidFill>
                        </a:rPr>
                        <a:t>79,544</a:t>
                      </a:r>
                      <a:endParaRPr kumimoji="1" lang="ja-JP" altLang="en-US" sz="1600" dirty="0">
                        <a:solidFill>
                          <a:srgbClr val="FF0000"/>
                        </a:solidFill>
                      </a:endParaRPr>
                    </a:p>
                  </a:txBody>
                  <a:tcPr marL="91455" marR="91455" marT="45732" marB="45732"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600" dirty="0" smtClean="0">
                          <a:solidFill>
                            <a:srgbClr val="FF0000"/>
                          </a:solidFill>
                        </a:rPr>
                        <a:t>78,837</a:t>
                      </a:r>
                      <a:endParaRPr kumimoji="1" lang="ja-JP" altLang="en-US" sz="1600" dirty="0">
                        <a:solidFill>
                          <a:srgbClr val="FF0000"/>
                        </a:solidFill>
                      </a:endParaRPr>
                    </a:p>
                  </a:txBody>
                  <a:tcPr marL="91455" marR="91455" marT="45732" marB="45732"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600" dirty="0" smtClean="0">
                          <a:solidFill>
                            <a:srgbClr val="FF0000"/>
                          </a:solidFill>
                        </a:rPr>
                        <a:t>99.1%</a:t>
                      </a:r>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600" dirty="0" smtClean="0">
                          <a:solidFill>
                            <a:srgbClr val="FF0000"/>
                          </a:solidFill>
                        </a:rPr>
                        <a:t>98.8%</a:t>
                      </a:r>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600" dirty="0" smtClean="0">
                          <a:solidFill>
                            <a:srgbClr val="FF0000"/>
                          </a:solidFill>
                        </a:rPr>
                        <a:t>25,026</a:t>
                      </a:r>
                      <a:endParaRPr kumimoji="1" lang="ja-JP" altLang="en-US" sz="1600" dirty="0">
                        <a:solidFill>
                          <a:srgbClr val="FF0000"/>
                        </a:solidFill>
                      </a:endParaRPr>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600" dirty="0" smtClean="0">
                          <a:solidFill>
                            <a:srgbClr val="FF0000"/>
                          </a:solidFill>
                        </a:rPr>
                        <a:t>25,006</a:t>
                      </a:r>
                      <a:endParaRPr kumimoji="1" lang="ja-JP" altLang="en-US" sz="1600" dirty="0">
                        <a:solidFill>
                          <a:srgbClr val="FF0000"/>
                        </a:solidFill>
                      </a:endParaRPr>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600" dirty="0" smtClean="0">
                          <a:solidFill>
                            <a:srgbClr val="FF0000"/>
                          </a:solidFill>
                        </a:rPr>
                        <a:t>99.9%</a:t>
                      </a:r>
                      <a:endParaRPr kumimoji="1" lang="ja-JP" altLang="en-US" sz="1600" dirty="0">
                        <a:solidFill>
                          <a:srgbClr val="FF0000"/>
                        </a:solidFill>
                      </a:endParaRPr>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600" dirty="0" smtClean="0">
                          <a:solidFill>
                            <a:srgbClr val="FF0000"/>
                          </a:solidFill>
                        </a:rPr>
                        <a:t>99.5%</a:t>
                      </a:r>
                      <a:endParaRPr kumimoji="1" lang="ja-JP" altLang="en-US" sz="1600" dirty="0">
                        <a:solidFill>
                          <a:srgbClr val="FF0000"/>
                        </a:solidFill>
                      </a:endParaRPr>
                    </a:p>
                  </a:txBody>
                  <a:tcPr marL="91455" marR="91455" marT="45732" marB="45732"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69565">
                <a:tc>
                  <a:txBody>
                    <a:bodyPr/>
                    <a:lstStyle/>
                    <a:p>
                      <a:r>
                        <a:rPr kumimoji="1" lang="en-US" altLang="ja-JP" sz="1400" dirty="0" smtClean="0"/>
                        <a:t>H30.3</a:t>
                      </a:r>
                      <a:r>
                        <a:rPr kumimoji="1" lang="ja-JP" altLang="en-US" sz="1400" dirty="0" smtClean="0"/>
                        <a:t>末</a:t>
                      </a:r>
                      <a:endParaRPr kumimoji="1" lang="ja-JP" altLang="en-US" sz="1400" dirty="0"/>
                    </a:p>
                  </a:txBody>
                  <a:tcPr marL="91455" marR="91455" marT="45732" marB="45732"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kumimoji="1" lang="en-US" altLang="ja-JP" sz="1600" dirty="0" smtClean="0">
                          <a:solidFill>
                            <a:srgbClr val="FF0000"/>
                          </a:solidFill>
                        </a:rPr>
                        <a:t>80,168</a:t>
                      </a:r>
                    </a:p>
                  </a:txBody>
                  <a:tcPr marL="91455" marR="91455" marT="45732" marB="45732" anchor="ctr">
                    <a:lnT w="12700" cap="flat" cmpd="sng" algn="ctr">
                      <a:solidFill>
                        <a:schemeClr val="tx1"/>
                      </a:solidFill>
                      <a:prstDash val="solid"/>
                      <a:round/>
                      <a:headEnd type="none" w="med" len="med"/>
                      <a:tailEnd type="none" w="med" len="med"/>
                    </a:lnT>
                  </a:tcPr>
                </a:tc>
                <a:tc>
                  <a:txBody>
                    <a:bodyPr/>
                    <a:lstStyle/>
                    <a:p>
                      <a:pPr algn="ctr"/>
                      <a:r>
                        <a:rPr kumimoji="1" lang="en-US" altLang="ja-JP" sz="1600" dirty="0" smtClean="0">
                          <a:solidFill>
                            <a:srgbClr val="FF0000"/>
                          </a:solidFill>
                        </a:rPr>
                        <a:t>79,894</a:t>
                      </a:r>
                      <a:endParaRPr kumimoji="1" lang="ja-JP" altLang="en-US" sz="1600" dirty="0">
                        <a:solidFill>
                          <a:srgbClr val="FF0000"/>
                        </a:solidFill>
                      </a:endParaRPr>
                    </a:p>
                  </a:txBody>
                  <a:tcPr marL="91455" marR="91455" marT="45732" marB="45732"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en-US" altLang="ja-JP" sz="1600" dirty="0" smtClean="0">
                          <a:solidFill>
                            <a:srgbClr val="FF0000"/>
                          </a:solidFill>
                        </a:rPr>
                        <a:t>99.7%</a:t>
                      </a:r>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en-US" altLang="ja-JP" sz="1600" dirty="0" smtClean="0">
                          <a:solidFill>
                            <a:srgbClr val="FF0000"/>
                          </a:solidFill>
                        </a:rPr>
                        <a:t>99.0%</a:t>
                      </a:r>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en-US" altLang="ja-JP" sz="1600" dirty="0" smtClean="0">
                          <a:solidFill>
                            <a:srgbClr val="FF0000"/>
                          </a:solidFill>
                        </a:rPr>
                        <a:t>25,780</a:t>
                      </a:r>
                      <a:endParaRPr kumimoji="1" lang="ja-JP" altLang="en-US" sz="1600" dirty="0">
                        <a:solidFill>
                          <a:srgbClr val="FF0000"/>
                        </a:solidFill>
                      </a:endParaRPr>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en-US" altLang="ja-JP" sz="1600" dirty="0" smtClean="0">
                          <a:solidFill>
                            <a:srgbClr val="FF0000"/>
                          </a:solidFill>
                        </a:rPr>
                        <a:t>25,774</a:t>
                      </a:r>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en-US" altLang="ja-JP" sz="1600" dirty="0" smtClean="0">
                          <a:solidFill>
                            <a:srgbClr val="FF0000"/>
                          </a:solidFill>
                        </a:rPr>
                        <a:t>99.9%</a:t>
                      </a:r>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en-US" altLang="ja-JP" sz="1600" dirty="0" smtClean="0">
                          <a:solidFill>
                            <a:srgbClr val="FF0000"/>
                          </a:solidFill>
                        </a:rPr>
                        <a:t>99.6</a:t>
                      </a:r>
                      <a:r>
                        <a:rPr kumimoji="1" lang="ja-JP" altLang="en-US" sz="1600" dirty="0" smtClean="0">
                          <a:solidFill>
                            <a:srgbClr val="FF0000"/>
                          </a:solidFill>
                        </a:rPr>
                        <a:t>％</a:t>
                      </a:r>
                      <a:endParaRPr kumimoji="1" lang="en-US" altLang="ja-JP" sz="1600" dirty="0" smtClean="0">
                        <a:solidFill>
                          <a:srgbClr val="FF0000"/>
                        </a:solidFill>
                      </a:endParaRPr>
                    </a:p>
                  </a:txBody>
                  <a:tcPr marL="91455" marR="91455" marT="45732" marB="45732"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bl>
          </a:graphicData>
        </a:graphic>
      </p:graphicFrame>
      <p:sp>
        <p:nvSpPr>
          <p:cNvPr id="4" name="タイトル 1"/>
          <p:cNvSpPr txBox="1">
            <a:spLocks noGrp="1"/>
          </p:cNvSpPr>
          <p:nvPr>
            <p:ph type="title"/>
          </p:nvPr>
        </p:nvSpPr>
        <p:spPr>
          <a:xfrm>
            <a:off x="476250" y="404813"/>
            <a:ext cx="8229600" cy="495300"/>
          </a:xfr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tyle>
          <a:lnRef idx="2">
            <a:schemeClr val="dk1"/>
          </a:lnRef>
          <a:fillRef idx="1">
            <a:schemeClr val="lt1"/>
          </a:fillRef>
          <a:effectRef idx="0">
            <a:schemeClr val="dk1"/>
          </a:effectRef>
          <a:fontRef idx="minor">
            <a:schemeClr val="dk1"/>
          </a:fontRef>
        </p:style>
        <p:txBody>
          <a:bodyPr/>
          <a:lstStyle>
            <a:lvl1pPr algn="ctr" defTabSz="914400" rtl="0" eaLnBrk="1" latinLnBrk="0" hangingPunct="1">
              <a:spcBef>
                <a:spcPct val="0"/>
              </a:spcBef>
              <a:buNone/>
              <a:defRPr kumimoji="1"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fontAlgn="auto">
              <a:spcAft>
                <a:spcPts val="0"/>
              </a:spcAft>
              <a:defRPr/>
            </a:pPr>
            <a:r>
              <a:rPr lang="ja-JP" altLang="en-US" sz="3200" dirty="0" smtClean="0">
                <a:solidFill>
                  <a:schemeClr val="tx1"/>
                </a:solidFill>
                <a:latin typeface="HGSｺﾞｼｯｸE" panose="020B0900000000000000" pitchFamily="50" charset="-128"/>
                <a:ea typeface="HGSｺﾞｼｯｸE" panose="020B0900000000000000" pitchFamily="50" charset="-128"/>
              </a:rPr>
              <a:t>計画相談支援・</a:t>
            </a:r>
            <a:r>
              <a:rPr lang="ja-JP" altLang="en-US" sz="3200" dirty="0" err="1" smtClean="0">
                <a:solidFill>
                  <a:schemeClr val="tx1"/>
                </a:solidFill>
                <a:latin typeface="HGSｺﾞｼｯｸE" panose="020B0900000000000000" pitchFamily="50" charset="-128"/>
                <a:ea typeface="HGSｺﾞｼｯｸE" panose="020B0900000000000000" pitchFamily="50" charset="-128"/>
              </a:rPr>
              <a:t>障がい</a:t>
            </a:r>
            <a:r>
              <a:rPr lang="ja-JP" altLang="en-US" sz="3200" dirty="0" smtClean="0">
                <a:solidFill>
                  <a:schemeClr val="tx1"/>
                </a:solidFill>
                <a:latin typeface="HGSｺﾞｼｯｸE" panose="020B0900000000000000" pitchFamily="50" charset="-128"/>
                <a:ea typeface="HGSｺﾞｼｯｸE" panose="020B0900000000000000" pitchFamily="50" charset="-128"/>
              </a:rPr>
              <a:t>児相談支援</a:t>
            </a:r>
          </a:p>
        </p:txBody>
      </p:sp>
      <p:sp>
        <p:nvSpPr>
          <p:cNvPr id="5" name="タイトル 1"/>
          <p:cNvSpPr txBox="1">
            <a:spLocks/>
          </p:cNvSpPr>
          <p:nvPr/>
        </p:nvSpPr>
        <p:spPr bwMode="auto">
          <a:xfrm>
            <a:off x="631825" y="1196975"/>
            <a:ext cx="7918450" cy="468313"/>
          </a:xfrm>
          <a:prstGeom prst="roundRect">
            <a:avLst/>
          </a:prstGeom>
        </p:spPr>
        <p:style>
          <a:lnRef idx="1">
            <a:schemeClr val="accent5"/>
          </a:lnRef>
          <a:fillRef idx="2">
            <a:schemeClr val="accent5"/>
          </a:fillRef>
          <a:effectRef idx="1">
            <a:schemeClr val="accent5"/>
          </a:effectRef>
          <a:fontRef idx="minor">
            <a:schemeClr val="dk1"/>
          </a:fontRef>
        </p:style>
        <p:txBody>
          <a:bodyPr anchor="ctr"/>
          <a:lstStyle>
            <a:lvl1pPr algn="ctr" rtl="0" eaLnBrk="0" fontAlgn="base" hangingPunct="0">
              <a:spcBef>
                <a:spcPct val="0"/>
              </a:spcBef>
              <a:spcAft>
                <a:spcPct val="0"/>
              </a:spcAft>
              <a:defRPr kumimoji="1" sz="4400" kern="1200">
                <a:solidFill>
                  <a:schemeClr val="dk1"/>
                </a:solidFill>
                <a:latin typeface="+mn-lt"/>
                <a:ea typeface="+mn-ea"/>
                <a:cs typeface="+mn-cs"/>
              </a:defRPr>
            </a:lvl1pPr>
            <a:lvl2pPr algn="ctr" rtl="0" eaLnBrk="0" fontAlgn="base" hangingPunct="0">
              <a:spcBef>
                <a:spcPct val="0"/>
              </a:spcBef>
              <a:spcAft>
                <a:spcPct val="0"/>
              </a:spcAft>
              <a:defRPr kumimoji="1" sz="4400">
                <a:solidFill>
                  <a:schemeClr val="dk1"/>
                </a:solidFill>
                <a:latin typeface="+mn-lt"/>
                <a:ea typeface="+mn-ea"/>
                <a:cs typeface="+mn-cs"/>
              </a:defRPr>
            </a:lvl2pPr>
            <a:lvl3pPr algn="ctr" rtl="0" eaLnBrk="0" fontAlgn="base" hangingPunct="0">
              <a:spcBef>
                <a:spcPct val="0"/>
              </a:spcBef>
              <a:spcAft>
                <a:spcPct val="0"/>
              </a:spcAft>
              <a:defRPr kumimoji="1" sz="4400">
                <a:solidFill>
                  <a:schemeClr val="dk1"/>
                </a:solidFill>
                <a:latin typeface="+mn-lt"/>
                <a:ea typeface="+mn-ea"/>
                <a:cs typeface="+mn-cs"/>
              </a:defRPr>
            </a:lvl3pPr>
            <a:lvl4pPr algn="ctr" rtl="0" eaLnBrk="0" fontAlgn="base" hangingPunct="0">
              <a:spcBef>
                <a:spcPct val="0"/>
              </a:spcBef>
              <a:spcAft>
                <a:spcPct val="0"/>
              </a:spcAft>
              <a:defRPr kumimoji="1" sz="4400">
                <a:solidFill>
                  <a:schemeClr val="dk1"/>
                </a:solidFill>
                <a:latin typeface="+mn-lt"/>
                <a:ea typeface="+mn-ea"/>
                <a:cs typeface="+mn-cs"/>
              </a:defRPr>
            </a:lvl4pPr>
            <a:lvl5pPr algn="ctr" rtl="0" eaLnBrk="0" fontAlgn="base" hangingPunct="0">
              <a:spcBef>
                <a:spcPct val="0"/>
              </a:spcBef>
              <a:spcAft>
                <a:spcPct val="0"/>
              </a:spcAft>
              <a:defRPr kumimoji="1" sz="4400">
                <a:solidFill>
                  <a:schemeClr val="dk1"/>
                </a:solidFill>
                <a:latin typeface="+mn-lt"/>
                <a:ea typeface="+mn-ea"/>
                <a:cs typeface="+mn-cs"/>
              </a:defRPr>
            </a:lvl5pPr>
            <a:lvl6pPr marL="457200" algn="ctr" rtl="0" fontAlgn="base">
              <a:spcBef>
                <a:spcPct val="0"/>
              </a:spcBef>
              <a:spcAft>
                <a:spcPct val="0"/>
              </a:spcAft>
              <a:defRPr kumimoji="1" sz="4400">
                <a:solidFill>
                  <a:schemeClr val="dk1"/>
                </a:solidFill>
                <a:latin typeface="+mn-lt"/>
                <a:ea typeface="+mn-ea"/>
                <a:cs typeface="+mn-cs"/>
              </a:defRPr>
            </a:lvl6pPr>
            <a:lvl7pPr marL="914400" algn="ctr" rtl="0" fontAlgn="base">
              <a:spcBef>
                <a:spcPct val="0"/>
              </a:spcBef>
              <a:spcAft>
                <a:spcPct val="0"/>
              </a:spcAft>
              <a:defRPr kumimoji="1" sz="4400">
                <a:solidFill>
                  <a:schemeClr val="dk1"/>
                </a:solidFill>
                <a:latin typeface="+mn-lt"/>
                <a:ea typeface="+mn-ea"/>
                <a:cs typeface="+mn-cs"/>
              </a:defRPr>
            </a:lvl7pPr>
            <a:lvl8pPr marL="1371600" algn="ctr" rtl="0" fontAlgn="base">
              <a:spcBef>
                <a:spcPct val="0"/>
              </a:spcBef>
              <a:spcAft>
                <a:spcPct val="0"/>
              </a:spcAft>
              <a:defRPr kumimoji="1" sz="4400">
                <a:solidFill>
                  <a:schemeClr val="dk1"/>
                </a:solidFill>
                <a:latin typeface="+mn-lt"/>
                <a:ea typeface="+mn-ea"/>
                <a:cs typeface="+mn-cs"/>
              </a:defRPr>
            </a:lvl8pPr>
            <a:lvl9pPr marL="1828800" algn="ctr" rtl="0" fontAlgn="base">
              <a:spcBef>
                <a:spcPct val="0"/>
              </a:spcBef>
              <a:spcAft>
                <a:spcPct val="0"/>
              </a:spcAft>
              <a:defRPr kumimoji="1" sz="4400">
                <a:solidFill>
                  <a:schemeClr val="dk1"/>
                </a:solidFill>
                <a:latin typeface="+mn-lt"/>
                <a:ea typeface="+mn-ea"/>
                <a:cs typeface="+mn-cs"/>
              </a:defRPr>
            </a:lvl9pPr>
          </a:lstStyle>
          <a:p>
            <a:pPr eaLnBrk="1" fontAlgn="auto" hangingPunct="1">
              <a:spcAft>
                <a:spcPts val="0"/>
              </a:spcAft>
              <a:defRPr/>
            </a:pPr>
            <a:r>
              <a:rPr lang="ja-JP" altLang="en-US" sz="2000" dirty="0"/>
              <a:t>計画相談</a:t>
            </a:r>
            <a:r>
              <a:rPr lang="ja-JP" altLang="en-US" sz="2000" dirty="0" smtClean="0"/>
              <a:t>支援・</a:t>
            </a:r>
            <a:r>
              <a:rPr lang="ja-JP" altLang="en-US" sz="2000" dirty="0" err="1" smtClean="0"/>
              <a:t>障がい</a:t>
            </a:r>
            <a:r>
              <a:rPr lang="ja-JP" altLang="en-US" sz="2000" dirty="0" smtClean="0"/>
              <a:t>児相談支援　実績</a:t>
            </a:r>
          </a:p>
        </p:txBody>
      </p:sp>
      <p:sp>
        <p:nvSpPr>
          <p:cNvPr id="12" name="テキスト ボックス 1"/>
          <p:cNvSpPr txBox="1">
            <a:spLocks noChangeArrowheads="1"/>
          </p:cNvSpPr>
          <p:nvPr/>
        </p:nvSpPr>
        <p:spPr bwMode="auto">
          <a:xfrm>
            <a:off x="522287" y="6165304"/>
            <a:ext cx="8137525"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eaLnBrk="1" hangingPunct="1">
              <a:defRPr/>
            </a:pPr>
            <a:r>
              <a:rPr lang="en-US" altLang="ja-JP" sz="1100" dirty="0" smtClean="0"/>
              <a:t>※</a:t>
            </a:r>
            <a:r>
              <a:rPr lang="ja-JP" altLang="en-US" sz="1100" dirty="0" err="1" smtClean="0"/>
              <a:t>障がい</a:t>
            </a:r>
            <a:r>
              <a:rPr lang="ja-JP" altLang="en-US" sz="1100" dirty="0" smtClean="0"/>
              <a:t>福祉サービスと障がい児通所支援の両方を利用している場合は、障害者総合支援法分・児童福祉法分それぞれに計上。</a:t>
            </a:r>
            <a:endParaRPr lang="en-US" altLang="ja-JP" sz="1100" dirty="0" smtClean="0"/>
          </a:p>
          <a:p>
            <a:pPr eaLnBrk="1" hangingPunct="1">
              <a:defRPr/>
            </a:pPr>
            <a:r>
              <a:rPr lang="en-US" altLang="ja-JP" sz="1100" dirty="0" smtClean="0"/>
              <a:t>※</a:t>
            </a:r>
            <a:r>
              <a:rPr lang="ja-JP" altLang="en-US" sz="1100" dirty="0" smtClean="0"/>
              <a:t>計画作成済人数には、セルフプランや介護保険法のケアプランにより支給要否決定を行っている者を含む。</a:t>
            </a:r>
            <a:endParaRPr lang="ja-JP" altLang="en-US" sz="1600" dirty="0" smtClean="0"/>
          </a:p>
        </p:txBody>
      </p:sp>
      <p:sp>
        <p:nvSpPr>
          <p:cNvPr id="3" name="スライド番号プレースホルダー 2"/>
          <p:cNvSpPr>
            <a:spLocks noGrp="1"/>
          </p:cNvSpPr>
          <p:nvPr>
            <p:ph type="sldNum" sz="quarter" idx="12"/>
          </p:nvPr>
        </p:nvSpPr>
        <p:spPr/>
        <p:txBody>
          <a:bodyPr/>
          <a:lstStyle/>
          <a:p>
            <a:pPr>
              <a:defRPr/>
            </a:pPr>
            <a:fld id="{8B41D3C4-A2EC-4EFD-8937-68FC89820670}" type="slidenum">
              <a:rPr lang="ja-JP" altLang="en-US" smtClean="0"/>
              <a:pPr>
                <a:defRPr/>
              </a:pPr>
              <a:t>6</a:t>
            </a:fld>
            <a:endParaRPr lang="ja-JP" altLang="en-US"/>
          </a:p>
        </p:txBody>
      </p:sp>
    </p:spTree>
    <p:extLst>
      <p:ext uri="{BB962C8B-B14F-4D97-AF65-F5344CB8AC3E}">
        <p14:creationId xmlns:p14="http://schemas.microsoft.com/office/powerpoint/2010/main" val="10064762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467544" y="188640"/>
            <a:ext cx="8229600" cy="490537"/>
          </a:xfrm>
          <a:prstGeom prst="roundRect">
            <a:avLst/>
          </a:prstGeom>
        </p:spPr>
        <p:style>
          <a:lnRef idx="1">
            <a:schemeClr val="accent5"/>
          </a:lnRef>
          <a:fillRef idx="2">
            <a:schemeClr val="accent5"/>
          </a:fillRef>
          <a:effectRef idx="1">
            <a:schemeClr val="accent5"/>
          </a:effectRef>
          <a:fontRef idx="minor">
            <a:schemeClr val="dk1"/>
          </a:fontRef>
        </p:style>
        <p:txBody>
          <a:bodyPr rtlCol="0">
            <a:noAutofit/>
          </a:bodyPr>
          <a:lstStyle/>
          <a:p>
            <a:pPr eaLnBrk="1" fontAlgn="auto" hangingPunct="1">
              <a:spcAft>
                <a:spcPts val="0"/>
              </a:spcAft>
              <a:defRPr/>
            </a:pPr>
            <a:r>
              <a:rPr lang="ja-JP" altLang="en-US" sz="2000" dirty="0"/>
              <a:t>市町村における</a:t>
            </a:r>
            <a:r>
              <a:rPr lang="ja-JP" altLang="en-US" sz="2000" dirty="0" smtClean="0"/>
              <a:t>計画</a:t>
            </a:r>
            <a:r>
              <a:rPr lang="ja-JP" altLang="en-US" sz="2000" dirty="0"/>
              <a:t>相談</a:t>
            </a:r>
            <a:r>
              <a:rPr lang="ja-JP" altLang="en-US" sz="2000" dirty="0" smtClean="0"/>
              <a:t>支援等を推進するための取組み</a:t>
            </a:r>
          </a:p>
        </p:txBody>
      </p:sp>
      <p:graphicFrame>
        <p:nvGraphicFramePr>
          <p:cNvPr id="5" name="表 4"/>
          <p:cNvGraphicFramePr>
            <a:graphicFrameLocks noGrp="1"/>
          </p:cNvGraphicFramePr>
          <p:nvPr>
            <p:extLst>
              <p:ext uri="{D42A27DB-BD31-4B8C-83A1-F6EECF244321}">
                <p14:modId xmlns:p14="http://schemas.microsoft.com/office/powerpoint/2010/main" val="956403185"/>
              </p:ext>
            </p:extLst>
          </p:nvPr>
        </p:nvGraphicFramePr>
        <p:xfrm>
          <a:off x="395536" y="1052736"/>
          <a:ext cx="8423277" cy="4815107"/>
        </p:xfrm>
        <a:graphic>
          <a:graphicData uri="http://schemas.openxmlformats.org/drawingml/2006/table">
            <a:tbl>
              <a:tblPr firstRow="1" bandRow="1">
                <a:tableStyleId>{5940675A-B579-460E-94D1-54222C63F5DA}</a:tableStyleId>
              </a:tblPr>
              <a:tblGrid>
                <a:gridCol w="4139629"/>
                <a:gridCol w="2141824"/>
                <a:gridCol w="2141824"/>
              </a:tblGrid>
              <a:tr h="216023">
                <a:tc rowSpan="2">
                  <a:txBody>
                    <a:bodyPr/>
                    <a:lstStyle/>
                    <a:p>
                      <a:pPr algn="ctr"/>
                      <a:r>
                        <a:rPr kumimoji="1" lang="ja-JP" altLang="en-US" sz="1200" dirty="0" smtClean="0"/>
                        <a:t>取組内容</a:t>
                      </a:r>
                      <a:endParaRPr kumimoji="1" lang="en-US" altLang="ja-JP" sz="1200" dirty="0" smtClean="0"/>
                    </a:p>
                  </a:txBody>
                  <a:tcPr marL="91432" marR="91432" marT="45715" marB="45715" anchor="ctr">
                    <a:solidFill>
                      <a:schemeClr val="accent5">
                        <a:lumMod val="20000"/>
                        <a:lumOff val="80000"/>
                      </a:schemeClr>
                    </a:solidFill>
                  </a:tcPr>
                </a:tc>
                <a:tc gridSpan="2">
                  <a:txBody>
                    <a:bodyPr/>
                    <a:lstStyle/>
                    <a:p>
                      <a:pPr algn="ctr"/>
                      <a:r>
                        <a:rPr kumimoji="1" lang="ja-JP" altLang="en-US" sz="1200" dirty="0" smtClean="0"/>
                        <a:t>実施市町村数（割合）</a:t>
                      </a:r>
                      <a:endParaRPr kumimoji="1" lang="ja-JP" altLang="en-US" sz="1200" dirty="0"/>
                    </a:p>
                  </a:txBody>
                  <a:tcPr marL="91432" marR="91432" marT="45715" marB="45715">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kumimoji="1" lang="ja-JP" altLang="en-US"/>
                    </a:p>
                  </a:txBody>
                  <a:tcPr/>
                </a:tc>
              </a:tr>
              <a:tr h="441227">
                <a:tc vMerge="1">
                  <a:txBody>
                    <a:bodyPr/>
                    <a:lstStyle/>
                    <a:p>
                      <a:endParaRPr kumimoji="1" lang="ja-JP" altLang="en-US"/>
                    </a:p>
                  </a:txBody>
                  <a:tcPr/>
                </a:tc>
                <a:tc>
                  <a:txBody>
                    <a:bodyPr/>
                    <a:lstStyle/>
                    <a:p>
                      <a:pPr algn="ctr"/>
                      <a:r>
                        <a:rPr kumimoji="1" lang="en-US" altLang="ja-JP" sz="1200" dirty="0" smtClean="0"/>
                        <a:t>H30.4</a:t>
                      </a:r>
                      <a:r>
                        <a:rPr kumimoji="1" lang="ja-JP" altLang="en-US" sz="1200" dirty="0" smtClean="0"/>
                        <a:t>時点</a:t>
                      </a:r>
                      <a:endParaRPr kumimoji="1" lang="ja-JP" altLang="en-US" sz="1200" dirty="0"/>
                    </a:p>
                  </a:txBody>
                  <a:tcPr marL="91432" marR="91432" marT="45715" marB="45715"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5">
                        <a:lumMod val="20000"/>
                        <a:lumOff val="80000"/>
                      </a:schemeClr>
                    </a:solidFill>
                  </a:tcPr>
                </a:tc>
                <a:tc>
                  <a:txBody>
                    <a:bodyPr/>
                    <a:lstStyle/>
                    <a:p>
                      <a:pPr algn="ctr"/>
                      <a:r>
                        <a:rPr kumimoji="1" lang="en-US" altLang="ja-JP" sz="1200" dirty="0" smtClean="0"/>
                        <a:t>H29.4</a:t>
                      </a:r>
                      <a:r>
                        <a:rPr kumimoji="1" lang="ja-JP" altLang="en-US" sz="1200" dirty="0" smtClean="0"/>
                        <a:t>時点</a:t>
                      </a:r>
                    </a:p>
                  </a:txBody>
                  <a:tcPr marL="91432" marR="91432" marT="45715" marB="45715"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20000"/>
                        <a:lumOff val="80000"/>
                      </a:schemeClr>
                    </a:solidFill>
                  </a:tcPr>
                </a:tc>
              </a:tr>
              <a:tr h="40120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rgbClr val="FF0000"/>
                          </a:solidFill>
                        </a:rPr>
                        <a:t>管内の</a:t>
                      </a:r>
                      <a:r>
                        <a:rPr kumimoji="1" lang="ja-JP" altLang="en-US" sz="1200" dirty="0" err="1" smtClean="0">
                          <a:solidFill>
                            <a:srgbClr val="FF0000"/>
                          </a:solidFill>
                        </a:rPr>
                        <a:t>障がい</a:t>
                      </a:r>
                      <a:r>
                        <a:rPr kumimoji="1" lang="ja-JP" altLang="en-US" sz="1200" dirty="0" smtClean="0">
                          <a:solidFill>
                            <a:srgbClr val="FF0000"/>
                          </a:solidFill>
                        </a:rPr>
                        <a:t>福祉サービス事業所等に相談支援事業所の新規指定を働きかけている</a:t>
                      </a:r>
                    </a:p>
                  </a:txBody>
                  <a:tcPr marL="91432" marR="91432" marT="45715" marB="45715" anchor="ctr"/>
                </a:tc>
                <a:tc>
                  <a:txBody>
                    <a:bodyPr/>
                    <a:lstStyle/>
                    <a:p>
                      <a:pPr algn="ctr"/>
                      <a:r>
                        <a:rPr kumimoji="1" lang="en-US" altLang="ja-JP" sz="1400" dirty="0" smtClean="0">
                          <a:solidFill>
                            <a:schemeClr val="tx1"/>
                          </a:solidFill>
                        </a:rPr>
                        <a:t>20(46.5%)</a:t>
                      </a:r>
                      <a:endParaRPr kumimoji="1" lang="ja-JP" altLang="en-US" sz="1400" dirty="0">
                        <a:solidFill>
                          <a:schemeClr val="tx1"/>
                        </a:solidFill>
                      </a:endParaRPr>
                    </a:p>
                  </a:txBody>
                  <a:tcPr marL="91432" marR="91432" marT="45715" marB="45715" anchor="ctr">
                    <a:lnR w="12700" cap="flat" cmpd="sng" algn="ctr">
                      <a:solidFill>
                        <a:schemeClr val="tx1"/>
                      </a:solidFill>
                      <a:prstDash val="solid"/>
                      <a:round/>
                      <a:headEnd type="none" w="med" len="med"/>
                      <a:tailEnd type="none" w="med" len="med"/>
                    </a:lnR>
                  </a:tcPr>
                </a:tc>
                <a:tc>
                  <a:txBody>
                    <a:bodyPr/>
                    <a:lstStyle/>
                    <a:p>
                      <a:pPr algn="ctr"/>
                      <a:r>
                        <a:rPr kumimoji="1" lang="en-US" altLang="ja-JP" sz="1400" dirty="0" smtClean="0">
                          <a:solidFill>
                            <a:schemeClr val="tx1"/>
                          </a:solidFill>
                        </a:rPr>
                        <a:t>21(48.8%)</a:t>
                      </a:r>
                      <a:endParaRPr kumimoji="1" lang="ja-JP" altLang="en-US" sz="1400" dirty="0">
                        <a:solidFill>
                          <a:schemeClr val="tx1"/>
                        </a:solidFill>
                      </a:endParaRPr>
                    </a:p>
                  </a:txBody>
                  <a:tcPr marL="91432" marR="91432" marT="45715" marB="45715" anchor="ctr">
                    <a:lnL w="12700" cap="flat" cmpd="sng" algn="ctr">
                      <a:solidFill>
                        <a:schemeClr val="tx1"/>
                      </a:solidFill>
                      <a:prstDash val="solid"/>
                      <a:round/>
                      <a:headEnd type="none" w="med" len="med"/>
                      <a:tailEnd type="none" w="med" len="med"/>
                    </a:lnL>
                  </a:tcPr>
                </a:tc>
              </a:tr>
              <a:tr h="3760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rgbClr val="FF0000"/>
                          </a:solidFill>
                        </a:rPr>
                        <a:t>管内の相談支援事業所に相談支援専門員の増員を働きかけ</a:t>
                      </a:r>
                      <a:r>
                        <a:rPr kumimoji="1" lang="ja-JP" altLang="en-US" sz="1200" dirty="0">
                          <a:solidFill>
                            <a:srgbClr val="FF0000"/>
                          </a:solidFill>
                        </a:rPr>
                        <a:t>ている</a:t>
                      </a:r>
                      <a:endParaRPr kumimoji="1" lang="ja-JP" altLang="en-US" sz="1200" dirty="0" smtClean="0">
                        <a:solidFill>
                          <a:srgbClr val="FF0000"/>
                        </a:solidFill>
                      </a:endParaRPr>
                    </a:p>
                  </a:txBody>
                  <a:tcPr marL="91432" marR="91432" marT="45715" marB="45715" anchor="ctr"/>
                </a:tc>
                <a:tc>
                  <a:txBody>
                    <a:bodyPr/>
                    <a:lstStyle/>
                    <a:p>
                      <a:pPr algn="ctr"/>
                      <a:r>
                        <a:rPr kumimoji="1" lang="en-US" altLang="ja-JP" sz="1400" dirty="0" smtClean="0">
                          <a:solidFill>
                            <a:schemeClr val="tx1"/>
                          </a:solidFill>
                        </a:rPr>
                        <a:t>21(48.8%)</a:t>
                      </a:r>
                      <a:endParaRPr kumimoji="1" lang="ja-JP" altLang="en-US" sz="1400" dirty="0">
                        <a:solidFill>
                          <a:schemeClr val="tx1"/>
                        </a:solidFill>
                      </a:endParaRPr>
                    </a:p>
                  </a:txBody>
                  <a:tcPr marL="91432" marR="91432" marT="45715" marB="45715" anchor="ctr">
                    <a:lnR w="12700" cap="flat" cmpd="sng" algn="ctr">
                      <a:solidFill>
                        <a:schemeClr val="tx1"/>
                      </a:solidFill>
                      <a:prstDash val="solid"/>
                      <a:round/>
                      <a:headEnd type="none" w="med" len="med"/>
                      <a:tailEnd type="none" w="med" len="med"/>
                    </a:lnR>
                  </a:tcPr>
                </a:tc>
                <a:tc>
                  <a:txBody>
                    <a:bodyPr/>
                    <a:lstStyle/>
                    <a:p>
                      <a:pPr algn="ctr"/>
                      <a:r>
                        <a:rPr kumimoji="1" lang="en-US" altLang="ja-JP" sz="1400" dirty="0" smtClean="0">
                          <a:solidFill>
                            <a:schemeClr val="tx1"/>
                          </a:solidFill>
                        </a:rPr>
                        <a:t>22(51.2%)</a:t>
                      </a:r>
                    </a:p>
                  </a:txBody>
                  <a:tcPr marL="91432" marR="91432" marT="45715" marB="45715" anchor="ctr">
                    <a:lnL w="12700" cap="flat" cmpd="sng" algn="ctr">
                      <a:solidFill>
                        <a:schemeClr val="tx1"/>
                      </a:solidFill>
                      <a:prstDash val="solid"/>
                      <a:round/>
                      <a:headEnd type="none" w="med" len="med"/>
                      <a:tailEnd type="none" w="med" len="med"/>
                    </a:lnL>
                  </a:tcPr>
                </a:tc>
              </a:tr>
              <a:tr h="35092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rgbClr val="FF0000"/>
                          </a:solidFill>
                        </a:rPr>
                        <a:t>自立支援協議会等で計画相談の進め方、事業所への働きかけの方法等について協議している</a:t>
                      </a:r>
                    </a:p>
                  </a:txBody>
                  <a:tcPr marL="91432" marR="91432" marT="45715" marB="45715" anchor="ctr"/>
                </a:tc>
                <a:tc>
                  <a:txBody>
                    <a:bodyPr/>
                    <a:lstStyle/>
                    <a:p>
                      <a:pPr algn="ctr"/>
                      <a:r>
                        <a:rPr kumimoji="1" lang="en-US" altLang="ja-JP" sz="1400" dirty="0" smtClean="0">
                          <a:solidFill>
                            <a:schemeClr val="tx1"/>
                          </a:solidFill>
                        </a:rPr>
                        <a:t>21(48.8%)</a:t>
                      </a:r>
                      <a:endParaRPr kumimoji="1" lang="ja-JP" altLang="en-US" sz="1400" dirty="0">
                        <a:solidFill>
                          <a:schemeClr val="tx1"/>
                        </a:solidFill>
                      </a:endParaRPr>
                    </a:p>
                  </a:txBody>
                  <a:tcPr marL="91432" marR="91432" marT="45715" marB="45715" anchor="ctr">
                    <a:lnR w="12700" cap="flat" cmpd="sng" algn="ctr">
                      <a:solidFill>
                        <a:schemeClr val="tx1"/>
                      </a:solidFill>
                      <a:prstDash val="solid"/>
                      <a:round/>
                      <a:headEnd type="none" w="med" len="med"/>
                      <a:tailEnd type="none" w="med" len="med"/>
                    </a:lnR>
                  </a:tcPr>
                </a:tc>
                <a:tc>
                  <a:txBody>
                    <a:bodyPr/>
                    <a:lstStyle/>
                    <a:p>
                      <a:pPr algn="ctr"/>
                      <a:r>
                        <a:rPr kumimoji="1" lang="en-US" altLang="ja-JP" sz="1400" dirty="0" smtClean="0">
                          <a:solidFill>
                            <a:schemeClr val="tx1"/>
                          </a:solidFill>
                        </a:rPr>
                        <a:t>18(41.9%)</a:t>
                      </a:r>
                      <a:endParaRPr kumimoji="1" lang="ja-JP" altLang="en-US" sz="1400" dirty="0">
                        <a:solidFill>
                          <a:schemeClr val="tx1"/>
                        </a:solidFill>
                      </a:endParaRPr>
                    </a:p>
                  </a:txBody>
                  <a:tcPr marL="91432" marR="91432" marT="45715" marB="45715" anchor="ctr">
                    <a:lnL w="12700" cap="flat" cmpd="sng" algn="ctr">
                      <a:solidFill>
                        <a:schemeClr val="tx1"/>
                      </a:solidFill>
                      <a:prstDash val="solid"/>
                      <a:round/>
                      <a:headEnd type="none" w="med" len="med"/>
                      <a:tailEnd type="none" w="med" len="med"/>
                    </a:lnL>
                  </a:tcPr>
                </a:tc>
              </a:tr>
              <a:tr h="449620">
                <a:tc>
                  <a:txBody>
                    <a:bodyPr/>
                    <a:lstStyle/>
                    <a:p>
                      <a:r>
                        <a:rPr kumimoji="1" lang="ja-JP" altLang="en-US" sz="1200" dirty="0" smtClean="0">
                          <a:solidFill>
                            <a:srgbClr val="FF0000"/>
                          </a:solidFill>
                        </a:rPr>
                        <a:t>自立支援協議会等で事業所の実態把握等についての情報交換を実施している</a:t>
                      </a:r>
                      <a:endParaRPr kumimoji="1" lang="ja-JP" altLang="en-US" sz="1200" dirty="0">
                        <a:solidFill>
                          <a:srgbClr val="FF0000"/>
                        </a:solidFill>
                      </a:endParaRPr>
                    </a:p>
                  </a:txBody>
                  <a:tcPr marL="91432" marR="91432" marT="45715" marB="45715"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smtClean="0">
                          <a:solidFill>
                            <a:schemeClr val="tx1"/>
                          </a:solidFill>
                        </a:rPr>
                        <a:t>25(58.1%)</a:t>
                      </a:r>
                      <a:endParaRPr kumimoji="1" lang="ja-JP" altLang="en-US" sz="1400" dirty="0">
                        <a:solidFill>
                          <a:schemeClr val="tx1"/>
                        </a:solidFill>
                      </a:endParaRPr>
                    </a:p>
                  </a:txBody>
                  <a:tcPr marL="91432" marR="91432" marT="45715" marB="45715" anchor="ctr">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smtClean="0">
                          <a:solidFill>
                            <a:schemeClr val="tx1"/>
                          </a:solidFill>
                        </a:rPr>
                        <a:t>23(53.5%)</a:t>
                      </a:r>
                      <a:endParaRPr kumimoji="1" lang="ja-JP" altLang="en-US" sz="1400" dirty="0">
                        <a:solidFill>
                          <a:schemeClr val="tx1"/>
                        </a:solidFill>
                      </a:endParaRPr>
                    </a:p>
                  </a:txBody>
                  <a:tcPr marL="91432" marR="91432" marT="45715" marB="45715" anchor="ctr">
                    <a:lnL w="12700" cap="flat" cmpd="sng" algn="ctr">
                      <a:solidFill>
                        <a:schemeClr val="tx1"/>
                      </a:solidFill>
                      <a:prstDash val="solid"/>
                      <a:round/>
                      <a:headEnd type="none" w="med" len="med"/>
                      <a:tailEnd type="none" w="med" len="med"/>
                    </a:lnL>
                  </a:tcPr>
                </a:tc>
              </a:tr>
              <a:tr h="4496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rgbClr val="FF0000"/>
                          </a:solidFill>
                        </a:rPr>
                        <a:t>特定の指定相談支援事業所に業務が集中しないよう配慮している</a:t>
                      </a:r>
                    </a:p>
                  </a:txBody>
                  <a:tcPr marL="91432" marR="91432" marT="45715" marB="45715" anchor="ctr">
                    <a:noFill/>
                  </a:tcPr>
                </a:tc>
                <a:tc>
                  <a:txBody>
                    <a:bodyPr/>
                    <a:lstStyle/>
                    <a:p>
                      <a:pPr algn="ctr"/>
                      <a:r>
                        <a:rPr kumimoji="1" lang="en-US" altLang="ja-JP" sz="1400" dirty="0" smtClean="0">
                          <a:solidFill>
                            <a:schemeClr val="tx1"/>
                          </a:solidFill>
                        </a:rPr>
                        <a:t>30(69.7%)</a:t>
                      </a:r>
                      <a:endParaRPr kumimoji="1" lang="ja-JP" altLang="en-US" sz="1400" dirty="0">
                        <a:solidFill>
                          <a:schemeClr val="tx1"/>
                        </a:solidFill>
                      </a:endParaRPr>
                    </a:p>
                  </a:txBody>
                  <a:tcPr marL="91432" marR="91432" marT="45715" marB="45715" anchor="ctr">
                    <a:lnR w="12700" cap="flat" cmpd="sng" algn="ctr">
                      <a:solidFill>
                        <a:schemeClr val="tx1"/>
                      </a:solidFill>
                      <a:prstDash val="solid"/>
                      <a:round/>
                      <a:headEnd type="none" w="med" len="med"/>
                      <a:tailEnd type="none" w="med" len="med"/>
                    </a:lnR>
                  </a:tcPr>
                </a:tc>
                <a:tc>
                  <a:txBody>
                    <a:bodyPr/>
                    <a:lstStyle/>
                    <a:p>
                      <a:pPr algn="ctr"/>
                      <a:r>
                        <a:rPr kumimoji="1" lang="en-US" altLang="ja-JP" sz="1400" dirty="0" smtClean="0">
                          <a:solidFill>
                            <a:schemeClr val="tx1"/>
                          </a:solidFill>
                        </a:rPr>
                        <a:t>27(62.8%)</a:t>
                      </a:r>
                      <a:endParaRPr kumimoji="1" lang="ja-JP" altLang="en-US" sz="1400" dirty="0">
                        <a:solidFill>
                          <a:schemeClr val="tx1"/>
                        </a:solidFill>
                      </a:endParaRPr>
                    </a:p>
                  </a:txBody>
                  <a:tcPr marL="91432" marR="91432" marT="45715" marB="45715" anchor="ctr">
                    <a:lnL w="12700" cap="flat" cmpd="sng" algn="ctr">
                      <a:solidFill>
                        <a:schemeClr val="tx1"/>
                      </a:solidFill>
                      <a:prstDash val="solid"/>
                      <a:round/>
                      <a:headEnd type="none" w="med" len="med"/>
                      <a:tailEnd type="none" w="med" len="med"/>
                    </a:lnL>
                  </a:tcPr>
                </a:tc>
              </a:tr>
              <a:tr h="4496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rgbClr val="FF0000"/>
                          </a:solidFill>
                        </a:rPr>
                        <a:t>支給決定に当たって、年間を通して業務量が分散するよう配慮している</a:t>
                      </a:r>
                    </a:p>
                  </a:txBody>
                  <a:tcPr marL="91432" marR="91432" marT="45715" marB="45715" anchor="ctr">
                    <a:noFill/>
                  </a:tcPr>
                </a:tc>
                <a:tc>
                  <a:txBody>
                    <a:bodyPr/>
                    <a:lstStyle/>
                    <a:p>
                      <a:pPr algn="ctr"/>
                      <a:r>
                        <a:rPr kumimoji="1" lang="en-US" altLang="ja-JP" sz="1400" dirty="0" smtClean="0">
                          <a:solidFill>
                            <a:schemeClr val="tx1"/>
                          </a:solidFill>
                        </a:rPr>
                        <a:t>27(62.7%)</a:t>
                      </a:r>
                      <a:endParaRPr kumimoji="1" lang="ja-JP" altLang="en-US" sz="1400" dirty="0">
                        <a:solidFill>
                          <a:schemeClr val="tx1"/>
                        </a:solidFill>
                      </a:endParaRPr>
                    </a:p>
                  </a:txBody>
                  <a:tcPr marL="91432" marR="91432" marT="45715" marB="45715" anchor="ctr">
                    <a:lnR w="12700" cap="flat" cmpd="sng" algn="ctr">
                      <a:solidFill>
                        <a:schemeClr val="tx1"/>
                      </a:solidFill>
                      <a:prstDash val="solid"/>
                      <a:round/>
                      <a:headEnd type="none" w="med" len="med"/>
                      <a:tailEnd type="none" w="med" len="med"/>
                    </a:lnR>
                  </a:tcPr>
                </a:tc>
                <a:tc>
                  <a:txBody>
                    <a:bodyPr/>
                    <a:lstStyle/>
                    <a:p>
                      <a:pPr algn="ctr"/>
                      <a:r>
                        <a:rPr kumimoji="1" lang="en-US" altLang="ja-JP" sz="1400" dirty="0" smtClean="0">
                          <a:solidFill>
                            <a:schemeClr val="tx1"/>
                          </a:solidFill>
                        </a:rPr>
                        <a:t>30(69.8%)</a:t>
                      </a:r>
                      <a:endParaRPr kumimoji="1" lang="ja-JP" altLang="en-US" sz="1400" dirty="0">
                        <a:solidFill>
                          <a:schemeClr val="tx1"/>
                        </a:solidFill>
                      </a:endParaRPr>
                    </a:p>
                  </a:txBody>
                  <a:tcPr marL="91432" marR="91432" marT="45715" marB="45715" anchor="ctr">
                    <a:lnL w="12700" cap="flat" cmpd="sng" algn="ctr">
                      <a:solidFill>
                        <a:schemeClr val="tx1"/>
                      </a:solidFill>
                      <a:prstDash val="solid"/>
                      <a:round/>
                      <a:headEnd type="none" w="med" len="med"/>
                      <a:tailEnd type="none" w="med" len="med"/>
                    </a:lnL>
                  </a:tcPr>
                </a:tc>
              </a:tr>
              <a:tr h="449620">
                <a:tc>
                  <a:txBody>
                    <a:bodyPr/>
                    <a:lstStyle/>
                    <a:p>
                      <a:r>
                        <a:rPr kumimoji="1" lang="ja-JP" altLang="en-US" sz="1200" dirty="0" smtClean="0">
                          <a:solidFill>
                            <a:srgbClr val="FF0000"/>
                          </a:solidFill>
                        </a:rPr>
                        <a:t>モニタリング期間について市町村独自の基準（ガイドライン等を含む）を設けている</a:t>
                      </a:r>
                      <a:endParaRPr kumimoji="1" lang="ja-JP" altLang="en-US" sz="1200" dirty="0">
                        <a:solidFill>
                          <a:srgbClr val="FF0000"/>
                        </a:solidFill>
                      </a:endParaRPr>
                    </a:p>
                  </a:txBody>
                  <a:tcPr marL="91432" marR="91432" marT="45715" marB="45715" anchor="ctr">
                    <a:noFill/>
                  </a:tcPr>
                </a:tc>
                <a:tc>
                  <a:txBody>
                    <a:bodyPr/>
                    <a:lstStyle/>
                    <a:p>
                      <a:pPr algn="ctr"/>
                      <a:r>
                        <a:rPr kumimoji="1" lang="en-US" altLang="ja-JP" sz="1400" dirty="0" smtClean="0">
                          <a:solidFill>
                            <a:schemeClr val="tx1"/>
                          </a:solidFill>
                        </a:rPr>
                        <a:t>4(9.3%)</a:t>
                      </a:r>
                      <a:endParaRPr kumimoji="1" lang="ja-JP" altLang="en-US" sz="1400" dirty="0">
                        <a:solidFill>
                          <a:schemeClr val="tx1"/>
                        </a:solidFill>
                      </a:endParaRPr>
                    </a:p>
                  </a:txBody>
                  <a:tcPr marL="91432" marR="91432" marT="45715" marB="45715" anchor="ctr">
                    <a:lnR w="12700" cap="flat" cmpd="sng" algn="ctr">
                      <a:solidFill>
                        <a:schemeClr val="tx1"/>
                      </a:solidFill>
                      <a:prstDash val="solid"/>
                      <a:round/>
                      <a:headEnd type="none" w="med" len="med"/>
                      <a:tailEnd type="none" w="med" len="med"/>
                    </a:lnR>
                  </a:tcPr>
                </a:tc>
                <a:tc>
                  <a:txBody>
                    <a:bodyPr/>
                    <a:lstStyle/>
                    <a:p>
                      <a:pPr algn="ctr"/>
                      <a:r>
                        <a:rPr kumimoji="1" lang="en-US" altLang="ja-JP" sz="1400" dirty="0" smtClean="0">
                          <a:solidFill>
                            <a:schemeClr val="tx1"/>
                          </a:solidFill>
                        </a:rPr>
                        <a:t>4(9.3%)</a:t>
                      </a:r>
                      <a:endParaRPr kumimoji="1" lang="ja-JP" altLang="en-US" sz="1400" dirty="0">
                        <a:solidFill>
                          <a:schemeClr val="tx1"/>
                        </a:solidFill>
                      </a:endParaRPr>
                    </a:p>
                  </a:txBody>
                  <a:tcPr marL="91432" marR="91432" marT="45715" marB="45715" anchor="ctr">
                    <a:lnL w="12700" cap="flat" cmpd="sng" algn="ctr">
                      <a:solidFill>
                        <a:schemeClr val="tx1"/>
                      </a:solidFill>
                      <a:prstDash val="solid"/>
                      <a:round/>
                      <a:headEnd type="none" w="med" len="med"/>
                      <a:tailEnd type="none" w="med" len="med"/>
                    </a:lnL>
                  </a:tcPr>
                </a:tc>
              </a:tr>
              <a:tr h="449620">
                <a:tc>
                  <a:txBody>
                    <a:bodyPr/>
                    <a:lstStyle/>
                    <a:p>
                      <a:r>
                        <a:rPr kumimoji="1" lang="ja-JP" altLang="en-US" sz="1200" dirty="0" smtClean="0">
                          <a:solidFill>
                            <a:srgbClr val="FF0000"/>
                          </a:solidFill>
                        </a:rPr>
                        <a:t>相談支援事業所の事務の効率化策について検討している</a:t>
                      </a:r>
                      <a:endParaRPr kumimoji="1" lang="ja-JP" altLang="en-US" sz="1200" dirty="0">
                        <a:solidFill>
                          <a:srgbClr val="FF0000"/>
                        </a:solidFill>
                      </a:endParaRPr>
                    </a:p>
                  </a:txBody>
                  <a:tcPr marL="91432" marR="91432" marT="45715" marB="45715" anchor="ctr"/>
                </a:tc>
                <a:tc>
                  <a:txBody>
                    <a:bodyPr/>
                    <a:lstStyle/>
                    <a:p>
                      <a:pPr algn="ctr"/>
                      <a:r>
                        <a:rPr kumimoji="1" lang="en-US" altLang="ja-JP" sz="1400" dirty="0" smtClean="0">
                          <a:solidFill>
                            <a:schemeClr val="tx1"/>
                          </a:solidFill>
                        </a:rPr>
                        <a:t>12(27.9%)</a:t>
                      </a:r>
                      <a:endParaRPr kumimoji="1" lang="ja-JP" altLang="en-US" sz="1400" dirty="0">
                        <a:solidFill>
                          <a:schemeClr val="tx1"/>
                        </a:solidFill>
                      </a:endParaRPr>
                    </a:p>
                  </a:txBody>
                  <a:tcPr marL="91432" marR="91432" marT="45715" marB="45715" anchor="ctr">
                    <a:lnR w="12700" cap="flat" cmpd="sng" algn="ctr">
                      <a:solidFill>
                        <a:schemeClr val="tx1"/>
                      </a:solidFill>
                      <a:prstDash val="solid"/>
                      <a:round/>
                      <a:headEnd type="none" w="med" len="med"/>
                      <a:tailEnd type="none" w="med" len="med"/>
                    </a:lnR>
                  </a:tcPr>
                </a:tc>
                <a:tc>
                  <a:txBody>
                    <a:bodyPr/>
                    <a:lstStyle/>
                    <a:p>
                      <a:pPr algn="ctr"/>
                      <a:r>
                        <a:rPr kumimoji="1" lang="en-US" altLang="ja-JP" sz="1400" dirty="0" smtClean="0">
                          <a:solidFill>
                            <a:schemeClr val="tx1"/>
                          </a:solidFill>
                        </a:rPr>
                        <a:t>11(25.6%)</a:t>
                      </a:r>
                    </a:p>
                  </a:txBody>
                  <a:tcPr marL="91432" marR="91432" marT="45715" marB="45715" anchor="ctr">
                    <a:lnL w="12700" cap="flat" cmpd="sng" algn="ctr">
                      <a:solidFill>
                        <a:schemeClr val="tx1"/>
                      </a:solidFill>
                      <a:prstDash val="solid"/>
                      <a:round/>
                      <a:headEnd type="none" w="med" len="med"/>
                      <a:tailEnd type="none" w="med" len="med"/>
                    </a:lnL>
                  </a:tcPr>
                </a:tc>
              </a:tr>
              <a:tr h="449620">
                <a:tc>
                  <a:txBody>
                    <a:bodyPr/>
                    <a:lstStyle/>
                    <a:p>
                      <a:r>
                        <a:rPr kumimoji="1" lang="ja-JP" altLang="en-US" sz="1200" dirty="0" smtClean="0">
                          <a:solidFill>
                            <a:srgbClr val="FF0000"/>
                          </a:solidFill>
                        </a:rPr>
                        <a:t>その他</a:t>
                      </a:r>
                      <a:endParaRPr kumimoji="1" lang="ja-JP" altLang="en-US" sz="1200" dirty="0">
                        <a:solidFill>
                          <a:srgbClr val="FF0000"/>
                        </a:solidFill>
                      </a:endParaRPr>
                    </a:p>
                  </a:txBody>
                  <a:tcPr marL="91432" marR="91432" marT="45715" marB="45715" anchor="ctr"/>
                </a:tc>
                <a:tc>
                  <a:txBody>
                    <a:bodyPr/>
                    <a:lstStyle/>
                    <a:p>
                      <a:pPr algn="ctr"/>
                      <a:r>
                        <a:rPr kumimoji="1" lang="en-US" altLang="ja-JP" sz="1400" dirty="0" smtClean="0">
                          <a:solidFill>
                            <a:schemeClr val="tx1"/>
                          </a:solidFill>
                        </a:rPr>
                        <a:t>6(13.9%)</a:t>
                      </a:r>
                      <a:endParaRPr kumimoji="1" lang="ja-JP" altLang="en-US" sz="1400" dirty="0" smtClean="0">
                        <a:solidFill>
                          <a:schemeClr val="tx1"/>
                        </a:solidFill>
                      </a:endParaRPr>
                    </a:p>
                  </a:txBody>
                  <a:tcPr marL="91432" marR="91432" marT="45715" marB="45715"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tcPr>
                </a:tc>
                <a:tc>
                  <a:txBody>
                    <a:bodyPr/>
                    <a:lstStyle/>
                    <a:p>
                      <a:pPr algn="ctr"/>
                      <a:endParaRPr kumimoji="1" lang="ja-JP" altLang="en-US" sz="1400" dirty="0" smtClean="0">
                        <a:solidFill>
                          <a:schemeClr val="tx1"/>
                        </a:solidFill>
                      </a:endParaRPr>
                    </a:p>
                  </a:txBody>
                  <a:tcPr marL="91432" marR="91432" marT="45715" marB="45715" anchor="ctr">
                    <a:lnL w="12700" cap="flat" cmpd="sng" algn="ctr">
                      <a:solidFill>
                        <a:schemeClr val="tx1"/>
                      </a:solidFill>
                      <a:prstDash val="solid"/>
                      <a:round/>
                      <a:headEnd type="none" w="med" len="med"/>
                      <a:tailEnd type="none" w="med" len="med"/>
                    </a:lnL>
                    <a:lnBlToTr w="12700" cap="flat" cmpd="sng" algn="ctr">
                      <a:solidFill>
                        <a:schemeClr val="tx1"/>
                      </a:solidFill>
                      <a:prstDash val="solid"/>
                      <a:round/>
                      <a:headEnd type="none" w="med" len="med"/>
                      <a:tailEnd type="none" w="med" len="med"/>
                    </a:lnBlToTr>
                  </a:tcPr>
                </a:tc>
              </a:tr>
            </a:tbl>
          </a:graphicData>
        </a:graphic>
      </p:graphicFrame>
      <p:sp>
        <p:nvSpPr>
          <p:cNvPr id="3" name="スライド番号プレースホルダー 2"/>
          <p:cNvSpPr>
            <a:spLocks noGrp="1"/>
          </p:cNvSpPr>
          <p:nvPr>
            <p:ph type="sldNum" sz="quarter" idx="12"/>
          </p:nvPr>
        </p:nvSpPr>
        <p:spPr>
          <a:xfrm>
            <a:off x="6985694" y="6309320"/>
            <a:ext cx="2133600" cy="365125"/>
          </a:xfrm>
        </p:spPr>
        <p:txBody>
          <a:bodyPr/>
          <a:lstStyle/>
          <a:p>
            <a:pPr>
              <a:defRPr/>
            </a:pPr>
            <a:fld id="{8B41D3C4-A2EC-4EFD-8937-68FC89820670}" type="slidenum">
              <a:rPr lang="ja-JP" altLang="en-US" smtClean="0"/>
              <a:pPr>
                <a:defRPr/>
              </a:pPr>
              <a:t>7</a:t>
            </a:fld>
            <a:endParaRPr lang="ja-JP" altLang="en-US" dirty="0"/>
          </a:p>
        </p:txBody>
      </p:sp>
      <p:sp>
        <p:nvSpPr>
          <p:cNvPr id="6" name="テキスト ボックス 5"/>
          <p:cNvSpPr txBox="1"/>
          <p:nvPr/>
        </p:nvSpPr>
        <p:spPr>
          <a:xfrm>
            <a:off x="395536" y="6036196"/>
            <a:ext cx="7848872" cy="415498"/>
          </a:xfrm>
          <a:prstGeom prst="rect">
            <a:avLst/>
          </a:prstGeom>
          <a:noFill/>
        </p:spPr>
        <p:txBody>
          <a:bodyPr wrap="square" rtlCol="0">
            <a:spAutoFit/>
          </a:bodyPr>
          <a:lstStyle/>
          <a:p>
            <a:r>
              <a:rPr lang="ja-JP" altLang="en-US" sz="1050" dirty="0" smtClean="0"/>
              <a:t>「その他」は、「高齢</a:t>
            </a:r>
            <a:r>
              <a:rPr lang="ja-JP" altLang="en-US" sz="1050" dirty="0"/>
              <a:t>福祉事業所への</a:t>
            </a:r>
            <a:r>
              <a:rPr lang="ja-JP" altLang="en-US" sz="1050" dirty="0" smtClean="0"/>
              <a:t>働きかけ」、</a:t>
            </a:r>
            <a:r>
              <a:rPr lang="ja-JP" altLang="en-US" sz="1050" dirty="0"/>
              <a:t>「補助金交付事業の</a:t>
            </a:r>
            <a:r>
              <a:rPr lang="ja-JP" altLang="en-US" sz="1050" dirty="0" smtClean="0"/>
              <a:t>実施</a:t>
            </a:r>
            <a:r>
              <a:rPr lang="ja-JP" altLang="en-US" sz="1050" dirty="0"/>
              <a:t>」</a:t>
            </a:r>
            <a:r>
              <a:rPr lang="ja-JP" altLang="en-US" sz="1050" dirty="0" smtClean="0"/>
              <a:t>、</a:t>
            </a:r>
            <a:r>
              <a:rPr lang="ja-JP" altLang="en-US" sz="1050" dirty="0"/>
              <a:t>「</a:t>
            </a:r>
            <a:r>
              <a:rPr lang="ja-JP" altLang="en-US" sz="1050" dirty="0" smtClean="0"/>
              <a:t>ケアマネ</a:t>
            </a:r>
            <a:r>
              <a:rPr lang="ja-JP" altLang="en-US" sz="1050" dirty="0"/>
              <a:t>連絡会との合同連絡会を年１回</a:t>
            </a:r>
            <a:r>
              <a:rPr lang="ja-JP" altLang="en-US" sz="1050" dirty="0" smtClean="0"/>
              <a:t>実施」、「教育</a:t>
            </a:r>
            <a:r>
              <a:rPr lang="ja-JP" altLang="en-US" sz="1050" dirty="0"/>
              <a:t>委員会へ協力</a:t>
            </a:r>
            <a:r>
              <a:rPr lang="ja-JP" altLang="en-US" sz="1050" dirty="0" smtClean="0"/>
              <a:t>依頼」、「</a:t>
            </a:r>
            <a:r>
              <a:rPr lang="ja-JP" altLang="en-US" sz="1050" dirty="0"/>
              <a:t>特定相談支援事業所連絡会で計画相談の進め方等について</a:t>
            </a:r>
            <a:r>
              <a:rPr lang="ja-JP" altLang="en-US" sz="1050" dirty="0" smtClean="0"/>
              <a:t>協議</a:t>
            </a:r>
            <a:r>
              <a:rPr lang="ja-JP" altLang="en-US" sz="1050" dirty="0"/>
              <a:t>」</a:t>
            </a:r>
            <a:r>
              <a:rPr lang="ja-JP" altLang="en-US" sz="1050" dirty="0" smtClean="0"/>
              <a:t>等が挙げられた。</a:t>
            </a:r>
            <a:endParaRPr kumimoji="1" lang="en-US" altLang="ja-JP" sz="105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601216" y="116632"/>
            <a:ext cx="8229600" cy="490537"/>
          </a:xfrm>
          <a:prstGeom prst="roundRect">
            <a:avLst/>
          </a:prstGeom>
        </p:spPr>
        <p:style>
          <a:lnRef idx="1">
            <a:schemeClr val="accent5"/>
          </a:lnRef>
          <a:fillRef idx="2">
            <a:schemeClr val="accent5"/>
          </a:fillRef>
          <a:effectRef idx="1">
            <a:schemeClr val="accent5"/>
          </a:effectRef>
          <a:fontRef idx="minor">
            <a:schemeClr val="dk1"/>
          </a:fontRef>
        </p:style>
        <p:txBody>
          <a:bodyPr rtlCol="0">
            <a:noAutofit/>
          </a:bodyPr>
          <a:lstStyle/>
          <a:p>
            <a:pPr eaLnBrk="1" fontAlgn="auto" hangingPunct="1">
              <a:spcAft>
                <a:spcPts val="0"/>
              </a:spcAft>
              <a:defRPr/>
            </a:pPr>
            <a:r>
              <a:rPr lang="ja-JP" altLang="en-US" sz="2000" dirty="0"/>
              <a:t>市町村に</a:t>
            </a:r>
            <a:r>
              <a:rPr lang="ja-JP" altLang="en-US" sz="2000" dirty="0" smtClean="0"/>
              <a:t>おけるセルフプラン作成者への取組み</a:t>
            </a:r>
          </a:p>
        </p:txBody>
      </p:sp>
      <p:graphicFrame>
        <p:nvGraphicFramePr>
          <p:cNvPr id="5" name="表 4"/>
          <p:cNvGraphicFramePr>
            <a:graphicFrameLocks noGrp="1"/>
          </p:cNvGraphicFramePr>
          <p:nvPr>
            <p:extLst>
              <p:ext uri="{D42A27DB-BD31-4B8C-83A1-F6EECF244321}">
                <p14:modId xmlns:p14="http://schemas.microsoft.com/office/powerpoint/2010/main" val="2521300847"/>
              </p:ext>
            </p:extLst>
          </p:nvPr>
        </p:nvGraphicFramePr>
        <p:xfrm>
          <a:off x="360361" y="3424135"/>
          <a:ext cx="8423277" cy="2841424"/>
        </p:xfrm>
        <a:graphic>
          <a:graphicData uri="http://schemas.openxmlformats.org/drawingml/2006/table">
            <a:tbl>
              <a:tblPr firstRow="1" bandRow="1">
                <a:tableStyleId>{5940675A-B579-460E-94D1-54222C63F5DA}</a:tableStyleId>
              </a:tblPr>
              <a:tblGrid>
                <a:gridCol w="5472608"/>
                <a:gridCol w="2950669"/>
              </a:tblGrid>
              <a:tr h="364905">
                <a:tc rowSpan="2">
                  <a:txBody>
                    <a:bodyPr/>
                    <a:lstStyle/>
                    <a:p>
                      <a:pPr algn="ctr"/>
                      <a:r>
                        <a:rPr kumimoji="1" lang="ja-JP" altLang="en-US" sz="1200" dirty="0" smtClean="0"/>
                        <a:t>セルフプラン作成者への取組内容</a:t>
                      </a:r>
                      <a:endParaRPr kumimoji="1" lang="en-US" altLang="ja-JP" sz="1200" dirty="0" smtClean="0"/>
                    </a:p>
                  </a:txBody>
                  <a:tcPr marL="91432" marR="91432" marT="45715" marB="45715" anchor="ctr">
                    <a:solidFill>
                      <a:schemeClr val="accent5">
                        <a:lumMod val="20000"/>
                        <a:lumOff val="80000"/>
                      </a:schemeClr>
                    </a:solidFill>
                  </a:tcPr>
                </a:tc>
                <a:tc>
                  <a:txBody>
                    <a:bodyPr/>
                    <a:lstStyle/>
                    <a:p>
                      <a:pPr algn="ctr"/>
                      <a:r>
                        <a:rPr kumimoji="1" lang="ja-JP" altLang="en-US" sz="1200" dirty="0" smtClean="0"/>
                        <a:t>実施市町村数（割合）</a:t>
                      </a:r>
                      <a:endParaRPr kumimoji="1" lang="ja-JP" altLang="en-US" sz="1200" dirty="0"/>
                    </a:p>
                  </a:txBody>
                  <a:tcPr marL="91432" marR="91432" marT="45715" marB="45715">
                    <a:lnB w="12700" cap="flat" cmpd="sng" algn="ctr">
                      <a:solidFill>
                        <a:schemeClr val="tx1"/>
                      </a:solidFill>
                      <a:prstDash val="solid"/>
                      <a:round/>
                      <a:headEnd type="none" w="med" len="med"/>
                      <a:tailEnd type="none" w="med" len="med"/>
                    </a:lnB>
                    <a:solidFill>
                      <a:schemeClr val="accent5">
                        <a:lumMod val="20000"/>
                        <a:lumOff val="80000"/>
                      </a:schemeClr>
                    </a:solidFill>
                  </a:tcPr>
                </a:tc>
              </a:tr>
              <a:tr h="432048">
                <a:tc vMerge="1">
                  <a:txBody>
                    <a:bodyPr/>
                    <a:lstStyle/>
                    <a:p>
                      <a:endParaRPr kumimoji="1" lang="ja-JP" altLang="en-US"/>
                    </a:p>
                  </a:txBody>
                  <a:tcPr/>
                </a:tc>
                <a:tc>
                  <a:txBody>
                    <a:bodyPr/>
                    <a:lstStyle/>
                    <a:p>
                      <a:pPr algn="ctr"/>
                      <a:r>
                        <a:rPr kumimoji="1" lang="en-US" altLang="ja-JP" sz="1200" dirty="0" smtClean="0"/>
                        <a:t>H30.4</a:t>
                      </a:r>
                      <a:r>
                        <a:rPr kumimoji="1" lang="ja-JP" altLang="en-US" sz="1200" dirty="0" smtClean="0"/>
                        <a:t>時点</a:t>
                      </a:r>
                      <a:endParaRPr kumimoji="1" lang="ja-JP" altLang="en-US" sz="1200" dirty="0"/>
                    </a:p>
                  </a:txBody>
                  <a:tcPr marL="91432" marR="91432" marT="45715" marB="45715" anchor="ctr">
                    <a:lnT w="12700" cap="flat" cmpd="sng" algn="ctr">
                      <a:solidFill>
                        <a:schemeClr val="tx1"/>
                      </a:solidFill>
                      <a:prstDash val="solid"/>
                      <a:round/>
                      <a:headEnd type="none" w="med" len="med"/>
                      <a:tailEnd type="none" w="med" len="med"/>
                    </a:lnT>
                    <a:solidFill>
                      <a:schemeClr val="accent5">
                        <a:lumMod val="20000"/>
                        <a:lumOff val="80000"/>
                      </a:schemeClr>
                    </a:solidFill>
                  </a:tcPr>
                </a:tc>
              </a:tr>
              <a:tr h="5371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rPr>
                        <a:t>セルフプランを作成している者への意向調査をし、相談支援専門員によるケアマネジメントを希望しているか把握している</a:t>
                      </a:r>
                    </a:p>
                  </a:txBody>
                  <a:tcPr marL="91432" marR="91432" marT="45715" marB="45715" anchor="ctr"/>
                </a:tc>
                <a:tc>
                  <a:txBody>
                    <a:bodyPr/>
                    <a:lstStyle/>
                    <a:p>
                      <a:pPr algn="ctr"/>
                      <a:r>
                        <a:rPr kumimoji="1" lang="en-US" altLang="ja-JP" sz="1400" dirty="0" smtClean="0">
                          <a:solidFill>
                            <a:schemeClr val="tx1"/>
                          </a:solidFill>
                        </a:rPr>
                        <a:t>19(44.1%)</a:t>
                      </a:r>
                      <a:endParaRPr kumimoji="1" lang="ja-JP" altLang="en-US" sz="1400" dirty="0">
                        <a:solidFill>
                          <a:schemeClr val="tx1"/>
                        </a:solidFill>
                      </a:endParaRPr>
                    </a:p>
                  </a:txBody>
                  <a:tcPr marL="91432" marR="91432" marT="45715" marB="45715" anchor="ctr"/>
                </a:tc>
              </a:tr>
              <a:tr h="4418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rPr>
                        <a:t>計画相談支援体制を整備し、セルフプランから計画相談への移行を促進している</a:t>
                      </a:r>
                    </a:p>
                  </a:txBody>
                  <a:tcPr marL="91432" marR="91432" marT="45715" marB="45715" anchor="ctr"/>
                </a:tc>
                <a:tc>
                  <a:txBody>
                    <a:bodyPr/>
                    <a:lstStyle/>
                    <a:p>
                      <a:pPr algn="ctr"/>
                      <a:r>
                        <a:rPr kumimoji="1" lang="en-US" altLang="ja-JP" sz="1400" dirty="0" smtClean="0">
                          <a:solidFill>
                            <a:schemeClr val="tx1"/>
                          </a:solidFill>
                        </a:rPr>
                        <a:t>25(58.1%)</a:t>
                      </a:r>
                      <a:endParaRPr kumimoji="1" lang="ja-JP" altLang="en-US" sz="1400" dirty="0">
                        <a:solidFill>
                          <a:schemeClr val="tx1"/>
                        </a:solidFill>
                      </a:endParaRPr>
                    </a:p>
                  </a:txBody>
                  <a:tcPr marL="91432" marR="91432" marT="45715" marB="45715" anchor="ctr"/>
                </a:tc>
              </a:tr>
              <a:tr h="5371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rPr>
                        <a:t>セルフプランを作成している者について、市町村担当者や基幹相談支援センターが数を把握・検証する場がある</a:t>
                      </a:r>
                    </a:p>
                  </a:txBody>
                  <a:tcPr marL="91432" marR="91432" marT="45715" marB="45715" anchor="ctr"/>
                </a:tc>
                <a:tc>
                  <a:txBody>
                    <a:bodyPr/>
                    <a:lstStyle/>
                    <a:p>
                      <a:pPr algn="ctr"/>
                      <a:r>
                        <a:rPr kumimoji="1" lang="en-US" altLang="ja-JP" sz="1400" dirty="0" smtClean="0">
                          <a:solidFill>
                            <a:schemeClr val="tx1"/>
                          </a:solidFill>
                        </a:rPr>
                        <a:t>11(25.5%)</a:t>
                      </a:r>
                      <a:endParaRPr kumimoji="1" lang="ja-JP" altLang="en-US" sz="1400" dirty="0">
                        <a:solidFill>
                          <a:schemeClr val="tx1"/>
                        </a:solidFill>
                      </a:endParaRPr>
                    </a:p>
                  </a:txBody>
                  <a:tcPr marL="91432" marR="91432" marT="45715" marB="45715" anchor="ctr"/>
                </a:tc>
              </a:tr>
              <a:tr h="52827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rPr>
                        <a:t>その他</a:t>
                      </a:r>
                    </a:p>
                  </a:txBody>
                  <a:tcPr marL="91432" marR="91432" marT="45715" marB="45715"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smtClean="0">
                          <a:solidFill>
                            <a:schemeClr val="tx1"/>
                          </a:solidFill>
                        </a:rPr>
                        <a:t>1(2.3%)</a:t>
                      </a:r>
                      <a:endParaRPr kumimoji="1" lang="ja-JP" altLang="en-US" sz="1400" dirty="0">
                        <a:solidFill>
                          <a:schemeClr val="tx1"/>
                        </a:solidFill>
                      </a:endParaRPr>
                    </a:p>
                  </a:txBody>
                  <a:tcPr marL="91432" marR="91432" marT="45715" marB="45715" anchor="ctr"/>
                </a:tc>
              </a:tr>
            </a:tbl>
          </a:graphicData>
        </a:graphic>
      </p:graphicFrame>
      <p:sp>
        <p:nvSpPr>
          <p:cNvPr id="3" name="スライド番号プレースホルダー 2"/>
          <p:cNvSpPr>
            <a:spLocks noGrp="1"/>
          </p:cNvSpPr>
          <p:nvPr>
            <p:ph type="sldNum" sz="quarter" idx="12"/>
          </p:nvPr>
        </p:nvSpPr>
        <p:spPr>
          <a:xfrm>
            <a:off x="6985694" y="6309320"/>
            <a:ext cx="2133600" cy="365125"/>
          </a:xfrm>
        </p:spPr>
        <p:txBody>
          <a:bodyPr/>
          <a:lstStyle/>
          <a:p>
            <a:pPr>
              <a:defRPr/>
            </a:pPr>
            <a:fld id="{8B41D3C4-A2EC-4EFD-8937-68FC89820670}" type="slidenum">
              <a:rPr lang="ja-JP" altLang="en-US" smtClean="0"/>
              <a:pPr>
                <a:defRPr/>
              </a:pPr>
              <a:t>8</a:t>
            </a:fld>
            <a:endParaRPr lang="ja-JP" altLang="en-US" dirty="0"/>
          </a:p>
        </p:txBody>
      </p:sp>
      <p:sp>
        <p:nvSpPr>
          <p:cNvPr id="6" name="テキスト ボックス 5"/>
          <p:cNvSpPr txBox="1"/>
          <p:nvPr/>
        </p:nvSpPr>
        <p:spPr>
          <a:xfrm>
            <a:off x="395536" y="6453336"/>
            <a:ext cx="8352928" cy="253916"/>
          </a:xfrm>
          <a:prstGeom prst="rect">
            <a:avLst/>
          </a:prstGeom>
          <a:noFill/>
        </p:spPr>
        <p:txBody>
          <a:bodyPr wrap="square" rtlCol="0">
            <a:spAutoFit/>
          </a:bodyPr>
          <a:lstStyle/>
          <a:p>
            <a:r>
              <a:rPr lang="ja-JP" altLang="en-US" sz="1050" dirty="0" smtClean="0"/>
              <a:t>「その他」は、「申請</a:t>
            </a:r>
            <a:r>
              <a:rPr lang="ja-JP" altLang="en-US" sz="1050" dirty="0"/>
              <a:t>・更新申請時にセルフプラン作成について意向確認をして</a:t>
            </a:r>
            <a:r>
              <a:rPr lang="ja-JP" altLang="en-US" sz="1050" dirty="0" smtClean="0"/>
              <a:t>いる」が挙げられた。</a:t>
            </a:r>
            <a:endParaRPr kumimoji="1" lang="ja-JP" altLang="en-US" sz="1050" dirty="0"/>
          </a:p>
        </p:txBody>
      </p:sp>
      <p:graphicFrame>
        <p:nvGraphicFramePr>
          <p:cNvPr id="7" name="グラフ 6"/>
          <p:cNvGraphicFramePr>
            <a:graphicFrameLocks/>
          </p:cNvGraphicFramePr>
          <p:nvPr>
            <p:extLst>
              <p:ext uri="{D42A27DB-BD31-4B8C-83A1-F6EECF244321}">
                <p14:modId xmlns:p14="http://schemas.microsoft.com/office/powerpoint/2010/main" val="3383346703"/>
              </p:ext>
            </p:extLst>
          </p:nvPr>
        </p:nvGraphicFramePr>
        <p:xfrm>
          <a:off x="971600" y="1278264"/>
          <a:ext cx="3181350" cy="2090539"/>
        </p:xfrm>
        <a:graphic>
          <a:graphicData uri="http://schemas.openxmlformats.org/drawingml/2006/chart">
            <c:chart xmlns:c="http://schemas.openxmlformats.org/drawingml/2006/chart" xmlns:r="http://schemas.openxmlformats.org/officeDocument/2006/relationships" r:id="rId3"/>
          </a:graphicData>
        </a:graphic>
      </p:graphicFrame>
      <p:sp>
        <p:nvSpPr>
          <p:cNvPr id="8" name="テキスト ボックス 7"/>
          <p:cNvSpPr txBox="1"/>
          <p:nvPr/>
        </p:nvSpPr>
        <p:spPr>
          <a:xfrm>
            <a:off x="5019391" y="1556792"/>
            <a:ext cx="3744416" cy="1384995"/>
          </a:xfrm>
          <a:prstGeom prst="rect">
            <a:avLst/>
          </a:prstGeom>
          <a:noFill/>
          <a:ln>
            <a:solidFill>
              <a:schemeClr val="tx1"/>
            </a:solidFill>
            <a:prstDash val="lgDashDot"/>
          </a:ln>
        </p:spPr>
        <p:txBody>
          <a:bodyPr wrap="square" rtlCol="0">
            <a:spAutoFit/>
          </a:bodyPr>
          <a:lstStyle/>
          <a:p>
            <a:r>
              <a:rPr lang="ja-JP" altLang="en-US" sz="1200" dirty="0" smtClean="0"/>
              <a:t>（未実施理由</a:t>
            </a:r>
            <a:r>
              <a:rPr lang="ja-JP" altLang="en-US" sz="1200" dirty="0"/>
              <a:t>）</a:t>
            </a:r>
            <a:endParaRPr lang="en-US" altLang="ja-JP" sz="1200" dirty="0" smtClean="0"/>
          </a:p>
          <a:p>
            <a:r>
              <a:rPr lang="ja-JP" altLang="en-US" sz="1200" dirty="0" smtClean="0"/>
              <a:t>・</a:t>
            </a:r>
            <a:r>
              <a:rPr lang="ja-JP" altLang="en-US" sz="1200" dirty="0" err="1" smtClean="0"/>
              <a:t>障</a:t>
            </a:r>
            <a:r>
              <a:rPr lang="ja-JP" altLang="en-US" sz="1200" dirty="0" err="1"/>
              <a:t>がい</a:t>
            </a:r>
            <a:r>
              <a:rPr lang="ja-JP" altLang="en-US" sz="1200" dirty="0"/>
              <a:t>者に対する計画相談支援については、相談支援専門員の担当件数が飽和状態にあり、セルフプランから計画相談への移行が滞っており、また検証についても十分には行えて</a:t>
            </a:r>
            <a:r>
              <a:rPr lang="ja-JP" altLang="en-US" sz="1200" dirty="0" smtClean="0"/>
              <a:t>いないため。</a:t>
            </a:r>
            <a:endParaRPr lang="en-US" altLang="ja-JP" sz="1200" dirty="0" smtClean="0"/>
          </a:p>
          <a:p>
            <a:r>
              <a:rPr lang="ja-JP" altLang="en-US" sz="1200" dirty="0"/>
              <a:t>・現時点では管内に十分</a:t>
            </a:r>
            <a:r>
              <a:rPr lang="ja-JP" altLang="en-US" sz="1200" dirty="0" smtClean="0"/>
              <a:t>な相談支援体制</a:t>
            </a:r>
            <a:r>
              <a:rPr lang="ja-JP" altLang="en-US" sz="1200" dirty="0"/>
              <a:t>が</a:t>
            </a:r>
            <a:r>
              <a:rPr lang="ja-JP" altLang="en-US" sz="1200" dirty="0" smtClean="0"/>
              <a:t>な</a:t>
            </a:r>
            <a:r>
              <a:rPr lang="ja-JP" altLang="en-US" sz="1200" dirty="0"/>
              <a:t>い</a:t>
            </a:r>
            <a:r>
              <a:rPr lang="ja-JP" altLang="en-US" sz="1200" dirty="0" smtClean="0"/>
              <a:t>ため</a:t>
            </a:r>
            <a:r>
              <a:rPr lang="ja-JP" altLang="en-US" sz="1200" dirty="0"/>
              <a:t>。</a:t>
            </a:r>
            <a:endParaRPr lang="en-US" altLang="ja-JP" sz="1200" dirty="0" smtClean="0"/>
          </a:p>
          <a:p>
            <a:r>
              <a:rPr kumimoji="1" lang="ja-JP" altLang="en-US" sz="1200" dirty="0" smtClean="0"/>
              <a:t>・セルフプラン作成者なしのため。</a:t>
            </a:r>
            <a:endParaRPr kumimoji="1" lang="ja-JP" altLang="en-US" sz="1200" dirty="0"/>
          </a:p>
        </p:txBody>
      </p:sp>
      <p:sp>
        <p:nvSpPr>
          <p:cNvPr id="9" name="テキスト ボックス 8"/>
          <p:cNvSpPr txBox="1"/>
          <p:nvPr/>
        </p:nvSpPr>
        <p:spPr>
          <a:xfrm>
            <a:off x="2155509" y="2572455"/>
            <a:ext cx="504056" cy="369332"/>
          </a:xfrm>
          <a:prstGeom prst="rect">
            <a:avLst/>
          </a:prstGeom>
          <a:noFill/>
        </p:spPr>
        <p:txBody>
          <a:bodyPr wrap="square" rtlCol="0">
            <a:spAutoFit/>
          </a:bodyPr>
          <a:lstStyle/>
          <a:p>
            <a:r>
              <a:rPr kumimoji="1" lang="en-US" altLang="ja-JP" b="1" dirty="0" smtClean="0"/>
              <a:t>37</a:t>
            </a:r>
            <a:endParaRPr kumimoji="1" lang="ja-JP" altLang="en-US" b="1" dirty="0"/>
          </a:p>
        </p:txBody>
      </p:sp>
      <p:sp>
        <p:nvSpPr>
          <p:cNvPr id="10" name="テキスト ボックス 9"/>
          <p:cNvSpPr txBox="1"/>
          <p:nvPr/>
        </p:nvSpPr>
        <p:spPr>
          <a:xfrm>
            <a:off x="1727684" y="1643128"/>
            <a:ext cx="432048" cy="369332"/>
          </a:xfrm>
          <a:prstGeom prst="rect">
            <a:avLst/>
          </a:prstGeom>
          <a:noFill/>
        </p:spPr>
        <p:txBody>
          <a:bodyPr wrap="square" rtlCol="0">
            <a:spAutoFit/>
          </a:bodyPr>
          <a:lstStyle/>
          <a:p>
            <a:r>
              <a:rPr lang="en-US" altLang="ja-JP" b="1" dirty="0"/>
              <a:t>6</a:t>
            </a:r>
            <a:endParaRPr kumimoji="1" lang="ja-JP" altLang="en-US" b="1" dirty="0"/>
          </a:p>
        </p:txBody>
      </p:sp>
      <p:sp>
        <p:nvSpPr>
          <p:cNvPr id="11" name="角丸四角形吹き出し 10"/>
          <p:cNvSpPr/>
          <p:nvPr/>
        </p:nvSpPr>
        <p:spPr>
          <a:xfrm>
            <a:off x="175797" y="702200"/>
            <a:ext cx="2231740" cy="576064"/>
          </a:xfrm>
          <a:prstGeom prst="wedgeRoundRectCallout">
            <a:avLst>
              <a:gd name="adj1" fmla="val 25993"/>
              <a:gd name="adj2" fmla="val 62500"/>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en-US" altLang="ja-JP" sz="1050" dirty="0" smtClean="0"/>
          </a:p>
          <a:p>
            <a:pPr algn="ctr"/>
            <a:r>
              <a:rPr kumimoji="1" lang="ja-JP" altLang="en-US" sz="1100" dirty="0" smtClean="0"/>
              <a:t>セルフプラン作成者への</a:t>
            </a:r>
            <a:endParaRPr kumimoji="1" lang="en-US" altLang="ja-JP" sz="1100" dirty="0" smtClean="0"/>
          </a:p>
          <a:p>
            <a:pPr algn="ctr"/>
            <a:r>
              <a:rPr lang="ja-JP" altLang="en-US" sz="1100" dirty="0" smtClean="0"/>
              <a:t>取組実施市町村</a:t>
            </a:r>
            <a:r>
              <a:rPr lang="ja-JP" altLang="en-US" sz="1100" dirty="0"/>
              <a:t>数</a:t>
            </a:r>
            <a:endParaRPr kumimoji="1" lang="ja-JP" altLang="en-US" sz="1100" dirty="0"/>
          </a:p>
        </p:txBody>
      </p:sp>
      <p:sp>
        <p:nvSpPr>
          <p:cNvPr id="2" name="テキスト ボックス 1"/>
          <p:cNvSpPr txBox="1"/>
          <p:nvPr/>
        </p:nvSpPr>
        <p:spPr>
          <a:xfrm>
            <a:off x="7151695" y="3104573"/>
            <a:ext cx="2304256" cy="338554"/>
          </a:xfrm>
          <a:prstGeom prst="rect">
            <a:avLst/>
          </a:prstGeom>
          <a:noFill/>
        </p:spPr>
        <p:txBody>
          <a:bodyPr wrap="square" rtlCol="0">
            <a:spAutoFit/>
          </a:bodyPr>
          <a:lstStyle/>
          <a:p>
            <a:r>
              <a:rPr kumimoji="1" lang="ja-JP" altLang="en-US" sz="1600" dirty="0" smtClean="0"/>
              <a:t>（</a:t>
            </a:r>
            <a:r>
              <a:rPr lang="ja-JP" altLang="en-US" sz="1600" dirty="0"/>
              <a:t>重複</a:t>
            </a:r>
            <a:r>
              <a:rPr kumimoji="1" lang="ja-JP" altLang="en-US" sz="1600" dirty="0" smtClean="0"/>
              <a:t>回答あり）</a:t>
            </a:r>
            <a:endParaRPr kumimoji="1" lang="ja-JP" altLang="en-US" sz="1600" dirty="0"/>
          </a:p>
        </p:txBody>
      </p:sp>
    </p:spTree>
    <p:extLst>
      <p:ext uri="{BB962C8B-B14F-4D97-AF65-F5344CB8AC3E}">
        <p14:creationId xmlns:p14="http://schemas.microsoft.com/office/powerpoint/2010/main" val="19314689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bwMode="auto">
          <a:xfrm>
            <a:off x="510282" y="188640"/>
            <a:ext cx="8229600" cy="490066"/>
          </a:xfrm>
          <a:prstGeom prst="roundRect">
            <a:avLst/>
          </a:prstGeom>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kern="1200">
                <a:solidFill>
                  <a:schemeClr val="dk1"/>
                </a:solidFill>
                <a:latin typeface="+mn-lt"/>
                <a:ea typeface="+mn-ea"/>
                <a:cs typeface="+mn-cs"/>
              </a:defRPr>
            </a:lvl1pPr>
            <a:lvl2pPr algn="ctr" rtl="0" eaLnBrk="0" fontAlgn="base" hangingPunct="0">
              <a:spcBef>
                <a:spcPct val="0"/>
              </a:spcBef>
              <a:spcAft>
                <a:spcPct val="0"/>
              </a:spcAft>
              <a:defRPr kumimoji="1" sz="4400">
                <a:solidFill>
                  <a:schemeClr val="dk1"/>
                </a:solidFill>
                <a:latin typeface="+mn-lt"/>
                <a:ea typeface="+mn-ea"/>
                <a:cs typeface="+mn-cs"/>
              </a:defRPr>
            </a:lvl2pPr>
            <a:lvl3pPr algn="ctr" rtl="0" eaLnBrk="0" fontAlgn="base" hangingPunct="0">
              <a:spcBef>
                <a:spcPct val="0"/>
              </a:spcBef>
              <a:spcAft>
                <a:spcPct val="0"/>
              </a:spcAft>
              <a:defRPr kumimoji="1" sz="4400">
                <a:solidFill>
                  <a:schemeClr val="dk1"/>
                </a:solidFill>
                <a:latin typeface="+mn-lt"/>
                <a:ea typeface="+mn-ea"/>
                <a:cs typeface="+mn-cs"/>
              </a:defRPr>
            </a:lvl3pPr>
            <a:lvl4pPr algn="ctr" rtl="0" eaLnBrk="0" fontAlgn="base" hangingPunct="0">
              <a:spcBef>
                <a:spcPct val="0"/>
              </a:spcBef>
              <a:spcAft>
                <a:spcPct val="0"/>
              </a:spcAft>
              <a:defRPr kumimoji="1" sz="4400">
                <a:solidFill>
                  <a:schemeClr val="dk1"/>
                </a:solidFill>
                <a:latin typeface="+mn-lt"/>
                <a:ea typeface="+mn-ea"/>
                <a:cs typeface="+mn-cs"/>
              </a:defRPr>
            </a:lvl4pPr>
            <a:lvl5pPr algn="ctr" rtl="0" eaLnBrk="0" fontAlgn="base" hangingPunct="0">
              <a:spcBef>
                <a:spcPct val="0"/>
              </a:spcBef>
              <a:spcAft>
                <a:spcPct val="0"/>
              </a:spcAft>
              <a:defRPr kumimoji="1" sz="4400">
                <a:solidFill>
                  <a:schemeClr val="dk1"/>
                </a:solidFill>
                <a:latin typeface="+mn-lt"/>
                <a:ea typeface="+mn-ea"/>
                <a:cs typeface="+mn-cs"/>
              </a:defRPr>
            </a:lvl5pPr>
            <a:lvl6pPr marL="457200" algn="ctr" rtl="0" fontAlgn="base">
              <a:spcBef>
                <a:spcPct val="0"/>
              </a:spcBef>
              <a:spcAft>
                <a:spcPct val="0"/>
              </a:spcAft>
              <a:defRPr kumimoji="1" sz="4400">
                <a:solidFill>
                  <a:schemeClr val="dk1"/>
                </a:solidFill>
                <a:latin typeface="+mn-lt"/>
                <a:ea typeface="+mn-ea"/>
                <a:cs typeface="+mn-cs"/>
              </a:defRPr>
            </a:lvl6pPr>
            <a:lvl7pPr marL="914400" algn="ctr" rtl="0" fontAlgn="base">
              <a:spcBef>
                <a:spcPct val="0"/>
              </a:spcBef>
              <a:spcAft>
                <a:spcPct val="0"/>
              </a:spcAft>
              <a:defRPr kumimoji="1" sz="4400">
                <a:solidFill>
                  <a:schemeClr val="dk1"/>
                </a:solidFill>
                <a:latin typeface="+mn-lt"/>
                <a:ea typeface="+mn-ea"/>
                <a:cs typeface="+mn-cs"/>
              </a:defRPr>
            </a:lvl7pPr>
            <a:lvl8pPr marL="1371600" algn="ctr" rtl="0" fontAlgn="base">
              <a:spcBef>
                <a:spcPct val="0"/>
              </a:spcBef>
              <a:spcAft>
                <a:spcPct val="0"/>
              </a:spcAft>
              <a:defRPr kumimoji="1" sz="4400">
                <a:solidFill>
                  <a:schemeClr val="dk1"/>
                </a:solidFill>
                <a:latin typeface="+mn-lt"/>
                <a:ea typeface="+mn-ea"/>
                <a:cs typeface="+mn-cs"/>
              </a:defRPr>
            </a:lvl8pPr>
            <a:lvl9pPr marL="1828800" algn="ctr" rtl="0" fontAlgn="base">
              <a:spcBef>
                <a:spcPct val="0"/>
              </a:spcBef>
              <a:spcAft>
                <a:spcPct val="0"/>
              </a:spcAft>
              <a:defRPr kumimoji="1" sz="4400">
                <a:solidFill>
                  <a:schemeClr val="dk1"/>
                </a:solidFill>
                <a:latin typeface="+mn-lt"/>
                <a:ea typeface="+mn-ea"/>
                <a:cs typeface="+mn-cs"/>
              </a:defRPr>
            </a:lvl9pPr>
          </a:lstStyle>
          <a:p>
            <a:r>
              <a:rPr lang="ja-JP" altLang="en-US" sz="2400" dirty="0" smtClean="0"/>
              <a:t>相談支援の質の向上に向けた取組み</a:t>
            </a:r>
            <a:endParaRPr lang="ja-JP" altLang="en-US" sz="2400" dirty="0"/>
          </a:p>
        </p:txBody>
      </p:sp>
      <p:sp>
        <p:nvSpPr>
          <p:cNvPr id="9" name="テキスト ボックス 8"/>
          <p:cNvSpPr txBox="1"/>
          <p:nvPr/>
        </p:nvSpPr>
        <p:spPr>
          <a:xfrm>
            <a:off x="464298" y="6165304"/>
            <a:ext cx="8356174" cy="276999"/>
          </a:xfrm>
          <a:prstGeom prst="rect">
            <a:avLst/>
          </a:prstGeom>
          <a:noFill/>
        </p:spPr>
        <p:txBody>
          <a:bodyPr wrap="square" rtlCol="0">
            <a:spAutoFit/>
          </a:bodyPr>
          <a:lstStyle/>
          <a:p>
            <a:r>
              <a:rPr lang="ja-JP" altLang="en-US" sz="1200" dirty="0" smtClean="0"/>
              <a:t>　</a:t>
            </a:r>
            <a:endParaRPr lang="en-US" altLang="ja-JP" sz="1200" dirty="0" smtClean="0"/>
          </a:p>
        </p:txBody>
      </p:sp>
      <p:sp>
        <p:nvSpPr>
          <p:cNvPr id="3" name="スライド番号プレースホルダー 2"/>
          <p:cNvSpPr>
            <a:spLocks noGrp="1"/>
          </p:cNvSpPr>
          <p:nvPr>
            <p:ph type="sldNum" sz="quarter" idx="12"/>
          </p:nvPr>
        </p:nvSpPr>
        <p:spPr/>
        <p:txBody>
          <a:bodyPr/>
          <a:lstStyle/>
          <a:p>
            <a:pPr>
              <a:defRPr/>
            </a:pPr>
            <a:fld id="{8B41D3C4-A2EC-4EFD-8937-68FC89820670}" type="slidenum">
              <a:rPr lang="ja-JP" altLang="en-US" smtClean="0"/>
              <a:pPr>
                <a:defRPr/>
              </a:pPr>
              <a:t>9</a:t>
            </a:fld>
            <a:endParaRPr lang="ja-JP" altLang="en-US"/>
          </a:p>
        </p:txBody>
      </p:sp>
      <p:graphicFrame>
        <p:nvGraphicFramePr>
          <p:cNvPr id="10" name="表 9"/>
          <p:cNvGraphicFramePr>
            <a:graphicFrameLocks noGrp="1"/>
          </p:cNvGraphicFramePr>
          <p:nvPr>
            <p:extLst>
              <p:ext uri="{D42A27DB-BD31-4B8C-83A1-F6EECF244321}">
                <p14:modId xmlns:p14="http://schemas.microsoft.com/office/powerpoint/2010/main" val="1837043329"/>
              </p:ext>
            </p:extLst>
          </p:nvPr>
        </p:nvGraphicFramePr>
        <p:xfrm>
          <a:off x="323528" y="908720"/>
          <a:ext cx="8416354" cy="2189241"/>
        </p:xfrm>
        <a:graphic>
          <a:graphicData uri="http://schemas.openxmlformats.org/drawingml/2006/table">
            <a:tbl>
              <a:tblPr firstRow="1" bandRow="1">
                <a:tableStyleId>{5940675A-B579-460E-94D1-54222C63F5DA}</a:tableStyleId>
              </a:tblPr>
              <a:tblGrid>
                <a:gridCol w="5832648"/>
                <a:gridCol w="1296144"/>
                <a:gridCol w="1287562"/>
              </a:tblGrid>
              <a:tr h="432048">
                <a:tc rowSpan="2">
                  <a:txBody>
                    <a:bodyPr/>
                    <a:lstStyle/>
                    <a:p>
                      <a:pPr algn="ctr"/>
                      <a:r>
                        <a:rPr kumimoji="1" lang="ja-JP" altLang="en-US" sz="1400" dirty="0" smtClean="0"/>
                        <a:t>取組内容</a:t>
                      </a:r>
                      <a:endParaRPr kumimoji="1" lang="en-US" altLang="ja-JP" sz="1400" dirty="0" smtClean="0"/>
                    </a:p>
                  </a:txBody>
                  <a:tcPr marL="91432" marR="91432" marT="45715" marB="45715" anchor="ctr">
                    <a:solidFill>
                      <a:schemeClr val="accent5">
                        <a:lumMod val="20000"/>
                        <a:lumOff val="80000"/>
                      </a:schemeClr>
                    </a:solidFill>
                  </a:tcPr>
                </a:tc>
                <a:tc gridSpan="2">
                  <a:txBody>
                    <a:bodyPr/>
                    <a:lstStyle/>
                    <a:p>
                      <a:pPr algn="ctr"/>
                      <a:r>
                        <a:rPr kumimoji="1" lang="ja-JP" altLang="en-US" sz="1400" dirty="0" smtClean="0"/>
                        <a:t>実施市町村数（割合）</a:t>
                      </a:r>
                      <a:endParaRPr kumimoji="1" lang="ja-JP" altLang="en-US" sz="1400" dirty="0"/>
                    </a:p>
                  </a:txBody>
                  <a:tcPr marL="91432" marR="91432" marT="45715" marB="45715" anchor="ctr">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kumimoji="1" lang="ja-JP" altLang="en-US"/>
                    </a:p>
                  </a:txBody>
                  <a:tcPr/>
                </a:tc>
              </a:tr>
              <a:tr h="465939">
                <a:tc vMerge="1">
                  <a:txBody>
                    <a:bodyPr/>
                    <a:lstStyle/>
                    <a:p>
                      <a:endParaRPr kumimoji="1" lang="ja-JP" altLang="en-US"/>
                    </a:p>
                  </a:txBody>
                  <a:tcPr/>
                </a:tc>
                <a:tc>
                  <a:txBody>
                    <a:bodyPr/>
                    <a:lstStyle/>
                    <a:p>
                      <a:pPr algn="ctr"/>
                      <a:r>
                        <a:rPr kumimoji="1" lang="en-US" altLang="ja-JP" sz="1400" dirty="0" smtClean="0"/>
                        <a:t>H29</a:t>
                      </a:r>
                      <a:r>
                        <a:rPr kumimoji="1" lang="ja-JP" altLang="en-US" sz="1400" dirty="0" smtClean="0"/>
                        <a:t>実績</a:t>
                      </a:r>
                      <a:endParaRPr kumimoji="1" lang="ja-JP" altLang="en-US" sz="1400" dirty="0"/>
                    </a:p>
                  </a:txBody>
                  <a:tcPr marL="91432" marR="91432" marT="45715" marB="45715"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5">
                        <a:lumMod val="20000"/>
                        <a:lumOff val="80000"/>
                      </a:schemeClr>
                    </a:solidFill>
                  </a:tcPr>
                </a:tc>
                <a:tc>
                  <a:txBody>
                    <a:bodyPr/>
                    <a:lstStyle/>
                    <a:p>
                      <a:pPr algn="ctr"/>
                      <a:r>
                        <a:rPr kumimoji="1" lang="en-US" altLang="ja-JP" sz="1400" dirty="0" smtClean="0"/>
                        <a:t>H28</a:t>
                      </a:r>
                      <a:r>
                        <a:rPr kumimoji="1" lang="ja-JP" altLang="en-US" sz="1400" dirty="0" smtClean="0"/>
                        <a:t>実績</a:t>
                      </a:r>
                    </a:p>
                  </a:txBody>
                  <a:tcPr marL="91432" marR="91432" marT="45715" marB="45715"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20000"/>
                        <a:lumOff val="80000"/>
                      </a:schemeClr>
                    </a:solidFill>
                  </a:tcPr>
                </a:tc>
              </a:tr>
              <a:tr h="676025">
                <a:tc>
                  <a:txBody>
                    <a:bodyPr/>
                    <a:lstStyle/>
                    <a:p>
                      <a:r>
                        <a:rPr kumimoji="1" lang="ja-JP" altLang="en-US" sz="1400" dirty="0" smtClean="0"/>
                        <a:t>サービス等利用計画等（計画相談）の評価を実施している</a:t>
                      </a:r>
                      <a:endParaRPr kumimoji="1" lang="ja-JP" altLang="en-US" sz="1400" dirty="0"/>
                    </a:p>
                  </a:txBody>
                  <a:tcPr marL="91432" marR="91432" marT="45715" marB="45715" anchor="ctr"/>
                </a:tc>
                <a:tc>
                  <a:txBody>
                    <a:bodyPr/>
                    <a:lstStyle/>
                    <a:p>
                      <a:pPr algn="ctr"/>
                      <a:r>
                        <a:rPr lang="en-US" altLang="ja-JP" sz="1400" dirty="0" smtClean="0"/>
                        <a:t>8(18.6%)</a:t>
                      </a:r>
                      <a:endParaRPr lang="ja-JP" altLang="en-US" sz="1400" dirty="0"/>
                    </a:p>
                  </a:txBody>
                  <a:tcPr marL="91432" marR="91432" marT="45715" marB="45715" anchor="ctr">
                    <a:lnR w="12700" cap="flat" cmpd="sng" algn="ctr">
                      <a:solidFill>
                        <a:schemeClr val="tx1"/>
                      </a:solidFill>
                      <a:prstDash val="solid"/>
                      <a:round/>
                      <a:headEnd type="none" w="med" len="med"/>
                      <a:tailEnd type="none" w="med" len="med"/>
                    </a:lnR>
                  </a:tcPr>
                </a:tc>
                <a:tc>
                  <a:txBody>
                    <a:bodyPr/>
                    <a:lstStyle/>
                    <a:p>
                      <a:pPr algn="ctr"/>
                      <a:r>
                        <a:rPr kumimoji="1" lang="en-US" altLang="ja-JP" sz="1400" dirty="0" smtClean="0">
                          <a:solidFill>
                            <a:schemeClr val="tx1"/>
                          </a:solidFill>
                        </a:rPr>
                        <a:t>6(14.0%)</a:t>
                      </a:r>
                      <a:endParaRPr kumimoji="1" lang="ja-JP" altLang="en-US" sz="1400" dirty="0">
                        <a:solidFill>
                          <a:schemeClr val="tx1"/>
                        </a:solidFill>
                      </a:endParaRPr>
                    </a:p>
                  </a:txBody>
                  <a:tcPr marL="91432" marR="91432" marT="45715" marB="45715" anchor="ctr">
                    <a:lnL w="12700" cap="flat" cmpd="sng" algn="ctr">
                      <a:solidFill>
                        <a:schemeClr val="tx1"/>
                      </a:solidFill>
                      <a:prstDash val="solid"/>
                      <a:round/>
                      <a:headEnd type="none" w="med" len="med"/>
                      <a:tailEnd type="none" w="med" len="med"/>
                    </a:lnL>
                  </a:tcPr>
                </a:tc>
              </a:tr>
              <a:tr h="615229">
                <a:tc>
                  <a:txBody>
                    <a:bodyPr/>
                    <a:lstStyle/>
                    <a:p>
                      <a:r>
                        <a:rPr kumimoji="1" lang="ja-JP" altLang="en-US" sz="1400" dirty="0" smtClean="0"/>
                        <a:t>相談支援専門員の資質向上のための研修や事例検討会等を実施している</a:t>
                      </a:r>
                      <a:endParaRPr kumimoji="1" lang="ja-JP" altLang="en-US" sz="1400" dirty="0"/>
                    </a:p>
                  </a:txBody>
                  <a:tcPr marL="91432" marR="91432" marT="45715" marB="45715" anchor="ctr"/>
                </a:tc>
                <a:tc>
                  <a:txBody>
                    <a:bodyPr/>
                    <a:lstStyle/>
                    <a:p>
                      <a:pPr algn="ctr"/>
                      <a:r>
                        <a:rPr lang="en-US" altLang="ja-JP" sz="1400" dirty="0" smtClean="0"/>
                        <a:t>31(72.1%)</a:t>
                      </a:r>
                      <a:endParaRPr lang="ja-JP" altLang="en-US" sz="1400" dirty="0"/>
                    </a:p>
                  </a:txBody>
                  <a:tcPr marL="91432" marR="91432" marT="45715" marB="45715" anchor="ctr">
                    <a:lnR w="12700" cap="flat" cmpd="sng" algn="ctr">
                      <a:solidFill>
                        <a:schemeClr val="tx1"/>
                      </a:solidFill>
                      <a:prstDash val="solid"/>
                      <a:round/>
                      <a:headEnd type="none" w="med" len="med"/>
                      <a:tailEnd type="none" w="med" len="med"/>
                    </a:lnR>
                  </a:tcPr>
                </a:tc>
                <a:tc>
                  <a:txBody>
                    <a:bodyPr/>
                    <a:lstStyle/>
                    <a:p>
                      <a:pPr algn="ctr"/>
                      <a:r>
                        <a:rPr kumimoji="1" lang="en-US" altLang="ja-JP" sz="1400" dirty="0" smtClean="0">
                          <a:solidFill>
                            <a:schemeClr val="tx1"/>
                          </a:solidFill>
                        </a:rPr>
                        <a:t>31(72.1%)</a:t>
                      </a:r>
                      <a:endParaRPr kumimoji="1" lang="ja-JP" altLang="en-US" sz="1400" dirty="0">
                        <a:solidFill>
                          <a:schemeClr val="tx1"/>
                        </a:solidFill>
                      </a:endParaRPr>
                    </a:p>
                  </a:txBody>
                  <a:tcPr marL="91432" marR="91432" marT="45715" marB="45715" anchor="ctr">
                    <a:lnL w="12700" cap="flat" cmpd="sng" algn="ctr">
                      <a:solidFill>
                        <a:schemeClr val="tx1"/>
                      </a:solidFill>
                      <a:prstDash val="solid"/>
                      <a:round/>
                      <a:headEnd type="none" w="med" len="med"/>
                      <a:tailEnd type="none" w="med" len="med"/>
                    </a:lnL>
                  </a:tcPr>
                </a:tc>
              </a:tr>
            </a:tbl>
          </a:graphicData>
        </a:graphic>
      </p:graphicFrame>
      <p:sp>
        <p:nvSpPr>
          <p:cNvPr id="4" name="テキスト ボックス 3"/>
          <p:cNvSpPr txBox="1"/>
          <p:nvPr/>
        </p:nvSpPr>
        <p:spPr>
          <a:xfrm>
            <a:off x="393913" y="3429000"/>
            <a:ext cx="8496944" cy="3631763"/>
          </a:xfrm>
          <a:prstGeom prst="rect">
            <a:avLst/>
          </a:prstGeom>
          <a:noFill/>
        </p:spPr>
        <p:txBody>
          <a:bodyPr wrap="square" rtlCol="0">
            <a:spAutoFit/>
          </a:bodyPr>
          <a:lstStyle/>
          <a:p>
            <a:pPr marL="342900" indent="-342900">
              <a:buFont typeface="Wingdings" panose="05000000000000000000" pitchFamily="2" charset="2"/>
              <a:buChar char="Ø"/>
            </a:pPr>
            <a:r>
              <a:rPr lang="ja-JP" altLang="en-US" sz="1100" dirty="0" smtClean="0"/>
              <a:t>「</a:t>
            </a:r>
            <a:r>
              <a:rPr lang="ja-JP" altLang="en-US" sz="1100" dirty="0"/>
              <a:t>相談支援における対人援助の基本姿勢」（面接技法の基礎を講義およびグループワークにて研修</a:t>
            </a:r>
            <a:r>
              <a:rPr lang="ja-JP" altLang="en-US" sz="1100" dirty="0" smtClean="0"/>
              <a:t>）</a:t>
            </a:r>
            <a:endParaRPr lang="ja-JP" altLang="en-US" sz="1100" dirty="0"/>
          </a:p>
          <a:p>
            <a:pPr marL="342900" indent="-342900">
              <a:buFont typeface="Wingdings" panose="05000000000000000000" pitchFamily="2" charset="2"/>
              <a:buChar char="Ø"/>
            </a:pPr>
            <a:r>
              <a:rPr lang="ja-JP" altLang="en-US" sz="1100" dirty="0" smtClean="0"/>
              <a:t>「</a:t>
            </a:r>
            <a:r>
              <a:rPr lang="ja-JP" altLang="en-US" sz="1100" dirty="0" err="1"/>
              <a:t>障がい</a:t>
            </a:r>
            <a:r>
              <a:rPr lang="ja-JP" altLang="en-US" sz="1100" dirty="0"/>
              <a:t>者の意思決定支援の基本的な考え方」（意思決定支援ガイドラインを踏まえて講義により研修）</a:t>
            </a:r>
          </a:p>
          <a:p>
            <a:pPr marL="342900" indent="-342900">
              <a:buFont typeface="Wingdings" panose="05000000000000000000" pitchFamily="2" charset="2"/>
              <a:buChar char="Ø"/>
            </a:pPr>
            <a:r>
              <a:rPr lang="ja-JP" altLang="en-US" sz="1100" dirty="0" smtClean="0"/>
              <a:t>「</a:t>
            </a:r>
            <a:r>
              <a:rPr lang="ja-JP" altLang="en-US" sz="1100" dirty="0"/>
              <a:t>指定特定相談支援事業所フォローアップ基礎研修」（制度説明、専門機関との連携紹介、グループワークによる計画案作成演習により、従事間もない相談支援専門員に基本的事項を研修</a:t>
            </a:r>
            <a:r>
              <a:rPr lang="ja-JP" altLang="en-US" sz="1100" dirty="0" smtClean="0"/>
              <a:t>。）</a:t>
            </a:r>
            <a:endParaRPr lang="ja-JP" altLang="en-US" sz="1100" dirty="0"/>
          </a:p>
          <a:p>
            <a:pPr marL="342900" indent="-342900">
              <a:buFont typeface="Wingdings" panose="05000000000000000000" pitchFamily="2" charset="2"/>
              <a:buChar char="Ø"/>
            </a:pPr>
            <a:r>
              <a:rPr lang="ja-JP" altLang="en-US" sz="1100" dirty="0" smtClean="0"/>
              <a:t>「</a:t>
            </a:r>
            <a:r>
              <a:rPr lang="ja-JP" altLang="en-US" sz="1100" dirty="0"/>
              <a:t>相談支援ステップアップ研修</a:t>
            </a:r>
            <a:r>
              <a:rPr lang="ja-JP" altLang="en-US" sz="1100" dirty="0" smtClean="0"/>
              <a:t>」</a:t>
            </a:r>
            <a:r>
              <a:rPr lang="en-US" altLang="ja-JP" sz="1100" dirty="0" smtClean="0"/>
              <a:t>(</a:t>
            </a:r>
            <a:r>
              <a:rPr lang="ja-JP" altLang="en-US" sz="1100" dirty="0" smtClean="0"/>
              <a:t>中堅層</a:t>
            </a:r>
            <a:r>
              <a:rPr lang="ja-JP" altLang="en-US" sz="1100" dirty="0"/>
              <a:t>の相談支援専門員を対象に、事例をとおして支援力を高めるための</a:t>
            </a:r>
            <a:r>
              <a:rPr lang="ja-JP" altLang="en-US" sz="1100" dirty="0" smtClean="0"/>
              <a:t>研修）</a:t>
            </a:r>
            <a:endParaRPr lang="ja-JP" altLang="en-US" sz="1100" dirty="0"/>
          </a:p>
          <a:p>
            <a:pPr marL="342900" indent="-342900">
              <a:buFont typeface="Wingdings" panose="05000000000000000000" pitchFamily="2" charset="2"/>
              <a:buChar char="Ø"/>
            </a:pPr>
            <a:r>
              <a:rPr lang="ja-JP" altLang="en-US" sz="1100" dirty="0" smtClean="0"/>
              <a:t>「</a:t>
            </a:r>
            <a:r>
              <a:rPr lang="ja-JP" altLang="en-US" sz="1100" dirty="0" err="1"/>
              <a:t>精神障がい</a:t>
            </a:r>
            <a:r>
              <a:rPr lang="ja-JP" altLang="en-US" sz="1100" dirty="0"/>
              <a:t>者の相談支援について」（精神障がいの理解と、支援する際の基本的留意点を講義により研修）</a:t>
            </a:r>
          </a:p>
          <a:p>
            <a:pPr marL="342900" indent="-342900">
              <a:buFont typeface="Wingdings" panose="05000000000000000000" pitchFamily="2" charset="2"/>
              <a:buChar char="Ø"/>
            </a:pPr>
            <a:r>
              <a:rPr lang="ja-JP" altLang="en-US" sz="1100" dirty="0" smtClean="0"/>
              <a:t>発達</a:t>
            </a:r>
            <a:r>
              <a:rPr lang="ja-JP" altLang="en-US" sz="1100" dirty="0"/>
              <a:t>、福祉、障害理解、家族支援、事例検討など２時間程度を１コマとした合計２０コマ程度の研修を実施。</a:t>
            </a:r>
          </a:p>
          <a:p>
            <a:pPr marL="342900" indent="-342900">
              <a:buFont typeface="Wingdings" panose="05000000000000000000" pitchFamily="2" charset="2"/>
              <a:buChar char="Ø"/>
            </a:pPr>
            <a:r>
              <a:rPr lang="ja-JP" altLang="en-US" sz="1100" dirty="0" smtClean="0"/>
              <a:t>「</a:t>
            </a:r>
            <a:r>
              <a:rPr lang="ja-JP" altLang="en-US" sz="1100" dirty="0"/>
              <a:t>協議会とは」「相談支援とは」のほか、地域移行支援などの基礎研修を実施。また、業務経験が概ね２年以内の相談支援専門員を対象として、「相談支援サポート事業」を実施しており、経験豊かなサポーターが助言を行ったり、新任相談員同士のつながりを作る場として定期的に勉強会を実施。</a:t>
            </a:r>
          </a:p>
          <a:p>
            <a:pPr marL="342900" indent="-342900">
              <a:buFont typeface="Wingdings" panose="05000000000000000000" pitchFamily="2" charset="2"/>
              <a:buChar char="Ø"/>
            </a:pPr>
            <a:r>
              <a:rPr lang="ja-JP" altLang="en-US" sz="1100" dirty="0" smtClean="0"/>
              <a:t>発達</a:t>
            </a:r>
            <a:r>
              <a:rPr lang="ja-JP" altLang="en-US" sz="1100" dirty="0"/>
              <a:t>障害の理解と支援、高次脳機能障害のある方の就労支援に</a:t>
            </a:r>
            <a:r>
              <a:rPr lang="ja-JP" altLang="en-US" sz="1100" dirty="0" smtClean="0"/>
              <a:t>ついて</a:t>
            </a:r>
            <a:endParaRPr lang="en-US" altLang="ja-JP" sz="1100" dirty="0" smtClean="0"/>
          </a:p>
          <a:p>
            <a:pPr marL="342900" indent="-342900">
              <a:buFont typeface="Wingdings" panose="05000000000000000000" pitchFamily="2" charset="2"/>
              <a:buChar char="Ø"/>
            </a:pPr>
            <a:r>
              <a:rPr lang="ja-JP" altLang="en-US" sz="1100" dirty="0" smtClean="0"/>
              <a:t>報酬</a:t>
            </a:r>
            <a:r>
              <a:rPr lang="ja-JP" altLang="en-US" sz="1100" dirty="0"/>
              <a:t>改定・社会福祉援助</a:t>
            </a:r>
            <a:r>
              <a:rPr lang="ja-JP" altLang="en-US" sz="1100" dirty="0" smtClean="0"/>
              <a:t>技術について</a:t>
            </a:r>
            <a:endParaRPr lang="en-US" altLang="ja-JP" sz="1100" dirty="0" smtClean="0"/>
          </a:p>
          <a:p>
            <a:pPr marL="342900" indent="-342900">
              <a:buFont typeface="Wingdings" panose="05000000000000000000" pitchFamily="2" charset="2"/>
              <a:buChar char="Ø"/>
            </a:pPr>
            <a:r>
              <a:rPr lang="ja-JP" altLang="en-US" sz="1100" dirty="0" smtClean="0"/>
              <a:t>成年</a:t>
            </a:r>
            <a:r>
              <a:rPr lang="ja-JP" altLang="en-US" sz="1100" dirty="0"/>
              <a:t>後見人制度、知的</a:t>
            </a:r>
            <a:r>
              <a:rPr lang="ja-JP" altLang="en-US" sz="1100" dirty="0" err="1"/>
              <a:t>障がい</a:t>
            </a:r>
            <a:r>
              <a:rPr lang="ja-JP" altLang="en-US" sz="1100" dirty="0"/>
              <a:t>者の性的問題行動、介護保険</a:t>
            </a:r>
            <a:r>
              <a:rPr lang="ja-JP" altLang="en-US" sz="1100" dirty="0" smtClean="0"/>
              <a:t>制度</a:t>
            </a:r>
            <a:endParaRPr lang="en-US" altLang="ja-JP" sz="1100" dirty="0" smtClean="0"/>
          </a:p>
          <a:p>
            <a:pPr marL="342900" indent="-342900">
              <a:buFont typeface="Wingdings" panose="05000000000000000000" pitchFamily="2" charset="2"/>
              <a:buChar char="Ø"/>
            </a:pPr>
            <a:r>
              <a:rPr lang="ja-JP" altLang="en-US" sz="1100" dirty="0"/>
              <a:t>「パーソナリティー障害の理解と対応」　</a:t>
            </a:r>
            <a:endParaRPr lang="en-US" altLang="ja-JP" sz="1100" dirty="0" smtClean="0"/>
          </a:p>
          <a:p>
            <a:pPr marL="342900" indent="-342900">
              <a:buFont typeface="Wingdings" panose="05000000000000000000" pitchFamily="2" charset="2"/>
              <a:buChar char="Ø"/>
            </a:pPr>
            <a:r>
              <a:rPr lang="ja-JP" altLang="en-US" sz="1100" dirty="0" smtClean="0"/>
              <a:t>「</a:t>
            </a:r>
            <a:r>
              <a:rPr lang="ja-JP" altLang="en-US" sz="1100" dirty="0"/>
              <a:t>一般相談支援について」「就労移行アセスメント対象者（支援学校）の流れについて」「権利擁護について」等について、行政や保健所が講師となり、自立支援協議会ケアマネジメント部会において実施</a:t>
            </a:r>
            <a:r>
              <a:rPr lang="ja-JP" altLang="en-US" sz="1100" dirty="0" smtClean="0"/>
              <a:t>。</a:t>
            </a:r>
            <a:endParaRPr lang="en-US" altLang="ja-JP" sz="1100" dirty="0" smtClean="0"/>
          </a:p>
          <a:p>
            <a:pPr marL="342900" indent="-342900">
              <a:buFont typeface="Wingdings" panose="05000000000000000000" pitchFamily="2" charset="2"/>
              <a:buChar char="Ø"/>
            </a:pPr>
            <a:r>
              <a:rPr lang="ja-JP" altLang="en-US" sz="1100" dirty="0" smtClean="0"/>
              <a:t>少人数</a:t>
            </a:r>
            <a:r>
              <a:rPr lang="ja-JP" altLang="en-US" sz="1100" dirty="0"/>
              <a:t>（４～５人）に分かれてグループで事例検討会を実施。テーマは「１８歳に伴う児童→者への制度移行ケース」「本人の思いをくみ取り反映したサービス等利用計画の作成方法を考える」</a:t>
            </a:r>
            <a:r>
              <a:rPr lang="ja-JP" altLang="en-US" sz="1100" dirty="0" smtClean="0"/>
              <a:t>等</a:t>
            </a:r>
            <a:endParaRPr lang="en-US" altLang="ja-JP" sz="1100" dirty="0" smtClean="0"/>
          </a:p>
          <a:p>
            <a:pPr marL="342900" indent="-342900">
              <a:buFont typeface="Wingdings" panose="05000000000000000000" pitchFamily="2" charset="2"/>
              <a:buChar char="Ø"/>
            </a:pPr>
            <a:r>
              <a:rPr lang="ja-JP" altLang="en-US" sz="1100" dirty="0" smtClean="0"/>
              <a:t>大阪府</a:t>
            </a:r>
            <a:r>
              <a:rPr lang="ja-JP" altLang="en-US" sz="1100" dirty="0"/>
              <a:t>アドバイザー派遣を</a:t>
            </a:r>
            <a:r>
              <a:rPr lang="ja-JP" altLang="en-US" sz="1100" dirty="0" smtClean="0"/>
              <a:t>利用。</a:t>
            </a:r>
            <a:endParaRPr lang="en-US" altLang="ja-JP" sz="1100" dirty="0" smtClean="0"/>
          </a:p>
          <a:p>
            <a:pPr marL="342900" indent="-342900">
              <a:buFont typeface="Wingdings" panose="05000000000000000000" pitchFamily="2" charset="2"/>
              <a:buChar char="Ø"/>
            </a:pPr>
            <a:endParaRPr lang="en-US" altLang="ja-JP" sz="1050" dirty="0" smtClean="0"/>
          </a:p>
          <a:p>
            <a:pPr marL="342900" indent="-342900">
              <a:buFont typeface="Wingdings" panose="05000000000000000000" pitchFamily="2" charset="2"/>
              <a:buChar char="Ø"/>
            </a:pPr>
            <a:endParaRPr kumimoji="1" lang="ja-JP" altLang="en-US" sz="1050" dirty="0"/>
          </a:p>
        </p:txBody>
      </p:sp>
      <p:sp>
        <p:nvSpPr>
          <p:cNvPr id="2" name="テキスト ボックス 1"/>
          <p:cNvSpPr txBox="1"/>
          <p:nvPr/>
        </p:nvSpPr>
        <p:spPr>
          <a:xfrm>
            <a:off x="332880" y="3142372"/>
            <a:ext cx="5331838" cy="369332"/>
          </a:xfrm>
          <a:prstGeom prst="rect">
            <a:avLst/>
          </a:prstGeom>
          <a:noFill/>
        </p:spPr>
        <p:txBody>
          <a:bodyPr wrap="square" rtlCol="0">
            <a:spAutoFit/>
          </a:bodyPr>
          <a:lstStyle/>
          <a:p>
            <a:r>
              <a:rPr kumimoji="1" lang="ja-JP" altLang="en-US" dirty="0" smtClean="0"/>
              <a:t>○具体的な取組み内容</a:t>
            </a:r>
            <a:endParaRPr kumimoji="1" lang="ja-JP" altLang="en-US" dirty="0"/>
          </a:p>
        </p:txBody>
      </p:sp>
    </p:spTree>
    <p:extLst>
      <p:ext uri="{BB962C8B-B14F-4D97-AF65-F5344CB8AC3E}">
        <p14:creationId xmlns:p14="http://schemas.microsoft.com/office/powerpoint/2010/main" val="36821777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4226</TotalTime>
  <Words>2024</Words>
  <Application>Microsoft Office PowerPoint</Application>
  <PresentationFormat>画面に合わせる (4:3)</PresentationFormat>
  <Paragraphs>357</Paragraphs>
  <Slides>12</Slides>
  <Notes>7</Notes>
  <HiddenSlides>0</HiddenSlides>
  <MMClips>0</MMClips>
  <ScaleCrop>false</ScaleCrop>
  <HeadingPairs>
    <vt:vector size="4" baseType="variant">
      <vt:variant>
        <vt:lpstr>テーマ</vt:lpstr>
      </vt:variant>
      <vt:variant>
        <vt:i4>1</vt:i4>
      </vt:variant>
      <vt:variant>
        <vt:lpstr>スライド タイトル</vt:lpstr>
      </vt:variant>
      <vt:variant>
        <vt:i4>12</vt:i4>
      </vt:variant>
    </vt:vector>
  </HeadingPairs>
  <TitlesOfParts>
    <vt:vector size="13" baseType="lpstr">
      <vt:lpstr>Office ​​テーマ</vt:lpstr>
      <vt:lpstr>平成30年度障がい児者の相談支援に 関する実施状況調査結果概要</vt:lpstr>
      <vt:lpstr>相談支援事業所数・相談支援専門員数（H30.4.1現在）</vt:lpstr>
      <vt:lpstr>PowerPoint プレゼンテーション</vt:lpstr>
      <vt:lpstr>PowerPoint プレゼンテーション</vt:lpstr>
      <vt:lpstr>自立支援協議会等での相談支援体制の検討状況</vt:lpstr>
      <vt:lpstr>計画相談支援・障がい児相談支援</vt:lpstr>
      <vt:lpstr>市町村における計画相談支援等を推進するための取組み</vt:lpstr>
      <vt:lpstr>市町村におけるセルフプラン作成者への取組み</vt:lpstr>
      <vt:lpstr>PowerPoint プレゼンテーション</vt:lpstr>
      <vt:lpstr>計画相談支援を実施するにあたっての課題と対応策</vt:lpstr>
      <vt:lpstr>基幹相談支援センター</vt:lpstr>
      <vt:lpstr>PowerPoint プレゼンテーション</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障がい児者の相談支援に関する 実施状況調査結果概要</dc:title>
  <dc:creator>大阪府庁</dc:creator>
  <cp:lastModifiedBy>HOSTNAME</cp:lastModifiedBy>
  <cp:revision>357</cp:revision>
  <cp:lastPrinted>2018-08-17T00:10:45Z</cp:lastPrinted>
  <dcterms:created xsi:type="dcterms:W3CDTF">2014-05-12T13:27:23Z</dcterms:created>
  <dcterms:modified xsi:type="dcterms:W3CDTF">2018-08-17T00:16:45Z</dcterms:modified>
</cp:coreProperties>
</file>