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6" r:id="rId2"/>
    <p:sldId id="269" r:id="rId3"/>
    <p:sldId id="270"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15" autoAdjust="0"/>
    <p:restoredTop sz="94660"/>
  </p:normalViewPr>
  <p:slideViewPr>
    <p:cSldViewPr>
      <p:cViewPr>
        <p:scale>
          <a:sx n="87" d="100"/>
          <a:sy n="87" d="100"/>
        </p:scale>
        <p:origin x="-13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5252BA-2214-449C-8EB5-EC4AE1D81467}" type="datetimeFigureOut">
              <a:rPr kumimoji="1" lang="ja-JP" altLang="en-US" smtClean="0"/>
              <a:t>2017/6/27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2017/6/27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2017/6/27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2017/6/27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2017/6/27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2017/6/27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2017/6/27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2017/6/27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2017/6/27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2017/6/27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2017/6/27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2017/6/27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2017/6/27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タイトル 1"/>
          <p:cNvSpPr txBox="1">
            <a:spLocks/>
          </p:cNvSpPr>
          <p:nvPr/>
        </p:nvSpPr>
        <p:spPr>
          <a:xfrm>
            <a:off x="30088" y="836712"/>
            <a:ext cx="8967345" cy="3600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solidFill>
                  <a:schemeClr val="bg1"/>
                </a:solidFill>
              </a:rPr>
              <a:t>第１章　地域における他職種連携に</a:t>
            </a:r>
            <a:r>
              <a:rPr lang="ja-JP" altLang="en-US" sz="1800" b="1" dirty="0">
                <a:solidFill>
                  <a:schemeClr val="bg1"/>
                </a:solidFill>
              </a:rPr>
              <a:t>よる</a:t>
            </a:r>
            <a:r>
              <a:rPr lang="ja-JP" altLang="en-US" sz="1800" b="1" dirty="0" smtClean="0">
                <a:solidFill>
                  <a:schemeClr val="bg1"/>
                </a:solidFill>
              </a:rPr>
              <a:t>相談支援体制整備の必要性について</a:t>
            </a:r>
            <a:endParaRPr lang="ja-JP" altLang="en-US" sz="1800" b="1" dirty="0">
              <a:solidFill>
                <a:schemeClr val="bg1"/>
              </a:solidFill>
            </a:endParaRPr>
          </a:p>
        </p:txBody>
      </p:sp>
      <p:sp>
        <p:nvSpPr>
          <p:cNvPr id="19" name="テキスト ボックス 18"/>
          <p:cNvSpPr txBox="1"/>
          <p:nvPr/>
        </p:nvSpPr>
        <p:spPr>
          <a:xfrm>
            <a:off x="0" y="251264"/>
            <a:ext cx="9144000" cy="400110"/>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sz="2000" b="1" dirty="0" smtClean="0">
                <a:latin typeface="+mn-ea"/>
              </a:rPr>
              <a:t>平成２９年度　ケアマネジメント推進部会　報告書イメージ　　</a:t>
            </a:r>
            <a:endParaRPr lang="ja-JP" altLang="en-US" sz="2000" b="1" dirty="0">
              <a:latin typeface="+mn-ea"/>
            </a:endParaRPr>
          </a:p>
        </p:txBody>
      </p:sp>
      <p:sp>
        <p:nvSpPr>
          <p:cNvPr id="16" name="テキスト ボックス 15"/>
          <p:cNvSpPr txBox="1"/>
          <p:nvPr/>
        </p:nvSpPr>
        <p:spPr>
          <a:xfrm>
            <a:off x="7668343" y="39133"/>
            <a:ext cx="1352129" cy="369332"/>
          </a:xfrm>
          <a:prstGeom prst="rect">
            <a:avLst/>
          </a:prstGeom>
          <a:solidFill>
            <a:schemeClr val="bg1">
              <a:lumMod val="95000"/>
            </a:schemeClr>
          </a:solidFill>
          <a:ln>
            <a:solidFill>
              <a:schemeClr val="tx1"/>
            </a:solidFill>
          </a:ln>
        </p:spPr>
        <p:txBody>
          <a:bodyPr wrap="square" rtlCol="0">
            <a:spAutoFit/>
          </a:bodyPr>
          <a:lstStyle/>
          <a:p>
            <a:pPr algn="ctr"/>
            <a:r>
              <a:rPr kumimoji="1" lang="ja-JP" altLang="en-US" smtClean="0"/>
              <a:t>資料３</a:t>
            </a:r>
            <a:endParaRPr kumimoji="1" lang="ja-JP" altLang="en-US" dirty="0"/>
          </a:p>
        </p:txBody>
      </p:sp>
      <p:sp>
        <p:nvSpPr>
          <p:cNvPr id="21" name="テキスト ボックス 20"/>
          <p:cNvSpPr txBox="1"/>
          <p:nvPr/>
        </p:nvSpPr>
        <p:spPr>
          <a:xfrm>
            <a:off x="467744" y="1589891"/>
            <a:ext cx="8424735" cy="1600438"/>
          </a:xfrm>
          <a:prstGeom prst="rect">
            <a:avLst/>
          </a:prstGeom>
          <a:noFill/>
        </p:spPr>
        <p:txBody>
          <a:bodyPr wrap="square" rtlCol="0">
            <a:spAutoFit/>
          </a:bodyPr>
          <a:lstStyle/>
          <a:p>
            <a:r>
              <a:rPr lang="ja-JP" altLang="en-US" sz="1300" dirty="0" smtClean="0">
                <a:latin typeface="+mj-ea"/>
                <a:ea typeface="+mj-ea"/>
              </a:rPr>
              <a:t>○　大阪府における相談支援関係機関等の設置状況</a:t>
            </a:r>
            <a:r>
              <a:rPr lang="ja-JP" altLang="en-US" sz="1300" dirty="0">
                <a:latin typeface="+mj-ea"/>
                <a:ea typeface="+mj-ea"/>
              </a:rPr>
              <a:t>　</a:t>
            </a:r>
            <a:r>
              <a:rPr lang="en-US" altLang="ja-JP" sz="1300" dirty="0" smtClean="0">
                <a:latin typeface="+mj-ea"/>
                <a:ea typeface="+mj-ea"/>
              </a:rPr>
              <a:t>※</a:t>
            </a:r>
            <a:r>
              <a:rPr lang="ja-JP" altLang="en-US" sz="1300" dirty="0" smtClean="0">
                <a:latin typeface="+mj-ea"/>
                <a:ea typeface="+mj-ea"/>
              </a:rPr>
              <a:t>大阪府調査結果を基に整理・紹介</a:t>
            </a:r>
            <a:endParaRPr lang="en-US" altLang="ja-JP" sz="1300" dirty="0" smtClean="0">
              <a:latin typeface="+mj-ea"/>
              <a:ea typeface="+mj-ea"/>
            </a:endParaRPr>
          </a:p>
          <a:p>
            <a:pPr>
              <a:spcBef>
                <a:spcPts val="600"/>
              </a:spcBef>
            </a:pPr>
            <a:r>
              <a:rPr lang="ja-JP" altLang="en-US" sz="1300" dirty="0" smtClean="0">
                <a:latin typeface="+mj-ea"/>
                <a:ea typeface="+mj-ea"/>
              </a:rPr>
              <a:t>○　これまでのケアマネ部会の取組み</a:t>
            </a:r>
            <a:r>
              <a:rPr lang="ja-JP" altLang="en-US" sz="1300" dirty="0">
                <a:latin typeface="+mj-ea"/>
                <a:ea typeface="+mj-ea"/>
              </a:rPr>
              <a:t>について</a:t>
            </a:r>
            <a:endParaRPr lang="en-US" altLang="ja-JP" sz="1300" dirty="0" smtClean="0">
              <a:latin typeface="+mj-ea"/>
              <a:ea typeface="+mj-ea"/>
            </a:endParaRPr>
          </a:p>
          <a:p>
            <a:r>
              <a:rPr lang="ja-JP" altLang="en-US" sz="1300" dirty="0">
                <a:latin typeface="+mj-ea"/>
                <a:ea typeface="+mj-ea"/>
              </a:rPr>
              <a:t>　</a:t>
            </a:r>
            <a:r>
              <a:rPr lang="ja-JP" altLang="en-US" sz="1300" dirty="0" smtClean="0">
                <a:latin typeface="+mj-ea"/>
                <a:ea typeface="+mj-ea"/>
              </a:rPr>
              <a:t>⇒</a:t>
            </a:r>
            <a:r>
              <a:rPr lang="ja-JP" altLang="en-US" sz="1300" dirty="0" err="1" smtClean="0">
                <a:latin typeface="+mj-ea"/>
                <a:ea typeface="+mj-ea"/>
              </a:rPr>
              <a:t>障</a:t>
            </a:r>
            <a:r>
              <a:rPr lang="ja-JP" altLang="en-US" sz="1300" dirty="0" err="1">
                <a:latin typeface="+mj-ea"/>
                <a:ea typeface="+mj-ea"/>
              </a:rPr>
              <a:t>がい</a:t>
            </a:r>
            <a:r>
              <a:rPr lang="ja-JP" altLang="en-US" sz="1300" dirty="0">
                <a:latin typeface="+mj-ea"/>
                <a:ea typeface="+mj-ea"/>
              </a:rPr>
              <a:t>児者ニーズの多様化を踏まえ、きめ細かい支援を実現し、相談支援を効果的・効率的に実施する</a:t>
            </a:r>
            <a:r>
              <a:rPr lang="ja-JP" altLang="en-US" sz="1300" dirty="0" smtClean="0">
                <a:latin typeface="+mj-ea"/>
                <a:ea typeface="+mj-ea"/>
              </a:rPr>
              <a:t>ための方策</a:t>
            </a:r>
            <a:endParaRPr lang="en-US" altLang="ja-JP" sz="1300" dirty="0" smtClean="0">
              <a:latin typeface="+mj-ea"/>
              <a:ea typeface="+mj-ea"/>
            </a:endParaRPr>
          </a:p>
          <a:p>
            <a:r>
              <a:rPr lang="ja-JP" altLang="en-US" sz="1300" dirty="0">
                <a:latin typeface="+mj-ea"/>
                <a:ea typeface="+mj-ea"/>
              </a:rPr>
              <a:t>　</a:t>
            </a:r>
            <a:r>
              <a:rPr lang="ja-JP" altLang="en-US" sz="1300" dirty="0" smtClean="0">
                <a:latin typeface="+mj-ea"/>
                <a:ea typeface="+mj-ea"/>
              </a:rPr>
              <a:t>　</a:t>
            </a:r>
            <a:r>
              <a:rPr lang="ja-JP" altLang="en-US" sz="1300" dirty="0">
                <a:latin typeface="+mj-ea"/>
                <a:ea typeface="+mj-ea"/>
              </a:rPr>
              <a:t> </a:t>
            </a:r>
            <a:r>
              <a:rPr lang="ja-JP" altLang="en-US" sz="1300" dirty="0" smtClean="0">
                <a:latin typeface="+mj-ea"/>
                <a:ea typeface="+mj-ea"/>
              </a:rPr>
              <a:t>など相談支援の質の向上に係る検討を実施。</a:t>
            </a:r>
            <a:endParaRPr lang="en-US" altLang="ja-JP" sz="1300" dirty="0" smtClean="0">
              <a:latin typeface="+mj-ea"/>
              <a:ea typeface="+mj-ea"/>
            </a:endParaRPr>
          </a:p>
          <a:p>
            <a:pPr>
              <a:spcBef>
                <a:spcPts val="600"/>
              </a:spcBef>
            </a:pPr>
            <a:r>
              <a:rPr lang="ja-JP" altLang="en-US" sz="1200" dirty="0">
                <a:latin typeface="+mj-ea"/>
                <a:ea typeface="+mj-ea"/>
              </a:rPr>
              <a:t>　</a:t>
            </a:r>
            <a:r>
              <a:rPr lang="en-US" altLang="ja-JP" sz="1200" dirty="0" smtClean="0">
                <a:latin typeface="+mj-ea"/>
                <a:ea typeface="+mj-ea"/>
              </a:rPr>
              <a:t>H27</a:t>
            </a:r>
            <a:r>
              <a:rPr lang="ja-JP" altLang="en-US" sz="1200" dirty="0" smtClean="0">
                <a:latin typeface="+mj-ea"/>
                <a:ea typeface="+mj-ea"/>
              </a:rPr>
              <a:t>：相談支援人材の育成（相談支援専門員の研修体系の整理、地域における相談支援専門員を支える仕組みの紹介など）</a:t>
            </a:r>
            <a:endParaRPr lang="en-US" altLang="ja-JP" sz="1200" dirty="0" smtClean="0">
              <a:latin typeface="+mj-ea"/>
              <a:ea typeface="+mj-ea"/>
            </a:endParaRPr>
          </a:p>
          <a:p>
            <a:r>
              <a:rPr lang="ja-JP" altLang="en-US" sz="1200" dirty="0" smtClean="0">
                <a:latin typeface="+mj-ea"/>
                <a:ea typeface="+mj-ea"/>
              </a:rPr>
              <a:t>　</a:t>
            </a:r>
            <a:r>
              <a:rPr lang="en-US" altLang="ja-JP" sz="1200" dirty="0" smtClean="0">
                <a:latin typeface="+mj-ea"/>
                <a:ea typeface="+mj-ea"/>
              </a:rPr>
              <a:t>H28</a:t>
            </a:r>
            <a:r>
              <a:rPr lang="ja-JP" altLang="en-US" sz="1200" dirty="0" smtClean="0">
                <a:latin typeface="+mj-ea"/>
                <a:ea typeface="+mj-ea"/>
              </a:rPr>
              <a:t>：</a:t>
            </a:r>
            <a:r>
              <a:rPr lang="ja-JP" altLang="en-US" sz="1200" dirty="0">
                <a:latin typeface="+mj-ea"/>
                <a:ea typeface="+mj-ea"/>
              </a:rPr>
              <a:t>計画相談等</a:t>
            </a:r>
            <a:r>
              <a:rPr lang="ja-JP" altLang="en-US" sz="1200" dirty="0" smtClean="0">
                <a:latin typeface="+mj-ea"/>
                <a:ea typeface="+mj-ea"/>
              </a:rPr>
              <a:t>の質の向上（サービス等利用計画の評価の仕組みの整理、計画相談支援ツールの開発など）</a:t>
            </a:r>
            <a:endParaRPr lang="en-US" altLang="ja-JP" sz="1200" dirty="0" smtClean="0">
              <a:latin typeface="+mj-ea"/>
              <a:ea typeface="+mj-ea"/>
            </a:endParaRPr>
          </a:p>
          <a:p>
            <a:endParaRPr lang="ja-JP" altLang="en-US" sz="1200" dirty="0">
              <a:latin typeface="+mj-ea"/>
              <a:ea typeface="+mj-ea"/>
            </a:endParaRPr>
          </a:p>
        </p:txBody>
      </p:sp>
      <p:sp>
        <p:nvSpPr>
          <p:cNvPr id="5" name="テキスト ボックス 4"/>
          <p:cNvSpPr txBox="1"/>
          <p:nvPr/>
        </p:nvSpPr>
        <p:spPr>
          <a:xfrm>
            <a:off x="214940" y="1268760"/>
            <a:ext cx="6157260" cy="369332"/>
          </a:xfrm>
          <a:prstGeom prst="rect">
            <a:avLst/>
          </a:prstGeom>
          <a:noFill/>
        </p:spPr>
        <p:txBody>
          <a:bodyPr wrap="square" rtlCol="0">
            <a:spAutoFit/>
          </a:bodyPr>
          <a:lstStyle/>
          <a:p>
            <a:r>
              <a:rPr kumimoji="1" lang="ja-JP" altLang="en-US" b="1" u="sng" dirty="0" smtClean="0"/>
              <a:t>◆</a:t>
            </a:r>
            <a:r>
              <a:rPr lang="ja-JP" altLang="en-US" b="1" u="sng" dirty="0"/>
              <a:t>現在</a:t>
            </a:r>
            <a:r>
              <a:rPr lang="ja-JP" altLang="en-US" b="1" u="sng" dirty="0" smtClean="0"/>
              <a:t>の大阪府域における相談支援の状況</a:t>
            </a:r>
            <a:endParaRPr kumimoji="1" lang="ja-JP" altLang="en-US" b="1" u="sng" dirty="0"/>
          </a:p>
        </p:txBody>
      </p:sp>
      <p:sp>
        <p:nvSpPr>
          <p:cNvPr id="22" name="テキスト ボックス 21"/>
          <p:cNvSpPr txBox="1"/>
          <p:nvPr/>
        </p:nvSpPr>
        <p:spPr>
          <a:xfrm>
            <a:off x="479442" y="3645024"/>
            <a:ext cx="8352928" cy="2923877"/>
          </a:xfrm>
          <a:prstGeom prst="rect">
            <a:avLst/>
          </a:prstGeom>
          <a:noFill/>
        </p:spPr>
        <p:txBody>
          <a:bodyPr wrap="square" rtlCol="0">
            <a:spAutoFit/>
          </a:bodyPr>
          <a:lstStyle/>
          <a:p>
            <a:r>
              <a:rPr lang="ja-JP" altLang="en-US" sz="1300" dirty="0" smtClean="0"/>
              <a:t>○　</a:t>
            </a:r>
            <a:r>
              <a:rPr lang="ja-JP" altLang="en-US" sz="1300" dirty="0" err="1" smtClean="0"/>
              <a:t>障がい</a:t>
            </a:r>
            <a:r>
              <a:rPr lang="ja-JP" altLang="en-US" sz="1300" dirty="0" smtClean="0"/>
              <a:t>者相談支援における他職種連携</a:t>
            </a:r>
            <a:r>
              <a:rPr lang="ja-JP" altLang="en-US" sz="1300" dirty="0"/>
              <a:t>と</a:t>
            </a:r>
            <a:r>
              <a:rPr lang="ja-JP" altLang="en-US" sz="1300" dirty="0" smtClean="0"/>
              <a:t>は</a:t>
            </a:r>
            <a:endParaRPr lang="en-US" altLang="ja-JP" sz="1300" dirty="0" smtClean="0"/>
          </a:p>
          <a:p>
            <a:r>
              <a:rPr lang="ja-JP" altLang="en-US" sz="1300" dirty="0" smtClean="0"/>
              <a:t>　「小さなケアマネジメント」：個別課題（個人の生活課題）の解決（共有・検討を含む）</a:t>
            </a:r>
            <a:endParaRPr lang="en-US" altLang="ja-JP" sz="1300" dirty="0" smtClean="0"/>
          </a:p>
          <a:p>
            <a:r>
              <a:rPr lang="ja-JP" altLang="en-US" sz="1300" dirty="0" smtClean="0"/>
              <a:t>　「大きなケアマネジメント」：地域課題の抽出・共有・検討・解決（社会資源の改善・開発、市町村における施策化など）</a:t>
            </a:r>
            <a:endParaRPr lang="en-US" altLang="ja-JP" sz="1300" dirty="0" smtClean="0"/>
          </a:p>
          <a:p>
            <a:pPr>
              <a:spcBef>
                <a:spcPts val="600"/>
              </a:spcBef>
            </a:pPr>
            <a:r>
              <a:rPr lang="ja-JP" altLang="en-US" sz="1300" dirty="0" smtClean="0"/>
              <a:t>○</a:t>
            </a:r>
            <a:r>
              <a:rPr lang="ja-JP" altLang="en-US" sz="1300" dirty="0"/>
              <a:t>　</a:t>
            </a:r>
            <a:r>
              <a:rPr lang="ja-JP" altLang="en-US" sz="1300" dirty="0" smtClean="0">
                <a:latin typeface="+mj-ea"/>
              </a:rPr>
              <a:t>他職種連携が</a:t>
            </a:r>
            <a:r>
              <a:rPr lang="ja-JP" altLang="en-US" sz="1300" dirty="0">
                <a:latin typeface="+mj-ea"/>
              </a:rPr>
              <a:t>求められる</a:t>
            </a:r>
            <a:r>
              <a:rPr lang="ja-JP" altLang="en-US" sz="1300" dirty="0" smtClean="0">
                <a:latin typeface="+mj-ea"/>
              </a:rPr>
              <a:t>背景、国の動向</a:t>
            </a:r>
            <a:endParaRPr lang="en-US" altLang="ja-JP" sz="1300" dirty="0"/>
          </a:p>
          <a:p>
            <a:r>
              <a:rPr lang="ja-JP" altLang="en-US" sz="1300" dirty="0"/>
              <a:t>　</a:t>
            </a:r>
            <a:r>
              <a:rPr lang="ja-JP" altLang="en-US" sz="1300" dirty="0" smtClean="0"/>
              <a:t>・多様化・複雑化する利用者ニーズへの対応必要性　</a:t>
            </a:r>
            <a:endParaRPr lang="en-US" altLang="ja-JP" sz="1300" dirty="0"/>
          </a:p>
          <a:p>
            <a:r>
              <a:rPr lang="ja-JP" altLang="en-US" sz="1300" dirty="0" smtClean="0"/>
              <a:t>　・</a:t>
            </a:r>
            <a:r>
              <a:rPr lang="ja-JP" altLang="en-US" sz="1300" dirty="0" err="1" smtClean="0"/>
              <a:t>障がい</a:t>
            </a:r>
            <a:r>
              <a:rPr lang="ja-JP" altLang="en-US" sz="1300" dirty="0" smtClean="0"/>
              <a:t>福祉制度の狭間にある人々の支援の必要性（高次脳機能障がい、強度行動障がい、医療的ケア児など）</a:t>
            </a:r>
            <a:endParaRPr lang="en-US" altLang="ja-JP" sz="1300" dirty="0" smtClean="0"/>
          </a:p>
          <a:p>
            <a:r>
              <a:rPr lang="ja-JP" altLang="en-US" sz="1300" dirty="0" smtClean="0"/>
              <a:t>　・国における、地域包括ケアの深化、地域共生社会の実現に向けた動き</a:t>
            </a:r>
            <a:endParaRPr lang="en-US" altLang="ja-JP" sz="1300" dirty="0" smtClean="0"/>
          </a:p>
          <a:p>
            <a:pPr>
              <a:spcBef>
                <a:spcPts val="600"/>
              </a:spcBef>
            </a:pPr>
            <a:r>
              <a:rPr lang="ja-JP" altLang="en-US" sz="1300" dirty="0" smtClean="0"/>
              <a:t>○　他職種連携の実現のための課題</a:t>
            </a:r>
            <a:endParaRPr lang="en-US" altLang="ja-JP" sz="1300" dirty="0"/>
          </a:p>
          <a:p>
            <a:r>
              <a:rPr lang="ja-JP" altLang="en-US" sz="1300" dirty="0" smtClean="0"/>
              <a:t>　（例）関係機関における連携の目標・意義の共有、連携のための基礎的知識・スキルの修得、関係機関の役割認識の</a:t>
            </a:r>
            <a:endParaRPr lang="en-US" altLang="ja-JP" sz="1300" dirty="0" smtClean="0"/>
          </a:p>
          <a:p>
            <a:r>
              <a:rPr lang="ja-JP" altLang="en-US" sz="1300" dirty="0"/>
              <a:t>　</a:t>
            </a:r>
            <a:r>
              <a:rPr lang="ja-JP" altLang="en-US" sz="1300" dirty="0" smtClean="0"/>
              <a:t>　　　向上、関係機関の連携をとりもつ仕組みの構築、連携のための人材育成、連携に係る成功事例の共有</a:t>
            </a:r>
            <a:endParaRPr lang="en-US" altLang="ja-JP" sz="1300" dirty="0" smtClean="0"/>
          </a:p>
          <a:p>
            <a:pPr>
              <a:spcBef>
                <a:spcPts val="600"/>
              </a:spcBef>
            </a:pPr>
            <a:r>
              <a:rPr lang="ja-JP" altLang="en-US" sz="1300" dirty="0" smtClean="0"/>
              <a:t>○　他職種連携の実現のための対応の方向性</a:t>
            </a:r>
            <a:endParaRPr lang="en-US" altLang="ja-JP" sz="1300" dirty="0" smtClean="0"/>
          </a:p>
          <a:p>
            <a:r>
              <a:rPr lang="ja-JP" altLang="en-US" sz="1300" dirty="0"/>
              <a:t>　・</a:t>
            </a:r>
            <a:r>
              <a:rPr lang="ja-JP" altLang="en-US" sz="1300" dirty="0" smtClean="0"/>
              <a:t>大阪府の</a:t>
            </a:r>
            <a:r>
              <a:rPr lang="ja-JP" altLang="en-US" sz="1300" dirty="0" err="1" smtClean="0"/>
              <a:t>障がい</a:t>
            </a:r>
            <a:r>
              <a:rPr lang="ja-JP" altLang="en-US" sz="1300" dirty="0" smtClean="0"/>
              <a:t>者相談支援において目指す</a:t>
            </a:r>
            <a:r>
              <a:rPr lang="ja-JP" altLang="en-US" sz="1300" dirty="0"/>
              <a:t>べき他職種</a:t>
            </a:r>
            <a:r>
              <a:rPr lang="ja-JP" altLang="en-US" sz="1300" dirty="0" smtClean="0"/>
              <a:t>連携（大きなケアマネジメント）の</a:t>
            </a:r>
            <a:r>
              <a:rPr lang="ja-JP" altLang="en-US" sz="1300" dirty="0"/>
              <a:t>在り方</a:t>
            </a:r>
          </a:p>
          <a:p>
            <a:r>
              <a:rPr lang="ja-JP" altLang="en-US" sz="1300" dirty="0" smtClean="0">
                <a:latin typeface="+mn-ea"/>
              </a:rPr>
              <a:t>　・地域の相談支援の中核をなすべき自立支援協議会の活性化及び基幹</a:t>
            </a:r>
            <a:r>
              <a:rPr lang="ja-JP" altLang="en-US" sz="1300" dirty="0">
                <a:latin typeface="+mn-ea"/>
              </a:rPr>
              <a:t>相談支援センターの</a:t>
            </a:r>
            <a:r>
              <a:rPr lang="ja-JP" altLang="en-US" sz="1300" dirty="0" smtClean="0">
                <a:latin typeface="+mn-ea"/>
              </a:rPr>
              <a:t>機能強化の必要性</a:t>
            </a:r>
            <a:r>
              <a:rPr lang="ja-JP" altLang="en-US" sz="1200" dirty="0" smtClean="0">
                <a:latin typeface="+mn-ea"/>
              </a:rPr>
              <a:t>　</a:t>
            </a:r>
            <a:endParaRPr lang="en-US" altLang="ja-JP" sz="1200" dirty="0" smtClean="0">
              <a:latin typeface="+mn-ea"/>
            </a:endParaRPr>
          </a:p>
        </p:txBody>
      </p:sp>
      <p:sp>
        <p:nvSpPr>
          <p:cNvPr id="23" name="テキスト ボックス 22"/>
          <p:cNvSpPr txBox="1"/>
          <p:nvPr/>
        </p:nvSpPr>
        <p:spPr>
          <a:xfrm>
            <a:off x="214939" y="3212976"/>
            <a:ext cx="8094917" cy="369332"/>
          </a:xfrm>
          <a:prstGeom prst="rect">
            <a:avLst/>
          </a:prstGeom>
          <a:noFill/>
        </p:spPr>
        <p:txBody>
          <a:bodyPr wrap="square" rtlCol="0">
            <a:spAutoFit/>
          </a:bodyPr>
          <a:lstStyle/>
          <a:p>
            <a:r>
              <a:rPr kumimoji="1" lang="ja-JP" altLang="en-US" b="1" u="sng" dirty="0" smtClean="0"/>
              <a:t>◆</a:t>
            </a:r>
            <a:r>
              <a:rPr lang="ja-JP" altLang="en-US" b="1" u="sng" dirty="0"/>
              <a:t>他</a:t>
            </a:r>
            <a:r>
              <a:rPr lang="ja-JP" altLang="en-US" b="1" u="sng" dirty="0" smtClean="0"/>
              <a:t>職種連携が求められる背景とその実現のための課題、対応の方向性</a:t>
            </a:r>
            <a:endParaRPr kumimoji="1" lang="ja-JP" altLang="en-US" b="1" u="sng" dirty="0"/>
          </a:p>
        </p:txBody>
      </p:sp>
      <p:sp>
        <p:nvSpPr>
          <p:cNvPr id="26" name="スライド番号プレースホルダー 1"/>
          <p:cNvSpPr>
            <a:spLocks noGrp="1"/>
          </p:cNvSpPr>
          <p:nvPr>
            <p:ph type="sldNum" sz="quarter" idx="12"/>
          </p:nvPr>
        </p:nvSpPr>
        <p:spPr>
          <a:xfrm>
            <a:off x="7010400" y="6492875"/>
            <a:ext cx="2133600" cy="365125"/>
          </a:xfrm>
        </p:spPr>
        <p:txBody>
          <a:bodyPr/>
          <a:lstStyle/>
          <a:p>
            <a:fld id="{1C2C60DF-5D73-46A2-8FFF-B4A756D3B2D0}" type="slidenum">
              <a:rPr kumimoji="1" lang="ja-JP" altLang="en-US" smtClean="0"/>
              <a:t>1</a:t>
            </a:fld>
            <a:endParaRPr kumimoji="1" lang="ja-JP" altLang="en-US" dirty="0"/>
          </a:p>
        </p:txBody>
      </p:sp>
      <p:sp>
        <p:nvSpPr>
          <p:cNvPr id="10" name="正方形/長方形 9"/>
          <p:cNvSpPr/>
          <p:nvPr/>
        </p:nvSpPr>
        <p:spPr>
          <a:xfrm>
            <a:off x="479442" y="2520000"/>
            <a:ext cx="8208610" cy="504056"/>
          </a:xfrm>
          <a:prstGeom prst="rect">
            <a:avLst/>
          </a:prstGeom>
          <a:noFill/>
          <a:ln w="952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06376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2</a:t>
            </a:fld>
            <a:endParaRPr kumimoji="1" lang="ja-JP" altLang="en-US"/>
          </a:p>
        </p:txBody>
      </p:sp>
      <p:sp>
        <p:nvSpPr>
          <p:cNvPr id="3" name="タイトル 1"/>
          <p:cNvSpPr txBox="1">
            <a:spLocks/>
          </p:cNvSpPr>
          <p:nvPr/>
        </p:nvSpPr>
        <p:spPr>
          <a:xfrm>
            <a:off x="71348" y="154679"/>
            <a:ext cx="8967345" cy="3600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solidFill>
                  <a:schemeClr val="bg1"/>
                </a:solidFill>
              </a:rPr>
              <a:t>第</a:t>
            </a:r>
            <a:r>
              <a:rPr lang="ja-JP" altLang="en-US" sz="1800" b="1" dirty="0">
                <a:solidFill>
                  <a:schemeClr val="bg1"/>
                </a:solidFill>
              </a:rPr>
              <a:t>２</a:t>
            </a:r>
            <a:r>
              <a:rPr lang="ja-JP" altLang="en-US" sz="1800" b="1" dirty="0" smtClean="0">
                <a:solidFill>
                  <a:schemeClr val="bg1"/>
                </a:solidFill>
              </a:rPr>
              <a:t>章　自立</a:t>
            </a:r>
            <a:r>
              <a:rPr lang="ja-JP" altLang="en-US" sz="1800" b="1" dirty="0">
                <a:solidFill>
                  <a:schemeClr val="bg1"/>
                </a:solidFill>
              </a:rPr>
              <a:t>支援協</a:t>
            </a:r>
            <a:r>
              <a:rPr lang="ja-JP" altLang="en-US" sz="1800" b="1" dirty="0" smtClean="0">
                <a:solidFill>
                  <a:schemeClr val="bg1"/>
                </a:solidFill>
              </a:rPr>
              <a:t>議会等の活性化</a:t>
            </a:r>
            <a:r>
              <a:rPr lang="ja-JP" altLang="en-US" sz="1800" b="1" dirty="0">
                <a:solidFill>
                  <a:schemeClr val="bg1"/>
                </a:solidFill>
              </a:rPr>
              <a:t>等に</a:t>
            </a:r>
            <a:r>
              <a:rPr lang="ja-JP" altLang="en-US" sz="1800" b="1" dirty="0" smtClean="0">
                <a:solidFill>
                  <a:schemeClr val="bg1"/>
                </a:solidFill>
              </a:rPr>
              <a:t>よる相談支援体制の充実について</a:t>
            </a:r>
            <a:endParaRPr lang="en-US" altLang="ja-JP" sz="1800" b="1" dirty="0" smtClean="0">
              <a:solidFill>
                <a:schemeClr val="bg1"/>
              </a:solidFill>
            </a:endParaRPr>
          </a:p>
        </p:txBody>
      </p:sp>
      <p:sp>
        <p:nvSpPr>
          <p:cNvPr id="7" name="テキスト ボックス 6"/>
          <p:cNvSpPr txBox="1"/>
          <p:nvPr/>
        </p:nvSpPr>
        <p:spPr>
          <a:xfrm>
            <a:off x="317408" y="755412"/>
            <a:ext cx="8672941" cy="369332"/>
          </a:xfrm>
          <a:prstGeom prst="rect">
            <a:avLst/>
          </a:prstGeom>
          <a:noFill/>
        </p:spPr>
        <p:txBody>
          <a:bodyPr wrap="square" rtlCol="0">
            <a:spAutoFit/>
          </a:bodyPr>
          <a:lstStyle/>
          <a:p>
            <a:r>
              <a:rPr lang="ja-JP" altLang="en-US" b="1" u="sng" dirty="0" smtClean="0"/>
              <a:t>◆</a:t>
            </a:r>
            <a:r>
              <a:rPr lang="ja-JP" altLang="en-US" b="1" u="sng" dirty="0"/>
              <a:t>市町村に</a:t>
            </a:r>
            <a:r>
              <a:rPr lang="ja-JP" altLang="en-US" b="1" u="sng" dirty="0" smtClean="0"/>
              <a:t>おける取組み事例の紹介</a:t>
            </a:r>
            <a:endParaRPr kumimoji="1" lang="ja-JP" altLang="en-US" b="1" u="sng" dirty="0"/>
          </a:p>
        </p:txBody>
      </p:sp>
      <p:sp>
        <p:nvSpPr>
          <p:cNvPr id="8" name="テキスト ボックス 7"/>
          <p:cNvSpPr txBox="1"/>
          <p:nvPr/>
        </p:nvSpPr>
        <p:spPr>
          <a:xfrm>
            <a:off x="611560" y="1124744"/>
            <a:ext cx="8389031" cy="3539430"/>
          </a:xfrm>
          <a:prstGeom prst="rect">
            <a:avLst/>
          </a:prstGeom>
          <a:noFill/>
        </p:spPr>
        <p:txBody>
          <a:bodyPr wrap="square" rtlCol="0">
            <a:spAutoFit/>
          </a:bodyPr>
          <a:lstStyle/>
          <a:p>
            <a:r>
              <a:rPr lang="ja-JP" altLang="en-US" sz="1400" dirty="0" smtClean="0">
                <a:latin typeface="+mn-ea"/>
              </a:rPr>
              <a:t>⇒主に府内の市町村を</a:t>
            </a:r>
            <a:r>
              <a:rPr lang="ja-JP" altLang="en-US" sz="1400" dirty="0">
                <a:latin typeface="+mn-ea"/>
              </a:rPr>
              <a:t>対象として</a:t>
            </a:r>
            <a:r>
              <a:rPr lang="ja-JP" altLang="en-US" sz="1400" dirty="0" smtClean="0">
                <a:latin typeface="+mn-ea"/>
              </a:rPr>
              <a:t>、ヒアリングを行い、自立支援協議会の活性化や基幹相談支援センターの</a:t>
            </a:r>
            <a:endParaRPr lang="en-US" altLang="ja-JP" sz="1400" dirty="0" smtClean="0">
              <a:latin typeface="+mn-ea"/>
            </a:endParaRPr>
          </a:p>
          <a:p>
            <a:r>
              <a:rPr lang="ja-JP" altLang="en-US" sz="1400" dirty="0">
                <a:latin typeface="+mn-ea"/>
              </a:rPr>
              <a:t>　 </a:t>
            </a:r>
            <a:r>
              <a:rPr lang="ja-JP" altLang="en-US" sz="1400" dirty="0" smtClean="0">
                <a:latin typeface="+mn-ea"/>
              </a:rPr>
              <a:t>機能強化に係る先進事例や好事例を紹介。</a:t>
            </a:r>
            <a:endParaRPr lang="en-US" altLang="ja-JP" sz="1400" dirty="0" smtClean="0">
              <a:latin typeface="+mn-ea"/>
            </a:endParaRPr>
          </a:p>
          <a:p>
            <a:r>
              <a:rPr lang="ja-JP" altLang="en-US" sz="1400" dirty="0">
                <a:latin typeface="+mn-ea"/>
              </a:rPr>
              <a:t>　</a:t>
            </a:r>
            <a:r>
              <a:rPr lang="en-US" altLang="ja-JP" sz="1400" dirty="0" smtClean="0">
                <a:latin typeface="+mn-ea"/>
              </a:rPr>
              <a:t>※</a:t>
            </a:r>
            <a:r>
              <a:rPr lang="ja-JP" altLang="en-US" sz="1400" dirty="0" smtClean="0">
                <a:latin typeface="+mn-ea"/>
              </a:rPr>
              <a:t>本部会で</a:t>
            </a:r>
            <a:r>
              <a:rPr lang="ja-JP" altLang="en-US" sz="1400" smtClean="0">
                <a:latin typeface="+mn-ea"/>
              </a:rPr>
              <a:t>は</a:t>
            </a:r>
            <a:r>
              <a:rPr lang="ja-JP" altLang="en-US" sz="1400" smtClean="0">
                <a:latin typeface="+mn-ea"/>
              </a:rPr>
              <a:t>、相談</a:t>
            </a:r>
            <a:r>
              <a:rPr lang="ja-JP" altLang="en-US" sz="1400" smtClean="0">
                <a:latin typeface="+mn-ea"/>
              </a:rPr>
              <a:t>支援</a:t>
            </a:r>
            <a:r>
              <a:rPr lang="ja-JP" altLang="en-US" sz="1400" smtClean="0">
                <a:latin typeface="+mn-ea"/>
              </a:rPr>
              <a:t>専門員（事業所）の目線に立った協議会等の活性化等の事例の紹介を行う。</a:t>
            </a:r>
            <a:endParaRPr lang="en-US" altLang="ja-JP" sz="1400" dirty="0">
              <a:latin typeface="+mn-ea"/>
            </a:endParaRPr>
          </a:p>
          <a:p>
            <a:r>
              <a:rPr lang="ja-JP" altLang="en-US" sz="1400" dirty="0" smtClean="0">
                <a:latin typeface="+mn-ea"/>
              </a:rPr>
              <a:t>　</a:t>
            </a:r>
            <a:endParaRPr lang="en-US" altLang="ja-JP" sz="1400" dirty="0" smtClean="0">
              <a:latin typeface="+mn-ea"/>
            </a:endParaRPr>
          </a:p>
          <a:p>
            <a:endParaRPr lang="en-US" altLang="ja-JP" sz="1400" dirty="0">
              <a:latin typeface="+mn-ea"/>
            </a:endParaRPr>
          </a:p>
          <a:p>
            <a:endParaRPr lang="en-US" altLang="ja-JP" sz="1400" dirty="0" smtClean="0">
              <a:latin typeface="+mn-ea"/>
            </a:endParaRPr>
          </a:p>
          <a:p>
            <a:r>
              <a:rPr lang="ja-JP" altLang="en-US" sz="1400" dirty="0">
                <a:latin typeface="+mn-ea"/>
              </a:rPr>
              <a:t>　</a:t>
            </a:r>
            <a:endParaRPr lang="en-US" altLang="ja-JP" sz="1400" dirty="0" smtClean="0">
              <a:latin typeface="+mn-ea"/>
            </a:endParaRPr>
          </a:p>
          <a:p>
            <a:endParaRPr lang="en-US" altLang="ja-JP" sz="1400" dirty="0">
              <a:latin typeface="+mn-ea"/>
            </a:endParaRPr>
          </a:p>
          <a:p>
            <a:endParaRPr lang="en-US" altLang="ja-JP" sz="1400" dirty="0" smtClean="0">
              <a:latin typeface="+mn-ea"/>
            </a:endParaRPr>
          </a:p>
          <a:p>
            <a:endParaRPr lang="en-US" altLang="ja-JP" sz="1400" dirty="0" smtClean="0">
              <a:latin typeface="+mn-ea"/>
            </a:endParaRPr>
          </a:p>
          <a:p>
            <a:endParaRPr lang="en-US" altLang="ja-JP" sz="1400" dirty="0">
              <a:latin typeface="+mn-ea"/>
            </a:endParaRPr>
          </a:p>
          <a:p>
            <a:endParaRPr lang="en-US" altLang="ja-JP" sz="1400" dirty="0" smtClean="0">
              <a:latin typeface="+mn-ea"/>
            </a:endParaRPr>
          </a:p>
          <a:p>
            <a:endParaRPr lang="en-US" altLang="ja-JP" sz="1400" dirty="0">
              <a:latin typeface="+mn-ea"/>
            </a:endParaRPr>
          </a:p>
          <a:p>
            <a:endParaRPr lang="en-US" altLang="ja-JP" sz="1400" dirty="0" smtClean="0">
              <a:latin typeface="+mn-ea"/>
            </a:endParaRPr>
          </a:p>
          <a:p>
            <a:endParaRPr lang="en-US" altLang="ja-JP" sz="1400" dirty="0" smtClean="0">
              <a:latin typeface="+mn-ea"/>
            </a:endParaRPr>
          </a:p>
          <a:p>
            <a:endParaRPr lang="en-US" altLang="ja-JP" sz="1400" dirty="0" smtClean="0">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3201280143"/>
              </p:ext>
            </p:extLst>
          </p:nvPr>
        </p:nvGraphicFramePr>
        <p:xfrm>
          <a:off x="611560" y="1934876"/>
          <a:ext cx="8136904" cy="2646252"/>
        </p:xfrm>
        <a:graphic>
          <a:graphicData uri="http://schemas.openxmlformats.org/drawingml/2006/table">
            <a:tbl>
              <a:tblPr firstRow="1" bandRow="1">
                <a:tableStyleId>{5C22544A-7EE6-4342-B048-85BDC9FD1C3A}</a:tableStyleId>
              </a:tblPr>
              <a:tblGrid>
                <a:gridCol w="836504"/>
                <a:gridCol w="7300400"/>
              </a:tblGrid>
              <a:tr h="1808290">
                <a:tc>
                  <a:txBody>
                    <a:bodyPr/>
                    <a:lstStyle/>
                    <a:p>
                      <a:pPr algn="ctr"/>
                      <a:r>
                        <a:rPr kumimoji="1" lang="en-US" altLang="ja-JP" sz="1400" b="0" dirty="0" smtClean="0">
                          <a:solidFill>
                            <a:schemeClr val="tx1"/>
                          </a:solidFill>
                          <a:latin typeface="+mn-ea"/>
                          <a:ea typeface="+mn-ea"/>
                        </a:rPr>
                        <a:t>【</a:t>
                      </a:r>
                      <a:r>
                        <a:rPr kumimoji="1" lang="ja-JP" altLang="en-US" sz="1400" b="0" dirty="0" smtClean="0">
                          <a:solidFill>
                            <a:schemeClr val="tx1"/>
                          </a:solidFill>
                          <a:latin typeface="+mn-ea"/>
                          <a:ea typeface="+mn-ea"/>
                        </a:rPr>
                        <a:t>項目</a:t>
                      </a:r>
                      <a:r>
                        <a:rPr kumimoji="1" lang="en-US" altLang="ja-JP" sz="1400" b="0" dirty="0" smtClean="0">
                          <a:solidFill>
                            <a:schemeClr val="tx1"/>
                          </a:solidFill>
                          <a:latin typeface="+mn-ea"/>
                          <a:ea typeface="+mn-ea"/>
                        </a:rPr>
                        <a:t>】</a:t>
                      </a:r>
                      <a:endParaRPr kumimoji="1" lang="ja-JP" altLang="en-US" sz="1400" b="0" dirty="0">
                        <a:solidFill>
                          <a:schemeClr val="tx1"/>
                        </a:solidFill>
                        <a:latin typeface="+mn-ea"/>
                        <a:ea typeface="+mn-ea"/>
                      </a:endParaRPr>
                    </a:p>
                  </a:txBody>
                  <a:tcPr marL="72000" marR="72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600"/>
                        </a:spcAft>
                        <a:buFont typeface="Arial" panose="020B0604020202020204" pitchFamily="34" charset="0"/>
                        <a:buChar char="•"/>
                      </a:pPr>
                      <a:r>
                        <a:rPr kumimoji="1" lang="ja-JP" altLang="en-US" sz="1400" b="0" dirty="0" smtClean="0">
                          <a:solidFill>
                            <a:schemeClr val="tx1"/>
                          </a:solidFill>
                          <a:latin typeface="+mn-ea"/>
                          <a:ea typeface="+mn-ea"/>
                        </a:rPr>
                        <a:t>地域の基本情報</a:t>
                      </a:r>
                    </a:p>
                    <a:p>
                      <a:pPr marL="171450" indent="-171450">
                        <a:spcAft>
                          <a:spcPts val="600"/>
                        </a:spcAft>
                        <a:buFont typeface="Arial" panose="020B0604020202020204" pitchFamily="34" charset="0"/>
                        <a:buChar char="•"/>
                      </a:pPr>
                      <a:r>
                        <a:rPr kumimoji="1" lang="ja-JP" altLang="en-US" sz="1400" b="0" dirty="0" smtClean="0">
                          <a:solidFill>
                            <a:schemeClr val="tx1"/>
                          </a:solidFill>
                          <a:latin typeface="+mn-ea"/>
                          <a:ea typeface="+mn-ea"/>
                        </a:rPr>
                        <a:t>地域の相談支援体制</a:t>
                      </a:r>
                    </a:p>
                    <a:p>
                      <a:pPr marL="171450" indent="-171450">
                        <a:spcAft>
                          <a:spcPts val="600"/>
                        </a:spcAft>
                        <a:buFont typeface="Arial" panose="020B0604020202020204" pitchFamily="34" charset="0"/>
                        <a:buChar char="•"/>
                      </a:pPr>
                      <a:r>
                        <a:rPr kumimoji="1" lang="ja-JP" altLang="en-US" sz="1400" b="0" dirty="0" smtClean="0">
                          <a:solidFill>
                            <a:schemeClr val="tx1"/>
                          </a:solidFill>
                          <a:latin typeface="+mn-ea"/>
                          <a:ea typeface="+mn-ea"/>
                        </a:rPr>
                        <a:t>自立支援協議会の組織体制・運営状況・具体的な活動成果</a:t>
                      </a:r>
                      <a:endParaRPr kumimoji="1" lang="en-US" altLang="ja-JP" sz="1400" b="0" dirty="0" smtClean="0">
                        <a:solidFill>
                          <a:schemeClr val="tx1"/>
                        </a:solidFill>
                        <a:latin typeface="+mn-ea"/>
                        <a:ea typeface="+mn-ea"/>
                      </a:endParaRPr>
                    </a:p>
                    <a:p>
                      <a:pPr marL="171450" indent="-171450">
                        <a:buFont typeface="Arial" panose="020B0604020202020204" pitchFamily="34" charset="0"/>
                        <a:buChar char="•"/>
                      </a:pPr>
                      <a:r>
                        <a:rPr kumimoji="1" lang="ja-JP" altLang="en-US" sz="1400" b="0" dirty="0" smtClean="0">
                          <a:solidFill>
                            <a:schemeClr val="tx1"/>
                          </a:solidFill>
                          <a:latin typeface="+mn-ea"/>
                          <a:ea typeface="+mn-ea"/>
                        </a:rPr>
                        <a:t>基幹相談支援センターの組織体制・運営状況・具体的な活動成果</a:t>
                      </a:r>
                    </a:p>
                    <a:p>
                      <a:pPr>
                        <a:spcBef>
                          <a:spcPts val="300"/>
                        </a:spcBef>
                      </a:pPr>
                      <a:r>
                        <a:rPr kumimoji="1" lang="ja-JP" altLang="en-US" sz="1400" b="0" dirty="0" smtClean="0">
                          <a:solidFill>
                            <a:schemeClr val="tx1"/>
                          </a:solidFill>
                          <a:latin typeface="+mn-ea"/>
                          <a:ea typeface="+mn-ea"/>
                        </a:rPr>
                        <a:t>　</a:t>
                      </a:r>
                      <a:r>
                        <a:rPr kumimoji="1" lang="en-US" altLang="ja-JP" sz="1400" b="0" dirty="0" smtClean="0">
                          <a:solidFill>
                            <a:schemeClr val="tx1"/>
                          </a:solidFill>
                          <a:latin typeface="+mn-ea"/>
                          <a:ea typeface="+mn-ea"/>
                        </a:rPr>
                        <a:t>※</a:t>
                      </a:r>
                      <a:r>
                        <a:rPr kumimoji="1" lang="ja-JP" altLang="en-US" sz="1400" b="0" dirty="0" smtClean="0">
                          <a:solidFill>
                            <a:schemeClr val="tx1"/>
                          </a:solidFill>
                          <a:latin typeface="+mn-ea"/>
                          <a:ea typeface="+mn-ea"/>
                        </a:rPr>
                        <a:t>基幹Ｃは、特に各種専門職の配置状況、「地域移行支援」における地域資源や専門職間の</a:t>
                      </a:r>
                      <a:endParaRPr kumimoji="1" lang="en-US" altLang="ja-JP" sz="1400" b="0" dirty="0" smtClean="0">
                        <a:solidFill>
                          <a:schemeClr val="tx1"/>
                        </a:solidFill>
                        <a:latin typeface="+mn-ea"/>
                        <a:ea typeface="+mn-ea"/>
                      </a:endParaRPr>
                    </a:p>
                    <a:p>
                      <a:pPr>
                        <a:spcAft>
                          <a:spcPts val="600"/>
                        </a:spcAft>
                      </a:pPr>
                      <a:r>
                        <a:rPr kumimoji="1" lang="en-US" altLang="ja-JP" sz="1400" b="0" dirty="0" smtClean="0">
                          <a:solidFill>
                            <a:schemeClr val="tx1"/>
                          </a:solidFill>
                          <a:latin typeface="+mn-ea"/>
                          <a:ea typeface="+mn-ea"/>
                        </a:rPr>
                        <a:t>      </a:t>
                      </a:r>
                      <a:r>
                        <a:rPr kumimoji="1" lang="ja-JP" altLang="en-US" sz="1400" b="0" dirty="0" smtClean="0">
                          <a:solidFill>
                            <a:schemeClr val="tx1"/>
                          </a:solidFill>
                          <a:latin typeface="+mn-ea"/>
                          <a:ea typeface="+mn-ea"/>
                        </a:rPr>
                        <a:t>ネットワーク作り、各種受託事業の中での他分野機関との連携状況、などを確認</a:t>
                      </a:r>
                      <a:endParaRPr kumimoji="1" lang="ja-JP" altLang="en-US" sz="1400" b="0" dirty="0">
                        <a:solidFill>
                          <a:schemeClr val="tx1"/>
                        </a:solidFill>
                        <a:latin typeface="+mn-ea"/>
                        <a:ea typeface="+mn-ea"/>
                      </a:endParaRPr>
                    </a:p>
                  </a:txBody>
                  <a:tcPr marL="72000" marR="72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837962">
                <a:tc>
                  <a:txBody>
                    <a:bodyPr/>
                    <a:lstStyle/>
                    <a:p>
                      <a:pPr algn="ctr"/>
                      <a:r>
                        <a:rPr kumimoji="1" lang="en-US" altLang="ja-JP" sz="1400" dirty="0" smtClean="0">
                          <a:solidFill>
                            <a:schemeClr val="tx1"/>
                          </a:solidFill>
                          <a:latin typeface="+mn-ea"/>
                          <a:ea typeface="+mn-ea"/>
                        </a:rPr>
                        <a:t>【</a:t>
                      </a:r>
                      <a:r>
                        <a:rPr kumimoji="1" lang="ja-JP" altLang="en-US" sz="1400" dirty="0" smtClean="0">
                          <a:solidFill>
                            <a:schemeClr val="tx1"/>
                          </a:solidFill>
                          <a:latin typeface="+mn-ea"/>
                          <a:ea typeface="+mn-ea"/>
                        </a:rPr>
                        <a:t>視点</a:t>
                      </a:r>
                      <a:r>
                        <a:rPr kumimoji="1" lang="en-US" altLang="ja-JP" sz="1400" dirty="0" smtClean="0">
                          <a:solidFill>
                            <a:schemeClr val="tx1"/>
                          </a:solidFill>
                          <a:latin typeface="+mn-ea"/>
                          <a:ea typeface="+mn-ea"/>
                        </a:rPr>
                        <a:t>】</a:t>
                      </a:r>
                      <a:endParaRPr kumimoji="1" lang="ja-JP" altLang="en-US" sz="1400" dirty="0">
                        <a:solidFill>
                          <a:schemeClr val="tx1"/>
                        </a:solidFill>
                        <a:latin typeface="+mn-ea"/>
                        <a:ea typeface="+mn-ea"/>
                      </a:endParaRPr>
                    </a:p>
                  </a:txBody>
                  <a:tcPr marL="72000" marR="72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dirty="0" smtClean="0">
                          <a:solidFill>
                            <a:schemeClr val="tx1"/>
                          </a:solidFill>
                          <a:latin typeface="+mn-ea"/>
                          <a:ea typeface="+mn-ea"/>
                        </a:rPr>
                        <a:t>関係機関の参画、役割分担、課題（個別・地域）の把握（抽出）・つなぎ・共有・解決のための工夫、</a:t>
                      </a:r>
                      <a:endParaRPr kumimoji="1" lang="en-US" altLang="ja-JP" sz="1400" dirty="0" smtClean="0">
                        <a:solidFill>
                          <a:schemeClr val="tx1"/>
                        </a:solidFill>
                        <a:latin typeface="+mn-ea"/>
                        <a:ea typeface="+mn-ea"/>
                      </a:endParaRPr>
                    </a:p>
                    <a:p>
                      <a:pPr>
                        <a:spcBef>
                          <a:spcPts val="300"/>
                        </a:spcBef>
                      </a:pPr>
                      <a:r>
                        <a:rPr kumimoji="1" lang="ja-JP" altLang="en-US" sz="1400" dirty="0" smtClean="0">
                          <a:solidFill>
                            <a:schemeClr val="tx1"/>
                          </a:solidFill>
                          <a:latin typeface="+mn-ea"/>
                          <a:ea typeface="+mn-ea"/>
                        </a:rPr>
                        <a:t>社会資源の改善開発の方法、活動標語やキーワード、キーパーソンの存在、など</a:t>
                      </a:r>
                      <a:endParaRPr kumimoji="1" lang="en-US" altLang="ja-JP" sz="1400" dirty="0" smtClean="0">
                        <a:solidFill>
                          <a:schemeClr val="tx1"/>
                        </a:solidFill>
                        <a:latin typeface="+mn-ea"/>
                        <a:ea typeface="+mn-ea"/>
                      </a:endParaRPr>
                    </a:p>
                    <a:p>
                      <a:pPr>
                        <a:spcBef>
                          <a:spcPts val="300"/>
                        </a:spcBef>
                      </a:pPr>
                      <a:r>
                        <a:rPr kumimoji="1" lang="en-US" altLang="ja-JP" sz="1400" dirty="0" smtClean="0">
                          <a:solidFill>
                            <a:schemeClr val="tx1"/>
                          </a:solidFill>
                          <a:latin typeface="+mn-ea"/>
                          <a:ea typeface="+mn-ea"/>
                        </a:rPr>
                        <a:t>  ※</a:t>
                      </a:r>
                      <a:r>
                        <a:rPr kumimoji="1" lang="ja-JP" altLang="en-US" sz="1400" dirty="0" smtClean="0">
                          <a:solidFill>
                            <a:schemeClr val="tx1"/>
                          </a:solidFill>
                          <a:latin typeface="+mn-ea"/>
                          <a:ea typeface="+mn-ea"/>
                        </a:rPr>
                        <a:t>調査対象の市町村が抱える今後の課題と対応方向性などについても併せて確認。</a:t>
                      </a:r>
                      <a:endParaRPr kumimoji="1" lang="ja-JP" altLang="en-US" sz="1400" dirty="0">
                        <a:solidFill>
                          <a:schemeClr val="tx1"/>
                        </a:solidFill>
                        <a:latin typeface="+mn-ea"/>
                        <a:ea typeface="+mn-ea"/>
                      </a:endParaRPr>
                    </a:p>
                  </a:txBody>
                  <a:tcPr marL="72000" marR="72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9" name="テキスト ボックス 8"/>
          <p:cNvSpPr txBox="1"/>
          <p:nvPr/>
        </p:nvSpPr>
        <p:spPr>
          <a:xfrm>
            <a:off x="323528" y="4715852"/>
            <a:ext cx="8672941" cy="369332"/>
          </a:xfrm>
          <a:prstGeom prst="rect">
            <a:avLst/>
          </a:prstGeom>
          <a:noFill/>
        </p:spPr>
        <p:txBody>
          <a:bodyPr wrap="square" rtlCol="0">
            <a:spAutoFit/>
          </a:bodyPr>
          <a:lstStyle/>
          <a:p>
            <a:r>
              <a:rPr lang="ja-JP" altLang="en-US" b="1" u="sng" dirty="0" smtClean="0"/>
              <a:t>◆</a:t>
            </a:r>
            <a:r>
              <a:rPr lang="ja-JP" altLang="en-US" b="1" u="sng" dirty="0"/>
              <a:t>自立支援協</a:t>
            </a:r>
            <a:r>
              <a:rPr lang="ja-JP" altLang="en-US" b="1" u="sng" dirty="0" smtClean="0"/>
              <a:t>議会の活性化のポイントの整理</a:t>
            </a:r>
            <a:endParaRPr kumimoji="1" lang="ja-JP" altLang="en-US" b="1" u="sng" dirty="0"/>
          </a:p>
        </p:txBody>
      </p:sp>
      <p:sp>
        <p:nvSpPr>
          <p:cNvPr id="10" name="テキスト ボックス 9"/>
          <p:cNvSpPr txBox="1"/>
          <p:nvPr/>
        </p:nvSpPr>
        <p:spPr>
          <a:xfrm>
            <a:off x="323528" y="5507940"/>
            <a:ext cx="8672941" cy="369332"/>
          </a:xfrm>
          <a:prstGeom prst="rect">
            <a:avLst/>
          </a:prstGeom>
          <a:noFill/>
        </p:spPr>
        <p:txBody>
          <a:bodyPr wrap="square" rtlCol="0">
            <a:spAutoFit/>
          </a:bodyPr>
          <a:lstStyle/>
          <a:p>
            <a:r>
              <a:rPr lang="ja-JP" altLang="en-US" b="1" u="sng" dirty="0" smtClean="0"/>
              <a:t>◆基幹相談支援センターの機能強化のポイントの整理</a:t>
            </a:r>
            <a:endParaRPr kumimoji="1" lang="ja-JP" altLang="en-US" b="1" u="sng" dirty="0"/>
          </a:p>
        </p:txBody>
      </p:sp>
      <p:sp>
        <p:nvSpPr>
          <p:cNvPr id="12" name="テキスト ボックス 11"/>
          <p:cNvSpPr txBox="1"/>
          <p:nvPr/>
        </p:nvSpPr>
        <p:spPr>
          <a:xfrm>
            <a:off x="647465" y="5065439"/>
            <a:ext cx="8389031" cy="307777"/>
          </a:xfrm>
          <a:prstGeom prst="rect">
            <a:avLst/>
          </a:prstGeom>
          <a:noFill/>
        </p:spPr>
        <p:txBody>
          <a:bodyPr wrap="square" rtlCol="0">
            <a:spAutoFit/>
          </a:bodyPr>
          <a:lstStyle/>
          <a:p>
            <a:r>
              <a:rPr lang="ja-JP" altLang="en-US" sz="1400" dirty="0" smtClean="0">
                <a:latin typeface="+mn-ea"/>
              </a:rPr>
              <a:t>⇒上記、市町村等ヒアリングの結果をもとに整理</a:t>
            </a:r>
            <a:endParaRPr lang="en-US" altLang="ja-JP" sz="1400" dirty="0" smtClean="0">
              <a:latin typeface="+mn-ea"/>
            </a:endParaRPr>
          </a:p>
        </p:txBody>
      </p:sp>
      <p:sp>
        <p:nvSpPr>
          <p:cNvPr id="13" name="テキスト ボックス 12"/>
          <p:cNvSpPr txBox="1"/>
          <p:nvPr/>
        </p:nvSpPr>
        <p:spPr>
          <a:xfrm>
            <a:off x="647465" y="5857527"/>
            <a:ext cx="8389031" cy="307777"/>
          </a:xfrm>
          <a:prstGeom prst="rect">
            <a:avLst/>
          </a:prstGeom>
          <a:noFill/>
        </p:spPr>
        <p:txBody>
          <a:bodyPr wrap="square" rtlCol="0">
            <a:spAutoFit/>
          </a:bodyPr>
          <a:lstStyle/>
          <a:p>
            <a:r>
              <a:rPr lang="ja-JP" altLang="en-US" sz="1400" dirty="0" smtClean="0">
                <a:latin typeface="+mn-ea"/>
              </a:rPr>
              <a:t>⇒上記、市町村等ヒアリングの結果をもとに整理</a:t>
            </a:r>
            <a:endParaRPr lang="en-US" altLang="ja-JP" sz="1400" dirty="0" smtClean="0">
              <a:latin typeface="+mn-ea"/>
            </a:endParaRPr>
          </a:p>
        </p:txBody>
      </p:sp>
    </p:spTree>
    <p:extLst>
      <p:ext uri="{BB962C8B-B14F-4D97-AF65-F5344CB8AC3E}">
        <p14:creationId xmlns:p14="http://schemas.microsoft.com/office/powerpoint/2010/main" val="3300456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3</a:t>
            </a:fld>
            <a:endParaRPr kumimoji="1" lang="ja-JP" altLang="en-US"/>
          </a:p>
        </p:txBody>
      </p:sp>
      <p:sp>
        <p:nvSpPr>
          <p:cNvPr id="3" name="タイトル 1"/>
          <p:cNvSpPr txBox="1">
            <a:spLocks/>
          </p:cNvSpPr>
          <p:nvPr/>
        </p:nvSpPr>
        <p:spPr>
          <a:xfrm>
            <a:off x="71348" y="154679"/>
            <a:ext cx="8967345" cy="3600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solidFill>
                  <a:schemeClr val="bg1"/>
                </a:solidFill>
              </a:rPr>
              <a:t>第</a:t>
            </a:r>
            <a:r>
              <a:rPr lang="ja-JP" altLang="en-US" sz="1800" b="1" dirty="0">
                <a:solidFill>
                  <a:schemeClr val="bg1"/>
                </a:solidFill>
              </a:rPr>
              <a:t>３</a:t>
            </a:r>
            <a:r>
              <a:rPr lang="ja-JP" altLang="en-US" sz="1800" b="1" dirty="0" smtClean="0">
                <a:solidFill>
                  <a:schemeClr val="bg1"/>
                </a:solidFill>
              </a:rPr>
              <a:t>章　</a:t>
            </a:r>
            <a:r>
              <a:rPr lang="ja-JP" altLang="en-US" sz="1800" b="1" dirty="0">
                <a:solidFill>
                  <a:schemeClr val="bg1"/>
                </a:solidFill>
              </a:rPr>
              <a:t>地域に</a:t>
            </a:r>
            <a:r>
              <a:rPr lang="ja-JP" altLang="en-US" sz="1800" b="1" dirty="0" smtClean="0">
                <a:solidFill>
                  <a:schemeClr val="bg1"/>
                </a:solidFill>
              </a:rPr>
              <a:t>おける支援困難事例等の対応例について</a:t>
            </a:r>
            <a:endParaRPr lang="ja-JP" altLang="en-US" sz="1800" b="1" dirty="0">
              <a:solidFill>
                <a:schemeClr val="bg1"/>
              </a:solidFill>
            </a:endParaRPr>
          </a:p>
        </p:txBody>
      </p:sp>
      <p:sp>
        <p:nvSpPr>
          <p:cNvPr id="7" name="テキスト ボックス 6"/>
          <p:cNvSpPr txBox="1"/>
          <p:nvPr/>
        </p:nvSpPr>
        <p:spPr>
          <a:xfrm>
            <a:off x="317408" y="692696"/>
            <a:ext cx="8672941" cy="369332"/>
          </a:xfrm>
          <a:prstGeom prst="rect">
            <a:avLst/>
          </a:prstGeom>
          <a:noFill/>
        </p:spPr>
        <p:txBody>
          <a:bodyPr wrap="square" rtlCol="0">
            <a:spAutoFit/>
          </a:bodyPr>
          <a:lstStyle/>
          <a:p>
            <a:r>
              <a:rPr lang="ja-JP" altLang="en-US" b="1" u="sng" dirty="0" smtClean="0"/>
              <a:t>◆</a:t>
            </a:r>
            <a:r>
              <a:rPr lang="ja-JP" altLang="en-US" b="1" u="sng" dirty="0"/>
              <a:t>支援困難</a:t>
            </a:r>
            <a:r>
              <a:rPr lang="ja-JP" altLang="en-US" b="1" u="sng" dirty="0" smtClean="0"/>
              <a:t>事例等に対する市町村の取り組み（事例集）</a:t>
            </a:r>
            <a:r>
              <a:rPr kumimoji="1" lang="en-US" altLang="ja-JP" dirty="0" smtClean="0"/>
              <a:t>	</a:t>
            </a:r>
            <a:endParaRPr kumimoji="1" lang="ja-JP" altLang="en-US" dirty="0"/>
          </a:p>
        </p:txBody>
      </p:sp>
      <p:sp>
        <p:nvSpPr>
          <p:cNvPr id="8" name="テキスト ボックス 7"/>
          <p:cNvSpPr txBox="1"/>
          <p:nvPr/>
        </p:nvSpPr>
        <p:spPr>
          <a:xfrm>
            <a:off x="467544" y="1052736"/>
            <a:ext cx="8533047" cy="2739211"/>
          </a:xfrm>
          <a:prstGeom prst="rect">
            <a:avLst/>
          </a:prstGeom>
          <a:noFill/>
        </p:spPr>
        <p:txBody>
          <a:bodyPr wrap="square" rtlCol="0">
            <a:spAutoFit/>
          </a:bodyPr>
          <a:lstStyle/>
          <a:p>
            <a:r>
              <a:rPr lang="ja-JP" altLang="en-US" sz="1400" dirty="0" smtClean="0"/>
              <a:t>○市</a:t>
            </a:r>
            <a:r>
              <a:rPr lang="ja-JP" altLang="en-US" sz="1400" dirty="0"/>
              <a:t>町村における取り組み事例の紹介</a:t>
            </a:r>
          </a:p>
          <a:p>
            <a:pPr>
              <a:spcBef>
                <a:spcPts val="600"/>
              </a:spcBef>
            </a:pPr>
            <a:r>
              <a:rPr lang="ja-JP" altLang="en-US" sz="1400" dirty="0" smtClean="0"/>
              <a:t>　・地域における他職種連携のヒントとして、前章における自立支援協議会の活性化と基幹相談支援センターの</a:t>
            </a:r>
            <a:r>
              <a:rPr lang="en-US" altLang="ja-JP" sz="1400" dirty="0"/>
              <a:t> </a:t>
            </a:r>
            <a:r>
              <a:rPr lang="en-US" altLang="ja-JP" sz="1400" dirty="0" smtClean="0"/>
              <a:t>  </a:t>
            </a:r>
          </a:p>
          <a:p>
            <a:r>
              <a:rPr lang="en-US" altLang="ja-JP" sz="1400" dirty="0"/>
              <a:t> </a:t>
            </a:r>
            <a:r>
              <a:rPr lang="en-US" altLang="ja-JP" sz="1400" dirty="0" smtClean="0"/>
              <a:t>    </a:t>
            </a:r>
            <a:r>
              <a:rPr lang="ja-JP" altLang="en-US" sz="1400" dirty="0" smtClean="0"/>
              <a:t>機能強化のポイントも踏まえつつ、支援困難事例</a:t>
            </a:r>
            <a:r>
              <a:rPr lang="ja-JP" altLang="en-US" sz="1400" dirty="0"/>
              <a:t>等</a:t>
            </a:r>
            <a:r>
              <a:rPr lang="ja-JP" altLang="en-US" sz="1400" dirty="0" smtClean="0"/>
              <a:t>について、地域の関係機関等がチームとして効果的に対</a:t>
            </a:r>
            <a:endParaRPr lang="en-US" altLang="ja-JP" sz="1400" dirty="0" smtClean="0"/>
          </a:p>
          <a:p>
            <a:r>
              <a:rPr lang="ja-JP" altLang="en-US" sz="1400" dirty="0"/>
              <a:t>　</a:t>
            </a:r>
            <a:r>
              <a:rPr lang="en-US" altLang="ja-JP" sz="1400" dirty="0" smtClean="0"/>
              <a:t>  </a:t>
            </a:r>
            <a:r>
              <a:rPr lang="ja-JP" altLang="en-US" sz="1400" dirty="0" smtClean="0"/>
              <a:t>応している事例を紹介。</a:t>
            </a:r>
            <a:endParaRPr lang="en-US" altLang="ja-JP" sz="1400" dirty="0" smtClean="0"/>
          </a:p>
          <a:p>
            <a:pPr>
              <a:spcBef>
                <a:spcPts val="600"/>
              </a:spcBef>
            </a:pPr>
            <a:r>
              <a:rPr lang="ja-JP" altLang="en-US" sz="1400" dirty="0" smtClean="0"/>
              <a:t>　・主に府内の市町村を対象として、ヒアリングを行い、次の視点から先進事例や好事例を紹介。</a:t>
            </a:r>
            <a:endParaRPr lang="en-US" altLang="ja-JP" sz="1400" dirty="0" smtClean="0"/>
          </a:p>
          <a:p>
            <a:pPr>
              <a:spcAft>
                <a:spcPts val="600"/>
              </a:spcAft>
            </a:pPr>
            <a:r>
              <a:rPr lang="ja-JP" altLang="en-US" sz="1400" dirty="0"/>
              <a:t>　</a:t>
            </a:r>
            <a:r>
              <a:rPr lang="ja-JP" altLang="en-US" sz="1400" dirty="0" smtClean="0"/>
              <a:t>　 </a:t>
            </a:r>
            <a:r>
              <a:rPr lang="en-US" altLang="ja-JP" sz="1400" dirty="0" smtClean="0"/>
              <a:t>※</a:t>
            </a:r>
            <a:r>
              <a:rPr lang="ja-JP" altLang="en-US" sz="1400" dirty="0" smtClean="0"/>
              <a:t>支援の中で相談</a:t>
            </a:r>
            <a:r>
              <a:rPr lang="ja-JP" altLang="en-US" sz="1400" dirty="0"/>
              <a:t>支援専門員</a:t>
            </a:r>
            <a:r>
              <a:rPr lang="ja-JP" altLang="en-US" sz="1400" dirty="0" smtClean="0"/>
              <a:t>が、どのような役割を担い、どのような活躍（貢献）をしたのかをおさえる。</a:t>
            </a:r>
            <a:endParaRPr lang="en-US" altLang="ja-JP" sz="1400" dirty="0" smtClean="0"/>
          </a:p>
          <a:p>
            <a:pPr marL="131400"/>
            <a:r>
              <a:rPr lang="ja-JP" altLang="en-US" sz="1400" dirty="0" smtClean="0"/>
              <a:t>① 強度</a:t>
            </a:r>
            <a:r>
              <a:rPr lang="ja-JP" altLang="en-US" sz="1400" dirty="0" err="1" smtClean="0"/>
              <a:t>行動障がい</a:t>
            </a:r>
            <a:r>
              <a:rPr lang="ja-JP" altLang="en-US" sz="1400" dirty="0" smtClean="0"/>
              <a:t>、高次脳機能障がい、重症心身障が</a:t>
            </a:r>
            <a:r>
              <a:rPr lang="ja-JP" altLang="en-US" sz="1400" dirty="0" err="1" smtClean="0"/>
              <a:t>い</a:t>
            </a:r>
            <a:r>
              <a:rPr lang="ja-JP" altLang="en-US" sz="1400" dirty="0" smtClean="0"/>
              <a:t>児者などの支援困難事例を他職種間でつなぎ、</a:t>
            </a:r>
            <a:endParaRPr lang="en-US" altLang="ja-JP" sz="1400" dirty="0" smtClean="0"/>
          </a:p>
          <a:p>
            <a:pPr marL="131400">
              <a:spcAft>
                <a:spcPts val="600"/>
              </a:spcAft>
            </a:pPr>
            <a:r>
              <a:rPr lang="en-US" altLang="ja-JP" sz="1400" dirty="0"/>
              <a:t> </a:t>
            </a:r>
            <a:r>
              <a:rPr lang="en-US" altLang="ja-JP" sz="1400" dirty="0" smtClean="0"/>
              <a:t>     </a:t>
            </a:r>
            <a:r>
              <a:rPr lang="ja-JP" altLang="en-US" sz="1400" dirty="0" smtClean="0"/>
              <a:t>地域チームとして支援する取組み</a:t>
            </a:r>
            <a:endParaRPr lang="en-US" altLang="ja-JP" sz="1400" dirty="0" smtClean="0"/>
          </a:p>
          <a:p>
            <a:pPr marL="360000" indent="-228600">
              <a:buAutoNum type="circleNumDbPlain" startAt="2"/>
            </a:pPr>
            <a:r>
              <a:rPr lang="ja-JP" altLang="en-US" sz="1400" dirty="0" smtClean="0"/>
              <a:t>個別の相談支援から、地域課題の抽出・共有・検討を経て、社会資源の改善・開発（当該市町村における</a:t>
            </a:r>
            <a:endParaRPr lang="en-US" altLang="ja-JP" sz="1400" dirty="0" smtClean="0"/>
          </a:p>
          <a:p>
            <a:pPr marL="131400"/>
            <a:r>
              <a:rPr lang="en-US" altLang="ja-JP" sz="1400" dirty="0"/>
              <a:t> </a:t>
            </a:r>
            <a:r>
              <a:rPr lang="en-US" altLang="ja-JP" sz="1400" dirty="0" smtClean="0"/>
              <a:t>     </a:t>
            </a:r>
            <a:r>
              <a:rPr lang="ja-JP" altLang="en-US" sz="1400" dirty="0" smtClean="0"/>
              <a:t>施策化を含む）に至った取り組み</a:t>
            </a:r>
            <a:endParaRPr lang="en-US" altLang="ja-JP" sz="1400" dirty="0" smtClean="0"/>
          </a:p>
          <a:p>
            <a:pPr marL="360000" indent="-228600">
              <a:buFont typeface="+mj-ea"/>
              <a:buAutoNum type="circleNumDbPlain"/>
            </a:pPr>
            <a:endParaRPr lang="en-US" altLang="ja-JP" sz="1200" dirty="0" smtClean="0"/>
          </a:p>
        </p:txBody>
      </p:sp>
      <p:sp>
        <p:nvSpPr>
          <p:cNvPr id="9" name="テキスト ボックス 8"/>
          <p:cNvSpPr txBox="1"/>
          <p:nvPr/>
        </p:nvSpPr>
        <p:spPr>
          <a:xfrm>
            <a:off x="327650" y="3645024"/>
            <a:ext cx="8672941" cy="369332"/>
          </a:xfrm>
          <a:prstGeom prst="rect">
            <a:avLst/>
          </a:prstGeom>
          <a:noFill/>
        </p:spPr>
        <p:txBody>
          <a:bodyPr wrap="square" rtlCol="0">
            <a:spAutoFit/>
          </a:bodyPr>
          <a:lstStyle/>
          <a:p>
            <a:r>
              <a:rPr lang="ja-JP" altLang="en-US" b="1" u="sng" dirty="0" smtClean="0"/>
              <a:t>◆大阪府の役割</a:t>
            </a:r>
            <a:r>
              <a:rPr kumimoji="1" lang="en-US" altLang="ja-JP" dirty="0" smtClean="0"/>
              <a:t>	</a:t>
            </a:r>
            <a:endParaRPr kumimoji="1" lang="ja-JP" altLang="en-US" dirty="0"/>
          </a:p>
        </p:txBody>
      </p:sp>
      <p:sp>
        <p:nvSpPr>
          <p:cNvPr id="10" name="テキスト ボックス 9"/>
          <p:cNvSpPr txBox="1"/>
          <p:nvPr/>
        </p:nvSpPr>
        <p:spPr>
          <a:xfrm>
            <a:off x="467544" y="4005064"/>
            <a:ext cx="8356510" cy="1600438"/>
          </a:xfrm>
          <a:prstGeom prst="rect">
            <a:avLst/>
          </a:prstGeom>
          <a:noFill/>
        </p:spPr>
        <p:txBody>
          <a:bodyPr wrap="square" rtlCol="0">
            <a:spAutoFit/>
          </a:bodyPr>
          <a:lstStyle/>
          <a:p>
            <a:r>
              <a:rPr lang="ja-JP" altLang="en-US" sz="1400" dirty="0" smtClean="0"/>
              <a:t>○地域に</a:t>
            </a:r>
            <a:r>
              <a:rPr lang="ja-JP" altLang="en-US" sz="1400" dirty="0"/>
              <a:t>おける</a:t>
            </a:r>
            <a:r>
              <a:rPr lang="ja-JP" altLang="en-US" sz="1400" dirty="0" smtClean="0"/>
              <a:t>相談団支援体制整備の支援</a:t>
            </a:r>
            <a:endParaRPr lang="en-US" altLang="ja-JP" sz="1400" dirty="0" smtClean="0"/>
          </a:p>
          <a:p>
            <a:r>
              <a:rPr lang="ja-JP" altLang="en-US" sz="1400" dirty="0"/>
              <a:t> ⇒</a:t>
            </a:r>
            <a:r>
              <a:rPr lang="ja-JP" altLang="en-US" sz="1400" dirty="0" err="1" smtClean="0"/>
              <a:t>大阪府障がい</a:t>
            </a:r>
            <a:r>
              <a:rPr lang="ja-JP" altLang="en-US" sz="1400" dirty="0" smtClean="0"/>
              <a:t>者相談支援アドバイザー派遣事業の実施（自立支援協議会・基幹相談支援センター）</a:t>
            </a:r>
            <a:endParaRPr lang="en-US" altLang="ja-JP" sz="1400" dirty="0" smtClean="0"/>
          </a:p>
          <a:p>
            <a:endParaRPr lang="en-US" altLang="ja-JP" sz="1400" dirty="0" smtClean="0"/>
          </a:p>
          <a:p>
            <a:r>
              <a:rPr lang="ja-JP" altLang="en-US" sz="1400" dirty="0" smtClean="0"/>
              <a:t>○相談</a:t>
            </a:r>
            <a:r>
              <a:rPr lang="ja-JP" altLang="en-US" sz="1400" dirty="0"/>
              <a:t>支援専門員の質の向上</a:t>
            </a:r>
          </a:p>
          <a:p>
            <a:r>
              <a:rPr lang="ja-JP" altLang="en-US" sz="1400" dirty="0"/>
              <a:t> ⇒</a:t>
            </a:r>
            <a:r>
              <a:rPr lang="ja-JP" altLang="en-US" sz="1400" dirty="0" smtClean="0"/>
              <a:t>専門</a:t>
            </a:r>
            <a:r>
              <a:rPr lang="ja-JP" altLang="en-US" sz="1400" dirty="0"/>
              <a:t>コース別研修（指導者養成・ファシリテーションコース</a:t>
            </a:r>
            <a:r>
              <a:rPr lang="ja-JP" altLang="en-US" sz="1400" dirty="0" smtClean="0"/>
              <a:t>及び</a:t>
            </a:r>
            <a:r>
              <a:rPr lang="ja-JP" altLang="en-US" sz="1400" dirty="0"/>
              <a:t>基幹</a:t>
            </a:r>
            <a:r>
              <a:rPr lang="ja-JP" altLang="en-US" sz="1400" dirty="0" smtClean="0"/>
              <a:t>相談</a:t>
            </a:r>
            <a:r>
              <a:rPr lang="ja-JP" altLang="en-US" sz="1400" dirty="0"/>
              <a:t>支援センター職員</a:t>
            </a:r>
            <a:r>
              <a:rPr lang="ja-JP" altLang="en-US" sz="1400" dirty="0" smtClean="0"/>
              <a:t>コース等）</a:t>
            </a:r>
            <a:r>
              <a:rPr lang="ja-JP" altLang="en-US" sz="1400" dirty="0"/>
              <a:t>の</a:t>
            </a:r>
            <a:r>
              <a:rPr lang="ja-JP" altLang="en-US" sz="1400" dirty="0" smtClean="0"/>
              <a:t>実施</a:t>
            </a:r>
            <a:endParaRPr lang="en-US" altLang="ja-JP" sz="1400" dirty="0" smtClean="0"/>
          </a:p>
          <a:p>
            <a:r>
              <a:rPr lang="ja-JP" altLang="en-US" sz="1400" dirty="0"/>
              <a:t>　</a:t>
            </a:r>
            <a:r>
              <a:rPr lang="ja-JP" altLang="en-US" sz="1400" dirty="0" smtClean="0"/>
              <a:t>　</a:t>
            </a:r>
            <a:r>
              <a:rPr lang="en-US" altLang="ja-JP" sz="1400" dirty="0" smtClean="0"/>
              <a:t>※</a:t>
            </a:r>
            <a:r>
              <a:rPr lang="ja-JP" altLang="en-US" sz="1400" dirty="0" smtClean="0"/>
              <a:t>他職種との関わりの中で、連携に必要なスキルを身につけ、専門職（相談支援専門員）としての役割を的</a:t>
            </a:r>
            <a:endParaRPr lang="en-US" altLang="ja-JP" sz="1400" dirty="0" smtClean="0"/>
          </a:p>
          <a:p>
            <a:r>
              <a:rPr lang="ja-JP" altLang="en-US" sz="1400" dirty="0"/>
              <a:t>　</a:t>
            </a:r>
            <a:r>
              <a:rPr lang="ja-JP" altLang="en-US" sz="1400" dirty="0" smtClean="0"/>
              <a:t>　　  確に果たすことができる人材（キーパーソン</a:t>
            </a:r>
            <a:r>
              <a:rPr lang="ja-JP" altLang="en-US" sz="1400" dirty="0"/>
              <a:t>及び</a:t>
            </a:r>
            <a:r>
              <a:rPr lang="ja-JP" altLang="en-US" sz="1400" dirty="0" smtClean="0"/>
              <a:t>コアチーム）の養成</a:t>
            </a:r>
            <a:endParaRPr lang="en-US" altLang="ja-JP" sz="1400" dirty="0" smtClean="0"/>
          </a:p>
        </p:txBody>
      </p:sp>
      <p:sp>
        <p:nvSpPr>
          <p:cNvPr id="4" name="正方形/長方形 3"/>
          <p:cNvSpPr/>
          <p:nvPr/>
        </p:nvSpPr>
        <p:spPr>
          <a:xfrm>
            <a:off x="1763688" y="5836846"/>
            <a:ext cx="6840760" cy="904522"/>
          </a:xfrm>
          <a:prstGeom prst="rect">
            <a:avLst/>
          </a:prstGeom>
          <a:solidFill>
            <a:schemeClr val="accent1"/>
          </a:solidFill>
          <a:ln w="50800" cmpd="thickThi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180000"/>
            <a:r>
              <a:rPr kumimoji="1" lang="ja-JP" altLang="en-US" b="1" dirty="0" smtClean="0">
                <a:solidFill>
                  <a:schemeClr val="bg1"/>
                </a:solidFill>
              </a:rPr>
              <a:t>市町村調査により３～５市町村の先行取組みを紹介予定</a:t>
            </a:r>
            <a:endParaRPr kumimoji="1" lang="en-US" altLang="ja-JP" b="1" dirty="0" smtClean="0">
              <a:solidFill>
                <a:schemeClr val="bg1"/>
              </a:solidFill>
            </a:endParaRPr>
          </a:p>
          <a:p>
            <a:pPr marL="180000"/>
            <a:r>
              <a:rPr lang="ja-JP" altLang="en-US" b="1" dirty="0" smtClean="0">
                <a:solidFill>
                  <a:schemeClr val="bg1"/>
                </a:solidFill>
              </a:rPr>
              <a:t>第</a:t>
            </a:r>
            <a:r>
              <a:rPr lang="ja-JP" altLang="en-US" b="1" dirty="0">
                <a:solidFill>
                  <a:schemeClr val="bg1"/>
                </a:solidFill>
              </a:rPr>
              <a:t>２</a:t>
            </a:r>
            <a:r>
              <a:rPr lang="ja-JP" altLang="en-US" b="1" dirty="0" smtClean="0">
                <a:solidFill>
                  <a:schemeClr val="bg1"/>
                </a:solidFill>
              </a:rPr>
              <a:t>回部会までに取組みの収集、ヒアリングなどを行う</a:t>
            </a:r>
            <a:endParaRPr kumimoji="1" lang="ja-JP" altLang="en-US" b="1" dirty="0">
              <a:solidFill>
                <a:schemeClr val="bg1"/>
              </a:solidFill>
            </a:endParaRPr>
          </a:p>
        </p:txBody>
      </p:sp>
    </p:spTree>
    <p:extLst>
      <p:ext uri="{BB962C8B-B14F-4D97-AF65-F5344CB8AC3E}">
        <p14:creationId xmlns:p14="http://schemas.microsoft.com/office/powerpoint/2010/main" val="3888956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4138</TotalTime>
  <Words>346</Words>
  <Application>Microsoft Office PowerPoint</Application>
  <PresentationFormat>画面に合わせる (4:3)</PresentationFormat>
  <Paragraphs>80</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354</cp:revision>
  <cp:lastPrinted>2017-05-30T02:27:46Z</cp:lastPrinted>
  <dcterms:created xsi:type="dcterms:W3CDTF">2014-05-26T00:08:15Z</dcterms:created>
  <dcterms:modified xsi:type="dcterms:W3CDTF">2017-06-27T09:04:40Z</dcterms:modified>
</cp:coreProperties>
</file>