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0"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2017/6/12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2017/6/12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2017/6/12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2017/6/12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2017/6/12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2017/6/12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2017/6/12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2017/6/12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2017/6/12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2017/6/12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2017/6/12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2017/6/12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2017/6/12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08" y="845171"/>
            <a:ext cx="8856984" cy="5361826"/>
          </a:xfrm>
        </p:spPr>
        <p:txBody>
          <a:bodyPr>
            <a:normAutofit fontScale="92500" lnSpcReduction="10000"/>
          </a:bodyPr>
          <a:lstStyle/>
          <a:p>
            <a:pPr marL="0" indent="0">
              <a:lnSpc>
                <a:spcPts val="1500"/>
              </a:lnSpc>
              <a:buNone/>
            </a:pPr>
            <a:r>
              <a:rPr lang="en-US" altLang="ja-JP" sz="1500" b="1" dirty="0" smtClean="0"/>
              <a:t>【</a:t>
            </a:r>
            <a:r>
              <a:rPr lang="ja-JP" altLang="en-US" sz="1500" b="1" dirty="0" smtClean="0"/>
              <a:t>テーマ</a:t>
            </a:r>
            <a:r>
              <a:rPr lang="en-US" altLang="ja-JP" sz="1500" b="1" dirty="0" smtClean="0"/>
              <a:t>】</a:t>
            </a:r>
            <a:r>
              <a:rPr lang="ja-JP" altLang="en-US" sz="1500" b="1" dirty="0" smtClean="0"/>
              <a:t>（案）地域の相談支援体制整備について</a:t>
            </a:r>
            <a:endParaRPr lang="en-US" altLang="ja-JP" sz="1500" b="1" dirty="0" smtClean="0"/>
          </a:p>
          <a:p>
            <a:pPr marL="0" indent="0">
              <a:lnSpc>
                <a:spcPts val="1500"/>
              </a:lnSpc>
              <a:buNone/>
            </a:pPr>
            <a:r>
              <a:rPr lang="ja-JP" altLang="en-US" sz="1500" b="1" dirty="0"/>
              <a:t>　</a:t>
            </a:r>
            <a:r>
              <a:rPr lang="ja-JP" altLang="en-US" sz="1500" b="1" dirty="0" smtClean="0"/>
              <a:t>　　　　　　～支援のための地域における他職種連携（小さなケアマネから大きなケアマネへ）～</a:t>
            </a:r>
            <a:endParaRPr lang="en-US" altLang="ja-JP" sz="1500" b="1" dirty="0" smtClean="0"/>
          </a:p>
          <a:p>
            <a:pPr marL="0" indent="0">
              <a:lnSpc>
                <a:spcPts val="1500"/>
              </a:lnSpc>
              <a:spcBef>
                <a:spcPts val="0"/>
              </a:spcBef>
              <a:buNone/>
            </a:pPr>
            <a:r>
              <a:rPr lang="ja-JP" altLang="en-US" sz="1400" dirty="0"/>
              <a:t> </a:t>
            </a:r>
            <a:r>
              <a:rPr lang="ja-JP" altLang="en-US" sz="1400" dirty="0" smtClean="0"/>
              <a:t>⇒</a:t>
            </a:r>
            <a:r>
              <a:rPr lang="ja-JP" altLang="en-US" sz="1400" dirty="0" err="1" smtClean="0"/>
              <a:t>障がい</a:t>
            </a:r>
            <a:r>
              <a:rPr lang="ja-JP" altLang="en-US" sz="1400" dirty="0" smtClean="0"/>
              <a:t>児者の支援のための地域における他職種連携</a:t>
            </a:r>
            <a:r>
              <a:rPr lang="ja-JP" altLang="ja-JP" sz="1400" dirty="0" smtClean="0"/>
              <a:t>に</a:t>
            </a:r>
            <a:r>
              <a:rPr lang="ja-JP" altLang="en-US" sz="1400" dirty="0"/>
              <a:t>よる</a:t>
            </a:r>
            <a:r>
              <a:rPr lang="ja-JP" altLang="en-US" sz="1400" dirty="0" smtClean="0"/>
              <a:t>相談支援体制整備について</a:t>
            </a:r>
            <a:r>
              <a:rPr lang="ja-JP" altLang="ja-JP" sz="1400" dirty="0" smtClean="0"/>
              <a:t>、</a:t>
            </a:r>
            <a:r>
              <a:rPr lang="ja-JP" altLang="en-US" sz="1400" dirty="0" smtClean="0"/>
              <a:t>自立支援協議会の活性化及び</a:t>
            </a:r>
            <a:endParaRPr lang="en-US" altLang="ja-JP" sz="1400" dirty="0" smtClean="0"/>
          </a:p>
          <a:p>
            <a:pPr marL="0" indent="0">
              <a:lnSpc>
                <a:spcPts val="1500"/>
              </a:lnSpc>
              <a:spcBef>
                <a:spcPts val="0"/>
              </a:spcBef>
              <a:buNone/>
            </a:pPr>
            <a:r>
              <a:rPr lang="ja-JP" altLang="en-US" sz="1400" dirty="0"/>
              <a:t>　</a:t>
            </a:r>
            <a:r>
              <a:rPr lang="ja-JP" altLang="en-US" sz="1400" dirty="0" smtClean="0"/>
              <a:t>　基幹</a:t>
            </a:r>
            <a:r>
              <a:rPr lang="ja-JP" altLang="en-US" sz="1400" dirty="0"/>
              <a:t>相談支援センターの</a:t>
            </a:r>
            <a:r>
              <a:rPr lang="ja-JP" altLang="en-US" sz="1400" dirty="0" smtClean="0"/>
              <a:t>機能強化の観点から検討するとともに、地域おける他職種連携のヒントとして、支援困難事例等</a:t>
            </a:r>
            <a:endParaRPr lang="en-US" altLang="ja-JP" sz="1400" dirty="0" smtClean="0"/>
          </a:p>
          <a:p>
            <a:pPr marL="0" indent="0">
              <a:lnSpc>
                <a:spcPts val="1500"/>
              </a:lnSpc>
              <a:spcBef>
                <a:spcPts val="0"/>
              </a:spcBef>
              <a:buNone/>
            </a:pPr>
            <a:r>
              <a:rPr lang="ja-JP" altLang="en-US" sz="1400" dirty="0"/>
              <a:t>　</a:t>
            </a:r>
            <a:r>
              <a:rPr lang="ja-JP" altLang="en-US" sz="1400" dirty="0" smtClean="0"/>
              <a:t>　について、地域の関係機関がチームとして対応している事例を紹介する。</a:t>
            </a:r>
            <a:endParaRPr lang="en-US" altLang="ja-JP" sz="1400" dirty="0" smtClean="0"/>
          </a:p>
          <a:p>
            <a:pPr marL="0" indent="0">
              <a:lnSpc>
                <a:spcPts val="1500"/>
              </a:lnSpc>
              <a:buNone/>
            </a:pPr>
            <a:r>
              <a:rPr kumimoji="1" lang="ja-JP" altLang="en-US" sz="1400" dirty="0"/>
              <a:t>　</a:t>
            </a:r>
            <a:r>
              <a:rPr kumimoji="1" lang="ja-JP" altLang="en-US" sz="1400" dirty="0" smtClean="0"/>
              <a:t>　</a:t>
            </a:r>
            <a:r>
              <a:rPr kumimoji="1" lang="ja-JP" altLang="en-US" sz="1100" dirty="0" smtClean="0"/>
              <a:t>　≪背景≫</a:t>
            </a:r>
            <a:endParaRPr kumimoji="1" lang="en-US" altLang="ja-JP" sz="1100" dirty="0" smtClean="0"/>
          </a:p>
          <a:p>
            <a:pPr marL="0" indent="0">
              <a:lnSpc>
                <a:spcPts val="1200"/>
              </a:lnSpc>
              <a:spcBef>
                <a:spcPts val="0"/>
              </a:spcBef>
              <a:buNone/>
            </a:pPr>
            <a:r>
              <a:rPr lang="ja-JP" altLang="en-US" sz="1100" dirty="0"/>
              <a:t>　</a:t>
            </a:r>
            <a:r>
              <a:rPr lang="ja-JP" altLang="en-US" sz="1100" dirty="0" smtClean="0"/>
              <a:t>　　 ◆国・大阪府における、</a:t>
            </a:r>
            <a:r>
              <a:rPr lang="ja-JP" altLang="en-US" sz="1100" dirty="0" err="1" smtClean="0"/>
              <a:t>障がい</a:t>
            </a:r>
            <a:r>
              <a:rPr lang="ja-JP" altLang="en-US" sz="1100" dirty="0" smtClean="0"/>
              <a:t>児者ニーズの多様化等を踏まえた、相談支援の質の向上に向けた取組み</a:t>
            </a:r>
            <a:endParaRPr lang="en-US" altLang="ja-JP" sz="1100" dirty="0" smtClean="0"/>
          </a:p>
          <a:p>
            <a:pPr marL="0" indent="0">
              <a:lnSpc>
                <a:spcPts val="1200"/>
              </a:lnSpc>
              <a:spcBef>
                <a:spcPts val="0"/>
              </a:spcBef>
              <a:buNone/>
            </a:pPr>
            <a:r>
              <a:rPr lang="ja-JP" altLang="en-US" sz="1100" dirty="0"/>
              <a:t>　</a:t>
            </a:r>
            <a:r>
              <a:rPr lang="ja-JP" altLang="en-US" sz="1100" dirty="0" smtClean="0"/>
              <a:t>　　　　・</a:t>
            </a:r>
            <a:r>
              <a:rPr lang="en-US" altLang="ja-JP" sz="1100" dirty="0" smtClean="0"/>
              <a:t>H28.10 </a:t>
            </a:r>
            <a:r>
              <a:rPr lang="ja-JP" altLang="en-US" sz="1100" dirty="0" smtClean="0"/>
              <a:t>国検討会報告書：「相談支援専門員の資質の向上」と「相談支援体制」の観点から、今後目指すべき相談支援の方向性がとりまとめられる。</a:t>
            </a:r>
            <a:endParaRPr lang="en-US" altLang="ja-JP" sz="1100" dirty="0"/>
          </a:p>
          <a:p>
            <a:pPr marL="0" indent="0">
              <a:lnSpc>
                <a:spcPts val="1200"/>
              </a:lnSpc>
              <a:spcBef>
                <a:spcPts val="0"/>
              </a:spcBef>
              <a:buNone/>
            </a:pPr>
            <a:r>
              <a:rPr lang="ja-JP" altLang="en-US" sz="1100" dirty="0" smtClean="0"/>
              <a:t>　　　　　・大阪府では、</a:t>
            </a:r>
            <a:r>
              <a:rPr lang="en-US" altLang="ja-JP" sz="1100" dirty="0" smtClean="0"/>
              <a:t>H27</a:t>
            </a:r>
            <a:r>
              <a:rPr lang="ja-JP" altLang="en-US" sz="1100" dirty="0" smtClean="0"/>
              <a:t>・</a:t>
            </a:r>
            <a:r>
              <a:rPr lang="en-US" altLang="ja-JP" sz="1100" dirty="0" smtClean="0"/>
              <a:t>28</a:t>
            </a:r>
            <a:r>
              <a:rPr lang="ja-JP" altLang="en-US" sz="1100" dirty="0" smtClean="0"/>
              <a:t>ケアマネ部会で、相談支援専門員の人材養成や質の向上等をテーマに検討・とりまとめを行ってきたところ。</a:t>
            </a:r>
            <a:endParaRPr lang="en-US" altLang="ja-JP" sz="1100" dirty="0" smtClean="0"/>
          </a:p>
          <a:p>
            <a:pPr marL="0" indent="0">
              <a:lnSpc>
                <a:spcPts val="1200"/>
              </a:lnSpc>
              <a:spcBef>
                <a:spcPts val="0"/>
              </a:spcBef>
              <a:buNone/>
            </a:pPr>
            <a:r>
              <a:rPr kumimoji="1" lang="ja-JP" altLang="en-US" sz="1100" b="1" dirty="0" smtClean="0"/>
              <a:t>　　　 </a:t>
            </a:r>
            <a:r>
              <a:rPr lang="ja-JP" altLang="en-US" sz="1100" dirty="0" smtClean="0"/>
              <a:t>◆</a:t>
            </a:r>
            <a:r>
              <a:rPr lang="ja-JP" altLang="en-US" sz="1100" dirty="0"/>
              <a:t>国</a:t>
            </a:r>
            <a:r>
              <a:rPr lang="ja-JP" altLang="en-US" sz="1100" dirty="0" smtClean="0"/>
              <a:t>における、地域</a:t>
            </a:r>
            <a:r>
              <a:rPr lang="ja-JP" altLang="en-US" sz="1100" dirty="0"/>
              <a:t>の包括的な支援・サービス提供体制（地域包括ケアシステム</a:t>
            </a:r>
            <a:r>
              <a:rPr lang="ja-JP" altLang="en-US" sz="1100" dirty="0" smtClean="0"/>
              <a:t>）の構築及び地域共生社会の</a:t>
            </a:r>
            <a:r>
              <a:rPr lang="ja-JP" altLang="en-US" sz="1100" dirty="0"/>
              <a:t>実現に</a:t>
            </a:r>
            <a:r>
              <a:rPr lang="ja-JP" altLang="en-US" sz="1100" dirty="0" smtClean="0"/>
              <a:t>向けた動き</a:t>
            </a:r>
            <a:endParaRPr lang="en-US" altLang="ja-JP" sz="1100" dirty="0" smtClean="0"/>
          </a:p>
          <a:p>
            <a:pPr marL="0" indent="0">
              <a:lnSpc>
                <a:spcPts val="1200"/>
              </a:lnSpc>
              <a:spcBef>
                <a:spcPts val="0"/>
              </a:spcBef>
              <a:buNone/>
            </a:pPr>
            <a:r>
              <a:rPr lang="ja-JP" altLang="en-US" sz="1100" dirty="0"/>
              <a:t>　</a:t>
            </a:r>
            <a:r>
              <a:rPr lang="ja-JP" altLang="en-US" sz="1100" dirty="0" smtClean="0"/>
              <a:t>　　　</a:t>
            </a:r>
            <a:r>
              <a:rPr lang="ja-JP" altLang="en-US" sz="1100" dirty="0"/>
              <a:t>　・</a:t>
            </a:r>
            <a:r>
              <a:rPr lang="ja-JP" altLang="en-US" sz="1100" dirty="0" smtClean="0"/>
              <a:t>国において、複合化、複雑化する地域課題に対し、他職種連携を図り共生していくことを目的とした制度づくりが始まっており、大阪府ケアマネ部会に</a:t>
            </a:r>
            <a:endParaRPr lang="en-US" altLang="ja-JP" sz="1100" dirty="0" smtClean="0"/>
          </a:p>
          <a:p>
            <a:pPr marL="0" indent="0">
              <a:lnSpc>
                <a:spcPts val="1200"/>
              </a:lnSpc>
              <a:spcBef>
                <a:spcPts val="0"/>
              </a:spcBef>
              <a:buNone/>
            </a:pPr>
            <a:r>
              <a:rPr lang="ja-JP" altLang="en-US" sz="1100" dirty="0"/>
              <a:t>　</a:t>
            </a:r>
            <a:r>
              <a:rPr lang="ja-JP" altLang="en-US" sz="1100" dirty="0" smtClean="0"/>
              <a:t>　　　　 おいても、こうした国の動向を踏まえ、</a:t>
            </a:r>
            <a:r>
              <a:rPr lang="ja-JP" altLang="en-US" sz="1100" dirty="0" err="1" smtClean="0"/>
              <a:t>障がい</a:t>
            </a:r>
            <a:r>
              <a:rPr lang="ja-JP" altLang="en-US" sz="1100" dirty="0" smtClean="0"/>
              <a:t>者相談支援体制のあり方を検討していく必要がある。</a:t>
            </a:r>
            <a:endParaRPr lang="en-US" altLang="ja-JP" sz="1100" dirty="0" smtClean="0"/>
          </a:p>
          <a:p>
            <a:pPr marL="0" indent="0">
              <a:lnSpc>
                <a:spcPts val="1200"/>
              </a:lnSpc>
              <a:spcBef>
                <a:spcPts val="0"/>
              </a:spcBef>
              <a:buNone/>
            </a:pPr>
            <a:r>
              <a:rPr lang="ja-JP" altLang="en-US" sz="1100" dirty="0"/>
              <a:t>　</a:t>
            </a:r>
            <a:r>
              <a:rPr lang="ja-JP" altLang="en-US" sz="1100" dirty="0" smtClean="0"/>
              <a:t>　　　　</a:t>
            </a:r>
            <a:r>
              <a:rPr lang="ja-JP" altLang="en-US" sz="1100" dirty="0"/>
              <a:t>　</a:t>
            </a:r>
            <a:endParaRPr lang="en-US" altLang="ja-JP" sz="1100" b="1" dirty="0"/>
          </a:p>
          <a:p>
            <a:pPr marL="0" indent="0">
              <a:buNone/>
            </a:pPr>
            <a:r>
              <a:rPr kumimoji="1" lang="en-US" altLang="ja-JP" sz="1500" b="1" dirty="0" smtClean="0"/>
              <a:t>【</a:t>
            </a:r>
            <a:r>
              <a:rPr kumimoji="1" lang="ja-JP" altLang="en-US" sz="1500" b="1" dirty="0" smtClean="0"/>
              <a:t>具体的な検討内容</a:t>
            </a:r>
            <a:r>
              <a:rPr kumimoji="1" lang="en-US" altLang="ja-JP" sz="1500" b="1" dirty="0" smtClean="0"/>
              <a:t>】</a:t>
            </a:r>
          </a:p>
          <a:p>
            <a:pPr marL="0" indent="0">
              <a:buNone/>
            </a:pPr>
            <a:r>
              <a:rPr lang="ja-JP" altLang="ja-JP" sz="1400" b="1" dirty="0" smtClean="0"/>
              <a:t>➣</a:t>
            </a:r>
            <a:r>
              <a:rPr lang="ja-JP" altLang="en-US" sz="1400" b="1" dirty="0"/>
              <a:t>地域における他</a:t>
            </a:r>
            <a:r>
              <a:rPr lang="ja-JP" altLang="en-US" sz="1400" b="1" dirty="0" smtClean="0"/>
              <a:t>職種連携に</a:t>
            </a:r>
            <a:r>
              <a:rPr lang="ja-JP" altLang="en-US" sz="1400" b="1" dirty="0"/>
              <a:t>よる</a:t>
            </a:r>
            <a:r>
              <a:rPr lang="ja-JP" altLang="en-US" sz="1400" b="1" dirty="0" smtClean="0"/>
              <a:t>相談支援体制整備の必要性について</a:t>
            </a:r>
            <a:endParaRPr lang="en-US" altLang="ja-JP" sz="1400" b="1" dirty="0" smtClean="0"/>
          </a:p>
          <a:p>
            <a:pPr marL="0" indent="0">
              <a:buNone/>
            </a:pPr>
            <a:r>
              <a:rPr lang="ja-JP" altLang="en-US" sz="1400" dirty="0" smtClean="0"/>
              <a:t>　○現在の大阪府域における相談支援の状況　</a:t>
            </a:r>
            <a:r>
              <a:rPr lang="en-US" altLang="ja-JP" sz="1400" dirty="0" smtClean="0"/>
              <a:t>※</a:t>
            </a:r>
            <a:r>
              <a:rPr lang="ja-JP" altLang="en-US" sz="1400" dirty="0" smtClean="0"/>
              <a:t>府の調査結果、これまでのケアマネ部会の取組の紹介</a:t>
            </a:r>
            <a:endParaRPr lang="en-US" altLang="ja-JP" sz="1400" dirty="0" smtClean="0"/>
          </a:p>
          <a:p>
            <a:pPr marL="0" indent="0">
              <a:buNone/>
            </a:pPr>
            <a:r>
              <a:rPr lang="ja-JP" altLang="en-US" sz="1400" dirty="0"/>
              <a:t>　</a:t>
            </a:r>
            <a:r>
              <a:rPr lang="ja-JP" altLang="en-US" sz="1400" dirty="0" smtClean="0"/>
              <a:t>○他</a:t>
            </a:r>
            <a:r>
              <a:rPr lang="ja-JP" altLang="en-US" sz="1400" dirty="0"/>
              <a:t>職種</a:t>
            </a:r>
            <a:r>
              <a:rPr lang="ja-JP" altLang="en-US" sz="1400" dirty="0" smtClean="0"/>
              <a:t>連携が求められる背景とその実現のための課題、対応の方向性の検討・整理</a:t>
            </a:r>
            <a:endParaRPr lang="ja-JP" altLang="ja-JP" sz="1400" dirty="0" smtClean="0"/>
          </a:p>
          <a:p>
            <a:pPr marL="0" indent="0">
              <a:buNone/>
            </a:pPr>
            <a:r>
              <a:rPr lang="ja-JP" altLang="ja-JP" sz="1400" b="1" dirty="0" smtClean="0"/>
              <a:t>➣</a:t>
            </a:r>
            <a:r>
              <a:rPr lang="ja-JP" altLang="en-US" sz="1400" b="1" dirty="0" smtClean="0"/>
              <a:t>自立支援協議会等の活性化等による相談支援体制の充実について</a:t>
            </a:r>
            <a:endParaRPr lang="en-US" altLang="ja-JP" sz="1400" b="1" dirty="0" smtClean="0"/>
          </a:p>
          <a:p>
            <a:pPr marL="0" indent="0">
              <a:buNone/>
            </a:pPr>
            <a:r>
              <a:rPr lang="ja-JP" altLang="en-US" sz="1400" b="1" dirty="0"/>
              <a:t>　</a:t>
            </a:r>
            <a:r>
              <a:rPr lang="ja-JP" altLang="en-US" sz="1400" dirty="0" smtClean="0"/>
              <a:t>○</a:t>
            </a:r>
            <a:r>
              <a:rPr lang="ja-JP" altLang="en-US" sz="1400" dirty="0"/>
              <a:t>市町村に</a:t>
            </a:r>
            <a:r>
              <a:rPr lang="ja-JP" altLang="en-US" sz="1400" dirty="0" smtClean="0"/>
              <a:t>おける</a:t>
            </a:r>
            <a:r>
              <a:rPr lang="ja-JP" altLang="en-US" sz="1400" dirty="0"/>
              <a:t>取組み</a:t>
            </a:r>
            <a:r>
              <a:rPr lang="ja-JP" altLang="en-US" sz="1400" dirty="0" smtClean="0"/>
              <a:t>事例等の紹介（効果的な参画・役割分担、課題の把握・つなぎ・共有・解決のための工夫等）　　</a:t>
            </a:r>
            <a:r>
              <a:rPr lang="ja-JP" altLang="en-US" sz="1400" b="1" dirty="0" smtClean="0"/>
              <a:t>　　　　　　　　　　　　　　　　　　　　　　　　　　　　　　　　　　　　　　　　　　　　　　　　　　　　　　　　　　　　　　　　　　　　　　　　　　　　　　　　　　　　　　　　　　　　　　　　　　　　　　　　　　　　　　　　　　　　　　　　　　　　　　　　　　　　　　　　　　　　　　　　　　　　　　　　　　　　　　　　　　　　　　　　　　　　　　　　　　　　　　　　　　　　　　　　　　　　　　　　　　　　　　　　　　　　　　　　　　　　　　　　　　　　　　　　　　　　　　　　　　　　　　　　　　　　　　　　　　　　　　　　　　</a:t>
            </a:r>
            <a:endParaRPr lang="ja-JP" altLang="ja-JP" sz="1400" b="1" dirty="0"/>
          </a:p>
          <a:p>
            <a:pPr marL="0" indent="0">
              <a:buNone/>
            </a:pPr>
            <a:r>
              <a:rPr lang="ja-JP" altLang="en-US" sz="1400" dirty="0" smtClean="0"/>
              <a:t>　○自立支援協議会の活性化及び基幹</a:t>
            </a:r>
            <a:r>
              <a:rPr lang="ja-JP" altLang="en-US" sz="1400" dirty="0"/>
              <a:t>相談支援</a:t>
            </a:r>
            <a:r>
              <a:rPr lang="ja-JP" altLang="en-US" sz="1400" dirty="0" smtClean="0"/>
              <a:t>センターの機能強化のポイントの整理　</a:t>
            </a:r>
            <a:r>
              <a:rPr lang="en-US" altLang="ja-JP" sz="1400" dirty="0" smtClean="0"/>
              <a:t>※</a:t>
            </a:r>
            <a:r>
              <a:rPr lang="ja-JP" altLang="en-US" sz="1400" dirty="0" smtClean="0"/>
              <a:t>市町村ヒアリング結果をもとに</a:t>
            </a:r>
            <a:endParaRPr lang="en-US" altLang="ja-JP" sz="1400" dirty="0" smtClean="0"/>
          </a:p>
          <a:p>
            <a:pPr marL="0" indent="0">
              <a:buNone/>
            </a:pPr>
            <a:r>
              <a:rPr lang="ja-JP" altLang="ja-JP" sz="1400" b="1" dirty="0" smtClean="0"/>
              <a:t>➣</a:t>
            </a:r>
            <a:r>
              <a:rPr lang="ja-JP" altLang="en-US" sz="1400" b="1" dirty="0" smtClean="0"/>
              <a:t>地域における支援困難事例等の対応例について　</a:t>
            </a:r>
            <a:r>
              <a:rPr lang="en-US" altLang="ja-JP" sz="1400" b="1" dirty="0" smtClean="0"/>
              <a:t>※</a:t>
            </a:r>
            <a:r>
              <a:rPr lang="ja-JP" altLang="en-US" sz="1400" b="1" dirty="0" smtClean="0"/>
              <a:t>地域</a:t>
            </a:r>
            <a:r>
              <a:rPr lang="ja-JP" altLang="en-US" sz="1400" b="1" dirty="0"/>
              <a:t>おける他</a:t>
            </a:r>
            <a:r>
              <a:rPr lang="ja-JP" altLang="en-US" sz="1400" b="1" dirty="0" smtClean="0"/>
              <a:t>職種連携</a:t>
            </a:r>
            <a:r>
              <a:rPr lang="ja-JP" altLang="en-US" sz="1400" b="1" dirty="0"/>
              <a:t>のヒントとして</a:t>
            </a:r>
            <a:endParaRPr lang="en-US" altLang="ja-JP" sz="1400" b="1" dirty="0" smtClean="0"/>
          </a:p>
          <a:p>
            <a:pPr marL="0" indent="0">
              <a:buNone/>
            </a:pPr>
            <a:r>
              <a:rPr lang="ja-JP" altLang="en-US" sz="1400" dirty="0" smtClean="0"/>
              <a:t>　○支援困難事例等に対する地域チーム</a:t>
            </a:r>
            <a:r>
              <a:rPr lang="ja-JP" altLang="en-US" sz="1400" dirty="0"/>
              <a:t>と</a:t>
            </a:r>
            <a:r>
              <a:rPr lang="ja-JP" altLang="en-US" sz="1400" dirty="0" smtClean="0"/>
              <a:t>しての対応事例の紹介</a:t>
            </a:r>
            <a:r>
              <a:rPr lang="ja-JP" altLang="ja-JP" sz="1400" dirty="0" smtClean="0"/>
              <a:t>（</a:t>
            </a:r>
            <a:r>
              <a:rPr lang="ja-JP" altLang="en-US" sz="1400" dirty="0" smtClean="0"/>
              <a:t>→市町村の</a:t>
            </a:r>
            <a:r>
              <a:rPr lang="ja-JP" altLang="ja-JP" sz="1400" dirty="0" smtClean="0"/>
              <a:t>先行</a:t>
            </a:r>
            <a:r>
              <a:rPr lang="ja-JP" altLang="en-US" sz="1400" dirty="0" smtClean="0"/>
              <a:t>取組</a:t>
            </a:r>
            <a:r>
              <a:rPr lang="ja-JP" altLang="ja-JP" sz="1400" dirty="0" smtClean="0"/>
              <a:t>事例</a:t>
            </a:r>
            <a:r>
              <a:rPr lang="ja-JP" altLang="en-US" sz="1400" dirty="0"/>
              <a:t>、好事例</a:t>
            </a:r>
            <a:r>
              <a:rPr lang="ja-JP" altLang="ja-JP" sz="1400" dirty="0" smtClean="0"/>
              <a:t>等</a:t>
            </a:r>
            <a:r>
              <a:rPr lang="ja-JP" altLang="en-US" sz="1400" dirty="0" smtClean="0"/>
              <a:t>の</a:t>
            </a:r>
            <a:r>
              <a:rPr lang="ja-JP" altLang="en-US" sz="1400" dirty="0"/>
              <a:t>収集</a:t>
            </a:r>
            <a:r>
              <a:rPr lang="ja-JP" altLang="ja-JP" sz="1400" dirty="0" smtClean="0"/>
              <a:t>）</a:t>
            </a:r>
            <a:endParaRPr lang="en-US" altLang="ja-JP" sz="1400" dirty="0"/>
          </a:p>
          <a:p>
            <a:pPr marL="0" indent="0">
              <a:buNone/>
            </a:pPr>
            <a:r>
              <a:rPr lang="ja-JP" altLang="en-US" sz="1400" dirty="0"/>
              <a:t>　</a:t>
            </a:r>
            <a:r>
              <a:rPr lang="ja-JP" altLang="en-US" sz="1400" dirty="0" smtClean="0"/>
              <a:t>　</a:t>
            </a:r>
            <a:r>
              <a:rPr lang="ja-JP" altLang="en-US" sz="1400" dirty="0"/>
              <a:t>・</a:t>
            </a:r>
            <a:r>
              <a:rPr lang="ja-JP" altLang="en-US" sz="1400" dirty="0" smtClean="0"/>
              <a:t>強度行動障がい</a:t>
            </a:r>
            <a:r>
              <a:rPr lang="ja-JP" altLang="en-US" sz="1400" dirty="0"/>
              <a:t>や</a:t>
            </a:r>
            <a:r>
              <a:rPr lang="ja-JP" altLang="en-US" sz="1400" dirty="0" smtClean="0"/>
              <a:t>高次脳機能障がいなどの支援困難事例を他職種間でつなぎ、チームとして支援する事例</a:t>
            </a:r>
            <a:endParaRPr lang="en-US" altLang="ja-JP" sz="1400" dirty="0" smtClean="0"/>
          </a:p>
          <a:p>
            <a:pPr marL="0" indent="0">
              <a:buNone/>
            </a:pPr>
            <a:r>
              <a:rPr lang="ja-JP" altLang="en-US" sz="1400" dirty="0"/>
              <a:t>　</a:t>
            </a:r>
            <a:r>
              <a:rPr lang="ja-JP" altLang="en-US" sz="1400" dirty="0" smtClean="0"/>
              <a:t>　</a:t>
            </a:r>
            <a:r>
              <a:rPr lang="ja-JP" altLang="en-US" sz="1400" dirty="0"/>
              <a:t>・個別の相談支援から</a:t>
            </a:r>
            <a:r>
              <a:rPr lang="ja-JP" altLang="en-US" sz="1400" dirty="0" smtClean="0"/>
              <a:t>、社会</a:t>
            </a:r>
            <a:r>
              <a:rPr lang="ja-JP" altLang="en-US" sz="1400" dirty="0"/>
              <a:t>資源の改善・開発（当該市町村における施策化を含む）</a:t>
            </a:r>
            <a:r>
              <a:rPr lang="ja-JP" altLang="en-US" sz="1400" dirty="0" smtClean="0"/>
              <a:t>に至った</a:t>
            </a:r>
            <a:r>
              <a:rPr lang="ja-JP" altLang="en-US" sz="1400" dirty="0"/>
              <a:t>事例</a:t>
            </a:r>
            <a:endParaRPr lang="en-US" altLang="ja-JP" sz="1400" dirty="0" smtClean="0"/>
          </a:p>
          <a:p>
            <a:pPr marL="0" indent="0">
              <a:buNone/>
            </a:pPr>
            <a:r>
              <a:rPr lang="ja-JP" altLang="en-US" sz="1400" dirty="0"/>
              <a:t>　</a:t>
            </a:r>
            <a:r>
              <a:rPr lang="ja-JP" altLang="en-US" sz="1400" dirty="0" smtClean="0"/>
              <a:t>○大阪府の役割</a:t>
            </a:r>
            <a:endParaRPr lang="en-US" altLang="ja-JP" sz="1400" dirty="0" smtClean="0"/>
          </a:p>
          <a:p>
            <a:pPr marL="0" indent="0">
              <a:buNone/>
            </a:pPr>
            <a:r>
              <a:rPr lang="ja-JP" altLang="en-US" sz="1400" dirty="0"/>
              <a:t>　</a:t>
            </a:r>
            <a:r>
              <a:rPr lang="ja-JP" altLang="en-US" sz="1400" dirty="0" smtClean="0"/>
              <a:t>　</a:t>
            </a:r>
            <a:endParaRPr lang="ja-JP" altLang="ja-JP" sz="1400"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sp>
        <p:nvSpPr>
          <p:cNvPr id="4" name="テキスト ボックス 3"/>
          <p:cNvSpPr txBox="1"/>
          <p:nvPr/>
        </p:nvSpPr>
        <p:spPr>
          <a:xfrm>
            <a:off x="0" y="363990"/>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smtClean="0">
                <a:latin typeface="+mn-ea"/>
              </a:rPr>
              <a:t>平成</a:t>
            </a:r>
            <a:r>
              <a:rPr lang="ja-JP" altLang="en-US" b="1" dirty="0">
                <a:latin typeface="+mn-ea"/>
              </a:rPr>
              <a:t>２９</a:t>
            </a:r>
            <a:r>
              <a:rPr lang="ja-JP" altLang="en-US" b="1" dirty="0" smtClean="0">
                <a:latin typeface="+mn-ea"/>
              </a:rPr>
              <a:t>年度　ケアマネジメント</a:t>
            </a:r>
            <a:r>
              <a:rPr lang="ja-JP" altLang="en-US" b="1" dirty="0">
                <a:latin typeface="+mn-ea"/>
              </a:rPr>
              <a:t>推進</a:t>
            </a:r>
            <a:r>
              <a:rPr lang="ja-JP" altLang="en-US" b="1" dirty="0" smtClean="0">
                <a:latin typeface="+mn-ea"/>
              </a:rPr>
              <a:t>部会における検討事項（案）</a:t>
            </a:r>
            <a:r>
              <a:rPr lang="ja-JP" altLang="en-US" b="1" dirty="0">
                <a:latin typeface="+mn-ea"/>
              </a:rPr>
              <a:t>　</a:t>
            </a:r>
          </a:p>
        </p:txBody>
      </p:sp>
      <p:sp>
        <p:nvSpPr>
          <p:cNvPr id="5" name="下矢印 4"/>
          <p:cNvSpPr/>
          <p:nvPr/>
        </p:nvSpPr>
        <p:spPr>
          <a:xfrm>
            <a:off x="2344147" y="5736795"/>
            <a:ext cx="3973016" cy="24097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14263" y="6462921"/>
            <a:ext cx="4391271" cy="369332"/>
          </a:xfrm>
          <a:prstGeom prst="chevron">
            <a:avLst/>
          </a:prstGeom>
          <a:ln/>
        </p:spPr>
        <p:style>
          <a:lnRef idx="1">
            <a:schemeClr val="accent2"/>
          </a:lnRef>
          <a:fillRef idx="2">
            <a:schemeClr val="accent2"/>
          </a:fillRef>
          <a:effectRef idx="1">
            <a:schemeClr val="accent2"/>
          </a:effectRef>
          <a:fontRef idx="minor">
            <a:schemeClr val="dk1"/>
          </a:fontRef>
        </p:style>
        <p:txBody>
          <a:bodyPr wrap="square" rIns="46800" rtlCol="0" anchor="ctr">
            <a:spAutoFit/>
          </a:bodyPr>
          <a:lstStyle/>
          <a:p>
            <a:pPr algn="ctr"/>
            <a:r>
              <a:rPr lang="ja-JP" altLang="en-US" dirty="0"/>
              <a:t>他職種連携による</a:t>
            </a:r>
            <a:r>
              <a:rPr lang="ja-JP" altLang="en-US" dirty="0" smtClean="0"/>
              <a:t>相談</a:t>
            </a:r>
            <a:r>
              <a:rPr lang="ja-JP" altLang="en-US" dirty="0"/>
              <a:t>支援</a:t>
            </a:r>
            <a:r>
              <a:rPr lang="ja-JP" altLang="en-US" dirty="0" smtClean="0"/>
              <a:t>体制</a:t>
            </a:r>
            <a:r>
              <a:rPr lang="ja-JP" altLang="en-US" dirty="0"/>
              <a:t>整備</a:t>
            </a:r>
            <a:endParaRPr kumimoji="1" lang="ja-JP" altLang="en-US" dirty="0"/>
          </a:p>
        </p:txBody>
      </p:sp>
      <p:sp>
        <p:nvSpPr>
          <p:cNvPr id="10" name="テキスト ボックス 9"/>
          <p:cNvSpPr txBox="1"/>
          <p:nvPr/>
        </p:nvSpPr>
        <p:spPr>
          <a:xfrm>
            <a:off x="4905535" y="6481509"/>
            <a:ext cx="3596141" cy="369332"/>
          </a:xfrm>
          <a:prstGeom prst="chevron">
            <a:avLst/>
          </a:prstGeom>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dirty="0" smtClean="0"/>
              <a:t>地域の相談支援の質の向上</a:t>
            </a:r>
            <a:endParaRPr kumimoji="1" lang="ja-JP" altLang="en-US" dirty="0"/>
          </a:p>
        </p:txBody>
      </p:sp>
      <p:sp>
        <p:nvSpPr>
          <p:cNvPr id="8" name="円/楕円 7"/>
          <p:cNvSpPr/>
          <p:nvPr/>
        </p:nvSpPr>
        <p:spPr>
          <a:xfrm>
            <a:off x="2770245" y="6027809"/>
            <a:ext cx="3168352" cy="442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02293" y="6061491"/>
            <a:ext cx="2448000" cy="408623"/>
          </a:xfrm>
          <a:prstGeom prst="roundRect">
            <a:avLst/>
          </a:prstGeom>
          <a:noFill/>
        </p:spPr>
        <p:txBody>
          <a:bodyPr wrap="square" rtlCol="0">
            <a:spAutoFit/>
          </a:bodyPr>
          <a:lstStyle/>
          <a:p>
            <a:r>
              <a:rPr kumimoji="1" lang="ja-JP" altLang="en-US" dirty="0" smtClean="0">
                <a:solidFill>
                  <a:schemeClr val="bg1"/>
                </a:solidFill>
              </a:rPr>
              <a:t>報告書としてとりまとめ</a:t>
            </a:r>
            <a:endParaRPr kumimoji="1" lang="ja-JP" altLang="en-US" dirty="0">
              <a:solidFill>
                <a:schemeClr val="bg1"/>
              </a:solidFill>
            </a:endParaRPr>
          </a:p>
        </p:txBody>
      </p:sp>
      <p:sp>
        <p:nvSpPr>
          <p:cNvPr id="11" name="正方形/長方形 10"/>
          <p:cNvSpPr/>
          <p:nvPr/>
        </p:nvSpPr>
        <p:spPr>
          <a:xfrm>
            <a:off x="356794" y="1916832"/>
            <a:ext cx="8331258" cy="1224136"/>
          </a:xfrm>
          <a:prstGeom prst="rect">
            <a:avLst/>
          </a:prstGeom>
          <a:noFill/>
          <a:ln w="952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982881" y="39133"/>
            <a:ext cx="1037591"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312016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ext uri="{D42A27DB-BD31-4B8C-83A1-F6EECF244321}">
                <p14:modId xmlns:p14="http://schemas.microsoft.com/office/powerpoint/2010/main" val="3060642258"/>
              </p:ext>
            </p:extLst>
          </p:nvPr>
        </p:nvGraphicFramePr>
        <p:xfrm>
          <a:off x="343592" y="836712"/>
          <a:ext cx="8476880" cy="5924426"/>
        </p:xfrm>
        <a:graphic>
          <a:graphicData uri="http://schemas.openxmlformats.org/drawingml/2006/table">
            <a:tbl>
              <a:tblPr firstRow="1" bandRow="1">
                <a:tableStyleId>{5C22544A-7EE6-4342-B048-85BDC9FD1C3A}</a:tableStyleId>
              </a:tblPr>
              <a:tblGrid>
                <a:gridCol w="712320"/>
                <a:gridCol w="1440160"/>
                <a:gridCol w="4104456"/>
                <a:gridCol w="2219944"/>
              </a:tblGrid>
              <a:tr h="328595">
                <a:tc>
                  <a:txBody>
                    <a:bodyPr/>
                    <a:lstStyle/>
                    <a:p>
                      <a:pPr algn="ctr"/>
                      <a:r>
                        <a:rPr kumimoji="1" lang="ja-JP" altLang="en-US" sz="1400" dirty="0" smtClean="0"/>
                        <a:t>年月</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部　会</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検討内容（案）</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smtClean="0"/>
                        <a:t>参考</a:t>
                      </a:r>
                      <a:endParaRPr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4</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４</a:t>
                      </a:r>
                      <a:r>
                        <a:rPr kumimoji="1" lang="en-US" altLang="ja-JP" sz="1050" dirty="0" smtClean="0"/>
                        <a:t>/</a:t>
                      </a:r>
                      <a:r>
                        <a:rPr kumimoji="1" lang="ja-JP" altLang="en-US" sz="1050" dirty="0" smtClean="0"/>
                        <a:t>２６　ＡＤ連絡調整会議（１回目）</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5</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6</a:t>
                      </a:r>
                      <a:r>
                        <a:rPr kumimoji="1" lang="ja-JP" altLang="en-US" sz="1800" dirty="0" smtClean="0"/>
                        <a:t>月</a:t>
                      </a:r>
                      <a:endParaRPr kumimoji="1" lang="en-US" altLang="ja-JP"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smtClean="0"/>
                        <a:t>６</a:t>
                      </a:r>
                      <a:r>
                        <a:rPr kumimoji="1" lang="en-US" altLang="ja-JP" sz="1050" dirty="0" smtClean="0"/>
                        <a:t>/</a:t>
                      </a:r>
                      <a:r>
                        <a:rPr kumimoji="1" lang="ja-JP" altLang="en-US" sz="1050" dirty="0" smtClean="0"/>
                        <a:t>２２　府自立支援協議会（１回目）</a:t>
                      </a:r>
                      <a:endParaRPr kumimoji="1" lang="en-US" altLang="ja-JP" sz="1050" dirty="0" smtClean="0"/>
                    </a:p>
                    <a:p>
                      <a:r>
                        <a:rPr kumimoji="1" lang="ja-JP" altLang="en-US" sz="1050" dirty="0" smtClean="0"/>
                        <a:t>６</a:t>
                      </a:r>
                      <a:r>
                        <a:rPr kumimoji="1" lang="en-US" altLang="ja-JP" sz="1050" dirty="0" smtClean="0"/>
                        <a:t>/</a:t>
                      </a:r>
                      <a:r>
                        <a:rPr kumimoji="1" lang="ja-JP" altLang="en-US" sz="1050" dirty="0" smtClean="0"/>
                        <a:t>２８　ＡＤ連絡調整会議（２回目）</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321">
                <a:tc>
                  <a:txBody>
                    <a:bodyPr/>
                    <a:lstStyle/>
                    <a:p>
                      <a:pPr algn="ctr"/>
                      <a:r>
                        <a:rPr kumimoji="1" lang="en-US" altLang="ja-JP" sz="1800" dirty="0" smtClean="0"/>
                        <a:t>7</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◆第</a:t>
                      </a:r>
                      <a:r>
                        <a:rPr kumimoji="1" lang="en-US" altLang="ja-JP" sz="1600" dirty="0" smtClean="0"/>
                        <a:t>1</a:t>
                      </a:r>
                      <a:r>
                        <a:rPr kumimoji="1" lang="ja-JP" altLang="en-US" sz="1600" dirty="0" smtClean="0"/>
                        <a:t>回部会</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311">
                <a:tc>
                  <a:txBody>
                    <a:bodyPr/>
                    <a:lstStyle/>
                    <a:p>
                      <a:pPr algn="ctr"/>
                      <a:r>
                        <a:rPr kumimoji="1" lang="en-US" altLang="ja-JP" sz="1800" dirty="0" smtClean="0"/>
                        <a:t>8</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311">
                <a:tc>
                  <a:txBody>
                    <a:bodyPr/>
                    <a:lstStyle/>
                    <a:p>
                      <a:pPr algn="ctr"/>
                      <a:r>
                        <a:rPr kumimoji="1" lang="en-US" altLang="ja-JP" sz="1800" dirty="0" smtClean="0"/>
                        <a:t>9</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９</a:t>
                      </a:r>
                      <a:r>
                        <a:rPr kumimoji="1" lang="en-US" altLang="ja-JP" sz="1050" dirty="0" smtClean="0"/>
                        <a:t>/</a:t>
                      </a:r>
                      <a:r>
                        <a:rPr kumimoji="1" lang="ja-JP" altLang="en-US" sz="1050" dirty="0" smtClean="0"/>
                        <a:t>２７　ＡＤ連絡調整会議（３回目）</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830">
                <a:tc>
                  <a:txBody>
                    <a:bodyPr/>
                    <a:lstStyle/>
                    <a:p>
                      <a:pPr algn="ctr"/>
                      <a:r>
                        <a:rPr kumimoji="1" lang="en-US" altLang="ja-JP" sz="1800" dirty="0" smtClean="0"/>
                        <a:t>10</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166">
                <a:tc>
                  <a:txBody>
                    <a:bodyPr/>
                    <a:lstStyle/>
                    <a:p>
                      <a:pPr algn="ctr"/>
                      <a:r>
                        <a:rPr kumimoji="1" lang="en-US" altLang="ja-JP" sz="1800" dirty="0" smtClean="0"/>
                        <a:t>11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n-ea"/>
                          <a:ea typeface="+mn-ea"/>
                        </a:rPr>
                        <a:t>◆第</a:t>
                      </a:r>
                      <a:r>
                        <a:rPr kumimoji="1" lang="en-US" altLang="ja-JP" sz="1600" dirty="0" smtClean="0">
                          <a:solidFill>
                            <a:schemeClr val="tx1"/>
                          </a:solidFill>
                          <a:latin typeface="+mn-ea"/>
                          <a:ea typeface="+mn-ea"/>
                        </a:rPr>
                        <a:t>2</a:t>
                      </a:r>
                      <a:r>
                        <a:rPr kumimoji="1" lang="ja-JP" altLang="en-US" sz="1600" dirty="0" smtClean="0">
                          <a:solidFill>
                            <a:schemeClr val="tx1"/>
                          </a:solidFill>
                          <a:latin typeface="+mn-ea"/>
                          <a:ea typeface="+mn-ea"/>
                        </a:rPr>
                        <a:t>回部会</a:t>
                      </a:r>
                    </a:p>
                    <a:p>
                      <a:endParaRPr kumimoji="1" lang="ja-JP" altLang="en-US" sz="16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１１</a:t>
                      </a:r>
                      <a:r>
                        <a:rPr kumimoji="1" lang="en-US" altLang="ja-JP" sz="1050" dirty="0" smtClean="0"/>
                        <a:t>/</a:t>
                      </a:r>
                      <a:r>
                        <a:rPr kumimoji="1" lang="ja-JP" altLang="en-US" sz="1050" dirty="0" smtClean="0"/>
                        <a:t>２２　ＡＤ連絡調整会議（４回目）</a:t>
                      </a:r>
                      <a:endParaRPr kumimoji="1" lang="en-US" altLang="ja-JP" sz="1050" dirty="0" smtClean="0"/>
                    </a:p>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592">
                <a:tc>
                  <a:txBody>
                    <a:bodyPr/>
                    <a:lstStyle/>
                    <a:p>
                      <a:pPr algn="ctr"/>
                      <a:r>
                        <a:rPr kumimoji="1" lang="en-US" altLang="ja-JP" sz="1800" dirty="0" smtClean="0"/>
                        <a:t>12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１２月　府自立支援協議会（２回目）</a:t>
                      </a:r>
                      <a:endParaRPr kumimoji="1" lang="en-US" altLang="ja-JP" sz="1050" dirty="0" smtClean="0"/>
                    </a:p>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584">
                <a:tc>
                  <a:txBody>
                    <a:bodyPr/>
                    <a:lstStyle/>
                    <a:p>
                      <a:pPr algn="ctr"/>
                      <a:r>
                        <a:rPr kumimoji="1" lang="en-US" altLang="ja-JP" sz="1800" dirty="0" smtClean="0"/>
                        <a:t>1</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１</a:t>
                      </a:r>
                      <a:r>
                        <a:rPr kumimoji="1" lang="en-US" altLang="ja-JP" sz="1050" dirty="0" smtClean="0"/>
                        <a:t>/</a:t>
                      </a:r>
                      <a:r>
                        <a:rPr kumimoji="1" lang="ja-JP" altLang="en-US" sz="1050" dirty="0" smtClean="0"/>
                        <a:t>２４　ＡＤ連絡調整会議（５回目</a:t>
                      </a:r>
                      <a:r>
                        <a:rPr kumimoji="1" lang="ja-JP" altLang="en-US"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904">
                <a:tc>
                  <a:txBody>
                    <a:bodyPr/>
                    <a:lstStyle/>
                    <a:p>
                      <a:pPr algn="ctr"/>
                      <a:r>
                        <a:rPr kumimoji="1" lang="en-US" altLang="ja-JP" sz="1800" dirty="0" smtClean="0"/>
                        <a:t>2</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n-ea"/>
                          <a:ea typeface="+mn-ea"/>
                        </a:rPr>
                        <a:t>◆第</a:t>
                      </a:r>
                      <a:r>
                        <a:rPr kumimoji="1" lang="en-US" altLang="ja-JP" sz="1600" dirty="0" smtClean="0">
                          <a:solidFill>
                            <a:schemeClr val="tx1"/>
                          </a:solidFill>
                          <a:latin typeface="+mn-ea"/>
                          <a:ea typeface="+mn-ea"/>
                        </a:rPr>
                        <a:t>3</a:t>
                      </a:r>
                      <a:r>
                        <a:rPr kumimoji="1" lang="ja-JP" altLang="en-US" sz="1600" dirty="0" smtClean="0">
                          <a:solidFill>
                            <a:schemeClr val="tx1"/>
                          </a:solidFill>
                          <a:latin typeface="+mn-ea"/>
                          <a:ea typeface="+mn-ea"/>
                        </a:rPr>
                        <a:t>回部会</a:t>
                      </a:r>
                      <a:endParaRPr kumimoji="1" lang="ja-JP" altLang="en-US" sz="16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1818">
                <a:tc>
                  <a:txBody>
                    <a:bodyPr/>
                    <a:lstStyle/>
                    <a:p>
                      <a:pPr algn="ctr"/>
                      <a:r>
                        <a:rPr kumimoji="1" lang="en-US" altLang="ja-JP" sz="1800" dirty="0" smtClean="0"/>
                        <a:t>3</a:t>
                      </a:r>
                      <a:r>
                        <a:rPr kumimoji="1" lang="ja-JP" altLang="en-US" sz="1800" dirty="0" smtClean="0"/>
                        <a:t>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３</a:t>
                      </a:r>
                      <a:r>
                        <a:rPr kumimoji="1" lang="en-US" altLang="ja-JP" sz="1050" dirty="0" smtClean="0">
                          <a:latin typeface="+mn-ea"/>
                          <a:ea typeface="+mn-ea"/>
                        </a:rPr>
                        <a:t>/</a:t>
                      </a:r>
                      <a:r>
                        <a:rPr kumimoji="1" lang="ja-JP" altLang="en-US" sz="1050" dirty="0" smtClean="0">
                          <a:latin typeface="+mn-ea"/>
                          <a:ea typeface="+mn-ea"/>
                        </a:rPr>
                        <a:t>２８　ＡＤ連絡調整会議（６回目）</a:t>
                      </a:r>
                      <a:endParaRPr kumimoji="1" lang="en-US" altLang="ja-JP" sz="1050" dirty="0" smtClean="0">
                        <a:latin typeface="+mn-ea"/>
                        <a:ea typeface="+mn-ea"/>
                      </a:endParaRPr>
                    </a:p>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下矢印 4"/>
          <p:cNvSpPr/>
          <p:nvPr/>
        </p:nvSpPr>
        <p:spPr>
          <a:xfrm>
            <a:off x="4078854" y="2420888"/>
            <a:ext cx="349130" cy="4392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2677480" y="2348880"/>
            <a:ext cx="3785875" cy="720079"/>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●平成</a:t>
            </a:r>
            <a:r>
              <a:rPr lang="en-US" altLang="ja-JP" sz="1050" dirty="0" smtClean="0">
                <a:solidFill>
                  <a:schemeClr val="tx1"/>
                </a:solidFill>
              </a:rPr>
              <a:t>29</a:t>
            </a:r>
            <a:r>
              <a:rPr lang="ja-JP" altLang="en-US" sz="1050" dirty="0" smtClean="0">
                <a:solidFill>
                  <a:schemeClr val="tx1"/>
                </a:solidFill>
              </a:rPr>
              <a:t>年度　検討テーマ、方向性についての審議</a:t>
            </a:r>
            <a:endParaRPr kumimoji="1" lang="en-US" altLang="ja-JP" sz="1050" dirty="0" smtClean="0">
              <a:solidFill>
                <a:schemeClr val="tx1"/>
              </a:solidFill>
            </a:endParaRPr>
          </a:p>
          <a:p>
            <a:r>
              <a:rPr lang="ja-JP" altLang="en-US" sz="1050" dirty="0" smtClean="0">
                <a:solidFill>
                  <a:schemeClr val="tx1"/>
                </a:solidFill>
              </a:rPr>
              <a:t>　・検討テーマの確認</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・市町村アンケートの報告</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・報告書のとりまとめの方向性</a:t>
            </a:r>
            <a:endParaRPr kumimoji="1" lang="en-US" altLang="ja-JP" sz="1050" dirty="0" smtClean="0">
              <a:solidFill>
                <a:schemeClr val="tx1"/>
              </a:solidFill>
            </a:endParaRPr>
          </a:p>
        </p:txBody>
      </p:sp>
      <p:sp>
        <p:nvSpPr>
          <p:cNvPr id="7" name="正方形/長方形 6"/>
          <p:cNvSpPr/>
          <p:nvPr/>
        </p:nvSpPr>
        <p:spPr>
          <a:xfrm>
            <a:off x="2630302" y="4365104"/>
            <a:ext cx="3744000" cy="576064"/>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●報告書（骨子案）についての審議</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a:t>
            </a:r>
            <a:r>
              <a:rPr lang="ja-JP" altLang="en-US" sz="1050" dirty="0">
                <a:solidFill>
                  <a:schemeClr val="tx1"/>
                </a:solidFill>
              </a:rPr>
              <a:t>市町村</a:t>
            </a:r>
            <a:r>
              <a:rPr lang="ja-JP" altLang="en-US" sz="1050" dirty="0" smtClean="0">
                <a:solidFill>
                  <a:schemeClr val="tx1"/>
                </a:solidFill>
              </a:rPr>
              <a:t>等の先進</a:t>
            </a:r>
            <a:r>
              <a:rPr lang="ja-JP" altLang="en-US" sz="1050" dirty="0">
                <a:solidFill>
                  <a:schemeClr val="tx1"/>
                </a:solidFill>
              </a:rPr>
              <a:t>事例の情報</a:t>
            </a:r>
            <a:r>
              <a:rPr lang="ja-JP" altLang="en-US" sz="1050" dirty="0" smtClean="0">
                <a:solidFill>
                  <a:schemeClr val="tx1"/>
                </a:solidFill>
              </a:rPr>
              <a:t>収集状況についての報告</a:t>
            </a:r>
            <a:endParaRPr lang="en-US" altLang="ja-JP" sz="1050" dirty="0" smtClean="0">
              <a:solidFill>
                <a:schemeClr val="tx1"/>
              </a:solidFill>
            </a:endParaRPr>
          </a:p>
          <a:p>
            <a:r>
              <a:rPr lang="ja-JP" altLang="en-US" sz="1050" dirty="0" smtClean="0">
                <a:solidFill>
                  <a:schemeClr val="tx1"/>
                </a:solidFill>
              </a:rPr>
              <a:t>　・報告書の柱立て等の確認</a:t>
            </a:r>
            <a:endParaRPr kumimoji="1" lang="ja-JP" altLang="en-US" sz="1200" dirty="0">
              <a:solidFill>
                <a:schemeClr val="tx1"/>
              </a:solidFill>
            </a:endParaRPr>
          </a:p>
        </p:txBody>
      </p:sp>
      <p:sp>
        <p:nvSpPr>
          <p:cNvPr id="8" name="正方形/長方形 7"/>
          <p:cNvSpPr/>
          <p:nvPr/>
        </p:nvSpPr>
        <p:spPr>
          <a:xfrm>
            <a:off x="2687513" y="5877272"/>
            <a:ext cx="3744000" cy="360040"/>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050" dirty="0" smtClean="0">
                <a:solidFill>
                  <a:schemeClr val="tx1"/>
                </a:solidFill>
              </a:rPr>
              <a:t>●報告書（案）の最終審議</a:t>
            </a:r>
            <a:endParaRPr lang="en-US" altLang="ja-JP" sz="1050" dirty="0" smtClean="0">
              <a:solidFill>
                <a:schemeClr val="tx1"/>
              </a:solidFill>
            </a:endParaRPr>
          </a:p>
          <a:p>
            <a:r>
              <a:rPr lang="ja-JP" altLang="en-US" sz="1050" dirty="0">
                <a:solidFill>
                  <a:schemeClr val="tx1"/>
                </a:solidFill>
              </a:rPr>
              <a:t>　</a:t>
            </a:r>
            <a:r>
              <a:rPr kumimoji="1" lang="ja-JP" altLang="en-US" sz="1050" dirty="0" smtClean="0">
                <a:solidFill>
                  <a:schemeClr val="tx1"/>
                </a:solidFill>
              </a:rPr>
              <a:t>・報告書（案）のまとめ</a:t>
            </a:r>
            <a:endParaRPr kumimoji="1" lang="ja-JP" altLang="en-US" sz="1200" dirty="0">
              <a:solidFill>
                <a:schemeClr val="tx1"/>
              </a:solidFill>
            </a:endParaRPr>
          </a:p>
        </p:txBody>
      </p:sp>
      <p:sp>
        <p:nvSpPr>
          <p:cNvPr id="9" name="正方形/長方形 8"/>
          <p:cNvSpPr/>
          <p:nvPr/>
        </p:nvSpPr>
        <p:spPr>
          <a:xfrm>
            <a:off x="1231922" y="6395085"/>
            <a:ext cx="5212286" cy="27427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nchorCtr="0"/>
          <a:lstStyle/>
          <a:p>
            <a:pPr algn="ctr"/>
            <a:r>
              <a:rPr lang="ja-JP" altLang="en-US" sz="1200" b="1" dirty="0" smtClean="0">
                <a:solidFill>
                  <a:schemeClr val="tx1"/>
                </a:solidFill>
              </a:rPr>
              <a:t>報告書とりまとめ　　（市町村等への通知、ホームページ等での周知</a:t>
            </a:r>
            <a:r>
              <a:rPr lang="ja-JP" altLang="en-US" sz="1200" dirty="0" smtClean="0">
                <a:solidFill>
                  <a:schemeClr val="tx1"/>
                </a:solidFill>
              </a:rPr>
              <a:t>）</a:t>
            </a:r>
            <a:endParaRPr lang="en-US" altLang="ja-JP" sz="1200" dirty="0" smtClean="0">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11" name="正方形/長方形 10"/>
          <p:cNvSpPr/>
          <p:nvPr/>
        </p:nvSpPr>
        <p:spPr>
          <a:xfrm>
            <a:off x="2786866" y="3212976"/>
            <a:ext cx="3528391" cy="72008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nchorCtr="0"/>
          <a:lstStyle/>
          <a:p>
            <a:r>
              <a:rPr kumimoji="1" lang="en-US" altLang="ja-JP" sz="1050" dirty="0" smtClean="0">
                <a:solidFill>
                  <a:schemeClr val="tx1"/>
                </a:solidFill>
              </a:rPr>
              <a:t>【</a:t>
            </a:r>
            <a:r>
              <a:rPr kumimoji="1" lang="ja-JP" altLang="en-US" sz="1050" dirty="0" smtClean="0">
                <a:solidFill>
                  <a:schemeClr val="tx1"/>
                </a:solidFill>
              </a:rPr>
              <a:t>委員、事務局</a:t>
            </a:r>
            <a:r>
              <a:rPr kumimoji="1" lang="en-US" altLang="ja-JP" sz="1050" dirty="0" smtClean="0">
                <a:solidFill>
                  <a:schemeClr val="tx1"/>
                </a:solidFill>
              </a:rPr>
              <a:t>】</a:t>
            </a:r>
            <a:r>
              <a:rPr kumimoji="1" lang="ja-JP" altLang="en-US" sz="1050" dirty="0" smtClean="0">
                <a:solidFill>
                  <a:schemeClr val="tx1"/>
                </a:solidFill>
              </a:rPr>
              <a:t>≪具体的な検討事項ごとに検討・整理≫</a:t>
            </a:r>
            <a:endParaRPr kumimoji="1" lang="en-US" altLang="ja-JP" sz="1050" dirty="0" smtClean="0">
              <a:solidFill>
                <a:schemeClr val="tx1"/>
              </a:solidFill>
            </a:endParaRPr>
          </a:p>
          <a:p>
            <a:r>
              <a:rPr lang="ja-JP" altLang="en-US" sz="1050" dirty="0" smtClean="0">
                <a:solidFill>
                  <a:schemeClr val="tx1"/>
                </a:solidFill>
              </a:rPr>
              <a:t>　①府内市町村の相談支援体制の実態把握</a:t>
            </a:r>
            <a:endParaRPr lang="en-US" altLang="ja-JP" sz="1050" dirty="0" smtClean="0">
              <a:solidFill>
                <a:schemeClr val="tx1"/>
              </a:solidFill>
            </a:endParaRPr>
          </a:p>
          <a:p>
            <a:r>
              <a:rPr kumimoji="1" lang="ja-JP" altLang="en-US" sz="1050" dirty="0" smtClean="0">
                <a:solidFill>
                  <a:schemeClr val="tx1"/>
                </a:solidFill>
              </a:rPr>
              <a:t>　②</a:t>
            </a:r>
            <a:r>
              <a:rPr lang="ja-JP" altLang="en-US" sz="1050" dirty="0" smtClean="0">
                <a:solidFill>
                  <a:schemeClr val="tx1"/>
                </a:solidFill>
              </a:rPr>
              <a:t>市町村等での先進事例等のヒアリング</a:t>
            </a:r>
            <a:endParaRPr lang="en-US" altLang="ja-JP" sz="1050" dirty="0" smtClean="0">
              <a:solidFill>
                <a:schemeClr val="tx1"/>
              </a:solidFill>
            </a:endParaRPr>
          </a:p>
          <a:p>
            <a:r>
              <a:rPr kumimoji="1" lang="ja-JP" altLang="en-US" sz="1050" dirty="0">
                <a:solidFill>
                  <a:schemeClr val="tx1"/>
                </a:solidFill>
              </a:rPr>
              <a:t>　</a:t>
            </a:r>
            <a:r>
              <a:rPr lang="ja-JP" altLang="en-US" sz="1050" dirty="0">
                <a:solidFill>
                  <a:schemeClr val="tx1"/>
                </a:solidFill>
              </a:rPr>
              <a:t>③自立支援協</a:t>
            </a:r>
            <a:r>
              <a:rPr lang="ja-JP" altLang="en-US" sz="1050" dirty="0" smtClean="0">
                <a:solidFill>
                  <a:schemeClr val="tx1"/>
                </a:solidFill>
              </a:rPr>
              <a:t>議会等の活性化等の</a:t>
            </a:r>
            <a:r>
              <a:rPr lang="ja-JP" altLang="en-US" sz="1050" dirty="0">
                <a:solidFill>
                  <a:schemeClr val="tx1"/>
                </a:solidFill>
              </a:rPr>
              <a:t>ポイントの整理</a:t>
            </a:r>
            <a:endParaRPr kumimoji="1" lang="en-US" altLang="ja-JP" sz="1050" dirty="0" smtClean="0">
              <a:solidFill>
                <a:schemeClr val="tx1"/>
              </a:solidFill>
            </a:endParaRPr>
          </a:p>
        </p:txBody>
      </p:sp>
      <p:sp>
        <p:nvSpPr>
          <p:cNvPr id="13" name="テキスト ボックス 12"/>
          <p:cNvSpPr txBox="1"/>
          <p:nvPr/>
        </p:nvSpPr>
        <p:spPr>
          <a:xfrm>
            <a:off x="0" y="260648"/>
            <a:ext cx="9144000" cy="46166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r>
              <a:rPr lang="ja-JP" altLang="en-US" sz="2400" b="1" dirty="0" smtClean="0">
                <a:latin typeface="+mn-ea"/>
              </a:rPr>
              <a:t>　平成</a:t>
            </a:r>
            <a:r>
              <a:rPr lang="ja-JP" altLang="en-US" sz="2400" b="1" dirty="0">
                <a:latin typeface="+mn-ea"/>
              </a:rPr>
              <a:t>２９</a:t>
            </a:r>
            <a:r>
              <a:rPr lang="ja-JP" altLang="en-US" sz="2400" b="1" dirty="0" smtClean="0">
                <a:latin typeface="+mn-ea"/>
              </a:rPr>
              <a:t>年度　検討スケジュール（案）</a:t>
            </a:r>
            <a:r>
              <a:rPr lang="ja-JP" altLang="en-US" sz="2400" b="1" dirty="0">
                <a:latin typeface="+mn-ea"/>
              </a:rPr>
              <a:t>　</a:t>
            </a:r>
          </a:p>
        </p:txBody>
      </p:sp>
    </p:spTree>
    <p:extLst>
      <p:ext uri="{BB962C8B-B14F-4D97-AF65-F5344CB8AC3E}">
        <p14:creationId xmlns:p14="http://schemas.microsoft.com/office/powerpoint/2010/main" val="2351126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3709</TotalTime>
  <Words>145</Words>
  <Application>Microsoft Office PowerPoint</Application>
  <PresentationFormat>画面に合わせる (4:3)</PresentationFormat>
  <Paragraphs>76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286</cp:revision>
  <cp:lastPrinted>2017-06-06T07:33:10Z</cp:lastPrinted>
  <dcterms:created xsi:type="dcterms:W3CDTF">2014-05-26T00:08:15Z</dcterms:created>
  <dcterms:modified xsi:type="dcterms:W3CDTF">2017-06-12T09:22:29Z</dcterms:modified>
</cp:coreProperties>
</file>