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6" r:id="rId2"/>
    <p:sldId id="263" r:id="rId3"/>
    <p:sldId id="268" r:id="rId4"/>
    <p:sldId id="26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5" autoAdjust="0"/>
    <p:restoredTop sz="94660"/>
  </p:normalViewPr>
  <p:slideViewPr>
    <p:cSldViewPr>
      <p:cViewPr>
        <p:scale>
          <a:sx n="87" d="100"/>
          <a:sy n="87" d="100"/>
        </p:scale>
        <p:origin x="-1374"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2016/7/6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2016/7/6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2016/7/6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2016/7/6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2016/7/6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2016/7/6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2016/7/6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2016/7/6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2016/7/6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2016/7/6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2016/7/6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2016/7/6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2016/7/6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
          <p:cNvSpPr txBox="1">
            <a:spLocks/>
          </p:cNvSpPr>
          <p:nvPr/>
        </p:nvSpPr>
        <p:spPr>
          <a:xfrm>
            <a:off x="30088" y="836712"/>
            <a:ext cx="8967345" cy="504056"/>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第１章　相談支援の質の向上、サービス等</a:t>
            </a:r>
            <a:r>
              <a:rPr lang="ja-JP" altLang="en-US" sz="1800" b="1" dirty="0">
                <a:solidFill>
                  <a:schemeClr val="bg1"/>
                </a:solidFill>
              </a:rPr>
              <a:t>利用</a:t>
            </a:r>
            <a:r>
              <a:rPr lang="ja-JP" altLang="en-US" sz="1800" b="1" dirty="0" smtClean="0">
                <a:solidFill>
                  <a:schemeClr val="bg1"/>
                </a:solidFill>
              </a:rPr>
              <a:t>計画に求められるもの　</a:t>
            </a:r>
            <a:endParaRPr lang="en-US" altLang="ja-JP" sz="1800" b="1" dirty="0" smtClean="0">
              <a:solidFill>
                <a:schemeClr val="bg1"/>
              </a:solidFill>
            </a:endParaRPr>
          </a:p>
          <a:p>
            <a:pPr algn="l"/>
            <a:r>
              <a:rPr lang="ja-JP" altLang="en-US" sz="1800" b="1" dirty="0" smtClean="0">
                <a:solidFill>
                  <a:schemeClr val="bg1"/>
                </a:solidFill>
              </a:rPr>
              <a:t>　　　　　（望ましいプランとは）</a:t>
            </a:r>
            <a:endParaRPr lang="ja-JP" altLang="en-US" sz="1800" b="1" dirty="0">
              <a:solidFill>
                <a:schemeClr val="bg1"/>
              </a:solidFill>
            </a:endParaRPr>
          </a:p>
        </p:txBody>
      </p:sp>
      <p:sp>
        <p:nvSpPr>
          <p:cNvPr id="19" name="テキスト ボックス 18"/>
          <p:cNvSpPr txBox="1"/>
          <p:nvPr/>
        </p:nvSpPr>
        <p:spPr>
          <a:xfrm>
            <a:off x="0" y="251264"/>
            <a:ext cx="9144000"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sz="2000" b="1" dirty="0" smtClean="0">
                <a:latin typeface="+mn-ea"/>
              </a:rPr>
              <a:t>平成２８年度　ケアマネジメント推進部会　報告書イメージ　　</a:t>
            </a:r>
            <a:endParaRPr lang="ja-JP" altLang="en-US" sz="2000" b="1" dirty="0">
              <a:latin typeface="+mn-ea"/>
            </a:endParaRPr>
          </a:p>
        </p:txBody>
      </p:sp>
      <p:sp>
        <p:nvSpPr>
          <p:cNvPr id="16" name="テキスト ボックス 15"/>
          <p:cNvSpPr txBox="1"/>
          <p:nvPr/>
        </p:nvSpPr>
        <p:spPr>
          <a:xfrm>
            <a:off x="7668343" y="39133"/>
            <a:ext cx="1352129" cy="369332"/>
          </a:xfrm>
          <a:prstGeom prst="rect">
            <a:avLst/>
          </a:prstGeom>
          <a:solidFill>
            <a:schemeClr val="bg1">
              <a:lumMod val="95000"/>
            </a:schemeClr>
          </a:solidFill>
          <a:ln>
            <a:solidFill>
              <a:schemeClr val="tx1"/>
            </a:solidFill>
          </a:ln>
        </p:spPr>
        <p:txBody>
          <a:bodyPr wrap="square" rtlCol="0">
            <a:spAutoFit/>
          </a:bodyPr>
          <a:lstStyle/>
          <a:p>
            <a:pPr algn="ctr"/>
            <a:r>
              <a:rPr kumimoji="1" lang="ja-JP" altLang="en-US" smtClean="0"/>
              <a:t>資料３</a:t>
            </a:r>
            <a:endParaRPr kumimoji="1" lang="ja-JP" altLang="en-US" dirty="0"/>
          </a:p>
        </p:txBody>
      </p:sp>
      <p:sp>
        <p:nvSpPr>
          <p:cNvPr id="21" name="テキスト ボックス 20"/>
          <p:cNvSpPr txBox="1"/>
          <p:nvPr/>
        </p:nvSpPr>
        <p:spPr>
          <a:xfrm>
            <a:off x="467745" y="1911475"/>
            <a:ext cx="8352928" cy="1015663"/>
          </a:xfrm>
          <a:prstGeom prst="rect">
            <a:avLst/>
          </a:prstGeom>
          <a:noFill/>
        </p:spPr>
        <p:txBody>
          <a:bodyPr wrap="square" rtlCol="0">
            <a:spAutoFit/>
          </a:bodyPr>
          <a:lstStyle/>
          <a:p>
            <a:r>
              <a:rPr lang="ja-JP" altLang="en-US" sz="1200" dirty="0"/>
              <a:t>　</a:t>
            </a:r>
            <a:r>
              <a:rPr kumimoji="1" lang="ja-JP" altLang="en-US" sz="1200" dirty="0" smtClean="0">
                <a:latin typeface="+mj-ea"/>
                <a:ea typeface="+mj-ea"/>
              </a:rPr>
              <a:t>○　</a:t>
            </a:r>
            <a:r>
              <a:rPr lang="ja-JP" altLang="en-US" sz="1200" dirty="0"/>
              <a:t>利用者が実現したい生活やそのために関係者が果たす役割が具体化され情報共有するための手段、市町村の支給決定</a:t>
            </a:r>
            <a:endParaRPr lang="en-US" altLang="ja-JP" sz="1200" dirty="0"/>
          </a:p>
          <a:p>
            <a:r>
              <a:rPr lang="ja-JP" altLang="en-US" sz="1200" dirty="0"/>
              <a:t>　　の根拠となりえるサービス等利用計画について、標準的な質担保の実現</a:t>
            </a:r>
            <a:endParaRPr lang="ja-JP" altLang="ja-JP" sz="1200" dirty="0"/>
          </a:p>
          <a:p>
            <a:r>
              <a:rPr lang="ja-JP" altLang="en-US" sz="1200" dirty="0" smtClean="0">
                <a:latin typeface="+mj-ea"/>
                <a:ea typeface="+mj-ea"/>
              </a:rPr>
              <a:t>　　　利用者：自立した地域生活を送るための総合的な支援計画</a:t>
            </a:r>
            <a:endParaRPr lang="en-US" altLang="ja-JP" sz="1200" dirty="0" smtClean="0">
              <a:latin typeface="+mj-ea"/>
              <a:ea typeface="+mj-ea"/>
            </a:endParaRPr>
          </a:p>
          <a:p>
            <a:r>
              <a:rPr lang="ja-JP" altLang="en-US" sz="1200" dirty="0">
                <a:latin typeface="+mj-ea"/>
                <a:ea typeface="+mj-ea"/>
              </a:rPr>
              <a:t>　</a:t>
            </a:r>
            <a:r>
              <a:rPr lang="ja-JP" altLang="en-US" sz="1200" dirty="0" smtClean="0">
                <a:latin typeface="+mj-ea"/>
                <a:ea typeface="+mj-ea"/>
              </a:rPr>
              <a:t>　　</a:t>
            </a:r>
            <a:r>
              <a:rPr lang="ja-JP" altLang="en-US" sz="1200" dirty="0" err="1" smtClean="0">
                <a:latin typeface="+mj-ea"/>
                <a:ea typeface="+mj-ea"/>
              </a:rPr>
              <a:t>障がい</a:t>
            </a:r>
            <a:r>
              <a:rPr lang="ja-JP" altLang="en-US" sz="1200" dirty="0" smtClean="0">
                <a:latin typeface="+mj-ea"/>
                <a:ea typeface="+mj-ea"/>
              </a:rPr>
              <a:t>サービス事業所等：支援者間での情報共有</a:t>
            </a:r>
            <a:endParaRPr lang="en-US" altLang="ja-JP" sz="1200" dirty="0" smtClean="0">
              <a:latin typeface="+mj-ea"/>
              <a:ea typeface="+mj-ea"/>
            </a:endParaRPr>
          </a:p>
          <a:p>
            <a:r>
              <a:rPr lang="ja-JP" altLang="en-US" sz="1200" dirty="0">
                <a:latin typeface="+mj-ea"/>
                <a:ea typeface="+mj-ea"/>
              </a:rPr>
              <a:t>　</a:t>
            </a:r>
            <a:r>
              <a:rPr lang="ja-JP" altLang="en-US" sz="1200" dirty="0" smtClean="0">
                <a:latin typeface="+mj-ea"/>
                <a:ea typeface="+mj-ea"/>
              </a:rPr>
              <a:t>　　市町村：支給決定根拠として一定の水準が求められる</a:t>
            </a:r>
            <a:endParaRPr kumimoji="1" lang="ja-JP" altLang="en-US" sz="1200" dirty="0"/>
          </a:p>
        </p:txBody>
      </p:sp>
      <p:sp>
        <p:nvSpPr>
          <p:cNvPr id="5" name="テキスト ボックス 4"/>
          <p:cNvSpPr txBox="1"/>
          <p:nvPr/>
        </p:nvSpPr>
        <p:spPr>
          <a:xfrm>
            <a:off x="214940" y="1535353"/>
            <a:ext cx="6157260" cy="369332"/>
          </a:xfrm>
          <a:prstGeom prst="rect">
            <a:avLst/>
          </a:prstGeom>
          <a:noFill/>
        </p:spPr>
        <p:txBody>
          <a:bodyPr wrap="square" rtlCol="0">
            <a:spAutoFit/>
          </a:bodyPr>
          <a:lstStyle/>
          <a:p>
            <a:r>
              <a:rPr kumimoji="1" lang="ja-JP" altLang="en-US" dirty="0" smtClean="0"/>
              <a:t>◆計画相談支援、</a:t>
            </a:r>
            <a:r>
              <a:rPr lang="ja-JP" altLang="en-US" dirty="0" smtClean="0"/>
              <a:t>サービス等</a:t>
            </a:r>
            <a:r>
              <a:rPr lang="ja-JP" altLang="en-US" dirty="0"/>
              <a:t>利用</a:t>
            </a:r>
            <a:r>
              <a:rPr lang="ja-JP" altLang="en-US" dirty="0" smtClean="0"/>
              <a:t>計画の果たす役割</a:t>
            </a:r>
            <a:endParaRPr kumimoji="1" lang="ja-JP" altLang="en-US" dirty="0"/>
          </a:p>
        </p:txBody>
      </p:sp>
      <p:sp>
        <p:nvSpPr>
          <p:cNvPr id="22" name="テキスト ボックス 21"/>
          <p:cNvSpPr txBox="1"/>
          <p:nvPr/>
        </p:nvSpPr>
        <p:spPr>
          <a:xfrm>
            <a:off x="479442" y="3423458"/>
            <a:ext cx="8352928" cy="3231654"/>
          </a:xfrm>
          <a:prstGeom prst="rect">
            <a:avLst/>
          </a:prstGeom>
          <a:noFill/>
        </p:spPr>
        <p:txBody>
          <a:bodyPr wrap="square" rtlCol="0">
            <a:spAutoFit/>
          </a:bodyPr>
          <a:lstStyle/>
          <a:p>
            <a:r>
              <a:rPr lang="en-US" altLang="ja-JP" sz="1200" dirty="0" smtClean="0">
                <a:latin typeface="+mj-ea"/>
              </a:rPr>
              <a:t>【</a:t>
            </a:r>
            <a:r>
              <a:rPr lang="ja-JP" altLang="en-US" sz="1200" dirty="0" smtClean="0">
                <a:latin typeface="+mj-ea"/>
              </a:rPr>
              <a:t>相談</a:t>
            </a:r>
            <a:r>
              <a:rPr lang="ja-JP" altLang="en-US" sz="1200" dirty="0">
                <a:latin typeface="+mj-ea"/>
              </a:rPr>
              <a:t>支援事業者の</a:t>
            </a:r>
            <a:r>
              <a:rPr lang="ja-JP" altLang="en-US" sz="1200" dirty="0" smtClean="0">
                <a:latin typeface="+mj-ea"/>
              </a:rPr>
              <a:t>責務</a:t>
            </a:r>
            <a:r>
              <a:rPr lang="en-US" altLang="ja-JP" sz="1200" dirty="0" smtClean="0">
                <a:latin typeface="+mj-ea"/>
              </a:rPr>
              <a:t>】</a:t>
            </a:r>
            <a:r>
              <a:rPr lang="ja-JP" altLang="en-US" sz="1200" dirty="0" smtClean="0">
                <a:latin typeface="+mj-ea"/>
              </a:rPr>
              <a:t>　総合</a:t>
            </a:r>
            <a:r>
              <a:rPr lang="ja-JP" altLang="en-US" sz="1200" dirty="0">
                <a:latin typeface="+mj-ea"/>
              </a:rPr>
              <a:t>支援法第</a:t>
            </a:r>
            <a:r>
              <a:rPr lang="en-US" altLang="ja-JP" sz="1200" dirty="0">
                <a:latin typeface="+mj-ea"/>
              </a:rPr>
              <a:t>51</a:t>
            </a:r>
            <a:r>
              <a:rPr lang="ja-JP" altLang="en-US" sz="1200" dirty="0">
                <a:latin typeface="+mj-ea"/>
              </a:rPr>
              <a:t>条の</a:t>
            </a:r>
            <a:r>
              <a:rPr lang="en-US" altLang="ja-JP" sz="1200" dirty="0">
                <a:latin typeface="+mj-ea"/>
              </a:rPr>
              <a:t>22</a:t>
            </a:r>
            <a:r>
              <a:rPr lang="ja-JP" altLang="en-US" sz="1200" dirty="0">
                <a:latin typeface="+mj-ea"/>
              </a:rPr>
              <a:t>第</a:t>
            </a:r>
            <a:r>
              <a:rPr lang="en-US" altLang="ja-JP" sz="1200" dirty="0">
                <a:latin typeface="+mj-ea"/>
              </a:rPr>
              <a:t>2</a:t>
            </a:r>
            <a:r>
              <a:rPr lang="ja-JP" altLang="en-US" sz="1200" dirty="0">
                <a:latin typeface="+mj-ea"/>
              </a:rPr>
              <a:t>項、第</a:t>
            </a:r>
            <a:r>
              <a:rPr lang="en-US" altLang="ja-JP" sz="1200" dirty="0">
                <a:latin typeface="+mj-ea"/>
              </a:rPr>
              <a:t>42</a:t>
            </a:r>
            <a:r>
              <a:rPr lang="ja-JP" altLang="en-US" sz="1200" dirty="0">
                <a:latin typeface="+mj-ea"/>
              </a:rPr>
              <a:t>条第</a:t>
            </a:r>
            <a:r>
              <a:rPr lang="en-US" altLang="ja-JP" sz="1200" dirty="0">
                <a:latin typeface="+mj-ea"/>
              </a:rPr>
              <a:t>2</a:t>
            </a:r>
            <a:r>
              <a:rPr lang="ja-JP" altLang="en-US" sz="1200" dirty="0">
                <a:latin typeface="+mj-ea"/>
              </a:rPr>
              <a:t>項、社会福祉法第</a:t>
            </a:r>
            <a:r>
              <a:rPr lang="en-US" altLang="ja-JP" sz="1200" dirty="0">
                <a:latin typeface="+mj-ea"/>
              </a:rPr>
              <a:t>78</a:t>
            </a:r>
            <a:r>
              <a:rPr lang="ja-JP" altLang="en-US" sz="1200" dirty="0">
                <a:latin typeface="+mj-ea"/>
              </a:rPr>
              <a:t>条第</a:t>
            </a:r>
            <a:r>
              <a:rPr lang="en-US" altLang="ja-JP" sz="1200" dirty="0">
                <a:latin typeface="+mj-ea"/>
              </a:rPr>
              <a:t>1</a:t>
            </a:r>
            <a:r>
              <a:rPr lang="ja-JP" altLang="en-US" sz="1200" dirty="0" smtClean="0">
                <a:latin typeface="+mj-ea"/>
              </a:rPr>
              <a:t>項</a:t>
            </a:r>
            <a:endParaRPr lang="en-US" altLang="ja-JP" sz="1200" dirty="0">
              <a:latin typeface="+mj-ea"/>
            </a:endParaRPr>
          </a:p>
          <a:p>
            <a:r>
              <a:rPr lang="ja-JP" altLang="en-US" sz="1200" dirty="0">
                <a:latin typeface="+mj-ea"/>
              </a:rPr>
              <a:t>　　</a:t>
            </a:r>
            <a:endParaRPr lang="en-US" altLang="ja-JP" sz="1200" dirty="0">
              <a:latin typeface="+mj-ea"/>
            </a:endParaRPr>
          </a:p>
          <a:p>
            <a:r>
              <a:rPr lang="ja-JP" altLang="en-US" sz="1200" dirty="0" smtClean="0"/>
              <a:t>○</a:t>
            </a:r>
            <a:r>
              <a:rPr lang="ja-JP" altLang="en-US" sz="1200" dirty="0"/>
              <a:t>　</a:t>
            </a:r>
            <a:r>
              <a:rPr lang="ja-JP" altLang="en-US" sz="1200" dirty="0">
                <a:latin typeface="+mj-ea"/>
              </a:rPr>
              <a:t>計画の質の向上が求められる背景、国の</a:t>
            </a:r>
            <a:r>
              <a:rPr lang="ja-JP" altLang="en-US" sz="1200" dirty="0" smtClean="0">
                <a:latin typeface="+mj-ea"/>
              </a:rPr>
              <a:t>動向</a:t>
            </a:r>
            <a:endParaRPr lang="en-US" altLang="ja-JP" sz="1200" dirty="0"/>
          </a:p>
          <a:p>
            <a:r>
              <a:rPr lang="ja-JP" altLang="en-US" sz="1200" dirty="0"/>
              <a:t>　　</a:t>
            </a:r>
            <a:r>
              <a:rPr lang="ja-JP" altLang="en-US" sz="1200" dirty="0" smtClean="0"/>
              <a:t>平成</a:t>
            </a:r>
            <a:r>
              <a:rPr lang="en-US" altLang="ja-JP" sz="1200" dirty="0"/>
              <a:t>27</a:t>
            </a:r>
            <a:r>
              <a:rPr lang="ja-JP" altLang="en-US" sz="1200" dirty="0"/>
              <a:t>年</a:t>
            </a:r>
            <a:r>
              <a:rPr lang="en-US" altLang="ja-JP" sz="1200" dirty="0"/>
              <a:t>3</a:t>
            </a:r>
            <a:r>
              <a:rPr lang="ja-JP" altLang="en-US" sz="1200" dirty="0"/>
              <a:t>月までを経過措置期間として市町村が必要と認めた場合に計画の提出を求めることとしていたが、平成</a:t>
            </a:r>
            <a:r>
              <a:rPr lang="en-US" altLang="ja-JP" sz="1200" dirty="0"/>
              <a:t>27</a:t>
            </a:r>
            <a:r>
              <a:rPr lang="ja-JP" altLang="en-US" sz="1200" dirty="0"/>
              <a:t>年</a:t>
            </a:r>
            <a:r>
              <a:rPr lang="en-US" altLang="ja-JP" sz="1200" dirty="0"/>
              <a:t>4</a:t>
            </a:r>
            <a:r>
              <a:rPr lang="ja-JP" altLang="en-US" sz="1200" dirty="0"/>
              <a:t>月　</a:t>
            </a:r>
            <a:endParaRPr lang="en-US" altLang="ja-JP" sz="1200" dirty="0"/>
          </a:p>
          <a:p>
            <a:r>
              <a:rPr lang="ja-JP" altLang="en-US" sz="1200" dirty="0"/>
              <a:t>　　</a:t>
            </a:r>
            <a:r>
              <a:rPr lang="ja-JP" altLang="en-US" sz="1200" dirty="0" smtClean="0"/>
              <a:t>より</a:t>
            </a:r>
            <a:r>
              <a:rPr lang="ja-JP" altLang="en-US" sz="1200" dirty="0"/>
              <a:t>全ての支給申請で計画の提出が必要</a:t>
            </a:r>
            <a:endParaRPr lang="en-US" altLang="ja-JP" sz="1200" dirty="0"/>
          </a:p>
          <a:p>
            <a:r>
              <a:rPr lang="ja-JP" altLang="en-US" sz="1200" dirty="0"/>
              <a:t>　　　→計画相談支援の量的拡充のみならず質の向上に向けた取組みが一層求められる</a:t>
            </a:r>
            <a:endParaRPr lang="en-US" altLang="ja-JP" sz="1200" dirty="0"/>
          </a:p>
          <a:p>
            <a:endParaRPr lang="en-US" altLang="ja-JP" sz="1200" dirty="0" smtClean="0"/>
          </a:p>
          <a:p>
            <a:r>
              <a:rPr lang="ja-JP" altLang="en-US" sz="1200" dirty="0" smtClean="0"/>
              <a:t>○　作成した計画が本人の自立した地域生活を送るための支援につながったか、必要な視点について</a:t>
            </a:r>
            <a:endParaRPr lang="en-US" altLang="ja-JP" sz="1200" dirty="0" smtClean="0"/>
          </a:p>
          <a:p>
            <a:r>
              <a:rPr lang="ja-JP" altLang="en-US" sz="1200" dirty="0"/>
              <a:t>　</a:t>
            </a:r>
            <a:r>
              <a:rPr lang="ja-JP" altLang="en-US" sz="1200" dirty="0" smtClean="0"/>
              <a:t>　　</a:t>
            </a:r>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r>
              <a:rPr lang="ja-JP" altLang="en-US" sz="1200" dirty="0" smtClean="0"/>
              <a:t>○　質の向上に向け、相談支援専門員自らサービス等利用計画の評価や振り返りを行うだけでなく、地域全体で相談支援の</a:t>
            </a:r>
            <a:endParaRPr lang="en-US" altLang="ja-JP" sz="1200" dirty="0" smtClean="0"/>
          </a:p>
          <a:p>
            <a:r>
              <a:rPr lang="ja-JP" altLang="en-US" sz="1200" dirty="0"/>
              <a:t>　</a:t>
            </a:r>
            <a:r>
              <a:rPr lang="ja-JP" altLang="en-US" sz="1200" dirty="0" smtClean="0"/>
              <a:t>　充実に資する取組みが求められる（</a:t>
            </a:r>
            <a:r>
              <a:rPr lang="en-US" altLang="ja-JP" sz="1200" dirty="0" smtClean="0"/>
              <a:t>PDCA</a:t>
            </a:r>
            <a:r>
              <a:rPr lang="ja-JP" altLang="en-US" sz="1200" dirty="0" smtClean="0"/>
              <a:t>サイクルの確立）</a:t>
            </a:r>
            <a:endParaRPr lang="en-US" altLang="ja-JP" sz="1200" dirty="0" smtClean="0"/>
          </a:p>
          <a:p>
            <a:r>
              <a:rPr lang="ja-JP" altLang="en-US" sz="1200" dirty="0"/>
              <a:t>　</a:t>
            </a:r>
            <a:r>
              <a:rPr lang="ja-JP" altLang="en-US" sz="1200" dirty="0" smtClean="0"/>
              <a:t>　（自立支援協議会、事業所連絡会、市町村による評価）</a:t>
            </a:r>
            <a:endParaRPr lang="en-US" altLang="ja-JP" sz="1200" dirty="0"/>
          </a:p>
          <a:p>
            <a:r>
              <a:rPr lang="ja-JP" altLang="en-US" sz="1200" dirty="0" smtClean="0"/>
              <a:t>　</a:t>
            </a:r>
            <a:endParaRPr lang="en-US" altLang="ja-JP" sz="1200" dirty="0" smtClean="0"/>
          </a:p>
        </p:txBody>
      </p:sp>
      <p:sp>
        <p:nvSpPr>
          <p:cNvPr id="23" name="テキスト ボックス 22"/>
          <p:cNvSpPr txBox="1"/>
          <p:nvPr/>
        </p:nvSpPr>
        <p:spPr>
          <a:xfrm>
            <a:off x="214940" y="3140968"/>
            <a:ext cx="8094917" cy="369332"/>
          </a:xfrm>
          <a:prstGeom prst="rect">
            <a:avLst/>
          </a:prstGeom>
          <a:noFill/>
        </p:spPr>
        <p:txBody>
          <a:bodyPr wrap="square" rtlCol="0">
            <a:spAutoFit/>
          </a:bodyPr>
          <a:lstStyle/>
          <a:p>
            <a:r>
              <a:rPr kumimoji="1" lang="ja-JP" altLang="en-US" dirty="0" smtClean="0"/>
              <a:t>◆</a:t>
            </a:r>
            <a:r>
              <a:rPr lang="ja-JP" altLang="en-US" dirty="0"/>
              <a:t>相談支援</a:t>
            </a:r>
            <a:r>
              <a:rPr lang="ja-JP" altLang="en-US" dirty="0" smtClean="0"/>
              <a:t>の</a:t>
            </a:r>
            <a:r>
              <a:rPr lang="ja-JP" altLang="en-US" dirty="0"/>
              <a:t>質の</a:t>
            </a:r>
            <a:r>
              <a:rPr lang="ja-JP" altLang="en-US" dirty="0" smtClean="0"/>
              <a:t>向上に資するサービス等利用計画の評価の必要性</a:t>
            </a:r>
            <a:endParaRPr kumimoji="1" lang="ja-JP" altLang="en-US" dirty="0"/>
          </a:p>
        </p:txBody>
      </p:sp>
      <p:sp>
        <p:nvSpPr>
          <p:cNvPr id="26"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kumimoji="1" lang="ja-JP" altLang="en-US" smtClean="0"/>
              <a:t>1</a:t>
            </a:fld>
            <a:endParaRPr kumimoji="1" lang="ja-JP" altLang="en-US" dirty="0"/>
          </a:p>
        </p:txBody>
      </p:sp>
      <p:sp>
        <p:nvSpPr>
          <p:cNvPr id="3" name="対角する 2 つの角を切り取った四角形 2"/>
          <p:cNvSpPr/>
          <p:nvPr/>
        </p:nvSpPr>
        <p:spPr>
          <a:xfrm>
            <a:off x="827584" y="4986266"/>
            <a:ext cx="7704856" cy="648071"/>
          </a:xfrm>
          <a:prstGeom prst="snip2DiagRect">
            <a:avLst>
              <a:gd name="adj1" fmla="val 2278"/>
              <a:gd name="adj2" fmla="val 16667"/>
            </a:avLst>
          </a:prstGeom>
          <a:solidFill>
            <a:schemeClr val="accent6">
              <a:lumMod val="60000"/>
              <a:lumOff val="40000"/>
            </a:schemeClr>
          </a:solidFill>
          <a:ln w="3175">
            <a:solidFill>
              <a:schemeClr val="accent6">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主な視点　⇒　エンパワメント・アドボカシーの視点、</a:t>
            </a:r>
            <a:r>
              <a:rPr lang="ja-JP" altLang="en-US" sz="1200" dirty="0"/>
              <a:t>総合的</a:t>
            </a:r>
            <a:r>
              <a:rPr lang="ja-JP" altLang="en-US" sz="1200" dirty="0" smtClean="0"/>
              <a:t>な</a:t>
            </a:r>
            <a:r>
              <a:rPr lang="ja-JP" altLang="en-US" sz="1200" dirty="0"/>
              <a:t>生活</a:t>
            </a:r>
            <a:r>
              <a:rPr lang="ja-JP" altLang="en-US" sz="1200" dirty="0" smtClean="0"/>
              <a:t>支援の視点、</a:t>
            </a:r>
            <a:r>
              <a:rPr kumimoji="1" lang="ja-JP" altLang="en-US" sz="1200" dirty="0" smtClean="0"/>
              <a:t>連携・チーム支援の視点、</a:t>
            </a:r>
            <a:endParaRPr kumimoji="1" lang="en-US" altLang="ja-JP" sz="1200" dirty="0" smtClean="0"/>
          </a:p>
          <a:p>
            <a:r>
              <a:rPr lang="ja-JP" altLang="en-US" sz="1200" dirty="0"/>
              <a:t>　</a:t>
            </a:r>
            <a:r>
              <a:rPr lang="ja-JP" altLang="en-US" sz="1200" dirty="0" smtClean="0"/>
              <a:t>　　　　　　　　 </a:t>
            </a:r>
            <a:r>
              <a:rPr kumimoji="1" lang="ja-JP" altLang="en-US" sz="1200" dirty="0" smtClean="0"/>
              <a:t>ニーズに基づく支援の視点、</a:t>
            </a:r>
            <a:r>
              <a:rPr lang="ja-JP" altLang="en-US" sz="1200" dirty="0" smtClean="0"/>
              <a:t> 中立・公平性の視点</a:t>
            </a:r>
            <a:r>
              <a:rPr kumimoji="1" lang="ja-JP" altLang="en-US" sz="1200" dirty="0" smtClean="0"/>
              <a:t>、生活の質の向上の視点　など</a:t>
            </a:r>
            <a:endParaRPr kumimoji="1" lang="en-US" altLang="ja-JP" sz="1200" dirty="0" smtClean="0"/>
          </a:p>
          <a:p>
            <a:r>
              <a:rPr lang="ja-JP" altLang="en-US" sz="1200" dirty="0"/>
              <a:t>　</a:t>
            </a:r>
            <a:r>
              <a:rPr lang="ja-JP" altLang="en-US" sz="1200" dirty="0" smtClean="0"/>
              <a:t>　　　　　　　　　　　　　　　　　　　　　　　　</a:t>
            </a:r>
            <a:r>
              <a:rPr lang="ja-JP" altLang="en-US" sz="1050" dirty="0" smtClean="0"/>
              <a:t>（</a:t>
            </a:r>
            <a:r>
              <a:rPr lang="en-US" altLang="ja-JP" sz="1050" dirty="0" smtClean="0"/>
              <a:t>H26.3</a:t>
            </a:r>
            <a:r>
              <a:rPr lang="ja-JP" altLang="en-US" sz="1050" dirty="0" smtClean="0"/>
              <a:t>　日本相談支援専門員協会　サービス等利用計画評価チェックシート</a:t>
            </a:r>
            <a:r>
              <a:rPr lang="ja-JP" altLang="en-US" sz="1050" dirty="0"/>
              <a:t>　</a:t>
            </a:r>
            <a:r>
              <a:rPr lang="ja-JP" altLang="en-US" sz="1050" dirty="0" smtClean="0"/>
              <a:t>より）</a:t>
            </a:r>
            <a:endParaRPr kumimoji="1" lang="ja-JP" altLang="en-US" sz="1200" dirty="0"/>
          </a:p>
        </p:txBody>
      </p:sp>
    </p:spTree>
    <p:extLst>
      <p:ext uri="{BB962C8B-B14F-4D97-AF65-F5344CB8AC3E}">
        <p14:creationId xmlns:p14="http://schemas.microsoft.com/office/powerpoint/2010/main" val="300637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
          <p:cNvSpPr txBox="1">
            <a:spLocks/>
          </p:cNvSpPr>
          <p:nvPr/>
        </p:nvSpPr>
        <p:spPr>
          <a:xfrm>
            <a:off x="48021" y="284168"/>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en-US" altLang="ja-JP" sz="1800" b="1" dirty="0" smtClean="0">
                <a:solidFill>
                  <a:schemeClr val="bg1"/>
                </a:solidFill>
              </a:rPr>
              <a:t>2</a:t>
            </a:r>
            <a:r>
              <a:rPr lang="ja-JP" altLang="en-US" sz="1800" b="1" dirty="0" smtClean="0">
                <a:solidFill>
                  <a:schemeClr val="bg1"/>
                </a:solidFill>
              </a:rPr>
              <a:t>章　サービス等</a:t>
            </a:r>
            <a:r>
              <a:rPr lang="ja-JP" altLang="en-US" sz="1800" b="1" dirty="0">
                <a:solidFill>
                  <a:schemeClr val="bg1"/>
                </a:solidFill>
              </a:rPr>
              <a:t>利用</a:t>
            </a:r>
            <a:r>
              <a:rPr lang="ja-JP" altLang="en-US" sz="1800" b="1" dirty="0" smtClean="0">
                <a:solidFill>
                  <a:schemeClr val="bg1"/>
                </a:solidFill>
              </a:rPr>
              <a:t>計画の評価のしくみ①</a:t>
            </a:r>
            <a:endParaRPr lang="ja-JP" altLang="en-US" sz="1800" b="1" dirty="0">
              <a:solidFill>
                <a:schemeClr val="bg1"/>
              </a:solidFill>
            </a:endParaRPr>
          </a:p>
        </p:txBody>
      </p:sp>
      <p:sp>
        <p:nvSpPr>
          <p:cNvPr id="21" name="テキスト ボックス 20"/>
          <p:cNvSpPr txBox="1"/>
          <p:nvPr/>
        </p:nvSpPr>
        <p:spPr>
          <a:xfrm>
            <a:off x="542358" y="1020380"/>
            <a:ext cx="8352928" cy="1138773"/>
          </a:xfrm>
          <a:prstGeom prst="rect">
            <a:avLst/>
          </a:prstGeom>
          <a:noFill/>
        </p:spPr>
        <p:txBody>
          <a:bodyPr wrap="square" rtlCol="0">
            <a:spAutoFit/>
          </a:bodyPr>
          <a:lstStyle/>
          <a:p>
            <a:r>
              <a:rPr lang="en-US" altLang="ja-JP" sz="1200" dirty="0" smtClean="0">
                <a:effectLst/>
              </a:rPr>
              <a:t>H</a:t>
            </a:r>
            <a:r>
              <a:rPr lang="ja-JP" altLang="en-US" sz="1200" dirty="0" smtClean="0">
                <a:effectLst/>
              </a:rPr>
              <a:t>２５．３　サービス等利用計画評価サポートブックより</a:t>
            </a:r>
            <a:endParaRPr lang="en-US" altLang="ja-JP" sz="1200" dirty="0" smtClean="0">
              <a:effectLst/>
            </a:endParaRPr>
          </a:p>
          <a:p>
            <a:r>
              <a:rPr lang="ja-JP" altLang="en-US" sz="1200" dirty="0" smtClean="0"/>
              <a:t>　～</a:t>
            </a:r>
            <a:r>
              <a:rPr lang="en-US" altLang="ja-JP" sz="1200" dirty="0" smtClean="0"/>
              <a:t>H24</a:t>
            </a:r>
            <a:r>
              <a:rPr lang="ja-JP" altLang="en-US" sz="1200" dirty="0" smtClean="0"/>
              <a:t>厚生労働省障害者総合福祉推進事業　サービス等利用計画の評価指標に関する調査研究」研究報告書について～</a:t>
            </a:r>
            <a:endParaRPr lang="en-US" altLang="ja-JP" sz="1200" dirty="0" smtClean="0"/>
          </a:p>
          <a:p>
            <a:r>
              <a:rPr lang="ja-JP" altLang="en-US" sz="1600" b="1" dirty="0" smtClean="0"/>
              <a:t>　　評価サポートブックの実践（サービス</a:t>
            </a:r>
            <a:r>
              <a:rPr lang="ja-JP" altLang="en-US" sz="1600" b="1" dirty="0"/>
              <a:t>等利用計画評価</a:t>
            </a:r>
            <a:r>
              <a:rPr lang="ja-JP" altLang="en-US" sz="1600" b="1" dirty="0" smtClean="0"/>
              <a:t>チェックシートの活用）を通じ、市町村　</a:t>
            </a:r>
            <a:endParaRPr lang="en-US" altLang="ja-JP" sz="1600" b="1" dirty="0" smtClean="0"/>
          </a:p>
          <a:p>
            <a:r>
              <a:rPr lang="ja-JP" altLang="en-US" sz="1600" b="1" dirty="0"/>
              <a:t>　</a:t>
            </a:r>
            <a:r>
              <a:rPr lang="ja-JP" altLang="en-US" sz="1600" b="1" dirty="0" smtClean="0"/>
              <a:t>　が実施できる具体的な評価手法について検討を行う</a:t>
            </a:r>
            <a:endParaRPr lang="en-US" altLang="ja-JP" sz="1600" b="1" dirty="0"/>
          </a:p>
          <a:p>
            <a:endParaRPr lang="en-US" altLang="ja-JP" sz="1200" dirty="0" smtClean="0"/>
          </a:p>
        </p:txBody>
      </p:sp>
      <p:sp>
        <p:nvSpPr>
          <p:cNvPr id="5" name="テキスト ボックス 4"/>
          <p:cNvSpPr txBox="1"/>
          <p:nvPr/>
        </p:nvSpPr>
        <p:spPr>
          <a:xfrm>
            <a:off x="289552" y="714986"/>
            <a:ext cx="5650599" cy="369332"/>
          </a:xfrm>
          <a:prstGeom prst="rect">
            <a:avLst/>
          </a:prstGeom>
          <a:noFill/>
        </p:spPr>
        <p:txBody>
          <a:bodyPr wrap="square" rtlCol="0">
            <a:spAutoFit/>
          </a:bodyPr>
          <a:lstStyle/>
          <a:p>
            <a:r>
              <a:rPr kumimoji="1" lang="ja-JP" altLang="en-US" dirty="0" smtClean="0"/>
              <a:t>◆サービス等利用計画の評価について</a:t>
            </a:r>
            <a:r>
              <a:rPr kumimoji="1" lang="en-US" altLang="ja-JP" dirty="0" smtClean="0"/>
              <a:t>	</a:t>
            </a:r>
            <a:endParaRPr kumimoji="1" lang="ja-JP" altLang="en-US" dirty="0"/>
          </a:p>
        </p:txBody>
      </p:sp>
      <p:sp>
        <p:nvSpPr>
          <p:cNvPr id="26"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kumimoji="1" lang="ja-JP" altLang="en-US" smtClean="0"/>
              <a:t>2</a:t>
            </a:fld>
            <a:endParaRPr kumimoji="1" lang="ja-JP" altLang="en-US" dirty="0"/>
          </a:p>
        </p:txBody>
      </p:sp>
      <p:sp>
        <p:nvSpPr>
          <p:cNvPr id="2" name="ホームベース 1"/>
          <p:cNvSpPr/>
          <p:nvPr/>
        </p:nvSpPr>
        <p:spPr>
          <a:xfrm>
            <a:off x="542358" y="5157192"/>
            <a:ext cx="8500179" cy="1584176"/>
          </a:xfrm>
          <a:prstGeom prst="homePlat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t>計画作成の実情を踏まえ、以下について審議、作成</a:t>
            </a:r>
            <a:endParaRPr lang="en-US" altLang="ja-JP" sz="1200" b="1" dirty="0" smtClean="0"/>
          </a:p>
          <a:p>
            <a:r>
              <a:rPr lang="ja-JP" altLang="en-US" sz="1600" dirty="0" smtClean="0"/>
              <a:t>　　　・計画を評価（採点）する際の視点を抽出</a:t>
            </a:r>
            <a:endParaRPr lang="en-US" altLang="ja-JP" sz="1600" dirty="0" smtClean="0"/>
          </a:p>
          <a:p>
            <a:r>
              <a:rPr lang="ja-JP" altLang="en-US" sz="1600" dirty="0" smtClean="0"/>
              <a:t>　　　・各視点</a:t>
            </a:r>
            <a:r>
              <a:rPr lang="ja-JP" altLang="en-US" sz="1600" dirty="0"/>
              <a:t>ごと</a:t>
            </a:r>
            <a:r>
              <a:rPr lang="ja-JP" altLang="en-US" sz="1600" dirty="0" smtClean="0"/>
              <a:t>の記載具体例の収集、作成</a:t>
            </a:r>
            <a:endParaRPr lang="en-US" altLang="ja-JP" sz="1600" dirty="0" smtClean="0"/>
          </a:p>
          <a:p>
            <a:r>
              <a:rPr lang="ja-JP" altLang="en-US" sz="1600" dirty="0"/>
              <a:t>　</a:t>
            </a:r>
            <a:r>
              <a:rPr lang="ja-JP" altLang="en-US" sz="1600" dirty="0" smtClean="0"/>
              <a:t>　　　（わかりやすい例、わかりにくい例を段階別に例示）</a:t>
            </a:r>
            <a:endParaRPr lang="en-US" altLang="ja-JP" sz="1600" dirty="0" smtClean="0"/>
          </a:p>
          <a:p>
            <a:r>
              <a:rPr lang="en-US" altLang="ja-JP" sz="1600" dirty="0"/>
              <a:t> </a:t>
            </a:r>
            <a:r>
              <a:rPr lang="en-US" altLang="ja-JP" sz="1600" dirty="0" smtClean="0"/>
              <a:t>    </a:t>
            </a:r>
            <a:r>
              <a:rPr lang="ja-JP" altLang="en-US" sz="1600" dirty="0" smtClean="0"/>
              <a:t>　・評価のしくみ</a:t>
            </a:r>
            <a:endParaRPr lang="en-US" altLang="ja-JP" sz="1600" dirty="0" smtClean="0"/>
          </a:p>
          <a:p>
            <a:r>
              <a:rPr lang="ja-JP" altLang="en-US" sz="1600" dirty="0"/>
              <a:t>　</a:t>
            </a:r>
            <a:r>
              <a:rPr lang="ja-JP" altLang="en-US" sz="1600" dirty="0" smtClean="0"/>
              <a:t>　　　 </a:t>
            </a:r>
            <a:r>
              <a:rPr lang="ja-JP" altLang="en-US" sz="1400" dirty="0" smtClean="0"/>
              <a:t>①評価</a:t>
            </a:r>
            <a:r>
              <a:rPr lang="ja-JP" altLang="en-US" sz="1400" dirty="0"/>
              <a:t>の</a:t>
            </a:r>
            <a:r>
              <a:rPr lang="ja-JP" altLang="en-US" sz="1400" dirty="0" smtClean="0"/>
              <a:t>対象　②評価者　③評価</a:t>
            </a:r>
            <a:r>
              <a:rPr lang="ja-JP" altLang="en-US" sz="1400" dirty="0"/>
              <a:t>を行う</a:t>
            </a:r>
            <a:r>
              <a:rPr lang="ja-JP" altLang="en-US" sz="1400" dirty="0" smtClean="0"/>
              <a:t>時期　④評価</a:t>
            </a:r>
            <a:r>
              <a:rPr lang="ja-JP" altLang="en-US" sz="1400" dirty="0"/>
              <a:t>の</a:t>
            </a:r>
            <a:r>
              <a:rPr lang="ja-JP" altLang="en-US" sz="1400" dirty="0" smtClean="0"/>
              <a:t>方法　⑤評価</a:t>
            </a:r>
            <a:r>
              <a:rPr lang="ja-JP" altLang="en-US" sz="1400" dirty="0"/>
              <a:t>結果の</a:t>
            </a:r>
            <a:r>
              <a:rPr lang="ja-JP" altLang="en-US" sz="1400" dirty="0" smtClean="0"/>
              <a:t>取扱い　など</a:t>
            </a:r>
            <a:endParaRPr lang="en-US" altLang="ja-JP" sz="1400" dirty="0" smtClean="0"/>
          </a:p>
        </p:txBody>
      </p:sp>
      <p:sp>
        <p:nvSpPr>
          <p:cNvPr id="13" name="テキスト ボックス 12"/>
          <p:cNvSpPr txBox="1"/>
          <p:nvPr/>
        </p:nvSpPr>
        <p:spPr>
          <a:xfrm>
            <a:off x="1253952" y="1889266"/>
            <a:ext cx="7729095" cy="1277273"/>
          </a:xfrm>
          <a:prstGeom prst="rect">
            <a:avLst/>
          </a:prstGeom>
          <a:noFill/>
          <a:ln>
            <a:solidFill>
              <a:schemeClr val="tx1"/>
            </a:solidFill>
            <a:prstDash val="dash"/>
          </a:ln>
        </p:spPr>
        <p:txBody>
          <a:bodyPr wrap="square" rtlCol="0">
            <a:spAutoFit/>
          </a:bodyPr>
          <a:lstStyle/>
          <a:p>
            <a:r>
              <a:rPr lang="en-US" altLang="ja-JP" sz="1100" dirty="0"/>
              <a:t>【</a:t>
            </a:r>
            <a:r>
              <a:rPr lang="ja-JP" altLang="en-US" sz="1100" dirty="0" smtClean="0"/>
              <a:t>サポートブック利用目的</a:t>
            </a:r>
            <a:r>
              <a:rPr lang="en-US" altLang="ja-JP" sz="1100" dirty="0"/>
              <a:t>】</a:t>
            </a:r>
          </a:p>
          <a:p>
            <a:r>
              <a:rPr lang="ja-JP" altLang="en-US" sz="1100" dirty="0"/>
              <a:t>ケアマネジメントプロセスを踏まえたうえで障害者の地域生活支援の一層の推進に向けて、</a:t>
            </a:r>
            <a:r>
              <a:rPr lang="ja-JP" altLang="en-US" sz="1100" u="sng" dirty="0"/>
              <a:t>「利用者に寄り添い、希望する生活を実現する手助けをする計画」として一定の質を確保できているか、粗製乱造に陥っていないか、相談支援事業者は常に自己チェックを行う必要性と、あわせて、相談支援体制の整備を進める市町村・地域自立支援協議会も総合的な視点から計画を評価し、必要に応じて次によりよい計画を作成できるよう事業者に助言・指導する必要性</a:t>
            </a:r>
            <a:r>
              <a:rPr lang="ja-JP" altLang="en-US" sz="1100" dirty="0"/>
              <a:t>から、～略～全国でサービス等利用計画が円滑に作成され、また、その計画の水準を一定に保つことができるよう、相談支援事業者、市町村・地域自立支援協議会がそれぞれの立場から計画を評価するための具体的な指標、評価内容、体制等を提示することを目的に作成（サポートブックより抜粋</a:t>
            </a:r>
            <a:r>
              <a:rPr lang="ja-JP" altLang="en-US" sz="1100" dirty="0" smtClean="0"/>
              <a:t>）</a:t>
            </a:r>
            <a:endParaRPr lang="ja-JP" altLang="en-US" sz="1100" dirty="0"/>
          </a:p>
        </p:txBody>
      </p:sp>
      <p:sp>
        <p:nvSpPr>
          <p:cNvPr id="4" name="下矢印吹き出し 3"/>
          <p:cNvSpPr/>
          <p:nvPr/>
        </p:nvSpPr>
        <p:spPr>
          <a:xfrm>
            <a:off x="1259632" y="4002162"/>
            <a:ext cx="7759316" cy="1080120"/>
          </a:xfrm>
          <a:prstGeom prst="downArrowCallout">
            <a:avLst>
              <a:gd name="adj1" fmla="val 25000"/>
              <a:gd name="adj2" fmla="val 25000"/>
              <a:gd name="adj3" fmla="val 16601"/>
              <a:gd name="adj4" fmla="val 733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t>・</a:t>
            </a:r>
            <a:r>
              <a:rPr kumimoji="1" lang="ja-JP" altLang="en-US" sz="1600" dirty="0" smtClean="0"/>
              <a:t>サポートブック評価チェックポイントをより具体的でシンプルに（評価ツールの汎用化）</a:t>
            </a:r>
            <a:endParaRPr kumimoji="1" lang="en-US" altLang="ja-JP" sz="1600" dirty="0" smtClean="0"/>
          </a:p>
          <a:p>
            <a:r>
              <a:rPr lang="ja-JP" altLang="en-US" sz="1600" dirty="0" smtClean="0"/>
              <a:t>・評価者が「</a:t>
            </a:r>
            <a:r>
              <a:rPr lang="ja-JP" altLang="en-US" sz="1600" dirty="0"/>
              <a:t>質</a:t>
            </a:r>
            <a:r>
              <a:rPr lang="ja-JP" altLang="en-US" sz="1600" dirty="0" smtClean="0"/>
              <a:t>の高い計画」を具体的にイメージできるものに</a:t>
            </a:r>
            <a:endParaRPr kumimoji="1" lang="ja-JP" altLang="en-US" sz="1600" dirty="0"/>
          </a:p>
        </p:txBody>
      </p:sp>
      <p:sp>
        <p:nvSpPr>
          <p:cNvPr id="15" name="テキスト ボックス 14"/>
          <p:cNvSpPr txBox="1"/>
          <p:nvPr/>
        </p:nvSpPr>
        <p:spPr>
          <a:xfrm>
            <a:off x="666021" y="3201943"/>
            <a:ext cx="8352928" cy="800219"/>
          </a:xfrm>
          <a:prstGeom prst="rect">
            <a:avLst/>
          </a:prstGeom>
          <a:noFill/>
        </p:spPr>
        <p:txBody>
          <a:bodyPr wrap="square" rtlCol="0">
            <a:spAutoFit/>
          </a:bodyPr>
          <a:lstStyle/>
          <a:p>
            <a:r>
              <a:rPr lang="ja-JP" altLang="en-US" sz="1600" b="1" dirty="0" smtClean="0"/>
              <a:t>　　多岐にわたる項目によりきめ細やかな評価が可能（６つの視点ごとに５つのチェックポイント）</a:t>
            </a:r>
            <a:endParaRPr lang="en-US" altLang="ja-JP" sz="1600" b="1" dirty="0" smtClean="0"/>
          </a:p>
          <a:p>
            <a:r>
              <a:rPr lang="ja-JP" altLang="en-US" sz="1600" b="1" dirty="0" smtClean="0"/>
              <a:t>　</a:t>
            </a:r>
            <a:r>
              <a:rPr lang="ja-JP" altLang="en-US" sz="1600" b="1" dirty="0"/>
              <a:t>　</a:t>
            </a:r>
            <a:r>
              <a:rPr lang="ja-JP" altLang="en-US" sz="1600" b="1" dirty="0" smtClean="0"/>
              <a:t>　</a:t>
            </a:r>
            <a:r>
              <a:rPr lang="ja-JP" altLang="en-US" sz="1400" b="1" u="sng" dirty="0" smtClean="0"/>
              <a:t>➣チェックポイントが抽象的であるため記載具体例が示せないか</a:t>
            </a:r>
            <a:endParaRPr lang="en-US" altLang="ja-JP" sz="1400" b="1" u="sng" dirty="0" smtClean="0"/>
          </a:p>
          <a:p>
            <a:r>
              <a:rPr lang="en-US" altLang="ja-JP" sz="1400" b="1" dirty="0"/>
              <a:t> </a:t>
            </a:r>
            <a:r>
              <a:rPr lang="en-US" altLang="ja-JP" sz="1400" b="1" dirty="0" smtClean="0"/>
              <a:t>     </a:t>
            </a:r>
            <a:r>
              <a:rPr lang="ja-JP" altLang="en-US" sz="1400" b="1" dirty="0" smtClean="0"/>
              <a:t>　 </a:t>
            </a:r>
            <a:r>
              <a:rPr lang="ja-JP" altLang="en-US" sz="1400" b="1" u="sng" dirty="0" smtClean="0"/>
              <a:t>➣より活用しやすいよう</a:t>
            </a:r>
            <a:r>
              <a:rPr lang="ja-JP" altLang="en-US" sz="1400" b="1" u="sng" dirty="0" smtClean="0"/>
              <a:t>簡素化</a:t>
            </a:r>
            <a:r>
              <a:rPr lang="ja-JP" altLang="en-US" sz="1400" b="1" u="sng" dirty="0" smtClean="0"/>
              <a:t>できないか</a:t>
            </a:r>
            <a:endParaRPr lang="en-US" altLang="ja-JP" sz="1400" u="sng" dirty="0">
              <a:effectLst/>
            </a:endParaRPr>
          </a:p>
        </p:txBody>
      </p:sp>
    </p:spTree>
    <p:extLst>
      <p:ext uri="{BB962C8B-B14F-4D97-AF65-F5344CB8AC3E}">
        <p14:creationId xmlns:p14="http://schemas.microsoft.com/office/powerpoint/2010/main" val="91696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3</a:t>
            </a:fld>
            <a:endParaRPr kumimoji="1" lang="ja-JP" altLang="en-US"/>
          </a:p>
        </p:txBody>
      </p:sp>
      <p:sp>
        <p:nvSpPr>
          <p:cNvPr id="3" name="タイトル 1"/>
          <p:cNvSpPr txBox="1">
            <a:spLocks/>
          </p:cNvSpPr>
          <p:nvPr/>
        </p:nvSpPr>
        <p:spPr>
          <a:xfrm>
            <a:off x="71348" y="104168"/>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en-US" altLang="ja-JP" sz="1800" b="1" dirty="0" smtClean="0">
                <a:solidFill>
                  <a:schemeClr val="bg1"/>
                </a:solidFill>
              </a:rPr>
              <a:t>2</a:t>
            </a:r>
            <a:r>
              <a:rPr lang="ja-JP" altLang="en-US" sz="1800" b="1" dirty="0" smtClean="0">
                <a:solidFill>
                  <a:schemeClr val="bg1"/>
                </a:solidFill>
              </a:rPr>
              <a:t>章　サービス等</a:t>
            </a:r>
            <a:r>
              <a:rPr lang="ja-JP" altLang="en-US" sz="1800" b="1" dirty="0">
                <a:solidFill>
                  <a:schemeClr val="bg1"/>
                </a:solidFill>
              </a:rPr>
              <a:t>利用</a:t>
            </a:r>
            <a:r>
              <a:rPr lang="ja-JP" altLang="en-US" sz="1800" b="1" dirty="0" smtClean="0">
                <a:solidFill>
                  <a:schemeClr val="bg1"/>
                </a:solidFill>
              </a:rPr>
              <a:t>計画の評価のしくみ②</a:t>
            </a:r>
            <a:endParaRPr lang="ja-JP" altLang="en-US" sz="1800" b="1" dirty="0">
              <a:solidFill>
                <a:schemeClr val="bg1"/>
              </a:solidFill>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99" y="464167"/>
            <a:ext cx="8705042" cy="6393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366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4</a:t>
            </a:fld>
            <a:endParaRPr kumimoji="1" lang="ja-JP" altLang="en-US"/>
          </a:p>
        </p:txBody>
      </p:sp>
      <p:sp>
        <p:nvSpPr>
          <p:cNvPr id="3" name="タイトル 1"/>
          <p:cNvSpPr txBox="1">
            <a:spLocks/>
          </p:cNvSpPr>
          <p:nvPr/>
        </p:nvSpPr>
        <p:spPr>
          <a:xfrm>
            <a:off x="71348" y="15467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ja-JP" altLang="en-US" sz="1800" b="1" dirty="0">
                <a:solidFill>
                  <a:schemeClr val="bg1"/>
                </a:solidFill>
              </a:rPr>
              <a:t>３</a:t>
            </a:r>
            <a:r>
              <a:rPr lang="ja-JP" altLang="en-US" sz="1800" b="1" dirty="0" smtClean="0">
                <a:solidFill>
                  <a:schemeClr val="bg1"/>
                </a:solidFill>
              </a:rPr>
              <a:t>章　サービス等</a:t>
            </a:r>
            <a:r>
              <a:rPr lang="ja-JP" altLang="en-US" sz="1800" b="1" dirty="0">
                <a:solidFill>
                  <a:schemeClr val="bg1"/>
                </a:solidFill>
              </a:rPr>
              <a:t>利用</a:t>
            </a:r>
            <a:r>
              <a:rPr lang="ja-JP" altLang="en-US" sz="1800" b="1" dirty="0" smtClean="0">
                <a:solidFill>
                  <a:schemeClr val="bg1"/>
                </a:solidFill>
              </a:rPr>
              <a:t>計画の評価、質の向上に関する取組み、体制整備について</a:t>
            </a:r>
            <a:endParaRPr lang="ja-JP" altLang="en-US" sz="1800" b="1" dirty="0">
              <a:solidFill>
                <a:schemeClr val="bg1"/>
              </a:solidFill>
            </a:endParaRPr>
          </a:p>
        </p:txBody>
      </p:sp>
      <p:sp>
        <p:nvSpPr>
          <p:cNvPr id="5" name="テキスト ボックス 4"/>
          <p:cNvSpPr txBox="1"/>
          <p:nvPr/>
        </p:nvSpPr>
        <p:spPr>
          <a:xfrm>
            <a:off x="289552" y="714986"/>
            <a:ext cx="8749141" cy="369332"/>
          </a:xfrm>
          <a:prstGeom prst="rect">
            <a:avLst/>
          </a:prstGeom>
          <a:noFill/>
        </p:spPr>
        <p:txBody>
          <a:bodyPr wrap="square" rtlCol="0">
            <a:spAutoFit/>
          </a:bodyPr>
          <a:lstStyle/>
          <a:p>
            <a:r>
              <a:rPr kumimoji="1" lang="ja-JP" altLang="en-US" dirty="0" smtClean="0"/>
              <a:t>１．評価ツールを作成、実施している市町村の取組み</a:t>
            </a:r>
            <a:r>
              <a:rPr kumimoji="1" lang="en-US" altLang="ja-JP" dirty="0" smtClean="0"/>
              <a:t>	</a:t>
            </a:r>
            <a:endParaRPr kumimoji="1" lang="ja-JP" altLang="en-US" dirty="0"/>
          </a:p>
        </p:txBody>
      </p:sp>
      <p:sp>
        <p:nvSpPr>
          <p:cNvPr id="6" name="テキスト ボックス 5"/>
          <p:cNvSpPr txBox="1"/>
          <p:nvPr/>
        </p:nvSpPr>
        <p:spPr>
          <a:xfrm>
            <a:off x="887454" y="1066301"/>
            <a:ext cx="8134098" cy="830997"/>
          </a:xfrm>
          <a:prstGeom prst="rect">
            <a:avLst/>
          </a:prstGeom>
          <a:noFill/>
        </p:spPr>
        <p:txBody>
          <a:bodyPr wrap="square" rtlCol="0">
            <a:spAutoFit/>
          </a:bodyPr>
          <a:lstStyle/>
          <a:p>
            <a:r>
              <a:rPr lang="ja-JP" altLang="en-US" sz="1600" dirty="0" smtClean="0"/>
              <a:t>・評価ツール作成、使用市町村の取組みの紹介</a:t>
            </a:r>
            <a:endParaRPr lang="en-US" altLang="ja-JP" sz="1600" dirty="0" smtClean="0"/>
          </a:p>
          <a:p>
            <a:r>
              <a:rPr lang="ja-JP" altLang="en-US" sz="1600" dirty="0" smtClean="0"/>
              <a:t>　</a:t>
            </a:r>
            <a:r>
              <a:rPr lang="ja-JP" altLang="en-US" sz="1600" dirty="0"/>
              <a:t>　</a:t>
            </a:r>
            <a:r>
              <a:rPr lang="ja-JP" altLang="en-US" sz="1600" dirty="0" smtClean="0"/>
              <a:t>⇒多角的な評価による気づき、計画作成者以外の評価例</a:t>
            </a:r>
            <a:endParaRPr lang="en-US" altLang="ja-JP" sz="1600" dirty="0" smtClean="0"/>
          </a:p>
          <a:p>
            <a:r>
              <a:rPr lang="ja-JP" altLang="en-US" sz="1600" dirty="0"/>
              <a:t>　</a:t>
            </a:r>
            <a:r>
              <a:rPr lang="ja-JP" altLang="en-US" sz="1600" dirty="0" smtClean="0"/>
              <a:t>　⇒</a:t>
            </a:r>
            <a:r>
              <a:rPr lang="ja-JP" altLang="en-US" sz="1600" dirty="0"/>
              <a:t>その後の支援につながったか（</a:t>
            </a:r>
            <a:r>
              <a:rPr lang="en-US" altLang="ja-JP" sz="1600" dirty="0"/>
              <a:t>PDCA</a:t>
            </a:r>
            <a:r>
              <a:rPr lang="ja-JP" altLang="en-US" sz="1600" dirty="0"/>
              <a:t>サイクル</a:t>
            </a:r>
            <a:r>
              <a:rPr lang="ja-JP" altLang="en-US" sz="1600" dirty="0" smtClean="0"/>
              <a:t>）</a:t>
            </a:r>
            <a:endParaRPr lang="en-US" altLang="ja-JP" sz="1600" dirty="0" smtClean="0"/>
          </a:p>
        </p:txBody>
      </p:sp>
      <p:sp>
        <p:nvSpPr>
          <p:cNvPr id="7" name="テキスト ボックス 6"/>
          <p:cNvSpPr txBox="1"/>
          <p:nvPr/>
        </p:nvSpPr>
        <p:spPr>
          <a:xfrm>
            <a:off x="317408" y="2123564"/>
            <a:ext cx="8672941" cy="369332"/>
          </a:xfrm>
          <a:prstGeom prst="rect">
            <a:avLst/>
          </a:prstGeom>
          <a:noFill/>
        </p:spPr>
        <p:txBody>
          <a:bodyPr wrap="square" rtlCol="0">
            <a:spAutoFit/>
          </a:bodyPr>
          <a:lstStyle/>
          <a:p>
            <a:r>
              <a:rPr lang="ja-JP" altLang="en-US" dirty="0"/>
              <a:t>２</a:t>
            </a:r>
            <a:r>
              <a:rPr kumimoji="1" lang="ja-JP" altLang="en-US" dirty="0" smtClean="0"/>
              <a:t>．市町村自立支援協議会、事業所連絡会による質の向上に関する取組み</a:t>
            </a:r>
            <a:r>
              <a:rPr kumimoji="1" lang="en-US" altLang="ja-JP" dirty="0" smtClean="0"/>
              <a:t>	</a:t>
            </a:r>
            <a:endParaRPr kumimoji="1" lang="ja-JP" altLang="en-US" dirty="0"/>
          </a:p>
        </p:txBody>
      </p:sp>
      <p:sp>
        <p:nvSpPr>
          <p:cNvPr id="8" name="テキスト ボックス 7"/>
          <p:cNvSpPr txBox="1"/>
          <p:nvPr/>
        </p:nvSpPr>
        <p:spPr>
          <a:xfrm>
            <a:off x="866493" y="2492896"/>
            <a:ext cx="8134098" cy="830997"/>
          </a:xfrm>
          <a:prstGeom prst="rect">
            <a:avLst/>
          </a:prstGeom>
          <a:noFill/>
        </p:spPr>
        <p:txBody>
          <a:bodyPr wrap="square" rtlCol="0">
            <a:spAutoFit/>
          </a:bodyPr>
          <a:lstStyle/>
          <a:p>
            <a:r>
              <a:rPr lang="ja-JP" altLang="en-US" sz="1600" dirty="0" smtClean="0"/>
              <a:t>・事例検討会における評価の視点について</a:t>
            </a:r>
            <a:endParaRPr lang="en-US" altLang="ja-JP" sz="1600" dirty="0" smtClean="0"/>
          </a:p>
          <a:p>
            <a:r>
              <a:rPr lang="ja-JP" altLang="en-US" sz="1600" dirty="0" smtClean="0"/>
              <a:t>・研修における質の向上、計画の評価の取組み</a:t>
            </a:r>
            <a:endParaRPr lang="en-US" altLang="ja-JP" sz="1600" dirty="0" smtClean="0"/>
          </a:p>
          <a:p>
            <a:r>
              <a:rPr lang="ja-JP" altLang="en-US" sz="1600" dirty="0" smtClean="0"/>
              <a:t>・多角的評価が可能となる体制整備の取組み</a:t>
            </a:r>
            <a:endParaRPr lang="en-US" altLang="ja-JP" sz="1600" dirty="0" smtClean="0"/>
          </a:p>
        </p:txBody>
      </p:sp>
      <p:sp>
        <p:nvSpPr>
          <p:cNvPr id="9" name="テキスト ボックス 8"/>
          <p:cNvSpPr txBox="1"/>
          <p:nvPr/>
        </p:nvSpPr>
        <p:spPr>
          <a:xfrm>
            <a:off x="327650" y="3634433"/>
            <a:ext cx="8672941" cy="369332"/>
          </a:xfrm>
          <a:prstGeom prst="rect">
            <a:avLst/>
          </a:prstGeom>
          <a:noFill/>
        </p:spPr>
        <p:txBody>
          <a:bodyPr wrap="square" rtlCol="0">
            <a:spAutoFit/>
          </a:bodyPr>
          <a:lstStyle/>
          <a:p>
            <a:r>
              <a:rPr kumimoji="1" lang="ja-JP" altLang="en-US" dirty="0" smtClean="0"/>
              <a:t>３．大阪府の役割</a:t>
            </a:r>
            <a:r>
              <a:rPr kumimoji="1" lang="en-US" altLang="ja-JP" dirty="0" smtClean="0"/>
              <a:t>	</a:t>
            </a:r>
            <a:endParaRPr kumimoji="1" lang="ja-JP" altLang="en-US" dirty="0"/>
          </a:p>
        </p:txBody>
      </p:sp>
      <p:sp>
        <p:nvSpPr>
          <p:cNvPr id="10" name="テキスト ボックス 9"/>
          <p:cNvSpPr txBox="1"/>
          <p:nvPr/>
        </p:nvSpPr>
        <p:spPr>
          <a:xfrm>
            <a:off x="905980" y="4005064"/>
            <a:ext cx="8134098" cy="830997"/>
          </a:xfrm>
          <a:prstGeom prst="rect">
            <a:avLst/>
          </a:prstGeom>
          <a:noFill/>
        </p:spPr>
        <p:txBody>
          <a:bodyPr wrap="square" rtlCol="0">
            <a:spAutoFit/>
          </a:bodyPr>
          <a:lstStyle/>
          <a:p>
            <a:r>
              <a:rPr lang="ja-JP" altLang="en-US" sz="1600" dirty="0" smtClean="0"/>
              <a:t>・相談支援専門員の質の向上</a:t>
            </a:r>
            <a:endParaRPr lang="en-US" altLang="ja-JP" sz="1600" dirty="0" smtClean="0"/>
          </a:p>
          <a:p>
            <a:r>
              <a:rPr lang="ja-JP" altLang="en-US" sz="1600" dirty="0"/>
              <a:t>　</a:t>
            </a:r>
            <a:r>
              <a:rPr lang="ja-JP" altLang="en-US" sz="1600" dirty="0" smtClean="0"/>
              <a:t>（専門コース別研修の実施、現任研修における計画相談の振り返り）</a:t>
            </a:r>
            <a:endParaRPr lang="en-US" altLang="ja-JP" sz="1600" dirty="0" smtClean="0"/>
          </a:p>
          <a:p>
            <a:r>
              <a:rPr lang="ja-JP" altLang="en-US" sz="1600" dirty="0" smtClean="0"/>
              <a:t>・アドバイザー派遣の実施</a:t>
            </a:r>
            <a:endParaRPr lang="en-US" altLang="ja-JP" sz="1600" dirty="0" smtClean="0"/>
          </a:p>
        </p:txBody>
      </p:sp>
      <p:sp>
        <p:nvSpPr>
          <p:cNvPr id="4" name="円/楕円 3"/>
          <p:cNvSpPr/>
          <p:nvPr/>
        </p:nvSpPr>
        <p:spPr>
          <a:xfrm>
            <a:off x="2339752" y="5013176"/>
            <a:ext cx="6264696" cy="1408578"/>
          </a:xfrm>
          <a:prstGeom prst="ellipse">
            <a:avLst/>
          </a:prstGeom>
          <a:solidFill>
            <a:schemeClr val="accent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bg1"/>
                </a:solidFill>
              </a:rPr>
              <a:t>市町村調査により３～５市町村の</a:t>
            </a:r>
            <a:endParaRPr kumimoji="1" lang="en-US" altLang="ja-JP" sz="1600" dirty="0" smtClean="0">
              <a:solidFill>
                <a:schemeClr val="bg1"/>
              </a:solidFill>
            </a:endParaRPr>
          </a:p>
          <a:p>
            <a:pPr algn="ctr"/>
            <a:r>
              <a:rPr kumimoji="1" lang="ja-JP" altLang="en-US" sz="1600" dirty="0" smtClean="0">
                <a:solidFill>
                  <a:schemeClr val="bg1"/>
                </a:solidFill>
              </a:rPr>
              <a:t>先行取組みを紹介</a:t>
            </a:r>
            <a:endParaRPr kumimoji="1" lang="en-US" altLang="ja-JP" sz="1600" dirty="0" smtClean="0">
              <a:solidFill>
                <a:schemeClr val="bg1"/>
              </a:solidFill>
            </a:endParaRPr>
          </a:p>
          <a:p>
            <a:pPr algn="ctr"/>
            <a:r>
              <a:rPr lang="ja-JP" altLang="en-US" sz="1600" dirty="0">
                <a:solidFill>
                  <a:schemeClr val="bg1"/>
                </a:solidFill>
              </a:rPr>
              <a:t>第</a:t>
            </a:r>
            <a:r>
              <a:rPr lang="en-US" altLang="ja-JP" sz="1600" dirty="0">
                <a:solidFill>
                  <a:schemeClr val="bg1"/>
                </a:solidFill>
              </a:rPr>
              <a:t>2</a:t>
            </a:r>
            <a:r>
              <a:rPr lang="ja-JP" altLang="en-US" sz="1600" dirty="0" smtClean="0">
                <a:solidFill>
                  <a:schemeClr val="bg1"/>
                </a:solidFill>
              </a:rPr>
              <a:t>回部会までに取組みの収集、ヒアリングなど</a:t>
            </a:r>
            <a:endParaRPr kumimoji="1" lang="ja-JP" altLang="en-US" sz="1600" dirty="0">
              <a:solidFill>
                <a:schemeClr val="bg1"/>
              </a:solidFill>
            </a:endParaRPr>
          </a:p>
        </p:txBody>
      </p:sp>
    </p:spTree>
    <p:extLst>
      <p:ext uri="{BB962C8B-B14F-4D97-AF65-F5344CB8AC3E}">
        <p14:creationId xmlns:p14="http://schemas.microsoft.com/office/powerpoint/2010/main" val="3300456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3366</TotalTime>
  <Words>408</Words>
  <Application>Microsoft Office PowerPoint</Application>
  <PresentationFormat>画面に合わせる (4:3)</PresentationFormat>
  <Paragraphs>71</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201</cp:revision>
  <cp:lastPrinted>2016-05-06T09:32:03Z</cp:lastPrinted>
  <dcterms:created xsi:type="dcterms:W3CDTF">2014-05-26T00:08:15Z</dcterms:created>
  <dcterms:modified xsi:type="dcterms:W3CDTF">2016-07-06T09:56:57Z</dcterms:modified>
</cp:coreProperties>
</file>