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60"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p:cViewPr>
        <p:scale>
          <a:sx n="87" d="100"/>
          <a:sy n="87" d="100"/>
        </p:scale>
        <p:origin x="-876"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05252BA-2214-449C-8EB5-EC4AE1D81467}" type="datetimeFigureOut">
              <a:rPr kumimoji="1" lang="ja-JP" altLang="en-US" smtClean="0"/>
              <a:t>2016/6/24</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5C0CDCA-636B-4F4B-A567-C7BA73AA0095}" type="slidenum">
              <a:rPr kumimoji="1" lang="ja-JP" altLang="en-US" smtClean="0"/>
              <a:t>‹#›</a:t>
            </a:fld>
            <a:endParaRPr kumimoji="1" lang="ja-JP" altLang="en-US"/>
          </a:p>
        </p:txBody>
      </p:sp>
    </p:spTree>
    <p:extLst>
      <p:ext uri="{BB962C8B-B14F-4D97-AF65-F5344CB8AC3E}">
        <p14:creationId xmlns:p14="http://schemas.microsoft.com/office/powerpoint/2010/main" val="39248717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5C0CDCA-636B-4F4B-A567-C7BA73AA0095}" type="slidenum">
              <a:rPr kumimoji="1" lang="ja-JP" altLang="en-US" smtClean="0"/>
              <a:t>1</a:t>
            </a:fld>
            <a:endParaRPr kumimoji="1" lang="ja-JP" altLang="en-US"/>
          </a:p>
        </p:txBody>
      </p:sp>
    </p:spTree>
    <p:extLst>
      <p:ext uri="{BB962C8B-B14F-4D97-AF65-F5344CB8AC3E}">
        <p14:creationId xmlns:p14="http://schemas.microsoft.com/office/powerpoint/2010/main" val="2918965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4C44990-B191-44FF-908E-CD5C61C97783}" type="datetime1">
              <a:rPr kumimoji="1" lang="ja-JP" altLang="en-US" smtClean="0"/>
              <a:t>2016/6/24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900057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F5CAE68-DF1D-4A3B-B4C8-841469085435}" type="datetime1">
              <a:rPr kumimoji="1" lang="ja-JP" altLang="en-US" smtClean="0"/>
              <a:t>2016/6/24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853331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8CBD97C-F995-4932-ABDF-B20E3D61BD50}" type="datetime1">
              <a:rPr kumimoji="1" lang="ja-JP" altLang="en-US" smtClean="0"/>
              <a:t>2016/6/24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693046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4A44DC7-CFC5-44D6-8028-927A1CC03337}" type="datetime1">
              <a:rPr kumimoji="1" lang="ja-JP" altLang="en-US" smtClean="0"/>
              <a:t>2016/6/24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478762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7EA6779-2EDE-4EE9-B2E0-8016CC5F3D13}" type="datetime1">
              <a:rPr kumimoji="1" lang="ja-JP" altLang="en-US" smtClean="0"/>
              <a:t>2016/6/24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28733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4BB9FF4-3CA3-481E-AC8A-2DA11F807245}" type="datetime1">
              <a:rPr kumimoji="1" lang="ja-JP" altLang="en-US" smtClean="0"/>
              <a:t>2016/6/24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58297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8072A7C-5CA8-4A04-B6D3-4A79AB67A3F2}" type="datetime1">
              <a:rPr kumimoji="1" lang="ja-JP" altLang="en-US" smtClean="0"/>
              <a:t>2016/6/24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95321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62A5165-AE32-4DFC-B3DB-0A5EC32549A1}" type="datetime1">
              <a:rPr kumimoji="1" lang="ja-JP" altLang="en-US" smtClean="0"/>
              <a:t>2016/6/24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40292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6A0DA09-063E-4394-935A-FDA93ECAF335}" type="datetime1">
              <a:rPr kumimoji="1" lang="ja-JP" altLang="en-US" smtClean="0"/>
              <a:t>2016/6/24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07836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9CC58A-5E16-4063-84BB-CB94814E850A}" type="datetime1">
              <a:rPr kumimoji="1" lang="ja-JP" altLang="en-US" smtClean="0"/>
              <a:t>2016/6/24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30254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77A0724-2BC3-4E92-B661-077C20E9E87E}" type="datetime1">
              <a:rPr kumimoji="1" lang="ja-JP" altLang="en-US" smtClean="0"/>
              <a:t>2016/6/24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02306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79376D-9F3B-4D25-B378-A0F17775B954}" type="datetime1">
              <a:rPr kumimoji="1" lang="ja-JP" altLang="en-US" smtClean="0"/>
              <a:t>2016/6/24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214351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43508" y="845171"/>
            <a:ext cx="8856984" cy="5361826"/>
          </a:xfrm>
        </p:spPr>
        <p:txBody>
          <a:bodyPr>
            <a:normAutofit fontScale="92500" lnSpcReduction="20000"/>
          </a:bodyPr>
          <a:lstStyle/>
          <a:p>
            <a:pPr marL="0" indent="0">
              <a:lnSpc>
                <a:spcPts val="1500"/>
              </a:lnSpc>
              <a:buNone/>
            </a:pPr>
            <a:r>
              <a:rPr lang="en-US" altLang="ja-JP" sz="1400" b="1" dirty="0" smtClean="0"/>
              <a:t>【</a:t>
            </a:r>
            <a:r>
              <a:rPr lang="ja-JP" altLang="en-US" sz="1400" b="1" dirty="0" smtClean="0"/>
              <a:t>テーマ</a:t>
            </a:r>
            <a:r>
              <a:rPr lang="en-US" altLang="ja-JP" sz="1400" b="1" dirty="0" smtClean="0"/>
              <a:t>】</a:t>
            </a:r>
            <a:endParaRPr lang="en-US" altLang="ja-JP" sz="1200" b="1" dirty="0" smtClean="0"/>
          </a:p>
          <a:p>
            <a:pPr marL="0" indent="0">
              <a:lnSpc>
                <a:spcPts val="1500"/>
              </a:lnSpc>
              <a:buNone/>
            </a:pPr>
            <a:r>
              <a:rPr lang="ja-JP" altLang="en-US" sz="1400" dirty="0" smtClean="0"/>
              <a:t>　</a:t>
            </a:r>
            <a:r>
              <a:rPr lang="ja-JP" altLang="ja-JP" sz="1400" dirty="0" smtClean="0"/>
              <a:t>相談</a:t>
            </a:r>
            <a:r>
              <a:rPr lang="ja-JP" altLang="ja-JP" sz="1400" dirty="0"/>
              <a:t>支援専門員</a:t>
            </a:r>
            <a:r>
              <a:rPr lang="ja-JP" altLang="ja-JP" sz="1400" dirty="0" smtClean="0"/>
              <a:t>の</a:t>
            </a:r>
            <a:r>
              <a:rPr lang="ja-JP" altLang="en-US" sz="1400" dirty="0" smtClean="0"/>
              <a:t>質の向上</a:t>
            </a:r>
            <a:r>
              <a:rPr lang="ja-JP" altLang="ja-JP" sz="1400" dirty="0" smtClean="0"/>
              <a:t>に向け、</a:t>
            </a:r>
            <a:r>
              <a:rPr lang="ja-JP" altLang="en-US" sz="1400" dirty="0" smtClean="0"/>
              <a:t>地域で</a:t>
            </a:r>
            <a:r>
              <a:rPr lang="ja-JP" altLang="en-US" sz="1400" dirty="0"/>
              <a:t>サービス等利用</a:t>
            </a:r>
            <a:r>
              <a:rPr lang="ja-JP" altLang="en-US" sz="1400" dirty="0" smtClean="0"/>
              <a:t>計画を評価し相談支援の充実を図るための仕組みを検討する。</a:t>
            </a:r>
            <a:endParaRPr lang="ja-JP" altLang="ja-JP" sz="1400" dirty="0"/>
          </a:p>
          <a:p>
            <a:pPr marL="0" indent="0">
              <a:lnSpc>
                <a:spcPts val="1500"/>
              </a:lnSpc>
              <a:spcBef>
                <a:spcPts val="0"/>
              </a:spcBef>
              <a:buNone/>
            </a:pPr>
            <a:r>
              <a:rPr kumimoji="1" lang="ja-JP" altLang="en-US" sz="1400" dirty="0" smtClean="0"/>
              <a:t>　</a:t>
            </a:r>
            <a:r>
              <a:rPr kumimoji="1" lang="ja-JP" altLang="en-US" sz="1100" dirty="0" smtClean="0"/>
              <a:t>　≪背景≫</a:t>
            </a:r>
            <a:endParaRPr kumimoji="1" lang="en-US" altLang="ja-JP" sz="1100" dirty="0" smtClean="0"/>
          </a:p>
          <a:p>
            <a:pPr marL="0" indent="0">
              <a:lnSpc>
                <a:spcPts val="1200"/>
              </a:lnSpc>
              <a:spcBef>
                <a:spcPts val="0"/>
              </a:spcBef>
              <a:buNone/>
            </a:pPr>
            <a:r>
              <a:rPr lang="ja-JP" altLang="en-US" sz="1100" dirty="0"/>
              <a:t>　</a:t>
            </a:r>
            <a:r>
              <a:rPr lang="ja-JP" altLang="en-US" sz="1100" dirty="0" smtClean="0"/>
              <a:t>　　 ◆平成</a:t>
            </a:r>
            <a:r>
              <a:rPr lang="en-US" altLang="ja-JP" sz="1100" dirty="0" smtClean="0"/>
              <a:t>27</a:t>
            </a:r>
            <a:r>
              <a:rPr lang="ja-JP" altLang="en-US" sz="1100" dirty="0" smtClean="0"/>
              <a:t>年</a:t>
            </a:r>
            <a:r>
              <a:rPr lang="en-US" altLang="ja-JP" sz="1100" dirty="0" smtClean="0"/>
              <a:t>4</a:t>
            </a:r>
            <a:r>
              <a:rPr lang="ja-JP" altLang="en-US" sz="1100" dirty="0" smtClean="0"/>
              <a:t>月全ての支給申請で計画の提出が必要となる</a:t>
            </a:r>
            <a:endParaRPr lang="en-US" altLang="ja-JP" sz="1100" dirty="0" smtClean="0"/>
          </a:p>
          <a:p>
            <a:pPr marL="0" indent="0">
              <a:lnSpc>
                <a:spcPts val="1200"/>
              </a:lnSpc>
              <a:spcBef>
                <a:spcPts val="0"/>
              </a:spcBef>
              <a:buNone/>
            </a:pPr>
            <a:r>
              <a:rPr lang="ja-JP" altLang="en-US" sz="1100" dirty="0"/>
              <a:t>　</a:t>
            </a:r>
            <a:r>
              <a:rPr lang="ja-JP" altLang="en-US" sz="1100" dirty="0" smtClean="0"/>
              <a:t>　　　　→相談支援の質の向上に向けた諸課題の整理</a:t>
            </a:r>
            <a:endParaRPr lang="en-US" altLang="ja-JP" sz="1100" dirty="0" smtClean="0"/>
          </a:p>
          <a:p>
            <a:pPr marL="0" indent="0">
              <a:lnSpc>
                <a:spcPts val="1200"/>
              </a:lnSpc>
              <a:spcBef>
                <a:spcPts val="0"/>
              </a:spcBef>
              <a:buNone/>
            </a:pPr>
            <a:r>
              <a:rPr kumimoji="1" lang="ja-JP" altLang="en-US" sz="1100" b="1" dirty="0" smtClean="0"/>
              <a:t>　　　 </a:t>
            </a:r>
            <a:r>
              <a:rPr lang="ja-JP" altLang="en-US" sz="1100" dirty="0" smtClean="0"/>
              <a:t>◆</a:t>
            </a:r>
            <a:r>
              <a:rPr lang="ja-JP" altLang="en-US" sz="1100" dirty="0"/>
              <a:t>市町村に</a:t>
            </a:r>
            <a:r>
              <a:rPr lang="ja-JP" altLang="en-US" sz="1100" dirty="0" smtClean="0"/>
              <a:t>おけるサービス等利用計画を評価する</a:t>
            </a:r>
            <a:r>
              <a:rPr lang="ja-JP" altLang="en-US" sz="1100" dirty="0"/>
              <a:t>ための</a:t>
            </a:r>
            <a:r>
              <a:rPr lang="ja-JP" altLang="en-US" sz="1100" dirty="0" smtClean="0"/>
              <a:t>取組み（市町村調査：</a:t>
            </a:r>
            <a:r>
              <a:rPr lang="en-US" altLang="ja-JP" sz="1100" dirty="0" smtClean="0"/>
              <a:t>H28.4</a:t>
            </a:r>
            <a:r>
              <a:rPr lang="ja-JP" altLang="en-US" sz="1100" dirty="0" smtClean="0"/>
              <a:t>時点）：</a:t>
            </a:r>
            <a:endParaRPr lang="en-US" altLang="ja-JP" sz="1100" dirty="0" smtClean="0"/>
          </a:p>
          <a:p>
            <a:pPr marL="0" indent="0">
              <a:lnSpc>
                <a:spcPts val="1200"/>
              </a:lnSpc>
              <a:spcBef>
                <a:spcPts val="0"/>
              </a:spcBef>
              <a:buNone/>
            </a:pPr>
            <a:r>
              <a:rPr lang="ja-JP" altLang="en-US" sz="1100" dirty="0"/>
              <a:t>　</a:t>
            </a:r>
            <a:r>
              <a:rPr lang="ja-JP" altLang="en-US" sz="1100" dirty="0" smtClean="0"/>
              <a:t>　　　　・</a:t>
            </a:r>
            <a:r>
              <a:rPr lang="ja-JP" altLang="en-US" sz="1100" dirty="0"/>
              <a:t>サービス等利用計画の評価ツールを作成　２</a:t>
            </a:r>
            <a:r>
              <a:rPr lang="ja-JP" altLang="en-US" sz="1100" dirty="0" smtClean="0"/>
              <a:t>市町（</a:t>
            </a:r>
            <a:r>
              <a:rPr lang="en-US" altLang="ja-JP" sz="1100" dirty="0"/>
              <a:t>4.7</a:t>
            </a:r>
            <a:r>
              <a:rPr lang="ja-JP" altLang="en-US" sz="1100" dirty="0"/>
              <a:t>％）、評価のフィードバック、評価結果の分析等の実施　</a:t>
            </a:r>
            <a:r>
              <a:rPr lang="ja-JP" altLang="en-US" sz="1100" dirty="0" smtClean="0"/>
              <a:t>６市町村（</a:t>
            </a:r>
            <a:r>
              <a:rPr lang="en-US" altLang="ja-JP" sz="1100" dirty="0" smtClean="0"/>
              <a:t>14.0</a:t>
            </a:r>
            <a:r>
              <a:rPr lang="ja-JP" altLang="en-US" sz="1100" dirty="0" smtClean="0"/>
              <a:t>％</a:t>
            </a:r>
            <a:r>
              <a:rPr lang="ja-JP" altLang="en-US" sz="1100" dirty="0"/>
              <a:t>）、</a:t>
            </a:r>
            <a:endParaRPr lang="en-US" altLang="ja-JP" sz="1100" dirty="0"/>
          </a:p>
          <a:p>
            <a:pPr marL="0" indent="0">
              <a:lnSpc>
                <a:spcPts val="1200"/>
              </a:lnSpc>
              <a:spcBef>
                <a:spcPts val="0"/>
              </a:spcBef>
              <a:buNone/>
            </a:pPr>
            <a:r>
              <a:rPr lang="ja-JP" altLang="en-US" sz="1100" dirty="0"/>
              <a:t>　　　　　</a:t>
            </a:r>
            <a:r>
              <a:rPr lang="ja-JP" altLang="en-US" sz="1100" dirty="0" smtClean="0"/>
              <a:t>・相談</a:t>
            </a:r>
            <a:r>
              <a:rPr lang="ja-JP" altLang="en-US" sz="1100" dirty="0" smtClean="0"/>
              <a:t>支援に関する研修会</a:t>
            </a:r>
            <a:r>
              <a:rPr lang="ja-JP" altLang="en-US" sz="1100" dirty="0"/>
              <a:t>や事例検討を実施　</a:t>
            </a:r>
            <a:r>
              <a:rPr lang="ja-JP" altLang="en-US" sz="1100" dirty="0" smtClean="0"/>
              <a:t>３１市町、</a:t>
            </a:r>
            <a:r>
              <a:rPr lang="ja-JP" altLang="en-US" sz="1100" dirty="0" smtClean="0"/>
              <a:t>うちサービス等利用計画に</a:t>
            </a:r>
            <a:r>
              <a:rPr lang="ja-JP" altLang="en-US" sz="1100" dirty="0"/>
              <a:t>ついての研修会や事例検討を実施　</a:t>
            </a:r>
            <a:r>
              <a:rPr lang="ja-JP" altLang="en-US" sz="1100" dirty="0" smtClean="0"/>
              <a:t>６</a:t>
            </a:r>
            <a:r>
              <a:rPr lang="ja-JP" altLang="en-US" sz="1100" dirty="0" smtClean="0"/>
              <a:t>市町</a:t>
            </a:r>
            <a:endParaRPr lang="en-US" altLang="ja-JP" sz="1100" dirty="0"/>
          </a:p>
          <a:p>
            <a:pPr marL="0" indent="0">
              <a:lnSpc>
                <a:spcPts val="1200"/>
              </a:lnSpc>
              <a:spcBef>
                <a:spcPts val="0"/>
              </a:spcBef>
              <a:buNone/>
            </a:pPr>
            <a:r>
              <a:rPr lang="ja-JP" altLang="en-US" sz="1100" dirty="0"/>
              <a:t>　　　　　・自立支援協議会、事業所連絡会等で計画作成の評価に関するフォローアップの取組み実施　５</a:t>
            </a:r>
            <a:r>
              <a:rPr lang="ja-JP" altLang="en-US" sz="1100" dirty="0" smtClean="0">
                <a:solidFill>
                  <a:srgbClr val="000000"/>
                </a:solidFill>
              </a:rPr>
              <a:t>市町</a:t>
            </a:r>
            <a:r>
              <a:rPr lang="ja-JP" altLang="en-US" sz="1100" dirty="0">
                <a:solidFill>
                  <a:srgbClr val="000000"/>
                </a:solidFill>
              </a:rPr>
              <a:t>　など　</a:t>
            </a:r>
            <a:r>
              <a:rPr lang="ja-JP" altLang="en-US" sz="1100" dirty="0"/>
              <a:t>　</a:t>
            </a:r>
            <a:endParaRPr lang="en-US" altLang="ja-JP" sz="1100" b="1" dirty="0"/>
          </a:p>
          <a:p>
            <a:pPr marL="0" indent="0">
              <a:lnSpc>
                <a:spcPts val="1200"/>
              </a:lnSpc>
              <a:spcBef>
                <a:spcPts val="0"/>
              </a:spcBef>
              <a:buNone/>
            </a:pPr>
            <a:endParaRPr kumimoji="1" lang="en-US" altLang="ja-JP" sz="1100" b="1" dirty="0" smtClean="0"/>
          </a:p>
          <a:p>
            <a:pPr marL="0" indent="0">
              <a:lnSpc>
                <a:spcPts val="900"/>
              </a:lnSpc>
              <a:buNone/>
            </a:pPr>
            <a:endParaRPr kumimoji="1" lang="en-US" altLang="ja-JP" sz="1400" b="1" dirty="0" smtClean="0"/>
          </a:p>
          <a:p>
            <a:pPr marL="0" indent="0">
              <a:buNone/>
            </a:pPr>
            <a:r>
              <a:rPr kumimoji="1" lang="en-US" altLang="ja-JP" sz="1400" b="1" dirty="0" smtClean="0"/>
              <a:t>【</a:t>
            </a:r>
            <a:r>
              <a:rPr kumimoji="1" lang="ja-JP" altLang="en-US" sz="1400" b="1" dirty="0" smtClean="0"/>
              <a:t>具体的な検討内容</a:t>
            </a:r>
            <a:r>
              <a:rPr kumimoji="1" lang="en-US" altLang="ja-JP" sz="1400" b="1" dirty="0" smtClean="0"/>
              <a:t>】</a:t>
            </a:r>
          </a:p>
          <a:p>
            <a:pPr marL="0" indent="0">
              <a:buNone/>
            </a:pPr>
            <a:r>
              <a:rPr lang="ja-JP" altLang="ja-JP" sz="1400" b="1" dirty="0" smtClean="0"/>
              <a:t>➣</a:t>
            </a:r>
            <a:r>
              <a:rPr lang="ja-JP" altLang="en-US" sz="1400" b="1" dirty="0" smtClean="0"/>
              <a:t>地域での自立した生活を支えるサービス</a:t>
            </a:r>
            <a:r>
              <a:rPr lang="ja-JP" altLang="en-US" sz="1400" b="1" dirty="0"/>
              <a:t>等利用</a:t>
            </a:r>
            <a:r>
              <a:rPr lang="ja-JP" altLang="en-US" sz="1400" b="1" dirty="0" smtClean="0"/>
              <a:t>計画等の質、その評価の必要性、あり方について（望ましいプランとは）</a:t>
            </a:r>
            <a:endParaRPr lang="en-US" altLang="ja-JP" sz="1400" b="1" dirty="0" smtClean="0"/>
          </a:p>
          <a:p>
            <a:pPr marL="0" indent="0">
              <a:buNone/>
            </a:pPr>
            <a:r>
              <a:rPr lang="ja-JP" altLang="en-US" sz="1400" dirty="0" smtClean="0"/>
              <a:t>　○全ての支給申請で計画の提出が必要となり計画相談支援の量的拡充のみならず質の向上の必要性が求められる</a:t>
            </a:r>
            <a:endParaRPr lang="en-US" altLang="ja-JP" sz="1400" dirty="0" smtClean="0"/>
          </a:p>
          <a:p>
            <a:pPr marL="0" indent="0">
              <a:buNone/>
            </a:pPr>
            <a:r>
              <a:rPr lang="ja-JP" altLang="en-US" sz="1400" dirty="0"/>
              <a:t>　</a:t>
            </a:r>
            <a:r>
              <a:rPr lang="ja-JP" altLang="en-US" sz="1400" dirty="0" smtClean="0"/>
              <a:t>○利用者が実現したい生活やそのために関係者が果たす役割が具体化され情報共有するための手段であり、市町村にと</a:t>
            </a:r>
            <a:r>
              <a:rPr lang="ja-JP" altLang="en-US" sz="1400" dirty="0" err="1" smtClean="0"/>
              <a:t>っ</a:t>
            </a:r>
            <a:endParaRPr lang="en-US" altLang="ja-JP" sz="1400" dirty="0" smtClean="0"/>
          </a:p>
          <a:p>
            <a:pPr marL="0" indent="0">
              <a:buNone/>
            </a:pPr>
            <a:r>
              <a:rPr lang="ja-JP" altLang="en-US" sz="1400" dirty="0"/>
              <a:t>　</a:t>
            </a:r>
            <a:r>
              <a:rPr lang="ja-JP" altLang="en-US" sz="1400" dirty="0" smtClean="0"/>
              <a:t>　</a:t>
            </a:r>
            <a:r>
              <a:rPr lang="ja-JP" altLang="en-US" sz="1400" dirty="0" err="1" smtClean="0"/>
              <a:t>ては</a:t>
            </a:r>
            <a:r>
              <a:rPr lang="ja-JP" altLang="en-US" sz="1400" dirty="0" smtClean="0"/>
              <a:t>支給決定根拠となりえるか（望ましいプラン）</a:t>
            </a:r>
            <a:endParaRPr lang="ja-JP" altLang="ja-JP" sz="1400" dirty="0" smtClean="0"/>
          </a:p>
          <a:p>
            <a:pPr marL="0" indent="0">
              <a:buNone/>
            </a:pPr>
            <a:r>
              <a:rPr lang="ja-JP" altLang="ja-JP" sz="1400" b="1" dirty="0" smtClean="0"/>
              <a:t>➣</a:t>
            </a:r>
            <a:r>
              <a:rPr lang="ja-JP" altLang="en-US" sz="1400" b="1" dirty="0" smtClean="0"/>
              <a:t>サービス等利用計画の評価のしくみについて</a:t>
            </a:r>
            <a:endParaRPr lang="en-US" altLang="ja-JP" sz="1400" b="1" dirty="0" smtClean="0"/>
          </a:p>
          <a:p>
            <a:pPr marL="0" indent="0">
              <a:buNone/>
            </a:pPr>
            <a:r>
              <a:rPr lang="ja-JP" altLang="en-US" sz="1400" b="1" dirty="0"/>
              <a:t>　</a:t>
            </a:r>
            <a:r>
              <a:rPr lang="ja-JP" altLang="en-US" sz="1400" dirty="0" smtClean="0"/>
              <a:t>○評価する際の視点、ポイントとは（日本</a:t>
            </a:r>
            <a:r>
              <a:rPr lang="ja-JP" altLang="ja-JP" sz="1400" dirty="0" smtClean="0"/>
              <a:t>相談</a:t>
            </a:r>
            <a:r>
              <a:rPr lang="ja-JP" altLang="ja-JP" sz="1400" dirty="0"/>
              <a:t>支援</a:t>
            </a:r>
            <a:r>
              <a:rPr lang="ja-JP" altLang="ja-JP" sz="1400" dirty="0" smtClean="0"/>
              <a:t>専門員</a:t>
            </a:r>
            <a:r>
              <a:rPr lang="ja-JP" altLang="en-US" sz="1400" dirty="0" smtClean="0"/>
              <a:t>協会</a:t>
            </a:r>
            <a:r>
              <a:rPr lang="ja-JP" altLang="ja-JP" sz="1400" dirty="0" smtClean="0"/>
              <a:t>の</a:t>
            </a:r>
            <a:r>
              <a:rPr lang="ja-JP" altLang="en-US" sz="1400" dirty="0" smtClean="0"/>
              <a:t>サービス等利用計画評価チェックリストの実践化）　　　　　</a:t>
            </a:r>
            <a:r>
              <a:rPr lang="ja-JP" altLang="en-US" sz="1400" b="1" dirty="0" smtClean="0"/>
              <a:t>　　　　　　　　　　　　　　　　　　　　　　　　　　　　　　　　　　　　　　　　　　　　　　　　　　　　　　　　　　　　　　　　　　　　　　　　　　　　　　　　　　　　　　　　　　　　　　　　　　　　　　　　　　　　　　　　　　　　　　　　　　　　　　　　　　　　　　　　　　　　　　　　　　　　　　　　　　　　　　　　　　　　　　　　　　　　　　　　　　　　　　　　　　　　　　　　　　　　　　　　　　　　　　　　　　　　　　　　　　　　　　　　　　　　　　　　　　　　　　　　　　　　　　　　　　　　　　　　　　　　　　　　　　</a:t>
            </a:r>
            <a:endParaRPr lang="ja-JP" altLang="ja-JP" sz="1400" b="1" dirty="0"/>
          </a:p>
          <a:p>
            <a:pPr marL="0" indent="0">
              <a:buNone/>
            </a:pPr>
            <a:r>
              <a:rPr lang="ja-JP" altLang="en-US" sz="1400" dirty="0" smtClean="0"/>
              <a:t>　○各視点、ポイントについてどの程度踏み込んで記載すればよいのか、評価者のための具体的な基準、例</a:t>
            </a:r>
            <a:r>
              <a:rPr lang="ja-JP" altLang="en-US" sz="1400" dirty="0"/>
              <a:t>の</a:t>
            </a:r>
            <a:r>
              <a:rPr lang="ja-JP" altLang="en-US" sz="1400" dirty="0" smtClean="0"/>
              <a:t>提示</a:t>
            </a:r>
            <a:endParaRPr lang="en-US" altLang="ja-JP" sz="1400" dirty="0" smtClean="0"/>
          </a:p>
          <a:p>
            <a:pPr marL="0" indent="0">
              <a:buNone/>
            </a:pPr>
            <a:r>
              <a:rPr lang="ja-JP" altLang="en-US" sz="1400" dirty="0"/>
              <a:t>　</a:t>
            </a:r>
            <a:r>
              <a:rPr lang="ja-JP" altLang="en-US" sz="1400" dirty="0" smtClean="0"/>
              <a:t>　（</a:t>
            </a:r>
            <a:r>
              <a:rPr lang="ja-JP" altLang="en-US" sz="1400" dirty="0"/>
              <a:t>特に</a:t>
            </a:r>
            <a:r>
              <a:rPr lang="ja-JP" altLang="en-US" sz="1400" dirty="0" smtClean="0"/>
              <a:t>重要な視点、作成時抽象的になりやすいポイント</a:t>
            </a:r>
            <a:r>
              <a:rPr lang="ja-JP" altLang="en-US" sz="1400" dirty="0"/>
              <a:t>に</a:t>
            </a:r>
            <a:r>
              <a:rPr lang="ja-JP" altLang="en-US" sz="1400" dirty="0" smtClean="0"/>
              <a:t>ついてなど）</a:t>
            </a:r>
            <a:endParaRPr lang="en-US" altLang="ja-JP" sz="1400" dirty="0" smtClean="0"/>
          </a:p>
          <a:p>
            <a:pPr marL="0" indent="0">
              <a:buNone/>
            </a:pPr>
            <a:r>
              <a:rPr lang="ja-JP" altLang="en-US" sz="1400" dirty="0"/>
              <a:t>　</a:t>
            </a:r>
            <a:r>
              <a:rPr lang="ja-JP" altLang="en-US" sz="1400" dirty="0" smtClean="0"/>
              <a:t>○評価を実施するしくみ（多角的な評価の実施、モニタリングにおける活用など）</a:t>
            </a:r>
            <a:endParaRPr lang="en-US" altLang="ja-JP" sz="1400" dirty="0" smtClean="0"/>
          </a:p>
          <a:p>
            <a:pPr marL="0" indent="0">
              <a:buNone/>
            </a:pPr>
            <a:r>
              <a:rPr lang="ja-JP" altLang="ja-JP" sz="1400" b="1" dirty="0" smtClean="0"/>
              <a:t>➣</a:t>
            </a:r>
            <a:r>
              <a:rPr lang="ja-JP" altLang="en-US" sz="1400" b="1" dirty="0" smtClean="0"/>
              <a:t>地域</a:t>
            </a:r>
            <a:r>
              <a:rPr lang="ja-JP" altLang="ja-JP" sz="1400" b="1" dirty="0" smtClean="0"/>
              <a:t>で</a:t>
            </a:r>
            <a:r>
              <a:rPr lang="ja-JP" altLang="en-US" sz="1400" b="1" dirty="0" smtClean="0"/>
              <a:t>計画の評価、質の向上に関する取組み、体制について</a:t>
            </a:r>
            <a:endParaRPr lang="en-US" altLang="ja-JP" sz="1400" b="1" dirty="0" smtClean="0"/>
          </a:p>
          <a:p>
            <a:pPr marL="0" indent="0">
              <a:buNone/>
            </a:pPr>
            <a:r>
              <a:rPr lang="ja-JP" altLang="en-US" sz="1400" dirty="0" smtClean="0"/>
              <a:t>　○市町村の役割と市町村で実施している計画の評価実施例</a:t>
            </a:r>
            <a:r>
              <a:rPr lang="ja-JP" altLang="ja-JP" sz="1400" dirty="0" smtClean="0"/>
              <a:t>（</a:t>
            </a:r>
            <a:r>
              <a:rPr lang="ja-JP" altLang="en-US" sz="1400" dirty="0"/>
              <a:t>→　</a:t>
            </a:r>
            <a:r>
              <a:rPr lang="ja-JP" altLang="ja-JP" sz="1400" dirty="0"/>
              <a:t>先行事例</a:t>
            </a:r>
            <a:r>
              <a:rPr lang="ja-JP" altLang="en-US" sz="1400" dirty="0"/>
              <a:t>、好事例</a:t>
            </a:r>
            <a:r>
              <a:rPr lang="ja-JP" altLang="ja-JP" sz="1400" dirty="0"/>
              <a:t>等を</a:t>
            </a:r>
            <a:r>
              <a:rPr lang="ja-JP" altLang="ja-JP" sz="1400" dirty="0" smtClean="0"/>
              <a:t>収集）</a:t>
            </a:r>
            <a:endParaRPr lang="en-US" altLang="ja-JP" sz="1400" dirty="0"/>
          </a:p>
          <a:p>
            <a:pPr marL="0" indent="0">
              <a:buNone/>
            </a:pPr>
            <a:r>
              <a:rPr lang="ja-JP" altLang="en-US" sz="1400" dirty="0"/>
              <a:t>　</a:t>
            </a:r>
            <a:r>
              <a:rPr lang="ja-JP" altLang="en-US" sz="1400" dirty="0" smtClean="0"/>
              <a:t>　・評価ツールの作成例、支援につながったかなどの活用例</a:t>
            </a:r>
            <a:endParaRPr lang="en-US" altLang="ja-JP" sz="1400" dirty="0" smtClean="0"/>
          </a:p>
          <a:p>
            <a:pPr marL="0" indent="0">
              <a:buNone/>
            </a:pPr>
            <a:r>
              <a:rPr lang="ja-JP" altLang="en-US" sz="1400" dirty="0"/>
              <a:t>　</a:t>
            </a:r>
            <a:r>
              <a:rPr lang="ja-JP" altLang="en-US" sz="1400" dirty="0" smtClean="0"/>
              <a:t>　・計画作成者以外の評価例（多角的な評価による気づき）</a:t>
            </a:r>
            <a:endParaRPr lang="en-US" altLang="ja-JP" sz="1400" dirty="0" smtClean="0"/>
          </a:p>
          <a:p>
            <a:pPr marL="0" indent="0">
              <a:buNone/>
            </a:pPr>
            <a:r>
              <a:rPr lang="ja-JP" altLang="en-US" sz="1400" dirty="0"/>
              <a:t>　</a:t>
            </a:r>
            <a:r>
              <a:rPr lang="ja-JP" altLang="en-US" sz="1400" dirty="0" smtClean="0"/>
              <a:t>　・</a:t>
            </a:r>
            <a:r>
              <a:rPr lang="ja-JP" altLang="ja-JP" sz="1400" dirty="0" smtClean="0"/>
              <a:t>自立</a:t>
            </a:r>
            <a:r>
              <a:rPr lang="ja-JP" altLang="ja-JP" sz="1400" dirty="0"/>
              <a:t>支援協</a:t>
            </a:r>
            <a:r>
              <a:rPr lang="ja-JP" altLang="ja-JP" sz="1400" dirty="0" smtClean="0"/>
              <a:t>議会</a:t>
            </a:r>
            <a:r>
              <a:rPr lang="ja-JP" altLang="en-US" sz="1400" dirty="0" smtClean="0"/>
              <a:t>、事業所連絡会等における事例検討会、研修会での評価の実施等</a:t>
            </a:r>
            <a:endParaRPr lang="en-US" altLang="ja-JP" sz="1400" dirty="0" smtClean="0"/>
          </a:p>
          <a:p>
            <a:pPr marL="0" indent="0">
              <a:buNone/>
            </a:pPr>
            <a:r>
              <a:rPr lang="ja-JP" altLang="en-US" sz="1400" dirty="0"/>
              <a:t>　</a:t>
            </a:r>
            <a:r>
              <a:rPr lang="ja-JP" altLang="en-US" sz="1400" dirty="0" smtClean="0"/>
              <a:t>○大阪府の役割</a:t>
            </a:r>
            <a:endParaRPr lang="en-US" altLang="ja-JP" sz="1400" dirty="0" smtClean="0"/>
          </a:p>
          <a:p>
            <a:pPr marL="0" indent="0">
              <a:buNone/>
            </a:pPr>
            <a:r>
              <a:rPr lang="ja-JP" altLang="en-US" sz="1400" dirty="0"/>
              <a:t>　</a:t>
            </a:r>
            <a:r>
              <a:rPr lang="ja-JP" altLang="en-US" sz="1400" dirty="0" smtClean="0"/>
              <a:t>　・</a:t>
            </a:r>
            <a:r>
              <a:rPr lang="ja-JP" altLang="en-US" sz="1400" dirty="0"/>
              <a:t>人材</a:t>
            </a:r>
            <a:r>
              <a:rPr lang="ja-JP" altLang="en-US" sz="1400" dirty="0" smtClean="0"/>
              <a:t>育成、広域支援</a:t>
            </a:r>
            <a:endParaRPr lang="ja-JP" altLang="ja-JP" sz="1400" dirty="0"/>
          </a:p>
        </p:txBody>
      </p:sp>
      <p:sp>
        <p:nvSpPr>
          <p:cNvPr id="9" name="テキスト ボックス 8"/>
          <p:cNvSpPr txBox="1"/>
          <p:nvPr/>
        </p:nvSpPr>
        <p:spPr>
          <a:xfrm>
            <a:off x="7982881" y="39133"/>
            <a:ext cx="1037591" cy="369332"/>
          </a:xfrm>
          <a:prstGeom prst="rect">
            <a:avLst/>
          </a:prstGeom>
          <a:noFill/>
          <a:ln>
            <a:solidFill>
              <a:schemeClr val="tx1"/>
            </a:solidFill>
          </a:ln>
        </p:spPr>
        <p:txBody>
          <a:bodyPr wrap="square" rtlCol="0">
            <a:spAutoFit/>
          </a:bodyPr>
          <a:lstStyle/>
          <a:p>
            <a:pPr algn="ctr"/>
            <a:r>
              <a:rPr kumimoji="1" lang="ja-JP" altLang="en-US" dirty="0" smtClean="0"/>
              <a:t>資料１</a:t>
            </a:r>
            <a:endParaRPr kumimoji="1" lang="ja-JP" altLang="en-US" dirty="0"/>
          </a:p>
        </p:txBody>
      </p:sp>
      <p:sp>
        <p:nvSpPr>
          <p:cNvPr id="2" name="スライド番号プレースホルダー 1"/>
          <p:cNvSpPr>
            <a:spLocks noGrp="1"/>
          </p:cNvSpPr>
          <p:nvPr>
            <p:ph type="sldNum" sz="quarter" idx="12"/>
          </p:nvPr>
        </p:nvSpPr>
        <p:spPr>
          <a:xfrm>
            <a:off x="6997554" y="6475640"/>
            <a:ext cx="2133600" cy="365125"/>
          </a:xfrm>
        </p:spPr>
        <p:txBody>
          <a:bodyPr/>
          <a:lstStyle/>
          <a:p>
            <a:fld id="{1C2C60DF-5D73-46A2-8FFF-B4A756D3B2D0}" type="slidenum">
              <a:rPr kumimoji="1" lang="ja-JP" altLang="en-US" smtClean="0"/>
              <a:t>1</a:t>
            </a:fld>
            <a:endParaRPr kumimoji="1" lang="ja-JP" altLang="en-US" dirty="0"/>
          </a:p>
        </p:txBody>
      </p:sp>
      <p:sp>
        <p:nvSpPr>
          <p:cNvPr id="4" name="テキスト ボックス 3"/>
          <p:cNvSpPr txBox="1"/>
          <p:nvPr/>
        </p:nvSpPr>
        <p:spPr>
          <a:xfrm>
            <a:off x="0" y="446437"/>
            <a:ext cx="9144000" cy="369332"/>
          </a:xfrm>
          <a:prstGeom prst="rect">
            <a:avLst/>
          </a:prstGeom>
        </p:spPr>
        <p:style>
          <a:lnRef idx="1">
            <a:schemeClr val="accent5"/>
          </a:lnRef>
          <a:fillRef idx="3">
            <a:schemeClr val="accent5"/>
          </a:fillRef>
          <a:effectRef idx="2">
            <a:schemeClr val="accent5"/>
          </a:effectRef>
          <a:fontRef idx="minor">
            <a:schemeClr val="lt1"/>
          </a:fontRef>
        </p:style>
        <p:txBody>
          <a:bodyPr wrap="square" rtlCol="0" anchor="ctr">
            <a:spAutoFit/>
          </a:bodyPr>
          <a:lstStyle/>
          <a:p>
            <a:pPr algn="ctr"/>
            <a:r>
              <a:rPr lang="ja-JP" altLang="en-US" b="1" dirty="0" smtClean="0">
                <a:latin typeface="+mn-ea"/>
              </a:rPr>
              <a:t>平成</a:t>
            </a:r>
            <a:r>
              <a:rPr lang="en-US" altLang="ja-JP" b="1" dirty="0" smtClean="0">
                <a:latin typeface="+mn-ea"/>
              </a:rPr>
              <a:t>28</a:t>
            </a:r>
            <a:r>
              <a:rPr lang="ja-JP" altLang="en-US" b="1" dirty="0" smtClean="0">
                <a:latin typeface="+mn-ea"/>
              </a:rPr>
              <a:t>年度　ケアマネジメント</a:t>
            </a:r>
            <a:r>
              <a:rPr lang="ja-JP" altLang="en-US" b="1" dirty="0">
                <a:latin typeface="+mn-ea"/>
              </a:rPr>
              <a:t>推進</a:t>
            </a:r>
            <a:r>
              <a:rPr lang="ja-JP" altLang="en-US" b="1" dirty="0" smtClean="0">
                <a:latin typeface="+mn-ea"/>
              </a:rPr>
              <a:t>部会における検討事項（案）</a:t>
            </a:r>
            <a:r>
              <a:rPr lang="ja-JP" altLang="en-US" b="1" dirty="0">
                <a:latin typeface="+mn-ea"/>
              </a:rPr>
              <a:t>　</a:t>
            </a:r>
          </a:p>
        </p:txBody>
      </p:sp>
      <p:sp>
        <p:nvSpPr>
          <p:cNvPr id="5" name="下矢印 4"/>
          <p:cNvSpPr/>
          <p:nvPr/>
        </p:nvSpPr>
        <p:spPr>
          <a:xfrm>
            <a:off x="2344147" y="5736795"/>
            <a:ext cx="3973016" cy="240974"/>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kumimoji="1" lang="ja-JP" altLang="en-US"/>
          </a:p>
        </p:txBody>
      </p:sp>
      <p:sp>
        <p:nvSpPr>
          <p:cNvPr id="7" name="テキスト ボックス 6"/>
          <p:cNvSpPr txBox="1"/>
          <p:nvPr/>
        </p:nvSpPr>
        <p:spPr>
          <a:xfrm>
            <a:off x="370249" y="6503587"/>
            <a:ext cx="3648980" cy="288000"/>
          </a:xfrm>
          <a:prstGeom prst="chevron">
            <a:avLst/>
          </a:prstGeom>
          <a:ln/>
        </p:spPr>
        <p:style>
          <a:lnRef idx="1">
            <a:schemeClr val="accent2"/>
          </a:lnRef>
          <a:fillRef idx="2">
            <a:schemeClr val="accent2"/>
          </a:fillRef>
          <a:effectRef idx="1">
            <a:schemeClr val="accent2"/>
          </a:effectRef>
          <a:fontRef idx="minor">
            <a:schemeClr val="dk1"/>
          </a:fontRef>
        </p:style>
        <p:txBody>
          <a:bodyPr wrap="square" rtlCol="0" anchor="ctr">
            <a:spAutoFit/>
          </a:bodyPr>
          <a:lstStyle/>
          <a:p>
            <a:r>
              <a:rPr lang="ja-JP" altLang="en-US" dirty="0" smtClean="0"/>
              <a:t>各市町村</a:t>
            </a:r>
            <a:r>
              <a:rPr lang="ja-JP" altLang="en-US" dirty="0"/>
              <a:t>・地域</a:t>
            </a:r>
            <a:r>
              <a:rPr lang="ja-JP" altLang="en-US" dirty="0" smtClean="0"/>
              <a:t>での実践</a:t>
            </a:r>
            <a:r>
              <a:rPr lang="ja-JP" altLang="en-US" dirty="0"/>
              <a:t>・</a:t>
            </a:r>
            <a:r>
              <a:rPr lang="ja-JP" altLang="en-US" dirty="0" smtClean="0"/>
              <a:t>取組</a:t>
            </a:r>
            <a:endParaRPr kumimoji="1" lang="ja-JP" altLang="en-US" dirty="0"/>
          </a:p>
        </p:txBody>
      </p:sp>
      <p:sp>
        <p:nvSpPr>
          <p:cNvPr id="10" name="テキスト ボックス 9"/>
          <p:cNvSpPr txBox="1"/>
          <p:nvPr/>
        </p:nvSpPr>
        <p:spPr>
          <a:xfrm>
            <a:off x="4007532" y="6481509"/>
            <a:ext cx="4680520" cy="369332"/>
          </a:xfrm>
          <a:prstGeom prst="chevron">
            <a:avLst/>
          </a:prstGeom>
          <a:ln/>
        </p:spPr>
        <p:style>
          <a:lnRef idx="1">
            <a:schemeClr val="accent2"/>
          </a:lnRef>
          <a:fillRef idx="2">
            <a:schemeClr val="accent2"/>
          </a:fillRef>
          <a:effectRef idx="1">
            <a:schemeClr val="accent2"/>
          </a:effectRef>
          <a:fontRef idx="minor">
            <a:schemeClr val="dk1"/>
          </a:fontRef>
        </p:style>
        <p:txBody>
          <a:bodyPr wrap="square" rtlCol="0" anchor="ctr">
            <a:spAutoFit/>
          </a:bodyPr>
          <a:lstStyle/>
          <a:p>
            <a:r>
              <a:rPr kumimoji="1" lang="ja-JP" altLang="en-US" dirty="0" smtClean="0"/>
              <a:t>地域で質の向上が図られる仕組みへ</a:t>
            </a:r>
            <a:endParaRPr kumimoji="1" lang="ja-JP" altLang="en-US" dirty="0"/>
          </a:p>
        </p:txBody>
      </p:sp>
      <p:sp>
        <p:nvSpPr>
          <p:cNvPr id="8" name="円/楕円 7"/>
          <p:cNvSpPr/>
          <p:nvPr/>
        </p:nvSpPr>
        <p:spPr>
          <a:xfrm>
            <a:off x="2770245" y="6027809"/>
            <a:ext cx="3168352" cy="4423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3202293" y="6061491"/>
            <a:ext cx="2448000" cy="408623"/>
          </a:xfrm>
          <a:prstGeom prst="roundRect">
            <a:avLst/>
          </a:prstGeom>
          <a:noFill/>
        </p:spPr>
        <p:txBody>
          <a:bodyPr wrap="square" rtlCol="0">
            <a:spAutoFit/>
          </a:bodyPr>
          <a:lstStyle/>
          <a:p>
            <a:r>
              <a:rPr kumimoji="1" lang="ja-JP" altLang="en-US" dirty="0" smtClean="0">
                <a:solidFill>
                  <a:schemeClr val="bg1"/>
                </a:solidFill>
              </a:rPr>
              <a:t>報告書としてとりまとめ</a:t>
            </a:r>
            <a:endParaRPr kumimoji="1" lang="ja-JP" altLang="en-US" dirty="0">
              <a:solidFill>
                <a:schemeClr val="bg1"/>
              </a:solidFill>
            </a:endParaRPr>
          </a:p>
        </p:txBody>
      </p:sp>
      <p:sp>
        <p:nvSpPr>
          <p:cNvPr id="11" name="正方形/長方形 10"/>
          <p:cNvSpPr/>
          <p:nvPr/>
        </p:nvSpPr>
        <p:spPr>
          <a:xfrm>
            <a:off x="356794" y="1484784"/>
            <a:ext cx="8088578" cy="1008112"/>
          </a:xfrm>
          <a:prstGeom prst="rect">
            <a:avLst/>
          </a:prstGeom>
          <a:noFill/>
          <a:ln w="9525">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20162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323528" y="274638"/>
            <a:ext cx="8496944" cy="432000"/>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400" b="1" dirty="0" smtClean="0">
                <a:solidFill>
                  <a:schemeClr val="bg1"/>
                </a:solidFill>
              </a:rPr>
              <a:t>検討スケジュール（案）</a:t>
            </a:r>
            <a:endParaRPr lang="ja-JP" altLang="en-US" sz="2400" b="1" dirty="0">
              <a:solidFill>
                <a:schemeClr val="bg1"/>
              </a:solidFill>
            </a:endParaRPr>
          </a:p>
        </p:txBody>
      </p:sp>
      <p:sp>
        <p:nvSpPr>
          <p:cNvPr id="3" name="コンテンツ プレースホルダー 2"/>
          <p:cNvSpPr txBox="1">
            <a:spLocks/>
          </p:cNvSpPr>
          <p:nvPr/>
        </p:nvSpPr>
        <p:spPr>
          <a:xfrm>
            <a:off x="457200" y="908720"/>
            <a:ext cx="8363272" cy="5217443"/>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endParaRPr lang="en-US" altLang="ja-JP" sz="1800" dirty="0"/>
          </a:p>
        </p:txBody>
      </p:sp>
      <p:graphicFrame>
        <p:nvGraphicFramePr>
          <p:cNvPr id="4" name="表 3"/>
          <p:cNvGraphicFramePr>
            <a:graphicFrameLocks noGrp="1"/>
          </p:cNvGraphicFramePr>
          <p:nvPr>
            <p:extLst>
              <p:ext uri="{D42A27DB-BD31-4B8C-83A1-F6EECF244321}">
                <p14:modId xmlns:p14="http://schemas.microsoft.com/office/powerpoint/2010/main" val="1685906131"/>
              </p:ext>
            </p:extLst>
          </p:nvPr>
        </p:nvGraphicFramePr>
        <p:xfrm>
          <a:off x="343592" y="861060"/>
          <a:ext cx="8476880" cy="5566370"/>
        </p:xfrm>
        <a:graphic>
          <a:graphicData uri="http://schemas.openxmlformats.org/drawingml/2006/table">
            <a:tbl>
              <a:tblPr firstRow="1" bandRow="1">
                <a:tableStyleId>{5C22544A-7EE6-4342-B048-85BDC9FD1C3A}</a:tableStyleId>
              </a:tblPr>
              <a:tblGrid>
                <a:gridCol w="712320"/>
                <a:gridCol w="1440160"/>
                <a:gridCol w="4104456"/>
                <a:gridCol w="2219944"/>
              </a:tblGrid>
              <a:tr h="216024">
                <a:tc>
                  <a:txBody>
                    <a:bodyPr/>
                    <a:lstStyle/>
                    <a:p>
                      <a:pPr algn="ctr"/>
                      <a:r>
                        <a:rPr kumimoji="1" lang="ja-JP" altLang="en-US" sz="1400" dirty="0" smtClean="0"/>
                        <a:t>年月</a:t>
                      </a:r>
                      <a:endParaRPr kumimoji="1" lang="ja-JP" altLang="en-US" sz="1400" dirty="0"/>
                    </a:p>
                  </a:txBody>
                  <a:tcPr>
                    <a:lnB w="9525" cap="flat" cmpd="sng" algn="ctr">
                      <a:solidFill>
                        <a:schemeClr val="tx1"/>
                      </a:solidFill>
                      <a:prstDash val="solid"/>
                      <a:round/>
                      <a:headEnd type="none" w="med" len="med"/>
                      <a:tailEnd type="none" w="med" len="med"/>
                    </a:lnB>
                  </a:tcPr>
                </a:tc>
                <a:tc>
                  <a:txBody>
                    <a:bodyPr/>
                    <a:lstStyle/>
                    <a:p>
                      <a:pPr algn="ctr"/>
                      <a:r>
                        <a:rPr kumimoji="1" lang="ja-JP" altLang="en-US" sz="1400" dirty="0" smtClean="0"/>
                        <a:t>部　会</a:t>
                      </a:r>
                      <a:endParaRPr kumimoji="1" lang="ja-JP" altLang="en-US" sz="1400" dirty="0"/>
                    </a:p>
                  </a:txBody>
                  <a:tcPr>
                    <a:lnR w="12700" cap="flat" cmpd="sng" algn="ctr">
                      <a:solidFill>
                        <a:schemeClr val="bg1"/>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tc>
                  <a:txBody>
                    <a:bodyPr/>
                    <a:lstStyle/>
                    <a:p>
                      <a:pPr algn="ctr"/>
                      <a:r>
                        <a:rPr lang="ja-JP" altLang="en-US" sz="1400" dirty="0" smtClean="0"/>
                        <a:t>検討内容（案）</a:t>
                      </a:r>
                      <a:endParaRPr lang="ja-JP" altLang="en-US" sz="1400" dirty="0"/>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tc>
                  <a:txBody>
                    <a:bodyPr/>
                    <a:lstStyle/>
                    <a:p>
                      <a:pPr algn="ctr"/>
                      <a:r>
                        <a:rPr lang="ja-JP" altLang="en-US" sz="1400" dirty="0" smtClean="0"/>
                        <a:t>参考</a:t>
                      </a:r>
                      <a:endParaRPr lang="ja-JP" altLang="en-US" sz="1400" dirty="0"/>
                    </a:p>
                  </a:txBody>
                  <a:tcPr>
                    <a:lnL w="12700" cap="flat" cmpd="sng" algn="ctr">
                      <a:solidFill>
                        <a:schemeClr val="bg1"/>
                      </a:solidFill>
                      <a:prstDash val="solid"/>
                      <a:round/>
                      <a:headEnd type="none" w="med" len="med"/>
                      <a:tailEnd type="none" w="med" len="med"/>
                    </a:lnL>
                    <a:lnB w="9525" cap="flat" cmpd="sng" algn="ctr">
                      <a:solidFill>
                        <a:schemeClr val="tx1"/>
                      </a:solidFill>
                      <a:prstDash val="solid"/>
                      <a:round/>
                      <a:headEnd type="none" w="med" len="med"/>
                      <a:tailEnd type="none" w="med" len="med"/>
                    </a:lnB>
                  </a:tcPr>
                </a:tc>
              </a:tr>
              <a:tr h="5349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6</a:t>
                      </a:r>
                      <a:r>
                        <a:rPr kumimoji="1" lang="ja-JP" altLang="en-US" sz="1800" dirty="0" smtClean="0"/>
                        <a:t>月</a:t>
                      </a:r>
                      <a:endParaRPr kumimoji="1" lang="en-US" altLang="ja-JP" sz="1800" dirty="0" smtClean="0"/>
                    </a:p>
                  </a:txBody>
                  <a:tcPr anchor="ctr">
                    <a:lnT w="9525" cap="flat" cmpd="sng" algn="ctr">
                      <a:solidFill>
                        <a:schemeClr val="tx1"/>
                      </a:solidFill>
                      <a:prstDash val="solid"/>
                      <a:round/>
                      <a:headEnd type="none" w="med" len="med"/>
                      <a:tailEnd type="none" w="med" len="med"/>
                    </a:lnT>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smtClean="0"/>
                    </a:p>
                  </a:txBody>
                  <a:tcPr>
                    <a:lnT w="9525" cap="flat" cmpd="sng" algn="ctr">
                      <a:solidFill>
                        <a:schemeClr val="tx1"/>
                      </a:solidFill>
                      <a:prstDash val="solid"/>
                      <a:round/>
                      <a:headEnd type="none" w="med" len="med"/>
                      <a:tailEnd type="none" w="med" len="med"/>
                    </a:lnT>
                  </a:tcPr>
                </a:tc>
                <a:tc>
                  <a:txBody>
                    <a:bodyPr/>
                    <a:lstStyle/>
                    <a:p>
                      <a:endParaRPr kumimoji="1" lang="en-US" altLang="ja-JP" sz="1600" dirty="0" smtClean="0"/>
                    </a:p>
                  </a:txBody>
                  <a:tcPr>
                    <a:lnT w="9525" cap="flat" cmpd="sng" algn="ctr">
                      <a:solidFill>
                        <a:schemeClr val="tx1"/>
                      </a:solidFill>
                      <a:prstDash val="solid"/>
                      <a:round/>
                      <a:headEnd type="none" w="med" len="med"/>
                      <a:tailEnd type="none" w="med" len="med"/>
                    </a:lnT>
                  </a:tcPr>
                </a:tc>
                <a:tc>
                  <a:txBody>
                    <a:bodyPr/>
                    <a:lstStyle/>
                    <a:p>
                      <a:endParaRPr kumimoji="1" lang="en-US" altLang="ja-JP" sz="1050" dirty="0" smtClean="0"/>
                    </a:p>
                  </a:txBody>
                  <a:tcPr>
                    <a:lnT w="9525" cap="flat" cmpd="sng" algn="ctr">
                      <a:solidFill>
                        <a:schemeClr val="tx1"/>
                      </a:solidFill>
                      <a:prstDash val="solid"/>
                      <a:round/>
                      <a:headEnd type="none" w="med" len="med"/>
                      <a:tailEnd type="none" w="med" len="med"/>
                    </a:lnT>
                  </a:tcPr>
                </a:tc>
              </a:tr>
              <a:tr h="516642">
                <a:tc>
                  <a:txBody>
                    <a:bodyPr/>
                    <a:lstStyle/>
                    <a:p>
                      <a:pPr algn="ctr"/>
                      <a:r>
                        <a:rPr kumimoji="1" lang="en-US" altLang="ja-JP" sz="1800" dirty="0" smtClean="0"/>
                        <a:t>7</a:t>
                      </a:r>
                      <a:r>
                        <a:rPr kumimoji="1" lang="ja-JP" altLang="en-US" sz="1800" dirty="0" smtClean="0"/>
                        <a:t>月</a:t>
                      </a:r>
                      <a:endParaRPr kumimoji="1" lang="ja-JP" altLang="en-US" sz="18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◆第</a:t>
                      </a:r>
                      <a:r>
                        <a:rPr kumimoji="1" lang="en-US" altLang="ja-JP" sz="1600" dirty="0" smtClean="0"/>
                        <a:t>1</a:t>
                      </a:r>
                      <a:r>
                        <a:rPr kumimoji="1" lang="ja-JP" altLang="en-US" sz="1600" dirty="0" smtClean="0"/>
                        <a:t>回部会</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dirty="0"/>
                    </a:p>
                  </a:txBody>
                  <a:tcPr/>
                </a:tc>
                <a:tc>
                  <a:txBody>
                    <a:bodyPr/>
                    <a:lstStyle/>
                    <a:p>
                      <a:endParaRPr kumimoji="1" lang="en-US" altLang="ja-JP" sz="1600" dirty="0" smtClean="0"/>
                    </a:p>
                  </a:txBody>
                  <a:tcPr/>
                </a:tc>
                <a:tc>
                  <a:txBody>
                    <a:bodyPr/>
                    <a:lstStyle/>
                    <a:p>
                      <a:endParaRPr kumimoji="1" lang="en-US" altLang="ja-JP" sz="1050" dirty="0" smtClean="0"/>
                    </a:p>
                  </a:txBody>
                  <a:tcPr/>
                </a:tc>
              </a:tr>
              <a:tr h="516642">
                <a:tc>
                  <a:txBody>
                    <a:bodyPr/>
                    <a:lstStyle/>
                    <a:p>
                      <a:pPr algn="ctr"/>
                      <a:r>
                        <a:rPr kumimoji="1" lang="en-US" altLang="ja-JP" sz="1800" dirty="0" smtClean="0"/>
                        <a:t>8</a:t>
                      </a:r>
                      <a:r>
                        <a:rPr kumimoji="1" lang="ja-JP" altLang="en-US" sz="1800" dirty="0" smtClean="0"/>
                        <a:t>月</a:t>
                      </a:r>
                      <a:endParaRPr kumimoji="1" lang="ja-JP" altLang="en-US" sz="1800" dirty="0"/>
                    </a:p>
                  </a:txBody>
                  <a:tcPr anchor="ctr"/>
                </a:tc>
                <a:tc>
                  <a:txBody>
                    <a:bodyPr/>
                    <a:lstStyle/>
                    <a:p>
                      <a:endParaRPr kumimoji="1" lang="ja-JP" altLang="en-US" sz="1600" dirty="0"/>
                    </a:p>
                  </a:txBody>
                  <a:tcPr/>
                </a:tc>
                <a:tc>
                  <a:txBody>
                    <a:bodyPr/>
                    <a:lstStyle/>
                    <a:p>
                      <a:endParaRPr kumimoji="1" lang="en-US" altLang="ja-JP"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smtClean="0"/>
                    </a:p>
                  </a:txBody>
                  <a:tcPr/>
                </a:tc>
              </a:tr>
              <a:tr h="780648">
                <a:tc>
                  <a:txBody>
                    <a:bodyPr/>
                    <a:lstStyle/>
                    <a:p>
                      <a:pPr algn="ctr"/>
                      <a:r>
                        <a:rPr kumimoji="1" lang="en-US" altLang="ja-JP" sz="1800" dirty="0" smtClean="0"/>
                        <a:t>9</a:t>
                      </a:r>
                      <a:r>
                        <a:rPr kumimoji="1" lang="ja-JP" altLang="en-US" sz="1800" dirty="0" smtClean="0"/>
                        <a:t>月</a:t>
                      </a:r>
                      <a:endParaRPr kumimoji="1" lang="ja-JP" altLang="en-US" sz="1800" dirty="0"/>
                    </a:p>
                  </a:txBody>
                  <a:tcPr anchor="ctr"/>
                </a:tc>
                <a:tc>
                  <a:txBody>
                    <a:bodyPr/>
                    <a:lstStyle/>
                    <a:p>
                      <a:endParaRPr kumimoji="1" lang="en-US" altLang="ja-JP" sz="1600" dirty="0" smtClean="0">
                        <a:solidFill>
                          <a:schemeClr val="tx1"/>
                        </a:solidFill>
                      </a:endParaRPr>
                    </a:p>
                    <a:p>
                      <a:endParaRPr kumimoji="1" lang="en-US" altLang="ja-JP" sz="1600" dirty="0" smtClean="0">
                        <a:solidFill>
                          <a:schemeClr val="tx1"/>
                        </a:solidFill>
                      </a:endParaRPr>
                    </a:p>
                    <a:p>
                      <a:r>
                        <a:rPr kumimoji="1" lang="ja-JP" altLang="en-US" sz="1000" dirty="0" smtClean="0">
                          <a:solidFill>
                            <a:schemeClr val="tx1"/>
                          </a:solidFill>
                        </a:rPr>
                        <a:t>　</a:t>
                      </a:r>
                      <a:endParaRPr kumimoji="1" lang="ja-JP" altLang="en-US" sz="10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t>・相談支援従事者初任者研修修了（</a:t>
                      </a:r>
                      <a:r>
                        <a:rPr kumimoji="1" lang="en-US" altLang="ja-JP" sz="1050" dirty="0" smtClean="0"/>
                        <a:t>1</a:t>
                      </a:r>
                      <a:r>
                        <a:rPr kumimoji="1" lang="ja-JP" altLang="en-US" sz="1050" dirty="0" smtClean="0"/>
                        <a:t>回目）</a:t>
                      </a:r>
                      <a:endParaRPr kumimoji="1" lang="ja-JP" altLang="en-US" sz="1050" dirty="0"/>
                    </a:p>
                  </a:txBody>
                  <a:tcPr/>
                </a:tc>
              </a:tr>
              <a:tr h="520040">
                <a:tc>
                  <a:txBody>
                    <a:bodyPr/>
                    <a:lstStyle/>
                    <a:p>
                      <a:pPr algn="ctr"/>
                      <a:r>
                        <a:rPr kumimoji="1" lang="en-US" altLang="ja-JP" sz="1800" dirty="0" smtClean="0"/>
                        <a:t>10</a:t>
                      </a:r>
                      <a:r>
                        <a:rPr kumimoji="1" lang="ja-JP" altLang="en-US" sz="1800" dirty="0" smtClean="0"/>
                        <a:t>月</a:t>
                      </a:r>
                      <a:endParaRPr kumimoji="1" lang="ja-JP" altLang="en-US" sz="1800" dirty="0"/>
                    </a:p>
                  </a:txBody>
                  <a:tcPr anchor="ctr"/>
                </a:tc>
                <a:tc>
                  <a:txBody>
                    <a:bodyPr/>
                    <a:lstStyle/>
                    <a:p>
                      <a:r>
                        <a:rPr kumimoji="1" lang="ja-JP" altLang="en-US" sz="1600" dirty="0" smtClean="0">
                          <a:solidFill>
                            <a:schemeClr val="tx1"/>
                          </a:solidFill>
                        </a:rPr>
                        <a:t>◆第</a:t>
                      </a:r>
                      <a:r>
                        <a:rPr kumimoji="1" lang="en-US" altLang="ja-JP" sz="1600" dirty="0" smtClean="0">
                          <a:solidFill>
                            <a:schemeClr val="tx1"/>
                          </a:solidFill>
                        </a:rPr>
                        <a:t>2</a:t>
                      </a:r>
                      <a:r>
                        <a:rPr kumimoji="1" lang="ja-JP" altLang="en-US" sz="1600" dirty="0" smtClean="0">
                          <a:solidFill>
                            <a:schemeClr val="tx1"/>
                          </a:solidFill>
                        </a:rPr>
                        <a:t>回部会</a:t>
                      </a:r>
                      <a:endParaRPr kumimoji="1" lang="en-US" altLang="ja-JP" sz="1600" dirty="0" smtClean="0">
                        <a:solidFill>
                          <a:schemeClr val="tx1"/>
                        </a:solidFill>
                      </a:endParaRPr>
                    </a:p>
                    <a:p>
                      <a:r>
                        <a:rPr kumimoji="1" lang="ja-JP" altLang="en-US" sz="1000" dirty="0" smtClean="0">
                          <a:solidFill>
                            <a:schemeClr val="tx1"/>
                          </a:solidFill>
                        </a:rPr>
                        <a:t>　</a:t>
                      </a:r>
                      <a:endParaRPr kumimoji="1" lang="ja-JP" altLang="en-US" sz="1000" dirty="0">
                        <a:solidFill>
                          <a:schemeClr val="tx1"/>
                        </a:solidFill>
                      </a:endParaRPr>
                    </a:p>
                  </a:txBody>
                  <a:tcPr/>
                </a:tc>
                <a:tc>
                  <a:txBody>
                    <a:bodyPr/>
                    <a:lstStyle/>
                    <a:p>
                      <a:endParaRPr kumimoji="1" lang="ja-JP" altLang="en-US" sz="1600" dirty="0"/>
                    </a:p>
                  </a:txBody>
                  <a:tcPr/>
                </a:tc>
                <a:tc>
                  <a:txBody>
                    <a:bodyPr/>
                    <a:lstStyle/>
                    <a:p>
                      <a:endParaRPr kumimoji="1" lang="ja-JP" altLang="en-US" sz="1050" dirty="0"/>
                    </a:p>
                  </a:txBody>
                  <a:tcPr/>
                </a:tc>
              </a:tr>
              <a:tr h="426720">
                <a:tc>
                  <a:txBody>
                    <a:bodyPr/>
                    <a:lstStyle/>
                    <a:p>
                      <a:pPr algn="ctr"/>
                      <a:r>
                        <a:rPr kumimoji="1" lang="en-US" altLang="ja-JP" sz="1800" dirty="0" smtClean="0"/>
                        <a:t>11</a:t>
                      </a:r>
                      <a:r>
                        <a:rPr kumimoji="1" lang="ja-JP" altLang="en-US" sz="1800" dirty="0" smtClean="0"/>
                        <a:t>月</a:t>
                      </a:r>
                      <a:endParaRPr kumimoji="1" lang="ja-JP" altLang="en-US" sz="1800" dirty="0"/>
                    </a:p>
                  </a:txBody>
                  <a:tcPr anchor="ctr"/>
                </a:tc>
                <a:tc>
                  <a:txBody>
                    <a:bodyPr/>
                    <a:lstStyle/>
                    <a:p>
                      <a:endParaRPr kumimoji="1" lang="ja-JP" altLang="en-US" sz="1200" dirty="0">
                        <a:solidFill>
                          <a:schemeClr val="tx1"/>
                        </a:solidFill>
                      </a:endParaRPr>
                    </a:p>
                  </a:txBody>
                  <a:tcPr/>
                </a:tc>
                <a:tc>
                  <a:txBody>
                    <a:bodyPr/>
                    <a:lstStyle/>
                    <a:p>
                      <a:endParaRPr kumimoji="1" lang="ja-JP" altLang="en-US" sz="1600" dirty="0"/>
                    </a:p>
                  </a:txBody>
                  <a:tcPr/>
                </a:tc>
                <a:tc>
                  <a:txBody>
                    <a:bodyPr/>
                    <a:lstStyle/>
                    <a:p>
                      <a:r>
                        <a:rPr kumimoji="1" lang="ja-JP" altLang="en-US" sz="1050" dirty="0" smtClean="0"/>
                        <a:t>・相談支援従事者初任者研修修了（</a:t>
                      </a:r>
                      <a:r>
                        <a:rPr kumimoji="1" lang="en-US" altLang="ja-JP" sz="1050" dirty="0" smtClean="0"/>
                        <a:t>2</a:t>
                      </a:r>
                      <a:r>
                        <a:rPr kumimoji="1" lang="ja-JP" altLang="en-US" sz="1050" dirty="0" smtClean="0"/>
                        <a:t>回目）</a:t>
                      </a:r>
                      <a:endParaRPr kumimoji="1" lang="ja-JP" altLang="en-US" sz="1050" dirty="0"/>
                    </a:p>
                  </a:txBody>
                  <a:tcPr/>
                </a:tc>
              </a:tr>
              <a:tr h="426720">
                <a:tc>
                  <a:txBody>
                    <a:bodyPr/>
                    <a:lstStyle/>
                    <a:p>
                      <a:pPr algn="ctr"/>
                      <a:r>
                        <a:rPr kumimoji="1" lang="en-US" altLang="ja-JP" sz="1800" dirty="0" smtClean="0"/>
                        <a:t>12</a:t>
                      </a:r>
                      <a:r>
                        <a:rPr kumimoji="1" lang="ja-JP" altLang="en-US" sz="1800" dirty="0" smtClean="0"/>
                        <a:t>月</a:t>
                      </a:r>
                      <a:endParaRPr kumimoji="1" lang="ja-JP" altLang="en-US" sz="18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solidFill>
                            <a:schemeClr val="tx1"/>
                          </a:solidFill>
                        </a:rPr>
                        <a:t>◆第</a:t>
                      </a:r>
                      <a:r>
                        <a:rPr kumimoji="1" lang="en-US" altLang="ja-JP" sz="1600" dirty="0" smtClean="0">
                          <a:solidFill>
                            <a:schemeClr val="tx1"/>
                          </a:solidFill>
                        </a:rPr>
                        <a:t>3</a:t>
                      </a:r>
                      <a:r>
                        <a:rPr kumimoji="1" lang="ja-JP" altLang="en-US" sz="1600" dirty="0" smtClean="0">
                          <a:solidFill>
                            <a:schemeClr val="tx1"/>
                          </a:solidFill>
                        </a:rPr>
                        <a:t>回部会</a:t>
                      </a:r>
                      <a:endParaRPr kumimoji="1" lang="en-US" altLang="ja-JP" sz="1600" dirty="0" smtClean="0">
                        <a:solidFill>
                          <a:schemeClr val="tx1"/>
                        </a:solidFill>
                      </a:endParaRPr>
                    </a:p>
                  </a:txBody>
                  <a:tcPr/>
                </a:tc>
                <a:tc>
                  <a:txBody>
                    <a:bodyPr/>
                    <a:lstStyle/>
                    <a:p>
                      <a:endParaRPr kumimoji="1" lang="ja-JP" altLang="en-US" sz="1600" dirty="0"/>
                    </a:p>
                  </a:txBody>
                  <a:tcPr/>
                </a:tc>
                <a:tc>
                  <a:txBody>
                    <a:bodyPr/>
                    <a:lstStyle/>
                    <a:p>
                      <a:endParaRPr kumimoji="1" lang="ja-JP" altLang="en-US" sz="1050" dirty="0"/>
                    </a:p>
                  </a:txBody>
                  <a:tcPr/>
                </a:tc>
              </a:tr>
              <a:tr h="426720">
                <a:tc>
                  <a:txBody>
                    <a:bodyPr/>
                    <a:lstStyle/>
                    <a:p>
                      <a:pPr algn="ctr"/>
                      <a:r>
                        <a:rPr kumimoji="1" lang="en-US" altLang="ja-JP" sz="1800" dirty="0" smtClean="0"/>
                        <a:t>1</a:t>
                      </a:r>
                      <a:r>
                        <a:rPr kumimoji="1" lang="ja-JP" altLang="en-US" sz="1800" dirty="0" smtClean="0"/>
                        <a:t>月</a:t>
                      </a:r>
                      <a:endParaRPr kumimoji="1" lang="ja-JP" altLang="en-US" sz="18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dirty="0"/>
                    </a:p>
                  </a:txBody>
                  <a:tcPr/>
                </a:tc>
                <a:tc>
                  <a:txBody>
                    <a:bodyPr/>
                    <a:lstStyle/>
                    <a:p>
                      <a:endParaRPr kumimoji="1" lang="ja-JP" altLang="en-US" sz="1200" dirty="0"/>
                    </a:p>
                  </a:txBody>
                  <a:tcPr/>
                </a:tc>
                <a:tc>
                  <a:txBody>
                    <a:bodyPr/>
                    <a:lstStyle/>
                    <a:p>
                      <a:endParaRPr kumimoji="1" lang="ja-JP" altLang="en-US" sz="1050" dirty="0"/>
                    </a:p>
                  </a:txBody>
                  <a:tcPr/>
                </a:tc>
              </a:tr>
              <a:tr h="426720">
                <a:tc>
                  <a:txBody>
                    <a:bodyPr/>
                    <a:lstStyle/>
                    <a:p>
                      <a:pPr algn="ctr"/>
                      <a:r>
                        <a:rPr kumimoji="1" lang="en-US" altLang="ja-JP" sz="1800" dirty="0" smtClean="0"/>
                        <a:t>2</a:t>
                      </a:r>
                      <a:r>
                        <a:rPr kumimoji="1" lang="ja-JP" altLang="en-US" sz="1800" dirty="0" smtClean="0"/>
                        <a:t>月</a:t>
                      </a:r>
                      <a:endParaRPr kumimoji="1" lang="ja-JP" altLang="en-US" sz="1800" dirty="0"/>
                    </a:p>
                  </a:txBody>
                  <a:tcPr anchor="ctr"/>
                </a:tc>
                <a:tc>
                  <a:txBody>
                    <a:bodyPr/>
                    <a:lstStyle/>
                    <a:p>
                      <a:endParaRPr kumimoji="1" lang="ja-JP" altLang="en-US" sz="1000" dirty="0">
                        <a:solidFill>
                          <a:schemeClr val="tx1"/>
                        </a:solidFill>
                      </a:endParaRPr>
                    </a:p>
                  </a:txBody>
                  <a:tcPr/>
                </a:tc>
                <a:tc>
                  <a:txBody>
                    <a:bodyPr/>
                    <a:lstStyle/>
                    <a:p>
                      <a:endParaRPr kumimoji="1" lang="ja-JP" altLang="en-US" sz="1600" dirty="0">
                        <a:solidFill>
                          <a:schemeClr val="tx1"/>
                        </a:solidFill>
                      </a:endParaRPr>
                    </a:p>
                  </a:txBody>
                  <a:tcPr/>
                </a:tc>
                <a:tc>
                  <a:txBody>
                    <a:bodyPr/>
                    <a:lstStyle/>
                    <a:p>
                      <a:endParaRPr kumimoji="1" lang="ja-JP" altLang="en-US" sz="1050" dirty="0">
                        <a:solidFill>
                          <a:schemeClr val="tx1"/>
                        </a:solidFill>
                      </a:endParaRPr>
                    </a:p>
                  </a:txBody>
                  <a:tcPr/>
                </a:tc>
              </a:tr>
              <a:tr h="426720">
                <a:tc>
                  <a:txBody>
                    <a:bodyPr/>
                    <a:lstStyle/>
                    <a:p>
                      <a:pPr algn="ctr"/>
                      <a:r>
                        <a:rPr kumimoji="1" lang="en-US" altLang="ja-JP" sz="1800" dirty="0" smtClean="0"/>
                        <a:t>3</a:t>
                      </a:r>
                      <a:r>
                        <a:rPr kumimoji="1" lang="ja-JP" altLang="en-US" sz="1800" dirty="0" smtClean="0"/>
                        <a:t>月</a:t>
                      </a:r>
                      <a:endParaRPr kumimoji="1" lang="ja-JP" altLang="en-US" sz="1800" dirty="0"/>
                    </a:p>
                  </a:txBody>
                  <a:tcPr anchor="ctr"/>
                </a:tc>
                <a:tc>
                  <a:txBody>
                    <a:bodyPr/>
                    <a:lstStyle/>
                    <a:p>
                      <a:endParaRPr kumimoji="1" lang="ja-JP" altLang="en-US" sz="1200" dirty="0">
                        <a:solidFill>
                          <a:schemeClr val="tx1"/>
                        </a:solidFill>
                      </a:endParaRPr>
                    </a:p>
                  </a:txBody>
                  <a:tcPr/>
                </a:tc>
                <a:tc>
                  <a:txBody>
                    <a:bodyPr/>
                    <a:lstStyle/>
                    <a:p>
                      <a:endParaRPr kumimoji="1" lang="ja-JP" altLang="en-US" sz="1600" dirty="0">
                        <a:solidFill>
                          <a:schemeClr val="tx1"/>
                        </a:solidFill>
                      </a:endParaRPr>
                    </a:p>
                  </a:txBody>
                  <a:tcPr/>
                </a:tc>
                <a:tc>
                  <a:txBody>
                    <a:bodyPr/>
                    <a:lstStyle/>
                    <a:p>
                      <a:r>
                        <a:rPr kumimoji="1" lang="ja-JP" altLang="en-US" sz="1100" dirty="0" smtClean="0"/>
                        <a:t>・相談支援従事者初任者研修修了（</a:t>
                      </a:r>
                      <a:r>
                        <a:rPr kumimoji="1" lang="en-US" altLang="ja-JP" sz="1100" dirty="0" smtClean="0"/>
                        <a:t>3</a:t>
                      </a:r>
                      <a:r>
                        <a:rPr kumimoji="1" lang="ja-JP" altLang="en-US" sz="1100" dirty="0" smtClean="0"/>
                        <a:t>回目）</a:t>
                      </a:r>
                      <a:endParaRPr kumimoji="1" lang="ja-JP" altLang="en-US" sz="1100" dirty="0"/>
                    </a:p>
                  </a:txBody>
                  <a:tcPr/>
                </a:tc>
              </a:tr>
            </a:tbl>
          </a:graphicData>
        </a:graphic>
      </p:graphicFrame>
      <p:sp>
        <p:nvSpPr>
          <p:cNvPr id="5" name="下矢印 4"/>
          <p:cNvSpPr/>
          <p:nvPr/>
        </p:nvSpPr>
        <p:spPr>
          <a:xfrm>
            <a:off x="4397435" y="2132856"/>
            <a:ext cx="349130" cy="44644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正方形/長方形 5"/>
          <p:cNvSpPr/>
          <p:nvPr/>
        </p:nvSpPr>
        <p:spPr>
          <a:xfrm>
            <a:off x="2655910" y="1818762"/>
            <a:ext cx="3785875" cy="779097"/>
          </a:xfrm>
          <a:prstGeom prst="rect">
            <a:avLst/>
          </a:prstGeom>
          <a:ln>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t" anchorCtr="0"/>
          <a:lstStyle/>
          <a:p>
            <a:r>
              <a:rPr lang="ja-JP" altLang="en-US" sz="1050" dirty="0" smtClean="0">
                <a:solidFill>
                  <a:schemeClr val="tx1"/>
                </a:solidFill>
              </a:rPr>
              <a:t>●平成</a:t>
            </a:r>
            <a:r>
              <a:rPr lang="en-US" altLang="ja-JP" sz="1050" dirty="0" smtClean="0">
                <a:solidFill>
                  <a:schemeClr val="tx1"/>
                </a:solidFill>
              </a:rPr>
              <a:t>28</a:t>
            </a:r>
            <a:r>
              <a:rPr lang="ja-JP" altLang="en-US" sz="1050" dirty="0" smtClean="0">
                <a:solidFill>
                  <a:schemeClr val="tx1"/>
                </a:solidFill>
              </a:rPr>
              <a:t>年度　検討テーマ、方向性についての審議</a:t>
            </a:r>
            <a:endParaRPr kumimoji="1" lang="en-US" altLang="ja-JP" sz="1050" dirty="0" smtClean="0">
              <a:solidFill>
                <a:schemeClr val="tx1"/>
              </a:solidFill>
            </a:endParaRPr>
          </a:p>
          <a:p>
            <a:r>
              <a:rPr lang="ja-JP" altLang="en-US" sz="1050" dirty="0" smtClean="0">
                <a:solidFill>
                  <a:schemeClr val="tx1"/>
                </a:solidFill>
              </a:rPr>
              <a:t>　・検討テーマの確認</a:t>
            </a:r>
            <a:endParaRPr lang="en-US" altLang="ja-JP" sz="1050" dirty="0" smtClean="0">
              <a:solidFill>
                <a:schemeClr val="tx1"/>
              </a:solidFill>
            </a:endParaRPr>
          </a:p>
          <a:p>
            <a:r>
              <a:rPr lang="ja-JP" altLang="en-US" sz="1050" dirty="0">
                <a:solidFill>
                  <a:schemeClr val="tx1"/>
                </a:solidFill>
              </a:rPr>
              <a:t>　</a:t>
            </a:r>
            <a:r>
              <a:rPr lang="ja-JP" altLang="en-US" sz="1050" dirty="0" smtClean="0">
                <a:solidFill>
                  <a:schemeClr val="tx1"/>
                </a:solidFill>
              </a:rPr>
              <a:t>・市町村アンケートの報告</a:t>
            </a:r>
            <a:endParaRPr lang="en-US" altLang="ja-JP" sz="1050" dirty="0" smtClean="0">
              <a:solidFill>
                <a:schemeClr val="tx1"/>
              </a:solidFill>
            </a:endParaRPr>
          </a:p>
          <a:p>
            <a:r>
              <a:rPr lang="ja-JP" altLang="en-US" sz="1050" dirty="0">
                <a:solidFill>
                  <a:schemeClr val="tx1"/>
                </a:solidFill>
              </a:rPr>
              <a:t>　</a:t>
            </a:r>
            <a:r>
              <a:rPr lang="ja-JP" altLang="en-US" sz="1050" dirty="0" smtClean="0">
                <a:solidFill>
                  <a:schemeClr val="tx1"/>
                </a:solidFill>
              </a:rPr>
              <a:t>・報告書のとりまとめの方向性</a:t>
            </a:r>
            <a:endParaRPr lang="en-US" altLang="ja-JP" sz="1050" dirty="0" smtClean="0">
              <a:solidFill>
                <a:schemeClr val="tx1"/>
              </a:solidFill>
            </a:endParaRPr>
          </a:p>
          <a:p>
            <a:endParaRPr kumimoji="1" lang="en-US" altLang="ja-JP" sz="1050" dirty="0" smtClean="0">
              <a:solidFill>
                <a:schemeClr val="tx1"/>
              </a:solidFill>
            </a:endParaRPr>
          </a:p>
        </p:txBody>
      </p:sp>
      <p:sp>
        <p:nvSpPr>
          <p:cNvPr id="7" name="正方形/長方形 6"/>
          <p:cNvSpPr/>
          <p:nvPr/>
        </p:nvSpPr>
        <p:spPr>
          <a:xfrm>
            <a:off x="2655910" y="3732555"/>
            <a:ext cx="3744000" cy="630676"/>
          </a:xfrm>
          <a:prstGeom prst="rect">
            <a:avLst/>
          </a:prstGeom>
          <a:ln>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t" anchorCtr="0"/>
          <a:lstStyle/>
          <a:p>
            <a:r>
              <a:rPr lang="ja-JP" altLang="en-US" sz="1050" dirty="0" smtClean="0">
                <a:solidFill>
                  <a:schemeClr val="tx1"/>
                </a:solidFill>
              </a:rPr>
              <a:t>●報告書（骨子案）についての審議</a:t>
            </a:r>
            <a:endParaRPr lang="en-US" altLang="ja-JP" sz="1050" dirty="0" smtClean="0">
              <a:solidFill>
                <a:schemeClr val="tx1"/>
              </a:solidFill>
            </a:endParaRPr>
          </a:p>
          <a:p>
            <a:r>
              <a:rPr lang="ja-JP" altLang="en-US" sz="1050" dirty="0">
                <a:solidFill>
                  <a:schemeClr val="tx1"/>
                </a:solidFill>
              </a:rPr>
              <a:t>　</a:t>
            </a:r>
            <a:r>
              <a:rPr lang="ja-JP" altLang="en-US" sz="1050" dirty="0" smtClean="0">
                <a:solidFill>
                  <a:schemeClr val="tx1"/>
                </a:solidFill>
              </a:rPr>
              <a:t>・先進</a:t>
            </a:r>
            <a:r>
              <a:rPr lang="ja-JP" altLang="en-US" sz="1050" dirty="0">
                <a:solidFill>
                  <a:schemeClr val="tx1"/>
                </a:solidFill>
              </a:rPr>
              <a:t>事例の情報</a:t>
            </a:r>
            <a:r>
              <a:rPr lang="ja-JP" altLang="en-US" sz="1050" dirty="0" smtClean="0">
                <a:solidFill>
                  <a:schemeClr val="tx1"/>
                </a:solidFill>
              </a:rPr>
              <a:t>収集状況についての報告</a:t>
            </a:r>
            <a:endParaRPr lang="en-US" altLang="ja-JP" sz="1050" dirty="0" smtClean="0">
              <a:solidFill>
                <a:schemeClr val="tx1"/>
              </a:solidFill>
            </a:endParaRPr>
          </a:p>
          <a:p>
            <a:r>
              <a:rPr lang="ja-JP" altLang="en-US" sz="1050" dirty="0" smtClean="0">
                <a:solidFill>
                  <a:schemeClr val="tx1"/>
                </a:solidFill>
              </a:rPr>
              <a:t>　・報告書の柱立て等の確認</a:t>
            </a:r>
            <a:endParaRPr kumimoji="1" lang="ja-JP" altLang="en-US" sz="1200" dirty="0">
              <a:solidFill>
                <a:schemeClr val="tx1"/>
              </a:solidFill>
            </a:endParaRPr>
          </a:p>
        </p:txBody>
      </p:sp>
      <p:sp>
        <p:nvSpPr>
          <p:cNvPr id="8" name="正方形/長方形 7"/>
          <p:cNvSpPr/>
          <p:nvPr/>
        </p:nvSpPr>
        <p:spPr>
          <a:xfrm>
            <a:off x="2655910" y="4850634"/>
            <a:ext cx="3744000" cy="445726"/>
          </a:xfrm>
          <a:prstGeom prst="rect">
            <a:avLst/>
          </a:prstGeom>
          <a:ln>
            <a:solidFill>
              <a:schemeClr val="tx1"/>
            </a:solidFill>
            <a:prstDash val="solid"/>
          </a:ln>
        </p:spPr>
        <p:style>
          <a:lnRef idx="2">
            <a:schemeClr val="accent6"/>
          </a:lnRef>
          <a:fillRef idx="1">
            <a:schemeClr val="lt1"/>
          </a:fillRef>
          <a:effectRef idx="0">
            <a:schemeClr val="accent6"/>
          </a:effectRef>
          <a:fontRef idx="minor">
            <a:schemeClr val="dk1"/>
          </a:fontRef>
        </p:style>
        <p:txBody>
          <a:bodyPr rtlCol="0" anchor="t" anchorCtr="0"/>
          <a:lstStyle/>
          <a:p>
            <a:r>
              <a:rPr lang="ja-JP" altLang="en-US" sz="1050" dirty="0" smtClean="0">
                <a:solidFill>
                  <a:schemeClr val="tx1"/>
                </a:solidFill>
              </a:rPr>
              <a:t>●報告書（案）の最終審議</a:t>
            </a:r>
            <a:endParaRPr lang="en-US" altLang="ja-JP" sz="1050" dirty="0" smtClean="0">
              <a:solidFill>
                <a:schemeClr val="tx1"/>
              </a:solidFill>
            </a:endParaRPr>
          </a:p>
          <a:p>
            <a:r>
              <a:rPr lang="ja-JP" altLang="en-US" sz="1050" dirty="0">
                <a:solidFill>
                  <a:schemeClr val="tx1"/>
                </a:solidFill>
              </a:rPr>
              <a:t>　</a:t>
            </a:r>
            <a:r>
              <a:rPr kumimoji="1" lang="ja-JP" altLang="en-US" sz="1050" dirty="0" smtClean="0">
                <a:solidFill>
                  <a:schemeClr val="tx1"/>
                </a:solidFill>
              </a:rPr>
              <a:t>・報告書（案）のまとめ</a:t>
            </a:r>
            <a:endParaRPr kumimoji="1" lang="en-US" altLang="ja-JP" sz="1050" dirty="0" smtClean="0">
              <a:solidFill>
                <a:schemeClr val="tx1"/>
              </a:solidFill>
            </a:endParaRPr>
          </a:p>
          <a:p>
            <a:endParaRPr kumimoji="1" lang="en-US" altLang="ja-JP" sz="1050" dirty="0" smtClean="0">
              <a:solidFill>
                <a:schemeClr val="tx1"/>
              </a:solidFill>
            </a:endParaRPr>
          </a:p>
          <a:p>
            <a:endParaRPr kumimoji="1" lang="en-US" altLang="ja-JP" sz="1200" dirty="0" smtClean="0">
              <a:solidFill>
                <a:schemeClr val="tx1"/>
              </a:solidFill>
            </a:endParaRPr>
          </a:p>
          <a:p>
            <a:endParaRPr kumimoji="1" lang="ja-JP" altLang="en-US" sz="1200" dirty="0">
              <a:solidFill>
                <a:schemeClr val="tx1"/>
              </a:solidFill>
            </a:endParaRPr>
          </a:p>
        </p:txBody>
      </p:sp>
      <p:sp>
        <p:nvSpPr>
          <p:cNvPr id="9" name="正方形/長方形 8"/>
          <p:cNvSpPr/>
          <p:nvPr/>
        </p:nvSpPr>
        <p:spPr>
          <a:xfrm>
            <a:off x="1187624" y="5675005"/>
            <a:ext cx="5212286" cy="274275"/>
          </a:xfrm>
          <a:prstGeom prst="rect">
            <a:avLst/>
          </a:prstGeom>
          <a:ln/>
        </p:spPr>
        <p:style>
          <a:lnRef idx="1">
            <a:schemeClr val="accent6"/>
          </a:lnRef>
          <a:fillRef idx="2">
            <a:schemeClr val="accent6"/>
          </a:fillRef>
          <a:effectRef idx="1">
            <a:schemeClr val="accent6"/>
          </a:effectRef>
          <a:fontRef idx="minor">
            <a:schemeClr val="dk1"/>
          </a:fontRef>
        </p:style>
        <p:txBody>
          <a:bodyPr rtlCol="0" anchor="t" anchorCtr="0"/>
          <a:lstStyle/>
          <a:p>
            <a:pPr algn="ctr"/>
            <a:r>
              <a:rPr lang="ja-JP" altLang="en-US" sz="1200" b="1" dirty="0" smtClean="0">
                <a:solidFill>
                  <a:schemeClr val="tx1"/>
                </a:solidFill>
              </a:rPr>
              <a:t>報告書とりまとめ　</a:t>
            </a:r>
            <a:r>
              <a:rPr lang="ja-JP" altLang="en-US" sz="1200" b="1" dirty="0">
                <a:solidFill>
                  <a:schemeClr val="tx1"/>
                </a:solidFill>
              </a:rPr>
              <a:t>　</a:t>
            </a:r>
            <a:r>
              <a:rPr lang="ja-JP" altLang="en-US" sz="1200" b="1" dirty="0" smtClean="0">
                <a:solidFill>
                  <a:schemeClr val="tx1"/>
                </a:solidFill>
              </a:rPr>
              <a:t>（市町村等への通知、ホームページ等での周知</a:t>
            </a:r>
            <a:r>
              <a:rPr lang="ja-JP" altLang="en-US" sz="1200" dirty="0" smtClean="0">
                <a:solidFill>
                  <a:schemeClr val="tx1"/>
                </a:solidFill>
              </a:rPr>
              <a:t>）</a:t>
            </a:r>
            <a:endParaRPr lang="en-US" altLang="ja-JP" sz="1200" dirty="0" smtClean="0">
              <a:solidFill>
                <a:schemeClr val="tx1"/>
              </a:solidFill>
            </a:endParaRPr>
          </a:p>
          <a:p>
            <a:endParaRPr kumimoji="1" lang="ja-JP" altLang="en-US" sz="1200" dirty="0">
              <a:ln w="38100">
                <a:solidFill>
                  <a:schemeClr val="tx1"/>
                </a:solidFill>
              </a:ln>
              <a:solidFill>
                <a:schemeClr val="tx1"/>
              </a:solidFill>
            </a:endParaRPr>
          </a:p>
        </p:txBody>
      </p:sp>
      <p:sp>
        <p:nvSpPr>
          <p:cNvPr id="10" name="スライド番号プレースホルダー 9"/>
          <p:cNvSpPr>
            <a:spLocks noGrp="1"/>
          </p:cNvSpPr>
          <p:nvPr>
            <p:ph type="sldNum" sz="quarter" idx="12"/>
          </p:nvPr>
        </p:nvSpPr>
        <p:spPr>
          <a:xfrm>
            <a:off x="7004248" y="6453337"/>
            <a:ext cx="2133600" cy="365125"/>
          </a:xfrm>
        </p:spPr>
        <p:txBody>
          <a:bodyPr/>
          <a:lstStyle/>
          <a:p>
            <a:fld id="{1C2C60DF-5D73-46A2-8FFF-B4A756D3B2D0}" type="slidenum">
              <a:rPr kumimoji="1" lang="ja-JP" altLang="en-US" smtClean="0"/>
              <a:t>2</a:t>
            </a:fld>
            <a:endParaRPr kumimoji="1" lang="ja-JP" altLang="en-US" dirty="0"/>
          </a:p>
        </p:txBody>
      </p:sp>
      <p:sp>
        <p:nvSpPr>
          <p:cNvPr id="11" name="正方形/長方形 10"/>
          <p:cNvSpPr/>
          <p:nvPr/>
        </p:nvSpPr>
        <p:spPr>
          <a:xfrm>
            <a:off x="2948424" y="2723731"/>
            <a:ext cx="3528391" cy="720080"/>
          </a:xfrm>
          <a:prstGeom prst="rect">
            <a:avLst/>
          </a:prstGeom>
          <a:ln>
            <a:solidFill>
              <a:schemeClr val="tx1"/>
            </a:solidFill>
            <a:prstDash val="dash"/>
          </a:ln>
        </p:spPr>
        <p:style>
          <a:lnRef idx="2">
            <a:schemeClr val="accent6"/>
          </a:lnRef>
          <a:fillRef idx="1">
            <a:schemeClr val="lt1"/>
          </a:fillRef>
          <a:effectRef idx="0">
            <a:schemeClr val="accent6"/>
          </a:effectRef>
          <a:fontRef idx="minor">
            <a:schemeClr val="dk1"/>
          </a:fontRef>
        </p:style>
        <p:txBody>
          <a:bodyPr rtlCol="0" anchor="t" anchorCtr="0"/>
          <a:lstStyle/>
          <a:p>
            <a:r>
              <a:rPr kumimoji="1" lang="en-US" altLang="ja-JP" sz="1050" dirty="0" smtClean="0">
                <a:solidFill>
                  <a:schemeClr val="tx1"/>
                </a:solidFill>
              </a:rPr>
              <a:t>【</a:t>
            </a:r>
            <a:r>
              <a:rPr kumimoji="1" lang="ja-JP" altLang="en-US" sz="1050" dirty="0" smtClean="0">
                <a:solidFill>
                  <a:schemeClr val="tx1"/>
                </a:solidFill>
              </a:rPr>
              <a:t>委員、事務局</a:t>
            </a:r>
            <a:r>
              <a:rPr kumimoji="1" lang="en-US" altLang="ja-JP" sz="1050" dirty="0" smtClean="0">
                <a:solidFill>
                  <a:schemeClr val="tx1"/>
                </a:solidFill>
              </a:rPr>
              <a:t>】</a:t>
            </a:r>
            <a:r>
              <a:rPr kumimoji="1" lang="ja-JP" altLang="en-US" sz="1050" dirty="0" smtClean="0">
                <a:solidFill>
                  <a:schemeClr val="tx1"/>
                </a:solidFill>
              </a:rPr>
              <a:t>≪具体的な検討事項ごとに検討・整理≫</a:t>
            </a:r>
            <a:endParaRPr kumimoji="1" lang="en-US" altLang="ja-JP" sz="1050" dirty="0" smtClean="0">
              <a:solidFill>
                <a:schemeClr val="tx1"/>
              </a:solidFill>
            </a:endParaRPr>
          </a:p>
          <a:p>
            <a:r>
              <a:rPr lang="ja-JP" altLang="en-US" sz="1050" dirty="0" smtClean="0">
                <a:solidFill>
                  <a:schemeClr val="tx1"/>
                </a:solidFill>
              </a:rPr>
              <a:t>　①</a:t>
            </a:r>
            <a:r>
              <a:rPr lang="ja-JP" altLang="en-US" sz="1050" dirty="0">
                <a:solidFill>
                  <a:schemeClr val="tx1"/>
                </a:solidFill>
              </a:rPr>
              <a:t>サービス</a:t>
            </a:r>
            <a:r>
              <a:rPr lang="ja-JP" altLang="en-US" sz="1050" dirty="0" smtClean="0">
                <a:solidFill>
                  <a:schemeClr val="tx1"/>
                </a:solidFill>
              </a:rPr>
              <a:t>等</a:t>
            </a:r>
            <a:r>
              <a:rPr lang="ja-JP" altLang="en-US" sz="1050" dirty="0">
                <a:solidFill>
                  <a:schemeClr val="tx1"/>
                </a:solidFill>
              </a:rPr>
              <a:t>利用</a:t>
            </a:r>
            <a:r>
              <a:rPr lang="ja-JP" altLang="en-US" sz="1050" dirty="0" smtClean="0">
                <a:solidFill>
                  <a:schemeClr val="tx1"/>
                </a:solidFill>
              </a:rPr>
              <a:t>計画の質、評価のあり方について</a:t>
            </a:r>
            <a:endParaRPr lang="en-US" altLang="ja-JP" sz="1050" dirty="0" smtClean="0">
              <a:solidFill>
                <a:schemeClr val="tx1"/>
              </a:solidFill>
            </a:endParaRPr>
          </a:p>
          <a:p>
            <a:r>
              <a:rPr kumimoji="1" lang="ja-JP" altLang="en-US" sz="1050" dirty="0" smtClean="0">
                <a:solidFill>
                  <a:schemeClr val="tx1"/>
                </a:solidFill>
              </a:rPr>
              <a:t>　②計画の評価のしくみについて</a:t>
            </a:r>
            <a:endParaRPr kumimoji="1" lang="en-US" altLang="ja-JP" sz="1050" dirty="0" smtClean="0">
              <a:solidFill>
                <a:schemeClr val="tx1"/>
              </a:solidFill>
            </a:endParaRPr>
          </a:p>
          <a:p>
            <a:r>
              <a:rPr lang="ja-JP" altLang="en-US" sz="1050" dirty="0" smtClean="0">
                <a:solidFill>
                  <a:schemeClr val="tx1"/>
                </a:solidFill>
              </a:rPr>
              <a:t>　③市町村等での先進事例等のヒアリング</a:t>
            </a:r>
            <a:endParaRPr kumimoji="1" lang="en-US" altLang="ja-JP" sz="1050" dirty="0" smtClean="0">
              <a:solidFill>
                <a:schemeClr val="tx1"/>
              </a:solidFill>
            </a:endParaRPr>
          </a:p>
        </p:txBody>
      </p:sp>
    </p:spTree>
    <p:extLst>
      <p:ext uri="{BB962C8B-B14F-4D97-AF65-F5344CB8AC3E}">
        <p14:creationId xmlns:p14="http://schemas.microsoft.com/office/powerpoint/2010/main" val="235112604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3124</TotalTime>
  <Words>150</Words>
  <Application>Microsoft Office PowerPoint</Application>
  <PresentationFormat>画面に合わせる (4:3)</PresentationFormat>
  <Paragraphs>79</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HOSTNAME</cp:lastModifiedBy>
  <cp:revision>171</cp:revision>
  <cp:lastPrinted>2016-06-24T01:02:08Z</cp:lastPrinted>
  <dcterms:created xsi:type="dcterms:W3CDTF">2014-05-26T00:08:15Z</dcterms:created>
  <dcterms:modified xsi:type="dcterms:W3CDTF">2016-06-24T01:02:13Z</dcterms:modified>
</cp:coreProperties>
</file>