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7" r:id="rId2"/>
    <p:sldId id="259"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CC04"/>
    <a:srgbClr val="ACF977"/>
    <a:srgbClr val="2CE0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3110" autoAdjust="0"/>
  </p:normalViewPr>
  <p:slideViewPr>
    <p:cSldViewPr>
      <p:cViewPr>
        <p:scale>
          <a:sx n="100" d="100"/>
          <a:sy n="100" d="100"/>
        </p:scale>
        <p:origin x="-1152" y="4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A5F15C-B33E-4A05-9E53-CC8A398DA18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CDFFEC52-7267-4200-A893-10FF9CF70C3C}">
      <dgm:prSet/>
      <dgm:spPr/>
      <dgm:t>
        <a:bodyPr/>
        <a:lstStyle/>
        <a:p>
          <a:pPr algn="ctr" rtl="0"/>
          <a:r>
            <a:rPr kumimoji="1" lang="ja-JP" b="1" dirty="0" err="1" smtClean="0"/>
            <a:t>大阪府障がい</a:t>
          </a:r>
          <a:r>
            <a:rPr kumimoji="1" lang="ja-JP" b="1" dirty="0" smtClean="0"/>
            <a:t>者虐待防止の</a:t>
          </a:r>
          <a:r>
            <a:rPr kumimoji="1" lang="ja-JP" altLang="en-US" b="1" dirty="0" smtClean="0"/>
            <a:t>体制整備</a:t>
          </a:r>
          <a:endParaRPr lang="ja-JP" dirty="0"/>
        </a:p>
      </dgm:t>
    </dgm:pt>
    <dgm:pt modelId="{81C9B2E7-6C9C-4084-98F8-418637F55F85}" type="parTrans" cxnId="{8F6FAB75-860E-4307-B47F-D01D4AD13C0C}">
      <dgm:prSet/>
      <dgm:spPr/>
      <dgm:t>
        <a:bodyPr/>
        <a:lstStyle/>
        <a:p>
          <a:endParaRPr kumimoji="1" lang="ja-JP" altLang="en-US"/>
        </a:p>
      </dgm:t>
    </dgm:pt>
    <dgm:pt modelId="{596445EF-6270-4513-AFB0-E25E21CCD466}" type="sibTrans" cxnId="{8F6FAB75-860E-4307-B47F-D01D4AD13C0C}">
      <dgm:prSet/>
      <dgm:spPr/>
      <dgm:t>
        <a:bodyPr/>
        <a:lstStyle/>
        <a:p>
          <a:endParaRPr kumimoji="1" lang="ja-JP" altLang="en-US"/>
        </a:p>
      </dgm:t>
    </dgm:pt>
    <dgm:pt modelId="{B5CFC8CA-0A99-4374-A400-0BD9A31BDE15}" type="pres">
      <dgm:prSet presAssocID="{AFA5F15C-B33E-4A05-9E53-CC8A398DA180}" presName="linear" presStyleCnt="0">
        <dgm:presLayoutVars>
          <dgm:animLvl val="lvl"/>
          <dgm:resizeHandles val="exact"/>
        </dgm:presLayoutVars>
      </dgm:prSet>
      <dgm:spPr/>
      <dgm:t>
        <a:bodyPr/>
        <a:lstStyle/>
        <a:p>
          <a:endParaRPr kumimoji="1" lang="ja-JP" altLang="en-US"/>
        </a:p>
      </dgm:t>
    </dgm:pt>
    <dgm:pt modelId="{11F2797C-5F6F-4CF5-B081-68E97A915B7F}" type="pres">
      <dgm:prSet presAssocID="{CDFFEC52-7267-4200-A893-10FF9CF70C3C}" presName="parentText" presStyleLbl="node1" presStyleIdx="0" presStyleCnt="1" custLinFactNeighborX="-338" custLinFactNeighborY="-18061">
        <dgm:presLayoutVars>
          <dgm:chMax val="0"/>
          <dgm:bulletEnabled val="1"/>
        </dgm:presLayoutVars>
      </dgm:prSet>
      <dgm:spPr/>
      <dgm:t>
        <a:bodyPr/>
        <a:lstStyle/>
        <a:p>
          <a:endParaRPr kumimoji="1" lang="ja-JP" altLang="en-US"/>
        </a:p>
      </dgm:t>
    </dgm:pt>
  </dgm:ptLst>
  <dgm:cxnLst>
    <dgm:cxn modelId="{56550146-0572-4BD8-A995-911EFD8814F0}" type="presOf" srcId="{AFA5F15C-B33E-4A05-9E53-CC8A398DA180}" destId="{B5CFC8CA-0A99-4374-A400-0BD9A31BDE15}" srcOrd="0" destOrd="0" presId="urn:microsoft.com/office/officeart/2005/8/layout/vList2"/>
    <dgm:cxn modelId="{8F6FAB75-860E-4307-B47F-D01D4AD13C0C}" srcId="{AFA5F15C-B33E-4A05-9E53-CC8A398DA180}" destId="{CDFFEC52-7267-4200-A893-10FF9CF70C3C}" srcOrd="0" destOrd="0" parTransId="{81C9B2E7-6C9C-4084-98F8-418637F55F85}" sibTransId="{596445EF-6270-4513-AFB0-E25E21CCD466}"/>
    <dgm:cxn modelId="{648391FE-EEA8-476F-BFF0-607F5EEBF8AF}" type="presOf" srcId="{CDFFEC52-7267-4200-A893-10FF9CF70C3C}" destId="{11F2797C-5F6F-4CF5-B081-68E97A915B7F}" srcOrd="0" destOrd="0" presId="urn:microsoft.com/office/officeart/2005/8/layout/vList2"/>
    <dgm:cxn modelId="{F8F937FB-0DE6-447A-8A98-D2B4369042AE}" type="presParOf" srcId="{B5CFC8CA-0A99-4374-A400-0BD9A31BDE15}" destId="{11F2797C-5F6F-4CF5-B081-68E97A915B7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EA897B-7F28-4E54-9A8D-E15799315347}" type="doc">
      <dgm:prSet loTypeId="urn:microsoft.com/office/officeart/2008/layout/LinedList" loCatId="list" qsTypeId="urn:microsoft.com/office/officeart/2005/8/quickstyle/3d1" qsCatId="3D" csTypeId="urn:microsoft.com/office/officeart/2005/8/colors/accent1_1" csCatId="accent1" phldr="1"/>
      <dgm:spPr/>
      <dgm:t>
        <a:bodyPr/>
        <a:lstStyle/>
        <a:p>
          <a:endParaRPr kumimoji="1" lang="ja-JP" altLang="en-US"/>
        </a:p>
      </dgm:t>
    </dgm:pt>
    <dgm:pt modelId="{75903564-F13F-49D3-9414-2558DB624E8C}">
      <dgm:prSet phldrT="[テキスト]"/>
      <dgm:spPr/>
      <dgm:t>
        <a:bodyPr/>
        <a:lstStyle/>
        <a:p>
          <a:pPr algn="ctr"/>
          <a:r>
            <a:rPr kumimoji="1" lang="ja-JP" altLang="en-US" b="1" dirty="0" smtClean="0"/>
            <a:t>目的</a:t>
          </a:r>
          <a:endParaRPr kumimoji="1" lang="ja-JP" altLang="en-US" b="1" dirty="0"/>
        </a:p>
      </dgm:t>
    </dgm:pt>
    <dgm:pt modelId="{B27175E9-49DC-45DF-A9A1-3F8EE79612BB}" type="parTrans" cxnId="{E10D5F66-3038-47D3-BEA0-3A5332EF3A71}">
      <dgm:prSet/>
      <dgm:spPr/>
      <dgm:t>
        <a:bodyPr/>
        <a:lstStyle/>
        <a:p>
          <a:endParaRPr kumimoji="1" lang="ja-JP" altLang="en-US"/>
        </a:p>
      </dgm:t>
    </dgm:pt>
    <dgm:pt modelId="{0912D5A0-A7F2-4AAD-AE5D-FBB469556E83}" type="sibTrans" cxnId="{E10D5F66-3038-47D3-BEA0-3A5332EF3A71}">
      <dgm:prSet/>
      <dgm:spPr/>
      <dgm:t>
        <a:bodyPr/>
        <a:lstStyle/>
        <a:p>
          <a:endParaRPr kumimoji="1" lang="ja-JP" altLang="en-US"/>
        </a:p>
      </dgm:t>
    </dgm:pt>
    <dgm:pt modelId="{D6DB69FE-9B39-4829-A628-33CB4E429554}">
      <dgm:prSet phldrT="[テキスト]"/>
      <dgm:spPr/>
      <dgm:t>
        <a:bodyPr/>
        <a:lstStyle/>
        <a:p>
          <a:r>
            <a:rPr kumimoji="1" lang="ja-JP" altLang="en-US" dirty="0" smtClean="0"/>
            <a:t>○虐待の未然防止</a:t>
          </a:r>
          <a:endParaRPr kumimoji="1" lang="ja-JP" altLang="en-US" dirty="0"/>
        </a:p>
      </dgm:t>
    </dgm:pt>
    <dgm:pt modelId="{B056C7A5-D1D3-417D-A129-C116CECD8EFF}" type="parTrans" cxnId="{6AD4298F-FB7E-47A7-8B5E-4110B8DDEB1A}">
      <dgm:prSet/>
      <dgm:spPr/>
      <dgm:t>
        <a:bodyPr/>
        <a:lstStyle/>
        <a:p>
          <a:endParaRPr kumimoji="1" lang="ja-JP" altLang="en-US"/>
        </a:p>
      </dgm:t>
    </dgm:pt>
    <dgm:pt modelId="{C37822B9-C302-4C95-91A8-DEE110A55C9D}" type="sibTrans" cxnId="{6AD4298F-FB7E-47A7-8B5E-4110B8DDEB1A}">
      <dgm:prSet/>
      <dgm:spPr/>
      <dgm:t>
        <a:bodyPr/>
        <a:lstStyle/>
        <a:p>
          <a:endParaRPr kumimoji="1" lang="ja-JP" altLang="en-US"/>
        </a:p>
      </dgm:t>
    </dgm:pt>
    <dgm:pt modelId="{7EC8AF30-ED4B-429E-91DF-9CC0575AF808}">
      <dgm:prSet phldrT="[テキスト]"/>
      <dgm:spPr/>
      <dgm:t>
        <a:bodyPr/>
        <a:lstStyle/>
        <a:p>
          <a:r>
            <a:rPr kumimoji="1" lang="ja-JP" altLang="en-US" dirty="0" smtClean="0"/>
            <a:t>○虐待対応力の更なる向上</a:t>
          </a:r>
          <a:endParaRPr kumimoji="1" lang="ja-JP" altLang="en-US" dirty="0"/>
        </a:p>
      </dgm:t>
    </dgm:pt>
    <dgm:pt modelId="{54CA6002-3A76-4281-AFC6-159D7E419034}" type="parTrans" cxnId="{1230FE56-C19D-4685-8378-4D6DD4C7DCDE}">
      <dgm:prSet/>
      <dgm:spPr/>
      <dgm:t>
        <a:bodyPr/>
        <a:lstStyle/>
        <a:p>
          <a:endParaRPr kumimoji="1" lang="ja-JP" altLang="en-US"/>
        </a:p>
      </dgm:t>
    </dgm:pt>
    <dgm:pt modelId="{7E65BC8A-2CC0-470A-85CE-8EB216131807}" type="sibTrans" cxnId="{1230FE56-C19D-4685-8378-4D6DD4C7DCDE}">
      <dgm:prSet/>
      <dgm:spPr/>
      <dgm:t>
        <a:bodyPr/>
        <a:lstStyle/>
        <a:p>
          <a:endParaRPr kumimoji="1" lang="ja-JP" altLang="en-US"/>
        </a:p>
      </dgm:t>
    </dgm:pt>
    <dgm:pt modelId="{F080EC67-A3A6-47C2-8A36-28C1F5D3DA08}" type="pres">
      <dgm:prSet presAssocID="{26EA897B-7F28-4E54-9A8D-E15799315347}" presName="vert0" presStyleCnt="0">
        <dgm:presLayoutVars>
          <dgm:dir/>
          <dgm:animOne val="branch"/>
          <dgm:animLvl val="lvl"/>
        </dgm:presLayoutVars>
      </dgm:prSet>
      <dgm:spPr/>
      <dgm:t>
        <a:bodyPr/>
        <a:lstStyle/>
        <a:p>
          <a:endParaRPr kumimoji="1" lang="ja-JP" altLang="en-US"/>
        </a:p>
      </dgm:t>
    </dgm:pt>
    <dgm:pt modelId="{C8D63473-5F69-48BE-AFCF-8CE3EB7AAC49}" type="pres">
      <dgm:prSet presAssocID="{75903564-F13F-49D3-9414-2558DB624E8C}" presName="thickLine" presStyleLbl="alignNode1" presStyleIdx="0" presStyleCnt="1"/>
      <dgm:spPr/>
    </dgm:pt>
    <dgm:pt modelId="{7A229027-77C6-413A-878A-B8E58C4E54C4}" type="pres">
      <dgm:prSet presAssocID="{75903564-F13F-49D3-9414-2558DB624E8C}" presName="horz1" presStyleCnt="0"/>
      <dgm:spPr/>
    </dgm:pt>
    <dgm:pt modelId="{E4E59FFE-8AB7-4A93-8EAC-7CEC4616DC75}" type="pres">
      <dgm:prSet presAssocID="{75903564-F13F-49D3-9414-2558DB624E8C}" presName="tx1" presStyleLbl="revTx" presStyleIdx="0" presStyleCnt="3"/>
      <dgm:spPr/>
      <dgm:t>
        <a:bodyPr/>
        <a:lstStyle/>
        <a:p>
          <a:endParaRPr kumimoji="1" lang="ja-JP" altLang="en-US"/>
        </a:p>
      </dgm:t>
    </dgm:pt>
    <dgm:pt modelId="{FFE7E69E-D6D3-4CDD-894E-F1FC6B5ABAF1}" type="pres">
      <dgm:prSet presAssocID="{75903564-F13F-49D3-9414-2558DB624E8C}" presName="vert1" presStyleCnt="0"/>
      <dgm:spPr/>
    </dgm:pt>
    <dgm:pt modelId="{37407EA3-4C1B-4D02-B3C8-E6E4E94BEB31}" type="pres">
      <dgm:prSet presAssocID="{D6DB69FE-9B39-4829-A628-33CB4E429554}" presName="vertSpace2a" presStyleCnt="0"/>
      <dgm:spPr/>
    </dgm:pt>
    <dgm:pt modelId="{AE74D284-389A-493E-93F6-08C185E742EC}" type="pres">
      <dgm:prSet presAssocID="{D6DB69FE-9B39-4829-A628-33CB4E429554}" presName="horz2" presStyleCnt="0"/>
      <dgm:spPr/>
    </dgm:pt>
    <dgm:pt modelId="{5C0D34F1-74DA-4FF3-B8DC-7B4F2C6DC4E2}" type="pres">
      <dgm:prSet presAssocID="{D6DB69FE-9B39-4829-A628-33CB4E429554}" presName="horzSpace2" presStyleCnt="0"/>
      <dgm:spPr/>
    </dgm:pt>
    <dgm:pt modelId="{1A239833-1EF4-4504-A4DD-5C751249DFDA}" type="pres">
      <dgm:prSet presAssocID="{D6DB69FE-9B39-4829-A628-33CB4E429554}" presName="tx2" presStyleLbl="revTx" presStyleIdx="1" presStyleCnt="3"/>
      <dgm:spPr/>
      <dgm:t>
        <a:bodyPr/>
        <a:lstStyle/>
        <a:p>
          <a:endParaRPr kumimoji="1" lang="ja-JP" altLang="en-US"/>
        </a:p>
      </dgm:t>
    </dgm:pt>
    <dgm:pt modelId="{7163EC28-983E-41F7-B90A-06AFF30102BD}" type="pres">
      <dgm:prSet presAssocID="{D6DB69FE-9B39-4829-A628-33CB4E429554}" presName="vert2" presStyleCnt="0"/>
      <dgm:spPr/>
    </dgm:pt>
    <dgm:pt modelId="{41F15972-8E93-4A22-BC94-E35313E171EA}" type="pres">
      <dgm:prSet presAssocID="{D6DB69FE-9B39-4829-A628-33CB4E429554}" presName="thinLine2b" presStyleLbl="callout" presStyleIdx="0" presStyleCnt="2"/>
      <dgm:spPr/>
    </dgm:pt>
    <dgm:pt modelId="{A5FE0107-37A3-40ED-9DC5-436499F1F21E}" type="pres">
      <dgm:prSet presAssocID="{D6DB69FE-9B39-4829-A628-33CB4E429554}" presName="vertSpace2b" presStyleCnt="0"/>
      <dgm:spPr/>
    </dgm:pt>
    <dgm:pt modelId="{EFFC572D-A999-4FF4-92B4-F30E56C4406B}" type="pres">
      <dgm:prSet presAssocID="{7EC8AF30-ED4B-429E-91DF-9CC0575AF808}" presName="horz2" presStyleCnt="0"/>
      <dgm:spPr/>
    </dgm:pt>
    <dgm:pt modelId="{E0A90B53-A5EC-4ACC-9374-879E4C25DFEE}" type="pres">
      <dgm:prSet presAssocID="{7EC8AF30-ED4B-429E-91DF-9CC0575AF808}" presName="horzSpace2" presStyleCnt="0"/>
      <dgm:spPr/>
    </dgm:pt>
    <dgm:pt modelId="{27A4904D-032F-462C-AFEC-9D6558564B48}" type="pres">
      <dgm:prSet presAssocID="{7EC8AF30-ED4B-429E-91DF-9CC0575AF808}" presName="tx2" presStyleLbl="revTx" presStyleIdx="2" presStyleCnt="3"/>
      <dgm:spPr/>
      <dgm:t>
        <a:bodyPr/>
        <a:lstStyle/>
        <a:p>
          <a:endParaRPr kumimoji="1" lang="ja-JP" altLang="en-US"/>
        </a:p>
      </dgm:t>
    </dgm:pt>
    <dgm:pt modelId="{B3C7469E-70FA-47DE-A9EC-132F06EF2E09}" type="pres">
      <dgm:prSet presAssocID="{7EC8AF30-ED4B-429E-91DF-9CC0575AF808}" presName="vert2" presStyleCnt="0"/>
      <dgm:spPr/>
    </dgm:pt>
    <dgm:pt modelId="{9929CAF3-7C39-482D-A7EC-4E825DA955BD}" type="pres">
      <dgm:prSet presAssocID="{7EC8AF30-ED4B-429E-91DF-9CC0575AF808}" presName="thinLine2b" presStyleLbl="callout" presStyleIdx="1" presStyleCnt="2"/>
      <dgm:spPr/>
    </dgm:pt>
    <dgm:pt modelId="{858C0CFD-1573-4548-ADEB-0559CFFA6461}" type="pres">
      <dgm:prSet presAssocID="{7EC8AF30-ED4B-429E-91DF-9CC0575AF808}" presName="vertSpace2b" presStyleCnt="0"/>
      <dgm:spPr/>
    </dgm:pt>
  </dgm:ptLst>
  <dgm:cxnLst>
    <dgm:cxn modelId="{2CE2E5AB-B901-41A2-BF70-F6E6B0BA5848}" type="presOf" srcId="{75903564-F13F-49D3-9414-2558DB624E8C}" destId="{E4E59FFE-8AB7-4A93-8EAC-7CEC4616DC75}" srcOrd="0" destOrd="0" presId="urn:microsoft.com/office/officeart/2008/layout/LinedList"/>
    <dgm:cxn modelId="{E10D5F66-3038-47D3-BEA0-3A5332EF3A71}" srcId="{26EA897B-7F28-4E54-9A8D-E15799315347}" destId="{75903564-F13F-49D3-9414-2558DB624E8C}" srcOrd="0" destOrd="0" parTransId="{B27175E9-49DC-45DF-A9A1-3F8EE79612BB}" sibTransId="{0912D5A0-A7F2-4AAD-AE5D-FBB469556E83}"/>
    <dgm:cxn modelId="{1230FE56-C19D-4685-8378-4D6DD4C7DCDE}" srcId="{75903564-F13F-49D3-9414-2558DB624E8C}" destId="{7EC8AF30-ED4B-429E-91DF-9CC0575AF808}" srcOrd="1" destOrd="0" parTransId="{54CA6002-3A76-4281-AFC6-159D7E419034}" sibTransId="{7E65BC8A-2CC0-470A-85CE-8EB216131807}"/>
    <dgm:cxn modelId="{81002FC2-2509-4B86-A127-9DA3C00840B1}" type="presOf" srcId="{26EA897B-7F28-4E54-9A8D-E15799315347}" destId="{F080EC67-A3A6-47C2-8A36-28C1F5D3DA08}" srcOrd="0" destOrd="0" presId="urn:microsoft.com/office/officeart/2008/layout/LinedList"/>
    <dgm:cxn modelId="{6AD4298F-FB7E-47A7-8B5E-4110B8DDEB1A}" srcId="{75903564-F13F-49D3-9414-2558DB624E8C}" destId="{D6DB69FE-9B39-4829-A628-33CB4E429554}" srcOrd="0" destOrd="0" parTransId="{B056C7A5-D1D3-417D-A129-C116CECD8EFF}" sibTransId="{C37822B9-C302-4C95-91A8-DEE110A55C9D}"/>
    <dgm:cxn modelId="{DA64D7F4-F5CE-46A1-834D-0BB2455C0FED}" type="presOf" srcId="{D6DB69FE-9B39-4829-A628-33CB4E429554}" destId="{1A239833-1EF4-4504-A4DD-5C751249DFDA}" srcOrd="0" destOrd="0" presId="urn:microsoft.com/office/officeart/2008/layout/LinedList"/>
    <dgm:cxn modelId="{FE974703-1445-4D04-BED6-95CBB3B111E9}" type="presOf" srcId="{7EC8AF30-ED4B-429E-91DF-9CC0575AF808}" destId="{27A4904D-032F-462C-AFEC-9D6558564B48}" srcOrd="0" destOrd="0" presId="urn:microsoft.com/office/officeart/2008/layout/LinedList"/>
    <dgm:cxn modelId="{D3560F93-7FC3-4138-8027-0F5D65915F67}" type="presParOf" srcId="{F080EC67-A3A6-47C2-8A36-28C1F5D3DA08}" destId="{C8D63473-5F69-48BE-AFCF-8CE3EB7AAC49}" srcOrd="0" destOrd="0" presId="urn:microsoft.com/office/officeart/2008/layout/LinedList"/>
    <dgm:cxn modelId="{F77CB2F6-CE07-4B39-8560-485FB14E1D16}" type="presParOf" srcId="{F080EC67-A3A6-47C2-8A36-28C1F5D3DA08}" destId="{7A229027-77C6-413A-878A-B8E58C4E54C4}" srcOrd="1" destOrd="0" presId="urn:microsoft.com/office/officeart/2008/layout/LinedList"/>
    <dgm:cxn modelId="{A1FF9C11-1328-4192-8C2B-58811ADC3C95}" type="presParOf" srcId="{7A229027-77C6-413A-878A-B8E58C4E54C4}" destId="{E4E59FFE-8AB7-4A93-8EAC-7CEC4616DC75}" srcOrd="0" destOrd="0" presId="urn:microsoft.com/office/officeart/2008/layout/LinedList"/>
    <dgm:cxn modelId="{CE10240C-A848-4D57-A995-C37BA8E3A3BD}" type="presParOf" srcId="{7A229027-77C6-413A-878A-B8E58C4E54C4}" destId="{FFE7E69E-D6D3-4CDD-894E-F1FC6B5ABAF1}" srcOrd="1" destOrd="0" presId="urn:microsoft.com/office/officeart/2008/layout/LinedList"/>
    <dgm:cxn modelId="{2621A48A-D395-48C8-BE72-2A7F6C50E8E1}" type="presParOf" srcId="{FFE7E69E-D6D3-4CDD-894E-F1FC6B5ABAF1}" destId="{37407EA3-4C1B-4D02-B3C8-E6E4E94BEB31}" srcOrd="0" destOrd="0" presId="urn:microsoft.com/office/officeart/2008/layout/LinedList"/>
    <dgm:cxn modelId="{20151DA5-DD51-4EC4-AAB9-8E11C68D2F19}" type="presParOf" srcId="{FFE7E69E-D6D3-4CDD-894E-F1FC6B5ABAF1}" destId="{AE74D284-389A-493E-93F6-08C185E742EC}" srcOrd="1" destOrd="0" presId="urn:microsoft.com/office/officeart/2008/layout/LinedList"/>
    <dgm:cxn modelId="{9F96DDDF-CDD3-4D95-A64A-3516C5627C88}" type="presParOf" srcId="{AE74D284-389A-493E-93F6-08C185E742EC}" destId="{5C0D34F1-74DA-4FF3-B8DC-7B4F2C6DC4E2}" srcOrd="0" destOrd="0" presId="urn:microsoft.com/office/officeart/2008/layout/LinedList"/>
    <dgm:cxn modelId="{ABDE26A9-7376-4CC2-AFE9-6E16380BFCC0}" type="presParOf" srcId="{AE74D284-389A-493E-93F6-08C185E742EC}" destId="{1A239833-1EF4-4504-A4DD-5C751249DFDA}" srcOrd="1" destOrd="0" presId="urn:microsoft.com/office/officeart/2008/layout/LinedList"/>
    <dgm:cxn modelId="{CA69ACEF-4577-414A-90FE-530CB68D22DD}" type="presParOf" srcId="{AE74D284-389A-493E-93F6-08C185E742EC}" destId="{7163EC28-983E-41F7-B90A-06AFF30102BD}" srcOrd="2" destOrd="0" presId="urn:microsoft.com/office/officeart/2008/layout/LinedList"/>
    <dgm:cxn modelId="{0E12AEC3-ACEB-44AF-B6EB-A757857331A5}" type="presParOf" srcId="{FFE7E69E-D6D3-4CDD-894E-F1FC6B5ABAF1}" destId="{41F15972-8E93-4A22-BC94-E35313E171EA}" srcOrd="2" destOrd="0" presId="urn:microsoft.com/office/officeart/2008/layout/LinedList"/>
    <dgm:cxn modelId="{869DE7CF-1FB3-4D45-B587-69683006DE0A}" type="presParOf" srcId="{FFE7E69E-D6D3-4CDD-894E-F1FC6B5ABAF1}" destId="{A5FE0107-37A3-40ED-9DC5-436499F1F21E}" srcOrd="3" destOrd="0" presId="urn:microsoft.com/office/officeart/2008/layout/LinedList"/>
    <dgm:cxn modelId="{7B6381BD-AA5A-46FB-AA6E-B686C3E3314D}" type="presParOf" srcId="{FFE7E69E-D6D3-4CDD-894E-F1FC6B5ABAF1}" destId="{EFFC572D-A999-4FF4-92B4-F30E56C4406B}" srcOrd="4" destOrd="0" presId="urn:microsoft.com/office/officeart/2008/layout/LinedList"/>
    <dgm:cxn modelId="{8DB86391-0196-4A34-A5F6-000C243A2E88}" type="presParOf" srcId="{EFFC572D-A999-4FF4-92B4-F30E56C4406B}" destId="{E0A90B53-A5EC-4ACC-9374-879E4C25DFEE}" srcOrd="0" destOrd="0" presId="urn:microsoft.com/office/officeart/2008/layout/LinedList"/>
    <dgm:cxn modelId="{DD6AF219-3DDF-4A03-B542-D6AE314863CF}" type="presParOf" srcId="{EFFC572D-A999-4FF4-92B4-F30E56C4406B}" destId="{27A4904D-032F-462C-AFEC-9D6558564B48}" srcOrd="1" destOrd="0" presId="urn:microsoft.com/office/officeart/2008/layout/LinedList"/>
    <dgm:cxn modelId="{2DB399B2-5AF0-46CF-9FF9-6388F4713B9A}" type="presParOf" srcId="{EFFC572D-A999-4FF4-92B4-F30E56C4406B}" destId="{B3C7469E-70FA-47DE-A9EC-132F06EF2E09}" srcOrd="2" destOrd="0" presId="urn:microsoft.com/office/officeart/2008/layout/LinedList"/>
    <dgm:cxn modelId="{6A128C3C-8F29-44B0-9ACA-F2BFB098DB11}" type="presParOf" srcId="{FFE7E69E-D6D3-4CDD-894E-F1FC6B5ABAF1}" destId="{9929CAF3-7C39-482D-A7EC-4E825DA955BD}" srcOrd="5" destOrd="0" presId="urn:microsoft.com/office/officeart/2008/layout/LinedList"/>
    <dgm:cxn modelId="{83AB4686-7C7B-4D06-A073-A0BCE95E91D5}" type="presParOf" srcId="{FFE7E69E-D6D3-4CDD-894E-F1FC6B5ABAF1}" destId="{858C0CFD-1573-4548-ADEB-0559CFFA6461}" srcOrd="6" destOrd="0" presId="urn:microsoft.com/office/officeart/2008/layout/LinedList"/>
  </dgm:cxnLst>
  <dgm:bg/>
  <dgm:whole>
    <a:ln w="28575">
      <a:solidFill>
        <a:schemeClr val="accent1"/>
      </a:solidFill>
    </a:ln>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FA5F15C-B33E-4A05-9E53-CC8A398DA18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CDFFEC52-7267-4200-A893-10FF9CF70C3C}">
      <dgm:prSet/>
      <dgm:spPr/>
      <dgm:t>
        <a:bodyPr/>
        <a:lstStyle/>
        <a:p>
          <a:pPr algn="ctr" rtl="0"/>
          <a:r>
            <a:rPr kumimoji="1" lang="ja-JP" b="1" dirty="0" err="1" smtClean="0"/>
            <a:t>大阪府障がい</a:t>
          </a:r>
          <a:r>
            <a:rPr kumimoji="1" lang="ja-JP" b="1" dirty="0" smtClean="0"/>
            <a:t>者虐待防止の</a:t>
          </a:r>
          <a:r>
            <a:rPr kumimoji="1" lang="ja-JP" altLang="en-US" b="1" dirty="0" smtClean="0"/>
            <a:t>体制整備</a:t>
          </a:r>
          <a:endParaRPr lang="ja-JP" dirty="0"/>
        </a:p>
      </dgm:t>
    </dgm:pt>
    <dgm:pt modelId="{81C9B2E7-6C9C-4084-98F8-418637F55F85}" type="parTrans" cxnId="{8F6FAB75-860E-4307-B47F-D01D4AD13C0C}">
      <dgm:prSet/>
      <dgm:spPr/>
      <dgm:t>
        <a:bodyPr/>
        <a:lstStyle/>
        <a:p>
          <a:endParaRPr kumimoji="1" lang="ja-JP" altLang="en-US"/>
        </a:p>
      </dgm:t>
    </dgm:pt>
    <dgm:pt modelId="{596445EF-6270-4513-AFB0-E25E21CCD466}" type="sibTrans" cxnId="{8F6FAB75-860E-4307-B47F-D01D4AD13C0C}">
      <dgm:prSet/>
      <dgm:spPr/>
      <dgm:t>
        <a:bodyPr/>
        <a:lstStyle/>
        <a:p>
          <a:endParaRPr kumimoji="1" lang="ja-JP" altLang="en-US"/>
        </a:p>
      </dgm:t>
    </dgm:pt>
    <dgm:pt modelId="{B5CFC8CA-0A99-4374-A400-0BD9A31BDE15}" type="pres">
      <dgm:prSet presAssocID="{AFA5F15C-B33E-4A05-9E53-CC8A398DA180}" presName="linear" presStyleCnt="0">
        <dgm:presLayoutVars>
          <dgm:animLvl val="lvl"/>
          <dgm:resizeHandles val="exact"/>
        </dgm:presLayoutVars>
      </dgm:prSet>
      <dgm:spPr/>
      <dgm:t>
        <a:bodyPr/>
        <a:lstStyle/>
        <a:p>
          <a:endParaRPr kumimoji="1" lang="ja-JP" altLang="en-US"/>
        </a:p>
      </dgm:t>
    </dgm:pt>
    <dgm:pt modelId="{11F2797C-5F6F-4CF5-B081-68E97A915B7F}" type="pres">
      <dgm:prSet presAssocID="{CDFFEC52-7267-4200-A893-10FF9CF70C3C}" presName="parentText" presStyleLbl="node1" presStyleIdx="0" presStyleCnt="1" custLinFactNeighborX="-338" custLinFactNeighborY="-18061">
        <dgm:presLayoutVars>
          <dgm:chMax val="0"/>
          <dgm:bulletEnabled val="1"/>
        </dgm:presLayoutVars>
      </dgm:prSet>
      <dgm:spPr/>
      <dgm:t>
        <a:bodyPr/>
        <a:lstStyle/>
        <a:p>
          <a:endParaRPr kumimoji="1" lang="ja-JP" altLang="en-US"/>
        </a:p>
      </dgm:t>
    </dgm:pt>
  </dgm:ptLst>
  <dgm:cxnLst>
    <dgm:cxn modelId="{8F880CC5-BA8F-4EE8-ADC3-EA1990F83B43}" type="presOf" srcId="{AFA5F15C-B33E-4A05-9E53-CC8A398DA180}" destId="{B5CFC8CA-0A99-4374-A400-0BD9A31BDE15}" srcOrd="0" destOrd="0" presId="urn:microsoft.com/office/officeart/2005/8/layout/vList2"/>
    <dgm:cxn modelId="{8F6FAB75-860E-4307-B47F-D01D4AD13C0C}" srcId="{AFA5F15C-B33E-4A05-9E53-CC8A398DA180}" destId="{CDFFEC52-7267-4200-A893-10FF9CF70C3C}" srcOrd="0" destOrd="0" parTransId="{81C9B2E7-6C9C-4084-98F8-418637F55F85}" sibTransId="{596445EF-6270-4513-AFB0-E25E21CCD466}"/>
    <dgm:cxn modelId="{336E0755-2E3C-4309-B007-ADDBEDFAD1E8}" type="presOf" srcId="{CDFFEC52-7267-4200-A893-10FF9CF70C3C}" destId="{11F2797C-5F6F-4CF5-B081-68E97A915B7F}" srcOrd="0" destOrd="0" presId="urn:microsoft.com/office/officeart/2005/8/layout/vList2"/>
    <dgm:cxn modelId="{CA92C436-D4F7-4E58-B61E-09541FE0E58B}" type="presParOf" srcId="{B5CFC8CA-0A99-4374-A400-0BD9A31BDE15}" destId="{11F2797C-5F6F-4CF5-B081-68E97A915B7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F2797C-5F6F-4CF5-B081-68E97A915B7F}">
      <dsp:nvSpPr>
        <dsp:cNvPr id="0" name=""/>
        <dsp:cNvSpPr/>
      </dsp:nvSpPr>
      <dsp:spPr>
        <a:xfrm>
          <a:off x="0" y="0"/>
          <a:ext cx="4122458" cy="42763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kumimoji="1" lang="ja-JP" sz="1700" b="1" kern="1200" dirty="0" err="1" smtClean="0"/>
            <a:t>大阪府障がい</a:t>
          </a:r>
          <a:r>
            <a:rPr kumimoji="1" lang="ja-JP" sz="1700" b="1" kern="1200" dirty="0" smtClean="0"/>
            <a:t>者虐待防止の</a:t>
          </a:r>
          <a:r>
            <a:rPr kumimoji="1" lang="ja-JP" altLang="en-US" sz="1700" b="1" kern="1200" dirty="0" smtClean="0"/>
            <a:t>体制整備</a:t>
          </a:r>
          <a:endParaRPr lang="ja-JP" sz="1700" kern="1200" dirty="0"/>
        </a:p>
      </dsp:txBody>
      <dsp:txXfrm>
        <a:off x="20875" y="20875"/>
        <a:ext cx="4080708" cy="3858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D63473-5F69-48BE-AFCF-8CE3EB7AAC49}">
      <dsp:nvSpPr>
        <dsp:cNvPr id="0" name=""/>
        <dsp:cNvSpPr/>
      </dsp:nvSpPr>
      <dsp:spPr>
        <a:xfrm>
          <a:off x="0" y="0"/>
          <a:ext cx="3384376" cy="0"/>
        </a:xfrm>
        <a:prstGeom prst="lin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accent1">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E4E59FFE-8AB7-4A93-8EAC-7CEC4616DC75}">
      <dsp:nvSpPr>
        <dsp:cNvPr id="0" name=""/>
        <dsp:cNvSpPr/>
      </dsp:nvSpPr>
      <dsp:spPr>
        <a:xfrm>
          <a:off x="0" y="0"/>
          <a:ext cx="676875" cy="677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ctr" defTabSz="889000">
            <a:lnSpc>
              <a:spcPct val="90000"/>
            </a:lnSpc>
            <a:spcBef>
              <a:spcPct val="0"/>
            </a:spcBef>
            <a:spcAft>
              <a:spcPct val="35000"/>
            </a:spcAft>
          </a:pPr>
          <a:r>
            <a:rPr kumimoji="1" lang="ja-JP" altLang="en-US" sz="2000" b="1" kern="1200" dirty="0" smtClean="0"/>
            <a:t>目的</a:t>
          </a:r>
          <a:endParaRPr kumimoji="1" lang="ja-JP" altLang="en-US" sz="2000" b="1" kern="1200" dirty="0"/>
        </a:p>
      </dsp:txBody>
      <dsp:txXfrm>
        <a:off x="0" y="0"/>
        <a:ext cx="676875" cy="677407"/>
      </dsp:txXfrm>
    </dsp:sp>
    <dsp:sp modelId="{1A239833-1EF4-4504-A4DD-5C751249DFDA}">
      <dsp:nvSpPr>
        <dsp:cNvPr id="0" name=""/>
        <dsp:cNvSpPr/>
      </dsp:nvSpPr>
      <dsp:spPr>
        <a:xfrm>
          <a:off x="727640" y="15744"/>
          <a:ext cx="2656735" cy="314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kumimoji="1" lang="ja-JP" altLang="en-US" sz="1400" kern="1200" dirty="0" smtClean="0"/>
            <a:t>○虐待の未然防止</a:t>
          </a:r>
          <a:endParaRPr kumimoji="1" lang="ja-JP" altLang="en-US" sz="1400" kern="1200" dirty="0"/>
        </a:p>
      </dsp:txBody>
      <dsp:txXfrm>
        <a:off x="727640" y="15744"/>
        <a:ext cx="2656735" cy="314888"/>
      </dsp:txXfrm>
    </dsp:sp>
    <dsp:sp modelId="{41F15972-8E93-4A22-BC94-E35313E171EA}">
      <dsp:nvSpPr>
        <dsp:cNvPr id="0" name=""/>
        <dsp:cNvSpPr/>
      </dsp:nvSpPr>
      <dsp:spPr>
        <a:xfrm>
          <a:off x="676875" y="330632"/>
          <a:ext cx="27075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 modelId="{27A4904D-032F-462C-AFEC-9D6558564B48}">
      <dsp:nvSpPr>
        <dsp:cNvPr id="0" name=""/>
        <dsp:cNvSpPr/>
      </dsp:nvSpPr>
      <dsp:spPr>
        <a:xfrm>
          <a:off x="727640" y="346377"/>
          <a:ext cx="2656735" cy="314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kumimoji="1" lang="ja-JP" altLang="en-US" sz="1400" kern="1200" dirty="0" smtClean="0"/>
            <a:t>○虐待対応力の更なる向上</a:t>
          </a:r>
          <a:endParaRPr kumimoji="1" lang="ja-JP" altLang="en-US" sz="1400" kern="1200" dirty="0"/>
        </a:p>
      </dsp:txBody>
      <dsp:txXfrm>
        <a:off x="727640" y="346377"/>
        <a:ext cx="2656735" cy="314888"/>
      </dsp:txXfrm>
    </dsp:sp>
    <dsp:sp modelId="{9929CAF3-7C39-482D-A7EC-4E825DA955BD}">
      <dsp:nvSpPr>
        <dsp:cNvPr id="0" name=""/>
        <dsp:cNvSpPr/>
      </dsp:nvSpPr>
      <dsp:spPr>
        <a:xfrm>
          <a:off x="676875" y="661265"/>
          <a:ext cx="27075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F2797C-5F6F-4CF5-B081-68E97A915B7F}">
      <dsp:nvSpPr>
        <dsp:cNvPr id="0" name=""/>
        <dsp:cNvSpPr/>
      </dsp:nvSpPr>
      <dsp:spPr>
        <a:xfrm>
          <a:off x="0" y="0"/>
          <a:ext cx="4122458" cy="42763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kumimoji="1" lang="ja-JP" sz="1700" b="1" kern="1200" dirty="0" err="1" smtClean="0"/>
            <a:t>大阪府障がい</a:t>
          </a:r>
          <a:r>
            <a:rPr kumimoji="1" lang="ja-JP" sz="1700" b="1" kern="1200" dirty="0" smtClean="0"/>
            <a:t>者虐待防止の</a:t>
          </a:r>
          <a:r>
            <a:rPr kumimoji="1" lang="ja-JP" altLang="en-US" sz="1700" b="1" kern="1200" dirty="0" smtClean="0"/>
            <a:t>体制整備</a:t>
          </a:r>
          <a:endParaRPr lang="ja-JP" sz="1700" kern="1200" dirty="0"/>
        </a:p>
      </dsp:txBody>
      <dsp:txXfrm>
        <a:off x="20875" y="20875"/>
        <a:ext cx="4080708" cy="38588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r>
              <a:rPr kumimoji="1" lang="ja-JP" altLang="en-US" smtClean="0"/>
              <a:t>資料２</a:t>
            </a:r>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7D17D8D8-519B-432A-934F-9D4757ADB9D6}" type="datetimeFigureOut">
              <a:rPr kumimoji="1" lang="ja-JP" altLang="en-US" smtClean="0"/>
              <a:t>2015/3/31</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0B6D159D-5F04-4801-B49A-4704E0390C69}" type="slidenum">
              <a:rPr kumimoji="1" lang="ja-JP" altLang="en-US" smtClean="0"/>
              <a:t>‹#›</a:t>
            </a:fld>
            <a:endParaRPr kumimoji="1" lang="ja-JP" altLang="en-US"/>
          </a:p>
        </p:txBody>
      </p:sp>
    </p:spTree>
    <p:extLst>
      <p:ext uri="{BB962C8B-B14F-4D97-AF65-F5344CB8AC3E}">
        <p14:creationId xmlns:p14="http://schemas.microsoft.com/office/powerpoint/2010/main" val="858031404"/>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r>
              <a:rPr kumimoji="1" lang="ja-JP" altLang="en-US" smtClean="0"/>
              <a:t>資料２</a:t>
            </a:r>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22603E4C-1531-473D-8C32-250D28F590FB}" type="datetimeFigureOut">
              <a:rPr kumimoji="1" lang="ja-JP" altLang="en-US" smtClean="0"/>
              <a:t>2015/3/31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82911C90-B5C4-48DD-81C2-1189F92D7F60}" type="slidenum">
              <a:rPr kumimoji="1" lang="ja-JP" altLang="en-US" smtClean="0"/>
              <a:t>‹#›</a:t>
            </a:fld>
            <a:endParaRPr kumimoji="1" lang="ja-JP" altLang="en-US"/>
          </a:p>
        </p:txBody>
      </p:sp>
    </p:spTree>
    <p:extLst>
      <p:ext uri="{BB962C8B-B14F-4D97-AF65-F5344CB8AC3E}">
        <p14:creationId xmlns:p14="http://schemas.microsoft.com/office/powerpoint/2010/main" val="3126623520"/>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5" name="ヘッダー プレースホルダー 4"/>
          <p:cNvSpPr>
            <a:spLocks noGrp="1"/>
          </p:cNvSpPr>
          <p:nvPr>
            <p:ph type="hdr" sz="quarter" idx="10"/>
          </p:nvPr>
        </p:nvSpPr>
        <p:spPr/>
        <p:txBody>
          <a:bodyPr/>
          <a:lstStyle/>
          <a:p>
            <a:r>
              <a:rPr kumimoji="1" lang="ja-JP" altLang="en-US" smtClean="0"/>
              <a:t>資料２</a:t>
            </a:r>
            <a:endParaRPr kumimoji="1" lang="ja-JP" altLang="en-US"/>
          </a:p>
        </p:txBody>
      </p:sp>
    </p:spTree>
    <p:extLst>
      <p:ext uri="{BB962C8B-B14F-4D97-AF65-F5344CB8AC3E}">
        <p14:creationId xmlns:p14="http://schemas.microsoft.com/office/powerpoint/2010/main" val="2576053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5" name="ヘッダー プレースホルダー 4"/>
          <p:cNvSpPr>
            <a:spLocks noGrp="1"/>
          </p:cNvSpPr>
          <p:nvPr>
            <p:ph type="hdr" sz="quarter" idx="10"/>
          </p:nvPr>
        </p:nvSpPr>
        <p:spPr/>
        <p:txBody>
          <a:bodyPr/>
          <a:lstStyle/>
          <a:p>
            <a:r>
              <a:rPr kumimoji="1" lang="ja-JP" altLang="en-US" smtClean="0"/>
              <a:t>資料２</a:t>
            </a:r>
            <a:endParaRPr kumimoji="1" lang="ja-JP" altLang="en-US"/>
          </a:p>
        </p:txBody>
      </p:sp>
    </p:spTree>
    <p:extLst>
      <p:ext uri="{BB962C8B-B14F-4D97-AF65-F5344CB8AC3E}">
        <p14:creationId xmlns:p14="http://schemas.microsoft.com/office/powerpoint/2010/main" val="2576053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7C160CB-E752-4679-AFDC-22BC5D5BB7AF}" type="datetime1">
              <a:rPr kumimoji="1" lang="ja-JP" altLang="en-US" smtClean="0"/>
              <a:t>2015/3/31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0E2648-79C2-483D-9BCB-5A7BDE04ABD7}" type="slidenum">
              <a:rPr kumimoji="1" lang="ja-JP" altLang="en-US" smtClean="0"/>
              <a:t>‹#›</a:t>
            </a:fld>
            <a:endParaRPr kumimoji="1" lang="ja-JP" altLang="en-US"/>
          </a:p>
        </p:txBody>
      </p:sp>
    </p:spTree>
    <p:extLst>
      <p:ext uri="{BB962C8B-B14F-4D97-AF65-F5344CB8AC3E}">
        <p14:creationId xmlns:p14="http://schemas.microsoft.com/office/powerpoint/2010/main" val="2066358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DE34DD5-BF29-4DE4-B099-A02557BC6957}" type="datetime1">
              <a:rPr kumimoji="1" lang="ja-JP" altLang="en-US" smtClean="0"/>
              <a:t>2015/3/31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0E2648-79C2-483D-9BCB-5A7BDE04ABD7}" type="slidenum">
              <a:rPr kumimoji="1" lang="ja-JP" altLang="en-US" smtClean="0"/>
              <a:t>‹#›</a:t>
            </a:fld>
            <a:endParaRPr kumimoji="1" lang="ja-JP" altLang="en-US"/>
          </a:p>
        </p:txBody>
      </p:sp>
    </p:spTree>
    <p:extLst>
      <p:ext uri="{BB962C8B-B14F-4D97-AF65-F5344CB8AC3E}">
        <p14:creationId xmlns:p14="http://schemas.microsoft.com/office/powerpoint/2010/main" val="3929755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69C12BD-5476-4F73-BFCF-DF067920F446}" type="datetime1">
              <a:rPr kumimoji="1" lang="ja-JP" altLang="en-US" smtClean="0"/>
              <a:t>2015/3/31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0E2648-79C2-483D-9BCB-5A7BDE04ABD7}" type="slidenum">
              <a:rPr kumimoji="1" lang="ja-JP" altLang="en-US" smtClean="0"/>
              <a:t>‹#›</a:t>
            </a:fld>
            <a:endParaRPr kumimoji="1" lang="ja-JP" altLang="en-US"/>
          </a:p>
        </p:txBody>
      </p:sp>
    </p:spTree>
    <p:extLst>
      <p:ext uri="{BB962C8B-B14F-4D97-AF65-F5344CB8AC3E}">
        <p14:creationId xmlns:p14="http://schemas.microsoft.com/office/powerpoint/2010/main" val="984485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1C2FD65-7E78-4E7B-B3BF-DF26E84B585B}" type="datetime1">
              <a:rPr kumimoji="1" lang="ja-JP" altLang="en-US" smtClean="0"/>
              <a:t>2015/3/31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0E2648-79C2-483D-9BCB-5A7BDE04ABD7}" type="slidenum">
              <a:rPr kumimoji="1" lang="ja-JP" altLang="en-US" smtClean="0"/>
              <a:t>‹#›</a:t>
            </a:fld>
            <a:endParaRPr kumimoji="1" lang="ja-JP" altLang="en-US"/>
          </a:p>
        </p:txBody>
      </p:sp>
    </p:spTree>
    <p:extLst>
      <p:ext uri="{BB962C8B-B14F-4D97-AF65-F5344CB8AC3E}">
        <p14:creationId xmlns:p14="http://schemas.microsoft.com/office/powerpoint/2010/main" val="812705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4AA4249-E4D7-4EB8-9B08-DD62F44EDC18}" type="datetime1">
              <a:rPr kumimoji="1" lang="ja-JP" altLang="en-US" smtClean="0"/>
              <a:t>2015/3/31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0E2648-79C2-483D-9BCB-5A7BDE04ABD7}" type="slidenum">
              <a:rPr kumimoji="1" lang="ja-JP" altLang="en-US" smtClean="0"/>
              <a:t>‹#›</a:t>
            </a:fld>
            <a:endParaRPr kumimoji="1" lang="ja-JP" altLang="en-US"/>
          </a:p>
        </p:txBody>
      </p:sp>
    </p:spTree>
    <p:extLst>
      <p:ext uri="{BB962C8B-B14F-4D97-AF65-F5344CB8AC3E}">
        <p14:creationId xmlns:p14="http://schemas.microsoft.com/office/powerpoint/2010/main" val="3481202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71F3146-4CB8-4B0C-9ED7-BEDC79F727A9}" type="datetime1">
              <a:rPr kumimoji="1" lang="ja-JP" altLang="en-US" smtClean="0"/>
              <a:t>2015/3/31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0E2648-79C2-483D-9BCB-5A7BDE04ABD7}" type="slidenum">
              <a:rPr kumimoji="1" lang="ja-JP" altLang="en-US" smtClean="0"/>
              <a:t>‹#›</a:t>
            </a:fld>
            <a:endParaRPr kumimoji="1" lang="ja-JP" altLang="en-US"/>
          </a:p>
        </p:txBody>
      </p:sp>
    </p:spTree>
    <p:extLst>
      <p:ext uri="{BB962C8B-B14F-4D97-AF65-F5344CB8AC3E}">
        <p14:creationId xmlns:p14="http://schemas.microsoft.com/office/powerpoint/2010/main" val="4165243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B81A166-FA18-47AC-98B8-F9C4726BCE26}" type="datetime1">
              <a:rPr kumimoji="1" lang="ja-JP" altLang="en-US" smtClean="0"/>
              <a:t>2015/3/31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D0E2648-79C2-483D-9BCB-5A7BDE04ABD7}" type="slidenum">
              <a:rPr kumimoji="1" lang="ja-JP" altLang="en-US" smtClean="0"/>
              <a:t>‹#›</a:t>
            </a:fld>
            <a:endParaRPr kumimoji="1" lang="ja-JP" altLang="en-US"/>
          </a:p>
        </p:txBody>
      </p:sp>
    </p:spTree>
    <p:extLst>
      <p:ext uri="{BB962C8B-B14F-4D97-AF65-F5344CB8AC3E}">
        <p14:creationId xmlns:p14="http://schemas.microsoft.com/office/powerpoint/2010/main" val="904266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D1C9CD5-FE04-45AA-8351-8CA4F2DA5335}" type="datetime1">
              <a:rPr kumimoji="1" lang="ja-JP" altLang="en-US" smtClean="0"/>
              <a:t>2015/3/31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D0E2648-79C2-483D-9BCB-5A7BDE04ABD7}" type="slidenum">
              <a:rPr kumimoji="1" lang="ja-JP" altLang="en-US" smtClean="0"/>
              <a:t>‹#›</a:t>
            </a:fld>
            <a:endParaRPr kumimoji="1" lang="ja-JP" altLang="en-US"/>
          </a:p>
        </p:txBody>
      </p:sp>
    </p:spTree>
    <p:extLst>
      <p:ext uri="{BB962C8B-B14F-4D97-AF65-F5344CB8AC3E}">
        <p14:creationId xmlns:p14="http://schemas.microsoft.com/office/powerpoint/2010/main" val="2544773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A95A605-9D3A-40F8-9BC7-BBDDDA747C45}" type="datetime1">
              <a:rPr kumimoji="1" lang="ja-JP" altLang="en-US" smtClean="0"/>
              <a:t>2015/3/31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D0E2648-79C2-483D-9BCB-5A7BDE04ABD7}" type="slidenum">
              <a:rPr kumimoji="1" lang="ja-JP" altLang="en-US" smtClean="0"/>
              <a:t>‹#›</a:t>
            </a:fld>
            <a:endParaRPr kumimoji="1" lang="ja-JP" altLang="en-US"/>
          </a:p>
        </p:txBody>
      </p:sp>
    </p:spTree>
    <p:extLst>
      <p:ext uri="{BB962C8B-B14F-4D97-AF65-F5344CB8AC3E}">
        <p14:creationId xmlns:p14="http://schemas.microsoft.com/office/powerpoint/2010/main" val="4135281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1CE017C-4AAA-452F-A0DF-B487CFC22F6A}" type="datetime1">
              <a:rPr kumimoji="1" lang="ja-JP" altLang="en-US" smtClean="0"/>
              <a:t>2015/3/31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0E2648-79C2-483D-9BCB-5A7BDE04ABD7}" type="slidenum">
              <a:rPr kumimoji="1" lang="ja-JP" altLang="en-US" smtClean="0"/>
              <a:t>‹#›</a:t>
            </a:fld>
            <a:endParaRPr kumimoji="1" lang="ja-JP" altLang="en-US"/>
          </a:p>
        </p:txBody>
      </p:sp>
    </p:spTree>
    <p:extLst>
      <p:ext uri="{BB962C8B-B14F-4D97-AF65-F5344CB8AC3E}">
        <p14:creationId xmlns:p14="http://schemas.microsoft.com/office/powerpoint/2010/main" val="240555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854EA9D-BFB7-45CE-B241-A816608E447C}" type="datetime1">
              <a:rPr kumimoji="1" lang="ja-JP" altLang="en-US" smtClean="0"/>
              <a:t>2015/3/31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0E2648-79C2-483D-9BCB-5A7BDE04ABD7}" type="slidenum">
              <a:rPr kumimoji="1" lang="ja-JP" altLang="en-US" smtClean="0"/>
              <a:t>‹#›</a:t>
            </a:fld>
            <a:endParaRPr kumimoji="1" lang="ja-JP" altLang="en-US"/>
          </a:p>
        </p:txBody>
      </p:sp>
    </p:spTree>
    <p:extLst>
      <p:ext uri="{BB962C8B-B14F-4D97-AF65-F5344CB8AC3E}">
        <p14:creationId xmlns:p14="http://schemas.microsoft.com/office/powerpoint/2010/main" val="906634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BD3AB9-1909-4E3C-9942-93E2910749EF}" type="datetime1">
              <a:rPr kumimoji="1" lang="ja-JP" altLang="en-US" smtClean="0"/>
              <a:t>2015/3/31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0E2648-79C2-483D-9BCB-5A7BDE04ABD7}" type="slidenum">
              <a:rPr kumimoji="1" lang="ja-JP" altLang="en-US" smtClean="0"/>
              <a:t>‹#›</a:t>
            </a:fld>
            <a:endParaRPr kumimoji="1" lang="ja-JP" altLang="en-US"/>
          </a:p>
        </p:txBody>
      </p:sp>
    </p:spTree>
    <p:extLst>
      <p:ext uri="{BB962C8B-B14F-4D97-AF65-F5344CB8AC3E}">
        <p14:creationId xmlns:p14="http://schemas.microsoft.com/office/powerpoint/2010/main" val="73724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正方形/長方形 43"/>
          <p:cNvSpPr/>
          <p:nvPr/>
        </p:nvSpPr>
        <p:spPr>
          <a:xfrm>
            <a:off x="-1" y="985117"/>
            <a:ext cx="6351621" cy="5866203"/>
          </a:xfrm>
          <a:prstGeom prst="rect">
            <a:avLst/>
          </a:prstGeom>
          <a:solidFill>
            <a:schemeClr val="tx2">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9" name="図表 8"/>
          <p:cNvGraphicFramePr/>
          <p:nvPr>
            <p:extLst>
              <p:ext uri="{D42A27DB-BD31-4B8C-83A1-F6EECF244321}">
                <p14:modId xmlns:p14="http://schemas.microsoft.com/office/powerpoint/2010/main" val="1978815114"/>
              </p:ext>
            </p:extLst>
          </p:nvPr>
        </p:nvGraphicFramePr>
        <p:xfrm>
          <a:off x="41235" y="88971"/>
          <a:ext cx="4122458" cy="4344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3" name="テキスト ボックス 102"/>
          <p:cNvSpPr txBox="1"/>
          <p:nvPr/>
        </p:nvSpPr>
        <p:spPr>
          <a:xfrm>
            <a:off x="323528" y="807130"/>
            <a:ext cx="2548936" cy="338554"/>
          </a:xfrm>
          <a:prstGeom prst="rect">
            <a:avLst/>
          </a:prstGeom>
          <a:solidFill>
            <a:schemeClr val="tx2">
              <a:lumMod val="60000"/>
              <a:lumOff val="40000"/>
            </a:schemeClr>
          </a:solidFill>
          <a:ln>
            <a:solidFill>
              <a:schemeClr val="tx1"/>
            </a:solidFill>
          </a:ln>
        </p:spPr>
        <p:txBody>
          <a:bodyPr wrap="square" rtlCol="0">
            <a:spAutoFit/>
          </a:bodyPr>
          <a:lstStyle/>
          <a:p>
            <a:pPr algn="ctr"/>
            <a:r>
              <a:rPr kumimoji="1" lang="ja-JP" altLang="en-US" sz="1600" dirty="0" smtClean="0">
                <a:solidFill>
                  <a:schemeClr val="bg1"/>
                </a:solidFill>
                <a:latin typeface="HG丸ｺﾞｼｯｸM-PRO" panose="020F0600000000000000" pitchFamily="50" charset="-128"/>
                <a:ea typeface="HG丸ｺﾞｼｯｸM-PRO" panose="020F0600000000000000" pitchFamily="50" charset="-128"/>
              </a:rPr>
              <a:t>市町村の体制整備状況</a:t>
            </a:r>
            <a:endParaRPr kumimoji="1" lang="en-US" altLang="ja-JP" sz="1600" dirty="0" smtClean="0">
              <a:solidFill>
                <a:schemeClr val="bg1"/>
              </a:solidFill>
              <a:latin typeface="HG丸ｺﾞｼｯｸM-PRO" panose="020F0600000000000000" pitchFamily="50" charset="-128"/>
              <a:ea typeface="HG丸ｺﾞｼｯｸM-PRO" panose="020F0600000000000000" pitchFamily="50" charset="-128"/>
            </a:endParaRPr>
          </a:p>
        </p:txBody>
      </p:sp>
      <p:sp>
        <p:nvSpPr>
          <p:cNvPr id="102" name="角丸四角形 101"/>
          <p:cNvSpPr/>
          <p:nvPr/>
        </p:nvSpPr>
        <p:spPr>
          <a:xfrm>
            <a:off x="4443659" y="1150394"/>
            <a:ext cx="1819938" cy="5205437"/>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右矢印 63"/>
          <p:cNvSpPr/>
          <p:nvPr/>
        </p:nvSpPr>
        <p:spPr>
          <a:xfrm rot="5400000">
            <a:off x="7205983" y="5278709"/>
            <a:ext cx="360040" cy="582176"/>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6">
                  <a:lumMod val="60000"/>
                  <a:lumOff val="40000"/>
                </a:schemeClr>
              </a:solidFill>
            </a:endParaRPr>
          </a:p>
        </p:txBody>
      </p:sp>
      <p:sp>
        <p:nvSpPr>
          <p:cNvPr id="46" name="左矢印 45"/>
          <p:cNvSpPr/>
          <p:nvPr/>
        </p:nvSpPr>
        <p:spPr>
          <a:xfrm>
            <a:off x="4305259" y="5749817"/>
            <a:ext cx="1094104" cy="1018273"/>
          </a:xfrm>
          <a:prstGeom prst="leftArrow">
            <a:avLst>
              <a:gd name="adj1" fmla="val 83055"/>
              <a:gd name="adj2" fmla="val 29751"/>
            </a:avLst>
          </a:prstGeom>
          <a:solidFill>
            <a:srgbClr val="00B050"/>
          </a:solid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HG丸ｺﾞｼｯｸM-PRO" panose="020F0600000000000000" pitchFamily="50" charset="-128"/>
                <a:ea typeface="HG丸ｺﾞｼｯｸM-PRO" panose="020F0600000000000000" pitchFamily="50" charset="-128"/>
              </a:rPr>
              <a:t>市町村</a:t>
            </a:r>
            <a:endParaRPr kumimoji="1" lang="en-US" altLang="ja-JP" sz="1200" b="1" dirty="0" smtClean="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1200" b="1" dirty="0" smtClean="0">
                <a:solidFill>
                  <a:schemeClr val="tx1"/>
                </a:solidFill>
                <a:latin typeface="HG丸ｺﾞｼｯｸM-PRO" panose="020F0600000000000000" pitchFamily="50" charset="-128"/>
                <a:ea typeface="HG丸ｺﾞｼｯｸM-PRO" panose="020F0600000000000000" pitchFamily="50" charset="-128"/>
              </a:rPr>
              <a:t>支援</a:t>
            </a:r>
            <a:endParaRPr kumimoji="1" lang="ja-JP" altLang="en-US" sz="1200" b="1" dirty="0">
              <a:solidFill>
                <a:schemeClr val="tx1"/>
              </a:solidFill>
              <a:latin typeface="HG丸ｺﾞｼｯｸM-PRO" panose="020F0600000000000000" pitchFamily="50" charset="-128"/>
              <a:ea typeface="HG丸ｺﾞｼｯｸM-PRO" panose="020F0600000000000000" pitchFamily="50" charset="-128"/>
            </a:endParaRPr>
          </a:p>
        </p:txBody>
      </p:sp>
      <p:graphicFrame>
        <p:nvGraphicFramePr>
          <p:cNvPr id="27" name="図表 26"/>
          <p:cNvGraphicFramePr/>
          <p:nvPr>
            <p:extLst>
              <p:ext uri="{D42A27DB-BD31-4B8C-83A1-F6EECF244321}">
                <p14:modId xmlns:p14="http://schemas.microsoft.com/office/powerpoint/2010/main" val="767174293"/>
              </p:ext>
            </p:extLst>
          </p:nvPr>
        </p:nvGraphicFramePr>
        <p:xfrm>
          <a:off x="4648817" y="90116"/>
          <a:ext cx="3384376" cy="67740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5" name="角丸四角形 44"/>
          <p:cNvSpPr/>
          <p:nvPr/>
        </p:nvSpPr>
        <p:spPr>
          <a:xfrm>
            <a:off x="110399" y="1284511"/>
            <a:ext cx="2445377" cy="2708005"/>
          </a:xfrm>
          <a:prstGeom prst="roundRect">
            <a:avLst/>
          </a:prstGeom>
          <a:ln w="9525">
            <a:solidFill>
              <a:schemeClr val="tx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b="1" u="sng" dirty="0" smtClean="0">
                <a:latin typeface="HG丸ｺﾞｼｯｸM-PRO" panose="020F0600000000000000" pitchFamily="50" charset="-128"/>
                <a:ea typeface="HG丸ｺﾞｼｯｸM-PRO" panose="020F0600000000000000" pitchFamily="50" charset="-128"/>
              </a:rPr>
              <a:t>虐待防止センターへの</a:t>
            </a:r>
            <a:endParaRPr kumimoji="1" lang="en-US" altLang="ja-JP" sz="1200" b="1" u="sng" dirty="0" smtClean="0">
              <a:latin typeface="HG丸ｺﾞｼｯｸM-PRO" panose="020F0600000000000000" pitchFamily="50" charset="-128"/>
              <a:ea typeface="HG丸ｺﾞｼｯｸM-PRO" panose="020F0600000000000000" pitchFamily="50" charset="-128"/>
            </a:endParaRPr>
          </a:p>
          <a:p>
            <a:r>
              <a:rPr kumimoji="1" lang="ja-JP" altLang="en-US" sz="1200" b="1" u="sng" dirty="0" smtClean="0">
                <a:latin typeface="HG丸ｺﾞｼｯｸM-PRO" panose="020F0600000000000000" pitchFamily="50" charset="-128"/>
                <a:ea typeface="HG丸ｺﾞｼｯｸM-PRO" panose="020F0600000000000000" pitchFamily="50" charset="-128"/>
              </a:rPr>
              <a:t>福祉職の配置状況</a:t>
            </a:r>
            <a:r>
              <a:rPr kumimoji="1" lang="ja-JP" altLang="en-US" sz="900" b="1" dirty="0" smtClean="0">
                <a:latin typeface="HG丸ｺﾞｼｯｸM-PRO" panose="020F0600000000000000" pitchFamily="50" charset="-128"/>
                <a:ea typeface="HG丸ｺﾞｼｯｸM-PRO" panose="020F0600000000000000" pitchFamily="50" charset="-128"/>
              </a:rPr>
              <a:t>（大阪市除く）</a:t>
            </a:r>
            <a:endParaRPr kumimoji="1" lang="en-US" altLang="ja-JP" sz="900" b="1"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a:t>
            </a:r>
            <a:r>
              <a:rPr lang="en-US" altLang="ja-JP" sz="1000" dirty="0" smtClean="0">
                <a:latin typeface="HG丸ｺﾞｼｯｸM-PRO" panose="020F0600000000000000" pitchFamily="50" charset="-128"/>
                <a:ea typeface="HG丸ｺﾞｼｯｸM-PRO" panose="020F0600000000000000" pitchFamily="50" charset="-128"/>
              </a:rPr>
              <a:t>40</a:t>
            </a:r>
            <a:r>
              <a:rPr kumimoji="1" lang="ja-JP" altLang="en-US" sz="1000" dirty="0" smtClean="0">
                <a:latin typeface="HG丸ｺﾞｼｯｸM-PRO" panose="020F0600000000000000" pitchFamily="50" charset="-128"/>
                <a:ea typeface="HG丸ｺﾞｼｯｸM-PRO" panose="020F0600000000000000" pitchFamily="50" charset="-128"/>
              </a:rPr>
              <a:t>市町村で福祉職員配置</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虐待防止センター事務（の</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一部</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）を委託を行う</a:t>
            </a:r>
            <a:r>
              <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rPr>
              <a:t>17</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市町村で専門職配置</a:t>
            </a:r>
            <a:endParaRPr lang="en-US" altLang="ja-JP" sz="1000" dirty="0">
              <a:latin typeface="HG丸ｺﾞｼｯｸM-PRO" panose="020F0600000000000000" pitchFamily="50" charset="-128"/>
              <a:ea typeface="HG丸ｺﾞｼｯｸM-PRO" panose="020F0600000000000000" pitchFamily="50" charset="-128"/>
            </a:endParaRPr>
          </a:p>
          <a:p>
            <a:endParaRPr lang="en-US" altLang="ja-JP" sz="1000" dirty="0" smtClean="0">
              <a:latin typeface="HG丸ｺﾞｼｯｸM-PRO" panose="020F0600000000000000" pitchFamily="50" charset="-128"/>
              <a:ea typeface="HG丸ｺﾞｼｯｸM-PRO" panose="020F0600000000000000" pitchFamily="50" charset="-128"/>
            </a:endParaRPr>
          </a:p>
          <a:p>
            <a:endParaRPr lang="en-US" altLang="ja-JP" sz="1000" dirty="0">
              <a:latin typeface="HG丸ｺﾞｼｯｸM-PRO" panose="020F0600000000000000" pitchFamily="50" charset="-128"/>
              <a:ea typeface="HG丸ｺﾞｼｯｸM-PRO" panose="020F0600000000000000" pitchFamily="50" charset="-128"/>
            </a:endParaRPr>
          </a:p>
          <a:p>
            <a:endParaRPr lang="en-US" altLang="ja-JP" sz="1000" dirty="0" smtClean="0">
              <a:latin typeface="HG丸ｺﾞｼｯｸM-PRO" panose="020F0600000000000000" pitchFamily="50" charset="-128"/>
              <a:ea typeface="HG丸ｺﾞｼｯｸM-PRO" panose="020F0600000000000000" pitchFamily="50" charset="-128"/>
            </a:endParaRPr>
          </a:p>
          <a:p>
            <a:endParaRPr lang="en-US" altLang="ja-JP" sz="1000" dirty="0">
              <a:latin typeface="HG丸ｺﾞｼｯｸM-PRO" panose="020F0600000000000000" pitchFamily="50" charset="-128"/>
              <a:ea typeface="HG丸ｺﾞｼｯｸM-PRO" panose="020F0600000000000000" pitchFamily="50" charset="-128"/>
            </a:endParaRPr>
          </a:p>
          <a:p>
            <a:endParaRPr lang="en-US" altLang="ja-JP" sz="1000" dirty="0" smtClean="0">
              <a:latin typeface="HG丸ｺﾞｼｯｸM-PRO" panose="020F0600000000000000" pitchFamily="50" charset="-128"/>
              <a:ea typeface="HG丸ｺﾞｼｯｸM-PRO" panose="020F0600000000000000" pitchFamily="50" charset="-128"/>
            </a:endParaRPr>
          </a:p>
          <a:p>
            <a:endParaRPr lang="en-US" altLang="ja-JP" sz="1000" dirty="0">
              <a:latin typeface="HG丸ｺﾞｼｯｸM-PRO" panose="020F0600000000000000" pitchFamily="50" charset="-128"/>
              <a:ea typeface="HG丸ｺﾞｼｯｸM-PRO" panose="020F0600000000000000" pitchFamily="50" charset="-128"/>
            </a:endParaRPr>
          </a:p>
          <a:p>
            <a:endParaRPr lang="en-US" altLang="ja-JP" sz="1000" dirty="0" smtClean="0">
              <a:latin typeface="HG丸ｺﾞｼｯｸM-PRO" panose="020F0600000000000000" pitchFamily="50" charset="-128"/>
              <a:ea typeface="HG丸ｺﾞｼｯｸM-PRO" panose="020F0600000000000000" pitchFamily="50" charset="-128"/>
            </a:endParaRPr>
          </a:p>
          <a:p>
            <a:endParaRPr lang="en-US" altLang="ja-JP" sz="1000" dirty="0">
              <a:latin typeface="HG丸ｺﾞｼｯｸM-PRO" panose="020F0600000000000000" pitchFamily="50" charset="-128"/>
              <a:ea typeface="HG丸ｺﾞｼｯｸM-PRO" panose="020F0600000000000000" pitchFamily="50" charset="-128"/>
            </a:endParaRPr>
          </a:p>
          <a:p>
            <a:r>
              <a:rPr lang="en-US" altLang="ja-JP" sz="1000" dirty="0" smtClean="0">
                <a:latin typeface="HG丸ｺﾞｼｯｸM-PRO" panose="020F0600000000000000" pitchFamily="50" charset="-128"/>
                <a:ea typeface="HG丸ｺﾞｼｯｸM-PRO" panose="020F0600000000000000" pitchFamily="50" charset="-128"/>
              </a:rPr>
              <a:t>※</a:t>
            </a:r>
            <a:r>
              <a:rPr lang="ja-JP" altLang="en-US" sz="1000" dirty="0" smtClean="0">
                <a:latin typeface="HG丸ｺﾞｼｯｸM-PRO" panose="020F0600000000000000" pitchFamily="50" charset="-128"/>
                <a:ea typeface="HG丸ｺﾞｼｯｸM-PRO" panose="020F0600000000000000" pitchFamily="50" charset="-128"/>
              </a:rPr>
              <a:t>資格は重複して計上</a:t>
            </a:r>
            <a:endParaRPr lang="en-US" altLang="ja-JP" sz="1000" dirty="0" smtClean="0">
              <a:latin typeface="HG丸ｺﾞｼｯｸM-PRO" panose="020F0600000000000000" pitchFamily="50" charset="-128"/>
              <a:ea typeface="HG丸ｺﾞｼｯｸM-PRO" panose="020F0600000000000000" pitchFamily="50" charset="-128"/>
            </a:endParaRPr>
          </a:p>
        </p:txBody>
      </p:sp>
      <p:sp>
        <p:nvSpPr>
          <p:cNvPr id="47" name="角丸四角形 46"/>
          <p:cNvSpPr/>
          <p:nvPr/>
        </p:nvSpPr>
        <p:spPr>
          <a:xfrm>
            <a:off x="2628811" y="4840907"/>
            <a:ext cx="1694516" cy="1871516"/>
          </a:xfrm>
          <a:prstGeom prst="roundRect">
            <a:avLst/>
          </a:prstGeom>
          <a:ln w="9525">
            <a:solidFill>
              <a:schemeClr val="tx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endParaRPr kumimoji="1" lang="en-US" altLang="ja-JP" sz="1200" b="1" u="sng" dirty="0" smtClean="0"/>
          </a:p>
          <a:p>
            <a:r>
              <a:rPr kumimoji="1" lang="ja-JP" altLang="en-US" sz="1200" b="1" u="sng" dirty="0" smtClean="0">
                <a:latin typeface="HG丸ｺﾞｼｯｸM-PRO" panose="020F0600000000000000" pitchFamily="50" charset="-128"/>
                <a:ea typeface="HG丸ｺﾞｼｯｸM-PRO" panose="020F0600000000000000" pitchFamily="50" charset="-128"/>
              </a:rPr>
              <a:t>市町村独自研修</a:t>
            </a:r>
            <a:endParaRPr kumimoji="1" lang="en-US" altLang="ja-JP" sz="1200" b="1" u="sng" dirty="0" smtClean="0">
              <a:latin typeface="HG丸ｺﾞｼｯｸM-PRO" panose="020F0600000000000000" pitchFamily="50" charset="-128"/>
              <a:ea typeface="HG丸ｺﾞｼｯｸM-PRO" panose="020F0600000000000000" pitchFamily="50" charset="-128"/>
            </a:endParaRPr>
          </a:p>
          <a:p>
            <a:r>
              <a:rPr lang="ja-JP" altLang="en-US" sz="1000" b="1" dirty="0" smtClean="0">
                <a:latin typeface="HG丸ｺﾞｼｯｸM-PRO" panose="020F0600000000000000" pitchFamily="50" charset="-128"/>
                <a:ea typeface="HG丸ｺﾞｼｯｸM-PRO" panose="020F0600000000000000" pitchFamily="50" charset="-128"/>
              </a:rPr>
              <a:t>◆</a:t>
            </a:r>
            <a:r>
              <a:rPr lang="en-US" altLang="ja-JP" sz="1000" b="1" dirty="0" smtClean="0">
                <a:latin typeface="HG丸ｺﾞｼｯｸM-PRO" panose="020F0600000000000000" pitchFamily="50" charset="-128"/>
                <a:ea typeface="HG丸ｺﾞｼｯｸM-PRO" panose="020F0600000000000000" pitchFamily="50" charset="-128"/>
              </a:rPr>
              <a:t>21</a:t>
            </a:r>
            <a:r>
              <a:rPr lang="ja-JP" altLang="en-US" sz="1000" b="1" dirty="0" smtClean="0">
                <a:latin typeface="HG丸ｺﾞｼｯｸM-PRO" panose="020F0600000000000000" pitchFamily="50" charset="-128"/>
                <a:ea typeface="HG丸ｺﾞｼｯｸM-PRO" panose="020F0600000000000000" pitchFamily="50" charset="-128"/>
              </a:rPr>
              <a:t>市町村で</a:t>
            </a:r>
            <a:r>
              <a:rPr kumimoji="1" lang="ja-JP" altLang="en-US" sz="1000" b="1" dirty="0" smtClean="0">
                <a:latin typeface="HG丸ｺﾞｼｯｸM-PRO" panose="020F0600000000000000" pitchFamily="50" charset="-128"/>
                <a:ea typeface="HG丸ｺﾞｼｯｸM-PRO" panose="020F0600000000000000" pitchFamily="50" charset="-128"/>
              </a:rPr>
              <a:t>実施　</a:t>
            </a:r>
            <a:endParaRPr kumimoji="1" lang="en-US" altLang="ja-JP" sz="1000" b="1" dirty="0" smtClean="0">
              <a:latin typeface="HG丸ｺﾞｼｯｸM-PRO" panose="020F0600000000000000" pitchFamily="50" charset="-128"/>
              <a:ea typeface="HG丸ｺﾞｼｯｸM-PRO" panose="020F0600000000000000" pitchFamily="50" charset="-128"/>
            </a:endParaRPr>
          </a:p>
          <a:p>
            <a:pPr algn="r"/>
            <a:r>
              <a:rPr kumimoji="1" lang="ja-JP" altLang="en-US" sz="1200" b="1" dirty="0" smtClean="0">
                <a:latin typeface="HG丸ｺﾞｼｯｸM-PRO" panose="020F0600000000000000" pitchFamily="50" charset="-128"/>
                <a:ea typeface="HG丸ｺﾞｼｯｸM-PRO" panose="020F0600000000000000" pitchFamily="50" charset="-128"/>
              </a:rPr>
              <a:t>　</a:t>
            </a:r>
            <a:r>
              <a:rPr kumimoji="1" lang="ja-JP" altLang="en-US" sz="900" b="1" dirty="0" smtClean="0">
                <a:latin typeface="HG丸ｺﾞｼｯｸM-PRO" panose="020F0600000000000000" pitchFamily="50" charset="-128"/>
                <a:ea typeface="HG丸ｺﾞｼｯｸM-PRO" panose="020F0600000000000000" pitchFamily="50" charset="-128"/>
              </a:rPr>
              <a:t>（実施回数）</a:t>
            </a:r>
            <a:endParaRPr kumimoji="1" lang="en-US" altLang="ja-JP" sz="900" b="1" dirty="0" smtClean="0">
              <a:latin typeface="HG丸ｺﾞｼｯｸM-PRO" panose="020F0600000000000000" pitchFamily="50" charset="-128"/>
              <a:ea typeface="HG丸ｺﾞｼｯｸM-PRO" panose="020F0600000000000000" pitchFamily="50" charset="-128"/>
            </a:endParaRPr>
          </a:p>
          <a:p>
            <a:endParaRPr lang="en-US" altLang="ja-JP" sz="1200" b="1" u="sng" dirty="0"/>
          </a:p>
          <a:p>
            <a:endParaRPr kumimoji="1" lang="en-US" altLang="ja-JP" sz="1200" b="1" u="sng" dirty="0" smtClean="0"/>
          </a:p>
          <a:p>
            <a:endParaRPr kumimoji="1" lang="en-US" altLang="ja-JP" sz="1200" b="1" u="sng" dirty="0" smtClean="0"/>
          </a:p>
          <a:p>
            <a:endParaRPr lang="en-US" altLang="ja-JP" sz="1200" b="1" u="sng" dirty="0"/>
          </a:p>
          <a:p>
            <a:endParaRPr kumimoji="1" lang="en-US" altLang="ja-JP" sz="1200" b="1" u="sng" dirty="0" smtClean="0"/>
          </a:p>
          <a:p>
            <a:endParaRPr lang="en-US" altLang="ja-JP" sz="1200" b="1" u="sng" dirty="0"/>
          </a:p>
          <a:p>
            <a:r>
              <a:rPr kumimoji="1" lang="en-US" altLang="ja-JP" sz="1000" dirty="0" smtClean="0"/>
              <a:t>※H26</a:t>
            </a:r>
            <a:r>
              <a:rPr kumimoji="1" lang="ja-JP" altLang="en-US" sz="1000" dirty="0" smtClean="0"/>
              <a:t>は予定も含む</a:t>
            </a:r>
            <a:endParaRPr lang="en-US" altLang="ja-JP" sz="1200" dirty="0"/>
          </a:p>
          <a:p>
            <a:endParaRPr kumimoji="1" lang="ja-JP" altLang="en-US" sz="1200" b="1" u="sng" dirty="0"/>
          </a:p>
        </p:txBody>
      </p:sp>
      <p:graphicFrame>
        <p:nvGraphicFramePr>
          <p:cNvPr id="6" name="表 5"/>
          <p:cNvGraphicFramePr>
            <a:graphicFrameLocks noGrp="1"/>
          </p:cNvGraphicFramePr>
          <p:nvPr>
            <p:extLst>
              <p:ext uri="{D42A27DB-BD31-4B8C-83A1-F6EECF244321}">
                <p14:modId xmlns:p14="http://schemas.microsoft.com/office/powerpoint/2010/main" val="68771217"/>
              </p:ext>
            </p:extLst>
          </p:nvPr>
        </p:nvGraphicFramePr>
        <p:xfrm>
          <a:off x="2686272" y="5484936"/>
          <a:ext cx="1562553" cy="1012895"/>
        </p:xfrm>
        <a:graphic>
          <a:graphicData uri="http://schemas.openxmlformats.org/drawingml/2006/table">
            <a:tbl>
              <a:tblPr firstRow="1" bandRow="1">
                <a:tableStyleId>{7DF18680-E054-41AD-8BC1-D1AEF772440D}</a:tableStyleId>
              </a:tblPr>
              <a:tblGrid>
                <a:gridCol w="426764"/>
                <a:gridCol w="560057"/>
                <a:gridCol w="575732"/>
              </a:tblGrid>
              <a:tr h="291281">
                <a:tc>
                  <a:txBody>
                    <a:bodyPr/>
                    <a:lstStyle/>
                    <a:p>
                      <a:endParaRPr kumimoji="1" lang="ja-JP" altLang="en-US" sz="10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ja-JP" altLang="en-US" sz="900" dirty="0" smtClean="0"/>
                        <a:t>市町村</a:t>
                      </a:r>
                      <a:endParaRPr kumimoji="1" lang="en-US" altLang="ja-JP" sz="900" dirty="0" smtClean="0"/>
                    </a:p>
                    <a:p>
                      <a:pPr algn="ctr"/>
                      <a:r>
                        <a:rPr kumimoji="1" lang="ja-JP" altLang="en-US" sz="900" dirty="0" smtClean="0"/>
                        <a:t>職員</a:t>
                      </a:r>
                      <a:endParaRPr kumimoji="1" lang="en-US" altLang="ja-JP" sz="900" dirty="0" smtClean="0"/>
                    </a:p>
                    <a:p>
                      <a:pPr algn="ctr"/>
                      <a:r>
                        <a:rPr kumimoji="1" lang="ja-JP" altLang="en-US" sz="900" dirty="0" smtClean="0"/>
                        <a:t>向け</a:t>
                      </a:r>
                      <a:endParaRPr kumimoji="1" lang="ja-JP" altLang="en-US" sz="900" dirty="0"/>
                    </a:p>
                  </a:txBody>
                  <a:tcPr anchor="ctr">
                    <a:lnT w="12700" cap="flat" cmpd="sng" algn="ctr">
                      <a:solidFill>
                        <a:schemeClr val="tx1"/>
                      </a:solidFill>
                      <a:prstDash val="solid"/>
                      <a:round/>
                      <a:headEnd type="none" w="med" len="med"/>
                      <a:tailEnd type="none" w="med" len="med"/>
                    </a:lnT>
                  </a:tcPr>
                </a:tc>
                <a:tc>
                  <a:txBody>
                    <a:bodyPr/>
                    <a:lstStyle/>
                    <a:p>
                      <a:pPr algn="ctr"/>
                      <a:r>
                        <a:rPr kumimoji="1" lang="ja-JP" altLang="en-US" sz="900" dirty="0" smtClean="0"/>
                        <a:t>事業所</a:t>
                      </a:r>
                      <a:endParaRPr kumimoji="1" lang="en-US" altLang="ja-JP" sz="900" dirty="0" smtClean="0"/>
                    </a:p>
                    <a:p>
                      <a:pPr algn="ctr"/>
                      <a:r>
                        <a:rPr kumimoji="1" lang="ja-JP" altLang="en-US" sz="900" dirty="0" smtClean="0"/>
                        <a:t>向け</a:t>
                      </a:r>
                      <a:endParaRPr kumimoji="1" lang="ja-JP" altLang="en-US" sz="9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266135">
                <a:tc>
                  <a:txBody>
                    <a:bodyPr/>
                    <a:lstStyle/>
                    <a:p>
                      <a:pPr algn="ctr"/>
                      <a:r>
                        <a:rPr kumimoji="1" lang="en-US" altLang="ja-JP" sz="1000" dirty="0" smtClean="0"/>
                        <a:t>H25</a:t>
                      </a:r>
                      <a:endParaRPr kumimoji="1" lang="ja-JP" altLang="en-US" sz="1000" dirty="0"/>
                    </a:p>
                  </a:txBody>
                  <a:tcPr>
                    <a:lnL w="12700" cap="flat" cmpd="sng" algn="ctr">
                      <a:solidFill>
                        <a:schemeClr val="tx1"/>
                      </a:solidFill>
                      <a:prstDash val="solid"/>
                      <a:round/>
                      <a:headEnd type="none" w="med" len="med"/>
                      <a:tailEnd type="none" w="med" len="med"/>
                    </a:lnL>
                  </a:tcPr>
                </a:tc>
                <a:tc>
                  <a:txBody>
                    <a:bodyPr/>
                    <a:lstStyle/>
                    <a:p>
                      <a:pPr algn="ctr"/>
                      <a:r>
                        <a:rPr kumimoji="1" lang="ja-JP" altLang="en-US" sz="1000" dirty="0" smtClean="0"/>
                        <a:t>１０</a:t>
                      </a:r>
                      <a:endParaRPr kumimoji="1" lang="en-US" altLang="ja-JP" sz="1000" dirty="0" smtClean="0"/>
                    </a:p>
                  </a:txBody>
                  <a:tcPr/>
                </a:tc>
                <a:tc>
                  <a:txBody>
                    <a:bodyPr/>
                    <a:lstStyle/>
                    <a:p>
                      <a:pPr algn="ctr"/>
                      <a:r>
                        <a:rPr kumimoji="1" lang="ja-JP" altLang="en-US" sz="1000" dirty="0" smtClean="0"/>
                        <a:t>２２</a:t>
                      </a:r>
                      <a:endParaRPr kumimoji="1" lang="ja-JP" altLang="en-US" sz="1000" dirty="0"/>
                    </a:p>
                  </a:txBody>
                  <a:tcPr>
                    <a:lnR w="12700" cap="flat" cmpd="sng" algn="ctr">
                      <a:solidFill>
                        <a:schemeClr val="tx1"/>
                      </a:solidFill>
                      <a:prstDash val="solid"/>
                      <a:round/>
                      <a:headEnd type="none" w="med" len="med"/>
                      <a:tailEnd type="none" w="med" len="med"/>
                    </a:lnR>
                  </a:tcPr>
                </a:tc>
              </a:tr>
              <a:tr h="230641">
                <a:tc>
                  <a:txBody>
                    <a:bodyPr/>
                    <a:lstStyle/>
                    <a:p>
                      <a:pPr algn="ctr"/>
                      <a:r>
                        <a:rPr kumimoji="1" lang="en-US" altLang="ja-JP" sz="1000" dirty="0" smtClean="0"/>
                        <a:t>H26</a:t>
                      </a:r>
                      <a:endParaRPr kumimoji="1" lang="ja-JP" altLang="en-US" sz="10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t>７</a:t>
                      </a:r>
                      <a:endParaRPr kumimoji="1" lang="ja-JP" altLang="en-US" sz="1000" dirty="0"/>
                    </a:p>
                  </a:txBody>
                  <a:tcPr>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t>１３</a:t>
                      </a:r>
                      <a:endParaRPr kumimoji="1" lang="ja-JP" altLang="en-US" sz="10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50" name="角丸四角形 49"/>
          <p:cNvSpPr/>
          <p:nvPr/>
        </p:nvSpPr>
        <p:spPr>
          <a:xfrm>
            <a:off x="2639457" y="1329182"/>
            <a:ext cx="1656184" cy="1563873"/>
          </a:xfrm>
          <a:prstGeom prst="roundRect">
            <a:avLst/>
          </a:prstGeom>
          <a:ln w="9525">
            <a:solidFill>
              <a:schemeClr val="tx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b="1" u="sng" dirty="0" smtClean="0">
                <a:latin typeface="HG丸ｺﾞｼｯｸM-PRO" panose="020F0600000000000000" pitchFamily="50" charset="-128"/>
                <a:ea typeface="HG丸ｺﾞｼｯｸM-PRO" panose="020F0600000000000000" pitchFamily="50" charset="-128"/>
              </a:rPr>
              <a:t>広報・啓発</a:t>
            </a:r>
            <a:endParaRPr kumimoji="1" lang="en-US" altLang="ja-JP" sz="1200" b="1" u="sng" dirty="0" smtClean="0">
              <a:latin typeface="HG丸ｺﾞｼｯｸM-PRO" panose="020F0600000000000000" pitchFamily="50" charset="-128"/>
              <a:ea typeface="HG丸ｺﾞｼｯｸM-PRO" panose="020F0600000000000000" pitchFamily="50" charset="-128"/>
            </a:endParaRPr>
          </a:p>
          <a:p>
            <a:endParaRPr lang="en-US" altLang="ja-JP" sz="1200" b="1" u="sng" dirty="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・法施行後、全ての市町村で広報誌に掲載</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・その他、パンフレット、ホームページで相談窓口や市民の通報義務を周知している。</a:t>
            </a:r>
            <a:endParaRPr lang="en-US" altLang="ja-JP" sz="1000" dirty="0">
              <a:latin typeface="HG丸ｺﾞｼｯｸM-PRO" panose="020F0600000000000000" pitchFamily="50" charset="-128"/>
              <a:ea typeface="HG丸ｺﾞｼｯｸM-PRO" panose="020F0600000000000000" pitchFamily="50" charset="-128"/>
            </a:endParaRPr>
          </a:p>
        </p:txBody>
      </p:sp>
      <p:grpSp>
        <p:nvGrpSpPr>
          <p:cNvPr id="32" name="グループ化 31"/>
          <p:cNvGrpSpPr/>
          <p:nvPr/>
        </p:nvGrpSpPr>
        <p:grpSpPr>
          <a:xfrm>
            <a:off x="6546078" y="869748"/>
            <a:ext cx="2547182" cy="5981572"/>
            <a:chOff x="6201282" y="852407"/>
            <a:chExt cx="2547182" cy="5981572"/>
          </a:xfrm>
        </p:grpSpPr>
        <p:sp>
          <p:nvSpPr>
            <p:cNvPr id="12" name="正方形/長方形 11"/>
            <p:cNvSpPr/>
            <p:nvPr/>
          </p:nvSpPr>
          <p:spPr>
            <a:xfrm>
              <a:off x="6201282" y="967776"/>
              <a:ext cx="2547182" cy="5866203"/>
            </a:xfrm>
            <a:prstGeom prst="rect">
              <a:avLst/>
            </a:prstGeom>
            <a:solidFill>
              <a:schemeClr val="tx2">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1" name="テキスト ボックス 100"/>
            <p:cNvSpPr txBox="1"/>
            <p:nvPr/>
          </p:nvSpPr>
          <p:spPr>
            <a:xfrm>
              <a:off x="6260984" y="852407"/>
              <a:ext cx="2350198" cy="338554"/>
            </a:xfrm>
            <a:prstGeom prst="rect">
              <a:avLst/>
            </a:prstGeom>
            <a:solidFill>
              <a:schemeClr val="tx2">
                <a:lumMod val="60000"/>
                <a:lumOff val="40000"/>
              </a:schemeClr>
            </a:solidFill>
            <a:ln>
              <a:solidFill>
                <a:schemeClr val="tx1"/>
              </a:solidFill>
            </a:ln>
          </p:spPr>
          <p:txBody>
            <a:bodyPr wrap="square" rtlCol="0">
              <a:spAutoFit/>
            </a:bodyPr>
            <a:lstStyle/>
            <a:p>
              <a:pPr algn="ctr"/>
              <a:r>
                <a:rPr kumimoji="1" lang="ja-JP" altLang="en-US" sz="1600" dirty="0" smtClean="0">
                  <a:solidFill>
                    <a:schemeClr val="bg1"/>
                  </a:solidFill>
                  <a:latin typeface="HG丸ｺﾞｼｯｸM-PRO" panose="020F0600000000000000" pitchFamily="50" charset="-128"/>
                  <a:ea typeface="HG丸ｺﾞｼｯｸM-PRO" panose="020F0600000000000000" pitchFamily="50" charset="-128"/>
                </a:rPr>
                <a:t>大阪府の主な取組み</a:t>
              </a:r>
              <a:endParaRPr kumimoji="1" lang="ja-JP" altLang="en-US" sz="1600" dirty="0">
                <a:solidFill>
                  <a:schemeClr val="bg1"/>
                </a:solidFill>
                <a:latin typeface="HG丸ｺﾞｼｯｸM-PRO" panose="020F0600000000000000" pitchFamily="50" charset="-128"/>
                <a:ea typeface="HG丸ｺﾞｼｯｸM-PRO" panose="020F0600000000000000" pitchFamily="50" charset="-128"/>
              </a:endParaRPr>
            </a:p>
          </p:txBody>
        </p:sp>
        <p:sp>
          <p:nvSpPr>
            <p:cNvPr id="3" name="角丸四角形 2"/>
            <p:cNvSpPr/>
            <p:nvPr/>
          </p:nvSpPr>
          <p:spPr>
            <a:xfrm>
              <a:off x="6305191" y="1353942"/>
              <a:ext cx="2409900" cy="1643009"/>
            </a:xfrm>
            <a:prstGeom prst="roundRect">
              <a:avLst/>
            </a:prstGeom>
            <a:ln>
              <a:solidFill>
                <a:schemeClr val="tx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endParaRPr kumimoji="1" lang="en-US" altLang="ja-JP" sz="1400" dirty="0" smtClean="0"/>
            </a:p>
            <a:p>
              <a:r>
                <a:rPr lang="ja-JP" altLang="en-US" sz="1200" u="sng" dirty="0" smtClean="0">
                  <a:latin typeface="HG丸ｺﾞｼｯｸM-PRO" panose="020F0600000000000000" pitchFamily="50" charset="-128"/>
                  <a:ea typeface="HG丸ｺﾞｼｯｸM-PRO" panose="020F0600000000000000" pitchFamily="50" charset="-128"/>
                </a:rPr>
                <a:t>市町村ワーキング</a:t>
              </a:r>
              <a:endParaRPr lang="en-US" altLang="ja-JP" sz="1200" u="sng" dirty="0" smtClean="0">
                <a:latin typeface="HG丸ｺﾞｼｯｸM-PRO" panose="020F0600000000000000" pitchFamily="50" charset="-128"/>
                <a:ea typeface="HG丸ｺﾞｼｯｸM-PRO" panose="020F0600000000000000" pitchFamily="50" charset="-128"/>
              </a:endParaRPr>
            </a:p>
            <a:p>
              <a:endParaRPr lang="en-US" altLang="ja-JP" sz="1200" u="sng" dirty="0" smtClean="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①虐待対応管理台帳の作成・</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rPr>
                <a:t>普及（</a:t>
              </a:r>
              <a:r>
                <a:rPr lang="ja-JP" altLang="en-US" sz="1100" dirty="0" smtClean="0">
                  <a:latin typeface="HG丸ｺﾞｼｯｸM-PRO" panose="020F0600000000000000" pitchFamily="50" charset="-128"/>
                  <a:ea typeface="HG丸ｺﾞｼｯｸM-PRO" panose="020F0600000000000000" pitchFamily="50" charset="-128"/>
                </a:rPr>
                <a:t>事例の進捗管理、対応</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の振り返り）</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②事例の分析</a:t>
              </a:r>
              <a:endParaRPr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　事例の傾向把握、リスク、</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rPr>
                <a:t>虐待要因の抽出</a:t>
              </a:r>
              <a:endParaRPr lang="en-US" altLang="ja-JP" sz="1100" dirty="0" smtClean="0">
                <a:latin typeface="HG丸ｺﾞｼｯｸM-PRO" panose="020F0600000000000000" pitchFamily="50" charset="-128"/>
                <a:ea typeface="HG丸ｺﾞｼｯｸM-PRO" panose="020F0600000000000000" pitchFamily="50" charset="-128"/>
              </a:endParaRPr>
            </a:p>
            <a:p>
              <a:endParaRPr kumimoji="1" lang="ja-JP" altLang="en-US" sz="1400" dirty="0"/>
            </a:p>
          </p:txBody>
        </p:sp>
        <p:sp>
          <p:nvSpPr>
            <p:cNvPr id="43" name="角丸四角形 42"/>
            <p:cNvSpPr/>
            <p:nvPr/>
          </p:nvSpPr>
          <p:spPr>
            <a:xfrm>
              <a:off x="6305189" y="3127515"/>
              <a:ext cx="2409902" cy="1021717"/>
            </a:xfrm>
            <a:prstGeom prst="roundRect">
              <a:avLst/>
            </a:prstGeom>
            <a:ln>
              <a:solidFill>
                <a:schemeClr val="tx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endParaRPr kumimoji="1" lang="en-US" altLang="ja-JP" sz="1400" dirty="0" smtClean="0"/>
            </a:p>
            <a:p>
              <a:endParaRPr kumimoji="1" lang="en-US" altLang="ja-JP" sz="1400" u="sng" dirty="0" smtClean="0"/>
            </a:p>
            <a:p>
              <a:r>
                <a:rPr lang="ja-JP" altLang="en-US" sz="1200" u="sng" dirty="0" smtClean="0">
                  <a:latin typeface="HG丸ｺﾞｼｯｸM-PRO" panose="020F0600000000000000" pitchFamily="50" charset="-128"/>
                  <a:ea typeface="HG丸ｺﾞｼｯｸM-PRO" panose="020F0600000000000000" pitchFamily="50" charset="-128"/>
                </a:rPr>
                <a:t>市町村職員向け研修の実施</a:t>
              </a:r>
              <a:endParaRPr lang="en-US" altLang="ja-JP" sz="1200" u="sng" dirty="0" smtClean="0">
                <a:latin typeface="HG丸ｺﾞｼｯｸM-PRO" panose="020F0600000000000000" pitchFamily="50" charset="-128"/>
                <a:ea typeface="HG丸ｺﾞｼｯｸM-PRO" panose="020F0600000000000000" pitchFamily="50" charset="-128"/>
              </a:endParaRPr>
            </a:p>
            <a:p>
              <a:endParaRPr kumimoji="1" lang="en-US" altLang="ja-JP" sz="1200" u="sng" dirty="0" smtClean="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①新任職員向け基礎研修</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②現任職員向け専門研修</a:t>
              </a:r>
              <a:endParaRPr lang="en-US" altLang="ja-JP" sz="1100" dirty="0" smtClean="0">
                <a:latin typeface="HG丸ｺﾞｼｯｸM-PRO" panose="020F0600000000000000" pitchFamily="50" charset="-128"/>
                <a:ea typeface="HG丸ｺﾞｼｯｸM-PRO" panose="020F0600000000000000" pitchFamily="50" charset="-128"/>
              </a:endParaRPr>
            </a:p>
            <a:p>
              <a:endParaRPr lang="en-US" altLang="ja-JP" sz="1400" dirty="0" smtClean="0"/>
            </a:p>
            <a:p>
              <a:endParaRPr kumimoji="1" lang="ja-JP" altLang="en-US" sz="1400" dirty="0"/>
            </a:p>
          </p:txBody>
        </p:sp>
        <p:sp>
          <p:nvSpPr>
            <p:cNvPr id="52" name="角丸四角形 51"/>
            <p:cNvSpPr/>
            <p:nvPr/>
          </p:nvSpPr>
          <p:spPr>
            <a:xfrm>
              <a:off x="6305189" y="4290871"/>
              <a:ext cx="2387655" cy="1176724"/>
            </a:xfrm>
            <a:prstGeom prst="roundRect">
              <a:avLst/>
            </a:prstGeom>
            <a:ln>
              <a:solidFill>
                <a:schemeClr val="tx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endParaRPr kumimoji="1" lang="en-US" altLang="ja-JP" sz="1400" dirty="0" smtClean="0"/>
            </a:p>
            <a:p>
              <a:endParaRPr kumimoji="1" lang="en-US" altLang="ja-JP" sz="1400" u="sng" dirty="0" smtClean="0"/>
            </a:p>
            <a:p>
              <a:r>
                <a:rPr lang="ja-JP" altLang="en-US" sz="1200" u="sng" dirty="0" smtClean="0">
                  <a:latin typeface="HG丸ｺﾞｼｯｸM-PRO" panose="020F0600000000000000" pitchFamily="50" charset="-128"/>
                  <a:ea typeface="HG丸ｺﾞｼｯｸM-PRO" panose="020F0600000000000000" pitchFamily="50" charset="-128"/>
                </a:rPr>
                <a:t>専門職派遣</a:t>
              </a:r>
              <a:endParaRPr lang="en-US" altLang="ja-JP" sz="1200" u="sng" dirty="0" smtClean="0">
                <a:latin typeface="HG丸ｺﾞｼｯｸM-PRO" panose="020F0600000000000000" pitchFamily="50" charset="-128"/>
                <a:ea typeface="HG丸ｺﾞｼｯｸM-PRO" panose="020F0600000000000000" pitchFamily="50" charset="-128"/>
              </a:endParaRPr>
            </a:p>
            <a:p>
              <a:endParaRPr kumimoji="1" lang="en-US" altLang="ja-JP" sz="1200" u="sng"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府、市町村の虐待事案の困難ケースへの弁護士、社会福祉</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士派遣</a:t>
              </a:r>
              <a:endParaRPr lang="en-US" altLang="ja-JP" sz="1100" dirty="0" smtClean="0">
                <a:latin typeface="HG丸ｺﾞｼｯｸM-PRO" panose="020F0600000000000000" pitchFamily="50" charset="-128"/>
                <a:ea typeface="HG丸ｺﾞｼｯｸM-PRO" panose="020F0600000000000000" pitchFamily="50" charset="-128"/>
              </a:endParaRPr>
            </a:p>
            <a:p>
              <a:endParaRPr lang="en-US" altLang="ja-JP" sz="1400" dirty="0" smtClean="0"/>
            </a:p>
            <a:p>
              <a:endParaRPr kumimoji="1" lang="ja-JP" altLang="en-US" sz="1400" dirty="0"/>
            </a:p>
          </p:txBody>
        </p:sp>
      </p:grpSp>
      <p:graphicFrame>
        <p:nvGraphicFramePr>
          <p:cNvPr id="26" name="表 25"/>
          <p:cNvGraphicFramePr>
            <a:graphicFrameLocks noGrp="1"/>
          </p:cNvGraphicFramePr>
          <p:nvPr>
            <p:extLst>
              <p:ext uri="{D42A27DB-BD31-4B8C-83A1-F6EECF244321}">
                <p14:modId xmlns:p14="http://schemas.microsoft.com/office/powerpoint/2010/main" val="2378546693"/>
              </p:ext>
            </p:extLst>
          </p:nvPr>
        </p:nvGraphicFramePr>
        <p:xfrm>
          <a:off x="216775" y="2589727"/>
          <a:ext cx="2160615" cy="1163385"/>
        </p:xfrm>
        <a:graphic>
          <a:graphicData uri="http://schemas.openxmlformats.org/drawingml/2006/table">
            <a:tbl>
              <a:tblPr firstRow="1" bandRow="1">
                <a:tableStyleId>{5C22544A-7EE6-4342-B048-85BDC9FD1C3A}</a:tableStyleId>
              </a:tblPr>
              <a:tblGrid>
                <a:gridCol w="1042857"/>
                <a:gridCol w="576064"/>
                <a:gridCol w="541694"/>
              </a:tblGrid>
              <a:tr h="238825">
                <a:tc>
                  <a:txBody>
                    <a:bodyPr/>
                    <a:lstStyle/>
                    <a:p>
                      <a:pPr algn="ctr">
                        <a:lnSpc>
                          <a:spcPts val="1080"/>
                        </a:lnSpc>
                      </a:pPr>
                      <a:r>
                        <a:rPr kumimoji="1" lang="ja-JP" altLang="en-US" sz="900" spc="-100" baseline="0" dirty="0" smtClean="0"/>
                        <a:t>主な専門職　　（人）</a:t>
                      </a:r>
                      <a:endParaRPr kumimoji="1" lang="ja-JP" altLang="en-US" sz="900" spc="-100" baseline="0" dirty="0"/>
                    </a:p>
                  </a:txBody>
                  <a:tcPr/>
                </a:tc>
                <a:tc>
                  <a:txBody>
                    <a:bodyPr/>
                    <a:lstStyle/>
                    <a:p>
                      <a:pPr algn="ctr">
                        <a:lnSpc>
                          <a:spcPts val="1080"/>
                        </a:lnSpc>
                      </a:pPr>
                      <a:r>
                        <a:rPr kumimoji="1" lang="ja-JP" altLang="en-US" sz="900" dirty="0" smtClean="0"/>
                        <a:t>市町村</a:t>
                      </a:r>
                      <a:endParaRPr kumimoji="1" lang="ja-JP" altLang="en-US" sz="900" dirty="0"/>
                    </a:p>
                  </a:txBody>
                  <a:tcPr/>
                </a:tc>
                <a:tc>
                  <a:txBody>
                    <a:bodyPr/>
                    <a:lstStyle/>
                    <a:p>
                      <a:pPr algn="ctr">
                        <a:lnSpc>
                          <a:spcPts val="1080"/>
                        </a:lnSpc>
                      </a:pPr>
                      <a:r>
                        <a:rPr kumimoji="1" lang="ja-JP" altLang="en-US" sz="900" dirty="0" smtClean="0"/>
                        <a:t>委託先</a:t>
                      </a:r>
                      <a:endParaRPr kumimoji="1" lang="ja-JP" altLang="en-US" sz="900" dirty="0"/>
                    </a:p>
                  </a:txBody>
                  <a:tcPr/>
                </a:tc>
              </a:tr>
              <a:tr h="211009">
                <a:tc>
                  <a:txBody>
                    <a:bodyPr/>
                    <a:lstStyle/>
                    <a:p>
                      <a:pPr>
                        <a:lnSpc>
                          <a:spcPts val="1080"/>
                        </a:lnSpc>
                      </a:pPr>
                      <a:r>
                        <a:rPr kumimoji="1" lang="ja-JP" altLang="en-US" sz="900" dirty="0" smtClean="0"/>
                        <a:t>社会福祉士</a:t>
                      </a:r>
                      <a:endParaRPr kumimoji="1" lang="ja-JP" altLang="en-US" sz="900" dirty="0"/>
                    </a:p>
                  </a:txBody>
                  <a:tcPr/>
                </a:tc>
                <a:tc>
                  <a:txBody>
                    <a:bodyPr/>
                    <a:lstStyle/>
                    <a:p>
                      <a:pPr algn="ctr">
                        <a:lnSpc>
                          <a:spcPts val="1080"/>
                        </a:lnSpc>
                      </a:pPr>
                      <a:r>
                        <a:rPr kumimoji="1" lang="ja-JP" altLang="en-US" sz="900" dirty="0" smtClean="0"/>
                        <a:t>６５</a:t>
                      </a:r>
                      <a:endParaRPr kumimoji="1" lang="ja-JP" altLang="en-US" sz="900" dirty="0"/>
                    </a:p>
                  </a:txBody>
                  <a:tcPr/>
                </a:tc>
                <a:tc>
                  <a:txBody>
                    <a:bodyPr/>
                    <a:lstStyle/>
                    <a:p>
                      <a:pPr algn="ctr">
                        <a:lnSpc>
                          <a:spcPts val="1080"/>
                        </a:lnSpc>
                      </a:pPr>
                      <a:r>
                        <a:rPr kumimoji="1" lang="ja-JP" altLang="en-US" sz="900" dirty="0" smtClean="0"/>
                        <a:t>３０</a:t>
                      </a:r>
                      <a:endParaRPr kumimoji="1" lang="ja-JP" altLang="en-US" sz="900" dirty="0"/>
                    </a:p>
                  </a:txBody>
                  <a:tcPr/>
                </a:tc>
              </a:tr>
              <a:tr h="183193">
                <a:tc>
                  <a:txBody>
                    <a:bodyPr/>
                    <a:lstStyle/>
                    <a:p>
                      <a:pPr>
                        <a:lnSpc>
                          <a:spcPts val="1080"/>
                        </a:lnSpc>
                      </a:pPr>
                      <a:r>
                        <a:rPr kumimoji="1" lang="en-US" altLang="ja-JP" sz="900" dirty="0" smtClean="0"/>
                        <a:t>PSW</a:t>
                      </a:r>
                    </a:p>
                  </a:txBody>
                  <a:tcPr/>
                </a:tc>
                <a:tc>
                  <a:txBody>
                    <a:bodyPr/>
                    <a:lstStyle/>
                    <a:p>
                      <a:pPr algn="ctr">
                        <a:lnSpc>
                          <a:spcPts val="1080"/>
                        </a:lnSpc>
                      </a:pPr>
                      <a:r>
                        <a:rPr kumimoji="1" lang="ja-JP" altLang="en-US" sz="900" dirty="0" smtClean="0"/>
                        <a:t>３９</a:t>
                      </a:r>
                      <a:endParaRPr kumimoji="1" lang="ja-JP" altLang="en-US" sz="900" dirty="0"/>
                    </a:p>
                  </a:txBody>
                  <a:tcPr/>
                </a:tc>
                <a:tc>
                  <a:txBody>
                    <a:bodyPr/>
                    <a:lstStyle/>
                    <a:p>
                      <a:pPr algn="ctr">
                        <a:lnSpc>
                          <a:spcPts val="1080"/>
                        </a:lnSpc>
                      </a:pPr>
                      <a:r>
                        <a:rPr kumimoji="1" lang="ja-JP" altLang="en-US" sz="900" dirty="0" smtClean="0"/>
                        <a:t>７</a:t>
                      </a:r>
                      <a:endParaRPr kumimoji="1" lang="ja-JP" altLang="en-US" sz="900" dirty="0"/>
                    </a:p>
                  </a:txBody>
                  <a:tcPr/>
                </a:tc>
              </a:tr>
              <a:tr h="227385">
                <a:tc>
                  <a:txBody>
                    <a:bodyPr/>
                    <a:lstStyle/>
                    <a:p>
                      <a:pPr>
                        <a:lnSpc>
                          <a:spcPts val="1080"/>
                        </a:lnSpc>
                      </a:pPr>
                      <a:r>
                        <a:rPr kumimoji="1" lang="ja-JP" altLang="en-US" sz="900" dirty="0" smtClean="0"/>
                        <a:t>保健師</a:t>
                      </a:r>
                      <a:endParaRPr kumimoji="1" lang="ja-JP" altLang="en-US" sz="900" dirty="0"/>
                    </a:p>
                  </a:txBody>
                  <a:tcPr/>
                </a:tc>
                <a:tc>
                  <a:txBody>
                    <a:bodyPr/>
                    <a:lstStyle/>
                    <a:p>
                      <a:pPr algn="ctr">
                        <a:lnSpc>
                          <a:spcPts val="1080"/>
                        </a:lnSpc>
                      </a:pPr>
                      <a:r>
                        <a:rPr kumimoji="1" lang="ja-JP" altLang="en-US" sz="900" dirty="0" smtClean="0"/>
                        <a:t>２３</a:t>
                      </a:r>
                      <a:endParaRPr kumimoji="1" lang="ja-JP" altLang="en-US" sz="900" dirty="0"/>
                    </a:p>
                  </a:txBody>
                  <a:tcPr/>
                </a:tc>
                <a:tc>
                  <a:txBody>
                    <a:bodyPr/>
                    <a:lstStyle/>
                    <a:p>
                      <a:pPr algn="ctr">
                        <a:lnSpc>
                          <a:spcPts val="1080"/>
                        </a:lnSpc>
                      </a:pPr>
                      <a:r>
                        <a:rPr kumimoji="1" lang="ja-JP" altLang="en-US" sz="900" dirty="0" smtClean="0"/>
                        <a:t>２</a:t>
                      </a:r>
                      <a:endParaRPr kumimoji="1" lang="ja-JP" altLang="en-US" sz="900" dirty="0"/>
                    </a:p>
                  </a:txBody>
                  <a:tcPr/>
                </a:tc>
              </a:tr>
              <a:tr h="158440">
                <a:tc>
                  <a:txBody>
                    <a:bodyPr/>
                    <a:lstStyle/>
                    <a:p>
                      <a:pPr>
                        <a:lnSpc>
                          <a:spcPts val="1080"/>
                        </a:lnSpc>
                      </a:pPr>
                      <a:r>
                        <a:rPr kumimoji="1" lang="ja-JP" altLang="en-US" sz="900" dirty="0" smtClean="0"/>
                        <a:t>介護福祉士</a:t>
                      </a:r>
                      <a:endParaRPr kumimoji="1" lang="ja-JP" altLang="en-US" sz="900" dirty="0"/>
                    </a:p>
                  </a:txBody>
                  <a:tcPr/>
                </a:tc>
                <a:tc>
                  <a:txBody>
                    <a:bodyPr/>
                    <a:lstStyle/>
                    <a:p>
                      <a:pPr algn="ctr">
                        <a:lnSpc>
                          <a:spcPts val="1080"/>
                        </a:lnSpc>
                      </a:pPr>
                      <a:r>
                        <a:rPr kumimoji="1" lang="ja-JP" altLang="en-US" sz="900" dirty="0" smtClean="0"/>
                        <a:t>４</a:t>
                      </a:r>
                      <a:endParaRPr kumimoji="1" lang="ja-JP" altLang="en-US" sz="900" dirty="0"/>
                    </a:p>
                  </a:txBody>
                  <a:tcPr/>
                </a:tc>
                <a:tc>
                  <a:txBody>
                    <a:bodyPr/>
                    <a:lstStyle/>
                    <a:p>
                      <a:pPr algn="ctr">
                        <a:lnSpc>
                          <a:spcPts val="1080"/>
                        </a:lnSpc>
                      </a:pPr>
                      <a:r>
                        <a:rPr kumimoji="1" lang="ja-JP" altLang="en-US" sz="900" dirty="0" smtClean="0"/>
                        <a:t>４</a:t>
                      </a:r>
                      <a:endParaRPr kumimoji="1" lang="ja-JP" altLang="en-US" sz="900" dirty="0"/>
                    </a:p>
                  </a:txBody>
                  <a:tcPr/>
                </a:tc>
              </a:tr>
            </a:tbl>
          </a:graphicData>
        </a:graphic>
      </p:graphicFrame>
      <p:grpSp>
        <p:nvGrpSpPr>
          <p:cNvPr id="33" name="グループ化 32"/>
          <p:cNvGrpSpPr/>
          <p:nvPr/>
        </p:nvGrpSpPr>
        <p:grpSpPr>
          <a:xfrm>
            <a:off x="4514214" y="1236065"/>
            <a:ext cx="1649039" cy="4402760"/>
            <a:chOff x="4180094" y="1236065"/>
            <a:chExt cx="1649039" cy="4402760"/>
          </a:xfrm>
        </p:grpSpPr>
        <p:sp>
          <p:nvSpPr>
            <p:cNvPr id="17" name="テキスト ボックス 16"/>
            <p:cNvSpPr txBox="1"/>
            <p:nvPr/>
          </p:nvSpPr>
          <p:spPr>
            <a:xfrm>
              <a:off x="4180094" y="1843015"/>
              <a:ext cx="1649039" cy="861774"/>
            </a:xfrm>
            <a:prstGeom prst="rect">
              <a:avLst/>
            </a:prstGeom>
            <a:solidFill>
              <a:schemeClr val="bg1"/>
            </a:solidFill>
            <a:ln>
              <a:solidFill>
                <a:schemeClr val="tx1"/>
              </a:solidFill>
            </a:ln>
          </p:spPr>
          <p:txBody>
            <a:bodyPr wrap="square" rtlCol="0">
              <a:spAutoFit/>
            </a:bodyPr>
            <a:lstStyle/>
            <a:p>
              <a:r>
                <a:rPr lang="ja-JP" altLang="en-US" sz="1000" dirty="0" smtClean="0">
                  <a:latin typeface="HG丸ｺﾞｼｯｸM-PRO" panose="020F0600000000000000" pitchFamily="50" charset="-128"/>
                  <a:ea typeface="HG丸ｺﾞｼｯｸM-PRO" panose="020F0600000000000000" pitchFamily="50" charset="-128"/>
                </a:rPr>
                <a:t>・通報受理</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a:t>
              </a:r>
              <a:r>
                <a:rPr lang="ja-JP" altLang="en-US" sz="1000" dirty="0" smtClean="0">
                  <a:latin typeface="HG丸ｺﾞｼｯｸM-PRO" panose="020F0600000000000000" pitchFamily="50" charset="-128"/>
                  <a:ea typeface="HG丸ｺﾞｼｯｸM-PRO" panose="020F0600000000000000" pitchFamily="50" charset="-128"/>
                </a:rPr>
                <a:t>事実確認</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・虐待認定</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a:t>
              </a:r>
              <a:r>
                <a:rPr lang="ja-JP" altLang="en-US" sz="1000" dirty="0" smtClean="0">
                  <a:latin typeface="HG丸ｺﾞｼｯｸM-PRO" panose="020F0600000000000000" pitchFamily="50" charset="-128"/>
                  <a:ea typeface="HG丸ｺﾞｼｯｸM-PRO" panose="020F0600000000000000" pitchFamily="50" charset="-128"/>
                </a:rPr>
                <a:t>緊急性の判断</a:t>
              </a:r>
              <a:endParaRPr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　⇒分離の措置</a:t>
              </a:r>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18" name="テキスト ボックス 17"/>
            <p:cNvSpPr txBox="1"/>
            <p:nvPr/>
          </p:nvSpPr>
          <p:spPr>
            <a:xfrm>
              <a:off x="4214370" y="3138749"/>
              <a:ext cx="1607972" cy="707886"/>
            </a:xfrm>
            <a:prstGeom prst="rect">
              <a:avLst/>
            </a:prstGeom>
            <a:solidFill>
              <a:schemeClr val="bg1"/>
            </a:solidFill>
            <a:ln>
              <a:solidFill>
                <a:schemeClr val="tx1"/>
              </a:solidFill>
            </a:ln>
          </p:spPr>
          <p:txBody>
            <a:bodyPr wrap="square" rtlCol="0">
              <a:spAutoFit/>
            </a:bodyPr>
            <a:lstStyle/>
            <a:p>
              <a:r>
                <a:rPr kumimoji="1" lang="ja-JP" altLang="en-US" sz="1000" dirty="0" smtClean="0">
                  <a:latin typeface="HG丸ｺﾞｼｯｸM-PRO" panose="020F0600000000000000" pitchFamily="50" charset="-128"/>
                  <a:ea typeface="HG丸ｺﾞｼｯｸM-PRO" panose="020F0600000000000000" pitchFamily="50" charset="-128"/>
                </a:rPr>
                <a:t>・分離保護、見守り</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a:t>
              </a:r>
              <a:r>
                <a:rPr kumimoji="1" lang="ja-JP" altLang="en-US" sz="1000" dirty="0" err="1" smtClean="0">
                  <a:latin typeface="HG丸ｺﾞｼｯｸM-PRO" panose="020F0600000000000000" pitchFamily="50" charset="-128"/>
                  <a:ea typeface="HG丸ｺﾞｼｯｸM-PRO" panose="020F0600000000000000" pitchFamily="50" charset="-128"/>
                </a:rPr>
                <a:t>障がい</a:t>
              </a:r>
              <a:r>
                <a:rPr lang="ja-JP" altLang="en-US" sz="1000" dirty="0" smtClean="0">
                  <a:latin typeface="HG丸ｺﾞｼｯｸM-PRO" panose="020F0600000000000000" pitchFamily="50" charset="-128"/>
                  <a:ea typeface="HG丸ｺﾞｼｯｸM-PRO" panose="020F0600000000000000" pitchFamily="50" charset="-128"/>
                </a:rPr>
                <a:t>福祉サービ</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ス等の提供、調整</a:t>
              </a:r>
              <a:endParaRPr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・養護者支援</a:t>
              </a:r>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19" name="テキスト ボックス 18"/>
            <p:cNvSpPr txBox="1"/>
            <p:nvPr/>
          </p:nvSpPr>
          <p:spPr>
            <a:xfrm>
              <a:off x="4223720" y="4265704"/>
              <a:ext cx="1598622" cy="707886"/>
            </a:xfrm>
            <a:prstGeom prst="rect">
              <a:avLst/>
            </a:prstGeom>
            <a:solidFill>
              <a:schemeClr val="bg1"/>
            </a:solidFill>
            <a:ln>
              <a:solidFill>
                <a:schemeClr val="tx1"/>
              </a:solidFill>
            </a:ln>
          </p:spPr>
          <p:txBody>
            <a:bodyPr wrap="square" rtlCol="0">
              <a:spAutoFit/>
            </a:bodyPr>
            <a:lstStyle/>
            <a:p>
              <a:r>
                <a:rPr lang="ja-JP" altLang="en-US" sz="1000" dirty="0" smtClean="0">
                  <a:latin typeface="HG丸ｺﾞｼｯｸM-PRO" panose="020F0600000000000000" pitchFamily="50" charset="-128"/>
                  <a:ea typeface="HG丸ｺﾞｼｯｸM-PRO" panose="020F0600000000000000" pitchFamily="50" charset="-128"/>
                </a:rPr>
                <a:t>・対応の振り返り</a:t>
              </a:r>
              <a:endParaRPr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・対応の検証</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・虐待が解消されたか</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の評価</a:t>
              </a:r>
              <a:endParaRPr lang="en-US" altLang="ja-JP" sz="1000" dirty="0">
                <a:latin typeface="HG丸ｺﾞｼｯｸM-PRO" panose="020F0600000000000000" pitchFamily="50" charset="-128"/>
                <a:ea typeface="HG丸ｺﾞｼｯｸM-PRO" panose="020F0600000000000000" pitchFamily="50" charset="-128"/>
              </a:endParaRPr>
            </a:p>
          </p:txBody>
        </p:sp>
        <p:sp>
          <p:nvSpPr>
            <p:cNvPr id="21" name="下矢印 20"/>
            <p:cNvSpPr/>
            <p:nvPr/>
          </p:nvSpPr>
          <p:spPr>
            <a:xfrm>
              <a:off x="5265266" y="2784805"/>
              <a:ext cx="211966" cy="2541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下矢印 22"/>
            <p:cNvSpPr/>
            <p:nvPr/>
          </p:nvSpPr>
          <p:spPr>
            <a:xfrm>
              <a:off x="5190846" y="3918218"/>
              <a:ext cx="334313" cy="2694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下矢印 23"/>
            <p:cNvSpPr/>
            <p:nvPr/>
          </p:nvSpPr>
          <p:spPr>
            <a:xfrm>
              <a:off x="5190845" y="5002108"/>
              <a:ext cx="334313" cy="2537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4238828" y="5331048"/>
              <a:ext cx="1238403" cy="307777"/>
            </a:xfrm>
            <a:prstGeom prst="rect">
              <a:avLst/>
            </a:prstGeom>
            <a:ln w="9525"/>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終結</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126" name="テキスト ボックス 125"/>
            <p:cNvSpPr txBox="1"/>
            <p:nvPr/>
          </p:nvSpPr>
          <p:spPr>
            <a:xfrm>
              <a:off x="4186603" y="1577909"/>
              <a:ext cx="1057042" cy="265106"/>
            </a:xfrm>
            <a:prstGeom prst="rect">
              <a:avLst/>
            </a:prstGeom>
            <a:noFill/>
          </p:spPr>
          <p:txBody>
            <a:bodyPr wrap="square" rtlCol="0">
              <a:spAutoFit/>
            </a:bodyPr>
            <a:lstStyle/>
            <a:p>
              <a:r>
                <a:rPr kumimoji="1" lang="ja-JP" altLang="en-US" sz="1200" dirty="0" smtClean="0"/>
                <a:t>初期段階</a:t>
              </a:r>
              <a:endParaRPr kumimoji="1" lang="ja-JP" altLang="en-US" sz="1200" dirty="0"/>
            </a:p>
          </p:txBody>
        </p:sp>
        <p:sp>
          <p:nvSpPr>
            <p:cNvPr id="128" name="テキスト ボックス 127"/>
            <p:cNvSpPr txBox="1"/>
            <p:nvPr/>
          </p:nvSpPr>
          <p:spPr>
            <a:xfrm>
              <a:off x="4190923" y="3992516"/>
              <a:ext cx="772105" cy="265106"/>
            </a:xfrm>
            <a:prstGeom prst="rect">
              <a:avLst/>
            </a:prstGeom>
            <a:noFill/>
          </p:spPr>
          <p:txBody>
            <a:bodyPr wrap="square" rtlCol="0">
              <a:spAutoFit/>
            </a:bodyPr>
            <a:lstStyle/>
            <a:p>
              <a:r>
                <a:rPr kumimoji="1" lang="ja-JP" altLang="en-US" sz="1200" dirty="0" smtClean="0"/>
                <a:t>評価</a:t>
              </a:r>
              <a:endParaRPr kumimoji="1" lang="ja-JP" altLang="en-US" sz="1200" dirty="0"/>
            </a:p>
          </p:txBody>
        </p:sp>
        <p:sp>
          <p:nvSpPr>
            <p:cNvPr id="129" name="テキスト ボックス 128"/>
            <p:cNvSpPr txBox="1"/>
            <p:nvPr/>
          </p:nvSpPr>
          <p:spPr>
            <a:xfrm>
              <a:off x="4196750" y="2856205"/>
              <a:ext cx="1057042" cy="265106"/>
            </a:xfrm>
            <a:prstGeom prst="rect">
              <a:avLst/>
            </a:prstGeom>
            <a:noFill/>
          </p:spPr>
          <p:txBody>
            <a:bodyPr wrap="square" rtlCol="0">
              <a:spAutoFit/>
            </a:bodyPr>
            <a:lstStyle/>
            <a:p>
              <a:r>
                <a:rPr kumimoji="1" lang="ja-JP" altLang="en-US" sz="1200" dirty="0" smtClean="0"/>
                <a:t>対応段階</a:t>
              </a:r>
              <a:endParaRPr kumimoji="1" lang="ja-JP" altLang="en-US" sz="1200" dirty="0"/>
            </a:p>
          </p:txBody>
        </p:sp>
        <p:sp>
          <p:nvSpPr>
            <p:cNvPr id="56" name="テキスト ボックス 55"/>
            <p:cNvSpPr txBox="1"/>
            <p:nvPr/>
          </p:nvSpPr>
          <p:spPr>
            <a:xfrm>
              <a:off x="4300959" y="1236065"/>
              <a:ext cx="1407311" cy="307777"/>
            </a:xfrm>
            <a:prstGeom prst="rect">
              <a:avLst/>
            </a:prstGeom>
            <a:noFill/>
          </p:spPr>
          <p:txBody>
            <a:bodyPr wrap="square" rtlCol="0">
              <a:spAutoFit/>
            </a:bodyPr>
            <a:lstStyle/>
            <a:p>
              <a:r>
                <a:rPr kumimoji="1" lang="ja-JP" altLang="en-US"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虐待対応フロー</a:t>
              </a:r>
              <a:endParaRPr kumimoji="1" lang="ja-JP" altLang="en-US"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grpSp>
      <p:grpSp>
        <p:nvGrpSpPr>
          <p:cNvPr id="15" name="グループ化 14"/>
          <p:cNvGrpSpPr/>
          <p:nvPr/>
        </p:nvGrpSpPr>
        <p:grpSpPr>
          <a:xfrm>
            <a:off x="5766506" y="1522066"/>
            <a:ext cx="994182" cy="4029585"/>
            <a:chOff x="4448723" y="1524773"/>
            <a:chExt cx="994182" cy="4029585"/>
          </a:xfrm>
        </p:grpSpPr>
        <p:sp>
          <p:nvSpPr>
            <p:cNvPr id="48" name="右カーブ矢印 47"/>
            <p:cNvSpPr/>
            <p:nvPr/>
          </p:nvSpPr>
          <p:spPr>
            <a:xfrm rot="10800000">
              <a:off x="4448723" y="1524773"/>
              <a:ext cx="700535" cy="4029585"/>
            </a:xfrm>
            <a:prstGeom prst="curvedRightArrow">
              <a:avLst>
                <a:gd name="adj1" fmla="val 2545"/>
                <a:gd name="adj2" fmla="val 32830"/>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22" name="グループ化 21"/>
            <p:cNvGrpSpPr/>
            <p:nvPr/>
          </p:nvGrpSpPr>
          <p:grpSpPr>
            <a:xfrm>
              <a:off x="4741248" y="2423679"/>
              <a:ext cx="701657" cy="1798096"/>
              <a:chOff x="4986466" y="2412134"/>
              <a:chExt cx="701657" cy="1798096"/>
            </a:xfrm>
          </p:grpSpPr>
          <p:sp>
            <p:nvSpPr>
              <p:cNvPr id="30" name="円/楕円 29"/>
              <p:cNvSpPr/>
              <p:nvPr/>
            </p:nvSpPr>
            <p:spPr>
              <a:xfrm>
                <a:off x="5076181" y="2412134"/>
                <a:ext cx="522225" cy="1798096"/>
              </a:xfrm>
              <a:prstGeom prst="ellipse">
                <a:avLst/>
              </a:prstGeom>
              <a:ln w="3175">
                <a:solidFill>
                  <a:schemeClr val="accent5">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3" name="テキスト ボックス 62"/>
              <p:cNvSpPr txBox="1"/>
              <p:nvPr/>
            </p:nvSpPr>
            <p:spPr>
              <a:xfrm>
                <a:off x="4986466" y="2775968"/>
                <a:ext cx="701657" cy="1061829"/>
              </a:xfrm>
              <a:prstGeom prst="rect">
                <a:avLst/>
              </a:prstGeom>
              <a:noFill/>
            </p:spPr>
            <p:txBody>
              <a:bodyPr vert="horz" wrap="square" rtlCol="0">
                <a:spAutoFit/>
              </a:bodyPr>
              <a:lstStyle/>
              <a:p>
                <a:pPr algn="ctr"/>
                <a:r>
                  <a:rPr lang="ja-JP" altLang="en-US" sz="1050" dirty="0" smtClean="0">
                    <a:latin typeface="HG丸ｺﾞｼｯｸM-PRO" panose="020F0600000000000000" pitchFamily="50" charset="-128"/>
                    <a:ea typeface="HG丸ｺﾞｼｯｸM-PRO" panose="020F0600000000000000" pitchFamily="50" charset="-128"/>
                  </a:rPr>
                  <a:t>市町村の</a:t>
                </a:r>
                <a:r>
                  <a:rPr lang="en-US" altLang="ja-JP" sz="1050" dirty="0" smtClean="0">
                    <a:latin typeface="HG丸ｺﾞｼｯｸM-PRO" panose="020F0600000000000000" pitchFamily="50" charset="-128"/>
                    <a:ea typeface="HG丸ｺﾞｼｯｸM-PRO" panose="020F0600000000000000" pitchFamily="50" charset="-128"/>
                  </a:rPr>
                  <a:t>PDCA</a:t>
                </a:r>
              </a:p>
              <a:p>
                <a:pPr algn="ctr"/>
                <a:r>
                  <a:rPr lang="ja-JP" altLang="en-US" sz="1050" dirty="0" smtClean="0">
                    <a:latin typeface="HG丸ｺﾞｼｯｸM-PRO" panose="020F0600000000000000" pitchFamily="50" charset="-128"/>
                    <a:ea typeface="HG丸ｺﾞｼｯｸM-PRO" panose="020F0600000000000000" pitchFamily="50" charset="-128"/>
                  </a:rPr>
                  <a:t>サイクルの</a:t>
                </a:r>
                <a:endParaRPr lang="en-US" altLang="ja-JP" sz="1050" dirty="0" smtClean="0">
                  <a:latin typeface="HG丸ｺﾞｼｯｸM-PRO" panose="020F0600000000000000" pitchFamily="50" charset="-128"/>
                  <a:ea typeface="HG丸ｺﾞｼｯｸM-PRO" panose="020F0600000000000000" pitchFamily="50" charset="-128"/>
                </a:endParaRPr>
              </a:p>
              <a:p>
                <a:pPr algn="ctr"/>
                <a:r>
                  <a:rPr lang="ja-JP" altLang="en-US" sz="1050" dirty="0" smtClean="0">
                    <a:latin typeface="HG丸ｺﾞｼｯｸM-PRO" panose="020F0600000000000000" pitchFamily="50" charset="-128"/>
                    <a:ea typeface="HG丸ｺﾞｼｯｸM-PRO" panose="020F0600000000000000" pitchFamily="50" charset="-128"/>
                  </a:rPr>
                  <a:t>支援</a:t>
                </a:r>
                <a:endParaRPr lang="en-US" altLang="ja-JP" sz="1050" dirty="0" smtClean="0">
                  <a:latin typeface="HG丸ｺﾞｼｯｸM-PRO" panose="020F0600000000000000" pitchFamily="50" charset="-128"/>
                  <a:ea typeface="HG丸ｺﾞｼｯｸM-PRO" panose="020F0600000000000000" pitchFamily="50" charset="-128"/>
                </a:endParaRPr>
              </a:p>
            </p:txBody>
          </p:sp>
        </p:grpSp>
      </p:grpSp>
      <p:sp>
        <p:nvSpPr>
          <p:cNvPr id="14" name="正方形/長方形 13"/>
          <p:cNvSpPr/>
          <p:nvPr/>
        </p:nvSpPr>
        <p:spPr>
          <a:xfrm>
            <a:off x="5497592" y="5827608"/>
            <a:ext cx="3458386" cy="862690"/>
          </a:xfrm>
          <a:prstGeom prst="rect">
            <a:avLst/>
          </a:prstGeom>
          <a:solidFill>
            <a:srgbClr val="00B050"/>
          </a:solid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・市町村</a:t>
            </a:r>
            <a:r>
              <a:rPr lang="ja-JP" altLang="en-US" sz="1100" dirty="0">
                <a:solidFill>
                  <a:schemeClr val="tx1"/>
                </a:solidFill>
                <a:latin typeface="HG丸ｺﾞｼｯｸM-PRO" panose="020F0600000000000000" pitchFamily="50" charset="-128"/>
                <a:ea typeface="HG丸ｺﾞｼｯｸM-PRO" panose="020F0600000000000000" pitchFamily="50" charset="-128"/>
              </a:rPr>
              <a:t>での虐待対応の検証</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を通じた対応力の</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100" dirty="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強化・</a:t>
            </a:r>
            <a:r>
              <a:rPr lang="ja-JP" altLang="en-US" sz="1100" dirty="0">
                <a:solidFill>
                  <a:schemeClr val="tx1"/>
                </a:solidFill>
                <a:latin typeface="HG丸ｺﾞｼｯｸM-PRO" panose="020F0600000000000000" pitchFamily="50" charset="-128"/>
                <a:ea typeface="HG丸ｺﾞｼｯｸM-PRO" panose="020F0600000000000000" pitchFamily="50" charset="-128"/>
              </a:rPr>
              <a:t>リスクの</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高いケース</a:t>
            </a:r>
            <a:r>
              <a:rPr lang="ja-JP" altLang="en-US" sz="1100" dirty="0">
                <a:solidFill>
                  <a:schemeClr val="tx1"/>
                </a:solidFill>
                <a:latin typeface="HG丸ｺﾞｼｯｸM-PRO" panose="020F0600000000000000" pitchFamily="50" charset="-128"/>
                <a:ea typeface="HG丸ｺﾞｼｯｸM-PRO" panose="020F0600000000000000" pitchFamily="50" charset="-128"/>
              </a:rPr>
              <a:t>の早期発見に</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つなぐ</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100" dirty="0">
                <a:solidFill>
                  <a:schemeClr val="tx1"/>
                </a:solidFill>
                <a:latin typeface="HG丸ｺﾞｼｯｸM-PRO" panose="020F0600000000000000" pitchFamily="50" charset="-128"/>
                <a:ea typeface="HG丸ｺﾞｼｯｸM-PRO" panose="020F0600000000000000" pitchFamily="50" charset="-128"/>
              </a:rPr>
              <a:t>・虐待事案を見逃さない継続的な対応、困難</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事例</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100" dirty="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に</a:t>
            </a:r>
            <a:r>
              <a:rPr lang="ja-JP" altLang="en-US" sz="1100" dirty="0">
                <a:solidFill>
                  <a:schemeClr val="tx1"/>
                </a:solidFill>
                <a:latin typeface="HG丸ｺﾞｼｯｸM-PRO" panose="020F0600000000000000" pitchFamily="50" charset="-128"/>
                <a:ea typeface="HG丸ｺﾞｼｯｸM-PRO" panose="020F0600000000000000" pitchFamily="50" charset="-128"/>
              </a:rPr>
              <a:t>対応できる実践力を養う</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61" name="角丸四角形 60"/>
          <p:cNvSpPr/>
          <p:nvPr/>
        </p:nvSpPr>
        <p:spPr>
          <a:xfrm>
            <a:off x="2639457" y="2927855"/>
            <a:ext cx="1673225" cy="1869298"/>
          </a:xfrm>
          <a:prstGeom prst="roundRect">
            <a:avLst/>
          </a:prstGeom>
          <a:ln w="9525">
            <a:solidFill>
              <a:schemeClr val="tx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endParaRPr lang="en-US" altLang="ja-JP" sz="1200" b="1" u="sng" dirty="0" smtClean="0">
              <a:latin typeface="HG丸ｺﾞｼｯｸM-PRO" panose="020F0600000000000000" pitchFamily="50" charset="-128"/>
              <a:ea typeface="HG丸ｺﾞｼｯｸM-PRO" panose="020F0600000000000000" pitchFamily="50" charset="-128"/>
            </a:endParaRPr>
          </a:p>
          <a:p>
            <a:r>
              <a:rPr lang="ja-JP" altLang="en-US" sz="1200" b="1" u="sng" dirty="0" smtClean="0">
                <a:latin typeface="HG丸ｺﾞｼｯｸM-PRO" panose="020F0600000000000000" pitchFamily="50" charset="-128"/>
                <a:ea typeface="HG丸ｺﾞｼｯｸM-PRO" panose="020F0600000000000000" pitchFamily="50" charset="-128"/>
              </a:rPr>
              <a:t>独自マニュアル</a:t>
            </a:r>
            <a:endParaRPr lang="en-US" altLang="ja-JP" sz="1200" b="1" u="sng" dirty="0" smtClean="0">
              <a:latin typeface="HG丸ｺﾞｼｯｸM-PRO" panose="020F0600000000000000" pitchFamily="50" charset="-128"/>
              <a:ea typeface="HG丸ｺﾞｼｯｸM-PRO" panose="020F0600000000000000" pitchFamily="50" charset="-128"/>
            </a:endParaRPr>
          </a:p>
          <a:p>
            <a:r>
              <a:rPr lang="ja-JP" altLang="en-US" sz="1200" b="1" u="sng" dirty="0" smtClean="0">
                <a:latin typeface="HG丸ｺﾞｼｯｸM-PRO" panose="020F0600000000000000" pitchFamily="50" charset="-128"/>
                <a:ea typeface="HG丸ｺﾞｼｯｸM-PRO" panose="020F0600000000000000" pitchFamily="50" charset="-128"/>
              </a:rPr>
              <a:t>等の作成</a:t>
            </a:r>
            <a:endParaRPr lang="en-US" altLang="ja-JP" sz="1200" b="1" u="sng" dirty="0" smtClean="0">
              <a:latin typeface="HG丸ｺﾞｼｯｸM-PRO" panose="020F0600000000000000" pitchFamily="50" charset="-128"/>
              <a:ea typeface="HG丸ｺﾞｼｯｸM-PRO" panose="020F0600000000000000" pitchFamily="50" charset="-128"/>
            </a:endParaRPr>
          </a:p>
          <a:p>
            <a:endParaRPr lang="en-US" altLang="ja-JP" sz="1200" b="1" u="sng" dirty="0" smtClean="0">
              <a:latin typeface="HG丸ｺﾞｼｯｸM-PRO" panose="020F0600000000000000" pitchFamily="50" charset="-128"/>
              <a:ea typeface="HG丸ｺﾞｼｯｸM-PRO" panose="020F0600000000000000" pitchFamily="50" charset="-128"/>
            </a:endParaRPr>
          </a:p>
          <a:p>
            <a:endParaRPr kumimoji="1" lang="en-US" altLang="ja-JP" sz="1200" b="1" u="sng" dirty="0"/>
          </a:p>
          <a:p>
            <a:endParaRPr lang="en-US" altLang="ja-JP" sz="1200" b="1" u="sng" dirty="0" smtClean="0"/>
          </a:p>
          <a:p>
            <a:endParaRPr kumimoji="1" lang="en-US" altLang="ja-JP" sz="1200" b="1" u="sng" dirty="0"/>
          </a:p>
          <a:p>
            <a:endParaRPr kumimoji="1" lang="en-US" altLang="ja-JP" sz="1200" b="1" u="sng" dirty="0" smtClean="0"/>
          </a:p>
          <a:p>
            <a:endParaRPr lang="en-US" altLang="ja-JP" sz="1200" b="1" u="sng" dirty="0" smtClean="0"/>
          </a:p>
          <a:p>
            <a:r>
              <a:rPr lang="en-US" altLang="ja-JP" sz="900" dirty="0" smtClean="0"/>
              <a:t>※</a:t>
            </a:r>
            <a:r>
              <a:rPr lang="ja-JP" altLang="en-US" sz="900" dirty="0" smtClean="0"/>
              <a:t>（　　）は４３市町村に</a:t>
            </a:r>
            <a:endParaRPr lang="en-US" altLang="ja-JP" sz="900" dirty="0" smtClean="0"/>
          </a:p>
          <a:p>
            <a:r>
              <a:rPr lang="ja-JP" altLang="en-US" sz="900" dirty="0"/>
              <a:t>　</a:t>
            </a:r>
            <a:r>
              <a:rPr lang="ja-JP" altLang="en-US" sz="900" dirty="0" smtClean="0"/>
              <a:t>対する割合</a:t>
            </a:r>
            <a:endParaRPr lang="en-US" altLang="ja-JP" sz="900" dirty="0" smtClean="0"/>
          </a:p>
          <a:p>
            <a:r>
              <a:rPr lang="ja-JP" altLang="en-US" sz="1200" dirty="0" smtClean="0"/>
              <a:t>　　</a:t>
            </a:r>
            <a:endParaRPr lang="en-US" altLang="ja-JP" sz="1200" dirty="0"/>
          </a:p>
        </p:txBody>
      </p:sp>
      <p:graphicFrame>
        <p:nvGraphicFramePr>
          <p:cNvPr id="34" name="表 33"/>
          <p:cNvGraphicFramePr>
            <a:graphicFrameLocks noGrp="1"/>
          </p:cNvGraphicFramePr>
          <p:nvPr>
            <p:extLst>
              <p:ext uri="{D42A27DB-BD31-4B8C-83A1-F6EECF244321}">
                <p14:modId xmlns:p14="http://schemas.microsoft.com/office/powerpoint/2010/main" val="425917310"/>
              </p:ext>
            </p:extLst>
          </p:nvPr>
        </p:nvGraphicFramePr>
        <p:xfrm>
          <a:off x="2711549" y="3358955"/>
          <a:ext cx="1512000" cy="975360"/>
        </p:xfrm>
        <a:graphic>
          <a:graphicData uri="http://schemas.openxmlformats.org/drawingml/2006/table">
            <a:tbl>
              <a:tblPr firstRow="1" bandRow="1">
                <a:tableStyleId>{5C22544A-7EE6-4342-B048-85BDC9FD1C3A}</a:tableStyleId>
              </a:tblPr>
              <a:tblGrid>
                <a:gridCol w="722075"/>
                <a:gridCol w="789925"/>
              </a:tblGrid>
              <a:tr h="237504">
                <a:tc>
                  <a:txBody>
                    <a:bodyPr/>
                    <a:lstStyle/>
                    <a:p>
                      <a:endParaRPr kumimoji="1" lang="ja-JP" altLang="en-US" sz="1000" dirty="0"/>
                    </a:p>
                  </a:txBody>
                  <a:tcPr/>
                </a:tc>
                <a:tc>
                  <a:txBody>
                    <a:bodyPr/>
                    <a:lstStyle/>
                    <a:p>
                      <a:r>
                        <a:rPr kumimoji="1" lang="ja-JP" altLang="en-US" sz="1000" dirty="0" smtClean="0"/>
                        <a:t>市町村数</a:t>
                      </a:r>
                      <a:endParaRPr kumimoji="1" lang="ja-JP" altLang="en-US" sz="1000" dirty="0"/>
                    </a:p>
                  </a:txBody>
                  <a:tcPr/>
                </a:tc>
              </a:tr>
              <a:tr h="214739">
                <a:tc>
                  <a:txBody>
                    <a:bodyPr/>
                    <a:lstStyle/>
                    <a:p>
                      <a:r>
                        <a:rPr kumimoji="1" lang="ja-JP" altLang="en-US" sz="900" dirty="0" smtClean="0"/>
                        <a:t>マニュアル</a:t>
                      </a:r>
                      <a:endParaRPr kumimoji="1" lang="ja-JP" altLang="en-US" sz="900" dirty="0"/>
                    </a:p>
                  </a:txBody>
                  <a:tcPr/>
                </a:tc>
                <a:tc>
                  <a:txBody>
                    <a:bodyPr/>
                    <a:lstStyle/>
                    <a:p>
                      <a:pPr algn="ctr"/>
                      <a:r>
                        <a:rPr kumimoji="1" lang="ja-JP" altLang="en-US" sz="1000" dirty="0" smtClean="0"/>
                        <a:t>２１（</a:t>
                      </a:r>
                      <a:r>
                        <a:rPr kumimoji="1" lang="en-US" altLang="ja-JP" sz="1000" dirty="0" smtClean="0"/>
                        <a:t>48</a:t>
                      </a:r>
                      <a:r>
                        <a:rPr kumimoji="1" lang="ja-JP" altLang="en-US" sz="1000" dirty="0" smtClean="0"/>
                        <a:t>％）</a:t>
                      </a:r>
                      <a:endParaRPr kumimoji="1" lang="ja-JP" altLang="en-US" sz="1000" dirty="0"/>
                    </a:p>
                  </a:txBody>
                  <a:tcPr/>
                </a:tc>
              </a:tr>
              <a:tr h="237504">
                <a:tc>
                  <a:txBody>
                    <a:bodyPr/>
                    <a:lstStyle/>
                    <a:p>
                      <a:r>
                        <a:rPr kumimoji="1" lang="ja-JP" altLang="en-US" sz="900" dirty="0" smtClean="0"/>
                        <a:t>業務指針</a:t>
                      </a:r>
                      <a:endParaRPr kumimoji="1" lang="ja-JP" altLang="en-US" sz="900" dirty="0"/>
                    </a:p>
                  </a:txBody>
                  <a:tcPr/>
                </a:tc>
                <a:tc>
                  <a:txBody>
                    <a:bodyPr/>
                    <a:lstStyle/>
                    <a:p>
                      <a:pPr algn="ctr"/>
                      <a:r>
                        <a:rPr kumimoji="1" lang="ja-JP" altLang="en-US" sz="1000" dirty="0" smtClean="0"/>
                        <a:t>１７（</a:t>
                      </a:r>
                      <a:r>
                        <a:rPr kumimoji="1" lang="en-US" altLang="ja-JP" sz="1000" dirty="0" smtClean="0"/>
                        <a:t>40</a:t>
                      </a:r>
                      <a:r>
                        <a:rPr kumimoji="1" lang="ja-JP" altLang="en-US" sz="1000" dirty="0" smtClean="0"/>
                        <a:t>％）</a:t>
                      </a:r>
                      <a:endParaRPr kumimoji="1" lang="ja-JP" altLang="en-US" sz="1000" dirty="0"/>
                    </a:p>
                  </a:txBody>
                  <a:tcPr/>
                </a:tc>
              </a:tr>
              <a:tr h="237504">
                <a:tc>
                  <a:txBody>
                    <a:bodyPr/>
                    <a:lstStyle/>
                    <a:p>
                      <a:r>
                        <a:rPr kumimoji="1" lang="ja-JP" altLang="en-US" sz="900" dirty="0" smtClean="0"/>
                        <a:t>対応フロー</a:t>
                      </a:r>
                      <a:endParaRPr kumimoji="1" lang="ja-JP" altLang="en-US" sz="900" dirty="0"/>
                    </a:p>
                  </a:txBody>
                  <a:tcPr/>
                </a:tc>
                <a:tc>
                  <a:txBody>
                    <a:bodyPr/>
                    <a:lstStyle/>
                    <a:p>
                      <a:pPr algn="ctr"/>
                      <a:r>
                        <a:rPr kumimoji="1" lang="ja-JP" altLang="en-US" sz="1000" dirty="0" smtClean="0"/>
                        <a:t>２７（</a:t>
                      </a:r>
                      <a:r>
                        <a:rPr kumimoji="1" lang="en-US" altLang="ja-JP" sz="1000" dirty="0" smtClean="0"/>
                        <a:t>63</a:t>
                      </a:r>
                      <a:r>
                        <a:rPr kumimoji="1" lang="ja-JP" altLang="en-US" sz="1000" dirty="0" smtClean="0"/>
                        <a:t>％）</a:t>
                      </a:r>
                      <a:endParaRPr kumimoji="1" lang="ja-JP" altLang="en-US" sz="1000" dirty="0"/>
                    </a:p>
                  </a:txBody>
                  <a:tcPr/>
                </a:tc>
              </a:tr>
            </a:tbl>
          </a:graphicData>
        </a:graphic>
      </p:graphicFrame>
      <p:sp>
        <p:nvSpPr>
          <p:cNvPr id="65" name="角丸四角形 64"/>
          <p:cNvSpPr/>
          <p:nvPr/>
        </p:nvSpPr>
        <p:spPr>
          <a:xfrm>
            <a:off x="81669" y="4052918"/>
            <a:ext cx="2402099" cy="2715172"/>
          </a:xfrm>
          <a:prstGeom prst="roundRect">
            <a:avLst/>
          </a:prstGeom>
          <a:ln w="9525">
            <a:solidFill>
              <a:schemeClr val="tx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endParaRPr lang="en-US" altLang="ja-JP" sz="1200" b="1" u="sng" dirty="0"/>
          </a:p>
          <a:p>
            <a:endParaRPr kumimoji="1" lang="en-US" altLang="ja-JP" sz="1200" b="1" u="sng" dirty="0" smtClean="0"/>
          </a:p>
          <a:p>
            <a:endParaRPr lang="en-US" altLang="ja-JP" sz="1200" b="1" u="sng" dirty="0" smtClean="0">
              <a:latin typeface="HG丸ｺﾞｼｯｸM-PRO" panose="020F0600000000000000" pitchFamily="50" charset="-128"/>
              <a:ea typeface="HG丸ｺﾞｼｯｸM-PRO" panose="020F0600000000000000" pitchFamily="50" charset="-128"/>
            </a:endParaRPr>
          </a:p>
          <a:p>
            <a:r>
              <a:rPr lang="ja-JP" altLang="en-US" sz="1200" b="1" u="sng" dirty="0" smtClean="0">
                <a:latin typeface="HG丸ｺﾞｼｯｸM-PRO" panose="020F0600000000000000" pitchFamily="50" charset="-128"/>
                <a:ea typeface="HG丸ｺﾞｼｯｸM-PRO" panose="020F0600000000000000" pitchFamily="50" charset="-128"/>
              </a:rPr>
              <a:t>成年後見制度利用支援事業</a:t>
            </a:r>
            <a:endParaRPr lang="en-US" altLang="ja-JP" sz="1200" b="1" u="sng" dirty="0" smtClean="0">
              <a:latin typeface="HG丸ｺﾞｼｯｸM-PRO" panose="020F0600000000000000" pitchFamily="50" charset="-128"/>
              <a:ea typeface="HG丸ｺﾞｼｯｸM-PRO" panose="020F0600000000000000" pitchFamily="50" charset="-128"/>
            </a:endParaRPr>
          </a:p>
          <a:p>
            <a:r>
              <a:rPr lang="ja-JP" altLang="en-US" sz="1000" b="1" dirty="0" smtClean="0">
                <a:latin typeface="HG丸ｺﾞｼｯｸM-PRO" panose="020F0600000000000000" pitchFamily="50" charset="-128"/>
                <a:ea typeface="HG丸ｺﾞｼｯｸM-PRO" panose="020F0600000000000000" pitchFamily="50" charset="-128"/>
              </a:rPr>
              <a:t>（地域生活支援事業・</a:t>
            </a:r>
            <a:r>
              <a:rPr lang="ja-JP" altLang="en-US" sz="1000" b="1" dirty="0" err="1" smtClean="0">
                <a:latin typeface="HG丸ｺﾞｼｯｸM-PRO" panose="020F0600000000000000" pitchFamily="50" charset="-128"/>
                <a:ea typeface="HG丸ｺﾞｼｯｸM-PRO" panose="020F0600000000000000" pitchFamily="50" charset="-128"/>
              </a:rPr>
              <a:t>障がい</a:t>
            </a:r>
            <a:r>
              <a:rPr lang="ja-JP" altLang="en-US" sz="1000" b="1" dirty="0" smtClean="0">
                <a:latin typeface="HG丸ｺﾞｼｯｸM-PRO" panose="020F0600000000000000" pitchFamily="50" charset="-128"/>
                <a:ea typeface="HG丸ｺﾞｼｯｸM-PRO" panose="020F0600000000000000" pitchFamily="50" charset="-128"/>
              </a:rPr>
              <a:t>者虐待以外の理由による利用を含む）</a:t>
            </a:r>
            <a:endParaRPr lang="en-US" altLang="ja-JP" sz="1000" b="1" dirty="0" smtClean="0">
              <a:latin typeface="HG丸ｺﾞｼｯｸM-PRO" panose="020F0600000000000000" pitchFamily="50" charset="-128"/>
              <a:ea typeface="HG丸ｺﾞｼｯｸM-PRO" panose="020F0600000000000000" pitchFamily="50" charset="-128"/>
            </a:endParaRPr>
          </a:p>
          <a:p>
            <a:endParaRPr lang="en-US" altLang="ja-JP" sz="500" b="1" dirty="0">
              <a:latin typeface="HG丸ｺﾞｼｯｸM-PRO" panose="020F0600000000000000" pitchFamily="50" charset="-128"/>
              <a:ea typeface="HG丸ｺﾞｼｯｸM-PRO" panose="020F0600000000000000" pitchFamily="50" charset="-128"/>
            </a:endParaRPr>
          </a:p>
          <a:p>
            <a:r>
              <a:rPr lang="ja-JP" altLang="en-US" sz="1000" b="1" dirty="0" smtClean="0">
                <a:latin typeface="HG丸ｺﾞｼｯｸM-PRO" panose="020F0600000000000000" pitchFamily="50" charset="-128"/>
                <a:ea typeface="HG丸ｺﾞｼｯｸM-PRO" panose="020F0600000000000000" pitchFamily="50" charset="-128"/>
              </a:rPr>
              <a:t>◆</a:t>
            </a:r>
            <a:r>
              <a:rPr lang="en-US" altLang="ja-JP" sz="1000" b="1" dirty="0" smtClean="0">
                <a:latin typeface="HG丸ｺﾞｼｯｸM-PRO" panose="020F0600000000000000" pitchFamily="50" charset="-128"/>
                <a:ea typeface="HG丸ｺﾞｼｯｸM-PRO" panose="020F0600000000000000" pitchFamily="50" charset="-128"/>
              </a:rPr>
              <a:t>H2</a:t>
            </a:r>
            <a:r>
              <a:rPr lang="ja-JP" altLang="en-US" sz="1000" b="1" dirty="0" smtClean="0">
                <a:latin typeface="HG丸ｺﾞｼｯｸM-PRO" panose="020F0600000000000000" pitchFamily="50" charset="-128"/>
                <a:ea typeface="HG丸ｺﾞｼｯｸM-PRO" panose="020F0600000000000000" pitchFamily="50" charset="-128"/>
              </a:rPr>
              <a:t>５において</a:t>
            </a:r>
            <a:r>
              <a:rPr lang="en-US" altLang="ja-JP" sz="1000" b="1" dirty="0" smtClean="0">
                <a:latin typeface="HG丸ｺﾞｼｯｸM-PRO" panose="020F0600000000000000" pitchFamily="50" charset="-128"/>
                <a:ea typeface="HG丸ｺﾞｼｯｸM-PRO" panose="020F0600000000000000" pitchFamily="50" charset="-128"/>
              </a:rPr>
              <a:t>41</a:t>
            </a:r>
            <a:r>
              <a:rPr lang="ja-JP" altLang="en-US" sz="1000" b="1" dirty="0" smtClean="0">
                <a:latin typeface="HG丸ｺﾞｼｯｸM-PRO" panose="020F0600000000000000" pitchFamily="50" charset="-128"/>
                <a:ea typeface="HG丸ｺﾞｼｯｸM-PRO" panose="020F0600000000000000" pitchFamily="50" charset="-128"/>
              </a:rPr>
              <a:t>市町村で実施</a:t>
            </a:r>
            <a:endParaRPr lang="en-US" altLang="ja-JP" sz="1000" b="1" dirty="0" smtClean="0">
              <a:latin typeface="HG丸ｺﾞｼｯｸM-PRO" panose="020F0600000000000000" pitchFamily="50" charset="-128"/>
              <a:ea typeface="HG丸ｺﾞｼｯｸM-PRO" panose="020F0600000000000000" pitchFamily="50" charset="-128"/>
            </a:endParaRPr>
          </a:p>
          <a:p>
            <a:r>
              <a:rPr lang="ja-JP" altLang="en-US" sz="1000" b="1" dirty="0">
                <a:latin typeface="HG丸ｺﾞｼｯｸM-PRO" panose="020F0600000000000000" pitchFamily="50" charset="-128"/>
                <a:ea typeface="HG丸ｺﾞｼｯｸM-PRO" panose="020F0600000000000000" pitchFamily="50" charset="-128"/>
              </a:rPr>
              <a:t>　</a:t>
            </a:r>
            <a:endParaRPr lang="en-US" altLang="ja-JP" sz="1000" b="1" dirty="0" smtClean="0">
              <a:latin typeface="HG丸ｺﾞｼｯｸM-PRO" panose="020F0600000000000000" pitchFamily="50" charset="-128"/>
              <a:ea typeface="HG丸ｺﾞｼｯｸM-PRO" panose="020F0600000000000000" pitchFamily="50" charset="-128"/>
            </a:endParaRPr>
          </a:p>
          <a:p>
            <a:endParaRPr lang="en-US" altLang="ja-JP" sz="1000" b="1" dirty="0">
              <a:latin typeface="HG丸ｺﾞｼｯｸM-PRO" panose="020F0600000000000000" pitchFamily="50" charset="-128"/>
              <a:ea typeface="HG丸ｺﾞｼｯｸM-PRO" panose="020F0600000000000000" pitchFamily="50" charset="-128"/>
            </a:endParaRPr>
          </a:p>
          <a:p>
            <a:endParaRPr lang="en-US" altLang="ja-JP" sz="1000" b="1" dirty="0" smtClean="0">
              <a:latin typeface="HG丸ｺﾞｼｯｸM-PRO" panose="020F0600000000000000" pitchFamily="50" charset="-128"/>
              <a:ea typeface="HG丸ｺﾞｼｯｸM-PRO" panose="020F0600000000000000" pitchFamily="50" charset="-128"/>
            </a:endParaRPr>
          </a:p>
          <a:p>
            <a:endParaRPr lang="en-US" altLang="ja-JP" sz="1000" b="1" dirty="0">
              <a:latin typeface="HG丸ｺﾞｼｯｸM-PRO" panose="020F0600000000000000" pitchFamily="50" charset="-128"/>
              <a:ea typeface="HG丸ｺﾞｼｯｸM-PRO" panose="020F0600000000000000" pitchFamily="50" charset="-128"/>
            </a:endParaRPr>
          </a:p>
          <a:p>
            <a:endParaRPr lang="en-US" altLang="ja-JP" sz="1000" b="1" dirty="0" smtClean="0">
              <a:latin typeface="HG丸ｺﾞｼｯｸM-PRO" panose="020F0600000000000000" pitchFamily="50" charset="-128"/>
              <a:ea typeface="HG丸ｺﾞｼｯｸM-PRO" panose="020F0600000000000000" pitchFamily="50" charset="-128"/>
            </a:endParaRPr>
          </a:p>
          <a:p>
            <a:endParaRPr lang="en-US" altLang="ja-JP" sz="1000" b="1" dirty="0">
              <a:latin typeface="HG丸ｺﾞｼｯｸM-PRO" panose="020F0600000000000000" pitchFamily="50" charset="-128"/>
              <a:ea typeface="HG丸ｺﾞｼｯｸM-PRO" panose="020F0600000000000000" pitchFamily="50" charset="-128"/>
            </a:endParaRPr>
          </a:p>
          <a:p>
            <a:endParaRPr lang="en-US" altLang="ja-JP" sz="1000" b="1" dirty="0" smtClean="0">
              <a:latin typeface="HG丸ｺﾞｼｯｸM-PRO" panose="020F0600000000000000" pitchFamily="50" charset="-128"/>
              <a:ea typeface="HG丸ｺﾞｼｯｸM-PRO" panose="020F0600000000000000" pitchFamily="50" charset="-128"/>
            </a:endParaRPr>
          </a:p>
          <a:p>
            <a:endParaRPr lang="en-US" altLang="ja-JP" sz="1000" b="1" dirty="0">
              <a:latin typeface="HG丸ｺﾞｼｯｸM-PRO" panose="020F0600000000000000" pitchFamily="50" charset="-128"/>
              <a:ea typeface="HG丸ｺﾞｼｯｸM-PRO" panose="020F0600000000000000" pitchFamily="50" charset="-128"/>
            </a:endParaRPr>
          </a:p>
          <a:p>
            <a:endParaRPr lang="en-US" altLang="ja-JP" sz="700" b="1" dirty="0" smtClean="0">
              <a:latin typeface="HG丸ｺﾞｼｯｸM-PRO" panose="020F0600000000000000" pitchFamily="50" charset="-128"/>
              <a:ea typeface="HG丸ｺﾞｼｯｸM-PRO" panose="020F0600000000000000" pitchFamily="50" charset="-128"/>
            </a:endParaRPr>
          </a:p>
          <a:p>
            <a:r>
              <a:rPr lang="ja-JP" altLang="en-US" sz="1000" b="1" dirty="0" smtClean="0">
                <a:latin typeface="HG丸ｺﾞｼｯｸM-PRO" panose="020F0600000000000000" pitchFamily="50" charset="-128"/>
                <a:ea typeface="HG丸ｺﾞｼｯｸM-PRO" panose="020F0600000000000000" pitchFamily="50" charset="-128"/>
              </a:rPr>
              <a:t>◆市町村長申立の障がいの内訳</a:t>
            </a:r>
            <a:endParaRPr lang="en-US" altLang="ja-JP" sz="1000" b="1" dirty="0" smtClean="0">
              <a:latin typeface="HG丸ｺﾞｼｯｸM-PRO" panose="020F0600000000000000" pitchFamily="50" charset="-128"/>
              <a:ea typeface="HG丸ｺﾞｼｯｸM-PRO" panose="020F0600000000000000" pitchFamily="50" charset="-128"/>
            </a:endParaRPr>
          </a:p>
          <a:p>
            <a:r>
              <a:rPr lang="ja-JP" altLang="en-US" sz="1000" b="1" dirty="0" smtClean="0">
                <a:latin typeface="HG丸ｺﾞｼｯｸM-PRO" panose="020F0600000000000000" pitchFamily="50" charset="-128"/>
                <a:ea typeface="HG丸ｺﾞｼｯｸM-PRO" panose="020F0600000000000000" pitchFamily="50" charset="-128"/>
              </a:rPr>
              <a:t>　　</a:t>
            </a:r>
            <a:r>
              <a:rPr lang="ja-JP" altLang="en-US" sz="900" b="1" dirty="0" smtClean="0">
                <a:latin typeface="HG丸ｺﾞｼｯｸM-PRO" panose="020F0600000000000000" pitchFamily="50" charset="-128"/>
                <a:ea typeface="HG丸ｺﾞｼｯｸM-PRO" panose="020F0600000000000000" pitchFamily="50" charset="-128"/>
              </a:rPr>
              <a:t>・知的</a:t>
            </a:r>
            <a:r>
              <a:rPr lang="ja-JP" altLang="en-US" sz="900" b="1" dirty="0" err="1" smtClean="0">
                <a:latin typeface="HG丸ｺﾞｼｯｸM-PRO" panose="020F0600000000000000" pitchFamily="50" charset="-128"/>
                <a:ea typeface="HG丸ｺﾞｼｯｸM-PRO" panose="020F0600000000000000" pitchFamily="50" charset="-128"/>
              </a:rPr>
              <a:t>障がい</a:t>
            </a:r>
            <a:r>
              <a:rPr lang="ja-JP" altLang="en-US" sz="900" b="1" dirty="0" smtClean="0">
                <a:latin typeface="HG丸ｺﾞｼｯｸM-PRO" panose="020F0600000000000000" pitchFamily="50" charset="-128"/>
                <a:ea typeface="HG丸ｺﾞｼｯｸM-PRO" panose="020F0600000000000000" pitchFamily="50" charset="-128"/>
              </a:rPr>
              <a:t>　８３</a:t>
            </a:r>
            <a:endParaRPr lang="en-US" altLang="ja-JP" sz="900" b="1" dirty="0" smtClean="0">
              <a:latin typeface="HG丸ｺﾞｼｯｸM-PRO" panose="020F0600000000000000" pitchFamily="50" charset="-128"/>
              <a:ea typeface="HG丸ｺﾞｼｯｸM-PRO" panose="020F0600000000000000" pitchFamily="50" charset="-128"/>
            </a:endParaRPr>
          </a:p>
          <a:p>
            <a:r>
              <a:rPr lang="ja-JP" altLang="en-US" sz="900" b="1" dirty="0">
                <a:latin typeface="HG丸ｺﾞｼｯｸM-PRO" panose="020F0600000000000000" pitchFamily="50" charset="-128"/>
                <a:ea typeface="HG丸ｺﾞｼｯｸM-PRO" panose="020F0600000000000000" pitchFamily="50" charset="-128"/>
              </a:rPr>
              <a:t>　</a:t>
            </a:r>
            <a:r>
              <a:rPr lang="ja-JP" altLang="en-US" sz="900" b="1" dirty="0" smtClean="0">
                <a:latin typeface="HG丸ｺﾞｼｯｸM-PRO" panose="020F0600000000000000" pitchFamily="50" charset="-128"/>
                <a:ea typeface="HG丸ｺﾞｼｯｸM-PRO" panose="020F0600000000000000" pitchFamily="50" charset="-128"/>
              </a:rPr>
              <a:t>　・精神障がい　３７</a:t>
            </a:r>
            <a:r>
              <a:rPr lang="ja-JP" altLang="en-US" sz="1000" b="1" dirty="0">
                <a:latin typeface="HG丸ｺﾞｼｯｸM-PRO" panose="020F0600000000000000" pitchFamily="50" charset="-128"/>
                <a:ea typeface="HG丸ｺﾞｼｯｸM-PRO" panose="020F0600000000000000" pitchFamily="50" charset="-128"/>
              </a:rPr>
              <a:t>　</a:t>
            </a:r>
            <a:endParaRPr lang="en-US" altLang="ja-JP" sz="1000" b="1" dirty="0" smtClean="0">
              <a:latin typeface="HG丸ｺﾞｼｯｸM-PRO" panose="020F0600000000000000" pitchFamily="50" charset="-128"/>
              <a:ea typeface="HG丸ｺﾞｼｯｸM-PRO" panose="020F0600000000000000" pitchFamily="50" charset="-128"/>
            </a:endParaRPr>
          </a:p>
          <a:p>
            <a:endParaRPr lang="en-US" altLang="ja-JP" sz="1000" b="1" dirty="0" smtClean="0">
              <a:latin typeface="HG丸ｺﾞｼｯｸM-PRO" panose="020F0600000000000000" pitchFamily="50" charset="-128"/>
              <a:ea typeface="HG丸ｺﾞｼｯｸM-PRO" panose="020F0600000000000000" pitchFamily="50" charset="-128"/>
            </a:endParaRPr>
          </a:p>
          <a:p>
            <a:endParaRPr lang="en-US" altLang="ja-JP" sz="1200" b="1" u="sng" dirty="0">
              <a:latin typeface="HG丸ｺﾞｼｯｸM-PRO" panose="020F0600000000000000" pitchFamily="50" charset="-128"/>
              <a:ea typeface="HG丸ｺﾞｼｯｸM-PRO" panose="020F0600000000000000" pitchFamily="50" charset="-128"/>
            </a:endParaRPr>
          </a:p>
          <a:p>
            <a:endParaRPr kumimoji="1" lang="en-US" altLang="ja-JP" sz="1200" dirty="0" smtClean="0"/>
          </a:p>
        </p:txBody>
      </p:sp>
      <p:graphicFrame>
        <p:nvGraphicFramePr>
          <p:cNvPr id="4" name="表 3"/>
          <p:cNvGraphicFramePr>
            <a:graphicFrameLocks noGrp="1"/>
          </p:cNvGraphicFramePr>
          <p:nvPr>
            <p:extLst>
              <p:ext uri="{D42A27DB-BD31-4B8C-83A1-F6EECF244321}">
                <p14:modId xmlns:p14="http://schemas.microsoft.com/office/powerpoint/2010/main" val="1590525288"/>
              </p:ext>
            </p:extLst>
          </p:nvPr>
        </p:nvGraphicFramePr>
        <p:xfrm>
          <a:off x="262774" y="4956023"/>
          <a:ext cx="2039888" cy="1203960"/>
        </p:xfrm>
        <a:graphic>
          <a:graphicData uri="http://schemas.openxmlformats.org/drawingml/2006/table">
            <a:tbl>
              <a:tblPr firstRow="1" bandRow="1">
                <a:tableStyleId>{22838BEF-8BB2-4498-84A7-C5851F593DF1}</a:tableStyleId>
              </a:tblPr>
              <a:tblGrid>
                <a:gridCol w="1572922"/>
                <a:gridCol w="466966"/>
              </a:tblGrid>
              <a:tr h="216000">
                <a:tc>
                  <a:txBody>
                    <a:bodyPr/>
                    <a:lstStyle/>
                    <a:p>
                      <a:endParaRPr kumimoji="1" lang="ja-JP" altLang="en-US" sz="800" b="0" dirty="0">
                        <a:solidFill>
                          <a:schemeClr val="bg1"/>
                        </a:solidFill>
                      </a:endParaRPr>
                    </a:p>
                  </a:txBody>
                  <a:tcPr>
                    <a:solidFill>
                      <a:schemeClr val="accent1"/>
                    </a:solidFill>
                  </a:tcPr>
                </a:tc>
                <a:tc>
                  <a:txBody>
                    <a:bodyPr/>
                    <a:lstStyle/>
                    <a:p>
                      <a:pPr algn="ctr"/>
                      <a:r>
                        <a:rPr kumimoji="1" lang="ja-JP" altLang="en-US" sz="900" b="1" dirty="0" smtClean="0">
                          <a:solidFill>
                            <a:schemeClr val="bg1"/>
                          </a:solidFill>
                        </a:rPr>
                        <a:t>件数</a:t>
                      </a:r>
                      <a:endParaRPr kumimoji="1" lang="ja-JP" altLang="en-US" sz="900" b="1" dirty="0">
                        <a:solidFill>
                          <a:schemeClr val="bg1"/>
                        </a:solidFill>
                      </a:endParaRPr>
                    </a:p>
                  </a:txBody>
                  <a:tcPr>
                    <a:solidFill>
                      <a:schemeClr val="accent1"/>
                    </a:solidFill>
                  </a:tcPr>
                </a:tc>
              </a:tr>
              <a:tr h="216000">
                <a:tc>
                  <a:txBody>
                    <a:bodyPr/>
                    <a:lstStyle/>
                    <a:p>
                      <a:r>
                        <a:rPr kumimoji="1" lang="ja-JP" altLang="en-US" sz="900" b="0" dirty="0" smtClean="0"/>
                        <a:t>１．申立費用のみ助成</a:t>
                      </a:r>
                      <a:endParaRPr kumimoji="1" lang="ja-JP" altLang="en-US" sz="900" b="0" dirty="0"/>
                    </a:p>
                  </a:txBody>
                  <a:tcPr/>
                </a:tc>
                <a:tc>
                  <a:txBody>
                    <a:bodyPr/>
                    <a:lstStyle/>
                    <a:p>
                      <a:pPr algn="ctr"/>
                      <a:r>
                        <a:rPr kumimoji="1" lang="ja-JP" altLang="en-US" sz="1000" b="0" dirty="0" smtClean="0"/>
                        <a:t>４６</a:t>
                      </a:r>
                      <a:endParaRPr kumimoji="1" lang="ja-JP" altLang="en-US" sz="1000" b="0" dirty="0"/>
                    </a:p>
                  </a:txBody>
                  <a:tcPr/>
                </a:tc>
              </a:tr>
              <a:tr h="216000">
                <a:tc>
                  <a:txBody>
                    <a:bodyPr/>
                    <a:lstStyle/>
                    <a:p>
                      <a:r>
                        <a:rPr kumimoji="1" lang="ja-JP" altLang="en-US" sz="900" b="0" spc="-100" baseline="0" dirty="0" smtClean="0"/>
                        <a:t>２．成年後見人の報酬のみ助成</a:t>
                      </a:r>
                      <a:endParaRPr kumimoji="1" lang="ja-JP" altLang="en-US" sz="900" b="0" spc="-100" baseline="0" dirty="0"/>
                    </a:p>
                  </a:txBody>
                  <a:tcPr/>
                </a:tc>
                <a:tc>
                  <a:txBody>
                    <a:bodyPr/>
                    <a:lstStyle/>
                    <a:p>
                      <a:pPr algn="ctr"/>
                      <a:r>
                        <a:rPr kumimoji="1" lang="ja-JP" altLang="en-US" sz="1000" dirty="0" smtClean="0"/>
                        <a:t>２３</a:t>
                      </a:r>
                      <a:endParaRPr kumimoji="1" lang="ja-JP" altLang="en-US" sz="1000" dirty="0"/>
                    </a:p>
                  </a:txBody>
                  <a:tcPr/>
                </a:tc>
              </a:tr>
              <a:tr h="216000">
                <a:tc>
                  <a:txBody>
                    <a:bodyPr/>
                    <a:lstStyle/>
                    <a:p>
                      <a:r>
                        <a:rPr kumimoji="1" lang="ja-JP" altLang="en-US" sz="900" b="0" dirty="0" smtClean="0"/>
                        <a:t>１及び２を助成</a:t>
                      </a:r>
                      <a:endParaRPr kumimoji="1" lang="ja-JP" altLang="en-US" sz="900" b="0" dirty="0"/>
                    </a:p>
                  </a:txBody>
                  <a:tcPr/>
                </a:tc>
                <a:tc>
                  <a:txBody>
                    <a:bodyPr/>
                    <a:lstStyle/>
                    <a:p>
                      <a:pPr algn="ctr"/>
                      <a:r>
                        <a:rPr kumimoji="1" lang="ja-JP" altLang="en-US" sz="1000" dirty="0" smtClean="0"/>
                        <a:t>７２</a:t>
                      </a:r>
                      <a:endParaRPr kumimoji="1" lang="ja-JP" altLang="en-US" sz="1000" dirty="0"/>
                    </a:p>
                  </a:txBody>
                  <a:tcPr/>
                </a:tc>
              </a:tr>
              <a:tr h="216000">
                <a:tc>
                  <a:txBody>
                    <a:bodyPr/>
                    <a:lstStyle/>
                    <a:p>
                      <a:pPr algn="r"/>
                      <a:r>
                        <a:rPr kumimoji="1" lang="ja-JP" altLang="en-US" sz="1000" b="0" dirty="0" smtClean="0"/>
                        <a:t>合計</a:t>
                      </a:r>
                      <a:endParaRPr kumimoji="1" lang="ja-JP" altLang="en-US" sz="1000" b="0" dirty="0"/>
                    </a:p>
                  </a:txBody>
                  <a:tcPr>
                    <a:solidFill>
                      <a:schemeClr val="accent5">
                        <a:lumMod val="60000"/>
                        <a:lumOff val="40000"/>
                      </a:schemeClr>
                    </a:solidFill>
                  </a:tcPr>
                </a:tc>
                <a:tc>
                  <a:txBody>
                    <a:bodyPr/>
                    <a:lstStyle/>
                    <a:p>
                      <a:pPr algn="ctr"/>
                      <a:r>
                        <a:rPr kumimoji="1" lang="ja-JP" altLang="en-US" sz="1000" dirty="0" smtClean="0"/>
                        <a:t>１４１</a:t>
                      </a:r>
                      <a:endParaRPr kumimoji="1" lang="ja-JP" altLang="en-US" sz="1000" dirty="0"/>
                    </a:p>
                  </a:txBody>
                  <a:tcPr>
                    <a:solidFill>
                      <a:schemeClr val="accent5">
                        <a:lumMod val="60000"/>
                        <a:lumOff val="40000"/>
                      </a:schemeClr>
                    </a:solidFill>
                  </a:tcPr>
                </a:tc>
              </a:tr>
            </a:tbl>
          </a:graphicData>
        </a:graphic>
      </p:graphicFrame>
      <p:sp>
        <p:nvSpPr>
          <p:cNvPr id="2" name="正方形/長方形 1"/>
          <p:cNvSpPr/>
          <p:nvPr/>
        </p:nvSpPr>
        <p:spPr>
          <a:xfrm>
            <a:off x="8244408" y="62955"/>
            <a:ext cx="793232" cy="216024"/>
          </a:xfrm>
          <a:prstGeom prst="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t>資料</a:t>
            </a:r>
            <a:r>
              <a:rPr kumimoji="1" lang="en-US" altLang="ja-JP" sz="1200" dirty="0" smtClean="0"/>
              <a:t>2-1</a:t>
            </a:r>
          </a:p>
        </p:txBody>
      </p:sp>
    </p:spTree>
    <p:extLst>
      <p:ext uri="{BB962C8B-B14F-4D97-AF65-F5344CB8AC3E}">
        <p14:creationId xmlns:p14="http://schemas.microsoft.com/office/powerpoint/2010/main" val="10852706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図表 8"/>
          <p:cNvGraphicFramePr/>
          <p:nvPr>
            <p:extLst>
              <p:ext uri="{D42A27DB-BD31-4B8C-83A1-F6EECF244321}">
                <p14:modId xmlns:p14="http://schemas.microsoft.com/office/powerpoint/2010/main" val="2389847083"/>
              </p:ext>
            </p:extLst>
          </p:nvPr>
        </p:nvGraphicFramePr>
        <p:xfrm>
          <a:off x="41235" y="88971"/>
          <a:ext cx="4122458" cy="4344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2" name="正方形/長方形 41"/>
          <p:cNvSpPr/>
          <p:nvPr/>
        </p:nvSpPr>
        <p:spPr>
          <a:xfrm>
            <a:off x="267655" y="1003316"/>
            <a:ext cx="8769985" cy="5772421"/>
          </a:xfrm>
          <a:prstGeom prst="rect">
            <a:avLst/>
          </a:prstGeom>
          <a:solidFill>
            <a:schemeClr val="tx2">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角丸四角形 3"/>
          <p:cNvSpPr/>
          <p:nvPr/>
        </p:nvSpPr>
        <p:spPr>
          <a:xfrm>
            <a:off x="1835696" y="727071"/>
            <a:ext cx="4675720" cy="338554"/>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err="1" smtClean="0">
                <a:solidFill>
                  <a:schemeClr val="tx1"/>
                </a:solidFill>
              </a:rPr>
              <a:t>障がい</a:t>
            </a:r>
            <a:r>
              <a:rPr kumimoji="1" lang="ja-JP" altLang="en-US" sz="1200" dirty="0" smtClean="0">
                <a:solidFill>
                  <a:schemeClr val="tx1"/>
                </a:solidFill>
              </a:rPr>
              <a:t>者虐待の早期発見、対応、未然防止につながる取組み</a:t>
            </a:r>
            <a:endParaRPr kumimoji="1" lang="ja-JP" altLang="en-US" sz="1200" dirty="0">
              <a:solidFill>
                <a:schemeClr val="tx1"/>
              </a:solidFill>
            </a:endParaRPr>
          </a:p>
        </p:txBody>
      </p:sp>
      <p:sp>
        <p:nvSpPr>
          <p:cNvPr id="5" name="1 つの角を丸めた四角形 4"/>
          <p:cNvSpPr/>
          <p:nvPr/>
        </p:nvSpPr>
        <p:spPr>
          <a:xfrm>
            <a:off x="395536" y="1166420"/>
            <a:ext cx="3888432" cy="3198684"/>
          </a:xfrm>
          <a:prstGeom prst="snipRoundRect">
            <a:avLst/>
          </a:prstGeom>
          <a:ln w="12700">
            <a:solidFill>
              <a:schemeClr val="tx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endParaRPr kumimoji="1" lang="en-US" altLang="ja-JP" sz="1000" b="1" u="sng" dirty="0" smtClean="0">
              <a:latin typeface="HGP創英角ｺﾞｼｯｸUB" panose="020B0900000000000000" pitchFamily="50" charset="-128"/>
              <a:ea typeface="HGP創英角ｺﾞｼｯｸUB" panose="020B0900000000000000" pitchFamily="50" charset="-128"/>
            </a:endParaRPr>
          </a:p>
          <a:p>
            <a:pPr algn="ctr"/>
            <a:r>
              <a:rPr kumimoji="1" lang="ja-JP" altLang="en-US" sz="1000" b="1" u="sng" dirty="0" smtClean="0">
                <a:latin typeface="HGP創英角ｺﾞｼｯｸUB" panose="020B0900000000000000" pitchFamily="50" charset="-128"/>
                <a:ea typeface="HGP創英角ｺﾞｼｯｸUB" panose="020B0900000000000000" pitchFamily="50" charset="-128"/>
              </a:rPr>
              <a:t>関係機関とのネットワーク活用状況</a:t>
            </a:r>
            <a:endParaRPr kumimoji="1" lang="en-US" altLang="ja-JP" sz="1000" b="1" u="sng" dirty="0" smtClean="0">
              <a:latin typeface="HGP創英角ｺﾞｼｯｸUB" panose="020B0900000000000000" pitchFamily="50" charset="-128"/>
              <a:ea typeface="HGP創英角ｺﾞｼｯｸUB" panose="020B0900000000000000" pitchFamily="50" charset="-128"/>
            </a:endParaRPr>
          </a:p>
          <a:p>
            <a:endParaRPr lang="en-US" altLang="ja-JP" sz="1000" b="1" u="sng" dirty="0">
              <a:latin typeface="HGP創英角ｺﾞｼｯｸUB" panose="020B0900000000000000" pitchFamily="50" charset="-128"/>
              <a:ea typeface="HGP創英角ｺﾞｼｯｸUB" panose="020B09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・施設、関係機関等との</a:t>
            </a:r>
            <a:r>
              <a:rPr kumimoji="1" lang="ja-JP" altLang="en-US" sz="1000" dirty="0" err="1" smtClean="0">
                <a:latin typeface="HG丸ｺﾞｼｯｸM-PRO" panose="020F0600000000000000" pitchFamily="50" charset="-128"/>
                <a:ea typeface="HG丸ｺﾞｼｯｸM-PRO" panose="020F0600000000000000" pitchFamily="50" charset="-128"/>
              </a:rPr>
              <a:t>障がい</a:t>
            </a:r>
            <a:r>
              <a:rPr kumimoji="1" lang="ja-JP" altLang="en-US" sz="1000" dirty="0" smtClean="0">
                <a:latin typeface="HG丸ｺﾞｼｯｸM-PRO" panose="020F0600000000000000" pitchFamily="50" charset="-128"/>
                <a:ea typeface="HG丸ｺﾞｼｯｸM-PRO" panose="020F0600000000000000" pitchFamily="50" charset="-128"/>
              </a:rPr>
              <a:t>者虐待防止連絡会議、定期的なミーティング、</a:t>
            </a:r>
            <a:r>
              <a:rPr lang="ja-JP" altLang="en-US" sz="1000" dirty="0" smtClean="0">
                <a:latin typeface="HG丸ｺﾞｼｯｸM-PRO" panose="020F0600000000000000" pitchFamily="50" charset="-128"/>
                <a:ea typeface="HG丸ｺﾞｼｯｸM-PRO" panose="020F0600000000000000" pitchFamily="50" charset="-128"/>
              </a:rPr>
              <a:t>ワーキングの実施、自立支援協議会の活用、ケース会議への参加</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・弁護士、社会福祉士等の相談実施</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・療育手帳更新時、支給決定、モニタリング提出時など、虐待の兆候についての気づき、情報共有</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・小学校区ごとの住民、</a:t>
            </a:r>
            <a:r>
              <a:rPr lang="en-US" altLang="ja-JP" sz="1000" dirty="0" smtClean="0">
                <a:latin typeface="HG丸ｺﾞｼｯｸM-PRO" panose="020F0600000000000000" pitchFamily="50" charset="-128"/>
                <a:ea typeface="HG丸ｺﾞｼｯｸM-PRO" panose="020F0600000000000000" pitchFamily="50" charset="-128"/>
              </a:rPr>
              <a:t>CSW</a:t>
            </a:r>
            <a:r>
              <a:rPr lang="ja-JP" altLang="en-US" sz="1000" dirty="0" err="1" smtClean="0">
                <a:latin typeface="HG丸ｺﾞｼｯｸM-PRO" panose="020F0600000000000000" pitchFamily="50" charset="-128"/>
                <a:ea typeface="HG丸ｺﾞｼｯｸM-PRO" panose="020F0600000000000000" pitchFamily="50" charset="-128"/>
              </a:rPr>
              <a:t>、</a:t>
            </a:r>
            <a:r>
              <a:rPr lang="ja-JP" altLang="en-US" sz="1000" dirty="0" smtClean="0">
                <a:latin typeface="HG丸ｺﾞｼｯｸM-PRO" panose="020F0600000000000000" pitchFamily="50" charset="-128"/>
                <a:ea typeface="HG丸ｺﾞｼｯｸM-PRO" panose="020F0600000000000000" pitchFamily="50" charset="-128"/>
              </a:rPr>
              <a:t>市職員との定期会議で地域ネットワーク作り</a:t>
            </a:r>
            <a:endParaRPr lang="en-US" altLang="ja-JP" sz="1000" dirty="0" smtClean="0">
              <a:latin typeface="HG丸ｺﾞｼｯｸM-PRO" panose="020F0600000000000000" pitchFamily="50" charset="-128"/>
              <a:ea typeface="HG丸ｺﾞｼｯｸM-PRO" panose="020F0600000000000000" pitchFamily="50" charset="-128"/>
            </a:endParaRPr>
          </a:p>
          <a:p>
            <a:endParaRPr lang="en-US" altLang="ja-JP" sz="1000" dirty="0">
              <a:latin typeface="HG丸ｺﾞｼｯｸM-PRO" panose="020F0600000000000000" pitchFamily="50" charset="-128"/>
              <a:ea typeface="HG丸ｺﾞｼｯｸM-PRO" panose="020F0600000000000000" pitchFamily="50" charset="-128"/>
            </a:endParaRPr>
          </a:p>
          <a:p>
            <a:r>
              <a:rPr lang="en-US" altLang="ja-JP" sz="1000" dirty="0" smtClean="0">
                <a:latin typeface="HG丸ｺﾞｼｯｸM-PRO" panose="020F0600000000000000" pitchFamily="50" charset="-128"/>
                <a:ea typeface="HG丸ｺﾞｼｯｸM-PRO" panose="020F0600000000000000" pitchFamily="50" charset="-128"/>
              </a:rPr>
              <a:t>※</a:t>
            </a:r>
            <a:r>
              <a:rPr lang="ja-JP" altLang="en-US" sz="1000" dirty="0" smtClean="0">
                <a:latin typeface="HG丸ｺﾞｼｯｸM-PRO" panose="020F0600000000000000" pitchFamily="50" charset="-128"/>
                <a:ea typeface="HG丸ｺﾞｼｯｸM-PRO" panose="020F0600000000000000" pitchFamily="50" charset="-128"/>
              </a:rPr>
              <a:t>主な関係機関</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高齢・児童・</a:t>
            </a:r>
            <a:r>
              <a:rPr lang="en-US" altLang="ja-JP" sz="1000" dirty="0" smtClean="0">
                <a:latin typeface="HG丸ｺﾞｼｯｸM-PRO" panose="020F0600000000000000" pitchFamily="50" charset="-128"/>
                <a:ea typeface="HG丸ｺﾞｼｯｸM-PRO" panose="020F0600000000000000" pitchFamily="50" charset="-128"/>
              </a:rPr>
              <a:t>DV</a:t>
            </a:r>
            <a:r>
              <a:rPr lang="ja-JP" altLang="en-US" sz="1000" dirty="0" smtClean="0">
                <a:latin typeface="HG丸ｺﾞｼｯｸM-PRO" panose="020F0600000000000000" pitchFamily="50" charset="-128"/>
                <a:ea typeface="HG丸ｺﾞｼｯｸM-PRO" panose="020F0600000000000000" pitchFamily="50" charset="-128"/>
              </a:rPr>
              <a:t>・生保</a:t>
            </a:r>
            <a:r>
              <a:rPr kumimoji="1" lang="ja-JP" altLang="en-US" sz="1000" dirty="0" smtClean="0">
                <a:latin typeface="HG丸ｺﾞｼｯｸM-PRO" panose="020F0600000000000000" pitchFamily="50" charset="-128"/>
                <a:ea typeface="HG丸ｺﾞｼｯｸM-PRO" panose="020F0600000000000000" pitchFamily="50" charset="-128"/>
              </a:rPr>
              <a:t>部局、サービス事業所、保健所、子ども家庭</a:t>
            </a:r>
            <a:r>
              <a:rPr kumimoji="1" lang="en-US" altLang="ja-JP" sz="1000" dirty="0" smtClean="0">
                <a:latin typeface="HG丸ｺﾞｼｯｸM-PRO" panose="020F0600000000000000" pitchFamily="50" charset="-128"/>
                <a:ea typeface="HG丸ｺﾞｼｯｸM-PRO" panose="020F0600000000000000" pitchFamily="50" charset="-128"/>
              </a:rPr>
              <a:t>C</a:t>
            </a:r>
            <a:r>
              <a:rPr kumimoji="1" lang="ja-JP" altLang="en-US" sz="1000" dirty="0" err="1" smtClean="0">
                <a:latin typeface="HG丸ｺﾞｼｯｸM-PRO" panose="020F0600000000000000" pitchFamily="50" charset="-128"/>
                <a:ea typeface="HG丸ｺﾞｼｯｸM-PRO" panose="020F0600000000000000" pitchFamily="50" charset="-128"/>
              </a:rPr>
              <a:t>、</a:t>
            </a:r>
            <a:r>
              <a:rPr kumimoji="1" lang="ja-JP" altLang="en-US" sz="1000" dirty="0" smtClean="0">
                <a:latin typeface="HG丸ｺﾞｼｯｸM-PRO" panose="020F0600000000000000" pitchFamily="50" charset="-128"/>
                <a:ea typeface="HG丸ｺﾞｼｯｸM-PRO" panose="020F0600000000000000" pitchFamily="50" charset="-128"/>
              </a:rPr>
              <a:t>社協、</a:t>
            </a:r>
            <a:r>
              <a:rPr lang="ja-JP" altLang="en-US" sz="1000" dirty="0">
                <a:latin typeface="HG丸ｺﾞｼｯｸM-PRO" panose="020F0600000000000000" pitchFamily="50" charset="-128"/>
                <a:ea typeface="HG丸ｺﾞｼｯｸM-PRO" panose="020F0600000000000000" pitchFamily="50" charset="-128"/>
              </a:rPr>
              <a:t>更生</a:t>
            </a:r>
            <a:r>
              <a:rPr kumimoji="1" lang="ja-JP" altLang="en-US" sz="1000" dirty="0" smtClean="0">
                <a:latin typeface="HG丸ｺﾞｼｯｸM-PRO" panose="020F0600000000000000" pitchFamily="50" charset="-128"/>
                <a:ea typeface="HG丸ｺﾞｼｯｸM-PRO" panose="020F0600000000000000" pitchFamily="50" charset="-128"/>
              </a:rPr>
              <a:t>相談所、</a:t>
            </a:r>
            <a:r>
              <a:rPr lang="ja-JP" altLang="en-US" sz="1000" dirty="0" smtClean="0">
                <a:latin typeface="HG丸ｺﾞｼｯｸM-PRO" panose="020F0600000000000000" pitchFamily="50" charset="-128"/>
                <a:ea typeface="HG丸ｺﾞｼｯｸM-PRO" panose="020F0600000000000000" pitchFamily="50" charset="-128"/>
              </a:rPr>
              <a:t>医療機関、基幹</a:t>
            </a:r>
            <a:r>
              <a:rPr lang="en-US" altLang="ja-JP" sz="1000" dirty="0" smtClean="0">
                <a:latin typeface="HG丸ｺﾞｼｯｸM-PRO" panose="020F0600000000000000" pitchFamily="50" charset="-128"/>
                <a:ea typeface="HG丸ｺﾞｼｯｸM-PRO" panose="020F0600000000000000" pitchFamily="50" charset="-128"/>
              </a:rPr>
              <a:t>C</a:t>
            </a:r>
            <a:r>
              <a:rPr lang="ja-JP" altLang="en-US" sz="1000" dirty="0" err="1" smtClean="0">
                <a:latin typeface="HG丸ｺﾞｼｯｸM-PRO" panose="020F0600000000000000" pitchFamily="50" charset="-128"/>
                <a:ea typeface="HG丸ｺﾞｼｯｸM-PRO" panose="020F0600000000000000" pitchFamily="50" charset="-128"/>
              </a:rPr>
              <a:t>、</a:t>
            </a:r>
            <a:r>
              <a:rPr lang="ja-JP" altLang="en-US" sz="1000" dirty="0" smtClean="0">
                <a:latin typeface="HG丸ｺﾞｼｯｸM-PRO" panose="020F0600000000000000" pitchFamily="50" charset="-128"/>
                <a:ea typeface="HG丸ｺﾞｼｯｸM-PRO" panose="020F0600000000000000" pitchFamily="50" charset="-128"/>
              </a:rPr>
              <a:t>相談支援事業所、警察署、消防署、医師会、支援学校、就業・生活支援</a:t>
            </a:r>
            <a:r>
              <a:rPr lang="en-US" altLang="ja-JP" sz="1000" dirty="0" smtClean="0">
                <a:latin typeface="HG丸ｺﾞｼｯｸM-PRO" panose="020F0600000000000000" pitchFamily="50" charset="-128"/>
                <a:ea typeface="HG丸ｺﾞｼｯｸM-PRO" panose="020F0600000000000000" pitchFamily="50" charset="-128"/>
              </a:rPr>
              <a:t>C</a:t>
            </a:r>
            <a:r>
              <a:rPr lang="ja-JP" altLang="en-US" sz="1000" dirty="0" err="1" smtClean="0">
                <a:latin typeface="HG丸ｺﾞｼｯｸM-PRO" panose="020F0600000000000000" pitchFamily="50" charset="-128"/>
                <a:ea typeface="HG丸ｺﾞｼｯｸM-PRO" panose="020F0600000000000000" pitchFamily="50" charset="-128"/>
              </a:rPr>
              <a:t>、</a:t>
            </a:r>
            <a:r>
              <a:rPr lang="ja-JP" altLang="en-US" sz="1000" dirty="0" smtClean="0">
                <a:latin typeface="HG丸ｺﾞｼｯｸM-PRO" panose="020F0600000000000000" pitchFamily="50" charset="-128"/>
                <a:ea typeface="HG丸ｺﾞｼｯｸM-PRO" panose="020F0600000000000000" pitchFamily="50" charset="-128"/>
              </a:rPr>
              <a:t>民生・児童委員、</a:t>
            </a:r>
            <a:r>
              <a:rPr lang="en-US" altLang="ja-JP" sz="1000" dirty="0" smtClean="0">
                <a:latin typeface="HG丸ｺﾞｼｯｸM-PRO" panose="020F0600000000000000" pitchFamily="50" charset="-128"/>
                <a:ea typeface="HG丸ｺﾞｼｯｸM-PRO" panose="020F0600000000000000" pitchFamily="50" charset="-128"/>
              </a:rPr>
              <a:t>CSW</a:t>
            </a:r>
            <a:r>
              <a:rPr lang="ja-JP" altLang="en-US" sz="1000" dirty="0" err="1" smtClean="0">
                <a:latin typeface="HG丸ｺﾞｼｯｸM-PRO" panose="020F0600000000000000" pitchFamily="50" charset="-128"/>
                <a:ea typeface="HG丸ｺﾞｼｯｸM-PRO" panose="020F0600000000000000" pitchFamily="50" charset="-128"/>
              </a:rPr>
              <a:t>、</a:t>
            </a:r>
            <a:r>
              <a:rPr lang="ja-JP" altLang="en-US" sz="1000" dirty="0" smtClean="0">
                <a:latin typeface="HG丸ｺﾞｼｯｸM-PRO" panose="020F0600000000000000" pitchFamily="50" charset="-128"/>
                <a:ea typeface="HG丸ｺﾞｼｯｸM-PRO" panose="020F0600000000000000" pitchFamily="50" charset="-128"/>
              </a:rPr>
              <a:t>自治会、他</a:t>
            </a:r>
            <a:endParaRPr kumimoji="1" lang="en-US" altLang="ja-JP" sz="1000" dirty="0" smtClean="0">
              <a:latin typeface="HG丸ｺﾞｼｯｸM-PRO" panose="020F0600000000000000" pitchFamily="50" charset="-128"/>
              <a:ea typeface="HG丸ｺﾞｼｯｸM-PRO" panose="020F0600000000000000" pitchFamily="50" charset="-128"/>
            </a:endParaRPr>
          </a:p>
          <a:p>
            <a:endParaRPr lang="en-US" altLang="ja-JP" sz="1000" b="1" u="sng" dirty="0">
              <a:latin typeface="HG丸ｺﾞｼｯｸM-PRO" panose="020F0600000000000000" pitchFamily="50" charset="-128"/>
              <a:ea typeface="HG丸ｺﾞｼｯｸM-PRO" panose="020F0600000000000000" pitchFamily="50" charset="-128"/>
            </a:endParaRPr>
          </a:p>
          <a:p>
            <a:endParaRPr kumimoji="1" lang="ja-JP" altLang="en-US" sz="1000" b="1" u="sng" dirty="0">
              <a:latin typeface="HG丸ｺﾞｼｯｸM-PRO" panose="020F0600000000000000" pitchFamily="50" charset="-128"/>
              <a:ea typeface="HG丸ｺﾞｼｯｸM-PRO" panose="020F0600000000000000" pitchFamily="50" charset="-128"/>
            </a:endParaRPr>
          </a:p>
        </p:txBody>
      </p:sp>
      <p:sp>
        <p:nvSpPr>
          <p:cNvPr id="51" name="1 つの角を丸めた四角形 50"/>
          <p:cNvSpPr/>
          <p:nvPr/>
        </p:nvSpPr>
        <p:spPr>
          <a:xfrm>
            <a:off x="395536" y="4509120"/>
            <a:ext cx="3888432" cy="938654"/>
          </a:xfrm>
          <a:prstGeom prst="snipRoundRect">
            <a:avLst/>
          </a:prstGeom>
          <a:ln w="12700">
            <a:solidFill>
              <a:schemeClr val="tx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u="sng" dirty="0" smtClean="0">
                <a:latin typeface="HGP創英角ｺﾞｼｯｸUB" panose="020B0900000000000000" pitchFamily="50" charset="-128"/>
                <a:ea typeface="HGP創英角ｺﾞｼｯｸUB" panose="020B0900000000000000" pitchFamily="50" charset="-128"/>
              </a:rPr>
              <a:t>広報・啓発</a:t>
            </a:r>
            <a:endParaRPr kumimoji="1" lang="en-US" altLang="ja-JP" sz="1000" b="1" u="sng" dirty="0" smtClean="0">
              <a:latin typeface="HGP創英角ｺﾞｼｯｸUB" panose="020B0900000000000000" pitchFamily="50" charset="-128"/>
              <a:ea typeface="HGP創英角ｺﾞｼｯｸUB" panose="020B0900000000000000" pitchFamily="50" charset="-128"/>
            </a:endParaRPr>
          </a:p>
          <a:p>
            <a:endParaRPr lang="en-US" altLang="ja-JP" sz="1000" b="1" u="sng" dirty="0">
              <a:latin typeface="HGP創英角ｺﾞｼｯｸUB" panose="020B0900000000000000" pitchFamily="50" charset="-128"/>
              <a:ea typeface="HGP創英角ｺﾞｼｯｸUB" panose="020B09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・啓発物の作成、配布</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・高齢、男女共生、子ども部局と連携した啓発キャンペーンの実施</a:t>
            </a:r>
            <a:endParaRPr lang="en-US" altLang="ja-JP" sz="1000" dirty="0" smtClean="0">
              <a:latin typeface="HG丸ｺﾞｼｯｸM-PRO" panose="020F0600000000000000" pitchFamily="50" charset="-128"/>
              <a:ea typeface="HG丸ｺﾞｼｯｸM-PRO" panose="020F0600000000000000" pitchFamily="50" charset="-128"/>
            </a:endParaRPr>
          </a:p>
          <a:p>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14" name="1 つの角を丸めた四角形 13"/>
          <p:cNvSpPr/>
          <p:nvPr/>
        </p:nvSpPr>
        <p:spPr>
          <a:xfrm>
            <a:off x="4859460" y="1181675"/>
            <a:ext cx="3672980" cy="1992139"/>
          </a:xfrm>
          <a:prstGeom prst="snipRoundRect">
            <a:avLst/>
          </a:prstGeom>
          <a:ln w="9525">
            <a:solidFill>
              <a:schemeClr val="accent5">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b="1" u="sng" dirty="0" smtClean="0">
                <a:latin typeface="HGP創英角ｺﾞｼｯｸUB" panose="020B0900000000000000" pitchFamily="50" charset="-128"/>
                <a:ea typeface="HGP創英角ｺﾞｼｯｸUB" panose="020B0900000000000000" pitchFamily="50" charset="-128"/>
              </a:rPr>
              <a:t>関係機関での研修の実施</a:t>
            </a:r>
            <a:endParaRPr kumimoji="1" lang="en-US" altLang="ja-JP" sz="1000" b="1" u="sng" dirty="0" smtClean="0">
              <a:latin typeface="HGP創英角ｺﾞｼｯｸUB" panose="020B0900000000000000" pitchFamily="50" charset="-128"/>
              <a:ea typeface="HGP創英角ｺﾞｼｯｸUB" panose="020B0900000000000000" pitchFamily="50" charset="-128"/>
            </a:endParaRPr>
          </a:p>
          <a:p>
            <a:endParaRPr lang="en-US" altLang="ja-JP" sz="1000" b="1" u="sng" dirty="0">
              <a:latin typeface="HGP創英角ｺﾞｼｯｸUB" panose="020B0900000000000000" pitchFamily="50" charset="-128"/>
              <a:ea typeface="HGP創英角ｺﾞｼｯｸUB" panose="020B09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・独自研修の実施や、関係機関における研修で</a:t>
            </a:r>
            <a:r>
              <a:rPr lang="ja-JP" altLang="en-US" sz="1000" dirty="0" err="1" smtClean="0">
                <a:latin typeface="HG丸ｺﾞｼｯｸM-PRO" panose="020F0600000000000000" pitchFamily="50" charset="-128"/>
                <a:ea typeface="HG丸ｺﾞｼｯｸM-PRO" panose="020F0600000000000000" pitchFamily="50" charset="-128"/>
              </a:rPr>
              <a:t>障がい</a:t>
            </a:r>
            <a:r>
              <a:rPr lang="ja-JP" altLang="en-US" sz="1000" dirty="0" smtClean="0">
                <a:latin typeface="HG丸ｺﾞｼｯｸM-PRO" panose="020F0600000000000000" pitchFamily="50" charset="-128"/>
                <a:ea typeface="HG丸ｺﾞｼｯｸM-PRO" panose="020F0600000000000000" pitchFamily="50" charset="-128"/>
              </a:rPr>
              <a:t>者虐待防止の講義を行う。</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a:t>
            </a:r>
            <a:r>
              <a:rPr lang="en-US" altLang="ja-JP" sz="1000" dirty="0">
                <a:latin typeface="HG丸ｺﾞｼｯｸM-PRO" panose="020F0600000000000000" pitchFamily="50" charset="-128"/>
                <a:ea typeface="HG丸ｺﾞｼｯｸM-PRO" panose="020F0600000000000000" pitchFamily="50" charset="-128"/>
              </a:rPr>
              <a:t>DV</a:t>
            </a:r>
            <a:r>
              <a:rPr lang="ja-JP" altLang="en-US" sz="1000" dirty="0">
                <a:latin typeface="HG丸ｺﾞｼｯｸM-PRO" panose="020F0600000000000000" pitchFamily="50" charset="-128"/>
                <a:ea typeface="HG丸ｺﾞｼｯｸM-PRO" panose="020F0600000000000000" pitchFamily="50" charset="-128"/>
              </a:rPr>
              <a:t>施策関係者会議での</a:t>
            </a:r>
            <a:r>
              <a:rPr lang="ja-JP" altLang="en-US" sz="1000" dirty="0" smtClean="0">
                <a:latin typeface="HG丸ｺﾞｼｯｸM-PRO" panose="020F0600000000000000" pitchFamily="50" charset="-128"/>
                <a:ea typeface="HG丸ｺﾞｼｯｸM-PRO" panose="020F0600000000000000" pitchFamily="50" charset="-128"/>
              </a:rPr>
              <a:t>啓発</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・市民後見人養成研修での啓発</a:t>
            </a:r>
            <a:endParaRPr lang="en-US" altLang="ja-JP" sz="1000" dirty="0">
              <a:latin typeface="HG丸ｺﾞｼｯｸM-PRO" panose="020F0600000000000000" pitchFamily="50" charset="-128"/>
              <a:ea typeface="HG丸ｺﾞｼｯｸM-PRO" panose="020F0600000000000000" pitchFamily="50" charset="-128"/>
            </a:endParaRPr>
          </a:p>
          <a:p>
            <a:endParaRPr lang="en-US" altLang="ja-JP" sz="1000" dirty="0">
              <a:latin typeface="HG丸ｺﾞｼｯｸM-PRO" panose="020F0600000000000000" pitchFamily="50" charset="-128"/>
              <a:ea typeface="HG丸ｺﾞｼｯｸM-PRO" panose="020F0600000000000000" pitchFamily="50" charset="-128"/>
            </a:endParaRPr>
          </a:p>
          <a:p>
            <a:r>
              <a:rPr lang="en-US" altLang="ja-JP" sz="1000" dirty="0" smtClean="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主</a:t>
            </a:r>
            <a:r>
              <a:rPr lang="ja-JP" altLang="en-US" sz="1000" dirty="0" smtClean="0">
                <a:latin typeface="HG丸ｺﾞｼｯｸM-PRO" panose="020F0600000000000000" pitchFamily="50" charset="-128"/>
                <a:ea typeface="HG丸ｺﾞｼｯｸM-PRO" panose="020F0600000000000000" pitchFamily="50" charset="-128"/>
              </a:rPr>
              <a:t>な研修対象</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新任職員・窓口対応職員、市民、事業所（指定時研修含む）、生活保護担当者、</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民生・児童委員</a:t>
            </a:r>
            <a:endParaRPr lang="en-US" altLang="ja-JP" sz="1000" b="1" u="sng" dirty="0">
              <a:latin typeface="HG丸ｺﾞｼｯｸM-PRO" panose="020F0600000000000000" pitchFamily="50" charset="-128"/>
              <a:ea typeface="HG丸ｺﾞｼｯｸM-PRO" panose="020F0600000000000000" pitchFamily="50" charset="-128"/>
            </a:endParaRPr>
          </a:p>
          <a:p>
            <a:endParaRPr kumimoji="1" lang="ja-JP" altLang="en-US" sz="1000" b="1" u="sng" dirty="0">
              <a:latin typeface="HG丸ｺﾞｼｯｸM-PRO" panose="020F0600000000000000" pitchFamily="50" charset="-128"/>
              <a:ea typeface="HG丸ｺﾞｼｯｸM-PRO" panose="020F0600000000000000" pitchFamily="50" charset="-128"/>
            </a:endParaRPr>
          </a:p>
        </p:txBody>
      </p:sp>
      <p:sp>
        <p:nvSpPr>
          <p:cNvPr id="15" name="1 つの角を丸めた四角形 14"/>
          <p:cNvSpPr/>
          <p:nvPr/>
        </p:nvSpPr>
        <p:spPr>
          <a:xfrm>
            <a:off x="437904" y="5589240"/>
            <a:ext cx="3846064" cy="1033336"/>
          </a:xfrm>
          <a:prstGeom prst="snipRoundRect">
            <a:avLst/>
          </a:prstGeom>
          <a:ln w="12700">
            <a:solidFill>
              <a:schemeClr val="tx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b="1" u="sng" dirty="0" smtClean="0">
                <a:latin typeface="HGP創英角ｺﾞｼｯｸUB" panose="020B0900000000000000" pitchFamily="50" charset="-128"/>
                <a:ea typeface="HGP創英角ｺﾞｼｯｸUB" panose="020B0900000000000000" pitchFamily="50" charset="-128"/>
              </a:rPr>
              <a:t>その他</a:t>
            </a:r>
            <a:endParaRPr kumimoji="1" lang="en-US" altLang="ja-JP" sz="1000" b="1" u="sng" dirty="0" smtClean="0">
              <a:latin typeface="HGP創英角ｺﾞｼｯｸUB" panose="020B0900000000000000" pitchFamily="50" charset="-128"/>
              <a:ea typeface="HGP創英角ｺﾞｼｯｸUB" panose="020B0900000000000000" pitchFamily="50" charset="-128"/>
            </a:endParaRPr>
          </a:p>
          <a:p>
            <a:endParaRPr lang="en-US" altLang="ja-JP" sz="1000" b="1" u="sng" dirty="0">
              <a:latin typeface="HGP創英角ｺﾞｼｯｸUB" panose="020B0900000000000000" pitchFamily="50" charset="-128"/>
              <a:ea typeface="HGP創英角ｺﾞｼｯｸUB" panose="020B09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a:t>
            </a:r>
            <a:r>
              <a:rPr lang="ja-JP" altLang="en-US" sz="1000" dirty="0" smtClean="0">
                <a:latin typeface="HG丸ｺﾞｼｯｸM-PRO" panose="020F0600000000000000" pitchFamily="50" charset="-128"/>
                <a:ea typeface="HG丸ｺﾞｼｯｸM-PRO" panose="020F0600000000000000" pitchFamily="50" charset="-128"/>
              </a:rPr>
              <a:t>休日・夜間の通報、相談窓口の設置</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・サービス事業所、病院、保健所、民生委員</a:t>
            </a:r>
            <a:r>
              <a:rPr lang="ja-JP" altLang="en-US" sz="1000" dirty="0" smtClean="0">
                <a:latin typeface="HG丸ｺﾞｼｯｸM-PRO" panose="020F0600000000000000" pitchFamily="50" charset="-128"/>
                <a:ea typeface="HG丸ｺﾞｼｯｸM-PRO" panose="020F0600000000000000" pitchFamily="50" charset="-128"/>
              </a:rPr>
              <a:t>等</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　へ</a:t>
            </a:r>
            <a:r>
              <a:rPr lang="ja-JP" altLang="en-US" sz="1000" dirty="0">
                <a:latin typeface="HG丸ｺﾞｼｯｸM-PRO" panose="020F0600000000000000" pitchFamily="50" charset="-128"/>
                <a:ea typeface="HG丸ｺﾞｼｯｸM-PRO" panose="020F0600000000000000" pitchFamily="50" charset="-128"/>
              </a:rPr>
              <a:t>虐待意識調査を</a:t>
            </a:r>
            <a:r>
              <a:rPr lang="ja-JP" altLang="en-US" sz="1000" dirty="0" smtClean="0">
                <a:latin typeface="HG丸ｺﾞｼｯｸM-PRO" panose="020F0600000000000000" pitchFamily="50" charset="-128"/>
                <a:ea typeface="HG丸ｺﾞｼｯｸM-PRO" panose="020F0600000000000000" pitchFamily="50" charset="-128"/>
              </a:rPr>
              <a:t>実施</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独自マニュアルの</a:t>
            </a:r>
            <a:r>
              <a:rPr lang="ja-JP" altLang="en-US" sz="1000" dirty="0" smtClean="0">
                <a:latin typeface="HG丸ｺﾞｼｯｸM-PRO" panose="020F0600000000000000" pitchFamily="50" charset="-128"/>
                <a:ea typeface="HG丸ｺﾞｼｯｸM-PRO" panose="020F0600000000000000" pitchFamily="50" charset="-128"/>
              </a:rPr>
              <a:t>作成</a:t>
            </a:r>
            <a:endParaRPr lang="en-US" altLang="ja-JP" sz="1000" dirty="0" smtClean="0">
              <a:latin typeface="HG丸ｺﾞｼｯｸM-PRO" panose="020F0600000000000000" pitchFamily="50" charset="-128"/>
              <a:ea typeface="HG丸ｺﾞｼｯｸM-PRO" panose="020F0600000000000000" pitchFamily="50" charset="-128"/>
            </a:endParaRPr>
          </a:p>
          <a:p>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19" name="1 つの角を丸めた四角形 18"/>
          <p:cNvSpPr/>
          <p:nvPr/>
        </p:nvSpPr>
        <p:spPr>
          <a:xfrm>
            <a:off x="4870472" y="3356992"/>
            <a:ext cx="3661967" cy="3204356"/>
          </a:xfrm>
          <a:prstGeom prst="snipRoundRect">
            <a:avLst/>
          </a:prstGeom>
          <a:ln w="19050">
            <a:solidFill>
              <a:schemeClr val="tx2">
                <a:lumMod val="60000"/>
                <a:lumOff val="40000"/>
              </a:schemeClr>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b="1" u="sng" dirty="0" smtClean="0">
                <a:latin typeface="HGP創英角ｺﾞｼｯｸUB" panose="020B0900000000000000" pitchFamily="50" charset="-128"/>
                <a:ea typeface="HGP創英角ｺﾞｼｯｸUB" panose="020B0900000000000000" pitchFamily="50" charset="-128"/>
              </a:rPr>
              <a:t>地域の特色、資源を活かして</a:t>
            </a:r>
            <a:endParaRPr kumimoji="1" lang="en-US" altLang="ja-JP" sz="1000" b="1" u="sng" dirty="0" smtClean="0">
              <a:latin typeface="HGP創英角ｺﾞｼｯｸUB" panose="020B0900000000000000" pitchFamily="50" charset="-128"/>
              <a:ea typeface="HGP創英角ｺﾞｼｯｸUB" panose="020B0900000000000000" pitchFamily="50" charset="-128"/>
            </a:endParaRPr>
          </a:p>
          <a:p>
            <a:pPr algn="ctr"/>
            <a:r>
              <a:rPr kumimoji="1" lang="ja-JP" altLang="en-US" sz="1000" b="1" u="sng" dirty="0" smtClean="0">
                <a:latin typeface="HGP創英角ｺﾞｼｯｸUB" panose="020B0900000000000000" pitchFamily="50" charset="-128"/>
                <a:ea typeface="HGP創英角ｺﾞｼｯｸUB" panose="020B0900000000000000" pitchFamily="50" charset="-128"/>
              </a:rPr>
              <a:t>今後考えられる取組み</a:t>
            </a:r>
            <a:endParaRPr kumimoji="1" lang="en-US" altLang="ja-JP" sz="1000" b="1" u="sng" dirty="0" smtClean="0">
              <a:latin typeface="HGP創英角ｺﾞｼｯｸUB" panose="020B0900000000000000" pitchFamily="50" charset="-128"/>
              <a:ea typeface="HGP創英角ｺﾞｼｯｸUB" panose="020B0900000000000000" pitchFamily="50" charset="-128"/>
            </a:endParaRPr>
          </a:p>
          <a:p>
            <a:endParaRPr lang="en-US" altLang="ja-JP" sz="1000" b="1" u="sng" dirty="0">
              <a:latin typeface="HGP創英角ｺﾞｼｯｸUB" panose="020B0900000000000000" pitchFamily="50" charset="-128"/>
              <a:ea typeface="HGP創英角ｺﾞｼｯｸUB" panose="020B09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a:t>
            </a:r>
            <a:r>
              <a:rPr lang="en-US" altLang="ja-JP" sz="1000" dirty="0" smtClean="0">
                <a:latin typeface="HG丸ｺﾞｼｯｸM-PRO" panose="020F0600000000000000" pitchFamily="50" charset="-128"/>
                <a:ea typeface="HG丸ｺﾞｼｯｸM-PRO" panose="020F0600000000000000" pitchFamily="50" charset="-128"/>
              </a:rPr>
              <a:t>CSW</a:t>
            </a:r>
            <a:r>
              <a:rPr lang="ja-JP" altLang="en-US" sz="1000" dirty="0" err="1" smtClean="0">
                <a:latin typeface="HG丸ｺﾞｼｯｸM-PRO" panose="020F0600000000000000" pitchFamily="50" charset="-128"/>
                <a:ea typeface="HG丸ｺﾞｼｯｸM-PRO" panose="020F0600000000000000" pitchFamily="50" charset="-128"/>
              </a:rPr>
              <a:t>、</a:t>
            </a:r>
            <a:r>
              <a:rPr lang="ja-JP" altLang="en-US" sz="1000" dirty="0" smtClean="0">
                <a:latin typeface="HG丸ｺﾞｼｯｸM-PRO" panose="020F0600000000000000" pitchFamily="50" charset="-128"/>
                <a:ea typeface="HG丸ｺﾞｼｯｸM-PRO" panose="020F0600000000000000" pitchFamily="50" charset="-128"/>
              </a:rPr>
              <a:t>民生委員との連携</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・小学校区ごとの福祉相談や、支援学校との連携において、家族</a:t>
            </a:r>
            <a:r>
              <a:rPr lang="ja-JP" altLang="en-US" sz="1000" dirty="0">
                <a:latin typeface="HG丸ｺﾞｼｯｸM-PRO" panose="020F0600000000000000" pitchFamily="50" charset="-128"/>
                <a:ea typeface="HG丸ｺﾞｼｯｸM-PRO" panose="020F0600000000000000" pitchFamily="50" charset="-128"/>
              </a:rPr>
              <a:t>・</a:t>
            </a:r>
            <a:r>
              <a:rPr lang="ja-JP" altLang="en-US" sz="1000" dirty="0" smtClean="0">
                <a:latin typeface="HG丸ｺﾞｼｯｸM-PRO" panose="020F0600000000000000" pitchFamily="50" charset="-128"/>
                <a:ea typeface="HG丸ｺﾞｼｯｸM-PRO" panose="020F0600000000000000" pitchFamily="50" charset="-128"/>
              </a:rPr>
              <a:t>本人へのアウトリーチ</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・家庭内が孤立せず他者との接触を増やすよう、</a:t>
            </a:r>
            <a:r>
              <a:rPr lang="ja-JP" altLang="en-US" sz="1000" dirty="0" err="1" smtClean="0">
                <a:latin typeface="HG丸ｺﾞｼｯｸM-PRO" panose="020F0600000000000000" pitchFamily="50" charset="-128"/>
                <a:ea typeface="HG丸ｺﾞｼｯｸM-PRO" panose="020F0600000000000000" pitchFamily="50" charset="-128"/>
              </a:rPr>
              <a:t>障がい</a:t>
            </a:r>
            <a:r>
              <a:rPr lang="ja-JP" altLang="en-US" sz="1000" dirty="0" smtClean="0">
                <a:latin typeface="HG丸ｺﾞｼｯｸM-PRO" panose="020F0600000000000000" pitchFamily="50" charset="-128"/>
                <a:ea typeface="HG丸ｺﾞｼｯｸM-PRO" panose="020F0600000000000000" pitchFamily="50" charset="-128"/>
              </a:rPr>
              <a:t>サービスの利用啓発、基幹</a:t>
            </a:r>
            <a:r>
              <a:rPr lang="en-US" altLang="ja-JP" sz="1000" dirty="0" smtClean="0">
                <a:latin typeface="HG丸ｺﾞｼｯｸM-PRO" panose="020F0600000000000000" pitchFamily="50" charset="-128"/>
                <a:ea typeface="HG丸ｺﾞｼｯｸM-PRO" panose="020F0600000000000000" pitchFamily="50" charset="-128"/>
              </a:rPr>
              <a:t>C</a:t>
            </a:r>
            <a:r>
              <a:rPr lang="ja-JP" altLang="en-US" sz="1000" dirty="0" smtClean="0">
                <a:latin typeface="HG丸ｺﾞｼｯｸM-PRO" panose="020F0600000000000000" pitchFamily="50" charset="-128"/>
                <a:ea typeface="HG丸ｺﾞｼｯｸM-PRO" panose="020F0600000000000000" pitchFamily="50" charset="-128"/>
              </a:rPr>
              <a:t>等、相談窓口の啓発</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・就労継続支援事業所が増えているため</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事業所連絡会を設け連携をはかる</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・啓発の継続</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a:t>
            </a:r>
            <a:r>
              <a:rPr lang="ja-JP" altLang="en-US" sz="1000" dirty="0" err="1" smtClean="0">
                <a:latin typeface="HG丸ｺﾞｼｯｸM-PRO" panose="020F0600000000000000" pitchFamily="50" charset="-128"/>
                <a:ea typeface="HG丸ｺﾞｼｯｸM-PRO" panose="020F0600000000000000" pitchFamily="50" charset="-128"/>
              </a:rPr>
              <a:t>障がい</a:t>
            </a:r>
            <a:r>
              <a:rPr lang="ja-JP" altLang="en-US" sz="1000" dirty="0" smtClean="0">
                <a:latin typeface="HG丸ｺﾞｼｯｸM-PRO" panose="020F0600000000000000" pitchFamily="50" charset="-128"/>
                <a:ea typeface="HG丸ｺﾞｼｯｸM-PRO" panose="020F0600000000000000" pitchFamily="50" charset="-128"/>
              </a:rPr>
              <a:t>サービス事業所との普段からの情報交換を行い擁護者による虐待の兆候がないか確認</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・自立支援協議会定例会で施設職員向け研修の実施を検討</a:t>
            </a:r>
            <a:endParaRPr lang="en-US" altLang="ja-JP" sz="1000" dirty="0" smtClean="0">
              <a:latin typeface="HG丸ｺﾞｼｯｸM-PRO" panose="020F0600000000000000" pitchFamily="50" charset="-128"/>
              <a:ea typeface="HG丸ｺﾞｼｯｸM-PRO" panose="020F0600000000000000" pitchFamily="50" charset="-128"/>
            </a:endParaRPr>
          </a:p>
          <a:p>
            <a:endParaRPr lang="en-US" altLang="ja-JP" sz="1000" b="1" u="sng" dirty="0">
              <a:latin typeface="HG丸ｺﾞｼｯｸM-PRO" panose="020F0600000000000000" pitchFamily="50" charset="-128"/>
              <a:ea typeface="HG丸ｺﾞｼｯｸM-PRO" panose="020F0600000000000000" pitchFamily="50" charset="-128"/>
            </a:endParaRPr>
          </a:p>
          <a:p>
            <a:endParaRPr kumimoji="1" lang="ja-JP" altLang="en-US" sz="1000" b="1" u="sng" dirty="0">
              <a:latin typeface="HG丸ｺﾞｼｯｸM-PRO" panose="020F0600000000000000" pitchFamily="50" charset="-128"/>
              <a:ea typeface="HG丸ｺﾞｼｯｸM-PRO" panose="020F0600000000000000" pitchFamily="50" charset="-128"/>
            </a:endParaRPr>
          </a:p>
        </p:txBody>
      </p:sp>
      <p:sp>
        <p:nvSpPr>
          <p:cNvPr id="17" name="正方形/長方形 16"/>
          <p:cNvSpPr/>
          <p:nvPr/>
        </p:nvSpPr>
        <p:spPr>
          <a:xfrm>
            <a:off x="8244408" y="62955"/>
            <a:ext cx="793232" cy="216024"/>
          </a:xfrm>
          <a:prstGeom prst="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t>資料</a:t>
            </a:r>
            <a:r>
              <a:rPr kumimoji="1" lang="en-US" altLang="ja-JP" sz="1200" dirty="0" smtClean="0"/>
              <a:t>2-2</a:t>
            </a:r>
          </a:p>
        </p:txBody>
      </p:sp>
      <p:sp>
        <p:nvSpPr>
          <p:cNvPr id="2" name="正方形/長方形 1"/>
          <p:cNvSpPr/>
          <p:nvPr/>
        </p:nvSpPr>
        <p:spPr>
          <a:xfrm>
            <a:off x="4427984" y="272208"/>
            <a:ext cx="1656184" cy="197693"/>
          </a:xfrm>
          <a:prstGeom prst="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smtClean="0">
                <a:latin typeface="HGS創英角ﾎﾟｯﾌﾟ体" panose="040B0A00000000000000" pitchFamily="50" charset="-128"/>
                <a:ea typeface="HGS創英角ﾎﾟｯﾌﾟ体" panose="040B0A00000000000000" pitchFamily="50" charset="-128"/>
              </a:rPr>
              <a:t>市町村の取組み</a:t>
            </a:r>
            <a:endParaRPr kumimoji="1" lang="ja-JP" altLang="en-US" sz="1400" dirty="0">
              <a:latin typeface="HGS創英角ﾎﾟｯﾌﾟ体" panose="040B0A00000000000000" pitchFamily="50" charset="-128"/>
              <a:ea typeface="HGS創英角ﾎﾟｯﾌﾟ体" panose="040B0A00000000000000" pitchFamily="50" charset="-128"/>
            </a:endParaRPr>
          </a:p>
        </p:txBody>
      </p:sp>
    </p:spTree>
    <p:extLst>
      <p:ext uri="{BB962C8B-B14F-4D97-AF65-F5344CB8AC3E}">
        <p14:creationId xmlns:p14="http://schemas.microsoft.com/office/powerpoint/2010/main" val="19676151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2532</TotalTime>
  <Words>789</Words>
  <Application>Microsoft Office PowerPoint</Application>
  <PresentationFormat>画面に合わせる (4:3)</PresentationFormat>
  <Paragraphs>204</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HOSTNAME</cp:lastModifiedBy>
  <cp:revision>158</cp:revision>
  <cp:lastPrinted>2014-12-15T02:24:21Z</cp:lastPrinted>
  <dcterms:created xsi:type="dcterms:W3CDTF">2013-11-28T06:02:41Z</dcterms:created>
  <dcterms:modified xsi:type="dcterms:W3CDTF">2015-03-31T02:10:05Z</dcterms:modified>
</cp:coreProperties>
</file>