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theme/themeOverride3.xml" ContentType="application/vnd.openxmlformats-officedocument.themeOverride+xml"/>
  <Override PartName="/ppt/notesSlides/notesSlide1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theme/themeOverride4.xml" ContentType="application/vnd.openxmlformats-officedocument.themeOverride+xml"/>
  <Override PartName="/ppt/charts/chart9.xml" ContentType="application/vnd.openxmlformats-officedocument.drawingml.chart+xml"/>
  <Override PartName="/ppt/theme/themeOverride5.xml" ContentType="application/vnd.openxmlformats-officedocument.themeOverride+xml"/>
  <Override PartName="/ppt/charts/chart10.xml" ContentType="application/vnd.openxmlformats-officedocument.drawingml.chart+xml"/>
  <Override PartName="/ppt/theme/themeOverride6.xml" ContentType="application/vnd.openxmlformats-officedocument.themeOverrid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81" r:id="rId4"/>
    <p:sldId id="260" r:id="rId5"/>
    <p:sldId id="261" r:id="rId6"/>
    <p:sldId id="262" r:id="rId7"/>
    <p:sldId id="277" r:id="rId8"/>
    <p:sldId id="296" r:id="rId9"/>
    <p:sldId id="266" r:id="rId10"/>
    <p:sldId id="289" r:id="rId11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0066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テーマ スタイル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テーマ スタイル 1 - アクセント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D113A9D2-9D6B-4929-AA2D-F23B5EE8CBE7}" styleName="テーマ スタイル 2 - アクセント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テーマ スタイル 2 - アクセント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テーマ スタイル 2 - アクセント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176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YonedaR\Desktop\&#20316;&#26989;&#29992;&#12288;&#12467;&#12500;&#12540;&#9670;&#36039;&#26009;%20&#20316;&#25104;&#20013;&#12288;&#12471;&#12473;&#12486;&#12512;&#31292;&#20685;&#29366;&#27841;290531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D:\YonedaR\Desktop\&#12288;&#20316;&#26989;&#29992;&#12288;&#12467;&#12500;&#12540;&#9670;&#36039;&#26009;%20&#20316;&#25104;&#20013;&#12288;&#12471;&#12473;&#12486;&#12512;&#31292;&#20685;&#29366;&#27841;290531%20-%20&#12467;&#12500;&#12540;.xlsx" TargetMode="External"/><Relationship Id="rId1" Type="http://schemas.openxmlformats.org/officeDocument/2006/relationships/themeOverride" Target="../theme/themeOverride6.xm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YonedaR\Desktop\&#20316;&#26989;&#29992;&#12288;&#12467;&#12500;&#12540;&#9670;&#36039;&#26009;%20&#20316;&#25104;&#20013;&#12288;&#12471;&#12473;&#12486;&#12512;&#31292;&#20685;&#29366;&#27841;290531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YonedaR\Desktop\&#20316;&#26989;&#29992;&#12288;&#12467;&#12500;&#12540;&#9670;&#36039;&#26009;%20&#20316;&#25104;&#20013;&#12288;&#12471;&#12473;&#12486;&#12512;&#31292;&#20685;&#29366;&#27841;290531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4.bin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D:\YonedaR\Desktop\&#12288;&#20316;&#26989;&#29992;&#12288;&#12467;&#12500;&#12540;&#9670;&#36039;&#26009;%20&#20316;&#25104;&#20013;&#12288;&#12471;&#12473;&#12486;&#12512;&#31292;&#20685;&#29366;&#27841;290531%20-%20&#12467;&#12500;&#12540;.xlsx" TargetMode="External"/><Relationship Id="rId1" Type="http://schemas.openxmlformats.org/officeDocument/2006/relationships/themeOverride" Target="../theme/themeOverride3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YonedaR\Desktop\&#20316;&#26989;&#29992;&#12288;&#12467;&#12500;&#12540;&#9670;&#36039;&#26009;%20&#20316;&#25104;&#20013;&#12288;&#12471;&#12473;&#12486;&#12512;&#31292;&#20685;&#29366;&#27841;290531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D:\YonedaR\Desktop\&#12288;&#20316;&#26989;&#29992;&#12288;&#12467;&#12500;&#12540;&#9670;&#36039;&#26009;%20&#20316;&#25104;&#20013;&#12288;&#12471;&#12473;&#12486;&#12512;&#31292;&#20685;&#29366;&#27841;290531%20-%20&#12467;&#12500;&#12540;.xlsx" TargetMode="External"/><Relationship Id="rId1" Type="http://schemas.openxmlformats.org/officeDocument/2006/relationships/themeOverride" Target="../theme/themeOverride4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D:\YonedaR\Desktop\&#12288;&#20316;&#26989;&#29992;&#12288;&#12467;&#12500;&#12540;&#9670;&#36039;&#26009;%20&#20316;&#25104;&#20013;&#12288;&#12471;&#12473;&#12486;&#12512;&#31292;&#20685;&#29366;&#27841;290531%20-%20&#12467;&#12500;&#12540;.xlsx" TargetMode="External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8433391889350029E-2"/>
          <c:y val="5.1252241814401578E-2"/>
          <c:w val="0.82028523233392114"/>
          <c:h val="0.68968130525179738"/>
        </c:manualLayout>
      </c:layout>
      <c:lineChart>
        <c:grouping val="standard"/>
        <c:varyColors val="0"/>
        <c:ser>
          <c:idx val="0"/>
          <c:order val="0"/>
          <c:tx>
            <c:strRef>
              <c:f>利用状況つづき!$B$31</c:f>
              <c:strCache>
                <c:ptCount val="1"/>
                <c:pt idx="0">
                  <c:v>Ｈ２７</c:v>
                </c:pt>
              </c:strCache>
            </c:strRef>
          </c:tx>
          <c:cat>
            <c:strRef>
              <c:f>利用状況つづき!$A$32:$A$43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利用状況つづき!$B$32:$B$43</c:f>
              <c:numCache>
                <c:formatCode>General</c:formatCode>
                <c:ptCount val="12"/>
                <c:pt idx="4">
                  <c:v>11</c:v>
                </c:pt>
                <c:pt idx="5">
                  <c:v>14</c:v>
                </c:pt>
                <c:pt idx="6">
                  <c:v>13</c:v>
                </c:pt>
                <c:pt idx="7">
                  <c:v>17</c:v>
                </c:pt>
                <c:pt idx="8">
                  <c:v>15</c:v>
                </c:pt>
                <c:pt idx="9">
                  <c:v>14</c:v>
                </c:pt>
                <c:pt idx="10">
                  <c:v>15</c:v>
                </c:pt>
                <c:pt idx="11">
                  <c:v>10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利用状況つづき!$C$31</c:f>
              <c:strCache>
                <c:ptCount val="1"/>
                <c:pt idx="0">
                  <c:v>Ｈ２８</c:v>
                </c:pt>
              </c:strCache>
            </c:strRef>
          </c:tx>
          <c:cat>
            <c:strRef>
              <c:f>利用状況つづき!$A$32:$A$43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利用状況つづき!$C$32:$C$43</c:f>
              <c:numCache>
                <c:formatCode>General</c:formatCode>
                <c:ptCount val="12"/>
                <c:pt idx="0">
                  <c:v>23</c:v>
                </c:pt>
                <c:pt idx="1">
                  <c:v>27</c:v>
                </c:pt>
                <c:pt idx="2">
                  <c:v>13</c:v>
                </c:pt>
                <c:pt idx="3">
                  <c:v>11</c:v>
                </c:pt>
                <c:pt idx="4">
                  <c:v>20</c:v>
                </c:pt>
                <c:pt idx="5">
                  <c:v>12</c:v>
                </c:pt>
                <c:pt idx="6">
                  <c:v>27</c:v>
                </c:pt>
                <c:pt idx="7">
                  <c:v>25</c:v>
                </c:pt>
                <c:pt idx="8">
                  <c:v>16</c:v>
                </c:pt>
                <c:pt idx="9">
                  <c:v>22</c:v>
                </c:pt>
                <c:pt idx="10">
                  <c:v>15</c:v>
                </c:pt>
                <c:pt idx="11">
                  <c:v>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8132608"/>
        <c:axId val="128134144"/>
      </c:lineChart>
      <c:catAx>
        <c:axId val="128132608"/>
        <c:scaling>
          <c:orientation val="minMax"/>
        </c:scaling>
        <c:delete val="0"/>
        <c:axPos val="b"/>
        <c:majorTickMark val="out"/>
        <c:minorTickMark val="none"/>
        <c:tickLblPos val="nextTo"/>
        <c:crossAx val="128134144"/>
        <c:crosses val="autoZero"/>
        <c:auto val="1"/>
        <c:lblAlgn val="ctr"/>
        <c:lblOffset val="100"/>
        <c:noMultiLvlLbl val="0"/>
      </c:catAx>
      <c:valAx>
        <c:axId val="1281341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813260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299978688213938"/>
          <c:y val="2.9802946137962857E-2"/>
          <c:w val="0.83250519776746967"/>
          <c:h val="0.74243982902228911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'３次つき'!$B$579:$C$579</c:f>
              <c:strCache>
                <c:ptCount val="1"/>
                <c:pt idx="0">
                  <c:v>医療保護入院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dLbls>
            <c:spPr>
              <a:solidFill>
                <a:schemeClr val="bg2">
                  <a:lumMod val="90000"/>
                </a:schemeClr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'３次つき'!$D$578:$E$578</c:f>
              <c:strCache>
                <c:ptCount val="2"/>
                <c:pt idx="0">
                  <c:v>Ｈ２７</c:v>
                </c:pt>
                <c:pt idx="1">
                  <c:v>Ｈ２８</c:v>
                </c:pt>
              </c:strCache>
            </c:strRef>
          </c:cat>
          <c:val>
            <c:numRef>
              <c:f>'３次つき'!$D$579:$E$579</c:f>
              <c:numCache>
                <c:formatCode>General</c:formatCode>
                <c:ptCount val="2"/>
                <c:pt idx="0">
                  <c:v>17</c:v>
                </c:pt>
                <c:pt idx="1">
                  <c:v>60</c:v>
                </c:pt>
              </c:numCache>
            </c:numRef>
          </c:val>
        </c:ser>
        <c:ser>
          <c:idx val="1"/>
          <c:order val="1"/>
          <c:tx>
            <c:strRef>
              <c:f>'３次つき'!$B$580:$C$580</c:f>
              <c:strCache>
                <c:ptCount val="1"/>
                <c:pt idx="0">
                  <c:v>任意入院</c:v>
                </c:pt>
              </c:strCache>
            </c:strRef>
          </c:tx>
          <c:spPr>
            <a:pattFill prst="dkUpDiag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dLbls>
            <c:spPr>
              <a:solidFill>
                <a:schemeClr val="bg2">
                  <a:lumMod val="90000"/>
                </a:schemeClr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'３次つき'!$D$578:$E$578</c:f>
              <c:strCache>
                <c:ptCount val="2"/>
                <c:pt idx="0">
                  <c:v>Ｈ２７</c:v>
                </c:pt>
                <c:pt idx="1">
                  <c:v>Ｈ２８</c:v>
                </c:pt>
              </c:strCache>
            </c:strRef>
          </c:cat>
          <c:val>
            <c:numRef>
              <c:f>'３次つき'!$D$580:$E$580</c:f>
              <c:numCache>
                <c:formatCode>General</c:formatCode>
                <c:ptCount val="2"/>
                <c:pt idx="0">
                  <c:v>11</c:v>
                </c:pt>
                <c:pt idx="1">
                  <c:v>9</c:v>
                </c:pt>
              </c:numCache>
            </c:numRef>
          </c:val>
        </c:ser>
        <c:ser>
          <c:idx val="2"/>
          <c:order val="2"/>
          <c:tx>
            <c:strRef>
              <c:f>'３次つき'!$B$581:$C$581</c:f>
              <c:strCache>
                <c:ptCount val="1"/>
                <c:pt idx="0">
                  <c:v>精神科転院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'３次つき'!$D$578:$E$578</c:f>
              <c:strCache>
                <c:ptCount val="2"/>
                <c:pt idx="0">
                  <c:v>Ｈ２７</c:v>
                </c:pt>
                <c:pt idx="1">
                  <c:v>Ｈ２８</c:v>
                </c:pt>
              </c:strCache>
            </c:strRef>
          </c:cat>
          <c:val>
            <c:numRef>
              <c:f>'３次つき'!$D$581:$E$581</c:f>
              <c:numCache>
                <c:formatCode>General</c:formatCode>
                <c:ptCount val="2"/>
                <c:pt idx="0">
                  <c:v>1</c:v>
                </c:pt>
                <c:pt idx="1">
                  <c:v>3</c:v>
                </c:pt>
              </c:numCache>
            </c:numRef>
          </c:val>
        </c:ser>
        <c:ser>
          <c:idx val="3"/>
          <c:order val="3"/>
          <c:tx>
            <c:strRef>
              <c:f>'３次つき'!$B$582:$C$582</c:f>
              <c:strCache>
                <c:ptCount val="1"/>
                <c:pt idx="0">
                  <c:v>３次救急へ転院</c:v>
                </c:pt>
              </c:strCache>
            </c:strRef>
          </c:tx>
          <c:spPr>
            <a:pattFill prst="pct25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'３次つき'!$D$578:$E$578</c:f>
              <c:strCache>
                <c:ptCount val="2"/>
                <c:pt idx="0">
                  <c:v>Ｈ２７</c:v>
                </c:pt>
                <c:pt idx="1">
                  <c:v>Ｈ２８</c:v>
                </c:pt>
              </c:strCache>
            </c:strRef>
          </c:cat>
          <c:val>
            <c:numRef>
              <c:f>'３次つき'!$D$582:$E$582</c:f>
              <c:numCache>
                <c:formatCode>General</c:formatCode>
                <c:ptCount val="2"/>
                <c:pt idx="0">
                  <c:v>1</c:v>
                </c:pt>
                <c:pt idx="1">
                  <c:v>1</c:v>
                </c:pt>
              </c:numCache>
            </c:numRef>
          </c:val>
        </c:ser>
        <c:ser>
          <c:idx val="4"/>
          <c:order val="4"/>
          <c:tx>
            <c:strRef>
              <c:f>'３次つき'!$B$583:$C$583</c:f>
              <c:strCache>
                <c:ptCount val="1"/>
                <c:pt idx="0">
                  <c:v>搬送元病院へもどし転院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'３次つき'!$D$578:$E$578</c:f>
              <c:strCache>
                <c:ptCount val="2"/>
                <c:pt idx="0">
                  <c:v>Ｈ２７</c:v>
                </c:pt>
                <c:pt idx="1">
                  <c:v>Ｈ２８</c:v>
                </c:pt>
              </c:strCache>
            </c:strRef>
          </c:cat>
          <c:val>
            <c:numRef>
              <c:f>'３次つき'!$D$583:$E$583</c:f>
              <c:numCache>
                <c:formatCode>General</c:formatCode>
                <c:ptCount val="2"/>
                <c:pt idx="0">
                  <c:v>1</c:v>
                </c:pt>
                <c:pt idx="1">
                  <c:v>2</c:v>
                </c:pt>
              </c:numCache>
            </c:numRef>
          </c:val>
        </c:ser>
        <c:ser>
          <c:idx val="5"/>
          <c:order val="5"/>
          <c:tx>
            <c:strRef>
              <c:f>'３次つき'!$B$584:$C$584</c:f>
              <c:strCache>
                <c:ptCount val="1"/>
                <c:pt idx="0">
                  <c:v>元の通院先に転院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cat>
            <c:strRef>
              <c:f>'３次つき'!$D$578:$E$578</c:f>
              <c:strCache>
                <c:ptCount val="2"/>
                <c:pt idx="0">
                  <c:v>Ｈ２７</c:v>
                </c:pt>
                <c:pt idx="1">
                  <c:v>Ｈ２８</c:v>
                </c:pt>
              </c:strCache>
            </c:strRef>
          </c:cat>
          <c:val>
            <c:numRef>
              <c:f>'３次つき'!$D$584:$E$584</c:f>
              <c:numCache>
                <c:formatCode>General</c:formatCode>
                <c:ptCount val="2"/>
                <c:pt idx="0">
                  <c:v>1</c:v>
                </c:pt>
                <c:pt idx="1">
                  <c:v>1</c:v>
                </c:pt>
              </c:numCache>
            </c:numRef>
          </c:val>
        </c:ser>
        <c:ser>
          <c:idx val="6"/>
          <c:order val="6"/>
          <c:tx>
            <c:strRef>
              <c:f>'３次つき'!$B$585:$C$585</c:f>
              <c:strCache>
                <c:ptCount val="1"/>
                <c:pt idx="0">
                  <c:v>他の身体科病院へ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'３次つき'!$D$578:$E$578</c:f>
              <c:strCache>
                <c:ptCount val="2"/>
                <c:pt idx="0">
                  <c:v>Ｈ２７</c:v>
                </c:pt>
                <c:pt idx="1">
                  <c:v>Ｈ２８</c:v>
                </c:pt>
              </c:strCache>
            </c:strRef>
          </c:cat>
          <c:val>
            <c:numRef>
              <c:f>'３次つき'!$D$585:$E$585</c:f>
              <c:numCache>
                <c:formatCode>General</c:formatCode>
                <c:ptCount val="2"/>
                <c:pt idx="0">
                  <c:v>2</c:v>
                </c:pt>
                <c:pt idx="1">
                  <c:v>1</c:v>
                </c:pt>
              </c:numCache>
            </c:numRef>
          </c:val>
        </c:ser>
        <c:ser>
          <c:idx val="7"/>
          <c:order val="7"/>
          <c:tx>
            <c:strRef>
              <c:f>'３次つき'!$B$586:$C$586</c:f>
              <c:strCache>
                <c:ptCount val="1"/>
                <c:pt idx="0">
                  <c:v>自宅退院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solidFill>
                <a:sysClr val="window" lastClr="FFFFFF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'３次つき'!$D$578:$E$578</c:f>
              <c:strCache>
                <c:ptCount val="2"/>
                <c:pt idx="0">
                  <c:v>Ｈ２７</c:v>
                </c:pt>
                <c:pt idx="1">
                  <c:v>Ｈ２８</c:v>
                </c:pt>
              </c:strCache>
            </c:strRef>
          </c:cat>
          <c:val>
            <c:numRef>
              <c:f>'３次つき'!$D$586:$E$586</c:f>
              <c:numCache>
                <c:formatCode>General</c:formatCode>
                <c:ptCount val="2"/>
                <c:pt idx="0">
                  <c:v>18</c:v>
                </c:pt>
                <c:pt idx="1">
                  <c:v>28</c:v>
                </c:pt>
              </c:numCache>
            </c:numRef>
          </c:val>
        </c:ser>
        <c:ser>
          <c:idx val="8"/>
          <c:order val="8"/>
          <c:tx>
            <c:strRef>
              <c:f>'３次つき'!$B$587:$C$587</c:f>
              <c:strCache>
                <c:ptCount val="1"/>
                <c:pt idx="0">
                  <c:v>死亡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'３次つき'!$D$578:$E$578</c:f>
              <c:strCache>
                <c:ptCount val="2"/>
                <c:pt idx="0">
                  <c:v>Ｈ２７</c:v>
                </c:pt>
                <c:pt idx="1">
                  <c:v>Ｈ２８</c:v>
                </c:pt>
              </c:strCache>
            </c:strRef>
          </c:cat>
          <c:val>
            <c:numRef>
              <c:f>'３次つき'!$D$587:$E$587</c:f>
              <c:numCache>
                <c:formatCode>General</c:formatCode>
                <c:ptCount val="2"/>
                <c:pt idx="0">
                  <c:v>0</c:v>
                </c:pt>
                <c:pt idx="1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8478336"/>
        <c:axId val="138479872"/>
      </c:barChart>
      <c:catAx>
        <c:axId val="138478336"/>
        <c:scaling>
          <c:orientation val="minMax"/>
        </c:scaling>
        <c:delete val="0"/>
        <c:axPos val="b"/>
        <c:majorTickMark val="out"/>
        <c:minorTickMark val="none"/>
        <c:tickLblPos val="nextTo"/>
        <c:crossAx val="138479872"/>
        <c:crosses val="autoZero"/>
        <c:auto val="1"/>
        <c:lblAlgn val="ctr"/>
        <c:lblOffset val="100"/>
        <c:noMultiLvlLbl val="0"/>
      </c:catAx>
      <c:valAx>
        <c:axId val="13847987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3847833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9.4530923294211616E-2"/>
          <c:y val="0.83930985147661274"/>
          <c:w val="0.84452493438320209"/>
          <c:h val="0.16069014852338723"/>
        </c:manualLayout>
      </c:layout>
      <c:overlay val="0"/>
      <c:txPr>
        <a:bodyPr/>
        <a:lstStyle/>
        <a:p>
          <a:pPr>
            <a:defRPr>
              <a:latin typeface="HGPｺﾞｼｯｸE" panose="020B0900000000000000" pitchFamily="50" charset="-128"/>
              <a:ea typeface="HGPｺﾞｼｯｸE" panose="020B0900000000000000" pitchFamily="50" charset="-128"/>
            </a:defRPr>
          </a:pPr>
          <a:endParaRPr lang="ja-JP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988407699037624E-2"/>
          <c:y val="4.8062855779391213E-2"/>
          <c:w val="0.86526290463692035"/>
          <c:h val="0.6603030303030302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'３次つき'!$C$607</c:f>
              <c:strCache>
                <c:ptCount val="1"/>
                <c:pt idx="0">
                  <c:v>コンサルのみ</c:v>
                </c:pt>
              </c:strCache>
            </c:strRef>
          </c:tx>
          <c:spPr>
            <a:pattFill prst="dkUpDiag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cat>
            <c:strRef>
              <c:f>'３次つき'!$B$608:$B$615</c:f>
              <c:strCache>
                <c:ptCount val="8"/>
                <c:pt idx="0">
                  <c:v>３０分以内</c:v>
                </c:pt>
                <c:pt idx="1">
                  <c:v>30～１時間</c:v>
                </c:pt>
                <c:pt idx="2">
                  <c:v>1時間～1時間半</c:v>
                </c:pt>
                <c:pt idx="3">
                  <c:v>１時間半～２時間</c:v>
                </c:pt>
                <c:pt idx="4">
                  <c:v>２時間～２時間半</c:v>
                </c:pt>
                <c:pt idx="5">
                  <c:v>２時間半～３時間</c:v>
                </c:pt>
                <c:pt idx="6">
                  <c:v>３時間～</c:v>
                </c:pt>
                <c:pt idx="7">
                  <c:v>その他</c:v>
                </c:pt>
              </c:strCache>
            </c:strRef>
          </c:cat>
          <c:val>
            <c:numRef>
              <c:f>'３次つき'!$C$608:$C$615</c:f>
              <c:numCache>
                <c:formatCode>General</c:formatCode>
                <c:ptCount val="8"/>
                <c:pt idx="0">
                  <c:v>24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</c:numCache>
            </c:numRef>
          </c:val>
        </c:ser>
        <c:ser>
          <c:idx val="2"/>
          <c:order val="1"/>
          <c:tx>
            <c:strRef>
              <c:f>'３次つき'!$E$607</c:f>
              <c:strCache>
                <c:ptCount val="1"/>
                <c:pt idx="0">
                  <c:v>受診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cat>
            <c:strRef>
              <c:f>'３次つき'!$B$608:$B$615</c:f>
              <c:strCache>
                <c:ptCount val="8"/>
                <c:pt idx="0">
                  <c:v>３０分以内</c:v>
                </c:pt>
                <c:pt idx="1">
                  <c:v>30～１時間</c:v>
                </c:pt>
                <c:pt idx="2">
                  <c:v>1時間～1時間半</c:v>
                </c:pt>
                <c:pt idx="3">
                  <c:v>１時間半～２時間</c:v>
                </c:pt>
                <c:pt idx="4">
                  <c:v>２時間～２時間半</c:v>
                </c:pt>
                <c:pt idx="5">
                  <c:v>２時間半～３時間</c:v>
                </c:pt>
                <c:pt idx="6">
                  <c:v>３時間～</c:v>
                </c:pt>
                <c:pt idx="7">
                  <c:v>その他</c:v>
                </c:pt>
              </c:strCache>
            </c:strRef>
          </c:cat>
          <c:val>
            <c:numRef>
              <c:f>'３次つき'!$E$608:$E$615</c:f>
              <c:numCache>
                <c:formatCode>General</c:formatCode>
                <c:ptCount val="8"/>
                <c:pt idx="0">
                  <c:v>24</c:v>
                </c:pt>
                <c:pt idx="1">
                  <c:v>6</c:v>
                </c:pt>
                <c:pt idx="2">
                  <c:v>0</c:v>
                </c:pt>
                <c:pt idx="3">
                  <c:v>3</c:v>
                </c:pt>
                <c:pt idx="4">
                  <c:v>2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8547200"/>
        <c:axId val="138548736"/>
      </c:barChart>
      <c:catAx>
        <c:axId val="1385472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 b="1"/>
            </a:pPr>
            <a:endParaRPr lang="ja-JP"/>
          </a:p>
        </c:txPr>
        <c:crossAx val="138548736"/>
        <c:crosses val="autoZero"/>
        <c:auto val="1"/>
        <c:lblAlgn val="ctr"/>
        <c:lblOffset val="100"/>
        <c:noMultiLvlLbl val="0"/>
      </c:catAx>
      <c:valAx>
        <c:axId val="1385487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85472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718538335665152"/>
          <c:y val="8.7275850791787027E-2"/>
          <c:w val="0.31501984713562897"/>
          <c:h val="0.2510834507737495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800"/>
      </a:pPr>
      <a:endParaRPr lang="ja-JP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988407699037624E-2"/>
          <c:y val="5.1400554097404488E-2"/>
          <c:w val="0.87359623797025376"/>
          <c:h val="0.8289391951006124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'３次つき'!$C$592</c:f>
              <c:strCache>
                <c:ptCount val="1"/>
                <c:pt idx="0">
                  <c:v>コンサルのみ</c:v>
                </c:pt>
              </c:strCache>
            </c:strRef>
          </c:tx>
          <c:spPr>
            <a:pattFill prst="dkUpDiag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cat>
            <c:strRef>
              <c:f>'３次つき'!$B$593:$B$597</c:f>
              <c:strCache>
                <c:ptCount val="5"/>
                <c:pt idx="0">
                  <c:v>５分以内</c:v>
                </c:pt>
                <c:pt idx="1">
                  <c:v>５～10分</c:v>
                </c:pt>
                <c:pt idx="2">
                  <c:v>10～15分</c:v>
                </c:pt>
                <c:pt idx="3">
                  <c:v>15～20分</c:v>
                </c:pt>
                <c:pt idx="4">
                  <c:v>20～30分</c:v>
                </c:pt>
              </c:strCache>
            </c:strRef>
          </c:cat>
          <c:val>
            <c:numRef>
              <c:f>'３次つき'!$C$593:$C$597</c:f>
              <c:numCache>
                <c:formatCode>General</c:formatCode>
                <c:ptCount val="5"/>
                <c:pt idx="0">
                  <c:v>10</c:v>
                </c:pt>
                <c:pt idx="1">
                  <c:v>10</c:v>
                </c:pt>
                <c:pt idx="2">
                  <c:v>2</c:v>
                </c:pt>
                <c:pt idx="3">
                  <c:v>2</c:v>
                </c:pt>
                <c:pt idx="4">
                  <c:v>0</c:v>
                </c:pt>
              </c:numCache>
            </c:numRef>
          </c:val>
        </c:ser>
        <c:ser>
          <c:idx val="2"/>
          <c:order val="1"/>
          <c:tx>
            <c:strRef>
              <c:f>'３次つき'!$E$592</c:f>
              <c:strCache>
                <c:ptCount val="1"/>
                <c:pt idx="0">
                  <c:v>受診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cat>
            <c:strRef>
              <c:f>'３次つき'!$B$593:$B$597</c:f>
              <c:strCache>
                <c:ptCount val="5"/>
                <c:pt idx="0">
                  <c:v>５分以内</c:v>
                </c:pt>
                <c:pt idx="1">
                  <c:v>５～10分</c:v>
                </c:pt>
                <c:pt idx="2">
                  <c:v>10～15分</c:v>
                </c:pt>
                <c:pt idx="3">
                  <c:v>15～20分</c:v>
                </c:pt>
                <c:pt idx="4">
                  <c:v>20～30分</c:v>
                </c:pt>
              </c:strCache>
            </c:strRef>
          </c:cat>
          <c:val>
            <c:numRef>
              <c:f>'３次つき'!$E$593:$E$597</c:f>
              <c:numCache>
                <c:formatCode>General</c:formatCode>
                <c:ptCount val="5"/>
                <c:pt idx="0">
                  <c:v>8</c:v>
                </c:pt>
                <c:pt idx="1">
                  <c:v>10</c:v>
                </c:pt>
                <c:pt idx="2">
                  <c:v>1</c:v>
                </c:pt>
                <c:pt idx="3">
                  <c:v>0</c:v>
                </c:pt>
                <c:pt idx="4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8585984"/>
        <c:axId val="138587520"/>
      </c:barChart>
      <c:catAx>
        <c:axId val="138585984"/>
        <c:scaling>
          <c:orientation val="minMax"/>
        </c:scaling>
        <c:delete val="0"/>
        <c:axPos val="b"/>
        <c:majorTickMark val="out"/>
        <c:minorTickMark val="none"/>
        <c:tickLblPos val="nextTo"/>
        <c:crossAx val="138587520"/>
        <c:crosses val="autoZero"/>
        <c:auto val="1"/>
        <c:lblAlgn val="ctr"/>
        <c:lblOffset val="100"/>
        <c:noMultiLvlLbl val="0"/>
      </c:catAx>
      <c:valAx>
        <c:axId val="1385875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85859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6502909011373581"/>
          <c:y val="0.32369021580635754"/>
          <c:w val="0.37699558437489011"/>
          <c:h val="0.16743438320209975"/>
        </c:manualLayout>
      </c:layout>
      <c:overlay val="0"/>
      <c:txPr>
        <a:bodyPr/>
        <a:lstStyle/>
        <a:p>
          <a:pPr>
            <a:defRPr sz="800"/>
          </a:pPr>
          <a:endParaRPr lang="ja-JP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'[◆資料 作成中　システム稼働状況290531.xlsx]資料４－１　H28.第３回会議'!$C$104</c:f>
              <c:strCache>
                <c:ptCount val="1"/>
                <c:pt idx="0">
                  <c:v>二次救急
病院等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cat>
            <c:strRef>
              <c:f>'[◆資料 作成中　システム稼働状況290531.xlsx]資料４－１　H28.第３回会議'!$B$105:$B$112</c:f>
              <c:strCache>
                <c:ptCount val="8"/>
                <c:pt idx="0">
                  <c:v>豊能</c:v>
                </c:pt>
                <c:pt idx="1">
                  <c:v>三島</c:v>
                </c:pt>
                <c:pt idx="2">
                  <c:v>北河内</c:v>
                </c:pt>
                <c:pt idx="3">
                  <c:v>中河内</c:v>
                </c:pt>
                <c:pt idx="4">
                  <c:v>大阪市</c:v>
                </c:pt>
                <c:pt idx="5">
                  <c:v>南河内</c:v>
                </c:pt>
                <c:pt idx="6">
                  <c:v>堺市</c:v>
                </c:pt>
                <c:pt idx="7">
                  <c:v>泉州</c:v>
                </c:pt>
              </c:strCache>
            </c:strRef>
          </c:cat>
          <c:val>
            <c:numRef>
              <c:f>'[◆資料 作成中　システム稼働状況290531.xlsx]資料４－１　H28.第３回会議'!$C$105:$C$112</c:f>
              <c:numCache>
                <c:formatCode>General</c:formatCode>
                <c:ptCount val="8"/>
                <c:pt idx="0">
                  <c:v>11</c:v>
                </c:pt>
                <c:pt idx="1">
                  <c:v>2</c:v>
                </c:pt>
                <c:pt idx="2">
                  <c:v>20</c:v>
                </c:pt>
                <c:pt idx="3">
                  <c:v>10</c:v>
                </c:pt>
                <c:pt idx="4">
                  <c:v>41</c:v>
                </c:pt>
                <c:pt idx="5">
                  <c:v>10</c:v>
                </c:pt>
                <c:pt idx="6">
                  <c:v>11</c:v>
                </c:pt>
                <c:pt idx="7">
                  <c:v>4</c:v>
                </c:pt>
              </c:numCache>
            </c:numRef>
          </c:val>
        </c:ser>
        <c:ser>
          <c:idx val="1"/>
          <c:order val="1"/>
          <c:tx>
            <c:strRef>
              <c:f>'[◆資料 作成中　システム稼働状況290531.xlsx]資料４－１　H28.第３回会議'!$D$104</c:f>
              <c:strCache>
                <c:ptCount val="1"/>
                <c:pt idx="0">
                  <c:v>合併症
支援病院</c:v>
                </c:pt>
              </c:strCache>
            </c:strRef>
          </c:tx>
          <c:spPr>
            <a:pattFill prst="dkUpDiag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cat>
            <c:strRef>
              <c:f>'[◆資料 作成中　システム稼働状況290531.xlsx]資料４－１　H28.第３回会議'!$B$105:$B$112</c:f>
              <c:strCache>
                <c:ptCount val="8"/>
                <c:pt idx="0">
                  <c:v>豊能</c:v>
                </c:pt>
                <c:pt idx="1">
                  <c:v>三島</c:v>
                </c:pt>
                <c:pt idx="2">
                  <c:v>北河内</c:v>
                </c:pt>
                <c:pt idx="3">
                  <c:v>中河内</c:v>
                </c:pt>
                <c:pt idx="4">
                  <c:v>大阪市</c:v>
                </c:pt>
                <c:pt idx="5">
                  <c:v>南河内</c:v>
                </c:pt>
                <c:pt idx="6">
                  <c:v>堺市</c:v>
                </c:pt>
                <c:pt idx="7">
                  <c:v>泉州</c:v>
                </c:pt>
              </c:strCache>
            </c:strRef>
          </c:cat>
          <c:val>
            <c:numRef>
              <c:f>'[◆資料 作成中　システム稼働状況290531.xlsx]資料４－１　H28.第３回会議'!$D$105:$D$112</c:f>
              <c:numCache>
                <c:formatCode>General</c:formatCode>
                <c:ptCount val="8"/>
                <c:pt idx="0">
                  <c:v>3</c:v>
                </c:pt>
                <c:pt idx="1">
                  <c:v>2</c:v>
                </c:pt>
                <c:pt idx="2">
                  <c:v>18</c:v>
                </c:pt>
                <c:pt idx="3">
                  <c:v>9</c:v>
                </c:pt>
                <c:pt idx="4">
                  <c:v>0</c:v>
                </c:pt>
                <c:pt idx="5">
                  <c:v>9</c:v>
                </c:pt>
                <c:pt idx="6">
                  <c:v>25</c:v>
                </c:pt>
                <c:pt idx="7">
                  <c:v>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3764864"/>
        <c:axId val="143828096"/>
      </c:barChart>
      <c:catAx>
        <c:axId val="143764864"/>
        <c:scaling>
          <c:orientation val="minMax"/>
        </c:scaling>
        <c:delete val="0"/>
        <c:axPos val="b"/>
        <c:majorTickMark val="out"/>
        <c:minorTickMark val="none"/>
        <c:tickLblPos val="nextTo"/>
        <c:crossAx val="143828096"/>
        <c:crosses val="autoZero"/>
        <c:auto val="1"/>
        <c:lblAlgn val="ctr"/>
        <c:lblOffset val="100"/>
        <c:noMultiLvlLbl val="0"/>
      </c:catAx>
      <c:valAx>
        <c:axId val="1438280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3764864"/>
        <c:crosses val="autoZero"/>
        <c:crossBetween val="between"/>
      </c:valAx>
    </c:plotArea>
    <c:legend>
      <c:legendPos val="r"/>
      <c:legendEntry>
        <c:idx val="1"/>
        <c:txPr>
          <a:bodyPr/>
          <a:lstStyle/>
          <a:p>
            <a:pPr>
              <a:defRPr sz="800" baseline="0"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pPr>
            <a:endParaRPr lang="ja-JP"/>
          </a:p>
        </c:txPr>
      </c:legendEntry>
      <c:layout/>
      <c:overlay val="0"/>
      <c:txPr>
        <a:bodyPr/>
        <a:lstStyle/>
        <a:p>
          <a:pPr>
            <a:defRPr sz="800">
              <a:latin typeface="+mn-ea"/>
              <a:ea typeface="+mn-ea"/>
            </a:defRPr>
          </a:pPr>
          <a:endParaRPr lang="ja-JP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'[◆資料 作成中　システム稼働状況290531.xlsx]資料４－１　H28.第３回会議'!$C$118</c:f>
              <c:strCache>
                <c:ptCount val="1"/>
                <c:pt idx="0">
                  <c:v>二次救急
病院等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cat>
            <c:strRef>
              <c:f>'[◆資料 作成中　システム稼働状況290531.xlsx]資料４－１　H28.第３回会議'!$B$119:$B$126</c:f>
              <c:strCache>
                <c:ptCount val="8"/>
                <c:pt idx="0">
                  <c:v>豊能</c:v>
                </c:pt>
                <c:pt idx="1">
                  <c:v>三島</c:v>
                </c:pt>
                <c:pt idx="2">
                  <c:v>北河内</c:v>
                </c:pt>
                <c:pt idx="3">
                  <c:v>中河内</c:v>
                </c:pt>
                <c:pt idx="4">
                  <c:v>大阪市</c:v>
                </c:pt>
                <c:pt idx="5">
                  <c:v>南河内</c:v>
                </c:pt>
                <c:pt idx="6">
                  <c:v>堺市</c:v>
                </c:pt>
                <c:pt idx="7">
                  <c:v>泉州</c:v>
                </c:pt>
              </c:strCache>
            </c:strRef>
          </c:cat>
          <c:val>
            <c:numRef>
              <c:f>'[◆資料 作成中　システム稼働状況290531.xlsx]資料４－１　H28.第３回会議'!$C$119:$C$126</c:f>
              <c:numCache>
                <c:formatCode>General</c:formatCode>
                <c:ptCount val="8"/>
                <c:pt idx="0">
                  <c:v>19</c:v>
                </c:pt>
                <c:pt idx="1">
                  <c:v>21</c:v>
                </c:pt>
                <c:pt idx="2">
                  <c:v>31</c:v>
                </c:pt>
                <c:pt idx="3">
                  <c:v>28</c:v>
                </c:pt>
                <c:pt idx="4">
                  <c:v>90</c:v>
                </c:pt>
                <c:pt idx="5">
                  <c:v>5</c:v>
                </c:pt>
                <c:pt idx="6">
                  <c:v>20</c:v>
                </c:pt>
                <c:pt idx="7">
                  <c:v>22</c:v>
                </c:pt>
              </c:numCache>
            </c:numRef>
          </c:val>
        </c:ser>
        <c:ser>
          <c:idx val="1"/>
          <c:order val="1"/>
          <c:tx>
            <c:strRef>
              <c:f>'[◆資料 作成中　システム稼働状況290531.xlsx]資料４－１　H28.第３回会議'!$D$118</c:f>
              <c:strCache>
                <c:ptCount val="1"/>
                <c:pt idx="0">
                  <c:v>合併症
支援病院</c:v>
                </c:pt>
              </c:strCache>
            </c:strRef>
          </c:tx>
          <c:spPr>
            <a:pattFill prst="dkUpDiag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cat>
            <c:strRef>
              <c:f>'[◆資料 作成中　システム稼働状況290531.xlsx]資料４－１　H28.第３回会議'!$B$119:$B$126</c:f>
              <c:strCache>
                <c:ptCount val="8"/>
                <c:pt idx="0">
                  <c:v>豊能</c:v>
                </c:pt>
                <c:pt idx="1">
                  <c:v>三島</c:v>
                </c:pt>
                <c:pt idx="2">
                  <c:v>北河内</c:v>
                </c:pt>
                <c:pt idx="3">
                  <c:v>中河内</c:v>
                </c:pt>
                <c:pt idx="4">
                  <c:v>大阪市</c:v>
                </c:pt>
                <c:pt idx="5">
                  <c:v>南河内</c:v>
                </c:pt>
                <c:pt idx="6">
                  <c:v>堺市</c:v>
                </c:pt>
                <c:pt idx="7">
                  <c:v>泉州</c:v>
                </c:pt>
              </c:strCache>
            </c:strRef>
          </c:cat>
          <c:val>
            <c:numRef>
              <c:f>'[◆資料 作成中　システム稼働状況290531.xlsx]資料４－１　H28.第３回会議'!$D$119:$D$126</c:f>
              <c:numCache>
                <c:formatCode>General</c:formatCode>
                <c:ptCount val="8"/>
                <c:pt idx="0">
                  <c:v>10</c:v>
                </c:pt>
                <c:pt idx="1">
                  <c:v>3</c:v>
                </c:pt>
                <c:pt idx="2">
                  <c:v>31</c:v>
                </c:pt>
                <c:pt idx="3">
                  <c:v>5</c:v>
                </c:pt>
                <c:pt idx="4">
                  <c:v>0</c:v>
                </c:pt>
                <c:pt idx="5">
                  <c:v>16</c:v>
                </c:pt>
                <c:pt idx="6">
                  <c:v>67</c:v>
                </c:pt>
                <c:pt idx="7">
                  <c:v>104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3914880"/>
        <c:axId val="143916416"/>
      </c:barChart>
      <c:catAx>
        <c:axId val="143914880"/>
        <c:scaling>
          <c:orientation val="minMax"/>
        </c:scaling>
        <c:delete val="0"/>
        <c:axPos val="b"/>
        <c:majorTickMark val="out"/>
        <c:minorTickMark val="none"/>
        <c:tickLblPos val="nextTo"/>
        <c:crossAx val="143916416"/>
        <c:crosses val="autoZero"/>
        <c:auto val="1"/>
        <c:lblAlgn val="ctr"/>
        <c:lblOffset val="100"/>
        <c:noMultiLvlLbl val="0"/>
      </c:catAx>
      <c:valAx>
        <c:axId val="1439164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3914880"/>
        <c:crosses val="autoZero"/>
        <c:crossBetween val="between"/>
      </c:valAx>
    </c:plotArea>
    <c:legend>
      <c:legendPos val="r"/>
      <c:legendEntry>
        <c:idx val="1"/>
        <c:txPr>
          <a:bodyPr/>
          <a:lstStyle/>
          <a:p>
            <a:pPr>
              <a:defRPr sz="800" baseline="0"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pPr>
            <a:endParaRPr lang="ja-JP"/>
          </a:p>
        </c:txPr>
      </c:legendEntry>
      <c:layout/>
      <c:overlay val="0"/>
      <c:txPr>
        <a:bodyPr/>
        <a:lstStyle/>
        <a:p>
          <a:pPr>
            <a:defRPr sz="800"/>
          </a:pPr>
          <a:endParaRPr lang="ja-JP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'利用状況つづき（２）'!$C$438</c:f>
              <c:strCache>
                <c:ptCount val="1"/>
                <c:pt idx="0">
                  <c:v>Ｈ２７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'利用状況つづき（２）'!$B$440:$B$449</c:f>
              <c:strCache>
                <c:ptCount val="10"/>
                <c:pt idx="0">
                  <c:v>10代</c:v>
                </c:pt>
                <c:pt idx="1">
                  <c:v>20代</c:v>
                </c:pt>
                <c:pt idx="2">
                  <c:v>30代</c:v>
                </c:pt>
                <c:pt idx="3">
                  <c:v>40代</c:v>
                </c:pt>
                <c:pt idx="4">
                  <c:v>50代</c:v>
                </c:pt>
                <c:pt idx="5">
                  <c:v>60代</c:v>
                </c:pt>
                <c:pt idx="6">
                  <c:v>70代</c:v>
                </c:pt>
                <c:pt idx="7">
                  <c:v>80代</c:v>
                </c:pt>
                <c:pt idx="8">
                  <c:v>90代</c:v>
                </c:pt>
                <c:pt idx="9">
                  <c:v>不明</c:v>
                </c:pt>
              </c:strCache>
            </c:strRef>
          </c:cat>
          <c:val>
            <c:numRef>
              <c:f>'利用状況つづき（２）'!$C$440:$C$449</c:f>
              <c:numCache>
                <c:formatCode>General</c:formatCode>
                <c:ptCount val="10"/>
                <c:pt idx="0">
                  <c:v>1</c:v>
                </c:pt>
                <c:pt idx="1">
                  <c:v>3</c:v>
                </c:pt>
                <c:pt idx="2">
                  <c:v>6</c:v>
                </c:pt>
                <c:pt idx="3">
                  <c:v>11</c:v>
                </c:pt>
                <c:pt idx="4">
                  <c:v>10</c:v>
                </c:pt>
                <c:pt idx="5">
                  <c:v>3</c:v>
                </c:pt>
                <c:pt idx="6">
                  <c:v>6</c:v>
                </c:pt>
                <c:pt idx="7">
                  <c:v>3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ser>
          <c:idx val="9"/>
          <c:order val="1"/>
          <c:tx>
            <c:strRef>
              <c:f>'利用状況つづき（２）'!$K$438</c:f>
              <c:strCache>
                <c:ptCount val="1"/>
                <c:pt idx="0">
                  <c:v>Ｈ２８</c:v>
                </c:pt>
              </c:strCache>
            </c:strRef>
          </c:tx>
          <c:spPr>
            <a:pattFill prst="dkUpDiag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'利用状況つづき（２）'!$B$440:$B$449</c:f>
              <c:strCache>
                <c:ptCount val="10"/>
                <c:pt idx="0">
                  <c:v>10代</c:v>
                </c:pt>
                <c:pt idx="1">
                  <c:v>20代</c:v>
                </c:pt>
                <c:pt idx="2">
                  <c:v>30代</c:v>
                </c:pt>
                <c:pt idx="3">
                  <c:v>40代</c:v>
                </c:pt>
                <c:pt idx="4">
                  <c:v>50代</c:v>
                </c:pt>
                <c:pt idx="5">
                  <c:v>60代</c:v>
                </c:pt>
                <c:pt idx="6">
                  <c:v>70代</c:v>
                </c:pt>
                <c:pt idx="7">
                  <c:v>80代</c:v>
                </c:pt>
                <c:pt idx="8">
                  <c:v>90代</c:v>
                </c:pt>
                <c:pt idx="9">
                  <c:v>不明</c:v>
                </c:pt>
              </c:strCache>
            </c:strRef>
          </c:cat>
          <c:val>
            <c:numRef>
              <c:f>'利用状況つづき（２）'!$K$440:$K$449</c:f>
              <c:numCache>
                <c:formatCode>General</c:formatCode>
                <c:ptCount val="10"/>
                <c:pt idx="0">
                  <c:v>5</c:v>
                </c:pt>
                <c:pt idx="1">
                  <c:v>7</c:v>
                </c:pt>
                <c:pt idx="2">
                  <c:v>15</c:v>
                </c:pt>
                <c:pt idx="3">
                  <c:v>29</c:v>
                </c:pt>
                <c:pt idx="4">
                  <c:v>19</c:v>
                </c:pt>
                <c:pt idx="5">
                  <c:v>13</c:v>
                </c:pt>
                <c:pt idx="6">
                  <c:v>11</c:v>
                </c:pt>
                <c:pt idx="7">
                  <c:v>2</c:v>
                </c:pt>
                <c:pt idx="8">
                  <c:v>0</c:v>
                </c:pt>
                <c:pt idx="9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7021184"/>
        <c:axId val="147027072"/>
      </c:barChart>
      <c:catAx>
        <c:axId val="147021184"/>
        <c:scaling>
          <c:orientation val="minMax"/>
        </c:scaling>
        <c:delete val="0"/>
        <c:axPos val="b"/>
        <c:majorTickMark val="out"/>
        <c:minorTickMark val="none"/>
        <c:tickLblPos val="nextTo"/>
        <c:crossAx val="147027072"/>
        <c:crosses val="autoZero"/>
        <c:auto val="1"/>
        <c:lblAlgn val="ctr"/>
        <c:lblOffset val="100"/>
        <c:noMultiLvlLbl val="0"/>
      </c:catAx>
      <c:valAx>
        <c:axId val="1470270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70211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729430648056652"/>
          <c:y val="0.11121930393195603"/>
          <c:w val="0.18055008953807392"/>
          <c:h val="0.16743438320209975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0321741032370955E-2"/>
          <c:y val="7.4548702245552642E-2"/>
          <c:w val="0.86270101933118537"/>
          <c:h val="0.7604696695000891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'利用状況つづき（２）'!$E$438</c:f>
              <c:strCache>
                <c:ptCount val="1"/>
                <c:pt idx="0">
                  <c:v>Ｈ２７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'利用状況つづき（２）'!$B$440:$B$449</c:f>
              <c:strCache>
                <c:ptCount val="10"/>
                <c:pt idx="0">
                  <c:v>10代</c:v>
                </c:pt>
                <c:pt idx="1">
                  <c:v>20代</c:v>
                </c:pt>
                <c:pt idx="2">
                  <c:v>30代</c:v>
                </c:pt>
                <c:pt idx="3">
                  <c:v>40代</c:v>
                </c:pt>
                <c:pt idx="4">
                  <c:v>50代</c:v>
                </c:pt>
                <c:pt idx="5">
                  <c:v>60代</c:v>
                </c:pt>
                <c:pt idx="6">
                  <c:v>70代</c:v>
                </c:pt>
                <c:pt idx="7">
                  <c:v>80代</c:v>
                </c:pt>
                <c:pt idx="8">
                  <c:v>90代</c:v>
                </c:pt>
                <c:pt idx="9">
                  <c:v>不明</c:v>
                </c:pt>
              </c:strCache>
            </c:strRef>
          </c:cat>
          <c:val>
            <c:numRef>
              <c:f>'利用状況つづき（２）'!$E$440:$E$449</c:f>
              <c:numCache>
                <c:formatCode>General</c:formatCode>
                <c:ptCount val="10"/>
                <c:pt idx="0">
                  <c:v>3</c:v>
                </c:pt>
                <c:pt idx="1">
                  <c:v>20</c:v>
                </c:pt>
                <c:pt idx="2">
                  <c:v>12</c:v>
                </c:pt>
                <c:pt idx="3">
                  <c:v>11</c:v>
                </c:pt>
                <c:pt idx="4">
                  <c:v>4</c:v>
                </c:pt>
                <c:pt idx="5">
                  <c:v>8</c:v>
                </c:pt>
                <c:pt idx="6">
                  <c:v>3</c:v>
                </c:pt>
                <c:pt idx="7">
                  <c:v>2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ser>
          <c:idx val="0"/>
          <c:order val="1"/>
          <c:tx>
            <c:strRef>
              <c:f>'利用状況つづき（２）'!$M$438</c:f>
              <c:strCache>
                <c:ptCount val="1"/>
                <c:pt idx="0">
                  <c:v>Ｈ２８</c:v>
                </c:pt>
              </c:strCache>
            </c:strRef>
          </c:tx>
          <c:spPr>
            <a:pattFill prst="dkUpDiag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'利用状況つづき（２）'!$B$440:$B$449</c:f>
              <c:strCache>
                <c:ptCount val="10"/>
                <c:pt idx="0">
                  <c:v>10代</c:v>
                </c:pt>
                <c:pt idx="1">
                  <c:v>20代</c:v>
                </c:pt>
                <c:pt idx="2">
                  <c:v>30代</c:v>
                </c:pt>
                <c:pt idx="3">
                  <c:v>40代</c:v>
                </c:pt>
                <c:pt idx="4">
                  <c:v>50代</c:v>
                </c:pt>
                <c:pt idx="5">
                  <c:v>60代</c:v>
                </c:pt>
                <c:pt idx="6">
                  <c:v>70代</c:v>
                </c:pt>
                <c:pt idx="7">
                  <c:v>80代</c:v>
                </c:pt>
                <c:pt idx="8">
                  <c:v>90代</c:v>
                </c:pt>
                <c:pt idx="9">
                  <c:v>不明</c:v>
                </c:pt>
              </c:strCache>
            </c:strRef>
          </c:cat>
          <c:val>
            <c:numRef>
              <c:f>'利用状況つづき（２）'!$M$440:$M$449</c:f>
              <c:numCache>
                <c:formatCode>General</c:formatCode>
                <c:ptCount val="10"/>
                <c:pt idx="0">
                  <c:v>12</c:v>
                </c:pt>
                <c:pt idx="1">
                  <c:v>24</c:v>
                </c:pt>
                <c:pt idx="2">
                  <c:v>22</c:v>
                </c:pt>
                <c:pt idx="3">
                  <c:v>28</c:v>
                </c:pt>
                <c:pt idx="4">
                  <c:v>14</c:v>
                </c:pt>
                <c:pt idx="5">
                  <c:v>10</c:v>
                </c:pt>
                <c:pt idx="6">
                  <c:v>4</c:v>
                </c:pt>
                <c:pt idx="7">
                  <c:v>3</c:v>
                </c:pt>
                <c:pt idx="8">
                  <c:v>1</c:v>
                </c:pt>
                <c:pt idx="9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7085568"/>
        <c:axId val="147107840"/>
      </c:barChart>
      <c:catAx>
        <c:axId val="147085568"/>
        <c:scaling>
          <c:orientation val="minMax"/>
        </c:scaling>
        <c:delete val="0"/>
        <c:axPos val="b"/>
        <c:majorTickMark val="out"/>
        <c:minorTickMark val="none"/>
        <c:tickLblPos val="nextTo"/>
        <c:crossAx val="147107840"/>
        <c:crosses val="autoZero"/>
        <c:auto val="1"/>
        <c:lblAlgn val="ctr"/>
        <c:lblOffset val="100"/>
        <c:noMultiLvlLbl val="0"/>
      </c:catAx>
      <c:valAx>
        <c:axId val="1471078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70855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880478557937995"/>
          <c:y val="0.1208946554957946"/>
          <c:w val="0.14797537376799402"/>
          <c:h val="0.18760415509387846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'３次つき'!$B$175</c:f>
              <c:strCache>
                <c:ptCount val="1"/>
                <c:pt idx="0">
                  <c:v>あ　り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'３次つき'!$C$174:$D$174</c:f>
              <c:strCache>
                <c:ptCount val="2"/>
                <c:pt idx="0">
                  <c:v>Ｈ２７</c:v>
                </c:pt>
                <c:pt idx="1">
                  <c:v>Ｈ２８</c:v>
                </c:pt>
              </c:strCache>
            </c:strRef>
          </c:cat>
          <c:val>
            <c:numRef>
              <c:f>'３次つき'!$C$175:$D$175</c:f>
              <c:numCache>
                <c:formatCode>General</c:formatCode>
                <c:ptCount val="2"/>
                <c:pt idx="0">
                  <c:v>48</c:v>
                </c:pt>
                <c:pt idx="1">
                  <c:v>100</c:v>
                </c:pt>
              </c:numCache>
            </c:numRef>
          </c:val>
        </c:ser>
        <c:ser>
          <c:idx val="1"/>
          <c:order val="1"/>
          <c:tx>
            <c:strRef>
              <c:f>'３次つき'!$B$176</c:f>
              <c:strCache>
                <c:ptCount val="1"/>
                <c:pt idx="0">
                  <c:v>な　し</c:v>
                </c:pt>
              </c:strCache>
            </c:strRef>
          </c:tx>
          <c:spPr>
            <a:pattFill prst="dkUpDiag">
              <a:fgClr>
                <a:schemeClr val="accent1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'３次つき'!$C$174:$D$174</c:f>
              <c:strCache>
                <c:ptCount val="2"/>
                <c:pt idx="0">
                  <c:v>Ｈ２７</c:v>
                </c:pt>
                <c:pt idx="1">
                  <c:v>Ｈ２８</c:v>
                </c:pt>
              </c:strCache>
            </c:strRef>
          </c:cat>
          <c:val>
            <c:numRef>
              <c:f>'３次つき'!$C$176:$D$176</c:f>
              <c:numCache>
                <c:formatCode>General</c:formatCode>
                <c:ptCount val="2"/>
                <c:pt idx="0">
                  <c:v>19</c:v>
                </c:pt>
                <c:pt idx="1">
                  <c:v>34</c:v>
                </c:pt>
              </c:numCache>
            </c:numRef>
          </c:val>
        </c:ser>
        <c:ser>
          <c:idx val="2"/>
          <c:order val="2"/>
          <c:tx>
            <c:strRef>
              <c:f>'３次つき'!$B$177</c:f>
              <c:strCache>
                <c:ptCount val="1"/>
                <c:pt idx="0">
                  <c:v>不　明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'３次つき'!$C$174:$D$174</c:f>
              <c:strCache>
                <c:ptCount val="2"/>
                <c:pt idx="0">
                  <c:v>Ｈ２７</c:v>
                </c:pt>
                <c:pt idx="1">
                  <c:v>Ｈ２８</c:v>
                </c:pt>
              </c:strCache>
            </c:strRef>
          </c:cat>
          <c:val>
            <c:numRef>
              <c:f>'３次つき'!$C$177:$D$177</c:f>
              <c:numCache>
                <c:formatCode>General</c:formatCode>
                <c:ptCount val="2"/>
                <c:pt idx="0">
                  <c:v>42</c:v>
                </c:pt>
                <c:pt idx="1">
                  <c:v>102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8171008"/>
        <c:axId val="128185088"/>
      </c:barChart>
      <c:catAx>
        <c:axId val="128171008"/>
        <c:scaling>
          <c:orientation val="minMax"/>
        </c:scaling>
        <c:delete val="0"/>
        <c:axPos val="b"/>
        <c:majorTickMark val="out"/>
        <c:minorTickMark val="none"/>
        <c:tickLblPos val="nextTo"/>
        <c:crossAx val="128185088"/>
        <c:crosses val="autoZero"/>
        <c:auto val="1"/>
        <c:lblAlgn val="ctr"/>
        <c:lblOffset val="100"/>
        <c:noMultiLvlLbl val="0"/>
      </c:catAx>
      <c:valAx>
        <c:axId val="12818508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2817100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87729658792651E-2"/>
          <c:y val="5.6303774987210793E-2"/>
          <c:w val="0.88083245844269453"/>
          <c:h val="0.828939195100612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'３次つき'!$C$678</c:f>
              <c:strCache>
                <c:ptCount val="1"/>
                <c:pt idx="0">
                  <c:v>男性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'３次つき'!$B$679:$B$687</c:f>
              <c:strCache>
                <c:ptCount val="9"/>
                <c:pt idx="0">
                  <c:v>10代</c:v>
                </c:pt>
                <c:pt idx="1">
                  <c:v>20代</c:v>
                </c:pt>
                <c:pt idx="2">
                  <c:v>30代</c:v>
                </c:pt>
                <c:pt idx="3">
                  <c:v>40代</c:v>
                </c:pt>
                <c:pt idx="4">
                  <c:v>50代</c:v>
                </c:pt>
                <c:pt idx="5">
                  <c:v>60代</c:v>
                </c:pt>
                <c:pt idx="6">
                  <c:v>70代</c:v>
                </c:pt>
                <c:pt idx="7">
                  <c:v>80代</c:v>
                </c:pt>
                <c:pt idx="8">
                  <c:v>不明</c:v>
                </c:pt>
              </c:strCache>
            </c:strRef>
          </c:cat>
          <c:val>
            <c:numRef>
              <c:f>'３次つき'!$C$679:$C$687</c:f>
              <c:numCache>
                <c:formatCode>General</c:formatCode>
                <c:ptCount val="9"/>
                <c:pt idx="0">
                  <c:v>3</c:v>
                </c:pt>
                <c:pt idx="1">
                  <c:v>7</c:v>
                </c:pt>
                <c:pt idx="2">
                  <c:v>8</c:v>
                </c:pt>
                <c:pt idx="3">
                  <c:v>17</c:v>
                </c:pt>
                <c:pt idx="4">
                  <c:v>11</c:v>
                </c:pt>
                <c:pt idx="5">
                  <c:v>7</c:v>
                </c:pt>
                <c:pt idx="6">
                  <c:v>6</c:v>
                </c:pt>
                <c:pt idx="7">
                  <c:v>3</c:v>
                </c:pt>
              </c:numCache>
            </c:numRef>
          </c:val>
        </c:ser>
        <c:ser>
          <c:idx val="1"/>
          <c:order val="1"/>
          <c:tx>
            <c:strRef>
              <c:f>'３次つき'!$D$678</c:f>
              <c:strCache>
                <c:ptCount val="1"/>
                <c:pt idx="0">
                  <c:v>女性</c:v>
                </c:pt>
              </c:strCache>
            </c:strRef>
          </c:tx>
          <c:spPr>
            <a:pattFill prst="dkUpDiag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'３次つき'!$B$679:$B$687</c:f>
              <c:strCache>
                <c:ptCount val="9"/>
                <c:pt idx="0">
                  <c:v>10代</c:v>
                </c:pt>
                <c:pt idx="1">
                  <c:v>20代</c:v>
                </c:pt>
                <c:pt idx="2">
                  <c:v>30代</c:v>
                </c:pt>
                <c:pt idx="3">
                  <c:v>40代</c:v>
                </c:pt>
                <c:pt idx="4">
                  <c:v>50代</c:v>
                </c:pt>
                <c:pt idx="5">
                  <c:v>60代</c:v>
                </c:pt>
                <c:pt idx="6">
                  <c:v>70代</c:v>
                </c:pt>
                <c:pt idx="7">
                  <c:v>80代</c:v>
                </c:pt>
                <c:pt idx="8">
                  <c:v>不明</c:v>
                </c:pt>
              </c:strCache>
            </c:strRef>
          </c:cat>
          <c:val>
            <c:numRef>
              <c:f>'３次つき'!$D$679:$D$687</c:f>
              <c:numCache>
                <c:formatCode>General</c:formatCode>
                <c:ptCount val="9"/>
                <c:pt idx="0">
                  <c:v>11</c:v>
                </c:pt>
                <c:pt idx="1">
                  <c:v>34</c:v>
                </c:pt>
                <c:pt idx="2">
                  <c:v>23</c:v>
                </c:pt>
                <c:pt idx="3">
                  <c:v>16</c:v>
                </c:pt>
                <c:pt idx="4">
                  <c:v>9</c:v>
                </c:pt>
                <c:pt idx="5">
                  <c:v>9</c:v>
                </c:pt>
                <c:pt idx="6">
                  <c:v>2</c:v>
                </c:pt>
                <c:pt idx="7">
                  <c:v>3</c:v>
                </c:pt>
                <c:pt idx="8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0583552"/>
        <c:axId val="130671360"/>
      </c:barChart>
      <c:catAx>
        <c:axId val="130583552"/>
        <c:scaling>
          <c:orientation val="minMax"/>
        </c:scaling>
        <c:delete val="0"/>
        <c:axPos val="b"/>
        <c:majorTickMark val="out"/>
        <c:minorTickMark val="none"/>
        <c:tickLblPos val="nextTo"/>
        <c:crossAx val="130671360"/>
        <c:crosses val="autoZero"/>
        <c:auto val="1"/>
        <c:lblAlgn val="ctr"/>
        <c:lblOffset val="100"/>
        <c:noMultiLvlLbl val="0"/>
      </c:catAx>
      <c:valAx>
        <c:axId val="1306713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05835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670975503062107"/>
          <c:y val="0.40239391951006126"/>
          <c:w val="0.10273468941382327"/>
          <c:h val="0.16743438320209975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'３次つき'!$B$496</c:f>
              <c:strCache>
                <c:ptCount val="1"/>
                <c:pt idx="0">
                  <c:v>あり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('３次つき'!$C$495,'３次つき'!$E$495)</c:f>
              <c:strCache>
                <c:ptCount val="2"/>
                <c:pt idx="0">
                  <c:v>Ｈ２７</c:v>
                </c:pt>
                <c:pt idx="1">
                  <c:v>Ｈ２８</c:v>
                </c:pt>
              </c:strCache>
            </c:strRef>
          </c:cat>
          <c:val>
            <c:numRef>
              <c:f>('３次つき'!$C$496,'３次つき'!$E$496)</c:f>
              <c:numCache>
                <c:formatCode>General</c:formatCode>
                <c:ptCount val="2"/>
                <c:pt idx="0">
                  <c:v>68</c:v>
                </c:pt>
                <c:pt idx="1">
                  <c:v>83</c:v>
                </c:pt>
              </c:numCache>
            </c:numRef>
          </c:val>
        </c:ser>
        <c:ser>
          <c:idx val="2"/>
          <c:order val="1"/>
          <c:tx>
            <c:strRef>
              <c:f>'３次つき'!$B$497</c:f>
              <c:strCache>
                <c:ptCount val="1"/>
                <c:pt idx="0">
                  <c:v>なし</c:v>
                </c:pt>
              </c:strCache>
            </c:strRef>
          </c:tx>
          <c:spPr>
            <a:pattFill prst="dkUpDiag">
              <a:fgClr>
                <a:schemeClr val="accent1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('３次つき'!$C$495,'３次つき'!$E$495)</c:f>
              <c:strCache>
                <c:ptCount val="2"/>
                <c:pt idx="0">
                  <c:v>Ｈ２７</c:v>
                </c:pt>
                <c:pt idx="1">
                  <c:v>Ｈ２８</c:v>
                </c:pt>
              </c:strCache>
            </c:strRef>
          </c:cat>
          <c:val>
            <c:numRef>
              <c:f>('３次つき'!$C$497,'３次つき'!$E$497)</c:f>
              <c:numCache>
                <c:formatCode>General</c:formatCode>
                <c:ptCount val="2"/>
                <c:pt idx="0">
                  <c:v>41</c:v>
                </c:pt>
                <c:pt idx="1">
                  <c:v>153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0717568"/>
        <c:axId val="130719104"/>
      </c:barChart>
      <c:catAx>
        <c:axId val="130717568"/>
        <c:scaling>
          <c:orientation val="minMax"/>
        </c:scaling>
        <c:delete val="0"/>
        <c:axPos val="b"/>
        <c:majorTickMark val="out"/>
        <c:minorTickMark val="none"/>
        <c:tickLblPos val="nextTo"/>
        <c:crossAx val="130719104"/>
        <c:crosses val="autoZero"/>
        <c:auto val="1"/>
        <c:lblAlgn val="ctr"/>
        <c:lblOffset val="100"/>
        <c:noMultiLvlLbl val="0"/>
      </c:catAx>
      <c:valAx>
        <c:axId val="13071910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3071756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5.5022986776334486E-2"/>
          <c:y val="4.5270212783035148E-2"/>
          <c:w val="0.74709915241486535"/>
          <c:h val="0.5426534068562530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利用状況つづき!$E$388:$E$389</c:f>
              <c:strCache>
                <c:ptCount val="1"/>
                <c:pt idx="0">
                  <c:v>Ｈ２７ 　計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利用状況つづき!$A$390:$A$398</c:f>
              <c:strCache>
                <c:ptCount val="9"/>
                <c:pt idx="0">
                  <c:v>F0　症状性を含む器質性精神障害</c:v>
                </c:pt>
                <c:pt idx="1">
                  <c:v>F1　精神作用物質使用による精神及び行動の障害</c:v>
                </c:pt>
                <c:pt idx="2">
                  <c:v>F2　統合失調症、統合失調型障害および妄想性障害</c:v>
                </c:pt>
                <c:pt idx="3">
                  <c:v>F3　気分（感情）障害</c:v>
                </c:pt>
                <c:pt idx="4">
                  <c:v>F4　神経症性障害</c:v>
                </c:pt>
                <c:pt idx="5">
                  <c:v>F5　生理的障害等</c:v>
                </c:pt>
                <c:pt idx="6">
                  <c:v>F6　成人のパーソナリティおよび行動の障害</c:v>
                </c:pt>
                <c:pt idx="7">
                  <c:v>F7　知的障害</c:v>
                </c:pt>
                <c:pt idx="8">
                  <c:v>その他</c:v>
                </c:pt>
              </c:strCache>
            </c:strRef>
          </c:cat>
          <c:val>
            <c:numRef>
              <c:f>利用状況つづき!$E$390:$E$398</c:f>
              <c:numCache>
                <c:formatCode>General</c:formatCode>
                <c:ptCount val="9"/>
                <c:pt idx="0">
                  <c:v>4</c:v>
                </c:pt>
                <c:pt idx="1">
                  <c:v>7</c:v>
                </c:pt>
                <c:pt idx="2">
                  <c:v>10</c:v>
                </c:pt>
                <c:pt idx="3">
                  <c:v>19</c:v>
                </c:pt>
                <c:pt idx="4">
                  <c:v>14</c:v>
                </c:pt>
                <c:pt idx="5">
                  <c:v>2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</c:numCache>
            </c:numRef>
          </c:val>
        </c:ser>
        <c:ser>
          <c:idx val="6"/>
          <c:order val="1"/>
          <c:tx>
            <c:strRef>
              <c:f>利用状況つづき!$H$388:$H$389</c:f>
              <c:strCache>
                <c:ptCount val="1"/>
                <c:pt idx="0">
                  <c:v>Ｈ２８ 　計</c:v>
                </c:pt>
              </c:strCache>
            </c:strRef>
          </c:tx>
          <c:spPr>
            <a:pattFill prst="dkUpDiag">
              <a:fgClr>
                <a:schemeClr val="accent4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利用状況つづき!$A$390:$A$398</c:f>
              <c:strCache>
                <c:ptCount val="9"/>
                <c:pt idx="0">
                  <c:v>F0　症状性を含む器質性精神障害</c:v>
                </c:pt>
                <c:pt idx="1">
                  <c:v>F1　精神作用物質使用による精神及び行動の障害</c:v>
                </c:pt>
                <c:pt idx="2">
                  <c:v>F2　統合失調症、統合失調型障害および妄想性障害</c:v>
                </c:pt>
                <c:pt idx="3">
                  <c:v>F3　気分（感情）障害</c:v>
                </c:pt>
                <c:pt idx="4">
                  <c:v>F4　神経症性障害</c:v>
                </c:pt>
                <c:pt idx="5">
                  <c:v>F5　生理的障害等</c:v>
                </c:pt>
                <c:pt idx="6">
                  <c:v>F6　成人のパーソナリティおよび行動の障害</c:v>
                </c:pt>
                <c:pt idx="7">
                  <c:v>F7　知的障害</c:v>
                </c:pt>
                <c:pt idx="8">
                  <c:v>その他</c:v>
                </c:pt>
              </c:strCache>
            </c:strRef>
          </c:cat>
          <c:val>
            <c:numRef>
              <c:f>利用状況つづき!$H$390:$H$398</c:f>
              <c:numCache>
                <c:formatCode>General</c:formatCode>
                <c:ptCount val="9"/>
                <c:pt idx="0">
                  <c:v>12</c:v>
                </c:pt>
                <c:pt idx="1">
                  <c:v>18</c:v>
                </c:pt>
                <c:pt idx="2">
                  <c:v>27</c:v>
                </c:pt>
                <c:pt idx="3">
                  <c:v>39</c:v>
                </c:pt>
                <c:pt idx="4">
                  <c:v>15</c:v>
                </c:pt>
                <c:pt idx="5">
                  <c:v>2</c:v>
                </c:pt>
                <c:pt idx="6">
                  <c:v>4</c:v>
                </c:pt>
                <c:pt idx="7">
                  <c:v>3</c:v>
                </c:pt>
                <c:pt idx="8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3112576"/>
        <c:axId val="133114112"/>
      </c:barChart>
      <c:catAx>
        <c:axId val="1331125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0" vert="eaVert"/>
          <a:lstStyle/>
          <a:p>
            <a:pPr>
              <a:defRPr sz="800"/>
            </a:pPr>
            <a:endParaRPr lang="ja-JP"/>
          </a:p>
        </c:txPr>
        <c:crossAx val="133114112"/>
        <c:crosses val="autoZero"/>
        <c:auto val="1"/>
        <c:lblAlgn val="ctr"/>
        <c:lblOffset val="100"/>
        <c:noMultiLvlLbl val="0"/>
      </c:catAx>
      <c:valAx>
        <c:axId val="1331141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31125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024524800641953"/>
          <c:y val="0.10887772649108517"/>
          <c:w val="0.1470158984903957"/>
          <c:h val="0.13856638609828945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78BE42-20E9-4A66-B7D2-52C2AA71C3F7}" type="datetimeFigureOut">
              <a:rPr kumimoji="1" lang="ja-JP" altLang="en-US" smtClean="0"/>
              <a:t>2018/3/7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56EB1A-5D35-4F6F-BD55-0790C4E090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00954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F873CD-931C-43A2-AA17-7C19390F4F71}" type="datetimeFigureOut">
              <a:rPr kumimoji="1" lang="ja-JP" altLang="en-US" smtClean="0"/>
              <a:t>2018/3/7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670943-4C80-4D24-9218-BE80DF4E1D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322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670943-4C80-4D24-9218-BE80DF4E1D61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0816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DDE7A-C532-4703-B5EC-19C4BFA6D1D0}" type="datetime1">
              <a:rPr kumimoji="1" lang="ja-JP" altLang="en-US" smtClean="0"/>
              <a:t>2018/3/7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4138-2453-48FB-9515-BFDF6E7AA3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1294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36643-18DC-4192-AC4A-9511607D29BE}" type="datetime1">
              <a:rPr kumimoji="1" lang="ja-JP" altLang="en-US" smtClean="0"/>
              <a:t>2018/3/7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4138-2453-48FB-9515-BFDF6E7AA3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4251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2AE65-EC6D-42BB-9F1A-57512BC3D21A}" type="datetime1">
              <a:rPr kumimoji="1" lang="ja-JP" altLang="en-US" smtClean="0"/>
              <a:t>2018/3/7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4138-2453-48FB-9515-BFDF6E7AA3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8469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F1FA0-B617-401E-BEF7-E8F035312905}" type="datetime1">
              <a:rPr kumimoji="1" lang="ja-JP" altLang="en-US" smtClean="0"/>
              <a:t>2018/3/7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4138-2453-48FB-9515-BFDF6E7AA3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2308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71990-EA29-47E8-A339-D46A6EE63206}" type="datetime1">
              <a:rPr kumimoji="1" lang="ja-JP" altLang="en-US" smtClean="0"/>
              <a:t>2018/3/7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4138-2453-48FB-9515-BFDF6E7AA3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156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47A94-C4E4-4D87-A5CB-A1DD8E10D23D}" type="datetime1">
              <a:rPr kumimoji="1" lang="ja-JP" altLang="en-US" smtClean="0"/>
              <a:t>2018/3/7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4138-2453-48FB-9515-BFDF6E7AA3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681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90480-ADEA-4F51-A878-DB7CA14EB9D8}" type="datetime1">
              <a:rPr kumimoji="1" lang="ja-JP" altLang="en-US" smtClean="0"/>
              <a:t>2018/3/7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4138-2453-48FB-9515-BFDF6E7AA3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209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3265D-0632-4ED4-9F2C-6385269DA401}" type="datetime1">
              <a:rPr kumimoji="1" lang="ja-JP" altLang="en-US" smtClean="0"/>
              <a:t>2018/3/7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4138-2453-48FB-9515-BFDF6E7AA3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1448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022E6-C700-475A-BCB7-01DE31F704EE}" type="datetime1">
              <a:rPr kumimoji="1" lang="ja-JP" altLang="en-US" smtClean="0"/>
              <a:t>2018/3/7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4138-2453-48FB-9515-BFDF6E7AA3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4463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77656-68F8-4EDE-86AA-0DBDC2D630A6}" type="datetime1">
              <a:rPr kumimoji="1" lang="ja-JP" altLang="en-US" smtClean="0"/>
              <a:t>2018/3/7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4138-2453-48FB-9515-BFDF6E7AA3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7472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F7845-8942-413D-9C47-E5653AAF2BF7}" type="datetime1">
              <a:rPr kumimoji="1" lang="ja-JP" altLang="en-US" smtClean="0"/>
              <a:t>2018/3/7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4138-2453-48FB-9515-BFDF6E7AA3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2012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B3D69-01F7-4E8E-9EC9-009E5E4C8B43}" type="datetime1">
              <a:rPr kumimoji="1" lang="ja-JP" altLang="en-US" smtClean="0"/>
              <a:t>2018/3/7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B4138-2453-48FB-9515-BFDF6E7AA3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5881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8.x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4138-2453-48FB-9515-BFDF6E7AA310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80312" y="6439026"/>
            <a:ext cx="10081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/>
              <a:t>（単位：件）</a:t>
            </a:r>
            <a:endParaRPr kumimoji="1" lang="ja-JP" altLang="en-US" sz="1100" dirty="0"/>
          </a:p>
        </p:txBody>
      </p:sp>
      <p:pic>
        <p:nvPicPr>
          <p:cNvPr id="16412" name="Picture 2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99" y="855163"/>
            <a:ext cx="8877300" cy="558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正方形/長方形 5"/>
          <p:cNvSpPr/>
          <p:nvPr/>
        </p:nvSpPr>
        <p:spPr>
          <a:xfrm>
            <a:off x="7729314" y="45780"/>
            <a:ext cx="1296144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資料５</a:t>
            </a:r>
            <a:endParaRPr kumimoji="1" lang="ja-JP" altLang="en-US" sz="16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95536" y="572948"/>
            <a:ext cx="30963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/>
              <a:t>５－１　　件数別</a:t>
            </a:r>
            <a:r>
              <a:rPr kumimoji="1" lang="ja-JP" altLang="en-US" sz="1600" b="1" dirty="0" smtClean="0"/>
              <a:t>利用実績</a:t>
            </a:r>
            <a:endParaRPr kumimoji="1" lang="ja-JP" altLang="en-US" sz="1600" b="1" dirty="0"/>
          </a:p>
        </p:txBody>
      </p:sp>
      <p:sp>
        <p:nvSpPr>
          <p:cNvPr id="2" name="正方形/長方形 1"/>
          <p:cNvSpPr/>
          <p:nvPr/>
        </p:nvSpPr>
        <p:spPr>
          <a:xfrm>
            <a:off x="255599" y="173885"/>
            <a:ext cx="588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b="1" dirty="0" smtClean="0"/>
              <a:t>【</a:t>
            </a:r>
            <a:r>
              <a:rPr lang="ja-JP" altLang="en-US" b="1" dirty="0" smtClean="0"/>
              <a:t>夜間</a:t>
            </a:r>
            <a:r>
              <a:rPr lang="ja-JP" altLang="en-US" b="1" dirty="0"/>
              <a:t>・休日 精神科合併症支援システム 利用</a:t>
            </a:r>
            <a:r>
              <a:rPr lang="ja-JP" altLang="en-US" b="1" dirty="0" smtClean="0"/>
              <a:t>状況　</a:t>
            </a:r>
            <a:r>
              <a:rPr lang="en-US" altLang="ja-JP" b="1" dirty="0" smtClean="0"/>
              <a:t>】</a:t>
            </a:r>
            <a:r>
              <a:rPr lang="ja-JP" altLang="en-US" b="1" dirty="0" smtClean="0"/>
              <a:t>　</a:t>
            </a:r>
            <a:r>
              <a:rPr lang="ja-JP" altLang="en-US" sz="1200" dirty="0" smtClean="0"/>
              <a:t>（</a:t>
            </a:r>
            <a:r>
              <a:rPr lang="en-US" altLang="ja-JP" sz="1200" dirty="0" smtClean="0"/>
              <a:t>※</a:t>
            </a:r>
            <a:r>
              <a:rPr lang="ja-JP" altLang="en-US" sz="1200" dirty="0"/>
              <a:t>）</a:t>
            </a:r>
            <a:endParaRPr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49896" y="6449968"/>
            <a:ext cx="52565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/>
              <a:t>＊本資料中、平成</a:t>
            </a:r>
            <a:r>
              <a:rPr kumimoji="1" lang="en-US" altLang="ja-JP" sz="1100" dirty="0" smtClean="0"/>
              <a:t>27</a:t>
            </a:r>
            <a:r>
              <a:rPr kumimoji="1" lang="ja-JP" altLang="en-US" sz="1100" dirty="0" smtClean="0"/>
              <a:t>年度の数値は平成</a:t>
            </a:r>
            <a:r>
              <a:rPr kumimoji="1" lang="en-US" altLang="ja-JP" sz="1100" dirty="0" smtClean="0"/>
              <a:t>27</a:t>
            </a:r>
            <a:r>
              <a:rPr kumimoji="1" lang="ja-JP" altLang="en-US" sz="1100" dirty="0" smtClean="0"/>
              <a:t>年</a:t>
            </a:r>
            <a:r>
              <a:rPr kumimoji="1" lang="en-US" altLang="ja-JP" sz="1100" dirty="0" smtClean="0"/>
              <a:t>8</a:t>
            </a:r>
            <a:r>
              <a:rPr kumimoji="1" lang="ja-JP" altLang="en-US" sz="1100" dirty="0" smtClean="0"/>
              <a:t>月</a:t>
            </a:r>
            <a:r>
              <a:rPr kumimoji="1" lang="en-US" altLang="ja-JP" sz="1100" dirty="0" smtClean="0"/>
              <a:t>17</a:t>
            </a:r>
            <a:r>
              <a:rPr kumimoji="1" lang="ja-JP" altLang="en-US" sz="1100" dirty="0" smtClean="0"/>
              <a:t>日～平成</a:t>
            </a:r>
            <a:r>
              <a:rPr kumimoji="1" lang="en-US" altLang="ja-JP" sz="1100" dirty="0" smtClean="0"/>
              <a:t>28</a:t>
            </a:r>
            <a:r>
              <a:rPr kumimoji="1" lang="ja-JP" altLang="en-US" sz="1100" dirty="0" smtClean="0"/>
              <a:t>年</a:t>
            </a:r>
            <a:r>
              <a:rPr kumimoji="1" lang="en-US" altLang="ja-JP" sz="1100" dirty="0" smtClean="0"/>
              <a:t>3</a:t>
            </a:r>
            <a:r>
              <a:rPr kumimoji="1" lang="ja-JP" altLang="en-US" sz="1100" dirty="0" smtClean="0"/>
              <a:t>月</a:t>
            </a:r>
            <a:r>
              <a:rPr kumimoji="1" lang="en-US" altLang="ja-JP" sz="1100" dirty="0" smtClean="0"/>
              <a:t>31</a:t>
            </a:r>
            <a:r>
              <a:rPr kumimoji="1" lang="ja-JP" altLang="en-US" sz="1100" dirty="0" smtClean="0"/>
              <a:t>日の集計</a:t>
            </a:r>
            <a:endParaRPr kumimoji="1" lang="ja-JP" altLang="en-US" sz="1100" dirty="0"/>
          </a:p>
        </p:txBody>
      </p:sp>
    </p:spTree>
    <p:extLst>
      <p:ext uri="{BB962C8B-B14F-4D97-AF65-F5344CB8AC3E}">
        <p14:creationId xmlns:p14="http://schemas.microsoft.com/office/powerpoint/2010/main" val="126026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4138-2453-48FB-9515-BFDF6E7AA310}" type="slidenum">
              <a:rPr kumimoji="1" lang="ja-JP" altLang="en-US" smtClean="0"/>
              <a:t>10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79512" y="342528"/>
            <a:ext cx="51845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/>
              <a:t>５－１０　　</a:t>
            </a:r>
            <a:r>
              <a:rPr kumimoji="1" lang="ja-JP" altLang="en-US" sz="1600" b="1" dirty="0" smtClean="0"/>
              <a:t>依頼から受入れ可否を伝えるまでの所要時間</a:t>
            </a:r>
            <a:endParaRPr kumimoji="1" lang="ja-JP" altLang="en-US" sz="1600" b="1" dirty="0"/>
          </a:p>
        </p:txBody>
      </p:sp>
      <p:cxnSp>
        <p:nvCxnSpPr>
          <p:cNvPr id="8" name="直線矢印コネクタ 7"/>
          <p:cNvCxnSpPr/>
          <p:nvPr/>
        </p:nvCxnSpPr>
        <p:spPr>
          <a:xfrm>
            <a:off x="1547664" y="2060848"/>
            <a:ext cx="3528392" cy="0"/>
          </a:xfrm>
          <a:prstGeom prst="straightConnector1">
            <a:avLst/>
          </a:prstGeom>
          <a:ln w="635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円/楕円 9"/>
          <p:cNvSpPr/>
          <p:nvPr/>
        </p:nvSpPr>
        <p:spPr>
          <a:xfrm>
            <a:off x="824634" y="1071064"/>
            <a:ext cx="723030" cy="2029116"/>
          </a:xfrm>
          <a:prstGeom prst="ellipse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523350" y="917176"/>
            <a:ext cx="2520280" cy="307777"/>
          </a:xfrm>
          <a:prstGeom prst="rect">
            <a:avLst/>
          </a:prstGeom>
          <a:noFill/>
          <a:ln>
            <a:solidFill>
              <a:schemeClr val="accent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b="1" dirty="0" smtClean="0"/>
              <a:t>30</a:t>
            </a:r>
            <a:r>
              <a:rPr kumimoji="1" lang="ja-JP" altLang="en-US" sz="1400" b="1" dirty="0" smtClean="0"/>
              <a:t>分以内の内訳（再掲）</a:t>
            </a:r>
            <a:endParaRPr kumimoji="1" lang="ja-JP" altLang="en-US" sz="1400" b="1" dirty="0"/>
          </a:p>
        </p:txBody>
      </p:sp>
      <p:graphicFrame>
        <p:nvGraphicFramePr>
          <p:cNvPr id="15" name="グラフ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1141504"/>
              </p:ext>
            </p:extLst>
          </p:nvPr>
        </p:nvGraphicFramePr>
        <p:xfrm>
          <a:off x="683568" y="950272"/>
          <a:ext cx="4392488" cy="26824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グラフ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5927084"/>
              </p:ext>
            </p:extLst>
          </p:nvPr>
        </p:nvGraphicFramePr>
        <p:xfrm>
          <a:off x="5415338" y="1268760"/>
          <a:ext cx="2736304" cy="20620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5253" y="3933056"/>
            <a:ext cx="5760290" cy="2600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テキスト ボックス 5"/>
          <p:cNvSpPr txBox="1"/>
          <p:nvPr/>
        </p:nvSpPr>
        <p:spPr>
          <a:xfrm>
            <a:off x="6084168" y="3656057"/>
            <a:ext cx="25202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/>
              <a:t>H29.</a:t>
            </a:r>
            <a:r>
              <a:rPr lang="en-US" altLang="ja-JP" sz="1200" dirty="0" smtClean="0"/>
              <a:t>1 </a:t>
            </a:r>
            <a:r>
              <a:rPr kumimoji="1" lang="ja-JP" altLang="en-US" sz="1200" dirty="0" smtClean="0"/>
              <a:t>～</a:t>
            </a:r>
            <a:r>
              <a:rPr kumimoji="1" lang="en-US" altLang="ja-JP" sz="1200" dirty="0" smtClean="0"/>
              <a:t>3 </a:t>
            </a:r>
            <a:r>
              <a:rPr lang="ja-JP" altLang="en-US" sz="1200" dirty="0"/>
              <a:t>月</a:t>
            </a:r>
            <a:r>
              <a:rPr kumimoji="1" lang="ja-JP" altLang="en-US" sz="1200" dirty="0" smtClean="0"/>
              <a:t>　（</a:t>
            </a:r>
            <a:r>
              <a:rPr kumimoji="1" lang="en-US" altLang="ja-JP" sz="1200" dirty="0" smtClean="0"/>
              <a:t>n:62)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174817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4138-2453-48FB-9515-BFDF6E7AA310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79512" y="456927"/>
            <a:ext cx="2520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/>
              <a:t>５－２</a:t>
            </a:r>
            <a:r>
              <a:rPr kumimoji="1" lang="ja-JP" altLang="en-US" sz="1600" b="1" dirty="0" smtClean="0"/>
              <a:t>　月別利用実績</a:t>
            </a:r>
            <a:endParaRPr kumimoji="1" lang="ja-JP" altLang="en-US" sz="1600" b="1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863491" y="503094"/>
            <a:ext cx="10081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/>
              <a:t>（単位：件）</a:t>
            </a:r>
            <a:endParaRPr kumimoji="1" lang="ja-JP" altLang="en-US" sz="1100" dirty="0"/>
          </a:p>
        </p:txBody>
      </p:sp>
      <p:graphicFrame>
        <p:nvGraphicFramePr>
          <p:cNvPr id="11" name="グラフ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7409239"/>
              </p:ext>
            </p:extLst>
          </p:nvPr>
        </p:nvGraphicFramePr>
        <p:xfrm>
          <a:off x="900965" y="4293096"/>
          <a:ext cx="7344816" cy="180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925" y="1124744"/>
            <a:ext cx="729615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656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4138-2453-48FB-9515-BFDF6E7AA310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5496" y="476671"/>
            <a:ext cx="41764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/>
              <a:t>５</a:t>
            </a:r>
            <a:r>
              <a:rPr lang="ja-JP" altLang="en-US" sz="1600" b="1" dirty="0" smtClean="0"/>
              <a:t>－３　時間帯別利用実績</a:t>
            </a:r>
            <a:endParaRPr kumimoji="1" lang="ja-JP" altLang="en-US" sz="1600" b="1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740352" y="986773"/>
            <a:ext cx="10081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/>
              <a:t>（単位：件）</a:t>
            </a:r>
            <a:endParaRPr kumimoji="1" lang="ja-JP" altLang="en-US" sz="1100" dirty="0"/>
          </a:p>
        </p:txBody>
      </p:sp>
      <p:pic>
        <p:nvPicPr>
          <p:cNvPr id="10334" name="Picture 9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340768"/>
            <a:ext cx="8784976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031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4138-2453-48FB-9515-BFDF6E7AA310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5496" y="476672"/>
            <a:ext cx="46085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smtClean="0"/>
              <a:t>５－４</a:t>
            </a:r>
            <a:r>
              <a:rPr lang="ja-JP" altLang="en-US" sz="1600" b="1" dirty="0" smtClean="0"/>
              <a:t>　</a:t>
            </a:r>
            <a:r>
              <a:rPr kumimoji="1" lang="ja-JP" altLang="en-US" sz="1600" b="1" dirty="0" smtClean="0"/>
              <a:t>コンサルテーション件数（二次医療圏別）</a:t>
            </a:r>
            <a:endParaRPr kumimoji="1" lang="ja-JP" altLang="en-US" sz="1600" b="1" dirty="0"/>
          </a:p>
        </p:txBody>
      </p:sp>
      <p:graphicFrame>
        <p:nvGraphicFramePr>
          <p:cNvPr id="6" name="グラフ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3223430"/>
              </p:ext>
            </p:extLst>
          </p:nvPr>
        </p:nvGraphicFramePr>
        <p:xfrm>
          <a:off x="240677" y="4398699"/>
          <a:ext cx="4283968" cy="18338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グラフ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8357608"/>
              </p:ext>
            </p:extLst>
          </p:nvPr>
        </p:nvGraphicFramePr>
        <p:xfrm>
          <a:off x="4843577" y="4403512"/>
          <a:ext cx="4293089" cy="18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1259632" y="4137089"/>
            <a:ext cx="12961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/>
              <a:t>■平成２７年度</a:t>
            </a:r>
            <a:endParaRPr kumimoji="1" lang="ja-JP" altLang="en-US" sz="11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292080" y="4141902"/>
            <a:ext cx="12961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/>
              <a:t>■平成２８年度</a:t>
            </a:r>
            <a:endParaRPr kumimoji="1" lang="ja-JP" altLang="en-US" sz="1100" dirty="0"/>
          </a:p>
        </p:txBody>
      </p:sp>
      <p:pic>
        <p:nvPicPr>
          <p:cNvPr id="15414" name="Picture 5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4541" y="980728"/>
            <a:ext cx="5741755" cy="303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884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4138-2453-48FB-9515-BFDF6E7AA310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5496" y="188640"/>
            <a:ext cx="41764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/>
              <a:t>５－５　　患者</a:t>
            </a:r>
            <a:r>
              <a:rPr kumimoji="1" lang="ja-JP" altLang="en-US" sz="1600" b="1" dirty="0" smtClean="0"/>
              <a:t>の状況　（性別・年代別</a:t>
            </a:r>
            <a:r>
              <a:rPr lang="ja-JP" altLang="en-US" sz="1600" b="1" dirty="0" smtClean="0"/>
              <a:t>内訳）</a:t>
            </a:r>
            <a:endParaRPr kumimoji="1" lang="ja-JP" altLang="en-US" sz="1600" b="1" dirty="0"/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0422589"/>
              </p:ext>
            </p:extLst>
          </p:nvPr>
        </p:nvGraphicFramePr>
        <p:xfrm>
          <a:off x="1168044" y="620688"/>
          <a:ext cx="6860340" cy="3096345"/>
        </p:xfrm>
        <a:graphic>
          <a:graphicData uri="http://schemas.openxmlformats.org/drawingml/2006/table">
            <a:tbl>
              <a:tblPr/>
              <a:tblGrid>
                <a:gridCol w="1037812"/>
                <a:gridCol w="727816"/>
                <a:gridCol w="727816"/>
                <a:gridCol w="727816"/>
                <a:gridCol w="727816"/>
                <a:gridCol w="727816"/>
                <a:gridCol w="727816"/>
                <a:gridCol w="727816"/>
                <a:gridCol w="727816"/>
              </a:tblGrid>
              <a:tr h="32188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Ｈ２７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Ｈ２８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3881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年代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男性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女性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不明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合計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男性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女性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不明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合計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3881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10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代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43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20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代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43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30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代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43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40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代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43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50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代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74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60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代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43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70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代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43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80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代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43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90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代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不明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20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合計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109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123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236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グラフ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256600"/>
              </p:ext>
            </p:extLst>
          </p:nvPr>
        </p:nvGraphicFramePr>
        <p:xfrm>
          <a:off x="107504" y="4232722"/>
          <a:ext cx="4104456" cy="25530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191550" y="3942928"/>
            <a:ext cx="2376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年代別（男性）</a:t>
            </a:r>
            <a:endParaRPr kumimoji="1" lang="ja-JP" altLang="en-US" sz="14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022782" y="3950781"/>
            <a:ext cx="2376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年代別（女性）</a:t>
            </a:r>
            <a:endParaRPr kumimoji="1" lang="ja-JP" altLang="en-US" sz="1400" dirty="0"/>
          </a:p>
        </p:txBody>
      </p:sp>
      <p:graphicFrame>
        <p:nvGraphicFramePr>
          <p:cNvPr id="10" name="グラフ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6939588"/>
              </p:ext>
            </p:extLst>
          </p:nvPr>
        </p:nvGraphicFramePr>
        <p:xfrm>
          <a:off x="4082872" y="4275139"/>
          <a:ext cx="4032448" cy="2691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7236296" y="4236273"/>
            <a:ext cx="7920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/>
              <a:t>N:186 </a:t>
            </a:r>
            <a:endParaRPr kumimoji="1" lang="ja-JP" altLang="en-US" sz="11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941656" y="4096816"/>
            <a:ext cx="7920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/>
              <a:t>N:148 </a:t>
            </a:r>
            <a:endParaRPr kumimoji="1" lang="ja-JP" altLang="en-US" sz="1100" dirty="0"/>
          </a:p>
        </p:txBody>
      </p:sp>
    </p:spTree>
    <p:extLst>
      <p:ext uri="{BB962C8B-B14F-4D97-AF65-F5344CB8AC3E}">
        <p14:creationId xmlns:p14="http://schemas.microsoft.com/office/powerpoint/2010/main" val="226186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4138-2453-48FB-9515-BFDF6E7AA310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32447" y="463761"/>
            <a:ext cx="26272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/>
              <a:t>５－６　</a:t>
            </a:r>
            <a:r>
              <a:rPr kumimoji="1" lang="ja-JP" altLang="en-US" sz="1600" b="1" dirty="0" smtClean="0"/>
              <a:t>精神科受診歴等</a:t>
            </a:r>
            <a:endParaRPr kumimoji="1" lang="ja-JP" altLang="en-US" sz="1600" b="1" dirty="0"/>
          </a:p>
        </p:txBody>
      </p:sp>
      <p:pic>
        <p:nvPicPr>
          <p:cNvPr id="17436" name="Picture 2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153563"/>
            <a:ext cx="5616624" cy="2042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グラフ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4593523"/>
              </p:ext>
            </p:extLst>
          </p:nvPr>
        </p:nvGraphicFramePr>
        <p:xfrm>
          <a:off x="1925960" y="350100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5019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4138-2453-48FB-9515-BFDF6E7AA310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66508" y="595263"/>
            <a:ext cx="2880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/>
              <a:t>５－７</a:t>
            </a:r>
            <a:r>
              <a:rPr kumimoji="1" lang="ja-JP" altLang="en-US" sz="1600" b="1" dirty="0" smtClean="0"/>
              <a:t>　自傷等の有無</a:t>
            </a:r>
            <a:endParaRPr kumimoji="1" lang="ja-JP" altLang="en-US" sz="1600" b="1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202612" y="3578532"/>
            <a:ext cx="1008112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/>
              <a:t>年度別</a:t>
            </a:r>
            <a:endParaRPr kumimoji="1" lang="ja-JP" altLang="en-US" sz="1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076056" y="3588536"/>
            <a:ext cx="288032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 smtClean="0"/>
              <a:t>「自傷等あり」</a:t>
            </a:r>
            <a:r>
              <a:rPr lang="ja-JP" altLang="en-US" sz="1200" dirty="0"/>
              <a:t>　</a:t>
            </a:r>
            <a:r>
              <a:rPr lang="ja-JP" altLang="en-US" sz="1200" dirty="0" smtClean="0"/>
              <a:t>性別</a:t>
            </a:r>
            <a:r>
              <a:rPr lang="ja-JP" altLang="en-US" sz="1200" dirty="0"/>
              <a:t>・</a:t>
            </a:r>
            <a:r>
              <a:rPr lang="ja-JP" altLang="en-US" sz="1200" dirty="0" smtClean="0"/>
              <a:t>年代</a:t>
            </a:r>
            <a:r>
              <a:rPr kumimoji="1" lang="ja-JP" altLang="en-US" sz="1200" dirty="0" smtClean="0"/>
              <a:t>別内訳</a:t>
            </a:r>
            <a:endParaRPr kumimoji="1" lang="ja-JP" altLang="en-US" sz="12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595440" y="6380748"/>
            <a:ext cx="208729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 smtClean="0"/>
              <a:t>＊性別・年代ともに不明のもの２件を除く</a:t>
            </a:r>
            <a:endParaRPr kumimoji="1" lang="ja-JP" altLang="en-US" sz="8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034663" y="4049948"/>
            <a:ext cx="10464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n=149*</a:t>
            </a:r>
          </a:p>
        </p:txBody>
      </p:sp>
      <p:graphicFrame>
        <p:nvGraphicFramePr>
          <p:cNvPr id="13" name="グラフ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0853782"/>
              </p:ext>
            </p:extLst>
          </p:nvPr>
        </p:nvGraphicFramePr>
        <p:xfrm>
          <a:off x="4257092" y="3954583"/>
          <a:ext cx="4518248" cy="24601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91" y="1424973"/>
            <a:ext cx="9056790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4" name="グラフ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8933478"/>
              </p:ext>
            </p:extLst>
          </p:nvPr>
        </p:nvGraphicFramePr>
        <p:xfrm>
          <a:off x="266508" y="4023104"/>
          <a:ext cx="3657420" cy="23576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12570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4138-2453-48FB-9515-BFDF6E7AA310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07732" y="436844"/>
            <a:ext cx="28520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/>
              <a:t>５－８　　受診結果と精神疾患</a:t>
            </a:r>
            <a:endParaRPr kumimoji="1" lang="ja-JP" altLang="en-US" sz="1600" b="1" dirty="0"/>
          </a:p>
        </p:txBody>
      </p:sp>
      <p:graphicFrame>
        <p:nvGraphicFramePr>
          <p:cNvPr id="11" name="グラフ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5507867"/>
              </p:ext>
            </p:extLst>
          </p:nvPr>
        </p:nvGraphicFramePr>
        <p:xfrm>
          <a:off x="1331640" y="3573016"/>
          <a:ext cx="6984776" cy="31260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0859459"/>
              </p:ext>
            </p:extLst>
          </p:nvPr>
        </p:nvGraphicFramePr>
        <p:xfrm>
          <a:off x="539552" y="908720"/>
          <a:ext cx="8229598" cy="2559207"/>
        </p:xfrm>
        <a:graphic>
          <a:graphicData uri="http://schemas.openxmlformats.org/drawingml/2006/table">
            <a:tbl>
              <a:tblPr/>
              <a:tblGrid>
                <a:gridCol w="3408598"/>
                <a:gridCol w="803500"/>
                <a:gridCol w="803500"/>
                <a:gridCol w="803500"/>
                <a:gridCol w="803500"/>
                <a:gridCol w="803500"/>
                <a:gridCol w="803500"/>
              </a:tblGrid>
              <a:tr h="23522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病　名</a:t>
                      </a:r>
                    </a:p>
                  </a:txBody>
                  <a:tcPr marL="9409" marR="9409" marT="94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Ｈ２７</a:t>
                      </a:r>
                    </a:p>
                  </a:txBody>
                  <a:tcPr marL="9409" marR="9409" marT="94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Ｈ２８</a:t>
                      </a:r>
                    </a:p>
                  </a:txBody>
                  <a:tcPr marL="9409" marR="9409" marT="94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1640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外来</a:t>
                      </a:r>
                    </a:p>
                  </a:txBody>
                  <a:tcPr marL="9409" marR="9409" marT="94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入院</a:t>
                      </a:r>
                    </a:p>
                  </a:txBody>
                  <a:tcPr marL="9409" marR="9409" marT="9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　計</a:t>
                      </a:r>
                    </a:p>
                  </a:txBody>
                  <a:tcPr marL="9409" marR="9409" marT="9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外来</a:t>
                      </a:r>
                    </a:p>
                  </a:txBody>
                  <a:tcPr marL="9409" marR="9409" marT="9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入院</a:t>
                      </a:r>
                    </a:p>
                  </a:txBody>
                  <a:tcPr marL="9409" marR="9409" marT="9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　計</a:t>
                      </a:r>
                    </a:p>
                  </a:txBody>
                  <a:tcPr marL="9409" marR="9409" marT="9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6403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F0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　症状性を含む器質性精神障害</a:t>
                      </a:r>
                      <a:endParaRPr lang="ja-JP" altLang="en-US" sz="900" b="0" i="0" u="none" strike="noStrike">
                        <a:solidFill>
                          <a:srgbClr val="FFFFFF"/>
                        </a:solidFill>
                        <a:effectLst/>
                        <a:latin typeface="Meiryo UI"/>
                      </a:endParaRPr>
                    </a:p>
                  </a:txBody>
                  <a:tcPr marL="9409" marR="9409" marT="94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0</a:t>
                      </a:r>
                    </a:p>
                  </a:txBody>
                  <a:tcPr marL="9409" marR="9409" marT="94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4</a:t>
                      </a:r>
                    </a:p>
                  </a:txBody>
                  <a:tcPr marL="9409" marR="9409" marT="9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4</a:t>
                      </a:r>
                    </a:p>
                  </a:txBody>
                  <a:tcPr marL="9409" marR="9409" marT="9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1</a:t>
                      </a:r>
                    </a:p>
                  </a:txBody>
                  <a:tcPr marL="9409" marR="9409" marT="9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11</a:t>
                      </a:r>
                    </a:p>
                  </a:txBody>
                  <a:tcPr marL="9409" marR="9409" marT="9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12</a:t>
                      </a:r>
                    </a:p>
                  </a:txBody>
                  <a:tcPr marL="9409" marR="9409" marT="9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995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F1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　精神作用物質使用による精神及び行動の障害</a:t>
                      </a:r>
                    </a:p>
                  </a:txBody>
                  <a:tcPr marL="9409" marR="9409" marT="94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1</a:t>
                      </a:r>
                    </a:p>
                  </a:txBody>
                  <a:tcPr marL="9409" marR="9409" marT="94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6</a:t>
                      </a:r>
                    </a:p>
                  </a:txBody>
                  <a:tcPr marL="9409" marR="9409" marT="9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7</a:t>
                      </a:r>
                    </a:p>
                  </a:txBody>
                  <a:tcPr marL="9409" marR="9409" marT="9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2</a:t>
                      </a:r>
                    </a:p>
                  </a:txBody>
                  <a:tcPr marL="9409" marR="9409" marT="9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16</a:t>
                      </a:r>
                    </a:p>
                  </a:txBody>
                  <a:tcPr marL="9409" marR="9409" marT="9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18</a:t>
                      </a:r>
                    </a:p>
                  </a:txBody>
                  <a:tcPr marL="9409" marR="9409" marT="9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995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F2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　統合失調症、統合失調型障害および妄想性障害</a:t>
                      </a:r>
                    </a:p>
                  </a:txBody>
                  <a:tcPr marL="9409" marR="9409" marT="94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1</a:t>
                      </a:r>
                    </a:p>
                  </a:txBody>
                  <a:tcPr marL="9409" marR="9409" marT="94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9</a:t>
                      </a:r>
                    </a:p>
                  </a:txBody>
                  <a:tcPr marL="9409" marR="9409" marT="9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10</a:t>
                      </a:r>
                    </a:p>
                  </a:txBody>
                  <a:tcPr marL="9409" marR="9409" marT="9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1</a:t>
                      </a:r>
                    </a:p>
                  </a:txBody>
                  <a:tcPr marL="9409" marR="9409" marT="9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26</a:t>
                      </a:r>
                    </a:p>
                  </a:txBody>
                  <a:tcPr marL="9409" marR="9409" marT="9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27</a:t>
                      </a:r>
                    </a:p>
                  </a:txBody>
                  <a:tcPr marL="9409" marR="9409" marT="9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9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F3　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気分（感情）障害</a:t>
                      </a:r>
                    </a:p>
                  </a:txBody>
                  <a:tcPr marL="9409" marR="9409" marT="94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2</a:t>
                      </a:r>
                    </a:p>
                  </a:txBody>
                  <a:tcPr marL="9409" marR="9409" marT="94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17</a:t>
                      </a:r>
                    </a:p>
                  </a:txBody>
                  <a:tcPr marL="9409" marR="9409" marT="9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19</a:t>
                      </a:r>
                    </a:p>
                  </a:txBody>
                  <a:tcPr marL="9409" marR="9409" marT="9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8</a:t>
                      </a:r>
                    </a:p>
                  </a:txBody>
                  <a:tcPr marL="9409" marR="9409" marT="9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31</a:t>
                      </a:r>
                    </a:p>
                  </a:txBody>
                  <a:tcPr marL="9409" marR="9409" marT="9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39</a:t>
                      </a:r>
                    </a:p>
                  </a:txBody>
                  <a:tcPr marL="9409" marR="9409" marT="9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9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F4　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神経症性障害</a:t>
                      </a:r>
                    </a:p>
                  </a:txBody>
                  <a:tcPr marL="9409" marR="9409" marT="94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4</a:t>
                      </a:r>
                    </a:p>
                  </a:txBody>
                  <a:tcPr marL="9409" marR="9409" marT="94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10</a:t>
                      </a:r>
                    </a:p>
                  </a:txBody>
                  <a:tcPr marL="9409" marR="9409" marT="9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14</a:t>
                      </a:r>
                    </a:p>
                  </a:txBody>
                  <a:tcPr marL="9409" marR="9409" marT="9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4</a:t>
                      </a:r>
                    </a:p>
                  </a:txBody>
                  <a:tcPr marL="9409" marR="9409" marT="9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11</a:t>
                      </a:r>
                    </a:p>
                  </a:txBody>
                  <a:tcPr marL="9409" marR="9409" marT="9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15</a:t>
                      </a:r>
                    </a:p>
                  </a:txBody>
                  <a:tcPr marL="9409" marR="9409" marT="9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9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F5　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生理的障害等</a:t>
                      </a:r>
                    </a:p>
                  </a:txBody>
                  <a:tcPr marL="9409" marR="9409" marT="94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0</a:t>
                      </a:r>
                    </a:p>
                  </a:txBody>
                  <a:tcPr marL="9409" marR="9409" marT="94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2</a:t>
                      </a:r>
                    </a:p>
                  </a:txBody>
                  <a:tcPr marL="9409" marR="9409" marT="9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2</a:t>
                      </a:r>
                    </a:p>
                  </a:txBody>
                  <a:tcPr marL="9409" marR="9409" marT="9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1</a:t>
                      </a:r>
                    </a:p>
                  </a:txBody>
                  <a:tcPr marL="9409" marR="9409" marT="9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1</a:t>
                      </a:r>
                    </a:p>
                  </a:txBody>
                  <a:tcPr marL="9409" marR="9409" marT="9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2</a:t>
                      </a:r>
                    </a:p>
                  </a:txBody>
                  <a:tcPr marL="9409" marR="9409" marT="9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995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F6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　成人のパーソナリティおよび行動の障害</a:t>
                      </a:r>
                    </a:p>
                  </a:txBody>
                  <a:tcPr marL="9409" marR="9409" marT="94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0</a:t>
                      </a:r>
                    </a:p>
                  </a:txBody>
                  <a:tcPr marL="9409" marR="9409" marT="94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2</a:t>
                      </a:r>
                    </a:p>
                  </a:txBody>
                  <a:tcPr marL="9409" marR="9409" marT="9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2</a:t>
                      </a:r>
                    </a:p>
                  </a:txBody>
                  <a:tcPr marL="9409" marR="9409" marT="9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1</a:t>
                      </a:r>
                    </a:p>
                  </a:txBody>
                  <a:tcPr marL="9409" marR="9409" marT="9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3</a:t>
                      </a:r>
                    </a:p>
                  </a:txBody>
                  <a:tcPr marL="9409" marR="9409" marT="9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4</a:t>
                      </a:r>
                    </a:p>
                  </a:txBody>
                  <a:tcPr marL="9409" marR="9409" marT="9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9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F7　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知的障害</a:t>
                      </a:r>
                    </a:p>
                  </a:txBody>
                  <a:tcPr marL="9409" marR="9409" marT="94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0</a:t>
                      </a:r>
                    </a:p>
                  </a:txBody>
                  <a:tcPr marL="9409" marR="9409" marT="94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1</a:t>
                      </a:r>
                    </a:p>
                  </a:txBody>
                  <a:tcPr marL="9409" marR="9409" marT="9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1</a:t>
                      </a:r>
                    </a:p>
                  </a:txBody>
                  <a:tcPr marL="9409" marR="9409" marT="9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0</a:t>
                      </a:r>
                    </a:p>
                  </a:txBody>
                  <a:tcPr marL="9409" marR="9409" marT="9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3</a:t>
                      </a:r>
                    </a:p>
                  </a:txBody>
                  <a:tcPr marL="9409" marR="9409" marT="9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3</a:t>
                      </a:r>
                    </a:p>
                  </a:txBody>
                  <a:tcPr marL="9409" marR="9409" marT="9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40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その他</a:t>
                      </a:r>
                    </a:p>
                  </a:txBody>
                  <a:tcPr marL="9409" marR="9409" marT="94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0</a:t>
                      </a:r>
                    </a:p>
                  </a:txBody>
                  <a:tcPr marL="9409" marR="9409" marT="94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1</a:t>
                      </a:r>
                    </a:p>
                  </a:txBody>
                  <a:tcPr marL="9409" marR="9409" marT="9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1</a:t>
                      </a:r>
                    </a:p>
                  </a:txBody>
                  <a:tcPr marL="9409" marR="9409" marT="9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0</a:t>
                      </a:r>
                    </a:p>
                  </a:txBody>
                  <a:tcPr marL="9409" marR="9409" marT="9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5</a:t>
                      </a:r>
                    </a:p>
                  </a:txBody>
                  <a:tcPr marL="9409" marR="9409" marT="9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5</a:t>
                      </a:r>
                    </a:p>
                  </a:txBody>
                  <a:tcPr marL="9409" marR="9409" marT="9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81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合　計</a:t>
                      </a:r>
                    </a:p>
                  </a:txBody>
                  <a:tcPr marL="9409" marR="9409" marT="94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8</a:t>
                      </a:r>
                    </a:p>
                  </a:txBody>
                  <a:tcPr marL="9409" marR="9409" marT="94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52</a:t>
                      </a:r>
                    </a:p>
                  </a:txBody>
                  <a:tcPr marL="9409" marR="9409" marT="9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60</a:t>
                      </a:r>
                    </a:p>
                  </a:txBody>
                  <a:tcPr marL="9409" marR="9409" marT="9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18</a:t>
                      </a:r>
                    </a:p>
                  </a:txBody>
                  <a:tcPr marL="9409" marR="9409" marT="9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107</a:t>
                      </a:r>
                    </a:p>
                  </a:txBody>
                  <a:tcPr marL="9409" marR="9409" marT="9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125</a:t>
                      </a:r>
                    </a:p>
                  </a:txBody>
                  <a:tcPr marL="9409" marR="9409" marT="9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43931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4138-2453-48FB-9515-BFDF6E7AA310}" type="slidenum">
              <a:rPr kumimoji="1" lang="ja-JP" altLang="en-US" smtClean="0"/>
              <a:t>9</a:t>
            </a:fld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79512" y="476672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/>
              <a:t>５－９　</a:t>
            </a:r>
            <a:r>
              <a:rPr kumimoji="1" lang="ja-JP" altLang="en-US" sz="1600" b="1" dirty="0" smtClean="0"/>
              <a:t>　入院一週間後の転帰の状況</a:t>
            </a:r>
            <a:endParaRPr kumimoji="1" lang="ja-JP" altLang="en-US" sz="1600" b="1" dirty="0"/>
          </a:p>
        </p:txBody>
      </p:sp>
      <p:graphicFrame>
        <p:nvGraphicFramePr>
          <p:cNvPr id="9" name="グラフ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4805094"/>
              </p:ext>
            </p:extLst>
          </p:nvPr>
        </p:nvGraphicFramePr>
        <p:xfrm>
          <a:off x="5076056" y="243238"/>
          <a:ext cx="3725638" cy="60486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96752"/>
            <a:ext cx="4422577" cy="410445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167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3020</TotalTime>
  <Words>327</Words>
  <Application>Microsoft Office PowerPoint</Application>
  <PresentationFormat>画面に合わせる (4:3)</PresentationFormat>
  <Paragraphs>231</Paragraphs>
  <Slides>10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大阪府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夜間・休日 精神科合併症支援システム 利用状況（※）</dc:title>
  <dc:creator>大阪府</dc:creator>
  <cp:lastModifiedBy>HOSTNAME</cp:lastModifiedBy>
  <cp:revision>217</cp:revision>
  <cp:lastPrinted>2017-08-18T09:16:04Z</cp:lastPrinted>
  <dcterms:created xsi:type="dcterms:W3CDTF">2017-07-04T07:12:54Z</dcterms:created>
  <dcterms:modified xsi:type="dcterms:W3CDTF">2018-03-07T08:05:15Z</dcterms:modified>
</cp:coreProperties>
</file>