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97" r:id="rId5"/>
    <p:sldId id="298" r:id="rId6"/>
    <p:sldId id="290" r:id="rId7"/>
    <p:sldId id="282" r:id="rId8"/>
    <p:sldId id="299" r:id="rId9"/>
    <p:sldId id="292" r:id="rId10"/>
    <p:sldId id="304" r:id="rId11"/>
    <p:sldId id="305" r:id="rId12"/>
    <p:sldId id="293" r:id="rId13"/>
    <p:sldId id="276" r:id="rId14"/>
    <p:sldId id="284" r:id="rId15"/>
    <p:sldId id="306" r:id="rId16"/>
    <p:sldId id="307" r:id="rId17"/>
    <p:sldId id="278" r:id="rId18"/>
    <p:sldId id="279" r:id="rId19"/>
    <p:sldId id="271" r:id="rId20"/>
    <p:sldId id="289" r:id="rId21"/>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0" userDrawn="1">
          <p15:clr>
            <a:srgbClr val="A4A3A4"/>
          </p15:clr>
        </p15:guide>
        <p15:guide id="2" pos="2160">
          <p15:clr>
            <a:srgbClr val="A4A3A4"/>
          </p15:clr>
        </p15:guide>
        <p15:guide id="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宗石　瞬" initials="宗石　瞬" lastIdx="4" clrIdx="0">
    <p:extLst>
      <p:ext uri="{19B8F6BF-5375-455C-9EA6-DF929625EA0E}">
        <p15:presenceInfo xmlns:p15="http://schemas.microsoft.com/office/powerpoint/2012/main" userId="S-1-5-21-161959346-1900351369-444732941-195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F5F5F"/>
    <a:srgbClr val="663300"/>
    <a:srgbClr val="FF0066"/>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434" autoAdjust="0"/>
  </p:normalViewPr>
  <p:slideViewPr>
    <p:cSldViewPr>
      <p:cViewPr>
        <p:scale>
          <a:sx n="75" d="100"/>
          <a:sy n="75" d="100"/>
        </p:scale>
        <p:origin x="1812" y="54"/>
      </p:cViewPr>
      <p:guideLst>
        <p:guide orient="horz" pos="3800"/>
        <p:guide pos="2160"/>
        <p:guide/>
      </p:guideLst>
    </p:cSldViewPr>
  </p:slideViewPr>
  <p:notesTextViewPr>
    <p:cViewPr>
      <p:scale>
        <a:sx n="1" d="1"/>
        <a:sy n="1" d="1"/>
      </p:scale>
      <p:origin x="0" y="0"/>
    </p:cViewPr>
  </p:notesTextViewPr>
  <p:sorterViewPr>
    <p:cViewPr>
      <p:scale>
        <a:sx n="100" d="100"/>
        <a:sy n="100" d="100"/>
      </p:scale>
      <p:origin x="0" y="-4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BA3BEA88-ECF3-4F4A-82D8-132E5AF6B73B}" type="datetimeFigureOut">
              <a:rPr kumimoji="1" lang="ja-JP" altLang="en-US" smtClean="0"/>
              <a:t>2023/1/13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EE49C8F6-088C-4567-8D8C-666A3DAFBDAB}" type="slidenum">
              <a:rPr kumimoji="1" lang="ja-JP" altLang="en-US" smtClean="0"/>
              <a:t>‹#›</a:t>
            </a:fld>
            <a:endParaRPr kumimoji="1" lang="ja-JP" altLang="en-US"/>
          </a:p>
        </p:txBody>
      </p:sp>
    </p:spTree>
    <p:extLst>
      <p:ext uri="{BB962C8B-B14F-4D97-AF65-F5344CB8AC3E}">
        <p14:creationId xmlns:p14="http://schemas.microsoft.com/office/powerpoint/2010/main" val="25593605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82EC3B-EC2A-4D58-BE04-F70E0B7836EB}" type="slidenum">
              <a:rPr kumimoji="1" lang="ja-JP" altLang="en-US" smtClean="0"/>
              <a:t>16</a:t>
            </a:fld>
            <a:endParaRPr kumimoji="1" lang="ja-JP" altLang="en-US"/>
          </a:p>
        </p:txBody>
      </p:sp>
    </p:spTree>
    <p:extLst>
      <p:ext uri="{BB962C8B-B14F-4D97-AF65-F5344CB8AC3E}">
        <p14:creationId xmlns:p14="http://schemas.microsoft.com/office/powerpoint/2010/main" val="277055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2023/1/13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16664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2023/1/13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40628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2023/1/13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181296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2023/1/13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5706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2023/1/13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98983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2023/1/13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65803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449564A-556E-4397-BCFA-0F3C1B9A8CEF}" type="datetimeFigureOut">
              <a:rPr kumimoji="1" lang="ja-JP" altLang="en-US" smtClean="0"/>
              <a:t>2023/1/13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94903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449564A-556E-4397-BCFA-0F3C1B9A8CEF}" type="datetimeFigureOut">
              <a:rPr kumimoji="1" lang="ja-JP" altLang="en-US" smtClean="0"/>
              <a:t>2023/1/13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9841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49564A-556E-4397-BCFA-0F3C1B9A8CEF}" type="datetimeFigureOut">
              <a:rPr kumimoji="1" lang="ja-JP" altLang="en-US" smtClean="0"/>
              <a:t>2023/1/13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97059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2023/1/13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65776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2023/1/13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5930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0449564A-556E-4397-BCFA-0F3C1B9A8CEF}" type="datetimeFigureOut">
              <a:rPr kumimoji="1" lang="ja-JP" altLang="en-US" smtClean="0"/>
              <a:t>2023/1/13</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1493101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41.png"/><Relationship Id="rId3" Type="http://schemas.openxmlformats.org/officeDocument/2006/relationships/image" Target="../media/image31.jpg"/><Relationship Id="rId7" Type="http://schemas.openxmlformats.org/officeDocument/2006/relationships/image" Target="../media/image35.jpg"/><Relationship Id="rId12" Type="http://schemas.openxmlformats.org/officeDocument/2006/relationships/image" Target="../media/image40.pn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34.jpg"/><Relationship Id="rId11" Type="http://schemas.openxmlformats.org/officeDocument/2006/relationships/image" Target="../media/image39.png"/><Relationship Id="rId5" Type="http://schemas.openxmlformats.org/officeDocument/2006/relationships/image" Target="../media/image33.jp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jpg"/><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hyperlink" Target="http://www.pref.osaka.lg.jp/suisan/kawaturi/index.html" TargetMode="External"/><Relationship Id="rId2" Type="http://schemas.openxmlformats.org/officeDocument/2006/relationships/hyperlink" Target="https://www.pref.osaka.lg.jp/suisan/tab/index.html" TargetMode="Externa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hyperlink" Target="http://www.pref.osaka.lg.jp/midori/seibututayousei/kensyu.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6.emf"/><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emf"/><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84903" y="2979167"/>
            <a:ext cx="5030544" cy="923330"/>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令和３年度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新・大阪府豊かな海づくりプラン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進捗状況（詳細）</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733256" y="457472"/>
            <a:ext cx="607860" cy="261610"/>
          </a:xfrm>
          <a:prstGeom prst="rect">
            <a:avLst/>
          </a:prstGeom>
          <a:noFill/>
          <a:ln>
            <a:solidFill>
              <a:schemeClr val="tx1"/>
            </a:solidFill>
          </a:ln>
        </p:spPr>
        <p:txBody>
          <a:bodyPr wrap="non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907430" y="6609184"/>
            <a:ext cx="3185487" cy="923330"/>
          </a:xfrm>
          <a:prstGeom prst="rect">
            <a:avLst/>
          </a:prstGeom>
          <a:noFill/>
        </p:spPr>
        <p:txBody>
          <a:bodyPr wrap="non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令和４</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大阪府環境農林水産部水産課</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6505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2"/>
          <p:cNvSpPr txBox="1">
            <a:spLocks noChangeArrowheads="1"/>
          </p:cNvSpPr>
          <p:nvPr/>
        </p:nvSpPr>
        <p:spPr bwMode="auto">
          <a:xfrm>
            <a:off x="360000" y="818535"/>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13</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980728" y="868068"/>
            <a:ext cx="3413114" cy="261610"/>
          </a:xfrm>
          <a:prstGeom prst="rect">
            <a:avLst/>
          </a:prstGeom>
          <a:noFill/>
        </p:spPr>
        <p:txBody>
          <a:bodyPr wrap="none" rtlCol="0">
            <a:spAutoFit/>
          </a:bodyPr>
          <a:lstStyle/>
          <a:p>
            <a:r>
              <a:rPr lang="ja-JP" altLang="en-US" sz="1100" b="1" dirty="0" smtClean="0"/>
              <a:t>ブランド化</a:t>
            </a:r>
            <a:r>
              <a:rPr lang="ja-JP" altLang="en-US" sz="1100" b="1" dirty="0"/>
              <a:t>や</a:t>
            </a:r>
            <a:r>
              <a:rPr lang="en-US" altLang="ja-JP" sz="1100" b="1" dirty="0"/>
              <a:t>6</a:t>
            </a:r>
            <a:r>
              <a:rPr lang="ja-JP" altLang="en-US" sz="1100" b="1" dirty="0"/>
              <a:t>次産業化の推進による「攻めの漁業」展開</a:t>
            </a:r>
          </a:p>
        </p:txBody>
      </p:sp>
      <p:sp>
        <p:nvSpPr>
          <p:cNvPr id="53" name="テキスト ボックス 52"/>
          <p:cNvSpPr txBox="1"/>
          <p:nvPr/>
        </p:nvSpPr>
        <p:spPr>
          <a:xfrm>
            <a:off x="7630" y="9629001"/>
            <a:ext cx="6858000" cy="276999"/>
          </a:xfrm>
          <a:prstGeom prst="rect">
            <a:avLst/>
          </a:prstGeom>
          <a:noFill/>
        </p:spPr>
        <p:txBody>
          <a:bodyPr wrap="square" rtlCol="0">
            <a:spAutoFit/>
          </a:bodyPr>
          <a:lstStyle/>
          <a:p>
            <a:pPr algn="ctr"/>
            <a:r>
              <a:rPr kumimoji="1" lang="en-US" altLang="ja-JP" sz="1200" dirty="0" smtClean="0"/>
              <a:t>10</a:t>
            </a:r>
            <a:endParaRPr kumimoji="1" lang="ja-JP" altLang="en-US" sz="1200" dirty="0"/>
          </a:p>
        </p:txBody>
      </p:sp>
      <p:sp>
        <p:nvSpPr>
          <p:cNvPr id="54" name="テキスト ボックス 53"/>
          <p:cNvSpPr txBox="1"/>
          <p:nvPr/>
        </p:nvSpPr>
        <p:spPr>
          <a:xfrm>
            <a:off x="359999" y="1208584"/>
            <a:ext cx="2952000" cy="178510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90000" algn="just"/>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＜ブランド化に向けた取組み＞</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・ブランド化</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は、府内産水産物の競争力の強化をめざした販路拡大の取組みを行っている。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は、株式会社ウエカツ水産　代表取締役　上田勝彦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氏　を講師にお招きし、水産物の付加価値向上を図るため、府内漁業者を対象とした「血抜き・神経締め実習会」を開催した。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■「血抜き・神経締め実習会</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コネクタ 54"/>
          <p:cNvCxnSpPr/>
          <p:nvPr/>
        </p:nvCxnSpPr>
        <p:spPr>
          <a:xfrm>
            <a:off x="3420000" y="1247364"/>
            <a:ext cx="0" cy="828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漁業者の生活を豊かにする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3615591" y="1670485"/>
            <a:ext cx="2628000" cy="646331"/>
          </a:xfrm>
          <a:prstGeom prst="rect">
            <a:avLst/>
          </a:prstGeom>
          <a:noFill/>
          <a:ln w="3175">
            <a:solidFill>
              <a:schemeClr val="tx1"/>
            </a:solidFill>
          </a:ln>
        </p:spPr>
        <p:txBody>
          <a:bodyPr wrap="square" rIns="36000" rtlCol="0">
            <a:spAutoFit/>
          </a:bodyPr>
          <a:lstStyle/>
          <a:p>
            <a:r>
              <a:rPr lang="ja-JP" altLang="en-US" sz="900" dirty="0"/>
              <a:t>血抜き・神経締め実習会</a:t>
            </a:r>
            <a:endParaRPr lang="en-US" altLang="ja-JP" sz="900" dirty="0" smtClean="0"/>
          </a:p>
          <a:p>
            <a:r>
              <a:rPr lang="en-US" altLang="ja-JP" sz="900" dirty="0" smtClean="0"/>
              <a:t>《</a:t>
            </a:r>
            <a:r>
              <a:rPr lang="ja-JP" altLang="en-US" sz="900" dirty="0"/>
              <a:t>開催日</a:t>
            </a:r>
            <a:r>
              <a:rPr lang="en-US" altLang="ja-JP" sz="900" dirty="0" smtClean="0"/>
              <a:t>》</a:t>
            </a:r>
            <a:r>
              <a:rPr lang="ja-JP" altLang="en-US" sz="900" dirty="0"/>
              <a:t>　</a:t>
            </a:r>
            <a:r>
              <a:rPr lang="ja-JP" altLang="en-US" sz="900" dirty="0" smtClean="0"/>
              <a:t>令和３年</a:t>
            </a:r>
            <a:r>
              <a:rPr lang="en-US" altLang="ja-JP" sz="900" dirty="0"/>
              <a:t>12</a:t>
            </a:r>
            <a:r>
              <a:rPr lang="ja-JP" altLang="en-US" sz="900" dirty="0" smtClean="0"/>
              <a:t>月２日（木）</a:t>
            </a:r>
            <a:endParaRPr lang="en-US" altLang="ja-JP" sz="900" dirty="0" smtClean="0"/>
          </a:p>
          <a:p>
            <a:r>
              <a:rPr lang="en-US" altLang="ja-JP" sz="900" dirty="0" smtClean="0"/>
              <a:t>《</a:t>
            </a:r>
            <a:r>
              <a:rPr lang="ja-JP" altLang="en-US" sz="900" dirty="0" smtClean="0"/>
              <a:t>場　 所</a:t>
            </a:r>
            <a:r>
              <a:rPr lang="en-US" altLang="ja-JP" sz="900" dirty="0" smtClean="0"/>
              <a:t>》</a:t>
            </a:r>
            <a:r>
              <a:rPr lang="ja-JP" altLang="en-US" sz="900" dirty="0" smtClean="0"/>
              <a:t>　南海浪切ホール</a:t>
            </a:r>
            <a:endParaRPr lang="en-US" altLang="ja-JP" sz="900" dirty="0"/>
          </a:p>
          <a:p>
            <a:r>
              <a:rPr lang="en-US" altLang="ja-JP" sz="900" dirty="0" smtClean="0"/>
              <a:t>《</a:t>
            </a:r>
            <a:r>
              <a:rPr lang="ja-JP" altLang="en-US" sz="900" dirty="0"/>
              <a:t>参加者</a:t>
            </a:r>
            <a:r>
              <a:rPr lang="en-US" altLang="ja-JP" sz="900" dirty="0" smtClean="0"/>
              <a:t>》</a:t>
            </a:r>
            <a:r>
              <a:rPr lang="ja-JP" altLang="en-US" sz="900" dirty="0"/>
              <a:t>　</a:t>
            </a:r>
            <a:r>
              <a:rPr lang="ja-JP" altLang="en-US" sz="900" dirty="0" smtClean="0"/>
              <a:t>府内漁業関係者　</a:t>
            </a:r>
            <a:r>
              <a:rPr lang="en-US" altLang="ja-JP" sz="900" dirty="0" smtClean="0"/>
              <a:t>14</a:t>
            </a:r>
            <a:r>
              <a:rPr lang="ja-JP" altLang="en-US" sz="900" dirty="0" smtClean="0"/>
              <a:t>名</a:t>
            </a:r>
            <a:endParaRPr lang="en-US" altLang="ja-JP" sz="900" dirty="0" smtClean="0"/>
          </a:p>
        </p:txBody>
      </p:sp>
      <p:sp>
        <p:nvSpPr>
          <p:cNvPr id="63" name="テキスト ボックス 62"/>
          <p:cNvSpPr txBox="1"/>
          <p:nvPr/>
        </p:nvSpPr>
        <p:spPr>
          <a:xfrm>
            <a:off x="3429000" y="1208584"/>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血抜き・神経締め</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実習会の概要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414000" y="4586143"/>
            <a:ext cx="2952000" cy="1323439"/>
          </a:xfrm>
          <a:prstGeom prst="rect">
            <a:avLst/>
          </a:prstGeom>
          <a:noFill/>
        </p:spPr>
        <p:txBody>
          <a:bodyPr wrap="square" rtlCol="0">
            <a:spAutoFit/>
          </a:bodyPr>
          <a:lstStyle/>
          <a:p>
            <a:pPr marL="180975" indent="-180975"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■水産エコラベルの認証</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取得</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・水産エコラベルに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ついては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月に大阪府資源管理船</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びき</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委員会</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がマリンエコラベルの認証を取得した。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・令和３年１月大阪府鰮巾着網漁協が中型まき網漁業で申請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・当該ラベルの認証を取得した漁業者や加工業者等の取組みについて、広報等に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努める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2738" y="5937412"/>
            <a:ext cx="1226521" cy="1212148"/>
          </a:xfrm>
          <a:prstGeom prst="rect">
            <a:avLst/>
          </a:prstGeom>
        </p:spPr>
      </p:pic>
      <p:sp>
        <p:nvSpPr>
          <p:cNvPr id="93" name="テキスト ボックス 92"/>
          <p:cNvSpPr txBox="1"/>
          <p:nvPr/>
        </p:nvSpPr>
        <p:spPr>
          <a:xfrm>
            <a:off x="3420000" y="4586143"/>
            <a:ext cx="3229667"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■府内の水産エコラベル認証取得状況</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4" name="表 93"/>
          <p:cNvGraphicFramePr>
            <a:graphicFrameLocks noGrp="1"/>
          </p:cNvGraphicFramePr>
          <p:nvPr>
            <p:extLst/>
          </p:nvPr>
        </p:nvGraphicFramePr>
        <p:xfrm>
          <a:off x="3564016" y="4838652"/>
          <a:ext cx="3096345" cy="1025651"/>
        </p:xfrm>
        <a:graphic>
          <a:graphicData uri="http://schemas.openxmlformats.org/drawingml/2006/table">
            <a:tbl>
              <a:tblPr firstRow="1" bandRow="1">
                <a:tableStyleId>{3B4B98B0-60AC-42C2-AFA5-B58CD77FA1E5}</a:tableStyleId>
              </a:tblPr>
              <a:tblGrid>
                <a:gridCol w="581467">
                  <a:extLst>
                    <a:ext uri="{9D8B030D-6E8A-4147-A177-3AD203B41FA5}">
                      <a16:colId xmlns:a16="http://schemas.microsoft.com/office/drawing/2014/main" val="20000"/>
                    </a:ext>
                  </a:extLst>
                </a:gridCol>
                <a:gridCol w="435267">
                  <a:extLst>
                    <a:ext uri="{9D8B030D-6E8A-4147-A177-3AD203B41FA5}">
                      <a16:colId xmlns:a16="http://schemas.microsoft.com/office/drawing/2014/main" val="2419887256"/>
                    </a:ext>
                  </a:extLst>
                </a:gridCol>
                <a:gridCol w="644853">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82630">
                  <a:extLst>
                    <a:ext uri="{9D8B030D-6E8A-4147-A177-3AD203B41FA5}">
                      <a16:colId xmlns:a16="http://schemas.microsoft.com/office/drawing/2014/main" val="20003"/>
                    </a:ext>
                  </a:extLst>
                </a:gridCol>
              </a:tblGrid>
              <a:tr h="159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発効</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年月日</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取得者</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認証対象</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95248">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R2.6.11</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マリンエコラベル</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大阪府資源管理船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瀬戸内海機船船びき網漁業（イカナゴ、イワシ類）</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89647044"/>
                  </a:ext>
                </a:extLst>
              </a:tr>
              <a:tr h="25608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１件</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95" name="テキスト ボックス 94"/>
          <p:cNvSpPr txBox="1"/>
          <p:nvPr/>
        </p:nvSpPr>
        <p:spPr>
          <a:xfrm>
            <a:off x="3519049" y="5889505"/>
            <a:ext cx="3141311" cy="215444"/>
          </a:xfrm>
          <a:prstGeom prst="rect">
            <a:avLst/>
          </a:prstGeom>
          <a:noFill/>
        </p:spPr>
        <p:txBody>
          <a:bodyPr wrap="square" rtlCol="0">
            <a:spAutoFit/>
          </a:bodyPr>
          <a:lstStyle/>
          <a:p>
            <a:pPr marL="180975" indent="-180975"/>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出典：マリン・エコラベル・ジャパン協議会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https</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://www.melj.jp/list</a:t>
            </a:r>
          </a:p>
        </p:txBody>
      </p:sp>
      <p:sp>
        <p:nvSpPr>
          <p:cNvPr id="96" name="テキスト ボックス 95"/>
          <p:cNvSpPr txBox="1"/>
          <p:nvPr/>
        </p:nvSpPr>
        <p:spPr>
          <a:xfrm>
            <a:off x="3519049" y="6054606"/>
            <a:ext cx="3141311" cy="338554"/>
          </a:xfrm>
          <a:prstGeom prst="rect">
            <a:avLst/>
          </a:prstGeom>
          <a:noFill/>
        </p:spPr>
        <p:txBody>
          <a:bodyPr wrap="square" rtlCol="0">
            <a:spAutoFit/>
          </a:bodyPr>
          <a:lstStyle/>
          <a:p>
            <a:pPr marL="180975" indent="-180975"/>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注：漁獲物や製品にラベルを貼る場合は、流通加工段階の事業者</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認証を受ける必要がある</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456486" y="3840875"/>
            <a:ext cx="1327608" cy="338554"/>
          </a:xfrm>
          <a:prstGeom prst="rect">
            <a:avLst/>
          </a:prstGeom>
          <a:noFill/>
        </p:spPr>
        <p:txBody>
          <a:bodyPr wrap="none" rtlCol="0">
            <a:spAutoFit/>
          </a:bodyPr>
          <a:lstStyle/>
          <a:p>
            <a:r>
              <a:rPr lang="ja-JP" altLang="en-US" sz="800" dirty="0"/>
              <a:t>　</a:t>
            </a:r>
            <a:r>
              <a:rPr lang="ja-JP" altLang="en-US" sz="800" dirty="0" smtClean="0"/>
              <a:t>講習の様子</a:t>
            </a:r>
            <a:endParaRPr lang="en-US" altLang="ja-JP" sz="800" dirty="0" smtClean="0"/>
          </a:p>
          <a:p>
            <a:r>
              <a:rPr lang="ja-JP" altLang="en-US" sz="800" dirty="0"/>
              <a:t>（サカナの真価追究講座）</a:t>
            </a:r>
            <a:endParaRPr kumimoji="1" lang="ja-JP" altLang="en-US" sz="800" dirty="0"/>
          </a:p>
        </p:txBody>
      </p:sp>
      <p:sp>
        <p:nvSpPr>
          <p:cNvPr id="98" name="テキスト ボックス 97"/>
          <p:cNvSpPr txBox="1"/>
          <p:nvPr/>
        </p:nvSpPr>
        <p:spPr>
          <a:xfrm>
            <a:off x="2104542" y="3840875"/>
            <a:ext cx="747320" cy="215444"/>
          </a:xfrm>
          <a:prstGeom prst="rect">
            <a:avLst/>
          </a:prstGeom>
          <a:noFill/>
        </p:spPr>
        <p:txBody>
          <a:bodyPr wrap="none" rtlCol="0">
            <a:spAutoFit/>
          </a:bodyPr>
          <a:lstStyle/>
          <a:p>
            <a:r>
              <a:rPr lang="ja-JP" altLang="en-US" sz="800" dirty="0"/>
              <a:t>　実習の</a:t>
            </a:r>
            <a:r>
              <a:rPr lang="ja-JP" altLang="en-US" sz="800" dirty="0" smtClean="0"/>
              <a:t>様子</a:t>
            </a:r>
            <a:endParaRPr lang="en-US" altLang="ja-JP" sz="800" dirty="0" smtClean="0"/>
          </a:p>
        </p:txBody>
      </p:sp>
      <p:sp>
        <p:nvSpPr>
          <p:cNvPr id="27" name="テキスト ボックス 26"/>
          <p:cNvSpPr txBox="1"/>
          <p:nvPr/>
        </p:nvSpPr>
        <p:spPr>
          <a:xfrm>
            <a:off x="3541536" y="7402497"/>
            <a:ext cx="3168000" cy="57600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数値目標</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６次産業化による加工品開発数</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：４件</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R2-6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件）</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410868" y="7239833"/>
            <a:ext cx="2952000" cy="1015663"/>
          </a:xfrm>
          <a:prstGeom prst="rect">
            <a:avLst/>
          </a:prstGeom>
          <a:noFill/>
        </p:spPr>
        <p:txBody>
          <a:bodyPr wrap="square" rtlCol="0">
            <a:spAutoFit/>
          </a:bodyPr>
          <a:lstStyle/>
          <a:p>
            <a:pPr marL="180975" indent="-180975" algn="just"/>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＜６次産業化の推進＞</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・ブランド化に関する取組みについて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は、府内産水産物の競争力の強化をめざした取組みを行っている。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、株式会社西友フーズ、大阪成蹊大学、大阪府漁業協同組合連合会が連携し、泉だこの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ポッサム</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キムチを開発。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471789" y="8129085"/>
            <a:ext cx="3229667"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■６次産業化等による加工品開発</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1419724545"/>
              </p:ext>
            </p:extLst>
          </p:nvPr>
        </p:nvGraphicFramePr>
        <p:xfrm>
          <a:off x="3615805" y="8381594"/>
          <a:ext cx="3085652" cy="1179918"/>
        </p:xfrm>
        <a:graphic>
          <a:graphicData uri="http://schemas.openxmlformats.org/drawingml/2006/table">
            <a:tbl>
              <a:tblPr firstRow="1" bandRow="1">
                <a:tableStyleId>{3B4B98B0-60AC-42C2-AFA5-B58CD77FA1E5}</a:tableStyleId>
              </a:tblPr>
              <a:tblGrid>
                <a:gridCol w="368120">
                  <a:extLst>
                    <a:ext uri="{9D8B030D-6E8A-4147-A177-3AD203B41FA5}">
                      <a16:colId xmlns:a16="http://schemas.microsoft.com/office/drawing/2014/main" val="20000"/>
                    </a:ext>
                  </a:extLst>
                </a:gridCol>
                <a:gridCol w="1156200">
                  <a:extLst>
                    <a:ext uri="{9D8B030D-6E8A-4147-A177-3AD203B41FA5}">
                      <a16:colId xmlns:a16="http://schemas.microsoft.com/office/drawing/2014/main" val="20002"/>
                    </a:ext>
                  </a:extLst>
                </a:gridCol>
                <a:gridCol w="1076048">
                  <a:extLst>
                    <a:ext uri="{9D8B030D-6E8A-4147-A177-3AD203B41FA5}">
                      <a16:colId xmlns:a16="http://schemas.microsoft.com/office/drawing/2014/main" val="2740125574"/>
                    </a:ext>
                  </a:extLst>
                </a:gridCol>
                <a:gridCol w="485284">
                  <a:extLst>
                    <a:ext uri="{9D8B030D-6E8A-4147-A177-3AD203B41FA5}">
                      <a16:colId xmlns:a16="http://schemas.microsoft.com/office/drawing/2014/main" val="20003"/>
                    </a:ext>
                  </a:extLst>
                </a:gridCol>
              </a:tblGrid>
              <a:tr h="159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品目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8395">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大阪市漁協株式会社</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大阪産しらす</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ぎょうさ</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６次化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72232007"/>
                  </a:ext>
                </a:extLst>
              </a:tr>
              <a:tr h="288032">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zh-TW"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大阪市漁協株式会社</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淀川産天然ウナギの缶詰</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６次化</a:t>
                      </a: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82582017"/>
                  </a:ext>
                </a:extLst>
              </a:tr>
              <a:tr h="288032">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大阪成蹊大学</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株式会社西友フーズ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泉だこのポッサムキムチ</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89647044"/>
                  </a:ext>
                </a:extLst>
              </a:tr>
              <a:tr h="25608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３件</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88" y="2871362"/>
            <a:ext cx="1271644" cy="953733"/>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9212" t="76" r="17737" b="19529"/>
          <a:stretch/>
        </p:blipFill>
        <p:spPr>
          <a:xfrm>
            <a:off x="1928540" y="2872923"/>
            <a:ext cx="1295656" cy="950609"/>
          </a:xfrm>
          <a:prstGeom prst="rect">
            <a:avLst/>
          </a:prstGeom>
        </p:spPr>
      </p:pic>
      <p:pic>
        <p:nvPicPr>
          <p:cNvPr id="3" name="図 2"/>
          <p:cNvPicPr>
            <a:picLocks noChangeAspect="1"/>
          </p:cNvPicPr>
          <p:nvPr/>
        </p:nvPicPr>
        <p:blipFill>
          <a:blip r:embed="rId5"/>
          <a:stretch>
            <a:fillRect/>
          </a:stretch>
        </p:blipFill>
        <p:spPr>
          <a:xfrm>
            <a:off x="4124919" y="2366313"/>
            <a:ext cx="1551595" cy="2188622"/>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5621" y="8242904"/>
            <a:ext cx="1851226" cy="1248155"/>
          </a:xfrm>
          <a:prstGeom prst="rect">
            <a:avLst/>
          </a:prstGeom>
        </p:spPr>
      </p:pic>
    </p:spTree>
    <p:extLst>
      <p:ext uri="{BB962C8B-B14F-4D97-AF65-F5344CB8AC3E}">
        <p14:creationId xmlns:p14="http://schemas.microsoft.com/office/powerpoint/2010/main" val="889969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354" y="1441187"/>
            <a:ext cx="864000" cy="432000"/>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354" y="2070682"/>
            <a:ext cx="864000" cy="432000"/>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354" y="2718754"/>
            <a:ext cx="864000" cy="432000"/>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354" y="3366826"/>
            <a:ext cx="864000" cy="432000"/>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3559" y="1441187"/>
            <a:ext cx="864000" cy="432000"/>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3559" y="2070682"/>
            <a:ext cx="864000" cy="432000"/>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3559" y="2718754"/>
            <a:ext cx="864000" cy="432000"/>
          </a:xfrm>
          <a:prstGeom prst="rect">
            <a:avLst/>
          </a:prstGeom>
        </p:spPr>
      </p:pic>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83559" y="3366826"/>
            <a:ext cx="864000" cy="432000"/>
          </a:xfrm>
          <a:prstGeom prst="rect">
            <a:avLst/>
          </a:prstGeom>
        </p:spPr>
      </p:pic>
      <p:sp>
        <p:nvSpPr>
          <p:cNvPr id="50" name="テキスト ボックス 49"/>
          <p:cNvSpPr txBox="1"/>
          <p:nvPr/>
        </p:nvSpPr>
        <p:spPr>
          <a:xfrm>
            <a:off x="584304" y="1448996"/>
            <a:ext cx="2628000" cy="1415772"/>
          </a:xfrm>
          <a:prstGeom prst="rect">
            <a:avLst/>
          </a:prstGeom>
          <a:noFill/>
          <a:ln w="3175">
            <a:solidFill>
              <a:schemeClr val="tx1"/>
            </a:solidFill>
          </a:ln>
        </p:spPr>
        <p:txBody>
          <a:bodyPr wrap="square" rIns="36000" rtlCol="0">
            <a:spAutoFit/>
          </a:bodyPr>
          <a:lstStyle/>
          <a:p>
            <a:pPr>
              <a:spcAft>
                <a:spcPts val="600"/>
              </a:spcAft>
            </a:pPr>
            <a:r>
              <a:rPr lang="ja-JP" altLang="en-US" sz="900" b="1" dirty="0"/>
              <a:t>　　プライドフィッシュ（</a:t>
            </a:r>
            <a:r>
              <a:rPr kumimoji="1" lang="ja-JP" altLang="en-US" sz="900" b="1" dirty="0"/>
              <a:t>概要）</a:t>
            </a:r>
            <a:endParaRPr kumimoji="1" lang="en-US" altLang="ja-JP" sz="900" b="1" dirty="0"/>
          </a:p>
          <a:p>
            <a:r>
              <a:rPr lang="en-US" altLang="ja-JP" sz="900" dirty="0"/>
              <a:t>《</a:t>
            </a:r>
            <a:r>
              <a:rPr lang="ja-JP" altLang="en-US" sz="900" dirty="0"/>
              <a:t>開始</a:t>
            </a:r>
            <a:r>
              <a:rPr lang="en-US" altLang="ja-JP" sz="900" dirty="0"/>
              <a:t>》</a:t>
            </a:r>
            <a:r>
              <a:rPr lang="ja-JP" altLang="en-US" sz="900" dirty="0"/>
              <a:t>　平成</a:t>
            </a:r>
            <a:r>
              <a:rPr lang="en-US" altLang="ja-JP" sz="900" dirty="0"/>
              <a:t>26</a:t>
            </a:r>
            <a:r>
              <a:rPr lang="ja-JP" altLang="en-US" sz="900" dirty="0"/>
              <a:t>年</a:t>
            </a:r>
            <a:r>
              <a:rPr lang="en-US" altLang="ja-JP" sz="900" dirty="0"/>
              <a:t>1</a:t>
            </a:r>
            <a:r>
              <a:rPr lang="ja-JP" altLang="en-US" sz="900" dirty="0"/>
              <a:t>月</a:t>
            </a:r>
            <a:endParaRPr lang="en-US" altLang="ja-JP" sz="900" dirty="0"/>
          </a:p>
          <a:p>
            <a:r>
              <a:rPr lang="en-US" altLang="ja-JP" sz="900" dirty="0"/>
              <a:t>《</a:t>
            </a:r>
            <a:r>
              <a:rPr lang="ja-JP" altLang="en-US" sz="900" dirty="0"/>
              <a:t>企画</a:t>
            </a:r>
            <a:r>
              <a:rPr lang="en-US" altLang="ja-JP" sz="900" dirty="0"/>
              <a:t>》</a:t>
            </a:r>
            <a:r>
              <a:rPr lang="ja-JP" altLang="en-US" sz="900" dirty="0"/>
              <a:t>　全国漁業協同組合連合会（全漁連）</a:t>
            </a:r>
            <a:endParaRPr lang="en-US" altLang="ja-JP" sz="900" dirty="0"/>
          </a:p>
          <a:p>
            <a:r>
              <a:rPr lang="en-US" altLang="ja-JP" sz="900" dirty="0"/>
              <a:t>《</a:t>
            </a:r>
            <a:r>
              <a:rPr lang="ja-JP" altLang="en-US" sz="900" dirty="0"/>
              <a:t>内容</a:t>
            </a:r>
            <a:r>
              <a:rPr lang="en-US" altLang="ja-JP" sz="900" dirty="0"/>
              <a:t>》</a:t>
            </a:r>
            <a:r>
              <a:rPr lang="ja-JP" altLang="en-US" sz="900" dirty="0"/>
              <a:t>　各県の県漁連が、「本当においしい漁師自慢</a:t>
            </a:r>
            <a:endParaRPr lang="en-US" altLang="ja-JP" sz="900" dirty="0"/>
          </a:p>
          <a:p>
            <a:r>
              <a:rPr lang="ja-JP" altLang="en-US" sz="900" dirty="0"/>
              <a:t>　　　　　 の魚」として推薦する魚を旬ごとに選定</a:t>
            </a:r>
            <a:endParaRPr lang="en-US" altLang="ja-JP" sz="900" dirty="0"/>
          </a:p>
          <a:p>
            <a:r>
              <a:rPr lang="ja-JP" altLang="en-US" sz="900" dirty="0"/>
              <a:t>　　　　 （</a:t>
            </a:r>
            <a:r>
              <a:rPr lang="en-US" altLang="ja-JP" sz="900" dirty="0"/>
              <a:t>1</a:t>
            </a:r>
            <a:r>
              <a:rPr lang="ja-JP" altLang="en-US" sz="900" dirty="0"/>
              <a:t>県につき</a:t>
            </a:r>
            <a:r>
              <a:rPr lang="en-US" altLang="ja-JP" sz="900" dirty="0"/>
              <a:t>3</a:t>
            </a:r>
            <a:r>
              <a:rPr lang="ja-JP" altLang="en-US" sz="900" dirty="0"/>
              <a:t>年間</a:t>
            </a:r>
            <a:r>
              <a:rPr lang="en-US" altLang="ja-JP" sz="900" dirty="0"/>
              <a:t>×4</a:t>
            </a:r>
            <a:r>
              <a:rPr lang="ja-JP" altLang="en-US" sz="900" dirty="0"/>
              <a:t>種</a:t>
            </a:r>
            <a:r>
              <a:rPr lang="en-US" altLang="ja-JP" sz="900" dirty="0"/>
              <a:t>=</a:t>
            </a:r>
            <a:r>
              <a:rPr lang="ja-JP" altLang="en-US" sz="900" dirty="0"/>
              <a:t>最大</a:t>
            </a:r>
            <a:r>
              <a:rPr lang="en-US" altLang="ja-JP" sz="900" dirty="0"/>
              <a:t>12</a:t>
            </a:r>
            <a:r>
              <a:rPr lang="ja-JP" altLang="en-US" sz="900" dirty="0"/>
              <a:t>種を選定）</a:t>
            </a:r>
            <a:endParaRPr lang="en-US" altLang="ja-JP" sz="900" dirty="0"/>
          </a:p>
          <a:p>
            <a:r>
              <a:rPr lang="ja-JP" altLang="en-US" sz="900" dirty="0"/>
              <a:t>　　　　　 全漁連</a:t>
            </a:r>
            <a:r>
              <a:rPr lang="en-US" altLang="ja-JP" sz="900" dirty="0"/>
              <a:t>HP</a:t>
            </a:r>
            <a:r>
              <a:rPr lang="ja-JP" altLang="en-US" sz="900" dirty="0"/>
              <a:t>で、その魚が「おいしい理由」や漁</a:t>
            </a:r>
            <a:endParaRPr lang="en-US" altLang="ja-JP" sz="900" dirty="0"/>
          </a:p>
          <a:p>
            <a:r>
              <a:rPr lang="ja-JP" altLang="en-US" sz="900" dirty="0"/>
              <a:t>　　　　　 師のこだわり、漁法などを交えて紹介</a:t>
            </a:r>
            <a:endParaRPr lang="en-US" altLang="ja-JP" sz="900" dirty="0"/>
          </a:p>
          <a:p>
            <a:r>
              <a:rPr lang="ja-JP" altLang="en-US" sz="900" dirty="0"/>
              <a:t>　　　　　 </a:t>
            </a:r>
            <a:r>
              <a:rPr lang="en-US" altLang="ja-JP" sz="900" dirty="0"/>
              <a:t>HP</a:t>
            </a:r>
            <a:r>
              <a:rPr lang="ja-JP" altLang="en-US" sz="900" dirty="0"/>
              <a:t>で買える店・食べられる店等も情報発信　　　　　</a:t>
            </a:r>
            <a:endParaRPr lang="en-US" altLang="ja-JP" sz="900" dirty="0"/>
          </a:p>
        </p:txBody>
      </p:sp>
      <p:sp>
        <p:nvSpPr>
          <p:cNvPr id="53" name="テキスト ボックス 52"/>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11</a:t>
            </a:r>
            <a:endParaRPr kumimoji="1" lang="ja-JP" altLang="en-US" sz="1200" dirty="0"/>
          </a:p>
        </p:txBody>
      </p:sp>
      <p:cxnSp>
        <p:nvCxnSpPr>
          <p:cNvPr id="55" name="直線コネクタ 54"/>
          <p:cNvCxnSpPr/>
          <p:nvPr/>
        </p:nvCxnSpPr>
        <p:spPr>
          <a:xfrm>
            <a:off x="3420000" y="292032"/>
            <a:ext cx="27617" cy="386888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3447617" y="416496"/>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■プライドフィッシュの選定魚種</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9" name="表 58"/>
          <p:cNvGraphicFramePr>
            <a:graphicFrameLocks noGrp="1"/>
          </p:cNvGraphicFramePr>
          <p:nvPr>
            <p:extLst/>
          </p:nvPr>
        </p:nvGraphicFramePr>
        <p:xfrm>
          <a:off x="3523790" y="632520"/>
          <a:ext cx="3134877" cy="561628"/>
        </p:xfrm>
        <a:graphic>
          <a:graphicData uri="http://schemas.openxmlformats.org/drawingml/2006/table">
            <a:tbl>
              <a:tblPr firstRow="1" bandRow="1">
                <a:tableStyleId>{3B4B98B0-60AC-42C2-AFA5-B58CD77FA1E5}</a:tableStyleId>
              </a:tblPr>
              <a:tblGrid>
                <a:gridCol w="409266">
                  <a:extLst>
                    <a:ext uri="{9D8B030D-6E8A-4147-A177-3AD203B41FA5}">
                      <a16:colId xmlns:a16="http://schemas.microsoft.com/office/drawing/2014/main" val="20000"/>
                    </a:ext>
                  </a:extLst>
                </a:gridCol>
                <a:gridCol w="2725611">
                  <a:extLst>
                    <a:ext uri="{9D8B030D-6E8A-4147-A177-3AD203B41FA5}">
                      <a16:colId xmlns:a16="http://schemas.microsoft.com/office/drawing/2014/main" val="20001"/>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イカナゴ</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マダコ　</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サワラ</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イヌノシタ</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シラス</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マイワシ</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ガザミ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クロダイ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マアナゴ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スズキ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マルアジ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マダイ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4" name="図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9997" y="1337702"/>
            <a:ext cx="1036356" cy="475588"/>
          </a:xfrm>
          <a:prstGeom prst="rect">
            <a:avLst/>
          </a:prstGeom>
        </p:spPr>
      </p:pic>
      <p:sp>
        <p:nvSpPr>
          <p:cNvPr id="82" name="テキスト ボックス 81"/>
          <p:cNvSpPr txBox="1"/>
          <p:nvPr/>
        </p:nvSpPr>
        <p:spPr>
          <a:xfrm>
            <a:off x="359999" y="416496"/>
            <a:ext cx="2952000" cy="707886"/>
          </a:xfrm>
          <a:prstGeom prst="rect">
            <a:avLst/>
          </a:prstGeom>
          <a:noFill/>
        </p:spPr>
        <p:txBody>
          <a:bodyPr wrap="square" rtlCol="0">
            <a:spAutoFit/>
          </a:bodyPr>
          <a:lstStyle/>
          <a:p>
            <a:pPr marL="180975" indent="-180975"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■プライドフィッシュの</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PR</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・プライドフィッシュについては、平成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26~28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年度に府漁連が「魚庭のアカシタ」等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魚種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を選定</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し、重点的に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a:spLocks/>
          </p:cNvSpPr>
          <p:nvPr/>
        </p:nvSpPr>
        <p:spPr>
          <a:xfrm>
            <a:off x="3615591" y="1512200"/>
            <a:ext cx="291600" cy="291600"/>
          </a:xfrm>
          <a:prstGeom prst="rect">
            <a:avLst/>
          </a:prstGeom>
          <a:solidFill>
            <a:srgbClr val="FF0066">
              <a:alpha val="74118"/>
            </a:srgbClr>
          </a:solidFill>
        </p:spPr>
        <p:txBody>
          <a:bodyPr wrap="none" lIns="36000" tIns="36000" rIns="36000" bIns="36000" rtlCol="0" anchor="ctr" anchorCtr="0">
            <a:noAutofit/>
          </a:bodyPr>
          <a:lstStyle/>
          <a:p>
            <a:pPr algn="ctr">
              <a:lnSpc>
                <a:spcPts val="1700"/>
              </a:lnSpc>
            </a:pPr>
            <a:r>
              <a:rPr kumimoji="1" lang="ja-JP" altLang="en-US" sz="1200" b="1" dirty="0">
                <a:solidFill>
                  <a:schemeClr val="bg1"/>
                </a:solidFill>
                <a:latin typeface="ＭＳ Ｐ明朝" panose="02020600040205080304" pitchFamily="18" charset="-128"/>
                <a:ea typeface="ＭＳ Ｐ明朝" panose="02020600040205080304" pitchFamily="18" charset="-128"/>
              </a:rPr>
              <a:t>春</a:t>
            </a:r>
          </a:p>
        </p:txBody>
      </p:sp>
      <p:sp>
        <p:nvSpPr>
          <p:cNvPr id="71" name="テキスト ボックス 70"/>
          <p:cNvSpPr txBox="1">
            <a:spLocks/>
          </p:cNvSpPr>
          <p:nvPr/>
        </p:nvSpPr>
        <p:spPr>
          <a:xfrm>
            <a:off x="3615591" y="2155663"/>
            <a:ext cx="291600" cy="291600"/>
          </a:xfrm>
          <a:prstGeom prst="rect">
            <a:avLst/>
          </a:prstGeom>
          <a:solidFill>
            <a:srgbClr val="00B0F0">
              <a:alpha val="74118"/>
            </a:srgbClr>
          </a:solidFill>
        </p:spPr>
        <p:txBody>
          <a:bodyPr wrap="none" lIns="36000" tIns="36000" rIns="36000" bIns="36000" rtlCol="0" anchor="ctr" anchorCtr="0">
            <a:noAutofit/>
          </a:bodyPr>
          <a:lstStyle/>
          <a:p>
            <a:pPr algn="ctr">
              <a:lnSpc>
                <a:spcPts val="1700"/>
              </a:lnSpc>
            </a:pPr>
            <a:r>
              <a:rPr kumimoji="1" lang="ja-JP" altLang="en-US" sz="1200" b="1" dirty="0">
                <a:solidFill>
                  <a:schemeClr val="bg1"/>
                </a:solidFill>
                <a:latin typeface="ＭＳ Ｐ明朝" panose="02020600040205080304" pitchFamily="18" charset="-128"/>
                <a:ea typeface="ＭＳ Ｐ明朝" panose="02020600040205080304" pitchFamily="18" charset="-128"/>
              </a:rPr>
              <a:t>夏</a:t>
            </a:r>
          </a:p>
        </p:txBody>
      </p:sp>
      <p:sp>
        <p:nvSpPr>
          <p:cNvPr id="72" name="テキスト ボックス 71"/>
          <p:cNvSpPr txBox="1">
            <a:spLocks/>
          </p:cNvSpPr>
          <p:nvPr/>
        </p:nvSpPr>
        <p:spPr>
          <a:xfrm>
            <a:off x="3615591" y="2817703"/>
            <a:ext cx="291600" cy="291600"/>
          </a:xfrm>
          <a:prstGeom prst="rect">
            <a:avLst/>
          </a:prstGeom>
          <a:solidFill>
            <a:srgbClr val="663300">
              <a:alpha val="74118"/>
            </a:srgbClr>
          </a:solidFill>
        </p:spPr>
        <p:txBody>
          <a:bodyPr wrap="none" lIns="36000" tIns="36000" rIns="36000" bIns="36000" rtlCol="0" anchor="ctr" anchorCtr="0">
            <a:noAutofit/>
          </a:bodyPr>
          <a:lstStyle/>
          <a:p>
            <a:pPr algn="ctr">
              <a:lnSpc>
                <a:spcPts val="1700"/>
              </a:lnSpc>
            </a:pPr>
            <a:r>
              <a:rPr lang="ja-JP" altLang="en-US" sz="1200" b="1" dirty="0">
                <a:solidFill>
                  <a:schemeClr val="bg1"/>
                </a:solidFill>
                <a:latin typeface="ＭＳ Ｐ明朝" panose="02020600040205080304" pitchFamily="18" charset="-128"/>
                <a:ea typeface="ＭＳ Ｐ明朝" panose="02020600040205080304" pitchFamily="18" charset="-128"/>
              </a:rPr>
              <a:t>秋</a:t>
            </a:r>
            <a:endParaRPr kumimoji="1" lang="ja-JP" altLang="en-US" sz="1200" b="1" dirty="0">
              <a:solidFill>
                <a:schemeClr val="bg1"/>
              </a:solidFill>
              <a:latin typeface="ＭＳ Ｐ明朝" panose="02020600040205080304" pitchFamily="18" charset="-128"/>
              <a:ea typeface="ＭＳ Ｐ明朝" panose="02020600040205080304" pitchFamily="18" charset="-128"/>
            </a:endParaRPr>
          </a:p>
        </p:txBody>
      </p:sp>
      <p:sp>
        <p:nvSpPr>
          <p:cNvPr id="73" name="テキスト ボックス 72"/>
          <p:cNvSpPr txBox="1">
            <a:spLocks/>
          </p:cNvSpPr>
          <p:nvPr/>
        </p:nvSpPr>
        <p:spPr>
          <a:xfrm>
            <a:off x="3615591" y="3479745"/>
            <a:ext cx="291600" cy="291600"/>
          </a:xfrm>
          <a:prstGeom prst="rect">
            <a:avLst/>
          </a:prstGeom>
          <a:solidFill>
            <a:srgbClr val="5F5F5F">
              <a:alpha val="74118"/>
            </a:srgbClr>
          </a:solidFill>
        </p:spPr>
        <p:txBody>
          <a:bodyPr wrap="none" lIns="36000" tIns="36000" rIns="36000" bIns="36000" rtlCol="0" anchor="ctr" anchorCtr="0">
            <a:noAutofit/>
          </a:bodyPr>
          <a:lstStyle/>
          <a:p>
            <a:pPr algn="ctr">
              <a:lnSpc>
                <a:spcPts val="1700"/>
              </a:lnSpc>
            </a:pPr>
            <a:r>
              <a:rPr lang="ja-JP" altLang="en-US" sz="1200" b="1" dirty="0">
                <a:solidFill>
                  <a:schemeClr val="bg1"/>
                </a:solidFill>
                <a:latin typeface="ＭＳ Ｐ明朝" panose="02020600040205080304" pitchFamily="18" charset="-128"/>
                <a:ea typeface="ＭＳ Ｐ明朝" panose="02020600040205080304" pitchFamily="18" charset="-128"/>
              </a:rPr>
              <a:t>冬</a:t>
            </a:r>
            <a:endParaRPr kumimoji="1" lang="ja-JP" altLang="en-US" sz="1200" b="1" dirty="0">
              <a:solidFill>
                <a:schemeClr val="bg1"/>
              </a:solidFill>
              <a:latin typeface="ＭＳ Ｐ明朝" panose="02020600040205080304" pitchFamily="18" charset="-128"/>
              <a:ea typeface="ＭＳ Ｐ明朝" panose="02020600040205080304" pitchFamily="18" charset="-128"/>
            </a:endParaRPr>
          </a:p>
        </p:txBody>
      </p:sp>
      <p:sp>
        <p:nvSpPr>
          <p:cNvPr id="78" name="テキスト ボックス 77"/>
          <p:cNvSpPr txBox="1"/>
          <p:nvPr/>
        </p:nvSpPr>
        <p:spPr>
          <a:xfrm>
            <a:off x="4010239" y="1878291"/>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魚庭のイカナゴ</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4014327" y="2505691"/>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魚庭のマダコ</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4011643" y="3158784"/>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魚庭のサワラ</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3974445" y="3802633"/>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魚庭のアカシタ</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147888" y="1218751"/>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26</a:t>
            </a:r>
          </a:p>
        </p:txBody>
      </p:sp>
      <p:sp>
        <p:nvSpPr>
          <p:cNvPr id="49" name="テキスト ボックス 48"/>
          <p:cNvSpPr txBox="1"/>
          <p:nvPr/>
        </p:nvSpPr>
        <p:spPr>
          <a:xfrm>
            <a:off x="4869906" y="1881303"/>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大阪のイワシシラス</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4876138" y="2502220"/>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大阪のマイワシ</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4721095" y="3158784"/>
            <a:ext cx="112435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岸和田祭りのわたりが</a:t>
            </a:r>
            <a:r>
              <a:rPr lang="ja-JP" altLang="en-US" sz="700" b="1" dirty="0" err="1">
                <a:latin typeface="Meiryo UI" panose="020B0604030504040204" pitchFamily="50" charset="-128"/>
                <a:ea typeface="Meiryo UI" panose="020B0604030504040204" pitchFamily="50" charset="-128"/>
                <a:cs typeface="Meiryo UI" panose="020B0604030504040204" pitchFamily="50" charset="-128"/>
              </a:rPr>
              <a:t>に</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4784291" y="3802633"/>
            <a:ext cx="1040350"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茅渟の海のクロダイ</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5015993" y="1230624"/>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27</a:t>
            </a:r>
          </a:p>
        </p:txBody>
      </p:sp>
      <p:pic>
        <p:nvPicPr>
          <p:cNvPr id="6" name="図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9191" y="2070682"/>
            <a:ext cx="864001" cy="432000"/>
          </a:xfrm>
          <a:prstGeom prst="rect">
            <a:avLst/>
          </a:prstGeom>
        </p:spPr>
      </p:pic>
      <p:pic>
        <p:nvPicPr>
          <p:cNvPr id="7" name="図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9191" y="1441187"/>
            <a:ext cx="864001" cy="432000"/>
          </a:xfrm>
          <a:prstGeom prst="rect">
            <a:avLst/>
          </a:prstGeom>
        </p:spPr>
      </p:pic>
      <p:pic>
        <p:nvPicPr>
          <p:cNvPr id="8" name="図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09191" y="3366826"/>
            <a:ext cx="864001" cy="432000"/>
          </a:xfrm>
          <a:prstGeom prst="rect">
            <a:avLst/>
          </a:prstGeom>
        </p:spPr>
      </p:pic>
      <p:pic>
        <p:nvPicPr>
          <p:cNvPr id="9" name="図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09191" y="2718754"/>
            <a:ext cx="864001" cy="432000"/>
          </a:xfrm>
          <a:prstGeom prst="rect">
            <a:avLst/>
          </a:prstGeom>
        </p:spPr>
      </p:pic>
      <p:sp>
        <p:nvSpPr>
          <p:cNvPr id="75" name="テキスト ボックス 74"/>
          <p:cNvSpPr txBox="1"/>
          <p:nvPr/>
        </p:nvSpPr>
        <p:spPr>
          <a:xfrm>
            <a:off x="5884099" y="1218751"/>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28</a:t>
            </a:r>
          </a:p>
        </p:txBody>
      </p:sp>
      <p:sp>
        <p:nvSpPr>
          <p:cNvPr id="77" name="テキスト ボックス 76"/>
          <p:cNvSpPr txBox="1"/>
          <p:nvPr/>
        </p:nvSpPr>
        <p:spPr>
          <a:xfrm>
            <a:off x="5738120" y="1881303"/>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大阪のマアナゴ</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5733511" y="2502220"/>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大阪のスズキ</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5743890" y="3158784"/>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大阪のマルアジ</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5733929" y="3802633"/>
            <a:ext cx="810000"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大阪のマダイ</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6599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0" y="9629001"/>
            <a:ext cx="6858000" cy="276999"/>
          </a:xfrm>
          <a:prstGeom prst="rect">
            <a:avLst/>
          </a:prstGeom>
          <a:noFill/>
        </p:spPr>
        <p:txBody>
          <a:bodyPr wrap="square" rtlCol="0">
            <a:spAutoFit/>
          </a:bodyPr>
          <a:lstStyle/>
          <a:p>
            <a:pPr algn="ctr"/>
            <a:r>
              <a:rPr lang="en-US" altLang="ja-JP" sz="1200" dirty="0" smtClean="0"/>
              <a:t>12</a:t>
            </a:r>
            <a:endParaRPr kumimoji="1" lang="ja-JP" altLang="en-US" sz="1200" dirty="0"/>
          </a:p>
        </p:txBody>
      </p:sp>
      <p:sp>
        <p:nvSpPr>
          <p:cNvPr id="40" name="テキスト ボックス 2"/>
          <p:cNvSpPr txBox="1">
            <a:spLocks noChangeArrowheads="1"/>
          </p:cNvSpPr>
          <p:nvPr/>
        </p:nvSpPr>
        <p:spPr bwMode="auto">
          <a:xfrm>
            <a:off x="360000" y="38864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14</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コネクタ 41"/>
          <p:cNvCxnSpPr/>
          <p:nvPr/>
        </p:nvCxnSpPr>
        <p:spPr>
          <a:xfrm>
            <a:off x="3420000" y="805788"/>
            <a:ext cx="0" cy="867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436609" y="862943"/>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■「浜</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の活力再生</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プラン」の策定状況</a:t>
            </a:r>
            <a:endParaRPr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3451426" y="5359414"/>
            <a:ext cx="3384376" cy="2308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■「浜</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の活力再生広域</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プラン」の策定状況</a:t>
            </a:r>
          </a:p>
        </p:txBody>
      </p:sp>
      <p:sp>
        <p:nvSpPr>
          <p:cNvPr id="45" name="テキスト ボックス 44"/>
          <p:cNvSpPr txBox="1"/>
          <p:nvPr/>
        </p:nvSpPr>
        <p:spPr>
          <a:xfrm>
            <a:off x="980728" y="438173"/>
            <a:ext cx="2863284" cy="261610"/>
          </a:xfrm>
          <a:prstGeom prst="rect">
            <a:avLst/>
          </a:prstGeom>
          <a:noFill/>
        </p:spPr>
        <p:txBody>
          <a:bodyPr wrap="none" rtlCol="0">
            <a:spAutoFit/>
          </a:bodyPr>
          <a:lstStyle/>
          <a:p>
            <a:r>
              <a:rPr lang="ja-JP" altLang="en-US" sz="1100" b="1" dirty="0" smtClean="0"/>
              <a:t> </a:t>
            </a:r>
            <a:r>
              <a:rPr lang="ja-JP" altLang="en-US" sz="1100" b="1" dirty="0"/>
              <a:t>「</a:t>
            </a:r>
            <a:r>
              <a:rPr lang="ja-JP" altLang="en-US" sz="1100" b="1" dirty="0" smtClean="0"/>
              <a:t>はま」の特徴を活かした漁業振興策の取組み</a:t>
            </a:r>
            <a:endParaRPr lang="ja-JP" altLang="en-US" sz="1100" b="1" dirty="0"/>
          </a:p>
        </p:txBody>
      </p:sp>
      <p:sp>
        <p:nvSpPr>
          <p:cNvPr id="46" name="テキスト ボックス 45"/>
          <p:cNvSpPr txBox="1"/>
          <p:nvPr/>
        </p:nvSpPr>
        <p:spPr>
          <a:xfrm>
            <a:off x="359999" y="811370"/>
            <a:ext cx="2952000" cy="1631216"/>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＜浜の活力再生プラン＞</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・地元市町や漁協が主体的に作成する「浜の活力再生プラン（浜プラン）」の策定指導、調整を行った。</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年度末までに、浜プラン</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委員会について国に承認を受け策定され、令和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年度には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委員会が第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期を開始する。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・新たに創設された浜の活力再生プラン表彰制度に基づき、平成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月に岸和田臨海地区が水産庁長官賞を受賞した。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7" name="表 46"/>
          <p:cNvGraphicFramePr>
            <a:graphicFrameLocks noGrp="1"/>
          </p:cNvGraphicFramePr>
          <p:nvPr>
            <p:extLst>
              <p:ext uri="{D42A27DB-BD31-4B8C-83A1-F6EECF244321}">
                <p14:modId xmlns:p14="http://schemas.microsoft.com/office/powerpoint/2010/main" val="3326439292"/>
              </p:ext>
            </p:extLst>
          </p:nvPr>
        </p:nvGraphicFramePr>
        <p:xfrm>
          <a:off x="3569932" y="1243844"/>
          <a:ext cx="3096344" cy="3779520"/>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承認</a:t>
                      </a:r>
                      <a:endParaRPr kumimoji="1" lang="en-US" altLang="ja-JP" sz="9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年月</a:t>
                      </a:r>
                      <a:endPar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dirty="0" smtClean="0">
                          <a:solidFill>
                            <a:schemeClr val="tx1"/>
                          </a:solidFill>
                        </a:rPr>
                        <a:t>地域水産業</a:t>
                      </a:r>
                      <a:endParaRPr kumimoji="1" lang="en-US" altLang="ja-JP" sz="900" dirty="0" smtClean="0">
                        <a:solidFill>
                          <a:schemeClr val="tx1"/>
                        </a:solidFill>
                      </a:endParaRPr>
                    </a:p>
                    <a:p>
                      <a:pPr algn="ctr"/>
                      <a:r>
                        <a:rPr kumimoji="1" lang="ja-JP" altLang="en-US" sz="900" dirty="0" smtClean="0">
                          <a:solidFill>
                            <a:schemeClr val="tx1"/>
                          </a:solidFill>
                        </a:rPr>
                        <a:t>再生委員会の名称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dirty="0" smtClean="0">
                          <a:solidFill>
                            <a:schemeClr val="tx1"/>
                          </a:solidFill>
                        </a:rPr>
                        <a:t>再生委員会の構成員</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0">
                <a:tc>
                  <a:txBody>
                    <a:bodyPr/>
                    <a:lstStyle/>
                    <a:p>
                      <a:pPr algn="ctr"/>
                      <a:r>
                        <a:rPr kumimoji="1" lang="en-US" altLang="ja-JP" sz="800" dirty="0" smtClean="0">
                          <a:solidFill>
                            <a:schemeClr val="tx1"/>
                          </a:solidFill>
                        </a:rPr>
                        <a:t>26.9</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大阪市地区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大阪市漁協、大阪市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1"/>
                  </a:ext>
                </a:extLst>
              </a:tr>
              <a:tr h="0">
                <a:tc>
                  <a:txBody>
                    <a:bodyPr/>
                    <a:lstStyle/>
                    <a:p>
                      <a:pPr algn="ctr"/>
                      <a:r>
                        <a:rPr kumimoji="1" lang="en-US" altLang="ja-JP" sz="800" dirty="0" smtClean="0">
                          <a:solidFill>
                            <a:schemeClr val="tx1"/>
                          </a:solidFill>
                        </a:rPr>
                        <a:t>26.9</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岸和田臨海地区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鰮巾着網漁協、岸和田市、府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0">
                <a:tc>
                  <a:txBody>
                    <a:bodyPr/>
                    <a:lstStyle/>
                    <a:p>
                      <a:pPr algn="ctr"/>
                      <a:r>
                        <a:rPr kumimoji="1" lang="en-US" altLang="ja-JP" sz="800" dirty="0" smtClean="0">
                          <a:solidFill>
                            <a:schemeClr val="tx1"/>
                          </a:solidFill>
                        </a:rPr>
                        <a:t>26.10</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尾崎地区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zh-TW" altLang="en-US" sz="700" dirty="0" smtClean="0">
                          <a:solidFill>
                            <a:schemeClr val="tx1"/>
                          </a:solidFill>
                        </a:rPr>
                        <a:t>尾崎</a:t>
                      </a:r>
                      <a:r>
                        <a:rPr kumimoji="1" lang="ja-JP" altLang="en-US" sz="700" dirty="0" smtClean="0">
                          <a:solidFill>
                            <a:schemeClr val="tx1"/>
                          </a:solidFill>
                        </a:rPr>
                        <a:t>漁協</a:t>
                      </a:r>
                      <a:r>
                        <a:rPr kumimoji="1" lang="zh-TW" altLang="en-US" sz="700" dirty="0" smtClean="0">
                          <a:solidFill>
                            <a:schemeClr val="tx1"/>
                          </a:solidFill>
                        </a:rPr>
                        <a:t>、阪南市、阪南市尾崎漁業組合地域協議会</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3"/>
                  </a:ext>
                </a:extLst>
              </a:tr>
              <a:tr h="0">
                <a:tc>
                  <a:txBody>
                    <a:bodyPr/>
                    <a:lstStyle/>
                    <a:p>
                      <a:pPr algn="ctr"/>
                      <a:r>
                        <a:rPr kumimoji="1" lang="en-US" altLang="ja-JP" sz="800" dirty="0" smtClean="0">
                          <a:solidFill>
                            <a:schemeClr val="tx1"/>
                          </a:solidFill>
                        </a:rPr>
                        <a:t>26.12</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岸和田春木地区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春木漁協、岸和田市、府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4"/>
                  </a:ext>
                </a:extLst>
              </a:tr>
              <a:tr h="0">
                <a:tc>
                  <a:txBody>
                    <a:bodyPr/>
                    <a:lstStyle/>
                    <a:p>
                      <a:pPr algn="ctr"/>
                      <a:r>
                        <a:rPr kumimoji="1" lang="en-US" altLang="ja-JP" sz="800" dirty="0" smtClean="0">
                          <a:solidFill>
                            <a:schemeClr val="tx1"/>
                          </a:solidFill>
                        </a:rPr>
                        <a:t>27.6</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岸和田市地蔵浜地区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rPr>
                        <a:t>岸和田市</a:t>
                      </a:r>
                      <a:r>
                        <a:rPr kumimoji="1" lang="zh-TW" altLang="en-US" sz="700" dirty="0" smtClean="0">
                          <a:solidFill>
                            <a:schemeClr val="tx1"/>
                          </a:solidFill>
                        </a:rPr>
                        <a:t>漁協、</a:t>
                      </a:r>
                      <a:r>
                        <a:rPr kumimoji="1" lang="ja-JP" altLang="en-US" sz="700" dirty="0" smtClean="0">
                          <a:solidFill>
                            <a:schemeClr val="tx1"/>
                          </a:solidFill>
                        </a:rPr>
                        <a:t>岸和田</a:t>
                      </a:r>
                      <a:r>
                        <a:rPr kumimoji="1" lang="zh-TW" altLang="en-US" sz="700" dirty="0" smtClean="0">
                          <a:solidFill>
                            <a:schemeClr val="tx1"/>
                          </a:solidFill>
                        </a:rPr>
                        <a:t>市</a:t>
                      </a:r>
                      <a:r>
                        <a:rPr kumimoji="1" lang="ja-JP" altLang="en-US" sz="700" dirty="0" err="1" smtClean="0">
                          <a:solidFill>
                            <a:schemeClr val="tx1"/>
                          </a:solidFill>
                        </a:rPr>
                        <a:t>、</a:t>
                      </a:r>
                      <a:r>
                        <a:rPr kumimoji="1" lang="zh-TW" altLang="en-US" sz="700" dirty="0" smtClean="0">
                          <a:solidFill>
                            <a:schemeClr val="tx1"/>
                          </a:solidFill>
                        </a:rPr>
                        <a:t>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5"/>
                  </a:ext>
                </a:extLst>
              </a:tr>
              <a:tr h="0">
                <a:tc>
                  <a:txBody>
                    <a:bodyPr/>
                    <a:lstStyle/>
                    <a:p>
                      <a:pPr algn="ctr"/>
                      <a:r>
                        <a:rPr kumimoji="1" lang="en-US" altLang="ja-JP" sz="800" dirty="0" smtClean="0">
                          <a:solidFill>
                            <a:schemeClr val="tx1"/>
                          </a:solidFill>
                        </a:rPr>
                        <a:t>27.6</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佐野漁港泉佐野地区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rPr>
                        <a:t>泉佐野</a:t>
                      </a:r>
                      <a:r>
                        <a:rPr kumimoji="1" lang="zh-TW" altLang="en-US" sz="700" dirty="0" smtClean="0">
                          <a:solidFill>
                            <a:schemeClr val="tx1"/>
                          </a:solidFill>
                        </a:rPr>
                        <a:t>漁協、泉佐野市</a:t>
                      </a:r>
                      <a:r>
                        <a:rPr kumimoji="1" lang="ja-JP" altLang="en-US" sz="700" dirty="0" err="1" smtClean="0">
                          <a:solidFill>
                            <a:schemeClr val="tx1"/>
                          </a:solidFill>
                        </a:rPr>
                        <a:t>、</a:t>
                      </a:r>
                      <a:r>
                        <a:rPr kumimoji="1" lang="zh-TW" altLang="en-US" sz="700" dirty="0" smtClean="0">
                          <a:solidFill>
                            <a:schemeClr val="tx1"/>
                          </a:solidFill>
                        </a:rPr>
                        <a:t>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6"/>
                  </a:ext>
                </a:extLst>
              </a:tr>
              <a:tr h="0">
                <a:tc>
                  <a:txBody>
                    <a:bodyPr/>
                    <a:lstStyle/>
                    <a:p>
                      <a:pPr algn="ctr"/>
                      <a:r>
                        <a:rPr kumimoji="1" lang="en-US" altLang="ja-JP" sz="800" dirty="0" smtClean="0">
                          <a:solidFill>
                            <a:schemeClr val="tx1"/>
                          </a:solidFill>
                        </a:rPr>
                        <a:t>27.6</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堺市出島漁協地区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堺市出島漁協、堺市、府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7"/>
                  </a:ext>
                </a:extLst>
              </a:tr>
              <a:tr h="0">
                <a:tc>
                  <a:txBody>
                    <a:bodyPr/>
                    <a:lstStyle/>
                    <a:p>
                      <a:pPr algn="ctr"/>
                      <a:r>
                        <a:rPr kumimoji="1" lang="en-US" altLang="ja-JP" sz="800" dirty="0" smtClean="0">
                          <a:solidFill>
                            <a:schemeClr val="tx1"/>
                          </a:solidFill>
                        </a:rPr>
                        <a:t>27.7</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泉南地区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zh-TW" altLang="en-US" sz="700" dirty="0" smtClean="0">
                          <a:solidFill>
                            <a:schemeClr val="tx1"/>
                          </a:solidFill>
                        </a:rPr>
                        <a:t>岡田浦</a:t>
                      </a:r>
                      <a:r>
                        <a:rPr kumimoji="1" lang="ja-JP" altLang="en-US" sz="700" dirty="0" smtClean="0">
                          <a:solidFill>
                            <a:schemeClr val="tx1"/>
                          </a:solidFill>
                        </a:rPr>
                        <a:t>漁協</a:t>
                      </a:r>
                      <a:r>
                        <a:rPr kumimoji="1" lang="zh-TW" altLang="en-US" sz="700" dirty="0" smtClean="0">
                          <a:solidFill>
                            <a:schemeClr val="tx1"/>
                          </a:solidFill>
                        </a:rPr>
                        <a:t>、泉南市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8"/>
                  </a:ext>
                </a:extLst>
              </a:tr>
              <a:tr h="0">
                <a:tc>
                  <a:txBody>
                    <a:bodyPr/>
                    <a:lstStyle/>
                    <a:p>
                      <a:pPr algn="ctr"/>
                      <a:r>
                        <a:rPr kumimoji="1" lang="en-US" altLang="ja-JP" sz="800" dirty="0" smtClean="0">
                          <a:solidFill>
                            <a:schemeClr val="tx1"/>
                          </a:solidFill>
                        </a:rPr>
                        <a:t>27.10</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佐野漁港北中通地区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zh-TW" altLang="en-US" sz="700" dirty="0" smtClean="0">
                          <a:solidFill>
                            <a:schemeClr val="tx1"/>
                          </a:solidFill>
                        </a:rPr>
                        <a:t>北中通漁協、泉佐野市</a:t>
                      </a:r>
                      <a:r>
                        <a:rPr kumimoji="1" lang="ja-JP" altLang="en-US" sz="700" dirty="0" err="1" smtClean="0">
                          <a:solidFill>
                            <a:schemeClr val="tx1"/>
                          </a:solidFill>
                        </a:rPr>
                        <a:t>、</a:t>
                      </a:r>
                      <a:r>
                        <a:rPr kumimoji="1" lang="zh-TW" altLang="en-US" sz="700" dirty="0" smtClean="0">
                          <a:solidFill>
                            <a:schemeClr val="tx1"/>
                          </a:solidFill>
                        </a:rPr>
                        <a:t>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9"/>
                  </a:ext>
                </a:extLst>
              </a:tr>
              <a:tr h="0">
                <a:tc>
                  <a:txBody>
                    <a:bodyPr/>
                    <a:lstStyle/>
                    <a:p>
                      <a:pPr algn="ctr"/>
                      <a:r>
                        <a:rPr kumimoji="1" lang="en-US" altLang="ja-JP" sz="800" dirty="0" smtClean="0">
                          <a:solidFill>
                            <a:schemeClr val="tx1"/>
                          </a:solidFill>
                        </a:rPr>
                        <a:t>27.12</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下荘地区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下荘漁協、阪南市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0"/>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高石地区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高石市漁協、高石市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1"/>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泉大津地区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泉大津漁協、泉大津市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2"/>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忠岡町地区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忠岡漁協、忠岡町</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3"/>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田尻町地区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田尻漁協、田尻町、府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4"/>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西鳥取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西鳥取漁協、阪南市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5"/>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岬町（淡輪部会）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淡輪漁協、岬町、府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6"/>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岬町（深日部会）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深日漁協、岬町、府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7"/>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rPr>
                        <a:t>泉南郡岬町養殖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rPr>
                        <a:t>小島養殖生産組合、岬町</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8"/>
                  </a:ext>
                </a:extLst>
              </a:tr>
              <a:tr h="0">
                <a:tc>
                  <a:txBody>
                    <a:bodyP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大阪住吉漁協、大阪市、府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9"/>
                  </a:ext>
                </a:extLst>
              </a:tr>
              <a:tr h="0">
                <a:tc>
                  <a:txBody>
                    <a:bodyP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堺市大浜西</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堺市沿岸漁協、堺市漁協、堺市、府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岬町（谷川部会）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谷川漁協、岬町、府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岬町（小島部会）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小島漁協、岬町、府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2"/>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堺市浜寺漁協地区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堺市浜寺漁協、堺市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樽井地区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樽井漁協、泉南市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4"/>
                  </a:ext>
                </a:extLst>
              </a:tr>
              <a:tr h="0">
                <a:tc>
                  <a:txBody>
                    <a:bodyPr/>
                    <a:lstStyle/>
                    <a:p>
                      <a:pPr algn="ctr"/>
                      <a:r>
                        <a:rPr kumimoji="1" lang="ja-JP" altLang="en-US" sz="900" dirty="0" smtClean="0">
                          <a:solidFill>
                            <a:schemeClr val="tx1"/>
                          </a:solidFill>
                        </a:rPr>
                        <a:t>計</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marL="85725" indent="-85725" algn="l"/>
                      <a:r>
                        <a:rPr kumimoji="1" lang="ja-JP" altLang="en-US" sz="900" dirty="0" smtClean="0">
                          <a:solidFill>
                            <a:schemeClr val="tx1"/>
                          </a:solidFill>
                        </a:rPr>
                        <a:t>（</a:t>
                      </a:r>
                      <a:r>
                        <a:rPr kumimoji="1" lang="en-US" altLang="ja-JP" sz="900" dirty="0" smtClean="0">
                          <a:solidFill>
                            <a:schemeClr val="tx1"/>
                          </a:solidFill>
                        </a:rPr>
                        <a:t>24</a:t>
                      </a:r>
                      <a:r>
                        <a:rPr kumimoji="1" lang="ja-JP" altLang="en-US" sz="900" dirty="0" smtClean="0">
                          <a:solidFill>
                            <a:schemeClr val="tx1"/>
                          </a:solidFill>
                        </a:rPr>
                        <a:t>委員会）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marL="85725" indent="-85725" algn="l"/>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25"/>
                  </a:ext>
                </a:extLst>
              </a:tr>
            </a:tbl>
          </a:graphicData>
        </a:graphic>
      </p:graphicFrame>
      <p:graphicFrame>
        <p:nvGraphicFramePr>
          <p:cNvPr id="48" name="表 47"/>
          <p:cNvGraphicFramePr>
            <a:graphicFrameLocks noGrp="1"/>
          </p:cNvGraphicFramePr>
          <p:nvPr>
            <p:extLst>
              <p:ext uri="{D42A27DB-BD31-4B8C-83A1-F6EECF244321}">
                <p14:modId xmlns:p14="http://schemas.microsoft.com/office/powerpoint/2010/main" val="3373680394"/>
              </p:ext>
            </p:extLst>
          </p:nvPr>
        </p:nvGraphicFramePr>
        <p:xfrm>
          <a:off x="3570276" y="5649852"/>
          <a:ext cx="3096344" cy="2331720"/>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承認</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kumimoji="1" lang="zh-TW"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水産業</a:t>
                      </a:r>
                      <a:endParaRPr kumimoji="1" lang="en-US" altLang="zh-TW"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zh-TW"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再生委員会</a:t>
                      </a: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の名称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広域委員会の主要な構成員</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27.11</a:t>
                      </a:r>
                    </a:p>
                    <a:p>
                      <a:pPr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p>
                    <a:p>
                      <a:pPr algn="ctr"/>
                      <a:endPar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大阪・泉州広域</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地区、堺市浜寺漁協地区、高石地区、泉大津地区、忠岡地区、岸和田春木地区、岸和田臨海地区、岸和田地蔵浜地区、佐野漁港北中通地区、佐野漁港泉佐野地区、泉南地区、尾崎地区、西鳥取、岬町養殖</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a:t>
                      </a: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大阪府広域</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大阪住吉漁協地区、堺市大浜西地区、堺市出島漁協地区、佐野漁港泉佐野地区、田尻地区、泉南地区、樽井地区、西鳥取、下荘地区、岬町、府漁連 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1" name="テキスト ボックス 50"/>
          <p:cNvSpPr txBox="1"/>
          <p:nvPr/>
        </p:nvSpPr>
        <p:spPr>
          <a:xfrm>
            <a:off x="584304" y="7165211"/>
            <a:ext cx="2628000" cy="2108269"/>
          </a:xfrm>
          <a:prstGeom prst="rect">
            <a:avLst/>
          </a:prstGeom>
          <a:noFill/>
          <a:ln w="3175">
            <a:solidFill>
              <a:schemeClr val="tx1"/>
            </a:solidFill>
          </a:ln>
        </p:spPr>
        <p:txBody>
          <a:bodyPr wrap="square" rIns="36000" rtlCol="0">
            <a:spAutoFit/>
          </a:bodyPr>
          <a:lstStyle/>
          <a:p>
            <a:pPr algn="ctr">
              <a:spcAft>
                <a:spcPts val="600"/>
              </a:spcAft>
            </a:pPr>
            <a:r>
              <a:rPr lang="ja-JP" altLang="en-US" sz="900" b="1" dirty="0" smtClean="0"/>
              <a:t>浜</a:t>
            </a:r>
            <a:r>
              <a:rPr lang="ja-JP" altLang="en-US" sz="900" b="1" dirty="0"/>
              <a:t>の活力再生広域</a:t>
            </a:r>
            <a:r>
              <a:rPr lang="ja-JP" altLang="en-US" sz="900" b="1" dirty="0" smtClean="0"/>
              <a:t>プラン（</a:t>
            </a:r>
            <a:r>
              <a:rPr kumimoji="1" lang="ja-JP" altLang="en-US" sz="900" b="1" dirty="0" smtClean="0"/>
              <a:t>概要）</a:t>
            </a:r>
            <a:endParaRPr kumimoji="1" lang="en-US" altLang="ja-JP" sz="900" b="1" dirty="0" smtClean="0"/>
          </a:p>
          <a:p>
            <a:pPr marL="431800" indent="-431800" algn="just"/>
            <a:r>
              <a:rPr lang="en-US" altLang="ja-JP" sz="900" dirty="0" smtClean="0"/>
              <a:t>《</a:t>
            </a:r>
            <a:r>
              <a:rPr lang="ja-JP" altLang="en-US" sz="900" dirty="0" smtClean="0"/>
              <a:t>期間</a:t>
            </a:r>
            <a:r>
              <a:rPr lang="en-US" altLang="ja-JP" sz="900" dirty="0" smtClean="0"/>
              <a:t>》</a:t>
            </a:r>
            <a:r>
              <a:rPr lang="ja-JP" altLang="en-US" sz="900" dirty="0"/>
              <a:t>　</a:t>
            </a:r>
            <a:r>
              <a:rPr lang="ja-JP" altLang="en-US" sz="900" dirty="0" smtClean="0"/>
              <a:t>平成</a:t>
            </a:r>
            <a:r>
              <a:rPr lang="en-US" altLang="ja-JP" sz="900" dirty="0" smtClean="0"/>
              <a:t>27</a:t>
            </a:r>
            <a:r>
              <a:rPr lang="ja-JP" altLang="en-US" sz="900" dirty="0" smtClean="0"/>
              <a:t>年度～</a:t>
            </a:r>
            <a:endParaRPr lang="en-US" altLang="ja-JP" sz="900" dirty="0" smtClean="0"/>
          </a:p>
          <a:p>
            <a:pPr marL="431800" lvl="1" indent="-431800" algn="just"/>
            <a:r>
              <a:rPr lang="en-US" altLang="ja-JP" sz="900" dirty="0" smtClean="0"/>
              <a:t>《</a:t>
            </a:r>
            <a:r>
              <a:rPr lang="ja-JP" altLang="en-US" sz="900" dirty="0" smtClean="0"/>
              <a:t>目的</a:t>
            </a:r>
            <a:r>
              <a:rPr lang="en-US" altLang="ja-JP" sz="900" dirty="0" smtClean="0"/>
              <a:t>》</a:t>
            </a:r>
            <a:r>
              <a:rPr lang="ja-JP" altLang="en-US" sz="900" dirty="0"/>
              <a:t>　漁業所得の向上を通じた地域の</a:t>
            </a:r>
            <a:r>
              <a:rPr lang="ja-JP" altLang="en-US" sz="900" dirty="0" smtClean="0"/>
              <a:t>活性化</a:t>
            </a:r>
            <a:endParaRPr lang="en-US" altLang="ja-JP" sz="900" dirty="0" smtClean="0"/>
          </a:p>
          <a:p>
            <a:pPr marL="431800" lvl="1" indent="-431800" algn="just"/>
            <a:r>
              <a:rPr lang="en-US" altLang="ja-JP" sz="900" dirty="0" smtClean="0"/>
              <a:t>《</a:t>
            </a:r>
            <a:r>
              <a:rPr lang="ja-JP" altLang="en-US" sz="900" dirty="0" smtClean="0"/>
              <a:t>内容</a:t>
            </a:r>
            <a:r>
              <a:rPr lang="en-US" altLang="ja-JP" sz="900" dirty="0" smtClean="0"/>
              <a:t>》</a:t>
            </a:r>
            <a:r>
              <a:rPr lang="ja-JP" altLang="en-US" sz="900" dirty="0"/>
              <a:t>　</a:t>
            </a:r>
            <a:r>
              <a:rPr lang="zh-TW" altLang="en-US" sz="900" u="sng" dirty="0"/>
              <a:t>広域水産業再生委員会</a:t>
            </a:r>
            <a:r>
              <a:rPr lang="ja-JP" altLang="en-US" sz="900" dirty="0" smtClean="0"/>
              <a:t>（複数</a:t>
            </a:r>
            <a:r>
              <a:rPr lang="ja-JP" altLang="en-US" sz="900" dirty="0"/>
              <a:t>の地域水産業再生</a:t>
            </a:r>
            <a:r>
              <a:rPr lang="ja-JP" altLang="en-US" sz="900" dirty="0" smtClean="0"/>
              <a:t>委員会及び都道府県で構成）が中心となり、浜の機能再編や中核的担い手の育成を推進するための具体的な取組みを定めた</a:t>
            </a:r>
            <a:r>
              <a:rPr lang="en-US" altLang="ja-JP" sz="900" dirty="0"/>
              <a:t>5</a:t>
            </a:r>
            <a:r>
              <a:rPr lang="ja-JP" altLang="en-US" sz="900" dirty="0"/>
              <a:t>年間の</a:t>
            </a:r>
            <a:r>
              <a:rPr lang="ja-JP" altLang="en-US" sz="900" dirty="0" smtClean="0"/>
              <a:t>計画を策定</a:t>
            </a:r>
            <a:endParaRPr lang="en-US" altLang="ja-JP" sz="900" dirty="0" smtClean="0"/>
          </a:p>
          <a:p>
            <a:pPr marL="431800" lvl="1" indent="-431800" algn="just"/>
            <a:r>
              <a:rPr lang="en-US" altLang="ja-JP" sz="900" dirty="0" smtClean="0"/>
              <a:t>《</a:t>
            </a:r>
            <a:r>
              <a:rPr lang="ja-JP" altLang="en-US" sz="900" dirty="0"/>
              <a:t>ﾒﾘｯﾄ</a:t>
            </a:r>
            <a:r>
              <a:rPr lang="en-US" altLang="ja-JP" sz="900" dirty="0"/>
              <a:t>》</a:t>
            </a:r>
            <a:r>
              <a:rPr lang="ja-JP" altLang="en-US" sz="900" dirty="0"/>
              <a:t>　関連する施策（補助事業等）の優先採択</a:t>
            </a:r>
            <a:endParaRPr lang="en-US" altLang="ja-JP" sz="900" dirty="0"/>
          </a:p>
          <a:p>
            <a:pPr marL="431800" lvl="1" indent="-431800" algn="just"/>
            <a:r>
              <a:rPr lang="en-US" altLang="ja-JP" sz="900" dirty="0" smtClean="0"/>
              <a:t>《</a:t>
            </a:r>
            <a:r>
              <a:rPr lang="ja-JP" altLang="en-US" sz="900" dirty="0" smtClean="0"/>
              <a:t>目標</a:t>
            </a:r>
            <a:r>
              <a:rPr lang="en-US" altLang="ja-JP" sz="900" dirty="0" smtClean="0"/>
              <a:t>》</a:t>
            </a:r>
            <a:r>
              <a:rPr lang="ja-JP" altLang="en-US" sz="900" dirty="0"/>
              <a:t>　競争力強化に資する定量的な成果</a:t>
            </a:r>
            <a:r>
              <a:rPr lang="ja-JP" altLang="en-US" sz="900" dirty="0" smtClean="0"/>
              <a:t>目標</a:t>
            </a:r>
            <a:endParaRPr lang="en-US" altLang="ja-JP" sz="900" dirty="0" smtClean="0"/>
          </a:p>
          <a:p>
            <a:pPr marL="431800" lvl="1" indent="-431800" algn="just"/>
            <a:r>
              <a:rPr lang="ja-JP" altLang="en-US" sz="900" dirty="0"/>
              <a:t>　</a:t>
            </a:r>
            <a:r>
              <a:rPr lang="ja-JP" altLang="en-US" sz="900" dirty="0" smtClean="0"/>
              <a:t>　　　 （例：市場</a:t>
            </a:r>
            <a:r>
              <a:rPr lang="ja-JP" altLang="en-US" sz="900" dirty="0"/>
              <a:t>統合による集荷率、共同出荷・販売よる単価向上、新規就業者数 等）</a:t>
            </a:r>
            <a:endParaRPr lang="en-US" altLang="ja-JP" sz="900" dirty="0" smtClean="0"/>
          </a:p>
          <a:p>
            <a:pPr marL="431800" lvl="1" indent="-431800" algn="just"/>
            <a:r>
              <a:rPr lang="en-US" altLang="ja-JP" sz="900" dirty="0" smtClean="0"/>
              <a:t>《</a:t>
            </a:r>
            <a:r>
              <a:rPr lang="ja-JP" altLang="en-US" sz="900" dirty="0"/>
              <a:t>具体的な</a:t>
            </a:r>
            <a:r>
              <a:rPr lang="ja-JP" altLang="en-US" sz="900" dirty="0" smtClean="0"/>
              <a:t>取組み例</a:t>
            </a:r>
            <a:r>
              <a:rPr lang="en-US" altLang="ja-JP" sz="900" dirty="0" smtClean="0"/>
              <a:t>》</a:t>
            </a:r>
          </a:p>
          <a:p>
            <a:pPr marL="431800" lvl="1" indent="-431800" algn="just"/>
            <a:r>
              <a:rPr lang="ja-JP" altLang="en-US" sz="900" dirty="0" smtClean="0"/>
              <a:t>　　　　</a:t>
            </a:r>
            <a:r>
              <a:rPr lang="ja-JP" altLang="en-US" sz="900" dirty="0"/>
              <a:t>　</a:t>
            </a:r>
            <a:r>
              <a:rPr lang="ja-JP" altLang="en-US" sz="900" dirty="0" smtClean="0"/>
              <a:t> 市場</a:t>
            </a:r>
            <a:r>
              <a:rPr lang="ja-JP" altLang="en-US" sz="900" dirty="0"/>
              <a:t>・水産関係施設の集約・</a:t>
            </a:r>
            <a:r>
              <a:rPr lang="ja-JP" altLang="en-US" sz="900" dirty="0" smtClean="0"/>
              <a:t>再整備 </a:t>
            </a:r>
            <a:r>
              <a:rPr lang="zh-TW" altLang="en-US" sz="900" dirty="0" smtClean="0"/>
              <a:t>等</a:t>
            </a:r>
            <a:endParaRPr lang="en-US" altLang="zh-TW" sz="900" dirty="0" smtClean="0"/>
          </a:p>
        </p:txBody>
      </p:sp>
      <p:sp>
        <p:nvSpPr>
          <p:cNvPr id="52" name="テキスト ボックス 51"/>
          <p:cNvSpPr txBox="1"/>
          <p:nvPr/>
        </p:nvSpPr>
        <p:spPr>
          <a:xfrm>
            <a:off x="584304" y="3636783"/>
            <a:ext cx="2628000" cy="1969770"/>
          </a:xfrm>
          <a:prstGeom prst="rect">
            <a:avLst/>
          </a:prstGeom>
          <a:noFill/>
          <a:ln w="3175">
            <a:solidFill>
              <a:schemeClr val="tx1"/>
            </a:solidFill>
          </a:ln>
        </p:spPr>
        <p:txBody>
          <a:bodyPr wrap="square" rIns="36000" rtlCol="0">
            <a:spAutoFit/>
          </a:bodyPr>
          <a:lstStyle/>
          <a:p>
            <a:pPr algn="ctr">
              <a:spcAft>
                <a:spcPts val="600"/>
              </a:spcAft>
            </a:pPr>
            <a:r>
              <a:rPr lang="ja-JP" altLang="en-US" sz="900" b="1" dirty="0" smtClean="0"/>
              <a:t>浜の活力再生プラン（</a:t>
            </a:r>
            <a:r>
              <a:rPr kumimoji="1" lang="ja-JP" altLang="en-US" sz="900" b="1" dirty="0" smtClean="0"/>
              <a:t>概要）</a:t>
            </a:r>
            <a:endParaRPr kumimoji="1" lang="en-US" altLang="ja-JP" sz="900" b="1" dirty="0" smtClean="0"/>
          </a:p>
          <a:p>
            <a:pPr marL="431800" indent="-431800" algn="just"/>
            <a:r>
              <a:rPr lang="en-US" altLang="ja-JP" sz="900" dirty="0" smtClean="0"/>
              <a:t>《</a:t>
            </a:r>
            <a:r>
              <a:rPr lang="ja-JP" altLang="en-US" sz="900" dirty="0" smtClean="0"/>
              <a:t>期間</a:t>
            </a:r>
            <a:r>
              <a:rPr lang="en-US" altLang="ja-JP" sz="900" dirty="0" smtClean="0"/>
              <a:t>》</a:t>
            </a:r>
            <a:r>
              <a:rPr lang="ja-JP" altLang="en-US" sz="900" dirty="0"/>
              <a:t>　</a:t>
            </a:r>
            <a:r>
              <a:rPr lang="ja-JP" altLang="en-US" sz="900" dirty="0" smtClean="0"/>
              <a:t>平成</a:t>
            </a:r>
            <a:r>
              <a:rPr lang="en-US" altLang="ja-JP" sz="900" dirty="0" smtClean="0"/>
              <a:t>26</a:t>
            </a:r>
            <a:r>
              <a:rPr lang="ja-JP" altLang="en-US" sz="900" dirty="0" smtClean="0"/>
              <a:t>年度～</a:t>
            </a:r>
            <a:endParaRPr lang="en-US" altLang="ja-JP" sz="900" dirty="0" smtClean="0"/>
          </a:p>
          <a:p>
            <a:pPr marL="431800" lvl="1" indent="-431800" algn="just"/>
            <a:r>
              <a:rPr lang="en-US" altLang="ja-JP" sz="900" dirty="0" smtClean="0"/>
              <a:t>《</a:t>
            </a:r>
            <a:r>
              <a:rPr lang="ja-JP" altLang="en-US" sz="900" dirty="0" smtClean="0"/>
              <a:t>目的</a:t>
            </a:r>
            <a:r>
              <a:rPr lang="en-US" altLang="ja-JP" sz="900" dirty="0" smtClean="0"/>
              <a:t>》</a:t>
            </a:r>
            <a:r>
              <a:rPr lang="ja-JP" altLang="en-US" sz="900" dirty="0"/>
              <a:t>　漁業所得の向上を通じた地域の</a:t>
            </a:r>
            <a:r>
              <a:rPr lang="ja-JP" altLang="en-US" sz="900" dirty="0" smtClean="0"/>
              <a:t>活性化</a:t>
            </a:r>
            <a:endParaRPr lang="en-US" altLang="ja-JP" sz="900" dirty="0" smtClean="0"/>
          </a:p>
          <a:p>
            <a:pPr marL="431800" lvl="1" indent="-431800" algn="just"/>
            <a:r>
              <a:rPr lang="en-US" altLang="ja-JP" sz="900" dirty="0" smtClean="0"/>
              <a:t>《</a:t>
            </a:r>
            <a:r>
              <a:rPr lang="ja-JP" altLang="en-US" sz="900" dirty="0" smtClean="0"/>
              <a:t>内容</a:t>
            </a:r>
            <a:r>
              <a:rPr lang="en-US" altLang="ja-JP" sz="900" dirty="0" smtClean="0"/>
              <a:t>》</a:t>
            </a:r>
            <a:r>
              <a:rPr lang="ja-JP" altLang="en-US" sz="900" dirty="0"/>
              <a:t>　</a:t>
            </a:r>
            <a:r>
              <a:rPr lang="ja-JP" altLang="en-US" sz="900" u="sng" dirty="0"/>
              <a:t>地域水産業再生委員会</a:t>
            </a:r>
            <a:r>
              <a:rPr lang="ja-JP" altLang="en-US" sz="900" dirty="0"/>
              <a:t>（</a:t>
            </a:r>
            <a:r>
              <a:rPr lang="ja-JP" altLang="en-US" sz="900" dirty="0" smtClean="0"/>
              <a:t>市町・</a:t>
            </a:r>
            <a:r>
              <a:rPr lang="ja-JP" altLang="en-US" sz="900" dirty="0"/>
              <a:t>漁協</a:t>
            </a:r>
            <a:r>
              <a:rPr lang="ja-JP" altLang="en-US" sz="900" dirty="0" smtClean="0"/>
              <a:t>または</a:t>
            </a:r>
            <a:r>
              <a:rPr lang="ja-JP" altLang="en-US" sz="900" dirty="0"/>
              <a:t>漁業者団体は必須構成員）</a:t>
            </a:r>
            <a:r>
              <a:rPr lang="ja-JP" altLang="en-US" sz="900" dirty="0" smtClean="0"/>
              <a:t>が中心</a:t>
            </a:r>
            <a:r>
              <a:rPr lang="ja-JP" altLang="en-US" sz="900" dirty="0"/>
              <a:t>と</a:t>
            </a:r>
            <a:r>
              <a:rPr lang="ja-JP" altLang="en-US" sz="900" dirty="0" smtClean="0"/>
              <a:t>なり、各地域が主体的に定めた具体的</a:t>
            </a:r>
            <a:r>
              <a:rPr lang="ja-JP" altLang="en-US" sz="900" dirty="0"/>
              <a:t>な</a:t>
            </a:r>
            <a:r>
              <a:rPr lang="ja-JP" altLang="en-US" sz="900" dirty="0" smtClean="0"/>
              <a:t>取組みを実行</a:t>
            </a:r>
            <a:r>
              <a:rPr lang="ja-JP" altLang="en-US" sz="900" dirty="0"/>
              <a:t>する</a:t>
            </a:r>
            <a:r>
              <a:rPr lang="ja-JP" altLang="en-US" sz="900" dirty="0" smtClean="0"/>
              <a:t>ための</a:t>
            </a:r>
            <a:r>
              <a:rPr lang="en-US" altLang="ja-JP" sz="900" dirty="0" smtClean="0"/>
              <a:t>5</a:t>
            </a:r>
            <a:r>
              <a:rPr lang="ja-JP" altLang="en-US" sz="900" dirty="0" smtClean="0"/>
              <a:t>年間の計画を策定</a:t>
            </a:r>
            <a:endParaRPr lang="en-US" altLang="ja-JP" sz="900" dirty="0" smtClean="0"/>
          </a:p>
          <a:p>
            <a:pPr marL="431800" lvl="1" indent="-431800" algn="just"/>
            <a:r>
              <a:rPr lang="en-US" altLang="ja-JP" sz="900" dirty="0"/>
              <a:t>《</a:t>
            </a:r>
            <a:r>
              <a:rPr lang="ja-JP" altLang="en-US" sz="900" dirty="0"/>
              <a:t>ﾒﾘｯﾄ</a:t>
            </a:r>
            <a:r>
              <a:rPr lang="en-US" altLang="ja-JP" sz="900" dirty="0"/>
              <a:t>》</a:t>
            </a:r>
            <a:r>
              <a:rPr lang="ja-JP" altLang="en-US" sz="900" dirty="0"/>
              <a:t>　関連する施策（補助事業等）の優先採択</a:t>
            </a:r>
            <a:endParaRPr lang="en-US" altLang="ja-JP" sz="900" dirty="0"/>
          </a:p>
          <a:p>
            <a:pPr marL="431800" lvl="1" indent="-431800" algn="just"/>
            <a:r>
              <a:rPr lang="en-US" altLang="ja-JP" sz="900" dirty="0" smtClean="0"/>
              <a:t>《</a:t>
            </a:r>
            <a:r>
              <a:rPr lang="ja-JP" altLang="en-US" sz="900" dirty="0" smtClean="0"/>
              <a:t>目標</a:t>
            </a:r>
            <a:r>
              <a:rPr lang="en-US" altLang="ja-JP" sz="900" dirty="0" smtClean="0"/>
              <a:t>》</a:t>
            </a:r>
            <a:r>
              <a:rPr lang="ja-JP" altLang="en-US" sz="900" dirty="0"/>
              <a:t>　</a:t>
            </a:r>
            <a:r>
              <a:rPr lang="en-US" altLang="ja-JP" sz="900" dirty="0" smtClean="0"/>
              <a:t>5</a:t>
            </a:r>
            <a:r>
              <a:rPr lang="ja-JP" altLang="en-US" sz="900" dirty="0" smtClean="0"/>
              <a:t>年後</a:t>
            </a:r>
            <a:r>
              <a:rPr lang="ja-JP" altLang="en-US" sz="900" dirty="0"/>
              <a:t>に所得の</a:t>
            </a:r>
            <a:r>
              <a:rPr lang="ja-JP" altLang="en-US" sz="900" dirty="0" smtClean="0"/>
              <a:t>向上</a:t>
            </a:r>
            <a:r>
              <a:rPr lang="en-US" altLang="ja-JP" sz="900" dirty="0" smtClean="0"/>
              <a:t>10</a:t>
            </a:r>
            <a:r>
              <a:rPr lang="ja-JP" altLang="en-US" sz="900" dirty="0" smtClean="0"/>
              <a:t>％以上</a:t>
            </a:r>
            <a:endParaRPr lang="en-US" altLang="ja-JP" sz="900" dirty="0" smtClean="0"/>
          </a:p>
          <a:p>
            <a:pPr marL="431800" lvl="1" indent="-431800"/>
            <a:r>
              <a:rPr lang="en-US" altLang="ja-JP" sz="900" dirty="0" smtClean="0"/>
              <a:t>《</a:t>
            </a:r>
            <a:r>
              <a:rPr lang="ja-JP" altLang="en-US" sz="900" dirty="0"/>
              <a:t>具体的な</a:t>
            </a:r>
            <a:r>
              <a:rPr lang="ja-JP" altLang="en-US" sz="900" dirty="0" smtClean="0"/>
              <a:t>取組み例</a:t>
            </a:r>
            <a:r>
              <a:rPr lang="en-US" altLang="ja-JP" sz="900" dirty="0" smtClean="0"/>
              <a:t>》</a:t>
            </a:r>
          </a:p>
          <a:p>
            <a:pPr marL="431800" lvl="1" indent="-431800" algn="just"/>
            <a:r>
              <a:rPr lang="ja-JP" altLang="en-US" sz="900" dirty="0" smtClean="0"/>
              <a:t>　　　　　 </a:t>
            </a:r>
            <a:r>
              <a:rPr lang="zh-TW" altLang="en-US" sz="900" dirty="0" smtClean="0"/>
              <a:t>漁獲量</a:t>
            </a:r>
            <a:r>
              <a:rPr lang="zh-TW" altLang="en-US" sz="900" dirty="0"/>
              <a:t>増大、高品質化、衛生管理、商品</a:t>
            </a:r>
            <a:r>
              <a:rPr lang="zh-TW" altLang="en-US" sz="900" dirty="0" smtClean="0"/>
              <a:t>開発</a:t>
            </a:r>
            <a:r>
              <a:rPr lang="zh-TW" altLang="en-US" sz="900" dirty="0"/>
              <a:t>、出荷拡大、消費拡大</a:t>
            </a:r>
            <a:r>
              <a:rPr lang="zh-TW" altLang="en-US" sz="900" dirty="0" smtClean="0"/>
              <a:t>等</a:t>
            </a:r>
            <a:r>
              <a:rPr lang="ja-JP" altLang="en-US" sz="900" dirty="0"/>
              <a:t>（各浜の実態に</a:t>
            </a:r>
            <a:r>
              <a:rPr lang="ja-JP" altLang="en-US" sz="900" dirty="0" smtClean="0"/>
              <a:t>即し策定</a:t>
            </a:r>
            <a:r>
              <a:rPr lang="ja-JP" altLang="en-US" sz="900" dirty="0"/>
              <a:t>）</a:t>
            </a:r>
            <a:endParaRPr lang="en-US" altLang="zh-TW" sz="900" dirty="0" smtClean="0"/>
          </a:p>
        </p:txBody>
      </p:sp>
      <p:sp>
        <p:nvSpPr>
          <p:cNvPr id="53" name="テキスト ボックス 52"/>
          <p:cNvSpPr txBox="1"/>
          <p:nvPr/>
        </p:nvSpPr>
        <p:spPr>
          <a:xfrm>
            <a:off x="359999" y="5745088"/>
            <a:ext cx="2952000" cy="1477328"/>
          </a:xfrm>
          <a:prstGeom prst="rect">
            <a:avLst/>
          </a:prstGeom>
          <a:noFill/>
        </p:spPr>
        <p:txBody>
          <a:bodyPr wrap="square" rtlCol="0">
            <a:spAutoFit/>
          </a:bodyPr>
          <a:lstStyle/>
          <a:p>
            <a:pPr marL="126000" indent="-64800" algn="just"/>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＜浜の活力再生広域プラン＞</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・複数の地域水産業再生委員会及び府が構成員となり作成する「浜の活力再生広域プラン（広域プラン）」の実現に向けて国の補助事業が活用できるよう指導・助言を行った。</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年度末までに、広域プラン</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委員会について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国に承認を受け策定され、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は１委員会</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期を開始する。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5" name="Picture 2" descr="E:\LIB\■60大阪産（もん）・６次産業化\01 大阪産（もん）\H29\25_改定大阪の漁業パンフ\画像\巾着セリ（水技C）\DSC_04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20" y="2416404"/>
            <a:ext cx="1561284" cy="109316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E:\LIB\□0画像\07 漁港\170427 巾着荷捌き場竣工\DSC_0556 - コピー.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05" y="2844602"/>
            <a:ext cx="1066716" cy="668238"/>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503027" y="2585472"/>
            <a:ext cx="498083" cy="376552"/>
            <a:chOff x="434958" y="2800673"/>
            <a:chExt cx="498083" cy="376552"/>
          </a:xfrm>
        </p:grpSpPr>
        <p:grpSp>
          <p:nvGrpSpPr>
            <p:cNvPr id="58" name="グループ化 57"/>
            <p:cNvGrpSpPr/>
            <p:nvPr/>
          </p:nvGrpSpPr>
          <p:grpSpPr>
            <a:xfrm>
              <a:off x="434958" y="2800673"/>
              <a:ext cx="498083" cy="376552"/>
              <a:chOff x="4154698" y="7731239"/>
              <a:chExt cx="510678" cy="370762"/>
            </a:xfrm>
          </p:grpSpPr>
          <p:sp>
            <p:nvSpPr>
              <p:cNvPr id="60" name="上リボン 59"/>
              <p:cNvSpPr/>
              <p:nvPr/>
            </p:nvSpPr>
            <p:spPr>
              <a:xfrm>
                <a:off x="4154698" y="7866977"/>
                <a:ext cx="510678" cy="235024"/>
              </a:xfrm>
              <a:prstGeom prst="ribbon2">
                <a:avLst>
                  <a:gd name="adj1" fmla="val 33333"/>
                  <a:gd name="adj2" fmla="val 50000"/>
                </a:avLst>
              </a:prstGeom>
              <a:gradFill>
                <a:gsLst>
                  <a:gs pos="0">
                    <a:srgbClr val="CC0000"/>
                  </a:gs>
                  <a:gs pos="50000">
                    <a:srgbClr val="FF0000"/>
                  </a:gs>
                  <a:gs pos="100000">
                    <a:srgbClr val="FF0000"/>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1" name="円/楕円 37"/>
              <p:cNvSpPr/>
              <p:nvPr/>
            </p:nvSpPr>
            <p:spPr>
              <a:xfrm>
                <a:off x="4248894" y="7731239"/>
                <a:ext cx="322287" cy="308384"/>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59" name="テキスト ボックス 58"/>
            <p:cNvSpPr txBox="1"/>
            <p:nvPr/>
          </p:nvSpPr>
          <p:spPr>
            <a:xfrm>
              <a:off x="485999" y="2846047"/>
              <a:ext cx="396000" cy="246221"/>
            </a:xfrm>
            <a:prstGeom prst="rect">
              <a:avLst/>
            </a:prstGeom>
            <a:noFill/>
          </p:spPr>
          <p:txBody>
            <a:bodyPr wrap="square" rtlCol="0">
              <a:spAutoFit/>
            </a:bodyPr>
            <a:lstStyle/>
            <a:p>
              <a:pPr algn="ctr"/>
              <a:r>
                <a:rPr kumimoji="1" lang="ja-JP" altLang="en-US" sz="500" b="1" dirty="0" smtClean="0">
                  <a:latin typeface="メイリオ" panose="020B0604030504040204" pitchFamily="50" charset="-128"/>
                  <a:ea typeface="メイリオ" panose="020B0604030504040204" pitchFamily="50" charset="-128"/>
                </a:rPr>
                <a:t>水産庁</a:t>
              </a:r>
              <a:endParaRPr kumimoji="1" lang="en-US" altLang="ja-JP" sz="500" b="1" dirty="0" smtClean="0">
                <a:latin typeface="メイリオ" panose="020B0604030504040204" pitchFamily="50" charset="-128"/>
                <a:ea typeface="メイリオ" panose="020B0604030504040204" pitchFamily="50" charset="-128"/>
              </a:endParaRPr>
            </a:p>
            <a:p>
              <a:pPr algn="ctr"/>
              <a:r>
                <a:rPr kumimoji="1" lang="ja-JP" altLang="en-US" sz="500" b="1" dirty="0" smtClean="0">
                  <a:latin typeface="メイリオ" panose="020B0604030504040204" pitchFamily="50" charset="-128"/>
                  <a:ea typeface="メイリオ" panose="020B0604030504040204" pitchFamily="50" charset="-128"/>
                </a:rPr>
                <a:t>長官賞</a:t>
              </a:r>
              <a:endParaRPr kumimoji="1" lang="ja-JP" altLang="en-US" sz="500" b="1"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346878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13</a:t>
            </a:r>
            <a:endParaRPr kumimoji="1" lang="ja-JP" altLang="en-US" sz="1200" dirty="0"/>
          </a:p>
        </p:txBody>
      </p:sp>
      <p:cxnSp>
        <p:nvCxnSpPr>
          <p:cNvPr id="44" name="直線コネクタ 43"/>
          <p:cNvCxnSpPr/>
          <p:nvPr/>
        </p:nvCxnSpPr>
        <p:spPr>
          <a:xfrm>
            <a:off x="3420000" y="4445688"/>
            <a:ext cx="0" cy="146621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テキスト ボックス 2"/>
          <p:cNvSpPr txBox="1">
            <a:spLocks noChangeArrowheads="1"/>
          </p:cNvSpPr>
          <p:nvPr/>
        </p:nvSpPr>
        <p:spPr bwMode="auto">
          <a:xfrm>
            <a:off x="360000" y="36000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1025389" y="388385"/>
            <a:ext cx="1725152" cy="261610"/>
          </a:xfrm>
          <a:prstGeom prst="rect">
            <a:avLst/>
          </a:prstGeom>
          <a:noFill/>
        </p:spPr>
        <p:txBody>
          <a:bodyPr wrap="none" rtlCol="0">
            <a:spAutoFit/>
          </a:bodyPr>
          <a:lstStyle/>
          <a:p>
            <a:r>
              <a:rPr lang="ja-JP" altLang="en-US" sz="1100" b="1" dirty="0" smtClean="0"/>
              <a:t>漁業経営安定対策の推進</a:t>
            </a:r>
            <a:endParaRPr lang="ja-JP" altLang="en-US" sz="1100" b="1" dirty="0"/>
          </a:p>
        </p:txBody>
      </p:sp>
      <p:sp>
        <p:nvSpPr>
          <p:cNvPr id="58" name="テキスト ボックス 57"/>
          <p:cNvSpPr txBox="1"/>
          <p:nvPr/>
        </p:nvSpPr>
        <p:spPr>
          <a:xfrm>
            <a:off x="359999" y="807700"/>
            <a:ext cx="295200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・漁業経営安定対策（所得補償制度）への加入促進について指導・助言を実施した。</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・休漁等資源管理の取組みの履行確認を行った。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・作成から</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年目を迎えた計画の評価・検証及び高度化の推進を行った。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8"/>
          <p:cNvCxnSpPr/>
          <p:nvPr/>
        </p:nvCxnSpPr>
        <p:spPr>
          <a:xfrm>
            <a:off x="3420000" y="788829"/>
            <a:ext cx="17111" cy="3084051"/>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0" name="表 59"/>
          <p:cNvGraphicFramePr>
            <a:graphicFrameLocks noGrp="1"/>
          </p:cNvGraphicFramePr>
          <p:nvPr>
            <p:extLst>
              <p:ext uri="{D42A27DB-BD31-4B8C-83A1-F6EECF244321}">
                <p14:modId xmlns:p14="http://schemas.microsoft.com/office/powerpoint/2010/main" val="1824044830"/>
              </p:ext>
            </p:extLst>
          </p:nvPr>
        </p:nvGraphicFramePr>
        <p:xfrm>
          <a:off x="3612360" y="753743"/>
          <a:ext cx="3096344" cy="3289942"/>
        </p:xfrm>
        <a:graphic>
          <a:graphicData uri="http://schemas.openxmlformats.org/drawingml/2006/table">
            <a:tbl>
              <a:tblPr firstRow="1" bandRow="1">
                <a:tableStyleId>{3B4B98B0-60AC-42C2-AFA5-B58CD77FA1E5}</a:tableStyleId>
              </a:tblPr>
              <a:tblGrid>
                <a:gridCol w="1427750">
                  <a:extLst>
                    <a:ext uri="{9D8B030D-6E8A-4147-A177-3AD203B41FA5}">
                      <a16:colId xmlns:a16="http://schemas.microsoft.com/office/drawing/2014/main" val="20000"/>
                    </a:ext>
                  </a:extLst>
                </a:gridCol>
                <a:gridCol w="1668594">
                  <a:extLst>
                    <a:ext uri="{9D8B030D-6E8A-4147-A177-3AD203B41FA5}">
                      <a16:colId xmlns:a16="http://schemas.microsoft.com/office/drawing/2014/main" val="20001"/>
                    </a:ext>
                  </a:extLst>
                </a:gridCol>
              </a:tblGrid>
              <a:tr h="144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実施主体</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漁業種類</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51724">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堺市浜寺漁協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3955306"/>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高石市漁協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3291642"/>
                  </a:ext>
                </a:extLst>
              </a:tr>
              <a:tr h="14117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スズキ建網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71391471"/>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泉大津漁協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忠岡漁協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7284510"/>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春木漁協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143996"/>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岸和田市漁協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網、小型底びき網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71054793"/>
                  </a:ext>
                </a:extLst>
              </a:tr>
              <a:tr h="14473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小型底</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151724">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北中通漁協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田尻漁協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小型底</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岡田浦漁協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6160111"/>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西鳥取漁協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下荘漁協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さわら</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14431582"/>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淡輪漁協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90686640"/>
                  </a:ext>
                </a:extLst>
              </a:tr>
              <a:tr h="1631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小型底</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01922654"/>
                  </a:ext>
                </a:extLst>
              </a:tr>
              <a:tr h="163134">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深日漁協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網、小型底びき網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1631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網、刺網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150026">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谷川漁協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定置網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11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大阪府鰮巾着網漁協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まき網、船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47448245"/>
                  </a:ext>
                </a:extLst>
              </a:tr>
              <a:tr h="222345">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solidFill>
                        </a:rPr>
                        <a:t>16</a:t>
                      </a:r>
                      <a:r>
                        <a:rPr kumimoji="1" lang="ja-JP" altLang="en-US" sz="900" b="0" dirty="0" smtClean="0">
                          <a:solidFill>
                            <a:schemeClr val="tx1"/>
                          </a:solidFill>
                        </a:rPr>
                        <a:t>漁協</a:t>
                      </a:r>
                      <a:r>
                        <a:rPr kumimoji="1" lang="en-US" altLang="ja-JP" sz="900" b="0" dirty="0" smtClean="0">
                          <a:solidFill>
                            <a:schemeClr val="tx1"/>
                          </a:solidFill>
                        </a:rPr>
                        <a:t>20</a:t>
                      </a:r>
                      <a:r>
                        <a:rPr kumimoji="1" lang="ja-JP" altLang="en-US" sz="900" b="0" dirty="0" smtClean="0">
                          <a:solidFill>
                            <a:schemeClr val="tx1"/>
                          </a:solidFill>
                        </a:rPr>
                        <a:t>計画</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2" name="テキスト ボックス 61"/>
          <p:cNvSpPr txBox="1"/>
          <p:nvPr/>
        </p:nvSpPr>
        <p:spPr>
          <a:xfrm>
            <a:off x="3420001" y="319807"/>
            <a:ext cx="303333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900" b="1" dirty="0">
                <a:latin typeface="Meiryo UI" panose="020B0604030504040204" pitchFamily="50" charset="-128"/>
                <a:ea typeface="Meiryo UI" panose="020B0604030504040204" pitchFamily="50" charset="-128"/>
                <a:cs typeface="Meiryo UI" panose="020B0604030504040204" pitchFamily="50" charset="-128"/>
              </a:rPr>
              <a:t>漁業経営安定</a:t>
            </a:r>
            <a:r>
              <a:rPr lang="zh-TW" altLang="en-US" sz="900" b="1" dirty="0" smtClean="0">
                <a:latin typeface="Meiryo UI" panose="020B0604030504040204" pitchFamily="50" charset="-128"/>
                <a:ea typeface="Meiryo UI" panose="020B0604030504040204" pitchFamily="50" charset="-128"/>
                <a:cs typeface="Meiryo UI" panose="020B0604030504040204" pitchFamily="50" charset="-128"/>
              </a:rPr>
              <a:t>対策</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の取組み漁協（令和３年度）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2"/>
          <p:cNvSpPr txBox="1">
            <a:spLocks noChangeArrowheads="1"/>
          </p:cNvSpPr>
          <p:nvPr/>
        </p:nvSpPr>
        <p:spPr bwMode="auto">
          <a:xfrm>
            <a:off x="447012" y="3989989"/>
            <a:ext cx="648000" cy="455699"/>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16</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1151748" y="4043684"/>
            <a:ext cx="4536504" cy="261610"/>
          </a:xfrm>
          <a:prstGeom prst="rect">
            <a:avLst/>
          </a:prstGeom>
          <a:noFill/>
        </p:spPr>
        <p:txBody>
          <a:bodyPr wrap="square" rtlCol="0">
            <a:spAutoFit/>
          </a:bodyPr>
          <a:lstStyle/>
          <a:p>
            <a:r>
              <a:rPr lang="ja-JP" altLang="en-US" sz="1100" b="1" dirty="0"/>
              <a:t>漁業者の所得向上に向けた</a:t>
            </a:r>
            <a:r>
              <a:rPr lang="ja-JP" altLang="en-US" sz="1100" b="1" dirty="0" smtClean="0"/>
              <a:t>漁業協同</a:t>
            </a:r>
            <a:r>
              <a:rPr lang="ja-JP" altLang="en-US" sz="1100" b="1" dirty="0"/>
              <a:t>組合の事業・経営基盤の</a:t>
            </a:r>
            <a:r>
              <a:rPr lang="ja-JP" altLang="en-US" sz="1100" b="1" dirty="0" smtClean="0"/>
              <a:t>強化</a:t>
            </a:r>
            <a:endPar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516013" y="4465460"/>
            <a:ext cx="3009331"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■全漁連と連携した取組み等</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59998" y="4534654"/>
            <a:ext cx="2963989" cy="861774"/>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・漁協合併については、漁協の経営基盤強化につながることから</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、関係団体と調整を進めている。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・令和３年度は府漁連主催の漁協役職員研修会において、漁協合併をテーマに講演を行った。</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0" name="表 69"/>
          <p:cNvGraphicFramePr>
            <a:graphicFrameLocks noGrp="1"/>
          </p:cNvGraphicFramePr>
          <p:nvPr>
            <p:extLst>
              <p:ext uri="{D42A27DB-BD31-4B8C-83A1-F6EECF244321}">
                <p14:modId xmlns:p14="http://schemas.microsoft.com/office/powerpoint/2010/main" val="2270580013"/>
              </p:ext>
            </p:extLst>
          </p:nvPr>
        </p:nvGraphicFramePr>
        <p:xfrm>
          <a:off x="3612360" y="4942812"/>
          <a:ext cx="3096344" cy="911644"/>
        </p:xfrm>
        <a:graphic>
          <a:graphicData uri="http://schemas.openxmlformats.org/drawingml/2006/table">
            <a:tbl>
              <a:tblPr firstRow="1" bandRow="1">
                <a:tableStyleId>{3B4B98B0-60AC-42C2-AFA5-B58CD77FA1E5}</a:tableStyleId>
              </a:tblPr>
              <a:tblGrid>
                <a:gridCol w="504056">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144802">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62380">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30.11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年度組織再編等推進会議出席</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89605">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30.12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・府漁連主催漁協役職員研修会で漁協合併をテーマに講演</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4802">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JF</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全漁連合併現地研修会出席（三重県）</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1100766"/>
                  </a:ext>
                </a:extLst>
              </a:tr>
              <a:tr h="170055">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・漁業就業支援フェア</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551981"/>
                  </a:ext>
                </a:extLst>
              </a:tr>
            </a:tbl>
          </a:graphicData>
        </a:graphic>
      </p:graphicFrame>
      <p:sp>
        <p:nvSpPr>
          <p:cNvPr id="37" name="テキスト ボックス 36"/>
          <p:cNvSpPr txBox="1"/>
          <p:nvPr/>
        </p:nvSpPr>
        <p:spPr>
          <a:xfrm rot="10800000" flipV="1">
            <a:off x="3447351" y="6499457"/>
            <a:ext cx="301622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■新規漁業就業者総合支援事業による新規就業者受入</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2"/>
          <p:cNvSpPr txBox="1">
            <a:spLocks noChangeArrowheads="1"/>
          </p:cNvSpPr>
          <p:nvPr/>
        </p:nvSpPr>
        <p:spPr bwMode="auto">
          <a:xfrm>
            <a:off x="368111" y="6049464"/>
            <a:ext cx="648000" cy="449993"/>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17</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rot="10800000" flipV="1">
            <a:off x="1095010" y="6116759"/>
            <a:ext cx="3558125" cy="261610"/>
          </a:xfrm>
          <a:prstGeom prst="rect">
            <a:avLst/>
          </a:prstGeom>
          <a:noFill/>
        </p:spPr>
        <p:txBody>
          <a:bodyPr wrap="square" rtlCol="0">
            <a:spAutoFit/>
          </a:bodyPr>
          <a:lstStyle/>
          <a:p>
            <a:r>
              <a:rPr lang="ja-JP" altLang="en-US" sz="1100" b="1" dirty="0" smtClean="0"/>
              <a:t>大阪湾の漁業の将来を担う若手漁業者やリーダーの育成</a:t>
            </a:r>
            <a:endParaRPr lang="ja-JP" altLang="en-US" sz="1100" b="1" dirty="0"/>
          </a:p>
        </p:txBody>
      </p:sp>
      <p:sp>
        <p:nvSpPr>
          <p:cNvPr id="45" name="テキスト ボックス 44"/>
          <p:cNvSpPr txBox="1"/>
          <p:nvPr/>
        </p:nvSpPr>
        <p:spPr>
          <a:xfrm>
            <a:off x="368109" y="6499457"/>
            <a:ext cx="294389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・後継者対策については、府漁連が取り組む新規漁業就業者総合支援事業について助言を行っている。</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・若手リーダーの育成については、府漁連と連携し取組みを進めている。</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は、新規就業者総合支援事業により、府内で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の新規就業者の受け入れがあった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6" name="表 45"/>
          <p:cNvGraphicFramePr>
            <a:graphicFrameLocks noGrp="1"/>
          </p:cNvGraphicFramePr>
          <p:nvPr>
            <p:extLst>
              <p:ext uri="{D42A27DB-BD31-4B8C-83A1-F6EECF244321}">
                <p14:modId xmlns:p14="http://schemas.microsoft.com/office/powerpoint/2010/main" val="1606373914"/>
              </p:ext>
            </p:extLst>
          </p:nvPr>
        </p:nvGraphicFramePr>
        <p:xfrm>
          <a:off x="3591366" y="6933393"/>
          <a:ext cx="3085655" cy="397635"/>
        </p:xfrm>
        <a:graphic>
          <a:graphicData uri="http://schemas.openxmlformats.org/drawingml/2006/table">
            <a:tbl>
              <a:tblPr firstRow="1" bandRow="1">
                <a:tableStyleId>{3B4B98B0-60AC-42C2-AFA5-B58CD77FA1E5}</a:tableStyleId>
              </a:tblPr>
              <a:tblGrid>
                <a:gridCol w="430555">
                  <a:extLst>
                    <a:ext uri="{9D8B030D-6E8A-4147-A177-3AD203B41FA5}">
                      <a16:colId xmlns:a16="http://schemas.microsoft.com/office/drawing/2014/main" val="20000"/>
                    </a:ext>
                  </a:extLst>
                </a:gridCol>
                <a:gridCol w="265510">
                  <a:extLst>
                    <a:ext uri="{9D8B030D-6E8A-4147-A177-3AD203B41FA5}">
                      <a16:colId xmlns:a16="http://schemas.microsoft.com/office/drawing/2014/main" val="20001"/>
                    </a:ext>
                  </a:extLst>
                </a:gridCol>
                <a:gridCol w="265510">
                  <a:extLst>
                    <a:ext uri="{9D8B030D-6E8A-4147-A177-3AD203B41FA5}">
                      <a16:colId xmlns:a16="http://schemas.microsoft.com/office/drawing/2014/main" val="20002"/>
                    </a:ext>
                  </a:extLst>
                </a:gridCol>
                <a:gridCol w="265510">
                  <a:extLst>
                    <a:ext uri="{9D8B030D-6E8A-4147-A177-3AD203B41FA5}">
                      <a16:colId xmlns:a16="http://schemas.microsoft.com/office/drawing/2014/main" val="20003"/>
                    </a:ext>
                  </a:extLst>
                </a:gridCol>
                <a:gridCol w="265510">
                  <a:extLst>
                    <a:ext uri="{9D8B030D-6E8A-4147-A177-3AD203B41FA5}">
                      <a16:colId xmlns:a16="http://schemas.microsoft.com/office/drawing/2014/main" val="20004"/>
                    </a:ext>
                  </a:extLst>
                </a:gridCol>
                <a:gridCol w="265510">
                  <a:extLst>
                    <a:ext uri="{9D8B030D-6E8A-4147-A177-3AD203B41FA5}">
                      <a16:colId xmlns:a16="http://schemas.microsoft.com/office/drawing/2014/main" val="20005"/>
                    </a:ext>
                  </a:extLst>
                </a:gridCol>
                <a:gridCol w="265510">
                  <a:extLst>
                    <a:ext uri="{9D8B030D-6E8A-4147-A177-3AD203B41FA5}">
                      <a16:colId xmlns:a16="http://schemas.microsoft.com/office/drawing/2014/main" val="20006"/>
                    </a:ext>
                  </a:extLst>
                </a:gridCol>
                <a:gridCol w="265510">
                  <a:extLst>
                    <a:ext uri="{9D8B030D-6E8A-4147-A177-3AD203B41FA5}">
                      <a16:colId xmlns:a16="http://schemas.microsoft.com/office/drawing/2014/main" val="20007"/>
                    </a:ext>
                  </a:extLst>
                </a:gridCol>
                <a:gridCol w="265510">
                  <a:extLst>
                    <a:ext uri="{9D8B030D-6E8A-4147-A177-3AD203B41FA5}">
                      <a16:colId xmlns:a16="http://schemas.microsoft.com/office/drawing/2014/main" val="20008"/>
                    </a:ext>
                  </a:extLst>
                </a:gridCol>
                <a:gridCol w="265510">
                  <a:extLst>
                    <a:ext uri="{9D8B030D-6E8A-4147-A177-3AD203B41FA5}">
                      <a16:colId xmlns:a16="http://schemas.microsoft.com/office/drawing/2014/main" val="20009"/>
                    </a:ext>
                  </a:extLst>
                </a:gridCol>
                <a:gridCol w="265510">
                  <a:extLst>
                    <a:ext uri="{9D8B030D-6E8A-4147-A177-3AD203B41FA5}">
                      <a16:colId xmlns:a16="http://schemas.microsoft.com/office/drawing/2014/main" val="20010"/>
                    </a:ext>
                  </a:extLst>
                </a:gridCol>
              </a:tblGrid>
              <a:tr h="207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a:t>
                      </a:r>
                    </a:p>
                  </a:txBody>
                  <a:tcPr marL="0" marR="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9829">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47" name="直線コネクタ 46"/>
          <p:cNvCxnSpPr/>
          <p:nvPr/>
        </p:nvCxnSpPr>
        <p:spPr>
          <a:xfrm>
            <a:off x="3420000" y="6501552"/>
            <a:ext cx="0" cy="16198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76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7384" y="9629001"/>
            <a:ext cx="6858000" cy="276999"/>
          </a:xfrm>
          <a:prstGeom prst="rect">
            <a:avLst/>
          </a:prstGeom>
          <a:noFill/>
        </p:spPr>
        <p:txBody>
          <a:bodyPr wrap="square" rtlCol="0">
            <a:spAutoFit/>
          </a:bodyPr>
          <a:lstStyle/>
          <a:p>
            <a:pPr algn="ctr"/>
            <a:r>
              <a:rPr kumimoji="1" lang="en-US" altLang="ja-JP" sz="1200" dirty="0" smtClean="0"/>
              <a:t>14</a:t>
            </a:r>
            <a:endParaRPr kumimoji="1" lang="ja-JP" altLang="en-US" sz="1200" dirty="0"/>
          </a:p>
        </p:txBody>
      </p:sp>
      <p:sp>
        <p:nvSpPr>
          <p:cNvPr id="74" name="テキスト ボックス 2"/>
          <p:cNvSpPr txBox="1">
            <a:spLocks noChangeArrowheads="1"/>
          </p:cNvSpPr>
          <p:nvPr/>
        </p:nvSpPr>
        <p:spPr bwMode="auto">
          <a:xfrm>
            <a:off x="328989" y="40711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18</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949717" y="456647"/>
            <a:ext cx="3967753" cy="261610"/>
          </a:xfrm>
          <a:prstGeom prst="rect">
            <a:avLst/>
          </a:prstGeom>
          <a:noFill/>
        </p:spPr>
        <p:txBody>
          <a:bodyPr wrap="none" rtlCol="0">
            <a:spAutoFit/>
          </a:bodyPr>
          <a:lstStyle/>
          <a:p>
            <a:r>
              <a:rPr lang="ja-JP" altLang="en-US" sz="1100" b="1" dirty="0" smtClean="0"/>
              <a:t>漁業の基盤となる漁港の整備や漁業協同組合施設整備への支援</a:t>
            </a:r>
            <a:endParaRPr lang="ja-JP" altLang="en-US" sz="1100" b="1" dirty="0"/>
          </a:p>
        </p:txBody>
      </p:sp>
      <p:sp>
        <p:nvSpPr>
          <p:cNvPr id="77" name="テキスト ボックス 76"/>
          <p:cNvSpPr txBox="1"/>
          <p:nvPr/>
        </p:nvSpPr>
        <p:spPr>
          <a:xfrm>
            <a:off x="3383961" y="3191261"/>
            <a:ext cx="3209349"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■共同利用施設の整備（令和２年度）</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3442992262"/>
              </p:ext>
            </p:extLst>
          </p:nvPr>
        </p:nvGraphicFramePr>
        <p:xfrm>
          <a:off x="3620112" y="3450069"/>
          <a:ext cx="3096344" cy="411480"/>
        </p:xfrm>
        <a:graphic>
          <a:graphicData uri="http://schemas.openxmlformats.org/drawingml/2006/table">
            <a:tbl>
              <a:tblPr firstRow="1" bandRow="1">
                <a:tableStyleId>{3B4B98B0-60AC-42C2-AFA5-B58CD77FA1E5}</a:tableStyleId>
              </a:tblPr>
              <a:tblGrid>
                <a:gridCol w="72008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1159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漁協</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岸和田市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7313" marR="0" indent="-576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鮮度保持施設の増設</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23444">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北中通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7313" marR="0" indent="-576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漁船保全修理施設の改築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36595558"/>
                  </a:ext>
                </a:extLst>
              </a:tr>
            </a:tbl>
          </a:graphicData>
        </a:graphic>
      </p:graphicFrame>
      <p:sp>
        <p:nvSpPr>
          <p:cNvPr id="85" name="テキスト ボックス 84"/>
          <p:cNvSpPr txBox="1"/>
          <p:nvPr/>
        </p:nvSpPr>
        <p:spPr>
          <a:xfrm>
            <a:off x="328988" y="854814"/>
            <a:ext cx="2952000" cy="1938992"/>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・水産物の安定供給に重要な基盤である漁港の整備について、国の「新たな漁港漁場整備長期計画</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令和４～８年度</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」に基づき、劣化・損傷度の大きい施設の補修等整備を順次進めていく。</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業協同組合が整備する漁船修理施設等の共同利用施設や漁家レストラン等都市との交流促進に係る施設の整備について、国の補助制度の活用が推進するよう、漁業協同組合に対し活用に向けた助言・情報提供を行う。</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令和２年度は、水産業競争力強化緊急施設整備事業補助金により、２漁協が施設整備を行った。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397989" y="854814"/>
            <a:ext cx="3209349"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■漁港施設の整備（令和３年度）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2"/>
          <p:cNvSpPr txBox="1">
            <a:spLocks noChangeArrowheads="1"/>
          </p:cNvSpPr>
          <p:nvPr/>
        </p:nvSpPr>
        <p:spPr bwMode="auto">
          <a:xfrm>
            <a:off x="372196" y="4494957"/>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19</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2"/>
          <p:cNvSpPr txBox="1">
            <a:spLocks noChangeArrowheads="1"/>
          </p:cNvSpPr>
          <p:nvPr/>
        </p:nvSpPr>
        <p:spPr bwMode="auto">
          <a:xfrm>
            <a:off x="368175" y="610888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992924" y="4544490"/>
            <a:ext cx="2994731" cy="261610"/>
          </a:xfrm>
          <a:prstGeom prst="rect">
            <a:avLst/>
          </a:prstGeom>
          <a:noFill/>
        </p:spPr>
        <p:txBody>
          <a:bodyPr wrap="none" rtlCol="0">
            <a:spAutoFit/>
          </a:bodyPr>
          <a:lstStyle/>
          <a:p>
            <a:r>
              <a:rPr lang="ja-JP" altLang="en-US" sz="1100" b="1" dirty="0" smtClean="0"/>
              <a:t>地域に密着した漁港の効率的な利用と維持管理</a:t>
            </a:r>
            <a:endParaRPr lang="ja-JP" altLang="en-US" sz="1100" b="1" dirty="0"/>
          </a:p>
        </p:txBody>
      </p:sp>
      <p:sp>
        <p:nvSpPr>
          <p:cNvPr id="36" name="テキスト ボックス 35"/>
          <p:cNvSpPr txBox="1"/>
          <p:nvPr/>
        </p:nvSpPr>
        <p:spPr>
          <a:xfrm>
            <a:off x="372195" y="4917687"/>
            <a:ext cx="2952000" cy="861774"/>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種漁港の市町移管について、高石漁港</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令和２年４月に高石市に移管</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に続き、漁港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移管に必要な整備を進めている漁港や整備完了した漁港について、移管にむけて協議を行う。</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441196" y="4900647"/>
            <a:ext cx="3384376" cy="800219"/>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２年</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４月</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日に移管を行った高石漁港については、移管未了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の南防波堤の補修工事を令和３年度末までに完了させ、令和４年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４月１日に引き渡しを予定。</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87021" y="6158084"/>
            <a:ext cx="2326278" cy="261610"/>
          </a:xfrm>
          <a:prstGeom prst="rect">
            <a:avLst/>
          </a:prstGeom>
          <a:noFill/>
        </p:spPr>
        <p:txBody>
          <a:bodyPr wrap="none" rtlCol="0">
            <a:spAutoFit/>
          </a:bodyPr>
          <a:lstStyle/>
          <a:p>
            <a:r>
              <a:rPr lang="ja-JP" altLang="en-US" sz="1100" b="1" dirty="0" smtClean="0"/>
              <a:t>省エネ漁業の取組みによるコスト削減</a:t>
            </a:r>
            <a:endParaRPr lang="ja-JP" altLang="en-US" sz="1100" b="1" dirty="0"/>
          </a:p>
        </p:txBody>
      </p:sp>
      <p:sp>
        <p:nvSpPr>
          <p:cNvPr id="39" name="テキスト ボックス 38"/>
          <p:cNvSpPr txBox="1"/>
          <p:nvPr/>
        </p:nvSpPr>
        <p:spPr>
          <a:xfrm>
            <a:off x="354713" y="6556108"/>
            <a:ext cx="2952000" cy="707886"/>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・省燃油対策</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については燃油価の高騰に備えるため、漁業者と国があらかじめ資金を積み立てている（漁業経営セーフティネット構築事業）</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コネクタ 41"/>
          <p:cNvCxnSpPr/>
          <p:nvPr/>
        </p:nvCxnSpPr>
        <p:spPr>
          <a:xfrm>
            <a:off x="3397989" y="767114"/>
            <a:ext cx="0" cy="360982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97989" y="4892439"/>
            <a:ext cx="0" cy="9337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397989" y="6158084"/>
            <a:ext cx="0" cy="167356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8" name="図 27" descr="ガラス扉整備後の海鮮バーベキュー施設の写真です。" title="海鮮バーベキュー施設の写真"/>
          <p:cNvPicPr/>
          <p:nvPr/>
        </p:nvPicPr>
        <p:blipFill>
          <a:blip r:embed="rId2" cstate="print">
            <a:extLst>
              <a:ext uri="{28A0092B-C50C-407E-A947-70E740481C1C}">
                <a14:useLocalDpi xmlns:a14="http://schemas.microsoft.com/office/drawing/2010/main"/>
              </a:ext>
            </a:extLst>
          </a:blip>
          <a:stretch>
            <a:fillRect/>
          </a:stretch>
        </p:blipFill>
        <p:spPr>
          <a:xfrm>
            <a:off x="708075" y="2839476"/>
            <a:ext cx="1656184" cy="1160053"/>
          </a:xfrm>
          <a:prstGeom prst="rect">
            <a:avLst/>
          </a:prstGeom>
        </p:spPr>
      </p:pic>
      <p:sp>
        <p:nvSpPr>
          <p:cNvPr id="29" name="テキスト ボックス 2" descr="キジハタの写真のタイトルです。" title="キジハタ"/>
          <p:cNvSpPr txBox="1">
            <a:spLocks noChangeArrowheads="1"/>
          </p:cNvSpPr>
          <p:nvPr/>
        </p:nvSpPr>
        <p:spPr bwMode="auto">
          <a:xfrm>
            <a:off x="783640" y="4030922"/>
            <a:ext cx="1366520" cy="402482"/>
          </a:xfrm>
          <a:prstGeom prst="rect">
            <a:avLst/>
          </a:prstGeom>
          <a:noFill/>
          <a:ln w="9525">
            <a:noFill/>
            <a:miter lim="800000"/>
            <a:headEnd/>
            <a:tailEnd/>
          </a:ln>
        </p:spPr>
        <p:txBody>
          <a:bodyPr rot="0" vert="horz" wrap="square" lIns="91440" tIns="45720" rIns="91440" bIns="45720" anchor="t" anchorCtr="0">
            <a:spAutoFit/>
          </a:bodyPr>
          <a:lstStyle/>
          <a:p>
            <a:pPr algn="ctr">
              <a:lnSpc>
                <a:spcPts val="800"/>
              </a:lnSpc>
              <a:spcAft>
                <a:spcPts val="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海鮮バーベキュー施設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Aft>
                <a:spcPts val="0"/>
              </a:spcAft>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ガラス扉整備後</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Aft>
                <a:spcPts val="0"/>
              </a:spcAft>
            </a:pPr>
            <a:endParaRPr lang="ja-JP" sz="1100" kern="100" dirty="0">
              <a:effectLst/>
              <a:latin typeface="+mj-lt"/>
              <a:ea typeface="ＭＳ 明朝" panose="02020609040205080304" pitchFamily="17" charset="-128"/>
              <a:cs typeface="Times New Roman" panose="02020603050405020304" pitchFamily="18" charset="0"/>
            </a:endParaRPr>
          </a:p>
        </p:txBody>
      </p:sp>
      <p:graphicFrame>
        <p:nvGraphicFramePr>
          <p:cNvPr id="7" name="表 6"/>
          <p:cNvGraphicFramePr>
            <a:graphicFrameLocks noGrp="1"/>
          </p:cNvGraphicFramePr>
          <p:nvPr>
            <p:extLst>
              <p:ext uri="{D42A27DB-BD31-4B8C-83A1-F6EECF244321}">
                <p14:modId xmlns:p14="http://schemas.microsoft.com/office/powerpoint/2010/main" val="3274792549"/>
              </p:ext>
            </p:extLst>
          </p:nvPr>
        </p:nvGraphicFramePr>
        <p:xfrm>
          <a:off x="3620113" y="1289068"/>
          <a:ext cx="3104731" cy="1866675"/>
        </p:xfrm>
        <a:graphic>
          <a:graphicData uri="http://schemas.openxmlformats.org/drawingml/2006/table">
            <a:tbl>
              <a:tblPr firstRow="1" bandRow="1">
                <a:tableStyleId>{5C22544A-7EE6-4342-B048-85BDC9FD1C3A}</a:tableStyleId>
              </a:tblPr>
              <a:tblGrid>
                <a:gridCol w="955210">
                  <a:extLst>
                    <a:ext uri="{9D8B030D-6E8A-4147-A177-3AD203B41FA5}">
                      <a16:colId xmlns:a16="http://schemas.microsoft.com/office/drawing/2014/main" val="1103838530"/>
                    </a:ext>
                  </a:extLst>
                </a:gridCol>
                <a:gridCol w="722030">
                  <a:extLst>
                    <a:ext uri="{9D8B030D-6E8A-4147-A177-3AD203B41FA5}">
                      <a16:colId xmlns:a16="http://schemas.microsoft.com/office/drawing/2014/main" val="585907103"/>
                    </a:ext>
                  </a:extLst>
                </a:gridCol>
                <a:gridCol w="722030">
                  <a:extLst>
                    <a:ext uri="{9D8B030D-6E8A-4147-A177-3AD203B41FA5}">
                      <a16:colId xmlns:a16="http://schemas.microsoft.com/office/drawing/2014/main" val="473876761"/>
                    </a:ext>
                  </a:extLst>
                </a:gridCol>
                <a:gridCol w="705461">
                  <a:extLst>
                    <a:ext uri="{9D8B030D-6E8A-4147-A177-3AD203B41FA5}">
                      <a16:colId xmlns:a16="http://schemas.microsoft.com/office/drawing/2014/main" val="2355266735"/>
                    </a:ext>
                  </a:extLst>
                </a:gridCol>
              </a:tblGrid>
              <a:tr h="2909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36000" marR="36000" marT="0" marB="0" anchor="ct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678920169"/>
                  </a:ext>
                </a:extLst>
              </a:tr>
              <a:tr h="599464">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水産物供給基盤機能保全事業</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補正）</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岸和田漁港</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物揚場</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574462308"/>
                  </a:ext>
                </a:extLst>
              </a:tr>
              <a:tr h="325284">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漁港機能増進事業</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高石漁港</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防波堤補修</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2231141012"/>
                  </a:ext>
                </a:extLst>
              </a:tr>
              <a:tr h="315516">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漁港特別改良事業</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府単</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石津漁港</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維持浚渫</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357350967"/>
                  </a:ext>
                </a:extLst>
              </a:tr>
              <a:tr h="335499">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佐野漁港施設整備事業</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府単</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佐野漁港</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臨港道路</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 等</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86285344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130512430"/>
              </p:ext>
            </p:extLst>
          </p:nvPr>
        </p:nvGraphicFramePr>
        <p:xfrm>
          <a:off x="3620112" y="1909917"/>
          <a:ext cx="3104733" cy="324233"/>
        </p:xfrm>
        <a:graphic>
          <a:graphicData uri="http://schemas.openxmlformats.org/drawingml/2006/table">
            <a:tbl>
              <a:tblPr firstRow="1" bandRow="1">
                <a:tableStyleId>{5C22544A-7EE6-4342-B048-85BDC9FD1C3A}</a:tableStyleId>
              </a:tblPr>
              <a:tblGrid>
                <a:gridCol w="956379">
                  <a:extLst>
                    <a:ext uri="{9D8B030D-6E8A-4147-A177-3AD203B41FA5}">
                      <a16:colId xmlns:a16="http://schemas.microsoft.com/office/drawing/2014/main" val="881515780"/>
                    </a:ext>
                  </a:extLst>
                </a:gridCol>
                <a:gridCol w="716606">
                  <a:extLst>
                    <a:ext uri="{9D8B030D-6E8A-4147-A177-3AD203B41FA5}">
                      <a16:colId xmlns:a16="http://schemas.microsoft.com/office/drawing/2014/main" val="3687442965"/>
                    </a:ext>
                  </a:extLst>
                </a:gridCol>
                <a:gridCol w="728190">
                  <a:extLst>
                    <a:ext uri="{9D8B030D-6E8A-4147-A177-3AD203B41FA5}">
                      <a16:colId xmlns:a16="http://schemas.microsoft.com/office/drawing/2014/main" val="2706020603"/>
                    </a:ext>
                  </a:extLst>
                </a:gridCol>
                <a:gridCol w="703558">
                  <a:extLst>
                    <a:ext uri="{9D8B030D-6E8A-4147-A177-3AD203B41FA5}">
                      <a16:colId xmlns:a16="http://schemas.microsoft.com/office/drawing/2014/main" val="4092979218"/>
                    </a:ext>
                  </a:extLst>
                </a:gridCol>
              </a:tblGrid>
              <a:tr h="324233">
                <a:tc>
                  <a:txBody>
                    <a:bodyPr/>
                    <a:lstStyle/>
                    <a:p>
                      <a:pPr algn="l"/>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水産物供給基盤機能保全事業</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solidFill>
                      <a:schemeClr val="tx2">
                        <a:lumMod val="20000"/>
                        <a:lumOff val="80000"/>
                      </a:schemeClr>
                    </a:solidFill>
                  </a:tcPr>
                </a:tc>
                <a:tc>
                  <a:txBody>
                    <a:bodyPr/>
                    <a:lstStyle/>
                    <a:p>
                      <a:pPr algn="l"/>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補正）</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solidFill>
                      <a:schemeClr val="tx2">
                        <a:lumMod val="20000"/>
                        <a:lumOff val="80000"/>
                      </a:schemeClr>
                    </a:solidFill>
                  </a:tcPr>
                </a:tc>
                <a:tc>
                  <a:txBody>
                    <a:bodyPr/>
                    <a:lstStyle/>
                    <a:p>
                      <a:pPr marL="85725" indent="-85725" algn="l"/>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下荘漁港</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solidFill>
                      <a:schemeClr val="tx2">
                        <a:lumMod val="20000"/>
                        <a:lumOff val="80000"/>
                      </a:schemeClr>
                    </a:solidFill>
                  </a:tcPr>
                </a:tc>
                <a:tc>
                  <a:txBody>
                    <a:bodyPr/>
                    <a:lstStyle/>
                    <a:p>
                      <a:pPr marL="0" indent="0" algn="l"/>
                      <a:r>
                        <a:rPr kumimoji="1" lang="ja-JP" altLang="en-US" sz="8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物揚場</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solidFill>
                      <a:schemeClr val="tx2">
                        <a:lumMod val="20000"/>
                        <a:lumOff val="80000"/>
                      </a:schemeClr>
                    </a:solidFill>
                  </a:tcPr>
                </a:tc>
                <a:extLst>
                  <a:ext uri="{0D108BD9-81ED-4DB2-BD59-A6C34878D82A}">
                    <a16:rowId xmlns:a16="http://schemas.microsoft.com/office/drawing/2014/main" val="3441266243"/>
                  </a:ext>
                </a:extLst>
              </a:tr>
            </a:tbl>
          </a:graphicData>
        </a:graphic>
      </p:graphicFrame>
      <p:sp>
        <p:nvSpPr>
          <p:cNvPr id="46" name="テキスト ボックス 45"/>
          <p:cNvSpPr txBox="1"/>
          <p:nvPr/>
        </p:nvSpPr>
        <p:spPr>
          <a:xfrm>
            <a:off x="3391403" y="6577807"/>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1071021800"/>
              </p:ext>
            </p:extLst>
          </p:nvPr>
        </p:nvGraphicFramePr>
        <p:xfrm>
          <a:off x="3559864" y="6838766"/>
          <a:ext cx="3022126" cy="1069044"/>
        </p:xfrm>
        <a:graphic>
          <a:graphicData uri="http://schemas.openxmlformats.org/drawingml/2006/table">
            <a:tbl>
              <a:tblPr firstRow="1" bandRow="1">
                <a:tableStyleId>{3B4B98B0-60AC-42C2-AFA5-B58CD77FA1E5}</a:tableStyleId>
              </a:tblPr>
              <a:tblGrid>
                <a:gridCol w="351410">
                  <a:extLst>
                    <a:ext uri="{9D8B030D-6E8A-4147-A177-3AD203B41FA5}">
                      <a16:colId xmlns:a16="http://schemas.microsoft.com/office/drawing/2014/main" val="20000"/>
                    </a:ext>
                  </a:extLst>
                </a:gridCol>
                <a:gridCol w="562256">
                  <a:extLst>
                    <a:ext uri="{9D8B030D-6E8A-4147-A177-3AD203B41FA5}">
                      <a16:colId xmlns:a16="http://schemas.microsoft.com/office/drawing/2014/main" val="20001"/>
                    </a:ext>
                  </a:extLst>
                </a:gridCol>
                <a:gridCol w="1045120">
                  <a:extLst>
                    <a:ext uri="{9D8B030D-6E8A-4147-A177-3AD203B41FA5}">
                      <a16:colId xmlns:a16="http://schemas.microsoft.com/office/drawing/2014/main" val="20002"/>
                    </a:ext>
                  </a:extLst>
                </a:gridCol>
                <a:gridCol w="1063340">
                  <a:extLst>
                    <a:ext uri="{9D8B030D-6E8A-4147-A177-3AD203B41FA5}">
                      <a16:colId xmlns:a16="http://schemas.microsoft.com/office/drawing/2014/main" val="20003"/>
                    </a:ext>
                  </a:extLst>
                </a:gridCol>
              </a:tblGrid>
              <a:tr h="3505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経営体数</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契約数量</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契約金額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9634">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305</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7,922,740ℓ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13,684,600</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79634">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298</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7,839,200ℓ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13,711,300</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57251559"/>
                  </a:ext>
                </a:extLst>
              </a:tr>
              <a:tr h="179634">
                <a:tc>
                  <a:txBody>
                    <a:bodyPr/>
                    <a:lstStyle/>
                    <a:p>
                      <a:pPr algn="ct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7,753,640ℓ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12,995,100</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07018120"/>
                  </a:ext>
                </a:extLst>
              </a:tr>
              <a:tr h="179634">
                <a:tc>
                  <a:txBody>
                    <a:bodyPr/>
                    <a:lstStyle/>
                    <a:p>
                      <a:pPr algn="ct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305</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7,471,840ℓ</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12,281,200</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86160366"/>
                  </a:ext>
                </a:extLst>
              </a:tr>
            </a:tbl>
          </a:graphicData>
        </a:graphic>
      </p:graphicFrame>
    </p:spTree>
    <p:extLst>
      <p:ext uri="{BB962C8B-B14F-4D97-AF65-F5344CB8AC3E}">
        <p14:creationId xmlns:p14="http://schemas.microsoft.com/office/powerpoint/2010/main" val="3889557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テキスト ボックス 2"/>
          <p:cNvSpPr txBox="1">
            <a:spLocks noChangeArrowheads="1"/>
          </p:cNvSpPr>
          <p:nvPr/>
        </p:nvSpPr>
        <p:spPr bwMode="auto">
          <a:xfrm>
            <a:off x="360000" y="85321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0" y="9582959"/>
            <a:ext cx="6858000" cy="276999"/>
          </a:xfrm>
          <a:prstGeom prst="rect">
            <a:avLst/>
          </a:prstGeom>
          <a:noFill/>
        </p:spPr>
        <p:txBody>
          <a:bodyPr wrap="square" rtlCol="0">
            <a:spAutoFit/>
          </a:bodyPr>
          <a:lstStyle/>
          <a:p>
            <a:pPr algn="ctr"/>
            <a:r>
              <a:rPr kumimoji="1" lang="en-US" altLang="ja-JP" sz="1200" dirty="0" smtClean="0"/>
              <a:t>15</a:t>
            </a:r>
            <a:endParaRPr kumimoji="1" lang="ja-JP" altLang="en-US" sz="1200" dirty="0"/>
          </a:p>
        </p:txBody>
      </p:sp>
      <p:sp>
        <p:nvSpPr>
          <p:cNvPr id="86" name="テキスト ボックス 85"/>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取組方向④　新鮮な魚介類を届ける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980728" y="902743"/>
            <a:ext cx="2808312" cy="261610"/>
          </a:xfrm>
          <a:prstGeom prst="rect">
            <a:avLst/>
          </a:prstGeom>
          <a:noFill/>
        </p:spPr>
        <p:txBody>
          <a:bodyPr wrap="square" rtlCol="0">
            <a:spAutoFit/>
          </a:bodyPr>
          <a:lstStyle/>
          <a:p>
            <a:r>
              <a:rPr lang="ja-JP" altLang="en-US" sz="1100" b="1" dirty="0"/>
              <a:t>「大阪うみ・かわ・さかな」の魅力発信の</a:t>
            </a:r>
            <a:r>
              <a:rPr lang="ja-JP" altLang="en-US" sz="1100" b="1" dirty="0" smtClean="0"/>
              <a:t>推進</a:t>
            </a:r>
            <a:endPar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51922" y="1210481"/>
            <a:ext cx="295200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・大阪の海や川で獲れる魚のイメージアップや知名度の向上を図る取組みとして、インターネットやイベントを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活用した情報発信や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行っている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YouTube</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での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情報発信</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J:com</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の大阪産</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番組に水産物のテーマを紹介した。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flipH="1">
            <a:off x="3392455" y="1316976"/>
            <a:ext cx="27545" cy="509165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51922" y="2370724"/>
            <a:ext cx="2887328"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■地域版ケーブルテレビでの情報発信</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150" y="2614082"/>
            <a:ext cx="2628000" cy="853538"/>
          </a:xfrm>
          <a:prstGeom prst="rect">
            <a:avLst/>
          </a:prstGeom>
          <a:ln w="3175">
            <a:solidFill>
              <a:schemeClr val="bg1">
                <a:lumMod val="50000"/>
              </a:schemeClr>
            </a:solidFill>
          </a:ln>
        </p:spPr>
      </p:pic>
      <p:sp>
        <p:nvSpPr>
          <p:cNvPr id="27" name="テキスト ボックス 26"/>
          <p:cNvSpPr txBox="1"/>
          <p:nvPr/>
        </p:nvSpPr>
        <p:spPr>
          <a:xfrm>
            <a:off x="372052" y="3502546"/>
            <a:ext cx="2809400" cy="507831"/>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J:COM</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が令和２年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月に放送開始した大阪産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の特集番組「かもん！おおさかもん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年度はキジハタ、シラス、カキ、アカシタを紹介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606502" y="3144867"/>
            <a:ext cx="3049784" cy="369332"/>
          </a:xfrm>
          <a:prstGeom prst="rect">
            <a:avLst/>
          </a:prstGeom>
          <a:noFill/>
        </p:spPr>
        <p:txBody>
          <a:bodyPr wrap="square" rtlCol="0">
            <a:spAutoFit/>
          </a:bodyPr>
          <a:lstStyle/>
          <a:p>
            <a:pPr marL="180975" indent="-180975"/>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latin typeface="Meiryo UI" panose="020B0604030504040204" pitchFamily="50" charset="-128"/>
                <a:ea typeface="Meiryo UI" panose="020B0604030504040204" pitchFamily="50" charset="-128"/>
                <a:cs typeface="Meiryo UI" panose="020B0604030504040204" pitchFamily="50" charset="-128"/>
              </a:rPr>
              <a:t>Youtube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チャンネルに海外プロモーション用の大阪産</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紹介動画を追加</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533" y="1392559"/>
            <a:ext cx="3014505" cy="172902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505" y="3978065"/>
            <a:ext cx="1209492" cy="907119"/>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7986" y="3997151"/>
            <a:ext cx="1189741" cy="892306"/>
          </a:xfrm>
          <a:prstGeom prst="rect">
            <a:avLst/>
          </a:prstGeom>
        </p:spPr>
      </p:pic>
      <p:sp>
        <p:nvSpPr>
          <p:cNvPr id="29" name="テキスト ボックス 28"/>
          <p:cNvSpPr txBox="1"/>
          <p:nvPr/>
        </p:nvSpPr>
        <p:spPr>
          <a:xfrm>
            <a:off x="1683115" y="4863390"/>
            <a:ext cx="1799166" cy="230832"/>
          </a:xfrm>
          <a:prstGeom prst="rect">
            <a:avLst/>
          </a:prstGeom>
          <a:noFill/>
        </p:spPr>
        <p:txBody>
          <a:bodyPr wrap="square" rtlCol="0">
            <a:spAutoFit/>
          </a:bodyPr>
          <a:lstStyle/>
          <a:p>
            <a:pPr marL="180975" indent="-180975"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シラス（</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月号後半）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37889" y="4854236"/>
            <a:ext cx="3049784" cy="230832"/>
          </a:xfrm>
          <a:prstGeom prst="rect">
            <a:avLst/>
          </a:prstGeom>
          <a:noFill/>
        </p:spPr>
        <p:txBody>
          <a:bodyPr wrap="square" rtlCol="0">
            <a:spAutoFit/>
          </a:bodyPr>
          <a:lstStyle/>
          <a:p>
            <a:pPr marL="180975" indent="-180975"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キジハタ（８月号前半）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50829" y="5990981"/>
            <a:ext cx="3049784" cy="230832"/>
          </a:xfrm>
          <a:prstGeom prst="rect">
            <a:avLst/>
          </a:prstGeom>
          <a:noFill/>
        </p:spPr>
        <p:txBody>
          <a:bodyPr wrap="square" rtlCol="0">
            <a:spAutoFit/>
          </a:bodyPr>
          <a:lstStyle/>
          <a:p>
            <a:pPr marL="180975" indent="-180975"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カキ</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月特別号）</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2174" y="5074291"/>
            <a:ext cx="1247076" cy="935307"/>
          </a:xfrm>
          <a:prstGeom prst="rect">
            <a:avLst/>
          </a:prstGeom>
        </p:spPr>
      </p:pic>
      <p:sp>
        <p:nvSpPr>
          <p:cNvPr id="23" name="テキスト ボックス 22"/>
          <p:cNvSpPr txBox="1"/>
          <p:nvPr/>
        </p:nvSpPr>
        <p:spPr>
          <a:xfrm>
            <a:off x="1663959" y="5995267"/>
            <a:ext cx="1799166" cy="230832"/>
          </a:xfrm>
          <a:prstGeom prst="rect">
            <a:avLst/>
          </a:prstGeom>
          <a:noFill/>
        </p:spPr>
        <p:txBody>
          <a:bodyPr wrap="square" rtlCol="0">
            <a:spAutoFit/>
          </a:bodyPr>
          <a:lstStyle/>
          <a:p>
            <a:pPr marL="180975" indent="-180975"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アカシタ</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月号後半）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281" y="5076039"/>
            <a:ext cx="1264137" cy="948103"/>
          </a:xfrm>
          <a:prstGeom prst="rect">
            <a:avLst/>
          </a:prstGeom>
        </p:spPr>
      </p:pic>
      <p:sp>
        <p:nvSpPr>
          <p:cNvPr id="24" name="テキスト ボックス 2"/>
          <p:cNvSpPr txBox="1">
            <a:spLocks noChangeArrowheads="1"/>
          </p:cNvSpPr>
          <p:nvPr/>
        </p:nvSpPr>
        <p:spPr bwMode="auto">
          <a:xfrm>
            <a:off x="102281" y="683403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23009" y="6883567"/>
            <a:ext cx="2685351" cy="261610"/>
          </a:xfrm>
          <a:prstGeom prst="rect">
            <a:avLst/>
          </a:prstGeom>
          <a:noFill/>
        </p:spPr>
        <p:txBody>
          <a:bodyPr wrap="none" rtlCol="0">
            <a:spAutoFit/>
          </a:bodyPr>
          <a:lstStyle/>
          <a:p>
            <a:r>
              <a:rPr lang="ja-JP" altLang="en-US" sz="1100" b="1" dirty="0"/>
              <a:t>「大阪うみ・かわ・さかな」の魅力発信の</a:t>
            </a:r>
            <a:r>
              <a:rPr lang="ja-JP" altLang="en-US" sz="1100" b="1" dirty="0" smtClean="0"/>
              <a:t>推進</a:t>
            </a:r>
            <a:endPar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29452" y="7205342"/>
            <a:ext cx="2952000" cy="1631216"/>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・大阪の海や川で獲れる魚のイメージアップや知名度の向上を図る取組みとして、インターネットやイベントを活用して、大阪産魚介類の魅力の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・（公財）大阪府学校給食会、大阪府漁業協同組合連合会、大阪府水産課の共催により例年実施している出前魚講習会は、新型コロナウイルス感染症拡大防止の観点から、令和３年度は中止となった。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・企画室推進課、阪南市役所と連携し、阪南市立上荘小学校にて</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SDG</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ｓ</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出前講座を実施。</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3516561" y="6975558"/>
            <a:ext cx="3229667"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3272505775"/>
              </p:ext>
            </p:extLst>
          </p:nvPr>
        </p:nvGraphicFramePr>
        <p:xfrm>
          <a:off x="3536433" y="7428455"/>
          <a:ext cx="3096344" cy="606637"/>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159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場所</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91178">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阪南市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出前講座</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65403582"/>
                  </a:ext>
                </a:extLst>
              </a:tr>
              <a:tr h="256083">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沿岸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44" name="図 43"/>
          <p:cNvPicPr>
            <a:picLocks noChangeAspect="1"/>
          </p:cNvPicPr>
          <p:nvPr/>
        </p:nvPicPr>
        <p:blipFill>
          <a:blip r:embed="rId8"/>
          <a:stretch>
            <a:fillRect/>
          </a:stretch>
        </p:blipFill>
        <p:spPr>
          <a:xfrm>
            <a:off x="3962653" y="8142234"/>
            <a:ext cx="2162359" cy="1494786"/>
          </a:xfrm>
          <a:prstGeom prst="rect">
            <a:avLst/>
          </a:prstGeom>
        </p:spPr>
      </p:pic>
      <p:sp>
        <p:nvSpPr>
          <p:cNvPr id="49" name="テキスト ボックス 48"/>
          <p:cNvSpPr txBox="1"/>
          <p:nvPr/>
        </p:nvSpPr>
        <p:spPr>
          <a:xfrm>
            <a:off x="3516561" y="7183508"/>
            <a:ext cx="1843829"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■出前授業（</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SDG</a:t>
            </a:r>
            <a:r>
              <a:rPr lang="ja-JP" altLang="en-US" sz="900" b="1" dirty="0" err="1">
                <a:latin typeface="Meiryo UI" panose="020B0604030504040204" pitchFamily="50" charset="-128"/>
                <a:ea typeface="Meiryo UI" panose="020B0604030504040204" pitchFamily="50" charset="-128"/>
                <a:cs typeface="Meiryo UI" panose="020B0604030504040204" pitchFamily="50" charset="-128"/>
              </a:rPr>
              <a:t>ｓ</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出前講座</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flipH="1">
            <a:off x="3392455" y="6642089"/>
            <a:ext cx="13773" cy="284741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63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16</a:t>
            </a:r>
            <a:endParaRPr kumimoji="1" lang="ja-JP" altLang="en-US" sz="1200" dirty="0"/>
          </a:p>
        </p:txBody>
      </p:sp>
      <p:cxnSp>
        <p:nvCxnSpPr>
          <p:cNvPr id="30" name="直線コネクタ 29"/>
          <p:cNvCxnSpPr/>
          <p:nvPr/>
        </p:nvCxnSpPr>
        <p:spPr>
          <a:xfrm>
            <a:off x="3439050" y="3211345"/>
            <a:ext cx="0" cy="628191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2"/>
          <p:cNvSpPr txBox="1">
            <a:spLocks noChangeArrowheads="1"/>
          </p:cNvSpPr>
          <p:nvPr/>
        </p:nvSpPr>
        <p:spPr bwMode="auto">
          <a:xfrm>
            <a:off x="351221" y="2619366"/>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23</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99221" y="2726059"/>
            <a:ext cx="3211135" cy="261610"/>
          </a:xfrm>
          <a:prstGeom prst="rect">
            <a:avLst/>
          </a:prstGeom>
          <a:noFill/>
        </p:spPr>
        <p:txBody>
          <a:bodyPr wrap="none" rtlCol="0">
            <a:spAutoFit/>
          </a:bodyPr>
          <a:lstStyle/>
          <a:p>
            <a:r>
              <a:rPr lang="ja-JP" altLang="en-US" sz="1100" b="1" dirty="0" smtClean="0"/>
              <a:t>大消費地</a:t>
            </a:r>
            <a:r>
              <a:rPr lang="ja-JP" altLang="en-US" sz="1100" b="1" dirty="0"/>
              <a:t>店舗と漁港とをつなぐ“お魚の架け橋”づくり</a:t>
            </a:r>
          </a:p>
        </p:txBody>
      </p:sp>
      <p:sp>
        <p:nvSpPr>
          <p:cNvPr id="16" name="テキスト ボックス 15"/>
          <p:cNvSpPr txBox="1"/>
          <p:nvPr/>
        </p:nvSpPr>
        <p:spPr>
          <a:xfrm>
            <a:off x="450634" y="3178026"/>
            <a:ext cx="2952000" cy="209288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・沿岸域以外への大阪産魚介類</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取扱いの拡大について、府漁連や関係課と協力しながら</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・府漁連では、鮮魚移動販売車を活用し、府内北摂地域等に対し大阪産水産加工品を中心に販売及び</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行っている（府は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支援を実施）。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、昨年度に引き続き、府のホームページ「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エールサイト」を設置しコロナ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禍の影響を受けた府内産農林水産物の応援購入や、感染症対策を行って営業する大阪産</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の飲食店に特化した情報発信を行った</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・また、ホテルや料理店、学校等で企画される大阪産</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フェアについて、情報提供や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支援を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473624" y="4403996"/>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■大阪産（もん）ロゴマーク登録件数（水産関係）</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554283" y="3525867"/>
            <a:ext cx="3168000" cy="57600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数値目標</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大阪産（もん）ロゴマーク登録件数</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店→</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店）</a:t>
            </a:r>
          </a:p>
        </p:txBody>
      </p:sp>
      <p:graphicFrame>
        <p:nvGraphicFramePr>
          <p:cNvPr id="19" name="表 18"/>
          <p:cNvGraphicFramePr>
            <a:graphicFrameLocks noGrp="1"/>
          </p:cNvGraphicFramePr>
          <p:nvPr>
            <p:extLst>
              <p:ext uri="{D42A27DB-BD31-4B8C-83A1-F6EECF244321}">
                <p14:modId xmlns:p14="http://schemas.microsoft.com/office/powerpoint/2010/main" val="3176286703"/>
              </p:ext>
            </p:extLst>
          </p:nvPr>
        </p:nvGraphicFramePr>
        <p:xfrm>
          <a:off x="3617640" y="4799350"/>
          <a:ext cx="3131471" cy="287308"/>
        </p:xfrm>
        <a:graphic>
          <a:graphicData uri="http://schemas.openxmlformats.org/drawingml/2006/table">
            <a:tbl>
              <a:tblPr firstRow="1" bandRow="1">
                <a:tableStyleId>{3B4B98B0-60AC-42C2-AFA5-B58CD77FA1E5}</a:tableStyleId>
              </a:tblPr>
              <a:tblGrid>
                <a:gridCol w="434015">
                  <a:extLst>
                    <a:ext uri="{9D8B030D-6E8A-4147-A177-3AD203B41FA5}">
                      <a16:colId xmlns:a16="http://schemas.microsoft.com/office/drawing/2014/main" val="20000"/>
                    </a:ext>
                  </a:extLst>
                </a:gridCol>
                <a:gridCol w="384483">
                  <a:extLst>
                    <a:ext uri="{9D8B030D-6E8A-4147-A177-3AD203B41FA5}">
                      <a16:colId xmlns:a16="http://schemas.microsoft.com/office/drawing/2014/main" val="20001"/>
                    </a:ext>
                  </a:extLst>
                </a:gridCol>
                <a:gridCol w="384483">
                  <a:extLst>
                    <a:ext uri="{9D8B030D-6E8A-4147-A177-3AD203B41FA5}">
                      <a16:colId xmlns:a16="http://schemas.microsoft.com/office/drawing/2014/main" val="20002"/>
                    </a:ext>
                  </a:extLst>
                </a:gridCol>
                <a:gridCol w="384483">
                  <a:extLst>
                    <a:ext uri="{9D8B030D-6E8A-4147-A177-3AD203B41FA5}">
                      <a16:colId xmlns:a16="http://schemas.microsoft.com/office/drawing/2014/main" val="20003"/>
                    </a:ext>
                  </a:extLst>
                </a:gridCol>
                <a:gridCol w="384483">
                  <a:extLst>
                    <a:ext uri="{9D8B030D-6E8A-4147-A177-3AD203B41FA5}">
                      <a16:colId xmlns:a16="http://schemas.microsoft.com/office/drawing/2014/main" val="20004"/>
                    </a:ext>
                  </a:extLst>
                </a:gridCol>
                <a:gridCol w="386508">
                  <a:extLst>
                    <a:ext uri="{9D8B030D-6E8A-4147-A177-3AD203B41FA5}">
                      <a16:colId xmlns:a16="http://schemas.microsoft.com/office/drawing/2014/main" val="3353989710"/>
                    </a:ext>
                  </a:extLst>
                </a:gridCol>
                <a:gridCol w="386508">
                  <a:extLst>
                    <a:ext uri="{9D8B030D-6E8A-4147-A177-3AD203B41FA5}">
                      <a16:colId xmlns:a16="http://schemas.microsoft.com/office/drawing/2014/main" val="3911856341"/>
                    </a:ext>
                  </a:extLst>
                </a:gridCol>
                <a:gridCol w="386508">
                  <a:extLst>
                    <a:ext uri="{9D8B030D-6E8A-4147-A177-3AD203B41FA5}">
                      <a16:colId xmlns:a16="http://schemas.microsoft.com/office/drawing/2014/main" val="20005"/>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133</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 name="テキスト ボックス 19"/>
          <p:cNvSpPr txBox="1"/>
          <p:nvPr/>
        </p:nvSpPr>
        <p:spPr>
          <a:xfrm>
            <a:off x="3554283" y="5411794"/>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■消費地への働きかけ（</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501344962"/>
              </p:ext>
            </p:extLst>
          </p:nvPr>
        </p:nvGraphicFramePr>
        <p:xfrm>
          <a:off x="3655280" y="5676181"/>
          <a:ext cx="3096344" cy="973108"/>
        </p:xfrm>
        <a:graphic>
          <a:graphicData uri="http://schemas.openxmlformats.org/drawingml/2006/table">
            <a:tbl>
              <a:tblPr firstRow="1" bandRow="1">
                <a:tableStyleId>{3B4B98B0-60AC-42C2-AFA5-B58CD77FA1E5}</a:tableStyleId>
              </a:tblPr>
              <a:tblGrid>
                <a:gridCol w="364504">
                  <a:extLst>
                    <a:ext uri="{9D8B030D-6E8A-4147-A177-3AD203B41FA5}">
                      <a16:colId xmlns:a16="http://schemas.microsoft.com/office/drawing/2014/main" val="20000"/>
                    </a:ext>
                  </a:extLst>
                </a:gridCol>
                <a:gridCol w="608484">
                  <a:extLst>
                    <a:ext uri="{9D8B030D-6E8A-4147-A177-3AD203B41FA5}">
                      <a16:colId xmlns:a16="http://schemas.microsoft.com/office/drawing/2014/main" val="20001"/>
                    </a:ext>
                  </a:extLst>
                </a:gridCol>
                <a:gridCol w="2123356">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出展</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rowSpan="4">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54000"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等による</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endParaRPr kumimoji="1" lang="ja-JP" altLang="en-US"/>
                    </a:p>
                  </a:txBody>
                  <a:tcPr/>
                </a:tc>
                <a:tc>
                  <a:txBody>
                    <a:bodyPr/>
                    <a:lstStyle/>
                    <a:p>
                      <a:pPr marL="0" indent="0"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ほか</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5400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R3.3.24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もん</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マッチング商談会に出展（予定）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25311955"/>
                  </a:ext>
                </a:extLst>
              </a:tr>
              <a:tr h="96578">
                <a:tc vMerge="1">
                  <a:txBody>
                    <a:bodyPr/>
                    <a:lstStyle/>
                    <a:p>
                      <a:endParaRPr kumimoji="1" lang="ja-JP" altLang="en-US"/>
                    </a:p>
                  </a:txBody>
                  <a:tcPr/>
                </a:tc>
                <a:tc>
                  <a:txBody>
                    <a:bodyPr/>
                    <a:lstStyle/>
                    <a:p>
                      <a:pPr marL="0" indent="0"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ホテル・</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料理店</a:t>
                      </a: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5400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・コートヤードバイマリオネット大阪上本町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70812205"/>
                  </a:ext>
                </a:extLst>
              </a:tr>
              <a:tr h="0">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5400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・村川学園大阪調理製菓専門学校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60317594"/>
                  </a:ext>
                </a:extLst>
              </a:tr>
            </a:tbl>
          </a:graphicData>
        </a:graphic>
      </p:graphicFrame>
      <p:sp>
        <p:nvSpPr>
          <p:cNvPr id="27" name="テキスト ボックス 26"/>
          <p:cNvSpPr txBox="1"/>
          <p:nvPr/>
        </p:nvSpPr>
        <p:spPr>
          <a:xfrm>
            <a:off x="3613844" y="6789737"/>
            <a:ext cx="2814722" cy="230832"/>
          </a:xfrm>
          <a:prstGeom prst="rect">
            <a:avLst/>
          </a:prstGeom>
          <a:noFill/>
        </p:spPr>
        <p:txBody>
          <a:bodyPr wrap="square" rtlCol="0">
            <a:spAutoFit/>
          </a:bodyPr>
          <a:lstStyle/>
          <a:p>
            <a:pPr marL="85725" indent="-63500"/>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エールサイト１（農林漁業者情報）</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627834" y="8112836"/>
            <a:ext cx="2704377" cy="553998"/>
          </a:xfrm>
          <a:prstGeom prst="rect">
            <a:avLst/>
          </a:prstGeom>
          <a:noFill/>
        </p:spPr>
        <p:txBody>
          <a:bodyPr wrap="square" rtlCol="0">
            <a:spAutoFit/>
          </a:bodyPr>
          <a:lstStyle/>
          <a:p>
            <a:pPr marL="268288" indent="-241200"/>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：大阪産（もん）エールサイト１：新型コロナウイルス感染拡大の影響を受けている大阪府の農林漁業者</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情報</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https://www.pref.osaka.lg.jp/ryutai/osaka_mon/yell2021.html</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569882" y="5411524"/>
            <a:ext cx="2814722" cy="230832"/>
          </a:xfrm>
          <a:prstGeom prst="rect">
            <a:avLst/>
          </a:prstGeom>
          <a:noFill/>
        </p:spPr>
        <p:txBody>
          <a:bodyPr wrap="square" rtlCol="0">
            <a:spAutoFit/>
          </a:bodyPr>
          <a:lstStyle/>
          <a:p>
            <a:pPr marL="85725" indent="-63500"/>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■ホテルや飲食店での大阪産魚介類の活用促進、</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PR</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508289" y="7308218"/>
            <a:ext cx="3046631" cy="400110"/>
          </a:xfrm>
          <a:prstGeom prst="rect">
            <a:avLst/>
          </a:prstGeom>
          <a:noFill/>
        </p:spPr>
        <p:txBody>
          <a:bodyPr wrap="square" rtlCol="0">
            <a:spAutoFit/>
          </a:bodyPr>
          <a:lstStyle/>
          <a:p>
            <a:pPr marL="268288" indent="-2412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コートヤード</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・バイ・マリオット大阪本町２階</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268288" indent="-2412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（釜揚げ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シラス</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をトッピング</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したパスタや</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ピザを提供）</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0" y="9474553"/>
            <a:ext cx="3589515" cy="400110"/>
          </a:xfrm>
          <a:prstGeom prst="rect">
            <a:avLst/>
          </a:prstGeom>
          <a:noFill/>
        </p:spPr>
        <p:txBody>
          <a:bodyPr wrap="square" rtlCol="0">
            <a:spAutoFit/>
          </a:bodyPr>
          <a:lstStyle/>
          <a:p>
            <a:pPr marL="268288" indent="-241200"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村川学園　大阪調理製菓専門学校</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泉州美食</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EXPO】</a:t>
            </a:r>
          </a:p>
          <a:p>
            <a:pPr marL="268288" indent="-241200"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（アカシタ、アカアシエビ、シラス等を使用したコース料理）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3"/>
          <a:srcRect b="23953"/>
          <a:stretch/>
        </p:blipFill>
        <p:spPr>
          <a:xfrm>
            <a:off x="4063095" y="7054124"/>
            <a:ext cx="1683394" cy="1025157"/>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975" y="5661549"/>
            <a:ext cx="2452491" cy="1634994"/>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540" y="7725605"/>
            <a:ext cx="2331930" cy="1748948"/>
          </a:xfrm>
          <a:prstGeom prst="rect">
            <a:avLst/>
          </a:prstGeom>
        </p:spPr>
      </p:pic>
      <p:sp>
        <p:nvSpPr>
          <p:cNvPr id="24" name="テキスト ボックス 2"/>
          <p:cNvSpPr txBox="1">
            <a:spLocks noChangeArrowheads="1"/>
          </p:cNvSpPr>
          <p:nvPr/>
        </p:nvSpPr>
        <p:spPr bwMode="auto">
          <a:xfrm>
            <a:off x="313812" y="629193"/>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923079" y="675597"/>
            <a:ext cx="3153427" cy="261610"/>
          </a:xfrm>
          <a:prstGeom prst="rect">
            <a:avLst/>
          </a:prstGeom>
          <a:noFill/>
        </p:spPr>
        <p:txBody>
          <a:bodyPr wrap="none" rtlCol="0">
            <a:spAutoFit/>
          </a:bodyPr>
          <a:lstStyle/>
          <a:p>
            <a:r>
              <a:rPr lang="ja-JP" altLang="en-US" sz="1100" b="1" dirty="0" smtClean="0"/>
              <a:t>漁業者の所得向上に資する新たな流通構造の検討</a:t>
            </a:r>
            <a:endParaRPr lang="ja-JP" altLang="en-US" sz="1100" b="1" dirty="0"/>
          </a:p>
        </p:txBody>
      </p:sp>
      <p:sp>
        <p:nvSpPr>
          <p:cNvPr id="32" name="テキスト ボックス 31"/>
          <p:cNvSpPr txBox="1"/>
          <p:nvPr/>
        </p:nvSpPr>
        <p:spPr>
          <a:xfrm>
            <a:off x="286655" y="1309740"/>
            <a:ext cx="295200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・水産施策の改革を踏まえた大阪産魚介類の流通の効率化、</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等の活用、品質・衛生管理の強化、国内外の需要への対応について、漁業者の所得向上と大阪産魚介類の競争力の強化に向け、漁業者団体が行う産地市場の統合や輸出拡大に向けた取組みを支援する。</a:t>
            </a:r>
            <a:endPar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439050" y="1332230"/>
            <a:ext cx="3168000" cy="400110"/>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・今後、漁業者団体等と新しい流通構造の検討を行う。</a:t>
            </a:r>
            <a:endPar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3402634" y="1087765"/>
            <a:ext cx="2918" cy="154326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006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2"/>
          <p:cNvSpPr txBox="1">
            <a:spLocks noChangeArrowheads="1"/>
          </p:cNvSpPr>
          <p:nvPr/>
        </p:nvSpPr>
        <p:spPr bwMode="auto">
          <a:xfrm>
            <a:off x="424032" y="2657457"/>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25</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17</a:t>
            </a:r>
            <a:endParaRPr kumimoji="1" lang="ja-JP" altLang="en-US" sz="1200" dirty="0"/>
          </a:p>
        </p:txBody>
      </p:sp>
      <p:sp>
        <p:nvSpPr>
          <p:cNvPr id="30" name="テキスト ボックス 2"/>
          <p:cNvSpPr txBox="1">
            <a:spLocks noChangeArrowheads="1"/>
          </p:cNvSpPr>
          <p:nvPr/>
        </p:nvSpPr>
        <p:spPr bwMode="auto">
          <a:xfrm>
            <a:off x="360000" y="83635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24</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980728" y="885892"/>
            <a:ext cx="4554452" cy="261610"/>
          </a:xfrm>
          <a:prstGeom prst="rect">
            <a:avLst/>
          </a:prstGeom>
          <a:noFill/>
        </p:spPr>
        <p:txBody>
          <a:bodyPr wrap="none" rtlCol="0">
            <a:spAutoFit/>
          </a:bodyPr>
          <a:lstStyle/>
          <a:p>
            <a:r>
              <a:rPr lang="ja-JP" altLang="en-US" sz="1100" b="1" dirty="0" smtClean="0"/>
              <a:t> </a:t>
            </a:r>
            <a:r>
              <a:rPr lang="en-US" altLang="ja-JP" sz="1100" b="1" dirty="0" smtClean="0"/>
              <a:t>｢</a:t>
            </a:r>
            <a:r>
              <a:rPr lang="ja-JP" altLang="en-US" sz="1100" b="1" dirty="0" smtClean="0"/>
              <a:t>魚庭（なにわ）の海づくり大会</a:t>
            </a:r>
            <a:r>
              <a:rPr lang="en-US" altLang="ja-JP" sz="1100" b="1" dirty="0" smtClean="0"/>
              <a:t>｣</a:t>
            </a:r>
            <a:r>
              <a:rPr lang="ja-JP" altLang="en-US" sz="1100" b="1" dirty="0" smtClean="0"/>
              <a:t>などイベントを活用した大阪漁業の発信</a:t>
            </a:r>
            <a:endParaRPr lang="ja-JP" altLang="en-US" sz="1100" b="1" dirty="0"/>
          </a:p>
        </p:txBody>
      </p:sp>
      <p:sp>
        <p:nvSpPr>
          <p:cNvPr id="33" name="テキスト ボックス 32"/>
          <p:cNvSpPr txBox="1"/>
          <p:nvPr/>
        </p:nvSpPr>
        <p:spPr>
          <a:xfrm>
            <a:off x="359999" y="1284059"/>
            <a:ext cx="2952000" cy="1323439"/>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年から魚庭の海づくり実行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委員会（大阪府</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・府漁連</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・環農水研）が主催となり、</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大阪湾の環境及び漁業への理解を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深めることを目的とした「魚庭の海づくり大会」</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を実施している。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・令和３年度は、新型コロナウイルス感染症拡大防止の観点から大会は中止となり、「魚庭の大漁旗デザインコンクール」のみ実施した。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3420000" y="1352760"/>
            <a:ext cx="0" cy="1224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429000" y="1284059"/>
            <a:ext cx="3384376" cy="1723549"/>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魚庭の海づくり大会</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開催実績（令和３年度）</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新型コロナウイルスの影響で開催中止</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■「魚庭の大漁旗デザインコンクール」応募者数</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（令和３年度</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小学生低学年の部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67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名、小学生高学年の部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708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（合計</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775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9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000" dirty="0" smtClean="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0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0" y="360000"/>
            <a:ext cx="6858000"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取組方向⑤　海や川の魅力を届ける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1044760" y="2706990"/>
            <a:ext cx="2387192" cy="261610"/>
          </a:xfrm>
          <a:prstGeom prst="rect">
            <a:avLst/>
          </a:prstGeom>
          <a:noFill/>
        </p:spPr>
        <p:txBody>
          <a:bodyPr wrap="none" rtlCol="0">
            <a:spAutoFit/>
          </a:bodyPr>
          <a:lstStyle/>
          <a:p>
            <a:r>
              <a:rPr lang="ja-JP" altLang="en-US" sz="1100" b="1" dirty="0" smtClean="0"/>
              <a:t> </a:t>
            </a:r>
            <a:r>
              <a:rPr lang="en-US" altLang="ja-JP" sz="1100" b="1" dirty="0" smtClean="0"/>
              <a:t>｢</a:t>
            </a:r>
            <a:r>
              <a:rPr lang="ja-JP" altLang="en-US" sz="1100" b="1" dirty="0" smtClean="0"/>
              <a:t>はま</a:t>
            </a:r>
            <a:r>
              <a:rPr lang="en-US" altLang="ja-JP" sz="1100" b="1" dirty="0" smtClean="0"/>
              <a:t>｣</a:t>
            </a:r>
            <a:r>
              <a:rPr lang="ja-JP" altLang="en-US" sz="1100" b="1" dirty="0" smtClean="0"/>
              <a:t>と</a:t>
            </a:r>
            <a:r>
              <a:rPr lang="en-US" altLang="ja-JP" sz="1100" b="1" dirty="0" smtClean="0"/>
              <a:t>｢</a:t>
            </a:r>
            <a:r>
              <a:rPr lang="ja-JP" altLang="en-US" sz="1100" b="1" dirty="0" smtClean="0"/>
              <a:t>まち</a:t>
            </a:r>
            <a:r>
              <a:rPr lang="en-US" altLang="ja-JP" sz="1100" b="1" dirty="0" smtClean="0"/>
              <a:t>｣</a:t>
            </a:r>
            <a:r>
              <a:rPr lang="ja-JP" altLang="en-US" sz="1100" b="1" dirty="0" smtClean="0"/>
              <a:t>のふれあいの場の創出</a:t>
            </a:r>
            <a:endParaRPr lang="ja-JP" altLang="en-US" sz="1100" b="1" dirty="0"/>
          </a:p>
        </p:txBody>
      </p:sp>
      <p:sp>
        <p:nvSpPr>
          <p:cNvPr id="46" name="テキスト ボックス 45"/>
          <p:cNvSpPr txBox="1"/>
          <p:nvPr/>
        </p:nvSpPr>
        <p:spPr>
          <a:xfrm>
            <a:off x="424031" y="3108760"/>
            <a:ext cx="2952000" cy="1892826"/>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・漁協</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が運営する潮干狩り場、アユ及びマス釣り場の解禁日等の観光漁業や、青空市場・朝市の情報について、ホームページ等への掲載により</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で食べよう・遊ぼう</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hlinkClick r:id="rId2"/>
              </a:rPr>
              <a:t>https</a:t>
            </a:r>
            <a:r>
              <a:rPr lang="en-US" altLang="ja-JP" sz="800" dirty="0">
                <a:latin typeface="Meiryo UI" panose="020B0604030504040204" pitchFamily="50" charset="-128"/>
                <a:ea typeface="Meiryo UI" panose="020B0604030504040204" pitchFamily="50" charset="-128"/>
                <a:cs typeface="Meiryo UI" panose="020B0604030504040204" pitchFamily="50" charset="-128"/>
                <a:hlinkClick r:id="rId2"/>
              </a:rPr>
              <a:t>://www.pref.osaka.lg.jp/suisan/tab/index.html</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■川釣り情報</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（アユ及びマス釣り場）</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algn="just"/>
            <a:r>
              <a:rPr lang="en-US" altLang="ja-JP" sz="700" dirty="0">
                <a:latin typeface="Meiryo UI" panose="020B0604030504040204" pitchFamily="50" charset="-128"/>
                <a:ea typeface="Meiryo UI" panose="020B0604030504040204" pitchFamily="50" charset="-128"/>
                <a:cs typeface="Meiryo UI" panose="020B0604030504040204" pitchFamily="50" charset="-128"/>
                <a:hlinkClick r:id="rId3"/>
              </a:rPr>
              <a:t>http://</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hlinkClick r:id="rId3"/>
              </a:rPr>
              <a:t>www.pref.osaka.lg.jp/suisan/kawaturi/index.html</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flipH="1">
            <a:off x="3420000" y="7041232"/>
            <a:ext cx="9000" cy="252024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493032" y="4356532"/>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青空</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市場開設数（令和３年度）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5" name="表 54"/>
          <p:cNvGraphicFramePr>
            <a:graphicFrameLocks noGrp="1"/>
          </p:cNvGraphicFramePr>
          <p:nvPr>
            <p:extLst>
              <p:ext uri="{D42A27DB-BD31-4B8C-83A1-F6EECF244321}">
                <p14:modId xmlns:p14="http://schemas.microsoft.com/office/powerpoint/2010/main" val="707452382"/>
              </p:ext>
            </p:extLst>
          </p:nvPr>
        </p:nvGraphicFramePr>
        <p:xfrm>
          <a:off x="3637048" y="4751886"/>
          <a:ext cx="3096344" cy="698788"/>
        </p:xfrm>
        <a:graphic>
          <a:graphicData uri="http://schemas.openxmlformats.org/drawingml/2006/table">
            <a:tbl>
              <a:tblPr firstRow="1" bandRow="1">
                <a:tableStyleId>{3B4B98B0-60AC-42C2-AFA5-B58CD77FA1E5}</a:tableStyleId>
              </a:tblPr>
              <a:tblGrid>
                <a:gridCol w="2657663">
                  <a:extLst>
                    <a:ext uri="{9D8B030D-6E8A-4147-A177-3AD203B41FA5}">
                      <a16:colId xmlns:a16="http://schemas.microsoft.com/office/drawing/2014/main" val="20000"/>
                    </a:ext>
                  </a:extLst>
                </a:gridCol>
                <a:gridCol w="438681">
                  <a:extLst>
                    <a:ext uri="{9D8B030D-6E8A-4147-A177-3AD203B41FA5}">
                      <a16:colId xmlns:a16="http://schemas.microsoft.com/office/drawing/2014/main" val="20001"/>
                    </a:ext>
                  </a:extLst>
                </a:gridCol>
              </a:tblGrid>
              <a:tr h="150148">
                <a:tc>
                  <a:txBody>
                    <a:bodyPr/>
                    <a:lstStyle/>
                    <a:p>
                      <a:pPr algn="ct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青空市場</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堺市漁連とれとれ市、忠岡みなとマーケット、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地蔵浜みなとマルシェ、</a:t>
                      </a:r>
                      <a:r>
                        <a:rPr kumimoji="1" lang="zh-TW" altLang="en-US" sz="900" dirty="0" smtClean="0">
                          <a:latin typeface="Meiryo UI" panose="020B0604030504040204" pitchFamily="50" charset="-128"/>
                          <a:ea typeface="Meiryo UI" panose="020B0604030504040204" pitchFamily="50" charset="-128"/>
                          <a:cs typeface="Meiryo UI" panose="020B0604030504040204" pitchFamily="50" charset="-128"/>
                        </a:rPr>
                        <a:t>泉佐野青空市場</a:t>
                      </a:r>
                      <a:r>
                        <a:rPr kumimoji="1"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zh-TW" altLang="en-US" sz="900" dirty="0" smtClean="0">
                          <a:latin typeface="Meiryo UI" panose="020B0604030504040204" pitchFamily="50" charset="-128"/>
                          <a:ea typeface="Meiryo UI" panose="020B0604030504040204" pitchFamily="50" charset="-128"/>
                          <a:cs typeface="Meiryo UI" panose="020B0604030504040204" pitchFamily="50" charset="-128"/>
                        </a:rPr>
                        <a:t>田尻漁協日曜朝市</a:t>
                      </a:r>
                      <a:r>
                        <a:rPr kumimoji="1"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SENNAN LONG PARK </a:t>
                      </a:r>
                    </a:p>
                    <a:p>
                      <a:pPr marL="0" indent="0"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海のマルシェ、</a:t>
                      </a:r>
                      <a:r>
                        <a:rPr kumimoji="1" lang="zh-TW" altLang="en-US" sz="900" dirty="0" smtClean="0">
                          <a:latin typeface="Meiryo UI" panose="020B0604030504040204" pitchFamily="50" charset="-128"/>
                          <a:ea typeface="Meiryo UI" panose="020B0604030504040204" pitchFamily="50" charset="-128"/>
                          <a:cs typeface="Meiryo UI" panose="020B0604030504040204" pitchFamily="50" charset="-128"/>
                        </a:rPr>
                        <a:t>深日漁港魚市場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p>
                  </a:txBody>
                  <a:tcPr marL="36000" marR="180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7" name="テキスト ボックス 56"/>
          <p:cNvSpPr txBox="1"/>
          <p:nvPr/>
        </p:nvSpPr>
        <p:spPr>
          <a:xfrm>
            <a:off x="3493032" y="5465769"/>
            <a:ext cx="3384376"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青空</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市場来場者数</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3542890" y="6047985"/>
            <a:ext cx="3384376"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■内水面漁業権河川利用者数</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9" name="表 68"/>
          <p:cNvGraphicFramePr>
            <a:graphicFrameLocks noGrp="1"/>
          </p:cNvGraphicFramePr>
          <p:nvPr>
            <p:extLst>
              <p:ext uri="{D42A27DB-BD31-4B8C-83A1-F6EECF244321}">
                <p14:modId xmlns:p14="http://schemas.microsoft.com/office/powerpoint/2010/main" val="1988540847"/>
              </p:ext>
            </p:extLst>
          </p:nvPr>
        </p:nvGraphicFramePr>
        <p:xfrm>
          <a:off x="3637048" y="5708243"/>
          <a:ext cx="3095999" cy="363616"/>
        </p:xfrm>
        <a:graphic>
          <a:graphicData uri="http://schemas.openxmlformats.org/drawingml/2006/table">
            <a:tbl>
              <a:tblPr firstRow="1" bandRow="1">
                <a:tableStyleId>{3B4B98B0-60AC-42C2-AFA5-B58CD77FA1E5}</a:tableStyleId>
              </a:tblPr>
              <a:tblGrid>
                <a:gridCol w="576064">
                  <a:extLst>
                    <a:ext uri="{9D8B030D-6E8A-4147-A177-3AD203B41FA5}">
                      <a16:colId xmlns:a16="http://schemas.microsoft.com/office/drawing/2014/main" val="20000"/>
                    </a:ext>
                  </a:extLst>
                </a:gridCol>
                <a:gridCol w="503987">
                  <a:extLst>
                    <a:ext uri="{9D8B030D-6E8A-4147-A177-3AD203B41FA5}">
                      <a16:colId xmlns:a16="http://schemas.microsoft.com/office/drawing/2014/main" val="20001"/>
                    </a:ext>
                  </a:extLst>
                </a:gridCol>
                <a:gridCol w="503987">
                  <a:extLst>
                    <a:ext uri="{9D8B030D-6E8A-4147-A177-3AD203B41FA5}">
                      <a16:colId xmlns:a16="http://schemas.microsoft.com/office/drawing/2014/main" val="20002"/>
                    </a:ext>
                  </a:extLst>
                </a:gridCol>
                <a:gridCol w="503987">
                  <a:extLst>
                    <a:ext uri="{9D8B030D-6E8A-4147-A177-3AD203B41FA5}">
                      <a16:colId xmlns:a16="http://schemas.microsoft.com/office/drawing/2014/main" val="20003"/>
                    </a:ext>
                  </a:extLst>
                </a:gridCol>
                <a:gridCol w="503987">
                  <a:extLst>
                    <a:ext uri="{9D8B030D-6E8A-4147-A177-3AD203B41FA5}">
                      <a16:colId xmlns:a16="http://schemas.microsoft.com/office/drawing/2014/main" val="20004"/>
                    </a:ext>
                  </a:extLst>
                </a:gridCol>
                <a:gridCol w="503987">
                  <a:extLst>
                    <a:ext uri="{9D8B030D-6E8A-4147-A177-3AD203B41FA5}">
                      <a16:colId xmlns:a16="http://schemas.microsoft.com/office/drawing/2014/main" val="20005"/>
                    </a:ext>
                  </a:extLst>
                </a:gridCol>
              </a:tblGrid>
              <a:tr h="181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1808">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来場者数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490,000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466,400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445,900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276,000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235000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0" name="表 69"/>
          <p:cNvGraphicFramePr>
            <a:graphicFrameLocks noGrp="1"/>
          </p:cNvGraphicFramePr>
          <p:nvPr>
            <p:extLst>
              <p:ext uri="{D42A27DB-BD31-4B8C-83A1-F6EECF244321}">
                <p14:modId xmlns:p14="http://schemas.microsoft.com/office/powerpoint/2010/main" val="2619659147"/>
              </p:ext>
            </p:extLst>
          </p:nvPr>
        </p:nvGraphicFramePr>
        <p:xfrm>
          <a:off x="3637048" y="6309094"/>
          <a:ext cx="3095999" cy="344516"/>
        </p:xfrm>
        <a:graphic>
          <a:graphicData uri="http://schemas.openxmlformats.org/drawingml/2006/table">
            <a:tbl>
              <a:tblPr firstRow="1" bandRow="1">
                <a:tableStyleId>{3B4B98B0-60AC-42C2-AFA5-B58CD77FA1E5}</a:tableStyleId>
              </a:tblPr>
              <a:tblGrid>
                <a:gridCol w="576064">
                  <a:extLst>
                    <a:ext uri="{9D8B030D-6E8A-4147-A177-3AD203B41FA5}">
                      <a16:colId xmlns:a16="http://schemas.microsoft.com/office/drawing/2014/main" val="20000"/>
                    </a:ext>
                  </a:extLst>
                </a:gridCol>
                <a:gridCol w="503987">
                  <a:extLst>
                    <a:ext uri="{9D8B030D-6E8A-4147-A177-3AD203B41FA5}">
                      <a16:colId xmlns:a16="http://schemas.microsoft.com/office/drawing/2014/main" val="20001"/>
                    </a:ext>
                  </a:extLst>
                </a:gridCol>
                <a:gridCol w="503987">
                  <a:extLst>
                    <a:ext uri="{9D8B030D-6E8A-4147-A177-3AD203B41FA5}">
                      <a16:colId xmlns:a16="http://schemas.microsoft.com/office/drawing/2014/main" val="20002"/>
                    </a:ext>
                  </a:extLst>
                </a:gridCol>
                <a:gridCol w="503987">
                  <a:extLst>
                    <a:ext uri="{9D8B030D-6E8A-4147-A177-3AD203B41FA5}">
                      <a16:colId xmlns:a16="http://schemas.microsoft.com/office/drawing/2014/main" val="20003"/>
                    </a:ext>
                  </a:extLst>
                </a:gridCol>
                <a:gridCol w="503987">
                  <a:extLst>
                    <a:ext uri="{9D8B030D-6E8A-4147-A177-3AD203B41FA5}">
                      <a16:colId xmlns:a16="http://schemas.microsoft.com/office/drawing/2014/main" val="20004"/>
                    </a:ext>
                  </a:extLst>
                </a:gridCol>
                <a:gridCol w="503987">
                  <a:extLst>
                    <a:ext uri="{9D8B030D-6E8A-4147-A177-3AD203B41FA5}">
                      <a16:colId xmlns:a16="http://schemas.microsoft.com/office/drawing/2014/main" val="20005"/>
                    </a:ext>
                  </a:extLst>
                </a:gridCol>
              </a:tblGrid>
              <a:tr h="172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2258">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来場者数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26,664</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225,333</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28,998</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33,919</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27,384</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3" name="テキスト ボックス 2"/>
          <p:cNvSpPr txBox="1">
            <a:spLocks noChangeArrowheads="1"/>
          </p:cNvSpPr>
          <p:nvPr/>
        </p:nvSpPr>
        <p:spPr bwMode="auto">
          <a:xfrm>
            <a:off x="434380" y="6687448"/>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1055108" y="6736981"/>
            <a:ext cx="3002745" cy="261610"/>
          </a:xfrm>
          <a:prstGeom prst="rect">
            <a:avLst/>
          </a:prstGeom>
          <a:noFill/>
        </p:spPr>
        <p:txBody>
          <a:bodyPr wrap="none" rtlCol="0">
            <a:spAutoFit/>
          </a:bodyPr>
          <a:lstStyle/>
          <a:p>
            <a:r>
              <a:rPr lang="ja-JP" altLang="en-US" sz="1100" b="1" dirty="0" smtClean="0"/>
              <a:t>府民が自慢できる希少生物保護など生物多様性</a:t>
            </a:r>
            <a:endParaRPr lang="ja-JP" altLang="en-US" sz="1100" b="1" dirty="0"/>
          </a:p>
        </p:txBody>
      </p:sp>
      <p:cxnSp>
        <p:nvCxnSpPr>
          <p:cNvPr id="60" name="直線コネクタ 59"/>
          <p:cNvCxnSpPr/>
          <p:nvPr/>
        </p:nvCxnSpPr>
        <p:spPr>
          <a:xfrm>
            <a:off x="3420000" y="3027656"/>
            <a:ext cx="9000" cy="365353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493032" y="7235826"/>
            <a:ext cx="3229667" cy="52322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■淀川ワンド（城北地区全ワンド）におけるイタセンパラ稚魚の確認尾数（淀川環境委員会資料より）</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588790" y="8136773"/>
            <a:ext cx="3133909" cy="3693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調査は、国土交通省淀川河川事務所と生物多様性</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が共同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34379" y="7135148"/>
            <a:ext cx="2952000" cy="2492990"/>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月に府みどり企画課が作成した</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生物</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多様性研修用</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冊子</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「知ろう・伝えよう　おおさかの生物</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多様性」で、ため池や淀川ワンド群、海岸、干潟の生態系について解説し、ホームページで公開している。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5413" algn="just"/>
            <a:r>
              <a:rPr lang="en-US" altLang="ja-JP" sz="800" dirty="0" smtClean="0">
                <a:latin typeface="Meiryo UI" panose="020B0604030504040204" pitchFamily="50" charset="-128"/>
                <a:ea typeface="Meiryo UI" panose="020B0604030504040204" pitchFamily="50" charset="-128"/>
                <a:cs typeface="Meiryo UI" panose="020B0604030504040204" pitchFamily="50" charset="-128"/>
                <a:hlinkClick r:id="rId4"/>
              </a:rPr>
              <a:t>http</a:t>
            </a:r>
            <a:r>
              <a:rPr lang="en-US" altLang="ja-JP" sz="800" dirty="0">
                <a:latin typeface="Meiryo UI" panose="020B0604030504040204" pitchFamily="50" charset="-128"/>
                <a:ea typeface="Meiryo UI" panose="020B0604030504040204" pitchFamily="50" charset="-128"/>
                <a:cs typeface="Meiryo UI" panose="020B0604030504040204" pitchFamily="50" charset="-128"/>
                <a:hlinkClick r:id="rId4"/>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hlinkClick r:id="rId4"/>
              </a:rPr>
              <a:t>www.pref.osaka.lg.jp/midori/seibututayousei/kensyu.html</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・生物多様性の保全を図るための取組みについては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生物多様性</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におけるイタセンパラの野生復帰計画や、国土交通省と連携したイタセンパラ密漁防止啓発パトロールが実施されている。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solidFill>
                  <a:schemeClr val="accent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国土交通省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の調査</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よると、淀川ワンド（城北地区全ワンド）において</a:t>
            </a:r>
            <a:r>
              <a:rPr lang="en-US" altLang="ja-JP" sz="1000" dirty="0" smtClean="0">
                <a:solidFill>
                  <a:schemeClr val="accent1"/>
                </a:solidFill>
                <a:latin typeface="Meiryo UI" panose="020B0604030504040204" pitchFamily="50" charset="-128"/>
                <a:ea typeface="Meiryo UI" panose="020B0604030504040204" pitchFamily="50" charset="-128"/>
                <a:cs typeface="Meiryo UI" panose="020B0604030504040204" pitchFamily="50" charset="-128"/>
              </a:rPr>
              <a:t>352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個体のイタセンパラ稚魚が確認された。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smtClean="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5" name="表 64"/>
          <p:cNvGraphicFramePr>
            <a:graphicFrameLocks noGrp="1"/>
          </p:cNvGraphicFramePr>
          <p:nvPr>
            <p:extLst>
              <p:ext uri="{D42A27DB-BD31-4B8C-83A1-F6EECF244321}">
                <p14:modId xmlns:p14="http://schemas.microsoft.com/office/powerpoint/2010/main" val="538808105"/>
              </p:ext>
            </p:extLst>
          </p:nvPr>
        </p:nvGraphicFramePr>
        <p:xfrm>
          <a:off x="3637048" y="7759044"/>
          <a:ext cx="2993426" cy="366168"/>
        </p:xfrm>
        <a:graphic>
          <a:graphicData uri="http://schemas.openxmlformats.org/drawingml/2006/table">
            <a:tbl>
              <a:tblPr firstRow="1" bandRow="1">
                <a:tableStyleId>{3B4B98B0-60AC-42C2-AFA5-B58CD77FA1E5}</a:tableStyleId>
              </a:tblPr>
              <a:tblGrid>
                <a:gridCol w="696223">
                  <a:extLst>
                    <a:ext uri="{9D8B030D-6E8A-4147-A177-3AD203B41FA5}">
                      <a16:colId xmlns:a16="http://schemas.microsoft.com/office/drawing/2014/main" val="20000"/>
                    </a:ext>
                  </a:extLst>
                </a:gridCol>
                <a:gridCol w="348111">
                  <a:extLst>
                    <a:ext uri="{9D8B030D-6E8A-4147-A177-3AD203B41FA5}">
                      <a16:colId xmlns:a16="http://schemas.microsoft.com/office/drawing/2014/main" val="20001"/>
                    </a:ext>
                  </a:extLst>
                </a:gridCol>
                <a:gridCol w="348111">
                  <a:extLst>
                    <a:ext uri="{9D8B030D-6E8A-4147-A177-3AD203B41FA5}">
                      <a16:colId xmlns:a16="http://schemas.microsoft.com/office/drawing/2014/main" val="20002"/>
                    </a:ext>
                  </a:extLst>
                </a:gridCol>
                <a:gridCol w="348111">
                  <a:extLst>
                    <a:ext uri="{9D8B030D-6E8A-4147-A177-3AD203B41FA5}">
                      <a16:colId xmlns:a16="http://schemas.microsoft.com/office/drawing/2014/main" val="20003"/>
                    </a:ext>
                  </a:extLst>
                </a:gridCol>
                <a:gridCol w="417734">
                  <a:extLst>
                    <a:ext uri="{9D8B030D-6E8A-4147-A177-3AD203B41FA5}">
                      <a16:colId xmlns:a16="http://schemas.microsoft.com/office/drawing/2014/main" val="20004"/>
                    </a:ext>
                  </a:extLst>
                </a:gridCol>
                <a:gridCol w="464181">
                  <a:extLst>
                    <a:ext uri="{9D8B030D-6E8A-4147-A177-3AD203B41FA5}">
                      <a16:colId xmlns:a16="http://schemas.microsoft.com/office/drawing/2014/main" val="20005"/>
                    </a:ext>
                  </a:extLst>
                </a:gridCol>
                <a:gridCol w="370955">
                  <a:extLst>
                    <a:ext uri="{9D8B030D-6E8A-4147-A177-3AD203B41FA5}">
                      <a16:colId xmlns:a16="http://schemas.microsoft.com/office/drawing/2014/main" val="20006"/>
                    </a:ext>
                  </a:extLst>
                </a:gridCol>
              </a:tblGrid>
              <a:tr h="1830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3084">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8888</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20,767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11,677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889</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352</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2" name="テキスト ボックス 31"/>
          <p:cNvSpPr txBox="1"/>
          <p:nvPr/>
        </p:nvSpPr>
        <p:spPr>
          <a:xfrm>
            <a:off x="3556696" y="3131314"/>
            <a:ext cx="3040655" cy="1210123"/>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数値</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青空市場開設数</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箇所</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青空市場来場者数</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250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内水面漁業権河川利用者数</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1952" y="2387674"/>
            <a:ext cx="860606" cy="615664"/>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8160" y="2389562"/>
            <a:ext cx="867226" cy="612354"/>
          </a:xfrm>
          <a:prstGeom prst="rect">
            <a:avLst/>
          </a:prstGeom>
        </p:spPr>
      </p:pic>
      <p:sp>
        <p:nvSpPr>
          <p:cNvPr id="35" name="テキスト ボックス 34"/>
          <p:cNvSpPr txBox="1"/>
          <p:nvPr/>
        </p:nvSpPr>
        <p:spPr>
          <a:xfrm>
            <a:off x="4536515" y="2041012"/>
            <a:ext cx="2093960" cy="400110"/>
          </a:xfrm>
          <a:prstGeom prst="rect">
            <a:avLst/>
          </a:prstGeom>
          <a:noFill/>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令和３年度の最優秀賞</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低学年の部　　　　　高学年の部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9211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7384" y="9629001"/>
            <a:ext cx="6858000" cy="276999"/>
          </a:xfrm>
          <a:prstGeom prst="rect">
            <a:avLst/>
          </a:prstGeom>
          <a:noFill/>
        </p:spPr>
        <p:txBody>
          <a:bodyPr wrap="square" rtlCol="0">
            <a:spAutoFit/>
          </a:bodyPr>
          <a:lstStyle/>
          <a:p>
            <a:pPr algn="ctr"/>
            <a:r>
              <a:rPr lang="en-US" altLang="ja-JP" sz="1200" dirty="0" smtClean="0"/>
              <a:t>18</a:t>
            </a:r>
            <a:endParaRPr kumimoji="1" lang="ja-JP" altLang="en-US" sz="1200" dirty="0"/>
          </a:p>
        </p:txBody>
      </p:sp>
      <p:sp>
        <p:nvSpPr>
          <p:cNvPr id="31" name="テキスト ボックス 2"/>
          <p:cNvSpPr txBox="1">
            <a:spLocks noChangeArrowheads="1"/>
          </p:cNvSpPr>
          <p:nvPr/>
        </p:nvSpPr>
        <p:spPr bwMode="auto">
          <a:xfrm>
            <a:off x="346297" y="317208"/>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967025" y="366741"/>
            <a:ext cx="4408579" cy="261610"/>
          </a:xfrm>
          <a:prstGeom prst="rect">
            <a:avLst/>
          </a:prstGeom>
          <a:noFill/>
        </p:spPr>
        <p:txBody>
          <a:bodyPr wrap="none" rtlCol="0">
            <a:spAutoFit/>
          </a:bodyPr>
          <a:lstStyle/>
          <a:p>
            <a:r>
              <a:rPr lang="ja-JP" altLang="en-US" sz="1100" b="1" dirty="0" smtClean="0"/>
              <a:t>漁業者と府民が協働した森・川・海の環境美化活動や魚食文化の伝承</a:t>
            </a:r>
            <a:endParaRPr lang="ja-JP" altLang="en-US" sz="1100" b="1" dirty="0"/>
          </a:p>
        </p:txBody>
      </p:sp>
      <p:cxnSp>
        <p:nvCxnSpPr>
          <p:cNvPr id="38" name="直線コネクタ 37"/>
          <p:cNvCxnSpPr/>
          <p:nvPr/>
        </p:nvCxnSpPr>
        <p:spPr>
          <a:xfrm>
            <a:off x="3321142" y="677208"/>
            <a:ext cx="0" cy="198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415297" y="764908"/>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■漁民の森づくり活動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46296" y="764908"/>
            <a:ext cx="2952000" cy="707886"/>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漁民の森づくり活動については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、府漁連</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が実施主体となり、漁業者や地域の高校生が参加し、神於山での下草刈りや魚食普及活動</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を行っている。</a:t>
            </a:r>
            <a:endParaRPr lang="en-US" altLang="ja-JP" sz="1000" strike="sngStrike"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1982998114"/>
              </p:ext>
            </p:extLst>
          </p:nvPr>
        </p:nvGraphicFramePr>
        <p:xfrm>
          <a:off x="3559313" y="1149628"/>
          <a:ext cx="3096344" cy="1838588"/>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207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46597">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月に神於山で下草刈りを実施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月には地元高校生に魚介類を使用した昼食を提供</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89821">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月に神於山で下草刈りを実施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月に神於山で下草刈りを実施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月には老朽化した柵を修繕</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480852">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１月に神於山で下草刈りを実施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64800" algn="l"/>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１月は台風</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号による倒木の処理や柵の改修を実施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69736653"/>
                  </a:ext>
                </a:extLst>
              </a:tr>
              <a:tr h="13716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月に神於山で下草狩りを実施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01583589"/>
                  </a:ext>
                </a:extLst>
              </a:tr>
              <a:tr h="13716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月に神於山で下草狩りを実施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77421329"/>
                  </a:ext>
                </a:extLst>
              </a:tr>
              <a:tr h="13716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・新型コロナウイルス感染症の影響により中止</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61268629"/>
                  </a:ext>
                </a:extLst>
              </a:tr>
            </a:tbl>
          </a:graphicData>
        </a:graphic>
      </p:graphicFrame>
    </p:spTree>
    <p:extLst>
      <p:ext uri="{BB962C8B-B14F-4D97-AF65-F5344CB8AC3E}">
        <p14:creationId xmlns:p14="http://schemas.microsoft.com/office/powerpoint/2010/main" val="1450736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lang="en-US" altLang="ja-JP" sz="1200" dirty="0" smtClean="0"/>
              <a:t>19</a:t>
            </a:r>
            <a:endParaRPr kumimoji="1" lang="ja-JP" altLang="en-US" sz="1200" dirty="0"/>
          </a:p>
        </p:txBody>
      </p:sp>
      <p:sp>
        <p:nvSpPr>
          <p:cNvPr id="40" name="テキスト ボックス 2"/>
          <p:cNvSpPr txBox="1">
            <a:spLocks noChangeArrowheads="1"/>
          </p:cNvSpPr>
          <p:nvPr/>
        </p:nvSpPr>
        <p:spPr bwMode="auto">
          <a:xfrm>
            <a:off x="360000" y="6665316"/>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980728" y="6714849"/>
            <a:ext cx="3877985" cy="261610"/>
          </a:xfrm>
          <a:prstGeom prst="rect">
            <a:avLst/>
          </a:prstGeom>
          <a:noFill/>
        </p:spPr>
        <p:txBody>
          <a:bodyPr wrap="none" rtlCol="0">
            <a:spAutoFit/>
          </a:bodyPr>
          <a:lstStyle/>
          <a:p>
            <a:r>
              <a:rPr lang="ja-JP" altLang="en-US" sz="1100" b="1" dirty="0" smtClean="0"/>
              <a:t>コイヘルペスウイルス病等魚病のまん延防止のための対策の徹底</a:t>
            </a:r>
            <a:endParaRPr lang="ja-JP" altLang="en-US" sz="1100" b="1" dirty="0"/>
          </a:p>
        </p:txBody>
      </p:sp>
      <p:cxnSp>
        <p:nvCxnSpPr>
          <p:cNvPr id="56" name="直線コネクタ 55"/>
          <p:cNvCxnSpPr/>
          <p:nvPr/>
        </p:nvCxnSpPr>
        <p:spPr>
          <a:xfrm>
            <a:off x="3420000" y="7725512"/>
            <a:ext cx="0" cy="183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59999" y="7113016"/>
            <a:ext cx="2952000" cy="1631216"/>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・特定疾病がまん延すると、カワチブナ等の養殖生産物に重大な損害を与えるおそれがあるため、疾病監視や防疫指導等のまん延防止対策を徹底している。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・コイヘルペスウイルス病は、現在でも国内で発生している特定疾病であることから、生物多様性</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と連携し、検査体制の確保に努めている。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・その他の特定疾病については、検査体制の確保に併せ、万が一府内で発生を確認した場合は、被害を最小限に食い止めるための措置を迅速に講じる。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8"/>
          <p:cNvCxnSpPr/>
          <p:nvPr/>
        </p:nvCxnSpPr>
        <p:spPr>
          <a:xfrm>
            <a:off x="3420000" y="7041661"/>
            <a:ext cx="0" cy="183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3429000" y="6913921"/>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■コイヘルペスウイルス病の疑いのあるコイの検査実績</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573016" y="7728829"/>
            <a:ext cx="3089291"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年度実績は、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４</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3429000" y="7982648"/>
            <a:ext cx="3384376"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■その他の特定疾病の日本における発生状況（</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R3.2</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3" name="表 62"/>
          <p:cNvGraphicFramePr>
            <a:graphicFrameLocks noGrp="1"/>
          </p:cNvGraphicFramePr>
          <p:nvPr>
            <p:extLst>
              <p:ext uri="{D42A27DB-BD31-4B8C-83A1-F6EECF244321}">
                <p14:modId xmlns:p14="http://schemas.microsoft.com/office/powerpoint/2010/main" val="3347778699"/>
              </p:ext>
            </p:extLst>
          </p:nvPr>
        </p:nvGraphicFramePr>
        <p:xfrm>
          <a:off x="3573014" y="8224494"/>
          <a:ext cx="3085652" cy="835948"/>
        </p:xfrm>
        <a:graphic>
          <a:graphicData uri="http://schemas.openxmlformats.org/drawingml/2006/table">
            <a:tbl>
              <a:tblPr firstRow="1" bandRow="1">
                <a:tableStyleId>{3B4B98B0-60AC-42C2-AFA5-B58CD77FA1E5}</a:tableStyleId>
              </a:tblPr>
              <a:tblGrid>
                <a:gridCol w="100811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781394">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特定疾病</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発生状況</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発生魚種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コイ春ウイルス血症</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日本未侵入</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コイ、フナ等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レッドマウス病</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石川県で初確認</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サケ科魚類等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急性肝膵臓壊死症</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Ｒ</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沖縄県で初確認</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Ｒ</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広島県で国内</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例目確認</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エビ</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79546241"/>
                  </a:ext>
                </a:extLst>
              </a:tr>
            </a:tbl>
          </a:graphicData>
        </a:graphic>
      </p:graphicFrame>
      <p:graphicFrame>
        <p:nvGraphicFramePr>
          <p:cNvPr id="66" name="表 65"/>
          <p:cNvGraphicFramePr>
            <a:graphicFrameLocks noGrp="1"/>
          </p:cNvGraphicFramePr>
          <p:nvPr>
            <p:extLst>
              <p:ext uri="{D42A27DB-BD31-4B8C-83A1-F6EECF244321}">
                <p14:modId xmlns:p14="http://schemas.microsoft.com/office/powerpoint/2010/main" val="2035049552"/>
              </p:ext>
            </p:extLst>
          </p:nvPr>
        </p:nvGraphicFramePr>
        <p:xfrm>
          <a:off x="3573016" y="7329264"/>
          <a:ext cx="2808309" cy="411480"/>
        </p:xfrm>
        <a:graphic>
          <a:graphicData uri="http://schemas.openxmlformats.org/drawingml/2006/table">
            <a:tbl>
              <a:tblPr firstRow="1" bandRow="1">
                <a:tableStyleId>{3B4B98B0-60AC-42C2-AFA5-B58CD77FA1E5}</a:tableStyleId>
              </a:tblPr>
              <a:tblGrid>
                <a:gridCol w="576064">
                  <a:extLst>
                    <a:ext uri="{9D8B030D-6E8A-4147-A177-3AD203B41FA5}">
                      <a16:colId xmlns:a16="http://schemas.microsoft.com/office/drawing/2014/main" val="20000"/>
                    </a:ext>
                  </a:extLst>
                </a:gridCol>
                <a:gridCol w="280001">
                  <a:extLst>
                    <a:ext uri="{9D8B030D-6E8A-4147-A177-3AD203B41FA5}">
                      <a16:colId xmlns:a16="http://schemas.microsoft.com/office/drawing/2014/main" val="20001"/>
                    </a:ext>
                  </a:extLst>
                </a:gridCol>
                <a:gridCol w="278892">
                  <a:extLst>
                    <a:ext uri="{9D8B030D-6E8A-4147-A177-3AD203B41FA5}">
                      <a16:colId xmlns:a16="http://schemas.microsoft.com/office/drawing/2014/main" val="20002"/>
                    </a:ext>
                  </a:extLst>
                </a:gridCol>
                <a:gridCol w="278892">
                  <a:extLst>
                    <a:ext uri="{9D8B030D-6E8A-4147-A177-3AD203B41FA5}">
                      <a16:colId xmlns:a16="http://schemas.microsoft.com/office/drawing/2014/main" val="20003"/>
                    </a:ext>
                  </a:extLst>
                </a:gridCol>
                <a:gridCol w="278892">
                  <a:extLst>
                    <a:ext uri="{9D8B030D-6E8A-4147-A177-3AD203B41FA5}">
                      <a16:colId xmlns:a16="http://schemas.microsoft.com/office/drawing/2014/main" val="20004"/>
                    </a:ext>
                  </a:extLst>
                </a:gridCol>
                <a:gridCol w="278892">
                  <a:extLst>
                    <a:ext uri="{9D8B030D-6E8A-4147-A177-3AD203B41FA5}">
                      <a16:colId xmlns:a16="http://schemas.microsoft.com/office/drawing/2014/main" val="20005"/>
                    </a:ext>
                  </a:extLst>
                </a:gridCol>
                <a:gridCol w="278892">
                  <a:extLst>
                    <a:ext uri="{9D8B030D-6E8A-4147-A177-3AD203B41FA5}">
                      <a16:colId xmlns:a16="http://schemas.microsoft.com/office/drawing/2014/main" val="20006"/>
                    </a:ext>
                  </a:extLst>
                </a:gridCol>
                <a:gridCol w="278892">
                  <a:extLst>
                    <a:ext uri="{9D8B030D-6E8A-4147-A177-3AD203B41FA5}">
                      <a16:colId xmlns:a16="http://schemas.microsoft.com/office/drawing/2014/main" val="20007"/>
                    </a:ext>
                  </a:extLst>
                </a:gridCol>
                <a:gridCol w="278892">
                  <a:extLst>
                    <a:ext uri="{9D8B030D-6E8A-4147-A177-3AD203B41FA5}">
                      <a16:colId xmlns:a16="http://schemas.microsoft.com/office/drawing/2014/main" val="20008"/>
                    </a:ext>
                  </a:extLst>
                </a:gridCol>
              </a:tblGrid>
              <a:tr h="1195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検査数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０</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陽性数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０</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8" name="テキスト ボックス 2"/>
          <p:cNvSpPr txBox="1">
            <a:spLocks noChangeArrowheads="1"/>
          </p:cNvSpPr>
          <p:nvPr/>
        </p:nvSpPr>
        <p:spPr bwMode="auto">
          <a:xfrm>
            <a:off x="360000" y="83519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0" y="360000"/>
            <a:ext cx="6858000"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取組方向⑥　安全・安心を届ける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980728" y="884724"/>
            <a:ext cx="3095719" cy="261610"/>
          </a:xfrm>
          <a:prstGeom prst="rect">
            <a:avLst/>
          </a:prstGeom>
          <a:noFill/>
        </p:spPr>
        <p:txBody>
          <a:bodyPr wrap="none" rtlCol="0">
            <a:spAutoFit/>
          </a:bodyPr>
          <a:lstStyle/>
          <a:p>
            <a:r>
              <a:rPr lang="ja-JP" altLang="en-US" sz="1100" b="1" dirty="0" smtClean="0"/>
              <a:t>大規模な地震、津波等に備えた漁港、海岸の整備</a:t>
            </a:r>
            <a:endParaRPr lang="ja-JP" altLang="en-US" sz="1100" b="1" dirty="0"/>
          </a:p>
        </p:txBody>
      </p:sp>
      <p:sp>
        <p:nvSpPr>
          <p:cNvPr id="72" name="テキスト ボックス 71"/>
          <p:cNvSpPr txBox="1"/>
          <p:nvPr/>
        </p:nvSpPr>
        <p:spPr>
          <a:xfrm>
            <a:off x="3429000" y="1282891"/>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■高潮</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（令和３年度）</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359999" y="1314980"/>
            <a:ext cx="295200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・南海トラフ巨大地震発生に伴う津波への備えとして、防潮堤の耐震補強を行い背後地域の浸水被害を防止し、府民の生命や財産の保全を図っている。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・高潮対策が未了となっている７漁港海岸のうち、まず湾奥部に位置する堺</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出島</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漁港海岸の防潮堤の嵩上げ工事を令和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年度に実施予定。</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4" name="表 73"/>
          <p:cNvGraphicFramePr>
            <a:graphicFrameLocks noGrp="1"/>
          </p:cNvGraphicFramePr>
          <p:nvPr>
            <p:extLst>
              <p:ext uri="{D42A27DB-BD31-4B8C-83A1-F6EECF244321}">
                <p14:modId xmlns:p14="http://schemas.microsoft.com/office/powerpoint/2010/main" val="3657315803"/>
              </p:ext>
            </p:extLst>
          </p:nvPr>
        </p:nvGraphicFramePr>
        <p:xfrm>
          <a:off x="3573016" y="1722884"/>
          <a:ext cx="3096344" cy="272068"/>
        </p:xfrm>
        <a:graphic>
          <a:graphicData uri="http://schemas.openxmlformats.org/drawingml/2006/table">
            <a:tbl>
              <a:tblPr firstRow="1" bandRow="1">
                <a:tableStyleId>{3B4B98B0-60AC-42C2-AFA5-B58CD77FA1E5}</a:tableStyleId>
              </a:tblPr>
              <a:tblGrid>
                <a:gridCol w="1008112">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800"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5" name="図 8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040" y="4943899"/>
            <a:ext cx="1692000" cy="1139280"/>
          </a:xfrm>
          <a:prstGeom prst="rect">
            <a:avLst/>
          </a:prstGeom>
        </p:spPr>
      </p:pic>
      <p:sp>
        <p:nvSpPr>
          <p:cNvPr id="86" name="テキスト ボックス 2"/>
          <p:cNvSpPr txBox="1">
            <a:spLocks noChangeArrowheads="1"/>
          </p:cNvSpPr>
          <p:nvPr/>
        </p:nvSpPr>
        <p:spPr bwMode="auto">
          <a:xfrm>
            <a:off x="360000" y="278561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980728" y="2835152"/>
            <a:ext cx="2767104" cy="261610"/>
          </a:xfrm>
          <a:prstGeom prst="rect">
            <a:avLst/>
          </a:prstGeom>
          <a:noFill/>
        </p:spPr>
        <p:txBody>
          <a:bodyPr wrap="none" rtlCol="0">
            <a:spAutoFit/>
          </a:bodyPr>
          <a:lstStyle/>
          <a:p>
            <a:r>
              <a:rPr lang="ja-JP" altLang="en-US" sz="1100" b="1" dirty="0" smtClean="0"/>
              <a:t>貝毒の発生による健康被害防止対策の徹底</a:t>
            </a:r>
            <a:endParaRPr lang="ja-JP" altLang="en-US" sz="1100" b="1" dirty="0"/>
          </a:p>
        </p:txBody>
      </p:sp>
      <p:sp>
        <p:nvSpPr>
          <p:cNvPr id="88" name="テキスト ボックス 87"/>
          <p:cNvSpPr txBox="1"/>
          <p:nvPr/>
        </p:nvSpPr>
        <p:spPr>
          <a:xfrm>
            <a:off x="359999" y="3233319"/>
            <a:ext cx="2952000" cy="1631216"/>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・貝毒対策については、有毒プランクトン対策マニュアルに基づき、環農水研</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が採取した貝毒原因プランクトンが警戒密度を超えた場合に貝毒検査を実施している。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貝毒検査の結果が国の規制値を超えた場合、食の安全推進課及び沿岸市町と連携した潮干狩りパトロールを実施する等採取自粛の啓発並びに漁業関係者に出荷自主規制を要請し、被害の未然防止に努めている。</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年は、貝毒原因プランクトンの発生がなかった</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9" name="直線コネクタ 88"/>
          <p:cNvCxnSpPr/>
          <p:nvPr/>
        </p:nvCxnSpPr>
        <p:spPr>
          <a:xfrm>
            <a:off x="3420000" y="3214448"/>
            <a:ext cx="0" cy="313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4269530" y="6083179"/>
            <a:ext cx="1685021" cy="230832"/>
          </a:xfrm>
          <a:prstGeom prst="rect">
            <a:avLst/>
          </a:prstGeom>
          <a:noFill/>
        </p:spPr>
        <p:txBody>
          <a:bodyPr wrap="square" rtlCol="0">
            <a:spAutoFit/>
          </a:bodyPr>
          <a:lstStyle/>
          <a:p>
            <a:pPr marL="180975" indent="-180975"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■アサリ採取自粛の啓発看板</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3429000" y="3233319"/>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■貝毒の検査実績（令和３年度）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3" name="表 92"/>
          <p:cNvGraphicFramePr>
            <a:graphicFrameLocks noGrp="1"/>
          </p:cNvGraphicFramePr>
          <p:nvPr>
            <p:extLst>
              <p:ext uri="{D42A27DB-BD31-4B8C-83A1-F6EECF244321}">
                <p14:modId xmlns:p14="http://schemas.microsoft.com/office/powerpoint/2010/main" val="494392020"/>
              </p:ext>
            </p:extLst>
          </p:nvPr>
        </p:nvGraphicFramePr>
        <p:xfrm>
          <a:off x="3573016" y="3618040"/>
          <a:ext cx="3096345" cy="787955"/>
        </p:xfrm>
        <a:graphic>
          <a:graphicData uri="http://schemas.openxmlformats.org/drawingml/2006/table">
            <a:tbl>
              <a:tblPr firstRow="1" bandRow="1">
                <a:tableStyleId>{3B4B98B0-60AC-42C2-AFA5-B58CD77FA1E5}</a:tableStyleId>
              </a:tblPr>
              <a:tblGrid>
                <a:gridCol w="619269">
                  <a:extLst>
                    <a:ext uri="{9D8B030D-6E8A-4147-A177-3AD203B41FA5}">
                      <a16:colId xmlns:a16="http://schemas.microsoft.com/office/drawing/2014/main" val="20000"/>
                    </a:ext>
                  </a:extLst>
                </a:gridCol>
                <a:gridCol w="619269">
                  <a:extLst>
                    <a:ext uri="{9D8B030D-6E8A-4147-A177-3AD203B41FA5}">
                      <a16:colId xmlns:a16="http://schemas.microsoft.com/office/drawing/2014/main" val="20001"/>
                    </a:ext>
                  </a:extLst>
                </a:gridCol>
                <a:gridCol w="619269">
                  <a:extLst>
                    <a:ext uri="{9D8B030D-6E8A-4147-A177-3AD203B41FA5}">
                      <a16:colId xmlns:a16="http://schemas.microsoft.com/office/drawing/2014/main" val="20002"/>
                    </a:ext>
                  </a:extLst>
                </a:gridCol>
                <a:gridCol w="619269">
                  <a:extLst>
                    <a:ext uri="{9D8B030D-6E8A-4147-A177-3AD203B41FA5}">
                      <a16:colId xmlns:a16="http://schemas.microsoft.com/office/drawing/2014/main" val="20003"/>
                    </a:ext>
                  </a:extLst>
                </a:gridCol>
                <a:gridCol w="619269">
                  <a:extLst>
                    <a:ext uri="{9D8B030D-6E8A-4147-A177-3AD203B41FA5}">
                      <a16:colId xmlns:a16="http://schemas.microsoft.com/office/drawing/2014/main" val="20004"/>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シジミ</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トリガイ</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タイラギ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41567">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規制期間</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規制開始時毒量</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MU/g</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27" name="直線コネクタ 26"/>
          <p:cNvCxnSpPr/>
          <p:nvPr/>
        </p:nvCxnSpPr>
        <p:spPr>
          <a:xfrm>
            <a:off x="3420000" y="1314980"/>
            <a:ext cx="0" cy="140005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501170" y="2052333"/>
            <a:ext cx="2952000" cy="553998"/>
          </a:xfrm>
          <a:prstGeom prst="rect">
            <a:avLst/>
          </a:prstGeom>
          <a:noFill/>
        </p:spPr>
        <p:txBody>
          <a:bodyPr wrap="square" rtlCol="0">
            <a:spAutoFit/>
          </a:bodyPr>
          <a:lstStyle/>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年度：北側の防潮堤</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100m</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を嵩上げ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年度：北側の防潮堤</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50m</a:t>
            </a:r>
            <a:r>
              <a:rPr lang="ja-JP" altLang="en-US" sz="1000" smtClean="0">
                <a:latin typeface="Meiryo UI" panose="020B0604030504040204" pitchFamily="50" charset="-128"/>
                <a:ea typeface="Meiryo UI" panose="020B0604030504040204" pitchFamily="50" charset="-128"/>
                <a:cs typeface="Meiryo UI" panose="020B0604030504040204" pitchFamily="50" charset="-128"/>
              </a:rPr>
              <a:t>を嵩上げ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南側の防潮堤</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150m</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嵩上げ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6075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80000" y="540000"/>
            <a:ext cx="1107997" cy="369332"/>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目　　　次</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188716002"/>
              </p:ext>
            </p:extLst>
          </p:nvPr>
        </p:nvGraphicFramePr>
        <p:xfrm>
          <a:off x="764704" y="1208584"/>
          <a:ext cx="5323986" cy="6778800"/>
        </p:xfrm>
        <a:graphic>
          <a:graphicData uri="http://schemas.openxmlformats.org/drawingml/2006/table">
            <a:tbl>
              <a:tblPr>
                <a:tableStyleId>{3B4B98B0-60AC-42C2-AFA5-B58CD77FA1E5}</a:tableStyleId>
              </a:tblPr>
              <a:tblGrid>
                <a:gridCol w="319127">
                  <a:extLst>
                    <a:ext uri="{9D8B030D-6E8A-4147-A177-3AD203B41FA5}">
                      <a16:colId xmlns:a16="http://schemas.microsoft.com/office/drawing/2014/main" val="20000"/>
                    </a:ext>
                  </a:extLst>
                </a:gridCol>
                <a:gridCol w="345613">
                  <a:extLst>
                    <a:ext uri="{9D8B030D-6E8A-4147-A177-3AD203B41FA5}">
                      <a16:colId xmlns:a16="http://schemas.microsoft.com/office/drawing/2014/main" val="20001"/>
                    </a:ext>
                  </a:extLst>
                </a:gridCol>
                <a:gridCol w="2680661">
                  <a:extLst>
                    <a:ext uri="{9D8B030D-6E8A-4147-A177-3AD203B41FA5}">
                      <a16:colId xmlns:a16="http://schemas.microsoft.com/office/drawing/2014/main" val="20003"/>
                    </a:ext>
                  </a:extLst>
                </a:gridCol>
                <a:gridCol w="1595632">
                  <a:extLst>
                    <a:ext uri="{9D8B030D-6E8A-4147-A177-3AD203B41FA5}">
                      <a16:colId xmlns:a16="http://schemas.microsoft.com/office/drawing/2014/main" val="20004"/>
                    </a:ext>
                  </a:extLst>
                </a:gridCol>
                <a:gridCol w="382953">
                  <a:extLst>
                    <a:ext uri="{9D8B030D-6E8A-4147-A177-3AD203B41FA5}">
                      <a16:colId xmlns:a16="http://schemas.microsoft.com/office/drawing/2014/main" val="20005"/>
                    </a:ext>
                  </a:extLst>
                </a:gridCol>
              </a:tblGrid>
              <a:tr h="322800">
                <a:tc>
                  <a:txBody>
                    <a:bodyPr/>
                    <a:lstStyle/>
                    <a:p>
                      <a:pPr algn="ctr" fontAlgn="ctr"/>
                      <a:r>
                        <a:rPr lang="ja-JP" altLang="en-US" sz="900" b="0" u="none" strike="noStrike" dirty="0" smtClean="0">
                          <a:effectLst/>
                        </a:rPr>
                        <a:t>取組方向</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smtClean="0">
                          <a:effectLst/>
                        </a:rPr>
                        <a:t>施策</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smtClean="0">
                          <a:effectLst/>
                        </a:rPr>
                        <a:t>標　　　　　題</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smtClean="0">
                          <a:effectLst/>
                        </a:rPr>
                        <a:t>キーワード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smtClean="0">
                          <a:effectLst/>
                        </a:rPr>
                        <a:t>ページ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22800">
                <a:tc>
                  <a:txBody>
                    <a:bodyPr/>
                    <a:lstStyle/>
                    <a:p>
                      <a:pPr algn="ctr" fontAlgn="ctr"/>
                      <a:r>
                        <a:rPr lang="ja-JP" altLang="en-US" sz="1000" b="0" u="none" strike="noStrike" dirty="0" smtClean="0">
                          <a:effectLst/>
                        </a:rPr>
                        <a:t>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effectLst/>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大阪湾の漁業生産力を底上げするための広域的な漁場整備の推進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攪拌ブロック礁</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4</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大阪湾の漁場環境を蘇らせるための取組みの促進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海底窪地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5</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海域・河川のごみ対策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ごみ対策・漁場環境美化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5</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3"/>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魚介類の生産にとって適正な栄養塩管理に向けた取組み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栄養塩の適正管理</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4"/>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大阪湾の漁場環境や水産資源を支える水産研究の強化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調査・研究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5"/>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ja-JP" altLang="en-US" sz="1000" b="0" i="0" u="none" strike="noStrike" dirty="0" smtClean="0">
                          <a:solidFill>
                            <a:schemeClr val="tx1"/>
                          </a:solidFill>
                          <a:effectLst/>
                          <a:latin typeface="+mn-lt"/>
                          <a:ea typeface="+mn-ea"/>
                          <a:cs typeface="+mn-cs"/>
                        </a:rPr>
                        <a:t>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海域・河川開発に</a:t>
                      </a:r>
                      <a:r>
                        <a:rPr lang="ja-JP" altLang="en-US" sz="1000" b="0" u="none" strike="noStrike" dirty="0" smtClean="0">
                          <a:effectLst/>
                        </a:rPr>
                        <a:t>伴う漁業影響</a:t>
                      </a:r>
                      <a:r>
                        <a:rPr lang="ja-JP" altLang="en-US" sz="1000" b="0" u="none" strike="noStrike" dirty="0">
                          <a:effectLst/>
                        </a:rPr>
                        <a:t>を抑制するための取組み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漁業影響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7"/>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i="0" u="none" strike="noStrike" dirty="0" smtClean="0">
                          <a:solidFill>
                            <a:schemeClr val="tx1"/>
                          </a:solidFill>
                          <a:effectLst/>
                          <a:latin typeface="+mn-lt"/>
                          <a:ea typeface="+mn-ea"/>
                          <a:cs typeface="+mn-cs"/>
                        </a:rPr>
                        <a:t>７</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effectLst/>
                        </a:rPr>
                        <a:t>内水面漁場環境保全のための取組みの促進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smtClean="0">
                          <a:effectLst/>
                        </a:rPr>
                        <a:t>河川環境・生態系保全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smtClean="0">
                          <a:effectLst/>
                        </a:rPr>
                        <a:t>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22800">
                <a:tc>
                  <a:txBody>
                    <a:bodyPr/>
                    <a:lstStyle/>
                    <a:p>
                      <a:pPr algn="ctr" fontAlgn="ctr"/>
                      <a:r>
                        <a:rPr lang="ja-JP" altLang="en-US" sz="1000" b="0" u="none" strike="noStrike" dirty="0" smtClean="0">
                          <a:effectLst/>
                        </a:rPr>
                        <a:t>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ja-JP" altLang="en-US" sz="1000" b="0" i="0" u="none" strike="noStrike" dirty="0" smtClean="0">
                          <a:solidFill>
                            <a:schemeClr val="tx1"/>
                          </a:solidFill>
                          <a:effectLst/>
                          <a:latin typeface="+mn-lt"/>
                          <a:ea typeface="+mn-ea"/>
                          <a:cs typeface="+mn-cs"/>
                        </a:rPr>
                        <a:t>８</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大阪湾の水産資源の増大とブランド化をめざした栽培漁業の推進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栽培漁業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8</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9"/>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ja-JP" altLang="en-US" sz="1000" b="0" i="0" u="none" strike="noStrike" dirty="0" smtClean="0">
                          <a:solidFill>
                            <a:schemeClr val="tx1"/>
                          </a:solidFill>
                          <a:effectLst/>
                          <a:latin typeface="+mn-lt"/>
                          <a:ea typeface="+mn-ea"/>
                          <a:cs typeface="+mn-cs"/>
                        </a:rPr>
                        <a:t>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科学的知見に基づく水産資源の適切な管理</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資源管理型漁業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0"/>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適正な漁業秩序の維持による水産資源の保護</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漁業調整、漁業取締、遊漁</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関西国際空港周辺海域を活用した資源増大の取組み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水産動植物の採捕禁止区域</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smtClean="0">
                          <a:effectLst/>
                        </a:rPr>
                        <a:t>12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effectLst/>
                        </a:rPr>
                        <a:t>新技術を活用した養殖業への取組み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smtClean="0">
                          <a:effectLst/>
                        </a:rPr>
                        <a:t>養殖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i="0" u="none" strike="noStrike" dirty="0" smtClean="0">
                          <a:solidFill>
                            <a:schemeClr val="tx1"/>
                          </a:solidFill>
                          <a:effectLst/>
                          <a:latin typeface="+mn-lt"/>
                          <a:ea typeface="+mn-ea"/>
                          <a:cs typeface="+mn-cs"/>
                        </a:rPr>
                        <a:t>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5"/>
                  </a:ext>
                </a:extLst>
              </a:tr>
              <a:tr h="322800">
                <a:tc>
                  <a:txBody>
                    <a:bodyPr/>
                    <a:lstStyle/>
                    <a:p>
                      <a:pPr algn="ctr" fontAlgn="ctr"/>
                      <a:r>
                        <a:rPr lang="ja-JP" altLang="en-US" sz="1000" b="0" u="none" strike="noStrike" dirty="0" smtClean="0">
                          <a:effectLst/>
                        </a:rPr>
                        <a:t>③</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13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ブランド化や</a:t>
                      </a:r>
                      <a:r>
                        <a:rPr lang="en-US" altLang="ja-JP" sz="1000" b="0" u="none" strike="noStrike" dirty="0" smtClean="0">
                          <a:effectLst/>
                        </a:rPr>
                        <a:t>6</a:t>
                      </a:r>
                      <a:r>
                        <a:rPr lang="ja-JP" altLang="en-US" sz="1000" b="0" u="none" strike="noStrike" dirty="0" smtClean="0">
                          <a:effectLst/>
                        </a:rPr>
                        <a:t>次産業化の推進による「</a:t>
                      </a:r>
                      <a:r>
                        <a:rPr lang="ja-JP" altLang="en-US" sz="1000" b="0" u="none" strike="noStrike" dirty="0">
                          <a:effectLst/>
                        </a:rPr>
                        <a:t>攻めの漁業</a:t>
                      </a:r>
                      <a:r>
                        <a:rPr lang="ja-JP" altLang="en-US" sz="1000" b="0" u="none" strike="noStrike" dirty="0" smtClean="0">
                          <a:effectLst/>
                        </a:rPr>
                        <a:t>」展開</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ブランド化、６次産業化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900" b="0" i="0" u="none" strike="noStrike" dirty="0" smtClean="0">
                          <a:solidFill>
                            <a:schemeClr val="tx1"/>
                          </a:solidFill>
                          <a:effectLst/>
                          <a:latin typeface="+mn-lt"/>
                          <a:ea typeface="+mn-ea"/>
                          <a:cs typeface="+mn-cs"/>
                        </a:rPr>
                        <a:t>10</a:t>
                      </a:r>
                    </a:p>
                    <a:p>
                      <a:pPr algn="ctr" fontAlgn="ctr"/>
                      <a:r>
                        <a:rPr lang="en-US" altLang="ja-JP" sz="900" b="0" i="0" u="none" strike="noStrike" dirty="0" smtClean="0">
                          <a:solidFill>
                            <a:schemeClr val="tx1"/>
                          </a:solidFill>
                          <a:effectLst/>
                          <a:latin typeface="+mn-lt"/>
                          <a:ea typeface="+mn-ea"/>
                          <a:cs typeface="+mn-cs"/>
                        </a:rPr>
                        <a:t>-11</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16"/>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「はま」の特徴を活かした漁業振興策の取組み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浜の活力再生プラン</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12</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7"/>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漁業経営安定対策の推進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所得補償制度</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13</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8"/>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漁業者の所得向上に向けた漁業協同組合の事業・経営基盤の強化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所得向上</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13</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9"/>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大阪湾の漁業の将来を担う若手漁業者やリーダーの育成</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担い手育成</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13</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2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18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漁業の基盤となる漁港の整備や漁協施設整備への支援</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共同利用施設整備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14</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23"/>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19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effectLst/>
                        </a:rPr>
                        <a:t>地域に密着した漁港の効率的な利用と維持管理</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smtClean="0">
                          <a:effectLst/>
                        </a:rPr>
                        <a:t>第１種漁港の市町移管</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ctr" fontAlgn="ctr"/>
                      <a:r>
                        <a:rPr lang="en-US" altLang="ja-JP" sz="1000" b="0" u="none" strike="noStrike" dirty="0" smtClean="0">
                          <a:effectLst/>
                        </a:rPr>
                        <a:t>14</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extLst>
                  <a:ext uri="{0D108BD9-81ED-4DB2-BD59-A6C34878D82A}">
                    <a16:rowId xmlns:a16="http://schemas.microsoft.com/office/drawing/2014/main" val="10024"/>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20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effectLst/>
                        </a:rPr>
                        <a:t>省エネ漁業の取組みによるコスト削減</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smtClean="0">
                          <a:effectLst/>
                        </a:rPr>
                        <a:t>省燃油対策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extLst>
                  <a:ext uri="{0D108BD9-81ED-4DB2-BD59-A6C34878D82A}">
                    <a16:rowId xmlns:a16="http://schemas.microsoft.com/office/drawing/2014/main" val="10025"/>
                  </a:ext>
                </a:extLst>
              </a:tr>
            </a:tbl>
          </a:graphicData>
        </a:graphic>
      </p:graphicFrame>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2</a:t>
            </a:r>
            <a:endParaRPr kumimoji="1" lang="ja-JP" altLang="en-US" sz="1200" dirty="0"/>
          </a:p>
        </p:txBody>
      </p:sp>
      <p:sp>
        <p:nvSpPr>
          <p:cNvPr id="2" name="テキスト ボックス 1"/>
          <p:cNvSpPr txBox="1"/>
          <p:nvPr/>
        </p:nvSpPr>
        <p:spPr>
          <a:xfrm>
            <a:off x="762440" y="1815307"/>
            <a:ext cx="338554" cy="1631216"/>
          </a:xfrm>
          <a:prstGeom prst="rect">
            <a:avLst/>
          </a:prstGeom>
          <a:noFill/>
        </p:spPr>
        <p:txBody>
          <a:bodyPr vert="eaVert" wrap="none" rtlCol="0" anchor="ctr" anchorCtr="0">
            <a:spAutoFit/>
          </a:bodyPr>
          <a:lstStyle/>
          <a:p>
            <a:pPr algn="ctr"/>
            <a:r>
              <a:rPr kumimoji="1" lang="ja-JP" altLang="en-US" sz="1000" dirty="0" smtClean="0"/>
              <a:t>海や川の環境を豊かにする</a:t>
            </a:r>
            <a:endParaRPr kumimoji="1" lang="ja-JP" altLang="en-US" sz="1000" dirty="0"/>
          </a:p>
        </p:txBody>
      </p:sp>
      <p:sp>
        <p:nvSpPr>
          <p:cNvPr id="6" name="テキスト ボックス 5"/>
          <p:cNvSpPr txBox="1"/>
          <p:nvPr/>
        </p:nvSpPr>
        <p:spPr>
          <a:xfrm>
            <a:off x="762440" y="3991289"/>
            <a:ext cx="338554" cy="1374736"/>
          </a:xfrm>
          <a:prstGeom prst="rect">
            <a:avLst/>
          </a:prstGeom>
          <a:noFill/>
        </p:spPr>
        <p:txBody>
          <a:bodyPr vert="eaVert" wrap="none" rtlCol="0" anchor="ctr" anchorCtr="0">
            <a:spAutoFit/>
          </a:bodyPr>
          <a:lstStyle/>
          <a:p>
            <a:pPr algn="ctr"/>
            <a:r>
              <a:rPr kumimoji="1" lang="ja-JP" altLang="en-US" sz="1000" dirty="0" smtClean="0"/>
              <a:t>水産資源を豊かにする</a:t>
            </a:r>
            <a:endParaRPr kumimoji="1" lang="ja-JP" altLang="en-US" sz="1000" dirty="0"/>
          </a:p>
        </p:txBody>
      </p:sp>
      <p:sp>
        <p:nvSpPr>
          <p:cNvPr id="8" name="テキスト ボックス 7"/>
          <p:cNvSpPr txBox="1"/>
          <p:nvPr/>
        </p:nvSpPr>
        <p:spPr>
          <a:xfrm>
            <a:off x="762440" y="5910791"/>
            <a:ext cx="338554" cy="1631216"/>
          </a:xfrm>
          <a:prstGeom prst="rect">
            <a:avLst/>
          </a:prstGeom>
          <a:noFill/>
        </p:spPr>
        <p:txBody>
          <a:bodyPr vert="eaVert" wrap="none" rtlCol="0" anchor="ctr" anchorCtr="0">
            <a:spAutoFit/>
          </a:bodyPr>
          <a:lstStyle/>
          <a:p>
            <a:pPr algn="ctr"/>
            <a:r>
              <a:rPr kumimoji="1" lang="ja-JP" altLang="en-US" sz="1000" dirty="0" smtClean="0"/>
              <a:t>漁業者の生活を豊かにする</a:t>
            </a:r>
            <a:endParaRPr kumimoji="1" lang="ja-JP" altLang="en-US" sz="1000" dirty="0"/>
          </a:p>
        </p:txBody>
      </p:sp>
    </p:spTree>
    <p:extLst>
      <p:ext uri="{BB962C8B-B14F-4D97-AF65-F5344CB8AC3E}">
        <p14:creationId xmlns:p14="http://schemas.microsoft.com/office/powerpoint/2010/main" val="2497210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20</a:t>
            </a:r>
            <a:endParaRPr kumimoji="1" lang="ja-JP" altLang="en-US" sz="1200" dirty="0"/>
          </a:p>
        </p:txBody>
      </p:sp>
      <p:sp>
        <p:nvSpPr>
          <p:cNvPr id="18" name="テキスト ボックス 2"/>
          <p:cNvSpPr txBox="1">
            <a:spLocks noChangeArrowheads="1"/>
          </p:cNvSpPr>
          <p:nvPr/>
        </p:nvSpPr>
        <p:spPr bwMode="auto">
          <a:xfrm>
            <a:off x="360000" y="36442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a:off x="3420000" y="816645"/>
            <a:ext cx="0" cy="267290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980728" y="413616"/>
            <a:ext cx="4785284" cy="261610"/>
          </a:xfrm>
          <a:prstGeom prst="rect">
            <a:avLst/>
          </a:prstGeom>
          <a:noFill/>
        </p:spPr>
        <p:txBody>
          <a:bodyPr wrap="none" rtlCol="0">
            <a:spAutoFit/>
          </a:bodyPr>
          <a:lstStyle/>
          <a:p>
            <a:r>
              <a:rPr lang="ja-JP" altLang="en-US" sz="1100" b="1" dirty="0" smtClean="0"/>
              <a:t>養殖業に被害をもたらすカワウや生態系を乱すブラックバス等外来魚対策の推進</a:t>
            </a:r>
            <a:endParaRPr lang="ja-JP" altLang="en-US" sz="1100" b="1" dirty="0"/>
          </a:p>
        </p:txBody>
      </p:sp>
      <p:sp>
        <p:nvSpPr>
          <p:cNvPr id="26" name="テキスト ボックス 25"/>
          <p:cNvSpPr txBox="1"/>
          <p:nvPr/>
        </p:nvSpPr>
        <p:spPr>
          <a:xfrm>
            <a:off x="359998" y="811783"/>
            <a:ext cx="3013372" cy="1631216"/>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・外来魚対策については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、生物多様性</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が外来生物の生態と駆除効果調査を実施している（国土交通省委託事業）。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・カワウ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は、大阪府のため池で養殖魚を捕食される等の被害が深刻であることから、関西広域連合と提携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し、生息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状況・被害</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状況等の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モニタリング調査や広域的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かつ一体的</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な対策を行っている。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429000" y="811783"/>
            <a:ext cx="3384376" cy="3693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■関西広域連合におけるカワウ対策</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3962473441"/>
              </p:ext>
            </p:extLst>
          </p:nvPr>
        </p:nvGraphicFramePr>
        <p:xfrm>
          <a:off x="3573016" y="1208611"/>
          <a:ext cx="3096344" cy="2284536"/>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1337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67547">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・ねぐら・コロニー対策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・採食地対策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67547">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900" dirty="0" smtClean="0">
                          <a:solidFill>
                            <a:schemeClr val="tx1"/>
                          </a:solidFill>
                        </a:rPr>
                        <a:t>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・新規捕獲手法の開発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67547">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・新規捕獲手法の開発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67547">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・新規捕獲手法の開発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205693">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40571253"/>
                  </a:ext>
                </a:extLst>
              </a:tr>
              <a:tr h="216899">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05895499"/>
                  </a:ext>
                </a:extLst>
              </a:tr>
              <a:tr h="216024">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5202522"/>
                  </a:ext>
                </a:extLst>
              </a:tr>
              <a:tr h="348834">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・カワウ生息動向調査</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・カワウ飛来数及び被害状況・対策状況調査</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・カワウ対策検証事業の広域展開・計画作成等支援</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78244402"/>
                  </a:ext>
                </a:extLst>
              </a:tr>
            </a:tbl>
          </a:graphicData>
        </a:graphic>
      </p:graphicFrame>
      <p:sp>
        <p:nvSpPr>
          <p:cNvPr id="37" name="テキスト ボックス 2"/>
          <p:cNvSpPr txBox="1">
            <a:spLocks noChangeArrowheads="1"/>
          </p:cNvSpPr>
          <p:nvPr/>
        </p:nvSpPr>
        <p:spPr bwMode="auto">
          <a:xfrm>
            <a:off x="360000" y="3957422"/>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80728" y="4027199"/>
            <a:ext cx="4507965" cy="261610"/>
          </a:xfrm>
          <a:prstGeom prst="rect">
            <a:avLst/>
          </a:prstGeom>
          <a:noFill/>
        </p:spPr>
        <p:txBody>
          <a:bodyPr wrap="none" rtlCol="0">
            <a:spAutoFit/>
          </a:bodyPr>
          <a:lstStyle/>
          <a:p>
            <a:r>
              <a:rPr lang="ja-JP" altLang="en-US" sz="1100" b="1" dirty="0" smtClean="0"/>
              <a:t>漁港や海域における油流出事故への迅速な対応及び安全操業対策の推進</a:t>
            </a:r>
            <a:endParaRPr lang="ja-JP" altLang="en-US" sz="1100" b="1" dirty="0"/>
          </a:p>
        </p:txBody>
      </p:sp>
      <p:cxnSp>
        <p:nvCxnSpPr>
          <p:cNvPr id="39" name="直線コネクタ 38"/>
          <p:cNvCxnSpPr/>
          <p:nvPr/>
        </p:nvCxnSpPr>
        <p:spPr>
          <a:xfrm>
            <a:off x="3429000" y="4435689"/>
            <a:ext cx="0" cy="147732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510557" y="4387960"/>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■海上航行安全講習会開催実績（令和３年度）</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3600067958"/>
              </p:ext>
            </p:extLst>
          </p:nvPr>
        </p:nvGraphicFramePr>
        <p:xfrm>
          <a:off x="3544662" y="4845539"/>
          <a:ext cx="3096344" cy="1008208"/>
        </p:xfrm>
        <a:graphic>
          <a:graphicData uri="http://schemas.openxmlformats.org/drawingml/2006/table">
            <a:tbl>
              <a:tblPr firstRow="1" bandRow="1">
                <a:tableStyleId>{3B4B98B0-60AC-42C2-AFA5-B58CD77FA1E5}</a:tableStyleId>
              </a:tblPr>
              <a:tblGrid>
                <a:gridCol w="936104">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185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6072">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開催日</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令和３年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月２４日</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72145">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主催</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大阪府、大阪府海域美化安全協会、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（一社）全日本釣り団体協議会の共催</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52342">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講習内容</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・遊漁船の安全のために</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・遊漁船・漁船における機関故障関連事故等の分析</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2" name="テキスト ボックス 41"/>
          <p:cNvSpPr txBox="1"/>
          <p:nvPr/>
        </p:nvSpPr>
        <p:spPr>
          <a:xfrm>
            <a:off x="385701" y="4410044"/>
            <a:ext cx="2952000" cy="1323439"/>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・油流出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事故に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は、関係機関と連携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、迅速</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対応と被害拡大の抑制に努めている。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・安全操業対策については、海上保安庁や美化協会、府漁連等と連携し、海上航行安全講習会の開催やライフジャケットの着用等を進めるとともに、一般船舶に対し本府の漁業操業の状況等の周知を図った。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38107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081789170"/>
              </p:ext>
            </p:extLst>
          </p:nvPr>
        </p:nvGraphicFramePr>
        <p:xfrm>
          <a:off x="764704" y="1208584"/>
          <a:ext cx="5323986" cy="4248472"/>
        </p:xfrm>
        <a:graphic>
          <a:graphicData uri="http://schemas.openxmlformats.org/drawingml/2006/table">
            <a:tbl>
              <a:tblPr>
                <a:tableStyleId>{3B4B98B0-60AC-42C2-AFA5-B58CD77FA1E5}</a:tableStyleId>
              </a:tblPr>
              <a:tblGrid>
                <a:gridCol w="319127">
                  <a:extLst>
                    <a:ext uri="{9D8B030D-6E8A-4147-A177-3AD203B41FA5}">
                      <a16:colId xmlns:a16="http://schemas.microsoft.com/office/drawing/2014/main" val="20000"/>
                    </a:ext>
                  </a:extLst>
                </a:gridCol>
                <a:gridCol w="345613">
                  <a:extLst>
                    <a:ext uri="{9D8B030D-6E8A-4147-A177-3AD203B41FA5}">
                      <a16:colId xmlns:a16="http://schemas.microsoft.com/office/drawing/2014/main" val="20001"/>
                    </a:ext>
                  </a:extLst>
                </a:gridCol>
                <a:gridCol w="2680661">
                  <a:extLst>
                    <a:ext uri="{9D8B030D-6E8A-4147-A177-3AD203B41FA5}">
                      <a16:colId xmlns:a16="http://schemas.microsoft.com/office/drawing/2014/main" val="20003"/>
                    </a:ext>
                  </a:extLst>
                </a:gridCol>
                <a:gridCol w="1595632">
                  <a:extLst>
                    <a:ext uri="{9D8B030D-6E8A-4147-A177-3AD203B41FA5}">
                      <a16:colId xmlns:a16="http://schemas.microsoft.com/office/drawing/2014/main" val="20004"/>
                    </a:ext>
                  </a:extLst>
                </a:gridCol>
                <a:gridCol w="382953">
                  <a:extLst>
                    <a:ext uri="{9D8B030D-6E8A-4147-A177-3AD203B41FA5}">
                      <a16:colId xmlns:a16="http://schemas.microsoft.com/office/drawing/2014/main" val="20005"/>
                    </a:ext>
                  </a:extLst>
                </a:gridCol>
              </a:tblGrid>
              <a:tr h="322800">
                <a:tc>
                  <a:txBody>
                    <a:bodyPr/>
                    <a:lstStyle/>
                    <a:p>
                      <a:pPr algn="ctr" fontAlgn="ctr"/>
                      <a:r>
                        <a:rPr lang="ja-JP" altLang="en-US" sz="900" b="0" u="none" strike="noStrike" dirty="0" smtClean="0">
                          <a:effectLst/>
                        </a:rPr>
                        <a:t>取組方向</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smtClean="0">
                          <a:effectLst/>
                        </a:rPr>
                        <a:t>施策</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smtClean="0">
                          <a:effectLst/>
                        </a:rPr>
                        <a:t>標　　　　　題</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smtClean="0">
                          <a:effectLst/>
                        </a:rPr>
                        <a:t>キーワード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smtClean="0">
                          <a:effectLst/>
                        </a:rPr>
                        <a:t>ページ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22800">
                <a:tc>
                  <a:txBody>
                    <a:bodyPr/>
                    <a:lstStyle/>
                    <a:p>
                      <a:pPr algn="ctr" fontAlgn="ctr"/>
                      <a:r>
                        <a:rPr lang="ja-JP" altLang="en-US" sz="1000" b="0" u="none" strike="noStrike" dirty="0" smtClean="0">
                          <a:effectLst/>
                        </a:rPr>
                        <a:t>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i="0" u="none" strike="noStrike" dirty="0" smtClean="0">
                          <a:solidFill>
                            <a:schemeClr val="tx1"/>
                          </a:solidFill>
                          <a:effectLst/>
                          <a:latin typeface="+mn-lt"/>
                          <a:ea typeface="+mn-ea"/>
                          <a:cs typeface="+mn-cs"/>
                        </a:rPr>
                        <a:t>21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「大阪うみ・かわ・</a:t>
                      </a:r>
                      <a:r>
                        <a:rPr lang="ja-JP" altLang="en-US" sz="1000" b="0" u="none" strike="noStrike" dirty="0" smtClean="0">
                          <a:effectLst/>
                        </a:rPr>
                        <a:t>さかな」の魅力発信の推進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イメージアップ、</a:t>
                      </a:r>
                      <a:r>
                        <a:rPr lang="en-US" altLang="ja-JP" sz="1000" b="0" u="none" strike="noStrike" dirty="0" smtClean="0">
                          <a:effectLst/>
                        </a:rPr>
                        <a:t>PR</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15</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22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r>
                        <a:rPr lang="ja-JP" altLang="en-US" sz="1000" dirty="0" smtClean="0"/>
                        <a:t>漁業者の所得向上に資する新たな流通構造の検討</a:t>
                      </a:r>
                      <a:endParaRPr lang="ja-JP" altLang="en-US" sz="1000" dirty="0"/>
                    </a:p>
                  </a:txBody>
                  <a:tcPr marL="72000" marR="72000" marT="0" marB="0" anchor="ctr"/>
                </a:tc>
                <a:tc>
                  <a:txBody>
                    <a:bodyPr/>
                    <a:lstStyle/>
                    <a:p>
                      <a:r>
                        <a:rPr lang="ja-JP" altLang="en-US" sz="1000" dirty="0" smtClean="0"/>
                        <a:t>流通</a:t>
                      </a:r>
                      <a:endParaRPr lang="ja-JP" altLang="en-US" sz="1000" dirty="0"/>
                    </a:p>
                  </a:txBody>
                  <a:tcPr marL="72000" marR="72000" marT="0" marB="0" anchor="ctr"/>
                </a:tc>
                <a:tc>
                  <a:txBody>
                    <a:bodyPr/>
                    <a:lstStyle/>
                    <a:p>
                      <a:pPr algn="ctr" fontAlgn="ctr"/>
                      <a:r>
                        <a:rPr lang="en-US" altLang="ja-JP" sz="1000" b="0" u="none" strike="noStrike" dirty="0" smtClean="0">
                          <a:effectLst/>
                        </a:rPr>
                        <a:t>16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smtClean="0">
                          <a:effectLst/>
                        </a:rPr>
                        <a:t>23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smtClean="0">
                          <a:effectLst/>
                        </a:rPr>
                        <a:t>大消費地店舗と漁港とをつなぐ“お魚の架け橋”づくり</a:t>
                      </a:r>
                      <a:endPar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ホテルや料理店への販売促進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smtClean="0">
                          <a:effectLst/>
                        </a:rPr>
                        <a:t>16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22800">
                <a:tc>
                  <a:txBody>
                    <a:bodyPr/>
                    <a:lstStyle/>
                    <a:p>
                      <a:pPr algn="ctr" fontAlgn="ctr"/>
                      <a:r>
                        <a:rPr lang="ja-JP" altLang="en-US" sz="1000" b="0" u="none" strike="noStrike" dirty="0" smtClean="0">
                          <a:effectLst/>
                        </a:rPr>
                        <a:t>⑤</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24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「魚庭（なにわ）の海づくり大会な」</a:t>
                      </a:r>
                      <a:r>
                        <a:rPr lang="ja-JP" altLang="en-US" sz="1000" b="0" u="none" strike="noStrike" dirty="0" err="1">
                          <a:effectLst/>
                        </a:rPr>
                        <a:t>ど</a:t>
                      </a:r>
                      <a:r>
                        <a:rPr lang="ja-JP" altLang="en-US" sz="1000" b="0" u="none" strike="noStrike" dirty="0">
                          <a:effectLst/>
                        </a:rPr>
                        <a:t>イベントを活用した大阪漁業の発信</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イベント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17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4"/>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25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smtClean="0">
                          <a:effectLst/>
                        </a:rPr>
                        <a:t>「はま」と「まち」のふれあいの場の創出と情報発信</a:t>
                      </a:r>
                      <a:endPar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観光漁業、青空市場</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5"/>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26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smtClean="0">
                          <a:effectLst/>
                        </a:rPr>
                        <a:t>府民が自慢できる希少生物保護など生物多様性</a:t>
                      </a:r>
                      <a:endPar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smtClean="0">
                          <a:effectLst/>
                        </a:rPr>
                        <a:t>希少生物の保護</a:t>
                      </a:r>
                      <a:endPar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6"/>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effectLst/>
                          <a:latin typeface="+mn-lt"/>
                          <a:ea typeface="+mn-ea"/>
                          <a:cs typeface="+mn-cs"/>
                        </a:rPr>
                        <a:t>27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effectLst/>
                        </a:rPr>
                        <a:t>漁業者と府民とが協働した森・川・海の環境美化活動や魚食文化の伝承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smtClean="0">
                          <a:effectLst/>
                        </a:rPr>
                        <a:t>府民協働</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L w="12700" cap="flat" cmpd="sng" algn="ctr">
                      <a:solidFill>
                        <a:schemeClr val="accent1">
                          <a:lumMod val="20000"/>
                          <a:lumOff val="80000"/>
                        </a:schemeClr>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smtClean="0">
                          <a:effectLst/>
                        </a:rPr>
                        <a:t>18</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22800">
                <a:tc>
                  <a:txBody>
                    <a:bodyPr/>
                    <a:lstStyle/>
                    <a:p>
                      <a:pPr algn="ctr" fontAlgn="ctr"/>
                      <a:r>
                        <a:rPr lang="ja-JP" altLang="en-US" sz="1000" b="0" u="none" strike="noStrike" dirty="0" smtClean="0">
                          <a:effectLst/>
                        </a:rPr>
                        <a:t>⑥</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i="0" u="none" strike="noStrike" dirty="0" smtClean="0">
                          <a:solidFill>
                            <a:schemeClr val="tx1"/>
                          </a:solidFill>
                          <a:effectLst/>
                          <a:latin typeface="+mn-lt"/>
                          <a:ea typeface="+mn-ea"/>
                          <a:cs typeface="+mn-cs"/>
                        </a:rPr>
                        <a:t>28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大規模な地震、津波等に備えた漁港、海岸の整備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地震津波対策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10"/>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29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貝毒の発生による健康被害防止対策の徹底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貝毒対策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30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コイヘルペスウイルス病等魚病のまん延防止のための対策の徹底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魚病のまん延防止対策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31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養殖業に被害をもたらすカワウや生態系を乱すブラックバス等外来魚対策の推進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外来魚対策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3"/>
                  </a:ext>
                </a:extLst>
              </a:tr>
              <a:tr h="374872">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32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漁港や海域における油流出事故や漂流漂着ゴミへの迅速な対応及び</a:t>
                      </a:r>
                      <a:r>
                        <a:rPr lang="ja-JP" altLang="en-US" sz="1000" b="0" u="none" strike="noStrike" dirty="0" smtClean="0">
                          <a:effectLst/>
                        </a:rPr>
                        <a:t>安全操業対策</a:t>
                      </a:r>
                      <a:r>
                        <a:rPr lang="ja-JP" altLang="en-US" sz="1000" b="0" u="none" strike="noStrike" dirty="0">
                          <a:effectLst/>
                        </a:rPr>
                        <a:t>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安全操業対策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4"/>
                  </a:ext>
                </a:extLst>
              </a:tr>
            </a:tbl>
          </a:graphicData>
        </a:graphic>
      </p:graphicFrame>
      <p:sp>
        <p:nvSpPr>
          <p:cNvPr id="5" name="テキスト ボックス 4"/>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3</a:t>
            </a:r>
            <a:endParaRPr kumimoji="1" lang="ja-JP" altLang="en-US" sz="1200" dirty="0"/>
          </a:p>
        </p:txBody>
      </p:sp>
      <p:sp>
        <p:nvSpPr>
          <p:cNvPr id="6" name="テキスト ボックス 5"/>
          <p:cNvSpPr txBox="1"/>
          <p:nvPr/>
        </p:nvSpPr>
        <p:spPr>
          <a:xfrm>
            <a:off x="681846" y="6366062"/>
            <a:ext cx="711696"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（略称）</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71296002"/>
              </p:ext>
            </p:extLst>
          </p:nvPr>
        </p:nvGraphicFramePr>
        <p:xfrm>
          <a:off x="750184" y="6778332"/>
          <a:ext cx="3971081" cy="1493760"/>
        </p:xfrm>
        <a:graphic>
          <a:graphicData uri="http://schemas.openxmlformats.org/drawingml/2006/table">
            <a:tbl>
              <a:tblPr firstRow="1" bandRow="1">
                <a:tableStyleId>{3B4B98B0-60AC-42C2-AFA5-B58CD77FA1E5}</a:tableStyleId>
              </a:tblPr>
              <a:tblGrid>
                <a:gridCol w="961953">
                  <a:extLst>
                    <a:ext uri="{9D8B030D-6E8A-4147-A177-3AD203B41FA5}">
                      <a16:colId xmlns:a16="http://schemas.microsoft.com/office/drawing/2014/main" val="20000"/>
                    </a:ext>
                  </a:extLst>
                </a:gridCol>
                <a:gridCol w="3009128">
                  <a:extLst>
                    <a:ext uri="{9D8B030D-6E8A-4147-A177-3AD203B41FA5}">
                      <a16:colId xmlns:a16="http://schemas.microsoft.com/office/drawing/2014/main" val="20001"/>
                    </a:ext>
                  </a:extLst>
                </a:gridCol>
              </a:tblGrid>
              <a:tr h="123478">
                <a:tc>
                  <a:txBody>
                    <a:bodyPr/>
                    <a:lstStyle/>
                    <a:p>
                      <a:pPr algn="ctr"/>
                      <a:r>
                        <a:rPr kumimoji="1" lang="ja-JP" altLang="en-US" sz="1000" b="0" dirty="0" smtClean="0"/>
                        <a:t>略称</a:t>
                      </a:r>
                      <a:endParaRPr kumimoji="1" lang="ja-JP" altLang="en-US" sz="1000" b="0" dirty="0"/>
                    </a:p>
                  </a:txBody>
                  <a:tcPr marL="36000" marR="36000" marT="0" marB="0" anchor="ctr"/>
                </a:tc>
                <a:tc>
                  <a:txBody>
                    <a:bodyPr/>
                    <a:lstStyle/>
                    <a:p>
                      <a:pPr algn="ctr"/>
                      <a:r>
                        <a:rPr kumimoji="1" lang="ja-JP" altLang="en-US" sz="1000" b="0" dirty="0" smtClean="0"/>
                        <a:t>正式名称</a:t>
                      </a:r>
                      <a:endParaRPr kumimoji="1" lang="ja-JP" altLang="en-US" sz="1000" b="0" dirty="0"/>
                    </a:p>
                  </a:txBody>
                  <a:tcPr marL="36000" marR="36000" marT="0" marB="0" anchor="ctr"/>
                </a:tc>
                <a:extLst>
                  <a:ext uri="{0D108BD9-81ED-4DB2-BD59-A6C34878D82A}">
                    <a16:rowId xmlns:a16="http://schemas.microsoft.com/office/drawing/2014/main" val="10000"/>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t>　環農水研</a:t>
                      </a:r>
                    </a:p>
                  </a:txBody>
                  <a:tcPr marL="36000" marR="36000" marT="0" marB="0" anchor="ctr">
                    <a:noFill/>
                  </a:tcPr>
                </a:tc>
                <a:tc>
                  <a:txBody>
                    <a:bodyPr/>
                    <a:lstStyle/>
                    <a:p>
                      <a:r>
                        <a:rPr kumimoji="1" lang="ja-JP" altLang="en-US" sz="1000" b="0" dirty="0" smtClean="0"/>
                        <a:t>（地独）大阪府環境農林水産総合研究所</a:t>
                      </a:r>
                      <a:endParaRPr kumimoji="1" lang="en-US" altLang="ja-JP" sz="1000" b="0" dirty="0" smtClean="0"/>
                    </a:p>
                  </a:txBody>
                  <a:tcPr marL="36000" marR="36000" marT="0" marB="0" anchor="ctr">
                    <a:noFill/>
                  </a:tcPr>
                </a:tc>
                <a:extLst>
                  <a:ext uri="{0D108BD9-81ED-4DB2-BD59-A6C34878D82A}">
                    <a16:rowId xmlns:a16="http://schemas.microsoft.com/office/drawing/2014/main" val="10001"/>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基金</a:t>
                      </a:r>
                    </a:p>
                  </a:txBody>
                  <a:tcPr marL="36000" marR="36000" marT="0" marB="0" anchor="ctr"/>
                </a:tc>
                <a:tc>
                  <a:txBody>
                    <a:bodyPr/>
                    <a:lstStyle/>
                    <a:p>
                      <a:r>
                        <a:rPr kumimoji="1" lang="ja-JP" altLang="en-US" sz="1000" b="0" dirty="0" smtClean="0">
                          <a:solidFill>
                            <a:schemeClr val="tx1"/>
                          </a:solidFill>
                        </a:rPr>
                        <a:t>（公財）大阪府漁業振興基金</a:t>
                      </a:r>
                      <a:endParaRPr kumimoji="1" lang="en-US" altLang="ja-JP" sz="1000" b="0" dirty="0" smtClean="0">
                        <a:solidFill>
                          <a:schemeClr val="tx1"/>
                        </a:solidFill>
                      </a:endParaRPr>
                    </a:p>
                  </a:txBody>
                  <a:tcPr marL="36000" marR="36000" marT="0" marB="0" anchor="ctr"/>
                </a:tc>
                <a:extLst>
                  <a:ext uri="{0D108BD9-81ED-4DB2-BD59-A6C34878D82A}">
                    <a16:rowId xmlns:a16="http://schemas.microsoft.com/office/drawing/2014/main" val="10002"/>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全漁連</a:t>
                      </a:r>
                    </a:p>
                  </a:txBody>
                  <a:tcPr marL="36000" marR="36000" marT="0" marB="0" anchor="ctr">
                    <a:noFill/>
                  </a:tcPr>
                </a:tc>
                <a:tc>
                  <a:txBody>
                    <a:bodyPr/>
                    <a:lstStyle/>
                    <a:p>
                      <a:r>
                        <a:rPr kumimoji="1" lang="ja-JP" altLang="en-US" sz="1000" b="0" dirty="0" smtClean="0">
                          <a:solidFill>
                            <a:schemeClr val="tx1"/>
                          </a:solidFill>
                        </a:rPr>
                        <a:t>全国漁業協同組合連合会</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3"/>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府漁連</a:t>
                      </a:r>
                    </a:p>
                  </a:txBody>
                  <a:tcPr marL="36000" marR="36000" marT="0" marB="0" anchor="ctr">
                    <a:noFill/>
                  </a:tcPr>
                </a:tc>
                <a:tc>
                  <a:txBody>
                    <a:bodyPr/>
                    <a:lstStyle/>
                    <a:p>
                      <a:r>
                        <a:rPr kumimoji="1" lang="ja-JP" altLang="en-US" sz="1000" b="0" dirty="0" smtClean="0">
                          <a:solidFill>
                            <a:schemeClr val="tx1"/>
                          </a:solidFill>
                        </a:rPr>
                        <a:t>大阪府漁業協同組合連合会</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4"/>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漁協</a:t>
                      </a:r>
                    </a:p>
                  </a:txBody>
                  <a:tcPr marL="36000" marR="36000" marT="0" marB="0" anchor="ctr">
                    <a:noFill/>
                  </a:tcPr>
                </a:tc>
                <a:tc>
                  <a:txBody>
                    <a:bodyPr/>
                    <a:lstStyle/>
                    <a:p>
                      <a:r>
                        <a:rPr kumimoji="1" lang="ja-JP" altLang="en-US" sz="1000" b="0" dirty="0" smtClean="0">
                          <a:solidFill>
                            <a:schemeClr val="tx1"/>
                          </a:solidFill>
                        </a:rPr>
                        <a:t>漁業協同組合</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5"/>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水技</a:t>
                      </a:r>
                      <a:r>
                        <a:rPr kumimoji="1" lang="en-US" altLang="ja-JP" sz="1000" b="0" dirty="0" smtClean="0">
                          <a:solidFill>
                            <a:schemeClr val="tx1"/>
                          </a:solidFill>
                        </a:rPr>
                        <a:t>C</a:t>
                      </a:r>
                      <a:endParaRPr kumimoji="1" lang="ja-JP" altLang="en-US" sz="1000" b="0" dirty="0" smtClean="0">
                        <a:solidFill>
                          <a:schemeClr val="tx1"/>
                        </a:solidFill>
                      </a:endParaRPr>
                    </a:p>
                  </a:txBody>
                  <a:tcPr marL="36000" marR="36000" marT="0" marB="0" anchor="ctr">
                    <a:noFill/>
                  </a:tcPr>
                </a:tc>
                <a:tc>
                  <a:txBody>
                    <a:bodyPr/>
                    <a:lstStyle/>
                    <a:p>
                      <a:r>
                        <a:rPr kumimoji="1" lang="ja-JP" altLang="en-US" sz="1000" b="0" dirty="0" smtClean="0">
                          <a:solidFill>
                            <a:schemeClr val="tx1"/>
                          </a:solidFill>
                        </a:rPr>
                        <a:t>環農水研　水産技術センター</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6"/>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生物多様性</a:t>
                      </a:r>
                      <a:r>
                        <a:rPr kumimoji="1" lang="en-US" altLang="ja-JP" sz="1000" b="0" dirty="0" smtClean="0">
                          <a:solidFill>
                            <a:schemeClr val="tx1"/>
                          </a:solidFill>
                        </a:rPr>
                        <a:t>C</a:t>
                      </a:r>
                      <a:endParaRPr kumimoji="1" lang="ja-JP" altLang="en-US" sz="1000" b="0" dirty="0" smtClean="0">
                        <a:solidFill>
                          <a:schemeClr val="tx1"/>
                        </a:solidFill>
                      </a:endParaRPr>
                    </a:p>
                  </a:txBody>
                  <a:tcPr marL="36000" marR="36000" marT="0" marB="0" anchor="ctr">
                    <a:noFill/>
                  </a:tcPr>
                </a:tc>
                <a:tc>
                  <a:txBody>
                    <a:bodyPr/>
                    <a:lstStyle/>
                    <a:p>
                      <a:r>
                        <a:rPr kumimoji="1" lang="ja-JP" altLang="en-US" sz="1000" b="0" dirty="0" smtClean="0">
                          <a:solidFill>
                            <a:schemeClr val="tx1"/>
                          </a:solidFill>
                        </a:rPr>
                        <a:t>環農水研　生物多様性センター</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7"/>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美化協会</a:t>
                      </a:r>
                    </a:p>
                  </a:txBody>
                  <a:tcPr marL="36000" marR="36000" marT="0" marB="0" anchor="ctr">
                    <a:noFill/>
                  </a:tcPr>
                </a:tc>
                <a:tc>
                  <a:txBody>
                    <a:bodyPr/>
                    <a:lstStyle/>
                    <a:p>
                      <a:r>
                        <a:rPr kumimoji="1" lang="ja-JP" altLang="en-US" sz="1000" b="0" dirty="0" smtClean="0">
                          <a:solidFill>
                            <a:schemeClr val="tx1"/>
                          </a:solidFill>
                        </a:rPr>
                        <a:t>特定非営利活動法人大阪府海域美化安全協会</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8"/>
                  </a:ext>
                </a:extLst>
              </a:tr>
            </a:tbl>
          </a:graphicData>
        </a:graphic>
      </p:graphicFrame>
      <p:sp>
        <p:nvSpPr>
          <p:cNvPr id="8" name="テキスト ボックス 7"/>
          <p:cNvSpPr txBox="1"/>
          <p:nvPr/>
        </p:nvSpPr>
        <p:spPr>
          <a:xfrm>
            <a:off x="685496" y="1765192"/>
            <a:ext cx="492443" cy="733534"/>
          </a:xfrm>
          <a:prstGeom prst="rect">
            <a:avLst/>
          </a:prstGeom>
          <a:noFill/>
        </p:spPr>
        <p:txBody>
          <a:bodyPr vert="eaVert" wrap="none" rtlCol="0" anchor="ctr" anchorCtr="0">
            <a:spAutoFit/>
          </a:bodyPr>
          <a:lstStyle/>
          <a:p>
            <a:r>
              <a:rPr kumimoji="1" lang="ja-JP" altLang="en-US" sz="1000" dirty="0" smtClean="0"/>
              <a:t>新鮮な魚介</a:t>
            </a:r>
            <a:endParaRPr kumimoji="1" lang="en-US" altLang="ja-JP" sz="1000" dirty="0" smtClean="0"/>
          </a:p>
          <a:p>
            <a:r>
              <a:rPr kumimoji="1" lang="ja-JP" altLang="en-US" sz="1000" dirty="0" smtClean="0"/>
              <a:t>類を</a:t>
            </a:r>
            <a:r>
              <a:rPr lang="ja-JP" altLang="en-US" sz="1000" dirty="0" smtClean="0"/>
              <a:t>届ける</a:t>
            </a:r>
            <a:endParaRPr kumimoji="1" lang="ja-JP" altLang="en-US" sz="1000" dirty="0"/>
          </a:p>
        </p:txBody>
      </p:sp>
      <p:sp>
        <p:nvSpPr>
          <p:cNvPr id="9" name="テキスト ボックス 8"/>
          <p:cNvSpPr txBox="1"/>
          <p:nvPr/>
        </p:nvSpPr>
        <p:spPr>
          <a:xfrm>
            <a:off x="673240" y="2800194"/>
            <a:ext cx="492443" cy="775618"/>
          </a:xfrm>
          <a:prstGeom prst="rect">
            <a:avLst/>
          </a:prstGeom>
          <a:noFill/>
        </p:spPr>
        <p:txBody>
          <a:bodyPr vert="eaVert" wrap="square" rtlCol="0" anchor="ctr" anchorCtr="0">
            <a:spAutoFit/>
          </a:bodyPr>
          <a:lstStyle/>
          <a:p>
            <a:r>
              <a:rPr kumimoji="1" lang="ja-JP" altLang="en-US" sz="1000" dirty="0" smtClean="0"/>
              <a:t>海や川の魅力を届ける</a:t>
            </a:r>
            <a:endParaRPr kumimoji="1" lang="ja-JP" altLang="en-US" sz="1000" dirty="0"/>
          </a:p>
        </p:txBody>
      </p:sp>
      <p:sp>
        <p:nvSpPr>
          <p:cNvPr id="10" name="テキスト ボックス 9"/>
          <p:cNvSpPr txBox="1"/>
          <p:nvPr/>
        </p:nvSpPr>
        <p:spPr>
          <a:xfrm>
            <a:off x="750184" y="4101964"/>
            <a:ext cx="338554" cy="1246495"/>
          </a:xfrm>
          <a:prstGeom prst="rect">
            <a:avLst/>
          </a:prstGeom>
          <a:noFill/>
        </p:spPr>
        <p:txBody>
          <a:bodyPr vert="eaVert" wrap="none" rtlCol="0" anchor="ctr" anchorCtr="0">
            <a:spAutoFit/>
          </a:bodyPr>
          <a:lstStyle/>
          <a:p>
            <a:r>
              <a:rPr kumimoji="1" lang="ja-JP" altLang="en-US" sz="1000" dirty="0" smtClean="0"/>
              <a:t>安全・安心を届ける</a:t>
            </a:r>
            <a:endParaRPr kumimoji="1" lang="ja-JP" altLang="en-US" sz="1000" dirty="0"/>
          </a:p>
        </p:txBody>
      </p:sp>
    </p:spTree>
    <p:extLst>
      <p:ext uri="{BB962C8B-B14F-4D97-AF65-F5344CB8AC3E}">
        <p14:creationId xmlns:p14="http://schemas.microsoft.com/office/powerpoint/2010/main" val="339063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60000"/>
            <a:ext cx="6858000"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取組方向①　海や川の環境を豊かにする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397016"/>
            <a:ext cx="6858000" cy="276999"/>
          </a:xfrm>
          <a:prstGeom prst="rect">
            <a:avLst/>
          </a:prstGeom>
          <a:noFill/>
        </p:spPr>
        <p:txBody>
          <a:bodyPr wrap="square" rtlCol="0">
            <a:spAutoFit/>
          </a:bodyPr>
          <a:lstStyle/>
          <a:p>
            <a:pPr algn="ctr"/>
            <a:r>
              <a:rPr kumimoji="1" lang="en-US" altLang="ja-JP" sz="1200" dirty="0" smtClean="0"/>
              <a:t>4</a:t>
            </a:r>
            <a:endParaRPr kumimoji="1" lang="ja-JP" altLang="en-US" sz="1200" dirty="0"/>
          </a:p>
        </p:txBody>
      </p:sp>
      <p:sp>
        <p:nvSpPr>
          <p:cNvPr id="8" name="テキスト ボックス 2"/>
          <p:cNvSpPr txBox="1">
            <a:spLocks noChangeArrowheads="1"/>
          </p:cNvSpPr>
          <p:nvPr/>
        </p:nvSpPr>
        <p:spPr bwMode="auto">
          <a:xfrm>
            <a:off x="360000" y="82848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a:endCxn id="10" idx="0"/>
          </p:cNvCxnSpPr>
          <p:nvPr/>
        </p:nvCxnSpPr>
        <p:spPr>
          <a:xfrm>
            <a:off x="3420000" y="1245016"/>
            <a:ext cx="9000" cy="815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59999" y="1280592"/>
            <a:ext cx="2952000" cy="7786747"/>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内容➀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＜撹拌ブロック礁の設置＞</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63500" indent="-63500" algn="just"/>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概要</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・岸和田市及び泉佐野市地先に攪拌ブロック礁を計</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基設置することにより、底層から表層の海水を攪拌し、南部海域の栄養塩不足解消に寄与することを目指している。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63500" indent="-63500"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効果</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○海底への酸素の供給</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・設置海域周辺で、底質の汚濁を示す</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COD</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及び硫化物の濃度の減少、溶存酸素量の増加が確認</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○海底の栄養塩の巻上げ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・設置海域の下流方向に巻き上がりが確認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・設置海域周辺で、植物及び動物プランクトンの個体数の増加が確認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○生物の生息空間の創出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4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・キジハタ、カサゴ、イサキ等の生息を目視で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内容②</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＜大阪府海域ブルーカーボン生態系ビジョン＞</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概要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・水産生物の産卵や幼稚仔魚の育成、地球温暖化の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防止に貢献するブルーカーボンの蓄積の場として重</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要な藻場の創造・保全に向けた行動計画</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・大阪府南部海域において、藻場の構成種として重要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な大型海藻であるカジメ・ガラモを創出するため、海</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底に着底基質</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ブロック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・効率的に藻場を繁茂させるため、漁業協同組合に</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よ</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や海藻の種の供給等のソフト対策を一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体的に実施。</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・今後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年間で新たに</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22ha</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の藻場を造成し藻場面</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積を</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95ha</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まで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回復させる。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取組内容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〇ハード対策</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(11ha)</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・底質、潮流、藻場の育成範囲から、</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の３地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区に分け、着底基質を設置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〇ソフト対策</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(11ha)</a:t>
            </a:r>
          </a:p>
          <a:p>
            <a:pPr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・海藻のタネ</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遊走子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の供給、母藻・幼体の移植、植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食生魚類</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アイゴ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の除去、浮泥の除去による藻場の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拡大と維持</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420000" y="1242383"/>
            <a:ext cx="3609400" cy="846386"/>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年度は、８基を設置し、計画数</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基の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設置を完了</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攪拌ブロック礁の設置実績</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69621926"/>
              </p:ext>
            </p:extLst>
          </p:nvPr>
        </p:nvGraphicFramePr>
        <p:xfrm>
          <a:off x="3518215" y="2085386"/>
          <a:ext cx="3078089" cy="1687360"/>
        </p:xfrm>
        <a:graphic>
          <a:graphicData uri="http://schemas.openxmlformats.org/drawingml/2006/table">
            <a:tbl>
              <a:tblPr firstRow="1" bandRow="1">
                <a:tableStyleId>{3B4B98B0-60AC-42C2-AFA5-B58CD77FA1E5}</a:tableStyleId>
              </a:tblPr>
              <a:tblGrid>
                <a:gridCol w="504056">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277889">
                  <a:extLst>
                    <a:ext uri="{9D8B030D-6E8A-4147-A177-3AD203B41FA5}">
                      <a16:colId xmlns:a16="http://schemas.microsoft.com/office/drawing/2014/main" val="20003"/>
                    </a:ext>
                  </a:extLst>
                </a:gridCol>
              </a:tblGrid>
              <a:tr h="0">
                <a:tc>
                  <a:txBody>
                    <a:bodyPr/>
                    <a:lstStyle/>
                    <a:p>
                      <a:pPr algn="ctr"/>
                      <a:r>
                        <a:rPr kumimoji="1" lang="ja-JP" altLang="en-US" sz="900" b="0" dirty="0" smtClean="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rPr>
                        <a:t>計画</a:t>
                      </a:r>
                      <a:endParaRPr kumimoji="1" lang="en-US" altLang="ja-JP" sz="900" b="0" dirty="0" smtClean="0">
                        <a:solidFill>
                          <a:schemeClr val="tx1"/>
                        </a:solidFill>
                      </a:endParaRPr>
                    </a:p>
                    <a:p>
                      <a:pPr algn="ctr"/>
                      <a:r>
                        <a:rPr kumimoji="1" lang="ja-JP" altLang="en-US" sz="900" b="0" dirty="0" smtClean="0">
                          <a:solidFill>
                            <a:schemeClr val="tx1"/>
                          </a:solidFill>
                        </a:rPr>
                        <a:t>（基）</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rPr>
                        <a:t>設置数</a:t>
                      </a:r>
                      <a:endParaRPr kumimoji="1" lang="en-US" altLang="ja-JP" sz="900" b="0" dirty="0" smtClean="0">
                        <a:solidFill>
                          <a:schemeClr val="tx1"/>
                        </a:solidFill>
                      </a:endParaRPr>
                    </a:p>
                    <a:p>
                      <a:pPr algn="ctr"/>
                      <a:r>
                        <a:rPr kumimoji="1" lang="ja-JP" altLang="en-US" sz="900" b="0" dirty="0" smtClean="0">
                          <a:solidFill>
                            <a:schemeClr val="tx1"/>
                          </a:solidFill>
                        </a:rPr>
                        <a:t>（基）</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rPr>
                        <a:t>事業費（千円）</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smtClean="0">
                          <a:solidFill>
                            <a:schemeClr val="tx1"/>
                          </a:solidFill>
                        </a:rPr>
                        <a:t>25</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r>
                        <a:rPr kumimoji="1" lang="en-US" altLang="ja-JP" sz="900" dirty="0" smtClean="0">
                          <a:solidFill>
                            <a:schemeClr val="tx1"/>
                          </a:solidFill>
                        </a:rPr>
                        <a:t>20,000</a:t>
                      </a:r>
                      <a:r>
                        <a:rPr kumimoji="1" lang="ja-JP" altLang="en-US" sz="900" dirty="0" smtClean="0">
                          <a:solidFill>
                            <a:schemeClr val="tx1"/>
                          </a:solidFill>
                        </a:rPr>
                        <a:t>（</a:t>
                      </a:r>
                      <a:r>
                        <a:rPr kumimoji="1" lang="en-US" altLang="ja-JP" sz="900" dirty="0" smtClean="0">
                          <a:solidFill>
                            <a:schemeClr val="tx1"/>
                          </a:solidFill>
                        </a:rPr>
                        <a:t>H24</a:t>
                      </a:r>
                      <a:r>
                        <a:rPr kumimoji="1" lang="ja-JP" altLang="en-US" sz="900" dirty="0" smtClean="0">
                          <a:solidFill>
                            <a:schemeClr val="tx1"/>
                          </a:solidFill>
                        </a:rPr>
                        <a:t>補正）</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algn="ctr"/>
                      <a:r>
                        <a:rPr kumimoji="1" lang="en-US" altLang="ja-JP" sz="900" dirty="0" smtClean="0">
                          <a:solidFill>
                            <a:schemeClr val="tx1"/>
                          </a:solidFill>
                        </a:rPr>
                        <a:t>26</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smtClean="0">
                          <a:solidFill>
                            <a:schemeClr val="tx1"/>
                          </a:solidFill>
                        </a:rPr>
                        <a:t>48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r>
                        <a:rPr kumimoji="1" lang="en-US" altLang="ja-JP" sz="900" dirty="0" smtClean="0">
                          <a:solidFill>
                            <a:schemeClr val="tx1"/>
                          </a:solidFill>
                        </a:rPr>
                        <a:t>90,700</a:t>
                      </a:r>
                      <a:r>
                        <a:rPr kumimoji="1" lang="ja-JP" altLang="en-US" sz="900" dirty="0" smtClean="0">
                          <a:solidFill>
                            <a:schemeClr val="tx1"/>
                          </a:solidFill>
                        </a:rPr>
                        <a:t>（</a:t>
                      </a:r>
                      <a:r>
                        <a:rPr kumimoji="1" lang="en-US" altLang="ja-JP" sz="900" dirty="0" smtClean="0">
                          <a:solidFill>
                            <a:schemeClr val="tx1"/>
                          </a:solidFill>
                        </a:rPr>
                        <a:t>H25</a:t>
                      </a:r>
                      <a:r>
                        <a:rPr kumimoji="1" lang="ja-JP" altLang="en-US" sz="900" dirty="0" smtClean="0">
                          <a:solidFill>
                            <a:schemeClr val="tx1"/>
                          </a:solidFill>
                        </a:rPr>
                        <a:t>補正）</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2"/>
                  </a:ext>
                </a:extLst>
              </a:tr>
              <a:tr h="131144">
                <a:tc>
                  <a:txBody>
                    <a:bodyPr/>
                    <a:lstStyle/>
                    <a:p>
                      <a:pPr algn="ctr"/>
                      <a:r>
                        <a:rPr kumimoji="1" lang="en-US" altLang="ja-JP" sz="900" dirty="0" smtClean="0">
                          <a:solidFill>
                            <a:schemeClr val="tx1"/>
                          </a:solidFill>
                        </a:rPr>
                        <a:t>27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smtClean="0">
                          <a:solidFill>
                            <a:schemeClr val="tx1"/>
                          </a:solidFill>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smtClean="0">
                          <a:solidFill>
                            <a:schemeClr val="tx1"/>
                          </a:solidFill>
                        </a:rPr>
                        <a:t>22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r>
                        <a:rPr kumimoji="1" lang="en-US" altLang="ja-JP" sz="900" dirty="0" smtClean="0">
                          <a:solidFill>
                            <a:schemeClr val="tx1"/>
                          </a:solidFill>
                        </a:rPr>
                        <a:t>45,850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3"/>
                  </a:ext>
                </a:extLst>
              </a:tr>
              <a:tr h="0">
                <a:tc>
                  <a:txBody>
                    <a:bodyPr/>
                    <a:lstStyle/>
                    <a:p>
                      <a:pPr algn="r"/>
                      <a:r>
                        <a:rPr kumimoji="1" lang="en-US" altLang="ja-JP" sz="900" dirty="0" smtClean="0">
                          <a:solidFill>
                            <a:schemeClr val="tx1"/>
                          </a:solidFill>
                        </a:rPr>
                        <a:t>28</a:t>
                      </a:r>
                      <a:r>
                        <a:rPr kumimoji="1" lang="ja-JP" altLang="en-US" sz="700" dirty="0" smtClean="0">
                          <a:solidFill>
                            <a:schemeClr val="tx1"/>
                          </a:solidFill>
                        </a:rPr>
                        <a:t>（当初）</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smtClean="0">
                          <a:solidFill>
                            <a:schemeClr val="tx1"/>
                          </a:solidFill>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37,042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4"/>
                  </a:ext>
                </a:extLst>
              </a:tr>
              <a:tr h="0">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（補正）</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23,600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5"/>
                  </a:ext>
                </a:extLst>
              </a:tr>
              <a:tr h="147520">
                <a:tc>
                  <a:txBody>
                    <a:bodyPr/>
                    <a:lstStyle/>
                    <a:p>
                      <a:pPr algn="ctr"/>
                      <a:r>
                        <a:rPr kumimoji="1" lang="en-US" altLang="ja-JP" sz="900" dirty="0" smtClean="0">
                          <a:solidFill>
                            <a:schemeClr val="tx1"/>
                          </a:solidFill>
                        </a:rPr>
                        <a:t>29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50</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89,901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14752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45,410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14752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80,500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14752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20,950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r h="119704">
                <a:tc>
                  <a:txBody>
                    <a:bodyPr/>
                    <a:lstStyle/>
                    <a:p>
                      <a:pPr algn="ctr"/>
                      <a:r>
                        <a:rPr kumimoji="1" lang="ja-JP" altLang="en-US" sz="900" dirty="0" smtClean="0">
                          <a:solidFill>
                            <a:schemeClr val="tx1"/>
                          </a:solidFill>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rPr>
                        <a:t>200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n-lt"/>
                          <a:ea typeface="+mn-ea"/>
                          <a:cs typeface="+mn-cs"/>
                        </a:rPr>
                        <a:t>200</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テキスト ボックス 1"/>
          <p:cNvSpPr txBox="1"/>
          <p:nvPr/>
        </p:nvSpPr>
        <p:spPr>
          <a:xfrm>
            <a:off x="980728" y="878014"/>
            <a:ext cx="4235455" cy="261610"/>
          </a:xfrm>
          <a:prstGeom prst="rect">
            <a:avLst/>
          </a:prstGeom>
          <a:noFill/>
        </p:spPr>
        <p:txBody>
          <a:bodyPr wrap="none" rtlCol="0">
            <a:spAutoFit/>
          </a:bodyPr>
          <a:lstStyle/>
          <a:p>
            <a:r>
              <a:rPr lang="ja-JP" altLang="en-US" sz="1100" b="1" dirty="0" smtClean="0"/>
              <a:t>大阪</a:t>
            </a:r>
            <a:r>
              <a:rPr lang="ja-JP" altLang="en-US" sz="1100" b="1" dirty="0"/>
              <a:t>湾の漁業生産力を底上げするための広域的な漁場整備の推進</a:t>
            </a:r>
          </a:p>
        </p:txBody>
      </p:sp>
      <p:sp>
        <p:nvSpPr>
          <p:cNvPr id="17" name="テキスト ボックス 16"/>
          <p:cNvSpPr txBox="1"/>
          <p:nvPr/>
        </p:nvSpPr>
        <p:spPr>
          <a:xfrm>
            <a:off x="3507213" y="4167345"/>
            <a:ext cx="3058267" cy="230832"/>
          </a:xfrm>
          <a:prstGeom prst="rect">
            <a:avLst/>
          </a:prstGeom>
          <a:noFill/>
        </p:spPr>
        <p:txBody>
          <a:bodyPr wrap="square" rtlCol="0">
            <a:spAutoFit/>
          </a:bodyPr>
          <a:lstStyle/>
          <a:p>
            <a:pPr indent="-252000"/>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注：事業費は、国内示額（効果調査費を含む）。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520184" y="2442288"/>
            <a:ext cx="2764800" cy="857736"/>
            <a:chOff x="497111" y="3262908"/>
            <a:chExt cx="2764800" cy="857736"/>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11" y="3262908"/>
              <a:ext cx="2764800" cy="783909"/>
            </a:xfrm>
            <a:prstGeom prst="rect">
              <a:avLst/>
            </a:prstGeom>
          </p:spPr>
        </p:pic>
        <p:sp>
          <p:nvSpPr>
            <p:cNvPr id="39" name="テキスト ボックス 251"/>
            <p:cNvSpPr txBox="1">
              <a:spLocks noChangeArrowheads="1"/>
            </p:cNvSpPr>
            <p:nvPr/>
          </p:nvSpPr>
          <p:spPr bwMode="auto">
            <a:xfrm>
              <a:off x="2233201" y="3538349"/>
              <a:ext cx="53784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a:solidFill>
                    <a:srgbClr val="000000"/>
                  </a:solidFill>
                  <a:effectLst/>
                  <a:latin typeface="ＭＳ Ｐゴシック"/>
                  <a:cs typeface="ＭＳ Ｐゴシック"/>
                </a:rPr>
                <a:t>水温躍層</a:t>
              </a:r>
              <a:endParaRPr lang="ja-JP" sz="1200">
                <a:effectLst/>
                <a:latin typeface="ＭＳ Ｐゴシック"/>
                <a:cs typeface="ＭＳ Ｐゴシック"/>
              </a:endParaRPr>
            </a:p>
          </p:txBody>
        </p:sp>
        <p:sp>
          <p:nvSpPr>
            <p:cNvPr id="40" name="テキスト ボックス 251"/>
            <p:cNvSpPr txBox="1">
              <a:spLocks noChangeArrowheads="1"/>
            </p:cNvSpPr>
            <p:nvPr/>
          </p:nvSpPr>
          <p:spPr bwMode="auto">
            <a:xfrm>
              <a:off x="1687101" y="3417064"/>
              <a:ext cx="41148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dirty="0">
                  <a:solidFill>
                    <a:srgbClr val="000000"/>
                  </a:solidFill>
                  <a:effectLst/>
                  <a:latin typeface="ＭＳ Ｐゴシック"/>
                  <a:cs typeface="ＭＳ Ｐゴシック"/>
                </a:rPr>
                <a:t>流れ</a:t>
              </a:r>
              <a:endParaRPr lang="ja-JP" sz="1200" dirty="0">
                <a:effectLst/>
                <a:latin typeface="ＭＳ Ｐゴシック"/>
                <a:cs typeface="ＭＳ Ｐゴシック"/>
              </a:endParaRPr>
            </a:p>
          </p:txBody>
        </p:sp>
        <p:cxnSp>
          <p:nvCxnSpPr>
            <p:cNvPr id="41" name="直線矢印コネクタ 40"/>
            <p:cNvCxnSpPr>
              <a:cxnSpLocks noChangeShapeType="1"/>
            </p:cNvCxnSpPr>
            <p:nvPr/>
          </p:nvCxnSpPr>
          <p:spPr bwMode="auto">
            <a:xfrm flipH="1">
              <a:off x="1743616" y="3592959"/>
              <a:ext cx="184785" cy="0"/>
            </a:xfrm>
            <a:prstGeom prst="straightConnector1">
              <a:avLst/>
            </a:prstGeom>
            <a:noFill/>
            <a:ln w="9525" algn="ctr">
              <a:solidFill>
                <a:srgbClr val="000000"/>
              </a:solidFill>
              <a:round/>
              <a:headEnd/>
              <a:tailEnd type="arrow" w="sm" len="sm"/>
            </a:ln>
            <a:extLst>
              <a:ext uri="{909E8E84-426E-40DD-AFC4-6F175D3DCCD1}">
                <a14:hiddenFill xmlns:a14="http://schemas.microsoft.com/office/drawing/2010/main">
                  <a:noFill/>
                </a14:hiddenFill>
              </a:ext>
            </a:extLst>
          </p:spPr>
        </p:cxnSp>
        <p:cxnSp>
          <p:nvCxnSpPr>
            <p:cNvPr id="42" name="直線矢印コネクタ 41"/>
            <p:cNvCxnSpPr>
              <a:cxnSpLocks noChangeShapeType="1"/>
            </p:cNvCxnSpPr>
            <p:nvPr/>
          </p:nvCxnSpPr>
          <p:spPr bwMode="auto">
            <a:xfrm flipH="1">
              <a:off x="1779811" y="3733294"/>
              <a:ext cx="184785" cy="0"/>
            </a:xfrm>
            <a:prstGeom prst="straightConnector1">
              <a:avLst/>
            </a:prstGeom>
            <a:noFill/>
            <a:ln w="9525" algn="ctr">
              <a:solidFill>
                <a:srgbClr val="000000"/>
              </a:solidFill>
              <a:round/>
              <a:headEnd/>
              <a:tailEnd type="arrow" w="sm" len="sm"/>
            </a:ln>
            <a:extLst>
              <a:ext uri="{909E8E84-426E-40DD-AFC4-6F175D3DCCD1}">
                <a14:hiddenFill xmlns:a14="http://schemas.microsoft.com/office/drawing/2010/main">
                  <a:noFill/>
                </a14:hiddenFill>
              </a:ext>
            </a:extLst>
          </p:spPr>
        </p:cxnSp>
        <p:sp>
          <p:nvSpPr>
            <p:cNvPr id="43" name="テキスト ボックス 251"/>
            <p:cNvSpPr txBox="1">
              <a:spLocks noChangeArrowheads="1"/>
            </p:cNvSpPr>
            <p:nvPr/>
          </p:nvSpPr>
          <p:spPr bwMode="auto">
            <a:xfrm>
              <a:off x="2288446" y="3890774"/>
              <a:ext cx="533400" cy="22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a:solidFill>
                    <a:srgbClr val="FFFFFF"/>
                  </a:solidFill>
                  <a:effectLst/>
                  <a:latin typeface="ＭＳ Ｐゴシック"/>
                  <a:cs typeface="Times New Roman"/>
                </a:rPr>
                <a:t>底泥</a:t>
              </a:r>
              <a:endParaRPr lang="ja-JP" sz="1200">
                <a:effectLst/>
                <a:latin typeface="ＭＳ Ｐゴシック"/>
                <a:cs typeface="ＭＳ Ｐゴシック"/>
              </a:endParaRPr>
            </a:p>
          </p:txBody>
        </p:sp>
        <p:sp>
          <p:nvSpPr>
            <p:cNvPr id="44" name="テキスト ボックス 257"/>
            <p:cNvSpPr txBox="1">
              <a:spLocks noChangeArrowheads="1"/>
            </p:cNvSpPr>
            <p:nvPr/>
          </p:nvSpPr>
          <p:spPr bwMode="auto">
            <a:xfrm>
              <a:off x="497111" y="3417064"/>
              <a:ext cx="746125"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dirty="0">
                  <a:solidFill>
                    <a:srgbClr val="000000"/>
                  </a:solidFill>
                  <a:effectLst/>
                  <a:latin typeface="ＭＳ Ｐゴシック"/>
                  <a:cs typeface="Times New Roman"/>
                </a:rPr>
                <a:t>混合促進</a:t>
              </a:r>
              <a:endParaRPr lang="ja-JP" sz="1200" dirty="0">
                <a:effectLst/>
                <a:latin typeface="ＭＳ Ｐゴシック"/>
                <a:cs typeface="ＭＳ Ｐゴシック"/>
              </a:endParaRPr>
            </a:p>
            <a:p>
              <a:pPr indent="76200">
                <a:lnSpc>
                  <a:spcPts val="700"/>
                </a:lnSpc>
                <a:spcAft>
                  <a:spcPts val="0"/>
                </a:spcAft>
              </a:pPr>
              <a:r>
                <a:rPr lang="ja-JP" sz="600" dirty="0">
                  <a:solidFill>
                    <a:srgbClr val="000000"/>
                  </a:solidFill>
                  <a:effectLst/>
                  <a:latin typeface="ＭＳ Ｐゴシック"/>
                  <a:cs typeface="Times New Roman"/>
                </a:rPr>
                <a:t>栄養塩拡散</a:t>
              </a:r>
              <a:endParaRPr lang="ja-JP" sz="1200" dirty="0">
                <a:effectLst/>
                <a:latin typeface="ＭＳ Ｐゴシック"/>
                <a:cs typeface="ＭＳ Ｐゴシック"/>
              </a:endParaRPr>
            </a:p>
            <a:p>
              <a:pPr indent="152400">
                <a:lnSpc>
                  <a:spcPts val="700"/>
                </a:lnSpc>
                <a:spcAft>
                  <a:spcPts val="0"/>
                </a:spcAft>
              </a:pPr>
              <a:r>
                <a:rPr lang="ja-JP" sz="600" dirty="0">
                  <a:solidFill>
                    <a:srgbClr val="000000"/>
                  </a:solidFill>
                  <a:effectLst/>
                  <a:latin typeface="ＭＳ Ｐゴシック"/>
                  <a:cs typeface="Times New Roman"/>
                </a:rPr>
                <a:t>酸素供給</a:t>
              </a:r>
              <a:endParaRPr lang="ja-JP" sz="1200" dirty="0">
                <a:effectLst/>
                <a:latin typeface="ＭＳ Ｐゴシック"/>
                <a:cs typeface="ＭＳ Ｐゴシック"/>
              </a:endParaRPr>
            </a:p>
            <a:p>
              <a:pPr>
                <a:lnSpc>
                  <a:spcPts val="700"/>
                </a:lnSpc>
                <a:spcAft>
                  <a:spcPts val="0"/>
                </a:spcAft>
              </a:pPr>
              <a:r>
                <a:rPr lang="en-US" sz="600" dirty="0">
                  <a:solidFill>
                    <a:srgbClr val="000000"/>
                  </a:solidFill>
                  <a:effectLst/>
                  <a:latin typeface="ＭＳ Ｐゴシック"/>
                  <a:cs typeface="Times New Roman"/>
                </a:rPr>
                <a:t> </a:t>
              </a:r>
              <a:endParaRPr lang="ja-JP" sz="1200" dirty="0">
                <a:effectLst/>
                <a:latin typeface="ＭＳ Ｐゴシック"/>
                <a:cs typeface="ＭＳ Ｐゴシック"/>
              </a:endParaRPr>
            </a:p>
          </p:txBody>
        </p:sp>
        <p:sp>
          <p:nvSpPr>
            <p:cNvPr id="45" name="テキスト ボックス 259"/>
            <p:cNvSpPr txBox="1">
              <a:spLocks noChangeArrowheads="1"/>
            </p:cNvSpPr>
            <p:nvPr/>
          </p:nvSpPr>
          <p:spPr bwMode="auto">
            <a:xfrm>
              <a:off x="2313211" y="3730754"/>
              <a:ext cx="1301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US" sz="60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46" name="テキスト ボックス 251"/>
            <p:cNvSpPr txBox="1">
              <a:spLocks noChangeArrowheads="1"/>
            </p:cNvSpPr>
            <p:nvPr/>
          </p:nvSpPr>
          <p:spPr bwMode="auto">
            <a:xfrm>
              <a:off x="2463706" y="3660269"/>
              <a:ext cx="63119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dirty="0">
                  <a:solidFill>
                    <a:srgbClr val="000000"/>
                  </a:solidFill>
                  <a:effectLst/>
                  <a:latin typeface="ＭＳ Ｐゴシック"/>
                  <a:cs typeface="ＭＳ Ｐゴシック"/>
                </a:rPr>
                <a:t>表底水の</a:t>
              </a:r>
              <a:endParaRPr lang="ja-JP" sz="1200" dirty="0">
                <a:effectLst/>
                <a:latin typeface="ＭＳ Ｐゴシック"/>
                <a:cs typeface="ＭＳ Ｐゴシック"/>
              </a:endParaRPr>
            </a:p>
            <a:p>
              <a:pPr>
                <a:lnSpc>
                  <a:spcPts val="700"/>
                </a:lnSpc>
                <a:spcAft>
                  <a:spcPts val="0"/>
                </a:spcAft>
              </a:pPr>
              <a:r>
                <a:rPr lang="ja-JP" sz="600" dirty="0">
                  <a:solidFill>
                    <a:srgbClr val="000000"/>
                  </a:solidFill>
                  <a:effectLst/>
                  <a:latin typeface="ＭＳ Ｐゴシック"/>
                  <a:cs typeface="ＭＳ Ｐゴシック"/>
                </a:rPr>
                <a:t>混合が阻害</a:t>
              </a:r>
              <a:endParaRPr lang="ja-JP" sz="1200" dirty="0">
                <a:effectLst/>
                <a:latin typeface="ＭＳ Ｐゴシック"/>
                <a:cs typeface="ＭＳ Ｐゴシック"/>
              </a:endParaRPr>
            </a:p>
          </p:txBody>
        </p:sp>
        <p:sp>
          <p:nvSpPr>
            <p:cNvPr id="47" name="テキスト ボックス 251"/>
            <p:cNvSpPr txBox="1">
              <a:spLocks noChangeArrowheads="1"/>
            </p:cNvSpPr>
            <p:nvPr/>
          </p:nvSpPr>
          <p:spPr bwMode="auto">
            <a:xfrm>
              <a:off x="1804576" y="3784094"/>
              <a:ext cx="781685"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a:solidFill>
                    <a:srgbClr val="000000"/>
                  </a:solidFill>
                  <a:effectLst/>
                  <a:latin typeface="ＭＳ Ｐゴシック"/>
                  <a:cs typeface="ＭＳ Ｐゴシック"/>
                </a:rPr>
                <a:t>貧酸素水塊の発生</a:t>
              </a:r>
              <a:endParaRPr lang="ja-JP" sz="1200">
                <a:effectLst/>
                <a:latin typeface="ＭＳ Ｐゴシック"/>
                <a:cs typeface="ＭＳ Ｐゴシック"/>
              </a:endParaRPr>
            </a:p>
          </p:txBody>
        </p:sp>
        <p:sp>
          <p:nvSpPr>
            <p:cNvPr id="50" name="テキスト ボックス 251"/>
            <p:cNvSpPr txBox="1">
              <a:spLocks noChangeArrowheads="1"/>
            </p:cNvSpPr>
            <p:nvPr/>
          </p:nvSpPr>
          <p:spPr bwMode="auto">
            <a:xfrm>
              <a:off x="1172116" y="3782520"/>
              <a:ext cx="75628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altLang="en-US" sz="600" dirty="0">
                  <a:solidFill>
                    <a:srgbClr val="000000"/>
                  </a:solidFill>
                  <a:latin typeface="ＭＳ Ｐゴシック"/>
                  <a:cs typeface="ＭＳ Ｐゴシック"/>
                </a:rPr>
                <a:t>攪拌ブロック礁</a:t>
              </a:r>
              <a:endParaRPr lang="ja-JP" sz="1200" dirty="0">
                <a:effectLst/>
                <a:latin typeface="ＭＳ Ｐゴシック"/>
                <a:cs typeface="ＭＳ Ｐゴシック"/>
              </a:endParaRPr>
            </a:p>
          </p:txBody>
        </p:sp>
      </p:grpSp>
      <p:grpSp>
        <p:nvGrpSpPr>
          <p:cNvPr id="35" name="グループ化 34"/>
          <p:cNvGrpSpPr/>
          <p:nvPr/>
        </p:nvGrpSpPr>
        <p:grpSpPr>
          <a:xfrm>
            <a:off x="3546411" y="3856952"/>
            <a:ext cx="3083799" cy="2563389"/>
            <a:chOff x="-47328" y="-150950"/>
            <a:chExt cx="4950173" cy="4114800"/>
          </a:xfrm>
        </p:grpSpPr>
        <p:pic>
          <p:nvPicPr>
            <p:cNvPr id="36" name="図 35"/>
            <p:cNvPicPr>
              <a:picLocks noChangeAspect="1"/>
            </p:cNvPicPr>
            <p:nvPr/>
          </p:nvPicPr>
          <p:blipFill rotWithShape="1">
            <a:blip r:embed="rId3" cstate="print">
              <a:extLst>
                <a:ext uri="{28A0092B-C50C-407E-A947-70E740481C1C}">
                  <a14:useLocalDpi xmlns:a14="http://schemas.microsoft.com/office/drawing/2010/main" val="0"/>
                </a:ext>
              </a:extLst>
            </a:blip>
            <a:srcRect r="23578"/>
            <a:stretch/>
          </p:blipFill>
          <p:spPr bwMode="auto">
            <a:xfrm>
              <a:off x="-47328" y="-150950"/>
              <a:ext cx="4867274" cy="4114800"/>
            </a:xfrm>
            <a:prstGeom prst="rect">
              <a:avLst/>
            </a:prstGeom>
            <a:solidFill>
              <a:srgbClr val="000000"/>
            </a:solidFill>
            <a:ln w="6350" cap="flat" cmpd="sng" algn="ctr">
              <a:solidFill>
                <a:srgbClr val="000000"/>
              </a:solidFill>
              <a:prstDash val="solid"/>
              <a:miter lim="800000"/>
              <a:headEnd type="none" w="med" len="med"/>
              <a:tailEnd type="none" w="med" len="med"/>
            </a:ln>
            <a:extLst>
              <a:ext uri="{53640926-AAD7-44D8-BBD7-CCE9431645EC}">
                <a14:shadowObscured xmlns:a14="http://schemas.microsoft.com/office/drawing/2010/main"/>
              </a:ext>
            </a:extLst>
          </p:spPr>
        </p:pic>
        <p:sp>
          <p:nvSpPr>
            <p:cNvPr id="37" name="正方形/長方形 36"/>
            <p:cNvSpPr/>
            <p:nvPr/>
          </p:nvSpPr>
          <p:spPr>
            <a:xfrm rot="1440000">
              <a:off x="3028950" y="1695450"/>
              <a:ext cx="99120" cy="9815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38" name="正方形/長方形 37"/>
            <p:cNvSpPr/>
            <p:nvPr/>
          </p:nvSpPr>
          <p:spPr>
            <a:xfrm rot="1080000">
              <a:off x="2943225" y="1857375"/>
              <a:ext cx="98149" cy="9815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48" name="正方形/長方形 47"/>
            <p:cNvSpPr/>
            <p:nvPr/>
          </p:nvSpPr>
          <p:spPr>
            <a:xfrm rot="1380000">
              <a:off x="2847975" y="2019300"/>
              <a:ext cx="99120" cy="98149"/>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49" name="正方形/長方形 48"/>
            <p:cNvSpPr/>
            <p:nvPr/>
          </p:nvSpPr>
          <p:spPr>
            <a:xfrm rot="960000">
              <a:off x="2762250" y="2181225"/>
              <a:ext cx="99120" cy="99121"/>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51" name="正方形/長方形 50"/>
            <p:cNvSpPr/>
            <p:nvPr/>
          </p:nvSpPr>
          <p:spPr>
            <a:xfrm rot="540000">
              <a:off x="2676525" y="2333625"/>
              <a:ext cx="98149" cy="99121"/>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52" name="正方形/長方形 51"/>
            <p:cNvSpPr/>
            <p:nvPr/>
          </p:nvSpPr>
          <p:spPr>
            <a:xfrm>
              <a:off x="114300" y="1971675"/>
              <a:ext cx="1049020" cy="330200"/>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53" name="正方形/長方形 52"/>
            <p:cNvSpPr/>
            <p:nvPr/>
          </p:nvSpPr>
          <p:spPr>
            <a:xfrm rot="720000">
              <a:off x="1590675" y="714375"/>
              <a:ext cx="943665" cy="919303"/>
            </a:xfrm>
            <a:prstGeom prst="rect">
              <a:avLst/>
            </a:prstGeom>
            <a:solidFill>
              <a:srgbClr val="0D0D0D">
                <a:alpha val="14902"/>
              </a:srgbClr>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54" name="テキスト ボックス 59"/>
            <p:cNvSpPr txBox="1"/>
            <p:nvPr/>
          </p:nvSpPr>
          <p:spPr>
            <a:xfrm rot="19201065">
              <a:off x="392310" y="3256947"/>
              <a:ext cx="924606" cy="231151"/>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lnSpc>
                  <a:spcPts val="700"/>
                </a:lnSpc>
                <a:spcAft>
                  <a:spcPts val="0"/>
                </a:spcAft>
              </a:pPr>
              <a:r>
                <a:rPr lang="ja-JP" sz="5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関西国際空港</a:t>
              </a:r>
              <a:endParaRPr lang="ja-JP" sz="500" dirty="0">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5" name="グループ化 54"/>
            <p:cNvGrpSpPr>
              <a:grpSpLocks/>
            </p:cNvGrpSpPr>
            <p:nvPr/>
          </p:nvGrpSpPr>
          <p:grpSpPr bwMode="auto">
            <a:xfrm>
              <a:off x="95250" y="1568307"/>
              <a:ext cx="1202690" cy="701675"/>
              <a:chOff x="103386" y="1616976"/>
              <a:chExt cx="1308745" cy="761428"/>
            </a:xfrm>
          </p:grpSpPr>
          <p:grpSp>
            <p:nvGrpSpPr>
              <p:cNvPr id="127" name="グループ化 126"/>
              <p:cNvGrpSpPr>
                <a:grpSpLocks/>
              </p:cNvGrpSpPr>
              <p:nvPr/>
            </p:nvGrpSpPr>
            <p:grpSpPr bwMode="auto">
              <a:xfrm>
                <a:off x="192812" y="1650301"/>
                <a:ext cx="1219319" cy="649769"/>
                <a:chOff x="192812" y="1650301"/>
                <a:chExt cx="1219319" cy="649769"/>
              </a:xfrm>
            </p:grpSpPr>
            <p:pic>
              <p:nvPicPr>
                <p:cNvPr id="131" name="Picture 1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812" y="1650301"/>
                  <a:ext cx="1219319" cy="64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正方形/長方形 131"/>
                <p:cNvSpPr/>
                <p:nvPr/>
              </p:nvSpPr>
              <p:spPr>
                <a:xfrm rot="4500000">
                  <a:off x="1075898" y="2065873"/>
                  <a:ext cx="28261" cy="15157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33" name="正方形/長方形 132"/>
                <p:cNvSpPr/>
                <p:nvPr/>
              </p:nvSpPr>
              <p:spPr>
                <a:xfrm rot="7260000">
                  <a:off x="389062" y="2023508"/>
                  <a:ext cx="28261" cy="142104"/>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34" name="正方形/長方形 133"/>
                <p:cNvSpPr/>
                <p:nvPr/>
              </p:nvSpPr>
              <p:spPr>
                <a:xfrm rot="-240000">
                  <a:off x="322667" y="1731876"/>
                  <a:ext cx="28421" cy="141306"/>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128" name="テキスト ボックス 1130"/>
              <p:cNvSpPr txBox="1"/>
              <p:nvPr/>
            </p:nvSpPr>
            <p:spPr>
              <a:xfrm rot="15900000">
                <a:off x="11733" y="1754550"/>
                <a:ext cx="471019" cy="195872"/>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2.0m</a:t>
                </a:r>
                <a:endParaRPr lang="ja-JP" sz="600" dirty="0">
                  <a:effectLst/>
                  <a:latin typeface="ＭＳ Ｐゴシック"/>
                  <a:cs typeface="ＭＳ Ｐゴシック"/>
                </a:endParaRPr>
              </a:p>
            </p:txBody>
          </p:sp>
          <p:sp>
            <p:nvSpPr>
              <p:cNvPr id="129" name="テキスト ボックス 1130"/>
              <p:cNvSpPr txBox="1"/>
              <p:nvPr/>
            </p:nvSpPr>
            <p:spPr>
              <a:xfrm rot="1860000">
                <a:off x="103386" y="2127216"/>
                <a:ext cx="530520" cy="156100"/>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6.0m</a:t>
                </a:r>
                <a:endParaRPr lang="ja-JP" sz="600" dirty="0">
                  <a:effectLst/>
                  <a:latin typeface="ＭＳ Ｐゴシック"/>
                  <a:cs typeface="ＭＳ Ｐゴシック"/>
                </a:endParaRPr>
              </a:p>
            </p:txBody>
          </p:sp>
          <p:sp>
            <p:nvSpPr>
              <p:cNvPr id="130" name="テキスト ボックス 1130"/>
              <p:cNvSpPr txBox="1"/>
              <p:nvPr/>
            </p:nvSpPr>
            <p:spPr>
              <a:xfrm rot="20700000">
                <a:off x="841241" y="2183203"/>
                <a:ext cx="530520" cy="195201"/>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6.0</a:t>
                </a:r>
                <a:r>
                  <a:rPr lang="ja-JP" sz="600" dirty="0">
                    <a:effectLst/>
                    <a:latin typeface="ＭＳ Ｐゴシック"/>
                    <a:ea typeface="Meiryo UI"/>
                    <a:cs typeface="ＭＳ Ｐゴシック"/>
                  </a:rPr>
                  <a:t>ｍ</a:t>
                </a:r>
                <a:endParaRPr lang="ja-JP" sz="600" dirty="0">
                  <a:effectLst/>
                  <a:latin typeface="ＭＳ Ｐゴシック"/>
                  <a:cs typeface="ＭＳ Ｐゴシック"/>
                </a:endParaRPr>
              </a:p>
            </p:txBody>
          </p:sp>
        </p:grpSp>
        <p:grpSp>
          <p:nvGrpSpPr>
            <p:cNvPr id="56" name="グループ化 55"/>
            <p:cNvGrpSpPr>
              <a:grpSpLocks/>
            </p:cNvGrpSpPr>
            <p:nvPr/>
          </p:nvGrpSpPr>
          <p:grpSpPr bwMode="auto">
            <a:xfrm>
              <a:off x="0" y="85725"/>
              <a:ext cx="1445809" cy="560462"/>
              <a:chOff x="-1854" y="-2"/>
              <a:chExt cx="1578198" cy="618741"/>
            </a:xfrm>
          </p:grpSpPr>
          <p:grpSp>
            <p:nvGrpSpPr>
              <p:cNvPr id="119" name="グループ化 118"/>
              <p:cNvGrpSpPr>
                <a:grpSpLocks/>
              </p:cNvGrpSpPr>
              <p:nvPr/>
            </p:nvGrpSpPr>
            <p:grpSpPr bwMode="auto">
              <a:xfrm>
                <a:off x="38100" y="6871"/>
                <a:ext cx="1387778" cy="553507"/>
                <a:chOff x="38100" y="6871"/>
                <a:chExt cx="1387778" cy="553507"/>
              </a:xfrm>
            </p:grpSpPr>
            <p:pic>
              <p:nvPicPr>
                <p:cNvPr id="12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 y="6871"/>
                  <a:ext cx="1387778" cy="55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正方形/長方形 123"/>
                <p:cNvSpPr/>
                <p:nvPr/>
              </p:nvSpPr>
              <p:spPr>
                <a:xfrm>
                  <a:off x="121276" y="105386"/>
                  <a:ext cx="101788" cy="15328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25" name="正方形/長方形 124"/>
                <p:cNvSpPr/>
                <p:nvPr/>
              </p:nvSpPr>
              <p:spPr>
                <a:xfrm rot="5760000">
                  <a:off x="494393" y="364630"/>
                  <a:ext cx="38322" cy="152145"/>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26" name="正方形/長方形 125"/>
                <p:cNvSpPr/>
                <p:nvPr/>
              </p:nvSpPr>
              <p:spPr>
                <a:xfrm rot="3120000">
                  <a:off x="1202821" y="283160"/>
                  <a:ext cx="38322" cy="142636"/>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120" name="テキスト ボックス 1130"/>
              <p:cNvSpPr txBox="1"/>
              <p:nvPr/>
            </p:nvSpPr>
            <p:spPr>
              <a:xfrm rot="16200000">
                <a:off x="-60717" y="58861"/>
                <a:ext cx="392801" cy="275075"/>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2.0m</a:t>
                </a:r>
                <a:endParaRPr lang="ja-JP" sz="600" dirty="0">
                  <a:effectLst/>
                  <a:latin typeface="ＭＳ Ｐゴシック"/>
                  <a:cs typeface="ＭＳ Ｐゴシック"/>
                </a:endParaRPr>
              </a:p>
            </p:txBody>
          </p:sp>
          <p:sp>
            <p:nvSpPr>
              <p:cNvPr id="121" name="テキスト ボックス 1130"/>
              <p:cNvSpPr txBox="1"/>
              <p:nvPr/>
            </p:nvSpPr>
            <p:spPr>
              <a:xfrm rot="360000">
                <a:off x="217985" y="459785"/>
                <a:ext cx="523000" cy="158954"/>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5.6m</a:t>
                </a:r>
                <a:endParaRPr lang="ja-JP" sz="1200" dirty="0">
                  <a:effectLst/>
                  <a:latin typeface="ＭＳ Ｐゴシック"/>
                  <a:cs typeface="ＭＳ Ｐゴシック"/>
                </a:endParaRPr>
              </a:p>
            </p:txBody>
          </p:sp>
          <p:sp>
            <p:nvSpPr>
              <p:cNvPr id="122" name="テキスト ボックス 1130"/>
              <p:cNvSpPr txBox="1"/>
              <p:nvPr/>
            </p:nvSpPr>
            <p:spPr>
              <a:xfrm rot="19312329">
                <a:off x="1043835" y="313674"/>
                <a:ext cx="532509" cy="198717"/>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5.6</a:t>
                </a:r>
                <a:r>
                  <a:rPr lang="ja-JP" sz="700" dirty="0">
                    <a:effectLst/>
                    <a:latin typeface="ＭＳ Ｐゴシック"/>
                    <a:ea typeface="Meiryo UI"/>
                    <a:cs typeface="ＭＳ Ｐゴシック"/>
                  </a:rPr>
                  <a:t>ｍ</a:t>
                </a:r>
                <a:endParaRPr lang="ja-JP" sz="1200" dirty="0">
                  <a:effectLst/>
                  <a:latin typeface="ＭＳ Ｐゴシック"/>
                  <a:cs typeface="ＭＳ Ｐゴシック"/>
                </a:endParaRPr>
              </a:p>
            </p:txBody>
          </p:sp>
        </p:grpSp>
        <p:grpSp>
          <p:nvGrpSpPr>
            <p:cNvPr id="57" name="グループ化 56"/>
            <p:cNvGrpSpPr>
              <a:grpSpLocks/>
            </p:cNvGrpSpPr>
            <p:nvPr/>
          </p:nvGrpSpPr>
          <p:grpSpPr bwMode="auto">
            <a:xfrm>
              <a:off x="85725" y="895351"/>
              <a:ext cx="1227454" cy="554991"/>
              <a:chOff x="85725" y="880533"/>
              <a:chExt cx="1345505" cy="612331"/>
            </a:xfrm>
          </p:grpSpPr>
          <p:grpSp>
            <p:nvGrpSpPr>
              <p:cNvPr id="111" name="グループ化 110"/>
              <p:cNvGrpSpPr>
                <a:grpSpLocks/>
              </p:cNvGrpSpPr>
              <p:nvPr/>
            </p:nvGrpSpPr>
            <p:grpSpPr bwMode="auto">
              <a:xfrm>
                <a:off x="197463" y="887679"/>
                <a:ext cx="1066907" cy="545487"/>
                <a:chOff x="197463" y="887679"/>
                <a:chExt cx="1066907" cy="545487"/>
              </a:xfrm>
            </p:grpSpPr>
            <p:pic>
              <p:nvPicPr>
                <p:cNvPr id="115" name="Picture 1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463" y="887679"/>
                  <a:ext cx="1066907" cy="54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正方形/長方形 115"/>
                <p:cNvSpPr/>
                <p:nvPr/>
              </p:nvSpPr>
              <p:spPr>
                <a:xfrm>
                  <a:off x="209779" y="1004913"/>
                  <a:ext cx="47713" cy="153083"/>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17" name="正方形/長方形 116"/>
                <p:cNvSpPr/>
                <p:nvPr/>
              </p:nvSpPr>
              <p:spPr>
                <a:xfrm rot="6000000">
                  <a:off x="586673" y="1258657"/>
                  <a:ext cx="28703" cy="152681"/>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18" name="正方形/長方形 117"/>
                <p:cNvSpPr/>
                <p:nvPr/>
              </p:nvSpPr>
              <p:spPr>
                <a:xfrm rot="3480000">
                  <a:off x="1111515" y="1201251"/>
                  <a:ext cx="28703" cy="152681"/>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112" name="テキスト ボックス 1130"/>
              <p:cNvSpPr txBox="1"/>
              <p:nvPr/>
            </p:nvSpPr>
            <p:spPr>
              <a:xfrm rot="16200000">
                <a:off x="-38893" y="1005151"/>
                <a:ext cx="430545" cy="181309"/>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2.2m</a:t>
                </a:r>
                <a:endParaRPr lang="ja-JP" sz="600" dirty="0">
                  <a:effectLst/>
                  <a:latin typeface="ＭＳ Ｐゴシック"/>
                  <a:cs typeface="ＭＳ Ｐゴシック"/>
                </a:endParaRPr>
              </a:p>
            </p:txBody>
          </p:sp>
          <p:sp>
            <p:nvSpPr>
              <p:cNvPr id="113" name="テキスト ボックス 1130"/>
              <p:cNvSpPr txBox="1"/>
              <p:nvPr/>
            </p:nvSpPr>
            <p:spPr>
              <a:xfrm rot="600000">
                <a:off x="295662" y="1311078"/>
                <a:ext cx="524842" cy="181786"/>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a:effectLst/>
                    <a:latin typeface="Meiryo UI"/>
                    <a:cs typeface="ＭＳ Ｐゴシック"/>
                  </a:rPr>
                  <a:t>6.0m</a:t>
                </a:r>
                <a:endParaRPr lang="ja-JP" sz="1200">
                  <a:effectLst/>
                  <a:latin typeface="ＭＳ Ｐゴシック"/>
                  <a:cs typeface="ＭＳ Ｐゴシック"/>
                </a:endParaRPr>
              </a:p>
            </p:txBody>
          </p:sp>
          <p:sp>
            <p:nvSpPr>
              <p:cNvPr id="114" name="テキスト ボックス 1130"/>
              <p:cNvSpPr txBox="1"/>
              <p:nvPr/>
            </p:nvSpPr>
            <p:spPr>
              <a:xfrm rot="19312329">
                <a:off x="906388" y="1244105"/>
                <a:ext cx="524842" cy="181786"/>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a:effectLst/>
                    <a:latin typeface="Meiryo UI"/>
                    <a:cs typeface="ＭＳ Ｐゴシック"/>
                  </a:rPr>
                  <a:t>4.0</a:t>
                </a:r>
                <a:r>
                  <a:rPr lang="ja-JP" sz="700">
                    <a:effectLst/>
                    <a:latin typeface="ＭＳ Ｐゴシック"/>
                    <a:ea typeface="Meiryo UI"/>
                    <a:cs typeface="ＭＳ Ｐゴシック"/>
                  </a:rPr>
                  <a:t>ｍ</a:t>
                </a:r>
                <a:endParaRPr lang="ja-JP" sz="1200">
                  <a:effectLst/>
                  <a:latin typeface="ＭＳ Ｐゴシック"/>
                  <a:cs typeface="ＭＳ Ｐゴシック"/>
                </a:endParaRPr>
              </a:p>
            </p:txBody>
          </p:sp>
        </p:grpSp>
        <p:sp>
          <p:nvSpPr>
            <p:cNvPr id="58" name="Rectangle 123"/>
            <p:cNvSpPr>
              <a:spLocks noChangeArrowheads="1"/>
            </p:cNvSpPr>
            <p:nvPr/>
          </p:nvSpPr>
          <p:spPr bwMode="auto">
            <a:xfrm>
              <a:off x="276225" y="1417730"/>
              <a:ext cx="1053399" cy="226362"/>
            </a:xfrm>
            <a:prstGeom prst="rect">
              <a:avLst/>
            </a:prstGeom>
            <a:noFill/>
            <a:ln>
              <a:noFill/>
            </a:ln>
            <a:effectLst/>
            <a:extLst/>
          </p:spPr>
          <p:txBody>
            <a:bodyPr wrap="square" lIns="36000" tIns="36000" rIns="36000" bIns="36000" anchor="ctr" anchorCtr="0" upright="1">
              <a:noAutofit/>
            </a:bodyPr>
            <a:lstStyle/>
            <a:p>
              <a:pPr>
                <a:spcAft>
                  <a:spcPts val="0"/>
                </a:spcAft>
              </a:pPr>
              <a:r>
                <a:rPr lang="ja-JP" sz="600" b="1" dirty="0">
                  <a:solidFill>
                    <a:srgbClr val="002060"/>
                  </a:solidFill>
                  <a:effectLst/>
                  <a:latin typeface="ＭＳ Ｐゴシック"/>
                  <a:ea typeface="Meiryo UI"/>
                  <a:cs typeface="ＭＳ Ｐゴシック"/>
                </a:rPr>
                <a:t>攪拌ブロック</a:t>
              </a:r>
              <a:endParaRPr lang="ja-JP" sz="600" dirty="0">
                <a:effectLst/>
                <a:latin typeface="ＭＳ Ｐゴシック"/>
                <a:cs typeface="ＭＳ Ｐゴシック"/>
              </a:endParaRPr>
            </a:p>
          </p:txBody>
        </p:sp>
        <p:sp>
          <p:nvSpPr>
            <p:cNvPr id="59" name="Rectangle 154"/>
            <p:cNvSpPr>
              <a:spLocks noChangeArrowheads="1"/>
            </p:cNvSpPr>
            <p:nvPr/>
          </p:nvSpPr>
          <p:spPr bwMode="auto">
            <a:xfrm>
              <a:off x="133349" y="1484406"/>
              <a:ext cx="103505" cy="121286"/>
            </a:xfrm>
            <a:prstGeom prst="rect">
              <a:avLst/>
            </a:prstGeom>
            <a:solidFill>
              <a:srgbClr val="00B05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dirty="0">
                  <a:effectLst/>
                  <a:latin typeface="Century"/>
                  <a:ea typeface="ＭＳ 明朝"/>
                  <a:cs typeface="Times New Roman"/>
                </a:rPr>
                <a:t> </a:t>
              </a:r>
              <a:endParaRPr lang="ja-JP" sz="1050" kern="100" dirty="0">
                <a:effectLst/>
                <a:latin typeface="Century"/>
                <a:ea typeface="ＭＳ 明朝"/>
                <a:cs typeface="Times New Roman"/>
              </a:endParaRPr>
            </a:p>
          </p:txBody>
        </p:sp>
        <p:grpSp>
          <p:nvGrpSpPr>
            <p:cNvPr id="60" name="グループ化 59"/>
            <p:cNvGrpSpPr>
              <a:grpSpLocks/>
            </p:cNvGrpSpPr>
            <p:nvPr/>
          </p:nvGrpSpPr>
          <p:grpSpPr bwMode="auto">
            <a:xfrm>
              <a:off x="161925" y="2222175"/>
              <a:ext cx="1218565" cy="250509"/>
              <a:chOff x="171450" y="2330360"/>
              <a:chExt cx="1338261" cy="274733"/>
            </a:xfrm>
          </p:grpSpPr>
          <p:sp>
            <p:nvSpPr>
              <p:cNvPr id="109" name="Rectangle 125"/>
              <p:cNvSpPr>
                <a:spLocks noChangeArrowheads="1"/>
              </p:cNvSpPr>
              <p:nvPr/>
            </p:nvSpPr>
            <p:spPr bwMode="auto">
              <a:xfrm>
                <a:off x="295716" y="2330360"/>
                <a:ext cx="1213995" cy="274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lnSpc>
                    <a:spcPts val="1200"/>
                  </a:lnSpc>
                  <a:spcAft>
                    <a:spcPts val="0"/>
                  </a:spcAft>
                </a:pPr>
                <a:r>
                  <a:rPr lang="ja-JP" sz="600" b="1" dirty="0">
                    <a:solidFill>
                      <a:srgbClr val="000080"/>
                    </a:solidFill>
                    <a:effectLst/>
                    <a:latin typeface="ＭＳ Ｐゴシック"/>
                    <a:ea typeface="Meiryo UI"/>
                    <a:cs typeface="ＭＳ Ｐゴシック"/>
                  </a:rPr>
                  <a:t>カルセラリーフ</a:t>
                </a:r>
                <a:endParaRPr lang="ja-JP" sz="600" dirty="0">
                  <a:effectLst/>
                  <a:latin typeface="ＭＳ Ｐゴシック"/>
                  <a:cs typeface="ＭＳ Ｐゴシック"/>
                </a:endParaRPr>
              </a:p>
            </p:txBody>
          </p:sp>
          <p:sp>
            <p:nvSpPr>
              <p:cNvPr id="110" name="Rectangle 154"/>
              <p:cNvSpPr>
                <a:spLocks noChangeArrowheads="1"/>
              </p:cNvSpPr>
              <p:nvPr/>
            </p:nvSpPr>
            <p:spPr bwMode="auto">
              <a:xfrm>
                <a:off x="171450" y="2392179"/>
                <a:ext cx="123826" cy="123824"/>
              </a:xfrm>
              <a:prstGeom prst="rect">
                <a:avLst/>
              </a:prstGeom>
              <a:solidFill>
                <a:srgbClr val="FF000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dirty="0">
                    <a:effectLst/>
                    <a:latin typeface="Century"/>
                    <a:ea typeface="ＭＳ 明朝"/>
                    <a:cs typeface="Times New Roman"/>
                  </a:rPr>
                  <a:t> </a:t>
                </a:r>
                <a:endParaRPr lang="ja-JP" sz="1050" kern="100" dirty="0">
                  <a:effectLst/>
                  <a:latin typeface="Century"/>
                  <a:ea typeface="ＭＳ 明朝"/>
                  <a:cs typeface="Times New Roman"/>
                </a:endParaRPr>
              </a:p>
            </p:txBody>
          </p:sp>
        </p:grpSp>
        <p:sp>
          <p:nvSpPr>
            <p:cNvPr id="61" name="フリーフォーム 60"/>
            <p:cNvSpPr/>
            <p:nvPr/>
          </p:nvSpPr>
          <p:spPr>
            <a:xfrm rot="17492049">
              <a:off x="1266825" y="1371600"/>
              <a:ext cx="531546" cy="682642"/>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62" name="フリーフォーム 61"/>
            <p:cNvSpPr/>
            <p:nvPr/>
          </p:nvSpPr>
          <p:spPr>
            <a:xfrm rot="19293128">
              <a:off x="1352550" y="1371600"/>
              <a:ext cx="349053" cy="310050"/>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63" name="グループ化 62"/>
            <p:cNvGrpSpPr>
              <a:grpSpLocks/>
            </p:cNvGrpSpPr>
            <p:nvPr/>
          </p:nvGrpSpPr>
          <p:grpSpPr bwMode="auto">
            <a:xfrm>
              <a:off x="114300" y="684306"/>
              <a:ext cx="112395" cy="112395"/>
              <a:chOff x="123825" y="798191"/>
              <a:chExt cx="485773" cy="425729"/>
            </a:xfrm>
          </p:grpSpPr>
          <p:sp>
            <p:nvSpPr>
              <p:cNvPr id="106" name="Rectangle 154"/>
              <p:cNvSpPr>
                <a:spLocks noChangeArrowheads="1"/>
              </p:cNvSpPr>
              <p:nvPr/>
            </p:nvSpPr>
            <p:spPr bwMode="auto">
              <a:xfrm>
                <a:off x="133351" y="804820"/>
                <a:ext cx="476247" cy="419100"/>
              </a:xfrm>
              <a:prstGeom prst="rect">
                <a:avLst/>
              </a:prstGeom>
              <a:solidFill>
                <a:srgbClr val="FFFF0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cxnSp>
            <p:nvCxnSpPr>
              <p:cNvPr id="107" name="直線コネクタ 106"/>
              <p:cNvCxnSpPr>
                <a:cxnSpLocks noChangeShapeType="1"/>
              </p:cNvCxnSpPr>
              <p:nvPr/>
            </p:nvCxnSpPr>
            <p:spPr bwMode="auto">
              <a:xfrm>
                <a:off x="133351" y="807713"/>
                <a:ext cx="476247" cy="400052"/>
              </a:xfrm>
              <a:prstGeom prst="line">
                <a:avLst/>
              </a:prstGeom>
              <a:noFill/>
              <a:ln w="3175" algn="ctr">
                <a:solidFill>
                  <a:srgbClr xmlns:mc="http://schemas.openxmlformats.org/markup-compatibility/2006" xmlns:a14="http://schemas.microsoft.com/office/drawing/2010/main" val="000000" mc:Ignorable="a14" a14:legacySpreadsheetColorIndex="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8" name="直線コネクタ 107"/>
              <p:cNvCxnSpPr>
                <a:cxnSpLocks noChangeShapeType="1"/>
              </p:cNvCxnSpPr>
              <p:nvPr/>
            </p:nvCxnSpPr>
            <p:spPr bwMode="auto">
              <a:xfrm flipH="1">
                <a:off x="123825" y="798191"/>
                <a:ext cx="476247" cy="409574"/>
              </a:xfrm>
              <a:prstGeom prst="line">
                <a:avLst/>
              </a:prstGeom>
              <a:noFill/>
              <a:ln w="3175" algn="ctr">
                <a:solidFill>
                  <a:srgbClr xmlns:mc="http://schemas.openxmlformats.org/markup-compatibility/2006" xmlns:a14="http://schemas.microsoft.com/office/drawing/2010/main" val="000000" mc:Ignorable="a14" a14:legacySpreadsheetColorIndex="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5" name="正方形/長方形 64"/>
            <p:cNvSpPr/>
            <p:nvPr/>
          </p:nvSpPr>
          <p:spPr>
            <a:xfrm rot="720000">
              <a:off x="3467100" y="923925"/>
              <a:ext cx="98149" cy="9815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66" name="Rectangle 125"/>
            <p:cNvSpPr>
              <a:spLocks noChangeArrowheads="1"/>
            </p:cNvSpPr>
            <p:nvPr/>
          </p:nvSpPr>
          <p:spPr bwMode="auto">
            <a:xfrm>
              <a:off x="3590925" y="847725"/>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solidFill>
                    <a:srgbClr val="002060"/>
                  </a:solidFill>
                  <a:effectLst/>
                  <a:latin typeface="ＭＳ Ｐゴシック"/>
                  <a:ea typeface="Meiryo UI"/>
                  <a:cs typeface="ＭＳ Ｐゴシック"/>
                </a:rPr>
                <a:t>区域１</a:t>
              </a:r>
              <a:endParaRPr lang="ja-JP" sz="600" dirty="0">
                <a:effectLst/>
                <a:latin typeface="ＭＳ Ｐゴシック"/>
                <a:cs typeface="ＭＳ Ｐゴシック"/>
              </a:endParaRPr>
            </a:p>
          </p:txBody>
        </p:sp>
        <p:sp>
          <p:nvSpPr>
            <p:cNvPr id="67" name="Rectangle 125"/>
            <p:cNvSpPr>
              <a:spLocks noChangeArrowheads="1"/>
            </p:cNvSpPr>
            <p:nvPr/>
          </p:nvSpPr>
          <p:spPr bwMode="auto">
            <a:xfrm>
              <a:off x="3514725" y="981075"/>
              <a:ext cx="548795" cy="24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solidFill>
                    <a:srgbClr val="002060"/>
                  </a:solidFill>
                  <a:effectLst/>
                  <a:latin typeface="ＭＳ Ｐゴシック"/>
                  <a:ea typeface="Meiryo UI"/>
                  <a:cs typeface="ＭＳ Ｐゴシック"/>
                </a:rPr>
                <a:t>区域２</a:t>
              </a:r>
              <a:endParaRPr lang="ja-JP" sz="600">
                <a:effectLst/>
                <a:latin typeface="ＭＳ Ｐゴシック"/>
                <a:cs typeface="ＭＳ Ｐゴシック"/>
              </a:endParaRPr>
            </a:p>
          </p:txBody>
        </p:sp>
        <p:sp>
          <p:nvSpPr>
            <p:cNvPr id="68" name="Rectangle 125"/>
            <p:cNvSpPr>
              <a:spLocks noChangeArrowheads="1"/>
            </p:cNvSpPr>
            <p:nvPr/>
          </p:nvSpPr>
          <p:spPr bwMode="auto">
            <a:xfrm>
              <a:off x="3248025" y="1457325"/>
              <a:ext cx="548796" cy="24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solidFill>
                    <a:srgbClr val="002060"/>
                  </a:solidFill>
                  <a:effectLst/>
                  <a:latin typeface="ＭＳ Ｐゴシック"/>
                  <a:ea typeface="Meiryo UI"/>
                  <a:cs typeface="ＭＳ Ｐゴシック"/>
                </a:rPr>
                <a:t>区域３</a:t>
              </a:r>
              <a:endParaRPr lang="ja-JP" sz="600" dirty="0">
                <a:effectLst/>
                <a:latin typeface="ＭＳ Ｐゴシック"/>
                <a:cs typeface="ＭＳ Ｐゴシック"/>
              </a:endParaRPr>
            </a:p>
          </p:txBody>
        </p:sp>
        <p:sp>
          <p:nvSpPr>
            <p:cNvPr id="69" name="Rectangle 125"/>
            <p:cNvSpPr>
              <a:spLocks noChangeArrowheads="1"/>
            </p:cNvSpPr>
            <p:nvPr/>
          </p:nvSpPr>
          <p:spPr bwMode="auto">
            <a:xfrm>
              <a:off x="3162300" y="1628775"/>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solidFill>
                    <a:srgbClr val="002060"/>
                  </a:solidFill>
                  <a:effectLst/>
                  <a:latin typeface="ＭＳ Ｐゴシック"/>
                  <a:ea typeface="Meiryo UI"/>
                  <a:cs typeface="ＭＳ Ｐゴシック"/>
                </a:rPr>
                <a:t>区域４</a:t>
              </a:r>
              <a:endParaRPr lang="ja-JP" sz="600">
                <a:effectLst/>
                <a:latin typeface="ＭＳ Ｐゴシック"/>
                <a:cs typeface="ＭＳ Ｐゴシック"/>
              </a:endParaRPr>
            </a:p>
          </p:txBody>
        </p:sp>
        <p:sp>
          <p:nvSpPr>
            <p:cNvPr id="70" name="Rectangle 125"/>
            <p:cNvSpPr>
              <a:spLocks noChangeArrowheads="1"/>
            </p:cNvSpPr>
            <p:nvPr/>
          </p:nvSpPr>
          <p:spPr bwMode="auto">
            <a:xfrm>
              <a:off x="3076575" y="1790700"/>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solidFill>
                    <a:srgbClr val="002060"/>
                  </a:solidFill>
                  <a:effectLst/>
                  <a:latin typeface="ＭＳ Ｐゴシック"/>
                  <a:ea typeface="Meiryo UI"/>
                  <a:cs typeface="ＭＳ Ｐゴシック"/>
                </a:rPr>
                <a:t>区域５</a:t>
              </a:r>
              <a:endParaRPr lang="ja-JP" sz="600">
                <a:effectLst/>
                <a:latin typeface="ＭＳ Ｐゴシック"/>
                <a:cs typeface="ＭＳ Ｐゴシック"/>
              </a:endParaRPr>
            </a:p>
          </p:txBody>
        </p:sp>
        <p:sp>
          <p:nvSpPr>
            <p:cNvPr id="71" name="Rectangle 125"/>
            <p:cNvSpPr>
              <a:spLocks noChangeArrowheads="1"/>
            </p:cNvSpPr>
            <p:nvPr/>
          </p:nvSpPr>
          <p:spPr bwMode="auto">
            <a:xfrm>
              <a:off x="2990850" y="1943100"/>
              <a:ext cx="547824" cy="239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solidFill>
                    <a:srgbClr val="002060"/>
                  </a:solidFill>
                  <a:effectLst/>
                  <a:latin typeface="ＭＳ Ｐゴシック"/>
                  <a:ea typeface="Meiryo UI"/>
                  <a:cs typeface="ＭＳ Ｐゴシック"/>
                </a:rPr>
                <a:t>区域６</a:t>
              </a:r>
              <a:endParaRPr lang="ja-JP" sz="600">
                <a:effectLst/>
                <a:latin typeface="ＭＳ Ｐゴシック"/>
                <a:cs typeface="ＭＳ Ｐゴシック"/>
              </a:endParaRPr>
            </a:p>
          </p:txBody>
        </p:sp>
        <p:sp>
          <p:nvSpPr>
            <p:cNvPr id="72" name="Rectangle 125"/>
            <p:cNvSpPr>
              <a:spLocks noChangeArrowheads="1"/>
            </p:cNvSpPr>
            <p:nvPr/>
          </p:nvSpPr>
          <p:spPr bwMode="auto">
            <a:xfrm>
              <a:off x="2895600" y="2105025"/>
              <a:ext cx="548795" cy="239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solidFill>
                    <a:srgbClr val="002060"/>
                  </a:solidFill>
                  <a:effectLst/>
                  <a:latin typeface="ＭＳ Ｐゴシック"/>
                  <a:ea typeface="Meiryo UI"/>
                  <a:cs typeface="ＭＳ Ｐゴシック"/>
                </a:rPr>
                <a:t>区域７</a:t>
              </a:r>
              <a:endParaRPr lang="ja-JP" sz="600" dirty="0">
                <a:effectLst/>
                <a:latin typeface="ＭＳ Ｐゴシック"/>
                <a:cs typeface="ＭＳ Ｐゴシック"/>
              </a:endParaRPr>
            </a:p>
          </p:txBody>
        </p:sp>
        <p:sp>
          <p:nvSpPr>
            <p:cNvPr id="73" name="Rectangle 125"/>
            <p:cNvSpPr>
              <a:spLocks noChangeArrowheads="1"/>
            </p:cNvSpPr>
            <p:nvPr/>
          </p:nvSpPr>
          <p:spPr bwMode="auto">
            <a:xfrm>
              <a:off x="2809875" y="2266950"/>
              <a:ext cx="548795" cy="239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solidFill>
                    <a:srgbClr val="002060"/>
                  </a:solidFill>
                  <a:effectLst/>
                  <a:latin typeface="ＭＳ Ｐゴシック"/>
                  <a:ea typeface="Meiryo UI"/>
                  <a:cs typeface="ＭＳ Ｐゴシック"/>
                </a:rPr>
                <a:t>区域８</a:t>
              </a:r>
              <a:endParaRPr lang="ja-JP" sz="600" dirty="0">
                <a:effectLst/>
                <a:latin typeface="ＭＳ Ｐゴシック"/>
                <a:cs typeface="ＭＳ Ｐゴシック"/>
              </a:endParaRPr>
            </a:p>
          </p:txBody>
        </p:sp>
        <p:sp>
          <p:nvSpPr>
            <p:cNvPr id="74" name="円/楕円 73"/>
            <p:cNvSpPr/>
            <p:nvPr/>
          </p:nvSpPr>
          <p:spPr>
            <a:xfrm>
              <a:off x="3514725" y="971550"/>
              <a:ext cx="16520" cy="165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75" name="正方形/長方形 74"/>
            <p:cNvSpPr/>
            <p:nvPr/>
          </p:nvSpPr>
          <p:spPr bwMode="auto">
            <a:xfrm rot="1380000">
              <a:off x="3390900" y="1038225"/>
              <a:ext cx="95599" cy="104255"/>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76" name="グループ化 75"/>
            <p:cNvGrpSpPr>
              <a:grpSpLocks/>
            </p:cNvGrpSpPr>
            <p:nvPr/>
          </p:nvGrpSpPr>
          <p:grpSpPr bwMode="auto">
            <a:xfrm>
              <a:off x="3114675" y="1533525"/>
              <a:ext cx="103749" cy="103680"/>
              <a:chOff x="3363208" y="1580960"/>
              <a:chExt cx="109137" cy="114690"/>
            </a:xfrm>
            <a:solidFill>
              <a:schemeClr val="bg1"/>
            </a:solidFill>
          </p:grpSpPr>
          <p:sp>
            <p:nvSpPr>
              <p:cNvPr id="104" name="正方形/長方形 103"/>
              <p:cNvSpPr/>
              <p:nvPr/>
            </p:nvSpPr>
            <p:spPr>
              <a:xfrm rot="720000">
                <a:off x="3363208" y="1580960"/>
                <a:ext cx="109137" cy="11469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05" name="円/楕円 104"/>
              <p:cNvSpPr/>
              <p:nvPr/>
            </p:nvSpPr>
            <p:spPr>
              <a:xfrm>
                <a:off x="3412428" y="1629375"/>
                <a:ext cx="18189" cy="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77" name="円/楕円 76"/>
            <p:cNvSpPr/>
            <p:nvPr/>
          </p:nvSpPr>
          <p:spPr>
            <a:xfrm>
              <a:off x="4886325" y="1333500"/>
              <a:ext cx="16520" cy="16520"/>
            </a:xfrm>
            <a:prstGeom prst="ellipse">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78" name="グループ化 77"/>
            <p:cNvGrpSpPr>
              <a:grpSpLocks/>
            </p:cNvGrpSpPr>
            <p:nvPr/>
          </p:nvGrpSpPr>
          <p:grpSpPr bwMode="auto">
            <a:xfrm>
              <a:off x="1331676" y="492301"/>
              <a:ext cx="1302052" cy="1181162"/>
              <a:chOff x="1448140" y="446917"/>
              <a:chExt cx="1430973" cy="1299238"/>
            </a:xfrm>
          </p:grpSpPr>
          <p:grpSp>
            <p:nvGrpSpPr>
              <p:cNvPr id="96" name="グループ化 95"/>
              <p:cNvGrpSpPr>
                <a:grpSpLocks/>
              </p:cNvGrpSpPr>
              <p:nvPr/>
            </p:nvGrpSpPr>
            <p:grpSpPr bwMode="auto">
              <a:xfrm>
                <a:off x="1448140" y="446917"/>
                <a:ext cx="1430973" cy="1299238"/>
                <a:chOff x="1449989" y="444954"/>
                <a:chExt cx="1315825" cy="1355676"/>
              </a:xfrm>
            </p:grpSpPr>
            <p:grpSp>
              <p:nvGrpSpPr>
                <p:cNvPr id="98" name="グループ化 97"/>
                <p:cNvGrpSpPr>
                  <a:grpSpLocks/>
                </p:cNvGrpSpPr>
                <p:nvPr/>
              </p:nvGrpSpPr>
              <p:grpSpPr bwMode="auto">
                <a:xfrm>
                  <a:off x="1585458" y="611787"/>
                  <a:ext cx="1180356" cy="1188843"/>
                  <a:chOff x="1585458" y="611787"/>
                  <a:chExt cx="1180356" cy="1188843"/>
                </a:xfrm>
              </p:grpSpPr>
              <p:pic>
                <p:nvPicPr>
                  <p:cNvPr id="101" name="図 1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20000">
                    <a:off x="1605057" y="641796"/>
                    <a:ext cx="1160757" cy="115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102" name="正方形/長方形 101"/>
                  <p:cNvSpPr/>
                  <p:nvPr/>
                </p:nvSpPr>
                <p:spPr>
                  <a:xfrm rot="720000">
                    <a:off x="2210127" y="611787"/>
                    <a:ext cx="360724" cy="9971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03" name="正方形/長方形 102"/>
                  <p:cNvSpPr/>
                  <p:nvPr/>
                </p:nvSpPr>
                <p:spPr>
                  <a:xfrm rot="16920000">
                    <a:off x="1453768" y="1042633"/>
                    <a:ext cx="368958" cy="10557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99" name="テキスト ボックス 1130"/>
                <p:cNvSpPr txBox="1"/>
                <p:nvPr/>
              </p:nvSpPr>
              <p:spPr>
                <a:xfrm rot="16860000">
                  <a:off x="1285445" y="961823"/>
                  <a:ext cx="628226" cy="299137"/>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100m</a:t>
                  </a:r>
                  <a:endParaRPr lang="ja-JP" sz="1200" dirty="0">
                    <a:effectLst/>
                    <a:latin typeface="ＭＳ Ｐゴシック"/>
                    <a:cs typeface="ＭＳ Ｐゴシック"/>
                  </a:endParaRPr>
                </a:p>
              </p:txBody>
            </p:sp>
            <p:sp>
              <p:nvSpPr>
                <p:cNvPr id="100" name="テキスト ボックス 1130"/>
                <p:cNvSpPr txBox="1"/>
                <p:nvPr/>
              </p:nvSpPr>
              <p:spPr>
                <a:xfrm rot="720000">
                  <a:off x="2014801" y="444954"/>
                  <a:ext cx="536686" cy="269241"/>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100m</a:t>
                  </a:r>
                  <a:endParaRPr lang="ja-JP" sz="1200" dirty="0">
                    <a:effectLst/>
                    <a:latin typeface="ＭＳ Ｐゴシック"/>
                    <a:cs typeface="ＭＳ Ｐゴシック"/>
                  </a:endParaRPr>
                </a:p>
              </p:txBody>
            </p:sp>
          </p:grpSp>
          <p:sp>
            <p:nvSpPr>
              <p:cNvPr id="97" name="円/楕円 96"/>
              <p:cNvSpPr/>
              <p:nvPr/>
            </p:nvSpPr>
            <p:spPr>
              <a:xfrm>
                <a:off x="2207825" y="1189764"/>
                <a:ext cx="19136" cy="1911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79" name="フリーフォーム 78"/>
            <p:cNvSpPr/>
            <p:nvPr/>
          </p:nvSpPr>
          <p:spPr>
            <a:xfrm rot="1125618">
              <a:off x="1352550" y="790575"/>
              <a:ext cx="335658" cy="42284"/>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dirty="0">
                  <a:effectLst/>
                  <a:ea typeface="ＭＳ 明朝"/>
                  <a:cs typeface="Times New Roman"/>
                </a:rPr>
                <a:t> </a:t>
              </a:r>
              <a:endParaRPr lang="ja-JP" sz="1050" kern="100" dirty="0">
                <a:effectLst/>
                <a:ea typeface="ＭＳ 明朝"/>
                <a:cs typeface="Times New Roman"/>
              </a:endParaRPr>
            </a:p>
          </p:txBody>
        </p:sp>
        <p:grpSp>
          <p:nvGrpSpPr>
            <p:cNvPr id="80" name="グループ化 79"/>
            <p:cNvGrpSpPr>
              <a:grpSpLocks/>
            </p:cNvGrpSpPr>
            <p:nvPr/>
          </p:nvGrpSpPr>
          <p:grpSpPr bwMode="auto">
            <a:xfrm rot="16675153">
              <a:off x="2819400" y="657225"/>
              <a:ext cx="295283" cy="663351"/>
              <a:chOff x="3158701" y="612665"/>
              <a:chExt cx="400050" cy="884084"/>
            </a:xfrm>
          </p:grpSpPr>
          <p:sp>
            <p:nvSpPr>
              <p:cNvPr id="94" name="二等辺三角形 93"/>
              <p:cNvSpPr/>
              <p:nvPr/>
            </p:nvSpPr>
            <p:spPr>
              <a:xfrm>
                <a:off x="3158701" y="612665"/>
                <a:ext cx="400050" cy="255221"/>
              </a:xfrm>
              <a:prstGeom prst="triangle">
                <a:avLst/>
              </a:prstGeom>
              <a:solidFill>
                <a:srgbClr val="3333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95" name="二等辺三角形 94"/>
              <p:cNvSpPr/>
              <p:nvPr/>
            </p:nvSpPr>
            <p:spPr>
              <a:xfrm rot="10800000">
                <a:off x="3276341" y="823893"/>
                <a:ext cx="188259" cy="672856"/>
              </a:xfrm>
              <a:prstGeom prst="triangle">
                <a:avLst/>
              </a:prstGeom>
              <a:gradFill>
                <a:gsLst>
                  <a:gs pos="61000">
                    <a:srgbClr val="1285E4"/>
                  </a:gs>
                  <a:gs pos="0">
                    <a:srgbClr val="00B0F0"/>
                  </a:gs>
                  <a:gs pos="100000">
                    <a:srgbClr val="3333CC"/>
                  </a:gs>
                  <a:gs pos="100000">
                    <a:srgbClr val="0070C0"/>
                  </a:gs>
                </a:gsLst>
                <a:lin ang="5400000" scaled="0"/>
              </a:gradFill>
              <a:ln w="63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81" name="テキスト ボックス 1130"/>
            <p:cNvSpPr txBox="1"/>
            <p:nvPr/>
          </p:nvSpPr>
          <p:spPr bwMode="auto">
            <a:xfrm rot="875006">
              <a:off x="2828924" y="748086"/>
              <a:ext cx="478790" cy="165100"/>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ja-JP" sz="600" dirty="0">
                  <a:solidFill>
                    <a:srgbClr val="002060"/>
                  </a:solidFill>
                  <a:effectLst/>
                  <a:latin typeface="ＭＳ Ｐゴシック"/>
                  <a:ea typeface="Meiryo UI"/>
                  <a:cs typeface="ＭＳ Ｐゴシック"/>
                </a:rPr>
                <a:t>拡大</a:t>
              </a:r>
              <a:endParaRPr lang="ja-JP" sz="600" dirty="0">
                <a:effectLst/>
                <a:latin typeface="ＭＳ Ｐゴシック"/>
                <a:cs typeface="ＭＳ Ｐゴシック"/>
              </a:endParaRPr>
            </a:p>
          </p:txBody>
        </p:sp>
        <p:sp>
          <p:nvSpPr>
            <p:cNvPr id="83" name="円/楕円 82"/>
            <p:cNvSpPr/>
            <p:nvPr/>
          </p:nvSpPr>
          <p:spPr>
            <a:xfrm>
              <a:off x="3429000" y="1085850"/>
              <a:ext cx="16520" cy="165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84" name="Rectangle 125"/>
            <p:cNvSpPr>
              <a:spLocks noChangeArrowheads="1"/>
            </p:cNvSpPr>
            <p:nvPr/>
          </p:nvSpPr>
          <p:spPr bwMode="auto">
            <a:xfrm>
              <a:off x="1838323" y="1714500"/>
              <a:ext cx="869013" cy="204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solidFill>
                    <a:srgbClr val="002060"/>
                  </a:solidFill>
                  <a:effectLst/>
                  <a:latin typeface="ＭＳ Ｐゴシック"/>
                  <a:ea typeface="Meiryo UI"/>
                  <a:cs typeface="ＭＳ Ｐゴシック"/>
                </a:rPr>
                <a:t>１つの区域に</a:t>
              </a:r>
              <a:endParaRPr lang="ja-JP" sz="600" dirty="0">
                <a:effectLst/>
                <a:latin typeface="ＭＳ Ｐゴシック"/>
                <a:cs typeface="ＭＳ Ｐゴシック"/>
              </a:endParaRPr>
            </a:p>
          </p:txBody>
        </p:sp>
        <p:sp>
          <p:nvSpPr>
            <p:cNvPr id="85" name="Rectangle 125"/>
            <p:cNvSpPr>
              <a:spLocks noChangeArrowheads="1"/>
            </p:cNvSpPr>
            <p:nvPr/>
          </p:nvSpPr>
          <p:spPr bwMode="auto">
            <a:xfrm>
              <a:off x="1838323" y="1846325"/>
              <a:ext cx="864243" cy="175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solidFill>
                    <a:srgbClr val="002060"/>
                  </a:solidFill>
                  <a:effectLst/>
                  <a:latin typeface="ＭＳ Ｐゴシック"/>
                  <a:ea typeface="Meiryo UI"/>
                  <a:cs typeface="ＭＳ Ｐゴシック"/>
                </a:rPr>
                <a:t>３種類</a:t>
              </a:r>
              <a:r>
                <a:rPr lang="en-US" sz="600" dirty="0">
                  <a:solidFill>
                    <a:srgbClr val="002060"/>
                  </a:solidFill>
                  <a:effectLst/>
                  <a:latin typeface="ＭＳ Ｐゴシック"/>
                  <a:ea typeface="Meiryo UI"/>
                  <a:cs typeface="ＭＳ Ｐゴシック"/>
                </a:rPr>
                <a:t>25</a:t>
              </a:r>
              <a:r>
                <a:rPr lang="ja-JP" sz="600" dirty="0">
                  <a:solidFill>
                    <a:srgbClr val="002060"/>
                  </a:solidFill>
                  <a:effectLst/>
                  <a:latin typeface="ＭＳ Ｐゴシック"/>
                  <a:ea typeface="Meiryo UI"/>
                  <a:cs typeface="ＭＳ Ｐゴシック"/>
                </a:rPr>
                <a:t>基の</a:t>
              </a:r>
              <a:endParaRPr lang="ja-JP" sz="600" dirty="0">
                <a:effectLst/>
                <a:latin typeface="ＭＳ Ｐゴシック"/>
                <a:cs typeface="ＭＳ Ｐゴシック"/>
              </a:endParaRPr>
            </a:p>
          </p:txBody>
        </p:sp>
        <p:sp>
          <p:nvSpPr>
            <p:cNvPr id="86" name="Rectangle 125"/>
            <p:cNvSpPr>
              <a:spLocks noChangeArrowheads="1"/>
            </p:cNvSpPr>
            <p:nvPr/>
          </p:nvSpPr>
          <p:spPr bwMode="auto">
            <a:xfrm>
              <a:off x="1852237" y="1983960"/>
              <a:ext cx="883607" cy="167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solidFill>
                    <a:srgbClr val="002060"/>
                  </a:solidFill>
                  <a:effectLst/>
                  <a:latin typeface="ＭＳ Ｐゴシック"/>
                  <a:ea typeface="Meiryo UI"/>
                  <a:cs typeface="ＭＳ Ｐゴシック"/>
                </a:rPr>
                <a:t>ブロックを設置</a:t>
              </a:r>
              <a:endParaRPr lang="ja-JP" sz="600" dirty="0">
                <a:effectLst/>
                <a:latin typeface="ＭＳ Ｐゴシック"/>
                <a:cs typeface="ＭＳ Ｐゴシック"/>
              </a:endParaRPr>
            </a:p>
          </p:txBody>
        </p:sp>
        <p:sp>
          <p:nvSpPr>
            <p:cNvPr id="87" name="円/楕円 86"/>
            <p:cNvSpPr/>
            <p:nvPr/>
          </p:nvSpPr>
          <p:spPr bwMode="auto">
            <a:xfrm>
              <a:off x="28575" y="95250"/>
              <a:ext cx="16520" cy="174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88" name="円/楕円 87"/>
            <p:cNvSpPr/>
            <p:nvPr/>
          </p:nvSpPr>
          <p:spPr bwMode="auto">
            <a:xfrm>
              <a:off x="2981325" y="1895475"/>
              <a:ext cx="15549"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89" name="円/楕円 88"/>
            <p:cNvSpPr/>
            <p:nvPr/>
          </p:nvSpPr>
          <p:spPr bwMode="auto">
            <a:xfrm>
              <a:off x="2895600" y="205740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600" kern="100">
                  <a:effectLst/>
                  <a:ea typeface="ＭＳ 明朝"/>
                  <a:cs typeface="Times New Roman"/>
                </a:rPr>
                <a:t> </a:t>
              </a:r>
              <a:endParaRPr lang="ja-JP" sz="600" kern="100">
                <a:effectLst/>
                <a:ea typeface="ＭＳ 明朝"/>
                <a:cs typeface="Times New Roman"/>
              </a:endParaRPr>
            </a:p>
          </p:txBody>
        </p:sp>
        <p:sp>
          <p:nvSpPr>
            <p:cNvPr id="90" name="円/楕円 89"/>
            <p:cNvSpPr/>
            <p:nvPr/>
          </p:nvSpPr>
          <p:spPr bwMode="auto">
            <a:xfrm>
              <a:off x="2809875" y="2219325"/>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91" name="円/楕円 90"/>
            <p:cNvSpPr/>
            <p:nvPr/>
          </p:nvSpPr>
          <p:spPr bwMode="auto">
            <a:xfrm>
              <a:off x="2714625" y="238125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92" name="円/楕円 91"/>
            <p:cNvSpPr/>
            <p:nvPr/>
          </p:nvSpPr>
          <p:spPr bwMode="auto">
            <a:xfrm>
              <a:off x="3067050" y="173355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93" name="Rectangle 124"/>
            <p:cNvSpPr>
              <a:spLocks noChangeArrowheads="1"/>
            </p:cNvSpPr>
            <p:nvPr/>
          </p:nvSpPr>
          <p:spPr bwMode="auto">
            <a:xfrm>
              <a:off x="219944" y="602634"/>
              <a:ext cx="1256373" cy="295909"/>
            </a:xfrm>
            <a:prstGeom prst="rect">
              <a:avLst/>
            </a:prstGeom>
            <a:noFill/>
            <a:ln>
              <a:noFill/>
            </a:ln>
            <a:effectLst/>
            <a:extLst/>
          </p:spPr>
          <p:txBody>
            <a:bodyPr wrap="square" lIns="36000" tIns="36000" rIns="36000" bIns="36000" anchor="ctr" anchorCtr="0" upright="1">
              <a:noAutofit/>
            </a:bodyPr>
            <a:lstStyle/>
            <a:p>
              <a:pPr>
                <a:lnSpc>
                  <a:spcPts val="800"/>
                </a:lnSpc>
                <a:spcAft>
                  <a:spcPts val="0"/>
                </a:spcAft>
              </a:pPr>
              <a:r>
                <a:rPr lang="ja-JP" sz="600" b="1" dirty="0">
                  <a:solidFill>
                    <a:srgbClr val="002060"/>
                  </a:solidFill>
                  <a:effectLst/>
                  <a:latin typeface="ＭＳ Ｐゴシック"/>
                  <a:ea typeface="Meiryo UI"/>
                  <a:cs typeface="ＭＳ Ｐゴシック"/>
                </a:rPr>
                <a:t>シーマークリーフ</a:t>
              </a:r>
              <a:endParaRPr lang="ja-JP" sz="600" dirty="0">
                <a:effectLst/>
                <a:latin typeface="ＭＳ Ｐゴシック"/>
                <a:cs typeface="ＭＳ Ｐゴシック"/>
              </a:endParaRPr>
            </a:p>
          </p:txBody>
        </p:sp>
      </p:grpSp>
      <p:sp>
        <p:nvSpPr>
          <p:cNvPr id="135" name="テキスト ボックス 134"/>
          <p:cNvSpPr txBox="1"/>
          <p:nvPr/>
        </p:nvSpPr>
        <p:spPr>
          <a:xfrm>
            <a:off x="3520268" y="6396569"/>
            <a:ext cx="3032156" cy="230832"/>
          </a:xfrm>
          <a:prstGeom prst="rect">
            <a:avLst/>
          </a:prstGeom>
          <a:noFill/>
        </p:spPr>
        <p:txBody>
          <a:bodyPr wrap="square" rtlCol="0">
            <a:spAutoFit/>
          </a:bodyPr>
          <a:lstStyle/>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攪拌ブロック</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礁</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設置位置</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995616984"/>
              </p:ext>
            </p:extLst>
          </p:nvPr>
        </p:nvGraphicFramePr>
        <p:xfrm>
          <a:off x="3501254" y="6793825"/>
          <a:ext cx="3313171" cy="2148703"/>
        </p:xfrm>
        <a:graphic>
          <a:graphicData uri="http://schemas.openxmlformats.org/drawingml/2006/table">
            <a:tbl>
              <a:tblPr firstRow="1" bandRow="1">
                <a:tableStyleId>{7DF18680-E054-41AD-8BC1-D1AEF772440D}</a:tableStyleId>
              </a:tblPr>
              <a:tblGrid>
                <a:gridCol w="526199">
                  <a:extLst>
                    <a:ext uri="{9D8B030D-6E8A-4147-A177-3AD203B41FA5}">
                      <a16:colId xmlns:a16="http://schemas.microsoft.com/office/drawing/2014/main" val="1643040611"/>
                    </a:ext>
                  </a:extLst>
                </a:gridCol>
                <a:gridCol w="790457">
                  <a:extLst>
                    <a:ext uri="{9D8B030D-6E8A-4147-A177-3AD203B41FA5}">
                      <a16:colId xmlns:a16="http://schemas.microsoft.com/office/drawing/2014/main" val="2561836186"/>
                    </a:ext>
                  </a:extLst>
                </a:gridCol>
                <a:gridCol w="755656">
                  <a:extLst>
                    <a:ext uri="{9D8B030D-6E8A-4147-A177-3AD203B41FA5}">
                      <a16:colId xmlns:a16="http://schemas.microsoft.com/office/drawing/2014/main" val="2895787"/>
                    </a:ext>
                  </a:extLst>
                </a:gridCol>
                <a:gridCol w="1240859">
                  <a:extLst>
                    <a:ext uri="{9D8B030D-6E8A-4147-A177-3AD203B41FA5}">
                      <a16:colId xmlns:a16="http://schemas.microsoft.com/office/drawing/2014/main" val="941926421"/>
                    </a:ext>
                  </a:extLst>
                </a:gridCol>
              </a:tblGrid>
              <a:tr h="209070">
                <a:tc>
                  <a:txBody>
                    <a:bodyPr/>
                    <a:lstStyle/>
                    <a:p>
                      <a:pPr algn="ctr"/>
                      <a:r>
                        <a:rPr kumimoji="1" lang="ja-JP" altLang="en-US" sz="800" dirty="0" smtClean="0">
                          <a:latin typeface="ＭＳ Ｐゴシック" panose="020B0600070205080204" pitchFamily="50" charset="-128"/>
                          <a:ea typeface="ＭＳ Ｐゴシック" panose="020B0600070205080204" pitchFamily="50" charset="-128"/>
                        </a:rPr>
                        <a:t>地区</a:t>
                      </a:r>
                      <a:endParaRPr kumimoji="1" lang="ja-JP" altLang="en-US" sz="7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800" dirty="0" smtClean="0">
                          <a:latin typeface="ＭＳ Ｐゴシック" panose="020B0600070205080204" pitchFamily="50" charset="-128"/>
                          <a:ea typeface="ＭＳ Ｐゴシック" panose="020B0600070205080204" pitchFamily="50" charset="-128"/>
                        </a:rPr>
                        <a:t>A</a:t>
                      </a:r>
                      <a:r>
                        <a:rPr kumimoji="1" lang="ja-JP" altLang="en-US" sz="800" dirty="0" smtClean="0">
                          <a:latin typeface="ＭＳ Ｐゴシック" panose="020B0600070205080204" pitchFamily="50" charset="-128"/>
                          <a:ea typeface="ＭＳ Ｐゴシック" panose="020B0600070205080204" pitchFamily="50" charset="-128"/>
                        </a:rPr>
                        <a:t>地区</a:t>
                      </a:r>
                      <a:endParaRPr kumimoji="1" lang="ja-JP" altLang="en-US" sz="7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800" dirty="0" smtClean="0">
                          <a:latin typeface="ＭＳ Ｐゴシック" panose="020B0600070205080204" pitchFamily="50" charset="-128"/>
                          <a:ea typeface="ＭＳ Ｐゴシック" panose="020B0600070205080204" pitchFamily="50" charset="-128"/>
                        </a:rPr>
                        <a:t>B</a:t>
                      </a:r>
                      <a:r>
                        <a:rPr kumimoji="1" lang="ja-JP" altLang="en-US" sz="800" dirty="0" smtClean="0">
                          <a:latin typeface="ＭＳ Ｐゴシック" panose="020B0600070205080204" pitchFamily="50" charset="-128"/>
                          <a:ea typeface="ＭＳ Ｐゴシック" panose="020B0600070205080204" pitchFamily="50" charset="-128"/>
                        </a:rPr>
                        <a:t>地区</a:t>
                      </a:r>
                      <a:endParaRPr kumimoji="1" lang="en-US" altLang="ja-JP" sz="700" dirty="0" smtClean="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800" dirty="0" smtClean="0">
                          <a:latin typeface="ＭＳ Ｐゴシック" panose="020B0600070205080204" pitchFamily="50" charset="-128"/>
                          <a:ea typeface="ＭＳ Ｐゴシック" panose="020B0600070205080204" pitchFamily="50" charset="-128"/>
                        </a:rPr>
                        <a:t>C</a:t>
                      </a:r>
                      <a:r>
                        <a:rPr kumimoji="1" lang="ja-JP" altLang="en-US" sz="800" dirty="0" smtClean="0">
                          <a:latin typeface="ＭＳ Ｐゴシック" panose="020B0600070205080204" pitchFamily="50" charset="-128"/>
                          <a:ea typeface="ＭＳ Ｐゴシック" panose="020B0600070205080204" pitchFamily="50" charset="-128"/>
                        </a:rPr>
                        <a:t>地区</a:t>
                      </a:r>
                      <a:endParaRPr kumimoji="1" lang="en-US" altLang="ja-JP" sz="7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16838954"/>
                  </a:ext>
                </a:extLst>
              </a:tr>
              <a:tr h="410238">
                <a:tc>
                  <a:txBody>
                    <a:bodyPr/>
                    <a:lstStyle/>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場　　　所</a:t>
                      </a:r>
                      <a:endParaRPr kumimoji="1" lang="ja-JP" altLang="en-US" sz="800" dirty="0">
                        <a:latin typeface="ＭＳ Ｐゴシック" panose="020B0600070205080204" pitchFamily="50" charset="-128"/>
                        <a:ea typeface="ＭＳ Ｐゴシック" panose="020B0600070205080204" pitchFamily="50" charset="-128"/>
                      </a:endParaRPr>
                    </a:p>
                  </a:txBody>
                  <a:tcPr anchor="ctr"/>
                </a:tc>
                <a:tc>
                  <a:txBody>
                    <a:bodyPr/>
                    <a:lstStyle/>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泉佐野、田尻、</a:t>
                      </a:r>
                      <a:endParaRPr kumimoji="1" lang="en-US" altLang="ja-JP" sz="800" dirty="0" smtClean="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岡田浦、樽井</a:t>
                      </a:r>
                      <a:endParaRPr kumimoji="1" lang="en-US" altLang="ja-JP" sz="800" dirty="0" smtClean="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smtClean="0">
                          <a:latin typeface="ＭＳ Ｐゴシック" panose="020B0600070205080204" pitchFamily="50" charset="-128"/>
                          <a:ea typeface="ＭＳ Ｐゴシック" panose="020B0600070205080204" pitchFamily="50" charset="-128"/>
                        </a:rPr>
                        <a:t>（</a:t>
                      </a:r>
                      <a:r>
                        <a:rPr kumimoji="1" lang="en-US" altLang="ja-JP" sz="700" dirty="0" smtClean="0">
                          <a:latin typeface="ＭＳ Ｐゴシック" panose="020B0600070205080204" pitchFamily="50" charset="-128"/>
                          <a:ea typeface="ＭＳ Ｐゴシック" panose="020B0600070205080204" pitchFamily="50" charset="-128"/>
                        </a:rPr>
                        <a:t>R8</a:t>
                      </a:r>
                      <a:r>
                        <a:rPr kumimoji="1" lang="ja-JP" altLang="en-US" sz="700" dirty="0" smtClean="0">
                          <a:latin typeface="ＭＳ Ｐゴシック" panose="020B0600070205080204" pitchFamily="50" charset="-128"/>
                          <a:ea typeface="ＭＳ Ｐゴシック" panose="020B0600070205080204" pitchFamily="50" charset="-128"/>
                        </a:rPr>
                        <a:t>～</a:t>
                      </a:r>
                      <a:r>
                        <a:rPr kumimoji="1" lang="en-US" altLang="ja-JP" sz="700" dirty="0" smtClean="0">
                          <a:latin typeface="ＭＳ Ｐゴシック" panose="020B0600070205080204" pitchFamily="50" charset="-128"/>
                          <a:ea typeface="ＭＳ Ｐゴシック" panose="020B0600070205080204" pitchFamily="50" charset="-128"/>
                        </a:rPr>
                        <a:t>11</a:t>
                      </a:r>
                      <a:r>
                        <a:rPr kumimoji="1" lang="ja-JP" altLang="en-US" sz="700" dirty="0" smtClean="0">
                          <a:latin typeface="ＭＳ Ｐゴシック" panose="020B0600070205080204" pitchFamily="50" charset="-128"/>
                          <a:ea typeface="ＭＳ Ｐゴシック" panose="020B0600070205080204" pitchFamily="50" charset="-128"/>
                        </a:rPr>
                        <a:t>年度</a:t>
                      </a:r>
                      <a:endParaRPr kumimoji="1" lang="en-US" altLang="ja-JP" sz="700" dirty="0" smtClean="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smtClean="0">
                          <a:latin typeface="ＭＳ Ｐゴシック" panose="020B0600070205080204" pitchFamily="50" charset="-128"/>
                          <a:ea typeface="ＭＳ Ｐゴシック" panose="020B0600070205080204" pitchFamily="50" charset="-128"/>
                        </a:rPr>
                        <a:t>予定）</a:t>
                      </a:r>
                      <a:endParaRPr kumimoji="1" lang="ja-JP" altLang="en-US" sz="700" dirty="0">
                        <a:latin typeface="ＭＳ Ｐゴシック" panose="020B0600070205080204" pitchFamily="50" charset="-128"/>
                        <a:ea typeface="ＭＳ Ｐゴシック" panose="020B0600070205080204" pitchFamily="50" charset="-128"/>
                      </a:endParaRPr>
                    </a:p>
                  </a:txBody>
                  <a:tcPr anchor="ctr"/>
                </a:tc>
                <a:tc>
                  <a:txBody>
                    <a:bodyPr/>
                    <a:lstStyle/>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尾崎、</a:t>
                      </a:r>
                      <a:endParaRPr kumimoji="1" lang="en-US" altLang="ja-JP" sz="800" dirty="0" smtClean="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西鳥取、</a:t>
                      </a:r>
                      <a:endParaRPr kumimoji="1" lang="en-US" altLang="ja-JP" sz="800" dirty="0" smtClean="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下荘、淡輪、深日</a:t>
                      </a:r>
                      <a:endParaRPr kumimoji="1" lang="en-US" altLang="ja-JP" sz="800" dirty="0" smtClean="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smtClean="0">
                          <a:latin typeface="ＭＳ Ｐゴシック" panose="020B0600070205080204" pitchFamily="50" charset="-128"/>
                          <a:ea typeface="ＭＳ Ｐゴシック" panose="020B0600070205080204" pitchFamily="50" charset="-128"/>
                        </a:rPr>
                        <a:t>（</a:t>
                      </a:r>
                      <a:r>
                        <a:rPr kumimoji="1" lang="en-US" altLang="ja-JP" sz="700" dirty="0" smtClean="0">
                          <a:latin typeface="ＭＳ Ｐゴシック" panose="020B0600070205080204" pitchFamily="50" charset="-128"/>
                          <a:ea typeface="ＭＳ Ｐゴシック" panose="020B0600070205080204" pitchFamily="50" charset="-128"/>
                        </a:rPr>
                        <a:t>R4</a:t>
                      </a:r>
                      <a:r>
                        <a:rPr kumimoji="1" lang="ja-JP" altLang="en-US" sz="700" dirty="0" smtClean="0">
                          <a:latin typeface="ＭＳ Ｐゴシック" panose="020B0600070205080204" pitchFamily="50" charset="-128"/>
                          <a:ea typeface="ＭＳ Ｐゴシック" panose="020B0600070205080204" pitchFamily="50" charset="-128"/>
                        </a:rPr>
                        <a:t>～</a:t>
                      </a:r>
                      <a:r>
                        <a:rPr kumimoji="1" lang="en-US" altLang="ja-JP" sz="700" dirty="0" smtClean="0">
                          <a:latin typeface="ＭＳ Ｐゴシック" panose="020B0600070205080204" pitchFamily="50" charset="-128"/>
                          <a:ea typeface="ＭＳ Ｐゴシック" panose="020B0600070205080204" pitchFamily="50" charset="-128"/>
                        </a:rPr>
                        <a:t>9</a:t>
                      </a:r>
                      <a:r>
                        <a:rPr kumimoji="1" lang="ja-JP" altLang="en-US" sz="700" dirty="0" smtClean="0">
                          <a:latin typeface="ＭＳ Ｐゴシック" panose="020B0600070205080204" pitchFamily="50" charset="-128"/>
                          <a:ea typeface="ＭＳ Ｐゴシック" panose="020B0600070205080204" pitchFamily="50" charset="-128"/>
                        </a:rPr>
                        <a:t>年度</a:t>
                      </a:r>
                      <a:endParaRPr kumimoji="1" lang="en-US" altLang="ja-JP" sz="700" dirty="0" smtClean="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smtClean="0">
                          <a:latin typeface="ＭＳ Ｐゴシック" panose="020B0600070205080204" pitchFamily="50" charset="-128"/>
                          <a:ea typeface="ＭＳ Ｐゴシック" panose="020B0600070205080204" pitchFamily="50" charset="-128"/>
                        </a:rPr>
                        <a:t>予定）</a:t>
                      </a:r>
                    </a:p>
                  </a:txBody>
                  <a:tcPr anchor="ctr"/>
                </a:tc>
                <a:tc>
                  <a:txBody>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800" dirty="0" smtClean="0">
                          <a:latin typeface="ＭＳ Ｐゴシック" panose="020B0600070205080204" pitchFamily="50" charset="-128"/>
                          <a:ea typeface="ＭＳ Ｐゴシック" panose="020B0600070205080204" pitchFamily="50" charset="-128"/>
                        </a:rPr>
                        <a:t>谷川、小島</a:t>
                      </a:r>
                      <a:endParaRPr kumimoji="1" lang="en-US" altLang="ja-JP" sz="8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700" dirty="0" smtClean="0">
                          <a:latin typeface="ＭＳ Ｐゴシック" panose="020B0600070205080204" pitchFamily="50" charset="-128"/>
                          <a:ea typeface="ＭＳ Ｐゴシック" panose="020B0600070205080204" pitchFamily="50" charset="-128"/>
                        </a:rPr>
                        <a:t>（</a:t>
                      </a:r>
                      <a:r>
                        <a:rPr kumimoji="1" lang="en-US" altLang="ja-JP" sz="700" dirty="0" smtClean="0">
                          <a:latin typeface="ＭＳ Ｐゴシック" panose="020B0600070205080204" pitchFamily="50" charset="-128"/>
                          <a:ea typeface="ＭＳ Ｐゴシック" panose="020B0600070205080204" pitchFamily="50" charset="-128"/>
                        </a:rPr>
                        <a:t>R4</a:t>
                      </a:r>
                      <a:r>
                        <a:rPr kumimoji="1" lang="ja-JP" altLang="en-US" sz="700" dirty="0" smtClean="0">
                          <a:latin typeface="ＭＳ Ｐゴシック" panose="020B0600070205080204" pitchFamily="50" charset="-128"/>
                          <a:ea typeface="ＭＳ Ｐゴシック" panose="020B0600070205080204" pitchFamily="50" charset="-128"/>
                        </a:rPr>
                        <a:t>～</a:t>
                      </a:r>
                      <a:r>
                        <a:rPr kumimoji="1" lang="en-US" altLang="ja-JP" sz="700" dirty="0" smtClean="0">
                          <a:latin typeface="ＭＳ Ｐゴシック" panose="020B0600070205080204" pitchFamily="50" charset="-128"/>
                          <a:ea typeface="ＭＳ Ｐゴシック" panose="020B0600070205080204" pitchFamily="50" charset="-128"/>
                        </a:rPr>
                        <a:t>6</a:t>
                      </a:r>
                      <a:r>
                        <a:rPr kumimoji="1" lang="ja-JP" altLang="en-US" sz="700" dirty="0" smtClean="0">
                          <a:latin typeface="ＭＳ Ｐゴシック" panose="020B0600070205080204" pitchFamily="50" charset="-128"/>
                          <a:ea typeface="ＭＳ Ｐゴシック" panose="020B0600070205080204" pitchFamily="50" charset="-128"/>
                        </a:rPr>
                        <a:t>年度予定）</a:t>
                      </a:r>
                    </a:p>
                  </a:txBody>
                  <a:tcPr anchor="ctr"/>
                </a:tc>
                <a:extLst>
                  <a:ext uri="{0D108BD9-81ED-4DB2-BD59-A6C34878D82A}">
                    <a16:rowId xmlns:a16="http://schemas.microsoft.com/office/drawing/2014/main" val="3257481885"/>
                  </a:ext>
                </a:extLst>
              </a:tr>
              <a:tr h="225952">
                <a:tc>
                  <a:txBody>
                    <a:bodyPr/>
                    <a:lstStyle/>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設置水深</a:t>
                      </a:r>
                      <a:endParaRPr kumimoji="1" lang="ja-JP" altLang="en-US" sz="800" dirty="0">
                        <a:latin typeface="ＭＳ Ｐゴシック" panose="020B0600070205080204" pitchFamily="50" charset="-128"/>
                        <a:ea typeface="ＭＳ Ｐゴシック" panose="020B0600070205080204" pitchFamily="50" charset="-128"/>
                      </a:endParaRPr>
                    </a:p>
                  </a:txBody>
                  <a:tcPr anchor="ctr"/>
                </a:tc>
                <a:tc>
                  <a:txBody>
                    <a:bodyPr/>
                    <a:lstStyle/>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５ｍ以浅</a:t>
                      </a:r>
                      <a:endParaRPr kumimoji="1" lang="ja-JP" altLang="en-US" sz="800" dirty="0">
                        <a:latin typeface="ＭＳ Ｐゴシック" panose="020B0600070205080204" pitchFamily="50" charset="-128"/>
                        <a:ea typeface="ＭＳ Ｐゴシック" panose="020B0600070205080204" pitchFamily="50" charset="-128"/>
                      </a:endParaRPr>
                    </a:p>
                  </a:txBody>
                  <a:tcPr anchor="ctr"/>
                </a:tc>
                <a:tc>
                  <a:txBody>
                    <a:bodyPr/>
                    <a:lstStyle/>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１０ｍ以浅</a:t>
                      </a:r>
                      <a:endParaRPr kumimoji="1" lang="ja-JP" altLang="en-US" sz="800" dirty="0">
                        <a:latin typeface="ＭＳ Ｐゴシック" panose="020B0600070205080204" pitchFamily="50" charset="-128"/>
                        <a:ea typeface="ＭＳ Ｐゴシック" panose="020B0600070205080204" pitchFamily="50" charset="-128"/>
                      </a:endParaRPr>
                    </a:p>
                  </a:txBody>
                  <a:tcPr anchor="ctr"/>
                </a:tc>
                <a:tc>
                  <a:txBody>
                    <a:bodyPr/>
                    <a:lstStyle/>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１５ｍ以浅</a:t>
                      </a:r>
                      <a:endParaRPr kumimoji="1" lang="ja-JP" altLang="en-US" sz="8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228352528"/>
                  </a:ext>
                </a:extLst>
              </a:tr>
              <a:tr h="838063">
                <a:tc>
                  <a:txBody>
                    <a:bodyPr/>
                    <a:lstStyle/>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ブロック</a:t>
                      </a:r>
                      <a:endParaRPr kumimoji="1" lang="en-US" altLang="ja-JP" sz="800" dirty="0" smtClean="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の</a:t>
                      </a:r>
                      <a:endParaRPr kumimoji="1" lang="en-US" altLang="ja-JP" sz="800" dirty="0" smtClean="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smtClean="0">
                          <a:latin typeface="ＭＳ Ｐゴシック" panose="020B0600070205080204" pitchFamily="50" charset="-128"/>
                          <a:ea typeface="ＭＳ Ｐゴシック" panose="020B0600070205080204" pitchFamily="50" charset="-128"/>
                        </a:rPr>
                        <a:t>イメージ</a:t>
                      </a:r>
                      <a:endParaRPr kumimoji="1" lang="ja-JP" altLang="en-US" sz="800" dirty="0">
                        <a:latin typeface="ＭＳ Ｐゴシック" panose="020B0600070205080204" pitchFamily="50" charset="-128"/>
                        <a:ea typeface="ＭＳ Ｐゴシック" panose="020B0600070205080204" pitchFamily="50" charset="-128"/>
                      </a:endParaRPr>
                    </a:p>
                  </a:txBody>
                  <a:tcPr anchor="ctr"/>
                </a:tc>
                <a:tc gridSpan="2">
                  <a:txBody>
                    <a:bodyPr/>
                    <a:lstStyle/>
                    <a:p>
                      <a:pPr algn="l">
                        <a:lnSpc>
                          <a:spcPts val="900"/>
                        </a:lnSpc>
                      </a:pPr>
                      <a:endParaRPr kumimoji="1" lang="ja-JP" altLang="en-US" sz="700" dirty="0">
                        <a:latin typeface="ＭＳ Ｐゴシック" panose="020B0600070205080204" pitchFamily="50" charset="-128"/>
                        <a:ea typeface="ＭＳ Ｐゴシック" panose="020B0600070205080204" pitchFamily="50" charset="-128"/>
                      </a:endParaRPr>
                    </a:p>
                  </a:txBody>
                  <a:tcPr anchor="ctr"/>
                </a:tc>
                <a:tc hMerge="1">
                  <a:txBody>
                    <a:bodyPr/>
                    <a:lstStyle/>
                    <a:p>
                      <a:pPr algn="ctr">
                        <a:lnSpc>
                          <a:spcPts val="900"/>
                        </a:lnSpc>
                      </a:pPr>
                      <a:endParaRPr kumimoji="1" lang="ja-JP" altLang="en-US" sz="900" dirty="0">
                        <a:latin typeface="ＭＳ Ｐゴシック" panose="020B0600070205080204" pitchFamily="50" charset="-128"/>
                        <a:ea typeface="ＭＳ Ｐゴシック" panose="020B0600070205080204" pitchFamily="50" charset="-128"/>
                      </a:endParaRPr>
                    </a:p>
                  </a:txBody>
                  <a:tcPr anchor="ctr"/>
                </a:tc>
                <a:tc>
                  <a:txBody>
                    <a:bodyPr/>
                    <a:lstStyle/>
                    <a:p>
                      <a:pPr algn="ctr">
                        <a:lnSpc>
                          <a:spcPts val="900"/>
                        </a:lnSpc>
                      </a:pPr>
                      <a:endParaRPr kumimoji="1" lang="en-US" altLang="ja-JP" sz="7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831350725"/>
                  </a:ext>
                </a:extLst>
              </a:tr>
            </a:tbl>
          </a:graphicData>
        </a:graphic>
      </p:graphicFrame>
      <p:grpSp>
        <p:nvGrpSpPr>
          <p:cNvPr id="136" name="グループ化 135"/>
          <p:cNvGrpSpPr/>
          <p:nvPr/>
        </p:nvGrpSpPr>
        <p:grpSpPr>
          <a:xfrm>
            <a:off x="4115047" y="8139914"/>
            <a:ext cx="1289692" cy="771917"/>
            <a:chOff x="9139859" y="1633796"/>
            <a:chExt cx="1556868" cy="820039"/>
          </a:xfrm>
        </p:grpSpPr>
        <p:pic>
          <p:nvPicPr>
            <p:cNvPr id="137" name="図 136"/>
            <p:cNvPicPr/>
            <p:nvPr/>
          </p:nvPicPr>
          <p:blipFill rotWithShape="1">
            <a:blip r:embed="rId8" cstate="print">
              <a:extLst>
                <a:ext uri="{BEBA8EAE-BF5A-486C-A8C5-ECC9F3942E4B}">
                  <a14:imgProps xmlns:a14="http://schemas.microsoft.com/office/drawing/2010/main">
                    <a14:imgLayer r:embed="rId9">
                      <a14:imgEffect>
                        <a14:backgroundRemoval t="0" b="100000" l="0" r="100000">
                          <a14:foregroundMark x1="29153" y1="53405" x2="29153" y2="53405"/>
                          <a14:foregroundMark x1="30293" y1="34767" x2="30293" y2="34767"/>
                          <a14:foregroundMark x1="31922" y1="29749" x2="31922" y2="29749"/>
                          <a14:foregroundMark x1="36971" y1="69892" x2="36971" y2="69892"/>
                          <a14:foregroundMark x1="58958" y1="46237" x2="58958" y2="46237"/>
                          <a14:foregroundMark x1="67264" y1="9319" x2="67264" y2="9319"/>
                          <a14:foregroundMark x1="68078" y1="41935" x2="68078" y2="41935"/>
                          <a14:foregroundMark x1="72964" y1="53405" x2="72964" y2="53405"/>
                          <a14:foregroundMark x1="71336" y1="49462" x2="71336" y2="49462"/>
                          <a14:foregroundMark x1="81759" y1="62724" x2="81759" y2="62724"/>
                          <a14:foregroundMark x1="67427" y1="61290" x2="67427" y2="61290"/>
                          <a14:foregroundMark x1="68893" y1="71685" x2="68893" y2="71685"/>
                          <a14:foregroundMark x1="66124" y1="71326" x2="64658" y2="71326"/>
                          <a14:foregroundMark x1="44300" y1="73835" x2="44300" y2="73835"/>
                          <a14:foregroundMark x1="23941" y1="63799" x2="23941" y2="63799"/>
                          <a14:foregroundMark x1="28827" y1="54122" x2="28827" y2="54122"/>
                          <a14:backgroundMark x1="33550" y1="36201" x2="33550" y2="36201"/>
                          <a14:backgroundMark x1="65309" y1="13978" x2="65309" y2="13978"/>
                        </a14:backgroundRemoval>
                      </a14:imgEffect>
                    </a14:imgLayer>
                  </a14:imgProps>
                </a:ext>
                <a:ext uri="{28A0092B-C50C-407E-A947-70E740481C1C}">
                  <a14:useLocalDpi xmlns:a14="http://schemas.microsoft.com/office/drawing/2010/main" val="0"/>
                </a:ext>
              </a:extLst>
            </a:blip>
            <a:srcRect l="15450" r="12703" b="19696"/>
            <a:stretch/>
          </p:blipFill>
          <p:spPr bwMode="auto">
            <a:xfrm>
              <a:off x="9460113" y="1633796"/>
              <a:ext cx="1137119" cy="635349"/>
            </a:xfrm>
            <a:prstGeom prst="rect">
              <a:avLst/>
            </a:prstGeom>
            <a:noFill/>
            <a:ln>
              <a:noFill/>
            </a:ln>
            <a:extLst>
              <a:ext uri="{53640926-AAD7-44D8-BBD7-CCE9431645EC}">
                <a14:shadowObscured xmlns:a14="http://schemas.microsoft.com/office/drawing/2010/main"/>
              </a:ext>
            </a:extLst>
          </p:spPr>
        </p:pic>
        <p:cxnSp>
          <p:nvCxnSpPr>
            <p:cNvPr id="138" name="直線コネクタ 137"/>
            <p:cNvCxnSpPr/>
            <p:nvPr/>
          </p:nvCxnSpPr>
          <p:spPr>
            <a:xfrm flipH="1">
              <a:off x="9327356" y="1751440"/>
              <a:ext cx="4119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39" name="直線コネクタ 138"/>
            <p:cNvCxnSpPr/>
            <p:nvPr/>
          </p:nvCxnSpPr>
          <p:spPr>
            <a:xfrm flipH="1">
              <a:off x="9327356" y="2105025"/>
              <a:ext cx="1327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40" name="直線コネクタ 139"/>
            <p:cNvCxnSpPr/>
            <p:nvPr/>
          </p:nvCxnSpPr>
          <p:spPr>
            <a:xfrm>
              <a:off x="9327356" y="1771650"/>
              <a:ext cx="0" cy="314325"/>
            </a:xfrm>
            <a:prstGeom prst="line">
              <a:avLst/>
            </a:prstGeom>
            <a:ln w="3175"/>
          </p:spPr>
          <p:style>
            <a:lnRef idx="1">
              <a:schemeClr val="dk1"/>
            </a:lnRef>
            <a:fillRef idx="0">
              <a:schemeClr val="dk1"/>
            </a:fillRef>
            <a:effectRef idx="0">
              <a:schemeClr val="dk1"/>
            </a:effectRef>
            <a:fontRef idx="minor">
              <a:schemeClr val="tx1"/>
            </a:fontRef>
          </p:style>
        </p:cxnSp>
        <p:sp>
          <p:nvSpPr>
            <p:cNvPr id="141" name="テキスト ボックス 140"/>
            <p:cNvSpPr txBox="1"/>
            <p:nvPr/>
          </p:nvSpPr>
          <p:spPr>
            <a:xfrm rot="16200000">
              <a:off x="9050251" y="1850914"/>
              <a:ext cx="394660" cy="215444"/>
            </a:xfrm>
            <a:prstGeom prst="rect">
              <a:avLst/>
            </a:prstGeom>
            <a:noFill/>
          </p:spPr>
          <p:txBody>
            <a:bodyPr wrap="none" rtlCol="0">
              <a:spAutoFit/>
            </a:bodyPr>
            <a:lstStyle/>
            <a:p>
              <a:r>
                <a:rPr kumimoji="1" lang="en-US" altLang="ja-JP" sz="800" dirty="0" smtClean="0"/>
                <a:t>2.0m</a:t>
              </a:r>
              <a:endParaRPr kumimoji="1" lang="ja-JP" altLang="en-US" sz="800" dirty="0"/>
            </a:p>
          </p:txBody>
        </p:sp>
        <p:cxnSp>
          <p:nvCxnSpPr>
            <p:cNvPr id="142" name="直線コネクタ 141"/>
            <p:cNvCxnSpPr/>
            <p:nvPr/>
          </p:nvCxnSpPr>
          <p:spPr>
            <a:xfrm flipH="1">
              <a:off x="9383298" y="2105025"/>
              <a:ext cx="93187" cy="85286"/>
            </a:xfrm>
            <a:prstGeom prst="line">
              <a:avLst/>
            </a:prstGeom>
            <a:ln w="3175"/>
          </p:spPr>
          <p:style>
            <a:lnRef idx="1">
              <a:schemeClr val="dk1"/>
            </a:lnRef>
            <a:fillRef idx="0">
              <a:schemeClr val="dk1"/>
            </a:fillRef>
            <a:effectRef idx="0">
              <a:schemeClr val="dk1"/>
            </a:effectRef>
            <a:fontRef idx="minor">
              <a:schemeClr val="tx1"/>
            </a:fontRef>
          </p:style>
        </p:cxnSp>
        <p:cxnSp>
          <p:nvCxnSpPr>
            <p:cNvPr id="143" name="直線コネクタ 142"/>
            <p:cNvCxnSpPr/>
            <p:nvPr/>
          </p:nvCxnSpPr>
          <p:spPr>
            <a:xfrm flipH="1">
              <a:off x="10220325" y="2210617"/>
              <a:ext cx="207169" cy="192677"/>
            </a:xfrm>
            <a:prstGeom prst="line">
              <a:avLst/>
            </a:prstGeom>
            <a:ln w="3175"/>
          </p:spPr>
          <p:style>
            <a:lnRef idx="1">
              <a:schemeClr val="dk1"/>
            </a:lnRef>
            <a:fillRef idx="0">
              <a:schemeClr val="dk1"/>
            </a:fillRef>
            <a:effectRef idx="0">
              <a:schemeClr val="dk1"/>
            </a:effectRef>
            <a:fontRef idx="minor">
              <a:schemeClr val="tx1"/>
            </a:fontRef>
          </p:style>
        </p:cxnSp>
        <p:cxnSp>
          <p:nvCxnSpPr>
            <p:cNvPr id="144" name="直線コネクタ 143"/>
            <p:cNvCxnSpPr/>
            <p:nvPr/>
          </p:nvCxnSpPr>
          <p:spPr>
            <a:xfrm>
              <a:off x="9397237" y="2191378"/>
              <a:ext cx="823088" cy="211916"/>
            </a:xfrm>
            <a:prstGeom prst="line">
              <a:avLst/>
            </a:prstGeom>
            <a:ln w="3175"/>
          </p:spPr>
          <p:style>
            <a:lnRef idx="1">
              <a:schemeClr val="dk1"/>
            </a:lnRef>
            <a:fillRef idx="0">
              <a:schemeClr val="dk1"/>
            </a:fillRef>
            <a:effectRef idx="0">
              <a:schemeClr val="dk1"/>
            </a:effectRef>
            <a:fontRef idx="minor">
              <a:schemeClr val="tx1"/>
            </a:fontRef>
          </p:style>
        </p:cxnSp>
        <p:sp>
          <p:nvSpPr>
            <p:cNvPr id="145" name="テキスト ボックス 144"/>
            <p:cNvSpPr txBox="1"/>
            <p:nvPr/>
          </p:nvSpPr>
          <p:spPr>
            <a:xfrm rot="932454">
              <a:off x="9564449" y="2238391"/>
              <a:ext cx="394660" cy="215444"/>
            </a:xfrm>
            <a:prstGeom prst="rect">
              <a:avLst/>
            </a:prstGeom>
            <a:noFill/>
          </p:spPr>
          <p:txBody>
            <a:bodyPr wrap="none" rtlCol="0">
              <a:spAutoFit/>
            </a:bodyPr>
            <a:lstStyle/>
            <a:p>
              <a:r>
                <a:rPr kumimoji="1" lang="en-US" altLang="ja-JP" sz="800" dirty="0"/>
                <a:t>5.5</a:t>
              </a:r>
              <a:r>
                <a:rPr kumimoji="1" lang="en-US" altLang="ja-JP" sz="800" dirty="0" smtClean="0"/>
                <a:t>m</a:t>
              </a:r>
              <a:endParaRPr kumimoji="1" lang="ja-JP" altLang="en-US" sz="800" dirty="0"/>
            </a:p>
          </p:txBody>
        </p:sp>
        <p:cxnSp>
          <p:nvCxnSpPr>
            <p:cNvPr id="146" name="直線コネクタ 145"/>
            <p:cNvCxnSpPr/>
            <p:nvPr/>
          </p:nvCxnSpPr>
          <p:spPr>
            <a:xfrm>
              <a:off x="10051726" y="2261525"/>
              <a:ext cx="314163" cy="78263"/>
            </a:xfrm>
            <a:prstGeom prst="line">
              <a:avLst/>
            </a:prstGeom>
            <a:ln w="3175"/>
          </p:spPr>
          <p:style>
            <a:lnRef idx="1">
              <a:schemeClr val="dk1"/>
            </a:lnRef>
            <a:fillRef idx="0">
              <a:schemeClr val="dk1"/>
            </a:fillRef>
            <a:effectRef idx="0">
              <a:schemeClr val="dk1"/>
            </a:effectRef>
            <a:fontRef idx="minor">
              <a:schemeClr val="tx1"/>
            </a:fontRef>
          </p:style>
        </p:cxnSp>
        <p:cxnSp>
          <p:nvCxnSpPr>
            <p:cNvPr id="147" name="直線コネクタ 146"/>
            <p:cNvCxnSpPr/>
            <p:nvPr/>
          </p:nvCxnSpPr>
          <p:spPr>
            <a:xfrm>
              <a:off x="10414690" y="1928812"/>
              <a:ext cx="275425" cy="82213"/>
            </a:xfrm>
            <a:prstGeom prst="line">
              <a:avLst/>
            </a:prstGeom>
            <a:ln w="3175"/>
          </p:spPr>
          <p:style>
            <a:lnRef idx="1">
              <a:schemeClr val="dk1"/>
            </a:lnRef>
            <a:fillRef idx="0">
              <a:schemeClr val="dk1"/>
            </a:fillRef>
            <a:effectRef idx="0">
              <a:schemeClr val="dk1"/>
            </a:effectRef>
            <a:fontRef idx="minor">
              <a:schemeClr val="tx1"/>
            </a:fontRef>
          </p:style>
        </p:cxnSp>
        <p:cxnSp>
          <p:nvCxnSpPr>
            <p:cNvPr id="148" name="直線コネクタ 147"/>
            <p:cNvCxnSpPr/>
            <p:nvPr/>
          </p:nvCxnSpPr>
          <p:spPr>
            <a:xfrm flipH="1">
              <a:off x="10380365" y="2036972"/>
              <a:ext cx="309750" cy="294094"/>
            </a:xfrm>
            <a:prstGeom prst="line">
              <a:avLst/>
            </a:prstGeom>
            <a:ln w="3175"/>
          </p:spPr>
          <p:style>
            <a:lnRef idx="1">
              <a:schemeClr val="dk1"/>
            </a:lnRef>
            <a:fillRef idx="0">
              <a:schemeClr val="dk1"/>
            </a:fillRef>
            <a:effectRef idx="0">
              <a:schemeClr val="dk1"/>
            </a:effectRef>
            <a:fontRef idx="minor">
              <a:schemeClr val="tx1"/>
            </a:fontRef>
          </p:style>
        </p:cxnSp>
        <p:sp>
          <p:nvSpPr>
            <p:cNvPr id="149" name="テキスト ボックス 148"/>
            <p:cNvSpPr txBox="1"/>
            <p:nvPr/>
          </p:nvSpPr>
          <p:spPr>
            <a:xfrm rot="18570074">
              <a:off x="10391675" y="2102894"/>
              <a:ext cx="394660" cy="215444"/>
            </a:xfrm>
            <a:prstGeom prst="rect">
              <a:avLst/>
            </a:prstGeom>
            <a:noFill/>
          </p:spPr>
          <p:txBody>
            <a:bodyPr wrap="none" rtlCol="0">
              <a:spAutoFit/>
            </a:bodyPr>
            <a:lstStyle/>
            <a:p>
              <a:r>
                <a:rPr kumimoji="1" lang="en-US" altLang="ja-JP" sz="800" dirty="0"/>
                <a:t>5.5</a:t>
              </a:r>
              <a:r>
                <a:rPr kumimoji="1" lang="en-US" altLang="ja-JP" sz="800" dirty="0" smtClean="0"/>
                <a:t>m</a:t>
              </a:r>
              <a:endParaRPr kumimoji="1" lang="ja-JP" altLang="en-US" sz="800" dirty="0"/>
            </a:p>
          </p:txBody>
        </p:sp>
      </p:grpSp>
      <p:grpSp>
        <p:nvGrpSpPr>
          <p:cNvPr id="150" name="グループ化 149"/>
          <p:cNvGrpSpPr/>
          <p:nvPr/>
        </p:nvGrpSpPr>
        <p:grpSpPr>
          <a:xfrm>
            <a:off x="5618683" y="8101770"/>
            <a:ext cx="1177475" cy="927575"/>
            <a:chOff x="9187115" y="2846557"/>
            <a:chExt cx="1300645" cy="823579"/>
          </a:xfrm>
        </p:grpSpPr>
        <p:pic>
          <p:nvPicPr>
            <p:cNvPr id="151" name="図 150" descr="D:\InoueMi\Desktop\あ.png"/>
            <p:cNvPicPr/>
            <p:nvPr/>
          </p:nvPicPr>
          <p:blipFill>
            <a:blip r:embed="rId10" cstate="print">
              <a:extLst>
                <a:ext uri="{BEBA8EAE-BF5A-486C-A8C5-ECC9F3942E4B}">
                  <a14:imgProps xmlns:a14="http://schemas.microsoft.com/office/drawing/2010/main">
                    <a14:imgLayer r:embed="rId11">
                      <a14:imgEffect>
                        <a14:backgroundRemoval t="431" b="100000" l="1648" r="100000">
                          <a14:foregroundMark x1="30220" y1="59052" x2="30220" y2="59052"/>
                          <a14:backgroundMark x1="54670" y1="91379" x2="54670" y2="91379"/>
                          <a14:backgroundMark x1="54396" y1="91810" x2="54121" y2="89224"/>
                          <a14:backgroundMark x1="82418" y1="79310" x2="82418" y2="79310"/>
                          <a14:backgroundMark x1="82692" y1="80603" x2="82692" y2="80603"/>
                          <a14:backgroundMark x1="82692" y1="78879" x2="81593" y2="75862"/>
                          <a14:backgroundMark x1="31593" y1="87069" x2="31319" y2="84483"/>
                          <a14:backgroundMark x1="8516" y1="63793" x2="7418" y2="61638"/>
                          <a14:backgroundMark x1="10714" y1="62500" x2="10714" y2="60345"/>
                          <a14:backgroundMark x1="38736" y1="18966" x2="39835" y2="20259"/>
                          <a14:backgroundMark x1="43407" y1="15948" x2="43407" y2="17672"/>
                          <a14:backgroundMark x1="89560" y1="69828" x2="90110" y2="70690"/>
                          <a14:backgroundMark x1="86813" y1="61638" x2="86813" y2="62931"/>
                          <a14:backgroundMark x1="64560" y1="54741" x2="64560" y2="57328"/>
                          <a14:backgroundMark x1="65934" y1="64224" x2="67857" y2="63793"/>
                          <a14:backgroundMark x1="48352" y1="33190" x2="50000" y2="34052"/>
                          <a14:backgroundMark x1="12637" y1="50862" x2="12637" y2="50862"/>
                          <a14:backgroundMark x1="16209" y1="28879" x2="16209" y2="28879"/>
                          <a14:backgroundMark x1="9341" y1="56034" x2="9341" y2="56034"/>
                          <a14:backgroundMark x1="39835" y1="78017" x2="39835" y2="78017"/>
                          <a14:backgroundMark x1="37088" y1="68103" x2="37088" y2="68103"/>
                          <a14:backgroundMark x1="26374" y1="83190" x2="26648" y2="84914"/>
                          <a14:backgroundMark x1="23352" y1="84052" x2="23352" y2="84052"/>
                          <a14:backgroundMark x1="25549" y1="78448" x2="25549" y2="78448"/>
                          <a14:backgroundMark x1="16758" y1="74138" x2="17857" y2="74569"/>
                          <a14:backgroundMark x1="21429" y1="76293" x2="21703" y2="77155"/>
                          <a14:backgroundMark x1="25275" y1="71121" x2="25824" y2="71121"/>
                          <a14:backgroundMark x1="28022" y1="74569" x2="28571" y2="74138"/>
                          <a14:backgroundMark x1="61538" y1="82328" x2="62088" y2="83190"/>
                          <a14:backgroundMark x1="59066" y1="73707" x2="59066" y2="75000"/>
                          <a14:backgroundMark x1="54396" y1="78879" x2="54670" y2="77155"/>
                          <a14:backgroundMark x1="94505" y1="52155" x2="95604" y2="50862"/>
                          <a14:backgroundMark x1="96429" y1="65948" x2="96429" y2="65948"/>
                          <a14:backgroundMark x1="93681" y1="66810" x2="93681" y2="68534"/>
                          <a14:backgroundMark x1="91758" y1="56034" x2="92582" y2="56034"/>
                          <a14:backgroundMark x1="45330" y1="88362" x2="45879" y2="89224"/>
                        </a14:backgroundRemoval>
                      </a14:imgEffect>
                    </a14:imgLayer>
                  </a14:imgProps>
                </a:ext>
                <a:ext uri="{28A0092B-C50C-407E-A947-70E740481C1C}">
                  <a14:useLocalDpi xmlns:a14="http://schemas.microsoft.com/office/drawing/2010/main" val="0"/>
                </a:ext>
              </a:extLst>
            </a:blip>
            <a:srcRect/>
            <a:stretch>
              <a:fillRect/>
            </a:stretch>
          </p:blipFill>
          <p:spPr bwMode="auto">
            <a:xfrm>
              <a:off x="9291325" y="2846557"/>
              <a:ext cx="977162" cy="632931"/>
            </a:xfrm>
            <a:prstGeom prst="rect">
              <a:avLst/>
            </a:prstGeom>
            <a:noFill/>
            <a:ln>
              <a:noFill/>
            </a:ln>
          </p:spPr>
        </p:pic>
        <p:cxnSp>
          <p:nvCxnSpPr>
            <p:cNvPr id="152" name="直線コネクタ 151"/>
            <p:cNvCxnSpPr/>
            <p:nvPr/>
          </p:nvCxnSpPr>
          <p:spPr>
            <a:xfrm>
              <a:off x="9570940" y="3447879"/>
              <a:ext cx="135122" cy="106176"/>
            </a:xfrm>
            <a:prstGeom prst="line">
              <a:avLst/>
            </a:prstGeom>
            <a:ln w="3175"/>
          </p:spPr>
          <p:style>
            <a:lnRef idx="1">
              <a:schemeClr val="dk1"/>
            </a:lnRef>
            <a:fillRef idx="0">
              <a:schemeClr val="dk1"/>
            </a:fillRef>
            <a:effectRef idx="0">
              <a:schemeClr val="dk1"/>
            </a:effectRef>
            <a:fontRef idx="minor">
              <a:schemeClr val="tx1"/>
            </a:fontRef>
          </p:style>
        </p:cxnSp>
        <p:cxnSp>
          <p:nvCxnSpPr>
            <p:cNvPr id="153" name="直線コネクタ 152"/>
            <p:cNvCxnSpPr/>
            <p:nvPr/>
          </p:nvCxnSpPr>
          <p:spPr>
            <a:xfrm>
              <a:off x="10246087" y="3237562"/>
              <a:ext cx="104863" cy="90954"/>
            </a:xfrm>
            <a:prstGeom prst="line">
              <a:avLst/>
            </a:prstGeom>
            <a:ln w="3175"/>
          </p:spPr>
          <p:style>
            <a:lnRef idx="1">
              <a:schemeClr val="dk1"/>
            </a:lnRef>
            <a:fillRef idx="0">
              <a:schemeClr val="dk1"/>
            </a:fillRef>
            <a:effectRef idx="0">
              <a:schemeClr val="dk1"/>
            </a:effectRef>
            <a:fontRef idx="minor">
              <a:schemeClr val="tx1"/>
            </a:fontRef>
          </p:style>
        </p:cxnSp>
        <p:cxnSp>
          <p:nvCxnSpPr>
            <p:cNvPr id="154" name="直線コネクタ 153"/>
            <p:cNvCxnSpPr/>
            <p:nvPr/>
          </p:nvCxnSpPr>
          <p:spPr>
            <a:xfrm flipV="1">
              <a:off x="9733785" y="3349132"/>
              <a:ext cx="595396" cy="197493"/>
            </a:xfrm>
            <a:prstGeom prst="line">
              <a:avLst/>
            </a:prstGeom>
            <a:ln w="3175"/>
          </p:spPr>
          <p:style>
            <a:lnRef idx="1">
              <a:schemeClr val="dk1"/>
            </a:lnRef>
            <a:fillRef idx="0">
              <a:schemeClr val="dk1"/>
            </a:fillRef>
            <a:effectRef idx="0">
              <a:schemeClr val="dk1"/>
            </a:effectRef>
            <a:fontRef idx="minor">
              <a:schemeClr val="tx1"/>
            </a:fontRef>
          </p:style>
        </p:cxnSp>
        <p:cxnSp>
          <p:nvCxnSpPr>
            <p:cNvPr id="155" name="直線コネクタ 154"/>
            <p:cNvCxnSpPr/>
            <p:nvPr/>
          </p:nvCxnSpPr>
          <p:spPr>
            <a:xfrm flipH="1">
              <a:off x="9570940" y="3481334"/>
              <a:ext cx="206698" cy="72721"/>
            </a:xfrm>
            <a:prstGeom prst="line">
              <a:avLst/>
            </a:prstGeom>
            <a:ln w="3175"/>
          </p:spPr>
          <p:style>
            <a:lnRef idx="1">
              <a:schemeClr val="dk1"/>
            </a:lnRef>
            <a:fillRef idx="0">
              <a:schemeClr val="dk1"/>
            </a:fillRef>
            <a:effectRef idx="0">
              <a:schemeClr val="dk1"/>
            </a:effectRef>
            <a:fontRef idx="minor">
              <a:schemeClr val="tx1"/>
            </a:fontRef>
          </p:style>
        </p:cxnSp>
        <p:cxnSp>
          <p:nvCxnSpPr>
            <p:cNvPr id="156" name="直線コネクタ 155"/>
            <p:cNvCxnSpPr/>
            <p:nvPr/>
          </p:nvCxnSpPr>
          <p:spPr>
            <a:xfrm flipH="1">
              <a:off x="9187115" y="3150492"/>
              <a:ext cx="129333" cy="43356"/>
            </a:xfrm>
            <a:prstGeom prst="line">
              <a:avLst/>
            </a:prstGeom>
            <a:ln w="3175"/>
          </p:spPr>
          <p:style>
            <a:lnRef idx="1">
              <a:schemeClr val="dk1"/>
            </a:lnRef>
            <a:fillRef idx="0">
              <a:schemeClr val="dk1"/>
            </a:fillRef>
            <a:effectRef idx="0">
              <a:schemeClr val="dk1"/>
            </a:effectRef>
            <a:fontRef idx="minor">
              <a:schemeClr val="tx1"/>
            </a:fontRef>
          </p:style>
        </p:cxnSp>
        <p:cxnSp>
          <p:nvCxnSpPr>
            <p:cNvPr id="157" name="直線コネクタ 156"/>
            <p:cNvCxnSpPr/>
            <p:nvPr/>
          </p:nvCxnSpPr>
          <p:spPr>
            <a:xfrm>
              <a:off x="9195658" y="3221152"/>
              <a:ext cx="366522" cy="322493"/>
            </a:xfrm>
            <a:prstGeom prst="line">
              <a:avLst/>
            </a:prstGeom>
            <a:ln w="3175"/>
          </p:spPr>
          <p:style>
            <a:lnRef idx="1">
              <a:schemeClr val="dk1"/>
            </a:lnRef>
            <a:fillRef idx="0">
              <a:schemeClr val="dk1"/>
            </a:fillRef>
            <a:effectRef idx="0">
              <a:schemeClr val="dk1"/>
            </a:effectRef>
            <a:fontRef idx="minor">
              <a:schemeClr val="tx1"/>
            </a:fontRef>
          </p:style>
        </p:cxnSp>
        <p:cxnSp>
          <p:nvCxnSpPr>
            <p:cNvPr id="158" name="直線コネクタ 157"/>
            <p:cNvCxnSpPr/>
            <p:nvPr/>
          </p:nvCxnSpPr>
          <p:spPr>
            <a:xfrm flipV="1">
              <a:off x="10259190" y="3193848"/>
              <a:ext cx="69991" cy="30583"/>
            </a:xfrm>
            <a:prstGeom prst="line">
              <a:avLst/>
            </a:prstGeom>
            <a:ln/>
          </p:spPr>
          <p:style>
            <a:lnRef idx="1">
              <a:schemeClr val="dk1"/>
            </a:lnRef>
            <a:fillRef idx="0">
              <a:schemeClr val="dk1"/>
            </a:fillRef>
            <a:effectRef idx="0">
              <a:schemeClr val="dk1"/>
            </a:effectRef>
            <a:fontRef idx="minor">
              <a:schemeClr val="tx1"/>
            </a:fontRef>
          </p:style>
        </p:cxnSp>
        <p:cxnSp>
          <p:nvCxnSpPr>
            <p:cNvPr id="159" name="直線コネクタ 158"/>
            <p:cNvCxnSpPr/>
            <p:nvPr/>
          </p:nvCxnSpPr>
          <p:spPr>
            <a:xfrm flipV="1">
              <a:off x="10180850" y="3021947"/>
              <a:ext cx="117668" cy="36284"/>
            </a:xfrm>
            <a:prstGeom prst="line">
              <a:avLst/>
            </a:prstGeom>
            <a:ln/>
          </p:spPr>
          <p:style>
            <a:lnRef idx="1">
              <a:schemeClr val="dk1"/>
            </a:lnRef>
            <a:fillRef idx="0">
              <a:schemeClr val="dk1"/>
            </a:fillRef>
            <a:effectRef idx="0">
              <a:schemeClr val="dk1"/>
            </a:effectRef>
            <a:fontRef idx="minor">
              <a:schemeClr val="tx1"/>
            </a:fontRef>
          </p:style>
        </p:cxnSp>
        <p:cxnSp>
          <p:nvCxnSpPr>
            <p:cNvPr id="160" name="直線コネクタ 159"/>
            <p:cNvCxnSpPr/>
            <p:nvPr/>
          </p:nvCxnSpPr>
          <p:spPr>
            <a:xfrm>
              <a:off x="10329181" y="3021947"/>
              <a:ext cx="0" cy="156995"/>
            </a:xfrm>
            <a:prstGeom prst="line">
              <a:avLst/>
            </a:prstGeom>
            <a:ln w="3175"/>
          </p:spPr>
          <p:style>
            <a:lnRef idx="1">
              <a:schemeClr val="dk1"/>
            </a:lnRef>
            <a:fillRef idx="0">
              <a:schemeClr val="dk1"/>
            </a:fillRef>
            <a:effectRef idx="0">
              <a:schemeClr val="dk1"/>
            </a:effectRef>
            <a:fontRef idx="minor">
              <a:schemeClr val="tx1"/>
            </a:fontRef>
          </p:style>
        </p:cxnSp>
        <p:sp>
          <p:nvSpPr>
            <p:cNvPr id="161" name="テキスト ボックス 160"/>
            <p:cNvSpPr txBox="1"/>
            <p:nvPr/>
          </p:nvSpPr>
          <p:spPr>
            <a:xfrm rot="16200000">
              <a:off x="10194411" y="2985746"/>
              <a:ext cx="386644" cy="200055"/>
            </a:xfrm>
            <a:prstGeom prst="rect">
              <a:avLst/>
            </a:prstGeom>
            <a:noFill/>
          </p:spPr>
          <p:txBody>
            <a:bodyPr wrap="none" rtlCol="0">
              <a:spAutoFit/>
            </a:bodyPr>
            <a:lstStyle/>
            <a:p>
              <a:r>
                <a:rPr kumimoji="1" lang="en-US" altLang="ja-JP" sz="700" dirty="0" smtClean="0"/>
                <a:t>3.3</a:t>
              </a:r>
              <a:r>
                <a:rPr kumimoji="1" lang="ja-JP" altLang="en-US" sz="700" dirty="0" smtClean="0"/>
                <a:t>ｍ</a:t>
              </a:r>
              <a:endParaRPr kumimoji="1" lang="ja-JP" altLang="en-US" sz="700" dirty="0"/>
            </a:p>
          </p:txBody>
        </p:sp>
        <p:sp>
          <p:nvSpPr>
            <p:cNvPr id="162" name="テキスト ボックス 161"/>
            <p:cNvSpPr txBox="1"/>
            <p:nvPr/>
          </p:nvSpPr>
          <p:spPr>
            <a:xfrm rot="20101849">
              <a:off x="9848127" y="3400940"/>
              <a:ext cx="431528" cy="200055"/>
            </a:xfrm>
            <a:prstGeom prst="rect">
              <a:avLst/>
            </a:prstGeom>
            <a:noFill/>
          </p:spPr>
          <p:txBody>
            <a:bodyPr wrap="none" rtlCol="0">
              <a:spAutoFit/>
            </a:bodyPr>
            <a:lstStyle/>
            <a:p>
              <a:r>
                <a:rPr kumimoji="1" lang="en-US" altLang="ja-JP" sz="700" dirty="0"/>
                <a:t>11.0</a:t>
              </a:r>
              <a:r>
                <a:rPr kumimoji="1" lang="ja-JP" altLang="en-US" sz="700" dirty="0" smtClean="0"/>
                <a:t>ｍ</a:t>
              </a:r>
              <a:endParaRPr kumimoji="1" lang="ja-JP" altLang="en-US" sz="700" dirty="0"/>
            </a:p>
          </p:txBody>
        </p:sp>
        <p:sp>
          <p:nvSpPr>
            <p:cNvPr id="163" name="テキスト ボックス 162"/>
            <p:cNvSpPr txBox="1"/>
            <p:nvPr/>
          </p:nvSpPr>
          <p:spPr>
            <a:xfrm rot="2766374">
              <a:off x="9153628" y="3354344"/>
              <a:ext cx="431528" cy="200055"/>
            </a:xfrm>
            <a:prstGeom prst="rect">
              <a:avLst/>
            </a:prstGeom>
            <a:noFill/>
          </p:spPr>
          <p:txBody>
            <a:bodyPr wrap="none" rtlCol="0">
              <a:spAutoFit/>
            </a:bodyPr>
            <a:lstStyle/>
            <a:p>
              <a:r>
                <a:rPr kumimoji="1" lang="en-US" altLang="ja-JP" sz="700" dirty="0"/>
                <a:t>11.0</a:t>
              </a:r>
              <a:r>
                <a:rPr kumimoji="1" lang="ja-JP" altLang="en-US" sz="700" dirty="0" smtClean="0"/>
                <a:t>ｍ</a:t>
              </a:r>
              <a:endParaRPr kumimoji="1" lang="ja-JP" altLang="en-US" sz="700" dirty="0"/>
            </a:p>
          </p:txBody>
        </p:sp>
      </p:grpSp>
      <p:sp>
        <p:nvSpPr>
          <p:cNvPr id="164" name="テキスト ボックス 163"/>
          <p:cNvSpPr txBox="1"/>
          <p:nvPr/>
        </p:nvSpPr>
        <p:spPr>
          <a:xfrm>
            <a:off x="2279223" y="6602019"/>
            <a:ext cx="3032156" cy="230832"/>
          </a:xfrm>
          <a:prstGeom prst="rect">
            <a:avLst/>
          </a:prstGeom>
          <a:noFill/>
        </p:spPr>
        <p:txBody>
          <a:bodyPr wrap="square" rtlCol="0">
            <a:spAutoFit/>
          </a:bodyPr>
          <a:lstStyle/>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■ハード対策</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5" name="図 164" descr="C:\Users\h-gomi53\Documents\STM\業務関連\水産基盤\KG036大阪府藻場ビジョン策定基礎調査\藻場ビジョン\20210209大阪府より\アイゴ成魚.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95101" y="9092327"/>
            <a:ext cx="1011091" cy="758825"/>
          </a:xfrm>
          <a:prstGeom prst="rect">
            <a:avLst/>
          </a:prstGeom>
          <a:noFill/>
          <a:ln>
            <a:noFill/>
          </a:ln>
        </p:spPr>
      </p:pic>
      <p:pic>
        <p:nvPicPr>
          <p:cNvPr id="166" name="図 16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81204" y="9105758"/>
            <a:ext cx="1105106" cy="705541"/>
          </a:xfrm>
          <a:prstGeom prst="rect">
            <a:avLst/>
          </a:prstGeom>
        </p:spPr>
      </p:pic>
      <p:sp>
        <p:nvSpPr>
          <p:cNvPr id="167" name="テキスト ボックス 166"/>
          <p:cNvSpPr txBox="1"/>
          <p:nvPr/>
        </p:nvSpPr>
        <p:spPr>
          <a:xfrm>
            <a:off x="3296114" y="8894892"/>
            <a:ext cx="3032156" cy="230832"/>
          </a:xfrm>
          <a:prstGeom prst="rect">
            <a:avLst/>
          </a:prstGeom>
          <a:noFill/>
        </p:spPr>
        <p:txBody>
          <a:bodyPr wrap="square" rtlCol="0">
            <a:spAutoFit/>
          </a:bodyPr>
          <a:lstStyle/>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■ソフト対策　</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左：</a:t>
            </a:r>
            <a:r>
              <a:rPr lang="ja-JP" altLang="en-US" sz="900" b="1" dirty="0">
                <a:latin typeface="+mn-ea"/>
              </a:rPr>
              <a:t>母藻・幼体の移植</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右：</a:t>
            </a:r>
            <a:r>
              <a:rPr lang="ja-JP" altLang="en-US" sz="900" b="1" dirty="0">
                <a:latin typeface="+mn-ea"/>
              </a:rPr>
              <a:t>アイゴの除去</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99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2"/>
          <p:cNvSpPr txBox="1">
            <a:spLocks noChangeArrowheads="1"/>
          </p:cNvSpPr>
          <p:nvPr/>
        </p:nvSpPr>
        <p:spPr bwMode="auto">
          <a:xfrm>
            <a:off x="360000" y="355253"/>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5</a:t>
            </a:r>
            <a:endParaRPr kumimoji="1" lang="ja-JP" altLang="en-US" sz="1200" dirty="0"/>
          </a:p>
        </p:txBody>
      </p:sp>
      <p:sp>
        <p:nvSpPr>
          <p:cNvPr id="8" name="テキスト ボックス 2"/>
          <p:cNvSpPr txBox="1">
            <a:spLocks noChangeArrowheads="1"/>
          </p:cNvSpPr>
          <p:nvPr/>
        </p:nvSpPr>
        <p:spPr bwMode="auto">
          <a:xfrm>
            <a:off x="360000" y="531304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３</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flipH="1">
            <a:off x="3420000" y="5380914"/>
            <a:ext cx="9000" cy="295646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59999" y="5748446"/>
            <a:ext cx="2952000" cy="400110"/>
          </a:xfrm>
          <a:prstGeom prst="rect">
            <a:avLst/>
          </a:prstGeom>
          <a:noFill/>
        </p:spPr>
        <p:txBody>
          <a:bodyPr wrap="square" rtlCol="0">
            <a:spAutoFit/>
          </a:bodyPr>
          <a:lstStyle/>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a:off x="3420000" y="709960"/>
            <a:ext cx="0" cy="439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3429000" y="728831"/>
            <a:ext cx="3096344"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■海底</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窪地</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の埋戻しの進捗状況（</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３</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時点</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9" name="表 48"/>
          <p:cNvGraphicFramePr>
            <a:graphicFrameLocks noGrp="1"/>
          </p:cNvGraphicFramePr>
          <p:nvPr>
            <p:extLst>
              <p:ext uri="{D42A27DB-BD31-4B8C-83A1-F6EECF244321}">
                <p14:modId xmlns:p14="http://schemas.microsoft.com/office/powerpoint/2010/main" val="1132595213"/>
              </p:ext>
            </p:extLst>
          </p:nvPr>
        </p:nvGraphicFramePr>
        <p:xfrm>
          <a:off x="3573016" y="1084867"/>
          <a:ext cx="3078090" cy="1089089"/>
        </p:xfrm>
        <a:graphic>
          <a:graphicData uri="http://schemas.openxmlformats.org/drawingml/2006/table">
            <a:tbl>
              <a:tblPr firstRow="1" bandRow="1">
                <a:tableStyleId>{3B4B98B0-60AC-42C2-AFA5-B58CD77FA1E5}</a:tableStyleId>
              </a:tblPr>
              <a:tblGrid>
                <a:gridCol w="129614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474655">
                  <a:extLst>
                    <a:ext uri="{9D8B030D-6E8A-4147-A177-3AD203B41FA5}">
                      <a16:colId xmlns:a16="http://schemas.microsoft.com/office/drawing/2014/main" val="20003"/>
                    </a:ext>
                  </a:extLst>
                </a:gridCol>
                <a:gridCol w="443195">
                  <a:extLst>
                    <a:ext uri="{9D8B030D-6E8A-4147-A177-3AD203B41FA5}">
                      <a16:colId xmlns:a16="http://schemas.microsoft.com/office/drawing/2014/main" val="20004"/>
                    </a:ext>
                  </a:extLst>
                </a:gridCol>
              </a:tblGrid>
              <a:tr h="428036">
                <a:tc>
                  <a:txBody>
                    <a:bodyPr/>
                    <a:lstStyle/>
                    <a:p>
                      <a:pPr algn="ctr"/>
                      <a:r>
                        <a:rPr kumimoji="1" lang="ja-JP" altLang="en-US" sz="900" b="0" dirty="0" smtClean="0">
                          <a:solidFill>
                            <a:schemeClr val="tx1"/>
                          </a:solidFill>
                        </a:rPr>
                        <a:t>窪地位置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rPr>
                        <a:t>容量</a:t>
                      </a:r>
                      <a:endParaRPr kumimoji="1" lang="en-US" altLang="ja-JP" sz="800" b="0" dirty="0" smtClean="0">
                        <a:solidFill>
                          <a:schemeClr val="tx1"/>
                        </a:solidFill>
                      </a:endParaRPr>
                    </a:p>
                    <a:p>
                      <a:pPr algn="ctr"/>
                      <a:r>
                        <a:rPr kumimoji="1" lang="ja-JP" altLang="en-US" sz="800" b="0" dirty="0" smtClean="0">
                          <a:solidFill>
                            <a:schemeClr val="tx1"/>
                          </a:solidFill>
                        </a:rPr>
                        <a:t>（万㎥）</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rPr>
                        <a:t>埋戻量</a:t>
                      </a:r>
                      <a:endParaRPr kumimoji="1" lang="en-US" altLang="ja-JP" sz="800" b="0" dirty="0" smtClean="0">
                        <a:solidFill>
                          <a:schemeClr val="tx1"/>
                        </a:solidFill>
                      </a:endParaRPr>
                    </a:p>
                    <a:p>
                      <a:pPr algn="ctr"/>
                      <a:r>
                        <a:rPr kumimoji="1" lang="en-US" altLang="ja-JP" sz="800" b="0" dirty="0" smtClean="0">
                          <a:solidFill>
                            <a:schemeClr val="tx1"/>
                          </a:solidFill>
                        </a:rPr>
                        <a:t>(</a:t>
                      </a:r>
                      <a:r>
                        <a:rPr kumimoji="1" lang="ja-JP" altLang="en-US" sz="800" b="0" dirty="0" smtClean="0">
                          <a:solidFill>
                            <a:schemeClr val="tx1"/>
                          </a:solidFill>
                        </a:rPr>
                        <a:t>万㎥</a:t>
                      </a:r>
                      <a:r>
                        <a:rPr kumimoji="1" lang="en-US" altLang="ja-JP" sz="800" b="0" dirty="0" smtClean="0">
                          <a:solidFill>
                            <a:schemeClr val="tx1"/>
                          </a:solidFill>
                        </a:rPr>
                        <a:t>)</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rPr>
                        <a:t>残量</a:t>
                      </a:r>
                      <a:endParaRPr kumimoji="1" lang="en-US" altLang="ja-JP" sz="800" b="0" dirty="0" smtClean="0">
                        <a:solidFill>
                          <a:schemeClr val="tx1"/>
                        </a:solidFill>
                      </a:endParaRPr>
                    </a:p>
                    <a:p>
                      <a:pPr algn="ctr"/>
                      <a:r>
                        <a:rPr kumimoji="1" lang="ja-JP" altLang="en-US" sz="800" b="0" dirty="0" smtClean="0">
                          <a:solidFill>
                            <a:schemeClr val="tx1"/>
                          </a:solidFill>
                        </a:rPr>
                        <a:t>（万㎥）</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rPr>
                        <a:t>進捗率（％）</a:t>
                      </a:r>
                      <a:endPar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60514">
                <a:tc>
                  <a:txBody>
                    <a:bodyPr/>
                    <a:lstStyle/>
                    <a:p>
                      <a:pPr algn="l"/>
                      <a:r>
                        <a:rPr kumimoji="1" lang="ja-JP" altLang="en-US" sz="900" dirty="0" smtClean="0">
                          <a:solidFill>
                            <a:schemeClr val="tx1"/>
                          </a:solidFill>
                        </a:rPr>
                        <a:t>北泊地（堺市）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124.8</a:t>
                      </a: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ja-JP" altLang="en-US" sz="900" dirty="0" smtClean="0">
                          <a:solidFill>
                            <a:schemeClr val="tx1"/>
                          </a:solidFill>
                        </a:rPr>
                        <a:t>  </a:t>
                      </a:r>
                      <a:r>
                        <a:rPr kumimoji="1" lang="en-US" altLang="ja-JP" sz="900" dirty="0" smtClean="0">
                          <a:solidFill>
                            <a:schemeClr val="tx1"/>
                          </a:solidFill>
                        </a:rPr>
                        <a:t>31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dirty="0" smtClean="0">
                          <a:solidFill>
                            <a:schemeClr val="tx1"/>
                          </a:solidFill>
                          <a:latin typeface="+mn-lt"/>
                          <a:ea typeface="+mn-ea"/>
                          <a:cs typeface="+mn-cs"/>
                        </a:rPr>
                        <a:t>93.8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dirty="0" smtClean="0">
                          <a:solidFill>
                            <a:schemeClr val="tx1"/>
                          </a:solidFill>
                          <a:latin typeface="+mn-lt"/>
                          <a:ea typeface="+mn-ea"/>
                          <a:cs typeface="+mn-cs"/>
                        </a:rPr>
                        <a:t>25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60514">
                <a:tc>
                  <a:txBody>
                    <a:bodyPr/>
                    <a:lstStyle/>
                    <a:p>
                      <a:pPr algn="l"/>
                      <a:r>
                        <a:rPr kumimoji="1" lang="ja-JP" altLang="en-US" sz="900" dirty="0" smtClean="0">
                          <a:solidFill>
                            <a:schemeClr val="tx1"/>
                          </a:solidFill>
                        </a:rPr>
                        <a:t>阪南２区沖（岸和田市）</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452.7</a:t>
                      </a:r>
                    </a:p>
                  </a:txBody>
                  <a:tcPr marL="0" marR="36000" marT="0" marB="0" anchor="ctr"/>
                </a:tc>
                <a:tc>
                  <a:txBody>
                    <a:bodyPr/>
                    <a:lstStyle/>
                    <a:p>
                      <a:pPr algn="r"/>
                      <a:r>
                        <a:rPr kumimoji="1" lang="en-US" altLang="ja-JP" sz="900" dirty="0" smtClean="0">
                          <a:solidFill>
                            <a:schemeClr val="tx1"/>
                          </a:solidFill>
                          <a:latin typeface="+mn-lt"/>
                          <a:ea typeface="+mn-ea"/>
                          <a:cs typeface="+mn-cs"/>
                        </a:rPr>
                        <a:t>386</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n-lt"/>
                          <a:ea typeface="+mn-ea"/>
                          <a:cs typeface="+mn-cs"/>
                        </a:rPr>
                        <a:t>85</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extLst>
                  <a:ext uri="{0D108BD9-81ED-4DB2-BD59-A6C34878D82A}">
                    <a16:rowId xmlns:a16="http://schemas.microsoft.com/office/drawing/2014/main" val="10002"/>
                  </a:ext>
                </a:extLst>
              </a:tr>
              <a:tr h="179511">
                <a:tc>
                  <a:txBody>
                    <a:bodyPr/>
                    <a:lstStyle/>
                    <a:p>
                      <a:pPr algn="l"/>
                      <a:r>
                        <a:rPr kumimoji="1" lang="ja-JP" altLang="en-US" sz="900" dirty="0" smtClean="0">
                          <a:solidFill>
                            <a:schemeClr val="tx1"/>
                          </a:solidFill>
                        </a:rPr>
                        <a:t>阪南４区沖（貝塚市）</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1,351.4</a:t>
                      </a:r>
                    </a:p>
                  </a:txBody>
                  <a:tcPr marL="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ja-JP" altLang="en-US" sz="900" dirty="0" smtClean="0">
                          <a:solidFill>
                            <a:schemeClr val="tx1"/>
                          </a:solidFill>
                        </a:rPr>
                        <a:t>    </a:t>
                      </a:r>
                      <a:r>
                        <a:rPr kumimoji="1" lang="en-US" altLang="ja-JP" sz="900" dirty="0" smtClean="0">
                          <a:solidFill>
                            <a:schemeClr val="tx1"/>
                          </a:solidFill>
                        </a:rPr>
                        <a:t>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1,349.4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n-lt"/>
                          <a:ea typeface="+mn-ea"/>
                          <a:cs typeface="+mn-cs"/>
                        </a:rPr>
                        <a:t>0.1</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160514">
                <a:tc>
                  <a:txBody>
                    <a:bodyPr/>
                    <a:lstStyle/>
                    <a:p>
                      <a:pPr algn="ctr"/>
                      <a:r>
                        <a:rPr kumimoji="1" lang="ja-JP" altLang="en-US" sz="900" dirty="0" smtClean="0">
                          <a:solidFill>
                            <a:schemeClr val="tx1"/>
                          </a:solidFill>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1,928.9</a:t>
                      </a: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smtClean="0">
                          <a:solidFill>
                            <a:schemeClr val="tx1"/>
                          </a:solidFill>
                          <a:latin typeface="+mn-lt"/>
                          <a:ea typeface="+mn-ea"/>
                          <a:cs typeface="+mn-cs"/>
                        </a:rPr>
                        <a:t>419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smtClean="0">
                          <a:solidFill>
                            <a:schemeClr val="tx1"/>
                          </a:solidFill>
                        </a:rPr>
                        <a:t>1,509.9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22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1" name="テキスト ボックス 50"/>
          <p:cNvSpPr txBox="1"/>
          <p:nvPr/>
        </p:nvSpPr>
        <p:spPr>
          <a:xfrm>
            <a:off x="980728" y="404786"/>
            <a:ext cx="3243196" cy="261610"/>
          </a:xfrm>
          <a:prstGeom prst="rect">
            <a:avLst/>
          </a:prstGeom>
          <a:noFill/>
        </p:spPr>
        <p:txBody>
          <a:bodyPr wrap="none" rtlCol="0">
            <a:spAutoFit/>
          </a:bodyPr>
          <a:lstStyle/>
          <a:p>
            <a:r>
              <a:rPr lang="ja-JP" altLang="en-US" sz="1100" b="1" dirty="0" smtClean="0"/>
              <a:t>大阪湾の漁場環境を蘇らせるための取組みの促進　</a:t>
            </a:r>
            <a:endParaRPr lang="ja-JP" altLang="en-US" sz="1100" b="1" dirty="0"/>
          </a:p>
        </p:txBody>
      </p:sp>
      <p:sp>
        <p:nvSpPr>
          <p:cNvPr id="62" name="テキスト ボックス 61"/>
          <p:cNvSpPr txBox="1"/>
          <p:nvPr/>
        </p:nvSpPr>
        <p:spPr>
          <a:xfrm>
            <a:off x="4412338" y="5087289"/>
            <a:ext cx="1368152" cy="230832"/>
          </a:xfrm>
          <a:prstGeom prst="rect">
            <a:avLst/>
          </a:prstGeom>
          <a:noFill/>
        </p:spPr>
        <p:txBody>
          <a:bodyPr wrap="square" rtlCol="0">
            <a:spAutoFit/>
          </a:bodyPr>
          <a:lstStyle/>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■海底</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窪地</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の位置</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4158843" y="2558839"/>
            <a:ext cx="1924689" cy="2517863"/>
            <a:chOff x="7257255" y="463200"/>
            <a:chExt cx="1924689" cy="2517863"/>
          </a:xfrm>
        </p:grpSpPr>
        <p:grpSp>
          <p:nvGrpSpPr>
            <p:cNvPr id="26" name="Group 25"/>
            <p:cNvGrpSpPr>
              <a:grpSpLocks/>
            </p:cNvGrpSpPr>
            <p:nvPr/>
          </p:nvGrpSpPr>
          <p:grpSpPr bwMode="auto">
            <a:xfrm>
              <a:off x="7257255" y="463200"/>
              <a:ext cx="1875142" cy="2517863"/>
              <a:chOff x="2833" y="83"/>
              <a:chExt cx="2859" cy="3968"/>
            </a:xfrm>
          </p:grpSpPr>
          <p:pic>
            <p:nvPicPr>
              <p:cNvPr id="33" name="Picture 13" descr="窪地位置図"/>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164" t="13018" b="5185"/>
              <a:stretch/>
            </p:blipFill>
            <p:spPr bwMode="auto">
              <a:xfrm>
                <a:off x="2833" y="83"/>
                <a:ext cx="2859" cy="39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 name="Line 16"/>
              <p:cNvSpPr>
                <a:spLocks noChangeShapeType="1"/>
              </p:cNvSpPr>
              <p:nvPr/>
            </p:nvSpPr>
            <p:spPr bwMode="auto">
              <a:xfrm>
                <a:off x="3606" y="1298"/>
                <a:ext cx="453" cy="1724"/>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sp>
            <p:nvSpPr>
              <p:cNvPr id="35" name="Line 19"/>
              <p:cNvSpPr>
                <a:spLocks noChangeShapeType="1"/>
              </p:cNvSpPr>
              <p:nvPr/>
            </p:nvSpPr>
            <p:spPr bwMode="auto">
              <a:xfrm>
                <a:off x="3923" y="1333"/>
                <a:ext cx="1361" cy="181"/>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sp>
            <p:nvSpPr>
              <p:cNvPr id="36" name="Line 20"/>
              <p:cNvSpPr>
                <a:spLocks noChangeShapeType="1"/>
              </p:cNvSpPr>
              <p:nvPr/>
            </p:nvSpPr>
            <p:spPr bwMode="auto">
              <a:xfrm>
                <a:off x="3530" y="1344"/>
                <a:ext cx="907" cy="127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grpSp>
        <p:sp>
          <p:nvSpPr>
            <p:cNvPr id="27" name="AutoShape 32"/>
            <p:cNvSpPr>
              <a:spLocks noChangeArrowheads="1"/>
            </p:cNvSpPr>
            <p:nvPr/>
          </p:nvSpPr>
          <p:spPr bwMode="auto">
            <a:xfrm rot="10800000" flipV="1">
              <a:off x="7588476" y="495562"/>
              <a:ext cx="1296000" cy="235415"/>
            </a:xfrm>
            <a:prstGeom prst="foldedCorner">
              <a:avLst>
                <a:gd name="adj" fmla="val 3690"/>
              </a:avLst>
            </a:prstGeom>
            <a:solidFill>
              <a:schemeClr val="bg1"/>
            </a:solidFill>
            <a:ln w="9525"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defRPr/>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大阪湾</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の窪地</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の位置</a:t>
              </a:r>
            </a:p>
          </p:txBody>
        </p:sp>
        <p:sp>
          <p:nvSpPr>
            <p:cNvPr id="28" name="正方形/長方形 27"/>
            <p:cNvSpPr/>
            <p:nvPr/>
          </p:nvSpPr>
          <p:spPr>
            <a:xfrm>
              <a:off x="7318375" y="1131198"/>
              <a:ext cx="1012241" cy="360000"/>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rgbClr val="C00000"/>
                  </a:solidFill>
                </a:rPr>
                <a:t>優先して埋戻す</a:t>
              </a:r>
              <a:endParaRPr kumimoji="1" lang="en-US" altLang="ja-JP" sz="900" dirty="0" smtClean="0">
                <a:solidFill>
                  <a:srgbClr val="C00000"/>
                </a:solidFill>
              </a:endParaRPr>
            </a:p>
            <a:p>
              <a:r>
                <a:rPr kumimoji="1" lang="en-US" altLang="ja-JP" sz="900" dirty="0" smtClean="0">
                  <a:solidFill>
                    <a:srgbClr val="C00000"/>
                  </a:solidFill>
                </a:rPr>
                <a:t>3</a:t>
              </a:r>
              <a:r>
                <a:rPr kumimoji="1" lang="ja-JP" altLang="en-US" sz="900" dirty="0" smtClean="0">
                  <a:solidFill>
                    <a:srgbClr val="C00000"/>
                  </a:solidFill>
                </a:rPr>
                <a:t>箇所</a:t>
              </a:r>
              <a:endParaRPr kumimoji="1" lang="ja-JP" altLang="en-US" sz="900" dirty="0">
                <a:solidFill>
                  <a:srgbClr val="C00000"/>
                </a:solidFill>
              </a:endParaRPr>
            </a:p>
          </p:txBody>
        </p:sp>
        <p:sp>
          <p:nvSpPr>
            <p:cNvPr id="29" name="テキスト ボックス 28"/>
            <p:cNvSpPr txBox="1"/>
            <p:nvPr/>
          </p:nvSpPr>
          <p:spPr>
            <a:xfrm>
              <a:off x="8169260" y="2396148"/>
              <a:ext cx="648000" cy="138499"/>
            </a:xfrm>
            <a:prstGeom prst="rect">
              <a:avLst/>
            </a:prstGeom>
            <a:solidFill>
              <a:schemeClr val="bg1"/>
            </a:solidFill>
          </p:spPr>
          <p:txBody>
            <a:bodyPr wrap="square" lIns="0" tIns="0" rIns="0" bIns="0" rtlCol="0">
              <a:spAutoFit/>
            </a:bodyPr>
            <a:lstStyle/>
            <a:p>
              <a:r>
                <a:rPr kumimoji="1" lang="ja-JP" altLang="en-US" sz="900" dirty="0" smtClean="0"/>
                <a:t>阪南４区沖</a:t>
              </a:r>
              <a:endParaRPr kumimoji="1" lang="ja-JP" altLang="en-US" sz="900" dirty="0"/>
            </a:p>
          </p:txBody>
        </p:sp>
        <p:sp>
          <p:nvSpPr>
            <p:cNvPr id="30" name="テキスト ボックス 29"/>
            <p:cNvSpPr txBox="1"/>
            <p:nvPr/>
          </p:nvSpPr>
          <p:spPr>
            <a:xfrm>
              <a:off x="8438034" y="2078068"/>
              <a:ext cx="648000" cy="138499"/>
            </a:xfrm>
            <a:prstGeom prst="rect">
              <a:avLst/>
            </a:prstGeom>
            <a:solidFill>
              <a:schemeClr val="bg1"/>
            </a:solidFill>
          </p:spPr>
          <p:txBody>
            <a:bodyPr wrap="square" lIns="0" tIns="0" rIns="0" bIns="0" rtlCol="0">
              <a:spAutoFit/>
            </a:bodyPr>
            <a:lstStyle/>
            <a:p>
              <a:r>
                <a:rPr kumimoji="1" lang="ja-JP" altLang="en-US" sz="900" dirty="0" smtClean="0"/>
                <a:t>阪南</a:t>
              </a:r>
              <a:r>
                <a:rPr lang="ja-JP" altLang="en-US" sz="900" dirty="0"/>
                <a:t>２</a:t>
              </a:r>
              <a:r>
                <a:rPr kumimoji="1" lang="ja-JP" altLang="en-US" sz="900" dirty="0" smtClean="0"/>
                <a:t>区沖</a:t>
              </a:r>
              <a:endParaRPr kumimoji="1" lang="ja-JP" altLang="en-US" sz="900" dirty="0"/>
            </a:p>
          </p:txBody>
        </p:sp>
        <p:sp>
          <p:nvSpPr>
            <p:cNvPr id="31" name="テキスト ボックス 30"/>
            <p:cNvSpPr txBox="1"/>
            <p:nvPr/>
          </p:nvSpPr>
          <p:spPr>
            <a:xfrm>
              <a:off x="8677944" y="1446916"/>
              <a:ext cx="504000" cy="138499"/>
            </a:xfrm>
            <a:prstGeom prst="rect">
              <a:avLst/>
            </a:prstGeom>
            <a:solidFill>
              <a:schemeClr val="bg1"/>
            </a:solidFill>
          </p:spPr>
          <p:txBody>
            <a:bodyPr wrap="square" lIns="0" tIns="0" rIns="0" bIns="0" rtlCol="0">
              <a:spAutoFit/>
            </a:bodyPr>
            <a:lstStyle/>
            <a:p>
              <a:r>
                <a:rPr kumimoji="1" lang="ja-JP" altLang="en-US" sz="900" dirty="0" smtClean="0"/>
                <a:t>堺北泊地</a:t>
              </a:r>
              <a:endParaRPr kumimoji="1" lang="ja-JP" altLang="en-US" sz="900" dirty="0"/>
            </a:p>
          </p:txBody>
        </p:sp>
      </p:grpSp>
      <p:sp>
        <p:nvSpPr>
          <p:cNvPr id="53" name="テキスト ボックス 52"/>
          <p:cNvSpPr txBox="1"/>
          <p:nvPr/>
        </p:nvSpPr>
        <p:spPr>
          <a:xfrm>
            <a:off x="360000" y="728831"/>
            <a:ext cx="2952000" cy="3016210"/>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＜海底</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窪</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地の埋戻し＞</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月から</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阪南２区沖（岸和田市）の窪地において本格的な埋戻しが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開始され、令和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年度まで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85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％が埋戻された。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年度から阪南４区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沖</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（貝塚市</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）の窪地に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おいて本格的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な埋戻しが開始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された。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＜海底耕耘＞</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 （公財）大阪府漁業振興基金事業を活用し、府漁連が主体となり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、令和４年</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月から２月に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沖から岸和田沖</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かけて、貝毒プランクトンの発生抑制効果も期待して、海底</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耕耘を実施した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干潟・浅場の造成＞</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・田尻町地先に整備した浅場（平成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に国の交付金を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活用）の管理を</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法人が実施した。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1008000" y="5380914"/>
            <a:ext cx="1499128" cy="261610"/>
          </a:xfrm>
          <a:prstGeom prst="rect">
            <a:avLst/>
          </a:prstGeom>
          <a:noFill/>
        </p:spPr>
        <p:txBody>
          <a:bodyPr wrap="none" rtlCol="0">
            <a:spAutoFit/>
          </a:bodyPr>
          <a:lstStyle/>
          <a:p>
            <a:r>
              <a:rPr lang="ja-JP" altLang="en-US" sz="1100" b="1" dirty="0" smtClean="0"/>
              <a:t>海域・河川のごみ対策</a:t>
            </a:r>
            <a:endParaRPr lang="ja-JP" altLang="en-US" sz="1100" b="1" dirty="0"/>
          </a:p>
        </p:txBody>
      </p:sp>
      <p:sp>
        <p:nvSpPr>
          <p:cNvPr id="48" name="テキスト ボックス 47"/>
          <p:cNvSpPr txBox="1"/>
          <p:nvPr/>
        </p:nvSpPr>
        <p:spPr>
          <a:xfrm>
            <a:off x="294167" y="5729575"/>
            <a:ext cx="295200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・海域及び河川</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ごみ</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の大部分は、不法投棄されたものが雨などにより流出してきたものであり、景観を損ね、漁業操業の妨げになっている。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年度は、海域で</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1,264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㎥、河川で</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10.5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㎥のごみ回収を行った（美化協会事業を含む）。</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事業継続中）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3442673" y="5380914"/>
            <a:ext cx="1949273" cy="52322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■漁船・漁業者によるごみ回収実績</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（海域）</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395088" y="7359649"/>
            <a:ext cx="3240360" cy="230832"/>
          </a:xfrm>
          <a:prstGeom prst="rect">
            <a:avLst/>
          </a:prstGeom>
          <a:noFill/>
        </p:spPr>
        <p:txBody>
          <a:bodyPr wrap="square" rtlCol="0">
            <a:spAutoFit/>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（河川）</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9" name="表 58"/>
          <p:cNvGraphicFramePr>
            <a:graphicFrameLocks noGrp="1"/>
          </p:cNvGraphicFramePr>
          <p:nvPr>
            <p:extLst>
              <p:ext uri="{D42A27DB-BD31-4B8C-83A1-F6EECF244321}">
                <p14:modId xmlns:p14="http://schemas.microsoft.com/office/powerpoint/2010/main" val="221338274"/>
              </p:ext>
            </p:extLst>
          </p:nvPr>
        </p:nvGraphicFramePr>
        <p:xfrm>
          <a:off x="3602833" y="5924345"/>
          <a:ext cx="3096345" cy="1188895"/>
        </p:xfrm>
        <a:graphic>
          <a:graphicData uri="http://schemas.openxmlformats.org/drawingml/2006/table">
            <a:tbl>
              <a:tblPr firstRow="1" bandRow="1">
                <a:tableStyleId>{3B4B98B0-60AC-42C2-AFA5-B58CD77FA1E5}</a:tableStyleId>
              </a:tblPr>
              <a:tblGrid>
                <a:gridCol w="650880">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543439">
                  <a:extLst>
                    <a:ext uri="{9D8B030D-6E8A-4147-A177-3AD203B41FA5}">
                      <a16:colId xmlns:a16="http://schemas.microsoft.com/office/drawing/2014/main" val="4270000002"/>
                    </a:ext>
                  </a:extLst>
                </a:gridCol>
                <a:gridCol w="464673">
                  <a:extLst>
                    <a:ext uri="{9D8B030D-6E8A-4147-A177-3AD203B41FA5}">
                      <a16:colId xmlns:a16="http://schemas.microsoft.com/office/drawing/2014/main" val="320530602"/>
                    </a:ext>
                  </a:extLst>
                </a:gridCol>
                <a:gridCol w="573257">
                  <a:extLst>
                    <a:ext uri="{9D8B030D-6E8A-4147-A177-3AD203B41FA5}">
                      <a16:colId xmlns:a16="http://schemas.microsoft.com/office/drawing/2014/main" val="20002"/>
                    </a:ext>
                  </a:extLst>
                </a:gridCol>
              </a:tblGrid>
              <a:tr h="0">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実施主体</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n-lt"/>
                          <a:ea typeface="+mn-ea"/>
                          <a:cs typeface="+mn-cs"/>
                        </a:rPr>
                        <a:t>事業名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tc>
                  <a:txBody>
                    <a:bodyPr/>
                    <a:lstStyle/>
                    <a:p>
                      <a:pPr algn="ctr"/>
                      <a:r>
                        <a:rPr kumimoji="1" lang="en-US" altLang="ja-JP" sz="900" b="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ja-JP" altLang="en-US"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900" b="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漁場環境美化推進事業</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54.0</a:t>
                      </a:r>
                    </a:p>
                  </a:txBody>
                  <a:tcPr marL="3600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49.0</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64.0</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漁港区域清掃事業</a:t>
                      </a:r>
                      <a:endParaRPr kumimoji="1" lang="ja-JP"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17.0</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37.0</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美化協会</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漁業混在ごみ回収事業</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1,431</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1,247</a:t>
                      </a:r>
                      <a:r>
                        <a:rPr kumimoji="1" lang="ja-JP" altLang="en-US"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1,163</a:t>
                      </a:r>
                      <a:r>
                        <a:rPr kumimoji="1" lang="ja-JP" altLang="en-US"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28775">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1,502</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1,310</a:t>
                      </a:r>
                      <a:r>
                        <a:rPr kumimoji="1" lang="ja-JP" altLang="en-US"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1,264</a:t>
                      </a:r>
                      <a:r>
                        <a:rPr kumimoji="1" lang="ja-JP" altLang="en-US"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1" name="表 60"/>
          <p:cNvGraphicFramePr>
            <a:graphicFrameLocks noGrp="1"/>
          </p:cNvGraphicFramePr>
          <p:nvPr>
            <p:extLst>
              <p:ext uri="{D42A27DB-BD31-4B8C-83A1-F6EECF244321}">
                <p14:modId xmlns:p14="http://schemas.microsoft.com/office/powerpoint/2010/main" val="1107178412"/>
              </p:ext>
            </p:extLst>
          </p:nvPr>
        </p:nvGraphicFramePr>
        <p:xfrm>
          <a:off x="3573016" y="7593688"/>
          <a:ext cx="3096344" cy="411480"/>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04056">
                  <a:extLst>
                    <a:ext uri="{9D8B030D-6E8A-4147-A177-3AD203B41FA5}">
                      <a16:colId xmlns:a16="http://schemas.microsoft.com/office/drawing/2014/main" val="2965210960"/>
                    </a:ext>
                  </a:extLst>
                </a:gridCol>
                <a:gridCol w="504056">
                  <a:extLst>
                    <a:ext uri="{9D8B030D-6E8A-4147-A177-3AD203B41FA5}">
                      <a16:colId xmlns:a16="http://schemas.microsoft.com/office/drawing/2014/main" val="3963227431"/>
                    </a:ext>
                  </a:extLst>
                </a:gridCol>
              </a:tblGrid>
              <a:tr h="0">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実施主体</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n-lt"/>
                          <a:ea typeface="+mn-ea"/>
                          <a:cs typeface="+mn-cs"/>
                        </a:rPr>
                        <a:t>事業名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a:t>
                      </a:r>
                      <a:r>
                        <a:rPr kumimoji="1" lang="zh-TW" altLang="en-US" sz="9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水面振興対策推進事業</a:t>
                      </a:r>
                      <a:endParaRPr kumimoji="1" lang="ja-JP"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3" name="図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999" y="7034722"/>
            <a:ext cx="1323037" cy="992278"/>
          </a:xfrm>
          <a:prstGeom prst="rect">
            <a:avLst/>
          </a:prstGeom>
        </p:spPr>
      </p:pic>
      <p:sp>
        <p:nvSpPr>
          <p:cNvPr id="64" name="テキスト ボックス 63"/>
          <p:cNvSpPr txBox="1"/>
          <p:nvPr/>
        </p:nvSpPr>
        <p:spPr>
          <a:xfrm>
            <a:off x="454071" y="7043930"/>
            <a:ext cx="1384949" cy="3693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■漁船により回収された</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海底ごみ</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108842" y="5719435"/>
            <a:ext cx="845439"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6108842" y="7365787"/>
            <a:ext cx="845439" cy="230832"/>
          </a:xfrm>
          <a:prstGeom prst="rect">
            <a:avLst/>
          </a:prstGeom>
          <a:noFill/>
        </p:spPr>
        <p:txBody>
          <a:bodyPr wrap="square" rtlCol="0">
            <a:spAutoFit/>
          </a:bodyPr>
          <a:lstStyle/>
          <a:p>
            <a:r>
              <a:rPr lang="ja-JP" altLang="en-US"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1617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6</a:t>
            </a:r>
            <a:endParaRPr kumimoji="1" lang="ja-JP" altLang="en-US" sz="1200" dirty="0"/>
          </a:p>
        </p:txBody>
      </p:sp>
      <p:cxnSp>
        <p:nvCxnSpPr>
          <p:cNvPr id="37" name="直線コネクタ 36"/>
          <p:cNvCxnSpPr/>
          <p:nvPr/>
        </p:nvCxnSpPr>
        <p:spPr>
          <a:xfrm>
            <a:off x="3389656" y="3386394"/>
            <a:ext cx="30344" cy="301256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2"/>
          <p:cNvSpPr txBox="1">
            <a:spLocks noChangeArrowheads="1"/>
          </p:cNvSpPr>
          <p:nvPr/>
        </p:nvSpPr>
        <p:spPr bwMode="auto">
          <a:xfrm>
            <a:off x="360000" y="6748993"/>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コネクタ 54"/>
          <p:cNvCxnSpPr/>
          <p:nvPr/>
        </p:nvCxnSpPr>
        <p:spPr>
          <a:xfrm>
            <a:off x="3420000" y="7185504"/>
            <a:ext cx="0" cy="193788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359999" y="7184399"/>
            <a:ext cx="2952000" cy="1938992"/>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・河川においては、国土交通省または府河川室が実施する河川整備の取組みについて、生物</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多様性や縦断的連続性の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確保の観点から確認・意見等を行っている。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・海域においては、事業者が行う工事や実験等について、漁場環境に及ぼす影響抑止の観点から確認・意見等を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行って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いる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864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3550572" y="7141900"/>
            <a:ext cx="3096344" cy="52322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■河川整備に係る参画（令和３年度）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980728" y="6798526"/>
            <a:ext cx="3429144" cy="261610"/>
          </a:xfrm>
          <a:prstGeom prst="rect">
            <a:avLst/>
          </a:prstGeom>
          <a:noFill/>
        </p:spPr>
        <p:txBody>
          <a:bodyPr wrap="none" rtlCol="0">
            <a:spAutoFit/>
          </a:bodyPr>
          <a:lstStyle/>
          <a:p>
            <a:r>
              <a:rPr lang="ja-JP" altLang="en-US" sz="1100" b="1" dirty="0" smtClean="0"/>
              <a:t>海域・河川開発に伴う漁業影響を抑制するための取組み</a:t>
            </a:r>
            <a:endParaRPr lang="ja-JP" altLang="en-US" sz="1100" b="1" dirty="0"/>
          </a:p>
        </p:txBody>
      </p:sp>
      <p:graphicFrame>
        <p:nvGraphicFramePr>
          <p:cNvPr id="59" name="表 58"/>
          <p:cNvGraphicFramePr>
            <a:graphicFrameLocks noGrp="1"/>
          </p:cNvGraphicFramePr>
          <p:nvPr>
            <p:extLst>
              <p:ext uri="{D42A27DB-BD31-4B8C-83A1-F6EECF244321}">
                <p14:modId xmlns:p14="http://schemas.microsoft.com/office/powerpoint/2010/main" val="2101599012"/>
              </p:ext>
            </p:extLst>
          </p:nvPr>
        </p:nvGraphicFramePr>
        <p:xfrm>
          <a:off x="3546000" y="7562016"/>
          <a:ext cx="3096344" cy="960120"/>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0">
                <a:tc>
                  <a:txBody>
                    <a:bodyPr/>
                    <a:lstStyle/>
                    <a:p>
                      <a:pPr algn="ctr"/>
                      <a:r>
                        <a:rPr kumimoji="1" lang="ja-JP" altLang="en-US" sz="900" b="0" dirty="0" smtClean="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03398">
                <a:tc>
                  <a:txBody>
                    <a:bodyPr/>
                    <a:lstStyle/>
                    <a:p>
                      <a:pPr algn="ctr"/>
                      <a:r>
                        <a:rPr kumimoji="1" lang="en-US" altLang="ja-JP" sz="900" dirty="0" smtClean="0">
                          <a:solidFill>
                            <a:schemeClr val="tx1"/>
                          </a:solidFill>
                        </a:rPr>
                        <a:t>3</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64800"/>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・琵琶湖・淀川流域圏再生推進協議会への参画（琵琶湖・淀川流域圏の再生計画）</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・大和川水環境協議会への参画（大和川水環境改善計画）</a:t>
                      </a:r>
                    </a:p>
                    <a:p>
                      <a:pPr marL="85725" indent="-64800"/>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府内の河川整備計画の確認（神崎川、猪名川上流、猪名川下流</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の各整備計画）</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0" name="テキスト ボックス 2"/>
          <p:cNvSpPr txBox="1">
            <a:spLocks noChangeArrowheads="1"/>
          </p:cNvSpPr>
          <p:nvPr/>
        </p:nvSpPr>
        <p:spPr bwMode="auto">
          <a:xfrm>
            <a:off x="320656" y="302639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p:nvPr/>
        </p:nvCxnSpPr>
        <p:spPr>
          <a:xfrm>
            <a:off x="3420000" y="755020"/>
            <a:ext cx="0" cy="18217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320656" y="3527261"/>
            <a:ext cx="2952000" cy="553998"/>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環農水研は、大阪府からの要請に基づき、必要な調査・研究を行っている。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389656" y="3455797"/>
            <a:ext cx="3240360" cy="52322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■行政課題に基づき府から研究所へ調査・研究を依頼した項目</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（令和３年度）</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941384" y="3069924"/>
            <a:ext cx="3449983" cy="261610"/>
          </a:xfrm>
          <a:prstGeom prst="rect">
            <a:avLst/>
          </a:prstGeom>
          <a:noFill/>
        </p:spPr>
        <p:txBody>
          <a:bodyPr wrap="none" rtlCol="0">
            <a:spAutoFit/>
          </a:bodyPr>
          <a:lstStyle/>
          <a:p>
            <a:r>
              <a:rPr lang="ja-JP" altLang="en-US" sz="1100" b="1" dirty="0" smtClean="0"/>
              <a:t>大阪</a:t>
            </a:r>
            <a:r>
              <a:rPr lang="ja-JP" altLang="en-US" sz="1100" b="1" dirty="0"/>
              <a:t>湾の漁場環境や水産資源を支える水産研究の強化</a:t>
            </a:r>
          </a:p>
        </p:txBody>
      </p:sp>
      <p:graphicFrame>
        <p:nvGraphicFramePr>
          <p:cNvPr id="65" name="表 64"/>
          <p:cNvGraphicFramePr>
            <a:graphicFrameLocks noGrp="1"/>
          </p:cNvGraphicFramePr>
          <p:nvPr>
            <p:extLst>
              <p:ext uri="{D42A27DB-BD31-4B8C-83A1-F6EECF244321}">
                <p14:modId xmlns:p14="http://schemas.microsoft.com/office/powerpoint/2010/main" val="1318268539"/>
              </p:ext>
            </p:extLst>
          </p:nvPr>
        </p:nvGraphicFramePr>
        <p:xfrm>
          <a:off x="3533672" y="3980150"/>
          <a:ext cx="3078089" cy="2407136"/>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2430017">
                  <a:extLst>
                    <a:ext uri="{9D8B030D-6E8A-4147-A177-3AD203B41FA5}">
                      <a16:colId xmlns:a16="http://schemas.microsoft.com/office/drawing/2014/main" val="20001"/>
                    </a:ext>
                  </a:extLst>
                </a:gridCol>
              </a:tblGrid>
              <a:tr h="180762">
                <a:tc>
                  <a:txBody>
                    <a:bodyPr/>
                    <a:lstStyle/>
                    <a:p>
                      <a:pPr algn="ctr"/>
                      <a:r>
                        <a:rPr kumimoji="1" lang="ja-JP" altLang="en-US" sz="900" dirty="0" smtClean="0"/>
                        <a:t>番号</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dirty="0" smtClean="0"/>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0"/>
                  </a:ext>
                </a:extLst>
              </a:tr>
              <a:tr h="331634">
                <a:tc>
                  <a:txBody>
                    <a:bodyPr/>
                    <a:lstStyle/>
                    <a:p>
                      <a:pPr algn="l"/>
                      <a:r>
                        <a:rPr kumimoji="1" lang="ja-JP" altLang="en-US" sz="900" dirty="0" smtClean="0">
                          <a:solidFill>
                            <a:schemeClr val="tx1"/>
                          </a:solidFill>
                        </a:rPr>
                        <a:t>水産</a:t>
                      </a:r>
                      <a:r>
                        <a:rPr kumimoji="1" lang="en-US" altLang="ja-JP" sz="900" dirty="0" smtClean="0">
                          <a:solidFill>
                            <a:schemeClr val="tx1"/>
                          </a:solidFill>
                        </a:rPr>
                        <a:t>-1</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900" dirty="0" smtClean="0">
                          <a:solidFill>
                            <a:schemeClr val="tx1"/>
                          </a:solidFill>
                        </a:rPr>
                        <a:t>府民の健康や生命、財産を守るための緊急対応（有毒プランクトン、コイヘルペスウイルス病等の特定疾病）に関する調査・研究</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1"/>
                  </a:ext>
                </a:extLst>
              </a:tr>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水産</a:t>
                      </a:r>
                      <a:r>
                        <a:rPr kumimoji="1" lang="en-US" altLang="ja-JP" sz="900" dirty="0" smtClean="0">
                          <a:solidFill>
                            <a:schemeClr val="tx1"/>
                          </a:solidFill>
                        </a:rPr>
                        <a:t>-2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900" dirty="0" smtClean="0">
                          <a:solidFill>
                            <a:schemeClr val="tx1"/>
                          </a:solidFill>
                        </a:rPr>
                        <a:t>漁業生産力向上策の検討に資する漁場環境モニタリング及び情報発信</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水産</a:t>
                      </a:r>
                      <a:r>
                        <a:rPr kumimoji="1" lang="en-US" altLang="ja-JP" sz="900" dirty="0" smtClean="0">
                          <a:solidFill>
                            <a:schemeClr val="tx1"/>
                          </a:solidFill>
                        </a:rPr>
                        <a:t>-3</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tx1"/>
                          </a:solidFill>
                          <a:effectLst/>
                        </a:rPr>
                        <a:t>大阪府域における持続可能な資源管理型漁業の推進に関する調査・研究</a:t>
                      </a:r>
                      <a:endParaRPr lang="en-US" altLang="ja-JP" sz="9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00" dirty="0" smtClean="0">
                        <a:solidFill>
                          <a:schemeClr val="tx1"/>
                        </a:solidFill>
                        <a:latin typeface="+mj-lt"/>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3"/>
                  </a:ext>
                </a:extLst>
              </a:tr>
              <a:tr h="0">
                <a:tc>
                  <a:txBody>
                    <a:bodyPr/>
                    <a:lstStyle/>
                    <a:p>
                      <a:pPr algn="l"/>
                      <a:r>
                        <a:rPr kumimoji="1" lang="ja-JP" altLang="en-US" sz="900" dirty="0" smtClean="0">
                          <a:solidFill>
                            <a:schemeClr val="tx1"/>
                          </a:solidFill>
                        </a:rPr>
                        <a:t>水産</a:t>
                      </a:r>
                      <a:r>
                        <a:rPr kumimoji="1" lang="en-US" altLang="ja-JP" sz="900" dirty="0" smtClean="0">
                          <a:solidFill>
                            <a:schemeClr val="tx1"/>
                          </a:solidFill>
                        </a:rPr>
                        <a:t>-4</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tx1"/>
                          </a:solidFill>
                          <a:effectLst/>
                        </a:rPr>
                        <a:t>水産資源の回復・維持と漁業生産の向上をめざした栽培漁業技術開発に関する調査研究</a:t>
                      </a:r>
                      <a:endParaRPr lang="en-US" altLang="ja-JP"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4"/>
                  </a:ext>
                </a:extLst>
              </a:tr>
              <a:tr h="183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水産</a:t>
                      </a:r>
                      <a:r>
                        <a:rPr kumimoji="1" lang="en-US" altLang="ja-JP" sz="900" dirty="0" smtClean="0">
                          <a:solidFill>
                            <a:schemeClr val="tx1"/>
                          </a:solidFill>
                        </a:rPr>
                        <a:t>-5</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ja-JP" sz="900" kern="1200" dirty="0" smtClean="0">
                          <a:solidFill>
                            <a:schemeClr val="tx1"/>
                          </a:solidFill>
                          <a:effectLst/>
                        </a:rPr>
                        <a:t>安威川・余野川における漁業権河川調査</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2414120039"/>
                  </a:ext>
                </a:extLst>
              </a:tr>
              <a:tr h="0">
                <a:tc>
                  <a:txBody>
                    <a:bodyPr/>
                    <a:lstStyle/>
                    <a:p>
                      <a:pPr algn="l"/>
                      <a:r>
                        <a:rPr kumimoji="1" lang="ja-JP" altLang="en-US" sz="900" dirty="0" smtClean="0">
                          <a:solidFill>
                            <a:schemeClr val="tx1"/>
                          </a:solidFill>
                        </a:rPr>
                        <a:t>水産</a:t>
                      </a:r>
                      <a:r>
                        <a:rPr kumimoji="1" lang="en-US" altLang="ja-JP" sz="900" dirty="0" smtClean="0">
                          <a:solidFill>
                            <a:schemeClr val="tx1"/>
                          </a:solidFill>
                        </a:rPr>
                        <a:t>-6</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tx1"/>
                          </a:solidFill>
                          <a:effectLst/>
                        </a:rPr>
                        <a:t>毒化した貝の出荷について、安全性の検証とその手法の確立</a:t>
                      </a:r>
                      <a:endParaRPr lang="en-US" altLang="ja-JP"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2485897105"/>
                  </a:ext>
                </a:extLst>
              </a:tr>
              <a:tr h="229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水産</a:t>
                      </a:r>
                      <a:r>
                        <a:rPr kumimoji="1" lang="en-US" altLang="ja-JP" sz="900" dirty="0" smtClean="0">
                          <a:solidFill>
                            <a:schemeClr val="tx1"/>
                          </a:solidFill>
                        </a:rPr>
                        <a:t>-7</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水産物のブランド化推進</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84634747"/>
                  </a:ext>
                </a:extLst>
              </a:tr>
              <a:tr h="229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水産</a:t>
                      </a:r>
                      <a:r>
                        <a:rPr kumimoji="1" lang="en-US" altLang="ja-JP" sz="900" dirty="0" smtClean="0">
                          <a:solidFill>
                            <a:schemeClr val="tx1"/>
                          </a:solidFill>
                        </a:rPr>
                        <a:t>-8</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lang="ja-JP" altLang="en-US" sz="900" dirty="0" smtClean="0">
                          <a:solidFill>
                            <a:schemeClr val="tx1"/>
                          </a:solidFill>
                        </a:rPr>
                        <a:t>気候変動等に対応した養殖ワカメ生産技術の開発について</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2024428756"/>
                  </a:ext>
                </a:extLst>
              </a:tr>
            </a:tbl>
          </a:graphicData>
        </a:graphic>
      </p:graphicFrame>
      <p:pic>
        <p:nvPicPr>
          <p:cNvPr id="67" name="図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66" y="4458104"/>
            <a:ext cx="957738" cy="1304594"/>
          </a:xfrm>
          <a:prstGeom prst="rect">
            <a:avLst/>
          </a:prstGeom>
        </p:spPr>
      </p:pic>
      <p:pic>
        <p:nvPicPr>
          <p:cNvPr id="68" name="図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876" y="4444961"/>
            <a:ext cx="1741710" cy="1305082"/>
          </a:xfrm>
          <a:prstGeom prst="rect">
            <a:avLst/>
          </a:prstGeom>
        </p:spPr>
      </p:pic>
      <p:sp>
        <p:nvSpPr>
          <p:cNvPr id="69" name="テキスト ボックス 68"/>
          <p:cNvSpPr txBox="1"/>
          <p:nvPr/>
        </p:nvSpPr>
        <p:spPr>
          <a:xfrm>
            <a:off x="503681" y="5762698"/>
            <a:ext cx="2793694" cy="369332"/>
          </a:xfrm>
          <a:prstGeom prst="rect">
            <a:avLst/>
          </a:prstGeom>
          <a:noFill/>
        </p:spPr>
        <p:txBody>
          <a:bodyPr wrap="square" rtlCol="0">
            <a:spAutoFit/>
          </a:bodyPr>
          <a:lstStyle/>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■水産技術センターにおける調査・研究状況</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（左：船上測定、右：室内分析）</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2"/>
          <p:cNvSpPr txBox="1">
            <a:spLocks noChangeArrowheads="1"/>
          </p:cNvSpPr>
          <p:nvPr/>
        </p:nvSpPr>
        <p:spPr bwMode="auto">
          <a:xfrm>
            <a:off x="332984" y="41728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４</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401984" y="852695"/>
            <a:ext cx="3096344"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■瀬戸内法の改正に係る取組み</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953712" y="466822"/>
            <a:ext cx="3456395" cy="261610"/>
          </a:xfrm>
          <a:prstGeom prst="rect">
            <a:avLst/>
          </a:prstGeom>
          <a:noFill/>
        </p:spPr>
        <p:txBody>
          <a:bodyPr wrap="none" rtlCol="0">
            <a:spAutoFit/>
          </a:bodyPr>
          <a:lstStyle/>
          <a:p>
            <a:r>
              <a:rPr lang="ja-JP" altLang="en-US" sz="1100" b="1" dirty="0" smtClean="0"/>
              <a:t>魚介類</a:t>
            </a:r>
            <a:r>
              <a:rPr lang="ja-JP" altLang="en-US" sz="1100" b="1" dirty="0"/>
              <a:t>の生産にとって適正な栄養塩管理に向けた取組み</a:t>
            </a:r>
          </a:p>
        </p:txBody>
      </p:sp>
      <p:graphicFrame>
        <p:nvGraphicFramePr>
          <p:cNvPr id="35" name="表 34"/>
          <p:cNvGraphicFramePr>
            <a:graphicFrameLocks noGrp="1"/>
          </p:cNvGraphicFramePr>
          <p:nvPr>
            <p:extLst>
              <p:ext uri="{D42A27DB-BD31-4B8C-83A1-F6EECF244321}">
                <p14:modId xmlns:p14="http://schemas.microsoft.com/office/powerpoint/2010/main" val="1977573612"/>
              </p:ext>
            </p:extLst>
          </p:nvPr>
        </p:nvGraphicFramePr>
        <p:xfrm>
          <a:off x="3546000" y="1253223"/>
          <a:ext cx="3096344" cy="548640"/>
        </p:xfrm>
        <a:graphic>
          <a:graphicData uri="http://schemas.openxmlformats.org/drawingml/2006/table">
            <a:tbl>
              <a:tblPr firstRow="1" bandRow="1">
                <a:tableStyleId>{3B4B98B0-60AC-42C2-AFA5-B58CD77FA1E5}</a:tableStyleId>
              </a:tblPr>
              <a:tblGrid>
                <a:gridCol w="387056">
                  <a:extLst>
                    <a:ext uri="{9D8B030D-6E8A-4147-A177-3AD203B41FA5}">
                      <a16:colId xmlns:a16="http://schemas.microsoft.com/office/drawing/2014/main" val="20000"/>
                    </a:ext>
                  </a:extLst>
                </a:gridCol>
                <a:gridCol w="1287383">
                  <a:extLst>
                    <a:ext uri="{9D8B030D-6E8A-4147-A177-3AD203B41FA5}">
                      <a16:colId xmlns:a16="http://schemas.microsoft.com/office/drawing/2014/main" val="20001"/>
                    </a:ext>
                  </a:extLst>
                </a:gridCol>
                <a:gridCol w="1421905">
                  <a:extLst>
                    <a:ext uri="{9D8B030D-6E8A-4147-A177-3AD203B41FA5}">
                      <a16:colId xmlns:a16="http://schemas.microsoft.com/office/drawing/2014/main" val="20002"/>
                    </a:ext>
                  </a:extLst>
                </a:gridCol>
              </a:tblGrid>
              <a:tr h="0">
                <a:tc>
                  <a:txBody>
                    <a:bodyPr/>
                    <a:lstStyle/>
                    <a:p>
                      <a:pPr algn="ctr"/>
                      <a:r>
                        <a:rPr kumimoji="1" lang="ja-JP" altLang="en-US" sz="900" b="0" dirty="0" smtClean="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府の対応</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smtClean="0">
                          <a:solidFill>
                            <a:schemeClr val="tx1"/>
                          </a:solidFill>
                        </a:rPr>
                        <a:t>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pPr algn="l"/>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R3.6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瀬戸内法改正</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472513307"/>
                  </a:ext>
                </a:extLst>
              </a:tr>
              <a:tr h="0">
                <a:tc>
                  <a:txBody>
                    <a:bodyPr/>
                    <a:lstStyle/>
                    <a:p>
                      <a:pPr algn="ctr"/>
                      <a:r>
                        <a:rPr kumimoji="1" lang="en-US" altLang="ja-JP" sz="900" dirty="0" smtClean="0">
                          <a:solidFill>
                            <a:schemeClr val="tx1"/>
                          </a:solidFill>
                        </a:rPr>
                        <a:t>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府県計画の検討</a:t>
                      </a:r>
                    </a:p>
                  </a:txBody>
                  <a:tcPr marL="36000" marR="36000" marT="0" marB="0" anchor="ctr">
                    <a:lnB w="12700" cap="flat" cmpd="sng" algn="ctr">
                      <a:solidFill>
                        <a:schemeClr val="accent1"/>
                      </a:solidFill>
                      <a:prstDash val="solid"/>
                      <a:round/>
                      <a:headEnd type="none" w="med" len="med"/>
                      <a:tailEnd type="none" w="med" len="med"/>
                    </a:lnB>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大阪府環境審議会水質部会開催</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6" name="テキスト ボックス 35"/>
          <p:cNvSpPr txBox="1"/>
          <p:nvPr/>
        </p:nvSpPr>
        <p:spPr>
          <a:xfrm>
            <a:off x="332984" y="852695"/>
            <a:ext cx="2952000" cy="1323439"/>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＜栄養塩（窒素・リン）の適正管理</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関係</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府県及び瀬戸内海漁業調整事務所をメンバーとする豊かな瀬戸内海の再生に係る連絡協議会にて各府県と情報交換を行った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大阪府環境審議会水質部会において 「瀬戸内海の環境の保全に関する大阪府計画</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中間</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点検と見直し</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のあり方が検討された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0551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 ボックス 52"/>
          <p:cNvSpPr txBox="1"/>
          <p:nvPr/>
        </p:nvSpPr>
        <p:spPr>
          <a:xfrm>
            <a:off x="0" y="9629001"/>
            <a:ext cx="6858000" cy="276999"/>
          </a:xfrm>
          <a:prstGeom prst="rect">
            <a:avLst/>
          </a:prstGeom>
          <a:noFill/>
        </p:spPr>
        <p:txBody>
          <a:bodyPr wrap="square" rtlCol="0">
            <a:spAutoFit/>
          </a:bodyPr>
          <a:lstStyle/>
          <a:p>
            <a:pPr algn="ctr"/>
            <a:r>
              <a:rPr lang="en-US" altLang="ja-JP" sz="1200" dirty="0"/>
              <a:t>7</a:t>
            </a:r>
            <a:endParaRPr kumimoji="1" lang="ja-JP" altLang="en-US" sz="1200" dirty="0"/>
          </a:p>
        </p:txBody>
      </p:sp>
      <p:sp>
        <p:nvSpPr>
          <p:cNvPr id="16" name="テキスト ボックス 2"/>
          <p:cNvSpPr txBox="1">
            <a:spLocks noChangeArrowheads="1"/>
          </p:cNvSpPr>
          <p:nvPr/>
        </p:nvSpPr>
        <p:spPr bwMode="auto">
          <a:xfrm>
            <a:off x="360000" y="35688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3420000" y="709239"/>
            <a:ext cx="0" cy="324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80728" y="394021"/>
            <a:ext cx="2767104" cy="261610"/>
          </a:xfrm>
          <a:prstGeom prst="rect">
            <a:avLst/>
          </a:prstGeom>
          <a:noFill/>
        </p:spPr>
        <p:txBody>
          <a:bodyPr wrap="none" rtlCol="0">
            <a:spAutoFit/>
          </a:bodyPr>
          <a:lstStyle/>
          <a:p>
            <a:r>
              <a:rPr lang="ja-JP" altLang="en-US" sz="1100" b="1" dirty="0" smtClean="0"/>
              <a:t>内水面漁場環境保全のための取組みの推進</a:t>
            </a:r>
            <a:endParaRPr lang="ja-JP" altLang="en-US" sz="1100" b="1" dirty="0"/>
          </a:p>
        </p:txBody>
      </p:sp>
      <p:sp>
        <p:nvSpPr>
          <p:cNvPr id="21" name="テキスト ボックス 20"/>
          <p:cNvSpPr txBox="1"/>
          <p:nvPr/>
        </p:nvSpPr>
        <p:spPr>
          <a:xfrm>
            <a:off x="4321788" y="3863426"/>
            <a:ext cx="1828544" cy="230832"/>
          </a:xfrm>
          <a:prstGeom prst="rect">
            <a:avLst/>
          </a:prstGeom>
          <a:noFill/>
        </p:spPr>
        <p:txBody>
          <a:bodyPr wrap="square" rtlCol="0">
            <a:spAutoFit/>
          </a:bodyPr>
          <a:lstStyle/>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■大阪府の漁業権河川</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60000" y="779894"/>
            <a:ext cx="2952000" cy="1015663"/>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・府内</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漁業権河川の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うち、ダム建設工事が進められている安威川及び</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流域に砕石場</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がある余</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野川について、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水産動植物（アユ・マス類）の増殖に適する環境か否かを判断するため、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経年的な環境</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変化を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429000" y="779894"/>
            <a:ext cx="3096344"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■漁業権河川の</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調査</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（令和３年度</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3320275834"/>
              </p:ext>
            </p:extLst>
          </p:nvPr>
        </p:nvGraphicFramePr>
        <p:xfrm>
          <a:off x="3573016" y="1170721"/>
          <a:ext cx="3096344" cy="611193"/>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231161">
                <a:tc>
                  <a:txBody>
                    <a:bodyPr/>
                    <a:lstStyle/>
                    <a:p>
                      <a:pPr algn="ctr"/>
                      <a:r>
                        <a:rPr kumimoji="1" lang="ja-JP" altLang="en-US" sz="900" b="0" dirty="0" smtClean="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調査河川</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調査項目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80032">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安威川、余野川</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河川環境、魚類、付着藻類、底生生物、アユ・マス類の生息状況</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61" name="グループ化 60"/>
          <p:cNvGrpSpPr/>
          <p:nvPr/>
        </p:nvGrpSpPr>
        <p:grpSpPr>
          <a:xfrm>
            <a:off x="3882725" y="1958310"/>
            <a:ext cx="2476926" cy="1847291"/>
            <a:chOff x="836712" y="2216696"/>
            <a:chExt cx="2476926" cy="1847291"/>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12" y="2216696"/>
              <a:ext cx="2371044" cy="1847291"/>
            </a:xfrm>
            <a:prstGeom prst="rect">
              <a:avLst/>
            </a:prstGeom>
          </p:spPr>
        </p:pic>
        <p:sp>
          <p:nvSpPr>
            <p:cNvPr id="3" name="楕円 2"/>
            <p:cNvSpPr/>
            <p:nvPr/>
          </p:nvSpPr>
          <p:spPr>
            <a:xfrm>
              <a:off x="1340768" y="267020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1480189" y="336955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2044045" y="329353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2564904" y="321933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2370132" y="337142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1674750" y="306241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86487" y="2253663"/>
              <a:ext cx="76944" cy="256480"/>
            </a:xfrm>
            <a:prstGeom prst="rect">
              <a:avLst/>
            </a:prstGeom>
            <a:noFill/>
          </p:spPr>
          <p:txBody>
            <a:bodyPr vert="eaVert" wrap="none" lIns="0" tIns="0" rIns="0" bIns="0" rtlCol="0" anchor="ctr" anchorCtr="0">
              <a:spAutoFit/>
            </a:bodyPr>
            <a:lstStyle/>
            <a:p>
              <a:r>
                <a:rPr kumimoji="1" lang="ja-JP" altLang="en-US" sz="500" dirty="0" smtClean="0"/>
                <a:t>大路次川</a:t>
              </a:r>
              <a:endParaRPr kumimoji="1" lang="ja-JP" altLang="en-US" sz="500" dirty="0"/>
            </a:p>
          </p:txBody>
        </p:sp>
        <p:sp>
          <p:nvSpPr>
            <p:cNvPr id="32" name="テキスト ボックス 31"/>
            <p:cNvSpPr txBox="1"/>
            <p:nvPr/>
          </p:nvSpPr>
          <p:spPr>
            <a:xfrm rot="20233961">
              <a:off x="1093549" y="2686627"/>
              <a:ext cx="69949" cy="192360"/>
            </a:xfrm>
            <a:prstGeom prst="rect">
              <a:avLst/>
            </a:prstGeom>
            <a:noFill/>
          </p:spPr>
          <p:txBody>
            <a:bodyPr vert="eaVert" wrap="none" lIns="0" tIns="0" rIns="0" bIns="0" rtlCol="0" anchor="ctr" anchorCtr="0">
              <a:spAutoFit/>
            </a:bodyPr>
            <a:lstStyle/>
            <a:p>
              <a:r>
                <a:rPr kumimoji="1" lang="ja-JP" altLang="en-US" sz="500" dirty="0" smtClean="0"/>
                <a:t>山辺川</a:t>
              </a:r>
              <a:endParaRPr kumimoji="1" lang="ja-JP" altLang="en-US" sz="500" dirty="0"/>
            </a:p>
          </p:txBody>
        </p:sp>
        <p:sp>
          <p:nvSpPr>
            <p:cNvPr id="34" name="テキスト ボックス 33"/>
            <p:cNvSpPr txBox="1"/>
            <p:nvPr/>
          </p:nvSpPr>
          <p:spPr>
            <a:xfrm rot="20536754">
              <a:off x="1805457" y="3011951"/>
              <a:ext cx="76944" cy="192360"/>
            </a:xfrm>
            <a:prstGeom prst="rect">
              <a:avLst/>
            </a:prstGeom>
            <a:noFill/>
          </p:spPr>
          <p:txBody>
            <a:bodyPr vert="eaVert" wrap="none" lIns="0" tIns="0" rIns="0" bIns="0" rtlCol="0" anchor="ctr" anchorCtr="0">
              <a:spAutoFit/>
            </a:bodyPr>
            <a:lstStyle/>
            <a:p>
              <a:r>
                <a:rPr kumimoji="1" lang="ja-JP" altLang="en-US" sz="500" dirty="0" smtClean="0"/>
                <a:t>余野川</a:t>
              </a:r>
              <a:endParaRPr kumimoji="1" lang="ja-JP" altLang="en-US" sz="500" dirty="0"/>
            </a:p>
          </p:txBody>
        </p:sp>
        <p:sp>
          <p:nvSpPr>
            <p:cNvPr id="35" name="テキスト ボックス 34"/>
            <p:cNvSpPr txBox="1"/>
            <p:nvPr/>
          </p:nvSpPr>
          <p:spPr>
            <a:xfrm rot="20735524">
              <a:off x="2217018" y="3520655"/>
              <a:ext cx="76944" cy="192360"/>
            </a:xfrm>
            <a:prstGeom prst="rect">
              <a:avLst/>
            </a:prstGeom>
            <a:noFill/>
          </p:spPr>
          <p:txBody>
            <a:bodyPr vert="eaVert" wrap="none" lIns="0" tIns="0" rIns="0" bIns="0" rtlCol="0" anchor="ctr" anchorCtr="0">
              <a:spAutoFit/>
            </a:bodyPr>
            <a:lstStyle/>
            <a:p>
              <a:r>
                <a:rPr kumimoji="1" lang="ja-JP" altLang="en-US" sz="500" dirty="0" smtClean="0"/>
                <a:t>安威川</a:t>
              </a:r>
              <a:endParaRPr kumimoji="1" lang="ja-JP" altLang="en-US" sz="500" dirty="0"/>
            </a:p>
          </p:txBody>
        </p:sp>
        <p:sp>
          <p:nvSpPr>
            <p:cNvPr id="36" name="テキスト ボックス 35"/>
            <p:cNvSpPr txBox="1"/>
            <p:nvPr/>
          </p:nvSpPr>
          <p:spPr>
            <a:xfrm rot="19447228">
              <a:off x="2353245" y="3443551"/>
              <a:ext cx="76944" cy="128240"/>
            </a:xfrm>
            <a:prstGeom prst="rect">
              <a:avLst/>
            </a:prstGeom>
            <a:noFill/>
          </p:spPr>
          <p:txBody>
            <a:bodyPr vert="eaVert" wrap="none" lIns="0" tIns="0" rIns="0" bIns="0" rtlCol="0" anchor="ctr" anchorCtr="0">
              <a:spAutoFit/>
            </a:bodyPr>
            <a:lstStyle/>
            <a:p>
              <a:r>
                <a:rPr kumimoji="1" lang="ja-JP" altLang="en-US" sz="500" dirty="0" smtClean="0"/>
                <a:t>芥川</a:t>
              </a:r>
              <a:endParaRPr kumimoji="1" lang="ja-JP" altLang="en-US" sz="500" dirty="0"/>
            </a:p>
          </p:txBody>
        </p:sp>
        <p:sp>
          <p:nvSpPr>
            <p:cNvPr id="38" name="テキスト ボックス 37"/>
            <p:cNvSpPr txBox="1"/>
            <p:nvPr/>
          </p:nvSpPr>
          <p:spPr>
            <a:xfrm>
              <a:off x="1208661" y="2381903"/>
              <a:ext cx="76944" cy="192360"/>
            </a:xfrm>
            <a:prstGeom prst="rect">
              <a:avLst/>
            </a:prstGeom>
            <a:noFill/>
          </p:spPr>
          <p:txBody>
            <a:bodyPr vert="eaVert" wrap="none" lIns="0" tIns="0" rIns="0" bIns="0" rtlCol="0" anchor="ctr" anchorCtr="0">
              <a:spAutoFit/>
            </a:bodyPr>
            <a:lstStyle/>
            <a:p>
              <a:r>
                <a:rPr lang="ja-JP" altLang="en-US" sz="500" dirty="0"/>
                <a:t>岩谷</a:t>
              </a:r>
              <a:r>
                <a:rPr kumimoji="1" lang="ja-JP" altLang="en-US" sz="500" dirty="0" smtClean="0"/>
                <a:t>川</a:t>
              </a:r>
              <a:endParaRPr kumimoji="1" lang="ja-JP" altLang="en-US" sz="500" dirty="0"/>
            </a:p>
          </p:txBody>
        </p:sp>
        <p:sp>
          <p:nvSpPr>
            <p:cNvPr id="39" name="テキスト ボックス 38"/>
            <p:cNvSpPr txBox="1"/>
            <p:nvPr/>
          </p:nvSpPr>
          <p:spPr>
            <a:xfrm>
              <a:off x="1584951" y="2410449"/>
              <a:ext cx="577081" cy="153888"/>
            </a:xfrm>
            <a:prstGeom prst="rect">
              <a:avLst/>
            </a:prstGeom>
            <a:noFill/>
          </p:spPr>
          <p:txBody>
            <a:bodyPr vert="horz" wrap="none" lIns="0" tIns="0" rIns="0" bIns="0" rtlCol="0" anchor="ctr" anchorCtr="0">
              <a:spAutoFit/>
            </a:bodyPr>
            <a:lstStyle/>
            <a:p>
              <a:r>
                <a:rPr kumimoji="1" lang="ja-JP" altLang="en-US" sz="500" b="1" dirty="0" smtClean="0"/>
                <a:t>能勢町漁業協同組合</a:t>
              </a:r>
              <a:endParaRPr kumimoji="1" lang="en-US" altLang="ja-JP" sz="500" b="1" dirty="0" smtClean="0"/>
            </a:p>
            <a:p>
              <a:r>
                <a:rPr lang="ja-JP" altLang="en-US" sz="500" b="1" dirty="0" smtClean="0">
                  <a:solidFill>
                    <a:srgbClr val="FF3300"/>
                  </a:solidFill>
                </a:rPr>
                <a:t>（能勢町）</a:t>
              </a:r>
              <a:endParaRPr kumimoji="1" lang="ja-JP" altLang="en-US" sz="500" b="1" dirty="0">
                <a:solidFill>
                  <a:srgbClr val="FF3300"/>
                </a:solidFill>
              </a:endParaRPr>
            </a:p>
          </p:txBody>
        </p:sp>
        <p:sp>
          <p:nvSpPr>
            <p:cNvPr id="41" name="テキスト ボックス 40"/>
            <p:cNvSpPr txBox="1"/>
            <p:nvPr/>
          </p:nvSpPr>
          <p:spPr>
            <a:xfrm>
              <a:off x="1781983" y="2680153"/>
              <a:ext cx="384721" cy="230832"/>
            </a:xfrm>
            <a:prstGeom prst="rect">
              <a:avLst/>
            </a:prstGeom>
            <a:noFill/>
          </p:spPr>
          <p:txBody>
            <a:bodyPr vert="horz" wrap="none" lIns="0" tIns="0" rIns="0" bIns="0" rtlCol="0" anchor="ctr" anchorCtr="0">
              <a:spAutoFit/>
            </a:bodyPr>
            <a:lstStyle/>
            <a:p>
              <a:r>
                <a:rPr lang="ja-JP" altLang="en-US" sz="500" b="1" dirty="0" smtClean="0"/>
                <a:t>東能勢</a:t>
              </a:r>
              <a:endParaRPr lang="en-US" altLang="ja-JP" sz="500" b="1" dirty="0" smtClean="0"/>
            </a:p>
            <a:p>
              <a:r>
                <a:rPr kumimoji="1" lang="ja-JP" altLang="en-US" sz="500" b="1" dirty="0" smtClean="0"/>
                <a:t>漁業協同組合</a:t>
              </a:r>
              <a:endParaRPr kumimoji="1" lang="en-US" altLang="ja-JP" sz="500" b="1" dirty="0" smtClean="0"/>
            </a:p>
            <a:p>
              <a:r>
                <a:rPr lang="ja-JP" altLang="en-US" sz="500" b="1" dirty="0" smtClean="0">
                  <a:solidFill>
                    <a:srgbClr val="FF3300"/>
                  </a:solidFill>
                </a:rPr>
                <a:t>（能勢町）</a:t>
              </a:r>
              <a:endParaRPr kumimoji="1" lang="ja-JP" altLang="en-US" sz="500" b="1" dirty="0">
                <a:solidFill>
                  <a:srgbClr val="FF3300"/>
                </a:solidFill>
              </a:endParaRPr>
            </a:p>
          </p:txBody>
        </p:sp>
        <p:sp>
          <p:nvSpPr>
            <p:cNvPr id="42" name="テキスト ボックス 41"/>
            <p:cNvSpPr txBox="1"/>
            <p:nvPr/>
          </p:nvSpPr>
          <p:spPr>
            <a:xfrm>
              <a:off x="852618" y="3450177"/>
              <a:ext cx="384721" cy="230832"/>
            </a:xfrm>
            <a:prstGeom prst="rect">
              <a:avLst/>
            </a:prstGeom>
            <a:noFill/>
          </p:spPr>
          <p:txBody>
            <a:bodyPr vert="horz" wrap="none" lIns="0" tIns="0" rIns="0" bIns="0" rtlCol="0" anchor="ctr" anchorCtr="0">
              <a:spAutoFit/>
            </a:bodyPr>
            <a:lstStyle/>
            <a:p>
              <a:r>
                <a:rPr kumimoji="1" lang="ja-JP" altLang="en-US" sz="500" b="1" dirty="0" smtClean="0"/>
                <a:t>止々呂美</a:t>
              </a:r>
              <a:endParaRPr kumimoji="1" lang="en-US" altLang="ja-JP" sz="500" b="1" dirty="0" smtClean="0"/>
            </a:p>
            <a:p>
              <a:r>
                <a:rPr kumimoji="1" lang="ja-JP" altLang="en-US" sz="500" b="1" dirty="0" smtClean="0"/>
                <a:t>漁業協同組合</a:t>
              </a:r>
              <a:endParaRPr kumimoji="1" lang="en-US" altLang="ja-JP" sz="500" b="1" dirty="0" smtClean="0"/>
            </a:p>
            <a:p>
              <a:r>
                <a:rPr lang="ja-JP" altLang="en-US" sz="500" b="1" dirty="0" smtClean="0">
                  <a:solidFill>
                    <a:srgbClr val="FF3300"/>
                  </a:solidFill>
                </a:rPr>
                <a:t>（箕面市）</a:t>
              </a:r>
              <a:endParaRPr kumimoji="1" lang="ja-JP" altLang="en-US" sz="500" b="1" dirty="0">
                <a:solidFill>
                  <a:srgbClr val="FF3300"/>
                </a:solidFill>
              </a:endParaRPr>
            </a:p>
          </p:txBody>
        </p:sp>
        <p:sp>
          <p:nvSpPr>
            <p:cNvPr id="44" name="テキスト ボックス 43"/>
            <p:cNvSpPr txBox="1"/>
            <p:nvPr/>
          </p:nvSpPr>
          <p:spPr>
            <a:xfrm>
              <a:off x="1624896" y="3501419"/>
              <a:ext cx="392736" cy="230832"/>
            </a:xfrm>
            <a:prstGeom prst="rect">
              <a:avLst/>
            </a:prstGeom>
            <a:noFill/>
          </p:spPr>
          <p:txBody>
            <a:bodyPr vert="horz" wrap="none" lIns="0" tIns="0" rIns="0" bIns="0" rtlCol="0" anchor="ctr" anchorCtr="0">
              <a:spAutoFit/>
            </a:bodyPr>
            <a:lstStyle/>
            <a:p>
              <a:r>
                <a:rPr kumimoji="1" lang="ja-JP" altLang="en-US" sz="500" b="1" dirty="0" smtClean="0"/>
                <a:t>安威川上流</a:t>
              </a:r>
              <a:endParaRPr kumimoji="1" lang="en-US" altLang="ja-JP" sz="500" b="1" dirty="0" smtClean="0"/>
            </a:p>
            <a:p>
              <a:r>
                <a:rPr kumimoji="1" lang="ja-JP" altLang="en-US" sz="500" b="1" dirty="0" smtClean="0"/>
                <a:t>漁業協同組合</a:t>
              </a:r>
              <a:endParaRPr kumimoji="1" lang="en-US" altLang="ja-JP" sz="500" b="1" dirty="0" smtClean="0"/>
            </a:p>
            <a:p>
              <a:r>
                <a:rPr lang="ja-JP" altLang="en-US" sz="500" b="1" dirty="0" smtClean="0">
                  <a:solidFill>
                    <a:srgbClr val="FF3300"/>
                  </a:solidFill>
                </a:rPr>
                <a:t>（茨木市）</a:t>
              </a:r>
              <a:endParaRPr kumimoji="1" lang="ja-JP" altLang="en-US" sz="500" b="1" dirty="0">
                <a:solidFill>
                  <a:srgbClr val="FF3300"/>
                </a:solidFill>
              </a:endParaRPr>
            </a:p>
          </p:txBody>
        </p:sp>
        <p:sp>
          <p:nvSpPr>
            <p:cNvPr id="45" name="テキスト ボックス 44"/>
            <p:cNvSpPr txBox="1"/>
            <p:nvPr/>
          </p:nvSpPr>
          <p:spPr>
            <a:xfrm>
              <a:off x="2920902" y="3311671"/>
              <a:ext cx="392736" cy="230832"/>
            </a:xfrm>
            <a:prstGeom prst="rect">
              <a:avLst/>
            </a:prstGeom>
            <a:noFill/>
          </p:spPr>
          <p:txBody>
            <a:bodyPr vert="horz" wrap="none" lIns="0" tIns="0" rIns="0" bIns="0" rtlCol="0" anchor="ctr" anchorCtr="0">
              <a:spAutoFit/>
            </a:bodyPr>
            <a:lstStyle/>
            <a:p>
              <a:r>
                <a:rPr kumimoji="1" lang="ja-JP" altLang="en-US" sz="500" b="1" dirty="0" smtClean="0"/>
                <a:t>芥川</a:t>
              </a:r>
              <a:endParaRPr kumimoji="1" lang="en-US" altLang="ja-JP" sz="500" b="1" dirty="0" smtClean="0"/>
            </a:p>
            <a:p>
              <a:r>
                <a:rPr kumimoji="1" lang="ja-JP" altLang="en-US" sz="500" b="1" dirty="0" smtClean="0"/>
                <a:t>漁業協同組合</a:t>
              </a:r>
              <a:endParaRPr kumimoji="1" lang="en-US" altLang="ja-JP" sz="500" b="1" dirty="0" smtClean="0"/>
            </a:p>
            <a:p>
              <a:r>
                <a:rPr lang="ja-JP" altLang="en-US" sz="500" b="1" dirty="0" smtClean="0">
                  <a:solidFill>
                    <a:srgbClr val="FF3300"/>
                  </a:solidFill>
                </a:rPr>
                <a:t>（高槻市）</a:t>
              </a:r>
              <a:endParaRPr kumimoji="1" lang="ja-JP" altLang="en-US" sz="500" b="1" dirty="0">
                <a:solidFill>
                  <a:srgbClr val="FF3300"/>
                </a:solidFill>
              </a:endParaRPr>
            </a:p>
          </p:txBody>
        </p:sp>
        <p:sp>
          <p:nvSpPr>
            <p:cNvPr id="46" name="テキスト ボックス 45"/>
            <p:cNvSpPr txBox="1"/>
            <p:nvPr/>
          </p:nvSpPr>
          <p:spPr>
            <a:xfrm>
              <a:off x="2755872" y="2979342"/>
              <a:ext cx="384721" cy="230832"/>
            </a:xfrm>
            <a:prstGeom prst="rect">
              <a:avLst/>
            </a:prstGeom>
            <a:noFill/>
          </p:spPr>
          <p:txBody>
            <a:bodyPr vert="horz" wrap="none" lIns="0" tIns="0" rIns="0" bIns="0" rtlCol="0" anchor="ctr" anchorCtr="0">
              <a:spAutoFit/>
            </a:bodyPr>
            <a:lstStyle/>
            <a:p>
              <a:r>
                <a:rPr kumimoji="1" lang="ja-JP" altLang="en-US" sz="500" b="1" dirty="0" smtClean="0"/>
                <a:t>尺代</a:t>
              </a:r>
              <a:endParaRPr kumimoji="1" lang="en-US" altLang="ja-JP" sz="500" b="1" dirty="0" smtClean="0"/>
            </a:p>
            <a:p>
              <a:r>
                <a:rPr kumimoji="1" lang="ja-JP" altLang="en-US" sz="500" b="1" dirty="0" smtClean="0"/>
                <a:t>漁業協同組合</a:t>
              </a:r>
              <a:endParaRPr kumimoji="1" lang="en-US" altLang="ja-JP" sz="500" b="1" dirty="0" smtClean="0"/>
            </a:p>
            <a:p>
              <a:r>
                <a:rPr lang="ja-JP" altLang="en-US" sz="500" b="1" dirty="0" smtClean="0">
                  <a:solidFill>
                    <a:srgbClr val="FF3300"/>
                  </a:solidFill>
                </a:rPr>
                <a:t>（島本町）</a:t>
              </a:r>
              <a:endParaRPr kumimoji="1" lang="ja-JP" altLang="en-US" sz="500" b="1" dirty="0">
                <a:solidFill>
                  <a:srgbClr val="FF3300"/>
                </a:solidFill>
              </a:endParaRPr>
            </a:p>
          </p:txBody>
        </p:sp>
        <p:sp>
          <p:nvSpPr>
            <p:cNvPr id="47" name="テキスト ボックス 46"/>
            <p:cNvSpPr txBox="1"/>
            <p:nvPr/>
          </p:nvSpPr>
          <p:spPr>
            <a:xfrm rot="19068965">
              <a:off x="2457072" y="3046799"/>
              <a:ext cx="256480" cy="76944"/>
            </a:xfrm>
            <a:prstGeom prst="rect">
              <a:avLst/>
            </a:prstGeom>
            <a:noFill/>
          </p:spPr>
          <p:txBody>
            <a:bodyPr vert="horz" wrap="none" lIns="0" tIns="0" rIns="0" bIns="0" rtlCol="0" anchor="ctr" anchorCtr="0">
              <a:spAutoFit/>
            </a:bodyPr>
            <a:lstStyle/>
            <a:p>
              <a:r>
                <a:rPr kumimoji="1" lang="ja-JP" altLang="en-US" sz="500" dirty="0" smtClean="0"/>
                <a:t>水無瀬川</a:t>
              </a:r>
              <a:endParaRPr kumimoji="1" lang="ja-JP" altLang="en-US" sz="500" b="1" dirty="0">
                <a:solidFill>
                  <a:srgbClr val="FF3300"/>
                </a:solidFill>
              </a:endParaRPr>
            </a:p>
          </p:txBody>
        </p:sp>
        <p:sp>
          <p:nvSpPr>
            <p:cNvPr id="48" name="テキスト ボックス 47"/>
            <p:cNvSpPr txBox="1"/>
            <p:nvPr/>
          </p:nvSpPr>
          <p:spPr>
            <a:xfrm rot="2553170">
              <a:off x="1905143" y="3063789"/>
              <a:ext cx="256480" cy="76944"/>
            </a:xfrm>
            <a:prstGeom prst="rect">
              <a:avLst/>
            </a:prstGeom>
            <a:noFill/>
          </p:spPr>
          <p:txBody>
            <a:bodyPr vert="horz" wrap="none" lIns="0" tIns="0" rIns="0" bIns="0" rtlCol="0" anchor="ctr" anchorCtr="0">
              <a:spAutoFit/>
            </a:bodyPr>
            <a:lstStyle/>
            <a:p>
              <a:r>
                <a:rPr kumimoji="1" lang="ja-JP" altLang="en-US" sz="500" dirty="0" smtClean="0"/>
                <a:t>下音羽川</a:t>
              </a:r>
              <a:endParaRPr kumimoji="1" lang="ja-JP" altLang="en-US" sz="500" b="1" dirty="0">
                <a:solidFill>
                  <a:srgbClr val="FF3300"/>
                </a:solidFill>
              </a:endParaRPr>
            </a:p>
          </p:txBody>
        </p:sp>
        <p:cxnSp>
          <p:nvCxnSpPr>
            <p:cNvPr id="7" name="直線コネクタ 6"/>
            <p:cNvCxnSpPr>
              <a:stCxn id="3" idx="7"/>
            </p:cNvCxnSpPr>
            <p:nvPr/>
          </p:nvCxnSpPr>
          <p:spPr>
            <a:xfrm flipV="1">
              <a:off x="1379792" y="2495831"/>
              <a:ext cx="195886" cy="1810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391278" y="3395994"/>
              <a:ext cx="506459" cy="192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1197994" y="3394351"/>
              <a:ext cx="288890" cy="1055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2587164" y="3102261"/>
              <a:ext cx="143987" cy="13929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1863703" y="3321545"/>
              <a:ext cx="195886" cy="1617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1697610" y="2906214"/>
              <a:ext cx="91294" cy="1739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207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584304" y="2156563"/>
            <a:ext cx="2628000" cy="3908762"/>
          </a:xfrm>
          <a:prstGeom prst="rect">
            <a:avLst/>
          </a:prstGeom>
          <a:noFill/>
          <a:ln w="3175">
            <a:solidFill>
              <a:schemeClr val="tx1"/>
            </a:solidFill>
          </a:ln>
        </p:spPr>
        <p:txBody>
          <a:bodyPr wrap="square" rIns="36000" rtlCol="0">
            <a:spAutoFit/>
          </a:bodyPr>
          <a:lstStyle/>
          <a:p>
            <a:pPr algn="ctr">
              <a:spcAft>
                <a:spcPts val="600"/>
              </a:spcAft>
            </a:pPr>
            <a:r>
              <a:rPr kumimoji="1" lang="ja-JP" altLang="en-US" sz="900" b="1" dirty="0" smtClean="0"/>
              <a:t>第</a:t>
            </a:r>
            <a:r>
              <a:rPr kumimoji="1" lang="en-US" altLang="ja-JP" sz="900" b="1" dirty="0" smtClean="0"/>
              <a:t>7</a:t>
            </a:r>
            <a:r>
              <a:rPr kumimoji="1" lang="ja-JP" altLang="en-US" sz="900" b="1" dirty="0" smtClean="0"/>
              <a:t>次大阪府栽培漁業基本計画（概要）</a:t>
            </a:r>
            <a:endParaRPr kumimoji="1" lang="en-US" altLang="ja-JP" sz="900" b="1" dirty="0" smtClean="0"/>
          </a:p>
          <a:p>
            <a:r>
              <a:rPr lang="en-US" altLang="ja-JP" sz="900" dirty="0" smtClean="0"/>
              <a:t>《</a:t>
            </a:r>
            <a:r>
              <a:rPr lang="ja-JP" altLang="en-US" sz="900" dirty="0" smtClean="0"/>
              <a:t>計画期間</a:t>
            </a:r>
            <a:r>
              <a:rPr lang="en-US" altLang="ja-JP" sz="900" dirty="0" smtClean="0"/>
              <a:t>》</a:t>
            </a:r>
            <a:r>
              <a:rPr lang="ja-JP" altLang="en-US" sz="900" dirty="0" smtClean="0"/>
              <a:t>　平成</a:t>
            </a:r>
            <a:r>
              <a:rPr lang="en-US" altLang="ja-JP" sz="900" dirty="0" smtClean="0"/>
              <a:t>27</a:t>
            </a:r>
            <a:r>
              <a:rPr lang="ja-JP" altLang="en-US" sz="900" dirty="0" smtClean="0"/>
              <a:t>年度～令和</a:t>
            </a:r>
            <a:r>
              <a:rPr lang="en-US" altLang="ja-JP" sz="900" dirty="0" smtClean="0"/>
              <a:t>3</a:t>
            </a:r>
            <a:r>
              <a:rPr lang="ja-JP" altLang="en-US" sz="900" dirty="0" smtClean="0"/>
              <a:t>年度（</a:t>
            </a:r>
            <a:r>
              <a:rPr lang="en-US" altLang="ja-JP" sz="900" dirty="0" smtClean="0"/>
              <a:t>7</a:t>
            </a:r>
            <a:r>
              <a:rPr lang="ja-JP" altLang="en-US" sz="900" dirty="0" smtClean="0"/>
              <a:t>年間）</a:t>
            </a:r>
            <a:endParaRPr lang="en-US" altLang="ja-JP" sz="900" dirty="0" smtClean="0"/>
          </a:p>
          <a:p>
            <a:r>
              <a:rPr lang="en-US" altLang="ja-JP" sz="900" dirty="0"/>
              <a:t>《</a:t>
            </a:r>
            <a:r>
              <a:rPr lang="ja-JP" altLang="en-US" sz="900" dirty="0" smtClean="0"/>
              <a:t>生産・放流魚種と令和</a:t>
            </a:r>
            <a:r>
              <a:rPr lang="en-US" altLang="ja-JP" sz="900" dirty="0" smtClean="0"/>
              <a:t>3</a:t>
            </a:r>
            <a:r>
              <a:rPr lang="ja-JP" altLang="en-US" sz="900" dirty="0" smtClean="0"/>
              <a:t>年度の目標</a:t>
            </a:r>
            <a:r>
              <a:rPr lang="en-US" altLang="ja-JP" sz="900" dirty="0" smtClean="0"/>
              <a:t>》</a:t>
            </a:r>
          </a:p>
          <a:p>
            <a:endParaRPr kumimoji="1" lang="en-US" altLang="ja-JP" sz="900" dirty="0"/>
          </a:p>
          <a:p>
            <a:endParaRPr lang="en-US" altLang="ja-JP" sz="900" dirty="0" smtClean="0"/>
          </a:p>
          <a:p>
            <a:endParaRPr kumimoji="1" lang="en-US" altLang="ja-JP" sz="900" dirty="0"/>
          </a:p>
          <a:p>
            <a:endParaRPr lang="en-US" altLang="ja-JP" sz="900" dirty="0" smtClean="0"/>
          </a:p>
          <a:p>
            <a:endParaRPr kumimoji="1" lang="en-US" altLang="ja-JP" sz="900" dirty="0"/>
          </a:p>
          <a:p>
            <a:endParaRPr lang="en-US" altLang="ja-JP" sz="900" dirty="0" smtClean="0"/>
          </a:p>
          <a:p>
            <a:endParaRPr kumimoji="1" lang="en-US" altLang="ja-JP" sz="900" dirty="0" smtClean="0"/>
          </a:p>
          <a:p>
            <a:endParaRPr lang="en-US" altLang="ja-JP" sz="900" dirty="0"/>
          </a:p>
          <a:p>
            <a:endParaRPr kumimoji="1" lang="en-US" altLang="ja-JP" sz="900" dirty="0" smtClean="0"/>
          </a:p>
          <a:p>
            <a:endParaRPr lang="en-US" altLang="ja-JP" sz="900" dirty="0"/>
          </a:p>
          <a:p>
            <a:endParaRPr kumimoji="1" lang="en-US" altLang="ja-JP" sz="900" dirty="0" smtClean="0"/>
          </a:p>
          <a:p>
            <a:endParaRPr lang="en-US" altLang="ja-JP" sz="900" dirty="0"/>
          </a:p>
          <a:p>
            <a:endParaRPr kumimoji="1" lang="en-US" altLang="ja-JP" sz="900" dirty="0" smtClean="0"/>
          </a:p>
          <a:p>
            <a:endParaRPr lang="en-US" altLang="ja-JP" sz="900" dirty="0"/>
          </a:p>
          <a:p>
            <a:endParaRPr kumimoji="1" lang="en-US" altLang="ja-JP" sz="900" dirty="0" smtClean="0"/>
          </a:p>
          <a:p>
            <a:endParaRPr lang="en-US" altLang="ja-JP" sz="900" dirty="0"/>
          </a:p>
          <a:p>
            <a:endParaRPr kumimoji="1" lang="en-US" altLang="ja-JP" sz="900" dirty="0" smtClean="0"/>
          </a:p>
          <a:p>
            <a:r>
              <a:rPr kumimoji="1" lang="en-US" altLang="ja-JP" sz="900" dirty="0" smtClean="0"/>
              <a:t>《</a:t>
            </a:r>
            <a:r>
              <a:rPr kumimoji="1" lang="ja-JP" altLang="en-US" sz="900" dirty="0" smtClean="0"/>
              <a:t>技術開発魚種</a:t>
            </a:r>
            <a:r>
              <a:rPr kumimoji="1" lang="en-US" altLang="ja-JP" sz="900" dirty="0" smtClean="0"/>
              <a:t>》</a:t>
            </a:r>
          </a:p>
          <a:p>
            <a:r>
              <a:rPr lang="ja-JP" altLang="en-US" sz="900" dirty="0"/>
              <a:t>　</a:t>
            </a:r>
            <a:r>
              <a:rPr lang="ja-JP" altLang="en-US" sz="900" dirty="0" smtClean="0"/>
              <a:t>　トラフグ</a:t>
            </a:r>
            <a:endParaRPr lang="en-US" altLang="ja-JP" sz="900" dirty="0" smtClean="0"/>
          </a:p>
          <a:p>
            <a:endParaRPr lang="en-US" altLang="ja-JP" sz="900" dirty="0"/>
          </a:p>
          <a:p>
            <a:endParaRPr lang="en-US" altLang="ja-JP" sz="900" dirty="0" smtClean="0"/>
          </a:p>
          <a:p>
            <a:endParaRPr lang="en-US" altLang="ja-JP" sz="900" dirty="0"/>
          </a:p>
          <a:p>
            <a:endParaRPr lang="en-US" altLang="ja-JP" sz="900" dirty="0" smtClean="0"/>
          </a:p>
        </p:txBody>
      </p:sp>
      <p:sp>
        <p:nvSpPr>
          <p:cNvPr id="55" name="テキスト ボックス 2"/>
          <p:cNvSpPr txBox="1">
            <a:spLocks noChangeArrowheads="1"/>
          </p:cNvSpPr>
          <p:nvPr/>
        </p:nvSpPr>
        <p:spPr bwMode="auto">
          <a:xfrm>
            <a:off x="360000" y="82848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8</a:t>
            </a:r>
            <a:endParaRPr kumimoji="1" lang="ja-JP" altLang="en-US" sz="1200" dirty="0"/>
          </a:p>
        </p:txBody>
      </p:sp>
      <p:cxnSp>
        <p:nvCxnSpPr>
          <p:cNvPr id="61" name="直線コネクタ 60"/>
          <p:cNvCxnSpPr/>
          <p:nvPr/>
        </p:nvCxnSpPr>
        <p:spPr>
          <a:xfrm>
            <a:off x="3420000" y="1245056"/>
            <a:ext cx="0" cy="817244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360000" y="1283950"/>
            <a:ext cx="2952000" cy="861774"/>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・栽培漁業については、第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次大阪府栽培漁業基本計画に基づき、栽培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でヒラメ等</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種の種苗生産及び種苗放流を、水技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でトラフグの生産・放流の技術開発を行っている。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429000" y="1979148"/>
            <a:ext cx="3240360"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■栽培対象魚種の種苗生産・放流実績</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（令和３年度目標）</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980728" y="898077"/>
            <a:ext cx="4144083" cy="261610"/>
          </a:xfrm>
          <a:prstGeom prst="rect">
            <a:avLst/>
          </a:prstGeom>
          <a:noFill/>
        </p:spPr>
        <p:txBody>
          <a:bodyPr wrap="none" rtlCol="0">
            <a:spAutoFit/>
          </a:bodyPr>
          <a:lstStyle/>
          <a:p>
            <a:r>
              <a:rPr lang="ja-JP" altLang="en-US" sz="1100" b="1" dirty="0" smtClean="0"/>
              <a:t>大阪</a:t>
            </a:r>
            <a:r>
              <a:rPr lang="ja-JP" altLang="en-US" sz="1100" b="1" dirty="0"/>
              <a:t>湾</a:t>
            </a:r>
            <a:r>
              <a:rPr lang="ja-JP" altLang="en-US" sz="1100" b="1" dirty="0" smtClean="0"/>
              <a:t>の水産資源の増大とブランド化を目指した栽培漁業の推進</a:t>
            </a:r>
            <a:endParaRPr lang="ja-JP" altLang="en-US" sz="1100" b="1" dirty="0"/>
          </a:p>
        </p:txBody>
      </p:sp>
      <p:graphicFrame>
        <p:nvGraphicFramePr>
          <p:cNvPr id="65" name="表 64"/>
          <p:cNvGraphicFramePr>
            <a:graphicFrameLocks noGrp="1"/>
          </p:cNvGraphicFramePr>
          <p:nvPr>
            <p:extLst>
              <p:ext uri="{D42A27DB-BD31-4B8C-83A1-F6EECF244321}">
                <p14:modId xmlns:p14="http://schemas.microsoft.com/office/powerpoint/2010/main" val="2011487468"/>
              </p:ext>
            </p:extLst>
          </p:nvPr>
        </p:nvGraphicFramePr>
        <p:xfrm>
          <a:off x="3573016" y="2422516"/>
          <a:ext cx="3078092" cy="1090324"/>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607505">
                  <a:extLst>
                    <a:ext uri="{9D8B030D-6E8A-4147-A177-3AD203B41FA5}">
                      <a16:colId xmlns:a16="http://schemas.microsoft.com/office/drawing/2014/main" val="20001"/>
                    </a:ext>
                  </a:extLst>
                </a:gridCol>
                <a:gridCol w="607505">
                  <a:extLst>
                    <a:ext uri="{9D8B030D-6E8A-4147-A177-3AD203B41FA5}">
                      <a16:colId xmlns:a16="http://schemas.microsoft.com/office/drawing/2014/main" val="20002"/>
                    </a:ext>
                  </a:extLst>
                </a:gridCol>
                <a:gridCol w="607505">
                  <a:extLst>
                    <a:ext uri="{9D8B030D-6E8A-4147-A177-3AD203B41FA5}">
                      <a16:colId xmlns:a16="http://schemas.microsoft.com/office/drawing/2014/main" val="20003"/>
                    </a:ext>
                  </a:extLst>
                </a:gridCol>
                <a:gridCol w="607505">
                  <a:extLst>
                    <a:ext uri="{9D8B030D-6E8A-4147-A177-3AD203B41FA5}">
                      <a16:colId xmlns:a16="http://schemas.microsoft.com/office/drawing/2014/main" val="20004"/>
                    </a:ext>
                  </a:extLst>
                </a:gridCol>
              </a:tblGrid>
              <a:tr h="138210">
                <a:tc rowSpan="2">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魚種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gridSpan="2">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種苗生産</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放流</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261064">
                <a:tc vMerge="1">
                  <a:txBody>
                    <a:bodyPr/>
                    <a:lstStyle/>
                    <a:p>
                      <a:endParaRPr kumimoji="1" lang="ja-JP" altLang="en-US"/>
                    </a:p>
                  </a:txBody>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（万尾）</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mpd="sng">
                      <a:noFill/>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mm</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（万尾）</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mm</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3821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algn="ct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1382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n-lt"/>
                          <a:ea typeface="+mn-ea"/>
                          <a:cs typeface="+mn-cs"/>
                        </a:rPr>
                        <a:t>キジハタ</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635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B w="635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B w="635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80-100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6350" cap="flat" cmpd="sng" algn="ctr">
                      <a:noFill/>
                      <a:prstDash val="solid"/>
                      <a:round/>
                      <a:headEnd type="none" w="med" len="med"/>
                      <a:tailEnd type="none" w="med" len="med"/>
                    </a:lnB>
                  </a:tcPr>
                </a:tc>
                <a:extLst>
                  <a:ext uri="{0D108BD9-81ED-4DB2-BD59-A6C34878D82A}">
                    <a16:rowId xmlns:a16="http://schemas.microsoft.com/office/drawing/2014/main" val="10004"/>
                  </a:ext>
                </a:extLst>
              </a:tr>
              <a:tr h="13821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13821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トラフグ</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13821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295</a:t>
                      </a: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6" name="テキスト ボックス 65"/>
          <p:cNvSpPr txBox="1"/>
          <p:nvPr/>
        </p:nvSpPr>
        <p:spPr>
          <a:xfrm>
            <a:off x="3571824" y="3612740"/>
            <a:ext cx="3050705" cy="507831"/>
          </a:xfrm>
          <a:prstGeom prst="rect">
            <a:avLst/>
          </a:prstGeom>
          <a:noFill/>
        </p:spPr>
        <p:txBody>
          <a:bodyPr wrap="square" rtlCol="0">
            <a:spAutoFit/>
          </a:bodyPr>
          <a:lstStyle/>
          <a:p>
            <a:pPr marL="215900" indent="-215900"/>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注：ヒラメ</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及びアカガイは、種苗を購入（生産なし）</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215900" indent="-215900"/>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トラフグは、計画では生産を行わないが、試験的に生産を実施し、放流の実績を記載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7" name="表 66"/>
          <p:cNvGraphicFramePr>
            <a:graphicFrameLocks noGrp="1"/>
          </p:cNvGraphicFramePr>
          <p:nvPr>
            <p:extLst>
              <p:ext uri="{D42A27DB-BD31-4B8C-83A1-F6EECF244321}">
                <p14:modId xmlns:p14="http://schemas.microsoft.com/office/powerpoint/2010/main" val="500479162"/>
              </p:ext>
            </p:extLst>
          </p:nvPr>
        </p:nvGraphicFramePr>
        <p:xfrm>
          <a:off x="3826882" y="6401756"/>
          <a:ext cx="2436191" cy="875092"/>
        </p:xfrm>
        <a:graphic>
          <a:graphicData uri="http://schemas.openxmlformats.org/drawingml/2006/table">
            <a:tbl>
              <a:tblPr firstRow="1" bandRow="1">
                <a:tableStyleId>{3B4B98B0-60AC-42C2-AFA5-B58CD77FA1E5}</a:tableStyleId>
              </a:tblPr>
              <a:tblGrid>
                <a:gridCol w="1140048">
                  <a:extLst>
                    <a:ext uri="{9D8B030D-6E8A-4147-A177-3AD203B41FA5}">
                      <a16:colId xmlns:a16="http://schemas.microsoft.com/office/drawing/2014/main" val="20000"/>
                    </a:ext>
                  </a:extLst>
                </a:gridCol>
                <a:gridCol w="1296143">
                  <a:extLst>
                    <a:ext uri="{9D8B030D-6E8A-4147-A177-3AD203B41FA5}">
                      <a16:colId xmlns:a16="http://schemas.microsoft.com/office/drawing/2014/main" val="20001"/>
                    </a:ext>
                  </a:extLst>
                </a:gridCol>
              </a:tblGrid>
              <a:tr h="2187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種</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混入率</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18773">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tcPr>
                </a:tc>
                <a:tc>
                  <a:txBody>
                    <a:bodyPr/>
                    <a:lstStyle/>
                    <a:p>
                      <a:pPr marL="85725" indent="-64800"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2187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キジハタ</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tcPr>
                </a:tc>
                <a:tc>
                  <a:txBody>
                    <a:bodyPr/>
                    <a:lstStyle/>
                    <a:p>
                      <a:pPr marL="85725" marR="0" indent="-6480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extLst>
                  <a:ext uri="{0D108BD9-81ED-4DB2-BD59-A6C34878D82A}">
                    <a16:rowId xmlns:a16="http://schemas.microsoft.com/office/drawing/2014/main" val="1850759962"/>
                  </a:ext>
                </a:extLst>
              </a:tr>
              <a:tr h="2187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6480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9" name="テキスト ボックス 68"/>
          <p:cNvSpPr txBox="1"/>
          <p:nvPr/>
        </p:nvSpPr>
        <p:spPr>
          <a:xfrm>
            <a:off x="3490667" y="1320583"/>
            <a:ext cx="3168000" cy="57600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数値</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キジハタ等放流累積尾数</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R6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万尾）</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0" y="360000"/>
            <a:ext cx="6858000"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取組方向②　水産資源を豊かにする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3429000" y="4301737"/>
            <a:ext cx="3240360" cy="2308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■キジハタ等放流累積尾数</a:t>
            </a:r>
          </a:p>
        </p:txBody>
      </p:sp>
      <p:graphicFrame>
        <p:nvGraphicFramePr>
          <p:cNvPr id="82" name="表 81"/>
          <p:cNvGraphicFramePr>
            <a:graphicFrameLocks noGrp="1"/>
          </p:cNvGraphicFramePr>
          <p:nvPr>
            <p:extLst>
              <p:ext uri="{D42A27DB-BD31-4B8C-83A1-F6EECF244321}">
                <p14:modId xmlns:p14="http://schemas.microsoft.com/office/powerpoint/2010/main" val="4291307051"/>
              </p:ext>
            </p:extLst>
          </p:nvPr>
        </p:nvGraphicFramePr>
        <p:xfrm>
          <a:off x="770051" y="2733385"/>
          <a:ext cx="2318343" cy="565572"/>
        </p:xfrm>
        <a:graphic>
          <a:graphicData uri="http://schemas.openxmlformats.org/drawingml/2006/table">
            <a:tbl>
              <a:tblPr firstRow="1" bandRow="1">
                <a:tableStyleId>{5940675A-B579-460E-94D1-54222C63F5DA}</a:tableStyleId>
              </a:tblPr>
              <a:tblGrid>
                <a:gridCol w="651335">
                  <a:extLst>
                    <a:ext uri="{9D8B030D-6E8A-4147-A177-3AD203B41FA5}">
                      <a16:colId xmlns:a16="http://schemas.microsoft.com/office/drawing/2014/main" val="20000"/>
                    </a:ext>
                  </a:extLst>
                </a:gridCol>
                <a:gridCol w="1667008">
                  <a:extLst>
                    <a:ext uri="{9D8B030D-6E8A-4147-A177-3AD203B41FA5}">
                      <a16:colId xmlns:a16="http://schemas.microsoft.com/office/drawing/2014/main" val="20001"/>
                    </a:ext>
                  </a:extLst>
                </a:gridCol>
              </a:tblGrid>
              <a:tr h="139080">
                <a:tc>
                  <a:txBody>
                    <a:bodyPr/>
                    <a:lstStyle/>
                    <a:p>
                      <a:pPr algn="ctr"/>
                      <a:r>
                        <a:rPr kumimoji="1" lang="ja-JP" altLang="en-US" sz="900" dirty="0" smtClean="0">
                          <a:latin typeface="+mn-ea"/>
                          <a:ea typeface="+mn-ea"/>
                        </a:rPr>
                        <a:t>魚種名</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latin typeface="+mn-ea"/>
                          <a:ea typeface="+mn-ea"/>
                        </a:rPr>
                        <a:t>放流数量（放流時の大きさ）</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6504">
                <a:tc>
                  <a:txBody>
                    <a:bodyPr/>
                    <a:lstStyle/>
                    <a:p>
                      <a:r>
                        <a:rPr kumimoji="1" lang="ja-JP" altLang="en-US" sz="900" dirty="0" smtClean="0">
                          <a:latin typeface="+mn-ea"/>
                          <a:ea typeface="+mn-ea"/>
                        </a:rPr>
                        <a:t>ヒラメ</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kumimoji="1" lang="en-US" altLang="ja-JP" sz="900" dirty="0" smtClean="0">
                          <a:latin typeface="+mn-ea"/>
                          <a:ea typeface="+mn-ea"/>
                        </a:rPr>
                        <a:t>100</a:t>
                      </a:r>
                      <a:r>
                        <a:rPr kumimoji="1" lang="ja-JP" altLang="en-US" sz="900" dirty="0" smtClean="0">
                          <a:latin typeface="+mn-ea"/>
                          <a:ea typeface="+mn-ea"/>
                        </a:rPr>
                        <a:t>千尾（全長　</a:t>
                      </a:r>
                      <a:r>
                        <a:rPr kumimoji="1" lang="en-US" altLang="ja-JP" sz="900" dirty="0" smtClean="0">
                          <a:latin typeface="+mn-ea"/>
                          <a:ea typeface="+mn-ea"/>
                        </a:rPr>
                        <a:t>80mm</a:t>
                      </a:r>
                      <a:r>
                        <a:rPr kumimoji="1" lang="ja-JP" altLang="en-US" sz="900" dirty="0" smtClean="0">
                          <a:latin typeface="+mn-ea"/>
                          <a:ea typeface="+mn-ea"/>
                        </a:rPr>
                        <a:t>）</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1"/>
                  </a:ext>
                </a:extLst>
              </a:tr>
              <a:tr h="152172">
                <a:tc>
                  <a:txBody>
                    <a:bodyPr/>
                    <a:lstStyle/>
                    <a:p>
                      <a:r>
                        <a:rPr kumimoji="1" lang="ja-JP" altLang="en-US" sz="900" dirty="0" smtClean="0">
                          <a:latin typeface="+mn-ea"/>
                          <a:ea typeface="+mn-ea"/>
                        </a:rPr>
                        <a:t>キジハタ</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n-ea"/>
                          <a:ea typeface="+mn-ea"/>
                        </a:rPr>
                        <a:t>100</a:t>
                      </a:r>
                      <a:r>
                        <a:rPr kumimoji="1" lang="ja-JP" altLang="en-US" sz="900" dirty="0" smtClean="0">
                          <a:latin typeface="+mn-ea"/>
                          <a:ea typeface="+mn-ea"/>
                        </a:rPr>
                        <a:t>千尾（全長</a:t>
                      </a:r>
                      <a:r>
                        <a:rPr kumimoji="1" lang="en-US" altLang="ja-JP" sz="900" dirty="0" smtClean="0">
                          <a:latin typeface="+mn-ea"/>
                          <a:ea typeface="+mn-ea"/>
                        </a:rPr>
                        <a:t>100mm</a:t>
                      </a:r>
                      <a:r>
                        <a:rPr kumimoji="1" lang="ja-JP" altLang="en-US" sz="900" dirty="0" smtClean="0">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3"/>
                  </a:ext>
                </a:extLst>
              </a:tr>
              <a:tr h="124356">
                <a:tc>
                  <a:txBody>
                    <a:bodyPr/>
                    <a:lstStyle/>
                    <a:p>
                      <a:r>
                        <a:rPr kumimoji="1" lang="ja-JP" altLang="en-US" sz="900" dirty="0" smtClean="0">
                          <a:latin typeface="+mn-ea"/>
                          <a:ea typeface="+mn-ea"/>
                        </a:rPr>
                        <a:t>アカガイ</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n-ea"/>
                          <a:ea typeface="+mn-ea"/>
                        </a:rPr>
                        <a:t>100</a:t>
                      </a:r>
                      <a:r>
                        <a:rPr kumimoji="1" lang="ja-JP" altLang="en-US" sz="900" dirty="0" smtClean="0">
                          <a:latin typeface="+mn-ea"/>
                          <a:ea typeface="+mn-ea"/>
                        </a:rPr>
                        <a:t>千個（殻長　</a:t>
                      </a:r>
                      <a:r>
                        <a:rPr kumimoji="1" lang="en-US" altLang="ja-JP" sz="900" dirty="0" smtClean="0">
                          <a:latin typeface="+mn-ea"/>
                          <a:ea typeface="+mn-ea"/>
                        </a:rPr>
                        <a:t>30mm</a:t>
                      </a:r>
                      <a:r>
                        <a:rPr kumimoji="1" lang="ja-JP" altLang="en-US" sz="900" dirty="0" smtClean="0">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3" name="テキスト ボックス 82"/>
          <p:cNvSpPr txBox="1"/>
          <p:nvPr/>
        </p:nvSpPr>
        <p:spPr>
          <a:xfrm>
            <a:off x="3429000" y="5860504"/>
            <a:ext cx="3240360" cy="646331"/>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■放流効果調査結果（令和</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水産技術センターが市場調査により混入率の調査を実施</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混入率：漁獲日数中放流個体の割合</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644004" y="5582583"/>
            <a:ext cx="2697624" cy="353943"/>
          </a:xfrm>
          <a:prstGeom prst="rect">
            <a:avLst/>
          </a:prstGeom>
          <a:noFill/>
        </p:spPr>
        <p:txBody>
          <a:bodyPr wrap="square" rtlCol="0">
            <a:spAutoFit/>
          </a:bodyPr>
          <a:lstStyle/>
          <a:p>
            <a:pPr marL="92075" indent="-88900" algn="just"/>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アカガイ及びトラフグは、第</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次計画からの新規対象種</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88900" algn="just"/>
            <a:r>
              <a:rPr lang="ja-JP" altLang="en-US" sz="8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マコガレイは第</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次計画の改定で対象外となった</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5645131" y="4378853"/>
            <a:ext cx="1041751" cy="230832"/>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（千尾・千個）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9" name="表 88"/>
          <p:cNvGraphicFramePr>
            <a:graphicFrameLocks noGrp="1"/>
          </p:cNvGraphicFramePr>
          <p:nvPr>
            <p:extLst>
              <p:ext uri="{D42A27DB-BD31-4B8C-83A1-F6EECF244321}">
                <p14:modId xmlns:p14="http://schemas.microsoft.com/office/powerpoint/2010/main" val="2890895197"/>
              </p:ext>
            </p:extLst>
          </p:nvPr>
        </p:nvGraphicFramePr>
        <p:xfrm>
          <a:off x="3490666" y="4604217"/>
          <a:ext cx="2985010" cy="986897"/>
        </p:xfrm>
        <a:graphic>
          <a:graphicData uri="http://schemas.openxmlformats.org/drawingml/2006/table">
            <a:tbl>
              <a:tblPr firstRow="1" bandRow="1">
                <a:tableStyleId>{3B4B98B0-60AC-42C2-AFA5-B58CD77FA1E5}</a:tableStyleId>
              </a:tblPr>
              <a:tblGrid>
                <a:gridCol w="559484">
                  <a:extLst>
                    <a:ext uri="{9D8B030D-6E8A-4147-A177-3AD203B41FA5}">
                      <a16:colId xmlns:a16="http://schemas.microsoft.com/office/drawing/2014/main" val="20000"/>
                    </a:ext>
                  </a:extLst>
                </a:gridCol>
                <a:gridCol w="40640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gridCol w="393700">
                  <a:extLst>
                    <a:ext uri="{9D8B030D-6E8A-4147-A177-3AD203B41FA5}">
                      <a16:colId xmlns:a16="http://schemas.microsoft.com/office/drawing/2014/main" val="20004"/>
                    </a:ext>
                  </a:extLst>
                </a:gridCol>
                <a:gridCol w="400050">
                  <a:extLst>
                    <a:ext uri="{9D8B030D-6E8A-4147-A177-3AD203B41FA5}">
                      <a16:colId xmlns:a16="http://schemas.microsoft.com/office/drawing/2014/main" val="1054812486"/>
                    </a:ext>
                  </a:extLst>
                </a:gridCol>
                <a:gridCol w="393278">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tblGrid>
              <a:tr h="163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w="6350" cap="flat" cmpd="sng" algn="ctr">
                      <a:solidFill>
                        <a:schemeClr val="tx2"/>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accent1"/>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7976">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67976">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マコガレイ</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163</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67976">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キジハタ</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67976">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395</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383</a:t>
                      </a: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345</a:t>
                      </a: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284</a:t>
                      </a:r>
                    </a:p>
                  </a:txBody>
                  <a:tcPr marL="36000"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323</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累積尾数</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1,114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1,497</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1,842</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2,126</a:t>
                      </a: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2,449</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0" name="テキスト ボックス 89"/>
          <p:cNvSpPr txBox="1"/>
          <p:nvPr/>
        </p:nvSpPr>
        <p:spPr>
          <a:xfrm>
            <a:off x="3478978" y="7516688"/>
            <a:ext cx="3132000" cy="2308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819169" y="3889390"/>
            <a:ext cx="895350" cy="230832"/>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（ヒラメ）</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009229" y="3929850"/>
            <a:ext cx="895350" cy="230832"/>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（キジハタ）</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94893" y="4532569"/>
            <a:ext cx="895350" cy="230832"/>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（マコガレイ）</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993208" y="4508293"/>
            <a:ext cx="895350" cy="230832"/>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（アカガイ）</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026" y="3466081"/>
            <a:ext cx="1253648" cy="53280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2316" y="4142825"/>
            <a:ext cx="477134" cy="39960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740" y="5101635"/>
            <a:ext cx="1332000" cy="316350"/>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418" y="3515265"/>
            <a:ext cx="896400" cy="414585"/>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076" y="4105322"/>
            <a:ext cx="896400" cy="465007"/>
          </a:xfrm>
          <a:prstGeom prst="rect">
            <a:avLst/>
          </a:prstGeom>
        </p:spPr>
      </p:pic>
      <p:pic>
        <p:nvPicPr>
          <p:cNvPr id="34" name="図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841" y="7510760"/>
            <a:ext cx="1729763" cy="1729763"/>
          </a:xfrm>
          <a:prstGeom prst="rect">
            <a:avLst/>
          </a:prstGeom>
        </p:spPr>
      </p:pic>
      <p:pic>
        <p:nvPicPr>
          <p:cNvPr id="35" name="図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8373" y="6195400"/>
            <a:ext cx="1729763" cy="1729763"/>
          </a:xfrm>
          <a:prstGeom prst="rect">
            <a:avLst/>
          </a:prstGeom>
        </p:spPr>
      </p:pic>
      <p:sp>
        <p:nvSpPr>
          <p:cNvPr id="36" name="テキスト ボックス 35"/>
          <p:cNvSpPr txBox="1"/>
          <p:nvPr/>
        </p:nvSpPr>
        <p:spPr>
          <a:xfrm>
            <a:off x="2780652" y="7652477"/>
            <a:ext cx="757960" cy="353943"/>
          </a:xfrm>
          <a:prstGeom prst="rect">
            <a:avLst/>
          </a:prstGeom>
          <a:noFill/>
        </p:spPr>
        <p:txBody>
          <a:bodyPr wrap="square" rtlCol="0">
            <a:spAutoFit/>
          </a:bodyPr>
          <a:lstStyle/>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　　トラフグ</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ふ化仔魚</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836060" y="8886580"/>
            <a:ext cx="919433" cy="353943"/>
          </a:xfrm>
          <a:prstGeom prst="rect">
            <a:avLst/>
          </a:prstGeom>
          <a:noFill/>
        </p:spPr>
        <p:txBody>
          <a:bodyPr wrap="square" rtlCol="0">
            <a:spAutoFit/>
          </a:bodyPr>
          <a:lstStyle/>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　　トラフグ種苗</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焼印</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標識</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0946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表 67"/>
          <p:cNvGraphicFramePr>
            <a:graphicFrameLocks noGrp="1"/>
          </p:cNvGraphicFramePr>
          <p:nvPr>
            <p:extLst>
              <p:ext uri="{D42A27DB-BD31-4B8C-83A1-F6EECF244321}">
                <p14:modId xmlns:p14="http://schemas.microsoft.com/office/powerpoint/2010/main" val="3103834643"/>
              </p:ext>
            </p:extLst>
          </p:nvPr>
        </p:nvGraphicFramePr>
        <p:xfrm>
          <a:off x="3573016" y="1183712"/>
          <a:ext cx="3096344" cy="835948"/>
        </p:xfrm>
        <a:graphic>
          <a:graphicData uri="http://schemas.openxmlformats.org/drawingml/2006/table">
            <a:tbl>
              <a:tblPr firstRow="1" bandRow="1">
                <a:tableStyleId>{3B4B98B0-60AC-42C2-AFA5-B58CD77FA1E5}</a:tableStyleId>
              </a:tblPr>
              <a:tblGrid>
                <a:gridCol w="72008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全長</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魚種</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全長</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シャコ</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10cm</a:t>
                      </a:r>
                    </a:p>
                  </a:txBody>
                  <a:tcPr marL="36000" marR="108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indent="-85725" algn="ct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マコガレイ</a:t>
                      </a:r>
                    </a:p>
                  </a:txBody>
                  <a:tcPr marL="36000" marR="36000" marT="0" marB="0"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15cm</a:t>
                      </a:r>
                    </a:p>
                  </a:txBody>
                  <a:tcPr marL="36000" marR="108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ガザミ</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13cm</a:t>
                      </a: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オニオコゼ</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2"/>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クルマエビ</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ヒラメ</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3"/>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マダイ</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アナゴ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4"/>
                  </a:ext>
                </a:extLst>
              </a:tr>
              <a:tr h="78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メイタガレイ</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キジハタ</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1" name="テキスト ボックス 2"/>
          <p:cNvSpPr txBox="1">
            <a:spLocks noChangeArrowheads="1"/>
          </p:cNvSpPr>
          <p:nvPr/>
        </p:nvSpPr>
        <p:spPr bwMode="auto">
          <a:xfrm>
            <a:off x="360000" y="350612"/>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2"/>
          <p:cNvSpPr txBox="1">
            <a:spLocks noChangeArrowheads="1"/>
          </p:cNvSpPr>
          <p:nvPr/>
        </p:nvSpPr>
        <p:spPr bwMode="auto">
          <a:xfrm>
            <a:off x="357299" y="362527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9</a:t>
            </a:r>
            <a:endParaRPr kumimoji="1" lang="ja-JP" altLang="en-US" sz="1200" dirty="0"/>
          </a:p>
        </p:txBody>
      </p:sp>
      <p:sp>
        <p:nvSpPr>
          <p:cNvPr id="52" name="テキスト ボックス 2"/>
          <p:cNvSpPr txBox="1">
            <a:spLocks noChangeArrowheads="1"/>
          </p:cNvSpPr>
          <p:nvPr/>
        </p:nvSpPr>
        <p:spPr bwMode="auto">
          <a:xfrm>
            <a:off x="360000" y="567488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59999" y="6110286"/>
            <a:ext cx="2952000" cy="1323439"/>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・関西国際空港周辺における水産動植物の採捕禁止区域における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水産資源の増大、保護の効果を高めるため、漁船による週休日の啓発活動を実施している。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・種苗放流を行う際、生残率を高めるため、種苗の一部を区域内に放流している（キジハタ、アカガイ）。</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3416316" y="6110286"/>
            <a:ext cx="0" cy="1944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980728" y="5724413"/>
            <a:ext cx="3312125" cy="261610"/>
          </a:xfrm>
          <a:prstGeom prst="rect">
            <a:avLst/>
          </a:prstGeom>
          <a:noFill/>
        </p:spPr>
        <p:txBody>
          <a:bodyPr wrap="none" rtlCol="0">
            <a:spAutoFit/>
          </a:bodyPr>
          <a:lstStyle/>
          <a:p>
            <a:r>
              <a:rPr lang="ja-JP" altLang="en-US" sz="1100" b="1" dirty="0" smtClean="0"/>
              <a:t>関西国際空港周辺海域を活用した資源増大の取組み</a:t>
            </a:r>
            <a:endParaRPr lang="ja-JP" altLang="en-US" sz="1100" b="1" dirty="0"/>
          </a:p>
        </p:txBody>
      </p:sp>
      <p:pic>
        <p:nvPicPr>
          <p:cNvPr id="73" name="図 72" descr="関西国際空港周辺海域に設定されている「水産動植物採捕禁止区域」のイラストのタイトルです。" title="関西国際空港周辺海域に設定されている「水産動植物採捕禁止区域」のイラスト"/>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439" y="6689836"/>
            <a:ext cx="1915924" cy="1178258"/>
          </a:xfrm>
          <a:prstGeom prst="rect">
            <a:avLst/>
          </a:prstGeom>
          <a:noFill/>
          <a:ln>
            <a:noFill/>
          </a:ln>
        </p:spPr>
      </p:pic>
      <p:sp>
        <p:nvSpPr>
          <p:cNvPr id="74" name="テキスト ボックス 73"/>
          <p:cNvSpPr txBox="1"/>
          <p:nvPr/>
        </p:nvSpPr>
        <p:spPr>
          <a:xfrm>
            <a:off x="3473624" y="7888349"/>
            <a:ext cx="3384376"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■関西国際空港周辺における水産動植物の採捕禁止区域</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コネクタ 40"/>
          <p:cNvCxnSpPr/>
          <p:nvPr/>
        </p:nvCxnSpPr>
        <p:spPr>
          <a:xfrm>
            <a:off x="3420000" y="3985270"/>
            <a:ext cx="0" cy="157647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420000" y="767147"/>
            <a:ext cx="0" cy="270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429000" y="786018"/>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■小型魚</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の再放流</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サイズ（資源</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管理部会での申合せ</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事項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980728" y="400145"/>
            <a:ext cx="2731838" cy="261610"/>
          </a:xfrm>
          <a:prstGeom prst="rect">
            <a:avLst/>
          </a:prstGeom>
          <a:noFill/>
        </p:spPr>
        <p:txBody>
          <a:bodyPr wrap="none" rtlCol="0">
            <a:spAutoFit/>
          </a:bodyPr>
          <a:lstStyle/>
          <a:p>
            <a:r>
              <a:rPr lang="ja-JP" altLang="en-US" sz="1100" b="1" dirty="0" smtClean="0"/>
              <a:t>科学的知見に基づく水産資源の適切な管理</a:t>
            </a:r>
            <a:endParaRPr lang="ja-JP" altLang="en-US" sz="1100" b="1" dirty="0"/>
          </a:p>
        </p:txBody>
      </p:sp>
      <p:sp>
        <p:nvSpPr>
          <p:cNvPr id="32" name="テキスト ボックス 31"/>
          <p:cNvSpPr txBox="1"/>
          <p:nvPr/>
        </p:nvSpPr>
        <p:spPr>
          <a:xfrm>
            <a:off x="3429000" y="6110286"/>
            <a:ext cx="3384376" cy="52322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■漁船を活用した</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週</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休日の啓発活動の実施回数</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令和</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59999" y="786018"/>
            <a:ext cx="2952000" cy="2708434"/>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・資源管理型漁業は、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資源</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状況に応じて、資源管理を行い、魚価単価の向上や資源枯渇の防止などを図り、持続的に漁業を行うことを目指し、資源管理部会における指導、</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資源生態</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を実施している。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令和３年度は、府漁連が主催する漁業者検討会等に出席し、研究所が実施する調査の結果を提供するともに、資源管理手法等に指導・助言を行った。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・また、府漁連等と連携し、メイタガレイの再放流パトロール（産地市場を巡回し小型魚の再放流を啓発）に参加した。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新漁業法に基づく新たな資源管理制度及び今後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TAC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管理</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検討スケジュール等の周知を図るため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、令和３年９月に「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新たな資源管理に係る説明会</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開催</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した。（参加者：</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府</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漁連</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漁協職員、</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漁</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業者</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　合計</a:t>
            </a:r>
            <a:r>
              <a:rPr lang="en-US" altLang="zh-TW" sz="1000" dirty="0" smtClean="0">
                <a:latin typeface="Meiryo UI" panose="020B0604030504040204" pitchFamily="50" charset="-128"/>
                <a:ea typeface="Meiryo UI" panose="020B0604030504040204" pitchFamily="50" charset="-128"/>
                <a:cs typeface="Meiryo UI" panose="020B0604030504040204" pitchFamily="50" charset="-128"/>
              </a:rPr>
              <a:t>36</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527405205"/>
              </p:ext>
            </p:extLst>
          </p:nvPr>
        </p:nvGraphicFramePr>
        <p:xfrm>
          <a:off x="3573016" y="2359801"/>
          <a:ext cx="3096344" cy="988455"/>
        </p:xfrm>
        <a:graphic>
          <a:graphicData uri="http://schemas.openxmlformats.org/drawingml/2006/table">
            <a:tbl>
              <a:tblPr firstRow="1" bandRow="1">
                <a:tableStyleId>{3B4B98B0-60AC-42C2-AFA5-B58CD77FA1E5}</a:tableStyleId>
              </a:tblPr>
              <a:tblGrid>
                <a:gridCol w="576064">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実施日</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巡回先</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8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3.6.14</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泉佐野漁協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3.6.15</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岸和田市漁協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50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3.6.17</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岡田浦漁協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3.6.18</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深日漁協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3.6.23</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下荘漁協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710654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3.6.28</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尾崎漁協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5" name="図 34"/>
          <p:cNvPicPr/>
          <p:nvPr/>
        </p:nvPicPr>
        <p:blipFill>
          <a:blip r:embed="rId3" cstate="print">
            <a:extLst>
              <a:ext uri="{28A0092B-C50C-407E-A947-70E740481C1C}">
                <a14:useLocalDpi xmlns:a14="http://schemas.microsoft.com/office/drawing/2010/main" val="0"/>
              </a:ext>
            </a:extLst>
          </a:blip>
          <a:stretch>
            <a:fillRect/>
          </a:stretch>
        </p:blipFill>
        <p:spPr>
          <a:xfrm>
            <a:off x="5661248" y="2553680"/>
            <a:ext cx="811048" cy="636284"/>
          </a:xfrm>
          <a:prstGeom prst="rect">
            <a:avLst/>
          </a:prstGeom>
        </p:spPr>
      </p:pic>
      <p:sp>
        <p:nvSpPr>
          <p:cNvPr id="36" name="テキスト ボックス 35"/>
          <p:cNvSpPr txBox="1"/>
          <p:nvPr/>
        </p:nvSpPr>
        <p:spPr>
          <a:xfrm>
            <a:off x="3429000" y="2129202"/>
            <a:ext cx="3384376"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■メイタガレイパトロールの実施状況（令和３年度）</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095028" y="3658605"/>
            <a:ext cx="2893741" cy="261610"/>
          </a:xfrm>
          <a:prstGeom prst="rect">
            <a:avLst/>
          </a:prstGeom>
          <a:noFill/>
        </p:spPr>
        <p:txBody>
          <a:bodyPr wrap="none" rtlCol="0">
            <a:spAutoFit/>
          </a:bodyPr>
          <a:lstStyle/>
          <a:p>
            <a:r>
              <a:rPr lang="ja-JP" altLang="en-US" sz="1100" b="1" dirty="0" smtClean="0"/>
              <a:t>適正な漁業秩序の維持による水産資源の保護</a:t>
            </a:r>
            <a:endParaRPr lang="ja-JP" altLang="en-US" sz="1100" b="1" dirty="0"/>
          </a:p>
        </p:txBody>
      </p:sp>
      <p:sp>
        <p:nvSpPr>
          <p:cNvPr id="38" name="テキスト ボックス 37"/>
          <p:cNvSpPr txBox="1"/>
          <p:nvPr/>
        </p:nvSpPr>
        <p:spPr>
          <a:xfrm>
            <a:off x="363519" y="4074157"/>
            <a:ext cx="295200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・漁業許可、漁業権、漁船等の適正管理を行うとともに、漁業関係者に対し法令等の周知や漁業調整を行っている。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・漁業取締船「はやなみ」により、関空周辺採捕禁止区域における違反漁船や漁業関係法令違反に対し検挙・指導等の取締りを実施している。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543300" y="4056772"/>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漁業</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取締船「はやなみ」による指導、取締実績</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6" name="表 45"/>
          <p:cNvGraphicFramePr>
            <a:graphicFrameLocks noGrp="1"/>
          </p:cNvGraphicFramePr>
          <p:nvPr>
            <p:extLst>
              <p:ext uri="{D42A27DB-BD31-4B8C-83A1-F6EECF244321}">
                <p14:modId xmlns:p14="http://schemas.microsoft.com/office/powerpoint/2010/main" val="3000213945"/>
              </p:ext>
            </p:extLst>
          </p:nvPr>
        </p:nvGraphicFramePr>
        <p:xfrm>
          <a:off x="3687316" y="4426531"/>
          <a:ext cx="3096344" cy="929640"/>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666074">
                  <a:extLst>
                    <a:ext uri="{9D8B030D-6E8A-4147-A177-3AD203B41FA5}">
                      <a16:colId xmlns:a16="http://schemas.microsoft.com/office/drawing/2014/main" val="20001"/>
                    </a:ext>
                  </a:extLst>
                </a:gridCol>
                <a:gridCol w="666074">
                  <a:extLst>
                    <a:ext uri="{9D8B030D-6E8A-4147-A177-3AD203B41FA5}">
                      <a16:colId xmlns:a16="http://schemas.microsoft.com/office/drawing/2014/main" val="20002"/>
                    </a:ext>
                  </a:extLst>
                </a:gridCol>
                <a:gridCol w="666074">
                  <a:extLst>
                    <a:ext uri="{9D8B030D-6E8A-4147-A177-3AD203B41FA5}">
                      <a16:colId xmlns:a16="http://schemas.microsoft.com/office/drawing/2014/main" val="20003"/>
                    </a:ext>
                  </a:extLst>
                </a:gridCol>
                <a:gridCol w="666074">
                  <a:extLst>
                    <a:ext uri="{9D8B030D-6E8A-4147-A177-3AD203B41FA5}">
                      <a16:colId xmlns:a16="http://schemas.microsoft.com/office/drawing/2014/main" val="20004"/>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取締出航</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夜間・早朝取締回数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警告・指導</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処分数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199</a:t>
                      </a: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1144">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extLst>
                  <a:ext uri="{0D108BD9-81ED-4DB2-BD59-A6C34878D82A}">
                    <a16:rowId xmlns:a16="http://schemas.microsoft.com/office/drawing/2014/main" val="10002"/>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R="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187</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extLst>
                  <a:ext uri="{0D108BD9-81ED-4DB2-BD59-A6C34878D82A}">
                    <a16:rowId xmlns:a16="http://schemas.microsoft.com/office/drawing/2014/main" val="4197554814"/>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175</a:t>
                      </a:r>
                    </a:p>
                  </a:txBody>
                  <a:tcPr marL="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p>
                  </a:txBody>
                  <a:tcPr marL="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9" name="テキスト ボックス 38"/>
          <p:cNvSpPr txBox="1"/>
          <p:nvPr/>
        </p:nvSpPr>
        <p:spPr>
          <a:xfrm>
            <a:off x="1188909" y="8182528"/>
            <a:ext cx="2299027" cy="261610"/>
          </a:xfrm>
          <a:prstGeom prst="rect">
            <a:avLst/>
          </a:prstGeom>
          <a:noFill/>
        </p:spPr>
        <p:txBody>
          <a:bodyPr wrap="none" rtlCol="0">
            <a:spAutoFit/>
          </a:bodyPr>
          <a:lstStyle/>
          <a:p>
            <a:r>
              <a:rPr lang="ja-JP" altLang="en-US" sz="1100" b="1" dirty="0" smtClean="0"/>
              <a:t>新技術を活用した養殖業への取組み</a:t>
            </a:r>
            <a:endParaRPr lang="ja-JP" altLang="en-US" sz="1100" b="1" dirty="0"/>
          </a:p>
        </p:txBody>
      </p:sp>
      <p:sp>
        <p:nvSpPr>
          <p:cNvPr id="43" name="テキスト ボックス 42"/>
          <p:cNvSpPr txBox="1"/>
          <p:nvPr/>
        </p:nvSpPr>
        <p:spPr>
          <a:xfrm>
            <a:off x="464316" y="8556696"/>
            <a:ext cx="2952000" cy="553998"/>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・養殖に関する水質データの提供や疾病に係る情報提供等、持続的な養殖の推進に努めている。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3517520" y="8556696"/>
            <a:ext cx="3200321" cy="553998"/>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・養殖を行う事業者</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または漁業者団体に対し、水技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は生物多様性</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技術指導</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2"/>
          <p:cNvSpPr txBox="1">
            <a:spLocks noChangeArrowheads="1"/>
          </p:cNvSpPr>
          <p:nvPr/>
        </p:nvSpPr>
        <p:spPr bwMode="auto">
          <a:xfrm>
            <a:off x="427816" y="8116867"/>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a:off x="3430718" y="8473692"/>
            <a:ext cx="12700" cy="782841"/>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691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11155</TotalTime>
  <Words>9092</Words>
  <PresentationFormat>A4 210 x 297 mm</PresentationFormat>
  <Paragraphs>1602</Paragraphs>
  <Slides>20</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Meiryo UI</vt:lpstr>
      <vt:lpstr>ＭＳ Ｐゴシック</vt:lpstr>
      <vt:lpstr>ＭＳ Ｐ明朝</vt:lpstr>
      <vt:lpstr>ＭＳ 明朝</vt:lpstr>
      <vt:lpstr>メイリオ</vt:lpstr>
      <vt:lpstr>游ゴシック</vt:lpstr>
      <vt:lpstr>Arial</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2022-03-16T10:00:52Z</cp:lastPrinted>
  <dcterms:created xsi:type="dcterms:W3CDTF">2016-01-29T06:50:34Z</dcterms:created>
  <dcterms:modified xsi:type="dcterms:W3CDTF">2023-01-13T08:59:14Z</dcterms:modified>
</cp:coreProperties>
</file>