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61" r:id="rId6"/>
    <p:sldId id="302" r:id="rId7"/>
    <p:sldId id="304" r:id="rId8"/>
    <p:sldId id="303" r:id="rId9"/>
    <p:sldId id="264" r:id="rId10"/>
    <p:sldId id="277" r:id="rId11"/>
    <p:sldId id="305" r:id="rId12"/>
    <p:sldId id="306" r:id="rId13"/>
    <p:sldId id="307" r:id="rId14"/>
    <p:sldId id="272" r:id="rId15"/>
    <p:sldId id="308" r:id="rId16"/>
    <p:sldId id="309" r:id="rId17"/>
    <p:sldId id="311" r:id="rId18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339966"/>
    <a:srgbClr val="008080"/>
    <a:srgbClr val="66CCFF"/>
    <a:srgbClr val="FF9900"/>
    <a:srgbClr val="FF3300"/>
    <a:srgbClr val="99CCFF"/>
    <a:srgbClr val="FFCC00"/>
    <a:srgbClr val="E4E4E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7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9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406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05BFD-FFD6-47B0-A614-F9E3DDE7E723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kumimoji="1" lang="ja-JP" altLang="en-US"/>
        </a:p>
      </dgm:t>
    </dgm:pt>
    <dgm:pt modelId="{3E2B20EA-26D8-4572-9916-F7E14CCC5C82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位置づけ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184C31A-FD6E-48D9-85EA-160E09F4B267}" type="parTrans" cxnId="{96097546-1674-4C72-8F4A-3F4614760DDD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9147EF7-780A-4369-B406-84383AB9C14E}" type="sibTrans" cxnId="{96097546-1674-4C72-8F4A-3F4614760DDD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6BF29CB-4C21-4D64-A89D-287AB3728C24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水産基本法、水産基本計画（</a:t>
          </a:r>
          <a:r>
            <a: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H24.3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変更）を踏まえ策定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19D5BC7-5E36-4947-9192-483D34685ED0}" type="parTrans" cxnId="{38C84EA1-34E7-4649-AE69-B52B2A0FB92F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9CC63E0-2372-4E4D-B6C1-7ECBEC7C9FBD}" type="sibTrans" cxnId="{38C84EA1-34E7-4649-AE69-B52B2A0FB92F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7D969B2-F916-42C6-9615-043851A61ED8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計画期間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B019179-0CD6-45EA-B6BA-71A3FF3CBDFC}" type="parTrans" cxnId="{B023C242-D646-4DD1-AD75-22D5BAF13A6F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C59902B-7D91-41BD-B644-0EE04F5E51C0}" type="sibTrans" cxnId="{B023C242-D646-4DD1-AD75-22D5BAF13A6F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EC7536-4390-4904-B476-2F776D40DC54}">
      <dgm:prSet phldrT="[テキスト]" custT="1"/>
      <dgm:spPr/>
      <dgm:t>
        <a:bodyPr/>
        <a:lstStyle/>
        <a:p>
          <a:r>
            <a:rPr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平成</a:t>
          </a:r>
          <a:r>
            <a: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27</a:t>
          </a:r>
          <a:r>
            <a:rPr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～令和６年度（</a:t>
          </a:r>
          <a:r>
            <a: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年間）</a:t>
          </a:r>
          <a:endParaRPr kumimoji="1" lang="ja-JP" altLang="en-US" sz="20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B148A64-7151-4DEE-B822-BFC42DC8987E}" type="parTrans" cxnId="{90A54092-BCD4-42B6-A840-22F0B01F31CB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53D79FC-DF05-4876-9CED-48CAE94F9D11}" type="sibTrans" cxnId="{90A54092-BCD4-42B6-A840-22F0B01F31CB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C6F7F4A5-0022-43E9-924E-67EE02CDA527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進行管理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3CF5C-CC15-4C04-ABF4-1474BCAC6E64}" type="parTrans" cxnId="{11D34A7F-2E35-456E-A839-3EC8BE482006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0606A83-8AB4-4266-B773-66825D2BDFF3}" type="sibTrans" cxnId="{11D34A7F-2E35-456E-A839-3EC8BE482006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8A34926-E21C-48F4-810B-4D6DFE00E9E1}">
      <dgm:prSet phldrT="[テキスト]" custT="1"/>
      <dgm:spPr/>
      <dgm:t>
        <a:bodyPr/>
        <a:lstStyle/>
        <a:p>
          <a:r>
            <a:rPr lang="ja-JP" altLang="en-US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大阪府豊かな海づくりプラン推進懇話会にて</a:t>
          </a:r>
          <a:r>
            <a: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/>
          </a:r>
          <a:br>
            <a: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</a:br>
          <a:r>
            <a:rPr lang="ja-JP" altLang="en-US" sz="2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毎年度進捗状況を報告し、意見を求める</a:t>
          </a:r>
          <a:endParaRPr kumimoji="1" lang="ja-JP" altLang="en-US" sz="24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E5C9296-A4FF-40F9-A759-B407CE7360BB}" type="parTrans" cxnId="{B268C02D-32B1-4D14-BD64-BBC6913D1131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F521CB2-A9DD-4FCB-9937-76785BEB74B8}" type="sibTrans" cxnId="{B268C02D-32B1-4D14-BD64-BBC6913D1131}">
      <dgm:prSet/>
      <dgm:spPr/>
      <dgm:t>
        <a:bodyPr/>
        <a:lstStyle/>
        <a:p>
          <a:endParaRPr kumimoji="1" lang="ja-JP" altLang="en-US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4BFDAE3-47D2-4BBE-A2F1-3759AAFA2791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府民及び漁業者アンケート結果を反映させ策定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55AD4A0-D714-48DA-975B-350E5FEECD9B}" type="parTrans" cxnId="{A69CB8D7-25F3-444B-A6CE-335B6A81F355}">
      <dgm:prSet/>
      <dgm:spPr/>
      <dgm:t>
        <a:bodyPr/>
        <a:lstStyle/>
        <a:p>
          <a:endParaRPr kumimoji="1" lang="ja-JP" altLang="en-US"/>
        </a:p>
      </dgm:t>
    </dgm:pt>
    <dgm:pt modelId="{F18B9B5D-97F8-4D6C-A3CF-807EBEDBB874}" type="sibTrans" cxnId="{A69CB8D7-25F3-444B-A6CE-335B6A81F355}">
      <dgm:prSet/>
      <dgm:spPr/>
      <dgm:t>
        <a:bodyPr/>
        <a:lstStyle/>
        <a:p>
          <a:endParaRPr kumimoji="1" lang="ja-JP" altLang="en-US"/>
        </a:p>
      </dgm:t>
    </dgm:pt>
    <dgm:pt modelId="{6B8410E1-ACF4-466B-A3C6-EDCFCFED2E4D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平成</a:t>
          </a:r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27</a:t>
          </a:r>
          <a:r>
            <a: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年４月１日策定</a:t>
          </a:r>
          <a:endParaRPr kumimoji="1" lang="ja-JP" altLang="en-US" sz="20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4B50903-3A21-4FE3-AC60-0345FCBA6EBA}" type="parTrans" cxnId="{5B825E41-FA03-4AB6-ABB4-AEF1403D4DBD}">
      <dgm:prSet/>
      <dgm:spPr/>
      <dgm:t>
        <a:bodyPr/>
        <a:lstStyle/>
        <a:p>
          <a:endParaRPr kumimoji="1" lang="ja-JP" altLang="en-US"/>
        </a:p>
      </dgm:t>
    </dgm:pt>
    <dgm:pt modelId="{6C7F48AE-9E9A-4E98-84FE-6745B8AC0E5D}" type="sibTrans" cxnId="{5B825E41-FA03-4AB6-ABB4-AEF1403D4DBD}">
      <dgm:prSet/>
      <dgm:spPr/>
      <dgm:t>
        <a:bodyPr/>
        <a:lstStyle/>
        <a:p>
          <a:endParaRPr kumimoji="1" lang="ja-JP" altLang="en-US"/>
        </a:p>
      </dgm:t>
    </dgm:pt>
    <dgm:pt modelId="{B1D411E9-4810-4A5E-B1AB-4DB3254D206B}">
      <dgm:prSet phldrT="[テキスト]" custT="1"/>
      <dgm:spPr/>
      <dgm:t>
        <a:bodyPr/>
        <a:lstStyle/>
        <a:p>
          <a:endParaRPr kumimoji="1" lang="ja-JP" altLang="en-US" sz="24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E2CE09F-5AEE-4F3E-BB78-1C9586E560A1}" type="parTrans" cxnId="{4AC4CAAB-FA80-4DD2-AF80-BDFD56A5A759}">
      <dgm:prSet/>
      <dgm:spPr/>
      <dgm:t>
        <a:bodyPr/>
        <a:lstStyle/>
        <a:p>
          <a:endParaRPr kumimoji="1" lang="ja-JP" altLang="en-US"/>
        </a:p>
      </dgm:t>
    </dgm:pt>
    <dgm:pt modelId="{C48659DA-873F-48A8-A37D-6E6A75F81EFB}" type="sibTrans" cxnId="{4AC4CAAB-FA80-4DD2-AF80-BDFD56A5A759}">
      <dgm:prSet/>
      <dgm:spPr/>
      <dgm:t>
        <a:bodyPr/>
        <a:lstStyle/>
        <a:p>
          <a:endParaRPr kumimoji="1" lang="ja-JP" altLang="en-US"/>
        </a:p>
      </dgm:t>
    </dgm:pt>
    <dgm:pt modelId="{ACE029CF-5631-4EDA-BF67-EF6906A51D75}">
      <dgm:prSet phldrT="[テキスト]" custT="1"/>
      <dgm:spPr/>
      <dgm:t>
        <a:bodyPr/>
        <a:lstStyle/>
        <a:p>
          <a:r>
            <a: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令和２年３月で策定後満５年を経過したため、</a:t>
          </a:r>
          <a:r>
            <a: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SDGs</a:t>
          </a:r>
          <a:r>
            <a: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等を踏まえた中間見直しを実施。</a:t>
          </a:r>
          <a:endParaRPr kumimoji="1" lang="ja-JP" altLang="en-US" sz="20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7A33A84-4CA5-4307-B817-79953FA1540A}" type="parTrans" cxnId="{ECBE7505-501F-4E42-BCDC-77D991691A48}">
      <dgm:prSet/>
      <dgm:spPr/>
      <dgm:t>
        <a:bodyPr/>
        <a:lstStyle/>
        <a:p>
          <a:endParaRPr kumimoji="1" lang="ja-JP" altLang="en-US"/>
        </a:p>
      </dgm:t>
    </dgm:pt>
    <dgm:pt modelId="{DC36F19E-BCFD-4C57-8CAC-076E650468B0}" type="sibTrans" cxnId="{ECBE7505-501F-4E42-BCDC-77D991691A48}">
      <dgm:prSet/>
      <dgm:spPr/>
      <dgm:t>
        <a:bodyPr/>
        <a:lstStyle/>
        <a:p>
          <a:endParaRPr kumimoji="1" lang="ja-JP" altLang="en-US"/>
        </a:p>
      </dgm:t>
    </dgm:pt>
    <dgm:pt modelId="{E5B1D5BC-28A9-4B00-8839-B4CC19B0C9B6}">
      <dgm:prSet phldrT="[テキスト]" custT="1"/>
      <dgm:spPr/>
      <dgm:t>
        <a:bodyPr/>
        <a:lstStyle/>
        <a:p>
          <a:endParaRPr kumimoji="1" lang="ja-JP" altLang="en-US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6869B2-D97D-4DF3-AE58-6738DC66C17B}" type="parTrans" cxnId="{316281DB-439A-41BC-B183-CE4B77341D9A}">
      <dgm:prSet/>
      <dgm:spPr/>
      <dgm:t>
        <a:bodyPr/>
        <a:lstStyle/>
        <a:p>
          <a:endParaRPr kumimoji="1" lang="ja-JP" altLang="en-US"/>
        </a:p>
      </dgm:t>
    </dgm:pt>
    <dgm:pt modelId="{43CF8198-E947-4EA9-AD93-9B2F0A272830}" type="sibTrans" cxnId="{316281DB-439A-41BC-B183-CE4B77341D9A}">
      <dgm:prSet/>
      <dgm:spPr/>
      <dgm:t>
        <a:bodyPr/>
        <a:lstStyle/>
        <a:p>
          <a:endParaRPr kumimoji="1" lang="ja-JP" altLang="en-US"/>
        </a:p>
      </dgm:t>
    </dgm:pt>
    <dgm:pt modelId="{4F3A07F4-54A9-4BA0-9C58-D8DB18F049E5}" type="pres">
      <dgm:prSet presAssocID="{3A605BFD-FFD6-47B0-A614-F9E3DDE7E7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224BFCB-E4E4-490E-B317-8A43392A0128}" type="pres">
      <dgm:prSet presAssocID="{3E2B20EA-26D8-4572-9916-F7E14CCC5C82}" presName="linNode" presStyleCnt="0"/>
      <dgm:spPr/>
    </dgm:pt>
    <dgm:pt modelId="{1BA3CEFC-0AC8-4439-A339-55393AF2BBF9}" type="pres">
      <dgm:prSet presAssocID="{3E2B20EA-26D8-4572-9916-F7E14CCC5C82}" presName="parentText" presStyleLbl="node1" presStyleIdx="0" presStyleCnt="3" custScaleX="67998" custLinFactNeighborX="-9937" custLinFactNeighborY="3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33E3F5-78A9-419A-83E8-5DD2B411B495}" type="pres">
      <dgm:prSet presAssocID="{3E2B20EA-26D8-4572-9916-F7E14CCC5C82}" presName="descendantText" presStyleLbl="alignAccFollowNode1" presStyleIdx="0" presStyleCnt="3" custScaleX="115394" custScaleY="125003" custLinFactNeighborX="-19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3D8B4F-CD8B-43FF-AA1B-0DDE39B87DEA}" type="pres">
      <dgm:prSet presAssocID="{A9147EF7-780A-4369-B406-84383AB9C14E}" presName="sp" presStyleCnt="0"/>
      <dgm:spPr/>
    </dgm:pt>
    <dgm:pt modelId="{16150FA7-FDF5-46DA-826D-05C04DCE109C}" type="pres">
      <dgm:prSet presAssocID="{47D969B2-F916-42C6-9615-043851A61ED8}" presName="linNode" presStyleCnt="0"/>
      <dgm:spPr/>
    </dgm:pt>
    <dgm:pt modelId="{78C526B4-CA9D-4BE1-85A7-C121B2F83016}" type="pres">
      <dgm:prSet presAssocID="{47D969B2-F916-42C6-9615-043851A61ED8}" presName="parentText" presStyleLbl="node1" presStyleIdx="1" presStyleCnt="3" custScaleX="67998" custScaleY="78193" custLinFactNeighborX="-9937" custLinFactNeighborY="3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7D77C76-295C-49B5-9707-50B0F95B2264}" type="pres">
      <dgm:prSet presAssocID="{47D969B2-F916-42C6-9615-043851A61ED8}" presName="descendantText" presStyleLbl="alignAccFollowNode1" presStyleIdx="1" presStyleCnt="3" custScaleX="115394" custScaleY="141943" custLinFactNeighborX="-19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1F56D1B-D250-49A1-8F42-0EE5E972557C}" type="pres">
      <dgm:prSet presAssocID="{8C59902B-7D91-41BD-B644-0EE04F5E51C0}" presName="sp" presStyleCnt="0"/>
      <dgm:spPr/>
    </dgm:pt>
    <dgm:pt modelId="{E5B5A81C-906A-409E-B7B6-16FD2113C8C2}" type="pres">
      <dgm:prSet presAssocID="{C6F7F4A5-0022-43E9-924E-67EE02CDA527}" presName="linNode" presStyleCnt="0"/>
      <dgm:spPr/>
    </dgm:pt>
    <dgm:pt modelId="{CBC47524-B18B-469B-A891-EDCCBC39A349}" type="pres">
      <dgm:prSet presAssocID="{C6F7F4A5-0022-43E9-924E-67EE02CDA527}" presName="parentText" presStyleLbl="node1" presStyleIdx="2" presStyleCnt="3" custScaleX="67998" custScaleY="67105" custLinFactNeighborX="-9937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28A55A4-A858-4594-B231-29C8DA15D5BA}" type="pres">
      <dgm:prSet presAssocID="{C6F7F4A5-0022-43E9-924E-67EE02CDA527}" presName="descendantText" presStyleLbl="alignAccFollowNode1" presStyleIdx="2" presStyleCnt="3" custScaleX="115394" custScaleY="83453" custLinFactNeighborX="-19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023C242-D646-4DD1-AD75-22D5BAF13A6F}" srcId="{3A605BFD-FFD6-47B0-A614-F9E3DDE7E723}" destId="{47D969B2-F916-42C6-9615-043851A61ED8}" srcOrd="1" destOrd="0" parTransId="{BB019179-0CD6-45EA-B6BA-71A3FF3CBDFC}" sibTransId="{8C59902B-7D91-41BD-B644-0EE04F5E51C0}"/>
    <dgm:cxn modelId="{4AC4CAAB-FA80-4DD2-AF80-BDFD56A5A759}" srcId="{47D969B2-F916-42C6-9615-043851A61ED8}" destId="{B1D411E9-4810-4A5E-B1AB-4DB3254D206B}" srcOrd="4" destOrd="0" parTransId="{2E2CE09F-5AEE-4F3E-BB78-1C9586E560A1}" sibTransId="{C48659DA-873F-48A8-A37D-6E6A75F81EFB}"/>
    <dgm:cxn modelId="{E2133E34-0BE6-4F9F-8084-6D46C2BAF2A9}" type="presOf" srcId="{34BFDAE3-47D2-4BBE-A2F1-3759AAFA2791}" destId="{6433E3F5-78A9-419A-83E8-5DD2B411B495}" srcOrd="0" destOrd="1" presId="urn:microsoft.com/office/officeart/2005/8/layout/vList5"/>
    <dgm:cxn modelId="{A69CB8D7-25F3-444B-A6CE-335B6A81F355}" srcId="{3E2B20EA-26D8-4572-9916-F7E14CCC5C82}" destId="{34BFDAE3-47D2-4BBE-A2F1-3759AAFA2791}" srcOrd="1" destOrd="0" parTransId="{B55AD4A0-D714-48DA-975B-350E5FEECD9B}" sibTransId="{F18B9B5D-97F8-4D6C-A3CF-807EBEDBB874}"/>
    <dgm:cxn modelId="{9DA6A745-0542-4697-8AEE-C3962565CFF1}" type="presOf" srcId="{B1D411E9-4810-4A5E-B1AB-4DB3254D206B}" destId="{47D77C76-295C-49B5-9707-50B0F95B2264}" srcOrd="0" destOrd="4" presId="urn:microsoft.com/office/officeart/2005/8/layout/vList5"/>
    <dgm:cxn modelId="{316281DB-439A-41BC-B183-CE4B77341D9A}" srcId="{47D969B2-F916-42C6-9615-043851A61ED8}" destId="{E5B1D5BC-28A9-4B00-8839-B4CC19B0C9B6}" srcOrd="0" destOrd="0" parTransId="{A16869B2-D97D-4DF3-AE58-6738DC66C17B}" sibTransId="{43CF8198-E947-4EA9-AD93-9B2F0A272830}"/>
    <dgm:cxn modelId="{96097546-1674-4C72-8F4A-3F4614760DDD}" srcId="{3A605BFD-FFD6-47B0-A614-F9E3DDE7E723}" destId="{3E2B20EA-26D8-4572-9916-F7E14CCC5C82}" srcOrd="0" destOrd="0" parTransId="{E184C31A-FD6E-48D9-85EA-160E09F4B267}" sibTransId="{A9147EF7-780A-4369-B406-84383AB9C14E}"/>
    <dgm:cxn modelId="{2DB40AB9-AB7D-4989-9903-B9A5CF1F710F}" type="presOf" srcId="{F2EC7536-4390-4904-B476-2F776D40DC54}" destId="{47D77C76-295C-49B5-9707-50B0F95B2264}" srcOrd="0" destOrd="2" presId="urn:microsoft.com/office/officeart/2005/8/layout/vList5"/>
    <dgm:cxn modelId="{38C84EA1-34E7-4649-AE69-B52B2A0FB92F}" srcId="{3E2B20EA-26D8-4572-9916-F7E14CCC5C82}" destId="{56BF29CB-4C21-4D64-A89D-287AB3728C24}" srcOrd="0" destOrd="0" parTransId="{919D5BC7-5E36-4947-9192-483D34685ED0}" sibTransId="{09CC63E0-2372-4E4D-B6C1-7ECBEC7C9FBD}"/>
    <dgm:cxn modelId="{5B825E41-FA03-4AB6-ABB4-AEF1403D4DBD}" srcId="{47D969B2-F916-42C6-9615-043851A61ED8}" destId="{6B8410E1-ACF4-466B-A3C6-EDCFCFED2E4D}" srcOrd="1" destOrd="0" parTransId="{B4B50903-3A21-4FE3-AC60-0345FCBA6EBA}" sibTransId="{6C7F48AE-9E9A-4E98-84FE-6745B8AC0E5D}"/>
    <dgm:cxn modelId="{59212368-302A-4A06-87A7-8295ED7C2DD3}" type="presOf" srcId="{3A605BFD-FFD6-47B0-A614-F9E3DDE7E723}" destId="{4F3A07F4-54A9-4BA0-9C58-D8DB18F049E5}" srcOrd="0" destOrd="0" presId="urn:microsoft.com/office/officeart/2005/8/layout/vList5"/>
    <dgm:cxn modelId="{FD9F0C31-9BDA-48E9-9DD4-8D3541A9EFFD}" type="presOf" srcId="{56BF29CB-4C21-4D64-A89D-287AB3728C24}" destId="{6433E3F5-78A9-419A-83E8-5DD2B411B495}" srcOrd="0" destOrd="0" presId="urn:microsoft.com/office/officeart/2005/8/layout/vList5"/>
    <dgm:cxn modelId="{ECBE7505-501F-4E42-BCDC-77D991691A48}" srcId="{47D969B2-F916-42C6-9615-043851A61ED8}" destId="{ACE029CF-5631-4EDA-BF67-EF6906A51D75}" srcOrd="3" destOrd="0" parTransId="{67A33A84-4CA5-4307-B817-79953FA1540A}" sibTransId="{DC36F19E-BCFD-4C57-8CAC-076E650468B0}"/>
    <dgm:cxn modelId="{EEE74ACF-BF37-41D5-ADFD-899CA3C5892E}" type="presOf" srcId="{E5B1D5BC-28A9-4B00-8839-B4CC19B0C9B6}" destId="{47D77C76-295C-49B5-9707-50B0F95B2264}" srcOrd="0" destOrd="0" presId="urn:microsoft.com/office/officeart/2005/8/layout/vList5"/>
    <dgm:cxn modelId="{B268C02D-32B1-4D14-BD64-BBC6913D1131}" srcId="{C6F7F4A5-0022-43E9-924E-67EE02CDA527}" destId="{98A34926-E21C-48F4-810B-4D6DFE00E9E1}" srcOrd="0" destOrd="0" parTransId="{3E5C9296-A4FF-40F9-A759-B407CE7360BB}" sibTransId="{5F521CB2-A9DD-4FCB-9937-76785BEB74B8}"/>
    <dgm:cxn modelId="{C878A239-84BC-4A24-A0A9-DFD73FB9872A}" type="presOf" srcId="{C6F7F4A5-0022-43E9-924E-67EE02CDA527}" destId="{CBC47524-B18B-469B-A891-EDCCBC39A349}" srcOrd="0" destOrd="0" presId="urn:microsoft.com/office/officeart/2005/8/layout/vList5"/>
    <dgm:cxn modelId="{3827EC17-DAD8-490E-AE27-9B4B32AB7D21}" type="presOf" srcId="{ACE029CF-5631-4EDA-BF67-EF6906A51D75}" destId="{47D77C76-295C-49B5-9707-50B0F95B2264}" srcOrd="0" destOrd="3" presId="urn:microsoft.com/office/officeart/2005/8/layout/vList5"/>
    <dgm:cxn modelId="{2CF90909-824C-4022-B3F8-8E4E972BADAD}" type="presOf" srcId="{98A34926-E21C-48F4-810B-4D6DFE00E9E1}" destId="{628A55A4-A858-4594-B231-29C8DA15D5BA}" srcOrd="0" destOrd="0" presId="urn:microsoft.com/office/officeart/2005/8/layout/vList5"/>
    <dgm:cxn modelId="{B7FE4264-893A-4C1A-8335-3A2B8C813793}" type="presOf" srcId="{3E2B20EA-26D8-4572-9916-F7E14CCC5C82}" destId="{1BA3CEFC-0AC8-4439-A339-55393AF2BBF9}" srcOrd="0" destOrd="0" presId="urn:microsoft.com/office/officeart/2005/8/layout/vList5"/>
    <dgm:cxn modelId="{51A4D0BF-F8F2-4FF9-9E34-5556E14D9EFD}" type="presOf" srcId="{47D969B2-F916-42C6-9615-043851A61ED8}" destId="{78C526B4-CA9D-4BE1-85A7-C121B2F83016}" srcOrd="0" destOrd="0" presId="urn:microsoft.com/office/officeart/2005/8/layout/vList5"/>
    <dgm:cxn modelId="{11D34A7F-2E35-456E-A839-3EC8BE482006}" srcId="{3A605BFD-FFD6-47B0-A614-F9E3DDE7E723}" destId="{C6F7F4A5-0022-43E9-924E-67EE02CDA527}" srcOrd="2" destOrd="0" parTransId="{25A3CF5C-CC15-4C04-ABF4-1474BCAC6E64}" sibTransId="{80606A83-8AB4-4266-B773-66825D2BDFF3}"/>
    <dgm:cxn modelId="{90A54092-BCD4-42B6-A840-22F0B01F31CB}" srcId="{47D969B2-F916-42C6-9615-043851A61ED8}" destId="{F2EC7536-4390-4904-B476-2F776D40DC54}" srcOrd="2" destOrd="0" parTransId="{3B148A64-7151-4DEE-B822-BFC42DC8987E}" sibTransId="{D53D79FC-DF05-4876-9CED-48CAE94F9D11}"/>
    <dgm:cxn modelId="{5245564E-077F-4361-BAED-D376B9875D0F}" type="presOf" srcId="{6B8410E1-ACF4-466B-A3C6-EDCFCFED2E4D}" destId="{47D77C76-295C-49B5-9707-50B0F95B2264}" srcOrd="0" destOrd="1" presId="urn:microsoft.com/office/officeart/2005/8/layout/vList5"/>
    <dgm:cxn modelId="{12CF81BE-2D6D-466C-A31E-8EA9E6D36009}" type="presParOf" srcId="{4F3A07F4-54A9-4BA0-9C58-D8DB18F049E5}" destId="{C224BFCB-E4E4-490E-B317-8A43392A0128}" srcOrd="0" destOrd="0" presId="urn:microsoft.com/office/officeart/2005/8/layout/vList5"/>
    <dgm:cxn modelId="{C5D13FC1-129F-4F2A-B9F7-83964D8E88CE}" type="presParOf" srcId="{C224BFCB-E4E4-490E-B317-8A43392A0128}" destId="{1BA3CEFC-0AC8-4439-A339-55393AF2BBF9}" srcOrd="0" destOrd="0" presId="urn:microsoft.com/office/officeart/2005/8/layout/vList5"/>
    <dgm:cxn modelId="{6C1C5573-8B38-4869-ABCE-DD10248738CE}" type="presParOf" srcId="{C224BFCB-E4E4-490E-B317-8A43392A0128}" destId="{6433E3F5-78A9-419A-83E8-5DD2B411B495}" srcOrd="1" destOrd="0" presId="urn:microsoft.com/office/officeart/2005/8/layout/vList5"/>
    <dgm:cxn modelId="{EB8143D1-A024-4D54-98D7-13C4E1ADC04A}" type="presParOf" srcId="{4F3A07F4-54A9-4BA0-9C58-D8DB18F049E5}" destId="{5E3D8B4F-CD8B-43FF-AA1B-0DDE39B87DEA}" srcOrd="1" destOrd="0" presId="urn:microsoft.com/office/officeart/2005/8/layout/vList5"/>
    <dgm:cxn modelId="{ACF63CF6-46D5-468D-93EB-0195FE1B2613}" type="presParOf" srcId="{4F3A07F4-54A9-4BA0-9C58-D8DB18F049E5}" destId="{16150FA7-FDF5-46DA-826D-05C04DCE109C}" srcOrd="2" destOrd="0" presId="urn:microsoft.com/office/officeart/2005/8/layout/vList5"/>
    <dgm:cxn modelId="{2FF1CE6C-00C1-4679-B996-D2FC065BE25A}" type="presParOf" srcId="{16150FA7-FDF5-46DA-826D-05C04DCE109C}" destId="{78C526B4-CA9D-4BE1-85A7-C121B2F83016}" srcOrd="0" destOrd="0" presId="urn:microsoft.com/office/officeart/2005/8/layout/vList5"/>
    <dgm:cxn modelId="{FB2563B0-92DF-453D-94A1-9A028FEEF6EC}" type="presParOf" srcId="{16150FA7-FDF5-46DA-826D-05C04DCE109C}" destId="{47D77C76-295C-49B5-9707-50B0F95B2264}" srcOrd="1" destOrd="0" presId="urn:microsoft.com/office/officeart/2005/8/layout/vList5"/>
    <dgm:cxn modelId="{9FD11004-7076-4E2C-B632-10E7165AEB11}" type="presParOf" srcId="{4F3A07F4-54A9-4BA0-9C58-D8DB18F049E5}" destId="{11F56D1B-D250-49A1-8F42-0EE5E972557C}" srcOrd="3" destOrd="0" presId="urn:microsoft.com/office/officeart/2005/8/layout/vList5"/>
    <dgm:cxn modelId="{BB0412DB-38FB-429A-AF92-218105292B44}" type="presParOf" srcId="{4F3A07F4-54A9-4BA0-9C58-D8DB18F049E5}" destId="{E5B5A81C-906A-409E-B7B6-16FD2113C8C2}" srcOrd="4" destOrd="0" presId="urn:microsoft.com/office/officeart/2005/8/layout/vList5"/>
    <dgm:cxn modelId="{1F0330F7-C55C-4DBE-B780-5DAA29CCF92C}" type="presParOf" srcId="{E5B5A81C-906A-409E-B7B6-16FD2113C8C2}" destId="{CBC47524-B18B-469B-A891-EDCCBC39A349}" srcOrd="0" destOrd="0" presId="urn:microsoft.com/office/officeart/2005/8/layout/vList5"/>
    <dgm:cxn modelId="{56BB18EC-51F9-42F4-8999-DBF9B96C8443}" type="presParOf" srcId="{E5B5A81C-906A-409E-B7B6-16FD2113C8C2}" destId="{628A55A4-A858-4594-B231-29C8DA15D5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3E3F5-78A9-419A-83E8-5DD2B411B495}">
      <dsp:nvSpPr>
        <dsp:cNvPr id="0" name=""/>
        <dsp:cNvSpPr/>
      </dsp:nvSpPr>
      <dsp:spPr>
        <a:xfrm rot="5400000">
          <a:off x="4215845" y="-2205401"/>
          <a:ext cx="1608967" cy="6023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水産基本法、水産基本計画（</a:t>
          </a:r>
          <a:r>
            <a:rPr kumimoji="1" lang="en-US" altLang="ja-JP" sz="2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H24.3</a:t>
          </a:r>
          <a:r>
            <a:rPr kumimoji="1" lang="ja-JP" altLang="en-US" sz="2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変更）を踏まえ策定</a:t>
          </a:r>
          <a:endParaRPr kumimoji="1" lang="ja-JP" altLang="en-US" sz="22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府民及び漁業者アンケート結果を反映させ策定</a:t>
          </a:r>
          <a:endParaRPr kumimoji="1" lang="ja-JP" altLang="en-US" sz="22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008455" y="80532"/>
        <a:ext cx="5945205" cy="1451881"/>
      </dsp:txXfrm>
    </dsp:sp>
    <dsp:sp modelId="{1BA3CEFC-0AC8-4439-A339-55393AF2BBF9}">
      <dsp:nvSpPr>
        <dsp:cNvPr id="0" name=""/>
        <dsp:cNvSpPr/>
      </dsp:nvSpPr>
      <dsp:spPr>
        <a:xfrm>
          <a:off x="0" y="8428"/>
          <a:ext cx="1996651" cy="160892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位置づけ</a:t>
          </a:r>
          <a:endParaRPr kumimoji="1" lang="ja-JP" altLang="en-US" sz="32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8541" y="86969"/>
        <a:ext cx="1839569" cy="1451846"/>
      </dsp:txXfrm>
    </dsp:sp>
    <dsp:sp modelId="{47D77C76-295C-49B5-9707-50B0F95B2264}">
      <dsp:nvSpPr>
        <dsp:cNvPr id="0" name=""/>
        <dsp:cNvSpPr/>
      </dsp:nvSpPr>
      <dsp:spPr>
        <a:xfrm rot="5400000">
          <a:off x="4111665" y="-409910"/>
          <a:ext cx="1827009" cy="60296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18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平成</a:t>
          </a: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27</a:t>
          </a:r>
          <a:r>
            <a:rPr kumimoji="1"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年４月１日策定</a:t>
          </a:r>
          <a:endParaRPr kumimoji="1" lang="ja-JP" altLang="en-US" sz="20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平成</a:t>
          </a:r>
          <a:r>
            <a:rPr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27</a:t>
          </a:r>
          <a:r>
            <a:rPr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～令和６年度（</a:t>
          </a:r>
          <a:r>
            <a:rPr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年間）</a:t>
          </a:r>
          <a:endParaRPr kumimoji="1" lang="ja-JP" altLang="en-US" sz="20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令和２年３月で策定後満５年を経過したため、</a:t>
          </a:r>
          <a:r>
            <a:rPr kumimoji="1" lang="en-US" altLang="ja-JP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SDGs</a:t>
          </a:r>
          <a:r>
            <a:rPr kumimoji="1"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等を踏まえた中間見直しを実施。</a:t>
          </a:r>
          <a:endParaRPr kumimoji="1" lang="ja-JP" altLang="en-US" sz="20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24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010352" y="1780590"/>
        <a:ext cx="5940449" cy="1648635"/>
      </dsp:txXfrm>
    </dsp:sp>
    <dsp:sp modelId="{78C526B4-CA9D-4BE1-85A7-C121B2F83016}">
      <dsp:nvSpPr>
        <dsp:cNvPr id="0" name=""/>
        <dsp:cNvSpPr/>
      </dsp:nvSpPr>
      <dsp:spPr>
        <a:xfrm>
          <a:off x="0" y="1982292"/>
          <a:ext cx="1998603" cy="125806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計画期間</a:t>
          </a:r>
          <a:endParaRPr kumimoji="1" lang="ja-JP" altLang="en-US" sz="32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414" y="2043706"/>
        <a:ext cx="1875775" cy="1135241"/>
      </dsp:txXfrm>
    </dsp:sp>
    <dsp:sp modelId="{628A55A4-A858-4594-B231-29C8DA15D5BA}">
      <dsp:nvSpPr>
        <dsp:cNvPr id="0" name=""/>
        <dsp:cNvSpPr/>
      </dsp:nvSpPr>
      <dsp:spPr>
        <a:xfrm rot="5400000">
          <a:off x="4492935" y="1120929"/>
          <a:ext cx="1074159" cy="60355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大阪府豊かな海づくりプラン推進懇話会にて</a:t>
          </a:r>
          <a:r>
            <a:rPr lang="en-US" altLang="ja-JP" sz="24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/>
          </a:r>
          <a:br>
            <a:rPr lang="en-US" altLang="ja-JP" sz="24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</a:br>
          <a:r>
            <a:rPr lang="ja-JP" altLang="en-US" sz="24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毎年度進捗状況を報告し、意見を求める</a:t>
          </a:r>
          <a:endParaRPr kumimoji="1" lang="ja-JP" altLang="en-US" sz="24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2012250" y="3654050"/>
        <a:ext cx="5983094" cy="969287"/>
      </dsp:txXfrm>
    </dsp:sp>
    <dsp:sp modelId="{CBC47524-B18B-469B-A891-EDCCBC39A349}">
      <dsp:nvSpPr>
        <dsp:cNvPr id="0" name=""/>
        <dsp:cNvSpPr/>
      </dsp:nvSpPr>
      <dsp:spPr>
        <a:xfrm>
          <a:off x="0" y="3600848"/>
          <a:ext cx="2000556" cy="107967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進行管理</a:t>
          </a:r>
          <a:endParaRPr kumimoji="1" lang="ja-JP" altLang="en-US" sz="32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2705" y="3653553"/>
        <a:ext cx="1895146" cy="97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" y="9002122"/>
            <a:ext cx="6805613" cy="498475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pPr algn="ctr"/>
            <a:fld id="{BC6DD3F5-BEE6-4042-9CB4-BA2C51574849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 algn="ctr"/>
              <a:t>‹#›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31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2" y="1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r">
              <a:defRPr sz="1200"/>
            </a:lvl1pPr>
          </a:lstStyle>
          <a:p>
            <a:fld id="{2978E7AE-C2A0-4B6C-86F2-838D93913B21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08" rIns="91420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21226"/>
            <a:ext cx="5445125" cy="4471988"/>
          </a:xfrm>
          <a:prstGeom prst="rect">
            <a:avLst/>
          </a:prstGeom>
        </p:spPr>
        <p:txBody>
          <a:bodyPr vert="horz" lIns="91420" tIns="45708" rIns="91420" bIns="457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5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2" y="9440865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fld id="{52D2A778-C9CA-44C2-834A-5EF6811EA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5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2A778-C9CA-44C2-834A-5EF6811EAA1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06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2010" y="0"/>
            <a:ext cx="817245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3200400"/>
            <a:ext cx="817245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724400"/>
            <a:ext cx="74295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85800"/>
            <a:ext cx="7842250" cy="38862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5500" y="685802"/>
            <a:ext cx="1981200" cy="541019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6700" y="685801"/>
            <a:ext cx="6191250" cy="487680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28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5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21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86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13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53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66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82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688762" y="6165304"/>
            <a:ext cx="8512710" cy="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892" y="1988840"/>
            <a:ext cx="8172450" cy="3886200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832778" y="1484784"/>
            <a:ext cx="81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07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4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71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59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2010" y="0"/>
            <a:ext cx="817245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276600"/>
            <a:ext cx="817245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4953000"/>
            <a:ext cx="74295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609601"/>
            <a:ext cx="39624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609601"/>
            <a:ext cx="39624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198" y="6096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198" y="1329264"/>
            <a:ext cx="39624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248" y="6096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248" y="1329264"/>
            <a:ext cx="39624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22198" y="1249362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2248" y="1249362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572000"/>
            <a:ext cx="7350252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105" y="457201"/>
            <a:ext cx="497784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2" y="457200"/>
            <a:ext cx="2896462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75710" y="2514534"/>
            <a:ext cx="3810000" cy="172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98" y="4572000"/>
            <a:ext cx="7350252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010" y="457200"/>
            <a:ext cx="817245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258" y="3505200"/>
            <a:ext cx="800735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5500" y="381000"/>
            <a:ext cx="734695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2286000"/>
            <a:ext cx="817245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1836" y="620877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16C0D4-ECF8-42CB-97DE-2AEF463B52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499" y="6208777"/>
            <a:ext cx="5280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5568" y="5687569"/>
            <a:ext cx="82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D7E6572-6BF1-4906-AF5D-D39ED7DBAA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842010" y="0"/>
            <a:ext cx="817245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010" y="6172200"/>
            <a:ext cx="817245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832778" y="1484784"/>
            <a:ext cx="81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7D8E-A32E-47D1-8657-862FADC78554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6FC1-A4E2-4114-89C6-93859C6FC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65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4800" b="1" dirty="0" smtClean="0"/>
              <a:t>新・大阪府</a:t>
            </a:r>
            <a:r>
              <a:rPr lang="ja-JP" altLang="en-US" sz="4800" b="1" dirty="0"/>
              <a:t>豊かな海づくり</a:t>
            </a:r>
            <a:r>
              <a:rPr lang="ja-JP" altLang="en-US" sz="4800" b="1" dirty="0" smtClean="0"/>
              <a:t>プラン</a:t>
            </a:r>
            <a:r>
              <a:rPr lang="en-US" altLang="ja-JP" sz="4800" b="1" dirty="0" smtClean="0"/>
              <a:t/>
            </a:r>
            <a:br>
              <a:rPr lang="en-US" altLang="ja-JP" sz="4800" b="1" dirty="0" smtClean="0"/>
            </a:br>
            <a:r>
              <a:rPr lang="ja-JP" altLang="en-US" sz="4800" b="1" dirty="0" smtClean="0"/>
              <a:t>進捗状況</a:t>
            </a:r>
            <a:endParaRPr kumimoji="1" lang="ja-JP" altLang="en-US" sz="4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93360" y="271171"/>
            <a:ext cx="1440160" cy="5853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資料１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798282" y="6221873"/>
            <a:ext cx="8331183" cy="587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/>
              <a:t>令和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年度大阪府豊かな海づくりプラン推進懇話会（令和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年</a:t>
            </a:r>
            <a:r>
              <a:rPr lang="en-US" altLang="ja-JP" sz="2000" dirty="0"/>
              <a:t>3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22</a:t>
            </a:r>
            <a:r>
              <a:rPr lang="ja-JP" altLang="en-US" sz="2000" dirty="0" smtClean="0"/>
              <a:t>日）</a:t>
            </a:r>
            <a:endParaRPr lang="zh-TW" altLang="en-US" sz="20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１</a:t>
            </a:r>
            <a:endParaRPr lang="zh-TW" altLang="en-US" sz="2000" dirty="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825500" y="5645065"/>
            <a:ext cx="7429500" cy="576808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大阪府環境農林水産部水産課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302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1"/>
    </mc:Choice>
    <mc:Fallback xmlns="">
      <p:transition spd="slow" advTm="198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52321" y="2294976"/>
            <a:ext cx="7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5999"/>
            <a:ext cx="8136904" cy="918000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③漁業者の生活を豊かにする</a:t>
            </a:r>
            <a:endParaRPr kumimoji="1" lang="ja-JP" altLang="en-US" sz="44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74896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13</a:t>
            </a:r>
            <a:endParaRPr lang="ja-JP" sz="2400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92578" y="1668103"/>
            <a:ext cx="760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ブランド化や６次産業化の推進による「攻めの漁業」展開</a:t>
            </a:r>
            <a:endParaRPr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74835" y="22495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内容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 smtClean="0"/>
              <a:t>10</a:t>
            </a:r>
            <a:endParaRPr lang="zh-TW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8000" y="627766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92411" y="51237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実績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1348" y="2549082"/>
            <a:ext cx="866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90000" algn="just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＜ブランド化に向けた取組み＞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6000" indent="-64800" algn="just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・株式会社ウエカツ水産　代表取締役　上田勝彦氏</a:t>
            </a:r>
            <a:r>
              <a:rPr lang="ja-JP" altLang="en-US" sz="16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を招き、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6000" indent="-64800" algn="just"/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水産物の付加価値向上を図るため、府内漁業者を対象とした「血抜き・神経締め実習会」を開催した。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4467" y="3341017"/>
            <a:ext cx="3150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000" indent="-64800" algn="just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■「血抜き・神経締め実習会」開催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8" y="3712599"/>
            <a:ext cx="1837511" cy="13781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76" r="17737" b="19529"/>
          <a:stretch/>
        </p:blipFill>
        <p:spPr>
          <a:xfrm>
            <a:off x="3083707" y="3701080"/>
            <a:ext cx="1923246" cy="141106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060298" y="5546422"/>
            <a:ext cx="4180733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Ins="36000" rtlCol="0">
            <a:spAutoFit/>
          </a:bodyPr>
          <a:lstStyle/>
          <a:p>
            <a:r>
              <a:rPr lang="ja-JP" altLang="en-US" dirty="0"/>
              <a:t>血抜き・神経締め実習会</a:t>
            </a:r>
            <a:endParaRPr lang="en-US" altLang="ja-JP" dirty="0" smtClean="0"/>
          </a:p>
          <a:p>
            <a:r>
              <a:rPr lang="en-US" altLang="ja-JP" dirty="0" smtClean="0"/>
              <a:t>《</a:t>
            </a:r>
            <a:r>
              <a:rPr lang="ja-JP" altLang="en-US" dirty="0"/>
              <a:t>開催日</a:t>
            </a:r>
            <a:r>
              <a:rPr lang="en-US" altLang="ja-JP" dirty="0" smtClean="0"/>
              <a:t>》</a:t>
            </a:r>
            <a:r>
              <a:rPr lang="ja-JP" altLang="en-US" dirty="0"/>
              <a:t>　</a:t>
            </a:r>
            <a:r>
              <a:rPr lang="ja-JP" altLang="en-US" dirty="0" smtClean="0"/>
              <a:t>令和３年</a:t>
            </a:r>
            <a:r>
              <a:rPr lang="en-US" altLang="ja-JP" dirty="0"/>
              <a:t>12</a:t>
            </a:r>
            <a:r>
              <a:rPr lang="ja-JP" altLang="en-US" dirty="0" smtClean="0"/>
              <a:t>月２日（木）</a:t>
            </a:r>
            <a:endParaRPr lang="en-US" altLang="ja-JP" dirty="0" smtClean="0"/>
          </a:p>
          <a:p>
            <a:r>
              <a:rPr lang="en-US" altLang="ja-JP" dirty="0" smtClean="0"/>
              <a:t>《</a:t>
            </a:r>
            <a:r>
              <a:rPr lang="ja-JP" altLang="en-US" dirty="0" smtClean="0"/>
              <a:t>場　 所</a:t>
            </a:r>
            <a:r>
              <a:rPr lang="en-US" altLang="ja-JP" dirty="0" smtClean="0"/>
              <a:t>》</a:t>
            </a:r>
            <a:r>
              <a:rPr lang="ja-JP" altLang="en-US" dirty="0" smtClean="0"/>
              <a:t>　南海浪切ホール</a:t>
            </a:r>
            <a:endParaRPr lang="en-US" altLang="ja-JP" dirty="0"/>
          </a:p>
          <a:p>
            <a:r>
              <a:rPr lang="en-US" altLang="ja-JP" dirty="0" smtClean="0"/>
              <a:t>《</a:t>
            </a:r>
            <a:r>
              <a:rPr lang="ja-JP" altLang="en-US" dirty="0"/>
              <a:t>参加者</a:t>
            </a:r>
            <a:r>
              <a:rPr lang="en-US" altLang="ja-JP" dirty="0" smtClean="0"/>
              <a:t>》</a:t>
            </a:r>
            <a:r>
              <a:rPr lang="ja-JP" altLang="en-US" dirty="0"/>
              <a:t>　</a:t>
            </a:r>
            <a:r>
              <a:rPr lang="ja-JP" altLang="en-US" dirty="0" smtClean="0"/>
              <a:t>府内漁業関係者　</a:t>
            </a:r>
            <a:r>
              <a:rPr lang="en-US" altLang="ja-JP" dirty="0" smtClean="0"/>
              <a:t>14</a:t>
            </a:r>
            <a:r>
              <a:rPr lang="ja-JP" altLang="en-US" dirty="0" smtClean="0"/>
              <a:t>名</a:t>
            </a:r>
            <a:endParaRPr lang="en-US" altLang="ja-JP" dirty="0" smtClean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52" y="3593960"/>
            <a:ext cx="2169063" cy="305959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98139" y="11700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流通対策室実施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65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9"/>
    </mc:Choice>
    <mc:Fallback xmlns="">
      <p:transition spd="slow" advTm="463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918000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④新鮮な魚介類を届ける</a:t>
            </a:r>
            <a:endParaRPr kumimoji="1" lang="ja-JP" altLang="en-US" sz="44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84135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21</a:t>
            </a:r>
            <a:endParaRPr lang="ja-JP" sz="2400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92578" y="1677342"/>
            <a:ext cx="566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｢</a:t>
            </a:r>
            <a:r>
              <a:rPr lang="ja-JP" altLang="en-US" sz="2400" b="1" dirty="0"/>
              <a:t>大阪うみ・かわ・</a:t>
            </a:r>
            <a:r>
              <a:rPr lang="ja-JP" altLang="en-US" sz="2400" b="1" dirty="0" smtClean="0"/>
              <a:t>さかな</a:t>
            </a:r>
            <a:r>
              <a:rPr lang="en-US" altLang="ja-JP" sz="2400" b="1" dirty="0" smtClean="0"/>
              <a:t>｣</a:t>
            </a:r>
            <a:r>
              <a:rPr lang="ja-JP" altLang="en-US" sz="2400" b="1" dirty="0" smtClean="0"/>
              <a:t>の魅力発信の推進</a:t>
            </a:r>
            <a:endParaRPr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75159" y="23042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内容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 smtClean="0"/>
              <a:t>11</a:t>
            </a:r>
            <a:endParaRPr lang="zh-TW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8000" y="627766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08143" y="41712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実績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5159" y="4490759"/>
            <a:ext cx="783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J:COM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が令和２年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月に放送開始した大阪産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もん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の特集番組「かもん！おおさかもん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年度はキジハタ、シラス、カキ等を紹介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7" y="3032845"/>
            <a:ext cx="3221498" cy="10462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3" name="正方形/長方形 2"/>
          <p:cNvSpPr/>
          <p:nvPr/>
        </p:nvSpPr>
        <p:spPr>
          <a:xfrm>
            <a:off x="1008143" y="2590554"/>
            <a:ext cx="574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0" indent="-64800" algn="just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J:com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の大阪産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もん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番組に水産物のテーマを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紹介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4" y="5114817"/>
            <a:ext cx="1996457" cy="149734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94" y="5113716"/>
            <a:ext cx="2051178" cy="1538384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141462" y="6625877"/>
            <a:ext cx="1920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シラス（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月号後半）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41309" y="6581001"/>
            <a:ext cx="304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キジハタ（８月号前半）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08978" y="6612160"/>
            <a:ext cx="3049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カキ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月特別号）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03" y="5073582"/>
            <a:ext cx="2104585" cy="157843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7098139" y="11700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流通対策室実施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6518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3"/>
    </mc:Choice>
    <mc:Fallback xmlns="">
      <p:transition spd="slow" advTm="382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52320" y="2299737"/>
            <a:ext cx="734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 smtClean="0"/>
              <a:t>・ホテルや料理店、企業の社員食堂、スーパで企画される大阪産フェアについて、情報提供やＰＲ支援を行った。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918000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④</a:t>
            </a:r>
            <a:r>
              <a:rPr kumimoji="1" lang="en-US" altLang="ja-JP" sz="4400" b="1" dirty="0" smtClean="0"/>
              <a:t>-</a:t>
            </a:r>
            <a:r>
              <a:rPr kumimoji="1" lang="en-US" altLang="ja-JP" sz="3600" b="1" dirty="0" smtClean="0"/>
              <a:t>2</a:t>
            </a:r>
            <a:r>
              <a:rPr kumimoji="1" lang="ja-JP" altLang="en-US" sz="3600" b="1" dirty="0" smtClean="0"/>
              <a:t>　</a:t>
            </a:r>
            <a:r>
              <a:rPr kumimoji="1" lang="ja-JP" altLang="en-US" sz="4400" b="1" dirty="0" smtClean="0"/>
              <a:t>新鮮な魚介類を届ける</a:t>
            </a:r>
            <a:endParaRPr kumimoji="1" lang="ja-JP" altLang="en-US" sz="44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79657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23</a:t>
            </a:r>
            <a:endParaRPr lang="ja-JP" sz="2400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92577" y="1672864"/>
            <a:ext cx="7919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大消費地店舗と漁港とをつなぐ“お魚の架け橋”づくり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75159" y="22997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内容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 smtClean="0"/>
              <a:t>12</a:t>
            </a:r>
            <a:endParaRPr lang="zh-TW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8000" y="627766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5157" y="30835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実績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52320" y="3111276"/>
            <a:ext cx="734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 smtClean="0"/>
              <a:t>・大阪産魚介類の活用促進、ＰＲ</a:t>
            </a:r>
            <a:endParaRPr lang="en-US" altLang="ja-JP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3623332"/>
            <a:ext cx="3545103" cy="236340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r="4429"/>
          <a:stretch/>
        </p:blipFill>
        <p:spPr>
          <a:xfrm>
            <a:off x="5463473" y="3573016"/>
            <a:ext cx="3521975" cy="241371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85529" y="6095602"/>
            <a:ext cx="410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41200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コートヤード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・バイ・マリオット大阪本町２階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68288" indent="-241200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（釜揚げ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シラス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をトッピング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したパスタや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ピザを提供）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88708" y="6103645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41200"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村川学園　大阪調理製菓専門学校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泉州美食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EXPO】</a:t>
            </a:r>
          </a:p>
          <a:p>
            <a:pPr marL="268288" indent="-241200"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（アカシタ、アカアシエビ、シラス等を使用したコース料理）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98139" y="11700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流通対策室実施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8"/>
    </mc:Choice>
    <mc:Fallback xmlns="">
      <p:transition spd="slow" advTm="2819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1784648" y="240971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sz="2000" dirty="0" smtClean="0"/>
              <a:t>　漁協が運営する観光漁業や、青空市場・朝市の情報について</a:t>
            </a:r>
            <a:r>
              <a:rPr lang="en-US" altLang="ja-JP" sz="2000" dirty="0" smtClean="0"/>
              <a:t>PR</a:t>
            </a:r>
            <a:r>
              <a:rPr lang="ja-JP" altLang="en-US" sz="2000" dirty="0" smtClean="0"/>
              <a:t>を実施</a:t>
            </a:r>
            <a:endParaRPr lang="en-US" altLang="ja-JP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918000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⑤海や川の魅力を届ける</a:t>
            </a:r>
            <a:endParaRPr kumimoji="1" lang="ja-JP" altLang="en-US" sz="44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94406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25</a:t>
            </a:r>
            <a:endParaRPr lang="ja-JP" sz="2400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92578" y="1687613"/>
            <a:ext cx="544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｢</a:t>
            </a:r>
            <a:r>
              <a:rPr lang="ja-JP" altLang="en-US" sz="2400" b="1" dirty="0"/>
              <a:t>はま</a:t>
            </a:r>
            <a:r>
              <a:rPr lang="en-US" altLang="ja-JP" sz="2400" b="1" dirty="0"/>
              <a:t>｣</a:t>
            </a:r>
            <a:r>
              <a:rPr lang="ja-JP" altLang="en-US" sz="2400" b="1" dirty="0"/>
              <a:t>と</a:t>
            </a:r>
            <a:r>
              <a:rPr lang="en-US" altLang="ja-JP" sz="2400" b="1" dirty="0"/>
              <a:t>｢</a:t>
            </a:r>
            <a:r>
              <a:rPr lang="ja-JP" altLang="en-US" sz="2400" b="1" dirty="0"/>
              <a:t>まち</a:t>
            </a:r>
            <a:r>
              <a:rPr lang="en-US" altLang="ja-JP" sz="2400" b="1" dirty="0"/>
              <a:t>｣</a:t>
            </a:r>
            <a:r>
              <a:rPr lang="ja-JP" altLang="en-US" sz="2400" b="1" dirty="0"/>
              <a:t>のふれあいの場の創出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75159" y="2386494"/>
            <a:ext cx="103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内容</a:t>
            </a:r>
            <a:r>
              <a:rPr lang="en-US" altLang="ja-JP" sz="2000" dirty="0" smtClean="0"/>
              <a:t>】</a:t>
            </a:r>
            <a:endParaRPr lang="ja-JP" altLang="ja-JP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20299" y="2017965"/>
            <a:ext cx="1721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63500"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日曜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朝市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000" dirty="0" smtClean="0"/>
              <a:t>13</a:t>
            </a:r>
            <a:endParaRPr lang="zh-TW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4" y="644994"/>
            <a:ext cx="2129977" cy="159748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28000" y="627766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828000" y="3244992"/>
            <a:ext cx="4953000" cy="28418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令和２年～令和６年度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(5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数値目標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①青空市場開設数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（Ｒ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～Ｒ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箇所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②青空市場来場者数</a:t>
            </a:r>
            <a:r>
              <a:rPr lang="ja-JP" altLang="en-US" b="1" dirty="0"/>
              <a:t>　</a:t>
            </a:r>
            <a:endParaRPr lang="en-US" altLang="ja-JP" dirty="0"/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（Ｒ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～Ｒ６：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250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③内水面漁業権河川利用者数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（Ｒ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～Ｒ６：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計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81000" y="32449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実績</a:t>
            </a:r>
            <a:r>
              <a:rPr lang="en-US" altLang="ja-JP" b="1" dirty="0" smtClean="0"/>
              <a:t>】</a:t>
            </a:r>
            <a:endParaRPr lang="ja-JP" altLang="ja-JP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41449" y="3967151"/>
            <a:ext cx="332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→　令和２年度：</a:t>
            </a:r>
            <a:r>
              <a:rPr lang="en-US" altLang="ja-JP" b="1" dirty="0" smtClean="0"/>
              <a:t>7</a:t>
            </a:r>
            <a:r>
              <a:rPr lang="ja-JP" altLang="en-US" b="1" dirty="0" smtClean="0"/>
              <a:t>箇所</a:t>
            </a:r>
            <a:endParaRPr lang="en-US" altLang="ja-JP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81000" y="5701407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→　令和２年度：</a:t>
            </a:r>
            <a:r>
              <a:rPr lang="en-US" altLang="ja-JP" b="1" dirty="0" smtClean="0"/>
              <a:t>27,384</a:t>
            </a:r>
            <a:r>
              <a:rPr lang="ja-JP" altLang="en-US" b="1" dirty="0" smtClean="0"/>
              <a:t>人</a:t>
            </a:r>
            <a:endParaRPr lang="en-US" altLang="ja-JP" b="1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37570" y="4803445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→　令和２年度：</a:t>
            </a:r>
            <a:r>
              <a:rPr lang="en-US" altLang="ja-JP" b="1" dirty="0" smtClean="0"/>
              <a:t>235,000</a:t>
            </a:r>
            <a:r>
              <a:rPr lang="ja-JP" altLang="en-US" b="1" dirty="0" smtClean="0"/>
              <a:t>人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29853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83"/>
    </mc:Choice>
    <mc:Fallback xmlns="">
      <p:transition spd="slow" advTm="5718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918000"/>
          </a:xfrm>
        </p:spPr>
        <p:txBody>
          <a:bodyPr>
            <a:noAutofit/>
          </a:bodyPr>
          <a:lstStyle/>
          <a:p>
            <a:r>
              <a:rPr kumimoji="1" lang="ja-JP" altLang="en-US" sz="4400" b="1" dirty="0"/>
              <a:t>⑥安全・安心を届ける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2480" y="281374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/>
              <a:t>　〇高潮対策が未了となっている７漁港海岸のうち、まず湾奥部に位置する堺</a:t>
            </a:r>
            <a:r>
              <a:rPr lang="en-US" altLang="ja-JP" dirty="0"/>
              <a:t>(</a:t>
            </a:r>
            <a:r>
              <a:rPr lang="ja-JP" altLang="en-US" dirty="0"/>
              <a:t>出島</a:t>
            </a:r>
            <a:r>
              <a:rPr lang="en-US" altLang="ja-JP" dirty="0"/>
              <a:t>)</a:t>
            </a:r>
            <a:r>
              <a:rPr lang="ja-JP" altLang="en-US" dirty="0"/>
              <a:t>漁港海岸</a:t>
            </a:r>
            <a:endParaRPr lang="en-US" altLang="ja-JP" dirty="0"/>
          </a:p>
          <a:p>
            <a:pPr marL="125413" indent="-125413"/>
            <a:r>
              <a:rPr lang="ja-JP" altLang="en-US" dirty="0"/>
              <a:t>　　 の防潮堤の嵩上げ工事を令和２、４年度に実施。</a:t>
            </a:r>
            <a:endParaRPr lang="en-US" altLang="ja-JP" dirty="0"/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30441" y="1628789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sz="2400" b="1" kern="100" dirty="0">
                <a:solidFill>
                  <a:schemeClr val="bg1"/>
                </a:solidFill>
                <a:latin typeface="+mn-ea"/>
                <a:cs typeface="Times New Roman"/>
              </a:rPr>
              <a:t>28</a:t>
            </a:r>
            <a:endParaRPr lang="ja-JP" sz="2400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32672" y="1721992"/>
            <a:ext cx="7601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大規模な地震、津波等に備えた漁港、海岸の整備</a:t>
            </a:r>
            <a:endParaRPr lang="en-US" altLang="ja-JP" sz="28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0837" y="23606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内容</a:t>
            </a:r>
            <a:r>
              <a:rPr lang="en-US" altLang="ja-JP" dirty="0"/>
              <a:t>】</a:t>
            </a:r>
            <a:endParaRPr lang="ja-JP" altLang="ja-JP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000" dirty="0" smtClean="0"/>
              <a:t>14</a:t>
            </a:r>
            <a:endParaRPr lang="zh-TW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8000" y="627766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取組</a:t>
            </a:r>
            <a:endParaRPr kumimoji="1" lang="en-US" altLang="ja-JP" sz="2000" b="1" dirty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8071" y="348396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実績</a:t>
            </a:r>
            <a:r>
              <a:rPr lang="en-US" altLang="ja-JP" dirty="0"/>
              <a:t>】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pic>
        <p:nvPicPr>
          <p:cNvPr id="22" name="図 21" descr="南海トラフ地震・津波対策の防潮堤の写真です。" title="防潮堤の写真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364" y="3743085"/>
            <a:ext cx="3024336" cy="243345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423378" y="6274887"/>
            <a:ext cx="14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sz="2400" b="1" dirty="0"/>
              <a:t>　防潮堤</a:t>
            </a:r>
            <a:endParaRPr lang="en-US" altLang="ja-JP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5073C2-CE0D-4CC5-A543-EC1DD16B3B44}"/>
              </a:ext>
            </a:extLst>
          </p:cNvPr>
          <p:cNvSpPr txBox="1"/>
          <p:nvPr/>
        </p:nvSpPr>
        <p:spPr>
          <a:xfrm>
            <a:off x="294466" y="3877789"/>
            <a:ext cx="619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/>
              <a:t>　</a:t>
            </a:r>
            <a:r>
              <a:rPr lang="ja-JP" altLang="en-US" dirty="0" smtClean="0"/>
              <a:t>〇令和２年度：北側の防潮堤</a:t>
            </a:r>
            <a:r>
              <a:rPr lang="en-US" altLang="ja-JP" dirty="0" smtClean="0"/>
              <a:t>100m</a:t>
            </a:r>
            <a:r>
              <a:rPr lang="ja-JP" altLang="en-US" dirty="0" smtClean="0"/>
              <a:t>を嵩上げ</a:t>
            </a:r>
            <a:endParaRPr lang="en-US" altLang="ja-JP" dirty="0" smtClean="0"/>
          </a:p>
          <a:p>
            <a:pPr marL="125413" indent="-125413"/>
            <a:endParaRPr lang="en-US" altLang="ja-JP" dirty="0" smtClean="0"/>
          </a:p>
          <a:p>
            <a:pPr marL="125413" indent="-125413"/>
            <a:r>
              <a:rPr lang="ja-JP" altLang="en-US" dirty="0" smtClean="0"/>
              <a:t>　</a:t>
            </a:r>
            <a:r>
              <a:rPr lang="ja-JP" altLang="en-US" dirty="0"/>
              <a:t>〇令和</a:t>
            </a:r>
            <a:r>
              <a:rPr lang="ja-JP" altLang="en-US" dirty="0" smtClean="0"/>
              <a:t>４年度：北側の防潮堤</a:t>
            </a:r>
            <a:r>
              <a:rPr lang="en-US" altLang="ja-JP" dirty="0" smtClean="0"/>
              <a:t>50m</a:t>
            </a:r>
            <a:r>
              <a:rPr lang="ja-JP" altLang="en-US" dirty="0" smtClean="0"/>
              <a:t>を嵩上げ</a:t>
            </a:r>
            <a:endParaRPr lang="en-US" altLang="ja-JP" dirty="0" smtClean="0"/>
          </a:p>
          <a:p>
            <a:pPr marL="125413" indent="-125413"/>
            <a:r>
              <a:rPr lang="ja-JP" altLang="en-US" dirty="0"/>
              <a:t>　</a:t>
            </a:r>
            <a:r>
              <a:rPr lang="ja-JP" altLang="en-US" dirty="0" smtClean="0"/>
              <a:t>　　　　　　　　　　 南側の防潮堤</a:t>
            </a:r>
            <a:r>
              <a:rPr lang="en-US" altLang="ja-JP" dirty="0" smtClean="0"/>
              <a:t>150m</a:t>
            </a:r>
            <a:r>
              <a:rPr lang="ja-JP" altLang="en-US" dirty="0" smtClean="0"/>
              <a:t>を嵩上げ</a:t>
            </a:r>
            <a:endParaRPr lang="en-US" altLang="ja-JP" dirty="0"/>
          </a:p>
        </p:txBody>
      </p:sp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86C3B854-0EE2-487D-A969-B6733016B3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292" y="5085184"/>
          <a:ext cx="5956959" cy="1077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事業名</a:t>
                      </a:r>
                    </a:p>
                  </a:txBody>
                  <a:tcPr marL="36000" marR="36000" marT="0" marB="0" anchor="ctr">
                    <a:lnR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漁港名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事業内容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緊急自然災害防止対策事業債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T="0" marB="0" anchor="ctr"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単独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堺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出島）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漁港海岸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ja-JP" altLang="en-US" sz="1800" strike="noStrik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高潮対策</a:t>
                      </a:r>
                      <a:endParaRPr kumimoji="1" lang="en-US" altLang="ja-JP" sz="1800" strike="noStrik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 algn="ctr"/>
                      <a:r>
                        <a:rPr kumimoji="1" lang="ja-JP" altLang="en-US" sz="1800" strike="noStrik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</a:t>
                      </a:r>
                      <a:endParaRPr kumimoji="1" lang="en-US" altLang="ja-JP" sz="1800" strike="noStrike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6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55"/>
    </mc:Choice>
    <mc:Fallback xmlns="">
      <p:transition spd="slow" advTm="5735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424608" y="692696"/>
            <a:ext cx="8136904" cy="91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b="1" dirty="0"/>
              <a:t>コロナがプランの施策に及ぼした影響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874293" y="1610696"/>
            <a:ext cx="993105" cy="404705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21</a:t>
            </a:r>
            <a:endParaRPr lang="ja-JP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1498" y="1632817"/>
            <a:ext cx="441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｢</a:t>
            </a:r>
            <a:r>
              <a:rPr lang="ja-JP" altLang="en-US" sz="1600" b="1" dirty="0"/>
              <a:t>大阪うみ・かわ・さかな</a:t>
            </a:r>
            <a:r>
              <a:rPr lang="en-US" altLang="ja-JP" sz="1600" b="1" dirty="0"/>
              <a:t>｣</a:t>
            </a:r>
            <a:r>
              <a:rPr lang="ja-JP" altLang="en-US" sz="1600" b="1" dirty="0"/>
              <a:t>の魅力発信の推進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8809" y="2352508"/>
            <a:ext cx="8985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sz="1600" dirty="0"/>
              <a:t>　</a:t>
            </a:r>
            <a:r>
              <a:rPr lang="ja-JP" altLang="en-US" sz="1600" dirty="0" smtClean="0"/>
              <a:t>〇 学校</a:t>
            </a:r>
            <a:r>
              <a:rPr lang="ja-JP" altLang="en-US" sz="1600" dirty="0"/>
              <a:t>給食会・府</a:t>
            </a:r>
            <a:r>
              <a:rPr lang="ja-JP" altLang="en-US" sz="1600" dirty="0" smtClean="0"/>
              <a:t>漁連と</a:t>
            </a:r>
            <a:r>
              <a:rPr lang="ja-JP" altLang="en-US" sz="1600" dirty="0"/>
              <a:t>連携</a:t>
            </a:r>
            <a:r>
              <a:rPr lang="ja-JP" altLang="en-US" sz="1600" dirty="0" smtClean="0"/>
              <a:t>して</a:t>
            </a:r>
            <a:r>
              <a:rPr lang="ja-JP" altLang="en-US" sz="1600" dirty="0"/>
              <a:t>府内</a:t>
            </a:r>
            <a:r>
              <a:rPr lang="ja-JP" altLang="en-US" sz="1600" dirty="0" smtClean="0"/>
              <a:t>小・中学校の</a:t>
            </a:r>
            <a:endParaRPr lang="en-US" altLang="ja-JP" sz="1600" dirty="0"/>
          </a:p>
          <a:p>
            <a:pPr marL="125413" indent="-125413"/>
            <a:r>
              <a:rPr lang="ja-JP" altLang="en-US" sz="1600" dirty="0"/>
              <a:t>　　　</a:t>
            </a:r>
            <a:r>
              <a:rPr lang="ja-JP" altLang="en-US" sz="1600" dirty="0" smtClean="0"/>
              <a:t>出前魚講習会を</a:t>
            </a:r>
            <a:r>
              <a:rPr lang="ja-JP" altLang="en-US" sz="1600" dirty="0"/>
              <a:t>実施</a:t>
            </a:r>
            <a:endParaRPr lang="en-US" altLang="ja-JP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4293" y="204798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【</a:t>
            </a:r>
            <a:r>
              <a:rPr lang="ja-JP" altLang="en-US" sz="1600" dirty="0"/>
              <a:t>内容</a:t>
            </a:r>
            <a:r>
              <a:rPr lang="en-US" altLang="ja-JP" sz="1600" dirty="0"/>
              <a:t>】</a:t>
            </a:r>
            <a:endParaRPr lang="ja-JP" altLang="ja-JP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8809" y="6284669"/>
            <a:ext cx="463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41200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写真①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出前講座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写真②魚庭の海づくり大会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1152" y="3186833"/>
            <a:ext cx="561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sz="1600" dirty="0"/>
              <a:t>　〇 令和３年度は</a:t>
            </a:r>
            <a:r>
              <a:rPr lang="ja-JP" altLang="en-US" sz="1600" dirty="0" smtClean="0"/>
              <a:t>、出前魚講習会の</a:t>
            </a:r>
            <a:r>
              <a:rPr lang="ja-JP" altLang="en-US" sz="1600" dirty="0"/>
              <a:t>中止</a:t>
            </a:r>
            <a:endParaRPr lang="en-US" altLang="ja-JP" sz="1600" dirty="0"/>
          </a:p>
          <a:p>
            <a:pPr marL="125413" indent="-125413"/>
            <a:r>
              <a:rPr lang="ja-JP" altLang="en-US" sz="1600" b="1" dirty="0">
                <a:solidFill>
                  <a:srgbClr val="FF0000"/>
                </a:solidFill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➡</a:t>
            </a:r>
            <a:r>
              <a:rPr lang="ja-JP" altLang="en-US" sz="1600" dirty="0" smtClean="0">
                <a:solidFill>
                  <a:srgbClr val="FF0000"/>
                </a:solidFill>
              </a:rPr>
              <a:t>大阪府</a:t>
            </a:r>
            <a:r>
              <a:rPr lang="ja-JP" altLang="en-US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企画室、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阪南市役所と連携し、阪南市立上荘小学校　　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25413" indent="-125413"/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にて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ｓ出前講座を実施。</a:t>
            </a:r>
            <a:endParaRPr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874292" y="4154318"/>
            <a:ext cx="993105" cy="404705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en-US" altLang="ja-JP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24</a:t>
            </a:r>
            <a:endParaRPr lang="ja-JP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6352" y="4643111"/>
            <a:ext cx="4164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【</a:t>
            </a:r>
            <a:r>
              <a:rPr lang="ja-JP" altLang="en-US" sz="1600" dirty="0"/>
              <a:t>内容</a:t>
            </a:r>
            <a:r>
              <a:rPr lang="en-US" altLang="ja-JP" sz="1600" dirty="0"/>
              <a:t>】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lang="ja-JP" altLang="en-US" sz="1600" dirty="0"/>
              <a:t>〇 平成１４年から「魚庭の海づくり大会」を実施</a:t>
            </a:r>
            <a:endParaRPr lang="en-US" altLang="ja-JP" sz="1600" dirty="0"/>
          </a:p>
          <a:p>
            <a:r>
              <a:rPr lang="en-US" altLang="ja-JP" sz="1600" dirty="0"/>
              <a:t>【</a:t>
            </a:r>
            <a:r>
              <a:rPr lang="ja-JP" altLang="en-US" sz="1600" dirty="0"/>
              <a:t>実績</a:t>
            </a:r>
            <a:r>
              <a:rPr lang="en-US" altLang="ja-JP" sz="1600" dirty="0"/>
              <a:t>】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lang="ja-JP" altLang="en-US" sz="1600" dirty="0"/>
              <a:t>〇 令和３年度は開催中止</a:t>
            </a:r>
            <a:r>
              <a:rPr lang="en-US" altLang="ja-JP" sz="1600" dirty="0"/>
              <a:t>(</a:t>
            </a:r>
            <a:r>
              <a:rPr lang="ja-JP" altLang="en-US" sz="1600" dirty="0"/>
              <a:t>第</a:t>
            </a:r>
            <a:r>
              <a:rPr lang="en-US" altLang="ja-JP" sz="1600" dirty="0"/>
              <a:t>1</a:t>
            </a:r>
            <a:r>
              <a:rPr lang="ja-JP" altLang="en-US" sz="1600" dirty="0"/>
              <a:t>９回大会</a:t>
            </a:r>
            <a:r>
              <a:rPr lang="en-US" altLang="ja-JP" sz="1600" dirty="0"/>
              <a:t>)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87" y="3913879"/>
            <a:ext cx="2407197" cy="180539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230572" y="1679544"/>
            <a:ext cx="7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/>
              <a:t>　</a:t>
            </a:r>
            <a:r>
              <a:rPr lang="ja-JP" altLang="en-US" b="1" dirty="0"/>
              <a:t>①</a:t>
            </a:r>
            <a:endParaRPr lang="en-US" altLang="ja-JP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30572" y="3836374"/>
            <a:ext cx="7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/>
              <a:t>　</a:t>
            </a:r>
            <a:r>
              <a:rPr lang="ja-JP" altLang="en-US" b="1" dirty="0"/>
              <a:t>②</a:t>
            </a:r>
            <a:endParaRPr lang="en-US" altLang="ja-JP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1498" y="4108339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｢</a:t>
            </a:r>
            <a:r>
              <a:rPr lang="ja-JP" altLang="en-US" sz="1600" b="1" dirty="0"/>
              <a:t>魚庭</a:t>
            </a:r>
            <a:r>
              <a:rPr lang="en-US" altLang="ja-JP" sz="1600" b="1" dirty="0"/>
              <a:t>(</a:t>
            </a:r>
            <a:r>
              <a:rPr lang="ja-JP" altLang="en-US" sz="1600" b="1" dirty="0"/>
              <a:t>なにわ</a:t>
            </a:r>
            <a:r>
              <a:rPr lang="en-US" altLang="ja-JP" sz="1600" b="1" dirty="0"/>
              <a:t>)</a:t>
            </a:r>
            <a:r>
              <a:rPr lang="ja-JP" altLang="en-US" sz="1600" b="1" dirty="0"/>
              <a:t>の海づくり大会」など</a:t>
            </a:r>
            <a:endParaRPr lang="en-US" altLang="ja-JP" sz="1600" b="1" dirty="0"/>
          </a:p>
          <a:p>
            <a:r>
              <a:rPr lang="ja-JP" altLang="en-US" sz="1600" b="1" dirty="0"/>
              <a:t>イベントを活用した大阪漁業の発信</a:t>
            </a: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000" dirty="0" smtClean="0"/>
              <a:t>15</a:t>
            </a:r>
            <a:endParaRPr lang="zh-TW" altLang="en-US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46" y="1757047"/>
            <a:ext cx="2367594" cy="177569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9068CC4-54D9-4BA2-A837-68E7A5B9B534}"/>
              </a:ext>
            </a:extLst>
          </p:cNvPr>
          <p:cNvSpPr txBox="1"/>
          <p:nvPr/>
        </p:nvSpPr>
        <p:spPr>
          <a:xfrm>
            <a:off x="874293" y="290689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【</a:t>
            </a:r>
            <a:r>
              <a:rPr lang="ja-JP" altLang="en-US" sz="1600" dirty="0"/>
              <a:t>実績</a:t>
            </a:r>
            <a:r>
              <a:rPr lang="en-US" altLang="ja-JP" sz="1600" dirty="0"/>
              <a:t>】</a:t>
            </a:r>
            <a:endParaRPr lang="ja-JP" altLang="ja-JP" sz="1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155346-F7D7-4FFA-BB55-E56A9B780FFF}"/>
              </a:ext>
            </a:extLst>
          </p:cNvPr>
          <p:cNvSpPr txBox="1"/>
          <p:nvPr/>
        </p:nvSpPr>
        <p:spPr>
          <a:xfrm>
            <a:off x="748808" y="5720691"/>
            <a:ext cx="898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sz="1600" dirty="0"/>
              <a:t>　</a:t>
            </a:r>
            <a:r>
              <a:rPr lang="ja-JP" altLang="en-US" sz="1600" dirty="0">
                <a:solidFill>
                  <a:srgbClr val="FF0000"/>
                </a:solidFill>
              </a:rPr>
              <a:t>➡「魚庭の大漁旗デザインコンクール」は継続して実施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3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41"/>
    </mc:Choice>
    <mc:Fallback xmlns="">
      <p:transition spd="slow" advTm="50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568624" y="404664"/>
            <a:ext cx="8136904" cy="91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b="1" dirty="0"/>
              <a:t>進捗状況の全体的な成果と課題　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42544"/>
              </p:ext>
            </p:extLst>
          </p:nvPr>
        </p:nvGraphicFramePr>
        <p:xfrm>
          <a:off x="285560" y="1052736"/>
          <a:ext cx="9453164" cy="27549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R2-R6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の目標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３年度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累計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判定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①キジハタ</a:t>
                      </a:r>
                      <a:r>
                        <a:rPr kumimoji="1" lang="ja-JP" altLang="en-US" sz="1600" dirty="0"/>
                        <a:t>等放流尾数</a:t>
                      </a:r>
                      <a:endParaRPr kumimoji="1" lang="en-US" altLang="ja-JP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計</a:t>
                      </a:r>
                      <a:r>
                        <a:rPr kumimoji="1" lang="en-US" altLang="ja-JP" sz="1800" dirty="0"/>
                        <a:t>150</a:t>
                      </a:r>
                      <a:r>
                        <a:rPr kumimoji="1" lang="ja-JP" altLang="en-US" sz="1800" dirty="0"/>
                        <a:t>万尾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60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kumimoji="1" lang="en-US" altLang="ja-JP" sz="1600" dirty="0" smtClean="0"/>
                        <a:t>7</a:t>
                      </a:r>
                      <a:r>
                        <a:rPr kumimoji="1" lang="ja-JP" altLang="en-US" sz="1600" dirty="0" smtClean="0"/>
                        <a:t>万尾</a:t>
                      </a:r>
                      <a:endParaRPr kumimoji="1" lang="ja-JP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002060"/>
                          </a:solidFill>
                        </a:rPr>
                        <a:t>順調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②水産</a:t>
                      </a:r>
                      <a:r>
                        <a:rPr kumimoji="1" lang="ja-JP" altLang="en-US" sz="1600" dirty="0"/>
                        <a:t>関係の大阪産ロゴマーク</a:t>
                      </a:r>
                      <a:endParaRPr kumimoji="1" lang="en-US" altLang="ja-JP" sz="1600" dirty="0"/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　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登録</a:t>
                      </a:r>
                      <a:r>
                        <a:rPr kumimoji="1" lang="ja-JP" altLang="en-US" sz="1600" dirty="0"/>
                        <a:t>件数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計</a:t>
                      </a:r>
                      <a:r>
                        <a:rPr kumimoji="1" lang="en-US" altLang="ja-JP" sz="1800" dirty="0"/>
                        <a:t>130</a:t>
                      </a:r>
                      <a:r>
                        <a:rPr kumimoji="1" lang="ja-JP" altLang="en-US" sz="1800" dirty="0"/>
                        <a:t>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133</a:t>
                      </a:r>
                      <a:r>
                        <a:rPr kumimoji="1" lang="ja-JP" altLang="en-US" sz="1800" dirty="0" smtClean="0"/>
                        <a:t>店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>
                          <a:solidFill>
                            <a:srgbClr val="002060"/>
                          </a:solidFill>
                        </a:rPr>
                        <a:t>順調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103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ja-JP" altLang="en-US" sz="1600" dirty="0" smtClean="0"/>
                        <a:t>③漁港</a:t>
                      </a:r>
                      <a:r>
                        <a:rPr kumimoji="1" lang="ja-JP" altLang="en-US" sz="1600" dirty="0"/>
                        <a:t>海岸における海岸防潮堤の</a:t>
                      </a:r>
                      <a:endParaRPr kumimoji="1" lang="en-US" altLang="ja-JP" sz="1600" dirty="0"/>
                    </a:p>
                    <a:p>
                      <a:pPr algn="l" fontAlgn="ctr"/>
                      <a:r>
                        <a:rPr kumimoji="1" lang="ja-JP" altLang="en-US" sz="1600" dirty="0" smtClean="0"/>
                        <a:t>   高潮</a:t>
                      </a:r>
                      <a:r>
                        <a:rPr kumimoji="1" lang="ja-JP" altLang="en-US" sz="1600" dirty="0"/>
                        <a:t>対策整備の着手率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R6</a:t>
                      </a:r>
                      <a:r>
                        <a:rPr kumimoji="1" lang="ja-JP" altLang="en-US" sz="1800" dirty="0" err="1"/>
                        <a:t>までに</a:t>
                      </a:r>
                      <a:r>
                        <a:rPr kumimoji="1" lang="en-US" altLang="ja-JP" sz="1800" dirty="0"/>
                        <a:t>7</a:t>
                      </a:r>
                      <a:r>
                        <a:rPr kumimoji="1" lang="ja-JP" altLang="en-US" sz="1800" dirty="0"/>
                        <a:t>箇所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1</a:t>
                      </a:r>
                      <a:r>
                        <a:rPr kumimoji="1" lang="ja-JP" altLang="en-US" sz="1800" dirty="0"/>
                        <a:t>箇所着手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⇒残り</a:t>
                      </a:r>
                      <a:r>
                        <a:rPr kumimoji="1" lang="en-US" altLang="ja-JP" sz="1800" dirty="0"/>
                        <a:t>6</a:t>
                      </a:r>
                      <a:r>
                        <a:rPr kumimoji="1" lang="ja-JP" altLang="en-US" sz="1800" dirty="0"/>
                        <a:t>箇所</a:t>
                      </a:r>
                      <a:endParaRPr kumimoji="1" lang="en-US" altLang="ja-JP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>
                          <a:solidFill>
                            <a:srgbClr val="002060"/>
                          </a:solidFill>
                        </a:rPr>
                        <a:t>順調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④漁場等における海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</a:rPr>
                        <a:t>ごみ回収実績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計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万㎥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7146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㎥</a:t>
                      </a:r>
                      <a:endParaRPr kumimoji="1"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(R2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年度実績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 smtClean="0">
                          <a:solidFill>
                            <a:srgbClr val="002060"/>
                          </a:solidFill>
                        </a:rPr>
                        <a:t>順調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9319229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51515"/>
              </p:ext>
            </p:extLst>
          </p:nvPr>
        </p:nvGraphicFramePr>
        <p:xfrm>
          <a:off x="274042" y="3874720"/>
          <a:ext cx="945316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⑤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</a:rPr>
                        <a:t>次産業化による加工品開発数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計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４件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FF0000"/>
                          </a:solidFill>
                        </a:rPr>
                        <a:t>遅れ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⑥</a:t>
                      </a:r>
                      <a:r>
                        <a:rPr kumimoji="1" lang="ja-JP" altLang="en-US" sz="1600" dirty="0" smtClean="0"/>
                        <a:t>後継者</a:t>
                      </a:r>
                      <a:r>
                        <a:rPr kumimoji="1" lang="ja-JP" altLang="en-US" sz="1600" dirty="0"/>
                        <a:t>等新規参入者</a:t>
                      </a:r>
                      <a:endParaRPr kumimoji="1" lang="en-US" altLang="ja-JP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計</a:t>
                      </a:r>
                      <a:r>
                        <a:rPr kumimoji="1" lang="en-US" altLang="ja-JP" sz="1800" dirty="0" smtClean="0"/>
                        <a:t>75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ja-JP" altLang="en-US" sz="1800" dirty="0" smtClean="0"/>
                        <a:t>人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>
                          <a:solidFill>
                            <a:srgbClr val="FF0000"/>
                          </a:solidFill>
                        </a:rPr>
                        <a:t>遅れ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⑦</a:t>
                      </a:r>
                      <a:r>
                        <a:rPr kumimoji="1" lang="ja-JP" altLang="en-US" sz="1600" dirty="0" smtClean="0"/>
                        <a:t>出前</a:t>
                      </a:r>
                      <a:r>
                        <a:rPr kumimoji="1" lang="ja-JP" altLang="en-US" sz="1600" dirty="0"/>
                        <a:t>講習会等の開催</a:t>
                      </a:r>
                      <a:endParaRPr kumimoji="1" lang="en-US" altLang="ja-JP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/>
                        <a:t>計</a:t>
                      </a:r>
                      <a:r>
                        <a:rPr kumimoji="1" lang="en-US" altLang="ja-JP" sz="1800" dirty="0"/>
                        <a:t>45</a:t>
                      </a:r>
                      <a:r>
                        <a:rPr kumimoji="1" lang="ja-JP" altLang="en-US" sz="1800" dirty="0"/>
                        <a:t>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</a:t>
                      </a:r>
                      <a:r>
                        <a:rPr kumimoji="1" lang="ja-JP" altLang="en-US" sz="1800" dirty="0"/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rgbClr val="FF0000"/>
                          </a:solidFill>
                        </a:rPr>
                        <a:t>遅れ</a:t>
                      </a:r>
                      <a:endParaRPr kumimoji="1" lang="en-US" altLang="ja-JP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⑧青空市場年間来場者数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計</a:t>
                      </a:r>
                      <a:r>
                        <a:rPr kumimoji="1" lang="en-US" altLang="ja-JP" sz="1800" dirty="0"/>
                        <a:t>250</a:t>
                      </a:r>
                      <a:r>
                        <a:rPr kumimoji="1" lang="ja-JP" altLang="en-US" sz="1800" dirty="0"/>
                        <a:t>万人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235,000</a:t>
                      </a:r>
                      <a:r>
                        <a:rPr kumimoji="1" lang="ja-JP" altLang="en-US" sz="1800" dirty="0" smtClean="0"/>
                        <a:t>人</a:t>
                      </a:r>
                      <a:endParaRPr kumimoji="1" lang="en-US" altLang="ja-JP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(R2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年度実績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 smtClean="0">
                          <a:solidFill>
                            <a:srgbClr val="FF0000"/>
                          </a:solidFill>
                        </a:rPr>
                        <a:t>遅れ</a:t>
                      </a:r>
                      <a:endParaRPr kumimoji="1" lang="en-US" altLang="ja-JP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53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⑨内水面漁業河川年間利用者数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計</a:t>
                      </a:r>
                      <a:r>
                        <a:rPr kumimoji="1" lang="en-US" altLang="ja-JP" sz="1800" dirty="0"/>
                        <a:t>18</a:t>
                      </a:r>
                      <a:r>
                        <a:rPr kumimoji="1" lang="ja-JP" altLang="en-US" sz="1800" dirty="0"/>
                        <a:t>万人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27,384</a:t>
                      </a:r>
                      <a:r>
                        <a:rPr kumimoji="1" lang="ja-JP" altLang="en-US" sz="1800" dirty="0" smtClean="0"/>
                        <a:t>人</a:t>
                      </a:r>
                      <a:endParaRPr kumimoji="1" lang="en-US" altLang="ja-JP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(R2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年度実績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dirty="0" smtClean="0">
                          <a:solidFill>
                            <a:srgbClr val="FF0000"/>
                          </a:solidFill>
                        </a:rPr>
                        <a:t>遅れ</a:t>
                      </a:r>
                      <a:endParaRPr kumimoji="1" lang="en-US" altLang="ja-JP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952630"/>
                  </a:ext>
                </a:extLst>
              </a:tr>
            </a:tbl>
          </a:graphicData>
        </a:graphic>
      </p:graphicFrame>
      <p:sp>
        <p:nvSpPr>
          <p:cNvPr id="7" name="サブタイトル 2"/>
          <p:cNvSpPr txBox="1">
            <a:spLocks/>
          </p:cNvSpPr>
          <p:nvPr/>
        </p:nvSpPr>
        <p:spPr>
          <a:xfrm>
            <a:off x="9216621" y="6526480"/>
            <a:ext cx="684237" cy="455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2000" dirty="0" smtClean="0"/>
              <a:t>16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7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8000" y="540000"/>
            <a:ext cx="8303965" cy="798984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新・大阪府豊かな海づくりプラン</a:t>
            </a:r>
            <a:endParaRPr kumimoji="1" lang="ja-JP" altLang="en-US" sz="4400" b="1" dirty="0"/>
          </a:p>
        </p:txBody>
      </p:sp>
      <p:graphicFrame>
        <p:nvGraphicFramePr>
          <p:cNvPr id="12" name="コンテンツ プレースホルダー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32420"/>
              </p:ext>
            </p:extLst>
          </p:nvPr>
        </p:nvGraphicFramePr>
        <p:xfrm>
          <a:off x="907145" y="1916832"/>
          <a:ext cx="817245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２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3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43"/>
    </mc:Choice>
    <mc:Fallback xmlns="">
      <p:transition spd="slow" advTm="4814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8000" y="540000"/>
            <a:ext cx="8303965" cy="887898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プランの目標</a:t>
            </a:r>
            <a:endParaRPr kumimoji="1" lang="ja-JP" altLang="en-US" sz="4400" b="1" dirty="0"/>
          </a:p>
        </p:txBody>
      </p:sp>
      <p:sp>
        <p:nvSpPr>
          <p:cNvPr id="17" name="角丸四角形 16"/>
          <p:cNvSpPr/>
          <p:nvPr/>
        </p:nvSpPr>
        <p:spPr>
          <a:xfrm>
            <a:off x="1017106" y="2394814"/>
            <a:ext cx="7840256" cy="1598553"/>
          </a:xfrm>
          <a:prstGeom prst="roundRect">
            <a:avLst>
              <a:gd name="adj" fmla="val 14967"/>
            </a:avLst>
          </a:prstGeom>
          <a:solidFill>
            <a:srgbClr val="000066"/>
          </a:solidFill>
          <a:ln w="889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3600" b="1" i="1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「はま」が潤い、豊かな恵み</a:t>
            </a:r>
            <a:r>
              <a:rPr lang="ja-JP" sz="3600" b="1" i="1" kern="100" dirty="0" smtClean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を</a:t>
            </a:r>
            <a:endParaRPr lang="en-US" altLang="ja-JP" sz="3600" b="1" i="1" kern="100" dirty="0" smtClean="0">
              <a:solidFill>
                <a:srgbClr val="FFFFFF"/>
              </a:solidFill>
              <a:effectLst/>
              <a:ea typeface="HGP創英角ｺﾞｼｯｸUB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sz="3600" b="1" i="1" kern="100" dirty="0" smtClean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「</a:t>
            </a:r>
            <a:r>
              <a:rPr lang="ja-JP" sz="3600" b="1" i="1" kern="100" dirty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まち」に届ける</a:t>
            </a:r>
            <a:r>
              <a:rPr lang="ja-JP" sz="3600" b="1" i="1" kern="100" dirty="0" smtClean="0">
                <a:solidFill>
                  <a:srgbClr val="FFFFFF"/>
                </a:solidFill>
                <a:effectLst/>
                <a:ea typeface="HGP創英角ｺﾞｼｯｸUB"/>
                <a:cs typeface="Times New Roman"/>
              </a:rPr>
              <a:t>海づくり</a:t>
            </a:r>
            <a:endParaRPr lang="ja-JP" sz="360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08584" y="4182179"/>
            <a:ext cx="769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「はま」（漁業地区）の生活が豊かになり活性化するとともに、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「まち」においても豊かな生活の実現をめざすもの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３</a:t>
            </a:r>
            <a:endParaRPr lang="zh-TW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9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2"/>
    </mc:Choice>
    <mc:Fallback xmlns="">
      <p:transition spd="slow" advTm="21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632" y="537724"/>
            <a:ext cx="8880028" cy="790446"/>
          </a:xfrm>
        </p:spPr>
        <p:txBody>
          <a:bodyPr>
            <a:noAutofit/>
          </a:bodyPr>
          <a:lstStyle/>
          <a:p>
            <a:r>
              <a:rPr lang="ja-JP" altLang="en-US" sz="3600" b="1" dirty="0"/>
              <a:t>目標を実現するための取組方向及び主な施策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22643" y="1638003"/>
            <a:ext cx="10432172" cy="2592721"/>
            <a:chOff x="717210" y="1871754"/>
            <a:chExt cx="9566854" cy="2353633"/>
          </a:xfrm>
        </p:grpSpPr>
        <p:sp>
          <p:nvSpPr>
            <p:cNvPr id="9" name="テキスト ボックス 2" descr="１海の環境を豊かにする&#10;２水産資源を豊かにする&#10;３漁業者の生活を豊かにする" title="はまが潤うの取組方向"/>
            <p:cNvSpPr txBox="1">
              <a:spLocks noChangeArrowheads="1"/>
            </p:cNvSpPr>
            <p:nvPr/>
          </p:nvSpPr>
          <p:spPr bwMode="auto">
            <a:xfrm>
              <a:off x="1252167" y="2205771"/>
              <a:ext cx="3828701" cy="1896373"/>
            </a:xfrm>
            <a:prstGeom prst="roundRect">
              <a:avLst>
                <a:gd name="adj" fmla="val 13290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61938" indent="-261938" algn="just">
                <a:lnSpc>
                  <a:spcPts val="4400"/>
                </a:lnSpc>
                <a:spcAft>
                  <a:spcPts val="600"/>
                </a:spcAft>
              </a:pPr>
              <a:r>
                <a:rPr lang="ja-JP" sz="24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①海や川の</a:t>
              </a:r>
              <a:r>
                <a:rPr lang="ja-JP" sz="2400" b="1" kern="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環境を</a:t>
              </a:r>
              <a:r>
                <a:rPr lang="ja-JP" sz="24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豊かにする</a:t>
              </a:r>
            </a:p>
            <a:p>
              <a:pPr marL="261938" indent="-261938" algn="just">
                <a:lnSpc>
                  <a:spcPts val="4400"/>
                </a:lnSpc>
                <a:spcAft>
                  <a:spcPts val="600"/>
                </a:spcAft>
              </a:pPr>
              <a:r>
                <a:rPr lang="ja-JP" sz="24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②水産資源</a:t>
              </a:r>
              <a:r>
                <a:rPr lang="ja-JP" sz="2400" b="1" kern="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を豊か</a:t>
              </a:r>
              <a:r>
                <a:rPr lang="ja-JP" sz="24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にする</a:t>
              </a:r>
            </a:p>
            <a:p>
              <a:pPr marL="261938" indent="-261938" algn="just">
                <a:lnSpc>
                  <a:spcPts val="4400"/>
                </a:lnSpc>
                <a:spcAft>
                  <a:spcPts val="0"/>
                </a:spcAft>
              </a:pPr>
              <a:r>
                <a:rPr lang="ja-JP" sz="24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③漁業者の</a:t>
              </a:r>
              <a:r>
                <a:rPr lang="ja-JP" sz="2400" b="1" kern="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生活を</a:t>
              </a:r>
              <a:r>
                <a:rPr lang="ja-JP" sz="24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豊かにする</a:t>
              </a:r>
            </a:p>
          </p:txBody>
        </p:sp>
        <p:sp>
          <p:nvSpPr>
            <p:cNvPr id="15" name="テキスト ボックス 2" descr="はまが潤う！の見出しです" title="はまが潤う！"/>
            <p:cNvSpPr txBox="1">
              <a:spLocks noChangeArrowheads="1"/>
            </p:cNvSpPr>
            <p:nvPr/>
          </p:nvSpPr>
          <p:spPr bwMode="auto">
            <a:xfrm>
              <a:off x="717210" y="2167330"/>
              <a:ext cx="508045" cy="205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400" kern="100" dirty="0">
                  <a:solidFill>
                    <a:srgbClr val="17365D"/>
                  </a:solidFill>
                  <a:effectLst/>
                  <a:latin typeface="Century"/>
                  <a:ea typeface="HGP創英角ｺﾞｼｯｸUB"/>
                  <a:cs typeface="Times New Roman"/>
                </a:rPr>
                <a:t>「はま」が潤う！</a:t>
              </a:r>
              <a:endParaRPr lang="ja-JP" sz="2400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7" name="テキスト ボックス 2" descr="はまが潤う！の見出しです" title="はまが潤う！"/>
            <p:cNvSpPr txBox="1">
              <a:spLocks noChangeArrowheads="1"/>
            </p:cNvSpPr>
            <p:nvPr/>
          </p:nvSpPr>
          <p:spPr bwMode="auto">
            <a:xfrm>
              <a:off x="5976370" y="2435700"/>
              <a:ext cx="396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漁場</a:t>
              </a:r>
              <a:r>
                <a:rPr lang="ja-JP" altLang="en-US" sz="20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整備</a:t>
              </a:r>
              <a:r>
                <a:rPr lang="ja-JP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、栄養塩管理 等</a:t>
              </a:r>
              <a:endParaRPr lang="ja-JP" sz="20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テキスト ボックス 2" descr="はまが潤う！の見出しです" title="はまが潤う！"/>
            <p:cNvSpPr txBox="1">
              <a:spLocks noChangeArrowheads="1"/>
            </p:cNvSpPr>
            <p:nvPr/>
          </p:nvSpPr>
          <p:spPr bwMode="auto">
            <a:xfrm>
              <a:off x="5993173" y="3011692"/>
              <a:ext cx="42908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en-US" sz="20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栽培漁業、資源</a:t>
              </a:r>
              <a:r>
                <a:rPr lang="zh-TW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管理</a:t>
              </a:r>
              <a:r>
                <a:rPr lang="ja-JP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zh-TW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等</a:t>
              </a:r>
              <a:endParaRPr lang="zh-TW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テキスト ボックス 2" descr="はまが潤う！の見出しです" title="はまが潤う！"/>
            <p:cNvSpPr txBox="1">
              <a:spLocks noChangeArrowheads="1"/>
            </p:cNvSpPr>
            <p:nvPr/>
          </p:nvSpPr>
          <p:spPr bwMode="auto">
            <a:xfrm>
              <a:off x="5993173" y="3582779"/>
              <a:ext cx="3960000" cy="64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ブランド化、浜の活力再生プラン、</a:t>
              </a:r>
              <a:endParaRPr lang="en-US" altLang="ja-JP" sz="20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６次産業化、担い手育成 等</a:t>
              </a:r>
              <a:endParaRPr lang="zh-TW" altLang="en-US" sz="20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2" descr="はまが潤う！の見出しです" title="はまが潤う！"/>
            <p:cNvSpPr txBox="1">
              <a:spLocks noChangeArrowheads="1"/>
            </p:cNvSpPr>
            <p:nvPr/>
          </p:nvSpPr>
          <p:spPr bwMode="auto">
            <a:xfrm>
              <a:off x="5281040" y="1871754"/>
              <a:ext cx="3960000" cy="41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2400" kern="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（主な施策・全</a:t>
              </a:r>
              <a:r>
                <a:rPr lang="en-US" altLang="ja-JP" sz="2400" kern="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32</a:t>
              </a:r>
              <a:r>
                <a:rPr lang="ja-JP" altLang="en-US" sz="2400" kern="100" dirty="0" smtClean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施策）</a:t>
              </a:r>
              <a:endParaRPr lang="ja-JP" sz="24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4808983" y="2665919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884830" y="3789712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848992" y="3205504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/>
              <a:t>４</a:t>
            </a:r>
            <a:endParaRPr lang="zh-TW" altLang="en-US" sz="2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47616" y="3895715"/>
            <a:ext cx="11421528" cy="3125507"/>
            <a:chOff x="147616" y="3895715"/>
            <a:chExt cx="11421528" cy="312550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47616" y="3895715"/>
              <a:ext cx="11421528" cy="3125507"/>
              <a:chOff x="583267" y="3565182"/>
              <a:chExt cx="11421528" cy="3125507"/>
            </a:xfrm>
          </p:grpSpPr>
          <p:sp>
            <p:nvSpPr>
              <p:cNvPr id="18" name="テキスト ボックス 2" descr="４新鮮な魚を届ける&#10;５海や川の魅力を届ける&#10;６安全・安心を届ける" title="まちに届けるの取組方向"/>
              <p:cNvSpPr txBox="1">
                <a:spLocks noChangeArrowheads="1"/>
              </p:cNvSpPr>
              <p:nvPr/>
            </p:nvSpPr>
            <p:spPr bwMode="auto">
              <a:xfrm>
                <a:off x="1104371" y="3990140"/>
                <a:ext cx="4175005" cy="2295733"/>
              </a:xfrm>
              <a:prstGeom prst="roundRect">
                <a:avLst>
                  <a:gd name="adj" fmla="val 9912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261938" indent="-261938" algn="just">
                  <a:lnSpc>
                    <a:spcPts val="5000"/>
                  </a:lnSpc>
                  <a:spcAft>
                    <a:spcPts val="600"/>
                  </a:spcAft>
                </a:pPr>
                <a:r>
                  <a:rPr lang="ja-JP" sz="2800" b="1" kern="1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④新鮮な</a:t>
                </a:r>
                <a:r>
                  <a:rPr lang="ja-JP" sz="2800" b="1" kern="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魚介類を</a:t>
                </a:r>
                <a:r>
                  <a:rPr lang="ja-JP" sz="2800" b="1" kern="1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届ける</a:t>
                </a:r>
              </a:p>
              <a:p>
                <a:pPr marL="261938" indent="-261938" algn="just">
                  <a:lnSpc>
                    <a:spcPts val="5000"/>
                  </a:lnSpc>
                  <a:spcAft>
                    <a:spcPts val="600"/>
                  </a:spcAft>
                </a:pPr>
                <a:r>
                  <a:rPr lang="ja-JP" sz="2800" b="1" kern="1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⑤海や川の</a:t>
                </a:r>
                <a:r>
                  <a:rPr lang="ja-JP" sz="2800" b="1" kern="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魅力を</a:t>
                </a:r>
                <a:r>
                  <a:rPr lang="ja-JP" sz="2800" b="1" kern="1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届ける</a:t>
                </a:r>
              </a:p>
              <a:p>
                <a:pPr marL="261938" indent="-261938" algn="just">
                  <a:lnSpc>
                    <a:spcPts val="5000"/>
                  </a:lnSpc>
                  <a:spcAft>
                    <a:spcPts val="0"/>
                  </a:spcAft>
                </a:pPr>
                <a:r>
                  <a:rPr lang="ja-JP" sz="2800" b="1" kern="100" dirty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⑥安全・安心</a:t>
                </a:r>
                <a:r>
                  <a:rPr lang="ja-JP" sz="2800" b="1" kern="100" dirty="0" smtClean="0"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を届ける</a:t>
                </a:r>
                <a:endParaRPr lang="ja-JP" sz="2800" b="1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9" name="テキスト ボックス 2" descr="まちに届けるの見出しです。" title="まちに届ける！"/>
              <p:cNvSpPr txBox="1">
                <a:spLocks noChangeArrowheads="1"/>
              </p:cNvSpPr>
              <p:nvPr/>
            </p:nvSpPr>
            <p:spPr bwMode="auto">
              <a:xfrm>
                <a:off x="583267" y="3565182"/>
                <a:ext cx="553998" cy="3125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eaVert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2400" kern="100" dirty="0">
                    <a:solidFill>
                      <a:srgbClr val="E36C0A"/>
                    </a:solidFill>
                    <a:effectLst/>
                    <a:latin typeface="Century"/>
                    <a:ea typeface="HGP創英角ｺﾞｼｯｸUB"/>
                    <a:cs typeface="Times New Roman"/>
                  </a:rPr>
                  <a:t>「まち」に届ける！</a:t>
                </a:r>
                <a:endParaRPr lang="ja-JP" sz="2400" kern="100" dirty="0">
                  <a:effectLst/>
                  <a:latin typeface="Century"/>
                  <a:ea typeface="ＭＳ 明朝"/>
                  <a:cs typeface="Times New Roman"/>
                </a:endParaRPr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>
                <a:off x="5102873" y="5145637"/>
                <a:ext cx="8640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5102873" y="4473676"/>
                <a:ext cx="864096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" descr="はまが潤う！の見出しです" title="はまが潤う！"/>
              <p:cNvSpPr txBox="1">
                <a:spLocks noChangeArrowheads="1"/>
              </p:cNvSpPr>
              <p:nvPr/>
            </p:nvSpPr>
            <p:spPr bwMode="auto">
              <a:xfrm>
                <a:off x="6088825" y="4241660"/>
                <a:ext cx="533607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イメージアップ、</a:t>
                </a:r>
                <a:r>
                  <a:rPr lang="en-US" altLang="ja-JP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PR</a:t>
                </a:r>
                <a:r>
                  <a:rPr lang="ja-JP" altLang="en-US" sz="2000" kern="100" dirty="0" err="1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、</a:t>
                </a:r>
                <a:r>
                  <a:rPr lang="ja-JP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新たな</a:t>
                </a:r>
                <a:r>
                  <a:rPr lang="ja-JP" altLang="en-US" sz="20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販路開拓</a:t>
                </a:r>
                <a:r>
                  <a:rPr lang="ja-JP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等</a:t>
                </a:r>
                <a:endParaRPr lang="ja-JP" sz="200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4" name="テキスト ボックス 2" descr="はまが潤う！の見出しです" title="はまが潤う！"/>
              <p:cNvSpPr txBox="1">
                <a:spLocks noChangeArrowheads="1"/>
              </p:cNvSpPr>
              <p:nvPr/>
            </p:nvSpPr>
            <p:spPr bwMode="auto">
              <a:xfrm>
                <a:off x="6227924" y="4773992"/>
                <a:ext cx="577687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イベント開催、希少生物保護、</a:t>
                </a:r>
                <a:endParaRPr lang="en-US" altLang="ja-JP" sz="2000" kern="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観光漁業</a:t>
                </a:r>
                <a:r>
                  <a:rPr lang="zh-TW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zh-TW" altLang="en-US" sz="2000" kern="1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等</a:t>
                </a:r>
              </a:p>
            </p:txBody>
          </p:sp>
          <p:sp>
            <p:nvSpPr>
              <p:cNvPr id="25" name="テキスト ボックス 2" descr="はまが潤う！の見出しです" title="はまが潤う！"/>
              <p:cNvSpPr txBox="1">
                <a:spLocks noChangeArrowheads="1"/>
              </p:cNvSpPr>
              <p:nvPr/>
            </p:nvSpPr>
            <p:spPr bwMode="auto">
              <a:xfrm>
                <a:off x="6227924" y="5631138"/>
                <a:ext cx="3960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000" kern="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地震津波対策、貝毒対策 等</a:t>
                </a:r>
                <a:endParaRPr lang="zh-TW" altLang="en-US" sz="200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cxnSp>
          <p:nvCxnSpPr>
            <p:cNvPr id="34" name="直線コネクタ 33"/>
            <p:cNvCxnSpPr/>
            <p:nvPr/>
          </p:nvCxnSpPr>
          <p:spPr>
            <a:xfrm>
              <a:off x="4667222" y="6192715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81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6"/>
    </mc:Choice>
    <mc:Fallback xmlns="">
      <p:transition spd="slow" advTm="46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870992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①海や川の環境を豊かにする</a:t>
            </a:r>
            <a:endParaRPr kumimoji="1" lang="ja-JP" altLang="en-US" sz="4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8000" y="580468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92009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09910" y="1592009"/>
            <a:ext cx="6813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b="1" dirty="0"/>
              <a:t>大阪湾の漁業生産力を底上げするための広域的</a:t>
            </a:r>
            <a:r>
              <a:rPr lang="ja-JP" altLang="ja-JP" sz="2000" b="1" dirty="0" smtClean="0"/>
              <a:t>な</a:t>
            </a:r>
            <a:endParaRPr lang="en-US" altLang="ja-JP" sz="2000" b="1" dirty="0" smtClean="0"/>
          </a:p>
          <a:p>
            <a:r>
              <a:rPr lang="ja-JP" altLang="ja-JP" sz="2000" b="1" dirty="0" smtClean="0"/>
              <a:t>漁場</a:t>
            </a:r>
            <a:r>
              <a:rPr lang="ja-JP" altLang="ja-JP" sz="2000" b="1" dirty="0"/>
              <a:t>整備の</a:t>
            </a:r>
            <a:r>
              <a:rPr lang="ja-JP" altLang="ja-JP" sz="2000" b="1" dirty="0" smtClean="0"/>
              <a:t>推進</a:t>
            </a:r>
            <a:r>
              <a:rPr lang="ja-JP" altLang="en-US" sz="2000" b="1" dirty="0" smtClean="0"/>
              <a:t>＜大阪府海域ブルーカーボン生態系ビジョン＞</a:t>
            </a:r>
            <a:endParaRPr lang="ja-JP" altLang="ja-JP" sz="2000" dirty="0"/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 smtClean="0"/>
              <a:t>５</a:t>
            </a:r>
            <a:endParaRPr lang="zh-TW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8464" y="2423093"/>
            <a:ext cx="645080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/>
              <a:t>概要</a:t>
            </a:r>
            <a:r>
              <a:rPr lang="en-US" altLang="ja-JP" dirty="0" smtClean="0"/>
              <a:t>】</a:t>
            </a:r>
          </a:p>
          <a:p>
            <a:r>
              <a:rPr lang="ja-JP" altLang="en-US" sz="1600" dirty="0" smtClean="0">
                <a:latin typeface="+mn-ea"/>
              </a:rPr>
              <a:t>・</a:t>
            </a:r>
            <a:r>
              <a:rPr lang="ja-JP" altLang="en-US" sz="1600" dirty="0">
                <a:latin typeface="+mn-ea"/>
              </a:rPr>
              <a:t>水産生物の産卵や幼稚仔魚の育成、地球温暖化の防止に貢献</a:t>
            </a:r>
            <a:r>
              <a:rPr lang="ja-JP" altLang="en-US" sz="1600" dirty="0" smtClean="0">
                <a:latin typeface="+mn-ea"/>
              </a:rPr>
              <a:t>する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ブルーカーボン</a:t>
            </a:r>
            <a:r>
              <a:rPr lang="ja-JP" altLang="en-US" sz="1600" dirty="0">
                <a:latin typeface="+mn-ea"/>
              </a:rPr>
              <a:t>の蓄積の場と</a:t>
            </a:r>
            <a:r>
              <a:rPr lang="ja-JP" altLang="en-US" sz="1600" dirty="0" smtClean="0">
                <a:latin typeface="+mn-ea"/>
              </a:rPr>
              <a:t>して重要</a:t>
            </a:r>
            <a:r>
              <a:rPr lang="ja-JP" altLang="en-US" sz="1600" dirty="0">
                <a:latin typeface="+mn-ea"/>
              </a:rPr>
              <a:t>な藻場の創造・保全に向けた行動計画</a:t>
            </a:r>
          </a:p>
          <a:p>
            <a:r>
              <a:rPr lang="ja-JP" altLang="en-US" sz="1600" dirty="0" smtClean="0">
                <a:latin typeface="+mn-ea"/>
              </a:rPr>
              <a:t>・</a:t>
            </a:r>
            <a:r>
              <a:rPr lang="ja-JP" altLang="en-US" sz="1600" dirty="0">
                <a:latin typeface="+mn-ea"/>
              </a:rPr>
              <a:t>大阪府南部海域において、藻場の構成種として重要</a:t>
            </a:r>
            <a:r>
              <a:rPr lang="ja-JP" altLang="en-US" sz="1600" dirty="0" smtClean="0">
                <a:latin typeface="+mn-ea"/>
              </a:rPr>
              <a:t>な大型</a:t>
            </a:r>
            <a:r>
              <a:rPr lang="ja-JP" altLang="en-US" sz="1600" dirty="0">
                <a:latin typeface="+mn-ea"/>
              </a:rPr>
              <a:t>海藻で</a:t>
            </a:r>
            <a:r>
              <a:rPr lang="ja-JP" altLang="en-US" sz="1600" dirty="0" smtClean="0">
                <a:latin typeface="+mn-ea"/>
              </a:rPr>
              <a:t>ある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カジメ</a:t>
            </a:r>
            <a:r>
              <a:rPr lang="ja-JP" altLang="en-US" sz="1600" dirty="0">
                <a:latin typeface="+mn-ea"/>
              </a:rPr>
              <a:t>・ガラモを創出するため</a:t>
            </a:r>
            <a:r>
              <a:rPr lang="ja-JP" altLang="en-US" sz="1600" dirty="0" smtClean="0">
                <a:latin typeface="+mn-ea"/>
              </a:rPr>
              <a:t>、海底</a:t>
            </a:r>
            <a:r>
              <a:rPr lang="ja-JP" altLang="en-US" sz="1600" dirty="0">
                <a:latin typeface="+mn-ea"/>
              </a:rPr>
              <a:t>に着底基質</a:t>
            </a:r>
            <a:r>
              <a:rPr lang="en-US" altLang="ja-JP" sz="1600" dirty="0">
                <a:latin typeface="+mn-ea"/>
              </a:rPr>
              <a:t>(</a:t>
            </a:r>
            <a:r>
              <a:rPr lang="ja-JP" altLang="en-US" sz="1600" dirty="0">
                <a:latin typeface="+mn-ea"/>
              </a:rPr>
              <a:t>ブロック</a:t>
            </a:r>
            <a:r>
              <a:rPr lang="en-US" altLang="ja-JP" sz="1600" dirty="0">
                <a:latin typeface="+mn-ea"/>
              </a:rPr>
              <a:t>)</a:t>
            </a:r>
            <a:r>
              <a:rPr lang="ja-JP" altLang="en-US" sz="1600" dirty="0">
                <a:latin typeface="+mn-ea"/>
              </a:rPr>
              <a:t>を設置</a:t>
            </a:r>
          </a:p>
          <a:p>
            <a:r>
              <a:rPr lang="ja-JP" altLang="en-US" sz="1600" dirty="0" smtClean="0">
                <a:latin typeface="+mn-ea"/>
              </a:rPr>
              <a:t>・</a:t>
            </a:r>
            <a:r>
              <a:rPr lang="ja-JP" altLang="en-US" sz="1600" dirty="0">
                <a:latin typeface="+mn-ea"/>
              </a:rPr>
              <a:t>効率的に藻場を繁茂させるため、漁業協同組合に</a:t>
            </a:r>
            <a:r>
              <a:rPr lang="ja-JP" altLang="en-US" sz="1600" dirty="0" smtClean="0">
                <a:latin typeface="+mn-ea"/>
              </a:rPr>
              <a:t>よる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維持</a:t>
            </a:r>
            <a:r>
              <a:rPr lang="ja-JP" altLang="en-US" sz="1600" dirty="0">
                <a:latin typeface="+mn-ea"/>
              </a:rPr>
              <a:t>管理や海藻のタネの供給等</a:t>
            </a:r>
            <a:r>
              <a:rPr lang="ja-JP" altLang="en-US" sz="1600" dirty="0" smtClean="0">
                <a:latin typeface="+mn-ea"/>
              </a:rPr>
              <a:t>のソフト</a:t>
            </a:r>
            <a:r>
              <a:rPr lang="ja-JP" altLang="en-US" sz="1600" dirty="0">
                <a:latin typeface="+mn-ea"/>
              </a:rPr>
              <a:t>対策を一体的に</a:t>
            </a:r>
            <a:r>
              <a:rPr lang="ja-JP" altLang="en-US" sz="1600" dirty="0" smtClean="0">
                <a:latin typeface="+mn-ea"/>
              </a:rPr>
              <a:t>実施</a:t>
            </a:r>
            <a:endParaRPr lang="en-US" altLang="ja-JP" sz="1600" dirty="0">
              <a:latin typeface="+mn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6964" y="43347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目標</a:t>
            </a:r>
            <a:r>
              <a:rPr lang="en-US" altLang="ja-JP" dirty="0" smtClean="0"/>
              <a:t>】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7482" y="4704078"/>
            <a:ext cx="7819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・計画期間：</a:t>
            </a:r>
            <a:r>
              <a:rPr kumimoji="1" lang="en-US" altLang="ja-JP" sz="1600" dirty="0" smtClean="0">
                <a:latin typeface="+mn-ea"/>
              </a:rPr>
              <a:t>R</a:t>
            </a:r>
            <a:r>
              <a:rPr kumimoji="1" lang="en-US" altLang="ja-JP" sz="1600" dirty="0">
                <a:latin typeface="+mn-ea"/>
              </a:rPr>
              <a:t>4</a:t>
            </a:r>
            <a:r>
              <a:rPr kumimoji="1" lang="ja-JP" altLang="en-US" sz="1600" dirty="0" smtClean="0">
                <a:latin typeface="+mn-ea"/>
              </a:rPr>
              <a:t>～</a:t>
            </a:r>
            <a:r>
              <a:rPr kumimoji="1" lang="en-US" altLang="ja-JP" sz="1600" dirty="0" smtClean="0">
                <a:latin typeface="+mn-ea"/>
              </a:rPr>
              <a:t>13</a:t>
            </a:r>
            <a:r>
              <a:rPr kumimoji="1" lang="ja-JP" altLang="en-US" sz="1600" dirty="0" smtClean="0">
                <a:latin typeface="+mn-ea"/>
              </a:rPr>
              <a:t>年度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・今後</a:t>
            </a:r>
            <a:r>
              <a:rPr kumimoji="1" lang="en-US" altLang="ja-JP" sz="1600" dirty="0" smtClean="0">
                <a:latin typeface="+mn-ea"/>
              </a:rPr>
              <a:t>10</a:t>
            </a:r>
            <a:r>
              <a:rPr kumimoji="1" lang="ja-JP" altLang="en-US" sz="1600" dirty="0" smtClean="0">
                <a:latin typeface="+mn-ea"/>
              </a:rPr>
              <a:t>年間で新たに</a:t>
            </a:r>
            <a:r>
              <a:rPr kumimoji="1" lang="en-US" altLang="ja-JP" sz="1600" dirty="0" smtClean="0">
                <a:latin typeface="+mn-ea"/>
              </a:rPr>
              <a:t>22</a:t>
            </a:r>
            <a:r>
              <a:rPr kumimoji="1" lang="ja-JP" altLang="en-US" sz="1600" dirty="0" smtClean="0">
                <a:latin typeface="+mn-ea"/>
              </a:rPr>
              <a:t>㏊</a:t>
            </a:r>
            <a:r>
              <a:rPr kumimoji="1" lang="ja-JP" altLang="en-US" sz="1600" dirty="0">
                <a:latin typeface="+mn-ea"/>
              </a:rPr>
              <a:t>の</a:t>
            </a:r>
            <a:r>
              <a:rPr kumimoji="1" lang="ja-JP" altLang="en-US" sz="1600" dirty="0" smtClean="0">
                <a:latin typeface="+mn-ea"/>
              </a:rPr>
              <a:t>藻場を創造し、藻場面積を</a:t>
            </a:r>
            <a:r>
              <a:rPr kumimoji="1" lang="en-US" altLang="ja-JP" sz="1600" dirty="0" smtClean="0">
                <a:latin typeface="+mn-ea"/>
              </a:rPr>
              <a:t>95</a:t>
            </a:r>
            <a:r>
              <a:rPr kumimoji="1" lang="ja-JP" altLang="en-US" sz="1600" dirty="0" smtClean="0">
                <a:latin typeface="+mn-ea"/>
              </a:rPr>
              <a:t>㏊まで回復させる</a:t>
            </a:r>
            <a:endParaRPr kumimoji="1"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</a:t>
            </a:r>
            <a:r>
              <a:rPr lang="en-US" altLang="ja-JP" sz="1600" dirty="0" smtClean="0">
                <a:latin typeface="+mn-ea"/>
              </a:rPr>
              <a:t> </a:t>
            </a:r>
            <a:r>
              <a:rPr kumimoji="1" lang="ja-JP" altLang="en-US" sz="1600" dirty="0" smtClean="0">
                <a:latin typeface="+mn-ea"/>
              </a:rPr>
              <a:t>藻場を</a:t>
            </a:r>
            <a:r>
              <a:rPr kumimoji="1" lang="en-US" altLang="ja-JP" sz="1600" dirty="0" smtClean="0">
                <a:latin typeface="+mn-ea"/>
              </a:rPr>
              <a:t>22</a:t>
            </a:r>
            <a:r>
              <a:rPr kumimoji="1" lang="ja-JP" altLang="en-US" sz="1600" dirty="0" smtClean="0">
                <a:latin typeface="+mn-ea"/>
              </a:rPr>
              <a:t> ㏊</a:t>
            </a:r>
            <a:r>
              <a:rPr kumimoji="1" lang="ja-JP" altLang="en-US" sz="1600" dirty="0">
                <a:latin typeface="+mn-ea"/>
              </a:rPr>
              <a:t>創造</a:t>
            </a:r>
            <a:r>
              <a:rPr kumimoji="1" lang="ja-JP" altLang="en-US" sz="1600" dirty="0" smtClean="0">
                <a:latin typeface="+mn-ea"/>
              </a:rPr>
              <a:t>すると杉</a:t>
            </a:r>
            <a:r>
              <a:rPr kumimoji="1" lang="en-US" altLang="ja-JP" sz="1600" dirty="0" smtClean="0">
                <a:latin typeface="+mn-ea"/>
              </a:rPr>
              <a:t>4</a:t>
            </a:r>
            <a:r>
              <a:rPr kumimoji="1" lang="ja-JP" altLang="en-US" sz="1600" dirty="0" smtClean="0">
                <a:latin typeface="+mn-ea"/>
              </a:rPr>
              <a:t>万本が年間に吸収する</a:t>
            </a:r>
            <a:r>
              <a:rPr kumimoji="1" lang="en-US" altLang="ja-JP" sz="1600" dirty="0" smtClean="0">
                <a:latin typeface="+mn-ea"/>
              </a:rPr>
              <a:t>CO</a:t>
            </a:r>
            <a:r>
              <a:rPr kumimoji="1" lang="ja-JP" altLang="en-US" sz="1600" dirty="0" smtClean="0">
                <a:latin typeface="+mn-ea"/>
              </a:rPr>
              <a:t>₂の削減が</a:t>
            </a:r>
            <a:endParaRPr kumimoji="1"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kumimoji="1" lang="ja-JP" altLang="en-US" sz="1600" dirty="0" smtClean="0">
                <a:latin typeface="+mn-ea"/>
              </a:rPr>
              <a:t>期待されると試算</a:t>
            </a:r>
            <a:endParaRPr kumimoji="1" lang="en-US" altLang="ja-JP" sz="1600" dirty="0" smtClean="0">
              <a:latin typeface="+mn-ea"/>
            </a:endParaRPr>
          </a:p>
        </p:txBody>
      </p:sp>
      <p:pic>
        <p:nvPicPr>
          <p:cNvPr id="12" name="図 11"/>
          <p:cNvPicPr/>
          <p:nvPr/>
        </p:nvPicPr>
        <p:blipFill rotWithShape="1">
          <a:blip r:embed="rId3"/>
          <a:srcRect l="38120" t="13177" r="39515" b="30663"/>
          <a:stretch/>
        </p:blipFill>
        <p:spPr bwMode="auto">
          <a:xfrm>
            <a:off x="6897216" y="2423093"/>
            <a:ext cx="2787688" cy="3958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0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05"/>
    </mc:Choice>
    <mc:Fallback xmlns="">
      <p:transition spd="slow" advTm="519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870992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①海や川の環境を豊かにする</a:t>
            </a:r>
            <a:endParaRPr kumimoji="1" lang="ja-JP" altLang="en-US" sz="4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8000" y="580468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92009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09910" y="1565154"/>
            <a:ext cx="6813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b="1" dirty="0"/>
              <a:t>大阪湾の漁業生産力を底上げするための広域的</a:t>
            </a:r>
            <a:r>
              <a:rPr lang="ja-JP" altLang="ja-JP" sz="2000" b="1" dirty="0" smtClean="0"/>
              <a:t>な</a:t>
            </a:r>
            <a:endParaRPr lang="en-US" altLang="ja-JP" sz="2000" b="1" dirty="0" smtClean="0"/>
          </a:p>
          <a:p>
            <a:r>
              <a:rPr lang="ja-JP" altLang="ja-JP" sz="2000" b="1" dirty="0" smtClean="0"/>
              <a:t>漁場</a:t>
            </a:r>
            <a:r>
              <a:rPr lang="ja-JP" altLang="ja-JP" sz="2000" b="1" dirty="0"/>
              <a:t>整備の</a:t>
            </a:r>
            <a:r>
              <a:rPr lang="ja-JP" altLang="ja-JP" sz="2000" b="1" dirty="0" smtClean="0"/>
              <a:t>推進</a:t>
            </a:r>
            <a:r>
              <a:rPr lang="ja-JP" altLang="en-US" sz="2000" b="1" dirty="0" smtClean="0"/>
              <a:t>＜大阪府海域ブルーカーボン生態系ビジョン＞</a:t>
            </a:r>
            <a:endParaRPr lang="ja-JP" altLang="ja-JP" sz="2000" dirty="0"/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/>
              <a:t>6</a:t>
            </a:r>
            <a:endParaRPr lang="zh-TW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3719" y="2380432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現状と課題</a:t>
            </a:r>
            <a:r>
              <a:rPr lang="en-US" altLang="ja-JP" dirty="0" smtClean="0"/>
              <a:t>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711" y="2737094"/>
            <a:ext cx="343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+mn-ea"/>
              </a:rPr>
              <a:t>○</a:t>
            </a:r>
            <a:r>
              <a:rPr kumimoji="1" lang="ja-JP" altLang="en-US" sz="1600" b="1" dirty="0" smtClean="0">
                <a:latin typeface="+mn-ea"/>
              </a:rPr>
              <a:t>大阪府海域全体の藻場面積の推移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3719" y="3016811"/>
            <a:ext cx="531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　・</a:t>
            </a:r>
            <a:r>
              <a:rPr kumimoji="1" lang="en-US" altLang="ja-JP" sz="1600" dirty="0" smtClean="0">
                <a:latin typeface="+mn-ea"/>
              </a:rPr>
              <a:t>H3</a:t>
            </a:r>
            <a:r>
              <a:rPr kumimoji="1" lang="ja-JP" altLang="en-US" sz="1600" dirty="0" smtClean="0">
                <a:latin typeface="+mn-ea"/>
              </a:rPr>
              <a:t>年に</a:t>
            </a:r>
            <a:r>
              <a:rPr kumimoji="1" lang="en-US" altLang="ja-JP" sz="1600" dirty="0" smtClean="0">
                <a:latin typeface="+mn-ea"/>
              </a:rPr>
              <a:t>287</a:t>
            </a:r>
            <a:r>
              <a:rPr kumimoji="1" lang="ja-JP" altLang="en-US" sz="1600" dirty="0" smtClean="0">
                <a:latin typeface="+mn-ea"/>
              </a:rPr>
              <a:t>㏊あった藻場が</a:t>
            </a:r>
            <a:r>
              <a:rPr kumimoji="1" lang="en-US" altLang="ja-JP" sz="1600" dirty="0" smtClean="0">
                <a:latin typeface="+mn-ea"/>
              </a:rPr>
              <a:t>H27</a:t>
            </a:r>
            <a:r>
              <a:rPr kumimoji="1" lang="ja-JP" altLang="en-US" sz="1600" dirty="0" smtClean="0">
                <a:latin typeface="+mn-ea"/>
              </a:rPr>
              <a:t>年には</a:t>
            </a:r>
            <a:r>
              <a:rPr kumimoji="1" lang="en-US" altLang="ja-JP" sz="1600" dirty="0" smtClean="0">
                <a:latin typeface="+mn-ea"/>
              </a:rPr>
              <a:t>97</a:t>
            </a:r>
            <a:r>
              <a:rPr kumimoji="1" lang="ja-JP" altLang="en-US" sz="1600" dirty="0" smtClean="0">
                <a:latin typeface="+mn-ea"/>
              </a:rPr>
              <a:t>㏊まで減少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　・</a:t>
            </a:r>
            <a:r>
              <a:rPr kumimoji="1" lang="en-US" altLang="ja-JP" sz="1600" dirty="0" smtClean="0">
                <a:latin typeface="+mn-ea"/>
              </a:rPr>
              <a:t>R</a:t>
            </a:r>
            <a:r>
              <a:rPr kumimoji="1" lang="en-US" altLang="ja-JP" sz="1600" dirty="0">
                <a:latin typeface="+mn-ea"/>
              </a:rPr>
              <a:t>3</a:t>
            </a:r>
            <a:r>
              <a:rPr kumimoji="1" lang="ja-JP" altLang="en-US" sz="1600" dirty="0" smtClean="0">
                <a:latin typeface="+mn-ea"/>
              </a:rPr>
              <a:t>年時点では</a:t>
            </a:r>
            <a:r>
              <a:rPr kumimoji="1" lang="en-US" altLang="ja-JP" sz="1600" dirty="0">
                <a:latin typeface="+mn-ea"/>
              </a:rPr>
              <a:t>84</a:t>
            </a:r>
            <a:r>
              <a:rPr kumimoji="1" lang="ja-JP" altLang="en-US" sz="1600" dirty="0" smtClean="0">
                <a:latin typeface="+mn-ea"/>
              </a:rPr>
              <a:t>㏊まで減少していると推定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　・対策を実施しないと</a:t>
            </a:r>
            <a:r>
              <a:rPr kumimoji="1" lang="en-US" altLang="ja-JP" sz="1600" dirty="0" smtClean="0">
                <a:latin typeface="+mn-ea"/>
              </a:rPr>
              <a:t>R8</a:t>
            </a:r>
            <a:r>
              <a:rPr kumimoji="1" lang="ja-JP" altLang="en-US" sz="1600" dirty="0" smtClean="0">
                <a:latin typeface="+mn-ea"/>
              </a:rPr>
              <a:t>年には</a:t>
            </a:r>
            <a:r>
              <a:rPr kumimoji="1" lang="en-US" altLang="ja-JP" sz="1600" dirty="0" smtClean="0">
                <a:latin typeface="+mn-ea"/>
              </a:rPr>
              <a:t>73ha</a:t>
            </a:r>
            <a:r>
              <a:rPr kumimoji="1" lang="ja-JP" altLang="en-US" sz="1600" dirty="0" err="1" smtClean="0">
                <a:latin typeface="+mn-ea"/>
              </a:rPr>
              <a:t>まで</a:t>
            </a:r>
            <a:r>
              <a:rPr kumimoji="1" lang="ja-JP" altLang="en-US" sz="1600" dirty="0" smtClean="0">
                <a:latin typeface="+mn-ea"/>
              </a:rPr>
              <a:t>減少すると</a:t>
            </a:r>
            <a:r>
              <a:rPr kumimoji="1" lang="ja-JP" altLang="en-US" sz="1600" dirty="0">
                <a:latin typeface="+mn-ea"/>
              </a:rPr>
              <a:t>推定</a:t>
            </a:r>
            <a:endParaRPr kumimoji="1" lang="en-US" altLang="ja-JP" sz="1600" dirty="0" smtClean="0">
              <a:latin typeface="+mn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81" y="2326585"/>
            <a:ext cx="3443250" cy="20521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01851" y="4393373"/>
            <a:ext cx="5083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latin typeface="+mn-ea"/>
              </a:rPr>
              <a:t>○地球温暖化の影響も受け今後も衰退・減少傾向は継続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7116" y="4718210"/>
            <a:ext cx="5674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 </a:t>
            </a:r>
            <a:r>
              <a:rPr kumimoji="1" lang="ja-JP" altLang="en-US" sz="1600" dirty="0" smtClean="0">
                <a:latin typeface="+mn-ea"/>
              </a:rPr>
              <a:t>  </a:t>
            </a:r>
            <a:r>
              <a:rPr kumimoji="1" lang="en-US" altLang="ja-JP" sz="1600" dirty="0" smtClean="0">
                <a:latin typeface="+mn-ea"/>
              </a:rPr>
              <a:t>〈</a:t>
            </a:r>
            <a:r>
              <a:rPr kumimoji="1" lang="ja-JP" altLang="en-US" sz="1600" dirty="0" smtClean="0">
                <a:latin typeface="+mn-ea"/>
              </a:rPr>
              <a:t>藻場の減少要因</a:t>
            </a:r>
            <a:r>
              <a:rPr kumimoji="1" lang="en-US" altLang="ja-JP" sz="1600" dirty="0" smtClean="0">
                <a:latin typeface="+mn-ea"/>
              </a:rPr>
              <a:t>〉</a:t>
            </a:r>
          </a:p>
          <a:p>
            <a:r>
              <a:rPr kumimoji="1" lang="ja-JP" altLang="en-US" sz="1600" dirty="0" smtClean="0">
                <a:latin typeface="+mn-ea"/>
              </a:rPr>
              <a:t>　・</a:t>
            </a:r>
            <a:r>
              <a:rPr kumimoji="1" lang="ja-JP" altLang="en-US" sz="1600" dirty="0">
                <a:latin typeface="+mn-ea"/>
              </a:rPr>
              <a:t>海藻が育つ岩場</a:t>
            </a:r>
            <a:r>
              <a:rPr kumimoji="1" lang="ja-JP" altLang="en-US" sz="1600" dirty="0" smtClean="0">
                <a:latin typeface="+mn-ea"/>
              </a:rPr>
              <a:t>など着底基質の不足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　・浮泥の堆積や沈下による既設ブロックの機能低下</a:t>
            </a:r>
            <a:endParaRPr kumimoji="1" lang="en-US" altLang="ja-JP" sz="1600" dirty="0" smtClean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　・</a:t>
            </a:r>
            <a:r>
              <a:rPr kumimoji="1" lang="ja-JP" altLang="en-US" sz="1600" dirty="0">
                <a:latin typeface="+mn-ea"/>
              </a:rPr>
              <a:t>窒素やリンなど栄養塩類の</a:t>
            </a:r>
            <a:r>
              <a:rPr kumimoji="1" lang="ja-JP" altLang="en-US" sz="1600" dirty="0" smtClean="0">
                <a:latin typeface="+mn-ea"/>
              </a:rPr>
              <a:t>減少の可能性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 smtClean="0">
                <a:latin typeface="+mn-ea"/>
              </a:rPr>
              <a:t>　・植食性魚類</a:t>
            </a:r>
            <a:r>
              <a:rPr kumimoji="1" lang="en-US" altLang="ja-JP" sz="1600" dirty="0" smtClean="0">
                <a:latin typeface="+mn-ea"/>
              </a:rPr>
              <a:t>(</a:t>
            </a:r>
            <a:r>
              <a:rPr kumimoji="1" lang="ja-JP" altLang="en-US" sz="1600" dirty="0" smtClean="0">
                <a:latin typeface="+mn-ea"/>
              </a:rPr>
              <a:t>アイゴ</a:t>
            </a:r>
            <a:r>
              <a:rPr kumimoji="1" lang="en-US" altLang="ja-JP" sz="1600" dirty="0">
                <a:latin typeface="+mn-ea"/>
              </a:rPr>
              <a:t>)</a:t>
            </a:r>
            <a:r>
              <a:rPr kumimoji="1" lang="ja-JP" altLang="en-US" sz="1600" dirty="0" smtClean="0">
                <a:latin typeface="+mn-ea"/>
              </a:rPr>
              <a:t>による食害の可能性</a:t>
            </a:r>
            <a:endParaRPr kumimoji="1" lang="en-US" altLang="ja-JP" sz="1600" dirty="0" smtClean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/>
          <a:stretch/>
        </p:blipFill>
        <p:spPr>
          <a:xfrm>
            <a:off x="5425364" y="4962260"/>
            <a:ext cx="1912244" cy="137275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1659"/>
          <a:stretch/>
        </p:blipFill>
        <p:spPr>
          <a:xfrm>
            <a:off x="7774954" y="4975278"/>
            <a:ext cx="1816215" cy="134671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796111" y="6411459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浮泥の堆積</a:t>
            </a:r>
            <a:endParaRPr lang="en-US" altLang="ja-JP" sz="1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253" y="6392073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食害を受けたカジメ</a:t>
            </a:r>
            <a:endParaRPr lang="en-US" altLang="ja-JP" sz="1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93713" y="4423142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大阪府海域全体の藻場面積の推移</a:t>
            </a:r>
            <a:endParaRPr lang="en-US" altLang="ja-JP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05"/>
    </mc:Choice>
    <mc:Fallback xmlns="">
      <p:transition spd="slow" advTm="519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34527"/>
              </p:ext>
            </p:extLst>
          </p:nvPr>
        </p:nvGraphicFramePr>
        <p:xfrm>
          <a:off x="665904" y="2693585"/>
          <a:ext cx="8245615" cy="2247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615">
                  <a:extLst>
                    <a:ext uri="{9D8B030D-6E8A-4147-A177-3AD203B41FA5}">
                      <a16:colId xmlns:a16="http://schemas.microsoft.com/office/drawing/2014/main" val="3696734044"/>
                    </a:ext>
                  </a:extLst>
                </a:gridCol>
                <a:gridCol w="2216479">
                  <a:extLst>
                    <a:ext uri="{9D8B030D-6E8A-4147-A177-3AD203B41FA5}">
                      <a16:colId xmlns:a16="http://schemas.microsoft.com/office/drawing/2014/main" val="2846479900"/>
                    </a:ext>
                  </a:extLst>
                </a:gridCol>
                <a:gridCol w="2619117">
                  <a:extLst>
                    <a:ext uri="{9D8B030D-6E8A-4147-A177-3AD203B41FA5}">
                      <a16:colId xmlns:a16="http://schemas.microsoft.com/office/drawing/2014/main" val="1159606653"/>
                    </a:ext>
                  </a:extLst>
                </a:gridCol>
                <a:gridCol w="2061404">
                  <a:extLst>
                    <a:ext uri="{9D8B030D-6E8A-4147-A177-3AD203B41FA5}">
                      <a16:colId xmlns:a16="http://schemas.microsoft.com/office/drawing/2014/main" val="2826336563"/>
                    </a:ext>
                  </a:extLst>
                </a:gridCol>
              </a:tblGrid>
              <a:tr h="771798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927129"/>
                  </a:ext>
                </a:extLst>
              </a:tr>
              <a:tr h="336604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02487"/>
                  </a:ext>
                </a:extLst>
              </a:tr>
              <a:tr h="1110025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5520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870992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①海や川の環境を豊かにする</a:t>
            </a:r>
            <a:endParaRPr kumimoji="1" lang="ja-JP" altLang="en-US" sz="4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8000" y="580468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92009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3005" y="1577620"/>
            <a:ext cx="6813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b="1" dirty="0"/>
              <a:t>大阪湾の漁業生産力を底上げするための広域的</a:t>
            </a:r>
            <a:r>
              <a:rPr lang="ja-JP" altLang="ja-JP" sz="2000" b="1" dirty="0" smtClean="0"/>
              <a:t>な</a:t>
            </a:r>
            <a:endParaRPr lang="en-US" altLang="ja-JP" sz="2000" b="1" dirty="0" smtClean="0"/>
          </a:p>
          <a:p>
            <a:r>
              <a:rPr lang="ja-JP" altLang="ja-JP" sz="2000" b="1" dirty="0" smtClean="0"/>
              <a:t>漁場</a:t>
            </a:r>
            <a:r>
              <a:rPr lang="ja-JP" altLang="ja-JP" sz="2000" b="1" dirty="0"/>
              <a:t>整備の</a:t>
            </a:r>
            <a:r>
              <a:rPr lang="ja-JP" altLang="ja-JP" sz="2000" b="1" dirty="0" smtClean="0"/>
              <a:t>推進</a:t>
            </a:r>
            <a:r>
              <a:rPr lang="ja-JP" altLang="en-US" sz="2000" b="1" dirty="0" smtClean="0"/>
              <a:t>＜大阪府海域ブルーカーボン生態系ビジョン＞</a:t>
            </a:r>
            <a:endParaRPr lang="ja-JP" altLang="ja-JP" sz="2000" dirty="0"/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/>
              <a:t>7</a:t>
            </a:r>
            <a:endParaRPr lang="zh-TW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2367" y="2243685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取組内容</a:t>
            </a:r>
            <a:r>
              <a:rPr lang="en-US" altLang="ja-JP" dirty="0" smtClean="0"/>
              <a:t>(</a:t>
            </a:r>
            <a:r>
              <a:rPr lang="ja-JP" altLang="en-US" dirty="0" smtClean="0"/>
              <a:t>ハード対策</a:t>
            </a:r>
            <a:r>
              <a:rPr lang="en-US" altLang="ja-JP" dirty="0" smtClean="0"/>
              <a:t>)】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8000" y="257522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600" b="1" dirty="0" smtClean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10336" y="289364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場　所</a:t>
            </a:r>
            <a:endParaRPr lang="en-US" altLang="ja-JP" dirty="0" smtClean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56986" y="346713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設置水深</a:t>
            </a:r>
            <a:endParaRPr lang="en-US" altLang="ja-JP" sz="1600" dirty="0" smtClean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21445" y="419364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ブロックの</a:t>
            </a:r>
            <a:endParaRPr lang="en-US" altLang="ja-JP" dirty="0" smtClean="0"/>
          </a:p>
          <a:p>
            <a:r>
              <a:rPr lang="ja-JP" altLang="en-US" dirty="0" smtClean="0"/>
              <a:t>イメージ</a:t>
            </a:r>
            <a:endParaRPr lang="en-US" altLang="ja-JP" dirty="0" smtClean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187173" y="2720848"/>
            <a:ext cx="2332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　　泉佐野、田尻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岡田浦、樽井</a:t>
            </a:r>
            <a:endParaRPr lang="en-US" altLang="ja-JP" sz="1400" dirty="0" smtClean="0"/>
          </a:p>
          <a:p>
            <a:r>
              <a:rPr lang="en-US" altLang="ja-JP" sz="1400" dirty="0" smtClean="0"/>
              <a:t> (R8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R11</a:t>
            </a:r>
            <a:r>
              <a:rPr lang="ja-JP" altLang="en-US" sz="1400" dirty="0" smtClean="0"/>
              <a:t>年度予定</a:t>
            </a:r>
            <a:r>
              <a:rPr lang="en-US" altLang="ja-JP" sz="1400" dirty="0" smtClean="0"/>
              <a:t>)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07368" y="2712646"/>
            <a:ext cx="1842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尾崎</a:t>
            </a:r>
            <a:r>
              <a:rPr lang="ja-JP" altLang="en-US" sz="1400" dirty="0" smtClean="0"/>
              <a:t>、西鳥取、下荘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淡輪、深日</a:t>
            </a:r>
            <a:endParaRPr lang="en-US" altLang="ja-JP" sz="1400" dirty="0" smtClean="0"/>
          </a:p>
          <a:p>
            <a:r>
              <a:rPr lang="en-US" altLang="ja-JP" sz="1400" dirty="0" smtClean="0"/>
              <a:t>(R</a:t>
            </a:r>
            <a:r>
              <a:rPr lang="ja-JP" altLang="en-US" sz="1400" dirty="0" smtClean="0"/>
              <a:t>４～</a:t>
            </a:r>
            <a:r>
              <a:rPr lang="en-US" altLang="ja-JP" sz="1400" dirty="0" smtClean="0"/>
              <a:t>R</a:t>
            </a:r>
            <a:r>
              <a:rPr lang="ja-JP" altLang="en-US" sz="1400" dirty="0" smtClean="0"/>
              <a:t>９年度予定</a:t>
            </a:r>
            <a:r>
              <a:rPr lang="en-US" altLang="ja-JP" sz="1400" dirty="0" smtClean="0"/>
              <a:t>)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019408" y="2831609"/>
            <a:ext cx="233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　　谷川、小島</a:t>
            </a:r>
            <a:endParaRPr lang="en-US" altLang="ja-JP" sz="1400" dirty="0" smtClean="0"/>
          </a:p>
          <a:p>
            <a:r>
              <a:rPr lang="en-US" altLang="ja-JP" sz="1400" dirty="0" smtClean="0"/>
              <a:t> (R</a:t>
            </a:r>
            <a:r>
              <a:rPr lang="ja-JP" altLang="en-US" sz="1400" dirty="0" smtClean="0"/>
              <a:t>４～</a:t>
            </a:r>
            <a:r>
              <a:rPr lang="en-US" altLang="ja-JP" sz="1400" dirty="0" smtClean="0"/>
              <a:t>R</a:t>
            </a:r>
            <a:r>
              <a:rPr lang="ja-JP" altLang="en-US" sz="1400" dirty="0" smtClean="0"/>
              <a:t>６年度予定</a:t>
            </a:r>
            <a:r>
              <a:rPr lang="en-US" altLang="ja-JP" sz="1400" dirty="0" smtClean="0"/>
              <a:t>)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726390" y="3497914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5m</a:t>
            </a:r>
            <a:r>
              <a:rPr lang="ja-JP" altLang="en-US" sz="1400" dirty="0" smtClean="0"/>
              <a:t>以浅</a:t>
            </a:r>
            <a:endParaRPr lang="en-US" altLang="ja-JP" sz="1400" dirty="0" smtClean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993232" y="3493092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１０</a:t>
            </a:r>
            <a:r>
              <a:rPr lang="en-US" altLang="ja-JP" sz="1400" dirty="0" smtClean="0"/>
              <a:t>m</a:t>
            </a:r>
            <a:r>
              <a:rPr lang="ja-JP" altLang="en-US" sz="1400" dirty="0" smtClean="0"/>
              <a:t>以浅</a:t>
            </a:r>
            <a:endParaRPr lang="en-US" altLang="ja-JP" sz="1400" dirty="0" smtClean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440303" y="3491026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１５</a:t>
            </a:r>
            <a:r>
              <a:rPr lang="en-US" altLang="ja-JP" sz="1400" dirty="0" smtClean="0"/>
              <a:t>m</a:t>
            </a:r>
            <a:r>
              <a:rPr lang="ja-JP" altLang="en-US" sz="1400" dirty="0" smtClean="0"/>
              <a:t>以浅</a:t>
            </a:r>
            <a:endParaRPr lang="en-US" altLang="ja-JP" sz="1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8068" y="4973239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取組内容</a:t>
            </a:r>
            <a:r>
              <a:rPr lang="en-US" altLang="ja-JP" dirty="0" smtClean="0"/>
              <a:t>(</a:t>
            </a:r>
            <a:r>
              <a:rPr lang="ja-JP" altLang="en-US" dirty="0"/>
              <a:t>ソフト</a:t>
            </a:r>
            <a:r>
              <a:rPr lang="ja-JP" altLang="en-US" dirty="0" smtClean="0"/>
              <a:t>対策</a:t>
            </a:r>
            <a:r>
              <a:rPr lang="en-US" altLang="ja-JP" dirty="0" smtClean="0"/>
              <a:t>)】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3248195" y="3970139"/>
            <a:ext cx="1800200" cy="919275"/>
            <a:chOff x="9139859" y="1633796"/>
            <a:chExt cx="1556868" cy="820039"/>
          </a:xfrm>
        </p:grpSpPr>
        <p:pic>
          <p:nvPicPr>
            <p:cNvPr id="24" name="図 23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9153" y1="53405" x2="29153" y2="53405"/>
                          <a14:foregroundMark x1="30293" y1="34767" x2="30293" y2="34767"/>
                          <a14:foregroundMark x1="31922" y1="29749" x2="31922" y2="29749"/>
                          <a14:foregroundMark x1="36971" y1="69892" x2="36971" y2="69892"/>
                          <a14:foregroundMark x1="58958" y1="46237" x2="58958" y2="46237"/>
                          <a14:foregroundMark x1="67264" y1="9319" x2="67264" y2="9319"/>
                          <a14:foregroundMark x1="68078" y1="41935" x2="68078" y2="41935"/>
                          <a14:foregroundMark x1="72964" y1="53405" x2="72964" y2="53405"/>
                          <a14:foregroundMark x1="71336" y1="49462" x2="71336" y2="49462"/>
                          <a14:foregroundMark x1="81759" y1="62724" x2="81759" y2="62724"/>
                          <a14:foregroundMark x1="67427" y1="61290" x2="67427" y2="61290"/>
                          <a14:foregroundMark x1="68893" y1="71685" x2="68893" y2="71685"/>
                          <a14:foregroundMark x1="66124" y1="71326" x2="64658" y2="71326"/>
                          <a14:foregroundMark x1="44300" y1="73835" x2="44300" y2="73835"/>
                          <a14:foregroundMark x1="23941" y1="63799" x2="23941" y2="63799"/>
                          <a14:foregroundMark x1="28827" y1="54122" x2="28827" y2="54122"/>
                          <a14:backgroundMark x1="33550" y1="36201" x2="33550" y2="36201"/>
                          <a14:backgroundMark x1="65309" y1="13978" x2="65309" y2="13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0" r="12703" b="19696"/>
            <a:stretch/>
          </p:blipFill>
          <p:spPr bwMode="auto">
            <a:xfrm>
              <a:off x="9460113" y="1633796"/>
              <a:ext cx="1137119" cy="6353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" name="直線コネクタ 24"/>
            <p:cNvCxnSpPr/>
            <p:nvPr/>
          </p:nvCxnSpPr>
          <p:spPr>
            <a:xfrm flipH="1">
              <a:off x="9327356" y="1751440"/>
              <a:ext cx="411957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9327356" y="2105025"/>
              <a:ext cx="132757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9327356" y="1771650"/>
              <a:ext cx="0" cy="314325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 rot="16200000">
              <a:off x="9050251" y="1850914"/>
              <a:ext cx="394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/>
                <a:t>2.0m</a:t>
              </a:r>
              <a:endParaRPr kumimoji="1" lang="ja-JP" altLang="en-US" sz="800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>
              <a:off x="9383298" y="2105025"/>
              <a:ext cx="93187" cy="85286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10220325" y="2210617"/>
              <a:ext cx="207169" cy="192677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9397237" y="2191378"/>
              <a:ext cx="823088" cy="211916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 rot="932454">
              <a:off x="9564449" y="2238391"/>
              <a:ext cx="394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/>
                <a:t>5.5</a:t>
              </a:r>
              <a:r>
                <a:rPr kumimoji="1" lang="en-US" altLang="ja-JP" sz="800" dirty="0" smtClean="0"/>
                <a:t>m</a:t>
              </a:r>
              <a:endParaRPr kumimoji="1" lang="ja-JP" altLang="en-US" sz="800" dirty="0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10051726" y="2261525"/>
              <a:ext cx="314163" cy="78263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0414690" y="1928812"/>
              <a:ext cx="275425" cy="82213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10380365" y="2036972"/>
              <a:ext cx="309750" cy="294094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 rot="18570074">
              <a:off x="10391675" y="2102894"/>
              <a:ext cx="394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/>
                <a:t>5.5</a:t>
              </a:r>
              <a:r>
                <a:rPr kumimoji="1" lang="en-US" altLang="ja-JP" sz="800" dirty="0" smtClean="0"/>
                <a:t>m</a:t>
              </a:r>
              <a:endParaRPr kumimoji="1" lang="ja-JP" altLang="en-US" sz="8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138465" y="3859626"/>
            <a:ext cx="1678008" cy="1163015"/>
            <a:chOff x="9187115" y="2846557"/>
            <a:chExt cx="1300645" cy="823579"/>
          </a:xfrm>
        </p:grpSpPr>
        <p:pic>
          <p:nvPicPr>
            <p:cNvPr id="38" name="図 37" descr="D:\InoueMi\Desktop\あ.pn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1" b="100000" l="1648" r="100000">
                          <a14:foregroundMark x1="30220" y1="59052" x2="30220" y2="59052"/>
                          <a14:backgroundMark x1="54670" y1="91379" x2="54670" y2="91379"/>
                          <a14:backgroundMark x1="54396" y1="91810" x2="54121" y2="89224"/>
                          <a14:backgroundMark x1="82418" y1="79310" x2="82418" y2="79310"/>
                          <a14:backgroundMark x1="82692" y1="80603" x2="82692" y2="80603"/>
                          <a14:backgroundMark x1="82692" y1="78879" x2="81593" y2="75862"/>
                          <a14:backgroundMark x1="31593" y1="87069" x2="31319" y2="84483"/>
                          <a14:backgroundMark x1="8516" y1="63793" x2="7418" y2="61638"/>
                          <a14:backgroundMark x1="10714" y1="62500" x2="10714" y2="60345"/>
                          <a14:backgroundMark x1="38736" y1="18966" x2="39835" y2="20259"/>
                          <a14:backgroundMark x1="43407" y1="15948" x2="43407" y2="17672"/>
                          <a14:backgroundMark x1="89560" y1="69828" x2="90110" y2="70690"/>
                          <a14:backgroundMark x1="86813" y1="61638" x2="86813" y2="62931"/>
                          <a14:backgroundMark x1="64560" y1="54741" x2="64560" y2="57328"/>
                          <a14:backgroundMark x1="65934" y1="64224" x2="67857" y2="63793"/>
                          <a14:backgroundMark x1="48352" y1="33190" x2="50000" y2="34052"/>
                          <a14:backgroundMark x1="12637" y1="50862" x2="12637" y2="50862"/>
                          <a14:backgroundMark x1="16209" y1="28879" x2="16209" y2="28879"/>
                          <a14:backgroundMark x1="9341" y1="56034" x2="9341" y2="56034"/>
                          <a14:backgroundMark x1="39835" y1="78017" x2="39835" y2="78017"/>
                          <a14:backgroundMark x1="37088" y1="68103" x2="37088" y2="68103"/>
                          <a14:backgroundMark x1="26374" y1="83190" x2="26648" y2="84914"/>
                          <a14:backgroundMark x1="23352" y1="84052" x2="23352" y2="84052"/>
                          <a14:backgroundMark x1="25549" y1="78448" x2="25549" y2="78448"/>
                          <a14:backgroundMark x1="16758" y1="74138" x2="17857" y2="74569"/>
                          <a14:backgroundMark x1="21429" y1="76293" x2="21703" y2="77155"/>
                          <a14:backgroundMark x1="25275" y1="71121" x2="25824" y2="71121"/>
                          <a14:backgroundMark x1="28022" y1="74569" x2="28571" y2="74138"/>
                          <a14:backgroundMark x1="61538" y1="82328" x2="62088" y2="83190"/>
                          <a14:backgroundMark x1="59066" y1="73707" x2="59066" y2="75000"/>
                          <a14:backgroundMark x1="54396" y1="78879" x2="54670" y2="77155"/>
                          <a14:backgroundMark x1="94505" y1="52155" x2="95604" y2="50862"/>
                          <a14:backgroundMark x1="96429" y1="65948" x2="96429" y2="65948"/>
                          <a14:backgroundMark x1="93681" y1="66810" x2="93681" y2="68534"/>
                          <a14:backgroundMark x1="91758" y1="56034" x2="92582" y2="56034"/>
                          <a14:backgroundMark x1="45330" y1="88362" x2="45879" y2="89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25" y="2846557"/>
              <a:ext cx="977162" cy="63293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直線コネクタ 38"/>
            <p:cNvCxnSpPr/>
            <p:nvPr/>
          </p:nvCxnSpPr>
          <p:spPr>
            <a:xfrm>
              <a:off x="9570940" y="3447879"/>
              <a:ext cx="135122" cy="106176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10246087" y="3237562"/>
              <a:ext cx="104863" cy="90954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9733785" y="3349132"/>
              <a:ext cx="595396" cy="197493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9570940" y="3481334"/>
              <a:ext cx="206698" cy="72721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9187115" y="3150492"/>
              <a:ext cx="129333" cy="43356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9195658" y="3221152"/>
              <a:ext cx="366522" cy="322493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10259190" y="3193848"/>
              <a:ext cx="69991" cy="305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10180850" y="3021947"/>
              <a:ext cx="117668" cy="362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0329181" y="3021947"/>
              <a:ext cx="0" cy="156995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 rot="16200000">
              <a:off x="10194411" y="2985746"/>
              <a:ext cx="3866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/>
                <a:t>3.3</a:t>
              </a:r>
              <a:r>
                <a:rPr kumimoji="1" lang="ja-JP" altLang="en-US" sz="700" dirty="0" smtClean="0"/>
                <a:t>ｍ</a:t>
              </a:r>
              <a:endParaRPr kumimoji="1" lang="ja-JP" altLang="en-US" sz="7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20101849">
              <a:off x="9848127" y="3400940"/>
              <a:ext cx="4315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/>
                <a:t>11.0</a:t>
              </a:r>
              <a:r>
                <a:rPr kumimoji="1" lang="ja-JP" altLang="en-US" sz="700" dirty="0" smtClean="0"/>
                <a:t>ｍ</a:t>
              </a:r>
              <a:endParaRPr kumimoji="1" lang="ja-JP" altLang="en-US" sz="7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766374">
              <a:off x="9153628" y="3354344"/>
              <a:ext cx="43152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/>
                <a:t>11.0</a:t>
              </a:r>
              <a:r>
                <a:rPr kumimoji="1" lang="ja-JP" altLang="en-US" sz="700" dirty="0" smtClean="0"/>
                <a:t>ｍ</a:t>
              </a:r>
              <a:endParaRPr kumimoji="1" lang="ja-JP" altLang="en-US" sz="700" dirty="0"/>
            </a:p>
          </p:txBody>
        </p:sp>
      </p:grpSp>
      <p:pic>
        <p:nvPicPr>
          <p:cNvPr id="76" name="図 75" descr="C:\Users\h-gomi53\Documents\STM\業務関連\水産基盤\KG036大阪府藻場ビジョン策定基礎調査\藻場ビジョン\20210209大阪府より\アイゴ成魚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04" y="5403643"/>
            <a:ext cx="1462443" cy="113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367" y="5439308"/>
            <a:ext cx="1444806" cy="1086934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84" y="5414154"/>
            <a:ext cx="1741888" cy="1112087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9381" y="5392286"/>
            <a:ext cx="1584490" cy="1162430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1012731" y="6554716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スポアバック</a:t>
            </a:r>
            <a:endParaRPr lang="en-US" altLang="ja-JP" sz="1400" dirty="0" smtClean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039819" y="655471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母藻・幼体の移植</a:t>
            </a:r>
            <a:endParaRPr lang="en-US" altLang="ja-JP" sz="1400" dirty="0" smtClean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276612" y="6554716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アイゴの除去</a:t>
            </a:r>
            <a:endParaRPr lang="en-US" altLang="ja-JP" sz="1400" dirty="0" smtClean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7342818" y="6554716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浮泥の除去</a:t>
            </a:r>
            <a:endParaRPr lang="en-US" altLang="ja-JP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05"/>
    </mc:Choice>
    <mc:Fallback xmlns="">
      <p:transition spd="slow" advTm="519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640632" y="6117747"/>
            <a:ext cx="6696744" cy="6463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60205" y="2331724"/>
            <a:ext cx="726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次大阪府栽培漁業基本計画に基づき、栽培漁業センターで種苗の生産と放流、水産技術センターでトラフグの生産・放流の技術開発を実施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8000" y="396000"/>
            <a:ext cx="8136904" cy="917208"/>
          </a:xfrm>
        </p:spPr>
        <p:txBody>
          <a:bodyPr>
            <a:noAutofit/>
          </a:bodyPr>
          <a:lstStyle/>
          <a:p>
            <a:r>
              <a:rPr kumimoji="1" lang="ja-JP" altLang="en-US" sz="4400" b="1" dirty="0" smtClean="0"/>
              <a:t>②水産資源を豊かにする</a:t>
            </a:r>
            <a:endParaRPr kumimoji="1" lang="ja-JP" altLang="en-US" sz="4400" b="1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94467" y="1571549"/>
            <a:ext cx="1163206" cy="648072"/>
          </a:xfrm>
          <a:prstGeom prst="roundRect">
            <a:avLst>
              <a:gd name="adj" fmla="val 24293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400" b="1" kern="100" dirty="0" smtClean="0">
                <a:solidFill>
                  <a:schemeClr val="bg1"/>
                </a:solidFill>
                <a:effectLst/>
                <a:latin typeface="+mn-ea"/>
                <a:cs typeface="Times New Roman"/>
              </a:rPr>
              <a:t>施策</a:t>
            </a:r>
            <a:r>
              <a:rPr lang="ja-JP" altLang="en-US" sz="2400" b="1" kern="100" dirty="0">
                <a:solidFill>
                  <a:schemeClr val="bg1"/>
                </a:solidFill>
                <a:latin typeface="+mn-ea"/>
                <a:cs typeface="Times New Roman"/>
              </a:rPr>
              <a:t>８</a:t>
            </a:r>
            <a:endParaRPr lang="ja-JP" sz="2400" b="1" kern="100" dirty="0">
              <a:solidFill>
                <a:schemeClr val="bg1"/>
              </a:solidFill>
              <a:effectLst/>
              <a:latin typeface="+mn-ea"/>
              <a:cs typeface="Times New Roman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87173" y="1499545"/>
            <a:ext cx="6991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大阪湾の水産資源の増大とブランド化</a:t>
            </a:r>
            <a:r>
              <a:rPr lang="ja-JP" altLang="en-US" sz="2400" b="1" dirty="0" smtClean="0"/>
              <a:t>をめざした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栽培</a:t>
            </a:r>
            <a:r>
              <a:rPr lang="ja-JP" altLang="en-US" sz="2400" b="1" dirty="0"/>
              <a:t>漁業の推進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74835" y="23510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内容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/>
              <a:t>8</a:t>
            </a:r>
            <a:endParaRPr lang="zh-TW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8000" y="580468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取組</a:t>
            </a:r>
            <a:endParaRPr kumimoji="1" lang="en-US" altLang="ja-JP" sz="2000" b="1" dirty="0" smtClean="0"/>
          </a:p>
          <a:p>
            <a:r>
              <a:rPr lang="ja-JP" altLang="en-US" sz="2000" b="1" dirty="0"/>
              <a:t>方向</a:t>
            </a:r>
            <a:endParaRPr kumimoji="1" lang="ja-JP" altLang="en-US" sz="20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47594" y="2985500"/>
            <a:ext cx="23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（千尾・千個）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94002" y="29222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実績</a:t>
            </a:r>
            <a:r>
              <a:rPr lang="en-US" altLang="ja-JP" dirty="0" smtClean="0"/>
              <a:t>】</a:t>
            </a:r>
            <a:endParaRPr lang="ja-JP" altLang="ja-JP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36976" y="29855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■放流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累積尾数</a:t>
            </a: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01901"/>
              </p:ext>
            </p:extLst>
          </p:nvPr>
        </p:nvGraphicFramePr>
        <p:xfrm>
          <a:off x="4935936" y="3351721"/>
          <a:ext cx="4576764" cy="24707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3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年度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単年度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目標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元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ヒラメ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kumimoji="1" lang="en-US" altLang="ja-JP" sz="1600" dirty="0" smtClean="0"/>
                        <a:t>100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103</a:t>
                      </a:r>
                      <a:endParaRPr lang="ja-JP" altLang="en-US" sz="1600" dirty="0"/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104</a:t>
                      </a:r>
                      <a:endParaRPr lang="ja-JP" altLang="en-US" sz="1600" dirty="0"/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123</a:t>
                      </a:r>
                      <a:endParaRPr lang="ja-JP" altLang="en-US" sz="1600" dirty="0"/>
                    </a:p>
                  </a:txBody>
                  <a:tcPr marL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キジハタ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kumimoji="1" lang="en-US" altLang="ja-JP" sz="1600" dirty="0" smtClean="0"/>
                        <a:t>100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100</a:t>
                      </a:r>
                      <a:endParaRPr lang="ja-JP" altLang="en-US" sz="1600" dirty="0"/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100</a:t>
                      </a:r>
                      <a:endParaRPr lang="ja-JP" altLang="en-US" sz="1600" dirty="0"/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100</a:t>
                      </a:r>
                      <a:endParaRPr lang="ja-JP" altLang="en-US" sz="1600" dirty="0"/>
                    </a:p>
                  </a:txBody>
                  <a:tcPr marL="3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tx1"/>
                          </a:solidFill>
                        </a:rPr>
                        <a:t>アカガイ</a:t>
                      </a:r>
                      <a:endParaRPr kumimoji="1" lang="en-US" altLang="ja-JP" sz="1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100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80</a:t>
                      </a:r>
                      <a:endParaRPr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80</a:t>
                      </a:r>
                      <a:endParaRPr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chemeClr val="dk1"/>
                          </a:solidFill>
                        </a:rPr>
                        <a:t>100</a:t>
                      </a:r>
                      <a:endParaRPr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（計）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kumimoji="1" lang="en-US" altLang="ja-JP" sz="1600" dirty="0" smtClean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283</a:t>
                      </a:r>
                      <a:endParaRPr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284</a:t>
                      </a:r>
                      <a:endParaRPr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323</a:t>
                      </a:r>
                      <a:endParaRPr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795022" y="5078255"/>
            <a:ext cx="36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/>
            <a:r>
              <a:rPr lang="ja-JP" altLang="en-US" sz="2000" dirty="0" smtClean="0"/>
              <a:t>令和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年度　</a:t>
            </a:r>
            <a:r>
              <a:rPr lang="en-US" altLang="ja-JP" sz="2000" b="1" dirty="0" smtClean="0"/>
              <a:t>32</a:t>
            </a:r>
            <a:r>
              <a:rPr lang="ja-JP" altLang="en-US" sz="2000" b="1" dirty="0" smtClean="0"/>
              <a:t>万</a:t>
            </a:r>
            <a:r>
              <a:rPr lang="en-US" altLang="ja-JP" sz="2000" b="1" smtClean="0"/>
              <a:t>3</a:t>
            </a:r>
            <a:r>
              <a:rPr lang="ja-JP" altLang="en-US" sz="2000" b="1" dirty="0" smtClean="0"/>
              <a:t>千尾</a:t>
            </a:r>
            <a:r>
              <a:rPr lang="ja-JP" altLang="en-US" sz="2000" dirty="0" smtClean="0"/>
              <a:t>を放流</a:t>
            </a:r>
            <a:endParaRPr lang="en-US" altLang="ja-JP" sz="2000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9525" y="3309632"/>
            <a:ext cx="4284001" cy="939990"/>
          </a:xfrm>
          <a:prstGeom prst="foldedCorner">
            <a:avLst/>
          </a:prstGeom>
          <a:solidFill>
            <a:srgbClr val="FFFF66"/>
          </a:solidFill>
          <a:ln w="6350">
            <a:solidFill>
              <a:schemeClr val="tx1"/>
            </a:solidFill>
            <a:prstDash val="solid"/>
          </a:ln>
        </p:spPr>
        <p:txBody>
          <a:bodyPr wrap="square" lIns="36000" tIns="36000" bIns="36000" rtlCol="0">
            <a:no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数値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放流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累積尾数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（令和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年度～令和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年度：計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尾）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ストライプ矢印 34"/>
          <p:cNvSpPr/>
          <p:nvPr/>
        </p:nvSpPr>
        <p:spPr>
          <a:xfrm rot="5400000">
            <a:off x="2142160" y="4252677"/>
            <a:ext cx="489204" cy="766880"/>
          </a:xfrm>
          <a:prstGeom prst="striped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8416" y="611774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413" indent="-125413" algn="ctr"/>
            <a:r>
              <a:rPr lang="ja-JP" altLang="en-US" dirty="0" smtClean="0"/>
              <a:t>次期計画となる第８次大阪府栽培漁業基本計画</a:t>
            </a:r>
            <a:endParaRPr lang="en-US" altLang="ja-JP" dirty="0" smtClean="0"/>
          </a:p>
          <a:p>
            <a:pPr marL="125413" indent="-125413" algn="ctr"/>
            <a:r>
              <a:rPr lang="en-US" altLang="ja-JP" dirty="0" smtClean="0"/>
              <a:t>(</a:t>
            </a:r>
            <a:r>
              <a:rPr lang="ja-JP" altLang="en-US" dirty="0" smtClean="0"/>
              <a:t>計画期間：令和</a:t>
            </a:r>
            <a:r>
              <a:rPr lang="en-US" altLang="ja-JP" dirty="0" smtClean="0"/>
              <a:t>4</a:t>
            </a:r>
            <a:r>
              <a:rPr lang="ja-JP" altLang="en-US" dirty="0" smtClean="0"/>
              <a:t>年度～令和８年度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を令和４年４月に策定予定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609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47"/>
    </mc:Choice>
    <mc:Fallback xmlns="">
      <p:transition spd="slow" advTm="7034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78" y="1700691"/>
            <a:ext cx="8807564" cy="5157309"/>
          </a:xfrm>
          <a:prstGeom prst="rect">
            <a:avLst/>
          </a:prstGeom>
        </p:spPr>
      </p:pic>
      <p:sp>
        <p:nvSpPr>
          <p:cNvPr id="20" name="サブタイトル 2"/>
          <p:cNvSpPr txBox="1">
            <a:spLocks/>
          </p:cNvSpPr>
          <p:nvPr/>
        </p:nvSpPr>
        <p:spPr>
          <a:xfrm>
            <a:off x="9129464" y="6381331"/>
            <a:ext cx="766472" cy="4749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000" dirty="0"/>
              <a:t>9</a:t>
            </a:r>
            <a:endParaRPr lang="zh-TW" altLang="en-US" sz="2000" dirty="0"/>
          </a:p>
        </p:txBody>
      </p:sp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728060" y="206808"/>
            <a:ext cx="8496000" cy="91720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b="1" dirty="0" smtClean="0"/>
              <a:t>キジハタ（あこう）の放流尾数と漁獲量の推移</a:t>
            </a:r>
            <a:endParaRPr kumimoji="1" lang="ja-JP" altLang="en-US" sz="3200" b="1" dirty="0"/>
          </a:p>
        </p:txBody>
      </p:sp>
      <p:sp>
        <p:nvSpPr>
          <p:cNvPr id="44" name="テキスト ボックス 17"/>
          <p:cNvSpPr txBox="1">
            <a:spLocks noChangeArrowheads="1"/>
          </p:cNvSpPr>
          <p:nvPr/>
        </p:nvSpPr>
        <p:spPr bwMode="auto">
          <a:xfrm>
            <a:off x="3439861" y="1077446"/>
            <a:ext cx="5910327" cy="4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16" tIns="52658" rIns="105316" bIns="52658">
            <a:spAutoFit/>
          </a:bodyPr>
          <a:lstStyle>
            <a:lvl1pPr eaLnBrk="0" hangingPunct="0"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32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32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32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32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sz="2000" dirty="0"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（水産技術センターの調査結果より）</a:t>
            </a:r>
            <a:endParaRPr lang="ja-JP" altLang="en-US" sz="2000" b="1" dirty="0">
              <a:latin typeface="メイリオ" panose="020B0604030504040204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1700691"/>
            <a:ext cx="2592288" cy="11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93"/>
    </mc:Choice>
    <mc:Fallback xmlns="">
      <p:transition spd="slow" advTm="6839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2011</Words>
  <PresentationFormat>A4 210 x 297 mm</PresentationFormat>
  <Paragraphs>328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HGP創英角ｺﾞｼｯｸUB</vt:lpstr>
      <vt:lpstr>Meiryo UI</vt:lpstr>
      <vt:lpstr>ＭＳ Ｐゴシック</vt:lpstr>
      <vt:lpstr>ＭＳ 明朝</vt:lpstr>
      <vt:lpstr>メイリオ</vt:lpstr>
      <vt:lpstr>Arial</vt:lpstr>
      <vt:lpstr>Calibri</vt:lpstr>
      <vt:lpstr>Century</vt:lpstr>
      <vt:lpstr>Times New Roman</vt:lpstr>
      <vt:lpstr>NewsPrint</vt:lpstr>
      <vt:lpstr>デザインの設定</vt:lpstr>
      <vt:lpstr>新・大阪府豊かな海づくりプラン 進捗状況</vt:lpstr>
      <vt:lpstr>新・大阪府豊かな海づくりプラン</vt:lpstr>
      <vt:lpstr>プランの目標</vt:lpstr>
      <vt:lpstr>目標を実現するための取組方向及び主な施策</vt:lpstr>
      <vt:lpstr>①海や川の環境を豊かにする</vt:lpstr>
      <vt:lpstr>①海や川の環境を豊かにする</vt:lpstr>
      <vt:lpstr>①海や川の環境を豊かにする</vt:lpstr>
      <vt:lpstr>②水産資源を豊かにする</vt:lpstr>
      <vt:lpstr>キジハタ（あこう）の放流尾数と漁獲量の推移</vt:lpstr>
      <vt:lpstr>③漁業者の生活を豊かにする</vt:lpstr>
      <vt:lpstr>④新鮮な魚介類を届ける</vt:lpstr>
      <vt:lpstr>④-2　新鮮な魚介類を届ける</vt:lpstr>
      <vt:lpstr>⑤海や川の魅力を届ける</vt:lpstr>
      <vt:lpstr>⑥安全・安心を届ける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2022-03-18T01:32:06Z</cp:lastPrinted>
  <dcterms:created xsi:type="dcterms:W3CDTF">2016-03-22T11:37:19Z</dcterms:created>
  <dcterms:modified xsi:type="dcterms:W3CDTF">2023-01-13T03:37:34Z</dcterms:modified>
</cp:coreProperties>
</file>