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79"/>
  </p:notesMasterIdLst>
  <p:handoutMasterIdLst>
    <p:handoutMasterId r:id="rId80"/>
  </p:handoutMasterIdLst>
  <p:sldIdLst>
    <p:sldId id="1063" r:id="rId2"/>
    <p:sldId id="1381" r:id="rId3"/>
    <p:sldId id="1370" r:id="rId4"/>
    <p:sldId id="1372" r:id="rId5"/>
    <p:sldId id="1393" r:id="rId6"/>
    <p:sldId id="1371" r:id="rId7"/>
    <p:sldId id="1383" r:id="rId8"/>
    <p:sldId id="1374" r:id="rId9"/>
    <p:sldId id="1365" r:id="rId10"/>
    <p:sldId id="1394" r:id="rId11"/>
    <p:sldId id="1396" r:id="rId12"/>
    <p:sldId id="1405" r:id="rId13"/>
    <p:sldId id="1397" r:id="rId14"/>
    <p:sldId id="1406" r:id="rId15"/>
    <p:sldId id="1407" r:id="rId16"/>
    <p:sldId id="1384" r:id="rId17"/>
    <p:sldId id="1399" r:id="rId18"/>
    <p:sldId id="1408" r:id="rId19"/>
    <p:sldId id="1400" r:id="rId20"/>
    <p:sldId id="1409" r:id="rId21"/>
    <p:sldId id="1402" r:id="rId22"/>
    <p:sldId id="1377" r:id="rId23"/>
    <p:sldId id="1386" r:id="rId24"/>
    <p:sldId id="1404" r:id="rId25"/>
    <p:sldId id="1467" r:id="rId26"/>
    <p:sldId id="1468" r:id="rId27"/>
    <p:sldId id="1466" r:id="rId28"/>
    <p:sldId id="1470" r:id="rId29"/>
    <p:sldId id="1471" r:id="rId30"/>
    <p:sldId id="1412" r:id="rId31"/>
    <p:sldId id="1411" r:id="rId32"/>
    <p:sldId id="1413" r:id="rId33"/>
    <p:sldId id="1414" r:id="rId34"/>
    <p:sldId id="1415" r:id="rId35"/>
    <p:sldId id="1472" r:id="rId36"/>
    <p:sldId id="1469" r:id="rId37"/>
    <p:sldId id="1416" r:id="rId38"/>
    <p:sldId id="1310" r:id="rId39"/>
    <p:sldId id="1389" r:id="rId40"/>
    <p:sldId id="1391" r:id="rId41"/>
    <p:sldId id="1451" r:id="rId42"/>
    <p:sldId id="1417" r:id="rId43"/>
    <p:sldId id="1431" r:id="rId44"/>
    <p:sldId id="1367" r:id="rId45"/>
    <p:sldId id="1432" r:id="rId46"/>
    <p:sldId id="1433" r:id="rId47"/>
    <p:sldId id="1437" r:id="rId48"/>
    <p:sldId id="1434" r:id="rId49"/>
    <p:sldId id="1435" r:id="rId50"/>
    <p:sldId id="1439" r:id="rId51"/>
    <p:sldId id="1440" r:id="rId52"/>
    <p:sldId id="1442" r:id="rId53"/>
    <p:sldId id="1443" r:id="rId54"/>
    <p:sldId id="1422" r:id="rId55"/>
    <p:sldId id="1445" r:id="rId56"/>
    <p:sldId id="1446" r:id="rId57"/>
    <p:sldId id="1447" r:id="rId58"/>
    <p:sldId id="1448" r:id="rId59"/>
    <p:sldId id="1438" r:id="rId60"/>
    <p:sldId id="1441" r:id="rId61"/>
    <p:sldId id="1444" r:id="rId62"/>
    <p:sldId id="1449" r:id="rId63"/>
    <p:sldId id="1368" r:id="rId64"/>
    <p:sldId id="1453" r:id="rId65"/>
    <p:sldId id="1452" r:id="rId66"/>
    <p:sldId id="1455" r:id="rId67"/>
    <p:sldId id="1454" r:id="rId68"/>
    <p:sldId id="1456" r:id="rId69"/>
    <p:sldId id="1457" r:id="rId70"/>
    <p:sldId id="1458" r:id="rId71"/>
    <p:sldId id="1450" r:id="rId72"/>
    <p:sldId id="1379" r:id="rId73"/>
    <p:sldId id="1459" r:id="rId74"/>
    <p:sldId id="1460" r:id="rId75"/>
    <p:sldId id="1461" r:id="rId76"/>
    <p:sldId id="1462" r:id="rId77"/>
    <p:sldId id="1463" r:id="rId78"/>
  </p:sldIdLst>
  <p:sldSz cx="9906000" cy="6858000" type="A4"/>
  <p:notesSz cx="6807200" cy="9939338"/>
  <p:defaultTextStyle>
    <a:defPPr>
      <a:defRPr lang="ja-JP"/>
    </a:defPPr>
    <a:lvl1pPr algn="l" defTabSz="912813"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5613" indent="1588" algn="l" defTabSz="912813"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2813" indent="1588" algn="l" defTabSz="912813"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0013" indent="1588" algn="l" defTabSz="912813"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7213" indent="1588" algn="l" defTabSz="912813"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F621"/>
    <a:srgbClr val="7EFF7E"/>
    <a:srgbClr val="FF0000"/>
    <a:srgbClr val="33CC33"/>
    <a:srgbClr val="FFFFFF"/>
    <a:srgbClr val="FFFF00"/>
    <a:srgbClr val="6699FF"/>
    <a:srgbClr val="FFFF66"/>
    <a:srgbClr val="9EEA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71" autoAdjust="0"/>
    <p:restoredTop sz="94259" autoAdjust="0"/>
  </p:normalViewPr>
  <p:slideViewPr>
    <p:cSldViewPr>
      <p:cViewPr varScale="1">
        <p:scale>
          <a:sx n="76" d="100"/>
          <a:sy n="76" d="100"/>
        </p:scale>
        <p:origin x="714" y="78"/>
      </p:cViewPr>
      <p:guideLst>
        <p:guide orient="horz" pos="2160"/>
        <p:guide pos="31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93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15" y="17"/>
            <a:ext cx="2950375" cy="497367"/>
          </a:xfrm>
          <a:prstGeom prst="rect">
            <a:avLst/>
          </a:prstGeom>
          <a:noFill/>
          <a:ln w="9525">
            <a:noFill/>
            <a:miter lim="800000"/>
            <a:headEnd/>
            <a:tailEnd/>
          </a:ln>
        </p:spPr>
        <p:txBody>
          <a:bodyPr vert="horz" wrap="square" lIns="92075" tIns="46034" rIns="92075" bIns="46034" numCol="1" anchor="t" anchorCtr="0" compatLnSpc="1">
            <a:prstTxWarp prst="textNoShape">
              <a:avLst/>
            </a:prstTxWarp>
          </a:bodyPr>
          <a:lstStyle>
            <a:lvl1pPr defTabSz="911277">
              <a:defRPr sz="1200"/>
            </a:lvl1pPr>
          </a:lstStyle>
          <a:p>
            <a:pPr>
              <a:defRPr/>
            </a:pPr>
            <a:endParaRPr lang="ja-JP" altLang="en-US"/>
          </a:p>
        </p:txBody>
      </p:sp>
      <p:sp>
        <p:nvSpPr>
          <p:cNvPr id="3" name="日付プレースホルダー 2"/>
          <p:cNvSpPr>
            <a:spLocks noGrp="1"/>
          </p:cNvSpPr>
          <p:nvPr>
            <p:ph type="dt" sz="quarter" idx="1"/>
          </p:nvPr>
        </p:nvSpPr>
        <p:spPr bwMode="auto">
          <a:xfrm>
            <a:off x="3855221" y="17"/>
            <a:ext cx="2950374" cy="497367"/>
          </a:xfrm>
          <a:prstGeom prst="rect">
            <a:avLst/>
          </a:prstGeom>
          <a:noFill/>
          <a:ln w="9525">
            <a:noFill/>
            <a:miter lim="800000"/>
            <a:headEnd/>
            <a:tailEnd/>
          </a:ln>
        </p:spPr>
        <p:txBody>
          <a:bodyPr vert="horz" wrap="square" lIns="92075" tIns="46034" rIns="92075" bIns="46034" numCol="1" anchor="t" anchorCtr="0" compatLnSpc="1">
            <a:prstTxWarp prst="textNoShape">
              <a:avLst/>
            </a:prstTxWarp>
          </a:bodyPr>
          <a:lstStyle>
            <a:lvl1pPr algn="r" defTabSz="911277">
              <a:defRPr sz="1200"/>
            </a:lvl1pPr>
          </a:lstStyle>
          <a:p>
            <a:pPr>
              <a:defRPr/>
            </a:pPr>
            <a:fld id="{69710D66-D9EE-4E7C-A1BC-DC2FBE3BC68C}" type="datetimeFigureOut">
              <a:rPr lang="ja-JP" altLang="en-US"/>
              <a:pPr>
                <a:defRPr/>
              </a:pPr>
              <a:t>2017/7/31</a:t>
            </a:fld>
            <a:endParaRPr lang="en-US" altLang="ja-JP"/>
          </a:p>
        </p:txBody>
      </p:sp>
      <p:sp>
        <p:nvSpPr>
          <p:cNvPr id="4" name="フッター プレースホルダー 3"/>
          <p:cNvSpPr>
            <a:spLocks noGrp="1"/>
          </p:cNvSpPr>
          <p:nvPr>
            <p:ph type="ftr" sz="quarter" idx="2"/>
          </p:nvPr>
        </p:nvSpPr>
        <p:spPr bwMode="auto">
          <a:xfrm>
            <a:off x="15" y="9440372"/>
            <a:ext cx="2950375" cy="497366"/>
          </a:xfrm>
          <a:prstGeom prst="rect">
            <a:avLst/>
          </a:prstGeom>
          <a:noFill/>
          <a:ln w="9525">
            <a:noFill/>
            <a:miter lim="800000"/>
            <a:headEnd/>
            <a:tailEnd/>
          </a:ln>
        </p:spPr>
        <p:txBody>
          <a:bodyPr vert="horz" wrap="square" lIns="92075" tIns="46034" rIns="92075" bIns="46034" numCol="1" anchor="b" anchorCtr="0" compatLnSpc="1">
            <a:prstTxWarp prst="textNoShape">
              <a:avLst/>
            </a:prstTxWarp>
          </a:bodyPr>
          <a:lstStyle>
            <a:lvl1pPr defTabSz="911277">
              <a:defRPr sz="1200"/>
            </a:lvl1pPr>
          </a:lstStyle>
          <a:p>
            <a:pPr>
              <a:defRPr/>
            </a:pPr>
            <a:endParaRPr lang="ja-JP" altLang="en-US"/>
          </a:p>
        </p:txBody>
      </p:sp>
      <p:sp>
        <p:nvSpPr>
          <p:cNvPr id="5" name="スライド番号プレースホルダー 4"/>
          <p:cNvSpPr>
            <a:spLocks noGrp="1"/>
          </p:cNvSpPr>
          <p:nvPr>
            <p:ph type="sldNum" sz="quarter" idx="3"/>
          </p:nvPr>
        </p:nvSpPr>
        <p:spPr bwMode="auto">
          <a:xfrm>
            <a:off x="3855221" y="9440372"/>
            <a:ext cx="2950374" cy="497366"/>
          </a:xfrm>
          <a:prstGeom prst="rect">
            <a:avLst/>
          </a:prstGeom>
          <a:noFill/>
          <a:ln w="9525">
            <a:noFill/>
            <a:miter lim="800000"/>
            <a:headEnd/>
            <a:tailEnd/>
          </a:ln>
        </p:spPr>
        <p:txBody>
          <a:bodyPr vert="horz" wrap="square" lIns="92075" tIns="46034" rIns="92075" bIns="46034" numCol="1" anchor="b" anchorCtr="0" compatLnSpc="1">
            <a:prstTxWarp prst="textNoShape">
              <a:avLst/>
            </a:prstTxWarp>
          </a:bodyPr>
          <a:lstStyle>
            <a:lvl1pPr algn="r" defTabSz="911277">
              <a:defRPr sz="1200"/>
            </a:lvl1pPr>
          </a:lstStyle>
          <a:p>
            <a:pPr>
              <a:defRPr/>
            </a:pPr>
            <a:fld id="{D93D9D4C-5BE8-48F8-B0D3-42319CA74A6A}" type="slidenum">
              <a:rPr lang="ja-JP" altLang="en-US"/>
              <a:pPr>
                <a:defRPr/>
              </a:pPr>
              <a:t>‹#›</a:t>
            </a:fld>
            <a:endParaRPr lang="en-US" altLang="ja-JP"/>
          </a:p>
        </p:txBody>
      </p:sp>
    </p:spTree>
    <p:extLst>
      <p:ext uri="{BB962C8B-B14F-4D97-AF65-F5344CB8AC3E}">
        <p14:creationId xmlns:p14="http://schemas.microsoft.com/office/powerpoint/2010/main" val="2512416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15" y="17"/>
            <a:ext cx="2950375" cy="497367"/>
          </a:xfrm>
          <a:prstGeom prst="rect">
            <a:avLst/>
          </a:prstGeom>
          <a:noFill/>
          <a:ln w="9525">
            <a:noFill/>
            <a:miter lim="800000"/>
            <a:headEnd/>
            <a:tailEnd/>
          </a:ln>
        </p:spPr>
        <p:txBody>
          <a:bodyPr vert="horz" wrap="square" lIns="92069" tIns="46031" rIns="92069" bIns="46031" numCol="1" anchor="t" anchorCtr="0" compatLnSpc="1">
            <a:prstTxWarp prst="textNoShape">
              <a:avLst/>
            </a:prstTxWarp>
          </a:bodyPr>
          <a:lstStyle>
            <a:lvl1pPr>
              <a:defRPr sz="1200">
                <a:latin typeface="Calibri" pitchFamily="34" charset="0"/>
              </a:defRPr>
            </a:lvl1pPr>
          </a:lstStyle>
          <a:p>
            <a:pPr>
              <a:defRPr/>
            </a:pPr>
            <a:endParaRPr lang="ja-JP" altLang="en-US"/>
          </a:p>
        </p:txBody>
      </p:sp>
      <p:sp>
        <p:nvSpPr>
          <p:cNvPr id="3" name="日付プレースホルダー 2"/>
          <p:cNvSpPr>
            <a:spLocks noGrp="1"/>
          </p:cNvSpPr>
          <p:nvPr>
            <p:ph type="dt" idx="1"/>
          </p:nvPr>
        </p:nvSpPr>
        <p:spPr bwMode="auto">
          <a:xfrm>
            <a:off x="3855221" y="17"/>
            <a:ext cx="2950374" cy="497367"/>
          </a:xfrm>
          <a:prstGeom prst="rect">
            <a:avLst/>
          </a:prstGeom>
          <a:noFill/>
          <a:ln w="9525">
            <a:noFill/>
            <a:miter lim="800000"/>
            <a:headEnd/>
            <a:tailEnd/>
          </a:ln>
        </p:spPr>
        <p:txBody>
          <a:bodyPr vert="horz" wrap="square" lIns="92069" tIns="46031" rIns="92069" bIns="46031" numCol="1" anchor="t" anchorCtr="0" compatLnSpc="1">
            <a:prstTxWarp prst="textNoShape">
              <a:avLst/>
            </a:prstTxWarp>
          </a:bodyPr>
          <a:lstStyle>
            <a:lvl1pPr algn="r">
              <a:defRPr sz="1200">
                <a:latin typeface="Calibri" pitchFamily="34" charset="0"/>
              </a:defRPr>
            </a:lvl1pPr>
          </a:lstStyle>
          <a:p>
            <a:pPr>
              <a:defRPr/>
            </a:pPr>
            <a:fld id="{EBFF4A8C-57F7-4F01-9E29-CCFD0A9025A4}" type="datetimeFigureOut">
              <a:rPr lang="ja-JP" altLang="en-US"/>
              <a:pPr>
                <a:defRPr/>
              </a:pPr>
              <a:t>2017/7/31</a:t>
            </a:fld>
            <a:endParaRPr lang="en-US" altLang="ja-JP"/>
          </a:p>
        </p:txBody>
      </p:sp>
      <p:sp>
        <p:nvSpPr>
          <p:cNvPr id="4" name="スライド イメージ プレースホルダー 3"/>
          <p:cNvSpPr>
            <a:spLocks noGrp="1" noRot="1" noChangeAspect="1"/>
          </p:cNvSpPr>
          <p:nvPr>
            <p:ph type="sldImg" idx="2"/>
          </p:nvPr>
        </p:nvSpPr>
        <p:spPr>
          <a:xfrm>
            <a:off x="711200" y="744538"/>
            <a:ext cx="5386388" cy="3729037"/>
          </a:xfrm>
          <a:prstGeom prst="rect">
            <a:avLst/>
          </a:prstGeom>
          <a:noFill/>
          <a:ln w="12700">
            <a:solidFill>
              <a:prstClr val="black"/>
            </a:solidFill>
          </a:ln>
        </p:spPr>
        <p:txBody>
          <a:bodyPr vert="horz" lIns="92864" tIns="46430" rIns="92864" bIns="46430" rtlCol="0" anchor="ctr"/>
          <a:lstStyle/>
          <a:p>
            <a:pPr lvl="0"/>
            <a:endParaRPr lang="ja-JP" altLang="en-US" noProof="0"/>
          </a:p>
        </p:txBody>
      </p:sp>
      <p:sp>
        <p:nvSpPr>
          <p:cNvPr id="5" name="ノート プレースホルダー 4"/>
          <p:cNvSpPr>
            <a:spLocks noGrp="1"/>
          </p:cNvSpPr>
          <p:nvPr>
            <p:ph type="body" sz="quarter" idx="3"/>
          </p:nvPr>
        </p:nvSpPr>
        <p:spPr bwMode="auto">
          <a:xfrm>
            <a:off x="680252" y="4720985"/>
            <a:ext cx="5446723" cy="4473102"/>
          </a:xfrm>
          <a:prstGeom prst="rect">
            <a:avLst/>
          </a:prstGeom>
          <a:noFill/>
          <a:ln w="9525">
            <a:noFill/>
            <a:miter lim="800000"/>
            <a:headEnd/>
            <a:tailEnd/>
          </a:ln>
        </p:spPr>
        <p:txBody>
          <a:bodyPr vert="horz" wrap="square" lIns="92069" tIns="46031" rIns="92069" bIns="46031"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bwMode="auto">
          <a:xfrm>
            <a:off x="15" y="9440372"/>
            <a:ext cx="2950375" cy="497366"/>
          </a:xfrm>
          <a:prstGeom prst="rect">
            <a:avLst/>
          </a:prstGeom>
          <a:noFill/>
          <a:ln w="9525">
            <a:noFill/>
            <a:miter lim="800000"/>
            <a:headEnd/>
            <a:tailEnd/>
          </a:ln>
        </p:spPr>
        <p:txBody>
          <a:bodyPr vert="horz" wrap="square" lIns="92069" tIns="46031" rIns="92069" bIns="46031" numCol="1" anchor="b" anchorCtr="0" compatLnSpc="1">
            <a:prstTxWarp prst="textNoShape">
              <a:avLst/>
            </a:prstTxWarp>
          </a:bodyPr>
          <a:lstStyle>
            <a:lvl1pPr>
              <a:defRPr sz="1200">
                <a:latin typeface="Calibri" pitchFamily="34" charset="0"/>
              </a:defRPr>
            </a:lvl1pPr>
          </a:lstStyle>
          <a:p>
            <a:pPr>
              <a:defRPr/>
            </a:pPr>
            <a:endParaRPr lang="ja-JP" altLang="en-US"/>
          </a:p>
        </p:txBody>
      </p:sp>
      <p:sp>
        <p:nvSpPr>
          <p:cNvPr id="7" name="スライド番号プレースホルダー 6"/>
          <p:cNvSpPr>
            <a:spLocks noGrp="1"/>
          </p:cNvSpPr>
          <p:nvPr>
            <p:ph type="sldNum" sz="quarter" idx="5"/>
          </p:nvPr>
        </p:nvSpPr>
        <p:spPr bwMode="auto">
          <a:xfrm>
            <a:off x="3855221" y="9440372"/>
            <a:ext cx="2950374" cy="497366"/>
          </a:xfrm>
          <a:prstGeom prst="rect">
            <a:avLst/>
          </a:prstGeom>
          <a:noFill/>
          <a:ln w="9525">
            <a:noFill/>
            <a:miter lim="800000"/>
            <a:headEnd/>
            <a:tailEnd/>
          </a:ln>
        </p:spPr>
        <p:txBody>
          <a:bodyPr vert="horz" wrap="square" lIns="92069" tIns="46031" rIns="92069" bIns="46031" numCol="1" anchor="b" anchorCtr="0" compatLnSpc="1">
            <a:prstTxWarp prst="textNoShape">
              <a:avLst/>
            </a:prstTxWarp>
          </a:bodyPr>
          <a:lstStyle>
            <a:lvl1pPr algn="r">
              <a:defRPr sz="1200">
                <a:latin typeface="Calibri" pitchFamily="34" charset="0"/>
              </a:defRPr>
            </a:lvl1pPr>
          </a:lstStyle>
          <a:p>
            <a:pPr>
              <a:defRPr/>
            </a:pPr>
            <a:fld id="{52B8C75D-34C9-4BC4-A7E3-78A5B21E6B46}" type="slidenum">
              <a:rPr lang="ja-JP" altLang="en-US"/>
              <a:pPr>
                <a:defRPr/>
              </a:pPr>
              <a:t>‹#›</a:t>
            </a:fld>
            <a:endParaRPr lang="en-US" altLang="ja-JP"/>
          </a:p>
        </p:txBody>
      </p:sp>
    </p:spTree>
    <p:extLst>
      <p:ext uri="{BB962C8B-B14F-4D97-AF65-F5344CB8AC3E}">
        <p14:creationId xmlns:p14="http://schemas.microsoft.com/office/powerpoint/2010/main" val="9492539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0</a:t>
            </a:fld>
            <a:endParaRPr lang="en-US" altLang="ja-JP"/>
          </a:p>
        </p:txBody>
      </p:sp>
    </p:spTree>
    <p:extLst>
      <p:ext uri="{BB962C8B-B14F-4D97-AF65-F5344CB8AC3E}">
        <p14:creationId xmlns:p14="http://schemas.microsoft.com/office/powerpoint/2010/main" val="2911813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9</a:t>
            </a:fld>
            <a:endParaRPr lang="en-US" altLang="ja-JP"/>
          </a:p>
        </p:txBody>
      </p:sp>
    </p:spTree>
    <p:extLst>
      <p:ext uri="{BB962C8B-B14F-4D97-AF65-F5344CB8AC3E}">
        <p14:creationId xmlns:p14="http://schemas.microsoft.com/office/powerpoint/2010/main" val="2216550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10</a:t>
            </a:fld>
            <a:endParaRPr lang="en-US" altLang="ja-JP"/>
          </a:p>
        </p:txBody>
      </p:sp>
    </p:spTree>
    <p:extLst>
      <p:ext uri="{BB962C8B-B14F-4D97-AF65-F5344CB8AC3E}">
        <p14:creationId xmlns:p14="http://schemas.microsoft.com/office/powerpoint/2010/main" val="1094384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8513" y="677863"/>
            <a:ext cx="4860925" cy="3365500"/>
          </a:xfrm>
        </p:spPr>
      </p:sp>
      <p:sp>
        <p:nvSpPr>
          <p:cNvPr id="3" name="ノート プレースホルダー 2"/>
          <p:cNvSpPr>
            <a:spLocks noGrp="1"/>
          </p:cNvSpPr>
          <p:nvPr>
            <p:ph type="body" idx="1"/>
          </p:nvPr>
        </p:nvSpPr>
        <p:spPr>
          <a:xfrm>
            <a:off x="831112" y="4093918"/>
            <a:ext cx="5167810" cy="5034997"/>
          </a:xfrm>
        </p:spPr>
        <p:txBody>
          <a:bodyPr/>
          <a:lstStyle/>
          <a:p>
            <a:pPr marL="158608" indent="-158608">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11</a:t>
            </a:fld>
            <a:endParaRPr lang="ja-JP" altLang="en-US">
              <a:solidFill>
                <a:prstClr val="black"/>
              </a:solidFill>
            </a:endParaRPr>
          </a:p>
        </p:txBody>
      </p:sp>
    </p:spTree>
    <p:extLst>
      <p:ext uri="{BB962C8B-B14F-4D97-AF65-F5344CB8AC3E}">
        <p14:creationId xmlns:p14="http://schemas.microsoft.com/office/powerpoint/2010/main" val="4228105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12</a:t>
            </a:fld>
            <a:endParaRPr lang="en-US" altLang="ja-JP"/>
          </a:p>
        </p:txBody>
      </p:sp>
    </p:spTree>
    <p:extLst>
      <p:ext uri="{BB962C8B-B14F-4D97-AF65-F5344CB8AC3E}">
        <p14:creationId xmlns:p14="http://schemas.microsoft.com/office/powerpoint/2010/main" val="3968014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13</a:t>
            </a:fld>
            <a:endParaRPr lang="en-US" altLang="ja-JP"/>
          </a:p>
        </p:txBody>
      </p:sp>
    </p:spTree>
    <p:extLst>
      <p:ext uri="{BB962C8B-B14F-4D97-AF65-F5344CB8AC3E}">
        <p14:creationId xmlns:p14="http://schemas.microsoft.com/office/powerpoint/2010/main" val="1758756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14</a:t>
            </a:fld>
            <a:endParaRPr lang="en-US" altLang="ja-JP"/>
          </a:p>
        </p:txBody>
      </p:sp>
    </p:spTree>
    <p:extLst>
      <p:ext uri="{BB962C8B-B14F-4D97-AF65-F5344CB8AC3E}">
        <p14:creationId xmlns:p14="http://schemas.microsoft.com/office/powerpoint/2010/main" val="1061109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15</a:t>
            </a:fld>
            <a:endParaRPr lang="en-US" altLang="ja-JP"/>
          </a:p>
        </p:txBody>
      </p:sp>
    </p:spTree>
    <p:extLst>
      <p:ext uri="{BB962C8B-B14F-4D97-AF65-F5344CB8AC3E}">
        <p14:creationId xmlns:p14="http://schemas.microsoft.com/office/powerpoint/2010/main" val="2174479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16</a:t>
            </a:fld>
            <a:endParaRPr lang="en-US" altLang="ja-JP"/>
          </a:p>
        </p:txBody>
      </p:sp>
    </p:spTree>
    <p:extLst>
      <p:ext uri="{BB962C8B-B14F-4D97-AF65-F5344CB8AC3E}">
        <p14:creationId xmlns:p14="http://schemas.microsoft.com/office/powerpoint/2010/main" val="1175893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17</a:t>
            </a:fld>
            <a:endParaRPr lang="en-US" altLang="ja-JP"/>
          </a:p>
        </p:txBody>
      </p:sp>
    </p:spTree>
    <p:extLst>
      <p:ext uri="{BB962C8B-B14F-4D97-AF65-F5344CB8AC3E}">
        <p14:creationId xmlns:p14="http://schemas.microsoft.com/office/powerpoint/2010/main" val="2426368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18</a:t>
            </a:fld>
            <a:endParaRPr lang="en-US" altLang="ja-JP"/>
          </a:p>
        </p:txBody>
      </p:sp>
    </p:spTree>
    <p:extLst>
      <p:ext uri="{BB962C8B-B14F-4D97-AF65-F5344CB8AC3E}">
        <p14:creationId xmlns:p14="http://schemas.microsoft.com/office/powerpoint/2010/main" val="755663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1</a:t>
            </a:fld>
            <a:endParaRPr lang="en-US" altLang="ja-JP"/>
          </a:p>
        </p:txBody>
      </p:sp>
    </p:spTree>
    <p:extLst>
      <p:ext uri="{BB962C8B-B14F-4D97-AF65-F5344CB8AC3E}">
        <p14:creationId xmlns:p14="http://schemas.microsoft.com/office/powerpoint/2010/main" val="26940582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19</a:t>
            </a:fld>
            <a:endParaRPr lang="en-US" altLang="ja-JP"/>
          </a:p>
        </p:txBody>
      </p:sp>
    </p:spTree>
    <p:extLst>
      <p:ext uri="{BB962C8B-B14F-4D97-AF65-F5344CB8AC3E}">
        <p14:creationId xmlns:p14="http://schemas.microsoft.com/office/powerpoint/2010/main" val="1019720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20</a:t>
            </a:fld>
            <a:endParaRPr lang="en-US" altLang="ja-JP"/>
          </a:p>
        </p:txBody>
      </p:sp>
    </p:spTree>
    <p:extLst>
      <p:ext uri="{BB962C8B-B14F-4D97-AF65-F5344CB8AC3E}">
        <p14:creationId xmlns:p14="http://schemas.microsoft.com/office/powerpoint/2010/main" val="13723108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21</a:t>
            </a:fld>
            <a:endParaRPr kumimoji="1" lang="ja-JP" altLang="en-US"/>
          </a:p>
        </p:txBody>
      </p:sp>
    </p:spTree>
    <p:extLst>
      <p:ext uri="{BB962C8B-B14F-4D97-AF65-F5344CB8AC3E}">
        <p14:creationId xmlns:p14="http://schemas.microsoft.com/office/powerpoint/2010/main" val="1890335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22</a:t>
            </a:fld>
            <a:endParaRPr kumimoji="1" lang="ja-JP" altLang="en-US"/>
          </a:p>
        </p:txBody>
      </p:sp>
    </p:spTree>
    <p:extLst>
      <p:ext uri="{BB962C8B-B14F-4D97-AF65-F5344CB8AC3E}">
        <p14:creationId xmlns:p14="http://schemas.microsoft.com/office/powerpoint/2010/main" val="33070686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23</a:t>
            </a:fld>
            <a:endParaRPr kumimoji="1" lang="ja-JP" altLang="en-US"/>
          </a:p>
        </p:txBody>
      </p:sp>
    </p:spTree>
    <p:extLst>
      <p:ext uri="{BB962C8B-B14F-4D97-AF65-F5344CB8AC3E}">
        <p14:creationId xmlns:p14="http://schemas.microsoft.com/office/powerpoint/2010/main" val="10818006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24</a:t>
            </a:fld>
            <a:endParaRPr kumimoji="1" lang="ja-JP" altLang="en-US"/>
          </a:p>
        </p:txBody>
      </p:sp>
    </p:spTree>
    <p:extLst>
      <p:ext uri="{BB962C8B-B14F-4D97-AF65-F5344CB8AC3E}">
        <p14:creationId xmlns:p14="http://schemas.microsoft.com/office/powerpoint/2010/main" val="694459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25</a:t>
            </a:fld>
            <a:endParaRPr kumimoji="1" lang="ja-JP" altLang="en-US"/>
          </a:p>
        </p:txBody>
      </p:sp>
    </p:spTree>
    <p:extLst>
      <p:ext uri="{BB962C8B-B14F-4D97-AF65-F5344CB8AC3E}">
        <p14:creationId xmlns:p14="http://schemas.microsoft.com/office/powerpoint/2010/main" val="3380036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26</a:t>
            </a:fld>
            <a:endParaRPr kumimoji="1" lang="ja-JP" altLang="en-US"/>
          </a:p>
        </p:txBody>
      </p:sp>
    </p:spTree>
    <p:extLst>
      <p:ext uri="{BB962C8B-B14F-4D97-AF65-F5344CB8AC3E}">
        <p14:creationId xmlns:p14="http://schemas.microsoft.com/office/powerpoint/2010/main" val="9660353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27</a:t>
            </a:fld>
            <a:endParaRPr kumimoji="1" lang="ja-JP" altLang="en-US"/>
          </a:p>
        </p:txBody>
      </p:sp>
    </p:spTree>
    <p:extLst>
      <p:ext uri="{BB962C8B-B14F-4D97-AF65-F5344CB8AC3E}">
        <p14:creationId xmlns:p14="http://schemas.microsoft.com/office/powerpoint/2010/main" val="16627485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28</a:t>
            </a:fld>
            <a:endParaRPr kumimoji="1" lang="ja-JP" altLang="en-US"/>
          </a:p>
        </p:txBody>
      </p:sp>
    </p:spTree>
    <p:extLst>
      <p:ext uri="{BB962C8B-B14F-4D97-AF65-F5344CB8AC3E}">
        <p14:creationId xmlns:p14="http://schemas.microsoft.com/office/powerpoint/2010/main" val="166043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2</a:t>
            </a:fld>
            <a:endParaRPr kumimoji="1" lang="ja-JP" altLang="en-US"/>
          </a:p>
        </p:txBody>
      </p:sp>
    </p:spTree>
    <p:extLst>
      <p:ext uri="{BB962C8B-B14F-4D97-AF65-F5344CB8AC3E}">
        <p14:creationId xmlns:p14="http://schemas.microsoft.com/office/powerpoint/2010/main" val="21782172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29</a:t>
            </a:fld>
            <a:endParaRPr lang="en-US" altLang="ja-JP"/>
          </a:p>
        </p:txBody>
      </p:sp>
    </p:spTree>
    <p:extLst>
      <p:ext uri="{BB962C8B-B14F-4D97-AF65-F5344CB8AC3E}">
        <p14:creationId xmlns:p14="http://schemas.microsoft.com/office/powerpoint/2010/main" val="4215922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30</a:t>
            </a:fld>
            <a:endParaRPr kumimoji="1" lang="ja-JP" altLang="en-US"/>
          </a:p>
        </p:txBody>
      </p:sp>
    </p:spTree>
    <p:extLst>
      <p:ext uri="{BB962C8B-B14F-4D97-AF65-F5344CB8AC3E}">
        <p14:creationId xmlns:p14="http://schemas.microsoft.com/office/powerpoint/2010/main" val="7715554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31</a:t>
            </a:fld>
            <a:endParaRPr kumimoji="1" lang="ja-JP" altLang="en-US"/>
          </a:p>
        </p:txBody>
      </p:sp>
    </p:spTree>
    <p:extLst>
      <p:ext uri="{BB962C8B-B14F-4D97-AF65-F5344CB8AC3E}">
        <p14:creationId xmlns:p14="http://schemas.microsoft.com/office/powerpoint/2010/main" val="26858495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32</a:t>
            </a:fld>
            <a:endParaRPr kumimoji="1" lang="ja-JP" altLang="en-US"/>
          </a:p>
        </p:txBody>
      </p:sp>
    </p:spTree>
    <p:extLst>
      <p:ext uri="{BB962C8B-B14F-4D97-AF65-F5344CB8AC3E}">
        <p14:creationId xmlns:p14="http://schemas.microsoft.com/office/powerpoint/2010/main" val="8372808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33</a:t>
            </a:fld>
            <a:endParaRPr kumimoji="1" lang="ja-JP" altLang="en-US"/>
          </a:p>
        </p:txBody>
      </p:sp>
    </p:spTree>
    <p:extLst>
      <p:ext uri="{BB962C8B-B14F-4D97-AF65-F5344CB8AC3E}">
        <p14:creationId xmlns:p14="http://schemas.microsoft.com/office/powerpoint/2010/main" val="17554513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34</a:t>
            </a:fld>
            <a:endParaRPr kumimoji="1" lang="ja-JP" altLang="en-US"/>
          </a:p>
        </p:txBody>
      </p:sp>
    </p:spTree>
    <p:extLst>
      <p:ext uri="{BB962C8B-B14F-4D97-AF65-F5344CB8AC3E}">
        <p14:creationId xmlns:p14="http://schemas.microsoft.com/office/powerpoint/2010/main" val="22866979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35</a:t>
            </a:fld>
            <a:endParaRPr kumimoji="1" lang="ja-JP" altLang="en-US"/>
          </a:p>
        </p:txBody>
      </p:sp>
    </p:spTree>
    <p:extLst>
      <p:ext uri="{BB962C8B-B14F-4D97-AF65-F5344CB8AC3E}">
        <p14:creationId xmlns:p14="http://schemas.microsoft.com/office/powerpoint/2010/main" val="15151269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36</a:t>
            </a:fld>
            <a:endParaRPr kumimoji="1" lang="ja-JP" altLang="en-US"/>
          </a:p>
        </p:txBody>
      </p:sp>
    </p:spTree>
    <p:extLst>
      <p:ext uri="{BB962C8B-B14F-4D97-AF65-F5344CB8AC3E}">
        <p14:creationId xmlns:p14="http://schemas.microsoft.com/office/powerpoint/2010/main" val="660015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37</a:t>
            </a:fld>
            <a:endParaRPr kumimoji="1" lang="ja-JP" altLang="en-US"/>
          </a:p>
        </p:txBody>
      </p:sp>
    </p:spTree>
    <p:extLst>
      <p:ext uri="{BB962C8B-B14F-4D97-AF65-F5344CB8AC3E}">
        <p14:creationId xmlns:p14="http://schemas.microsoft.com/office/powerpoint/2010/main" val="19746365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38</a:t>
            </a:fld>
            <a:endParaRPr kumimoji="1" lang="ja-JP" altLang="en-US"/>
          </a:p>
        </p:txBody>
      </p:sp>
    </p:spTree>
    <p:extLst>
      <p:ext uri="{BB962C8B-B14F-4D97-AF65-F5344CB8AC3E}">
        <p14:creationId xmlns:p14="http://schemas.microsoft.com/office/powerpoint/2010/main" val="1039545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21" y="4721186"/>
            <a:ext cx="5445760" cy="5001013"/>
          </a:xfrm>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3</a:t>
            </a:fld>
            <a:endParaRPr kumimoji="1" lang="ja-JP" altLang="en-US"/>
          </a:p>
        </p:txBody>
      </p:sp>
    </p:spTree>
    <p:extLst>
      <p:ext uri="{BB962C8B-B14F-4D97-AF65-F5344CB8AC3E}">
        <p14:creationId xmlns:p14="http://schemas.microsoft.com/office/powerpoint/2010/main" val="39756786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39</a:t>
            </a:fld>
            <a:endParaRPr kumimoji="1" lang="ja-JP" altLang="en-US"/>
          </a:p>
        </p:txBody>
      </p:sp>
    </p:spTree>
    <p:extLst>
      <p:ext uri="{BB962C8B-B14F-4D97-AF65-F5344CB8AC3E}">
        <p14:creationId xmlns:p14="http://schemas.microsoft.com/office/powerpoint/2010/main" val="26560881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40</a:t>
            </a:fld>
            <a:endParaRPr kumimoji="1" lang="ja-JP" altLang="en-US"/>
          </a:p>
        </p:txBody>
      </p:sp>
    </p:spTree>
    <p:extLst>
      <p:ext uri="{BB962C8B-B14F-4D97-AF65-F5344CB8AC3E}">
        <p14:creationId xmlns:p14="http://schemas.microsoft.com/office/powerpoint/2010/main" val="1882089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41</a:t>
            </a:fld>
            <a:endParaRPr lang="en-US" altLang="ja-JP"/>
          </a:p>
        </p:txBody>
      </p:sp>
    </p:spTree>
    <p:extLst>
      <p:ext uri="{BB962C8B-B14F-4D97-AF65-F5344CB8AC3E}">
        <p14:creationId xmlns:p14="http://schemas.microsoft.com/office/powerpoint/2010/main" val="30505120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8513" y="677863"/>
            <a:ext cx="4860925" cy="3365500"/>
          </a:xfrm>
        </p:spPr>
      </p:sp>
      <p:sp>
        <p:nvSpPr>
          <p:cNvPr id="3" name="ノート プレースホルダー 2"/>
          <p:cNvSpPr>
            <a:spLocks noGrp="1"/>
          </p:cNvSpPr>
          <p:nvPr>
            <p:ph type="body" idx="1"/>
          </p:nvPr>
        </p:nvSpPr>
        <p:spPr>
          <a:xfrm>
            <a:off x="831112" y="4093918"/>
            <a:ext cx="5167810" cy="5034997"/>
          </a:xfrm>
        </p:spPr>
        <p:txBody>
          <a:bodyPr/>
          <a:lstStyle/>
          <a:p>
            <a:pPr marL="158608" indent="-158608">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42</a:t>
            </a:fld>
            <a:endParaRPr lang="ja-JP" altLang="en-US">
              <a:solidFill>
                <a:prstClr val="black"/>
              </a:solidFill>
            </a:endParaRPr>
          </a:p>
        </p:txBody>
      </p:sp>
    </p:spTree>
    <p:extLst>
      <p:ext uri="{BB962C8B-B14F-4D97-AF65-F5344CB8AC3E}">
        <p14:creationId xmlns:p14="http://schemas.microsoft.com/office/powerpoint/2010/main" val="23097971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8513" y="677863"/>
            <a:ext cx="4862512" cy="3365500"/>
          </a:xfrm>
        </p:spPr>
      </p:sp>
      <p:sp>
        <p:nvSpPr>
          <p:cNvPr id="3" name="ノート プレースホルダー 2"/>
          <p:cNvSpPr>
            <a:spLocks noGrp="1"/>
          </p:cNvSpPr>
          <p:nvPr>
            <p:ph type="body" idx="1"/>
          </p:nvPr>
        </p:nvSpPr>
        <p:spPr>
          <a:xfrm>
            <a:off x="645419" y="4231389"/>
            <a:ext cx="5345703" cy="5034997"/>
          </a:xfrm>
        </p:spPr>
        <p:txBody>
          <a:bodyPr/>
          <a:lstStyle/>
          <a:p>
            <a:pPr marL="158608" indent="-158608">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43</a:t>
            </a:fld>
            <a:endParaRPr lang="ja-JP" altLang="en-US">
              <a:solidFill>
                <a:prstClr val="black"/>
              </a:solidFill>
            </a:endParaRPr>
          </a:p>
        </p:txBody>
      </p:sp>
    </p:spTree>
    <p:extLst>
      <p:ext uri="{BB962C8B-B14F-4D97-AF65-F5344CB8AC3E}">
        <p14:creationId xmlns:p14="http://schemas.microsoft.com/office/powerpoint/2010/main" val="58877394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44</a:t>
            </a:fld>
            <a:endParaRPr kumimoji="1" lang="ja-JP" altLang="en-US"/>
          </a:p>
        </p:txBody>
      </p:sp>
    </p:spTree>
    <p:extLst>
      <p:ext uri="{BB962C8B-B14F-4D97-AF65-F5344CB8AC3E}">
        <p14:creationId xmlns:p14="http://schemas.microsoft.com/office/powerpoint/2010/main" val="42875786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45</a:t>
            </a:fld>
            <a:endParaRPr kumimoji="1" lang="ja-JP" altLang="en-US"/>
          </a:p>
        </p:txBody>
      </p:sp>
    </p:spTree>
    <p:extLst>
      <p:ext uri="{BB962C8B-B14F-4D97-AF65-F5344CB8AC3E}">
        <p14:creationId xmlns:p14="http://schemas.microsoft.com/office/powerpoint/2010/main" val="41624845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46</a:t>
            </a:fld>
            <a:endParaRPr kumimoji="1" lang="ja-JP" altLang="en-US"/>
          </a:p>
        </p:txBody>
      </p:sp>
    </p:spTree>
    <p:extLst>
      <p:ext uri="{BB962C8B-B14F-4D97-AF65-F5344CB8AC3E}">
        <p14:creationId xmlns:p14="http://schemas.microsoft.com/office/powerpoint/2010/main" val="16552384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47</a:t>
            </a:fld>
            <a:endParaRPr kumimoji="1" lang="ja-JP" altLang="en-US"/>
          </a:p>
        </p:txBody>
      </p:sp>
    </p:spTree>
    <p:extLst>
      <p:ext uri="{BB962C8B-B14F-4D97-AF65-F5344CB8AC3E}">
        <p14:creationId xmlns:p14="http://schemas.microsoft.com/office/powerpoint/2010/main" val="407685865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105296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21" y="4721186"/>
            <a:ext cx="5445760" cy="5001013"/>
          </a:xfrm>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4</a:t>
            </a:fld>
            <a:endParaRPr kumimoji="1" lang="ja-JP" altLang="en-US"/>
          </a:p>
        </p:txBody>
      </p:sp>
    </p:spTree>
    <p:extLst>
      <p:ext uri="{BB962C8B-B14F-4D97-AF65-F5344CB8AC3E}">
        <p14:creationId xmlns:p14="http://schemas.microsoft.com/office/powerpoint/2010/main" val="21319400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49</a:t>
            </a:fld>
            <a:endParaRPr kumimoji="1" lang="ja-JP" altLang="en-US"/>
          </a:p>
        </p:txBody>
      </p:sp>
    </p:spTree>
    <p:extLst>
      <p:ext uri="{BB962C8B-B14F-4D97-AF65-F5344CB8AC3E}">
        <p14:creationId xmlns:p14="http://schemas.microsoft.com/office/powerpoint/2010/main" val="139566251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50</a:t>
            </a:fld>
            <a:endParaRPr kumimoji="1" lang="ja-JP" altLang="en-US"/>
          </a:p>
        </p:txBody>
      </p:sp>
    </p:spTree>
    <p:extLst>
      <p:ext uri="{BB962C8B-B14F-4D97-AF65-F5344CB8AC3E}">
        <p14:creationId xmlns:p14="http://schemas.microsoft.com/office/powerpoint/2010/main" val="352864760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51</a:t>
            </a:fld>
            <a:endParaRPr kumimoji="1" lang="ja-JP" altLang="en-US"/>
          </a:p>
        </p:txBody>
      </p:sp>
    </p:spTree>
    <p:extLst>
      <p:ext uri="{BB962C8B-B14F-4D97-AF65-F5344CB8AC3E}">
        <p14:creationId xmlns:p14="http://schemas.microsoft.com/office/powerpoint/2010/main" val="259885660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52</a:t>
            </a:fld>
            <a:endParaRPr kumimoji="1" lang="ja-JP" altLang="en-US"/>
          </a:p>
        </p:txBody>
      </p:sp>
    </p:spTree>
    <p:extLst>
      <p:ext uri="{BB962C8B-B14F-4D97-AF65-F5344CB8AC3E}">
        <p14:creationId xmlns:p14="http://schemas.microsoft.com/office/powerpoint/2010/main" val="148136214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53</a:t>
            </a:fld>
            <a:endParaRPr kumimoji="1" lang="ja-JP" altLang="en-US"/>
          </a:p>
        </p:txBody>
      </p:sp>
    </p:spTree>
    <p:extLst>
      <p:ext uri="{BB962C8B-B14F-4D97-AF65-F5344CB8AC3E}">
        <p14:creationId xmlns:p14="http://schemas.microsoft.com/office/powerpoint/2010/main" val="151172231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54</a:t>
            </a:fld>
            <a:endParaRPr kumimoji="1" lang="ja-JP" altLang="en-US"/>
          </a:p>
        </p:txBody>
      </p:sp>
    </p:spTree>
    <p:extLst>
      <p:ext uri="{BB962C8B-B14F-4D97-AF65-F5344CB8AC3E}">
        <p14:creationId xmlns:p14="http://schemas.microsoft.com/office/powerpoint/2010/main" val="130016590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55</a:t>
            </a:fld>
            <a:endParaRPr kumimoji="1" lang="ja-JP" altLang="en-US"/>
          </a:p>
        </p:txBody>
      </p:sp>
    </p:spTree>
    <p:extLst>
      <p:ext uri="{BB962C8B-B14F-4D97-AF65-F5344CB8AC3E}">
        <p14:creationId xmlns:p14="http://schemas.microsoft.com/office/powerpoint/2010/main" val="7232539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56</a:t>
            </a:fld>
            <a:endParaRPr kumimoji="1" lang="ja-JP" altLang="en-US"/>
          </a:p>
        </p:txBody>
      </p:sp>
    </p:spTree>
    <p:extLst>
      <p:ext uri="{BB962C8B-B14F-4D97-AF65-F5344CB8AC3E}">
        <p14:creationId xmlns:p14="http://schemas.microsoft.com/office/powerpoint/2010/main" val="77681473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57</a:t>
            </a:fld>
            <a:endParaRPr kumimoji="1" lang="ja-JP" altLang="en-US"/>
          </a:p>
        </p:txBody>
      </p:sp>
    </p:spTree>
    <p:extLst>
      <p:ext uri="{BB962C8B-B14F-4D97-AF65-F5344CB8AC3E}">
        <p14:creationId xmlns:p14="http://schemas.microsoft.com/office/powerpoint/2010/main" val="18657282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58</a:t>
            </a:fld>
            <a:endParaRPr kumimoji="1" lang="ja-JP" altLang="en-US"/>
          </a:p>
        </p:txBody>
      </p:sp>
    </p:spTree>
    <p:extLst>
      <p:ext uri="{BB962C8B-B14F-4D97-AF65-F5344CB8AC3E}">
        <p14:creationId xmlns:p14="http://schemas.microsoft.com/office/powerpoint/2010/main" val="207228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5</a:t>
            </a:fld>
            <a:endParaRPr kumimoji="1" lang="ja-JP" altLang="en-US"/>
          </a:p>
        </p:txBody>
      </p:sp>
    </p:spTree>
    <p:extLst>
      <p:ext uri="{BB962C8B-B14F-4D97-AF65-F5344CB8AC3E}">
        <p14:creationId xmlns:p14="http://schemas.microsoft.com/office/powerpoint/2010/main" val="290904217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59</a:t>
            </a:fld>
            <a:endParaRPr kumimoji="1" lang="ja-JP" altLang="en-US"/>
          </a:p>
        </p:txBody>
      </p:sp>
    </p:spTree>
    <p:extLst>
      <p:ext uri="{BB962C8B-B14F-4D97-AF65-F5344CB8AC3E}">
        <p14:creationId xmlns:p14="http://schemas.microsoft.com/office/powerpoint/2010/main" val="222045162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60</a:t>
            </a:fld>
            <a:endParaRPr kumimoji="1" lang="ja-JP" altLang="en-US"/>
          </a:p>
        </p:txBody>
      </p:sp>
    </p:spTree>
    <p:extLst>
      <p:ext uri="{BB962C8B-B14F-4D97-AF65-F5344CB8AC3E}">
        <p14:creationId xmlns:p14="http://schemas.microsoft.com/office/powerpoint/2010/main" val="354413227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61</a:t>
            </a:fld>
            <a:endParaRPr lang="en-US" altLang="ja-JP"/>
          </a:p>
        </p:txBody>
      </p:sp>
    </p:spTree>
    <p:extLst>
      <p:ext uri="{BB962C8B-B14F-4D97-AF65-F5344CB8AC3E}">
        <p14:creationId xmlns:p14="http://schemas.microsoft.com/office/powerpoint/2010/main" val="291303256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8513" y="677863"/>
            <a:ext cx="4860925" cy="3365500"/>
          </a:xfrm>
        </p:spPr>
      </p:sp>
      <p:sp>
        <p:nvSpPr>
          <p:cNvPr id="3" name="ノート プレースホルダー 2"/>
          <p:cNvSpPr>
            <a:spLocks noGrp="1"/>
          </p:cNvSpPr>
          <p:nvPr>
            <p:ph type="body" idx="1"/>
          </p:nvPr>
        </p:nvSpPr>
        <p:spPr>
          <a:xfrm>
            <a:off x="645419" y="4231389"/>
            <a:ext cx="5345703" cy="4615415"/>
          </a:xfrm>
        </p:spPr>
        <p:txBody>
          <a:bodyPr/>
          <a:lstStyle/>
          <a:p>
            <a:pPr marL="158608" indent="-158608">
              <a:buFont typeface="Arial" panose="020B0604020202020204" pitchFamily="34" charset="0"/>
              <a:buChar char="•"/>
            </a:pPr>
            <a:endParaRPr kumimoji="1" lang="ja-JP" altLang="en-US" dirty="0" smtClean="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62</a:t>
            </a:fld>
            <a:endParaRPr lang="ja-JP" altLang="en-US">
              <a:solidFill>
                <a:prstClr val="black"/>
              </a:solidFill>
            </a:endParaRPr>
          </a:p>
        </p:txBody>
      </p:sp>
    </p:spTree>
    <p:extLst>
      <p:ext uri="{BB962C8B-B14F-4D97-AF65-F5344CB8AC3E}">
        <p14:creationId xmlns:p14="http://schemas.microsoft.com/office/powerpoint/2010/main" val="36696696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63</a:t>
            </a:fld>
            <a:endParaRPr kumimoji="1" lang="ja-JP" altLang="en-US"/>
          </a:p>
        </p:txBody>
      </p:sp>
    </p:spTree>
    <p:extLst>
      <p:ext uri="{BB962C8B-B14F-4D97-AF65-F5344CB8AC3E}">
        <p14:creationId xmlns:p14="http://schemas.microsoft.com/office/powerpoint/2010/main" val="162387354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64</a:t>
            </a:fld>
            <a:endParaRPr kumimoji="1" lang="ja-JP" altLang="en-US"/>
          </a:p>
        </p:txBody>
      </p:sp>
    </p:spTree>
    <p:extLst>
      <p:ext uri="{BB962C8B-B14F-4D97-AF65-F5344CB8AC3E}">
        <p14:creationId xmlns:p14="http://schemas.microsoft.com/office/powerpoint/2010/main" val="163365361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65</a:t>
            </a:fld>
            <a:endParaRPr lang="en-US" altLang="ja-JP"/>
          </a:p>
        </p:txBody>
      </p:sp>
    </p:spTree>
    <p:extLst>
      <p:ext uri="{BB962C8B-B14F-4D97-AF65-F5344CB8AC3E}">
        <p14:creationId xmlns:p14="http://schemas.microsoft.com/office/powerpoint/2010/main" val="404356881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66</a:t>
            </a:fld>
            <a:endParaRPr kumimoji="1" lang="ja-JP" altLang="en-US"/>
          </a:p>
        </p:txBody>
      </p:sp>
    </p:spTree>
    <p:extLst>
      <p:ext uri="{BB962C8B-B14F-4D97-AF65-F5344CB8AC3E}">
        <p14:creationId xmlns:p14="http://schemas.microsoft.com/office/powerpoint/2010/main" val="5632262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67</a:t>
            </a:fld>
            <a:endParaRPr kumimoji="1" lang="ja-JP" altLang="en-US"/>
          </a:p>
        </p:txBody>
      </p:sp>
    </p:spTree>
    <p:extLst>
      <p:ext uri="{BB962C8B-B14F-4D97-AF65-F5344CB8AC3E}">
        <p14:creationId xmlns:p14="http://schemas.microsoft.com/office/powerpoint/2010/main" val="140483605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68</a:t>
            </a:fld>
            <a:endParaRPr kumimoji="1" lang="ja-JP" altLang="en-US"/>
          </a:p>
        </p:txBody>
      </p:sp>
    </p:spTree>
    <p:extLst>
      <p:ext uri="{BB962C8B-B14F-4D97-AF65-F5344CB8AC3E}">
        <p14:creationId xmlns:p14="http://schemas.microsoft.com/office/powerpoint/2010/main" val="2597400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6</a:t>
            </a:fld>
            <a:endParaRPr lang="en-US" altLang="ja-JP"/>
          </a:p>
        </p:txBody>
      </p:sp>
    </p:spTree>
    <p:extLst>
      <p:ext uri="{BB962C8B-B14F-4D97-AF65-F5344CB8AC3E}">
        <p14:creationId xmlns:p14="http://schemas.microsoft.com/office/powerpoint/2010/main" val="70124654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88958361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70</a:t>
            </a:fld>
            <a:endParaRPr lang="en-US" altLang="ja-JP"/>
          </a:p>
        </p:txBody>
      </p:sp>
    </p:spTree>
    <p:extLst>
      <p:ext uri="{BB962C8B-B14F-4D97-AF65-F5344CB8AC3E}">
        <p14:creationId xmlns:p14="http://schemas.microsoft.com/office/powerpoint/2010/main" val="91419562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8513" y="677863"/>
            <a:ext cx="4860925" cy="3365500"/>
          </a:xfrm>
        </p:spPr>
      </p:sp>
      <p:sp>
        <p:nvSpPr>
          <p:cNvPr id="3" name="ノート プレースホルダー 2"/>
          <p:cNvSpPr>
            <a:spLocks noGrp="1"/>
          </p:cNvSpPr>
          <p:nvPr>
            <p:ph type="body" idx="1"/>
          </p:nvPr>
        </p:nvSpPr>
        <p:spPr>
          <a:xfrm>
            <a:off x="645419" y="4231389"/>
            <a:ext cx="5345703" cy="4615415"/>
          </a:xfrm>
        </p:spPr>
        <p:txBody>
          <a:bodyPr/>
          <a:lstStyle/>
          <a:p>
            <a:pPr marL="158608" indent="-158608">
              <a:buFont typeface="Arial" panose="020B0604020202020204" pitchFamily="34" charset="0"/>
              <a:buChar char="•"/>
            </a:pPr>
            <a:endParaRPr kumimoji="1" lang="ja-JP" altLang="en-US" dirty="0" smtClean="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71</a:t>
            </a:fld>
            <a:endParaRPr lang="ja-JP" altLang="en-US">
              <a:solidFill>
                <a:prstClr val="black"/>
              </a:solidFill>
            </a:endParaRPr>
          </a:p>
        </p:txBody>
      </p:sp>
    </p:spTree>
    <p:extLst>
      <p:ext uri="{BB962C8B-B14F-4D97-AF65-F5344CB8AC3E}">
        <p14:creationId xmlns:p14="http://schemas.microsoft.com/office/powerpoint/2010/main" val="327904042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72</a:t>
            </a:fld>
            <a:endParaRPr kumimoji="1" lang="ja-JP" altLang="en-US"/>
          </a:p>
        </p:txBody>
      </p:sp>
    </p:spTree>
    <p:extLst>
      <p:ext uri="{BB962C8B-B14F-4D97-AF65-F5344CB8AC3E}">
        <p14:creationId xmlns:p14="http://schemas.microsoft.com/office/powerpoint/2010/main" val="270027392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73</a:t>
            </a:fld>
            <a:endParaRPr kumimoji="1" lang="ja-JP" altLang="en-US"/>
          </a:p>
        </p:txBody>
      </p:sp>
    </p:spTree>
    <p:extLst>
      <p:ext uri="{BB962C8B-B14F-4D97-AF65-F5344CB8AC3E}">
        <p14:creationId xmlns:p14="http://schemas.microsoft.com/office/powerpoint/2010/main" val="272984023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74</a:t>
            </a:fld>
            <a:endParaRPr kumimoji="1" lang="ja-JP" altLang="en-US"/>
          </a:p>
        </p:txBody>
      </p:sp>
    </p:spTree>
    <p:extLst>
      <p:ext uri="{BB962C8B-B14F-4D97-AF65-F5344CB8AC3E}">
        <p14:creationId xmlns:p14="http://schemas.microsoft.com/office/powerpoint/2010/main" val="369093787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52B8C75D-34C9-4BC4-A7E3-78A5B21E6B46}" type="slidenum">
              <a:rPr lang="ja-JP" altLang="en-US" smtClean="0"/>
              <a:pPr>
                <a:defRPr/>
              </a:pPr>
              <a:t>75</a:t>
            </a:fld>
            <a:endParaRPr lang="en-US" altLang="ja-JP"/>
          </a:p>
        </p:txBody>
      </p:sp>
    </p:spTree>
    <p:extLst>
      <p:ext uri="{BB962C8B-B14F-4D97-AF65-F5344CB8AC3E}">
        <p14:creationId xmlns:p14="http://schemas.microsoft.com/office/powerpoint/2010/main" val="408686507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3969" lvl="1" indent="-17290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kumimoji="1" lang="ja-JP" altLang="en-US" smtClean="0"/>
              <a:t>76</a:t>
            </a:fld>
            <a:endParaRPr kumimoji="1" lang="ja-JP" altLang="en-US"/>
          </a:p>
        </p:txBody>
      </p:sp>
    </p:spTree>
    <p:extLst>
      <p:ext uri="{BB962C8B-B14F-4D97-AF65-F5344CB8AC3E}">
        <p14:creationId xmlns:p14="http://schemas.microsoft.com/office/powerpoint/2010/main" val="1654684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21" y="4721186"/>
            <a:ext cx="5445760" cy="5001013"/>
          </a:xfrm>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79AE76E3-B7C4-410A-A729-DA1448EE9528}" type="slidenum">
              <a:rPr kumimoji="1" lang="ja-JP" altLang="en-US" smtClean="0"/>
              <a:t>7</a:t>
            </a:fld>
            <a:endParaRPr kumimoji="1" lang="ja-JP" altLang="en-US"/>
          </a:p>
        </p:txBody>
      </p:sp>
    </p:spTree>
    <p:extLst>
      <p:ext uri="{BB962C8B-B14F-4D97-AF65-F5344CB8AC3E}">
        <p14:creationId xmlns:p14="http://schemas.microsoft.com/office/powerpoint/2010/main" val="84479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8513" y="677863"/>
            <a:ext cx="4862512" cy="3365500"/>
          </a:xfrm>
        </p:spPr>
      </p:sp>
      <p:sp>
        <p:nvSpPr>
          <p:cNvPr id="3" name="ノート プレースホルダー 2"/>
          <p:cNvSpPr>
            <a:spLocks noGrp="1"/>
          </p:cNvSpPr>
          <p:nvPr>
            <p:ph type="body" idx="1"/>
          </p:nvPr>
        </p:nvSpPr>
        <p:spPr/>
        <p:txBody>
          <a:bodyPr/>
          <a:lstStyle/>
          <a:p>
            <a:pPr marL="158608" indent="-158608">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1328190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5" y="2130801"/>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139" indent="0" algn="ctr">
              <a:buNone/>
              <a:defRPr>
                <a:solidFill>
                  <a:schemeClr val="tx1">
                    <a:tint val="75000"/>
                  </a:schemeClr>
                </a:solidFill>
              </a:defRPr>
            </a:lvl2pPr>
            <a:lvl3pPr marL="914278" indent="0" algn="ctr">
              <a:buNone/>
              <a:defRPr>
                <a:solidFill>
                  <a:schemeClr val="tx1">
                    <a:tint val="75000"/>
                  </a:schemeClr>
                </a:solidFill>
              </a:defRPr>
            </a:lvl3pPr>
            <a:lvl4pPr marL="1371417" indent="0" algn="ctr">
              <a:buNone/>
              <a:defRPr>
                <a:solidFill>
                  <a:schemeClr val="tx1">
                    <a:tint val="75000"/>
                  </a:schemeClr>
                </a:solidFill>
              </a:defRPr>
            </a:lvl4pPr>
            <a:lvl5pPr marL="1828555" indent="0" algn="ctr">
              <a:buNone/>
              <a:defRPr>
                <a:solidFill>
                  <a:schemeClr val="tx1">
                    <a:tint val="75000"/>
                  </a:schemeClr>
                </a:solidFill>
              </a:defRPr>
            </a:lvl5pPr>
            <a:lvl6pPr marL="2285694" indent="0" algn="ctr">
              <a:buNone/>
              <a:defRPr>
                <a:solidFill>
                  <a:schemeClr val="tx1">
                    <a:tint val="75000"/>
                  </a:schemeClr>
                </a:solidFill>
              </a:defRPr>
            </a:lvl6pPr>
            <a:lvl7pPr marL="2742833" indent="0" algn="ctr">
              <a:buNone/>
              <a:defRPr>
                <a:solidFill>
                  <a:schemeClr val="tx1">
                    <a:tint val="75000"/>
                  </a:schemeClr>
                </a:solidFill>
              </a:defRPr>
            </a:lvl7pPr>
            <a:lvl8pPr marL="3199972" indent="0" algn="ctr">
              <a:buNone/>
              <a:defRPr>
                <a:solidFill>
                  <a:schemeClr val="tx1">
                    <a:tint val="75000"/>
                  </a:schemeClr>
                </a:solidFill>
              </a:defRPr>
            </a:lvl8pPr>
            <a:lvl9pPr marL="365711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C0A781C-97A3-4373-86C3-EE98F8CB990E}" type="datetime1">
              <a:rPr lang="ja-JP" altLang="en-US" smtClean="0"/>
              <a:t>2017/7/31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C9471C5-DDA3-45F4-AF46-9CCD1ACA3B9A}" type="slidenum">
              <a:rPr lang="ja-JP" altLang="en-US"/>
              <a:pPr>
                <a:defRPr/>
              </a:pPr>
              <a:t>‹#›</a:t>
            </a:fld>
            <a:endParaRPr lang="ja-JP" altLang="en-US"/>
          </a:p>
        </p:txBody>
      </p:sp>
    </p:spTree>
    <p:extLst>
      <p:ext uri="{BB962C8B-B14F-4D97-AF65-F5344CB8AC3E}">
        <p14:creationId xmlns:p14="http://schemas.microsoft.com/office/powerpoint/2010/main" val="137861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1C4CD17-B669-4C51-BF9A-EFAEBD225F00}" type="datetime1">
              <a:rPr lang="ja-JP" altLang="en-US" smtClean="0"/>
              <a:t>2017/7/31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83B0EA1-182F-4636-A3CF-9C2A9D5707E1}" type="slidenum">
              <a:rPr lang="ja-JP" altLang="en-US"/>
              <a:pPr>
                <a:defRPr/>
              </a:pPr>
              <a:t>‹#›</a:t>
            </a:fld>
            <a:endParaRPr lang="ja-JP" altLang="en-US"/>
          </a:p>
        </p:txBody>
      </p:sp>
    </p:spTree>
    <p:extLst>
      <p:ext uri="{BB962C8B-B14F-4D97-AF65-F5344CB8AC3E}">
        <p14:creationId xmlns:p14="http://schemas.microsoft.com/office/powerpoint/2010/main" val="2830107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85"/>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7" y="274785"/>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9D3202B-D358-41A6-BB24-C73C93AE1A68}" type="datetime1">
              <a:rPr lang="ja-JP" altLang="en-US" smtClean="0"/>
              <a:t>2017/7/31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73FED54-EB4B-4910-A2F4-DA5D3F23DF1A}" type="slidenum">
              <a:rPr lang="ja-JP" altLang="en-US"/>
              <a:pPr>
                <a:defRPr/>
              </a:pPr>
              <a:t>‹#›</a:t>
            </a:fld>
            <a:endParaRPr lang="ja-JP" altLang="en-US"/>
          </a:p>
        </p:txBody>
      </p:sp>
    </p:spTree>
    <p:extLst>
      <p:ext uri="{BB962C8B-B14F-4D97-AF65-F5344CB8AC3E}">
        <p14:creationId xmlns:p14="http://schemas.microsoft.com/office/powerpoint/2010/main" val="1731329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4B6B710-F556-44E3-8803-42246BC8EFA8}" type="datetime1">
              <a:rPr lang="ja-JP" altLang="en-US" smtClean="0"/>
              <a:t>2017/7/31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5EB0F02-464B-481B-A96C-0D238ADD2853}" type="slidenum">
              <a:rPr lang="ja-JP" altLang="en-US"/>
              <a:pPr>
                <a:defRPr/>
              </a:pPr>
              <a:t>‹#›</a:t>
            </a:fld>
            <a:endParaRPr lang="ja-JP" altLang="en-US"/>
          </a:p>
        </p:txBody>
      </p:sp>
    </p:spTree>
    <p:extLst>
      <p:ext uri="{BB962C8B-B14F-4D97-AF65-F5344CB8AC3E}">
        <p14:creationId xmlns:p14="http://schemas.microsoft.com/office/powerpoint/2010/main" val="3442527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11" y="4407276"/>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11" y="2906713"/>
            <a:ext cx="8420101" cy="1500187"/>
          </a:xfrm>
        </p:spPr>
        <p:txBody>
          <a:bodyPr anchor="b"/>
          <a:lstStyle>
            <a:lvl1pPr marL="0" indent="0">
              <a:buNone/>
              <a:defRPr sz="2000">
                <a:solidFill>
                  <a:schemeClr val="tx1">
                    <a:tint val="75000"/>
                  </a:schemeClr>
                </a:solidFill>
              </a:defRPr>
            </a:lvl1pPr>
            <a:lvl2pPr marL="457139" indent="0">
              <a:buNone/>
              <a:defRPr sz="1800">
                <a:solidFill>
                  <a:schemeClr val="tx1">
                    <a:tint val="75000"/>
                  </a:schemeClr>
                </a:solidFill>
              </a:defRPr>
            </a:lvl2pPr>
            <a:lvl3pPr marL="914278" indent="0">
              <a:buNone/>
              <a:defRPr sz="1600">
                <a:solidFill>
                  <a:schemeClr val="tx1">
                    <a:tint val="75000"/>
                  </a:schemeClr>
                </a:solidFill>
              </a:defRPr>
            </a:lvl3pPr>
            <a:lvl4pPr marL="1371417" indent="0">
              <a:buNone/>
              <a:defRPr sz="1400">
                <a:solidFill>
                  <a:schemeClr val="tx1">
                    <a:tint val="75000"/>
                  </a:schemeClr>
                </a:solidFill>
              </a:defRPr>
            </a:lvl4pPr>
            <a:lvl5pPr marL="1828555" indent="0">
              <a:buNone/>
              <a:defRPr sz="1400">
                <a:solidFill>
                  <a:schemeClr val="tx1">
                    <a:tint val="75000"/>
                  </a:schemeClr>
                </a:solidFill>
              </a:defRPr>
            </a:lvl5pPr>
            <a:lvl6pPr marL="2285694" indent="0">
              <a:buNone/>
              <a:defRPr sz="1400">
                <a:solidFill>
                  <a:schemeClr val="tx1">
                    <a:tint val="75000"/>
                  </a:schemeClr>
                </a:solidFill>
              </a:defRPr>
            </a:lvl6pPr>
            <a:lvl7pPr marL="2742833" indent="0">
              <a:buNone/>
              <a:defRPr sz="1400">
                <a:solidFill>
                  <a:schemeClr val="tx1">
                    <a:tint val="75000"/>
                  </a:schemeClr>
                </a:solidFill>
              </a:defRPr>
            </a:lvl7pPr>
            <a:lvl8pPr marL="3199972" indent="0">
              <a:buNone/>
              <a:defRPr sz="1400">
                <a:solidFill>
                  <a:schemeClr val="tx1">
                    <a:tint val="75000"/>
                  </a:schemeClr>
                </a:solidFill>
              </a:defRPr>
            </a:lvl8pPr>
            <a:lvl9pPr marL="3657111"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73AE679-2D6F-4B57-B8BA-8A3C0D6D0947}" type="datetime1">
              <a:rPr lang="ja-JP" altLang="en-US" smtClean="0"/>
              <a:t>2017/7/31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C4BAB7E-3A75-42AB-A174-CE0CC22FA7F8}" type="slidenum">
              <a:rPr lang="ja-JP" altLang="en-US"/>
              <a:pPr>
                <a:defRPr/>
              </a:pPr>
              <a:t>‹#›</a:t>
            </a:fld>
            <a:endParaRPr lang="ja-JP" altLang="en-US"/>
          </a:p>
        </p:txBody>
      </p:sp>
    </p:spTree>
    <p:extLst>
      <p:ext uri="{BB962C8B-B14F-4D97-AF65-F5344CB8AC3E}">
        <p14:creationId xmlns:p14="http://schemas.microsoft.com/office/powerpoint/2010/main" val="305325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8"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0538B08-388E-42BF-A3FF-29B2CA355A37}" type="datetime1">
              <a:rPr lang="ja-JP" altLang="en-US" smtClean="0"/>
              <a:t>2017/7/31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6CED544-4C1B-45FA-99AA-DEB988BE4228}" type="slidenum">
              <a:rPr lang="ja-JP" altLang="en-US"/>
              <a:pPr>
                <a:defRPr/>
              </a:pPr>
              <a:t>‹#›</a:t>
            </a:fld>
            <a:endParaRPr lang="ja-JP" altLang="en-US"/>
          </a:p>
        </p:txBody>
      </p:sp>
    </p:spTree>
    <p:extLst>
      <p:ext uri="{BB962C8B-B14F-4D97-AF65-F5344CB8AC3E}">
        <p14:creationId xmlns:p14="http://schemas.microsoft.com/office/powerpoint/2010/main" val="167165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3" y="1535113"/>
            <a:ext cx="4376870"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3"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60029A82-7AAF-48F3-80BA-7A2311D83CF3}" type="datetime1">
              <a:rPr lang="ja-JP" altLang="en-US" smtClean="0"/>
              <a:t>2017/7/31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6B79D06-34CF-4A54-96CB-18FEDC8A5FA1}" type="slidenum">
              <a:rPr lang="ja-JP" altLang="en-US"/>
              <a:pPr>
                <a:defRPr/>
              </a:pPr>
              <a:t>‹#›</a:t>
            </a:fld>
            <a:endParaRPr lang="ja-JP" altLang="en-US"/>
          </a:p>
        </p:txBody>
      </p:sp>
    </p:spTree>
    <p:extLst>
      <p:ext uri="{BB962C8B-B14F-4D97-AF65-F5344CB8AC3E}">
        <p14:creationId xmlns:p14="http://schemas.microsoft.com/office/powerpoint/2010/main" val="3076241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1AF946A3-7030-45E6-BFAA-DFADDA0F3EFE}" type="datetime1">
              <a:rPr lang="ja-JP" altLang="en-US" smtClean="0"/>
              <a:t>2017/7/31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7EF4964-CD99-4DBB-92C0-D1A29D33241E}" type="slidenum">
              <a:rPr lang="ja-JP" altLang="en-US"/>
              <a:pPr>
                <a:defRPr/>
              </a:pPr>
              <a:t>‹#›</a:t>
            </a:fld>
            <a:endParaRPr lang="ja-JP" altLang="en-US"/>
          </a:p>
        </p:txBody>
      </p:sp>
    </p:spTree>
    <p:extLst>
      <p:ext uri="{BB962C8B-B14F-4D97-AF65-F5344CB8AC3E}">
        <p14:creationId xmlns:p14="http://schemas.microsoft.com/office/powerpoint/2010/main" val="201811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2117216-4EE1-4BD8-9078-E83AAFDEBDC2}" type="datetime1">
              <a:rPr lang="ja-JP" altLang="en-US" smtClean="0"/>
              <a:t>2017/7/31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331BA3DD-65D8-46F3-A286-776281681733}" type="slidenum">
              <a:rPr lang="ja-JP" altLang="en-US"/>
              <a:pPr>
                <a:defRPr/>
              </a:pPr>
              <a:t>‹#›</a:t>
            </a:fld>
            <a:endParaRPr lang="ja-JP" altLang="en-US"/>
          </a:p>
        </p:txBody>
      </p:sp>
    </p:spTree>
    <p:extLst>
      <p:ext uri="{BB962C8B-B14F-4D97-AF65-F5344CB8AC3E}">
        <p14:creationId xmlns:p14="http://schemas.microsoft.com/office/powerpoint/2010/main" val="1211330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84" y="273198"/>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9" y="1435103"/>
            <a:ext cx="3259006" cy="4691063"/>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58E73A3-81F7-47E4-ACCC-A34877A85645}" type="datetime1">
              <a:rPr lang="ja-JP" altLang="en-US" smtClean="0"/>
              <a:t>2017/7/31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8DA063E-64E5-41B9-96A5-192180789282}" type="slidenum">
              <a:rPr lang="ja-JP" altLang="en-US"/>
              <a:pPr>
                <a:defRPr/>
              </a:pPr>
              <a:t>‹#›</a:t>
            </a:fld>
            <a:endParaRPr lang="ja-JP" altLang="en-US"/>
          </a:p>
        </p:txBody>
      </p:sp>
    </p:spTree>
    <p:extLst>
      <p:ext uri="{BB962C8B-B14F-4D97-AF65-F5344CB8AC3E}">
        <p14:creationId xmlns:p14="http://schemas.microsoft.com/office/powerpoint/2010/main" val="414121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2"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52" y="612775"/>
            <a:ext cx="5943600" cy="4114800"/>
          </a:xfrm>
        </p:spPr>
        <p:txBody>
          <a:bodyPr rtlCol="0">
            <a:normAutofit/>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52" y="5367339"/>
            <a:ext cx="59436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83C78D3-88F2-41E0-A811-C34910B3D58D}" type="datetime1">
              <a:rPr lang="ja-JP" altLang="en-US" smtClean="0"/>
              <a:t>2017/7/31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F07BBD6-B17E-4099-92B9-ACBFBC1B539E}" type="slidenum">
              <a:rPr lang="ja-JP" altLang="en-US"/>
              <a:pPr>
                <a:defRPr/>
              </a:pPr>
              <a:t>‹#›</a:t>
            </a:fld>
            <a:endParaRPr lang="ja-JP" altLang="en-US"/>
          </a:p>
        </p:txBody>
      </p:sp>
    </p:spTree>
    <p:extLst>
      <p:ext uri="{BB962C8B-B14F-4D97-AF65-F5344CB8AC3E}">
        <p14:creationId xmlns:p14="http://schemas.microsoft.com/office/powerpoint/2010/main" val="1270212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1"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1"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7" y="6356410"/>
            <a:ext cx="2311400" cy="365125"/>
          </a:xfrm>
          <a:prstGeom prst="rect">
            <a:avLst/>
          </a:prstGeom>
        </p:spPr>
        <p:txBody>
          <a:bodyPr vert="horz" lIns="91428" tIns="45714" rIns="91428" bIns="45714" rtlCol="0" anchor="ctr"/>
          <a:lstStyle>
            <a:lvl1pPr algn="l" defTabSz="914278" fontAlgn="auto">
              <a:spcBef>
                <a:spcPts val="0"/>
              </a:spcBef>
              <a:spcAft>
                <a:spcPts val="0"/>
              </a:spcAft>
              <a:defRPr sz="1200">
                <a:solidFill>
                  <a:schemeClr val="tx1">
                    <a:tint val="75000"/>
                  </a:schemeClr>
                </a:solidFill>
                <a:latin typeface="+mn-lt"/>
                <a:ea typeface="+mn-ea"/>
              </a:defRPr>
            </a:lvl1pPr>
          </a:lstStyle>
          <a:p>
            <a:pPr>
              <a:defRPr/>
            </a:pPr>
            <a:fld id="{83F74594-A843-404B-9509-D31E755B318C}" type="datetime1">
              <a:rPr lang="ja-JP" altLang="en-US" smtClean="0"/>
              <a:t>2017/7/31</a:t>
            </a:fld>
            <a:endParaRPr lang="ja-JP" altLang="en-US"/>
          </a:p>
        </p:txBody>
      </p:sp>
      <p:sp>
        <p:nvSpPr>
          <p:cNvPr id="5" name="フッター プレースホルダ 4"/>
          <p:cNvSpPr>
            <a:spLocks noGrp="1"/>
          </p:cNvSpPr>
          <p:nvPr>
            <p:ph type="ftr" sz="quarter" idx="3"/>
          </p:nvPr>
        </p:nvSpPr>
        <p:spPr>
          <a:xfrm>
            <a:off x="3384550" y="6356410"/>
            <a:ext cx="3136900" cy="365125"/>
          </a:xfrm>
          <a:prstGeom prst="rect">
            <a:avLst/>
          </a:prstGeom>
        </p:spPr>
        <p:txBody>
          <a:bodyPr vert="horz" lIns="91428" tIns="45714" rIns="91428" bIns="45714" rtlCol="0" anchor="ctr"/>
          <a:lstStyle>
            <a:lvl1pPr algn="ctr" defTabSz="914278"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410"/>
            <a:ext cx="2311400" cy="365125"/>
          </a:xfrm>
          <a:prstGeom prst="rect">
            <a:avLst/>
          </a:prstGeom>
        </p:spPr>
        <p:txBody>
          <a:bodyPr vert="horz" lIns="91428" tIns="45714" rIns="91428" bIns="45714" rtlCol="0" anchor="ctr"/>
          <a:lstStyle>
            <a:lvl1pPr algn="r" defTabSz="914278" fontAlgn="auto">
              <a:spcBef>
                <a:spcPts val="0"/>
              </a:spcBef>
              <a:spcAft>
                <a:spcPts val="0"/>
              </a:spcAft>
              <a:defRPr sz="1200">
                <a:solidFill>
                  <a:schemeClr val="tx1">
                    <a:tint val="75000"/>
                  </a:schemeClr>
                </a:solidFill>
                <a:latin typeface="+mn-lt"/>
                <a:ea typeface="+mn-ea"/>
              </a:defRPr>
            </a:lvl1pPr>
          </a:lstStyle>
          <a:p>
            <a:pPr>
              <a:defRPr/>
            </a:pPr>
            <a:fld id="{5DE20CA3-2C5D-42D6-BA3B-6501A31E0BA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511697" r:id="rId1"/>
    <p:sldLayoutId id="2147511698" r:id="rId2"/>
    <p:sldLayoutId id="2147511699" r:id="rId3"/>
    <p:sldLayoutId id="2147511700" r:id="rId4"/>
    <p:sldLayoutId id="2147511701" r:id="rId5"/>
    <p:sldLayoutId id="2147511702" r:id="rId6"/>
    <p:sldLayoutId id="2147511703" r:id="rId7"/>
    <p:sldLayoutId id="2147511704" r:id="rId8"/>
    <p:sldLayoutId id="2147511705" r:id="rId9"/>
    <p:sldLayoutId id="2147511706" r:id="rId10"/>
    <p:sldLayoutId id="2147511707" r:id="rId11"/>
  </p:sldLayoutIdLst>
  <p:timing>
    <p:tnLst>
      <p:par>
        <p:cTn id="1" dur="indefinite" restart="never" nodeType="tmRoot"/>
      </p:par>
    </p:tnLst>
  </p:timing>
  <p:hf hdr="0" ftr="0" dt="0"/>
  <p:txStyles>
    <p:titleStyle>
      <a:lvl1pPr algn="ctr" defTabSz="912813" rtl="0" eaLnBrk="0" fontAlgn="base" hangingPunct="0">
        <a:spcBef>
          <a:spcPct val="0"/>
        </a:spcBef>
        <a:spcAft>
          <a:spcPct val="0"/>
        </a:spcAft>
        <a:defRPr kumimoji="1" sz="4400" kern="1200">
          <a:solidFill>
            <a:schemeClr val="tx1"/>
          </a:solidFill>
          <a:latin typeface="+mj-lt"/>
          <a:ea typeface="+mj-ea"/>
          <a:cs typeface="+mj-cs"/>
        </a:defRPr>
      </a:lvl1pPr>
      <a:lvl2pPr algn="ctr" defTabSz="912813"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defTabSz="912813"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defTabSz="912813"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defTabSz="912813"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defTabSz="912813"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defTabSz="912813"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defTabSz="912813"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defTabSz="912813"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1313" indent="-341313" algn="l" defTabSz="912813"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264" indent="-228570"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03" indent="-228570"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42" indent="-228570"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681" indent="-228570"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5" algn="l" defTabSz="914278" rtl="0" eaLnBrk="1" latinLnBrk="0" hangingPunct="1">
        <a:defRPr kumimoji="1" sz="1800" kern="1200">
          <a:solidFill>
            <a:schemeClr val="tx1"/>
          </a:solidFill>
          <a:latin typeface="+mn-lt"/>
          <a:ea typeface="+mn-ea"/>
          <a:cs typeface="+mn-cs"/>
        </a:defRPr>
      </a:lvl5pPr>
      <a:lvl6pPr marL="2285694" algn="l" defTabSz="914278" rtl="0" eaLnBrk="1" latinLnBrk="0" hangingPunct="1">
        <a:defRPr kumimoji="1" sz="1800" kern="1200">
          <a:solidFill>
            <a:schemeClr val="tx1"/>
          </a:solidFill>
          <a:latin typeface="+mn-lt"/>
          <a:ea typeface="+mn-ea"/>
          <a:cs typeface="+mn-cs"/>
        </a:defRPr>
      </a:lvl6pPr>
      <a:lvl7pPr marL="2742833"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1" algn="l" defTabSz="9142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bwMode="auto">
          <a:xfrm>
            <a:off x="115788" y="4077072"/>
            <a:ext cx="9633520"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lvl1pPr algn="ctr" defTabSz="912813" rtl="0" eaLnBrk="0" fontAlgn="base" hangingPunct="0">
              <a:spcBef>
                <a:spcPct val="0"/>
              </a:spcBef>
              <a:spcAft>
                <a:spcPct val="0"/>
              </a:spcAft>
              <a:defRPr kumimoji="1" sz="4400" kern="1200">
                <a:solidFill>
                  <a:schemeClr val="tx1"/>
                </a:solidFill>
                <a:latin typeface="+mj-lt"/>
                <a:ea typeface="+mj-ea"/>
                <a:cs typeface="+mj-cs"/>
              </a:defRPr>
            </a:lvl1pPr>
            <a:lvl2pPr algn="ctr" defTabSz="912813"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defTabSz="912813"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defTabSz="912813"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defTabSz="912813"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defTabSz="912813"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defTabSz="912813"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defTabSz="912813"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defTabSz="912813" rtl="0" fontAlgn="base">
              <a:spcBef>
                <a:spcPct val="0"/>
              </a:spcBef>
              <a:spcAft>
                <a:spcPct val="0"/>
              </a:spcAft>
              <a:defRPr kumimoji="1" sz="4400">
                <a:solidFill>
                  <a:schemeClr val="tx1"/>
                </a:solidFill>
                <a:latin typeface="Calibri" pitchFamily="34" charset="0"/>
                <a:ea typeface="ＭＳ Ｐゴシック" pitchFamily="50" charset="-128"/>
              </a:defRPr>
            </a:lvl9pPr>
          </a:lstStyle>
          <a:p>
            <a:r>
              <a:rPr lang="ja-JP" altLang="en-US" sz="2400" dirty="0" smtClean="0">
                <a:solidFill>
                  <a:prstClr val="black"/>
                </a:solidFill>
                <a:latin typeface="+mj-ea"/>
              </a:rPr>
              <a:t>平成２９年７月　中央説明会　分科会</a:t>
            </a:r>
            <a:endParaRPr lang="en-US" altLang="ja-JP" sz="2400" dirty="0" smtClean="0">
              <a:solidFill>
                <a:prstClr val="black"/>
              </a:solidFill>
              <a:latin typeface="+mj-ea"/>
            </a:endParaRPr>
          </a:p>
          <a:p>
            <a:endParaRPr lang="en-US" altLang="ja-JP" sz="1100" dirty="0" smtClean="0">
              <a:solidFill>
                <a:prstClr val="black"/>
              </a:solidFill>
              <a:latin typeface="+mj-ea"/>
            </a:endParaRPr>
          </a:p>
          <a:p>
            <a:r>
              <a:rPr lang="ja-JP" altLang="en-US" sz="2400" dirty="0" smtClean="0">
                <a:solidFill>
                  <a:prstClr val="black"/>
                </a:solidFill>
                <a:latin typeface="+mj-ea"/>
              </a:rPr>
              <a:t>内閣府子ども・子育て本部</a:t>
            </a:r>
            <a:endParaRPr lang="en-US" altLang="ja-JP" sz="2400" dirty="0" smtClean="0">
              <a:solidFill>
                <a:prstClr val="black"/>
              </a:solidFill>
              <a:latin typeface="+mj-ea"/>
            </a:endParaRPr>
          </a:p>
        </p:txBody>
      </p:sp>
      <p:sp>
        <p:nvSpPr>
          <p:cNvPr id="4" name="タイトル 3"/>
          <p:cNvSpPr>
            <a:spLocks noGrp="1"/>
          </p:cNvSpPr>
          <p:nvPr>
            <p:ph type="ctrTitle"/>
          </p:nvPr>
        </p:nvSpPr>
        <p:spPr>
          <a:xfrm>
            <a:off x="172244" y="2910001"/>
            <a:ext cx="9577064" cy="1470025"/>
          </a:xfrm>
        </p:spPr>
        <p:txBody>
          <a:bodyPr/>
          <a:lstStyle/>
          <a:p>
            <a:r>
              <a:rPr lang="ja-JP" altLang="en-US" sz="3600" dirty="0" smtClean="0"/>
              <a:t>幼保連携型認定こども園教育・保育要領の改訂について</a:t>
            </a:r>
            <a:endParaRPr kumimoji="1" lang="ja-JP" altLang="en-US" sz="2800" dirty="0"/>
          </a:p>
        </p:txBody>
      </p:sp>
      <p:sp>
        <p:nvSpPr>
          <p:cNvPr id="1031" name="正方形/長方形 1030"/>
          <p:cNvSpPr/>
          <p:nvPr/>
        </p:nvSpPr>
        <p:spPr>
          <a:xfrm>
            <a:off x="8093951" y="1412826"/>
            <a:ext cx="369904" cy="419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35" name="グループ化 34"/>
          <p:cNvGrpSpPr/>
          <p:nvPr/>
        </p:nvGrpSpPr>
        <p:grpSpPr>
          <a:xfrm>
            <a:off x="1308003" y="548680"/>
            <a:ext cx="7101391" cy="1487091"/>
            <a:chOff x="0" y="0"/>
            <a:chExt cx="5478087" cy="1147158"/>
          </a:xfrm>
        </p:grpSpPr>
        <p:grpSp>
          <p:nvGrpSpPr>
            <p:cNvPr id="36" name="グループ化 35"/>
            <p:cNvGrpSpPr>
              <a:grpSpLocks/>
            </p:cNvGrpSpPr>
            <p:nvPr/>
          </p:nvGrpSpPr>
          <p:grpSpPr bwMode="auto">
            <a:xfrm>
              <a:off x="971911" y="49846"/>
              <a:ext cx="3767110" cy="1062704"/>
              <a:chOff x="971911" y="49846"/>
              <a:chExt cx="5732" cy="1617"/>
            </a:xfrm>
          </p:grpSpPr>
          <p:grpSp>
            <p:nvGrpSpPr>
              <p:cNvPr id="39" name="Group 24"/>
              <p:cNvGrpSpPr>
                <a:grpSpLocks/>
              </p:cNvGrpSpPr>
              <p:nvPr/>
            </p:nvGrpSpPr>
            <p:grpSpPr bwMode="auto">
              <a:xfrm>
                <a:off x="977440" y="50532"/>
                <a:ext cx="203" cy="642"/>
                <a:chOff x="977440" y="50532"/>
                <a:chExt cx="203" cy="642"/>
              </a:xfrm>
            </p:grpSpPr>
            <p:grpSp>
              <p:nvGrpSpPr>
                <p:cNvPr id="50" name="Group 25"/>
                <p:cNvGrpSpPr>
                  <a:grpSpLocks/>
                </p:cNvGrpSpPr>
                <p:nvPr/>
              </p:nvGrpSpPr>
              <p:grpSpPr bwMode="auto">
                <a:xfrm>
                  <a:off x="977469" y="50565"/>
                  <a:ext cx="140" cy="359"/>
                  <a:chOff x="977469" y="50565"/>
                  <a:chExt cx="140" cy="359"/>
                </a:xfrm>
              </p:grpSpPr>
              <p:sp>
                <p:nvSpPr>
                  <p:cNvPr id="64" name="Freeform 26"/>
                  <p:cNvSpPr>
                    <a:spLocks/>
                  </p:cNvSpPr>
                  <p:nvPr/>
                </p:nvSpPr>
                <p:spPr bwMode="auto">
                  <a:xfrm>
                    <a:off x="977469" y="50565"/>
                    <a:ext cx="140" cy="359"/>
                  </a:xfrm>
                  <a:custGeom>
                    <a:avLst/>
                    <a:gdLst>
                      <a:gd name="T0" fmla="+- 0 6887 6799"/>
                      <a:gd name="T1" fmla="*/ T0 w 140"/>
                      <a:gd name="T2" fmla="+- 0 3360 3360"/>
                      <a:gd name="T3" fmla="*/ 3360 h 359"/>
                      <a:gd name="T4" fmla="+- 0 6818 6799"/>
                      <a:gd name="T5" fmla="*/ T4 w 140"/>
                      <a:gd name="T6" fmla="+- 0 3362 3360"/>
                      <a:gd name="T7" fmla="*/ 3362 h 359"/>
                      <a:gd name="T8" fmla="+- 0 6800 6799"/>
                      <a:gd name="T9" fmla="*/ T8 w 140"/>
                      <a:gd name="T10" fmla="+- 0 3435 3360"/>
                      <a:gd name="T11" fmla="*/ 3435 h 359"/>
                      <a:gd name="T12" fmla="+- 0 6799 6799"/>
                      <a:gd name="T13" fmla="*/ T12 w 140"/>
                      <a:gd name="T14" fmla="+- 0 3459 3360"/>
                      <a:gd name="T15" fmla="*/ 3459 h 359"/>
                      <a:gd name="T16" fmla="+- 0 6799 6799"/>
                      <a:gd name="T17" fmla="*/ T16 w 140"/>
                      <a:gd name="T18" fmla="+- 0 3474 3360"/>
                      <a:gd name="T19" fmla="*/ 3474 h 359"/>
                      <a:gd name="T20" fmla="+- 0 6799 6799"/>
                      <a:gd name="T21" fmla="*/ T20 w 140"/>
                      <a:gd name="T22" fmla="+- 0 3502 3360"/>
                      <a:gd name="T23" fmla="*/ 3502 h 359"/>
                      <a:gd name="T24" fmla="+- 0 6799 6799"/>
                      <a:gd name="T25" fmla="*/ T24 w 140"/>
                      <a:gd name="T26" fmla="+- 0 3525 3360"/>
                      <a:gd name="T27" fmla="*/ 3525 h 359"/>
                      <a:gd name="T28" fmla="+- 0 6800 6799"/>
                      <a:gd name="T29" fmla="*/ T28 w 140"/>
                      <a:gd name="T30" fmla="+- 0 3543 3360"/>
                      <a:gd name="T31" fmla="*/ 3543 h 359"/>
                      <a:gd name="T32" fmla="+- 0 6801 6799"/>
                      <a:gd name="T33" fmla="*/ T32 w 140"/>
                      <a:gd name="T34" fmla="+- 0 3559 3360"/>
                      <a:gd name="T35" fmla="*/ 3559 h 359"/>
                      <a:gd name="T36" fmla="+- 0 6801 6799"/>
                      <a:gd name="T37" fmla="*/ T36 w 140"/>
                      <a:gd name="T38" fmla="+- 0 3626 3360"/>
                      <a:gd name="T39" fmla="*/ 3626 h 359"/>
                      <a:gd name="T40" fmla="+- 0 6805 6799"/>
                      <a:gd name="T41" fmla="*/ T40 w 140"/>
                      <a:gd name="T42" fmla="+- 0 3695 3360"/>
                      <a:gd name="T43" fmla="*/ 3695 h 359"/>
                      <a:gd name="T44" fmla="+- 0 6805 6799"/>
                      <a:gd name="T45" fmla="*/ T44 w 140"/>
                      <a:gd name="T46" fmla="+- 0 3702 3360"/>
                      <a:gd name="T47" fmla="*/ 3702 h 359"/>
                      <a:gd name="T48" fmla="+- 0 6805 6799"/>
                      <a:gd name="T49" fmla="*/ T48 w 140"/>
                      <a:gd name="T50" fmla="+- 0 3713 3360"/>
                      <a:gd name="T51" fmla="*/ 3713 h 359"/>
                      <a:gd name="T52" fmla="+- 0 6815 6799"/>
                      <a:gd name="T53" fmla="*/ T52 w 140"/>
                      <a:gd name="T54" fmla="+- 0 3714 3360"/>
                      <a:gd name="T55" fmla="*/ 3714 h 359"/>
                      <a:gd name="T56" fmla="+- 0 6823 6799"/>
                      <a:gd name="T57" fmla="*/ T56 w 140"/>
                      <a:gd name="T58" fmla="+- 0 3715 3360"/>
                      <a:gd name="T59" fmla="*/ 3715 h 359"/>
                      <a:gd name="T60" fmla="+- 0 6919 6799"/>
                      <a:gd name="T61" fmla="*/ T60 w 140"/>
                      <a:gd name="T62" fmla="+- 0 3719 3360"/>
                      <a:gd name="T63" fmla="*/ 3719 h 359"/>
                      <a:gd name="T64" fmla="+- 0 6933 6799"/>
                      <a:gd name="T65" fmla="*/ T64 w 140"/>
                      <a:gd name="T66" fmla="+- 0 3719 3360"/>
                      <a:gd name="T67" fmla="*/ 3719 h 359"/>
                      <a:gd name="T68" fmla="+- 0 6936 6799"/>
                      <a:gd name="T69" fmla="*/ T68 w 140"/>
                      <a:gd name="T70" fmla="+- 0 3709 3360"/>
                      <a:gd name="T71" fmla="*/ 3709 h 359"/>
                      <a:gd name="T72" fmla="+- 0 6936 6799"/>
                      <a:gd name="T73" fmla="*/ T72 w 140"/>
                      <a:gd name="T74" fmla="+- 0 3702 3360"/>
                      <a:gd name="T75" fmla="*/ 3702 h 359"/>
                      <a:gd name="T76" fmla="+- 0 6936 6799"/>
                      <a:gd name="T77" fmla="*/ T76 w 140"/>
                      <a:gd name="T78" fmla="+- 0 3698 3360"/>
                      <a:gd name="T79" fmla="*/ 3698 h 359"/>
                      <a:gd name="T80" fmla="+- 0 6937 6799"/>
                      <a:gd name="T81" fmla="*/ T80 w 140"/>
                      <a:gd name="T82" fmla="+- 0 3694 3360"/>
                      <a:gd name="T83" fmla="*/ 3694 h 359"/>
                      <a:gd name="T84" fmla="+- 0 6938 6799"/>
                      <a:gd name="T85" fmla="*/ T84 w 140"/>
                      <a:gd name="T86" fmla="+- 0 3684 3360"/>
                      <a:gd name="T87" fmla="*/ 3684 h 359"/>
                      <a:gd name="T88" fmla="+- 0 6939 6799"/>
                      <a:gd name="T89" fmla="*/ T88 w 140"/>
                      <a:gd name="T90" fmla="+- 0 3651 3360"/>
                      <a:gd name="T91" fmla="*/ 3651 h 359"/>
                      <a:gd name="T92" fmla="+- 0 6938 6799"/>
                      <a:gd name="T93" fmla="*/ T92 w 140"/>
                      <a:gd name="T94" fmla="+- 0 3579 3360"/>
                      <a:gd name="T95" fmla="*/ 3579 h 359"/>
                      <a:gd name="T96" fmla="+- 0 6936 6799"/>
                      <a:gd name="T97" fmla="*/ T96 w 140"/>
                      <a:gd name="T98" fmla="+- 0 3516 3360"/>
                      <a:gd name="T99" fmla="*/ 3516 h 359"/>
                      <a:gd name="T100" fmla="+- 0 6933 6799"/>
                      <a:gd name="T101" fmla="*/ T100 w 140"/>
                      <a:gd name="T102" fmla="+- 0 3438 3360"/>
                      <a:gd name="T103" fmla="*/ 3438 h 359"/>
                      <a:gd name="T104" fmla="+- 0 6928 6799"/>
                      <a:gd name="T105" fmla="*/ T104 w 140"/>
                      <a:gd name="T106" fmla="+- 0 3386 3360"/>
                      <a:gd name="T107" fmla="*/ 3386 h 359"/>
                      <a:gd name="T108" fmla="+- 0 6928 6799"/>
                      <a:gd name="T109" fmla="*/ T108 w 140"/>
                      <a:gd name="T110" fmla="+- 0 3360 3360"/>
                      <a:gd name="T111" fmla="*/ 3360 h 359"/>
                      <a:gd name="T112" fmla="+- 0 6887 6799"/>
                      <a:gd name="T113" fmla="*/ T112 w 140"/>
                      <a:gd name="T114" fmla="+- 0 3360 3360"/>
                      <a:gd name="T115" fmla="*/ 3360 h 35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40" h="359">
                        <a:moveTo>
                          <a:pt x="88" y="0"/>
                        </a:moveTo>
                        <a:lnTo>
                          <a:pt x="19" y="2"/>
                        </a:lnTo>
                        <a:lnTo>
                          <a:pt x="1" y="75"/>
                        </a:lnTo>
                        <a:lnTo>
                          <a:pt x="0" y="99"/>
                        </a:lnTo>
                        <a:lnTo>
                          <a:pt x="0" y="114"/>
                        </a:lnTo>
                        <a:lnTo>
                          <a:pt x="0" y="142"/>
                        </a:lnTo>
                        <a:lnTo>
                          <a:pt x="0" y="165"/>
                        </a:lnTo>
                        <a:lnTo>
                          <a:pt x="1" y="183"/>
                        </a:lnTo>
                        <a:lnTo>
                          <a:pt x="2" y="199"/>
                        </a:lnTo>
                        <a:lnTo>
                          <a:pt x="2" y="266"/>
                        </a:lnTo>
                        <a:lnTo>
                          <a:pt x="6" y="335"/>
                        </a:lnTo>
                        <a:lnTo>
                          <a:pt x="6" y="342"/>
                        </a:lnTo>
                        <a:lnTo>
                          <a:pt x="6" y="353"/>
                        </a:lnTo>
                        <a:lnTo>
                          <a:pt x="16" y="354"/>
                        </a:lnTo>
                        <a:lnTo>
                          <a:pt x="24" y="355"/>
                        </a:lnTo>
                        <a:lnTo>
                          <a:pt x="120" y="359"/>
                        </a:lnTo>
                        <a:lnTo>
                          <a:pt x="134" y="359"/>
                        </a:lnTo>
                        <a:lnTo>
                          <a:pt x="137" y="349"/>
                        </a:lnTo>
                        <a:lnTo>
                          <a:pt x="137" y="342"/>
                        </a:lnTo>
                        <a:lnTo>
                          <a:pt x="137" y="338"/>
                        </a:lnTo>
                        <a:lnTo>
                          <a:pt x="138" y="334"/>
                        </a:lnTo>
                        <a:lnTo>
                          <a:pt x="139" y="324"/>
                        </a:lnTo>
                        <a:lnTo>
                          <a:pt x="140" y="291"/>
                        </a:lnTo>
                        <a:lnTo>
                          <a:pt x="139" y="219"/>
                        </a:lnTo>
                        <a:lnTo>
                          <a:pt x="137" y="156"/>
                        </a:lnTo>
                        <a:lnTo>
                          <a:pt x="134" y="78"/>
                        </a:lnTo>
                        <a:lnTo>
                          <a:pt x="129" y="26"/>
                        </a:lnTo>
                        <a:lnTo>
                          <a:pt x="129" y="0"/>
                        </a:lnTo>
                        <a:lnTo>
                          <a:pt x="88" y="0"/>
                        </a:lnTo>
                        <a:close/>
                      </a:path>
                    </a:pathLst>
                  </a:custGeom>
                  <a:solidFill>
                    <a:srgbClr val="8AC64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grpSp>
            <p:grpSp>
              <p:nvGrpSpPr>
                <p:cNvPr id="51" name="Group 27"/>
                <p:cNvGrpSpPr>
                  <a:grpSpLocks/>
                </p:cNvGrpSpPr>
                <p:nvPr/>
              </p:nvGrpSpPr>
              <p:grpSpPr bwMode="auto">
                <a:xfrm>
                  <a:off x="977497" y="51027"/>
                  <a:ext cx="122" cy="118"/>
                  <a:chOff x="977497" y="51027"/>
                  <a:chExt cx="122" cy="118"/>
                </a:xfrm>
              </p:grpSpPr>
              <p:sp>
                <p:nvSpPr>
                  <p:cNvPr id="61" name="Freeform 28"/>
                  <p:cNvSpPr>
                    <a:spLocks/>
                  </p:cNvSpPr>
                  <p:nvPr/>
                </p:nvSpPr>
                <p:spPr bwMode="auto">
                  <a:xfrm>
                    <a:off x="977497" y="51027"/>
                    <a:ext cx="122" cy="118"/>
                  </a:xfrm>
                  <a:custGeom>
                    <a:avLst/>
                    <a:gdLst>
                      <a:gd name="T0" fmla="+- 0 6949 6827"/>
                      <a:gd name="T1" fmla="*/ T0 w 122"/>
                      <a:gd name="T2" fmla="+- 0 3936 3822"/>
                      <a:gd name="T3" fmla="*/ 3936 h 118"/>
                      <a:gd name="T4" fmla="+- 0 6883 6827"/>
                      <a:gd name="T5" fmla="*/ T4 w 122"/>
                      <a:gd name="T6" fmla="+- 0 3936 3822"/>
                      <a:gd name="T7" fmla="*/ 3936 h 118"/>
                      <a:gd name="T8" fmla="+- 0 6927 6827"/>
                      <a:gd name="T9" fmla="*/ T8 w 122"/>
                      <a:gd name="T10" fmla="+- 0 3939 3822"/>
                      <a:gd name="T11" fmla="*/ 3939 h 118"/>
                      <a:gd name="T12" fmla="+- 0 6949 6827"/>
                      <a:gd name="T13" fmla="*/ T12 w 122"/>
                      <a:gd name="T14" fmla="+- 0 3939 3822"/>
                      <a:gd name="T15" fmla="*/ 3939 h 118"/>
                      <a:gd name="T16" fmla="+- 0 6949 6827"/>
                      <a:gd name="T17" fmla="*/ T16 w 122"/>
                      <a:gd name="T18" fmla="+- 0 3936 3822"/>
                      <a:gd name="T19" fmla="*/ 3936 h 118"/>
                    </a:gdLst>
                    <a:ahLst/>
                    <a:cxnLst>
                      <a:cxn ang="0">
                        <a:pos x="T1" y="T3"/>
                      </a:cxn>
                      <a:cxn ang="0">
                        <a:pos x="T5" y="T7"/>
                      </a:cxn>
                      <a:cxn ang="0">
                        <a:pos x="T9" y="T11"/>
                      </a:cxn>
                      <a:cxn ang="0">
                        <a:pos x="T13" y="T15"/>
                      </a:cxn>
                      <a:cxn ang="0">
                        <a:pos x="T17" y="T19"/>
                      </a:cxn>
                    </a:cxnLst>
                    <a:rect l="0" t="0" r="r" b="b"/>
                    <a:pathLst>
                      <a:path w="122" h="118">
                        <a:moveTo>
                          <a:pt x="122" y="114"/>
                        </a:moveTo>
                        <a:lnTo>
                          <a:pt x="56" y="114"/>
                        </a:lnTo>
                        <a:lnTo>
                          <a:pt x="100" y="117"/>
                        </a:lnTo>
                        <a:lnTo>
                          <a:pt x="122" y="117"/>
                        </a:lnTo>
                        <a:lnTo>
                          <a:pt x="122" y="114"/>
                        </a:lnTo>
                        <a:close/>
                      </a:path>
                    </a:pathLst>
                  </a:custGeom>
                  <a:solidFill>
                    <a:srgbClr val="FFDD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sp>
                <p:nvSpPr>
                  <p:cNvPr id="62" name="Freeform 29"/>
                  <p:cNvSpPr>
                    <a:spLocks/>
                  </p:cNvSpPr>
                  <p:nvPr/>
                </p:nvSpPr>
                <p:spPr bwMode="auto">
                  <a:xfrm>
                    <a:off x="977497" y="51027"/>
                    <a:ext cx="122" cy="118"/>
                  </a:xfrm>
                  <a:custGeom>
                    <a:avLst/>
                    <a:gdLst>
                      <a:gd name="T0" fmla="+- 0 6836 6827"/>
                      <a:gd name="T1" fmla="*/ T0 w 122"/>
                      <a:gd name="T2" fmla="+- 0 3822 3822"/>
                      <a:gd name="T3" fmla="*/ 3822 h 118"/>
                      <a:gd name="T4" fmla="+- 0 6831 6827"/>
                      <a:gd name="T5" fmla="*/ T4 w 122"/>
                      <a:gd name="T6" fmla="+- 0 3827 3822"/>
                      <a:gd name="T7" fmla="*/ 3827 h 118"/>
                      <a:gd name="T8" fmla="+- 0 6827 6827"/>
                      <a:gd name="T9" fmla="*/ T8 w 122"/>
                      <a:gd name="T10" fmla="+- 0 3831 3822"/>
                      <a:gd name="T11" fmla="*/ 3831 h 118"/>
                      <a:gd name="T12" fmla="+- 0 6828 6827"/>
                      <a:gd name="T13" fmla="*/ T12 w 122"/>
                      <a:gd name="T14" fmla="+- 0 3840 3822"/>
                      <a:gd name="T15" fmla="*/ 3840 h 118"/>
                      <a:gd name="T16" fmla="+- 0 6828 6827"/>
                      <a:gd name="T17" fmla="*/ T16 w 122"/>
                      <a:gd name="T18" fmla="+- 0 3844 3822"/>
                      <a:gd name="T19" fmla="*/ 3844 h 118"/>
                      <a:gd name="T20" fmla="+- 0 6830 6827"/>
                      <a:gd name="T21" fmla="*/ T20 w 122"/>
                      <a:gd name="T22" fmla="+- 0 3859 3822"/>
                      <a:gd name="T23" fmla="*/ 3859 h 118"/>
                      <a:gd name="T24" fmla="+- 0 6833 6827"/>
                      <a:gd name="T25" fmla="*/ T24 w 122"/>
                      <a:gd name="T26" fmla="+- 0 3885 3822"/>
                      <a:gd name="T27" fmla="*/ 3885 h 118"/>
                      <a:gd name="T28" fmla="+- 0 6834 6827"/>
                      <a:gd name="T29" fmla="*/ T28 w 122"/>
                      <a:gd name="T30" fmla="+- 0 3898 3822"/>
                      <a:gd name="T31" fmla="*/ 3898 h 118"/>
                      <a:gd name="T32" fmla="+- 0 6837 6827"/>
                      <a:gd name="T33" fmla="*/ T32 w 122"/>
                      <a:gd name="T34" fmla="+- 0 3916 3822"/>
                      <a:gd name="T35" fmla="*/ 3916 h 118"/>
                      <a:gd name="T36" fmla="+- 0 6837 6827"/>
                      <a:gd name="T37" fmla="*/ T36 w 122"/>
                      <a:gd name="T38" fmla="+- 0 3927 3822"/>
                      <a:gd name="T39" fmla="*/ 3927 h 118"/>
                      <a:gd name="T40" fmla="+- 0 6841 6827"/>
                      <a:gd name="T41" fmla="*/ T40 w 122"/>
                      <a:gd name="T42" fmla="+- 0 3932 3822"/>
                      <a:gd name="T43" fmla="*/ 3932 h 118"/>
                      <a:gd name="T44" fmla="+- 0 6848 6827"/>
                      <a:gd name="T45" fmla="*/ T44 w 122"/>
                      <a:gd name="T46" fmla="+- 0 3937 3822"/>
                      <a:gd name="T47" fmla="*/ 3937 h 118"/>
                      <a:gd name="T48" fmla="+- 0 6853 6827"/>
                      <a:gd name="T49" fmla="*/ T48 w 122"/>
                      <a:gd name="T50" fmla="+- 0 3937 3822"/>
                      <a:gd name="T51" fmla="*/ 3937 h 118"/>
                      <a:gd name="T52" fmla="+- 0 6859 6827"/>
                      <a:gd name="T53" fmla="*/ T52 w 122"/>
                      <a:gd name="T54" fmla="+- 0 3937 3822"/>
                      <a:gd name="T55" fmla="*/ 3937 h 118"/>
                      <a:gd name="T56" fmla="+- 0 6865 6827"/>
                      <a:gd name="T57" fmla="*/ T56 w 122"/>
                      <a:gd name="T58" fmla="+- 0 3937 3822"/>
                      <a:gd name="T59" fmla="*/ 3937 h 118"/>
                      <a:gd name="T60" fmla="+- 0 6883 6827"/>
                      <a:gd name="T61" fmla="*/ T60 w 122"/>
                      <a:gd name="T62" fmla="+- 0 3936 3822"/>
                      <a:gd name="T63" fmla="*/ 3936 h 118"/>
                      <a:gd name="T64" fmla="+- 0 6949 6827"/>
                      <a:gd name="T65" fmla="*/ T64 w 122"/>
                      <a:gd name="T66" fmla="+- 0 3936 3822"/>
                      <a:gd name="T67" fmla="*/ 3936 h 118"/>
                      <a:gd name="T68" fmla="+- 0 6949 6827"/>
                      <a:gd name="T69" fmla="*/ T68 w 122"/>
                      <a:gd name="T70" fmla="+- 0 3898 3822"/>
                      <a:gd name="T71" fmla="*/ 3898 h 118"/>
                      <a:gd name="T72" fmla="+- 0 6949 6827"/>
                      <a:gd name="T73" fmla="*/ T72 w 122"/>
                      <a:gd name="T74" fmla="+- 0 3859 3822"/>
                      <a:gd name="T75" fmla="*/ 3859 h 118"/>
                      <a:gd name="T76" fmla="+- 0 6949 6827"/>
                      <a:gd name="T77" fmla="*/ T76 w 122"/>
                      <a:gd name="T78" fmla="+- 0 3840 3822"/>
                      <a:gd name="T79" fmla="*/ 3840 h 118"/>
                      <a:gd name="T80" fmla="+- 0 6949 6827"/>
                      <a:gd name="T81" fmla="*/ T80 w 122"/>
                      <a:gd name="T82" fmla="+- 0 3832 3822"/>
                      <a:gd name="T83" fmla="*/ 3832 h 118"/>
                      <a:gd name="T84" fmla="+- 0 6941 6827"/>
                      <a:gd name="T85" fmla="*/ T84 w 122"/>
                      <a:gd name="T86" fmla="+- 0 3823 3822"/>
                      <a:gd name="T87" fmla="*/ 3823 h 118"/>
                      <a:gd name="T88" fmla="+- 0 6928 6827"/>
                      <a:gd name="T89" fmla="*/ T88 w 122"/>
                      <a:gd name="T90" fmla="+- 0 3823 3822"/>
                      <a:gd name="T91" fmla="*/ 3823 h 118"/>
                      <a:gd name="T92" fmla="+- 0 6836 6827"/>
                      <a:gd name="T93" fmla="*/ T92 w 122"/>
                      <a:gd name="T94" fmla="+- 0 3822 3822"/>
                      <a:gd name="T95" fmla="*/ 3822 h 1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122" h="118">
                        <a:moveTo>
                          <a:pt x="9" y="0"/>
                        </a:moveTo>
                        <a:lnTo>
                          <a:pt x="4" y="5"/>
                        </a:lnTo>
                        <a:lnTo>
                          <a:pt x="0" y="9"/>
                        </a:lnTo>
                        <a:lnTo>
                          <a:pt x="1" y="18"/>
                        </a:lnTo>
                        <a:lnTo>
                          <a:pt x="1" y="22"/>
                        </a:lnTo>
                        <a:lnTo>
                          <a:pt x="3" y="37"/>
                        </a:lnTo>
                        <a:lnTo>
                          <a:pt x="6" y="63"/>
                        </a:lnTo>
                        <a:lnTo>
                          <a:pt x="7" y="76"/>
                        </a:lnTo>
                        <a:lnTo>
                          <a:pt x="10" y="94"/>
                        </a:lnTo>
                        <a:lnTo>
                          <a:pt x="10" y="105"/>
                        </a:lnTo>
                        <a:lnTo>
                          <a:pt x="14" y="110"/>
                        </a:lnTo>
                        <a:lnTo>
                          <a:pt x="21" y="115"/>
                        </a:lnTo>
                        <a:lnTo>
                          <a:pt x="26" y="115"/>
                        </a:lnTo>
                        <a:lnTo>
                          <a:pt x="32" y="115"/>
                        </a:lnTo>
                        <a:lnTo>
                          <a:pt x="38" y="115"/>
                        </a:lnTo>
                        <a:lnTo>
                          <a:pt x="56" y="114"/>
                        </a:lnTo>
                        <a:lnTo>
                          <a:pt x="122" y="114"/>
                        </a:lnTo>
                        <a:lnTo>
                          <a:pt x="122" y="76"/>
                        </a:lnTo>
                        <a:lnTo>
                          <a:pt x="122" y="37"/>
                        </a:lnTo>
                        <a:lnTo>
                          <a:pt x="122" y="18"/>
                        </a:lnTo>
                        <a:lnTo>
                          <a:pt x="122" y="10"/>
                        </a:lnTo>
                        <a:lnTo>
                          <a:pt x="114" y="1"/>
                        </a:lnTo>
                        <a:lnTo>
                          <a:pt x="101" y="1"/>
                        </a:lnTo>
                        <a:lnTo>
                          <a:pt x="9" y="0"/>
                        </a:lnTo>
                        <a:close/>
                      </a:path>
                    </a:pathLst>
                  </a:custGeom>
                  <a:solidFill>
                    <a:srgbClr val="FFDD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sp>
                <p:nvSpPr>
                  <p:cNvPr id="63" name="Freeform 30"/>
                  <p:cNvSpPr>
                    <a:spLocks/>
                  </p:cNvSpPr>
                  <p:nvPr/>
                </p:nvSpPr>
                <p:spPr bwMode="auto">
                  <a:xfrm>
                    <a:off x="977497" y="51027"/>
                    <a:ext cx="122" cy="118"/>
                  </a:xfrm>
                  <a:custGeom>
                    <a:avLst/>
                    <a:gdLst>
                      <a:gd name="T0" fmla="+- 0 6941 6827"/>
                      <a:gd name="T1" fmla="*/ T0 w 122"/>
                      <a:gd name="T2" fmla="+- 0 3823 3822"/>
                      <a:gd name="T3" fmla="*/ 3823 h 118"/>
                      <a:gd name="T4" fmla="+- 0 6931 6827"/>
                      <a:gd name="T5" fmla="*/ T4 w 122"/>
                      <a:gd name="T6" fmla="+- 0 3823 3822"/>
                      <a:gd name="T7" fmla="*/ 3823 h 118"/>
                      <a:gd name="T8" fmla="+- 0 6928 6827"/>
                      <a:gd name="T9" fmla="*/ T8 w 122"/>
                      <a:gd name="T10" fmla="+- 0 3823 3822"/>
                      <a:gd name="T11" fmla="*/ 3823 h 118"/>
                      <a:gd name="T12" fmla="+- 0 6941 6827"/>
                      <a:gd name="T13" fmla="*/ T12 w 122"/>
                      <a:gd name="T14" fmla="+- 0 3823 3822"/>
                      <a:gd name="T15" fmla="*/ 3823 h 118"/>
                      <a:gd name="T16" fmla="+- 0 6941 6827"/>
                      <a:gd name="T17" fmla="*/ T16 w 122"/>
                      <a:gd name="T18" fmla="+- 0 3823 3822"/>
                      <a:gd name="T19" fmla="*/ 3823 h 118"/>
                    </a:gdLst>
                    <a:ahLst/>
                    <a:cxnLst>
                      <a:cxn ang="0">
                        <a:pos x="T1" y="T3"/>
                      </a:cxn>
                      <a:cxn ang="0">
                        <a:pos x="T5" y="T7"/>
                      </a:cxn>
                      <a:cxn ang="0">
                        <a:pos x="T9" y="T11"/>
                      </a:cxn>
                      <a:cxn ang="0">
                        <a:pos x="T13" y="T15"/>
                      </a:cxn>
                      <a:cxn ang="0">
                        <a:pos x="T17" y="T19"/>
                      </a:cxn>
                    </a:cxnLst>
                    <a:rect l="0" t="0" r="r" b="b"/>
                    <a:pathLst>
                      <a:path w="122" h="118">
                        <a:moveTo>
                          <a:pt x="114" y="1"/>
                        </a:moveTo>
                        <a:lnTo>
                          <a:pt x="104" y="1"/>
                        </a:lnTo>
                        <a:lnTo>
                          <a:pt x="101" y="1"/>
                        </a:lnTo>
                        <a:lnTo>
                          <a:pt x="114" y="1"/>
                        </a:lnTo>
                        <a:close/>
                      </a:path>
                    </a:pathLst>
                  </a:custGeom>
                  <a:solidFill>
                    <a:srgbClr val="FFDD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grpSp>
            <p:grpSp>
              <p:nvGrpSpPr>
                <p:cNvPr id="52" name="Group 31"/>
                <p:cNvGrpSpPr>
                  <a:grpSpLocks/>
                </p:cNvGrpSpPr>
                <p:nvPr/>
              </p:nvGrpSpPr>
              <p:grpSpPr bwMode="auto">
                <a:xfrm>
                  <a:off x="977440" y="50532"/>
                  <a:ext cx="198" cy="428"/>
                  <a:chOff x="977440" y="50532"/>
                  <a:chExt cx="198" cy="428"/>
                </a:xfrm>
              </p:grpSpPr>
              <p:sp>
                <p:nvSpPr>
                  <p:cNvPr id="58" name="Freeform 32"/>
                  <p:cNvSpPr>
                    <a:spLocks/>
                  </p:cNvSpPr>
                  <p:nvPr/>
                </p:nvSpPr>
                <p:spPr bwMode="auto">
                  <a:xfrm>
                    <a:off x="977440" y="50532"/>
                    <a:ext cx="198" cy="428"/>
                  </a:xfrm>
                  <a:custGeom>
                    <a:avLst/>
                    <a:gdLst>
                      <a:gd name="T0" fmla="+- 0 6952 6770"/>
                      <a:gd name="T1" fmla="*/ T0 w 198"/>
                      <a:gd name="T2" fmla="+- 0 3753 3327"/>
                      <a:gd name="T3" fmla="*/ 3753 h 428"/>
                      <a:gd name="T4" fmla="+- 0 6928 6770"/>
                      <a:gd name="T5" fmla="*/ T4 w 198"/>
                      <a:gd name="T6" fmla="+- 0 3753 3327"/>
                      <a:gd name="T7" fmla="*/ 3753 h 428"/>
                      <a:gd name="T8" fmla="+- 0 6940 6770"/>
                      <a:gd name="T9" fmla="*/ T8 w 198"/>
                      <a:gd name="T10" fmla="+- 0 3755 3327"/>
                      <a:gd name="T11" fmla="*/ 3755 h 428"/>
                      <a:gd name="T12" fmla="+- 0 6944 6770"/>
                      <a:gd name="T13" fmla="*/ T12 w 198"/>
                      <a:gd name="T14" fmla="+- 0 3755 3327"/>
                      <a:gd name="T15" fmla="*/ 3755 h 428"/>
                      <a:gd name="T16" fmla="+- 0 6945 6770"/>
                      <a:gd name="T17" fmla="*/ T16 w 198"/>
                      <a:gd name="T18" fmla="+- 0 3755 3327"/>
                      <a:gd name="T19" fmla="*/ 3755 h 428"/>
                      <a:gd name="T20" fmla="+- 0 6946 6770"/>
                      <a:gd name="T21" fmla="*/ T20 w 198"/>
                      <a:gd name="T22" fmla="+- 0 3755 3327"/>
                      <a:gd name="T23" fmla="*/ 3755 h 428"/>
                      <a:gd name="T24" fmla="+- 0 6951 6770"/>
                      <a:gd name="T25" fmla="*/ T24 w 198"/>
                      <a:gd name="T26" fmla="+- 0 3754 3327"/>
                      <a:gd name="T27" fmla="*/ 3754 h 428"/>
                      <a:gd name="T28" fmla="+- 0 6952 6770"/>
                      <a:gd name="T29" fmla="*/ T28 w 198"/>
                      <a:gd name="T30" fmla="+- 0 3753 3327"/>
                      <a:gd name="T31" fmla="*/ 3753 h 428"/>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98" h="428">
                        <a:moveTo>
                          <a:pt x="182" y="426"/>
                        </a:moveTo>
                        <a:lnTo>
                          <a:pt x="158" y="426"/>
                        </a:lnTo>
                        <a:lnTo>
                          <a:pt x="170" y="428"/>
                        </a:lnTo>
                        <a:lnTo>
                          <a:pt x="174" y="428"/>
                        </a:lnTo>
                        <a:lnTo>
                          <a:pt x="175" y="428"/>
                        </a:lnTo>
                        <a:lnTo>
                          <a:pt x="176" y="428"/>
                        </a:lnTo>
                        <a:lnTo>
                          <a:pt x="181" y="427"/>
                        </a:lnTo>
                        <a:lnTo>
                          <a:pt x="182" y="42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sp>
                <p:nvSpPr>
                  <p:cNvPr id="59" name="Freeform 33"/>
                  <p:cNvSpPr>
                    <a:spLocks/>
                  </p:cNvSpPr>
                  <p:nvPr/>
                </p:nvSpPr>
                <p:spPr bwMode="auto">
                  <a:xfrm>
                    <a:off x="977440" y="50532"/>
                    <a:ext cx="198" cy="428"/>
                  </a:xfrm>
                  <a:custGeom>
                    <a:avLst/>
                    <a:gdLst>
                      <a:gd name="T0" fmla="+- 0 6849 6770"/>
                      <a:gd name="T1" fmla="*/ T0 w 198"/>
                      <a:gd name="T2" fmla="+- 0 3327 3327"/>
                      <a:gd name="T3" fmla="*/ 3327 h 428"/>
                      <a:gd name="T4" fmla="+- 0 6835 6770"/>
                      <a:gd name="T5" fmla="*/ T4 w 198"/>
                      <a:gd name="T6" fmla="+- 0 3327 3327"/>
                      <a:gd name="T7" fmla="*/ 3327 h 428"/>
                      <a:gd name="T8" fmla="+- 0 6813 6770"/>
                      <a:gd name="T9" fmla="*/ T8 w 198"/>
                      <a:gd name="T10" fmla="+- 0 3328 3327"/>
                      <a:gd name="T11" fmla="*/ 3328 h 428"/>
                      <a:gd name="T12" fmla="+- 0 6785 6770"/>
                      <a:gd name="T13" fmla="*/ T12 w 198"/>
                      <a:gd name="T14" fmla="+- 0 3330 3327"/>
                      <a:gd name="T15" fmla="*/ 3330 h 428"/>
                      <a:gd name="T16" fmla="+- 0 6775 6770"/>
                      <a:gd name="T17" fmla="*/ T16 w 198"/>
                      <a:gd name="T18" fmla="+- 0 3330 3327"/>
                      <a:gd name="T19" fmla="*/ 3330 h 428"/>
                      <a:gd name="T20" fmla="+- 0 6773 6770"/>
                      <a:gd name="T21" fmla="*/ T20 w 198"/>
                      <a:gd name="T22" fmla="+- 0 3339 3327"/>
                      <a:gd name="T23" fmla="*/ 3339 h 428"/>
                      <a:gd name="T24" fmla="+- 0 6772 6770"/>
                      <a:gd name="T25" fmla="*/ T24 w 198"/>
                      <a:gd name="T26" fmla="+- 0 3359 3327"/>
                      <a:gd name="T27" fmla="*/ 3359 h 428"/>
                      <a:gd name="T28" fmla="+- 0 6771 6770"/>
                      <a:gd name="T29" fmla="*/ T28 w 198"/>
                      <a:gd name="T30" fmla="+- 0 3396 3327"/>
                      <a:gd name="T31" fmla="*/ 3396 h 428"/>
                      <a:gd name="T32" fmla="+- 0 6770 6770"/>
                      <a:gd name="T33" fmla="*/ T32 w 198"/>
                      <a:gd name="T34" fmla="+- 0 3415 3327"/>
                      <a:gd name="T35" fmla="*/ 3415 h 428"/>
                      <a:gd name="T36" fmla="+- 0 6770 6770"/>
                      <a:gd name="T37" fmla="*/ T36 w 198"/>
                      <a:gd name="T38" fmla="+- 0 3451 3327"/>
                      <a:gd name="T39" fmla="*/ 3451 h 428"/>
                      <a:gd name="T40" fmla="+- 0 6770 6770"/>
                      <a:gd name="T41" fmla="*/ T40 w 198"/>
                      <a:gd name="T42" fmla="+- 0 3461 3327"/>
                      <a:gd name="T43" fmla="*/ 3461 h 428"/>
                      <a:gd name="T44" fmla="+- 0 6771 6770"/>
                      <a:gd name="T45" fmla="*/ T44 w 198"/>
                      <a:gd name="T46" fmla="+- 0 3480 3327"/>
                      <a:gd name="T47" fmla="*/ 3480 h 428"/>
                      <a:gd name="T48" fmla="+- 0 6771 6770"/>
                      <a:gd name="T49" fmla="*/ T48 w 198"/>
                      <a:gd name="T50" fmla="+- 0 3502 3327"/>
                      <a:gd name="T51" fmla="*/ 3502 h 428"/>
                      <a:gd name="T52" fmla="+- 0 6771 6770"/>
                      <a:gd name="T53" fmla="*/ T52 w 198"/>
                      <a:gd name="T54" fmla="+- 0 3514 3327"/>
                      <a:gd name="T55" fmla="*/ 3514 h 428"/>
                      <a:gd name="T56" fmla="+- 0 6772 6770"/>
                      <a:gd name="T57" fmla="*/ T56 w 198"/>
                      <a:gd name="T58" fmla="+- 0 3532 3327"/>
                      <a:gd name="T59" fmla="*/ 3532 h 428"/>
                      <a:gd name="T60" fmla="+- 0 6771 6770"/>
                      <a:gd name="T61" fmla="*/ T60 w 198"/>
                      <a:gd name="T62" fmla="+- 0 3540 3327"/>
                      <a:gd name="T63" fmla="*/ 3540 h 428"/>
                      <a:gd name="T64" fmla="+- 0 6770 6770"/>
                      <a:gd name="T65" fmla="*/ T64 w 198"/>
                      <a:gd name="T66" fmla="+- 0 3565 3327"/>
                      <a:gd name="T67" fmla="*/ 3565 h 428"/>
                      <a:gd name="T68" fmla="+- 0 6770 6770"/>
                      <a:gd name="T69" fmla="*/ T68 w 198"/>
                      <a:gd name="T70" fmla="+- 0 3584 3327"/>
                      <a:gd name="T71" fmla="*/ 3584 h 428"/>
                      <a:gd name="T72" fmla="+- 0 6773 6770"/>
                      <a:gd name="T73" fmla="*/ T72 w 198"/>
                      <a:gd name="T74" fmla="+- 0 3610 3327"/>
                      <a:gd name="T75" fmla="*/ 3610 h 428"/>
                      <a:gd name="T76" fmla="+- 0 6774 6770"/>
                      <a:gd name="T77" fmla="*/ T76 w 198"/>
                      <a:gd name="T78" fmla="+- 0 3630 3327"/>
                      <a:gd name="T79" fmla="*/ 3630 h 428"/>
                      <a:gd name="T80" fmla="+- 0 6775 6770"/>
                      <a:gd name="T81" fmla="*/ T80 w 198"/>
                      <a:gd name="T82" fmla="+- 0 3652 3327"/>
                      <a:gd name="T83" fmla="*/ 3652 h 428"/>
                      <a:gd name="T84" fmla="+- 0 6775 6770"/>
                      <a:gd name="T85" fmla="*/ T84 w 198"/>
                      <a:gd name="T86" fmla="+- 0 3662 3327"/>
                      <a:gd name="T87" fmla="*/ 3662 h 428"/>
                      <a:gd name="T88" fmla="+- 0 6777 6770"/>
                      <a:gd name="T89" fmla="*/ T88 w 198"/>
                      <a:gd name="T90" fmla="+- 0 3686 3327"/>
                      <a:gd name="T91" fmla="*/ 3686 h 428"/>
                      <a:gd name="T92" fmla="+- 0 6786 6770"/>
                      <a:gd name="T93" fmla="*/ T92 w 198"/>
                      <a:gd name="T94" fmla="+- 0 3746 3327"/>
                      <a:gd name="T95" fmla="*/ 3746 h 428"/>
                      <a:gd name="T96" fmla="+- 0 6875 6770"/>
                      <a:gd name="T97" fmla="*/ T96 w 198"/>
                      <a:gd name="T98" fmla="+- 0 3754 3327"/>
                      <a:gd name="T99" fmla="*/ 3754 h 428"/>
                      <a:gd name="T100" fmla="+- 0 6913 6770"/>
                      <a:gd name="T101" fmla="*/ T100 w 198"/>
                      <a:gd name="T102" fmla="+- 0 3753 3327"/>
                      <a:gd name="T103" fmla="*/ 3753 h 428"/>
                      <a:gd name="T104" fmla="+- 0 6952 6770"/>
                      <a:gd name="T105" fmla="*/ T104 w 198"/>
                      <a:gd name="T106" fmla="+- 0 3753 3327"/>
                      <a:gd name="T107" fmla="*/ 3753 h 428"/>
                      <a:gd name="T108" fmla="+- 0 6954 6770"/>
                      <a:gd name="T109" fmla="*/ T108 w 198"/>
                      <a:gd name="T110" fmla="+- 0 3751 3327"/>
                      <a:gd name="T111" fmla="*/ 3751 h 428"/>
                      <a:gd name="T112" fmla="+- 0 6961 6770"/>
                      <a:gd name="T113" fmla="*/ T112 w 198"/>
                      <a:gd name="T114" fmla="+- 0 3738 3327"/>
                      <a:gd name="T115" fmla="*/ 3738 h 428"/>
                      <a:gd name="T116" fmla="+- 0 6961 6770"/>
                      <a:gd name="T117" fmla="*/ T116 w 198"/>
                      <a:gd name="T118" fmla="+- 0 3733 3327"/>
                      <a:gd name="T119" fmla="*/ 3733 h 428"/>
                      <a:gd name="T120" fmla="+- 0 6962 6770"/>
                      <a:gd name="T121" fmla="*/ T120 w 198"/>
                      <a:gd name="T122" fmla="+- 0 3720 3327"/>
                      <a:gd name="T123" fmla="*/ 3720 h 428"/>
                      <a:gd name="T124" fmla="+- 0 6963 6770"/>
                      <a:gd name="T125" fmla="*/ T124 w 198"/>
                      <a:gd name="T126" fmla="+- 0 3715 3327"/>
                      <a:gd name="T127" fmla="*/ 3715 h 428"/>
                      <a:gd name="T128" fmla="+- 0 6930 6770"/>
                      <a:gd name="T129" fmla="*/ T128 w 198"/>
                      <a:gd name="T130" fmla="+- 0 3715 3327"/>
                      <a:gd name="T131" fmla="*/ 3715 h 428"/>
                      <a:gd name="T132" fmla="+- 0 6915 6770"/>
                      <a:gd name="T133" fmla="*/ T132 w 198"/>
                      <a:gd name="T134" fmla="+- 0 3715 3327"/>
                      <a:gd name="T135" fmla="*/ 3715 h 428"/>
                      <a:gd name="T136" fmla="+- 0 6822 6770"/>
                      <a:gd name="T137" fmla="*/ T136 w 198"/>
                      <a:gd name="T138" fmla="+- 0 3711 3327"/>
                      <a:gd name="T139" fmla="*/ 3711 h 428"/>
                      <a:gd name="T140" fmla="+- 0 6814 6770"/>
                      <a:gd name="T141" fmla="*/ T140 w 198"/>
                      <a:gd name="T142" fmla="+- 0 3711 3327"/>
                      <a:gd name="T143" fmla="*/ 3711 h 428"/>
                      <a:gd name="T144" fmla="+- 0 6809 6770"/>
                      <a:gd name="T145" fmla="*/ T144 w 198"/>
                      <a:gd name="T146" fmla="+- 0 3709 3327"/>
                      <a:gd name="T147" fmla="*/ 3709 h 428"/>
                      <a:gd name="T148" fmla="+- 0 6809 6770"/>
                      <a:gd name="T149" fmla="*/ T148 w 198"/>
                      <a:gd name="T150" fmla="+- 0 3695 3327"/>
                      <a:gd name="T151" fmla="*/ 3695 h 428"/>
                      <a:gd name="T152" fmla="+- 0 6807 6770"/>
                      <a:gd name="T153" fmla="*/ T152 w 198"/>
                      <a:gd name="T154" fmla="+- 0 3673 3327"/>
                      <a:gd name="T155" fmla="*/ 3673 h 428"/>
                      <a:gd name="T156" fmla="+- 0 6806 6770"/>
                      <a:gd name="T157" fmla="*/ T156 w 198"/>
                      <a:gd name="T158" fmla="+- 0 3652 3327"/>
                      <a:gd name="T159" fmla="*/ 3652 h 428"/>
                      <a:gd name="T160" fmla="+- 0 6805 6770"/>
                      <a:gd name="T161" fmla="*/ T160 w 198"/>
                      <a:gd name="T162" fmla="+- 0 3630 3327"/>
                      <a:gd name="T163" fmla="*/ 3630 h 428"/>
                      <a:gd name="T164" fmla="+- 0 6805 6770"/>
                      <a:gd name="T165" fmla="*/ T164 w 198"/>
                      <a:gd name="T166" fmla="+- 0 3574 3327"/>
                      <a:gd name="T167" fmla="*/ 3574 h 428"/>
                      <a:gd name="T168" fmla="+- 0 6805 6770"/>
                      <a:gd name="T169" fmla="*/ T168 w 198"/>
                      <a:gd name="T170" fmla="+- 0 3565 3327"/>
                      <a:gd name="T171" fmla="*/ 3565 h 428"/>
                      <a:gd name="T172" fmla="+- 0 6804 6770"/>
                      <a:gd name="T173" fmla="*/ T172 w 198"/>
                      <a:gd name="T174" fmla="+- 0 3546 3327"/>
                      <a:gd name="T175" fmla="*/ 3546 h 428"/>
                      <a:gd name="T176" fmla="+- 0 6803 6770"/>
                      <a:gd name="T177" fmla="*/ T176 w 198"/>
                      <a:gd name="T178" fmla="+- 0 3528 3327"/>
                      <a:gd name="T179" fmla="*/ 3528 h 428"/>
                      <a:gd name="T180" fmla="+- 0 6803 6770"/>
                      <a:gd name="T181" fmla="*/ T180 w 198"/>
                      <a:gd name="T182" fmla="+- 0 3514 3327"/>
                      <a:gd name="T183" fmla="*/ 3514 h 428"/>
                      <a:gd name="T184" fmla="+- 0 6803 6770"/>
                      <a:gd name="T185" fmla="*/ T184 w 198"/>
                      <a:gd name="T186" fmla="+- 0 3461 3327"/>
                      <a:gd name="T187" fmla="*/ 3461 h 428"/>
                      <a:gd name="T188" fmla="+- 0 6804 6770"/>
                      <a:gd name="T189" fmla="*/ T188 w 198"/>
                      <a:gd name="T190" fmla="+- 0 3443 3327"/>
                      <a:gd name="T191" fmla="*/ 3443 h 428"/>
                      <a:gd name="T192" fmla="+- 0 6804 6770"/>
                      <a:gd name="T193" fmla="*/ T192 w 198"/>
                      <a:gd name="T194" fmla="+- 0 3432 3327"/>
                      <a:gd name="T195" fmla="*/ 3432 h 428"/>
                      <a:gd name="T196" fmla="+- 0 6804 6770"/>
                      <a:gd name="T197" fmla="*/ T196 w 198"/>
                      <a:gd name="T198" fmla="+- 0 3402 3327"/>
                      <a:gd name="T199" fmla="*/ 3402 h 428"/>
                      <a:gd name="T200" fmla="+- 0 6804 6770"/>
                      <a:gd name="T201" fmla="*/ T200 w 198"/>
                      <a:gd name="T202" fmla="+- 0 3382 3327"/>
                      <a:gd name="T203" fmla="*/ 3382 h 428"/>
                      <a:gd name="T204" fmla="+- 0 6805 6770"/>
                      <a:gd name="T205" fmla="*/ T204 w 198"/>
                      <a:gd name="T206" fmla="+- 0 3371 3327"/>
                      <a:gd name="T207" fmla="*/ 3371 h 428"/>
                      <a:gd name="T208" fmla="+- 0 6885 6770"/>
                      <a:gd name="T209" fmla="*/ T208 w 198"/>
                      <a:gd name="T210" fmla="+- 0 3364 3327"/>
                      <a:gd name="T211" fmla="*/ 3364 h 428"/>
                      <a:gd name="T212" fmla="+- 0 6957 6770"/>
                      <a:gd name="T213" fmla="*/ T212 w 198"/>
                      <a:gd name="T214" fmla="+- 0 3364 3327"/>
                      <a:gd name="T215" fmla="*/ 3364 h 428"/>
                      <a:gd name="T216" fmla="+- 0 6955 6770"/>
                      <a:gd name="T217" fmla="*/ T216 w 198"/>
                      <a:gd name="T218" fmla="+- 0 3347 3327"/>
                      <a:gd name="T219" fmla="*/ 3347 h 428"/>
                      <a:gd name="T220" fmla="+- 0 6954 6770"/>
                      <a:gd name="T221" fmla="*/ T220 w 198"/>
                      <a:gd name="T222" fmla="+- 0 3339 3327"/>
                      <a:gd name="T223" fmla="*/ 3339 h 428"/>
                      <a:gd name="T224" fmla="+- 0 6945 6770"/>
                      <a:gd name="T225" fmla="*/ T224 w 198"/>
                      <a:gd name="T226" fmla="+- 0 3336 3327"/>
                      <a:gd name="T227" fmla="*/ 3336 h 428"/>
                      <a:gd name="T228" fmla="+- 0 6891 6770"/>
                      <a:gd name="T229" fmla="*/ T228 w 198"/>
                      <a:gd name="T230" fmla="+- 0 3330 3327"/>
                      <a:gd name="T231" fmla="*/ 3330 h 428"/>
                      <a:gd name="T232" fmla="+- 0 6858 6770"/>
                      <a:gd name="T233" fmla="*/ T232 w 198"/>
                      <a:gd name="T234" fmla="+- 0 3327 3327"/>
                      <a:gd name="T235" fmla="*/ 3327 h 428"/>
                      <a:gd name="T236" fmla="+- 0 6849 6770"/>
                      <a:gd name="T237" fmla="*/ T236 w 198"/>
                      <a:gd name="T238" fmla="+- 0 3327 3327"/>
                      <a:gd name="T239" fmla="*/ 3327 h 4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Lst>
                    <a:rect l="0" t="0" r="r" b="b"/>
                    <a:pathLst>
                      <a:path w="198" h="428">
                        <a:moveTo>
                          <a:pt x="79" y="0"/>
                        </a:moveTo>
                        <a:lnTo>
                          <a:pt x="65" y="0"/>
                        </a:lnTo>
                        <a:lnTo>
                          <a:pt x="43" y="1"/>
                        </a:lnTo>
                        <a:lnTo>
                          <a:pt x="15" y="3"/>
                        </a:lnTo>
                        <a:lnTo>
                          <a:pt x="5" y="3"/>
                        </a:lnTo>
                        <a:lnTo>
                          <a:pt x="3" y="12"/>
                        </a:lnTo>
                        <a:lnTo>
                          <a:pt x="2" y="32"/>
                        </a:lnTo>
                        <a:lnTo>
                          <a:pt x="1" y="69"/>
                        </a:lnTo>
                        <a:lnTo>
                          <a:pt x="0" y="88"/>
                        </a:lnTo>
                        <a:lnTo>
                          <a:pt x="0" y="124"/>
                        </a:lnTo>
                        <a:lnTo>
                          <a:pt x="0" y="134"/>
                        </a:lnTo>
                        <a:lnTo>
                          <a:pt x="1" y="153"/>
                        </a:lnTo>
                        <a:lnTo>
                          <a:pt x="1" y="175"/>
                        </a:lnTo>
                        <a:lnTo>
                          <a:pt x="1" y="187"/>
                        </a:lnTo>
                        <a:lnTo>
                          <a:pt x="2" y="205"/>
                        </a:lnTo>
                        <a:lnTo>
                          <a:pt x="1" y="213"/>
                        </a:lnTo>
                        <a:lnTo>
                          <a:pt x="0" y="238"/>
                        </a:lnTo>
                        <a:lnTo>
                          <a:pt x="0" y="257"/>
                        </a:lnTo>
                        <a:lnTo>
                          <a:pt x="3" y="283"/>
                        </a:lnTo>
                        <a:lnTo>
                          <a:pt x="4" y="303"/>
                        </a:lnTo>
                        <a:lnTo>
                          <a:pt x="5" y="325"/>
                        </a:lnTo>
                        <a:lnTo>
                          <a:pt x="5" y="335"/>
                        </a:lnTo>
                        <a:lnTo>
                          <a:pt x="7" y="359"/>
                        </a:lnTo>
                        <a:lnTo>
                          <a:pt x="16" y="419"/>
                        </a:lnTo>
                        <a:lnTo>
                          <a:pt x="105" y="427"/>
                        </a:lnTo>
                        <a:lnTo>
                          <a:pt x="143" y="426"/>
                        </a:lnTo>
                        <a:lnTo>
                          <a:pt x="182" y="426"/>
                        </a:lnTo>
                        <a:lnTo>
                          <a:pt x="184" y="424"/>
                        </a:lnTo>
                        <a:lnTo>
                          <a:pt x="191" y="411"/>
                        </a:lnTo>
                        <a:lnTo>
                          <a:pt x="191" y="406"/>
                        </a:lnTo>
                        <a:lnTo>
                          <a:pt x="192" y="393"/>
                        </a:lnTo>
                        <a:lnTo>
                          <a:pt x="193" y="388"/>
                        </a:lnTo>
                        <a:lnTo>
                          <a:pt x="160" y="388"/>
                        </a:lnTo>
                        <a:lnTo>
                          <a:pt x="145" y="388"/>
                        </a:lnTo>
                        <a:lnTo>
                          <a:pt x="52" y="384"/>
                        </a:lnTo>
                        <a:lnTo>
                          <a:pt x="44" y="384"/>
                        </a:lnTo>
                        <a:lnTo>
                          <a:pt x="39" y="382"/>
                        </a:lnTo>
                        <a:lnTo>
                          <a:pt x="39" y="368"/>
                        </a:lnTo>
                        <a:lnTo>
                          <a:pt x="37" y="346"/>
                        </a:lnTo>
                        <a:lnTo>
                          <a:pt x="36" y="325"/>
                        </a:lnTo>
                        <a:lnTo>
                          <a:pt x="35" y="303"/>
                        </a:lnTo>
                        <a:lnTo>
                          <a:pt x="35" y="247"/>
                        </a:lnTo>
                        <a:lnTo>
                          <a:pt x="35" y="238"/>
                        </a:lnTo>
                        <a:lnTo>
                          <a:pt x="34" y="219"/>
                        </a:lnTo>
                        <a:lnTo>
                          <a:pt x="33" y="201"/>
                        </a:lnTo>
                        <a:lnTo>
                          <a:pt x="33" y="187"/>
                        </a:lnTo>
                        <a:lnTo>
                          <a:pt x="33" y="134"/>
                        </a:lnTo>
                        <a:lnTo>
                          <a:pt x="34" y="116"/>
                        </a:lnTo>
                        <a:lnTo>
                          <a:pt x="34" y="105"/>
                        </a:lnTo>
                        <a:lnTo>
                          <a:pt x="34" y="75"/>
                        </a:lnTo>
                        <a:lnTo>
                          <a:pt x="34" y="55"/>
                        </a:lnTo>
                        <a:lnTo>
                          <a:pt x="35" y="44"/>
                        </a:lnTo>
                        <a:lnTo>
                          <a:pt x="115" y="37"/>
                        </a:lnTo>
                        <a:lnTo>
                          <a:pt x="187" y="37"/>
                        </a:lnTo>
                        <a:lnTo>
                          <a:pt x="185" y="20"/>
                        </a:lnTo>
                        <a:lnTo>
                          <a:pt x="184" y="12"/>
                        </a:lnTo>
                        <a:lnTo>
                          <a:pt x="175" y="9"/>
                        </a:lnTo>
                        <a:lnTo>
                          <a:pt x="121" y="3"/>
                        </a:lnTo>
                        <a:lnTo>
                          <a:pt x="88" y="0"/>
                        </a:lnTo>
                        <a:lnTo>
                          <a:pt x="79"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sp>
                <p:nvSpPr>
                  <p:cNvPr id="60" name="Freeform 34"/>
                  <p:cNvSpPr>
                    <a:spLocks/>
                  </p:cNvSpPr>
                  <p:nvPr/>
                </p:nvSpPr>
                <p:spPr bwMode="auto">
                  <a:xfrm>
                    <a:off x="977440" y="50532"/>
                    <a:ext cx="198" cy="428"/>
                  </a:xfrm>
                  <a:custGeom>
                    <a:avLst/>
                    <a:gdLst>
                      <a:gd name="T0" fmla="+- 0 6957 6770"/>
                      <a:gd name="T1" fmla="*/ T0 w 198"/>
                      <a:gd name="T2" fmla="+- 0 3364 3327"/>
                      <a:gd name="T3" fmla="*/ 3364 h 428"/>
                      <a:gd name="T4" fmla="+- 0 6888 6770"/>
                      <a:gd name="T5" fmla="*/ T4 w 198"/>
                      <a:gd name="T6" fmla="+- 0 3364 3327"/>
                      <a:gd name="T7" fmla="*/ 3364 h 428"/>
                      <a:gd name="T8" fmla="+- 0 6924 6770"/>
                      <a:gd name="T9" fmla="*/ T8 w 198"/>
                      <a:gd name="T10" fmla="+- 0 3364 3327"/>
                      <a:gd name="T11" fmla="*/ 3364 h 428"/>
                      <a:gd name="T12" fmla="+- 0 6924 6770"/>
                      <a:gd name="T13" fmla="*/ T12 w 198"/>
                      <a:gd name="T14" fmla="+- 0 3386 3327"/>
                      <a:gd name="T15" fmla="*/ 3386 h 428"/>
                      <a:gd name="T16" fmla="+- 0 6926 6770"/>
                      <a:gd name="T17" fmla="*/ T16 w 198"/>
                      <a:gd name="T18" fmla="+- 0 3402 3327"/>
                      <a:gd name="T19" fmla="*/ 3402 h 428"/>
                      <a:gd name="T20" fmla="+- 0 6928 6770"/>
                      <a:gd name="T21" fmla="*/ T20 w 198"/>
                      <a:gd name="T22" fmla="+- 0 3432 3327"/>
                      <a:gd name="T23" fmla="*/ 3432 h 428"/>
                      <a:gd name="T24" fmla="+- 0 6930 6770"/>
                      <a:gd name="T25" fmla="*/ T24 w 198"/>
                      <a:gd name="T26" fmla="+- 0 3451 3327"/>
                      <a:gd name="T27" fmla="*/ 3451 h 428"/>
                      <a:gd name="T28" fmla="+- 0 6932 6770"/>
                      <a:gd name="T29" fmla="*/ T28 w 198"/>
                      <a:gd name="T30" fmla="+- 0 3514 3327"/>
                      <a:gd name="T31" fmla="*/ 3514 h 428"/>
                      <a:gd name="T32" fmla="+- 0 6934 6770"/>
                      <a:gd name="T33" fmla="*/ T32 w 198"/>
                      <a:gd name="T34" fmla="+- 0 3574 3327"/>
                      <a:gd name="T35" fmla="*/ 3574 h 428"/>
                      <a:gd name="T36" fmla="+- 0 6935 6770"/>
                      <a:gd name="T37" fmla="*/ T36 w 198"/>
                      <a:gd name="T38" fmla="+- 0 3640 3327"/>
                      <a:gd name="T39" fmla="*/ 3640 h 428"/>
                      <a:gd name="T40" fmla="+- 0 6935 6770"/>
                      <a:gd name="T41" fmla="*/ T40 w 198"/>
                      <a:gd name="T42" fmla="+- 0 3684 3327"/>
                      <a:gd name="T43" fmla="*/ 3684 h 428"/>
                      <a:gd name="T44" fmla="+- 0 6933 6770"/>
                      <a:gd name="T45" fmla="*/ T44 w 198"/>
                      <a:gd name="T46" fmla="+- 0 3696 3327"/>
                      <a:gd name="T47" fmla="*/ 3696 h 428"/>
                      <a:gd name="T48" fmla="+- 0 6932 6770"/>
                      <a:gd name="T49" fmla="*/ T48 w 198"/>
                      <a:gd name="T50" fmla="+- 0 3697 3327"/>
                      <a:gd name="T51" fmla="*/ 3697 h 428"/>
                      <a:gd name="T52" fmla="+- 0 6932 6770"/>
                      <a:gd name="T53" fmla="*/ T52 w 198"/>
                      <a:gd name="T54" fmla="+- 0 3702 3327"/>
                      <a:gd name="T55" fmla="*/ 3702 h 428"/>
                      <a:gd name="T56" fmla="+- 0 6932 6770"/>
                      <a:gd name="T57" fmla="*/ T56 w 198"/>
                      <a:gd name="T58" fmla="+- 0 3709 3327"/>
                      <a:gd name="T59" fmla="*/ 3709 h 428"/>
                      <a:gd name="T60" fmla="+- 0 6930 6770"/>
                      <a:gd name="T61" fmla="*/ T60 w 198"/>
                      <a:gd name="T62" fmla="+- 0 3715 3327"/>
                      <a:gd name="T63" fmla="*/ 3715 h 428"/>
                      <a:gd name="T64" fmla="+- 0 6963 6770"/>
                      <a:gd name="T65" fmla="*/ T64 w 198"/>
                      <a:gd name="T66" fmla="+- 0 3715 3327"/>
                      <a:gd name="T67" fmla="*/ 3715 h 428"/>
                      <a:gd name="T68" fmla="+- 0 6964 6770"/>
                      <a:gd name="T69" fmla="*/ T68 w 198"/>
                      <a:gd name="T70" fmla="+- 0 3701 3327"/>
                      <a:gd name="T71" fmla="*/ 3701 h 428"/>
                      <a:gd name="T72" fmla="+- 0 6965 6770"/>
                      <a:gd name="T73" fmla="*/ T72 w 198"/>
                      <a:gd name="T74" fmla="+- 0 3684 3327"/>
                      <a:gd name="T75" fmla="*/ 3684 h 428"/>
                      <a:gd name="T76" fmla="+- 0 6966 6770"/>
                      <a:gd name="T77" fmla="*/ T76 w 198"/>
                      <a:gd name="T78" fmla="+- 0 3662 3327"/>
                      <a:gd name="T79" fmla="*/ 3662 h 428"/>
                      <a:gd name="T80" fmla="+- 0 6967 6770"/>
                      <a:gd name="T81" fmla="*/ T80 w 198"/>
                      <a:gd name="T82" fmla="+- 0 3640 3327"/>
                      <a:gd name="T83" fmla="*/ 3640 h 428"/>
                      <a:gd name="T84" fmla="+- 0 6968 6770"/>
                      <a:gd name="T85" fmla="*/ T84 w 198"/>
                      <a:gd name="T86" fmla="+- 0 3615 3327"/>
                      <a:gd name="T87" fmla="*/ 3615 h 428"/>
                      <a:gd name="T88" fmla="+- 0 6968 6770"/>
                      <a:gd name="T89" fmla="*/ T88 w 198"/>
                      <a:gd name="T90" fmla="+- 0 3574 3327"/>
                      <a:gd name="T91" fmla="*/ 3574 h 428"/>
                      <a:gd name="T92" fmla="+- 0 6968 6770"/>
                      <a:gd name="T93" fmla="*/ T92 w 198"/>
                      <a:gd name="T94" fmla="+- 0 3546 3327"/>
                      <a:gd name="T95" fmla="*/ 3546 h 428"/>
                      <a:gd name="T96" fmla="+- 0 6968 6770"/>
                      <a:gd name="T97" fmla="*/ T96 w 198"/>
                      <a:gd name="T98" fmla="+- 0 3528 3327"/>
                      <a:gd name="T99" fmla="*/ 3528 h 428"/>
                      <a:gd name="T100" fmla="+- 0 6967 6770"/>
                      <a:gd name="T101" fmla="*/ T100 w 198"/>
                      <a:gd name="T102" fmla="+- 0 3461 3327"/>
                      <a:gd name="T103" fmla="*/ 3461 h 428"/>
                      <a:gd name="T104" fmla="+- 0 6962 6770"/>
                      <a:gd name="T105" fmla="*/ T104 w 198"/>
                      <a:gd name="T106" fmla="+- 0 3394 3327"/>
                      <a:gd name="T107" fmla="*/ 3394 h 428"/>
                      <a:gd name="T108" fmla="+- 0 6959 6770"/>
                      <a:gd name="T109" fmla="*/ T108 w 198"/>
                      <a:gd name="T110" fmla="+- 0 3373 3327"/>
                      <a:gd name="T111" fmla="*/ 3373 h 428"/>
                      <a:gd name="T112" fmla="+- 0 6957 6770"/>
                      <a:gd name="T113" fmla="*/ T112 w 198"/>
                      <a:gd name="T114" fmla="+- 0 3364 3327"/>
                      <a:gd name="T115" fmla="*/ 3364 h 4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8" h="428">
                        <a:moveTo>
                          <a:pt x="187" y="37"/>
                        </a:moveTo>
                        <a:lnTo>
                          <a:pt x="118" y="37"/>
                        </a:lnTo>
                        <a:lnTo>
                          <a:pt x="154" y="37"/>
                        </a:lnTo>
                        <a:lnTo>
                          <a:pt x="154" y="59"/>
                        </a:lnTo>
                        <a:lnTo>
                          <a:pt x="156" y="75"/>
                        </a:lnTo>
                        <a:lnTo>
                          <a:pt x="158" y="105"/>
                        </a:lnTo>
                        <a:lnTo>
                          <a:pt x="160" y="124"/>
                        </a:lnTo>
                        <a:lnTo>
                          <a:pt x="162" y="187"/>
                        </a:lnTo>
                        <a:lnTo>
                          <a:pt x="164" y="247"/>
                        </a:lnTo>
                        <a:lnTo>
                          <a:pt x="165" y="313"/>
                        </a:lnTo>
                        <a:lnTo>
                          <a:pt x="165" y="357"/>
                        </a:lnTo>
                        <a:lnTo>
                          <a:pt x="163" y="369"/>
                        </a:lnTo>
                        <a:lnTo>
                          <a:pt x="162" y="370"/>
                        </a:lnTo>
                        <a:lnTo>
                          <a:pt x="162" y="375"/>
                        </a:lnTo>
                        <a:lnTo>
                          <a:pt x="162" y="382"/>
                        </a:lnTo>
                        <a:lnTo>
                          <a:pt x="160" y="388"/>
                        </a:lnTo>
                        <a:lnTo>
                          <a:pt x="193" y="388"/>
                        </a:lnTo>
                        <a:lnTo>
                          <a:pt x="194" y="374"/>
                        </a:lnTo>
                        <a:lnTo>
                          <a:pt x="195" y="357"/>
                        </a:lnTo>
                        <a:lnTo>
                          <a:pt x="196" y="335"/>
                        </a:lnTo>
                        <a:lnTo>
                          <a:pt x="197" y="313"/>
                        </a:lnTo>
                        <a:lnTo>
                          <a:pt x="198" y="288"/>
                        </a:lnTo>
                        <a:lnTo>
                          <a:pt x="198" y="247"/>
                        </a:lnTo>
                        <a:lnTo>
                          <a:pt x="198" y="219"/>
                        </a:lnTo>
                        <a:lnTo>
                          <a:pt x="198" y="201"/>
                        </a:lnTo>
                        <a:lnTo>
                          <a:pt x="197" y="134"/>
                        </a:lnTo>
                        <a:lnTo>
                          <a:pt x="192" y="67"/>
                        </a:lnTo>
                        <a:lnTo>
                          <a:pt x="189" y="46"/>
                        </a:lnTo>
                        <a:lnTo>
                          <a:pt x="187" y="37"/>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grpSp>
            <p:grpSp>
              <p:nvGrpSpPr>
                <p:cNvPr id="53" name="Group 35"/>
                <p:cNvGrpSpPr>
                  <a:grpSpLocks/>
                </p:cNvGrpSpPr>
                <p:nvPr/>
              </p:nvGrpSpPr>
              <p:grpSpPr bwMode="auto">
                <a:xfrm>
                  <a:off x="977461" y="50998"/>
                  <a:ext cx="182" cy="176"/>
                  <a:chOff x="977461" y="50998"/>
                  <a:chExt cx="182" cy="176"/>
                </a:xfrm>
              </p:grpSpPr>
              <p:sp>
                <p:nvSpPr>
                  <p:cNvPr id="54" name="Freeform 36"/>
                  <p:cNvSpPr>
                    <a:spLocks/>
                  </p:cNvSpPr>
                  <p:nvPr/>
                </p:nvSpPr>
                <p:spPr bwMode="auto">
                  <a:xfrm>
                    <a:off x="977461" y="50998"/>
                    <a:ext cx="182" cy="176"/>
                  </a:xfrm>
                  <a:custGeom>
                    <a:avLst/>
                    <a:gdLst>
                      <a:gd name="T0" fmla="+- 0 6874 6791"/>
                      <a:gd name="T1" fmla="*/ T0 w 182"/>
                      <a:gd name="T2" fmla="+- 0 3793 3793"/>
                      <a:gd name="T3" fmla="*/ 3793 h 176"/>
                      <a:gd name="T4" fmla="+- 0 6821 6791"/>
                      <a:gd name="T5" fmla="*/ T4 w 182"/>
                      <a:gd name="T6" fmla="+- 0 3793 3793"/>
                      <a:gd name="T7" fmla="*/ 3793 h 176"/>
                      <a:gd name="T8" fmla="+- 0 6811 6791"/>
                      <a:gd name="T9" fmla="*/ T8 w 182"/>
                      <a:gd name="T10" fmla="+- 0 3794 3793"/>
                      <a:gd name="T11" fmla="*/ 3794 h 176"/>
                      <a:gd name="T12" fmla="+- 0 6792 6791"/>
                      <a:gd name="T13" fmla="*/ T12 w 182"/>
                      <a:gd name="T14" fmla="+- 0 3798 3793"/>
                      <a:gd name="T15" fmla="*/ 3798 h 176"/>
                      <a:gd name="T16" fmla="+- 0 6793 6791"/>
                      <a:gd name="T17" fmla="*/ T16 w 182"/>
                      <a:gd name="T18" fmla="+- 0 3808 3793"/>
                      <a:gd name="T19" fmla="*/ 3808 h 176"/>
                      <a:gd name="T20" fmla="+- 0 6793 6791"/>
                      <a:gd name="T21" fmla="*/ T20 w 182"/>
                      <a:gd name="T22" fmla="+- 0 3815 3793"/>
                      <a:gd name="T23" fmla="*/ 3815 h 176"/>
                      <a:gd name="T24" fmla="+- 0 6791 6791"/>
                      <a:gd name="T25" fmla="*/ T24 w 182"/>
                      <a:gd name="T26" fmla="+- 0 3838 3793"/>
                      <a:gd name="T27" fmla="*/ 3838 h 176"/>
                      <a:gd name="T28" fmla="+- 0 6791 6791"/>
                      <a:gd name="T29" fmla="*/ T28 w 182"/>
                      <a:gd name="T30" fmla="+- 0 3848 3793"/>
                      <a:gd name="T31" fmla="*/ 3848 h 176"/>
                      <a:gd name="T32" fmla="+- 0 6792 6791"/>
                      <a:gd name="T33" fmla="*/ T32 w 182"/>
                      <a:gd name="T34" fmla="+- 0 3851 3793"/>
                      <a:gd name="T35" fmla="*/ 3851 h 176"/>
                      <a:gd name="T36" fmla="+- 0 6794 6791"/>
                      <a:gd name="T37" fmla="*/ T36 w 182"/>
                      <a:gd name="T38" fmla="+- 0 3869 3793"/>
                      <a:gd name="T39" fmla="*/ 3869 h 176"/>
                      <a:gd name="T40" fmla="+- 0 6801 6791"/>
                      <a:gd name="T41" fmla="*/ T40 w 182"/>
                      <a:gd name="T42" fmla="+- 0 3932 3793"/>
                      <a:gd name="T43" fmla="*/ 3932 h 176"/>
                      <a:gd name="T44" fmla="+- 0 6814 6791"/>
                      <a:gd name="T45" fmla="*/ T44 w 182"/>
                      <a:gd name="T46" fmla="+- 0 3964 3793"/>
                      <a:gd name="T47" fmla="*/ 3964 h 176"/>
                      <a:gd name="T48" fmla="+- 0 6817 6791"/>
                      <a:gd name="T49" fmla="*/ T48 w 182"/>
                      <a:gd name="T50" fmla="+- 0 3964 3793"/>
                      <a:gd name="T51" fmla="*/ 3964 h 176"/>
                      <a:gd name="T52" fmla="+- 0 6834 6791"/>
                      <a:gd name="T53" fmla="*/ T52 w 182"/>
                      <a:gd name="T54" fmla="+- 0 3969 3793"/>
                      <a:gd name="T55" fmla="*/ 3969 h 176"/>
                      <a:gd name="T56" fmla="+- 0 6881 6791"/>
                      <a:gd name="T57" fmla="*/ T56 w 182"/>
                      <a:gd name="T58" fmla="+- 0 3969 3793"/>
                      <a:gd name="T59" fmla="*/ 3969 h 176"/>
                      <a:gd name="T60" fmla="+- 0 6950 6791"/>
                      <a:gd name="T61" fmla="*/ T60 w 182"/>
                      <a:gd name="T62" fmla="+- 0 3970 3793"/>
                      <a:gd name="T63" fmla="*/ 3970 h 176"/>
                      <a:gd name="T64" fmla="+- 0 6957 6791"/>
                      <a:gd name="T65" fmla="*/ T64 w 182"/>
                      <a:gd name="T66" fmla="+- 0 3969 3793"/>
                      <a:gd name="T67" fmla="*/ 3969 h 176"/>
                      <a:gd name="T68" fmla="+- 0 6964 6791"/>
                      <a:gd name="T69" fmla="*/ T68 w 182"/>
                      <a:gd name="T70" fmla="+- 0 3964 3793"/>
                      <a:gd name="T71" fmla="*/ 3964 h 176"/>
                      <a:gd name="T72" fmla="+- 0 6969 6791"/>
                      <a:gd name="T73" fmla="*/ T72 w 182"/>
                      <a:gd name="T74" fmla="+- 0 3947 3793"/>
                      <a:gd name="T75" fmla="*/ 3947 h 176"/>
                      <a:gd name="T76" fmla="+- 0 6970 6791"/>
                      <a:gd name="T77" fmla="*/ T76 w 182"/>
                      <a:gd name="T78" fmla="+- 0 3935 3793"/>
                      <a:gd name="T79" fmla="*/ 3935 h 176"/>
                      <a:gd name="T80" fmla="+- 0 6927 6791"/>
                      <a:gd name="T81" fmla="*/ T80 w 182"/>
                      <a:gd name="T82" fmla="+- 0 3935 3793"/>
                      <a:gd name="T83" fmla="*/ 3935 h 176"/>
                      <a:gd name="T84" fmla="+- 0 6890 6791"/>
                      <a:gd name="T85" fmla="*/ T84 w 182"/>
                      <a:gd name="T86" fmla="+- 0 3933 3793"/>
                      <a:gd name="T87" fmla="*/ 3933 h 176"/>
                      <a:gd name="T88" fmla="+- 0 6853 6791"/>
                      <a:gd name="T89" fmla="*/ T88 w 182"/>
                      <a:gd name="T90" fmla="+- 0 3933 3793"/>
                      <a:gd name="T91" fmla="*/ 3933 h 176"/>
                      <a:gd name="T92" fmla="+- 0 6849 6791"/>
                      <a:gd name="T93" fmla="*/ T92 w 182"/>
                      <a:gd name="T94" fmla="+- 0 3933 3793"/>
                      <a:gd name="T95" fmla="*/ 3933 h 176"/>
                      <a:gd name="T96" fmla="+- 0 6842 6791"/>
                      <a:gd name="T97" fmla="*/ T96 w 182"/>
                      <a:gd name="T98" fmla="+- 0 3928 3793"/>
                      <a:gd name="T99" fmla="*/ 3928 h 176"/>
                      <a:gd name="T100" fmla="+- 0 6840 6791"/>
                      <a:gd name="T101" fmla="*/ T100 w 182"/>
                      <a:gd name="T102" fmla="+- 0 3924 3793"/>
                      <a:gd name="T103" fmla="*/ 3924 h 176"/>
                      <a:gd name="T104" fmla="+- 0 6840 6791"/>
                      <a:gd name="T105" fmla="*/ T104 w 182"/>
                      <a:gd name="T106" fmla="+- 0 3916 3793"/>
                      <a:gd name="T107" fmla="*/ 3916 h 176"/>
                      <a:gd name="T108" fmla="+- 0 6838 6791"/>
                      <a:gd name="T109" fmla="*/ T108 w 182"/>
                      <a:gd name="T110" fmla="+- 0 3898 3793"/>
                      <a:gd name="T111" fmla="*/ 3898 h 176"/>
                      <a:gd name="T112" fmla="+- 0 6837 6791"/>
                      <a:gd name="T113" fmla="*/ T112 w 182"/>
                      <a:gd name="T114" fmla="+- 0 3883 3793"/>
                      <a:gd name="T115" fmla="*/ 3883 h 176"/>
                      <a:gd name="T116" fmla="+- 0 6834 6791"/>
                      <a:gd name="T117" fmla="*/ T116 w 182"/>
                      <a:gd name="T118" fmla="+- 0 3857 3793"/>
                      <a:gd name="T119" fmla="*/ 3857 h 176"/>
                      <a:gd name="T120" fmla="+- 0 6832 6791"/>
                      <a:gd name="T121" fmla="*/ T120 w 182"/>
                      <a:gd name="T122" fmla="+- 0 3843 3793"/>
                      <a:gd name="T123" fmla="*/ 3843 h 176"/>
                      <a:gd name="T124" fmla="+- 0 6832 6791"/>
                      <a:gd name="T125" fmla="*/ T124 w 182"/>
                      <a:gd name="T126" fmla="+- 0 3842 3793"/>
                      <a:gd name="T127" fmla="*/ 3842 h 176"/>
                      <a:gd name="T128" fmla="+- 0 6831 6791"/>
                      <a:gd name="T129" fmla="*/ T128 w 182"/>
                      <a:gd name="T130" fmla="+- 0 3832 3793"/>
                      <a:gd name="T131" fmla="*/ 3832 h 176"/>
                      <a:gd name="T132" fmla="+- 0 6837 6791"/>
                      <a:gd name="T133" fmla="*/ T132 w 182"/>
                      <a:gd name="T134" fmla="+- 0 3826 3793"/>
                      <a:gd name="T135" fmla="*/ 3826 h 176"/>
                      <a:gd name="T136" fmla="+- 0 6972 6791"/>
                      <a:gd name="T137" fmla="*/ T136 w 182"/>
                      <a:gd name="T138" fmla="+- 0 3826 3793"/>
                      <a:gd name="T139" fmla="*/ 3826 h 176"/>
                      <a:gd name="T140" fmla="+- 0 6971 6791"/>
                      <a:gd name="T141" fmla="*/ T140 w 182"/>
                      <a:gd name="T142" fmla="+- 0 3815 3793"/>
                      <a:gd name="T143" fmla="*/ 3815 h 176"/>
                      <a:gd name="T144" fmla="+- 0 6970 6791"/>
                      <a:gd name="T145" fmla="*/ T144 w 182"/>
                      <a:gd name="T146" fmla="+- 0 3808 3793"/>
                      <a:gd name="T147" fmla="*/ 3808 h 176"/>
                      <a:gd name="T148" fmla="+- 0 6970 6791"/>
                      <a:gd name="T149" fmla="*/ T148 w 182"/>
                      <a:gd name="T150" fmla="+- 0 3799 3793"/>
                      <a:gd name="T151" fmla="*/ 3799 h 176"/>
                      <a:gd name="T152" fmla="+- 0 6964 6791"/>
                      <a:gd name="T153" fmla="*/ T152 w 182"/>
                      <a:gd name="T154" fmla="+- 0 3794 3793"/>
                      <a:gd name="T155" fmla="*/ 3794 h 176"/>
                      <a:gd name="T156" fmla="+- 0 6937 6791"/>
                      <a:gd name="T157" fmla="*/ T156 w 182"/>
                      <a:gd name="T158" fmla="+- 0 3793 3793"/>
                      <a:gd name="T159" fmla="*/ 3793 h 176"/>
                      <a:gd name="T160" fmla="+- 0 6874 6791"/>
                      <a:gd name="T161" fmla="*/ T160 w 182"/>
                      <a:gd name="T162" fmla="+- 0 3793 3793"/>
                      <a:gd name="T163" fmla="*/ 3793 h 17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182" h="176">
                        <a:moveTo>
                          <a:pt x="83" y="0"/>
                        </a:moveTo>
                        <a:lnTo>
                          <a:pt x="30" y="0"/>
                        </a:lnTo>
                        <a:lnTo>
                          <a:pt x="20" y="1"/>
                        </a:lnTo>
                        <a:lnTo>
                          <a:pt x="1" y="5"/>
                        </a:lnTo>
                        <a:lnTo>
                          <a:pt x="2" y="15"/>
                        </a:lnTo>
                        <a:lnTo>
                          <a:pt x="2" y="22"/>
                        </a:lnTo>
                        <a:lnTo>
                          <a:pt x="0" y="45"/>
                        </a:lnTo>
                        <a:lnTo>
                          <a:pt x="0" y="55"/>
                        </a:lnTo>
                        <a:lnTo>
                          <a:pt x="1" y="58"/>
                        </a:lnTo>
                        <a:lnTo>
                          <a:pt x="3" y="76"/>
                        </a:lnTo>
                        <a:lnTo>
                          <a:pt x="10" y="139"/>
                        </a:lnTo>
                        <a:lnTo>
                          <a:pt x="23" y="171"/>
                        </a:lnTo>
                        <a:lnTo>
                          <a:pt x="26" y="171"/>
                        </a:lnTo>
                        <a:lnTo>
                          <a:pt x="43" y="176"/>
                        </a:lnTo>
                        <a:lnTo>
                          <a:pt x="90" y="176"/>
                        </a:lnTo>
                        <a:lnTo>
                          <a:pt x="159" y="177"/>
                        </a:lnTo>
                        <a:lnTo>
                          <a:pt x="166" y="176"/>
                        </a:lnTo>
                        <a:lnTo>
                          <a:pt x="173" y="171"/>
                        </a:lnTo>
                        <a:lnTo>
                          <a:pt x="178" y="154"/>
                        </a:lnTo>
                        <a:lnTo>
                          <a:pt x="179" y="142"/>
                        </a:lnTo>
                        <a:lnTo>
                          <a:pt x="136" y="142"/>
                        </a:lnTo>
                        <a:lnTo>
                          <a:pt x="99" y="140"/>
                        </a:lnTo>
                        <a:lnTo>
                          <a:pt x="62" y="140"/>
                        </a:lnTo>
                        <a:lnTo>
                          <a:pt x="58" y="140"/>
                        </a:lnTo>
                        <a:lnTo>
                          <a:pt x="51" y="135"/>
                        </a:lnTo>
                        <a:lnTo>
                          <a:pt x="49" y="131"/>
                        </a:lnTo>
                        <a:lnTo>
                          <a:pt x="49" y="123"/>
                        </a:lnTo>
                        <a:lnTo>
                          <a:pt x="47" y="105"/>
                        </a:lnTo>
                        <a:lnTo>
                          <a:pt x="46" y="90"/>
                        </a:lnTo>
                        <a:lnTo>
                          <a:pt x="43" y="64"/>
                        </a:lnTo>
                        <a:lnTo>
                          <a:pt x="41" y="50"/>
                        </a:lnTo>
                        <a:lnTo>
                          <a:pt x="41" y="49"/>
                        </a:lnTo>
                        <a:lnTo>
                          <a:pt x="40" y="39"/>
                        </a:lnTo>
                        <a:lnTo>
                          <a:pt x="46" y="33"/>
                        </a:lnTo>
                        <a:lnTo>
                          <a:pt x="181" y="33"/>
                        </a:lnTo>
                        <a:lnTo>
                          <a:pt x="180" y="22"/>
                        </a:lnTo>
                        <a:lnTo>
                          <a:pt x="179" y="15"/>
                        </a:lnTo>
                        <a:lnTo>
                          <a:pt x="179" y="6"/>
                        </a:lnTo>
                        <a:lnTo>
                          <a:pt x="173" y="1"/>
                        </a:lnTo>
                        <a:lnTo>
                          <a:pt x="146" y="0"/>
                        </a:lnTo>
                        <a:lnTo>
                          <a:pt x="83"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sp>
                <p:nvSpPr>
                  <p:cNvPr id="55" name="Freeform 37"/>
                  <p:cNvSpPr>
                    <a:spLocks/>
                  </p:cNvSpPr>
                  <p:nvPr/>
                </p:nvSpPr>
                <p:spPr bwMode="auto">
                  <a:xfrm>
                    <a:off x="977461" y="50998"/>
                    <a:ext cx="182" cy="176"/>
                  </a:xfrm>
                  <a:custGeom>
                    <a:avLst/>
                    <a:gdLst>
                      <a:gd name="T0" fmla="+- 0 6972 6791"/>
                      <a:gd name="T1" fmla="*/ T0 w 182"/>
                      <a:gd name="T2" fmla="+- 0 3827 3793"/>
                      <a:gd name="T3" fmla="*/ 3827 h 176"/>
                      <a:gd name="T4" fmla="+- 0 6935 6791"/>
                      <a:gd name="T5" fmla="*/ T4 w 182"/>
                      <a:gd name="T6" fmla="+- 0 3827 3793"/>
                      <a:gd name="T7" fmla="*/ 3827 h 176"/>
                      <a:gd name="T8" fmla="+- 0 6939 6791"/>
                      <a:gd name="T9" fmla="*/ T8 w 182"/>
                      <a:gd name="T10" fmla="+- 0 3827 3793"/>
                      <a:gd name="T11" fmla="*/ 3827 h 176"/>
                      <a:gd name="T12" fmla="+- 0 6942 6791"/>
                      <a:gd name="T13" fmla="*/ T12 w 182"/>
                      <a:gd name="T14" fmla="+- 0 3830 3793"/>
                      <a:gd name="T15" fmla="*/ 3830 h 176"/>
                      <a:gd name="T16" fmla="+- 0 6945 6791"/>
                      <a:gd name="T17" fmla="*/ T16 w 182"/>
                      <a:gd name="T18" fmla="+- 0 3833 3793"/>
                      <a:gd name="T19" fmla="*/ 3833 h 176"/>
                      <a:gd name="T20" fmla="+- 0 6945 6791"/>
                      <a:gd name="T21" fmla="*/ T20 w 182"/>
                      <a:gd name="T22" fmla="+- 0 3838 3793"/>
                      <a:gd name="T23" fmla="*/ 3838 h 176"/>
                      <a:gd name="T24" fmla="+- 0 6945 6791"/>
                      <a:gd name="T25" fmla="*/ T24 w 182"/>
                      <a:gd name="T26" fmla="+- 0 3857 3793"/>
                      <a:gd name="T27" fmla="*/ 3857 h 176"/>
                      <a:gd name="T28" fmla="+- 0 6945 6791"/>
                      <a:gd name="T29" fmla="*/ T28 w 182"/>
                      <a:gd name="T30" fmla="+- 0 3898 3793"/>
                      <a:gd name="T31" fmla="*/ 3898 h 176"/>
                      <a:gd name="T32" fmla="+- 0 6946 6791"/>
                      <a:gd name="T33" fmla="*/ T32 w 182"/>
                      <a:gd name="T34" fmla="+- 0 3935 3793"/>
                      <a:gd name="T35" fmla="*/ 3935 h 176"/>
                      <a:gd name="T36" fmla="+- 0 6970 6791"/>
                      <a:gd name="T37" fmla="*/ T36 w 182"/>
                      <a:gd name="T38" fmla="+- 0 3935 3793"/>
                      <a:gd name="T39" fmla="*/ 3935 h 176"/>
                      <a:gd name="T40" fmla="+- 0 6970 6791"/>
                      <a:gd name="T41" fmla="*/ T40 w 182"/>
                      <a:gd name="T42" fmla="+- 0 3924 3793"/>
                      <a:gd name="T43" fmla="*/ 3924 h 176"/>
                      <a:gd name="T44" fmla="+- 0 6970 6791"/>
                      <a:gd name="T45" fmla="*/ T44 w 182"/>
                      <a:gd name="T46" fmla="+- 0 3916 3793"/>
                      <a:gd name="T47" fmla="*/ 3916 h 176"/>
                      <a:gd name="T48" fmla="+- 0 6971 6791"/>
                      <a:gd name="T49" fmla="*/ T48 w 182"/>
                      <a:gd name="T50" fmla="+- 0 3898 3793"/>
                      <a:gd name="T51" fmla="*/ 3898 h 176"/>
                      <a:gd name="T52" fmla="+- 0 6971 6791"/>
                      <a:gd name="T53" fmla="*/ T52 w 182"/>
                      <a:gd name="T54" fmla="+- 0 3883 3793"/>
                      <a:gd name="T55" fmla="*/ 3883 h 176"/>
                      <a:gd name="T56" fmla="+- 0 6974 6791"/>
                      <a:gd name="T57" fmla="*/ T56 w 182"/>
                      <a:gd name="T58" fmla="+- 0 3855 3793"/>
                      <a:gd name="T59" fmla="*/ 3855 h 176"/>
                      <a:gd name="T60" fmla="+- 0 6973 6791"/>
                      <a:gd name="T61" fmla="*/ T60 w 182"/>
                      <a:gd name="T62" fmla="+- 0 3834 3793"/>
                      <a:gd name="T63" fmla="*/ 3834 h 176"/>
                      <a:gd name="T64" fmla="+- 0 6972 6791"/>
                      <a:gd name="T65" fmla="*/ T64 w 182"/>
                      <a:gd name="T66" fmla="+- 0 3827 3793"/>
                      <a:gd name="T67" fmla="*/ 3827 h 17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182" h="176">
                        <a:moveTo>
                          <a:pt x="181" y="34"/>
                        </a:moveTo>
                        <a:lnTo>
                          <a:pt x="144" y="34"/>
                        </a:lnTo>
                        <a:lnTo>
                          <a:pt x="148" y="34"/>
                        </a:lnTo>
                        <a:lnTo>
                          <a:pt x="151" y="37"/>
                        </a:lnTo>
                        <a:lnTo>
                          <a:pt x="154" y="40"/>
                        </a:lnTo>
                        <a:lnTo>
                          <a:pt x="154" y="45"/>
                        </a:lnTo>
                        <a:lnTo>
                          <a:pt x="154" y="64"/>
                        </a:lnTo>
                        <a:lnTo>
                          <a:pt x="154" y="105"/>
                        </a:lnTo>
                        <a:lnTo>
                          <a:pt x="155" y="142"/>
                        </a:lnTo>
                        <a:lnTo>
                          <a:pt x="179" y="142"/>
                        </a:lnTo>
                        <a:lnTo>
                          <a:pt x="179" y="131"/>
                        </a:lnTo>
                        <a:lnTo>
                          <a:pt x="179" y="123"/>
                        </a:lnTo>
                        <a:lnTo>
                          <a:pt x="180" y="105"/>
                        </a:lnTo>
                        <a:lnTo>
                          <a:pt x="180" y="90"/>
                        </a:lnTo>
                        <a:lnTo>
                          <a:pt x="183" y="62"/>
                        </a:lnTo>
                        <a:lnTo>
                          <a:pt x="182" y="41"/>
                        </a:lnTo>
                        <a:lnTo>
                          <a:pt x="181" y="3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sp>
                <p:nvSpPr>
                  <p:cNvPr id="56" name="Freeform 38"/>
                  <p:cNvSpPr>
                    <a:spLocks/>
                  </p:cNvSpPr>
                  <p:nvPr/>
                </p:nvSpPr>
                <p:spPr bwMode="auto">
                  <a:xfrm>
                    <a:off x="977461" y="50998"/>
                    <a:ext cx="182" cy="176"/>
                  </a:xfrm>
                  <a:custGeom>
                    <a:avLst/>
                    <a:gdLst>
                      <a:gd name="T0" fmla="+- 0 6883 6791"/>
                      <a:gd name="T1" fmla="*/ T0 w 182"/>
                      <a:gd name="T2" fmla="+- 0 3932 3793"/>
                      <a:gd name="T3" fmla="*/ 3932 h 176"/>
                      <a:gd name="T4" fmla="+- 0 6873 6791"/>
                      <a:gd name="T5" fmla="*/ T4 w 182"/>
                      <a:gd name="T6" fmla="+- 0 3932 3793"/>
                      <a:gd name="T7" fmla="*/ 3932 h 176"/>
                      <a:gd name="T8" fmla="+- 0 6870 6791"/>
                      <a:gd name="T9" fmla="*/ T8 w 182"/>
                      <a:gd name="T10" fmla="+- 0 3933 3793"/>
                      <a:gd name="T11" fmla="*/ 3933 h 176"/>
                      <a:gd name="T12" fmla="+- 0 6864 6791"/>
                      <a:gd name="T13" fmla="*/ T12 w 182"/>
                      <a:gd name="T14" fmla="+- 0 3933 3793"/>
                      <a:gd name="T15" fmla="*/ 3933 h 176"/>
                      <a:gd name="T16" fmla="+- 0 6853 6791"/>
                      <a:gd name="T17" fmla="*/ T16 w 182"/>
                      <a:gd name="T18" fmla="+- 0 3933 3793"/>
                      <a:gd name="T19" fmla="*/ 3933 h 176"/>
                      <a:gd name="T20" fmla="+- 0 6890 6791"/>
                      <a:gd name="T21" fmla="*/ T20 w 182"/>
                      <a:gd name="T22" fmla="+- 0 3933 3793"/>
                      <a:gd name="T23" fmla="*/ 3933 h 176"/>
                      <a:gd name="T24" fmla="+- 0 6883 6791"/>
                      <a:gd name="T25" fmla="*/ T24 w 182"/>
                      <a:gd name="T26" fmla="+- 0 3932 3793"/>
                      <a:gd name="T27" fmla="*/ 3932 h 176"/>
                    </a:gdLst>
                    <a:ahLst/>
                    <a:cxnLst>
                      <a:cxn ang="0">
                        <a:pos x="T1" y="T3"/>
                      </a:cxn>
                      <a:cxn ang="0">
                        <a:pos x="T5" y="T7"/>
                      </a:cxn>
                      <a:cxn ang="0">
                        <a:pos x="T9" y="T11"/>
                      </a:cxn>
                      <a:cxn ang="0">
                        <a:pos x="T13" y="T15"/>
                      </a:cxn>
                      <a:cxn ang="0">
                        <a:pos x="T17" y="T19"/>
                      </a:cxn>
                      <a:cxn ang="0">
                        <a:pos x="T21" y="T23"/>
                      </a:cxn>
                      <a:cxn ang="0">
                        <a:pos x="T25" y="T27"/>
                      </a:cxn>
                    </a:cxnLst>
                    <a:rect l="0" t="0" r="r" b="b"/>
                    <a:pathLst>
                      <a:path w="182" h="176">
                        <a:moveTo>
                          <a:pt x="92" y="139"/>
                        </a:moveTo>
                        <a:lnTo>
                          <a:pt x="82" y="139"/>
                        </a:lnTo>
                        <a:lnTo>
                          <a:pt x="79" y="140"/>
                        </a:lnTo>
                        <a:lnTo>
                          <a:pt x="73" y="140"/>
                        </a:lnTo>
                        <a:lnTo>
                          <a:pt x="62" y="140"/>
                        </a:lnTo>
                        <a:lnTo>
                          <a:pt x="99" y="140"/>
                        </a:lnTo>
                        <a:lnTo>
                          <a:pt x="92" y="13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sp>
                <p:nvSpPr>
                  <p:cNvPr id="57" name="Freeform 39"/>
                  <p:cNvSpPr>
                    <a:spLocks/>
                  </p:cNvSpPr>
                  <p:nvPr/>
                </p:nvSpPr>
                <p:spPr bwMode="auto">
                  <a:xfrm>
                    <a:off x="977461" y="50998"/>
                    <a:ext cx="182" cy="176"/>
                  </a:xfrm>
                  <a:custGeom>
                    <a:avLst/>
                    <a:gdLst>
                      <a:gd name="T0" fmla="+- 0 6972 6791"/>
                      <a:gd name="T1" fmla="*/ T0 w 182"/>
                      <a:gd name="T2" fmla="+- 0 3826 3793"/>
                      <a:gd name="T3" fmla="*/ 3826 h 176"/>
                      <a:gd name="T4" fmla="+- 0 6837 6791"/>
                      <a:gd name="T5" fmla="*/ T4 w 182"/>
                      <a:gd name="T6" fmla="+- 0 3826 3793"/>
                      <a:gd name="T7" fmla="*/ 3826 h 176"/>
                      <a:gd name="T8" fmla="+- 0 6905 6791"/>
                      <a:gd name="T9" fmla="*/ T8 w 182"/>
                      <a:gd name="T10" fmla="+- 0 3826 3793"/>
                      <a:gd name="T11" fmla="*/ 3826 h 176"/>
                      <a:gd name="T12" fmla="+- 0 6920 6791"/>
                      <a:gd name="T13" fmla="*/ T12 w 182"/>
                      <a:gd name="T14" fmla="+- 0 3826 3793"/>
                      <a:gd name="T15" fmla="*/ 3826 h 176"/>
                      <a:gd name="T16" fmla="+- 0 6927 6791"/>
                      <a:gd name="T17" fmla="*/ T16 w 182"/>
                      <a:gd name="T18" fmla="+- 0 3827 3793"/>
                      <a:gd name="T19" fmla="*/ 3827 h 176"/>
                      <a:gd name="T20" fmla="+- 0 6927 6791"/>
                      <a:gd name="T21" fmla="*/ T20 w 182"/>
                      <a:gd name="T22" fmla="+- 0 3827 3793"/>
                      <a:gd name="T23" fmla="*/ 3827 h 176"/>
                      <a:gd name="T24" fmla="+- 0 6929 6791"/>
                      <a:gd name="T25" fmla="*/ T24 w 182"/>
                      <a:gd name="T26" fmla="+- 0 3827 3793"/>
                      <a:gd name="T27" fmla="*/ 3827 h 176"/>
                      <a:gd name="T28" fmla="+- 0 6935 6791"/>
                      <a:gd name="T29" fmla="*/ T28 w 182"/>
                      <a:gd name="T30" fmla="+- 0 3827 3793"/>
                      <a:gd name="T31" fmla="*/ 3827 h 176"/>
                      <a:gd name="T32" fmla="+- 0 6972 6791"/>
                      <a:gd name="T33" fmla="*/ T32 w 182"/>
                      <a:gd name="T34" fmla="+- 0 3827 3793"/>
                      <a:gd name="T35" fmla="*/ 3827 h 176"/>
                      <a:gd name="T36" fmla="+- 0 6972 6791"/>
                      <a:gd name="T37" fmla="*/ T36 w 182"/>
                      <a:gd name="T38" fmla="+- 0 3826 3793"/>
                      <a:gd name="T39" fmla="*/ 3826 h 17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182" h="176">
                        <a:moveTo>
                          <a:pt x="181" y="33"/>
                        </a:moveTo>
                        <a:lnTo>
                          <a:pt x="46" y="33"/>
                        </a:lnTo>
                        <a:lnTo>
                          <a:pt x="114" y="33"/>
                        </a:lnTo>
                        <a:lnTo>
                          <a:pt x="129" y="33"/>
                        </a:lnTo>
                        <a:lnTo>
                          <a:pt x="136" y="34"/>
                        </a:lnTo>
                        <a:lnTo>
                          <a:pt x="138" y="34"/>
                        </a:lnTo>
                        <a:lnTo>
                          <a:pt x="144" y="34"/>
                        </a:lnTo>
                        <a:lnTo>
                          <a:pt x="181" y="34"/>
                        </a:lnTo>
                        <a:lnTo>
                          <a:pt x="181" y="33"/>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grpSp>
          </p:grpSp>
          <p:grpSp>
            <p:nvGrpSpPr>
              <p:cNvPr id="40" name="Group 40"/>
              <p:cNvGrpSpPr>
                <a:grpSpLocks/>
              </p:cNvGrpSpPr>
              <p:nvPr/>
            </p:nvGrpSpPr>
            <p:grpSpPr bwMode="auto">
              <a:xfrm>
                <a:off x="971911" y="49846"/>
                <a:ext cx="5419" cy="1617"/>
                <a:chOff x="971911" y="49846"/>
                <a:chExt cx="5419" cy="1617"/>
              </a:xfrm>
            </p:grpSpPr>
            <p:grpSp>
              <p:nvGrpSpPr>
                <p:cNvPr id="41" name="Group 41"/>
                <p:cNvGrpSpPr>
                  <a:grpSpLocks/>
                </p:cNvGrpSpPr>
                <p:nvPr/>
              </p:nvGrpSpPr>
              <p:grpSpPr bwMode="auto">
                <a:xfrm>
                  <a:off x="973290" y="49846"/>
                  <a:ext cx="4040" cy="1617"/>
                  <a:chOff x="973290" y="49846"/>
                  <a:chExt cx="4040" cy="1617"/>
                </a:xfrm>
              </p:grpSpPr>
              <p:pic>
                <p:nvPicPr>
                  <p:cNvPr id="43" name="Picture 4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3290" y="49846"/>
                    <a:ext cx="4040" cy="1617"/>
                  </a:xfrm>
                  <a:prstGeom prst="rect">
                    <a:avLst/>
                  </a:prstGeom>
                  <a:noFill/>
                  <a:extLst>
                    <a:ext uri="{909E8E84-426E-40DD-AFC4-6F175D3DCCD1}">
                      <a14:hiddenFill xmlns:a14="http://schemas.microsoft.com/office/drawing/2010/main">
                        <a:solidFill>
                          <a:srgbClr val="FFFFFF"/>
                        </a:solidFill>
                      </a14:hiddenFill>
                    </a:ext>
                  </a:extLst>
                </p:spPr>
              </p:pic>
              <p:grpSp>
                <p:nvGrpSpPr>
                  <p:cNvPr id="44" name="Group 43"/>
                  <p:cNvGrpSpPr>
                    <a:grpSpLocks/>
                  </p:cNvGrpSpPr>
                  <p:nvPr/>
                </p:nvGrpSpPr>
                <p:grpSpPr bwMode="auto">
                  <a:xfrm>
                    <a:off x="974143" y="50649"/>
                    <a:ext cx="376" cy="591"/>
                    <a:chOff x="974143" y="50649"/>
                    <a:chExt cx="376" cy="591"/>
                  </a:xfrm>
                </p:grpSpPr>
                <p:sp>
                  <p:nvSpPr>
                    <p:cNvPr id="48" name="Freeform 44"/>
                    <p:cNvSpPr>
                      <a:spLocks/>
                    </p:cNvSpPr>
                    <p:nvPr/>
                  </p:nvSpPr>
                  <p:spPr bwMode="auto">
                    <a:xfrm>
                      <a:off x="974143" y="50649"/>
                      <a:ext cx="376" cy="591"/>
                    </a:xfrm>
                    <a:custGeom>
                      <a:avLst/>
                      <a:gdLst>
                        <a:gd name="T0" fmla="+- 0 3799 3473"/>
                        <a:gd name="T1" fmla="*/ T0 w 376"/>
                        <a:gd name="T2" fmla="+- 0 3444 3444"/>
                        <a:gd name="T3" fmla="*/ 3444 h 591"/>
                        <a:gd name="T4" fmla="+- 0 3787 3473"/>
                        <a:gd name="T5" fmla="*/ T4 w 376"/>
                        <a:gd name="T6" fmla="+- 0 3454 3444"/>
                        <a:gd name="T7" fmla="*/ 3454 h 591"/>
                        <a:gd name="T8" fmla="+- 0 3736 3473"/>
                        <a:gd name="T9" fmla="*/ T8 w 376"/>
                        <a:gd name="T10" fmla="+- 0 3492 3444"/>
                        <a:gd name="T11" fmla="*/ 3492 h 591"/>
                        <a:gd name="T12" fmla="+- 0 3698 3473"/>
                        <a:gd name="T13" fmla="*/ T12 w 376"/>
                        <a:gd name="T14" fmla="+- 0 3519 3444"/>
                        <a:gd name="T15" fmla="*/ 3519 h 591"/>
                        <a:gd name="T16" fmla="+- 0 3668 3473"/>
                        <a:gd name="T17" fmla="*/ T16 w 376"/>
                        <a:gd name="T18" fmla="+- 0 3542 3444"/>
                        <a:gd name="T19" fmla="*/ 3542 h 591"/>
                        <a:gd name="T20" fmla="+- 0 3628 3473"/>
                        <a:gd name="T21" fmla="*/ T20 w 376"/>
                        <a:gd name="T22" fmla="+- 0 3577 3444"/>
                        <a:gd name="T23" fmla="*/ 3577 h 591"/>
                        <a:gd name="T24" fmla="+- 0 3576 3473"/>
                        <a:gd name="T25" fmla="*/ T24 w 376"/>
                        <a:gd name="T26" fmla="+- 0 3622 3444"/>
                        <a:gd name="T27" fmla="*/ 3622 h 591"/>
                        <a:gd name="T28" fmla="+- 0 3473 3473"/>
                        <a:gd name="T29" fmla="*/ T28 w 376"/>
                        <a:gd name="T30" fmla="+- 0 3708 3444"/>
                        <a:gd name="T31" fmla="*/ 3708 h 591"/>
                        <a:gd name="T32" fmla="+- 0 3474 3473"/>
                        <a:gd name="T33" fmla="*/ T32 w 376"/>
                        <a:gd name="T34" fmla="+- 0 3731 3444"/>
                        <a:gd name="T35" fmla="*/ 3731 h 591"/>
                        <a:gd name="T36" fmla="+- 0 3476 3473"/>
                        <a:gd name="T37" fmla="*/ T36 w 376"/>
                        <a:gd name="T38" fmla="+- 0 3765 3444"/>
                        <a:gd name="T39" fmla="*/ 3765 h 591"/>
                        <a:gd name="T40" fmla="+- 0 3488 3473"/>
                        <a:gd name="T41" fmla="*/ T40 w 376"/>
                        <a:gd name="T42" fmla="+- 0 3866 3444"/>
                        <a:gd name="T43" fmla="*/ 3866 h 591"/>
                        <a:gd name="T44" fmla="+- 0 3494 3473"/>
                        <a:gd name="T45" fmla="*/ T44 w 376"/>
                        <a:gd name="T46" fmla="+- 0 3884 3444"/>
                        <a:gd name="T47" fmla="*/ 3884 h 591"/>
                        <a:gd name="T48" fmla="+- 0 3504 3473"/>
                        <a:gd name="T49" fmla="*/ T48 w 376"/>
                        <a:gd name="T50" fmla="+- 0 3890 3444"/>
                        <a:gd name="T51" fmla="*/ 3890 h 591"/>
                        <a:gd name="T52" fmla="+- 0 3534 3473"/>
                        <a:gd name="T53" fmla="*/ T52 w 376"/>
                        <a:gd name="T54" fmla="+- 0 3903 3444"/>
                        <a:gd name="T55" fmla="*/ 3903 h 591"/>
                        <a:gd name="T56" fmla="+- 0 3554 3473"/>
                        <a:gd name="T57" fmla="*/ T56 w 376"/>
                        <a:gd name="T58" fmla="+- 0 3913 3444"/>
                        <a:gd name="T59" fmla="*/ 3913 h 591"/>
                        <a:gd name="T60" fmla="+- 0 3591 3473"/>
                        <a:gd name="T61" fmla="*/ T60 w 376"/>
                        <a:gd name="T62" fmla="+- 0 3929 3444"/>
                        <a:gd name="T63" fmla="*/ 3929 h 591"/>
                        <a:gd name="T64" fmla="+- 0 3651 3473"/>
                        <a:gd name="T65" fmla="*/ T64 w 376"/>
                        <a:gd name="T66" fmla="+- 0 3958 3444"/>
                        <a:gd name="T67" fmla="*/ 3958 h 591"/>
                        <a:gd name="T68" fmla="+- 0 3733 3473"/>
                        <a:gd name="T69" fmla="*/ T68 w 376"/>
                        <a:gd name="T70" fmla="+- 0 3998 3444"/>
                        <a:gd name="T71" fmla="*/ 3998 h 591"/>
                        <a:gd name="T72" fmla="+- 0 3766 3473"/>
                        <a:gd name="T73" fmla="*/ T72 w 376"/>
                        <a:gd name="T74" fmla="+- 0 4016 3444"/>
                        <a:gd name="T75" fmla="*/ 4016 h 591"/>
                        <a:gd name="T76" fmla="+- 0 3802 3473"/>
                        <a:gd name="T77" fmla="*/ T76 w 376"/>
                        <a:gd name="T78" fmla="+- 0 4031 3444"/>
                        <a:gd name="T79" fmla="*/ 4031 h 591"/>
                        <a:gd name="T80" fmla="+- 0 3811 3473"/>
                        <a:gd name="T81" fmla="*/ T80 w 376"/>
                        <a:gd name="T82" fmla="+- 0 4035 3444"/>
                        <a:gd name="T83" fmla="*/ 4035 h 591"/>
                        <a:gd name="T84" fmla="+- 0 3828 3473"/>
                        <a:gd name="T85" fmla="*/ T84 w 376"/>
                        <a:gd name="T86" fmla="+- 0 4029 3444"/>
                        <a:gd name="T87" fmla="*/ 4029 h 591"/>
                        <a:gd name="T88" fmla="+- 0 3831 3473"/>
                        <a:gd name="T89" fmla="*/ T88 w 376"/>
                        <a:gd name="T90" fmla="+- 0 3996 3444"/>
                        <a:gd name="T91" fmla="*/ 3996 h 591"/>
                        <a:gd name="T92" fmla="+- 0 3835 3473"/>
                        <a:gd name="T93" fmla="*/ T92 w 376"/>
                        <a:gd name="T94" fmla="+- 0 3959 3444"/>
                        <a:gd name="T95" fmla="*/ 3959 h 591"/>
                        <a:gd name="T96" fmla="+- 0 3746 3473"/>
                        <a:gd name="T97" fmla="*/ T96 w 376"/>
                        <a:gd name="T98" fmla="+- 0 3885 3444"/>
                        <a:gd name="T99" fmla="*/ 3885 h 591"/>
                        <a:gd name="T100" fmla="+- 0 3641 3473"/>
                        <a:gd name="T101" fmla="*/ T100 w 376"/>
                        <a:gd name="T102" fmla="+- 0 3821 3444"/>
                        <a:gd name="T103" fmla="*/ 3821 h 591"/>
                        <a:gd name="T104" fmla="+- 0 3616 3473"/>
                        <a:gd name="T105" fmla="*/ T104 w 376"/>
                        <a:gd name="T106" fmla="+- 0 3805 3444"/>
                        <a:gd name="T107" fmla="*/ 3805 h 591"/>
                        <a:gd name="T108" fmla="+- 0 3599 3473"/>
                        <a:gd name="T109" fmla="*/ T108 w 376"/>
                        <a:gd name="T110" fmla="+- 0 3792 3444"/>
                        <a:gd name="T111" fmla="*/ 3792 h 591"/>
                        <a:gd name="T112" fmla="+- 0 3577 3473"/>
                        <a:gd name="T113" fmla="*/ T112 w 376"/>
                        <a:gd name="T114" fmla="+- 0 3776 3444"/>
                        <a:gd name="T115" fmla="*/ 3776 h 591"/>
                        <a:gd name="T116" fmla="+- 0 3576 3473"/>
                        <a:gd name="T117" fmla="*/ T116 w 376"/>
                        <a:gd name="T118" fmla="+- 0 3774 3444"/>
                        <a:gd name="T119" fmla="*/ 3774 h 591"/>
                        <a:gd name="T120" fmla="+- 0 3786 3473"/>
                        <a:gd name="T121" fmla="*/ T120 w 376"/>
                        <a:gd name="T122" fmla="+- 0 3610 3444"/>
                        <a:gd name="T123" fmla="*/ 3610 h 591"/>
                        <a:gd name="T124" fmla="+- 0 3849 3473"/>
                        <a:gd name="T125" fmla="*/ T124 w 376"/>
                        <a:gd name="T126" fmla="+- 0 3563 3444"/>
                        <a:gd name="T127" fmla="*/ 3563 h 591"/>
                        <a:gd name="T128" fmla="+- 0 3845 3473"/>
                        <a:gd name="T129" fmla="*/ T128 w 376"/>
                        <a:gd name="T130" fmla="+- 0 3543 3444"/>
                        <a:gd name="T131" fmla="*/ 3543 h 591"/>
                        <a:gd name="T132" fmla="+- 0 3842 3473"/>
                        <a:gd name="T133" fmla="*/ T132 w 376"/>
                        <a:gd name="T134" fmla="+- 0 3533 3444"/>
                        <a:gd name="T135" fmla="*/ 3533 h 591"/>
                        <a:gd name="T136" fmla="+- 0 3841 3473"/>
                        <a:gd name="T137" fmla="*/ T136 w 376"/>
                        <a:gd name="T138" fmla="+- 0 3529 3444"/>
                        <a:gd name="T139" fmla="*/ 3529 h 591"/>
                        <a:gd name="T140" fmla="+- 0 3817 3473"/>
                        <a:gd name="T141" fmla="*/ T140 w 376"/>
                        <a:gd name="T142" fmla="+- 0 3446 3444"/>
                        <a:gd name="T143" fmla="*/ 3446 h 59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376" h="591">
                          <a:moveTo>
                            <a:pt x="337" y="0"/>
                          </a:moveTo>
                          <a:lnTo>
                            <a:pt x="326" y="0"/>
                          </a:lnTo>
                          <a:lnTo>
                            <a:pt x="315" y="8"/>
                          </a:lnTo>
                          <a:lnTo>
                            <a:pt x="314" y="10"/>
                          </a:lnTo>
                          <a:lnTo>
                            <a:pt x="311" y="11"/>
                          </a:lnTo>
                          <a:lnTo>
                            <a:pt x="263" y="48"/>
                          </a:lnTo>
                          <a:lnTo>
                            <a:pt x="256" y="53"/>
                          </a:lnTo>
                          <a:lnTo>
                            <a:pt x="225" y="75"/>
                          </a:lnTo>
                          <a:lnTo>
                            <a:pt x="208" y="87"/>
                          </a:lnTo>
                          <a:lnTo>
                            <a:pt x="195" y="98"/>
                          </a:lnTo>
                          <a:lnTo>
                            <a:pt x="186" y="106"/>
                          </a:lnTo>
                          <a:lnTo>
                            <a:pt x="155" y="133"/>
                          </a:lnTo>
                          <a:lnTo>
                            <a:pt x="119" y="164"/>
                          </a:lnTo>
                          <a:lnTo>
                            <a:pt x="103" y="178"/>
                          </a:lnTo>
                          <a:lnTo>
                            <a:pt x="9" y="257"/>
                          </a:lnTo>
                          <a:lnTo>
                            <a:pt x="0" y="264"/>
                          </a:lnTo>
                          <a:lnTo>
                            <a:pt x="0" y="268"/>
                          </a:lnTo>
                          <a:lnTo>
                            <a:pt x="1" y="287"/>
                          </a:lnTo>
                          <a:lnTo>
                            <a:pt x="2" y="303"/>
                          </a:lnTo>
                          <a:lnTo>
                            <a:pt x="3" y="321"/>
                          </a:lnTo>
                          <a:lnTo>
                            <a:pt x="11" y="388"/>
                          </a:lnTo>
                          <a:lnTo>
                            <a:pt x="15" y="422"/>
                          </a:lnTo>
                          <a:lnTo>
                            <a:pt x="16" y="436"/>
                          </a:lnTo>
                          <a:lnTo>
                            <a:pt x="21" y="440"/>
                          </a:lnTo>
                          <a:lnTo>
                            <a:pt x="29" y="445"/>
                          </a:lnTo>
                          <a:lnTo>
                            <a:pt x="31" y="446"/>
                          </a:lnTo>
                          <a:lnTo>
                            <a:pt x="36" y="449"/>
                          </a:lnTo>
                          <a:lnTo>
                            <a:pt x="61" y="459"/>
                          </a:lnTo>
                          <a:lnTo>
                            <a:pt x="74" y="466"/>
                          </a:lnTo>
                          <a:lnTo>
                            <a:pt x="81" y="469"/>
                          </a:lnTo>
                          <a:lnTo>
                            <a:pt x="95" y="476"/>
                          </a:lnTo>
                          <a:lnTo>
                            <a:pt x="118" y="485"/>
                          </a:lnTo>
                          <a:lnTo>
                            <a:pt x="138" y="494"/>
                          </a:lnTo>
                          <a:lnTo>
                            <a:pt x="178" y="514"/>
                          </a:lnTo>
                          <a:lnTo>
                            <a:pt x="241" y="544"/>
                          </a:lnTo>
                          <a:lnTo>
                            <a:pt x="260" y="554"/>
                          </a:lnTo>
                          <a:lnTo>
                            <a:pt x="278" y="563"/>
                          </a:lnTo>
                          <a:lnTo>
                            <a:pt x="293" y="572"/>
                          </a:lnTo>
                          <a:lnTo>
                            <a:pt x="313" y="581"/>
                          </a:lnTo>
                          <a:lnTo>
                            <a:pt x="329" y="587"/>
                          </a:lnTo>
                          <a:lnTo>
                            <a:pt x="333" y="588"/>
                          </a:lnTo>
                          <a:lnTo>
                            <a:pt x="338" y="591"/>
                          </a:lnTo>
                          <a:lnTo>
                            <a:pt x="350" y="591"/>
                          </a:lnTo>
                          <a:lnTo>
                            <a:pt x="355" y="585"/>
                          </a:lnTo>
                          <a:lnTo>
                            <a:pt x="356" y="574"/>
                          </a:lnTo>
                          <a:lnTo>
                            <a:pt x="358" y="552"/>
                          </a:lnTo>
                          <a:lnTo>
                            <a:pt x="361" y="529"/>
                          </a:lnTo>
                          <a:lnTo>
                            <a:pt x="362" y="515"/>
                          </a:lnTo>
                          <a:lnTo>
                            <a:pt x="362" y="506"/>
                          </a:lnTo>
                          <a:lnTo>
                            <a:pt x="273" y="441"/>
                          </a:lnTo>
                          <a:lnTo>
                            <a:pt x="219" y="408"/>
                          </a:lnTo>
                          <a:lnTo>
                            <a:pt x="168" y="377"/>
                          </a:lnTo>
                          <a:lnTo>
                            <a:pt x="162" y="373"/>
                          </a:lnTo>
                          <a:lnTo>
                            <a:pt x="143" y="361"/>
                          </a:lnTo>
                          <a:lnTo>
                            <a:pt x="130" y="351"/>
                          </a:lnTo>
                          <a:lnTo>
                            <a:pt x="126" y="348"/>
                          </a:lnTo>
                          <a:lnTo>
                            <a:pt x="113" y="340"/>
                          </a:lnTo>
                          <a:lnTo>
                            <a:pt x="104" y="332"/>
                          </a:lnTo>
                          <a:lnTo>
                            <a:pt x="103" y="331"/>
                          </a:lnTo>
                          <a:lnTo>
                            <a:pt x="103" y="330"/>
                          </a:lnTo>
                          <a:lnTo>
                            <a:pt x="162" y="280"/>
                          </a:lnTo>
                          <a:lnTo>
                            <a:pt x="313" y="166"/>
                          </a:lnTo>
                          <a:lnTo>
                            <a:pt x="365" y="128"/>
                          </a:lnTo>
                          <a:lnTo>
                            <a:pt x="376" y="119"/>
                          </a:lnTo>
                          <a:lnTo>
                            <a:pt x="376" y="112"/>
                          </a:lnTo>
                          <a:lnTo>
                            <a:pt x="372" y="99"/>
                          </a:lnTo>
                          <a:lnTo>
                            <a:pt x="370" y="94"/>
                          </a:lnTo>
                          <a:lnTo>
                            <a:pt x="369" y="89"/>
                          </a:lnTo>
                          <a:lnTo>
                            <a:pt x="361" y="89"/>
                          </a:lnTo>
                          <a:lnTo>
                            <a:pt x="368" y="85"/>
                          </a:lnTo>
                          <a:lnTo>
                            <a:pt x="348" y="14"/>
                          </a:lnTo>
                          <a:lnTo>
                            <a:pt x="344" y="2"/>
                          </a:lnTo>
                          <a:lnTo>
                            <a:pt x="337" y="0"/>
                          </a:lnTo>
                          <a:close/>
                        </a:path>
                      </a:pathLst>
                    </a:custGeom>
                    <a:solidFill>
                      <a:srgbClr val="FFDD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sp>
                  <p:nvSpPr>
                    <p:cNvPr id="49" name="Freeform 45"/>
                    <p:cNvSpPr>
                      <a:spLocks/>
                    </p:cNvSpPr>
                    <p:nvPr/>
                  </p:nvSpPr>
                  <p:spPr bwMode="auto">
                    <a:xfrm>
                      <a:off x="974143" y="50649"/>
                      <a:ext cx="376" cy="591"/>
                    </a:xfrm>
                    <a:custGeom>
                      <a:avLst/>
                      <a:gdLst>
                        <a:gd name="T0" fmla="+- 0 3842 3473"/>
                        <a:gd name="T1" fmla="*/ T0 w 376"/>
                        <a:gd name="T2" fmla="+- 0 3531 3444"/>
                        <a:gd name="T3" fmla="*/ 3531 h 591"/>
                        <a:gd name="T4" fmla="+- 0 3834 3473"/>
                        <a:gd name="T5" fmla="*/ T4 w 376"/>
                        <a:gd name="T6" fmla="+- 0 3533 3444"/>
                        <a:gd name="T7" fmla="*/ 3533 h 591"/>
                        <a:gd name="T8" fmla="+- 0 3842 3473"/>
                        <a:gd name="T9" fmla="*/ T8 w 376"/>
                        <a:gd name="T10" fmla="+- 0 3533 3444"/>
                        <a:gd name="T11" fmla="*/ 3533 h 591"/>
                        <a:gd name="T12" fmla="+- 0 3842 3473"/>
                        <a:gd name="T13" fmla="*/ T12 w 376"/>
                        <a:gd name="T14" fmla="+- 0 3531 3444"/>
                        <a:gd name="T15" fmla="*/ 3531 h 591"/>
                      </a:gdLst>
                      <a:ahLst/>
                      <a:cxnLst>
                        <a:cxn ang="0">
                          <a:pos x="T1" y="T3"/>
                        </a:cxn>
                        <a:cxn ang="0">
                          <a:pos x="T5" y="T7"/>
                        </a:cxn>
                        <a:cxn ang="0">
                          <a:pos x="T9" y="T11"/>
                        </a:cxn>
                        <a:cxn ang="0">
                          <a:pos x="T13" y="T15"/>
                        </a:cxn>
                      </a:cxnLst>
                      <a:rect l="0" t="0" r="r" b="b"/>
                      <a:pathLst>
                        <a:path w="376" h="591">
                          <a:moveTo>
                            <a:pt x="369" y="87"/>
                          </a:moveTo>
                          <a:lnTo>
                            <a:pt x="361" y="89"/>
                          </a:lnTo>
                          <a:lnTo>
                            <a:pt x="369" y="89"/>
                          </a:lnTo>
                          <a:lnTo>
                            <a:pt x="369" y="87"/>
                          </a:lnTo>
                          <a:close/>
                        </a:path>
                      </a:pathLst>
                    </a:custGeom>
                    <a:solidFill>
                      <a:srgbClr val="FFDD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grpSp>
              <p:grpSp>
                <p:nvGrpSpPr>
                  <p:cNvPr id="45" name="Group 46"/>
                  <p:cNvGrpSpPr>
                    <a:grpSpLocks/>
                  </p:cNvGrpSpPr>
                  <p:nvPr/>
                </p:nvGrpSpPr>
                <p:grpSpPr bwMode="auto">
                  <a:xfrm>
                    <a:off x="974103" y="50601"/>
                    <a:ext cx="437" cy="690"/>
                    <a:chOff x="974103" y="50601"/>
                    <a:chExt cx="437" cy="690"/>
                  </a:xfrm>
                </p:grpSpPr>
                <p:sp>
                  <p:nvSpPr>
                    <p:cNvPr id="46" name="Freeform 47"/>
                    <p:cNvSpPr>
                      <a:spLocks/>
                    </p:cNvSpPr>
                    <p:nvPr/>
                  </p:nvSpPr>
                  <p:spPr bwMode="auto">
                    <a:xfrm>
                      <a:off x="974103" y="50601"/>
                      <a:ext cx="437" cy="690"/>
                    </a:xfrm>
                    <a:custGeom>
                      <a:avLst/>
                      <a:gdLst>
                        <a:gd name="T0" fmla="+- 0 3818 3433"/>
                        <a:gd name="T1" fmla="*/ T0 w 437"/>
                        <a:gd name="T2" fmla="+- 0 3397 3396"/>
                        <a:gd name="T3" fmla="*/ 3397 h 690"/>
                        <a:gd name="T4" fmla="+- 0 3809 3433"/>
                        <a:gd name="T5" fmla="*/ T4 w 437"/>
                        <a:gd name="T6" fmla="+- 0 3402 3396"/>
                        <a:gd name="T7" fmla="*/ 3402 h 690"/>
                        <a:gd name="T8" fmla="+- 0 3689 3433"/>
                        <a:gd name="T9" fmla="*/ T8 w 437"/>
                        <a:gd name="T10" fmla="+- 0 3483 3396"/>
                        <a:gd name="T11" fmla="*/ 3483 h 690"/>
                        <a:gd name="T12" fmla="+- 0 3525 3433"/>
                        <a:gd name="T13" fmla="*/ T12 w 437"/>
                        <a:gd name="T14" fmla="+- 0 3625 3396"/>
                        <a:gd name="T15" fmla="*/ 3625 h 690"/>
                        <a:gd name="T16" fmla="+- 0 3453 3433"/>
                        <a:gd name="T17" fmla="*/ T16 w 437"/>
                        <a:gd name="T18" fmla="+- 0 3691 3396"/>
                        <a:gd name="T19" fmla="*/ 3691 h 690"/>
                        <a:gd name="T20" fmla="+- 0 3439 3433"/>
                        <a:gd name="T21" fmla="*/ T20 w 437"/>
                        <a:gd name="T22" fmla="+- 0 3701 3396"/>
                        <a:gd name="T23" fmla="*/ 3701 h 690"/>
                        <a:gd name="T24" fmla="+- 0 3436 3433"/>
                        <a:gd name="T25" fmla="*/ T24 w 437"/>
                        <a:gd name="T26" fmla="+- 0 3703 3396"/>
                        <a:gd name="T27" fmla="*/ 3703 h 690"/>
                        <a:gd name="T28" fmla="+- 0 3434 3433"/>
                        <a:gd name="T29" fmla="*/ T28 w 437"/>
                        <a:gd name="T30" fmla="+- 0 3720 3396"/>
                        <a:gd name="T31" fmla="*/ 3720 h 690"/>
                        <a:gd name="T32" fmla="+- 0 3437 3433"/>
                        <a:gd name="T33" fmla="*/ T32 w 437"/>
                        <a:gd name="T34" fmla="+- 0 3762 3396"/>
                        <a:gd name="T35" fmla="*/ 3762 h 690"/>
                        <a:gd name="T36" fmla="+- 0 3441 3433"/>
                        <a:gd name="T37" fmla="*/ T36 w 437"/>
                        <a:gd name="T38" fmla="+- 0 3803 3396"/>
                        <a:gd name="T39" fmla="*/ 3803 h 690"/>
                        <a:gd name="T40" fmla="+- 0 3444 3433"/>
                        <a:gd name="T41" fmla="*/ T40 w 437"/>
                        <a:gd name="T42" fmla="+- 0 3850 3396"/>
                        <a:gd name="T43" fmla="*/ 3850 h 690"/>
                        <a:gd name="T44" fmla="+- 0 3448 3433"/>
                        <a:gd name="T45" fmla="*/ T44 w 437"/>
                        <a:gd name="T46" fmla="+- 0 3873 3396"/>
                        <a:gd name="T47" fmla="*/ 3873 h 690"/>
                        <a:gd name="T48" fmla="+- 0 3453 3433"/>
                        <a:gd name="T49" fmla="*/ T48 w 437"/>
                        <a:gd name="T50" fmla="+- 0 3890 3396"/>
                        <a:gd name="T51" fmla="*/ 3890 h 690"/>
                        <a:gd name="T52" fmla="+- 0 3537 3433"/>
                        <a:gd name="T53" fmla="*/ T52 w 437"/>
                        <a:gd name="T54" fmla="+- 0 3936 3396"/>
                        <a:gd name="T55" fmla="*/ 3936 h 690"/>
                        <a:gd name="T56" fmla="+- 0 3574 3433"/>
                        <a:gd name="T57" fmla="*/ T56 w 437"/>
                        <a:gd name="T58" fmla="+- 0 3956 3396"/>
                        <a:gd name="T59" fmla="*/ 3956 h 690"/>
                        <a:gd name="T60" fmla="+- 0 3768 3433"/>
                        <a:gd name="T61" fmla="*/ T60 w 437"/>
                        <a:gd name="T62" fmla="+- 0 4051 3396"/>
                        <a:gd name="T63" fmla="*/ 4051 h 690"/>
                        <a:gd name="T64" fmla="+- 0 3802 3433"/>
                        <a:gd name="T65" fmla="*/ T64 w 437"/>
                        <a:gd name="T66" fmla="+- 0 4066 3396"/>
                        <a:gd name="T67" fmla="*/ 4066 h 690"/>
                        <a:gd name="T68" fmla="+- 0 3848 3433"/>
                        <a:gd name="T69" fmla="*/ T68 w 437"/>
                        <a:gd name="T70" fmla="+- 0 4086 3396"/>
                        <a:gd name="T71" fmla="*/ 4086 h 690"/>
                        <a:gd name="T72" fmla="+- 0 3851 3433"/>
                        <a:gd name="T73" fmla="*/ T72 w 437"/>
                        <a:gd name="T74" fmla="+- 0 4084 3396"/>
                        <a:gd name="T75" fmla="*/ 4084 h 690"/>
                        <a:gd name="T76" fmla="+- 0 3853 3433"/>
                        <a:gd name="T77" fmla="*/ T76 w 437"/>
                        <a:gd name="T78" fmla="+- 0 4068 3396"/>
                        <a:gd name="T79" fmla="*/ 4068 h 690"/>
                        <a:gd name="T80" fmla="+- 0 3856 3433"/>
                        <a:gd name="T81" fmla="*/ T80 w 437"/>
                        <a:gd name="T82" fmla="+- 0 4037 3396"/>
                        <a:gd name="T83" fmla="*/ 4037 h 690"/>
                        <a:gd name="T84" fmla="+- 0 3812 3433"/>
                        <a:gd name="T85" fmla="*/ T84 w 437"/>
                        <a:gd name="T86" fmla="+- 0 4031 3396"/>
                        <a:gd name="T87" fmla="*/ 4031 h 690"/>
                        <a:gd name="T88" fmla="+- 0 3793 3433"/>
                        <a:gd name="T89" fmla="*/ T88 w 437"/>
                        <a:gd name="T90" fmla="+- 0 4023 3396"/>
                        <a:gd name="T91" fmla="*/ 4023 h 690"/>
                        <a:gd name="T92" fmla="+- 0 3738 3433"/>
                        <a:gd name="T93" fmla="*/ T92 w 437"/>
                        <a:gd name="T94" fmla="+- 0 3996 3396"/>
                        <a:gd name="T95" fmla="*/ 3996 h 690"/>
                        <a:gd name="T96" fmla="+- 0 3653 3433"/>
                        <a:gd name="T97" fmla="*/ T96 w 437"/>
                        <a:gd name="T98" fmla="+- 0 3955 3396"/>
                        <a:gd name="T99" fmla="*/ 3955 h 690"/>
                        <a:gd name="T100" fmla="+- 0 3595 3433"/>
                        <a:gd name="T101" fmla="*/ T100 w 437"/>
                        <a:gd name="T102" fmla="+- 0 3926 3396"/>
                        <a:gd name="T103" fmla="*/ 3926 h 690"/>
                        <a:gd name="T104" fmla="+- 0 3570 3433"/>
                        <a:gd name="T105" fmla="*/ T104 w 437"/>
                        <a:gd name="T106" fmla="+- 0 3917 3396"/>
                        <a:gd name="T107" fmla="*/ 3917 h 690"/>
                        <a:gd name="T108" fmla="+- 0 3552 3433"/>
                        <a:gd name="T109" fmla="*/ T108 w 437"/>
                        <a:gd name="T110" fmla="+- 0 3908 3396"/>
                        <a:gd name="T111" fmla="*/ 3908 h 690"/>
                        <a:gd name="T112" fmla="+- 0 3536 3433"/>
                        <a:gd name="T113" fmla="*/ T112 w 437"/>
                        <a:gd name="T114" fmla="+- 0 3899 3396"/>
                        <a:gd name="T115" fmla="*/ 3899 h 690"/>
                        <a:gd name="T116" fmla="+- 0 3505 3433"/>
                        <a:gd name="T117" fmla="*/ T116 w 437"/>
                        <a:gd name="T118" fmla="+- 0 3886 3396"/>
                        <a:gd name="T119" fmla="*/ 3886 h 690"/>
                        <a:gd name="T120" fmla="+- 0 3489 3433"/>
                        <a:gd name="T121" fmla="*/ T120 w 437"/>
                        <a:gd name="T122" fmla="+- 0 3839 3396"/>
                        <a:gd name="T123" fmla="*/ 3839 h 690"/>
                        <a:gd name="T124" fmla="+- 0 3478 3433"/>
                        <a:gd name="T125" fmla="*/ T124 w 437"/>
                        <a:gd name="T126" fmla="+- 0 3731 3396"/>
                        <a:gd name="T127" fmla="*/ 3731 h 690"/>
                        <a:gd name="T128" fmla="+- 0 3477 3433"/>
                        <a:gd name="T129" fmla="*/ T128 w 437"/>
                        <a:gd name="T130" fmla="+- 0 3714 3396"/>
                        <a:gd name="T131" fmla="*/ 3714 h 690"/>
                        <a:gd name="T132" fmla="+- 0 3487 3433"/>
                        <a:gd name="T133" fmla="*/ T132 w 437"/>
                        <a:gd name="T134" fmla="+- 0 3701 3396"/>
                        <a:gd name="T135" fmla="*/ 3701 h 690"/>
                        <a:gd name="T136" fmla="+- 0 3599 3433"/>
                        <a:gd name="T137" fmla="*/ T136 w 437"/>
                        <a:gd name="T138" fmla="+- 0 3608 3396"/>
                        <a:gd name="T139" fmla="*/ 3608 h 690"/>
                        <a:gd name="T140" fmla="+- 0 3675 3433"/>
                        <a:gd name="T141" fmla="*/ T140 w 437"/>
                        <a:gd name="T142" fmla="+- 0 3540 3396"/>
                        <a:gd name="T143" fmla="*/ 3540 h 690"/>
                        <a:gd name="T144" fmla="+- 0 3731 3433"/>
                        <a:gd name="T145" fmla="*/ T144 w 437"/>
                        <a:gd name="T146" fmla="+- 0 3501 3396"/>
                        <a:gd name="T147" fmla="*/ 3501 h 690"/>
                        <a:gd name="T148" fmla="+- 0 3791 3433"/>
                        <a:gd name="T149" fmla="*/ T148 w 437"/>
                        <a:gd name="T150" fmla="+- 0 3456 3396"/>
                        <a:gd name="T151" fmla="*/ 3456 h 690"/>
                        <a:gd name="T152" fmla="+- 0 3842 3433"/>
                        <a:gd name="T153" fmla="*/ T152 w 437"/>
                        <a:gd name="T154" fmla="+- 0 3448 3396"/>
                        <a:gd name="T155" fmla="*/ 3448 h 690"/>
                        <a:gd name="T156" fmla="+- 0 3838 3433"/>
                        <a:gd name="T157" fmla="*/ T156 w 437"/>
                        <a:gd name="T158" fmla="+- 0 3434 3396"/>
                        <a:gd name="T159" fmla="*/ 3434 h 690"/>
                        <a:gd name="T160" fmla="+- 0 3834 3433"/>
                        <a:gd name="T161" fmla="*/ T160 w 437"/>
                        <a:gd name="T162" fmla="+- 0 3423 3396"/>
                        <a:gd name="T163" fmla="*/ 3423 h 690"/>
                        <a:gd name="T164" fmla="+- 0 3831 3433"/>
                        <a:gd name="T165" fmla="*/ T164 w 437"/>
                        <a:gd name="T166" fmla="+- 0 3417 3396"/>
                        <a:gd name="T167" fmla="*/ 3417 h 690"/>
                        <a:gd name="T168" fmla="+- 0 3825 3433"/>
                        <a:gd name="T169" fmla="*/ T168 w 437"/>
                        <a:gd name="T170" fmla="+- 0 3404 3396"/>
                        <a:gd name="T171" fmla="*/ 3404 h 690"/>
                        <a:gd name="T172" fmla="+- 0 3820 3433"/>
                        <a:gd name="T173" fmla="*/ T172 w 437"/>
                        <a:gd name="T174" fmla="+- 0 3396 3396"/>
                        <a:gd name="T175" fmla="*/ 3396 h 69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437" h="690">
                          <a:moveTo>
                            <a:pt x="386" y="0"/>
                          </a:moveTo>
                          <a:lnTo>
                            <a:pt x="385" y="1"/>
                          </a:lnTo>
                          <a:lnTo>
                            <a:pt x="379" y="5"/>
                          </a:lnTo>
                          <a:lnTo>
                            <a:pt x="376" y="6"/>
                          </a:lnTo>
                          <a:lnTo>
                            <a:pt x="314" y="42"/>
                          </a:lnTo>
                          <a:lnTo>
                            <a:pt x="256" y="87"/>
                          </a:lnTo>
                          <a:lnTo>
                            <a:pt x="200" y="134"/>
                          </a:lnTo>
                          <a:lnTo>
                            <a:pt x="92" y="229"/>
                          </a:lnTo>
                          <a:lnTo>
                            <a:pt x="36" y="281"/>
                          </a:lnTo>
                          <a:lnTo>
                            <a:pt x="20" y="295"/>
                          </a:lnTo>
                          <a:lnTo>
                            <a:pt x="8" y="303"/>
                          </a:lnTo>
                          <a:lnTo>
                            <a:pt x="6" y="305"/>
                          </a:lnTo>
                          <a:lnTo>
                            <a:pt x="5" y="306"/>
                          </a:lnTo>
                          <a:lnTo>
                            <a:pt x="3" y="307"/>
                          </a:lnTo>
                          <a:lnTo>
                            <a:pt x="2" y="318"/>
                          </a:lnTo>
                          <a:lnTo>
                            <a:pt x="1" y="324"/>
                          </a:lnTo>
                          <a:lnTo>
                            <a:pt x="0" y="340"/>
                          </a:lnTo>
                          <a:lnTo>
                            <a:pt x="4" y="366"/>
                          </a:lnTo>
                          <a:lnTo>
                            <a:pt x="6" y="385"/>
                          </a:lnTo>
                          <a:lnTo>
                            <a:pt x="8" y="407"/>
                          </a:lnTo>
                          <a:lnTo>
                            <a:pt x="10" y="451"/>
                          </a:lnTo>
                          <a:lnTo>
                            <a:pt x="11" y="454"/>
                          </a:lnTo>
                          <a:lnTo>
                            <a:pt x="12" y="462"/>
                          </a:lnTo>
                          <a:lnTo>
                            <a:pt x="15" y="477"/>
                          </a:lnTo>
                          <a:lnTo>
                            <a:pt x="18" y="487"/>
                          </a:lnTo>
                          <a:lnTo>
                            <a:pt x="20" y="494"/>
                          </a:lnTo>
                          <a:lnTo>
                            <a:pt x="77" y="527"/>
                          </a:lnTo>
                          <a:lnTo>
                            <a:pt x="104" y="540"/>
                          </a:lnTo>
                          <a:lnTo>
                            <a:pt x="125" y="552"/>
                          </a:lnTo>
                          <a:lnTo>
                            <a:pt x="141" y="560"/>
                          </a:lnTo>
                          <a:lnTo>
                            <a:pt x="282" y="629"/>
                          </a:lnTo>
                          <a:lnTo>
                            <a:pt x="335" y="655"/>
                          </a:lnTo>
                          <a:lnTo>
                            <a:pt x="352" y="662"/>
                          </a:lnTo>
                          <a:lnTo>
                            <a:pt x="369" y="670"/>
                          </a:lnTo>
                          <a:lnTo>
                            <a:pt x="394" y="683"/>
                          </a:lnTo>
                          <a:lnTo>
                            <a:pt x="415" y="690"/>
                          </a:lnTo>
                          <a:lnTo>
                            <a:pt x="416" y="690"/>
                          </a:lnTo>
                          <a:lnTo>
                            <a:pt x="418" y="688"/>
                          </a:lnTo>
                          <a:lnTo>
                            <a:pt x="419" y="678"/>
                          </a:lnTo>
                          <a:lnTo>
                            <a:pt x="420" y="672"/>
                          </a:lnTo>
                          <a:lnTo>
                            <a:pt x="422" y="658"/>
                          </a:lnTo>
                          <a:lnTo>
                            <a:pt x="423" y="641"/>
                          </a:lnTo>
                          <a:lnTo>
                            <a:pt x="423" y="635"/>
                          </a:lnTo>
                          <a:lnTo>
                            <a:pt x="379" y="635"/>
                          </a:lnTo>
                          <a:lnTo>
                            <a:pt x="374" y="633"/>
                          </a:lnTo>
                          <a:lnTo>
                            <a:pt x="360" y="627"/>
                          </a:lnTo>
                          <a:lnTo>
                            <a:pt x="342" y="619"/>
                          </a:lnTo>
                          <a:lnTo>
                            <a:pt x="305" y="600"/>
                          </a:lnTo>
                          <a:lnTo>
                            <a:pt x="286" y="590"/>
                          </a:lnTo>
                          <a:lnTo>
                            <a:pt x="220" y="559"/>
                          </a:lnTo>
                          <a:lnTo>
                            <a:pt x="182" y="540"/>
                          </a:lnTo>
                          <a:lnTo>
                            <a:pt x="162" y="530"/>
                          </a:lnTo>
                          <a:lnTo>
                            <a:pt x="149" y="525"/>
                          </a:lnTo>
                          <a:lnTo>
                            <a:pt x="137" y="521"/>
                          </a:lnTo>
                          <a:lnTo>
                            <a:pt x="122" y="514"/>
                          </a:lnTo>
                          <a:lnTo>
                            <a:pt x="119" y="512"/>
                          </a:lnTo>
                          <a:lnTo>
                            <a:pt x="116" y="510"/>
                          </a:lnTo>
                          <a:lnTo>
                            <a:pt x="103" y="503"/>
                          </a:lnTo>
                          <a:lnTo>
                            <a:pt x="78" y="494"/>
                          </a:lnTo>
                          <a:lnTo>
                            <a:pt x="72" y="490"/>
                          </a:lnTo>
                          <a:lnTo>
                            <a:pt x="59" y="470"/>
                          </a:lnTo>
                          <a:lnTo>
                            <a:pt x="56" y="443"/>
                          </a:lnTo>
                          <a:lnTo>
                            <a:pt x="48" y="376"/>
                          </a:lnTo>
                          <a:lnTo>
                            <a:pt x="45" y="335"/>
                          </a:lnTo>
                          <a:lnTo>
                            <a:pt x="45" y="329"/>
                          </a:lnTo>
                          <a:lnTo>
                            <a:pt x="44" y="318"/>
                          </a:lnTo>
                          <a:lnTo>
                            <a:pt x="44" y="313"/>
                          </a:lnTo>
                          <a:lnTo>
                            <a:pt x="54" y="305"/>
                          </a:lnTo>
                          <a:lnTo>
                            <a:pt x="145" y="229"/>
                          </a:lnTo>
                          <a:lnTo>
                            <a:pt x="166" y="212"/>
                          </a:lnTo>
                          <a:lnTo>
                            <a:pt x="213" y="171"/>
                          </a:lnTo>
                          <a:lnTo>
                            <a:pt x="242" y="144"/>
                          </a:lnTo>
                          <a:lnTo>
                            <a:pt x="258" y="133"/>
                          </a:lnTo>
                          <a:lnTo>
                            <a:pt x="298" y="105"/>
                          </a:lnTo>
                          <a:lnTo>
                            <a:pt x="354" y="62"/>
                          </a:lnTo>
                          <a:lnTo>
                            <a:pt x="358" y="60"/>
                          </a:lnTo>
                          <a:lnTo>
                            <a:pt x="368" y="52"/>
                          </a:lnTo>
                          <a:lnTo>
                            <a:pt x="409" y="52"/>
                          </a:lnTo>
                          <a:lnTo>
                            <a:pt x="406" y="44"/>
                          </a:lnTo>
                          <a:lnTo>
                            <a:pt x="405" y="38"/>
                          </a:lnTo>
                          <a:lnTo>
                            <a:pt x="404" y="34"/>
                          </a:lnTo>
                          <a:lnTo>
                            <a:pt x="401" y="27"/>
                          </a:lnTo>
                          <a:lnTo>
                            <a:pt x="400" y="25"/>
                          </a:lnTo>
                          <a:lnTo>
                            <a:pt x="398" y="21"/>
                          </a:lnTo>
                          <a:lnTo>
                            <a:pt x="395" y="13"/>
                          </a:lnTo>
                          <a:lnTo>
                            <a:pt x="392" y="8"/>
                          </a:lnTo>
                          <a:lnTo>
                            <a:pt x="389" y="4"/>
                          </a:lnTo>
                          <a:lnTo>
                            <a:pt x="387" y="0"/>
                          </a:lnTo>
                          <a:lnTo>
                            <a:pt x="38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sp>
                  <p:nvSpPr>
                    <p:cNvPr id="47" name="Freeform 48"/>
                    <p:cNvSpPr>
                      <a:spLocks/>
                    </p:cNvSpPr>
                    <p:nvPr/>
                  </p:nvSpPr>
                  <p:spPr bwMode="auto">
                    <a:xfrm>
                      <a:off x="974103" y="50601"/>
                      <a:ext cx="437" cy="690"/>
                    </a:xfrm>
                    <a:custGeom>
                      <a:avLst/>
                      <a:gdLst>
                        <a:gd name="T0" fmla="+- 0 3813 3433"/>
                        <a:gd name="T1" fmla="*/ T0 w 437"/>
                        <a:gd name="T2" fmla="+- 0 3448 3396"/>
                        <a:gd name="T3" fmla="*/ 3448 h 690"/>
                        <a:gd name="T4" fmla="+- 0 3818 3433"/>
                        <a:gd name="T5" fmla="*/ T4 w 437"/>
                        <a:gd name="T6" fmla="+- 0 3462 3396"/>
                        <a:gd name="T7" fmla="*/ 3462 h 690"/>
                        <a:gd name="T8" fmla="+- 0 3833 3433"/>
                        <a:gd name="T9" fmla="*/ T8 w 437"/>
                        <a:gd name="T10" fmla="+- 0 3512 3396"/>
                        <a:gd name="T11" fmla="*/ 3512 h 690"/>
                        <a:gd name="T12" fmla="+- 0 3843 3433"/>
                        <a:gd name="T13" fmla="*/ T12 w 437"/>
                        <a:gd name="T14" fmla="+- 0 3549 3396"/>
                        <a:gd name="T15" fmla="*/ 3549 h 690"/>
                        <a:gd name="T16" fmla="+- 0 3845 3433"/>
                        <a:gd name="T17" fmla="*/ T16 w 437"/>
                        <a:gd name="T18" fmla="+- 0 3561 3396"/>
                        <a:gd name="T19" fmla="*/ 3561 h 690"/>
                        <a:gd name="T20" fmla="+- 0 3829 3433"/>
                        <a:gd name="T21" fmla="*/ T20 w 437"/>
                        <a:gd name="T22" fmla="+- 0 3574 3396"/>
                        <a:gd name="T23" fmla="*/ 3574 h 690"/>
                        <a:gd name="T24" fmla="+- 0 3643 3433"/>
                        <a:gd name="T25" fmla="*/ T24 w 437"/>
                        <a:gd name="T26" fmla="+- 0 3713 3396"/>
                        <a:gd name="T27" fmla="*/ 3713 h 690"/>
                        <a:gd name="T28" fmla="+- 0 3572 3433"/>
                        <a:gd name="T29" fmla="*/ T28 w 437"/>
                        <a:gd name="T30" fmla="+- 0 3772 3396"/>
                        <a:gd name="T31" fmla="*/ 3772 h 690"/>
                        <a:gd name="T32" fmla="+- 0 3572 3433"/>
                        <a:gd name="T33" fmla="*/ T32 w 437"/>
                        <a:gd name="T34" fmla="+- 0 3777 3396"/>
                        <a:gd name="T35" fmla="*/ 3777 h 690"/>
                        <a:gd name="T36" fmla="+- 0 3583 3433"/>
                        <a:gd name="T37" fmla="*/ T36 w 437"/>
                        <a:gd name="T38" fmla="+- 0 3787 3396"/>
                        <a:gd name="T39" fmla="*/ 3787 h 690"/>
                        <a:gd name="T40" fmla="+- 0 3602 3433"/>
                        <a:gd name="T41" fmla="*/ T40 w 437"/>
                        <a:gd name="T42" fmla="+- 0 3799 3396"/>
                        <a:gd name="T43" fmla="*/ 3799 h 690"/>
                        <a:gd name="T44" fmla="+- 0 3636 3433"/>
                        <a:gd name="T45" fmla="*/ T44 w 437"/>
                        <a:gd name="T46" fmla="+- 0 3822 3396"/>
                        <a:gd name="T47" fmla="*/ 3822 h 690"/>
                        <a:gd name="T48" fmla="+- 0 3723 3433"/>
                        <a:gd name="T49" fmla="*/ T48 w 437"/>
                        <a:gd name="T50" fmla="+- 0 3875 3396"/>
                        <a:gd name="T51" fmla="*/ 3875 h 690"/>
                        <a:gd name="T52" fmla="+- 0 3754 3433"/>
                        <a:gd name="T53" fmla="*/ T52 w 437"/>
                        <a:gd name="T54" fmla="+- 0 3895 3396"/>
                        <a:gd name="T55" fmla="*/ 3895 h 690"/>
                        <a:gd name="T56" fmla="+- 0 3817 3433"/>
                        <a:gd name="T57" fmla="*/ T56 w 437"/>
                        <a:gd name="T58" fmla="+- 0 3937 3396"/>
                        <a:gd name="T59" fmla="*/ 3937 h 690"/>
                        <a:gd name="T60" fmla="+- 0 3831 3433"/>
                        <a:gd name="T61" fmla="*/ T60 w 437"/>
                        <a:gd name="T62" fmla="+- 0 3947 3396"/>
                        <a:gd name="T63" fmla="*/ 3947 h 690"/>
                        <a:gd name="T64" fmla="+- 0 3829 3433"/>
                        <a:gd name="T65" fmla="*/ T64 w 437"/>
                        <a:gd name="T66" fmla="+- 0 3982 3396"/>
                        <a:gd name="T67" fmla="*/ 3982 h 690"/>
                        <a:gd name="T68" fmla="+- 0 3825 3433"/>
                        <a:gd name="T69" fmla="*/ T68 w 437"/>
                        <a:gd name="T70" fmla="+- 0 4022 3396"/>
                        <a:gd name="T71" fmla="*/ 4022 h 690"/>
                        <a:gd name="T72" fmla="+- 0 3856 3433"/>
                        <a:gd name="T73" fmla="*/ T72 w 437"/>
                        <a:gd name="T74" fmla="+- 0 4031 3396"/>
                        <a:gd name="T75" fmla="*/ 4031 h 690"/>
                        <a:gd name="T76" fmla="+- 0 3858 3433"/>
                        <a:gd name="T77" fmla="*/ T76 w 437"/>
                        <a:gd name="T78" fmla="+- 0 3996 3396"/>
                        <a:gd name="T79" fmla="*/ 3996 h 690"/>
                        <a:gd name="T80" fmla="+- 0 3822 3433"/>
                        <a:gd name="T81" fmla="*/ T80 w 437"/>
                        <a:gd name="T82" fmla="+- 0 3898 3396"/>
                        <a:gd name="T83" fmla="*/ 3898 h 690"/>
                        <a:gd name="T84" fmla="+- 0 3626 3433"/>
                        <a:gd name="T85" fmla="*/ T84 w 437"/>
                        <a:gd name="T86" fmla="+- 0 3779 3396"/>
                        <a:gd name="T87" fmla="*/ 3779 h 690"/>
                        <a:gd name="T88" fmla="+- 0 3624 3433"/>
                        <a:gd name="T89" fmla="*/ T88 w 437"/>
                        <a:gd name="T90" fmla="+- 0 3766 3396"/>
                        <a:gd name="T91" fmla="*/ 3766 h 690"/>
                        <a:gd name="T92" fmla="+- 0 3653 3433"/>
                        <a:gd name="T93" fmla="*/ T92 w 437"/>
                        <a:gd name="T94" fmla="+- 0 3745 3396"/>
                        <a:gd name="T95" fmla="*/ 3745 h 690"/>
                        <a:gd name="T96" fmla="+- 0 3725 3433"/>
                        <a:gd name="T97" fmla="*/ T96 w 437"/>
                        <a:gd name="T98" fmla="+- 0 3688 3396"/>
                        <a:gd name="T99" fmla="*/ 3688 h 690"/>
                        <a:gd name="T100" fmla="+- 0 3779 3433"/>
                        <a:gd name="T101" fmla="*/ T100 w 437"/>
                        <a:gd name="T102" fmla="+- 0 3648 3396"/>
                        <a:gd name="T103" fmla="*/ 3648 h 690"/>
                        <a:gd name="T104" fmla="+- 0 3810 3433"/>
                        <a:gd name="T105" fmla="*/ T104 w 437"/>
                        <a:gd name="T106" fmla="+- 0 3625 3396"/>
                        <a:gd name="T107" fmla="*/ 3625 h 690"/>
                        <a:gd name="T108" fmla="+- 0 3838 3433"/>
                        <a:gd name="T109" fmla="*/ T108 w 437"/>
                        <a:gd name="T110" fmla="+- 0 3606 3396"/>
                        <a:gd name="T111" fmla="*/ 3606 h 690"/>
                        <a:gd name="T112" fmla="+- 0 3871 3433"/>
                        <a:gd name="T113" fmla="*/ T112 w 437"/>
                        <a:gd name="T114" fmla="+- 0 3567 3396"/>
                        <a:gd name="T115" fmla="*/ 3567 h 690"/>
                        <a:gd name="T116" fmla="+- 0 3864 3433"/>
                        <a:gd name="T117" fmla="*/ T116 w 437"/>
                        <a:gd name="T118" fmla="+- 0 3527 3396"/>
                        <a:gd name="T119" fmla="*/ 3527 h 690"/>
                        <a:gd name="T120" fmla="+- 0 3854 3433"/>
                        <a:gd name="T121" fmla="*/ T120 w 437"/>
                        <a:gd name="T122" fmla="+- 0 3486 3396"/>
                        <a:gd name="T123" fmla="*/ 3486 h 690"/>
                        <a:gd name="T124" fmla="+- 0 3842 3433"/>
                        <a:gd name="T125" fmla="*/ T124 w 437"/>
                        <a:gd name="T126" fmla="+- 0 3448 3396"/>
                        <a:gd name="T127" fmla="*/ 3448 h 69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437" h="690">
                          <a:moveTo>
                            <a:pt x="409" y="52"/>
                          </a:moveTo>
                          <a:lnTo>
                            <a:pt x="380" y="52"/>
                          </a:lnTo>
                          <a:lnTo>
                            <a:pt x="383" y="60"/>
                          </a:lnTo>
                          <a:lnTo>
                            <a:pt x="385" y="66"/>
                          </a:lnTo>
                          <a:lnTo>
                            <a:pt x="390" y="82"/>
                          </a:lnTo>
                          <a:lnTo>
                            <a:pt x="400" y="116"/>
                          </a:lnTo>
                          <a:lnTo>
                            <a:pt x="408" y="148"/>
                          </a:lnTo>
                          <a:lnTo>
                            <a:pt x="410" y="153"/>
                          </a:lnTo>
                          <a:lnTo>
                            <a:pt x="412" y="160"/>
                          </a:lnTo>
                          <a:lnTo>
                            <a:pt x="412" y="165"/>
                          </a:lnTo>
                          <a:lnTo>
                            <a:pt x="405" y="171"/>
                          </a:lnTo>
                          <a:lnTo>
                            <a:pt x="396" y="178"/>
                          </a:lnTo>
                          <a:lnTo>
                            <a:pt x="326" y="229"/>
                          </a:lnTo>
                          <a:lnTo>
                            <a:pt x="210" y="317"/>
                          </a:lnTo>
                          <a:lnTo>
                            <a:pt x="159" y="357"/>
                          </a:lnTo>
                          <a:lnTo>
                            <a:pt x="139" y="376"/>
                          </a:lnTo>
                          <a:lnTo>
                            <a:pt x="139" y="379"/>
                          </a:lnTo>
                          <a:lnTo>
                            <a:pt x="139" y="381"/>
                          </a:lnTo>
                          <a:lnTo>
                            <a:pt x="144" y="385"/>
                          </a:lnTo>
                          <a:lnTo>
                            <a:pt x="150" y="391"/>
                          </a:lnTo>
                          <a:lnTo>
                            <a:pt x="164" y="399"/>
                          </a:lnTo>
                          <a:lnTo>
                            <a:pt x="169" y="403"/>
                          </a:lnTo>
                          <a:lnTo>
                            <a:pt x="183" y="413"/>
                          </a:lnTo>
                          <a:lnTo>
                            <a:pt x="203" y="426"/>
                          </a:lnTo>
                          <a:lnTo>
                            <a:pt x="206" y="429"/>
                          </a:lnTo>
                          <a:lnTo>
                            <a:pt x="290" y="479"/>
                          </a:lnTo>
                          <a:lnTo>
                            <a:pt x="307" y="490"/>
                          </a:lnTo>
                          <a:lnTo>
                            <a:pt x="321" y="499"/>
                          </a:lnTo>
                          <a:lnTo>
                            <a:pt x="327" y="503"/>
                          </a:lnTo>
                          <a:lnTo>
                            <a:pt x="384" y="541"/>
                          </a:lnTo>
                          <a:lnTo>
                            <a:pt x="392" y="546"/>
                          </a:lnTo>
                          <a:lnTo>
                            <a:pt x="398" y="551"/>
                          </a:lnTo>
                          <a:lnTo>
                            <a:pt x="398" y="567"/>
                          </a:lnTo>
                          <a:lnTo>
                            <a:pt x="396" y="586"/>
                          </a:lnTo>
                          <a:lnTo>
                            <a:pt x="393" y="611"/>
                          </a:lnTo>
                          <a:lnTo>
                            <a:pt x="392" y="626"/>
                          </a:lnTo>
                          <a:lnTo>
                            <a:pt x="391" y="635"/>
                          </a:lnTo>
                          <a:lnTo>
                            <a:pt x="423" y="635"/>
                          </a:lnTo>
                          <a:lnTo>
                            <a:pt x="424" y="621"/>
                          </a:lnTo>
                          <a:lnTo>
                            <a:pt x="425" y="600"/>
                          </a:lnTo>
                          <a:lnTo>
                            <a:pt x="425" y="567"/>
                          </a:lnTo>
                          <a:lnTo>
                            <a:pt x="389" y="502"/>
                          </a:lnTo>
                          <a:lnTo>
                            <a:pt x="203" y="389"/>
                          </a:lnTo>
                          <a:lnTo>
                            <a:pt x="193" y="383"/>
                          </a:lnTo>
                          <a:lnTo>
                            <a:pt x="192" y="379"/>
                          </a:lnTo>
                          <a:lnTo>
                            <a:pt x="191" y="370"/>
                          </a:lnTo>
                          <a:lnTo>
                            <a:pt x="209" y="357"/>
                          </a:lnTo>
                          <a:lnTo>
                            <a:pt x="220" y="349"/>
                          </a:lnTo>
                          <a:lnTo>
                            <a:pt x="226" y="344"/>
                          </a:lnTo>
                          <a:lnTo>
                            <a:pt x="292" y="292"/>
                          </a:lnTo>
                          <a:lnTo>
                            <a:pt x="328" y="265"/>
                          </a:lnTo>
                          <a:lnTo>
                            <a:pt x="346" y="252"/>
                          </a:lnTo>
                          <a:lnTo>
                            <a:pt x="362" y="240"/>
                          </a:lnTo>
                          <a:lnTo>
                            <a:pt x="377" y="229"/>
                          </a:lnTo>
                          <a:lnTo>
                            <a:pt x="389" y="221"/>
                          </a:lnTo>
                          <a:lnTo>
                            <a:pt x="405" y="210"/>
                          </a:lnTo>
                          <a:lnTo>
                            <a:pt x="438" y="186"/>
                          </a:lnTo>
                          <a:lnTo>
                            <a:pt x="438" y="171"/>
                          </a:lnTo>
                          <a:lnTo>
                            <a:pt x="436" y="154"/>
                          </a:lnTo>
                          <a:lnTo>
                            <a:pt x="431" y="131"/>
                          </a:lnTo>
                          <a:lnTo>
                            <a:pt x="426" y="108"/>
                          </a:lnTo>
                          <a:lnTo>
                            <a:pt x="421" y="90"/>
                          </a:lnTo>
                          <a:lnTo>
                            <a:pt x="419" y="82"/>
                          </a:lnTo>
                          <a:lnTo>
                            <a:pt x="409" y="5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solidFill>
                          <a:prstClr val="black"/>
                        </a:solidFill>
                      </a:endParaRPr>
                    </a:p>
                  </p:txBody>
                </p:sp>
              </p:grpSp>
            </p:grpSp>
            <p:pic>
              <p:nvPicPr>
                <p:cNvPr id="42" name="Picture 4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1911" y="50437"/>
                  <a:ext cx="1309"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37" name="図 3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856211" cy="1138844"/>
            </a:xfrm>
            <a:prstGeom prst="rect">
              <a:avLst/>
            </a:prstGeom>
            <a:noFill/>
            <a:extLst>
              <a:ext uri="{909E8E84-426E-40DD-AFC4-6F175D3DCCD1}">
                <a14:hiddenFill xmlns:a14="http://schemas.microsoft.com/office/drawing/2010/main">
                  <a:solidFill>
                    <a:srgbClr val="FFFFFF"/>
                  </a:solidFill>
                </a14:hiddenFill>
              </a:ext>
            </a:extLst>
          </p:spPr>
        </p:pic>
        <p:pic>
          <p:nvPicPr>
            <p:cNvPr id="38" name="図 3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13070" y="118131"/>
              <a:ext cx="665017" cy="1029027"/>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0</a:t>
            </a:fld>
            <a:endParaRPr lang="ja-JP" altLang="en-US"/>
          </a:p>
        </p:txBody>
      </p:sp>
    </p:spTree>
    <p:extLst>
      <p:ext uri="{BB962C8B-B14F-4D97-AF65-F5344CB8AC3E}">
        <p14:creationId xmlns:p14="http://schemas.microsoft.com/office/powerpoint/2010/main" val="1194264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6496" y="2130801"/>
            <a:ext cx="9145015" cy="1470025"/>
          </a:xfrm>
          <a:ln w="38100"/>
        </p:spPr>
        <p:style>
          <a:lnRef idx="1">
            <a:schemeClr val="accent6"/>
          </a:lnRef>
          <a:fillRef idx="2">
            <a:schemeClr val="accent6"/>
          </a:fillRef>
          <a:effectRef idx="1">
            <a:schemeClr val="accent6"/>
          </a:effectRef>
          <a:fontRef idx="minor">
            <a:schemeClr val="dk1"/>
          </a:fontRef>
        </p:style>
        <p:txBody>
          <a:bodyPr/>
          <a:lstStyle/>
          <a:p>
            <a:r>
              <a:rPr kumimoji="1" lang="ja-JP" altLang="en-US" dirty="0" smtClean="0"/>
              <a:t>幼保連携型認定こども園教育・保育</a:t>
            </a:r>
            <a:r>
              <a:rPr kumimoji="1" lang="en-US" altLang="ja-JP" dirty="0" smtClean="0"/>
              <a:t/>
            </a:r>
            <a:br>
              <a:rPr kumimoji="1" lang="en-US" altLang="ja-JP" dirty="0" smtClean="0"/>
            </a:br>
            <a:r>
              <a:rPr kumimoji="1" lang="ja-JP" altLang="en-US" dirty="0" smtClean="0"/>
              <a:t>要領の改訂について</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9</a:t>
            </a:fld>
            <a:endParaRPr lang="ja-JP" altLang="en-US"/>
          </a:p>
        </p:txBody>
      </p:sp>
    </p:spTree>
    <p:extLst>
      <p:ext uri="{BB962C8B-B14F-4D97-AF65-F5344CB8AC3E}">
        <p14:creationId xmlns:p14="http://schemas.microsoft.com/office/powerpoint/2010/main" val="2319878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latin typeface="+mn-ea"/>
                <a:ea typeface="+mn-ea"/>
              </a:rPr>
              <a:t>第１章　総則の改訂</a:t>
            </a:r>
            <a:endParaRPr kumimoji="1" lang="ja-JP" altLang="en-US" dirty="0">
              <a:latin typeface="+mn-ea"/>
              <a:ea typeface="+mn-ea"/>
            </a:endParaRPr>
          </a:p>
        </p:txBody>
      </p:sp>
      <p:cxnSp>
        <p:nvCxnSpPr>
          <p:cNvPr id="4" name="直線コネクタ 3"/>
          <p:cNvCxnSpPr/>
          <p:nvPr/>
        </p:nvCxnSpPr>
        <p:spPr>
          <a:xfrm>
            <a:off x="2576736" y="3284984"/>
            <a:ext cx="468052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スライド番号プレースホルダー 4"/>
          <p:cNvSpPr>
            <a:spLocks noGrp="1"/>
          </p:cNvSpPr>
          <p:nvPr>
            <p:ph type="sldNum" sz="quarter" idx="12"/>
          </p:nvPr>
        </p:nvSpPr>
        <p:spPr/>
        <p:txBody>
          <a:bodyPr/>
          <a:lstStyle/>
          <a:p>
            <a:pPr>
              <a:defRPr/>
            </a:pPr>
            <a:fld id="{0C9471C5-DDA3-45F4-AF46-9CCD1ACA3B9A}" type="slidenum">
              <a:rPr lang="ja-JP" altLang="en-US" smtClean="0"/>
              <a:pPr>
                <a:defRPr/>
              </a:pPr>
              <a:t>10</a:t>
            </a:fld>
            <a:endParaRPr lang="ja-JP" altLang="en-US"/>
          </a:p>
        </p:txBody>
      </p:sp>
    </p:spTree>
    <p:extLst>
      <p:ext uri="{BB962C8B-B14F-4D97-AF65-F5344CB8AC3E}">
        <p14:creationId xmlns:p14="http://schemas.microsoft.com/office/powerpoint/2010/main" val="60375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3848" y="20063"/>
            <a:ext cx="9324527" cy="497710"/>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第１章　「総則」の改訂の要点</a:t>
            </a:r>
            <a:endParaRPr lang="ja-JP" altLang="en-US" sz="2400" b="1"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40" name="正方形/長方形 39"/>
          <p:cNvSpPr/>
          <p:nvPr/>
        </p:nvSpPr>
        <p:spPr>
          <a:xfrm>
            <a:off x="266697" y="630353"/>
            <a:ext cx="9381678" cy="6212904"/>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rIns="36000" bIns="0" rtlCol="0" anchor="ctr"/>
          <a:lstStyle/>
          <a:p>
            <a:pPr defTabSz="914400" fontAlgn="auto">
              <a:spcBef>
                <a:spcPts val="0"/>
              </a:spcBef>
              <a:spcAft>
                <a:spcPts val="0"/>
              </a:spcAft>
            </a:pPr>
            <a:endParaRPr lang="en-US" altLang="ja-JP" sz="800" dirty="0" smtClean="0">
              <a:solidFill>
                <a:prstClr val="black"/>
              </a:solidFill>
            </a:endParaRPr>
          </a:p>
          <a:p>
            <a:pPr defTabSz="914400" fontAlgn="auto">
              <a:spcBef>
                <a:spcPts val="0"/>
              </a:spcBef>
              <a:spcAft>
                <a:spcPts val="0"/>
              </a:spcAft>
            </a:pPr>
            <a:endParaRPr lang="en-US" altLang="ja-JP" sz="800" dirty="0">
              <a:solidFill>
                <a:prstClr val="black"/>
              </a:solidFill>
            </a:endParaRPr>
          </a:p>
          <a:p>
            <a:pPr defTabSz="914400" fontAlgn="auto">
              <a:spcBef>
                <a:spcPts val="0"/>
              </a:spcBef>
              <a:spcAft>
                <a:spcPts val="0"/>
              </a:spcAft>
            </a:pPr>
            <a:endParaRPr lang="en-US" altLang="ja-JP" sz="800" dirty="0">
              <a:solidFill>
                <a:prstClr val="black"/>
              </a:solidFill>
            </a:endParaRPr>
          </a:p>
          <a:p>
            <a:pPr defTabSz="914400" fontAlgn="auto">
              <a:spcBef>
                <a:spcPts val="0"/>
              </a:spcBef>
              <a:spcAft>
                <a:spcPts val="0"/>
              </a:spcAft>
            </a:pPr>
            <a:endParaRPr lang="en-US" altLang="ja-JP" sz="800" dirty="0" smtClean="0">
              <a:solidFill>
                <a:prstClr val="black"/>
              </a:solidFill>
            </a:endParaRPr>
          </a:p>
          <a:p>
            <a:pPr defTabSz="914400" fontAlgn="auto">
              <a:spcBef>
                <a:spcPts val="0"/>
              </a:spcBef>
              <a:spcAft>
                <a:spcPts val="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①　幼保連携型認定こども園における教育及び保育の基本　　</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b="1" dirty="0" smtClean="0">
                <a:solidFill>
                  <a:srgbClr val="0070C0"/>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「環境を通して行う教育及び保育」を基本</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とすることは変わらないこと。</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　○　幼児期の教育における</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見方・考え方、</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計画的な環境の構成に関連して</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教材を</a:t>
            </a:r>
            <a:r>
              <a:rPr lang="ja-JP" altLang="en-US" u="sng" dirty="0" err="1" smtClean="0">
                <a:solidFill>
                  <a:schemeClr val="tx1"/>
                </a:solidFill>
                <a:latin typeface="HG丸ｺﾞｼｯｸM-PRO" panose="020F0600000000000000" pitchFamily="50" charset="-128"/>
                <a:ea typeface="HG丸ｺﾞｼｯｸM-PRO" panose="020F0600000000000000" pitchFamily="50" charset="-128"/>
              </a:rPr>
              <a:t>工夫す</a:t>
            </a:r>
            <a:endParaRPr lang="en-US" altLang="ja-JP" u="sng"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u="sng" dirty="0" err="1" smtClean="0">
                <a:solidFill>
                  <a:schemeClr val="tx1"/>
                </a:solidFill>
                <a:latin typeface="HG丸ｺﾞｼｯｸM-PRO" panose="020F0600000000000000" pitchFamily="50" charset="-128"/>
                <a:ea typeface="HG丸ｺﾞｼｯｸM-PRO" panose="020F0600000000000000" pitchFamily="50" charset="-128"/>
              </a:rPr>
              <a:t>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ことを明示。</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　幼</a:t>
            </a:r>
            <a:r>
              <a:rPr lang="ja-JP" altLang="en-US" dirty="0">
                <a:solidFill>
                  <a:prstClr val="black"/>
                </a:solidFill>
                <a:latin typeface="HG丸ｺﾞｼｯｸM-PRO" panose="020F0600000000000000" pitchFamily="50" charset="-128"/>
                <a:ea typeface="HG丸ｺﾞｼｯｸM-PRO" panose="020F0600000000000000" pitchFamily="50" charset="-128"/>
              </a:rPr>
              <a:t>保連携型認定こども園の</a:t>
            </a:r>
            <a:r>
              <a:rPr lang="ja-JP" altLang="en-US" u="sng" dirty="0">
                <a:solidFill>
                  <a:schemeClr val="tx1"/>
                </a:solidFill>
                <a:latin typeface="HG丸ｺﾞｼｯｸM-PRO" panose="020F0600000000000000" pitchFamily="50" charset="-128"/>
                <a:ea typeface="HG丸ｺﾞｼｯｸM-PRO" panose="020F0600000000000000" pitchFamily="50" charset="-128"/>
              </a:rPr>
              <a:t>教育と保育が一体的に行われる</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こと。</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②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幼</a:t>
            </a:r>
            <a:r>
              <a:rPr lang="ja-JP" altLang="en-US" dirty="0">
                <a:solidFill>
                  <a:prstClr val="black"/>
                </a:solidFill>
                <a:latin typeface="HG丸ｺﾞｼｯｸM-PRO" panose="020F0600000000000000" pitchFamily="50" charset="-128"/>
                <a:ea typeface="HG丸ｺﾞｼｯｸM-PRO" panose="020F0600000000000000" pitchFamily="50" charset="-128"/>
              </a:rPr>
              <a:t>保連携型認定こども園の</a:t>
            </a:r>
            <a:r>
              <a:rPr lang="ja-JP" altLang="en-US" u="sng" dirty="0">
                <a:solidFill>
                  <a:schemeClr val="tx1"/>
                </a:solidFill>
                <a:latin typeface="HG丸ｺﾞｼｯｸM-PRO" panose="020F0600000000000000" pitchFamily="50" charset="-128"/>
                <a:ea typeface="HG丸ｺﾞｼｯｸM-PRO" panose="020F0600000000000000" pitchFamily="50" charset="-128"/>
              </a:rPr>
              <a:t>教育及び保育において育みたい資質・能力</a:t>
            </a:r>
            <a:r>
              <a:rPr lang="ja-JP" altLang="en-US" dirty="0">
                <a:solidFill>
                  <a:prstClr val="black"/>
                </a:solidFill>
                <a:latin typeface="HG丸ｺﾞｼｯｸM-PRO" panose="020F0600000000000000" pitchFamily="50" charset="-128"/>
                <a:ea typeface="HG丸ｺﾞｼｯｸM-PRO" panose="020F0600000000000000" pitchFamily="50" charset="-128"/>
              </a:rPr>
              <a:t>の</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明確化</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③　５歳児修了時までに育って欲しい具体的な姿を</a:t>
            </a:r>
            <a:r>
              <a:rPr lang="ja-JP" altLang="en-US" u="sng" dirty="0">
                <a:solidFill>
                  <a:schemeClr val="tx1"/>
                </a:solidFill>
                <a:latin typeface="HG丸ｺﾞｼｯｸM-PRO" panose="020F0600000000000000" pitchFamily="50" charset="-128"/>
                <a:ea typeface="HG丸ｺﾞｼｯｸM-PRO" panose="020F0600000000000000" pitchFamily="50" charset="-128"/>
              </a:rPr>
              <a:t>「幼児期の終わりまでに</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育って欲しい</a:t>
            </a:r>
            <a:endParaRPr lang="en-US" altLang="ja-JP" u="sng"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姿</a:t>
            </a:r>
            <a:r>
              <a:rPr lang="ja-JP" altLang="en-US" u="sng" dirty="0">
                <a:solidFill>
                  <a:schemeClr val="tx1"/>
                </a:solidFill>
                <a:latin typeface="HG丸ｺﾞｼｯｸM-PRO" panose="020F0600000000000000" pitchFamily="50" charset="-128"/>
                <a:ea typeface="HG丸ｺﾞｼｯｸM-PRO" panose="020F0600000000000000" pitchFamily="50" charset="-128"/>
              </a:rPr>
              <a:t>」</a:t>
            </a:r>
            <a:r>
              <a:rPr lang="ja-JP" altLang="en-US" dirty="0">
                <a:solidFill>
                  <a:prstClr val="black"/>
                </a:solidFill>
                <a:latin typeface="HG丸ｺﾞｼｯｸM-PRO" panose="020F0600000000000000" pitchFamily="50" charset="-128"/>
                <a:ea typeface="HG丸ｺﾞｼｯｸM-PRO" panose="020F0600000000000000" pitchFamily="50" charset="-128"/>
              </a:rPr>
              <a:t>として</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明確化</a:t>
            </a:r>
            <a:r>
              <a:rPr lang="ja-JP" altLang="en-US" dirty="0">
                <a:solidFill>
                  <a:prstClr val="black"/>
                </a:solidFill>
                <a:latin typeface="HG丸ｺﾞｼｯｸM-PRO" panose="020F0600000000000000" pitchFamily="50" charset="-128"/>
                <a:ea typeface="HG丸ｺﾞｼｯｸM-PRO" panose="020F0600000000000000" pitchFamily="50" charset="-128"/>
              </a:rPr>
              <a:t>するとともに、小学校と共有することにより</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小学校教育と</a:t>
            </a:r>
            <a:r>
              <a:rPr lang="ja-JP" altLang="en-US" u="sng" dirty="0">
                <a:solidFill>
                  <a:schemeClr val="tx1"/>
                </a:solidFill>
                <a:latin typeface="HG丸ｺﾞｼｯｸM-PRO" panose="020F0600000000000000" pitchFamily="50" charset="-128"/>
                <a:ea typeface="HG丸ｺﾞｼｯｸM-PRO" panose="020F0600000000000000" pitchFamily="50" charset="-128"/>
              </a:rPr>
              <a:t>の</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接続</a:t>
            </a:r>
            <a:r>
              <a:rPr lang="ja-JP" altLang="en-US" u="sng" dirty="0">
                <a:solidFill>
                  <a:schemeClr val="tx1"/>
                </a:solidFill>
                <a:latin typeface="HG丸ｺﾞｼｯｸM-PRO" panose="020F0600000000000000" pitchFamily="50" charset="-128"/>
                <a:ea typeface="HG丸ｺﾞｼｯｸM-PRO" panose="020F0600000000000000" pitchFamily="50" charset="-128"/>
              </a:rPr>
              <a:t>を</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推</a:t>
            </a:r>
            <a:endParaRPr lang="en-US" altLang="ja-JP" u="sng"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進</a:t>
            </a:r>
            <a:endParaRPr lang="en-US" altLang="ja-JP" u="sng"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④　</a:t>
            </a:r>
            <a:r>
              <a:rPr lang="ja-JP" altLang="en-US" u="sng" dirty="0">
                <a:solidFill>
                  <a:schemeClr val="tx1"/>
                </a:solidFill>
                <a:latin typeface="HG丸ｺﾞｼｯｸM-PRO" panose="020F0600000000000000" pitchFamily="50" charset="-128"/>
                <a:ea typeface="HG丸ｺﾞｼｯｸM-PRO" panose="020F0600000000000000" pitchFamily="50" charset="-128"/>
              </a:rPr>
              <a:t>教育及び保育の内容並びに子育ての支援等に関する全体的な計画</a:t>
            </a:r>
            <a:r>
              <a:rPr lang="ja-JP" altLang="en-US" dirty="0">
                <a:solidFill>
                  <a:prstClr val="black"/>
                </a:solidFill>
                <a:latin typeface="HG丸ｺﾞｼｯｸM-PRO" panose="020F0600000000000000" pitchFamily="50" charset="-128"/>
                <a:ea typeface="HG丸ｺﾞｼｯｸM-PRO" panose="020F0600000000000000" pitchFamily="50" charset="-128"/>
              </a:rPr>
              <a:t>の作成や役割、基本</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的な事項や実施上の留意事項等を</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明確化</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⑤　</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指導計画の作成</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と園児一人一人</a:t>
            </a:r>
            <a:r>
              <a:rPr lang="ja-JP" altLang="en-US" dirty="0">
                <a:solidFill>
                  <a:prstClr val="black"/>
                </a:solidFill>
                <a:latin typeface="HG丸ｺﾞｼｯｸM-PRO" panose="020F0600000000000000" pitchFamily="50" charset="-128"/>
                <a:ea typeface="HG丸ｺﾞｼｯｸM-PRO" panose="020F0600000000000000" pitchFamily="50" charset="-128"/>
              </a:rPr>
              <a:t>の良さや可能性を把握するなど、</a:t>
            </a:r>
            <a:r>
              <a:rPr lang="ja-JP" altLang="en-US" u="sng" dirty="0">
                <a:solidFill>
                  <a:schemeClr val="tx1"/>
                </a:solidFill>
                <a:latin typeface="HG丸ｺﾞｼｯｸM-PRO" panose="020F0600000000000000" pitchFamily="50" charset="-128"/>
                <a:ea typeface="HG丸ｺﾞｼｯｸM-PRO" panose="020F0600000000000000" pitchFamily="50" charset="-128"/>
              </a:rPr>
              <a:t>園児の理解に基</a:t>
            </a:r>
            <a:r>
              <a:rPr lang="ja-JP" altLang="en-US" u="sng" dirty="0" err="1" smtClean="0">
                <a:solidFill>
                  <a:schemeClr val="tx1"/>
                </a:solidFill>
                <a:latin typeface="HG丸ｺﾞｼｯｸM-PRO" panose="020F0600000000000000" pitchFamily="50" charset="-128"/>
                <a:ea typeface="HG丸ｺﾞｼｯｸM-PRO" panose="020F0600000000000000" pitchFamily="50" charset="-128"/>
              </a:rPr>
              <a:t>づい</a:t>
            </a:r>
            <a:endParaRPr lang="en-US" altLang="ja-JP" u="sng"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b="1" dirty="0" smtClean="0">
                <a:solidFill>
                  <a:srgbClr val="0070C0"/>
                </a:solidFill>
                <a:latin typeface="HG丸ｺﾞｼｯｸM-PRO" panose="020F0600000000000000" pitchFamily="50" charset="-128"/>
                <a:ea typeface="HG丸ｺﾞｼｯｸM-PRO" panose="020F0600000000000000" pitchFamily="50" charset="-128"/>
              </a:rPr>
              <a:t>　</a:t>
            </a:r>
            <a:r>
              <a:rPr lang="ja-JP" altLang="en-US" u="sng" dirty="0" err="1" smtClean="0">
                <a:solidFill>
                  <a:schemeClr val="tx1"/>
                </a:solidFill>
                <a:latin typeface="HG丸ｺﾞｼｯｸM-PRO" panose="020F0600000000000000" pitchFamily="50" charset="-128"/>
                <a:ea typeface="HG丸ｺﾞｼｯｸM-PRO" panose="020F0600000000000000" pitchFamily="50" charset="-128"/>
              </a:rPr>
              <a:t>た</a:t>
            </a:r>
            <a:r>
              <a:rPr lang="ja-JP" altLang="en-US" u="sng" dirty="0">
                <a:solidFill>
                  <a:schemeClr val="tx1"/>
                </a:solidFill>
                <a:latin typeface="HG丸ｺﾞｼｯｸM-PRO" panose="020F0600000000000000" pitchFamily="50" charset="-128"/>
                <a:ea typeface="HG丸ｺﾞｼｯｸM-PRO" panose="020F0600000000000000" pitchFamily="50" charset="-128"/>
              </a:rPr>
              <a:t>評価</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を実施</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⑥</a:t>
            </a:r>
            <a:r>
              <a:rPr lang="ja-JP" altLang="en-US" dirty="0">
                <a:solidFill>
                  <a:prstClr val="black"/>
                </a:solidFill>
                <a:latin typeface="HG丸ｺﾞｼｯｸM-PRO" panose="020F0600000000000000" pitchFamily="50" charset="-128"/>
                <a:ea typeface="HG丸ｺﾞｼｯｸM-PRO" panose="020F0600000000000000" pitchFamily="50" charset="-128"/>
              </a:rPr>
              <a:t>　障害のある園児や海外から帰国した園児等の幼保連携型認定こども園の</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生活への適応</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など</a:t>
            </a:r>
            <a:r>
              <a:rPr lang="ja-JP" altLang="en-US" u="sng" dirty="0">
                <a:solidFill>
                  <a:schemeClr val="tx1"/>
                </a:solidFill>
                <a:latin typeface="HG丸ｺﾞｼｯｸM-PRO" panose="020F0600000000000000" pitchFamily="50" charset="-128"/>
                <a:ea typeface="HG丸ｺﾞｼｯｸM-PRO" panose="020F0600000000000000" pitchFamily="50" charset="-128"/>
              </a:rPr>
              <a:t>特別</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な配慮</a:t>
            </a:r>
            <a:r>
              <a:rPr lang="ja-JP" altLang="en-US" u="sng" dirty="0">
                <a:solidFill>
                  <a:schemeClr val="tx1"/>
                </a:solidFill>
                <a:latin typeface="HG丸ｺﾞｼｯｸM-PRO" panose="020F0600000000000000" pitchFamily="50" charset="-128"/>
                <a:ea typeface="HG丸ｺﾞｼｯｸM-PRO" panose="020F0600000000000000" pitchFamily="50" charset="-128"/>
              </a:rPr>
              <a:t>を必要とする園児への指導</a:t>
            </a:r>
            <a:r>
              <a:rPr lang="ja-JP" altLang="en-US" dirty="0">
                <a:solidFill>
                  <a:prstClr val="black"/>
                </a:solidFill>
                <a:latin typeface="HG丸ｺﾞｼｯｸM-PRO" panose="020F0600000000000000" pitchFamily="50" charset="-128"/>
                <a:ea typeface="HG丸ｺﾞｼｯｸM-PRO" panose="020F0600000000000000" pitchFamily="50" charset="-128"/>
              </a:rPr>
              <a:t>を</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充実</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⑦</a:t>
            </a: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u="sng" dirty="0">
                <a:solidFill>
                  <a:schemeClr val="tx1"/>
                </a:solidFill>
                <a:latin typeface="HG丸ｺﾞｼｯｸM-PRO" panose="020F0600000000000000" pitchFamily="50" charset="-128"/>
                <a:ea typeface="HG丸ｺﾞｼｯｸM-PRO" panose="020F0600000000000000" pitchFamily="50" charset="-128"/>
              </a:rPr>
              <a:t>幼保連携型認定こども園として特に配慮すべき事項</a:t>
            </a:r>
            <a:r>
              <a:rPr lang="ja-JP" altLang="en-US" dirty="0">
                <a:solidFill>
                  <a:prstClr val="black"/>
                </a:solidFill>
                <a:latin typeface="HG丸ｺﾞｼｯｸM-PRO" panose="020F0600000000000000" pitchFamily="50" charset="-128"/>
                <a:ea typeface="HG丸ｺﾞｼｯｸM-PRO" panose="020F0600000000000000" pitchFamily="50" charset="-128"/>
              </a:rPr>
              <a:t>の記載を</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充実</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rPr>
              <a:t>　　</a:t>
            </a:r>
            <a:r>
              <a:rPr lang="ja-JP" altLang="en-US" sz="1600" dirty="0" smtClean="0">
                <a:solidFill>
                  <a:prstClr val="black"/>
                </a:solidFill>
              </a:rPr>
              <a:t>　　　　　　　　　　　　　　　　　　　　　　　　　　　　　　　　　　　　　　　　　　　　　　</a:t>
            </a:r>
            <a:endParaRPr lang="en-US" altLang="ja-JP" sz="2000" dirty="0">
              <a:solidFill>
                <a:prstClr val="black"/>
              </a:solidFill>
            </a:endParaRPr>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11</a:t>
            </a:fld>
            <a:endParaRPr lang="ja-JP" altLang="en-US" dirty="0"/>
          </a:p>
        </p:txBody>
      </p:sp>
    </p:spTree>
    <p:extLst>
      <p:ext uri="{BB962C8B-B14F-4D97-AF65-F5344CB8AC3E}">
        <p14:creationId xmlns:p14="http://schemas.microsoft.com/office/powerpoint/2010/main" val="3164730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5594" y="63581"/>
            <a:ext cx="9721081"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総　則　</a:t>
            </a: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幼</a:t>
            </a:r>
            <a:r>
              <a:rPr lang="ja-JP" altLang="en-US" sz="16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保連携型認定こども</a:t>
            </a: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園における教育と保育の基本</a:t>
            </a:r>
            <a:endParaRPr lang="ja-JP" altLang="en-US" sz="16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115594" y="768928"/>
            <a:ext cx="9577063" cy="3139321"/>
          </a:xfrm>
          <a:prstGeom prst="rect">
            <a:avLst/>
          </a:prstGeom>
          <a:noFill/>
          <a:ln w="57150">
            <a:solidFill>
              <a:schemeClr val="tx1"/>
            </a:solidFill>
            <a:prstDash val="solid"/>
          </a:ln>
        </p:spPr>
        <p:txBody>
          <a:bodyPr wrap="square" rtlCol="0">
            <a:spAutoFit/>
          </a:bodyPr>
          <a:lstStyle/>
          <a:p>
            <a:r>
              <a:rPr lang="ja-JP" altLang="en-US" dirty="0" smtClean="0">
                <a:latin typeface="ＭＳ ゴシック" panose="020B0609070205080204" pitchFamily="49" charset="-128"/>
                <a:ea typeface="ＭＳ ゴシック" panose="020B0609070205080204" pitchFamily="49" charset="-128"/>
              </a:rPr>
              <a:t>第１</a:t>
            </a:r>
            <a:r>
              <a:rPr lang="ja-JP" altLang="en-US" dirty="0">
                <a:latin typeface="ＭＳ ゴシック" panose="020B0609070205080204" pitchFamily="49" charset="-128"/>
                <a:ea typeface="ＭＳ ゴシック" panose="020B0609070205080204" pitchFamily="49" charset="-128"/>
              </a:rPr>
              <a:t>　幼保連携型認定こども園における教育及び保育の基本及び目標等</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１　幼保連携型認定こども園における教育及び保育の基本　　</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（略）幼保連携型認定こども園における教育及び保育は、（略）　その特性及び保護者や地域の実態を踏まえ、</a:t>
            </a:r>
            <a:r>
              <a:rPr lang="ja-JP" altLang="en-US" b="1" dirty="0">
                <a:latin typeface="ＭＳ ゴシック" panose="020B0609070205080204" pitchFamily="49" charset="-128"/>
                <a:ea typeface="ＭＳ ゴシック" panose="020B0609070205080204" pitchFamily="49" charset="-128"/>
              </a:rPr>
              <a:t>環境を通して行うものであることを基本とし</a:t>
            </a:r>
            <a:r>
              <a:rPr lang="ja-JP" altLang="en-US" dirty="0">
                <a:latin typeface="ＭＳ ゴシック" panose="020B0609070205080204" pitchFamily="49" charset="-128"/>
                <a:ea typeface="ＭＳ ゴシック" panose="020B0609070205080204" pitchFamily="49" charset="-128"/>
              </a:rPr>
              <a:t>、家庭や地域での生活を含めた園児の生活が豊かなものとなるように努めなければならない。　</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このため保育教諭等は、園児との信頼関係を十分に築き、園児が自ら安心して</a:t>
            </a:r>
            <a:r>
              <a:rPr lang="ja-JP" altLang="en-US" u="sng" dirty="0">
                <a:latin typeface="ＭＳ ゴシック" panose="020B0609070205080204" pitchFamily="49" charset="-128"/>
                <a:ea typeface="ＭＳ ゴシック" panose="020B0609070205080204" pitchFamily="49" charset="-128"/>
              </a:rPr>
              <a:t>身近な</a:t>
            </a:r>
            <a:r>
              <a:rPr lang="ja-JP" altLang="en-US" dirty="0">
                <a:latin typeface="ＭＳ ゴシック" panose="020B0609070205080204" pitchFamily="49" charset="-128"/>
                <a:ea typeface="ＭＳ ゴシック" panose="020B0609070205080204" pitchFamily="49" charset="-128"/>
              </a:rPr>
              <a:t>環境に</a:t>
            </a:r>
            <a:r>
              <a:rPr lang="ja-JP" altLang="en-US" u="sng" dirty="0">
                <a:latin typeface="ＭＳ ゴシック" panose="020B0609070205080204" pitchFamily="49" charset="-128"/>
                <a:ea typeface="ＭＳ ゴシック" panose="020B0609070205080204" pitchFamily="49" charset="-128"/>
              </a:rPr>
              <a:t>主体的に</a:t>
            </a:r>
            <a:r>
              <a:rPr lang="ja-JP" altLang="en-US" dirty="0">
                <a:latin typeface="ＭＳ ゴシック" panose="020B0609070205080204" pitchFamily="49" charset="-128"/>
                <a:ea typeface="ＭＳ ゴシック" panose="020B0609070205080204" pitchFamily="49" charset="-128"/>
              </a:rPr>
              <a:t>関わり、</a:t>
            </a:r>
            <a:r>
              <a:rPr lang="ja-JP" altLang="en-US" u="sng" dirty="0">
                <a:latin typeface="ＭＳ ゴシック" panose="020B0609070205080204" pitchFamily="49" charset="-128"/>
                <a:ea typeface="ＭＳ ゴシック" panose="020B0609070205080204" pitchFamily="49" charset="-128"/>
              </a:rPr>
              <a:t>環境との関わり方や意味に気付き、これらを取り込もうとして、試行錯誤したり、考えたりするようになる幼児期の教育における見方・考え方を生かし、</a:t>
            </a:r>
            <a:r>
              <a:rPr lang="ja-JP" altLang="en-US" dirty="0">
                <a:latin typeface="ＭＳ ゴシック" panose="020B0609070205080204" pitchFamily="49" charset="-128"/>
                <a:ea typeface="ＭＳ ゴシック" panose="020B0609070205080204" pitchFamily="49" charset="-128"/>
              </a:rPr>
              <a:t>その活動が豊かに展開されるよう環境を整え、園児と共によりよいか教育及び保育の環境を創造するように努めるものとする。これらを踏まえ、次に示す事項を重視して教育及び保育を行わなければならない</a:t>
            </a:r>
            <a:r>
              <a:rPr lang="ja-JP" altLang="en-US" dirty="0" smtClean="0">
                <a:latin typeface="ＭＳ ゴシック" panose="020B0609070205080204" pitchFamily="49" charset="-128"/>
                <a:ea typeface="ＭＳ ゴシック" panose="020B0609070205080204" pitchFamily="49" charset="-128"/>
              </a:rPr>
              <a:t>。　　　　　　　　　　　　　　　　　　</a:t>
            </a:r>
            <a:r>
              <a:rPr lang="en-US" altLang="ja-JP" sz="1100" u="sng" dirty="0" smtClean="0">
                <a:latin typeface="ＭＳ ゴシック" panose="020B0609070205080204" pitchFamily="49" charset="-128"/>
                <a:ea typeface="ＭＳ ゴシック" panose="020B0609070205080204" pitchFamily="49" charset="-128"/>
              </a:rPr>
              <a:t>※</a:t>
            </a:r>
            <a:r>
              <a:rPr lang="ja-JP" altLang="en-US" sz="1100" u="sng" dirty="0" smtClean="0">
                <a:latin typeface="ＭＳ ゴシック" panose="020B0609070205080204" pitchFamily="49" charset="-128"/>
                <a:ea typeface="ＭＳ ゴシック" panose="020B0609070205080204" pitchFamily="49" charset="-128"/>
              </a:rPr>
              <a:t>下線部</a:t>
            </a:r>
            <a:r>
              <a:rPr lang="ja-JP" altLang="en-US" sz="1100" u="sng" dirty="0">
                <a:latin typeface="ＭＳ ゴシック" panose="020B0609070205080204" pitchFamily="49" charset="-128"/>
                <a:ea typeface="ＭＳ ゴシック" panose="020B0609070205080204" pitchFamily="49" charset="-128"/>
              </a:rPr>
              <a:t>：主な改訂箇所</a:t>
            </a:r>
            <a:r>
              <a:rPr kumimoji="1" lang="ja-JP" altLang="en-US" dirty="0" smtClean="0">
                <a:latin typeface="ＭＳ ゴシック" panose="020B0609070205080204" pitchFamily="49" charset="-128"/>
                <a:ea typeface="ＭＳ ゴシック" panose="020B0609070205080204" pitchFamily="49" charset="-128"/>
              </a:rPr>
              <a:t>　</a:t>
            </a:r>
            <a:r>
              <a:rPr kumimoji="1" lang="ja-JP" altLang="en-US" dirty="0" smtClean="0">
                <a:latin typeface="+mn-ea"/>
                <a:ea typeface="+mn-ea"/>
              </a:rPr>
              <a:t>　　　</a:t>
            </a:r>
            <a:r>
              <a:rPr kumimoji="1" lang="ja-JP" altLang="en-US" dirty="0" smtClean="0"/>
              <a:t>　　　　　　　　　　　　　　　　　　　　　　　　　　　　　　　　</a:t>
            </a:r>
            <a:endParaRPr kumimoji="1" lang="ja-JP" altLang="en-US" sz="1400" dirty="0">
              <a:solidFill>
                <a:srgbClr val="FF0000"/>
              </a:solidFill>
            </a:endParaRPr>
          </a:p>
        </p:txBody>
      </p:sp>
      <p:sp>
        <p:nvSpPr>
          <p:cNvPr id="7" name="正方形/長方形 6"/>
          <p:cNvSpPr/>
          <p:nvPr/>
        </p:nvSpPr>
        <p:spPr>
          <a:xfrm>
            <a:off x="155003" y="4538326"/>
            <a:ext cx="9690249" cy="1482962"/>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dirty="0" smtClean="0">
                <a:solidFill>
                  <a:schemeClr val="tx1"/>
                </a:solidFill>
                <a:latin typeface="HG丸ｺﾞｼｯｸM-PRO" panose="020F0600000000000000" pitchFamily="50" charset="-128"/>
                <a:ea typeface="HG丸ｺﾞｼｯｸM-PRO" panose="020F0600000000000000" pitchFamily="50" charset="-128"/>
              </a:rPr>
              <a:t>○　園児</a:t>
            </a:r>
            <a:r>
              <a:rPr lang="ja-JP" altLang="en-US" dirty="0">
                <a:solidFill>
                  <a:schemeClr val="tx1"/>
                </a:solidFill>
                <a:latin typeface="HG丸ｺﾞｼｯｸM-PRO" panose="020F0600000000000000" pitchFamily="50" charset="-128"/>
                <a:ea typeface="HG丸ｺﾞｼｯｸM-PRO" panose="020F0600000000000000" pitchFamily="50" charset="-128"/>
              </a:rPr>
              <a:t>が身近な環境に主体的に関わり、環境との関わり方や意味に気付き、これらを</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取り</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込もう</a:t>
            </a:r>
            <a:r>
              <a:rPr lang="ja-JP" altLang="en-US" dirty="0">
                <a:solidFill>
                  <a:schemeClr val="tx1"/>
                </a:solidFill>
                <a:latin typeface="HG丸ｺﾞｼｯｸM-PRO" panose="020F0600000000000000" pitchFamily="50" charset="-128"/>
                <a:ea typeface="HG丸ｺﾞｼｯｸM-PRO" panose="020F0600000000000000" pitchFamily="50" charset="-128"/>
              </a:rPr>
              <a:t>として、試行錯誤したり、考えたりして、捉えなおすようになる過程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を保育教諭等</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が</a:t>
            </a:r>
            <a:r>
              <a:rPr lang="ja-JP" altLang="en-US" dirty="0">
                <a:solidFill>
                  <a:schemeClr val="tx1"/>
                </a:solidFill>
                <a:latin typeface="HG丸ｺﾞｼｯｸM-PRO" panose="020F0600000000000000" pitchFamily="50" charset="-128"/>
                <a:ea typeface="HG丸ｺﾞｼｯｸM-PRO" panose="020F0600000000000000" pitchFamily="50" charset="-128"/>
              </a:rPr>
              <a:t>受け止め、環境との関わり方を深めるように働きかけることが重要</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prstClr val="black"/>
              </a:solidFill>
              <a:latin typeface="ＭＳ ゴシック" panose="020B0609070205080204" pitchFamily="49" charset="-128"/>
              <a:ea typeface="ＭＳ ゴシック" panose="020B0609070205080204" pitchFamily="49" charset="-128"/>
            </a:endParaRPr>
          </a:p>
        </p:txBody>
      </p:sp>
      <p:sp>
        <p:nvSpPr>
          <p:cNvPr id="11" name="角丸四角形 10"/>
          <p:cNvSpPr/>
          <p:nvPr/>
        </p:nvSpPr>
        <p:spPr>
          <a:xfrm>
            <a:off x="20408" y="46720"/>
            <a:ext cx="864098"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12" name="右矢印 11"/>
          <p:cNvSpPr/>
          <p:nvPr/>
        </p:nvSpPr>
        <p:spPr>
          <a:xfrm>
            <a:off x="8258572" y="3788877"/>
            <a:ext cx="1152128"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26</a:t>
            </a:r>
            <a:r>
              <a:rPr kumimoji="1" lang="ja-JP" altLang="en-US" dirty="0" smtClean="0">
                <a:solidFill>
                  <a:schemeClr val="tx1"/>
                </a:solidFill>
              </a:rPr>
              <a:t>～</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pPr>
              <a:defRPr/>
            </a:pPr>
            <a:fld id="{331BA3DD-65D8-46F3-A286-776281681733}" type="slidenum">
              <a:rPr lang="ja-JP" altLang="en-US" smtClean="0"/>
              <a:pPr>
                <a:defRPr/>
              </a:pPr>
              <a:t>12</a:t>
            </a:fld>
            <a:endParaRPr lang="ja-JP" altLang="en-US"/>
          </a:p>
        </p:txBody>
      </p:sp>
    </p:spTree>
    <p:extLst>
      <p:ext uri="{BB962C8B-B14F-4D97-AF65-F5344CB8AC3E}">
        <p14:creationId xmlns:p14="http://schemas.microsoft.com/office/powerpoint/2010/main" val="2203393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11597" y="645058"/>
            <a:ext cx="9577063" cy="2369880"/>
          </a:xfrm>
          <a:prstGeom prst="rect">
            <a:avLst/>
          </a:prstGeom>
          <a:noFill/>
          <a:ln w="57150">
            <a:solidFill>
              <a:schemeClr val="tx1"/>
            </a:solidFill>
            <a:prstDash val="solid"/>
          </a:ln>
        </p:spPr>
        <p:txBody>
          <a:bodyPr wrap="square" rtlCol="0">
            <a:spAutoFit/>
          </a:bodyPr>
          <a:lstStyle/>
          <a:p>
            <a:r>
              <a:rPr lang="ja-JP" altLang="en-US" dirty="0"/>
              <a:t> </a:t>
            </a:r>
            <a:r>
              <a:rPr lang="ja-JP" altLang="en-US" dirty="0" smtClean="0"/>
              <a:t>　</a:t>
            </a:r>
            <a:endParaRPr lang="en-US" altLang="ja-JP" dirty="0" smtClean="0"/>
          </a:p>
          <a:p>
            <a:r>
              <a:rPr lang="ja-JP" altLang="en-US" dirty="0">
                <a:latin typeface="+mn-ea"/>
                <a:ea typeface="+mn-ea"/>
              </a:rPr>
              <a:t>　</a:t>
            </a:r>
            <a:r>
              <a:rPr lang="ja-JP" altLang="en-US" dirty="0" smtClean="0">
                <a:latin typeface="+mn-ea"/>
                <a:ea typeface="+mn-ea"/>
              </a:rPr>
              <a:t>　</a:t>
            </a:r>
            <a:r>
              <a:rPr lang="ja-JP" altLang="en-US" dirty="0" smtClean="0">
                <a:latin typeface="ＭＳ ゴシック" panose="020B0609070205080204" pitchFamily="49" charset="-128"/>
                <a:ea typeface="ＭＳ ゴシック" panose="020B0609070205080204" pitchFamily="49" charset="-128"/>
              </a:rPr>
              <a:t>その際、保育教諭等は、園児</a:t>
            </a:r>
            <a:r>
              <a:rPr lang="ja-JP" altLang="en-US" dirty="0">
                <a:latin typeface="ＭＳ ゴシック" panose="020B0609070205080204" pitchFamily="49" charset="-128"/>
                <a:ea typeface="ＭＳ ゴシック" panose="020B0609070205080204" pitchFamily="49" charset="-128"/>
              </a:rPr>
              <a:t>の主体的な活動が確保される</a:t>
            </a:r>
            <a:r>
              <a:rPr lang="ja-JP" altLang="en-US" dirty="0" smtClean="0">
                <a:latin typeface="ＭＳ ゴシック" panose="020B0609070205080204" pitchFamily="49" charset="-128"/>
                <a:ea typeface="ＭＳ ゴシック" panose="020B0609070205080204" pitchFamily="49" charset="-128"/>
              </a:rPr>
              <a:t>よう園児</a:t>
            </a:r>
            <a:r>
              <a:rPr lang="ja-JP" altLang="en-US" dirty="0">
                <a:latin typeface="ＭＳ ゴシック" panose="020B0609070205080204" pitchFamily="49" charset="-128"/>
                <a:ea typeface="ＭＳ ゴシック" panose="020B0609070205080204" pitchFamily="49" charset="-128"/>
              </a:rPr>
              <a:t>一人一人の行動の理解と</a:t>
            </a:r>
            <a:r>
              <a:rPr lang="ja-JP" altLang="en-US" dirty="0" smtClean="0">
                <a:latin typeface="ＭＳ ゴシック" panose="020B0609070205080204" pitchFamily="49" charset="-128"/>
                <a:ea typeface="ＭＳ ゴシック" panose="020B0609070205080204" pitchFamily="49" charset="-128"/>
              </a:rPr>
              <a:t>予想に基づき、計画的</a:t>
            </a:r>
            <a:r>
              <a:rPr lang="ja-JP" altLang="en-US" dirty="0">
                <a:latin typeface="ＭＳ ゴシック" panose="020B0609070205080204" pitchFamily="49" charset="-128"/>
                <a:ea typeface="ＭＳ ゴシック" panose="020B0609070205080204" pitchFamily="49" charset="-128"/>
              </a:rPr>
              <a:t>に環境を構成しなければならない。この場合に</a:t>
            </a:r>
            <a:r>
              <a:rPr lang="ja-JP" altLang="en-US" dirty="0" smtClean="0">
                <a:latin typeface="ＭＳ ゴシック" panose="020B0609070205080204" pitchFamily="49" charset="-128"/>
                <a:ea typeface="ＭＳ ゴシック" panose="020B0609070205080204" pitchFamily="49" charset="-128"/>
              </a:rPr>
              <a:t>おいて、保育教諭等は、園児</a:t>
            </a:r>
            <a:r>
              <a:rPr lang="ja-JP" altLang="en-US" dirty="0">
                <a:latin typeface="ＭＳ ゴシック" panose="020B0609070205080204" pitchFamily="49" charset="-128"/>
                <a:ea typeface="ＭＳ ゴシック" panose="020B0609070205080204" pitchFamily="49" charset="-128"/>
              </a:rPr>
              <a:t>と</a:t>
            </a:r>
            <a:r>
              <a:rPr lang="ja-JP" altLang="en-US" dirty="0" smtClean="0">
                <a:latin typeface="ＭＳ ゴシック" panose="020B0609070205080204" pitchFamily="49" charset="-128"/>
                <a:ea typeface="ＭＳ ゴシック" panose="020B0609070205080204" pitchFamily="49" charset="-128"/>
              </a:rPr>
              <a:t>人や</a:t>
            </a:r>
            <a:r>
              <a:rPr lang="ja-JP" altLang="en-US" dirty="0">
                <a:latin typeface="ＭＳ ゴシック" panose="020B0609070205080204" pitchFamily="49" charset="-128"/>
                <a:ea typeface="ＭＳ ゴシック" panose="020B0609070205080204" pitchFamily="49" charset="-128"/>
              </a:rPr>
              <a:t>ものとの関わりが重要であることを</a:t>
            </a:r>
            <a:r>
              <a:rPr lang="ja-JP" altLang="en-US" dirty="0" smtClean="0">
                <a:latin typeface="ＭＳ ゴシック" panose="020B0609070205080204" pitchFamily="49" charset="-128"/>
                <a:ea typeface="ＭＳ ゴシック" panose="020B0609070205080204" pitchFamily="49" charset="-128"/>
              </a:rPr>
              <a:t>踏まえ、</a:t>
            </a:r>
            <a:r>
              <a:rPr lang="ja-JP" altLang="en-US" u="sng" dirty="0" smtClean="0">
                <a:latin typeface="ＭＳ ゴシック" panose="020B0609070205080204" pitchFamily="49" charset="-128"/>
                <a:ea typeface="ＭＳ ゴシック" panose="020B0609070205080204" pitchFamily="49" charset="-128"/>
              </a:rPr>
              <a:t>教材</a:t>
            </a:r>
            <a:r>
              <a:rPr lang="ja-JP" altLang="en-US" u="sng" dirty="0">
                <a:latin typeface="ＭＳ ゴシック" panose="020B0609070205080204" pitchFamily="49" charset="-128"/>
                <a:ea typeface="ＭＳ ゴシック" panose="020B0609070205080204" pitchFamily="49" charset="-128"/>
              </a:rPr>
              <a:t>を工夫</a:t>
            </a:r>
            <a:r>
              <a:rPr lang="ja-JP" altLang="en-US" u="sng" dirty="0" smtClean="0">
                <a:latin typeface="ＭＳ ゴシック" panose="020B0609070205080204" pitchFamily="49" charset="-128"/>
                <a:ea typeface="ＭＳ ゴシック" panose="020B0609070205080204" pitchFamily="49" charset="-128"/>
              </a:rPr>
              <a:t>し、</a:t>
            </a:r>
            <a:r>
              <a:rPr lang="ja-JP" altLang="en-US" dirty="0" smtClean="0">
                <a:latin typeface="ＭＳ ゴシック" panose="020B0609070205080204" pitchFamily="49" charset="-128"/>
                <a:ea typeface="ＭＳ ゴシック" panose="020B0609070205080204" pitchFamily="49" charset="-128"/>
              </a:rPr>
              <a:t>物的</a:t>
            </a:r>
            <a:r>
              <a:rPr lang="ja-JP" altLang="en-US" dirty="0">
                <a:latin typeface="ＭＳ ゴシック" panose="020B0609070205080204" pitchFamily="49" charset="-128"/>
                <a:ea typeface="ＭＳ ゴシック" panose="020B0609070205080204" pitchFamily="49" charset="-128"/>
              </a:rPr>
              <a:t>・空間的環境を構成</a:t>
            </a:r>
            <a:r>
              <a:rPr lang="ja-JP" altLang="en-US" dirty="0" smtClean="0">
                <a:latin typeface="ＭＳ ゴシック" panose="020B0609070205080204" pitchFamily="49" charset="-128"/>
                <a:ea typeface="ＭＳ ゴシック" panose="020B0609070205080204" pitchFamily="49" charset="-128"/>
              </a:rPr>
              <a:t>しなければ</a:t>
            </a:r>
            <a:r>
              <a:rPr lang="ja-JP" altLang="en-US" dirty="0">
                <a:latin typeface="ＭＳ ゴシック" panose="020B0609070205080204" pitchFamily="49" charset="-128"/>
                <a:ea typeface="ＭＳ ゴシック" panose="020B0609070205080204" pitchFamily="49" charset="-128"/>
              </a:rPr>
              <a:t>ならない。</a:t>
            </a:r>
            <a:r>
              <a:rPr lang="ja-JP" altLang="en-US" dirty="0" smtClean="0">
                <a:latin typeface="ＭＳ ゴシック" panose="020B0609070205080204" pitchFamily="49" charset="-128"/>
                <a:ea typeface="ＭＳ ゴシック" panose="020B0609070205080204" pitchFamily="49" charset="-128"/>
              </a:rPr>
              <a:t>また、園児</a:t>
            </a:r>
            <a:r>
              <a:rPr lang="ja-JP" altLang="en-US" dirty="0">
                <a:latin typeface="ＭＳ ゴシック" panose="020B0609070205080204" pitchFamily="49" charset="-128"/>
                <a:ea typeface="ＭＳ ゴシック" panose="020B0609070205080204" pitchFamily="49" charset="-128"/>
              </a:rPr>
              <a:t>一人一人の活動の場面に</a:t>
            </a:r>
            <a:r>
              <a:rPr lang="ja-JP" altLang="en-US" dirty="0" smtClean="0">
                <a:latin typeface="ＭＳ ゴシック" panose="020B0609070205080204" pitchFamily="49" charset="-128"/>
                <a:ea typeface="ＭＳ ゴシック" panose="020B0609070205080204" pitchFamily="49" charset="-128"/>
              </a:rPr>
              <a:t>応じて、様々</a:t>
            </a:r>
            <a:r>
              <a:rPr lang="ja-JP" altLang="en-US" dirty="0">
                <a:latin typeface="ＭＳ ゴシック" panose="020B0609070205080204" pitchFamily="49" charset="-128"/>
                <a:ea typeface="ＭＳ ゴシック" panose="020B0609070205080204" pitchFamily="49" charset="-128"/>
              </a:rPr>
              <a:t>な役割を</a:t>
            </a:r>
            <a:r>
              <a:rPr lang="ja-JP" altLang="en-US" dirty="0" smtClean="0">
                <a:latin typeface="ＭＳ ゴシック" panose="020B0609070205080204" pitchFamily="49" charset="-128"/>
                <a:ea typeface="ＭＳ ゴシック" panose="020B0609070205080204" pitchFamily="49" charset="-128"/>
              </a:rPr>
              <a:t>果たし、その活動</a:t>
            </a:r>
            <a:r>
              <a:rPr lang="ja-JP" altLang="en-US" dirty="0">
                <a:latin typeface="ＭＳ ゴシック" panose="020B0609070205080204" pitchFamily="49" charset="-128"/>
                <a:ea typeface="ＭＳ ゴシック" panose="020B0609070205080204" pitchFamily="49" charset="-128"/>
              </a:rPr>
              <a:t>を豊かにしなければならない</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smtClean="0">
              <a:solidFill>
                <a:srgbClr val="FF0000"/>
              </a:solidFill>
              <a:latin typeface="+mn-ea"/>
              <a:ea typeface="+mn-ea"/>
            </a:endParaRPr>
          </a:p>
          <a:p>
            <a:r>
              <a:rPr lang="ja-JP" altLang="en-US" sz="1100" dirty="0" smtClean="0">
                <a:solidFill>
                  <a:srgbClr val="FF0000"/>
                </a:solidFill>
                <a:latin typeface="+mn-ea"/>
                <a:ea typeface="+mn-ea"/>
              </a:rPr>
              <a:t>　　　　　　　　　　　　　　　　　　　　　　　　　　　　　　　　　　　　　　　　　　　　　　　　　　　　　　　　　　　　　　　　　　　　　　　　　　　　　　　　　</a:t>
            </a:r>
            <a:r>
              <a:rPr lang="ja-JP" altLang="en-US" sz="1100" u="sng" dirty="0" smtClean="0">
                <a:latin typeface="+mn-ea"/>
                <a:ea typeface="+mn-ea"/>
              </a:rPr>
              <a:t>　</a:t>
            </a:r>
            <a:r>
              <a:rPr lang="en-US" altLang="ja-JP" sz="1100" u="sng" dirty="0" smtClean="0">
                <a:latin typeface="+mn-ea"/>
                <a:ea typeface="+mn-ea"/>
              </a:rPr>
              <a:t>※</a:t>
            </a:r>
            <a:r>
              <a:rPr lang="ja-JP" altLang="en-US" sz="1100" u="sng" dirty="0" smtClean="0">
                <a:latin typeface="+mn-ea"/>
                <a:ea typeface="+mn-ea"/>
              </a:rPr>
              <a:t>下線部</a:t>
            </a:r>
            <a:r>
              <a:rPr lang="ja-JP" altLang="en-US" sz="1100" u="sng" dirty="0">
                <a:latin typeface="+mn-ea"/>
                <a:ea typeface="+mn-ea"/>
              </a:rPr>
              <a:t>：主な改訂箇所</a:t>
            </a:r>
            <a:r>
              <a:rPr kumimoji="1" lang="ja-JP" altLang="en-US" dirty="0" smtClean="0">
                <a:latin typeface="+mn-ea"/>
                <a:ea typeface="+mn-ea"/>
              </a:rPr>
              <a:t>　　　　</a:t>
            </a:r>
            <a:r>
              <a:rPr kumimoji="1" lang="ja-JP" altLang="en-US" dirty="0" smtClean="0"/>
              <a:t>　　　　　　　　　　　　　　　　　　　　　　　　　　　　　　　　</a:t>
            </a:r>
            <a:endParaRPr kumimoji="1" lang="ja-JP" altLang="en-US" sz="1400" dirty="0">
              <a:solidFill>
                <a:srgbClr val="FF0000"/>
              </a:solidFill>
            </a:endParaRPr>
          </a:p>
        </p:txBody>
      </p:sp>
      <p:sp>
        <p:nvSpPr>
          <p:cNvPr id="7" name="正方形/長方形 6"/>
          <p:cNvSpPr/>
          <p:nvPr/>
        </p:nvSpPr>
        <p:spPr>
          <a:xfrm>
            <a:off x="128464" y="3776546"/>
            <a:ext cx="9690248" cy="2064509"/>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dirty="0" smtClean="0">
                <a:solidFill>
                  <a:schemeClr val="tx1"/>
                </a:solidFill>
                <a:latin typeface="HG丸ｺﾞｼｯｸM-PRO" panose="020F0600000000000000" pitchFamily="50" charset="-128"/>
                <a:ea typeface="HG丸ｺﾞｼｯｸM-PRO" panose="020F0600000000000000" pitchFamily="50" charset="-128"/>
              </a:rPr>
              <a:t>○　園児</a:t>
            </a:r>
            <a:r>
              <a:rPr lang="ja-JP" altLang="en-US" dirty="0">
                <a:solidFill>
                  <a:schemeClr val="tx1"/>
                </a:solidFill>
                <a:latin typeface="HG丸ｺﾞｼｯｸM-PRO" panose="020F0600000000000000" pitchFamily="50" charset="-128"/>
                <a:ea typeface="HG丸ｺﾞｼｯｸM-PRO" panose="020F0600000000000000" pitchFamily="50" charset="-128"/>
              </a:rPr>
              <a:t>の主体的な活動が確保されるよう、教材を工夫し、物的・空間的環境を構成する</a:t>
            </a:r>
            <a:r>
              <a:rPr lang="ja-JP" altLang="en-US" dirty="0" err="1" smtClean="0">
                <a:solidFill>
                  <a:schemeClr val="tx1"/>
                </a:solidFill>
                <a:latin typeface="HG丸ｺﾞｼｯｸM-PRO" panose="020F0600000000000000" pitchFamily="50" charset="-128"/>
                <a:ea typeface="HG丸ｺﾞｼｯｸM-PRO" panose="020F0600000000000000" pitchFamily="50" charset="-128"/>
              </a:rPr>
              <a:t>こ</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と。</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各幼保連携型認定こども園</a:t>
            </a:r>
            <a:r>
              <a:rPr lang="ja-JP" altLang="en-US" dirty="0">
                <a:solidFill>
                  <a:schemeClr val="tx1"/>
                </a:solidFill>
                <a:latin typeface="HG丸ｺﾞｼｯｸM-PRO" panose="020F0600000000000000" pitchFamily="50" charset="-128"/>
                <a:ea typeface="HG丸ｺﾞｼｯｸM-PRO" panose="020F0600000000000000" pitchFamily="50" charset="-128"/>
              </a:rPr>
              <a:t>では、教材研究を通して</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、園児</a:t>
            </a:r>
            <a:r>
              <a:rPr lang="ja-JP" altLang="en-US" dirty="0">
                <a:solidFill>
                  <a:schemeClr val="tx1"/>
                </a:solidFill>
                <a:latin typeface="HG丸ｺﾞｼｯｸM-PRO" panose="020F0600000000000000" pitchFamily="50" charset="-128"/>
                <a:ea typeface="HG丸ｺﾞｼｯｸM-PRO" panose="020F0600000000000000" pitchFamily="50" charset="-128"/>
              </a:rPr>
              <a:t>と教材との</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関わりにつ</a:t>
            </a:r>
            <a:r>
              <a:rPr lang="ja-JP" altLang="en-US" dirty="0">
                <a:solidFill>
                  <a:schemeClr val="tx1"/>
                </a:solidFill>
                <a:latin typeface="HG丸ｺﾞｼｯｸM-PRO" panose="020F0600000000000000" pitchFamily="50" charset="-128"/>
                <a:ea typeface="HG丸ｺﾞｼｯｸM-PRO" panose="020F0600000000000000" pitchFamily="50" charset="-128"/>
              </a:rPr>
              <a:t>いて</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理</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解を</a:t>
            </a:r>
            <a:r>
              <a:rPr lang="ja-JP" altLang="en-US" dirty="0">
                <a:solidFill>
                  <a:schemeClr val="tx1"/>
                </a:solidFill>
                <a:latin typeface="HG丸ｺﾞｼｯｸM-PRO" panose="020F0600000000000000" pitchFamily="50" charset="-128"/>
                <a:ea typeface="HG丸ｺﾞｼｯｸM-PRO" panose="020F0600000000000000" pitchFamily="50" charset="-128"/>
              </a:rPr>
              <a:t>深め、遊びを展開し充実していくような豊かな</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教育及び保育の環境</a:t>
            </a:r>
            <a:r>
              <a:rPr lang="ja-JP" altLang="en-US" dirty="0">
                <a:solidFill>
                  <a:schemeClr val="tx1"/>
                </a:solidFill>
                <a:latin typeface="HG丸ｺﾞｼｯｸM-PRO" panose="020F0600000000000000" pitchFamily="50" charset="-128"/>
                <a:ea typeface="HG丸ｺﾞｼｯｸM-PRO" panose="020F0600000000000000" pitchFamily="50" charset="-128"/>
              </a:rPr>
              <a:t>の創造に努める</a:t>
            </a:r>
            <a:r>
              <a:rPr lang="ja-JP" altLang="en-US" dirty="0" err="1" smtClean="0">
                <a:solidFill>
                  <a:schemeClr val="tx1"/>
                </a:solidFill>
                <a:latin typeface="HG丸ｺﾞｼｯｸM-PRO" panose="020F0600000000000000" pitchFamily="50" charset="-128"/>
                <a:ea typeface="HG丸ｺﾞｼｯｸM-PRO" panose="020F0600000000000000" pitchFamily="50" charset="-128"/>
              </a:rPr>
              <a:t>こ</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とが</a:t>
            </a:r>
            <a:r>
              <a:rPr lang="ja-JP" altLang="en-US" dirty="0">
                <a:solidFill>
                  <a:schemeClr val="tx1"/>
                </a:solidFill>
                <a:latin typeface="HG丸ｺﾞｼｯｸM-PRO" panose="020F0600000000000000" pitchFamily="50" charset="-128"/>
                <a:ea typeface="HG丸ｺﾞｼｯｸM-PRO" panose="020F0600000000000000" pitchFamily="50" charset="-128"/>
              </a:rPr>
              <a:t>必要。</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スライド番号プレースホルダー 4"/>
          <p:cNvSpPr txBox="1">
            <a:spLocks/>
          </p:cNvSpPr>
          <p:nvPr/>
        </p:nvSpPr>
        <p:spPr>
          <a:xfrm>
            <a:off x="7761312" y="6424528"/>
            <a:ext cx="2057400" cy="365125"/>
          </a:xfrm>
          <a:prstGeom prst="rect">
            <a:avLst/>
          </a:prstGeom>
        </p:spPr>
        <p:txBody>
          <a:bodyPr vert="horz" lIns="91428" tIns="45714" rIns="91428" bIns="45714" rtlCol="0" anchor="ctr"/>
          <a:lstStyle>
            <a:defPPr>
              <a:defRPr lang="ja-JP"/>
            </a:defPPr>
            <a:lvl1pPr algn="r" defTabSz="914278" rtl="0" fontAlgn="auto">
              <a:spcBef>
                <a:spcPts val="0"/>
              </a:spcBef>
              <a:spcAft>
                <a:spcPts val="0"/>
              </a:spcAft>
              <a:defRPr kumimoji="1" sz="1200" kern="1200">
                <a:solidFill>
                  <a:schemeClr val="tx1">
                    <a:tint val="75000"/>
                  </a:schemeClr>
                </a:solidFill>
                <a:latin typeface="+mn-lt"/>
                <a:ea typeface="+mn-ea"/>
                <a:cs typeface="+mn-cs"/>
              </a:defRPr>
            </a:lvl1pPr>
            <a:lvl2pPr marL="455613" indent="1588" algn="l" defTabSz="912813"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2813" indent="1588" algn="l" defTabSz="912813"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0013" indent="1588" algn="l" defTabSz="912813"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7213" indent="1588" algn="l" defTabSz="912813"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endParaRPr lang="ja-JP" altLang="en-US" dirty="0">
              <a:solidFill>
                <a:prstClr val="black">
                  <a:tint val="75000"/>
                </a:prstClr>
              </a:solidFill>
            </a:endParaRPr>
          </a:p>
        </p:txBody>
      </p:sp>
      <p:sp>
        <p:nvSpPr>
          <p:cNvPr id="12" name="右矢印 11"/>
          <p:cNvSpPr/>
          <p:nvPr/>
        </p:nvSpPr>
        <p:spPr>
          <a:xfrm>
            <a:off x="8265368" y="3162389"/>
            <a:ext cx="1145332"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27</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331BA3DD-65D8-46F3-A286-776281681733}" type="slidenum">
              <a:rPr lang="ja-JP" altLang="en-US" smtClean="0"/>
              <a:pPr>
                <a:defRPr/>
              </a:pPr>
              <a:t>13</a:t>
            </a:fld>
            <a:endParaRPr lang="ja-JP" altLang="en-US"/>
          </a:p>
        </p:txBody>
      </p:sp>
    </p:spTree>
    <p:extLst>
      <p:ext uri="{BB962C8B-B14F-4D97-AF65-F5344CB8AC3E}">
        <p14:creationId xmlns:p14="http://schemas.microsoft.com/office/powerpoint/2010/main" val="4177754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28464" y="1268760"/>
            <a:ext cx="9690248" cy="5256584"/>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defTabSz="914400" fontAlgn="auto">
              <a:spcBef>
                <a:spcPts val="0"/>
              </a:spcBef>
              <a:spcAft>
                <a:spcPts val="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幼児期の教育における見方・考え方「身近な環境に主体的に関わり、環境との関わり方や意味に気付き、これらを取り込もうとして、試行錯誤したり、考えたりするようになる」を生かし、よりよい教育及び保育環境を創造する。）</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安心感と信頼感をもって活動に取り組むこと</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園児の主体的な活動を促し、乳幼児期にふさわしい生活を展開すること</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遊びを通しての指導を中心として第２章に示すねらいが総合的に達成されるよ</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err="1" smtClean="0">
                <a:solidFill>
                  <a:prstClr val="black"/>
                </a:solidFill>
                <a:latin typeface="HG丸ｺﾞｼｯｸM-PRO" panose="020F0600000000000000" pitchFamily="50" charset="-128"/>
                <a:ea typeface="HG丸ｺﾞｼｯｸM-PRO" panose="020F0600000000000000" pitchFamily="50" charset="-128"/>
              </a:rPr>
              <a:t>うに</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すること</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園児一人一人の発達の特性に応じること</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b="1" dirty="0" smtClean="0">
                <a:solidFill>
                  <a:prstClr val="black"/>
                </a:solidFill>
                <a:latin typeface="HG丸ｺﾞｼｯｸM-PRO" panose="020F0600000000000000" pitchFamily="50" charset="-128"/>
                <a:ea typeface="HG丸ｺﾞｼｯｸM-PRO" panose="020F0600000000000000" pitchFamily="50" charset="-128"/>
              </a:rPr>
              <a:t>環境とは</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物的な環境だけでなく、保育教諭等や他の園児も含めた園児の周りの環境全て</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6" name="Text Box 4"/>
          <p:cNvSpPr txBox="1">
            <a:spLocks noChangeArrowheads="1"/>
          </p:cNvSpPr>
          <p:nvPr/>
        </p:nvSpPr>
        <p:spPr bwMode="auto">
          <a:xfrm>
            <a:off x="1719358" y="229995"/>
            <a:ext cx="6618018" cy="830997"/>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en-US" altLang="ja-JP" sz="800" u="sng" dirty="0">
              <a:solidFill>
                <a:srgbClr val="FF0000"/>
              </a:solidFill>
              <a:effectLst>
                <a:outerShdw blurRad="38100" dist="38100" dir="2700000" algn="tl">
                  <a:srgbClr val="000000"/>
                </a:outerShdw>
              </a:effectLst>
              <a:latin typeface="Times New Roman" panose="02020603050405020304" pitchFamily="18" charset="0"/>
            </a:endParaRPr>
          </a:p>
          <a:p>
            <a:r>
              <a:rPr lang="ja-JP" altLang="en-US" sz="2800" b="1" u="sng" dirty="0">
                <a:solidFill>
                  <a:srgbClr val="FF0000"/>
                </a:solidFill>
                <a:effectLst>
                  <a:outerShdw blurRad="38100" dist="38100" dir="2700000" algn="tl">
                    <a:srgbClr val="000000"/>
                  </a:outerShdw>
                </a:effectLst>
                <a:latin typeface="ＭＳ ゴシック" panose="020B0609070205080204" pitchFamily="49" charset="-128"/>
                <a:ea typeface="ＭＳ ゴシック" panose="020B0609070205080204" pitchFamily="49" charset="-128"/>
              </a:rPr>
              <a:t>「環境を通して行う教育」を基本とする</a:t>
            </a:r>
          </a:p>
          <a:p>
            <a:pPr>
              <a:spcBef>
                <a:spcPct val="50000"/>
              </a:spcBef>
            </a:pPr>
            <a:endParaRPr lang="en-US" altLang="ja-JP" sz="800" b="1" dirty="0">
              <a:effectLst>
                <a:outerShdw blurRad="38100" dist="38100" dir="2700000" algn="tl">
                  <a:srgbClr val="FFFFFF"/>
                </a:outerShdw>
              </a:effectLst>
              <a:latin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pPr>
              <a:defRPr/>
            </a:pPr>
            <a:fld id="{331BA3DD-65D8-46F3-A286-776281681733}" type="slidenum">
              <a:rPr lang="ja-JP" altLang="en-US" smtClean="0"/>
              <a:pPr>
                <a:defRPr/>
              </a:pPr>
              <a:t>14</a:t>
            </a:fld>
            <a:endParaRPr lang="ja-JP" altLang="en-US"/>
          </a:p>
        </p:txBody>
      </p:sp>
    </p:spTree>
    <p:extLst>
      <p:ext uri="{BB962C8B-B14F-4D97-AF65-F5344CB8AC3E}">
        <p14:creationId xmlns:p14="http://schemas.microsoft.com/office/powerpoint/2010/main" val="2311276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00472" y="797158"/>
            <a:ext cx="9577063" cy="2800767"/>
          </a:xfrm>
          <a:prstGeom prst="rect">
            <a:avLst/>
          </a:prstGeom>
          <a:noFill/>
          <a:ln w="57150">
            <a:solidFill>
              <a:schemeClr val="tx1"/>
            </a:solidFill>
            <a:prstDash val="solid"/>
          </a:ln>
        </p:spPr>
        <p:txBody>
          <a:bodyPr wrap="square" rtlCol="0">
            <a:spAutoFit/>
          </a:bodyPr>
          <a:lstStyle/>
          <a:p>
            <a:r>
              <a:rPr kumimoji="1" lang="ja-JP" altLang="en-US" dirty="0" smtClean="0">
                <a:latin typeface="ＭＳ ゴシック" panose="020B0609070205080204" pitchFamily="49" charset="-128"/>
                <a:ea typeface="ＭＳ ゴシック" panose="020B0609070205080204" pitchFamily="49" charset="-128"/>
              </a:rPr>
              <a:t>第１　幼保連携型認定こども園における教育及び保育の基本及び目標等</a:t>
            </a:r>
            <a:endParaRPr kumimoji="1"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kumimoji="1" lang="ja-JP" altLang="en-US" dirty="0" smtClean="0">
                <a:latin typeface="ＭＳ ゴシック" panose="020B0609070205080204" pitchFamily="49" charset="-128"/>
                <a:ea typeface="ＭＳ ゴシック" panose="020B0609070205080204" pitchFamily="49" charset="-128"/>
              </a:rPr>
              <a:t>１　　（略）　第２条第７項に規定する目的</a:t>
            </a:r>
            <a:r>
              <a:rPr kumimoji="1" lang="ja-JP" altLang="en-US" u="sng" dirty="0" smtClean="0">
                <a:latin typeface="ＭＳ ゴシック" panose="020B0609070205080204" pitchFamily="49" charset="-128"/>
                <a:ea typeface="ＭＳ ゴシック" panose="020B0609070205080204" pitchFamily="49" charset="-128"/>
              </a:rPr>
              <a:t>及び第</a:t>
            </a:r>
            <a:r>
              <a:rPr lang="ja-JP" altLang="en-US" u="sng" dirty="0" smtClean="0">
                <a:latin typeface="ＭＳ ゴシック" panose="020B0609070205080204" pitchFamily="49" charset="-128"/>
                <a:ea typeface="ＭＳ ゴシック" panose="020B0609070205080204" pitchFamily="49" charset="-128"/>
              </a:rPr>
              <a:t>９</a:t>
            </a:r>
            <a:r>
              <a:rPr kumimoji="1" lang="ja-JP" altLang="en-US" u="sng" dirty="0" smtClean="0">
                <a:latin typeface="ＭＳ ゴシック" panose="020B0609070205080204" pitchFamily="49" charset="-128"/>
                <a:ea typeface="ＭＳ ゴシック" panose="020B0609070205080204" pitchFamily="49" charset="-128"/>
              </a:rPr>
              <a:t>条に掲げる目標</a:t>
            </a:r>
            <a:r>
              <a:rPr kumimoji="1" lang="ja-JP" altLang="en-US" dirty="0" smtClean="0">
                <a:latin typeface="ＭＳ ゴシック" panose="020B0609070205080204" pitchFamily="49" charset="-128"/>
                <a:ea typeface="ＭＳ ゴシック" panose="020B0609070205080204" pitchFamily="49" charset="-128"/>
              </a:rPr>
              <a:t>を達成するため、</a:t>
            </a:r>
            <a:r>
              <a:rPr kumimoji="1" lang="ja-JP" altLang="en-US" u="sng" dirty="0" smtClean="0">
                <a:latin typeface="ＭＳ ゴシック" panose="020B0609070205080204" pitchFamily="49" charset="-128"/>
                <a:ea typeface="ＭＳ ゴシック" panose="020B0609070205080204" pitchFamily="49" charset="-128"/>
              </a:rPr>
              <a:t>乳</a:t>
            </a:r>
            <a:endParaRPr kumimoji="1"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kumimoji="1" lang="ja-JP" altLang="en-US" u="sng" dirty="0" smtClean="0">
                <a:latin typeface="ＭＳ ゴシック" panose="020B0609070205080204" pitchFamily="49" charset="-128"/>
                <a:ea typeface="ＭＳ ゴシック" panose="020B0609070205080204" pitchFamily="49" charset="-128"/>
              </a:rPr>
              <a:t>幼児期全体を通して、その</a:t>
            </a:r>
            <a:r>
              <a:rPr kumimoji="1" lang="ja-JP" altLang="en-US" dirty="0" smtClean="0">
                <a:latin typeface="ＭＳ ゴシック" panose="020B0609070205080204" pitchFamily="49" charset="-128"/>
                <a:ea typeface="ＭＳ ゴシック" panose="020B0609070205080204" pitchFamily="49" charset="-128"/>
              </a:rPr>
              <a:t>特性及び保護</a:t>
            </a:r>
            <a:r>
              <a:rPr lang="ja-JP" altLang="en-US" dirty="0" smtClean="0">
                <a:latin typeface="ＭＳ ゴシック" panose="020B0609070205080204" pitchFamily="49" charset="-128"/>
                <a:ea typeface="ＭＳ ゴシック" panose="020B0609070205080204" pitchFamily="49" charset="-128"/>
              </a:rPr>
              <a:t>者や地域の実態を踏まえ、環境を通して行う</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ものである</a:t>
            </a:r>
            <a:r>
              <a:rPr kumimoji="1" lang="ja-JP" altLang="en-US" dirty="0" smtClean="0">
                <a:latin typeface="ＭＳ ゴシック" panose="020B0609070205080204" pitchFamily="49" charset="-128"/>
                <a:ea typeface="ＭＳ ゴシック" panose="020B0609070205080204" pitchFamily="49" charset="-128"/>
              </a:rPr>
              <a:t>ことを基本とし、　（略）</a:t>
            </a:r>
            <a:endParaRPr kumimoji="1"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a:t>
            </a:r>
            <a:r>
              <a:rPr kumimoji="1" lang="ja-JP" altLang="en-US" u="sng" dirty="0" smtClean="0">
                <a:latin typeface="ＭＳ ゴシック" panose="020B0609070205080204" pitchFamily="49" charset="-128"/>
                <a:ea typeface="ＭＳ ゴシック" panose="020B0609070205080204" pitchFamily="49" charset="-128"/>
              </a:rPr>
              <a:t>なお、幼保連携型認定こども園における教育及び保育は、園児が入園してから修了する</a:t>
            </a:r>
            <a:endParaRPr kumimoji="1"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kumimoji="1" lang="ja-JP" altLang="en-US" u="sng" dirty="0" smtClean="0">
                <a:latin typeface="ＭＳ ゴシック" panose="020B0609070205080204" pitchFamily="49" charset="-128"/>
                <a:ea typeface="ＭＳ ゴシック" panose="020B0609070205080204" pitchFamily="49" charset="-128"/>
              </a:rPr>
              <a:t>までの在園期間全体を通して行われるものであり、この章の第３に示す幼保連携型認定</a:t>
            </a:r>
            <a:r>
              <a:rPr kumimoji="1" lang="ja-JP" altLang="en-US" u="sng" dirty="0" err="1" smtClean="0">
                <a:latin typeface="ＭＳ ゴシック" panose="020B0609070205080204" pitchFamily="49" charset="-128"/>
                <a:ea typeface="ＭＳ ゴシック" panose="020B0609070205080204" pitchFamily="49" charset="-128"/>
              </a:rPr>
              <a:t>こ</a:t>
            </a:r>
            <a:endParaRPr kumimoji="1"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kumimoji="1" lang="ja-JP" altLang="en-US" u="sng" dirty="0" smtClean="0">
                <a:latin typeface="ＭＳ ゴシック" panose="020B0609070205080204" pitchFamily="49" charset="-128"/>
                <a:ea typeface="ＭＳ ゴシック" panose="020B0609070205080204" pitchFamily="49" charset="-128"/>
              </a:rPr>
              <a:t>ども園として特に配慮すべき事項を十分に踏まえて行うものとする。</a:t>
            </a:r>
            <a:endParaRPr kumimoji="1" lang="en-US" altLang="ja-JP" u="sng"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kumimoji="1" lang="ja-JP" altLang="en-US" dirty="0" smtClean="0">
                <a:latin typeface="ＭＳ ゴシック" panose="020B0609070205080204" pitchFamily="49" charset="-128"/>
                <a:ea typeface="ＭＳ ゴシック" panose="020B0609070205080204" pitchFamily="49" charset="-128"/>
              </a:rPr>
              <a:t>　　　　　　　　　　　　　　　　　　　　　　　　　　　　　　　　　　　　　　　　　　　　　　　　　</a:t>
            </a:r>
            <a:r>
              <a:rPr kumimoji="1" lang="en-US" altLang="ja-JP" sz="1400" u="sng" dirty="0" smtClean="0">
                <a:latin typeface="ＭＳ ゴシック" panose="020B0609070205080204" pitchFamily="49" charset="-128"/>
                <a:ea typeface="ＭＳ ゴシック" panose="020B0609070205080204" pitchFamily="49" charset="-128"/>
              </a:rPr>
              <a:t>※</a:t>
            </a:r>
            <a:r>
              <a:rPr kumimoji="1" lang="ja-JP" altLang="en-US" sz="1400" u="sng" dirty="0" smtClean="0">
                <a:latin typeface="ＭＳ ゴシック" panose="020B0609070205080204" pitchFamily="49" charset="-128"/>
                <a:ea typeface="ＭＳ ゴシック" panose="020B0609070205080204" pitchFamily="49" charset="-128"/>
              </a:rPr>
              <a:t>下線部：主な改訂箇所</a:t>
            </a:r>
            <a:endParaRPr kumimoji="1" lang="ja-JP" altLang="en-US" sz="1400" u="sng" dirty="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157961" y="4159404"/>
            <a:ext cx="9690248" cy="2248607"/>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defTabSz="914400" fontAlgn="auto">
              <a:spcBef>
                <a:spcPts val="0"/>
              </a:spcBef>
              <a:spcAft>
                <a:spcPts val="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　幼保連携型認定こども園の</a:t>
            </a:r>
            <a:r>
              <a:rPr lang="ja-JP" altLang="en-US" u="sng" dirty="0" smtClean="0">
                <a:solidFill>
                  <a:prstClr val="black"/>
                </a:solidFill>
                <a:latin typeface="HG丸ｺﾞｼｯｸM-PRO" panose="020F0600000000000000" pitchFamily="50" charset="-128"/>
                <a:ea typeface="HG丸ｺﾞｼｯｸM-PRO" panose="020F0600000000000000" pitchFamily="50" charset="-128"/>
              </a:rPr>
              <a:t>教育と保育が一体的に行われること</a:t>
            </a:r>
            <a:endParaRPr lang="en-US" altLang="ja-JP" u="sng"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u="sng" dirty="0" smtClean="0">
                <a:solidFill>
                  <a:prstClr val="black"/>
                </a:solidFill>
                <a:latin typeface="HG丸ｺﾞｼｯｸM-PRO" panose="020F0600000000000000" pitchFamily="50" charset="-128"/>
                <a:ea typeface="HG丸ｺﾞｼｯｸM-PRO" panose="020F0600000000000000" pitchFamily="50" charset="-128"/>
              </a:rPr>
              <a:t>入園してから修了するまでの在園期間の全体を通して</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行われるものであること</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　在園期間や時間等が異なる多様な園児一人一人の乳児期からの</a:t>
            </a:r>
            <a:r>
              <a:rPr lang="ja-JP" altLang="en-US" u="sng" dirty="0" smtClean="0">
                <a:solidFill>
                  <a:prstClr val="black"/>
                </a:solidFill>
                <a:latin typeface="HG丸ｺﾞｼｯｸM-PRO" panose="020F0600000000000000" pitchFamily="50" charset="-128"/>
                <a:ea typeface="HG丸ｺﾞｼｯｸM-PRO" panose="020F0600000000000000" pitchFamily="50" charset="-128"/>
              </a:rPr>
              <a:t>発達の連続性とそれに</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応</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err="1" smtClean="0">
                <a:solidFill>
                  <a:prstClr val="black"/>
                </a:solidFill>
                <a:latin typeface="HG丸ｺﾞｼｯｸM-PRO" panose="020F0600000000000000" pitchFamily="50" charset="-128"/>
                <a:ea typeface="HG丸ｺﾞｼｯｸM-PRO" panose="020F0600000000000000" pitchFamily="50" charset="-128"/>
              </a:rPr>
              <a:t>じた</a:t>
            </a:r>
            <a:r>
              <a:rPr lang="ja-JP" altLang="en-US" u="sng" dirty="0" smtClean="0">
                <a:solidFill>
                  <a:prstClr val="black"/>
                </a:solidFill>
                <a:latin typeface="HG丸ｺﾞｼｯｸM-PRO" panose="020F0600000000000000" pitchFamily="50" charset="-128"/>
                <a:ea typeface="HG丸ｺﾞｼｯｸM-PRO" panose="020F0600000000000000" pitchFamily="50" charset="-128"/>
              </a:rPr>
              <a:t>学びの連続性を押さえながら</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、園児一人一人の育ちを確保していくこと</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p:txBody>
      </p:sp>
      <p:sp>
        <p:nvSpPr>
          <p:cNvPr id="10" name="右矢印 9"/>
          <p:cNvSpPr/>
          <p:nvPr/>
        </p:nvSpPr>
        <p:spPr>
          <a:xfrm>
            <a:off x="8255000" y="3538801"/>
            <a:ext cx="1378520"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26</a:t>
            </a:r>
            <a:r>
              <a:rPr kumimoji="1" lang="ja-JP" altLang="en-US" dirty="0" smtClean="0">
                <a:solidFill>
                  <a:schemeClr val="tx1"/>
                </a:solidFill>
              </a:rPr>
              <a:t>・</a:t>
            </a:r>
            <a:r>
              <a:rPr kumimoji="1" lang="en-US" altLang="ja-JP" dirty="0" smtClean="0">
                <a:solidFill>
                  <a:schemeClr val="tx1"/>
                </a:solidFill>
              </a:rPr>
              <a:t>27</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331BA3DD-65D8-46F3-A286-776281681733}" type="slidenum">
              <a:rPr lang="ja-JP" altLang="en-US" smtClean="0"/>
              <a:pPr>
                <a:defRPr/>
              </a:pPr>
              <a:t>15</a:t>
            </a:fld>
            <a:endParaRPr lang="ja-JP" altLang="en-US"/>
          </a:p>
        </p:txBody>
      </p:sp>
    </p:spTree>
    <p:extLst>
      <p:ext uri="{BB962C8B-B14F-4D97-AF65-F5344CB8AC3E}">
        <p14:creationId xmlns:p14="http://schemas.microsoft.com/office/powerpoint/2010/main" val="3070487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7631" y="114743"/>
            <a:ext cx="9721081"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a:t>
            </a: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幼</a:t>
            </a:r>
            <a:r>
              <a:rPr lang="ja-JP" altLang="en-US" sz="16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保連携型認定こども</a:t>
            </a: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園の教育及び保育において育みたい資質・能力の明確化</a:t>
            </a:r>
            <a:endParaRPr lang="ja-JP" altLang="en-US" sz="16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97631" y="724735"/>
            <a:ext cx="9577063" cy="3385542"/>
          </a:xfrm>
          <a:prstGeom prst="rect">
            <a:avLst/>
          </a:prstGeom>
          <a:noFill/>
          <a:ln w="57150">
            <a:solidFill>
              <a:schemeClr val="tx1"/>
            </a:solidFill>
            <a:prstDash val="solid"/>
          </a:ln>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第１　幼保連携型認定こども園における教育及び保育の基本及び目標等</a:t>
            </a:r>
            <a:endParaRPr kumimoji="1"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３</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幼保連携型認定こども園の教育及び保育において育みたい資質・能力及び「幼児期の終わり</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までに育ってほしい姿」</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（１）　</a:t>
            </a:r>
            <a:r>
              <a:rPr lang="ja-JP" altLang="en-US" sz="1400" u="sng" dirty="0">
                <a:latin typeface="ＭＳ ゴシック" panose="020B0609070205080204" pitchFamily="49" charset="-128"/>
                <a:ea typeface="ＭＳ ゴシック" panose="020B0609070205080204" pitchFamily="49" charset="-128"/>
              </a:rPr>
              <a:t>幼保連携型認定こども園においては、生きる力の基礎を育むため、この章の１に示す幼</a:t>
            </a:r>
            <a:r>
              <a:rPr lang="ja-JP" altLang="en-US" sz="1400" u="sng" dirty="0" smtClean="0">
                <a:latin typeface="ＭＳ ゴシック" panose="020B0609070205080204" pitchFamily="49" charset="-128"/>
                <a:ea typeface="ＭＳ ゴシック" panose="020B0609070205080204" pitchFamily="49" charset="-128"/>
              </a:rPr>
              <a:t>保連</a:t>
            </a:r>
            <a:endParaRPr lang="en-US" altLang="ja-JP" sz="1400" u="sng"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携型</a:t>
            </a:r>
            <a:r>
              <a:rPr lang="ja-JP" altLang="en-US" sz="1400" u="sng" dirty="0">
                <a:latin typeface="ＭＳ ゴシック" panose="020B0609070205080204" pitchFamily="49" charset="-128"/>
                <a:ea typeface="ＭＳ ゴシック" panose="020B0609070205080204" pitchFamily="49" charset="-128"/>
              </a:rPr>
              <a:t>認定</a:t>
            </a:r>
            <a:r>
              <a:rPr lang="ja-JP" altLang="en-US" sz="1400" u="sng" dirty="0" smtClean="0">
                <a:latin typeface="ＭＳ ゴシック" panose="020B0609070205080204" pitchFamily="49" charset="-128"/>
                <a:ea typeface="ＭＳ ゴシック" panose="020B0609070205080204" pitchFamily="49" charset="-128"/>
              </a:rPr>
              <a:t>こども</a:t>
            </a:r>
            <a:r>
              <a:rPr lang="ja-JP" altLang="en-US" sz="1400" u="sng" dirty="0">
                <a:latin typeface="ＭＳ ゴシック" panose="020B0609070205080204" pitchFamily="49" charset="-128"/>
                <a:ea typeface="ＭＳ ゴシック" panose="020B0609070205080204" pitchFamily="49" charset="-128"/>
              </a:rPr>
              <a:t>園の教育の教育及び保育の基本を踏まえ、次に掲げる資質・能力を</a:t>
            </a:r>
            <a:r>
              <a:rPr lang="ja-JP" altLang="en-US" sz="1400" u="sng" dirty="0" smtClean="0">
                <a:latin typeface="ＭＳ ゴシック" panose="020B0609070205080204" pitchFamily="49" charset="-128"/>
                <a:ea typeface="ＭＳ ゴシック" panose="020B0609070205080204" pitchFamily="49" charset="-128"/>
              </a:rPr>
              <a:t>一体的に育</a:t>
            </a:r>
            <a:endParaRPr lang="en-US" altLang="ja-JP" sz="1400" u="sng"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むよう</a:t>
            </a:r>
            <a:r>
              <a:rPr lang="ja-JP" altLang="en-US" sz="1400" u="sng" dirty="0">
                <a:latin typeface="ＭＳ ゴシック" panose="020B0609070205080204" pitchFamily="49" charset="-128"/>
                <a:ea typeface="ＭＳ ゴシック" panose="020B0609070205080204" pitchFamily="49" charset="-128"/>
              </a:rPr>
              <a:t>努めるものと</a:t>
            </a:r>
            <a:r>
              <a:rPr lang="ja-JP" altLang="en-US" sz="1400" u="sng" dirty="0" smtClean="0">
                <a:latin typeface="ＭＳ ゴシック" panose="020B0609070205080204" pitchFamily="49" charset="-128"/>
                <a:ea typeface="ＭＳ ゴシック" panose="020B0609070205080204" pitchFamily="49" charset="-128"/>
              </a:rPr>
              <a:t>する</a:t>
            </a:r>
            <a:r>
              <a:rPr lang="ja-JP" altLang="en-US" sz="1400" u="sng" dirty="0">
                <a:latin typeface="ＭＳ ゴシック" panose="020B0609070205080204" pitchFamily="49" charset="-128"/>
                <a:ea typeface="ＭＳ ゴシック" panose="020B0609070205080204" pitchFamily="49" charset="-128"/>
              </a:rPr>
              <a:t>。</a:t>
            </a:r>
            <a:endParaRPr lang="en-US" altLang="ja-JP" sz="1400" u="sng" dirty="0">
              <a:latin typeface="ＭＳ ゴシック" panose="020B0609070205080204" pitchFamily="49" charset="-128"/>
              <a:ea typeface="ＭＳ ゴシック" panose="020B0609070205080204" pitchFamily="49" charset="-128"/>
            </a:endParaRPr>
          </a:p>
          <a:p>
            <a:r>
              <a:rPr lang="en-US" altLang="ja-JP" sz="1400" dirty="0" smtClean="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en-US" altLang="ja-JP"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ア</a:t>
            </a:r>
            <a:r>
              <a:rPr lang="en-US" altLang="ja-JP" sz="1400" u="sng" dirty="0">
                <a:latin typeface="ＭＳ ゴシック" panose="020B0609070205080204" pitchFamily="49" charset="-128"/>
                <a:ea typeface="ＭＳ ゴシック" panose="020B0609070205080204" pitchFamily="49" charset="-128"/>
              </a:rPr>
              <a:t> </a:t>
            </a:r>
            <a:r>
              <a:rPr lang="ja-JP" altLang="en-US" sz="1400" u="sng" dirty="0">
                <a:latin typeface="ＭＳ ゴシック" panose="020B0609070205080204" pitchFamily="49" charset="-128"/>
                <a:ea typeface="ＭＳ ゴシック" panose="020B0609070205080204" pitchFamily="49" charset="-128"/>
              </a:rPr>
              <a:t>豊かな体験を通じて、感じたり、気付いたり、分かったり、できるようになったり</a:t>
            </a:r>
            <a:r>
              <a:rPr lang="ja-JP" altLang="en-US" sz="1400" u="sng" dirty="0" smtClean="0">
                <a:latin typeface="ＭＳ ゴシック" panose="020B0609070205080204" pitchFamily="49" charset="-128"/>
                <a:ea typeface="ＭＳ ゴシック" panose="020B0609070205080204" pitchFamily="49" charset="-128"/>
              </a:rPr>
              <a:t>する</a:t>
            </a:r>
            <a:endParaRPr lang="en-US" altLang="ja-JP" sz="1400" u="sng"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a:t>
            </a:r>
            <a:r>
              <a:rPr lang="ja-JP" altLang="en-US" sz="1400" u="sng" dirty="0">
                <a:latin typeface="ＭＳ ゴシック" panose="020B0609070205080204" pitchFamily="49" charset="-128"/>
                <a:ea typeface="ＭＳ ゴシック" panose="020B0609070205080204" pitchFamily="49" charset="-128"/>
              </a:rPr>
              <a:t>知識</a:t>
            </a:r>
            <a:r>
              <a:rPr lang="ja-JP" altLang="en-US" sz="1400" u="sng" dirty="0" smtClean="0">
                <a:latin typeface="ＭＳ ゴシック" panose="020B0609070205080204" pitchFamily="49" charset="-128"/>
                <a:ea typeface="ＭＳ ゴシック" panose="020B0609070205080204" pitchFamily="49" charset="-128"/>
              </a:rPr>
              <a:t>及び技能</a:t>
            </a:r>
            <a:r>
              <a:rPr lang="ja-JP" altLang="en-US" sz="1400" u="sng" dirty="0">
                <a:latin typeface="ＭＳ ゴシック" panose="020B0609070205080204" pitchFamily="49" charset="-128"/>
                <a:ea typeface="ＭＳ ゴシック" panose="020B0609070205080204" pitchFamily="49" charset="-128"/>
              </a:rPr>
              <a:t>の基礎」</a:t>
            </a:r>
            <a:endParaRPr lang="en-US" altLang="ja-JP" sz="1400" u="sng" dirty="0">
              <a:latin typeface="ＭＳ ゴシック" panose="020B0609070205080204" pitchFamily="49" charset="-128"/>
              <a:ea typeface="ＭＳ ゴシック" panose="020B0609070205080204" pitchFamily="49" charset="-128"/>
            </a:endParaRPr>
          </a:p>
          <a:p>
            <a:r>
              <a:rPr lang="en-US" altLang="ja-JP"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イ</a:t>
            </a:r>
            <a:r>
              <a:rPr lang="en-US" altLang="ja-JP" sz="1400" u="sng" dirty="0" smtClean="0">
                <a:latin typeface="ＭＳ ゴシック" panose="020B0609070205080204" pitchFamily="49" charset="-128"/>
                <a:ea typeface="ＭＳ ゴシック" panose="020B0609070205080204" pitchFamily="49" charset="-128"/>
              </a:rPr>
              <a:t> </a:t>
            </a:r>
            <a:r>
              <a:rPr lang="ja-JP" altLang="en-US" sz="1400" u="sng" dirty="0">
                <a:latin typeface="ＭＳ ゴシック" panose="020B0609070205080204" pitchFamily="49" charset="-128"/>
                <a:ea typeface="ＭＳ ゴシック" panose="020B0609070205080204" pitchFamily="49" charset="-128"/>
              </a:rPr>
              <a:t>気付いたことや、できるようになったことなどを使い、考えたり、試したり、工夫したり</a:t>
            </a:r>
            <a:r>
              <a:rPr lang="ja-JP" altLang="en-US" sz="1400" u="sng" dirty="0" smtClean="0">
                <a:latin typeface="ＭＳ ゴシック" panose="020B0609070205080204" pitchFamily="49" charset="-128"/>
                <a:ea typeface="ＭＳ ゴシック" panose="020B0609070205080204" pitchFamily="49" charset="-128"/>
              </a:rPr>
              <a:t>、</a:t>
            </a:r>
            <a:endParaRPr lang="en-US" altLang="ja-JP" sz="1400" u="sng"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表現したり</a:t>
            </a:r>
            <a:r>
              <a:rPr lang="ja-JP" altLang="en-US" sz="1400" u="sng" dirty="0">
                <a:latin typeface="ＭＳ ゴシック" panose="020B0609070205080204" pitchFamily="49" charset="-128"/>
                <a:ea typeface="ＭＳ ゴシック" panose="020B0609070205080204" pitchFamily="49" charset="-128"/>
              </a:rPr>
              <a:t>する「</a:t>
            </a:r>
            <a:r>
              <a:rPr lang="ja-JP" altLang="en-US" sz="1400" u="sng" dirty="0" smtClean="0">
                <a:latin typeface="ＭＳ ゴシック" panose="020B0609070205080204" pitchFamily="49" charset="-128"/>
                <a:ea typeface="ＭＳ ゴシック" panose="020B0609070205080204" pitchFamily="49" charset="-128"/>
              </a:rPr>
              <a:t>思考力</a:t>
            </a:r>
            <a:r>
              <a:rPr lang="ja-JP" altLang="en-US" sz="1400" u="sng" dirty="0">
                <a:latin typeface="ＭＳ ゴシック" panose="020B0609070205080204" pitchFamily="49" charset="-128"/>
                <a:ea typeface="ＭＳ ゴシック" panose="020B0609070205080204" pitchFamily="49" charset="-128"/>
              </a:rPr>
              <a:t>、判断力、表現力等の基礎」</a:t>
            </a:r>
          </a:p>
          <a:p>
            <a:r>
              <a:rPr lang="en-US" altLang="ja-JP" sz="1400" dirty="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ウ</a:t>
            </a:r>
            <a:r>
              <a:rPr lang="en-US" altLang="ja-JP" sz="1400" u="sng" dirty="0" smtClean="0">
                <a:latin typeface="ＭＳ ゴシック" panose="020B0609070205080204" pitchFamily="49" charset="-128"/>
                <a:ea typeface="ＭＳ ゴシック" panose="020B0609070205080204" pitchFamily="49" charset="-128"/>
              </a:rPr>
              <a:t> </a:t>
            </a:r>
            <a:r>
              <a:rPr lang="ja-JP" altLang="en-US" sz="1400" u="sng" dirty="0">
                <a:latin typeface="ＭＳ ゴシック" panose="020B0609070205080204" pitchFamily="49" charset="-128"/>
                <a:ea typeface="ＭＳ ゴシック" panose="020B0609070205080204" pitchFamily="49" charset="-128"/>
              </a:rPr>
              <a:t>心情、意欲、態度が育つ中で、よりよい生活を営もうとする「学びに向かう力、人間性等」</a:t>
            </a:r>
            <a:endParaRPr lang="en-US" altLang="ja-JP" sz="1400" u="sng" dirty="0">
              <a:latin typeface="ＭＳ ゴシック" panose="020B0609070205080204" pitchFamily="49" charset="-128"/>
              <a:ea typeface="ＭＳ ゴシック" panose="020B0609070205080204" pitchFamily="49" charset="-128"/>
            </a:endParaRPr>
          </a:p>
          <a:p>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２）　</a:t>
            </a:r>
            <a:r>
              <a:rPr lang="ja-JP" altLang="en-US" sz="1400" u="sng" dirty="0">
                <a:latin typeface="ＭＳ ゴシック" panose="020B0609070205080204" pitchFamily="49" charset="-128"/>
                <a:ea typeface="ＭＳ ゴシック" panose="020B0609070205080204" pitchFamily="49" charset="-128"/>
              </a:rPr>
              <a:t>（１）に示す資質・能力は、第２章に示すねらい及び内容に基づく活動全体によって育む</a:t>
            </a:r>
            <a:r>
              <a:rPr lang="ja-JP" altLang="en-US" sz="1400" u="sng" dirty="0" smtClean="0">
                <a:latin typeface="ＭＳ ゴシック" panose="020B0609070205080204" pitchFamily="49" charset="-128"/>
                <a:ea typeface="ＭＳ ゴシック" panose="020B0609070205080204" pitchFamily="49" charset="-128"/>
              </a:rPr>
              <a:t>も</a:t>
            </a:r>
            <a:endParaRPr lang="en-US" altLang="ja-JP" sz="1400" u="sng"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ので</a:t>
            </a:r>
            <a:r>
              <a:rPr lang="ja-JP" altLang="en-US" sz="1400" u="sng" dirty="0">
                <a:latin typeface="ＭＳ ゴシック" panose="020B0609070205080204" pitchFamily="49" charset="-128"/>
                <a:ea typeface="ＭＳ ゴシック" panose="020B0609070205080204" pitchFamily="49" charset="-128"/>
              </a:rPr>
              <a:t>ある</a:t>
            </a:r>
            <a:r>
              <a:rPr lang="ja-JP" altLang="en-US" sz="1400" u="sng"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　</a:t>
            </a:r>
            <a:endParaRPr kumimoji="1" lang="en-US" altLang="ja-JP" sz="1400" dirty="0" smtClean="0">
              <a:latin typeface="ＭＳ ゴシック" panose="020B0609070205080204" pitchFamily="49" charset="-128"/>
              <a:ea typeface="ＭＳ ゴシック" panose="020B0609070205080204" pitchFamily="49" charset="-128"/>
            </a:endParaRPr>
          </a:p>
          <a:p>
            <a:r>
              <a:rPr kumimoji="1" lang="ja-JP" altLang="en-US" sz="1400" dirty="0" smtClean="0">
                <a:latin typeface="ＭＳ ゴシック" panose="020B0609070205080204" pitchFamily="49" charset="-128"/>
                <a:ea typeface="ＭＳ ゴシック" panose="020B0609070205080204" pitchFamily="49" charset="-128"/>
              </a:rPr>
              <a:t>　　　　　　　　　　　</a:t>
            </a:r>
            <a:r>
              <a:rPr kumimoji="1" lang="ja-JP" altLang="en-US" sz="1600" dirty="0" smtClean="0">
                <a:latin typeface="ＭＳ ゴシック" panose="020B0609070205080204" pitchFamily="49" charset="-128"/>
                <a:ea typeface="ＭＳ ゴシック" panose="020B0609070205080204" pitchFamily="49" charset="-128"/>
              </a:rPr>
              <a:t>　　　　　　　　　　　　　　　　　　　</a:t>
            </a:r>
            <a:r>
              <a:rPr kumimoji="1" lang="ja-JP" altLang="en-US" dirty="0" smtClean="0">
                <a:latin typeface="ＭＳ ゴシック" panose="020B0609070205080204" pitchFamily="49" charset="-128"/>
                <a:ea typeface="ＭＳ ゴシック" panose="020B0609070205080204" pitchFamily="49" charset="-128"/>
              </a:rPr>
              <a:t>　　</a:t>
            </a:r>
            <a:r>
              <a:rPr kumimoji="1" lang="en-US" altLang="ja-JP" sz="1400" u="sng" dirty="0" smtClean="0">
                <a:latin typeface="ＭＳ ゴシック" panose="020B0609070205080204" pitchFamily="49" charset="-128"/>
                <a:ea typeface="ＭＳ ゴシック" panose="020B0609070205080204" pitchFamily="49" charset="-128"/>
              </a:rPr>
              <a:t>※</a:t>
            </a:r>
            <a:r>
              <a:rPr kumimoji="1" lang="ja-JP" altLang="en-US" sz="1400" u="sng" dirty="0" smtClean="0">
                <a:latin typeface="ＭＳ ゴシック" panose="020B0609070205080204" pitchFamily="49" charset="-128"/>
                <a:ea typeface="ＭＳ ゴシック" panose="020B0609070205080204" pitchFamily="49" charset="-128"/>
              </a:rPr>
              <a:t>下線部：主な改訂箇所</a:t>
            </a:r>
            <a:endParaRPr kumimoji="1" lang="ja-JP" altLang="en-US" sz="1400" u="sng" dirty="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22706" y="4156631"/>
            <a:ext cx="9928705" cy="2564904"/>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幼保連携型認定こども園おいて</a:t>
            </a:r>
            <a:r>
              <a:rPr lang="ja-JP" altLang="en-US" sz="1600" dirty="0">
                <a:solidFill>
                  <a:schemeClr val="tx1"/>
                </a:solidFill>
                <a:latin typeface="HG丸ｺﾞｼｯｸM-PRO" panose="020F0600000000000000" pitchFamily="50" charset="-128"/>
                <a:ea typeface="HG丸ｺﾞｼｯｸM-PRO" panose="020F0600000000000000" pitchFamily="50" charset="-128"/>
              </a:rPr>
              <a:t>は</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園</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生活全体を通して</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、園児</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の生きる力の基礎を育むこと</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重要。</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幼保連携型</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認定</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こども園の教育及び保育の</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基本を踏まえ、</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幼保連携型認定こども園の教育及び保育に</a:t>
            </a:r>
            <a:endParaRPr lang="en-US" altLang="ja-JP" sz="16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おいて育みたい</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資質・能力を育てること</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が大切。</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幼保連携型認定こども園の教育及び保育におい</a:t>
            </a:r>
            <a:r>
              <a:rPr lang="ja-JP" altLang="en-US" sz="1600" dirty="0">
                <a:solidFill>
                  <a:schemeClr val="tx1"/>
                </a:solidFill>
                <a:latin typeface="HG丸ｺﾞｼｯｸM-PRO" panose="020F0600000000000000" pitchFamily="50" charset="-128"/>
                <a:ea typeface="HG丸ｺﾞｼｯｸM-PRO" panose="020F0600000000000000" pitchFamily="50" charset="-128"/>
              </a:rPr>
              <a:t>て育みたい資質・能力は</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「知識及び技能の基礎」「</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思</a:t>
            </a:r>
            <a:endParaRPr lang="en-US" altLang="ja-JP" sz="16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考力</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判断力</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、表現力等の基礎」「学びに向かう力、人間性等」の３つ</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資質</a:t>
            </a:r>
            <a:r>
              <a:rPr lang="ja-JP" altLang="en-US" sz="1600" dirty="0">
                <a:solidFill>
                  <a:schemeClr val="tx1"/>
                </a:solidFill>
                <a:latin typeface="HG丸ｺﾞｼｯｸM-PRO" panose="020F0600000000000000" pitchFamily="50" charset="-128"/>
                <a:ea typeface="HG丸ｺﾞｼｯｸM-PRO" panose="020F0600000000000000" pitchFamily="50" charset="-128"/>
              </a:rPr>
              <a:t>・能力は</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個別に取り出して指導するものではなく</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第</a:t>
            </a:r>
            <a:r>
              <a:rPr lang="en-US" altLang="ja-JP" sz="1600" u="sng" dirty="0">
                <a:solidFill>
                  <a:schemeClr val="tx1"/>
                </a:solidFill>
                <a:latin typeface="HG丸ｺﾞｼｯｸM-PRO" panose="020F0600000000000000" pitchFamily="50" charset="-128"/>
                <a:ea typeface="HG丸ｺﾞｼｯｸM-PRO" panose="020F0600000000000000" pitchFamily="50" charset="-128"/>
              </a:rPr>
              <a:t>2</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章に示すねらい及び内容に基づき、</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各幼保</a:t>
            </a:r>
            <a:endParaRPr lang="en-US" altLang="ja-JP" sz="16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連携型認定こども園が園児</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の発達の実情</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や園児</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の興味や関心等を踏まえながら展開する活動全体に</a:t>
            </a:r>
            <a:r>
              <a:rPr lang="ja-JP" altLang="en-US" sz="1600" u="sng" dirty="0" err="1" smtClean="0">
                <a:solidFill>
                  <a:schemeClr val="tx1"/>
                </a:solidFill>
                <a:latin typeface="HG丸ｺﾞｼｯｸM-PRO" panose="020F0600000000000000" pitchFamily="50" charset="-128"/>
                <a:ea typeface="HG丸ｺﾞｼｯｸM-PRO" panose="020F0600000000000000" pitchFamily="50" charset="-128"/>
              </a:rPr>
              <a:t>よっ</a:t>
            </a:r>
            <a:endParaRPr lang="en-US" altLang="ja-JP" sz="16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u="sng" dirty="0" err="1" smtClean="0">
                <a:solidFill>
                  <a:schemeClr val="tx1"/>
                </a:solidFill>
                <a:latin typeface="HG丸ｺﾞｼｯｸM-PRO" panose="020F0600000000000000" pitchFamily="50" charset="-128"/>
                <a:ea typeface="HG丸ｺﾞｼｯｸM-PRO" panose="020F0600000000000000" pitchFamily="50" charset="-128"/>
              </a:rPr>
              <a:t>て</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一体的に</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育むもの</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各幼保連携型認定こども園に</a:t>
            </a:r>
            <a:r>
              <a:rPr lang="ja-JP" altLang="en-US" sz="1600" dirty="0">
                <a:solidFill>
                  <a:schemeClr val="tx1"/>
                </a:solidFill>
                <a:latin typeface="HG丸ｺﾞｼｯｸM-PRO" panose="020F0600000000000000" pitchFamily="50" charset="-128"/>
                <a:ea typeface="HG丸ｺﾞｼｯｸM-PRO" panose="020F0600000000000000" pitchFamily="50" charset="-128"/>
              </a:rPr>
              <a:t>おいては、</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実践に</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おける園児</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の具体的な姿から改めて捉え</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、全体的な計</a:t>
            </a:r>
            <a:endParaRPr lang="en-US" altLang="ja-JP" sz="16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画の作成等</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を図る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こと。</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56454" y="114743"/>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2" name="テキスト ボックス 1"/>
          <p:cNvSpPr txBox="1"/>
          <p:nvPr/>
        </p:nvSpPr>
        <p:spPr>
          <a:xfrm>
            <a:off x="982165" y="162959"/>
            <a:ext cx="1250468" cy="461665"/>
          </a:xfrm>
          <a:prstGeom prst="rect">
            <a:avLst/>
          </a:prstGeom>
          <a:noFill/>
          <a:ln>
            <a:noFill/>
          </a:ln>
        </p:spPr>
        <p:txBody>
          <a:bodyPr wrap="square" rtlCol="0">
            <a:spAutoFit/>
          </a:bodyPr>
          <a:lstStyle/>
          <a:p>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endParaRPr kumimoji="1" lang="ja-JP" altLang="en-US" sz="2400" dirty="0"/>
          </a:p>
        </p:txBody>
      </p:sp>
      <p:sp>
        <p:nvSpPr>
          <p:cNvPr id="8" name="右矢印 7"/>
          <p:cNvSpPr/>
          <p:nvPr/>
        </p:nvSpPr>
        <p:spPr>
          <a:xfrm>
            <a:off x="8582791" y="3471562"/>
            <a:ext cx="1235922"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52</a:t>
            </a:r>
            <a:r>
              <a:rPr kumimoji="1" lang="ja-JP" altLang="en-US" dirty="0" smtClean="0">
                <a:solidFill>
                  <a:schemeClr val="tx1"/>
                </a:solidFill>
              </a:rPr>
              <a:t>～</a:t>
            </a:r>
            <a:endParaRPr kumimoji="1" lang="ja-JP" altLang="en-US" dirty="0">
              <a:solidFill>
                <a:schemeClr val="tx1"/>
              </a:solidFill>
            </a:endParaRPr>
          </a:p>
        </p:txBody>
      </p:sp>
      <p:sp>
        <p:nvSpPr>
          <p:cNvPr id="6" name="スライド番号プレースホルダー 5"/>
          <p:cNvSpPr>
            <a:spLocks noGrp="1"/>
          </p:cNvSpPr>
          <p:nvPr>
            <p:ph type="sldNum" sz="quarter" idx="12"/>
          </p:nvPr>
        </p:nvSpPr>
        <p:spPr/>
        <p:txBody>
          <a:bodyPr/>
          <a:lstStyle/>
          <a:p>
            <a:pPr>
              <a:defRPr/>
            </a:pPr>
            <a:fld id="{331BA3DD-65D8-46F3-A286-776281681733}" type="slidenum">
              <a:rPr lang="ja-JP" altLang="en-US" smtClean="0"/>
              <a:pPr>
                <a:defRPr/>
              </a:pPr>
              <a:t>16</a:t>
            </a:fld>
            <a:endParaRPr lang="ja-JP" altLang="en-US"/>
          </a:p>
        </p:txBody>
      </p:sp>
    </p:spTree>
    <p:extLst>
      <p:ext uri="{BB962C8B-B14F-4D97-AF65-F5344CB8AC3E}">
        <p14:creationId xmlns:p14="http://schemas.microsoft.com/office/powerpoint/2010/main" val="1077628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7631" y="114743"/>
            <a:ext cx="9721081"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幼児期の終わりまでに育ってほしい姿の明確化</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97631" y="684534"/>
            <a:ext cx="9577063" cy="1846659"/>
          </a:xfrm>
          <a:prstGeom prst="rect">
            <a:avLst/>
          </a:prstGeom>
          <a:noFill/>
          <a:ln w="57150">
            <a:solidFill>
              <a:schemeClr val="tx1"/>
            </a:solidFill>
            <a:prstDash val="solid"/>
          </a:ln>
        </p:spPr>
        <p:txBody>
          <a:bodyPr wrap="squar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第１　幼保連携型認定こども園における教育及び保育の基本及び目標等</a:t>
            </a:r>
            <a:endParaRPr kumimoji="1"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３</a:t>
            </a: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幼保連携型認定こども園の教育及び保育において育みたい資質・能力及び「幼児期の終わりまで</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に育ってほしい姿」</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smtClean="0">
                <a:solidFill>
                  <a:srgbClr val="FF0000"/>
                </a:solidFill>
                <a:latin typeface="ＭＳ ゴシック" panose="020B0609070205080204" pitchFamily="49" charset="-128"/>
                <a:ea typeface="ＭＳ ゴシック" panose="020B0609070205080204" pitchFamily="49" charset="-128"/>
              </a:rPr>
              <a:t>　</a:t>
            </a:r>
            <a:r>
              <a:rPr kumimoji="1"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（３）　</a:t>
            </a:r>
            <a:r>
              <a:rPr lang="ja-JP" altLang="en-US" sz="1600" u="sng" dirty="0">
                <a:latin typeface="ＭＳ ゴシック" panose="020B0609070205080204" pitchFamily="49" charset="-128"/>
                <a:ea typeface="ＭＳ ゴシック" panose="020B0609070205080204" pitchFamily="49" charset="-128"/>
              </a:rPr>
              <a:t>次に示す「幼児期の終わりまでに育ってほしい姿」は、第２章に示すねらい及び内容に</a:t>
            </a:r>
            <a:r>
              <a:rPr lang="ja-JP" altLang="en-US" sz="1600" u="sng" dirty="0" smtClean="0">
                <a:latin typeface="ＭＳ ゴシック" panose="020B0609070205080204" pitchFamily="49" charset="-128"/>
                <a:ea typeface="ＭＳ ゴシック" panose="020B0609070205080204" pitchFamily="49" charset="-128"/>
              </a:rPr>
              <a:t>基</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u="sng" dirty="0" err="1" smtClean="0">
                <a:latin typeface="ＭＳ ゴシック" panose="020B0609070205080204" pitchFamily="49" charset="-128"/>
                <a:ea typeface="ＭＳ ゴシック" panose="020B0609070205080204" pitchFamily="49" charset="-128"/>
              </a:rPr>
              <a:t>づく</a:t>
            </a:r>
            <a:r>
              <a:rPr lang="ja-JP" altLang="en-US" sz="1600" u="sng" dirty="0">
                <a:latin typeface="ＭＳ ゴシック" panose="020B0609070205080204" pitchFamily="49" charset="-128"/>
                <a:ea typeface="ＭＳ ゴシック" panose="020B0609070205080204" pitchFamily="49" charset="-128"/>
              </a:rPr>
              <a:t>活動</a:t>
            </a:r>
            <a:r>
              <a:rPr lang="ja-JP" altLang="en-US" sz="1600" u="sng" dirty="0" smtClean="0">
                <a:latin typeface="ＭＳ ゴシック" panose="020B0609070205080204" pitchFamily="49" charset="-128"/>
                <a:ea typeface="ＭＳ ゴシック" panose="020B0609070205080204" pitchFamily="49" charset="-128"/>
              </a:rPr>
              <a:t>全体を</a:t>
            </a:r>
            <a:r>
              <a:rPr lang="ja-JP" altLang="en-US" sz="1600" u="sng" dirty="0">
                <a:latin typeface="ＭＳ ゴシック" panose="020B0609070205080204" pitchFamily="49" charset="-128"/>
                <a:ea typeface="ＭＳ ゴシック" panose="020B0609070205080204" pitchFamily="49" charset="-128"/>
              </a:rPr>
              <a:t>通して資質・能力が育まれている園児の幼保連携型認定こども園修了時の</a:t>
            </a:r>
            <a:r>
              <a:rPr lang="ja-JP" altLang="en-US" sz="1600" dirty="0" smtClean="0">
                <a:latin typeface="ＭＳ ゴシック" panose="020B0609070205080204" pitchFamily="49" charset="-128"/>
                <a:ea typeface="ＭＳ ゴシック" panose="020B0609070205080204" pitchFamily="49" charset="-128"/>
              </a:rPr>
              <a:t>具</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体的</a:t>
            </a:r>
            <a:r>
              <a:rPr lang="ja-JP" altLang="en-US" sz="1600" u="sng" dirty="0">
                <a:latin typeface="ＭＳ ゴシック" panose="020B0609070205080204" pitchFamily="49" charset="-128"/>
                <a:ea typeface="ＭＳ ゴシック" panose="020B0609070205080204" pitchFamily="49" charset="-128"/>
              </a:rPr>
              <a:t>な姿であり、保育</a:t>
            </a:r>
            <a:r>
              <a:rPr lang="ja-JP" altLang="en-US" sz="1600" u="sng" dirty="0" smtClean="0">
                <a:latin typeface="ＭＳ ゴシック" panose="020B0609070205080204" pitchFamily="49" charset="-128"/>
                <a:ea typeface="ＭＳ ゴシック" panose="020B0609070205080204" pitchFamily="49" charset="-128"/>
              </a:rPr>
              <a:t>教諭</a:t>
            </a:r>
            <a:r>
              <a:rPr lang="ja-JP" altLang="en-US" sz="1600" u="sng" dirty="0">
                <a:latin typeface="ＭＳ ゴシック" panose="020B0609070205080204" pitchFamily="49" charset="-128"/>
                <a:ea typeface="ＭＳ ゴシック" panose="020B0609070205080204" pitchFamily="49" charset="-128"/>
              </a:rPr>
              <a:t>等が指導を行う際に考慮するものである。</a:t>
            </a:r>
            <a:r>
              <a:rPr lang="ja-JP" altLang="en-US" sz="1600" dirty="0">
                <a:latin typeface="ＭＳ ゴシック" panose="020B0609070205080204" pitchFamily="49" charset="-128"/>
                <a:ea typeface="ＭＳ ゴシック" panose="020B0609070205080204" pitchFamily="49" charset="-128"/>
              </a:rPr>
              <a:t>　</a:t>
            </a:r>
            <a:endParaRPr lang="en-US" altLang="ja-JP" sz="1600" dirty="0">
              <a:latin typeface="ＭＳ ゴシック" panose="020B0609070205080204" pitchFamily="49" charset="-128"/>
              <a:ea typeface="ＭＳ ゴシック" panose="020B0609070205080204" pitchFamily="49" charset="-128"/>
            </a:endParaRPr>
          </a:p>
          <a:p>
            <a:r>
              <a:rPr kumimoji="1" lang="ja-JP" altLang="en-US" dirty="0" smtClean="0"/>
              <a:t>　　　　　　　　　　　　　　　　　　　　　　　　　　　　　　　　　　　　　　　　　</a:t>
            </a:r>
            <a:r>
              <a:rPr kumimoji="1" lang="en-US" altLang="ja-JP" sz="1400" u="sng" dirty="0" smtClean="0"/>
              <a:t>※</a:t>
            </a:r>
            <a:r>
              <a:rPr kumimoji="1" lang="ja-JP" altLang="en-US" sz="1400" u="sng" dirty="0" smtClean="0"/>
              <a:t>下線部：主な改訂箇所</a:t>
            </a:r>
            <a:endParaRPr kumimoji="1" lang="ja-JP" altLang="en-US" sz="1400" u="sng" dirty="0"/>
          </a:p>
        </p:txBody>
      </p:sp>
      <p:sp>
        <p:nvSpPr>
          <p:cNvPr id="7" name="正方形/長方形 6"/>
          <p:cNvSpPr/>
          <p:nvPr/>
        </p:nvSpPr>
        <p:spPr>
          <a:xfrm>
            <a:off x="97631" y="2532763"/>
            <a:ext cx="9762258" cy="4256890"/>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sz="15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5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500" dirty="0">
                <a:solidFill>
                  <a:schemeClr val="tx1"/>
                </a:solidFill>
                <a:latin typeface="HG丸ｺﾞｼｯｸM-PRO" panose="020F0600000000000000" pitchFamily="50" charset="-128"/>
                <a:ea typeface="HG丸ｺﾞｼｯｸM-PRO" panose="020F0600000000000000" pitchFamily="50" charset="-128"/>
              </a:rPr>
              <a:t>幼児期の終わりまでに育ってほしい姿」は、</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第２章に示すねらい及び内容に基づいて、</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各幼</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保連携型認</a:t>
            </a:r>
            <a:endParaRPr lang="en-US" altLang="ja-JP" sz="15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500" dirty="0">
                <a:solidFill>
                  <a:schemeClr val="tx1"/>
                </a:solidFill>
                <a:latin typeface="HG丸ｺﾞｼｯｸM-PRO" panose="020F0600000000000000" pitchFamily="50" charset="-128"/>
                <a:ea typeface="HG丸ｺﾞｼｯｸM-PRO" panose="020F0600000000000000" pitchFamily="50" charset="-128"/>
              </a:rPr>
              <a:t>　</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定こども園</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で</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、乳</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幼児期</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にふさわしい遊びや生活を積み重ねることにより</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幼保連携型認定こども園の教育</a:t>
            </a:r>
            <a:endParaRPr lang="en-US" altLang="ja-JP" sz="15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500" dirty="0">
                <a:solidFill>
                  <a:schemeClr val="tx1"/>
                </a:solidFill>
                <a:latin typeface="HG丸ｺﾞｼｯｸM-PRO" panose="020F0600000000000000" pitchFamily="50" charset="-128"/>
                <a:ea typeface="HG丸ｺﾞｼｯｸM-PRO" panose="020F0600000000000000" pitchFamily="50" charset="-128"/>
              </a:rPr>
              <a:t>　</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及び保育において育みたい</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資質</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・能力が育まれて</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いる</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園</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児</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の具体的な姿であり、特に</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５歳児</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後半に</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見られる</a:t>
            </a:r>
            <a:endParaRPr lang="en-US" altLang="ja-JP" sz="15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500" dirty="0">
                <a:solidFill>
                  <a:schemeClr val="tx1"/>
                </a:solidFill>
                <a:latin typeface="HG丸ｺﾞｼｯｸM-PRO" panose="020F0600000000000000" pitchFamily="50" charset="-128"/>
                <a:ea typeface="HG丸ｺﾞｼｯｸM-PRO" panose="020F0600000000000000" pitchFamily="50" charset="-128"/>
              </a:rPr>
              <a:t>　</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よう</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に</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なる</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姿</a:t>
            </a:r>
            <a:r>
              <a:rPr lang="ja-JP" altLang="en-US" sz="15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5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5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5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遊び</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の中</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で</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園</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児</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が発達していく姿を</a:t>
            </a:r>
            <a:r>
              <a:rPr lang="ja-JP" altLang="en-US" sz="1500" u="sng" dirty="0">
                <a:solidFill>
                  <a:schemeClr val="tx1"/>
                </a:solidFill>
                <a:latin typeface="HG丸ｺﾞｼｯｸM-PRO" panose="020F0600000000000000" pitchFamily="50" charset="-128"/>
                <a:ea typeface="HG丸ｺﾞｼｯｸM-PRO" panose="020F0600000000000000" pitchFamily="50" charset="-128"/>
              </a:rPr>
              <a:t>これらの姿</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を念頭に置いて捉え、一人一人の発達に必要な</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体験が得られ</a:t>
            </a:r>
            <a:endParaRPr lang="en-US" altLang="ja-JP" sz="15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500" dirty="0">
                <a:solidFill>
                  <a:schemeClr val="tx1"/>
                </a:solidFill>
                <a:latin typeface="HG丸ｺﾞｼｯｸM-PRO" panose="020F0600000000000000" pitchFamily="50" charset="-128"/>
                <a:ea typeface="HG丸ｺﾞｼｯｸM-PRO" panose="020F0600000000000000" pitchFamily="50" charset="-128"/>
              </a:rPr>
              <a:t>　</a:t>
            </a:r>
            <a:r>
              <a:rPr lang="ja-JP" altLang="ja-JP" sz="1500" u="sng" dirty="0" err="1" smtClean="0">
                <a:solidFill>
                  <a:schemeClr val="tx1"/>
                </a:solidFill>
                <a:latin typeface="HG丸ｺﾞｼｯｸM-PRO" panose="020F0600000000000000" pitchFamily="50" charset="-128"/>
                <a:ea typeface="HG丸ｺﾞｼｯｸM-PRO" panose="020F0600000000000000" pitchFamily="50" charset="-128"/>
              </a:rPr>
              <a:t>るような</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状況をつくったり必要な援助を行ったりするなど、</a:t>
            </a:r>
            <a:r>
              <a:rPr lang="ja-JP" altLang="ja-JP" sz="1500" dirty="0">
                <a:solidFill>
                  <a:schemeClr val="tx1"/>
                </a:solidFill>
                <a:latin typeface="HG丸ｺﾞｼｯｸM-PRO" panose="020F0600000000000000" pitchFamily="50" charset="-128"/>
                <a:ea typeface="HG丸ｺﾞｼｯｸM-PRO" panose="020F0600000000000000" pitchFamily="50" charset="-128"/>
              </a:rPr>
              <a:t>指導を行う際に</a:t>
            </a:r>
            <a:r>
              <a:rPr lang="ja-JP" altLang="en-US" sz="1500" dirty="0">
                <a:solidFill>
                  <a:schemeClr val="tx1"/>
                </a:solidFill>
                <a:latin typeface="HG丸ｺﾞｼｯｸM-PRO" panose="020F0600000000000000" pitchFamily="50" charset="-128"/>
                <a:ea typeface="HG丸ｺﾞｼｯｸM-PRO" panose="020F0600000000000000" pitchFamily="50" charset="-128"/>
              </a:rPr>
              <a:t>考慮</a:t>
            </a:r>
            <a:r>
              <a:rPr lang="ja-JP" altLang="en-US" sz="15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5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500"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5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これら</a:t>
            </a:r>
            <a:r>
              <a:rPr lang="ja-JP" altLang="en-US" sz="1500" u="sng" dirty="0">
                <a:solidFill>
                  <a:schemeClr val="tx1"/>
                </a:solidFill>
                <a:latin typeface="HG丸ｺﾞｼｯｸM-PRO" panose="020F0600000000000000" pitchFamily="50" charset="-128"/>
                <a:ea typeface="HG丸ｺﾞｼｯｸM-PRO" panose="020F0600000000000000" pitchFamily="50" charset="-128"/>
              </a:rPr>
              <a:t>の姿</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が到達すべき目標ではないことや、</a:t>
            </a:r>
            <a:r>
              <a:rPr lang="ja-JP" altLang="ja-JP" sz="1500" dirty="0">
                <a:solidFill>
                  <a:schemeClr val="tx1"/>
                </a:solidFill>
                <a:latin typeface="HG丸ｺﾞｼｯｸM-PRO" panose="020F0600000000000000" pitchFamily="50" charset="-128"/>
                <a:ea typeface="HG丸ｺﾞｼｯｸM-PRO" panose="020F0600000000000000" pitchFamily="50" charset="-128"/>
              </a:rPr>
              <a:t>個別に取り出されて指導されるものではないこと</a:t>
            </a:r>
            <a:r>
              <a:rPr lang="ja-JP" altLang="ja-JP" sz="1500" dirty="0" smtClean="0">
                <a:solidFill>
                  <a:schemeClr val="tx1"/>
                </a:solidFill>
                <a:latin typeface="HG丸ｺﾞｼｯｸM-PRO" panose="020F0600000000000000" pitchFamily="50" charset="-128"/>
                <a:ea typeface="HG丸ｺﾞｼｯｸM-PRO" panose="020F0600000000000000" pitchFamily="50" charset="-128"/>
              </a:rPr>
              <a:t>に十分留意。</a:t>
            </a:r>
            <a:endParaRPr lang="en-US" altLang="ja-JP" sz="15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5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500" dirty="0" smtClean="0">
                <a:solidFill>
                  <a:schemeClr val="tx1"/>
                </a:solidFill>
                <a:latin typeface="HG丸ｺﾞｼｯｸM-PRO" panose="020F0600000000000000" pitchFamily="50" charset="-128"/>
                <a:ea typeface="HG丸ｺﾞｼｯｸM-PRO" panose="020F0600000000000000" pitchFamily="50" charset="-128"/>
              </a:rPr>
              <a:t>○　園</a:t>
            </a:r>
            <a:r>
              <a:rPr lang="ja-JP" altLang="ja-JP" sz="1500" dirty="0" smtClean="0">
                <a:solidFill>
                  <a:schemeClr val="tx1"/>
                </a:solidFill>
                <a:latin typeface="HG丸ｺﾞｼｯｸM-PRO" panose="020F0600000000000000" pitchFamily="50" charset="-128"/>
                <a:ea typeface="HG丸ｺﾞｼｯｸM-PRO" panose="020F0600000000000000" pitchFamily="50" charset="-128"/>
              </a:rPr>
              <a:t>児</a:t>
            </a:r>
            <a:r>
              <a:rPr lang="ja-JP" altLang="ja-JP" sz="1500" dirty="0">
                <a:solidFill>
                  <a:schemeClr val="tx1"/>
                </a:solidFill>
                <a:latin typeface="HG丸ｺﾞｼｯｸM-PRO" panose="020F0600000000000000" pitchFamily="50" charset="-128"/>
                <a:ea typeface="HG丸ｺﾞｼｯｸM-PRO" panose="020F0600000000000000" pitchFamily="50" charset="-128"/>
              </a:rPr>
              <a:t>の自発的な活動としての遊びを通して、一人一人の発達の特性に応じて、これらの姿が</a:t>
            </a:r>
            <a:r>
              <a:rPr lang="ja-JP" altLang="ja-JP" sz="1500" dirty="0" smtClean="0">
                <a:solidFill>
                  <a:schemeClr val="tx1"/>
                </a:solidFill>
                <a:latin typeface="HG丸ｺﾞｼｯｸM-PRO" panose="020F0600000000000000" pitchFamily="50" charset="-128"/>
                <a:ea typeface="HG丸ｺﾞｼｯｸM-PRO" panose="020F0600000000000000" pitchFamily="50" charset="-128"/>
              </a:rPr>
              <a:t>育っていくも</a:t>
            </a:r>
            <a:endParaRPr lang="en-US" altLang="ja-JP" sz="15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5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500" dirty="0" smtClean="0">
                <a:solidFill>
                  <a:schemeClr val="tx1"/>
                </a:solidFill>
                <a:latin typeface="HG丸ｺﾞｼｯｸM-PRO" panose="020F0600000000000000" pitchFamily="50" charset="-128"/>
                <a:ea typeface="HG丸ｺﾞｼｯｸM-PRO" panose="020F0600000000000000" pitchFamily="50" charset="-128"/>
              </a:rPr>
              <a:t>のであり</a:t>
            </a:r>
            <a:r>
              <a:rPr lang="ja-JP" altLang="en-US" sz="15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全ての</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園</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児</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に同じように見られるものではないこと</a:t>
            </a:r>
            <a:r>
              <a:rPr lang="ja-JP" altLang="ja-JP" sz="1500" dirty="0">
                <a:solidFill>
                  <a:schemeClr val="tx1"/>
                </a:solidFill>
                <a:latin typeface="HG丸ｺﾞｼｯｸM-PRO" panose="020F0600000000000000" pitchFamily="50" charset="-128"/>
                <a:ea typeface="HG丸ｺﾞｼｯｸM-PRO" panose="020F0600000000000000" pitchFamily="50" charset="-128"/>
              </a:rPr>
              <a:t>に留意</a:t>
            </a:r>
            <a:r>
              <a:rPr lang="ja-JP" altLang="en-US" sz="15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5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5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500" dirty="0" smtClean="0">
                <a:solidFill>
                  <a:schemeClr val="tx1"/>
                </a:solidFill>
                <a:latin typeface="HG丸ｺﾞｼｯｸM-PRO" panose="020F0600000000000000" pitchFamily="50" charset="-128"/>
                <a:ea typeface="HG丸ｺﾞｼｯｸM-PRO" panose="020F0600000000000000" pitchFamily="50" charset="-128"/>
              </a:rPr>
              <a:t>○　これら</a:t>
            </a:r>
            <a:r>
              <a:rPr lang="ja-JP" altLang="en-US" sz="1500" dirty="0">
                <a:solidFill>
                  <a:schemeClr val="tx1"/>
                </a:solidFill>
                <a:latin typeface="HG丸ｺﾞｼｯｸM-PRO" panose="020F0600000000000000" pitchFamily="50" charset="-128"/>
                <a:ea typeface="HG丸ｺﾞｼｯｸM-PRO" panose="020F0600000000000000" pitchFamily="50" charset="-128"/>
              </a:rPr>
              <a:t>の姿</a:t>
            </a:r>
            <a:r>
              <a:rPr lang="ja-JP" altLang="ja-JP" sz="1500" dirty="0">
                <a:solidFill>
                  <a:schemeClr val="tx1"/>
                </a:solidFill>
                <a:latin typeface="HG丸ｺﾞｼｯｸM-PRO" panose="020F0600000000000000" pitchFamily="50" charset="-128"/>
                <a:ea typeface="HG丸ｺﾞｼｯｸM-PRO" panose="020F0600000000000000" pitchFamily="50" charset="-128"/>
              </a:rPr>
              <a:t>は</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５歳児に突然見られるようになるものではない</a:t>
            </a:r>
            <a:r>
              <a:rPr lang="ja-JP" altLang="ja-JP" sz="1500" dirty="0" smtClean="0">
                <a:solidFill>
                  <a:schemeClr val="tx1"/>
                </a:solidFill>
                <a:latin typeface="HG丸ｺﾞｼｯｸM-PRO" panose="020F0600000000000000" pitchFamily="50" charset="-128"/>
                <a:ea typeface="HG丸ｺﾞｼｯｸM-PRO" panose="020F0600000000000000" pitchFamily="50" charset="-128"/>
              </a:rPr>
              <a:t>ため</a:t>
            </a:r>
            <a:r>
              <a:rPr lang="ja-JP" altLang="en-US" sz="15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500" dirty="0" smtClean="0">
                <a:solidFill>
                  <a:schemeClr val="tx1"/>
                </a:solidFill>
                <a:latin typeface="HG丸ｺﾞｼｯｸM-PRO" panose="020F0600000000000000" pitchFamily="50" charset="-128"/>
                <a:ea typeface="HG丸ｺﾞｼｯｸM-PRO" panose="020F0600000000000000" pitchFamily="50" charset="-128"/>
              </a:rPr>
              <a:t>５歳児</a:t>
            </a:r>
            <a:r>
              <a:rPr lang="ja-JP" altLang="ja-JP" sz="1500" dirty="0">
                <a:solidFill>
                  <a:schemeClr val="tx1"/>
                </a:solidFill>
                <a:latin typeface="HG丸ｺﾞｼｯｸM-PRO" panose="020F0600000000000000" pitchFamily="50" charset="-128"/>
                <a:ea typeface="HG丸ｺﾞｼｯｸM-PRO" panose="020F0600000000000000" pitchFamily="50" charset="-128"/>
              </a:rPr>
              <a:t>だけでなく</a:t>
            </a:r>
            <a:r>
              <a:rPr lang="ja-JP" altLang="ja-JP" sz="15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それぞれの</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時期か</a:t>
            </a:r>
            <a:endParaRPr lang="en-US" altLang="ja-JP" sz="15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500" dirty="0">
                <a:solidFill>
                  <a:schemeClr val="tx1"/>
                </a:solidFill>
                <a:latin typeface="HG丸ｺﾞｼｯｸM-PRO" panose="020F0600000000000000" pitchFamily="50" charset="-128"/>
                <a:ea typeface="HG丸ｺﾞｼｯｸM-PRO" panose="020F0600000000000000" pitchFamily="50" charset="-128"/>
              </a:rPr>
              <a:t>　</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ら</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、園</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児</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が発達していく方向を意識</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して</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それぞれ</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の時期にふさわしい指導を積み重ねて</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いくこと</a:t>
            </a:r>
            <a:r>
              <a:rPr lang="ja-JP" altLang="ja-JP" sz="1500" dirty="0" smtClean="0">
                <a:solidFill>
                  <a:schemeClr val="tx1"/>
                </a:solidFill>
                <a:latin typeface="HG丸ｺﾞｼｯｸM-PRO" panose="020F0600000000000000" pitchFamily="50" charset="-128"/>
                <a:ea typeface="HG丸ｺﾞｼｯｸM-PRO" panose="020F0600000000000000" pitchFamily="50" charset="-128"/>
              </a:rPr>
              <a:t>に</a:t>
            </a:r>
            <a:r>
              <a:rPr lang="ja-JP" altLang="ja-JP" sz="1500" dirty="0">
                <a:solidFill>
                  <a:schemeClr val="tx1"/>
                </a:solidFill>
                <a:latin typeface="HG丸ｺﾞｼｯｸM-PRO" panose="020F0600000000000000" pitchFamily="50" charset="-128"/>
                <a:ea typeface="HG丸ｺﾞｼｯｸM-PRO" panose="020F0600000000000000" pitchFamily="50" charset="-128"/>
              </a:rPr>
              <a:t>留意</a:t>
            </a:r>
            <a:r>
              <a:rPr lang="ja-JP" altLang="ja-JP" sz="15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5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5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500" dirty="0" smtClean="0">
                <a:solidFill>
                  <a:schemeClr val="tx1"/>
                </a:solidFill>
                <a:latin typeface="HG丸ｺﾞｼｯｸM-PRO" panose="020F0600000000000000" pitchFamily="50" charset="-128"/>
                <a:ea typeface="HG丸ｺﾞｼｯｸM-PRO" panose="020F0600000000000000" pitchFamily="50" charset="-128"/>
              </a:rPr>
              <a:t>○　これら</a:t>
            </a:r>
            <a:r>
              <a:rPr lang="ja-JP" altLang="en-US" sz="1500" dirty="0">
                <a:solidFill>
                  <a:schemeClr val="tx1"/>
                </a:solidFill>
                <a:latin typeface="HG丸ｺﾞｼｯｸM-PRO" panose="020F0600000000000000" pitchFamily="50" charset="-128"/>
                <a:ea typeface="HG丸ｺﾞｼｯｸM-PRO" panose="020F0600000000000000" pitchFamily="50" charset="-128"/>
              </a:rPr>
              <a:t>の姿</a:t>
            </a:r>
            <a:r>
              <a:rPr lang="ja-JP" altLang="en-US" sz="1500" dirty="0" smtClean="0">
                <a:solidFill>
                  <a:schemeClr val="tx1"/>
                </a:solidFill>
                <a:latin typeface="HG丸ｺﾞｼｯｸM-PRO" panose="020F0600000000000000" pitchFamily="50" charset="-128"/>
                <a:ea typeface="HG丸ｺﾞｼｯｸM-PRO" panose="020F0600000000000000" pitchFamily="50" charset="-128"/>
              </a:rPr>
              <a:t>は保育教諭等</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が</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適切に関わること</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で</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特に園</a:t>
            </a:r>
            <a:r>
              <a:rPr lang="ja-JP" altLang="ja-JP" sz="1500" u="sng" dirty="0">
                <a:solidFill>
                  <a:schemeClr val="tx1"/>
                </a:solidFill>
                <a:latin typeface="HG丸ｺﾞｼｯｸM-PRO" panose="020F0600000000000000" pitchFamily="50" charset="-128"/>
                <a:ea typeface="HG丸ｺﾞｼｯｸM-PRO" panose="020F0600000000000000" pitchFamily="50" charset="-128"/>
              </a:rPr>
              <a:t>生活の中で見られるように</a:t>
            </a:r>
            <a:r>
              <a:rPr lang="ja-JP" altLang="ja-JP" sz="1500" u="sng" dirty="0" smtClean="0">
                <a:solidFill>
                  <a:schemeClr val="tx1"/>
                </a:solidFill>
                <a:latin typeface="HG丸ｺﾞｼｯｸM-PRO" panose="020F0600000000000000" pitchFamily="50" charset="-128"/>
                <a:ea typeface="HG丸ｺﾞｼｯｸM-PRO" panose="020F0600000000000000" pitchFamily="50" charset="-128"/>
              </a:rPr>
              <a:t>なる</a:t>
            </a:r>
            <a:r>
              <a:rPr lang="ja-JP" altLang="en-US" sz="1500" u="sng" dirty="0" smtClean="0">
                <a:solidFill>
                  <a:schemeClr val="tx1"/>
                </a:solidFill>
                <a:latin typeface="HG丸ｺﾞｼｯｸM-PRO" panose="020F0600000000000000" pitchFamily="50" charset="-128"/>
                <a:ea typeface="HG丸ｺﾞｼｯｸM-PRO" panose="020F0600000000000000" pitchFamily="50" charset="-128"/>
              </a:rPr>
              <a:t>園</a:t>
            </a:r>
            <a:r>
              <a:rPr lang="ja-JP" altLang="ja-JP" sz="1500" dirty="0" smtClean="0">
                <a:solidFill>
                  <a:schemeClr val="tx1"/>
                </a:solidFill>
                <a:latin typeface="HG丸ｺﾞｼｯｸM-PRO" panose="020F0600000000000000" pitchFamily="50" charset="-128"/>
                <a:ea typeface="HG丸ｺﾞｼｯｸM-PRO" panose="020F0600000000000000" pitchFamily="50" charset="-128"/>
              </a:rPr>
              <a:t>児</a:t>
            </a:r>
            <a:r>
              <a:rPr lang="ja-JP" altLang="ja-JP" sz="1500" dirty="0">
                <a:solidFill>
                  <a:schemeClr val="tx1"/>
                </a:solidFill>
                <a:latin typeface="HG丸ｺﾞｼｯｸM-PRO" panose="020F0600000000000000" pitchFamily="50" charset="-128"/>
                <a:ea typeface="HG丸ｺﾞｼｯｸM-PRO" panose="020F0600000000000000" pitchFamily="50" charset="-128"/>
              </a:rPr>
              <a:t>の姿</a:t>
            </a:r>
            <a:r>
              <a:rPr lang="ja-JP" altLang="ja-JP" sz="1500" dirty="0" smtClean="0">
                <a:solidFill>
                  <a:schemeClr val="tx1"/>
                </a:solidFill>
                <a:latin typeface="HG丸ｺﾞｼｯｸM-PRO" panose="020F0600000000000000" pitchFamily="50" charset="-128"/>
                <a:ea typeface="HG丸ｺﾞｼｯｸM-PRO" panose="020F0600000000000000" pitchFamily="50" charset="-128"/>
              </a:rPr>
              <a:t>である</a:t>
            </a:r>
            <a:r>
              <a:rPr lang="ja-JP" altLang="ja-JP" sz="1500" dirty="0" err="1" smtClean="0">
                <a:solidFill>
                  <a:schemeClr val="tx1"/>
                </a:solidFill>
                <a:latin typeface="HG丸ｺﾞｼｯｸM-PRO" panose="020F0600000000000000" pitchFamily="50" charset="-128"/>
                <a:ea typeface="HG丸ｺﾞｼｯｸM-PRO" panose="020F0600000000000000" pitchFamily="50" charset="-128"/>
              </a:rPr>
              <a:t>こ</a:t>
            </a:r>
            <a:endParaRPr lang="en-US" altLang="ja-JP" sz="15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500" dirty="0">
                <a:solidFill>
                  <a:schemeClr val="tx1"/>
                </a:solidFill>
                <a:latin typeface="HG丸ｺﾞｼｯｸM-PRO" panose="020F0600000000000000" pitchFamily="50" charset="-128"/>
                <a:ea typeface="HG丸ｺﾞｼｯｸM-PRO" panose="020F0600000000000000" pitchFamily="50" charset="-128"/>
              </a:rPr>
              <a:t>　</a:t>
            </a:r>
            <a:r>
              <a:rPr lang="ja-JP" altLang="ja-JP" sz="1500" dirty="0" smtClean="0">
                <a:solidFill>
                  <a:schemeClr val="tx1"/>
                </a:solidFill>
                <a:latin typeface="HG丸ｺﾞｼｯｸM-PRO" panose="020F0600000000000000" pitchFamily="50" charset="-128"/>
                <a:ea typeface="HG丸ｺﾞｼｯｸM-PRO" panose="020F0600000000000000" pitchFamily="50" charset="-128"/>
              </a:rPr>
              <a:t>とに留意</a:t>
            </a:r>
            <a:r>
              <a:rPr lang="ja-JP" altLang="en-US" sz="1500" dirty="0">
                <a:solidFill>
                  <a:schemeClr val="tx1"/>
                </a:solidFill>
                <a:latin typeface="HG丸ｺﾞｼｯｸM-PRO" panose="020F0600000000000000" pitchFamily="50" charset="-128"/>
                <a:ea typeface="HG丸ｺﾞｼｯｸM-PRO" panose="020F0600000000000000" pitchFamily="50" charset="-128"/>
              </a:rPr>
              <a:t>。</a:t>
            </a:r>
            <a:endParaRPr lang="ja-JP" altLang="ja-JP" sz="15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56454" y="114743"/>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9" name="スライド番号プレースホルダー 4"/>
          <p:cNvSpPr txBox="1">
            <a:spLocks/>
          </p:cNvSpPr>
          <p:nvPr/>
        </p:nvSpPr>
        <p:spPr>
          <a:xfrm>
            <a:off x="7761312" y="6424528"/>
            <a:ext cx="2057400" cy="365125"/>
          </a:xfrm>
          <a:prstGeom prst="rect">
            <a:avLst/>
          </a:prstGeom>
        </p:spPr>
        <p:txBody>
          <a:bodyPr vert="horz" lIns="91428" tIns="45714" rIns="91428" bIns="45714" rtlCol="0" anchor="ctr"/>
          <a:lstStyle>
            <a:defPPr>
              <a:defRPr lang="ja-JP"/>
            </a:defPPr>
            <a:lvl1pPr algn="r" defTabSz="914278" rtl="0" fontAlgn="auto">
              <a:spcBef>
                <a:spcPts val="0"/>
              </a:spcBef>
              <a:spcAft>
                <a:spcPts val="0"/>
              </a:spcAft>
              <a:defRPr kumimoji="1" sz="1200" kern="1200">
                <a:solidFill>
                  <a:schemeClr val="tx1">
                    <a:tint val="75000"/>
                  </a:schemeClr>
                </a:solidFill>
                <a:latin typeface="+mn-lt"/>
                <a:ea typeface="+mn-ea"/>
                <a:cs typeface="+mn-cs"/>
              </a:defRPr>
            </a:lvl1pPr>
            <a:lvl2pPr marL="455613" indent="1588" algn="l" defTabSz="912813"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2813" indent="1588" algn="l" defTabSz="912813"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0013" indent="1588" algn="l" defTabSz="912813"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7213" indent="1588" algn="l" defTabSz="912813"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endParaRPr lang="ja-JP" altLang="en-US" dirty="0">
              <a:solidFill>
                <a:prstClr val="black">
                  <a:tint val="75000"/>
                </a:prstClr>
              </a:solidFill>
            </a:endParaRPr>
          </a:p>
        </p:txBody>
      </p:sp>
      <p:sp>
        <p:nvSpPr>
          <p:cNvPr id="2" name="テキスト ボックス 1"/>
          <p:cNvSpPr txBox="1"/>
          <p:nvPr/>
        </p:nvSpPr>
        <p:spPr>
          <a:xfrm>
            <a:off x="966228" y="211494"/>
            <a:ext cx="1250468" cy="461665"/>
          </a:xfrm>
          <a:prstGeom prst="rect">
            <a:avLst/>
          </a:prstGeom>
          <a:noFill/>
          <a:ln>
            <a:noFill/>
          </a:ln>
        </p:spPr>
        <p:txBody>
          <a:bodyPr wrap="square" rtlCol="0">
            <a:spAutoFit/>
          </a:bodyPr>
          <a:lstStyle/>
          <a:p>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endParaRPr kumimoji="1" lang="ja-JP" altLang="en-US" sz="2400" dirty="0"/>
          </a:p>
        </p:txBody>
      </p:sp>
      <p:sp>
        <p:nvSpPr>
          <p:cNvPr id="8" name="右矢印 7"/>
          <p:cNvSpPr/>
          <p:nvPr/>
        </p:nvSpPr>
        <p:spPr>
          <a:xfrm>
            <a:off x="8594576" y="2102960"/>
            <a:ext cx="1224136"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54</a:t>
            </a:r>
            <a:r>
              <a:rPr kumimoji="1" lang="ja-JP" altLang="en-US" dirty="0" smtClean="0">
                <a:solidFill>
                  <a:schemeClr val="tx1"/>
                </a:solidFill>
              </a:rPr>
              <a:t>～</a:t>
            </a:r>
            <a:endParaRPr kumimoji="1" lang="ja-JP" altLang="en-US" dirty="0">
              <a:solidFill>
                <a:schemeClr val="tx1"/>
              </a:solidFill>
            </a:endParaRPr>
          </a:p>
        </p:txBody>
      </p:sp>
      <p:sp>
        <p:nvSpPr>
          <p:cNvPr id="6" name="スライド番号プレースホルダー 5"/>
          <p:cNvSpPr>
            <a:spLocks noGrp="1"/>
          </p:cNvSpPr>
          <p:nvPr>
            <p:ph type="sldNum" sz="quarter" idx="12"/>
          </p:nvPr>
        </p:nvSpPr>
        <p:spPr/>
        <p:txBody>
          <a:bodyPr/>
          <a:lstStyle/>
          <a:p>
            <a:pPr>
              <a:defRPr/>
            </a:pPr>
            <a:fld id="{331BA3DD-65D8-46F3-A286-776281681733}" type="slidenum">
              <a:rPr lang="ja-JP" altLang="en-US" smtClean="0"/>
              <a:pPr>
                <a:defRPr/>
              </a:pPr>
              <a:t>17</a:t>
            </a:fld>
            <a:endParaRPr lang="ja-JP" altLang="en-US"/>
          </a:p>
        </p:txBody>
      </p:sp>
    </p:spTree>
    <p:extLst>
      <p:ext uri="{BB962C8B-B14F-4D97-AF65-F5344CB8AC3E}">
        <p14:creationId xmlns:p14="http://schemas.microsoft.com/office/powerpoint/2010/main" val="2811492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7631" y="114743"/>
            <a:ext cx="9721081"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幼児期の終わりまでに育ってほしい姿の明確化</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169639" y="790097"/>
            <a:ext cx="9577063" cy="5632311"/>
          </a:xfrm>
          <a:prstGeom prst="rect">
            <a:avLst/>
          </a:prstGeom>
          <a:noFill/>
          <a:ln w="57150">
            <a:solidFill>
              <a:schemeClr val="tx1"/>
            </a:solidFill>
            <a:prstDash val="solid"/>
          </a:ln>
        </p:spPr>
        <p:txBody>
          <a:bodyPr wrap="square" rtlCol="0">
            <a:spAutoFit/>
          </a:bodyPr>
          <a:lstStyle/>
          <a:p>
            <a:r>
              <a:rPr kumimoji="1" lang="ja-JP" altLang="en-US" dirty="0" smtClean="0"/>
              <a:t>ア</a:t>
            </a:r>
            <a:r>
              <a:rPr lang="ja-JP" altLang="en-US" dirty="0">
                <a:latin typeface="+mn-ea"/>
              </a:rPr>
              <a:t>　</a:t>
            </a:r>
            <a:r>
              <a:rPr lang="ja-JP" altLang="en-US" u="sng" dirty="0" smtClean="0">
                <a:latin typeface="+mn-ea"/>
              </a:rPr>
              <a:t>健康な心と体</a:t>
            </a:r>
            <a:endParaRPr lang="en-US" altLang="ja-JP" u="sng" dirty="0" smtClean="0">
              <a:latin typeface="+mn-ea"/>
            </a:endParaRPr>
          </a:p>
          <a:p>
            <a:r>
              <a:rPr lang="ja-JP" altLang="en-US" dirty="0">
                <a:latin typeface="+mn-ea"/>
              </a:rPr>
              <a:t>　</a:t>
            </a:r>
            <a:r>
              <a:rPr lang="ja-JP" altLang="en-US" dirty="0" smtClean="0">
                <a:latin typeface="+mn-ea"/>
              </a:rPr>
              <a:t>　</a:t>
            </a:r>
            <a:r>
              <a:rPr lang="ja-JP" altLang="en-US" dirty="0" smtClean="0"/>
              <a:t> 　</a:t>
            </a:r>
            <a:r>
              <a:rPr lang="ja-JP" altLang="en-US" u="sng" dirty="0" smtClean="0"/>
              <a:t>幼保連携型認定こども園における生活</a:t>
            </a:r>
            <a:r>
              <a:rPr lang="ja-JP" altLang="en-US" u="sng" dirty="0"/>
              <a:t>の中</a:t>
            </a:r>
            <a:r>
              <a:rPr lang="ja-JP" altLang="en-US" u="sng" dirty="0" smtClean="0"/>
              <a:t>で、充実感</a:t>
            </a:r>
            <a:r>
              <a:rPr lang="ja-JP" altLang="en-US" u="sng" dirty="0"/>
              <a:t>をもって自分のやりたいことに</a:t>
            </a:r>
            <a:r>
              <a:rPr lang="ja-JP" altLang="en-US" u="sng" dirty="0" smtClean="0"/>
              <a:t>向か</a:t>
            </a:r>
            <a:r>
              <a:rPr lang="ja-JP" altLang="en-US" u="sng" dirty="0" err="1" smtClean="0"/>
              <a:t>っ</a:t>
            </a:r>
            <a:endParaRPr lang="en-US" altLang="ja-JP" u="sng" dirty="0" smtClean="0"/>
          </a:p>
          <a:p>
            <a:r>
              <a:rPr lang="ja-JP" altLang="en-US" dirty="0"/>
              <a:t>　</a:t>
            </a:r>
            <a:r>
              <a:rPr lang="ja-JP" altLang="en-US" dirty="0" smtClean="0"/>
              <a:t>　</a:t>
            </a:r>
            <a:r>
              <a:rPr lang="ja-JP" altLang="en-US" u="sng" dirty="0" err="1" smtClean="0"/>
              <a:t>て</a:t>
            </a:r>
            <a:r>
              <a:rPr lang="ja-JP" altLang="en-US" u="sng" dirty="0" smtClean="0"/>
              <a:t>心</a:t>
            </a:r>
            <a:r>
              <a:rPr lang="ja-JP" altLang="en-US" u="sng" dirty="0"/>
              <a:t>と体を十分に</a:t>
            </a:r>
            <a:r>
              <a:rPr lang="ja-JP" altLang="en-US" u="sng" dirty="0" smtClean="0"/>
              <a:t>働かせ、見通し</a:t>
            </a:r>
            <a:r>
              <a:rPr lang="ja-JP" altLang="en-US" u="sng" dirty="0"/>
              <a:t>をもって行動</a:t>
            </a:r>
            <a:r>
              <a:rPr lang="ja-JP" altLang="en-US" u="sng" dirty="0" smtClean="0"/>
              <a:t>し、自ら</a:t>
            </a:r>
            <a:r>
              <a:rPr lang="ja-JP" altLang="en-US" u="sng" dirty="0"/>
              <a:t>健康で安全な生活をつくり出すようになる</a:t>
            </a:r>
            <a:r>
              <a:rPr lang="ja-JP" altLang="en-US" u="sng" dirty="0" smtClean="0"/>
              <a:t>。</a:t>
            </a:r>
            <a:endParaRPr lang="en-US" altLang="ja-JP" u="sng" dirty="0" smtClean="0"/>
          </a:p>
          <a:p>
            <a:endParaRPr lang="en-US" altLang="ja-JP" dirty="0" smtClean="0"/>
          </a:p>
          <a:p>
            <a:r>
              <a:rPr lang="ja-JP" altLang="en-US" dirty="0" smtClean="0"/>
              <a:t>イ　</a:t>
            </a:r>
            <a:r>
              <a:rPr lang="ja-JP" altLang="en-US" u="sng" dirty="0"/>
              <a:t>自立心</a:t>
            </a:r>
            <a:r>
              <a:rPr lang="en-US" altLang="ja-JP" dirty="0"/>
              <a:t/>
            </a:r>
            <a:br>
              <a:rPr lang="en-US" altLang="ja-JP" dirty="0"/>
            </a:br>
            <a:r>
              <a:rPr lang="ja-JP" altLang="en-US" dirty="0"/>
              <a:t>　</a:t>
            </a:r>
            <a:r>
              <a:rPr lang="ja-JP" altLang="en-US" dirty="0" smtClean="0"/>
              <a:t>　　</a:t>
            </a:r>
            <a:r>
              <a:rPr lang="ja-JP" altLang="en-US" u="sng" dirty="0" smtClean="0"/>
              <a:t>身近</a:t>
            </a:r>
            <a:r>
              <a:rPr lang="ja-JP" altLang="en-US" u="sng" dirty="0"/>
              <a:t>な環境に主体的に関わり様々な活動を楽しむ中</a:t>
            </a:r>
            <a:r>
              <a:rPr lang="ja-JP" altLang="en-US" u="sng" dirty="0" smtClean="0"/>
              <a:t>で、しなければ</a:t>
            </a:r>
            <a:r>
              <a:rPr lang="ja-JP" altLang="en-US" u="sng" dirty="0"/>
              <a:t>ならないことを自覚</a:t>
            </a:r>
            <a:r>
              <a:rPr lang="ja-JP" altLang="en-US" u="sng" dirty="0" smtClean="0"/>
              <a:t>し、自</a:t>
            </a:r>
            <a:endParaRPr lang="en-US" altLang="ja-JP" u="sng" dirty="0" smtClean="0"/>
          </a:p>
          <a:p>
            <a:r>
              <a:rPr lang="ja-JP" altLang="en-US" dirty="0"/>
              <a:t>　</a:t>
            </a:r>
            <a:r>
              <a:rPr lang="ja-JP" altLang="en-US" dirty="0" smtClean="0"/>
              <a:t>　</a:t>
            </a:r>
            <a:r>
              <a:rPr lang="ja-JP" altLang="en-US" u="sng" dirty="0" smtClean="0"/>
              <a:t>分の</a:t>
            </a:r>
            <a:r>
              <a:rPr lang="ja-JP" altLang="en-US" u="sng" dirty="0"/>
              <a:t>力で行うために</a:t>
            </a:r>
            <a:r>
              <a:rPr lang="ja-JP" altLang="en-US" u="sng" dirty="0" smtClean="0"/>
              <a:t>考えたり、工夫</a:t>
            </a:r>
            <a:r>
              <a:rPr lang="ja-JP" altLang="en-US" u="sng" dirty="0"/>
              <a:t>したり</a:t>
            </a:r>
            <a:r>
              <a:rPr lang="ja-JP" altLang="en-US" u="sng" dirty="0" smtClean="0"/>
              <a:t>しながら、諦めず</a:t>
            </a:r>
            <a:r>
              <a:rPr lang="ja-JP" altLang="en-US" u="sng" dirty="0"/>
              <a:t>にやり遂げることで達成感を</a:t>
            </a:r>
            <a:r>
              <a:rPr lang="ja-JP" altLang="en-US" u="sng" dirty="0" smtClean="0"/>
              <a:t>味わい、</a:t>
            </a:r>
            <a:endParaRPr lang="en-US" altLang="ja-JP" u="sng" dirty="0" smtClean="0"/>
          </a:p>
          <a:p>
            <a:r>
              <a:rPr lang="ja-JP" altLang="en-US" dirty="0"/>
              <a:t>　</a:t>
            </a:r>
            <a:r>
              <a:rPr lang="ja-JP" altLang="en-US" dirty="0" smtClean="0"/>
              <a:t>　</a:t>
            </a:r>
            <a:r>
              <a:rPr lang="ja-JP" altLang="en-US" u="sng" dirty="0" smtClean="0"/>
              <a:t>自信</a:t>
            </a:r>
            <a:r>
              <a:rPr lang="ja-JP" altLang="en-US" u="sng" dirty="0"/>
              <a:t>をもって行動するようになる</a:t>
            </a:r>
            <a:r>
              <a:rPr lang="ja-JP" altLang="en-US" dirty="0"/>
              <a:t>。</a:t>
            </a:r>
            <a:endParaRPr lang="en-US" altLang="ja-JP" dirty="0"/>
          </a:p>
          <a:p>
            <a:pPr>
              <a:defRPr/>
            </a:pPr>
            <a:endParaRPr lang="en-US" altLang="ja-JP" dirty="0" smtClean="0"/>
          </a:p>
          <a:p>
            <a:pPr>
              <a:defRPr/>
            </a:pPr>
            <a:r>
              <a:rPr lang="ja-JP" altLang="en-US" dirty="0" smtClean="0"/>
              <a:t>ウ　</a:t>
            </a:r>
            <a:r>
              <a:rPr lang="ja-JP" altLang="en-US" u="sng" dirty="0"/>
              <a:t>協同性</a:t>
            </a:r>
            <a:r>
              <a:rPr lang="ja-JP" altLang="en-US" dirty="0"/>
              <a:t>　</a:t>
            </a:r>
            <a:endParaRPr lang="en-US" altLang="ja-JP" dirty="0"/>
          </a:p>
          <a:p>
            <a:pPr>
              <a:defRPr/>
            </a:pPr>
            <a:r>
              <a:rPr lang="ja-JP" altLang="en-US" dirty="0"/>
              <a:t>　      </a:t>
            </a:r>
            <a:r>
              <a:rPr lang="ja-JP" altLang="en-US" u="sng" dirty="0"/>
              <a:t>友達と関わる中</a:t>
            </a:r>
            <a:r>
              <a:rPr lang="ja-JP" altLang="en-US" u="sng" dirty="0" smtClean="0"/>
              <a:t>で、互い</a:t>
            </a:r>
            <a:r>
              <a:rPr lang="ja-JP" altLang="en-US" u="sng" dirty="0"/>
              <a:t>の思いや考えなどを共有</a:t>
            </a:r>
            <a:r>
              <a:rPr lang="ja-JP" altLang="en-US" u="sng" dirty="0" smtClean="0"/>
              <a:t>し、共通</a:t>
            </a:r>
            <a:r>
              <a:rPr lang="ja-JP" altLang="en-US" u="sng" dirty="0"/>
              <a:t>の目的の実現に</a:t>
            </a:r>
            <a:r>
              <a:rPr lang="ja-JP" altLang="en-US" u="sng" dirty="0" smtClean="0"/>
              <a:t>向けて、考えたり、</a:t>
            </a:r>
            <a:endParaRPr lang="en-US" altLang="ja-JP" u="sng" dirty="0" smtClean="0"/>
          </a:p>
          <a:p>
            <a:pPr>
              <a:defRPr/>
            </a:pPr>
            <a:r>
              <a:rPr lang="ja-JP" altLang="en-US" dirty="0"/>
              <a:t>　</a:t>
            </a:r>
            <a:r>
              <a:rPr lang="ja-JP" altLang="en-US" dirty="0" smtClean="0"/>
              <a:t>　</a:t>
            </a:r>
            <a:r>
              <a:rPr lang="ja-JP" altLang="en-US" u="sng" dirty="0" smtClean="0"/>
              <a:t>工夫したり、協力</a:t>
            </a:r>
            <a:r>
              <a:rPr lang="ja-JP" altLang="en-US" u="sng" dirty="0"/>
              <a:t>したり</a:t>
            </a:r>
            <a:r>
              <a:rPr lang="ja-JP" altLang="en-US" u="sng" dirty="0" smtClean="0"/>
              <a:t>し、充</a:t>
            </a:r>
            <a:r>
              <a:rPr lang="ja-JP" altLang="en-US" u="sng" dirty="0"/>
              <a:t>実感をもってやり遂げるようになる</a:t>
            </a:r>
            <a:r>
              <a:rPr lang="ja-JP" altLang="en-US" u="sng" dirty="0" smtClean="0"/>
              <a:t>。</a:t>
            </a:r>
            <a:endParaRPr lang="en-US" altLang="ja-JP" u="sng" dirty="0" smtClean="0"/>
          </a:p>
          <a:p>
            <a:endParaRPr lang="en-US" altLang="ja-JP" dirty="0" smtClean="0">
              <a:latin typeface="+mn-ea"/>
            </a:endParaRPr>
          </a:p>
          <a:p>
            <a:r>
              <a:rPr lang="ja-JP" altLang="en-US" dirty="0" smtClean="0">
                <a:latin typeface="+mn-ea"/>
              </a:rPr>
              <a:t>エ</a:t>
            </a:r>
            <a:r>
              <a:rPr lang="ja-JP" altLang="en-US" dirty="0">
                <a:latin typeface="+mn-ea"/>
              </a:rPr>
              <a:t>　</a:t>
            </a:r>
            <a:r>
              <a:rPr lang="ja-JP" altLang="en-US" u="sng" dirty="0"/>
              <a:t>道徳性・規範意識の芽生え</a:t>
            </a:r>
            <a:r>
              <a:rPr lang="ja-JP" altLang="en-US" dirty="0"/>
              <a:t>　</a:t>
            </a:r>
            <a:r>
              <a:rPr lang="en-US" altLang="ja-JP" dirty="0"/>
              <a:t/>
            </a:r>
            <a:br>
              <a:rPr lang="en-US" altLang="ja-JP" dirty="0"/>
            </a:br>
            <a:r>
              <a:rPr lang="ja-JP" altLang="en-US" dirty="0"/>
              <a:t>         </a:t>
            </a:r>
            <a:r>
              <a:rPr lang="ja-JP" altLang="en-US" u="sng" dirty="0"/>
              <a:t>友達と様々な体験を重ねる中で、してよいことや悪いことが分かり、自分の行動を振り返った</a:t>
            </a:r>
            <a:endParaRPr lang="en-US" altLang="ja-JP" u="sng" dirty="0"/>
          </a:p>
          <a:p>
            <a:r>
              <a:rPr lang="ja-JP" altLang="en-US" dirty="0"/>
              <a:t>　　</a:t>
            </a:r>
            <a:r>
              <a:rPr lang="ja-JP" altLang="en-US" u="sng" dirty="0"/>
              <a:t>り、友達の気持ちに共感したりし、相手の立場に立って行動するようになる。また、決まりを守る</a:t>
            </a:r>
            <a:endParaRPr lang="en-US" altLang="ja-JP" u="sng" dirty="0"/>
          </a:p>
          <a:p>
            <a:r>
              <a:rPr lang="ja-JP" altLang="en-US" dirty="0"/>
              <a:t>　　</a:t>
            </a:r>
            <a:r>
              <a:rPr lang="ja-JP" altLang="en-US" u="sng" dirty="0"/>
              <a:t>必要性が分かり、自分の気持ちを調整し、友達と折り合いを付けながら、決まりをつくったり、</a:t>
            </a:r>
            <a:endParaRPr lang="en-US" altLang="ja-JP" u="sng" dirty="0"/>
          </a:p>
          <a:p>
            <a:r>
              <a:rPr lang="ja-JP" altLang="en-US" dirty="0"/>
              <a:t>　　</a:t>
            </a:r>
            <a:r>
              <a:rPr lang="ja-JP" altLang="en-US" u="sng" dirty="0"/>
              <a:t>守ったりするようになる。 </a:t>
            </a:r>
            <a:endParaRPr lang="en-US" altLang="ja-JP" u="sng" dirty="0" smtClean="0"/>
          </a:p>
          <a:p>
            <a:endParaRPr lang="en-US" altLang="ja-JP" u="sng" dirty="0"/>
          </a:p>
          <a:p>
            <a:r>
              <a:rPr kumimoji="1" lang="ja-JP" altLang="en-US" dirty="0" smtClean="0"/>
              <a:t>　　　　　　　　　　　　　　　　　　　　　　　　　　　　　　　　　　</a:t>
            </a:r>
            <a:r>
              <a:rPr kumimoji="1" lang="en-US" altLang="ja-JP" sz="1400" u="sng" dirty="0" smtClean="0"/>
              <a:t>※</a:t>
            </a:r>
            <a:r>
              <a:rPr kumimoji="1" lang="ja-JP" altLang="en-US" sz="1400" u="sng" dirty="0" smtClean="0"/>
              <a:t>下線部：主な改訂箇所</a:t>
            </a:r>
            <a:endParaRPr kumimoji="1" lang="ja-JP" altLang="en-US" sz="1400" u="sng" dirty="0"/>
          </a:p>
        </p:txBody>
      </p:sp>
      <p:sp>
        <p:nvSpPr>
          <p:cNvPr id="11" name="角丸四角形 10"/>
          <p:cNvSpPr/>
          <p:nvPr/>
        </p:nvSpPr>
        <p:spPr>
          <a:xfrm>
            <a:off x="56454" y="114743"/>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2" name="テキスト ボックス 1"/>
          <p:cNvSpPr txBox="1"/>
          <p:nvPr/>
        </p:nvSpPr>
        <p:spPr>
          <a:xfrm>
            <a:off x="966228" y="211494"/>
            <a:ext cx="1250468" cy="461665"/>
          </a:xfrm>
          <a:prstGeom prst="rect">
            <a:avLst/>
          </a:prstGeom>
          <a:noFill/>
          <a:ln>
            <a:noFill/>
          </a:ln>
        </p:spPr>
        <p:txBody>
          <a:bodyPr wrap="square" rtlCol="0">
            <a:spAutoFit/>
          </a:bodyPr>
          <a:lstStyle/>
          <a:p>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endParaRPr kumimoji="1" lang="ja-JP" altLang="en-US" sz="2400" dirty="0"/>
          </a:p>
        </p:txBody>
      </p:sp>
      <p:sp>
        <p:nvSpPr>
          <p:cNvPr id="7" name="右矢印 6"/>
          <p:cNvSpPr/>
          <p:nvPr/>
        </p:nvSpPr>
        <p:spPr>
          <a:xfrm>
            <a:off x="7761312" y="5809311"/>
            <a:ext cx="1152128"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56</a:t>
            </a:r>
            <a:r>
              <a:rPr kumimoji="1" lang="ja-JP" altLang="en-US" dirty="0" smtClean="0">
                <a:solidFill>
                  <a:schemeClr val="tx1"/>
                </a:solidFill>
              </a:rPr>
              <a:t>～</a:t>
            </a:r>
            <a:endParaRPr kumimoji="1" lang="ja-JP" altLang="en-US" dirty="0">
              <a:solidFill>
                <a:schemeClr val="tx1"/>
              </a:solidFill>
            </a:endParaRPr>
          </a:p>
        </p:txBody>
      </p:sp>
      <p:sp>
        <p:nvSpPr>
          <p:cNvPr id="6" name="スライド番号プレースホルダー 5"/>
          <p:cNvSpPr>
            <a:spLocks noGrp="1"/>
          </p:cNvSpPr>
          <p:nvPr>
            <p:ph type="sldNum" sz="quarter" idx="12"/>
          </p:nvPr>
        </p:nvSpPr>
        <p:spPr/>
        <p:txBody>
          <a:bodyPr/>
          <a:lstStyle/>
          <a:p>
            <a:pPr>
              <a:defRPr/>
            </a:pPr>
            <a:fld id="{331BA3DD-65D8-46F3-A286-776281681733}" type="slidenum">
              <a:rPr lang="ja-JP" altLang="en-US" smtClean="0"/>
              <a:pPr>
                <a:defRPr/>
              </a:pPr>
              <a:t>18</a:t>
            </a:fld>
            <a:endParaRPr lang="ja-JP" altLang="en-US"/>
          </a:p>
        </p:txBody>
      </p:sp>
    </p:spTree>
    <p:extLst>
      <p:ext uri="{BB962C8B-B14F-4D97-AF65-F5344CB8AC3E}">
        <p14:creationId xmlns:p14="http://schemas.microsoft.com/office/powerpoint/2010/main" val="2043231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32520" y="1916832"/>
            <a:ext cx="8602533" cy="1470025"/>
          </a:xfrm>
          <a:ln w="38100"/>
        </p:spPr>
        <p:style>
          <a:lnRef idx="1">
            <a:schemeClr val="accent6"/>
          </a:lnRef>
          <a:fillRef idx="2">
            <a:schemeClr val="accent6"/>
          </a:fillRef>
          <a:effectRef idx="1">
            <a:schemeClr val="accent6"/>
          </a:effectRef>
          <a:fontRef idx="minor">
            <a:schemeClr val="dk1"/>
          </a:fontRef>
        </p:style>
        <p:txBody>
          <a:bodyPr/>
          <a:lstStyle/>
          <a:p>
            <a:r>
              <a:rPr kumimoji="1" lang="ja-JP" altLang="en-US" dirty="0" smtClean="0"/>
              <a:t>幼保連携型認定こども園教育・保育要領について</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1</a:t>
            </a:fld>
            <a:endParaRPr lang="ja-JP" altLang="en-US"/>
          </a:p>
        </p:txBody>
      </p:sp>
    </p:spTree>
    <p:extLst>
      <p:ext uri="{BB962C8B-B14F-4D97-AF65-F5344CB8AC3E}">
        <p14:creationId xmlns:p14="http://schemas.microsoft.com/office/powerpoint/2010/main" val="773761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7631" y="114743"/>
            <a:ext cx="9721081"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rPr>
              <a:t>　</a:t>
            </a: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幼児期の終わりまでに育ってほしい姿の明確化</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116837" y="687376"/>
            <a:ext cx="9701875" cy="6186309"/>
          </a:xfrm>
          <a:prstGeom prst="rect">
            <a:avLst/>
          </a:prstGeom>
          <a:noFill/>
          <a:ln w="57150">
            <a:solidFill>
              <a:schemeClr val="tx1"/>
            </a:solidFill>
            <a:prstDash val="solid"/>
          </a:ln>
        </p:spPr>
        <p:txBody>
          <a:bodyPr wrap="square" rtlCol="0">
            <a:spAutoFit/>
          </a:bodyPr>
          <a:lstStyle/>
          <a:p>
            <a:endParaRPr lang="en-US" altLang="ja-JP" u="sng" dirty="0">
              <a:solidFill>
                <a:srgbClr val="FF0000"/>
              </a:solidFill>
            </a:endParaRPr>
          </a:p>
          <a:p>
            <a:r>
              <a:rPr lang="ja-JP" altLang="en-US" dirty="0">
                <a:latin typeface="+mn-ea"/>
              </a:rPr>
              <a:t>オ　社会生活との関わり</a:t>
            </a:r>
            <a:endParaRPr lang="en-US" altLang="ja-JP" dirty="0">
              <a:latin typeface="+mn-ea"/>
            </a:endParaRPr>
          </a:p>
          <a:p>
            <a:r>
              <a:rPr lang="ja-JP" altLang="en-US" dirty="0">
                <a:latin typeface="+mn-ea"/>
              </a:rPr>
              <a:t>　　　　</a:t>
            </a:r>
            <a:r>
              <a:rPr lang="ja-JP" altLang="en-US" u="sng" dirty="0"/>
              <a:t>家族を大切にしようとする気持ちをもつとともに、地域の身近な人と触れ合う中で、人との</a:t>
            </a:r>
            <a:endParaRPr lang="en-US" altLang="ja-JP" u="sng" dirty="0"/>
          </a:p>
          <a:p>
            <a:r>
              <a:rPr lang="ja-JP" altLang="en-US" dirty="0"/>
              <a:t>　　</a:t>
            </a:r>
            <a:r>
              <a:rPr lang="ja-JP" altLang="en-US" u="sng" dirty="0"/>
              <a:t>様々な関わり方に気付き、相手の気持ちを考えて関わり、自分が役に立つ喜びを感じ、地域に</a:t>
            </a:r>
            <a:endParaRPr lang="en-US" altLang="ja-JP" u="sng" dirty="0"/>
          </a:p>
          <a:p>
            <a:r>
              <a:rPr lang="ja-JP" altLang="en-US" dirty="0"/>
              <a:t>　　</a:t>
            </a:r>
            <a:r>
              <a:rPr lang="ja-JP" altLang="en-US" u="sng" dirty="0"/>
              <a:t>親しみをもつようになる。また、幼保連携型認定こども園内外の様々な環境に関わる中で、遊び</a:t>
            </a:r>
            <a:endParaRPr lang="en-US" altLang="ja-JP" u="sng" dirty="0"/>
          </a:p>
          <a:p>
            <a:r>
              <a:rPr lang="ja-JP" altLang="en-US" dirty="0"/>
              <a:t>　　</a:t>
            </a:r>
            <a:r>
              <a:rPr lang="ja-JP" altLang="en-US" u="sng" dirty="0"/>
              <a:t>や生活に必要な情報を取り入れ、情報に基づき判断したり、情報を伝え合ったり、活用したり</a:t>
            </a:r>
            <a:r>
              <a:rPr lang="ja-JP" altLang="en-US" u="sng" dirty="0" err="1"/>
              <a:t>す</a:t>
            </a:r>
            <a:endParaRPr lang="en-US" altLang="ja-JP" u="sng" dirty="0"/>
          </a:p>
          <a:p>
            <a:r>
              <a:rPr lang="ja-JP" altLang="en-US" dirty="0"/>
              <a:t>　　</a:t>
            </a:r>
            <a:r>
              <a:rPr lang="ja-JP" altLang="en-US" u="sng" dirty="0"/>
              <a:t>るなど、情報を役立てながら活動するようになるとともに、公共の施設を大切に利用するなどし</a:t>
            </a:r>
            <a:endParaRPr lang="en-US" altLang="ja-JP" u="sng" dirty="0"/>
          </a:p>
          <a:p>
            <a:r>
              <a:rPr lang="ja-JP" altLang="en-US" dirty="0"/>
              <a:t>　　</a:t>
            </a:r>
            <a:r>
              <a:rPr lang="ja-JP" altLang="en-US" u="sng" dirty="0"/>
              <a:t>て、社会とのつながりなどを意識するようになる</a:t>
            </a:r>
            <a:r>
              <a:rPr lang="ja-JP" altLang="en-US" u="sng" dirty="0" smtClean="0"/>
              <a:t>。</a:t>
            </a:r>
            <a:r>
              <a:rPr kumimoji="1" lang="ja-JP" altLang="en-US" dirty="0" smtClean="0"/>
              <a:t>　</a:t>
            </a:r>
            <a:endParaRPr kumimoji="1" lang="en-US" altLang="ja-JP" dirty="0" smtClean="0"/>
          </a:p>
          <a:p>
            <a:endParaRPr lang="en-US" altLang="ja-JP" dirty="0"/>
          </a:p>
          <a:p>
            <a:pPr>
              <a:defRPr/>
            </a:pPr>
            <a:r>
              <a:rPr lang="ja-JP" altLang="en-US" dirty="0">
                <a:latin typeface="+mn-ea"/>
              </a:rPr>
              <a:t>カ　</a:t>
            </a:r>
            <a:r>
              <a:rPr lang="ja-JP" altLang="en-US" u="sng" dirty="0"/>
              <a:t>思考力の芽生え</a:t>
            </a:r>
            <a:endParaRPr lang="en-US" altLang="ja-JP" u="sng" dirty="0"/>
          </a:p>
          <a:p>
            <a:pPr>
              <a:defRPr/>
            </a:pPr>
            <a:r>
              <a:rPr lang="ja-JP" altLang="en-US" dirty="0"/>
              <a:t>　    　</a:t>
            </a:r>
            <a:r>
              <a:rPr lang="ja-JP" altLang="en-US" u="sng" dirty="0"/>
              <a:t>身近な事象に積極的に関わる中で、物の性質や仕組みなどを感じ取ったり、気付いたりし、</a:t>
            </a:r>
            <a:endParaRPr lang="en-US" altLang="ja-JP" u="sng" dirty="0"/>
          </a:p>
          <a:p>
            <a:pPr>
              <a:defRPr/>
            </a:pPr>
            <a:r>
              <a:rPr lang="ja-JP" altLang="en-US" dirty="0"/>
              <a:t>　　</a:t>
            </a:r>
            <a:r>
              <a:rPr lang="ja-JP" altLang="en-US" u="sng" dirty="0"/>
              <a:t>考えたり、予想したり、工夫したりするなど、多様な関わりを楽しむようになる。また、友達の様々</a:t>
            </a:r>
            <a:endParaRPr lang="en-US" altLang="ja-JP" u="sng" dirty="0"/>
          </a:p>
          <a:p>
            <a:pPr>
              <a:defRPr/>
            </a:pPr>
            <a:r>
              <a:rPr lang="ja-JP" altLang="en-US" dirty="0"/>
              <a:t>　　</a:t>
            </a:r>
            <a:r>
              <a:rPr lang="ja-JP" altLang="en-US" u="sng" dirty="0"/>
              <a:t>な考えに触れる中で、自分と異なる考えがあることに気付き、自ら判断したり、考え直したりする</a:t>
            </a:r>
            <a:endParaRPr lang="en-US" altLang="ja-JP" u="sng" dirty="0"/>
          </a:p>
          <a:p>
            <a:pPr>
              <a:defRPr/>
            </a:pPr>
            <a:r>
              <a:rPr lang="ja-JP" altLang="en-US" dirty="0"/>
              <a:t>　　</a:t>
            </a:r>
            <a:r>
              <a:rPr lang="ja-JP" altLang="en-US" u="sng" dirty="0"/>
              <a:t>など、新しい考えを生み出す喜びを味わいながら、自分の考えをよりよいものにするようになる。</a:t>
            </a:r>
            <a:r>
              <a:rPr lang="en-US" altLang="ja-JP" u="sng" dirty="0"/>
              <a:t/>
            </a:r>
            <a:br>
              <a:rPr lang="en-US" altLang="ja-JP" u="sng" dirty="0"/>
            </a:br>
            <a:endParaRPr lang="en-US" altLang="ja-JP" u="sng" dirty="0" smtClean="0"/>
          </a:p>
          <a:p>
            <a:pPr>
              <a:defRPr/>
            </a:pPr>
            <a:r>
              <a:rPr lang="ja-JP" altLang="en-US" dirty="0" smtClean="0"/>
              <a:t>キ</a:t>
            </a:r>
            <a:r>
              <a:rPr lang="ja-JP" altLang="en-US" dirty="0"/>
              <a:t>　</a:t>
            </a:r>
            <a:r>
              <a:rPr lang="ja-JP" altLang="en-US" u="sng" dirty="0"/>
              <a:t>自然との関わり・生命尊重</a:t>
            </a:r>
            <a:endParaRPr lang="en-US" altLang="ja-JP" u="sng" dirty="0"/>
          </a:p>
          <a:p>
            <a:pPr>
              <a:defRPr/>
            </a:pPr>
            <a:r>
              <a:rPr lang="ja-JP" altLang="en-US" dirty="0"/>
              <a:t>　     </a:t>
            </a:r>
            <a:r>
              <a:rPr lang="ja-JP" altLang="en-US" u="sng" dirty="0"/>
              <a:t>自然に触れて感動する体験を通して、自然の変化などを感じ取り、好奇心や探究心をもって考</a:t>
            </a:r>
            <a:endParaRPr lang="en-US" altLang="ja-JP" u="sng" dirty="0"/>
          </a:p>
          <a:p>
            <a:pPr>
              <a:defRPr/>
            </a:pPr>
            <a:r>
              <a:rPr lang="ja-JP" altLang="en-US" dirty="0"/>
              <a:t>　　</a:t>
            </a:r>
            <a:r>
              <a:rPr lang="ja-JP" altLang="en-US" u="sng" dirty="0" err="1"/>
              <a:t>え</a:t>
            </a:r>
            <a:r>
              <a:rPr lang="ja-JP" altLang="en-US" u="sng" dirty="0"/>
              <a:t>言葉などで表現しながら、身近な事象への関心が高まるとともに、自然への愛情や畏敬の念</a:t>
            </a:r>
            <a:endParaRPr lang="en-US" altLang="ja-JP" u="sng" dirty="0"/>
          </a:p>
          <a:p>
            <a:pPr>
              <a:defRPr/>
            </a:pPr>
            <a:r>
              <a:rPr lang="ja-JP" altLang="en-US" dirty="0"/>
              <a:t>　　</a:t>
            </a:r>
            <a:r>
              <a:rPr lang="ja-JP" altLang="en-US" u="sng" dirty="0"/>
              <a:t>をもつようになる。また、身近な動植物に心を動かされる中で、生命の不思議さや尊さに気付き、</a:t>
            </a:r>
            <a:endParaRPr lang="en-US" altLang="ja-JP" u="sng" dirty="0"/>
          </a:p>
          <a:p>
            <a:pPr>
              <a:defRPr/>
            </a:pPr>
            <a:r>
              <a:rPr lang="ja-JP" altLang="en-US" dirty="0"/>
              <a:t>　　</a:t>
            </a:r>
            <a:r>
              <a:rPr lang="ja-JP" altLang="en-US" u="sng" dirty="0"/>
              <a:t>身近な動植物への接し方を考え、命あるものとしていたわり、大切にする気持ちをもって関わる</a:t>
            </a:r>
            <a:endParaRPr lang="en-US" altLang="ja-JP" u="sng" dirty="0"/>
          </a:p>
          <a:p>
            <a:pPr>
              <a:defRPr/>
            </a:pPr>
            <a:r>
              <a:rPr lang="ja-JP" altLang="en-US" dirty="0"/>
              <a:t>　　</a:t>
            </a:r>
            <a:r>
              <a:rPr lang="ja-JP" altLang="en-US" u="sng" dirty="0"/>
              <a:t>ようになる。</a:t>
            </a:r>
            <a:endParaRPr lang="en-US" altLang="ja-JP" u="sng" dirty="0"/>
          </a:p>
          <a:p>
            <a:r>
              <a:rPr kumimoji="1" lang="ja-JP" altLang="en-US" dirty="0" smtClean="0"/>
              <a:t>　　　　　　　　　　　　　　　　　　　　　　　　　　　　　　　　　　　　</a:t>
            </a:r>
            <a:r>
              <a:rPr kumimoji="1" lang="en-US" altLang="ja-JP" sz="1400" u="sng" dirty="0" smtClean="0"/>
              <a:t>※</a:t>
            </a:r>
            <a:r>
              <a:rPr kumimoji="1" lang="ja-JP" altLang="en-US" sz="1400" u="sng" dirty="0" smtClean="0"/>
              <a:t>下線部：主な改訂箇所</a:t>
            </a:r>
            <a:endParaRPr kumimoji="1" lang="ja-JP" altLang="en-US" sz="1400" u="sng" dirty="0"/>
          </a:p>
        </p:txBody>
      </p:sp>
      <p:sp>
        <p:nvSpPr>
          <p:cNvPr id="11" name="角丸四角形 10"/>
          <p:cNvSpPr/>
          <p:nvPr/>
        </p:nvSpPr>
        <p:spPr>
          <a:xfrm>
            <a:off x="56454" y="114743"/>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2" name="テキスト ボックス 1"/>
          <p:cNvSpPr txBox="1"/>
          <p:nvPr/>
        </p:nvSpPr>
        <p:spPr>
          <a:xfrm>
            <a:off x="966228" y="211494"/>
            <a:ext cx="1250468" cy="461665"/>
          </a:xfrm>
          <a:prstGeom prst="rect">
            <a:avLst/>
          </a:prstGeom>
          <a:noFill/>
          <a:ln>
            <a:noFill/>
          </a:ln>
        </p:spPr>
        <p:txBody>
          <a:bodyPr wrap="square" rtlCol="0">
            <a:spAutoFit/>
          </a:bodyPr>
          <a:lstStyle/>
          <a:p>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endParaRPr kumimoji="1" lang="ja-JP" altLang="en-US" sz="2400" dirty="0"/>
          </a:p>
        </p:txBody>
      </p:sp>
      <p:sp>
        <p:nvSpPr>
          <p:cNvPr id="7" name="右矢印 6"/>
          <p:cNvSpPr/>
          <p:nvPr/>
        </p:nvSpPr>
        <p:spPr>
          <a:xfrm>
            <a:off x="7761022" y="6300011"/>
            <a:ext cx="1224426"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64</a:t>
            </a:r>
            <a:r>
              <a:rPr kumimoji="1" lang="ja-JP" altLang="en-US" dirty="0" smtClean="0">
                <a:solidFill>
                  <a:schemeClr val="tx1"/>
                </a:solidFill>
              </a:rPr>
              <a:t>～</a:t>
            </a:r>
            <a:endParaRPr kumimoji="1" lang="ja-JP" altLang="en-US" dirty="0">
              <a:solidFill>
                <a:schemeClr val="tx1"/>
              </a:solidFill>
            </a:endParaRPr>
          </a:p>
        </p:txBody>
      </p:sp>
      <p:sp>
        <p:nvSpPr>
          <p:cNvPr id="6" name="スライド番号プレースホルダー 5"/>
          <p:cNvSpPr>
            <a:spLocks noGrp="1"/>
          </p:cNvSpPr>
          <p:nvPr>
            <p:ph type="sldNum" sz="quarter" idx="12"/>
          </p:nvPr>
        </p:nvSpPr>
        <p:spPr/>
        <p:txBody>
          <a:bodyPr/>
          <a:lstStyle/>
          <a:p>
            <a:pPr>
              <a:defRPr/>
            </a:pPr>
            <a:fld id="{331BA3DD-65D8-46F3-A286-776281681733}" type="slidenum">
              <a:rPr lang="ja-JP" altLang="en-US" smtClean="0"/>
              <a:pPr>
                <a:defRPr/>
              </a:pPr>
              <a:t>19</a:t>
            </a:fld>
            <a:endParaRPr lang="ja-JP" altLang="en-US"/>
          </a:p>
        </p:txBody>
      </p:sp>
    </p:spTree>
    <p:extLst>
      <p:ext uri="{BB962C8B-B14F-4D97-AF65-F5344CB8AC3E}">
        <p14:creationId xmlns:p14="http://schemas.microsoft.com/office/powerpoint/2010/main" val="124422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7631" y="114743"/>
            <a:ext cx="9721081"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幼児期の終わりまでに育ってほしい姿の明確化</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169639" y="953063"/>
            <a:ext cx="9577063" cy="5078313"/>
          </a:xfrm>
          <a:prstGeom prst="rect">
            <a:avLst/>
          </a:prstGeom>
          <a:noFill/>
          <a:ln w="57150">
            <a:solidFill>
              <a:schemeClr val="tx1"/>
            </a:solidFill>
            <a:prstDash val="solid"/>
          </a:ln>
        </p:spPr>
        <p:txBody>
          <a:bodyPr wrap="square" rtlCol="0">
            <a:spAutoFit/>
          </a:bodyPr>
          <a:lstStyle/>
          <a:p>
            <a:pPr>
              <a:defRPr/>
            </a:pPr>
            <a:endParaRPr lang="en-US" altLang="ja-JP" dirty="0" smtClean="0">
              <a:solidFill>
                <a:srgbClr val="FF0000"/>
              </a:solidFill>
              <a:latin typeface="+mn-ea"/>
            </a:endParaRPr>
          </a:p>
          <a:p>
            <a:pPr>
              <a:defRPr/>
            </a:pPr>
            <a:r>
              <a:rPr lang="ja-JP" altLang="en-US" dirty="0" smtClean="0">
                <a:latin typeface="+mn-ea"/>
              </a:rPr>
              <a:t>ク</a:t>
            </a:r>
            <a:r>
              <a:rPr lang="ja-JP" altLang="en-US" dirty="0">
                <a:latin typeface="+mn-ea"/>
              </a:rPr>
              <a:t>　</a:t>
            </a:r>
            <a:r>
              <a:rPr lang="ja-JP" altLang="en-US" u="sng" dirty="0"/>
              <a:t>数量や図形、標識や文字などへの関心・感覚</a:t>
            </a:r>
            <a:endParaRPr lang="en-US" altLang="ja-JP" u="sng" dirty="0"/>
          </a:p>
          <a:p>
            <a:pPr>
              <a:defRPr/>
            </a:pPr>
            <a:r>
              <a:rPr lang="ja-JP" altLang="en-US" dirty="0"/>
              <a:t>　　　 </a:t>
            </a:r>
            <a:r>
              <a:rPr lang="ja-JP" altLang="en-US" u="sng" dirty="0"/>
              <a:t>遊びや生活の中で、数量や図形、標識や文字などに親しむ体験を重ねたり、標識や文字の</a:t>
            </a:r>
            <a:endParaRPr lang="en-US" altLang="ja-JP" u="sng" dirty="0"/>
          </a:p>
          <a:p>
            <a:pPr>
              <a:defRPr/>
            </a:pPr>
            <a:r>
              <a:rPr lang="ja-JP" altLang="en-US" dirty="0"/>
              <a:t>　　</a:t>
            </a:r>
            <a:r>
              <a:rPr lang="ja-JP" altLang="en-US" u="sng" dirty="0"/>
              <a:t>役割に気付いたりし、自らの必要感に基づきこれらを活用し、興味や関心、感覚をもつように</a:t>
            </a:r>
            <a:r>
              <a:rPr lang="ja-JP" altLang="en-US" u="sng" dirty="0" err="1"/>
              <a:t>な</a:t>
            </a:r>
            <a:endParaRPr lang="en-US" altLang="ja-JP" u="sng" dirty="0"/>
          </a:p>
          <a:p>
            <a:pPr>
              <a:defRPr/>
            </a:pPr>
            <a:r>
              <a:rPr lang="ja-JP" altLang="en-US" dirty="0"/>
              <a:t>　　</a:t>
            </a:r>
            <a:r>
              <a:rPr lang="ja-JP" altLang="en-US" u="sng" dirty="0"/>
              <a:t>る</a:t>
            </a:r>
            <a:r>
              <a:rPr lang="ja-JP" altLang="en-US" u="sng" dirty="0" smtClean="0"/>
              <a:t>。</a:t>
            </a:r>
            <a:endParaRPr lang="en-US" altLang="ja-JP" u="sng" dirty="0" smtClean="0"/>
          </a:p>
          <a:p>
            <a:pPr>
              <a:defRPr/>
            </a:pPr>
            <a:endParaRPr lang="en-US" altLang="ja-JP" u="sng" dirty="0"/>
          </a:p>
          <a:p>
            <a:pPr>
              <a:defRPr/>
            </a:pPr>
            <a:r>
              <a:rPr lang="ja-JP" altLang="en-US" dirty="0"/>
              <a:t>ケ　</a:t>
            </a:r>
            <a:r>
              <a:rPr lang="ja-JP" altLang="en-US" u="sng" dirty="0"/>
              <a:t>言葉による伝え合い</a:t>
            </a:r>
            <a:endParaRPr lang="en-US" altLang="ja-JP" u="sng" dirty="0"/>
          </a:p>
          <a:p>
            <a:pPr>
              <a:defRPr/>
            </a:pPr>
            <a:r>
              <a:rPr lang="en-US" altLang="ja-JP" dirty="0"/>
              <a:t>        </a:t>
            </a:r>
            <a:r>
              <a:rPr lang="ja-JP" altLang="en-US" u="sng" dirty="0"/>
              <a:t>保育教諭等や友達と心を通わせる中で、絵本や物語などに親しみながら、豊かな言葉や表現</a:t>
            </a:r>
            <a:endParaRPr lang="en-US" altLang="ja-JP" u="sng" dirty="0"/>
          </a:p>
          <a:p>
            <a:pPr>
              <a:defRPr/>
            </a:pPr>
            <a:r>
              <a:rPr lang="ja-JP" altLang="en-US" dirty="0"/>
              <a:t>　　</a:t>
            </a:r>
            <a:r>
              <a:rPr lang="ja-JP" altLang="en-US" u="sng" dirty="0"/>
              <a:t>を身に付け、経験したことや考えたことなどを言葉で伝えたり、相手の話を注意して聞いたりし、</a:t>
            </a:r>
            <a:endParaRPr lang="en-US" altLang="ja-JP" u="sng" dirty="0"/>
          </a:p>
          <a:p>
            <a:pPr>
              <a:defRPr/>
            </a:pPr>
            <a:r>
              <a:rPr lang="ja-JP" altLang="en-US" dirty="0"/>
              <a:t>　　</a:t>
            </a:r>
            <a:r>
              <a:rPr lang="ja-JP" altLang="en-US" u="sng" dirty="0"/>
              <a:t>言葉による伝え合いを楽しむようになる</a:t>
            </a:r>
            <a:r>
              <a:rPr lang="ja-JP" altLang="en-US" u="sng" dirty="0" smtClean="0"/>
              <a:t>。</a:t>
            </a:r>
            <a:endParaRPr lang="en-US" altLang="ja-JP" u="sng" dirty="0" smtClean="0"/>
          </a:p>
          <a:p>
            <a:pPr>
              <a:defRPr/>
            </a:pPr>
            <a:r>
              <a:rPr lang="en-US" altLang="ja-JP" u="sng" dirty="0"/>
              <a:t/>
            </a:r>
            <a:br>
              <a:rPr lang="en-US" altLang="ja-JP" u="sng" dirty="0"/>
            </a:br>
            <a:r>
              <a:rPr lang="ja-JP" altLang="en-US" dirty="0"/>
              <a:t>コ   </a:t>
            </a:r>
            <a:r>
              <a:rPr lang="ja-JP" altLang="en-US" u="sng" dirty="0"/>
              <a:t>豊かな感性と表現</a:t>
            </a:r>
            <a:endParaRPr lang="en-US" altLang="ja-JP" u="sng" dirty="0"/>
          </a:p>
          <a:p>
            <a:pPr>
              <a:defRPr/>
            </a:pPr>
            <a:r>
              <a:rPr lang="en-US" altLang="ja-JP" dirty="0"/>
              <a:t>       </a:t>
            </a:r>
            <a:r>
              <a:rPr lang="ja-JP" altLang="en-US" dirty="0"/>
              <a:t>  </a:t>
            </a:r>
            <a:r>
              <a:rPr lang="ja-JP" altLang="en-US" u="sng" dirty="0"/>
              <a:t>心を動かす出来事などに触れ感性を働かせる中で、様々な素材の特徴や表現の仕方などに</a:t>
            </a:r>
            <a:endParaRPr lang="en-US" altLang="ja-JP" u="sng" dirty="0"/>
          </a:p>
          <a:p>
            <a:pPr>
              <a:defRPr/>
            </a:pPr>
            <a:r>
              <a:rPr lang="ja-JP" altLang="en-US" dirty="0"/>
              <a:t>　　</a:t>
            </a:r>
            <a:r>
              <a:rPr lang="ja-JP" altLang="en-US" u="sng" dirty="0"/>
              <a:t>気付き、感じたことや考えたことを自分で表現したり、友達同士で表現する過程を楽しんだりし、</a:t>
            </a:r>
            <a:endParaRPr lang="en-US" altLang="ja-JP" u="sng" dirty="0"/>
          </a:p>
          <a:p>
            <a:pPr>
              <a:defRPr/>
            </a:pPr>
            <a:r>
              <a:rPr lang="ja-JP" altLang="en-US" dirty="0"/>
              <a:t>　　</a:t>
            </a:r>
            <a:r>
              <a:rPr lang="ja-JP" altLang="en-US" u="sng" dirty="0"/>
              <a:t>表現する喜びを味わい、意欲をもつようになる</a:t>
            </a:r>
            <a:r>
              <a:rPr lang="ja-JP" altLang="en-US" u="sng" dirty="0" smtClean="0"/>
              <a:t>。</a:t>
            </a:r>
            <a:endParaRPr lang="en-US" altLang="ja-JP" u="sng" dirty="0" smtClean="0"/>
          </a:p>
          <a:p>
            <a:pPr>
              <a:defRPr/>
            </a:pPr>
            <a:endParaRPr lang="ja-JP" altLang="en-US" u="sng" dirty="0"/>
          </a:p>
          <a:p>
            <a:pPr>
              <a:defRPr/>
            </a:pPr>
            <a:r>
              <a:rPr lang="en-US" altLang="ja-JP" dirty="0"/>
              <a:t/>
            </a:r>
            <a:br>
              <a:rPr lang="en-US" altLang="ja-JP" dirty="0"/>
            </a:br>
            <a:r>
              <a:rPr kumimoji="1" lang="ja-JP" altLang="en-US" dirty="0" smtClean="0"/>
              <a:t>　　　　　　　　　　　　　　　　　　　　　　　　　　　　　　　　　　　　　　　　　　　　　　　</a:t>
            </a:r>
            <a:r>
              <a:rPr kumimoji="1" lang="en-US" altLang="ja-JP" sz="1400" u="sng" dirty="0" smtClean="0"/>
              <a:t>※</a:t>
            </a:r>
            <a:r>
              <a:rPr kumimoji="1" lang="ja-JP" altLang="en-US" sz="1400" u="sng" dirty="0" smtClean="0"/>
              <a:t>下線部：主な改訂箇所</a:t>
            </a:r>
            <a:endParaRPr kumimoji="1" lang="ja-JP" altLang="en-US" sz="1400" u="sng" dirty="0"/>
          </a:p>
        </p:txBody>
      </p:sp>
      <p:sp>
        <p:nvSpPr>
          <p:cNvPr id="11" name="角丸四角形 10"/>
          <p:cNvSpPr/>
          <p:nvPr/>
        </p:nvSpPr>
        <p:spPr>
          <a:xfrm>
            <a:off x="56454" y="114743"/>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2" name="テキスト ボックス 1"/>
          <p:cNvSpPr txBox="1"/>
          <p:nvPr/>
        </p:nvSpPr>
        <p:spPr>
          <a:xfrm>
            <a:off x="966228" y="211494"/>
            <a:ext cx="1250468" cy="461665"/>
          </a:xfrm>
          <a:prstGeom prst="rect">
            <a:avLst/>
          </a:prstGeom>
          <a:noFill/>
          <a:ln>
            <a:noFill/>
          </a:ln>
        </p:spPr>
        <p:txBody>
          <a:bodyPr wrap="square" rtlCol="0">
            <a:spAutoFit/>
          </a:bodyPr>
          <a:lstStyle/>
          <a:p>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endParaRPr kumimoji="1" lang="ja-JP" altLang="en-US" sz="2400" dirty="0"/>
          </a:p>
        </p:txBody>
      </p:sp>
      <p:sp>
        <p:nvSpPr>
          <p:cNvPr id="7" name="右矢印 6"/>
          <p:cNvSpPr/>
          <p:nvPr/>
        </p:nvSpPr>
        <p:spPr>
          <a:xfrm>
            <a:off x="7243945" y="6061319"/>
            <a:ext cx="1165439"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71</a:t>
            </a:r>
            <a:r>
              <a:rPr kumimoji="1" lang="ja-JP" altLang="en-US" dirty="0" smtClean="0">
                <a:solidFill>
                  <a:schemeClr val="tx1"/>
                </a:solidFill>
              </a:rPr>
              <a:t>～</a:t>
            </a:r>
            <a:endParaRPr kumimoji="1" lang="ja-JP" altLang="en-US" dirty="0">
              <a:solidFill>
                <a:schemeClr val="tx1"/>
              </a:solidFill>
            </a:endParaRPr>
          </a:p>
        </p:txBody>
      </p:sp>
      <p:sp>
        <p:nvSpPr>
          <p:cNvPr id="6" name="スライド番号プレースホルダー 5"/>
          <p:cNvSpPr>
            <a:spLocks noGrp="1"/>
          </p:cNvSpPr>
          <p:nvPr>
            <p:ph type="sldNum" sz="quarter" idx="12"/>
          </p:nvPr>
        </p:nvSpPr>
        <p:spPr/>
        <p:txBody>
          <a:bodyPr/>
          <a:lstStyle/>
          <a:p>
            <a:pPr>
              <a:defRPr/>
            </a:pPr>
            <a:fld id="{331BA3DD-65D8-46F3-A286-776281681733}" type="slidenum">
              <a:rPr lang="ja-JP" altLang="en-US" smtClean="0"/>
              <a:pPr>
                <a:defRPr/>
              </a:pPr>
              <a:t>20</a:t>
            </a:fld>
            <a:endParaRPr lang="ja-JP" altLang="en-US"/>
          </a:p>
        </p:txBody>
      </p:sp>
    </p:spTree>
    <p:extLst>
      <p:ext uri="{BB962C8B-B14F-4D97-AF65-F5344CB8AC3E}">
        <p14:creationId xmlns:p14="http://schemas.microsoft.com/office/powerpoint/2010/main" val="3120239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8212" y="47332"/>
            <a:ext cx="9649072"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総　則　</a:t>
            </a:r>
            <a:r>
              <a:rPr lang="ja-JP" altLang="en-US" dirty="0" smtClean="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rPr>
              <a:t>教育及び保育の内容並びに子育ての支援等に関する全体的な計画の役割</a:t>
            </a: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5" name="テキスト ボックス 4"/>
          <p:cNvSpPr txBox="1"/>
          <p:nvPr/>
        </p:nvSpPr>
        <p:spPr>
          <a:xfrm>
            <a:off x="238212" y="789314"/>
            <a:ext cx="9527684" cy="3293209"/>
          </a:xfrm>
          <a:prstGeom prst="rect">
            <a:avLst/>
          </a:prstGeom>
          <a:noFill/>
          <a:ln w="38100">
            <a:solidFill>
              <a:schemeClr val="tx1"/>
            </a:solidFill>
          </a:ln>
        </p:spPr>
        <p:txBody>
          <a:bodyPr wrap="square" rtlCol="0">
            <a:spAutoFit/>
          </a:bodyPr>
          <a:lstStyle/>
          <a:p>
            <a:r>
              <a:rPr lang="ja-JP" altLang="en-US" sz="1600" dirty="0" smtClean="0">
                <a:latin typeface="ＭＳ ゴシック" panose="020B0609070205080204" pitchFamily="49" charset="-128"/>
                <a:ea typeface="ＭＳ ゴシック" panose="020B0609070205080204" pitchFamily="49" charset="-128"/>
              </a:rPr>
              <a:t>第２　教育及び保育の内容並びに子育ての支援等に関する全体的な計画等</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１　教育及び</a:t>
            </a:r>
            <a:r>
              <a:rPr lang="ja-JP" altLang="en-US" sz="1600" dirty="0">
                <a:latin typeface="ＭＳ ゴシック" panose="020B0609070205080204" pitchFamily="49" charset="-128"/>
                <a:ea typeface="ＭＳ ゴシック" panose="020B0609070205080204" pitchFamily="49" charset="-128"/>
              </a:rPr>
              <a:t>保育の内容並びに子育ての支援等に関する全体的な</a:t>
            </a:r>
            <a:r>
              <a:rPr lang="ja-JP" altLang="en-US" sz="1600" dirty="0" smtClean="0">
                <a:latin typeface="ＭＳ ゴシック" panose="020B0609070205080204" pitchFamily="49" charset="-128"/>
                <a:ea typeface="ＭＳ ゴシック" panose="020B0609070205080204" pitchFamily="49" charset="-128"/>
              </a:rPr>
              <a:t>計画の作成等</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（１）教育及び保育の内容並びに子育ての支援等に関する全体的な計画の役割　</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各幼保連携型認定こども園においては、教育基本法（平成１８年法律第</a:t>
            </a:r>
            <a:r>
              <a:rPr lang="en-US" altLang="ja-JP" sz="1600" dirty="0" smtClean="0">
                <a:latin typeface="ＭＳ ゴシック" panose="020B0609070205080204" pitchFamily="49" charset="-128"/>
                <a:ea typeface="ＭＳ ゴシック" panose="020B0609070205080204" pitchFamily="49" charset="-128"/>
              </a:rPr>
              <a:t>120</a:t>
            </a:r>
            <a:r>
              <a:rPr lang="ja-JP" altLang="en-US" sz="1600" dirty="0" smtClean="0">
                <a:latin typeface="ＭＳ ゴシック" panose="020B0609070205080204" pitchFamily="49" charset="-128"/>
                <a:ea typeface="ＭＳ ゴシック" panose="020B0609070205080204" pitchFamily="49" charset="-128"/>
              </a:rPr>
              <a:t>号）、児童福祉法（昭和</a:t>
            </a:r>
            <a:r>
              <a:rPr lang="ja-JP" altLang="en-US" sz="1600" dirty="0">
                <a:latin typeface="ＭＳ ゴシック" panose="020B0609070205080204" pitchFamily="49" charset="-128"/>
                <a:ea typeface="ＭＳ ゴシック" panose="020B0609070205080204" pitchFamily="49" charset="-128"/>
              </a:rPr>
              <a:t>　</a:t>
            </a:r>
            <a:r>
              <a:rPr lang="en-US" altLang="ja-JP" sz="1600" dirty="0" smtClean="0">
                <a:latin typeface="ＭＳ ゴシック" panose="020B0609070205080204" pitchFamily="49" charset="-128"/>
                <a:ea typeface="ＭＳ ゴシック" panose="020B0609070205080204" pitchFamily="49" charset="-128"/>
              </a:rPr>
              <a:t>22</a:t>
            </a:r>
            <a:r>
              <a:rPr lang="ja-JP" altLang="en-US" sz="1600" dirty="0" smtClean="0">
                <a:latin typeface="ＭＳ ゴシック" panose="020B0609070205080204" pitchFamily="49" charset="-128"/>
                <a:ea typeface="ＭＳ ゴシック" panose="020B0609070205080204" pitchFamily="49" charset="-128"/>
              </a:rPr>
              <a:t>年法律第</a:t>
            </a:r>
            <a:r>
              <a:rPr lang="en-US" altLang="ja-JP" sz="1600" dirty="0" smtClean="0">
                <a:latin typeface="ＭＳ ゴシック" panose="020B0609070205080204" pitchFamily="49" charset="-128"/>
                <a:ea typeface="ＭＳ ゴシック" panose="020B0609070205080204" pitchFamily="49" charset="-128"/>
              </a:rPr>
              <a:t>164</a:t>
            </a:r>
            <a:r>
              <a:rPr lang="ja-JP" altLang="en-US" sz="1600" dirty="0" smtClean="0">
                <a:latin typeface="ＭＳ ゴシック" panose="020B0609070205080204" pitchFamily="49" charset="-128"/>
                <a:ea typeface="ＭＳ ゴシック" panose="020B0609070205080204" pitchFamily="49" charset="-128"/>
              </a:rPr>
              <a:t>号）及び認定こども園法その他の法令並びにこの幼保連携型認定こども園教育・保育要領の示すところに従い、教育と保育を一体的に提供するため、創意工夫を生かし、園児の心身の発達と幼保連携型認定こども園、家庭及び地域の実態に即応した適切な教育及び保育の内容並びに子育ての支援等に関する全体的な計画を作成するものとする。　　　　</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solidFill>
                  <a:srgbClr val="FF0000"/>
                </a:solidFill>
                <a:latin typeface="ＭＳ ゴシック" panose="020B0609070205080204" pitchFamily="49" charset="-128"/>
                <a:ea typeface="ＭＳ ゴシック" panose="020B0609070205080204" pitchFamily="49" charset="-128"/>
              </a:rPr>
              <a:t>　</a:t>
            </a:r>
            <a:r>
              <a:rPr lang="ja-JP" altLang="en-US" sz="1600" dirty="0" smtClean="0">
                <a:solidFill>
                  <a:srgbClr val="FF0000"/>
                </a:solidFill>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教育及び保育の内容並びに子育ての支援等に関する全体的な計画とは、教育と保育を一体的に捉</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え、園児の入園から修了までの在園期間の全体にわたり、幼保連携型認定こども園の目標に向か</a:t>
            </a:r>
            <a:r>
              <a:rPr lang="ja-JP" altLang="en-US" sz="1600" u="sng" dirty="0" err="1" smtClean="0">
                <a:latin typeface="ＭＳ ゴシック" panose="020B0609070205080204" pitchFamily="49" charset="-128"/>
                <a:ea typeface="ＭＳ ゴシック" panose="020B0609070205080204" pitchFamily="49" charset="-128"/>
              </a:rPr>
              <a:t>っ</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u="sng" dirty="0" err="1" smtClean="0">
                <a:latin typeface="ＭＳ ゴシック" panose="020B0609070205080204" pitchFamily="49" charset="-128"/>
                <a:ea typeface="ＭＳ ゴシック" panose="020B0609070205080204" pitchFamily="49" charset="-128"/>
              </a:rPr>
              <a:t>て</a:t>
            </a:r>
            <a:r>
              <a:rPr lang="ja-JP" altLang="en-US" sz="1600" u="sng" dirty="0" smtClean="0">
                <a:latin typeface="ＭＳ ゴシック" panose="020B0609070205080204" pitchFamily="49" charset="-128"/>
                <a:ea typeface="ＭＳ ゴシック" panose="020B0609070205080204" pitchFamily="49" charset="-128"/>
              </a:rPr>
              <a:t>どのような過程をたどって教育及び保育を進めていくかを明らかにするものであり、子育ての支</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援と有機的に連携し、園児の園生活全体を捉え、作成する計画である。</a:t>
            </a:r>
            <a:r>
              <a:rPr lang="ja-JP" altLang="en-US" sz="1600" dirty="0" smtClean="0">
                <a:latin typeface="ＭＳ ゴシック" panose="020B0609070205080204" pitchFamily="49" charset="-128"/>
                <a:ea typeface="ＭＳ ゴシック" panose="020B0609070205080204" pitchFamily="49" charset="-128"/>
              </a:rPr>
              <a:t>　（略）　　　　</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en-US" altLang="ja-JP" sz="1200" u="sng" dirty="0" smtClean="0">
                <a:latin typeface="ＭＳ ゴシック" panose="020B0609070205080204" pitchFamily="49" charset="-128"/>
                <a:ea typeface="ＭＳ ゴシック" panose="020B0609070205080204" pitchFamily="49" charset="-128"/>
              </a:rPr>
              <a:t>※</a:t>
            </a:r>
            <a:r>
              <a:rPr lang="ja-JP" altLang="en-US" sz="1200" u="sng" dirty="0" smtClean="0">
                <a:latin typeface="ＭＳ ゴシック" panose="020B0609070205080204" pitchFamily="49" charset="-128"/>
                <a:ea typeface="ＭＳ ゴシック" panose="020B0609070205080204" pitchFamily="49" charset="-128"/>
              </a:rPr>
              <a:t>下線部</a:t>
            </a:r>
            <a:r>
              <a:rPr lang="ja-JP" altLang="en-US" sz="1200" u="sng" dirty="0">
                <a:latin typeface="ＭＳ ゴシック" panose="020B0609070205080204" pitchFamily="49" charset="-128"/>
                <a:ea typeface="ＭＳ ゴシック" panose="020B0609070205080204" pitchFamily="49" charset="-128"/>
              </a:rPr>
              <a:t>：主な改訂</a:t>
            </a:r>
            <a:r>
              <a:rPr lang="ja-JP" altLang="en-US" sz="1200" u="sng" dirty="0" smtClean="0">
                <a:latin typeface="ＭＳ ゴシック" panose="020B0609070205080204" pitchFamily="49" charset="-128"/>
                <a:ea typeface="ＭＳ ゴシック" panose="020B0609070205080204" pitchFamily="49" charset="-128"/>
              </a:rPr>
              <a:t>箇所</a:t>
            </a:r>
            <a:endParaRPr lang="ja-JP" altLang="en-US" sz="1200" u="sng" dirty="0">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75648" y="6460356"/>
            <a:ext cx="9690248" cy="338554"/>
          </a:xfrm>
          <a:prstGeom prst="rect">
            <a:avLst/>
          </a:prstGeom>
          <a:noFill/>
        </p:spPr>
        <p:txBody>
          <a:bodyPr wrap="square" rtlCol="0">
            <a:spAutoFit/>
          </a:bodyPr>
          <a:lstStyle/>
          <a:p>
            <a:r>
              <a:rPr kumimoji="1" lang="en-US" altLang="ja-JP" sz="1600" dirty="0" smtClean="0">
                <a:latin typeface="ＭＳ ゴシック" panose="020B0609070205080204" pitchFamily="49" charset="-128"/>
                <a:ea typeface="ＭＳ ゴシック" panose="020B0609070205080204" pitchFamily="49" charset="-128"/>
              </a:rPr>
              <a:t>※</a:t>
            </a:r>
            <a:r>
              <a:rPr kumimoji="1" lang="ja-JP" altLang="en-US" sz="1600" dirty="0" smtClean="0">
                <a:latin typeface="ＭＳ ゴシック" panose="020B0609070205080204" pitchFamily="49" charset="-128"/>
                <a:ea typeface="ＭＳ ゴシック" panose="020B0609070205080204" pitchFamily="49" charset="-128"/>
              </a:rPr>
              <a:t>「教育及び保育の内容並びに子育ての支援等に関する全体的な計画」、一部</a:t>
            </a:r>
            <a:r>
              <a:rPr lang="ja-JP" altLang="en-US" sz="1600" dirty="0" smtClean="0">
                <a:latin typeface="ＭＳ ゴシック" panose="020B0609070205080204" pitchFamily="49" charset="-128"/>
                <a:ea typeface="ＭＳ ゴシック" panose="020B0609070205080204" pitchFamily="49" charset="-128"/>
              </a:rPr>
              <a:t>「全体的な計画」という。</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747" y="375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11" name="正方形/長方形 10"/>
          <p:cNvSpPr/>
          <p:nvPr/>
        </p:nvSpPr>
        <p:spPr>
          <a:xfrm>
            <a:off x="75648" y="4680112"/>
            <a:ext cx="9690248" cy="1754462"/>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質の高い教育及び保育の活動を目指して教育と保育を一体的に捉え、園の基本構想と</a:t>
            </a:r>
            <a:r>
              <a:rPr lang="ja-JP" altLang="en-US" dirty="0" err="1"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な</a:t>
            </a:r>
            <a:endParaRPr lang="en-US" altLang="ja-JP"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り、園内はもとより地域・社会に伝播する役割をもつこと。</a:t>
            </a:r>
            <a:endParaRPr lang="en-US" altLang="ja-JP"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endParaRPr lang="en-US" altLang="ja-JP" sz="8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u="sng"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教育及び保育の内容と子育ての支援等の内容の有機的関連</a:t>
            </a:r>
            <a:r>
              <a:rPr lang="ja-JP" altLang="en-US"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を図りつつ、</a:t>
            </a:r>
            <a:r>
              <a:rPr lang="ja-JP" altLang="en-US" u="sng"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各幼保連携型認</a:t>
            </a:r>
            <a:endParaRPr lang="en-US" altLang="ja-JP" u="sng"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u="sng"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定こども園の全体像を包括的に示す全体的な計画</a:t>
            </a:r>
            <a:r>
              <a:rPr lang="ja-JP" altLang="en-US"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を作成し、その目的や目標の達成に努め</a:t>
            </a:r>
            <a:endParaRPr lang="en-US" altLang="ja-JP"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ること。</a:t>
            </a:r>
            <a:endParaRPr lang="ja-JP" altLang="en-US"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9" name="右矢印 8"/>
          <p:cNvSpPr/>
          <p:nvPr/>
        </p:nvSpPr>
        <p:spPr>
          <a:xfrm>
            <a:off x="8121352" y="4040173"/>
            <a:ext cx="1152128"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77</a:t>
            </a:r>
            <a:r>
              <a:rPr kumimoji="1" lang="ja-JP" altLang="en-US" dirty="0" smtClean="0">
                <a:solidFill>
                  <a:schemeClr val="tx1"/>
                </a:solidFill>
              </a:rPr>
              <a:t>～</a:t>
            </a:r>
            <a:endParaRPr kumimoji="1" lang="ja-JP" altLang="en-US"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21</a:t>
            </a:fld>
            <a:endParaRPr lang="ja-JP" altLang="en-US"/>
          </a:p>
        </p:txBody>
      </p:sp>
    </p:spTree>
    <p:extLst>
      <p:ext uri="{BB962C8B-B14F-4D97-AF65-F5344CB8AC3E}">
        <p14:creationId xmlns:p14="http://schemas.microsoft.com/office/powerpoint/2010/main" val="768535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136358" y="3200834"/>
            <a:ext cx="3748231" cy="584775"/>
          </a:xfrm>
          <a:prstGeom prst="rect">
            <a:avLst/>
          </a:prstGeom>
          <a:noFill/>
        </p:spPr>
        <p:txBody>
          <a:bodyPr wrap="square" rtlCol="0">
            <a:spAutoFit/>
          </a:bodyPr>
          <a:lstStyle/>
          <a:p>
            <a:r>
              <a:rPr lang="ja-JP" altLang="en-US" sz="3200" b="1" dirty="0" smtClean="0">
                <a:latin typeface="+mn-ea"/>
                <a:ea typeface="+mn-ea"/>
              </a:rPr>
              <a:t>　</a:t>
            </a:r>
            <a:r>
              <a:rPr lang="ja-JP" altLang="en-US" sz="800" b="1" dirty="0" smtClean="0">
                <a:latin typeface="+mn-ea"/>
                <a:ea typeface="+mn-ea"/>
              </a:rPr>
              <a:t>　　</a:t>
            </a:r>
            <a:endParaRPr lang="ja-JP" altLang="en-US" sz="3200" dirty="0">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5081865" y="1318039"/>
            <a:ext cx="3982622" cy="3785263"/>
          </a:xfrm>
          <a:prstGeom prst="roundRect">
            <a:avLst>
              <a:gd name="adj" fmla="val 4050"/>
            </a:avLst>
          </a:prstGeom>
          <a:solidFill>
            <a:schemeClr val="bg1"/>
          </a:solidFill>
          <a:ln w="12700">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605772" y="1874060"/>
            <a:ext cx="3994385" cy="584775"/>
          </a:xfrm>
          <a:prstGeom prst="rect">
            <a:avLst/>
          </a:prstGeom>
          <a:noFill/>
        </p:spPr>
        <p:txBody>
          <a:bodyPr wrap="square" rtlCol="0">
            <a:spAutoFit/>
          </a:bodyPr>
          <a:lstStyle/>
          <a:p>
            <a:pPr algn="ctr"/>
            <a:r>
              <a:rPr kumimoji="1" lang="ja-JP" altLang="en-US" sz="3200" dirty="0" smtClean="0"/>
              <a:t>教育及び保育の内容</a:t>
            </a:r>
            <a:endParaRPr kumimoji="1" lang="ja-JP" altLang="en-US" sz="3200" dirty="0"/>
          </a:p>
        </p:txBody>
      </p:sp>
      <p:sp>
        <p:nvSpPr>
          <p:cNvPr id="9" name="テキスト ボックス 8"/>
          <p:cNvSpPr txBox="1"/>
          <p:nvPr/>
        </p:nvSpPr>
        <p:spPr>
          <a:xfrm>
            <a:off x="1044994" y="3668135"/>
            <a:ext cx="2989366" cy="646331"/>
          </a:xfrm>
          <a:prstGeom prst="rect">
            <a:avLst/>
          </a:prstGeom>
          <a:noFill/>
        </p:spPr>
        <p:txBody>
          <a:bodyPr wrap="square" rtlCol="0">
            <a:spAutoFit/>
          </a:bodyPr>
          <a:lstStyle/>
          <a:p>
            <a:r>
              <a:rPr kumimoji="1" lang="ja-JP" altLang="en-US" sz="3600" dirty="0" smtClean="0"/>
              <a:t>子育ての支援</a:t>
            </a:r>
            <a:endParaRPr kumimoji="1" lang="ja-JP" altLang="en-US" sz="3600" dirty="0"/>
          </a:p>
        </p:txBody>
      </p:sp>
      <p:sp>
        <p:nvSpPr>
          <p:cNvPr id="14" name="テキスト ボックス 13"/>
          <p:cNvSpPr txBox="1"/>
          <p:nvPr/>
        </p:nvSpPr>
        <p:spPr>
          <a:xfrm>
            <a:off x="5444220" y="1107816"/>
            <a:ext cx="3132506" cy="369332"/>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kumimoji="1" lang="ja-JP" altLang="en-US" dirty="0" smtClean="0"/>
              <a:t>全体的な計画を構成する計画</a:t>
            </a:r>
            <a:endParaRPr kumimoji="1" lang="ja-JP" altLang="en-US" dirty="0"/>
          </a:p>
        </p:txBody>
      </p:sp>
      <p:sp>
        <p:nvSpPr>
          <p:cNvPr id="11" name="テキスト ボックス 10"/>
          <p:cNvSpPr txBox="1"/>
          <p:nvPr/>
        </p:nvSpPr>
        <p:spPr>
          <a:xfrm>
            <a:off x="5263885" y="1619055"/>
            <a:ext cx="3775475" cy="646331"/>
          </a:xfrm>
          <a:prstGeom prst="rect">
            <a:avLst/>
          </a:prstGeom>
          <a:noFill/>
        </p:spPr>
        <p:txBody>
          <a:bodyPr wrap="square" rtlCol="0">
            <a:spAutoFit/>
          </a:bodyPr>
          <a:lstStyle/>
          <a:p>
            <a:r>
              <a:rPr kumimoji="1" lang="ja-JP" altLang="en-US" dirty="0" smtClean="0"/>
              <a:t>満３歳以上の園児の教育課程に係る教育時間の教育活動のための計画</a:t>
            </a:r>
            <a:endParaRPr kumimoji="1" lang="ja-JP" altLang="en-US" dirty="0"/>
          </a:p>
        </p:txBody>
      </p:sp>
      <p:sp>
        <p:nvSpPr>
          <p:cNvPr id="12" name="テキスト ボックス 11"/>
          <p:cNvSpPr txBox="1"/>
          <p:nvPr/>
        </p:nvSpPr>
        <p:spPr>
          <a:xfrm>
            <a:off x="5269638" y="2314179"/>
            <a:ext cx="3825880" cy="646331"/>
          </a:xfrm>
          <a:prstGeom prst="rect">
            <a:avLst/>
          </a:prstGeom>
          <a:noFill/>
        </p:spPr>
        <p:txBody>
          <a:bodyPr wrap="square" rtlCol="0">
            <a:spAutoFit/>
          </a:bodyPr>
          <a:lstStyle/>
          <a:p>
            <a:r>
              <a:rPr kumimoji="1" lang="ja-JP" altLang="en-US" dirty="0" smtClean="0"/>
              <a:t>満３歳以上の保育を必要とする子どもに該当する園児の保育のための計画</a:t>
            </a:r>
            <a:endParaRPr kumimoji="1" lang="ja-JP" altLang="en-US" dirty="0"/>
          </a:p>
        </p:txBody>
      </p:sp>
      <p:sp>
        <p:nvSpPr>
          <p:cNvPr id="15" name="テキスト ボックス 14"/>
          <p:cNvSpPr txBox="1"/>
          <p:nvPr/>
        </p:nvSpPr>
        <p:spPr>
          <a:xfrm>
            <a:off x="5258096" y="3008258"/>
            <a:ext cx="3787055" cy="646331"/>
          </a:xfrm>
          <a:prstGeom prst="rect">
            <a:avLst/>
          </a:prstGeom>
          <a:noFill/>
        </p:spPr>
        <p:txBody>
          <a:bodyPr wrap="square" rtlCol="0">
            <a:spAutoFit/>
          </a:bodyPr>
          <a:lstStyle/>
          <a:p>
            <a:r>
              <a:rPr kumimoji="1" lang="ja-JP" altLang="en-US" dirty="0" smtClean="0"/>
              <a:t>満３歳未満の保育を必要とする子どもに該当する園児の保育ための計画</a:t>
            </a:r>
            <a:endParaRPr kumimoji="1" lang="ja-JP" altLang="en-US" dirty="0"/>
          </a:p>
        </p:txBody>
      </p:sp>
      <p:sp>
        <p:nvSpPr>
          <p:cNvPr id="16" name="テキスト ボックス 15"/>
          <p:cNvSpPr txBox="1"/>
          <p:nvPr/>
        </p:nvSpPr>
        <p:spPr>
          <a:xfrm>
            <a:off x="5301434" y="3642607"/>
            <a:ext cx="3723459" cy="646331"/>
          </a:xfrm>
          <a:prstGeom prst="rect">
            <a:avLst/>
          </a:prstGeom>
          <a:noFill/>
        </p:spPr>
        <p:txBody>
          <a:bodyPr wrap="square" rtlCol="0">
            <a:spAutoFit/>
          </a:bodyPr>
          <a:lstStyle/>
          <a:p>
            <a:r>
              <a:rPr kumimoji="1" lang="ja-JP" altLang="en-US" dirty="0" smtClean="0"/>
              <a:t>一時預かり事業などとして行う活動のための計画</a:t>
            </a:r>
            <a:endParaRPr kumimoji="1" lang="ja-JP" altLang="en-US" dirty="0"/>
          </a:p>
        </p:txBody>
      </p:sp>
      <p:sp>
        <p:nvSpPr>
          <p:cNvPr id="17" name="テキスト ボックス 16"/>
          <p:cNvSpPr txBox="1"/>
          <p:nvPr/>
        </p:nvSpPr>
        <p:spPr>
          <a:xfrm>
            <a:off x="5299375" y="4337701"/>
            <a:ext cx="3547602" cy="369332"/>
          </a:xfrm>
          <a:prstGeom prst="rect">
            <a:avLst/>
          </a:prstGeom>
          <a:noFill/>
        </p:spPr>
        <p:txBody>
          <a:bodyPr wrap="square" rtlCol="0">
            <a:spAutoFit/>
          </a:bodyPr>
          <a:lstStyle/>
          <a:p>
            <a:r>
              <a:rPr kumimoji="1" lang="ja-JP" altLang="en-US" dirty="0" smtClean="0"/>
              <a:t>園生活全体を捉えた計画</a:t>
            </a:r>
            <a:endParaRPr kumimoji="1" lang="ja-JP" altLang="en-US" dirty="0"/>
          </a:p>
        </p:txBody>
      </p:sp>
      <p:sp>
        <p:nvSpPr>
          <p:cNvPr id="18" name="テキスト ボックス 17"/>
          <p:cNvSpPr txBox="1"/>
          <p:nvPr/>
        </p:nvSpPr>
        <p:spPr>
          <a:xfrm>
            <a:off x="5285603" y="4803003"/>
            <a:ext cx="3768597" cy="369332"/>
          </a:xfrm>
          <a:prstGeom prst="rect">
            <a:avLst/>
          </a:prstGeom>
          <a:noFill/>
        </p:spPr>
        <p:txBody>
          <a:bodyPr wrap="square" rtlCol="0">
            <a:spAutoFit/>
          </a:bodyPr>
          <a:lstStyle/>
          <a:p>
            <a:r>
              <a:rPr kumimoji="1" lang="ja-JP" altLang="en-US" dirty="0" smtClean="0"/>
              <a:t>安全計画・保健計画　等</a:t>
            </a:r>
            <a:endParaRPr kumimoji="1" lang="ja-JP" altLang="en-US" dirty="0"/>
          </a:p>
        </p:txBody>
      </p:sp>
      <p:sp>
        <p:nvSpPr>
          <p:cNvPr id="22" name="角丸四角形 21"/>
          <p:cNvSpPr/>
          <p:nvPr/>
        </p:nvSpPr>
        <p:spPr>
          <a:xfrm>
            <a:off x="427509" y="5926641"/>
            <a:ext cx="8900966" cy="619722"/>
          </a:xfrm>
          <a:prstGeom prst="roundRect">
            <a:avLst>
              <a:gd name="adj" fmla="val 4050"/>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661240" y="327023"/>
            <a:ext cx="8623948"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a:t>
            </a:r>
            <a:r>
              <a:rPr lang="ja-JP" altLang="en-US" sz="11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教育及び保育の内容並びに子育ての支援等に関する全体的な計画</a:t>
            </a:r>
            <a:endPar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8" name="テキスト ボックス 7"/>
          <p:cNvSpPr txBox="1"/>
          <p:nvPr/>
        </p:nvSpPr>
        <p:spPr>
          <a:xfrm>
            <a:off x="3452539" y="5952380"/>
            <a:ext cx="3367638" cy="646331"/>
          </a:xfrm>
          <a:prstGeom prst="rect">
            <a:avLst/>
          </a:prstGeom>
          <a:noFill/>
        </p:spPr>
        <p:txBody>
          <a:bodyPr wrap="square" rtlCol="0">
            <a:spAutoFit/>
          </a:bodyPr>
          <a:lstStyle/>
          <a:p>
            <a:r>
              <a:rPr lang="ja-JP" altLang="en-US" sz="3600" dirty="0"/>
              <a:t>各</a:t>
            </a:r>
            <a:r>
              <a:rPr kumimoji="1" lang="ja-JP" altLang="en-US" sz="3600" dirty="0" smtClean="0"/>
              <a:t>指導計画　等</a:t>
            </a:r>
            <a:endParaRPr kumimoji="1" lang="ja-JP" altLang="en-US" sz="3600" dirty="0"/>
          </a:p>
        </p:txBody>
      </p:sp>
      <p:sp>
        <p:nvSpPr>
          <p:cNvPr id="4" name="角丸四角形 3"/>
          <p:cNvSpPr/>
          <p:nvPr/>
        </p:nvSpPr>
        <p:spPr>
          <a:xfrm>
            <a:off x="598182" y="1821690"/>
            <a:ext cx="4009566" cy="746838"/>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985005" y="3641723"/>
            <a:ext cx="3019554" cy="713059"/>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二等辺三角形 27"/>
          <p:cNvSpPr/>
          <p:nvPr/>
        </p:nvSpPr>
        <p:spPr>
          <a:xfrm rot="10800000">
            <a:off x="1240204" y="5337116"/>
            <a:ext cx="7466020" cy="466083"/>
          </a:xfrm>
          <a:prstGeom prst="triangle">
            <a:avLst>
              <a:gd name="adj" fmla="val 492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661240" y="268145"/>
            <a:ext cx="979392" cy="66706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661240" y="436055"/>
            <a:ext cx="1114458" cy="369332"/>
          </a:xfrm>
          <a:prstGeom prst="rect">
            <a:avLst/>
          </a:prstGeom>
          <a:noFill/>
        </p:spPr>
        <p:txBody>
          <a:bodyPr wrap="square" rtlCol="0">
            <a:spAutoFit/>
          </a:bodyPr>
          <a:lstStyle/>
          <a:p>
            <a:r>
              <a:rPr kumimoji="1" lang="ja-JP" altLang="en-US" b="1" dirty="0" smtClean="0"/>
              <a:t>イメージ</a:t>
            </a:r>
            <a:endParaRPr kumimoji="1" lang="ja-JP" altLang="en-US" b="1" dirty="0"/>
          </a:p>
        </p:txBody>
      </p:sp>
      <p:sp>
        <p:nvSpPr>
          <p:cNvPr id="23" name="テキスト ボックス 22"/>
          <p:cNvSpPr txBox="1"/>
          <p:nvPr/>
        </p:nvSpPr>
        <p:spPr>
          <a:xfrm>
            <a:off x="4110163" y="3969743"/>
            <a:ext cx="438113" cy="400110"/>
          </a:xfrm>
          <a:prstGeom prst="rect">
            <a:avLst/>
          </a:prstGeom>
          <a:noFill/>
        </p:spPr>
        <p:txBody>
          <a:bodyPr wrap="square" rtlCol="0">
            <a:spAutoFit/>
          </a:bodyPr>
          <a:lstStyle/>
          <a:p>
            <a:r>
              <a:rPr kumimoji="1" lang="ja-JP" altLang="en-US" sz="2000" dirty="0" smtClean="0"/>
              <a:t>等</a:t>
            </a:r>
            <a:endParaRPr kumimoji="1" lang="ja-JP" altLang="en-US" sz="2000" dirty="0"/>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22</a:t>
            </a:fld>
            <a:endParaRPr lang="ja-JP" altLang="en-US"/>
          </a:p>
        </p:txBody>
      </p:sp>
    </p:spTree>
    <p:extLst>
      <p:ext uri="{BB962C8B-B14F-4D97-AF65-F5344CB8AC3E}">
        <p14:creationId xmlns:p14="http://schemas.microsoft.com/office/powerpoint/2010/main" val="8304240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8212" y="47332"/>
            <a:ext cx="9649072"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総　則　</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教育及び保育の内容並びに子育ての支援等に関する全体的な計画の作成</a:t>
            </a:r>
            <a:endPar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344488" y="610228"/>
            <a:ext cx="9361040" cy="2585323"/>
          </a:xfrm>
          <a:prstGeom prst="rect">
            <a:avLst/>
          </a:prstGeom>
          <a:noFill/>
          <a:ln w="38100">
            <a:solidFill>
              <a:schemeClr val="tx1"/>
            </a:solidFill>
          </a:ln>
        </p:spPr>
        <p:txBody>
          <a:bodyPr wrap="square" rtlCol="0">
            <a:spAutoFit/>
          </a:bodyPr>
          <a:lstStyle/>
          <a:p>
            <a:r>
              <a:rPr lang="ja-JP" altLang="en-US" sz="1600" dirty="0" smtClean="0">
                <a:latin typeface="ＭＳ ゴシック" panose="020B0609070205080204" pitchFamily="49" charset="-128"/>
                <a:ea typeface="ＭＳ ゴシック" panose="020B0609070205080204" pitchFamily="49" charset="-128"/>
              </a:rPr>
              <a:t>第２　教育及び保育の内容並びに子育ての支援等に関する全体的な計画等</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１　教育及び</a:t>
            </a:r>
            <a:r>
              <a:rPr lang="ja-JP" altLang="en-US" sz="1600" dirty="0">
                <a:latin typeface="ＭＳ ゴシック" panose="020B0609070205080204" pitchFamily="49" charset="-128"/>
                <a:ea typeface="ＭＳ ゴシック" panose="020B0609070205080204" pitchFamily="49" charset="-128"/>
              </a:rPr>
              <a:t>保育の内容並びに子育ての支援等に関する全体的な</a:t>
            </a:r>
            <a:r>
              <a:rPr lang="ja-JP" altLang="en-US" sz="1600" dirty="0" smtClean="0">
                <a:latin typeface="ＭＳ ゴシック" panose="020B0609070205080204" pitchFamily="49" charset="-128"/>
                <a:ea typeface="ＭＳ ゴシック" panose="020B0609070205080204" pitchFamily="49" charset="-128"/>
              </a:rPr>
              <a:t>計画の作成等</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（１）　（略）　</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各幼保連携型認定こども園においては、「幼児期の終わりまでに育ってほしい姿」を踏まえ教育及び保育の内容並びに子育ての支援等に関する全体的な計画を作成すること、その実施状況を評価して改善を図っていくこと、また実施に必要な人的又は物的な体制を確保するとともにその改善を図っていくことなどを通して、教育及び保育の内容並びに子育ての支援等に関する全体的な計画に基づき組織的かつ計画的に各幼保連携型認定こども園の教育及び保育活動の質の向上を図っていくこと（以下「カリキュラム・マネジメント」という。）に努めるものとする。</a:t>
            </a:r>
            <a:r>
              <a:rPr lang="ja-JP" altLang="en-US" sz="1600" dirty="0" smtClean="0">
                <a:latin typeface="ＭＳ ゴシック" panose="020B0609070205080204" pitchFamily="49" charset="-128"/>
                <a:ea typeface="ＭＳ ゴシック" panose="020B0609070205080204" pitchFamily="49" charset="-128"/>
              </a:rPr>
              <a:t>　　　　</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dirty="0" smtClean="0">
                <a:latin typeface="+mn-ea"/>
                <a:ea typeface="+mn-ea"/>
              </a:rPr>
              <a:t>　　　</a:t>
            </a:r>
            <a:r>
              <a:rPr lang="ja-JP" altLang="en-US" dirty="0">
                <a:latin typeface="+mn-ea"/>
                <a:ea typeface="+mn-ea"/>
              </a:rPr>
              <a:t>　</a:t>
            </a:r>
            <a:r>
              <a:rPr lang="ja-JP" altLang="en-US" dirty="0" smtClean="0">
                <a:latin typeface="+mn-ea"/>
                <a:ea typeface="+mn-ea"/>
              </a:rPr>
              <a:t>　</a:t>
            </a:r>
            <a:r>
              <a:rPr lang="en-US" altLang="ja-JP" sz="1400" u="sng" dirty="0" smtClean="0"/>
              <a:t>※</a:t>
            </a:r>
            <a:r>
              <a:rPr lang="ja-JP" altLang="en-US" sz="1400" u="sng" dirty="0" smtClean="0"/>
              <a:t>下線部</a:t>
            </a:r>
            <a:r>
              <a:rPr lang="ja-JP" altLang="en-US" sz="1400" u="sng" dirty="0"/>
              <a:t>：主な改訂</a:t>
            </a:r>
            <a:r>
              <a:rPr lang="ja-JP" altLang="en-US" sz="1400" u="sng" dirty="0" smtClean="0"/>
              <a:t>箇所</a:t>
            </a:r>
            <a:endParaRPr lang="ja-JP" altLang="en-US" u="sng" dirty="0">
              <a:latin typeface="+mn-ea"/>
              <a:ea typeface="+mn-ea"/>
            </a:endParaRPr>
          </a:p>
        </p:txBody>
      </p:sp>
      <p:sp>
        <p:nvSpPr>
          <p:cNvPr id="8" name="角丸四角形 7"/>
          <p:cNvSpPr/>
          <p:nvPr/>
        </p:nvSpPr>
        <p:spPr>
          <a:xfrm>
            <a:off x="7747" y="375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11" name="正方形/長方形 10"/>
          <p:cNvSpPr/>
          <p:nvPr/>
        </p:nvSpPr>
        <p:spPr>
          <a:xfrm>
            <a:off x="197036" y="3429000"/>
            <a:ext cx="9690248" cy="3429000"/>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幼保連携型認定こども園</a:t>
            </a:r>
            <a:r>
              <a:rPr lang="ja-JP" altLang="en-US" sz="1600" dirty="0">
                <a:solidFill>
                  <a:schemeClr val="tx1"/>
                </a:solidFill>
                <a:latin typeface="HG丸ｺﾞｼｯｸM-PRO" panose="020F0600000000000000" pitchFamily="50" charset="-128"/>
                <a:ea typeface="HG丸ｺﾞｼｯｸM-PRO" panose="020F0600000000000000" pitchFamily="50" charset="-128"/>
              </a:rPr>
              <a:t>等におけるカリキュラム・マネジメントの重要性：</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①</a:t>
            </a:r>
            <a:r>
              <a:rPr lang="ja-JP" altLang="ja-JP" sz="1600" dirty="0">
                <a:solidFill>
                  <a:schemeClr val="tx1"/>
                </a:solidFill>
                <a:latin typeface="HG丸ｺﾞｼｯｸM-PRO" panose="020F0600000000000000" pitchFamily="50" charset="-128"/>
                <a:ea typeface="HG丸ｺﾞｼｯｸM-PRO" panose="020F0600000000000000" pitchFamily="50" charset="-128"/>
              </a:rPr>
              <a:t>教科書のような主たる教材を用いず環境を通して行う</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教育</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及び保育</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を</a:t>
            </a:r>
            <a:r>
              <a:rPr lang="ja-JP" altLang="ja-JP" sz="1600" dirty="0">
                <a:solidFill>
                  <a:schemeClr val="tx1"/>
                </a:solidFill>
                <a:latin typeface="HG丸ｺﾞｼｯｸM-PRO" panose="020F0600000000000000" pitchFamily="50" charset="-128"/>
                <a:ea typeface="HG丸ｺﾞｼｯｸM-PRO" panose="020F0600000000000000" pitchFamily="50" charset="-128"/>
              </a:rPr>
              <a:t>基本としている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こと</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②</a:t>
            </a:r>
            <a:r>
              <a:rPr lang="ja-JP" altLang="en-US" sz="1600" dirty="0">
                <a:solidFill>
                  <a:schemeClr val="tx1"/>
                </a:solidFill>
                <a:latin typeface="HG丸ｺﾞｼｯｸM-PRO" panose="020F0600000000000000" pitchFamily="50" charset="-128"/>
                <a:ea typeface="HG丸ｺﾞｼｯｸM-PRO" panose="020F0600000000000000" pitchFamily="50" charset="-128"/>
              </a:rPr>
              <a:t>家庭</a:t>
            </a:r>
            <a:r>
              <a:rPr lang="ja-JP" altLang="ja-JP" sz="1600" dirty="0">
                <a:solidFill>
                  <a:schemeClr val="tx1"/>
                </a:solidFill>
                <a:latin typeface="HG丸ｺﾞｼｯｸM-PRO" panose="020F0600000000000000" pitchFamily="50" charset="-128"/>
                <a:ea typeface="HG丸ｺﾞｼｯｸM-PRO" panose="020F0600000000000000" pitchFamily="50" charset="-128"/>
              </a:rPr>
              <a:t>との関係において緊密度が他校種と比べて高い</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こと</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③</a:t>
            </a:r>
            <a:r>
              <a:rPr lang="ja-JP" altLang="en-US" sz="1600" dirty="0">
                <a:solidFill>
                  <a:schemeClr val="tx1"/>
                </a:solidFill>
                <a:latin typeface="HG丸ｺﾞｼｯｸM-PRO" panose="020F0600000000000000" pitchFamily="50" charset="-128"/>
                <a:ea typeface="HG丸ｺﾞｼｯｸM-PRO" panose="020F0600000000000000" pitchFamily="50" charset="-128"/>
              </a:rPr>
              <a:t>預かり保育</a:t>
            </a:r>
            <a:r>
              <a:rPr lang="ja-JP" altLang="ja-JP" sz="1600" dirty="0">
                <a:solidFill>
                  <a:schemeClr val="tx1"/>
                </a:solidFill>
                <a:latin typeface="HG丸ｺﾞｼｯｸM-PRO" panose="020F0600000000000000" pitchFamily="50" charset="-128"/>
                <a:ea typeface="HG丸ｺﾞｼｯｸM-PRO" panose="020F0600000000000000" pitchFamily="50" charset="-128"/>
              </a:rPr>
              <a:t>や子育ての支援などの教育課程以外の活動が</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、実施</a:t>
            </a:r>
            <a:r>
              <a:rPr lang="ja-JP" altLang="ja-JP" sz="1600" dirty="0">
                <a:solidFill>
                  <a:schemeClr val="tx1"/>
                </a:solidFill>
                <a:latin typeface="HG丸ｺﾞｼｯｸM-PRO" panose="020F0600000000000000" pitchFamily="50" charset="-128"/>
                <a:ea typeface="HG丸ｺﾞｼｯｸM-PRO" panose="020F0600000000000000" pitchFamily="50" charset="-128"/>
              </a:rPr>
              <a:t>されている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こと</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幼保連携型認定こども園</a:t>
            </a:r>
            <a:r>
              <a:rPr lang="ja-JP" altLang="en-US" sz="1600" dirty="0">
                <a:solidFill>
                  <a:schemeClr val="tx1"/>
                </a:solidFill>
                <a:latin typeface="HG丸ｺﾞｼｯｸM-PRO" panose="020F0600000000000000" pitchFamily="50" charset="-128"/>
                <a:ea typeface="HG丸ｺﾞｼｯｸM-PRO" panose="020F0600000000000000" pitchFamily="50" charset="-128"/>
              </a:rPr>
              <a:t>等におけるカリキュラム・マネジメントは極めて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重要</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幼保連携型認定こども園教育・保育要領</a:t>
            </a:r>
            <a:r>
              <a:rPr lang="ja-JP" altLang="en-US" sz="1600" dirty="0">
                <a:solidFill>
                  <a:schemeClr val="tx1"/>
                </a:solidFill>
                <a:latin typeface="HG丸ｺﾞｼｯｸM-PRO" panose="020F0600000000000000" pitchFamily="50" charset="-128"/>
                <a:ea typeface="HG丸ｺﾞｼｯｸM-PRO" panose="020F0600000000000000" pitchFamily="50" charset="-128"/>
              </a:rPr>
              <a:t>におけるカリキュラム・マネジメント：</a:t>
            </a:r>
          </a:p>
          <a:p>
            <a:pPr defTabSz="806636">
              <a:spcAft>
                <a:spcPts val="554"/>
              </a:spcAft>
            </a:pPr>
            <a:r>
              <a:rPr lang="ja-JP" altLang="en-US" sz="1600" dirty="0" smtClean="0">
                <a:solidFill>
                  <a:srgbClr val="000000"/>
                </a:solidFill>
                <a:latin typeface="HG丸ｺﾞｼｯｸM-PRO" panose="020F0600000000000000" pitchFamily="50" charset="-128"/>
                <a:ea typeface="HG丸ｺﾞｼｯｸM-PRO" panose="020F0600000000000000" pitchFamily="50" charset="-128"/>
              </a:rPr>
              <a:t>　園長は、「幼児期の終わりまでに育ってほしい姿」を踏まえて教育及び保育の内容並びに子育ての支援等に関する全体的な計画</a:t>
            </a:r>
            <a:r>
              <a:rPr lang="ja-JP" altLang="en-US" sz="1600" dirty="0">
                <a:solidFill>
                  <a:srgbClr val="000000"/>
                </a:solidFill>
                <a:latin typeface="HG丸ｺﾞｼｯｸM-PRO" panose="020F0600000000000000" pitchFamily="50" charset="-128"/>
                <a:ea typeface="HG丸ｺﾞｼｯｸM-PRO" panose="020F0600000000000000" pitchFamily="50" charset="-128"/>
              </a:rPr>
              <a:t>（</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rPr>
              <a:t>全体的な計画）を作成すること、全体的な計画の実施に必要な人的または物的な体制を確保して改善を図っていくことなどを通して、各幼保連携型認定こども園の全体的な計画に基づき、全教職員の協力体制の下、組織的かつ計画的に教育及び保育の活動の質の向上を図るカリキュラム・マネジメントを実施することが求められる。</a:t>
            </a: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p:txBody>
      </p:sp>
      <p:sp>
        <p:nvSpPr>
          <p:cNvPr id="7" name="右矢印 6"/>
          <p:cNvSpPr/>
          <p:nvPr/>
        </p:nvSpPr>
        <p:spPr>
          <a:xfrm>
            <a:off x="8445496" y="2889086"/>
            <a:ext cx="1235080"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77</a:t>
            </a:r>
            <a:r>
              <a:rPr kumimoji="1" lang="ja-JP" altLang="en-US" dirty="0" smtClean="0">
                <a:solidFill>
                  <a:schemeClr val="tx1"/>
                </a:solidFill>
              </a:rPr>
              <a:t>～</a:t>
            </a:r>
            <a:endParaRPr kumimoji="1" lang="ja-JP" altLang="en-US"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23</a:t>
            </a:fld>
            <a:endParaRPr lang="ja-JP" altLang="en-US"/>
          </a:p>
        </p:txBody>
      </p:sp>
    </p:spTree>
    <p:extLst>
      <p:ext uri="{BB962C8B-B14F-4D97-AF65-F5344CB8AC3E}">
        <p14:creationId xmlns:p14="http://schemas.microsoft.com/office/powerpoint/2010/main" val="26843920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8212" y="47332"/>
            <a:ext cx="9649072"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総　則　</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教育及び保育の内容並びに子育ての支援等に関する全体的な計画の作成</a:t>
            </a:r>
            <a:endPar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240081" y="1052736"/>
            <a:ext cx="9361040" cy="3754874"/>
          </a:xfrm>
          <a:prstGeom prst="rect">
            <a:avLst/>
          </a:prstGeom>
          <a:noFill/>
          <a:ln w="38100">
            <a:solidFill>
              <a:schemeClr val="tx1"/>
            </a:solidFill>
          </a:ln>
        </p:spPr>
        <p:txBody>
          <a:bodyPr wrap="square" rtlCol="0">
            <a:spAutoFit/>
          </a:bodyPr>
          <a:lstStyle/>
          <a:p>
            <a:endParaRPr lang="en-US" altLang="ja-JP" sz="1600" dirty="0" smtClean="0">
              <a:latin typeface="+mn-ea"/>
              <a:ea typeface="+mn-ea"/>
            </a:endParaRPr>
          </a:p>
          <a:p>
            <a:r>
              <a:rPr lang="ja-JP" altLang="en-US" sz="1600" dirty="0" smtClean="0">
                <a:latin typeface="ＭＳ ゴシック" panose="020B0609070205080204" pitchFamily="49" charset="-128"/>
                <a:ea typeface="ＭＳ ゴシック" panose="020B0609070205080204" pitchFamily="49" charset="-128"/>
              </a:rPr>
              <a:t>第２　教育及び保育の内容並びに子育ての支援等に関する全体的な計画等</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１　教育及び</a:t>
            </a:r>
            <a:r>
              <a:rPr lang="ja-JP" altLang="en-US" sz="1600" dirty="0">
                <a:latin typeface="ＭＳ ゴシック" panose="020B0609070205080204" pitchFamily="49" charset="-128"/>
                <a:ea typeface="ＭＳ ゴシック" panose="020B0609070205080204" pitchFamily="49" charset="-128"/>
              </a:rPr>
              <a:t>保育の内容並びに子育ての支援等に関する全体的な</a:t>
            </a:r>
            <a:r>
              <a:rPr lang="ja-JP" altLang="en-US" sz="1600" dirty="0" smtClean="0">
                <a:latin typeface="ＭＳ ゴシック" panose="020B0609070205080204" pitchFamily="49" charset="-128"/>
                <a:ea typeface="ＭＳ ゴシック" panose="020B0609070205080204" pitchFamily="49" charset="-128"/>
              </a:rPr>
              <a:t>計画の作成等</a:t>
            </a:r>
            <a:endParaRPr lang="en-US" altLang="ja-JP" sz="1600" dirty="0" smtClean="0">
              <a:latin typeface="ＭＳ ゴシック" panose="020B0609070205080204" pitchFamily="49" charset="-128"/>
              <a:ea typeface="ＭＳ ゴシック" panose="020B0609070205080204" pitchFamily="49" charset="-128"/>
            </a:endParaRPr>
          </a:p>
          <a:p>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（２）　各幼保連携型認定こども園の教育及び保育の目標と教育及び保育の内容並びに子育ての支援</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等に関する全体的な計画の作成　</a:t>
            </a:r>
            <a:endParaRPr lang="en-US" altLang="ja-JP" sz="1600" dirty="0" smtClean="0">
              <a:latin typeface="ＭＳ ゴシック" panose="020B0609070205080204" pitchFamily="49" charset="-128"/>
              <a:ea typeface="ＭＳ ゴシック" panose="020B0609070205080204" pitchFamily="49" charset="-128"/>
            </a:endParaRPr>
          </a:p>
          <a:p>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教育及び保育の内容並びに子育ての支援等に関する全体的な計画の作成に当たっては、幼保連携型認定こども園の教育及び保育において育みたい資質・能力を踏まえつつ、各幼保連携型認定子ども園の教育及び保育の目標を明確にするとともに、教育及び保育の内容並びに子育ての支援等に関する全体的な計画の作成についての基本的な方針が家庭や地域とも共有されるよう努めるものとする。</a:t>
            </a:r>
            <a:endParaRPr lang="en-US" altLang="ja-JP" u="sng" dirty="0" smtClean="0">
              <a:latin typeface="ＭＳ ゴシック" panose="020B0609070205080204" pitchFamily="49" charset="-128"/>
              <a:ea typeface="ＭＳ ゴシック" panose="020B0609070205080204" pitchFamily="49" charset="-128"/>
            </a:endParaRPr>
          </a:p>
          <a:p>
            <a:endParaRPr lang="en-US" altLang="ja-JP" u="sng" dirty="0">
              <a:latin typeface="ＭＳ ゴシック" panose="020B0609070205080204" pitchFamily="49" charset="-128"/>
              <a:ea typeface="ＭＳ ゴシック" panose="020B0609070205080204" pitchFamily="49" charset="-128"/>
            </a:endParaRPr>
          </a:p>
          <a:p>
            <a:r>
              <a:rPr lang="ja-JP" altLang="en-US" dirty="0" smtClean="0">
                <a:latin typeface="+mn-ea"/>
                <a:ea typeface="+mn-ea"/>
              </a:rPr>
              <a:t>　　　　　　　　　　　　　　　　　　　　　　　　　　　　　　　　　　　　　　　　　　　　</a:t>
            </a:r>
            <a:r>
              <a:rPr lang="ja-JP" altLang="en-US" dirty="0" smtClean="0">
                <a:latin typeface="ＭＳ ゴシック" panose="020B0609070205080204" pitchFamily="49" charset="-128"/>
                <a:ea typeface="ＭＳ ゴシック" panose="020B0609070205080204" pitchFamily="49" charset="-128"/>
              </a:rPr>
              <a:t>　　</a:t>
            </a:r>
            <a:r>
              <a:rPr lang="en-US" altLang="ja-JP" sz="1400" u="sng" dirty="0" smtClean="0">
                <a:latin typeface="ＭＳ ゴシック" panose="020B0609070205080204" pitchFamily="49" charset="-128"/>
                <a:ea typeface="ＭＳ ゴシック" panose="020B0609070205080204" pitchFamily="49" charset="-128"/>
              </a:rPr>
              <a:t>※</a:t>
            </a:r>
            <a:r>
              <a:rPr lang="ja-JP" altLang="en-US" sz="1400" u="sng" dirty="0" smtClean="0">
                <a:latin typeface="ＭＳ ゴシック" panose="020B0609070205080204" pitchFamily="49" charset="-128"/>
                <a:ea typeface="ＭＳ ゴシック" panose="020B0609070205080204" pitchFamily="49" charset="-128"/>
              </a:rPr>
              <a:t>下線部</a:t>
            </a:r>
            <a:r>
              <a:rPr lang="ja-JP" altLang="en-US" sz="1400" u="sng" dirty="0">
                <a:latin typeface="ＭＳ ゴシック" panose="020B0609070205080204" pitchFamily="49" charset="-128"/>
                <a:ea typeface="ＭＳ ゴシック" panose="020B0609070205080204" pitchFamily="49" charset="-128"/>
              </a:rPr>
              <a:t>：主な改訂</a:t>
            </a:r>
            <a:r>
              <a:rPr lang="ja-JP" altLang="en-US" sz="1400" u="sng" dirty="0" smtClean="0">
                <a:latin typeface="ＭＳ ゴシック" panose="020B0609070205080204" pitchFamily="49" charset="-128"/>
                <a:ea typeface="ＭＳ ゴシック" panose="020B0609070205080204" pitchFamily="49" charset="-128"/>
              </a:rPr>
              <a:t>箇所</a:t>
            </a:r>
            <a:endParaRPr lang="ja-JP" altLang="en-US" u="sng"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747" y="375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7" name="右矢印 6"/>
          <p:cNvSpPr/>
          <p:nvPr/>
        </p:nvSpPr>
        <p:spPr>
          <a:xfrm>
            <a:off x="8193360" y="5243941"/>
            <a:ext cx="1182060"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83</a:t>
            </a:r>
            <a:r>
              <a:rPr kumimoji="1" lang="ja-JP" altLang="en-US" dirty="0" smtClean="0">
                <a:solidFill>
                  <a:schemeClr val="tx1"/>
                </a:solidFill>
              </a:rPr>
              <a:t>～</a:t>
            </a:r>
            <a:endParaRPr kumimoji="1" lang="ja-JP" altLang="en-US"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24</a:t>
            </a:fld>
            <a:endParaRPr lang="ja-JP" altLang="en-US"/>
          </a:p>
        </p:txBody>
      </p:sp>
    </p:spTree>
    <p:extLst>
      <p:ext uri="{BB962C8B-B14F-4D97-AF65-F5344CB8AC3E}">
        <p14:creationId xmlns:p14="http://schemas.microsoft.com/office/powerpoint/2010/main" val="2908882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8212" y="47332"/>
            <a:ext cx="9649072"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総　則　</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教育及び保育の内容並びに子育ての支援等に関する全体的な計画の実施上の留意事項</a:t>
            </a:r>
            <a:endPar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238212" y="1223161"/>
            <a:ext cx="9361040" cy="4708981"/>
          </a:xfrm>
          <a:prstGeom prst="rect">
            <a:avLst/>
          </a:prstGeom>
          <a:noFill/>
          <a:ln w="38100">
            <a:solidFill>
              <a:schemeClr val="tx1"/>
            </a:solidFill>
          </a:ln>
        </p:spPr>
        <p:txBody>
          <a:bodyPr wrap="square" rtlCol="0">
            <a:spAutoFit/>
          </a:bodyPr>
          <a:lstStyle/>
          <a:p>
            <a:endParaRPr lang="en-US" altLang="ja-JP" sz="1600" dirty="0" smtClean="0">
              <a:latin typeface="+mn-ea"/>
              <a:ea typeface="+mn-ea"/>
            </a:endParaRPr>
          </a:p>
          <a:p>
            <a:r>
              <a:rPr lang="ja-JP" altLang="en-US" dirty="0" smtClean="0">
                <a:latin typeface="ＭＳ ゴシック" panose="020B0609070205080204" pitchFamily="49" charset="-128"/>
                <a:ea typeface="ＭＳ ゴシック" panose="020B0609070205080204" pitchFamily="49" charset="-128"/>
              </a:rPr>
              <a:t>第２　教育及び保育の内容並びに子育ての支援等に関する全体的な計画等</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１　教育及び</a:t>
            </a:r>
            <a:r>
              <a:rPr lang="ja-JP" altLang="en-US" dirty="0">
                <a:latin typeface="ＭＳ ゴシック" panose="020B0609070205080204" pitchFamily="49" charset="-128"/>
                <a:ea typeface="ＭＳ ゴシック" panose="020B0609070205080204" pitchFamily="49" charset="-128"/>
              </a:rPr>
              <a:t>保育の内容並びに子育ての支援等に関する全体的な</a:t>
            </a:r>
            <a:r>
              <a:rPr lang="ja-JP" altLang="en-US" dirty="0" smtClean="0">
                <a:latin typeface="ＭＳ ゴシック" panose="020B0609070205080204" pitchFamily="49" charset="-128"/>
                <a:ea typeface="ＭＳ ゴシック" panose="020B0609070205080204" pitchFamily="49" charset="-128"/>
              </a:rPr>
              <a:t>計画の作成等</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（４）教育及び保育の内容並びに子育ての支援等に関する全体的な計画の実施上の留意事</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項　</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各幼保連携型認定こども園においては、</a:t>
            </a:r>
            <a:r>
              <a:rPr lang="ja-JP" altLang="en-US" u="sng" dirty="0">
                <a:latin typeface="ＭＳ ゴシック" panose="020B0609070205080204" pitchFamily="49" charset="-128"/>
                <a:ea typeface="ＭＳ ゴシック" panose="020B0609070205080204" pitchFamily="49" charset="-128"/>
              </a:rPr>
              <a:t>園長の方針の下</a:t>
            </a:r>
            <a:r>
              <a:rPr lang="ja-JP" altLang="en-US" u="sng" dirty="0" smtClean="0">
                <a:latin typeface="ＭＳ ゴシック" panose="020B0609070205080204" pitchFamily="49" charset="-128"/>
                <a:ea typeface="ＭＳ ゴシック" panose="020B0609070205080204" pitchFamily="49" charset="-128"/>
              </a:rPr>
              <a:t>に、園</a:t>
            </a:r>
            <a:r>
              <a:rPr lang="ja-JP" altLang="en-US" u="sng" dirty="0">
                <a:latin typeface="ＭＳ ゴシック" panose="020B0609070205080204" pitchFamily="49" charset="-128"/>
                <a:ea typeface="ＭＳ ゴシック" panose="020B0609070205080204" pitchFamily="49" charset="-128"/>
              </a:rPr>
              <a:t>務分掌に</a:t>
            </a:r>
            <a:r>
              <a:rPr lang="ja-JP" altLang="en-US" u="sng" dirty="0" smtClean="0">
                <a:latin typeface="ＭＳ ゴシック" panose="020B0609070205080204" pitchFamily="49" charset="-128"/>
                <a:ea typeface="ＭＳ ゴシック" panose="020B0609070205080204" pitchFamily="49" charset="-128"/>
              </a:rPr>
              <a:t>基づき保育教</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諭等職員</a:t>
            </a:r>
            <a:r>
              <a:rPr lang="ja-JP" altLang="en-US" u="sng" dirty="0">
                <a:latin typeface="ＭＳ ゴシック" panose="020B0609070205080204" pitchFamily="49" charset="-128"/>
                <a:ea typeface="ＭＳ ゴシック" panose="020B0609070205080204" pitchFamily="49" charset="-128"/>
              </a:rPr>
              <a:t>が適切に役割を分担</a:t>
            </a:r>
            <a:r>
              <a:rPr lang="ja-JP" altLang="en-US" u="sng" dirty="0" smtClean="0">
                <a:latin typeface="ＭＳ ゴシック" panose="020B0609070205080204" pitchFamily="49" charset="-128"/>
                <a:ea typeface="ＭＳ ゴシック" panose="020B0609070205080204" pitchFamily="49" charset="-128"/>
              </a:rPr>
              <a:t>しつつ、相互</a:t>
            </a:r>
            <a:r>
              <a:rPr lang="ja-JP" altLang="en-US" u="sng" dirty="0">
                <a:latin typeface="ＭＳ ゴシック" panose="020B0609070205080204" pitchFamily="49" charset="-128"/>
                <a:ea typeface="ＭＳ ゴシック" panose="020B0609070205080204" pitchFamily="49" charset="-128"/>
              </a:rPr>
              <a:t>に連携</a:t>
            </a:r>
            <a:r>
              <a:rPr lang="ja-JP" altLang="en-US" u="sng" dirty="0" smtClean="0">
                <a:latin typeface="ＭＳ ゴシック" panose="020B0609070205080204" pitchFamily="49" charset="-128"/>
                <a:ea typeface="ＭＳ ゴシック" panose="020B0609070205080204" pitchFamily="49" charset="-128"/>
              </a:rPr>
              <a:t>しながら、教育及び保育の内容並びに</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子育ての支援等に関する全体的な計画や指導</a:t>
            </a:r>
            <a:r>
              <a:rPr lang="ja-JP" altLang="en-US" u="sng" dirty="0">
                <a:latin typeface="ＭＳ ゴシック" panose="020B0609070205080204" pitchFamily="49" charset="-128"/>
                <a:ea typeface="ＭＳ ゴシック" panose="020B0609070205080204" pitchFamily="49" charset="-128"/>
              </a:rPr>
              <a:t>の改善を図るものとする。</a:t>
            </a:r>
            <a:r>
              <a:rPr lang="ja-JP" altLang="en-US" u="sng" dirty="0" smtClean="0">
                <a:latin typeface="ＭＳ ゴシック" panose="020B0609070205080204" pitchFamily="49" charset="-128"/>
                <a:ea typeface="ＭＳ ゴシック" panose="020B0609070205080204" pitchFamily="49" charset="-128"/>
              </a:rPr>
              <a:t>また、各幼保連</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携型認定こども園が行う教育及び保育等に係る評価</a:t>
            </a:r>
            <a:r>
              <a:rPr lang="ja-JP" altLang="en-US" u="sng" dirty="0">
                <a:latin typeface="ＭＳ ゴシック" panose="020B0609070205080204" pitchFamily="49" charset="-128"/>
                <a:ea typeface="ＭＳ ゴシック" panose="020B0609070205080204" pitchFamily="49" charset="-128"/>
              </a:rPr>
              <a:t>について</a:t>
            </a:r>
            <a:r>
              <a:rPr lang="ja-JP" altLang="en-US" u="sng" dirty="0" smtClean="0">
                <a:latin typeface="ＭＳ ゴシック" panose="020B0609070205080204" pitchFamily="49" charset="-128"/>
                <a:ea typeface="ＭＳ ゴシック" panose="020B0609070205080204" pitchFamily="49" charset="-128"/>
              </a:rPr>
              <a:t>は、教育及び保育の内容並</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u="sng" dirty="0" err="1" smtClean="0">
                <a:latin typeface="ＭＳ ゴシック" panose="020B0609070205080204" pitchFamily="49" charset="-128"/>
                <a:ea typeface="ＭＳ ゴシック" panose="020B0609070205080204" pitchFamily="49" charset="-128"/>
              </a:rPr>
              <a:t>びに</a:t>
            </a:r>
            <a:r>
              <a:rPr lang="ja-JP" altLang="en-US" u="sng" dirty="0" smtClean="0">
                <a:latin typeface="ＭＳ ゴシック" panose="020B0609070205080204" pitchFamily="49" charset="-128"/>
                <a:ea typeface="ＭＳ ゴシック" panose="020B0609070205080204" pitchFamily="49" charset="-128"/>
              </a:rPr>
              <a:t>子育ての支援等に関する全体的な計画の作成、実施、改善</a:t>
            </a:r>
            <a:r>
              <a:rPr lang="ja-JP" altLang="en-US" u="sng" dirty="0">
                <a:latin typeface="ＭＳ ゴシック" panose="020B0609070205080204" pitchFamily="49" charset="-128"/>
                <a:ea typeface="ＭＳ ゴシック" panose="020B0609070205080204" pitchFamily="49" charset="-128"/>
              </a:rPr>
              <a:t>が</a:t>
            </a:r>
            <a:r>
              <a:rPr lang="ja-JP" altLang="en-US" u="sng" dirty="0" smtClean="0">
                <a:latin typeface="ＭＳ ゴシック" panose="020B0609070205080204" pitchFamily="49" charset="-128"/>
                <a:ea typeface="ＭＳ ゴシック" panose="020B0609070205080204" pitchFamily="49" charset="-128"/>
              </a:rPr>
              <a:t>教育及び保育活動や園</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運営</a:t>
            </a:r>
            <a:r>
              <a:rPr lang="ja-JP" altLang="en-US" u="sng" dirty="0">
                <a:latin typeface="ＭＳ ゴシック" panose="020B0609070205080204" pitchFamily="49" charset="-128"/>
                <a:ea typeface="ＭＳ ゴシック" panose="020B0609070205080204" pitchFamily="49" charset="-128"/>
              </a:rPr>
              <a:t>の中核と</a:t>
            </a:r>
            <a:r>
              <a:rPr lang="ja-JP" altLang="en-US" u="sng" dirty="0" smtClean="0">
                <a:latin typeface="ＭＳ ゴシック" panose="020B0609070205080204" pitchFamily="49" charset="-128"/>
                <a:ea typeface="ＭＳ ゴシック" panose="020B0609070205080204" pitchFamily="49" charset="-128"/>
              </a:rPr>
              <a:t>なること</a:t>
            </a:r>
            <a:r>
              <a:rPr lang="ja-JP" altLang="en-US" u="sng" dirty="0">
                <a:latin typeface="ＭＳ ゴシック" panose="020B0609070205080204" pitchFamily="49" charset="-128"/>
                <a:ea typeface="ＭＳ ゴシック" panose="020B0609070205080204" pitchFamily="49" charset="-128"/>
              </a:rPr>
              <a:t>を</a:t>
            </a:r>
            <a:r>
              <a:rPr lang="ja-JP" altLang="en-US" u="sng" dirty="0" smtClean="0">
                <a:latin typeface="ＭＳ ゴシック" panose="020B0609070205080204" pitchFamily="49" charset="-128"/>
                <a:ea typeface="ＭＳ ゴシック" panose="020B0609070205080204" pitchFamily="49" charset="-128"/>
              </a:rPr>
              <a:t>踏まえ、カリキュラム</a:t>
            </a:r>
            <a:r>
              <a:rPr lang="ja-JP" altLang="en-US" u="sng" dirty="0">
                <a:latin typeface="ＭＳ ゴシック" panose="020B0609070205080204" pitchFamily="49" charset="-128"/>
                <a:ea typeface="ＭＳ ゴシック" panose="020B0609070205080204" pitchFamily="49" charset="-128"/>
              </a:rPr>
              <a:t>・マネジメントと関連付けながら実</a:t>
            </a:r>
            <a:r>
              <a:rPr lang="ja-JP" altLang="en-US" u="sng" dirty="0" smtClean="0">
                <a:latin typeface="ＭＳ ゴシック" panose="020B0609070205080204" pitchFamily="49" charset="-128"/>
                <a:ea typeface="ＭＳ ゴシック" panose="020B0609070205080204" pitchFamily="49" charset="-128"/>
              </a:rPr>
              <a:t>施す</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u="sng" dirty="0" err="1" smtClean="0">
                <a:latin typeface="ＭＳ ゴシック" panose="020B0609070205080204" pitchFamily="49" charset="-128"/>
                <a:ea typeface="ＭＳ ゴシック" panose="020B0609070205080204" pitchFamily="49" charset="-128"/>
              </a:rPr>
              <a:t>るよう</a:t>
            </a:r>
            <a:r>
              <a:rPr lang="ja-JP" altLang="en-US" u="sng" dirty="0">
                <a:latin typeface="ＭＳ ゴシック" panose="020B0609070205080204" pitchFamily="49" charset="-128"/>
                <a:ea typeface="ＭＳ ゴシック" panose="020B0609070205080204" pitchFamily="49" charset="-128"/>
              </a:rPr>
              <a:t>留意するもの</a:t>
            </a:r>
            <a:r>
              <a:rPr lang="ja-JP" altLang="en-US" u="sng" dirty="0" smtClean="0">
                <a:latin typeface="ＭＳ ゴシック" panose="020B0609070205080204" pitchFamily="49" charset="-128"/>
                <a:ea typeface="ＭＳ ゴシック" panose="020B0609070205080204" pitchFamily="49" charset="-128"/>
              </a:rPr>
              <a:t>とする。</a:t>
            </a:r>
            <a:endParaRPr lang="en-US" altLang="ja-JP" u="sng" dirty="0" smtClean="0">
              <a:latin typeface="ＭＳ ゴシック" panose="020B0609070205080204" pitchFamily="49" charset="-128"/>
              <a:ea typeface="ＭＳ ゴシック" panose="020B0609070205080204" pitchFamily="49" charset="-128"/>
            </a:endParaRPr>
          </a:p>
          <a:p>
            <a:endParaRPr lang="en-US" altLang="ja-JP" u="sng" dirty="0" smtClean="0">
              <a:latin typeface="ＭＳ ゴシック" panose="020B0609070205080204" pitchFamily="49" charset="-128"/>
              <a:ea typeface="ＭＳ ゴシック" panose="020B0609070205080204" pitchFamily="49" charset="-128"/>
            </a:endParaRPr>
          </a:p>
          <a:p>
            <a:pPr algn="r"/>
            <a:r>
              <a:rPr lang="ja-JP" altLang="en-US" dirty="0" smtClean="0">
                <a:latin typeface="ＭＳ ゴシック" panose="020B0609070205080204" pitchFamily="49" charset="-128"/>
                <a:ea typeface="ＭＳ ゴシック" panose="020B0609070205080204" pitchFamily="49" charset="-128"/>
              </a:rPr>
              <a:t>　　　　　　　　　　　　　　　　　　　　　　　　　　　　　　　　　　　　　　　　　　　　　　　　　　　　　　　　　　　　　</a:t>
            </a:r>
            <a:r>
              <a:rPr lang="en-US" altLang="ja-JP" sz="1400" u="sng" dirty="0" smtClean="0">
                <a:latin typeface="ＭＳ ゴシック" panose="020B0609070205080204" pitchFamily="49" charset="-128"/>
                <a:ea typeface="ＭＳ ゴシック" panose="020B0609070205080204" pitchFamily="49" charset="-128"/>
              </a:rPr>
              <a:t>※</a:t>
            </a:r>
            <a:r>
              <a:rPr lang="ja-JP" altLang="en-US" sz="1400" u="sng" dirty="0" smtClean="0">
                <a:latin typeface="ＭＳ ゴシック" panose="020B0609070205080204" pitchFamily="49" charset="-128"/>
                <a:ea typeface="ＭＳ ゴシック" panose="020B0609070205080204" pitchFamily="49" charset="-128"/>
              </a:rPr>
              <a:t>下線部</a:t>
            </a:r>
            <a:r>
              <a:rPr lang="ja-JP" altLang="en-US" sz="1400" u="sng" dirty="0">
                <a:latin typeface="ＭＳ ゴシック" panose="020B0609070205080204" pitchFamily="49" charset="-128"/>
                <a:ea typeface="ＭＳ ゴシック" panose="020B0609070205080204" pitchFamily="49" charset="-128"/>
              </a:rPr>
              <a:t>：主な改訂</a:t>
            </a:r>
            <a:r>
              <a:rPr lang="ja-JP" altLang="en-US" sz="1400" u="sng" dirty="0" smtClean="0">
                <a:latin typeface="ＭＳ ゴシック" panose="020B0609070205080204" pitchFamily="49" charset="-128"/>
                <a:ea typeface="ＭＳ ゴシック" panose="020B0609070205080204" pitchFamily="49" charset="-128"/>
              </a:rPr>
              <a:t>箇所</a:t>
            </a:r>
            <a:endParaRPr lang="ja-JP" altLang="en-US" u="sng"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747" y="375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7" name="右矢印 6"/>
          <p:cNvSpPr/>
          <p:nvPr/>
        </p:nvSpPr>
        <p:spPr>
          <a:xfrm>
            <a:off x="8049344" y="6093296"/>
            <a:ext cx="1152128"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92</a:t>
            </a:r>
            <a:r>
              <a:rPr kumimoji="1" lang="ja-JP" altLang="en-US" dirty="0" smtClean="0">
                <a:solidFill>
                  <a:schemeClr val="tx1"/>
                </a:solidFill>
              </a:rPr>
              <a:t>～</a:t>
            </a:r>
            <a:endParaRPr kumimoji="1" lang="ja-JP" altLang="en-US"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25</a:t>
            </a:fld>
            <a:endParaRPr lang="ja-JP" altLang="en-US"/>
          </a:p>
        </p:txBody>
      </p:sp>
    </p:spTree>
    <p:extLst>
      <p:ext uri="{BB962C8B-B14F-4D97-AF65-F5344CB8AC3E}">
        <p14:creationId xmlns:p14="http://schemas.microsoft.com/office/powerpoint/2010/main" val="751557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8212" y="47332"/>
            <a:ext cx="9649072"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小学校教育との接続</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238212" y="647581"/>
            <a:ext cx="9536297" cy="3416320"/>
          </a:xfrm>
          <a:prstGeom prst="rect">
            <a:avLst/>
          </a:prstGeom>
          <a:noFill/>
          <a:ln w="38100">
            <a:solidFill>
              <a:schemeClr val="tx1"/>
            </a:solidFill>
          </a:ln>
        </p:spPr>
        <p:txBody>
          <a:bodyPr wrap="square" rtlCol="0">
            <a:spAutoFit/>
          </a:bodyPr>
          <a:lstStyle/>
          <a:p>
            <a:r>
              <a:rPr lang="ja-JP" altLang="en-US" dirty="0" smtClean="0">
                <a:latin typeface="ＭＳ ゴシック" panose="020B0609070205080204" pitchFamily="49" charset="-128"/>
                <a:ea typeface="ＭＳ ゴシック" panose="020B0609070205080204" pitchFamily="49" charset="-128"/>
              </a:rPr>
              <a:t>第２　教育及び保育の内容並びに子育ての支援等に関する全体的な計画等</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１　教育及び</a:t>
            </a:r>
            <a:r>
              <a:rPr lang="ja-JP" altLang="en-US" dirty="0">
                <a:latin typeface="ＭＳ ゴシック" panose="020B0609070205080204" pitchFamily="49" charset="-128"/>
                <a:ea typeface="ＭＳ ゴシック" panose="020B0609070205080204" pitchFamily="49" charset="-128"/>
              </a:rPr>
              <a:t>保育の内容並びに子育ての支援等に関する全体的な</a:t>
            </a:r>
            <a:r>
              <a:rPr lang="ja-JP" altLang="en-US" dirty="0" smtClean="0">
                <a:latin typeface="ＭＳ ゴシック" panose="020B0609070205080204" pitchFamily="49" charset="-128"/>
                <a:ea typeface="ＭＳ ゴシック" panose="020B0609070205080204" pitchFamily="49" charset="-128"/>
              </a:rPr>
              <a:t>計画の作成等</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（５）　小学校教育との接続にあたっての留意事項</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solidFill>
                  <a:srgbClr val="FF0000"/>
                </a:solidFill>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ア</a:t>
            </a:r>
            <a:r>
              <a:rPr lang="ja-JP" altLang="en-US" dirty="0">
                <a:latin typeface="ＭＳ ゴシック" panose="020B0609070205080204" pitchFamily="49" charset="-128"/>
                <a:ea typeface="ＭＳ ゴシック" panose="020B0609070205080204" pitchFamily="49" charset="-128"/>
              </a:rPr>
              <a:t>　幼保連携型認定こども園においては、その教育及び保育が、</a:t>
            </a:r>
            <a:r>
              <a:rPr lang="ja-JP" altLang="en-US" dirty="0" smtClean="0">
                <a:latin typeface="ＭＳ ゴシック" panose="020B0609070205080204" pitchFamily="49" charset="-128"/>
                <a:ea typeface="ＭＳ ゴシック" panose="020B0609070205080204" pitchFamily="49" charset="-128"/>
              </a:rPr>
              <a:t>小学校以降</a:t>
            </a:r>
            <a:r>
              <a:rPr lang="ja-JP" altLang="en-US" dirty="0">
                <a:latin typeface="ＭＳ ゴシック" panose="020B0609070205080204" pitchFamily="49" charset="-128"/>
                <a:ea typeface="ＭＳ ゴシック" panose="020B0609070205080204" pitchFamily="49" charset="-128"/>
              </a:rPr>
              <a:t>の生活</a:t>
            </a:r>
            <a:r>
              <a:rPr lang="ja-JP" altLang="en-US" dirty="0" smtClean="0">
                <a:latin typeface="ＭＳ ゴシック" panose="020B0609070205080204" pitchFamily="49" charset="-128"/>
                <a:ea typeface="ＭＳ ゴシック" panose="020B0609070205080204" pitchFamily="49" charset="-128"/>
              </a:rPr>
              <a:t>や</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学習の基盤の</a:t>
            </a:r>
            <a:r>
              <a:rPr lang="ja-JP" altLang="en-US" dirty="0">
                <a:latin typeface="ＭＳ ゴシック" panose="020B0609070205080204" pitchFamily="49" charset="-128"/>
                <a:ea typeface="ＭＳ ゴシック" panose="020B0609070205080204" pitchFamily="49" charset="-128"/>
              </a:rPr>
              <a:t>育成につながることに配慮し、乳幼児期に</a:t>
            </a:r>
            <a:r>
              <a:rPr lang="ja-JP" altLang="en-US" dirty="0" smtClean="0">
                <a:latin typeface="ＭＳ ゴシック" panose="020B0609070205080204" pitchFamily="49" charset="-128"/>
                <a:ea typeface="ＭＳ ゴシック" panose="020B0609070205080204" pitchFamily="49" charset="-128"/>
              </a:rPr>
              <a:t>ふさわしい</a:t>
            </a:r>
            <a:r>
              <a:rPr lang="ja-JP" altLang="en-US" dirty="0">
                <a:latin typeface="ＭＳ ゴシック" panose="020B0609070205080204" pitchFamily="49" charset="-128"/>
                <a:ea typeface="ＭＳ ゴシック" panose="020B0609070205080204" pitchFamily="49" charset="-128"/>
              </a:rPr>
              <a:t>生活を通して</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創造的な思考</a:t>
            </a:r>
            <a:r>
              <a:rPr lang="ja-JP" altLang="en-US" dirty="0">
                <a:latin typeface="ＭＳ ゴシック" panose="020B0609070205080204" pitchFamily="49" charset="-128"/>
                <a:ea typeface="ＭＳ ゴシック" panose="020B0609070205080204" pitchFamily="49" charset="-128"/>
              </a:rPr>
              <a:t>や主体的な生活態度などの基礎を</a:t>
            </a:r>
            <a:r>
              <a:rPr lang="ja-JP" altLang="en-US" dirty="0" smtClean="0">
                <a:latin typeface="ＭＳ ゴシック" panose="020B0609070205080204" pitchFamily="49" charset="-128"/>
                <a:ea typeface="ＭＳ ゴシック" panose="020B0609070205080204" pitchFamily="49" charset="-128"/>
              </a:rPr>
              <a:t>培うように</a:t>
            </a:r>
            <a:r>
              <a:rPr lang="ja-JP" altLang="en-US" dirty="0">
                <a:latin typeface="ＭＳ ゴシック" panose="020B0609070205080204" pitchFamily="49" charset="-128"/>
                <a:ea typeface="ＭＳ ゴシック" panose="020B0609070205080204" pitchFamily="49" charset="-128"/>
              </a:rPr>
              <a:t>するものとする</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　イ　</a:t>
            </a:r>
            <a:r>
              <a:rPr lang="ja-JP" altLang="en-US" u="sng" dirty="0">
                <a:latin typeface="ＭＳ ゴシック" panose="020B0609070205080204" pitchFamily="49" charset="-128"/>
                <a:ea typeface="ＭＳ ゴシック" panose="020B0609070205080204" pitchFamily="49" charset="-128"/>
              </a:rPr>
              <a:t>幼保連携型認定こども園の教育及び保育において育まれた資質・</a:t>
            </a:r>
            <a:r>
              <a:rPr lang="ja-JP" altLang="en-US" u="sng" dirty="0" smtClean="0">
                <a:latin typeface="ＭＳ ゴシック" panose="020B0609070205080204" pitchFamily="49" charset="-128"/>
                <a:ea typeface="ＭＳ ゴシック" panose="020B0609070205080204" pitchFamily="49" charset="-128"/>
              </a:rPr>
              <a:t>能力を</a:t>
            </a:r>
            <a:r>
              <a:rPr lang="ja-JP" altLang="en-US" u="sng" dirty="0">
                <a:latin typeface="ＭＳ ゴシック" panose="020B0609070205080204" pitchFamily="49" charset="-128"/>
                <a:ea typeface="ＭＳ ゴシック" panose="020B0609070205080204" pitchFamily="49" charset="-128"/>
              </a:rPr>
              <a:t>踏まえ</a:t>
            </a:r>
            <a:r>
              <a:rPr lang="ja-JP" altLang="en-US" u="sng" dirty="0" smtClean="0">
                <a:latin typeface="ＭＳ ゴシック" panose="020B0609070205080204" pitchFamily="49" charset="-128"/>
                <a:ea typeface="ＭＳ ゴシック" panose="020B0609070205080204" pitchFamily="49" charset="-128"/>
              </a:rPr>
              <a:t>、</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小学校</a:t>
            </a:r>
            <a:r>
              <a:rPr lang="ja-JP" altLang="en-US" u="sng" dirty="0">
                <a:latin typeface="ＭＳ ゴシック" panose="020B0609070205080204" pitchFamily="49" charset="-128"/>
                <a:ea typeface="ＭＳ ゴシック" panose="020B0609070205080204" pitchFamily="49" charset="-128"/>
              </a:rPr>
              <a:t>教育が円滑に行われるよう、</a:t>
            </a:r>
            <a:r>
              <a:rPr lang="ja-JP" altLang="en-US" dirty="0">
                <a:latin typeface="ＭＳ ゴシック" panose="020B0609070205080204" pitchFamily="49" charset="-128"/>
                <a:ea typeface="ＭＳ ゴシック" panose="020B0609070205080204" pitchFamily="49" charset="-128"/>
              </a:rPr>
              <a:t>小学校の教師との意見</a:t>
            </a:r>
            <a:r>
              <a:rPr lang="ja-JP" altLang="en-US" dirty="0" smtClean="0">
                <a:latin typeface="ＭＳ ゴシック" panose="020B0609070205080204" pitchFamily="49" charset="-128"/>
                <a:ea typeface="ＭＳ ゴシック" panose="020B0609070205080204" pitchFamily="49" charset="-128"/>
              </a:rPr>
              <a:t>交換</a:t>
            </a:r>
            <a:r>
              <a:rPr lang="ja-JP" altLang="en-US" dirty="0">
                <a:latin typeface="ＭＳ ゴシック" panose="020B0609070205080204" pitchFamily="49" charset="-128"/>
                <a:ea typeface="ＭＳ ゴシック" panose="020B0609070205080204" pitchFamily="49" charset="-128"/>
              </a:rPr>
              <a:t>や合同の研究の</a:t>
            </a:r>
            <a:r>
              <a:rPr lang="ja-JP" altLang="en-US" dirty="0" smtClean="0">
                <a:latin typeface="ＭＳ ゴシック" panose="020B0609070205080204" pitchFamily="49" charset="-128"/>
                <a:ea typeface="ＭＳ ゴシック" panose="020B0609070205080204" pitchFamily="49" charset="-128"/>
              </a:rPr>
              <a:t>機会</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など</a:t>
            </a:r>
            <a:r>
              <a:rPr lang="ja-JP" altLang="en-US" dirty="0">
                <a:latin typeface="ＭＳ ゴシック" panose="020B0609070205080204" pitchFamily="49" charset="-128"/>
                <a:ea typeface="ＭＳ ゴシック" panose="020B0609070205080204" pitchFamily="49" charset="-128"/>
              </a:rPr>
              <a:t>を</a:t>
            </a:r>
            <a:r>
              <a:rPr lang="ja-JP" altLang="en-US" dirty="0" smtClean="0">
                <a:latin typeface="ＭＳ ゴシック" panose="020B0609070205080204" pitchFamily="49" charset="-128"/>
                <a:ea typeface="ＭＳ ゴシック" panose="020B0609070205080204" pitchFamily="49" charset="-128"/>
              </a:rPr>
              <a:t>設け</a:t>
            </a:r>
            <a:r>
              <a:rPr lang="ja-JP" altLang="en-US" dirty="0">
                <a:latin typeface="ＭＳ ゴシック" panose="020B0609070205080204" pitchFamily="49" charset="-128"/>
                <a:ea typeface="ＭＳ ゴシック" panose="020B0609070205080204" pitchFamily="49" charset="-128"/>
              </a:rPr>
              <a:t>、</a:t>
            </a:r>
            <a:r>
              <a:rPr lang="ja-JP" altLang="en-US" u="sng" dirty="0">
                <a:latin typeface="ＭＳ ゴシック" panose="020B0609070205080204" pitchFamily="49" charset="-128"/>
                <a:ea typeface="ＭＳ ゴシック" panose="020B0609070205080204" pitchFamily="49" charset="-128"/>
              </a:rPr>
              <a:t>「幼児期の終わりまでに育って</a:t>
            </a:r>
            <a:r>
              <a:rPr lang="ja-JP" altLang="en-US" u="sng" dirty="0" smtClean="0">
                <a:latin typeface="ＭＳ ゴシック" panose="020B0609070205080204" pitchFamily="49" charset="-128"/>
                <a:ea typeface="ＭＳ ゴシック" panose="020B0609070205080204" pitchFamily="49" charset="-128"/>
              </a:rPr>
              <a:t>ほしい</a:t>
            </a:r>
            <a:r>
              <a:rPr lang="ja-JP" altLang="en-US" u="sng" dirty="0">
                <a:latin typeface="ＭＳ ゴシック" panose="020B0609070205080204" pitchFamily="49" charset="-128"/>
                <a:ea typeface="ＭＳ ゴシック" panose="020B0609070205080204" pitchFamily="49" charset="-128"/>
              </a:rPr>
              <a:t>姿」を共有するなど連携を図り</a:t>
            </a:r>
            <a:r>
              <a:rPr lang="ja-JP" altLang="en-US" u="sng" dirty="0" smtClean="0">
                <a:latin typeface="ＭＳ ゴシック" panose="020B0609070205080204" pitchFamily="49" charset="-128"/>
                <a:ea typeface="ＭＳ ゴシック" panose="020B0609070205080204" pitchFamily="49" charset="-128"/>
              </a:rPr>
              <a:t>、</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幼</a:t>
            </a:r>
            <a:r>
              <a:rPr lang="ja-JP" altLang="en-US" dirty="0">
                <a:latin typeface="ＭＳ ゴシック" panose="020B0609070205080204" pitchFamily="49" charset="-128"/>
                <a:ea typeface="ＭＳ ゴシック" panose="020B0609070205080204" pitchFamily="49" charset="-128"/>
              </a:rPr>
              <a:t>保連携型</a:t>
            </a:r>
            <a:r>
              <a:rPr lang="ja-JP" altLang="en-US" dirty="0" smtClean="0">
                <a:latin typeface="ＭＳ ゴシック" panose="020B0609070205080204" pitchFamily="49" charset="-128"/>
                <a:ea typeface="ＭＳ ゴシック" panose="020B0609070205080204" pitchFamily="49" charset="-128"/>
              </a:rPr>
              <a:t>認定こども</a:t>
            </a:r>
            <a:r>
              <a:rPr lang="ja-JP" altLang="en-US" dirty="0">
                <a:latin typeface="ＭＳ ゴシック" panose="020B0609070205080204" pitchFamily="49" charset="-128"/>
                <a:ea typeface="ＭＳ ゴシック" panose="020B0609070205080204" pitchFamily="49" charset="-128"/>
              </a:rPr>
              <a:t>園における</a:t>
            </a:r>
            <a:r>
              <a:rPr lang="ja-JP" altLang="en-US" dirty="0" smtClean="0">
                <a:latin typeface="ＭＳ ゴシック" panose="020B0609070205080204" pitchFamily="49" charset="-128"/>
                <a:ea typeface="ＭＳ ゴシック" panose="020B0609070205080204" pitchFamily="49" charset="-128"/>
              </a:rPr>
              <a:t>教育</a:t>
            </a:r>
            <a:r>
              <a:rPr lang="ja-JP" altLang="en-US" dirty="0">
                <a:latin typeface="ＭＳ ゴシック" panose="020B0609070205080204" pitchFamily="49" charset="-128"/>
                <a:ea typeface="ＭＳ ゴシック" panose="020B0609070205080204" pitchFamily="49" charset="-128"/>
              </a:rPr>
              <a:t>及び保育と小学校教育との円滑な接続を</a:t>
            </a:r>
            <a:r>
              <a:rPr lang="ja-JP" altLang="en-US" dirty="0" smtClean="0">
                <a:latin typeface="ＭＳ ゴシック" panose="020B0609070205080204" pitchFamily="49" charset="-128"/>
                <a:ea typeface="ＭＳ ゴシック" panose="020B0609070205080204" pitchFamily="49" charset="-128"/>
              </a:rPr>
              <a:t>図る</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よう</a:t>
            </a:r>
            <a:r>
              <a:rPr lang="ja-JP" altLang="en-US" dirty="0">
                <a:latin typeface="ＭＳ ゴシック" panose="020B0609070205080204" pitchFamily="49" charset="-128"/>
                <a:ea typeface="ＭＳ ゴシック" panose="020B0609070205080204" pitchFamily="49" charset="-128"/>
              </a:rPr>
              <a:t>努めるものとする</a:t>
            </a:r>
            <a:r>
              <a:rPr lang="ja-JP" altLang="en-US"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　　　　　　　　</a:t>
            </a:r>
            <a:r>
              <a:rPr lang="en-US" altLang="ja-JP" sz="1400" u="sng" dirty="0" smtClean="0"/>
              <a:t>※</a:t>
            </a:r>
            <a:r>
              <a:rPr lang="ja-JP" altLang="en-US" sz="1400" u="sng" dirty="0" smtClean="0"/>
              <a:t>下線部</a:t>
            </a:r>
            <a:r>
              <a:rPr lang="ja-JP" altLang="en-US" sz="1400" u="sng" dirty="0"/>
              <a:t>：主な改訂</a:t>
            </a:r>
            <a:r>
              <a:rPr lang="ja-JP" altLang="en-US" sz="1400" u="sng" dirty="0" smtClean="0"/>
              <a:t>箇所</a:t>
            </a:r>
            <a:endParaRPr lang="ja-JP" altLang="en-US" u="sng" dirty="0">
              <a:latin typeface="+mn-ea"/>
              <a:ea typeface="+mn-ea"/>
            </a:endParaRPr>
          </a:p>
        </p:txBody>
      </p:sp>
      <p:sp>
        <p:nvSpPr>
          <p:cNvPr id="8" name="角丸四角形 7"/>
          <p:cNvSpPr/>
          <p:nvPr/>
        </p:nvSpPr>
        <p:spPr>
          <a:xfrm>
            <a:off x="7747" y="375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2" name="テキスト ボックス 1"/>
          <p:cNvSpPr txBox="1"/>
          <p:nvPr/>
        </p:nvSpPr>
        <p:spPr>
          <a:xfrm>
            <a:off x="876344" y="92359"/>
            <a:ext cx="1196336" cy="461665"/>
          </a:xfrm>
          <a:prstGeom prst="rect">
            <a:avLst/>
          </a:prstGeom>
          <a:noFill/>
        </p:spPr>
        <p:txBody>
          <a:bodyPr wrap="square" rtlCol="0">
            <a:spAutoFit/>
          </a:bodyPr>
          <a:lstStyle/>
          <a:p>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endParaRPr kumimoji="1" lang="ja-JP" altLang="en-US" sz="2400" dirty="0"/>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26</a:t>
            </a:fld>
            <a:endParaRPr lang="ja-JP" altLang="en-US" dirty="0"/>
          </a:p>
        </p:txBody>
      </p:sp>
      <p:sp>
        <p:nvSpPr>
          <p:cNvPr id="9" name="正方形/長方形 8"/>
          <p:cNvSpPr/>
          <p:nvPr/>
        </p:nvSpPr>
        <p:spPr>
          <a:xfrm>
            <a:off x="88939" y="4076064"/>
            <a:ext cx="9690248" cy="2632137"/>
          </a:xfrm>
          <a:prstGeom prst="rect">
            <a:avLst/>
          </a:prstGeom>
          <a:no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　幼保連携型認定こども園と小学校では、子どもの生活や教育方法が異なる。</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　子どもの発達と学びの連続性を確保するためには、「幼児期の終わりまでに育ってほしい姿」を手</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600" dirty="0">
                <a:solidFill>
                  <a:prstClr val="black"/>
                </a:solidFill>
                <a:latin typeface="HG丸ｺﾞｼｯｸM-PRO" panose="020F0600000000000000" pitchFamily="50" charset="-128"/>
                <a:ea typeface="HG丸ｺﾞｼｯｸM-PRO" panose="020F0600000000000000" pitchFamily="50" charset="-128"/>
              </a:rPr>
              <a:t>　</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掛かりに、幼児期から児童期への発達の流れを理解することが大切。すなわち、子どもの発達を長期</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600" dirty="0">
                <a:solidFill>
                  <a:prstClr val="black"/>
                </a:solidFill>
                <a:latin typeface="HG丸ｺﾞｼｯｸM-PRO" panose="020F0600000000000000" pitchFamily="50" charset="-128"/>
                <a:ea typeface="HG丸ｺﾞｼｯｸM-PRO" panose="020F0600000000000000" pitchFamily="50" charset="-128"/>
              </a:rPr>
              <a:t>　</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的な視点で捉え、互いの教育内容や指導方法の違いや共通点について理解を深めることが大切。</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　幼保連携型認定こども園の教育及び保育と小学校教育の円滑な接続を図るため、小学校の教師との</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600" dirty="0">
                <a:solidFill>
                  <a:prstClr val="black"/>
                </a:solidFill>
                <a:latin typeface="HG丸ｺﾞｼｯｸM-PRO" panose="020F0600000000000000" pitchFamily="50" charset="-128"/>
                <a:ea typeface="HG丸ｺﾞｼｯｸM-PRO" panose="020F0600000000000000" pitchFamily="50" charset="-128"/>
              </a:rPr>
              <a:t>　</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意見交換や合同の研究会や研修会、保育参観や授業参観などの連携を図ることが大切。その際、「幼</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600" dirty="0">
                <a:solidFill>
                  <a:prstClr val="black"/>
                </a:solidFill>
                <a:latin typeface="HG丸ｺﾞｼｯｸM-PRO" panose="020F0600000000000000" pitchFamily="50" charset="-128"/>
                <a:ea typeface="HG丸ｺﾞｼｯｸM-PRO" panose="020F0600000000000000" pitchFamily="50" charset="-128"/>
              </a:rPr>
              <a:t>　</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児期の終わりまでに育ってほしい姿」を共有して意見交換を行ったり、事例を持ち寄って話し合った</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600" dirty="0">
                <a:solidFill>
                  <a:prstClr val="black"/>
                </a:solidFill>
                <a:latin typeface="HG丸ｺﾞｼｯｸM-PRO" panose="020F0600000000000000" pitchFamily="50" charset="-128"/>
                <a:ea typeface="HG丸ｺﾞｼｯｸM-PRO" panose="020F0600000000000000" pitchFamily="50" charset="-128"/>
              </a:rPr>
              <a:t>　</a:t>
            </a:r>
            <a:r>
              <a:rPr lang="ja-JP" altLang="en-US" sz="1600" dirty="0" err="1" smtClean="0">
                <a:solidFill>
                  <a:prstClr val="black"/>
                </a:solidFill>
                <a:latin typeface="HG丸ｺﾞｼｯｸM-PRO" panose="020F0600000000000000" pitchFamily="50" charset="-128"/>
                <a:ea typeface="HG丸ｺﾞｼｯｸM-PRO" panose="020F0600000000000000" pitchFamily="50" charset="-128"/>
              </a:rPr>
              <a:t>り</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することなどが考えられる。</a:t>
            </a: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4" name="右矢印 13"/>
          <p:cNvSpPr/>
          <p:nvPr/>
        </p:nvSpPr>
        <p:spPr>
          <a:xfrm>
            <a:off x="8367617" y="3794175"/>
            <a:ext cx="1152128"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93</a:t>
            </a:r>
            <a:r>
              <a:rPr kumimoji="1" lang="ja-JP" altLang="en-US" dirty="0" smtClean="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30654203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58950" y="332656"/>
            <a:ext cx="8786538" cy="61211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（参考）小学校学習指導要領</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第１章　総則</a:t>
            </a:r>
            <a:endParaRPr lang="en-US" altLang="ja-JP" dirty="0">
              <a:solidFill>
                <a:schemeClr val="tx1"/>
              </a:solidFill>
            </a:endParaRPr>
          </a:p>
          <a:p>
            <a:r>
              <a:rPr lang="ja-JP" altLang="en-US" dirty="0">
                <a:solidFill>
                  <a:schemeClr val="tx1"/>
                </a:solidFill>
              </a:rPr>
              <a:t>　第３　教育課程の役割と編成等</a:t>
            </a:r>
            <a:endParaRPr lang="en-US" altLang="ja-JP" dirty="0">
              <a:solidFill>
                <a:schemeClr val="tx1"/>
              </a:solidFill>
            </a:endParaRPr>
          </a:p>
          <a:p>
            <a:r>
              <a:rPr lang="ja-JP" altLang="en-US" dirty="0">
                <a:solidFill>
                  <a:schemeClr val="tx1"/>
                </a:solidFill>
              </a:rPr>
              <a:t>　　４ 　学校段階等間の接続</a:t>
            </a:r>
          </a:p>
          <a:p>
            <a:r>
              <a:rPr lang="ja-JP" altLang="en-US" dirty="0">
                <a:solidFill>
                  <a:schemeClr val="tx1"/>
                </a:solidFill>
              </a:rPr>
              <a:t>　　　 教育課程の編成に当たって</a:t>
            </a:r>
            <a:r>
              <a:rPr lang="ja-JP" altLang="en-US" dirty="0" smtClean="0">
                <a:solidFill>
                  <a:schemeClr val="tx1"/>
                </a:solidFill>
              </a:rPr>
              <a:t>は、次</a:t>
            </a:r>
            <a:r>
              <a:rPr lang="ja-JP" altLang="en-US" dirty="0">
                <a:solidFill>
                  <a:schemeClr val="tx1"/>
                </a:solidFill>
              </a:rPr>
              <a:t>の事項に配慮</a:t>
            </a:r>
            <a:r>
              <a:rPr lang="ja-JP" altLang="en-US" dirty="0" smtClean="0">
                <a:solidFill>
                  <a:schemeClr val="tx1"/>
                </a:solidFill>
              </a:rPr>
              <a:t>しながら、学校</a:t>
            </a:r>
            <a:r>
              <a:rPr lang="ja-JP" altLang="en-US" dirty="0">
                <a:solidFill>
                  <a:schemeClr val="tx1"/>
                </a:solidFill>
              </a:rPr>
              <a:t>段階等間の</a:t>
            </a:r>
          </a:p>
          <a:p>
            <a:r>
              <a:rPr lang="ja-JP" altLang="en-US" dirty="0">
                <a:solidFill>
                  <a:schemeClr val="tx1"/>
                </a:solidFill>
              </a:rPr>
              <a:t>　　 接続を図るものとする。</a:t>
            </a:r>
            <a:endParaRPr lang="en-US" altLang="ja-JP" dirty="0">
              <a:solidFill>
                <a:schemeClr val="tx1"/>
              </a:solidFill>
            </a:endParaRPr>
          </a:p>
          <a:p>
            <a:endParaRPr lang="ja-JP" altLang="en-US" dirty="0">
              <a:solidFill>
                <a:schemeClr val="tx1"/>
              </a:solidFill>
            </a:endParaRPr>
          </a:p>
          <a:p>
            <a:r>
              <a:rPr lang="ja-JP" altLang="en-US" dirty="0">
                <a:solidFill>
                  <a:schemeClr val="tx1"/>
                </a:solidFill>
              </a:rPr>
              <a:t>　      </a:t>
            </a:r>
            <a:r>
              <a:rPr lang="en-US" altLang="ja-JP" dirty="0">
                <a:solidFill>
                  <a:schemeClr val="tx1"/>
                </a:solidFill>
              </a:rPr>
              <a:t>(1)  </a:t>
            </a:r>
            <a:r>
              <a:rPr lang="ja-JP" altLang="en-US" u="sng" dirty="0">
                <a:solidFill>
                  <a:schemeClr val="tx1"/>
                </a:solidFill>
              </a:rPr>
              <a:t>幼児期の終わりまでに育ってほしい姿を踏まえた指導を工夫することに</a:t>
            </a:r>
            <a:r>
              <a:rPr lang="ja-JP" altLang="en-US" u="sng" dirty="0" err="1">
                <a:solidFill>
                  <a:schemeClr val="tx1"/>
                </a:solidFill>
              </a:rPr>
              <a:t>よ</a:t>
            </a:r>
            <a:r>
              <a:rPr lang="ja-JP" altLang="en-US" u="sng" dirty="0">
                <a:solidFill>
                  <a:schemeClr val="tx1"/>
                </a:solidFill>
              </a:rPr>
              <a:t> </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smtClean="0">
                <a:solidFill>
                  <a:schemeClr val="tx1"/>
                </a:solidFill>
              </a:rPr>
              <a:t>り、幼稚園</a:t>
            </a:r>
            <a:r>
              <a:rPr lang="ja-JP" altLang="en-US" u="sng" dirty="0">
                <a:solidFill>
                  <a:schemeClr val="tx1"/>
                </a:solidFill>
              </a:rPr>
              <a:t>教育要領等に基づく幼児期の教育を通して育まれた資質・能力を  </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en-US" altLang="ja-JP" u="sng" dirty="0">
                <a:solidFill>
                  <a:schemeClr val="tx1"/>
                </a:solidFill>
              </a:rPr>
              <a:t> </a:t>
            </a:r>
            <a:r>
              <a:rPr lang="ja-JP" altLang="en-US" u="sng" dirty="0">
                <a:solidFill>
                  <a:schemeClr val="tx1"/>
                </a:solidFill>
              </a:rPr>
              <a:t>踏まえて教育活動を実施</a:t>
            </a:r>
            <a:r>
              <a:rPr lang="ja-JP" altLang="en-US" u="sng" dirty="0" smtClean="0">
                <a:solidFill>
                  <a:schemeClr val="tx1"/>
                </a:solidFill>
              </a:rPr>
              <a:t>し、児童</a:t>
            </a:r>
            <a:r>
              <a:rPr lang="ja-JP" altLang="en-US" u="sng" dirty="0">
                <a:solidFill>
                  <a:schemeClr val="tx1"/>
                </a:solidFill>
              </a:rPr>
              <a:t>が主体的に自己を発揮しながら学びに向か            </a:t>
            </a:r>
            <a:r>
              <a:rPr lang="en-US" altLang="ja-JP" u="sng" dirty="0">
                <a:solidFill>
                  <a:schemeClr val="tx1"/>
                </a:solidFill>
              </a:rPr>
              <a:t/>
            </a:r>
            <a:br>
              <a:rPr lang="en-US" altLang="ja-JP" u="sng" dirty="0">
                <a:solidFill>
                  <a:schemeClr val="tx1"/>
                </a:solidFill>
              </a:rPr>
            </a:br>
            <a:r>
              <a:rPr lang="en-US" altLang="ja-JP" dirty="0">
                <a:solidFill>
                  <a:schemeClr val="tx1"/>
                </a:solidFill>
              </a:rPr>
              <a:t>            </a:t>
            </a:r>
            <a:r>
              <a:rPr lang="ja-JP" altLang="en-US" u="sng" dirty="0">
                <a:solidFill>
                  <a:schemeClr val="tx1"/>
                </a:solidFill>
              </a:rPr>
              <a:t>うことが可能となるようにすること。</a:t>
            </a:r>
          </a:p>
          <a:p>
            <a:r>
              <a:rPr lang="ja-JP" altLang="en-US" dirty="0">
                <a:solidFill>
                  <a:schemeClr val="tx1"/>
                </a:solidFill>
              </a:rPr>
              <a:t>　　　     </a:t>
            </a:r>
            <a:r>
              <a:rPr lang="ja-JP" altLang="en-US" u="sng" dirty="0" smtClean="0">
                <a:solidFill>
                  <a:schemeClr val="tx1"/>
                </a:solidFill>
              </a:rPr>
              <a:t>また、低学年</a:t>
            </a:r>
            <a:r>
              <a:rPr lang="ja-JP" altLang="en-US" u="sng" dirty="0">
                <a:solidFill>
                  <a:schemeClr val="tx1"/>
                </a:solidFill>
              </a:rPr>
              <a:t>における教育全体に</a:t>
            </a:r>
            <a:r>
              <a:rPr lang="ja-JP" altLang="en-US" u="sng" dirty="0" smtClean="0">
                <a:solidFill>
                  <a:schemeClr val="tx1"/>
                </a:solidFill>
              </a:rPr>
              <a:t>おいて、例えば</a:t>
            </a:r>
            <a:r>
              <a:rPr lang="ja-JP" altLang="en-US" u="sng" dirty="0">
                <a:solidFill>
                  <a:schemeClr val="tx1"/>
                </a:solidFill>
              </a:rPr>
              <a:t>生活科において育成する</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自立し生活を豊かにしていくための資質・能力</a:t>
            </a:r>
            <a:r>
              <a:rPr lang="ja-JP" altLang="en-US" u="sng" dirty="0" smtClean="0">
                <a:solidFill>
                  <a:schemeClr val="tx1"/>
                </a:solidFill>
              </a:rPr>
              <a:t>が、他</a:t>
            </a:r>
            <a:r>
              <a:rPr lang="ja-JP" altLang="en-US" u="sng" dirty="0">
                <a:solidFill>
                  <a:schemeClr val="tx1"/>
                </a:solidFill>
              </a:rPr>
              <a:t>教科等の学習において</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も生かされるようにする</a:t>
            </a:r>
            <a:r>
              <a:rPr lang="ja-JP" altLang="en-US" u="sng" dirty="0" smtClean="0">
                <a:solidFill>
                  <a:schemeClr val="tx1"/>
                </a:solidFill>
              </a:rPr>
              <a:t>など、教科</a:t>
            </a:r>
            <a:r>
              <a:rPr lang="ja-JP" altLang="en-US" u="sng" dirty="0">
                <a:solidFill>
                  <a:schemeClr val="tx1"/>
                </a:solidFill>
              </a:rPr>
              <a:t>等間の関連を積極的に</a:t>
            </a:r>
            <a:r>
              <a:rPr lang="ja-JP" altLang="en-US" u="sng" dirty="0" smtClean="0">
                <a:solidFill>
                  <a:schemeClr val="tx1"/>
                </a:solidFill>
              </a:rPr>
              <a:t>図り、幼児期</a:t>
            </a:r>
            <a:r>
              <a:rPr lang="ja-JP" altLang="en-US" u="sng" dirty="0">
                <a:solidFill>
                  <a:schemeClr val="tx1"/>
                </a:solidFill>
              </a:rPr>
              <a:t>の教</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育及び中学年以降の教育との円滑な接続が図られるよう工夫すること。特</a:t>
            </a:r>
            <a:r>
              <a:rPr lang="ja-JP" altLang="en-US" u="sng" dirty="0" smtClean="0">
                <a:solidFill>
                  <a:schemeClr val="tx1"/>
                </a:solidFill>
              </a:rPr>
              <a:t>に、</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小学校入学当初において</a:t>
            </a:r>
            <a:r>
              <a:rPr lang="ja-JP" altLang="en-US" u="sng" dirty="0" smtClean="0">
                <a:solidFill>
                  <a:schemeClr val="tx1"/>
                </a:solidFill>
              </a:rPr>
              <a:t>は、幼児期</a:t>
            </a:r>
            <a:r>
              <a:rPr lang="ja-JP" altLang="en-US" u="sng" dirty="0">
                <a:solidFill>
                  <a:schemeClr val="tx1"/>
                </a:solidFill>
              </a:rPr>
              <a:t>において自発的な活動としての遊びを通</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して育まれてきたこと</a:t>
            </a:r>
            <a:r>
              <a:rPr lang="ja-JP" altLang="en-US" u="sng" dirty="0" smtClean="0">
                <a:solidFill>
                  <a:schemeClr val="tx1"/>
                </a:solidFill>
              </a:rPr>
              <a:t>が、各教科</a:t>
            </a:r>
            <a:r>
              <a:rPr lang="ja-JP" altLang="en-US" u="sng" dirty="0">
                <a:solidFill>
                  <a:schemeClr val="tx1"/>
                </a:solidFill>
              </a:rPr>
              <a:t>等における学習に円滑に接続される</a:t>
            </a:r>
            <a:r>
              <a:rPr lang="ja-JP" altLang="en-US" u="sng" dirty="0" smtClean="0">
                <a:solidFill>
                  <a:schemeClr val="tx1"/>
                </a:solidFill>
              </a:rPr>
              <a:t>よう、</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生活科を中心</a:t>
            </a:r>
            <a:r>
              <a:rPr lang="ja-JP" altLang="en-US" u="sng" dirty="0" smtClean="0">
                <a:solidFill>
                  <a:schemeClr val="tx1"/>
                </a:solidFill>
              </a:rPr>
              <a:t>に、合科的</a:t>
            </a:r>
            <a:r>
              <a:rPr lang="ja-JP" altLang="en-US" u="sng" dirty="0">
                <a:solidFill>
                  <a:schemeClr val="tx1"/>
                </a:solidFill>
              </a:rPr>
              <a:t>・関連的な指導や弾力的な時間割の設定</a:t>
            </a:r>
            <a:r>
              <a:rPr lang="ja-JP" altLang="en-US" u="sng" dirty="0" smtClean="0">
                <a:solidFill>
                  <a:schemeClr val="tx1"/>
                </a:solidFill>
              </a:rPr>
              <a:t>など、指導</a:t>
            </a:r>
            <a:r>
              <a:rPr lang="en-US" altLang="ja-JP" u="sng" dirty="0">
                <a:solidFill>
                  <a:schemeClr val="tx1"/>
                </a:solidFill>
              </a:rPr>
              <a:t/>
            </a:r>
            <a:br>
              <a:rPr lang="en-US" altLang="ja-JP" u="sng" dirty="0">
                <a:solidFill>
                  <a:schemeClr val="tx1"/>
                </a:solidFill>
              </a:rPr>
            </a:br>
            <a:r>
              <a:rPr lang="ja-JP" altLang="en-US" dirty="0">
                <a:solidFill>
                  <a:schemeClr val="tx1"/>
                </a:solidFill>
              </a:rPr>
              <a:t>　　    </a:t>
            </a:r>
            <a:r>
              <a:rPr lang="ja-JP" altLang="en-US" u="sng" dirty="0">
                <a:solidFill>
                  <a:schemeClr val="tx1"/>
                </a:solidFill>
              </a:rPr>
              <a:t>の工夫や指導計画の作成を行うことよう努めるものとする。</a:t>
            </a:r>
            <a:endParaRPr kumimoji="1" lang="en-US" altLang="ja-JP" u="sng" dirty="0">
              <a:solidFill>
                <a:schemeClr val="tx1"/>
              </a:solidFill>
            </a:endParaRPr>
          </a:p>
        </p:txBody>
      </p:sp>
      <p:sp>
        <p:nvSpPr>
          <p:cNvPr id="5" name="テキスト ボックス 4"/>
          <p:cNvSpPr txBox="1"/>
          <p:nvPr/>
        </p:nvSpPr>
        <p:spPr>
          <a:xfrm>
            <a:off x="7480974" y="6143757"/>
            <a:ext cx="1872208" cy="276999"/>
          </a:xfrm>
          <a:prstGeom prst="rect">
            <a:avLst/>
          </a:prstGeom>
          <a:noFill/>
        </p:spPr>
        <p:txBody>
          <a:bodyPr wrap="square" rtlCol="0">
            <a:spAutoFit/>
          </a:bodyPr>
          <a:lstStyle/>
          <a:p>
            <a:r>
              <a:rPr lang="en-US" altLang="ja-JP" sz="1200" u="sng" dirty="0"/>
              <a:t>※</a:t>
            </a:r>
            <a:r>
              <a:rPr lang="ja-JP" altLang="en-US" sz="1200" u="sng" dirty="0"/>
              <a:t>下線部</a:t>
            </a:r>
            <a:r>
              <a:rPr lang="ja-JP" altLang="en-US" sz="1200" dirty="0"/>
              <a:t>：主な改訂箇所</a:t>
            </a:r>
          </a:p>
        </p:txBody>
      </p:sp>
      <p:sp>
        <p:nvSpPr>
          <p:cNvPr id="7" name="スライド番号プレースホルダー 6"/>
          <p:cNvSpPr>
            <a:spLocks noGrp="1"/>
          </p:cNvSpPr>
          <p:nvPr>
            <p:ph type="sldNum" sz="quarter" idx="12"/>
          </p:nvPr>
        </p:nvSpPr>
        <p:spPr/>
        <p:txBody>
          <a:bodyPr/>
          <a:lstStyle/>
          <a:p>
            <a:fld id="{3F991C33-C8BF-4895-8FD1-7F8BFDB9C824}" type="slidenum">
              <a:rPr kumimoji="1" lang="ja-JP" altLang="en-US" smtClean="0"/>
              <a:t>27</a:t>
            </a:fld>
            <a:endParaRPr kumimoji="1" lang="ja-JP" altLang="en-US"/>
          </a:p>
        </p:txBody>
      </p:sp>
      <p:sp>
        <p:nvSpPr>
          <p:cNvPr id="2" name="テキスト ボックス 1"/>
          <p:cNvSpPr txBox="1"/>
          <p:nvPr/>
        </p:nvSpPr>
        <p:spPr>
          <a:xfrm>
            <a:off x="0" y="332656"/>
            <a:ext cx="558950" cy="369332"/>
          </a:xfrm>
          <a:prstGeom prst="rect">
            <a:avLst/>
          </a:prstGeom>
          <a:noFill/>
        </p:spPr>
        <p:txBody>
          <a:bodyPr wrap="square" rtlCol="0">
            <a:spAutoFit/>
          </a:bodyPr>
          <a:lstStyle/>
          <a:p>
            <a:r>
              <a:rPr kumimoji="1" lang="ja-JP" altLang="en-US" dirty="0" smtClean="0"/>
              <a:t>○</a:t>
            </a:r>
            <a:endParaRPr kumimoji="1" lang="ja-JP" altLang="en-US" dirty="0"/>
          </a:p>
        </p:txBody>
      </p:sp>
    </p:spTree>
    <p:extLst>
      <p:ext uri="{BB962C8B-B14F-4D97-AF65-F5344CB8AC3E}">
        <p14:creationId xmlns:p14="http://schemas.microsoft.com/office/powerpoint/2010/main" val="20107387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87960" y="476673"/>
            <a:ext cx="8585520" cy="55586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rPr>
              <a:t>（参考）小学校学習指導要領</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第２章　各教科</a:t>
            </a:r>
            <a:endParaRPr lang="en-US" altLang="ja-JP" dirty="0">
              <a:solidFill>
                <a:schemeClr val="tx1"/>
              </a:solidFill>
            </a:endParaRPr>
          </a:p>
          <a:p>
            <a:r>
              <a:rPr lang="ja-JP" altLang="en-US" dirty="0">
                <a:solidFill>
                  <a:schemeClr val="tx1"/>
                </a:solidFill>
              </a:rPr>
              <a:t> 第５節　生活</a:t>
            </a:r>
            <a:endParaRPr lang="en-US" altLang="ja-JP" dirty="0">
              <a:solidFill>
                <a:schemeClr val="tx1"/>
              </a:solidFill>
            </a:endParaRPr>
          </a:p>
          <a:p>
            <a:r>
              <a:rPr lang="ja-JP" altLang="en-US" dirty="0">
                <a:solidFill>
                  <a:schemeClr val="tx1"/>
                </a:solidFill>
              </a:rPr>
              <a:t>　第３　指導計画の作成と内容の取扱い</a:t>
            </a:r>
            <a:endParaRPr lang="en-US" altLang="ja-JP" dirty="0">
              <a:solidFill>
                <a:schemeClr val="tx1"/>
              </a:solidFill>
            </a:endParaRPr>
          </a:p>
          <a:p>
            <a:r>
              <a:rPr lang="ja-JP" altLang="en-US" dirty="0">
                <a:solidFill>
                  <a:schemeClr val="tx1"/>
                </a:solidFill>
              </a:rPr>
              <a:t>　    １　指導計画の作成に当たって</a:t>
            </a:r>
            <a:r>
              <a:rPr lang="ja-JP" altLang="en-US" dirty="0" smtClean="0">
                <a:solidFill>
                  <a:schemeClr val="tx1"/>
                </a:solidFill>
              </a:rPr>
              <a:t>は、次</a:t>
            </a:r>
            <a:r>
              <a:rPr lang="ja-JP" altLang="en-US" dirty="0">
                <a:solidFill>
                  <a:schemeClr val="tx1"/>
                </a:solidFill>
              </a:rPr>
              <a:t>の事項に配慮するものとする。</a:t>
            </a:r>
            <a:endParaRPr lang="en-US" altLang="ja-JP" dirty="0">
              <a:solidFill>
                <a:schemeClr val="tx1"/>
              </a:solidFill>
            </a:endParaRPr>
          </a:p>
          <a:p>
            <a:r>
              <a:rPr lang="ja-JP" altLang="en-US" dirty="0">
                <a:solidFill>
                  <a:schemeClr val="tx1"/>
                </a:solidFill>
              </a:rPr>
              <a:t>　</a:t>
            </a:r>
            <a:endParaRPr lang="en-US" altLang="ja-JP" dirty="0">
              <a:solidFill>
                <a:schemeClr val="tx1"/>
              </a:solidFill>
            </a:endParaRPr>
          </a:p>
          <a:p>
            <a:r>
              <a:rPr lang="ja-JP" altLang="en-US" dirty="0">
                <a:solidFill>
                  <a:schemeClr val="tx1"/>
                </a:solidFill>
              </a:rPr>
              <a:t>　　</a:t>
            </a:r>
            <a:r>
              <a:rPr lang="en-US" altLang="ja-JP" dirty="0">
                <a:solidFill>
                  <a:schemeClr val="tx1"/>
                </a:solidFill>
              </a:rPr>
              <a:t>(4)  </a:t>
            </a:r>
            <a:r>
              <a:rPr lang="ja-JP" altLang="en-US" dirty="0">
                <a:solidFill>
                  <a:schemeClr val="tx1"/>
                </a:solidFill>
              </a:rPr>
              <a:t>他教科等との関連を積極的に</a:t>
            </a:r>
            <a:r>
              <a:rPr lang="ja-JP" altLang="en-US" dirty="0" smtClean="0">
                <a:solidFill>
                  <a:schemeClr val="tx1"/>
                </a:solidFill>
              </a:rPr>
              <a:t>図り、指導</a:t>
            </a:r>
            <a:r>
              <a:rPr lang="ja-JP" altLang="en-US" dirty="0">
                <a:solidFill>
                  <a:schemeClr val="tx1"/>
                </a:solidFill>
              </a:rPr>
              <a:t>の効果を</a:t>
            </a:r>
            <a:r>
              <a:rPr lang="ja-JP" altLang="en-US" dirty="0" smtClean="0">
                <a:solidFill>
                  <a:schemeClr val="tx1"/>
                </a:solidFill>
              </a:rPr>
              <a:t>高め、低学年</a:t>
            </a:r>
            <a:r>
              <a:rPr lang="ja-JP" altLang="en-US" dirty="0">
                <a:solidFill>
                  <a:schemeClr val="tx1"/>
                </a:solidFill>
              </a:rPr>
              <a:t>における</a:t>
            </a:r>
          </a:p>
          <a:p>
            <a:r>
              <a:rPr lang="ja-JP" altLang="en-US" dirty="0">
                <a:solidFill>
                  <a:schemeClr val="tx1"/>
                </a:solidFill>
              </a:rPr>
              <a:t>　　　教育全体の充実を</a:t>
            </a:r>
            <a:r>
              <a:rPr lang="ja-JP" altLang="en-US" dirty="0" smtClean="0">
                <a:solidFill>
                  <a:schemeClr val="tx1"/>
                </a:solidFill>
              </a:rPr>
              <a:t>図り、中学年</a:t>
            </a:r>
            <a:r>
              <a:rPr lang="ja-JP" altLang="en-US" dirty="0">
                <a:solidFill>
                  <a:schemeClr val="tx1"/>
                </a:solidFill>
              </a:rPr>
              <a:t>以降の教育へ円滑に接続できるようにする</a:t>
            </a:r>
          </a:p>
          <a:p>
            <a:r>
              <a:rPr lang="ja-JP" altLang="en-US" dirty="0">
                <a:solidFill>
                  <a:schemeClr val="tx1"/>
                </a:solidFill>
              </a:rPr>
              <a:t>　　　ととも</a:t>
            </a:r>
            <a:r>
              <a:rPr lang="ja-JP" altLang="en-US" dirty="0" smtClean="0">
                <a:solidFill>
                  <a:schemeClr val="tx1"/>
                </a:solidFill>
              </a:rPr>
              <a:t>に、</a:t>
            </a:r>
            <a:r>
              <a:rPr lang="ja-JP" altLang="en-US" u="sng" dirty="0" smtClean="0">
                <a:solidFill>
                  <a:schemeClr val="tx1"/>
                </a:solidFill>
              </a:rPr>
              <a:t>幼稚園</a:t>
            </a:r>
            <a:r>
              <a:rPr lang="ja-JP" altLang="en-US" u="sng" dirty="0">
                <a:solidFill>
                  <a:schemeClr val="tx1"/>
                </a:solidFill>
              </a:rPr>
              <a:t>教育要領等に示す幼児期の終わりまでに育ってほしい姿</a:t>
            </a:r>
          </a:p>
          <a:p>
            <a:r>
              <a:rPr lang="ja-JP" altLang="en-US" dirty="0">
                <a:solidFill>
                  <a:schemeClr val="tx1"/>
                </a:solidFill>
              </a:rPr>
              <a:t>　　　</a:t>
            </a:r>
            <a:r>
              <a:rPr lang="ja-JP" altLang="en-US" u="sng" dirty="0">
                <a:solidFill>
                  <a:schemeClr val="tx1"/>
                </a:solidFill>
              </a:rPr>
              <a:t>との関連を考慮すること。特</a:t>
            </a:r>
            <a:r>
              <a:rPr lang="ja-JP" altLang="en-US" u="sng" dirty="0" smtClean="0">
                <a:solidFill>
                  <a:schemeClr val="tx1"/>
                </a:solidFill>
              </a:rPr>
              <a:t>に、小学校</a:t>
            </a:r>
            <a:r>
              <a:rPr lang="ja-JP" altLang="en-US" u="sng" dirty="0">
                <a:solidFill>
                  <a:schemeClr val="tx1"/>
                </a:solidFill>
              </a:rPr>
              <a:t>入学当初において</a:t>
            </a:r>
            <a:r>
              <a:rPr lang="ja-JP" altLang="en-US" u="sng" dirty="0" smtClean="0">
                <a:solidFill>
                  <a:schemeClr val="tx1"/>
                </a:solidFill>
              </a:rPr>
              <a:t>は、幼児期</a:t>
            </a:r>
            <a:r>
              <a:rPr lang="ja-JP" altLang="en-US" u="sng" dirty="0">
                <a:solidFill>
                  <a:schemeClr val="tx1"/>
                </a:solidFill>
              </a:rPr>
              <a:t>に</a:t>
            </a:r>
            <a:r>
              <a:rPr lang="ja-JP" altLang="en-US" u="sng" dirty="0" err="1">
                <a:solidFill>
                  <a:schemeClr val="tx1"/>
                </a:solidFill>
              </a:rPr>
              <a:t>お</a:t>
            </a:r>
            <a:endParaRPr lang="ja-JP" altLang="en-US" u="sng" dirty="0">
              <a:solidFill>
                <a:schemeClr val="tx1"/>
              </a:solidFill>
            </a:endParaRPr>
          </a:p>
          <a:p>
            <a:r>
              <a:rPr lang="ja-JP" altLang="en-US" dirty="0">
                <a:solidFill>
                  <a:schemeClr val="tx1"/>
                </a:solidFill>
              </a:rPr>
              <a:t>　　　</a:t>
            </a:r>
            <a:r>
              <a:rPr lang="ja-JP" altLang="en-US" u="sng" dirty="0">
                <a:solidFill>
                  <a:schemeClr val="tx1"/>
                </a:solidFill>
              </a:rPr>
              <a:t>ける遊びを通した総合的な学びから他教科等における学習に円滑に移行</a:t>
            </a:r>
          </a:p>
          <a:p>
            <a:r>
              <a:rPr lang="ja-JP" altLang="en-US" dirty="0">
                <a:solidFill>
                  <a:schemeClr val="tx1"/>
                </a:solidFill>
              </a:rPr>
              <a:t>　　　</a:t>
            </a:r>
            <a:r>
              <a:rPr lang="ja-JP" altLang="en-US" u="sng" dirty="0" smtClean="0">
                <a:solidFill>
                  <a:schemeClr val="tx1"/>
                </a:solidFill>
              </a:rPr>
              <a:t>し、主体的</a:t>
            </a:r>
            <a:r>
              <a:rPr lang="ja-JP" altLang="en-US" u="sng" dirty="0">
                <a:solidFill>
                  <a:schemeClr val="tx1"/>
                </a:solidFill>
              </a:rPr>
              <a:t>に自己を発揮</a:t>
            </a:r>
            <a:r>
              <a:rPr lang="ja-JP" altLang="en-US" u="sng" dirty="0" smtClean="0">
                <a:solidFill>
                  <a:schemeClr val="tx1"/>
                </a:solidFill>
              </a:rPr>
              <a:t>しながら、より</a:t>
            </a:r>
            <a:r>
              <a:rPr lang="ja-JP" altLang="en-US" u="sng" dirty="0">
                <a:solidFill>
                  <a:schemeClr val="tx1"/>
                </a:solidFill>
              </a:rPr>
              <a:t>自覚的な学びに向かうことが可能</a:t>
            </a:r>
          </a:p>
          <a:p>
            <a:r>
              <a:rPr lang="ja-JP" altLang="en-US" dirty="0">
                <a:solidFill>
                  <a:schemeClr val="tx1"/>
                </a:solidFill>
              </a:rPr>
              <a:t>　　　</a:t>
            </a:r>
            <a:r>
              <a:rPr lang="ja-JP" altLang="en-US" u="sng" dirty="0">
                <a:solidFill>
                  <a:schemeClr val="tx1"/>
                </a:solidFill>
              </a:rPr>
              <a:t>となるようにすること。</a:t>
            </a:r>
            <a:r>
              <a:rPr lang="ja-JP" altLang="en-US" dirty="0">
                <a:solidFill>
                  <a:schemeClr val="tx1"/>
                </a:solidFill>
              </a:rPr>
              <a:t>その</a:t>
            </a:r>
            <a:r>
              <a:rPr lang="ja-JP" altLang="en-US" dirty="0" smtClean="0">
                <a:solidFill>
                  <a:schemeClr val="tx1"/>
                </a:solidFill>
              </a:rPr>
              <a:t>際、生活科</a:t>
            </a:r>
            <a:r>
              <a:rPr lang="ja-JP" altLang="en-US" dirty="0">
                <a:solidFill>
                  <a:schemeClr val="tx1"/>
                </a:solidFill>
              </a:rPr>
              <a:t>を中心とした合科的・関連的な指</a:t>
            </a:r>
          </a:p>
          <a:p>
            <a:r>
              <a:rPr lang="ja-JP" altLang="en-US" dirty="0">
                <a:solidFill>
                  <a:schemeClr val="tx1"/>
                </a:solidFill>
              </a:rPr>
              <a:t>　　　導</a:t>
            </a:r>
            <a:r>
              <a:rPr lang="ja-JP" altLang="en-US" dirty="0" smtClean="0">
                <a:solidFill>
                  <a:schemeClr val="tx1"/>
                </a:solidFill>
              </a:rPr>
              <a:t>や、弾力的</a:t>
            </a:r>
            <a:r>
              <a:rPr lang="ja-JP" altLang="en-US" dirty="0">
                <a:solidFill>
                  <a:schemeClr val="tx1"/>
                </a:solidFill>
              </a:rPr>
              <a:t>な時間割の設定を行うなどの工夫をすること。</a:t>
            </a:r>
            <a:endParaRPr lang="en-US" altLang="ja-JP" dirty="0">
              <a:solidFill>
                <a:schemeClr val="tx1"/>
              </a:solidFill>
            </a:endParaRPr>
          </a:p>
          <a:p>
            <a:endParaRPr lang="en-US" altLang="ja-JP" dirty="0">
              <a:solidFill>
                <a:schemeClr val="tx1"/>
              </a:solidFill>
            </a:endParaRPr>
          </a:p>
          <a:p>
            <a:endParaRPr lang="en-US" altLang="ja-JP" dirty="0">
              <a:solidFill>
                <a:schemeClr val="tx1"/>
              </a:solidFill>
            </a:endParaRPr>
          </a:p>
          <a:p>
            <a:r>
              <a:rPr lang="en-US" altLang="ja-JP" dirty="0">
                <a:solidFill>
                  <a:schemeClr val="tx1"/>
                </a:solidFill>
              </a:rPr>
              <a:t>※</a:t>
            </a:r>
            <a:r>
              <a:rPr lang="ja-JP" altLang="en-US" dirty="0">
                <a:solidFill>
                  <a:schemeClr val="tx1"/>
                </a:solidFill>
              </a:rPr>
              <a:t>国語、算数、音楽、図画工作、体育、特別活動においても、上記と同様の記載がされている。</a:t>
            </a:r>
            <a:endParaRPr lang="en-US" altLang="ja-JP" dirty="0">
              <a:solidFill>
                <a:schemeClr val="tx1"/>
              </a:solidFill>
            </a:endParaRPr>
          </a:p>
          <a:p>
            <a:r>
              <a:rPr lang="ja-JP" altLang="en-US" dirty="0">
                <a:solidFill>
                  <a:schemeClr val="tx1"/>
                </a:solidFill>
              </a:rPr>
              <a:t>　</a:t>
            </a:r>
            <a:endParaRPr lang="en-US" altLang="ja-JP" dirty="0">
              <a:solidFill>
                <a:schemeClr val="tx1"/>
              </a:solidFill>
            </a:endParaRPr>
          </a:p>
        </p:txBody>
      </p:sp>
      <p:sp>
        <p:nvSpPr>
          <p:cNvPr id="5" name="テキスト ボックス 4"/>
          <p:cNvSpPr txBox="1"/>
          <p:nvPr/>
        </p:nvSpPr>
        <p:spPr>
          <a:xfrm>
            <a:off x="7622870" y="6261915"/>
            <a:ext cx="1872208" cy="276999"/>
          </a:xfrm>
          <a:prstGeom prst="rect">
            <a:avLst/>
          </a:prstGeom>
          <a:noFill/>
        </p:spPr>
        <p:txBody>
          <a:bodyPr wrap="square" rtlCol="0">
            <a:spAutoFit/>
          </a:bodyPr>
          <a:lstStyle/>
          <a:p>
            <a:r>
              <a:rPr lang="en-US" altLang="ja-JP" sz="1200" u="sng" dirty="0"/>
              <a:t>※</a:t>
            </a:r>
            <a:r>
              <a:rPr lang="ja-JP" altLang="en-US" sz="1200" u="sng" dirty="0"/>
              <a:t>下線部</a:t>
            </a:r>
            <a:r>
              <a:rPr lang="ja-JP" altLang="en-US" sz="1200" dirty="0"/>
              <a:t>：主な改訂箇所</a:t>
            </a:r>
          </a:p>
        </p:txBody>
      </p:sp>
      <p:sp>
        <p:nvSpPr>
          <p:cNvPr id="7" name="スライド番号プレースホルダー 6"/>
          <p:cNvSpPr>
            <a:spLocks noGrp="1"/>
          </p:cNvSpPr>
          <p:nvPr>
            <p:ph type="sldNum" sz="quarter" idx="12"/>
          </p:nvPr>
        </p:nvSpPr>
        <p:spPr>
          <a:xfrm>
            <a:off x="6969224" y="6400414"/>
            <a:ext cx="2057400" cy="365125"/>
          </a:xfrm>
        </p:spPr>
        <p:txBody>
          <a:bodyPr/>
          <a:lstStyle/>
          <a:p>
            <a:fld id="{3F991C33-C8BF-4895-8FD1-7F8BFDB9C824}" type="slidenum">
              <a:rPr kumimoji="1" lang="ja-JP" altLang="en-US" smtClean="0"/>
              <a:t>28</a:t>
            </a:fld>
            <a:endParaRPr kumimoji="1" lang="ja-JP" altLang="en-US" dirty="0"/>
          </a:p>
        </p:txBody>
      </p:sp>
      <p:sp>
        <p:nvSpPr>
          <p:cNvPr id="6" name="テキスト ボックス 5"/>
          <p:cNvSpPr txBox="1"/>
          <p:nvPr/>
        </p:nvSpPr>
        <p:spPr>
          <a:xfrm>
            <a:off x="129010" y="446376"/>
            <a:ext cx="558950" cy="369332"/>
          </a:xfrm>
          <a:prstGeom prst="rect">
            <a:avLst/>
          </a:prstGeom>
          <a:noFill/>
        </p:spPr>
        <p:txBody>
          <a:bodyPr wrap="square" rtlCol="0">
            <a:spAutoFit/>
          </a:bodyPr>
          <a:lstStyle/>
          <a:p>
            <a:r>
              <a:rPr kumimoji="1" lang="ja-JP" altLang="en-US" dirty="0" smtClean="0"/>
              <a:t>○</a:t>
            </a:r>
            <a:endParaRPr kumimoji="1" lang="ja-JP" altLang="en-US" dirty="0"/>
          </a:p>
        </p:txBody>
      </p:sp>
    </p:spTree>
    <p:extLst>
      <p:ext uri="{BB962C8B-B14F-4D97-AF65-F5344CB8AC3E}">
        <p14:creationId xmlns:p14="http://schemas.microsoft.com/office/powerpoint/2010/main" val="1265677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a:stCxn id="3" idx="2"/>
          </p:cNvCxnSpPr>
          <p:nvPr/>
        </p:nvCxnSpPr>
        <p:spPr>
          <a:xfrm flipH="1">
            <a:off x="4916742" y="4788977"/>
            <a:ext cx="3826" cy="728255"/>
          </a:xfrm>
          <a:prstGeom prst="line">
            <a:avLst/>
          </a:prstGeom>
          <a:ln w="57150">
            <a:solidFill>
              <a:srgbClr val="33CC33"/>
            </a:solidFill>
          </a:ln>
        </p:spPr>
        <p:style>
          <a:lnRef idx="1">
            <a:schemeClr val="accent1"/>
          </a:lnRef>
          <a:fillRef idx="0">
            <a:schemeClr val="accent1"/>
          </a:fillRef>
          <a:effectRef idx="0">
            <a:schemeClr val="accent1"/>
          </a:effectRef>
          <a:fontRef idx="minor">
            <a:schemeClr val="tx1"/>
          </a:fontRef>
        </p:style>
      </p:cxnSp>
      <p:sp>
        <p:nvSpPr>
          <p:cNvPr id="3" name="コンテンツ プレースホルダー 2"/>
          <p:cNvSpPr>
            <a:spLocks noGrp="1"/>
          </p:cNvSpPr>
          <p:nvPr>
            <p:ph idx="1"/>
          </p:nvPr>
        </p:nvSpPr>
        <p:spPr>
          <a:xfrm>
            <a:off x="128464" y="771271"/>
            <a:ext cx="9584208" cy="4017706"/>
          </a:xfrm>
          <a:noFill/>
          <a:ln w="38100">
            <a:gradFill>
              <a:gsLst>
                <a:gs pos="0">
                  <a:srgbClr val="FFFF00"/>
                </a:gs>
                <a:gs pos="100000">
                  <a:srgbClr val="33CC33"/>
                </a:gs>
              </a:gsLst>
              <a:lin ang="5400000" scaled="1"/>
            </a:gradFill>
          </a:ln>
        </p:spPr>
        <p:txBody>
          <a:bodyPr>
            <a:normAutofit lnSpcReduction="10000"/>
          </a:bodyPr>
          <a:lstStyle/>
          <a:p>
            <a:pPr marL="0" indent="0">
              <a:buNone/>
            </a:pPr>
            <a:r>
              <a:rPr kumimoji="1" lang="ja-JP" altLang="en-US" sz="2800" b="1" dirty="0" smtClean="0">
                <a:latin typeface="HG丸ｺﾞｼｯｸM-PRO" panose="020F0600000000000000" pitchFamily="50" charset="-128"/>
                <a:ea typeface="HG丸ｺﾞｼｯｸM-PRO" panose="020F0600000000000000" pitchFamily="50" charset="-128"/>
              </a:rPr>
              <a:t>　</a:t>
            </a:r>
            <a:endParaRPr kumimoji="1" lang="en-US" altLang="ja-JP" sz="2800" b="1" u="sng" dirty="0" smtClean="0">
              <a:solidFill>
                <a:srgbClr val="0070C0"/>
              </a:solidFill>
              <a:latin typeface="HG丸ｺﾞｼｯｸM-PRO" panose="020F0600000000000000" pitchFamily="50" charset="-128"/>
              <a:ea typeface="HG丸ｺﾞｼｯｸM-PRO" panose="020F0600000000000000" pitchFamily="50" charset="-128"/>
            </a:endParaRPr>
          </a:p>
          <a:p>
            <a:pPr marL="0" indent="0">
              <a:buNone/>
            </a:pPr>
            <a:r>
              <a:rPr lang="ja-JP" altLang="en-US" sz="19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第２条</a:t>
            </a:r>
            <a:r>
              <a:rPr lang="ja-JP" altLang="en-US" sz="1600" dirty="0">
                <a:latin typeface="HG丸ｺﾞｼｯｸM-PRO" panose="020F0600000000000000" pitchFamily="50" charset="-128"/>
                <a:ea typeface="HG丸ｺﾞｼｯｸM-PRO" panose="020F0600000000000000" pitchFamily="50" charset="-128"/>
              </a:rPr>
              <a:t>　</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b="1"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７</a:t>
            </a:r>
            <a:r>
              <a:rPr lang="ja-JP" altLang="en-US" sz="1600" dirty="0">
                <a:latin typeface="HG丸ｺﾞｼｯｸM-PRO" panose="020F0600000000000000" pitchFamily="50" charset="-128"/>
                <a:ea typeface="HG丸ｺﾞｼｯｸM-PRO" panose="020F0600000000000000" pitchFamily="50" charset="-128"/>
              </a:rPr>
              <a:t>　この法律において「幼保連携型認定こども園」とは、</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義務教育及びその後の教育</a:t>
            </a:r>
            <a:r>
              <a:rPr lang="ja-JP" altLang="en-US" sz="1600" u="sng" dirty="0">
                <a:solidFill>
                  <a:srgbClr val="0070C0"/>
                </a:solidFill>
                <a:latin typeface="HG丸ｺﾞｼｯｸM-PRO" panose="020F0600000000000000" pitchFamily="50" charset="-128"/>
                <a:ea typeface="HG丸ｺﾞｼｯｸM-PRO" panose="020F0600000000000000" pitchFamily="50" charset="-128"/>
              </a:rPr>
              <a:t>の基礎を培う</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も</a:t>
            </a:r>
            <a:endParaRPr lang="en-US" altLang="ja-JP" sz="1600" u="sng" dirty="0" smtClean="0">
              <a:solidFill>
                <a:srgbClr val="0070C0"/>
              </a:solidFill>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の</a:t>
            </a:r>
            <a:r>
              <a:rPr lang="ja-JP" altLang="en-US" sz="1600" u="sng" dirty="0">
                <a:solidFill>
                  <a:srgbClr val="0070C0"/>
                </a:solidFill>
                <a:latin typeface="HG丸ｺﾞｼｯｸM-PRO" panose="020F0600000000000000" pitchFamily="50" charset="-128"/>
                <a:ea typeface="HG丸ｺﾞｼｯｸM-PRO" panose="020F0600000000000000" pitchFamily="50" charset="-128"/>
              </a:rPr>
              <a:t>としての満３歳以上の子どもに</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対する</a:t>
            </a:r>
            <a:r>
              <a:rPr lang="ja-JP" altLang="en-US" sz="1600" u="sng" dirty="0">
                <a:solidFill>
                  <a:srgbClr val="0070C0"/>
                </a:solidFill>
                <a:latin typeface="HG丸ｺﾞｼｯｸM-PRO" panose="020F0600000000000000" pitchFamily="50" charset="-128"/>
                <a:ea typeface="HG丸ｺﾞｼｯｸM-PRO" panose="020F0600000000000000" pitchFamily="50" charset="-128"/>
              </a:rPr>
              <a:t>教育</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並びに保育</a:t>
            </a:r>
            <a:r>
              <a:rPr lang="ja-JP" altLang="en-US" sz="1600" u="sng" dirty="0">
                <a:solidFill>
                  <a:srgbClr val="0070C0"/>
                </a:solidFill>
                <a:latin typeface="HG丸ｺﾞｼｯｸM-PRO" panose="020F0600000000000000" pitchFamily="50" charset="-128"/>
                <a:ea typeface="HG丸ｺﾞｼｯｸM-PRO" panose="020F0600000000000000" pitchFamily="50" charset="-128"/>
              </a:rPr>
              <a:t>を</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必要と</a:t>
            </a:r>
            <a:r>
              <a:rPr lang="ja-JP" altLang="en-US" sz="1600" u="sng" dirty="0">
                <a:solidFill>
                  <a:srgbClr val="0070C0"/>
                </a:solidFill>
                <a:latin typeface="HG丸ｺﾞｼｯｸM-PRO" panose="020F0600000000000000" pitchFamily="50" charset="-128"/>
                <a:ea typeface="HG丸ｺﾞｼｯｸM-PRO" panose="020F0600000000000000" pitchFamily="50" charset="-128"/>
              </a:rPr>
              <a:t>する子どもに対する保育を</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一体的</a:t>
            </a:r>
            <a:endParaRPr lang="en-US" altLang="ja-JP" sz="1600" u="sng" dirty="0" smtClean="0">
              <a:solidFill>
                <a:srgbClr val="0070C0"/>
              </a:solidFill>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に</a:t>
            </a:r>
            <a:r>
              <a:rPr lang="ja-JP" altLang="en-US" sz="1600" u="sng" dirty="0">
                <a:solidFill>
                  <a:srgbClr val="0070C0"/>
                </a:solidFill>
                <a:latin typeface="HG丸ｺﾞｼｯｸM-PRO" panose="020F0600000000000000" pitchFamily="50" charset="-128"/>
                <a:ea typeface="HG丸ｺﾞｼｯｸM-PRO" panose="020F0600000000000000" pitchFamily="50" charset="-128"/>
              </a:rPr>
              <a:t>行い、これらの</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子どもの健やかな</a:t>
            </a:r>
            <a:r>
              <a:rPr lang="ja-JP" altLang="en-US" sz="1600" u="sng" dirty="0">
                <a:solidFill>
                  <a:srgbClr val="0070C0"/>
                </a:solidFill>
                <a:latin typeface="HG丸ｺﾞｼｯｸM-PRO" panose="020F0600000000000000" pitchFamily="50" charset="-128"/>
                <a:ea typeface="HG丸ｺﾞｼｯｸM-PRO" panose="020F0600000000000000" pitchFamily="50" charset="-128"/>
              </a:rPr>
              <a:t>成長が</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図られるよう</a:t>
            </a:r>
            <a:r>
              <a:rPr lang="ja-JP" altLang="en-US" sz="1600" u="sng" dirty="0">
                <a:solidFill>
                  <a:srgbClr val="0070C0"/>
                </a:solidFill>
                <a:latin typeface="HG丸ｺﾞｼｯｸM-PRO" panose="020F0600000000000000" pitchFamily="50" charset="-128"/>
                <a:ea typeface="HG丸ｺﾞｼｯｸM-PRO" panose="020F0600000000000000" pitchFamily="50" charset="-128"/>
              </a:rPr>
              <a:t>適当な</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環境を</a:t>
            </a:r>
            <a:r>
              <a:rPr lang="ja-JP" altLang="en-US" sz="1600" u="sng" dirty="0">
                <a:solidFill>
                  <a:srgbClr val="0070C0"/>
                </a:solidFill>
                <a:latin typeface="HG丸ｺﾞｼｯｸM-PRO" panose="020F0600000000000000" pitchFamily="50" charset="-128"/>
                <a:ea typeface="HG丸ｺﾞｼｯｸM-PRO" panose="020F0600000000000000" pitchFamily="50" charset="-128"/>
              </a:rPr>
              <a:t>与えて、</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その心身の発達を助</a:t>
            </a:r>
            <a:endParaRPr lang="en-US" altLang="ja-JP" sz="1600" u="sng" dirty="0" smtClean="0">
              <a:solidFill>
                <a:srgbClr val="0070C0"/>
              </a:solidFill>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u="sng" dirty="0" err="1" smtClean="0">
                <a:solidFill>
                  <a:srgbClr val="0070C0"/>
                </a:solidFill>
                <a:latin typeface="HG丸ｺﾞｼｯｸM-PRO" panose="020F0600000000000000" pitchFamily="50" charset="-128"/>
                <a:ea typeface="HG丸ｺﾞｼｯｸM-PRO" panose="020F0600000000000000" pitchFamily="50" charset="-128"/>
              </a:rPr>
              <a:t>長すると</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ともに、保護者に対する子育ての支援を行うこと</a:t>
            </a:r>
            <a:r>
              <a:rPr lang="ja-JP" altLang="en-US" sz="1600" dirty="0" smtClean="0">
                <a:latin typeface="HG丸ｺﾞｼｯｸM-PRO" panose="020F0600000000000000" pitchFamily="50" charset="-128"/>
                <a:ea typeface="HG丸ｺﾞｼｯｸM-PRO" panose="020F0600000000000000" pitchFamily="50" charset="-128"/>
              </a:rPr>
              <a:t>を目的として、この法律の定めるところ</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により設置される施設をいう。</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８　この法律において「教育」とは、</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教育基本法</a:t>
            </a:r>
            <a:r>
              <a:rPr lang="ja-JP" altLang="en-US" sz="1600" dirty="0" smtClean="0">
                <a:latin typeface="HG丸ｺﾞｼｯｸM-PRO" panose="020F0600000000000000" pitchFamily="50" charset="-128"/>
                <a:ea typeface="HG丸ｺﾞｼｯｸM-PRO" panose="020F0600000000000000" pitchFamily="50" charset="-128"/>
              </a:rPr>
              <a:t>（平成</a:t>
            </a:r>
            <a:r>
              <a:rPr lang="en-US" altLang="ja-JP" sz="1600" dirty="0" smtClean="0">
                <a:latin typeface="HG丸ｺﾞｼｯｸM-PRO" panose="020F0600000000000000" pitchFamily="50" charset="-128"/>
                <a:ea typeface="HG丸ｺﾞｼｯｸM-PRO" panose="020F0600000000000000" pitchFamily="50" charset="-128"/>
              </a:rPr>
              <a:t>18</a:t>
            </a:r>
            <a:r>
              <a:rPr lang="ja-JP" altLang="en-US" sz="1600" dirty="0" smtClean="0">
                <a:latin typeface="HG丸ｺﾞｼｯｸM-PRO" panose="020F0600000000000000" pitchFamily="50" charset="-128"/>
                <a:ea typeface="HG丸ｺﾞｼｯｸM-PRO" panose="020F0600000000000000" pitchFamily="50" charset="-128"/>
              </a:rPr>
              <a:t>年法律第</a:t>
            </a:r>
            <a:r>
              <a:rPr lang="en-US" altLang="ja-JP" sz="1600" dirty="0" smtClean="0">
                <a:latin typeface="HG丸ｺﾞｼｯｸM-PRO" panose="020F0600000000000000" pitchFamily="50" charset="-128"/>
                <a:ea typeface="HG丸ｺﾞｼｯｸM-PRO" panose="020F0600000000000000" pitchFamily="50" charset="-128"/>
              </a:rPr>
              <a:t>120</a:t>
            </a:r>
            <a:r>
              <a:rPr lang="ja-JP" altLang="en-US" sz="1600" dirty="0" smtClean="0">
                <a:latin typeface="HG丸ｺﾞｼｯｸM-PRO" panose="020F0600000000000000" pitchFamily="50" charset="-128"/>
                <a:ea typeface="HG丸ｺﾞｼｯｸM-PRO" panose="020F0600000000000000" pitchFamily="50" charset="-128"/>
              </a:rPr>
              <a:t>号）第６条第１項に</a:t>
            </a:r>
            <a:r>
              <a:rPr lang="ja-JP" altLang="en-US" sz="1600" dirty="0" err="1" smtClean="0">
                <a:latin typeface="HG丸ｺﾞｼｯｸM-PRO" panose="020F0600000000000000" pitchFamily="50" charset="-128"/>
                <a:ea typeface="HG丸ｺﾞｼｯｸM-PRO" panose="020F0600000000000000" pitchFamily="50" charset="-128"/>
              </a:rPr>
              <a:t>規定す</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600" dirty="0" err="1" smtClean="0">
                <a:latin typeface="HG丸ｺﾞｼｯｸM-PRO" panose="020F0600000000000000" pitchFamily="50" charset="-128"/>
                <a:ea typeface="HG丸ｺﾞｼｯｸM-PRO" panose="020F0600000000000000" pitchFamily="50" charset="-128"/>
              </a:rPr>
              <a:t>る</a:t>
            </a:r>
            <a:r>
              <a:rPr lang="ja-JP" altLang="en-US" sz="1600" dirty="0" smtClean="0">
                <a:latin typeface="HG丸ｺﾞｼｯｸM-PRO" panose="020F0600000000000000" pitchFamily="50" charset="-128"/>
                <a:ea typeface="HG丸ｺﾞｼｯｸM-PRO" panose="020F0600000000000000" pitchFamily="50" charset="-128"/>
              </a:rPr>
              <a:t>法律に定める学校（第９条において単に「学校」という。）において行われる教育をいう。</a:t>
            </a:r>
            <a:r>
              <a:rPr lang="ja-JP" altLang="en-US" sz="1600" dirty="0">
                <a:latin typeface="HG丸ｺﾞｼｯｸM-PRO" panose="020F0600000000000000" pitchFamily="50" charset="-128"/>
                <a:ea typeface="HG丸ｺﾞｼｯｸM-PRO" panose="020F0600000000000000" pitchFamily="50" charset="-128"/>
              </a:rPr>
              <a:t>　</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９　この</a:t>
            </a:r>
            <a:r>
              <a:rPr lang="ja-JP" altLang="en-US" sz="1600" dirty="0">
                <a:latin typeface="HG丸ｺﾞｼｯｸM-PRO" panose="020F0600000000000000" pitchFamily="50" charset="-128"/>
                <a:ea typeface="HG丸ｺﾞｼｯｸM-PRO" panose="020F0600000000000000" pitchFamily="50" charset="-128"/>
              </a:rPr>
              <a:t>法律</a:t>
            </a:r>
            <a:r>
              <a:rPr lang="ja-JP" altLang="en-US" sz="1600" dirty="0" smtClean="0">
                <a:latin typeface="HG丸ｺﾞｼｯｸM-PRO" panose="020F0600000000000000" pitchFamily="50" charset="-128"/>
                <a:ea typeface="HG丸ｺﾞｼｯｸM-PRO" panose="020F0600000000000000" pitchFamily="50" charset="-128"/>
              </a:rPr>
              <a:t>において「保育」とは、</a:t>
            </a:r>
            <a:r>
              <a:rPr lang="ja-JP" altLang="en-US" sz="1600" u="sng" dirty="0" smtClean="0">
                <a:solidFill>
                  <a:srgbClr val="0070C0"/>
                </a:solidFill>
                <a:latin typeface="HG丸ｺﾞｼｯｸM-PRO" panose="020F0600000000000000" pitchFamily="50" charset="-128"/>
                <a:ea typeface="HG丸ｺﾞｼｯｸM-PRO" panose="020F0600000000000000" pitchFamily="50" charset="-128"/>
              </a:rPr>
              <a:t>児童福祉法</a:t>
            </a:r>
            <a:r>
              <a:rPr lang="ja-JP" altLang="en-US" sz="1600" dirty="0" smtClean="0">
                <a:latin typeface="HG丸ｺﾞｼｯｸM-PRO" panose="020F0600000000000000" pitchFamily="50" charset="-128"/>
                <a:ea typeface="HG丸ｺﾞｼｯｸM-PRO" panose="020F0600000000000000" pitchFamily="50" charset="-128"/>
              </a:rPr>
              <a:t>第６条の３第７項に規定する保育をいう。</a:t>
            </a:r>
            <a:r>
              <a:rPr kumimoji="1" lang="ja-JP" altLang="en-US" sz="1600" dirty="0" smtClean="0"/>
              <a:t>　　　</a:t>
            </a:r>
            <a:endParaRPr kumimoji="1" lang="en-US" altLang="ja-JP" sz="1600" dirty="0" smtClean="0"/>
          </a:p>
        </p:txBody>
      </p:sp>
      <p:sp>
        <p:nvSpPr>
          <p:cNvPr id="6" name="コンテンツ プレースホルダー 2"/>
          <p:cNvSpPr txBox="1">
            <a:spLocks/>
          </p:cNvSpPr>
          <p:nvPr/>
        </p:nvSpPr>
        <p:spPr>
          <a:xfrm>
            <a:off x="596516" y="5563562"/>
            <a:ext cx="8568952" cy="864096"/>
          </a:xfrm>
          <a:prstGeom prst="rect">
            <a:avLst/>
          </a:prstGeom>
          <a:ln w="38100">
            <a:solidFill>
              <a:srgbClr val="33CC33"/>
            </a:solidFill>
          </a:ln>
        </p:spPr>
        <p:txBody>
          <a:bodyPr vert="horz" anchor="ctr" anchorCtr="0">
            <a:no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lgn="ctr">
              <a:buNone/>
            </a:pPr>
            <a:r>
              <a:rPr lang="ja-JP" altLang="en-US" sz="3200" b="1" dirty="0">
                <a:latin typeface="HG丸ｺﾞｼｯｸM-PRO" panose="020F0600000000000000" pitchFamily="50" charset="-128"/>
                <a:ea typeface="HG丸ｺﾞｼｯｸM-PRO" panose="020F0600000000000000" pitchFamily="50" charset="-128"/>
              </a:rPr>
              <a:t>幼保連携型認定こども園教育・保育要領</a:t>
            </a:r>
            <a:endParaRPr lang="en-US" altLang="ja-JP" sz="3200" b="1" dirty="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417004" y="110565"/>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幼保連携型認定こども園教育・</a:t>
            </a:r>
            <a:r>
              <a:rPr lang="ja-JP" altLang="en-US" sz="2400" dirty="0" smtClean="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保育要領関連法令</a:t>
            </a:r>
            <a:endParaRPr kumimoji="1" lang="ja-JP" altLang="en-US" sz="2400" b="1"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17" name="正方形/長方形 16"/>
          <p:cNvSpPr/>
          <p:nvPr/>
        </p:nvSpPr>
        <p:spPr>
          <a:xfrm>
            <a:off x="272480" y="1022278"/>
            <a:ext cx="9288524" cy="363085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761619" y="769215"/>
            <a:ext cx="3169333" cy="41951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000" dirty="0">
                <a:latin typeface="HG丸ｺﾞｼｯｸM-PRO" panose="020F0600000000000000" pitchFamily="50" charset="-128"/>
                <a:ea typeface="HG丸ｺﾞｼｯｸM-PRO" panose="020F0600000000000000" pitchFamily="50" charset="-128"/>
              </a:rPr>
              <a:t>認定こども園法　</a:t>
            </a:r>
            <a:r>
              <a:rPr lang="ja-JP" altLang="en-US" sz="2000" dirty="0" smtClean="0">
                <a:latin typeface="HG丸ｺﾞｼｯｸM-PRO" panose="020F0600000000000000" pitchFamily="50" charset="-128"/>
                <a:ea typeface="HG丸ｺﾞｼｯｸM-PRO" panose="020F0600000000000000" pitchFamily="50" charset="-128"/>
              </a:rPr>
              <a:t>第２条</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22" name="スライド番号プレースホルダー 21"/>
          <p:cNvSpPr>
            <a:spLocks noGrp="1"/>
          </p:cNvSpPr>
          <p:nvPr>
            <p:ph type="sldNum" sz="quarter" idx="12"/>
          </p:nvPr>
        </p:nvSpPr>
        <p:spPr/>
        <p:txBody>
          <a:bodyPr/>
          <a:lstStyle/>
          <a:p>
            <a:pPr>
              <a:defRPr/>
            </a:pPr>
            <a:fld id="{B5EB0F02-464B-481B-A96C-0D238ADD2853}" type="slidenum">
              <a:rPr lang="ja-JP" altLang="en-US" smtClean="0"/>
              <a:pPr>
                <a:defRPr/>
              </a:pPr>
              <a:t>2</a:t>
            </a:fld>
            <a:endParaRPr lang="ja-JP" altLang="en-US"/>
          </a:p>
        </p:txBody>
      </p:sp>
    </p:spTree>
    <p:extLst>
      <p:ext uri="{BB962C8B-B14F-4D97-AF65-F5344CB8AC3E}">
        <p14:creationId xmlns:p14="http://schemas.microsoft.com/office/powerpoint/2010/main" val="1305602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28464" y="404664"/>
            <a:ext cx="9690248" cy="6095762"/>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marL="0" indent="0">
              <a:buNone/>
            </a:pP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ja-JP" dirty="0" smtClean="0">
                <a:solidFill>
                  <a:schemeClr val="tx1"/>
                </a:solidFill>
                <a:latin typeface="HG丸ｺﾞｼｯｸM-PRO" panose="020F0600000000000000" pitchFamily="50" charset="-128"/>
                <a:ea typeface="HG丸ｺﾞｼｯｸM-PRO" panose="020F0600000000000000" pitchFamily="50" charset="-128"/>
              </a:rPr>
              <a:t>○　小学校低学年は、学びがゼロからスタートするわけではなく、幼児教育で身に付けた</a:t>
            </a:r>
            <a:r>
              <a:rPr lang="ja-JP" altLang="ja-JP" dirty="0" err="1" smtClean="0">
                <a:solidFill>
                  <a:schemeClr val="tx1"/>
                </a:solidFill>
                <a:latin typeface="HG丸ｺﾞｼｯｸM-PRO" panose="020F0600000000000000" pitchFamily="50" charset="-128"/>
                <a:ea typeface="HG丸ｺﾞｼｯｸM-PRO" panose="020F0600000000000000" pitchFamily="50" charset="-128"/>
              </a:rPr>
              <a:t>こ</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とを生かしながら教科等の学びにつなぎ、子</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ども</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たちの資質・能力を伸ばしていく時期。</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marL="0" indent="0">
              <a:buNone/>
            </a:pP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a:solidFill>
                  <a:schemeClr val="tx1"/>
                </a:solidFill>
                <a:latin typeface="HG丸ｺﾞｼｯｸM-PRO" panose="020F0600000000000000" pitchFamily="50" charset="-128"/>
                <a:ea typeface="HG丸ｺﾞｼｯｸM-PRO" panose="020F0600000000000000" pitchFamily="50" charset="-128"/>
              </a:rPr>
              <a:t>小学校教育においては、生活科を中心としたスタートカリキュラムを学習</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指導要領</a:t>
            </a:r>
            <a:r>
              <a:rPr lang="ja-JP" altLang="ja-JP" dirty="0">
                <a:solidFill>
                  <a:schemeClr val="tx1"/>
                </a:solidFill>
                <a:latin typeface="HG丸ｺﾞｼｯｸM-PRO" panose="020F0600000000000000" pitchFamily="50" charset="-128"/>
                <a:ea typeface="HG丸ｺﾞｼｯｸM-PRO" panose="020F0600000000000000" pitchFamily="50" charset="-128"/>
              </a:rPr>
              <a:t>に</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明</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確</a:t>
            </a:r>
            <a:r>
              <a:rPr lang="ja-JP" altLang="ja-JP" dirty="0">
                <a:solidFill>
                  <a:schemeClr val="tx1"/>
                </a:solidFill>
                <a:latin typeface="HG丸ｺﾞｼｯｸM-PRO" panose="020F0600000000000000" pitchFamily="50" charset="-128"/>
                <a:ea typeface="HG丸ｺﾞｼｯｸM-PRO" panose="020F0600000000000000" pitchFamily="50" charset="-128"/>
              </a:rPr>
              <a:t>に位置付け、</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その中</a:t>
            </a:r>
            <a:r>
              <a:rPr lang="ja-JP" altLang="ja-JP" dirty="0">
                <a:solidFill>
                  <a:schemeClr val="tx1"/>
                </a:solidFill>
                <a:latin typeface="HG丸ｺﾞｼｯｸM-PRO" panose="020F0600000000000000" pitchFamily="50" charset="-128"/>
                <a:ea typeface="HG丸ｺﾞｼｯｸM-PRO" panose="020F0600000000000000" pitchFamily="50" charset="-128"/>
              </a:rPr>
              <a:t>で、合科的・関連的な指導や短時間での学習</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などを</a:t>
            </a:r>
            <a:r>
              <a:rPr lang="ja-JP" altLang="ja-JP" dirty="0">
                <a:solidFill>
                  <a:schemeClr val="tx1"/>
                </a:solidFill>
                <a:latin typeface="HG丸ｺﾞｼｯｸM-PRO" panose="020F0600000000000000" pitchFamily="50" charset="-128"/>
                <a:ea typeface="HG丸ｺﾞｼｯｸM-PRO" panose="020F0600000000000000" pitchFamily="50" charset="-128"/>
              </a:rPr>
              <a:t>含む授業時間</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や</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指導</a:t>
            </a:r>
            <a:r>
              <a:rPr lang="ja-JP" altLang="ja-JP" dirty="0">
                <a:solidFill>
                  <a:schemeClr val="tx1"/>
                </a:solidFill>
                <a:latin typeface="HG丸ｺﾞｼｯｸM-PRO" panose="020F0600000000000000" pitchFamily="50" charset="-128"/>
                <a:ea typeface="HG丸ｺﾞｼｯｸM-PRO" panose="020F0600000000000000" pitchFamily="50" charset="-128"/>
              </a:rPr>
              <a:t>の工夫、環境構成等の工夫</a:t>
            </a:r>
            <a:r>
              <a:rPr lang="ja-JP" altLang="en-US" dirty="0">
                <a:solidFill>
                  <a:schemeClr val="tx1"/>
                </a:solidFill>
                <a:latin typeface="HG丸ｺﾞｼｯｸM-PRO" panose="020F0600000000000000" pitchFamily="50" charset="-128"/>
                <a:ea typeface="HG丸ｺﾞｼｯｸM-PRO" panose="020F0600000000000000" pitchFamily="50" charset="-128"/>
              </a:rPr>
              <a:t>（</a:t>
            </a:r>
            <a:r>
              <a:rPr lang="en-US" altLang="ja-JP" dirty="0">
                <a:solidFill>
                  <a:schemeClr val="tx1"/>
                </a:solidFill>
                <a:latin typeface="HG丸ｺﾞｼｯｸM-PRO" panose="020F0600000000000000" pitchFamily="50" charset="-128"/>
                <a:ea typeface="HG丸ｺﾞｼｯｸM-PRO" panose="020F0600000000000000" pitchFamily="50" charset="-128"/>
              </a:rPr>
              <a:t>※</a:t>
            </a:r>
            <a:r>
              <a:rPr lang="ja-JP" altLang="en-US" dirty="0">
                <a:solidFill>
                  <a:schemeClr val="tx1"/>
                </a:solidFill>
                <a:latin typeface="HG丸ｺﾞｼｯｸM-PRO" panose="020F0600000000000000" pitchFamily="50" charset="-128"/>
                <a:ea typeface="HG丸ｺﾞｼｯｸM-PRO" panose="020F0600000000000000" pitchFamily="50" charset="-128"/>
              </a:rPr>
              <a:t>）</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も行い</a:t>
            </a:r>
            <a:r>
              <a:rPr lang="ja-JP" altLang="ja-JP" dirty="0">
                <a:solidFill>
                  <a:schemeClr val="tx1"/>
                </a:solidFill>
                <a:latin typeface="HG丸ｺﾞｼｯｸM-PRO" panose="020F0600000000000000" pitchFamily="50" charset="-128"/>
                <a:ea typeface="HG丸ｺﾞｼｯｸM-PRO" panose="020F0600000000000000" pitchFamily="50" charset="-128"/>
              </a:rPr>
              <a:t>ながら、</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幼児期に総合的</a:t>
            </a:r>
            <a:r>
              <a:rPr lang="ja-JP" altLang="ja-JP" dirty="0">
                <a:solidFill>
                  <a:schemeClr val="tx1"/>
                </a:solidFill>
                <a:latin typeface="HG丸ｺﾞｼｯｸM-PRO" panose="020F0600000000000000" pitchFamily="50" charset="-128"/>
                <a:ea typeface="HG丸ｺﾞｼｯｸM-PRO" panose="020F0600000000000000" pitchFamily="50" charset="-128"/>
              </a:rPr>
              <a:t>に育まれた資質・</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能</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力</a:t>
            </a:r>
            <a:r>
              <a:rPr lang="ja-JP" altLang="ja-JP" dirty="0">
                <a:solidFill>
                  <a:schemeClr val="tx1"/>
                </a:solidFill>
                <a:latin typeface="HG丸ｺﾞｼｯｸM-PRO" panose="020F0600000000000000" pitchFamily="50" charset="-128"/>
                <a:ea typeface="HG丸ｺﾞｼｯｸM-PRO" panose="020F0600000000000000" pitchFamily="50" charset="-128"/>
              </a:rPr>
              <a:t>や、</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子</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ども</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たち</a:t>
            </a:r>
            <a:r>
              <a:rPr lang="ja-JP" altLang="ja-JP" dirty="0">
                <a:solidFill>
                  <a:schemeClr val="tx1"/>
                </a:solidFill>
                <a:latin typeface="HG丸ｺﾞｼｯｸM-PRO" panose="020F0600000000000000" pitchFamily="50" charset="-128"/>
                <a:ea typeface="HG丸ｺﾞｼｯｸM-PRO" panose="020F0600000000000000" pitchFamily="50" charset="-128"/>
              </a:rPr>
              <a:t>の成長を、各教科等の特質に応じた</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学び</a:t>
            </a:r>
            <a:r>
              <a:rPr lang="ja-JP" altLang="ja-JP" dirty="0">
                <a:solidFill>
                  <a:schemeClr val="tx1"/>
                </a:solidFill>
                <a:latin typeface="HG丸ｺﾞｼｯｸM-PRO" panose="020F0600000000000000" pitchFamily="50" charset="-128"/>
                <a:ea typeface="HG丸ｺﾞｼｯｸM-PRO" panose="020F0600000000000000" pitchFamily="50" charset="-128"/>
              </a:rPr>
              <a:t>に</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つなげて</a:t>
            </a:r>
            <a:r>
              <a:rPr lang="ja-JP" altLang="ja-JP" dirty="0">
                <a:solidFill>
                  <a:schemeClr val="tx1"/>
                </a:solidFill>
                <a:latin typeface="HG丸ｺﾞｼｯｸM-PRO" panose="020F0600000000000000" pitchFamily="50" charset="-128"/>
                <a:ea typeface="HG丸ｺﾞｼｯｸM-PRO" panose="020F0600000000000000" pitchFamily="50" charset="-128"/>
              </a:rPr>
              <a:t>いくことが</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求められ</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る。</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marL="0" indent="0">
              <a:buNone/>
            </a:pP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lvl="0" defTabSz="914400" fontAlgn="auto">
              <a:spcBef>
                <a:spcPts val="0"/>
              </a:spcBef>
              <a:spcAft>
                <a:spcPts val="0"/>
              </a:spcAft>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その</a:t>
            </a:r>
            <a:r>
              <a:rPr lang="ja-JP" altLang="ja-JP" dirty="0">
                <a:solidFill>
                  <a:schemeClr val="tx1"/>
                </a:solidFill>
                <a:latin typeface="HG丸ｺﾞｼｯｸM-PRO" panose="020F0600000000000000" pitchFamily="50" charset="-128"/>
                <a:ea typeface="HG丸ｺﾞｼｯｸM-PRO" panose="020F0600000000000000" pitchFamily="50" charset="-128"/>
              </a:rPr>
              <a:t>際、スタートカリキュラムにおける学習を、小学校におけるその後の</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学習に</a:t>
            </a:r>
            <a:r>
              <a:rPr lang="ja-JP" altLang="ja-JP" dirty="0">
                <a:solidFill>
                  <a:schemeClr val="tx1"/>
                </a:solidFill>
                <a:latin typeface="HG丸ｺﾞｼｯｸM-PRO" panose="020F0600000000000000" pitchFamily="50" charset="-128"/>
                <a:ea typeface="HG丸ｺﾞｼｯｸM-PRO" panose="020F0600000000000000" pitchFamily="50" charset="-128"/>
              </a:rPr>
              <a:t>円滑</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に</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lvl="0" defTabSz="914400" fontAlgn="auto">
              <a:spcBef>
                <a:spcPts val="0"/>
              </a:spcBef>
              <a:spcAft>
                <a:spcPts val="0"/>
              </a:spcAft>
            </a:pP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つないで</a:t>
            </a:r>
            <a:r>
              <a:rPr lang="ja-JP" altLang="ja-JP" dirty="0">
                <a:solidFill>
                  <a:schemeClr val="tx1"/>
                </a:solidFill>
                <a:latin typeface="HG丸ｺﾞｼｯｸM-PRO" panose="020F0600000000000000" pitchFamily="50" charset="-128"/>
                <a:ea typeface="HG丸ｺﾞｼｯｸM-PRO" panose="020F0600000000000000" pitchFamily="50" charset="-128"/>
              </a:rPr>
              <a:t>いくという</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視点</a:t>
            </a:r>
            <a:r>
              <a:rPr lang="ja-JP" altLang="ja-JP" dirty="0">
                <a:solidFill>
                  <a:schemeClr val="tx1"/>
                </a:solidFill>
                <a:latin typeface="HG丸ｺﾞｼｯｸM-PRO" panose="020F0600000000000000" pitchFamily="50" charset="-128"/>
                <a:ea typeface="HG丸ｺﾞｼｯｸM-PRO" panose="020F0600000000000000" pitchFamily="50" charset="-128"/>
              </a:rPr>
              <a:t>も重要</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lvl="0" defTabSz="914400" fontAlgn="auto">
              <a:spcBef>
                <a:spcPts val="0"/>
              </a:spcBef>
              <a:spcAft>
                <a:spcPts val="0"/>
              </a:spcAft>
            </a:pP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lvl="0" defTabSz="914400" fontAlgn="auto">
              <a:spcBef>
                <a:spcPts val="0"/>
              </a:spcBef>
              <a:spcAft>
                <a:spcPts val="0"/>
              </a:spcAft>
            </a:pP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lvl="0" defTabSz="914400" fontAlgn="auto">
              <a:spcBef>
                <a:spcPts val="0"/>
              </a:spcBef>
              <a:spcAft>
                <a:spcPts val="0"/>
              </a:spcAft>
            </a:pP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lvl="0" defTabSz="914400" fontAlgn="auto">
              <a:spcBef>
                <a:spcPts val="0"/>
              </a:spcBef>
              <a:spcAft>
                <a:spcPts val="0"/>
              </a:spcAft>
            </a:pP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400" dirty="0">
                <a:solidFill>
                  <a:schemeClr val="tx1"/>
                </a:solidFill>
                <a:latin typeface="HG丸ｺﾞｼｯｸM-PRO" panose="020F0600000000000000" pitchFamily="50" charset="-128"/>
                <a:ea typeface="HG丸ｺﾞｼｯｸM-PRO" panose="020F0600000000000000" pitchFamily="50" charset="-128"/>
              </a:rPr>
              <a:t>「幼児期の教育と小学校教育の円滑な接続</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の</a:t>
            </a:r>
            <a:r>
              <a:rPr lang="ja-JP" altLang="ja-JP" sz="1400" dirty="0">
                <a:solidFill>
                  <a:prstClr val="black"/>
                </a:solidFill>
                <a:latin typeface="HG丸ｺﾞｼｯｸM-PRO" panose="020F0600000000000000" pitchFamily="50" charset="-128"/>
                <a:ea typeface="HG丸ｺﾞｼｯｸM-PRO" panose="020F0600000000000000" pitchFamily="50" charset="-128"/>
              </a:rPr>
              <a:t>在り方について（報告）</a:t>
            </a:r>
            <a:r>
              <a:rPr lang="ja-JP" altLang="ja-JP" sz="1400" dirty="0" smtClean="0">
                <a:solidFill>
                  <a:prstClr val="black"/>
                </a:solidFill>
                <a:latin typeface="HG丸ｺﾞｼｯｸM-PRO" panose="020F0600000000000000" pitchFamily="50" charset="-128"/>
                <a:ea typeface="HG丸ｺﾞｼｯｸM-PRO" panose="020F0600000000000000" pitchFamily="50" charset="-128"/>
              </a:rPr>
              <a:t>」（平成２２年１１月）においては、</a:t>
            </a:r>
            <a:r>
              <a:rPr lang="ja-JP" altLang="ja-JP" sz="1400" u="sng" dirty="0" smtClean="0">
                <a:solidFill>
                  <a:prstClr val="black"/>
                </a:solidFill>
                <a:latin typeface="HG丸ｺﾞｼｯｸM-PRO" panose="020F0600000000000000" pitchFamily="50" charset="-128"/>
                <a:ea typeface="HG丸ｺﾞｼｯｸM-PRO" panose="020F0600000000000000" pitchFamily="50" charset="-128"/>
              </a:rPr>
              <a:t>スタートカリキュラム編成上の留意点として、幼稚園、保育所、認定こども園と連携協力すること、個々の児童に対応した取組であること、学校全体での取組とすること、保護者への適切な説明を行うこと、授業時間や学習空間などの環境構成、人間関係づくりなどについて工夫することを挙げている。</a:t>
            </a:r>
          </a:p>
          <a:p>
            <a:pPr lvl="0" defTabSz="914400" fontAlgn="auto">
              <a:spcBef>
                <a:spcPts val="0"/>
              </a:spcBef>
              <a:spcAft>
                <a:spcPts val="0"/>
              </a:spcAft>
            </a:pPr>
            <a:endParaRPr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pPr>
              <a:defRPr/>
            </a:pPr>
            <a:fld id="{331BA3DD-65D8-46F3-A286-776281681733}" type="slidenum">
              <a:rPr lang="ja-JP" altLang="en-US" smtClean="0"/>
              <a:pPr>
                <a:defRPr/>
              </a:pPr>
              <a:t>29</a:t>
            </a:fld>
            <a:endParaRPr lang="ja-JP" altLang="en-US" dirty="0"/>
          </a:p>
        </p:txBody>
      </p:sp>
    </p:spTree>
    <p:extLst>
      <p:ext uri="{BB962C8B-B14F-4D97-AF65-F5344CB8AC3E}">
        <p14:creationId xmlns:p14="http://schemas.microsoft.com/office/powerpoint/2010/main" val="663553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8212" y="47332"/>
            <a:ext cx="9649072"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指導計画の作成上の留意事項</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301333" y="667112"/>
            <a:ext cx="9361040" cy="2092881"/>
          </a:xfrm>
          <a:prstGeom prst="rect">
            <a:avLst/>
          </a:prstGeom>
          <a:noFill/>
          <a:ln w="38100">
            <a:solidFill>
              <a:schemeClr val="tx1"/>
            </a:solidFill>
          </a:ln>
        </p:spPr>
        <p:txBody>
          <a:bodyPr wrap="square" rtlCol="0">
            <a:spAutoFit/>
          </a:bodyPr>
          <a:lstStyle/>
          <a:p>
            <a:r>
              <a:rPr lang="ja-JP" altLang="en-US" sz="1600" dirty="0" smtClean="0">
                <a:latin typeface="ＭＳ ゴシック" panose="020B0609070205080204" pitchFamily="49" charset="-128"/>
                <a:ea typeface="ＭＳ ゴシック" panose="020B0609070205080204" pitchFamily="49" charset="-128"/>
              </a:rPr>
              <a:t>第２　教育及び保育の内容並びに子育ての支援等に関する全体的な計画等</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２　指導計画の作成と園児の理解に基づいた評価</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（３）　指導計画の作成上の留意事項</a:t>
            </a:r>
            <a:r>
              <a:rPr lang="ja-JP" altLang="en-US" sz="1600" u="sng" dirty="0" smtClean="0">
                <a:latin typeface="ＭＳ ゴシック" panose="020B0609070205080204" pitchFamily="49" charset="-128"/>
                <a:ea typeface="ＭＳ ゴシック" panose="020B0609070205080204" pitchFamily="49" charset="-128"/>
              </a:rPr>
              <a:t>　</a:t>
            </a:r>
          </a:p>
          <a:p>
            <a:r>
              <a:rPr lang="ja-JP" altLang="en-US" sz="1600" dirty="0" smtClean="0">
                <a:latin typeface="ＭＳ ゴシック" panose="020B0609070205080204" pitchFamily="49" charset="-128"/>
                <a:ea typeface="ＭＳ ゴシック" panose="020B0609070205080204" pitchFamily="49" charset="-128"/>
              </a:rPr>
              <a:t>　ウ　園児が様々な人やものとの関わりを通して、多様な体験をし、心身の調和のとれた発達を促す</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よう</a:t>
            </a:r>
            <a:r>
              <a:rPr lang="ja-JP" altLang="en-US" sz="1600" dirty="0">
                <a:latin typeface="ＭＳ ゴシック" panose="020B0609070205080204" pitchFamily="49" charset="-128"/>
                <a:ea typeface="ＭＳ ゴシック" panose="020B0609070205080204" pitchFamily="49" charset="-128"/>
              </a:rPr>
              <a:t>に</a:t>
            </a:r>
            <a:r>
              <a:rPr lang="ja-JP" altLang="en-US" sz="1600" dirty="0" smtClean="0">
                <a:latin typeface="ＭＳ ゴシック" panose="020B0609070205080204" pitchFamily="49" charset="-128"/>
                <a:ea typeface="ＭＳ ゴシック" panose="020B0609070205080204" pitchFamily="49" charset="-128"/>
              </a:rPr>
              <a:t>して</a:t>
            </a:r>
            <a:r>
              <a:rPr lang="ja-JP" altLang="en-US" sz="1600" dirty="0">
                <a:latin typeface="ＭＳ ゴシック" panose="020B0609070205080204" pitchFamily="49" charset="-128"/>
                <a:ea typeface="ＭＳ ゴシック" panose="020B0609070205080204" pitchFamily="49" charset="-128"/>
              </a:rPr>
              <a:t>いくこと。その際、</a:t>
            </a:r>
            <a:r>
              <a:rPr lang="ja-JP" altLang="en-US" sz="1600" u="sng" dirty="0">
                <a:latin typeface="ＭＳ ゴシック" panose="020B0609070205080204" pitchFamily="49" charset="-128"/>
                <a:ea typeface="ＭＳ ゴシック" panose="020B0609070205080204" pitchFamily="49" charset="-128"/>
              </a:rPr>
              <a:t>園児の発達に</a:t>
            </a:r>
            <a:r>
              <a:rPr lang="ja-JP" altLang="en-US" sz="1600" u="sng" dirty="0" smtClean="0">
                <a:latin typeface="ＭＳ ゴシック" panose="020B0609070205080204" pitchFamily="49" charset="-128"/>
                <a:ea typeface="ＭＳ ゴシック" panose="020B0609070205080204" pitchFamily="49" charset="-128"/>
              </a:rPr>
              <a:t>即して</a:t>
            </a:r>
            <a:r>
              <a:rPr lang="ja-JP" altLang="en-US" sz="1600" u="sng" dirty="0">
                <a:latin typeface="ＭＳ ゴシック" panose="020B0609070205080204" pitchFamily="49" charset="-128"/>
                <a:ea typeface="ＭＳ ゴシック" panose="020B0609070205080204" pitchFamily="49" charset="-128"/>
              </a:rPr>
              <a:t>主体的・対話的で深い学びが実現するよう</a:t>
            </a:r>
            <a:r>
              <a:rPr lang="ja-JP" altLang="en-US" sz="1600" u="sng" dirty="0" smtClean="0">
                <a:latin typeface="ＭＳ ゴシック" panose="020B0609070205080204" pitchFamily="49" charset="-128"/>
                <a:ea typeface="ＭＳ ゴシック" panose="020B0609070205080204" pitchFamily="49" charset="-128"/>
              </a:rPr>
              <a:t>に</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する</a:t>
            </a:r>
            <a:r>
              <a:rPr lang="ja-JP" altLang="en-US" sz="1600" u="sng" dirty="0">
                <a:latin typeface="ＭＳ ゴシック" panose="020B0609070205080204" pitchFamily="49" charset="-128"/>
                <a:ea typeface="ＭＳ ゴシック" panose="020B0609070205080204" pitchFamily="49" charset="-128"/>
              </a:rPr>
              <a:t>とともに、</a:t>
            </a:r>
            <a:r>
              <a:rPr lang="ja-JP" altLang="en-US" sz="1600" dirty="0">
                <a:latin typeface="ＭＳ ゴシック" panose="020B0609070205080204" pitchFamily="49" charset="-128"/>
                <a:ea typeface="ＭＳ ゴシック" panose="020B0609070205080204" pitchFamily="49" charset="-128"/>
              </a:rPr>
              <a:t>心</a:t>
            </a:r>
            <a:r>
              <a:rPr lang="ja-JP" altLang="en-US" sz="1600" dirty="0" smtClean="0">
                <a:latin typeface="ＭＳ ゴシック" panose="020B0609070205080204" pitchFamily="49" charset="-128"/>
                <a:ea typeface="ＭＳ ゴシック" panose="020B0609070205080204" pitchFamily="49" charset="-128"/>
              </a:rPr>
              <a:t>を動かされる</a:t>
            </a:r>
            <a:r>
              <a:rPr lang="ja-JP" altLang="en-US" sz="1600" dirty="0">
                <a:latin typeface="ＭＳ ゴシック" panose="020B0609070205080204" pitchFamily="49" charset="-128"/>
                <a:ea typeface="ＭＳ ゴシック" panose="020B0609070205080204" pitchFamily="49" charset="-128"/>
              </a:rPr>
              <a:t>体験が次の活動を生み出すことを考慮し、一つ一つの体験が</a:t>
            </a:r>
            <a:r>
              <a:rPr lang="ja-JP" altLang="en-US" sz="1600" dirty="0" smtClean="0">
                <a:latin typeface="ＭＳ ゴシック" panose="020B0609070205080204" pitchFamily="49" charset="-128"/>
                <a:ea typeface="ＭＳ ゴシック" panose="020B0609070205080204" pitchFamily="49" charset="-128"/>
              </a:rPr>
              <a:t>相互</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に</a:t>
            </a:r>
            <a:r>
              <a:rPr lang="ja-JP" altLang="en-US" sz="1600" dirty="0">
                <a:latin typeface="ＭＳ ゴシック" panose="020B0609070205080204" pitchFamily="49" charset="-128"/>
                <a:ea typeface="ＭＳ ゴシック" panose="020B0609070205080204" pitchFamily="49" charset="-128"/>
              </a:rPr>
              <a:t>結び付き、</a:t>
            </a:r>
            <a:r>
              <a:rPr lang="ja-JP" altLang="en-US" sz="1600" dirty="0" smtClean="0">
                <a:latin typeface="ＭＳ ゴシック" panose="020B0609070205080204" pitchFamily="49" charset="-128"/>
                <a:ea typeface="ＭＳ ゴシック" panose="020B0609070205080204" pitchFamily="49" charset="-128"/>
              </a:rPr>
              <a:t>幼保連携型認定こども</a:t>
            </a:r>
            <a:r>
              <a:rPr lang="ja-JP" altLang="en-US" sz="1600" dirty="0">
                <a:latin typeface="ＭＳ ゴシック" panose="020B0609070205080204" pitchFamily="49" charset="-128"/>
                <a:ea typeface="ＭＳ ゴシック" panose="020B0609070205080204" pitchFamily="49" charset="-128"/>
              </a:rPr>
              <a:t>園の生活が充実するようにする</a:t>
            </a:r>
            <a:r>
              <a:rPr lang="ja-JP" altLang="en-US" sz="1600" dirty="0" smtClean="0">
                <a:latin typeface="ＭＳ ゴシック" panose="020B0609070205080204" pitchFamily="49" charset="-128"/>
                <a:ea typeface="ＭＳ ゴシック" panose="020B0609070205080204" pitchFamily="49" charset="-128"/>
              </a:rPr>
              <a:t>こと。</a:t>
            </a:r>
            <a:r>
              <a:rPr lang="ja-JP" altLang="en-US" dirty="0" smtClean="0">
                <a:latin typeface="+mn-ea"/>
                <a:ea typeface="+mn-ea"/>
              </a:rPr>
              <a:t>　　　　　　　　　　　　　　　　　　　　　</a:t>
            </a:r>
            <a:r>
              <a:rPr lang="en-US" altLang="ja-JP" sz="1400" u="sng" dirty="0" smtClean="0"/>
              <a:t>※</a:t>
            </a:r>
            <a:r>
              <a:rPr lang="ja-JP" altLang="en-US" sz="1400" u="sng" dirty="0" smtClean="0"/>
              <a:t>下線部</a:t>
            </a:r>
            <a:r>
              <a:rPr lang="ja-JP" altLang="en-US" sz="1400" u="sng" dirty="0"/>
              <a:t>：主な改訂</a:t>
            </a:r>
            <a:r>
              <a:rPr lang="ja-JP" altLang="en-US" sz="1400" u="sng" dirty="0" smtClean="0"/>
              <a:t>箇所</a:t>
            </a:r>
            <a:endParaRPr lang="ja-JP" altLang="en-US" u="sng" dirty="0">
              <a:latin typeface="+mn-ea"/>
              <a:ea typeface="+mn-ea"/>
            </a:endParaRPr>
          </a:p>
        </p:txBody>
      </p:sp>
      <p:sp>
        <p:nvSpPr>
          <p:cNvPr id="8" name="角丸四角形 7"/>
          <p:cNvSpPr/>
          <p:nvPr/>
        </p:nvSpPr>
        <p:spPr>
          <a:xfrm>
            <a:off x="7747" y="375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11" name="正方形/長方形 10"/>
          <p:cNvSpPr/>
          <p:nvPr/>
        </p:nvSpPr>
        <p:spPr>
          <a:xfrm>
            <a:off x="179884" y="2759993"/>
            <a:ext cx="9690248" cy="2053285"/>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主体的・対話的で深い学びの実現</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遊び</a:t>
            </a:r>
            <a:r>
              <a:rPr lang="ja-JP" altLang="en-US" sz="1400" dirty="0">
                <a:solidFill>
                  <a:schemeClr val="tx1"/>
                </a:solidFill>
                <a:latin typeface="HG丸ｺﾞｼｯｸM-PRO" panose="020F0600000000000000" pitchFamily="50" charset="-128"/>
                <a:ea typeface="HG丸ｺﾞｼｯｸM-PRO" panose="020F0600000000000000" pitchFamily="50" charset="-128"/>
              </a:rPr>
              <a:t>や生活の中で様々な環境と</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関わり、豊か</a:t>
            </a:r>
            <a:r>
              <a:rPr lang="ja-JP" altLang="en-US" sz="1400" dirty="0">
                <a:solidFill>
                  <a:schemeClr val="tx1"/>
                </a:solidFill>
                <a:latin typeface="HG丸ｺﾞｼｯｸM-PRO" panose="020F0600000000000000" pitchFamily="50" charset="-128"/>
                <a:ea typeface="HG丸ｺﾞｼｯｸM-PRO" panose="020F0600000000000000" pitchFamily="50" charset="-128"/>
              </a:rPr>
              <a:t>な体験を通して資質・能力が育まれていくために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は、単に保育教諭等</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が望ましいと</a:t>
            </a:r>
            <a:r>
              <a:rPr lang="ja-JP" altLang="en-US" sz="1400" dirty="0">
                <a:solidFill>
                  <a:schemeClr val="tx1"/>
                </a:solidFill>
                <a:latin typeface="HG丸ｺﾞｼｯｸM-PRO" panose="020F0600000000000000" pitchFamily="50" charset="-128"/>
                <a:ea typeface="HG丸ｺﾞｼｯｸM-PRO" panose="020F0600000000000000" pitchFamily="50" charset="-128"/>
              </a:rPr>
              <a:t>思う活動を一方的に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させたり、園児</a:t>
            </a:r>
            <a:r>
              <a:rPr lang="ja-JP" altLang="en-US" sz="1400" dirty="0">
                <a:solidFill>
                  <a:schemeClr val="tx1"/>
                </a:solidFill>
                <a:latin typeface="HG丸ｺﾞｼｯｸM-PRO" panose="020F0600000000000000" pitchFamily="50" charset="-128"/>
                <a:ea typeface="HG丸ｺﾞｼｯｸM-PRO" panose="020F0600000000000000" pitchFamily="50" charset="-128"/>
              </a:rPr>
              <a:t>に様々な活動を提供したりすればよいものではなく、</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むしろ園児の</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活動</a:t>
            </a:r>
            <a:r>
              <a:rPr lang="ja-JP" altLang="en-US" sz="1400" dirty="0">
                <a:solidFill>
                  <a:schemeClr val="tx1"/>
                </a:solidFill>
                <a:latin typeface="HG丸ｺﾞｼｯｸM-PRO" panose="020F0600000000000000" pitchFamily="50" charset="-128"/>
                <a:ea typeface="HG丸ｺﾞｼｯｸM-PRO" panose="020F0600000000000000" pitchFamily="50" charset="-128"/>
              </a:rPr>
              <a:t>は精選</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されなければ</a:t>
            </a:r>
            <a:r>
              <a:rPr lang="ja-JP" altLang="en-US" sz="1400" dirty="0">
                <a:solidFill>
                  <a:schemeClr val="tx1"/>
                </a:solidFill>
                <a:latin typeface="HG丸ｺﾞｼｯｸM-PRO" panose="020F0600000000000000" pitchFamily="50" charset="-128"/>
                <a:ea typeface="HG丸ｺﾞｼｯｸM-PRO" panose="020F0600000000000000" pitchFamily="50" charset="-128"/>
              </a:rPr>
              <a:t>ならない。その際特に重要なこと</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は、体験</a:t>
            </a:r>
            <a:r>
              <a:rPr lang="ja-JP" altLang="en-US" sz="1400" dirty="0">
                <a:solidFill>
                  <a:schemeClr val="tx1"/>
                </a:solidFill>
                <a:latin typeface="HG丸ｺﾞｼｯｸM-PRO" panose="020F0600000000000000" pitchFamily="50" charset="-128"/>
                <a:ea typeface="HG丸ｺﾞｼｯｸM-PRO" panose="020F0600000000000000" pitchFamily="50" charset="-128"/>
              </a:rPr>
              <a:t>の質である。あることを体験することに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より、</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そ</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れが</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園児</a:t>
            </a:r>
            <a:r>
              <a:rPr lang="ja-JP" altLang="en-US" sz="1400" dirty="0">
                <a:solidFill>
                  <a:schemeClr val="tx1"/>
                </a:solidFill>
                <a:latin typeface="HG丸ｺﾞｼｯｸM-PRO" panose="020F0600000000000000" pitchFamily="50" charset="-128"/>
                <a:ea typeface="HG丸ｺﾞｼｯｸM-PRO" panose="020F0600000000000000" pitchFamily="50" charset="-128"/>
              </a:rPr>
              <a:t>自身の内面の成長に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つながって</a:t>
            </a:r>
            <a:r>
              <a:rPr lang="ja-JP" altLang="en-US" sz="1400" dirty="0">
                <a:solidFill>
                  <a:schemeClr val="tx1"/>
                </a:solidFill>
                <a:latin typeface="HG丸ｺﾞｼｯｸM-PRO" panose="020F0600000000000000" pitchFamily="50" charset="-128"/>
                <a:ea typeface="HG丸ｺﾞｼｯｸM-PRO" panose="020F0600000000000000" pitchFamily="50" charset="-128"/>
              </a:rPr>
              <a:t>いくことこそが大切</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この</a:t>
            </a:r>
            <a:r>
              <a:rPr lang="ja-JP" altLang="en-US" sz="1400" dirty="0">
                <a:solidFill>
                  <a:schemeClr val="tx1"/>
                </a:solidFill>
                <a:latin typeface="HG丸ｺﾞｼｯｸM-PRO" panose="020F0600000000000000" pitchFamily="50" charset="-128"/>
                <a:ea typeface="HG丸ｺﾞｼｯｸM-PRO" panose="020F0600000000000000" pitchFamily="50" charset="-128"/>
              </a:rPr>
              <a:t>ような体験を重ねるために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は、園児</a:t>
            </a:r>
            <a:r>
              <a:rPr lang="ja-JP" altLang="en-US" sz="1400" dirty="0">
                <a:solidFill>
                  <a:schemeClr val="tx1"/>
                </a:solidFill>
                <a:latin typeface="HG丸ｺﾞｼｯｸM-PRO" panose="020F0600000000000000" pitchFamily="50" charset="-128"/>
                <a:ea typeface="HG丸ｺﾞｼｯｸM-PRO" panose="020F0600000000000000" pitchFamily="50" charset="-128"/>
              </a:rPr>
              <a:t>が周囲の環境にどのように関わるかが重要で</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あり、園</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児</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の主体的・</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対話的</a:t>
            </a:r>
            <a:endParaRPr lang="en-US" altLang="ja-JP" sz="14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で</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深い</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学びが</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実現するよう</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に、保育教諭等は</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絶えず指導の改善を図っていく必要がある</a:t>
            </a:r>
            <a:r>
              <a:rPr lang="ja-JP" altLang="en-US" sz="1400" dirty="0">
                <a:solidFill>
                  <a:schemeClr val="tx1"/>
                </a:solidFill>
                <a:latin typeface="HG丸ｺﾞｼｯｸM-PRO" panose="020F0600000000000000" pitchFamily="50" charset="-128"/>
                <a:ea typeface="HG丸ｺﾞｼｯｸM-PRO" panose="020F0600000000000000" pitchFamily="50" charset="-128"/>
              </a:rPr>
              <a:t>。その</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際、発達</a:t>
            </a:r>
            <a:r>
              <a:rPr lang="ja-JP" altLang="en-US" sz="1400" dirty="0">
                <a:solidFill>
                  <a:schemeClr val="tx1"/>
                </a:solidFill>
                <a:latin typeface="HG丸ｺﾞｼｯｸM-PRO" panose="020F0600000000000000" pitchFamily="50" charset="-128"/>
                <a:ea typeface="HG丸ｺﾞｼｯｸM-PRO" panose="020F0600000000000000" pitchFamily="50" charset="-128"/>
              </a:rPr>
              <a:t>の時期や</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一人</a:t>
            </a:r>
            <a:endParaRPr lang="en-US" altLang="ja-JP" sz="14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一人</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の発達の</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実情</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に</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応じて、柔軟</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に対応するととも</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に、集団</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の生活の中</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で、園児</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たちの関わりが深まるように</a:t>
            </a:r>
            <a:r>
              <a:rPr lang="ja-JP" altLang="en-US" sz="1400" u="sng" dirty="0" err="1">
                <a:solidFill>
                  <a:schemeClr val="tx1"/>
                </a:solidFill>
                <a:latin typeface="HG丸ｺﾞｼｯｸM-PRO" panose="020F0600000000000000" pitchFamily="50" charset="-128"/>
                <a:ea typeface="HG丸ｺﾞｼｯｸM-PRO" panose="020F0600000000000000" pitchFamily="50" charset="-128"/>
              </a:rPr>
              <a:t>配慮</a:t>
            </a:r>
            <a:r>
              <a:rPr lang="ja-JP" altLang="en-US" sz="1400" u="sng" dirty="0" err="1" smtClean="0">
                <a:solidFill>
                  <a:schemeClr val="tx1"/>
                </a:solidFill>
                <a:latin typeface="HG丸ｺﾞｼｯｸM-PRO" panose="020F0600000000000000" pitchFamily="50" charset="-128"/>
                <a:ea typeface="HG丸ｺﾞｼｯｸM-PRO" panose="020F0600000000000000" pitchFamily="50" charset="-128"/>
              </a:rPr>
              <a:t>す</a:t>
            </a:r>
            <a:endParaRPr lang="en-US" altLang="ja-JP" sz="14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u="sng" dirty="0" err="1" smtClean="0">
                <a:solidFill>
                  <a:schemeClr val="tx1"/>
                </a:solidFill>
                <a:latin typeface="HG丸ｺﾞｼｯｸM-PRO" panose="020F0600000000000000" pitchFamily="50" charset="-128"/>
                <a:ea typeface="HG丸ｺﾞｼｯｸM-PRO" panose="020F0600000000000000" pitchFamily="50" charset="-128"/>
              </a:rPr>
              <a:t>る</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ことが大切</a:t>
            </a:r>
            <a:r>
              <a:rPr lang="ja-JP" altLang="en-US" sz="1400" dirty="0">
                <a:solidFill>
                  <a:schemeClr val="tx1"/>
                </a:solidFill>
                <a:latin typeface="HG丸ｺﾞｼｯｸM-PRO" panose="020F0600000000000000" pitchFamily="50" charset="-128"/>
                <a:ea typeface="HG丸ｺﾞｼｯｸM-PRO" panose="020F0600000000000000" pitchFamily="50" charset="-128"/>
              </a:rPr>
              <a:t>である。</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876344" y="92359"/>
            <a:ext cx="1196336" cy="461665"/>
          </a:xfrm>
          <a:prstGeom prst="rect">
            <a:avLst/>
          </a:prstGeom>
          <a:noFill/>
        </p:spPr>
        <p:txBody>
          <a:bodyPr wrap="square" rtlCol="0">
            <a:spAutoFit/>
          </a:bodyPr>
          <a:lstStyle/>
          <a:p>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endParaRPr kumimoji="1" lang="ja-JP" altLang="en-US" sz="2400" dirty="0"/>
          </a:p>
        </p:txBody>
      </p:sp>
      <p:sp>
        <p:nvSpPr>
          <p:cNvPr id="9" name="テキスト ボックス 8"/>
          <p:cNvSpPr txBox="1"/>
          <p:nvPr/>
        </p:nvSpPr>
        <p:spPr>
          <a:xfrm>
            <a:off x="309258" y="4801420"/>
            <a:ext cx="9361040" cy="861774"/>
          </a:xfrm>
          <a:prstGeom prst="rect">
            <a:avLst/>
          </a:prstGeom>
          <a:noFill/>
          <a:ln w="38100">
            <a:solidFill>
              <a:schemeClr val="tx1"/>
            </a:solidFill>
          </a:ln>
        </p:spPr>
        <p:txBody>
          <a:bodyPr wrap="square" rtlCol="0">
            <a:spAutoFit/>
          </a:bodyPr>
          <a:lstStyle/>
          <a:p>
            <a:r>
              <a:rPr lang="ja-JP" altLang="en-US" sz="1600" dirty="0" smtClean="0">
                <a:latin typeface="ＭＳ ゴシック" panose="020B0609070205080204" pitchFamily="49" charset="-128"/>
                <a:ea typeface="ＭＳ ゴシック" panose="020B0609070205080204" pitchFamily="49" charset="-128"/>
              </a:rPr>
              <a:t>エ</a:t>
            </a:r>
            <a:r>
              <a:rPr lang="ja-JP" altLang="en-US" sz="1600" dirty="0">
                <a:latin typeface="ＭＳ ゴシック" panose="020B0609070205080204" pitchFamily="49" charset="-128"/>
                <a:ea typeface="ＭＳ ゴシック" panose="020B0609070205080204" pitchFamily="49" charset="-128"/>
              </a:rPr>
              <a:t>　</a:t>
            </a:r>
            <a:r>
              <a:rPr lang="ja-JP" altLang="en-US" sz="1600" u="sng" dirty="0">
                <a:latin typeface="ＭＳ ゴシック" panose="020B0609070205080204" pitchFamily="49" charset="-128"/>
                <a:ea typeface="ＭＳ ゴシック" panose="020B0609070205080204" pitchFamily="49" charset="-128"/>
              </a:rPr>
              <a:t>言語に関する能力の発達と思考力等の発達が関連していることを</a:t>
            </a:r>
            <a:r>
              <a:rPr lang="ja-JP" altLang="en-US" sz="1600" u="sng" dirty="0" smtClean="0">
                <a:latin typeface="ＭＳ ゴシック" panose="020B0609070205080204" pitchFamily="49" charset="-128"/>
                <a:ea typeface="ＭＳ ゴシック" panose="020B0609070205080204" pitchFamily="49" charset="-128"/>
              </a:rPr>
              <a:t>踏まえ</a:t>
            </a:r>
            <a:r>
              <a:rPr lang="ja-JP" altLang="en-US" sz="1600" u="sng" dirty="0">
                <a:latin typeface="ＭＳ ゴシック" panose="020B0609070205080204" pitchFamily="49" charset="-128"/>
                <a:ea typeface="ＭＳ ゴシック" panose="020B0609070205080204" pitchFamily="49" charset="-128"/>
              </a:rPr>
              <a:t>、幼保連携型認定</a:t>
            </a:r>
            <a:r>
              <a:rPr lang="ja-JP" altLang="en-US" sz="1600" u="sng" dirty="0" err="1" smtClean="0">
                <a:latin typeface="ＭＳ ゴシック" panose="020B0609070205080204" pitchFamily="49" charset="-128"/>
                <a:ea typeface="ＭＳ ゴシック" panose="020B0609070205080204" pitchFamily="49" charset="-128"/>
              </a:rPr>
              <a:t>こど</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も</a:t>
            </a:r>
            <a:r>
              <a:rPr lang="ja-JP" altLang="en-US" sz="1600" u="sng" dirty="0">
                <a:latin typeface="ＭＳ ゴシック" panose="020B0609070205080204" pitchFamily="49" charset="-128"/>
                <a:ea typeface="ＭＳ ゴシック" panose="020B0609070205080204" pitchFamily="49" charset="-128"/>
              </a:rPr>
              <a:t>園</a:t>
            </a:r>
            <a:r>
              <a:rPr lang="ja-JP" altLang="en-US" sz="1600" u="sng" dirty="0" smtClean="0">
                <a:latin typeface="ＭＳ ゴシック" panose="020B0609070205080204" pitchFamily="49" charset="-128"/>
                <a:ea typeface="ＭＳ ゴシック" panose="020B0609070205080204" pitchFamily="49" charset="-128"/>
              </a:rPr>
              <a:t>における</a:t>
            </a:r>
            <a:r>
              <a:rPr lang="ja-JP" altLang="en-US" sz="1600" u="sng" dirty="0">
                <a:latin typeface="ＭＳ ゴシック" panose="020B0609070205080204" pitchFamily="49" charset="-128"/>
                <a:ea typeface="ＭＳ ゴシック" panose="020B0609070205080204" pitchFamily="49" charset="-128"/>
              </a:rPr>
              <a:t>生活全体を通して、園児の発達</a:t>
            </a:r>
            <a:r>
              <a:rPr lang="ja-JP" altLang="en-US" sz="1600" u="sng" dirty="0" smtClean="0">
                <a:latin typeface="ＭＳ ゴシック" panose="020B0609070205080204" pitchFamily="49" charset="-128"/>
                <a:ea typeface="ＭＳ ゴシック" panose="020B0609070205080204" pitchFamily="49" charset="-128"/>
              </a:rPr>
              <a:t>を踏まえた</a:t>
            </a:r>
            <a:r>
              <a:rPr lang="ja-JP" altLang="en-US" sz="1600" u="sng" dirty="0">
                <a:latin typeface="ＭＳ ゴシック" panose="020B0609070205080204" pitchFamily="49" charset="-128"/>
                <a:ea typeface="ＭＳ ゴシック" panose="020B0609070205080204" pitchFamily="49" charset="-128"/>
              </a:rPr>
              <a:t>言語環境を整え、言語活動の充実を</a:t>
            </a:r>
            <a:r>
              <a:rPr lang="ja-JP" altLang="en-US" sz="1600" u="sng" dirty="0" smtClean="0">
                <a:latin typeface="ＭＳ ゴシック" panose="020B0609070205080204" pitchFamily="49" charset="-128"/>
                <a:ea typeface="ＭＳ ゴシック" panose="020B0609070205080204" pitchFamily="49" charset="-128"/>
              </a:rPr>
              <a:t>図る</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こと。</a:t>
            </a:r>
            <a:r>
              <a:rPr lang="ja-JP" altLang="en-US" sz="1600" dirty="0" smtClean="0"/>
              <a:t>　　</a:t>
            </a:r>
            <a:r>
              <a:rPr lang="ja-JP" altLang="en-US" dirty="0" smtClean="0">
                <a:latin typeface="+mn-ea"/>
                <a:ea typeface="+mn-ea"/>
              </a:rPr>
              <a:t>　　　　　　　　　　　　　　　　　　　　　　　　　　　　　</a:t>
            </a:r>
            <a:r>
              <a:rPr lang="en-US" altLang="ja-JP" sz="1400" u="sng" dirty="0" smtClean="0">
                <a:latin typeface="ＭＳ ゴシック" panose="020B0609070205080204" pitchFamily="49" charset="-128"/>
                <a:ea typeface="ＭＳ ゴシック" panose="020B0609070205080204" pitchFamily="49" charset="-128"/>
              </a:rPr>
              <a:t>※</a:t>
            </a:r>
            <a:r>
              <a:rPr lang="ja-JP" altLang="en-US" sz="1400" u="sng" dirty="0" smtClean="0">
                <a:latin typeface="ＭＳ ゴシック" panose="020B0609070205080204" pitchFamily="49" charset="-128"/>
                <a:ea typeface="ＭＳ ゴシック" panose="020B0609070205080204" pitchFamily="49" charset="-128"/>
              </a:rPr>
              <a:t>下線部</a:t>
            </a:r>
            <a:r>
              <a:rPr lang="ja-JP" altLang="en-US" sz="1400" u="sng" dirty="0">
                <a:latin typeface="ＭＳ ゴシック" panose="020B0609070205080204" pitchFamily="49" charset="-128"/>
                <a:ea typeface="ＭＳ ゴシック" panose="020B0609070205080204" pitchFamily="49" charset="-128"/>
              </a:rPr>
              <a:t>：主な改訂</a:t>
            </a:r>
            <a:r>
              <a:rPr lang="ja-JP" altLang="en-US" sz="1400" u="sng" dirty="0" smtClean="0">
                <a:latin typeface="ＭＳ ゴシック" panose="020B0609070205080204" pitchFamily="49" charset="-128"/>
                <a:ea typeface="ＭＳ ゴシック" panose="020B0609070205080204" pitchFamily="49" charset="-128"/>
              </a:rPr>
              <a:t>箇所</a:t>
            </a:r>
            <a:endParaRPr lang="ja-JP" altLang="en-US" u="sng" dirty="0">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136729" y="5708788"/>
            <a:ext cx="9690248" cy="1084100"/>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　言語</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活動の充実</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幼保連携型認定こども園においては、言語に関する能力の発達が思考力等の発達と相互に関連していることを</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踏ま</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え、幼保連携型認定こども園における生活全体を通して、遊びや生活の様々な場面で言葉に触れ、言葉を獲得して</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い</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けるような豊かな言語環境を整えるとともに、獲得した言葉を園児自らが用いて、友達と一緒に工夫したり意見を出</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し合ったりして考えを深めていくような言語活動の充実を図ることが大切。</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sz="1600" dirty="0">
              <a:solidFill>
                <a:prstClr val="black"/>
              </a:solidFill>
              <a:latin typeface="+mn-ea"/>
            </a:endParaRPr>
          </a:p>
        </p:txBody>
      </p:sp>
      <p:sp>
        <p:nvSpPr>
          <p:cNvPr id="12" name="右矢印 11"/>
          <p:cNvSpPr/>
          <p:nvPr/>
        </p:nvSpPr>
        <p:spPr>
          <a:xfrm>
            <a:off x="8148885" y="2162179"/>
            <a:ext cx="1340619"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111</a:t>
            </a:r>
            <a:r>
              <a:rPr kumimoji="1" lang="ja-JP" altLang="en-US" dirty="0" smtClean="0">
                <a:solidFill>
                  <a:schemeClr val="tx1"/>
                </a:solidFill>
              </a:rPr>
              <a:t>～</a:t>
            </a:r>
            <a:endParaRPr kumimoji="1" lang="ja-JP" altLang="en-US" dirty="0">
              <a:solidFill>
                <a:schemeClr val="tx1"/>
              </a:solidFill>
            </a:endParaRPr>
          </a:p>
        </p:txBody>
      </p:sp>
      <p:sp>
        <p:nvSpPr>
          <p:cNvPr id="14" name="右矢印 13"/>
          <p:cNvSpPr/>
          <p:nvPr/>
        </p:nvSpPr>
        <p:spPr>
          <a:xfrm>
            <a:off x="8310310" y="5294498"/>
            <a:ext cx="1340619"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115</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30</a:t>
            </a:fld>
            <a:endParaRPr lang="ja-JP" altLang="en-US"/>
          </a:p>
        </p:txBody>
      </p:sp>
    </p:spTree>
    <p:extLst>
      <p:ext uri="{BB962C8B-B14F-4D97-AF65-F5344CB8AC3E}">
        <p14:creationId xmlns:p14="http://schemas.microsoft.com/office/powerpoint/2010/main" val="18721885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8212" y="47332"/>
            <a:ext cx="9649072"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指導計画の作成上の留意事項</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238212" y="761309"/>
            <a:ext cx="9361040" cy="923330"/>
          </a:xfrm>
          <a:prstGeom prst="rect">
            <a:avLst/>
          </a:prstGeom>
          <a:noFill/>
          <a:ln w="38100">
            <a:solidFill>
              <a:schemeClr val="tx1"/>
            </a:solidFill>
          </a:ln>
        </p:spPr>
        <p:txBody>
          <a:bodyPr wrap="square" rtlCol="0">
            <a:spAutoFit/>
          </a:bodyPr>
          <a:lstStyle/>
          <a:p>
            <a:r>
              <a:rPr lang="ja-JP" altLang="en-US" sz="1600" dirty="0" smtClean="0"/>
              <a:t>　</a:t>
            </a:r>
            <a:r>
              <a:rPr lang="ja-JP" altLang="en-US" dirty="0" smtClean="0">
                <a:latin typeface="ＭＳ ゴシック" panose="020B0609070205080204" pitchFamily="49" charset="-128"/>
                <a:ea typeface="ＭＳ ゴシック" panose="020B0609070205080204" pitchFamily="49" charset="-128"/>
              </a:rPr>
              <a:t>オ</a:t>
            </a:r>
            <a:r>
              <a:rPr lang="ja-JP" altLang="en-US" dirty="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園児</a:t>
            </a:r>
            <a:r>
              <a:rPr lang="ja-JP" altLang="en-US" u="sng" dirty="0">
                <a:latin typeface="ＭＳ ゴシック" panose="020B0609070205080204" pitchFamily="49" charset="-128"/>
                <a:ea typeface="ＭＳ ゴシック" panose="020B0609070205080204" pitchFamily="49" charset="-128"/>
              </a:rPr>
              <a:t>が次の活動への期待や意欲をもつことができるよう、園児の</a:t>
            </a:r>
            <a:r>
              <a:rPr lang="ja-JP" altLang="en-US" u="sng" dirty="0" smtClean="0">
                <a:latin typeface="ＭＳ ゴシック" panose="020B0609070205080204" pitchFamily="49" charset="-128"/>
                <a:ea typeface="ＭＳ ゴシック" panose="020B0609070205080204" pitchFamily="49" charset="-128"/>
              </a:rPr>
              <a:t>実態を</a:t>
            </a:r>
            <a:r>
              <a:rPr lang="ja-JP" altLang="en-US" u="sng" dirty="0" err="1">
                <a:latin typeface="ＭＳ ゴシック" panose="020B0609070205080204" pitchFamily="49" charset="-128"/>
                <a:ea typeface="ＭＳ ゴシック" panose="020B0609070205080204" pitchFamily="49" charset="-128"/>
              </a:rPr>
              <a:t>踏まえな</a:t>
            </a:r>
            <a:r>
              <a:rPr lang="ja-JP" altLang="en-US" u="sng" dirty="0" smtClean="0">
                <a:latin typeface="ＭＳ ゴシック" panose="020B0609070205080204" pitchFamily="49" charset="-128"/>
                <a:ea typeface="ＭＳ ゴシック" panose="020B0609070205080204" pitchFamily="49" charset="-128"/>
              </a:rPr>
              <a:t>が</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ら</a:t>
            </a:r>
            <a:r>
              <a:rPr lang="ja-JP" altLang="en-US" u="sng" dirty="0">
                <a:latin typeface="ＭＳ ゴシック" panose="020B0609070205080204" pitchFamily="49" charset="-128"/>
                <a:ea typeface="ＭＳ ゴシック" panose="020B0609070205080204" pitchFamily="49" charset="-128"/>
              </a:rPr>
              <a:t>、</a:t>
            </a:r>
            <a:r>
              <a:rPr lang="ja-JP" altLang="en-US" u="sng" dirty="0" smtClean="0">
                <a:latin typeface="ＭＳ ゴシック" panose="020B0609070205080204" pitchFamily="49" charset="-128"/>
                <a:ea typeface="ＭＳ ゴシック" panose="020B0609070205080204" pitchFamily="49" charset="-128"/>
              </a:rPr>
              <a:t>保育教諭</a:t>
            </a:r>
            <a:r>
              <a:rPr lang="ja-JP" altLang="en-US" u="sng" dirty="0">
                <a:latin typeface="ＭＳ ゴシック" panose="020B0609070205080204" pitchFamily="49" charset="-128"/>
                <a:ea typeface="ＭＳ ゴシック" panose="020B0609070205080204" pitchFamily="49" charset="-128"/>
              </a:rPr>
              <a:t>等</a:t>
            </a:r>
            <a:r>
              <a:rPr lang="ja-JP" altLang="en-US" u="sng" dirty="0" smtClean="0">
                <a:latin typeface="ＭＳ ゴシック" panose="020B0609070205080204" pitchFamily="49" charset="-128"/>
                <a:ea typeface="ＭＳ ゴシック" panose="020B0609070205080204" pitchFamily="49" charset="-128"/>
              </a:rPr>
              <a:t>や他</a:t>
            </a:r>
            <a:r>
              <a:rPr lang="ja-JP" altLang="en-US" u="sng" dirty="0">
                <a:latin typeface="ＭＳ ゴシック" panose="020B0609070205080204" pitchFamily="49" charset="-128"/>
                <a:ea typeface="ＭＳ ゴシック" panose="020B0609070205080204" pitchFamily="49" charset="-128"/>
              </a:rPr>
              <a:t>の園児と共に遊びや生活の中で</a:t>
            </a:r>
            <a:r>
              <a:rPr lang="ja-JP" altLang="en-US" u="sng" dirty="0" smtClean="0">
                <a:latin typeface="ＭＳ ゴシック" panose="020B0609070205080204" pitchFamily="49" charset="-128"/>
                <a:ea typeface="ＭＳ ゴシック" panose="020B0609070205080204" pitchFamily="49" charset="-128"/>
              </a:rPr>
              <a:t>見通しを</a:t>
            </a:r>
            <a:r>
              <a:rPr lang="ja-JP" altLang="en-US" u="sng" dirty="0">
                <a:latin typeface="ＭＳ ゴシック" panose="020B0609070205080204" pitchFamily="49" charset="-128"/>
                <a:ea typeface="ＭＳ ゴシック" panose="020B0609070205080204" pitchFamily="49" charset="-128"/>
              </a:rPr>
              <a:t>もったり、</a:t>
            </a:r>
            <a:r>
              <a:rPr lang="ja-JP" altLang="en-US" u="sng" dirty="0" smtClean="0">
                <a:latin typeface="ＭＳ ゴシック" panose="020B0609070205080204" pitchFamily="49" charset="-128"/>
                <a:ea typeface="ＭＳ ゴシック" panose="020B0609070205080204" pitchFamily="49" charset="-128"/>
              </a:rPr>
              <a:t>振り返ったり</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する</a:t>
            </a:r>
            <a:r>
              <a:rPr lang="ja-JP" altLang="en-US" u="sng" dirty="0">
                <a:latin typeface="ＭＳ ゴシック" panose="020B0609070205080204" pitchFamily="49" charset="-128"/>
                <a:ea typeface="ＭＳ ゴシック" panose="020B0609070205080204" pitchFamily="49" charset="-128"/>
              </a:rPr>
              <a:t>よう工夫する</a:t>
            </a:r>
            <a:r>
              <a:rPr lang="ja-JP" altLang="en-US" u="sng" dirty="0" smtClean="0">
                <a:latin typeface="ＭＳ ゴシック" panose="020B0609070205080204" pitchFamily="49" charset="-128"/>
                <a:ea typeface="ＭＳ ゴシック" panose="020B0609070205080204" pitchFamily="49" charset="-128"/>
              </a:rPr>
              <a:t>こと。</a:t>
            </a:r>
            <a:r>
              <a:rPr lang="ja-JP" altLang="en-US" dirty="0" smtClean="0">
                <a:solidFill>
                  <a:srgbClr val="FF0000"/>
                </a:solidFill>
                <a:latin typeface="+mn-ea"/>
                <a:ea typeface="+mn-ea"/>
              </a:rPr>
              <a:t>　　　　　　　　　　</a:t>
            </a:r>
            <a:r>
              <a:rPr lang="ja-JP" altLang="en-US" dirty="0" smtClean="0">
                <a:latin typeface="+mn-ea"/>
                <a:ea typeface="+mn-ea"/>
              </a:rPr>
              <a:t>　　　　　</a:t>
            </a:r>
            <a:r>
              <a:rPr lang="en-US" altLang="ja-JP" sz="1400" u="sng" dirty="0" smtClean="0">
                <a:latin typeface="ＭＳ ゴシック" panose="020B0609070205080204" pitchFamily="49" charset="-128"/>
                <a:ea typeface="ＭＳ ゴシック" panose="020B0609070205080204" pitchFamily="49" charset="-128"/>
              </a:rPr>
              <a:t>※</a:t>
            </a:r>
            <a:r>
              <a:rPr lang="ja-JP" altLang="en-US" sz="1400" u="sng" dirty="0" smtClean="0">
                <a:latin typeface="ＭＳ ゴシック" panose="020B0609070205080204" pitchFamily="49" charset="-128"/>
                <a:ea typeface="ＭＳ ゴシック" panose="020B0609070205080204" pitchFamily="49" charset="-128"/>
              </a:rPr>
              <a:t>下線部</a:t>
            </a:r>
            <a:r>
              <a:rPr lang="ja-JP" altLang="en-US" sz="1400" u="sng" dirty="0">
                <a:latin typeface="ＭＳ ゴシック" panose="020B0609070205080204" pitchFamily="49" charset="-128"/>
                <a:ea typeface="ＭＳ ゴシック" panose="020B0609070205080204" pitchFamily="49" charset="-128"/>
              </a:rPr>
              <a:t>：主な改訂</a:t>
            </a:r>
            <a:r>
              <a:rPr lang="ja-JP" altLang="en-US" sz="1400" u="sng" dirty="0" smtClean="0">
                <a:latin typeface="ＭＳ ゴシック" panose="020B0609070205080204" pitchFamily="49" charset="-128"/>
                <a:ea typeface="ＭＳ ゴシック" panose="020B0609070205080204" pitchFamily="49" charset="-128"/>
              </a:rPr>
              <a:t>箇所</a:t>
            </a:r>
            <a:endParaRPr lang="ja-JP" altLang="en-US" u="sng"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747" y="375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11" name="正方形/長方形 10"/>
          <p:cNvSpPr/>
          <p:nvPr/>
        </p:nvSpPr>
        <p:spPr>
          <a:xfrm>
            <a:off x="33548" y="1717580"/>
            <a:ext cx="9690248" cy="2079531"/>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見通し</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や</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振り返りの工夫</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園児は、幼保連携型認定こども園における生活</a:t>
            </a:r>
            <a:r>
              <a:rPr lang="ja-JP" altLang="en-US" sz="1400" dirty="0">
                <a:solidFill>
                  <a:schemeClr val="tx1"/>
                </a:solidFill>
                <a:latin typeface="HG丸ｺﾞｼｯｸM-PRO" panose="020F0600000000000000" pitchFamily="50" charset="-128"/>
                <a:ea typeface="HG丸ｺﾞｼｯｸM-PRO" panose="020F0600000000000000" pitchFamily="50" charset="-128"/>
              </a:rPr>
              <a:t>で十分に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遊び、その</a:t>
            </a:r>
            <a:r>
              <a:rPr lang="ja-JP" altLang="en-US" sz="1400" dirty="0">
                <a:solidFill>
                  <a:schemeClr val="tx1"/>
                </a:solidFill>
                <a:latin typeface="HG丸ｺﾞｼｯｸM-PRO" panose="020F0600000000000000" pitchFamily="50" charset="-128"/>
                <a:ea typeface="HG丸ｺﾞｼｯｸM-PRO" panose="020F0600000000000000" pitchFamily="50" charset="-128"/>
              </a:rPr>
              <a:t>中で楽しかったことや嬉しかった</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こと、</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悔し</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かった</a:t>
            </a:r>
            <a:r>
              <a:rPr lang="ja-JP" altLang="en-US" sz="1400" dirty="0">
                <a:solidFill>
                  <a:schemeClr val="tx1"/>
                </a:solidFill>
                <a:latin typeface="HG丸ｺﾞｼｯｸM-PRO" panose="020F0600000000000000" pitchFamily="50" charset="-128"/>
                <a:ea typeface="HG丸ｺﾞｼｯｸM-PRO" panose="020F0600000000000000" pitchFamily="50" charset="-128"/>
              </a:rPr>
              <a:t>こと</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などを振り返り、保育教諭等</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や</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他</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の園児</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とその気持ちを共有するなどの体験を</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重ね、次</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の活動への期待</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や</a:t>
            </a:r>
            <a:endParaRPr lang="en-US" altLang="ja-JP" sz="14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意欲</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をもつように</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なっていく</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また、</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一緒</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に活動を</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楽しみながら</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、その</a:t>
            </a:r>
            <a:r>
              <a:rPr lang="ja-JP" altLang="en-US" sz="1400" dirty="0">
                <a:solidFill>
                  <a:schemeClr val="tx1"/>
                </a:solidFill>
                <a:latin typeface="HG丸ｺﾞｼｯｸM-PRO" panose="020F0600000000000000" pitchFamily="50" charset="-128"/>
                <a:ea typeface="HG丸ｺﾞｼｯｸM-PRO" panose="020F0600000000000000" pitchFamily="50" charset="-128"/>
              </a:rPr>
              <a:t>活動の流れや必要なものなどが</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分かり、</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見通</a:t>
            </a:r>
            <a:endParaRPr lang="en-US" altLang="ja-JP" sz="14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u="sng" dirty="0" err="1" smtClean="0">
                <a:solidFill>
                  <a:schemeClr val="tx1"/>
                </a:solidFill>
                <a:latin typeface="HG丸ｺﾞｼｯｸM-PRO" panose="020F0600000000000000" pitchFamily="50" charset="-128"/>
                <a:ea typeface="HG丸ｺﾞｼｯｸM-PRO" panose="020F0600000000000000" pitchFamily="50" charset="-128"/>
              </a:rPr>
              <a:t>しを</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もつようになること</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で、もう一度やりたい</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と</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思ったり、自分</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たちで準備をして始めたりするようにもなる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保育教諭等</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は園児</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が実現したいと思っていることを</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支えて、次第</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に目的をもった取組につなげていくことが大切</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で</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ある。園児なり</a:t>
            </a:r>
            <a:r>
              <a:rPr lang="ja-JP" altLang="en-US" sz="1400" dirty="0">
                <a:solidFill>
                  <a:schemeClr val="tx1"/>
                </a:solidFill>
                <a:latin typeface="HG丸ｺﾞｼｯｸM-PRO" panose="020F0600000000000000" pitchFamily="50" charset="-128"/>
                <a:ea typeface="HG丸ｺﾞｼｯｸM-PRO" panose="020F0600000000000000" pitchFamily="50" charset="-128"/>
              </a:rPr>
              <a:t>に見通しを</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立てて、期待</a:t>
            </a:r>
            <a:r>
              <a:rPr lang="ja-JP" altLang="en-US" sz="1400" dirty="0">
                <a:solidFill>
                  <a:schemeClr val="tx1"/>
                </a:solidFill>
                <a:latin typeface="HG丸ｺﾞｼｯｸM-PRO" panose="020F0600000000000000" pitchFamily="50" charset="-128"/>
                <a:ea typeface="HG丸ｺﾞｼｯｸM-PRO" panose="020F0600000000000000" pitchFamily="50" charset="-128"/>
              </a:rPr>
              <a:t>や意欲をもちながら主体的に活動すること</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は、いずれ</a:t>
            </a:r>
            <a:r>
              <a:rPr lang="ja-JP" altLang="en-US" sz="1400" dirty="0">
                <a:solidFill>
                  <a:schemeClr val="tx1"/>
                </a:solidFill>
                <a:latin typeface="HG丸ｺﾞｼｯｸM-PRO" panose="020F0600000000000000" pitchFamily="50" charset="-128"/>
                <a:ea typeface="HG丸ｺﾞｼｯｸM-PRO" panose="020F0600000000000000" pitchFamily="50" charset="-128"/>
              </a:rPr>
              <a:t>課題をもって物事に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取</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り</a:t>
            </a:r>
            <a:r>
              <a:rPr lang="ja-JP" altLang="en-US" sz="1400" dirty="0">
                <a:solidFill>
                  <a:schemeClr val="tx1"/>
                </a:solidFill>
                <a:latin typeface="HG丸ｺﾞｼｯｸM-PRO" panose="020F0600000000000000" pitchFamily="50" charset="-128"/>
                <a:ea typeface="HG丸ｺﾞｼｯｸM-PRO" panose="020F0600000000000000" pitchFamily="50" charset="-128"/>
              </a:rPr>
              <a:t>組む姿へと</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つながって</a:t>
            </a:r>
            <a:r>
              <a:rPr lang="ja-JP" altLang="en-US" sz="1400" dirty="0">
                <a:solidFill>
                  <a:schemeClr val="tx1"/>
                </a:solidFill>
                <a:latin typeface="HG丸ｺﾞｼｯｸM-PRO" panose="020F0600000000000000" pitchFamily="50" charset="-128"/>
                <a:ea typeface="HG丸ｺﾞｼｯｸM-PRO" panose="020F0600000000000000" pitchFamily="50" charset="-128"/>
              </a:rPr>
              <a:t>いく。</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876344" y="92359"/>
            <a:ext cx="1196336" cy="461665"/>
          </a:xfrm>
          <a:prstGeom prst="rect">
            <a:avLst/>
          </a:prstGeom>
          <a:noFill/>
        </p:spPr>
        <p:txBody>
          <a:bodyPr wrap="square" rtlCol="0">
            <a:spAutoFit/>
          </a:bodyPr>
          <a:lstStyle/>
          <a:p>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endParaRPr kumimoji="1" lang="ja-JP" altLang="en-US" sz="2400" dirty="0"/>
          </a:p>
        </p:txBody>
      </p:sp>
      <p:sp>
        <p:nvSpPr>
          <p:cNvPr id="12" name="テキスト ボックス 11"/>
          <p:cNvSpPr txBox="1"/>
          <p:nvPr/>
        </p:nvSpPr>
        <p:spPr>
          <a:xfrm>
            <a:off x="209224" y="3855830"/>
            <a:ext cx="9361040" cy="923330"/>
          </a:xfrm>
          <a:prstGeom prst="rect">
            <a:avLst/>
          </a:prstGeom>
          <a:noFill/>
          <a:ln w="38100">
            <a:solidFill>
              <a:schemeClr val="tx1"/>
            </a:solidFill>
          </a:ln>
        </p:spPr>
        <p:txBody>
          <a:bodyPr wrap="square" rtlCol="0">
            <a:spAutoFit/>
          </a:bodyPr>
          <a:lstStyle/>
          <a:p>
            <a:r>
              <a:rPr lang="ja-JP" altLang="en-US" dirty="0" smtClean="0">
                <a:latin typeface="ＭＳ ゴシック" panose="020B0609070205080204" pitchFamily="49" charset="-128"/>
                <a:ea typeface="ＭＳ ゴシック" panose="020B0609070205080204" pitchFamily="49" charset="-128"/>
              </a:rPr>
              <a:t>キ</a:t>
            </a:r>
            <a:r>
              <a:rPr lang="ja-JP" altLang="en-US" dirty="0">
                <a:latin typeface="ＭＳ ゴシック" panose="020B0609070205080204" pitchFamily="49" charset="-128"/>
                <a:ea typeface="ＭＳ ゴシック" panose="020B0609070205080204" pitchFamily="49" charset="-128"/>
              </a:rPr>
              <a:t>　</a:t>
            </a:r>
            <a:r>
              <a:rPr lang="ja-JP" altLang="en-US" u="sng" dirty="0">
                <a:latin typeface="ＭＳ ゴシック" panose="020B0609070205080204" pitchFamily="49" charset="-128"/>
                <a:ea typeface="ＭＳ ゴシック" panose="020B0609070205080204" pitchFamily="49" charset="-128"/>
              </a:rPr>
              <a:t>乳幼児期は直接的な体験が重要であることを踏まえ、視聴覚教材やコンピュータ</a:t>
            </a:r>
            <a:r>
              <a:rPr lang="ja-JP" altLang="en-US" u="sng" dirty="0" smtClean="0">
                <a:latin typeface="ＭＳ ゴシック" panose="020B0609070205080204" pitchFamily="49" charset="-128"/>
                <a:ea typeface="ＭＳ ゴシック" panose="020B0609070205080204" pitchFamily="49" charset="-128"/>
              </a:rPr>
              <a:t>な</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err="1" smtClean="0">
                <a:latin typeface="ＭＳ ゴシック" panose="020B0609070205080204" pitchFamily="49" charset="-128"/>
                <a:ea typeface="ＭＳ ゴシック" panose="020B0609070205080204" pitchFamily="49" charset="-128"/>
              </a:rPr>
              <a:t>ど</a:t>
            </a:r>
            <a:r>
              <a:rPr lang="ja-JP" altLang="en-US" u="sng" dirty="0">
                <a:latin typeface="ＭＳ ゴシック" panose="020B0609070205080204" pitchFamily="49" charset="-128"/>
                <a:ea typeface="ＭＳ ゴシック" panose="020B0609070205080204" pitchFamily="49" charset="-128"/>
              </a:rPr>
              <a:t>情報機器を活用する際には、幼保連携型認定こども園の生活では得難い体験を</a:t>
            </a:r>
            <a:r>
              <a:rPr lang="ja-JP" altLang="en-US" u="sng" dirty="0" smtClean="0">
                <a:latin typeface="ＭＳ ゴシック" panose="020B0609070205080204" pitchFamily="49" charset="-128"/>
                <a:ea typeface="ＭＳ ゴシック" panose="020B0609070205080204" pitchFamily="49" charset="-128"/>
              </a:rPr>
              <a:t>補完</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する</a:t>
            </a:r>
            <a:r>
              <a:rPr lang="ja-JP" altLang="en-US" u="sng" dirty="0">
                <a:latin typeface="ＭＳ ゴシック" panose="020B0609070205080204" pitchFamily="49" charset="-128"/>
                <a:ea typeface="ＭＳ ゴシック" panose="020B0609070205080204" pitchFamily="49" charset="-128"/>
              </a:rPr>
              <a:t>など、園児の体験との関連を考慮すること</a:t>
            </a:r>
            <a:r>
              <a:rPr lang="ja-JP" altLang="en-US" u="sng" dirty="0" smtClean="0">
                <a:latin typeface="ＭＳ ゴシック" panose="020B0609070205080204" pitchFamily="49" charset="-128"/>
                <a:ea typeface="ＭＳ ゴシック" panose="020B0609070205080204" pitchFamily="49" charset="-128"/>
              </a:rPr>
              <a:t>。</a:t>
            </a:r>
            <a:r>
              <a:rPr lang="ja-JP" altLang="en-US" dirty="0" smtClean="0">
                <a:solidFill>
                  <a:srgbClr val="FF0000"/>
                </a:solidFill>
                <a:latin typeface="ＭＳ ゴシック" panose="020B0609070205080204" pitchFamily="49" charset="-128"/>
                <a:ea typeface="ＭＳ ゴシック" panose="020B0609070205080204" pitchFamily="49" charset="-128"/>
              </a:rPr>
              <a:t>　</a:t>
            </a:r>
            <a:r>
              <a:rPr lang="en-US" altLang="ja-JP" sz="1400" u="sng" dirty="0" smtClean="0">
                <a:latin typeface="ＭＳ ゴシック" panose="020B0609070205080204" pitchFamily="49" charset="-128"/>
                <a:ea typeface="ＭＳ ゴシック" panose="020B0609070205080204" pitchFamily="49" charset="-128"/>
              </a:rPr>
              <a:t>※</a:t>
            </a:r>
            <a:r>
              <a:rPr lang="ja-JP" altLang="en-US" sz="1400" u="sng" dirty="0" smtClean="0">
                <a:latin typeface="ＭＳ ゴシック" panose="020B0609070205080204" pitchFamily="49" charset="-128"/>
                <a:ea typeface="ＭＳ ゴシック" panose="020B0609070205080204" pitchFamily="49" charset="-128"/>
              </a:rPr>
              <a:t>下線部</a:t>
            </a:r>
            <a:r>
              <a:rPr lang="ja-JP" altLang="en-US" sz="1400" u="sng" dirty="0">
                <a:latin typeface="ＭＳ ゴシック" panose="020B0609070205080204" pitchFamily="49" charset="-128"/>
                <a:ea typeface="ＭＳ ゴシック" panose="020B0609070205080204" pitchFamily="49" charset="-128"/>
              </a:rPr>
              <a:t>：主な改訂</a:t>
            </a:r>
            <a:r>
              <a:rPr lang="ja-JP" altLang="en-US" sz="1400" u="sng" dirty="0" smtClean="0">
                <a:latin typeface="ＭＳ ゴシック" panose="020B0609070205080204" pitchFamily="49" charset="-128"/>
                <a:ea typeface="ＭＳ ゴシック" panose="020B0609070205080204" pitchFamily="49" charset="-128"/>
              </a:rPr>
              <a:t>箇所</a:t>
            </a:r>
            <a:endParaRPr lang="ja-JP" altLang="en-US" sz="1400" u="sng" dirty="0">
              <a:latin typeface="ＭＳ ゴシック" panose="020B0609070205080204" pitchFamily="49" charset="-128"/>
              <a:ea typeface="ＭＳ ゴシック" panose="020B0609070205080204" pitchFamily="49" charset="-128"/>
            </a:endParaRPr>
          </a:p>
        </p:txBody>
      </p:sp>
      <p:sp>
        <p:nvSpPr>
          <p:cNvPr id="14" name="正方形/長方形 13"/>
          <p:cNvSpPr/>
          <p:nvPr/>
        </p:nvSpPr>
        <p:spPr>
          <a:xfrm>
            <a:off x="92128" y="4812101"/>
            <a:ext cx="9690248" cy="1926683"/>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情報</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機器の</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活用</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乳幼児期</a:t>
            </a:r>
            <a:r>
              <a:rPr lang="ja-JP" altLang="en-US" sz="1600" dirty="0">
                <a:solidFill>
                  <a:schemeClr val="tx1"/>
                </a:solidFill>
                <a:latin typeface="HG丸ｺﾞｼｯｸM-PRO" panose="020F0600000000000000" pitchFamily="50" charset="-128"/>
                <a:ea typeface="HG丸ｺﾞｼｯｸM-PRO" panose="020F0600000000000000" pitchFamily="50" charset="-128"/>
              </a:rPr>
              <a:t>の教育において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は、生活</a:t>
            </a:r>
            <a:r>
              <a:rPr lang="ja-JP" altLang="en-US" sz="1600" dirty="0">
                <a:solidFill>
                  <a:schemeClr val="tx1"/>
                </a:solidFill>
                <a:latin typeface="HG丸ｺﾞｼｯｸM-PRO" panose="020F0600000000000000" pitchFamily="50" charset="-128"/>
                <a:ea typeface="HG丸ｺﾞｼｯｸM-PRO" panose="020F0600000000000000" pitchFamily="50" charset="-128"/>
              </a:rPr>
              <a:t>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通して園児</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が周囲に存在するあらゆる環境からの刺激を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受け止</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め、自分から</a:t>
            </a:r>
            <a:r>
              <a:rPr lang="ja-JP" altLang="en-US" sz="1600" dirty="0">
                <a:solidFill>
                  <a:schemeClr val="tx1"/>
                </a:solidFill>
                <a:latin typeface="HG丸ｺﾞｼｯｸM-PRO" panose="020F0600000000000000" pitchFamily="50" charset="-128"/>
                <a:ea typeface="HG丸ｺﾞｼｯｸM-PRO" panose="020F0600000000000000" pitchFamily="50" charset="-128"/>
              </a:rPr>
              <a:t>興味をもって環境に関わることによって様々な活動を展開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し、充</a:t>
            </a:r>
            <a:r>
              <a:rPr lang="ja-JP" altLang="en-US" sz="1600" dirty="0">
                <a:solidFill>
                  <a:schemeClr val="tx1"/>
                </a:solidFill>
                <a:latin typeface="HG丸ｺﾞｼｯｸM-PRO" panose="020F0600000000000000" pitchFamily="50" charset="-128"/>
                <a:ea typeface="HG丸ｺﾞｼｯｸM-PRO" panose="020F0600000000000000" pitchFamily="50" charset="-128"/>
              </a:rPr>
              <a:t>実感や満足感を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味わう</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と</a:t>
            </a:r>
            <a:r>
              <a:rPr lang="ja-JP" altLang="en-US" sz="1600" dirty="0">
                <a:solidFill>
                  <a:schemeClr val="tx1"/>
                </a:solidFill>
                <a:latin typeface="HG丸ｺﾞｼｯｸM-PRO" panose="020F0600000000000000" pitchFamily="50" charset="-128"/>
                <a:ea typeface="HG丸ｺﾞｼｯｸM-PRO" panose="020F0600000000000000" pitchFamily="50" charset="-128"/>
              </a:rPr>
              <a:t>いう</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直接的</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な体験</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が重要</a:t>
            </a:r>
            <a:r>
              <a:rPr lang="ja-JP" altLang="en-US" sz="1600" dirty="0">
                <a:solidFill>
                  <a:schemeClr val="tx1"/>
                </a:solidFill>
                <a:latin typeface="HG丸ｺﾞｼｯｸM-PRO" panose="020F0600000000000000" pitchFamily="50" charset="-128"/>
                <a:ea typeface="HG丸ｺﾞｼｯｸM-PRO" panose="020F0600000000000000" pitchFamily="50" charset="-128"/>
              </a:rPr>
              <a:t>である。</a:t>
            </a: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そのため、視聴覚</a:t>
            </a:r>
            <a:r>
              <a:rPr lang="ja-JP" altLang="en-US" sz="1600" dirty="0">
                <a:solidFill>
                  <a:schemeClr val="tx1"/>
                </a:solidFill>
                <a:latin typeface="HG丸ｺﾞｼｯｸM-PRO" panose="020F0600000000000000" pitchFamily="50" charset="-128"/>
                <a:ea typeface="HG丸ｺﾞｼｯｸM-PRO" panose="020F0600000000000000" pitchFamily="50" charset="-128"/>
              </a:rPr>
              <a:t>教材</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や、テレビ、コンピュータ</a:t>
            </a:r>
            <a:r>
              <a:rPr lang="ja-JP" altLang="en-US" sz="1600" dirty="0">
                <a:solidFill>
                  <a:schemeClr val="tx1"/>
                </a:solidFill>
                <a:latin typeface="HG丸ｺﾞｼｯｸM-PRO" panose="020F0600000000000000" pitchFamily="50" charset="-128"/>
                <a:ea typeface="HG丸ｺﾞｼｯｸM-PRO" panose="020F0600000000000000" pitchFamily="50" charset="-128"/>
              </a:rPr>
              <a:t>などの情報機器を有効に活用するに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は、</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その特性</a:t>
            </a:r>
            <a:endParaRPr lang="en-US" altLang="ja-JP" sz="16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や使用方法</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等を考慮した上</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で、園児</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の直接的な体験を活かすための工夫をしながら活用していく</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よう</a:t>
            </a:r>
            <a:endParaRPr lang="en-US" altLang="ja-JP" sz="1600"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u="sng" dirty="0" smtClean="0">
                <a:solidFill>
                  <a:schemeClr val="tx1"/>
                </a:solidFill>
                <a:latin typeface="HG丸ｺﾞｼｯｸM-PRO" panose="020F0600000000000000" pitchFamily="50" charset="-128"/>
                <a:ea typeface="HG丸ｺﾞｼｯｸM-PRO" panose="020F0600000000000000" pitchFamily="50" charset="-128"/>
              </a:rPr>
              <a:t>に</a:t>
            </a:r>
            <a:r>
              <a:rPr lang="ja-JP" altLang="en-US" sz="1600" u="sng" dirty="0">
                <a:solidFill>
                  <a:schemeClr val="tx1"/>
                </a:solidFill>
                <a:latin typeface="HG丸ｺﾞｼｯｸM-PRO" panose="020F0600000000000000" pitchFamily="50" charset="-128"/>
                <a:ea typeface="HG丸ｺﾞｼｯｸM-PRO" panose="020F0600000000000000" pitchFamily="50" charset="-128"/>
              </a:rPr>
              <a:t>することが大切</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である。</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5" name="右矢印 14"/>
          <p:cNvSpPr/>
          <p:nvPr/>
        </p:nvSpPr>
        <p:spPr>
          <a:xfrm>
            <a:off x="8052983" y="1373672"/>
            <a:ext cx="1272608"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116</a:t>
            </a:r>
            <a:r>
              <a:rPr kumimoji="1" lang="ja-JP" altLang="en-US" dirty="0" smtClean="0">
                <a:solidFill>
                  <a:schemeClr val="tx1"/>
                </a:solidFill>
              </a:rPr>
              <a:t>～</a:t>
            </a:r>
            <a:endParaRPr kumimoji="1" lang="ja-JP" altLang="en-US" dirty="0">
              <a:solidFill>
                <a:schemeClr val="tx1"/>
              </a:solidFill>
            </a:endParaRPr>
          </a:p>
        </p:txBody>
      </p:sp>
      <p:sp>
        <p:nvSpPr>
          <p:cNvPr id="16" name="右矢印 15"/>
          <p:cNvSpPr/>
          <p:nvPr/>
        </p:nvSpPr>
        <p:spPr>
          <a:xfrm>
            <a:off x="8273822" y="4472081"/>
            <a:ext cx="1235080"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120</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31</a:t>
            </a:fld>
            <a:endParaRPr lang="ja-JP" altLang="en-US"/>
          </a:p>
        </p:txBody>
      </p:sp>
    </p:spTree>
    <p:extLst>
      <p:ext uri="{BB962C8B-B14F-4D97-AF65-F5344CB8AC3E}">
        <p14:creationId xmlns:p14="http://schemas.microsoft.com/office/powerpoint/2010/main" val="19730721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8212" y="47332"/>
            <a:ext cx="9649072"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指導計画の作成上の留意事項</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238212" y="999898"/>
            <a:ext cx="9361040" cy="2277547"/>
          </a:xfrm>
          <a:prstGeom prst="rect">
            <a:avLst/>
          </a:prstGeom>
          <a:noFill/>
          <a:ln w="38100">
            <a:solidFill>
              <a:schemeClr val="tx1"/>
            </a:solidFill>
          </a:ln>
        </p:spPr>
        <p:txBody>
          <a:bodyPr wrap="square" rtlCol="0">
            <a:spAutoFit/>
          </a:bodyPr>
          <a:lstStyle/>
          <a:p>
            <a:r>
              <a:rPr lang="ja-JP" altLang="en-US" sz="1600" u="sng" dirty="0" smtClean="0"/>
              <a:t>　　　　</a:t>
            </a:r>
            <a:endParaRPr lang="ja-JP" altLang="en-US" sz="1600" u="sng" dirty="0"/>
          </a:p>
          <a:p>
            <a:r>
              <a:rPr lang="ja-JP" altLang="en-US" sz="1600" dirty="0" smtClean="0"/>
              <a:t>　</a:t>
            </a:r>
            <a:r>
              <a:rPr lang="ja-JP" altLang="en-US" dirty="0" smtClean="0">
                <a:latin typeface="ＭＳ ゴシック" panose="020B0609070205080204" pitchFamily="49" charset="-128"/>
                <a:ea typeface="ＭＳ ゴシック" panose="020B0609070205080204" pitchFamily="49" charset="-128"/>
              </a:rPr>
              <a:t>サ</a:t>
            </a:r>
            <a:r>
              <a:rPr lang="ja-JP" altLang="en-US" dirty="0">
                <a:latin typeface="ＭＳ ゴシック" panose="020B0609070205080204" pitchFamily="49" charset="-128"/>
                <a:ea typeface="ＭＳ ゴシック" panose="020B0609070205080204" pitchFamily="49" charset="-128"/>
              </a:rPr>
              <a:t>　地域や幼保連携型認定こども園の実態等により、</a:t>
            </a:r>
            <a:r>
              <a:rPr lang="ja-JP" altLang="en-US" u="sng" dirty="0">
                <a:latin typeface="ＭＳ ゴシック" panose="020B0609070205080204" pitchFamily="49" charset="-128"/>
                <a:ea typeface="ＭＳ ゴシック" panose="020B0609070205080204" pitchFamily="49" charset="-128"/>
              </a:rPr>
              <a:t>幼保連携型認定</a:t>
            </a:r>
            <a:r>
              <a:rPr lang="ja-JP" altLang="en-US" u="sng" dirty="0" smtClean="0">
                <a:latin typeface="ＭＳ ゴシック" panose="020B0609070205080204" pitchFamily="49" charset="-128"/>
                <a:ea typeface="ＭＳ ゴシック" panose="020B0609070205080204" pitchFamily="49" charset="-128"/>
              </a:rPr>
              <a:t>こども</a:t>
            </a:r>
            <a:r>
              <a:rPr lang="ja-JP" altLang="en-US" u="sng" dirty="0">
                <a:latin typeface="ＭＳ ゴシック" panose="020B0609070205080204" pitchFamily="49" charset="-128"/>
                <a:ea typeface="ＭＳ ゴシック" panose="020B0609070205080204" pitchFamily="49" charset="-128"/>
              </a:rPr>
              <a:t>園間に加え</a:t>
            </a:r>
            <a:r>
              <a:rPr lang="ja-JP" altLang="en-US" u="sng" dirty="0" smtClean="0">
                <a:latin typeface="ＭＳ ゴシック" panose="020B0609070205080204" pitchFamily="49" charset="-128"/>
                <a:ea typeface="ＭＳ ゴシック" panose="020B0609070205080204" pitchFamily="49" charset="-128"/>
              </a:rPr>
              <a:t>、</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幼稚園</a:t>
            </a:r>
            <a:r>
              <a:rPr lang="ja-JP" altLang="en-US" u="sng" dirty="0">
                <a:latin typeface="ＭＳ ゴシック" panose="020B0609070205080204" pitchFamily="49" charset="-128"/>
                <a:ea typeface="ＭＳ ゴシック" panose="020B0609070205080204" pitchFamily="49" charset="-128"/>
              </a:rPr>
              <a:t>、保育所等の保育施設、小学校、中学校、高等</a:t>
            </a:r>
            <a:r>
              <a:rPr lang="ja-JP" altLang="en-US" u="sng" dirty="0" smtClean="0">
                <a:latin typeface="ＭＳ ゴシック" panose="020B0609070205080204" pitchFamily="49" charset="-128"/>
                <a:ea typeface="ＭＳ ゴシック" panose="020B0609070205080204" pitchFamily="49" charset="-128"/>
              </a:rPr>
              <a:t>学校</a:t>
            </a:r>
            <a:r>
              <a:rPr lang="ja-JP" altLang="en-US" u="sng" dirty="0">
                <a:latin typeface="ＭＳ ゴシック" panose="020B0609070205080204" pitchFamily="49" charset="-128"/>
                <a:ea typeface="ＭＳ ゴシック" panose="020B0609070205080204" pitchFamily="49" charset="-128"/>
              </a:rPr>
              <a:t>及び</a:t>
            </a:r>
            <a:r>
              <a:rPr lang="ja-JP" altLang="en-US" dirty="0">
                <a:latin typeface="ＭＳ ゴシック" panose="020B0609070205080204" pitchFamily="49" charset="-128"/>
                <a:ea typeface="ＭＳ ゴシック" panose="020B0609070205080204" pitchFamily="49" charset="-128"/>
              </a:rPr>
              <a:t>特別支援学校などとの</a:t>
            </a:r>
            <a:r>
              <a:rPr lang="ja-JP" altLang="en-US" u="sng" dirty="0" smtClean="0">
                <a:latin typeface="ＭＳ ゴシック" panose="020B0609070205080204" pitchFamily="49" charset="-128"/>
                <a:ea typeface="ＭＳ ゴシック" panose="020B0609070205080204" pitchFamily="49" charset="-128"/>
              </a:rPr>
              <a:t>間</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の</a:t>
            </a:r>
            <a:r>
              <a:rPr lang="ja-JP" altLang="en-US" u="sng" dirty="0">
                <a:latin typeface="ＭＳ ゴシック" panose="020B0609070205080204" pitchFamily="49" charset="-128"/>
                <a:ea typeface="ＭＳ ゴシック" panose="020B0609070205080204" pitchFamily="49" charset="-128"/>
              </a:rPr>
              <a:t>連携や交流を図るものとする。特に</a:t>
            </a:r>
            <a:r>
              <a:rPr lang="ja-JP" altLang="en-US" u="sng" dirty="0" smtClean="0">
                <a:latin typeface="ＭＳ ゴシック" panose="020B0609070205080204" pitchFamily="49" charset="-128"/>
                <a:ea typeface="ＭＳ ゴシック" panose="020B0609070205080204" pitchFamily="49" charset="-128"/>
              </a:rPr>
              <a:t>、小学校</a:t>
            </a:r>
            <a:r>
              <a:rPr lang="ja-JP" altLang="en-US" u="sng" dirty="0">
                <a:latin typeface="ＭＳ ゴシック" panose="020B0609070205080204" pitchFamily="49" charset="-128"/>
                <a:ea typeface="ＭＳ ゴシック" panose="020B0609070205080204" pitchFamily="49" charset="-128"/>
              </a:rPr>
              <a:t>教育との円滑な接続のため、幼保</a:t>
            </a:r>
            <a:r>
              <a:rPr lang="ja-JP" altLang="en-US" u="sng" dirty="0" smtClean="0">
                <a:latin typeface="ＭＳ ゴシック" panose="020B0609070205080204" pitchFamily="49" charset="-128"/>
                <a:ea typeface="ＭＳ ゴシック" panose="020B0609070205080204" pitchFamily="49" charset="-128"/>
              </a:rPr>
              <a:t>連携型</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認定</a:t>
            </a:r>
            <a:r>
              <a:rPr lang="ja-JP" altLang="en-US" u="sng" dirty="0">
                <a:latin typeface="ＭＳ ゴシック" panose="020B0609070205080204" pitchFamily="49" charset="-128"/>
                <a:ea typeface="ＭＳ ゴシック" panose="020B0609070205080204" pitchFamily="49" charset="-128"/>
              </a:rPr>
              <a:t>こども園の園児と</a:t>
            </a:r>
            <a:r>
              <a:rPr lang="ja-JP" altLang="en-US" u="sng" dirty="0" smtClean="0">
                <a:latin typeface="ＭＳ ゴシック" panose="020B0609070205080204" pitchFamily="49" charset="-128"/>
                <a:ea typeface="ＭＳ ゴシック" panose="020B0609070205080204" pitchFamily="49" charset="-128"/>
              </a:rPr>
              <a:t>小学校</a:t>
            </a:r>
            <a:r>
              <a:rPr lang="ja-JP" altLang="en-US" u="sng" dirty="0">
                <a:latin typeface="ＭＳ ゴシック" panose="020B0609070205080204" pitchFamily="49" charset="-128"/>
                <a:ea typeface="ＭＳ ゴシック" panose="020B0609070205080204" pitchFamily="49" charset="-128"/>
              </a:rPr>
              <a:t>の児童との交流の</a:t>
            </a:r>
            <a:r>
              <a:rPr lang="ja-JP" altLang="en-US" dirty="0">
                <a:latin typeface="ＭＳ ゴシック" panose="020B0609070205080204" pitchFamily="49" charset="-128"/>
                <a:ea typeface="ＭＳ ゴシック" panose="020B0609070205080204" pitchFamily="49" charset="-128"/>
              </a:rPr>
              <a:t>機会を積極的に設けるようにするもの</a:t>
            </a:r>
            <a:r>
              <a:rPr lang="ja-JP" altLang="en-US" dirty="0" smtClean="0">
                <a:latin typeface="ＭＳ ゴシック" panose="020B0609070205080204" pitchFamily="49" charset="-128"/>
                <a:ea typeface="ＭＳ ゴシック" panose="020B0609070205080204" pitchFamily="49" charset="-128"/>
              </a:rPr>
              <a:t>と</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する</a:t>
            </a:r>
            <a:r>
              <a:rPr lang="ja-JP" altLang="en-US" dirty="0">
                <a:latin typeface="ＭＳ ゴシック" panose="020B0609070205080204" pitchFamily="49" charset="-128"/>
                <a:ea typeface="ＭＳ ゴシック" panose="020B0609070205080204" pitchFamily="49" charset="-128"/>
              </a:rPr>
              <a:t>。</a:t>
            </a:r>
            <a:r>
              <a:rPr lang="ja-JP" altLang="en-US" u="sng" dirty="0" smtClean="0">
                <a:latin typeface="ＭＳ ゴシック" panose="020B0609070205080204" pitchFamily="49" charset="-128"/>
                <a:ea typeface="ＭＳ ゴシック" panose="020B0609070205080204" pitchFamily="49" charset="-128"/>
              </a:rPr>
              <a:t>また</a:t>
            </a:r>
            <a:r>
              <a:rPr lang="ja-JP" altLang="en-US" u="sng" dirty="0">
                <a:latin typeface="ＭＳ ゴシック" panose="020B0609070205080204" pitchFamily="49" charset="-128"/>
                <a:ea typeface="ＭＳ ゴシック" panose="020B0609070205080204" pitchFamily="49" charset="-128"/>
              </a:rPr>
              <a:t>、障害のある園児児童生徒との交流及び共同学習の機会を設け、共</a:t>
            </a:r>
            <a:r>
              <a:rPr lang="ja-JP" altLang="en-US" u="sng" dirty="0" smtClean="0">
                <a:latin typeface="ＭＳ ゴシック" panose="020B0609070205080204" pitchFamily="49" charset="-128"/>
                <a:ea typeface="ＭＳ ゴシック" panose="020B0609070205080204" pitchFamily="49" charset="-128"/>
              </a:rPr>
              <a:t>に尊重し</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合いながら</a:t>
            </a:r>
            <a:r>
              <a:rPr lang="ja-JP" altLang="en-US" u="sng" dirty="0">
                <a:latin typeface="ＭＳ ゴシック" panose="020B0609070205080204" pitchFamily="49" charset="-128"/>
                <a:ea typeface="ＭＳ ゴシック" panose="020B0609070205080204" pitchFamily="49" charset="-128"/>
              </a:rPr>
              <a:t>協働して生活していく態度を育むよう努めるものと</a:t>
            </a:r>
            <a:r>
              <a:rPr lang="ja-JP" altLang="en-US" u="sng" dirty="0" smtClean="0">
                <a:latin typeface="ＭＳ ゴシック" panose="020B0609070205080204" pitchFamily="49" charset="-128"/>
                <a:ea typeface="ＭＳ ゴシック" panose="020B0609070205080204" pitchFamily="49" charset="-128"/>
              </a:rPr>
              <a:t>する</a:t>
            </a:r>
            <a:r>
              <a:rPr lang="ja-JP" altLang="en-US" u="sng" dirty="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a:p>
            <a:r>
              <a:rPr lang="ja-JP" altLang="en-US" sz="1600" dirty="0" smtClean="0"/>
              <a:t>　</a:t>
            </a:r>
            <a:r>
              <a:rPr lang="ja-JP" altLang="en-US" dirty="0" smtClean="0">
                <a:latin typeface="+mn-ea"/>
                <a:ea typeface="+mn-ea"/>
              </a:rPr>
              <a:t>　　　　　　　　　　　　　　　　　　　　　　　　　　　　　　　　　　　　　　　　　　　</a:t>
            </a:r>
            <a:r>
              <a:rPr lang="en-US" altLang="ja-JP" sz="1400" u="sng" dirty="0" smtClean="0">
                <a:latin typeface="ＭＳ ゴシック" panose="020B0609070205080204" pitchFamily="49" charset="-128"/>
                <a:ea typeface="ＭＳ ゴシック" panose="020B0609070205080204" pitchFamily="49" charset="-128"/>
              </a:rPr>
              <a:t>※</a:t>
            </a:r>
            <a:r>
              <a:rPr lang="ja-JP" altLang="en-US" sz="1400" u="sng" dirty="0" smtClean="0">
                <a:latin typeface="ＭＳ ゴシック" panose="020B0609070205080204" pitchFamily="49" charset="-128"/>
                <a:ea typeface="ＭＳ ゴシック" panose="020B0609070205080204" pitchFamily="49" charset="-128"/>
              </a:rPr>
              <a:t>下線部</a:t>
            </a:r>
            <a:r>
              <a:rPr lang="ja-JP" altLang="en-US" sz="1400" u="sng" dirty="0">
                <a:latin typeface="ＭＳ ゴシック" panose="020B0609070205080204" pitchFamily="49" charset="-128"/>
                <a:ea typeface="ＭＳ ゴシック" panose="020B0609070205080204" pitchFamily="49" charset="-128"/>
              </a:rPr>
              <a:t>：主な改訂</a:t>
            </a:r>
            <a:r>
              <a:rPr lang="ja-JP" altLang="en-US" sz="1400" u="sng" dirty="0" smtClean="0">
                <a:latin typeface="ＭＳ ゴシック" panose="020B0609070205080204" pitchFamily="49" charset="-128"/>
                <a:ea typeface="ＭＳ ゴシック" panose="020B0609070205080204" pitchFamily="49" charset="-128"/>
              </a:rPr>
              <a:t>箇所</a:t>
            </a:r>
            <a:endParaRPr lang="ja-JP" altLang="en-US" u="sng"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747" y="375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2" name="テキスト ボックス 1"/>
          <p:cNvSpPr txBox="1"/>
          <p:nvPr/>
        </p:nvSpPr>
        <p:spPr>
          <a:xfrm>
            <a:off x="876344" y="92359"/>
            <a:ext cx="1196336" cy="461665"/>
          </a:xfrm>
          <a:prstGeom prst="rect">
            <a:avLst/>
          </a:prstGeom>
          <a:noFill/>
        </p:spPr>
        <p:txBody>
          <a:bodyPr wrap="square" rtlCol="0">
            <a:spAutoFit/>
          </a:bodyPr>
          <a:lstStyle/>
          <a:p>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endParaRPr kumimoji="1" lang="ja-JP" altLang="en-US" sz="2400" dirty="0"/>
          </a:p>
        </p:txBody>
      </p:sp>
      <p:sp>
        <p:nvSpPr>
          <p:cNvPr id="14" name="正方形/長方形 13"/>
          <p:cNvSpPr/>
          <p:nvPr/>
        </p:nvSpPr>
        <p:spPr>
          <a:xfrm>
            <a:off x="73608" y="4149080"/>
            <a:ext cx="9690248" cy="1436534"/>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sz="1600" u="sng" dirty="0"/>
              <a:t>キ　</a:t>
            </a:r>
            <a:r>
              <a:rPr lang="ja-JP" altLang="en-US" sz="1600" dirty="0"/>
              <a:t>　</a:t>
            </a:r>
            <a:endParaRPr lang="en-US" altLang="ja-JP" sz="1600" dirty="0" smtClean="0"/>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障害のある園児児童生徒との交流</a:t>
            </a:r>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mn-ea"/>
              </a:rPr>
              <a:t>　</a:t>
            </a:r>
            <a:r>
              <a:rPr lang="ja-JP" altLang="en-US" dirty="0" smtClean="0">
                <a:solidFill>
                  <a:schemeClr val="tx1"/>
                </a:solidFill>
                <a:latin typeface="+mn-ea"/>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障害のある園児と障害のない園児が活動を共にすることは、全ての園児にとって意義の</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ある活動であり、それぞれの園児にとって意義のある体験となるよう、特別支援学校等と</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連携を図り、組織的に計画的・継続的な活動に取り組むことが重要。</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右矢印 9"/>
          <p:cNvSpPr/>
          <p:nvPr/>
        </p:nvSpPr>
        <p:spPr>
          <a:xfrm>
            <a:off x="7905328" y="3429000"/>
            <a:ext cx="1296144"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129</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32</a:t>
            </a:fld>
            <a:endParaRPr lang="ja-JP" altLang="en-US"/>
          </a:p>
        </p:txBody>
      </p:sp>
    </p:spTree>
    <p:extLst>
      <p:ext uri="{BB962C8B-B14F-4D97-AF65-F5344CB8AC3E}">
        <p14:creationId xmlns:p14="http://schemas.microsoft.com/office/powerpoint/2010/main" val="5066769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8212" y="47332"/>
            <a:ext cx="9649072"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園児の理解に基づいた評価の実施</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309258" y="715020"/>
            <a:ext cx="9361040" cy="3354765"/>
          </a:xfrm>
          <a:prstGeom prst="rect">
            <a:avLst/>
          </a:prstGeom>
          <a:noFill/>
          <a:ln w="38100">
            <a:solidFill>
              <a:schemeClr val="tx1"/>
            </a:solidFill>
          </a:ln>
        </p:spPr>
        <p:txBody>
          <a:bodyPr wrap="square" rtlCol="0">
            <a:spAutoFit/>
          </a:bodyPr>
          <a:lstStyle/>
          <a:p>
            <a:r>
              <a:rPr lang="ja-JP" altLang="en-US" dirty="0" smtClean="0">
                <a:latin typeface="ＭＳ ゴシック" panose="020B0609070205080204" pitchFamily="49" charset="-128"/>
                <a:ea typeface="ＭＳ ゴシック" panose="020B0609070205080204" pitchFamily="49" charset="-128"/>
              </a:rPr>
              <a:t>第２　教育及び保育の内容並びに子育ての支援等に関する全体的な計画等</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２　指導計画の作成と園児の理解に基づいた評価</a:t>
            </a:r>
            <a:endParaRPr lang="en-US" altLang="ja-JP"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（４）　園児の理解に基づいた評価の実施</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園児</a:t>
            </a:r>
            <a:r>
              <a:rPr lang="ja-JP" altLang="en-US" u="sng" dirty="0">
                <a:latin typeface="ＭＳ ゴシック" panose="020B0609070205080204" pitchFamily="49" charset="-128"/>
                <a:ea typeface="ＭＳ ゴシック" panose="020B0609070205080204" pitchFamily="49" charset="-128"/>
              </a:rPr>
              <a:t>一人一人の発達の理解に基づいた評価の実施に当たっては、次の</a:t>
            </a:r>
            <a:r>
              <a:rPr lang="ja-JP" altLang="en-US" u="sng" dirty="0" smtClean="0">
                <a:latin typeface="ＭＳ ゴシック" panose="020B0609070205080204" pitchFamily="49" charset="-128"/>
                <a:ea typeface="ＭＳ ゴシック" panose="020B0609070205080204" pitchFamily="49" charset="-128"/>
              </a:rPr>
              <a:t>事項</a:t>
            </a:r>
            <a:r>
              <a:rPr lang="ja-JP" altLang="en-US" u="sng" dirty="0">
                <a:latin typeface="ＭＳ ゴシック" panose="020B0609070205080204" pitchFamily="49" charset="-128"/>
                <a:ea typeface="ＭＳ ゴシック" panose="020B0609070205080204" pitchFamily="49" charset="-128"/>
              </a:rPr>
              <a:t>に</a:t>
            </a:r>
            <a:r>
              <a:rPr lang="ja-JP" altLang="en-US" u="sng" dirty="0" smtClean="0">
                <a:latin typeface="ＭＳ ゴシック" panose="020B0609070205080204" pitchFamily="49" charset="-128"/>
                <a:ea typeface="ＭＳ ゴシック" panose="020B0609070205080204" pitchFamily="49" charset="-128"/>
              </a:rPr>
              <a:t>配慮</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する</a:t>
            </a:r>
            <a:r>
              <a:rPr lang="ja-JP" altLang="en-US" u="sng" dirty="0">
                <a:latin typeface="ＭＳ ゴシック" panose="020B0609070205080204" pitchFamily="49" charset="-128"/>
                <a:ea typeface="ＭＳ ゴシック" panose="020B0609070205080204" pitchFamily="49" charset="-128"/>
              </a:rPr>
              <a:t>もの</a:t>
            </a:r>
            <a:r>
              <a:rPr lang="ja-JP" altLang="en-US" u="sng" dirty="0" smtClean="0">
                <a:latin typeface="ＭＳ ゴシック" panose="020B0609070205080204" pitchFamily="49" charset="-128"/>
                <a:ea typeface="ＭＳ ゴシック" panose="020B0609070205080204" pitchFamily="49" charset="-128"/>
              </a:rPr>
              <a:t>とする。</a:t>
            </a:r>
            <a:endParaRPr lang="en-US" altLang="ja-JP" u="sng" dirty="0" smtClean="0">
              <a:latin typeface="ＭＳ ゴシック" panose="020B0609070205080204" pitchFamily="49" charset="-128"/>
              <a:ea typeface="ＭＳ ゴシック" panose="020B0609070205080204" pitchFamily="49" charset="-128"/>
            </a:endParaRPr>
          </a:p>
          <a:p>
            <a:endParaRPr lang="ja-JP" altLang="en-US" u="sng"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u="sng" dirty="0">
                <a:latin typeface="ＭＳ ゴシック" panose="020B0609070205080204" pitchFamily="49" charset="-128"/>
                <a:ea typeface="ＭＳ ゴシック" panose="020B0609070205080204" pitchFamily="49" charset="-128"/>
              </a:rPr>
              <a:t>ア　指導の過程を振り返りながら園児の理解を進め、園児一人一人の</a:t>
            </a:r>
            <a:r>
              <a:rPr lang="ja-JP" altLang="en-US" u="sng" dirty="0" smtClean="0">
                <a:latin typeface="ＭＳ ゴシック" panose="020B0609070205080204" pitchFamily="49" charset="-128"/>
                <a:ea typeface="ＭＳ ゴシック" panose="020B0609070205080204" pitchFamily="49" charset="-128"/>
              </a:rPr>
              <a:t>よさや可能性</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など</a:t>
            </a:r>
            <a:r>
              <a:rPr lang="ja-JP" altLang="en-US" u="sng" dirty="0">
                <a:latin typeface="ＭＳ ゴシック" panose="020B0609070205080204" pitchFamily="49" charset="-128"/>
                <a:ea typeface="ＭＳ ゴシック" panose="020B0609070205080204" pitchFamily="49" charset="-128"/>
              </a:rPr>
              <a:t>を</a:t>
            </a:r>
            <a:r>
              <a:rPr lang="ja-JP" altLang="en-US" u="sng" dirty="0" smtClean="0">
                <a:latin typeface="ＭＳ ゴシック" panose="020B0609070205080204" pitchFamily="49" charset="-128"/>
                <a:ea typeface="ＭＳ ゴシック" panose="020B0609070205080204" pitchFamily="49" charset="-128"/>
              </a:rPr>
              <a:t>把握し</a:t>
            </a:r>
            <a:r>
              <a:rPr lang="ja-JP" altLang="en-US" u="sng" dirty="0">
                <a:latin typeface="ＭＳ ゴシック" panose="020B0609070205080204" pitchFamily="49" charset="-128"/>
                <a:ea typeface="ＭＳ ゴシック" panose="020B0609070205080204" pitchFamily="49" charset="-128"/>
              </a:rPr>
              <a:t>、</a:t>
            </a:r>
            <a:r>
              <a:rPr lang="ja-JP" altLang="en-US" u="sng" dirty="0" smtClean="0">
                <a:latin typeface="ＭＳ ゴシック" panose="020B0609070205080204" pitchFamily="49" charset="-128"/>
                <a:ea typeface="ＭＳ ゴシック" panose="020B0609070205080204" pitchFamily="49" charset="-128"/>
              </a:rPr>
              <a:t>指導の</a:t>
            </a:r>
            <a:r>
              <a:rPr lang="ja-JP" altLang="en-US" u="sng" dirty="0">
                <a:latin typeface="ＭＳ ゴシック" panose="020B0609070205080204" pitchFamily="49" charset="-128"/>
                <a:ea typeface="ＭＳ ゴシック" panose="020B0609070205080204" pitchFamily="49" charset="-128"/>
              </a:rPr>
              <a:t>改善に生かすようにすること。その際</a:t>
            </a:r>
            <a:r>
              <a:rPr lang="ja-JP" altLang="en-US" u="sng" dirty="0" smtClean="0">
                <a:latin typeface="ＭＳ ゴシック" panose="020B0609070205080204" pitchFamily="49" charset="-128"/>
                <a:ea typeface="ＭＳ ゴシック" panose="020B0609070205080204" pitchFamily="49" charset="-128"/>
              </a:rPr>
              <a:t>、他</a:t>
            </a:r>
            <a:r>
              <a:rPr lang="ja-JP" altLang="en-US" u="sng" dirty="0">
                <a:latin typeface="ＭＳ ゴシック" panose="020B0609070205080204" pitchFamily="49" charset="-128"/>
                <a:ea typeface="ＭＳ ゴシック" panose="020B0609070205080204" pitchFamily="49" charset="-128"/>
              </a:rPr>
              <a:t>の園児との</a:t>
            </a:r>
            <a:r>
              <a:rPr lang="ja-JP" altLang="en-US" u="sng" dirty="0" smtClean="0">
                <a:latin typeface="ＭＳ ゴシック" panose="020B0609070205080204" pitchFamily="49" charset="-128"/>
                <a:ea typeface="ＭＳ ゴシック" panose="020B0609070205080204" pitchFamily="49" charset="-128"/>
              </a:rPr>
              <a:t>比較</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や</a:t>
            </a:r>
            <a:r>
              <a:rPr lang="ja-JP" altLang="en-US" u="sng" dirty="0">
                <a:latin typeface="ＭＳ ゴシック" panose="020B0609070205080204" pitchFamily="49" charset="-128"/>
                <a:ea typeface="ＭＳ ゴシック" panose="020B0609070205080204" pitchFamily="49" charset="-128"/>
              </a:rPr>
              <a:t>一定の基準に</a:t>
            </a:r>
            <a:r>
              <a:rPr lang="ja-JP" altLang="en-US" u="sng" dirty="0" smtClean="0">
                <a:latin typeface="ＭＳ ゴシック" panose="020B0609070205080204" pitchFamily="49" charset="-128"/>
                <a:ea typeface="ＭＳ ゴシック" panose="020B0609070205080204" pitchFamily="49" charset="-128"/>
              </a:rPr>
              <a:t>対する達成度</a:t>
            </a:r>
            <a:r>
              <a:rPr lang="ja-JP" altLang="en-US" u="sng" dirty="0">
                <a:latin typeface="ＭＳ ゴシック" panose="020B0609070205080204" pitchFamily="49" charset="-128"/>
                <a:ea typeface="ＭＳ ゴシック" panose="020B0609070205080204" pitchFamily="49" charset="-128"/>
              </a:rPr>
              <a:t>について</a:t>
            </a:r>
            <a:r>
              <a:rPr lang="ja-JP" altLang="en-US" u="sng" dirty="0" smtClean="0">
                <a:latin typeface="ＭＳ ゴシック" panose="020B0609070205080204" pitchFamily="49" charset="-128"/>
                <a:ea typeface="ＭＳ ゴシック" panose="020B0609070205080204" pitchFamily="49" charset="-128"/>
              </a:rPr>
              <a:t>の評定</a:t>
            </a:r>
            <a:r>
              <a:rPr lang="ja-JP" altLang="en-US" u="sng" dirty="0">
                <a:latin typeface="ＭＳ ゴシック" panose="020B0609070205080204" pitchFamily="49" charset="-128"/>
                <a:ea typeface="ＭＳ ゴシック" panose="020B0609070205080204" pitchFamily="49" charset="-128"/>
              </a:rPr>
              <a:t>に</a:t>
            </a:r>
            <a:r>
              <a:rPr lang="ja-JP" altLang="en-US" u="sng" dirty="0" smtClean="0">
                <a:latin typeface="ＭＳ ゴシック" panose="020B0609070205080204" pitchFamily="49" charset="-128"/>
                <a:ea typeface="ＭＳ ゴシック" panose="020B0609070205080204" pitchFamily="49" charset="-128"/>
              </a:rPr>
              <a:t>よって捉える</a:t>
            </a:r>
            <a:r>
              <a:rPr lang="ja-JP" altLang="en-US" u="sng" dirty="0">
                <a:latin typeface="ＭＳ ゴシック" panose="020B0609070205080204" pitchFamily="49" charset="-128"/>
                <a:ea typeface="ＭＳ ゴシック" panose="020B0609070205080204" pitchFamily="49" charset="-128"/>
              </a:rPr>
              <a:t>ものではないこと</a:t>
            </a:r>
            <a:r>
              <a:rPr lang="ja-JP" altLang="en-US" u="sng" dirty="0" smtClean="0">
                <a:latin typeface="ＭＳ ゴシック" panose="020B0609070205080204" pitchFamily="49" charset="-128"/>
                <a:ea typeface="ＭＳ ゴシック" panose="020B0609070205080204" pitchFamily="49" charset="-128"/>
              </a:rPr>
              <a:t>に</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留意</a:t>
            </a:r>
            <a:r>
              <a:rPr lang="ja-JP" altLang="en-US" u="sng" dirty="0">
                <a:latin typeface="ＭＳ ゴシック" panose="020B0609070205080204" pitchFamily="49" charset="-128"/>
                <a:ea typeface="ＭＳ ゴシック" panose="020B0609070205080204" pitchFamily="49" charset="-128"/>
              </a:rPr>
              <a:t>すること。</a:t>
            </a: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dirty="0" smtClean="0">
                <a:solidFill>
                  <a:srgbClr val="FF0000"/>
                </a:solidFill>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a:p>
            <a:r>
              <a:rPr lang="ja-JP" altLang="en-US" sz="1400" u="sng" dirty="0" smtClean="0">
                <a:latin typeface="ＭＳ ゴシック" panose="020B0609070205080204" pitchFamily="49" charset="-128"/>
                <a:ea typeface="ＭＳ ゴシック" panose="020B0609070205080204" pitchFamily="49" charset="-128"/>
              </a:rPr>
              <a:t>下線部</a:t>
            </a:r>
            <a:r>
              <a:rPr lang="ja-JP" altLang="en-US" sz="1400" u="sng" dirty="0">
                <a:latin typeface="ＭＳ ゴシック" panose="020B0609070205080204" pitchFamily="49" charset="-128"/>
                <a:ea typeface="ＭＳ ゴシック" panose="020B0609070205080204" pitchFamily="49" charset="-128"/>
              </a:rPr>
              <a:t>：主な改訂</a:t>
            </a:r>
            <a:r>
              <a:rPr lang="ja-JP" altLang="en-US" sz="1400" u="sng" dirty="0" smtClean="0">
                <a:latin typeface="ＭＳ ゴシック" panose="020B0609070205080204" pitchFamily="49" charset="-128"/>
                <a:ea typeface="ＭＳ ゴシック" panose="020B0609070205080204" pitchFamily="49" charset="-128"/>
              </a:rPr>
              <a:t>箇所</a:t>
            </a:r>
            <a:endParaRPr lang="ja-JP" altLang="en-US" u="sng"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747" y="375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2" name="テキスト ボックス 1"/>
          <p:cNvSpPr txBox="1"/>
          <p:nvPr/>
        </p:nvSpPr>
        <p:spPr>
          <a:xfrm>
            <a:off x="876344" y="92359"/>
            <a:ext cx="1196336" cy="461665"/>
          </a:xfrm>
          <a:prstGeom prst="rect">
            <a:avLst/>
          </a:prstGeom>
          <a:noFill/>
        </p:spPr>
        <p:txBody>
          <a:bodyPr wrap="square" rtlCol="0">
            <a:spAutoFit/>
          </a:bodyPr>
          <a:lstStyle/>
          <a:p>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endParaRPr kumimoji="1" lang="ja-JP" altLang="en-US" sz="2400" dirty="0"/>
          </a:p>
        </p:txBody>
      </p:sp>
      <p:sp>
        <p:nvSpPr>
          <p:cNvPr id="10" name="正方形/長方形 9"/>
          <p:cNvSpPr/>
          <p:nvPr/>
        </p:nvSpPr>
        <p:spPr>
          <a:xfrm>
            <a:off x="144654" y="4162720"/>
            <a:ext cx="9690248" cy="2506639"/>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dirty="0" smtClean="0">
                <a:solidFill>
                  <a:schemeClr val="tx1"/>
                </a:solidFill>
                <a:latin typeface="HG丸ｺﾞｼｯｸM-PRO" panose="020F0600000000000000" pitchFamily="50" charset="-128"/>
                <a:ea typeface="HG丸ｺﾞｼｯｸM-PRO" panose="020F0600000000000000" pitchFamily="50" charset="-128"/>
              </a:rPr>
              <a:t>○　評価の実施に当たっては、</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指導の過程を振り返りながら、園児がどのような姿を見せて</a:t>
            </a:r>
            <a:endParaRPr lang="en-US" altLang="ja-JP"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いたか、どのように変容しているか、そのような姿が生み出されてきた状況はどのような</a:t>
            </a:r>
            <a:endParaRPr lang="en-US" altLang="ja-JP"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ものであったかといった点から園児の理解を進め、園児一人一人</a:t>
            </a:r>
            <a:r>
              <a:rPr lang="ja-JP" altLang="en-US" u="sng" dirty="0">
                <a:solidFill>
                  <a:schemeClr val="tx1"/>
                </a:solidFill>
                <a:latin typeface="HG丸ｺﾞｼｯｸM-PRO" panose="020F0600000000000000" pitchFamily="50" charset="-128"/>
                <a:ea typeface="HG丸ｺﾞｼｯｸM-PRO" panose="020F0600000000000000" pitchFamily="50" charset="-128"/>
              </a:rPr>
              <a:t>のよさや</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可能性、特徴的</a:t>
            </a:r>
            <a:endParaRPr lang="en-US" altLang="ja-JP"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な姿や伸びつつあるものなどを把握する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とともに、保育教諭等の指導が適切であったかど</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err="1" smtClean="0">
                <a:solidFill>
                  <a:schemeClr val="tx1"/>
                </a:solidFill>
                <a:latin typeface="HG丸ｺﾞｼｯｸM-PRO" panose="020F0600000000000000" pitchFamily="50" charset="-128"/>
                <a:ea typeface="HG丸ｺﾞｼｯｸM-PRO" panose="020F0600000000000000" pitchFamily="50" charset="-128"/>
              </a:rPr>
              <a:t>うかを</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把握し、指導の改善に生かすようにすることが大切である。</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園児の理解に基づいた評価を行う際には、</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他の園児との比較や一定の基準に対する達成</a:t>
            </a:r>
            <a:endParaRPr lang="en-US" altLang="ja-JP"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度についての評定によって捉えるものではないことに留意</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する必要がある。</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右矢印 11"/>
          <p:cNvSpPr/>
          <p:nvPr/>
        </p:nvSpPr>
        <p:spPr>
          <a:xfrm>
            <a:off x="8254497" y="3282712"/>
            <a:ext cx="1300542"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131</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33</a:t>
            </a:fld>
            <a:endParaRPr lang="ja-JP" altLang="en-US"/>
          </a:p>
        </p:txBody>
      </p:sp>
    </p:spTree>
    <p:extLst>
      <p:ext uri="{BB962C8B-B14F-4D97-AF65-F5344CB8AC3E}">
        <p14:creationId xmlns:p14="http://schemas.microsoft.com/office/powerpoint/2010/main" val="8899486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8212" y="47332"/>
            <a:ext cx="9649072"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園児の理解に基づいた評価の実施</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309258" y="715020"/>
            <a:ext cx="9361040" cy="3354765"/>
          </a:xfrm>
          <a:prstGeom prst="rect">
            <a:avLst/>
          </a:prstGeom>
          <a:noFill/>
          <a:ln w="38100">
            <a:solidFill>
              <a:schemeClr val="tx1"/>
            </a:solidFill>
          </a:ln>
        </p:spPr>
        <p:txBody>
          <a:bodyPr wrap="square" rtlCol="0">
            <a:spAutoFit/>
          </a:bodyPr>
          <a:lstStyle/>
          <a:p>
            <a:r>
              <a:rPr lang="ja-JP" altLang="en-US" dirty="0" smtClean="0">
                <a:latin typeface="ＭＳ ゴシック" panose="020B0609070205080204" pitchFamily="49" charset="-128"/>
                <a:ea typeface="ＭＳ ゴシック" panose="020B0609070205080204" pitchFamily="49" charset="-128"/>
              </a:rPr>
              <a:t>第２　教育及び保育の内容並びに子育ての支援等に関する全体的な計画等</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２　指導計画の作成と園児の理解に基づいた評価</a:t>
            </a:r>
            <a:endParaRPr lang="en-US" altLang="ja-JP"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（４）　園児の理解に基づいた評価の実施</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園児</a:t>
            </a:r>
            <a:r>
              <a:rPr lang="ja-JP" altLang="en-US" u="sng" dirty="0">
                <a:latin typeface="ＭＳ ゴシック" panose="020B0609070205080204" pitchFamily="49" charset="-128"/>
                <a:ea typeface="ＭＳ ゴシック" panose="020B0609070205080204" pitchFamily="49" charset="-128"/>
              </a:rPr>
              <a:t>一人一人の発達の理解に基づいた評価の実施に当たっては、次の</a:t>
            </a:r>
            <a:r>
              <a:rPr lang="ja-JP" altLang="en-US" u="sng" dirty="0" smtClean="0">
                <a:latin typeface="ＭＳ ゴシック" panose="020B0609070205080204" pitchFamily="49" charset="-128"/>
                <a:ea typeface="ＭＳ ゴシック" panose="020B0609070205080204" pitchFamily="49" charset="-128"/>
              </a:rPr>
              <a:t>事項</a:t>
            </a:r>
            <a:r>
              <a:rPr lang="ja-JP" altLang="en-US" u="sng" dirty="0">
                <a:latin typeface="ＭＳ ゴシック" panose="020B0609070205080204" pitchFamily="49" charset="-128"/>
                <a:ea typeface="ＭＳ ゴシック" panose="020B0609070205080204" pitchFamily="49" charset="-128"/>
              </a:rPr>
              <a:t>に</a:t>
            </a:r>
            <a:r>
              <a:rPr lang="ja-JP" altLang="en-US" u="sng" dirty="0" smtClean="0">
                <a:latin typeface="ＭＳ ゴシック" panose="020B0609070205080204" pitchFamily="49" charset="-128"/>
                <a:ea typeface="ＭＳ ゴシック" panose="020B0609070205080204" pitchFamily="49" charset="-128"/>
              </a:rPr>
              <a:t>配慮</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する</a:t>
            </a:r>
            <a:r>
              <a:rPr lang="ja-JP" altLang="en-US" u="sng" dirty="0">
                <a:latin typeface="ＭＳ ゴシック" panose="020B0609070205080204" pitchFamily="49" charset="-128"/>
                <a:ea typeface="ＭＳ ゴシック" panose="020B0609070205080204" pitchFamily="49" charset="-128"/>
              </a:rPr>
              <a:t>もの</a:t>
            </a:r>
            <a:r>
              <a:rPr lang="ja-JP" altLang="en-US" u="sng" dirty="0" smtClean="0">
                <a:latin typeface="ＭＳ ゴシック" panose="020B0609070205080204" pitchFamily="49" charset="-128"/>
                <a:ea typeface="ＭＳ ゴシック" panose="020B0609070205080204" pitchFamily="49" charset="-128"/>
              </a:rPr>
              <a:t>とする。</a:t>
            </a:r>
            <a:endParaRPr lang="en-US" altLang="ja-JP" u="sng" dirty="0" smtClean="0">
              <a:latin typeface="ＭＳ ゴシック" panose="020B0609070205080204" pitchFamily="49" charset="-128"/>
              <a:ea typeface="ＭＳ ゴシック" panose="020B0609070205080204" pitchFamily="49" charset="-128"/>
            </a:endParaRPr>
          </a:p>
          <a:p>
            <a:endParaRPr lang="ja-JP" altLang="en-US" u="sng"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イ</a:t>
            </a:r>
            <a:r>
              <a:rPr lang="ja-JP" altLang="en-US" u="sng" dirty="0">
                <a:latin typeface="ＭＳ ゴシック" panose="020B0609070205080204" pitchFamily="49" charset="-128"/>
                <a:ea typeface="ＭＳ ゴシック" panose="020B0609070205080204" pitchFamily="49" charset="-128"/>
              </a:rPr>
              <a:t>　評価の妥当性や信頼性が高められるよう創意工夫を行い、組織的</a:t>
            </a:r>
            <a:r>
              <a:rPr lang="ja-JP" altLang="en-US" u="sng" dirty="0" smtClean="0">
                <a:latin typeface="ＭＳ ゴシック" panose="020B0609070205080204" pitchFamily="49" charset="-128"/>
                <a:ea typeface="ＭＳ ゴシック" panose="020B0609070205080204" pitchFamily="49" charset="-128"/>
              </a:rPr>
              <a:t>かつ計画的な</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取組</a:t>
            </a:r>
            <a:r>
              <a:rPr lang="ja-JP" altLang="en-US" u="sng" dirty="0">
                <a:latin typeface="ＭＳ ゴシック" panose="020B0609070205080204" pitchFamily="49" charset="-128"/>
                <a:ea typeface="ＭＳ ゴシック" panose="020B0609070205080204" pitchFamily="49" charset="-128"/>
              </a:rPr>
              <a:t>を</a:t>
            </a:r>
            <a:r>
              <a:rPr lang="ja-JP" altLang="en-US" u="sng" dirty="0" smtClean="0">
                <a:latin typeface="ＭＳ ゴシック" panose="020B0609070205080204" pitchFamily="49" charset="-128"/>
                <a:ea typeface="ＭＳ ゴシック" panose="020B0609070205080204" pitchFamily="49" charset="-128"/>
              </a:rPr>
              <a:t>推進するととも</a:t>
            </a:r>
            <a:r>
              <a:rPr lang="ja-JP" altLang="en-US" u="sng" dirty="0">
                <a:latin typeface="ＭＳ ゴシック" panose="020B0609070205080204" pitchFamily="49" charset="-128"/>
                <a:ea typeface="ＭＳ ゴシック" panose="020B0609070205080204" pitchFamily="49" charset="-128"/>
              </a:rPr>
              <a:t>に、次年度又は小学校等にその内容が</a:t>
            </a:r>
            <a:r>
              <a:rPr lang="ja-JP" altLang="en-US" u="sng" dirty="0" smtClean="0">
                <a:latin typeface="ＭＳ ゴシック" panose="020B0609070205080204" pitchFamily="49" charset="-128"/>
                <a:ea typeface="ＭＳ ゴシック" panose="020B0609070205080204" pitchFamily="49" charset="-128"/>
              </a:rPr>
              <a:t>適切</a:t>
            </a:r>
            <a:r>
              <a:rPr lang="ja-JP" altLang="en-US" u="sng" dirty="0">
                <a:latin typeface="ＭＳ ゴシック" panose="020B0609070205080204" pitchFamily="49" charset="-128"/>
                <a:ea typeface="ＭＳ ゴシック" panose="020B0609070205080204" pitchFamily="49" charset="-128"/>
              </a:rPr>
              <a:t>に</a:t>
            </a:r>
            <a:r>
              <a:rPr lang="ja-JP" altLang="en-US" u="sng" dirty="0" smtClean="0">
                <a:latin typeface="ＭＳ ゴシック" panose="020B0609070205080204" pitchFamily="49" charset="-128"/>
                <a:ea typeface="ＭＳ ゴシック" panose="020B0609070205080204" pitchFamily="49" charset="-128"/>
              </a:rPr>
              <a:t>引き継がれる</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よう</a:t>
            </a:r>
            <a:r>
              <a:rPr lang="ja-JP" altLang="en-US" u="sng" dirty="0">
                <a:latin typeface="ＭＳ ゴシック" panose="020B0609070205080204" pitchFamily="49" charset="-128"/>
                <a:ea typeface="ＭＳ ゴシック" panose="020B0609070205080204" pitchFamily="49" charset="-128"/>
              </a:rPr>
              <a:t>にすること。</a:t>
            </a:r>
          </a:p>
          <a:p>
            <a:r>
              <a:rPr lang="ja-JP" altLang="en-US" u="sng" dirty="0" smtClean="0">
                <a:latin typeface="ＭＳ ゴシック" panose="020B0609070205080204" pitchFamily="49" charset="-128"/>
                <a:ea typeface="ＭＳ ゴシック" panose="020B0609070205080204" pitchFamily="49" charset="-128"/>
              </a:rPr>
              <a:t>　</a:t>
            </a:r>
            <a:endParaRPr lang="ja-JP" altLang="en-US" u="sng"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dirty="0" smtClean="0">
                <a:solidFill>
                  <a:srgbClr val="FF0000"/>
                </a:solidFill>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a:p>
            <a:r>
              <a:rPr lang="ja-JP" altLang="en-US" sz="1400" u="sng" dirty="0" smtClean="0">
                <a:latin typeface="ＭＳ ゴシック" panose="020B0609070205080204" pitchFamily="49" charset="-128"/>
                <a:ea typeface="ＭＳ ゴシック" panose="020B0609070205080204" pitchFamily="49" charset="-128"/>
              </a:rPr>
              <a:t>下線部</a:t>
            </a:r>
            <a:r>
              <a:rPr lang="ja-JP" altLang="en-US" sz="1400" u="sng" dirty="0">
                <a:latin typeface="ＭＳ ゴシック" panose="020B0609070205080204" pitchFamily="49" charset="-128"/>
                <a:ea typeface="ＭＳ ゴシック" panose="020B0609070205080204" pitchFamily="49" charset="-128"/>
              </a:rPr>
              <a:t>：主な改訂</a:t>
            </a:r>
            <a:r>
              <a:rPr lang="ja-JP" altLang="en-US" sz="1400" u="sng" dirty="0" smtClean="0">
                <a:latin typeface="ＭＳ ゴシック" panose="020B0609070205080204" pitchFamily="49" charset="-128"/>
                <a:ea typeface="ＭＳ ゴシック" panose="020B0609070205080204" pitchFamily="49" charset="-128"/>
              </a:rPr>
              <a:t>箇所</a:t>
            </a:r>
            <a:endParaRPr lang="ja-JP" altLang="en-US" u="sng"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747" y="375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2" name="テキスト ボックス 1"/>
          <p:cNvSpPr txBox="1"/>
          <p:nvPr/>
        </p:nvSpPr>
        <p:spPr>
          <a:xfrm>
            <a:off x="876344" y="92359"/>
            <a:ext cx="1196336" cy="461665"/>
          </a:xfrm>
          <a:prstGeom prst="rect">
            <a:avLst/>
          </a:prstGeom>
          <a:noFill/>
        </p:spPr>
        <p:txBody>
          <a:bodyPr wrap="square" rtlCol="0">
            <a:spAutoFit/>
          </a:bodyPr>
          <a:lstStyle/>
          <a:p>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endParaRPr kumimoji="1" lang="ja-JP" altLang="en-US" sz="2400" dirty="0"/>
          </a:p>
        </p:txBody>
      </p:sp>
      <p:sp>
        <p:nvSpPr>
          <p:cNvPr id="10" name="正方形/長方形 9"/>
          <p:cNvSpPr/>
          <p:nvPr/>
        </p:nvSpPr>
        <p:spPr>
          <a:xfrm>
            <a:off x="144654" y="4101164"/>
            <a:ext cx="9690248" cy="2568196"/>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dirty="0" smtClean="0">
                <a:solidFill>
                  <a:schemeClr val="tx1"/>
                </a:solidFill>
                <a:latin typeface="HG丸ｺﾞｼｯｸM-PRO" panose="020F0600000000000000" pitchFamily="50" charset="-128"/>
                <a:ea typeface="HG丸ｺﾞｼｯｸM-PRO" panose="020F0600000000000000" pitchFamily="50" charset="-128"/>
              </a:rPr>
              <a:t>○　評価の妥当性や信頼性が高められるよう、例えば、園児一人一人</a:t>
            </a:r>
            <a:r>
              <a:rPr lang="ja-JP" altLang="en-US" dirty="0">
                <a:solidFill>
                  <a:schemeClr val="tx1"/>
                </a:solidFill>
                <a:latin typeface="HG丸ｺﾞｼｯｸM-PRO" panose="020F0600000000000000" pitchFamily="50" charset="-128"/>
                <a:ea typeface="HG丸ｺﾞｼｯｸM-PRO" panose="020F0600000000000000" pitchFamily="50" charset="-128"/>
              </a:rPr>
              <a:t>のよさや</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可能性などを</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把握するため</a:t>
            </a:r>
            <a:r>
              <a:rPr lang="ja-JP" altLang="en-US" dirty="0">
                <a:solidFill>
                  <a:schemeClr val="tx1"/>
                </a:solidFill>
                <a:latin typeface="HG丸ｺﾞｼｯｸM-PRO" panose="020F0600000000000000" pitchFamily="50" charset="-128"/>
                <a:ea typeface="HG丸ｺﾞｼｯｸM-PRO" panose="020F0600000000000000" pitchFamily="50" charset="-128"/>
              </a:rPr>
              <a:t>に、日々の記録</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やエピソード、写真など園児の</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評価の参考</a:t>
            </a:r>
            <a:r>
              <a:rPr lang="ja-JP" altLang="en-US" u="sng" dirty="0">
                <a:solidFill>
                  <a:schemeClr val="tx1"/>
                </a:solidFill>
                <a:latin typeface="HG丸ｺﾞｼｯｸM-PRO" panose="020F0600000000000000" pitchFamily="50" charset="-128"/>
                <a:ea typeface="HG丸ｺﾞｼｯｸM-PRO" panose="020F0600000000000000" pitchFamily="50" charset="-128"/>
              </a:rPr>
              <a:t>となる情報</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を生か</a:t>
            </a:r>
            <a:endParaRPr lang="en-US" altLang="ja-JP" u="sng"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し</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ながら評価を行ったり、複数の保育教諭等で、それぞれの判断の根拠となっている考え</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方を突合わせながら同じ園児のよさを捉えたりして、より</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多面的に園児を捉える工夫</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を</a:t>
            </a:r>
            <a:r>
              <a:rPr lang="ja-JP" altLang="en-US" dirty="0" err="1" smtClean="0">
                <a:solidFill>
                  <a:schemeClr val="tx1"/>
                </a:solidFill>
                <a:latin typeface="HG丸ｺﾞｼｯｸM-PRO" panose="020F0600000000000000" pitchFamily="50" charset="-128"/>
                <a:ea typeface="HG丸ｺﾞｼｯｸM-PRO" panose="020F0600000000000000" pitchFamily="50" charset="-128"/>
              </a:rPr>
              <a:t>す</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err="1" smtClean="0">
                <a:solidFill>
                  <a:schemeClr val="tx1"/>
                </a:solidFill>
                <a:latin typeface="HG丸ｺﾞｼｯｸM-PRO" panose="020F0600000000000000" pitchFamily="50" charset="-128"/>
                <a:ea typeface="HG丸ｺﾞｼｯｸM-PRO" panose="020F0600000000000000" pitchFamily="50" charset="-128"/>
              </a:rPr>
              <a:t>ると</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ともに、</a:t>
            </a:r>
            <a:r>
              <a:rPr lang="ja-JP" altLang="en-US" u="sng" dirty="0" smtClean="0">
                <a:solidFill>
                  <a:schemeClr val="tx1"/>
                </a:solidFill>
                <a:latin typeface="HG丸ｺﾞｼｯｸM-PRO" panose="020F0600000000000000" pitchFamily="50" charset="-128"/>
                <a:ea typeface="HG丸ｺﾞｼｯｸM-PRO" panose="020F0600000000000000" pitchFamily="50" charset="-128"/>
              </a:rPr>
              <a:t>評価に関する園内研修を通じて、園全体で組織的かつ計画的に取り組む</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こと</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が大切。　</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右矢印 11"/>
          <p:cNvSpPr/>
          <p:nvPr/>
        </p:nvSpPr>
        <p:spPr>
          <a:xfrm>
            <a:off x="8343932" y="3371951"/>
            <a:ext cx="1300542"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133</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34</a:t>
            </a:fld>
            <a:endParaRPr lang="ja-JP" altLang="en-US" dirty="0"/>
          </a:p>
        </p:txBody>
      </p:sp>
    </p:spTree>
    <p:extLst>
      <p:ext uri="{BB962C8B-B14F-4D97-AF65-F5344CB8AC3E}">
        <p14:creationId xmlns:p14="http://schemas.microsoft.com/office/powerpoint/2010/main" val="11036671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7962" y="94050"/>
            <a:ext cx="9649072"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特別な配慮を必要とする園児への指導</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248580" y="901587"/>
            <a:ext cx="9361040" cy="3693319"/>
          </a:xfrm>
          <a:prstGeom prst="rect">
            <a:avLst/>
          </a:prstGeom>
          <a:noFill/>
          <a:ln w="38100">
            <a:solidFill>
              <a:schemeClr val="tx1"/>
            </a:solidFill>
          </a:ln>
        </p:spPr>
        <p:txBody>
          <a:bodyPr wrap="square" rtlCol="0">
            <a:spAutoFit/>
          </a:bodyPr>
          <a:lstStyle/>
          <a:p>
            <a:r>
              <a:rPr lang="ja-JP" altLang="en-US" dirty="0" smtClean="0">
                <a:latin typeface="ＭＳ ゴシック" panose="020B0609070205080204" pitchFamily="49" charset="-128"/>
                <a:ea typeface="ＭＳ ゴシック" panose="020B0609070205080204" pitchFamily="49" charset="-128"/>
              </a:rPr>
              <a:t>第２　教育及び保育の内容並びに子育ての支援等に関する全体的な計画等</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３</a:t>
            </a:r>
            <a:r>
              <a:rPr lang="ja-JP" altLang="en-US" dirty="0" smtClean="0">
                <a:latin typeface="ＭＳ ゴシック" panose="020B0609070205080204" pitchFamily="49" charset="-128"/>
                <a:ea typeface="ＭＳ ゴシック" panose="020B0609070205080204" pitchFamily="49" charset="-128"/>
              </a:rPr>
              <a:t>　特別な配慮を必要とする園児への指導</a:t>
            </a:r>
            <a:endParaRPr lang="en-US" altLang="ja-JP"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（１）　</a:t>
            </a:r>
            <a:r>
              <a:rPr lang="ja-JP" altLang="en-US" u="sng" dirty="0" smtClean="0">
                <a:latin typeface="ＭＳ ゴシック" panose="020B0609070205080204" pitchFamily="49" charset="-128"/>
                <a:ea typeface="ＭＳ ゴシック" panose="020B0609070205080204" pitchFamily="49" charset="-128"/>
              </a:rPr>
              <a:t>障害</a:t>
            </a:r>
            <a:r>
              <a:rPr lang="ja-JP" altLang="en-US" u="sng" dirty="0">
                <a:latin typeface="ＭＳ ゴシック" panose="020B0609070205080204" pitchFamily="49" charset="-128"/>
                <a:ea typeface="ＭＳ ゴシック" panose="020B0609070205080204" pitchFamily="49" charset="-128"/>
              </a:rPr>
              <a:t>のある園児などへの指導</a:t>
            </a: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障害</a:t>
            </a:r>
            <a:r>
              <a:rPr lang="ja-JP" altLang="en-US" dirty="0">
                <a:latin typeface="ＭＳ ゴシック" panose="020B0609070205080204" pitchFamily="49" charset="-128"/>
                <a:ea typeface="ＭＳ ゴシック" panose="020B0609070205080204" pitchFamily="49" charset="-128"/>
              </a:rPr>
              <a:t>のある園児</a:t>
            </a:r>
            <a:r>
              <a:rPr lang="ja-JP" altLang="en-US" u="sng" dirty="0">
                <a:latin typeface="ＭＳ ゴシック" panose="020B0609070205080204" pitchFamily="49" charset="-128"/>
                <a:ea typeface="ＭＳ ゴシック" panose="020B0609070205080204" pitchFamily="49" charset="-128"/>
              </a:rPr>
              <a:t>などへ</a:t>
            </a:r>
            <a:r>
              <a:rPr lang="ja-JP" altLang="en-US" dirty="0">
                <a:latin typeface="ＭＳ ゴシック" panose="020B0609070205080204" pitchFamily="49" charset="-128"/>
                <a:ea typeface="ＭＳ ゴシック" panose="020B0609070205080204" pitchFamily="49" charset="-128"/>
              </a:rPr>
              <a:t>の指導に当たっては、集団の中で生活すること</a:t>
            </a:r>
            <a:r>
              <a:rPr lang="ja-JP" altLang="en-US" dirty="0" smtClean="0">
                <a:latin typeface="ＭＳ ゴシック" panose="020B0609070205080204" pitchFamily="49" charset="-128"/>
                <a:ea typeface="ＭＳ ゴシック" panose="020B0609070205080204" pitchFamily="49" charset="-128"/>
              </a:rPr>
              <a:t>を通して</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全体的</a:t>
            </a:r>
            <a:r>
              <a:rPr lang="ja-JP" altLang="en-US" dirty="0">
                <a:latin typeface="ＭＳ ゴシック" panose="020B0609070205080204" pitchFamily="49" charset="-128"/>
                <a:ea typeface="ＭＳ ゴシック" panose="020B0609070205080204" pitchFamily="49" charset="-128"/>
              </a:rPr>
              <a:t>な</a:t>
            </a:r>
            <a:r>
              <a:rPr lang="ja-JP" altLang="en-US" dirty="0" smtClean="0">
                <a:latin typeface="ＭＳ ゴシック" panose="020B0609070205080204" pitchFamily="49" charset="-128"/>
                <a:ea typeface="ＭＳ ゴシック" panose="020B0609070205080204" pitchFamily="49" charset="-128"/>
              </a:rPr>
              <a:t>発達</a:t>
            </a:r>
            <a:r>
              <a:rPr lang="ja-JP" altLang="en-US" dirty="0">
                <a:latin typeface="ＭＳ ゴシック" panose="020B0609070205080204" pitchFamily="49" charset="-128"/>
                <a:ea typeface="ＭＳ ゴシック" panose="020B0609070205080204" pitchFamily="49" charset="-128"/>
              </a:rPr>
              <a:t>を</a:t>
            </a:r>
            <a:r>
              <a:rPr lang="ja-JP" altLang="en-US" dirty="0" smtClean="0">
                <a:latin typeface="ＭＳ ゴシック" panose="020B0609070205080204" pitchFamily="49" charset="-128"/>
                <a:ea typeface="ＭＳ ゴシック" panose="020B0609070205080204" pitchFamily="49" charset="-128"/>
              </a:rPr>
              <a:t>促して</a:t>
            </a:r>
            <a:r>
              <a:rPr lang="ja-JP" altLang="en-US" dirty="0">
                <a:latin typeface="ＭＳ ゴシック" panose="020B0609070205080204" pitchFamily="49" charset="-128"/>
                <a:ea typeface="ＭＳ ゴシック" panose="020B0609070205080204" pitchFamily="49" charset="-128"/>
              </a:rPr>
              <a:t>いくことに配慮し、適切な環境の下で、</a:t>
            </a:r>
            <a:r>
              <a:rPr lang="ja-JP" altLang="en-US" dirty="0" smtClean="0">
                <a:latin typeface="ＭＳ ゴシック" panose="020B0609070205080204" pitchFamily="49" charset="-128"/>
                <a:ea typeface="ＭＳ ゴシック" panose="020B0609070205080204" pitchFamily="49" charset="-128"/>
              </a:rPr>
              <a:t>障害の</a:t>
            </a:r>
            <a:r>
              <a:rPr lang="ja-JP" altLang="en-US" dirty="0">
                <a:latin typeface="ＭＳ ゴシック" panose="020B0609070205080204" pitchFamily="49" charset="-128"/>
                <a:ea typeface="ＭＳ ゴシック" panose="020B0609070205080204" pitchFamily="49" charset="-128"/>
              </a:rPr>
              <a:t>ある園児</a:t>
            </a:r>
            <a:r>
              <a:rPr lang="ja-JP" altLang="en-US" dirty="0" smtClean="0">
                <a:latin typeface="ＭＳ ゴシック" panose="020B0609070205080204" pitchFamily="49" charset="-128"/>
                <a:ea typeface="ＭＳ ゴシック" panose="020B0609070205080204" pitchFamily="49" charset="-128"/>
              </a:rPr>
              <a:t>が</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他</a:t>
            </a:r>
            <a:r>
              <a:rPr lang="ja-JP" altLang="en-US" dirty="0">
                <a:latin typeface="ＭＳ ゴシック" panose="020B0609070205080204" pitchFamily="49" charset="-128"/>
                <a:ea typeface="ＭＳ ゴシック" panose="020B0609070205080204" pitchFamily="49" charset="-128"/>
              </a:rPr>
              <a:t>の園児との生活を</a:t>
            </a:r>
            <a:r>
              <a:rPr lang="ja-JP" altLang="en-US" dirty="0" smtClean="0">
                <a:latin typeface="ＭＳ ゴシック" panose="020B0609070205080204" pitchFamily="49" charset="-128"/>
                <a:ea typeface="ＭＳ ゴシック" panose="020B0609070205080204" pitchFamily="49" charset="-128"/>
              </a:rPr>
              <a:t>通して</a:t>
            </a:r>
            <a:r>
              <a:rPr lang="ja-JP" altLang="en-US" dirty="0">
                <a:latin typeface="ＭＳ ゴシック" panose="020B0609070205080204" pitchFamily="49" charset="-128"/>
                <a:ea typeface="ＭＳ ゴシック" panose="020B0609070205080204" pitchFamily="49" charset="-128"/>
              </a:rPr>
              <a:t>共に成長</a:t>
            </a:r>
            <a:r>
              <a:rPr lang="ja-JP" altLang="en-US" dirty="0" smtClean="0">
                <a:latin typeface="ＭＳ ゴシック" panose="020B0609070205080204" pitchFamily="49" charset="-128"/>
                <a:ea typeface="ＭＳ ゴシック" panose="020B0609070205080204" pitchFamily="49" charset="-128"/>
              </a:rPr>
              <a:t>できるよう</a:t>
            </a:r>
            <a:r>
              <a:rPr lang="ja-JP" altLang="en-US" dirty="0">
                <a:latin typeface="ＭＳ ゴシック" panose="020B0609070205080204" pitchFamily="49" charset="-128"/>
                <a:ea typeface="ＭＳ ゴシック" panose="020B0609070205080204" pitchFamily="49" charset="-128"/>
              </a:rPr>
              <a:t>、特別支援</a:t>
            </a:r>
            <a:r>
              <a:rPr lang="ja-JP" altLang="en-US" dirty="0" smtClean="0">
                <a:latin typeface="ＭＳ ゴシック" panose="020B0609070205080204" pitchFamily="49" charset="-128"/>
                <a:ea typeface="ＭＳ ゴシック" panose="020B0609070205080204" pitchFamily="49" charset="-128"/>
              </a:rPr>
              <a:t>学校</a:t>
            </a:r>
            <a:r>
              <a:rPr lang="ja-JP" altLang="en-US" dirty="0">
                <a:latin typeface="ＭＳ ゴシック" panose="020B0609070205080204" pitchFamily="49" charset="-128"/>
                <a:ea typeface="ＭＳ ゴシック" panose="020B0609070205080204" pitchFamily="49" charset="-128"/>
              </a:rPr>
              <a:t>などの助言又は</a:t>
            </a:r>
            <a:r>
              <a:rPr lang="ja-JP" altLang="en-US" dirty="0" smtClean="0">
                <a:latin typeface="ＭＳ ゴシック" panose="020B0609070205080204" pitchFamily="49" charset="-128"/>
                <a:ea typeface="ＭＳ ゴシック" panose="020B0609070205080204" pitchFamily="49" charset="-128"/>
              </a:rPr>
              <a:t>援</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助</a:t>
            </a:r>
            <a:r>
              <a:rPr lang="ja-JP" altLang="en-US" dirty="0">
                <a:latin typeface="ＭＳ ゴシック" panose="020B0609070205080204" pitchFamily="49" charset="-128"/>
                <a:ea typeface="ＭＳ ゴシック" panose="020B0609070205080204" pitchFamily="49" charset="-128"/>
              </a:rPr>
              <a:t>を活用しつつ、個々の園児の障害</a:t>
            </a:r>
            <a:r>
              <a:rPr lang="ja-JP" altLang="en-US" dirty="0" smtClean="0">
                <a:latin typeface="ＭＳ ゴシック" panose="020B0609070205080204" pitchFamily="49" charset="-128"/>
                <a:ea typeface="ＭＳ ゴシック" panose="020B0609070205080204" pitchFamily="49" charset="-128"/>
              </a:rPr>
              <a:t>の状態</a:t>
            </a:r>
            <a:r>
              <a:rPr lang="ja-JP" altLang="en-US" dirty="0">
                <a:latin typeface="ＭＳ ゴシック" panose="020B0609070205080204" pitchFamily="49" charset="-128"/>
                <a:ea typeface="ＭＳ ゴシック" panose="020B0609070205080204" pitchFamily="49" charset="-128"/>
              </a:rPr>
              <a:t>などに</a:t>
            </a:r>
            <a:r>
              <a:rPr lang="ja-JP" altLang="en-US" dirty="0" smtClean="0">
                <a:latin typeface="ＭＳ ゴシック" panose="020B0609070205080204" pitchFamily="49" charset="-128"/>
                <a:ea typeface="ＭＳ ゴシック" panose="020B0609070205080204" pitchFamily="49" charset="-128"/>
              </a:rPr>
              <a:t>応じた指導内容</a:t>
            </a:r>
            <a:r>
              <a:rPr lang="ja-JP" altLang="en-US" dirty="0">
                <a:latin typeface="ＭＳ ゴシック" panose="020B0609070205080204" pitchFamily="49" charset="-128"/>
                <a:ea typeface="ＭＳ ゴシック" panose="020B0609070205080204" pitchFamily="49" charset="-128"/>
              </a:rPr>
              <a:t>や指導方法の</a:t>
            </a:r>
            <a:r>
              <a:rPr lang="ja-JP" altLang="en-US" dirty="0" smtClean="0">
                <a:latin typeface="ＭＳ ゴシック" panose="020B0609070205080204" pitchFamily="49" charset="-128"/>
                <a:ea typeface="ＭＳ ゴシック" panose="020B0609070205080204" pitchFamily="49" charset="-128"/>
              </a:rPr>
              <a:t>工</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夫</a:t>
            </a:r>
            <a:r>
              <a:rPr lang="ja-JP" altLang="en-US" dirty="0">
                <a:latin typeface="ＭＳ ゴシック" panose="020B0609070205080204" pitchFamily="49" charset="-128"/>
                <a:ea typeface="ＭＳ ゴシック" panose="020B0609070205080204" pitchFamily="49" charset="-128"/>
              </a:rPr>
              <a:t>を組織的</a:t>
            </a:r>
            <a:r>
              <a:rPr lang="ja-JP" altLang="en-US" u="sng" dirty="0">
                <a:latin typeface="ＭＳ ゴシック" panose="020B0609070205080204" pitchFamily="49" charset="-128"/>
                <a:ea typeface="ＭＳ ゴシック" panose="020B0609070205080204" pitchFamily="49" charset="-128"/>
              </a:rPr>
              <a:t>かつ</a:t>
            </a:r>
            <a:r>
              <a:rPr lang="ja-JP" altLang="en-US" dirty="0">
                <a:latin typeface="ＭＳ ゴシック" panose="020B0609070205080204" pitchFamily="49" charset="-128"/>
                <a:ea typeface="ＭＳ ゴシック" panose="020B0609070205080204" pitchFamily="49" charset="-128"/>
              </a:rPr>
              <a:t>計画的に行うものとする。また</a:t>
            </a:r>
            <a:r>
              <a:rPr lang="ja-JP" altLang="en-US" dirty="0" smtClean="0">
                <a:latin typeface="ＭＳ ゴシック" panose="020B0609070205080204" pitchFamily="49" charset="-128"/>
                <a:ea typeface="ＭＳ ゴシック" panose="020B0609070205080204" pitchFamily="49" charset="-128"/>
              </a:rPr>
              <a:t>、家庭</a:t>
            </a:r>
            <a:r>
              <a:rPr lang="ja-JP" altLang="en-US" dirty="0">
                <a:latin typeface="ＭＳ ゴシック" panose="020B0609070205080204" pitchFamily="49" charset="-128"/>
                <a:ea typeface="ＭＳ ゴシック" panose="020B0609070205080204" pitchFamily="49" charset="-128"/>
              </a:rPr>
              <a:t>、</a:t>
            </a:r>
            <a:r>
              <a:rPr lang="ja-JP" altLang="en-US" u="sng" dirty="0">
                <a:latin typeface="ＭＳ ゴシック" panose="020B0609070205080204" pitchFamily="49" charset="-128"/>
                <a:ea typeface="ＭＳ ゴシック" panose="020B0609070205080204" pitchFamily="49" charset="-128"/>
              </a:rPr>
              <a:t>地域及び</a:t>
            </a:r>
            <a:r>
              <a:rPr lang="ja-JP" altLang="en-US" dirty="0">
                <a:latin typeface="ＭＳ ゴシック" panose="020B0609070205080204" pitchFamily="49" charset="-128"/>
                <a:ea typeface="ＭＳ ゴシック" panose="020B0609070205080204" pitchFamily="49" charset="-128"/>
              </a:rPr>
              <a:t>医療や福祉、</a:t>
            </a:r>
            <a:r>
              <a:rPr lang="ja-JP" altLang="en-US" u="sng" dirty="0" smtClean="0">
                <a:latin typeface="ＭＳ ゴシック" panose="020B0609070205080204" pitchFamily="49" charset="-128"/>
                <a:ea typeface="ＭＳ ゴシック" panose="020B0609070205080204" pitchFamily="49" charset="-128"/>
              </a:rPr>
              <a:t>保</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健等</a:t>
            </a:r>
            <a:r>
              <a:rPr lang="ja-JP" altLang="en-US" u="sng" dirty="0">
                <a:latin typeface="ＭＳ ゴシック" panose="020B0609070205080204" pitchFamily="49" charset="-128"/>
                <a:ea typeface="ＭＳ ゴシック" panose="020B0609070205080204" pitchFamily="49" charset="-128"/>
              </a:rPr>
              <a:t>の</a:t>
            </a:r>
            <a:r>
              <a:rPr lang="ja-JP" altLang="en-US" dirty="0">
                <a:latin typeface="ＭＳ ゴシック" panose="020B0609070205080204" pitchFamily="49" charset="-128"/>
                <a:ea typeface="ＭＳ ゴシック" panose="020B0609070205080204" pitchFamily="49" charset="-128"/>
              </a:rPr>
              <a:t>業務を行う関係機関との連携を図り</a:t>
            </a:r>
            <a:r>
              <a:rPr lang="ja-JP" altLang="en-US" dirty="0" smtClean="0">
                <a:latin typeface="ＭＳ ゴシック" panose="020B0609070205080204" pitchFamily="49" charset="-128"/>
                <a:ea typeface="ＭＳ ゴシック" panose="020B0609070205080204" pitchFamily="49" charset="-128"/>
              </a:rPr>
              <a:t>、</a:t>
            </a:r>
            <a:r>
              <a:rPr lang="ja-JP" altLang="en-US" u="sng" dirty="0" smtClean="0">
                <a:latin typeface="ＭＳ ゴシック" panose="020B0609070205080204" pitchFamily="49" charset="-128"/>
                <a:ea typeface="ＭＳ ゴシック" panose="020B0609070205080204" pitchFamily="49" charset="-128"/>
              </a:rPr>
              <a:t>長期的</a:t>
            </a:r>
            <a:r>
              <a:rPr lang="ja-JP" altLang="en-US" u="sng" dirty="0">
                <a:latin typeface="ＭＳ ゴシック" panose="020B0609070205080204" pitchFamily="49" charset="-128"/>
                <a:ea typeface="ＭＳ ゴシック" panose="020B0609070205080204" pitchFamily="49" charset="-128"/>
              </a:rPr>
              <a:t>な視点で</a:t>
            </a:r>
            <a:r>
              <a:rPr lang="ja-JP" altLang="en-US" u="sng" dirty="0" smtClean="0">
                <a:latin typeface="ＭＳ ゴシック" panose="020B0609070205080204" pitchFamily="49" charset="-128"/>
                <a:ea typeface="ＭＳ ゴシック" panose="020B0609070205080204" pitchFamily="49" charset="-128"/>
              </a:rPr>
              <a:t>園児へ</a:t>
            </a:r>
            <a:r>
              <a:rPr lang="ja-JP" altLang="en-US" u="sng" dirty="0">
                <a:latin typeface="ＭＳ ゴシック" panose="020B0609070205080204" pitchFamily="49" charset="-128"/>
                <a:ea typeface="ＭＳ ゴシック" panose="020B0609070205080204" pitchFamily="49" charset="-128"/>
              </a:rPr>
              <a:t>の教育及び</a:t>
            </a:r>
            <a:r>
              <a:rPr lang="ja-JP" altLang="en-US" u="sng" dirty="0" smtClean="0">
                <a:latin typeface="ＭＳ ゴシック" panose="020B0609070205080204" pitchFamily="49" charset="-128"/>
                <a:ea typeface="ＭＳ ゴシック" panose="020B0609070205080204" pitchFamily="49" charset="-128"/>
              </a:rPr>
              <a:t>保</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育</a:t>
            </a:r>
            <a:r>
              <a:rPr lang="ja-JP" altLang="en-US" u="sng" dirty="0">
                <a:latin typeface="ＭＳ ゴシック" panose="020B0609070205080204" pitchFamily="49" charset="-128"/>
                <a:ea typeface="ＭＳ ゴシック" panose="020B0609070205080204" pitchFamily="49" charset="-128"/>
              </a:rPr>
              <a:t>的支援を行うために</a:t>
            </a:r>
            <a:r>
              <a:rPr lang="ja-JP" altLang="en-US" u="sng"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個別</a:t>
            </a:r>
            <a:r>
              <a:rPr lang="ja-JP" altLang="en-US" dirty="0">
                <a:latin typeface="ＭＳ ゴシック" panose="020B0609070205080204" pitchFamily="49" charset="-128"/>
                <a:ea typeface="ＭＳ ゴシック" panose="020B0609070205080204" pitchFamily="49" charset="-128"/>
              </a:rPr>
              <a:t>の</a:t>
            </a:r>
            <a:r>
              <a:rPr lang="ja-JP" altLang="en-US" dirty="0" smtClean="0">
                <a:latin typeface="ＭＳ ゴシック" panose="020B0609070205080204" pitchFamily="49" charset="-128"/>
                <a:ea typeface="ＭＳ ゴシック" panose="020B0609070205080204" pitchFamily="49" charset="-128"/>
              </a:rPr>
              <a:t>教育及び</a:t>
            </a:r>
            <a:r>
              <a:rPr lang="ja-JP" altLang="en-US" dirty="0">
                <a:latin typeface="ＭＳ ゴシック" panose="020B0609070205080204" pitchFamily="49" charset="-128"/>
                <a:ea typeface="ＭＳ ゴシック" panose="020B0609070205080204" pitchFamily="49" charset="-128"/>
              </a:rPr>
              <a:t>保育支援計画を作成し</a:t>
            </a:r>
            <a:r>
              <a:rPr lang="ja-JP" altLang="en-US" dirty="0" smtClean="0">
                <a:latin typeface="ＭＳ ゴシック" panose="020B0609070205080204" pitchFamily="49" charset="-128"/>
                <a:ea typeface="ＭＳ ゴシック" panose="020B0609070205080204" pitchFamily="49" charset="-128"/>
              </a:rPr>
              <a:t>活</a:t>
            </a:r>
            <a:r>
              <a:rPr lang="ja-JP" altLang="en-US" u="sng" dirty="0" smtClean="0">
                <a:latin typeface="ＭＳ ゴシック" panose="020B0609070205080204" pitchFamily="49" charset="-128"/>
                <a:ea typeface="ＭＳ ゴシック" panose="020B0609070205080204" pitchFamily="49" charset="-128"/>
              </a:rPr>
              <a:t>用する</a:t>
            </a:r>
            <a:r>
              <a:rPr lang="ja-JP" altLang="en-US" u="sng" dirty="0">
                <a:latin typeface="ＭＳ ゴシック" panose="020B0609070205080204" pitchFamily="49" charset="-128"/>
                <a:ea typeface="ＭＳ ゴシック" panose="020B0609070205080204" pitchFamily="49" charset="-128"/>
              </a:rPr>
              <a:t>こと</a:t>
            </a:r>
            <a:r>
              <a:rPr lang="ja-JP" altLang="en-US" u="sng" dirty="0" smtClean="0">
                <a:latin typeface="ＭＳ ゴシック" panose="020B0609070205080204" pitchFamily="49" charset="-128"/>
                <a:ea typeface="ＭＳ ゴシック" panose="020B0609070205080204" pitchFamily="49" charset="-128"/>
              </a:rPr>
              <a:t>に努</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err="1" smtClean="0">
                <a:latin typeface="ＭＳ ゴシック" panose="020B0609070205080204" pitchFamily="49" charset="-128"/>
                <a:ea typeface="ＭＳ ゴシック" panose="020B0609070205080204" pitchFamily="49" charset="-128"/>
              </a:rPr>
              <a:t>めると</a:t>
            </a:r>
            <a:r>
              <a:rPr lang="ja-JP" altLang="en-US" u="sng" dirty="0">
                <a:latin typeface="ＭＳ ゴシック" panose="020B0609070205080204" pitchFamily="49" charset="-128"/>
                <a:ea typeface="ＭＳ ゴシック" panose="020B0609070205080204" pitchFamily="49" charset="-128"/>
              </a:rPr>
              <a:t>ともに、個々の園児の</a:t>
            </a:r>
            <a:r>
              <a:rPr lang="ja-JP" altLang="en-US" u="sng" dirty="0" smtClean="0">
                <a:latin typeface="ＭＳ ゴシック" panose="020B0609070205080204" pitchFamily="49" charset="-128"/>
                <a:ea typeface="ＭＳ ゴシック" panose="020B0609070205080204" pitchFamily="49" charset="-128"/>
              </a:rPr>
              <a:t>実態</a:t>
            </a:r>
            <a:r>
              <a:rPr lang="ja-JP" altLang="en-US" u="sng" dirty="0">
                <a:latin typeface="ＭＳ ゴシック" panose="020B0609070205080204" pitchFamily="49" charset="-128"/>
                <a:ea typeface="ＭＳ ゴシック" panose="020B0609070205080204" pitchFamily="49" charset="-128"/>
              </a:rPr>
              <a:t>を的確に</a:t>
            </a:r>
            <a:r>
              <a:rPr lang="ja-JP" altLang="en-US" u="sng" dirty="0" smtClean="0">
                <a:latin typeface="ＭＳ ゴシック" panose="020B0609070205080204" pitchFamily="49" charset="-128"/>
                <a:ea typeface="ＭＳ ゴシック" panose="020B0609070205080204" pitchFamily="49" charset="-128"/>
              </a:rPr>
              <a:t>把握</a:t>
            </a:r>
            <a:r>
              <a:rPr lang="ja-JP" altLang="en-US" u="sng" dirty="0">
                <a:latin typeface="ＭＳ ゴシック" panose="020B0609070205080204" pitchFamily="49" charset="-128"/>
                <a:ea typeface="ＭＳ ゴシック" panose="020B0609070205080204" pitchFamily="49" charset="-128"/>
              </a:rPr>
              <a:t>し、個別の指導計画を作成し</a:t>
            </a:r>
            <a:r>
              <a:rPr lang="ja-JP" altLang="en-US" u="sng" dirty="0" smtClean="0">
                <a:latin typeface="ＭＳ ゴシック" panose="020B0609070205080204" pitchFamily="49" charset="-128"/>
                <a:ea typeface="ＭＳ ゴシック" panose="020B0609070205080204" pitchFamily="49" charset="-128"/>
              </a:rPr>
              <a:t>活用</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する</a:t>
            </a:r>
            <a:r>
              <a:rPr lang="ja-JP" altLang="en-US" u="sng" dirty="0">
                <a:latin typeface="ＭＳ ゴシック" panose="020B0609070205080204" pitchFamily="49" charset="-128"/>
                <a:ea typeface="ＭＳ ゴシック" panose="020B0609070205080204" pitchFamily="49" charset="-128"/>
              </a:rPr>
              <a:t>こと</a:t>
            </a:r>
            <a:r>
              <a:rPr lang="ja-JP" altLang="en-US" u="sng" dirty="0" smtClean="0">
                <a:latin typeface="ＭＳ ゴシック" panose="020B0609070205080204" pitchFamily="49" charset="-128"/>
                <a:ea typeface="ＭＳ ゴシック" panose="020B0609070205080204" pitchFamily="49" charset="-128"/>
              </a:rPr>
              <a:t>に努める</a:t>
            </a:r>
            <a:r>
              <a:rPr lang="ja-JP" altLang="en-US" u="sng" dirty="0">
                <a:latin typeface="ＭＳ ゴシック" panose="020B0609070205080204" pitchFamily="49" charset="-128"/>
                <a:ea typeface="ＭＳ ゴシック" panose="020B0609070205080204" pitchFamily="49" charset="-128"/>
              </a:rPr>
              <a:t>もの</a:t>
            </a:r>
            <a:r>
              <a:rPr lang="ja-JP" altLang="en-US" dirty="0" smtClean="0">
                <a:latin typeface="ＭＳ ゴシック" panose="020B0609070205080204" pitchFamily="49" charset="-128"/>
                <a:ea typeface="ＭＳ ゴシック" panose="020B0609070205080204" pitchFamily="49" charset="-128"/>
              </a:rPr>
              <a:t>とする</a:t>
            </a:r>
            <a:r>
              <a:rPr lang="ja-JP" altLang="en-US" dirty="0">
                <a:latin typeface="ＭＳ ゴシック" panose="020B0609070205080204" pitchFamily="49" charset="-128"/>
                <a:ea typeface="ＭＳ ゴシック" panose="020B0609070205080204" pitchFamily="49" charset="-128"/>
              </a:rPr>
              <a:t>。</a:t>
            </a:r>
          </a:p>
          <a:p>
            <a:r>
              <a:rPr lang="ja-JP" altLang="en-US" dirty="0" smtClean="0">
                <a:latin typeface="+mn-ea"/>
                <a:ea typeface="+mn-ea"/>
              </a:rPr>
              <a:t>　　　　　　　　　　　　　　　　　　　　　　　　　　　　　　　　　　　</a:t>
            </a:r>
            <a:r>
              <a:rPr lang="en-US" altLang="ja-JP" sz="1400" u="sng" dirty="0" smtClean="0"/>
              <a:t>※</a:t>
            </a:r>
            <a:r>
              <a:rPr lang="ja-JP" altLang="en-US" sz="1400" u="sng" dirty="0" smtClean="0"/>
              <a:t>下線部</a:t>
            </a:r>
            <a:r>
              <a:rPr lang="ja-JP" altLang="en-US" sz="1400" u="sng" dirty="0"/>
              <a:t>：主な改訂</a:t>
            </a:r>
            <a:r>
              <a:rPr lang="ja-JP" altLang="en-US" sz="1400" u="sng" dirty="0" smtClean="0"/>
              <a:t>箇所</a:t>
            </a:r>
            <a:endParaRPr lang="ja-JP" altLang="en-US" u="sng" dirty="0">
              <a:latin typeface="+mn-ea"/>
              <a:ea typeface="+mn-ea"/>
            </a:endParaRPr>
          </a:p>
        </p:txBody>
      </p:sp>
      <p:sp>
        <p:nvSpPr>
          <p:cNvPr id="8" name="角丸四角形 7"/>
          <p:cNvSpPr/>
          <p:nvPr/>
        </p:nvSpPr>
        <p:spPr>
          <a:xfrm>
            <a:off x="7747" y="375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2" name="テキスト ボックス 1"/>
          <p:cNvSpPr txBox="1"/>
          <p:nvPr/>
        </p:nvSpPr>
        <p:spPr>
          <a:xfrm>
            <a:off x="876344" y="92359"/>
            <a:ext cx="1196336" cy="461665"/>
          </a:xfrm>
          <a:prstGeom prst="rect">
            <a:avLst/>
          </a:prstGeom>
          <a:noFill/>
        </p:spPr>
        <p:txBody>
          <a:bodyPr wrap="square" rtlCol="0">
            <a:spAutoFit/>
          </a:bodyPr>
          <a:lstStyle/>
          <a:p>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endParaRPr kumimoji="1" lang="ja-JP" altLang="en-US" sz="2400" dirty="0"/>
          </a:p>
        </p:txBody>
      </p:sp>
      <p:sp>
        <p:nvSpPr>
          <p:cNvPr id="10" name="正方形/長方形 9"/>
          <p:cNvSpPr/>
          <p:nvPr/>
        </p:nvSpPr>
        <p:spPr>
          <a:xfrm>
            <a:off x="7747" y="4725144"/>
            <a:ext cx="9863488" cy="1954236"/>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b="1"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8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障害者</a:t>
            </a:r>
            <a:r>
              <a:rPr lang="ja-JP" altLang="en-US" dirty="0">
                <a:solidFill>
                  <a:schemeClr val="tx1"/>
                </a:solidFill>
                <a:latin typeface="HG丸ｺﾞｼｯｸM-PRO" panose="020F0600000000000000" pitchFamily="50" charset="-128"/>
                <a:ea typeface="HG丸ｺﾞｼｯｸM-PRO" panose="020F0600000000000000" pitchFamily="50" charset="-128"/>
              </a:rPr>
              <a:t>の権利に関する条約や障害者差別解消法を踏まえ、家庭や医療機関、福祉施設</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など</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の</a:t>
            </a:r>
            <a:r>
              <a:rPr lang="ja-JP" altLang="en-US" dirty="0">
                <a:solidFill>
                  <a:schemeClr val="tx1"/>
                </a:solidFill>
                <a:latin typeface="HG丸ｺﾞｼｯｸM-PRO" panose="020F0600000000000000" pitchFamily="50" charset="-128"/>
                <a:ea typeface="HG丸ｺﾞｼｯｸM-PRO" panose="020F0600000000000000" pitchFamily="50" charset="-128"/>
              </a:rPr>
              <a:t>関係機関と連携し、様々な側面からの取組を示した計画（個別の</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教育及び保育支援</a:t>
            </a:r>
            <a:r>
              <a:rPr lang="ja-JP" altLang="en-US" dirty="0">
                <a:solidFill>
                  <a:schemeClr val="tx1"/>
                </a:solidFill>
                <a:latin typeface="HG丸ｺﾞｼｯｸM-PRO" panose="020F0600000000000000" pitchFamily="50" charset="-128"/>
                <a:ea typeface="HG丸ｺﾞｼｯｸM-PRO" panose="020F0600000000000000" pitchFamily="50" charset="-128"/>
              </a:rPr>
              <a:t>計画</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や</a:t>
            </a:r>
            <a:r>
              <a:rPr lang="ja-JP" altLang="en-US" dirty="0">
                <a:solidFill>
                  <a:schemeClr val="tx1"/>
                </a:solidFill>
                <a:latin typeface="HG丸ｺﾞｼｯｸM-PRO" panose="020F0600000000000000" pitchFamily="50" charset="-128"/>
                <a:ea typeface="HG丸ｺﾞｼｯｸM-PRO" panose="020F0600000000000000" pitchFamily="50" charset="-128"/>
              </a:rPr>
              <a:t>、指導の目標や内容、配慮事項などを示した計画（個別の指導計画）の作成・活用に</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努め</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る</a:t>
            </a:r>
            <a:r>
              <a:rPr lang="ja-JP" altLang="en-US" dirty="0">
                <a:solidFill>
                  <a:schemeClr val="tx1"/>
                </a:solidFill>
                <a:latin typeface="HG丸ｺﾞｼｯｸM-PRO" panose="020F0600000000000000" pitchFamily="50" charset="-128"/>
                <a:ea typeface="HG丸ｺﾞｼｯｸM-PRO" panose="020F0600000000000000" pitchFamily="50" charset="-128"/>
              </a:rPr>
              <a:t>こと</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右矢印 8"/>
          <p:cNvSpPr/>
          <p:nvPr/>
        </p:nvSpPr>
        <p:spPr>
          <a:xfrm>
            <a:off x="8256593" y="4164372"/>
            <a:ext cx="1232911"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135</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35</a:t>
            </a:fld>
            <a:endParaRPr lang="ja-JP" altLang="en-US"/>
          </a:p>
        </p:txBody>
      </p:sp>
    </p:spTree>
    <p:extLst>
      <p:ext uri="{BB962C8B-B14F-4D97-AF65-F5344CB8AC3E}">
        <p14:creationId xmlns:p14="http://schemas.microsoft.com/office/powerpoint/2010/main" val="21518228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8212" y="47332"/>
            <a:ext cx="9649072"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特別な配慮を必要とする園児への指導</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テキスト ボックス 4"/>
          <p:cNvSpPr txBox="1"/>
          <p:nvPr/>
        </p:nvSpPr>
        <p:spPr>
          <a:xfrm>
            <a:off x="344643" y="880865"/>
            <a:ext cx="9361040" cy="2862322"/>
          </a:xfrm>
          <a:prstGeom prst="rect">
            <a:avLst/>
          </a:prstGeom>
          <a:noFill/>
          <a:ln w="38100">
            <a:solidFill>
              <a:schemeClr val="tx1"/>
            </a:solidFill>
          </a:ln>
        </p:spPr>
        <p:txBody>
          <a:bodyPr wrap="square" rtlCol="0">
            <a:spAutoFit/>
          </a:bodyPr>
          <a:lstStyle/>
          <a:p>
            <a:r>
              <a:rPr lang="ja-JP" altLang="en-US" dirty="0" smtClean="0">
                <a:latin typeface="ＭＳ ゴシック" panose="020B0609070205080204" pitchFamily="49" charset="-128"/>
                <a:ea typeface="ＭＳ ゴシック" panose="020B0609070205080204" pitchFamily="49" charset="-128"/>
              </a:rPr>
              <a:t>第２　教育及び保育の内容並びに子育ての支援等に関する全体的な計画等</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３</a:t>
            </a:r>
            <a:r>
              <a:rPr lang="ja-JP" altLang="en-US" dirty="0" smtClean="0">
                <a:latin typeface="ＭＳ ゴシック" panose="020B0609070205080204" pitchFamily="49" charset="-128"/>
                <a:ea typeface="ＭＳ ゴシック" panose="020B0609070205080204" pitchFamily="49" charset="-128"/>
              </a:rPr>
              <a:t>　特別な配慮を必要とする園児への指導</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（２）</a:t>
            </a:r>
            <a:r>
              <a:rPr lang="ja-JP" altLang="en-US" dirty="0">
                <a:latin typeface="ＭＳ ゴシック" panose="020B0609070205080204" pitchFamily="49" charset="-128"/>
                <a:ea typeface="ＭＳ ゴシック" panose="020B0609070205080204" pitchFamily="49" charset="-128"/>
              </a:rPr>
              <a:t>　</a:t>
            </a:r>
            <a:r>
              <a:rPr lang="ja-JP" altLang="en-US" u="sng" dirty="0">
                <a:latin typeface="ＭＳ ゴシック" panose="020B0609070205080204" pitchFamily="49" charset="-128"/>
                <a:ea typeface="ＭＳ ゴシック" panose="020B0609070205080204" pitchFamily="49" charset="-128"/>
              </a:rPr>
              <a:t>海外から帰国した園児や生活に必要な日本語の習得に困難のある</a:t>
            </a:r>
            <a:r>
              <a:rPr lang="ja-JP" altLang="en-US" u="sng" dirty="0" smtClean="0">
                <a:latin typeface="ＭＳ ゴシック" panose="020B0609070205080204" pitchFamily="49" charset="-128"/>
                <a:ea typeface="ＭＳ ゴシック" panose="020B0609070205080204" pitchFamily="49" charset="-128"/>
              </a:rPr>
              <a:t>園児の</a:t>
            </a:r>
            <a:r>
              <a:rPr lang="ja-JP" altLang="en-US" u="sng" dirty="0">
                <a:latin typeface="ＭＳ ゴシック" panose="020B0609070205080204" pitchFamily="49" charset="-128"/>
                <a:ea typeface="ＭＳ ゴシック" panose="020B0609070205080204" pitchFamily="49" charset="-128"/>
              </a:rPr>
              <a:t>幼保</a:t>
            </a:r>
            <a:r>
              <a:rPr lang="ja-JP" altLang="en-US" u="sng" dirty="0" smtClean="0">
                <a:latin typeface="ＭＳ ゴシック" panose="020B0609070205080204" pitchFamily="49" charset="-128"/>
                <a:ea typeface="ＭＳ ゴシック" panose="020B0609070205080204" pitchFamily="49" charset="-128"/>
              </a:rPr>
              <a:t>連携</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型</a:t>
            </a:r>
            <a:r>
              <a:rPr lang="ja-JP" altLang="en-US" u="sng" dirty="0">
                <a:latin typeface="ＭＳ ゴシック" panose="020B0609070205080204" pitchFamily="49" charset="-128"/>
                <a:ea typeface="ＭＳ ゴシック" panose="020B0609070205080204" pitchFamily="49" charset="-128"/>
              </a:rPr>
              <a:t>認定こども園</a:t>
            </a:r>
            <a:r>
              <a:rPr lang="ja-JP" altLang="en-US" u="sng" dirty="0" smtClean="0">
                <a:latin typeface="ＭＳ ゴシック" panose="020B0609070205080204" pitchFamily="49" charset="-128"/>
                <a:ea typeface="ＭＳ ゴシック" panose="020B0609070205080204" pitchFamily="49" charset="-128"/>
              </a:rPr>
              <a:t>の生活</a:t>
            </a:r>
            <a:r>
              <a:rPr lang="ja-JP" altLang="en-US" u="sng" dirty="0">
                <a:latin typeface="ＭＳ ゴシック" panose="020B0609070205080204" pitchFamily="49" charset="-128"/>
                <a:ea typeface="ＭＳ ゴシック" panose="020B0609070205080204" pitchFamily="49" charset="-128"/>
              </a:rPr>
              <a:t>への</a:t>
            </a:r>
            <a:r>
              <a:rPr lang="ja-JP" altLang="en-US" u="sng" dirty="0" smtClean="0">
                <a:latin typeface="ＭＳ ゴシック" panose="020B0609070205080204" pitchFamily="49" charset="-128"/>
                <a:ea typeface="ＭＳ ゴシック" panose="020B0609070205080204" pitchFamily="49" charset="-128"/>
              </a:rPr>
              <a:t>適応海外</a:t>
            </a:r>
            <a:r>
              <a:rPr lang="ja-JP" altLang="en-US" u="sng" dirty="0">
                <a:latin typeface="ＭＳ ゴシック" panose="020B0609070205080204" pitchFamily="49" charset="-128"/>
                <a:ea typeface="ＭＳ ゴシック" panose="020B0609070205080204" pitchFamily="49" charset="-128"/>
              </a:rPr>
              <a:t>から帰国した園児や生活に必要な日本語の</a:t>
            </a:r>
            <a:r>
              <a:rPr lang="ja-JP" altLang="en-US" u="sng" dirty="0" smtClean="0">
                <a:latin typeface="ＭＳ ゴシック" panose="020B0609070205080204" pitchFamily="49" charset="-128"/>
                <a:ea typeface="ＭＳ ゴシック" panose="020B0609070205080204" pitchFamily="49" charset="-128"/>
              </a:rPr>
              <a:t>習得</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に</a:t>
            </a:r>
            <a:r>
              <a:rPr lang="ja-JP" altLang="en-US" u="sng" dirty="0">
                <a:latin typeface="ＭＳ ゴシック" panose="020B0609070205080204" pitchFamily="49" charset="-128"/>
                <a:ea typeface="ＭＳ ゴシック" panose="020B0609070205080204" pitchFamily="49" charset="-128"/>
              </a:rPr>
              <a:t>困難のある園児</a:t>
            </a:r>
            <a:r>
              <a:rPr lang="ja-JP" altLang="en-US" u="sng" dirty="0" smtClean="0">
                <a:latin typeface="ＭＳ ゴシック" panose="020B0609070205080204" pitchFamily="49" charset="-128"/>
                <a:ea typeface="ＭＳ ゴシック" panose="020B0609070205080204" pitchFamily="49" charset="-128"/>
              </a:rPr>
              <a:t>について</a:t>
            </a:r>
            <a:r>
              <a:rPr lang="ja-JP" altLang="en-US" u="sng" dirty="0">
                <a:latin typeface="ＭＳ ゴシック" panose="020B0609070205080204" pitchFamily="49" charset="-128"/>
                <a:ea typeface="ＭＳ ゴシック" panose="020B0609070205080204" pitchFamily="49" charset="-128"/>
              </a:rPr>
              <a:t>は、安心して</a:t>
            </a:r>
            <a:r>
              <a:rPr lang="ja-JP" altLang="en-US" u="sng" dirty="0" smtClean="0">
                <a:latin typeface="ＭＳ ゴシック" panose="020B0609070205080204" pitchFamily="49" charset="-128"/>
                <a:ea typeface="ＭＳ ゴシック" panose="020B0609070205080204" pitchFamily="49" charset="-128"/>
              </a:rPr>
              <a:t>自己を発揮</a:t>
            </a:r>
            <a:r>
              <a:rPr lang="ja-JP" altLang="en-US" u="sng" dirty="0">
                <a:latin typeface="ＭＳ ゴシック" panose="020B0609070205080204" pitchFamily="49" charset="-128"/>
                <a:ea typeface="ＭＳ ゴシック" panose="020B0609070205080204" pitchFamily="49" charset="-128"/>
              </a:rPr>
              <a:t>できるよう配慮するなど個々</a:t>
            </a:r>
            <a:r>
              <a:rPr lang="ja-JP" altLang="en-US" u="sng" dirty="0" smtClean="0">
                <a:latin typeface="ＭＳ ゴシック" panose="020B0609070205080204" pitchFamily="49" charset="-128"/>
                <a:ea typeface="ＭＳ ゴシック" panose="020B0609070205080204" pitchFamily="49" charset="-128"/>
              </a:rPr>
              <a:t>の</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園児</a:t>
            </a:r>
            <a:r>
              <a:rPr lang="ja-JP" altLang="en-US" u="sng" dirty="0">
                <a:latin typeface="ＭＳ ゴシック" panose="020B0609070205080204" pitchFamily="49" charset="-128"/>
                <a:ea typeface="ＭＳ ゴシック" panose="020B0609070205080204" pitchFamily="49" charset="-128"/>
              </a:rPr>
              <a:t>の</a:t>
            </a:r>
            <a:r>
              <a:rPr lang="ja-JP" altLang="en-US" u="sng" dirty="0" smtClean="0">
                <a:latin typeface="ＭＳ ゴシック" panose="020B0609070205080204" pitchFamily="49" charset="-128"/>
                <a:ea typeface="ＭＳ ゴシック" panose="020B0609070205080204" pitchFamily="49" charset="-128"/>
              </a:rPr>
              <a:t>実態に</a:t>
            </a:r>
            <a:r>
              <a:rPr lang="ja-JP" altLang="en-US" u="sng" dirty="0">
                <a:latin typeface="ＭＳ ゴシック" panose="020B0609070205080204" pitchFamily="49" charset="-128"/>
                <a:ea typeface="ＭＳ ゴシック" panose="020B0609070205080204" pitchFamily="49" charset="-128"/>
              </a:rPr>
              <a:t>応じ、指導内容や指導方法の工夫を</a:t>
            </a:r>
            <a:r>
              <a:rPr lang="ja-JP" altLang="en-US" u="sng" dirty="0" smtClean="0">
                <a:latin typeface="ＭＳ ゴシック" panose="020B0609070205080204" pitchFamily="49" charset="-128"/>
                <a:ea typeface="ＭＳ ゴシック" panose="020B0609070205080204" pitchFamily="49" charset="-128"/>
              </a:rPr>
              <a:t>組織的かつ計画的</a:t>
            </a:r>
            <a:r>
              <a:rPr lang="ja-JP" altLang="en-US" u="sng" dirty="0">
                <a:latin typeface="ＭＳ ゴシック" panose="020B0609070205080204" pitchFamily="49" charset="-128"/>
                <a:ea typeface="ＭＳ ゴシック" panose="020B0609070205080204" pitchFamily="49" charset="-128"/>
              </a:rPr>
              <a:t>に行うものと</a:t>
            </a:r>
            <a:r>
              <a:rPr lang="ja-JP" altLang="en-US" u="sng" dirty="0" err="1" smtClean="0">
                <a:latin typeface="ＭＳ ゴシック" panose="020B0609070205080204" pitchFamily="49" charset="-128"/>
                <a:ea typeface="ＭＳ ゴシック" panose="020B0609070205080204" pitchFamily="49" charset="-128"/>
              </a:rPr>
              <a:t>す</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る。</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lang="ja-JP" altLang="en-US" dirty="0" smtClean="0">
                <a:latin typeface="+mn-ea"/>
                <a:ea typeface="+mn-ea"/>
              </a:rPr>
              <a:t>　　　　</a:t>
            </a:r>
            <a:endParaRPr lang="en-US" altLang="ja-JP" dirty="0" smtClean="0">
              <a:latin typeface="+mn-ea"/>
              <a:ea typeface="+mn-ea"/>
            </a:endParaRPr>
          </a:p>
          <a:p>
            <a:pPr algn="r"/>
            <a:r>
              <a:rPr lang="ja-JP" altLang="en-US" dirty="0" smtClean="0">
                <a:latin typeface="+mn-ea"/>
                <a:ea typeface="+mn-ea"/>
              </a:rPr>
              <a:t>　</a:t>
            </a:r>
            <a:r>
              <a:rPr lang="en-US" altLang="ja-JP" sz="1400" u="sng" dirty="0" smtClean="0"/>
              <a:t>※</a:t>
            </a:r>
            <a:r>
              <a:rPr lang="ja-JP" altLang="en-US" sz="1400" u="sng" dirty="0" smtClean="0"/>
              <a:t>下線部</a:t>
            </a:r>
            <a:r>
              <a:rPr lang="ja-JP" altLang="en-US" sz="1400" u="sng" dirty="0"/>
              <a:t>：主な改訂</a:t>
            </a:r>
            <a:r>
              <a:rPr lang="ja-JP" altLang="en-US" sz="1400" u="sng" dirty="0" smtClean="0"/>
              <a:t>箇所</a:t>
            </a:r>
            <a:endParaRPr lang="ja-JP" altLang="en-US" u="sng" dirty="0">
              <a:latin typeface="+mn-ea"/>
              <a:ea typeface="+mn-ea"/>
            </a:endParaRPr>
          </a:p>
        </p:txBody>
      </p:sp>
      <p:sp>
        <p:nvSpPr>
          <p:cNvPr id="8" name="角丸四角形 7"/>
          <p:cNvSpPr/>
          <p:nvPr/>
        </p:nvSpPr>
        <p:spPr>
          <a:xfrm>
            <a:off x="7747" y="375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2" name="テキスト ボックス 1"/>
          <p:cNvSpPr txBox="1"/>
          <p:nvPr/>
        </p:nvSpPr>
        <p:spPr>
          <a:xfrm>
            <a:off x="876344" y="92359"/>
            <a:ext cx="1196336" cy="461665"/>
          </a:xfrm>
          <a:prstGeom prst="rect">
            <a:avLst/>
          </a:prstGeom>
          <a:noFill/>
        </p:spPr>
        <p:txBody>
          <a:bodyPr wrap="square" rtlCol="0">
            <a:spAutoFit/>
          </a:bodyPr>
          <a:lstStyle/>
          <a:p>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endParaRPr kumimoji="1" lang="ja-JP" altLang="en-US" sz="2400" dirty="0"/>
          </a:p>
        </p:txBody>
      </p:sp>
      <p:sp>
        <p:nvSpPr>
          <p:cNvPr id="10" name="正方形/長方形 9"/>
          <p:cNvSpPr/>
          <p:nvPr/>
        </p:nvSpPr>
        <p:spPr>
          <a:xfrm>
            <a:off x="172321" y="4437112"/>
            <a:ext cx="9705683" cy="1954236"/>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海外</a:t>
            </a:r>
            <a:r>
              <a:rPr lang="ja-JP" altLang="en-US" dirty="0">
                <a:solidFill>
                  <a:schemeClr val="tx1"/>
                </a:solidFill>
                <a:latin typeface="HG丸ｺﾞｼｯｸM-PRO" panose="020F0600000000000000" pitchFamily="50" charset="-128"/>
                <a:ea typeface="HG丸ｺﾞｼｯｸM-PRO" panose="020F0600000000000000" pitchFamily="50" charset="-128"/>
              </a:rPr>
              <a:t>から帰国</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した園児</a:t>
            </a:r>
            <a:r>
              <a:rPr lang="ja-JP" altLang="en-US" dirty="0">
                <a:solidFill>
                  <a:schemeClr val="tx1"/>
                </a:solidFill>
                <a:latin typeface="HG丸ｺﾞｼｯｸM-PRO" panose="020F0600000000000000" pitchFamily="50" charset="-128"/>
                <a:ea typeface="HG丸ｺﾞｼｯｸM-PRO" panose="020F0600000000000000" pitchFamily="50" charset="-128"/>
              </a:rPr>
              <a:t>や生活に必要な日本語の習得に困難の</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ある園児</a:t>
            </a:r>
            <a:r>
              <a:rPr lang="ja-JP" altLang="en-US" dirty="0">
                <a:solidFill>
                  <a:schemeClr val="tx1"/>
                </a:solidFill>
                <a:latin typeface="HG丸ｺﾞｼｯｸM-PRO" panose="020F0600000000000000" pitchFamily="50" charset="-128"/>
                <a:ea typeface="HG丸ｺﾞｼｯｸM-PRO" panose="020F0600000000000000" pitchFamily="50" charset="-128"/>
              </a:rPr>
              <a:t>について</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は、安心</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して</a:t>
            </a:r>
            <a:r>
              <a:rPr lang="ja-JP" altLang="en-US" dirty="0">
                <a:solidFill>
                  <a:schemeClr val="tx1"/>
                </a:solidFill>
                <a:latin typeface="HG丸ｺﾞｼｯｸM-PRO" panose="020F0600000000000000" pitchFamily="50" charset="-128"/>
                <a:ea typeface="HG丸ｺﾞｼｯｸM-PRO" panose="020F0600000000000000" pitchFamily="50" charset="-128"/>
              </a:rPr>
              <a:t>自己を発揮できるよう配慮するなど個々</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の園児</a:t>
            </a:r>
            <a:r>
              <a:rPr lang="ja-JP" altLang="en-US" dirty="0">
                <a:solidFill>
                  <a:schemeClr val="tx1"/>
                </a:solidFill>
                <a:latin typeface="HG丸ｺﾞｼｯｸM-PRO" panose="020F0600000000000000" pitchFamily="50" charset="-128"/>
                <a:ea typeface="HG丸ｺﾞｼｯｸM-PRO" panose="020F0600000000000000" pitchFamily="50" charset="-128"/>
              </a:rPr>
              <a:t>の実態に</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応じ、指導</a:t>
            </a:r>
            <a:r>
              <a:rPr lang="ja-JP" altLang="en-US" dirty="0">
                <a:solidFill>
                  <a:schemeClr val="tx1"/>
                </a:solidFill>
                <a:latin typeface="HG丸ｺﾞｼｯｸM-PRO" panose="020F0600000000000000" pitchFamily="50" charset="-128"/>
                <a:ea typeface="HG丸ｺﾞｼｯｸM-PRO" panose="020F0600000000000000" pitchFamily="50" charset="-128"/>
              </a:rPr>
              <a:t>内容や指導方法</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の</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工夫</a:t>
            </a:r>
            <a:r>
              <a:rPr lang="ja-JP" altLang="en-US" dirty="0">
                <a:solidFill>
                  <a:schemeClr val="tx1"/>
                </a:solidFill>
                <a:latin typeface="HG丸ｺﾞｼｯｸM-PRO" panose="020F0600000000000000" pitchFamily="50" charset="-128"/>
                <a:ea typeface="HG丸ｺﾞｼｯｸM-PRO" panose="020F0600000000000000" pitchFamily="50" charset="-128"/>
              </a:rPr>
              <a:t>を組織的かつ計画的に行うこと。</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右矢印 10"/>
          <p:cNvSpPr/>
          <p:nvPr/>
        </p:nvSpPr>
        <p:spPr>
          <a:xfrm>
            <a:off x="8176402" y="3799131"/>
            <a:ext cx="1241094"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141</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36</a:t>
            </a:fld>
            <a:endParaRPr lang="ja-JP" altLang="en-US"/>
          </a:p>
        </p:txBody>
      </p:sp>
    </p:spTree>
    <p:extLst>
      <p:ext uri="{BB962C8B-B14F-4D97-AF65-F5344CB8AC3E}">
        <p14:creationId xmlns:p14="http://schemas.microsoft.com/office/powerpoint/2010/main" val="25990358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3251" y="40341"/>
            <a:ext cx="925252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総　則　</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幼</a:t>
            </a:r>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保連携型認定こども</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園として特に配慮すべき事項について</a:t>
            </a:r>
            <a:endParaRPr lang="en-US" altLang="ja-JP"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a:p>
            <a:pPr algn="ct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満３歳以上の園児の入園時や移行時等の配慮</a:t>
            </a:r>
            <a:endPar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39" name="正方形/長方形 38"/>
          <p:cNvSpPr/>
          <p:nvPr/>
        </p:nvSpPr>
        <p:spPr>
          <a:xfrm>
            <a:off x="89147" y="3140898"/>
            <a:ext cx="9649072" cy="3382798"/>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lvl="0"/>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500" dirty="0">
                <a:solidFill>
                  <a:prstClr val="black"/>
                </a:solidFill>
                <a:latin typeface="HG丸ｺﾞｼｯｸM-PRO" panose="020F0600000000000000" pitchFamily="50" charset="-128"/>
                <a:ea typeface="HG丸ｺﾞｼｯｸM-PRO" panose="020F0600000000000000" pitchFamily="50" charset="-128"/>
              </a:rPr>
              <a:t>　</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２歳児</a:t>
            </a:r>
            <a:r>
              <a:rPr lang="ja-JP" altLang="en-US" sz="1500" dirty="0">
                <a:solidFill>
                  <a:prstClr val="black"/>
                </a:solidFill>
                <a:latin typeface="HG丸ｺﾞｼｯｸM-PRO" panose="020F0600000000000000" pitchFamily="50" charset="-128"/>
                <a:ea typeface="HG丸ｺﾞｼｯｸM-PRO" panose="020F0600000000000000" pitchFamily="50" charset="-128"/>
              </a:rPr>
              <a:t>から移行する園児が安定して過ごせるような</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配慮をすること。</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      ・　２歳児</a:t>
            </a:r>
            <a:r>
              <a:rPr lang="ja-JP" altLang="en-US" sz="1500" dirty="0">
                <a:solidFill>
                  <a:prstClr val="black"/>
                </a:solidFill>
                <a:latin typeface="HG丸ｺﾞｼｯｸM-PRO" panose="020F0600000000000000" pitchFamily="50" charset="-128"/>
                <a:ea typeface="HG丸ｺﾞｼｯｸM-PRO" panose="020F0600000000000000" pitchFamily="50" charset="-128"/>
              </a:rPr>
              <a:t>後半からの３歳児以上の園児との</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交流の</a:t>
            </a:r>
            <a:r>
              <a:rPr lang="ja-JP" altLang="en-US" sz="1500" dirty="0">
                <a:solidFill>
                  <a:prstClr val="black"/>
                </a:solidFill>
                <a:latin typeface="HG丸ｺﾞｼｯｸM-PRO" panose="020F0600000000000000" pitchFamily="50" charset="-128"/>
                <a:ea typeface="HG丸ｺﾞｼｯｸM-PRO" panose="020F0600000000000000" pitchFamily="50" charset="-128"/>
              </a:rPr>
              <a:t>機会の</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設定や受け入れる</a:t>
            </a:r>
            <a:r>
              <a:rPr lang="ja-JP" altLang="en-US" sz="1500" dirty="0">
                <a:solidFill>
                  <a:prstClr val="black"/>
                </a:solidFill>
                <a:latin typeface="HG丸ｺﾞｼｯｸM-PRO" panose="020F0600000000000000" pitchFamily="50" charset="-128"/>
                <a:ea typeface="HG丸ｺﾞｼｯｸM-PRO" panose="020F0600000000000000" pitchFamily="50" charset="-128"/>
              </a:rPr>
              <a:t>場や人の</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連続</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a:p>
            <a:pPr lvl="0"/>
            <a:r>
              <a:rPr lang="en-US" altLang="ja-JP" sz="15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　保育</a:t>
            </a:r>
            <a:r>
              <a:rPr lang="ja-JP" altLang="en-US" sz="1500" dirty="0">
                <a:solidFill>
                  <a:prstClr val="black"/>
                </a:solidFill>
                <a:latin typeface="HG丸ｺﾞｼｯｸM-PRO" panose="020F0600000000000000" pitchFamily="50" charset="-128"/>
                <a:ea typeface="HG丸ｺﾞｼｯｸM-PRO" panose="020F0600000000000000" pitchFamily="50" charset="-128"/>
              </a:rPr>
              <a:t>教諭等の連携　</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　　等</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　新入</a:t>
            </a:r>
            <a:r>
              <a:rPr lang="ja-JP" altLang="en-US" sz="1500" dirty="0">
                <a:solidFill>
                  <a:prstClr val="black"/>
                </a:solidFill>
                <a:latin typeface="HG丸ｺﾞｼｯｸM-PRO" panose="020F0600000000000000" pitchFamily="50" charset="-128"/>
                <a:ea typeface="HG丸ｺﾞｼｯｸM-PRO" panose="020F0600000000000000" pitchFamily="50" charset="-128"/>
              </a:rPr>
              <a:t>園児や他園から転園してくる園児に対する</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配慮をすること。</a:t>
            </a:r>
            <a:endParaRPr lang="ja-JP" altLang="en-US" sz="1500"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　　・　３歳児から入園</a:t>
            </a:r>
            <a:r>
              <a:rPr lang="ja-JP" altLang="en-US" sz="1500" dirty="0">
                <a:solidFill>
                  <a:prstClr val="black"/>
                </a:solidFill>
                <a:latin typeface="HG丸ｺﾞｼｯｸM-PRO" panose="020F0600000000000000" pitchFamily="50" charset="-128"/>
                <a:ea typeface="HG丸ｺﾞｼｯｸM-PRO" panose="020F0600000000000000" pitchFamily="50" charset="-128"/>
              </a:rPr>
              <a:t>する園児の、３歳児までの育ちの</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理解や受け止め</a:t>
            </a:r>
            <a:r>
              <a:rPr lang="ja-JP" altLang="en-US" sz="1500" dirty="0">
                <a:solidFill>
                  <a:prstClr val="black"/>
                </a:solidFill>
                <a:latin typeface="HG丸ｺﾞｼｯｸM-PRO" panose="020F0600000000000000" pitchFamily="50" charset="-128"/>
                <a:ea typeface="HG丸ｺﾞｼｯｸM-PRO" panose="020F0600000000000000" pitchFamily="50" charset="-128"/>
              </a:rPr>
              <a:t>等、発達の連続性を</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大事に</a:t>
            </a:r>
            <a:r>
              <a:rPr lang="ja-JP" altLang="en-US" sz="1500" dirty="0">
                <a:solidFill>
                  <a:prstClr val="black"/>
                </a:solidFill>
                <a:latin typeface="HG丸ｺﾞｼｯｸM-PRO" panose="020F0600000000000000" pitchFamily="50" charset="-128"/>
                <a:ea typeface="HG丸ｺﾞｼｯｸM-PRO" panose="020F0600000000000000" pitchFamily="50" charset="-128"/>
              </a:rPr>
              <a:t>した</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配慮</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500" dirty="0">
                <a:solidFill>
                  <a:prstClr val="black"/>
                </a:solidFill>
                <a:latin typeface="HG丸ｺﾞｼｯｸM-PRO" panose="020F0600000000000000" pitchFamily="50" charset="-128"/>
                <a:ea typeface="HG丸ｺﾞｼｯｸM-PRO" panose="020F0600000000000000" pitchFamily="50" charset="-128"/>
              </a:rPr>
              <a:t>　</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　　や、園</a:t>
            </a:r>
            <a:r>
              <a:rPr lang="ja-JP" altLang="en-US" sz="1500" dirty="0">
                <a:solidFill>
                  <a:prstClr val="black"/>
                </a:solidFill>
                <a:latin typeface="HG丸ｺﾞｼｯｸM-PRO" panose="020F0600000000000000" pitchFamily="50" charset="-128"/>
                <a:ea typeface="HG丸ｺﾞｼｯｸM-PRO" panose="020F0600000000000000" pitchFamily="50" charset="-128"/>
              </a:rPr>
              <a:t>生活のリズムや園での生活習慣に慣れるまでの</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個人差への</a:t>
            </a:r>
            <a:r>
              <a:rPr lang="ja-JP" altLang="en-US" sz="1500" dirty="0">
                <a:solidFill>
                  <a:prstClr val="black"/>
                </a:solidFill>
                <a:latin typeface="HG丸ｺﾞｼｯｸM-PRO" panose="020F0600000000000000" pitchFamily="50" charset="-128"/>
                <a:ea typeface="HG丸ｺﾞｼｯｸM-PRO" panose="020F0600000000000000" pitchFamily="50" charset="-128"/>
              </a:rPr>
              <a:t>考慮</a:t>
            </a:r>
          </a:p>
          <a:p>
            <a:pPr lvl="0"/>
            <a:r>
              <a:rPr lang="ja-JP" altLang="en-US" sz="1500" dirty="0">
                <a:solidFill>
                  <a:prstClr val="black"/>
                </a:solidFill>
                <a:latin typeface="HG丸ｺﾞｼｯｸM-PRO" panose="020F0600000000000000" pitchFamily="50" charset="-128"/>
                <a:ea typeface="HG丸ｺﾞｼｯｸM-PRO" panose="020F0600000000000000" pitchFamily="50" charset="-128"/>
              </a:rPr>
              <a:t>　　</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　他園等から転園</a:t>
            </a:r>
            <a:r>
              <a:rPr lang="ja-JP" altLang="en-US" sz="1500" dirty="0">
                <a:solidFill>
                  <a:prstClr val="black"/>
                </a:solidFill>
                <a:latin typeface="HG丸ｺﾞｼｯｸM-PRO" panose="020F0600000000000000" pitchFamily="50" charset="-128"/>
                <a:ea typeface="HG丸ｺﾞｼｯｸM-PRO" panose="020F0600000000000000" pitchFamily="50" charset="-128"/>
              </a:rPr>
              <a:t>してくる園児にとって</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の発達や学びの連続性</a:t>
            </a:r>
            <a:r>
              <a:rPr lang="ja-JP" altLang="en-US" sz="1500" dirty="0">
                <a:solidFill>
                  <a:prstClr val="black"/>
                </a:solidFill>
                <a:latin typeface="HG丸ｺﾞｼｯｸM-PRO" panose="020F0600000000000000" pitchFamily="50" charset="-128"/>
                <a:ea typeface="HG丸ｺﾞｼｯｸM-PRO" panose="020F0600000000000000" pitchFamily="50" charset="-128"/>
              </a:rPr>
              <a:t>を図る</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ことや、その</a:t>
            </a:r>
            <a:r>
              <a:rPr lang="ja-JP" altLang="en-US" sz="1500" dirty="0">
                <a:solidFill>
                  <a:prstClr val="black"/>
                </a:solidFill>
                <a:latin typeface="HG丸ｺﾞｼｯｸM-PRO" panose="020F0600000000000000" pitchFamily="50" charset="-128"/>
                <a:ea typeface="HG丸ｺﾞｼｯｸM-PRO" panose="020F0600000000000000" pitchFamily="50" charset="-128"/>
              </a:rPr>
              <a:t>ための</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記録</a:t>
            </a:r>
            <a:r>
              <a:rPr lang="ja-JP" altLang="en-US" sz="1500" dirty="0">
                <a:solidFill>
                  <a:prstClr val="black"/>
                </a:solidFill>
                <a:latin typeface="HG丸ｺﾞｼｯｸM-PRO" panose="020F0600000000000000" pitchFamily="50" charset="-128"/>
                <a:ea typeface="HG丸ｺﾞｼｯｸM-PRO" panose="020F0600000000000000" pitchFamily="50" charset="-128"/>
              </a:rPr>
              <a:t>の</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活用</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en-US" altLang="ja-JP" sz="15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   学級として集団生活を始めるための配慮をすること。</a:t>
            </a:r>
            <a:endParaRPr lang="ja-JP" altLang="en-US" sz="1500"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500" dirty="0">
                <a:solidFill>
                  <a:prstClr val="black"/>
                </a:solidFill>
                <a:latin typeface="HG丸ｺﾞｼｯｸM-PRO" panose="020F0600000000000000" pitchFamily="50" charset="-128"/>
                <a:ea typeface="HG丸ｺﾞｼｯｸM-PRO" panose="020F0600000000000000" pitchFamily="50" charset="-128"/>
              </a:rPr>
              <a:t>　　</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　集団</a:t>
            </a:r>
            <a:r>
              <a:rPr lang="ja-JP" altLang="en-US" sz="1500" dirty="0">
                <a:solidFill>
                  <a:prstClr val="black"/>
                </a:solidFill>
                <a:latin typeface="HG丸ｺﾞｼｯｸM-PRO" panose="020F0600000000000000" pitchFamily="50" charset="-128"/>
                <a:ea typeface="HG丸ｺﾞｼｯｸM-PRO" panose="020F0600000000000000" pitchFamily="50" charset="-128"/>
              </a:rPr>
              <a:t>生活の経験年数が違う園児が一緒に過ごす３歳児の学級における、園児と担任の保育教諭</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等が信</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500" dirty="0">
                <a:solidFill>
                  <a:prstClr val="black"/>
                </a:solidFill>
                <a:latin typeface="HG丸ｺﾞｼｯｸM-PRO" panose="020F0600000000000000" pitchFamily="50" charset="-128"/>
                <a:ea typeface="HG丸ｺﾞｼｯｸM-PRO" panose="020F0600000000000000" pitchFamily="50" charset="-128"/>
              </a:rPr>
              <a:t>　</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　　頼関係</a:t>
            </a:r>
            <a:r>
              <a:rPr lang="ja-JP" altLang="en-US" sz="1500" dirty="0">
                <a:solidFill>
                  <a:prstClr val="black"/>
                </a:solidFill>
                <a:latin typeface="HG丸ｺﾞｼｯｸM-PRO" panose="020F0600000000000000" pitchFamily="50" charset="-128"/>
                <a:ea typeface="HG丸ｺﾞｼｯｸM-PRO" panose="020F0600000000000000" pitchFamily="50" charset="-128"/>
              </a:rPr>
              <a:t>を築くとともに、２歳児から移行する園児と３歳児から入ってくる園児同士の</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つながり</a:t>
            </a:r>
            <a:r>
              <a:rPr lang="ja-JP" altLang="en-US" sz="1500" dirty="0">
                <a:solidFill>
                  <a:prstClr val="black"/>
                </a:solidFill>
                <a:latin typeface="HG丸ｺﾞｼｯｸM-PRO" panose="020F0600000000000000" pitchFamily="50" charset="-128"/>
                <a:ea typeface="HG丸ｺﾞｼｯｸM-PRO" panose="020F0600000000000000" pitchFamily="50" charset="-128"/>
              </a:rPr>
              <a:t>を</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作って</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500" dirty="0">
                <a:solidFill>
                  <a:prstClr val="black"/>
                </a:solidFill>
                <a:latin typeface="HG丸ｺﾞｼｯｸM-PRO" panose="020F0600000000000000" pitchFamily="50" charset="-128"/>
                <a:ea typeface="HG丸ｺﾞｼｯｸM-PRO" panose="020F0600000000000000" pitchFamily="50" charset="-128"/>
              </a:rPr>
              <a:t>　</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　　いくこと</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a:p>
            <a:pPr lvl="0"/>
            <a:r>
              <a:rPr lang="en-US" altLang="ja-JP" sz="15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  ・　４月</a:t>
            </a:r>
            <a:r>
              <a:rPr lang="ja-JP" altLang="en-US" sz="1500" dirty="0">
                <a:solidFill>
                  <a:prstClr val="black"/>
                </a:solidFill>
                <a:latin typeface="HG丸ｺﾞｼｯｸM-PRO" panose="020F0600000000000000" pitchFamily="50" charset="-128"/>
                <a:ea typeface="HG丸ｺﾞｼｯｸM-PRO" panose="020F0600000000000000" pitchFamily="50" charset="-128"/>
              </a:rPr>
              <a:t>当初、２歳児から移行する園児と３歳児で新たに入園する園児がそれぞれ安心して過ごす</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時間や</a:t>
            </a:r>
            <a:endParaRPr lang="en-US" altLang="ja-JP" sz="15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500" dirty="0">
                <a:solidFill>
                  <a:prstClr val="black"/>
                </a:solidFill>
                <a:latin typeface="HG丸ｺﾞｼｯｸM-PRO" panose="020F0600000000000000" pitchFamily="50" charset="-128"/>
                <a:ea typeface="HG丸ｺﾞｼｯｸM-PRO" panose="020F0600000000000000" pitchFamily="50" charset="-128"/>
              </a:rPr>
              <a:t>　</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　　空間の確保</a:t>
            </a:r>
            <a:endParaRPr lang="ja-JP" altLang="en-US" sz="15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13" name="テキスト ボックス 12"/>
          <p:cNvSpPr txBox="1"/>
          <p:nvPr/>
        </p:nvSpPr>
        <p:spPr>
          <a:xfrm>
            <a:off x="509109" y="653782"/>
            <a:ext cx="8839128" cy="2246769"/>
          </a:xfrm>
          <a:prstGeom prst="rect">
            <a:avLst/>
          </a:prstGeom>
          <a:noFill/>
          <a:ln w="38100">
            <a:solidFill>
              <a:schemeClr val="tx1"/>
            </a:solidFill>
          </a:ln>
        </p:spPr>
        <p:txBody>
          <a:bodyPr wrap="square" rtlCol="0">
            <a:spAutoFit/>
          </a:bodyPr>
          <a:lstStyle/>
          <a:p>
            <a:r>
              <a:rPr lang="ja-JP" altLang="en-US" dirty="0" smtClean="0">
                <a:latin typeface="ＭＳ ゴシック" panose="020B0609070205080204" pitchFamily="49" charset="-128"/>
                <a:ea typeface="ＭＳ ゴシック" panose="020B0609070205080204" pitchFamily="49" charset="-128"/>
              </a:rPr>
              <a:t>第３　</a:t>
            </a:r>
            <a:r>
              <a:rPr lang="ja-JP" altLang="en-US" dirty="0">
                <a:latin typeface="ＭＳ ゴシック" panose="020B0609070205080204" pitchFamily="49" charset="-128"/>
                <a:ea typeface="ＭＳ ゴシック" panose="020B0609070205080204" pitchFamily="49" charset="-128"/>
              </a:rPr>
              <a:t>幼</a:t>
            </a:r>
            <a:r>
              <a:rPr lang="ja-JP" altLang="en-US" dirty="0" smtClean="0">
                <a:latin typeface="ＭＳ ゴシック" panose="020B0609070205080204" pitchFamily="49" charset="-128"/>
                <a:ea typeface="ＭＳ ゴシック" panose="020B0609070205080204" pitchFamily="49" charset="-128"/>
              </a:rPr>
              <a:t>保連携型認定こども園として特に配慮すべき事項</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１　当該幼保連携型認定こども園に入園した年齢により集団生活の経験年数が異</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なる園児がいることに配慮する等、０歳から小学校就学前までの一貫した教</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育及び保育を園児の発達</a:t>
            </a:r>
            <a:r>
              <a:rPr lang="ja-JP" altLang="en-US" u="sng" dirty="0" smtClean="0">
                <a:latin typeface="ＭＳ ゴシック" panose="020B0609070205080204" pitchFamily="49" charset="-128"/>
                <a:ea typeface="ＭＳ ゴシック" panose="020B0609070205080204" pitchFamily="49" charset="-128"/>
              </a:rPr>
              <a:t>や学び</a:t>
            </a:r>
            <a:r>
              <a:rPr lang="ja-JP" altLang="en-US" dirty="0" smtClean="0">
                <a:latin typeface="ＭＳ ゴシック" panose="020B0609070205080204" pitchFamily="49" charset="-128"/>
                <a:ea typeface="ＭＳ ゴシック" panose="020B0609070205080204" pitchFamily="49" charset="-128"/>
              </a:rPr>
              <a:t>の連続性を考慮して展開していくこと。</a:t>
            </a:r>
            <a:r>
              <a:rPr lang="ja-JP" altLang="en-US" u="sng" dirty="0" smtClean="0">
                <a:latin typeface="ＭＳ ゴシック" panose="020B0609070205080204" pitchFamily="49" charset="-128"/>
                <a:ea typeface="ＭＳ ゴシック" panose="020B0609070205080204" pitchFamily="49" charset="-128"/>
              </a:rPr>
              <a:t>特に</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満３歳以上については入園する園児が多いことや同一学年の園児で編制され</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err="1" smtClean="0">
                <a:latin typeface="ＭＳ ゴシック" panose="020B0609070205080204" pitchFamily="49" charset="-128"/>
                <a:ea typeface="ＭＳ ゴシック" panose="020B0609070205080204" pitchFamily="49" charset="-128"/>
              </a:rPr>
              <a:t>る</a:t>
            </a:r>
            <a:r>
              <a:rPr lang="ja-JP" altLang="en-US" u="sng" dirty="0" smtClean="0">
                <a:latin typeface="ＭＳ ゴシック" panose="020B0609070205080204" pitchFamily="49" charset="-128"/>
                <a:ea typeface="ＭＳ ゴシック" panose="020B0609070205080204" pitchFamily="49" charset="-128"/>
              </a:rPr>
              <a:t>学級の中で生活することなどを踏まえ、家庭や他の保育施設等との連携や</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引継ぎを円滑に行うとともに、環境の工夫をすること。</a:t>
            </a:r>
            <a:r>
              <a:rPr lang="ja-JP" altLang="en-US" sz="16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smtClean="0">
                <a:latin typeface="+mn-ea"/>
                <a:ea typeface="+mn-ea"/>
              </a:rPr>
              <a:t>　　　　　　　　　　　　　　　　　　　　　　　　　　　　　　　　　　　　　　　　　　　　　</a:t>
            </a:r>
            <a:endParaRPr lang="en-US" altLang="ja-JP" sz="800" dirty="0" smtClean="0">
              <a:latin typeface="+mn-ea"/>
              <a:ea typeface="+mn-ea"/>
            </a:endParaRPr>
          </a:p>
          <a:p>
            <a:r>
              <a:rPr lang="ja-JP" altLang="en-US" sz="800" dirty="0">
                <a:latin typeface="+mn-ea"/>
                <a:ea typeface="+mn-ea"/>
              </a:rPr>
              <a:t>　</a:t>
            </a:r>
            <a:r>
              <a:rPr lang="ja-JP" altLang="en-US" sz="800" dirty="0" smtClean="0">
                <a:latin typeface="+mn-ea"/>
                <a:ea typeface="+mn-ea"/>
              </a:rPr>
              <a:t>　　　　　　　　　　　　　　　　　　　　　　　　　　　　　　　　　　　　　　　　　　　　　　　　　　　　　　　　　　　　　　　　　　　　　　　　　</a:t>
            </a:r>
            <a:r>
              <a:rPr lang="ja-JP" altLang="en-US" sz="1400" dirty="0" smtClean="0">
                <a:latin typeface="+mn-ea"/>
                <a:ea typeface="+mn-ea"/>
              </a:rPr>
              <a:t>　　　　　　　　　　　　　　</a:t>
            </a:r>
            <a:r>
              <a:rPr lang="en-US" altLang="ja-JP" sz="1400" u="sng" dirty="0" smtClean="0"/>
              <a:t>※</a:t>
            </a:r>
            <a:r>
              <a:rPr lang="ja-JP" altLang="en-US" sz="1400" u="sng" dirty="0" smtClean="0"/>
              <a:t>下線部</a:t>
            </a:r>
            <a:r>
              <a:rPr lang="ja-JP" altLang="en-US" sz="1400" u="sng" dirty="0"/>
              <a:t>：主な改訂</a:t>
            </a:r>
            <a:r>
              <a:rPr lang="ja-JP" altLang="en-US" sz="1400" u="sng" dirty="0" smtClean="0"/>
              <a:t>箇所</a:t>
            </a:r>
            <a:endParaRPr lang="ja-JP" altLang="en-US" u="sng" dirty="0">
              <a:latin typeface="+mn-ea"/>
              <a:ea typeface="+mn-ea"/>
            </a:endParaRPr>
          </a:p>
        </p:txBody>
      </p:sp>
      <p:sp>
        <p:nvSpPr>
          <p:cNvPr id="9" name="右矢印 8"/>
          <p:cNvSpPr/>
          <p:nvPr/>
        </p:nvSpPr>
        <p:spPr>
          <a:xfrm>
            <a:off x="8184875" y="2833819"/>
            <a:ext cx="1376637"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142</a:t>
            </a:r>
            <a:r>
              <a:rPr kumimoji="1" lang="ja-JP" altLang="en-US" dirty="0" smtClean="0">
                <a:solidFill>
                  <a:schemeClr val="tx1"/>
                </a:solidFill>
              </a:rPr>
              <a:t>～</a:t>
            </a:r>
            <a:endParaRPr kumimoji="1" lang="ja-JP" altLang="en-US"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37</a:t>
            </a:fld>
            <a:endParaRPr lang="ja-JP" altLang="en-US"/>
          </a:p>
        </p:txBody>
      </p:sp>
    </p:spTree>
    <p:extLst>
      <p:ext uri="{BB962C8B-B14F-4D97-AF65-F5344CB8AC3E}">
        <p14:creationId xmlns:p14="http://schemas.microsoft.com/office/powerpoint/2010/main" val="22926808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r>
              <a:rPr lang="ja-JP" altLang="en-US" dirty="0" smtClean="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rPr>
              <a:t>　</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幼保</a:t>
            </a:r>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連携型認定こども</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園として特に配慮すべき事項について</a:t>
            </a:r>
            <a:endParaRPr lang="en-US" altLang="ja-JP"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a:p>
            <a:pPr algn="ct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在園時間や時間等が異なる多様な園児がいることへの配慮</a:t>
            </a:r>
            <a:endPar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39" name="正方形/長方形 38"/>
          <p:cNvSpPr/>
          <p:nvPr/>
        </p:nvSpPr>
        <p:spPr>
          <a:xfrm>
            <a:off x="427503" y="3608736"/>
            <a:ext cx="9138302" cy="3026776"/>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lvl="0"/>
            <a:endParaRPr lang="en-US" altLang="ja-JP" dirty="0" smtClean="0">
              <a:solidFill>
                <a:prstClr val="black"/>
              </a:solidFill>
              <a:latin typeface="+mn-ea"/>
              <a:cs typeface="メイリオ" panose="020B0604030504040204" pitchFamily="50" charset="-128"/>
            </a:endParaRPr>
          </a:p>
          <a:p>
            <a:pPr lvl="0"/>
            <a:endParaRPr lang="en-US" altLang="ja-JP" dirty="0">
              <a:solidFill>
                <a:prstClr val="black"/>
              </a:solidFill>
              <a:latin typeface="+mn-ea"/>
              <a:cs typeface="メイリオ" panose="020B0604030504040204" pitchFamily="50" charset="-128"/>
            </a:endParaRPr>
          </a:p>
          <a:p>
            <a:pPr lvl="0"/>
            <a:r>
              <a:rPr lang="ja-JP" altLang="en-US"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園児一人一人の</a:t>
            </a:r>
            <a:r>
              <a:rPr lang="ja-JP" altLang="en-US" sz="16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一日</a:t>
            </a:r>
            <a:r>
              <a:rPr lang="ja-JP" altLang="en-US" sz="16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の生活</a:t>
            </a:r>
            <a:r>
              <a:rPr lang="ja-JP" altLang="en-US" sz="16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の自然な流れをつくる</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とともに、その</a:t>
            </a:r>
            <a:r>
              <a:rPr lang="ja-JP" altLang="en-US" sz="16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ための活動</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や環境構成等</a:t>
            </a:r>
            <a:r>
              <a:rPr lang="ja-JP" altLang="en-US" sz="16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工</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sz="16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夫をすること。また、</a:t>
            </a:r>
            <a:r>
              <a:rPr lang="en-US" altLang="ja-JP"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6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在園時間等が異なる多様な園児が１つの学級を形成する</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ことで、</a:t>
            </a:r>
            <a:r>
              <a:rPr lang="ja-JP" altLang="en-US" sz="16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活動が</a:t>
            </a:r>
            <a:endParaRPr lang="en-US" altLang="ja-JP" sz="16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sz="16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6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豊か</a:t>
            </a:r>
            <a:r>
              <a:rPr lang="ja-JP" altLang="en-US" sz="16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になるような</a:t>
            </a:r>
            <a:r>
              <a:rPr lang="ja-JP" altLang="en-US" sz="16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工夫</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をすること。</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園児自らが「面白そう」「やってみたい」と思える遊びに取り組むなど、</a:t>
            </a:r>
            <a:r>
              <a:rPr lang="ja-JP" altLang="en-US" sz="16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園生活の主体として</a:t>
            </a:r>
            <a:endParaRPr lang="en-US" altLang="ja-JP" sz="16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sz="16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6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実感をもてる</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よう、保育教諭等が</a:t>
            </a:r>
            <a:r>
              <a:rPr lang="ja-JP" altLang="en-US" sz="16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意図的、計画的に豊かな環境を構成</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すること。</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一日の活動内容や時間等の選択肢を増やすなど、</a:t>
            </a:r>
            <a:r>
              <a:rPr lang="ja-JP" altLang="en-US" sz="16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個々の実態に即した生活</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ができるようにする</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sz="16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などの配慮をすること。　</a:t>
            </a:r>
            <a:r>
              <a:rPr lang="ja-JP" altLang="en-US" sz="16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en-US" altLang="ja-JP" sz="16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園児一人一人の一日の生活の自然な流れをつくるとともに、そのための活動や環境構成等の工夫</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在園時間等が異なる多様な園児が１つの学級を形成することで、活動が豊かになるような工夫</a:t>
            </a:r>
          </a:p>
          <a:p>
            <a:endParaRPr lang="ja-JP" altLang="en-US" sz="1400" dirty="0">
              <a:solidFill>
                <a:prstClr val="black"/>
              </a:solidFill>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15" name="テキスト ボックス 14"/>
          <p:cNvSpPr txBox="1"/>
          <p:nvPr/>
        </p:nvSpPr>
        <p:spPr>
          <a:xfrm>
            <a:off x="422712" y="729008"/>
            <a:ext cx="9138302" cy="2800767"/>
          </a:xfrm>
          <a:prstGeom prst="rect">
            <a:avLst/>
          </a:prstGeom>
          <a:noFill/>
          <a:ln w="38100">
            <a:solidFill>
              <a:schemeClr val="tx1"/>
            </a:solidFill>
          </a:ln>
        </p:spPr>
        <p:txBody>
          <a:bodyPr wrap="square" rtlCol="0">
            <a:spAutoFit/>
          </a:bodyPr>
          <a:lstStyle/>
          <a:p>
            <a:r>
              <a:rPr lang="ja-JP" altLang="en-US" dirty="0" smtClean="0">
                <a:latin typeface="ＭＳ ゴシック" panose="020B0609070205080204" pitchFamily="49" charset="-128"/>
                <a:ea typeface="ＭＳ ゴシック" panose="020B0609070205080204" pitchFamily="49" charset="-128"/>
              </a:rPr>
              <a:t>第３　</a:t>
            </a:r>
            <a:r>
              <a:rPr lang="ja-JP" altLang="en-US" dirty="0">
                <a:latin typeface="ＭＳ ゴシック" panose="020B0609070205080204" pitchFamily="49" charset="-128"/>
                <a:ea typeface="ＭＳ ゴシック" panose="020B0609070205080204" pitchFamily="49" charset="-128"/>
              </a:rPr>
              <a:t>幼</a:t>
            </a:r>
            <a:r>
              <a:rPr lang="ja-JP" altLang="en-US" dirty="0" smtClean="0">
                <a:latin typeface="ＭＳ ゴシック" panose="020B0609070205080204" pitchFamily="49" charset="-128"/>
                <a:ea typeface="ＭＳ ゴシック" panose="020B0609070205080204" pitchFamily="49" charset="-128"/>
              </a:rPr>
              <a:t>保連携型認定こども園として特に配慮すべき事項</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３（</a:t>
            </a:r>
            <a:r>
              <a:rPr lang="en-US" altLang="ja-JP" dirty="0" smtClean="0">
                <a:latin typeface="ＭＳ ゴシック" panose="020B0609070205080204" pitchFamily="49" charset="-128"/>
                <a:ea typeface="ＭＳ ゴシック" panose="020B0609070205080204" pitchFamily="49" charset="-128"/>
              </a:rPr>
              <a:t>1</a:t>
            </a:r>
            <a:r>
              <a:rPr lang="ja-JP" altLang="en-US" dirty="0" smtClean="0">
                <a:latin typeface="ＭＳ ゴシック" panose="020B0609070205080204" pitchFamily="49" charset="-128"/>
                <a:ea typeface="ＭＳ ゴシック" panose="020B0609070205080204" pitchFamily="49" charset="-128"/>
              </a:rPr>
              <a:t>）　０歳から小学校就学前までの様々な年齢の園児の発達の特性を踏まえ、満</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３歳未満の園児については特に健康、安全や発達の確保を十分に</a:t>
            </a:r>
            <a:r>
              <a:rPr lang="ja-JP" altLang="en-US" dirty="0" err="1" smtClean="0">
                <a:latin typeface="ＭＳ ゴシック" panose="020B0609070205080204" pitchFamily="49" charset="-128"/>
                <a:ea typeface="ＭＳ ゴシック" panose="020B0609070205080204" pitchFamily="49" charset="-128"/>
              </a:rPr>
              <a:t>図るととも</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に、満３歳未満の園児については特に健康、安全や発達の確保を十分に図る</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とともに、満３歳以上の園児については同一学年の園児で編制される学級に</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よる集団活動の中で遊びを中心とする園児の主体的な活動を通して発達や</a:t>
            </a:r>
            <a:r>
              <a:rPr lang="ja-JP" altLang="en-US" u="sng" dirty="0" smtClean="0">
                <a:latin typeface="ＭＳ ゴシック" panose="020B0609070205080204" pitchFamily="49" charset="-128"/>
                <a:ea typeface="ＭＳ ゴシック" panose="020B0609070205080204" pitchFamily="49" charset="-128"/>
              </a:rPr>
              <a:t>学</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lang="ja-JP" altLang="en-US" u="sng" dirty="0" err="1" smtClean="0">
                <a:latin typeface="ＭＳ ゴシック" panose="020B0609070205080204" pitchFamily="49" charset="-128"/>
                <a:ea typeface="ＭＳ ゴシック" panose="020B0609070205080204" pitchFamily="49" charset="-128"/>
              </a:rPr>
              <a:t>びを</a:t>
            </a:r>
            <a:r>
              <a:rPr lang="ja-JP" altLang="en-US" dirty="0" smtClean="0">
                <a:latin typeface="ＭＳ ゴシック" panose="020B0609070205080204" pitchFamily="49" charset="-128"/>
                <a:ea typeface="ＭＳ ゴシック" panose="020B0609070205080204" pitchFamily="49" charset="-128"/>
              </a:rPr>
              <a:t>促す経験が得られるよう工夫をすること。</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特に満３歳以上の園児同士が共に育ち、学び合いながら、豊かな体験を積</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err="1" smtClean="0">
                <a:latin typeface="ＭＳ ゴシック" panose="020B0609070205080204" pitchFamily="49" charset="-128"/>
                <a:ea typeface="ＭＳ ゴシック" panose="020B0609070205080204" pitchFamily="49" charset="-128"/>
              </a:rPr>
              <a:t>み</a:t>
            </a:r>
            <a:r>
              <a:rPr lang="ja-JP" altLang="en-US" u="sng" dirty="0" smtClean="0">
                <a:latin typeface="ＭＳ ゴシック" panose="020B0609070205080204" pitchFamily="49" charset="-128"/>
                <a:ea typeface="ＭＳ ゴシック" panose="020B0609070205080204" pitchFamily="49" charset="-128"/>
              </a:rPr>
              <a:t>重ねることができるよう工夫をすること。</a:t>
            </a:r>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en-US" altLang="ja-JP" sz="1400" u="sng" dirty="0" smtClean="0"/>
              <a:t>※</a:t>
            </a:r>
            <a:r>
              <a:rPr lang="ja-JP" altLang="en-US" sz="1400" u="sng" dirty="0" smtClean="0"/>
              <a:t>下線部</a:t>
            </a:r>
            <a:r>
              <a:rPr lang="ja-JP" altLang="en-US" sz="1400" u="sng" dirty="0"/>
              <a:t>：主な改訂</a:t>
            </a:r>
            <a:r>
              <a:rPr lang="ja-JP" altLang="en-US" sz="1400" u="sng" dirty="0" smtClean="0"/>
              <a:t>箇所</a:t>
            </a:r>
            <a:endParaRPr lang="ja-JP" altLang="en-US" u="sng" dirty="0">
              <a:latin typeface="+mn-ea"/>
              <a:ea typeface="+mn-ea"/>
            </a:endParaRPr>
          </a:p>
        </p:txBody>
      </p:sp>
      <p:sp>
        <p:nvSpPr>
          <p:cNvPr id="9" name="右矢印 8"/>
          <p:cNvSpPr/>
          <p:nvPr/>
        </p:nvSpPr>
        <p:spPr>
          <a:xfrm>
            <a:off x="8007670" y="3222696"/>
            <a:ext cx="1337818"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147</a:t>
            </a:r>
            <a:r>
              <a:rPr kumimoji="1" lang="ja-JP" altLang="en-US" dirty="0" smtClean="0">
                <a:solidFill>
                  <a:schemeClr val="tx1"/>
                </a:solidFill>
              </a:rPr>
              <a:t>～</a:t>
            </a:r>
            <a:endParaRPr kumimoji="1" lang="ja-JP" altLang="en-US"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38</a:t>
            </a:fld>
            <a:endParaRPr lang="ja-JP" altLang="en-US"/>
          </a:p>
        </p:txBody>
      </p:sp>
    </p:spTree>
    <p:extLst>
      <p:ext uri="{BB962C8B-B14F-4D97-AF65-F5344CB8AC3E}">
        <p14:creationId xmlns:p14="http://schemas.microsoft.com/office/powerpoint/2010/main" val="255047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417004" y="102717"/>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幼保連携型認定こども園教育・保育要領関連</a:t>
            </a:r>
            <a:r>
              <a:rPr lang="ja-JP" altLang="en-US" sz="2400" dirty="0" smtClean="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法令</a:t>
            </a:r>
            <a:endParaRPr lang="ja-JP" altLang="en-US" sz="2400" b="1"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2" name="正方形/長方形 1"/>
          <p:cNvSpPr/>
          <p:nvPr/>
        </p:nvSpPr>
        <p:spPr>
          <a:xfrm>
            <a:off x="272479" y="980726"/>
            <a:ext cx="9288523" cy="554461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538046" y="733113"/>
            <a:ext cx="3439634" cy="41951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000" dirty="0">
                <a:latin typeface="HG丸ｺﾞｼｯｸM-PRO" panose="020F0600000000000000" pitchFamily="50" charset="-128"/>
                <a:ea typeface="HG丸ｺﾞｼｯｸM-PRO" panose="020F0600000000000000" pitchFamily="50" charset="-128"/>
              </a:rPr>
              <a:t>認定こども園法　</a:t>
            </a:r>
            <a:r>
              <a:rPr lang="ja-JP" altLang="en-US" sz="2000" dirty="0" smtClean="0">
                <a:latin typeface="HG丸ｺﾞｼｯｸM-PRO" panose="020F0600000000000000" pitchFamily="50" charset="-128"/>
                <a:ea typeface="HG丸ｺﾞｼｯｸM-PRO" panose="020F0600000000000000" pitchFamily="50" charset="-128"/>
              </a:rPr>
              <a:t>第９条</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272480" y="1193058"/>
            <a:ext cx="9288523" cy="5078313"/>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第９条　幼保連携型認定こども園においては、</a:t>
            </a:r>
            <a:r>
              <a:rPr kumimoji="1" lang="ja-JP" altLang="en-US" u="sng" dirty="0" smtClean="0">
                <a:solidFill>
                  <a:srgbClr val="0070C0"/>
                </a:solidFill>
                <a:latin typeface="HG丸ｺﾞｼｯｸM-PRO" panose="020F0600000000000000" pitchFamily="50" charset="-128"/>
                <a:ea typeface="HG丸ｺﾞｼｯｸM-PRO" panose="020F0600000000000000" pitchFamily="50" charset="-128"/>
              </a:rPr>
              <a:t>第２条第</a:t>
            </a:r>
            <a:r>
              <a:rPr kumimoji="1" lang="en-US" altLang="ja-JP" u="sng" dirty="0" smtClean="0">
                <a:solidFill>
                  <a:srgbClr val="0070C0"/>
                </a:solidFill>
                <a:latin typeface="HG丸ｺﾞｼｯｸM-PRO" panose="020F0600000000000000" pitchFamily="50" charset="-128"/>
                <a:ea typeface="HG丸ｺﾞｼｯｸM-PRO" panose="020F0600000000000000" pitchFamily="50" charset="-128"/>
              </a:rPr>
              <a:t>7</a:t>
            </a:r>
            <a:r>
              <a:rPr kumimoji="1" lang="ja-JP" altLang="en-US" u="sng" dirty="0" smtClean="0">
                <a:solidFill>
                  <a:srgbClr val="0070C0"/>
                </a:solidFill>
                <a:latin typeface="HG丸ｺﾞｼｯｸM-PRO" panose="020F0600000000000000" pitchFamily="50" charset="-128"/>
                <a:ea typeface="HG丸ｺﾞｼｯｸM-PRO" panose="020F0600000000000000" pitchFamily="50" charset="-128"/>
              </a:rPr>
              <a:t>項に規定する</a:t>
            </a:r>
            <a:r>
              <a:rPr kumimoji="1" lang="ja-JP" altLang="en-US" b="1" u="sng" dirty="0" smtClean="0">
                <a:solidFill>
                  <a:srgbClr val="0070C0"/>
                </a:solidFill>
                <a:latin typeface="HG丸ｺﾞｼｯｸM-PRO" panose="020F0600000000000000" pitchFamily="50" charset="-128"/>
                <a:ea typeface="HG丸ｺﾞｼｯｸM-PRO" panose="020F0600000000000000" pitchFamily="50" charset="-128"/>
              </a:rPr>
              <a:t>目的を実現する</a:t>
            </a:r>
            <a:r>
              <a:rPr kumimoji="1" lang="ja-JP" altLang="en-US" u="sng" dirty="0" err="1" smtClean="0">
                <a:solidFill>
                  <a:srgbClr val="0070C0"/>
                </a:solidFill>
                <a:latin typeface="HG丸ｺﾞｼｯｸM-PRO" panose="020F0600000000000000" pitchFamily="50" charset="-128"/>
                <a:ea typeface="HG丸ｺﾞｼｯｸM-PRO" panose="020F0600000000000000" pitchFamily="50" charset="-128"/>
              </a:rPr>
              <a:t>た</a:t>
            </a:r>
            <a:endParaRPr kumimoji="1" lang="en-US" altLang="ja-JP" u="sng" dirty="0" smtClean="0">
              <a:solidFill>
                <a:srgbClr val="0070C0"/>
              </a:solidFill>
              <a:latin typeface="HG丸ｺﾞｼｯｸM-PRO" panose="020F0600000000000000" pitchFamily="50" charset="-128"/>
              <a:ea typeface="HG丸ｺﾞｼｯｸM-PRO" panose="020F0600000000000000" pitchFamily="50" charset="-128"/>
            </a:endParaRPr>
          </a:p>
          <a:p>
            <a:r>
              <a:rPr kumimoji="1" lang="ja-JP" altLang="en-US" dirty="0" smtClean="0">
                <a:solidFill>
                  <a:srgbClr val="0070C0"/>
                </a:solidFill>
                <a:latin typeface="HG丸ｺﾞｼｯｸM-PRO" panose="020F0600000000000000" pitchFamily="50" charset="-128"/>
                <a:ea typeface="HG丸ｺﾞｼｯｸM-PRO" panose="020F0600000000000000" pitchFamily="50" charset="-128"/>
              </a:rPr>
              <a:t>　　　</a:t>
            </a:r>
            <a:r>
              <a:rPr kumimoji="1" lang="ja-JP" altLang="en-US" u="sng" dirty="0" smtClean="0">
                <a:solidFill>
                  <a:srgbClr val="0070C0"/>
                </a:solidFill>
                <a:latin typeface="HG丸ｺﾞｼｯｸM-PRO" panose="020F0600000000000000" pitchFamily="50" charset="-128"/>
                <a:ea typeface="HG丸ｺﾞｼｯｸM-PRO" panose="020F0600000000000000" pitchFamily="50" charset="-128"/>
              </a:rPr>
              <a:t>め、</a:t>
            </a:r>
            <a:r>
              <a:rPr kumimoji="1" lang="ja-JP" altLang="en-US" dirty="0" smtClean="0">
                <a:latin typeface="HG丸ｺﾞｼｯｸM-PRO" panose="020F0600000000000000" pitchFamily="50" charset="-128"/>
                <a:ea typeface="HG丸ｺﾞｼｯｸM-PRO" panose="020F0600000000000000" pitchFamily="50" charset="-128"/>
              </a:rPr>
              <a:t>子どもに対する</a:t>
            </a:r>
            <a:r>
              <a:rPr kumimoji="1" lang="ja-JP" altLang="en-US" dirty="0" smtClean="0">
                <a:solidFill>
                  <a:srgbClr val="0070C0"/>
                </a:solidFill>
                <a:latin typeface="HG丸ｺﾞｼｯｸM-PRO" panose="020F0600000000000000" pitchFamily="50" charset="-128"/>
                <a:ea typeface="HG丸ｺﾞｼｯｸM-PRO" panose="020F0600000000000000" pitchFamily="50" charset="-128"/>
              </a:rPr>
              <a:t>学校としての教育</a:t>
            </a:r>
            <a:r>
              <a:rPr kumimoji="1" lang="ja-JP" altLang="en-US" dirty="0" smtClean="0">
                <a:latin typeface="HG丸ｺﾞｼｯｸM-PRO" panose="020F0600000000000000" pitchFamily="50" charset="-128"/>
                <a:ea typeface="HG丸ｺﾞｼｯｸM-PRO" panose="020F0600000000000000" pitchFamily="50" charset="-128"/>
              </a:rPr>
              <a:t>及び</a:t>
            </a:r>
            <a:r>
              <a:rPr kumimoji="1" lang="ja-JP" altLang="en-US" dirty="0" smtClean="0">
                <a:solidFill>
                  <a:srgbClr val="0070C0"/>
                </a:solidFill>
                <a:latin typeface="HG丸ｺﾞｼｯｸM-PRO" panose="020F0600000000000000" pitchFamily="50" charset="-128"/>
                <a:ea typeface="HG丸ｺﾞｼｯｸM-PRO" panose="020F0600000000000000" pitchFamily="50" charset="-128"/>
              </a:rPr>
              <a:t>児童福祉施設</a:t>
            </a:r>
            <a:r>
              <a:rPr kumimoji="1" lang="ja-JP" altLang="en-US" dirty="0" smtClean="0">
                <a:latin typeface="HG丸ｺﾞｼｯｸM-PRO" panose="020F0600000000000000" pitchFamily="50" charset="-128"/>
                <a:ea typeface="HG丸ｺﾞｼｯｸM-PRO" panose="020F0600000000000000" pitchFamily="50" charset="-128"/>
              </a:rPr>
              <a:t>（児童福祉法第</a:t>
            </a:r>
            <a:r>
              <a:rPr kumimoji="1" lang="en-US" altLang="ja-JP" dirty="0" smtClean="0">
                <a:latin typeface="HG丸ｺﾞｼｯｸM-PRO" panose="020F0600000000000000" pitchFamily="50" charset="-128"/>
                <a:ea typeface="HG丸ｺﾞｼｯｸM-PRO" panose="020F0600000000000000" pitchFamily="50" charset="-128"/>
              </a:rPr>
              <a:t>7</a:t>
            </a:r>
            <a:r>
              <a:rPr kumimoji="1" lang="ja-JP" altLang="en-US" dirty="0" smtClean="0">
                <a:latin typeface="HG丸ｺﾞｼｯｸM-PRO" panose="020F0600000000000000" pitchFamily="50" charset="-128"/>
                <a:ea typeface="HG丸ｺﾞｼｯｸM-PRO" panose="020F0600000000000000" pitchFamily="50" charset="-128"/>
              </a:rPr>
              <a:t>条第１項</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に規定する児童福祉施設をいう。次条第２項においても同じ。）</a:t>
            </a:r>
            <a:r>
              <a:rPr kumimoji="1" lang="ja-JP" altLang="en-US" dirty="0" smtClean="0">
                <a:solidFill>
                  <a:srgbClr val="0070C0"/>
                </a:solidFill>
                <a:latin typeface="HG丸ｺﾞｼｯｸM-PRO" panose="020F0600000000000000" pitchFamily="50" charset="-128"/>
                <a:ea typeface="HG丸ｺﾞｼｯｸM-PRO" panose="020F0600000000000000" pitchFamily="50" charset="-128"/>
              </a:rPr>
              <a:t>としての保育</a:t>
            </a:r>
            <a:r>
              <a:rPr kumimoji="1" lang="ja-JP" altLang="en-US" dirty="0" smtClean="0">
                <a:latin typeface="HG丸ｺﾞｼｯｸM-PRO" panose="020F0600000000000000" pitchFamily="50" charset="-128"/>
                <a:ea typeface="HG丸ｺﾞｼｯｸM-PRO" panose="020F0600000000000000" pitchFamily="50" charset="-128"/>
              </a:rPr>
              <a:t>並</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kumimoji="1" lang="ja-JP" altLang="en-US" dirty="0" err="1" smtClean="0">
                <a:latin typeface="HG丸ｺﾞｼｯｸM-PRO" panose="020F0600000000000000" pitchFamily="50" charset="-128"/>
                <a:ea typeface="HG丸ｺﾞｼｯｸM-PRO" panose="020F0600000000000000" pitchFamily="50" charset="-128"/>
              </a:rPr>
              <a:t>びに</a:t>
            </a:r>
            <a:r>
              <a:rPr kumimoji="1" lang="ja-JP" altLang="en-US" dirty="0" smtClean="0">
                <a:latin typeface="HG丸ｺﾞｼｯｸM-PRO" panose="020F0600000000000000" pitchFamily="50" charset="-128"/>
                <a:ea typeface="HG丸ｺﾞｼｯｸM-PRO" panose="020F0600000000000000" pitchFamily="50" charset="-128"/>
              </a:rPr>
              <a:t>その実施する保護者に対する</a:t>
            </a:r>
            <a:r>
              <a:rPr kumimoji="1" lang="ja-JP" altLang="en-US" dirty="0" smtClean="0">
                <a:solidFill>
                  <a:srgbClr val="0070C0"/>
                </a:solidFill>
                <a:latin typeface="HG丸ｺﾞｼｯｸM-PRO" panose="020F0600000000000000" pitchFamily="50" charset="-128"/>
                <a:ea typeface="HG丸ｺﾞｼｯｸM-PRO" panose="020F0600000000000000" pitchFamily="50" charset="-128"/>
              </a:rPr>
              <a:t>子育て支援事業の相互の有機的な連携</a:t>
            </a:r>
            <a:r>
              <a:rPr kumimoji="1" lang="ja-JP" altLang="en-US" dirty="0" smtClean="0">
                <a:latin typeface="HG丸ｺﾞｼｯｸM-PRO" panose="020F0600000000000000" pitchFamily="50" charset="-128"/>
                <a:ea typeface="HG丸ｺﾞｼｯｸM-PRO" panose="020F0600000000000000" pitchFamily="50" charset="-128"/>
              </a:rPr>
              <a:t>を図りつ</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つ、</a:t>
            </a:r>
            <a:r>
              <a:rPr kumimoji="1" lang="ja-JP" altLang="en-US" u="sng" dirty="0" smtClean="0">
                <a:solidFill>
                  <a:srgbClr val="0070C0"/>
                </a:solidFill>
                <a:latin typeface="HG丸ｺﾞｼｯｸM-PRO" panose="020F0600000000000000" pitchFamily="50" charset="-128"/>
                <a:ea typeface="HG丸ｺﾞｼｯｸM-PRO" panose="020F0600000000000000" pitchFamily="50" charset="-128"/>
              </a:rPr>
              <a:t>次に揚げる目標を達成する</a:t>
            </a:r>
            <a:r>
              <a:rPr kumimoji="1" lang="ja-JP" altLang="en-US" dirty="0" smtClean="0">
                <a:latin typeface="HG丸ｺﾞｼｯｸM-PRO" panose="020F0600000000000000" pitchFamily="50" charset="-128"/>
                <a:ea typeface="HG丸ｺﾞｼｯｸM-PRO" panose="020F0600000000000000" pitchFamily="50" charset="-128"/>
              </a:rPr>
              <a:t>よう当該教育及び当該保育を行うものとする。</a:t>
            </a:r>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　１　健康、安全で幸福な生活のために必要な基本的な習慣を養い、身体諸機能の調和</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的発達を図ること。</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２　集団生活を通じて、喜んでこれに参加する態度を養うとともに家族や身近な人へ</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の信頼感を深め、自主、自律及び協同の精神並びに規範意識の芽生えを養うこと。</a:t>
            </a:r>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３　身近な社会生活、生命及び自然に対する興味を養い、それらに対する正しい理解</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と態度及び思考力の芽生えを養うこと。</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　４　日常の会話や、絵本、童話等に親しむことを通じて、言葉の使い方を正しく導く</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とともに、相手の話を理解しようとする態度を養うこと。</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５　音楽、身体による表現、造形等に親しむことを通じて、豊かな感性と表現力の芽</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生えを養うこと。</a:t>
            </a:r>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６　快適な生活環境の実現及び子どもと保育教諭その他の職員との信頼関係の構築を</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通じて、心身の健康の確保及び増進を図ること。</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p:txBody>
          <a:bodyPr/>
          <a:lstStyle/>
          <a:p>
            <a:pPr>
              <a:defRPr/>
            </a:pPr>
            <a:fld id="{B5EB0F02-464B-481B-A96C-0D238ADD2853}" type="slidenum">
              <a:rPr lang="ja-JP" altLang="en-US" smtClean="0"/>
              <a:pPr>
                <a:defRPr/>
              </a:pPr>
              <a:t>3</a:t>
            </a:fld>
            <a:endParaRPr lang="ja-JP" altLang="en-US"/>
          </a:p>
        </p:txBody>
      </p:sp>
    </p:spTree>
    <p:extLst>
      <p:ext uri="{BB962C8B-B14F-4D97-AF65-F5344CB8AC3E}">
        <p14:creationId xmlns:p14="http://schemas.microsoft.com/office/powerpoint/2010/main" val="21116112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r>
              <a:rPr lang="ja-JP" altLang="en-US" dirty="0" smtClean="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rPr>
              <a:t>　　</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幼保</a:t>
            </a:r>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連携型認定こども</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園として特に配慮すべき事項について</a:t>
            </a:r>
            <a:endParaRPr lang="en-US" altLang="ja-JP"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a:p>
            <a:pPr algn="ct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長期的な休業中やその後の生活への配慮</a:t>
            </a:r>
            <a:endPar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39" name="正方形/長方形 38"/>
          <p:cNvSpPr/>
          <p:nvPr/>
        </p:nvSpPr>
        <p:spPr>
          <a:xfrm>
            <a:off x="427503" y="3255456"/>
            <a:ext cx="9138302" cy="3026776"/>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lvl="0"/>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長期的な休業中は、家庭や地域の実態等を踏まえ、</a:t>
            </a:r>
            <a:r>
              <a:rPr lang="ja-JP" altLang="en-US"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その時期にしかできない活動</a:t>
            </a:r>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を</a:t>
            </a:r>
            <a:endParaRPr lang="en-US" altLang="ja-JP"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計画したり、また、外部の人材を活用したりなど、</a:t>
            </a:r>
            <a:r>
              <a:rPr lang="ja-JP" altLang="en-US"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各園の創意工夫</a:t>
            </a:r>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をすること。</a:t>
            </a:r>
            <a:endParaRPr lang="en-US" altLang="ja-JP"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長期的な休業中は、長期的に園に登園しない園児がいることを踏まえ、</a:t>
            </a:r>
            <a:r>
              <a:rPr lang="ja-JP" altLang="en-US"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保護者への</a:t>
            </a:r>
            <a:endParaRPr lang="en-US" altLang="ja-JP"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情報提供や配慮の要請</a:t>
            </a:r>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など、工夫をすること。</a:t>
            </a:r>
            <a:endParaRPr lang="en-US" altLang="ja-JP" sz="8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長期間に渡り個々の生活形態が異なることや、個々の園児が様々な経験を重ねてく</a:t>
            </a:r>
            <a:endParaRPr lang="en-US" altLang="ja-JP"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dirty="0" err="1"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る</a:t>
            </a:r>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ことを踏まえ、全園児での園生活が再開する際には、</a:t>
            </a:r>
            <a:r>
              <a:rPr lang="ja-JP" altLang="en-US"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園生活が円滑に始められるよ</a:t>
            </a:r>
            <a:endParaRPr lang="en-US" altLang="ja-JP"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u="sng" dirty="0" err="1"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うに</a:t>
            </a:r>
            <a:r>
              <a:rPr lang="ja-JP" altLang="en-US"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配慮</a:t>
            </a:r>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するとともに、それぞれの</a:t>
            </a:r>
            <a:r>
              <a:rPr lang="ja-JP" altLang="en-US"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多様な経験を生かせるよう工夫</a:t>
            </a:r>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をすること。</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園</a:t>
            </a:r>
            <a:endParaRPr lang="ja-JP" altLang="en-US" sz="1400" dirty="0">
              <a:solidFill>
                <a:prstClr val="black"/>
              </a:solidFill>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15" name="テキスト ボックス 14"/>
          <p:cNvSpPr txBox="1"/>
          <p:nvPr/>
        </p:nvSpPr>
        <p:spPr>
          <a:xfrm>
            <a:off x="427503" y="696670"/>
            <a:ext cx="9138302" cy="1969770"/>
          </a:xfrm>
          <a:prstGeom prst="rect">
            <a:avLst/>
          </a:prstGeom>
          <a:noFill/>
          <a:ln w="38100">
            <a:solidFill>
              <a:schemeClr val="tx1"/>
            </a:solidFill>
          </a:ln>
        </p:spPr>
        <p:txBody>
          <a:bodyPr wrap="square" rtlCol="0">
            <a:spAutoFit/>
          </a:bodyPr>
          <a:lstStyle/>
          <a:p>
            <a:endParaRPr lang="en-US" altLang="ja-JP" dirty="0" smtClean="0">
              <a:latin typeface="+mn-ea"/>
              <a:ea typeface="+mn-ea"/>
            </a:endParaRPr>
          </a:p>
          <a:p>
            <a:r>
              <a:rPr lang="ja-JP" altLang="en-US" dirty="0" smtClean="0">
                <a:latin typeface="ＭＳ ゴシック" panose="020B0609070205080204" pitchFamily="49" charset="-128"/>
                <a:ea typeface="ＭＳ ゴシック" panose="020B0609070205080204" pitchFamily="49" charset="-128"/>
              </a:rPr>
              <a:t>第３　</a:t>
            </a:r>
            <a:r>
              <a:rPr lang="ja-JP" altLang="en-US" dirty="0">
                <a:latin typeface="ＭＳ ゴシック" panose="020B0609070205080204" pitchFamily="49" charset="-128"/>
                <a:ea typeface="ＭＳ ゴシック" panose="020B0609070205080204" pitchFamily="49" charset="-128"/>
              </a:rPr>
              <a:t>幼</a:t>
            </a:r>
            <a:r>
              <a:rPr lang="ja-JP" altLang="en-US" dirty="0" smtClean="0">
                <a:latin typeface="ＭＳ ゴシック" panose="020B0609070205080204" pitchFamily="49" charset="-128"/>
                <a:ea typeface="ＭＳ ゴシック" panose="020B0609070205080204" pitchFamily="49" charset="-128"/>
              </a:rPr>
              <a:t>保連携型認定こども園として特に配慮すべき事項</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３（４）</a:t>
            </a:r>
            <a:r>
              <a:rPr lang="ja-JP" altLang="en-US" u="sng" dirty="0" smtClean="0">
                <a:latin typeface="ＭＳ ゴシック" panose="020B0609070205080204" pitchFamily="49" charset="-128"/>
                <a:ea typeface="ＭＳ ゴシック" panose="020B0609070205080204" pitchFamily="49" charset="-128"/>
              </a:rPr>
              <a:t>満３歳以上の園児については、特に長期的な休業中、園児が過ごす家庭や</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園などの生活の場が異なることを踏まえ、それぞれの多様な生活経験が長期</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的な休業などの終了後等の園生活に生かされるよう工夫をすること。</a:t>
            </a:r>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a:p>
            <a:r>
              <a:rPr lang="ja-JP" altLang="en-US" sz="1400" dirty="0">
                <a:latin typeface="+mn-ea"/>
                <a:ea typeface="+mn-ea"/>
              </a:rPr>
              <a:t>　</a:t>
            </a:r>
            <a:r>
              <a:rPr lang="ja-JP" altLang="en-US" sz="1400" dirty="0" smtClean="0">
                <a:latin typeface="+mn-ea"/>
                <a:ea typeface="+mn-ea"/>
              </a:rPr>
              <a:t>　　　　　　　　　　　　　　　　　　　　　　　　　　　　　　　　　　　　　　　　　　　　　　　　　　　　　</a:t>
            </a:r>
            <a:r>
              <a:rPr lang="en-US" altLang="ja-JP" sz="1400" u="sng" dirty="0" smtClean="0"/>
              <a:t>※</a:t>
            </a:r>
            <a:r>
              <a:rPr lang="ja-JP" altLang="en-US" sz="1400" u="sng" dirty="0" smtClean="0"/>
              <a:t>下線部</a:t>
            </a:r>
            <a:r>
              <a:rPr lang="ja-JP" altLang="en-US" sz="1400" u="sng" dirty="0"/>
              <a:t>：主な改訂</a:t>
            </a:r>
            <a:r>
              <a:rPr lang="ja-JP" altLang="en-US" sz="1400" u="sng" dirty="0" smtClean="0"/>
              <a:t>箇所</a:t>
            </a:r>
            <a:endParaRPr lang="ja-JP" altLang="en-US" u="sng" dirty="0">
              <a:latin typeface="+mn-ea"/>
              <a:ea typeface="+mn-ea"/>
            </a:endParaRPr>
          </a:p>
        </p:txBody>
      </p:sp>
      <p:sp>
        <p:nvSpPr>
          <p:cNvPr id="9" name="右矢印 8"/>
          <p:cNvSpPr/>
          <p:nvPr/>
        </p:nvSpPr>
        <p:spPr>
          <a:xfrm>
            <a:off x="8044001" y="2666440"/>
            <a:ext cx="1373495"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148</a:t>
            </a:r>
            <a:r>
              <a:rPr kumimoji="1" lang="ja-JP" altLang="en-US" dirty="0" smtClean="0">
                <a:solidFill>
                  <a:schemeClr val="tx1"/>
                </a:solidFill>
              </a:rPr>
              <a:t>～</a:t>
            </a:r>
            <a:endParaRPr kumimoji="1" lang="ja-JP" altLang="en-US"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39</a:t>
            </a:fld>
            <a:endParaRPr lang="ja-JP" altLang="en-US"/>
          </a:p>
        </p:txBody>
      </p:sp>
    </p:spTree>
    <p:extLst>
      <p:ext uri="{BB962C8B-B14F-4D97-AF65-F5344CB8AC3E}">
        <p14:creationId xmlns:p14="http://schemas.microsoft.com/office/powerpoint/2010/main" val="36221957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総　則</a:t>
            </a:r>
            <a:r>
              <a:rPr lang="ja-JP" altLang="en-US" dirty="0" smtClean="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rPr>
              <a:t>　</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幼保</a:t>
            </a:r>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連携型認定こども</a:t>
            </a: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園として特に配慮すべき事項について</a:t>
            </a:r>
            <a:endParaRPr lang="en-US" altLang="ja-JP"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a:p>
            <a:pPr algn="ctr"/>
            <a:r>
              <a:rPr lang="ja-JP" altLang="en-US"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幼保連携型認定こども園における</a:t>
            </a:r>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養護</a:t>
            </a:r>
            <a:endParaRPr lang="en-US" altLang="ja-JP"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39" name="正方形/長方形 38"/>
          <p:cNvSpPr/>
          <p:nvPr/>
        </p:nvSpPr>
        <p:spPr>
          <a:xfrm>
            <a:off x="434298" y="4869160"/>
            <a:ext cx="9138302" cy="1557088"/>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lvl="0"/>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幼保連携型認定こども園における養護とは、園児の生命の保持及び情緒の安定を図</a:t>
            </a:r>
            <a:endParaRPr lang="en-US" altLang="ja-JP"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dirty="0" err="1"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る</a:t>
            </a:r>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ために保育教諭等が行う援助や関わりである。</a:t>
            </a:r>
            <a:endParaRPr lang="en-US" altLang="ja-JP"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endParaRPr lang="en-US" altLang="ja-JP"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幼保連携型認定こども園における</a:t>
            </a:r>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養護とは、幼保連携型認定こども園の教育及び保</a:t>
            </a:r>
            <a:endParaRPr lang="en-US" altLang="ja-JP"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r>
              <a:rPr lang="ja-JP" altLang="en-US"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育を行う上での基盤となるものである。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とも</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400" dirty="0">
              <a:solidFill>
                <a:prstClr val="black"/>
              </a:solidFill>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第１章</a:t>
            </a:r>
            <a:endParaRPr lang="ja-JP" altLang="en-US" b="1" dirty="0">
              <a:solidFill>
                <a:schemeClr val="bg1"/>
              </a:solidFill>
            </a:endParaRPr>
          </a:p>
        </p:txBody>
      </p:sp>
      <p:sp>
        <p:nvSpPr>
          <p:cNvPr id="15" name="テキスト ボックス 14"/>
          <p:cNvSpPr txBox="1"/>
          <p:nvPr/>
        </p:nvSpPr>
        <p:spPr>
          <a:xfrm>
            <a:off x="399520" y="657980"/>
            <a:ext cx="9138302" cy="3908762"/>
          </a:xfrm>
          <a:prstGeom prst="rect">
            <a:avLst/>
          </a:prstGeom>
          <a:noFill/>
          <a:ln w="38100">
            <a:solidFill>
              <a:schemeClr val="tx1"/>
            </a:solidFill>
          </a:ln>
        </p:spPr>
        <p:txBody>
          <a:bodyPr wrap="square" rtlCol="0">
            <a:spAutoFit/>
          </a:bodyPr>
          <a:lstStyle/>
          <a:p>
            <a:endParaRPr lang="en-US" altLang="ja-JP" dirty="0" smtClean="0">
              <a:latin typeface="+mn-ea"/>
              <a:ea typeface="+mn-ea"/>
            </a:endParaRPr>
          </a:p>
          <a:p>
            <a:r>
              <a:rPr lang="ja-JP" altLang="en-US" dirty="0" smtClean="0">
                <a:latin typeface="ＭＳ ゴシック" panose="020B0609070205080204" pitchFamily="49" charset="-128"/>
                <a:ea typeface="ＭＳ ゴシック" panose="020B0609070205080204" pitchFamily="49" charset="-128"/>
              </a:rPr>
              <a:t>第３　</a:t>
            </a:r>
            <a:r>
              <a:rPr lang="ja-JP" altLang="en-US" dirty="0">
                <a:latin typeface="ＭＳ ゴシック" panose="020B0609070205080204" pitchFamily="49" charset="-128"/>
                <a:ea typeface="ＭＳ ゴシック" panose="020B0609070205080204" pitchFamily="49" charset="-128"/>
              </a:rPr>
              <a:t>幼</a:t>
            </a:r>
            <a:r>
              <a:rPr lang="ja-JP" altLang="en-US" dirty="0" smtClean="0">
                <a:latin typeface="ＭＳ ゴシック" panose="020B0609070205080204" pitchFamily="49" charset="-128"/>
                <a:ea typeface="ＭＳ ゴシック" panose="020B0609070205080204" pitchFamily="49" charset="-128"/>
              </a:rPr>
              <a:t>保連携型認定こども園として特に配慮すべき事項</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５　　生命の保持や情緒の安定を図るなど養護の行き届いた環境の下、幼保連携型</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認定こども園における教育及び保育を展開すること。　</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（１）　園児一人一人が、快適にかつ健康で安全に過ごせるようにするとともに、</a:t>
            </a:r>
            <a:r>
              <a:rPr lang="ja-JP" altLang="en-US" dirty="0" err="1" smtClean="0">
                <a:latin typeface="ＭＳ ゴシック" panose="020B0609070205080204" pitchFamily="49" charset="-128"/>
                <a:ea typeface="ＭＳ ゴシック" panose="020B0609070205080204" pitchFamily="49" charset="-128"/>
              </a:rPr>
              <a:t>そ</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の生理的欲求が十分に満たされ、健康増進が積極的に図られるようにするため、</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次の事項に留意すること。　　（略）</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（２）　園児一人一人が安定感をもって過ごし、自分の気持ちを安心して表すことが</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できるようにするとともに、周囲から主体として受け止められ主体として育ち、</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自分を肯定する気持ちが育まれていくようにし、</a:t>
            </a:r>
            <a:r>
              <a:rPr lang="ja-JP" altLang="en-US" u="sng" dirty="0" smtClean="0">
                <a:latin typeface="ＭＳ ゴシック" panose="020B0609070205080204" pitchFamily="49" charset="-128"/>
                <a:ea typeface="ＭＳ ゴシック" panose="020B0609070205080204" pitchFamily="49" charset="-128"/>
              </a:rPr>
              <a:t>くつろいで共に過ごし、</a:t>
            </a:r>
            <a:r>
              <a:rPr lang="ja-JP" altLang="en-US" dirty="0" smtClean="0">
                <a:latin typeface="ＭＳ ゴシック" panose="020B0609070205080204" pitchFamily="49" charset="-128"/>
                <a:ea typeface="ＭＳ ゴシック" panose="020B0609070205080204" pitchFamily="49" charset="-128"/>
              </a:rPr>
              <a:t>心身の</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疲れが癒やされるようにするため、次の事項に留意すること。</a:t>
            </a:r>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（略）　　　　　　　　　　　　　　　　　　　　　　　　　　　　　　</a:t>
            </a:r>
            <a:endParaRPr lang="en-US" altLang="ja-JP"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smtClean="0">
                <a:latin typeface="+mn-ea"/>
                <a:ea typeface="+mn-ea"/>
              </a:rPr>
              <a:t>　　　</a:t>
            </a:r>
            <a:r>
              <a:rPr lang="en-US" altLang="ja-JP" sz="1400" u="sng" dirty="0" smtClean="0"/>
              <a:t>※</a:t>
            </a:r>
            <a:r>
              <a:rPr lang="ja-JP" altLang="en-US" sz="1400" u="sng" dirty="0" smtClean="0"/>
              <a:t>下線部</a:t>
            </a:r>
            <a:r>
              <a:rPr lang="ja-JP" altLang="en-US" sz="1400" u="sng" dirty="0"/>
              <a:t>：主な改訂</a:t>
            </a:r>
            <a:r>
              <a:rPr lang="ja-JP" altLang="en-US" sz="1400" u="sng" dirty="0" smtClean="0"/>
              <a:t>箇所</a:t>
            </a:r>
            <a:endParaRPr lang="ja-JP" altLang="en-US" u="sng" dirty="0">
              <a:latin typeface="+mn-ea"/>
              <a:ea typeface="+mn-ea"/>
            </a:endParaRPr>
          </a:p>
        </p:txBody>
      </p:sp>
      <p:sp>
        <p:nvSpPr>
          <p:cNvPr id="7" name="右矢印 6"/>
          <p:cNvSpPr/>
          <p:nvPr/>
        </p:nvSpPr>
        <p:spPr>
          <a:xfrm>
            <a:off x="8379368" y="2305282"/>
            <a:ext cx="1318861"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165</a:t>
            </a:r>
            <a:r>
              <a:rPr kumimoji="1" lang="ja-JP" altLang="en-US" dirty="0" smtClean="0">
                <a:solidFill>
                  <a:schemeClr val="tx1"/>
                </a:solidFill>
              </a:rPr>
              <a:t>～</a:t>
            </a:r>
            <a:endParaRPr kumimoji="1" lang="ja-JP" altLang="en-US" dirty="0">
              <a:solidFill>
                <a:schemeClr val="tx1"/>
              </a:solidFill>
            </a:endParaRPr>
          </a:p>
        </p:txBody>
      </p:sp>
      <p:sp>
        <p:nvSpPr>
          <p:cNvPr id="8" name="右矢印 7"/>
          <p:cNvSpPr/>
          <p:nvPr/>
        </p:nvSpPr>
        <p:spPr>
          <a:xfrm>
            <a:off x="8330709" y="3724708"/>
            <a:ext cx="1241891"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169</a:t>
            </a:r>
            <a:r>
              <a:rPr kumimoji="1" lang="ja-JP" altLang="en-US" dirty="0" smtClean="0">
                <a:solidFill>
                  <a:schemeClr val="tx1"/>
                </a:solidFill>
              </a:rPr>
              <a:t>～</a:t>
            </a:r>
            <a:endParaRPr kumimoji="1" lang="ja-JP" altLang="en-US"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40</a:t>
            </a:fld>
            <a:endParaRPr lang="ja-JP" altLang="en-US"/>
          </a:p>
        </p:txBody>
      </p:sp>
    </p:spTree>
    <p:extLst>
      <p:ext uri="{BB962C8B-B14F-4D97-AF65-F5344CB8AC3E}">
        <p14:creationId xmlns:p14="http://schemas.microsoft.com/office/powerpoint/2010/main" val="3731137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300418"/>
            <a:ext cx="8915400" cy="2160240"/>
          </a:xfrm>
        </p:spPr>
        <p:txBody>
          <a:bodyPr/>
          <a:lstStyle/>
          <a:p>
            <a:pPr>
              <a:spcBef>
                <a:spcPts val="0"/>
              </a:spcBef>
            </a:pPr>
            <a:r>
              <a:rPr kumimoji="1" lang="ja-JP" altLang="en-US" dirty="0" smtClean="0"/>
              <a:t>第２章　ねらい及び内容並びに</a:t>
            </a:r>
            <a:r>
              <a:rPr kumimoji="1" lang="en-US" altLang="ja-JP" sz="1600" dirty="0" smtClean="0"/>
              <a:t/>
            </a:r>
            <a:br>
              <a:rPr kumimoji="1" lang="en-US" altLang="ja-JP" sz="1600" dirty="0" smtClean="0"/>
            </a:br>
            <a:r>
              <a:rPr kumimoji="1" lang="en-US" altLang="ja-JP" dirty="0" smtClean="0"/>
              <a:t/>
            </a:r>
            <a:br>
              <a:rPr kumimoji="1" lang="en-US" altLang="ja-JP" dirty="0" smtClean="0"/>
            </a:br>
            <a:r>
              <a:rPr kumimoji="1" lang="ja-JP" altLang="en-US" dirty="0" smtClean="0"/>
              <a:t>　　配慮事項の改訂　</a:t>
            </a:r>
            <a:endParaRPr kumimoji="1" lang="ja-JP" altLang="en-US" dirty="0"/>
          </a:p>
        </p:txBody>
      </p:sp>
      <p:cxnSp>
        <p:nvCxnSpPr>
          <p:cNvPr id="5" name="直線コネクタ 4"/>
          <p:cNvCxnSpPr/>
          <p:nvPr/>
        </p:nvCxnSpPr>
        <p:spPr>
          <a:xfrm>
            <a:off x="1449147" y="3068960"/>
            <a:ext cx="7056784"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7" name="直線コネクタ 6"/>
          <p:cNvCxnSpPr/>
          <p:nvPr/>
        </p:nvCxnSpPr>
        <p:spPr>
          <a:xfrm>
            <a:off x="3368824" y="4458819"/>
            <a:ext cx="3816424" cy="1839"/>
          </a:xfrm>
          <a:prstGeom prst="line">
            <a:avLst/>
          </a:prstGeom>
        </p:spPr>
        <p:style>
          <a:lnRef idx="3">
            <a:schemeClr val="accent6"/>
          </a:lnRef>
          <a:fillRef idx="0">
            <a:schemeClr val="accent6"/>
          </a:fillRef>
          <a:effectRef idx="2">
            <a:schemeClr val="accent6"/>
          </a:effectRef>
          <a:fontRef idx="minor">
            <a:schemeClr val="tx1"/>
          </a:fontRef>
        </p:style>
      </p:cxnSp>
      <p:sp>
        <p:nvSpPr>
          <p:cNvPr id="9" name="スライド番号プレースホルダー 8"/>
          <p:cNvSpPr>
            <a:spLocks noGrp="1"/>
          </p:cNvSpPr>
          <p:nvPr>
            <p:ph type="sldNum" sz="quarter" idx="12"/>
          </p:nvPr>
        </p:nvSpPr>
        <p:spPr/>
        <p:txBody>
          <a:bodyPr/>
          <a:lstStyle/>
          <a:p>
            <a:pPr>
              <a:defRPr/>
            </a:pPr>
            <a:fld id="{B5EB0F02-464B-481B-A96C-0D238ADD2853}" type="slidenum">
              <a:rPr lang="ja-JP" altLang="en-US" smtClean="0"/>
              <a:pPr>
                <a:defRPr/>
              </a:pPr>
              <a:t>41</a:t>
            </a:fld>
            <a:endParaRPr lang="ja-JP" altLang="en-US"/>
          </a:p>
        </p:txBody>
      </p:sp>
    </p:spTree>
    <p:extLst>
      <p:ext uri="{BB962C8B-B14F-4D97-AF65-F5344CB8AC3E}">
        <p14:creationId xmlns:p14="http://schemas.microsoft.com/office/powerpoint/2010/main" val="25641137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62159" y="31184"/>
            <a:ext cx="9324527" cy="497710"/>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第２章　「ねらい及び内容並びに配慮事項」の改訂の要点</a:t>
            </a:r>
            <a:endParaRPr lang="ja-JP" altLang="en-US" sz="2400" b="1"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40" name="正方形/長方形 39"/>
          <p:cNvSpPr/>
          <p:nvPr/>
        </p:nvSpPr>
        <p:spPr>
          <a:xfrm>
            <a:off x="143321" y="586995"/>
            <a:ext cx="9562205" cy="6212904"/>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rIns="36000" bIns="0" rtlCol="0" anchor="ctr"/>
          <a:lstStyle/>
          <a:p>
            <a:pPr defTabSz="914400" fontAlgn="auto">
              <a:spcBef>
                <a:spcPts val="0"/>
              </a:spcBef>
              <a:spcAft>
                <a:spcPts val="0"/>
              </a:spcAft>
            </a:pPr>
            <a:endParaRPr lang="en-US" altLang="ja-JP" sz="800" dirty="0" smtClean="0">
              <a:solidFill>
                <a:prstClr val="black"/>
              </a:solidFill>
            </a:endParaRPr>
          </a:p>
          <a:p>
            <a:pPr defTabSz="914400" fontAlgn="auto">
              <a:spcBef>
                <a:spcPts val="0"/>
              </a:spcBef>
              <a:spcAft>
                <a:spcPts val="0"/>
              </a:spcAft>
            </a:pPr>
            <a:endParaRPr lang="en-US" altLang="ja-JP" sz="800" dirty="0">
              <a:solidFill>
                <a:prstClr val="black"/>
              </a:solidFill>
            </a:endParaRPr>
          </a:p>
          <a:p>
            <a:pPr defTabSz="914400" fontAlgn="auto">
              <a:spcBef>
                <a:spcPts val="0"/>
              </a:spcBef>
              <a:spcAft>
                <a:spcPts val="0"/>
              </a:spcAft>
            </a:pPr>
            <a:endParaRPr lang="en-US" altLang="ja-JP" sz="800" dirty="0">
              <a:solidFill>
                <a:prstClr val="black"/>
              </a:solidFill>
            </a:endParaRPr>
          </a:p>
          <a:p>
            <a:pPr defTabSz="914400" fontAlgn="auto">
              <a:spcBef>
                <a:spcPts val="0"/>
              </a:spcBef>
              <a:spcAft>
                <a:spcPts val="0"/>
              </a:spcAft>
            </a:pPr>
            <a:endParaRPr lang="en-US" altLang="ja-JP" sz="800" dirty="0" smtClean="0">
              <a:solidFill>
                <a:prstClr val="black"/>
              </a:solidFill>
            </a:endParaRPr>
          </a:p>
          <a:p>
            <a:pPr defTabSz="914400" fontAlgn="auto">
              <a:spcBef>
                <a:spcPts val="0"/>
              </a:spcBef>
              <a:spcAft>
                <a:spcPts val="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①　「ねらい」・「内容の取扱い」について</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○「ねらい」を幼保連携型認定こども園の教育及び保育において育みたい資質・能力を園</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　児の生活する姿から捉えたもの、「内容の取扱い」を園児の発達を踏まえた指導を行う</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に当たって留意すべき事項として明示。</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　指導を行う際に「幼児期の終わりまでに育ってほしい姿」を考慮することを明示。</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②　</a:t>
            </a:r>
            <a:r>
              <a:rPr lang="ja-JP" altLang="en-US" u="sng" dirty="0" smtClean="0">
                <a:solidFill>
                  <a:prstClr val="black"/>
                </a:solidFill>
                <a:latin typeface="HG丸ｺﾞｼｯｸM-PRO" panose="020F0600000000000000" pitchFamily="50" charset="-128"/>
                <a:ea typeface="HG丸ｺﾞｼｯｸM-PRO" panose="020F0600000000000000" pitchFamily="50" charset="-128"/>
              </a:rPr>
              <a:t>乳児期の園児、満１歳以上満３歳未満の園児</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の保育に関する「ねらい」及び「内容」</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「内容の取扱い」</a:t>
            </a:r>
            <a:r>
              <a:rPr lang="ja-JP" altLang="en-US" u="sng" dirty="0" smtClean="0">
                <a:solidFill>
                  <a:prstClr val="black"/>
                </a:solidFill>
                <a:latin typeface="HG丸ｺﾞｼｯｸM-PRO" panose="020F0600000000000000" pitchFamily="50" charset="-128"/>
                <a:ea typeface="HG丸ｺﾞｼｯｸM-PRO" panose="020F0600000000000000" pitchFamily="50" charset="-128"/>
              </a:rPr>
              <a:t>「基本的事項」</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を新たに記載</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③　乳児期の園児の保育に関するねらい及び内容について、</a:t>
            </a:r>
            <a:r>
              <a:rPr lang="en-US" altLang="ja-JP" u="sng" dirty="0" smtClean="0">
                <a:solidFill>
                  <a:prstClr val="black"/>
                </a:solidFill>
                <a:latin typeface="HG丸ｺﾞｼｯｸM-PRO" panose="020F0600000000000000" pitchFamily="50" charset="-128"/>
                <a:ea typeface="HG丸ｺﾞｼｯｸM-PRO" panose="020F0600000000000000" pitchFamily="50" charset="-128"/>
              </a:rPr>
              <a:t>3</a:t>
            </a:r>
            <a:r>
              <a:rPr lang="ja-JP" altLang="en-US" u="sng" dirty="0" err="1" smtClean="0">
                <a:solidFill>
                  <a:prstClr val="black"/>
                </a:solidFill>
                <a:latin typeface="HG丸ｺﾞｼｯｸM-PRO" panose="020F0600000000000000" pitchFamily="50" charset="-128"/>
                <a:ea typeface="HG丸ｺﾞｼｯｸM-PRO" panose="020F0600000000000000" pitchFamily="50" charset="-128"/>
              </a:rPr>
              <a:t>つの</a:t>
            </a:r>
            <a:r>
              <a:rPr lang="ja-JP" altLang="en-US" u="sng" dirty="0" smtClean="0">
                <a:solidFill>
                  <a:prstClr val="black"/>
                </a:solidFill>
                <a:latin typeface="HG丸ｺﾞｼｯｸM-PRO" panose="020F0600000000000000" pitchFamily="50" charset="-128"/>
                <a:ea typeface="HG丸ｺﾞｼｯｸM-PRO" panose="020F0600000000000000" pitchFamily="50" charset="-128"/>
              </a:rPr>
              <a:t>視点</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としてまとめ、新た</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に記載　</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b="1" dirty="0" smtClean="0">
                <a:solidFill>
                  <a:srgbClr val="0070C0"/>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④　満１歳以上満３歳未満の園児の保育に関するねらい及び内容について、５つの領域とし</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てまとめ、新たに記載</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⑤</a:t>
            </a: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満３歳以上の園児の教育及び保育に関するねらい及び内容について、内容の改善を図り、</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　充実、また、基本的事項について新たに記載</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⑥　教育及び保育の実施に関する配慮事項として、新たに記載　</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rPr>
              <a:t>　　</a:t>
            </a:r>
            <a:r>
              <a:rPr lang="ja-JP" altLang="en-US" sz="1600" dirty="0" smtClean="0">
                <a:solidFill>
                  <a:prstClr val="black"/>
                </a:solidFill>
              </a:rPr>
              <a:t>　　　　　　　　　　　　　　　　　　　　　　　　　　　　　　　　　　　　　　　　　　　　　　</a:t>
            </a:r>
            <a:endParaRPr lang="en-US" altLang="ja-JP" sz="2000" dirty="0">
              <a:solidFill>
                <a:prstClr val="black"/>
              </a:solidFill>
            </a:endParaRPr>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42</a:t>
            </a:fld>
            <a:endParaRPr lang="ja-JP" altLang="en-US"/>
          </a:p>
        </p:txBody>
      </p:sp>
    </p:spTree>
    <p:extLst>
      <p:ext uri="{BB962C8B-B14F-4D97-AF65-F5344CB8AC3E}">
        <p14:creationId xmlns:p14="http://schemas.microsoft.com/office/powerpoint/2010/main" val="27082053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35177" y="507375"/>
            <a:ext cx="8994820" cy="6182792"/>
            <a:chOff x="54177" y="507375"/>
            <a:chExt cx="8994820" cy="6182792"/>
          </a:xfrm>
          <a:effectLst>
            <a:outerShdw blurRad="101600" algn="ctr" rotWithShape="0">
              <a:prstClr val="black">
                <a:alpha val="40000"/>
              </a:prstClr>
            </a:outerShdw>
          </a:effectLst>
        </p:grpSpPr>
        <p:sp>
          <p:nvSpPr>
            <p:cNvPr id="40" name="正方形/長方形 39"/>
            <p:cNvSpPr/>
            <p:nvPr/>
          </p:nvSpPr>
          <p:spPr>
            <a:xfrm>
              <a:off x="54177" y="675565"/>
              <a:ext cx="8994820" cy="6014602"/>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defTabSz="914400" fontAlgn="auto">
                <a:spcBef>
                  <a:spcPts val="0"/>
                </a:spcBef>
                <a:spcAft>
                  <a:spcPts val="0"/>
                </a:spcAft>
              </a:pPr>
              <a:r>
                <a:rPr lang="ja-JP" altLang="en-US" sz="1600" dirty="0">
                  <a:solidFill>
                    <a:prstClr val="black"/>
                  </a:solidFill>
                </a:rPr>
                <a:t>○　乳児期及び満１歳以上満３歳未満の園児の</a:t>
              </a:r>
              <a:r>
                <a:rPr lang="ja-JP" altLang="en-US" sz="1600" b="1" dirty="0">
                  <a:solidFill>
                    <a:srgbClr val="0070C0"/>
                  </a:solidFill>
                </a:rPr>
                <a:t>各時期の発達の特徴を示し</a:t>
              </a:r>
              <a:r>
                <a:rPr lang="ja-JP" altLang="en-US" sz="1600" dirty="0">
                  <a:solidFill>
                    <a:prstClr val="black"/>
                  </a:solidFill>
                </a:rPr>
                <a:t>、それぞれの保育の</a:t>
              </a:r>
              <a:r>
                <a:rPr lang="ja-JP" altLang="en-US" sz="1600" b="1" dirty="0">
                  <a:solidFill>
                    <a:srgbClr val="0070C0"/>
                  </a:solidFill>
                </a:rPr>
                <a:t>ねらい</a:t>
              </a:r>
              <a:endParaRPr lang="en-US" altLang="ja-JP" sz="1600" b="1" dirty="0">
                <a:solidFill>
                  <a:srgbClr val="0070C0"/>
                </a:solidFill>
              </a:endParaRPr>
            </a:p>
            <a:p>
              <a:pPr defTabSz="914400" fontAlgn="auto">
                <a:spcBef>
                  <a:spcPts val="0"/>
                </a:spcBef>
                <a:spcAft>
                  <a:spcPts val="0"/>
                </a:spcAft>
              </a:pPr>
              <a:r>
                <a:rPr lang="ja-JP" altLang="en-US" sz="1600" dirty="0">
                  <a:solidFill>
                    <a:prstClr val="black"/>
                  </a:solidFill>
                </a:rPr>
                <a:t>　及び</a:t>
              </a:r>
              <a:r>
                <a:rPr lang="ja-JP" altLang="en-US" sz="1600" b="1" dirty="0">
                  <a:solidFill>
                    <a:srgbClr val="0070C0"/>
                  </a:solidFill>
                </a:rPr>
                <a:t>内容</a:t>
              </a:r>
              <a:r>
                <a:rPr lang="ja-JP" altLang="en-US" sz="1600" dirty="0">
                  <a:solidFill>
                    <a:prstClr val="black"/>
                  </a:solidFill>
                </a:rPr>
                <a:t>を乳幼児の発達の側面から</a:t>
              </a:r>
              <a:r>
                <a:rPr lang="ja-JP" altLang="en-US" sz="1600" b="1" dirty="0">
                  <a:solidFill>
                    <a:srgbClr val="0070C0"/>
                  </a:solidFill>
                </a:rPr>
                <a:t>視点と領域</a:t>
              </a:r>
              <a:r>
                <a:rPr lang="ja-JP" altLang="en-US" sz="1600" dirty="0">
                  <a:solidFill>
                    <a:prstClr val="black"/>
                  </a:solidFill>
                </a:rPr>
                <a:t>としてまとめ、</a:t>
              </a:r>
              <a:r>
                <a:rPr lang="ja-JP" altLang="en-US" sz="1600" b="1" dirty="0">
                  <a:solidFill>
                    <a:srgbClr val="0070C0"/>
                  </a:solidFill>
                </a:rPr>
                <a:t>新たに記載</a:t>
              </a:r>
              <a:r>
                <a:rPr lang="ja-JP" altLang="en-US" sz="1600" dirty="0" smtClean="0">
                  <a:solidFill>
                    <a:prstClr val="black"/>
                  </a:solidFill>
                </a:rPr>
                <a:t>。</a:t>
              </a:r>
              <a:endParaRPr lang="en-US" altLang="ja-JP" sz="800" dirty="0" smtClean="0">
                <a:solidFill>
                  <a:prstClr val="black"/>
                </a:solidFill>
              </a:endParaRPr>
            </a:p>
            <a:p>
              <a:pPr defTabSz="914400" fontAlgn="auto">
                <a:spcBef>
                  <a:spcPts val="0"/>
                </a:spcBef>
                <a:spcAft>
                  <a:spcPts val="0"/>
                </a:spcAft>
              </a:pPr>
              <a:endParaRPr lang="en-US" altLang="ja-JP" sz="800" dirty="0">
                <a:solidFill>
                  <a:prstClr val="black"/>
                </a:solidFill>
              </a:endParaRPr>
            </a:p>
            <a:p>
              <a:pPr defTabSz="914400" fontAlgn="auto">
                <a:spcBef>
                  <a:spcPts val="0"/>
                </a:spcBef>
                <a:spcAft>
                  <a:spcPts val="0"/>
                </a:spcAft>
              </a:pPr>
              <a:r>
                <a:rPr lang="ja-JP" altLang="en-US" sz="1600" dirty="0" smtClean="0">
                  <a:solidFill>
                    <a:prstClr val="black"/>
                  </a:solidFill>
                </a:rPr>
                <a:t>○</a:t>
              </a:r>
              <a:r>
                <a:rPr lang="ja-JP" altLang="en-US" sz="1600" dirty="0">
                  <a:solidFill>
                    <a:prstClr val="black"/>
                  </a:solidFill>
                </a:rPr>
                <a:t>　満３歳以上の園児の教育及び保育に関し、近年の子どもの育ちをめぐる</a:t>
              </a:r>
              <a:r>
                <a:rPr lang="ja-JP" altLang="en-US" sz="1600" b="1" dirty="0">
                  <a:solidFill>
                    <a:srgbClr val="0070C0"/>
                  </a:solidFill>
                </a:rPr>
                <a:t>環境の変化等を踏まえ</a:t>
              </a:r>
              <a:r>
                <a:rPr lang="ja-JP" altLang="en-US" sz="1600" dirty="0">
                  <a:solidFill>
                    <a:prstClr val="black"/>
                  </a:solidFill>
                </a:rPr>
                <a:t>、</a:t>
              </a:r>
              <a:endParaRPr lang="en-US" altLang="ja-JP" sz="1600" dirty="0">
                <a:solidFill>
                  <a:prstClr val="black"/>
                </a:solidFill>
              </a:endParaRPr>
            </a:p>
            <a:p>
              <a:pPr defTabSz="914400" fontAlgn="auto">
                <a:spcBef>
                  <a:spcPts val="0"/>
                </a:spcBef>
                <a:spcAft>
                  <a:spcPts val="0"/>
                </a:spcAft>
              </a:pPr>
              <a:r>
                <a:rPr lang="ja-JP" altLang="en-US" sz="1600" dirty="0">
                  <a:solidFill>
                    <a:prstClr val="black"/>
                  </a:solidFill>
                </a:rPr>
                <a:t>　教育及び保育の内容等を</a:t>
              </a:r>
              <a:r>
                <a:rPr lang="ja-JP" altLang="en-US" sz="1600" b="1" dirty="0">
                  <a:solidFill>
                    <a:srgbClr val="0070C0"/>
                  </a:solidFill>
                </a:rPr>
                <a:t>改善・充実</a:t>
              </a:r>
              <a:r>
                <a:rPr lang="ja-JP" altLang="en-US" sz="1600" dirty="0" smtClean="0">
                  <a:solidFill>
                    <a:prstClr val="black"/>
                  </a:solidFill>
                </a:rPr>
                <a:t>。</a:t>
              </a:r>
              <a:endParaRPr lang="en-US" altLang="ja-JP" sz="1600" dirty="0" smtClean="0">
                <a:solidFill>
                  <a:prstClr val="black"/>
                </a:solidFill>
              </a:endParaRPr>
            </a:p>
            <a:p>
              <a:pPr defTabSz="914400" fontAlgn="auto">
                <a:spcBef>
                  <a:spcPts val="0"/>
                </a:spcBef>
                <a:spcAft>
                  <a:spcPts val="0"/>
                </a:spcAft>
              </a:pPr>
              <a:endParaRPr lang="en-US" altLang="ja-JP" sz="800" dirty="0">
                <a:solidFill>
                  <a:prstClr val="black"/>
                </a:solidFill>
              </a:endParaRPr>
            </a:p>
            <a:p>
              <a:pPr defTabSz="914400" fontAlgn="auto">
                <a:spcBef>
                  <a:spcPts val="0"/>
                </a:spcBef>
                <a:spcAft>
                  <a:spcPts val="0"/>
                </a:spcAft>
              </a:pPr>
              <a:r>
                <a:rPr lang="ja-JP" altLang="en-US" sz="1600" dirty="0" smtClean="0">
                  <a:solidFill>
                    <a:prstClr val="black"/>
                  </a:solidFill>
                </a:rPr>
                <a:t>○</a:t>
              </a:r>
              <a:r>
                <a:rPr lang="ja-JP" altLang="en-US" sz="1600" dirty="0">
                  <a:solidFill>
                    <a:prstClr val="black"/>
                  </a:solidFill>
                </a:rPr>
                <a:t>　乳幼児期、満１歳以上満３歳未満の各時期及びその他教育及び保育の全般における</a:t>
              </a:r>
              <a:r>
                <a:rPr lang="ja-JP" altLang="en-US" sz="1600" b="1" dirty="0">
                  <a:solidFill>
                    <a:srgbClr val="0070C0"/>
                  </a:solidFill>
                </a:rPr>
                <a:t>配慮すべき事</a:t>
              </a:r>
              <a:endParaRPr lang="en-US" altLang="ja-JP" sz="1600" b="1" dirty="0">
                <a:solidFill>
                  <a:srgbClr val="0070C0"/>
                </a:solidFill>
              </a:endParaRPr>
            </a:p>
            <a:p>
              <a:pPr defTabSz="914400" fontAlgn="auto">
                <a:spcBef>
                  <a:spcPts val="0"/>
                </a:spcBef>
                <a:spcAft>
                  <a:spcPts val="0"/>
                </a:spcAft>
              </a:pPr>
              <a:r>
                <a:rPr lang="ja-JP" altLang="en-US" sz="1600" b="1" dirty="0">
                  <a:solidFill>
                    <a:srgbClr val="0070C0"/>
                  </a:solidFill>
                </a:rPr>
                <a:t>　項</a:t>
              </a:r>
              <a:r>
                <a:rPr lang="ja-JP" altLang="en-US" sz="1600" dirty="0">
                  <a:solidFill>
                    <a:prstClr val="black"/>
                  </a:solidFill>
                </a:rPr>
                <a:t>について、それぞれ明確化。</a:t>
              </a: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a:p>
              <a:pPr defTabSz="914400" fontAlgn="auto">
                <a:spcBef>
                  <a:spcPts val="0"/>
                </a:spcBef>
                <a:spcAft>
                  <a:spcPts val="0"/>
                </a:spcAft>
              </a:pPr>
              <a:endParaRPr lang="en-US" altLang="ja-JP" sz="1600" dirty="0">
                <a:solidFill>
                  <a:prstClr val="black"/>
                </a:solidFill>
              </a:endParaRPr>
            </a:p>
          </p:txBody>
        </p:sp>
        <p:sp>
          <p:nvSpPr>
            <p:cNvPr id="41" name="角丸四角形 40"/>
            <p:cNvSpPr/>
            <p:nvPr/>
          </p:nvSpPr>
          <p:spPr>
            <a:xfrm>
              <a:off x="104940" y="507375"/>
              <a:ext cx="4755091" cy="300874"/>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sz="1500" b="1" dirty="0" smtClean="0">
                  <a:solidFill>
                    <a:schemeClr val="bg1"/>
                  </a:solidFill>
                </a:rPr>
                <a:t>第２章　ねらい</a:t>
              </a:r>
              <a:r>
                <a:rPr lang="ja-JP" altLang="en-US" sz="1500" b="1" dirty="0">
                  <a:solidFill>
                    <a:schemeClr val="bg1"/>
                  </a:solidFill>
                </a:rPr>
                <a:t>及び内容並びに配慮事項の改善・充実</a:t>
              </a:r>
            </a:p>
          </p:txBody>
        </p:sp>
      </p:grpSp>
      <p:sp>
        <p:nvSpPr>
          <p:cNvPr id="32" name="フリーフォーム 31"/>
          <p:cNvSpPr/>
          <p:nvPr/>
        </p:nvSpPr>
        <p:spPr>
          <a:xfrm rot="19798402">
            <a:off x="2026573" y="3909359"/>
            <a:ext cx="5693129" cy="2760091"/>
          </a:xfrm>
          <a:custGeom>
            <a:avLst/>
            <a:gdLst>
              <a:gd name="connsiteX0" fmla="*/ 7868337 w 7868337"/>
              <a:gd name="connsiteY0" fmla="*/ 9481 h 2893268"/>
              <a:gd name="connsiteX1" fmla="*/ 6605144 w 7868337"/>
              <a:gd name="connsiteY1" fmla="*/ 2893268 h 2893268"/>
              <a:gd name="connsiteX2" fmla="*/ 0 w 7868337"/>
              <a:gd name="connsiteY2" fmla="*/ 0 h 2893268"/>
              <a:gd name="connsiteX3" fmla="*/ 141370 w 7868337"/>
              <a:gd name="connsiteY3" fmla="*/ 170 h 2893268"/>
              <a:gd name="connsiteX4" fmla="*/ 155724 w 7868337"/>
              <a:gd name="connsiteY4" fmla="*/ 7435 h 2893268"/>
              <a:gd name="connsiteX5" fmla="*/ 4009498 w 7868337"/>
              <a:gd name="connsiteY5" fmla="*/ 602017 h 2893268"/>
              <a:gd name="connsiteX6" fmla="*/ 7757739 w 7868337"/>
              <a:gd name="connsiteY6" fmla="*/ 55013 h 2893268"/>
              <a:gd name="connsiteX7" fmla="*/ 7858759 w 7868337"/>
              <a:gd name="connsiteY7" fmla="*/ 9470 h 2893268"/>
              <a:gd name="connsiteX8" fmla="*/ 7868337 w 7868337"/>
              <a:gd name="connsiteY8" fmla="*/ 9481 h 2893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68337" h="2893268">
                <a:moveTo>
                  <a:pt x="7868337" y="9481"/>
                </a:moveTo>
                <a:lnTo>
                  <a:pt x="6605144" y="2893268"/>
                </a:lnTo>
                <a:lnTo>
                  <a:pt x="0" y="0"/>
                </a:lnTo>
                <a:lnTo>
                  <a:pt x="141370" y="170"/>
                </a:lnTo>
                <a:lnTo>
                  <a:pt x="155724" y="7435"/>
                </a:lnTo>
                <a:cubicBezTo>
                  <a:pt x="897895" y="361595"/>
                  <a:pt x="2345387" y="602017"/>
                  <a:pt x="4009498" y="602017"/>
                </a:cubicBezTo>
                <a:cubicBezTo>
                  <a:pt x="5597966" y="602017"/>
                  <a:pt x="6989062" y="382955"/>
                  <a:pt x="7757739" y="55013"/>
                </a:cubicBezTo>
                <a:lnTo>
                  <a:pt x="7858759" y="9470"/>
                </a:lnTo>
                <a:lnTo>
                  <a:pt x="7868337" y="9481"/>
                </a:lnTo>
                <a:close/>
              </a:path>
            </a:pathLst>
          </a:custGeom>
          <a:gradFill>
            <a:gsLst>
              <a:gs pos="0">
                <a:srgbClr val="FFFF00">
                  <a:alpha val="13000"/>
                </a:srgbClr>
              </a:gs>
              <a:gs pos="100000">
                <a:srgbClr val="00B05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sp>
        <p:nvSpPr>
          <p:cNvPr id="4" name="正方形/長方形 3"/>
          <p:cNvSpPr/>
          <p:nvPr/>
        </p:nvSpPr>
        <p:spPr>
          <a:xfrm>
            <a:off x="381000" y="1"/>
            <a:ext cx="9144000" cy="497710"/>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第２章　「ねらい及び内容並びに配慮事項」の改訂の要点－２</a:t>
            </a:r>
            <a:endParaRPr lang="ja-JP" altLang="en-US" sz="2400" b="1"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33" name="台形 32"/>
          <p:cNvSpPr/>
          <p:nvPr/>
        </p:nvSpPr>
        <p:spPr>
          <a:xfrm>
            <a:off x="549028" y="5551825"/>
            <a:ext cx="8767118" cy="1091757"/>
          </a:xfrm>
          <a:prstGeom prst="trapezoi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08000" tIns="216000" rIns="36000" bIns="0" rtlCol="0" anchor="ctr"/>
          <a:lstStyle/>
          <a:p>
            <a:pPr defTabSz="914400" fontAlgn="auto">
              <a:spcBef>
                <a:spcPts val="0"/>
              </a:spcBef>
              <a:spcAft>
                <a:spcPts val="0"/>
              </a:spcAft>
            </a:pPr>
            <a:r>
              <a:rPr lang="ja-JP" altLang="en-US" sz="1400" dirty="0">
                <a:solidFill>
                  <a:prstClr val="black"/>
                </a:solidFill>
              </a:rPr>
              <a:t>◇</a:t>
            </a:r>
            <a:r>
              <a:rPr lang="ja-JP" altLang="en-US" sz="1400" b="1" dirty="0">
                <a:solidFill>
                  <a:prstClr val="black"/>
                </a:solidFill>
              </a:rPr>
              <a:t>視点・領域</a:t>
            </a:r>
            <a:r>
              <a:rPr lang="ja-JP" altLang="en-US" sz="1400" dirty="0">
                <a:solidFill>
                  <a:prstClr val="black"/>
                </a:solidFill>
              </a:rPr>
              <a:t>：発達の特徴を踏まえ、教育及び保育のねらい及び内容を乳幼児の発達の側面からまとめたもの</a:t>
            </a:r>
            <a:endParaRPr lang="en-US" altLang="ja-JP" sz="1400" dirty="0">
              <a:solidFill>
                <a:prstClr val="black"/>
              </a:solidFill>
            </a:endParaRPr>
          </a:p>
          <a:p>
            <a:pPr defTabSz="914400" fontAlgn="auto">
              <a:spcBef>
                <a:spcPts val="0"/>
              </a:spcBef>
              <a:spcAft>
                <a:spcPts val="0"/>
              </a:spcAft>
            </a:pPr>
            <a:r>
              <a:rPr lang="ja-JP" altLang="en-US" sz="1400" dirty="0">
                <a:solidFill>
                  <a:prstClr val="black"/>
                </a:solidFill>
              </a:rPr>
              <a:t>◇</a:t>
            </a:r>
            <a:r>
              <a:rPr lang="ja-JP" altLang="en-US" sz="1400" b="1" dirty="0">
                <a:solidFill>
                  <a:prstClr val="black"/>
                </a:solidFill>
              </a:rPr>
              <a:t>ねらい</a:t>
            </a:r>
            <a:r>
              <a:rPr lang="ja-JP" altLang="en-US" sz="1400" dirty="0">
                <a:solidFill>
                  <a:prstClr val="black"/>
                </a:solidFill>
              </a:rPr>
              <a:t>：教育及び保育において育みたい資質・能力を園児の生活する姿から捉えたもの</a:t>
            </a:r>
            <a:endParaRPr lang="en-US" altLang="ja-JP" sz="1400" dirty="0">
              <a:solidFill>
                <a:prstClr val="black"/>
              </a:solidFill>
            </a:endParaRPr>
          </a:p>
          <a:p>
            <a:pPr defTabSz="914400" fontAlgn="auto">
              <a:spcBef>
                <a:spcPts val="0"/>
              </a:spcBef>
              <a:spcAft>
                <a:spcPts val="0"/>
              </a:spcAft>
            </a:pPr>
            <a:r>
              <a:rPr lang="ja-JP" altLang="en-US" sz="1400" dirty="0">
                <a:solidFill>
                  <a:prstClr val="black"/>
                </a:solidFill>
              </a:rPr>
              <a:t>◇</a:t>
            </a:r>
            <a:r>
              <a:rPr lang="ja-JP" altLang="en-US" sz="1400" b="1" dirty="0">
                <a:solidFill>
                  <a:prstClr val="black"/>
                </a:solidFill>
              </a:rPr>
              <a:t>内容</a:t>
            </a:r>
            <a:r>
              <a:rPr lang="ja-JP" altLang="en-US" sz="1400" dirty="0">
                <a:solidFill>
                  <a:prstClr val="black"/>
                </a:solidFill>
              </a:rPr>
              <a:t>：ねらいを達成するために指導する事項</a:t>
            </a:r>
            <a:endParaRPr lang="en-US" altLang="ja-JP" sz="1400" dirty="0">
              <a:solidFill>
                <a:prstClr val="black"/>
              </a:solidFill>
            </a:endParaRPr>
          </a:p>
          <a:p>
            <a:pPr defTabSz="914400" fontAlgn="auto">
              <a:spcBef>
                <a:spcPts val="0"/>
              </a:spcBef>
              <a:spcAft>
                <a:spcPts val="0"/>
              </a:spcAft>
            </a:pPr>
            <a:r>
              <a:rPr lang="ja-JP" altLang="en-US" sz="1400" dirty="0">
                <a:solidFill>
                  <a:prstClr val="black"/>
                </a:solidFill>
              </a:rPr>
              <a:t>◇</a:t>
            </a:r>
            <a:r>
              <a:rPr lang="ja-JP" altLang="en-US" sz="1400" b="1" dirty="0">
                <a:solidFill>
                  <a:prstClr val="black"/>
                </a:solidFill>
              </a:rPr>
              <a:t>内容の取扱い</a:t>
            </a:r>
            <a:r>
              <a:rPr lang="ja-JP" altLang="en-US" sz="1400" dirty="0">
                <a:solidFill>
                  <a:prstClr val="black"/>
                </a:solidFill>
              </a:rPr>
              <a:t>：</a:t>
            </a:r>
            <a:r>
              <a:rPr lang="ja-JP" altLang="en-US" sz="1400" dirty="0" smtClean="0">
                <a:solidFill>
                  <a:prstClr val="black"/>
                </a:solidFill>
              </a:rPr>
              <a:t>発達の特徴を</a:t>
            </a:r>
            <a:r>
              <a:rPr lang="ja-JP" altLang="en-US" sz="1400" dirty="0">
                <a:solidFill>
                  <a:prstClr val="black"/>
                </a:solidFill>
              </a:rPr>
              <a:t>踏まえた指導を行うに当たって留意すべき事項</a:t>
            </a:r>
            <a:endParaRPr lang="en-US" altLang="ja-JP" sz="1400" dirty="0">
              <a:solidFill>
                <a:prstClr val="black"/>
              </a:solidFill>
            </a:endParaRPr>
          </a:p>
        </p:txBody>
      </p:sp>
      <p:grpSp>
        <p:nvGrpSpPr>
          <p:cNvPr id="31" name="グループ化 30"/>
          <p:cNvGrpSpPr/>
          <p:nvPr/>
        </p:nvGrpSpPr>
        <p:grpSpPr>
          <a:xfrm>
            <a:off x="483403" y="2622743"/>
            <a:ext cx="8779466" cy="3103571"/>
            <a:chOff x="102403" y="2738490"/>
            <a:chExt cx="8779466" cy="3103571"/>
          </a:xfrm>
          <a:effectLst>
            <a:outerShdw blurRad="50800" dist="38100" dir="2700000" algn="tl" rotWithShape="0">
              <a:prstClr val="black">
                <a:alpha val="40000"/>
              </a:prstClr>
            </a:outerShdw>
          </a:effectLst>
        </p:grpSpPr>
        <p:grpSp>
          <p:nvGrpSpPr>
            <p:cNvPr id="5" name="グループ化 4"/>
            <p:cNvGrpSpPr/>
            <p:nvPr/>
          </p:nvGrpSpPr>
          <p:grpSpPr>
            <a:xfrm>
              <a:off x="102403" y="2738490"/>
              <a:ext cx="2768120" cy="3103571"/>
              <a:chOff x="67678" y="3542217"/>
              <a:chExt cx="2768120" cy="3103571"/>
            </a:xfrm>
            <a:solidFill>
              <a:schemeClr val="bg1"/>
            </a:solidFill>
          </p:grpSpPr>
          <p:sp>
            <p:nvSpPr>
              <p:cNvPr id="8" name="正方形/長方形 7"/>
              <p:cNvSpPr/>
              <p:nvPr/>
            </p:nvSpPr>
            <p:spPr>
              <a:xfrm>
                <a:off x="67678" y="3779500"/>
                <a:ext cx="2768120" cy="2866288"/>
              </a:xfrm>
              <a:prstGeom prst="rect">
                <a:avLst/>
              </a:prstGeom>
              <a:grp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defTabSz="914400" fontAlgn="auto">
                  <a:spcBef>
                    <a:spcPts val="0"/>
                  </a:spcBef>
                  <a:spcAft>
                    <a:spcPts val="0"/>
                  </a:spcAft>
                </a:pPr>
                <a:endParaRPr lang="en-US" altLang="ja-JP" sz="1450" dirty="0">
                  <a:solidFill>
                    <a:prstClr val="black"/>
                  </a:solidFill>
                </a:endParaRPr>
              </a:p>
            </p:txBody>
          </p:sp>
          <p:sp>
            <p:nvSpPr>
              <p:cNvPr id="9" name="角丸四角形 8"/>
              <p:cNvSpPr/>
              <p:nvPr/>
            </p:nvSpPr>
            <p:spPr>
              <a:xfrm>
                <a:off x="214593" y="3542217"/>
                <a:ext cx="2474289" cy="500253"/>
              </a:xfrm>
              <a:prstGeom prst="roundRect">
                <a:avLst/>
              </a:prstGeom>
              <a:solidFill>
                <a:srgbClr val="7EFF7E"/>
              </a:solidFill>
              <a:ln>
                <a:solidFill>
                  <a:srgbClr val="7EFF7E"/>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defTabSz="914400" fontAlgn="auto">
                  <a:spcBef>
                    <a:spcPts val="0"/>
                  </a:spcBef>
                  <a:spcAft>
                    <a:spcPts val="0"/>
                  </a:spcAft>
                </a:pPr>
                <a:r>
                  <a:rPr lang="ja-JP" altLang="en-US" sz="1500" b="1" dirty="0">
                    <a:solidFill>
                      <a:prstClr val="black"/>
                    </a:solidFill>
                  </a:rPr>
                  <a:t>乳児期に係る</a:t>
                </a:r>
                <a:endParaRPr lang="en-US" altLang="ja-JP" sz="1500" b="1" dirty="0">
                  <a:solidFill>
                    <a:prstClr val="black"/>
                  </a:solidFill>
                </a:endParaRPr>
              </a:p>
              <a:p>
                <a:pPr algn="ctr" defTabSz="914400" fontAlgn="auto">
                  <a:spcBef>
                    <a:spcPts val="0"/>
                  </a:spcBef>
                  <a:spcAft>
                    <a:spcPts val="0"/>
                  </a:spcAft>
                </a:pPr>
                <a:r>
                  <a:rPr lang="ja-JP" altLang="en-US" sz="1500" b="1" dirty="0">
                    <a:solidFill>
                      <a:prstClr val="black"/>
                    </a:solidFill>
                  </a:rPr>
                  <a:t>３つの視点</a:t>
                </a:r>
              </a:p>
            </p:txBody>
          </p:sp>
        </p:grpSp>
        <p:grpSp>
          <p:nvGrpSpPr>
            <p:cNvPr id="11" name="グループ化 10"/>
            <p:cNvGrpSpPr/>
            <p:nvPr/>
          </p:nvGrpSpPr>
          <p:grpSpPr>
            <a:xfrm>
              <a:off x="3108076" y="2738490"/>
              <a:ext cx="2768120" cy="3103571"/>
              <a:chOff x="67678" y="3542217"/>
              <a:chExt cx="2768120" cy="3103571"/>
            </a:xfrm>
            <a:solidFill>
              <a:schemeClr val="bg1"/>
            </a:solidFill>
          </p:grpSpPr>
          <p:sp>
            <p:nvSpPr>
              <p:cNvPr id="12" name="正方形/長方形 11"/>
              <p:cNvSpPr/>
              <p:nvPr/>
            </p:nvSpPr>
            <p:spPr>
              <a:xfrm>
                <a:off x="67678" y="3779500"/>
                <a:ext cx="2768120" cy="2866288"/>
              </a:xfrm>
              <a:prstGeom prst="rect">
                <a:avLst/>
              </a:prstGeom>
              <a:grp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defTabSz="914400" fontAlgn="auto">
                  <a:spcBef>
                    <a:spcPts val="0"/>
                  </a:spcBef>
                  <a:spcAft>
                    <a:spcPts val="0"/>
                  </a:spcAft>
                </a:pPr>
                <a:endParaRPr lang="en-US" altLang="ja-JP" sz="1450" dirty="0">
                  <a:solidFill>
                    <a:prstClr val="black"/>
                  </a:solidFill>
                </a:endParaRPr>
              </a:p>
            </p:txBody>
          </p:sp>
          <p:sp>
            <p:nvSpPr>
              <p:cNvPr id="13" name="角丸四角形 12"/>
              <p:cNvSpPr/>
              <p:nvPr/>
            </p:nvSpPr>
            <p:spPr>
              <a:xfrm>
                <a:off x="214593" y="3542217"/>
                <a:ext cx="2474289" cy="500253"/>
              </a:xfrm>
              <a:prstGeom prst="roundRect">
                <a:avLst/>
              </a:prstGeom>
              <a:solidFill>
                <a:srgbClr val="7EFF7E"/>
              </a:solidFill>
              <a:ln>
                <a:solidFill>
                  <a:srgbClr val="7EFF7E"/>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defTabSz="914400" fontAlgn="auto">
                  <a:spcBef>
                    <a:spcPts val="0"/>
                  </a:spcBef>
                  <a:spcAft>
                    <a:spcPts val="0"/>
                  </a:spcAft>
                </a:pPr>
                <a:r>
                  <a:rPr lang="ja-JP" altLang="en-US" sz="1500" b="1" dirty="0">
                    <a:solidFill>
                      <a:prstClr val="black"/>
                    </a:solidFill>
                  </a:rPr>
                  <a:t>満１歳以上満３歳未満に</a:t>
                </a:r>
                <a:endParaRPr lang="en-US" altLang="ja-JP" sz="1500" b="1" dirty="0">
                  <a:solidFill>
                    <a:prstClr val="black"/>
                  </a:solidFill>
                </a:endParaRPr>
              </a:p>
              <a:p>
                <a:pPr algn="ctr" defTabSz="914400" fontAlgn="auto">
                  <a:spcBef>
                    <a:spcPts val="0"/>
                  </a:spcBef>
                  <a:spcAft>
                    <a:spcPts val="0"/>
                  </a:spcAft>
                </a:pPr>
                <a:r>
                  <a:rPr lang="ja-JP" altLang="en-US" sz="1500" b="1" dirty="0">
                    <a:solidFill>
                      <a:prstClr val="black"/>
                    </a:solidFill>
                  </a:rPr>
                  <a:t>係る５つの領域</a:t>
                </a:r>
              </a:p>
            </p:txBody>
          </p:sp>
        </p:grpSp>
        <p:grpSp>
          <p:nvGrpSpPr>
            <p:cNvPr id="14" name="グループ化 13"/>
            <p:cNvGrpSpPr/>
            <p:nvPr/>
          </p:nvGrpSpPr>
          <p:grpSpPr>
            <a:xfrm>
              <a:off x="6113749" y="2738490"/>
              <a:ext cx="2768120" cy="3103571"/>
              <a:chOff x="67678" y="3542217"/>
              <a:chExt cx="2768120" cy="3103571"/>
            </a:xfrm>
            <a:solidFill>
              <a:schemeClr val="bg1"/>
            </a:solidFill>
          </p:grpSpPr>
          <p:sp>
            <p:nvSpPr>
              <p:cNvPr id="15" name="正方形/長方形 14"/>
              <p:cNvSpPr/>
              <p:nvPr/>
            </p:nvSpPr>
            <p:spPr>
              <a:xfrm>
                <a:off x="67678" y="3779500"/>
                <a:ext cx="2768120" cy="2866288"/>
              </a:xfrm>
              <a:prstGeom prst="rect">
                <a:avLst/>
              </a:prstGeom>
              <a:grp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defTabSz="914400" fontAlgn="auto">
                  <a:spcBef>
                    <a:spcPts val="0"/>
                  </a:spcBef>
                  <a:spcAft>
                    <a:spcPts val="0"/>
                  </a:spcAft>
                </a:pPr>
                <a:endParaRPr lang="en-US" altLang="ja-JP" sz="1450" dirty="0">
                  <a:solidFill>
                    <a:prstClr val="black"/>
                  </a:solidFill>
                </a:endParaRPr>
              </a:p>
            </p:txBody>
          </p:sp>
          <p:sp>
            <p:nvSpPr>
              <p:cNvPr id="16" name="角丸四角形 15"/>
              <p:cNvSpPr/>
              <p:nvPr/>
            </p:nvSpPr>
            <p:spPr>
              <a:xfrm>
                <a:off x="214593" y="3542217"/>
                <a:ext cx="2474289" cy="500253"/>
              </a:xfrm>
              <a:prstGeom prst="roundRect">
                <a:avLst/>
              </a:prstGeom>
              <a:solidFill>
                <a:srgbClr val="7EFF7E"/>
              </a:solidFill>
              <a:ln>
                <a:solidFill>
                  <a:srgbClr val="7EFF7E"/>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defTabSz="914400" fontAlgn="auto">
                  <a:spcBef>
                    <a:spcPts val="0"/>
                  </a:spcBef>
                  <a:spcAft>
                    <a:spcPts val="0"/>
                  </a:spcAft>
                </a:pPr>
                <a:r>
                  <a:rPr lang="ja-JP" altLang="en-US" sz="1500" b="1" dirty="0">
                    <a:solidFill>
                      <a:prstClr val="black"/>
                    </a:solidFill>
                  </a:rPr>
                  <a:t>満３歳以上に係る</a:t>
                </a:r>
                <a:endParaRPr lang="en-US" altLang="ja-JP" sz="1500" b="1" dirty="0">
                  <a:solidFill>
                    <a:prstClr val="black"/>
                  </a:solidFill>
                </a:endParaRPr>
              </a:p>
              <a:p>
                <a:pPr algn="ctr" defTabSz="914400" fontAlgn="auto">
                  <a:spcBef>
                    <a:spcPts val="0"/>
                  </a:spcBef>
                  <a:spcAft>
                    <a:spcPts val="0"/>
                  </a:spcAft>
                </a:pPr>
                <a:r>
                  <a:rPr lang="ja-JP" altLang="en-US" sz="1500" b="1" dirty="0">
                    <a:solidFill>
                      <a:prstClr val="black"/>
                    </a:solidFill>
                  </a:rPr>
                  <a:t>５つの領域</a:t>
                </a:r>
              </a:p>
            </p:txBody>
          </p:sp>
        </p:grpSp>
        <p:sp>
          <p:nvSpPr>
            <p:cNvPr id="6" name="円/楕円 5"/>
            <p:cNvSpPr/>
            <p:nvPr/>
          </p:nvSpPr>
          <p:spPr>
            <a:xfrm>
              <a:off x="249319" y="3356310"/>
              <a:ext cx="2474289" cy="575412"/>
            </a:xfrm>
            <a:prstGeom prst="ellipse">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600" b="1" dirty="0">
                  <a:solidFill>
                    <a:prstClr val="white"/>
                  </a:solidFill>
                </a:rPr>
                <a:t>健やかに伸び伸びと育つ</a:t>
              </a:r>
            </a:p>
          </p:txBody>
        </p:sp>
        <p:sp>
          <p:nvSpPr>
            <p:cNvPr id="18" name="円/楕円 17"/>
            <p:cNvSpPr/>
            <p:nvPr/>
          </p:nvSpPr>
          <p:spPr>
            <a:xfrm>
              <a:off x="249319" y="4242260"/>
              <a:ext cx="2474289" cy="575412"/>
            </a:xfrm>
            <a:prstGeom prst="ellipse">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600" b="1" dirty="0">
                  <a:solidFill>
                    <a:prstClr val="white"/>
                  </a:solidFill>
                </a:rPr>
                <a:t>身近な人と</a:t>
              </a:r>
              <a:endParaRPr lang="en-US" altLang="ja-JP" sz="1600" b="1" dirty="0">
                <a:solidFill>
                  <a:prstClr val="white"/>
                </a:solidFill>
              </a:endParaRPr>
            </a:p>
            <a:p>
              <a:pPr algn="ctr" defTabSz="914400" fontAlgn="auto">
                <a:spcBef>
                  <a:spcPts val="0"/>
                </a:spcBef>
                <a:spcAft>
                  <a:spcPts val="0"/>
                </a:spcAft>
              </a:pPr>
              <a:r>
                <a:rPr lang="ja-JP" altLang="en-US" sz="1600" b="1" dirty="0">
                  <a:solidFill>
                    <a:prstClr val="white"/>
                  </a:solidFill>
                </a:rPr>
                <a:t>気持ちが通じ合う</a:t>
              </a:r>
            </a:p>
          </p:txBody>
        </p:sp>
        <p:sp>
          <p:nvSpPr>
            <p:cNvPr id="19" name="円/楕円 18"/>
            <p:cNvSpPr/>
            <p:nvPr/>
          </p:nvSpPr>
          <p:spPr>
            <a:xfrm>
              <a:off x="249319" y="5128211"/>
              <a:ext cx="2474289" cy="575412"/>
            </a:xfrm>
            <a:prstGeom prst="ellipse">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600" b="1" dirty="0">
                  <a:solidFill>
                    <a:prstClr val="white"/>
                  </a:solidFill>
                </a:rPr>
                <a:t>身近なものと関わり感性が育つ</a:t>
              </a:r>
            </a:p>
          </p:txBody>
        </p:sp>
        <p:sp>
          <p:nvSpPr>
            <p:cNvPr id="20" name="円/楕円 19"/>
            <p:cNvSpPr/>
            <p:nvPr/>
          </p:nvSpPr>
          <p:spPr>
            <a:xfrm>
              <a:off x="3254992" y="3395160"/>
              <a:ext cx="2474289" cy="366612"/>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600" b="1" dirty="0">
                  <a:solidFill>
                    <a:prstClr val="white"/>
                  </a:solidFill>
                </a:rPr>
                <a:t>健康</a:t>
              </a:r>
            </a:p>
          </p:txBody>
        </p:sp>
        <p:sp>
          <p:nvSpPr>
            <p:cNvPr id="21" name="円/楕円 20"/>
            <p:cNvSpPr/>
            <p:nvPr/>
          </p:nvSpPr>
          <p:spPr>
            <a:xfrm>
              <a:off x="3254992" y="3869194"/>
              <a:ext cx="2474289" cy="366612"/>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600" b="1" dirty="0">
                  <a:solidFill>
                    <a:prstClr val="white"/>
                  </a:solidFill>
                </a:rPr>
                <a:t>人間関係</a:t>
              </a:r>
            </a:p>
          </p:txBody>
        </p:sp>
        <p:sp>
          <p:nvSpPr>
            <p:cNvPr id="22" name="円/楕円 21"/>
            <p:cNvSpPr/>
            <p:nvPr/>
          </p:nvSpPr>
          <p:spPr>
            <a:xfrm>
              <a:off x="3254992" y="4343228"/>
              <a:ext cx="2474289" cy="366612"/>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600" b="1" dirty="0">
                  <a:solidFill>
                    <a:prstClr val="white"/>
                  </a:solidFill>
                </a:rPr>
                <a:t>環境</a:t>
              </a:r>
            </a:p>
          </p:txBody>
        </p:sp>
        <p:sp>
          <p:nvSpPr>
            <p:cNvPr id="23" name="円/楕円 22"/>
            <p:cNvSpPr/>
            <p:nvPr/>
          </p:nvSpPr>
          <p:spPr>
            <a:xfrm>
              <a:off x="3254992" y="4817262"/>
              <a:ext cx="2474289" cy="366612"/>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600" b="1" dirty="0">
                  <a:solidFill>
                    <a:prstClr val="white"/>
                  </a:solidFill>
                </a:rPr>
                <a:t>言葉</a:t>
              </a:r>
            </a:p>
          </p:txBody>
        </p:sp>
        <p:sp>
          <p:nvSpPr>
            <p:cNvPr id="24" name="円/楕円 23"/>
            <p:cNvSpPr/>
            <p:nvPr/>
          </p:nvSpPr>
          <p:spPr>
            <a:xfrm>
              <a:off x="3254992" y="5291296"/>
              <a:ext cx="2474289" cy="366612"/>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600" b="1" dirty="0">
                  <a:solidFill>
                    <a:prstClr val="white"/>
                  </a:solidFill>
                </a:rPr>
                <a:t>表現</a:t>
              </a:r>
            </a:p>
          </p:txBody>
        </p:sp>
        <p:sp>
          <p:nvSpPr>
            <p:cNvPr id="25" name="円/楕円 24"/>
            <p:cNvSpPr/>
            <p:nvPr/>
          </p:nvSpPr>
          <p:spPr>
            <a:xfrm>
              <a:off x="6263615" y="3395160"/>
              <a:ext cx="2474289" cy="36661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600" b="1" dirty="0">
                  <a:solidFill>
                    <a:prstClr val="white"/>
                  </a:solidFill>
                </a:rPr>
                <a:t>健康</a:t>
              </a:r>
            </a:p>
          </p:txBody>
        </p:sp>
        <p:sp>
          <p:nvSpPr>
            <p:cNvPr id="26" name="円/楕円 25"/>
            <p:cNvSpPr/>
            <p:nvPr/>
          </p:nvSpPr>
          <p:spPr>
            <a:xfrm>
              <a:off x="6263615" y="3869194"/>
              <a:ext cx="2474289" cy="36661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600" b="1" dirty="0">
                  <a:solidFill>
                    <a:prstClr val="white"/>
                  </a:solidFill>
                </a:rPr>
                <a:t>人間関係</a:t>
              </a:r>
            </a:p>
          </p:txBody>
        </p:sp>
        <p:sp>
          <p:nvSpPr>
            <p:cNvPr id="27" name="円/楕円 26"/>
            <p:cNvSpPr/>
            <p:nvPr/>
          </p:nvSpPr>
          <p:spPr>
            <a:xfrm>
              <a:off x="6263615" y="4343228"/>
              <a:ext cx="2474289" cy="36661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600" b="1" dirty="0">
                  <a:solidFill>
                    <a:prstClr val="white"/>
                  </a:solidFill>
                </a:rPr>
                <a:t>環境</a:t>
              </a:r>
            </a:p>
          </p:txBody>
        </p:sp>
        <p:sp>
          <p:nvSpPr>
            <p:cNvPr id="28" name="円/楕円 27"/>
            <p:cNvSpPr/>
            <p:nvPr/>
          </p:nvSpPr>
          <p:spPr>
            <a:xfrm>
              <a:off x="6263615" y="4817262"/>
              <a:ext cx="2474289" cy="36661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600" b="1" dirty="0">
                  <a:solidFill>
                    <a:prstClr val="white"/>
                  </a:solidFill>
                </a:rPr>
                <a:t>言葉</a:t>
              </a:r>
            </a:p>
          </p:txBody>
        </p:sp>
        <p:sp>
          <p:nvSpPr>
            <p:cNvPr id="29" name="円/楕円 28"/>
            <p:cNvSpPr/>
            <p:nvPr/>
          </p:nvSpPr>
          <p:spPr>
            <a:xfrm>
              <a:off x="6263615" y="5291296"/>
              <a:ext cx="2474289" cy="36661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1600" b="1" dirty="0">
                  <a:solidFill>
                    <a:prstClr val="white"/>
                  </a:solidFill>
                </a:rPr>
                <a:t>表現</a:t>
              </a:r>
            </a:p>
          </p:txBody>
        </p:sp>
      </p:grpSp>
      <p:sp>
        <p:nvSpPr>
          <p:cNvPr id="7" name="スライド番号プレースホルダー 6"/>
          <p:cNvSpPr>
            <a:spLocks noGrp="1"/>
          </p:cNvSpPr>
          <p:nvPr>
            <p:ph type="sldNum" sz="quarter" idx="12"/>
          </p:nvPr>
        </p:nvSpPr>
        <p:spPr/>
        <p:txBody>
          <a:bodyPr/>
          <a:lstStyle/>
          <a:p>
            <a:pPr>
              <a:defRPr/>
            </a:pPr>
            <a:fld id="{0C9471C5-DDA3-45F4-AF46-9CCD1ACA3B9A}" type="slidenum">
              <a:rPr lang="ja-JP" altLang="en-US" smtClean="0"/>
              <a:pPr>
                <a:defRPr/>
              </a:pPr>
              <a:t>43</a:t>
            </a:fld>
            <a:endParaRPr lang="ja-JP" altLang="en-US" dirty="0"/>
          </a:p>
        </p:txBody>
      </p:sp>
    </p:spTree>
    <p:extLst>
      <p:ext uri="{BB962C8B-B14F-4D97-AF65-F5344CB8AC3E}">
        <p14:creationId xmlns:p14="http://schemas.microsoft.com/office/powerpoint/2010/main" val="10369623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2" name="テキスト ボックス 1"/>
          <p:cNvSpPr txBox="1"/>
          <p:nvPr/>
        </p:nvSpPr>
        <p:spPr>
          <a:xfrm>
            <a:off x="2435570" y="94433"/>
            <a:ext cx="5562150" cy="523220"/>
          </a:xfrm>
          <a:prstGeom prst="rect">
            <a:avLst/>
          </a:prstGeom>
          <a:noFill/>
        </p:spPr>
        <p:txBody>
          <a:bodyPr wrap="square" rtlCol="0">
            <a:spAutoFit/>
          </a:bodyPr>
          <a:lstStyle/>
          <a:p>
            <a:r>
              <a:rPr lang="ja-JP" altLang="en-US" sz="28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sz="2800" dirty="0"/>
          </a:p>
        </p:txBody>
      </p:sp>
      <p:sp>
        <p:nvSpPr>
          <p:cNvPr id="8" name="角丸四角形 7"/>
          <p:cNvSpPr/>
          <p:nvPr/>
        </p:nvSpPr>
        <p:spPr>
          <a:xfrm>
            <a:off x="392773" y="979754"/>
            <a:ext cx="8928992" cy="1008112"/>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rPr>
              <a:t>乳児期の園児・満１歳以上満３歳未満の園児・満３歳以上の園児</a:t>
            </a:r>
            <a:endParaRPr lang="en-US" altLang="ja-JP" sz="2400" dirty="0" smtClean="0">
              <a:solidFill>
                <a:schemeClr val="bg1"/>
              </a:solidFill>
            </a:endParaRPr>
          </a:p>
          <a:p>
            <a:pPr algn="ctr"/>
            <a:r>
              <a:rPr lang="ja-JP" altLang="en-US" sz="2400" dirty="0" smtClean="0">
                <a:solidFill>
                  <a:schemeClr val="bg1"/>
                </a:solidFill>
              </a:rPr>
              <a:t>における教育及び保育のねらい及び内容</a:t>
            </a:r>
            <a:endParaRPr lang="en-US" altLang="ja-JP" sz="2400" dirty="0" smtClean="0">
              <a:solidFill>
                <a:schemeClr val="bg1"/>
              </a:solidFill>
            </a:endParaRPr>
          </a:p>
        </p:txBody>
      </p:sp>
      <p:sp>
        <p:nvSpPr>
          <p:cNvPr id="9" name="コンテンツ プレースホルダー 2"/>
          <p:cNvSpPr txBox="1">
            <a:spLocks/>
          </p:cNvSpPr>
          <p:nvPr/>
        </p:nvSpPr>
        <p:spPr bwMode="auto">
          <a:xfrm>
            <a:off x="406365" y="2316232"/>
            <a:ext cx="8915400" cy="4177551"/>
          </a:xfrm>
          <a:prstGeom prst="rect">
            <a:avLst/>
          </a:prstGeom>
          <a:ln/>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ts val="4000"/>
              </a:lnSpc>
            </a:pPr>
            <a:r>
              <a:rPr lang="ja-JP" altLang="en-US" sz="2000" dirty="0">
                <a:solidFill>
                  <a:schemeClr val="tx1"/>
                </a:solidFill>
              </a:rPr>
              <a:t>　</a:t>
            </a:r>
            <a:r>
              <a:rPr lang="ja-JP" altLang="en-US" sz="2000" dirty="0" smtClean="0">
                <a:solidFill>
                  <a:schemeClr val="tx1"/>
                </a:solidFill>
              </a:rPr>
              <a:t>　</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乳児期の園児・満３歳未満の園児・満３歳以上の園児の教育及び保育について、各時期の発達の特徴を踏まえた教育及び保育内容を記載</a:t>
            </a:r>
            <a:endParaRPr lang="en-US" altLang="ja-JP" sz="2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pPr algn="l">
              <a:lnSpc>
                <a:spcPts val="4000"/>
              </a:lnSpc>
            </a:pP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第１　</a:t>
            </a:r>
            <a:r>
              <a:rPr lang="ja-JP" altLang="en-US" sz="2000" dirty="0" smtClean="0">
                <a:solidFill>
                  <a:srgbClr val="0000FF"/>
                </a:solidFill>
                <a:latin typeface="HG丸ｺﾞｼｯｸM-PRO" panose="020F0600000000000000" pitchFamily="50" charset="-128"/>
                <a:ea typeface="HG丸ｺﾞｼｯｸM-PRO" panose="020F0600000000000000" pitchFamily="50" charset="-128"/>
              </a:rPr>
              <a:t>乳児期の園児の保育</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に関するねらい及び内容</a:t>
            </a:r>
            <a:endParaRPr lang="en-US" altLang="ja-JP" sz="2000" dirty="0" smtClean="0">
              <a:solidFill>
                <a:srgbClr val="0000FF"/>
              </a:solidFill>
              <a:latin typeface="HG丸ｺﾞｼｯｸM-PRO" panose="020F0600000000000000" pitchFamily="50" charset="-128"/>
              <a:ea typeface="HG丸ｺﾞｼｯｸM-PRO" panose="020F0600000000000000" pitchFamily="50" charset="-128"/>
            </a:endParaRPr>
          </a:p>
          <a:p>
            <a:pPr algn="l">
              <a:lnSpc>
                <a:spcPts val="4000"/>
              </a:lnSpc>
            </a:pP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第２　</a:t>
            </a:r>
            <a:r>
              <a:rPr lang="ja-JP" altLang="en-US" sz="2000" dirty="0" smtClean="0">
                <a:solidFill>
                  <a:srgbClr val="0000FF"/>
                </a:solidFill>
                <a:latin typeface="HG丸ｺﾞｼｯｸM-PRO" panose="020F0600000000000000" pitchFamily="50" charset="-128"/>
                <a:ea typeface="HG丸ｺﾞｼｯｸM-PRO" panose="020F0600000000000000" pitchFamily="50" charset="-128"/>
              </a:rPr>
              <a:t>満１歳以上満３歳未満の園児の保育</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に関するねらい及び内容　　　　　　</a:t>
            </a:r>
            <a:endParaRPr lang="en-US" altLang="ja-JP" sz="2000" dirty="0" smtClean="0">
              <a:solidFill>
                <a:schemeClr val="tx1"/>
              </a:solidFill>
              <a:latin typeface="HG丸ｺﾞｼｯｸM-PRO" panose="020F0600000000000000" pitchFamily="50" charset="-128"/>
              <a:ea typeface="HG丸ｺﾞｼｯｸM-PRO" panose="020F0600000000000000" pitchFamily="50" charset="-128"/>
            </a:endParaRPr>
          </a:p>
          <a:p>
            <a:pPr algn="l">
              <a:lnSpc>
                <a:spcPts val="4000"/>
              </a:lnSpc>
            </a:pP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第３　</a:t>
            </a:r>
            <a:r>
              <a:rPr lang="ja-JP" altLang="en-US" sz="2000" dirty="0" smtClean="0">
                <a:solidFill>
                  <a:srgbClr val="0000FF"/>
                </a:solidFill>
                <a:latin typeface="HG丸ｺﾞｼｯｸM-PRO" panose="020F0600000000000000" pitchFamily="50" charset="-128"/>
                <a:ea typeface="HG丸ｺﾞｼｯｸM-PRO" panose="020F0600000000000000" pitchFamily="50" charset="-128"/>
              </a:rPr>
              <a:t>満３歳以上の園児の教育及び保育</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に関するねらい及び内容</a:t>
            </a:r>
            <a:endParaRPr lang="en-US" altLang="ja-JP" sz="2000" dirty="0" smtClean="0">
              <a:solidFill>
                <a:srgbClr val="0000FF"/>
              </a:solidFill>
              <a:latin typeface="HG丸ｺﾞｼｯｸM-PRO" panose="020F0600000000000000" pitchFamily="50" charset="-128"/>
              <a:ea typeface="HG丸ｺﾞｼｯｸM-PRO" panose="020F0600000000000000" pitchFamily="50" charset="-128"/>
            </a:endParaRPr>
          </a:p>
          <a:p>
            <a:pPr algn="l">
              <a:lnSpc>
                <a:spcPts val="4000"/>
              </a:lnSpc>
            </a:pP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第４　教育及び保育の実施に関する配慮すべき事項</a:t>
            </a:r>
            <a:endParaRPr lang="en-US" altLang="ja-JP" sz="2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0" name="右矢印 9"/>
          <p:cNvSpPr/>
          <p:nvPr/>
        </p:nvSpPr>
        <p:spPr>
          <a:xfrm>
            <a:off x="7761312" y="6117449"/>
            <a:ext cx="1296144"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177</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44</a:t>
            </a:fld>
            <a:endParaRPr lang="ja-JP" altLang="en-US"/>
          </a:p>
        </p:txBody>
      </p:sp>
    </p:spTree>
    <p:extLst>
      <p:ext uri="{BB962C8B-B14F-4D97-AF65-F5344CB8AC3E}">
        <p14:creationId xmlns:p14="http://schemas.microsoft.com/office/powerpoint/2010/main" val="17222110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2" name="テキスト ボックス 1"/>
          <p:cNvSpPr txBox="1"/>
          <p:nvPr/>
        </p:nvSpPr>
        <p:spPr>
          <a:xfrm>
            <a:off x="2435570" y="94433"/>
            <a:ext cx="5562150" cy="523220"/>
          </a:xfrm>
          <a:prstGeom prst="rect">
            <a:avLst/>
          </a:prstGeom>
          <a:noFill/>
        </p:spPr>
        <p:txBody>
          <a:bodyPr wrap="square" rtlCol="0">
            <a:spAutoFit/>
          </a:bodyPr>
          <a:lstStyle/>
          <a:p>
            <a:r>
              <a:rPr lang="ja-JP" altLang="en-US" sz="28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sz="2800" dirty="0"/>
          </a:p>
        </p:txBody>
      </p:sp>
      <p:sp>
        <p:nvSpPr>
          <p:cNvPr id="8" name="角丸四角形 7"/>
          <p:cNvSpPr/>
          <p:nvPr/>
        </p:nvSpPr>
        <p:spPr>
          <a:xfrm>
            <a:off x="392773" y="979754"/>
            <a:ext cx="8928992" cy="1008112"/>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rPr>
              <a:t>乳児期の園児・満１歳以上満３歳未満の園児・満３歳以上の園児</a:t>
            </a:r>
            <a:endParaRPr lang="en-US" altLang="ja-JP" sz="2400" dirty="0" smtClean="0">
              <a:solidFill>
                <a:schemeClr val="bg1"/>
              </a:solidFill>
            </a:endParaRPr>
          </a:p>
          <a:p>
            <a:pPr algn="ctr"/>
            <a:r>
              <a:rPr lang="ja-JP" altLang="en-US" sz="2400" dirty="0" smtClean="0">
                <a:solidFill>
                  <a:schemeClr val="bg1"/>
                </a:solidFill>
              </a:rPr>
              <a:t>における教育及び保育のねらい及び内容</a:t>
            </a:r>
            <a:endParaRPr lang="en-US" altLang="ja-JP" sz="2400" dirty="0" smtClean="0">
              <a:solidFill>
                <a:schemeClr val="bg1"/>
              </a:solidFill>
            </a:endParaRPr>
          </a:p>
        </p:txBody>
      </p:sp>
      <p:sp>
        <p:nvSpPr>
          <p:cNvPr id="9" name="コンテンツ プレースホルダー 2"/>
          <p:cNvSpPr txBox="1">
            <a:spLocks/>
          </p:cNvSpPr>
          <p:nvPr/>
        </p:nvSpPr>
        <p:spPr bwMode="auto">
          <a:xfrm>
            <a:off x="272480" y="2316232"/>
            <a:ext cx="9233129" cy="4177551"/>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ts val="4000"/>
              </a:lnSpc>
            </a:pPr>
            <a:endParaRPr lang="en-US" altLang="ja-JP" sz="2400" dirty="0" smtClean="0">
              <a:solidFill>
                <a:schemeClr val="tx1"/>
              </a:solidFill>
            </a:endParaRPr>
          </a:p>
        </p:txBody>
      </p:sp>
      <p:sp>
        <p:nvSpPr>
          <p:cNvPr id="10" name="角丸四角形 9"/>
          <p:cNvSpPr/>
          <p:nvPr/>
        </p:nvSpPr>
        <p:spPr>
          <a:xfrm>
            <a:off x="719716" y="2647746"/>
            <a:ext cx="2289068" cy="72008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基本的事項</a:t>
            </a:r>
            <a:endParaRPr kumimoji="1" lang="ja-JP" altLang="en-US" sz="2400" dirty="0">
              <a:solidFill>
                <a:srgbClr val="002060"/>
              </a:solidFill>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719716" y="3512504"/>
            <a:ext cx="2289068" cy="72008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ねらい</a:t>
            </a:r>
            <a:endParaRPr kumimoji="1" lang="ja-JP" altLang="en-US" sz="2400" dirty="0">
              <a:solidFill>
                <a:srgbClr val="002060"/>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719716" y="4437112"/>
            <a:ext cx="2289068" cy="72008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内容</a:t>
            </a:r>
            <a:endParaRPr kumimoji="1" lang="ja-JP" altLang="en-US" sz="2400" dirty="0">
              <a:solidFill>
                <a:srgbClr val="002060"/>
              </a:solidFill>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719716" y="5373216"/>
            <a:ext cx="2289068" cy="72008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内容</a:t>
            </a:r>
            <a:r>
              <a:rPr lang="ja-JP" altLang="en-US" sz="2400" dirty="0" smtClean="0">
                <a:solidFill>
                  <a:srgbClr val="002060"/>
                </a:solidFill>
                <a:latin typeface="HG丸ｺﾞｼｯｸM-PRO" panose="020F0600000000000000" pitchFamily="50" charset="-128"/>
                <a:ea typeface="HG丸ｺﾞｼｯｸM-PRO" panose="020F0600000000000000" pitchFamily="50" charset="-128"/>
              </a:rPr>
              <a:t>の取扱い</a:t>
            </a:r>
            <a:endParaRPr kumimoji="1" lang="ja-JP" altLang="en-US" sz="2400" dirty="0">
              <a:solidFill>
                <a:srgbClr val="002060"/>
              </a:solidFill>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3168905" y="2853136"/>
            <a:ext cx="6336705" cy="338554"/>
          </a:xfrm>
          <a:prstGeom prst="rect">
            <a:avLst/>
          </a:prstGeom>
          <a:noFill/>
          <a:ln>
            <a:noFill/>
          </a:ln>
        </p:spPr>
        <p:txBody>
          <a:bodyPr wrap="square" rtlCol="0">
            <a:spAutoFit/>
          </a:bodyPr>
          <a:lstStyle/>
          <a:p>
            <a:r>
              <a:rPr lang="ja-JP" altLang="en-US" sz="1600" dirty="0">
                <a:latin typeface="HG丸ｺﾞｼｯｸM-PRO" panose="020F0600000000000000" pitchFamily="50" charset="-128"/>
                <a:ea typeface="HG丸ｺﾞｼｯｸM-PRO" panose="020F0600000000000000" pitchFamily="50" charset="-128"/>
              </a:rPr>
              <a:t>各時期</a:t>
            </a:r>
            <a:r>
              <a:rPr lang="ja-JP" altLang="en-US" sz="1600" dirty="0" smtClean="0">
                <a:latin typeface="HG丸ｺﾞｼｯｸM-PRO" panose="020F0600000000000000" pitchFamily="50" charset="-128"/>
                <a:ea typeface="HG丸ｺﾞｼｯｸM-PRO" panose="020F0600000000000000" pitchFamily="50" charset="-128"/>
              </a:rPr>
              <a:t>における発達の特徴や道筋・視点や領域について</a:t>
            </a:r>
            <a:endParaRPr lang="en-US" altLang="ja-JP" sz="1600" b="1" dirty="0">
              <a:solidFill>
                <a:srgbClr val="0000FF"/>
              </a:solidFill>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3149386" y="3531019"/>
            <a:ext cx="6336705" cy="584775"/>
          </a:xfrm>
          <a:prstGeom prst="rect">
            <a:avLst/>
          </a:prstGeom>
          <a:noFill/>
          <a:ln>
            <a:noFill/>
          </a:ln>
        </p:spPr>
        <p:txBody>
          <a:bodyPr wrap="square" rtlCol="0">
            <a:spAutoFit/>
          </a:bodyPr>
          <a:lstStyle/>
          <a:p>
            <a:r>
              <a:rPr lang="ja-JP" altLang="en-US" sz="1600" dirty="0" smtClean="0">
                <a:latin typeface="HG丸ｺﾞｼｯｸM-PRO" panose="020F0600000000000000" pitchFamily="50" charset="-128"/>
                <a:ea typeface="HG丸ｺﾞｼｯｸM-PRO" panose="020F0600000000000000" pitchFamily="50" charset="-128"/>
              </a:rPr>
              <a:t>幼保連携型認定こども園の教育及び保育にお</a:t>
            </a:r>
            <a:r>
              <a:rPr lang="ja-JP" altLang="ja-JP" sz="1600" dirty="0" smtClean="0">
                <a:latin typeface="HG丸ｺﾞｼｯｸM-PRO" panose="020F0600000000000000" pitchFamily="50" charset="-128"/>
                <a:ea typeface="HG丸ｺﾞｼｯｸM-PRO" panose="020F0600000000000000" pitchFamily="50" charset="-128"/>
              </a:rPr>
              <a:t>いて</a:t>
            </a:r>
            <a:r>
              <a:rPr lang="ja-JP" altLang="ja-JP" sz="1600" dirty="0">
                <a:latin typeface="HG丸ｺﾞｼｯｸM-PRO" panose="020F0600000000000000" pitchFamily="50" charset="-128"/>
                <a:ea typeface="HG丸ｺﾞｼｯｸM-PRO" panose="020F0600000000000000" pitchFamily="50" charset="-128"/>
              </a:rPr>
              <a:t>育みたい資質・能力</a:t>
            </a:r>
            <a:r>
              <a:rPr lang="ja-JP" altLang="ja-JP" sz="1600" dirty="0" smtClean="0">
                <a:latin typeface="HG丸ｺﾞｼｯｸM-PRO" panose="020F0600000000000000" pitchFamily="50" charset="-128"/>
                <a:ea typeface="HG丸ｺﾞｼｯｸM-PRO" panose="020F0600000000000000" pitchFamily="50" charset="-128"/>
              </a:rPr>
              <a:t>を</a:t>
            </a:r>
            <a:r>
              <a:rPr lang="ja-JP" altLang="en-US" sz="1600" dirty="0" smtClean="0">
                <a:latin typeface="HG丸ｺﾞｼｯｸM-PRO" panose="020F0600000000000000" pitchFamily="50" charset="-128"/>
                <a:ea typeface="HG丸ｺﾞｼｯｸM-PRO" panose="020F0600000000000000" pitchFamily="50" charset="-128"/>
              </a:rPr>
              <a:t>園児</a:t>
            </a:r>
            <a:r>
              <a:rPr lang="ja-JP" altLang="ja-JP" sz="1600" dirty="0" smtClean="0">
                <a:latin typeface="HG丸ｺﾞｼｯｸM-PRO" panose="020F0600000000000000" pitchFamily="50" charset="-128"/>
                <a:ea typeface="HG丸ｺﾞｼｯｸM-PRO" panose="020F0600000000000000" pitchFamily="50" charset="-128"/>
              </a:rPr>
              <a:t>の</a:t>
            </a:r>
            <a:r>
              <a:rPr lang="ja-JP" altLang="ja-JP" sz="1600" dirty="0">
                <a:latin typeface="HG丸ｺﾞｼｯｸM-PRO" panose="020F0600000000000000" pitchFamily="50" charset="-128"/>
                <a:ea typeface="HG丸ｺﾞｼｯｸM-PRO" panose="020F0600000000000000" pitchFamily="50" charset="-128"/>
              </a:rPr>
              <a:t>生活する姿から捉えたもの</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3149386" y="4526199"/>
            <a:ext cx="6336705" cy="338554"/>
          </a:xfrm>
          <a:prstGeom prst="rect">
            <a:avLst/>
          </a:prstGeom>
          <a:noFill/>
          <a:ln>
            <a:noFill/>
          </a:ln>
        </p:spPr>
        <p:txBody>
          <a:bodyPr wrap="square" rtlCol="0">
            <a:spAutoFit/>
          </a:bodyPr>
          <a:lstStyle/>
          <a:p>
            <a:r>
              <a:rPr lang="ja-JP" altLang="en-US" sz="1600" dirty="0">
                <a:latin typeface="HG丸ｺﾞｼｯｸM-PRO" panose="020F0600000000000000" pitchFamily="50" charset="-128"/>
                <a:ea typeface="HG丸ｺﾞｼｯｸM-PRO" panose="020F0600000000000000" pitchFamily="50" charset="-128"/>
              </a:rPr>
              <a:t>ねらい</a:t>
            </a:r>
            <a:r>
              <a:rPr lang="ja-JP" altLang="en-US" sz="1600" dirty="0" smtClean="0">
                <a:latin typeface="HG丸ｺﾞｼｯｸM-PRO" panose="020F0600000000000000" pitchFamily="50" charset="-128"/>
                <a:ea typeface="HG丸ｺﾞｼｯｸM-PRO" panose="020F0600000000000000" pitchFamily="50" charset="-128"/>
              </a:rPr>
              <a:t>を達成するために指導する事項</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3168903" y="5509991"/>
            <a:ext cx="6336705" cy="338554"/>
          </a:xfrm>
          <a:prstGeom prst="rect">
            <a:avLst/>
          </a:prstGeom>
          <a:noFill/>
          <a:ln>
            <a:noFill/>
          </a:ln>
        </p:spPr>
        <p:txBody>
          <a:bodyPr wrap="square" rtlCol="0">
            <a:spAutoFit/>
          </a:bodyPr>
          <a:lstStyle/>
          <a:p>
            <a:r>
              <a:rPr lang="ja-JP" altLang="en-US" sz="1600" dirty="0" smtClean="0">
                <a:latin typeface="HG丸ｺﾞｼｯｸM-PRO" panose="020F0600000000000000" pitchFamily="50" charset="-128"/>
                <a:ea typeface="HG丸ｺﾞｼｯｸM-PRO" panose="020F0600000000000000" pitchFamily="50" charset="-128"/>
              </a:rPr>
              <a:t>園児の発達を踏まえた指導を行うに当たって留意すべき事項</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45</a:t>
            </a:fld>
            <a:endParaRPr lang="ja-JP" altLang="en-US"/>
          </a:p>
        </p:txBody>
      </p:sp>
    </p:spTree>
    <p:extLst>
      <p:ext uri="{BB962C8B-B14F-4D97-AF65-F5344CB8AC3E}">
        <p14:creationId xmlns:p14="http://schemas.microsoft.com/office/powerpoint/2010/main" val="17509139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4298" y="132275"/>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70732" y="1343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2" name="テキスト ボックス 1"/>
          <p:cNvSpPr txBox="1"/>
          <p:nvPr/>
        </p:nvSpPr>
        <p:spPr>
          <a:xfrm>
            <a:off x="2836669" y="215613"/>
            <a:ext cx="6766761" cy="830997"/>
          </a:xfrm>
          <a:prstGeom prst="rect">
            <a:avLst/>
          </a:prstGeom>
          <a:noFill/>
        </p:spPr>
        <p:txBody>
          <a:bodyPr wrap="square" rtlCol="0">
            <a:spAutoFit/>
          </a:bodyPr>
          <a:lstStyle/>
          <a:p>
            <a:r>
              <a:rPr kumimoji="1" lang="ja-JP" altLang="en-US" sz="2400" dirty="0" smtClean="0"/>
              <a:t>　</a:t>
            </a:r>
            <a:r>
              <a:rPr kumimoji="1" lang="ja-JP" altLang="en-US" sz="2400" b="1" dirty="0" smtClean="0"/>
              <a:t>乳児期の園児の保育に関するねらい及び内容</a:t>
            </a:r>
            <a:endParaRPr kumimoji="1" lang="en-US" altLang="ja-JP" sz="2400" b="1" dirty="0" smtClean="0"/>
          </a:p>
          <a:p>
            <a:endParaRPr kumimoji="1" lang="ja-JP" altLang="en-US" sz="2400" b="1" dirty="0"/>
          </a:p>
        </p:txBody>
      </p:sp>
      <p:sp>
        <p:nvSpPr>
          <p:cNvPr id="8" name="角丸四角形 7"/>
          <p:cNvSpPr/>
          <p:nvPr/>
        </p:nvSpPr>
        <p:spPr>
          <a:xfrm>
            <a:off x="392773" y="1043550"/>
            <a:ext cx="8928992" cy="865070"/>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bg1"/>
                </a:solidFill>
              </a:rPr>
              <a:t>基本的事項</a:t>
            </a:r>
            <a:endParaRPr lang="en-US" altLang="ja-JP" sz="4000" dirty="0" smtClean="0">
              <a:solidFill>
                <a:schemeClr val="bg1"/>
              </a:solidFill>
            </a:endParaRPr>
          </a:p>
        </p:txBody>
      </p:sp>
      <p:sp>
        <p:nvSpPr>
          <p:cNvPr id="9" name="コンテンツ プレースホルダー 2"/>
          <p:cNvSpPr txBox="1">
            <a:spLocks/>
          </p:cNvSpPr>
          <p:nvPr/>
        </p:nvSpPr>
        <p:spPr bwMode="auto">
          <a:xfrm>
            <a:off x="237621" y="2316231"/>
            <a:ext cx="9239295" cy="4177551"/>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　視覚</a:t>
            </a:r>
            <a:r>
              <a:rPr lang="ja-JP" altLang="en-US" sz="2400" dirty="0">
                <a:solidFill>
                  <a:schemeClr val="tx1"/>
                </a:solidFill>
                <a:latin typeface="HG丸ｺﾞｼｯｸM-PRO" panose="020F0600000000000000" pitchFamily="50" charset="-128"/>
                <a:ea typeface="HG丸ｺﾞｼｯｸM-PRO" panose="020F0600000000000000" pitchFamily="50" charset="-128"/>
              </a:rPr>
              <a:t>、聴覚などの</a:t>
            </a:r>
            <a:r>
              <a:rPr lang="ja-JP" altLang="en-US" sz="2400" dirty="0">
                <a:solidFill>
                  <a:srgbClr val="0000FF"/>
                </a:solidFill>
                <a:latin typeface="HG丸ｺﾞｼｯｸM-PRO" panose="020F0600000000000000" pitchFamily="50" charset="-128"/>
                <a:ea typeface="HG丸ｺﾞｼｯｸM-PRO" panose="020F0600000000000000" pitchFamily="50" charset="-128"/>
              </a:rPr>
              <a:t>感覚</a:t>
            </a:r>
            <a:r>
              <a:rPr lang="ja-JP" altLang="en-US" sz="2400" dirty="0">
                <a:solidFill>
                  <a:schemeClr val="tx1"/>
                </a:solidFill>
                <a:latin typeface="HG丸ｺﾞｼｯｸM-PRO" panose="020F0600000000000000" pitchFamily="50" charset="-128"/>
                <a:ea typeface="HG丸ｺﾞｼｯｸM-PRO" panose="020F0600000000000000" pitchFamily="50" charset="-128"/>
              </a:rPr>
              <a:t>や、座る、はう、歩くなど</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の</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運動機能</a:t>
            </a:r>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pPr algn="l"/>
            <a:r>
              <a:rPr lang="ja-JP" altLang="en-US" sz="2400" dirty="0">
                <a:solidFill>
                  <a:srgbClr val="0000FF"/>
                </a:solidFill>
                <a:latin typeface="HG丸ｺﾞｼｯｸM-PRO" panose="020F0600000000000000" pitchFamily="50" charset="-128"/>
                <a:ea typeface="HG丸ｺﾞｼｯｸM-PRO" panose="020F0600000000000000" pitchFamily="50" charset="-128"/>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が著しく発達</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　特定</a:t>
            </a:r>
            <a:r>
              <a:rPr lang="ja-JP" altLang="en-US" sz="2400" dirty="0">
                <a:solidFill>
                  <a:srgbClr val="0000FF"/>
                </a:solidFill>
                <a:latin typeface="HG丸ｺﾞｼｯｸM-PRO" panose="020F0600000000000000" pitchFamily="50" charset="-128"/>
                <a:ea typeface="HG丸ｺﾞｼｯｸM-PRO" panose="020F0600000000000000" pitchFamily="50" charset="-128"/>
              </a:rPr>
              <a:t>の大人</a:t>
            </a:r>
            <a:r>
              <a:rPr lang="ja-JP" altLang="en-US" sz="2400" dirty="0">
                <a:solidFill>
                  <a:schemeClr val="tx1"/>
                </a:solidFill>
                <a:latin typeface="HG丸ｺﾞｼｯｸM-PRO" panose="020F0600000000000000" pitchFamily="50" charset="-128"/>
                <a:ea typeface="HG丸ｺﾞｼｯｸM-PRO" panose="020F0600000000000000" pitchFamily="50" charset="-128"/>
              </a:rPr>
              <a:t>との応答的な関わりを通じて、</a:t>
            </a:r>
            <a:r>
              <a:rPr lang="ja-JP" altLang="en-US" sz="2400" dirty="0">
                <a:solidFill>
                  <a:srgbClr val="0000FF"/>
                </a:solidFill>
                <a:latin typeface="HG丸ｺﾞｼｯｸM-PRO" panose="020F0600000000000000" pitchFamily="50" charset="-128"/>
                <a:ea typeface="HG丸ｺﾞｼｯｸM-PRO" panose="020F0600000000000000" pitchFamily="50" charset="-128"/>
              </a:rPr>
              <a:t>情緒的な絆</a:t>
            </a:r>
            <a:r>
              <a:rPr lang="ja-JP" altLang="en-US" sz="2400" dirty="0">
                <a:solidFill>
                  <a:schemeClr val="tx1"/>
                </a:solidFill>
                <a:latin typeface="HG丸ｺﾞｼｯｸM-PRO" panose="020F0600000000000000" pitchFamily="50" charset="-128"/>
                <a:ea typeface="HG丸ｺﾞｼｯｸM-PRO" panose="020F0600000000000000" pitchFamily="50" charset="-128"/>
              </a:rPr>
              <a:t>が</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形成</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2400" dirty="0">
                <a:solidFill>
                  <a:schemeClr val="tx1"/>
                </a:solidFill>
                <a:latin typeface="HG丸ｺﾞｼｯｸM-PRO" panose="020F0600000000000000" pitchFamily="50" charset="-128"/>
                <a:ea typeface="HG丸ｺﾞｼｯｸM-PRO" panose="020F0600000000000000" pitchFamily="50" charset="-128"/>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される</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ja-JP" altLang="en-US" sz="105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2400" dirty="0">
              <a:latin typeface="HG丸ｺﾞｼｯｸM-PRO" panose="020F0600000000000000" pitchFamily="50" charset="-128"/>
              <a:ea typeface="HG丸ｺﾞｼｯｸM-PRO" panose="020F0600000000000000" pitchFamily="50" charset="-128"/>
            </a:endParaRPr>
          </a:p>
          <a:p>
            <a:endParaRPr lang="en-US" altLang="ja-JP" sz="2400" u="sng" dirty="0" smtClean="0">
              <a:solidFill>
                <a:srgbClr val="0000FF"/>
              </a:solidFill>
              <a:latin typeface="HG丸ｺﾞｼｯｸM-PRO" panose="020F0600000000000000" pitchFamily="50" charset="-128"/>
              <a:ea typeface="HG丸ｺﾞｼｯｸM-PRO" panose="020F0600000000000000" pitchFamily="50" charset="-128"/>
            </a:endParaRPr>
          </a:p>
          <a:p>
            <a:r>
              <a:rPr lang="ja-JP" altLang="en-US" sz="2400" b="1" u="sng" dirty="0" smtClean="0">
                <a:solidFill>
                  <a:schemeClr val="tx1"/>
                </a:solidFill>
                <a:latin typeface="HG丸ｺﾞｼｯｸM-PRO" panose="020F0600000000000000" pitchFamily="50" charset="-128"/>
                <a:ea typeface="HG丸ｺﾞｼｯｸM-PRO" panose="020F0600000000000000" pitchFamily="50" charset="-128"/>
              </a:rPr>
              <a:t>受容的、</a:t>
            </a:r>
            <a:r>
              <a:rPr lang="ja-JP" altLang="en-US" sz="2400" b="1" u="sng" dirty="0">
                <a:solidFill>
                  <a:srgbClr val="0000FF"/>
                </a:solidFill>
                <a:latin typeface="HG丸ｺﾞｼｯｸM-PRO" panose="020F0600000000000000" pitchFamily="50" charset="-128"/>
                <a:ea typeface="HG丸ｺﾞｼｯｸM-PRO" panose="020F0600000000000000" pitchFamily="50" charset="-128"/>
              </a:rPr>
              <a:t>応答的</a:t>
            </a:r>
            <a:r>
              <a:rPr lang="ja-JP" altLang="en-US" sz="2400" b="1" u="sng" dirty="0">
                <a:solidFill>
                  <a:schemeClr val="tx1"/>
                </a:solidFill>
                <a:latin typeface="HG丸ｺﾞｼｯｸM-PRO" panose="020F0600000000000000" pitchFamily="50" charset="-128"/>
                <a:ea typeface="HG丸ｺﾞｼｯｸM-PRO" panose="020F0600000000000000" pitchFamily="50" charset="-128"/>
              </a:rPr>
              <a:t>に行われる保育の重要性</a:t>
            </a:r>
          </a:p>
        </p:txBody>
      </p:sp>
      <p:sp>
        <p:nvSpPr>
          <p:cNvPr id="10" name="テキスト ボックス 9"/>
          <p:cNvSpPr txBox="1"/>
          <p:nvPr/>
        </p:nvSpPr>
        <p:spPr>
          <a:xfrm>
            <a:off x="992560" y="96485"/>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21" name="下矢印 20"/>
          <p:cNvSpPr/>
          <p:nvPr/>
        </p:nvSpPr>
        <p:spPr>
          <a:xfrm>
            <a:off x="4569237" y="4797152"/>
            <a:ext cx="57606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a:off x="7632968" y="6186703"/>
            <a:ext cx="1258448"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181</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46</a:t>
            </a:fld>
            <a:endParaRPr lang="ja-JP" altLang="en-US"/>
          </a:p>
        </p:txBody>
      </p:sp>
    </p:spTree>
    <p:extLst>
      <p:ext uri="{BB962C8B-B14F-4D97-AF65-F5344CB8AC3E}">
        <p14:creationId xmlns:p14="http://schemas.microsoft.com/office/powerpoint/2010/main" val="39115959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4298" y="132275"/>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70732" y="1343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2" name="テキスト ボックス 1"/>
          <p:cNvSpPr txBox="1"/>
          <p:nvPr/>
        </p:nvSpPr>
        <p:spPr>
          <a:xfrm>
            <a:off x="2836669" y="215613"/>
            <a:ext cx="6766761" cy="830997"/>
          </a:xfrm>
          <a:prstGeom prst="rect">
            <a:avLst/>
          </a:prstGeom>
          <a:noFill/>
        </p:spPr>
        <p:txBody>
          <a:bodyPr wrap="square" rtlCol="0">
            <a:spAutoFit/>
          </a:bodyPr>
          <a:lstStyle/>
          <a:p>
            <a:r>
              <a:rPr kumimoji="1" lang="ja-JP" altLang="en-US" sz="2400" dirty="0" smtClean="0"/>
              <a:t>　</a:t>
            </a:r>
            <a:r>
              <a:rPr kumimoji="1" lang="ja-JP" altLang="en-US" sz="2400" b="1" dirty="0" smtClean="0"/>
              <a:t>乳児期の園児の保育に関するねらい及び内容</a:t>
            </a:r>
            <a:endParaRPr kumimoji="1" lang="en-US" altLang="ja-JP" sz="2400" b="1" dirty="0" smtClean="0"/>
          </a:p>
          <a:p>
            <a:endParaRPr kumimoji="1" lang="ja-JP" altLang="en-US" sz="2400" b="1" dirty="0"/>
          </a:p>
        </p:txBody>
      </p:sp>
      <p:sp>
        <p:nvSpPr>
          <p:cNvPr id="8" name="角丸四角形 7"/>
          <p:cNvSpPr/>
          <p:nvPr/>
        </p:nvSpPr>
        <p:spPr>
          <a:xfrm>
            <a:off x="392773" y="1043550"/>
            <a:ext cx="8928992" cy="865070"/>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bg1"/>
                </a:solidFill>
              </a:rPr>
              <a:t>発達が未分化な状況⇒生活や遊びが充実することを通して、園児の</a:t>
            </a:r>
            <a:r>
              <a:rPr lang="ja-JP" altLang="en-US" sz="2800" dirty="0" smtClean="0">
                <a:solidFill>
                  <a:srgbClr val="0070C0"/>
                </a:solidFill>
              </a:rPr>
              <a:t>身体的・社会的・精神的発達の基盤</a:t>
            </a:r>
            <a:r>
              <a:rPr lang="ja-JP" altLang="en-US" sz="2800" dirty="0" smtClean="0">
                <a:solidFill>
                  <a:schemeClr val="bg1"/>
                </a:solidFill>
              </a:rPr>
              <a:t>を培う</a:t>
            </a:r>
            <a:endParaRPr lang="en-US" altLang="ja-JP" sz="2800" dirty="0" smtClean="0">
              <a:solidFill>
                <a:schemeClr val="bg1"/>
              </a:solidFill>
            </a:endParaRPr>
          </a:p>
        </p:txBody>
      </p:sp>
      <p:sp>
        <p:nvSpPr>
          <p:cNvPr id="9" name="コンテンツ プレースホルダー 2"/>
          <p:cNvSpPr txBox="1">
            <a:spLocks/>
          </p:cNvSpPr>
          <p:nvPr/>
        </p:nvSpPr>
        <p:spPr bwMode="auto">
          <a:xfrm>
            <a:off x="272480" y="2316232"/>
            <a:ext cx="9239295" cy="4177551"/>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sz="2400" b="1" u="sng" dirty="0" smtClean="0">
                <a:solidFill>
                  <a:schemeClr val="tx1"/>
                </a:solidFill>
              </a:rPr>
              <a:t>乳児期の園児を</a:t>
            </a:r>
            <a:r>
              <a:rPr lang="ja-JP" altLang="en-US" sz="2400" b="1" u="sng" dirty="0">
                <a:solidFill>
                  <a:schemeClr val="tx1"/>
                </a:solidFill>
              </a:rPr>
              <a:t>主体に三つの視点からねらい及び内容を</a:t>
            </a:r>
            <a:r>
              <a:rPr lang="ja-JP" altLang="en-US" sz="2400" b="1" u="sng" dirty="0" smtClean="0">
                <a:solidFill>
                  <a:schemeClr val="tx1"/>
                </a:solidFill>
              </a:rPr>
              <a:t>記載</a:t>
            </a:r>
            <a:endParaRPr lang="en-US" altLang="ja-JP" sz="2400" b="1" u="sng" dirty="0" smtClean="0">
              <a:solidFill>
                <a:schemeClr val="tx1"/>
              </a:solidFill>
            </a:endParaRPr>
          </a:p>
          <a:p>
            <a:endParaRPr lang="en-US" altLang="ja-JP" sz="2400" b="1" u="sng" dirty="0" smtClean="0">
              <a:solidFill>
                <a:schemeClr val="tx1"/>
              </a:solidFill>
            </a:endParaRPr>
          </a:p>
          <a:p>
            <a:endParaRPr lang="en-US" altLang="ja-JP" sz="2400" b="1" u="sng" dirty="0">
              <a:solidFill>
                <a:schemeClr val="tx1"/>
              </a:solidFill>
            </a:endParaRPr>
          </a:p>
          <a:p>
            <a:endParaRPr lang="en-US" altLang="ja-JP" sz="2400" b="1" u="sng" dirty="0" smtClean="0">
              <a:solidFill>
                <a:schemeClr val="tx1"/>
              </a:solidFill>
            </a:endParaRPr>
          </a:p>
          <a:p>
            <a:endParaRPr lang="en-US" altLang="ja-JP" sz="2400" b="1" u="sng" dirty="0">
              <a:solidFill>
                <a:schemeClr val="tx1"/>
              </a:solidFill>
            </a:endParaRPr>
          </a:p>
          <a:p>
            <a:endParaRPr lang="en-US" altLang="ja-JP" sz="2400" b="1" u="sng" dirty="0" smtClean="0">
              <a:solidFill>
                <a:schemeClr val="tx1"/>
              </a:solidFill>
            </a:endParaRPr>
          </a:p>
          <a:p>
            <a:endParaRPr lang="en-US" altLang="ja-JP" sz="2400" b="1" u="sng" dirty="0">
              <a:solidFill>
                <a:schemeClr val="tx1"/>
              </a:solidFill>
            </a:endParaRPr>
          </a:p>
          <a:p>
            <a:endParaRPr lang="en-US" altLang="ja-JP" sz="2400" b="1" u="sng" dirty="0" smtClean="0">
              <a:solidFill>
                <a:schemeClr val="tx1"/>
              </a:solidFill>
            </a:endParaRPr>
          </a:p>
          <a:p>
            <a:endParaRPr lang="en-US" altLang="ja-JP" sz="2400" b="1" u="sng" dirty="0">
              <a:solidFill>
                <a:schemeClr val="tx1"/>
              </a:solidFill>
            </a:endParaRPr>
          </a:p>
        </p:txBody>
      </p:sp>
      <p:sp>
        <p:nvSpPr>
          <p:cNvPr id="10" name="テキスト ボックス 9"/>
          <p:cNvSpPr txBox="1"/>
          <p:nvPr/>
        </p:nvSpPr>
        <p:spPr>
          <a:xfrm>
            <a:off x="992560" y="96485"/>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15" name="角丸四角形 14"/>
          <p:cNvSpPr/>
          <p:nvPr/>
        </p:nvSpPr>
        <p:spPr>
          <a:xfrm>
            <a:off x="505030" y="3147675"/>
            <a:ext cx="3425045" cy="882116"/>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健や</a:t>
            </a:r>
            <a:r>
              <a:rPr lang="ja-JP" altLang="en-US" sz="2400" dirty="0" smtClean="0">
                <a:solidFill>
                  <a:srgbClr val="002060"/>
                </a:solidFill>
                <a:latin typeface="HG丸ｺﾞｼｯｸM-PRO" panose="020F0600000000000000" pitchFamily="50" charset="-128"/>
                <a:ea typeface="HG丸ｺﾞｼｯｸM-PRO" panose="020F0600000000000000" pitchFamily="50" charset="-128"/>
              </a:rPr>
              <a:t>かに</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a:p>
            <a:pPr algn="ctr"/>
            <a:r>
              <a:rPr lang="ja-JP" altLang="en-US" sz="2400" dirty="0" smtClean="0">
                <a:solidFill>
                  <a:srgbClr val="002060"/>
                </a:solidFill>
                <a:latin typeface="HG丸ｺﾞｼｯｸM-PRO" panose="020F0600000000000000" pitchFamily="50" charset="-128"/>
                <a:ea typeface="HG丸ｺﾞｼｯｸM-PRO" panose="020F0600000000000000" pitchFamily="50" charset="-128"/>
              </a:rPr>
              <a:t>伸び伸びと育つ</a:t>
            </a:r>
            <a:endParaRPr kumimoji="1" lang="ja-JP" altLang="en-US" sz="2400" dirty="0">
              <a:solidFill>
                <a:srgbClr val="002060"/>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505030" y="4221088"/>
            <a:ext cx="3425045" cy="874314"/>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身近</a:t>
            </a:r>
            <a:r>
              <a:rPr lang="ja-JP" altLang="en-US" sz="2400" dirty="0" smtClean="0">
                <a:solidFill>
                  <a:srgbClr val="002060"/>
                </a:solidFill>
                <a:latin typeface="HG丸ｺﾞｼｯｸM-PRO" panose="020F0600000000000000" pitchFamily="50" charset="-128"/>
                <a:ea typeface="HG丸ｺﾞｼｯｸM-PRO" panose="020F0600000000000000" pitchFamily="50" charset="-128"/>
              </a:rPr>
              <a:t>な人と</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a:p>
            <a:pPr algn="ctr"/>
            <a:r>
              <a:rPr lang="ja-JP" altLang="en-US" sz="2400" dirty="0" smtClean="0">
                <a:solidFill>
                  <a:srgbClr val="002060"/>
                </a:solidFill>
                <a:latin typeface="HG丸ｺﾞｼｯｸM-PRO" panose="020F0600000000000000" pitchFamily="50" charset="-128"/>
                <a:ea typeface="HG丸ｺﾞｼｯｸM-PRO" panose="020F0600000000000000" pitchFamily="50" charset="-128"/>
              </a:rPr>
              <a:t>気持ちが通じ合う</a:t>
            </a:r>
            <a:endParaRPr kumimoji="1" lang="ja-JP" altLang="en-US" sz="2400" dirty="0">
              <a:solidFill>
                <a:srgbClr val="002060"/>
              </a:solidFill>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530486" y="5286699"/>
            <a:ext cx="3425045" cy="882116"/>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身近</a:t>
            </a:r>
            <a:r>
              <a:rPr lang="ja-JP" altLang="en-US" sz="2400" dirty="0" smtClean="0">
                <a:solidFill>
                  <a:srgbClr val="002060"/>
                </a:solidFill>
                <a:latin typeface="HG丸ｺﾞｼｯｸM-PRO" panose="020F0600000000000000" pitchFamily="50" charset="-128"/>
                <a:ea typeface="HG丸ｺﾞｼｯｸM-PRO" panose="020F0600000000000000" pitchFamily="50" charset="-128"/>
              </a:rPr>
              <a:t>なものと関わり</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a:p>
            <a:pPr algn="ctr"/>
            <a:r>
              <a:rPr lang="ja-JP" altLang="en-US" sz="2400" dirty="0" smtClean="0">
                <a:solidFill>
                  <a:srgbClr val="002060"/>
                </a:solidFill>
                <a:latin typeface="HG丸ｺﾞｼｯｸM-PRO" panose="020F0600000000000000" pitchFamily="50" charset="-128"/>
                <a:ea typeface="HG丸ｺﾞｼｯｸM-PRO" panose="020F0600000000000000" pitchFamily="50" charset="-128"/>
              </a:rPr>
              <a:t>感性が育つ</a:t>
            </a:r>
            <a:endParaRPr kumimoji="1" lang="ja-JP" altLang="en-US" sz="2400" dirty="0">
              <a:solidFill>
                <a:srgbClr val="002060"/>
              </a:solidFill>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4264013" y="3147675"/>
            <a:ext cx="5221806" cy="830997"/>
          </a:xfrm>
          <a:prstGeom prst="rect">
            <a:avLst/>
          </a:prstGeom>
          <a:noFill/>
          <a:ln>
            <a:noFill/>
          </a:ln>
        </p:spPr>
        <p:txBody>
          <a:bodyPr wrap="square" rtlCol="0">
            <a:spAutoFit/>
          </a:bodyPr>
          <a:lstStyle/>
          <a:p>
            <a:r>
              <a:rPr lang="en-US" altLang="ja-JP" sz="1600" dirty="0" smtClean="0">
                <a:solidFill>
                  <a:srgbClr val="0000FF"/>
                </a:solidFill>
                <a:latin typeface="HG丸ｺﾞｼｯｸM-PRO" panose="020F0600000000000000" pitchFamily="50" charset="-128"/>
                <a:ea typeface="HG丸ｺﾞｼｯｸM-PRO" panose="020F0600000000000000" pitchFamily="50" charset="-128"/>
              </a:rPr>
              <a:t>【</a:t>
            </a:r>
            <a:r>
              <a:rPr lang="ja-JP" altLang="en-US" sz="1600" dirty="0" smtClean="0">
                <a:solidFill>
                  <a:srgbClr val="0000FF"/>
                </a:solidFill>
                <a:latin typeface="HG丸ｺﾞｼｯｸM-PRO" panose="020F0600000000000000" pitchFamily="50" charset="-128"/>
                <a:ea typeface="HG丸ｺﾞｼｯｸM-PRO" panose="020F0600000000000000" pitchFamily="50" charset="-128"/>
              </a:rPr>
              <a:t>身体的発達に関する視点</a:t>
            </a:r>
            <a:r>
              <a:rPr lang="en-US" altLang="ja-JP" sz="1600" dirty="0" smtClean="0">
                <a:solidFill>
                  <a:srgbClr val="0000FF"/>
                </a:solidFill>
                <a:latin typeface="HG丸ｺﾞｼｯｸM-PRO" panose="020F0600000000000000" pitchFamily="50" charset="-128"/>
                <a:ea typeface="HG丸ｺﾞｼｯｸM-PRO" panose="020F0600000000000000" pitchFamily="50" charset="-128"/>
              </a:rPr>
              <a:t>】</a:t>
            </a:r>
          </a:p>
          <a:p>
            <a:r>
              <a:rPr lang="ja-JP" altLang="en-US" sz="1600" dirty="0" smtClean="0">
                <a:latin typeface="HG丸ｺﾞｼｯｸM-PRO" panose="020F0600000000000000" pitchFamily="50" charset="-128"/>
                <a:ea typeface="HG丸ｺﾞｼｯｸM-PRO" panose="020F0600000000000000" pitchFamily="50" charset="-128"/>
              </a:rPr>
              <a:t>　健康</a:t>
            </a:r>
            <a:r>
              <a:rPr lang="ja-JP" altLang="en-US" sz="1600" dirty="0">
                <a:latin typeface="HG丸ｺﾞｼｯｸM-PRO" panose="020F0600000000000000" pitchFamily="50" charset="-128"/>
                <a:ea typeface="HG丸ｺﾞｼｯｸM-PRO" panose="020F0600000000000000" pitchFamily="50" charset="-128"/>
              </a:rPr>
              <a:t>な心と身体を育て</a:t>
            </a:r>
            <a:r>
              <a:rPr lang="ja-JP" altLang="en-US" sz="1600" dirty="0" smtClean="0">
                <a:latin typeface="HG丸ｺﾞｼｯｸM-PRO" panose="020F0600000000000000" pitchFamily="50" charset="-128"/>
                <a:ea typeface="HG丸ｺﾞｼｯｸM-PRO" panose="020F0600000000000000" pitchFamily="50" charset="-128"/>
              </a:rPr>
              <a:t>、自ら健康</a:t>
            </a:r>
            <a:r>
              <a:rPr lang="ja-JP" altLang="en-US" sz="1600" dirty="0">
                <a:latin typeface="HG丸ｺﾞｼｯｸM-PRO" panose="020F0600000000000000" pitchFamily="50" charset="-128"/>
                <a:ea typeface="HG丸ｺﾞｼｯｸM-PRO" panose="020F0600000000000000" pitchFamily="50" charset="-128"/>
              </a:rPr>
              <a:t>で安全な生活</a:t>
            </a:r>
            <a:r>
              <a:rPr lang="ja-JP" altLang="en-US" sz="1600" dirty="0" smtClean="0">
                <a:latin typeface="HG丸ｺﾞｼｯｸM-PRO" panose="020F0600000000000000" pitchFamily="50" charset="-128"/>
                <a:ea typeface="HG丸ｺﾞｼｯｸM-PRO" panose="020F0600000000000000" pitchFamily="50" charset="-128"/>
              </a:rPr>
              <a:t>を</a:t>
            </a:r>
            <a:r>
              <a:rPr lang="ja-JP" altLang="en-US" sz="1600" dirty="0" err="1" smtClean="0">
                <a:latin typeface="HG丸ｺﾞｼｯｸM-PRO" panose="020F0600000000000000" pitchFamily="50" charset="-128"/>
                <a:ea typeface="HG丸ｺﾞｼｯｸM-PRO" panose="020F0600000000000000" pitchFamily="50" charset="-128"/>
              </a:rPr>
              <a:t>つ</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くり出す</a:t>
            </a:r>
            <a:r>
              <a:rPr lang="ja-JP" altLang="en-US" sz="1600" dirty="0">
                <a:latin typeface="HG丸ｺﾞｼｯｸM-PRO" panose="020F0600000000000000" pitchFamily="50" charset="-128"/>
                <a:ea typeface="HG丸ｺﾞｼｯｸM-PRO" panose="020F0600000000000000" pitchFamily="50" charset="-128"/>
              </a:rPr>
              <a:t>力の基盤を培う。</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4264013" y="4119636"/>
            <a:ext cx="5273718" cy="1077218"/>
          </a:xfrm>
          <a:prstGeom prst="rect">
            <a:avLst/>
          </a:prstGeom>
          <a:noFill/>
          <a:ln>
            <a:noFill/>
          </a:ln>
        </p:spPr>
        <p:txBody>
          <a:bodyPr wrap="square" rtlCol="0">
            <a:spAutoFit/>
          </a:bodyPr>
          <a:lstStyle/>
          <a:p>
            <a:r>
              <a:rPr lang="en-US" altLang="ja-JP" sz="1600" dirty="0" smtClean="0">
                <a:solidFill>
                  <a:srgbClr val="0000FF"/>
                </a:solidFill>
                <a:latin typeface="HG丸ｺﾞｼｯｸM-PRO" panose="020F0600000000000000" pitchFamily="50" charset="-128"/>
                <a:ea typeface="HG丸ｺﾞｼｯｸM-PRO" panose="020F0600000000000000" pitchFamily="50" charset="-128"/>
              </a:rPr>
              <a:t>【</a:t>
            </a:r>
            <a:r>
              <a:rPr lang="ja-JP" altLang="en-US" sz="1600" dirty="0">
                <a:solidFill>
                  <a:srgbClr val="0000FF"/>
                </a:solidFill>
                <a:latin typeface="HG丸ｺﾞｼｯｸM-PRO" panose="020F0600000000000000" pitchFamily="50" charset="-128"/>
                <a:ea typeface="HG丸ｺﾞｼｯｸM-PRO" panose="020F0600000000000000" pitchFamily="50" charset="-128"/>
              </a:rPr>
              <a:t>社会的</a:t>
            </a:r>
            <a:r>
              <a:rPr lang="ja-JP" altLang="en-US" sz="1600" dirty="0" smtClean="0">
                <a:solidFill>
                  <a:srgbClr val="0000FF"/>
                </a:solidFill>
                <a:latin typeface="HG丸ｺﾞｼｯｸM-PRO" panose="020F0600000000000000" pitchFamily="50" charset="-128"/>
                <a:ea typeface="HG丸ｺﾞｼｯｸM-PRO" panose="020F0600000000000000" pitchFamily="50" charset="-128"/>
              </a:rPr>
              <a:t>発達に関する視点</a:t>
            </a:r>
            <a:r>
              <a:rPr lang="en-US" altLang="ja-JP" sz="1600" dirty="0" smtClean="0">
                <a:solidFill>
                  <a:srgbClr val="0000FF"/>
                </a:solidFill>
                <a:latin typeface="HG丸ｺﾞｼｯｸM-PRO" panose="020F0600000000000000" pitchFamily="50" charset="-128"/>
                <a:ea typeface="HG丸ｺﾞｼｯｸM-PRO" panose="020F0600000000000000" pitchFamily="50" charset="-128"/>
              </a:rPr>
              <a:t>】</a:t>
            </a:r>
          </a:p>
          <a:p>
            <a:pPr marL="0" lvl="1"/>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受容的・応答的な関わりの下で、何かを伝えようと</a:t>
            </a:r>
            <a:r>
              <a:rPr lang="ja-JP" altLang="en-US" sz="1600" dirty="0" err="1" smtClean="0">
                <a:latin typeface="HG丸ｺﾞｼｯｸM-PRO" panose="020F0600000000000000" pitchFamily="50" charset="-128"/>
                <a:ea typeface="HG丸ｺﾞｼｯｸM-PRO" panose="020F0600000000000000" pitchFamily="50" charset="-128"/>
              </a:rPr>
              <a:t>す</a:t>
            </a:r>
            <a:endParaRPr lang="en-US" altLang="ja-JP" sz="1600" dirty="0" smtClean="0">
              <a:latin typeface="HG丸ｺﾞｼｯｸM-PRO" panose="020F0600000000000000" pitchFamily="50" charset="-128"/>
              <a:ea typeface="HG丸ｺﾞｼｯｸM-PRO" panose="020F0600000000000000" pitchFamily="50" charset="-128"/>
            </a:endParaRPr>
          </a:p>
          <a:p>
            <a:pPr marL="0" lvl="1"/>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err="1" smtClean="0">
                <a:latin typeface="HG丸ｺﾞｼｯｸM-PRO" panose="020F0600000000000000" pitchFamily="50" charset="-128"/>
                <a:ea typeface="HG丸ｺﾞｼｯｸM-PRO" panose="020F0600000000000000" pitchFamily="50" charset="-128"/>
              </a:rPr>
              <a:t>る</a:t>
            </a:r>
            <a:r>
              <a:rPr lang="ja-JP" altLang="en-US" sz="1600" dirty="0" smtClean="0">
                <a:latin typeface="HG丸ｺﾞｼｯｸM-PRO" panose="020F0600000000000000" pitchFamily="50" charset="-128"/>
                <a:ea typeface="HG丸ｺﾞｼｯｸM-PRO" panose="020F0600000000000000" pitchFamily="50" charset="-128"/>
              </a:rPr>
              <a:t>意欲や身近な大人との信頼関係を育て、人と関わる</a:t>
            </a:r>
            <a:endParaRPr lang="en-US" altLang="ja-JP" sz="1600" dirty="0" smtClean="0">
              <a:latin typeface="HG丸ｺﾞｼｯｸM-PRO" panose="020F0600000000000000" pitchFamily="50" charset="-128"/>
              <a:ea typeface="HG丸ｺﾞｼｯｸM-PRO" panose="020F0600000000000000" pitchFamily="50" charset="-128"/>
            </a:endParaRPr>
          </a:p>
          <a:p>
            <a:pPr marL="0" lvl="1"/>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力の基盤を培う。</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4264013" y="5286699"/>
            <a:ext cx="5273718" cy="830997"/>
          </a:xfrm>
          <a:prstGeom prst="rect">
            <a:avLst/>
          </a:prstGeom>
          <a:noFill/>
          <a:ln>
            <a:noFill/>
          </a:ln>
        </p:spPr>
        <p:txBody>
          <a:bodyPr wrap="square" rtlCol="0">
            <a:spAutoFit/>
          </a:bodyPr>
          <a:lstStyle/>
          <a:p>
            <a:r>
              <a:rPr lang="en-US" altLang="ja-JP" sz="1600" dirty="0" smtClean="0">
                <a:solidFill>
                  <a:srgbClr val="0000FF"/>
                </a:solidFill>
                <a:latin typeface="HG丸ｺﾞｼｯｸM-PRO" panose="020F0600000000000000" pitchFamily="50" charset="-128"/>
                <a:ea typeface="HG丸ｺﾞｼｯｸM-PRO" panose="020F0600000000000000" pitchFamily="50" charset="-128"/>
              </a:rPr>
              <a:t>【</a:t>
            </a:r>
            <a:r>
              <a:rPr lang="ja-JP" altLang="en-US" sz="1600" dirty="0">
                <a:solidFill>
                  <a:srgbClr val="0000FF"/>
                </a:solidFill>
                <a:latin typeface="HG丸ｺﾞｼｯｸM-PRO" panose="020F0600000000000000" pitchFamily="50" charset="-128"/>
                <a:ea typeface="HG丸ｺﾞｼｯｸM-PRO" panose="020F0600000000000000" pitchFamily="50" charset="-128"/>
              </a:rPr>
              <a:t>精神的</a:t>
            </a:r>
            <a:r>
              <a:rPr lang="ja-JP" altLang="en-US" sz="1600" dirty="0" smtClean="0">
                <a:solidFill>
                  <a:srgbClr val="0000FF"/>
                </a:solidFill>
                <a:latin typeface="HG丸ｺﾞｼｯｸM-PRO" panose="020F0600000000000000" pitchFamily="50" charset="-128"/>
                <a:ea typeface="HG丸ｺﾞｼｯｸM-PRO" panose="020F0600000000000000" pitchFamily="50" charset="-128"/>
              </a:rPr>
              <a:t>発達に関する視点</a:t>
            </a:r>
            <a:r>
              <a:rPr lang="en-US" altLang="ja-JP" sz="1600" dirty="0" smtClean="0">
                <a:solidFill>
                  <a:srgbClr val="0000FF"/>
                </a:solidFill>
                <a:latin typeface="HG丸ｺﾞｼｯｸM-PRO" panose="020F0600000000000000" pitchFamily="50" charset="-128"/>
                <a:ea typeface="HG丸ｺﾞｼｯｸM-PRO" panose="020F0600000000000000" pitchFamily="50" charset="-128"/>
              </a:rPr>
              <a:t>】</a:t>
            </a:r>
          </a:p>
          <a:p>
            <a:pPr marL="0" lvl="1"/>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身近</a:t>
            </a:r>
            <a:r>
              <a:rPr lang="ja-JP" altLang="en-US" sz="1600" dirty="0">
                <a:latin typeface="HG丸ｺﾞｼｯｸM-PRO" panose="020F0600000000000000" pitchFamily="50" charset="-128"/>
                <a:ea typeface="HG丸ｺﾞｼｯｸM-PRO" panose="020F0600000000000000" pitchFamily="50" charset="-128"/>
              </a:rPr>
              <a:t>な環境に興味や好奇心</a:t>
            </a:r>
            <a:r>
              <a:rPr lang="ja-JP" altLang="en-US" sz="1600" dirty="0" smtClean="0">
                <a:latin typeface="HG丸ｺﾞｼｯｸM-PRO" panose="020F0600000000000000" pitchFamily="50" charset="-128"/>
                <a:ea typeface="HG丸ｺﾞｼｯｸM-PRO" panose="020F0600000000000000" pitchFamily="50" charset="-128"/>
              </a:rPr>
              <a:t>をもって</a:t>
            </a:r>
            <a:r>
              <a:rPr lang="ja-JP" altLang="en-US" sz="1600" dirty="0">
                <a:latin typeface="HG丸ｺﾞｼｯｸM-PRO" panose="020F0600000000000000" pitchFamily="50" charset="-128"/>
                <a:ea typeface="HG丸ｺﾞｼｯｸM-PRO" panose="020F0600000000000000" pitchFamily="50" charset="-128"/>
              </a:rPr>
              <a:t>関わり、</a:t>
            </a:r>
            <a:r>
              <a:rPr lang="ja-JP" altLang="en-US" sz="1600" dirty="0" smtClean="0">
                <a:latin typeface="HG丸ｺﾞｼｯｸM-PRO" panose="020F0600000000000000" pitchFamily="50" charset="-128"/>
                <a:ea typeface="HG丸ｺﾞｼｯｸM-PRO" panose="020F0600000000000000" pitchFamily="50" charset="-128"/>
              </a:rPr>
              <a:t>感じた</a:t>
            </a:r>
            <a:r>
              <a:rPr lang="ja-JP" altLang="en-US" sz="1600" dirty="0" err="1" smtClean="0">
                <a:latin typeface="HG丸ｺﾞｼｯｸM-PRO" panose="020F0600000000000000" pitchFamily="50" charset="-128"/>
                <a:ea typeface="HG丸ｺﾞｼｯｸM-PRO" panose="020F0600000000000000" pitchFamily="50" charset="-128"/>
              </a:rPr>
              <a:t>こ</a:t>
            </a:r>
            <a:endParaRPr lang="en-US" altLang="ja-JP" sz="1600" dirty="0" smtClean="0">
              <a:latin typeface="HG丸ｺﾞｼｯｸM-PRO" panose="020F0600000000000000" pitchFamily="50" charset="-128"/>
              <a:ea typeface="HG丸ｺﾞｼｯｸM-PRO" panose="020F0600000000000000" pitchFamily="50" charset="-128"/>
            </a:endParaRPr>
          </a:p>
          <a:p>
            <a:pPr marL="0" lvl="1"/>
            <a:r>
              <a:rPr lang="ja-JP" altLang="en-US" sz="1600" dirty="0" smtClean="0">
                <a:latin typeface="HG丸ｺﾞｼｯｸM-PRO" panose="020F0600000000000000" pitchFamily="50" charset="-128"/>
                <a:ea typeface="HG丸ｺﾞｼｯｸM-PRO" panose="020F0600000000000000" pitchFamily="50" charset="-128"/>
              </a:rPr>
              <a:t>　と</a:t>
            </a:r>
            <a:r>
              <a:rPr lang="ja-JP" altLang="en-US" sz="1600" dirty="0" err="1" smtClean="0">
                <a:latin typeface="HG丸ｺﾞｼｯｸM-PRO" panose="020F0600000000000000" pitchFamily="50" charset="-128"/>
                <a:ea typeface="HG丸ｺﾞｼｯｸM-PRO" panose="020F0600000000000000" pitchFamily="50" charset="-128"/>
              </a:rPr>
              <a:t>や</a:t>
            </a:r>
            <a:r>
              <a:rPr lang="ja-JP" altLang="en-US" sz="1600" dirty="0" smtClean="0">
                <a:latin typeface="HG丸ｺﾞｼｯｸM-PRO" panose="020F0600000000000000" pitchFamily="50" charset="-128"/>
                <a:ea typeface="HG丸ｺﾞｼｯｸM-PRO" panose="020F0600000000000000" pitchFamily="50" charset="-128"/>
              </a:rPr>
              <a:t>考えた</a:t>
            </a:r>
            <a:r>
              <a:rPr lang="ja-JP" altLang="en-US" sz="1600" dirty="0">
                <a:latin typeface="HG丸ｺﾞｼｯｸM-PRO" panose="020F0600000000000000" pitchFamily="50" charset="-128"/>
                <a:ea typeface="HG丸ｺﾞｼｯｸM-PRO" panose="020F0600000000000000" pitchFamily="50" charset="-128"/>
              </a:rPr>
              <a:t>ことを表現する力の基盤を</a:t>
            </a:r>
            <a:r>
              <a:rPr lang="ja-JP" altLang="en-US" sz="1600" dirty="0" smtClean="0">
                <a:latin typeface="HG丸ｺﾞｼｯｸM-PRO" panose="020F0600000000000000" pitchFamily="50" charset="-128"/>
                <a:ea typeface="HG丸ｺﾞｼｯｸM-PRO" panose="020F0600000000000000" pitchFamily="50" charset="-128"/>
              </a:rPr>
              <a:t>培う。</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21" name="右矢印 20"/>
          <p:cNvSpPr/>
          <p:nvPr/>
        </p:nvSpPr>
        <p:spPr>
          <a:xfrm>
            <a:off x="7761312" y="6117449"/>
            <a:ext cx="1368152"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181</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47</a:t>
            </a:fld>
            <a:endParaRPr lang="ja-JP" altLang="en-US"/>
          </a:p>
        </p:txBody>
      </p:sp>
    </p:spTree>
    <p:extLst>
      <p:ext uri="{BB962C8B-B14F-4D97-AF65-F5344CB8AC3E}">
        <p14:creationId xmlns:p14="http://schemas.microsoft.com/office/powerpoint/2010/main" val="527626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704527" y="620688"/>
            <a:ext cx="8568952" cy="4197326"/>
          </a:xfrm>
          <a:prstGeom prst="rect">
            <a:avLst/>
          </a:prstGeom>
          <a:gradFill>
            <a:gsLst>
              <a:gs pos="0">
                <a:schemeClr val="accent2">
                  <a:lumMod val="40000"/>
                  <a:lumOff val="60000"/>
                </a:schemeClr>
              </a:gs>
              <a:gs pos="23000">
                <a:schemeClr val="accent2">
                  <a:lumMod val="20000"/>
                  <a:lumOff val="80000"/>
                </a:schemeClr>
              </a:gs>
              <a:gs pos="83000">
                <a:schemeClr val="accent2">
                  <a:lumMod val="20000"/>
                  <a:lumOff val="80000"/>
                </a:schemeClr>
              </a:gs>
              <a:gs pos="100000">
                <a:schemeClr val="accent2">
                  <a:lumMod val="40000"/>
                  <a:lumOff val="60000"/>
                </a:schemeClr>
              </a:gs>
            </a:gsLst>
            <a:lin ang="5400000" scaled="0"/>
          </a:gradFill>
          <a:ln>
            <a:solidFill>
              <a:srgbClr val="EAC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pc="-290" dirty="0"/>
          </a:p>
        </p:txBody>
      </p:sp>
      <p:grpSp>
        <p:nvGrpSpPr>
          <p:cNvPr id="20" name="グループ化 19"/>
          <p:cNvGrpSpPr/>
          <p:nvPr/>
        </p:nvGrpSpPr>
        <p:grpSpPr>
          <a:xfrm>
            <a:off x="3466858" y="1865067"/>
            <a:ext cx="2844000" cy="3130284"/>
            <a:chOff x="1635060" y="1629930"/>
            <a:chExt cx="2554406" cy="2811539"/>
          </a:xfrm>
          <a:noFill/>
        </p:grpSpPr>
        <p:sp>
          <p:nvSpPr>
            <p:cNvPr id="21" name="円/楕円 20"/>
            <p:cNvSpPr/>
            <p:nvPr/>
          </p:nvSpPr>
          <p:spPr>
            <a:xfrm>
              <a:off x="1635060" y="1629930"/>
              <a:ext cx="2554406" cy="2554406"/>
            </a:xfrm>
            <a:prstGeom prst="ellipse">
              <a:avLst/>
            </a:prstGeom>
            <a:grpFill/>
            <a:ln>
              <a:solidFill>
                <a:srgbClr val="FF0000"/>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2" name="円/楕円 4"/>
            <p:cNvSpPr/>
            <p:nvPr/>
          </p:nvSpPr>
          <p:spPr>
            <a:xfrm>
              <a:off x="2425178" y="3864254"/>
              <a:ext cx="982464" cy="577215"/>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117338">
                <a:lnSpc>
                  <a:spcPct val="90000"/>
                </a:lnSpc>
                <a:spcBef>
                  <a:spcPct val="0"/>
                </a:spcBef>
                <a:spcAft>
                  <a:spcPct val="35000"/>
                </a:spcAft>
              </a:pPr>
              <a:r>
                <a:rPr lang="ja-JP" altLang="en-US" sz="2400" dirty="0">
                  <a:solidFill>
                    <a:srgbClr val="FF0000"/>
                  </a:solidFill>
                  <a:latin typeface="ＤＨＰ特太ゴシック体" panose="020B0500000000000000" pitchFamily="50" charset="-128"/>
                  <a:ea typeface="ＤＨＰ特太ゴシック体" panose="020B0500000000000000" pitchFamily="50" charset="-128"/>
                </a:rPr>
                <a:t>健康</a:t>
              </a:r>
              <a:endParaRPr lang="en-US" altLang="ja-JP" sz="2400" dirty="0">
                <a:solidFill>
                  <a:srgbClr val="FF0000"/>
                </a:solidFill>
                <a:latin typeface="ＤＨＰ特太ゴシック体" panose="020B0500000000000000" pitchFamily="50" charset="-128"/>
                <a:ea typeface="ＤＨＰ特太ゴシック体" panose="020B0500000000000000" pitchFamily="50" charset="-128"/>
              </a:endParaRPr>
            </a:p>
          </p:txBody>
        </p:sp>
      </p:grpSp>
      <p:grpSp>
        <p:nvGrpSpPr>
          <p:cNvPr id="5" name="グループ化 4"/>
          <p:cNvGrpSpPr/>
          <p:nvPr/>
        </p:nvGrpSpPr>
        <p:grpSpPr>
          <a:xfrm>
            <a:off x="2924551" y="812266"/>
            <a:ext cx="2844000" cy="2842554"/>
            <a:chOff x="1430851" y="72009"/>
            <a:chExt cx="2851750" cy="2909844"/>
          </a:xfrm>
          <a:noFill/>
        </p:grpSpPr>
        <p:sp>
          <p:nvSpPr>
            <p:cNvPr id="6" name="円/楕円 5"/>
            <p:cNvSpPr/>
            <p:nvPr/>
          </p:nvSpPr>
          <p:spPr>
            <a:xfrm>
              <a:off x="1430851" y="72009"/>
              <a:ext cx="2851750" cy="2909844"/>
            </a:xfrm>
            <a:prstGeom prst="ellipse">
              <a:avLst/>
            </a:prstGeom>
            <a:grpFill/>
            <a:ln>
              <a:solidFill>
                <a:srgbClr val="0070C0"/>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7" name="円/楕円 4"/>
            <p:cNvSpPr/>
            <p:nvPr/>
          </p:nvSpPr>
          <p:spPr>
            <a:xfrm>
              <a:off x="1487562" y="318171"/>
              <a:ext cx="753262" cy="384723"/>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117338">
                <a:lnSpc>
                  <a:spcPct val="90000"/>
                </a:lnSpc>
                <a:spcBef>
                  <a:spcPct val="0"/>
                </a:spcBef>
                <a:spcAft>
                  <a:spcPct val="35000"/>
                </a:spcAft>
              </a:pPr>
              <a:r>
                <a:rPr lang="ja-JP" altLang="en-US" sz="2400" dirty="0">
                  <a:solidFill>
                    <a:srgbClr val="0070C0"/>
                  </a:solidFill>
                  <a:latin typeface="ＤＨＰ特太ゴシック体" panose="020B0500000000000000" pitchFamily="50" charset="-128"/>
                  <a:ea typeface="ＤＨＰ特太ゴシック体" panose="020B0500000000000000" pitchFamily="50" charset="-128"/>
                </a:rPr>
                <a:t>言葉</a:t>
              </a:r>
              <a:endParaRPr lang="en-US" altLang="ja-JP" sz="2400" dirty="0" smtClean="0">
                <a:solidFill>
                  <a:srgbClr val="0070C0"/>
                </a:solidFill>
                <a:latin typeface="ＤＨＰ特太ゴシック体" panose="020B0500000000000000" pitchFamily="50" charset="-128"/>
                <a:ea typeface="ＤＨＰ特太ゴシック体" panose="020B0500000000000000" pitchFamily="50" charset="-128"/>
              </a:endParaRPr>
            </a:p>
          </p:txBody>
        </p:sp>
      </p:grpSp>
      <p:grpSp>
        <p:nvGrpSpPr>
          <p:cNvPr id="17" name="グループ化 16"/>
          <p:cNvGrpSpPr/>
          <p:nvPr/>
        </p:nvGrpSpPr>
        <p:grpSpPr>
          <a:xfrm>
            <a:off x="3989791" y="802814"/>
            <a:ext cx="2979433" cy="2844000"/>
            <a:chOff x="3600390" y="72004"/>
            <a:chExt cx="2676049" cy="2554406"/>
          </a:xfrm>
          <a:noFill/>
        </p:grpSpPr>
        <p:sp>
          <p:nvSpPr>
            <p:cNvPr id="18" name="円/楕円 17"/>
            <p:cNvSpPr/>
            <p:nvPr/>
          </p:nvSpPr>
          <p:spPr>
            <a:xfrm>
              <a:off x="3600390" y="72004"/>
              <a:ext cx="2554406" cy="2554406"/>
            </a:xfrm>
            <a:prstGeom prst="ellipse">
              <a:avLst/>
            </a:prstGeom>
            <a:grpFill/>
            <a:ln>
              <a:solidFill>
                <a:schemeClr val="accent6">
                  <a:lumMod val="75000"/>
                </a:schemeClr>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9" name="円/楕円 4"/>
            <p:cNvSpPr/>
            <p:nvPr/>
          </p:nvSpPr>
          <p:spPr>
            <a:xfrm>
              <a:off x="5293975" y="254703"/>
              <a:ext cx="982464" cy="429828"/>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117338">
                <a:lnSpc>
                  <a:spcPct val="90000"/>
                </a:lnSpc>
                <a:spcBef>
                  <a:spcPct val="0"/>
                </a:spcBef>
                <a:spcAft>
                  <a:spcPct val="35000"/>
                </a:spcAft>
              </a:pPr>
              <a:r>
                <a:rPr lang="ja-JP" altLang="en-US" sz="2400" dirty="0">
                  <a:solidFill>
                    <a:schemeClr val="accent6">
                      <a:lumMod val="75000"/>
                    </a:schemeClr>
                  </a:solidFill>
                  <a:latin typeface="ＤＨＰ特太ゴシック体" panose="020B0500000000000000" pitchFamily="50" charset="-128"/>
                  <a:ea typeface="ＤＨＰ特太ゴシック体" panose="020B0500000000000000" pitchFamily="50" charset="-128"/>
                </a:rPr>
                <a:t>表現</a:t>
              </a:r>
            </a:p>
          </p:txBody>
        </p:sp>
      </p:grpSp>
      <p:grpSp>
        <p:nvGrpSpPr>
          <p:cNvPr id="11" name="グループ化 10"/>
          <p:cNvGrpSpPr/>
          <p:nvPr/>
        </p:nvGrpSpPr>
        <p:grpSpPr>
          <a:xfrm>
            <a:off x="1886432" y="1382963"/>
            <a:ext cx="3580053" cy="2844000"/>
            <a:chOff x="1092209" y="1256826"/>
            <a:chExt cx="3215508" cy="2554406"/>
          </a:xfrm>
          <a:noFill/>
        </p:grpSpPr>
        <p:sp>
          <p:nvSpPr>
            <p:cNvPr id="12" name="円/楕円 11"/>
            <p:cNvSpPr/>
            <p:nvPr/>
          </p:nvSpPr>
          <p:spPr>
            <a:xfrm>
              <a:off x="1753311" y="1256826"/>
              <a:ext cx="2554406" cy="2554406"/>
            </a:xfrm>
            <a:prstGeom prst="ellipse">
              <a:avLst/>
            </a:prstGeom>
            <a:grpFill/>
            <a:ln>
              <a:solidFill>
                <a:srgbClr val="FFC000"/>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3" name="円/楕円 4"/>
            <p:cNvSpPr/>
            <p:nvPr/>
          </p:nvSpPr>
          <p:spPr>
            <a:xfrm>
              <a:off x="1092209" y="2754230"/>
              <a:ext cx="1569562" cy="306080"/>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117338">
                <a:lnSpc>
                  <a:spcPct val="90000"/>
                </a:lnSpc>
                <a:spcBef>
                  <a:spcPct val="0"/>
                </a:spcBef>
                <a:spcAft>
                  <a:spcPct val="35000"/>
                </a:spcAft>
              </a:pPr>
              <a:r>
                <a:rPr lang="ja-JP" altLang="en-US" sz="2400" dirty="0">
                  <a:solidFill>
                    <a:srgbClr val="FFC000"/>
                  </a:solidFill>
                  <a:latin typeface="ＤＨＰ特太ゴシック体" panose="020B0500000000000000" pitchFamily="50" charset="-128"/>
                  <a:ea typeface="ＤＨＰ特太ゴシック体" panose="020B0500000000000000" pitchFamily="50" charset="-128"/>
                </a:rPr>
                <a:t>人間関係</a:t>
              </a:r>
              <a:endParaRPr lang="en-US" altLang="ja-JP" sz="2400" dirty="0">
                <a:solidFill>
                  <a:srgbClr val="FFC000"/>
                </a:solidFill>
                <a:latin typeface="ＤＨＰ特太ゴシック体" panose="020B0500000000000000" pitchFamily="50" charset="-128"/>
                <a:ea typeface="ＤＨＰ特太ゴシック体" panose="020B0500000000000000" pitchFamily="50" charset="-128"/>
              </a:endParaRPr>
            </a:p>
          </p:txBody>
        </p:sp>
      </p:grpSp>
      <p:sp>
        <p:nvSpPr>
          <p:cNvPr id="24" name="タイトル 1"/>
          <p:cNvSpPr txBox="1">
            <a:spLocks/>
          </p:cNvSpPr>
          <p:nvPr/>
        </p:nvSpPr>
        <p:spPr>
          <a:xfrm>
            <a:off x="666803" y="4887959"/>
            <a:ext cx="8568954" cy="1853411"/>
          </a:xfrm>
          <a:prstGeom prst="rect">
            <a:avLst/>
          </a:prstGeom>
          <a:solidFill>
            <a:schemeClr val="bg1"/>
          </a:solidFill>
          <a:ln w="19050">
            <a:solidFill>
              <a:schemeClr val="accent2">
                <a:lumMod val="40000"/>
                <a:lumOff val="60000"/>
              </a:schemeClr>
            </a:solidFill>
          </a:ln>
        </p:spPr>
        <p:style>
          <a:lnRef idx="2">
            <a:schemeClr val="accent2"/>
          </a:lnRef>
          <a:fillRef idx="1">
            <a:schemeClr val="lt1"/>
          </a:fillRef>
          <a:effectRef idx="0">
            <a:schemeClr val="accent2"/>
          </a:effectRef>
          <a:fontRef idx="minor">
            <a:schemeClr val="dk1"/>
          </a:fontRef>
        </p:style>
        <p:txBody>
          <a:bodyPr vert="horz" lIns="113117" tIns="37704" rIns="37704" bIns="377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500" dirty="0">
              <a:latin typeface="+mn-ea"/>
              <a:ea typeface="+mn-ea"/>
            </a:endParaRPr>
          </a:p>
          <a:p>
            <a:pPr algn="l"/>
            <a:endParaRPr lang="en-US" altLang="ja-JP" sz="1500" dirty="0">
              <a:latin typeface="+mn-ea"/>
              <a:ea typeface="+mn-ea"/>
            </a:endParaRPr>
          </a:p>
          <a:p>
            <a:pPr algn="l"/>
            <a:endParaRPr lang="en-US" altLang="ja-JP" sz="1500" dirty="0">
              <a:latin typeface="+mn-ea"/>
              <a:ea typeface="+mn-ea"/>
            </a:endParaRPr>
          </a:p>
        </p:txBody>
      </p:sp>
      <p:grpSp>
        <p:nvGrpSpPr>
          <p:cNvPr id="14" name="グループ化 13"/>
          <p:cNvGrpSpPr/>
          <p:nvPr/>
        </p:nvGrpSpPr>
        <p:grpSpPr>
          <a:xfrm>
            <a:off x="4263865" y="1382963"/>
            <a:ext cx="3203354" cy="2844000"/>
            <a:chOff x="3312310" y="1448321"/>
            <a:chExt cx="2877168" cy="2554406"/>
          </a:xfrm>
          <a:noFill/>
        </p:grpSpPr>
        <p:sp>
          <p:nvSpPr>
            <p:cNvPr id="15" name="円/楕円 14"/>
            <p:cNvSpPr/>
            <p:nvPr/>
          </p:nvSpPr>
          <p:spPr>
            <a:xfrm>
              <a:off x="3312310" y="1448321"/>
              <a:ext cx="2554406" cy="2554406"/>
            </a:xfrm>
            <a:prstGeom prst="ellipse">
              <a:avLst/>
            </a:prstGeom>
            <a:grpFill/>
            <a:ln>
              <a:solidFill>
                <a:srgbClr val="00B050"/>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6" name="円/楕円 4"/>
            <p:cNvSpPr/>
            <p:nvPr/>
          </p:nvSpPr>
          <p:spPr>
            <a:xfrm>
              <a:off x="5415740" y="2922540"/>
              <a:ext cx="773738" cy="352449"/>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117338">
                <a:lnSpc>
                  <a:spcPct val="90000"/>
                </a:lnSpc>
                <a:spcBef>
                  <a:spcPct val="0"/>
                </a:spcBef>
                <a:spcAft>
                  <a:spcPct val="35000"/>
                </a:spcAft>
              </a:pPr>
              <a:r>
                <a:rPr lang="ja-JP" altLang="en-US" sz="2400" dirty="0" smtClean="0">
                  <a:solidFill>
                    <a:srgbClr val="00B050"/>
                  </a:solidFill>
                  <a:latin typeface="ＤＨＰ特太ゴシック体" panose="020B0500000000000000" pitchFamily="50" charset="-128"/>
                  <a:ea typeface="ＤＨＰ特太ゴシック体" panose="020B0500000000000000" pitchFamily="50" charset="-128"/>
                </a:rPr>
                <a:t>環境</a:t>
              </a:r>
              <a:endParaRPr lang="en-US" altLang="ja-JP" sz="2400" dirty="0">
                <a:solidFill>
                  <a:srgbClr val="00B050"/>
                </a:solidFill>
                <a:latin typeface="ＤＨＰ特太ゴシック体" panose="020B0500000000000000" pitchFamily="50" charset="-128"/>
                <a:ea typeface="ＤＨＰ特太ゴシック体" panose="020B0500000000000000" pitchFamily="50" charset="-128"/>
              </a:endParaRPr>
            </a:p>
          </p:txBody>
        </p:sp>
      </p:grpSp>
      <p:sp>
        <p:nvSpPr>
          <p:cNvPr id="27" name="タイトル 1"/>
          <p:cNvSpPr txBox="1">
            <a:spLocks/>
          </p:cNvSpPr>
          <p:nvPr/>
        </p:nvSpPr>
        <p:spPr>
          <a:xfrm>
            <a:off x="666804" y="44626"/>
            <a:ext cx="8568953" cy="499499"/>
          </a:xfrm>
          <a:prstGeom prst="rect">
            <a:avLst/>
          </a:prstGeom>
          <a:noFill/>
          <a:ln w="9525">
            <a:solidFill>
              <a:schemeClr val="tx2"/>
            </a:solidFill>
          </a:ln>
        </p:spPr>
        <p:style>
          <a:lnRef idx="2">
            <a:schemeClr val="accent2"/>
          </a:lnRef>
          <a:fillRef idx="1">
            <a:schemeClr val="lt1"/>
          </a:fillRef>
          <a:effectRef idx="0">
            <a:schemeClr val="accent2"/>
          </a:effectRef>
          <a:fontRef idx="minor">
            <a:schemeClr val="dk1"/>
          </a:fontRef>
        </p:style>
        <p:txBody>
          <a:bodyPr vert="horz" lIns="113117" tIns="37704" rIns="37704" bIns="377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latin typeface="+mj-ea"/>
              </a:rPr>
              <a:t>０歳児の保育内容の記載のイメージ</a:t>
            </a:r>
            <a:endParaRPr lang="en-US" altLang="ja-JP" sz="2800" dirty="0">
              <a:latin typeface="+mj-ea"/>
            </a:endParaRPr>
          </a:p>
        </p:txBody>
      </p:sp>
      <p:sp>
        <p:nvSpPr>
          <p:cNvPr id="2" name="テキスト ボックス 1"/>
          <p:cNvSpPr txBox="1"/>
          <p:nvPr/>
        </p:nvSpPr>
        <p:spPr>
          <a:xfrm>
            <a:off x="1352601" y="680185"/>
            <a:ext cx="553998" cy="4090149"/>
          </a:xfrm>
          <a:prstGeom prst="rect">
            <a:avLst/>
          </a:prstGeom>
          <a:noFill/>
        </p:spPr>
        <p:txBody>
          <a:bodyPr vert="eaVert" wrap="square" rtlCol="0">
            <a:spAutoFit/>
          </a:bodyPr>
          <a:lstStyle/>
          <a:p>
            <a:pPr algn="ctr"/>
            <a:r>
              <a:rPr kumimoji="1" lang="ja-JP" altLang="en-US" sz="2400" dirty="0" smtClean="0">
                <a:solidFill>
                  <a:schemeClr val="accent6">
                    <a:lumMod val="50000"/>
                  </a:schemeClr>
                </a:solidFill>
                <a:latin typeface="ＤＨＰ特太ゴシック体" panose="020B0500000000000000" pitchFamily="50" charset="-128"/>
                <a:ea typeface="ＤＨＰ特太ゴシック体" panose="020B0500000000000000" pitchFamily="50" charset="-128"/>
              </a:rPr>
              <a:t>養　　護</a:t>
            </a:r>
            <a:endParaRPr kumimoji="1" lang="ja-JP" altLang="en-US" sz="2400" dirty="0">
              <a:solidFill>
                <a:schemeClr val="accent6">
                  <a:lumMod val="50000"/>
                </a:schemeClr>
              </a:solidFill>
              <a:latin typeface="ＤＨＰ特太ゴシック体" panose="020B0500000000000000" pitchFamily="50" charset="-128"/>
              <a:ea typeface="ＤＨＰ特太ゴシック体" panose="020B0500000000000000" pitchFamily="50" charset="-128"/>
            </a:endParaRPr>
          </a:p>
        </p:txBody>
      </p:sp>
      <p:sp>
        <p:nvSpPr>
          <p:cNvPr id="3" name="テキスト ボックス 2"/>
          <p:cNvSpPr txBox="1"/>
          <p:nvPr/>
        </p:nvSpPr>
        <p:spPr>
          <a:xfrm>
            <a:off x="704529" y="4884263"/>
            <a:ext cx="8559431" cy="2092881"/>
          </a:xfrm>
          <a:prstGeom prst="rect">
            <a:avLst/>
          </a:prstGeom>
          <a:noFill/>
        </p:spPr>
        <p:txBody>
          <a:bodyPr wrap="square" rtlCol="0">
            <a:spAutoFit/>
          </a:bodyPr>
          <a:lstStyle/>
          <a:p>
            <a:pPr marL="85725" indent="-85725"/>
            <a:r>
              <a:rPr kumimoji="1" lang="ja-JP" altLang="en-US" sz="1300" dirty="0" smtClean="0"/>
              <a:t>○</a:t>
            </a:r>
            <a:r>
              <a:rPr lang="ja-JP" altLang="en-US" sz="1300" dirty="0"/>
              <a:t>乳児</a:t>
            </a:r>
            <a:r>
              <a:rPr lang="ja-JP" altLang="en-US" sz="1300" dirty="0" smtClean="0"/>
              <a:t>保育に</a:t>
            </a:r>
            <a:r>
              <a:rPr lang="ja-JP" altLang="en-US" sz="1300" dirty="0"/>
              <a:t>ついては、生活や</a:t>
            </a:r>
            <a:r>
              <a:rPr lang="ja-JP" altLang="en-US" sz="1300" dirty="0" smtClean="0"/>
              <a:t>遊びが充実することを通して</a:t>
            </a:r>
            <a:r>
              <a:rPr lang="ja-JP" altLang="en-US" sz="1300" dirty="0"/>
              <a:t>、子どもたちの身体的・精神的・社会的</a:t>
            </a:r>
            <a:r>
              <a:rPr lang="ja-JP" altLang="en-US" sz="1300" dirty="0" smtClean="0"/>
              <a:t>発達の基盤を</a:t>
            </a:r>
            <a:r>
              <a:rPr lang="ja-JP" altLang="en-US" sz="1300" dirty="0"/>
              <a:t>培</a:t>
            </a:r>
            <a:r>
              <a:rPr lang="ja-JP" altLang="en-US" sz="1300" dirty="0" smtClean="0"/>
              <a:t>うという</a:t>
            </a:r>
            <a:r>
              <a:rPr lang="ja-JP" altLang="en-US" sz="1300" dirty="0"/>
              <a:t>基本的な考え方を踏まえ、乳児を主体に、</a:t>
            </a:r>
            <a:r>
              <a:rPr lang="ja-JP" altLang="en-US" sz="1300" dirty="0" smtClean="0"/>
              <a:t>「身近な人と気持ち</a:t>
            </a:r>
            <a:r>
              <a:rPr lang="ja-JP" altLang="en-US" sz="1300" dirty="0"/>
              <a:t>が通じ合う」</a:t>
            </a:r>
            <a:r>
              <a:rPr lang="ja-JP" altLang="en-US" sz="1300" dirty="0" smtClean="0"/>
              <a:t>「身近なものと関わり感性が</a:t>
            </a:r>
            <a:r>
              <a:rPr lang="ja-JP" altLang="en-US" sz="1300" dirty="0"/>
              <a:t>育つ</a:t>
            </a:r>
            <a:r>
              <a:rPr lang="ja-JP" altLang="en-US" sz="1300" dirty="0" smtClean="0"/>
              <a:t>」</a:t>
            </a:r>
            <a:r>
              <a:rPr lang="ja-JP" altLang="en-US" sz="1300" dirty="0"/>
              <a:t>「</a:t>
            </a:r>
            <a:r>
              <a:rPr lang="ja-JP" altLang="en-US" sz="1300" dirty="0" smtClean="0"/>
              <a:t>健やかに伸び伸びと育つ」という視点から、保育の内容等を</a:t>
            </a:r>
            <a:r>
              <a:rPr lang="ja-JP" altLang="en-US" sz="1300" dirty="0"/>
              <a:t>記載</a:t>
            </a:r>
            <a:r>
              <a:rPr lang="ja-JP" altLang="en-US" sz="1300" dirty="0" smtClean="0"/>
              <a:t>。保育</a:t>
            </a:r>
            <a:r>
              <a:rPr lang="ja-JP" altLang="en-US" sz="1300" dirty="0"/>
              <a:t>現場で</a:t>
            </a:r>
            <a:r>
              <a:rPr lang="ja-JP" altLang="en-US" sz="1300" dirty="0" smtClean="0"/>
              <a:t>取り組みやすい</a:t>
            </a:r>
            <a:r>
              <a:rPr lang="ja-JP" altLang="en-US" sz="1300" dirty="0"/>
              <a:t>もの</a:t>
            </a:r>
            <a:r>
              <a:rPr lang="ja-JP" altLang="en-US" sz="1300" dirty="0" smtClean="0"/>
              <a:t>と</a:t>
            </a:r>
            <a:r>
              <a:rPr lang="ja-JP" altLang="en-US" sz="1300" dirty="0"/>
              <a:t>なるよう整理・充実。</a:t>
            </a:r>
          </a:p>
          <a:p>
            <a:endParaRPr lang="en-US" altLang="ja-JP" sz="600" dirty="0" smtClean="0"/>
          </a:p>
          <a:p>
            <a:r>
              <a:rPr lang="ja-JP" altLang="en-US" sz="1300" dirty="0" smtClean="0"/>
              <a:t>○「身近な人と気持ち</a:t>
            </a:r>
            <a:r>
              <a:rPr lang="ja-JP" altLang="en-US" sz="1300" dirty="0"/>
              <a:t>が通じ合う」という視点からは</a:t>
            </a:r>
            <a:r>
              <a:rPr lang="ja-JP" altLang="en-US" sz="1300" dirty="0" smtClean="0"/>
              <a:t>、主に現行指針の「</a:t>
            </a:r>
            <a:r>
              <a:rPr lang="ja-JP" altLang="en-US" sz="1300" dirty="0"/>
              <a:t>言葉」「人間関係」の領域で示して</a:t>
            </a:r>
            <a:r>
              <a:rPr lang="ja-JP" altLang="en-US" sz="1300" dirty="0" smtClean="0"/>
              <a:t>いる保育内容と</a:t>
            </a:r>
            <a:endParaRPr lang="en-US" altLang="ja-JP" sz="1300" dirty="0" smtClean="0"/>
          </a:p>
          <a:p>
            <a:r>
              <a:rPr lang="ja-JP" altLang="en-US" sz="1300" dirty="0"/>
              <a:t>　</a:t>
            </a:r>
            <a:r>
              <a:rPr lang="ja-JP" altLang="en-US" sz="1300" dirty="0" smtClean="0"/>
              <a:t>の</a:t>
            </a:r>
            <a:r>
              <a:rPr lang="ja-JP" altLang="en-US" sz="1300" dirty="0"/>
              <a:t>連続性を意識しながら、保育のねらい・</a:t>
            </a:r>
            <a:r>
              <a:rPr lang="ja-JP" altLang="en-US" sz="1300" dirty="0" smtClean="0"/>
              <a:t>内容等に</a:t>
            </a:r>
            <a:r>
              <a:rPr lang="ja-JP" altLang="en-US" sz="1300" dirty="0"/>
              <a:t>ついて整理・記載</a:t>
            </a:r>
            <a:r>
              <a:rPr lang="ja-JP" altLang="en-US" sz="1300" dirty="0" smtClean="0"/>
              <a:t>。乳児からの働きかけを周囲の大人が受容し、応答</a:t>
            </a:r>
            <a:endParaRPr lang="en-US" altLang="ja-JP" sz="1300" dirty="0" smtClean="0"/>
          </a:p>
          <a:p>
            <a:r>
              <a:rPr lang="ja-JP" altLang="en-US" sz="1300" dirty="0"/>
              <a:t>　</a:t>
            </a:r>
            <a:r>
              <a:rPr lang="ja-JP" altLang="en-US" sz="1300" dirty="0" smtClean="0"/>
              <a:t>的に関与する環境の重要性を踏まえ記載。</a:t>
            </a:r>
            <a:endParaRPr lang="en-US" altLang="ja-JP" sz="1300" dirty="0"/>
          </a:p>
          <a:p>
            <a:endParaRPr lang="en-US" altLang="ja-JP" sz="600" dirty="0" smtClean="0"/>
          </a:p>
          <a:p>
            <a:r>
              <a:rPr lang="ja-JP" altLang="en-US" sz="1300" dirty="0"/>
              <a:t>○</a:t>
            </a:r>
            <a:r>
              <a:rPr lang="ja-JP" altLang="en-US" sz="1300" dirty="0" smtClean="0"/>
              <a:t>「身近なものと関わり感性が育つ」</a:t>
            </a:r>
            <a:r>
              <a:rPr lang="ja-JP" altLang="en-US" sz="1300" dirty="0"/>
              <a:t>という視点からは</a:t>
            </a:r>
            <a:r>
              <a:rPr lang="ja-JP" altLang="en-US" sz="1300" dirty="0" smtClean="0"/>
              <a:t>、主に現行指針の「</a:t>
            </a:r>
            <a:r>
              <a:rPr lang="ja-JP" altLang="en-US" sz="1300" dirty="0"/>
              <a:t>表現」「環境」の領域で示している保育内容</a:t>
            </a:r>
            <a:r>
              <a:rPr lang="ja-JP" altLang="en-US" sz="1300" dirty="0" smtClean="0"/>
              <a:t>との</a:t>
            </a:r>
            <a:endParaRPr lang="en-US" altLang="ja-JP" sz="1300" dirty="0" smtClean="0"/>
          </a:p>
          <a:p>
            <a:r>
              <a:rPr lang="ja-JP" altLang="en-US" sz="1300" dirty="0"/>
              <a:t>　</a:t>
            </a:r>
            <a:r>
              <a:rPr lang="ja-JP" altLang="en-US" sz="1300" dirty="0" smtClean="0"/>
              <a:t>連続性を</a:t>
            </a:r>
            <a:r>
              <a:rPr lang="ja-JP" altLang="en-US" sz="1300" dirty="0"/>
              <a:t>意識しながら、保育のねらい・</a:t>
            </a:r>
            <a:r>
              <a:rPr lang="ja-JP" altLang="en-US" sz="1300" dirty="0" smtClean="0"/>
              <a:t>内容等について整理・</a:t>
            </a:r>
            <a:r>
              <a:rPr lang="ja-JP" altLang="en-US" sz="1300" dirty="0"/>
              <a:t>記載</a:t>
            </a:r>
            <a:r>
              <a:rPr lang="ja-JP" altLang="en-US" sz="1300" dirty="0" smtClean="0"/>
              <a:t>。乳児が好奇心を持つような環境構成を意識して記載。</a:t>
            </a:r>
            <a:endParaRPr lang="en-US" altLang="ja-JP" sz="1300" dirty="0"/>
          </a:p>
          <a:p>
            <a:endParaRPr kumimoji="1" lang="ja-JP" altLang="en-US" sz="1400" dirty="0"/>
          </a:p>
        </p:txBody>
      </p:sp>
      <p:sp>
        <p:nvSpPr>
          <p:cNvPr id="29" name="テキスト ボックス 28"/>
          <p:cNvSpPr txBox="1"/>
          <p:nvPr/>
        </p:nvSpPr>
        <p:spPr>
          <a:xfrm>
            <a:off x="6480044" y="4354834"/>
            <a:ext cx="2728632" cy="415498"/>
          </a:xfrm>
          <a:prstGeom prst="rect">
            <a:avLst/>
          </a:prstGeom>
          <a:noFill/>
        </p:spPr>
        <p:txBody>
          <a:bodyPr wrap="none" rtlCol="0">
            <a:spAutoFit/>
          </a:bodyPr>
          <a:lstStyle/>
          <a:p>
            <a:r>
              <a:rPr lang="ja-JP" altLang="en-US" sz="1050" dirty="0">
                <a:latin typeface="+mn-ea"/>
              </a:rPr>
              <a:t> </a:t>
            </a:r>
            <a:r>
              <a:rPr lang="en-US" altLang="ja-JP" sz="1050" dirty="0" smtClean="0">
                <a:latin typeface="+mn-ea"/>
              </a:rPr>
              <a:t>※</a:t>
            </a:r>
            <a:r>
              <a:rPr lang="ja-JP" altLang="en-US" sz="1050" dirty="0" smtClean="0">
                <a:latin typeface="+mn-ea"/>
              </a:rPr>
              <a:t>生活や遊びを通じて、子どもたちの</a:t>
            </a:r>
            <a:endParaRPr lang="en-US" altLang="ja-JP" sz="1050" dirty="0" smtClean="0">
              <a:latin typeface="+mn-ea"/>
            </a:endParaRPr>
          </a:p>
          <a:p>
            <a:r>
              <a:rPr lang="ja-JP" altLang="en-US" sz="1050" dirty="0" smtClean="0">
                <a:latin typeface="+mn-ea"/>
              </a:rPr>
              <a:t>　　身体的・精神的・社会的発達の基盤を培う</a:t>
            </a:r>
            <a:endParaRPr kumimoji="1" lang="ja-JP" altLang="en-US" sz="1050" dirty="0">
              <a:latin typeface="+mn-ea"/>
            </a:endParaRPr>
          </a:p>
        </p:txBody>
      </p:sp>
      <p:cxnSp>
        <p:nvCxnSpPr>
          <p:cNvPr id="34" name="直線コネクタ 33"/>
          <p:cNvCxnSpPr/>
          <p:nvPr/>
        </p:nvCxnSpPr>
        <p:spPr>
          <a:xfrm>
            <a:off x="4377469" y="2434948"/>
            <a:ext cx="98591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3687082" y="2713783"/>
            <a:ext cx="714804" cy="5519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3738818" y="2716567"/>
            <a:ext cx="714804" cy="55197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5351851" y="2666803"/>
            <a:ext cx="668026" cy="59347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V="1">
            <a:off x="5351851" y="2631572"/>
            <a:ext cx="668026" cy="59347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3860325" y="3220520"/>
            <a:ext cx="2020207" cy="626701"/>
          </a:xfrm>
          <a:prstGeom prst="rect">
            <a:avLst/>
          </a:prstGeom>
          <a:solidFill>
            <a:schemeClr val="bg1"/>
          </a:solidFill>
          <a:ln>
            <a:solidFill>
              <a:schemeClr val="tx2"/>
            </a:solidFill>
          </a:ln>
        </p:spPr>
        <p:txBody>
          <a:bodyPr wrap="square" lIns="36000" tIns="36000" rIns="36000" bIns="36000" rtlCol="0">
            <a:spAutoFit/>
          </a:bodyPr>
          <a:lstStyle/>
          <a:p>
            <a:pPr algn="ctr"/>
            <a:r>
              <a:rPr kumimoji="1" lang="ja-JP" altLang="en-US" sz="1800" spc="-270" dirty="0" smtClean="0"/>
              <a:t>健やかに</a:t>
            </a:r>
            <a:endParaRPr kumimoji="1" lang="en-US" altLang="ja-JP" sz="1800" spc="-270" dirty="0" smtClean="0"/>
          </a:p>
          <a:p>
            <a:pPr algn="ctr"/>
            <a:r>
              <a:rPr kumimoji="1" lang="ja-JP" altLang="en-US" sz="1800" spc="-270" dirty="0" smtClean="0"/>
              <a:t>伸び伸びと育つ</a:t>
            </a:r>
            <a:endParaRPr kumimoji="1" lang="ja-JP" altLang="en-US" sz="1800" spc="-270" dirty="0"/>
          </a:p>
        </p:txBody>
      </p:sp>
      <p:cxnSp>
        <p:nvCxnSpPr>
          <p:cNvPr id="36" name="直線コネクタ 35"/>
          <p:cNvCxnSpPr/>
          <p:nvPr/>
        </p:nvCxnSpPr>
        <p:spPr>
          <a:xfrm>
            <a:off x="4395898" y="2464162"/>
            <a:ext cx="98591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5097016" y="2125674"/>
            <a:ext cx="1939474" cy="626701"/>
          </a:xfrm>
          <a:prstGeom prst="rect">
            <a:avLst/>
          </a:prstGeom>
          <a:solidFill>
            <a:schemeClr val="bg1"/>
          </a:solidFill>
          <a:ln>
            <a:solidFill>
              <a:schemeClr val="tx2"/>
            </a:solidFill>
          </a:ln>
        </p:spPr>
        <p:txBody>
          <a:bodyPr wrap="square" lIns="36000" tIns="36000" rIns="36000" bIns="36000" numCol="1" spcCol="0" rtlCol="0">
            <a:spAutoFit/>
          </a:bodyPr>
          <a:lstStyle/>
          <a:p>
            <a:pPr algn="ctr"/>
            <a:r>
              <a:rPr lang="ja-JP" altLang="en-US" sz="1800" kern="1900" spc="-300" dirty="0"/>
              <a:t>身近</a:t>
            </a:r>
            <a:r>
              <a:rPr lang="ja-JP" altLang="en-US" sz="1800" kern="1900" spc="-300" dirty="0" smtClean="0"/>
              <a:t>なものと関わり</a:t>
            </a:r>
            <a:endParaRPr lang="en-US" altLang="ja-JP" sz="1800" kern="1900" spc="-300" dirty="0" smtClean="0"/>
          </a:p>
          <a:p>
            <a:pPr algn="ctr"/>
            <a:r>
              <a:rPr lang="ja-JP" altLang="en-US" sz="1800" kern="1900" spc="-300" dirty="0" smtClean="0"/>
              <a:t>感性が育つ</a:t>
            </a:r>
            <a:endParaRPr kumimoji="1" lang="ja-JP" altLang="en-US" sz="1800" kern="1900" spc="-300" dirty="0"/>
          </a:p>
        </p:txBody>
      </p:sp>
      <p:sp>
        <p:nvSpPr>
          <p:cNvPr id="28" name="テキスト ボックス 27"/>
          <p:cNvSpPr txBox="1"/>
          <p:nvPr/>
        </p:nvSpPr>
        <p:spPr>
          <a:xfrm>
            <a:off x="2670534" y="2127271"/>
            <a:ext cx="1922427" cy="626701"/>
          </a:xfrm>
          <a:prstGeom prst="rect">
            <a:avLst/>
          </a:prstGeom>
          <a:solidFill>
            <a:schemeClr val="bg1"/>
          </a:solidFill>
          <a:ln>
            <a:solidFill>
              <a:schemeClr val="tx2"/>
            </a:solidFill>
          </a:ln>
        </p:spPr>
        <p:txBody>
          <a:bodyPr wrap="square" lIns="36000" tIns="36000" rIns="36000" bIns="36000" rtlCol="0">
            <a:spAutoFit/>
          </a:bodyPr>
          <a:lstStyle/>
          <a:p>
            <a:pPr algn="ctr"/>
            <a:r>
              <a:rPr lang="ja-JP" altLang="en-US" sz="1800" spc="-200" dirty="0"/>
              <a:t>身近</a:t>
            </a:r>
            <a:r>
              <a:rPr lang="ja-JP" altLang="en-US" sz="1800" spc="-200" dirty="0" smtClean="0"/>
              <a:t>な人と</a:t>
            </a:r>
            <a:endParaRPr lang="en-US" altLang="ja-JP" sz="1800" spc="-200" dirty="0" smtClean="0"/>
          </a:p>
          <a:p>
            <a:pPr algn="ctr"/>
            <a:r>
              <a:rPr lang="ja-JP" altLang="en-US" sz="1800" spc="-200" dirty="0" smtClean="0"/>
              <a:t>気持ちが通じ合う</a:t>
            </a:r>
            <a:endParaRPr kumimoji="1" lang="ja-JP" altLang="en-US" sz="1800" spc="-200" dirty="0"/>
          </a:p>
        </p:txBody>
      </p:sp>
      <p:sp>
        <p:nvSpPr>
          <p:cNvPr id="8" name="Rectangle 2"/>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0" name="Rectangle 4"/>
          <p:cNvSpPr>
            <a:spLocks noChangeArrowheads="1"/>
          </p:cNvSpPr>
          <p:nvPr/>
        </p:nvSpPr>
        <p:spPr bwMode="auto">
          <a:xfrm>
            <a:off x="152401" y="-322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8"/>
          <p:cNvSpPr>
            <a:spLocks noGrp="1"/>
          </p:cNvSpPr>
          <p:nvPr>
            <p:ph type="sldNum" sz="quarter" idx="12"/>
          </p:nvPr>
        </p:nvSpPr>
        <p:spPr/>
        <p:txBody>
          <a:bodyPr/>
          <a:lstStyle/>
          <a:p>
            <a:pPr>
              <a:defRPr/>
            </a:pPr>
            <a:fld id="{B5EB0F02-464B-481B-A96C-0D238ADD2853}" type="slidenum">
              <a:rPr lang="ja-JP" altLang="en-US" smtClean="0"/>
              <a:pPr>
                <a:defRPr/>
              </a:pPr>
              <a:t>48</a:t>
            </a:fld>
            <a:endParaRPr lang="ja-JP" altLang="en-US"/>
          </a:p>
        </p:txBody>
      </p:sp>
    </p:spTree>
    <p:extLst>
      <p:ext uri="{BB962C8B-B14F-4D97-AF65-F5344CB8AC3E}">
        <p14:creationId xmlns:p14="http://schemas.microsoft.com/office/powerpoint/2010/main" val="1308370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05254" y="5125275"/>
            <a:ext cx="8967499" cy="1558872"/>
          </a:xfrm>
          <a:noFill/>
          <a:ln w="38100" cap="rnd">
            <a:gradFill>
              <a:gsLst>
                <a:gs pos="0">
                  <a:srgbClr val="FFFF00"/>
                </a:gs>
                <a:gs pos="100000">
                  <a:srgbClr val="33CC33"/>
                </a:gs>
              </a:gsLst>
              <a:lin ang="5400000" scaled="1"/>
            </a:gradFill>
          </a:ln>
        </p:spPr>
        <p:txBody>
          <a:bodyPr>
            <a:normAutofit fontScale="92500" lnSpcReduction="20000"/>
          </a:bodyPr>
          <a:lstStyle/>
          <a:p>
            <a:pPr marL="0" indent="0">
              <a:buNone/>
            </a:pPr>
            <a:endParaRPr lang="en-US" altLang="ja-JP" sz="3100" b="1" dirty="0">
              <a:latin typeface="HG丸ｺﾞｼｯｸM-PRO" panose="020F0600000000000000" pitchFamily="50" charset="-128"/>
              <a:ea typeface="HG丸ｺﾞｼｯｸM-PRO" panose="020F0600000000000000" pitchFamily="50" charset="-128"/>
            </a:endParaRPr>
          </a:p>
          <a:p>
            <a:pPr marL="0" indent="0">
              <a:buNone/>
            </a:pPr>
            <a:r>
              <a:rPr lang="ja-JP" altLang="en-US" sz="1900" dirty="0" smtClean="0">
                <a:latin typeface="HG丸ｺﾞｼｯｸM-PRO" panose="020F0600000000000000" pitchFamily="50" charset="-128"/>
                <a:ea typeface="HG丸ｺﾞｼｯｸM-PRO" panose="020F0600000000000000" pitchFamily="50" charset="-128"/>
              </a:rPr>
              <a:t>○　幼稚園教育要領及び保育所保育指針との整合性の確保</a:t>
            </a:r>
            <a:endParaRPr lang="en-US" altLang="ja-JP" sz="19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1900" dirty="0">
              <a:latin typeface="HG丸ｺﾞｼｯｸM-PRO" panose="020F0600000000000000" pitchFamily="50" charset="-128"/>
              <a:ea typeface="HG丸ｺﾞｼｯｸM-PRO" panose="020F0600000000000000" pitchFamily="50" charset="-128"/>
            </a:endParaRPr>
          </a:p>
          <a:p>
            <a:pPr marL="0" indent="0">
              <a:buNone/>
            </a:pPr>
            <a:r>
              <a:rPr lang="ja-JP" altLang="en-US" sz="1900" dirty="0" smtClean="0">
                <a:latin typeface="HG丸ｺﾞｼｯｸM-PRO" panose="020F0600000000000000" pitchFamily="50" charset="-128"/>
                <a:ea typeface="HG丸ｺﾞｼｯｸM-PRO" panose="020F0600000000000000" pitchFamily="50" charset="-128"/>
              </a:rPr>
              <a:t>○　小学校における教育との円滑な接続に配慮　</a:t>
            </a:r>
            <a:endParaRPr lang="ja-JP" altLang="en-US" sz="1900" dirty="0">
              <a:latin typeface="HG丸ｺﾞｼｯｸM-PRO" panose="020F0600000000000000" pitchFamily="50" charset="-128"/>
              <a:ea typeface="HG丸ｺﾞｼｯｸM-PRO" panose="020F0600000000000000" pitchFamily="50" charset="-128"/>
            </a:endParaRPr>
          </a:p>
          <a:p>
            <a:pPr marL="0" indent="0">
              <a:buNone/>
            </a:pPr>
            <a:r>
              <a:rPr lang="ja-JP" altLang="en-US" sz="1900" dirty="0" smtClean="0">
                <a:latin typeface="HG丸ｺﾞｼｯｸM-PRO" panose="020F0600000000000000" pitchFamily="50" charset="-128"/>
                <a:ea typeface="HG丸ｺﾞｼｯｸM-PRO" panose="020F0600000000000000" pitchFamily="50" charset="-128"/>
              </a:rPr>
              <a:t>　　　　　　　　　　　　　　</a:t>
            </a:r>
            <a:endParaRPr lang="en-US" altLang="ja-JP" sz="1900" dirty="0">
              <a:latin typeface="HG丸ｺﾞｼｯｸM-PRO" panose="020F0600000000000000" pitchFamily="50" charset="-128"/>
              <a:ea typeface="HG丸ｺﾞｼｯｸM-PRO" panose="020F0600000000000000" pitchFamily="50" charset="-128"/>
            </a:endParaRPr>
          </a:p>
          <a:p>
            <a:pPr marL="0" indent="0">
              <a:buNone/>
            </a:pPr>
            <a:endParaRPr lang="en-US" altLang="ja-JP" sz="1900" dirty="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417004" y="102717"/>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幼保連携型認定こども園教育・保育要領関連</a:t>
            </a:r>
            <a:r>
              <a:rPr lang="ja-JP" altLang="en-US" sz="2400" dirty="0" smtClean="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法令</a:t>
            </a:r>
            <a:endParaRPr lang="ja-JP" altLang="en-US" sz="2400" b="1"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2" name="正方形/長方形 1"/>
          <p:cNvSpPr/>
          <p:nvPr/>
        </p:nvSpPr>
        <p:spPr>
          <a:xfrm>
            <a:off x="272479" y="980726"/>
            <a:ext cx="9288523" cy="3609085"/>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538046" y="733113"/>
            <a:ext cx="3439634" cy="41951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000" dirty="0">
                <a:latin typeface="HG丸ｺﾞｼｯｸM-PRO" panose="020F0600000000000000" pitchFamily="50" charset="-128"/>
                <a:ea typeface="HG丸ｺﾞｼｯｸM-PRO" panose="020F0600000000000000" pitchFamily="50" charset="-128"/>
              </a:rPr>
              <a:t>認定こども園法　</a:t>
            </a:r>
            <a:r>
              <a:rPr lang="ja-JP" altLang="en-US" sz="2000" dirty="0" smtClean="0">
                <a:latin typeface="HG丸ｺﾞｼｯｸM-PRO" panose="020F0600000000000000" pitchFamily="50" charset="-128"/>
                <a:ea typeface="HG丸ｺﾞｼｯｸM-PRO" panose="020F0600000000000000" pitchFamily="50" charset="-128"/>
              </a:rPr>
              <a:t>第１０条</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272480" y="1193058"/>
            <a:ext cx="9288523" cy="3139321"/>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第１０条　幼保連携型認定こども園の教育課程その他の教育及び保育の内容に関する事</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項は、第２条第７項に規定する目的及び前条に規定する目標に従い、主務大臣</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が定める。</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２　主務大臣が前項の規定により幼保連携型認定こども園の教育課程その他の教育及び</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保育の内容に関する事項を定めるに当たっては、</a:t>
            </a:r>
            <a:r>
              <a:rPr lang="ja-JP" altLang="en-US" b="1" u="sng" dirty="0" smtClean="0">
                <a:solidFill>
                  <a:srgbClr val="0070C0"/>
                </a:solidFill>
                <a:latin typeface="HG丸ｺﾞｼｯｸM-PRO" panose="020F0600000000000000" pitchFamily="50" charset="-128"/>
                <a:ea typeface="HG丸ｺﾞｼｯｸM-PRO" panose="020F0600000000000000" pitchFamily="50" charset="-128"/>
              </a:rPr>
              <a:t>幼稚園教育要領</a:t>
            </a:r>
            <a:r>
              <a:rPr lang="ja-JP" altLang="en-US" u="sng" dirty="0" smtClean="0">
                <a:solidFill>
                  <a:srgbClr val="0070C0"/>
                </a:solidFill>
                <a:latin typeface="HG丸ｺﾞｼｯｸM-PRO" panose="020F0600000000000000" pitchFamily="50" charset="-128"/>
                <a:ea typeface="HG丸ｺﾞｼｯｸM-PRO" panose="020F0600000000000000" pitchFamily="50" charset="-128"/>
              </a:rPr>
              <a:t>及び</a:t>
            </a:r>
            <a:r>
              <a:rPr lang="ja-JP" altLang="en-US" b="1" u="sng" dirty="0" smtClean="0">
                <a:solidFill>
                  <a:srgbClr val="0070C0"/>
                </a:solidFill>
                <a:latin typeface="HG丸ｺﾞｼｯｸM-PRO" panose="020F0600000000000000" pitchFamily="50" charset="-128"/>
                <a:ea typeface="HG丸ｺﾞｼｯｸM-PRO" panose="020F0600000000000000" pitchFamily="50" charset="-128"/>
              </a:rPr>
              <a:t>児童福祉法第</a:t>
            </a:r>
            <a:endParaRPr lang="en-US" altLang="ja-JP" b="1" u="sng" dirty="0" smtClean="0">
              <a:solidFill>
                <a:srgbClr val="0070C0"/>
              </a:solidFill>
              <a:latin typeface="HG丸ｺﾞｼｯｸM-PRO" panose="020F0600000000000000" pitchFamily="50" charset="-128"/>
              <a:ea typeface="HG丸ｺﾞｼｯｸM-PRO" panose="020F0600000000000000" pitchFamily="50" charset="-128"/>
            </a:endParaRPr>
          </a:p>
          <a:p>
            <a:r>
              <a:rPr lang="ja-JP" altLang="en-US" b="1" dirty="0">
                <a:solidFill>
                  <a:srgbClr val="0070C0"/>
                </a:solidFill>
                <a:latin typeface="HG丸ｺﾞｼｯｸM-PRO" panose="020F0600000000000000" pitchFamily="50" charset="-128"/>
                <a:ea typeface="HG丸ｺﾞｼｯｸM-PRO" panose="020F0600000000000000" pitchFamily="50" charset="-128"/>
              </a:rPr>
              <a:t>　</a:t>
            </a:r>
            <a:r>
              <a:rPr lang="ja-JP" altLang="en-US" b="1" u="sng" dirty="0" smtClean="0">
                <a:solidFill>
                  <a:srgbClr val="0070C0"/>
                </a:solidFill>
                <a:latin typeface="HG丸ｺﾞｼｯｸM-PRO" panose="020F0600000000000000" pitchFamily="50" charset="-128"/>
                <a:ea typeface="HG丸ｺﾞｼｯｸM-PRO" panose="020F0600000000000000" pitchFamily="50" charset="-128"/>
              </a:rPr>
              <a:t>４５条第２項の規定に基づき児童福祉施設に関して厚生労働省令で定める基準</a:t>
            </a:r>
            <a:r>
              <a:rPr lang="ja-JP" altLang="en-US" u="sng" dirty="0" smtClean="0">
                <a:solidFill>
                  <a:srgbClr val="0070C0"/>
                </a:solidFill>
                <a:latin typeface="HG丸ｺﾞｼｯｸM-PRO" panose="020F0600000000000000" pitchFamily="50" charset="-128"/>
                <a:ea typeface="HG丸ｺﾞｼｯｸM-PRO" panose="020F0600000000000000" pitchFamily="50" charset="-128"/>
              </a:rPr>
              <a:t>（同項</a:t>
            </a:r>
            <a:endParaRPr lang="en-US" altLang="ja-JP" u="sng" dirty="0" smtClean="0">
              <a:solidFill>
                <a:srgbClr val="0070C0"/>
              </a:solidFill>
              <a:latin typeface="HG丸ｺﾞｼｯｸM-PRO" panose="020F0600000000000000" pitchFamily="50" charset="-128"/>
              <a:ea typeface="HG丸ｺﾞｼｯｸM-PRO" panose="020F0600000000000000" pitchFamily="50" charset="-128"/>
            </a:endParaRPr>
          </a:p>
          <a:p>
            <a:r>
              <a:rPr lang="ja-JP" altLang="en-US" dirty="0">
                <a:solidFill>
                  <a:srgbClr val="0070C0"/>
                </a:solidFill>
                <a:latin typeface="HG丸ｺﾞｼｯｸM-PRO" panose="020F0600000000000000" pitchFamily="50" charset="-128"/>
                <a:ea typeface="HG丸ｺﾞｼｯｸM-PRO" panose="020F0600000000000000" pitchFamily="50" charset="-128"/>
              </a:rPr>
              <a:t>　</a:t>
            </a:r>
            <a:r>
              <a:rPr lang="ja-JP" altLang="en-US" u="sng" dirty="0" smtClean="0">
                <a:solidFill>
                  <a:srgbClr val="0070C0"/>
                </a:solidFill>
                <a:latin typeface="HG丸ｺﾞｼｯｸM-PRO" panose="020F0600000000000000" pitchFamily="50" charset="-128"/>
                <a:ea typeface="HG丸ｺﾞｼｯｸM-PRO" panose="020F0600000000000000" pitchFamily="50" charset="-128"/>
              </a:rPr>
              <a:t>第３号に規定する保育所における保育の内容に係る部分に限る。）との整合性の確保</a:t>
            </a:r>
            <a:endParaRPr lang="en-US" altLang="ja-JP" u="sng" dirty="0" smtClean="0">
              <a:solidFill>
                <a:srgbClr val="0070C0"/>
              </a:solidFill>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並びに</a:t>
            </a:r>
            <a:r>
              <a:rPr lang="ja-JP" altLang="en-US" b="1" u="sng" dirty="0" smtClean="0">
                <a:solidFill>
                  <a:srgbClr val="0070C0"/>
                </a:solidFill>
                <a:latin typeface="HG丸ｺﾞｼｯｸM-PRO" panose="020F0600000000000000" pitchFamily="50" charset="-128"/>
                <a:ea typeface="HG丸ｺﾞｼｯｸM-PRO" panose="020F0600000000000000" pitchFamily="50" charset="-128"/>
              </a:rPr>
              <a:t>小学校</a:t>
            </a:r>
            <a:r>
              <a:rPr lang="ja-JP" altLang="en-US" u="sng" dirty="0" smtClean="0">
                <a:solidFill>
                  <a:srgbClr val="0070C0"/>
                </a:solidFill>
                <a:latin typeface="HG丸ｺﾞｼｯｸM-PRO" panose="020F0600000000000000" pitchFamily="50" charset="-128"/>
                <a:ea typeface="HG丸ｺﾞｼｯｸM-PRO" panose="020F0600000000000000" pitchFamily="50" charset="-128"/>
              </a:rPr>
              <a:t>（学校教育法第１条に規定する小学校をいう。）における教育との円滑</a:t>
            </a:r>
            <a:endParaRPr lang="en-US" altLang="ja-JP" u="sng" dirty="0" smtClean="0">
              <a:solidFill>
                <a:srgbClr val="0070C0"/>
              </a:solidFill>
              <a:latin typeface="HG丸ｺﾞｼｯｸM-PRO" panose="020F0600000000000000" pitchFamily="50" charset="-128"/>
              <a:ea typeface="HG丸ｺﾞｼｯｸM-PRO" panose="020F0600000000000000" pitchFamily="50" charset="-128"/>
            </a:endParaRPr>
          </a:p>
          <a:p>
            <a:r>
              <a:rPr lang="ja-JP" altLang="en-US" dirty="0">
                <a:solidFill>
                  <a:srgbClr val="0070C0"/>
                </a:solidFill>
                <a:latin typeface="HG丸ｺﾞｼｯｸM-PRO" panose="020F0600000000000000" pitchFamily="50" charset="-128"/>
                <a:ea typeface="HG丸ｺﾞｼｯｸM-PRO" panose="020F0600000000000000" pitchFamily="50" charset="-128"/>
              </a:rPr>
              <a:t>　</a:t>
            </a:r>
            <a:r>
              <a:rPr lang="ja-JP" altLang="en-US" u="sng" dirty="0" smtClean="0">
                <a:solidFill>
                  <a:srgbClr val="0070C0"/>
                </a:solidFill>
                <a:latin typeface="HG丸ｺﾞｼｯｸM-PRO" panose="020F0600000000000000" pitchFamily="50" charset="-128"/>
                <a:ea typeface="HG丸ｺﾞｼｯｸM-PRO" panose="020F0600000000000000" pitchFamily="50" charset="-128"/>
              </a:rPr>
              <a:t>な接続に配慮</a:t>
            </a:r>
            <a:r>
              <a:rPr lang="ja-JP" altLang="en-US" dirty="0" smtClean="0">
                <a:latin typeface="HG丸ｺﾞｼｯｸM-PRO" panose="020F0600000000000000" pitchFamily="50" charset="-128"/>
                <a:ea typeface="HG丸ｺﾞｼｯｸM-PRO" panose="020F0600000000000000" pitchFamily="50" charset="-128"/>
              </a:rPr>
              <a:t>しなければならない。</a:t>
            </a:r>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３　幼保連携型認定こども園の設置者は、第１項の教育及び保育の内容に関する事項を</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遵守しなければならない。</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下矢印 4"/>
          <p:cNvSpPr/>
          <p:nvPr/>
        </p:nvSpPr>
        <p:spPr>
          <a:xfrm>
            <a:off x="4088904" y="4682034"/>
            <a:ext cx="1008112" cy="4233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7"/>
          <p:cNvSpPr>
            <a:spLocks noGrp="1"/>
          </p:cNvSpPr>
          <p:nvPr>
            <p:ph type="sldNum" sz="quarter" idx="12"/>
          </p:nvPr>
        </p:nvSpPr>
        <p:spPr/>
        <p:txBody>
          <a:bodyPr/>
          <a:lstStyle/>
          <a:p>
            <a:pPr>
              <a:defRPr/>
            </a:pPr>
            <a:fld id="{B5EB0F02-464B-481B-A96C-0D238ADD2853}" type="slidenum">
              <a:rPr lang="ja-JP" altLang="en-US" smtClean="0"/>
              <a:pPr>
                <a:defRPr/>
              </a:pPr>
              <a:t>4</a:t>
            </a:fld>
            <a:endParaRPr lang="ja-JP" altLang="en-US"/>
          </a:p>
        </p:txBody>
      </p:sp>
    </p:spTree>
    <p:extLst>
      <p:ext uri="{BB962C8B-B14F-4D97-AF65-F5344CB8AC3E}">
        <p14:creationId xmlns:p14="http://schemas.microsoft.com/office/powerpoint/2010/main" val="19532436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4298" y="132275"/>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70732" y="1343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2" name="テキスト ボックス 1"/>
          <p:cNvSpPr txBox="1"/>
          <p:nvPr/>
        </p:nvSpPr>
        <p:spPr>
          <a:xfrm>
            <a:off x="2836669" y="215613"/>
            <a:ext cx="6848662" cy="738664"/>
          </a:xfrm>
          <a:prstGeom prst="rect">
            <a:avLst/>
          </a:prstGeom>
          <a:noFill/>
        </p:spPr>
        <p:txBody>
          <a:bodyPr wrap="square" rtlCol="0">
            <a:spAutoFit/>
          </a:bodyPr>
          <a:lstStyle/>
          <a:p>
            <a:r>
              <a:rPr kumimoji="1" lang="ja-JP" altLang="en-US" b="1" dirty="0" smtClean="0">
                <a:latin typeface="ＤＦ特太ゴシック体" panose="020B0509000000000000" pitchFamily="49" charset="-128"/>
                <a:ea typeface="ＤＦ特太ゴシック体" panose="020B0509000000000000" pitchFamily="49" charset="-128"/>
              </a:rPr>
              <a:t>満１歳以上満３歳未満の園児の保育に関するねらい及び内容</a:t>
            </a:r>
            <a:endParaRPr kumimoji="1" lang="en-US" altLang="ja-JP" b="1" dirty="0" smtClean="0">
              <a:latin typeface="ＤＦ特太ゴシック体" panose="020B0509000000000000" pitchFamily="49" charset="-128"/>
              <a:ea typeface="ＤＦ特太ゴシック体" panose="020B0509000000000000" pitchFamily="49" charset="-128"/>
            </a:endParaRPr>
          </a:p>
          <a:p>
            <a:endParaRPr kumimoji="1" lang="ja-JP" altLang="en-US" sz="2400" b="1" dirty="0">
              <a:latin typeface="ＤＦ特太ゴシック体" panose="020B0509000000000000" pitchFamily="49" charset="-128"/>
              <a:ea typeface="ＤＦ特太ゴシック体" panose="020B0509000000000000" pitchFamily="49" charset="-128"/>
            </a:endParaRPr>
          </a:p>
        </p:txBody>
      </p:sp>
      <p:sp>
        <p:nvSpPr>
          <p:cNvPr id="8" name="角丸四角形 7"/>
          <p:cNvSpPr/>
          <p:nvPr/>
        </p:nvSpPr>
        <p:spPr>
          <a:xfrm>
            <a:off x="392773" y="1043550"/>
            <a:ext cx="8928992" cy="865070"/>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bg1"/>
                </a:solidFill>
              </a:rPr>
              <a:t>基本的事項</a:t>
            </a:r>
            <a:endParaRPr lang="en-US" altLang="ja-JP" sz="4000" dirty="0" smtClean="0">
              <a:solidFill>
                <a:schemeClr val="bg1"/>
              </a:solidFill>
            </a:endParaRPr>
          </a:p>
        </p:txBody>
      </p:sp>
      <p:sp>
        <p:nvSpPr>
          <p:cNvPr id="9" name="コンテンツ プレースホルダー 2"/>
          <p:cNvSpPr txBox="1">
            <a:spLocks/>
          </p:cNvSpPr>
          <p:nvPr/>
        </p:nvSpPr>
        <p:spPr bwMode="auto">
          <a:xfrm>
            <a:off x="272480" y="2316232"/>
            <a:ext cx="9239295" cy="4177551"/>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基本的な</a:t>
            </a:r>
            <a:r>
              <a:rPr lang="ja-JP" altLang="en-US" sz="2400" b="1" dirty="0" smtClean="0">
                <a:solidFill>
                  <a:srgbClr val="0070C0"/>
                </a:solidFill>
                <a:latin typeface="HG丸ｺﾞｼｯｸM-PRO" panose="020F0600000000000000" pitchFamily="50" charset="-128"/>
                <a:ea typeface="HG丸ｺﾞｼｯｸM-PRO" panose="020F0600000000000000" pitchFamily="50" charset="-128"/>
              </a:rPr>
              <a:t>運動機能</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排泄の自立のための</a:t>
            </a:r>
            <a:r>
              <a:rPr lang="ja-JP" altLang="en-US" sz="2400" b="1" dirty="0" smtClean="0">
                <a:solidFill>
                  <a:srgbClr val="0070C0"/>
                </a:solidFill>
                <a:latin typeface="HG丸ｺﾞｼｯｸM-PRO" panose="020F0600000000000000" pitchFamily="50" charset="-128"/>
                <a:ea typeface="HG丸ｺﾞｼｯｸM-PRO" panose="020F0600000000000000" pitchFamily="50" charset="-128"/>
              </a:rPr>
              <a:t>身体的機能、指先の</a:t>
            </a:r>
            <a:endParaRPr lang="en-US" altLang="ja-JP" sz="2400" b="1" dirty="0" smtClean="0">
              <a:solidFill>
                <a:srgbClr val="0070C0"/>
              </a:solidFill>
              <a:latin typeface="HG丸ｺﾞｼｯｸM-PRO" panose="020F0600000000000000" pitchFamily="50" charset="-128"/>
              <a:ea typeface="HG丸ｺﾞｼｯｸM-PRO" panose="020F0600000000000000" pitchFamily="50" charset="-128"/>
            </a:endParaRPr>
          </a:p>
          <a:p>
            <a:pPr algn="l"/>
            <a:r>
              <a:rPr lang="ja-JP" altLang="en-US" sz="2400" b="1" dirty="0" smtClean="0">
                <a:solidFill>
                  <a:srgbClr val="0070C0"/>
                </a:solidFill>
                <a:latin typeface="HG丸ｺﾞｼｯｸM-PRO" panose="020F0600000000000000" pitchFamily="50" charset="-128"/>
                <a:ea typeface="HG丸ｺﾞｼｯｸM-PRO" panose="020F0600000000000000" pitchFamily="50" charset="-128"/>
              </a:rPr>
              <a:t>　機能</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の発達</a:t>
            </a:r>
            <a:endParaRPr lang="en-US" altLang="ja-JP" sz="2400" b="1"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食事、衣類の着脱など身の周りのことを</a:t>
            </a:r>
            <a:r>
              <a:rPr lang="ja-JP" altLang="en-US" sz="2400" b="1" dirty="0" smtClean="0">
                <a:solidFill>
                  <a:srgbClr val="0070C0"/>
                </a:solidFill>
                <a:latin typeface="HG丸ｺﾞｼｯｸM-PRO" panose="020F0600000000000000" pitchFamily="50" charset="-128"/>
                <a:ea typeface="HG丸ｺﾞｼｯｸM-PRO" panose="020F0600000000000000" pitchFamily="50" charset="-128"/>
              </a:rPr>
              <a:t>自分で</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行うように</a:t>
            </a:r>
            <a:endParaRPr lang="en-US" altLang="ja-JP" sz="2400" b="1"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発声の明瞭化や語彙の増加</a:t>
            </a:r>
            <a:endParaRPr lang="en-US" altLang="ja-JP" sz="2400" b="1"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自分の意思や欲求を</a:t>
            </a:r>
            <a:r>
              <a:rPr lang="ja-JP" altLang="en-US" sz="2400" b="1" dirty="0" smtClean="0">
                <a:solidFill>
                  <a:srgbClr val="0070C0"/>
                </a:solidFill>
                <a:latin typeface="HG丸ｺﾞｼｯｸM-PRO" panose="020F0600000000000000" pitchFamily="50" charset="-128"/>
                <a:ea typeface="HG丸ｺﾞｼｯｸM-PRO" panose="020F0600000000000000" pitchFamily="50" charset="-128"/>
              </a:rPr>
              <a:t>言葉で表出</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できるように</a:t>
            </a:r>
            <a:endParaRPr lang="en-US" altLang="ja-JP" sz="2400" b="1"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ja-JP" altLang="en-US" sz="105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　園児の生活の安定を図りながら、</a:t>
            </a:r>
            <a:r>
              <a:rPr lang="ja-JP" altLang="en-US" sz="2400" b="1" u="sng" dirty="0" smtClean="0">
                <a:solidFill>
                  <a:srgbClr val="0070C0"/>
                </a:solidFill>
                <a:latin typeface="HG丸ｺﾞｼｯｸM-PRO" panose="020F0600000000000000" pitchFamily="50" charset="-128"/>
                <a:ea typeface="HG丸ｺﾞｼｯｸM-PRO" panose="020F0600000000000000" pitchFamily="50" charset="-128"/>
              </a:rPr>
              <a:t>自分でしようとする気持ち</a:t>
            </a:r>
            <a:r>
              <a:rPr lang="ja-JP" altLang="en-US" sz="2400" b="1" u="sng" dirty="0" smtClean="0">
                <a:solidFill>
                  <a:schemeClr val="tx1"/>
                </a:solidFill>
                <a:latin typeface="HG丸ｺﾞｼｯｸM-PRO" panose="020F0600000000000000" pitchFamily="50" charset="-128"/>
                <a:ea typeface="HG丸ｺﾞｼｯｸM-PRO" panose="020F0600000000000000" pitchFamily="50" charset="-128"/>
              </a:rPr>
              <a:t>を尊重し、</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温かく見守るとともに、受容的、応答的に関わることが必要</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2400" u="sng" dirty="0" smtClean="0">
              <a:solidFill>
                <a:srgbClr val="0000FF"/>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992560" y="96485"/>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21" name="下矢印 20"/>
          <p:cNvSpPr/>
          <p:nvPr/>
        </p:nvSpPr>
        <p:spPr>
          <a:xfrm>
            <a:off x="4569237" y="4653136"/>
            <a:ext cx="57606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7833320" y="6107378"/>
            <a:ext cx="1260454"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205</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49</a:t>
            </a:fld>
            <a:endParaRPr lang="ja-JP" altLang="en-US"/>
          </a:p>
        </p:txBody>
      </p:sp>
    </p:spTree>
    <p:extLst>
      <p:ext uri="{BB962C8B-B14F-4D97-AF65-F5344CB8AC3E}">
        <p14:creationId xmlns:p14="http://schemas.microsoft.com/office/powerpoint/2010/main" val="18095400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4298" y="132275"/>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70732" y="1343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2" name="テキスト ボックス 1"/>
          <p:cNvSpPr txBox="1"/>
          <p:nvPr/>
        </p:nvSpPr>
        <p:spPr>
          <a:xfrm>
            <a:off x="2836669" y="215613"/>
            <a:ext cx="6848662" cy="646331"/>
          </a:xfrm>
          <a:prstGeom prst="rect">
            <a:avLst/>
          </a:prstGeom>
          <a:noFill/>
        </p:spPr>
        <p:txBody>
          <a:bodyPr wrap="square" rtlCol="0">
            <a:spAutoFit/>
          </a:bodyPr>
          <a:lstStyle/>
          <a:p>
            <a:r>
              <a:rPr kumimoji="1" lang="ja-JP" altLang="en-US" b="1" dirty="0" smtClean="0">
                <a:latin typeface="ＤＦ特太ゴシック体" panose="020B0509000000000000" pitchFamily="49" charset="-128"/>
                <a:ea typeface="ＤＦ特太ゴシック体" panose="020B0509000000000000" pitchFamily="49" charset="-128"/>
              </a:rPr>
              <a:t>満１歳以上満３歳未満の園児の保育に関するねらい及び内容</a:t>
            </a:r>
            <a:endParaRPr kumimoji="1" lang="en-US" altLang="ja-JP" b="1" dirty="0" smtClean="0">
              <a:latin typeface="ＤＦ特太ゴシック体" panose="020B0509000000000000" pitchFamily="49" charset="-128"/>
              <a:ea typeface="ＤＦ特太ゴシック体" panose="020B0509000000000000" pitchFamily="49" charset="-128"/>
            </a:endParaRPr>
          </a:p>
          <a:p>
            <a:endParaRPr kumimoji="1" lang="ja-JP" altLang="en-US" b="1" dirty="0">
              <a:latin typeface="ＤＦ特太ゴシック体" panose="020B0509000000000000" pitchFamily="49" charset="-128"/>
              <a:ea typeface="ＤＦ特太ゴシック体" panose="020B0509000000000000" pitchFamily="49" charset="-128"/>
            </a:endParaRPr>
          </a:p>
        </p:txBody>
      </p:sp>
      <p:sp>
        <p:nvSpPr>
          <p:cNvPr id="9" name="コンテンツ プレースホルダー 2"/>
          <p:cNvSpPr txBox="1">
            <a:spLocks/>
          </p:cNvSpPr>
          <p:nvPr/>
        </p:nvSpPr>
        <p:spPr bwMode="auto">
          <a:xfrm>
            <a:off x="98243" y="1293995"/>
            <a:ext cx="9239295" cy="5225023"/>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endParaRPr lang="en-US" altLang="ja-JP" sz="2400" u="sng" dirty="0" smtClean="0">
              <a:solidFill>
                <a:srgbClr val="0000FF"/>
              </a:solidFill>
            </a:endParaRPr>
          </a:p>
        </p:txBody>
      </p:sp>
      <p:sp>
        <p:nvSpPr>
          <p:cNvPr id="10" name="テキスト ボックス 9"/>
          <p:cNvSpPr txBox="1"/>
          <p:nvPr/>
        </p:nvSpPr>
        <p:spPr>
          <a:xfrm>
            <a:off x="992560" y="96485"/>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11" name="角丸四角形 10"/>
          <p:cNvSpPr/>
          <p:nvPr/>
        </p:nvSpPr>
        <p:spPr>
          <a:xfrm>
            <a:off x="678029" y="2031022"/>
            <a:ext cx="1841149" cy="586039"/>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健康</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641210" y="2924944"/>
            <a:ext cx="1901741" cy="576064"/>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人間関係</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678029" y="3806315"/>
            <a:ext cx="1888695" cy="538938"/>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環境</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689915" y="4653136"/>
            <a:ext cx="1864922" cy="538938"/>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言葉</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689915" y="5445224"/>
            <a:ext cx="1864922" cy="538938"/>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表現</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2710953" y="2161036"/>
            <a:ext cx="3321786" cy="338554"/>
          </a:xfrm>
          <a:prstGeom prst="rect">
            <a:avLst/>
          </a:prstGeom>
          <a:noFill/>
          <a:ln>
            <a:noFill/>
          </a:ln>
        </p:spPr>
        <p:txBody>
          <a:bodyPr wrap="square" rtlCol="0">
            <a:spAutoFit/>
          </a:bodyPr>
          <a:lstStyle/>
          <a:p>
            <a:r>
              <a:rPr lang="ja-JP" altLang="en-US" sz="1600" b="1" dirty="0">
                <a:latin typeface="HG丸ｺﾞｼｯｸM-PRO" panose="020F0600000000000000" pitchFamily="50" charset="-128"/>
                <a:ea typeface="HG丸ｺﾞｼｯｸM-PRO" panose="020F0600000000000000" pitchFamily="50" charset="-128"/>
              </a:rPr>
              <a:t>心身の健康に関する領域</a:t>
            </a:r>
            <a:endParaRPr lang="en-US" altLang="ja-JP" sz="1600" dirty="0" smtClean="0">
              <a:solidFill>
                <a:srgbClr val="0000FF"/>
              </a:solidFill>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2710953" y="3043699"/>
            <a:ext cx="2610903" cy="584775"/>
          </a:xfrm>
          <a:prstGeom prst="rect">
            <a:avLst/>
          </a:prstGeom>
          <a:noFill/>
          <a:ln>
            <a:noFill/>
          </a:ln>
        </p:spPr>
        <p:txBody>
          <a:bodyPr wrap="square" rtlCol="0">
            <a:spAutoFit/>
          </a:bodyPr>
          <a:lstStyle/>
          <a:p>
            <a:r>
              <a:rPr lang="ja-JP" altLang="en-US" sz="1600" b="1" dirty="0">
                <a:latin typeface="HG丸ｺﾞｼｯｸM-PRO" panose="020F0600000000000000" pitchFamily="50" charset="-128"/>
                <a:ea typeface="HG丸ｺﾞｼｯｸM-PRO" panose="020F0600000000000000" pitchFamily="50" charset="-128"/>
              </a:rPr>
              <a:t>人</a:t>
            </a:r>
            <a:r>
              <a:rPr lang="ja-JP" altLang="en-US" sz="1600" b="1" dirty="0" smtClean="0">
                <a:latin typeface="HG丸ｺﾞｼｯｸM-PRO" panose="020F0600000000000000" pitchFamily="50" charset="-128"/>
                <a:ea typeface="HG丸ｺﾞｼｯｸM-PRO" panose="020F0600000000000000" pitchFamily="50" charset="-128"/>
              </a:rPr>
              <a:t>との関わりに</a:t>
            </a:r>
            <a:r>
              <a:rPr lang="ja-JP" altLang="en-US" sz="1600" b="1" dirty="0">
                <a:latin typeface="HG丸ｺﾞｼｯｸM-PRO" panose="020F0600000000000000" pitchFamily="50" charset="-128"/>
                <a:ea typeface="HG丸ｺﾞｼｯｸM-PRO" panose="020F0600000000000000" pitchFamily="50" charset="-128"/>
              </a:rPr>
              <a:t>関する領域</a:t>
            </a:r>
            <a:endParaRPr lang="en-US" altLang="ja-JP" sz="1600" dirty="0" smtClean="0">
              <a:solidFill>
                <a:srgbClr val="0000FF"/>
              </a:solidFill>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2710953" y="3906507"/>
            <a:ext cx="3465802" cy="338554"/>
          </a:xfrm>
          <a:prstGeom prst="rect">
            <a:avLst/>
          </a:prstGeom>
          <a:noFill/>
          <a:ln>
            <a:noFill/>
          </a:ln>
        </p:spPr>
        <p:txBody>
          <a:bodyPr wrap="square" rtlCol="0">
            <a:spAutoFit/>
          </a:bodyPr>
          <a:lstStyle/>
          <a:p>
            <a:r>
              <a:rPr lang="ja-JP" altLang="en-US" sz="1600" b="1" dirty="0"/>
              <a:t>身近</a:t>
            </a:r>
            <a:r>
              <a:rPr lang="ja-JP" altLang="en-US" sz="1600" b="1" dirty="0" smtClean="0"/>
              <a:t>な環境との関わりに</a:t>
            </a:r>
            <a:r>
              <a:rPr lang="ja-JP" altLang="en-US" sz="1600" b="1" dirty="0"/>
              <a:t>関する領域</a:t>
            </a:r>
            <a:endParaRPr lang="en-US" altLang="ja-JP" sz="1600" dirty="0" smtClean="0">
              <a:solidFill>
                <a:srgbClr val="0000FF"/>
              </a:solidFill>
            </a:endParaRPr>
          </a:p>
        </p:txBody>
      </p:sp>
      <p:sp>
        <p:nvSpPr>
          <p:cNvPr id="22" name="テキスト ボックス 21"/>
          <p:cNvSpPr txBox="1"/>
          <p:nvPr/>
        </p:nvSpPr>
        <p:spPr>
          <a:xfrm>
            <a:off x="2710952" y="4706962"/>
            <a:ext cx="2610903" cy="338554"/>
          </a:xfrm>
          <a:prstGeom prst="rect">
            <a:avLst/>
          </a:prstGeom>
          <a:noFill/>
          <a:ln>
            <a:noFill/>
          </a:ln>
        </p:spPr>
        <p:txBody>
          <a:bodyPr wrap="square" rtlCol="0">
            <a:spAutoFit/>
          </a:bodyPr>
          <a:lstStyle/>
          <a:p>
            <a:r>
              <a:rPr lang="ja-JP" altLang="en-US" sz="1600" b="1" dirty="0" smtClean="0"/>
              <a:t>言葉の獲得に関する</a:t>
            </a:r>
            <a:r>
              <a:rPr lang="ja-JP" altLang="en-US" sz="1600" b="1" dirty="0"/>
              <a:t>領域</a:t>
            </a:r>
            <a:endParaRPr lang="en-US" altLang="ja-JP" sz="1600" dirty="0" smtClean="0">
              <a:solidFill>
                <a:srgbClr val="0000FF"/>
              </a:solidFill>
            </a:endParaRPr>
          </a:p>
        </p:txBody>
      </p:sp>
      <p:sp>
        <p:nvSpPr>
          <p:cNvPr id="23" name="テキスト ボックス 22"/>
          <p:cNvSpPr txBox="1"/>
          <p:nvPr/>
        </p:nvSpPr>
        <p:spPr>
          <a:xfrm>
            <a:off x="2710951" y="5537197"/>
            <a:ext cx="2610903" cy="338554"/>
          </a:xfrm>
          <a:prstGeom prst="rect">
            <a:avLst/>
          </a:prstGeom>
          <a:noFill/>
          <a:ln>
            <a:noFill/>
          </a:ln>
        </p:spPr>
        <p:txBody>
          <a:bodyPr wrap="square" rtlCol="0">
            <a:spAutoFit/>
          </a:bodyPr>
          <a:lstStyle/>
          <a:p>
            <a:r>
              <a:rPr lang="ja-JP" altLang="en-US" sz="1600" b="1" dirty="0"/>
              <a:t>感性</a:t>
            </a:r>
            <a:r>
              <a:rPr lang="ja-JP" altLang="en-US" sz="1600" b="1" dirty="0" smtClean="0"/>
              <a:t>と</a:t>
            </a:r>
            <a:r>
              <a:rPr lang="ja-JP" altLang="en-US" sz="1600" b="1" dirty="0"/>
              <a:t>表現</a:t>
            </a:r>
            <a:r>
              <a:rPr lang="ja-JP" altLang="en-US" sz="1600" b="1" dirty="0" smtClean="0"/>
              <a:t>に</a:t>
            </a:r>
            <a:r>
              <a:rPr lang="ja-JP" altLang="en-US" sz="1600" b="1" dirty="0">
                <a:latin typeface="HG丸ｺﾞｼｯｸM-PRO" panose="020F0600000000000000" pitchFamily="50" charset="-128"/>
                <a:ea typeface="HG丸ｺﾞｼｯｸM-PRO" panose="020F0600000000000000" pitchFamily="50" charset="-128"/>
              </a:rPr>
              <a:t>関する</a:t>
            </a:r>
            <a:r>
              <a:rPr lang="ja-JP" altLang="en-US" sz="1600" b="1" dirty="0"/>
              <a:t>領域</a:t>
            </a:r>
            <a:endParaRPr lang="en-US" altLang="ja-JP" sz="1600" dirty="0" smtClean="0">
              <a:solidFill>
                <a:srgbClr val="0000FF"/>
              </a:solidFill>
            </a:endParaRPr>
          </a:p>
        </p:txBody>
      </p:sp>
      <p:sp>
        <p:nvSpPr>
          <p:cNvPr id="24" name="右大かっこ 23"/>
          <p:cNvSpPr/>
          <p:nvPr/>
        </p:nvSpPr>
        <p:spPr>
          <a:xfrm>
            <a:off x="5515744" y="2022803"/>
            <a:ext cx="639688" cy="3852948"/>
          </a:xfrm>
          <a:prstGeom prst="rightBracket">
            <a:avLst/>
          </a:prstGeom>
          <a:ln w="476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テキスト ボックス 24"/>
          <p:cNvSpPr txBox="1"/>
          <p:nvPr/>
        </p:nvSpPr>
        <p:spPr>
          <a:xfrm>
            <a:off x="6366799" y="2795115"/>
            <a:ext cx="3165938" cy="2308324"/>
          </a:xfrm>
          <a:prstGeom prst="rect">
            <a:avLst/>
          </a:prstGeom>
          <a:noFill/>
        </p:spPr>
        <p:txBody>
          <a:bodyPr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５つの領域</a:t>
            </a:r>
            <a:r>
              <a:rPr lang="ja-JP" altLang="en-US" sz="2400" b="1" dirty="0">
                <a:latin typeface="HG丸ｺﾞｼｯｸM-PRO" panose="020F0600000000000000" pitchFamily="50" charset="-128"/>
                <a:ea typeface="HG丸ｺﾞｼｯｸM-PRO" panose="020F0600000000000000" pitchFamily="50" charset="-128"/>
              </a:rPr>
              <a:t>に</a:t>
            </a:r>
            <a:r>
              <a:rPr lang="ja-JP" altLang="en-US" sz="2400" b="1" dirty="0" smtClean="0">
                <a:latin typeface="HG丸ｺﾞｼｯｸM-PRO" panose="020F0600000000000000" pitchFamily="50" charset="-128"/>
                <a:ea typeface="HG丸ｺﾞｼｯｸM-PRO" panose="020F0600000000000000" pitchFamily="50" charset="-128"/>
              </a:rPr>
              <a:t>関する</a:t>
            </a:r>
            <a:endParaRPr lang="en-US" altLang="ja-JP" sz="2400" b="1" dirty="0" smtClean="0">
              <a:latin typeface="HG丸ｺﾞｼｯｸM-PRO" panose="020F0600000000000000" pitchFamily="50" charset="-128"/>
              <a:ea typeface="HG丸ｺﾞｼｯｸM-PRO" panose="020F0600000000000000" pitchFamily="50" charset="-128"/>
            </a:endParaRPr>
          </a:p>
          <a:p>
            <a:r>
              <a:rPr lang="ja-JP" altLang="en-US" sz="2400" b="1" dirty="0" smtClean="0">
                <a:latin typeface="HG丸ｺﾞｼｯｸM-PRO" panose="020F0600000000000000" pitchFamily="50" charset="-128"/>
                <a:ea typeface="HG丸ｺﾞｼｯｸM-PRO" panose="020F0600000000000000" pitchFamily="50" charset="-128"/>
              </a:rPr>
              <a:t>学び</a:t>
            </a:r>
            <a:r>
              <a:rPr lang="ja-JP" altLang="en-US" sz="2400" b="1" dirty="0">
                <a:latin typeface="HG丸ｺﾞｼｯｸM-PRO" panose="020F0600000000000000" pitchFamily="50" charset="-128"/>
                <a:ea typeface="HG丸ｺﾞｼｯｸM-PRO" panose="020F0600000000000000" pitchFamily="50" charset="-128"/>
              </a:rPr>
              <a:t>が、大きく</a:t>
            </a:r>
            <a:r>
              <a:rPr lang="ja-JP" altLang="en-US" sz="2400" b="1" dirty="0" smtClean="0">
                <a:latin typeface="HG丸ｺﾞｼｯｸM-PRO" panose="020F0600000000000000" pitchFamily="50" charset="-128"/>
                <a:ea typeface="HG丸ｺﾞｼｯｸM-PRO" panose="020F0600000000000000" pitchFamily="50" charset="-128"/>
              </a:rPr>
              <a:t>重なり合いながら、</a:t>
            </a:r>
            <a:endParaRPr lang="en-US" altLang="ja-JP" sz="2400" b="1" dirty="0" smtClean="0">
              <a:latin typeface="HG丸ｺﾞｼｯｸM-PRO" panose="020F0600000000000000" pitchFamily="50" charset="-128"/>
              <a:ea typeface="HG丸ｺﾞｼｯｸM-PRO" panose="020F0600000000000000" pitchFamily="50" charset="-128"/>
            </a:endParaRPr>
          </a:p>
          <a:p>
            <a:r>
              <a:rPr lang="ja-JP" altLang="en-US" sz="2400" b="1" dirty="0" smtClean="0">
                <a:latin typeface="HG丸ｺﾞｼｯｸM-PRO" panose="020F0600000000000000" pitchFamily="50" charset="-128"/>
                <a:ea typeface="HG丸ｺﾞｼｯｸM-PRO" panose="020F0600000000000000" pitchFamily="50" charset="-128"/>
              </a:rPr>
              <a:t>生活</a:t>
            </a:r>
            <a:r>
              <a:rPr lang="ja-JP" altLang="en-US" sz="2400" b="1" dirty="0">
                <a:latin typeface="HG丸ｺﾞｼｯｸM-PRO" panose="020F0600000000000000" pitchFamily="50" charset="-128"/>
                <a:ea typeface="HG丸ｺﾞｼｯｸM-PRO" panose="020F0600000000000000" pitchFamily="50" charset="-128"/>
              </a:rPr>
              <a:t>や遊びの中</a:t>
            </a:r>
            <a:r>
              <a:rPr lang="ja-JP" altLang="en-US" sz="2400" b="1" dirty="0" smtClean="0">
                <a:latin typeface="HG丸ｺﾞｼｯｸM-PRO" panose="020F0600000000000000" pitchFamily="50" charset="-128"/>
                <a:ea typeface="HG丸ｺﾞｼｯｸM-PRO" panose="020F0600000000000000" pitchFamily="50" charset="-128"/>
              </a:rPr>
              <a:t>で</a:t>
            </a:r>
            <a:endParaRPr lang="en-US" altLang="ja-JP" sz="2400" b="1" dirty="0" smtClean="0">
              <a:latin typeface="HG丸ｺﾞｼｯｸM-PRO" panose="020F0600000000000000" pitchFamily="50" charset="-128"/>
              <a:ea typeface="HG丸ｺﾞｼｯｸM-PRO" panose="020F0600000000000000" pitchFamily="50" charset="-128"/>
            </a:endParaRPr>
          </a:p>
          <a:p>
            <a:r>
              <a:rPr lang="ja-JP" altLang="en-US" sz="2400" b="1" dirty="0" smtClean="0">
                <a:latin typeface="HG丸ｺﾞｼｯｸM-PRO" panose="020F0600000000000000" pitchFamily="50" charset="-128"/>
                <a:ea typeface="HG丸ｺﾞｼｯｸM-PRO" panose="020F0600000000000000" pitchFamily="50" charset="-128"/>
              </a:rPr>
              <a:t>育まれて</a:t>
            </a:r>
            <a:r>
              <a:rPr lang="ja-JP" altLang="en-US" sz="2400" b="1" dirty="0">
                <a:latin typeface="HG丸ｺﾞｼｯｸM-PRO" panose="020F0600000000000000" pitchFamily="50" charset="-128"/>
                <a:ea typeface="HG丸ｺﾞｼｯｸM-PRO" panose="020F0600000000000000" pitchFamily="50" charset="-128"/>
              </a:rPr>
              <a:t>いくということを踏まえ記載</a:t>
            </a:r>
            <a:endParaRPr lang="en-US" altLang="ja-JP" sz="2400" b="1" dirty="0">
              <a:latin typeface="HG丸ｺﾞｼｯｸM-PRO" panose="020F0600000000000000" pitchFamily="50" charset="-128"/>
              <a:ea typeface="HG丸ｺﾞｼｯｸM-PRO" panose="020F0600000000000000" pitchFamily="50" charset="-128"/>
            </a:endParaRPr>
          </a:p>
        </p:txBody>
      </p:sp>
      <p:sp>
        <p:nvSpPr>
          <p:cNvPr id="26" name="右矢印 25"/>
          <p:cNvSpPr/>
          <p:nvPr/>
        </p:nvSpPr>
        <p:spPr>
          <a:xfrm>
            <a:off x="7761312" y="6117449"/>
            <a:ext cx="1296144"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205</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50</a:t>
            </a:fld>
            <a:endParaRPr lang="ja-JP" altLang="en-US"/>
          </a:p>
        </p:txBody>
      </p:sp>
    </p:spTree>
    <p:extLst>
      <p:ext uri="{BB962C8B-B14F-4D97-AF65-F5344CB8AC3E}">
        <p14:creationId xmlns:p14="http://schemas.microsoft.com/office/powerpoint/2010/main" val="36255255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4298" y="132275"/>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70732" y="1343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2" name="テキスト ボックス 1"/>
          <p:cNvSpPr txBox="1"/>
          <p:nvPr/>
        </p:nvSpPr>
        <p:spPr>
          <a:xfrm>
            <a:off x="2836669" y="215613"/>
            <a:ext cx="6848662" cy="769441"/>
          </a:xfrm>
          <a:prstGeom prst="rect">
            <a:avLst/>
          </a:prstGeom>
          <a:noFill/>
        </p:spPr>
        <p:txBody>
          <a:bodyPr wrap="square" rtlCol="0">
            <a:spAutoFit/>
          </a:bodyPr>
          <a:lstStyle/>
          <a:p>
            <a:r>
              <a:rPr kumimoji="1" lang="ja-JP" altLang="en-US" sz="2000" b="1" dirty="0" smtClean="0">
                <a:latin typeface="ＤＦ特太ゴシック体" panose="020B0509000000000000" pitchFamily="49" charset="-128"/>
                <a:ea typeface="ＤＦ特太ゴシック体" panose="020B0509000000000000" pitchFamily="49" charset="-128"/>
              </a:rPr>
              <a:t>満３歳以上の園児の教育及び保育に関するねらい及び内容</a:t>
            </a:r>
            <a:endParaRPr kumimoji="1" lang="en-US" altLang="ja-JP" sz="2000" b="1" dirty="0" smtClean="0">
              <a:latin typeface="ＤＦ特太ゴシック体" panose="020B0509000000000000" pitchFamily="49" charset="-128"/>
              <a:ea typeface="ＤＦ特太ゴシック体" panose="020B0509000000000000" pitchFamily="49" charset="-128"/>
            </a:endParaRPr>
          </a:p>
          <a:p>
            <a:endParaRPr kumimoji="1" lang="ja-JP" altLang="en-US" sz="2400" b="1" dirty="0">
              <a:latin typeface="ＤＦ特太ゴシック体" panose="020B0509000000000000" pitchFamily="49" charset="-128"/>
              <a:ea typeface="ＤＦ特太ゴシック体" panose="020B0509000000000000" pitchFamily="49" charset="-128"/>
            </a:endParaRPr>
          </a:p>
        </p:txBody>
      </p:sp>
      <p:sp>
        <p:nvSpPr>
          <p:cNvPr id="8" name="角丸四角形 7"/>
          <p:cNvSpPr/>
          <p:nvPr/>
        </p:nvSpPr>
        <p:spPr>
          <a:xfrm>
            <a:off x="392773" y="1043550"/>
            <a:ext cx="8928992" cy="865070"/>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bg1"/>
                </a:solidFill>
              </a:rPr>
              <a:t>基本的事項</a:t>
            </a:r>
            <a:endParaRPr lang="en-US" altLang="ja-JP" sz="4000" dirty="0" smtClean="0">
              <a:solidFill>
                <a:schemeClr val="bg1"/>
              </a:solidFill>
            </a:endParaRPr>
          </a:p>
        </p:txBody>
      </p:sp>
      <p:sp>
        <p:nvSpPr>
          <p:cNvPr id="9" name="コンテンツ プレースホルダー 2"/>
          <p:cNvSpPr txBox="1">
            <a:spLocks/>
          </p:cNvSpPr>
          <p:nvPr/>
        </p:nvSpPr>
        <p:spPr bwMode="auto">
          <a:xfrm>
            <a:off x="272480" y="2316232"/>
            <a:ext cx="9239295" cy="4177551"/>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2400" dirty="0" smtClean="0">
                <a:solidFill>
                  <a:schemeClr val="tx1"/>
                </a:solidFill>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2400" b="1" dirty="0" smtClean="0">
                <a:solidFill>
                  <a:srgbClr val="0070C0"/>
                </a:solidFill>
                <a:latin typeface="HG丸ｺﾞｼｯｸM-PRO" panose="020F0600000000000000" pitchFamily="50" charset="-128"/>
                <a:ea typeface="HG丸ｺﾞｼｯｸM-PRO" panose="020F0600000000000000" pitchFamily="50" charset="-128"/>
              </a:rPr>
              <a:t>基本的な生活習慣</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がほぼ自立</a:t>
            </a:r>
            <a:endParaRPr lang="en-US" altLang="ja-JP" sz="2400" b="1"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　　　　・　</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理解する</a:t>
            </a:r>
            <a:r>
              <a:rPr lang="ja-JP" altLang="en-US" sz="2400" b="1" dirty="0" smtClean="0">
                <a:solidFill>
                  <a:srgbClr val="0070C0"/>
                </a:solidFill>
                <a:latin typeface="HG丸ｺﾞｼｯｸM-PRO" panose="020F0600000000000000" pitchFamily="50" charset="-128"/>
                <a:ea typeface="HG丸ｺﾞｼｯｸM-PRO" panose="020F0600000000000000" pitchFamily="50" charset="-128"/>
              </a:rPr>
              <a:t>語彙数</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の急激な増加</a:t>
            </a:r>
            <a:endParaRPr lang="en-US" altLang="ja-JP" sz="2400" b="1"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　　　　・　</a:t>
            </a:r>
            <a:r>
              <a:rPr lang="ja-JP" altLang="en-US" sz="2400" b="1" dirty="0" smtClean="0">
                <a:solidFill>
                  <a:srgbClr val="0070C0"/>
                </a:solidFill>
                <a:latin typeface="HG丸ｺﾞｼｯｸM-PRO" panose="020F0600000000000000" pitchFamily="50" charset="-128"/>
                <a:ea typeface="HG丸ｺﾞｼｯｸM-PRO" panose="020F0600000000000000" pitchFamily="50" charset="-128"/>
              </a:rPr>
              <a:t>知的興味や関心</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の高まり</a:t>
            </a:r>
            <a:endParaRPr lang="en-US" altLang="ja-JP" sz="2400" b="1"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　　　　・　</a:t>
            </a:r>
            <a:r>
              <a:rPr lang="ja-JP" altLang="en-US" sz="2400" b="1" dirty="0" smtClean="0">
                <a:solidFill>
                  <a:srgbClr val="0070C0"/>
                </a:solidFill>
                <a:latin typeface="HG丸ｺﾞｼｯｸM-PRO" panose="020F0600000000000000" pitchFamily="50" charset="-128"/>
                <a:ea typeface="HG丸ｺﾞｼｯｸM-PRO" panose="020F0600000000000000" pitchFamily="50" charset="-128"/>
              </a:rPr>
              <a:t>集団</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的な遊びや協働的な活動</a:t>
            </a:r>
            <a:endParaRPr lang="en-US" altLang="ja-JP" sz="2400" b="1"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24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400" b="1" dirty="0">
                <a:solidFill>
                  <a:schemeClr val="tx1"/>
                </a:solidFill>
                <a:latin typeface="HG丸ｺﾞｼｯｸM-PRO" panose="020F0600000000000000" pitchFamily="50" charset="-128"/>
                <a:ea typeface="HG丸ｺﾞｼｯｸM-PRO" panose="020F0600000000000000" pitchFamily="50" charset="-128"/>
              </a:rPr>
              <a:t>個</a:t>
            </a:r>
            <a:r>
              <a:rPr lang="ja-JP" altLang="en-US" sz="2400" b="1" dirty="0" smtClean="0">
                <a:solidFill>
                  <a:schemeClr val="tx1"/>
                </a:solidFill>
                <a:latin typeface="HG丸ｺﾞｼｯｸM-PRO" panose="020F0600000000000000" pitchFamily="50" charset="-128"/>
                <a:ea typeface="HG丸ｺﾞｼｯｸM-PRO" panose="020F0600000000000000" pitchFamily="50" charset="-128"/>
              </a:rPr>
              <a:t>の成長と集団としての活動の充実を図る教育及び保育</a:t>
            </a:r>
            <a:endParaRPr lang="en-US" altLang="ja-JP" sz="2400" b="1"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ja-JP" altLang="en-US" sz="1050" b="1" dirty="0">
              <a:solidFill>
                <a:schemeClr val="tx1"/>
              </a:solidFill>
            </a:endParaRPr>
          </a:p>
          <a:p>
            <a:endParaRPr lang="en-US" altLang="ja-JP" sz="2400" b="1" u="sng" dirty="0" smtClean="0">
              <a:solidFill>
                <a:srgbClr val="0000FF"/>
              </a:solidFill>
            </a:endParaRPr>
          </a:p>
        </p:txBody>
      </p:sp>
      <p:sp>
        <p:nvSpPr>
          <p:cNvPr id="10" name="テキスト ボックス 9"/>
          <p:cNvSpPr txBox="1"/>
          <p:nvPr/>
        </p:nvSpPr>
        <p:spPr>
          <a:xfrm>
            <a:off x="992560" y="96485"/>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21" name="下矢印 20"/>
          <p:cNvSpPr/>
          <p:nvPr/>
        </p:nvSpPr>
        <p:spPr>
          <a:xfrm>
            <a:off x="4569237" y="4653136"/>
            <a:ext cx="57606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7606928" y="6107378"/>
            <a:ext cx="1296144"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256</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51</a:t>
            </a:fld>
            <a:endParaRPr lang="ja-JP" altLang="en-US"/>
          </a:p>
        </p:txBody>
      </p:sp>
    </p:spTree>
    <p:extLst>
      <p:ext uri="{BB962C8B-B14F-4D97-AF65-F5344CB8AC3E}">
        <p14:creationId xmlns:p14="http://schemas.microsoft.com/office/powerpoint/2010/main" val="40617965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4298" y="132275"/>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70732" y="1343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2" name="テキスト ボックス 1"/>
          <p:cNvSpPr txBox="1"/>
          <p:nvPr/>
        </p:nvSpPr>
        <p:spPr>
          <a:xfrm>
            <a:off x="2836669" y="215613"/>
            <a:ext cx="6848662" cy="769441"/>
          </a:xfrm>
          <a:prstGeom prst="rect">
            <a:avLst/>
          </a:prstGeom>
          <a:noFill/>
        </p:spPr>
        <p:txBody>
          <a:bodyPr wrap="square" rtlCol="0">
            <a:spAutoFit/>
          </a:bodyPr>
          <a:lstStyle/>
          <a:p>
            <a:r>
              <a:rPr kumimoji="1" lang="ja-JP" altLang="en-US" sz="2000" b="1" dirty="0" smtClean="0">
                <a:latin typeface="ＤＦ特太ゴシック体" panose="020B0509000000000000" pitchFamily="49" charset="-128"/>
                <a:ea typeface="ＤＦ特太ゴシック体" panose="020B0509000000000000" pitchFamily="49" charset="-128"/>
              </a:rPr>
              <a:t>満３歳以上の園児の教育及び保育に関するねらい及び内容</a:t>
            </a:r>
            <a:endParaRPr kumimoji="1" lang="en-US" altLang="ja-JP" sz="2000" b="1" dirty="0" smtClean="0">
              <a:latin typeface="ＤＦ特太ゴシック体" panose="020B0509000000000000" pitchFamily="49" charset="-128"/>
              <a:ea typeface="ＤＦ特太ゴシック体" panose="020B0509000000000000" pitchFamily="49" charset="-128"/>
            </a:endParaRPr>
          </a:p>
          <a:p>
            <a:endParaRPr kumimoji="1" lang="ja-JP" altLang="en-US" sz="2400" b="1" dirty="0"/>
          </a:p>
        </p:txBody>
      </p:sp>
      <p:sp>
        <p:nvSpPr>
          <p:cNvPr id="9" name="コンテンツ プレースホルダー 2"/>
          <p:cNvSpPr txBox="1">
            <a:spLocks/>
          </p:cNvSpPr>
          <p:nvPr/>
        </p:nvSpPr>
        <p:spPr bwMode="auto">
          <a:xfrm>
            <a:off x="272480" y="1268760"/>
            <a:ext cx="9239295" cy="5225023"/>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endParaRPr lang="en-US" altLang="ja-JP" sz="2400" u="sng" dirty="0" smtClean="0">
              <a:solidFill>
                <a:srgbClr val="0000FF"/>
              </a:solidFill>
            </a:endParaRPr>
          </a:p>
        </p:txBody>
      </p:sp>
      <p:sp>
        <p:nvSpPr>
          <p:cNvPr id="10" name="テキスト ボックス 9"/>
          <p:cNvSpPr txBox="1"/>
          <p:nvPr/>
        </p:nvSpPr>
        <p:spPr>
          <a:xfrm>
            <a:off x="992560" y="96485"/>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11" name="角丸四角形 10"/>
          <p:cNvSpPr/>
          <p:nvPr/>
        </p:nvSpPr>
        <p:spPr>
          <a:xfrm>
            <a:off x="678029" y="2031022"/>
            <a:ext cx="1841149" cy="586039"/>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健康</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641210" y="2924944"/>
            <a:ext cx="1901741" cy="576064"/>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人間関係</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641210" y="3754158"/>
            <a:ext cx="1888695" cy="538938"/>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環境</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689915" y="4614023"/>
            <a:ext cx="1864922" cy="538938"/>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言葉</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689915" y="5445224"/>
            <a:ext cx="1864922" cy="538938"/>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2060"/>
                </a:solidFill>
                <a:latin typeface="HG丸ｺﾞｼｯｸM-PRO" panose="020F0600000000000000" pitchFamily="50" charset="-128"/>
                <a:ea typeface="HG丸ｺﾞｼｯｸM-PRO" panose="020F0600000000000000" pitchFamily="50" charset="-128"/>
              </a:rPr>
              <a:t>表現</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2710953" y="2161036"/>
            <a:ext cx="3321786" cy="338554"/>
          </a:xfrm>
          <a:prstGeom prst="rect">
            <a:avLst/>
          </a:prstGeom>
          <a:noFill/>
          <a:ln>
            <a:noFill/>
          </a:ln>
        </p:spPr>
        <p:txBody>
          <a:bodyPr wrap="square" rtlCol="0">
            <a:spAutoFit/>
          </a:bodyPr>
          <a:lstStyle/>
          <a:p>
            <a:r>
              <a:rPr lang="ja-JP" altLang="en-US" sz="1600" b="1" dirty="0">
                <a:latin typeface="HG丸ｺﾞｼｯｸM-PRO" panose="020F0600000000000000" pitchFamily="50" charset="-128"/>
                <a:ea typeface="HG丸ｺﾞｼｯｸM-PRO" panose="020F0600000000000000" pitchFamily="50" charset="-128"/>
              </a:rPr>
              <a:t>心身</a:t>
            </a:r>
            <a:r>
              <a:rPr lang="ja-JP" altLang="en-US" sz="1600" b="1" dirty="0"/>
              <a:t>の健康に関する領域</a:t>
            </a:r>
            <a:endParaRPr lang="en-US" altLang="ja-JP" sz="1600" dirty="0" smtClean="0">
              <a:solidFill>
                <a:srgbClr val="0000FF"/>
              </a:solidFill>
            </a:endParaRPr>
          </a:p>
        </p:txBody>
      </p:sp>
      <p:sp>
        <p:nvSpPr>
          <p:cNvPr id="19" name="テキスト ボックス 18"/>
          <p:cNvSpPr txBox="1"/>
          <p:nvPr/>
        </p:nvSpPr>
        <p:spPr>
          <a:xfrm>
            <a:off x="2710953" y="3043699"/>
            <a:ext cx="2610903" cy="338554"/>
          </a:xfrm>
          <a:prstGeom prst="rect">
            <a:avLst/>
          </a:prstGeom>
          <a:noFill/>
          <a:ln>
            <a:noFill/>
          </a:ln>
        </p:spPr>
        <p:txBody>
          <a:bodyPr wrap="square" rtlCol="0">
            <a:spAutoFit/>
          </a:bodyPr>
          <a:lstStyle/>
          <a:p>
            <a:r>
              <a:rPr lang="ja-JP" altLang="en-US" sz="1600" b="1" dirty="0"/>
              <a:t>人</a:t>
            </a:r>
            <a:r>
              <a:rPr lang="ja-JP" altLang="en-US" sz="1600" b="1" dirty="0" smtClean="0"/>
              <a:t>との</a:t>
            </a:r>
            <a:r>
              <a:rPr lang="ja-JP" altLang="en-US" sz="1600" b="1" dirty="0" smtClean="0">
                <a:latin typeface="HG丸ｺﾞｼｯｸM-PRO" panose="020F0600000000000000" pitchFamily="50" charset="-128"/>
                <a:ea typeface="HG丸ｺﾞｼｯｸM-PRO" panose="020F0600000000000000" pitchFamily="50" charset="-128"/>
              </a:rPr>
              <a:t>関わり</a:t>
            </a:r>
            <a:r>
              <a:rPr lang="ja-JP" altLang="en-US" sz="1600" b="1" dirty="0" smtClean="0"/>
              <a:t>に</a:t>
            </a:r>
            <a:r>
              <a:rPr lang="ja-JP" altLang="en-US" sz="1600" b="1" dirty="0"/>
              <a:t>関する領域</a:t>
            </a:r>
            <a:endParaRPr lang="en-US" altLang="ja-JP" sz="1600" dirty="0" smtClean="0">
              <a:solidFill>
                <a:srgbClr val="0000FF"/>
              </a:solidFill>
            </a:endParaRPr>
          </a:p>
        </p:txBody>
      </p:sp>
      <p:sp>
        <p:nvSpPr>
          <p:cNvPr id="20" name="テキスト ボックス 19"/>
          <p:cNvSpPr txBox="1"/>
          <p:nvPr/>
        </p:nvSpPr>
        <p:spPr>
          <a:xfrm>
            <a:off x="2710953" y="3906507"/>
            <a:ext cx="3465802" cy="338554"/>
          </a:xfrm>
          <a:prstGeom prst="rect">
            <a:avLst/>
          </a:prstGeom>
          <a:noFill/>
          <a:ln>
            <a:noFill/>
          </a:ln>
        </p:spPr>
        <p:txBody>
          <a:bodyPr wrap="square" rtlCol="0">
            <a:spAutoFit/>
          </a:bodyPr>
          <a:lstStyle/>
          <a:p>
            <a:r>
              <a:rPr lang="ja-JP" altLang="en-US" sz="1600" b="1" dirty="0"/>
              <a:t>身近</a:t>
            </a:r>
            <a:r>
              <a:rPr lang="ja-JP" altLang="en-US" sz="1600" b="1" dirty="0" smtClean="0"/>
              <a:t>な</a:t>
            </a:r>
            <a:r>
              <a:rPr lang="ja-JP" altLang="en-US" sz="1600" b="1" dirty="0" smtClean="0">
                <a:latin typeface="HG丸ｺﾞｼｯｸM-PRO" panose="020F0600000000000000" pitchFamily="50" charset="-128"/>
                <a:ea typeface="HG丸ｺﾞｼｯｸM-PRO" panose="020F0600000000000000" pitchFamily="50" charset="-128"/>
              </a:rPr>
              <a:t>環境</a:t>
            </a:r>
            <a:r>
              <a:rPr lang="ja-JP" altLang="en-US" sz="1600" b="1" dirty="0" smtClean="0"/>
              <a:t>との関わりに</a:t>
            </a:r>
            <a:r>
              <a:rPr lang="ja-JP" altLang="en-US" sz="1600" b="1" dirty="0"/>
              <a:t>関する領域</a:t>
            </a:r>
            <a:endParaRPr lang="en-US" altLang="ja-JP" sz="1600" dirty="0" smtClean="0">
              <a:solidFill>
                <a:srgbClr val="0000FF"/>
              </a:solidFill>
            </a:endParaRPr>
          </a:p>
        </p:txBody>
      </p:sp>
      <p:sp>
        <p:nvSpPr>
          <p:cNvPr id="22" name="テキスト ボックス 21"/>
          <p:cNvSpPr txBox="1"/>
          <p:nvPr/>
        </p:nvSpPr>
        <p:spPr>
          <a:xfrm>
            <a:off x="2710952" y="4706962"/>
            <a:ext cx="2610903" cy="338554"/>
          </a:xfrm>
          <a:prstGeom prst="rect">
            <a:avLst/>
          </a:prstGeom>
          <a:noFill/>
          <a:ln>
            <a:noFill/>
          </a:ln>
        </p:spPr>
        <p:txBody>
          <a:bodyPr wrap="square" rtlCol="0">
            <a:spAutoFit/>
          </a:bodyPr>
          <a:lstStyle/>
          <a:p>
            <a:r>
              <a:rPr lang="ja-JP" altLang="en-US" sz="1600" b="1" dirty="0" smtClean="0"/>
              <a:t>言葉の</a:t>
            </a:r>
            <a:r>
              <a:rPr lang="ja-JP" altLang="en-US" sz="1600" b="1" dirty="0" smtClean="0">
                <a:latin typeface="HG丸ｺﾞｼｯｸM-PRO" panose="020F0600000000000000" pitchFamily="50" charset="-128"/>
                <a:ea typeface="HG丸ｺﾞｼｯｸM-PRO" panose="020F0600000000000000" pitchFamily="50" charset="-128"/>
              </a:rPr>
              <a:t>獲得</a:t>
            </a:r>
            <a:r>
              <a:rPr lang="ja-JP" altLang="en-US" sz="1600" b="1" dirty="0" smtClean="0"/>
              <a:t>に関する</a:t>
            </a:r>
            <a:r>
              <a:rPr lang="ja-JP" altLang="en-US" sz="1600" b="1" dirty="0"/>
              <a:t>領域</a:t>
            </a:r>
            <a:endParaRPr lang="en-US" altLang="ja-JP" sz="1600" dirty="0" smtClean="0">
              <a:solidFill>
                <a:srgbClr val="0000FF"/>
              </a:solidFill>
            </a:endParaRPr>
          </a:p>
        </p:txBody>
      </p:sp>
      <p:sp>
        <p:nvSpPr>
          <p:cNvPr id="23" name="テキスト ボックス 22"/>
          <p:cNvSpPr txBox="1"/>
          <p:nvPr/>
        </p:nvSpPr>
        <p:spPr>
          <a:xfrm>
            <a:off x="2710951" y="5537197"/>
            <a:ext cx="2610903" cy="338554"/>
          </a:xfrm>
          <a:prstGeom prst="rect">
            <a:avLst/>
          </a:prstGeom>
          <a:noFill/>
          <a:ln>
            <a:noFill/>
          </a:ln>
        </p:spPr>
        <p:txBody>
          <a:bodyPr wrap="square" rtlCol="0">
            <a:spAutoFit/>
          </a:bodyPr>
          <a:lstStyle/>
          <a:p>
            <a:r>
              <a:rPr lang="ja-JP" altLang="en-US" sz="1600" b="1" dirty="0"/>
              <a:t>感性</a:t>
            </a:r>
            <a:r>
              <a:rPr lang="ja-JP" altLang="en-US" sz="1600" b="1" dirty="0" smtClean="0"/>
              <a:t>と</a:t>
            </a:r>
            <a:r>
              <a:rPr lang="ja-JP" altLang="en-US" sz="1600" b="1" dirty="0">
                <a:latin typeface="HG丸ｺﾞｼｯｸM-PRO" panose="020F0600000000000000" pitchFamily="50" charset="-128"/>
                <a:ea typeface="HG丸ｺﾞｼｯｸM-PRO" panose="020F0600000000000000" pitchFamily="50" charset="-128"/>
              </a:rPr>
              <a:t>表現</a:t>
            </a:r>
            <a:r>
              <a:rPr lang="ja-JP" altLang="en-US" sz="1600" b="1" dirty="0" smtClean="0"/>
              <a:t>に</a:t>
            </a:r>
            <a:r>
              <a:rPr lang="ja-JP" altLang="en-US" sz="1600" b="1" dirty="0"/>
              <a:t>関する領域</a:t>
            </a:r>
            <a:endParaRPr lang="en-US" altLang="ja-JP" sz="1600" dirty="0" smtClean="0">
              <a:solidFill>
                <a:srgbClr val="0000FF"/>
              </a:solidFill>
            </a:endParaRPr>
          </a:p>
        </p:txBody>
      </p:sp>
      <p:sp>
        <p:nvSpPr>
          <p:cNvPr id="24" name="右大かっこ 23"/>
          <p:cNvSpPr/>
          <p:nvPr/>
        </p:nvSpPr>
        <p:spPr>
          <a:xfrm>
            <a:off x="5515744" y="2022803"/>
            <a:ext cx="639688" cy="3852948"/>
          </a:xfrm>
          <a:prstGeom prst="rightBracket">
            <a:avLst/>
          </a:prstGeom>
          <a:ln w="476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テキスト ボックス 24"/>
          <p:cNvSpPr txBox="1"/>
          <p:nvPr/>
        </p:nvSpPr>
        <p:spPr>
          <a:xfrm>
            <a:off x="6231618" y="3349112"/>
            <a:ext cx="3165938" cy="1200329"/>
          </a:xfrm>
          <a:prstGeom prst="rect">
            <a:avLst/>
          </a:prstGeom>
          <a:noFill/>
        </p:spPr>
        <p:txBody>
          <a:bodyPr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幼稚園教育要領及び保育所保育指針と一層の整合性を図る</a:t>
            </a:r>
            <a:endParaRPr lang="en-US" altLang="ja-JP" sz="2400" b="1" dirty="0">
              <a:latin typeface="HG丸ｺﾞｼｯｸM-PRO" panose="020F0600000000000000" pitchFamily="50" charset="-128"/>
              <a:ea typeface="HG丸ｺﾞｼｯｸM-PRO" panose="020F0600000000000000" pitchFamily="50" charset="-128"/>
            </a:endParaRPr>
          </a:p>
        </p:txBody>
      </p:sp>
      <p:sp>
        <p:nvSpPr>
          <p:cNvPr id="21" name="右矢印 20"/>
          <p:cNvSpPr/>
          <p:nvPr/>
        </p:nvSpPr>
        <p:spPr>
          <a:xfrm>
            <a:off x="7761312" y="6117449"/>
            <a:ext cx="1296144"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256</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52</a:t>
            </a:fld>
            <a:endParaRPr lang="ja-JP" altLang="en-US"/>
          </a:p>
        </p:txBody>
      </p:sp>
    </p:spTree>
    <p:extLst>
      <p:ext uri="{BB962C8B-B14F-4D97-AF65-F5344CB8AC3E}">
        <p14:creationId xmlns:p14="http://schemas.microsoft.com/office/powerpoint/2010/main" val="780624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領域「健康」において充実した内容</a:t>
            </a: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39" name="正方形/長方形 38"/>
          <p:cNvSpPr/>
          <p:nvPr/>
        </p:nvSpPr>
        <p:spPr>
          <a:xfrm>
            <a:off x="397022" y="4946828"/>
            <a:ext cx="9138302" cy="1650524"/>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a:lnSpc>
                <a:spcPct val="130000"/>
              </a:lnSpc>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　見通し</a:t>
            </a:r>
            <a:r>
              <a:rPr lang="ja-JP" altLang="en-US" dirty="0">
                <a:solidFill>
                  <a:schemeClr val="tx1"/>
                </a:solidFill>
                <a:latin typeface="HG丸ｺﾞｼｯｸM-PRO" panose="020F0600000000000000" pitchFamily="50" charset="-128"/>
                <a:ea typeface="HG丸ｺﾞｼｯｸM-PRO" panose="020F0600000000000000" pitchFamily="50" charset="-128"/>
              </a:rPr>
              <a:t>をもって行動すること</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（Ｐ．</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258</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a:lnSpc>
                <a:spcPct val="130000"/>
              </a:lnSpc>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　食べ物</a:t>
            </a:r>
            <a:r>
              <a:rPr lang="ja-JP" altLang="en-US" dirty="0">
                <a:solidFill>
                  <a:schemeClr val="tx1"/>
                </a:solidFill>
                <a:latin typeface="HG丸ｺﾞｼｯｸM-PRO" panose="020F0600000000000000" pitchFamily="50" charset="-128"/>
                <a:ea typeface="HG丸ｺﾞｼｯｸM-PRO" panose="020F0600000000000000" pitchFamily="50" charset="-128"/>
              </a:rPr>
              <a:t>への興味や関心をもつこと、食の大切さに気付くこと</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（Ｐ．</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263</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a:lnSpc>
                <a:spcPct val="130000"/>
              </a:lnSpc>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　多様</a:t>
            </a:r>
            <a:r>
              <a:rPr lang="ja-JP" altLang="en-US" dirty="0">
                <a:solidFill>
                  <a:schemeClr val="tx1"/>
                </a:solidFill>
                <a:latin typeface="HG丸ｺﾞｼｯｸM-PRO" panose="020F0600000000000000" pitchFamily="50" charset="-128"/>
                <a:ea typeface="HG丸ｺﾞｼｯｸM-PRO" panose="020F0600000000000000" pitchFamily="50" charset="-128"/>
              </a:rPr>
              <a:t>な動きを経験する中で、体の動きを調整するようにすること</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 （Ｐ</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270</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a:lnSpc>
                <a:spcPct val="130000"/>
              </a:lnSpc>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　遊び</a:t>
            </a:r>
            <a:r>
              <a:rPr lang="ja-JP" altLang="en-US" dirty="0">
                <a:solidFill>
                  <a:schemeClr val="tx1"/>
                </a:solidFill>
                <a:latin typeface="HG丸ｺﾞｼｯｸM-PRO" panose="020F0600000000000000" pitchFamily="50" charset="-128"/>
                <a:ea typeface="HG丸ｺﾞｼｯｸM-PRO" panose="020F0600000000000000" pitchFamily="50" charset="-128"/>
              </a:rPr>
              <a:t>を通して安全についての構えを身に付けること</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 （Ｐ</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275</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なる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多様な園児が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１つ</a:t>
            </a:r>
            <a:endParaRPr lang="ja-JP" altLang="en-US" sz="1400" dirty="0">
              <a:solidFill>
                <a:prstClr val="black"/>
              </a:solidFill>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15" name="テキスト ボックス 14"/>
          <p:cNvSpPr txBox="1"/>
          <p:nvPr/>
        </p:nvSpPr>
        <p:spPr>
          <a:xfrm>
            <a:off x="385517" y="716533"/>
            <a:ext cx="9138302" cy="4355038"/>
          </a:xfrm>
          <a:prstGeom prst="rect">
            <a:avLst/>
          </a:prstGeom>
          <a:noFill/>
          <a:ln w="38100">
            <a:solidFill>
              <a:schemeClr val="tx1"/>
            </a:solidFill>
          </a:ln>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領域　健康</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ねらい</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en-US" altLang="ja-JP" sz="1400" dirty="0">
                <a:latin typeface="ＭＳ ゴシック" panose="020B0609070205080204" pitchFamily="49" charset="-128"/>
                <a:ea typeface="ＭＳ ゴシック" panose="020B0609070205080204" pitchFamily="49" charset="-128"/>
              </a:rPr>
              <a:t>(3) </a:t>
            </a:r>
            <a:r>
              <a:rPr lang="ja-JP" altLang="en-US" sz="1400" dirty="0" smtClean="0">
                <a:latin typeface="ＭＳ ゴシック" panose="020B0609070205080204" pitchFamily="49" charset="-128"/>
                <a:ea typeface="ＭＳ ゴシック" panose="020B0609070205080204" pitchFamily="49" charset="-128"/>
              </a:rPr>
              <a:t>健康、安全</a:t>
            </a:r>
            <a:r>
              <a:rPr lang="ja-JP" altLang="en-US" sz="1400" dirty="0">
                <a:latin typeface="ＭＳ ゴシック" panose="020B0609070205080204" pitchFamily="49" charset="-128"/>
                <a:ea typeface="ＭＳ ゴシック" panose="020B0609070205080204" pitchFamily="49" charset="-128"/>
              </a:rPr>
              <a:t>な生活に必要な習慣や態度を身に</a:t>
            </a:r>
            <a:r>
              <a:rPr lang="ja-JP" altLang="en-US" sz="1400" dirty="0" smtClean="0">
                <a:latin typeface="ＭＳ ゴシック" panose="020B0609070205080204" pitchFamily="49" charset="-128"/>
                <a:ea typeface="ＭＳ ゴシック" panose="020B0609070205080204" pitchFamily="49" charset="-128"/>
              </a:rPr>
              <a:t>付け、</a:t>
            </a:r>
            <a:r>
              <a:rPr lang="ja-JP" altLang="en-US" sz="1400" u="sng" dirty="0" smtClean="0">
                <a:latin typeface="ＭＳ ゴシック" panose="020B0609070205080204" pitchFamily="49" charset="-128"/>
                <a:ea typeface="ＭＳ ゴシック" panose="020B0609070205080204" pitchFamily="49" charset="-128"/>
              </a:rPr>
              <a:t>見通し</a:t>
            </a:r>
            <a:r>
              <a:rPr lang="ja-JP" altLang="en-US" sz="1400" u="sng" dirty="0">
                <a:latin typeface="ＭＳ ゴシック" panose="020B0609070205080204" pitchFamily="49" charset="-128"/>
                <a:ea typeface="ＭＳ ゴシック" panose="020B0609070205080204" pitchFamily="49" charset="-128"/>
              </a:rPr>
              <a:t>をもって行動する</a:t>
            </a:r>
            <a:r>
              <a:rPr lang="ja-JP" altLang="en-US" sz="1400" dirty="0">
                <a:latin typeface="ＭＳ ゴシック" panose="020B0609070205080204" pitchFamily="49" charset="-128"/>
                <a:ea typeface="ＭＳ ゴシック" panose="020B0609070205080204" pitchFamily="49" charset="-128"/>
              </a:rPr>
              <a:t>。</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内容</a:t>
            </a:r>
            <a:r>
              <a:rPr lang="en-US" altLang="ja-JP" sz="1400" dirty="0">
                <a:latin typeface="ＭＳ ゴシック" panose="020B0609070205080204" pitchFamily="49" charset="-128"/>
                <a:ea typeface="ＭＳ ゴシック" panose="020B0609070205080204" pitchFamily="49" charset="-128"/>
              </a:rPr>
              <a:t> </a:t>
            </a:r>
          </a:p>
          <a:p>
            <a:r>
              <a:rPr lang="en-US" altLang="ja-JP" sz="1400" dirty="0">
                <a:latin typeface="ＭＳ ゴシック" panose="020B0609070205080204" pitchFamily="49" charset="-128"/>
                <a:ea typeface="ＭＳ ゴシック" panose="020B0609070205080204" pitchFamily="49" charset="-128"/>
              </a:rPr>
              <a:t> (5) </a:t>
            </a:r>
            <a:r>
              <a:rPr lang="ja-JP" altLang="en-US" sz="1400" dirty="0" smtClean="0">
                <a:latin typeface="ＭＳ ゴシック" panose="020B0609070205080204" pitchFamily="49" charset="-128"/>
                <a:ea typeface="ＭＳ ゴシック" panose="020B0609070205080204" pitchFamily="49" charset="-128"/>
              </a:rPr>
              <a:t>保育教諭等や</a:t>
            </a:r>
            <a:r>
              <a:rPr lang="ja-JP" altLang="en-US" sz="1400" dirty="0">
                <a:latin typeface="ＭＳ ゴシック" panose="020B0609070205080204" pitchFamily="49" charset="-128"/>
                <a:ea typeface="ＭＳ ゴシック" panose="020B0609070205080204" pitchFamily="49" charset="-128"/>
              </a:rPr>
              <a:t>友達と食べることを</a:t>
            </a:r>
            <a:r>
              <a:rPr lang="ja-JP" altLang="en-US" sz="1400" dirty="0" smtClean="0">
                <a:latin typeface="ＭＳ ゴシック" panose="020B0609070205080204" pitchFamily="49" charset="-128"/>
                <a:ea typeface="ＭＳ ゴシック" panose="020B0609070205080204" pitchFamily="49" charset="-128"/>
              </a:rPr>
              <a:t>楽しみ、</a:t>
            </a:r>
            <a:r>
              <a:rPr lang="ja-JP" altLang="en-US" sz="1400" u="sng" dirty="0" smtClean="0">
                <a:latin typeface="ＭＳ ゴシック" panose="020B0609070205080204" pitchFamily="49" charset="-128"/>
                <a:ea typeface="ＭＳ ゴシック" panose="020B0609070205080204" pitchFamily="49" charset="-128"/>
              </a:rPr>
              <a:t>食べ物</a:t>
            </a:r>
            <a:r>
              <a:rPr lang="ja-JP" altLang="en-US" sz="1400" u="sng" dirty="0">
                <a:latin typeface="ＭＳ ゴシック" panose="020B0609070205080204" pitchFamily="49" charset="-128"/>
                <a:ea typeface="ＭＳ ゴシック" panose="020B0609070205080204" pitchFamily="49" charset="-128"/>
              </a:rPr>
              <a:t>への興味や関心をもつ</a:t>
            </a:r>
            <a:r>
              <a:rPr lang="ja-JP" altLang="en-US" sz="1400" dirty="0">
                <a:latin typeface="ＭＳ ゴシック" panose="020B0609070205080204" pitchFamily="49" charset="-128"/>
                <a:ea typeface="ＭＳ ゴシック" panose="020B0609070205080204" pitchFamily="49" charset="-128"/>
              </a:rPr>
              <a:t>。</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内容の取扱い</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en-US" altLang="ja-JP" sz="1400" dirty="0">
                <a:latin typeface="ＭＳ ゴシック" panose="020B0609070205080204" pitchFamily="49" charset="-128"/>
                <a:ea typeface="ＭＳ ゴシック" panose="020B0609070205080204" pitchFamily="49" charset="-128"/>
              </a:rPr>
              <a:t>(2) </a:t>
            </a:r>
            <a:r>
              <a:rPr lang="ja-JP" altLang="en-US" sz="1400" dirty="0">
                <a:latin typeface="ＭＳ ゴシック" panose="020B0609070205080204" pitchFamily="49" charset="-128"/>
                <a:ea typeface="ＭＳ ゴシック" panose="020B0609070205080204" pitchFamily="49" charset="-128"/>
              </a:rPr>
              <a:t>様々な遊びの中</a:t>
            </a:r>
            <a:r>
              <a:rPr lang="ja-JP" altLang="en-US" sz="1400" dirty="0" smtClean="0">
                <a:latin typeface="ＭＳ ゴシック" panose="020B0609070205080204" pitchFamily="49" charset="-128"/>
                <a:ea typeface="ＭＳ ゴシック" panose="020B0609070205080204" pitchFamily="49" charset="-128"/>
              </a:rPr>
              <a:t>で、園児</a:t>
            </a:r>
            <a:r>
              <a:rPr lang="ja-JP" altLang="en-US" sz="1400" dirty="0">
                <a:latin typeface="ＭＳ ゴシック" panose="020B0609070205080204" pitchFamily="49" charset="-128"/>
                <a:ea typeface="ＭＳ ゴシック" panose="020B0609070205080204" pitchFamily="49" charset="-128"/>
              </a:rPr>
              <a:t>が興味や</a:t>
            </a:r>
            <a:r>
              <a:rPr lang="ja-JP" altLang="en-US" sz="1400" dirty="0" smtClean="0">
                <a:latin typeface="ＭＳ ゴシック" panose="020B0609070205080204" pitchFamily="49" charset="-128"/>
                <a:ea typeface="ＭＳ ゴシック" panose="020B0609070205080204" pitchFamily="49" charset="-128"/>
              </a:rPr>
              <a:t>関心、能力</a:t>
            </a:r>
            <a:r>
              <a:rPr lang="ja-JP" altLang="en-US" sz="1400" dirty="0">
                <a:latin typeface="ＭＳ ゴシック" panose="020B0609070205080204" pitchFamily="49" charset="-128"/>
                <a:ea typeface="ＭＳ ゴシック" panose="020B0609070205080204" pitchFamily="49" charset="-128"/>
              </a:rPr>
              <a:t>に応じて全身を使って活動することに</a:t>
            </a:r>
            <a:r>
              <a:rPr lang="ja-JP" altLang="en-US" sz="1400" dirty="0" smtClean="0">
                <a:latin typeface="ＭＳ ゴシック" panose="020B0609070205080204" pitchFamily="49" charset="-128"/>
                <a:ea typeface="ＭＳ ゴシック" panose="020B0609070205080204" pitchFamily="49" charset="-128"/>
              </a:rPr>
              <a:t>より、体</a:t>
            </a:r>
            <a:r>
              <a:rPr lang="ja-JP" altLang="en-US" sz="1400" dirty="0">
                <a:latin typeface="ＭＳ ゴシック" panose="020B0609070205080204" pitchFamily="49" charset="-128"/>
                <a:ea typeface="ＭＳ ゴシック" panose="020B0609070205080204" pitchFamily="49" charset="-128"/>
              </a:rPr>
              <a:t>を</a:t>
            </a:r>
            <a:r>
              <a:rPr lang="ja-JP" altLang="en-US" sz="1400" dirty="0" smtClean="0">
                <a:latin typeface="ＭＳ ゴシック" panose="020B0609070205080204" pitchFamily="49" charset="-128"/>
                <a:ea typeface="ＭＳ ゴシック" panose="020B0609070205080204" pitchFamily="49" charset="-128"/>
              </a:rPr>
              <a:t>動かす</a:t>
            </a:r>
            <a:r>
              <a:rPr lang="ja-JP" altLang="en-US" sz="1400" dirty="0" err="1" smtClean="0">
                <a:latin typeface="ＭＳ ゴシック" panose="020B0609070205080204" pitchFamily="49" charset="-128"/>
                <a:ea typeface="ＭＳ ゴシック" panose="020B0609070205080204" pitchFamily="49" charset="-128"/>
              </a:rPr>
              <a:t>楽し</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err="1" smtClean="0">
                <a:latin typeface="ＭＳ ゴシック" panose="020B0609070205080204" pitchFamily="49" charset="-128"/>
                <a:ea typeface="ＭＳ ゴシック" panose="020B0609070205080204" pitchFamily="49" charset="-128"/>
              </a:rPr>
              <a:t>さを</a:t>
            </a:r>
            <a:r>
              <a:rPr lang="ja-JP" altLang="en-US" sz="1400" dirty="0" smtClean="0">
                <a:latin typeface="ＭＳ ゴシック" panose="020B0609070205080204" pitchFamily="49" charset="-128"/>
                <a:ea typeface="ＭＳ ゴシック" panose="020B0609070205080204" pitchFamily="49" charset="-128"/>
              </a:rPr>
              <a:t>味わい、自分</a:t>
            </a:r>
            <a:r>
              <a:rPr lang="ja-JP" altLang="en-US" sz="1400" dirty="0">
                <a:latin typeface="ＭＳ ゴシック" panose="020B0609070205080204" pitchFamily="49" charset="-128"/>
                <a:ea typeface="ＭＳ ゴシック" panose="020B0609070205080204" pitchFamily="49" charset="-128"/>
              </a:rPr>
              <a:t>の体を大切にしようとする気持ちが育つようにすること。</a:t>
            </a:r>
            <a:r>
              <a:rPr lang="ja-JP" altLang="en-US" sz="1400" u="sng" dirty="0">
                <a:latin typeface="ＭＳ ゴシック" panose="020B0609070205080204" pitchFamily="49" charset="-128"/>
                <a:ea typeface="ＭＳ ゴシック" panose="020B0609070205080204" pitchFamily="49" charset="-128"/>
              </a:rPr>
              <a:t>その</a:t>
            </a:r>
            <a:r>
              <a:rPr lang="ja-JP" altLang="en-US" sz="1400" u="sng" dirty="0" smtClean="0">
                <a:latin typeface="ＭＳ ゴシック" panose="020B0609070205080204" pitchFamily="49" charset="-128"/>
                <a:ea typeface="ＭＳ ゴシック" panose="020B0609070205080204" pitchFamily="49" charset="-128"/>
              </a:rPr>
              <a:t>際、多様</a:t>
            </a:r>
            <a:r>
              <a:rPr lang="ja-JP" altLang="en-US" sz="1400" u="sng" dirty="0">
                <a:latin typeface="ＭＳ ゴシック" panose="020B0609070205080204" pitchFamily="49" charset="-128"/>
                <a:ea typeface="ＭＳ ゴシック" panose="020B0609070205080204" pitchFamily="49" charset="-128"/>
              </a:rPr>
              <a:t>な動きを</a:t>
            </a:r>
            <a:r>
              <a:rPr lang="ja-JP" altLang="en-US" sz="1400" u="sng" dirty="0" smtClean="0">
                <a:latin typeface="ＭＳ ゴシック" panose="020B0609070205080204" pitchFamily="49" charset="-128"/>
                <a:ea typeface="ＭＳ ゴシック" panose="020B0609070205080204" pitchFamily="49" charset="-128"/>
              </a:rPr>
              <a:t>経験する</a:t>
            </a:r>
            <a:endParaRPr lang="en-US" altLang="ja-JP" sz="1400" u="sng"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中で、体</a:t>
            </a:r>
            <a:r>
              <a:rPr lang="ja-JP" altLang="en-US" sz="1400" u="sng" dirty="0">
                <a:latin typeface="ＭＳ ゴシック" panose="020B0609070205080204" pitchFamily="49" charset="-128"/>
                <a:ea typeface="ＭＳ ゴシック" panose="020B0609070205080204" pitchFamily="49" charset="-128"/>
              </a:rPr>
              <a:t>の動きを調整</a:t>
            </a:r>
            <a:r>
              <a:rPr lang="ja-JP" altLang="en-US" sz="1400" u="sng" dirty="0" smtClean="0">
                <a:latin typeface="ＭＳ ゴシック" panose="020B0609070205080204" pitchFamily="49" charset="-128"/>
                <a:ea typeface="ＭＳ ゴシック" panose="020B0609070205080204" pitchFamily="49" charset="-128"/>
              </a:rPr>
              <a:t>するように</a:t>
            </a:r>
            <a:r>
              <a:rPr lang="ja-JP" altLang="en-US" sz="1400" u="sng" dirty="0">
                <a:latin typeface="ＭＳ ゴシック" panose="020B0609070205080204" pitchFamily="49" charset="-128"/>
                <a:ea typeface="ＭＳ ゴシック" panose="020B0609070205080204" pitchFamily="49" charset="-128"/>
              </a:rPr>
              <a:t>すること。</a:t>
            </a:r>
            <a:endParaRPr lang="en-US" altLang="ja-JP" sz="1400" u="sng" dirty="0">
              <a:latin typeface="ＭＳ ゴシック" panose="020B0609070205080204" pitchFamily="49" charset="-128"/>
              <a:ea typeface="ＭＳ ゴシック" panose="020B0609070205080204" pitchFamily="49" charset="-128"/>
            </a:endParaRPr>
          </a:p>
          <a:p>
            <a:r>
              <a:rPr lang="en-US" altLang="ja-JP" sz="1400" dirty="0">
                <a:latin typeface="ＭＳ ゴシック" panose="020B0609070205080204" pitchFamily="49" charset="-128"/>
                <a:ea typeface="ＭＳ ゴシック" panose="020B0609070205080204" pitchFamily="49" charset="-128"/>
              </a:rPr>
              <a:t> (4) </a:t>
            </a:r>
            <a:r>
              <a:rPr lang="ja-JP" altLang="en-US" sz="1400" dirty="0">
                <a:latin typeface="ＭＳ ゴシック" panose="020B0609070205080204" pitchFamily="49" charset="-128"/>
                <a:ea typeface="ＭＳ ゴシック" panose="020B0609070205080204" pitchFamily="49" charset="-128"/>
              </a:rPr>
              <a:t>健康な心と体を育てるためには食育を通じた望ましい食習慣の形成が大切であることを</a:t>
            </a:r>
            <a:r>
              <a:rPr lang="ja-JP" altLang="en-US" sz="1400" dirty="0" smtClean="0">
                <a:latin typeface="ＭＳ ゴシック" panose="020B0609070205080204" pitchFamily="49" charset="-128"/>
                <a:ea typeface="ＭＳ ゴシック" panose="020B0609070205080204" pitchFamily="49" charset="-128"/>
              </a:rPr>
              <a:t>踏まえ、園児の食</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生活</a:t>
            </a:r>
            <a:r>
              <a:rPr lang="ja-JP" altLang="en-US" sz="1400" dirty="0">
                <a:latin typeface="ＭＳ ゴシック" panose="020B0609070205080204" pitchFamily="49" charset="-128"/>
                <a:ea typeface="ＭＳ ゴシック" panose="020B0609070205080204" pitchFamily="49" charset="-128"/>
              </a:rPr>
              <a:t>の</a:t>
            </a:r>
            <a:r>
              <a:rPr lang="ja-JP" altLang="en-US" sz="1400" dirty="0" smtClean="0">
                <a:latin typeface="ＭＳ ゴシック" panose="020B0609070205080204" pitchFamily="49" charset="-128"/>
                <a:ea typeface="ＭＳ ゴシック" panose="020B0609070205080204" pitchFamily="49" charset="-128"/>
              </a:rPr>
              <a:t>実情</a:t>
            </a:r>
            <a:r>
              <a:rPr lang="ja-JP" altLang="en-US" sz="1400" dirty="0">
                <a:latin typeface="ＭＳ ゴシック" panose="020B0609070205080204" pitchFamily="49" charset="-128"/>
                <a:ea typeface="ＭＳ ゴシック" panose="020B0609070205080204" pitchFamily="49" charset="-128"/>
              </a:rPr>
              <a:t>に配慮</a:t>
            </a:r>
            <a:r>
              <a:rPr lang="ja-JP" altLang="en-US" sz="1400" dirty="0" smtClean="0">
                <a:latin typeface="ＭＳ ゴシック" panose="020B0609070205080204" pitchFamily="49" charset="-128"/>
                <a:ea typeface="ＭＳ ゴシック" panose="020B0609070205080204" pitchFamily="49" charset="-128"/>
              </a:rPr>
              <a:t>し、和やか</a:t>
            </a:r>
            <a:r>
              <a:rPr lang="ja-JP" altLang="en-US" sz="1400" dirty="0">
                <a:latin typeface="ＭＳ ゴシック" panose="020B0609070205080204" pitchFamily="49" charset="-128"/>
                <a:ea typeface="ＭＳ ゴシック" panose="020B0609070205080204" pitchFamily="49" charset="-128"/>
              </a:rPr>
              <a:t>な雰囲気の中</a:t>
            </a:r>
            <a:r>
              <a:rPr lang="ja-JP" altLang="en-US" sz="1400" dirty="0" smtClean="0">
                <a:latin typeface="ＭＳ ゴシック" panose="020B0609070205080204" pitchFamily="49" charset="-128"/>
                <a:ea typeface="ＭＳ ゴシック" panose="020B0609070205080204" pitchFamily="49" charset="-128"/>
              </a:rPr>
              <a:t>で保育教諭等や</a:t>
            </a:r>
            <a:r>
              <a:rPr lang="ja-JP" altLang="en-US" sz="1400" dirty="0">
                <a:latin typeface="ＭＳ ゴシック" panose="020B0609070205080204" pitchFamily="49" charset="-128"/>
                <a:ea typeface="ＭＳ ゴシック" panose="020B0609070205080204" pitchFamily="49" charset="-128"/>
              </a:rPr>
              <a:t>他</a:t>
            </a:r>
            <a:r>
              <a:rPr lang="ja-JP" altLang="en-US" sz="1400" dirty="0" smtClean="0">
                <a:latin typeface="ＭＳ ゴシック" panose="020B0609070205080204" pitchFamily="49" charset="-128"/>
                <a:ea typeface="ＭＳ ゴシック" panose="020B0609070205080204" pitchFamily="49" charset="-128"/>
              </a:rPr>
              <a:t>の園児</a:t>
            </a:r>
            <a:r>
              <a:rPr lang="ja-JP" altLang="en-US" sz="1400" dirty="0">
                <a:latin typeface="ＭＳ ゴシック" panose="020B0609070205080204" pitchFamily="49" charset="-128"/>
                <a:ea typeface="ＭＳ ゴシック" panose="020B0609070205080204" pitchFamily="49" charset="-128"/>
              </a:rPr>
              <a:t>と食べる喜びや楽しさを</a:t>
            </a:r>
            <a:r>
              <a:rPr lang="ja-JP" altLang="en-US" sz="1400" dirty="0" smtClean="0">
                <a:latin typeface="ＭＳ ゴシック" panose="020B0609070205080204" pitchFamily="49" charset="-128"/>
                <a:ea typeface="ＭＳ ゴシック" panose="020B0609070205080204" pitchFamily="49" charset="-128"/>
              </a:rPr>
              <a:t>味わったり、</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様々な</a:t>
            </a:r>
            <a:r>
              <a:rPr lang="ja-JP" altLang="en-US" sz="1400" dirty="0">
                <a:latin typeface="ＭＳ ゴシック" panose="020B0609070205080204" pitchFamily="49" charset="-128"/>
                <a:ea typeface="ＭＳ ゴシック" panose="020B0609070205080204" pitchFamily="49" charset="-128"/>
              </a:rPr>
              <a:t>食べ物へ</a:t>
            </a:r>
            <a:r>
              <a:rPr lang="ja-JP" altLang="en-US" sz="1400" dirty="0" smtClean="0">
                <a:latin typeface="ＭＳ ゴシック" panose="020B0609070205080204" pitchFamily="49" charset="-128"/>
                <a:ea typeface="ＭＳ ゴシック" panose="020B0609070205080204" pitchFamily="49" charset="-128"/>
              </a:rPr>
              <a:t>の興味や関心</a:t>
            </a:r>
            <a:r>
              <a:rPr lang="ja-JP" altLang="en-US" sz="1400" dirty="0">
                <a:latin typeface="ＭＳ ゴシック" panose="020B0609070205080204" pitchFamily="49" charset="-128"/>
                <a:ea typeface="ＭＳ ゴシック" panose="020B0609070205080204" pitchFamily="49" charset="-128"/>
              </a:rPr>
              <a:t>をもったりするなど</a:t>
            </a:r>
            <a:r>
              <a:rPr lang="ja-JP" altLang="en-US" sz="1400" dirty="0" smtClean="0">
                <a:latin typeface="ＭＳ ゴシック" panose="020B0609070205080204" pitchFamily="49" charset="-128"/>
                <a:ea typeface="ＭＳ ゴシック" panose="020B0609070205080204" pitchFamily="49" charset="-128"/>
              </a:rPr>
              <a:t>し、</a:t>
            </a:r>
            <a:r>
              <a:rPr lang="ja-JP" altLang="en-US" sz="1400" u="sng" dirty="0" smtClean="0">
                <a:latin typeface="ＭＳ ゴシック" panose="020B0609070205080204" pitchFamily="49" charset="-128"/>
                <a:ea typeface="ＭＳ ゴシック" panose="020B0609070205080204" pitchFamily="49" charset="-128"/>
              </a:rPr>
              <a:t>食</a:t>
            </a:r>
            <a:r>
              <a:rPr lang="ja-JP" altLang="en-US" sz="1400" u="sng" dirty="0">
                <a:latin typeface="ＭＳ ゴシック" panose="020B0609070205080204" pitchFamily="49" charset="-128"/>
                <a:ea typeface="ＭＳ ゴシック" panose="020B0609070205080204" pitchFamily="49" charset="-128"/>
              </a:rPr>
              <a:t>の大切さに</a:t>
            </a:r>
            <a:r>
              <a:rPr lang="ja-JP" altLang="en-US" sz="1400" u="sng" dirty="0" smtClean="0">
                <a:latin typeface="ＭＳ ゴシック" panose="020B0609070205080204" pitchFamily="49" charset="-128"/>
                <a:ea typeface="ＭＳ ゴシック" panose="020B0609070205080204" pitchFamily="49" charset="-128"/>
              </a:rPr>
              <a:t>気付き、</a:t>
            </a:r>
            <a:r>
              <a:rPr lang="ja-JP" altLang="en-US" sz="1400" dirty="0" smtClean="0">
                <a:latin typeface="ＭＳ ゴシック" panose="020B0609070205080204" pitchFamily="49" charset="-128"/>
                <a:ea typeface="ＭＳ ゴシック" panose="020B0609070205080204" pitchFamily="49" charset="-128"/>
              </a:rPr>
              <a:t>進んで</a:t>
            </a:r>
            <a:r>
              <a:rPr lang="ja-JP" altLang="en-US" sz="1400" dirty="0">
                <a:latin typeface="ＭＳ ゴシック" panose="020B0609070205080204" pitchFamily="49" charset="-128"/>
                <a:ea typeface="ＭＳ ゴシック" panose="020B0609070205080204" pitchFamily="49" charset="-128"/>
              </a:rPr>
              <a:t>食べようとする</a:t>
            </a:r>
            <a:r>
              <a:rPr lang="ja-JP" altLang="en-US" sz="1400" dirty="0" smtClean="0">
                <a:latin typeface="ＭＳ ゴシック" panose="020B0609070205080204" pitchFamily="49" charset="-128"/>
                <a:ea typeface="ＭＳ ゴシック" panose="020B0609070205080204" pitchFamily="49" charset="-128"/>
              </a:rPr>
              <a:t>気持ちが</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育つ</a:t>
            </a:r>
            <a:r>
              <a:rPr lang="ja-JP" altLang="en-US" sz="1400" dirty="0">
                <a:latin typeface="ＭＳ ゴシック" panose="020B0609070205080204" pitchFamily="49" charset="-128"/>
                <a:ea typeface="ＭＳ ゴシック" panose="020B0609070205080204" pitchFamily="49" charset="-128"/>
              </a:rPr>
              <a:t>ようにすること。</a:t>
            </a:r>
            <a:endParaRPr lang="en-US" altLang="ja-JP" sz="1400" dirty="0">
              <a:latin typeface="ＭＳ ゴシック" panose="020B0609070205080204" pitchFamily="49" charset="-128"/>
              <a:ea typeface="ＭＳ ゴシック" panose="020B0609070205080204" pitchFamily="49" charset="-128"/>
            </a:endParaRPr>
          </a:p>
          <a:p>
            <a:r>
              <a:rPr lang="en-US" altLang="ja-JP" sz="1400" dirty="0">
                <a:latin typeface="ＭＳ ゴシック" panose="020B0609070205080204" pitchFamily="49" charset="-128"/>
                <a:ea typeface="ＭＳ ゴシック" panose="020B0609070205080204" pitchFamily="49" charset="-128"/>
              </a:rPr>
              <a:t> (5) </a:t>
            </a:r>
            <a:r>
              <a:rPr lang="ja-JP" altLang="en-US" sz="1400" dirty="0" smtClean="0">
                <a:latin typeface="ＭＳ ゴシック" panose="020B0609070205080204" pitchFamily="49" charset="-128"/>
                <a:ea typeface="ＭＳ ゴシック" panose="020B0609070205080204" pitchFamily="49" charset="-128"/>
              </a:rPr>
              <a:t>基本的</a:t>
            </a:r>
            <a:r>
              <a:rPr lang="ja-JP" altLang="en-US" sz="1400" dirty="0">
                <a:latin typeface="ＭＳ ゴシック" panose="020B0609070205080204" pitchFamily="49" charset="-128"/>
                <a:ea typeface="ＭＳ ゴシック" panose="020B0609070205080204" pitchFamily="49" charset="-128"/>
              </a:rPr>
              <a:t>な生活習慣の形成に当たって</a:t>
            </a:r>
            <a:r>
              <a:rPr lang="ja-JP" altLang="en-US" sz="1400" dirty="0" smtClean="0">
                <a:latin typeface="ＭＳ ゴシック" panose="020B0609070205080204" pitchFamily="49" charset="-128"/>
                <a:ea typeface="ＭＳ ゴシック" panose="020B0609070205080204" pitchFamily="49" charset="-128"/>
              </a:rPr>
              <a:t>は、家庭</a:t>
            </a:r>
            <a:r>
              <a:rPr lang="ja-JP" altLang="en-US" sz="1400" dirty="0">
                <a:latin typeface="ＭＳ ゴシック" panose="020B0609070205080204" pitchFamily="49" charset="-128"/>
                <a:ea typeface="ＭＳ ゴシック" panose="020B0609070205080204" pitchFamily="49" charset="-128"/>
              </a:rPr>
              <a:t>での生活経験に配慮</a:t>
            </a:r>
            <a:r>
              <a:rPr lang="ja-JP" altLang="en-US" sz="1400" dirty="0" smtClean="0">
                <a:latin typeface="ＭＳ ゴシック" panose="020B0609070205080204" pitchFamily="49" charset="-128"/>
                <a:ea typeface="ＭＳ ゴシック" panose="020B0609070205080204" pitchFamily="49" charset="-128"/>
              </a:rPr>
              <a:t>し、園児</a:t>
            </a:r>
            <a:r>
              <a:rPr lang="ja-JP" altLang="en-US" sz="1400" dirty="0">
                <a:latin typeface="ＭＳ ゴシック" panose="020B0609070205080204" pitchFamily="49" charset="-128"/>
                <a:ea typeface="ＭＳ ゴシック" panose="020B0609070205080204" pitchFamily="49" charset="-128"/>
              </a:rPr>
              <a:t>の自立心を</a:t>
            </a:r>
            <a:r>
              <a:rPr lang="ja-JP" altLang="en-US" sz="1400" dirty="0" smtClean="0">
                <a:latin typeface="ＭＳ ゴシック" panose="020B0609070205080204" pitchFamily="49" charset="-128"/>
                <a:ea typeface="ＭＳ ゴシック" panose="020B0609070205080204" pitchFamily="49" charset="-128"/>
              </a:rPr>
              <a:t>育て、園児が他の園</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児</a:t>
            </a:r>
            <a:r>
              <a:rPr lang="ja-JP" altLang="en-US" sz="1400" dirty="0">
                <a:latin typeface="ＭＳ ゴシック" panose="020B0609070205080204" pitchFamily="49" charset="-128"/>
                <a:ea typeface="ＭＳ ゴシック" panose="020B0609070205080204" pitchFamily="49" charset="-128"/>
              </a:rPr>
              <a:t>と</a:t>
            </a:r>
            <a:r>
              <a:rPr lang="ja-JP" altLang="en-US" sz="1400" dirty="0" smtClean="0">
                <a:latin typeface="ＭＳ ゴシック" panose="020B0609070205080204" pitchFamily="49" charset="-128"/>
                <a:ea typeface="ＭＳ ゴシック" panose="020B0609070205080204" pitchFamily="49" charset="-128"/>
              </a:rPr>
              <a:t>関わりながら</a:t>
            </a:r>
            <a:r>
              <a:rPr lang="ja-JP" altLang="en-US" sz="1400" dirty="0">
                <a:latin typeface="ＭＳ ゴシック" panose="020B0609070205080204" pitchFamily="49" charset="-128"/>
                <a:ea typeface="ＭＳ ゴシック" panose="020B0609070205080204" pitchFamily="49" charset="-128"/>
              </a:rPr>
              <a:t>主体的な活動を展開する中</a:t>
            </a:r>
            <a:r>
              <a:rPr lang="ja-JP" altLang="en-US" sz="1400" dirty="0" smtClean="0">
                <a:latin typeface="ＭＳ ゴシック" panose="020B0609070205080204" pitchFamily="49" charset="-128"/>
                <a:ea typeface="ＭＳ ゴシック" panose="020B0609070205080204" pitchFamily="49" charset="-128"/>
              </a:rPr>
              <a:t>で、生活</a:t>
            </a:r>
            <a:r>
              <a:rPr lang="ja-JP" altLang="en-US" sz="1400" dirty="0">
                <a:latin typeface="ＭＳ ゴシック" panose="020B0609070205080204" pitchFamily="49" charset="-128"/>
                <a:ea typeface="ＭＳ ゴシック" panose="020B0609070205080204" pitchFamily="49" charset="-128"/>
              </a:rPr>
              <a:t>に必要な習慣を身に</a:t>
            </a:r>
            <a:r>
              <a:rPr lang="ja-JP" altLang="en-US" sz="1400" dirty="0" smtClean="0">
                <a:latin typeface="ＭＳ ゴシック" panose="020B0609070205080204" pitchFamily="49" charset="-128"/>
                <a:ea typeface="ＭＳ ゴシック" panose="020B0609070205080204" pitchFamily="49" charset="-128"/>
              </a:rPr>
              <a:t>付け</a:t>
            </a:r>
            <a:r>
              <a:rPr lang="ja-JP" altLang="en-US" sz="1400" u="sng" dirty="0" smtClean="0">
                <a:latin typeface="ＭＳ ゴシック" panose="020B0609070205080204" pitchFamily="49" charset="-128"/>
                <a:ea typeface="ＭＳ ゴシック" panose="020B0609070205080204" pitchFamily="49" charset="-128"/>
              </a:rPr>
              <a:t>、次第</a:t>
            </a:r>
            <a:r>
              <a:rPr lang="ja-JP" altLang="en-US" sz="1400" u="sng" dirty="0">
                <a:latin typeface="ＭＳ ゴシック" panose="020B0609070205080204" pitchFamily="49" charset="-128"/>
                <a:ea typeface="ＭＳ ゴシック" panose="020B0609070205080204" pitchFamily="49" charset="-128"/>
              </a:rPr>
              <a:t>に</a:t>
            </a:r>
            <a:r>
              <a:rPr lang="ja-JP" altLang="en-US" sz="1400" u="sng" dirty="0" smtClean="0">
                <a:latin typeface="ＭＳ ゴシック" panose="020B0609070205080204" pitchFamily="49" charset="-128"/>
                <a:ea typeface="ＭＳ ゴシック" panose="020B0609070205080204" pitchFamily="49" charset="-128"/>
              </a:rPr>
              <a:t>見通しをもって行動</a:t>
            </a:r>
            <a:endParaRPr lang="en-US" altLang="ja-JP" sz="1400" u="sng"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できる</a:t>
            </a:r>
            <a:r>
              <a:rPr lang="ja-JP" altLang="en-US" sz="1400" u="sng" dirty="0">
                <a:latin typeface="ＭＳ ゴシック" panose="020B0609070205080204" pitchFamily="49" charset="-128"/>
                <a:ea typeface="ＭＳ ゴシック" panose="020B0609070205080204" pitchFamily="49" charset="-128"/>
              </a:rPr>
              <a:t>ようにする</a:t>
            </a:r>
            <a:r>
              <a:rPr lang="ja-JP" altLang="en-US" sz="1400" u="sng" dirty="0" smtClean="0">
                <a:latin typeface="ＭＳ ゴシック" panose="020B0609070205080204" pitchFamily="49" charset="-128"/>
                <a:ea typeface="ＭＳ ゴシック" panose="020B0609070205080204" pitchFamily="49" charset="-128"/>
              </a:rPr>
              <a:t>こと</a:t>
            </a:r>
            <a:r>
              <a:rPr lang="ja-JP" altLang="en-US" sz="1400" u="sng" dirty="0">
                <a:latin typeface="ＭＳ ゴシック" panose="020B0609070205080204" pitchFamily="49" charset="-128"/>
                <a:ea typeface="ＭＳ ゴシック" panose="020B0609070205080204" pitchFamily="49" charset="-128"/>
              </a:rPr>
              <a:t>。</a:t>
            </a:r>
            <a:endParaRPr lang="en-US" altLang="ja-JP" sz="1400" u="sng" dirty="0">
              <a:latin typeface="ＭＳ ゴシック" panose="020B0609070205080204" pitchFamily="49" charset="-128"/>
              <a:ea typeface="ＭＳ ゴシック" panose="020B0609070205080204" pitchFamily="49" charset="-128"/>
            </a:endParaRPr>
          </a:p>
          <a:p>
            <a:r>
              <a:rPr lang="en-US" altLang="ja-JP" sz="1400" dirty="0">
                <a:latin typeface="ＭＳ ゴシック" panose="020B0609070205080204" pitchFamily="49" charset="-128"/>
                <a:ea typeface="ＭＳ ゴシック" panose="020B0609070205080204" pitchFamily="49" charset="-128"/>
              </a:rPr>
              <a:t> (6)  </a:t>
            </a:r>
            <a:r>
              <a:rPr lang="ja-JP" altLang="en-US" sz="1400" dirty="0">
                <a:latin typeface="ＭＳ ゴシック" panose="020B0609070205080204" pitchFamily="49" charset="-128"/>
                <a:ea typeface="ＭＳ ゴシック" panose="020B0609070205080204" pitchFamily="49" charset="-128"/>
              </a:rPr>
              <a:t>安全に関する指導に当たって</a:t>
            </a:r>
            <a:r>
              <a:rPr lang="ja-JP" altLang="en-US" sz="1400" dirty="0" smtClean="0">
                <a:latin typeface="ＭＳ ゴシック" panose="020B0609070205080204" pitchFamily="49" charset="-128"/>
                <a:ea typeface="ＭＳ ゴシック" panose="020B0609070205080204" pitchFamily="49" charset="-128"/>
              </a:rPr>
              <a:t>は、情緒</a:t>
            </a:r>
            <a:r>
              <a:rPr lang="ja-JP" altLang="en-US" sz="1400" dirty="0">
                <a:latin typeface="ＭＳ ゴシック" panose="020B0609070205080204" pitchFamily="49" charset="-128"/>
                <a:ea typeface="ＭＳ ゴシック" panose="020B0609070205080204" pitchFamily="49" charset="-128"/>
              </a:rPr>
              <a:t>の安定を</a:t>
            </a:r>
            <a:r>
              <a:rPr lang="ja-JP" altLang="en-US" sz="1400" dirty="0" smtClean="0">
                <a:latin typeface="ＭＳ ゴシック" panose="020B0609070205080204" pitchFamily="49" charset="-128"/>
                <a:ea typeface="ＭＳ ゴシック" panose="020B0609070205080204" pitchFamily="49" charset="-128"/>
              </a:rPr>
              <a:t>図り、遊び</a:t>
            </a:r>
            <a:r>
              <a:rPr lang="ja-JP" altLang="en-US" sz="1400" dirty="0">
                <a:latin typeface="ＭＳ ゴシック" panose="020B0609070205080204" pitchFamily="49" charset="-128"/>
                <a:ea typeface="ＭＳ ゴシック" panose="020B0609070205080204" pitchFamily="49" charset="-128"/>
              </a:rPr>
              <a:t>を通して</a:t>
            </a:r>
            <a:r>
              <a:rPr lang="ja-JP" altLang="en-US" sz="1400" u="sng" dirty="0">
                <a:latin typeface="ＭＳ ゴシック" panose="020B0609070205080204" pitchFamily="49" charset="-128"/>
                <a:ea typeface="ＭＳ ゴシック" panose="020B0609070205080204" pitchFamily="49" charset="-128"/>
              </a:rPr>
              <a:t>安全についての構えを身に</a:t>
            </a:r>
            <a:r>
              <a:rPr lang="ja-JP" altLang="en-US" sz="1400" u="sng" dirty="0" smtClean="0">
                <a:latin typeface="ＭＳ ゴシック" panose="020B0609070205080204" pitchFamily="49" charset="-128"/>
                <a:ea typeface="ＭＳ ゴシック" panose="020B0609070205080204" pitchFamily="49" charset="-128"/>
              </a:rPr>
              <a:t>付け</a:t>
            </a:r>
            <a:r>
              <a:rPr lang="ja-JP" altLang="en-US" sz="1400" dirty="0" smtClean="0">
                <a:latin typeface="ＭＳ ゴシック" panose="020B0609070205080204" pitchFamily="49" charset="-128"/>
                <a:ea typeface="ＭＳ ゴシック" panose="020B0609070205080204" pitchFamily="49" charset="-128"/>
              </a:rPr>
              <a:t>、危険</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な</a:t>
            </a:r>
            <a:r>
              <a:rPr lang="ja-JP" altLang="en-US" sz="1400" dirty="0">
                <a:latin typeface="ＭＳ ゴシック" panose="020B0609070205080204" pitchFamily="49" charset="-128"/>
                <a:ea typeface="ＭＳ ゴシック" panose="020B0609070205080204" pitchFamily="49" charset="-128"/>
              </a:rPr>
              <a:t>場所</a:t>
            </a:r>
            <a:r>
              <a:rPr lang="ja-JP" altLang="en-US" sz="1400" dirty="0" smtClean="0">
                <a:latin typeface="ＭＳ ゴシック" panose="020B0609070205080204" pitchFamily="49" charset="-128"/>
                <a:ea typeface="ＭＳ ゴシック" panose="020B0609070205080204" pitchFamily="49" charset="-128"/>
              </a:rPr>
              <a:t>や事物</a:t>
            </a:r>
            <a:r>
              <a:rPr lang="ja-JP" altLang="en-US" sz="1400" dirty="0">
                <a:latin typeface="ＭＳ ゴシック" panose="020B0609070205080204" pitchFamily="49" charset="-128"/>
                <a:ea typeface="ＭＳ ゴシック" panose="020B0609070205080204" pitchFamily="49" charset="-128"/>
              </a:rPr>
              <a:t>などが</a:t>
            </a:r>
            <a:r>
              <a:rPr lang="ja-JP" altLang="en-US" sz="1400" dirty="0" smtClean="0">
                <a:latin typeface="ＭＳ ゴシック" panose="020B0609070205080204" pitchFamily="49" charset="-128"/>
                <a:ea typeface="ＭＳ ゴシック" panose="020B0609070205080204" pitchFamily="49" charset="-128"/>
              </a:rPr>
              <a:t>分かり、安全</a:t>
            </a:r>
            <a:r>
              <a:rPr lang="ja-JP" altLang="en-US" sz="1400" dirty="0">
                <a:latin typeface="ＭＳ ゴシック" panose="020B0609070205080204" pitchFamily="49" charset="-128"/>
                <a:ea typeface="ＭＳ ゴシック" panose="020B0609070205080204" pitchFamily="49" charset="-128"/>
              </a:rPr>
              <a:t>についての理解を深めるようにすること。</a:t>
            </a:r>
            <a:r>
              <a:rPr lang="ja-JP" altLang="en-US" sz="1400" dirty="0" smtClean="0">
                <a:latin typeface="ＭＳ ゴシック" panose="020B0609070205080204" pitchFamily="49" charset="-128"/>
                <a:ea typeface="ＭＳ ゴシック" panose="020B0609070205080204" pitchFamily="49" charset="-128"/>
              </a:rPr>
              <a:t>また、交通</a:t>
            </a:r>
            <a:r>
              <a:rPr lang="ja-JP" altLang="en-US" sz="1400" dirty="0">
                <a:latin typeface="ＭＳ ゴシック" panose="020B0609070205080204" pitchFamily="49" charset="-128"/>
                <a:ea typeface="ＭＳ ゴシック" panose="020B0609070205080204" pitchFamily="49" charset="-128"/>
              </a:rPr>
              <a:t>安全の</a:t>
            </a:r>
            <a:r>
              <a:rPr lang="ja-JP" altLang="en-US" sz="1400" dirty="0" smtClean="0">
                <a:latin typeface="ＭＳ ゴシック" panose="020B0609070205080204" pitchFamily="49" charset="-128"/>
                <a:ea typeface="ＭＳ ゴシック" panose="020B0609070205080204" pitchFamily="49" charset="-128"/>
              </a:rPr>
              <a:t>習慣を身に付</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ける</a:t>
            </a:r>
            <a:r>
              <a:rPr lang="ja-JP" altLang="en-US" sz="1400" dirty="0">
                <a:latin typeface="ＭＳ ゴシック" panose="020B0609070205080204" pitchFamily="49" charset="-128"/>
                <a:ea typeface="ＭＳ ゴシック" panose="020B0609070205080204" pitchFamily="49" charset="-128"/>
              </a:rPr>
              <a:t>ようにすると</a:t>
            </a:r>
            <a:r>
              <a:rPr lang="ja-JP" altLang="en-US" sz="1400" dirty="0" smtClean="0">
                <a:latin typeface="ＭＳ ゴシック" panose="020B0609070205080204" pitchFamily="49" charset="-128"/>
                <a:ea typeface="ＭＳ ゴシック" panose="020B0609070205080204" pitchFamily="49" charset="-128"/>
              </a:rPr>
              <a:t>ともに、</a:t>
            </a:r>
            <a:r>
              <a:rPr lang="ja-JP" altLang="en-US" sz="1400" u="sng" dirty="0" smtClean="0">
                <a:latin typeface="ＭＳ ゴシック" panose="020B0609070205080204" pitchFamily="49" charset="-128"/>
                <a:ea typeface="ＭＳ ゴシック" panose="020B0609070205080204" pitchFamily="49" charset="-128"/>
              </a:rPr>
              <a:t>避難</a:t>
            </a:r>
            <a:r>
              <a:rPr lang="ja-JP" altLang="en-US" sz="1400" u="sng" dirty="0">
                <a:latin typeface="ＭＳ ゴシック" panose="020B0609070205080204" pitchFamily="49" charset="-128"/>
                <a:ea typeface="ＭＳ ゴシック" panose="020B0609070205080204" pitchFamily="49" charset="-128"/>
              </a:rPr>
              <a:t>訓練などを</a:t>
            </a:r>
            <a:r>
              <a:rPr lang="ja-JP" altLang="en-US" sz="1400" u="sng" dirty="0" smtClean="0">
                <a:latin typeface="ＭＳ ゴシック" panose="020B0609070205080204" pitchFamily="49" charset="-128"/>
                <a:ea typeface="ＭＳ ゴシック" panose="020B0609070205080204" pitchFamily="49" charset="-128"/>
              </a:rPr>
              <a:t>通して、</a:t>
            </a:r>
            <a:r>
              <a:rPr lang="ja-JP" altLang="en-US" sz="1400" dirty="0" smtClean="0">
                <a:latin typeface="ＭＳ ゴシック" panose="020B0609070205080204" pitchFamily="49" charset="-128"/>
                <a:ea typeface="ＭＳ ゴシック" panose="020B0609070205080204" pitchFamily="49" charset="-128"/>
              </a:rPr>
              <a:t>災害</a:t>
            </a:r>
            <a:r>
              <a:rPr lang="ja-JP" altLang="en-US" sz="1400" dirty="0">
                <a:latin typeface="ＭＳ ゴシック" panose="020B0609070205080204" pitchFamily="49" charset="-128"/>
                <a:ea typeface="ＭＳ ゴシック" panose="020B0609070205080204" pitchFamily="49" charset="-128"/>
              </a:rPr>
              <a:t>などの緊急時に適切な行動がとれる</a:t>
            </a:r>
            <a:r>
              <a:rPr lang="ja-JP" altLang="en-US" sz="1400" dirty="0" smtClean="0">
                <a:latin typeface="ＭＳ ゴシック" panose="020B0609070205080204" pitchFamily="49" charset="-128"/>
                <a:ea typeface="ＭＳ ゴシック" panose="020B0609070205080204" pitchFamily="49" charset="-128"/>
              </a:rPr>
              <a:t>ようにする</a:t>
            </a:r>
            <a:r>
              <a:rPr lang="ja-JP" altLang="en-US" sz="1400" dirty="0">
                <a:latin typeface="ＭＳ ゴシック" panose="020B0609070205080204" pitchFamily="49" charset="-128"/>
                <a:ea typeface="ＭＳ ゴシック" panose="020B0609070205080204" pitchFamily="49" charset="-128"/>
              </a:rPr>
              <a:t>こと</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smtClean="0"/>
              <a:t>　　</a:t>
            </a:r>
            <a:r>
              <a:rPr lang="en-US" altLang="ja-JP" sz="1100" u="sng" dirty="0" smtClean="0"/>
              <a:t>※</a:t>
            </a:r>
            <a:r>
              <a:rPr lang="ja-JP" altLang="en-US" sz="1100" u="sng" dirty="0" smtClean="0"/>
              <a:t>下線部：主な改訂箇所</a:t>
            </a:r>
            <a:endParaRPr lang="ja-JP" altLang="en-US" sz="1100" u="sng" dirty="0"/>
          </a:p>
        </p:txBody>
      </p:sp>
      <p:sp>
        <p:nvSpPr>
          <p:cNvPr id="2" name="テキスト ボックス 1"/>
          <p:cNvSpPr txBox="1"/>
          <p:nvPr/>
        </p:nvSpPr>
        <p:spPr>
          <a:xfrm>
            <a:off x="1136576" y="-2193"/>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8" name="右矢印 7"/>
          <p:cNvSpPr/>
          <p:nvPr/>
        </p:nvSpPr>
        <p:spPr>
          <a:xfrm>
            <a:off x="8421458" y="953968"/>
            <a:ext cx="1253796"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258</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53</a:t>
            </a:fld>
            <a:endParaRPr lang="ja-JP" altLang="en-US" dirty="0"/>
          </a:p>
        </p:txBody>
      </p:sp>
    </p:spTree>
    <p:extLst>
      <p:ext uri="{BB962C8B-B14F-4D97-AF65-F5344CB8AC3E}">
        <p14:creationId xmlns:p14="http://schemas.microsoft.com/office/powerpoint/2010/main" val="13783873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領域「人間関係」において充実した内容</a:t>
            </a: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39" name="正方形/長方形 38"/>
          <p:cNvSpPr/>
          <p:nvPr/>
        </p:nvSpPr>
        <p:spPr>
          <a:xfrm>
            <a:off x="427503" y="4515940"/>
            <a:ext cx="9138302" cy="1688684"/>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a:lnSpc>
                <a:spcPct val="1300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身近</a:t>
            </a:r>
            <a:r>
              <a:rPr lang="ja-JP" altLang="en-US" sz="1600" dirty="0">
                <a:solidFill>
                  <a:schemeClr val="tx1"/>
                </a:solidFill>
                <a:latin typeface="HG丸ｺﾞｼｯｸM-PRO" panose="020F0600000000000000" pitchFamily="50" charset="-128"/>
                <a:ea typeface="HG丸ｺﾞｼｯｸM-PRO" panose="020F0600000000000000" pitchFamily="50" charset="-128"/>
              </a:rPr>
              <a:t>な人と親しみ、関わりを深め、工夫したり、協力したりして一緒に活動する楽しさを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味</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a:lnSpc>
                <a:spcPct val="1300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わい、愛情</a:t>
            </a:r>
            <a:r>
              <a:rPr lang="ja-JP" altLang="en-US" sz="1600" dirty="0">
                <a:solidFill>
                  <a:schemeClr val="tx1"/>
                </a:solidFill>
                <a:latin typeface="HG丸ｺﾞｼｯｸM-PRO" panose="020F0600000000000000" pitchFamily="50" charset="-128"/>
                <a:ea typeface="HG丸ｺﾞｼｯｸM-PRO" panose="020F0600000000000000" pitchFamily="50" charset="-128"/>
              </a:rPr>
              <a:t>や</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信頼感</a:t>
            </a:r>
            <a:r>
              <a:rPr lang="ja-JP" altLang="en-US" sz="1600" dirty="0">
                <a:solidFill>
                  <a:schemeClr val="tx1"/>
                </a:solidFill>
                <a:latin typeface="HG丸ｺﾞｼｯｸM-PRO" panose="020F0600000000000000" pitchFamily="50" charset="-128"/>
                <a:ea typeface="HG丸ｺﾞｼｯｸM-PRO" panose="020F0600000000000000" pitchFamily="50" charset="-128"/>
              </a:rPr>
              <a:t>をもつこと</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（Ｐ．</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277</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nSpc>
                <a:spcPct val="1300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諦めず</a:t>
            </a:r>
            <a:r>
              <a:rPr lang="ja-JP" altLang="en-US" sz="1600" dirty="0">
                <a:solidFill>
                  <a:schemeClr val="tx1"/>
                </a:solidFill>
                <a:latin typeface="HG丸ｺﾞｼｯｸM-PRO" panose="020F0600000000000000" pitchFamily="50" charset="-128"/>
                <a:ea typeface="HG丸ｺﾞｼｯｸM-PRO" panose="020F0600000000000000" pitchFamily="50" charset="-128"/>
              </a:rPr>
              <a:t>にやり遂げることの達成感や、前向きな見通しをもって自分の力で行う事の充実感</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を</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a:lnSpc>
                <a:spcPct val="1300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味わう</a:t>
            </a:r>
            <a:r>
              <a:rPr lang="ja-JP" altLang="en-US" sz="1600" dirty="0">
                <a:solidFill>
                  <a:schemeClr val="tx1"/>
                </a:solidFill>
                <a:latin typeface="HG丸ｺﾞｼｯｸM-PRO" panose="020F0600000000000000" pitchFamily="50" charset="-128"/>
                <a:ea typeface="HG丸ｺﾞｼｯｸM-PRO" panose="020F0600000000000000" pitchFamily="50" charset="-128"/>
              </a:rPr>
              <a:t>ことが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できるように</a:t>
            </a:r>
            <a:r>
              <a:rPr lang="ja-JP" altLang="en-US" sz="1600" dirty="0">
                <a:solidFill>
                  <a:schemeClr val="tx1"/>
                </a:solidFill>
                <a:latin typeface="HG丸ｺﾞｼｯｸM-PRO" panose="020F0600000000000000" pitchFamily="50" charset="-128"/>
                <a:ea typeface="HG丸ｺﾞｼｯｸM-PRO" panose="020F0600000000000000" pitchFamily="50" charset="-128"/>
              </a:rPr>
              <a:t>すること</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 （Ｐ</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291</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a:lnSpc>
                <a:spcPct val="1300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自分</a:t>
            </a:r>
            <a:r>
              <a:rPr lang="ja-JP" altLang="en-US" sz="1600" dirty="0">
                <a:solidFill>
                  <a:schemeClr val="tx1"/>
                </a:solidFill>
                <a:latin typeface="HG丸ｺﾞｼｯｸM-PRO" panose="020F0600000000000000" pitchFamily="50" charset="-128"/>
                <a:ea typeface="HG丸ｺﾞｼｯｸM-PRO" panose="020F0600000000000000" pitchFamily="50" charset="-128"/>
              </a:rPr>
              <a:t>のよさや特徴に気付くようにすること</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 （Ｐ</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293</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15" name="テキスト ボックス 14"/>
          <p:cNvSpPr txBox="1"/>
          <p:nvPr/>
        </p:nvSpPr>
        <p:spPr>
          <a:xfrm>
            <a:off x="427503" y="810324"/>
            <a:ext cx="9138302" cy="3539430"/>
          </a:xfrm>
          <a:prstGeom prst="rect">
            <a:avLst/>
          </a:prstGeom>
          <a:noFill/>
          <a:ln w="38100">
            <a:solidFill>
              <a:schemeClr val="tx1"/>
            </a:solidFill>
          </a:ln>
        </p:spPr>
        <p:txBody>
          <a:bodyPr wrap="square" rtlCol="0">
            <a:spAutoFit/>
          </a:bodyPr>
          <a:lstStyle/>
          <a:p>
            <a:r>
              <a:rPr lang="ja-JP" altLang="en-US" sz="1600" dirty="0">
                <a:latin typeface="ＭＳ ゴシック" panose="020B0609070205080204" pitchFamily="49" charset="-128"/>
                <a:ea typeface="ＭＳ ゴシック" panose="020B0609070205080204" pitchFamily="49" charset="-128"/>
              </a:rPr>
              <a:t>領域　人間関係</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ねらい</a:t>
            </a:r>
            <a:endParaRPr lang="en-US" altLang="ja-JP" sz="1600" dirty="0">
              <a:latin typeface="ＭＳ ゴシック" panose="020B0609070205080204" pitchFamily="49" charset="-128"/>
              <a:ea typeface="ＭＳ ゴシック" panose="020B0609070205080204" pitchFamily="49" charset="-128"/>
            </a:endParaRPr>
          </a:p>
          <a:p>
            <a:r>
              <a:rPr lang="en-US" altLang="ja-JP" sz="1600" dirty="0">
                <a:latin typeface="ＭＳ ゴシック" panose="020B0609070205080204" pitchFamily="49" charset="-128"/>
                <a:ea typeface="ＭＳ ゴシック" panose="020B0609070205080204" pitchFamily="49" charset="-128"/>
              </a:rPr>
              <a:t>(2) </a:t>
            </a:r>
            <a:r>
              <a:rPr lang="ja-JP" altLang="en-US" sz="1600" dirty="0">
                <a:latin typeface="ＭＳ ゴシック" panose="020B0609070205080204" pitchFamily="49" charset="-128"/>
                <a:ea typeface="ＭＳ ゴシック" panose="020B0609070205080204" pitchFamily="49" charset="-128"/>
              </a:rPr>
              <a:t>身近な人と</a:t>
            </a:r>
            <a:r>
              <a:rPr lang="ja-JP" altLang="en-US" sz="1600" dirty="0" smtClean="0">
                <a:latin typeface="ＭＳ ゴシック" panose="020B0609070205080204" pitchFamily="49" charset="-128"/>
                <a:ea typeface="ＭＳ ゴシック" panose="020B0609070205080204" pitchFamily="49" charset="-128"/>
              </a:rPr>
              <a:t>親しみ、関わり</a:t>
            </a:r>
            <a:r>
              <a:rPr lang="ja-JP" altLang="en-US" sz="1600" dirty="0">
                <a:latin typeface="ＭＳ ゴシック" panose="020B0609070205080204" pitchFamily="49" charset="-128"/>
                <a:ea typeface="ＭＳ ゴシック" panose="020B0609070205080204" pitchFamily="49" charset="-128"/>
              </a:rPr>
              <a:t>を</a:t>
            </a:r>
            <a:r>
              <a:rPr lang="ja-JP" altLang="en-US" sz="1600" dirty="0" smtClean="0">
                <a:latin typeface="ＭＳ ゴシック" panose="020B0609070205080204" pitchFamily="49" charset="-128"/>
                <a:ea typeface="ＭＳ ゴシック" panose="020B0609070205080204" pitchFamily="49" charset="-128"/>
              </a:rPr>
              <a:t>深め、</a:t>
            </a:r>
            <a:r>
              <a:rPr lang="ja-JP" altLang="en-US" sz="1600" u="sng" dirty="0" smtClean="0">
                <a:latin typeface="ＭＳ ゴシック" panose="020B0609070205080204" pitchFamily="49" charset="-128"/>
                <a:ea typeface="ＭＳ ゴシック" panose="020B0609070205080204" pitchFamily="49" charset="-128"/>
              </a:rPr>
              <a:t>工夫したり、協力</a:t>
            </a:r>
            <a:r>
              <a:rPr lang="ja-JP" altLang="en-US" sz="1600" u="sng" dirty="0">
                <a:latin typeface="ＭＳ ゴシック" panose="020B0609070205080204" pitchFamily="49" charset="-128"/>
                <a:ea typeface="ＭＳ ゴシック" panose="020B0609070205080204" pitchFamily="49" charset="-128"/>
              </a:rPr>
              <a:t>したりして一緒に活動する楽しさ</a:t>
            </a:r>
            <a:r>
              <a:rPr lang="ja-JP" altLang="en-US" sz="1600" u="sng" dirty="0" smtClean="0">
                <a:latin typeface="ＭＳ ゴシック" panose="020B0609070205080204" pitchFamily="49" charset="-128"/>
                <a:ea typeface="ＭＳ ゴシック" panose="020B0609070205080204" pitchFamily="49" charset="-128"/>
              </a:rPr>
              <a:t>を味</a:t>
            </a:r>
            <a:r>
              <a:rPr lang="ja-JP" altLang="en-US" sz="1600" u="sng" dirty="0" err="1" smtClean="0">
                <a:latin typeface="ＭＳ ゴシック" panose="020B0609070205080204" pitchFamily="49" charset="-128"/>
                <a:ea typeface="ＭＳ ゴシック" panose="020B0609070205080204" pitchFamily="49" charset="-128"/>
              </a:rPr>
              <a:t>わ</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い、</a:t>
            </a:r>
            <a:r>
              <a:rPr lang="ja-JP" altLang="en-US" sz="1600" dirty="0" smtClean="0">
                <a:latin typeface="ＭＳ ゴシック" panose="020B0609070205080204" pitchFamily="49" charset="-128"/>
                <a:ea typeface="ＭＳ ゴシック" panose="020B0609070205080204" pitchFamily="49" charset="-128"/>
              </a:rPr>
              <a:t>愛情</a:t>
            </a:r>
            <a:r>
              <a:rPr lang="ja-JP" altLang="en-US" sz="1600" dirty="0">
                <a:latin typeface="ＭＳ ゴシック" panose="020B0609070205080204" pitchFamily="49" charset="-128"/>
                <a:ea typeface="ＭＳ ゴシック" panose="020B0609070205080204" pitchFamily="49" charset="-128"/>
              </a:rPr>
              <a:t>や信頼感をもつ。</a:t>
            </a:r>
            <a:endParaRPr lang="en-US" altLang="ja-JP" sz="1600" dirty="0">
              <a:latin typeface="ＭＳ ゴシック" panose="020B0609070205080204" pitchFamily="49" charset="-128"/>
              <a:ea typeface="ＭＳ ゴシック" panose="020B0609070205080204" pitchFamily="49" charset="-128"/>
            </a:endParaRPr>
          </a:p>
          <a:p>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内容の取扱い</a:t>
            </a:r>
            <a:endParaRPr lang="en-US" altLang="ja-JP" sz="1600" dirty="0">
              <a:latin typeface="ＭＳ ゴシック" panose="020B0609070205080204" pitchFamily="49" charset="-128"/>
              <a:ea typeface="ＭＳ ゴシック" panose="020B0609070205080204" pitchFamily="49" charset="-128"/>
            </a:endParaRPr>
          </a:p>
          <a:p>
            <a:pPr marL="342900" indent="-342900">
              <a:buAutoNum type="arabicParenBoth"/>
            </a:pPr>
            <a:r>
              <a:rPr lang="ja-JP" altLang="en-US" sz="1600" dirty="0" smtClean="0">
                <a:latin typeface="ＭＳ ゴシック" panose="020B0609070205080204" pitchFamily="49" charset="-128"/>
                <a:ea typeface="ＭＳ ゴシック" panose="020B0609070205080204" pitchFamily="49" charset="-128"/>
              </a:rPr>
              <a:t>保育教諭等と</a:t>
            </a:r>
            <a:r>
              <a:rPr lang="ja-JP" altLang="en-US" sz="1600" dirty="0">
                <a:latin typeface="ＭＳ ゴシック" panose="020B0609070205080204" pitchFamily="49" charset="-128"/>
                <a:ea typeface="ＭＳ ゴシック" panose="020B0609070205080204" pitchFamily="49" charset="-128"/>
              </a:rPr>
              <a:t>の信頼関係に支えられて自分自身の生活を確立していくことが人と関わる基盤と</a:t>
            </a:r>
            <a:r>
              <a:rPr lang="ja-JP" altLang="en-US" sz="1600" dirty="0" smtClean="0">
                <a:latin typeface="ＭＳ ゴシック" panose="020B0609070205080204" pitchFamily="49" charset="-128"/>
                <a:ea typeface="ＭＳ ゴシック" panose="020B0609070205080204" pitchFamily="49" charset="-128"/>
              </a:rPr>
              <a:t>なる</a:t>
            </a:r>
            <a:r>
              <a:rPr lang="ja-JP" altLang="en-US" sz="1600" dirty="0">
                <a:latin typeface="ＭＳ ゴシック" panose="020B0609070205080204" pitchFamily="49" charset="-128"/>
                <a:ea typeface="ＭＳ ゴシック" panose="020B0609070205080204" pitchFamily="49" charset="-128"/>
              </a:rPr>
              <a:t>ことを考慮</a:t>
            </a:r>
            <a:r>
              <a:rPr lang="ja-JP" altLang="en-US" sz="1600" dirty="0" smtClean="0">
                <a:latin typeface="ＭＳ ゴシック" panose="020B0609070205080204" pitchFamily="49" charset="-128"/>
                <a:ea typeface="ＭＳ ゴシック" panose="020B0609070205080204" pitchFamily="49" charset="-128"/>
              </a:rPr>
              <a:t>し、園児</a:t>
            </a:r>
            <a:r>
              <a:rPr lang="ja-JP" altLang="en-US" sz="1600" dirty="0">
                <a:latin typeface="ＭＳ ゴシック" panose="020B0609070205080204" pitchFamily="49" charset="-128"/>
                <a:ea typeface="ＭＳ ゴシック" panose="020B0609070205080204" pitchFamily="49" charset="-128"/>
              </a:rPr>
              <a:t>が自ら周囲に働き掛けることにより多様な感情を体験</a:t>
            </a:r>
            <a:r>
              <a:rPr lang="ja-JP" altLang="en-US" sz="1600" dirty="0" smtClean="0">
                <a:latin typeface="ＭＳ ゴシック" panose="020B0609070205080204" pitchFamily="49" charset="-128"/>
                <a:ea typeface="ＭＳ ゴシック" panose="020B0609070205080204" pitchFamily="49" charset="-128"/>
              </a:rPr>
              <a:t>し、試行</a:t>
            </a:r>
            <a:r>
              <a:rPr lang="ja-JP" altLang="en-US" sz="1600" dirty="0">
                <a:latin typeface="ＭＳ ゴシック" panose="020B0609070205080204" pitchFamily="49" charset="-128"/>
                <a:ea typeface="ＭＳ ゴシック" panose="020B0609070205080204" pitchFamily="49" charset="-128"/>
              </a:rPr>
              <a:t>錯誤</a:t>
            </a:r>
            <a:r>
              <a:rPr lang="ja-JP" altLang="en-US" sz="1600" dirty="0" smtClean="0">
                <a:latin typeface="ＭＳ ゴシック" panose="020B0609070205080204" pitchFamily="49" charset="-128"/>
                <a:ea typeface="ＭＳ ゴシック" panose="020B0609070205080204" pitchFamily="49" charset="-128"/>
              </a:rPr>
              <a:t>しながら</a:t>
            </a:r>
            <a:r>
              <a:rPr lang="ja-JP" altLang="en-US" sz="1600" u="sng" dirty="0">
                <a:latin typeface="ＭＳ ゴシック" panose="020B0609070205080204" pitchFamily="49" charset="-128"/>
                <a:ea typeface="ＭＳ ゴシック" panose="020B0609070205080204" pitchFamily="49" charset="-128"/>
              </a:rPr>
              <a:t>諦めずにやり遂げることの達成感</a:t>
            </a:r>
            <a:r>
              <a:rPr lang="ja-JP" altLang="en-US" sz="1600" u="sng" dirty="0" smtClean="0">
                <a:latin typeface="ＭＳ ゴシック" panose="020B0609070205080204" pitchFamily="49" charset="-128"/>
                <a:ea typeface="ＭＳ ゴシック" panose="020B0609070205080204" pitchFamily="49" charset="-128"/>
              </a:rPr>
              <a:t>や、前向き</a:t>
            </a:r>
            <a:r>
              <a:rPr lang="ja-JP" altLang="en-US" sz="1600" u="sng" dirty="0">
                <a:latin typeface="ＭＳ ゴシック" panose="020B0609070205080204" pitchFamily="49" charset="-128"/>
                <a:ea typeface="ＭＳ ゴシック" panose="020B0609070205080204" pitchFamily="49" charset="-128"/>
              </a:rPr>
              <a:t>な見通しをもって</a:t>
            </a:r>
            <a:r>
              <a:rPr lang="ja-JP" altLang="en-US" sz="1600" dirty="0">
                <a:latin typeface="ＭＳ ゴシック" panose="020B0609070205080204" pitchFamily="49" charset="-128"/>
                <a:ea typeface="ＭＳ ゴシック" panose="020B0609070205080204" pitchFamily="49" charset="-128"/>
              </a:rPr>
              <a:t>自分の力で行うこと</a:t>
            </a:r>
            <a:r>
              <a:rPr lang="ja-JP" altLang="en-US" sz="1600" dirty="0" smtClean="0">
                <a:latin typeface="ＭＳ ゴシック" panose="020B0609070205080204" pitchFamily="49" charset="-128"/>
                <a:ea typeface="ＭＳ ゴシック" panose="020B0609070205080204" pitchFamily="49" charset="-128"/>
              </a:rPr>
              <a:t>の充実感</a:t>
            </a:r>
            <a:r>
              <a:rPr lang="ja-JP" altLang="en-US" sz="1600" dirty="0">
                <a:latin typeface="ＭＳ ゴシック" panose="020B0609070205080204" pitchFamily="49" charset="-128"/>
                <a:ea typeface="ＭＳ ゴシック" panose="020B0609070205080204" pitchFamily="49" charset="-128"/>
              </a:rPr>
              <a:t>を味わうことができる</a:t>
            </a:r>
            <a:r>
              <a:rPr lang="ja-JP" altLang="en-US" sz="1600" dirty="0" smtClean="0">
                <a:latin typeface="ＭＳ ゴシック" panose="020B0609070205080204" pitchFamily="49" charset="-128"/>
                <a:ea typeface="ＭＳ ゴシック" panose="020B0609070205080204" pitchFamily="49" charset="-128"/>
              </a:rPr>
              <a:t>よう、園児</a:t>
            </a:r>
            <a:r>
              <a:rPr lang="ja-JP" altLang="en-US" sz="1600" dirty="0">
                <a:latin typeface="ＭＳ ゴシック" panose="020B0609070205080204" pitchFamily="49" charset="-128"/>
                <a:ea typeface="ＭＳ ゴシック" panose="020B0609070205080204" pitchFamily="49" charset="-128"/>
              </a:rPr>
              <a:t>の行動を見守りながら適切な援助を行うように</a:t>
            </a:r>
            <a:r>
              <a:rPr lang="ja-JP" altLang="en-US" sz="1600" dirty="0" smtClean="0">
                <a:latin typeface="ＭＳ ゴシック" panose="020B0609070205080204" pitchFamily="49" charset="-128"/>
                <a:ea typeface="ＭＳ ゴシック" panose="020B0609070205080204" pitchFamily="49" charset="-128"/>
              </a:rPr>
              <a:t>すること</a:t>
            </a:r>
            <a:r>
              <a:rPr lang="ja-JP" altLang="en-US" sz="1600" dirty="0">
                <a:latin typeface="ＭＳ ゴシック" panose="020B0609070205080204" pitchFamily="49" charset="-128"/>
                <a:ea typeface="ＭＳ ゴシック" panose="020B0609070205080204" pitchFamily="49" charset="-128"/>
              </a:rPr>
              <a:t>。</a:t>
            </a:r>
            <a:endParaRPr lang="en-US" altLang="ja-JP" sz="1600" dirty="0">
              <a:latin typeface="ＭＳ ゴシック" panose="020B0609070205080204" pitchFamily="49" charset="-128"/>
              <a:ea typeface="ＭＳ ゴシック" panose="020B0609070205080204" pitchFamily="49" charset="-128"/>
            </a:endParaRPr>
          </a:p>
          <a:p>
            <a:r>
              <a:rPr lang="en-US" altLang="ja-JP" sz="1600" dirty="0">
                <a:latin typeface="ＭＳ ゴシック" panose="020B0609070205080204" pitchFamily="49" charset="-128"/>
                <a:ea typeface="ＭＳ ゴシック" panose="020B0609070205080204" pitchFamily="49" charset="-128"/>
              </a:rPr>
              <a:t>(2) </a:t>
            </a:r>
            <a:r>
              <a:rPr lang="ja-JP" altLang="en-US" sz="1600" dirty="0">
                <a:latin typeface="ＭＳ ゴシック" panose="020B0609070205080204" pitchFamily="49" charset="-128"/>
                <a:ea typeface="ＭＳ ゴシック" panose="020B0609070205080204" pitchFamily="49" charset="-128"/>
              </a:rPr>
              <a:t>一人一人を生かした集団を形成しながら人と関わる力を育てていくようにすること。</a:t>
            </a:r>
            <a:r>
              <a:rPr lang="ja-JP" altLang="en-US" sz="1600" dirty="0" smtClean="0">
                <a:latin typeface="ＭＳ ゴシック" panose="020B0609070205080204" pitchFamily="49" charset="-128"/>
                <a:ea typeface="ＭＳ ゴシック" panose="020B0609070205080204" pitchFamily="49" charset="-128"/>
              </a:rPr>
              <a:t>その際、</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集団</a:t>
            </a:r>
            <a:r>
              <a:rPr lang="ja-JP" altLang="en-US" sz="1600" dirty="0">
                <a:latin typeface="ＭＳ ゴシック" panose="020B0609070205080204" pitchFamily="49" charset="-128"/>
                <a:ea typeface="ＭＳ ゴシック" panose="020B0609070205080204" pitchFamily="49" charset="-128"/>
              </a:rPr>
              <a:t>の</a:t>
            </a:r>
            <a:r>
              <a:rPr lang="ja-JP" altLang="en-US" sz="1600" dirty="0" smtClean="0">
                <a:latin typeface="ＭＳ ゴシック" panose="020B0609070205080204" pitchFamily="49" charset="-128"/>
                <a:ea typeface="ＭＳ ゴシック" panose="020B0609070205080204" pitchFamily="49" charset="-128"/>
              </a:rPr>
              <a:t>生活</a:t>
            </a:r>
            <a:r>
              <a:rPr lang="ja-JP" altLang="en-US" sz="1600" dirty="0">
                <a:latin typeface="ＭＳ ゴシック" panose="020B0609070205080204" pitchFamily="49" charset="-128"/>
                <a:ea typeface="ＭＳ ゴシック" panose="020B0609070205080204" pitchFamily="49" charset="-128"/>
              </a:rPr>
              <a:t>の中</a:t>
            </a:r>
            <a:r>
              <a:rPr lang="ja-JP" altLang="en-US" sz="1600" dirty="0" smtClean="0">
                <a:latin typeface="ＭＳ ゴシック" panose="020B0609070205080204" pitchFamily="49" charset="-128"/>
                <a:ea typeface="ＭＳ ゴシック" panose="020B0609070205080204" pitchFamily="49" charset="-128"/>
              </a:rPr>
              <a:t>で、園児が</a:t>
            </a:r>
            <a:r>
              <a:rPr lang="ja-JP" altLang="en-US" sz="1600" dirty="0">
                <a:latin typeface="ＭＳ ゴシック" panose="020B0609070205080204" pitchFamily="49" charset="-128"/>
                <a:ea typeface="ＭＳ ゴシック" panose="020B0609070205080204" pitchFamily="49" charset="-128"/>
              </a:rPr>
              <a:t>自己を発揮</a:t>
            </a:r>
            <a:r>
              <a:rPr lang="ja-JP" altLang="en-US" sz="1600" dirty="0" smtClean="0">
                <a:latin typeface="ＭＳ ゴシック" panose="020B0609070205080204" pitchFamily="49" charset="-128"/>
                <a:ea typeface="ＭＳ ゴシック" panose="020B0609070205080204" pitchFamily="49" charset="-128"/>
              </a:rPr>
              <a:t>し、保育教諭等や</a:t>
            </a:r>
            <a:r>
              <a:rPr lang="ja-JP" altLang="en-US" sz="1600" dirty="0">
                <a:latin typeface="ＭＳ ゴシック" panose="020B0609070205080204" pitchFamily="49" charset="-128"/>
                <a:ea typeface="ＭＳ ゴシック" panose="020B0609070205080204" pitchFamily="49" charset="-128"/>
              </a:rPr>
              <a:t>他</a:t>
            </a:r>
            <a:r>
              <a:rPr lang="ja-JP" altLang="en-US" sz="1600" dirty="0" smtClean="0">
                <a:latin typeface="ＭＳ ゴシック" panose="020B0609070205080204" pitchFamily="49" charset="-128"/>
                <a:ea typeface="ＭＳ ゴシック" panose="020B0609070205080204" pitchFamily="49" charset="-128"/>
              </a:rPr>
              <a:t>の園児</a:t>
            </a:r>
            <a:r>
              <a:rPr lang="ja-JP" altLang="en-US" sz="1600" dirty="0">
                <a:latin typeface="ＭＳ ゴシック" panose="020B0609070205080204" pitchFamily="49" charset="-128"/>
                <a:ea typeface="ＭＳ ゴシック" panose="020B0609070205080204" pitchFamily="49" charset="-128"/>
              </a:rPr>
              <a:t>に認められる体験を</a:t>
            </a:r>
            <a:r>
              <a:rPr lang="ja-JP" altLang="en-US" sz="1600" dirty="0" smtClean="0">
                <a:latin typeface="ＭＳ ゴシック" panose="020B0609070205080204" pitchFamily="49" charset="-128"/>
                <a:ea typeface="ＭＳ ゴシック" panose="020B0609070205080204" pitchFamily="49" charset="-128"/>
              </a:rPr>
              <a:t>し、</a:t>
            </a:r>
            <a:r>
              <a:rPr lang="ja-JP" altLang="en-US" sz="1600" u="sng" dirty="0" smtClean="0">
                <a:latin typeface="ＭＳ ゴシック" panose="020B0609070205080204" pitchFamily="49" charset="-128"/>
                <a:ea typeface="ＭＳ ゴシック" panose="020B0609070205080204" pitchFamily="49" charset="-128"/>
              </a:rPr>
              <a:t>自分の</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よさ</a:t>
            </a:r>
            <a:r>
              <a:rPr lang="ja-JP" altLang="en-US" sz="1600" u="sng" dirty="0">
                <a:latin typeface="ＭＳ ゴシック" panose="020B0609070205080204" pitchFamily="49" charset="-128"/>
                <a:ea typeface="ＭＳ ゴシック" panose="020B0609070205080204" pitchFamily="49" charset="-128"/>
              </a:rPr>
              <a:t>や特徴</a:t>
            </a:r>
            <a:r>
              <a:rPr lang="ja-JP" altLang="en-US" sz="1600" u="sng" dirty="0" smtClean="0">
                <a:latin typeface="ＭＳ ゴシック" panose="020B0609070205080204" pitchFamily="49" charset="-128"/>
                <a:ea typeface="ＭＳ ゴシック" panose="020B0609070205080204" pitchFamily="49" charset="-128"/>
              </a:rPr>
              <a:t>に気付き、</a:t>
            </a:r>
            <a:r>
              <a:rPr lang="ja-JP" altLang="en-US" sz="1600" dirty="0" smtClean="0">
                <a:latin typeface="ＭＳ ゴシック" panose="020B0609070205080204" pitchFamily="49" charset="-128"/>
                <a:ea typeface="ＭＳ ゴシック" panose="020B0609070205080204" pitchFamily="49" charset="-128"/>
              </a:rPr>
              <a:t>自信</a:t>
            </a:r>
            <a:r>
              <a:rPr lang="ja-JP" altLang="en-US" sz="1600" dirty="0">
                <a:latin typeface="ＭＳ ゴシック" panose="020B0609070205080204" pitchFamily="49" charset="-128"/>
                <a:ea typeface="ＭＳ ゴシック" panose="020B0609070205080204" pitchFamily="49" charset="-128"/>
              </a:rPr>
              <a:t>をもって行動</a:t>
            </a:r>
            <a:r>
              <a:rPr lang="ja-JP" altLang="en-US" sz="1600" dirty="0" smtClean="0">
                <a:latin typeface="ＭＳ ゴシック" panose="020B0609070205080204" pitchFamily="49" charset="-128"/>
                <a:ea typeface="ＭＳ ゴシック" panose="020B0609070205080204" pitchFamily="49" charset="-128"/>
              </a:rPr>
              <a:t>できるように</a:t>
            </a:r>
            <a:r>
              <a:rPr lang="ja-JP" altLang="en-US" sz="1600" dirty="0">
                <a:latin typeface="ＭＳ ゴシック" panose="020B0609070205080204" pitchFamily="49" charset="-128"/>
                <a:ea typeface="ＭＳ ゴシック" panose="020B0609070205080204" pitchFamily="49" charset="-128"/>
              </a:rPr>
              <a:t>すること</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smtClean="0"/>
              <a:t>　　　　　　　　　</a:t>
            </a:r>
            <a:endParaRPr lang="en-US" altLang="ja-JP" sz="1600" dirty="0" smtClean="0"/>
          </a:p>
          <a:p>
            <a:r>
              <a:rPr lang="ja-JP" altLang="en-US" sz="1600" dirty="0"/>
              <a:t>　</a:t>
            </a:r>
            <a:r>
              <a:rPr lang="ja-JP" altLang="en-US" sz="1600" dirty="0" smtClean="0"/>
              <a:t>　　　　　　　　　　　　　　　　　　　　　　　　　　　　　　　　　　　　　　　　　　</a:t>
            </a:r>
            <a:r>
              <a:rPr lang="en-US" altLang="ja-JP" sz="1100" u="sng" dirty="0"/>
              <a:t>※</a:t>
            </a:r>
            <a:r>
              <a:rPr lang="ja-JP" altLang="en-US" sz="1100" u="sng" dirty="0"/>
              <a:t>下線部：主な改訂</a:t>
            </a:r>
            <a:r>
              <a:rPr lang="ja-JP" altLang="en-US" sz="1100" u="sng" dirty="0" smtClean="0"/>
              <a:t>箇所</a:t>
            </a:r>
            <a:r>
              <a:rPr lang="ja-JP" altLang="en-US" sz="1100" dirty="0" smtClean="0"/>
              <a:t>　</a:t>
            </a:r>
            <a:endParaRPr lang="ja-JP" altLang="en-US" sz="1100" dirty="0"/>
          </a:p>
        </p:txBody>
      </p:sp>
      <p:sp>
        <p:nvSpPr>
          <p:cNvPr id="2" name="テキスト ボックス 1"/>
          <p:cNvSpPr txBox="1"/>
          <p:nvPr/>
        </p:nvSpPr>
        <p:spPr>
          <a:xfrm>
            <a:off x="1136576" y="-2193"/>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8" name="右矢印 7"/>
          <p:cNvSpPr/>
          <p:nvPr/>
        </p:nvSpPr>
        <p:spPr>
          <a:xfrm>
            <a:off x="8357931" y="693325"/>
            <a:ext cx="1235080"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276</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54</a:t>
            </a:fld>
            <a:endParaRPr lang="ja-JP" altLang="en-US"/>
          </a:p>
        </p:txBody>
      </p:sp>
    </p:spTree>
    <p:extLst>
      <p:ext uri="{BB962C8B-B14F-4D97-AF65-F5344CB8AC3E}">
        <p14:creationId xmlns:p14="http://schemas.microsoft.com/office/powerpoint/2010/main" val="23637251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領域「環境」において充実した内容</a:t>
            </a: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39" name="正方形/長方形 38"/>
          <p:cNvSpPr/>
          <p:nvPr/>
        </p:nvSpPr>
        <p:spPr>
          <a:xfrm>
            <a:off x="426403" y="4149080"/>
            <a:ext cx="9138302" cy="2572308"/>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日常</a:t>
            </a:r>
            <a:r>
              <a:rPr lang="ja-JP" altLang="en-US" sz="1600" dirty="0">
                <a:solidFill>
                  <a:schemeClr val="tx1"/>
                </a:solidFill>
                <a:latin typeface="HG丸ｺﾞｼｯｸM-PRO" panose="020F0600000000000000" pitchFamily="50" charset="-128"/>
                <a:ea typeface="HG丸ｺﾞｼｯｸM-PRO" panose="020F0600000000000000" pitchFamily="50" charset="-128"/>
              </a:rPr>
              <a:t>生活の中で、我が国や地域社会における様々な文化や伝統に親しむ</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こと。</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（Ｐ．</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307</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endParaRPr lang="ja-JP" altLang="en-US"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自分なりに比べたり、関連付けたりしながら考えたり、試したりして工夫して遊ぶこと</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Ｐ</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309</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自分の考えをよりよいものにしようとする気持ちが育つようにすること。</a:t>
            </a:r>
            <a:r>
              <a:rPr lang="ja-JP" altLang="en-US" sz="1400" dirty="0">
                <a:solidFill>
                  <a:prstClr val="black"/>
                </a:solidFill>
                <a:latin typeface="HG丸ｺﾞｼｯｸM-PRO" panose="020F0600000000000000" pitchFamily="50" charset="-128"/>
                <a:ea typeface="HG丸ｺﾞｼｯｸM-PRO" panose="020F0600000000000000" pitchFamily="50" charset="-128"/>
              </a:rPr>
              <a:t>（Ｐ</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313</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文化</a:t>
            </a:r>
            <a:r>
              <a:rPr lang="ja-JP" altLang="en-US" sz="1600" dirty="0">
                <a:solidFill>
                  <a:schemeClr val="tx1"/>
                </a:solidFill>
                <a:latin typeface="HG丸ｺﾞｼｯｸM-PRO" panose="020F0600000000000000" pitchFamily="50" charset="-128"/>
                <a:ea typeface="HG丸ｺﾞｼｯｸM-PRO" panose="020F0600000000000000" pitchFamily="50" charset="-128"/>
              </a:rPr>
              <a:t>や伝統に親しむ際には、正月や節句など我が国の伝統的な行事、国歌、唱歌、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わらべうた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や我が国</a:t>
            </a:r>
            <a:r>
              <a:rPr lang="ja-JP" altLang="en-US" sz="1600" dirty="0">
                <a:solidFill>
                  <a:schemeClr val="tx1"/>
                </a:solidFill>
                <a:latin typeface="HG丸ｺﾞｼｯｸM-PRO" panose="020F0600000000000000" pitchFamily="50" charset="-128"/>
                <a:ea typeface="HG丸ｺﾞｼｯｸM-PRO" panose="020F0600000000000000" pitchFamily="50" charset="-128"/>
              </a:rPr>
              <a:t>の伝統的な遊びに親しんだり、異なる文化に触れる活動に親しんだりすることを通じて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社会</a:t>
            </a:r>
            <a:r>
              <a:rPr lang="ja-JP" altLang="en-US" sz="1600" dirty="0">
                <a:solidFill>
                  <a:schemeClr val="tx1"/>
                </a:solidFill>
                <a:latin typeface="HG丸ｺﾞｼｯｸM-PRO" panose="020F0600000000000000" pitchFamily="50" charset="-128"/>
                <a:ea typeface="HG丸ｺﾞｼｯｸM-PRO" panose="020F0600000000000000" pitchFamily="50" charset="-128"/>
              </a:rPr>
              <a:t>とのつながりの意識や国際理解の意識の芽生えなどが養われるようにすること</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b="1"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a:solidFill>
                  <a:prstClr val="black"/>
                </a:solidFill>
                <a:latin typeface="HG丸ｺﾞｼｯｸM-PRO" panose="020F0600000000000000" pitchFamily="50" charset="-128"/>
                <a:ea typeface="HG丸ｺﾞｼｯｸM-PRO" panose="020F0600000000000000" pitchFamily="50" charset="-128"/>
              </a:rPr>
              <a:t>（Ｐ</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316</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15" name="テキスト ボックス 14"/>
          <p:cNvSpPr txBox="1"/>
          <p:nvPr/>
        </p:nvSpPr>
        <p:spPr>
          <a:xfrm>
            <a:off x="426403" y="644138"/>
            <a:ext cx="9138302" cy="3416320"/>
          </a:xfrm>
          <a:prstGeom prst="rect">
            <a:avLst/>
          </a:prstGeom>
          <a:noFill/>
          <a:ln w="38100">
            <a:solidFill>
              <a:schemeClr val="tx1"/>
            </a:solidFill>
          </a:ln>
        </p:spPr>
        <p:txBody>
          <a:bodyPr wrap="square" rtlCol="0">
            <a:spAutoFit/>
          </a:bodyPr>
          <a:lstStyle/>
          <a:p>
            <a:r>
              <a:rPr lang="ja-JP" altLang="en-US" sz="1600" dirty="0">
                <a:latin typeface="ＭＳ ゴシック" panose="020B0609070205080204" pitchFamily="49" charset="-128"/>
                <a:ea typeface="ＭＳ ゴシック" panose="020B0609070205080204" pitchFamily="49" charset="-128"/>
              </a:rPr>
              <a:t>領域　環境　</a:t>
            </a:r>
            <a:r>
              <a:rPr lang="ja-JP" altLang="en-US" sz="1600" dirty="0" smtClean="0">
                <a:latin typeface="ＭＳ ゴシック" panose="020B0609070205080204" pitchFamily="49" charset="-128"/>
                <a:ea typeface="ＭＳ ゴシック" panose="020B0609070205080204" pitchFamily="49" charset="-128"/>
              </a:rPr>
              <a:t>　　　　　　　　　　　　　　　　　　　　</a:t>
            </a:r>
            <a:r>
              <a:rPr lang="ja-JP" altLang="en-US" sz="2400" dirty="0"/>
              <a:t>　</a:t>
            </a:r>
            <a:r>
              <a:rPr lang="en-US" altLang="ja-JP" sz="1600" u="sng" dirty="0"/>
              <a:t>※</a:t>
            </a:r>
            <a:r>
              <a:rPr lang="ja-JP" altLang="en-US" sz="1600" u="sng" dirty="0"/>
              <a:t>下線部：主な改訂箇所</a:t>
            </a:r>
            <a:endParaRPr lang="ja-JP" altLang="en-US" sz="2400" u="sng" dirty="0"/>
          </a:p>
          <a:p>
            <a:r>
              <a:rPr lang="ja-JP" altLang="en-US" sz="1600" dirty="0" smtClean="0">
                <a:latin typeface="ＭＳ ゴシック" panose="020B0609070205080204" pitchFamily="49" charset="-128"/>
                <a:ea typeface="ＭＳ ゴシック" panose="020B0609070205080204" pitchFamily="49" charset="-128"/>
              </a:rPr>
              <a:t>２</a:t>
            </a:r>
            <a:r>
              <a:rPr lang="ja-JP" altLang="en-US" sz="1600" dirty="0">
                <a:latin typeface="ＭＳ ゴシック" panose="020B0609070205080204" pitchFamily="49" charset="-128"/>
                <a:ea typeface="ＭＳ ゴシック" panose="020B0609070205080204" pitchFamily="49" charset="-128"/>
              </a:rPr>
              <a:t>　内容</a:t>
            </a:r>
          </a:p>
          <a:p>
            <a:r>
              <a:rPr lang="en-US" altLang="ja-JP" sz="1600" u="sng" dirty="0">
                <a:latin typeface="ＭＳ ゴシック" panose="020B0609070205080204" pitchFamily="49" charset="-128"/>
                <a:ea typeface="ＭＳ ゴシック" panose="020B0609070205080204" pitchFamily="49" charset="-128"/>
              </a:rPr>
              <a:t>(6) </a:t>
            </a:r>
            <a:r>
              <a:rPr lang="ja-JP" altLang="en-US" sz="1600" u="sng" dirty="0">
                <a:latin typeface="ＭＳ ゴシック" panose="020B0609070205080204" pitchFamily="49" charset="-128"/>
                <a:ea typeface="ＭＳ ゴシック" panose="020B0609070205080204" pitchFamily="49" charset="-128"/>
              </a:rPr>
              <a:t>日常生活の中</a:t>
            </a:r>
            <a:r>
              <a:rPr lang="ja-JP" altLang="en-US" sz="1600" u="sng" dirty="0" smtClean="0">
                <a:latin typeface="ＭＳ ゴシック" panose="020B0609070205080204" pitchFamily="49" charset="-128"/>
                <a:ea typeface="ＭＳ ゴシック" panose="020B0609070205080204" pitchFamily="49" charset="-128"/>
              </a:rPr>
              <a:t>で、我が国</a:t>
            </a:r>
            <a:r>
              <a:rPr lang="ja-JP" altLang="en-US" sz="1600" u="sng" dirty="0">
                <a:latin typeface="ＭＳ ゴシック" panose="020B0609070205080204" pitchFamily="49" charset="-128"/>
                <a:ea typeface="ＭＳ ゴシック" panose="020B0609070205080204" pitchFamily="49" charset="-128"/>
              </a:rPr>
              <a:t>や地域社会における様々な文化や伝統に親しむ。</a:t>
            </a:r>
            <a:endParaRPr lang="en-US" altLang="ja-JP" sz="1600" u="sng" dirty="0">
              <a:latin typeface="ＭＳ ゴシック" panose="020B0609070205080204" pitchFamily="49" charset="-128"/>
              <a:ea typeface="ＭＳ ゴシック" panose="020B0609070205080204" pitchFamily="49" charset="-128"/>
            </a:endParaRPr>
          </a:p>
          <a:p>
            <a:r>
              <a:rPr lang="en-US" altLang="ja-JP" sz="1600" dirty="0">
                <a:latin typeface="ＭＳ ゴシック" panose="020B0609070205080204" pitchFamily="49" charset="-128"/>
                <a:ea typeface="ＭＳ ゴシック" panose="020B0609070205080204" pitchFamily="49" charset="-128"/>
              </a:rPr>
              <a:t>(8) </a:t>
            </a:r>
            <a:r>
              <a:rPr lang="ja-JP" altLang="en-US" sz="1600" dirty="0">
                <a:latin typeface="ＭＳ ゴシック" panose="020B0609070205080204" pitchFamily="49" charset="-128"/>
                <a:ea typeface="ＭＳ ゴシック" panose="020B0609070205080204" pitchFamily="49" charset="-128"/>
              </a:rPr>
              <a:t>身近な物や遊具に興味をもって</a:t>
            </a:r>
            <a:r>
              <a:rPr lang="ja-JP" altLang="en-US" sz="1600" dirty="0" smtClean="0">
                <a:latin typeface="ＭＳ ゴシック" panose="020B0609070205080204" pitchFamily="49" charset="-128"/>
                <a:ea typeface="ＭＳ ゴシック" panose="020B0609070205080204" pitchFamily="49" charset="-128"/>
              </a:rPr>
              <a:t>関わり、</a:t>
            </a:r>
            <a:r>
              <a:rPr lang="ja-JP" altLang="en-US" sz="1600" u="sng" dirty="0" smtClean="0">
                <a:latin typeface="ＭＳ ゴシック" panose="020B0609070205080204" pitchFamily="49" charset="-128"/>
                <a:ea typeface="ＭＳ ゴシック" panose="020B0609070205080204" pitchFamily="49" charset="-128"/>
              </a:rPr>
              <a:t>自分</a:t>
            </a:r>
            <a:r>
              <a:rPr lang="ja-JP" altLang="en-US" sz="1600" u="sng" dirty="0">
                <a:latin typeface="ＭＳ ゴシック" panose="020B0609070205080204" pitchFamily="49" charset="-128"/>
                <a:ea typeface="ＭＳ ゴシック" panose="020B0609070205080204" pitchFamily="49" charset="-128"/>
              </a:rPr>
              <a:t>なりに</a:t>
            </a:r>
            <a:r>
              <a:rPr lang="ja-JP" altLang="en-US" sz="1600" u="sng" dirty="0" smtClean="0">
                <a:latin typeface="ＭＳ ゴシック" panose="020B0609070205080204" pitchFamily="49" charset="-128"/>
                <a:ea typeface="ＭＳ ゴシック" panose="020B0609070205080204" pitchFamily="49" charset="-128"/>
              </a:rPr>
              <a:t>比べたり、関連付けたり</a:t>
            </a:r>
            <a:r>
              <a:rPr lang="ja-JP" altLang="en-US" sz="1600" u="sng" dirty="0">
                <a:latin typeface="ＭＳ ゴシック" panose="020B0609070205080204" pitchFamily="49" charset="-128"/>
                <a:ea typeface="ＭＳ ゴシック" panose="020B0609070205080204" pitchFamily="49" charset="-128"/>
              </a:rPr>
              <a:t>しながら</a:t>
            </a:r>
            <a:r>
              <a:rPr lang="ja-JP" altLang="en-US" sz="1600" dirty="0" smtClean="0">
                <a:latin typeface="ＭＳ ゴシック" panose="020B0609070205080204" pitchFamily="49" charset="-128"/>
                <a:ea typeface="ＭＳ ゴシック" panose="020B0609070205080204" pitchFamily="49" charset="-128"/>
              </a:rPr>
              <a:t>考えたり、</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試したりして</a:t>
            </a:r>
            <a:r>
              <a:rPr lang="ja-JP" altLang="en-US" sz="1600" dirty="0">
                <a:latin typeface="ＭＳ ゴシック" panose="020B0609070205080204" pitchFamily="49" charset="-128"/>
                <a:ea typeface="ＭＳ ゴシック" panose="020B0609070205080204" pitchFamily="49" charset="-128"/>
              </a:rPr>
              <a:t>工夫して遊ぶ。</a:t>
            </a:r>
          </a:p>
          <a:p>
            <a:r>
              <a:rPr lang="ja-JP" altLang="en-US" sz="1600" dirty="0" smtClean="0">
                <a:latin typeface="ＭＳ ゴシック" panose="020B0609070205080204" pitchFamily="49" charset="-128"/>
                <a:ea typeface="ＭＳ ゴシック" panose="020B0609070205080204" pitchFamily="49" charset="-128"/>
              </a:rPr>
              <a:t>３</a:t>
            </a:r>
            <a:r>
              <a:rPr lang="ja-JP" altLang="en-US" sz="1600" dirty="0">
                <a:latin typeface="ＭＳ ゴシック" panose="020B0609070205080204" pitchFamily="49" charset="-128"/>
                <a:ea typeface="ＭＳ ゴシック" panose="020B0609070205080204" pitchFamily="49" charset="-128"/>
              </a:rPr>
              <a:t>　内容の取扱い</a:t>
            </a:r>
            <a:endParaRPr lang="en-US" altLang="ja-JP" sz="1600" dirty="0">
              <a:latin typeface="ＭＳ ゴシック" panose="020B0609070205080204" pitchFamily="49" charset="-128"/>
              <a:ea typeface="ＭＳ ゴシック" panose="020B0609070205080204" pitchFamily="49" charset="-128"/>
            </a:endParaRPr>
          </a:p>
          <a:p>
            <a:pPr marL="342900" indent="-342900">
              <a:buAutoNum type="arabicParenBoth"/>
            </a:pPr>
            <a:r>
              <a:rPr lang="ja-JP" altLang="en-US" sz="1600" dirty="0" smtClean="0">
                <a:latin typeface="ＭＳ ゴシック" panose="020B0609070205080204" pitchFamily="49" charset="-128"/>
                <a:ea typeface="ＭＳ ゴシック" panose="020B0609070205080204" pitchFamily="49" charset="-128"/>
              </a:rPr>
              <a:t>園児が、遊び</a:t>
            </a:r>
            <a:r>
              <a:rPr lang="ja-JP" altLang="en-US" sz="1600" dirty="0">
                <a:latin typeface="ＭＳ ゴシック" panose="020B0609070205080204" pitchFamily="49" charset="-128"/>
                <a:ea typeface="ＭＳ ゴシック" panose="020B0609070205080204" pitchFamily="49" charset="-128"/>
              </a:rPr>
              <a:t>の中で周囲の環境と</a:t>
            </a:r>
            <a:r>
              <a:rPr lang="ja-JP" altLang="en-US" sz="1600" dirty="0" smtClean="0">
                <a:latin typeface="ＭＳ ゴシック" panose="020B0609070205080204" pitchFamily="49" charset="-128"/>
                <a:ea typeface="ＭＳ ゴシック" panose="020B0609070205080204" pitchFamily="49" charset="-128"/>
              </a:rPr>
              <a:t>関わり、次第</a:t>
            </a:r>
            <a:r>
              <a:rPr lang="ja-JP" altLang="en-US" sz="1600" dirty="0">
                <a:latin typeface="ＭＳ ゴシック" panose="020B0609070205080204" pitchFamily="49" charset="-128"/>
                <a:ea typeface="ＭＳ ゴシック" panose="020B0609070205080204" pitchFamily="49" charset="-128"/>
              </a:rPr>
              <a:t>に周囲の世界に好奇心を</a:t>
            </a:r>
            <a:r>
              <a:rPr lang="ja-JP" altLang="en-US" sz="1600" dirty="0" smtClean="0">
                <a:latin typeface="ＭＳ ゴシック" panose="020B0609070205080204" pitchFamily="49" charset="-128"/>
                <a:ea typeface="ＭＳ ゴシック" panose="020B0609070205080204" pitchFamily="49" charset="-128"/>
              </a:rPr>
              <a:t>抱き、その</a:t>
            </a:r>
            <a:r>
              <a:rPr lang="ja-JP" altLang="en-US" sz="1600" dirty="0">
                <a:latin typeface="ＭＳ ゴシック" panose="020B0609070205080204" pitchFamily="49" charset="-128"/>
                <a:ea typeface="ＭＳ ゴシック" panose="020B0609070205080204" pitchFamily="49" charset="-128"/>
              </a:rPr>
              <a:t>意味</a:t>
            </a:r>
            <a:r>
              <a:rPr lang="ja-JP" altLang="en-US" sz="1600" dirty="0" smtClean="0">
                <a:latin typeface="ＭＳ ゴシック" panose="020B0609070205080204" pitchFamily="49" charset="-128"/>
                <a:ea typeface="ＭＳ ゴシック" panose="020B0609070205080204" pitchFamily="49" charset="-128"/>
              </a:rPr>
              <a:t>や操作</a:t>
            </a:r>
            <a:r>
              <a:rPr lang="ja-JP" altLang="en-US" sz="1600" dirty="0">
                <a:latin typeface="ＭＳ ゴシック" panose="020B0609070205080204" pitchFamily="49" charset="-128"/>
                <a:ea typeface="ＭＳ ゴシック" panose="020B0609070205080204" pitchFamily="49" charset="-128"/>
              </a:rPr>
              <a:t>の仕方に関心を</a:t>
            </a:r>
            <a:r>
              <a:rPr lang="ja-JP" altLang="en-US" sz="1600" dirty="0" smtClean="0">
                <a:latin typeface="ＭＳ ゴシック" panose="020B0609070205080204" pitchFamily="49" charset="-128"/>
                <a:ea typeface="ＭＳ ゴシック" panose="020B0609070205080204" pitchFamily="49" charset="-128"/>
              </a:rPr>
              <a:t>もち、物事</a:t>
            </a:r>
            <a:r>
              <a:rPr lang="ja-JP" altLang="en-US" sz="1600" dirty="0">
                <a:latin typeface="ＭＳ ゴシック" panose="020B0609070205080204" pitchFamily="49" charset="-128"/>
                <a:ea typeface="ＭＳ ゴシック" panose="020B0609070205080204" pitchFamily="49" charset="-128"/>
              </a:rPr>
              <a:t>の法則性に</a:t>
            </a:r>
            <a:r>
              <a:rPr lang="ja-JP" altLang="en-US" sz="1600" dirty="0" smtClean="0">
                <a:latin typeface="ＭＳ ゴシック" panose="020B0609070205080204" pitchFamily="49" charset="-128"/>
                <a:ea typeface="ＭＳ ゴシック" panose="020B0609070205080204" pitchFamily="49" charset="-128"/>
              </a:rPr>
              <a:t>気付き、自分</a:t>
            </a:r>
            <a:r>
              <a:rPr lang="ja-JP" altLang="en-US" sz="1600" dirty="0">
                <a:latin typeface="ＭＳ ゴシック" panose="020B0609070205080204" pitchFamily="49" charset="-128"/>
                <a:ea typeface="ＭＳ ゴシック" panose="020B0609070205080204" pitchFamily="49" charset="-128"/>
              </a:rPr>
              <a:t>なりに考えることができるように</a:t>
            </a:r>
            <a:r>
              <a:rPr lang="ja-JP" altLang="en-US" sz="1600" dirty="0" smtClean="0">
                <a:latin typeface="ＭＳ ゴシック" panose="020B0609070205080204" pitchFamily="49" charset="-128"/>
                <a:ea typeface="ＭＳ ゴシック" panose="020B0609070205080204" pitchFamily="49" charset="-128"/>
              </a:rPr>
              <a:t>なる</a:t>
            </a:r>
            <a:r>
              <a:rPr lang="ja-JP" altLang="en-US" sz="1600" dirty="0">
                <a:latin typeface="ＭＳ ゴシック" panose="020B0609070205080204" pitchFamily="49" charset="-128"/>
                <a:ea typeface="ＭＳ ゴシック" panose="020B0609070205080204" pitchFamily="49" charset="-128"/>
              </a:rPr>
              <a:t>過程を大切にすること。</a:t>
            </a:r>
            <a:r>
              <a:rPr lang="ja-JP" altLang="en-US" sz="1600" dirty="0" smtClean="0">
                <a:latin typeface="ＭＳ ゴシック" panose="020B0609070205080204" pitchFamily="49" charset="-128"/>
                <a:ea typeface="ＭＳ ゴシック" panose="020B0609070205080204" pitchFamily="49" charset="-128"/>
              </a:rPr>
              <a:t>また、他の園児</a:t>
            </a:r>
            <a:r>
              <a:rPr lang="ja-JP" altLang="en-US" sz="1600" dirty="0">
                <a:latin typeface="ＭＳ ゴシック" panose="020B0609070205080204" pitchFamily="49" charset="-128"/>
                <a:ea typeface="ＭＳ ゴシック" panose="020B0609070205080204" pitchFamily="49" charset="-128"/>
              </a:rPr>
              <a:t>の考えなどに触れて新しい考えを生み出す喜び</a:t>
            </a:r>
            <a:r>
              <a:rPr lang="ja-JP" altLang="en-US" sz="1600" dirty="0" smtClean="0">
                <a:latin typeface="ＭＳ ゴシック" panose="020B0609070205080204" pitchFamily="49" charset="-128"/>
                <a:ea typeface="ＭＳ ゴシック" panose="020B0609070205080204" pitchFamily="49" charset="-128"/>
              </a:rPr>
              <a:t>や楽しさ</a:t>
            </a:r>
            <a:r>
              <a:rPr lang="ja-JP" altLang="en-US" sz="1600" dirty="0">
                <a:latin typeface="ＭＳ ゴシック" panose="020B0609070205080204" pitchFamily="49" charset="-128"/>
                <a:ea typeface="ＭＳ ゴシック" panose="020B0609070205080204" pitchFamily="49" charset="-128"/>
              </a:rPr>
              <a:t>を</a:t>
            </a:r>
            <a:r>
              <a:rPr lang="ja-JP" altLang="en-US" sz="1600" dirty="0" smtClean="0">
                <a:latin typeface="ＭＳ ゴシック" panose="020B0609070205080204" pitchFamily="49" charset="-128"/>
                <a:ea typeface="ＭＳ ゴシック" panose="020B0609070205080204" pitchFamily="49" charset="-128"/>
              </a:rPr>
              <a:t>味わい、</a:t>
            </a:r>
            <a:r>
              <a:rPr lang="ja-JP" altLang="en-US" sz="1600" u="sng" dirty="0" smtClean="0">
                <a:latin typeface="ＭＳ ゴシック" panose="020B0609070205080204" pitchFamily="49" charset="-128"/>
                <a:ea typeface="ＭＳ ゴシック" panose="020B0609070205080204" pitchFamily="49" charset="-128"/>
              </a:rPr>
              <a:t>自分</a:t>
            </a:r>
            <a:r>
              <a:rPr lang="ja-JP" altLang="en-US" sz="1600" u="sng" dirty="0">
                <a:latin typeface="ＭＳ ゴシック" panose="020B0609070205080204" pitchFamily="49" charset="-128"/>
                <a:ea typeface="ＭＳ ゴシック" panose="020B0609070205080204" pitchFamily="49" charset="-128"/>
              </a:rPr>
              <a:t>の考えをよりよいものにしようとする</a:t>
            </a:r>
            <a:r>
              <a:rPr lang="ja-JP" altLang="en-US" sz="1600" dirty="0">
                <a:latin typeface="ＭＳ ゴシック" panose="020B0609070205080204" pitchFamily="49" charset="-128"/>
                <a:ea typeface="ＭＳ ゴシック" panose="020B0609070205080204" pitchFamily="49" charset="-128"/>
              </a:rPr>
              <a:t>気持ちが育つようにすること。</a:t>
            </a:r>
            <a:endParaRPr lang="en-US" altLang="ja-JP" sz="1600" dirty="0">
              <a:latin typeface="ＭＳ ゴシック" panose="020B0609070205080204" pitchFamily="49" charset="-128"/>
              <a:ea typeface="ＭＳ ゴシック" panose="020B0609070205080204" pitchFamily="49" charset="-128"/>
            </a:endParaRPr>
          </a:p>
          <a:p>
            <a:r>
              <a:rPr lang="en-US" altLang="ja-JP" sz="1600" u="sng" dirty="0">
                <a:latin typeface="ＭＳ ゴシック" panose="020B0609070205080204" pitchFamily="49" charset="-128"/>
                <a:ea typeface="ＭＳ ゴシック" panose="020B0609070205080204" pitchFamily="49" charset="-128"/>
              </a:rPr>
              <a:t>(4)</a:t>
            </a:r>
            <a:r>
              <a:rPr lang="ja-JP" altLang="en-US" sz="1600" u="sng" dirty="0">
                <a:latin typeface="ＭＳ ゴシック" panose="020B0609070205080204" pitchFamily="49" charset="-128"/>
                <a:ea typeface="ＭＳ ゴシック" panose="020B0609070205080204" pitchFamily="49" charset="-128"/>
              </a:rPr>
              <a:t> 文化や伝統に親しむ際に</a:t>
            </a:r>
            <a:r>
              <a:rPr lang="ja-JP" altLang="en-US" sz="1600" u="sng" dirty="0" smtClean="0">
                <a:latin typeface="ＭＳ ゴシック" panose="020B0609070205080204" pitchFamily="49" charset="-128"/>
                <a:ea typeface="ＭＳ ゴシック" panose="020B0609070205080204" pitchFamily="49" charset="-128"/>
              </a:rPr>
              <a:t>は、正月</a:t>
            </a:r>
            <a:r>
              <a:rPr lang="ja-JP" altLang="en-US" sz="1600" u="sng" dirty="0">
                <a:latin typeface="ＭＳ ゴシック" panose="020B0609070205080204" pitchFamily="49" charset="-128"/>
                <a:ea typeface="ＭＳ ゴシック" panose="020B0609070205080204" pitchFamily="49" charset="-128"/>
              </a:rPr>
              <a:t>や節句など我が国の伝統的な</a:t>
            </a:r>
            <a:r>
              <a:rPr lang="ja-JP" altLang="en-US" sz="1600" u="sng" dirty="0" smtClean="0">
                <a:latin typeface="ＭＳ ゴシック" panose="020B0609070205080204" pitchFamily="49" charset="-128"/>
                <a:ea typeface="ＭＳ ゴシック" panose="020B0609070205080204" pitchFamily="49" charset="-128"/>
              </a:rPr>
              <a:t>行事、国歌、唱歌、わらべうた</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や我が国</a:t>
            </a:r>
            <a:r>
              <a:rPr lang="ja-JP" altLang="en-US" sz="1600" u="sng" dirty="0">
                <a:latin typeface="ＭＳ ゴシック" panose="020B0609070205080204" pitchFamily="49" charset="-128"/>
                <a:ea typeface="ＭＳ ゴシック" panose="020B0609070205080204" pitchFamily="49" charset="-128"/>
              </a:rPr>
              <a:t>の伝統的な遊びに</a:t>
            </a:r>
            <a:r>
              <a:rPr lang="ja-JP" altLang="en-US" sz="1600" u="sng" dirty="0" smtClean="0">
                <a:latin typeface="ＭＳ ゴシック" panose="020B0609070205080204" pitchFamily="49" charset="-128"/>
                <a:ea typeface="ＭＳ ゴシック" panose="020B0609070205080204" pitchFamily="49" charset="-128"/>
              </a:rPr>
              <a:t>親しんだり、異なる</a:t>
            </a:r>
            <a:r>
              <a:rPr lang="ja-JP" altLang="en-US" sz="1600" u="sng" dirty="0">
                <a:latin typeface="ＭＳ ゴシック" panose="020B0609070205080204" pitchFamily="49" charset="-128"/>
                <a:ea typeface="ＭＳ ゴシック" panose="020B0609070205080204" pitchFamily="49" charset="-128"/>
              </a:rPr>
              <a:t>文化に触れる活動に親しんだりする</a:t>
            </a:r>
            <a:r>
              <a:rPr lang="ja-JP" altLang="en-US" sz="1600" u="sng" dirty="0" smtClean="0">
                <a:latin typeface="ＭＳ ゴシック" panose="020B0609070205080204" pitchFamily="49" charset="-128"/>
                <a:ea typeface="ＭＳ ゴシック" panose="020B0609070205080204" pitchFamily="49" charset="-128"/>
              </a:rPr>
              <a:t>ことを通じ</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て、社会</a:t>
            </a:r>
            <a:r>
              <a:rPr lang="ja-JP" altLang="en-US" sz="1600" u="sng" dirty="0">
                <a:latin typeface="ＭＳ ゴシック" panose="020B0609070205080204" pitchFamily="49" charset="-128"/>
                <a:ea typeface="ＭＳ ゴシック" panose="020B0609070205080204" pitchFamily="49" charset="-128"/>
              </a:rPr>
              <a:t>との</a:t>
            </a:r>
            <a:r>
              <a:rPr lang="ja-JP" altLang="en-US" sz="1600" u="sng" dirty="0" smtClean="0">
                <a:latin typeface="ＭＳ ゴシック" panose="020B0609070205080204" pitchFamily="49" charset="-128"/>
                <a:ea typeface="ＭＳ ゴシック" panose="020B0609070205080204" pitchFamily="49" charset="-128"/>
              </a:rPr>
              <a:t>つながり</a:t>
            </a:r>
            <a:r>
              <a:rPr lang="ja-JP" altLang="en-US" sz="1600" u="sng" dirty="0">
                <a:latin typeface="ＭＳ ゴシック" panose="020B0609070205080204" pitchFamily="49" charset="-128"/>
                <a:ea typeface="ＭＳ ゴシック" panose="020B0609070205080204" pitchFamily="49" charset="-128"/>
              </a:rPr>
              <a:t>の意識や国際理解の意識の芽生えなどが養われるようにする</a:t>
            </a:r>
            <a:r>
              <a:rPr lang="ja-JP" altLang="en-US" sz="1600" u="sng" dirty="0" smtClean="0">
                <a:latin typeface="ＭＳ ゴシック" panose="020B0609070205080204" pitchFamily="49" charset="-128"/>
                <a:ea typeface="ＭＳ ゴシック" panose="020B0609070205080204" pitchFamily="49" charset="-128"/>
              </a:rPr>
              <a:t>こと。</a:t>
            </a:r>
            <a:r>
              <a:rPr lang="ja-JP" altLang="en-US" sz="1600" dirty="0" smtClean="0"/>
              <a:t>　　</a:t>
            </a:r>
            <a:r>
              <a:rPr lang="ja-JP" altLang="en-US" sz="1600" dirty="0"/>
              <a:t>　</a:t>
            </a:r>
            <a:r>
              <a:rPr lang="ja-JP" altLang="en-US" sz="1600" dirty="0" smtClean="0"/>
              <a:t>　　　　　　　　　　　　　　　　　　　　　　　　　　　　　　　　　　　　　</a:t>
            </a:r>
            <a:endParaRPr lang="ja-JP" altLang="en-US" sz="1600" u="sng" dirty="0"/>
          </a:p>
        </p:txBody>
      </p:sp>
      <p:sp>
        <p:nvSpPr>
          <p:cNvPr id="2" name="テキスト ボックス 1"/>
          <p:cNvSpPr txBox="1"/>
          <p:nvPr/>
        </p:nvSpPr>
        <p:spPr>
          <a:xfrm>
            <a:off x="1136576" y="-2193"/>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8" name="右矢印 7"/>
          <p:cNvSpPr/>
          <p:nvPr/>
        </p:nvSpPr>
        <p:spPr>
          <a:xfrm>
            <a:off x="8282865" y="707249"/>
            <a:ext cx="1281840" cy="73171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301</a:t>
            </a:r>
            <a:r>
              <a:rPr kumimoji="1" lang="ja-JP" altLang="en-US" dirty="0" smtClean="0">
                <a:solidFill>
                  <a:schemeClr val="tx1"/>
                </a:solidFill>
              </a:rPr>
              <a:t>～</a:t>
            </a:r>
            <a:endParaRPr kumimoji="1" lang="en-US" altLang="ja-JP" dirty="0" smtClean="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55</a:t>
            </a:fld>
            <a:endParaRPr lang="ja-JP" altLang="en-US" dirty="0"/>
          </a:p>
        </p:txBody>
      </p:sp>
    </p:spTree>
    <p:extLst>
      <p:ext uri="{BB962C8B-B14F-4D97-AF65-F5344CB8AC3E}">
        <p14:creationId xmlns:p14="http://schemas.microsoft.com/office/powerpoint/2010/main" val="6870888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領域「言葉」において充実した内容</a:t>
            </a: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39" name="正方形/長方形 38"/>
          <p:cNvSpPr/>
          <p:nvPr/>
        </p:nvSpPr>
        <p:spPr>
          <a:xfrm>
            <a:off x="403135" y="3635679"/>
            <a:ext cx="9138302" cy="2490117"/>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a:lnSpc>
                <a:spcPct val="130000"/>
              </a:lnSpc>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　言葉に対する感覚を豊かにすること。</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（Ｐ．</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318</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p>
          <a:p>
            <a:pPr>
              <a:lnSpc>
                <a:spcPct val="130000"/>
              </a:lnSpc>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　園児</a:t>
            </a:r>
            <a:r>
              <a:rPr lang="ja-JP" altLang="en-US" dirty="0">
                <a:solidFill>
                  <a:schemeClr val="tx1"/>
                </a:solidFill>
                <a:latin typeface="HG丸ｺﾞｼｯｸM-PRO" panose="020F0600000000000000" pitchFamily="50" charset="-128"/>
                <a:ea typeface="HG丸ｺﾞｼｯｸM-PRO" panose="020F0600000000000000" pitchFamily="50" charset="-128"/>
              </a:rPr>
              <a:t>が生活の中で、言葉の響きやリズム、新しい言葉や表現などに触れ、これら</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を</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a:lnSpc>
                <a:spcPct val="130000"/>
              </a:lnSpc>
            </a:pP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使う楽しさを味わえる</a:t>
            </a:r>
            <a:r>
              <a:rPr lang="ja-JP" altLang="en-US" dirty="0">
                <a:solidFill>
                  <a:schemeClr val="tx1"/>
                </a:solidFill>
                <a:latin typeface="HG丸ｺﾞｼｯｸM-PRO" panose="020F0600000000000000" pitchFamily="50" charset="-128"/>
                <a:ea typeface="HG丸ｺﾞｼｯｸM-PRO" panose="020F0600000000000000" pitchFamily="50" charset="-128"/>
              </a:rPr>
              <a:t>ようにすること。その際、絵本や物語に親しんだり、言葉</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遊び</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lvl="0"/>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など</a:t>
            </a:r>
            <a:r>
              <a:rPr lang="ja-JP" altLang="en-US" dirty="0">
                <a:solidFill>
                  <a:schemeClr val="tx1"/>
                </a:solidFill>
                <a:latin typeface="HG丸ｺﾞｼｯｸM-PRO" panose="020F0600000000000000" pitchFamily="50" charset="-128"/>
                <a:ea typeface="HG丸ｺﾞｼｯｸM-PRO" panose="020F0600000000000000" pitchFamily="50" charset="-128"/>
              </a:rPr>
              <a:t>をしたり</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することを通して</a:t>
            </a:r>
            <a:r>
              <a:rPr lang="ja-JP" altLang="en-US" dirty="0">
                <a:solidFill>
                  <a:schemeClr val="tx1"/>
                </a:solidFill>
                <a:latin typeface="HG丸ｺﾞｼｯｸM-PRO" panose="020F0600000000000000" pitchFamily="50" charset="-128"/>
                <a:ea typeface="HG丸ｺﾞｼｯｸM-PRO" panose="020F0600000000000000" pitchFamily="50" charset="-128"/>
              </a:rPr>
              <a:t>、言葉が豊かになるようにすること</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（Ｐ．</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333</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15" name="テキスト ボックス 14"/>
          <p:cNvSpPr txBox="1"/>
          <p:nvPr/>
        </p:nvSpPr>
        <p:spPr>
          <a:xfrm>
            <a:off x="427503" y="810324"/>
            <a:ext cx="9138302" cy="2554545"/>
          </a:xfrm>
          <a:prstGeom prst="rect">
            <a:avLst/>
          </a:prstGeom>
          <a:noFill/>
          <a:ln w="38100">
            <a:solidFill>
              <a:schemeClr val="tx1"/>
            </a:solidFill>
          </a:ln>
        </p:spPr>
        <p:txBody>
          <a:bodyPr wrap="square" rtlCol="0">
            <a:spAutoFit/>
          </a:bodyPr>
          <a:lstStyle/>
          <a:p>
            <a:r>
              <a:rPr lang="ja-JP" altLang="en-US" sz="1600" dirty="0">
                <a:latin typeface="ＭＳ ゴシック" panose="020B0609070205080204" pitchFamily="49" charset="-128"/>
                <a:ea typeface="ＭＳ ゴシック" panose="020B0609070205080204" pitchFamily="49" charset="-128"/>
              </a:rPr>
              <a:t>領域　</a:t>
            </a:r>
            <a:r>
              <a:rPr lang="ja-JP" altLang="en-US" sz="1600" dirty="0" smtClean="0">
                <a:latin typeface="ＭＳ ゴシック" panose="020B0609070205080204" pitchFamily="49" charset="-128"/>
                <a:ea typeface="ＭＳ ゴシック" panose="020B0609070205080204" pitchFamily="49" charset="-128"/>
              </a:rPr>
              <a:t>言葉</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１　ねらい</a:t>
            </a:r>
            <a:endParaRPr lang="en-US" altLang="ja-JP" sz="1600" dirty="0" smtClean="0">
              <a:latin typeface="ＭＳ ゴシック" panose="020B0609070205080204" pitchFamily="49" charset="-128"/>
              <a:ea typeface="ＭＳ ゴシック" panose="020B0609070205080204" pitchFamily="49" charset="-128"/>
            </a:endParaRPr>
          </a:p>
          <a:p>
            <a:r>
              <a:rPr lang="en-US" altLang="ja-JP" sz="1600" dirty="0">
                <a:latin typeface="ＭＳ ゴシック" panose="020B0609070205080204" pitchFamily="49" charset="-128"/>
                <a:ea typeface="ＭＳ ゴシック" panose="020B0609070205080204" pitchFamily="49" charset="-128"/>
              </a:rPr>
              <a:t>(3) </a:t>
            </a:r>
            <a:r>
              <a:rPr lang="ja-JP" altLang="en-US" sz="1600" dirty="0">
                <a:latin typeface="ＭＳ ゴシック" panose="020B0609070205080204" pitchFamily="49" charset="-128"/>
                <a:ea typeface="ＭＳ ゴシック" panose="020B0609070205080204" pitchFamily="49" charset="-128"/>
              </a:rPr>
              <a:t>日常生活に必要な言葉が分かるようになるととも</a:t>
            </a:r>
            <a:r>
              <a:rPr lang="ja-JP" altLang="en-US" sz="1600" dirty="0" smtClean="0">
                <a:latin typeface="ＭＳ ゴシック" panose="020B0609070205080204" pitchFamily="49" charset="-128"/>
                <a:ea typeface="ＭＳ ゴシック" panose="020B0609070205080204" pitchFamily="49" charset="-128"/>
              </a:rPr>
              <a:t>に、絵本</a:t>
            </a:r>
            <a:r>
              <a:rPr lang="ja-JP" altLang="en-US" sz="1600" dirty="0">
                <a:latin typeface="ＭＳ ゴシック" panose="020B0609070205080204" pitchFamily="49" charset="-128"/>
                <a:ea typeface="ＭＳ ゴシック" panose="020B0609070205080204" pitchFamily="49" charset="-128"/>
              </a:rPr>
              <a:t>や物語などに</a:t>
            </a:r>
            <a:r>
              <a:rPr lang="ja-JP" altLang="en-US" sz="1600" dirty="0" smtClean="0">
                <a:latin typeface="ＭＳ ゴシック" panose="020B0609070205080204" pitchFamily="49" charset="-128"/>
                <a:ea typeface="ＭＳ ゴシック" panose="020B0609070205080204" pitchFamily="49" charset="-128"/>
              </a:rPr>
              <a:t>親しみ、</a:t>
            </a:r>
            <a:r>
              <a:rPr lang="ja-JP" altLang="en-US" sz="1600" u="sng" dirty="0" smtClean="0">
                <a:latin typeface="ＭＳ ゴシック" panose="020B0609070205080204" pitchFamily="49" charset="-128"/>
                <a:ea typeface="ＭＳ ゴシック" panose="020B0609070205080204" pitchFamily="49" charset="-128"/>
              </a:rPr>
              <a:t>言葉</a:t>
            </a:r>
            <a:r>
              <a:rPr lang="ja-JP" altLang="en-US" sz="1600" u="sng" dirty="0">
                <a:latin typeface="ＭＳ ゴシック" panose="020B0609070205080204" pitchFamily="49" charset="-128"/>
                <a:ea typeface="ＭＳ ゴシック" panose="020B0609070205080204" pitchFamily="49" charset="-128"/>
              </a:rPr>
              <a:t>に</a:t>
            </a:r>
            <a:r>
              <a:rPr lang="ja-JP" altLang="en-US" sz="1600" u="sng" dirty="0" smtClean="0">
                <a:latin typeface="ＭＳ ゴシック" panose="020B0609070205080204" pitchFamily="49" charset="-128"/>
                <a:ea typeface="ＭＳ ゴシック" panose="020B0609070205080204" pitchFamily="49" charset="-128"/>
              </a:rPr>
              <a:t>対する</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感覚を豊か</a:t>
            </a:r>
            <a:r>
              <a:rPr lang="ja-JP" altLang="en-US" sz="1600" u="sng" dirty="0">
                <a:latin typeface="ＭＳ ゴシック" panose="020B0609070205080204" pitchFamily="49" charset="-128"/>
                <a:ea typeface="ＭＳ ゴシック" panose="020B0609070205080204" pitchFamily="49" charset="-128"/>
              </a:rPr>
              <a:t>に</a:t>
            </a:r>
            <a:r>
              <a:rPr lang="ja-JP" altLang="en-US" sz="1600" u="sng" dirty="0" smtClean="0">
                <a:latin typeface="ＭＳ ゴシック" panose="020B0609070205080204" pitchFamily="49" charset="-128"/>
                <a:ea typeface="ＭＳ ゴシック" panose="020B0609070205080204" pitchFamily="49" charset="-128"/>
              </a:rPr>
              <a:t>し、保育教諭等</a:t>
            </a:r>
            <a:r>
              <a:rPr lang="ja-JP" altLang="en-US" sz="1600" dirty="0" smtClean="0">
                <a:latin typeface="ＭＳ ゴシック" panose="020B0609070205080204" pitchFamily="49" charset="-128"/>
                <a:ea typeface="ＭＳ ゴシック" panose="020B0609070205080204" pitchFamily="49" charset="-128"/>
              </a:rPr>
              <a:t>や</a:t>
            </a:r>
            <a:r>
              <a:rPr lang="ja-JP" altLang="en-US" sz="1600" dirty="0">
                <a:latin typeface="ＭＳ ゴシック" panose="020B0609070205080204" pitchFamily="49" charset="-128"/>
                <a:ea typeface="ＭＳ ゴシック" panose="020B0609070205080204" pitchFamily="49" charset="-128"/>
              </a:rPr>
              <a:t>友達と心を通わせる。</a:t>
            </a:r>
            <a:endParaRPr lang="en-US" altLang="ja-JP" sz="1600" dirty="0">
              <a:latin typeface="ＭＳ ゴシック" panose="020B0609070205080204" pitchFamily="49" charset="-128"/>
              <a:ea typeface="ＭＳ ゴシック" panose="020B0609070205080204" pitchFamily="49" charset="-128"/>
            </a:endParaRPr>
          </a:p>
          <a:p>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３　内容の取扱い</a:t>
            </a:r>
            <a:endParaRPr lang="en-US" altLang="ja-JP" sz="1600" dirty="0" smtClean="0">
              <a:latin typeface="ＭＳ ゴシック" panose="020B0609070205080204" pitchFamily="49" charset="-128"/>
              <a:ea typeface="ＭＳ ゴシック" panose="020B0609070205080204" pitchFamily="49" charset="-128"/>
            </a:endParaRPr>
          </a:p>
          <a:p>
            <a:r>
              <a:rPr lang="en-US" altLang="ja-JP" sz="1600" u="sng" dirty="0">
                <a:latin typeface="ＭＳ ゴシック" panose="020B0609070205080204" pitchFamily="49" charset="-128"/>
                <a:ea typeface="ＭＳ ゴシック" panose="020B0609070205080204" pitchFamily="49" charset="-128"/>
              </a:rPr>
              <a:t>(4) </a:t>
            </a:r>
            <a:r>
              <a:rPr lang="ja-JP" altLang="en-US" sz="1600" u="sng" dirty="0" smtClean="0">
                <a:latin typeface="ＭＳ ゴシック" panose="020B0609070205080204" pitchFamily="49" charset="-128"/>
                <a:ea typeface="ＭＳ ゴシック" panose="020B0609070205080204" pitchFamily="49" charset="-128"/>
              </a:rPr>
              <a:t>園児</a:t>
            </a:r>
            <a:r>
              <a:rPr lang="ja-JP" altLang="en-US" sz="1600" u="sng" dirty="0">
                <a:latin typeface="ＭＳ ゴシック" panose="020B0609070205080204" pitchFamily="49" charset="-128"/>
                <a:ea typeface="ＭＳ ゴシック" panose="020B0609070205080204" pitchFamily="49" charset="-128"/>
              </a:rPr>
              <a:t>が生活の中</a:t>
            </a:r>
            <a:r>
              <a:rPr lang="ja-JP" altLang="en-US" sz="1600" u="sng" dirty="0" smtClean="0">
                <a:latin typeface="ＭＳ ゴシック" panose="020B0609070205080204" pitchFamily="49" charset="-128"/>
                <a:ea typeface="ＭＳ ゴシック" panose="020B0609070205080204" pitchFamily="49" charset="-128"/>
              </a:rPr>
              <a:t>で、言葉</a:t>
            </a:r>
            <a:r>
              <a:rPr lang="ja-JP" altLang="en-US" sz="1600" u="sng" dirty="0">
                <a:latin typeface="ＭＳ ゴシック" panose="020B0609070205080204" pitchFamily="49" charset="-128"/>
                <a:ea typeface="ＭＳ ゴシック" panose="020B0609070205080204" pitchFamily="49" charset="-128"/>
              </a:rPr>
              <a:t>の響きや</a:t>
            </a:r>
            <a:r>
              <a:rPr lang="ja-JP" altLang="en-US" sz="1600" u="sng" dirty="0" smtClean="0">
                <a:latin typeface="ＭＳ ゴシック" panose="020B0609070205080204" pitchFamily="49" charset="-128"/>
                <a:ea typeface="ＭＳ ゴシック" panose="020B0609070205080204" pitchFamily="49" charset="-128"/>
              </a:rPr>
              <a:t>リズム、新しい</a:t>
            </a:r>
            <a:r>
              <a:rPr lang="ja-JP" altLang="en-US" sz="1600" u="sng" dirty="0">
                <a:latin typeface="ＭＳ ゴシック" panose="020B0609070205080204" pitchFamily="49" charset="-128"/>
                <a:ea typeface="ＭＳ ゴシック" panose="020B0609070205080204" pitchFamily="49" charset="-128"/>
              </a:rPr>
              <a:t>言葉や表現などに</a:t>
            </a:r>
            <a:r>
              <a:rPr lang="ja-JP" altLang="en-US" sz="1600" u="sng" dirty="0" smtClean="0">
                <a:latin typeface="ＭＳ ゴシック" panose="020B0609070205080204" pitchFamily="49" charset="-128"/>
                <a:ea typeface="ＭＳ ゴシック" panose="020B0609070205080204" pitchFamily="49" charset="-128"/>
              </a:rPr>
              <a:t>触れ、これら</a:t>
            </a:r>
            <a:r>
              <a:rPr lang="ja-JP" altLang="en-US" sz="1600" u="sng" dirty="0">
                <a:latin typeface="ＭＳ ゴシック" panose="020B0609070205080204" pitchFamily="49" charset="-128"/>
                <a:ea typeface="ＭＳ ゴシック" panose="020B0609070205080204" pitchFamily="49" charset="-128"/>
              </a:rPr>
              <a:t>を</a:t>
            </a:r>
            <a:r>
              <a:rPr lang="ja-JP" altLang="en-US" sz="1600" u="sng" dirty="0" smtClean="0">
                <a:latin typeface="ＭＳ ゴシック" panose="020B0609070205080204" pitchFamily="49" charset="-128"/>
                <a:ea typeface="ＭＳ ゴシック" panose="020B0609070205080204" pitchFamily="49" charset="-128"/>
              </a:rPr>
              <a:t>使う楽しさ</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を味わえるように</a:t>
            </a:r>
            <a:r>
              <a:rPr lang="ja-JP" altLang="en-US" sz="1600" u="sng" dirty="0">
                <a:latin typeface="ＭＳ ゴシック" panose="020B0609070205080204" pitchFamily="49" charset="-128"/>
                <a:ea typeface="ＭＳ ゴシック" panose="020B0609070205080204" pitchFamily="49" charset="-128"/>
              </a:rPr>
              <a:t>すること。その</a:t>
            </a:r>
            <a:r>
              <a:rPr lang="ja-JP" altLang="en-US" sz="1600" u="sng" dirty="0" smtClean="0">
                <a:latin typeface="ＭＳ ゴシック" panose="020B0609070205080204" pitchFamily="49" charset="-128"/>
                <a:ea typeface="ＭＳ ゴシック" panose="020B0609070205080204" pitchFamily="49" charset="-128"/>
              </a:rPr>
              <a:t>際、絵本</a:t>
            </a:r>
            <a:r>
              <a:rPr lang="ja-JP" altLang="en-US" sz="1600" u="sng" dirty="0">
                <a:latin typeface="ＭＳ ゴシック" panose="020B0609070205080204" pitchFamily="49" charset="-128"/>
                <a:ea typeface="ＭＳ ゴシック" panose="020B0609070205080204" pitchFamily="49" charset="-128"/>
              </a:rPr>
              <a:t>や物語に</a:t>
            </a:r>
            <a:r>
              <a:rPr lang="ja-JP" altLang="en-US" sz="1600" u="sng" dirty="0" smtClean="0">
                <a:latin typeface="ＭＳ ゴシック" panose="020B0609070205080204" pitchFamily="49" charset="-128"/>
                <a:ea typeface="ＭＳ ゴシック" panose="020B0609070205080204" pitchFamily="49" charset="-128"/>
              </a:rPr>
              <a:t>親しんだり、言葉</a:t>
            </a:r>
            <a:r>
              <a:rPr lang="ja-JP" altLang="en-US" sz="1600" u="sng" dirty="0">
                <a:latin typeface="ＭＳ ゴシック" panose="020B0609070205080204" pitchFamily="49" charset="-128"/>
                <a:ea typeface="ＭＳ ゴシック" panose="020B0609070205080204" pitchFamily="49" charset="-128"/>
              </a:rPr>
              <a:t>遊びなどを</a:t>
            </a:r>
            <a:r>
              <a:rPr lang="ja-JP" altLang="en-US" sz="1600" u="sng" dirty="0" smtClean="0">
                <a:latin typeface="ＭＳ ゴシック" panose="020B0609070205080204" pitchFamily="49" charset="-128"/>
                <a:ea typeface="ＭＳ ゴシック" panose="020B0609070205080204" pitchFamily="49" charset="-128"/>
              </a:rPr>
              <a:t>したり</a:t>
            </a:r>
            <a:r>
              <a:rPr lang="ja-JP" altLang="en-US" sz="1600" u="sng" dirty="0">
                <a:latin typeface="ＭＳ ゴシック" panose="020B0609070205080204" pitchFamily="49" charset="-128"/>
                <a:ea typeface="ＭＳ ゴシック" panose="020B0609070205080204" pitchFamily="49" charset="-128"/>
              </a:rPr>
              <a:t>する</a:t>
            </a:r>
            <a:r>
              <a:rPr lang="ja-JP" altLang="en-US" sz="1600" u="sng" dirty="0" err="1" smtClean="0">
                <a:latin typeface="ＭＳ ゴシック" panose="020B0609070205080204" pitchFamily="49" charset="-128"/>
                <a:ea typeface="ＭＳ ゴシック" panose="020B0609070205080204" pitchFamily="49" charset="-128"/>
              </a:rPr>
              <a:t>こ</a:t>
            </a:r>
            <a:endParaRPr lang="en-US" altLang="ja-JP" sz="1600" u="sng"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　</a:t>
            </a:r>
            <a:r>
              <a:rPr lang="ja-JP" altLang="en-US" sz="1600" u="sng" dirty="0" smtClean="0">
                <a:latin typeface="ＭＳ ゴシック" panose="020B0609070205080204" pitchFamily="49" charset="-128"/>
                <a:ea typeface="ＭＳ ゴシック" panose="020B0609070205080204" pitchFamily="49" charset="-128"/>
              </a:rPr>
              <a:t>とを通して、言葉</a:t>
            </a:r>
            <a:r>
              <a:rPr lang="ja-JP" altLang="en-US" sz="1600" u="sng" dirty="0">
                <a:latin typeface="ＭＳ ゴシック" panose="020B0609070205080204" pitchFamily="49" charset="-128"/>
                <a:ea typeface="ＭＳ ゴシック" panose="020B0609070205080204" pitchFamily="49" charset="-128"/>
              </a:rPr>
              <a:t>が</a:t>
            </a:r>
            <a:r>
              <a:rPr lang="ja-JP" altLang="en-US" sz="1600" u="sng" dirty="0" smtClean="0">
                <a:latin typeface="ＭＳ ゴシック" panose="020B0609070205080204" pitchFamily="49" charset="-128"/>
                <a:ea typeface="ＭＳ ゴシック" panose="020B0609070205080204" pitchFamily="49" charset="-128"/>
              </a:rPr>
              <a:t>豊かに</a:t>
            </a:r>
            <a:r>
              <a:rPr lang="ja-JP" altLang="en-US" sz="1600" u="sng" dirty="0">
                <a:latin typeface="ＭＳ ゴシック" panose="020B0609070205080204" pitchFamily="49" charset="-128"/>
                <a:ea typeface="ＭＳ ゴシック" panose="020B0609070205080204" pitchFamily="49" charset="-128"/>
              </a:rPr>
              <a:t>なるようにすること。</a:t>
            </a:r>
            <a:endParaRPr lang="en-US" altLang="ja-JP" sz="1600" u="sng" dirty="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smtClean="0"/>
              <a:t>　　　　　　　　　　　　　　</a:t>
            </a:r>
            <a:r>
              <a:rPr lang="en-US" altLang="ja-JP" sz="1100" u="sng" dirty="0" smtClean="0"/>
              <a:t>※</a:t>
            </a:r>
            <a:r>
              <a:rPr lang="ja-JP" altLang="en-US" sz="1100" u="sng" dirty="0" smtClean="0"/>
              <a:t>下線部：</a:t>
            </a:r>
            <a:r>
              <a:rPr lang="ja-JP" altLang="en-US" sz="1100" u="sng" dirty="0"/>
              <a:t>主な改訂</a:t>
            </a:r>
            <a:r>
              <a:rPr lang="ja-JP" altLang="en-US" sz="1100" u="sng" dirty="0" smtClean="0"/>
              <a:t>箇所</a:t>
            </a:r>
            <a:endParaRPr lang="ja-JP" altLang="en-US" sz="1100" dirty="0"/>
          </a:p>
        </p:txBody>
      </p:sp>
      <p:sp>
        <p:nvSpPr>
          <p:cNvPr id="2" name="テキスト ボックス 1"/>
          <p:cNvSpPr txBox="1"/>
          <p:nvPr/>
        </p:nvSpPr>
        <p:spPr>
          <a:xfrm>
            <a:off x="1136576" y="-2193"/>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8" name="右矢印 7"/>
          <p:cNvSpPr/>
          <p:nvPr/>
        </p:nvSpPr>
        <p:spPr>
          <a:xfrm>
            <a:off x="8350177" y="647974"/>
            <a:ext cx="1412866" cy="64126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318</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56</a:t>
            </a:fld>
            <a:endParaRPr lang="ja-JP" altLang="en-US"/>
          </a:p>
        </p:txBody>
      </p:sp>
    </p:spTree>
    <p:extLst>
      <p:ext uri="{BB962C8B-B14F-4D97-AF65-F5344CB8AC3E}">
        <p14:creationId xmlns:p14="http://schemas.microsoft.com/office/powerpoint/2010/main" val="105277822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　　　　　　　領域「表現」において充実した内容</a:t>
            </a: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39" name="正方形/長方形 38"/>
          <p:cNvSpPr/>
          <p:nvPr/>
        </p:nvSpPr>
        <p:spPr>
          <a:xfrm>
            <a:off x="403135" y="4437112"/>
            <a:ext cx="9138302" cy="1688684"/>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a:lnSpc>
                <a:spcPct val="130000"/>
              </a:lnSpc>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　豊か</a:t>
            </a:r>
            <a:r>
              <a:rPr lang="ja-JP" altLang="en-US" dirty="0">
                <a:solidFill>
                  <a:schemeClr val="tx1"/>
                </a:solidFill>
                <a:latin typeface="HG丸ｺﾞｼｯｸM-PRO" panose="020F0600000000000000" pitchFamily="50" charset="-128"/>
                <a:ea typeface="HG丸ｺﾞｼｯｸM-PRO" panose="020F0600000000000000" pitchFamily="50" charset="-128"/>
              </a:rPr>
              <a:t>な感性を養う際に、風の音や雨の音、身近にある草や花の形や色など自然の</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中</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a:lnSpc>
                <a:spcPct val="130000"/>
              </a:lnSpc>
            </a:pPr>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lang="ja-JP" altLang="en-US" dirty="0">
                <a:solidFill>
                  <a:schemeClr val="tx1"/>
                </a:solidFill>
                <a:latin typeface="HG丸ｺﾞｼｯｸM-PRO" panose="020F0600000000000000" pitchFamily="50" charset="-128"/>
                <a:ea typeface="HG丸ｺﾞｼｯｸM-PRO" panose="020F0600000000000000" pitchFamily="50" charset="-128"/>
              </a:rPr>
              <a:t>ある音</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、形、色</a:t>
            </a:r>
            <a:r>
              <a:rPr lang="ja-JP" altLang="en-US" dirty="0">
                <a:solidFill>
                  <a:schemeClr val="tx1"/>
                </a:solidFill>
                <a:latin typeface="HG丸ｺﾞｼｯｸM-PRO" panose="020F0600000000000000" pitchFamily="50" charset="-128"/>
                <a:ea typeface="HG丸ｺﾞｼｯｸM-PRO" panose="020F0600000000000000" pitchFamily="50" charset="-128"/>
              </a:rPr>
              <a:t>などに気付くようにすること</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（Ｐ．</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346</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nSpc>
                <a:spcPct val="130000"/>
              </a:lnSpc>
            </a:pPr>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a:lnSpc>
                <a:spcPct val="130000"/>
              </a:lnSpc>
            </a:pPr>
            <a:r>
              <a:rPr lang="ja-JP" altLang="en-US" dirty="0" smtClean="0">
                <a:solidFill>
                  <a:schemeClr val="tx1"/>
                </a:solidFill>
                <a:latin typeface="HG丸ｺﾞｼｯｸM-PRO" panose="020F0600000000000000" pitchFamily="50" charset="-128"/>
                <a:ea typeface="HG丸ｺﾞｼｯｸM-PRO" panose="020F0600000000000000" pitchFamily="50" charset="-128"/>
              </a:rPr>
              <a:t>○　様々</a:t>
            </a:r>
            <a:r>
              <a:rPr lang="ja-JP" altLang="en-US" dirty="0">
                <a:solidFill>
                  <a:schemeClr val="tx1"/>
                </a:solidFill>
                <a:latin typeface="HG丸ｺﾞｼｯｸM-PRO" panose="020F0600000000000000" pitchFamily="50" charset="-128"/>
                <a:ea typeface="HG丸ｺﾞｼｯｸM-PRO" panose="020F0600000000000000" pitchFamily="50" charset="-128"/>
              </a:rPr>
              <a:t>な素材や表現の仕方に親しむこと</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a:solidFill>
                  <a:prstClr val="black"/>
                </a:solidFill>
                <a:latin typeface="HG丸ｺﾞｼｯｸM-PRO" panose="020F0600000000000000" pitchFamily="50" charset="-128"/>
                <a:ea typeface="HG丸ｺﾞｼｯｸM-PRO" panose="020F0600000000000000" pitchFamily="50" charset="-128"/>
              </a:rPr>
              <a:t>（Ｐ</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348</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15" name="テキスト ボックス 14"/>
          <p:cNvSpPr txBox="1"/>
          <p:nvPr/>
        </p:nvSpPr>
        <p:spPr>
          <a:xfrm>
            <a:off x="427503" y="810324"/>
            <a:ext cx="9138302" cy="2800767"/>
          </a:xfrm>
          <a:prstGeom prst="rect">
            <a:avLst/>
          </a:prstGeom>
          <a:noFill/>
          <a:ln w="38100">
            <a:solidFill>
              <a:schemeClr val="tx1"/>
            </a:solidFill>
          </a:ln>
        </p:spPr>
        <p:txBody>
          <a:bodyPr wrap="square" rtlCol="0">
            <a:spAutoFit/>
          </a:bodyPr>
          <a:lstStyle/>
          <a:p>
            <a:r>
              <a:rPr lang="ja-JP" altLang="en-US" sz="1600" dirty="0"/>
              <a:t>領域　表現</a:t>
            </a:r>
            <a:endParaRPr lang="en-US" altLang="ja-JP" sz="1600" dirty="0" smtClean="0"/>
          </a:p>
          <a:p>
            <a:r>
              <a:rPr lang="ja-JP" altLang="en-US" sz="1600" dirty="0"/>
              <a:t>３</a:t>
            </a:r>
            <a:r>
              <a:rPr lang="ja-JP" altLang="en-US" sz="1600" dirty="0" smtClean="0"/>
              <a:t>　内容の取扱い</a:t>
            </a:r>
            <a:endParaRPr lang="en-US" altLang="ja-JP" sz="1600" dirty="0" smtClean="0"/>
          </a:p>
          <a:p>
            <a:r>
              <a:rPr lang="ja-JP" altLang="en-US" sz="1600" dirty="0" smtClean="0"/>
              <a:t>（</a:t>
            </a:r>
            <a:r>
              <a:rPr lang="en-US" altLang="ja-JP" sz="1600" dirty="0"/>
              <a:t>1</a:t>
            </a:r>
            <a:r>
              <a:rPr lang="ja-JP" altLang="en-US" sz="1600" dirty="0" smtClean="0"/>
              <a:t>）　</a:t>
            </a:r>
            <a:r>
              <a:rPr lang="ja-JP" altLang="en-US" sz="1600" dirty="0"/>
              <a:t>豊かな感性</a:t>
            </a:r>
            <a:r>
              <a:rPr lang="ja-JP" altLang="en-US" sz="1600" dirty="0" smtClean="0"/>
              <a:t>は、身近</a:t>
            </a:r>
            <a:r>
              <a:rPr lang="ja-JP" altLang="en-US" sz="1600" dirty="0"/>
              <a:t>な環境と十分に関わる中で美しい</a:t>
            </a:r>
            <a:r>
              <a:rPr lang="ja-JP" altLang="en-US" sz="1600" dirty="0" smtClean="0"/>
              <a:t>もの、優れたもの、心</a:t>
            </a:r>
            <a:r>
              <a:rPr lang="ja-JP" altLang="en-US" sz="1600" dirty="0"/>
              <a:t>を動かす</a:t>
            </a:r>
            <a:r>
              <a:rPr lang="ja-JP" altLang="en-US" sz="1600" dirty="0" smtClean="0"/>
              <a:t>出来事</a:t>
            </a:r>
            <a:r>
              <a:rPr lang="ja-JP" altLang="en-US" sz="1600" dirty="0"/>
              <a:t>など</a:t>
            </a:r>
            <a:r>
              <a:rPr lang="ja-JP" altLang="en-US" sz="1600" dirty="0" smtClean="0"/>
              <a:t>に</a:t>
            </a:r>
            <a:endParaRPr lang="en-US" altLang="ja-JP" sz="1600" dirty="0" smtClean="0"/>
          </a:p>
          <a:p>
            <a:r>
              <a:rPr lang="ja-JP" altLang="en-US" sz="1600" dirty="0"/>
              <a:t>　</a:t>
            </a:r>
            <a:r>
              <a:rPr lang="ja-JP" altLang="en-US" sz="1600" dirty="0" smtClean="0"/>
              <a:t>　出会い、そこ</a:t>
            </a:r>
            <a:r>
              <a:rPr lang="ja-JP" altLang="en-US" sz="1600" dirty="0"/>
              <a:t>から得た感動を他</a:t>
            </a:r>
            <a:r>
              <a:rPr lang="ja-JP" altLang="en-US" sz="1600" dirty="0" smtClean="0"/>
              <a:t>の園児や保育教諭等と</a:t>
            </a:r>
            <a:r>
              <a:rPr lang="ja-JP" altLang="en-US" sz="1600" dirty="0"/>
              <a:t>共有</a:t>
            </a:r>
            <a:r>
              <a:rPr lang="ja-JP" altLang="en-US" sz="1600" dirty="0" smtClean="0"/>
              <a:t>し、様々</a:t>
            </a:r>
            <a:r>
              <a:rPr lang="ja-JP" altLang="en-US" sz="1600" dirty="0"/>
              <a:t>に表現すること</a:t>
            </a:r>
            <a:r>
              <a:rPr lang="ja-JP" altLang="en-US" sz="1600" dirty="0" smtClean="0"/>
              <a:t>などを</a:t>
            </a:r>
            <a:r>
              <a:rPr lang="ja-JP" altLang="en-US" sz="1600" dirty="0"/>
              <a:t>通して養</a:t>
            </a:r>
            <a:r>
              <a:rPr lang="ja-JP" altLang="en-US" sz="1600" dirty="0" err="1" smtClean="0"/>
              <a:t>わ</a:t>
            </a:r>
            <a:endParaRPr lang="en-US" altLang="ja-JP" sz="1600" dirty="0" smtClean="0"/>
          </a:p>
          <a:p>
            <a:r>
              <a:rPr lang="ja-JP" altLang="en-US" sz="1600" dirty="0"/>
              <a:t>　</a:t>
            </a:r>
            <a:r>
              <a:rPr lang="ja-JP" altLang="en-US" sz="1600" dirty="0" smtClean="0"/>
              <a:t>　</a:t>
            </a:r>
            <a:r>
              <a:rPr lang="ja-JP" altLang="en-US" sz="1600" dirty="0" err="1" smtClean="0"/>
              <a:t>れるように</a:t>
            </a:r>
            <a:r>
              <a:rPr lang="ja-JP" altLang="en-US" sz="1600" dirty="0"/>
              <a:t>すること。</a:t>
            </a:r>
            <a:r>
              <a:rPr lang="ja-JP" altLang="en-US" sz="1600" u="sng" dirty="0"/>
              <a:t>その</a:t>
            </a:r>
            <a:r>
              <a:rPr lang="ja-JP" altLang="en-US" sz="1600" u="sng" dirty="0" smtClean="0"/>
              <a:t>際、風</a:t>
            </a:r>
            <a:r>
              <a:rPr lang="ja-JP" altLang="en-US" sz="1600" u="sng" dirty="0"/>
              <a:t>の音や雨の</a:t>
            </a:r>
            <a:r>
              <a:rPr lang="ja-JP" altLang="en-US" sz="1600" u="sng" dirty="0" smtClean="0"/>
              <a:t>音、身近に</a:t>
            </a:r>
            <a:r>
              <a:rPr lang="ja-JP" altLang="en-US" sz="1600" u="sng" dirty="0"/>
              <a:t>ある草や花の形や色</a:t>
            </a:r>
            <a:r>
              <a:rPr lang="ja-JP" altLang="en-US" sz="1600" u="sng" dirty="0" smtClean="0"/>
              <a:t>など</a:t>
            </a:r>
            <a:r>
              <a:rPr lang="ja-JP" altLang="en-US" sz="1600" u="sng" dirty="0"/>
              <a:t>自然の中にある</a:t>
            </a:r>
            <a:r>
              <a:rPr lang="ja-JP" altLang="en-US" sz="1600" u="sng" dirty="0" smtClean="0"/>
              <a:t>音、形、</a:t>
            </a:r>
            <a:endParaRPr lang="en-US" altLang="ja-JP" sz="1600" u="sng" dirty="0" smtClean="0"/>
          </a:p>
          <a:p>
            <a:r>
              <a:rPr lang="ja-JP" altLang="en-US" sz="1600" dirty="0"/>
              <a:t>　</a:t>
            </a:r>
            <a:r>
              <a:rPr lang="ja-JP" altLang="en-US" sz="1600" dirty="0" smtClean="0"/>
              <a:t>　</a:t>
            </a:r>
            <a:r>
              <a:rPr lang="ja-JP" altLang="en-US" sz="1600" u="sng" dirty="0" smtClean="0"/>
              <a:t>色</a:t>
            </a:r>
            <a:r>
              <a:rPr lang="ja-JP" altLang="en-US" sz="1600" u="sng" dirty="0"/>
              <a:t>などに気付くようにすること。</a:t>
            </a:r>
            <a:r>
              <a:rPr lang="ja-JP" altLang="en-US" sz="1600" dirty="0"/>
              <a:t>　</a:t>
            </a:r>
            <a:endParaRPr lang="en-US" altLang="ja-JP" sz="1600" dirty="0"/>
          </a:p>
          <a:p>
            <a:endParaRPr lang="ja-JP" altLang="en-US" sz="1600" dirty="0"/>
          </a:p>
          <a:p>
            <a:r>
              <a:rPr lang="en-US" altLang="ja-JP" sz="1600" dirty="0" smtClean="0"/>
              <a:t>(3</a:t>
            </a:r>
            <a:r>
              <a:rPr lang="ja-JP" altLang="en-US" sz="1600" dirty="0" smtClean="0"/>
              <a:t>）　生活</a:t>
            </a:r>
            <a:r>
              <a:rPr lang="ja-JP" altLang="en-US" sz="1600" dirty="0"/>
              <a:t>経験や発達に</a:t>
            </a:r>
            <a:r>
              <a:rPr lang="ja-JP" altLang="en-US" sz="1600" dirty="0" smtClean="0"/>
              <a:t>応じ、自ら</a:t>
            </a:r>
            <a:r>
              <a:rPr lang="ja-JP" altLang="en-US" sz="1600" dirty="0"/>
              <a:t>様々な表現を</a:t>
            </a:r>
            <a:r>
              <a:rPr lang="ja-JP" altLang="en-US" sz="1600" dirty="0" smtClean="0"/>
              <a:t>楽しみ、表現</a:t>
            </a:r>
            <a:r>
              <a:rPr lang="ja-JP" altLang="en-US" sz="1600" dirty="0"/>
              <a:t>する意欲を十分に発揮させる</a:t>
            </a:r>
            <a:r>
              <a:rPr lang="ja-JP" altLang="en-US" sz="1600" dirty="0" smtClean="0"/>
              <a:t>ことが</a:t>
            </a:r>
            <a:r>
              <a:rPr lang="ja-JP" altLang="en-US" sz="1600" dirty="0"/>
              <a:t>できる</a:t>
            </a:r>
            <a:r>
              <a:rPr lang="ja-JP" altLang="en-US" sz="1600" dirty="0" smtClean="0"/>
              <a:t>よ</a:t>
            </a:r>
            <a:endParaRPr lang="en-US" altLang="ja-JP" sz="1600" dirty="0" smtClean="0"/>
          </a:p>
          <a:p>
            <a:r>
              <a:rPr lang="ja-JP" altLang="en-US" sz="1600" dirty="0"/>
              <a:t>　</a:t>
            </a:r>
            <a:r>
              <a:rPr lang="ja-JP" altLang="en-US" sz="1600" dirty="0" smtClean="0"/>
              <a:t>　うに、遊具</a:t>
            </a:r>
            <a:r>
              <a:rPr lang="ja-JP" altLang="en-US" sz="1600" dirty="0"/>
              <a:t>や用具などを</a:t>
            </a:r>
            <a:r>
              <a:rPr lang="ja-JP" altLang="en-US" sz="1600" dirty="0" smtClean="0"/>
              <a:t>整えたり、</a:t>
            </a:r>
            <a:r>
              <a:rPr lang="ja-JP" altLang="en-US" sz="1600" u="sng" dirty="0" smtClean="0"/>
              <a:t>様々</a:t>
            </a:r>
            <a:r>
              <a:rPr lang="ja-JP" altLang="en-US" sz="1600" u="sng" dirty="0"/>
              <a:t>な素材や表現の仕方に</a:t>
            </a:r>
            <a:r>
              <a:rPr lang="ja-JP" altLang="en-US" sz="1600" u="sng" dirty="0" smtClean="0"/>
              <a:t>親しんだり、</a:t>
            </a:r>
            <a:r>
              <a:rPr lang="ja-JP" altLang="en-US" sz="1600" dirty="0" smtClean="0"/>
              <a:t>他の園児</a:t>
            </a:r>
            <a:r>
              <a:rPr lang="ja-JP" altLang="en-US" sz="1600" dirty="0"/>
              <a:t>の表現に触れ</a:t>
            </a:r>
            <a:r>
              <a:rPr lang="ja-JP" altLang="en-US" sz="1600" dirty="0" smtClean="0"/>
              <a:t>ら</a:t>
            </a:r>
            <a:endParaRPr lang="en-US" altLang="ja-JP" sz="1600" dirty="0" smtClean="0"/>
          </a:p>
          <a:p>
            <a:r>
              <a:rPr lang="ja-JP" altLang="en-US" sz="1600" dirty="0"/>
              <a:t>　</a:t>
            </a:r>
            <a:r>
              <a:rPr lang="ja-JP" altLang="en-US" sz="1600" dirty="0" smtClean="0"/>
              <a:t>　</a:t>
            </a:r>
            <a:r>
              <a:rPr lang="ja-JP" altLang="en-US" sz="1600" dirty="0" err="1" smtClean="0"/>
              <a:t>れるよう</a:t>
            </a:r>
            <a:r>
              <a:rPr lang="ja-JP" altLang="en-US" sz="1600" dirty="0"/>
              <a:t>配慮したり</a:t>
            </a:r>
            <a:r>
              <a:rPr lang="ja-JP" altLang="en-US" sz="1600" dirty="0" smtClean="0"/>
              <a:t>し、表現</a:t>
            </a:r>
            <a:r>
              <a:rPr lang="ja-JP" altLang="en-US" sz="1600" dirty="0"/>
              <a:t>する過程を大切にして自己表現を</a:t>
            </a:r>
            <a:r>
              <a:rPr lang="ja-JP" altLang="en-US" sz="1600" dirty="0" smtClean="0"/>
              <a:t>楽しめる</a:t>
            </a:r>
            <a:r>
              <a:rPr lang="ja-JP" altLang="en-US" sz="1600" dirty="0"/>
              <a:t>ように工夫すること。</a:t>
            </a:r>
          </a:p>
          <a:p>
            <a:r>
              <a:rPr lang="ja-JP" altLang="en-US" sz="1600" dirty="0" smtClean="0"/>
              <a:t>　　　　　　　　　　　　　　　　　　　　　　　　　　　　　　　　　　　　　　　　　　　　　　　　　　　　　　</a:t>
            </a:r>
            <a:r>
              <a:rPr lang="en-US" altLang="ja-JP" sz="1100" u="sng" dirty="0"/>
              <a:t>※</a:t>
            </a:r>
            <a:r>
              <a:rPr lang="ja-JP" altLang="en-US" sz="1100" u="sng" dirty="0"/>
              <a:t>下線部：主な改訂</a:t>
            </a:r>
            <a:r>
              <a:rPr lang="ja-JP" altLang="en-US" sz="1100" u="sng" dirty="0" smtClean="0"/>
              <a:t>箇所</a:t>
            </a:r>
            <a:endParaRPr lang="ja-JP" altLang="en-US" sz="1600" dirty="0"/>
          </a:p>
        </p:txBody>
      </p:sp>
      <p:sp>
        <p:nvSpPr>
          <p:cNvPr id="2" name="テキスト ボックス 1"/>
          <p:cNvSpPr txBox="1"/>
          <p:nvPr/>
        </p:nvSpPr>
        <p:spPr>
          <a:xfrm>
            <a:off x="1136576" y="-2193"/>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9" name="右矢印 8"/>
          <p:cNvSpPr/>
          <p:nvPr/>
        </p:nvSpPr>
        <p:spPr>
          <a:xfrm>
            <a:off x="8514561" y="692449"/>
            <a:ext cx="1254278" cy="659835"/>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336</a:t>
            </a:r>
            <a:r>
              <a:rPr kumimoji="1" lang="ja-JP" altLang="en-US" dirty="0" smtClean="0">
                <a:solidFill>
                  <a:schemeClr val="tx1"/>
                </a:solidFill>
              </a:rPr>
              <a:t>～</a:t>
            </a:r>
            <a:endParaRPr kumimoji="1" lang="en-US" altLang="ja-JP" dirty="0" smtClean="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57</a:t>
            </a:fld>
            <a:endParaRPr lang="ja-JP" altLang="en-US"/>
          </a:p>
        </p:txBody>
      </p:sp>
    </p:spTree>
    <p:extLst>
      <p:ext uri="{BB962C8B-B14F-4D97-AF65-F5344CB8AC3E}">
        <p14:creationId xmlns:p14="http://schemas.microsoft.com/office/powerpoint/2010/main" val="28508504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4298" y="132275"/>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70732" y="1343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2" name="テキスト ボックス 1"/>
          <p:cNvSpPr txBox="1"/>
          <p:nvPr/>
        </p:nvSpPr>
        <p:spPr>
          <a:xfrm>
            <a:off x="2836669" y="215613"/>
            <a:ext cx="6766761" cy="830997"/>
          </a:xfrm>
          <a:prstGeom prst="rect">
            <a:avLst/>
          </a:prstGeom>
          <a:noFill/>
        </p:spPr>
        <p:txBody>
          <a:bodyPr wrap="square" rtlCol="0">
            <a:spAutoFit/>
          </a:bodyPr>
          <a:lstStyle/>
          <a:p>
            <a:r>
              <a:rPr kumimoji="1" lang="ja-JP" altLang="en-US" sz="2400" dirty="0" smtClean="0">
                <a:latin typeface="ＤＦ特太ゴシック体" panose="020B0509000000000000" pitchFamily="49" charset="-128"/>
                <a:ea typeface="ＤＦ特太ゴシック体" panose="020B0509000000000000" pitchFamily="49" charset="-128"/>
              </a:rPr>
              <a:t>　</a:t>
            </a:r>
            <a:r>
              <a:rPr kumimoji="1" lang="ja-JP" altLang="en-US" sz="2000" b="1" dirty="0" smtClean="0">
                <a:latin typeface="ＤＦ特太ゴシック体" panose="020B0509000000000000" pitchFamily="49" charset="-128"/>
                <a:ea typeface="ＤＦ特太ゴシック体" panose="020B0509000000000000" pitchFamily="49" charset="-128"/>
              </a:rPr>
              <a:t>乳児期の園児の保育に関するねらい及び内容</a:t>
            </a:r>
            <a:endParaRPr kumimoji="1" lang="en-US" altLang="ja-JP" sz="2000" b="1" dirty="0" smtClean="0">
              <a:latin typeface="ＤＦ特太ゴシック体" panose="020B0509000000000000" pitchFamily="49" charset="-128"/>
              <a:ea typeface="ＤＦ特太ゴシック体" panose="020B0509000000000000" pitchFamily="49" charset="-128"/>
            </a:endParaRPr>
          </a:p>
          <a:p>
            <a:endParaRPr kumimoji="1" lang="ja-JP" altLang="en-US" sz="2400" b="1" dirty="0">
              <a:latin typeface="ＤＦ特太ゴシック体" panose="020B0509000000000000" pitchFamily="49" charset="-128"/>
              <a:ea typeface="ＤＦ特太ゴシック体" panose="020B0509000000000000" pitchFamily="49" charset="-128"/>
            </a:endParaRPr>
          </a:p>
        </p:txBody>
      </p:sp>
      <p:sp>
        <p:nvSpPr>
          <p:cNvPr id="8" name="角丸四角形 7"/>
          <p:cNvSpPr/>
          <p:nvPr/>
        </p:nvSpPr>
        <p:spPr>
          <a:xfrm>
            <a:off x="392773" y="1043550"/>
            <a:ext cx="8928992" cy="865070"/>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bg1"/>
                </a:solidFill>
              </a:rPr>
              <a:t>教育及び保育の実施に関する配慮事項</a:t>
            </a:r>
            <a:endParaRPr lang="en-US" altLang="ja-JP" sz="3200" dirty="0" smtClean="0">
              <a:solidFill>
                <a:schemeClr val="bg1"/>
              </a:solidFill>
            </a:endParaRPr>
          </a:p>
        </p:txBody>
      </p:sp>
      <p:sp>
        <p:nvSpPr>
          <p:cNvPr id="10" name="テキスト ボックス 9"/>
          <p:cNvSpPr txBox="1"/>
          <p:nvPr/>
        </p:nvSpPr>
        <p:spPr>
          <a:xfrm>
            <a:off x="992560" y="96485"/>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21" name="コンテンツ プレースホルダー 1"/>
          <p:cNvSpPr txBox="1">
            <a:spLocks/>
          </p:cNvSpPr>
          <p:nvPr/>
        </p:nvSpPr>
        <p:spPr bwMode="auto">
          <a:xfrm>
            <a:off x="272480" y="1988840"/>
            <a:ext cx="9249535" cy="4869160"/>
          </a:xfrm>
          <a:prstGeom prst="rect">
            <a:avLst/>
          </a:prstGeom>
          <a:noFill/>
          <a:ln w="38100">
            <a:solidFill>
              <a:schemeClr val="tx1"/>
            </a:solidFill>
          </a:ln>
          <a:extLst/>
        </p:spPr>
        <p:txBody>
          <a:bodyPr vert="horz" wrap="square" lIns="91428" tIns="45714" rIns="91428" bIns="45714" numCol="1" anchor="t" anchorCtr="0" compatLnSpc="1">
            <a:prstTxWarp prst="textNoShape">
              <a:avLst/>
            </a:prstTxWarp>
            <a:normAutofit fontScale="25000" lnSpcReduction="20000"/>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ct val="120000"/>
              </a:lnSpc>
            </a:pPr>
            <a:r>
              <a:rPr lang="ja-JP" altLang="en-US" sz="2000" dirty="0" smtClean="0"/>
              <a:t>　</a:t>
            </a:r>
            <a:endParaRPr lang="en-US" altLang="ja-JP" sz="2000" dirty="0" smtClean="0"/>
          </a:p>
          <a:p>
            <a:pPr algn="l">
              <a:lnSpc>
                <a:spcPct val="120000"/>
              </a:lnSpc>
            </a:pPr>
            <a:r>
              <a:rPr lang="ja-JP" altLang="en-US" sz="7200" dirty="0" smtClean="0">
                <a:solidFill>
                  <a:schemeClr val="tx1"/>
                </a:solidFill>
                <a:latin typeface="ＭＳ ゴシック" panose="020B0609070205080204" pitchFamily="49" charset="-128"/>
                <a:ea typeface="ＭＳ ゴシック" panose="020B0609070205080204" pitchFamily="49" charset="-128"/>
              </a:rPr>
              <a:t>第４　教育及び保育の実施に関する配慮事項</a:t>
            </a:r>
            <a:endParaRPr lang="en-US" altLang="ja-JP" sz="7200"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7200" dirty="0" smtClean="0">
                <a:solidFill>
                  <a:schemeClr val="tx1"/>
                </a:solidFill>
                <a:latin typeface="ＭＳ ゴシック" panose="020B0609070205080204" pitchFamily="49" charset="-128"/>
                <a:ea typeface="ＭＳ ゴシック" panose="020B0609070205080204" pitchFamily="49" charset="-128"/>
              </a:rPr>
              <a:t>　１　満３歳未満の園児の保育の実施については、以下の事項に配慮するものとする</a:t>
            </a:r>
            <a:endParaRPr lang="en-US" altLang="ja-JP" sz="7200"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7200" dirty="0">
                <a:solidFill>
                  <a:schemeClr val="tx1"/>
                </a:solidFill>
                <a:latin typeface="ＭＳ ゴシック" panose="020B0609070205080204" pitchFamily="49" charset="-128"/>
                <a:ea typeface="ＭＳ ゴシック" panose="020B0609070205080204" pitchFamily="49" charset="-128"/>
              </a:rPr>
              <a:t>　</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a:t>
            </a:r>
            <a:r>
              <a:rPr lang="ja-JP" altLang="en-US" sz="7200" u="sng" dirty="0">
                <a:solidFill>
                  <a:schemeClr val="tx1"/>
                </a:solidFill>
                <a:latin typeface="ＭＳ ゴシック" panose="020B0609070205080204" pitchFamily="49" charset="-128"/>
                <a:ea typeface="ＭＳ ゴシック" panose="020B0609070205080204" pitchFamily="49" charset="-128"/>
              </a:rPr>
              <a:t>１</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　乳児は疾病への抵抗力が弱く、心身の機能の未熟さに伴う疾病の発生が多</a:t>
            </a:r>
            <a:endParaRPr lang="en-US" altLang="ja-JP" sz="7200" u="sng"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7200" dirty="0">
                <a:solidFill>
                  <a:schemeClr val="tx1"/>
                </a:solidFill>
                <a:latin typeface="ＭＳ ゴシック" panose="020B0609070205080204" pitchFamily="49" charset="-128"/>
                <a:ea typeface="ＭＳ ゴシック" panose="020B0609070205080204" pitchFamily="49" charset="-128"/>
              </a:rPr>
              <a:t>　</a:t>
            </a:r>
            <a:r>
              <a:rPr lang="ja-JP" altLang="en-US" sz="7200" dirty="0" smtClean="0">
                <a:solidFill>
                  <a:schemeClr val="tx1"/>
                </a:solidFill>
                <a:latin typeface="ＭＳ ゴシック" panose="020B0609070205080204" pitchFamily="49" charset="-128"/>
                <a:ea typeface="ＭＳ ゴシック" panose="020B0609070205080204" pitchFamily="49" charset="-128"/>
              </a:rPr>
              <a:t>　　</a:t>
            </a:r>
            <a:r>
              <a:rPr lang="ja-JP" altLang="en-US" sz="7200" u="sng" dirty="0" err="1" smtClean="0">
                <a:solidFill>
                  <a:schemeClr val="tx1"/>
                </a:solidFill>
                <a:latin typeface="ＭＳ ゴシック" panose="020B0609070205080204" pitchFamily="49" charset="-128"/>
                <a:ea typeface="ＭＳ ゴシック" panose="020B0609070205080204" pitchFamily="49" charset="-128"/>
              </a:rPr>
              <a:t>い</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ことから、一人一人の発育及び発達状態や健康状態についての適切な判断に</a:t>
            </a:r>
            <a:endParaRPr lang="en-US" altLang="ja-JP" sz="7200" u="sng"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7200" dirty="0">
                <a:solidFill>
                  <a:schemeClr val="tx1"/>
                </a:solidFill>
                <a:latin typeface="ＭＳ ゴシック" panose="020B0609070205080204" pitchFamily="49" charset="-128"/>
                <a:ea typeface="ＭＳ ゴシック" panose="020B0609070205080204" pitchFamily="49" charset="-128"/>
              </a:rPr>
              <a:t>　</a:t>
            </a:r>
            <a:r>
              <a:rPr lang="ja-JP" altLang="en-US" sz="7200" dirty="0" smtClean="0">
                <a:solidFill>
                  <a:schemeClr val="tx1"/>
                </a:solidFill>
                <a:latin typeface="ＭＳ ゴシック" panose="020B0609070205080204" pitchFamily="49" charset="-128"/>
                <a:ea typeface="ＭＳ ゴシック" panose="020B0609070205080204" pitchFamily="49" charset="-128"/>
              </a:rPr>
              <a:t>　　</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基づく</a:t>
            </a:r>
            <a:r>
              <a:rPr lang="ja-JP" altLang="en-US" sz="7200" u="sng" dirty="0" smtClean="0">
                <a:solidFill>
                  <a:srgbClr val="0000FF"/>
                </a:solidFill>
                <a:latin typeface="ＭＳ ゴシック" panose="020B0609070205080204" pitchFamily="49" charset="-128"/>
                <a:ea typeface="ＭＳ ゴシック" panose="020B0609070205080204" pitchFamily="49" charset="-128"/>
              </a:rPr>
              <a:t>保健的な対応</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を行うこと。また、一人一人の園児の生育歴の違いに留意</a:t>
            </a:r>
            <a:endParaRPr lang="en-US" altLang="ja-JP" sz="7200" u="sng"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7200" dirty="0" smtClean="0">
                <a:solidFill>
                  <a:schemeClr val="tx1"/>
                </a:solidFill>
                <a:latin typeface="ＭＳ ゴシック" panose="020B0609070205080204" pitchFamily="49" charset="-128"/>
                <a:ea typeface="ＭＳ ゴシック" panose="020B0609070205080204" pitchFamily="49" charset="-128"/>
              </a:rPr>
              <a:t>　　　</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しつつ、欲求を適切に満たし、</a:t>
            </a:r>
            <a:r>
              <a:rPr lang="ja-JP" altLang="en-US" sz="7200" u="sng" dirty="0" smtClean="0">
                <a:solidFill>
                  <a:srgbClr val="0000FF"/>
                </a:solidFill>
                <a:latin typeface="ＭＳ ゴシック" panose="020B0609070205080204" pitchFamily="49" charset="-128"/>
                <a:ea typeface="ＭＳ ゴシック" panose="020B0609070205080204" pitchFamily="49" charset="-128"/>
              </a:rPr>
              <a:t>特定の保育教諭等が応答的に関わる</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ように努め</a:t>
            </a:r>
            <a:endParaRPr lang="en-US" altLang="ja-JP" sz="7200" u="sng"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7200" dirty="0" smtClean="0">
                <a:solidFill>
                  <a:schemeClr val="tx1"/>
                </a:solidFill>
                <a:latin typeface="ＭＳ ゴシック" panose="020B0609070205080204" pitchFamily="49" charset="-128"/>
                <a:ea typeface="ＭＳ ゴシック" panose="020B0609070205080204" pitchFamily="49" charset="-128"/>
              </a:rPr>
              <a:t>　　　</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ること。更に、乳児期の園児の保育に関わる</a:t>
            </a:r>
            <a:r>
              <a:rPr lang="ja-JP" altLang="en-US" sz="7200" u="sng" dirty="0" smtClean="0">
                <a:solidFill>
                  <a:srgbClr val="0000FF"/>
                </a:solidFill>
                <a:latin typeface="ＭＳ ゴシック" panose="020B0609070205080204" pitchFamily="49" charset="-128"/>
                <a:ea typeface="ＭＳ ゴシック" panose="020B0609070205080204" pitchFamily="49" charset="-128"/>
              </a:rPr>
              <a:t>職員間の連携や学校医との連携</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を</a:t>
            </a:r>
            <a:endParaRPr lang="en-US" altLang="ja-JP" sz="7200" u="sng"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7200" dirty="0">
                <a:solidFill>
                  <a:schemeClr val="tx1"/>
                </a:solidFill>
                <a:latin typeface="ＭＳ ゴシック" panose="020B0609070205080204" pitchFamily="49" charset="-128"/>
                <a:ea typeface="ＭＳ ゴシック" panose="020B0609070205080204" pitchFamily="49" charset="-128"/>
              </a:rPr>
              <a:t>　</a:t>
            </a:r>
            <a:r>
              <a:rPr lang="ja-JP" altLang="en-US" sz="7200" dirty="0" smtClean="0">
                <a:solidFill>
                  <a:schemeClr val="tx1"/>
                </a:solidFill>
                <a:latin typeface="ＭＳ ゴシック" panose="020B0609070205080204" pitchFamily="49" charset="-128"/>
                <a:ea typeface="ＭＳ ゴシック" panose="020B0609070205080204" pitchFamily="49" charset="-128"/>
              </a:rPr>
              <a:t>　　</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図り、第３章に示す事項を踏まえ、適切に対応すること。栄養士及び看護師等</a:t>
            </a:r>
            <a:endParaRPr lang="en-US" altLang="ja-JP" sz="7200" u="sng"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7200" dirty="0">
                <a:solidFill>
                  <a:schemeClr val="tx1"/>
                </a:solidFill>
                <a:latin typeface="ＭＳ ゴシック" panose="020B0609070205080204" pitchFamily="49" charset="-128"/>
                <a:ea typeface="ＭＳ ゴシック" panose="020B0609070205080204" pitchFamily="49" charset="-128"/>
              </a:rPr>
              <a:t>　</a:t>
            </a:r>
            <a:r>
              <a:rPr lang="ja-JP" altLang="en-US" sz="7200" dirty="0" smtClean="0">
                <a:solidFill>
                  <a:schemeClr val="tx1"/>
                </a:solidFill>
                <a:latin typeface="ＭＳ ゴシック" panose="020B0609070205080204" pitchFamily="49" charset="-128"/>
                <a:ea typeface="ＭＳ ゴシック" panose="020B0609070205080204" pitchFamily="49" charset="-128"/>
              </a:rPr>
              <a:t>　　</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が配置されている場合は、その</a:t>
            </a:r>
            <a:r>
              <a:rPr lang="ja-JP" altLang="en-US" sz="7200" u="sng" dirty="0" smtClean="0">
                <a:solidFill>
                  <a:srgbClr val="0000FF"/>
                </a:solidFill>
                <a:latin typeface="ＭＳ ゴシック" panose="020B0609070205080204" pitchFamily="49" charset="-128"/>
                <a:ea typeface="ＭＳ ゴシック" panose="020B0609070205080204" pitchFamily="49" charset="-128"/>
              </a:rPr>
              <a:t>専門性を生かした対応</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を図ること。乳児期の園</a:t>
            </a:r>
            <a:endParaRPr lang="en-US" altLang="ja-JP" sz="7200" u="sng"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7200" dirty="0">
                <a:solidFill>
                  <a:schemeClr val="tx1"/>
                </a:solidFill>
                <a:latin typeface="ＭＳ ゴシック" panose="020B0609070205080204" pitchFamily="49" charset="-128"/>
                <a:ea typeface="ＭＳ ゴシック" panose="020B0609070205080204" pitchFamily="49" charset="-128"/>
              </a:rPr>
              <a:t>　</a:t>
            </a:r>
            <a:r>
              <a:rPr lang="ja-JP" altLang="en-US" sz="7200" dirty="0" smtClean="0">
                <a:solidFill>
                  <a:schemeClr val="tx1"/>
                </a:solidFill>
                <a:latin typeface="ＭＳ ゴシック" panose="020B0609070205080204" pitchFamily="49" charset="-128"/>
                <a:ea typeface="ＭＳ ゴシック" panose="020B0609070205080204" pitchFamily="49" charset="-128"/>
              </a:rPr>
              <a:t>　　</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児の保育においては特に、保護者との信頼関係を築きながら保育を</a:t>
            </a:r>
            <a:r>
              <a:rPr lang="ja-JP" altLang="en-US" sz="7200" u="sng" dirty="0" err="1" smtClean="0">
                <a:solidFill>
                  <a:schemeClr val="tx1"/>
                </a:solidFill>
                <a:latin typeface="ＭＳ ゴシック" panose="020B0609070205080204" pitchFamily="49" charset="-128"/>
                <a:ea typeface="ＭＳ ゴシック" panose="020B0609070205080204" pitchFamily="49" charset="-128"/>
              </a:rPr>
              <a:t>進めるとと</a:t>
            </a:r>
            <a:endParaRPr lang="en-US" altLang="ja-JP" sz="7200" u="sng"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7200" dirty="0">
                <a:solidFill>
                  <a:schemeClr val="tx1"/>
                </a:solidFill>
                <a:latin typeface="ＭＳ ゴシック" panose="020B0609070205080204" pitchFamily="49" charset="-128"/>
                <a:ea typeface="ＭＳ ゴシック" panose="020B0609070205080204" pitchFamily="49" charset="-128"/>
              </a:rPr>
              <a:t>　</a:t>
            </a:r>
            <a:r>
              <a:rPr lang="ja-JP" altLang="en-US" sz="7200" dirty="0" smtClean="0">
                <a:solidFill>
                  <a:schemeClr val="tx1"/>
                </a:solidFill>
                <a:latin typeface="ＭＳ ゴシック" panose="020B0609070205080204" pitchFamily="49" charset="-128"/>
                <a:ea typeface="ＭＳ ゴシック" panose="020B0609070205080204" pitchFamily="49" charset="-128"/>
              </a:rPr>
              <a:t>　　</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もに、保護者からの相談に応じ支援に努めていくこと。なお、</a:t>
            </a:r>
            <a:r>
              <a:rPr lang="ja-JP" altLang="en-US" sz="7200" u="sng" dirty="0" smtClean="0">
                <a:latin typeface="ＭＳ ゴシック" panose="020B0609070205080204" pitchFamily="49" charset="-128"/>
                <a:ea typeface="ＭＳ ゴシック" panose="020B0609070205080204" pitchFamily="49" charset="-128"/>
              </a:rPr>
              <a:t>　</a:t>
            </a:r>
            <a:r>
              <a:rPr lang="ja-JP" altLang="en-US" sz="7200" u="sng" dirty="0" smtClean="0">
                <a:solidFill>
                  <a:srgbClr val="0000FF"/>
                </a:solidFill>
                <a:latin typeface="ＭＳ ゴシック" panose="020B0609070205080204" pitchFamily="49" charset="-128"/>
                <a:ea typeface="ＭＳ ゴシック" panose="020B0609070205080204" pitchFamily="49" charset="-128"/>
              </a:rPr>
              <a:t>担当の保育教</a:t>
            </a:r>
            <a:endParaRPr lang="en-US" altLang="ja-JP" sz="7200" u="sng" dirty="0" smtClean="0">
              <a:solidFill>
                <a:srgbClr val="0000FF"/>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7200" dirty="0">
                <a:solidFill>
                  <a:srgbClr val="0000FF"/>
                </a:solidFill>
                <a:latin typeface="ＭＳ ゴシック" panose="020B0609070205080204" pitchFamily="49" charset="-128"/>
                <a:ea typeface="ＭＳ ゴシック" panose="020B0609070205080204" pitchFamily="49" charset="-128"/>
              </a:rPr>
              <a:t>　</a:t>
            </a:r>
            <a:r>
              <a:rPr lang="ja-JP" altLang="en-US" sz="7200" dirty="0" smtClean="0">
                <a:solidFill>
                  <a:srgbClr val="0000FF"/>
                </a:solidFill>
                <a:latin typeface="ＭＳ ゴシック" panose="020B0609070205080204" pitchFamily="49" charset="-128"/>
                <a:ea typeface="ＭＳ ゴシック" panose="020B0609070205080204" pitchFamily="49" charset="-128"/>
              </a:rPr>
              <a:t>　　</a:t>
            </a:r>
            <a:r>
              <a:rPr lang="ja-JP" altLang="en-US" sz="7200" u="sng" dirty="0" smtClean="0">
                <a:solidFill>
                  <a:srgbClr val="0000FF"/>
                </a:solidFill>
                <a:latin typeface="ＭＳ ゴシック" panose="020B0609070205080204" pitchFamily="49" charset="-128"/>
                <a:ea typeface="ＭＳ ゴシック" panose="020B0609070205080204" pitchFamily="49" charset="-128"/>
              </a:rPr>
              <a:t>諭等が替わる場合</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には、園児のそれまでの生育歴や発達の過程に留意し、職員</a:t>
            </a:r>
            <a:endParaRPr lang="en-US" altLang="ja-JP" sz="7200" u="sng"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7200" dirty="0">
                <a:solidFill>
                  <a:schemeClr val="tx1"/>
                </a:solidFill>
                <a:latin typeface="ＭＳ ゴシック" panose="020B0609070205080204" pitchFamily="49" charset="-128"/>
                <a:ea typeface="ＭＳ ゴシック" panose="020B0609070205080204" pitchFamily="49" charset="-128"/>
              </a:rPr>
              <a:t>　</a:t>
            </a:r>
            <a:r>
              <a:rPr lang="ja-JP" altLang="en-US" sz="7200" dirty="0" smtClean="0">
                <a:solidFill>
                  <a:schemeClr val="tx1"/>
                </a:solidFill>
                <a:latin typeface="ＭＳ ゴシック" panose="020B0609070205080204" pitchFamily="49" charset="-128"/>
                <a:ea typeface="ＭＳ ゴシック" panose="020B0609070205080204" pitchFamily="49" charset="-128"/>
              </a:rPr>
              <a:t>　　</a:t>
            </a:r>
            <a:r>
              <a:rPr lang="ja-JP" altLang="en-US" sz="7200" u="sng" dirty="0" smtClean="0">
                <a:solidFill>
                  <a:schemeClr val="tx1"/>
                </a:solidFill>
                <a:latin typeface="ＭＳ ゴシック" panose="020B0609070205080204" pitchFamily="49" charset="-128"/>
                <a:ea typeface="ＭＳ ゴシック" panose="020B0609070205080204" pitchFamily="49" charset="-128"/>
              </a:rPr>
              <a:t>間で協力して対応すること。</a:t>
            </a:r>
            <a:r>
              <a:rPr lang="ja-JP" altLang="en-US" sz="7200" dirty="0" smtClean="0">
                <a:solidFill>
                  <a:schemeClr val="tx1"/>
                </a:solidFill>
                <a:latin typeface="ＭＳ ゴシック" panose="020B0609070205080204" pitchFamily="49" charset="-128"/>
                <a:ea typeface="ＭＳ ゴシック" panose="020B0609070205080204" pitchFamily="49" charset="-128"/>
              </a:rPr>
              <a:t>　</a:t>
            </a:r>
            <a:r>
              <a:rPr lang="ja-JP" altLang="en-US" sz="7200" dirty="0" smtClean="0">
                <a:solidFill>
                  <a:schemeClr val="tx1"/>
                </a:solidFill>
              </a:rPr>
              <a:t>　　　　　　　　</a:t>
            </a:r>
            <a:endParaRPr lang="en-US" altLang="ja-JP" sz="7200" dirty="0" smtClean="0">
              <a:solidFill>
                <a:schemeClr val="tx1"/>
              </a:solidFill>
            </a:endParaRPr>
          </a:p>
          <a:p>
            <a:pPr algn="l">
              <a:lnSpc>
                <a:spcPct val="120000"/>
              </a:lnSpc>
            </a:pPr>
            <a:r>
              <a:rPr lang="ja-JP" altLang="en-US" sz="7200" dirty="0">
                <a:solidFill>
                  <a:schemeClr val="tx1"/>
                </a:solidFill>
              </a:rPr>
              <a:t>　</a:t>
            </a:r>
            <a:r>
              <a:rPr lang="ja-JP" altLang="en-US" sz="7200" dirty="0" smtClean="0">
                <a:solidFill>
                  <a:schemeClr val="tx1"/>
                </a:solidFill>
              </a:rPr>
              <a:t>　　　　　　　　　　　　　　　　　　　　　　　　　　　　　　　　　　</a:t>
            </a:r>
            <a:r>
              <a:rPr lang="en-US" altLang="ja-JP" sz="5600" u="sng" dirty="0" smtClean="0">
                <a:solidFill>
                  <a:schemeClr val="tx1"/>
                </a:solidFill>
              </a:rPr>
              <a:t>※</a:t>
            </a:r>
            <a:r>
              <a:rPr lang="ja-JP" altLang="en-US" sz="5600" u="sng" dirty="0">
                <a:solidFill>
                  <a:schemeClr val="tx1"/>
                </a:solidFill>
              </a:rPr>
              <a:t>下線部：主な改訂箇所</a:t>
            </a:r>
          </a:p>
          <a:p>
            <a:pPr algn="l">
              <a:lnSpc>
                <a:spcPct val="120000"/>
              </a:lnSpc>
            </a:pPr>
            <a:endParaRPr lang="ja-JP" altLang="en-US" sz="7200" u="sng" dirty="0" smtClean="0">
              <a:solidFill>
                <a:schemeClr val="tx1"/>
              </a:solidFill>
            </a:endParaRPr>
          </a:p>
          <a:p>
            <a:pPr marL="342900" lvl="2" indent="-342900" algn="l"/>
            <a:endParaRPr lang="ja-JP" altLang="en-US" sz="7200" b="1" dirty="0" smtClean="0"/>
          </a:p>
          <a:p>
            <a:pPr marL="342900" lvl="2" indent="-342900" algn="l"/>
            <a:endParaRPr lang="en-US" altLang="ja-JP" sz="7200" b="1" dirty="0" smtClean="0"/>
          </a:p>
          <a:p>
            <a:pPr marL="342900" lvl="2" indent="-342900" algn="l"/>
            <a:endParaRPr lang="ja-JP" altLang="en-US" sz="7200" b="1" dirty="0" smtClean="0"/>
          </a:p>
          <a:p>
            <a:pPr marL="342900" lvl="2" indent="-342900" algn="l"/>
            <a:endParaRPr lang="en-US" altLang="ja-JP" sz="7200" b="1" dirty="0" smtClean="0"/>
          </a:p>
          <a:p>
            <a:pPr marL="342900" lvl="2" indent="-342900" algn="l"/>
            <a:endParaRPr lang="ja-JP" altLang="en-US" sz="7200" b="1" dirty="0" smtClean="0"/>
          </a:p>
          <a:p>
            <a:pPr algn="l"/>
            <a:endParaRPr lang="en-US" altLang="ja-JP" sz="7200" b="1" dirty="0" smtClean="0"/>
          </a:p>
          <a:p>
            <a:pPr algn="l"/>
            <a:endParaRPr lang="ja-JP" altLang="en-US" sz="7200" dirty="0"/>
          </a:p>
        </p:txBody>
      </p:sp>
      <p:sp>
        <p:nvSpPr>
          <p:cNvPr id="22" name="右矢印 21"/>
          <p:cNvSpPr/>
          <p:nvPr/>
        </p:nvSpPr>
        <p:spPr>
          <a:xfrm>
            <a:off x="7748186" y="6231893"/>
            <a:ext cx="1232443"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lang="en-US" altLang="ja-JP" dirty="0">
                <a:solidFill>
                  <a:schemeClr val="tx1"/>
                </a:solidFill>
              </a:rPr>
              <a:t>350</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58</a:t>
            </a:fld>
            <a:endParaRPr lang="ja-JP" altLang="en-US"/>
          </a:p>
        </p:txBody>
      </p:sp>
    </p:spTree>
    <p:extLst>
      <p:ext uri="{BB962C8B-B14F-4D97-AF65-F5344CB8AC3E}">
        <p14:creationId xmlns:p14="http://schemas.microsoft.com/office/powerpoint/2010/main" val="3883102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63741" y="1980276"/>
            <a:ext cx="8034492" cy="646331"/>
          </a:xfrm>
          <a:prstGeom prst="rect">
            <a:avLst/>
          </a:prstGeom>
          <a:solidFill>
            <a:schemeClr val="accent5">
              <a:alpha val="50000"/>
            </a:schemeClr>
          </a:solidFill>
          <a:ln w="6350">
            <a:solidFill>
              <a:schemeClr val="tx1"/>
            </a:solidFill>
          </a:ln>
        </p:spPr>
        <p:txBody>
          <a:bodyPr wrap="square" rtlCol="0">
            <a:spAutoFit/>
          </a:bodyPr>
          <a:lstStyle/>
          <a:p>
            <a:r>
              <a:rPr lang="ja-JP" altLang="ja-JP"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幼稚園教育要領の改訂・保育所保育指針の改定に向けて、文科省・厚労省の委員会等において検討開始</a:t>
            </a:r>
            <a:endParaRPr lang="ja-JP" altLang="ja-JP"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265862" y="2876264"/>
            <a:ext cx="9187130" cy="369332"/>
          </a:xfrm>
          <a:prstGeom prst="rect">
            <a:avLst/>
          </a:prstGeom>
          <a:solidFill>
            <a:schemeClr val="accent5">
              <a:lumMod val="20000"/>
              <a:lumOff val="80000"/>
            </a:schemeClr>
          </a:solidFill>
          <a:ln w="6350">
            <a:solidFill>
              <a:schemeClr val="tx1"/>
            </a:solidFill>
          </a:ln>
        </p:spPr>
        <p:txBody>
          <a:bodyPr wrap="none" rtlCol="0">
            <a:spAutoFit/>
          </a:bodyPr>
          <a:lstStyle/>
          <a:p>
            <a:r>
              <a:rPr lang="ja-JP" altLang="en-US" dirty="0" smtClean="0">
                <a:latin typeface="HG丸ｺﾞｼｯｸM-PRO" panose="020F0600000000000000" pitchFamily="50" charset="-128"/>
                <a:ea typeface="HG丸ｺﾞｼｯｸM-PRO" panose="020F0600000000000000" pitchFamily="50" charset="-128"/>
              </a:rPr>
              <a:t>平成２８年６月　幼保連携型認定こども園教育・保育要領の改訂に関する検討会</a:t>
            </a:r>
            <a:r>
              <a:rPr lang="ja-JP" altLang="ja-JP" dirty="0" smtClean="0">
                <a:latin typeface="HG丸ｺﾞｼｯｸM-PRO" panose="020F0600000000000000" pitchFamily="50" charset="-128"/>
                <a:ea typeface="HG丸ｺﾞｼｯｸM-PRO" panose="020F0600000000000000" pitchFamily="50" charset="-128"/>
              </a:rPr>
              <a:t>の設置</a:t>
            </a:r>
            <a:endParaRPr lang="ja-JP" altLang="ja-JP"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1455695" y="3477753"/>
            <a:ext cx="6883151" cy="584775"/>
          </a:xfrm>
          <a:prstGeom prst="rect">
            <a:avLst/>
          </a:prstGeom>
          <a:solidFill>
            <a:srgbClr val="9EEAFF">
              <a:alpha val="50000"/>
            </a:srgbClr>
          </a:solidFill>
          <a:ln w="6350">
            <a:solidFill>
              <a:schemeClr val="tx1"/>
            </a:solidFill>
          </a:ln>
        </p:spPr>
        <p:txBody>
          <a:bodyPr wrap="square" rtlCol="0">
            <a:spAutoFit/>
          </a:bodyPr>
          <a:lstStyle/>
          <a:p>
            <a:r>
              <a:rPr lang="ja-JP" altLang="ja-JP" dirty="0">
                <a:latin typeface="HG丸ｺﾞｼｯｸM-PRO" panose="020F0600000000000000" pitchFamily="50" charset="-128"/>
                <a:ea typeface="HG丸ｺﾞｼｯｸM-PRO" panose="020F0600000000000000" pitchFamily="50" charset="-128"/>
              </a:rPr>
              <a:t>幼保連携型認定こども</a:t>
            </a:r>
            <a:r>
              <a:rPr lang="ja-JP" altLang="ja-JP" dirty="0" smtClean="0">
                <a:latin typeface="HG丸ｺﾞｼｯｸM-PRO" panose="020F0600000000000000" pitchFamily="50" charset="-128"/>
                <a:ea typeface="HG丸ｺﾞｼｯｸM-PRO" panose="020F0600000000000000" pitchFamily="50" charset="-128"/>
              </a:rPr>
              <a:t>園</a:t>
            </a:r>
            <a:r>
              <a:rPr lang="ja-JP" altLang="en-US" dirty="0" smtClean="0">
                <a:latin typeface="HG丸ｺﾞｼｯｸM-PRO" panose="020F0600000000000000" pitchFamily="50" charset="-128"/>
                <a:ea typeface="HG丸ｺﾞｼｯｸM-PRO" panose="020F0600000000000000" pitchFamily="50" charset="-128"/>
              </a:rPr>
              <a:t>教育・</a:t>
            </a:r>
            <a:r>
              <a:rPr lang="ja-JP" altLang="ja-JP" dirty="0" smtClean="0">
                <a:latin typeface="HG丸ｺﾞｼｯｸM-PRO" panose="020F0600000000000000" pitchFamily="50" charset="-128"/>
                <a:ea typeface="HG丸ｺﾞｼｯｸM-PRO" panose="020F0600000000000000" pitchFamily="50" charset="-128"/>
              </a:rPr>
              <a:t>保育要領の</a:t>
            </a:r>
            <a:r>
              <a:rPr lang="ja-JP" altLang="en-US" dirty="0" smtClean="0">
                <a:latin typeface="HG丸ｺﾞｼｯｸM-PRO" panose="020F0600000000000000" pitchFamily="50" charset="-128"/>
                <a:ea typeface="HG丸ｺﾞｼｯｸM-PRO" panose="020F0600000000000000" pitchFamily="50" charset="-128"/>
              </a:rPr>
              <a:t>改訂</a:t>
            </a:r>
            <a:r>
              <a:rPr lang="ja-JP" altLang="ja-JP" dirty="0" smtClean="0">
                <a:latin typeface="HG丸ｺﾞｼｯｸM-PRO" panose="020F0600000000000000" pitchFamily="50" charset="-128"/>
                <a:ea typeface="HG丸ｺﾞｼｯｸM-PRO" panose="020F0600000000000000" pitchFamily="50" charset="-128"/>
              </a:rPr>
              <a:t>に関する検討</a:t>
            </a:r>
            <a:r>
              <a:rPr lang="ja-JP" altLang="ja-JP" dirty="0">
                <a:latin typeface="HG丸ｺﾞｼｯｸM-PRO" panose="020F0600000000000000" pitchFamily="50" charset="-128"/>
                <a:ea typeface="HG丸ｺﾞｼｯｸM-PRO" panose="020F0600000000000000" pitchFamily="50" charset="-128"/>
              </a:rPr>
              <a:t>会議</a:t>
            </a:r>
          </a:p>
          <a:p>
            <a:r>
              <a:rPr lang="ja-JP" altLang="ja-JP" sz="1400" dirty="0">
                <a:latin typeface="HG丸ｺﾞｼｯｸM-PRO" panose="020F0600000000000000" pitchFamily="50" charset="-128"/>
                <a:ea typeface="HG丸ｺﾞｼｯｸM-PRO" panose="020F0600000000000000" pitchFamily="50" charset="-128"/>
              </a:rPr>
              <a:t>平成</a:t>
            </a:r>
            <a:r>
              <a:rPr lang="ja-JP" altLang="ja-JP" sz="1400" dirty="0" smtClean="0">
                <a:latin typeface="HG丸ｺﾞｼｯｸM-PRO" panose="020F0600000000000000" pitchFamily="50" charset="-128"/>
                <a:ea typeface="HG丸ｺﾞｼｯｸM-PRO" panose="020F0600000000000000" pitchFamily="50" charset="-128"/>
              </a:rPr>
              <a:t>２</a:t>
            </a:r>
            <a:r>
              <a:rPr lang="ja-JP" altLang="en-US" sz="1400" dirty="0" smtClean="0">
                <a:latin typeface="HG丸ｺﾞｼｯｸM-PRO" panose="020F0600000000000000" pitchFamily="50" charset="-128"/>
                <a:ea typeface="HG丸ｺﾞｼｯｸM-PRO" panose="020F0600000000000000" pitchFamily="50" charset="-128"/>
              </a:rPr>
              <a:t>８</a:t>
            </a:r>
            <a:r>
              <a:rPr lang="ja-JP" altLang="ja-JP" sz="1400" dirty="0" smtClean="0">
                <a:latin typeface="HG丸ｺﾞｼｯｸM-PRO" panose="020F0600000000000000" pitchFamily="50" charset="-128"/>
                <a:ea typeface="HG丸ｺﾞｼｯｸM-PRO" panose="020F0600000000000000" pitchFamily="50" charset="-128"/>
              </a:rPr>
              <a:t>年６月</a:t>
            </a:r>
            <a:r>
              <a:rPr lang="ja-JP" altLang="en-US" sz="1400" dirty="0">
                <a:latin typeface="HG丸ｺﾞｼｯｸM-PRO" panose="020F0600000000000000" pitchFamily="50" charset="-128"/>
                <a:ea typeface="HG丸ｺﾞｼｯｸM-PRO" panose="020F0600000000000000" pitchFamily="50" charset="-128"/>
              </a:rPr>
              <a:t>６</a:t>
            </a:r>
            <a:r>
              <a:rPr lang="ja-JP" altLang="ja-JP" sz="1400" dirty="0" smtClean="0">
                <a:latin typeface="HG丸ｺﾞｼｯｸM-PRO" panose="020F0600000000000000" pitchFamily="50" charset="-128"/>
                <a:ea typeface="HG丸ｺﾞｼｯｸM-PRO" panose="020F0600000000000000" pitchFamily="50" charset="-128"/>
              </a:rPr>
              <a:t>日</a:t>
            </a:r>
            <a:r>
              <a:rPr lang="ja-JP" altLang="en-US" sz="1400" dirty="0" smtClean="0">
                <a:latin typeface="HG丸ｺﾞｼｯｸM-PRO" panose="020F0600000000000000" pitchFamily="50" charset="-128"/>
                <a:ea typeface="HG丸ｺﾞｼｯｸM-PRO" panose="020F0600000000000000" pitchFamily="50" charset="-128"/>
              </a:rPr>
              <a:t>から６回</a:t>
            </a:r>
            <a:r>
              <a:rPr lang="ja-JP" altLang="en-US" sz="1400" dirty="0">
                <a:latin typeface="HG丸ｺﾞｼｯｸM-PRO" panose="020F0600000000000000" pitchFamily="50" charset="-128"/>
                <a:ea typeface="HG丸ｺﾞｼｯｸM-PRO" panose="020F0600000000000000" pitchFamily="50" charset="-128"/>
              </a:rPr>
              <a:t>にわたり開催</a:t>
            </a:r>
            <a:endParaRPr lang="ja-JP" altLang="ja-JP" sz="1400"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54077" y="4336131"/>
            <a:ext cx="9410699" cy="369332"/>
          </a:xfrm>
          <a:prstGeom prst="rect">
            <a:avLst/>
          </a:prstGeom>
          <a:solidFill>
            <a:schemeClr val="accent5">
              <a:lumMod val="20000"/>
              <a:lumOff val="80000"/>
            </a:schemeClr>
          </a:solidFill>
          <a:ln w="6350">
            <a:solidFill>
              <a:schemeClr val="tx1"/>
            </a:solidFill>
          </a:ln>
        </p:spPr>
        <p:txBody>
          <a:bodyPr wrap="square" rtlCol="0">
            <a:spAutoFit/>
          </a:bodyPr>
          <a:lstStyle/>
          <a:p>
            <a:r>
              <a:rPr lang="ja-JP" altLang="ja-JP" dirty="0">
                <a:latin typeface="HG丸ｺﾞｼｯｸM-PRO" panose="020F0600000000000000" pitchFamily="50" charset="-128"/>
                <a:ea typeface="HG丸ｺﾞｼｯｸM-PRO" panose="020F0600000000000000" pitchFamily="50" charset="-128"/>
              </a:rPr>
              <a:t>平成</a:t>
            </a:r>
            <a:r>
              <a:rPr lang="ja-JP" altLang="ja-JP" dirty="0" smtClean="0">
                <a:latin typeface="HG丸ｺﾞｼｯｸM-PRO" panose="020F0600000000000000" pitchFamily="50" charset="-128"/>
                <a:ea typeface="HG丸ｺﾞｼｯｸM-PRO" panose="020F0600000000000000" pitchFamily="50" charset="-128"/>
              </a:rPr>
              <a:t>２</a:t>
            </a:r>
            <a:r>
              <a:rPr lang="ja-JP" altLang="en-US" dirty="0" smtClean="0">
                <a:latin typeface="HG丸ｺﾞｼｯｸM-PRO" panose="020F0600000000000000" pitchFamily="50" charset="-128"/>
                <a:ea typeface="HG丸ｺﾞｼｯｸM-PRO" panose="020F0600000000000000" pitchFamily="50" charset="-128"/>
              </a:rPr>
              <a:t>８</a:t>
            </a:r>
            <a:r>
              <a:rPr lang="ja-JP" altLang="ja-JP" dirty="0" smtClean="0">
                <a:latin typeface="HG丸ｺﾞｼｯｸM-PRO" panose="020F0600000000000000" pitchFamily="50" charset="-128"/>
                <a:ea typeface="HG丸ｺﾞｼｯｸM-PRO" panose="020F0600000000000000" pitchFamily="50" charset="-128"/>
              </a:rPr>
              <a:t>年１</a:t>
            </a:r>
            <a:r>
              <a:rPr lang="ja-JP" altLang="en-US" dirty="0" smtClean="0">
                <a:latin typeface="HG丸ｺﾞｼｯｸM-PRO" panose="020F0600000000000000" pitchFamily="50" charset="-128"/>
                <a:ea typeface="HG丸ｺﾞｼｯｸM-PRO" panose="020F0600000000000000" pitchFamily="50" charset="-128"/>
              </a:rPr>
              <a:t>２月</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幼</a:t>
            </a:r>
            <a:r>
              <a:rPr lang="ja-JP" altLang="ja-JP" dirty="0">
                <a:latin typeface="HG丸ｺﾞｼｯｸM-PRO" panose="020F0600000000000000" pitchFamily="50" charset="-128"/>
                <a:ea typeface="HG丸ｺﾞｼｯｸM-PRO" panose="020F0600000000000000" pitchFamily="50" charset="-128"/>
              </a:rPr>
              <a:t>保連携型認定こども</a:t>
            </a:r>
            <a:r>
              <a:rPr lang="ja-JP" altLang="ja-JP" dirty="0" smtClean="0">
                <a:latin typeface="HG丸ｺﾞｼｯｸM-PRO" panose="020F0600000000000000" pitchFamily="50" charset="-128"/>
                <a:ea typeface="HG丸ｺﾞｼｯｸM-PRO" panose="020F0600000000000000" pitchFamily="50" charset="-128"/>
              </a:rPr>
              <a:t>園</a:t>
            </a:r>
            <a:r>
              <a:rPr lang="ja-JP" altLang="en-US" dirty="0" smtClean="0">
                <a:latin typeface="HG丸ｺﾞｼｯｸM-PRO" panose="020F0600000000000000" pitchFamily="50" charset="-128"/>
                <a:ea typeface="HG丸ｺﾞｼｯｸM-PRO" panose="020F0600000000000000" pitchFamily="50" charset="-128"/>
              </a:rPr>
              <a:t>教育・</a:t>
            </a:r>
            <a:r>
              <a:rPr lang="ja-JP" altLang="ja-JP" dirty="0" smtClean="0">
                <a:latin typeface="HG丸ｺﾞｼｯｸM-PRO" panose="020F0600000000000000" pitchFamily="50" charset="-128"/>
                <a:ea typeface="HG丸ｺﾞｼｯｸM-PRO" panose="020F0600000000000000" pitchFamily="50" charset="-128"/>
              </a:rPr>
              <a:t>保育要領の</a:t>
            </a:r>
            <a:r>
              <a:rPr lang="ja-JP" altLang="en-US" dirty="0" smtClean="0">
                <a:latin typeface="HG丸ｺﾞｼｯｸM-PRO" panose="020F0600000000000000" pitchFamily="50" charset="-128"/>
                <a:ea typeface="HG丸ｺﾞｼｯｸM-PRO" panose="020F0600000000000000" pitchFamily="50" charset="-128"/>
              </a:rPr>
              <a:t>改訂に関する審議のまとめ</a:t>
            </a:r>
            <a:endParaRPr lang="ja-JP" altLang="ja-JP"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698926" y="4955387"/>
            <a:ext cx="8320999" cy="369332"/>
          </a:xfrm>
          <a:prstGeom prst="rect">
            <a:avLst/>
          </a:prstGeom>
          <a:solidFill>
            <a:srgbClr val="CCFF66"/>
          </a:solidFill>
          <a:ln w="6350">
            <a:solidFill>
              <a:schemeClr val="tx1"/>
            </a:solidFill>
          </a:ln>
        </p:spPr>
        <p:txBody>
          <a:bodyPr wrap="square" rtlCol="0">
            <a:spAutoFit/>
          </a:bodyPr>
          <a:lstStyle/>
          <a:p>
            <a:r>
              <a:rPr lang="ja-JP" altLang="ja-JP" dirty="0">
                <a:latin typeface="HG丸ｺﾞｼｯｸM-PRO" panose="020F0600000000000000" pitchFamily="50" charset="-128"/>
                <a:ea typeface="HG丸ｺﾞｼｯｸM-PRO" panose="020F0600000000000000" pitchFamily="50" charset="-128"/>
              </a:rPr>
              <a:t>平成</a:t>
            </a:r>
            <a:r>
              <a:rPr lang="ja-JP" altLang="ja-JP" dirty="0" smtClean="0">
                <a:latin typeface="HG丸ｺﾞｼｯｸM-PRO" panose="020F0600000000000000" pitchFamily="50" charset="-128"/>
                <a:ea typeface="HG丸ｺﾞｼｯｸM-PRO" panose="020F0600000000000000" pitchFamily="50" charset="-128"/>
              </a:rPr>
              <a:t>２</a:t>
            </a:r>
            <a:r>
              <a:rPr lang="ja-JP" altLang="en-US" dirty="0" smtClean="0">
                <a:latin typeface="HG丸ｺﾞｼｯｸM-PRO" panose="020F0600000000000000" pitchFamily="50" charset="-128"/>
                <a:ea typeface="HG丸ｺﾞｼｯｸM-PRO" panose="020F0600000000000000" pitchFamily="50" charset="-128"/>
              </a:rPr>
              <a:t>９</a:t>
            </a:r>
            <a:r>
              <a:rPr lang="ja-JP" altLang="ja-JP" dirty="0" smtClean="0">
                <a:latin typeface="HG丸ｺﾞｼｯｸM-PRO" panose="020F0600000000000000" pitchFamily="50" charset="-128"/>
                <a:ea typeface="HG丸ｺﾞｼｯｸM-PRO" panose="020F0600000000000000" pitchFamily="50" charset="-128"/>
              </a:rPr>
              <a:t>年</a:t>
            </a:r>
            <a:r>
              <a:rPr lang="ja-JP" altLang="en-US" dirty="0" smtClean="0">
                <a:latin typeface="HG丸ｺﾞｼｯｸM-PRO" panose="020F0600000000000000" pitchFamily="50" charset="-128"/>
                <a:ea typeface="HG丸ｺﾞｼｯｸM-PRO" panose="020F0600000000000000" pitchFamily="50" charset="-128"/>
              </a:rPr>
              <a:t>２</a:t>
            </a:r>
            <a:r>
              <a:rPr lang="ja-JP" altLang="ja-JP" dirty="0" smtClean="0">
                <a:latin typeface="HG丸ｺﾞｼｯｸM-PRO" panose="020F0600000000000000" pitchFamily="50" charset="-128"/>
                <a:ea typeface="HG丸ｺﾞｼｯｸM-PRO" panose="020F0600000000000000" pitchFamily="50" charset="-128"/>
              </a:rPr>
              <a:t>月</a:t>
            </a:r>
            <a:r>
              <a:rPr lang="ja-JP" altLang="en-US" dirty="0" smtClean="0">
                <a:latin typeface="HG丸ｺﾞｼｯｸM-PRO" panose="020F0600000000000000" pitchFamily="50" charset="-128"/>
                <a:ea typeface="HG丸ｺﾞｼｯｸM-PRO" panose="020F0600000000000000" pitchFamily="50" charset="-128"/>
              </a:rPr>
              <a:t>１５</a:t>
            </a:r>
            <a:r>
              <a:rPr lang="ja-JP" altLang="ja-JP" dirty="0" smtClean="0">
                <a:latin typeface="HG丸ｺﾞｼｯｸM-PRO" panose="020F0600000000000000" pitchFamily="50" charset="-128"/>
                <a:ea typeface="HG丸ｺﾞｼｯｸM-PRO" panose="020F0600000000000000" pitchFamily="50" charset="-128"/>
              </a:rPr>
              <a:t>日</a:t>
            </a:r>
            <a:r>
              <a:rPr lang="ja-JP" altLang="ja-JP" dirty="0">
                <a:latin typeface="HG丸ｺﾞｼｯｸM-PRO" panose="020F0600000000000000" pitchFamily="50" charset="-128"/>
                <a:ea typeface="HG丸ｺﾞｼｯｸM-PRO" panose="020F0600000000000000" pitchFamily="50" charset="-128"/>
              </a:rPr>
              <a:t>　幼保連携型認定こども園教育・</a:t>
            </a:r>
            <a:r>
              <a:rPr lang="ja-JP" altLang="ja-JP" dirty="0" smtClean="0">
                <a:latin typeface="HG丸ｺﾞｼｯｸM-PRO" panose="020F0600000000000000" pitchFamily="50" charset="-128"/>
                <a:ea typeface="HG丸ｺﾞｼｯｸM-PRO" panose="020F0600000000000000" pitchFamily="50" charset="-128"/>
              </a:rPr>
              <a:t>保育要領</a:t>
            </a:r>
            <a:r>
              <a:rPr lang="ja-JP" altLang="en-US" dirty="0" smtClean="0">
                <a:latin typeface="HG丸ｺﾞｼｯｸM-PRO" panose="020F0600000000000000" pitchFamily="50" charset="-128"/>
                <a:ea typeface="HG丸ｺﾞｼｯｸM-PRO" panose="020F0600000000000000" pitchFamily="50" charset="-128"/>
              </a:rPr>
              <a:t>改訂</a:t>
            </a:r>
            <a:r>
              <a:rPr lang="ja-JP" altLang="ja-JP" dirty="0" smtClean="0">
                <a:latin typeface="HG丸ｺﾞｼｯｸM-PRO" panose="020F0600000000000000" pitchFamily="50" charset="-128"/>
                <a:ea typeface="HG丸ｺﾞｼｯｸM-PRO" panose="020F0600000000000000" pitchFamily="50" charset="-128"/>
              </a:rPr>
              <a:t>案</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公表</a:t>
            </a:r>
            <a:endParaRPr lang="ja-JP" altLang="ja-JP"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2000672" y="5578414"/>
            <a:ext cx="5493812" cy="369332"/>
          </a:xfrm>
          <a:prstGeom prst="rect">
            <a:avLst/>
          </a:prstGeom>
          <a:solidFill>
            <a:srgbClr val="FFFF00"/>
          </a:solidFill>
          <a:ln w="6350">
            <a:solidFill>
              <a:schemeClr val="tx1"/>
            </a:solidFill>
          </a:ln>
        </p:spPr>
        <p:txBody>
          <a:bodyPr wrap="none" rtlCol="0">
            <a:spAutoFit/>
          </a:bodyPr>
          <a:lstStyle/>
          <a:p>
            <a:r>
              <a:rPr lang="ja-JP" altLang="ja-JP" dirty="0">
                <a:latin typeface="HG丸ｺﾞｼｯｸM-PRO" panose="020F0600000000000000" pitchFamily="50" charset="-128"/>
                <a:ea typeface="HG丸ｺﾞｼｯｸM-PRO" panose="020F0600000000000000" pitchFamily="50" charset="-128"/>
              </a:rPr>
              <a:t>広く国民から意見募集</a:t>
            </a:r>
            <a:r>
              <a:rPr lang="ja-JP"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２月１５日</a:t>
            </a:r>
            <a:r>
              <a:rPr lang="ja-JP" altLang="ja-JP"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３</a:t>
            </a:r>
            <a:r>
              <a:rPr lang="ja-JP" altLang="en-US" dirty="0" smtClean="0">
                <a:latin typeface="HG丸ｺﾞｼｯｸM-PRO" panose="020F0600000000000000" pitchFamily="50" charset="-128"/>
                <a:ea typeface="HG丸ｺﾞｼｯｸM-PRO" panose="020F0600000000000000" pitchFamily="50" charset="-128"/>
              </a:rPr>
              <a:t>月１６日</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111618" y="6190846"/>
            <a:ext cx="7571303" cy="369332"/>
          </a:xfrm>
          <a:prstGeom prst="rect">
            <a:avLst/>
          </a:prstGeom>
          <a:solidFill>
            <a:srgbClr val="00B0F0"/>
          </a:solidFill>
          <a:ln w="6350">
            <a:solidFill>
              <a:schemeClr val="tx1"/>
            </a:solidFill>
          </a:ln>
        </p:spPr>
        <p:txBody>
          <a:bodyPr wrap="none" rtlCol="0">
            <a:spAutoFit/>
          </a:bodyPr>
          <a:lstStyle/>
          <a:p>
            <a:r>
              <a:rPr lang="ja-JP" altLang="ja-JP" dirty="0">
                <a:latin typeface="HG丸ｺﾞｼｯｸM-PRO" panose="020F0600000000000000" pitchFamily="50" charset="-128"/>
                <a:ea typeface="HG丸ｺﾞｼｯｸM-PRO" panose="020F0600000000000000" pitchFamily="50" charset="-128"/>
              </a:rPr>
              <a:t>平成</a:t>
            </a:r>
            <a:r>
              <a:rPr lang="ja-JP" altLang="ja-JP" dirty="0" smtClean="0">
                <a:latin typeface="HG丸ｺﾞｼｯｸM-PRO" panose="020F0600000000000000" pitchFamily="50" charset="-128"/>
                <a:ea typeface="HG丸ｺﾞｼｯｸM-PRO" panose="020F0600000000000000" pitchFamily="50" charset="-128"/>
              </a:rPr>
              <a:t>２</a:t>
            </a:r>
            <a:r>
              <a:rPr lang="ja-JP" altLang="en-US" dirty="0" smtClean="0">
                <a:latin typeface="HG丸ｺﾞｼｯｸM-PRO" panose="020F0600000000000000" pitchFamily="50" charset="-128"/>
                <a:ea typeface="HG丸ｺﾞｼｯｸM-PRO" panose="020F0600000000000000" pitchFamily="50" charset="-128"/>
              </a:rPr>
              <a:t>９</a:t>
            </a:r>
            <a:r>
              <a:rPr lang="ja-JP" altLang="ja-JP" dirty="0" smtClean="0">
                <a:latin typeface="HG丸ｺﾞｼｯｸM-PRO" panose="020F0600000000000000" pitchFamily="50" charset="-128"/>
                <a:ea typeface="HG丸ｺﾞｼｯｸM-PRO" panose="020F0600000000000000" pitchFamily="50" charset="-128"/>
              </a:rPr>
              <a:t>年</a:t>
            </a:r>
            <a:r>
              <a:rPr lang="ja-JP" altLang="en-US" dirty="0" smtClean="0">
                <a:latin typeface="HG丸ｺﾞｼｯｸM-PRO" panose="020F0600000000000000" pitchFamily="50" charset="-128"/>
                <a:ea typeface="HG丸ｺﾞｼｯｸM-PRO" panose="020F0600000000000000" pitchFamily="50" charset="-128"/>
              </a:rPr>
              <a:t>３</a:t>
            </a:r>
            <a:r>
              <a:rPr lang="ja-JP" altLang="ja-JP" dirty="0" smtClean="0">
                <a:latin typeface="HG丸ｺﾞｼｯｸM-PRO" panose="020F0600000000000000" pitchFamily="50" charset="-128"/>
                <a:ea typeface="HG丸ｺﾞｼｯｸM-PRO" panose="020F0600000000000000" pitchFamily="50" charset="-128"/>
              </a:rPr>
              <a:t>月３</a:t>
            </a:r>
            <a:r>
              <a:rPr lang="ja-JP" altLang="en-US" dirty="0" smtClean="0">
                <a:latin typeface="HG丸ｺﾞｼｯｸM-PRO" panose="020F0600000000000000" pitchFamily="50" charset="-128"/>
                <a:ea typeface="HG丸ｺﾞｼｯｸM-PRO" panose="020F0600000000000000" pitchFamily="50" charset="-128"/>
              </a:rPr>
              <a:t>１</a:t>
            </a:r>
            <a:r>
              <a:rPr lang="ja-JP" altLang="ja-JP" dirty="0" smtClean="0">
                <a:latin typeface="HG丸ｺﾞｼｯｸM-PRO" panose="020F0600000000000000" pitchFamily="50" charset="-128"/>
                <a:ea typeface="HG丸ｺﾞｼｯｸM-PRO" panose="020F0600000000000000" pitchFamily="50" charset="-128"/>
              </a:rPr>
              <a:t>日</a:t>
            </a:r>
            <a:r>
              <a:rPr lang="ja-JP" altLang="ja-JP" dirty="0">
                <a:latin typeface="HG丸ｺﾞｼｯｸM-PRO" panose="020F0600000000000000" pitchFamily="50" charset="-128"/>
                <a:ea typeface="HG丸ｺﾞｼｯｸM-PRO" panose="020F0600000000000000" pitchFamily="50" charset="-128"/>
              </a:rPr>
              <a:t>　幼保連携型認定こども園教育・保育要領　</a:t>
            </a:r>
            <a:r>
              <a:rPr lang="ja-JP" altLang="ja-JP" dirty="0" smtClean="0">
                <a:latin typeface="HG丸ｺﾞｼｯｸM-PRO" panose="020F0600000000000000" pitchFamily="50" charset="-128"/>
                <a:ea typeface="HG丸ｺﾞｼｯｸM-PRO" panose="020F0600000000000000" pitchFamily="50" charset="-128"/>
              </a:rPr>
              <a:t>告示</a:t>
            </a:r>
            <a:endParaRPr lang="ja-JP" altLang="ja-JP" dirty="0">
              <a:latin typeface="HG丸ｺﾞｼｯｸM-PRO" panose="020F0600000000000000" pitchFamily="50" charset="-128"/>
              <a:ea typeface="HG丸ｺﾞｼｯｸM-PRO" panose="020F0600000000000000" pitchFamily="50" charset="-128"/>
            </a:endParaRPr>
          </a:p>
        </p:txBody>
      </p:sp>
      <p:cxnSp>
        <p:nvCxnSpPr>
          <p:cNvPr id="18" name="直線コネクタ 17"/>
          <p:cNvCxnSpPr>
            <a:stCxn id="4" idx="0"/>
          </p:cNvCxnSpPr>
          <p:nvPr/>
        </p:nvCxnSpPr>
        <p:spPr>
          <a:xfrm flipV="1">
            <a:off x="4880987" y="1617896"/>
            <a:ext cx="1" cy="3623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V="1">
            <a:off x="4881975" y="2618507"/>
            <a:ext cx="1" cy="242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4897271" y="3233542"/>
            <a:ext cx="1" cy="242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4880987" y="4089511"/>
            <a:ext cx="1" cy="242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4880987" y="4712817"/>
            <a:ext cx="1" cy="242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4880987" y="5356160"/>
            <a:ext cx="1" cy="242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V="1">
            <a:off x="4870956" y="5952737"/>
            <a:ext cx="1" cy="242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326382" y="157940"/>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これまでの経緯</a:t>
            </a:r>
            <a:endParaRPr kumimoji="1" lang="ja-JP" altLang="en-US" sz="2400" b="1"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15" name="テキスト ボックス 14"/>
          <p:cNvSpPr txBox="1"/>
          <p:nvPr/>
        </p:nvSpPr>
        <p:spPr>
          <a:xfrm>
            <a:off x="1334588" y="941191"/>
            <a:ext cx="7092799" cy="646331"/>
          </a:xfrm>
          <a:prstGeom prst="rect">
            <a:avLst/>
          </a:prstGeom>
          <a:solidFill>
            <a:schemeClr val="accent5"/>
          </a:solidFill>
          <a:ln>
            <a:solidFill>
              <a:schemeClr val="tx1"/>
            </a:solidFill>
          </a:ln>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平成２６年４月　幼保連携型認定こども園教育・保育要領　告示</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平成２７年４月　幼保連携型認定こども園教育・保育要領　</a:t>
            </a:r>
            <a:r>
              <a:rPr lang="ja-JP" altLang="en-US" dirty="0" smtClean="0">
                <a:latin typeface="HG丸ｺﾞｼｯｸM-PRO" panose="020F0600000000000000" pitchFamily="50" charset="-128"/>
                <a:ea typeface="HG丸ｺﾞｼｯｸM-PRO" panose="020F0600000000000000" pitchFamily="50" charset="-128"/>
              </a:rPr>
              <a:t>施行</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pPr>
              <a:defRPr/>
            </a:pPr>
            <a:fld id="{B5EB0F02-464B-481B-A96C-0D238ADD2853}" type="slidenum">
              <a:rPr lang="ja-JP" altLang="en-US" smtClean="0"/>
              <a:pPr>
                <a:defRPr/>
              </a:pPr>
              <a:t>5</a:t>
            </a:fld>
            <a:endParaRPr lang="ja-JP" altLang="en-US"/>
          </a:p>
        </p:txBody>
      </p:sp>
    </p:spTree>
    <p:extLst>
      <p:ext uri="{BB962C8B-B14F-4D97-AF65-F5344CB8AC3E}">
        <p14:creationId xmlns:p14="http://schemas.microsoft.com/office/powerpoint/2010/main" val="18764062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4298" y="132275"/>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70732" y="1343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2" name="テキスト ボックス 1"/>
          <p:cNvSpPr txBox="1"/>
          <p:nvPr/>
        </p:nvSpPr>
        <p:spPr>
          <a:xfrm>
            <a:off x="2987178" y="235455"/>
            <a:ext cx="6954686" cy="738664"/>
          </a:xfrm>
          <a:prstGeom prst="rect">
            <a:avLst/>
          </a:prstGeom>
          <a:noFill/>
        </p:spPr>
        <p:txBody>
          <a:bodyPr wrap="square" rtlCol="0">
            <a:spAutoFit/>
          </a:bodyPr>
          <a:lstStyle/>
          <a:p>
            <a:r>
              <a:rPr kumimoji="1" lang="ja-JP" altLang="en-US" dirty="0" smtClean="0">
                <a:latin typeface="ＤＦ特太ゴシック体" panose="020B0509000000000000" pitchFamily="49" charset="-128"/>
                <a:ea typeface="ＤＦ特太ゴシック体" panose="020B0509000000000000" pitchFamily="49" charset="-128"/>
              </a:rPr>
              <a:t>満１歳以上満３歳未満の園児の保育に関するねらい及び内容</a:t>
            </a:r>
            <a:endParaRPr kumimoji="1" lang="en-US" altLang="ja-JP" dirty="0" smtClean="0">
              <a:latin typeface="ＤＦ特太ゴシック体" panose="020B0509000000000000" pitchFamily="49" charset="-128"/>
              <a:ea typeface="ＤＦ特太ゴシック体" panose="020B0509000000000000" pitchFamily="49" charset="-128"/>
            </a:endParaRPr>
          </a:p>
          <a:p>
            <a:endParaRPr kumimoji="1" lang="ja-JP" altLang="en-US" sz="2400" b="1" dirty="0"/>
          </a:p>
        </p:txBody>
      </p:sp>
      <p:sp>
        <p:nvSpPr>
          <p:cNvPr id="8" name="角丸四角形 7"/>
          <p:cNvSpPr/>
          <p:nvPr/>
        </p:nvSpPr>
        <p:spPr>
          <a:xfrm>
            <a:off x="392773" y="1043550"/>
            <a:ext cx="8928992" cy="865070"/>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bg1"/>
                </a:solidFill>
              </a:rPr>
              <a:t>教育及び保育の実施に関する配慮事項</a:t>
            </a:r>
            <a:endParaRPr lang="en-US" altLang="ja-JP" sz="3200" dirty="0" smtClean="0">
              <a:solidFill>
                <a:schemeClr val="bg1"/>
              </a:solidFill>
            </a:endParaRPr>
          </a:p>
        </p:txBody>
      </p:sp>
      <p:sp>
        <p:nvSpPr>
          <p:cNvPr id="10" name="テキスト ボックス 9"/>
          <p:cNvSpPr txBox="1"/>
          <p:nvPr/>
        </p:nvSpPr>
        <p:spPr>
          <a:xfrm>
            <a:off x="992560" y="96485"/>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21" name="コンテンツ プレースホルダー 1"/>
          <p:cNvSpPr txBox="1">
            <a:spLocks/>
          </p:cNvSpPr>
          <p:nvPr/>
        </p:nvSpPr>
        <p:spPr bwMode="auto">
          <a:xfrm>
            <a:off x="341552" y="2245143"/>
            <a:ext cx="9031434" cy="4424218"/>
          </a:xfrm>
          <a:prstGeom prst="rect">
            <a:avLst/>
          </a:prstGeom>
          <a:noFill/>
          <a:ln w="38100">
            <a:solidFill>
              <a:schemeClr val="tx1"/>
            </a:solidFill>
          </a:ln>
          <a:extLst/>
        </p:spPr>
        <p:txBody>
          <a:bodyPr vert="horz" wrap="square" lIns="91428" tIns="45714" rIns="91428" bIns="45714" numCol="1" anchor="t" anchorCtr="0" compatLnSpc="1">
            <a:prstTxWarp prst="textNoShape">
              <a:avLst/>
            </a:prstTxWarp>
            <a:normAutofit fontScale="92500" lnSpcReduction="10000"/>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ct val="120000"/>
              </a:lnSpc>
            </a:pPr>
            <a:r>
              <a:rPr lang="ja-JP" altLang="en-US" sz="2000" dirty="0" smtClean="0">
                <a:solidFill>
                  <a:schemeClr val="tx1"/>
                </a:solidFill>
                <a:latin typeface="ＭＳ ゴシック" panose="020B0609070205080204" pitchFamily="49" charset="-128"/>
                <a:ea typeface="ＭＳ ゴシック" panose="020B0609070205080204" pitchFamily="49" charset="-128"/>
              </a:rPr>
              <a:t>第４　教育及び保育の実施に関する配慮事項</a:t>
            </a:r>
            <a:endParaRPr lang="en-US" altLang="ja-JP" sz="2000"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2000" dirty="0" smtClean="0">
                <a:solidFill>
                  <a:schemeClr val="tx1"/>
                </a:solidFill>
                <a:latin typeface="ＭＳ ゴシック" panose="020B0609070205080204" pitchFamily="49" charset="-128"/>
                <a:ea typeface="ＭＳ ゴシック" panose="020B0609070205080204" pitchFamily="49" charset="-128"/>
              </a:rPr>
              <a:t>　１　満３歳未満の園児の保育の実施については、以下の事項に配慮するものとする。　</a:t>
            </a:r>
            <a:endParaRPr lang="en-US" altLang="ja-JP" sz="20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100" dirty="0">
                <a:solidFill>
                  <a:schemeClr val="tx1"/>
                </a:solidFill>
                <a:latin typeface="ＭＳ ゴシック" panose="020B0609070205080204" pitchFamily="49" charset="-128"/>
                <a:ea typeface="ＭＳ ゴシック" panose="020B0609070205080204" pitchFamily="49" charset="-128"/>
              </a:rPr>
              <a:t>　</a:t>
            </a:r>
            <a:r>
              <a:rPr lang="ja-JP" altLang="en-US" sz="2100" dirty="0" smtClean="0">
                <a:solidFill>
                  <a:schemeClr val="tx1"/>
                </a:solidFill>
                <a:latin typeface="ＭＳ ゴシック" panose="020B0609070205080204" pitchFamily="49" charset="-128"/>
                <a:ea typeface="ＭＳ ゴシック" panose="020B0609070205080204" pitchFamily="49" charset="-128"/>
              </a:rPr>
              <a:t>（２）</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満１歳以上満３歳未満の園児は、特</a:t>
            </a:r>
            <a:r>
              <a:rPr lang="ja-JP" altLang="en-US" sz="2100" u="sng" dirty="0">
                <a:solidFill>
                  <a:schemeClr val="tx1"/>
                </a:solidFill>
                <a:latin typeface="ＭＳ ゴシック" panose="020B0609070205080204" pitchFamily="49" charset="-128"/>
                <a:ea typeface="ＭＳ ゴシック" panose="020B0609070205080204" pitchFamily="49" charset="-128"/>
              </a:rPr>
              <a:t>に感染症にかかりやすい</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時期</a:t>
            </a:r>
            <a:endParaRPr lang="en-US" altLang="ja-JP" sz="21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100" dirty="0" smtClean="0">
                <a:solidFill>
                  <a:schemeClr val="tx1"/>
                </a:solidFill>
                <a:latin typeface="ＭＳ ゴシック" panose="020B0609070205080204" pitchFamily="49" charset="-128"/>
                <a:ea typeface="ＭＳ ゴシック" panose="020B0609070205080204" pitchFamily="49" charset="-128"/>
              </a:rPr>
              <a:t>　　</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で</a:t>
            </a:r>
            <a:r>
              <a:rPr lang="ja-JP" altLang="en-US" sz="2100" u="sng" dirty="0">
                <a:solidFill>
                  <a:schemeClr val="tx1"/>
                </a:solidFill>
                <a:latin typeface="ＭＳ ゴシック" panose="020B0609070205080204" pitchFamily="49" charset="-128"/>
                <a:ea typeface="ＭＳ ゴシック" panose="020B0609070205080204" pitchFamily="49" charset="-128"/>
              </a:rPr>
              <a:t>あるので</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、体</a:t>
            </a:r>
            <a:r>
              <a:rPr lang="ja-JP" altLang="en-US" sz="2100" u="sng" dirty="0">
                <a:solidFill>
                  <a:schemeClr val="tx1"/>
                </a:solidFill>
                <a:latin typeface="ＭＳ ゴシック" panose="020B0609070205080204" pitchFamily="49" charset="-128"/>
                <a:ea typeface="ＭＳ ゴシック" panose="020B0609070205080204" pitchFamily="49" charset="-128"/>
              </a:rPr>
              <a:t>の状態、機嫌、食欲</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など</a:t>
            </a:r>
            <a:r>
              <a:rPr lang="ja-JP" altLang="en-US" sz="2100" u="sng" dirty="0">
                <a:solidFill>
                  <a:schemeClr val="tx1"/>
                </a:solidFill>
                <a:latin typeface="ＭＳ ゴシック" panose="020B0609070205080204" pitchFamily="49" charset="-128"/>
                <a:ea typeface="ＭＳ ゴシック" panose="020B0609070205080204" pitchFamily="49" charset="-128"/>
              </a:rPr>
              <a:t>の日常の状態の観察を十分に行う</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と</a:t>
            </a:r>
            <a:endParaRPr lang="en-US" altLang="ja-JP" sz="21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100" dirty="0">
                <a:solidFill>
                  <a:schemeClr val="tx1"/>
                </a:solidFill>
                <a:latin typeface="ＭＳ ゴシック" panose="020B0609070205080204" pitchFamily="49" charset="-128"/>
                <a:ea typeface="ＭＳ ゴシック" panose="020B0609070205080204" pitchFamily="49" charset="-128"/>
              </a:rPr>
              <a:t>　</a:t>
            </a:r>
            <a:r>
              <a:rPr lang="ja-JP" altLang="en-US" sz="2100" dirty="0" smtClean="0">
                <a:solidFill>
                  <a:schemeClr val="tx1"/>
                </a:solidFill>
                <a:latin typeface="ＭＳ ゴシック" panose="020B0609070205080204" pitchFamily="49" charset="-128"/>
                <a:ea typeface="ＭＳ ゴシック" panose="020B0609070205080204" pitchFamily="49" charset="-128"/>
              </a:rPr>
              <a:t>　</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とも</a:t>
            </a:r>
            <a:r>
              <a:rPr lang="ja-JP" altLang="en-US" sz="2100" u="sng" dirty="0">
                <a:solidFill>
                  <a:schemeClr val="tx1"/>
                </a:solidFill>
                <a:latin typeface="ＭＳ ゴシック" panose="020B0609070205080204" pitchFamily="49" charset="-128"/>
                <a:ea typeface="ＭＳ ゴシック" panose="020B0609070205080204" pitchFamily="49" charset="-128"/>
              </a:rPr>
              <a:t>に、適切な</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判断に基づく</a:t>
            </a:r>
            <a:r>
              <a:rPr lang="ja-JP" altLang="en-US" sz="2100" u="sng" dirty="0" smtClean="0">
                <a:solidFill>
                  <a:srgbClr val="0000FF"/>
                </a:solidFill>
                <a:latin typeface="ＭＳ ゴシック" panose="020B0609070205080204" pitchFamily="49" charset="-128"/>
                <a:ea typeface="ＭＳ ゴシック" panose="020B0609070205080204" pitchFamily="49" charset="-128"/>
              </a:rPr>
              <a:t>保健的</a:t>
            </a:r>
            <a:r>
              <a:rPr lang="ja-JP" altLang="en-US" sz="2100" u="sng" dirty="0">
                <a:solidFill>
                  <a:srgbClr val="0000FF"/>
                </a:solidFill>
                <a:latin typeface="ＭＳ ゴシック" panose="020B0609070205080204" pitchFamily="49" charset="-128"/>
                <a:ea typeface="ＭＳ ゴシック" panose="020B0609070205080204" pitchFamily="49" charset="-128"/>
              </a:rPr>
              <a:t>な対応</a:t>
            </a:r>
            <a:r>
              <a:rPr lang="ja-JP" altLang="en-US" sz="2100" u="sng" dirty="0">
                <a:solidFill>
                  <a:schemeClr val="tx1"/>
                </a:solidFill>
                <a:latin typeface="ＭＳ ゴシック" panose="020B0609070205080204" pitchFamily="49" charset="-128"/>
                <a:ea typeface="ＭＳ ゴシック" panose="020B0609070205080204" pitchFamily="49" charset="-128"/>
              </a:rPr>
              <a:t>を</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心掛ける</a:t>
            </a:r>
            <a:r>
              <a:rPr lang="ja-JP" altLang="en-US" sz="2100" u="sng" dirty="0">
                <a:solidFill>
                  <a:schemeClr val="tx1"/>
                </a:solidFill>
                <a:latin typeface="ＭＳ ゴシック" panose="020B0609070205080204" pitchFamily="49" charset="-128"/>
                <a:ea typeface="ＭＳ ゴシック" panose="020B0609070205080204" pitchFamily="49" charset="-128"/>
              </a:rPr>
              <a:t>こと</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。また、</a:t>
            </a:r>
            <a:r>
              <a:rPr lang="ja-JP" altLang="en-US" sz="2100" u="sng" dirty="0" smtClean="0">
                <a:solidFill>
                  <a:srgbClr val="0000FF"/>
                </a:solidFill>
                <a:latin typeface="ＭＳ ゴシック" panose="020B0609070205080204" pitchFamily="49" charset="-128"/>
                <a:ea typeface="ＭＳ ゴシック" panose="020B0609070205080204" pitchFamily="49" charset="-128"/>
              </a:rPr>
              <a:t>探索活動</a:t>
            </a:r>
            <a:endParaRPr lang="en-US" altLang="ja-JP" sz="2100" u="sng" dirty="0" smtClean="0">
              <a:solidFill>
                <a:srgbClr val="0000FF"/>
              </a:solidFill>
              <a:latin typeface="ＭＳ ゴシック" panose="020B0609070205080204" pitchFamily="49" charset="-128"/>
              <a:ea typeface="ＭＳ ゴシック" panose="020B0609070205080204" pitchFamily="49" charset="-128"/>
            </a:endParaRPr>
          </a:p>
          <a:p>
            <a:pPr algn="l"/>
            <a:r>
              <a:rPr lang="ja-JP" altLang="en-US" sz="2100" dirty="0">
                <a:solidFill>
                  <a:srgbClr val="0000FF"/>
                </a:solidFill>
                <a:latin typeface="ＭＳ ゴシック" panose="020B0609070205080204" pitchFamily="49" charset="-128"/>
                <a:ea typeface="ＭＳ ゴシック" panose="020B0609070205080204" pitchFamily="49" charset="-128"/>
              </a:rPr>
              <a:t>　</a:t>
            </a:r>
            <a:r>
              <a:rPr lang="ja-JP" altLang="en-US" sz="2100" dirty="0" smtClean="0">
                <a:solidFill>
                  <a:srgbClr val="0000FF"/>
                </a:solidFill>
                <a:latin typeface="ＭＳ ゴシック" panose="020B0609070205080204" pitchFamily="49" charset="-128"/>
                <a:ea typeface="ＭＳ ゴシック" panose="020B0609070205080204" pitchFamily="49" charset="-128"/>
              </a:rPr>
              <a:t>　</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が</a:t>
            </a:r>
            <a:r>
              <a:rPr lang="ja-JP" altLang="en-US" sz="2100" u="sng" dirty="0">
                <a:solidFill>
                  <a:schemeClr val="tx1"/>
                </a:solidFill>
                <a:latin typeface="ＭＳ ゴシック" panose="020B0609070205080204" pitchFamily="49" charset="-128"/>
                <a:ea typeface="ＭＳ ゴシック" panose="020B0609070205080204" pitchFamily="49" charset="-128"/>
              </a:rPr>
              <a:t>十分できるように、</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事故防止</a:t>
            </a:r>
            <a:r>
              <a:rPr lang="ja-JP" altLang="en-US" sz="2100" u="sng" dirty="0">
                <a:solidFill>
                  <a:schemeClr val="tx1"/>
                </a:solidFill>
                <a:latin typeface="ＭＳ ゴシック" panose="020B0609070205080204" pitchFamily="49" charset="-128"/>
                <a:ea typeface="ＭＳ ゴシック" panose="020B0609070205080204" pitchFamily="49" charset="-128"/>
              </a:rPr>
              <a:t>に努めながら活動</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しやすい環境</a:t>
            </a:r>
            <a:r>
              <a:rPr lang="ja-JP" altLang="en-US" sz="2100" u="sng" dirty="0">
                <a:solidFill>
                  <a:schemeClr val="tx1"/>
                </a:solidFill>
                <a:latin typeface="ＭＳ ゴシック" panose="020B0609070205080204" pitchFamily="49" charset="-128"/>
                <a:ea typeface="ＭＳ ゴシック" panose="020B0609070205080204" pitchFamily="49" charset="-128"/>
              </a:rPr>
              <a:t>を整え、</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全身</a:t>
            </a:r>
            <a:endParaRPr lang="en-US" altLang="ja-JP" sz="21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100" dirty="0">
                <a:solidFill>
                  <a:schemeClr val="tx1"/>
                </a:solidFill>
                <a:latin typeface="ＭＳ ゴシック" panose="020B0609070205080204" pitchFamily="49" charset="-128"/>
                <a:ea typeface="ＭＳ ゴシック" panose="020B0609070205080204" pitchFamily="49" charset="-128"/>
              </a:rPr>
              <a:t>　</a:t>
            </a:r>
            <a:r>
              <a:rPr lang="ja-JP" altLang="en-US" sz="2100" dirty="0" smtClean="0">
                <a:solidFill>
                  <a:schemeClr val="tx1"/>
                </a:solidFill>
                <a:latin typeface="ＭＳ ゴシック" panose="020B0609070205080204" pitchFamily="49" charset="-128"/>
                <a:ea typeface="ＭＳ ゴシック" panose="020B0609070205080204" pitchFamily="49" charset="-128"/>
              </a:rPr>
              <a:t>　</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を</a:t>
            </a:r>
            <a:r>
              <a:rPr lang="ja-JP" altLang="en-US" sz="2100" u="sng" dirty="0">
                <a:solidFill>
                  <a:schemeClr val="tx1"/>
                </a:solidFill>
                <a:latin typeface="ＭＳ ゴシック" panose="020B0609070205080204" pitchFamily="49" charset="-128"/>
                <a:ea typeface="ＭＳ ゴシック" panose="020B0609070205080204" pitchFamily="49" charset="-128"/>
              </a:rPr>
              <a:t>使う遊びなど様々な遊びを</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取り入れる</a:t>
            </a:r>
            <a:r>
              <a:rPr lang="ja-JP" altLang="en-US" sz="2100" u="sng" dirty="0">
                <a:solidFill>
                  <a:schemeClr val="tx1"/>
                </a:solidFill>
                <a:latin typeface="ＭＳ ゴシック" panose="020B0609070205080204" pitchFamily="49" charset="-128"/>
                <a:ea typeface="ＭＳ ゴシック" panose="020B0609070205080204" pitchFamily="49" charset="-128"/>
              </a:rPr>
              <a:t>こと</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。更に、自我</a:t>
            </a:r>
            <a:r>
              <a:rPr lang="ja-JP" altLang="en-US" sz="2100" u="sng" dirty="0">
                <a:solidFill>
                  <a:schemeClr val="tx1"/>
                </a:solidFill>
                <a:latin typeface="ＭＳ ゴシック" panose="020B0609070205080204" pitchFamily="49" charset="-128"/>
                <a:ea typeface="ＭＳ ゴシック" panose="020B0609070205080204" pitchFamily="49" charset="-128"/>
              </a:rPr>
              <a:t>が形成され</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、園児</a:t>
            </a:r>
            <a:endParaRPr lang="en-US" altLang="ja-JP" sz="21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100" dirty="0">
                <a:solidFill>
                  <a:schemeClr val="tx1"/>
                </a:solidFill>
                <a:latin typeface="ＭＳ ゴシック" panose="020B0609070205080204" pitchFamily="49" charset="-128"/>
                <a:ea typeface="ＭＳ ゴシック" panose="020B0609070205080204" pitchFamily="49" charset="-128"/>
              </a:rPr>
              <a:t>　</a:t>
            </a:r>
            <a:r>
              <a:rPr lang="ja-JP" altLang="en-US" sz="2100" dirty="0" smtClean="0">
                <a:solidFill>
                  <a:schemeClr val="tx1"/>
                </a:solidFill>
                <a:latin typeface="ＭＳ ゴシック" panose="020B0609070205080204" pitchFamily="49" charset="-128"/>
                <a:ea typeface="ＭＳ ゴシック" panose="020B0609070205080204" pitchFamily="49" charset="-128"/>
              </a:rPr>
              <a:t>　</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が</a:t>
            </a:r>
            <a:r>
              <a:rPr lang="ja-JP" altLang="en-US" sz="2100" u="sng" dirty="0">
                <a:solidFill>
                  <a:schemeClr val="tx1"/>
                </a:solidFill>
                <a:latin typeface="ＭＳ ゴシック" panose="020B0609070205080204" pitchFamily="49" charset="-128"/>
                <a:ea typeface="ＭＳ ゴシック" panose="020B0609070205080204" pitchFamily="49" charset="-128"/>
              </a:rPr>
              <a:t>自分の感情や気持ちに気付くように</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なる重要</a:t>
            </a:r>
            <a:r>
              <a:rPr lang="ja-JP" altLang="en-US" sz="2100" u="sng" dirty="0">
                <a:solidFill>
                  <a:schemeClr val="tx1"/>
                </a:solidFill>
                <a:latin typeface="ＭＳ ゴシック" panose="020B0609070205080204" pitchFamily="49" charset="-128"/>
                <a:ea typeface="ＭＳ ゴシック" panose="020B0609070205080204" pitchFamily="49" charset="-128"/>
              </a:rPr>
              <a:t>な時期であることに鑑み、</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情</a:t>
            </a:r>
            <a:endParaRPr lang="en-US" altLang="ja-JP" sz="21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100" dirty="0">
                <a:solidFill>
                  <a:schemeClr val="tx1"/>
                </a:solidFill>
                <a:latin typeface="ＭＳ ゴシック" panose="020B0609070205080204" pitchFamily="49" charset="-128"/>
                <a:ea typeface="ＭＳ ゴシック" panose="020B0609070205080204" pitchFamily="49" charset="-128"/>
              </a:rPr>
              <a:t>　</a:t>
            </a:r>
            <a:r>
              <a:rPr lang="ja-JP" altLang="en-US" sz="2100" dirty="0" smtClean="0">
                <a:solidFill>
                  <a:schemeClr val="tx1"/>
                </a:solidFill>
                <a:latin typeface="ＭＳ ゴシック" panose="020B0609070205080204" pitchFamily="49" charset="-128"/>
                <a:ea typeface="ＭＳ ゴシック" panose="020B0609070205080204" pitchFamily="49" charset="-128"/>
              </a:rPr>
              <a:t>　</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緒</a:t>
            </a:r>
            <a:r>
              <a:rPr lang="ja-JP" altLang="en-US" sz="2100" u="sng" dirty="0">
                <a:solidFill>
                  <a:schemeClr val="tx1"/>
                </a:solidFill>
                <a:latin typeface="ＭＳ ゴシック" panose="020B0609070205080204" pitchFamily="49" charset="-128"/>
                <a:ea typeface="ＭＳ ゴシック" panose="020B0609070205080204" pitchFamily="49" charset="-128"/>
              </a:rPr>
              <a:t>の安定を図りながら</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a:t>
            </a:r>
            <a:r>
              <a:rPr lang="ja-JP" altLang="en-US" sz="2100" u="sng" dirty="0" smtClean="0">
                <a:solidFill>
                  <a:srgbClr val="0000FF"/>
                </a:solidFill>
                <a:latin typeface="ＭＳ ゴシック" panose="020B0609070205080204" pitchFamily="49" charset="-128"/>
                <a:ea typeface="ＭＳ ゴシック" panose="020B0609070205080204" pitchFamily="49" charset="-128"/>
              </a:rPr>
              <a:t>園児の自発的な活動を尊重</a:t>
            </a:r>
            <a:r>
              <a:rPr lang="ja-JP" altLang="en-US" sz="2100" u="sng" dirty="0">
                <a:solidFill>
                  <a:schemeClr val="tx1"/>
                </a:solidFill>
                <a:latin typeface="ＭＳ ゴシック" panose="020B0609070205080204" pitchFamily="49" charset="-128"/>
                <a:ea typeface="ＭＳ ゴシック" panose="020B0609070205080204" pitchFamily="49" charset="-128"/>
              </a:rPr>
              <a:t>するとともに促して</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いく</a:t>
            </a:r>
            <a:endParaRPr lang="en-US" altLang="ja-JP" sz="21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100" dirty="0">
                <a:solidFill>
                  <a:schemeClr val="tx1"/>
                </a:solidFill>
                <a:latin typeface="ＭＳ ゴシック" panose="020B0609070205080204" pitchFamily="49" charset="-128"/>
                <a:ea typeface="ＭＳ ゴシック" panose="020B0609070205080204" pitchFamily="49" charset="-128"/>
              </a:rPr>
              <a:t>　</a:t>
            </a:r>
            <a:r>
              <a:rPr lang="ja-JP" altLang="en-US" sz="2100" dirty="0" smtClean="0">
                <a:solidFill>
                  <a:schemeClr val="tx1"/>
                </a:solidFill>
                <a:latin typeface="ＭＳ ゴシック" panose="020B0609070205080204" pitchFamily="49" charset="-128"/>
                <a:ea typeface="ＭＳ ゴシック" panose="020B0609070205080204" pitchFamily="49" charset="-128"/>
              </a:rPr>
              <a:t>　</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こと。なお、</a:t>
            </a:r>
            <a:r>
              <a:rPr lang="ja-JP" altLang="en-US" sz="2100" u="sng" dirty="0" smtClean="0">
                <a:solidFill>
                  <a:srgbClr val="0000FF"/>
                </a:solidFill>
                <a:latin typeface="ＭＳ ゴシック" panose="020B0609070205080204" pitchFamily="49" charset="-128"/>
                <a:ea typeface="ＭＳ ゴシック" panose="020B0609070205080204" pitchFamily="49" charset="-128"/>
              </a:rPr>
              <a:t>担当</a:t>
            </a:r>
            <a:r>
              <a:rPr lang="ja-JP" altLang="en-US" sz="2100" u="sng" dirty="0">
                <a:solidFill>
                  <a:srgbClr val="0000FF"/>
                </a:solidFill>
                <a:latin typeface="ＭＳ ゴシック" panose="020B0609070205080204" pitchFamily="49" charset="-128"/>
                <a:ea typeface="ＭＳ ゴシック" panose="020B0609070205080204" pitchFamily="49" charset="-128"/>
              </a:rPr>
              <a:t>の</a:t>
            </a:r>
            <a:r>
              <a:rPr lang="ja-JP" altLang="en-US" sz="2100" u="sng" dirty="0" smtClean="0">
                <a:solidFill>
                  <a:srgbClr val="0000FF"/>
                </a:solidFill>
                <a:latin typeface="ＭＳ ゴシック" panose="020B0609070205080204" pitchFamily="49" charset="-128"/>
                <a:ea typeface="ＭＳ ゴシック" panose="020B0609070205080204" pitchFamily="49" charset="-128"/>
              </a:rPr>
              <a:t>保育教諭等が</a:t>
            </a:r>
            <a:r>
              <a:rPr lang="ja-JP" altLang="en-US" sz="2100" u="sng" dirty="0">
                <a:solidFill>
                  <a:srgbClr val="0000FF"/>
                </a:solidFill>
                <a:latin typeface="ＭＳ ゴシック" panose="020B0609070205080204" pitchFamily="49" charset="-128"/>
                <a:ea typeface="ＭＳ ゴシック" panose="020B0609070205080204" pitchFamily="49" charset="-128"/>
              </a:rPr>
              <a:t>替わる場合</a:t>
            </a:r>
            <a:r>
              <a:rPr lang="ja-JP" altLang="en-US" sz="2100" u="sng" dirty="0">
                <a:solidFill>
                  <a:schemeClr val="tx1"/>
                </a:solidFill>
                <a:latin typeface="ＭＳ ゴシック" panose="020B0609070205080204" pitchFamily="49" charset="-128"/>
                <a:ea typeface="ＭＳ ゴシック" panose="020B0609070205080204" pitchFamily="49" charset="-128"/>
              </a:rPr>
              <a:t>には</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、園児の</a:t>
            </a:r>
            <a:r>
              <a:rPr lang="ja-JP" altLang="en-US" sz="2100" u="sng" dirty="0">
                <a:solidFill>
                  <a:schemeClr val="tx1"/>
                </a:solidFill>
                <a:latin typeface="ＭＳ ゴシック" panose="020B0609070205080204" pitchFamily="49" charset="-128"/>
                <a:ea typeface="ＭＳ ゴシック" panose="020B0609070205080204" pitchFamily="49" charset="-128"/>
              </a:rPr>
              <a:t>それまでの経験</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や</a:t>
            </a:r>
            <a:endParaRPr lang="en-US" altLang="ja-JP" sz="21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100" dirty="0">
                <a:solidFill>
                  <a:schemeClr val="tx1"/>
                </a:solidFill>
                <a:latin typeface="ＭＳ ゴシック" panose="020B0609070205080204" pitchFamily="49" charset="-128"/>
                <a:ea typeface="ＭＳ ゴシック" panose="020B0609070205080204" pitchFamily="49" charset="-128"/>
              </a:rPr>
              <a:t>　</a:t>
            </a:r>
            <a:r>
              <a:rPr lang="ja-JP" altLang="en-US" sz="2100" dirty="0" smtClean="0">
                <a:solidFill>
                  <a:schemeClr val="tx1"/>
                </a:solidFill>
                <a:latin typeface="ＭＳ ゴシック" panose="020B0609070205080204" pitchFamily="49" charset="-128"/>
                <a:ea typeface="ＭＳ ゴシック" panose="020B0609070205080204" pitchFamily="49" charset="-128"/>
              </a:rPr>
              <a:t>　</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発達の過程に留意</a:t>
            </a:r>
            <a:r>
              <a:rPr lang="ja-JP" altLang="en-US" sz="2100" u="sng" dirty="0">
                <a:solidFill>
                  <a:schemeClr val="tx1"/>
                </a:solidFill>
                <a:latin typeface="ＭＳ ゴシック" panose="020B0609070205080204" pitchFamily="49" charset="-128"/>
                <a:ea typeface="ＭＳ ゴシック" panose="020B0609070205080204" pitchFamily="49" charset="-128"/>
              </a:rPr>
              <a:t>し、職員間で協力して対応すること</a:t>
            </a:r>
            <a:r>
              <a:rPr lang="ja-JP" altLang="en-US" sz="2100" u="sng" dirty="0" smtClean="0">
                <a:solidFill>
                  <a:schemeClr val="tx1"/>
                </a:solidFill>
                <a:latin typeface="ＭＳ ゴシック" panose="020B0609070205080204" pitchFamily="49" charset="-128"/>
                <a:ea typeface="ＭＳ ゴシック" panose="020B0609070205080204" pitchFamily="49" charset="-128"/>
              </a:rPr>
              <a:t>。</a:t>
            </a:r>
            <a:endParaRPr lang="en-US" altLang="ja-JP" sz="21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100" dirty="0">
                <a:solidFill>
                  <a:schemeClr val="tx1"/>
                </a:solidFill>
                <a:latin typeface="+mn-ea"/>
              </a:rPr>
              <a:t>　</a:t>
            </a:r>
            <a:r>
              <a:rPr lang="ja-JP" altLang="en-US" sz="2100" dirty="0" smtClean="0">
                <a:solidFill>
                  <a:schemeClr val="tx1"/>
                </a:solidFill>
                <a:latin typeface="+mn-ea"/>
              </a:rPr>
              <a:t>　　　　　　　　　　　　　　　　　　　　　　　　　　　　　　　　　　　</a:t>
            </a:r>
            <a:r>
              <a:rPr lang="en-US" altLang="ja-JP" sz="1200" u="sng" dirty="0" smtClean="0">
                <a:solidFill>
                  <a:schemeClr val="tx1"/>
                </a:solidFill>
              </a:rPr>
              <a:t>※</a:t>
            </a:r>
            <a:r>
              <a:rPr lang="ja-JP" altLang="en-US" sz="1200" u="sng" dirty="0">
                <a:solidFill>
                  <a:schemeClr val="tx1"/>
                </a:solidFill>
              </a:rPr>
              <a:t>下線部：主な改訂箇所</a:t>
            </a:r>
          </a:p>
          <a:p>
            <a:pPr algn="l"/>
            <a:endParaRPr lang="ja-JP" altLang="en-US" sz="2100" dirty="0">
              <a:solidFill>
                <a:schemeClr val="tx1"/>
              </a:solidFill>
            </a:endParaRPr>
          </a:p>
          <a:p>
            <a:pPr algn="l">
              <a:lnSpc>
                <a:spcPct val="120000"/>
              </a:lnSpc>
            </a:pPr>
            <a:endParaRPr lang="ja-JP" altLang="en-US" sz="2000" dirty="0" smtClean="0">
              <a:solidFill>
                <a:schemeClr val="tx1"/>
              </a:solidFill>
            </a:endParaRPr>
          </a:p>
          <a:p>
            <a:pPr marL="342900" lvl="2" indent="-342900" algn="l"/>
            <a:endParaRPr lang="en-US" altLang="ja-JP" sz="2000" b="1" dirty="0" smtClean="0"/>
          </a:p>
          <a:p>
            <a:pPr marL="342900" lvl="2" indent="-342900" algn="l"/>
            <a:endParaRPr lang="ja-JP" altLang="en-US" sz="2000" b="1" dirty="0" smtClean="0"/>
          </a:p>
          <a:p>
            <a:pPr marL="342900" lvl="2" indent="-342900" algn="l"/>
            <a:endParaRPr lang="en-US" altLang="ja-JP" sz="2000" b="1" dirty="0" smtClean="0"/>
          </a:p>
          <a:p>
            <a:pPr marL="342900" lvl="2" indent="-342900" algn="l"/>
            <a:endParaRPr lang="ja-JP" altLang="en-US" sz="2000" b="1" dirty="0" smtClean="0"/>
          </a:p>
          <a:p>
            <a:pPr algn="l"/>
            <a:endParaRPr lang="en-US" altLang="ja-JP" sz="2000" b="1" dirty="0" smtClean="0"/>
          </a:p>
          <a:p>
            <a:pPr algn="l"/>
            <a:endParaRPr lang="ja-JP" altLang="en-US" sz="2000" dirty="0"/>
          </a:p>
        </p:txBody>
      </p:sp>
      <p:sp>
        <p:nvSpPr>
          <p:cNvPr id="9" name="右矢印 8"/>
          <p:cNvSpPr/>
          <p:nvPr/>
        </p:nvSpPr>
        <p:spPr>
          <a:xfrm>
            <a:off x="7833320" y="5905521"/>
            <a:ext cx="1296811"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353</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59</a:t>
            </a:fld>
            <a:endParaRPr lang="ja-JP" altLang="en-US"/>
          </a:p>
        </p:txBody>
      </p:sp>
    </p:spTree>
    <p:extLst>
      <p:ext uri="{BB962C8B-B14F-4D97-AF65-F5344CB8AC3E}">
        <p14:creationId xmlns:p14="http://schemas.microsoft.com/office/powerpoint/2010/main" val="247961047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4298" y="132275"/>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70732" y="134395"/>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第２章</a:t>
            </a:r>
            <a:endParaRPr lang="ja-JP" altLang="en-US" b="1" dirty="0">
              <a:solidFill>
                <a:schemeClr val="bg1"/>
              </a:solidFill>
            </a:endParaRPr>
          </a:p>
        </p:txBody>
      </p:sp>
      <p:sp>
        <p:nvSpPr>
          <p:cNvPr id="2" name="テキスト ボックス 1"/>
          <p:cNvSpPr txBox="1"/>
          <p:nvPr/>
        </p:nvSpPr>
        <p:spPr>
          <a:xfrm>
            <a:off x="2644607" y="257324"/>
            <a:ext cx="7138501" cy="769441"/>
          </a:xfrm>
          <a:prstGeom prst="rect">
            <a:avLst/>
          </a:prstGeom>
          <a:noFill/>
        </p:spPr>
        <p:txBody>
          <a:bodyPr wrap="square" rtlCol="0">
            <a:spAutoFit/>
          </a:bodyPr>
          <a:lstStyle/>
          <a:p>
            <a:r>
              <a:rPr kumimoji="1" lang="ja-JP" altLang="en-US" sz="2000" b="1" dirty="0" smtClean="0"/>
              <a:t>　</a:t>
            </a:r>
            <a:r>
              <a:rPr kumimoji="1" lang="ja-JP" altLang="en-US" sz="2000" dirty="0" smtClean="0">
                <a:latin typeface="ＤＦ特太ゴシック体" panose="020B0509000000000000" pitchFamily="49" charset="-128"/>
                <a:ea typeface="ＤＦ特太ゴシック体" panose="020B0509000000000000" pitchFamily="49" charset="-128"/>
              </a:rPr>
              <a:t>満３歳以上の園児の教育及び保育に関するねらい及び内容</a:t>
            </a:r>
            <a:endParaRPr kumimoji="1" lang="en-US" altLang="ja-JP" sz="2000" dirty="0" smtClean="0">
              <a:latin typeface="ＤＦ特太ゴシック体" panose="020B0509000000000000" pitchFamily="49" charset="-128"/>
              <a:ea typeface="ＤＦ特太ゴシック体" panose="020B0509000000000000" pitchFamily="49" charset="-128"/>
            </a:endParaRPr>
          </a:p>
          <a:p>
            <a:endParaRPr kumimoji="1" lang="ja-JP" altLang="en-US" sz="2400" dirty="0">
              <a:latin typeface="ＤＦ特太ゴシック体" panose="020B0509000000000000" pitchFamily="49" charset="-128"/>
              <a:ea typeface="ＤＦ特太ゴシック体" panose="020B0509000000000000" pitchFamily="49" charset="-128"/>
            </a:endParaRPr>
          </a:p>
        </p:txBody>
      </p:sp>
      <p:sp>
        <p:nvSpPr>
          <p:cNvPr id="8" name="角丸四角形 7"/>
          <p:cNvSpPr/>
          <p:nvPr/>
        </p:nvSpPr>
        <p:spPr>
          <a:xfrm>
            <a:off x="392773" y="831703"/>
            <a:ext cx="8928992" cy="760164"/>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bg1"/>
                </a:solidFill>
              </a:rPr>
              <a:t>教育及び保育の実施に関する配慮事項</a:t>
            </a:r>
            <a:endParaRPr lang="en-US" altLang="ja-JP" sz="3200" dirty="0" smtClean="0">
              <a:solidFill>
                <a:schemeClr val="bg1"/>
              </a:solidFill>
            </a:endParaRPr>
          </a:p>
        </p:txBody>
      </p:sp>
      <p:sp>
        <p:nvSpPr>
          <p:cNvPr id="10" name="テキスト ボックス 9"/>
          <p:cNvSpPr txBox="1"/>
          <p:nvPr/>
        </p:nvSpPr>
        <p:spPr>
          <a:xfrm>
            <a:off x="992560" y="96485"/>
            <a:ext cx="1872208" cy="646331"/>
          </a:xfrm>
          <a:prstGeom prst="rect">
            <a:avLst/>
          </a:prstGeom>
          <a:noFill/>
        </p:spPr>
        <p:txBody>
          <a:bodyPr wrap="square" rtlCol="0">
            <a:spAutoFit/>
          </a:bodyPr>
          <a:lstStyle/>
          <a:p>
            <a:r>
              <a:rPr lang="ja-JP" altLang="en-US"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ねらい及び内容並びに配慮事項</a:t>
            </a:r>
            <a:endParaRPr kumimoji="1" lang="ja-JP" altLang="en-US" dirty="0"/>
          </a:p>
        </p:txBody>
      </p:sp>
      <p:sp>
        <p:nvSpPr>
          <p:cNvPr id="21" name="コンテンツ プレースホルダー 1"/>
          <p:cNvSpPr txBox="1">
            <a:spLocks/>
          </p:cNvSpPr>
          <p:nvPr/>
        </p:nvSpPr>
        <p:spPr bwMode="auto">
          <a:xfrm>
            <a:off x="341552" y="1716541"/>
            <a:ext cx="9069148" cy="5004993"/>
          </a:xfrm>
          <a:prstGeom prst="rect">
            <a:avLst/>
          </a:prstGeom>
          <a:noFill/>
          <a:ln w="38100">
            <a:solidFill>
              <a:schemeClr val="tx1"/>
            </a:solidFill>
          </a:ln>
          <a:extLst/>
        </p:spPr>
        <p:txBody>
          <a:bodyPr vert="horz" wrap="square" lIns="91428" tIns="45714" rIns="91428" bIns="45714" numCol="1" anchor="t" anchorCtr="0" compatLnSpc="1">
            <a:prstTxWarp prst="textNoShape">
              <a:avLst/>
            </a:prstTxWarp>
            <a:normAutofit fontScale="70000" lnSpcReduction="20000"/>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ct val="120000"/>
              </a:lnSpc>
            </a:pPr>
            <a:r>
              <a:rPr lang="ja-JP" altLang="en-US" sz="2000" dirty="0" smtClean="0"/>
              <a:t>　</a:t>
            </a:r>
            <a:endParaRPr lang="en-US" altLang="ja-JP" sz="2000" dirty="0" smtClean="0"/>
          </a:p>
          <a:p>
            <a:pPr algn="l">
              <a:lnSpc>
                <a:spcPct val="120000"/>
              </a:lnSpc>
            </a:pPr>
            <a:r>
              <a:rPr lang="ja-JP" altLang="en-US" sz="2300" dirty="0" smtClean="0">
                <a:solidFill>
                  <a:schemeClr val="tx1"/>
                </a:solidFill>
                <a:latin typeface="ＭＳ ゴシック" panose="020B0609070205080204" pitchFamily="49" charset="-128"/>
                <a:ea typeface="ＭＳ ゴシック" panose="020B0609070205080204" pitchFamily="49" charset="-128"/>
              </a:rPr>
              <a:t>第４　教育及び保育の実施に関する配慮事項</a:t>
            </a:r>
            <a:endParaRPr lang="en-US" altLang="ja-JP" sz="2300"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2300" dirty="0" smtClean="0">
                <a:solidFill>
                  <a:schemeClr val="tx1"/>
                </a:solidFill>
                <a:latin typeface="ＭＳ ゴシック" panose="020B0609070205080204" pitchFamily="49" charset="-128"/>
                <a:ea typeface="ＭＳ ゴシック" panose="020B0609070205080204" pitchFamily="49" charset="-128"/>
              </a:rPr>
              <a:t>　２　幼保連携型認定こども園における教育及び保育の全般において以下の事項に配慮するもの</a:t>
            </a:r>
            <a:endParaRPr lang="en-US" altLang="ja-JP" sz="2300"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r>
              <a:rPr lang="ja-JP" altLang="en-US" sz="2300" dirty="0">
                <a:solidFill>
                  <a:schemeClr val="tx1"/>
                </a:solidFill>
                <a:latin typeface="ＭＳ ゴシック" panose="020B0609070205080204" pitchFamily="49" charset="-128"/>
                <a:ea typeface="ＭＳ ゴシック" panose="020B0609070205080204" pitchFamily="49" charset="-128"/>
              </a:rPr>
              <a:t>　</a:t>
            </a:r>
            <a:r>
              <a:rPr lang="ja-JP" altLang="en-US" sz="2300" dirty="0" smtClean="0">
                <a:solidFill>
                  <a:schemeClr val="tx1"/>
                </a:solidFill>
                <a:latin typeface="ＭＳ ゴシック" panose="020B0609070205080204" pitchFamily="49" charset="-128"/>
                <a:ea typeface="ＭＳ ゴシック" panose="020B0609070205080204" pitchFamily="49" charset="-128"/>
              </a:rPr>
              <a:t>　とする。　</a:t>
            </a:r>
            <a:endParaRPr lang="en-US" altLang="ja-JP" sz="2300" dirty="0" smtClean="0">
              <a:solidFill>
                <a:schemeClr val="tx1"/>
              </a:solidFill>
              <a:latin typeface="ＭＳ ゴシック" panose="020B0609070205080204" pitchFamily="49" charset="-128"/>
              <a:ea typeface="ＭＳ ゴシック" panose="020B0609070205080204" pitchFamily="49" charset="-128"/>
            </a:endParaRPr>
          </a:p>
          <a:p>
            <a:pPr algn="l">
              <a:lnSpc>
                <a:spcPct val="120000"/>
              </a:lnSpc>
            </a:pPr>
            <a:endParaRPr lang="en-US" altLang="ja-JP" sz="2300"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300" dirty="0">
                <a:solidFill>
                  <a:schemeClr val="tx1"/>
                </a:solidFill>
                <a:latin typeface="ＭＳ ゴシック" panose="020B0609070205080204" pitchFamily="49" charset="-128"/>
                <a:ea typeface="ＭＳ ゴシック" panose="020B0609070205080204" pitchFamily="49" charset="-128"/>
              </a:rPr>
              <a:t>　</a:t>
            </a:r>
            <a:r>
              <a:rPr lang="ja-JP" altLang="en-US" sz="2300" dirty="0" smtClean="0">
                <a:solidFill>
                  <a:schemeClr val="tx1"/>
                </a:solidFill>
                <a:latin typeface="ＭＳ ゴシック" panose="020B0609070205080204" pitchFamily="49" charset="-128"/>
                <a:ea typeface="ＭＳ ゴシック" panose="020B0609070205080204" pitchFamily="49" charset="-128"/>
              </a:rPr>
              <a:t>（１）　</a:t>
            </a:r>
            <a:r>
              <a:rPr lang="ja-JP" altLang="en-US" sz="2300" u="sng" dirty="0" smtClean="0">
                <a:solidFill>
                  <a:schemeClr val="tx1"/>
                </a:solidFill>
                <a:latin typeface="ＭＳ ゴシック" panose="020B0609070205080204" pitchFamily="49" charset="-128"/>
                <a:ea typeface="ＭＳ ゴシック" panose="020B0609070205080204" pitchFamily="49" charset="-128"/>
              </a:rPr>
              <a:t>園児の心身の発達及び活動の実態などの個人差を踏まえるとともに、一人一人の園児</a:t>
            </a:r>
            <a:endParaRPr lang="en-US" altLang="ja-JP" sz="23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300" dirty="0">
                <a:solidFill>
                  <a:schemeClr val="tx1"/>
                </a:solidFill>
                <a:latin typeface="ＭＳ ゴシック" panose="020B0609070205080204" pitchFamily="49" charset="-128"/>
                <a:ea typeface="ＭＳ ゴシック" panose="020B0609070205080204" pitchFamily="49" charset="-128"/>
              </a:rPr>
              <a:t>　</a:t>
            </a:r>
            <a:r>
              <a:rPr lang="ja-JP" altLang="en-US" sz="2300" dirty="0" smtClean="0">
                <a:solidFill>
                  <a:schemeClr val="tx1"/>
                </a:solidFill>
                <a:latin typeface="ＭＳ ゴシック" panose="020B0609070205080204" pitchFamily="49" charset="-128"/>
                <a:ea typeface="ＭＳ ゴシック" panose="020B0609070205080204" pitchFamily="49" charset="-128"/>
              </a:rPr>
              <a:t>　　　</a:t>
            </a:r>
            <a:r>
              <a:rPr lang="ja-JP" altLang="en-US" sz="2300" u="sng" dirty="0" smtClean="0">
                <a:solidFill>
                  <a:schemeClr val="tx1"/>
                </a:solidFill>
                <a:latin typeface="ＭＳ ゴシック" panose="020B0609070205080204" pitchFamily="49" charset="-128"/>
                <a:ea typeface="ＭＳ ゴシック" panose="020B0609070205080204" pitchFamily="49" charset="-128"/>
              </a:rPr>
              <a:t>の気持ちを受け止め、援助すること。</a:t>
            </a:r>
            <a:endParaRPr lang="en-US" altLang="ja-JP" sz="23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300" dirty="0">
                <a:solidFill>
                  <a:schemeClr val="tx1"/>
                </a:solidFill>
                <a:latin typeface="ＭＳ ゴシック" panose="020B0609070205080204" pitchFamily="49" charset="-128"/>
                <a:ea typeface="ＭＳ ゴシック" panose="020B0609070205080204" pitchFamily="49" charset="-128"/>
              </a:rPr>
              <a:t>　</a:t>
            </a:r>
            <a:r>
              <a:rPr lang="ja-JP" altLang="en-US" sz="2300" dirty="0" smtClean="0">
                <a:solidFill>
                  <a:schemeClr val="tx1"/>
                </a:solidFill>
                <a:latin typeface="ＭＳ ゴシック" panose="020B0609070205080204" pitchFamily="49" charset="-128"/>
                <a:ea typeface="ＭＳ ゴシック" panose="020B0609070205080204" pitchFamily="49" charset="-128"/>
              </a:rPr>
              <a:t>（２）　</a:t>
            </a:r>
            <a:r>
              <a:rPr lang="ja-JP" altLang="en-US" sz="2300" u="sng" dirty="0" smtClean="0">
                <a:solidFill>
                  <a:schemeClr val="tx1"/>
                </a:solidFill>
                <a:latin typeface="ＭＳ ゴシック" panose="020B0609070205080204" pitchFamily="49" charset="-128"/>
                <a:ea typeface="ＭＳ ゴシック" panose="020B0609070205080204" pitchFamily="49" charset="-128"/>
              </a:rPr>
              <a:t>園児の健康は、生理的・身体的な育ちとともに、自主性や社会性、豊かな感性の育ち</a:t>
            </a:r>
            <a:endParaRPr lang="en-US" altLang="ja-JP" sz="23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300" dirty="0">
                <a:solidFill>
                  <a:schemeClr val="tx1"/>
                </a:solidFill>
                <a:latin typeface="ＭＳ ゴシック" panose="020B0609070205080204" pitchFamily="49" charset="-128"/>
                <a:ea typeface="ＭＳ ゴシック" panose="020B0609070205080204" pitchFamily="49" charset="-128"/>
              </a:rPr>
              <a:t>　</a:t>
            </a:r>
            <a:r>
              <a:rPr lang="ja-JP" altLang="en-US" sz="2300" dirty="0" smtClean="0">
                <a:solidFill>
                  <a:schemeClr val="tx1"/>
                </a:solidFill>
                <a:latin typeface="ＭＳ ゴシック" panose="020B0609070205080204" pitchFamily="49" charset="-128"/>
                <a:ea typeface="ＭＳ ゴシック" panose="020B0609070205080204" pitchFamily="49" charset="-128"/>
              </a:rPr>
              <a:t>　　　</a:t>
            </a:r>
            <a:r>
              <a:rPr lang="ja-JP" altLang="en-US" sz="2300" u="sng" dirty="0" smtClean="0">
                <a:solidFill>
                  <a:schemeClr val="tx1"/>
                </a:solidFill>
                <a:latin typeface="ＭＳ ゴシック" panose="020B0609070205080204" pitchFamily="49" charset="-128"/>
                <a:ea typeface="ＭＳ ゴシック" panose="020B0609070205080204" pitchFamily="49" charset="-128"/>
              </a:rPr>
              <a:t>とがあいまってもたらされることに留意すること。</a:t>
            </a:r>
            <a:endParaRPr lang="en-US" altLang="ja-JP" sz="23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300" dirty="0">
                <a:solidFill>
                  <a:schemeClr val="tx1"/>
                </a:solidFill>
                <a:latin typeface="ＭＳ ゴシック" panose="020B0609070205080204" pitchFamily="49" charset="-128"/>
                <a:ea typeface="ＭＳ ゴシック" panose="020B0609070205080204" pitchFamily="49" charset="-128"/>
              </a:rPr>
              <a:t>　</a:t>
            </a:r>
            <a:r>
              <a:rPr lang="ja-JP" altLang="en-US" sz="2300" dirty="0" smtClean="0">
                <a:solidFill>
                  <a:schemeClr val="tx1"/>
                </a:solidFill>
                <a:latin typeface="ＭＳ ゴシック" panose="020B0609070205080204" pitchFamily="49" charset="-128"/>
                <a:ea typeface="ＭＳ ゴシック" panose="020B0609070205080204" pitchFamily="49" charset="-128"/>
              </a:rPr>
              <a:t>（３）　</a:t>
            </a:r>
            <a:r>
              <a:rPr lang="ja-JP" altLang="en-US" sz="2300" u="sng" dirty="0" smtClean="0">
                <a:solidFill>
                  <a:schemeClr val="tx1"/>
                </a:solidFill>
                <a:latin typeface="ＭＳ ゴシック" panose="020B0609070205080204" pitchFamily="49" charset="-128"/>
                <a:ea typeface="ＭＳ ゴシック" panose="020B0609070205080204" pitchFamily="49" charset="-128"/>
              </a:rPr>
              <a:t>園児が自ら周囲に働き掛け、試行錯誤しつつ自分の力で行う活動を見守りながら、適</a:t>
            </a:r>
            <a:endParaRPr lang="en-US" altLang="ja-JP" sz="23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300" dirty="0">
                <a:solidFill>
                  <a:schemeClr val="tx1"/>
                </a:solidFill>
                <a:latin typeface="ＭＳ ゴシック" panose="020B0609070205080204" pitchFamily="49" charset="-128"/>
                <a:ea typeface="ＭＳ ゴシック" panose="020B0609070205080204" pitchFamily="49" charset="-128"/>
              </a:rPr>
              <a:t>　</a:t>
            </a:r>
            <a:r>
              <a:rPr lang="ja-JP" altLang="en-US" sz="2300" dirty="0" smtClean="0">
                <a:solidFill>
                  <a:schemeClr val="tx1"/>
                </a:solidFill>
                <a:latin typeface="ＭＳ ゴシック" panose="020B0609070205080204" pitchFamily="49" charset="-128"/>
                <a:ea typeface="ＭＳ ゴシック" panose="020B0609070205080204" pitchFamily="49" charset="-128"/>
              </a:rPr>
              <a:t>　　　</a:t>
            </a:r>
            <a:r>
              <a:rPr lang="ja-JP" altLang="en-US" sz="2300" u="sng" dirty="0" smtClean="0">
                <a:solidFill>
                  <a:schemeClr val="tx1"/>
                </a:solidFill>
                <a:latin typeface="ＭＳ ゴシック" panose="020B0609070205080204" pitchFamily="49" charset="-128"/>
                <a:ea typeface="ＭＳ ゴシック" panose="020B0609070205080204" pitchFamily="49" charset="-128"/>
              </a:rPr>
              <a:t>切に援助すること。</a:t>
            </a:r>
            <a:endParaRPr lang="en-US" altLang="ja-JP" sz="23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300" dirty="0">
                <a:solidFill>
                  <a:schemeClr val="tx1"/>
                </a:solidFill>
                <a:latin typeface="ＭＳ ゴシック" panose="020B0609070205080204" pitchFamily="49" charset="-128"/>
                <a:ea typeface="ＭＳ ゴシック" panose="020B0609070205080204" pitchFamily="49" charset="-128"/>
              </a:rPr>
              <a:t>　</a:t>
            </a:r>
            <a:r>
              <a:rPr lang="ja-JP" altLang="en-US" sz="2300" dirty="0" smtClean="0">
                <a:solidFill>
                  <a:schemeClr val="tx1"/>
                </a:solidFill>
                <a:latin typeface="ＭＳ ゴシック" panose="020B0609070205080204" pitchFamily="49" charset="-128"/>
                <a:ea typeface="ＭＳ ゴシック" panose="020B0609070205080204" pitchFamily="49" charset="-128"/>
              </a:rPr>
              <a:t>（４）　</a:t>
            </a:r>
            <a:r>
              <a:rPr lang="ja-JP" altLang="en-US" sz="2300" u="sng" dirty="0" smtClean="0">
                <a:solidFill>
                  <a:schemeClr val="tx1"/>
                </a:solidFill>
                <a:latin typeface="ＭＳ ゴシック" panose="020B0609070205080204" pitchFamily="49" charset="-128"/>
                <a:ea typeface="ＭＳ ゴシック" panose="020B0609070205080204" pitchFamily="49" charset="-128"/>
              </a:rPr>
              <a:t>園児の入園時の教育及び保育に当たっては、できるだけ個別的に対応し、園児が安定</a:t>
            </a:r>
            <a:endParaRPr lang="en-US" altLang="ja-JP" sz="23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300" dirty="0">
                <a:solidFill>
                  <a:schemeClr val="tx1"/>
                </a:solidFill>
                <a:latin typeface="ＭＳ ゴシック" panose="020B0609070205080204" pitchFamily="49" charset="-128"/>
                <a:ea typeface="ＭＳ ゴシック" panose="020B0609070205080204" pitchFamily="49" charset="-128"/>
              </a:rPr>
              <a:t>　</a:t>
            </a:r>
            <a:r>
              <a:rPr lang="ja-JP" altLang="en-US" sz="2300" dirty="0" smtClean="0">
                <a:solidFill>
                  <a:schemeClr val="tx1"/>
                </a:solidFill>
                <a:latin typeface="ＭＳ ゴシック" panose="020B0609070205080204" pitchFamily="49" charset="-128"/>
                <a:ea typeface="ＭＳ ゴシック" panose="020B0609070205080204" pitchFamily="49" charset="-128"/>
              </a:rPr>
              <a:t>　　　</a:t>
            </a:r>
            <a:r>
              <a:rPr lang="ja-JP" altLang="en-US" sz="2300" u="sng" dirty="0" smtClean="0">
                <a:solidFill>
                  <a:schemeClr val="tx1"/>
                </a:solidFill>
                <a:latin typeface="ＭＳ ゴシック" panose="020B0609070205080204" pitchFamily="49" charset="-128"/>
                <a:ea typeface="ＭＳ ゴシック" panose="020B0609070205080204" pitchFamily="49" charset="-128"/>
              </a:rPr>
              <a:t>感を得て、次第に幼保連携型認定こども園の生活になじんでいくようにするとともに、</a:t>
            </a:r>
            <a:endParaRPr lang="en-US" altLang="ja-JP" sz="23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300" dirty="0">
                <a:solidFill>
                  <a:schemeClr val="tx1"/>
                </a:solidFill>
                <a:latin typeface="ＭＳ ゴシック" panose="020B0609070205080204" pitchFamily="49" charset="-128"/>
                <a:ea typeface="ＭＳ ゴシック" panose="020B0609070205080204" pitchFamily="49" charset="-128"/>
              </a:rPr>
              <a:t>　</a:t>
            </a:r>
            <a:r>
              <a:rPr lang="ja-JP" altLang="en-US" sz="2300" dirty="0" smtClean="0">
                <a:solidFill>
                  <a:schemeClr val="tx1"/>
                </a:solidFill>
                <a:latin typeface="ＭＳ ゴシック" panose="020B0609070205080204" pitchFamily="49" charset="-128"/>
                <a:ea typeface="ＭＳ ゴシック" panose="020B0609070205080204" pitchFamily="49" charset="-128"/>
              </a:rPr>
              <a:t>　　　</a:t>
            </a:r>
            <a:r>
              <a:rPr lang="ja-JP" altLang="en-US" sz="2300" u="sng" dirty="0" smtClean="0">
                <a:solidFill>
                  <a:schemeClr val="tx1"/>
                </a:solidFill>
                <a:latin typeface="ＭＳ ゴシック" panose="020B0609070205080204" pitchFamily="49" charset="-128"/>
                <a:ea typeface="ＭＳ ゴシック" panose="020B0609070205080204" pitchFamily="49" charset="-128"/>
              </a:rPr>
              <a:t>既に入園している園児に不安や動揺を与えないようにすること。</a:t>
            </a:r>
            <a:endParaRPr lang="en-US" altLang="ja-JP" sz="23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300" dirty="0">
                <a:solidFill>
                  <a:schemeClr val="tx1"/>
                </a:solidFill>
                <a:latin typeface="ＭＳ ゴシック" panose="020B0609070205080204" pitchFamily="49" charset="-128"/>
                <a:ea typeface="ＭＳ ゴシック" panose="020B0609070205080204" pitchFamily="49" charset="-128"/>
              </a:rPr>
              <a:t>　</a:t>
            </a:r>
            <a:r>
              <a:rPr lang="ja-JP" altLang="en-US" sz="2300" dirty="0" smtClean="0">
                <a:solidFill>
                  <a:schemeClr val="tx1"/>
                </a:solidFill>
                <a:latin typeface="ＭＳ ゴシック" panose="020B0609070205080204" pitchFamily="49" charset="-128"/>
                <a:ea typeface="ＭＳ ゴシック" panose="020B0609070205080204" pitchFamily="49" charset="-128"/>
              </a:rPr>
              <a:t>（５）　</a:t>
            </a:r>
            <a:r>
              <a:rPr lang="ja-JP" altLang="en-US" sz="2300" u="sng" dirty="0" smtClean="0">
                <a:solidFill>
                  <a:schemeClr val="tx1"/>
                </a:solidFill>
                <a:latin typeface="ＭＳ ゴシック" panose="020B0609070205080204" pitchFamily="49" charset="-128"/>
                <a:ea typeface="ＭＳ ゴシック" panose="020B0609070205080204" pitchFamily="49" charset="-128"/>
              </a:rPr>
              <a:t>園児の国籍や文化の違いを認め、互いに尊重する心を育てるようにすること。</a:t>
            </a:r>
            <a:endParaRPr lang="en-US" altLang="ja-JP" sz="23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300" dirty="0">
                <a:solidFill>
                  <a:schemeClr val="tx1"/>
                </a:solidFill>
                <a:latin typeface="ＭＳ ゴシック" panose="020B0609070205080204" pitchFamily="49" charset="-128"/>
                <a:ea typeface="ＭＳ ゴシック" panose="020B0609070205080204" pitchFamily="49" charset="-128"/>
              </a:rPr>
              <a:t>　</a:t>
            </a:r>
            <a:r>
              <a:rPr lang="ja-JP" altLang="en-US" sz="2300" dirty="0" smtClean="0">
                <a:solidFill>
                  <a:schemeClr val="tx1"/>
                </a:solidFill>
                <a:latin typeface="ＭＳ ゴシック" panose="020B0609070205080204" pitchFamily="49" charset="-128"/>
                <a:ea typeface="ＭＳ ゴシック" panose="020B0609070205080204" pitchFamily="49" charset="-128"/>
              </a:rPr>
              <a:t>（６）　</a:t>
            </a:r>
            <a:r>
              <a:rPr lang="ja-JP" altLang="en-US" sz="2300" u="sng" dirty="0" smtClean="0">
                <a:solidFill>
                  <a:schemeClr val="tx1"/>
                </a:solidFill>
                <a:latin typeface="ＭＳ ゴシック" panose="020B0609070205080204" pitchFamily="49" charset="-128"/>
                <a:ea typeface="ＭＳ ゴシック" panose="020B0609070205080204" pitchFamily="49" charset="-128"/>
              </a:rPr>
              <a:t>園児の性差や個人差にも留意しつつ、性別などによる固定的な意識を植え付けること</a:t>
            </a:r>
            <a:endParaRPr lang="en-US" altLang="ja-JP" sz="2300"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2300" dirty="0" smtClean="0">
                <a:solidFill>
                  <a:schemeClr val="tx1"/>
                </a:solidFill>
                <a:latin typeface="ＭＳ ゴシック" panose="020B0609070205080204" pitchFamily="49" charset="-128"/>
                <a:ea typeface="ＭＳ ゴシック" panose="020B0609070205080204" pitchFamily="49" charset="-128"/>
              </a:rPr>
              <a:t>　</a:t>
            </a:r>
            <a:r>
              <a:rPr lang="ja-JP" altLang="en-US" sz="2300" dirty="0">
                <a:solidFill>
                  <a:schemeClr val="tx1"/>
                </a:solidFill>
                <a:latin typeface="ＭＳ ゴシック" panose="020B0609070205080204" pitchFamily="49" charset="-128"/>
                <a:ea typeface="ＭＳ ゴシック" panose="020B0609070205080204" pitchFamily="49" charset="-128"/>
              </a:rPr>
              <a:t>　</a:t>
            </a:r>
            <a:r>
              <a:rPr lang="ja-JP" altLang="en-US" sz="2300" dirty="0" smtClean="0">
                <a:solidFill>
                  <a:schemeClr val="tx1"/>
                </a:solidFill>
                <a:latin typeface="ＭＳ ゴシック" panose="020B0609070205080204" pitchFamily="49" charset="-128"/>
                <a:ea typeface="ＭＳ ゴシック" panose="020B0609070205080204" pitchFamily="49" charset="-128"/>
              </a:rPr>
              <a:t>　　</a:t>
            </a:r>
            <a:r>
              <a:rPr lang="ja-JP" altLang="en-US" sz="2300" u="sng" dirty="0" smtClean="0">
                <a:solidFill>
                  <a:schemeClr val="tx1"/>
                </a:solidFill>
                <a:latin typeface="ＭＳ ゴシック" panose="020B0609070205080204" pitchFamily="49" charset="-128"/>
                <a:ea typeface="ＭＳ ゴシック" panose="020B0609070205080204" pitchFamily="49" charset="-128"/>
              </a:rPr>
              <a:t>がないようにすること。</a:t>
            </a:r>
            <a:r>
              <a:rPr lang="ja-JP" altLang="en-US" sz="2300" dirty="0" smtClean="0">
                <a:solidFill>
                  <a:schemeClr val="tx1"/>
                </a:solidFill>
                <a:latin typeface="ＭＳ ゴシック" panose="020B0609070205080204" pitchFamily="49" charset="-128"/>
                <a:ea typeface="ＭＳ ゴシック" panose="020B0609070205080204" pitchFamily="49" charset="-128"/>
              </a:rPr>
              <a:t>　　</a:t>
            </a:r>
            <a:r>
              <a:rPr lang="ja-JP" altLang="en-US" sz="2100" dirty="0" smtClean="0">
                <a:solidFill>
                  <a:schemeClr val="tx1"/>
                </a:solidFill>
              </a:rPr>
              <a:t>　　　　　　　　　　　　　</a:t>
            </a:r>
            <a:endParaRPr lang="en-US" altLang="ja-JP" sz="2100" dirty="0" smtClean="0">
              <a:solidFill>
                <a:schemeClr val="tx1"/>
              </a:solidFill>
            </a:endParaRPr>
          </a:p>
          <a:p>
            <a:pPr algn="l"/>
            <a:r>
              <a:rPr lang="ja-JP" altLang="en-US" sz="2100" dirty="0">
                <a:solidFill>
                  <a:schemeClr val="tx1"/>
                </a:solidFill>
              </a:rPr>
              <a:t>　</a:t>
            </a:r>
            <a:r>
              <a:rPr lang="ja-JP" altLang="en-US" sz="2100" dirty="0" smtClean="0">
                <a:solidFill>
                  <a:schemeClr val="tx1"/>
                </a:solidFill>
              </a:rPr>
              <a:t>　　　　　　　　　　　　　　　　　　　　　　　　　　　　　　　　　　　　　　　</a:t>
            </a:r>
            <a:r>
              <a:rPr lang="ja-JP" altLang="en-US" sz="1400" dirty="0" smtClean="0">
                <a:solidFill>
                  <a:schemeClr val="tx1"/>
                </a:solidFill>
              </a:rPr>
              <a:t>　</a:t>
            </a:r>
            <a:r>
              <a:rPr lang="en-US" altLang="ja-JP" sz="1400" u="sng" dirty="0">
                <a:solidFill>
                  <a:schemeClr val="tx1"/>
                </a:solidFill>
              </a:rPr>
              <a:t>※</a:t>
            </a:r>
            <a:r>
              <a:rPr lang="ja-JP" altLang="en-US" sz="1400" u="sng" dirty="0">
                <a:solidFill>
                  <a:schemeClr val="tx1"/>
                </a:solidFill>
              </a:rPr>
              <a:t>下線部：主な改訂</a:t>
            </a:r>
            <a:r>
              <a:rPr lang="ja-JP" altLang="en-US" sz="1400" u="sng" dirty="0" smtClean="0">
                <a:solidFill>
                  <a:schemeClr val="tx1"/>
                </a:solidFill>
              </a:rPr>
              <a:t>箇所</a:t>
            </a:r>
          </a:p>
          <a:p>
            <a:pPr algn="l"/>
            <a:endParaRPr lang="ja-JP" altLang="en-US" sz="2100" dirty="0" smtClean="0">
              <a:solidFill>
                <a:schemeClr val="tx1"/>
              </a:solidFill>
            </a:endParaRPr>
          </a:p>
          <a:p>
            <a:pPr algn="l">
              <a:lnSpc>
                <a:spcPct val="120000"/>
              </a:lnSpc>
            </a:pPr>
            <a:endParaRPr lang="ja-JP" altLang="en-US" sz="2000" dirty="0" smtClean="0">
              <a:solidFill>
                <a:schemeClr val="tx1"/>
              </a:solidFill>
            </a:endParaRPr>
          </a:p>
          <a:p>
            <a:pPr marL="342900" lvl="2" indent="-342900" algn="l"/>
            <a:endParaRPr lang="en-US" altLang="ja-JP" sz="2000" b="1" dirty="0" smtClean="0"/>
          </a:p>
          <a:p>
            <a:pPr marL="342900" lvl="2" indent="-342900" algn="l"/>
            <a:endParaRPr lang="ja-JP" altLang="en-US" sz="2000" b="1" dirty="0" smtClean="0"/>
          </a:p>
          <a:p>
            <a:pPr marL="342900" lvl="2" indent="-342900" algn="l"/>
            <a:endParaRPr lang="en-US" altLang="ja-JP" sz="2000" b="1" dirty="0" smtClean="0"/>
          </a:p>
          <a:p>
            <a:pPr marL="342900" lvl="2" indent="-342900" algn="l"/>
            <a:endParaRPr lang="ja-JP" altLang="en-US" sz="2000" b="1" dirty="0" smtClean="0"/>
          </a:p>
          <a:p>
            <a:pPr algn="l"/>
            <a:endParaRPr lang="en-US" altLang="ja-JP" sz="2000" b="1" dirty="0" smtClean="0"/>
          </a:p>
          <a:p>
            <a:pPr algn="l"/>
            <a:endParaRPr lang="ja-JP" altLang="en-US" sz="2000" dirty="0"/>
          </a:p>
        </p:txBody>
      </p:sp>
      <p:sp>
        <p:nvSpPr>
          <p:cNvPr id="9" name="右矢印 8"/>
          <p:cNvSpPr/>
          <p:nvPr/>
        </p:nvSpPr>
        <p:spPr>
          <a:xfrm>
            <a:off x="7608645" y="5924815"/>
            <a:ext cx="1292710"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356</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60</a:t>
            </a:fld>
            <a:endParaRPr lang="ja-JP" altLang="en-US"/>
          </a:p>
        </p:txBody>
      </p:sp>
    </p:spTree>
    <p:extLst>
      <p:ext uri="{BB962C8B-B14F-4D97-AF65-F5344CB8AC3E}">
        <p14:creationId xmlns:p14="http://schemas.microsoft.com/office/powerpoint/2010/main" val="24302964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第３章　健康及び安全の改訂</a:t>
            </a:r>
            <a:endParaRPr kumimoji="1" lang="ja-JP" altLang="en-US" dirty="0"/>
          </a:p>
        </p:txBody>
      </p:sp>
      <p:cxnSp>
        <p:nvCxnSpPr>
          <p:cNvPr id="4" name="直線コネクタ 3"/>
          <p:cNvCxnSpPr/>
          <p:nvPr/>
        </p:nvCxnSpPr>
        <p:spPr>
          <a:xfrm>
            <a:off x="1496616" y="3212976"/>
            <a:ext cx="6840760" cy="0"/>
          </a:xfrm>
          <a:prstGeom prst="line">
            <a:avLst/>
          </a:prstGeom>
        </p:spPr>
        <p:style>
          <a:lnRef idx="3">
            <a:schemeClr val="accent6"/>
          </a:lnRef>
          <a:fillRef idx="0">
            <a:schemeClr val="accent6"/>
          </a:fillRef>
          <a:effectRef idx="2">
            <a:schemeClr val="accent6"/>
          </a:effectRef>
          <a:fontRef idx="minor">
            <a:schemeClr val="tx1"/>
          </a:fontRef>
        </p:style>
      </p:cxnSp>
      <p:sp>
        <p:nvSpPr>
          <p:cNvPr id="5" name="スライド番号プレースホルダー 4"/>
          <p:cNvSpPr>
            <a:spLocks noGrp="1"/>
          </p:cNvSpPr>
          <p:nvPr>
            <p:ph type="sldNum" sz="quarter" idx="12"/>
          </p:nvPr>
        </p:nvSpPr>
        <p:spPr/>
        <p:txBody>
          <a:bodyPr/>
          <a:lstStyle/>
          <a:p>
            <a:pPr>
              <a:defRPr/>
            </a:pPr>
            <a:fld id="{0C9471C5-DDA3-45F4-AF46-9CCD1ACA3B9A}" type="slidenum">
              <a:rPr lang="ja-JP" altLang="en-US" smtClean="0"/>
              <a:pPr>
                <a:defRPr/>
              </a:pPr>
              <a:t>61</a:t>
            </a:fld>
            <a:endParaRPr lang="ja-JP" altLang="en-US"/>
          </a:p>
        </p:txBody>
      </p:sp>
    </p:spTree>
    <p:extLst>
      <p:ext uri="{BB962C8B-B14F-4D97-AF65-F5344CB8AC3E}">
        <p14:creationId xmlns:p14="http://schemas.microsoft.com/office/powerpoint/2010/main" val="314599497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1000" y="1"/>
            <a:ext cx="9144000" cy="497710"/>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第３章　「健康及び安全」の改訂の要点</a:t>
            </a:r>
            <a:endParaRPr lang="ja-JP" altLang="en-US" sz="2400" b="1"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40" name="正方形/長方形 39"/>
          <p:cNvSpPr/>
          <p:nvPr/>
        </p:nvSpPr>
        <p:spPr>
          <a:xfrm>
            <a:off x="435177" y="793122"/>
            <a:ext cx="8994820" cy="5732222"/>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defTabSz="914400" fontAlgn="auto">
              <a:spcBef>
                <a:spcPts val="0"/>
              </a:spcBef>
              <a:spcAft>
                <a:spcPts val="0"/>
              </a:spcAft>
            </a:pP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①</a:t>
            </a: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a:solidFill>
                  <a:srgbClr val="0070C0"/>
                </a:solidFill>
                <a:latin typeface="HG丸ｺﾞｼｯｸM-PRO" panose="020F0600000000000000" pitchFamily="50" charset="-128"/>
                <a:ea typeface="HG丸ｺﾞｼｯｸM-PRO" panose="020F0600000000000000" pitchFamily="50" charset="-128"/>
              </a:rPr>
              <a:t>現代的な課題</a:t>
            </a:r>
            <a:r>
              <a:rPr lang="ja-JP" altLang="en-US" sz="2000" dirty="0">
                <a:solidFill>
                  <a:prstClr val="black"/>
                </a:solidFill>
                <a:latin typeface="HG丸ｺﾞｼｯｸM-PRO" panose="020F0600000000000000" pitchFamily="50" charset="-128"/>
                <a:ea typeface="HG丸ｺﾞｼｯｸM-PRO" panose="020F0600000000000000" pitchFamily="50" charset="-128"/>
              </a:rPr>
              <a:t>を踏まえ、特に、以下の事項を改善・充実</a:t>
            </a: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u="sng" dirty="0">
                <a:solidFill>
                  <a:schemeClr val="tx1"/>
                </a:solidFill>
                <a:latin typeface="HG丸ｺﾞｼｯｸM-PRO" panose="020F0600000000000000" pitchFamily="50" charset="-128"/>
                <a:ea typeface="HG丸ｺﾞｼｯｸM-PRO" panose="020F0600000000000000" pitchFamily="50" charset="-128"/>
              </a:rPr>
              <a:t>アレルギー疾患を有する園児への対応</a:t>
            </a:r>
            <a:r>
              <a:rPr lang="ja-JP" altLang="en-US" sz="2000" dirty="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や環境の整備</a:t>
            </a:r>
            <a:r>
              <a:rPr lang="ja-JP" altLang="en-US" sz="2000" dirty="0">
                <a:solidFill>
                  <a:prstClr val="black"/>
                </a:solidFill>
                <a:latin typeface="HG丸ｺﾞｼｯｸM-PRO" panose="020F0600000000000000" pitchFamily="50" charset="-128"/>
                <a:ea typeface="HG丸ｺﾞｼｯｸM-PRO" panose="020F0600000000000000" pitchFamily="50" charset="-128"/>
              </a:rPr>
              <a:t>等</a:t>
            </a: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8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u="sng" dirty="0">
                <a:solidFill>
                  <a:schemeClr val="tx1"/>
                </a:solidFill>
                <a:latin typeface="HG丸ｺﾞｼｯｸM-PRO" panose="020F0600000000000000" pitchFamily="50" charset="-128"/>
                <a:ea typeface="HG丸ｺﾞｼｯｸM-PRO" panose="020F0600000000000000" pitchFamily="50" charset="-128"/>
              </a:rPr>
              <a:t>食育の推進</a:t>
            </a:r>
            <a:r>
              <a:rPr lang="ja-JP" altLang="en-US" sz="2000" dirty="0">
                <a:solidFill>
                  <a:prstClr val="black"/>
                </a:solidFill>
                <a:latin typeface="HG丸ｺﾞｼｯｸM-PRO" panose="020F0600000000000000" pitchFamily="50" charset="-128"/>
                <a:ea typeface="HG丸ｺﾞｼｯｸM-PRO" panose="020F0600000000000000" pitchFamily="50" charset="-128"/>
              </a:rPr>
              <a:t>における、</a:t>
            </a:r>
            <a:r>
              <a:rPr lang="ja-JP" altLang="en-US" sz="2000" dirty="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保護者や地域、関係機関等との連携</a:t>
            </a:r>
            <a:r>
              <a:rPr lang="ja-JP" altLang="en-US" sz="2000" dirty="0" smtClean="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や協働</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に</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ついて</a:t>
            </a: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u="sng" dirty="0">
                <a:solidFill>
                  <a:schemeClr val="tx1"/>
                </a:solidFill>
                <a:latin typeface="HG丸ｺﾞｼｯｸM-PRO" panose="020F0600000000000000" pitchFamily="50" charset="-128"/>
                <a:ea typeface="HG丸ｺﾞｼｯｸM-PRO" panose="020F0600000000000000" pitchFamily="50" charset="-128"/>
              </a:rPr>
              <a:t>職員の</a:t>
            </a:r>
            <a:r>
              <a:rPr lang="ja-JP" altLang="en-US" sz="2000" u="sng" dirty="0" smtClean="0">
                <a:solidFill>
                  <a:schemeClr val="tx1"/>
                </a:solidFill>
                <a:latin typeface="HG丸ｺﾞｼｯｸM-PRO" panose="020F0600000000000000" pitchFamily="50" charset="-128"/>
                <a:ea typeface="HG丸ｺﾞｼｯｸM-PRO" panose="020F0600000000000000" pitchFamily="50" charset="-128"/>
              </a:rPr>
              <a:t>衛生知識</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の</a:t>
            </a:r>
            <a:r>
              <a:rPr lang="ja-JP" altLang="en-US" sz="2000" dirty="0">
                <a:solidFill>
                  <a:prstClr val="black"/>
                </a:solidFill>
                <a:latin typeface="HG丸ｺﾞｼｯｸM-PRO" panose="020F0600000000000000" pitchFamily="50" charset="-128"/>
                <a:ea typeface="HG丸ｺﾞｼｯｸM-PRO" panose="020F0600000000000000" pitchFamily="50" charset="-128"/>
              </a:rPr>
              <a:t>向上に</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ついて</a:t>
            </a: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800" dirty="0">
                <a:solidFill>
                  <a:prstClr val="black"/>
                </a:solidFill>
                <a:latin typeface="HG丸ｺﾞｼｯｸM-PRO" panose="020F0600000000000000" pitchFamily="50" charset="-128"/>
                <a:ea typeface="HG丸ｺﾞｼｯｸM-PRO" panose="020F0600000000000000" pitchFamily="50" charset="-128"/>
              </a:rPr>
              <a:t>　</a:t>
            </a:r>
            <a:r>
              <a:rPr lang="ja-JP" altLang="en-US" sz="8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u="sng" dirty="0">
                <a:solidFill>
                  <a:schemeClr val="tx1"/>
                </a:solidFill>
                <a:latin typeface="HG丸ｺﾞｼｯｸM-PRO" panose="020F0600000000000000" pitchFamily="50" charset="-128"/>
                <a:ea typeface="HG丸ｺﾞｼｯｸM-PRO" panose="020F0600000000000000" pitchFamily="50" charset="-128"/>
              </a:rPr>
              <a:t>重大事故防止の対策</a:t>
            </a:r>
            <a:r>
              <a:rPr lang="ja-JP" altLang="en-US" sz="2000" dirty="0">
                <a:solidFill>
                  <a:prstClr val="black"/>
                </a:solidFill>
                <a:latin typeface="HG丸ｺﾞｼｯｸM-PRO" panose="020F0600000000000000" pitchFamily="50" charset="-128"/>
                <a:ea typeface="HG丸ｺﾞｼｯｸM-PRO" panose="020F0600000000000000" pitchFamily="50" charset="-128"/>
              </a:rPr>
              <a:t>等に</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ついて</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　</a:t>
            </a:r>
            <a:r>
              <a:rPr lang="ja-JP" altLang="en-US" sz="2000" u="sng" dirty="0">
                <a:solidFill>
                  <a:schemeClr val="tx1"/>
                </a:solidFill>
                <a:latin typeface="HG丸ｺﾞｼｯｸM-PRO" panose="020F0600000000000000" pitchFamily="50" charset="-128"/>
                <a:ea typeface="HG丸ｺﾞｼｯｸM-PRO" panose="020F0600000000000000" pitchFamily="50" charset="-128"/>
              </a:rPr>
              <a:t>災害への備え</a:t>
            </a:r>
            <a:r>
              <a:rPr lang="ja-JP" altLang="en-US" sz="2000" dirty="0">
                <a:solidFill>
                  <a:prstClr val="black"/>
                </a:solidFill>
                <a:latin typeface="HG丸ｺﾞｼｯｸM-PRO" panose="020F0600000000000000" pitchFamily="50" charset="-128"/>
                <a:ea typeface="HG丸ｺﾞｼｯｸM-PRO" panose="020F0600000000000000" pitchFamily="50" charset="-128"/>
              </a:rPr>
              <a:t>として、</a:t>
            </a:r>
            <a:r>
              <a:rPr lang="ja-JP" altLang="en-US" sz="2000" dirty="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施設・設備等の安全確保</a:t>
            </a:r>
            <a:r>
              <a:rPr lang="ja-JP" altLang="en-US" sz="2000" dirty="0">
                <a:solidFill>
                  <a:prstClr val="black"/>
                </a:solidFill>
                <a:latin typeface="HG丸ｺﾞｼｯｸM-PRO" panose="020F0600000000000000" pitchFamily="50" charset="-128"/>
                <a:ea typeface="HG丸ｺﾞｼｯｸM-PRO" panose="020F0600000000000000" pitchFamily="50" charset="-128"/>
              </a:rPr>
              <a:t>、</a:t>
            </a:r>
            <a:r>
              <a:rPr lang="ja-JP" altLang="en-US" sz="2000" dirty="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災害発生時</a:t>
            </a:r>
            <a:r>
              <a:rPr lang="ja-JP" altLang="en-US" sz="2000" dirty="0" smtClean="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の対応</a:t>
            </a:r>
            <a:endParaRPr lang="en-US" altLang="ja-JP" sz="2000" dirty="0" smtClean="0">
              <a:solidFill>
                <a:prstClr val="black"/>
              </a:solidFill>
              <a:uFill>
                <a:solidFill>
                  <a:srgbClr val="FF0000"/>
                </a:solidFill>
              </a:u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　　や</a:t>
            </a:r>
            <a:r>
              <a:rPr lang="ja-JP" altLang="en-US" sz="2000" dirty="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体制等、地域の関係機関との連携</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について</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②</a:t>
            </a:r>
            <a:r>
              <a:rPr lang="ja-JP" altLang="en-US" sz="2000" dirty="0">
                <a:solidFill>
                  <a:prstClr val="black"/>
                </a:solidFill>
                <a:latin typeface="HG丸ｺﾞｼｯｸM-PRO" panose="020F0600000000000000" pitchFamily="50" charset="-128"/>
                <a:ea typeface="HG丸ｺﾞｼｯｸM-PRO" panose="020F0600000000000000" pitchFamily="50" charset="-128"/>
              </a:rPr>
              <a:t>　養護教諭や栄養教諭等が配置されている場合には、学校医等</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とともに、</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これらの</a:t>
            </a:r>
            <a:r>
              <a:rPr lang="ja-JP" altLang="en-US" sz="2000" dirty="0">
                <a:solidFill>
                  <a:prstClr val="black"/>
                </a:solidFill>
                <a:latin typeface="HG丸ｺﾞｼｯｸM-PRO" panose="020F0600000000000000" pitchFamily="50" charset="-128"/>
                <a:ea typeface="HG丸ｺﾞｼｯｸM-PRO" panose="020F0600000000000000" pitchFamily="50" charset="-128"/>
              </a:rPr>
              <a:t>者が</a:t>
            </a:r>
            <a:r>
              <a:rPr lang="ja-JP" altLang="en-US" sz="2000" b="1" dirty="0">
                <a:solidFill>
                  <a:srgbClr val="0070C0"/>
                </a:solidFill>
                <a:latin typeface="HG丸ｺﾞｼｯｸM-PRO" panose="020F0600000000000000" pitchFamily="50" charset="-128"/>
                <a:ea typeface="HG丸ｺﾞｼｯｸM-PRO" panose="020F0600000000000000" pitchFamily="50" charset="-128"/>
              </a:rPr>
              <a:t>それぞれ</a:t>
            </a:r>
            <a:r>
              <a:rPr lang="ja-JP" altLang="en-US" sz="2000" b="1" dirty="0" smtClean="0">
                <a:solidFill>
                  <a:srgbClr val="0070C0"/>
                </a:solidFill>
                <a:latin typeface="HG丸ｺﾞｼｯｸM-PRO" panose="020F0600000000000000" pitchFamily="50" charset="-128"/>
                <a:ea typeface="HG丸ｺﾞｼｯｸM-PRO" panose="020F0600000000000000" pitchFamily="50" charset="-128"/>
              </a:rPr>
              <a:t>の専門性</a:t>
            </a:r>
            <a:r>
              <a:rPr lang="ja-JP" altLang="en-US" sz="2000" b="1" dirty="0">
                <a:solidFill>
                  <a:srgbClr val="0070C0"/>
                </a:solidFill>
                <a:latin typeface="HG丸ｺﾞｼｯｸM-PRO" panose="020F0600000000000000" pitchFamily="50" charset="-128"/>
                <a:ea typeface="HG丸ｺﾞｼｯｸM-PRO" panose="020F0600000000000000" pitchFamily="50" charset="-128"/>
              </a:rPr>
              <a:t>を生かしながら職員全員</a:t>
            </a:r>
            <a:r>
              <a:rPr lang="ja-JP" altLang="en-US" sz="2000" b="1" dirty="0" smtClean="0">
                <a:solidFill>
                  <a:srgbClr val="0070C0"/>
                </a:solidFill>
                <a:latin typeface="HG丸ｺﾞｼｯｸM-PRO" panose="020F0600000000000000" pitchFamily="50" charset="-128"/>
                <a:ea typeface="HG丸ｺﾞｼｯｸM-PRO" panose="020F0600000000000000" pitchFamily="50" charset="-128"/>
              </a:rPr>
              <a:t>が相互</a:t>
            </a:r>
            <a:r>
              <a:rPr lang="ja-JP" altLang="en-US" sz="2000" b="1" dirty="0">
                <a:solidFill>
                  <a:srgbClr val="0070C0"/>
                </a:solidFill>
                <a:latin typeface="HG丸ｺﾞｼｯｸM-PRO" panose="020F0600000000000000" pitchFamily="50" charset="-128"/>
                <a:ea typeface="HG丸ｺﾞｼｯｸM-PRO" panose="020F0600000000000000" pitchFamily="50" charset="-128"/>
              </a:rPr>
              <a:t>に連携</a:t>
            </a:r>
            <a:r>
              <a:rPr lang="ja-JP" altLang="en-US" sz="2000" dirty="0">
                <a:solidFill>
                  <a:prstClr val="black"/>
                </a:solidFill>
                <a:latin typeface="HG丸ｺﾞｼｯｸM-PRO" panose="020F0600000000000000" pitchFamily="50" charset="-128"/>
                <a:ea typeface="HG丸ｺﾞｼｯｸM-PRO" panose="020F0600000000000000" pitchFamily="50" charset="-128"/>
              </a:rPr>
              <a:t>し</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b="1" dirty="0">
                <a:solidFill>
                  <a:prstClr val="black"/>
                </a:solidFill>
                <a:latin typeface="HG丸ｺﾞｼｯｸM-PRO" panose="020F0600000000000000" pitchFamily="50" charset="-128"/>
                <a:ea typeface="HG丸ｺﾞｼｯｸM-PRO" panose="020F0600000000000000" pitchFamily="50" charset="-128"/>
              </a:rPr>
              <a:t>　</a:t>
            </a:r>
            <a:r>
              <a:rPr lang="ja-JP" altLang="en-US" sz="2000" b="1" dirty="0" smtClean="0">
                <a:solidFill>
                  <a:srgbClr val="0070C0"/>
                </a:solidFill>
                <a:latin typeface="HG丸ｺﾞｼｯｸM-PRO" panose="020F0600000000000000" pitchFamily="50" charset="-128"/>
                <a:ea typeface="HG丸ｺﾞｼｯｸM-PRO" panose="020F0600000000000000" pitchFamily="50" charset="-128"/>
              </a:rPr>
              <a:t>組織的</a:t>
            </a:r>
            <a:r>
              <a:rPr lang="ja-JP" altLang="en-US" sz="2000" b="1" dirty="0">
                <a:solidFill>
                  <a:srgbClr val="0070C0"/>
                </a:solidFill>
                <a:latin typeface="HG丸ｺﾞｼｯｸM-PRO" panose="020F0600000000000000" pitchFamily="50" charset="-128"/>
                <a:ea typeface="HG丸ｺﾞｼｯｸM-PRO" panose="020F0600000000000000" pitchFamily="50" charset="-128"/>
              </a:rPr>
              <a:t>かつ適切な対応ができるような体制整備</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や</a:t>
            </a:r>
            <a:r>
              <a:rPr lang="ja-JP" altLang="en-US" sz="2000" b="1" dirty="0" smtClean="0">
                <a:solidFill>
                  <a:srgbClr val="0070C0"/>
                </a:solidFill>
                <a:latin typeface="HG丸ｺﾞｼｯｸM-PRO" panose="020F0600000000000000" pitchFamily="50" charset="-128"/>
                <a:ea typeface="HG丸ｺﾞｼｯｸM-PRO" panose="020F0600000000000000" pitchFamily="50" charset="-128"/>
              </a:rPr>
              <a:t>研修</a:t>
            </a:r>
            <a:r>
              <a:rPr lang="ja-JP" altLang="en-US" sz="2000" dirty="0">
                <a:solidFill>
                  <a:prstClr val="black"/>
                </a:solidFill>
                <a:latin typeface="HG丸ｺﾞｼｯｸM-PRO" panose="020F0600000000000000" pitchFamily="50" charset="-128"/>
                <a:ea typeface="HG丸ｺﾞｼｯｸM-PRO" panose="020F0600000000000000" pitchFamily="50" charset="-128"/>
              </a:rPr>
              <a:t>を行うことが必要</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で</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ある</a:t>
            </a:r>
            <a:r>
              <a:rPr lang="ja-JP" altLang="en-US" sz="2000" dirty="0">
                <a:solidFill>
                  <a:prstClr val="black"/>
                </a:solidFill>
                <a:latin typeface="HG丸ｺﾞｼｯｸM-PRO" panose="020F0600000000000000" pitchFamily="50" charset="-128"/>
                <a:ea typeface="HG丸ｺﾞｼｯｸM-PRO" panose="020F0600000000000000" pitchFamily="50" charset="-128"/>
              </a:rPr>
              <a:t>旨、</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明確化</a:t>
            </a: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62</a:t>
            </a:fld>
            <a:endParaRPr lang="ja-JP" altLang="en-US"/>
          </a:p>
        </p:txBody>
      </p:sp>
    </p:spTree>
    <p:extLst>
      <p:ext uri="{BB962C8B-B14F-4D97-AF65-F5344CB8AC3E}">
        <p14:creationId xmlns:p14="http://schemas.microsoft.com/office/powerpoint/2010/main" val="4742396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第３章</a:t>
            </a:r>
            <a:endParaRPr lang="ja-JP" altLang="en-US" b="1" dirty="0">
              <a:solidFill>
                <a:schemeClr val="bg1"/>
              </a:solidFill>
            </a:endParaRPr>
          </a:p>
        </p:txBody>
      </p:sp>
      <p:sp>
        <p:nvSpPr>
          <p:cNvPr id="2" name="テキスト ボックス 1"/>
          <p:cNvSpPr txBox="1"/>
          <p:nvPr/>
        </p:nvSpPr>
        <p:spPr>
          <a:xfrm>
            <a:off x="3656856" y="95407"/>
            <a:ext cx="2733454" cy="523220"/>
          </a:xfrm>
          <a:prstGeom prst="rect">
            <a:avLst/>
          </a:prstGeom>
          <a:noFill/>
        </p:spPr>
        <p:txBody>
          <a:bodyPr wrap="square" rtlCol="0">
            <a:spAutoFit/>
          </a:bodyPr>
          <a:lstStyle/>
          <a:p>
            <a:r>
              <a:rPr kumimoji="1" lang="ja-JP" altLang="en-US" sz="2800" dirty="0" smtClean="0">
                <a:latin typeface="ＤＦ特太ゴシック体" panose="020B0509000000000000" pitchFamily="49" charset="-128"/>
                <a:ea typeface="ＤＦ特太ゴシック体" panose="020B0509000000000000" pitchFamily="49" charset="-128"/>
              </a:rPr>
              <a:t>健康及び安全</a:t>
            </a:r>
            <a:endParaRPr kumimoji="1" lang="ja-JP" altLang="en-US" sz="2800" dirty="0">
              <a:latin typeface="ＤＦ特太ゴシック体" panose="020B0509000000000000" pitchFamily="49" charset="-128"/>
              <a:ea typeface="ＤＦ特太ゴシック体" panose="020B0509000000000000" pitchFamily="49" charset="-128"/>
            </a:endParaRPr>
          </a:p>
        </p:txBody>
      </p:sp>
      <p:sp>
        <p:nvSpPr>
          <p:cNvPr id="8" name="角丸四角形 7"/>
          <p:cNvSpPr/>
          <p:nvPr/>
        </p:nvSpPr>
        <p:spPr>
          <a:xfrm>
            <a:off x="392773" y="979754"/>
            <a:ext cx="8928992" cy="865070"/>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bg1"/>
                </a:solidFill>
              </a:rPr>
              <a:t>園児</a:t>
            </a:r>
            <a:r>
              <a:rPr lang="ja-JP" altLang="en-US" sz="3200" dirty="0" smtClean="0">
                <a:solidFill>
                  <a:schemeClr val="bg1"/>
                </a:solidFill>
              </a:rPr>
              <a:t>の生命の保持と健やかな生活の基本</a:t>
            </a:r>
            <a:endParaRPr lang="en-US" altLang="ja-JP" sz="3200" dirty="0" smtClean="0">
              <a:solidFill>
                <a:schemeClr val="bg1"/>
              </a:solidFill>
            </a:endParaRPr>
          </a:p>
        </p:txBody>
      </p:sp>
      <p:sp>
        <p:nvSpPr>
          <p:cNvPr id="9" name="コンテンツ プレースホルダー 2"/>
          <p:cNvSpPr txBox="1">
            <a:spLocks/>
          </p:cNvSpPr>
          <p:nvPr/>
        </p:nvSpPr>
        <p:spPr bwMode="auto">
          <a:xfrm>
            <a:off x="434298" y="2205951"/>
            <a:ext cx="8915400" cy="4177551"/>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ts val="4000"/>
              </a:lnSpc>
            </a:pPr>
            <a:r>
              <a:rPr lang="ja-JP" altLang="en-US" sz="2400" dirty="0" smtClean="0">
                <a:solidFill>
                  <a:schemeClr val="tx1"/>
                </a:solidFill>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園児の育ちをめぐる環境の変化や近年の研究成果に基づく知見、ガイドライン等を踏まえ、食育の推進、安全な教育及び保育の環境の確保等について記載を充実</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algn="l">
              <a:spcBef>
                <a:spcPts val="0"/>
              </a:spcBef>
            </a:pP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lnSpc>
                <a:spcPts val="4000"/>
              </a:lnSpc>
            </a:pP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第１　</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健康支援</a:t>
            </a:r>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pPr algn="l">
              <a:lnSpc>
                <a:spcPts val="4000"/>
              </a:lnSpc>
            </a:pP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第２　</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食育</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の推進　　　　　　</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algn="l">
              <a:lnSpc>
                <a:spcPts val="4000"/>
              </a:lnSpc>
            </a:pP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第３　</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環境</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及び</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衛生管理</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並びに</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安全管理</a:t>
            </a:r>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pPr algn="l">
              <a:lnSpc>
                <a:spcPts val="4000"/>
              </a:lnSpc>
            </a:pP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第４　</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災害</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への備え</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0" name="右矢印 9"/>
          <p:cNvSpPr/>
          <p:nvPr/>
        </p:nvSpPr>
        <p:spPr>
          <a:xfrm>
            <a:off x="8025621" y="5631283"/>
            <a:ext cx="1296144"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361</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63</a:t>
            </a:fld>
            <a:endParaRPr lang="ja-JP" altLang="en-US"/>
          </a:p>
        </p:txBody>
      </p:sp>
    </p:spTree>
    <p:extLst>
      <p:ext uri="{BB962C8B-B14F-4D97-AF65-F5344CB8AC3E}">
        <p14:creationId xmlns:p14="http://schemas.microsoft.com/office/powerpoint/2010/main" val="14756140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コンテンツ プレースホルダー 2"/>
          <p:cNvSpPr txBox="1">
            <a:spLocks/>
          </p:cNvSpPr>
          <p:nvPr/>
        </p:nvSpPr>
        <p:spPr bwMode="auto">
          <a:xfrm>
            <a:off x="429510" y="3068960"/>
            <a:ext cx="8915400" cy="3495704"/>
          </a:xfrm>
          <a:prstGeom prst="rect">
            <a:avLst/>
          </a:prstGeom>
          <a:ln/>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ts val="4000"/>
              </a:lnSpc>
            </a:pPr>
            <a:r>
              <a:rPr lang="ja-JP" altLang="en-US" sz="2400" dirty="0" smtClean="0">
                <a:solidFill>
                  <a:schemeClr val="tx1"/>
                </a:solidFill>
              </a:rPr>
              <a:t>　</a:t>
            </a:r>
            <a:endParaRPr lang="en-US" altLang="ja-JP" sz="2400" dirty="0" smtClean="0">
              <a:solidFill>
                <a:schemeClr val="tx1"/>
              </a:solidFill>
            </a:endParaRPr>
          </a:p>
        </p:txBody>
      </p:sp>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第３章</a:t>
            </a:r>
            <a:endParaRPr lang="ja-JP" altLang="en-US" b="1" dirty="0">
              <a:solidFill>
                <a:schemeClr val="bg1"/>
              </a:solidFill>
            </a:endParaRPr>
          </a:p>
        </p:txBody>
      </p:sp>
      <p:sp>
        <p:nvSpPr>
          <p:cNvPr id="2" name="テキスト ボックス 1"/>
          <p:cNvSpPr txBox="1"/>
          <p:nvPr/>
        </p:nvSpPr>
        <p:spPr>
          <a:xfrm>
            <a:off x="1280592" y="38862"/>
            <a:ext cx="5112568" cy="584775"/>
          </a:xfrm>
          <a:prstGeom prst="rect">
            <a:avLst/>
          </a:prstGeom>
          <a:noFill/>
        </p:spPr>
        <p:txBody>
          <a:bodyPr wrap="square" rtlCol="0">
            <a:spAutoFit/>
          </a:bodyPr>
          <a:lstStyle/>
          <a:p>
            <a:r>
              <a:rPr lang="ja-JP" altLang="en-US" sz="3200" dirty="0"/>
              <a:t>　</a:t>
            </a:r>
            <a:r>
              <a:rPr kumimoji="1" lang="ja-JP" altLang="en-US" sz="3200" dirty="0" smtClean="0"/>
              <a:t>　　　　　　　　　健康支援</a:t>
            </a:r>
            <a:endParaRPr kumimoji="1" lang="ja-JP" altLang="en-US" sz="3200" dirty="0"/>
          </a:p>
        </p:txBody>
      </p:sp>
      <p:sp>
        <p:nvSpPr>
          <p:cNvPr id="10" name="角丸四角形 9"/>
          <p:cNvSpPr/>
          <p:nvPr/>
        </p:nvSpPr>
        <p:spPr>
          <a:xfrm>
            <a:off x="591554" y="3209582"/>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健康状態や発育</a:t>
            </a:r>
            <a:r>
              <a:rPr lang="ja-JP" altLang="en-US" sz="2400" dirty="0">
                <a:solidFill>
                  <a:schemeClr val="tx1"/>
                </a:solidFill>
                <a:latin typeface="HG丸ｺﾞｼｯｸM-PRO" panose="020F0600000000000000" pitchFamily="50" charset="-128"/>
                <a:ea typeface="HG丸ｺﾞｼｯｸM-PRO" panose="020F0600000000000000" pitchFamily="50" charset="-128"/>
              </a:rPr>
              <a:t>及び</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発達の状態</a:t>
            </a:r>
            <a:r>
              <a:rPr lang="ja-JP" altLang="en-US" sz="2400" dirty="0">
                <a:solidFill>
                  <a:schemeClr val="tx1"/>
                </a:solidFill>
                <a:latin typeface="HG丸ｺﾞｼｯｸM-PRO" panose="020F0600000000000000" pitchFamily="50" charset="-128"/>
                <a:ea typeface="HG丸ｺﾞｼｯｸM-PRO" panose="020F0600000000000000" pitchFamily="50" charset="-128"/>
              </a:rPr>
              <a:t>の把握</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591554" y="4559143"/>
            <a:ext cx="3702360" cy="641177"/>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健　康　増　進</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591554" y="5606939"/>
            <a:ext cx="3702359" cy="641177"/>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丸ｺﾞｼｯｸM-PRO" panose="020F0600000000000000" pitchFamily="50" charset="-128"/>
                <a:ea typeface="HG丸ｺﾞｼｯｸM-PRO" panose="020F0600000000000000" pitchFamily="50" charset="-128"/>
              </a:rPr>
              <a:t>疾病</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等</a:t>
            </a:r>
            <a:r>
              <a:rPr lang="ja-JP" altLang="en-US" sz="2400" dirty="0">
                <a:solidFill>
                  <a:schemeClr val="tx1"/>
                </a:solidFill>
                <a:latin typeface="HG丸ｺﾞｼｯｸM-PRO" panose="020F0600000000000000" pitchFamily="50" charset="-128"/>
                <a:ea typeface="HG丸ｺﾞｼｯｸM-PRO" panose="020F0600000000000000" pitchFamily="50" charset="-128"/>
              </a:rPr>
              <a:t>へ</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の対応</a:t>
            </a:r>
            <a:endParaRPr lang="en-US" altLang="ja-JP" sz="2400" dirty="0" smtClean="0">
              <a:solidFill>
                <a:srgbClr val="002060"/>
              </a:solidFill>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4514593" y="3162544"/>
            <a:ext cx="4752528" cy="1200329"/>
          </a:xfrm>
          <a:prstGeom prst="rect">
            <a:avLst/>
          </a:prstGeom>
          <a:noFill/>
          <a:ln>
            <a:noFill/>
          </a:ln>
        </p:spPr>
        <p:txBody>
          <a:bodyPr wrap="square" rtlCol="0">
            <a:spAutoFit/>
          </a:bodyPr>
          <a:lstStyle/>
          <a:p>
            <a:r>
              <a:rPr lang="ja-JP" altLang="en-US" dirty="0" smtClean="0">
                <a:latin typeface="HG丸ｺﾞｼｯｸM-PRO" panose="020F0600000000000000" pitchFamily="50" charset="-128"/>
                <a:ea typeface="HG丸ｺﾞｼｯｸM-PRO" panose="020F0600000000000000" pitchFamily="50" charset="-128"/>
              </a:rPr>
              <a:t>定期的・継続的、必要に応じた把握・疾病や傷害が認められた場合の適切な対応・不適切な養育の兆候が見られる場合や虐待が疑われる場合の対応</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4514594" y="4544017"/>
            <a:ext cx="4752528" cy="646331"/>
          </a:xfrm>
          <a:prstGeom prst="rect">
            <a:avLst/>
          </a:prstGeom>
          <a:noFill/>
          <a:ln>
            <a:noFill/>
          </a:ln>
        </p:spPr>
        <p:txBody>
          <a:bodyPr wrap="square" rtlCol="0">
            <a:spAutoFit/>
          </a:bodyPr>
          <a:lstStyle/>
          <a:p>
            <a:r>
              <a:rPr lang="ja-JP" altLang="en-US" dirty="0" smtClean="0">
                <a:latin typeface="HG丸ｺﾞｼｯｸM-PRO" panose="020F0600000000000000" pitchFamily="50" charset="-128"/>
                <a:ea typeface="HG丸ｺﾞｼｯｸM-PRO" panose="020F0600000000000000" pitchFamily="50" charset="-128"/>
              </a:rPr>
              <a:t>学校保健計画の作成・健康診断の実施と記録の活用</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4546963" y="5327362"/>
            <a:ext cx="4752529" cy="1077218"/>
          </a:xfrm>
          <a:prstGeom prst="rect">
            <a:avLst/>
          </a:prstGeom>
          <a:noFill/>
          <a:ln>
            <a:noFill/>
          </a:ln>
        </p:spPr>
        <p:txBody>
          <a:bodyPr wrap="square" rtlCol="0">
            <a:spAutoFit/>
          </a:bodyPr>
          <a:lstStyle/>
          <a:p>
            <a:r>
              <a:rPr lang="ja-JP" altLang="en-US" sz="1600" dirty="0">
                <a:latin typeface="HG丸ｺﾞｼｯｸM-PRO" panose="020F0600000000000000" pitchFamily="50" charset="-128"/>
                <a:ea typeface="HG丸ｺﾞｼｯｸM-PRO" panose="020F0600000000000000" pitchFamily="50" charset="-128"/>
              </a:rPr>
              <a:t>体調不良</a:t>
            </a:r>
            <a:r>
              <a:rPr lang="ja-JP" altLang="en-US" sz="1600" dirty="0" smtClean="0">
                <a:latin typeface="HG丸ｺﾞｼｯｸM-PRO" panose="020F0600000000000000" pitchFamily="50" charset="-128"/>
                <a:ea typeface="HG丸ｺﾞｼｯｸM-PRO" panose="020F0600000000000000" pitchFamily="50" charset="-128"/>
              </a:rPr>
              <a:t>や傷害が発生した場合の対応・感染症等の発生予防と対応のための体制づくり・</a:t>
            </a:r>
            <a:r>
              <a:rPr lang="ja-JP" altLang="en-US" sz="1600" b="1" dirty="0" smtClean="0">
                <a:solidFill>
                  <a:srgbClr val="0000FF"/>
                </a:solidFill>
                <a:latin typeface="HG丸ｺﾞｼｯｸM-PRO" panose="020F0600000000000000" pitchFamily="50" charset="-128"/>
                <a:ea typeface="HG丸ｺﾞｼｯｸM-PRO" panose="020F0600000000000000" pitchFamily="50" charset="-128"/>
              </a:rPr>
              <a:t>アレルギー疾患を有する園児の教育及び保育に当たっての対応</a:t>
            </a:r>
            <a:r>
              <a:rPr lang="ja-JP" altLang="en-US" sz="1600" dirty="0" smtClean="0">
                <a:latin typeface="HG丸ｺﾞｼｯｸM-PRO" panose="020F0600000000000000" pitchFamily="50" charset="-128"/>
                <a:ea typeface="HG丸ｺﾞｼｯｸM-PRO" panose="020F0600000000000000" pitchFamily="50" charset="-128"/>
              </a:rPr>
              <a:t>・疾病等の事態への備え</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318059" y="883730"/>
            <a:ext cx="9138302" cy="1754326"/>
          </a:xfrm>
          <a:prstGeom prst="rect">
            <a:avLst/>
          </a:prstGeom>
          <a:noFill/>
          <a:ln w="38100">
            <a:solidFill>
              <a:schemeClr val="tx1"/>
            </a:solidFill>
          </a:ln>
        </p:spPr>
        <p:txBody>
          <a:bodyPr wrap="square" rtlCol="0">
            <a:spAutoFit/>
          </a:bodyPr>
          <a:lstStyle/>
          <a:p>
            <a:r>
              <a:rPr lang="ja-JP" altLang="en-US" dirty="0" smtClean="0">
                <a:latin typeface="ＭＳ ゴシック" panose="020B0609070205080204" pitchFamily="49" charset="-128"/>
                <a:ea typeface="ＭＳ ゴシック" panose="020B0609070205080204" pitchFamily="49" charset="-128"/>
              </a:rPr>
              <a:t>第１　健康支援</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３　疾病等への対応</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（３）</a:t>
            </a:r>
            <a:r>
              <a:rPr lang="ja-JP" altLang="en-US" u="sng" dirty="0" smtClean="0">
                <a:latin typeface="ＭＳ ゴシック" panose="020B0609070205080204" pitchFamily="49" charset="-128"/>
                <a:ea typeface="ＭＳ ゴシック" panose="020B0609070205080204" pitchFamily="49" charset="-128"/>
              </a:rPr>
              <a:t>アレルギー疾患を有する園児に関しては、保護者と連携し、医師の診断及び指示に基づき、適切な対応を行うこと。また、食物アレルギーに関して、関係機関と連携して、当該幼保連携型認定こども園の体制構築など、安全な環境の整備を行うこと。</a:t>
            </a:r>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mn-ea"/>
                <a:ea typeface="+mn-ea"/>
              </a:rPr>
              <a:t>　</a:t>
            </a:r>
            <a:r>
              <a:rPr lang="ja-JP" altLang="en-US" dirty="0" smtClean="0">
                <a:latin typeface="+mn-ea"/>
                <a:ea typeface="+mn-ea"/>
              </a:rPr>
              <a:t>　　　　　　　　　　　　　　　　　　　　　　　　　　　　　　　　　　　　　　　　　　　</a:t>
            </a:r>
            <a:r>
              <a:rPr lang="en-US" altLang="ja-JP" sz="1200" u="sng" dirty="0" smtClean="0">
                <a:latin typeface="+mn-ea"/>
                <a:ea typeface="+mn-ea"/>
              </a:rPr>
              <a:t>※</a:t>
            </a:r>
            <a:r>
              <a:rPr lang="ja-JP" altLang="en-US" sz="1200" u="sng" dirty="0" smtClean="0">
                <a:latin typeface="+mn-ea"/>
                <a:ea typeface="+mn-ea"/>
              </a:rPr>
              <a:t>下線部：主な改訂箇所</a:t>
            </a:r>
            <a:endParaRPr lang="ja-JP" altLang="en-US" sz="1200" u="sng" dirty="0">
              <a:latin typeface="+mn-ea"/>
              <a:ea typeface="+mn-ea"/>
            </a:endParaRPr>
          </a:p>
        </p:txBody>
      </p:sp>
      <p:sp>
        <p:nvSpPr>
          <p:cNvPr id="21" name="右矢印 20"/>
          <p:cNvSpPr/>
          <p:nvPr/>
        </p:nvSpPr>
        <p:spPr>
          <a:xfrm>
            <a:off x="8265368" y="2467991"/>
            <a:ext cx="1295566"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371</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64</a:t>
            </a:fld>
            <a:endParaRPr lang="ja-JP" altLang="en-US"/>
          </a:p>
        </p:txBody>
      </p:sp>
    </p:spTree>
    <p:extLst>
      <p:ext uri="{BB962C8B-B14F-4D97-AF65-F5344CB8AC3E}">
        <p14:creationId xmlns:p14="http://schemas.microsoft.com/office/powerpoint/2010/main" val="386024947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992560" y="764704"/>
            <a:ext cx="8064896" cy="410445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（１）　在園時に体調不良や傷害が発生した場合  </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（２）　感染症の集団発生予防 </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（３）　アレルギー疾患への対応</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（４）　保健室等の整備 </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（５）　与薬への留意点 </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（６）　救急蘇生法等について  </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（７）　病児保育事業を実施する場合の配慮 </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（８）　個別的な配慮を要する園児への対応 </a:t>
            </a:r>
            <a:endParaRPr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（９）　乳幼児突然死症候群</a:t>
            </a:r>
            <a:endParaRPr kumimoji="1" lang="ja-JP" altLang="en-US" sz="2400" dirty="0">
              <a:solidFill>
                <a:schemeClr val="tx2">
                  <a:lumMod val="75000"/>
                </a:schemeClr>
              </a:solidFill>
              <a:latin typeface="HG丸ｺﾞｼｯｸM-PRO" panose="020F0600000000000000" pitchFamily="50" charset="-128"/>
              <a:ea typeface="HG丸ｺﾞｼｯｸM-PRO" panose="020F0600000000000000" pitchFamily="50" charset="-128"/>
            </a:endParaRPr>
          </a:p>
        </p:txBody>
      </p:sp>
      <p:sp>
        <p:nvSpPr>
          <p:cNvPr id="4" name="右矢印 3"/>
          <p:cNvSpPr/>
          <p:nvPr/>
        </p:nvSpPr>
        <p:spPr>
          <a:xfrm>
            <a:off x="7207738" y="5305706"/>
            <a:ext cx="1273654"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372</a:t>
            </a:r>
            <a:r>
              <a:rPr kumimoji="1" lang="ja-JP" altLang="en-US" dirty="0" smtClean="0">
                <a:solidFill>
                  <a:schemeClr val="tx1"/>
                </a:solidFill>
              </a:rPr>
              <a:t>～</a:t>
            </a:r>
            <a:endParaRPr kumimoji="1" lang="ja-JP" altLang="en-US" dirty="0">
              <a:solidFill>
                <a:schemeClr val="tx1"/>
              </a:solidFill>
            </a:endParaRPr>
          </a:p>
        </p:txBody>
      </p:sp>
      <p:sp>
        <p:nvSpPr>
          <p:cNvPr id="5" name="スライド番号プレースホルダー 4"/>
          <p:cNvSpPr>
            <a:spLocks noGrp="1"/>
          </p:cNvSpPr>
          <p:nvPr>
            <p:ph type="sldNum" sz="quarter" idx="12"/>
          </p:nvPr>
        </p:nvSpPr>
        <p:spPr/>
        <p:txBody>
          <a:bodyPr/>
          <a:lstStyle/>
          <a:p>
            <a:pPr>
              <a:defRPr/>
            </a:pPr>
            <a:fld id="{331BA3DD-65D8-46F3-A286-776281681733}" type="slidenum">
              <a:rPr lang="ja-JP" altLang="en-US" smtClean="0"/>
              <a:pPr>
                <a:defRPr/>
              </a:pPr>
              <a:t>65</a:t>
            </a:fld>
            <a:endParaRPr lang="ja-JP" altLang="en-US"/>
          </a:p>
        </p:txBody>
      </p:sp>
    </p:spTree>
    <p:extLst>
      <p:ext uri="{BB962C8B-B14F-4D97-AF65-F5344CB8AC3E}">
        <p14:creationId xmlns:p14="http://schemas.microsoft.com/office/powerpoint/2010/main" val="159288202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第３章</a:t>
            </a:r>
            <a:endParaRPr lang="ja-JP" altLang="en-US" b="1" dirty="0">
              <a:solidFill>
                <a:schemeClr val="bg1"/>
              </a:solidFill>
            </a:endParaRPr>
          </a:p>
        </p:txBody>
      </p:sp>
      <p:sp>
        <p:nvSpPr>
          <p:cNvPr id="2" name="テキスト ボックス 1"/>
          <p:cNvSpPr txBox="1"/>
          <p:nvPr/>
        </p:nvSpPr>
        <p:spPr>
          <a:xfrm>
            <a:off x="3786741" y="71781"/>
            <a:ext cx="2448272" cy="523220"/>
          </a:xfrm>
          <a:prstGeom prst="rect">
            <a:avLst/>
          </a:prstGeom>
          <a:noFill/>
        </p:spPr>
        <p:txBody>
          <a:bodyPr wrap="square" rtlCol="0">
            <a:spAutoFit/>
          </a:bodyPr>
          <a:lstStyle/>
          <a:p>
            <a:r>
              <a:rPr kumimoji="1" lang="ja-JP" altLang="en-US" sz="2800" dirty="0" smtClean="0">
                <a:latin typeface="ＤＦ特太ゴシック体" panose="020B0509000000000000" pitchFamily="49" charset="-128"/>
                <a:ea typeface="ＤＦ特太ゴシック体" panose="020B0509000000000000" pitchFamily="49" charset="-128"/>
              </a:rPr>
              <a:t>食育の推進</a:t>
            </a:r>
            <a:endParaRPr kumimoji="1" lang="ja-JP" altLang="en-US" sz="2800" dirty="0">
              <a:latin typeface="ＤＦ特太ゴシック体" panose="020B0509000000000000" pitchFamily="49" charset="-128"/>
              <a:ea typeface="ＤＦ特太ゴシック体" panose="020B0509000000000000" pitchFamily="49" charset="-128"/>
            </a:endParaRPr>
          </a:p>
        </p:txBody>
      </p:sp>
      <p:sp>
        <p:nvSpPr>
          <p:cNvPr id="9" name="コンテンツ プレースホルダー 2"/>
          <p:cNvSpPr txBox="1">
            <a:spLocks/>
          </p:cNvSpPr>
          <p:nvPr/>
        </p:nvSpPr>
        <p:spPr bwMode="auto">
          <a:xfrm>
            <a:off x="427503" y="3212976"/>
            <a:ext cx="9018396" cy="3024336"/>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ts val="4000"/>
              </a:lnSpc>
            </a:pPr>
            <a:endParaRPr lang="en-US" altLang="ja-JP" sz="2400" dirty="0" smtClean="0">
              <a:solidFill>
                <a:schemeClr val="tx1"/>
              </a:solidFill>
            </a:endParaRPr>
          </a:p>
        </p:txBody>
      </p:sp>
      <p:sp>
        <p:nvSpPr>
          <p:cNvPr id="19" name="テキスト ボックス 18"/>
          <p:cNvSpPr txBox="1"/>
          <p:nvPr/>
        </p:nvSpPr>
        <p:spPr>
          <a:xfrm>
            <a:off x="427503" y="810324"/>
            <a:ext cx="9138302" cy="2031325"/>
          </a:xfrm>
          <a:prstGeom prst="rect">
            <a:avLst/>
          </a:prstGeom>
          <a:noFill/>
          <a:ln w="38100">
            <a:solidFill>
              <a:schemeClr val="tx1"/>
            </a:solidFill>
          </a:ln>
        </p:spPr>
        <p:txBody>
          <a:bodyPr wrap="square" rtlCol="0">
            <a:spAutoFit/>
          </a:bodyPr>
          <a:lstStyle/>
          <a:p>
            <a:r>
              <a:rPr lang="ja-JP" altLang="en-US" dirty="0" smtClean="0">
                <a:latin typeface="ＭＳ ゴシック" panose="020B0609070205080204" pitchFamily="49" charset="-128"/>
                <a:ea typeface="ＭＳ ゴシック" panose="020B0609070205080204" pitchFamily="49" charset="-128"/>
              </a:rPr>
              <a:t>第２　食育の推進</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４　園児が自らの感覚や体験を通して、自然の恵みとしての食材や</a:t>
            </a:r>
            <a:r>
              <a:rPr lang="ja-JP" altLang="en-US" u="sng" dirty="0" smtClean="0">
                <a:latin typeface="ＭＳ ゴシック" panose="020B0609070205080204" pitchFamily="49" charset="-128"/>
                <a:ea typeface="ＭＳ ゴシック" panose="020B0609070205080204" pitchFamily="49" charset="-128"/>
              </a:rPr>
              <a:t>食の循環・環境へ</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の意識</a:t>
            </a:r>
            <a:r>
              <a:rPr lang="ja-JP" altLang="en-US" dirty="0" smtClean="0">
                <a:latin typeface="ＭＳ ゴシック" panose="020B0609070205080204" pitchFamily="49" charset="-128"/>
                <a:ea typeface="ＭＳ ゴシック" panose="020B0609070205080204" pitchFamily="49" charset="-128"/>
              </a:rPr>
              <a:t>、調理する人への感謝の気持ちが育つように、園児と調理員等との関わりや、</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調理室など食に関する環境に配慮すること。</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５　</a:t>
            </a:r>
            <a:r>
              <a:rPr lang="ja-JP" altLang="en-US" u="sng" dirty="0" smtClean="0">
                <a:latin typeface="ＭＳ ゴシック" panose="020B0609070205080204" pitchFamily="49" charset="-128"/>
                <a:ea typeface="ＭＳ ゴシック" panose="020B0609070205080204" pitchFamily="49" charset="-128"/>
              </a:rPr>
              <a:t>保護者や地域の多様な関係者との連携及び協働の下で、食に関する取組が進め</a:t>
            </a:r>
            <a:r>
              <a:rPr lang="ja-JP" altLang="en-US" u="sng" dirty="0" err="1" smtClean="0">
                <a:latin typeface="ＭＳ ゴシック" panose="020B0609070205080204" pitchFamily="49" charset="-128"/>
                <a:ea typeface="ＭＳ ゴシック" panose="020B0609070205080204" pitchFamily="49" charset="-128"/>
              </a:rPr>
              <a:t>ら</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れること。また、市町村の支援の下に、地域の関係機関等との日常的な連携を図り、</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必要な協力が得られるよう努めること。</a:t>
            </a:r>
            <a:r>
              <a:rPr lang="ja-JP" altLang="en-US" dirty="0" smtClean="0">
                <a:latin typeface="ＭＳ ゴシック" panose="020B0609070205080204" pitchFamily="49" charset="-128"/>
                <a:ea typeface="ＭＳ ゴシック" panose="020B0609070205080204" pitchFamily="49" charset="-128"/>
              </a:rPr>
              <a:t>　　　　　　</a:t>
            </a:r>
            <a:r>
              <a:rPr lang="ja-JP" altLang="en-US" dirty="0" smtClean="0">
                <a:latin typeface="+mn-ea"/>
                <a:ea typeface="+mn-ea"/>
              </a:rPr>
              <a:t>　　　　　　</a:t>
            </a:r>
            <a:r>
              <a:rPr lang="en-US" altLang="ja-JP" sz="1200" u="sng" dirty="0" smtClean="0">
                <a:latin typeface="+mn-ea"/>
                <a:ea typeface="+mn-ea"/>
              </a:rPr>
              <a:t>※</a:t>
            </a:r>
            <a:r>
              <a:rPr lang="ja-JP" altLang="en-US" sz="1200" u="sng" dirty="0" smtClean="0">
                <a:latin typeface="+mn-ea"/>
                <a:ea typeface="+mn-ea"/>
              </a:rPr>
              <a:t>下線部：主な改訂箇所</a:t>
            </a:r>
            <a:endParaRPr lang="ja-JP" altLang="en-US" sz="1200" u="sng" dirty="0">
              <a:latin typeface="+mn-ea"/>
              <a:ea typeface="+mn-ea"/>
            </a:endParaRPr>
          </a:p>
        </p:txBody>
      </p:sp>
      <p:sp>
        <p:nvSpPr>
          <p:cNvPr id="20" name="角丸四角形 19"/>
          <p:cNvSpPr/>
          <p:nvPr/>
        </p:nvSpPr>
        <p:spPr>
          <a:xfrm>
            <a:off x="624839" y="3449044"/>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幼保連携型認定こども園の特性を生かした食育</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1" name="角丸四角形 20"/>
          <p:cNvSpPr/>
          <p:nvPr/>
        </p:nvSpPr>
        <p:spPr>
          <a:xfrm>
            <a:off x="672413" y="4853622"/>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食育の環境の整備等</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4510285" y="3480184"/>
            <a:ext cx="4752528" cy="923330"/>
          </a:xfrm>
          <a:prstGeom prst="rect">
            <a:avLst/>
          </a:prstGeom>
          <a:noFill/>
          <a:ln>
            <a:noFill/>
          </a:ln>
        </p:spPr>
        <p:txBody>
          <a:bodyPr wrap="square" rtlCol="0">
            <a:spAutoFit/>
          </a:bodyPr>
          <a:lstStyle/>
          <a:p>
            <a:r>
              <a:rPr lang="ja-JP" altLang="en-US" dirty="0" smtClean="0">
                <a:latin typeface="HG丸ｺﾞｼｯｸM-PRO" panose="020F0600000000000000" pitchFamily="50" charset="-128"/>
                <a:ea typeface="HG丸ｺﾞｼｯｸM-PRO" panose="020F0600000000000000" pitchFamily="50" charset="-128"/>
              </a:rPr>
              <a:t>幼保連携型認定こども園における食育の目標・食育の基本的考え方・食育計画の作成と評価及び改善</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4503178" y="4884762"/>
            <a:ext cx="4769410" cy="923330"/>
          </a:xfrm>
          <a:prstGeom prst="rect">
            <a:avLst/>
          </a:prstGeom>
          <a:noFill/>
          <a:ln>
            <a:noFill/>
          </a:ln>
        </p:spPr>
        <p:txBody>
          <a:bodyPr wrap="square" rtlCol="0">
            <a:spAutoFit/>
          </a:bodyPr>
          <a:lstStyle/>
          <a:p>
            <a:r>
              <a:rPr lang="ja-JP" altLang="en-US" dirty="0" smtClean="0">
                <a:latin typeface="HG丸ｺﾞｼｯｸM-PRO" panose="020F0600000000000000" pitchFamily="50" charset="-128"/>
                <a:ea typeface="HG丸ｺﾞｼｯｸM-PRO" panose="020F0600000000000000" pitchFamily="50" charset="-128"/>
              </a:rPr>
              <a:t>食に関わる教育及び保育の環境への配慮・</a:t>
            </a:r>
            <a:r>
              <a:rPr lang="ja-JP" altLang="en-US" b="1" dirty="0" smtClean="0">
                <a:solidFill>
                  <a:srgbClr val="0000FF"/>
                </a:solidFill>
                <a:latin typeface="HG丸ｺﾞｼｯｸM-PRO" panose="020F0600000000000000" pitchFamily="50" charset="-128"/>
                <a:ea typeface="HG丸ｺﾞｼｯｸM-PRO" panose="020F0600000000000000" pitchFamily="50" charset="-128"/>
              </a:rPr>
              <a:t>地域の関係者や関係機関と連携した食育の取組</a:t>
            </a:r>
            <a:r>
              <a:rPr lang="ja-JP" altLang="en-US" dirty="0" smtClean="0">
                <a:latin typeface="HG丸ｺﾞｼｯｸM-PRO" panose="020F0600000000000000" pitchFamily="50" charset="-128"/>
                <a:ea typeface="HG丸ｺﾞｼｯｸM-PRO" panose="020F0600000000000000" pitchFamily="50" charset="-128"/>
              </a:rPr>
              <a:t>・一人一人の心身の状態に応じた対応</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24" name="右矢印 23"/>
          <p:cNvSpPr/>
          <p:nvPr/>
        </p:nvSpPr>
        <p:spPr>
          <a:xfrm>
            <a:off x="8148940" y="2848581"/>
            <a:ext cx="1296959"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382</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66</a:t>
            </a:fld>
            <a:endParaRPr lang="ja-JP" altLang="en-US"/>
          </a:p>
        </p:txBody>
      </p:sp>
    </p:spTree>
    <p:extLst>
      <p:ext uri="{BB962C8B-B14F-4D97-AF65-F5344CB8AC3E}">
        <p14:creationId xmlns:p14="http://schemas.microsoft.com/office/powerpoint/2010/main" val="78508280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第３章</a:t>
            </a:r>
            <a:endParaRPr lang="ja-JP" altLang="en-US" b="1" dirty="0">
              <a:solidFill>
                <a:schemeClr val="bg1"/>
              </a:solidFill>
            </a:endParaRPr>
          </a:p>
        </p:txBody>
      </p:sp>
      <p:sp>
        <p:nvSpPr>
          <p:cNvPr id="2" name="テキスト ボックス 1"/>
          <p:cNvSpPr txBox="1"/>
          <p:nvPr/>
        </p:nvSpPr>
        <p:spPr>
          <a:xfrm>
            <a:off x="2503947" y="114969"/>
            <a:ext cx="6336704" cy="461665"/>
          </a:xfrm>
          <a:prstGeom prst="rect">
            <a:avLst/>
          </a:prstGeom>
          <a:noFill/>
        </p:spPr>
        <p:txBody>
          <a:bodyPr wrap="square" rtlCol="0">
            <a:spAutoFit/>
          </a:bodyPr>
          <a:lstStyle/>
          <a:p>
            <a:r>
              <a:rPr kumimoji="1" lang="ja-JP" altLang="en-US" sz="2400" dirty="0" smtClean="0">
                <a:latin typeface="ＤＦ特太ゴシック体" panose="020B0509000000000000" pitchFamily="49" charset="-128"/>
                <a:ea typeface="ＤＦ特太ゴシック体" panose="020B0509000000000000" pitchFamily="49" charset="-128"/>
              </a:rPr>
              <a:t>環境及び衛生管理並びに安全管理</a:t>
            </a:r>
            <a:endParaRPr kumimoji="1" lang="ja-JP" altLang="en-US" sz="2400" dirty="0">
              <a:latin typeface="ＤＦ特太ゴシック体" panose="020B0509000000000000" pitchFamily="49" charset="-128"/>
              <a:ea typeface="ＤＦ特太ゴシック体" panose="020B0509000000000000" pitchFamily="49" charset="-128"/>
            </a:endParaRPr>
          </a:p>
        </p:txBody>
      </p:sp>
      <p:sp>
        <p:nvSpPr>
          <p:cNvPr id="9" name="コンテンツ プレースホルダー 2"/>
          <p:cNvSpPr txBox="1">
            <a:spLocks/>
          </p:cNvSpPr>
          <p:nvPr/>
        </p:nvSpPr>
        <p:spPr bwMode="auto">
          <a:xfrm>
            <a:off x="545083" y="3874136"/>
            <a:ext cx="9018396" cy="2844371"/>
          </a:xfrm>
          <a:prstGeom prst="rect">
            <a:avLst/>
          </a:prstGeom>
          <a:ln/>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ts val="4000"/>
              </a:lnSpc>
            </a:pPr>
            <a:endParaRPr lang="en-US" altLang="ja-JP" sz="2400" dirty="0" smtClean="0">
              <a:solidFill>
                <a:schemeClr val="tx1"/>
              </a:solidFill>
            </a:endParaRPr>
          </a:p>
        </p:txBody>
      </p:sp>
      <p:sp>
        <p:nvSpPr>
          <p:cNvPr id="19" name="テキスト ボックス 18"/>
          <p:cNvSpPr txBox="1"/>
          <p:nvPr/>
        </p:nvSpPr>
        <p:spPr>
          <a:xfrm>
            <a:off x="516247" y="647729"/>
            <a:ext cx="9138302" cy="3139321"/>
          </a:xfrm>
          <a:prstGeom prst="rect">
            <a:avLst/>
          </a:prstGeom>
          <a:noFill/>
          <a:ln w="38100">
            <a:solidFill>
              <a:schemeClr val="tx1"/>
            </a:solidFill>
          </a:ln>
        </p:spPr>
        <p:txBody>
          <a:bodyPr wrap="square" rtlCol="0">
            <a:spAutoFit/>
          </a:bodyPr>
          <a:lstStyle/>
          <a:p>
            <a:r>
              <a:rPr lang="ja-JP" altLang="en-US" dirty="0" smtClean="0">
                <a:latin typeface="ＭＳ ゴシック" panose="020B0609070205080204" pitchFamily="49" charset="-128"/>
                <a:ea typeface="ＭＳ ゴシック" panose="020B0609070205080204" pitchFamily="49" charset="-128"/>
              </a:rPr>
              <a:t>第３　環境及び衛生管理並びに安全管理</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１　環境及び衛生管理</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（２）　認定こども園法第</a:t>
            </a:r>
            <a:r>
              <a:rPr lang="en-US" altLang="ja-JP" dirty="0" smtClean="0">
                <a:latin typeface="ＭＳ ゴシック" panose="020B0609070205080204" pitchFamily="49" charset="-128"/>
                <a:ea typeface="ＭＳ ゴシック" panose="020B0609070205080204" pitchFamily="49" charset="-128"/>
              </a:rPr>
              <a:t>27</a:t>
            </a:r>
            <a:r>
              <a:rPr lang="ja-JP" altLang="en-US" dirty="0" smtClean="0">
                <a:latin typeface="ＭＳ ゴシック" panose="020B0609070205080204" pitchFamily="49" charset="-128"/>
                <a:ea typeface="ＭＳ ゴシック" panose="020B0609070205080204" pitchFamily="49" charset="-128"/>
              </a:rPr>
              <a:t>条において準用する学校保健安全法第６条の学校環境衛</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生基準に基づき幼保連携型認定こども園の</a:t>
            </a:r>
            <a:r>
              <a:rPr lang="ja-JP" altLang="en-US" u="sng" dirty="0" smtClean="0">
                <a:latin typeface="ＭＳ ゴシック" panose="020B0609070205080204" pitchFamily="49" charset="-128"/>
                <a:ea typeface="ＭＳ ゴシック" panose="020B0609070205080204" pitchFamily="49" charset="-128"/>
              </a:rPr>
              <a:t>施設内外の</a:t>
            </a:r>
            <a:r>
              <a:rPr lang="ja-JP" altLang="en-US" dirty="0" smtClean="0">
                <a:latin typeface="ＭＳ ゴシック" panose="020B0609070205080204" pitchFamily="49" charset="-128"/>
                <a:ea typeface="ＭＳ ゴシック" panose="020B0609070205080204" pitchFamily="49" charset="-128"/>
              </a:rPr>
              <a:t>適切な環境の維持に努める</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とともに、園児及び</a:t>
            </a:r>
            <a:r>
              <a:rPr lang="ja-JP" altLang="en-US" u="sng" dirty="0" smtClean="0">
                <a:latin typeface="ＭＳ ゴシック" panose="020B0609070205080204" pitchFamily="49" charset="-128"/>
                <a:ea typeface="ＭＳ ゴシック" panose="020B0609070205080204" pitchFamily="49" charset="-128"/>
              </a:rPr>
              <a:t>全</a:t>
            </a:r>
            <a:r>
              <a:rPr lang="ja-JP" altLang="en-US" dirty="0" smtClean="0">
                <a:latin typeface="ＭＳ ゴシック" panose="020B0609070205080204" pitchFamily="49" charset="-128"/>
                <a:ea typeface="ＭＳ ゴシック" panose="020B0609070205080204" pitchFamily="49" charset="-128"/>
              </a:rPr>
              <a:t>職員が清潔を保つようにすること。</a:t>
            </a:r>
            <a:r>
              <a:rPr lang="ja-JP" altLang="en-US" u="sng" dirty="0" smtClean="0">
                <a:latin typeface="ＭＳ ゴシック" panose="020B0609070205080204" pitchFamily="49" charset="-128"/>
                <a:ea typeface="ＭＳ ゴシック" panose="020B0609070205080204" pitchFamily="49" charset="-128"/>
              </a:rPr>
              <a:t>また、職員は衛生知識</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の向上に努めること。</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２　事故防止及び安全対策　</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（２）　</a:t>
            </a:r>
            <a:r>
              <a:rPr lang="ja-JP" altLang="en-US" u="sng" dirty="0" smtClean="0">
                <a:latin typeface="ＭＳ ゴシック" panose="020B0609070205080204" pitchFamily="49" charset="-128"/>
                <a:ea typeface="ＭＳ ゴシック" panose="020B0609070205080204" pitchFamily="49" charset="-128"/>
              </a:rPr>
              <a:t>事故防止の取組を行う際には、特に、睡眠中、プール活動・水遊び中、食事</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中等の場面では重大事故が発生しやすいことを踏まえ、園児の主体的な活動を</a:t>
            </a:r>
            <a:r>
              <a:rPr lang="ja-JP" altLang="en-US" dirty="0" smtClean="0">
                <a:latin typeface="ＭＳ ゴシック" panose="020B0609070205080204" pitchFamily="49" charset="-128"/>
                <a:ea typeface="ＭＳ ゴシック" panose="020B0609070205080204" pitchFamily="49" charset="-128"/>
              </a:rPr>
              <a:t>大</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切</a:t>
            </a:r>
            <a:r>
              <a:rPr lang="ja-JP" altLang="en-US" u="sng" dirty="0" smtClean="0">
                <a:latin typeface="ＭＳ ゴシック" panose="020B0609070205080204" pitchFamily="49" charset="-128"/>
                <a:ea typeface="ＭＳ ゴシック" panose="020B0609070205080204" pitchFamily="49" charset="-128"/>
              </a:rPr>
              <a:t>にしつつ、施設内外の環境の配慮や指導の工夫を行うなど、必要な対策を</a:t>
            </a:r>
            <a:r>
              <a:rPr lang="ja-JP" altLang="en-US" dirty="0" smtClean="0">
                <a:latin typeface="ＭＳ ゴシック" panose="020B0609070205080204" pitchFamily="49" charset="-128"/>
                <a:ea typeface="ＭＳ ゴシック" panose="020B0609070205080204" pitchFamily="49" charset="-128"/>
              </a:rPr>
              <a:t>講じ</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る</a:t>
            </a:r>
            <a:r>
              <a:rPr lang="ja-JP" altLang="en-US" u="sng" dirty="0" smtClean="0">
                <a:latin typeface="ＭＳ ゴシック" panose="020B0609070205080204" pitchFamily="49" charset="-128"/>
                <a:ea typeface="ＭＳ ゴシック" panose="020B0609070205080204" pitchFamily="49" charset="-128"/>
              </a:rPr>
              <a:t>こと。</a:t>
            </a:r>
            <a:r>
              <a:rPr lang="ja-JP" altLang="en-US" dirty="0" smtClean="0">
                <a:latin typeface="+mn-ea"/>
                <a:ea typeface="+mn-ea"/>
              </a:rPr>
              <a:t>　　　　　　　　　　　　　　　　　　　　　</a:t>
            </a:r>
            <a:r>
              <a:rPr lang="en-US" altLang="ja-JP" sz="1200" u="sng" dirty="0" smtClean="0">
                <a:latin typeface="+mn-ea"/>
                <a:ea typeface="+mn-ea"/>
              </a:rPr>
              <a:t>※</a:t>
            </a:r>
            <a:r>
              <a:rPr lang="ja-JP" altLang="en-US" sz="1200" u="sng" dirty="0" smtClean="0">
                <a:latin typeface="+mn-ea"/>
                <a:ea typeface="+mn-ea"/>
              </a:rPr>
              <a:t>下線部：主な改訂箇所</a:t>
            </a:r>
            <a:endParaRPr lang="ja-JP" altLang="en-US" sz="1200" u="sng" dirty="0">
              <a:latin typeface="+mn-ea"/>
              <a:ea typeface="+mn-ea"/>
            </a:endParaRPr>
          </a:p>
        </p:txBody>
      </p:sp>
      <p:sp>
        <p:nvSpPr>
          <p:cNvPr id="12" name="角丸四角形 11"/>
          <p:cNvSpPr/>
          <p:nvPr/>
        </p:nvSpPr>
        <p:spPr>
          <a:xfrm>
            <a:off x="647959" y="4196107"/>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環境及び衛生管理</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651860" y="5431658"/>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丸ｺﾞｼｯｸM-PRO" panose="020F0600000000000000" pitchFamily="50" charset="-128"/>
                <a:ea typeface="HG丸ｺﾞｼｯｸM-PRO" panose="020F0600000000000000" pitchFamily="50" charset="-128"/>
              </a:rPr>
              <a:t>事故</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防止及び安全対策</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4657899" y="4191901"/>
            <a:ext cx="4752528" cy="1015663"/>
          </a:xfrm>
          <a:prstGeom prst="rect">
            <a:avLst/>
          </a:prstGeom>
          <a:noFill/>
          <a:ln>
            <a:noFill/>
          </a:ln>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施設内における適切な状態の保持・施設内外の環境の維持、職員の衛生知識の向上等</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4657899" y="5295931"/>
            <a:ext cx="4762450" cy="1323439"/>
          </a:xfrm>
          <a:prstGeom prst="rect">
            <a:avLst/>
          </a:prstGeom>
          <a:noFill/>
          <a:ln>
            <a:noFill/>
          </a:ln>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日常の安全管理・重大事故の発生しやすい場面での事故防止の取組・教育及び保育における危機管理（事故や不審者侵入等）</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18" name="右矢印 17"/>
          <p:cNvSpPr/>
          <p:nvPr/>
        </p:nvSpPr>
        <p:spPr>
          <a:xfrm>
            <a:off x="8124205" y="3489377"/>
            <a:ext cx="1296144"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387</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67</a:t>
            </a:fld>
            <a:endParaRPr lang="ja-JP" altLang="en-US"/>
          </a:p>
        </p:txBody>
      </p:sp>
    </p:spTree>
    <p:extLst>
      <p:ext uri="{BB962C8B-B14F-4D97-AF65-F5344CB8AC3E}">
        <p14:creationId xmlns:p14="http://schemas.microsoft.com/office/powerpoint/2010/main" val="12046619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第３章</a:t>
            </a:r>
            <a:endParaRPr lang="ja-JP" altLang="en-US" b="1" dirty="0">
              <a:solidFill>
                <a:schemeClr val="bg1"/>
              </a:solidFill>
            </a:endParaRPr>
          </a:p>
        </p:txBody>
      </p:sp>
      <p:sp>
        <p:nvSpPr>
          <p:cNvPr id="2" name="テキスト ボックス 1"/>
          <p:cNvSpPr txBox="1"/>
          <p:nvPr/>
        </p:nvSpPr>
        <p:spPr>
          <a:xfrm>
            <a:off x="3569614" y="88622"/>
            <a:ext cx="2692650" cy="523220"/>
          </a:xfrm>
          <a:prstGeom prst="rect">
            <a:avLst/>
          </a:prstGeom>
          <a:noFill/>
        </p:spPr>
        <p:txBody>
          <a:bodyPr wrap="square" rtlCol="0">
            <a:spAutoFit/>
          </a:bodyPr>
          <a:lstStyle/>
          <a:p>
            <a:r>
              <a:rPr kumimoji="1" lang="ja-JP" altLang="en-US" sz="2800" dirty="0" smtClean="0">
                <a:latin typeface="ＤＦ特太ゴシック体" panose="020B0509000000000000" pitchFamily="49" charset="-128"/>
                <a:ea typeface="ＤＦ特太ゴシック体" panose="020B0509000000000000" pitchFamily="49" charset="-128"/>
              </a:rPr>
              <a:t>災害への備え</a:t>
            </a:r>
            <a:endParaRPr kumimoji="1" lang="ja-JP" altLang="en-US" sz="2800" dirty="0">
              <a:latin typeface="ＤＦ特太ゴシック体" panose="020B0509000000000000" pitchFamily="49" charset="-128"/>
              <a:ea typeface="ＤＦ特太ゴシック体" panose="020B0509000000000000" pitchFamily="49" charset="-128"/>
            </a:endParaRPr>
          </a:p>
        </p:txBody>
      </p:sp>
      <p:sp>
        <p:nvSpPr>
          <p:cNvPr id="9" name="コンテンツ プレースホルダー 2"/>
          <p:cNvSpPr txBox="1">
            <a:spLocks/>
          </p:cNvSpPr>
          <p:nvPr/>
        </p:nvSpPr>
        <p:spPr bwMode="auto">
          <a:xfrm>
            <a:off x="406741" y="806126"/>
            <a:ext cx="9018396" cy="5688632"/>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ts val="4000"/>
              </a:lnSpc>
            </a:pPr>
            <a:endParaRPr lang="en-US" altLang="ja-JP" sz="2400" dirty="0" smtClean="0">
              <a:solidFill>
                <a:schemeClr val="tx1"/>
              </a:solidFill>
            </a:endParaRPr>
          </a:p>
        </p:txBody>
      </p:sp>
      <p:sp>
        <p:nvSpPr>
          <p:cNvPr id="18" name="角丸四角形 17"/>
          <p:cNvSpPr/>
          <p:nvPr/>
        </p:nvSpPr>
        <p:spPr>
          <a:xfrm>
            <a:off x="701362" y="1772816"/>
            <a:ext cx="398921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施設・設備等の安全確保</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701362" y="3478887"/>
            <a:ext cx="398921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丸ｺﾞｼｯｸM-PRO" panose="020F0600000000000000" pitchFamily="50" charset="-128"/>
                <a:ea typeface="HG丸ｺﾞｼｯｸM-PRO" panose="020F0600000000000000" pitchFamily="50" charset="-128"/>
              </a:rPr>
              <a:t>災害発生</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時の対応体制</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及び避難への備え</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1" name="角丸四角形 20"/>
          <p:cNvSpPr/>
          <p:nvPr/>
        </p:nvSpPr>
        <p:spPr>
          <a:xfrm>
            <a:off x="701362" y="5085184"/>
            <a:ext cx="398921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地域の関係機関等との連携</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4787702" y="1869267"/>
            <a:ext cx="4752528" cy="707886"/>
          </a:xfrm>
          <a:prstGeom prst="rect">
            <a:avLst/>
          </a:prstGeom>
          <a:noFill/>
          <a:ln>
            <a:noFill/>
          </a:ln>
        </p:spPr>
        <p:txBody>
          <a:bodyPr wrap="square" rtlCol="0">
            <a:spAutoFit/>
          </a:bodyPr>
          <a:lstStyle/>
          <a:p>
            <a:r>
              <a:rPr lang="ja-JP" altLang="en-US" sz="2000" dirty="0">
                <a:latin typeface="HG丸ｺﾞｼｯｸM-PRO" panose="020F0600000000000000" pitchFamily="50" charset="-128"/>
                <a:ea typeface="HG丸ｺﾞｼｯｸM-PRO" panose="020F0600000000000000" pitchFamily="50" charset="-128"/>
              </a:rPr>
              <a:t>防火</a:t>
            </a:r>
            <a:r>
              <a:rPr lang="ja-JP" altLang="en-US" sz="2000" dirty="0" smtClean="0">
                <a:latin typeface="HG丸ｺﾞｼｯｸM-PRO" panose="020F0600000000000000" pitchFamily="50" charset="-128"/>
                <a:ea typeface="HG丸ｺﾞｼｯｸM-PRO" panose="020F0600000000000000" pitchFamily="50" charset="-128"/>
              </a:rPr>
              <a:t>設備・避難経路等の安全確認</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smtClean="0">
                <a:latin typeface="HG丸ｺﾞｼｯｸM-PRO" panose="020F0600000000000000" pitchFamily="50" charset="-128"/>
                <a:ea typeface="HG丸ｺﾞｼｯｸM-PRO" panose="020F0600000000000000" pitchFamily="50" charset="-128"/>
              </a:rPr>
              <a:t>安全環境の整備</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4808984" y="3448290"/>
            <a:ext cx="4752528" cy="1015663"/>
          </a:xfrm>
          <a:prstGeom prst="rect">
            <a:avLst/>
          </a:prstGeom>
          <a:noFill/>
          <a:ln>
            <a:noFill/>
          </a:ln>
        </p:spPr>
        <p:txBody>
          <a:bodyPr wrap="square" rtlCol="0">
            <a:spAutoFit/>
          </a:bodyPr>
          <a:lstStyle/>
          <a:p>
            <a:r>
              <a:rPr lang="ja-JP" altLang="en-US" sz="2000" dirty="0">
                <a:latin typeface="HG丸ｺﾞｼｯｸM-PRO" panose="020F0600000000000000" pitchFamily="50" charset="-128"/>
                <a:ea typeface="HG丸ｺﾞｼｯｸM-PRO" panose="020F0600000000000000" pitchFamily="50" charset="-128"/>
              </a:rPr>
              <a:t>災害</a:t>
            </a:r>
            <a:r>
              <a:rPr lang="ja-JP" altLang="en-US" sz="2000" dirty="0" smtClean="0">
                <a:latin typeface="HG丸ｺﾞｼｯｸM-PRO" panose="020F0600000000000000" pitchFamily="50" charset="-128"/>
                <a:ea typeface="HG丸ｺﾞｼｯｸM-PRO" panose="020F0600000000000000" pitchFamily="50" charset="-128"/>
              </a:rPr>
              <a:t>発生に備えたマニュアルの作成・定期的な避難訓練の実施・災害に備えての保護者との連携</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4808984" y="5208476"/>
            <a:ext cx="4752528" cy="707886"/>
          </a:xfrm>
          <a:prstGeom prst="rect">
            <a:avLst/>
          </a:prstGeom>
          <a:noFill/>
          <a:ln>
            <a:noFill/>
          </a:ln>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地域の関係機関との日常的な連携</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避難</a:t>
            </a:r>
            <a:r>
              <a:rPr lang="ja-JP" altLang="en-US" sz="2000" dirty="0" smtClean="0">
                <a:latin typeface="HG丸ｺﾞｼｯｸM-PRO" panose="020F0600000000000000" pitchFamily="50" charset="-128"/>
                <a:ea typeface="HG丸ｺﾞｼｯｸM-PRO" panose="020F0600000000000000" pitchFamily="50" charset="-128"/>
              </a:rPr>
              <a:t>訓練の実施</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26" name="右矢印 25"/>
          <p:cNvSpPr/>
          <p:nvPr/>
        </p:nvSpPr>
        <p:spPr>
          <a:xfrm>
            <a:off x="7617296" y="5960906"/>
            <a:ext cx="1368152"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Ｐ．３９６～</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68</a:t>
            </a:fld>
            <a:endParaRPr lang="ja-JP" altLang="en-US"/>
          </a:p>
        </p:txBody>
      </p:sp>
    </p:spTree>
    <p:extLst>
      <p:ext uri="{BB962C8B-B14F-4D97-AF65-F5344CB8AC3E}">
        <p14:creationId xmlns:p14="http://schemas.microsoft.com/office/powerpoint/2010/main" val="1194124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5" y="2130801"/>
            <a:ext cx="8602533" cy="1470025"/>
          </a:xfrm>
          <a:ln w="38100"/>
        </p:spPr>
        <p:style>
          <a:lnRef idx="1">
            <a:schemeClr val="accent6"/>
          </a:lnRef>
          <a:fillRef idx="2">
            <a:schemeClr val="accent6"/>
          </a:fillRef>
          <a:effectRef idx="1">
            <a:schemeClr val="accent6"/>
          </a:effectRef>
          <a:fontRef idx="minor">
            <a:schemeClr val="dk1"/>
          </a:fontRef>
        </p:style>
        <p:txBody>
          <a:bodyPr/>
          <a:lstStyle/>
          <a:p>
            <a:r>
              <a:rPr kumimoji="1" lang="ja-JP" altLang="en-US" dirty="0" smtClean="0"/>
              <a:t>新幼保連携型認定こども園教育・保育要領の改訂の要点</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6</a:t>
            </a:fld>
            <a:endParaRPr lang="ja-JP" altLang="en-US"/>
          </a:p>
        </p:txBody>
      </p:sp>
    </p:spTree>
    <p:extLst>
      <p:ext uri="{BB962C8B-B14F-4D97-AF65-F5344CB8AC3E}">
        <p14:creationId xmlns:p14="http://schemas.microsoft.com/office/powerpoint/2010/main" val="310791448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842567" y="1556792"/>
            <a:ext cx="8280920" cy="468052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hangingPunct="0">
              <a:lnSpc>
                <a:spcPct val="200000"/>
              </a:lnSpc>
            </a:pPr>
            <a:r>
              <a:rPr lang="en-US" altLang="ja-JP" sz="2000" b="1" dirty="0" smtClean="0">
                <a:solidFill>
                  <a:srgbClr val="002060"/>
                </a:solidFill>
                <a:latin typeface="HG丸ｺﾞｼｯｸM-PRO" panose="020F0600000000000000" pitchFamily="50" charset="-128"/>
                <a:ea typeface="HG丸ｺﾞｼｯｸM-PRO" panose="020F0600000000000000" pitchFamily="50" charset="-128"/>
              </a:rPr>
              <a:t>【</a:t>
            </a:r>
            <a:r>
              <a:rPr lang="ja-JP" altLang="en-US" sz="1900" b="1" dirty="0" smtClean="0">
                <a:solidFill>
                  <a:srgbClr val="002060"/>
                </a:solidFill>
                <a:latin typeface="HG丸ｺﾞｼｯｸM-PRO" panose="020F0600000000000000" pitchFamily="50" charset="-128"/>
                <a:ea typeface="HG丸ｺﾞｼｯｸM-PRO" panose="020F0600000000000000" pitchFamily="50" charset="-128"/>
              </a:rPr>
              <a:t>第３章　健康及び安全　に関する参考ガイドライン等</a:t>
            </a:r>
            <a:r>
              <a:rPr lang="en-US" altLang="ja-JP" sz="1900" b="1" dirty="0" smtClean="0">
                <a:solidFill>
                  <a:srgbClr val="002060"/>
                </a:solidFill>
                <a:latin typeface="HG丸ｺﾞｼｯｸM-PRO" panose="020F0600000000000000" pitchFamily="50" charset="-128"/>
                <a:ea typeface="HG丸ｺﾞｼｯｸM-PRO" panose="020F0600000000000000" pitchFamily="50" charset="-128"/>
              </a:rPr>
              <a:t>】</a:t>
            </a:r>
            <a:r>
              <a:rPr lang="ja-JP" altLang="ja-JP" sz="1900" b="1" dirty="0">
                <a:solidFill>
                  <a:srgbClr val="002060"/>
                </a:solidFill>
                <a:latin typeface="HG丸ｺﾞｼｯｸM-PRO" panose="020F0600000000000000" pitchFamily="50" charset="-128"/>
                <a:ea typeface="HG丸ｺﾞｼｯｸM-PRO" panose="020F0600000000000000" pitchFamily="50" charset="-128"/>
              </a:rPr>
              <a:t>　</a:t>
            </a:r>
            <a:endParaRPr lang="en-US" altLang="ja-JP" sz="1900" b="1" dirty="0" smtClean="0">
              <a:solidFill>
                <a:srgbClr val="002060"/>
              </a:solidFill>
              <a:latin typeface="HG丸ｺﾞｼｯｸM-PRO" panose="020F0600000000000000" pitchFamily="50" charset="-128"/>
              <a:ea typeface="HG丸ｺﾞｼｯｸM-PRO" panose="020F0600000000000000" pitchFamily="50" charset="-128"/>
            </a:endParaRPr>
          </a:p>
          <a:p>
            <a:pPr>
              <a:lnSpc>
                <a:spcPct val="200000"/>
              </a:lnSpc>
            </a:pPr>
            <a:r>
              <a:rPr lang="ja-JP" altLang="en-US" sz="1900" b="1" dirty="0">
                <a:solidFill>
                  <a:srgbClr val="002060"/>
                </a:solidFill>
                <a:latin typeface="HG丸ｺﾞｼｯｸM-PRO" panose="020F0600000000000000" pitchFamily="50" charset="-128"/>
                <a:ea typeface="HG丸ｺﾞｼｯｸM-PRO" panose="020F0600000000000000" pitchFamily="50" charset="-128"/>
              </a:rPr>
              <a:t>○保育所における食育に関する指針（平成</a:t>
            </a:r>
            <a:r>
              <a:rPr lang="en-US" altLang="ja-JP" sz="1900" b="1" dirty="0">
                <a:solidFill>
                  <a:srgbClr val="002060"/>
                </a:solidFill>
                <a:latin typeface="HG丸ｺﾞｼｯｸM-PRO" panose="020F0600000000000000" pitchFamily="50" charset="-128"/>
                <a:ea typeface="HG丸ｺﾞｼｯｸM-PRO" panose="020F0600000000000000" pitchFamily="50" charset="-128"/>
              </a:rPr>
              <a:t>16</a:t>
            </a:r>
            <a:r>
              <a:rPr lang="ja-JP" altLang="en-US" sz="1900" b="1" dirty="0">
                <a:solidFill>
                  <a:srgbClr val="002060"/>
                </a:solidFill>
                <a:latin typeface="HG丸ｺﾞｼｯｸM-PRO" panose="020F0600000000000000" pitchFamily="50" charset="-128"/>
                <a:ea typeface="HG丸ｺﾞｼｯｸM-PRO" panose="020F0600000000000000" pitchFamily="50" charset="-128"/>
              </a:rPr>
              <a:t>年）</a:t>
            </a:r>
          </a:p>
          <a:p>
            <a:pPr>
              <a:lnSpc>
                <a:spcPct val="200000"/>
              </a:lnSpc>
            </a:pPr>
            <a:r>
              <a:rPr lang="ja-JP" altLang="en-US" sz="1900" b="1" dirty="0">
                <a:solidFill>
                  <a:srgbClr val="002060"/>
                </a:solidFill>
                <a:latin typeface="HG丸ｺﾞｼｯｸM-PRO" panose="020F0600000000000000" pitchFamily="50" charset="-128"/>
                <a:ea typeface="HG丸ｺﾞｼｯｸM-PRO" panose="020F0600000000000000" pitchFamily="50" charset="-128"/>
              </a:rPr>
              <a:t>○保育所におけるアレルギー対応ガイドライン（平成</a:t>
            </a:r>
            <a:r>
              <a:rPr lang="en-US" altLang="ja-JP" sz="1900" b="1" dirty="0">
                <a:solidFill>
                  <a:srgbClr val="002060"/>
                </a:solidFill>
                <a:latin typeface="HG丸ｺﾞｼｯｸM-PRO" panose="020F0600000000000000" pitchFamily="50" charset="-128"/>
                <a:ea typeface="HG丸ｺﾞｼｯｸM-PRO" panose="020F0600000000000000" pitchFamily="50" charset="-128"/>
              </a:rPr>
              <a:t>23</a:t>
            </a:r>
            <a:r>
              <a:rPr lang="ja-JP" altLang="en-US" sz="1900" b="1" dirty="0">
                <a:solidFill>
                  <a:srgbClr val="002060"/>
                </a:solidFill>
                <a:latin typeface="HG丸ｺﾞｼｯｸM-PRO" panose="020F0600000000000000" pitchFamily="50" charset="-128"/>
                <a:ea typeface="HG丸ｺﾞｼｯｸM-PRO" panose="020F0600000000000000" pitchFamily="50" charset="-128"/>
              </a:rPr>
              <a:t>年）</a:t>
            </a:r>
          </a:p>
          <a:p>
            <a:pPr>
              <a:lnSpc>
                <a:spcPct val="200000"/>
              </a:lnSpc>
            </a:pPr>
            <a:r>
              <a:rPr lang="ja-JP" altLang="en-US" sz="1900" b="1" dirty="0">
                <a:solidFill>
                  <a:srgbClr val="002060"/>
                </a:solidFill>
                <a:latin typeface="HG丸ｺﾞｼｯｸM-PRO" panose="020F0600000000000000" pitchFamily="50" charset="-128"/>
                <a:ea typeface="HG丸ｺﾞｼｯｸM-PRO" panose="020F0600000000000000" pitchFamily="50" charset="-128"/>
              </a:rPr>
              <a:t>○保育所における食事の提供ガイドライン（平成</a:t>
            </a:r>
            <a:r>
              <a:rPr lang="en-US" altLang="ja-JP" sz="1900" b="1" dirty="0">
                <a:solidFill>
                  <a:srgbClr val="002060"/>
                </a:solidFill>
                <a:latin typeface="HG丸ｺﾞｼｯｸM-PRO" panose="020F0600000000000000" pitchFamily="50" charset="-128"/>
                <a:ea typeface="HG丸ｺﾞｼｯｸM-PRO" panose="020F0600000000000000" pitchFamily="50" charset="-128"/>
              </a:rPr>
              <a:t>24</a:t>
            </a:r>
            <a:r>
              <a:rPr lang="ja-JP" altLang="en-US" sz="1900" b="1" dirty="0">
                <a:solidFill>
                  <a:srgbClr val="002060"/>
                </a:solidFill>
                <a:latin typeface="HG丸ｺﾞｼｯｸM-PRO" panose="020F0600000000000000" pitchFamily="50" charset="-128"/>
                <a:ea typeface="HG丸ｺﾞｼｯｸM-PRO" panose="020F0600000000000000" pitchFamily="50" charset="-128"/>
              </a:rPr>
              <a:t>年）</a:t>
            </a:r>
          </a:p>
          <a:p>
            <a:pPr lvl="0" hangingPunct="0">
              <a:lnSpc>
                <a:spcPct val="200000"/>
              </a:lnSpc>
            </a:pPr>
            <a:r>
              <a:rPr lang="ja-JP" altLang="en-US" sz="1900" b="1" dirty="0" smtClean="0">
                <a:solidFill>
                  <a:srgbClr val="002060"/>
                </a:solidFill>
                <a:latin typeface="HG丸ｺﾞｼｯｸM-PRO" panose="020F0600000000000000" pitchFamily="50" charset="-128"/>
                <a:ea typeface="HG丸ｺﾞｼｯｸM-PRO" panose="020F0600000000000000" pitchFamily="50" charset="-128"/>
              </a:rPr>
              <a:t>○</a:t>
            </a:r>
            <a:r>
              <a:rPr lang="ja-JP" altLang="ja-JP" sz="1900" b="1" dirty="0" smtClean="0">
                <a:solidFill>
                  <a:srgbClr val="002060"/>
                </a:solidFill>
                <a:latin typeface="HG丸ｺﾞｼｯｸM-PRO" panose="020F0600000000000000" pitchFamily="50" charset="-128"/>
                <a:ea typeface="HG丸ｺﾞｼｯｸM-PRO" panose="020F0600000000000000" pitchFamily="50" charset="-128"/>
              </a:rPr>
              <a:t>保育所</a:t>
            </a:r>
            <a:r>
              <a:rPr lang="ja-JP" altLang="ja-JP" sz="1900" b="1" dirty="0">
                <a:solidFill>
                  <a:srgbClr val="002060"/>
                </a:solidFill>
                <a:latin typeface="HG丸ｺﾞｼｯｸM-PRO" panose="020F0600000000000000" pitchFamily="50" charset="-128"/>
                <a:ea typeface="HG丸ｺﾞｼｯｸM-PRO" panose="020F0600000000000000" pitchFamily="50" charset="-128"/>
              </a:rPr>
              <a:t>における感染症対策ガイドライン（平成</a:t>
            </a:r>
            <a:r>
              <a:rPr lang="en-US" altLang="ja-JP" sz="1900" b="1" dirty="0">
                <a:solidFill>
                  <a:srgbClr val="002060"/>
                </a:solidFill>
                <a:latin typeface="HG丸ｺﾞｼｯｸM-PRO" panose="020F0600000000000000" pitchFamily="50" charset="-128"/>
                <a:ea typeface="HG丸ｺﾞｼｯｸM-PRO" panose="020F0600000000000000" pitchFamily="50" charset="-128"/>
              </a:rPr>
              <a:t>24</a:t>
            </a:r>
            <a:r>
              <a:rPr lang="ja-JP" altLang="ja-JP" sz="1900" b="1" dirty="0" smtClean="0">
                <a:solidFill>
                  <a:srgbClr val="002060"/>
                </a:solidFill>
                <a:latin typeface="HG丸ｺﾞｼｯｸM-PRO" panose="020F0600000000000000" pitchFamily="50" charset="-128"/>
                <a:ea typeface="HG丸ｺﾞｼｯｸM-PRO" panose="020F0600000000000000" pitchFamily="50" charset="-128"/>
              </a:rPr>
              <a:t>年）</a:t>
            </a:r>
            <a:endParaRPr lang="ja-JP" altLang="ja-JP" sz="1900" b="1" dirty="0">
              <a:solidFill>
                <a:srgbClr val="002060"/>
              </a:solidFill>
              <a:latin typeface="HG丸ｺﾞｼｯｸM-PRO" panose="020F0600000000000000" pitchFamily="50" charset="-128"/>
              <a:ea typeface="HG丸ｺﾞｼｯｸM-PRO" panose="020F0600000000000000" pitchFamily="50" charset="-128"/>
            </a:endParaRPr>
          </a:p>
          <a:p>
            <a:pPr lvl="0" hangingPunct="0">
              <a:lnSpc>
                <a:spcPct val="200000"/>
              </a:lnSpc>
            </a:pPr>
            <a:r>
              <a:rPr lang="ja-JP" altLang="en-US" sz="1900" b="1" dirty="0" smtClean="0">
                <a:solidFill>
                  <a:srgbClr val="002060"/>
                </a:solidFill>
                <a:latin typeface="HG丸ｺﾞｼｯｸM-PRO" panose="020F0600000000000000" pitchFamily="50" charset="-128"/>
                <a:ea typeface="HG丸ｺﾞｼｯｸM-PRO" panose="020F0600000000000000" pitchFamily="50" charset="-128"/>
              </a:rPr>
              <a:t>○</a:t>
            </a:r>
            <a:r>
              <a:rPr lang="ja-JP" altLang="ja-JP" sz="1900" b="1" dirty="0" smtClean="0">
                <a:solidFill>
                  <a:srgbClr val="002060"/>
                </a:solidFill>
                <a:latin typeface="HG丸ｺﾞｼｯｸM-PRO" panose="020F0600000000000000" pitchFamily="50" charset="-128"/>
                <a:ea typeface="HG丸ｺﾞｼｯｸM-PRO" panose="020F0600000000000000" pitchFamily="50" charset="-128"/>
              </a:rPr>
              <a:t>教育</a:t>
            </a:r>
            <a:r>
              <a:rPr lang="ja-JP" altLang="ja-JP" sz="1900" b="1" dirty="0">
                <a:solidFill>
                  <a:srgbClr val="002060"/>
                </a:solidFill>
                <a:latin typeface="HG丸ｺﾞｼｯｸM-PRO" panose="020F0600000000000000" pitchFamily="50" charset="-128"/>
                <a:ea typeface="HG丸ｺﾞｼｯｸM-PRO" panose="020F0600000000000000" pitchFamily="50" charset="-128"/>
              </a:rPr>
              <a:t>・保育施設等における事故防止及び事故発生時の対応のため</a:t>
            </a:r>
            <a:r>
              <a:rPr lang="ja-JP" altLang="ja-JP" sz="1900" b="1" dirty="0" smtClean="0">
                <a:solidFill>
                  <a:srgbClr val="002060"/>
                </a:solidFill>
                <a:latin typeface="HG丸ｺﾞｼｯｸM-PRO" panose="020F0600000000000000" pitchFamily="50" charset="-128"/>
                <a:ea typeface="HG丸ｺﾞｼｯｸM-PRO" panose="020F0600000000000000" pitchFamily="50" charset="-128"/>
              </a:rPr>
              <a:t>の</a:t>
            </a:r>
            <a:endParaRPr lang="en-US" altLang="ja-JP" sz="1900" b="1" dirty="0" smtClean="0">
              <a:solidFill>
                <a:srgbClr val="002060"/>
              </a:solidFill>
              <a:latin typeface="HG丸ｺﾞｼｯｸM-PRO" panose="020F0600000000000000" pitchFamily="50" charset="-128"/>
              <a:ea typeface="HG丸ｺﾞｼｯｸM-PRO" panose="020F0600000000000000" pitchFamily="50" charset="-128"/>
            </a:endParaRPr>
          </a:p>
          <a:p>
            <a:pPr lvl="0" hangingPunct="0">
              <a:lnSpc>
                <a:spcPct val="200000"/>
              </a:lnSpc>
            </a:pPr>
            <a:r>
              <a:rPr lang="ja-JP" altLang="en-US" sz="1900" b="1" dirty="0" smtClean="0">
                <a:solidFill>
                  <a:srgbClr val="002060"/>
                </a:solidFill>
                <a:latin typeface="HG丸ｺﾞｼｯｸM-PRO" panose="020F0600000000000000" pitchFamily="50" charset="-128"/>
                <a:ea typeface="HG丸ｺﾞｼｯｸM-PRO" panose="020F0600000000000000" pitchFamily="50" charset="-128"/>
              </a:rPr>
              <a:t>　</a:t>
            </a:r>
            <a:r>
              <a:rPr lang="ja-JP" altLang="ja-JP" sz="1900" b="1" dirty="0" smtClean="0">
                <a:solidFill>
                  <a:srgbClr val="002060"/>
                </a:solidFill>
                <a:latin typeface="HG丸ｺﾞｼｯｸM-PRO" panose="020F0600000000000000" pitchFamily="50" charset="-128"/>
                <a:ea typeface="HG丸ｺﾞｼｯｸM-PRO" panose="020F0600000000000000" pitchFamily="50" charset="-128"/>
              </a:rPr>
              <a:t>ガイドライン</a:t>
            </a:r>
            <a:r>
              <a:rPr lang="ja-JP" altLang="ja-JP" sz="1900" b="1" dirty="0">
                <a:solidFill>
                  <a:srgbClr val="002060"/>
                </a:solidFill>
                <a:latin typeface="HG丸ｺﾞｼｯｸM-PRO" panose="020F0600000000000000" pitchFamily="50" charset="-128"/>
                <a:ea typeface="HG丸ｺﾞｼｯｸM-PRO" panose="020F0600000000000000" pitchFamily="50" charset="-128"/>
              </a:rPr>
              <a:t>（平成</a:t>
            </a:r>
            <a:r>
              <a:rPr lang="en-US" altLang="ja-JP" sz="1900" b="1" dirty="0" smtClean="0">
                <a:solidFill>
                  <a:srgbClr val="002060"/>
                </a:solidFill>
                <a:latin typeface="HG丸ｺﾞｼｯｸM-PRO" panose="020F0600000000000000" pitchFamily="50" charset="-128"/>
                <a:ea typeface="HG丸ｺﾞｼｯｸM-PRO" panose="020F0600000000000000" pitchFamily="50" charset="-128"/>
              </a:rPr>
              <a:t>28</a:t>
            </a:r>
            <a:r>
              <a:rPr lang="ja-JP" altLang="en-US" sz="1900" b="1" dirty="0">
                <a:solidFill>
                  <a:srgbClr val="002060"/>
                </a:solidFill>
                <a:latin typeface="HG丸ｺﾞｼｯｸM-PRO" panose="020F0600000000000000" pitchFamily="50" charset="-128"/>
                <a:ea typeface="HG丸ｺﾞｼｯｸM-PRO" panose="020F0600000000000000" pitchFamily="50" charset="-128"/>
              </a:rPr>
              <a:t>年</a:t>
            </a:r>
            <a:r>
              <a:rPr lang="ja-JP" altLang="ja-JP" sz="1900" b="1" dirty="0" smtClean="0">
                <a:solidFill>
                  <a:srgbClr val="002060"/>
                </a:solidFill>
                <a:latin typeface="HG丸ｺﾞｼｯｸM-PRO" panose="020F0600000000000000" pitchFamily="50" charset="-128"/>
                <a:ea typeface="HG丸ｺﾞｼｯｸM-PRO" panose="020F0600000000000000" pitchFamily="50" charset="-128"/>
              </a:rPr>
              <a:t>）</a:t>
            </a:r>
            <a:endParaRPr lang="ja-JP" altLang="ja-JP" sz="1900" b="1" dirty="0">
              <a:solidFill>
                <a:srgbClr val="002060"/>
              </a:solidFill>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518531" y="273395"/>
            <a:ext cx="8928992" cy="865070"/>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bg1"/>
                </a:solidFill>
              </a:rPr>
              <a:t>第３章</a:t>
            </a:r>
            <a:r>
              <a:rPr lang="en-US" altLang="ja-JP" sz="3200" dirty="0" smtClean="0">
                <a:solidFill>
                  <a:schemeClr val="bg1"/>
                </a:solidFill>
              </a:rPr>
              <a:t>【</a:t>
            </a:r>
            <a:r>
              <a:rPr lang="ja-JP" altLang="en-US" sz="3200" dirty="0" smtClean="0">
                <a:solidFill>
                  <a:schemeClr val="bg1"/>
                </a:solidFill>
              </a:rPr>
              <a:t>参考ガイドライン</a:t>
            </a:r>
            <a:r>
              <a:rPr lang="en-US" altLang="ja-JP" sz="3200" dirty="0" smtClean="0">
                <a:solidFill>
                  <a:schemeClr val="bg1"/>
                </a:solidFill>
              </a:rPr>
              <a:t>】</a:t>
            </a:r>
          </a:p>
        </p:txBody>
      </p:sp>
      <p:sp>
        <p:nvSpPr>
          <p:cNvPr id="3" name="スライド番号プレースホルダー 2"/>
          <p:cNvSpPr>
            <a:spLocks noGrp="1"/>
          </p:cNvSpPr>
          <p:nvPr>
            <p:ph type="sldNum" sz="quarter" idx="12"/>
          </p:nvPr>
        </p:nvSpPr>
        <p:spPr/>
        <p:txBody>
          <a:bodyPr/>
          <a:lstStyle/>
          <a:p>
            <a:pPr>
              <a:defRPr/>
            </a:pPr>
            <a:fld id="{B5EB0F02-464B-481B-A96C-0D238ADD2853}" type="slidenum">
              <a:rPr lang="ja-JP" altLang="en-US" smtClean="0"/>
              <a:pPr>
                <a:defRPr/>
              </a:pPr>
              <a:t>69</a:t>
            </a:fld>
            <a:endParaRPr lang="ja-JP" altLang="en-US"/>
          </a:p>
        </p:txBody>
      </p:sp>
    </p:spTree>
    <p:extLst>
      <p:ext uri="{BB962C8B-B14F-4D97-AF65-F5344CB8AC3E}">
        <p14:creationId xmlns:p14="http://schemas.microsoft.com/office/powerpoint/2010/main" val="267953223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第４章　子育ての支援の改訂</a:t>
            </a:r>
            <a:endParaRPr kumimoji="1" lang="ja-JP" altLang="en-US" dirty="0"/>
          </a:p>
        </p:txBody>
      </p:sp>
      <p:cxnSp>
        <p:nvCxnSpPr>
          <p:cNvPr id="4" name="直線コネクタ 3"/>
          <p:cNvCxnSpPr/>
          <p:nvPr/>
        </p:nvCxnSpPr>
        <p:spPr>
          <a:xfrm>
            <a:off x="1568624" y="3212976"/>
            <a:ext cx="6768752" cy="0"/>
          </a:xfrm>
          <a:prstGeom prst="line">
            <a:avLst/>
          </a:prstGeom>
        </p:spPr>
        <p:style>
          <a:lnRef idx="3">
            <a:schemeClr val="accent6"/>
          </a:lnRef>
          <a:fillRef idx="0">
            <a:schemeClr val="accent6"/>
          </a:fillRef>
          <a:effectRef idx="2">
            <a:schemeClr val="accent6"/>
          </a:effectRef>
          <a:fontRef idx="minor">
            <a:schemeClr val="tx1"/>
          </a:fontRef>
        </p:style>
      </p:cxnSp>
      <p:sp>
        <p:nvSpPr>
          <p:cNvPr id="7" name="スライド番号プレースホルダー 6"/>
          <p:cNvSpPr>
            <a:spLocks noGrp="1"/>
          </p:cNvSpPr>
          <p:nvPr>
            <p:ph type="sldNum" sz="quarter" idx="12"/>
          </p:nvPr>
        </p:nvSpPr>
        <p:spPr/>
        <p:txBody>
          <a:bodyPr/>
          <a:lstStyle/>
          <a:p>
            <a:pPr>
              <a:defRPr/>
            </a:pPr>
            <a:fld id="{0C9471C5-DDA3-45F4-AF46-9CCD1ACA3B9A}" type="slidenum">
              <a:rPr lang="ja-JP" altLang="en-US" smtClean="0"/>
              <a:pPr>
                <a:defRPr/>
              </a:pPr>
              <a:t>70</a:t>
            </a:fld>
            <a:endParaRPr lang="ja-JP" altLang="en-US"/>
          </a:p>
        </p:txBody>
      </p:sp>
    </p:spTree>
    <p:extLst>
      <p:ext uri="{BB962C8B-B14F-4D97-AF65-F5344CB8AC3E}">
        <p14:creationId xmlns:p14="http://schemas.microsoft.com/office/powerpoint/2010/main" val="378968586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1000" y="1"/>
            <a:ext cx="9144000" cy="497710"/>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第４章　「子育ての支援」の改訂の要点</a:t>
            </a:r>
            <a:endParaRPr lang="ja-JP" altLang="en-US" sz="2400" b="1"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8" name="正方形/長方形 7"/>
          <p:cNvSpPr/>
          <p:nvPr/>
        </p:nvSpPr>
        <p:spPr>
          <a:xfrm>
            <a:off x="128464" y="751035"/>
            <a:ext cx="9690248" cy="5856055"/>
          </a:xfrm>
          <a:prstGeom prst="rect">
            <a:avLst/>
          </a:prstGeom>
          <a:solidFill>
            <a:schemeClr val="bg1"/>
          </a:solidFill>
          <a:ln>
            <a:gradFill flip="none" rotWithShape="1">
              <a:gsLst>
                <a:gs pos="0">
                  <a:srgbClr val="FFFF00"/>
                </a:gs>
                <a:gs pos="100000">
                  <a:srgbClr val="00B050"/>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tIns="144000" bIns="0" rtlCol="0" anchor="ctr"/>
          <a:lstStyle/>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①　</a:t>
            </a:r>
            <a:r>
              <a:rPr lang="ja-JP" altLang="en-US" sz="2000" dirty="0">
                <a:solidFill>
                  <a:srgbClr val="0070C0"/>
                </a:solidFill>
                <a:latin typeface="HG丸ｺﾞｼｯｸM-PRO" panose="020F0600000000000000" pitchFamily="50" charset="-128"/>
                <a:ea typeface="HG丸ｺﾞｼｯｸM-PRO" panose="020F0600000000000000" pitchFamily="50" charset="-128"/>
              </a:rPr>
              <a:t>子育ての支援全般に関わる事項</a:t>
            </a:r>
            <a:r>
              <a:rPr lang="ja-JP" altLang="en-US" sz="2000" dirty="0">
                <a:solidFill>
                  <a:prstClr val="black"/>
                </a:solidFill>
                <a:latin typeface="HG丸ｺﾞｼｯｸM-PRO" panose="020F0600000000000000" pitchFamily="50" charset="-128"/>
                <a:ea typeface="HG丸ｺﾞｼｯｸM-PRO" panose="020F0600000000000000" pitchFamily="50" charset="-128"/>
              </a:rPr>
              <a:t>について改善・</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充実</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2000" dirty="0">
                <a:solidFill>
                  <a:prstClr val="black"/>
                </a:solidFill>
                <a:latin typeface="HG丸ｺﾞｼｯｸM-PRO" panose="020F0600000000000000" pitchFamily="50" charset="-128"/>
                <a:ea typeface="HG丸ｺﾞｼｯｸM-PRO" panose="020F0600000000000000" pitchFamily="50" charset="-128"/>
              </a:rPr>
              <a:t>　保護者の</a:t>
            </a:r>
            <a:r>
              <a:rPr lang="ja-JP" altLang="en-US" sz="2000" u="sng" dirty="0">
                <a:solidFill>
                  <a:schemeClr val="tx1"/>
                </a:solidFill>
                <a:latin typeface="HG丸ｺﾞｼｯｸM-PRO" panose="020F0600000000000000" pitchFamily="50" charset="-128"/>
                <a:ea typeface="HG丸ｺﾞｼｯｸM-PRO" panose="020F0600000000000000" pitchFamily="50" charset="-128"/>
              </a:rPr>
              <a:t>自己決定の尊重</a:t>
            </a:r>
            <a:r>
              <a:rPr lang="ja-JP" altLang="en-US" sz="2000" dirty="0">
                <a:solidFill>
                  <a:prstClr val="black"/>
                </a:solidFill>
                <a:latin typeface="HG丸ｺﾞｼｯｸM-PRO" panose="020F0600000000000000" pitchFamily="50" charset="-128"/>
                <a:ea typeface="HG丸ｺﾞｼｯｸM-PRO" panose="020F0600000000000000" pitchFamily="50" charset="-128"/>
              </a:rPr>
              <a:t>や</a:t>
            </a:r>
            <a:r>
              <a:rPr lang="ja-JP" altLang="en-US" sz="2000" dirty="0">
                <a:solidFill>
                  <a:schemeClr val="tx1"/>
                </a:solidFill>
                <a:uFill>
                  <a:solidFill>
                    <a:srgbClr val="FF0000"/>
                  </a:solidFill>
                </a:uFill>
                <a:latin typeface="HG丸ｺﾞｼｯｸM-PRO" panose="020F0600000000000000" pitchFamily="50" charset="-128"/>
                <a:ea typeface="HG丸ｺﾞｼｯｸM-PRO" panose="020F0600000000000000" pitchFamily="50" charset="-128"/>
              </a:rPr>
              <a:t>幼保連携型認定こども園の</a:t>
            </a:r>
            <a:r>
              <a:rPr lang="ja-JP" altLang="en-US" sz="2000" u="sng" dirty="0">
                <a:solidFill>
                  <a:schemeClr val="tx1"/>
                </a:solidFill>
                <a:latin typeface="HG丸ｺﾞｼｯｸM-PRO" panose="020F0600000000000000" pitchFamily="50" charset="-128"/>
                <a:ea typeface="HG丸ｺﾞｼｯｸM-PRO" panose="020F0600000000000000" pitchFamily="50" charset="-128"/>
              </a:rPr>
              <a:t>特性</a:t>
            </a:r>
            <a:r>
              <a:rPr lang="ja-JP" altLang="en-US" sz="2000" u="sng" dirty="0" smtClean="0">
                <a:solidFill>
                  <a:schemeClr val="tx1"/>
                </a:solidFill>
                <a:latin typeface="HG丸ｺﾞｼｯｸM-PRO" panose="020F0600000000000000" pitchFamily="50" charset="-128"/>
                <a:ea typeface="HG丸ｺﾞｼｯｸM-PRO" panose="020F0600000000000000" pitchFamily="50" charset="-128"/>
              </a:rPr>
              <a:t>を生かす</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こと</a:t>
            </a:r>
            <a:endParaRPr lang="en-US" altLang="ja-JP" sz="8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u="sng" dirty="0">
                <a:solidFill>
                  <a:schemeClr val="tx1"/>
                </a:solidFill>
                <a:latin typeface="HG丸ｺﾞｼｯｸM-PRO" panose="020F0600000000000000" pitchFamily="50" charset="-128"/>
                <a:ea typeface="HG丸ｺﾞｼｯｸM-PRO" panose="020F0600000000000000" pitchFamily="50" charset="-128"/>
              </a:rPr>
              <a:t>園全体の体制構築</a:t>
            </a:r>
            <a:r>
              <a:rPr lang="ja-JP" altLang="en-US" sz="2000" dirty="0">
                <a:solidFill>
                  <a:prstClr val="black"/>
                </a:solidFill>
                <a:latin typeface="HG丸ｺﾞｼｯｸM-PRO" panose="020F0600000000000000" pitchFamily="50" charset="-128"/>
                <a:ea typeface="HG丸ｺﾞｼｯｸM-PRO" panose="020F0600000000000000" pitchFamily="50" charset="-128"/>
              </a:rPr>
              <a:t>に努めることや</a:t>
            </a:r>
            <a:r>
              <a:rPr lang="ja-JP" altLang="en-US" sz="2000" dirty="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地域の</a:t>
            </a:r>
            <a:r>
              <a:rPr lang="ja-JP" altLang="en-US" sz="2000" u="sng" dirty="0">
                <a:solidFill>
                  <a:schemeClr val="tx1"/>
                </a:solidFill>
                <a:latin typeface="HG丸ｺﾞｼｯｸM-PRO" panose="020F0600000000000000" pitchFamily="50" charset="-128"/>
                <a:ea typeface="HG丸ｺﾞｼｯｸM-PRO" panose="020F0600000000000000" pitchFamily="50" charset="-128"/>
              </a:rPr>
              <a:t>関係機関との</a:t>
            </a:r>
            <a:r>
              <a:rPr lang="ja-JP" altLang="en-US" sz="2000" u="sng" dirty="0" smtClean="0">
                <a:solidFill>
                  <a:schemeClr val="tx1"/>
                </a:solidFill>
                <a:latin typeface="HG丸ｺﾞｼｯｸM-PRO" panose="020F0600000000000000" pitchFamily="50" charset="-128"/>
                <a:ea typeface="HG丸ｺﾞｼｯｸM-PRO" panose="020F0600000000000000" pitchFamily="50" charset="-128"/>
              </a:rPr>
              <a:t>連携</a:t>
            </a:r>
            <a:r>
              <a:rPr lang="ja-JP" altLang="en-US" sz="2000" dirty="0" smtClean="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構築、</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子どもの</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2000" u="sng" dirty="0" smtClean="0">
                <a:solidFill>
                  <a:schemeClr val="tx1"/>
                </a:solidFill>
                <a:latin typeface="HG丸ｺﾞｼｯｸM-PRO" panose="020F0600000000000000" pitchFamily="50" charset="-128"/>
                <a:ea typeface="HG丸ｺﾞｼｯｸM-PRO" panose="020F0600000000000000" pitchFamily="50" charset="-128"/>
              </a:rPr>
              <a:t>プライバシー</a:t>
            </a:r>
            <a:r>
              <a:rPr lang="ja-JP" altLang="en-US" sz="2000" u="sng" dirty="0">
                <a:solidFill>
                  <a:schemeClr val="tx1"/>
                </a:solidFill>
                <a:latin typeface="HG丸ｺﾞｼｯｸM-PRO" panose="020F0600000000000000" pitchFamily="50" charset="-128"/>
                <a:ea typeface="HG丸ｺﾞｼｯｸM-PRO" panose="020F0600000000000000" pitchFamily="50" charset="-128"/>
              </a:rPr>
              <a:t>の保護・秘密</a:t>
            </a:r>
            <a:r>
              <a:rPr lang="ja-JP" altLang="en-US" sz="2000" u="sng" dirty="0" smtClean="0">
                <a:solidFill>
                  <a:schemeClr val="tx1"/>
                </a:solidFill>
                <a:latin typeface="HG丸ｺﾞｼｯｸM-PRO" panose="020F0600000000000000" pitchFamily="50" charset="-128"/>
                <a:ea typeface="HG丸ｺﾞｼｯｸM-PRO" panose="020F0600000000000000" pitchFamily="50" charset="-128"/>
              </a:rPr>
              <a:t>保持</a:t>
            </a:r>
            <a:endParaRPr lang="en-US" altLang="ja-JP" sz="800" u="sng"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u="sng" dirty="0" smtClean="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u="sng" dirty="0">
              <a:solidFill>
                <a:schemeClr val="tx1"/>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②　幼保連携型認定こども園の</a:t>
            </a:r>
            <a:r>
              <a:rPr lang="ja-JP" altLang="en-US" sz="2000" dirty="0">
                <a:solidFill>
                  <a:srgbClr val="0070C0"/>
                </a:solidFill>
                <a:latin typeface="HG丸ｺﾞｼｯｸM-PRO" panose="020F0600000000000000" pitchFamily="50" charset="-128"/>
                <a:ea typeface="HG丸ｺﾞｼｯｸM-PRO" panose="020F0600000000000000" pitchFamily="50" charset="-128"/>
              </a:rPr>
              <a:t>園児の保護者に対する事項</a:t>
            </a:r>
            <a:r>
              <a:rPr lang="ja-JP" altLang="en-US" sz="2000" dirty="0">
                <a:solidFill>
                  <a:prstClr val="black"/>
                </a:solidFill>
                <a:latin typeface="HG丸ｺﾞｼｯｸM-PRO" panose="020F0600000000000000" pitchFamily="50" charset="-128"/>
                <a:ea typeface="HG丸ｺﾞｼｯｸM-PRO" panose="020F0600000000000000" pitchFamily="50" charset="-128"/>
              </a:rPr>
              <a:t>に</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ついて改善・充実</a:t>
            </a:r>
            <a:endParaRPr lang="en-US" altLang="ja-JP" sz="8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多様</a:t>
            </a:r>
            <a:r>
              <a:rPr lang="ja-JP" altLang="en-US" sz="2000" dirty="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な生活形態の保護者に対する教育及び保育の活動等</a:t>
            </a:r>
            <a:r>
              <a:rPr lang="ja-JP" altLang="en-US" sz="2000" dirty="0" smtClean="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への参加</a:t>
            </a:r>
            <a:r>
              <a:rPr lang="ja-JP" altLang="en-US" sz="2000" dirty="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の</a:t>
            </a:r>
            <a:r>
              <a:rPr lang="ja-JP" altLang="en-US" sz="2000" dirty="0" smtClean="0">
                <a:solidFill>
                  <a:prstClr val="black"/>
                </a:solidFill>
                <a:uFill>
                  <a:solidFill>
                    <a:srgbClr val="FF0000"/>
                  </a:solidFill>
                </a:uFill>
                <a:latin typeface="HG丸ｺﾞｼｯｸM-PRO" panose="020F0600000000000000" pitchFamily="50" charset="-128"/>
                <a:ea typeface="HG丸ｺﾞｼｯｸM-PRO" panose="020F0600000000000000" pitchFamily="50" charset="-128"/>
              </a:rPr>
              <a:t>工夫</a:t>
            </a:r>
            <a:endParaRPr lang="en-US" altLang="ja-JP" sz="2000" dirty="0" smtClean="0">
              <a:solidFill>
                <a:prstClr val="black"/>
              </a:solidFill>
              <a:uFill>
                <a:solidFill>
                  <a:srgbClr val="FF0000"/>
                </a:solidFill>
              </a:u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a:solidFill>
                <a:prstClr val="black"/>
              </a:solidFill>
              <a:uFill>
                <a:solidFill>
                  <a:srgbClr val="FF0000"/>
                </a:solidFill>
              </a:u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a:solidFill>
                  <a:prstClr val="black"/>
                </a:solidFill>
                <a:latin typeface="HG丸ｺﾞｼｯｸM-PRO" panose="020F0600000000000000" pitchFamily="50" charset="-128"/>
                <a:ea typeface="HG丸ｺﾞｼｯｸM-PRO" panose="020F0600000000000000" pitchFamily="50" charset="-128"/>
              </a:rPr>
              <a:t>○</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保護者</a:t>
            </a:r>
            <a:r>
              <a:rPr lang="ja-JP" altLang="en-US" sz="2000" dirty="0">
                <a:solidFill>
                  <a:prstClr val="black"/>
                </a:solidFill>
                <a:latin typeface="HG丸ｺﾞｼｯｸM-PRO" panose="020F0600000000000000" pitchFamily="50" charset="-128"/>
                <a:ea typeface="HG丸ｺﾞｼｯｸM-PRO" panose="020F0600000000000000" pitchFamily="50" charset="-128"/>
              </a:rPr>
              <a:t>同士の</a:t>
            </a:r>
            <a:r>
              <a:rPr lang="ja-JP" altLang="en-US" sz="2000" u="sng" dirty="0">
                <a:solidFill>
                  <a:prstClr val="black"/>
                </a:solidFill>
                <a:latin typeface="HG丸ｺﾞｼｯｸM-PRO" panose="020F0600000000000000" pitchFamily="50" charset="-128"/>
                <a:ea typeface="HG丸ｺﾞｼｯｸM-PRO" panose="020F0600000000000000" pitchFamily="50" charset="-128"/>
              </a:rPr>
              <a:t>相互理解や気付き合い等</a:t>
            </a:r>
            <a:r>
              <a:rPr lang="ja-JP" altLang="en-US" sz="2000" dirty="0">
                <a:solidFill>
                  <a:prstClr val="black"/>
                </a:solidFill>
                <a:latin typeface="HG丸ｺﾞｼｯｸM-PRO" panose="020F0600000000000000" pitchFamily="50" charset="-128"/>
                <a:ea typeface="HG丸ｺﾞｼｯｸM-PRO" panose="020F0600000000000000" pitchFamily="50" charset="-128"/>
              </a:rPr>
              <a:t>への工夫や</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配慮</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保護者</a:t>
            </a:r>
            <a:r>
              <a:rPr lang="ja-JP" altLang="en-US" sz="2000" dirty="0">
                <a:solidFill>
                  <a:prstClr val="black"/>
                </a:solidFill>
                <a:latin typeface="HG丸ｺﾞｼｯｸM-PRO" panose="020F0600000000000000" pitchFamily="50" charset="-128"/>
                <a:ea typeface="HG丸ｺﾞｼｯｸM-PRO" panose="020F0600000000000000" pitchFamily="50" charset="-128"/>
              </a:rPr>
              <a:t>の</a:t>
            </a:r>
            <a:r>
              <a:rPr lang="ja-JP" altLang="en-US" sz="2000" u="sng" dirty="0">
                <a:solidFill>
                  <a:prstClr val="black"/>
                </a:solidFill>
                <a:latin typeface="HG丸ｺﾞｼｯｸM-PRO" panose="020F0600000000000000" pitchFamily="50" charset="-128"/>
                <a:ea typeface="HG丸ｺﾞｼｯｸM-PRO" panose="020F0600000000000000" pitchFamily="50" charset="-128"/>
              </a:rPr>
              <a:t>多様化した教育及び保育の需要への対応</a:t>
            </a:r>
            <a:r>
              <a:rPr lang="ja-JP" altLang="en-US" sz="2000" dirty="0">
                <a:solidFill>
                  <a:prstClr val="black"/>
                </a:solidFill>
                <a:latin typeface="HG丸ｺﾞｼｯｸM-PRO" panose="020F0600000000000000" pitchFamily="50" charset="-128"/>
                <a:ea typeface="HG丸ｺﾞｼｯｸM-PRO" panose="020F0600000000000000" pitchFamily="50" charset="-128"/>
              </a:rPr>
              <a:t>等に</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ついて</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　外国籍家庭など特別な配慮を必要とする家庭への個別の支援について</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③　</a:t>
            </a:r>
            <a:r>
              <a:rPr lang="ja-JP" altLang="en-US" sz="2000" dirty="0">
                <a:solidFill>
                  <a:srgbClr val="0070C0"/>
                </a:solidFill>
                <a:latin typeface="HG丸ｺﾞｼｯｸM-PRO" panose="020F0600000000000000" pitchFamily="50" charset="-128"/>
                <a:ea typeface="HG丸ｺﾞｼｯｸM-PRO" panose="020F0600000000000000" pitchFamily="50" charset="-128"/>
              </a:rPr>
              <a:t>地域における子育て家庭の保護者に対する事項</a:t>
            </a:r>
            <a:r>
              <a:rPr lang="ja-JP" altLang="en-US" sz="2000" dirty="0">
                <a:solidFill>
                  <a:prstClr val="black"/>
                </a:solidFill>
                <a:latin typeface="HG丸ｺﾞｼｯｸM-PRO" panose="020F0600000000000000" pitchFamily="50" charset="-128"/>
                <a:ea typeface="HG丸ｺﾞｼｯｸM-PRO" panose="020F0600000000000000" pitchFamily="50" charset="-128"/>
              </a:rPr>
              <a:t>について改善</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充実</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2000" dirty="0">
                <a:solidFill>
                  <a:prstClr val="black"/>
                </a:solidFill>
                <a:latin typeface="HG丸ｺﾞｼｯｸM-PRO" panose="020F0600000000000000" pitchFamily="50" charset="-128"/>
                <a:ea typeface="HG丸ｺﾞｼｯｸM-PRO" panose="020F0600000000000000" pitchFamily="50" charset="-128"/>
              </a:rPr>
              <a:t>　地域の子どもに対する</a:t>
            </a:r>
            <a:r>
              <a:rPr lang="ja-JP" altLang="en-US" sz="2000" u="sng" dirty="0">
                <a:solidFill>
                  <a:prstClr val="black"/>
                </a:solidFill>
                <a:latin typeface="HG丸ｺﾞｼｯｸM-PRO" panose="020F0600000000000000" pitchFamily="50" charset="-128"/>
                <a:ea typeface="HG丸ｺﾞｼｯｸM-PRO" panose="020F0600000000000000" pitchFamily="50" charset="-128"/>
              </a:rPr>
              <a:t>一時預かり事業などと教育及び保育との</a:t>
            </a:r>
            <a:r>
              <a:rPr lang="ja-JP" altLang="en-US" sz="2000" u="sng" dirty="0" smtClean="0">
                <a:solidFill>
                  <a:prstClr val="black"/>
                </a:solidFill>
                <a:latin typeface="HG丸ｺﾞｼｯｸM-PRO" panose="020F0600000000000000" pitchFamily="50" charset="-128"/>
                <a:ea typeface="HG丸ｺﾞｼｯｸM-PRO" panose="020F0600000000000000" pitchFamily="50" charset="-128"/>
              </a:rPr>
              <a:t>関連</a:t>
            </a:r>
            <a:r>
              <a:rPr lang="ja-JP" altLang="en-US" sz="2000" dirty="0">
                <a:solidFill>
                  <a:prstClr val="black"/>
                </a:solidFill>
                <a:latin typeface="HG丸ｺﾞｼｯｸM-PRO" panose="020F0600000000000000" pitchFamily="50" charset="-128"/>
                <a:ea typeface="HG丸ｺﾞｼｯｸM-PRO" panose="020F0600000000000000" pitchFamily="50" charset="-128"/>
              </a:rPr>
              <a:t>への</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考</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　　慮</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2000" dirty="0">
                <a:solidFill>
                  <a:prstClr val="black"/>
                </a:solidFill>
                <a:latin typeface="HG丸ｺﾞｼｯｸM-PRO" panose="020F0600000000000000" pitchFamily="50" charset="-128"/>
                <a:ea typeface="HG丸ｺﾞｼｯｸM-PRO" panose="020F0600000000000000" pitchFamily="50" charset="-128"/>
              </a:rPr>
              <a:t>　　</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2000" dirty="0">
                <a:solidFill>
                  <a:prstClr val="black"/>
                </a:solidFill>
                <a:latin typeface="HG丸ｺﾞｼｯｸM-PRO" panose="020F0600000000000000" pitchFamily="50" charset="-128"/>
                <a:ea typeface="HG丸ｺﾞｼｯｸM-PRO" panose="020F0600000000000000" pitchFamily="50" charset="-128"/>
              </a:rPr>
              <a:t>　幼保連携型認定こども園の</a:t>
            </a:r>
            <a:r>
              <a:rPr lang="ja-JP" altLang="en-US" sz="2000" u="sng" dirty="0">
                <a:solidFill>
                  <a:prstClr val="black"/>
                </a:solidFill>
                <a:latin typeface="HG丸ｺﾞｼｯｸM-PRO" panose="020F0600000000000000" pitchFamily="50" charset="-128"/>
                <a:ea typeface="HG丸ｺﾞｼｯｸM-PRO" panose="020F0600000000000000" pitchFamily="50" charset="-128"/>
              </a:rPr>
              <a:t>地域における役割</a:t>
            </a:r>
            <a:r>
              <a:rPr lang="ja-JP" altLang="en-US" sz="2000" dirty="0">
                <a:solidFill>
                  <a:prstClr val="black"/>
                </a:solidFill>
                <a:latin typeface="HG丸ｺﾞｼｯｸM-PRO" panose="020F0600000000000000" pitchFamily="50" charset="-128"/>
                <a:ea typeface="HG丸ｺﾞｼｯｸM-PRO" panose="020F0600000000000000" pitchFamily="50" charset="-128"/>
              </a:rPr>
              <a:t>等に</a:t>
            </a:r>
            <a:r>
              <a:rPr lang="ja-JP" altLang="en-US" sz="2000" dirty="0" smtClean="0">
                <a:solidFill>
                  <a:prstClr val="black"/>
                </a:solidFill>
                <a:latin typeface="HG丸ｺﾞｼｯｸM-PRO" panose="020F0600000000000000" pitchFamily="50" charset="-128"/>
                <a:ea typeface="HG丸ｺﾞｼｯｸM-PRO" panose="020F0600000000000000" pitchFamily="50" charset="-128"/>
              </a:rPr>
              <a:t>ついて</a:t>
            </a:r>
            <a:endParaRPr lang="en-US" altLang="ja-JP" sz="2000" dirty="0" smtClean="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endParaRPr lang="en-US" altLang="ja-JP" sz="2000" dirty="0">
              <a:solidFill>
                <a:prstClr val="black"/>
              </a:solidFill>
              <a:latin typeface="HG丸ｺﾞｼｯｸM-PRO" panose="020F0600000000000000" pitchFamily="50" charset="-128"/>
              <a:ea typeface="HG丸ｺﾞｼｯｸM-PRO" panose="020F0600000000000000" pitchFamily="50" charset="-128"/>
            </a:endParaRPr>
          </a:p>
          <a:p>
            <a:pPr defTabSz="914400" fontAlgn="auto">
              <a:spcBef>
                <a:spcPts val="0"/>
              </a:spcBef>
              <a:spcAft>
                <a:spcPts val="0"/>
              </a:spcAft>
            </a:pPr>
            <a:r>
              <a:rPr lang="ja-JP" altLang="en-US" sz="1600" dirty="0">
                <a:solidFill>
                  <a:prstClr val="black"/>
                </a:solidFill>
              </a:rPr>
              <a:t>　</a:t>
            </a:r>
            <a:r>
              <a:rPr lang="ja-JP" altLang="en-US" sz="1600" dirty="0" smtClean="0">
                <a:solidFill>
                  <a:prstClr val="black"/>
                </a:solidFill>
              </a:rPr>
              <a:t>　　　　　　　　　　　　　　　　　　　　　　　　　　　　　　　　　　　　　　　　　　　　　</a:t>
            </a:r>
            <a:endParaRPr lang="en-US" altLang="ja-JP" sz="2400" dirty="0">
              <a:solidFill>
                <a:prstClr val="black"/>
              </a:solidFill>
            </a:endParaRPr>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71</a:t>
            </a:fld>
            <a:endParaRPr lang="ja-JP" altLang="en-US"/>
          </a:p>
        </p:txBody>
      </p:sp>
    </p:spTree>
    <p:extLst>
      <p:ext uri="{BB962C8B-B14F-4D97-AF65-F5344CB8AC3E}">
        <p14:creationId xmlns:p14="http://schemas.microsoft.com/office/powerpoint/2010/main" val="393417113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第４章</a:t>
            </a:r>
            <a:endParaRPr lang="ja-JP" altLang="en-US" b="1" dirty="0">
              <a:solidFill>
                <a:schemeClr val="bg1"/>
              </a:solidFill>
            </a:endParaRPr>
          </a:p>
        </p:txBody>
      </p:sp>
      <p:sp>
        <p:nvSpPr>
          <p:cNvPr id="2" name="テキスト ボックス 1"/>
          <p:cNvSpPr txBox="1"/>
          <p:nvPr/>
        </p:nvSpPr>
        <p:spPr>
          <a:xfrm>
            <a:off x="3656856" y="95407"/>
            <a:ext cx="2733454" cy="461665"/>
          </a:xfrm>
          <a:prstGeom prst="rect">
            <a:avLst/>
          </a:prstGeom>
          <a:noFill/>
        </p:spPr>
        <p:txBody>
          <a:bodyPr wrap="square" rtlCol="0">
            <a:spAutoFit/>
          </a:bodyPr>
          <a:lstStyle/>
          <a:p>
            <a:r>
              <a:rPr kumimoji="1" lang="ja-JP" altLang="en-US" sz="2400" dirty="0" smtClean="0">
                <a:latin typeface="ＤＦ特太ゴシック体" panose="020B0509000000000000" pitchFamily="49" charset="-128"/>
                <a:ea typeface="ＤＦ特太ゴシック体" panose="020B0509000000000000" pitchFamily="49" charset="-128"/>
              </a:rPr>
              <a:t>子育ての支援</a:t>
            </a:r>
            <a:endParaRPr kumimoji="1" lang="ja-JP" altLang="en-US" sz="2400" dirty="0">
              <a:latin typeface="ＤＦ特太ゴシック体" panose="020B0509000000000000" pitchFamily="49" charset="-128"/>
              <a:ea typeface="ＤＦ特太ゴシック体" panose="020B0509000000000000" pitchFamily="49" charset="-128"/>
            </a:endParaRPr>
          </a:p>
        </p:txBody>
      </p:sp>
      <p:sp>
        <p:nvSpPr>
          <p:cNvPr id="8" name="角丸四角形 7"/>
          <p:cNvSpPr/>
          <p:nvPr/>
        </p:nvSpPr>
        <p:spPr>
          <a:xfrm>
            <a:off x="392773" y="979754"/>
            <a:ext cx="8928992" cy="865070"/>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bg1"/>
                </a:solidFill>
              </a:rPr>
              <a:t>子どもの育ちを家庭と連携して支援</a:t>
            </a:r>
            <a:endParaRPr lang="en-US" altLang="ja-JP" sz="3200" dirty="0" smtClean="0">
              <a:solidFill>
                <a:schemeClr val="bg1"/>
              </a:solidFill>
            </a:endParaRPr>
          </a:p>
        </p:txBody>
      </p:sp>
      <p:sp>
        <p:nvSpPr>
          <p:cNvPr id="9" name="コンテンツ プレースホルダー 2"/>
          <p:cNvSpPr txBox="1">
            <a:spLocks/>
          </p:cNvSpPr>
          <p:nvPr/>
        </p:nvSpPr>
        <p:spPr bwMode="auto">
          <a:xfrm>
            <a:off x="314058" y="2081015"/>
            <a:ext cx="8915400" cy="4177551"/>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ts val="4000"/>
              </a:lnSpc>
            </a:pPr>
            <a:r>
              <a:rPr lang="ja-JP" altLang="en-US" sz="2400" dirty="0" smtClean="0">
                <a:solidFill>
                  <a:schemeClr val="tx1"/>
                </a:solidFill>
              </a:rPr>
              <a:t>　</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園児の育ちを保護者と共に喜び合うことを重視し、</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保護者の養育する姿勢や力の発揮</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を支えるために、保護者とその周りとの関係性を高められるよう働き掛ける。教育及び保育の内容と有機的な連携を図りながら取り組む。</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50" dirty="0">
              <a:solidFill>
                <a:schemeClr val="tx1"/>
              </a:solidFill>
            </a:endParaRPr>
          </a:p>
          <a:p>
            <a:pPr algn="l">
              <a:lnSpc>
                <a:spcPts val="4000"/>
              </a:lnSpc>
            </a:pP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第１　子育ての支援</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全般に関わる事項</a:t>
            </a:r>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a:p>
            <a:pPr algn="l">
              <a:lnSpc>
                <a:spcPts val="4000"/>
              </a:lnSpc>
            </a:pP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第２　</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幼保連携型認定こども園の保護者</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に対する子育ての支援</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algn="l">
              <a:lnSpc>
                <a:spcPts val="4000"/>
              </a:lnSpc>
            </a:pP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第３　</a:t>
            </a:r>
            <a:r>
              <a:rPr lang="ja-JP" altLang="en-US" sz="2400" dirty="0" smtClean="0">
                <a:solidFill>
                  <a:srgbClr val="0000FF"/>
                </a:solidFill>
                <a:latin typeface="HG丸ｺﾞｼｯｸM-PRO" panose="020F0600000000000000" pitchFamily="50" charset="-128"/>
                <a:ea typeface="HG丸ｺﾞｼｯｸM-PRO" panose="020F0600000000000000" pitchFamily="50" charset="-128"/>
              </a:rPr>
              <a:t>地域における子育て家庭の保護者等</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に対する支援</a:t>
            </a:r>
            <a:endParaRPr lang="en-US" altLang="ja-JP" sz="2400" dirty="0" smtClean="0">
              <a:solidFill>
                <a:srgbClr val="0000FF"/>
              </a:solidFill>
              <a:latin typeface="HG丸ｺﾞｼｯｸM-PRO" panose="020F0600000000000000" pitchFamily="50" charset="-128"/>
              <a:ea typeface="HG丸ｺﾞｼｯｸM-PRO" panose="020F0600000000000000" pitchFamily="50" charset="-128"/>
            </a:endParaRPr>
          </a:p>
        </p:txBody>
      </p:sp>
      <p:sp>
        <p:nvSpPr>
          <p:cNvPr id="10" name="右矢印 9"/>
          <p:cNvSpPr/>
          <p:nvPr/>
        </p:nvSpPr>
        <p:spPr>
          <a:xfrm>
            <a:off x="8236527" y="5852454"/>
            <a:ext cx="1396993"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403</a:t>
            </a:r>
            <a:r>
              <a:rPr kumimoji="1" lang="ja-JP" altLang="en-US" dirty="0" smtClean="0">
                <a:solidFill>
                  <a:schemeClr val="tx1"/>
                </a:solidFill>
              </a:rPr>
              <a:t>～</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72</a:t>
            </a:fld>
            <a:endParaRPr lang="ja-JP" altLang="en-US"/>
          </a:p>
        </p:txBody>
      </p:sp>
    </p:spTree>
    <p:extLst>
      <p:ext uri="{BB962C8B-B14F-4D97-AF65-F5344CB8AC3E}">
        <p14:creationId xmlns:p14="http://schemas.microsoft.com/office/powerpoint/2010/main" val="372714988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第４章</a:t>
            </a:r>
            <a:endParaRPr lang="ja-JP" altLang="en-US" b="1" dirty="0">
              <a:solidFill>
                <a:schemeClr val="bg1"/>
              </a:solidFill>
            </a:endParaRPr>
          </a:p>
        </p:txBody>
      </p:sp>
      <p:sp>
        <p:nvSpPr>
          <p:cNvPr id="2" name="テキスト ボックス 1"/>
          <p:cNvSpPr txBox="1"/>
          <p:nvPr/>
        </p:nvSpPr>
        <p:spPr>
          <a:xfrm>
            <a:off x="2288704" y="88622"/>
            <a:ext cx="5976663" cy="461665"/>
          </a:xfrm>
          <a:prstGeom prst="rect">
            <a:avLst/>
          </a:prstGeom>
          <a:noFill/>
        </p:spPr>
        <p:txBody>
          <a:bodyPr wrap="square" rtlCol="0">
            <a:spAutoFit/>
          </a:bodyPr>
          <a:lstStyle/>
          <a:p>
            <a:r>
              <a:rPr kumimoji="1" lang="ja-JP" altLang="en-US" sz="2400" dirty="0" smtClean="0">
                <a:latin typeface="ＤＦ特太ゴシック体" panose="020B0509000000000000" pitchFamily="49" charset="-128"/>
                <a:ea typeface="ＤＦ特太ゴシック体" panose="020B0509000000000000" pitchFamily="49" charset="-128"/>
              </a:rPr>
              <a:t>子育ての支援全般に関わる事項</a:t>
            </a:r>
            <a:endParaRPr kumimoji="1" lang="ja-JP" altLang="en-US" sz="2400" dirty="0">
              <a:latin typeface="ＤＦ特太ゴシック体" panose="020B0509000000000000" pitchFamily="49" charset="-128"/>
              <a:ea typeface="ＤＦ特太ゴシック体" panose="020B0509000000000000" pitchFamily="49" charset="-128"/>
            </a:endParaRPr>
          </a:p>
        </p:txBody>
      </p:sp>
      <p:sp>
        <p:nvSpPr>
          <p:cNvPr id="9" name="コンテンツ プレースホルダー 2"/>
          <p:cNvSpPr txBox="1">
            <a:spLocks/>
          </p:cNvSpPr>
          <p:nvPr/>
        </p:nvSpPr>
        <p:spPr bwMode="auto">
          <a:xfrm>
            <a:off x="406741" y="806126"/>
            <a:ext cx="9018396" cy="5688632"/>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ts val="4000"/>
              </a:lnSpc>
            </a:pPr>
            <a:endParaRPr lang="en-US" altLang="ja-JP" sz="2400" dirty="0" smtClean="0">
              <a:solidFill>
                <a:schemeClr val="tx1"/>
              </a:solidFill>
            </a:endParaRPr>
          </a:p>
        </p:txBody>
      </p:sp>
      <p:sp>
        <p:nvSpPr>
          <p:cNvPr id="26" name="右矢印 25"/>
          <p:cNvSpPr/>
          <p:nvPr/>
        </p:nvSpPr>
        <p:spPr>
          <a:xfrm>
            <a:off x="7889431" y="6074530"/>
            <a:ext cx="1377715"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Ｐ．４０４～</a:t>
            </a:r>
            <a:endParaRPr kumimoji="1" lang="ja-JP" altLang="en-US" dirty="0">
              <a:solidFill>
                <a:schemeClr val="tx1"/>
              </a:solidFill>
            </a:endParaRPr>
          </a:p>
        </p:txBody>
      </p:sp>
      <p:sp>
        <p:nvSpPr>
          <p:cNvPr id="15" name="角丸四角形 14"/>
          <p:cNvSpPr/>
          <p:nvPr/>
        </p:nvSpPr>
        <p:spPr>
          <a:xfrm>
            <a:off x="636593" y="1251150"/>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保護者の自己決定の尊重</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654268" y="3899374"/>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子育ての支援における</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体制構築</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654268" y="5245616"/>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プライバシーの保護及び秘密保持</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654268" y="2597392"/>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幼保連携型認定こども園の特性を生かした支援</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4514618" y="1404919"/>
            <a:ext cx="4752528" cy="707886"/>
          </a:xfrm>
          <a:prstGeom prst="rect">
            <a:avLst/>
          </a:prstGeom>
          <a:noFill/>
          <a:ln>
            <a:noFill/>
          </a:ln>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保護者に対する基本的態度・保護者とのコミュニケーションの実際</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4514618" y="2597392"/>
            <a:ext cx="4752528" cy="1015663"/>
          </a:xfrm>
          <a:prstGeom prst="rect">
            <a:avLst/>
          </a:prstGeom>
          <a:noFill/>
          <a:ln>
            <a:noFill/>
          </a:ln>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保育教諭等の専門性・園児が常に存在する環境・設備の活用・社会的資源との連携や協力</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28" name="テキスト ボックス 27"/>
          <p:cNvSpPr txBox="1"/>
          <p:nvPr/>
        </p:nvSpPr>
        <p:spPr>
          <a:xfrm>
            <a:off x="4514618" y="5336178"/>
            <a:ext cx="4826388" cy="707886"/>
          </a:xfrm>
          <a:prstGeom prst="rect">
            <a:avLst/>
          </a:prstGeom>
          <a:noFill/>
          <a:ln>
            <a:noFill/>
          </a:ln>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プライバシーの保護・秘密保持の遵守・</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smtClean="0">
                <a:latin typeface="HG丸ｺﾞｼｯｸM-PRO" panose="020F0600000000000000" pitchFamily="50" charset="-128"/>
                <a:ea typeface="HG丸ｺﾞｼｯｸM-PRO" panose="020F0600000000000000" pitchFamily="50" charset="-128"/>
              </a:rPr>
              <a:t>根拠法令等</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4588478" y="4000913"/>
            <a:ext cx="4752528" cy="707886"/>
          </a:xfrm>
          <a:prstGeom prst="rect">
            <a:avLst/>
          </a:prstGeom>
          <a:noFill/>
          <a:ln>
            <a:noFill/>
          </a:ln>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地域の関係機関との連携や協働・地域の情報の把握と提供</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73</a:t>
            </a:fld>
            <a:endParaRPr lang="ja-JP" altLang="en-US"/>
          </a:p>
        </p:txBody>
      </p:sp>
    </p:spTree>
    <p:extLst>
      <p:ext uri="{BB962C8B-B14F-4D97-AF65-F5344CB8AC3E}">
        <p14:creationId xmlns:p14="http://schemas.microsoft.com/office/powerpoint/2010/main" val="127805467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第４章</a:t>
            </a:r>
            <a:endParaRPr lang="ja-JP" altLang="en-US" b="1" dirty="0">
              <a:solidFill>
                <a:schemeClr val="bg1"/>
              </a:solidFill>
            </a:endParaRPr>
          </a:p>
        </p:txBody>
      </p:sp>
      <p:sp>
        <p:nvSpPr>
          <p:cNvPr id="2" name="テキスト ボックス 1"/>
          <p:cNvSpPr txBox="1"/>
          <p:nvPr/>
        </p:nvSpPr>
        <p:spPr>
          <a:xfrm>
            <a:off x="1640632" y="113342"/>
            <a:ext cx="8500765" cy="400110"/>
          </a:xfrm>
          <a:prstGeom prst="rect">
            <a:avLst/>
          </a:prstGeom>
          <a:noFill/>
        </p:spPr>
        <p:txBody>
          <a:bodyPr wrap="square" rtlCol="0">
            <a:spAutoFit/>
          </a:bodyPr>
          <a:lstStyle/>
          <a:p>
            <a:r>
              <a:rPr kumimoji="1" lang="ja-JP" altLang="en-US" sz="2000" dirty="0" smtClean="0">
                <a:latin typeface="ＤＦ特太ゴシック体" panose="020B0509000000000000" pitchFamily="49" charset="-128"/>
                <a:ea typeface="ＤＦ特太ゴシック体" panose="020B0509000000000000" pitchFamily="49" charset="-128"/>
              </a:rPr>
              <a:t>幼保連携型認定こども園の園児の保護者に対する子育ての支援</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9" name="コンテンツ プレースホルダー 2"/>
          <p:cNvSpPr txBox="1">
            <a:spLocks/>
          </p:cNvSpPr>
          <p:nvPr/>
        </p:nvSpPr>
        <p:spPr bwMode="auto">
          <a:xfrm>
            <a:off x="406741" y="806126"/>
            <a:ext cx="9018396" cy="5688632"/>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ts val="4000"/>
              </a:lnSpc>
            </a:pPr>
            <a:endParaRPr lang="en-US" altLang="ja-JP" sz="2400" dirty="0" smtClean="0">
              <a:solidFill>
                <a:schemeClr val="tx1"/>
              </a:solidFill>
            </a:endParaRPr>
          </a:p>
        </p:txBody>
      </p:sp>
      <p:sp>
        <p:nvSpPr>
          <p:cNvPr id="26" name="右矢印 25"/>
          <p:cNvSpPr/>
          <p:nvPr/>
        </p:nvSpPr>
        <p:spPr>
          <a:xfrm>
            <a:off x="7998014" y="6080633"/>
            <a:ext cx="1399540"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Ｐ．４０８～</a:t>
            </a:r>
            <a:endParaRPr kumimoji="1" lang="ja-JP" altLang="en-US" dirty="0">
              <a:solidFill>
                <a:schemeClr val="tx1"/>
              </a:solidFill>
            </a:endParaRPr>
          </a:p>
        </p:txBody>
      </p:sp>
      <p:sp>
        <p:nvSpPr>
          <p:cNvPr id="18" name="角丸四角形 17"/>
          <p:cNvSpPr/>
          <p:nvPr/>
        </p:nvSpPr>
        <p:spPr>
          <a:xfrm>
            <a:off x="609500" y="1635570"/>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園と保護者との相互理解</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保護者</a:t>
            </a:r>
            <a:r>
              <a:rPr lang="ja-JP" altLang="en-US" sz="2400" dirty="0">
                <a:solidFill>
                  <a:schemeClr val="tx1"/>
                </a:solidFill>
                <a:latin typeface="HG丸ｺﾞｼｯｸM-PRO" panose="020F0600000000000000" pitchFamily="50" charset="-128"/>
                <a:ea typeface="HG丸ｺﾞｼｯｸM-PRO" panose="020F0600000000000000" pitchFamily="50" charset="-128"/>
              </a:rPr>
              <a:t>同士</a:t>
            </a: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の相互理解</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624839" y="3253246"/>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保護者の状況に配慮した個別の支援</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1" name="角丸四角形 20"/>
          <p:cNvSpPr/>
          <p:nvPr/>
        </p:nvSpPr>
        <p:spPr>
          <a:xfrm>
            <a:off x="629680" y="4941168"/>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不適切な養育等が</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疑われる家庭への支援</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4657402" y="1758862"/>
            <a:ext cx="4752528" cy="1015663"/>
          </a:xfrm>
          <a:prstGeom prst="rect">
            <a:avLst/>
          </a:prstGeom>
          <a:noFill/>
          <a:ln>
            <a:noFill/>
          </a:ln>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様々な機会を活用した情報の共有・保育の活動に対する保護者の参加・保護者同士の交流の機会</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4657402" y="3174590"/>
            <a:ext cx="4752528" cy="1015663"/>
          </a:xfrm>
          <a:prstGeom prst="rect">
            <a:avLst/>
          </a:prstGeom>
          <a:noFill/>
          <a:ln>
            <a:noFill/>
          </a:ln>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就労と子育ての両立の支援・障害のある子どもの保護者への支援・外国籍など特別な配慮の必要な家庭への支援</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4672355" y="4894990"/>
            <a:ext cx="4752528" cy="1015663"/>
          </a:xfrm>
          <a:prstGeom prst="rect">
            <a:avLst/>
          </a:prstGeom>
          <a:noFill/>
          <a:ln>
            <a:noFill/>
          </a:ln>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育児不安などが見られる保護者への支援・不適切な養育や虐待が疑われる場合の適切な対応・関係機関との連携</a:t>
            </a: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74</a:t>
            </a:fld>
            <a:endParaRPr lang="ja-JP" altLang="en-US"/>
          </a:p>
        </p:txBody>
      </p:sp>
    </p:spTree>
    <p:extLst>
      <p:ext uri="{BB962C8B-B14F-4D97-AF65-F5344CB8AC3E}">
        <p14:creationId xmlns:p14="http://schemas.microsoft.com/office/powerpoint/2010/main" val="277526642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992560" y="764704"/>
            <a:ext cx="8352928" cy="460851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１　様々な機会の活用と相互理解  </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２　教育及び保育における活動に対する保護者の積極的</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lang="ja-JP" altLang="en-US" sz="2400" dirty="0">
                <a:solidFill>
                  <a:schemeClr val="tx2">
                    <a:lumMod val="75000"/>
                  </a:schemeClr>
                </a:solidFill>
                <a:latin typeface="HG丸ｺﾞｼｯｸM-PRO" panose="020F0600000000000000" pitchFamily="50" charset="-128"/>
                <a:ea typeface="HG丸ｺﾞｼｯｸM-PRO" panose="020F0600000000000000" pitchFamily="50" charset="-128"/>
              </a:rPr>
              <a:t>　</a:t>
            </a:r>
            <a:r>
              <a:rPr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　</a:t>
            </a:r>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な参加 </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３　保護者の生活形態が異なることへの配慮や工夫</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４　保護者の仕事と子育ての両立等の保護者支援 </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５　在園児を対象に行う一時預かり事業 </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６　障害や発達上の課題のある園児の保護者支援  </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７　外国籍家庭などへの支援 </a:t>
            </a:r>
            <a:endParaRPr kumimoji="1"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８　保護者に対する個別支援 </a:t>
            </a:r>
            <a:endParaRPr lang="en-US" altLang="ja-JP" sz="2400" dirty="0" smtClean="0">
              <a:solidFill>
                <a:schemeClr val="tx2">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dirty="0" smtClean="0">
                <a:solidFill>
                  <a:schemeClr val="tx2">
                    <a:lumMod val="75000"/>
                  </a:schemeClr>
                </a:solidFill>
                <a:latin typeface="HG丸ｺﾞｼｯｸM-PRO" panose="020F0600000000000000" pitchFamily="50" charset="-128"/>
                <a:ea typeface="HG丸ｺﾞｼｯｸM-PRO" panose="020F0600000000000000" pitchFamily="50" charset="-128"/>
              </a:rPr>
              <a:t>９　保護者に不適切な養育等が疑われる場合の支援</a:t>
            </a:r>
            <a:endParaRPr kumimoji="1" lang="ja-JP" altLang="en-US" sz="2400" dirty="0">
              <a:solidFill>
                <a:schemeClr val="tx2">
                  <a:lumMod val="75000"/>
                </a:schemeClr>
              </a:solidFill>
              <a:latin typeface="HG丸ｺﾞｼｯｸM-PRO" panose="020F0600000000000000" pitchFamily="50" charset="-128"/>
              <a:ea typeface="HG丸ｺﾞｼｯｸM-PRO" panose="020F0600000000000000" pitchFamily="50" charset="-128"/>
            </a:endParaRPr>
          </a:p>
        </p:txBody>
      </p:sp>
      <p:sp>
        <p:nvSpPr>
          <p:cNvPr id="4" name="右矢印 3"/>
          <p:cNvSpPr/>
          <p:nvPr/>
        </p:nvSpPr>
        <p:spPr>
          <a:xfrm>
            <a:off x="6969224" y="5741364"/>
            <a:ext cx="1440160"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a:t>
            </a:r>
            <a:r>
              <a:rPr kumimoji="1" lang="en-US" altLang="ja-JP" dirty="0" smtClean="0">
                <a:solidFill>
                  <a:schemeClr val="tx1"/>
                </a:solidFill>
              </a:rPr>
              <a:t>408</a:t>
            </a:r>
            <a:r>
              <a:rPr kumimoji="1" lang="ja-JP" altLang="en-US" dirty="0" smtClean="0">
                <a:solidFill>
                  <a:schemeClr val="tx1"/>
                </a:solidFill>
              </a:rPr>
              <a:t>～</a:t>
            </a:r>
            <a:endParaRPr kumimoji="1" lang="ja-JP" altLang="en-US" dirty="0">
              <a:solidFill>
                <a:schemeClr val="tx1"/>
              </a:solidFill>
            </a:endParaRPr>
          </a:p>
        </p:txBody>
      </p:sp>
      <p:sp>
        <p:nvSpPr>
          <p:cNvPr id="5" name="スライド番号プレースホルダー 4"/>
          <p:cNvSpPr>
            <a:spLocks noGrp="1"/>
          </p:cNvSpPr>
          <p:nvPr>
            <p:ph type="sldNum" sz="quarter" idx="12"/>
          </p:nvPr>
        </p:nvSpPr>
        <p:spPr/>
        <p:txBody>
          <a:bodyPr/>
          <a:lstStyle/>
          <a:p>
            <a:pPr>
              <a:defRPr/>
            </a:pPr>
            <a:fld id="{331BA3DD-65D8-46F3-A286-776281681733}" type="slidenum">
              <a:rPr lang="ja-JP" altLang="en-US" smtClean="0"/>
              <a:pPr>
                <a:defRPr/>
              </a:pPr>
              <a:t>75</a:t>
            </a:fld>
            <a:endParaRPr lang="ja-JP" altLang="en-US"/>
          </a:p>
        </p:txBody>
      </p:sp>
    </p:spTree>
    <p:extLst>
      <p:ext uri="{BB962C8B-B14F-4D97-AF65-F5344CB8AC3E}">
        <p14:creationId xmlns:p14="http://schemas.microsoft.com/office/powerpoint/2010/main" val="415734968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4839" y="43874"/>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latin typeface="ＤＦ平成ゴシック体W5" panose="020B0509000000000000" pitchFamily="49" charset="-128"/>
              <a:ea typeface="ＤＦ平成ゴシック体W5" panose="020B0509000000000000" pitchFamily="49" charset="-128"/>
              <a:cs typeface="メイリオ" panose="020B0604030504040204" pitchFamily="50" charset="-128"/>
            </a:endParaRPr>
          </a:p>
        </p:txBody>
      </p:sp>
      <p:sp>
        <p:nvSpPr>
          <p:cNvPr id="14" name="角丸四角形 13"/>
          <p:cNvSpPr/>
          <p:nvPr/>
        </p:nvSpPr>
        <p:spPr>
          <a:xfrm>
            <a:off x="0" y="4521"/>
            <a:ext cx="868597" cy="572633"/>
          </a:xfrm>
          <a:prstGeom prst="roundRect">
            <a:avLst/>
          </a:prstGeom>
          <a:ln/>
        </p:spPr>
        <p:style>
          <a:lnRef idx="3">
            <a:schemeClr val="lt1"/>
          </a:lnRef>
          <a:fillRef idx="1">
            <a:schemeClr val="accent6"/>
          </a:fillRef>
          <a:effectRef idx="1">
            <a:schemeClr val="accent6"/>
          </a:effectRef>
          <a:fontRef idx="minor">
            <a:schemeClr val="lt1"/>
          </a:fontRef>
        </p:style>
        <p:txBody>
          <a:bodyPr tIns="72000" rtlCol="0" anchor="ctr"/>
          <a:lstStyle/>
          <a:p>
            <a:pPr defTabSz="914400" fontAlgn="auto">
              <a:spcBef>
                <a:spcPts val="0"/>
              </a:spcBef>
              <a:spcAft>
                <a:spcPts val="0"/>
              </a:spcAft>
            </a:pPr>
            <a:r>
              <a:rPr lang="ja-JP" altLang="en-US" b="1" dirty="0" smtClean="0">
                <a:solidFill>
                  <a:schemeClr val="bg1"/>
                </a:solidFill>
              </a:rPr>
              <a:t>第４章</a:t>
            </a:r>
            <a:endParaRPr lang="ja-JP" altLang="en-US" b="1" dirty="0">
              <a:solidFill>
                <a:schemeClr val="bg1"/>
              </a:solidFill>
            </a:endParaRPr>
          </a:p>
        </p:txBody>
      </p:sp>
      <p:sp>
        <p:nvSpPr>
          <p:cNvPr id="2" name="テキスト ボックス 1"/>
          <p:cNvSpPr txBox="1"/>
          <p:nvPr/>
        </p:nvSpPr>
        <p:spPr>
          <a:xfrm>
            <a:off x="2288704" y="179015"/>
            <a:ext cx="6947421" cy="400110"/>
          </a:xfrm>
          <a:prstGeom prst="rect">
            <a:avLst/>
          </a:prstGeom>
          <a:noFill/>
        </p:spPr>
        <p:txBody>
          <a:bodyPr wrap="square" rtlCol="0">
            <a:spAutoFit/>
          </a:bodyPr>
          <a:lstStyle/>
          <a:p>
            <a:r>
              <a:rPr kumimoji="1" lang="ja-JP" altLang="en-US" sz="2000" dirty="0" smtClean="0">
                <a:latin typeface="ＤＦ特太ゴシック体" panose="020B0509000000000000" pitchFamily="49" charset="-128"/>
                <a:ea typeface="ＤＦ特太ゴシック体" panose="020B0509000000000000" pitchFamily="49" charset="-128"/>
              </a:rPr>
              <a:t>地域における子育て家庭の保護者等に対する支援</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9" name="コンテンツ プレースホルダー 2"/>
          <p:cNvSpPr txBox="1">
            <a:spLocks/>
          </p:cNvSpPr>
          <p:nvPr/>
        </p:nvSpPr>
        <p:spPr bwMode="auto">
          <a:xfrm>
            <a:off x="406415" y="2564904"/>
            <a:ext cx="9018396" cy="4112416"/>
          </a:xfrm>
          <a:prstGeom prst="rect">
            <a:avLst/>
          </a:prstGeom>
          <a:extLst/>
        </p:spPr>
        <p:style>
          <a:lnRef idx="2">
            <a:schemeClr val="accent6"/>
          </a:lnRef>
          <a:fillRef idx="1">
            <a:schemeClr val="lt1"/>
          </a:fillRef>
          <a:effectRef idx="0">
            <a:schemeClr val="accent6"/>
          </a:effectRef>
          <a:fontRef idx="minor">
            <a:schemeClr val="dk1"/>
          </a:fontRef>
        </p:style>
        <p:txBody>
          <a:bodyPr vert="horz" wrap="square" lIns="91428" tIns="252000" rIns="91428" bIns="45714" numCol="1" anchor="ctr" anchorCtr="0" compatLnSpc="1">
            <a:prstTxWarp prst="textNoShape">
              <a:avLst/>
            </a:prstTxWarp>
            <a:noAutofit/>
          </a:bodyPr>
          <a:lstStyle>
            <a:lvl1pPr marL="0" indent="0" algn="ctr" defTabSz="912813" rtl="0" eaLnBrk="0" fontAlgn="base" hangingPunct="0">
              <a:spcBef>
                <a:spcPct val="20000"/>
              </a:spcBef>
              <a:spcAft>
                <a:spcPct val="0"/>
              </a:spcAft>
              <a:buFont typeface="Arial" pitchFamily="34" charset="0"/>
              <a:buNone/>
              <a:defRPr kumimoji="1" sz="3200" kern="1200">
                <a:solidFill>
                  <a:schemeClr val="tx1">
                    <a:tint val="75000"/>
                  </a:schemeClr>
                </a:solidFill>
                <a:latin typeface="+mn-lt"/>
                <a:ea typeface="+mn-ea"/>
                <a:cs typeface="+mn-cs"/>
              </a:defRPr>
            </a:lvl1pPr>
            <a:lvl2pPr marL="457139" indent="0" algn="ctr" defTabSz="912813" rtl="0" eaLnBrk="0" fontAlgn="base" hangingPunct="0">
              <a:spcBef>
                <a:spcPct val="20000"/>
              </a:spcBef>
              <a:spcAft>
                <a:spcPct val="0"/>
              </a:spcAft>
              <a:buFont typeface="Arial" pitchFamily="34" charset="0"/>
              <a:buNone/>
              <a:defRPr kumimoji="1" sz="2800" kern="1200">
                <a:solidFill>
                  <a:schemeClr val="tx1">
                    <a:tint val="75000"/>
                  </a:schemeClr>
                </a:solidFill>
                <a:latin typeface="+mn-lt"/>
                <a:ea typeface="+mn-ea"/>
                <a:cs typeface="+mn-cs"/>
              </a:defRPr>
            </a:lvl2pPr>
            <a:lvl3pPr marL="914278" indent="0" algn="ctr" defTabSz="912813" rtl="0" eaLnBrk="0" fontAlgn="base" hangingPunct="0">
              <a:spcBef>
                <a:spcPct val="20000"/>
              </a:spcBef>
              <a:spcAft>
                <a:spcPct val="0"/>
              </a:spcAft>
              <a:buFont typeface="Arial" pitchFamily="34" charset="0"/>
              <a:buNone/>
              <a:defRPr kumimoji="1" sz="2400" kern="1200">
                <a:solidFill>
                  <a:schemeClr val="tx1">
                    <a:tint val="75000"/>
                  </a:schemeClr>
                </a:solidFill>
                <a:latin typeface="+mn-lt"/>
                <a:ea typeface="+mn-ea"/>
                <a:cs typeface="+mn-cs"/>
              </a:defRPr>
            </a:lvl3pPr>
            <a:lvl4pPr marL="1371417"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4pPr>
            <a:lvl5pPr marL="1828555" indent="0" algn="ctr" defTabSz="912813" rtl="0" eaLnBrk="0" fontAlgn="base" hangingPunct="0">
              <a:spcBef>
                <a:spcPct val="20000"/>
              </a:spcBef>
              <a:spcAft>
                <a:spcPct val="0"/>
              </a:spcAft>
              <a:buFont typeface="Arial" pitchFamily="34" charset="0"/>
              <a:buNone/>
              <a:defRPr kumimoji="1" sz="2000" kern="1200">
                <a:solidFill>
                  <a:schemeClr val="tx1">
                    <a:tint val="75000"/>
                  </a:schemeClr>
                </a:solidFill>
                <a:latin typeface="+mn-lt"/>
                <a:ea typeface="+mn-ea"/>
                <a:cs typeface="+mn-cs"/>
              </a:defRPr>
            </a:lvl5pPr>
            <a:lvl6pPr marL="2285694"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833"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972"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111" indent="0" algn="ctr" defTabSz="914278"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ts val="4000"/>
              </a:lnSpc>
            </a:pPr>
            <a:endParaRPr lang="en-US" altLang="ja-JP" sz="2400" dirty="0" smtClean="0">
              <a:solidFill>
                <a:schemeClr val="tx1"/>
              </a:solidFill>
            </a:endParaRPr>
          </a:p>
        </p:txBody>
      </p:sp>
      <p:sp>
        <p:nvSpPr>
          <p:cNvPr id="26" name="右矢印 25"/>
          <p:cNvSpPr/>
          <p:nvPr/>
        </p:nvSpPr>
        <p:spPr>
          <a:xfrm>
            <a:off x="8209653" y="2348493"/>
            <a:ext cx="1442306" cy="61415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chemeClr val="tx1"/>
                </a:solidFill>
              </a:rPr>
              <a:t>Ｐ．４２２～</a:t>
            </a:r>
            <a:endParaRPr kumimoji="1" lang="ja-JP" altLang="en-US" dirty="0">
              <a:solidFill>
                <a:schemeClr val="tx1"/>
              </a:solidFill>
            </a:endParaRPr>
          </a:p>
        </p:txBody>
      </p:sp>
      <p:sp>
        <p:nvSpPr>
          <p:cNvPr id="18" name="角丸四角形 17"/>
          <p:cNvSpPr/>
          <p:nvPr/>
        </p:nvSpPr>
        <p:spPr>
          <a:xfrm>
            <a:off x="640605" y="2757359"/>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子育て支援事業</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609500" y="4126234"/>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HG丸ｺﾞｼｯｸM-PRO" panose="020F0600000000000000" pitchFamily="50" charset="-128"/>
                <a:ea typeface="HG丸ｺﾞｼｯｸM-PRO" panose="020F0600000000000000" pitchFamily="50" charset="-128"/>
              </a:rPr>
              <a:t>地域における関係機関等との連携</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1" name="角丸四角形 20"/>
          <p:cNvSpPr/>
          <p:nvPr/>
        </p:nvSpPr>
        <p:spPr>
          <a:xfrm>
            <a:off x="627593" y="5495109"/>
            <a:ext cx="3702360" cy="954470"/>
          </a:xfrm>
          <a:prstGeom prst="roundRect">
            <a:avLst/>
          </a:prstGeom>
          <a:solidFill>
            <a:srgbClr val="FFFF99"/>
          </a:solid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rgbClr val="0000FF"/>
                </a:solidFill>
                <a:latin typeface="HG丸ｺﾞｼｯｸM-PRO" panose="020F0600000000000000" pitchFamily="50" charset="-128"/>
                <a:ea typeface="HG丸ｺﾞｼｯｸM-PRO" panose="020F0600000000000000" pitchFamily="50" charset="-128"/>
              </a:rPr>
              <a:t>幼保連携型認定こども園の地域における役割</a:t>
            </a:r>
            <a:endParaRPr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4621198" y="2763604"/>
            <a:ext cx="4752528" cy="923330"/>
          </a:xfrm>
          <a:prstGeom prst="rect">
            <a:avLst/>
          </a:prstGeom>
          <a:noFill/>
          <a:ln>
            <a:noFill/>
          </a:ln>
        </p:spPr>
        <p:txBody>
          <a:bodyPr wrap="square" rtlCol="0">
            <a:spAutoFit/>
          </a:bodyPr>
          <a:lstStyle/>
          <a:p>
            <a:r>
              <a:rPr lang="ja-JP" altLang="en-US" dirty="0" smtClean="0">
                <a:latin typeface="HG丸ｺﾞｼｯｸM-PRO" panose="020F0600000000000000" pitchFamily="50" charset="-128"/>
                <a:ea typeface="HG丸ｺﾞｼｯｸM-PRO" panose="020F0600000000000000" pitchFamily="50" charset="-128"/>
              </a:rPr>
              <a:t>園の特性を考慮し地域に必要な事業の実施・専門性を活かした子育て支援事業・一時預かり事業等を行う際の配慮事項</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4640525" y="3941749"/>
            <a:ext cx="4752528" cy="1200329"/>
          </a:xfrm>
          <a:prstGeom prst="rect">
            <a:avLst/>
          </a:prstGeom>
          <a:noFill/>
          <a:ln>
            <a:noFill/>
          </a:ln>
        </p:spPr>
        <p:txBody>
          <a:bodyPr wrap="square" rtlCol="0">
            <a:spAutoFit/>
          </a:bodyPr>
          <a:lstStyle/>
          <a:p>
            <a:r>
              <a:rPr lang="ja-JP" altLang="en-US" dirty="0" smtClean="0">
                <a:latin typeface="HG丸ｺﾞｼｯｸM-PRO" panose="020F0600000000000000" pitchFamily="50" charset="-128"/>
                <a:ea typeface="HG丸ｺﾞｼｯｸM-PRO" panose="020F0600000000000000" pitchFamily="50" charset="-128"/>
              </a:rPr>
              <a:t>地域の関係機関や人材との連携及び協働・地域の要保護児童への対応など、子どもをめぐる諸課題に対する関係機関との連携及び協力</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4651287" y="5427670"/>
            <a:ext cx="4752528" cy="923330"/>
          </a:xfrm>
          <a:prstGeom prst="rect">
            <a:avLst/>
          </a:prstGeom>
          <a:noFill/>
          <a:ln>
            <a:noFill/>
          </a:ln>
        </p:spPr>
        <p:txBody>
          <a:bodyPr wrap="square" rtlCol="0">
            <a:spAutoFit/>
          </a:bodyPr>
          <a:lstStyle/>
          <a:p>
            <a:r>
              <a:rPr lang="ja-JP" altLang="en-US" dirty="0" smtClean="0">
                <a:latin typeface="HG丸ｺﾞｼｯｸM-PRO" panose="020F0600000000000000" pitchFamily="50" charset="-128"/>
                <a:ea typeface="HG丸ｺﾞｼｯｸM-PRO" panose="020F0600000000000000" pitchFamily="50" charset="-128"/>
              </a:rPr>
              <a:t>様々な専門機関や専門職との連携体制の構築・保護者の安心感につながる支援・園の施設や人材等の提供</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346462" y="764101"/>
            <a:ext cx="9138302" cy="1692771"/>
          </a:xfrm>
          <a:prstGeom prst="rect">
            <a:avLst/>
          </a:prstGeom>
          <a:noFill/>
          <a:ln w="38100">
            <a:solidFill>
              <a:schemeClr val="tx1"/>
            </a:solidFill>
          </a:ln>
        </p:spPr>
        <p:txBody>
          <a:bodyPr wrap="square" rtlCol="0">
            <a:spAutoFit/>
          </a:bodyPr>
          <a:lstStyle/>
          <a:p>
            <a:r>
              <a:rPr lang="ja-JP" altLang="en-US" dirty="0" smtClean="0">
                <a:latin typeface="ＭＳ ゴシック" panose="020B0609070205080204" pitchFamily="49" charset="-128"/>
                <a:ea typeface="ＭＳ ゴシック" panose="020B0609070205080204" pitchFamily="49" charset="-128"/>
              </a:rPr>
              <a:t>第３　地域における子育て家庭の保護者等に対する支援</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３　</a:t>
            </a:r>
            <a:r>
              <a:rPr lang="ja-JP" altLang="en-US" u="sng" dirty="0" smtClean="0">
                <a:latin typeface="ＭＳ ゴシック" panose="020B0609070205080204" pitchFamily="49" charset="-128"/>
                <a:ea typeface="ＭＳ ゴシック" panose="020B0609070205080204" pitchFamily="49" charset="-128"/>
              </a:rPr>
              <a:t>幼保連携型認定こども園は、地域の子どもが健やかに育成される環境を提供し、</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保護者に対する総合的な子育ての支援を推進するため、地域における乳幼児期の</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r>
              <a:rPr lang="ja-JP" altLang="en-US" u="sng" dirty="0" smtClean="0">
                <a:latin typeface="ＭＳ ゴシック" panose="020B0609070205080204" pitchFamily="49" charset="-128"/>
                <a:ea typeface="ＭＳ ゴシック" panose="020B0609070205080204" pitchFamily="49" charset="-128"/>
              </a:rPr>
              <a:t>教育及び保育の中心的な役割を果たすよう努めること。</a:t>
            </a:r>
            <a:endParaRPr lang="en-US" altLang="ja-JP" u="sng"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lang="ja-JP" altLang="en-US" dirty="0" smtClean="0">
                <a:latin typeface="+mn-ea"/>
                <a:ea typeface="+mn-ea"/>
              </a:rPr>
              <a:t>　　　　　　　　　　　　　　　　　　　　　</a:t>
            </a:r>
            <a:endParaRPr lang="en-US" altLang="ja-JP" dirty="0" smtClean="0">
              <a:latin typeface="+mn-ea"/>
              <a:ea typeface="+mn-ea"/>
            </a:endParaRPr>
          </a:p>
          <a:p>
            <a:r>
              <a:rPr lang="ja-JP" altLang="en-US" sz="1400" dirty="0">
                <a:latin typeface="+mn-ea"/>
                <a:ea typeface="+mn-ea"/>
              </a:rPr>
              <a:t>　</a:t>
            </a:r>
            <a:r>
              <a:rPr lang="ja-JP" altLang="en-US" sz="1400" dirty="0" smtClean="0">
                <a:latin typeface="+mn-ea"/>
                <a:ea typeface="+mn-ea"/>
              </a:rPr>
              <a:t>　　　　　　　　　　　　　　　　　　　　　　　　　　　　　　　　　　　　　　　　　　　　　　　　　　　　　</a:t>
            </a:r>
            <a:r>
              <a:rPr lang="en-US" altLang="ja-JP" sz="1400" u="sng" dirty="0" smtClean="0"/>
              <a:t>※</a:t>
            </a:r>
            <a:r>
              <a:rPr lang="ja-JP" altLang="en-US" sz="1400" u="sng" dirty="0" smtClean="0"/>
              <a:t>下線部</a:t>
            </a:r>
            <a:r>
              <a:rPr lang="ja-JP" altLang="en-US" sz="1400" u="sng" dirty="0"/>
              <a:t>：主な改訂</a:t>
            </a:r>
            <a:r>
              <a:rPr lang="ja-JP" altLang="en-US" sz="1400" u="sng" dirty="0" smtClean="0"/>
              <a:t>箇所</a:t>
            </a:r>
            <a:endParaRPr lang="ja-JP" altLang="en-US" u="sng" dirty="0">
              <a:latin typeface="+mn-ea"/>
              <a:ea typeface="+mn-ea"/>
            </a:endParaRPr>
          </a:p>
        </p:txBody>
      </p:sp>
      <p:sp>
        <p:nvSpPr>
          <p:cNvPr id="3" name="スライド番号プレースホルダー 2"/>
          <p:cNvSpPr>
            <a:spLocks noGrp="1"/>
          </p:cNvSpPr>
          <p:nvPr>
            <p:ph type="sldNum" sz="quarter" idx="12"/>
          </p:nvPr>
        </p:nvSpPr>
        <p:spPr/>
        <p:txBody>
          <a:bodyPr/>
          <a:lstStyle/>
          <a:p>
            <a:pPr>
              <a:defRPr/>
            </a:pPr>
            <a:fld id="{0C9471C5-DDA3-45F4-AF46-9CCD1ACA3B9A}" type="slidenum">
              <a:rPr lang="ja-JP" altLang="en-US" smtClean="0"/>
              <a:pPr>
                <a:defRPr/>
              </a:pPr>
              <a:t>76</a:t>
            </a:fld>
            <a:endParaRPr lang="ja-JP" altLang="en-US"/>
          </a:p>
        </p:txBody>
      </p:sp>
    </p:spTree>
    <p:extLst>
      <p:ext uri="{BB962C8B-B14F-4D97-AF65-F5344CB8AC3E}">
        <p14:creationId xmlns:p14="http://schemas.microsoft.com/office/powerpoint/2010/main" val="2916232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28464" y="738050"/>
            <a:ext cx="9649072" cy="3431482"/>
          </a:xfrm>
          <a:noFill/>
          <a:ln w="38100" cap="rnd">
            <a:gradFill>
              <a:gsLst>
                <a:gs pos="0">
                  <a:srgbClr val="FFFF00"/>
                </a:gs>
                <a:gs pos="100000">
                  <a:srgbClr val="33CC33"/>
                </a:gs>
              </a:gsLst>
              <a:lin ang="5400000" scaled="1"/>
            </a:gradFill>
          </a:ln>
        </p:spPr>
        <p:txBody>
          <a:bodyPr>
            <a:normAutofit fontScale="25000" lnSpcReduction="20000"/>
          </a:bodyPr>
          <a:lstStyle/>
          <a:p>
            <a:pPr marL="0" indent="0">
              <a:buNone/>
            </a:pPr>
            <a:endParaRPr lang="en-US" altLang="ja-JP" sz="1200"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400"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4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smtClean="0">
                <a:latin typeface="HG丸ｺﾞｼｯｸM-PRO" panose="020F0600000000000000" pitchFamily="50" charset="-128"/>
                <a:ea typeface="HG丸ｺﾞｼｯｸM-PRO" panose="020F0600000000000000" pitchFamily="50" charset="-128"/>
              </a:rPr>
              <a:t>　</a:t>
            </a: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6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6400" dirty="0" smtClean="0">
                <a:latin typeface="HG丸ｺﾞｼｯｸM-PRO" panose="020F0600000000000000" pitchFamily="50" charset="-128"/>
                <a:ea typeface="HG丸ｺﾞｼｯｸM-PRO" panose="020F0600000000000000" pitchFamily="50" charset="-128"/>
              </a:rPr>
              <a:t>○　幼保連携型認定こども園の教育及び保育において育みたい資質・能力の明確化　</a:t>
            </a:r>
            <a:r>
              <a:rPr lang="en-US" altLang="ja-JP" sz="6400" dirty="0" smtClean="0">
                <a:latin typeface="HG丸ｺﾞｼｯｸM-PRO" panose="020F0600000000000000" pitchFamily="50" charset="-128"/>
                <a:ea typeface="HG丸ｺﾞｼｯｸM-PRO" panose="020F0600000000000000" pitchFamily="50" charset="-128"/>
              </a:rPr>
              <a:t>[</a:t>
            </a:r>
            <a:r>
              <a:rPr lang="ja-JP" altLang="en-US" sz="6400" dirty="0" smtClean="0">
                <a:latin typeface="HG丸ｺﾞｼｯｸM-PRO" panose="020F0600000000000000" pitchFamily="50" charset="-128"/>
                <a:ea typeface="HG丸ｺﾞｼｯｸM-PRO" panose="020F0600000000000000" pitchFamily="50" charset="-128"/>
              </a:rPr>
              <a:t>➡第１章</a:t>
            </a:r>
            <a:r>
              <a:rPr lang="en-US" altLang="ja-JP" sz="6400" dirty="0" smtClean="0">
                <a:latin typeface="HG丸ｺﾞｼｯｸM-PRO" panose="020F0600000000000000" pitchFamily="50" charset="-128"/>
                <a:ea typeface="HG丸ｺﾞｼｯｸM-PRO" panose="020F0600000000000000" pitchFamily="50" charset="-128"/>
              </a:rPr>
              <a:t>]</a:t>
            </a:r>
            <a:r>
              <a:rPr lang="ja-JP" altLang="en-US" sz="6400" dirty="0" smtClean="0">
                <a:latin typeface="HG丸ｺﾞｼｯｸM-PRO" panose="020F0600000000000000" pitchFamily="50" charset="-128"/>
                <a:ea typeface="HG丸ｺﾞｼｯｸM-PRO" panose="020F0600000000000000" pitchFamily="50" charset="-128"/>
              </a:rPr>
              <a:t>　</a:t>
            </a:r>
            <a:endParaRPr lang="en-US" altLang="ja-JP" sz="6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6400" dirty="0" smtClean="0">
                <a:latin typeface="HG丸ｺﾞｼｯｸM-PRO" panose="020F0600000000000000" pitchFamily="50" charset="-128"/>
                <a:ea typeface="HG丸ｺﾞｼｯｸM-PRO" panose="020F0600000000000000" pitchFamily="50" charset="-128"/>
              </a:rPr>
              <a:t>○　修了時までに育ってほしい具体的な姿「幼児期の終わりまでに育ってほしい姿」の明確化</a:t>
            </a:r>
            <a:r>
              <a:rPr lang="en-US" altLang="ja-JP" sz="6400" dirty="0" smtClean="0">
                <a:latin typeface="HG丸ｺﾞｼｯｸM-PRO" panose="020F0600000000000000" pitchFamily="50" charset="-128"/>
                <a:ea typeface="HG丸ｺﾞｼｯｸM-PRO" panose="020F0600000000000000" pitchFamily="50" charset="-128"/>
              </a:rPr>
              <a:t>                                              </a:t>
            </a:r>
            <a:r>
              <a:rPr lang="ja-JP" altLang="en-US" sz="6400" dirty="0" smtClean="0">
                <a:latin typeface="HG丸ｺﾞｼｯｸM-PRO" panose="020F0600000000000000" pitchFamily="50" charset="-128"/>
                <a:ea typeface="HG丸ｺﾞｼｯｸM-PRO" panose="020F0600000000000000" pitchFamily="50" charset="-128"/>
              </a:rPr>
              <a:t>　　　　　　　　　　　　　　　　　　　</a:t>
            </a:r>
            <a:endParaRPr lang="en-US" altLang="ja-JP" sz="6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6400" dirty="0">
                <a:latin typeface="HG丸ｺﾞｼｯｸM-PRO" panose="020F0600000000000000" pitchFamily="50" charset="-128"/>
                <a:ea typeface="HG丸ｺﾞｼｯｸM-PRO" panose="020F0600000000000000" pitchFamily="50" charset="-128"/>
              </a:rPr>
              <a:t>　</a:t>
            </a:r>
            <a:r>
              <a:rPr lang="ja-JP" altLang="en-US" sz="6400" dirty="0" smtClean="0">
                <a:latin typeface="HG丸ｺﾞｼｯｸM-PRO" panose="020F0600000000000000" pitchFamily="50" charset="-128"/>
                <a:ea typeface="HG丸ｺﾞｼｯｸM-PRO" panose="020F0600000000000000" pitchFamily="50" charset="-128"/>
              </a:rPr>
              <a:t>　　　　　　　　　　　　　　　　　　　　　　　　　　　　</a:t>
            </a:r>
            <a:r>
              <a:rPr lang="en-US" altLang="ja-JP" sz="6400" dirty="0" smtClean="0">
                <a:latin typeface="HG丸ｺﾞｼｯｸM-PRO" panose="020F0600000000000000" pitchFamily="50" charset="-128"/>
                <a:ea typeface="HG丸ｺﾞｼｯｸM-PRO" panose="020F0600000000000000" pitchFamily="50" charset="-128"/>
              </a:rPr>
              <a:t>※</a:t>
            </a:r>
            <a:r>
              <a:rPr lang="ja-JP" altLang="en-US" sz="6400" dirty="0" smtClean="0">
                <a:latin typeface="HG丸ｺﾞｼｯｸM-PRO" panose="020F0600000000000000" pitchFamily="50" charset="-128"/>
                <a:ea typeface="HG丸ｺﾞｼｯｸM-PRO" panose="020F0600000000000000" pitchFamily="50" charset="-128"/>
              </a:rPr>
              <a:t>小学校との接続　</a:t>
            </a:r>
            <a:r>
              <a:rPr lang="en-US" altLang="ja-JP" sz="6400" dirty="0">
                <a:latin typeface="HG丸ｺﾞｼｯｸM-PRO" panose="020F0600000000000000" pitchFamily="50" charset="-128"/>
                <a:ea typeface="HG丸ｺﾞｼｯｸM-PRO" panose="020F0600000000000000" pitchFamily="50" charset="-128"/>
              </a:rPr>
              <a:t>[</a:t>
            </a:r>
            <a:r>
              <a:rPr lang="ja-JP" altLang="en-US" sz="6400" dirty="0">
                <a:latin typeface="HG丸ｺﾞｼｯｸM-PRO" panose="020F0600000000000000" pitchFamily="50" charset="-128"/>
                <a:ea typeface="HG丸ｺﾞｼｯｸM-PRO" panose="020F0600000000000000" pitchFamily="50" charset="-128"/>
              </a:rPr>
              <a:t>➡</a:t>
            </a:r>
            <a:r>
              <a:rPr lang="ja-JP" altLang="en-US" sz="6400" dirty="0" smtClean="0">
                <a:latin typeface="HG丸ｺﾞｼｯｸM-PRO" panose="020F0600000000000000" pitchFamily="50" charset="-128"/>
                <a:ea typeface="HG丸ｺﾞｼｯｸM-PRO" panose="020F0600000000000000" pitchFamily="50" charset="-128"/>
              </a:rPr>
              <a:t>第１章</a:t>
            </a:r>
            <a:r>
              <a:rPr lang="en-US" altLang="ja-JP" sz="6400" dirty="0" smtClean="0">
                <a:latin typeface="HG丸ｺﾞｼｯｸM-PRO" panose="020F0600000000000000" pitchFamily="50" charset="-128"/>
                <a:ea typeface="HG丸ｺﾞｼｯｸM-PRO" panose="020F0600000000000000" pitchFamily="50" charset="-128"/>
              </a:rPr>
              <a:t>]</a:t>
            </a:r>
            <a:r>
              <a:rPr lang="ja-JP" altLang="en-US" sz="6400" dirty="0">
                <a:latin typeface="HG丸ｺﾞｼｯｸM-PRO" panose="020F0600000000000000" pitchFamily="50" charset="-128"/>
                <a:ea typeface="HG丸ｺﾞｼｯｸM-PRO" panose="020F0600000000000000" pitchFamily="50" charset="-128"/>
              </a:rPr>
              <a:t>　</a:t>
            </a:r>
            <a:endParaRPr lang="en-US" altLang="ja-JP" sz="6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6400" dirty="0" smtClean="0">
                <a:latin typeface="HG丸ｺﾞｼｯｸM-PRO" panose="020F0600000000000000" pitchFamily="50" charset="-128"/>
                <a:ea typeface="HG丸ｺﾞｼｯｸM-PRO" panose="020F0600000000000000" pitchFamily="50" charset="-128"/>
              </a:rPr>
              <a:t>○　園児の理解に基づいた評価の実施　　　　　　　</a:t>
            </a:r>
            <a:r>
              <a:rPr lang="en-US" altLang="ja-JP" sz="6400" dirty="0" smtClean="0">
                <a:latin typeface="HG丸ｺﾞｼｯｸM-PRO" panose="020F0600000000000000" pitchFamily="50" charset="-128"/>
                <a:ea typeface="HG丸ｺﾞｼｯｸM-PRO" panose="020F0600000000000000" pitchFamily="50" charset="-128"/>
              </a:rPr>
              <a:t> </a:t>
            </a:r>
            <a:r>
              <a:rPr lang="en-US" altLang="ja-JP" sz="6400" dirty="0">
                <a:latin typeface="HG丸ｺﾞｼｯｸM-PRO" panose="020F0600000000000000" pitchFamily="50" charset="-128"/>
                <a:ea typeface="HG丸ｺﾞｼｯｸM-PRO" panose="020F0600000000000000" pitchFamily="50" charset="-128"/>
              </a:rPr>
              <a:t>[</a:t>
            </a:r>
            <a:r>
              <a:rPr lang="ja-JP" altLang="en-US" sz="6400" dirty="0">
                <a:latin typeface="HG丸ｺﾞｼｯｸM-PRO" panose="020F0600000000000000" pitchFamily="50" charset="-128"/>
                <a:ea typeface="HG丸ｺﾞｼｯｸM-PRO" panose="020F0600000000000000" pitchFamily="50" charset="-128"/>
              </a:rPr>
              <a:t>➡</a:t>
            </a:r>
            <a:r>
              <a:rPr lang="ja-JP" altLang="en-US" sz="6400" dirty="0" smtClean="0">
                <a:latin typeface="HG丸ｺﾞｼｯｸM-PRO" panose="020F0600000000000000" pitchFamily="50" charset="-128"/>
                <a:ea typeface="HG丸ｺﾞｼｯｸM-PRO" panose="020F0600000000000000" pitchFamily="50" charset="-128"/>
              </a:rPr>
              <a:t>第１章</a:t>
            </a:r>
            <a:r>
              <a:rPr lang="en-US" altLang="ja-JP" sz="6400" dirty="0" smtClean="0">
                <a:latin typeface="HG丸ｺﾞｼｯｸM-PRO" panose="020F0600000000000000" pitchFamily="50" charset="-128"/>
                <a:ea typeface="HG丸ｺﾞｼｯｸM-PRO" panose="020F0600000000000000" pitchFamily="50" charset="-128"/>
              </a:rPr>
              <a:t>]</a:t>
            </a:r>
          </a:p>
          <a:p>
            <a:pPr marL="0" indent="0">
              <a:buNone/>
            </a:pPr>
            <a:r>
              <a:rPr lang="ja-JP" altLang="en-US" sz="6400" dirty="0" smtClean="0">
                <a:latin typeface="HG丸ｺﾞｼｯｸM-PRO" panose="020F0600000000000000" pitchFamily="50" charset="-128"/>
                <a:ea typeface="HG丸ｺﾞｼｯｸM-PRO" panose="020F0600000000000000" pitchFamily="50" charset="-128"/>
              </a:rPr>
              <a:t>○　特別な配慮を必要とする園児への指導の充実　　</a:t>
            </a:r>
            <a:r>
              <a:rPr lang="en-US" altLang="ja-JP" sz="6400" dirty="0">
                <a:latin typeface="HG丸ｺﾞｼｯｸM-PRO" panose="020F0600000000000000" pitchFamily="50" charset="-128"/>
                <a:ea typeface="HG丸ｺﾞｼｯｸM-PRO" panose="020F0600000000000000" pitchFamily="50" charset="-128"/>
              </a:rPr>
              <a:t> [</a:t>
            </a:r>
            <a:r>
              <a:rPr lang="ja-JP" altLang="en-US" sz="6400" dirty="0">
                <a:latin typeface="HG丸ｺﾞｼｯｸM-PRO" panose="020F0600000000000000" pitchFamily="50" charset="-128"/>
                <a:ea typeface="HG丸ｺﾞｼｯｸM-PRO" panose="020F0600000000000000" pitchFamily="50" charset="-128"/>
              </a:rPr>
              <a:t>➡</a:t>
            </a:r>
            <a:r>
              <a:rPr lang="ja-JP" altLang="en-US" sz="6400" dirty="0" smtClean="0">
                <a:latin typeface="HG丸ｺﾞｼｯｸM-PRO" panose="020F0600000000000000" pitchFamily="50" charset="-128"/>
                <a:ea typeface="HG丸ｺﾞｼｯｸM-PRO" panose="020F0600000000000000" pitchFamily="50" charset="-128"/>
              </a:rPr>
              <a:t>第１章</a:t>
            </a:r>
            <a:r>
              <a:rPr lang="en-US" altLang="ja-JP" sz="6400" dirty="0" smtClean="0">
                <a:latin typeface="HG丸ｺﾞｼｯｸM-PRO" panose="020F0600000000000000" pitchFamily="50" charset="-128"/>
                <a:ea typeface="HG丸ｺﾞｼｯｸM-PRO" panose="020F0600000000000000" pitchFamily="50" charset="-128"/>
              </a:rPr>
              <a:t>]</a:t>
            </a:r>
          </a:p>
          <a:p>
            <a:pPr marL="0" indent="0">
              <a:buNone/>
            </a:pPr>
            <a:r>
              <a:rPr lang="ja-JP" altLang="en-US" sz="6400" dirty="0" smtClean="0">
                <a:latin typeface="HG丸ｺﾞｼｯｸM-PRO" panose="020F0600000000000000" pitchFamily="50" charset="-128"/>
                <a:ea typeface="HG丸ｺﾞｼｯｸM-PRO" panose="020F0600000000000000" pitchFamily="50" charset="-128"/>
              </a:rPr>
              <a:t>○　乳児期</a:t>
            </a:r>
            <a:r>
              <a:rPr lang="ja-JP" altLang="en-US" sz="6400" dirty="0">
                <a:latin typeface="HG丸ｺﾞｼｯｸM-PRO" panose="020F0600000000000000" pitchFamily="50" charset="-128"/>
                <a:ea typeface="HG丸ｺﾞｼｯｸM-PRO" panose="020F0600000000000000" pitchFamily="50" charset="-128"/>
              </a:rPr>
              <a:t>及び満１歳以上満３歳未満の園児の保育に関する視点及び領域、ねらい及び内容</a:t>
            </a:r>
            <a:r>
              <a:rPr lang="ja-JP" altLang="en-US" sz="6400" dirty="0" smtClean="0">
                <a:latin typeface="HG丸ｺﾞｼｯｸM-PRO" panose="020F0600000000000000" pitchFamily="50" charset="-128"/>
                <a:ea typeface="HG丸ｺﾞｼｯｸM-PRO" panose="020F0600000000000000" pitchFamily="50" charset="-128"/>
              </a:rPr>
              <a:t>並びに内容</a:t>
            </a:r>
            <a:endParaRPr lang="en-US" altLang="ja-JP" sz="6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6400" dirty="0">
                <a:latin typeface="HG丸ｺﾞｼｯｸM-PRO" panose="020F0600000000000000" pitchFamily="50" charset="-128"/>
                <a:ea typeface="HG丸ｺﾞｼｯｸM-PRO" panose="020F0600000000000000" pitchFamily="50" charset="-128"/>
              </a:rPr>
              <a:t>　</a:t>
            </a:r>
            <a:r>
              <a:rPr lang="ja-JP" altLang="en-US" sz="6400" dirty="0" smtClean="0">
                <a:latin typeface="HG丸ｺﾞｼｯｸM-PRO" panose="020F0600000000000000" pitchFamily="50" charset="-128"/>
                <a:ea typeface="HG丸ｺﾞｼｯｸM-PRO" panose="020F0600000000000000" pitchFamily="50" charset="-128"/>
              </a:rPr>
              <a:t>の</a:t>
            </a:r>
            <a:r>
              <a:rPr lang="ja-JP" altLang="en-US" sz="6400" dirty="0">
                <a:latin typeface="HG丸ｺﾞｼｯｸM-PRO" panose="020F0600000000000000" pitchFamily="50" charset="-128"/>
                <a:ea typeface="HG丸ｺﾞｼｯｸM-PRO" panose="020F0600000000000000" pitchFamily="50" charset="-128"/>
              </a:rPr>
              <a:t>取扱い</a:t>
            </a:r>
            <a:r>
              <a:rPr lang="ja-JP" altLang="en-US" sz="6400" dirty="0" smtClean="0">
                <a:latin typeface="HG丸ｺﾞｼｯｸM-PRO" panose="020F0600000000000000" pitchFamily="50" charset="-128"/>
                <a:ea typeface="HG丸ｺﾞｼｯｸM-PRO" panose="020F0600000000000000" pitchFamily="50" charset="-128"/>
              </a:rPr>
              <a:t>の明示　　　　　　　　　　　　　　　　　　　　　　　　　　　　　</a:t>
            </a:r>
            <a:r>
              <a:rPr lang="en-US" altLang="ja-JP" sz="6400" dirty="0" smtClean="0">
                <a:latin typeface="HG丸ｺﾞｼｯｸM-PRO" panose="020F0600000000000000" pitchFamily="50" charset="-128"/>
                <a:ea typeface="HG丸ｺﾞｼｯｸM-PRO" panose="020F0600000000000000" pitchFamily="50" charset="-128"/>
              </a:rPr>
              <a:t> </a:t>
            </a:r>
            <a:r>
              <a:rPr lang="en-US" altLang="ja-JP" sz="6400" dirty="0">
                <a:latin typeface="HG丸ｺﾞｼｯｸM-PRO" panose="020F0600000000000000" pitchFamily="50" charset="-128"/>
                <a:ea typeface="HG丸ｺﾞｼｯｸM-PRO" panose="020F0600000000000000" pitchFamily="50" charset="-128"/>
              </a:rPr>
              <a:t>[</a:t>
            </a:r>
            <a:r>
              <a:rPr lang="ja-JP" altLang="en-US" sz="6400" dirty="0">
                <a:latin typeface="HG丸ｺﾞｼｯｸM-PRO" panose="020F0600000000000000" pitchFamily="50" charset="-128"/>
                <a:ea typeface="HG丸ｺﾞｼｯｸM-PRO" panose="020F0600000000000000" pitchFamily="50" charset="-128"/>
              </a:rPr>
              <a:t>➡</a:t>
            </a:r>
            <a:r>
              <a:rPr lang="ja-JP" altLang="en-US" sz="6400" dirty="0" smtClean="0">
                <a:latin typeface="HG丸ｺﾞｼｯｸM-PRO" panose="020F0600000000000000" pitchFamily="50" charset="-128"/>
                <a:ea typeface="HG丸ｺﾞｼｯｸM-PRO" panose="020F0600000000000000" pitchFamily="50" charset="-128"/>
              </a:rPr>
              <a:t>第２章</a:t>
            </a:r>
            <a:r>
              <a:rPr lang="en-US" altLang="ja-JP" sz="6400" dirty="0" smtClean="0">
                <a:latin typeface="HG丸ｺﾞｼｯｸM-PRO" panose="020F0600000000000000" pitchFamily="50" charset="-128"/>
                <a:ea typeface="HG丸ｺﾞｼｯｸM-PRO" panose="020F0600000000000000" pitchFamily="50" charset="-128"/>
              </a:rPr>
              <a:t>]</a:t>
            </a:r>
            <a:endParaRPr lang="en-US" altLang="ja-JP" sz="6400" dirty="0">
              <a:latin typeface="HG丸ｺﾞｼｯｸM-PRO" panose="020F0600000000000000" pitchFamily="50" charset="-128"/>
              <a:ea typeface="HG丸ｺﾞｼｯｸM-PRO" panose="020F0600000000000000" pitchFamily="50" charset="-128"/>
            </a:endParaRPr>
          </a:p>
          <a:p>
            <a:pPr marL="0" indent="0">
              <a:buNone/>
            </a:pPr>
            <a:r>
              <a:rPr lang="ja-JP" altLang="en-US" sz="6400" dirty="0" smtClean="0">
                <a:latin typeface="HG丸ｺﾞｼｯｸM-PRO" panose="020F0600000000000000" pitchFamily="50" charset="-128"/>
                <a:ea typeface="HG丸ｺﾞｼｯｸM-PRO" panose="020F0600000000000000" pitchFamily="50" charset="-128"/>
              </a:rPr>
              <a:t>○　近年の子どもの育ちをめぐる環境の変化等を踏まえ、満３歳以上の園児の教育及び保育の内容の改</a:t>
            </a:r>
            <a:endParaRPr lang="en-US" altLang="ja-JP" sz="6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6400" dirty="0">
                <a:latin typeface="HG丸ｺﾞｼｯｸM-PRO" panose="020F0600000000000000" pitchFamily="50" charset="-128"/>
                <a:ea typeface="HG丸ｺﾞｼｯｸM-PRO" panose="020F0600000000000000" pitchFamily="50" charset="-128"/>
              </a:rPr>
              <a:t>　</a:t>
            </a:r>
            <a:r>
              <a:rPr lang="ja-JP" altLang="en-US" sz="6400" dirty="0" smtClean="0">
                <a:latin typeface="HG丸ｺﾞｼｯｸM-PRO" panose="020F0600000000000000" pitchFamily="50" charset="-128"/>
                <a:ea typeface="HG丸ｺﾞｼｯｸM-PRO" panose="020F0600000000000000" pitchFamily="50" charset="-128"/>
              </a:rPr>
              <a:t>善・充実　　　　　　　　　　　　　　　　　　　　　　　　　　　　　　　　　</a:t>
            </a:r>
            <a:r>
              <a:rPr lang="en-US" altLang="ja-JP" sz="6400" dirty="0">
                <a:latin typeface="HG丸ｺﾞｼｯｸM-PRO" panose="020F0600000000000000" pitchFamily="50" charset="-128"/>
                <a:ea typeface="HG丸ｺﾞｼｯｸM-PRO" panose="020F0600000000000000" pitchFamily="50" charset="-128"/>
              </a:rPr>
              <a:t> [</a:t>
            </a:r>
            <a:r>
              <a:rPr lang="ja-JP" altLang="en-US" sz="6400" dirty="0">
                <a:latin typeface="HG丸ｺﾞｼｯｸM-PRO" panose="020F0600000000000000" pitchFamily="50" charset="-128"/>
                <a:ea typeface="HG丸ｺﾞｼｯｸM-PRO" panose="020F0600000000000000" pitchFamily="50" charset="-128"/>
              </a:rPr>
              <a:t>➡</a:t>
            </a:r>
            <a:r>
              <a:rPr lang="ja-JP" altLang="en-US" sz="6400" dirty="0" smtClean="0">
                <a:latin typeface="HG丸ｺﾞｼｯｸM-PRO" panose="020F0600000000000000" pitchFamily="50" charset="-128"/>
                <a:ea typeface="HG丸ｺﾞｼｯｸM-PRO" panose="020F0600000000000000" pitchFamily="50" charset="-128"/>
              </a:rPr>
              <a:t>第２章</a:t>
            </a:r>
            <a:r>
              <a:rPr lang="en-US" altLang="ja-JP" sz="6400" dirty="0" smtClean="0">
                <a:latin typeface="HG丸ｺﾞｼｯｸM-PRO" panose="020F0600000000000000" pitchFamily="50" charset="-128"/>
                <a:ea typeface="HG丸ｺﾞｼｯｸM-PRO" panose="020F0600000000000000" pitchFamily="50" charset="-128"/>
              </a:rPr>
              <a:t>]</a:t>
            </a:r>
          </a:p>
          <a:p>
            <a:pPr marL="0" indent="0">
              <a:buNone/>
            </a:pPr>
            <a:r>
              <a:rPr lang="ja-JP" altLang="en-US" sz="6400" dirty="0" smtClean="0">
                <a:latin typeface="HG丸ｺﾞｼｯｸM-PRO" panose="020F0600000000000000" pitchFamily="50" charset="-128"/>
                <a:ea typeface="HG丸ｺﾞｼｯｸM-PRO" panose="020F0600000000000000" pitchFamily="50" charset="-128"/>
              </a:rPr>
              <a:t>○　近年</a:t>
            </a:r>
            <a:r>
              <a:rPr lang="ja-JP" altLang="en-US" sz="6400" dirty="0">
                <a:latin typeface="HG丸ｺﾞｼｯｸM-PRO" panose="020F0600000000000000" pitchFamily="50" charset="-128"/>
                <a:ea typeface="HG丸ｺﾞｼｯｸM-PRO" panose="020F0600000000000000" pitchFamily="50" charset="-128"/>
              </a:rPr>
              <a:t>の課題に応じた健康及び安全に関する内容の充実、特に、災害への備えに関してや</a:t>
            </a:r>
            <a:r>
              <a:rPr lang="ja-JP" altLang="en-US" sz="6400" dirty="0" smtClean="0">
                <a:latin typeface="HG丸ｺﾞｼｯｸM-PRO" panose="020F0600000000000000" pitchFamily="50" charset="-128"/>
                <a:ea typeface="HG丸ｺﾞｼｯｸM-PRO" panose="020F0600000000000000" pitchFamily="50" charset="-128"/>
              </a:rPr>
              <a:t>教職員間の</a:t>
            </a:r>
            <a:endParaRPr lang="en-US" altLang="ja-JP" sz="6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6400" dirty="0">
                <a:latin typeface="HG丸ｺﾞｼｯｸM-PRO" panose="020F0600000000000000" pitchFamily="50" charset="-128"/>
                <a:ea typeface="HG丸ｺﾞｼｯｸM-PRO" panose="020F0600000000000000" pitchFamily="50" charset="-128"/>
              </a:rPr>
              <a:t>　</a:t>
            </a:r>
            <a:r>
              <a:rPr lang="ja-JP" altLang="en-US" sz="6400" dirty="0" smtClean="0">
                <a:latin typeface="HG丸ｺﾞｼｯｸM-PRO" panose="020F0600000000000000" pitchFamily="50" charset="-128"/>
                <a:ea typeface="HG丸ｺﾞｼｯｸM-PRO" panose="020F0600000000000000" pitchFamily="50" charset="-128"/>
              </a:rPr>
              <a:t>連携</a:t>
            </a:r>
            <a:r>
              <a:rPr lang="ja-JP" altLang="en-US" sz="6400" dirty="0">
                <a:latin typeface="HG丸ｺﾞｼｯｸM-PRO" panose="020F0600000000000000" pitchFamily="50" charset="-128"/>
                <a:ea typeface="HG丸ｺﾞｼｯｸM-PRO" panose="020F0600000000000000" pitchFamily="50" charset="-128"/>
              </a:rPr>
              <a:t>や組織的な対応に</a:t>
            </a:r>
            <a:r>
              <a:rPr lang="ja-JP" altLang="en-US" sz="6400" dirty="0" smtClean="0">
                <a:latin typeface="HG丸ｺﾞｼｯｸM-PRO" panose="020F0600000000000000" pitchFamily="50" charset="-128"/>
                <a:ea typeface="HG丸ｺﾞｼｯｸM-PRO" panose="020F0600000000000000" pitchFamily="50" charset="-128"/>
              </a:rPr>
              <a:t>ついて明示　　　　　　　　　　　　　　　　　　　　　　</a:t>
            </a:r>
            <a:r>
              <a:rPr lang="en-US" altLang="ja-JP" sz="6400" dirty="0">
                <a:latin typeface="HG丸ｺﾞｼｯｸM-PRO" panose="020F0600000000000000" pitchFamily="50" charset="-128"/>
                <a:ea typeface="HG丸ｺﾞｼｯｸM-PRO" panose="020F0600000000000000" pitchFamily="50" charset="-128"/>
              </a:rPr>
              <a:t> [</a:t>
            </a:r>
            <a:r>
              <a:rPr lang="ja-JP" altLang="en-US" sz="6400" dirty="0">
                <a:latin typeface="HG丸ｺﾞｼｯｸM-PRO" panose="020F0600000000000000" pitchFamily="50" charset="-128"/>
                <a:ea typeface="HG丸ｺﾞｼｯｸM-PRO" panose="020F0600000000000000" pitchFamily="50" charset="-128"/>
              </a:rPr>
              <a:t>➡</a:t>
            </a:r>
            <a:r>
              <a:rPr lang="ja-JP" altLang="en-US" sz="6400" dirty="0" smtClean="0">
                <a:latin typeface="HG丸ｺﾞｼｯｸM-PRO" panose="020F0600000000000000" pitchFamily="50" charset="-128"/>
                <a:ea typeface="HG丸ｺﾞｼｯｸM-PRO" panose="020F0600000000000000" pitchFamily="50" charset="-128"/>
              </a:rPr>
              <a:t>第３章</a:t>
            </a:r>
            <a:r>
              <a:rPr lang="en-US" altLang="ja-JP" sz="6400" dirty="0" smtClean="0">
                <a:latin typeface="HG丸ｺﾞｼｯｸM-PRO" panose="020F0600000000000000" pitchFamily="50" charset="-128"/>
                <a:ea typeface="HG丸ｺﾞｼｯｸM-PRO" panose="020F0600000000000000" pitchFamily="50" charset="-128"/>
              </a:rPr>
              <a:t>]</a:t>
            </a:r>
            <a:endParaRPr lang="en-US" altLang="ja-JP" sz="6400" dirty="0">
              <a:latin typeface="HG丸ｺﾞｼｯｸM-PRO" panose="020F0600000000000000" pitchFamily="50" charset="-128"/>
              <a:ea typeface="HG丸ｺﾞｼｯｸM-PRO" panose="020F0600000000000000" pitchFamily="50" charset="-128"/>
            </a:endParaRPr>
          </a:p>
          <a:p>
            <a:pPr marL="0" indent="0">
              <a:buNone/>
            </a:pPr>
            <a:endParaRPr lang="en-US" altLang="ja-JP" sz="6400" dirty="0" smtClean="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353579" y="37163"/>
            <a:ext cx="9144000" cy="574753"/>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2400"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幼保連携型認定こども園教育・保育</a:t>
            </a:r>
            <a:r>
              <a:rPr lang="ja-JP" altLang="en-US" sz="2400" dirty="0" smtClean="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要領改訂の基本的な考え方</a:t>
            </a:r>
            <a:endParaRPr lang="ja-JP" altLang="en-US" sz="2400" b="1" dirty="0">
              <a:solidFill>
                <a:prstClr val="black"/>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7" name="角丸四角形 6"/>
          <p:cNvSpPr/>
          <p:nvPr/>
        </p:nvSpPr>
        <p:spPr>
          <a:xfrm>
            <a:off x="2216695" y="621860"/>
            <a:ext cx="5102766" cy="4820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indent="0">
              <a:buNone/>
            </a:pPr>
            <a:r>
              <a:rPr lang="ja-JP" altLang="en-US" b="1" dirty="0">
                <a:solidFill>
                  <a:srgbClr val="FF0000"/>
                </a:solidFill>
                <a:latin typeface="HG丸ｺﾞｼｯｸM-PRO" panose="020F0600000000000000" pitchFamily="50" charset="-128"/>
                <a:ea typeface="HG丸ｺﾞｼｯｸM-PRO" panose="020F0600000000000000" pitchFamily="50" charset="-128"/>
              </a:rPr>
              <a:t>幼稚園教育</a:t>
            </a:r>
            <a:r>
              <a:rPr lang="ja-JP" altLang="en-US" b="1" dirty="0" smtClean="0">
                <a:solidFill>
                  <a:srgbClr val="FF0000"/>
                </a:solidFill>
                <a:latin typeface="HG丸ｺﾞｼｯｸM-PRO" panose="020F0600000000000000" pitchFamily="50" charset="-128"/>
                <a:ea typeface="HG丸ｺﾞｼｯｸM-PRO" panose="020F0600000000000000" pitchFamily="50" charset="-128"/>
              </a:rPr>
              <a:t>要領及び保育所保育指針と</a:t>
            </a:r>
            <a:r>
              <a:rPr lang="ja-JP" altLang="en-US" b="1" dirty="0">
                <a:solidFill>
                  <a:srgbClr val="FF0000"/>
                </a:solidFill>
                <a:latin typeface="HG丸ｺﾞｼｯｸM-PRO" panose="020F0600000000000000" pitchFamily="50" charset="-128"/>
                <a:ea typeface="HG丸ｺﾞｼｯｸM-PRO" panose="020F0600000000000000" pitchFamily="50" charset="-128"/>
              </a:rPr>
              <a:t>の整合性</a:t>
            </a:r>
          </a:p>
        </p:txBody>
      </p:sp>
      <p:sp>
        <p:nvSpPr>
          <p:cNvPr id="10" name="コンテンツ プレースホルダー 2"/>
          <p:cNvSpPr txBox="1">
            <a:spLocks/>
          </p:cNvSpPr>
          <p:nvPr/>
        </p:nvSpPr>
        <p:spPr bwMode="auto">
          <a:xfrm>
            <a:off x="101043" y="4583042"/>
            <a:ext cx="9649072" cy="2274958"/>
          </a:xfrm>
          <a:prstGeom prst="rect">
            <a:avLst/>
          </a:prstGeom>
          <a:noFill/>
          <a:ln w="38100" cap="rnd">
            <a:gradFill>
              <a:gsLst>
                <a:gs pos="0">
                  <a:srgbClr val="FFFF00"/>
                </a:gs>
                <a:gs pos="100000">
                  <a:srgbClr val="33CC33"/>
                </a:gs>
              </a:gsLst>
              <a:lin ang="5400000" scaled="0"/>
            </a:gradFill>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prstTxWarp prst="textNoShape">
              <a:avLst/>
            </a:prstTxWarp>
            <a:normAutofit/>
          </a:bodyPr>
          <a:lstStyle>
            <a:lvl1pPr marL="341313" indent="-341313" algn="l" defTabSz="912813"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264" indent="-228570"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03" indent="-228570"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42" indent="-228570"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681" indent="-228570"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endParaRPr lang="en-US" altLang="ja-JP" sz="8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幼</a:t>
            </a:r>
            <a:r>
              <a:rPr lang="ja-JP" altLang="en-US" sz="1600" dirty="0">
                <a:latin typeface="HG丸ｺﾞｼｯｸM-PRO" panose="020F0600000000000000" pitchFamily="50" charset="-128"/>
                <a:ea typeface="HG丸ｺﾞｼｯｸM-PRO" panose="020F0600000000000000" pitchFamily="50" charset="-128"/>
              </a:rPr>
              <a:t>保連携型認定こども園の教育と保育が一体的に行われること、在園期間を通して</a:t>
            </a:r>
            <a:r>
              <a:rPr lang="ja-JP" altLang="en-US" sz="1600" dirty="0" smtClean="0">
                <a:latin typeface="HG丸ｺﾞｼｯｸM-PRO" panose="020F0600000000000000" pitchFamily="50" charset="-128"/>
                <a:ea typeface="HG丸ｺﾞｼｯｸM-PRO" panose="020F0600000000000000" pitchFamily="50" charset="-128"/>
              </a:rPr>
              <a:t>行われる</a:t>
            </a:r>
            <a:r>
              <a:rPr lang="ja-JP" altLang="en-US" sz="1600" dirty="0">
                <a:latin typeface="HG丸ｺﾞｼｯｸM-PRO" panose="020F0600000000000000" pitchFamily="50" charset="-128"/>
                <a:ea typeface="HG丸ｺﾞｼｯｸM-PRO" panose="020F0600000000000000" pitchFamily="50" charset="-128"/>
              </a:rPr>
              <a:t>こと</a:t>
            </a:r>
            <a:r>
              <a:rPr lang="ja-JP" altLang="en-US" sz="1600" dirty="0" smtClean="0">
                <a:latin typeface="HG丸ｺﾞｼｯｸM-PRO" panose="020F0600000000000000" pitchFamily="50" charset="-128"/>
                <a:ea typeface="HG丸ｺﾞｼｯｸM-PRO" panose="020F0600000000000000" pitchFamily="50" charset="-128"/>
              </a:rPr>
              <a:t>等</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を明示　　　</a:t>
            </a:r>
            <a:r>
              <a:rPr lang="en-US" altLang="ja-JP" sz="1600" dirty="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➡第１章</a:t>
            </a:r>
            <a:r>
              <a:rPr lang="en-US" altLang="ja-JP"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教育及び保育の内容並びに子育ての支援等に関する全体的な計画の明確化　　</a:t>
            </a:r>
            <a:r>
              <a:rPr lang="en-US" altLang="ja-JP" sz="1600" dirty="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➡第１章</a:t>
            </a:r>
            <a:r>
              <a:rPr lang="en-US" altLang="ja-JP" sz="1600" dirty="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満</a:t>
            </a:r>
            <a:r>
              <a:rPr lang="ja-JP" altLang="en-US" sz="1600" dirty="0">
                <a:latin typeface="HG丸ｺﾞｼｯｸM-PRO" panose="020F0600000000000000" pitchFamily="50" charset="-128"/>
                <a:ea typeface="HG丸ｺﾞｼｯｸM-PRO" panose="020F0600000000000000" pitchFamily="50" charset="-128"/>
              </a:rPr>
              <a:t>３歳以上の園児の入園時や移行時等について、多様な経験を有する園児の学び合いに</a:t>
            </a:r>
            <a:r>
              <a:rPr lang="ja-JP" altLang="en-US" sz="1600" dirty="0" smtClean="0">
                <a:latin typeface="HG丸ｺﾞｼｯｸM-PRO" panose="020F0600000000000000" pitchFamily="50" charset="-128"/>
                <a:ea typeface="HG丸ｺﾞｼｯｸM-PRO" panose="020F0600000000000000" pitchFamily="50" charset="-128"/>
              </a:rPr>
              <a:t>ついて</a:t>
            </a: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長</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期的</a:t>
            </a:r>
            <a:r>
              <a:rPr lang="ja-JP" altLang="en-US" sz="1600" dirty="0">
                <a:latin typeface="HG丸ｺﾞｼｯｸM-PRO" panose="020F0600000000000000" pitchFamily="50" charset="-128"/>
                <a:ea typeface="HG丸ｺﾞｼｯｸM-PRO" panose="020F0600000000000000" pitchFamily="50" charset="-128"/>
              </a:rPr>
              <a:t>な休業中等に</a:t>
            </a:r>
            <a:r>
              <a:rPr lang="ja-JP" altLang="en-US" sz="1600" dirty="0" smtClean="0">
                <a:latin typeface="HG丸ｺﾞｼｯｸM-PRO" panose="020F0600000000000000" pitchFamily="50" charset="-128"/>
                <a:ea typeface="HG丸ｺﾞｼｯｸM-PRO" panose="020F0600000000000000" pitchFamily="50" charset="-128"/>
              </a:rPr>
              <a:t>ついて明示　　　　</a:t>
            </a:r>
            <a:r>
              <a:rPr lang="en-US" altLang="ja-JP" sz="1600" dirty="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➡第１章</a:t>
            </a:r>
            <a:r>
              <a:rPr lang="en-US" altLang="ja-JP" sz="1600" dirty="0">
                <a:latin typeface="HG丸ｺﾞｼｯｸM-PRO" panose="020F0600000000000000" pitchFamily="50" charset="-128"/>
                <a:ea typeface="HG丸ｺﾞｼｯｸM-PRO" panose="020F0600000000000000" pitchFamily="50" charset="-128"/>
              </a:rPr>
              <a:t>]</a:t>
            </a: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多様</a:t>
            </a:r>
            <a:r>
              <a:rPr lang="ja-JP" altLang="en-US" sz="1600" dirty="0">
                <a:latin typeface="HG丸ｺﾞｼｯｸM-PRO" panose="020F0600000000000000" pitchFamily="50" charset="-128"/>
                <a:ea typeface="HG丸ｺﾞｼｯｸM-PRO" panose="020F0600000000000000" pitchFamily="50" charset="-128"/>
              </a:rPr>
              <a:t>な生活形態の保護者が在園していることへの配慮や地域における子育ての役割等、</a:t>
            </a:r>
            <a:r>
              <a:rPr lang="ja-JP" altLang="en-US" sz="1600" dirty="0" smtClean="0">
                <a:latin typeface="HG丸ｺﾞｼｯｸM-PRO" panose="020F0600000000000000" pitchFamily="50" charset="-128"/>
                <a:ea typeface="HG丸ｺﾞｼｯｸM-PRO" panose="020F0600000000000000" pitchFamily="50" charset="-128"/>
              </a:rPr>
              <a:t>子育て</a:t>
            </a:r>
            <a:r>
              <a:rPr lang="ja-JP" altLang="en-US" sz="1600" dirty="0">
                <a:latin typeface="HG丸ｺﾞｼｯｸM-PRO" panose="020F0600000000000000" pitchFamily="50" charset="-128"/>
                <a:ea typeface="HG丸ｺﾞｼｯｸM-PRO" panose="020F0600000000000000" pitchFamily="50" charset="-128"/>
              </a:rPr>
              <a:t>の</a:t>
            </a:r>
            <a:r>
              <a:rPr lang="ja-JP" altLang="en-US" sz="1600" dirty="0" smtClean="0">
                <a:latin typeface="HG丸ｺﾞｼｯｸM-PRO" panose="020F0600000000000000" pitchFamily="50" charset="-128"/>
                <a:ea typeface="HG丸ｺﾞｼｯｸM-PRO" panose="020F0600000000000000" pitchFamily="50" charset="-128"/>
              </a:rPr>
              <a:t>支</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援</a:t>
            </a:r>
            <a:r>
              <a:rPr lang="ja-JP" altLang="en-US" sz="1600" dirty="0">
                <a:latin typeface="HG丸ｺﾞｼｯｸM-PRO" panose="020F0600000000000000" pitchFamily="50" charset="-128"/>
                <a:ea typeface="HG丸ｺﾞｼｯｸM-PRO" panose="020F0600000000000000" pitchFamily="50" charset="-128"/>
              </a:rPr>
              <a:t>の</a:t>
            </a:r>
            <a:r>
              <a:rPr lang="ja-JP" altLang="en-US" sz="1600" dirty="0" smtClean="0">
                <a:latin typeface="HG丸ｺﾞｼｯｸM-PRO" panose="020F0600000000000000" pitchFamily="50" charset="-128"/>
                <a:ea typeface="HG丸ｺﾞｼｯｸM-PRO" panose="020F0600000000000000" pitchFamily="50" charset="-128"/>
              </a:rPr>
              <a:t>充実　　</a:t>
            </a:r>
            <a:r>
              <a:rPr lang="en-US" altLang="ja-JP" sz="1600" dirty="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第４章</a:t>
            </a:r>
            <a:r>
              <a:rPr lang="en-US" altLang="ja-JP" sz="1600" dirty="0">
                <a:latin typeface="HG丸ｺﾞｼｯｸM-PRO" panose="020F0600000000000000" pitchFamily="50" charset="-128"/>
                <a:ea typeface="HG丸ｺﾞｼｯｸM-PRO" panose="020F0600000000000000" pitchFamily="50" charset="-128"/>
              </a:rPr>
              <a:t>]</a:t>
            </a:r>
          </a:p>
          <a:p>
            <a:pPr marL="0" indent="0">
              <a:buFont typeface="Arial" pitchFamily="34" charset="0"/>
              <a:buNone/>
            </a:pPr>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1389483" y="4247809"/>
            <a:ext cx="6757191" cy="44490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indent="0">
              <a:buNone/>
            </a:pPr>
            <a:r>
              <a:rPr lang="ja-JP" altLang="en-US" b="1" dirty="0" smtClean="0">
                <a:solidFill>
                  <a:srgbClr val="FF0000"/>
                </a:solidFill>
                <a:latin typeface="HG丸ｺﾞｼｯｸM-PRO" panose="020F0600000000000000" pitchFamily="50" charset="-128"/>
                <a:ea typeface="HG丸ｺﾞｼｯｸM-PRO" panose="020F0600000000000000" pitchFamily="50" charset="-128"/>
              </a:rPr>
              <a:t>幼</a:t>
            </a:r>
            <a:r>
              <a:rPr lang="ja-JP" altLang="en-US" b="1" dirty="0">
                <a:solidFill>
                  <a:srgbClr val="FF0000"/>
                </a:solidFill>
                <a:latin typeface="HG丸ｺﾞｼｯｸM-PRO" panose="020F0600000000000000" pitchFamily="50" charset="-128"/>
                <a:ea typeface="HG丸ｺﾞｼｯｸM-PRO" panose="020F0600000000000000" pitchFamily="50" charset="-128"/>
              </a:rPr>
              <a:t>保連携型認定こども園と</a:t>
            </a:r>
            <a:r>
              <a:rPr lang="ja-JP" altLang="en-US" b="1" dirty="0" smtClean="0">
                <a:solidFill>
                  <a:srgbClr val="FF0000"/>
                </a:solidFill>
                <a:latin typeface="HG丸ｺﾞｼｯｸM-PRO" panose="020F0600000000000000" pitchFamily="50" charset="-128"/>
                <a:ea typeface="HG丸ｺﾞｼｯｸM-PRO" panose="020F0600000000000000" pitchFamily="50" charset="-128"/>
              </a:rPr>
              <a:t>して特</a:t>
            </a:r>
            <a:r>
              <a:rPr lang="ja-JP" altLang="en-US" b="1" dirty="0">
                <a:solidFill>
                  <a:srgbClr val="FF0000"/>
                </a:solidFill>
                <a:latin typeface="HG丸ｺﾞｼｯｸM-PRO" panose="020F0600000000000000" pitchFamily="50" charset="-128"/>
                <a:ea typeface="HG丸ｺﾞｼｯｸM-PRO" panose="020F0600000000000000" pitchFamily="50" charset="-128"/>
              </a:rPr>
              <a:t>に</a:t>
            </a:r>
            <a:r>
              <a:rPr lang="ja-JP" altLang="en-US" b="1" dirty="0" smtClean="0">
                <a:solidFill>
                  <a:srgbClr val="FF0000"/>
                </a:solidFill>
                <a:latin typeface="HG丸ｺﾞｼｯｸM-PRO" panose="020F0600000000000000" pitchFamily="50" charset="-128"/>
                <a:ea typeface="HG丸ｺﾞｼｯｸM-PRO" panose="020F0600000000000000" pitchFamily="50" charset="-128"/>
              </a:rPr>
              <a:t>配慮す</a:t>
            </a:r>
            <a:r>
              <a:rPr lang="ja-JP" altLang="en-US" b="1" dirty="0">
                <a:solidFill>
                  <a:srgbClr val="FF0000"/>
                </a:solidFill>
                <a:latin typeface="HG丸ｺﾞｼｯｸM-PRO" panose="020F0600000000000000" pitchFamily="50" charset="-128"/>
                <a:ea typeface="HG丸ｺﾞｼｯｸM-PRO" panose="020F0600000000000000" pitchFamily="50" charset="-128"/>
              </a:rPr>
              <a:t>べき事項等の</a:t>
            </a:r>
            <a:r>
              <a:rPr lang="ja-JP" altLang="en-US" b="1" dirty="0" smtClean="0">
                <a:solidFill>
                  <a:srgbClr val="FF0000"/>
                </a:solidFill>
                <a:latin typeface="HG丸ｺﾞｼｯｸM-PRO" panose="020F0600000000000000" pitchFamily="50" charset="-128"/>
                <a:ea typeface="HG丸ｺﾞｼｯｸM-PRO" panose="020F0600000000000000" pitchFamily="50" charset="-128"/>
              </a:rPr>
              <a:t>充実</a:t>
            </a:r>
            <a:endParaRPr lang="ja-JP" altLang="en-US"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pPr>
              <a:defRPr/>
            </a:pPr>
            <a:fld id="{B5EB0F02-464B-481B-A96C-0D238ADD2853}" type="slidenum">
              <a:rPr lang="ja-JP" altLang="en-US" smtClean="0"/>
              <a:pPr>
                <a:defRPr/>
              </a:pPr>
              <a:t>7</a:t>
            </a:fld>
            <a:endParaRPr lang="ja-JP" altLang="en-US"/>
          </a:p>
        </p:txBody>
      </p:sp>
    </p:spTree>
    <p:extLst>
      <p:ext uri="{BB962C8B-B14F-4D97-AF65-F5344CB8AC3E}">
        <p14:creationId xmlns:p14="http://schemas.microsoft.com/office/powerpoint/2010/main" val="1623301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1000" y="1"/>
            <a:ext cx="9144000" cy="497710"/>
          </a:xfrm>
          <a:prstGeom prst="rect">
            <a:avLst/>
          </a:prstGeom>
          <a:gradFill>
            <a:gsLst>
              <a:gs pos="99000">
                <a:srgbClr val="E6FF0D"/>
              </a:gs>
              <a:gs pos="98000">
                <a:srgbClr val="66FF66"/>
              </a:gs>
              <a:gs pos="0">
                <a:srgbClr val="FFFF00"/>
              </a:gs>
              <a:gs pos="35000">
                <a:schemeClr val="bg1"/>
              </a:gs>
              <a:gs pos="100000">
                <a:srgbClr val="FFFF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ja-JP" altLang="en-US" sz="2400" dirty="0" smtClean="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幼保連携型認定こども園教育・保育要領の</a:t>
            </a:r>
            <a:r>
              <a:rPr lang="ja-JP" altLang="en-US" sz="2400"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構成</a:t>
            </a:r>
            <a:endParaRPr lang="ja-JP" altLang="en-US" sz="2400" b="1" dirty="0">
              <a:solidFill>
                <a:schemeClr val="tx1"/>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grpSp>
        <p:nvGrpSpPr>
          <p:cNvPr id="14" name="グループ化 13"/>
          <p:cNvGrpSpPr/>
          <p:nvPr/>
        </p:nvGrpSpPr>
        <p:grpSpPr>
          <a:xfrm>
            <a:off x="602360" y="602758"/>
            <a:ext cx="8634714" cy="6255242"/>
            <a:chOff x="254643" y="684834"/>
            <a:chExt cx="8634714" cy="5812944"/>
          </a:xfrm>
        </p:grpSpPr>
        <p:sp>
          <p:nvSpPr>
            <p:cNvPr id="13" name="角丸四角形 12"/>
            <p:cNvSpPr/>
            <p:nvPr/>
          </p:nvSpPr>
          <p:spPr>
            <a:xfrm>
              <a:off x="4542098" y="1121775"/>
              <a:ext cx="80300" cy="5376003"/>
            </a:xfrm>
            <a:prstGeom prst="roundRect">
              <a:avLst/>
            </a:prstGeom>
            <a:ln w="476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grpSp>
          <p:nvGrpSpPr>
            <p:cNvPr id="12" name="グループ化 11"/>
            <p:cNvGrpSpPr/>
            <p:nvPr/>
          </p:nvGrpSpPr>
          <p:grpSpPr>
            <a:xfrm>
              <a:off x="254643" y="684834"/>
              <a:ext cx="8634714" cy="5784016"/>
              <a:chOff x="254643" y="684834"/>
              <a:chExt cx="8634714" cy="5784016"/>
            </a:xfrm>
          </p:grpSpPr>
          <p:grpSp>
            <p:nvGrpSpPr>
              <p:cNvPr id="11" name="グループ化 10"/>
              <p:cNvGrpSpPr/>
              <p:nvPr/>
            </p:nvGrpSpPr>
            <p:grpSpPr>
              <a:xfrm>
                <a:off x="254643" y="839162"/>
                <a:ext cx="8634714" cy="5629688"/>
                <a:chOff x="254643" y="839162"/>
                <a:chExt cx="8634714" cy="5629688"/>
              </a:xfrm>
              <a:gradFill>
                <a:gsLst>
                  <a:gs pos="50000">
                    <a:schemeClr val="bg1"/>
                  </a:gs>
                  <a:gs pos="0">
                    <a:srgbClr val="FFFF00"/>
                  </a:gs>
                  <a:gs pos="100000">
                    <a:srgbClr val="00B050"/>
                  </a:gs>
                </a:gsLst>
                <a:lin ang="5400000" scaled="1"/>
              </a:gradFill>
            </p:grpSpPr>
            <p:sp>
              <p:nvSpPr>
                <p:cNvPr id="21" name="フリーフォーム 20"/>
                <p:cNvSpPr/>
                <p:nvPr/>
              </p:nvSpPr>
              <p:spPr>
                <a:xfrm>
                  <a:off x="254643" y="839162"/>
                  <a:ext cx="4317357" cy="5629688"/>
                </a:xfrm>
                <a:custGeom>
                  <a:avLst/>
                  <a:gdLst>
                    <a:gd name="connsiteX0" fmla="*/ 2158678 w 4317357"/>
                    <a:gd name="connsiteY0" fmla="*/ 0 h 5629688"/>
                    <a:gd name="connsiteX1" fmla="*/ 4317356 w 4317357"/>
                    <a:gd name="connsiteY1" fmla="*/ 295155 h 5629688"/>
                    <a:gd name="connsiteX2" fmla="*/ 4317357 w 4317357"/>
                    <a:gd name="connsiteY2" fmla="*/ 295155 h 5629688"/>
                    <a:gd name="connsiteX3" fmla="*/ 4317357 w 4317357"/>
                    <a:gd name="connsiteY3" fmla="*/ 5629688 h 5629688"/>
                    <a:gd name="connsiteX4" fmla="*/ 4311916 w 4317357"/>
                    <a:gd name="connsiteY4" fmla="*/ 5629688 h 5629688"/>
                    <a:gd name="connsiteX5" fmla="*/ 4306212 w 4317357"/>
                    <a:gd name="connsiteY5" fmla="*/ 5614244 h 5629688"/>
                    <a:gd name="connsiteX6" fmla="*/ 2158679 w 4317357"/>
                    <a:gd name="connsiteY6" fmla="*/ 5349267 h 5629688"/>
                    <a:gd name="connsiteX7" fmla="*/ 11146 w 4317357"/>
                    <a:gd name="connsiteY7" fmla="*/ 5614244 h 5629688"/>
                    <a:gd name="connsiteX8" fmla="*/ 5442 w 4317357"/>
                    <a:gd name="connsiteY8" fmla="*/ 5629688 h 5629688"/>
                    <a:gd name="connsiteX9" fmla="*/ 0 w 4317357"/>
                    <a:gd name="connsiteY9" fmla="*/ 5629688 h 5629688"/>
                    <a:gd name="connsiteX10" fmla="*/ 0 w 4317357"/>
                    <a:gd name="connsiteY10" fmla="*/ 295155 h 5629688"/>
                    <a:gd name="connsiteX11" fmla="*/ 2158678 w 4317357"/>
                    <a:gd name="connsiteY11" fmla="*/ 0 h 562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17357" h="5629688">
                      <a:moveTo>
                        <a:pt x="2158678" y="0"/>
                      </a:moveTo>
                      <a:cubicBezTo>
                        <a:pt x="3350883" y="0"/>
                        <a:pt x="4317356" y="132145"/>
                        <a:pt x="4317356" y="295155"/>
                      </a:cubicBezTo>
                      <a:lnTo>
                        <a:pt x="4317357" y="295155"/>
                      </a:lnTo>
                      <a:lnTo>
                        <a:pt x="4317357" y="5629688"/>
                      </a:lnTo>
                      <a:lnTo>
                        <a:pt x="4311916" y="5629688"/>
                      </a:lnTo>
                      <a:lnTo>
                        <a:pt x="4306212" y="5614244"/>
                      </a:lnTo>
                      <a:cubicBezTo>
                        <a:pt x="4195666" y="5465410"/>
                        <a:pt x="3276371" y="5349267"/>
                        <a:pt x="2158679" y="5349267"/>
                      </a:cubicBezTo>
                      <a:cubicBezTo>
                        <a:pt x="1040987" y="5349267"/>
                        <a:pt x="121692" y="5465410"/>
                        <a:pt x="11146" y="5614244"/>
                      </a:cubicBezTo>
                      <a:lnTo>
                        <a:pt x="5442" y="5629688"/>
                      </a:lnTo>
                      <a:lnTo>
                        <a:pt x="0" y="5629688"/>
                      </a:lnTo>
                      <a:lnTo>
                        <a:pt x="0" y="295155"/>
                      </a:lnTo>
                      <a:cubicBezTo>
                        <a:pt x="0" y="132145"/>
                        <a:pt x="966473" y="0"/>
                        <a:pt x="2158678" y="0"/>
                      </a:cubicBezTo>
                      <a:close/>
                    </a:path>
                  </a:pathLst>
                </a:custGeom>
                <a:grp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sp>
              <p:nvSpPr>
                <p:cNvPr id="23" name="フリーフォーム 22"/>
                <p:cNvSpPr/>
                <p:nvPr/>
              </p:nvSpPr>
              <p:spPr>
                <a:xfrm>
                  <a:off x="4572000" y="839162"/>
                  <a:ext cx="4317357" cy="5629688"/>
                </a:xfrm>
                <a:custGeom>
                  <a:avLst/>
                  <a:gdLst>
                    <a:gd name="connsiteX0" fmla="*/ 2158678 w 4317357"/>
                    <a:gd name="connsiteY0" fmla="*/ 0 h 5629688"/>
                    <a:gd name="connsiteX1" fmla="*/ 4317356 w 4317357"/>
                    <a:gd name="connsiteY1" fmla="*/ 295155 h 5629688"/>
                    <a:gd name="connsiteX2" fmla="*/ 4317357 w 4317357"/>
                    <a:gd name="connsiteY2" fmla="*/ 295155 h 5629688"/>
                    <a:gd name="connsiteX3" fmla="*/ 4317357 w 4317357"/>
                    <a:gd name="connsiteY3" fmla="*/ 5629688 h 5629688"/>
                    <a:gd name="connsiteX4" fmla="*/ 4311916 w 4317357"/>
                    <a:gd name="connsiteY4" fmla="*/ 5629688 h 5629688"/>
                    <a:gd name="connsiteX5" fmla="*/ 4306212 w 4317357"/>
                    <a:gd name="connsiteY5" fmla="*/ 5614244 h 5629688"/>
                    <a:gd name="connsiteX6" fmla="*/ 2158679 w 4317357"/>
                    <a:gd name="connsiteY6" fmla="*/ 5349267 h 5629688"/>
                    <a:gd name="connsiteX7" fmla="*/ 11146 w 4317357"/>
                    <a:gd name="connsiteY7" fmla="*/ 5614244 h 5629688"/>
                    <a:gd name="connsiteX8" fmla="*/ 5442 w 4317357"/>
                    <a:gd name="connsiteY8" fmla="*/ 5629688 h 5629688"/>
                    <a:gd name="connsiteX9" fmla="*/ 0 w 4317357"/>
                    <a:gd name="connsiteY9" fmla="*/ 5629688 h 5629688"/>
                    <a:gd name="connsiteX10" fmla="*/ 0 w 4317357"/>
                    <a:gd name="connsiteY10" fmla="*/ 295155 h 5629688"/>
                    <a:gd name="connsiteX11" fmla="*/ 2158678 w 4317357"/>
                    <a:gd name="connsiteY11" fmla="*/ 0 h 562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17357" h="5629688">
                      <a:moveTo>
                        <a:pt x="2158678" y="0"/>
                      </a:moveTo>
                      <a:cubicBezTo>
                        <a:pt x="3350883" y="0"/>
                        <a:pt x="4317356" y="132145"/>
                        <a:pt x="4317356" y="295155"/>
                      </a:cubicBezTo>
                      <a:lnTo>
                        <a:pt x="4317357" y="295155"/>
                      </a:lnTo>
                      <a:lnTo>
                        <a:pt x="4317357" y="5629688"/>
                      </a:lnTo>
                      <a:lnTo>
                        <a:pt x="4311916" y="5629688"/>
                      </a:lnTo>
                      <a:lnTo>
                        <a:pt x="4306212" y="5614244"/>
                      </a:lnTo>
                      <a:cubicBezTo>
                        <a:pt x="4195666" y="5465410"/>
                        <a:pt x="3276371" y="5349267"/>
                        <a:pt x="2158679" y="5349267"/>
                      </a:cubicBezTo>
                      <a:cubicBezTo>
                        <a:pt x="1040987" y="5349267"/>
                        <a:pt x="121692" y="5465410"/>
                        <a:pt x="11146" y="5614244"/>
                      </a:cubicBezTo>
                      <a:lnTo>
                        <a:pt x="5442" y="5629688"/>
                      </a:lnTo>
                      <a:lnTo>
                        <a:pt x="0" y="5629688"/>
                      </a:lnTo>
                      <a:lnTo>
                        <a:pt x="0" y="295155"/>
                      </a:lnTo>
                      <a:cubicBezTo>
                        <a:pt x="0" y="132145"/>
                        <a:pt x="966473" y="0"/>
                        <a:pt x="2158678" y="0"/>
                      </a:cubicBezTo>
                      <a:close/>
                    </a:path>
                  </a:pathLst>
                </a:custGeom>
                <a:grp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grpSp>
          <p:grpSp>
            <p:nvGrpSpPr>
              <p:cNvPr id="25" name="グループ化 24"/>
              <p:cNvGrpSpPr/>
              <p:nvPr/>
            </p:nvGrpSpPr>
            <p:grpSpPr>
              <a:xfrm>
                <a:off x="287921" y="752359"/>
                <a:ext cx="8568158" cy="5681766"/>
                <a:chOff x="254643" y="665537"/>
                <a:chExt cx="8634713" cy="5629688"/>
              </a:xfrm>
              <a:solidFill>
                <a:schemeClr val="bg1"/>
              </a:solidFill>
            </p:grpSpPr>
            <p:sp>
              <p:nvSpPr>
                <p:cNvPr id="26" name="フリーフォーム 25"/>
                <p:cNvSpPr/>
                <p:nvPr/>
              </p:nvSpPr>
              <p:spPr>
                <a:xfrm>
                  <a:off x="254643" y="665537"/>
                  <a:ext cx="4317357" cy="5629688"/>
                </a:xfrm>
                <a:custGeom>
                  <a:avLst/>
                  <a:gdLst>
                    <a:gd name="connsiteX0" fmla="*/ 2158678 w 4317357"/>
                    <a:gd name="connsiteY0" fmla="*/ 0 h 5629688"/>
                    <a:gd name="connsiteX1" fmla="*/ 4317356 w 4317357"/>
                    <a:gd name="connsiteY1" fmla="*/ 295155 h 5629688"/>
                    <a:gd name="connsiteX2" fmla="*/ 4317357 w 4317357"/>
                    <a:gd name="connsiteY2" fmla="*/ 295155 h 5629688"/>
                    <a:gd name="connsiteX3" fmla="*/ 4317357 w 4317357"/>
                    <a:gd name="connsiteY3" fmla="*/ 5629688 h 5629688"/>
                    <a:gd name="connsiteX4" fmla="*/ 4311916 w 4317357"/>
                    <a:gd name="connsiteY4" fmla="*/ 5629688 h 5629688"/>
                    <a:gd name="connsiteX5" fmla="*/ 4306212 w 4317357"/>
                    <a:gd name="connsiteY5" fmla="*/ 5614244 h 5629688"/>
                    <a:gd name="connsiteX6" fmla="*/ 2158679 w 4317357"/>
                    <a:gd name="connsiteY6" fmla="*/ 5349267 h 5629688"/>
                    <a:gd name="connsiteX7" fmla="*/ 11146 w 4317357"/>
                    <a:gd name="connsiteY7" fmla="*/ 5614244 h 5629688"/>
                    <a:gd name="connsiteX8" fmla="*/ 5442 w 4317357"/>
                    <a:gd name="connsiteY8" fmla="*/ 5629688 h 5629688"/>
                    <a:gd name="connsiteX9" fmla="*/ 0 w 4317357"/>
                    <a:gd name="connsiteY9" fmla="*/ 5629688 h 5629688"/>
                    <a:gd name="connsiteX10" fmla="*/ 0 w 4317357"/>
                    <a:gd name="connsiteY10" fmla="*/ 295155 h 5629688"/>
                    <a:gd name="connsiteX11" fmla="*/ 2158678 w 4317357"/>
                    <a:gd name="connsiteY11" fmla="*/ 0 h 562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17357" h="5629688">
                      <a:moveTo>
                        <a:pt x="2158678" y="0"/>
                      </a:moveTo>
                      <a:cubicBezTo>
                        <a:pt x="3350883" y="0"/>
                        <a:pt x="4317356" y="132145"/>
                        <a:pt x="4317356" y="295155"/>
                      </a:cubicBezTo>
                      <a:lnTo>
                        <a:pt x="4317357" y="295155"/>
                      </a:lnTo>
                      <a:lnTo>
                        <a:pt x="4317357" y="5629688"/>
                      </a:lnTo>
                      <a:lnTo>
                        <a:pt x="4311916" y="5629688"/>
                      </a:lnTo>
                      <a:lnTo>
                        <a:pt x="4306212" y="5614244"/>
                      </a:lnTo>
                      <a:cubicBezTo>
                        <a:pt x="4195666" y="5465410"/>
                        <a:pt x="3276371" y="5349267"/>
                        <a:pt x="2158679" y="5349267"/>
                      </a:cubicBezTo>
                      <a:cubicBezTo>
                        <a:pt x="1040987" y="5349267"/>
                        <a:pt x="121692" y="5465410"/>
                        <a:pt x="11146" y="5614244"/>
                      </a:cubicBezTo>
                      <a:lnTo>
                        <a:pt x="5442" y="5629688"/>
                      </a:lnTo>
                      <a:lnTo>
                        <a:pt x="0" y="5629688"/>
                      </a:lnTo>
                      <a:lnTo>
                        <a:pt x="0" y="295155"/>
                      </a:lnTo>
                      <a:cubicBezTo>
                        <a:pt x="0" y="132145"/>
                        <a:pt x="966473" y="0"/>
                        <a:pt x="2158678" y="0"/>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sp>
              <p:nvSpPr>
                <p:cNvPr id="27" name="フリーフォーム 26"/>
                <p:cNvSpPr/>
                <p:nvPr/>
              </p:nvSpPr>
              <p:spPr>
                <a:xfrm>
                  <a:off x="4571999" y="665537"/>
                  <a:ext cx="4317357" cy="5629688"/>
                </a:xfrm>
                <a:custGeom>
                  <a:avLst/>
                  <a:gdLst>
                    <a:gd name="connsiteX0" fmla="*/ 2158678 w 4317357"/>
                    <a:gd name="connsiteY0" fmla="*/ 0 h 5629688"/>
                    <a:gd name="connsiteX1" fmla="*/ 4317356 w 4317357"/>
                    <a:gd name="connsiteY1" fmla="*/ 295155 h 5629688"/>
                    <a:gd name="connsiteX2" fmla="*/ 4317357 w 4317357"/>
                    <a:gd name="connsiteY2" fmla="*/ 295155 h 5629688"/>
                    <a:gd name="connsiteX3" fmla="*/ 4317357 w 4317357"/>
                    <a:gd name="connsiteY3" fmla="*/ 5629688 h 5629688"/>
                    <a:gd name="connsiteX4" fmla="*/ 4311916 w 4317357"/>
                    <a:gd name="connsiteY4" fmla="*/ 5629688 h 5629688"/>
                    <a:gd name="connsiteX5" fmla="*/ 4306212 w 4317357"/>
                    <a:gd name="connsiteY5" fmla="*/ 5614244 h 5629688"/>
                    <a:gd name="connsiteX6" fmla="*/ 2158679 w 4317357"/>
                    <a:gd name="connsiteY6" fmla="*/ 5349267 h 5629688"/>
                    <a:gd name="connsiteX7" fmla="*/ 11146 w 4317357"/>
                    <a:gd name="connsiteY7" fmla="*/ 5614244 h 5629688"/>
                    <a:gd name="connsiteX8" fmla="*/ 5442 w 4317357"/>
                    <a:gd name="connsiteY8" fmla="*/ 5629688 h 5629688"/>
                    <a:gd name="connsiteX9" fmla="*/ 0 w 4317357"/>
                    <a:gd name="connsiteY9" fmla="*/ 5629688 h 5629688"/>
                    <a:gd name="connsiteX10" fmla="*/ 0 w 4317357"/>
                    <a:gd name="connsiteY10" fmla="*/ 295155 h 5629688"/>
                    <a:gd name="connsiteX11" fmla="*/ 2158678 w 4317357"/>
                    <a:gd name="connsiteY11" fmla="*/ 0 h 562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17357" h="5629688">
                      <a:moveTo>
                        <a:pt x="2158678" y="0"/>
                      </a:moveTo>
                      <a:cubicBezTo>
                        <a:pt x="3350883" y="0"/>
                        <a:pt x="4317356" y="132145"/>
                        <a:pt x="4317356" y="295155"/>
                      </a:cubicBezTo>
                      <a:lnTo>
                        <a:pt x="4317357" y="295155"/>
                      </a:lnTo>
                      <a:lnTo>
                        <a:pt x="4317357" y="5629688"/>
                      </a:lnTo>
                      <a:lnTo>
                        <a:pt x="4311916" y="5629688"/>
                      </a:lnTo>
                      <a:lnTo>
                        <a:pt x="4306212" y="5614244"/>
                      </a:lnTo>
                      <a:cubicBezTo>
                        <a:pt x="4195666" y="5465410"/>
                        <a:pt x="3276371" y="5349267"/>
                        <a:pt x="2158679" y="5349267"/>
                      </a:cubicBezTo>
                      <a:cubicBezTo>
                        <a:pt x="1040987" y="5349267"/>
                        <a:pt x="121692" y="5465410"/>
                        <a:pt x="11146" y="5614244"/>
                      </a:cubicBezTo>
                      <a:lnTo>
                        <a:pt x="5442" y="5629688"/>
                      </a:lnTo>
                      <a:lnTo>
                        <a:pt x="0" y="5629688"/>
                      </a:lnTo>
                      <a:lnTo>
                        <a:pt x="0" y="295155"/>
                      </a:lnTo>
                      <a:cubicBezTo>
                        <a:pt x="0" y="132145"/>
                        <a:pt x="966473" y="0"/>
                        <a:pt x="2158678" y="0"/>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grpSp>
          <p:grpSp>
            <p:nvGrpSpPr>
              <p:cNvPr id="31" name="グループ化 30"/>
              <p:cNvGrpSpPr/>
              <p:nvPr/>
            </p:nvGrpSpPr>
            <p:grpSpPr>
              <a:xfrm>
                <a:off x="289850" y="731134"/>
                <a:ext cx="8568158" cy="5681766"/>
                <a:chOff x="254643" y="665537"/>
                <a:chExt cx="8634713" cy="5629688"/>
              </a:xfrm>
              <a:solidFill>
                <a:schemeClr val="bg1"/>
              </a:solidFill>
            </p:grpSpPr>
            <p:sp>
              <p:nvSpPr>
                <p:cNvPr id="32" name="フリーフォーム 31"/>
                <p:cNvSpPr/>
                <p:nvPr/>
              </p:nvSpPr>
              <p:spPr>
                <a:xfrm>
                  <a:off x="254643" y="665537"/>
                  <a:ext cx="4317357" cy="5629688"/>
                </a:xfrm>
                <a:custGeom>
                  <a:avLst/>
                  <a:gdLst>
                    <a:gd name="connsiteX0" fmla="*/ 2158678 w 4317357"/>
                    <a:gd name="connsiteY0" fmla="*/ 0 h 5629688"/>
                    <a:gd name="connsiteX1" fmla="*/ 4317356 w 4317357"/>
                    <a:gd name="connsiteY1" fmla="*/ 295155 h 5629688"/>
                    <a:gd name="connsiteX2" fmla="*/ 4317357 w 4317357"/>
                    <a:gd name="connsiteY2" fmla="*/ 295155 h 5629688"/>
                    <a:gd name="connsiteX3" fmla="*/ 4317357 w 4317357"/>
                    <a:gd name="connsiteY3" fmla="*/ 5629688 h 5629688"/>
                    <a:gd name="connsiteX4" fmla="*/ 4311916 w 4317357"/>
                    <a:gd name="connsiteY4" fmla="*/ 5629688 h 5629688"/>
                    <a:gd name="connsiteX5" fmla="*/ 4306212 w 4317357"/>
                    <a:gd name="connsiteY5" fmla="*/ 5614244 h 5629688"/>
                    <a:gd name="connsiteX6" fmla="*/ 2158679 w 4317357"/>
                    <a:gd name="connsiteY6" fmla="*/ 5349267 h 5629688"/>
                    <a:gd name="connsiteX7" fmla="*/ 11146 w 4317357"/>
                    <a:gd name="connsiteY7" fmla="*/ 5614244 h 5629688"/>
                    <a:gd name="connsiteX8" fmla="*/ 5442 w 4317357"/>
                    <a:gd name="connsiteY8" fmla="*/ 5629688 h 5629688"/>
                    <a:gd name="connsiteX9" fmla="*/ 0 w 4317357"/>
                    <a:gd name="connsiteY9" fmla="*/ 5629688 h 5629688"/>
                    <a:gd name="connsiteX10" fmla="*/ 0 w 4317357"/>
                    <a:gd name="connsiteY10" fmla="*/ 295155 h 5629688"/>
                    <a:gd name="connsiteX11" fmla="*/ 2158678 w 4317357"/>
                    <a:gd name="connsiteY11" fmla="*/ 0 h 562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17357" h="5629688">
                      <a:moveTo>
                        <a:pt x="2158678" y="0"/>
                      </a:moveTo>
                      <a:cubicBezTo>
                        <a:pt x="3350883" y="0"/>
                        <a:pt x="4317356" y="132145"/>
                        <a:pt x="4317356" y="295155"/>
                      </a:cubicBezTo>
                      <a:lnTo>
                        <a:pt x="4317357" y="295155"/>
                      </a:lnTo>
                      <a:lnTo>
                        <a:pt x="4317357" y="5629688"/>
                      </a:lnTo>
                      <a:lnTo>
                        <a:pt x="4311916" y="5629688"/>
                      </a:lnTo>
                      <a:lnTo>
                        <a:pt x="4306212" y="5614244"/>
                      </a:lnTo>
                      <a:cubicBezTo>
                        <a:pt x="4195666" y="5465410"/>
                        <a:pt x="3276371" y="5349267"/>
                        <a:pt x="2158679" y="5349267"/>
                      </a:cubicBezTo>
                      <a:cubicBezTo>
                        <a:pt x="1040987" y="5349267"/>
                        <a:pt x="121692" y="5465410"/>
                        <a:pt x="11146" y="5614244"/>
                      </a:cubicBezTo>
                      <a:lnTo>
                        <a:pt x="5442" y="5629688"/>
                      </a:lnTo>
                      <a:lnTo>
                        <a:pt x="0" y="5629688"/>
                      </a:lnTo>
                      <a:lnTo>
                        <a:pt x="0" y="295155"/>
                      </a:lnTo>
                      <a:cubicBezTo>
                        <a:pt x="0" y="132145"/>
                        <a:pt x="966473" y="0"/>
                        <a:pt x="2158678" y="0"/>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sp>
              <p:nvSpPr>
                <p:cNvPr id="34" name="フリーフォーム 33"/>
                <p:cNvSpPr/>
                <p:nvPr/>
              </p:nvSpPr>
              <p:spPr>
                <a:xfrm>
                  <a:off x="4571999" y="665537"/>
                  <a:ext cx="4317357" cy="5629688"/>
                </a:xfrm>
                <a:custGeom>
                  <a:avLst/>
                  <a:gdLst>
                    <a:gd name="connsiteX0" fmla="*/ 2158678 w 4317357"/>
                    <a:gd name="connsiteY0" fmla="*/ 0 h 5629688"/>
                    <a:gd name="connsiteX1" fmla="*/ 4317356 w 4317357"/>
                    <a:gd name="connsiteY1" fmla="*/ 295155 h 5629688"/>
                    <a:gd name="connsiteX2" fmla="*/ 4317357 w 4317357"/>
                    <a:gd name="connsiteY2" fmla="*/ 295155 h 5629688"/>
                    <a:gd name="connsiteX3" fmla="*/ 4317357 w 4317357"/>
                    <a:gd name="connsiteY3" fmla="*/ 5629688 h 5629688"/>
                    <a:gd name="connsiteX4" fmla="*/ 4311916 w 4317357"/>
                    <a:gd name="connsiteY4" fmla="*/ 5629688 h 5629688"/>
                    <a:gd name="connsiteX5" fmla="*/ 4306212 w 4317357"/>
                    <a:gd name="connsiteY5" fmla="*/ 5614244 h 5629688"/>
                    <a:gd name="connsiteX6" fmla="*/ 2158679 w 4317357"/>
                    <a:gd name="connsiteY6" fmla="*/ 5349267 h 5629688"/>
                    <a:gd name="connsiteX7" fmla="*/ 11146 w 4317357"/>
                    <a:gd name="connsiteY7" fmla="*/ 5614244 h 5629688"/>
                    <a:gd name="connsiteX8" fmla="*/ 5442 w 4317357"/>
                    <a:gd name="connsiteY8" fmla="*/ 5629688 h 5629688"/>
                    <a:gd name="connsiteX9" fmla="*/ 0 w 4317357"/>
                    <a:gd name="connsiteY9" fmla="*/ 5629688 h 5629688"/>
                    <a:gd name="connsiteX10" fmla="*/ 0 w 4317357"/>
                    <a:gd name="connsiteY10" fmla="*/ 295155 h 5629688"/>
                    <a:gd name="connsiteX11" fmla="*/ 2158678 w 4317357"/>
                    <a:gd name="connsiteY11" fmla="*/ 0 h 562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17357" h="5629688">
                      <a:moveTo>
                        <a:pt x="2158678" y="0"/>
                      </a:moveTo>
                      <a:cubicBezTo>
                        <a:pt x="3350883" y="0"/>
                        <a:pt x="4317356" y="132145"/>
                        <a:pt x="4317356" y="295155"/>
                      </a:cubicBezTo>
                      <a:lnTo>
                        <a:pt x="4317357" y="295155"/>
                      </a:lnTo>
                      <a:lnTo>
                        <a:pt x="4317357" y="5629688"/>
                      </a:lnTo>
                      <a:lnTo>
                        <a:pt x="4311916" y="5629688"/>
                      </a:lnTo>
                      <a:lnTo>
                        <a:pt x="4306212" y="5614244"/>
                      </a:lnTo>
                      <a:cubicBezTo>
                        <a:pt x="4195666" y="5465410"/>
                        <a:pt x="3276371" y="5349267"/>
                        <a:pt x="2158679" y="5349267"/>
                      </a:cubicBezTo>
                      <a:cubicBezTo>
                        <a:pt x="1040987" y="5349267"/>
                        <a:pt x="121692" y="5465410"/>
                        <a:pt x="11146" y="5614244"/>
                      </a:cubicBezTo>
                      <a:lnTo>
                        <a:pt x="5442" y="5629688"/>
                      </a:lnTo>
                      <a:lnTo>
                        <a:pt x="0" y="5629688"/>
                      </a:lnTo>
                      <a:lnTo>
                        <a:pt x="0" y="295155"/>
                      </a:lnTo>
                      <a:cubicBezTo>
                        <a:pt x="0" y="132145"/>
                        <a:pt x="966473" y="0"/>
                        <a:pt x="2158678" y="0"/>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grpSp>
          <p:grpSp>
            <p:nvGrpSpPr>
              <p:cNvPr id="35" name="グループ化 34"/>
              <p:cNvGrpSpPr/>
              <p:nvPr/>
            </p:nvGrpSpPr>
            <p:grpSpPr>
              <a:xfrm>
                <a:off x="289846" y="707984"/>
                <a:ext cx="8568158" cy="5681766"/>
                <a:chOff x="254643" y="665537"/>
                <a:chExt cx="8634713" cy="5629688"/>
              </a:xfrm>
              <a:solidFill>
                <a:schemeClr val="bg1"/>
              </a:solidFill>
            </p:grpSpPr>
            <p:sp>
              <p:nvSpPr>
                <p:cNvPr id="36" name="フリーフォーム 35"/>
                <p:cNvSpPr/>
                <p:nvPr/>
              </p:nvSpPr>
              <p:spPr>
                <a:xfrm>
                  <a:off x="254643" y="665537"/>
                  <a:ext cx="4317357" cy="5629688"/>
                </a:xfrm>
                <a:custGeom>
                  <a:avLst/>
                  <a:gdLst>
                    <a:gd name="connsiteX0" fmla="*/ 2158678 w 4317357"/>
                    <a:gd name="connsiteY0" fmla="*/ 0 h 5629688"/>
                    <a:gd name="connsiteX1" fmla="*/ 4317356 w 4317357"/>
                    <a:gd name="connsiteY1" fmla="*/ 295155 h 5629688"/>
                    <a:gd name="connsiteX2" fmla="*/ 4317357 w 4317357"/>
                    <a:gd name="connsiteY2" fmla="*/ 295155 h 5629688"/>
                    <a:gd name="connsiteX3" fmla="*/ 4317357 w 4317357"/>
                    <a:gd name="connsiteY3" fmla="*/ 5629688 h 5629688"/>
                    <a:gd name="connsiteX4" fmla="*/ 4311916 w 4317357"/>
                    <a:gd name="connsiteY4" fmla="*/ 5629688 h 5629688"/>
                    <a:gd name="connsiteX5" fmla="*/ 4306212 w 4317357"/>
                    <a:gd name="connsiteY5" fmla="*/ 5614244 h 5629688"/>
                    <a:gd name="connsiteX6" fmla="*/ 2158679 w 4317357"/>
                    <a:gd name="connsiteY6" fmla="*/ 5349267 h 5629688"/>
                    <a:gd name="connsiteX7" fmla="*/ 11146 w 4317357"/>
                    <a:gd name="connsiteY7" fmla="*/ 5614244 h 5629688"/>
                    <a:gd name="connsiteX8" fmla="*/ 5442 w 4317357"/>
                    <a:gd name="connsiteY8" fmla="*/ 5629688 h 5629688"/>
                    <a:gd name="connsiteX9" fmla="*/ 0 w 4317357"/>
                    <a:gd name="connsiteY9" fmla="*/ 5629688 h 5629688"/>
                    <a:gd name="connsiteX10" fmla="*/ 0 w 4317357"/>
                    <a:gd name="connsiteY10" fmla="*/ 295155 h 5629688"/>
                    <a:gd name="connsiteX11" fmla="*/ 2158678 w 4317357"/>
                    <a:gd name="connsiteY11" fmla="*/ 0 h 562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17357" h="5629688">
                      <a:moveTo>
                        <a:pt x="2158678" y="0"/>
                      </a:moveTo>
                      <a:cubicBezTo>
                        <a:pt x="3350883" y="0"/>
                        <a:pt x="4317356" y="132145"/>
                        <a:pt x="4317356" y="295155"/>
                      </a:cubicBezTo>
                      <a:lnTo>
                        <a:pt x="4317357" y="295155"/>
                      </a:lnTo>
                      <a:lnTo>
                        <a:pt x="4317357" y="5629688"/>
                      </a:lnTo>
                      <a:lnTo>
                        <a:pt x="4311916" y="5629688"/>
                      </a:lnTo>
                      <a:lnTo>
                        <a:pt x="4306212" y="5614244"/>
                      </a:lnTo>
                      <a:cubicBezTo>
                        <a:pt x="4195666" y="5465410"/>
                        <a:pt x="3276371" y="5349267"/>
                        <a:pt x="2158679" y="5349267"/>
                      </a:cubicBezTo>
                      <a:cubicBezTo>
                        <a:pt x="1040987" y="5349267"/>
                        <a:pt x="121692" y="5465410"/>
                        <a:pt x="11146" y="5614244"/>
                      </a:cubicBezTo>
                      <a:lnTo>
                        <a:pt x="5442" y="5629688"/>
                      </a:lnTo>
                      <a:lnTo>
                        <a:pt x="0" y="5629688"/>
                      </a:lnTo>
                      <a:lnTo>
                        <a:pt x="0" y="295155"/>
                      </a:lnTo>
                      <a:cubicBezTo>
                        <a:pt x="0" y="132145"/>
                        <a:pt x="966473" y="0"/>
                        <a:pt x="2158678" y="0"/>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sp>
              <p:nvSpPr>
                <p:cNvPr id="37" name="フリーフォーム 36"/>
                <p:cNvSpPr/>
                <p:nvPr/>
              </p:nvSpPr>
              <p:spPr>
                <a:xfrm>
                  <a:off x="4571999" y="665537"/>
                  <a:ext cx="4317357" cy="5629688"/>
                </a:xfrm>
                <a:custGeom>
                  <a:avLst/>
                  <a:gdLst>
                    <a:gd name="connsiteX0" fmla="*/ 2158678 w 4317357"/>
                    <a:gd name="connsiteY0" fmla="*/ 0 h 5629688"/>
                    <a:gd name="connsiteX1" fmla="*/ 4317356 w 4317357"/>
                    <a:gd name="connsiteY1" fmla="*/ 295155 h 5629688"/>
                    <a:gd name="connsiteX2" fmla="*/ 4317357 w 4317357"/>
                    <a:gd name="connsiteY2" fmla="*/ 295155 h 5629688"/>
                    <a:gd name="connsiteX3" fmla="*/ 4317357 w 4317357"/>
                    <a:gd name="connsiteY3" fmla="*/ 5629688 h 5629688"/>
                    <a:gd name="connsiteX4" fmla="*/ 4311916 w 4317357"/>
                    <a:gd name="connsiteY4" fmla="*/ 5629688 h 5629688"/>
                    <a:gd name="connsiteX5" fmla="*/ 4306212 w 4317357"/>
                    <a:gd name="connsiteY5" fmla="*/ 5614244 h 5629688"/>
                    <a:gd name="connsiteX6" fmla="*/ 2158679 w 4317357"/>
                    <a:gd name="connsiteY6" fmla="*/ 5349267 h 5629688"/>
                    <a:gd name="connsiteX7" fmla="*/ 11146 w 4317357"/>
                    <a:gd name="connsiteY7" fmla="*/ 5614244 h 5629688"/>
                    <a:gd name="connsiteX8" fmla="*/ 5442 w 4317357"/>
                    <a:gd name="connsiteY8" fmla="*/ 5629688 h 5629688"/>
                    <a:gd name="connsiteX9" fmla="*/ 0 w 4317357"/>
                    <a:gd name="connsiteY9" fmla="*/ 5629688 h 5629688"/>
                    <a:gd name="connsiteX10" fmla="*/ 0 w 4317357"/>
                    <a:gd name="connsiteY10" fmla="*/ 295155 h 5629688"/>
                    <a:gd name="connsiteX11" fmla="*/ 2158678 w 4317357"/>
                    <a:gd name="connsiteY11" fmla="*/ 0 h 562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17357" h="5629688">
                      <a:moveTo>
                        <a:pt x="2158678" y="0"/>
                      </a:moveTo>
                      <a:cubicBezTo>
                        <a:pt x="3350883" y="0"/>
                        <a:pt x="4317356" y="132145"/>
                        <a:pt x="4317356" y="295155"/>
                      </a:cubicBezTo>
                      <a:lnTo>
                        <a:pt x="4317357" y="295155"/>
                      </a:lnTo>
                      <a:lnTo>
                        <a:pt x="4317357" y="5629688"/>
                      </a:lnTo>
                      <a:lnTo>
                        <a:pt x="4311916" y="5629688"/>
                      </a:lnTo>
                      <a:lnTo>
                        <a:pt x="4306212" y="5614244"/>
                      </a:lnTo>
                      <a:cubicBezTo>
                        <a:pt x="4195666" y="5465410"/>
                        <a:pt x="3276371" y="5349267"/>
                        <a:pt x="2158679" y="5349267"/>
                      </a:cubicBezTo>
                      <a:cubicBezTo>
                        <a:pt x="1040987" y="5349267"/>
                        <a:pt x="121692" y="5465410"/>
                        <a:pt x="11146" y="5614244"/>
                      </a:cubicBezTo>
                      <a:lnTo>
                        <a:pt x="5442" y="5629688"/>
                      </a:lnTo>
                      <a:lnTo>
                        <a:pt x="0" y="5629688"/>
                      </a:lnTo>
                      <a:lnTo>
                        <a:pt x="0" y="295155"/>
                      </a:lnTo>
                      <a:cubicBezTo>
                        <a:pt x="0" y="132145"/>
                        <a:pt x="966473" y="0"/>
                        <a:pt x="2158678" y="0"/>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grpSp>
          <p:grpSp>
            <p:nvGrpSpPr>
              <p:cNvPr id="38" name="グループ化 37"/>
              <p:cNvGrpSpPr/>
              <p:nvPr/>
            </p:nvGrpSpPr>
            <p:grpSpPr>
              <a:xfrm>
                <a:off x="289853" y="684834"/>
                <a:ext cx="8568158" cy="5681766"/>
                <a:chOff x="254643" y="665537"/>
                <a:chExt cx="8634713" cy="5629688"/>
              </a:xfrm>
              <a:solidFill>
                <a:schemeClr val="bg1"/>
              </a:solidFill>
            </p:grpSpPr>
            <p:sp>
              <p:nvSpPr>
                <p:cNvPr id="39" name="フリーフォーム 38"/>
                <p:cNvSpPr/>
                <p:nvPr/>
              </p:nvSpPr>
              <p:spPr>
                <a:xfrm>
                  <a:off x="254643" y="665537"/>
                  <a:ext cx="4317357" cy="5629688"/>
                </a:xfrm>
                <a:custGeom>
                  <a:avLst/>
                  <a:gdLst>
                    <a:gd name="connsiteX0" fmla="*/ 2158678 w 4317357"/>
                    <a:gd name="connsiteY0" fmla="*/ 0 h 5629688"/>
                    <a:gd name="connsiteX1" fmla="*/ 4317356 w 4317357"/>
                    <a:gd name="connsiteY1" fmla="*/ 295155 h 5629688"/>
                    <a:gd name="connsiteX2" fmla="*/ 4317357 w 4317357"/>
                    <a:gd name="connsiteY2" fmla="*/ 295155 h 5629688"/>
                    <a:gd name="connsiteX3" fmla="*/ 4317357 w 4317357"/>
                    <a:gd name="connsiteY3" fmla="*/ 5629688 h 5629688"/>
                    <a:gd name="connsiteX4" fmla="*/ 4311916 w 4317357"/>
                    <a:gd name="connsiteY4" fmla="*/ 5629688 h 5629688"/>
                    <a:gd name="connsiteX5" fmla="*/ 4306212 w 4317357"/>
                    <a:gd name="connsiteY5" fmla="*/ 5614244 h 5629688"/>
                    <a:gd name="connsiteX6" fmla="*/ 2158679 w 4317357"/>
                    <a:gd name="connsiteY6" fmla="*/ 5349267 h 5629688"/>
                    <a:gd name="connsiteX7" fmla="*/ 11146 w 4317357"/>
                    <a:gd name="connsiteY7" fmla="*/ 5614244 h 5629688"/>
                    <a:gd name="connsiteX8" fmla="*/ 5442 w 4317357"/>
                    <a:gd name="connsiteY8" fmla="*/ 5629688 h 5629688"/>
                    <a:gd name="connsiteX9" fmla="*/ 0 w 4317357"/>
                    <a:gd name="connsiteY9" fmla="*/ 5629688 h 5629688"/>
                    <a:gd name="connsiteX10" fmla="*/ 0 w 4317357"/>
                    <a:gd name="connsiteY10" fmla="*/ 295155 h 5629688"/>
                    <a:gd name="connsiteX11" fmla="*/ 2158678 w 4317357"/>
                    <a:gd name="connsiteY11" fmla="*/ 0 h 562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17357" h="5629688">
                      <a:moveTo>
                        <a:pt x="2158678" y="0"/>
                      </a:moveTo>
                      <a:cubicBezTo>
                        <a:pt x="3350883" y="0"/>
                        <a:pt x="4317356" y="132145"/>
                        <a:pt x="4317356" y="295155"/>
                      </a:cubicBezTo>
                      <a:lnTo>
                        <a:pt x="4317357" y="295155"/>
                      </a:lnTo>
                      <a:lnTo>
                        <a:pt x="4317357" y="5629688"/>
                      </a:lnTo>
                      <a:lnTo>
                        <a:pt x="4311916" y="5629688"/>
                      </a:lnTo>
                      <a:lnTo>
                        <a:pt x="4306212" y="5614244"/>
                      </a:lnTo>
                      <a:cubicBezTo>
                        <a:pt x="4195666" y="5465410"/>
                        <a:pt x="3276371" y="5349267"/>
                        <a:pt x="2158679" y="5349267"/>
                      </a:cubicBezTo>
                      <a:cubicBezTo>
                        <a:pt x="1040987" y="5349267"/>
                        <a:pt x="121692" y="5465410"/>
                        <a:pt x="11146" y="5614244"/>
                      </a:cubicBezTo>
                      <a:lnTo>
                        <a:pt x="5442" y="5629688"/>
                      </a:lnTo>
                      <a:lnTo>
                        <a:pt x="0" y="5629688"/>
                      </a:lnTo>
                      <a:lnTo>
                        <a:pt x="0" y="295155"/>
                      </a:lnTo>
                      <a:cubicBezTo>
                        <a:pt x="0" y="132145"/>
                        <a:pt x="966473" y="0"/>
                        <a:pt x="2158678" y="0"/>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dirty="0">
                    <a:solidFill>
                      <a:prstClr val="white"/>
                    </a:solidFill>
                  </a:endParaRPr>
                </a:p>
              </p:txBody>
            </p:sp>
            <p:sp>
              <p:nvSpPr>
                <p:cNvPr id="45" name="フリーフォーム 44"/>
                <p:cNvSpPr/>
                <p:nvPr/>
              </p:nvSpPr>
              <p:spPr>
                <a:xfrm>
                  <a:off x="4571999" y="665537"/>
                  <a:ext cx="4317357" cy="5629688"/>
                </a:xfrm>
                <a:custGeom>
                  <a:avLst/>
                  <a:gdLst>
                    <a:gd name="connsiteX0" fmla="*/ 2158678 w 4317357"/>
                    <a:gd name="connsiteY0" fmla="*/ 0 h 5629688"/>
                    <a:gd name="connsiteX1" fmla="*/ 4317356 w 4317357"/>
                    <a:gd name="connsiteY1" fmla="*/ 295155 h 5629688"/>
                    <a:gd name="connsiteX2" fmla="*/ 4317357 w 4317357"/>
                    <a:gd name="connsiteY2" fmla="*/ 295155 h 5629688"/>
                    <a:gd name="connsiteX3" fmla="*/ 4317357 w 4317357"/>
                    <a:gd name="connsiteY3" fmla="*/ 5629688 h 5629688"/>
                    <a:gd name="connsiteX4" fmla="*/ 4311916 w 4317357"/>
                    <a:gd name="connsiteY4" fmla="*/ 5629688 h 5629688"/>
                    <a:gd name="connsiteX5" fmla="*/ 4306212 w 4317357"/>
                    <a:gd name="connsiteY5" fmla="*/ 5614244 h 5629688"/>
                    <a:gd name="connsiteX6" fmla="*/ 2158679 w 4317357"/>
                    <a:gd name="connsiteY6" fmla="*/ 5349267 h 5629688"/>
                    <a:gd name="connsiteX7" fmla="*/ 11146 w 4317357"/>
                    <a:gd name="connsiteY7" fmla="*/ 5614244 h 5629688"/>
                    <a:gd name="connsiteX8" fmla="*/ 5442 w 4317357"/>
                    <a:gd name="connsiteY8" fmla="*/ 5629688 h 5629688"/>
                    <a:gd name="connsiteX9" fmla="*/ 0 w 4317357"/>
                    <a:gd name="connsiteY9" fmla="*/ 5629688 h 5629688"/>
                    <a:gd name="connsiteX10" fmla="*/ 0 w 4317357"/>
                    <a:gd name="connsiteY10" fmla="*/ 295155 h 5629688"/>
                    <a:gd name="connsiteX11" fmla="*/ 2158678 w 4317357"/>
                    <a:gd name="connsiteY11" fmla="*/ 0 h 562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17357" h="5629688">
                      <a:moveTo>
                        <a:pt x="2158678" y="0"/>
                      </a:moveTo>
                      <a:cubicBezTo>
                        <a:pt x="3350883" y="0"/>
                        <a:pt x="4317356" y="132145"/>
                        <a:pt x="4317356" y="295155"/>
                      </a:cubicBezTo>
                      <a:lnTo>
                        <a:pt x="4317357" y="295155"/>
                      </a:lnTo>
                      <a:lnTo>
                        <a:pt x="4317357" y="5629688"/>
                      </a:lnTo>
                      <a:lnTo>
                        <a:pt x="4311916" y="5629688"/>
                      </a:lnTo>
                      <a:lnTo>
                        <a:pt x="4306212" y="5614244"/>
                      </a:lnTo>
                      <a:cubicBezTo>
                        <a:pt x="4195666" y="5465410"/>
                        <a:pt x="3276371" y="5349267"/>
                        <a:pt x="2158679" y="5349267"/>
                      </a:cubicBezTo>
                      <a:cubicBezTo>
                        <a:pt x="1040987" y="5349267"/>
                        <a:pt x="121692" y="5465410"/>
                        <a:pt x="11146" y="5614244"/>
                      </a:cubicBezTo>
                      <a:lnTo>
                        <a:pt x="5442" y="5629688"/>
                      </a:lnTo>
                      <a:lnTo>
                        <a:pt x="0" y="5629688"/>
                      </a:lnTo>
                      <a:lnTo>
                        <a:pt x="0" y="295155"/>
                      </a:lnTo>
                      <a:cubicBezTo>
                        <a:pt x="0" y="132145"/>
                        <a:pt x="966473" y="0"/>
                        <a:pt x="2158678" y="0"/>
                      </a:cubicBez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ja-JP" altLang="en-US">
                    <a:solidFill>
                      <a:prstClr val="white"/>
                    </a:solidFill>
                  </a:endParaRPr>
                </a:p>
              </p:txBody>
            </p:sp>
          </p:grpSp>
        </p:grpSp>
      </p:grpSp>
      <p:sp>
        <p:nvSpPr>
          <p:cNvPr id="15" name="テキスト ボックス 14"/>
          <p:cNvSpPr txBox="1"/>
          <p:nvPr/>
        </p:nvSpPr>
        <p:spPr>
          <a:xfrm>
            <a:off x="786440" y="690615"/>
            <a:ext cx="4086586" cy="5878532"/>
          </a:xfrm>
          <a:prstGeom prst="rect">
            <a:avLst/>
          </a:prstGeom>
          <a:noFill/>
        </p:spPr>
        <p:txBody>
          <a:bodyPr wrap="square" rtlCol="0">
            <a:spAutoFit/>
          </a:bodyPr>
          <a:lstStyle/>
          <a:p>
            <a:pPr algn="ctr" defTabSz="914400" fontAlgn="auto">
              <a:spcBef>
                <a:spcPts val="0"/>
              </a:spcBef>
              <a:spcAft>
                <a:spcPts val="0"/>
              </a:spcAft>
            </a:pPr>
            <a:r>
              <a:rPr lang="ja-JP" altLang="en-US" sz="1600" b="1" u="sng" dirty="0" smtClean="0">
                <a:solidFill>
                  <a:prstClr val="black"/>
                </a:solidFill>
                <a:latin typeface="Calibri" panose="020F0502020204030204"/>
              </a:rPr>
              <a:t>新　教育</a:t>
            </a:r>
            <a:r>
              <a:rPr lang="ja-JP" altLang="en-US" sz="1600" b="1" u="sng" dirty="0">
                <a:solidFill>
                  <a:prstClr val="black"/>
                </a:solidFill>
                <a:latin typeface="Calibri" panose="020F0502020204030204"/>
              </a:rPr>
              <a:t>・保育要領　目次</a:t>
            </a:r>
            <a:endParaRPr lang="en-US" altLang="ja-JP" sz="1600" b="1" u="sng" dirty="0">
              <a:solidFill>
                <a:prstClr val="black"/>
              </a:solidFill>
              <a:latin typeface="Calibri" panose="020F0502020204030204"/>
            </a:endParaRPr>
          </a:p>
          <a:p>
            <a:pPr defTabSz="914400" fontAlgn="auto">
              <a:spcBef>
                <a:spcPts val="0"/>
              </a:spcBef>
              <a:spcAft>
                <a:spcPts val="0"/>
              </a:spcAft>
            </a:pPr>
            <a:endParaRPr lang="en-US" altLang="ja-JP" sz="1000" b="1" dirty="0">
              <a:solidFill>
                <a:prstClr val="black"/>
              </a:solidFill>
              <a:latin typeface="Calibri" panose="020F0502020204030204"/>
            </a:endParaRPr>
          </a:p>
          <a:p>
            <a:pPr defTabSz="914400" fontAlgn="auto">
              <a:spcBef>
                <a:spcPts val="0"/>
              </a:spcBef>
              <a:spcAft>
                <a:spcPts val="0"/>
              </a:spcAft>
            </a:pPr>
            <a:r>
              <a:rPr lang="ja-JP" altLang="en-US" sz="1500" b="1" dirty="0">
                <a:solidFill>
                  <a:prstClr val="black"/>
                </a:solidFill>
                <a:latin typeface="Calibri" panose="020F0502020204030204"/>
              </a:rPr>
              <a:t>第１章　総則</a:t>
            </a:r>
            <a:endParaRPr lang="en-US" altLang="ja-JP" sz="1500" b="1"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第１　幼保連携型認定こども園における教育及び保育</a:t>
            </a:r>
            <a:endParaRPr lang="en-US" altLang="ja-JP" sz="1300"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の基本及び</a:t>
            </a:r>
            <a:r>
              <a:rPr lang="ja-JP" altLang="en-US" sz="1300" dirty="0" smtClean="0">
                <a:solidFill>
                  <a:prstClr val="black"/>
                </a:solidFill>
                <a:latin typeface="Calibri" panose="020F0502020204030204"/>
              </a:rPr>
              <a:t>目標</a:t>
            </a:r>
            <a:r>
              <a:rPr lang="ja-JP" altLang="en-US" sz="1300" u="sng" dirty="0">
                <a:solidFill>
                  <a:prstClr val="black"/>
                </a:solidFill>
                <a:uFill>
                  <a:solidFill>
                    <a:srgbClr val="FF0000"/>
                  </a:solidFill>
                </a:uFill>
                <a:latin typeface="Calibri" panose="020F0502020204030204"/>
              </a:rPr>
              <a:t>等</a:t>
            </a:r>
            <a:endParaRPr lang="en-US" altLang="ja-JP" sz="1300" u="sng" dirty="0">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第２　教育及び保育の内容並びに子育ての支援等に</a:t>
            </a:r>
            <a:endParaRPr lang="en-US" altLang="ja-JP" sz="1300"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関する全体的な</a:t>
            </a:r>
            <a:r>
              <a:rPr lang="ja-JP" altLang="en-US" sz="1300" dirty="0" smtClean="0">
                <a:solidFill>
                  <a:prstClr val="black"/>
                </a:solidFill>
                <a:latin typeface="Calibri" panose="020F0502020204030204"/>
              </a:rPr>
              <a:t>計画</a:t>
            </a:r>
            <a:r>
              <a:rPr lang="ja-JP" altLang="en-US" sz="1300" u="sng" dirty="0" smtClean="0">
                <a:solidFill>
                  <a:prstClr val="black"/>
                </a:solidFill>
                <a:uFill>
                  <a:solidFill>
                    <a:srgbClr val="FF0000"/>
                  </a:solidFill>
                </a:uFill>
                <a:latin typeface="Calibri" panose="020F0502020204030204"/>
              </a:rPr>
              <a:t>等</a:t>
            </a:r>
            <a:endParaRPr lang="en-US" altLang="ja-JP" sz="1300"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第３　幼保連携型認定こども園として特に配慮すべき</a:t>
            </a:r>
            <a:endParaRPr lang="en-US" altLang="ja-JP" sz="1300"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事項</a:t>
            </a:r>
            <a:endParaRPr lang="en-US" altLang="ja-JP" sz="1300" dirty="0">
              <a:solidFill>
                <a:prstClr val="black"/>
              </a:solidFill>
              <a:latin typeface="Calibri" panose="020F0502020204030204"/>
            </a:endParaRPr>
          </a:p>
          <a:p>
            <a:pPr defTabSz="914400" fontAlgn="auto">
              <a:spcBef>
                <a:spcPts val="0"/>
              </a:spcBef>
              <a:spcAft>
                <a:spcPts val="0"/>
              </a:spcAft>
            </a:pPr>
            <a:endParaRPr lang="en-US" altLang="ja-JP" sz="500" dirty="0">
              <a:solidFill>
                <a:prstClr val="black"/>
              </a:solidFill>
              <a:latin typeface="Calibri" panose="020F0502020204030204"/>
            </a:endParaRPr>
          </a:p>
          <a:p>
            <a:pPr defTabSz="914400" fontAlgn="auto">
              <a:spcBef>
                <a:spcPts val="0"/>
              </a:spcBef>
              <a:spcAft>
                <a:spcPts val="0"/>
              </a:spcAft>
            </a:pPr>
            <a:r>
              <a:rPr lang="ja-JP" altLang="en-US" sz="1500" b="1" dirty="0">
                <a:solidFill>
                  <a:prstClr val="black"/>
                </a:solidFill>
                <a:latin typeface="Calibri" panose="020F0502020204030204"/>
              </a:rPr>
              <a:t>第２章　ねらい及び内容並びに配慮事項</a:t>
            </a:r>
            <a:endParaRPr lang="en-US" altLang="ja-JP" sz="1500" b="1"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a:t>
            </a:r>
            <a:r>
              <a:rPr lang="ja-JP" altLang="en-US" sz="1300" u="sng" dirty="0">
                <a:solidFill>
                  <a:srgbClr val="FF0000"/>
                </a:solidFill>
                <a:uFill>
                  <a:solidFill>
                    <a:srgbClr val="FF0000"/>
                  </a:solidFill>
                </a:uFill>
                <a:latin typeface="Calibri" panose="020F0502020204030204"/>
              </a:rPr>
              <a:t>第１　乳児期の園児の保育に関するねらい及び内容</a:t>
            </a:r>
            <a:endParaRPr lang="en-US" altLang="ja-JP" sz="1300" u="sng" dirty="0">
              <a:solidFill>
                <a:srgbClr val="FF0000"/>
              </a:solidFill>
              <a:uFill>
                <a:solidFill>
                  <a:srgbClr val="FF0000"/>
                </a:solidFill>
              </a:uFill>
              <a:latin typeface="Calibri" panose="020F0502020204030204"/>
            </a:endParaRPr>
          </a:p>
          <a:p>
            <a:pPr defTabSz="914400" fontAlgn="auto">
              <a:spcBef>
                <a:spcPts val="0"/>
              </a:spcBef>
              <a:spcAft>
                <a:spcPts val="0"/>
              </a:spcAft>
            </a:pPr>
            <a:r>
              <a:rPr lang="ja-JP" altLang="en-US" sz="1300" dirty="0">
                <a:solidFill>
                  <a:srgbClr val="FF0000"/>
                </a:solidFill>
                <a:latin typeface="Calibri" panose="020F0502020204030204"/>
              </a:rPr>
              <a:t>　</a:t>
            </a:r>
            <a:r>
              <a:rPr lang="ja-JP" altLang="en-US" sz="1300" u="sng" dirty="0">
                <a:solidFill>
                  <a:srgbClr val="FF0000"/>
                </a:solidFill>
                <a:uFill>
                  <a:solidFill>
                    <a:srgbClr val="FF0000"/>
                  </a:solidFill>
                </a:uFill>
                <a:latin typeface="Calibri" panose="020F0502020204030204"/>
              </a:rPr>
              <a:t>第２　満１歳以上</a:t>
            </a:r>
            <a:r>
              <a:rPr lang="ja-JP" altLang="en-US" sz="1300" u="sng" dirty="0" smtClean="0">
                <a:solidFill>
                  <a:srgbClr val="FF0000"/>
                </a:solidFill>
                <a:uFill>
                  <a:solidFill>
                    <a:srgbClr val="FF0000"/>
                  </a:solidFill>
                </a:uFill>
                <a:latin typeface="Calibri" panose="020F0502020204030204"/>
              </a:rPr>
              <a:t>満３歳</a:t>
            </a:r>
            <a:r>
              <a:rPr lang="ja-JP" altLang="en-US" sz="1300" u="sng" dirty="0">
                <a:solidFill>
                  <a:srgbClr val="FF0000"/>
                </a:solidFill>
                <a:uFill>
                  <a:solidFill>
                    <a:srgbClr val="FF0000"/>
                  </a:solidFill>
                </a:uFill>
                <a:latin typeface="Calibri" panose="020F0502020204030204"/>
              </a:rPr>
              <a:t>未満の園児の保育に関する</a:t>
            </a:r>
            <a:endParaRPr lang="en-US" altLang="ja-JP" sz="1300" u="sng" dirty="0">
              <a:solidFill>
                <a:srgbClr val="FF0000"/>
              </a:solidFill>
              <a:uFill>
                <a:solidFill>
                  <a:srgbClr val="FF0000"/>
                </a:solidFill>
              </a:uFill>
              <a:latin typeface="Calibri" panose="020F0502020204030204"/>
            </a:endParaRPr>
          </a:p>
          <a:p>
            <a:pPr defTabSz="914400" fontAlgn="auto">
              <a:spcBef>
                <a:spcPts val="0"/>
              </a:spcBef>
              <a:spcAft>
                <a:spcPts val="0"/>
              </a:spcAft>
            </a:pPr>
            <a:r>
              <a:rPr lang="ja-JP" altLang="en-US" sz="1300" dirty="0">
                <a:solidFill>
                  <a:srgbClr val="FF0000"/>
                </a:solidFill>
                <a:latin typeface="Calibri" panose="020F0502020204030204"/>
              </a:rPr>
              <a:t>　　　</a:t>
            </a:r>
            <a:r>
              <a:rPr lang="ja-JP" altLang="en-US" sz="1300" u="sng" dirty="0">
                <a:solidFill>
                  <a:srgbClr val="FF0000"/>
                </a:solidFill>
                <a:uFill>
                  <a:solidFill>
                    <a:srgbClr val="FF0000"/>
                  </a:solidFill>
                </a:uFill>
                <a:latin typeface="Calibri" panose="020F0502020204030204"/>
              </a:rPr>
              <a:t>ねらい及び内容</a:t>
            </a:r>
            <a:endParaRPr lang="en-US" altLang="ja-JP" sz="1300" u="sng" dirty="0">
              <a:solidFill>
                <a:srgbClr val="FF0000"/>
              </a:solidFill>
              <a:uFill>
                <a:solidFill>
                  <a:srgbClr val="FF0000"/>
                </a:solidFill>
              </a:u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第３　満３歳以上の園児の教育及び保育に関する</a:t>
            </a:r>
            <a:endParaRPr lang="en-US" altLang="ja-JP" sz="1300"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ねらい及び内容</a:t>
            </a:r>
            <a:endParaRPr lang="en-US" altLang="ja-JP" sz="1300"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第４　教育及び保育の実施に</a:t>
            </a:r>
            <a:r>
              <a:rPr lang="ja-JP" altLang="en-US" sz="1300" dirty="0" smtClean="0">
                <a:solidFill>
                  <a:prstClr val="black"/>
                </a:solidFill>
                <a:latin typeface="Calibri" panose="020F0502020204030204"/>
              </a:rPr>
              <a:t>関する</a:t>
            </a:r>
            <a:r>
              <a:rPr lang="ja-JP" altLang="en-US" sz="1300" dirty="0">
                <a:solidFill>
                  <a:prstClr val="black"/>
                </a:solidFill>
                <a:latin typeface="Calibri" panose="020F0502020204030204"/>
              </a:rPr>
              <a:t>配慮事項</a:t>
            </a:r>
            <a:endParaRPr lang="en-US" altLang="ja-JP" sz="1300" dirty="0">
              <a:solidFill>
                <a:prstClr val="black"/>
              </a:solidFill>
              <a:latin typeface="Calibri" panose="020F0502020204030204"/>
            </a:endParaRPr>
          </a:p>
          <a:p>
            <a:pPr defTabSz="914400" fontAlgn="auto">
              <a:spcBef>
                <a:spcPts val="0"/>
              </a:spcBef>
              <a:spcAft>
                <a:spcPts val="0"/>
              </a:spcAft>
            </a:pPr>
            <a:endParaRPr lang="en-US" altLang="ja-JP" sz="500" dirty="0">
              <a:solidFill>
                <a:prstClr val="black"/>
              </a:solidFill>
              <a:latin typeface="Calibri" panose="020F0502020204030204"/>
            </a:endParaRPr>
          </a:p>
          <a:p>
            <a:pPr defTabSz="914400" fontAlgn="auto">
              <a:spcBef>
                <a:spcPts val="0"/>
              </a:spcBef>
              <a:spcAft>
                <a:spcPts val="0"/>
              </a:spcAft>
            </a:pPr>
            <a:r>
              <a:rPr lang="ja-JP" altLang="en-US" sz="1500" b="1" u="heavy" dirty="0">
                <a:solidFill>
                  <a:srgbClr val="FF0000"/>
                </a:solidFill>
                <a:uFill>
                  <a:solidFill>
                    <a:srgbClr val="FF0000"/>
                  </a:solidFill>
                </a:uFill>
                <a:latin typeface="Calibri" panose="020F0502020204030204"/>
              </a:rPr>
              <a:t>第３章　健康及び安全</a:t>
            </a:r>
            <a:endParaRPr lang="en-US" altLang="ja-JP" sz="1500" b="1" u="heavy" dirty="0">
              <a:solidFill>
                <a:srgbClr val="FF0000"/>
              </a:solidFill>
              <a:uFill>
                <a:solidFill>
                  <a:srgbClr val="FF0000"/>
                </a:solidFill>
              </a:u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第１　健康支援</a:t>
            </a:r>
            <a:endParaRPr lang="en-US" altLang="ja-JP" sz="1300"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第２　食育の推進</a:t>
            </a:r>
            <a:endParaRPr lang="en-US" altLang="ja-JP" sz="1300"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第３　環境及び衛生管理並びに安全管理</a:t>
            </a:r>
            <a:endParaRPr lang="en-US" altLang="ja-JP" sz="1300"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a:t>
            </a:r>
            <a:r>
              <a:rPr lang="ja-JP" altLang="en-US" sz="1300" u="sng" dirty="0">
                <a:solidFill>
                  <a:prstClr val="black"/>
                </a:solidFill>
                <a:uFill>
                  <a:solidFill>
                    <a:srgbClr val="FF0000"/>
                  </a:solidFill>
                </a:uFill>
                <a:latin typeface="Calibri" panose="020F0502020204030204"/>
              </a:rPr>
              <a:t>第４　災害への備え</a:t>
            </a:r>
            <a:endParaRPr lang="en-US" altLang="ja-JP" sz="1300" u="sng" dirty="0">
              <a:solidFill>
                <a:prstClr val="black"/>
              </a:solidFill>
              <a:uFill>
                <a:solidFill>
                  <a:srgbClr val="FF0000"/>
                </a:solidFill>
              </a:uFill>
              <a:latin typeface="Calibri" panose="020F0502020204030204"/>
            </a:endParaRPr>
          </a:p>
          <a:p>
            <a:pPr defTabSz="914400" fontAlgn="auto">
              <a:spcBef>
                <a:spcPts val="0"/>
              </a:spcBef>
              <a:spcAft>
                <a:spcPts val="0"/>
              </a:spcAft>
            </a:pPr>
            <a:endParaRPr lang="en-US" altLang="ja-JP" sz="500" dirty="0">
              <a:solidFill>
                <a:prstClr val="black"/>
              </a:solidFill>
              <a:latin typeface="Calibri" panose="020F0502020204030204"/>
            </a:endParaRPr>
          </a:p>
          <a:p>
            <a:pPr defTabSz="914400" fontAlgn="auto">
              <a:spcBef>
                <a:spcPts val="0"/>
              </a:spcBef>
              <a:spcAft>
                <a:spcPts val="0"/>
              </a:spcAft>
            </a:pPr>
            <a:r>
              <a:rPr lang="ja-JP" altLang="en-US" sz="1500" b="1" u="heavy" dirty="0">
                <a:solidFill>
                  <a:srgbClr val="FF0000"/>
                </a:solidFill>
                <a:uFill>
                  <a:solidFill>
                    <a:srgbClr val="FF0000"/>
                  </a:solidFill>
                </a:uFill>
                <a:latin typeface="Calibri" panose="020F0502020204030204"/>
              </a:rPr>
              <a:t>第４章　子育ての支援</a:t>
            </a:r>
            <a:endParaRPr lang="en-US" altLang="ja-JP" sz="1500" b="1" u="heavy" dirty="0">
              <a:solidFill>
                <a:srgbClr val="FF0000"/>
              </a:solidFill>
              <a:uFill>
                <a:solidFill>
                  <a:srgbClr val="FF0000"/>
                </a:solidFill>
              </a:u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a:t>
            </a:r>
            <a:r>
              <a:rPr lang="ja-JP" altLang="en-US" sz="1300" u="sng" dirty="0">
                <a:solidFill>
                  <a:srgbClr val="FF0000"/>
                </a:solidFill>
                <a:uFill>
                  <a:solidFill>
                    <a:srgbClr val="FF0000"/>
                  </a:solidFill>
                </a:uFill>
                <a:latin typeface="Calibri" panose="020F0502020204030204"/>
              </a:rPr>
              <a:t>第１　子育ての支援全般に関わる事項</a:t>
            </a:r>
            <a:endParaRPr lang="en-US" altLang="ja-JP" sz="1300" u="sng" dirty="0">
              <a:solidFill>
                <a:srgbClr val="FF0000"/>
              </a:solidFill>
              <a:uFill>
                <a:solidFill>
                  <a:srgbClr val="FF0000"/>
                </a:solidFill>
              </a:u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第２　幼保連携型認定こども園の園児の保護者に</a:t>
            </a:r>
            <a:endParaRPr lang="en-US" altLang="ja-JP" sz="1300"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対する子育ての支援</a:t>
            </a:r>
            <a:endParaRPr lang="en-US" altLang="ja-JP" sz="1300"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第３　地域における子育て家庭の保護者等に対する</a:t>
            </a:r>
            <a:endParaRPr lang="en-US" altLang="ja-JP" sz="1300" dirty="0">
              <a:solidFill>
                <a:prstClr val="black"/>
              </a:solidFill>
              <a:latin typeface="Calibri" panose="020F0502020204030204"/>
            </a:endParaRPr>
          </a:p>
          <a:p>
            <a:pPr defTabSz="914400" fontAlgn="auto">
              <a:spcBef>
                <a:spcPts val="0"/>
              </a:spcBef>
              <a:spcAft>
                <a:spcPts val="0"/>
              </a:spcAft>
            </a:pPr>
            <a:r>
              <a:rPr lang="ja-JP" altLang="en-US" sz="1300" dirty="0">
                <a:solidFill>
                  <a:prstClr val="black"/>
                </a:solidFill>
                <a:latin typeface="Calibri" panose="020F0502020204030204"/>
              </a:rPr>
              <a:t>　　　　支援</a:t>
            </a:r>
          </a:p>
        </p:txBody>
      </p:sp>
      <p:sp>
        <p:nvSpPr>
          <p:cNvPr id="47" name="テキスト ボックス 46"/>
          <p:cNvSpPr txBox="1"/>
          <p:nvPr/>
        </p:nvSpPr>
        <p:spPr>
          <a:xfrm>
            <a:off x="5070677" y="690615"/>
            <a:ext cx="4166397" cy="4139595"/>
          </a:xfrm>
          <a:prstGeom prst="rect">
            <a:avLst/>
          </a:prstGeom>
          <a:noFill/>
        </p:spPr>
        <p:txBody>
          <a:bodyPr wrap="square" rtlCol="0">
            <a:spAutoFit/>
          </a:bodyPr>
          <a:lstStyle/>
          <a:p>
            <a:pPr algn="ctr" defTabSz="914400" fontAlgn="auto">
              <a:spcBef>
                <a:spcPts val="0"/>
              </a:spcBef>
              <a:spcAft>
                <a:spcPts val="0"/>
              </a:spcAft>
            </a:pPr>
            <a:r>
              <a:rPr lang="ja-JP" altLang="en-US" sz="1600" b="1" dirty="0" smtClean="0">
                <a:solidFill>
                  <a:schemeClr val="bg1">
                    <a:lumMod val="65000"/>
                  </a:schemeClr>
                </a:solidFill>
                <a:latin typeface="Calibri" panose="020F0502020204030204"/>
              </a:rPr>
              <a:t>現行　教育</a:t>
            </a:r>
            <a:r>
              <a:rPr lang="ja-JP" altLang="en-US" sz="1600" b="1" dirty="0">
                <a:solidFill>
                  <a:schemeClr val="bg1">
                    <a:lumMod val="65000"/>
                  </a:schemeClr>
                </a:solidFill>
                <a:latin typeface="Calibri" panose="020F0502020204030204"/>
              </a:rPr>
              <a:t>・保育要領　目次</a:t>
            </a:r>
            <a:endParaRPr lang="en-US" altLang="ja-JP" sz="1600" b="1" dirty="0">
              <a:solidFill>
                <a:schemeClr val="bg1">
                  <a:lumMod val="65000"/>
                </a:schemeClr>
              </a:solidFill>
              <a:latin typeface="Calibri" panose="020F0502020204030204"/>
            </a:endParaRPr>
          </a:p>
          <a:p>
            <a:pPr defTabSz="914400" fontAlgn="auto">
              <a:spcBef>
                <a:spcPts val="0"/>
              </a:spcBef>
              <a:spcAft>
                <a:spcPts val="0"/>
              </a:spcAft>
            </a:pPr>
            <a:endParaRPr lang="en-US" altLang="ja-JP" sz="1000" b="1" dirty="0">
              <a:solidFill>
                <a:schemeClr val="bg1">
                  <a:lumMod val="65000"/>
                </a:schemeClr>
              </a:solidFill>
              <a:latin typeface="Calibri" panose="020F0502020204030204"/>
            </a:endParaRPr>
          </a:p>
          <a:p>
            <a:pPr defTabSz="914400" fontAlgn="auto">
              <a:spcBef>
                <a:spcPts val="0"/>
              </a:spcBef>
              <a:spcAft>
                <a:spcPts val="0"/>
              </a:spcAft>
            </a:pPr>
            <a:r>
              <a:rPr lang="ja-JP" altLang="en-US" sz="1500" b="1" dirty="0">
                <a:solidFill>
                  <a:schemeClr val="bg1">
                    <a:lumMod val="65000"/>
                  </a:schemeClr>
                </a:solidFill>
                <a:latin typeface="Calibri" panose="020F0502020204030204"/>
              </a:rPr>
              <a:t>第１章　総則</a:t>
            </a:r>
            <a:endParaRPr lang="en-US" altLang="ja-JP" sz="1500" b="1" dirty="0">
              <a:solidFill>
                <a:schemeClr val="bg1">
                  <a:lumMod val="65000"/>
                </a:schemeClr>
              </a:solidFill>
              <a:latin typeface="Calibri" panose="020F0502020204030204"/>
            </a:endParaRPr>
          </a:p>
          <a:p>
            <a:pPr defTabSz="914400" fontAlgn="auto">
              <a:spcBef>
                <a:spcPts val="0"/>
              </a:spcBef>
              <a:spcAft>
                <a:spcPts val="0"/>
              </a:spcAft>
            </a:pPr>
            <a:r>
              <a:rPr lang="ja-JP" altLang="en-US" sz="1300" dirty="0">
                <a:solidFill>
                  <a:schemeClr val="bg1">
                    <a:lumMod val="65000"/>
                  </a:schemeClr>
                </a:solidFill>
                <a:latin typeface="Calibri" panose="020F0502020204030204"/>
              </a:rPr>
              <a:t>　第１　幼保連携型認定こども園における教育及び保育</a:t>
            </a:r>
            <a:endParaRPr lang="en-US" altLang="ja-JP" sz="1300" dirty="0">
              <a:solidFill>
                <a:schemeClr val="bg1">
                  <a:lumMod val="65000"/>
                </a:schemeClr>
              </a:solidFill>
              <a:latin typeface="Calibri" panose="020F0502020204030204"/>
            </a:endParaRPr>
          </a:p>
          <a:p>
            <a:pPr defTabSz="914400" fontAlgn="auto">
              <a:spcBef>
                <a:spcPts val="0"/>
              </a:spcBef>
              <a:spcAft>
                <a:spcPts val="0"/>
              </a:spcAft>
            </a:pPr>
            <a:r>
              <a:rPr lang="ja-JP" altLang="en-US" sz="1300" dirty="0">
                <a:solidFill>
                  <a:schemeClr val="bg1">
                    <a:lumMod val="65000"/>
                  </a:schemeClr>
                </a:solidFill>
                <a:latin typeface="Calibri" panose="020F0502020204030204"/>
              </a:rPr>
              <a:t>　　　の基本及び目標</a:t>
            </a:r>
            <a:endParaRPr lang="en-US" altLang="ja-JP" sz="1300" dirty="0">
              <a:solidFill>
                <a:schemeClr val="bg1">
                  <a:lumMod val="65000"/>
                </a:schemeClr>
              </a:solidFill>
              <a:latin typeface="Calibri" panose="020F0502020204030204"/>
            </a:endParaRPr>
          </a:p>
          <a:p>
            <a:pPr defTabSz="914400" fontAlgn="auto">
              <a:spcBef>
                <a:spcPts val="0"/>
              </a:spcBef>
              <a:spcAft>
                <a:spcPts val="0"/>
              </a:spcAft>
            </a:pPr>
            <a:r>
              <a:rPr lang="ja-JP" altLang="en-US" sz="1300" dirty="0">
                <a:solidFill>
                  <a:schemeClr val="bg1">
                    <a:lumMod val="65000"/>
                  </a:schemeClr>
                </a:solidFill>
                <a:latin typeface="Calibri" panose="020F0502020204030204"/>
              </a:rPr>
              <a:t>　第２　教育及び保育の内容に関する全体的な計画の</a:t>
            </a:r>
            <a:endParaRPr lang="en-US" altLang="ja-JP" sz="1300" dirty="0">
              <a:solidFill>
                <a:schemeClr val="bg1">
                  <a:lumMod val="65000"/>
                </a:schemeClr>
              </a:solidFill>
              <a:latin typeface="Calibri" panose="020F0502020204030204"/>
            </a:endParaRPr>
          </a:p>
          <a:p>
            <a:pPr defTabSz="914400" fontAlgn="auto">
              <a:spcBef>
                <a:spcPts val="0"/>
              </a:spcBef>
              <a:spcAft>
                <a:spcPts val="0"/>
              </a:spcAft>
            </a:pPr>
            <a:r>
              <a:rPr lang="ja-JP" altLang="en-US" sz="1300" dirty="0">
                <a:solidFill>
                  <a:schemeClr val="bg1">
                    <a:lumMod val="65000"/>
                  </a:schemeClr>
                </a:solidFill>
                <a:latin typeface="Calibri" panose="020F0502020204030204"/>
              </a:rPr>
              <a:t>　　　作成</a:t>
            </a:r>
            <a:endParaRPr lang="en-US" altLang="ja-JP" sz="1300" dirty="0">
              <a:solidFill>
                <a:schemeClr val="bg1">
                  <a:lumMod val="65000"/>
                </a:schemeClr>
              </a:solidFill>
              <a:latin typeface="Calibri" panose="020F0502020204030204"/>
            </a:endParaRPr>
          </a:p>
          <a:p>
            <a:pPr defTabSz="914400" fontAlgn="auto">
              <a:spcBef>
                <a:spcPts val="0"/>
              </a:spcBef>
              <a:spcAft>
                <a:spcPts val="0"/>
              </a:spcAft>
            </a:pPr>
            <a:r>
              <a:rPr lang="ja-JP" altLang="en-US" sz="1300" dirty="0">
                <a:solidFill>
                  <a:schemeClr val="bg1">
                    <a:lumMod val="65000"/>
                  </a:schemeClr>
                </a:solidFill>
                <a:latin typeface="Calibri" panose="020F0502020204030204"/>
              </a:rPr>
              <a:t>　第３　幼保連携型認定こども園として特に配慮すべき</a:t>
            </a:r>
            <a:endParaRPr lang="en-US" altLang="ja-JP" sz="1300" dirty="0">
              <a:solidFill>
                <a:schemeClr val="bg1">
                  <a:lumMod val="65000"/>
                </a:schemeClr>
              </a:solidFill>
              <a:latin typeface="Calibri" panose="020F0502020204030204"/>
            </a:endParaRPr>
          </a:p>
          <a:p>
            <a:pPr defTabSz="914400" fontAlgn="auto">
              <a:spcBef>
                <a:spcPts val="0"/>
              </a:spcBef>
              <a:spcAft>
                <a:spcPts val="0"/>
              </a:spcAft>
            </a:pPr>
            <a:r>
              <a:rPr lang="ja-JP" altLang="en-US" sz="1300" dirty="0">
                <a:solidFill>
                  <a:schemeClr val="bg1">
                    <a:lumMod val="65000"/>
                  </a:schemeClr>
                </a:solidFill>
                <a:latin typeface="Calibri" panose="020F0502020204030204"/>
              </a:rPr>
              <a:t>　　　事項</a:t>
            </a:r>
            <a:endParaRPr lang="en-US" altLang="ja-JP" sz="1300" dirty="0">
              <a:solidFill>
                <a:schemeClr val="bg1">
                  <a:lumMod val="65000"/>
                </a:schemeClr>
              </a:solidFill>
              <a:latin typeface="Calibri" panose="020F0502020204030204"/>
            </a:endParaRPr>
          </a:p>
          <a:p>
            <a:pPr defTabSz="914400" fontAlgn="auto">
              <a:spcBef>
                <a:spcPts val="0"/>
              </a:spcBef>
              <a:spcAft>
                <a:spcPts val="0"/>
              </a:spcAft>
            </a:pPr>
            <a:endParaRPr lang="en-US" altLang="ja-JP" sz="500" dirty="0">
              <a:solidFill>
                <a:schemeClr val="bg1">
                  <a:lumMod val="65000"/>
                </a:schemeClr>
              </a:solidFill>
              <a:latin typeface="Calibri" panose="020F0502020204030204"/>
            </a:endParaRPr>
          </a:p>
          <a:p>
            <a:pPr defTabSz="914400" fontAlgn="auto">
              <a:spcBef>
                <a:spcPts val="0"/>
              </a:spcBef>
              <a:spcAft>
                <a:spcPts val="0"/>
              </a:spcAft>
            </a:pPr>
            <a:r>
              <a:rPr lang="ja-JP" altLang="en-US" sz="1500" b="1" dirty="0">
                <a:solidFill>
                  <a:schemeClr val="bg1">
                    <a:lumMod val="65000"/>
                  </a:schemeClr>
                </a:solidFill>
                <a:latin typeface="Calibri" panose="020F0502020204030204"/>
              </a:rPr>
              <a:t>第２章　ねらい及び内容並びに配慮事項</a:t>
            </a:r>
            <a:endParaRPr lang="en-US" altLang="ja-JP" sz="1500" b="1" dirty="0">
              <a:solidFill>
                <a:schemeClr val="bg1">
                  <a:lumMod val="65000"/>
                </a:schemeClr>
              </a:solidFill>
              <a:latin typeface="Calibri" panose="020F0502020204030204"/>
            </a:endParaRPr>
          </a:p>
          <a:p>
            <a:pPr defTabSz="914400" fontAlgn="auto">
              <a:spcBef>
                <a:spcPts val="0"/>
              </a:spcBef>
              <a:spcAft>
                <a:spcPts val="0"/>
              </a:spcAft>
            </a:pPr>
            <a:r>
              <a:rPr lang="ja-JP" altLang="en-US" sz="1300" dirty="0">
                <a:solidFill>
                  <a:schemeClr val="bg1">
                    <a:lumMod val="65000"/>
                  </a:schemeClr>
                </a:solidFill>
                <a:latin typeface="Calibri" panose="020F0502020204030204"/>
              </a:rPr>
              <a:t>　第１　ねらい及び内容</a:t>
            </a:r>
            <a:endParaRPr lang="en-US" altLang="ja-JP" sz="1300" dirty="0">
              <a:solidFill>
                <a:schemeClr val="bg1">
                  <a:lumMod val="65000"/>
                </a:schemeClr>
              </a:solidFill>
              <a:latin typeface="Calibri" panose="020F0502020204030204"/>
            </a:endParaRPr>
          </a:p>
          <a:p>
            <a:pPr defTabSz="914400" fontAlgn="auto">
              <a:spcBef>
                <a:spcPts val="0"/>
              </a:spcBef>
              <a:spcAft>
                <a:spcPts val="0"/>
              </a:spcAft>
            </a:pPr>
            <a:r>
              <a:rPr lang="ja-JP" altLang="en-US" sz="1300" dirty="0">
                <a:solidFill>
                  <a:schemeClr val="bg1">
                    <a:lumMod val="65000"/>
                  </a:schemeClr>
                </a:solidFill>
                <a:latin typeface="Calibri" panose="020F0502020204030204"/>
              </a:rPr>
              <a:t>　第２　保育の実施上の配慮事項</a:t>
            </a:r>
            <a:endParaRPr lang="en-US" altLang="ja-JP" sz="1300" dirty="0">
              <a:solidFill>
                <a:schemeClr val="bg1">
                  <a:lumMod val="65000"/>
                </a:schemeClr>
              </a:solidFill>
              <a:latin typeface="Calibri" panose="020F0502020204030204"/>
            </a:endParaRPr>
          </a:p>
          <a:p>
            <a:pPr defTabSz="914400" fontAlgn="auto">
              <a:spcBef>
                <a:spcPts val="0"/>
              </a:spcBef>
              <a:spcAft>
                <a:spcPts val="0"/>
              </a:spcAft>
            </a:pPr>
            <a:endParaRPr lang="en-US" altLang="ja-JP" sz="1300" dirty="0">
              <a:solidFill>
                <a:schemeClr val="bg1">
                  <a:lumMod val="65000"/>
                </a:schemeClr>
              </a:solidFill>
              <a:latin typeface="Calibri" panose="020F0502020204030204"/>
            </a:endParaRPr>
          </a:p>
          <a:p>
            <a:pPr defTabSz="914400" fontAlgn="auto">
              <a:spcBef>
                <a:spcPts val="0"/>
              </a:spcBef>
              <a:spcAft>
                <a:spcPts val="0"/>
              </a:spcAft>
            </a:pPr>
            <a:endParaRPr lang="en-US" altLang="ja-JP" sz="1300" dirty="0">
              <a:solidFill>
                <a:schemeClr val="bg1">
                  <a:lumMod val="65000"/>
                </a:schemeClr>
              </a:solidFill>
              <a:latin typeface="Calibri" panose="020F0502020204030204"/>
            </a:endParaRPr>
          </a:p>
          <a:p>
            <a:pPr defTabSz="914400" fontAlgn="auto">
              <a:spcBef>
                <a:spcPts val="0"/>
              </a:spcBef>
              <a:spcAft>
                <a:spcPts val="0"/>
              </a:spcAft>
            </a:pPr>
            <a:endParaRPr lang="en-US" altLang="ja-JP" sz="1300" dirty="0">
              <a:solidFill>
                <a:schemeClr val="bg1">
                  <a:lumMod val="65000"/>
                </a:schemeClr>
              </a:solidFill>
              <a:latin typeface="Calibri" panose="020F0502020204030204"/>
            </a:endParaRPr>
          </a:p>
          <a:p>
            <a:pPr defTabSz="914400" fontAlgn="auto">
              <a:spcBef>
                <a:spcPts val="0"/>
              </a:spcBef>
              <a:spcAft>
                <a:spcPts val="0"/>
              </a:spcAft>
            </a:pPr>
            <a:endParaRPr lang="en-US" altLang="ja-JP" sz="1300" dirty="0">
              <a:solidFill>
                <a:schemeClr val="bg1">
                  <a:lumMod val="65000"/>
                </a:schemeClr>
              </a:solidFill>
              <a:latin typeface="Calibri" panose="020F0502020204030204"/>
            </a:endParaRPr>
          </a:p>
          <a:p>
            <a:pPr defTabSz="914400" fontAlgn="auto">
              <a:spcBef>
                <a:spcPts val="0"/>
              </a:spcBef>
              <a:spcAft>
                <a:spcPts val="0"/>
              </a:spcAft>
            </a:pPr>
            <a:endParaRPr lang="en-US" altLang="ja-JP" sz="500" dirty="0">
              <a:solidFill>
                <a:schemeClr val="bg1">
                  <a:lumMod val="65000"/>
                </a:schemeClr>
              </a:solidFill>
              <a:latin typeface="Calibri" panose="020F0502020204030204"/>
            </a:endParaRPr>
          </a:p>
          <a:p>
            <a:pPr defTabSz="914400" fontAlgn="auto">
              <a:spcBef>
                <a:spcPts val="0"/>
              </a:spcBef>
              <a:spcAft>
                <a:spcPts val="0"/>
              </a:spcAft>
            </a:pPr>
            <a:r>
              <a:rPr lang="ja-JP" altLang="en-US" sz="1500" b="1" dirty="0">
                <a:solidFill>
                  <a:schemeClr val="bg1">
                    <a:lumMod val="65000"/>
                  </a:schemeClr>
                </a:solidFill>
                <a:latin typeface="Calibri" panose="020F0502020204030204"/>
              </a:rPr>
              <a:t>第３章　指導計画作成に当たって配慮すべき事項</a:t>
            </a:r>
            <a:endParaRPr lang="en-US" altLang="ja-JP" sz="1500" b="1" dirty="0">
              <a:solidFill>
                <a:schemeClr val="bg1">
                  <a:lumMod val="65000"/>
                </a:schemeClr>
              </a:solidFill>
              <a:latin typeface="Calibri" panose="020F0502020204030204"/>
            </a:endParaRPr>
          </a:p>
          <a:p>
            <a:pPr defTabSz="914400" fontAlgn="auto">
              <a:spcBef>
                <a:spcPts val="0"/>
              </a:spcBef>
              <a:spcAft>
                <a:spcPts val="0"/>
              </a:spcAft>
            </a:pPr>
            <a:r>
              <a:rPr lang="ja-JP" altLang="en-US" sz="1300" dirty="0">
                <a:solidFill>
                  <a:schemeClr val="bg1">
                    <a:lumMod val="65000"/>
                  </a:schemeClr>
                </a:solidFill>
                <a:latin typeface="Calibri" panose="020F0502020204030204"/>
              </a:rPr>
              <a:t>　第１　一般的な配慮事項</a:t>
            </a:r>
            <a:endParaRPr lang="en-US" altLang="ja-JP" sz="1300" dirty="0">
              <a:solidFill>
                <a:schemeClr val="bg1">
                  <a:lumMod val="65000"/>
                </a:schemeClr>
              </a:solidFill>
              <a:latin typeface="Calibri" panose="020F0502020204030204"/>
            </a:endParaRPr>
          </a:p>
          <a:p>
            <a:pPr defTabSz="914400" fontAlgn="auto">
              <a:spcBef>
                <a:spcPts val="0"/>
              </a:spcBef>
              <a:spcAft>
                <a:spcPts val="0"/>
              </a:spcAft>
            </a:pPr>
            <a:r>
              <a:rPr lang="ja-JP" altLang="en-US" sz="1300" dirty="0">
                <a:solidFill>
                  <a:schemeClr val="bg1">
                    <a:lumMod val="65000"/>
                  </a:schemeClr>
                </a:solidFill>
                <a:latin typeface="Calibri" panose="020F0502020204030204"/>
              </a:rPr>
              <a:t>　第２　特に配慮すべき事項</a:t>
            </a:r>
          </a:p>
        </p:txBody>
      </p:sp>
      <p:sp>
        <p:nvSpPr>
          <p:cNvPr id="2" name="スライド番号プレースホルダー 1"/>
          <p:cNvSpPr>
            <a:spLocks noGrp="1"/>
          </p:cNvSpPr>
          <p:nvPr>
            <p:ph type="sldNum" sz="quarter" idx="12"/>
          </p:nvPr>
        </p:nvSpPr>
        <p:spPr/>
        <p:txBody>
          <a:bodyPr/>
          <a:lstStyle/>
          <a:p>
            <a:pPr>
              <a:defRPr/>
            </a:pPr>
            <a:fld id="{0C9471C5-DDA3-45F4-AF46-9CCD1ACA3B9A}" type="slidenum">
              <a:rPr lang="ja-JP" altLang="en-US" smtClean="0"/>
              <a:pPr>
                <a:defRPr/>
              </a:pPr>
              <a:t>8</a:t>
            </a:fld>
            <a:endParaRPr lang="ja-JP" altLang="en-US"/>
          </a:p>
        </p:txBody>
      </p:sp>
    </p:spTree>
    <p:extLst>
      <p:ext uri="{BB962C8B-B14F-4D97-AF65-F5344CB8AC3E}">
        <p14:creationId xmlns:p14="http://schemas.microsoft.com/office/powerpoint/2010/main" val="3316005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2651</Words>
  <Application>Microsoft Office PowerPoint</Application>
  <PresentationFormat>A4 210 x 297 mm</PresentationFormat>
  <Paragraphs>1535</Paragraphs>
  <Slides>77</Slides>
  <Notes>77</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77</vt:i4>
      </vt:variant>
    </vt:vector>
  </HeadingPairs>
  <TitlesOfParts>
    <vt:vector size="89" baseType="lpstr">
      <vt:lpstr>ＤＦ特太ゴシック体</vt:lpstr>
      <vt:lpstr>ＤＦ平成ゴシック体W5</vt:lpstr>
      <vt:lpstr>ＤＨＰ特太ゴシック体</vt:lpstr>
      <vt:lpstr>HG丸ｺﾞｼｯｸM-PRO</vt:lpstr>
      <vt:lpstr>ＭＳ Ｐゴシック</vt:lpstr>
      <vt:lpstr>ＭＳ ゴシック</vt:lpstr>
      <vt:lpstr>メイリオ</vt:lpstr>
      <vt:lpstr>Arial</vt:lpstr>
      <vt:lpstr>Calibri</vt:lpstr>
      <vt:lpstr>Times New Roman</vt:lpstr>
      <vt:lpstr>Wingdings 3</vt:lpstr>
      <vt:lpstr>Office テーマ</vt:lpstr>
      <vt:lpstr>幼保連携型認定こども園教育・保育要領の改訂について</vt:lpstr>
      <vt:lpstr>幼保連携型認定こども園教育・保育要領について</vt:lpstr>
      <vt:lpstr>PowerPoint プレゼンテーション</vt:lpstr>
      <vt:lpstr>PowerPoint プレゼンテーション</vt:lpstr>
      <vt:lpstr>PowerPoint プレゼンテーション</vt:lpstr>
      <vt:lpstr>PowerPoint プレゼンテーション</vt:lpstr>
      <vt:lpstr>新幼保連携型認定こども園教育・保育要領の改訂の要点</vt:lpstr>
      <vt:lpstr>PowerPoint プレゼンテーション</vt:lpstr>
      <vt:lpstr>PowerPoint プレゼンテーション</vt:lpstr>
      <vt:lpstr>幼保連携型認定こども園教育・保育 要領の改訂について</vt:lpstr>
      <vt:lpstr>第１章　総則の改訂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第２章　ねらい及び内容並びに  　　配慮事項の改訂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第３章　健康及び安全の改訂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第４章　子育ての支援の改訂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2017-07-31T04:39:32Z</dcterms:created>
  <dcterms:modified xsi:type="dcterms:W3CDTF">2017-07-31T04:40:38Z</dcterms:modified>
</cp:coreProperties>
</file>