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1" r:id="rId1"/>
    <p:sldMasterId id="2147483911" r:id="rId2"/>
  </p:sldMasterIdLst>
  <p:notesMasterIdLst>
    <p:notesMasterId r:id="rId11"/>
  </p:notesMasterIdLst>
  <p:handoutMasterIdLst>
    <p:handoutMasterId r:id="rId12"/>
  </p:handoutMasterIdLst>
  <p:sldIdLst>
    <p:sldId id="325" r:id="rId3"/>
    <p:sldId id="340" r:id="rId4"/>
    <p:sldId id="341" r:id="rId5"/>
    <p:sldId id="342" r:id="rId6"/>
    <p:sldId id="343" r:id="rId7"/>
    <p:sldId id="344" r:id="rId8"/>
    <p:sldId id="345" r:id="rId9"/>
    <p:sldId id="346" r:id="rId10"/>
  </p:sldIdLst>
  <p:sldSz cx="9906000" cy="6858000" type="A4"/>
  <p:notesSz cx="6735763" cy="9866313"/>
  <p:defaultTextStyle>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F81BD"/>
    <a:srgbClr val="000099"/>
    <a:srgbClr val="FF3300"/>
    <a:srgbClr val="FF5050"/>
    <a:srgbClr val="33CC33"/>
    <a:srgbClr val="00CC00"/>
    <a:srgbClr val="FF9900"/>
    <a:srgbClr val="99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9117" autoAdjust="0"/>
  </p:normalViewPr>
  <p:slideViewPr>
    <p:cSldViewPr snapToGrid="0">
      <p:cViewPr varScale="1">
        <p:scale>
          <a:sx n="74" d="100"/>
          <a:sy n="74" d="100"/>
        </p:scale>
        <p:origin x="930" y="72"/>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2" y="-90"/>
      </p:cViewPr>
      <p:guideLst>
        <p:guide orient="horz" pos="3108"/>
        <p:guide pos="212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G0000sv0ns101\d11484$\doc\&#26032;_&#36001;&#25919;&#20225;&#30011;&#65319;\&#9733;&#31895;&#12356;&#35430;&#31639;&#65288;&#20013;&#36001;&#23637;&#65289;\R5.2&#24403;&#21021;\&#9733;&#20844;&#34920;&#36039;&#26009;&#9733;\&#36028;&#12426;&#20184;&#12369;&#12493;&#12479;&#65288;&#21069;&#25552;&#26465;&#20214;&#12394;&#12393;&#65289;\&#12304;&#24120;&#12395;&#26368;&#26032;&#12305;&#21454;&#25903;&#25913;&#21892;_&#12464;&#12521;&#12501;%20&#65288;7&#21106;&#32887;&#21729;&#65289;.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0828538279433473E-2"/>
          <c:y val="7.6299613741531144E-2"/>
          <c:w val="0.86809390084980631"/>
          <c:h val="0.71688887780622579"/>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1-A2FD-4AAC-BDE0-ADDBCC99A170}"/>
              </c:ext>
            </c:extLst>
          </c:dPt>
          <c:dPt>
            <c:idx val="1"/>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3-A2FD-4AAC-BDE0-ADDBCC99A170}"/>
              </c:ext>
            </c:extLst>
          </c:dPt>
          <c:dPt>
            <c:idx val="2"/>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5-A2FD-4AAC-BDE0-ADDBCC99A170}"/>
              </c:ext>
            </c:extLst>
          </c:dPt>
          <c:dPt>
            <c:idx val="3"/>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7-A2FD-4AAC-BDE0-ADDBCC99A170}"/>
              </c:ext>
            </c:extLst>
          </c:dPt>
          <c:dPt>
            <c:idx val="4"/>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9-A2FD-4AAC-BDE0-ADDBCC99A170}"/>
              </c:ext>
            </c:extLst>
          </c:dPt>
          <c:dPt>
            <c:idx val="5"/>
            <c:invertIfNegative val="0"/>
            <c:bubble3D val="0"/>
            <c:spPr>
              <a:gradFill>
                <a:gsLst>
                  <a:gs pos="100000">
                    <a:srgbClr val="FF0000"/>
                  </a:gs>
                  <a:gs pos="74000">
                    <a:srgbClr val="FF0000"/>
                  </a:gs>
                  <a:gs pos="4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B-A2FD-4AAC-BDE0-ADDBCC99A170}"/>
              </c:ext>
            </c:extLst>
          </c:dPt>
          <c:dPt>
            <c:idx val="6"/>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D-A2FD-4AAC-BDE0-ADDBCC99A170}"/>
              </c:ext>
            </c:extLst>
          </c:dPt>
          <c:dPt>
            <c:idx val="7"/>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F-A2FD-4AAC-BDE0-ADDBCC99A170}"/>
              </c:ext>
            </c:extLst>
          </c:dPt>
          <c:dPt>
            <c:idx val="8"/>
            <c:invertIfNegative val="0"/>
            <c:bubble3D val="0"/>
            <c:spPr>
              <a:gradFill>
                <a:gsLst>
                  <a:gs pos="100000">
                    <a:srgbClr val="FF0000"/>
                  </a:gs>
                  <a:gs pos="91000">
                    <a:srgbClr val="FF0000"/>
                  </a:gs>
                  <a:gs pos="6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11-A2FD-4AAC-BDE0-ADDBCC99A170}"/>
              </c:ext>
            </c:extLst>
          </c:dPt>
          <c:dPt>
            <c:idx val="9"/>
            <c:invertIfNegative val="0"/>
            <c:bubble3D val="0"/>
            <c:spPr>
              <a:gradFill>
                <a:gsLst>
                  <a:gs pos="100000">
                    <a:srgbClr val="FF0000"/>
                  </a:gs>
                  <a:gs pos="91000">
                    <a:srgbClr val="FF0000"/>
                  </a:gs>
                  <a:gs pos="60000">
                    <a:sysClr val="window" lastClr="FFFFFF"/>
                  </a:gs>
                </a:gsLst>
                <a:lin ang="5400000" scaled="0"/>
              </a:gradFill>
              <a:ln w="6350" cmpd="sng">
                <a:solidFill>
                  <a:srgbClr val="FF0000"/>
                </a:solidFill>
                <a:prstDash val="solid"/>
              </a:ln>
            </c:spPr>
            <c:extLst>
              <c:ext xmlns:c16="http://schemas.microsoft.com/office/drawing/2014/chart" uri="{C3380CC4-5D6E-409C-BE32-E72D297353CC}">
                <c16:uniqueId val="{00000013-A2FD-4AAC-BDE0-ADDBCC99A170}"/>
              </c:ext>
            </c:extLst>
          </c:dPt>
          <c:dPt>
            <c:idx val="10"/>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5-A2FD-4AAC-BDE0-ADDBCC99A170}"/>
              </c:ext>
            </c:extLst>
          </c:dPt>
          <c:dPt>
            <c:idx val="11"/>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7-A2FD-4AAC-BDE0-ADDBCC99A170}"/>
              </c:ext>
            </c:extLst>
          </c:dPt>
          <c:dPt>
            <c:idx val="12"/>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9-A2FD-4AAC-BDE0-ADDBCC99A170}"/>
              </c:ext>
            </c:extLst>
          </c:dPt>
          <c:dPt>
            <c:idx val="13"/>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B-A2FD-4AAC-BDE0-ADDBCC99A170}"/>
              </c:ext>
            </c:extLst>
          </c:dPt>
          <c:dPt>
            <c:idx val="14"/>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D-A2FD-4AAC-BDE0-ADDBCC99A170}"/>
              </c:ext>
            </c:extLst>
          </c:dPt>
          <c:dPt>
            <c:idx val="15"/>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F-A2FD-4AAC-BDE0-ADDBCC99A170}"/>
              </c:ext>
            </c:extLst>
          </c:dPt>
          <c:dPt>
            <c:idx val="16"/>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1-A2FD-4AAC-BDE0-ADDBCC99A170}"/>
              </c:ext>
            </c:extLst>
          </c:dPt>
          <c:dPt>
            <c:idx val="17"/>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3-A2FD-4AAC-BDE0-ADDBCC99A170}"/>
              </c:ext>
            </c:extLst>
          </c:dPt>
          <c:dPt>
            <c:idx val="18"/>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5-A2FD-4AAC-BDE0-ADDBCC99A170}"/>
              </c:ext>
            </c:extLst>
          </c:dPt>
          <c:dLbls>
            <c:dLbl>
              <c:idx val="0"/>
              <c:delete val="1"/>
              <c:extLst>
                <c:ext xmlns:c15="http://schemas.microsoft.com/office/drawing/2012/chart" uri="{CE6537A1-D6FC-4f65-9D91-7224C49458BB}"/>
                <c:ext xmlns:c16="http://schemas.microsoft.com/office/drawing/2014/chart" uri="{C3380CC4-5D6E-409C-BE32-E72D297353CC}">
                  <c16:uniqueId val="{00000001-A2FD-4AAC-BDE0-ADDBCC99A170}"/>
                </c:ext>
              </c:extLst>
            </c:dLbl>
            <c:dLbl>
              <c:idx val="1"/>
              <c:layout>
                <c:manualLayout>
                  <c:x val="-4.1674719950804398E-3"/>
                  <c:y val="-0.1787355121313979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2FD-4AAC-BDE0-ADDBCC99A170}"/>
                </c:ext>
              </c:extLst>
            </c:dLbl>
            <c:dLbl>
              <c:idx val="2"/>
              <c:layout>
                <c:manualLayout>
                  <c:x val="-8.4951893044076128E-4"/>
                  <c:y val="-0.14533449025152445"/>
                </c:manualLayout>
              </c:layout>
              <c:tx>
                <c:rich>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fld id="{64E6350C-7596-4C18-BFA7-4CDA7B9CA22A}" type="VALUE">
                      <a:rPr lang="en-US" altLang="ja-JP" b="1"/>
                      <a:pPr>
                        <a:defRPr sz="1200" b="1">
                          <a:latin typeface="HGPｺﾞｼｯｸM" panose="020B0600000000000000" pitchFamily="50" charset="-128"/>
                          <a:ea typeface="HGP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6.3273158231196433E-2"/>
                      <c:h val="2.861434736983752E-2"/>
                    </c:manualLayout>
                  </c15:layout>
                  <c15:dlblFieldTable/>
                  <c15:showDataLabelsRange val="0"/>
                </c:ext>
                <c:ext xmlns:c16="http://schemas.microsoft.com/office/drawing/2014/chart" uri="{C3380CC4-5D6E-409C-BE32-E72D297353CC}">
                  <c16:uniqueId val="{00000005-A2FD-4AAC-BDE0-ADDBCC99A170}"/>
                </c:ext>
              </c:extLst>
            </c:dLbl>
            <c:dLbl>
              <c:idx val="3"/>
              <c:layout>
                <c:manualLayout>
                  <c:x val="-2.7783146633869426E-3"/>
                  <c:y val="-0.15442680009096116"/>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2FD-4AAC-BDE0-ADDBCC99A170}"/>
                </c:ext>
              </c:extLst>
            </c:dLbl>
            <c:dLbl>
              <c:idx val="4"/>
              <c:layout>
                <c:manualLayout>
                  <c:x val="-1.3891573316934713E-3"/>
                  <c:y val="-9.4499659802894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2FD-4AAC-BDE0-ADDBCC99A170}"/>
                </c:ext>
              </c:extLst>
            </c:dLbl>
            <c:dLbl>
              <c:idx val="5"/>
              <c:layout>
                <c:manualLayout>
                  <c:x val="-2.7783146633869426E-3"/>
                  <c:y val="-0.20677196412876056"/>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A2FD-4AAC-BDE0-ADDBCC99A170}"/>
                </c:ext>
              </c:extLst>
            </c:dLbl>
            <c:dLbl>
              <c:idx val="6"/>
              <c:layout>
                <c:manualLayout>
                  <c:x val="-4.7089152070401899E-4"/>
                  <c:y val="-0.1702633428680475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A2FD-4AAC-BDE0-ADDBCC99A170}"/>
                </c:ext>
              </c:extLst>
            </c:dLbl>
            <c:dLbl>
              <c:idx val="7"/>
              <c:layout>
                <c:manualLayout>
                  <c:x val="-1.6246577832789866E-3"/>
                  <c:y val="-0.1835087978474207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A2FD-4AAC-BDE0-ADDBCC99A170}"/>
                </c:ext>
              </c:extLst>
            </c:dLbl>
            <c:dLbl>
              <c:idx val="8"/>
              <c:layout>
                <c:manualLayout>
                  <c:x val="-2.5428142118014275E-3"/>
                  <c:y val="-0.2744034028058956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A2FD-4AAC-BDE0-ADDBCC99A170}"/>
                </c:ext>
              </c:extLst>
            </c:dLbl>
            <c:dLbl>
              <c:idx val="9"/>
              <c:layout>
                <c:manualLayout>
                  <c:x val="-4.7089152070396804E-4"/>
                  <c:y val="-0.1121699457408756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A2FD-4AAC-BDE0-ADDBCC99A170}"/>
                </c:ext>
              </c:extLst>
            </c:dLbl>
            <c:dLbl>
              <c:idx val="10"/>
              <c:layout>
                <c:manualLayout>
                  <c:x val="-2.852694740989428E-3"/>
                  <c:y val="-0.1001638644794113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A2FD-4AAC-BDE0-ADDBCC99A170}"/>
                </c:ext>
              </c:extLst>
            </c:dLbl>
            <c:dLbl>
              <c:idx val="11"/>
              <c:layout>
                <c:manualLayout>
                  <c:x val="-1.2280369577105431E-3"/>
                  <c:y val="-0.1085950177140242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A2FD-4AAC-BDE0-ADDBCC99A170}"/>
                </c:ext>
              </c:extLst>
            </c:dLbl>
            <c:dLbl>
              <c:idx val="12"/>
              <c:layout>
                <c:manualLayout>
                  <c:x val="9.1826581098950334E-4"/>
                  <c:y val="-6.229155100660773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A2FD-4AAC-BDE0-ADDBCC99A170}"/>
                </c:ext>
              </c:extLst>
            </c:dLbl>
            <c:dLbl>
              <c:idx val="13"/>
              <c:layout>
                <c:manualLayout>
                  <c:x val="-3.2492061840908091E-3"/>
                  <c:y val="-8.86915360520910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B-A2FD-4AAC-BDE0-ADDBCC99A170}"/>
                </c:ext>
              </c:extLst>
            </c:dLbl>
            <c:dLbl>
              <c:idx val="14"/>
              <c:layout>
                <c:manualLayout>
                  <c:x val="-4.1674719950806176E-3"/>
                  <c:y val="-5.96187941251253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D-A2FD-4AAC-BDE0-ADDBCC99A170}"/>
                </c:ext>
              </c:extLst>
            </c:dLbl>
            <c:dLbl>
              <c:idx val="15"/>
              <c:layout>
                <c:manualLayout>
                  <c:x val="-2.3073748514854543E-3"/>
                  <c:y val="-9.90176919406268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A2FD-4AAC-BDE0-ADDBCC99A170}"/>
                </c:ext>
              </c:extLst>
            </c:dLbl>
            <c:dLbl>
              <c:idx val="16"/>
              <c:layout>
                <c:manualLayout>
                  <c:x val="2.3073748514852851E-3"/>
                  <c:y val="-4.03403967782432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A2FD-4AAC-BDE0-ADDBCC99A170}"/>
                </c:ext>
              </c:extLst>
            </c:dLbl>
            <c:spPr>
              <a:noFill/>
              <a:ln>
                <a:noFill/>
              </a:ln>
              <a:effectLst/>
            </c:spPr>
            <c:txPr>
              <a:bodyPr wrap="square" lIns="38100" tIns="19050" rIns="38100" bIns="19050" anchor="ctr">
                <a:sp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'R5.2月版'!$B$3:$P$3</c:f>
              <c:strCache>
                <c:ptCount val="15"/>
                <c:pt idx="0">
                  <c:v>R5
(2023)</c:v>
                </c:pt>
                <c:pt idx="1">
                  <c:v>R6
(2024)</c:v>
                </c:pt>
                <c:pt idx="2">
                  <c:v>R7
(2025)</c:v>
                </c:pt>
                <c:pt idx="3">
                  <c:v>R8
(2026)</c:v>
                </c:pt>
                <c:pt idx="4">
                  <c:v>R9
(2027)</c:v>
                </c:pt>
                <c:pt idx="5">
                  <c:v>R10
(2028)</c:v>
                </c:pt>
                <c:pt idx="6">
                  <c:v>R11
(2029)</c:v>
                </c:pt>
                <c:pt idx="7">
                  <c:v>R12
(2030)</c:v>
                </c:pt>
                <c:pt idx="8">
                  <c:v>R13
(2031)</c:v>
                </c:pt>
                <c:pt idx="9">
                  <c:v>R14
(2032)</c:v>
                </c:pt>
                <c:pt idx="10">
                  <c:v>R15
(2033)</c:v>
                </c:pt>
                <c:pt idx="11">
                  <c:v>R16
(2034)</c:v>
                </c:pt>
                <c:pt idx="12">
                  <c:v>R17
(2035)</c:v>
                </c:pt>
                <c:pt idx="13">
                  <c:v>R18
(2036)</c:v>
                </c:pt>
                <c:pt idx="14">
                  <c:v>R19
(2037)</c:v>
                </c:pt>
              </c:strCache>
            </c:strRef>
          </c:cat>
          <c:val>
            <c:numRef>
              <c:f>'R5.2月版'!$B$4:$P$4</c:f>
              <c:numCache>
                <c:formatCode>#,##0;"▲ "#,##0</c:formatCode>
                <c:ptCount val="15"/>
                <c:pt idx="0">
                  <c:v>-393</c:v>
                </c:pt>
                <c:pt idx="1">
                  <c:v>-520</c:v>
                </c:pt>
                <c:pt idx="2">
                  <c:v>-410</c:v>
                </c:pt>
                <c:pt idx="3">
                  <c:v>-430</c:v>
                </c:pt>
                <c:pt idx="4">
                  <c:v>-210</c:v>
                </c:pt>
                <c:pt idx="5">
                  <c:v>-560</c:v>
                </c:pt>
                <c:pt idx="6">
                  <c:v>-470</c:v>
                </c:pt>
                <c:pt idx="7">
                  <c:v>-520</c:v>
                </c:pt>
                <c:pt idx="8">
                  <c:v>-820</c:v>
                </c:pt>
                <c:pt idx="9">
                  <c:v>-270</c:v>
                </c:pt>
                <c:pt idx="10">
                  <c:v>-230</c:v>
                </c:pt>
                <c:pt idx="11">
                  <c:v>-260</c:v>
                </c:pt>
                <c:pt idx="12">
                  <c:v>-150</c:v>
                </c:pt>
                <c:pt idx="13">
                  <c:v>-200</c:v>
                </c:pt>
                <c:pt idx="14">
                  <c:v>-100</c:v>
                </c:pt>
              </c:numCache>
            </c:numRef>
          </c:val>
          <c:extLst>
            <c:ext xmlns:c16="http://schemas.microsoft.com/office/drawing/2014/chart" uri="{C3380CC4-5D6E-409C-BE32-E72D297353CC}">
              <c16:uniqueId val="{00000026-A2FD-4AAC-BDE0-ADDBCC99A170}"/>
            </c:ext>
          </c:extLst>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8-A2FD-4AAC-BDE0-ADDBCC99A170}"/>
              </c:ext>
            </c:extLst>
          </c:dPt>
          <c:dPt>
            <c:idx val="1"/>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A-A2FD-4AAC-BDE0-ADDBCC99A170}"/>
              </c:ext>
            </c:extLst>
          </c:dPt>
          <c:dPt>
            <c:idx val="2"/>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C-A2FD-4AAC-BDE0-ADDBCC99A170}"/>
              </c:ext>
            </c:extLst>
          </c:dPt>
          <c:dPt>
            <c:idx val="3"/>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E-A2FD-4AAC-BDE0-ADDBCC99A170}"/>
              </c:ext>
            </c:extLst>
          </c:dPt>
          <c:dPt>
            <c:idx val="4"/>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0-A2FD-4AAC-BDE0-ADDBCC99A170}"/>
              </c:ext>
            </c:extLst>
          </c:dPt>
          <c:dPt>
            <c:idx val="5"/>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2-A2FD-4AAC-BDE0-ADDBCC99A170}"/>
              </c:ext>
            </c:extLst>
          </c:dPt>
          <c:dPt>
            <c:idx val="6"/>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4-A2FD-4AAC-BDE0-ADDBCC99A170}"/>
              </c:ext>
            </c:extLst>
          </c:dPt>
          <c:dLbls>
            <c:dLbl>
              <c:idx val="0"/>
              <c:delete val="1"/>
              <c:extLst>
                <c:ext xmlns:c15="http://schemas.microsoft.com/office/drawing/2012/chart" uri="{CE6537A1-D6FC-4f65-9D91-7224C49458BB}"/>
                <c:ext xmlns:c16="http://schemas.microsoft.com/office/drawing/2014/chart" uri="{C3380CC4-5D6E-409C-BE32-E72D297353CC}">
                  <c16:uniqueId val="{00000028-A2FD-4AAC-BDE0-ADDBCC99A170}"/>
                </c:ext>
              </c:extLst>
            </c:dLbl>
            <c:spPr>
              <a:noFill/>
              <a:ln>
                <a:noFill/>
              </a:ln>
              <a:effectLst/>
            </c:spPr>
            <c:txPr>
              <a:bodyPr wrap="square" lIns="38100" tIns="19050" rIns="38100" bIns="19050" anchor="ctr">
                <a:spAutoFit/>
              </a:bodyPr>
              <a:lstStyle/>
              <a:p>
                <a:pPr>
                  <a:defRPr sz="120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'R5.2月版'!$B$3:$P$3</c:f>
              <c:strCache>
                <c:ptCount val="15"/>
                <c:pt idx="0">
                  <c:v>R5
(2023)</c:v>
                </c:pt>
                <c:pt idx="1">
                  <c:v>R6
(2024)</c:v>
                </c:pt>
                <c:pt idx="2">
                  <c:v>R7
(2025)</c:v>
                </c:pt>
                <c:pt idx="3">
                  <c:v>R8
(2026)</c:v>
                </c:pt>
                <c:pt idx="4">
                  <c:v>R9
(2027)</c:v>
                </c:pt>
                <c:pt idx="5">
                  <c:v>R10
(2028)</c:v>
                </c:pt>
                <c:pt idx="6">
                  <c:v>R11
(2029)</c:v>
                </c:pt>
                <c:pt idx="7">
                  <c:v>R12
(2030)</c:v>
                </c:pt>
                <c:pt idx="8">
                  <c:v>R13
(2031)</c:v>
                </c:pt>
                <c:pt idx="9">
                  <c:v>R14
(2032)</c:v>
                </c:pt>
                <c:pt idx="10">
                  <c:v>R15
(2033)</c:v>
                </c:pt>
                <c:pt idx="11">
                  <c:v>R16
(2034)</c:v>
                </c:pt>
                <c:pt idx="12">
                  <c:v>R17
(2035)</c:v>
                </c:pt>
                <c:pt idx="13">
                  <c:v>R18
(2036)</c:v>
                </c:pt>
                <c:pt idx="14">
                  <c:v>R19
(2037)</c:v>
                </c:pt>
              </c:strCache>
            </c:strRef>
          </c:cat>
          <c:val>
            <c:numRef>
              <c:f>'R5.2月版'!$B$5:$P$5</c:f>
              <c:numCache>
                <c:formatCode>General</c:formatCode>
                <c:ptCount val="15"/>
                <c:pt idx="0" formatCode="#,##0;&quot;▲ &quot;#,##0">
                  <c:v>-159</c:v>
                </c:pt>
              </c:numCache>
            </c:numRef>
          </c:val>
          <c:extLst>
            <c:ext xmlns:c16="http://schemas.microsoft.com/office/drawing/2014/chart" uri="{C3380CC4-5D6E-409C-BE32-E72D297353CC}">
              <c16:uniqueId val="{00000035-A2FD-4AAC-BDE0-ADDBCC99A170}"/>
            </c:ext>
          </c:extLst>
        </c:ser>
        <c:dLbls>
          <c:showLegendKey val="0"/>
          <c:showVal val="0"/>
          <c:showCatName val="0"/>
          <c:showSerName val="0"/>
          <c:showPercent val="0"/>
          <c:showBubbleSize val="0"/>
        </c:dLbls>
        <c:gapWidth val="39"/>
        <c:overlap val="100"/>
        <c:axId val="91541888"/>
        <c:axId val="91543808"/>
      </c:bar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noMultiLvlLbl val="0"/>
      </c:catAx>
      <c:valAx>
        <c:axId val="91543808"/>
        <c:scaling>
          <c:orientation val="minMax"/>
          <c:max val="0"/>
          <c:min val="-12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0.18007</cdr:x>
      <cdr:y>0.38697</cdr:y>
    </cdr:from>
    <cdr:to>
      <cdr:x>0.23867</cdr:x>
      <cdr:y>0.5</cdr:y>
    </cdr:to>
    <cdr:cxnSp macro="">
      <cdr:nvCxnSpPr>
        <cdr:cNvPr id="9" name="直線矢印コネクタ 8"/>
        <cdr:cNvCxnSpPr/>
      </cdr:nvCxnSpPr>
      <cdr:spPr>
        <a:xfrm xmlns:a="http://schemas.openxmlformats.org/drawingml/2006/main" flipH="1" flipV="1">
          <a:off x="1646243" y="2132222"/>
          <a:ext cx="535759" cy="622798"/>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0.22263</cdr:x>
      <cdr:y>0.47888</cdr:y>
    </cdr:from>
    <cdr:to>
      <cdr:x>0.39563</cdr:x>
      <cdr:y>0.54879</cdr:y>
    </cdr:to>
    <cdr:sp macro="" textlink="">
      <cdr:nvSpPr>
        <cdr:cNvPr id="15" name="角丸四角形 14"/>
        <cdr:cNvSpPr/>
      </cdr:nvSpPr>
      <cdr:spPr>
        <a:xfrm xmlns:a="http://schemas.openxmlformats.org/drawingml/2006/main">
          <a:off x="2035358" y="2638663"/>
          <a:ext cx="1581607" cy="385207"/>
        </a:xfrm>
        <a:prstGeom xmlns:a="http://schemas.openxmlformats.org/drawingml/2006/main" prst="roundRect">
          <a:avLst/>
        </a:prstGeom>
        <a:solidFill xmlns:a="http://schemas.openxmlformats.org/drawingml/2006/main">
          <a:schemeClr val="bg1"/>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収支不足額</a:t>
          </a:r>
        </a:p>
      </cdr:txBody>
    </cdr:sp>
  </cdr:relSizeAnchor>
  <cdr:relSizeAnchor xmlns:cdr="http://schemas.openxmlformats.org/drawingml/2006/chartDrawing">
    <cdr:from>
      <cdr:x>0.06315</cdr:x>
      <cdr:y>0.18254</cdr:y>
    </cdr:from>
    <cdr:to>
      <cdr:x>0.13359</cdr:x>
      <cdr:y>0.24936</cdr:y>
    </cdr:to>
    <cdr:sp macro="" textlink="">
      <cdr:nvSpPr>
        <cdr:cNvPr id="2" name="テキスト ボックス 1"/>
        <cdr:cNvSpPr txBox="1"/>
      </cdr:nvSpPr>
      <cdr:spPr>
        <a:xfrm xmlns:a="http://schemas.openxmlformats.org/drawingml/2006/main">
          <a:off x="577312" y="1005800"/>
          <a:ext cx="644039" cy="3681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393</a:t>
          </a:r>
          <a:endParaRPr lang="ja-JP" altLang="en-US" sz="1200" dirty="0">
            <a:latin typeface="HGPｺﾞｼｯｸM" panose="020B0600000000000000" pitchFamily="50" charset="-128"/>
            <a:ea typeface="HGPｺﾞｼｯｸM" panose="020B0600000000000000" pitchFamily="50" charset="-128"/>
          </a:endParaRPr>
        </a:p>
      </cdr:txBody>
    </cdr:sp>
  </cdr:relSizeAnchor>
  <cdr:relSizeAnchor xmlns:cdr="http://schemas.openxmlformats.org/drawingml/2006/chartDrawing">
    <cdr:from>
      <cdr:x>0.92701</cdr:x>
      <cdr:y>0</cdr:y>
    </cdr:from>
    <cdr:to>
      <cdr:x>0.99201</cdr:x>
      <cdr:y>0.0533</cdr:y>
    </cdr:to>
    <cdr:sp macro="" textlink="">
      <cdr:nvSpPr>
        <cdr:cNvPr id="5" name="テキスト ボックス 1"/>
        <cdr:cNvSpPr txBox="1"/>
      </cdr:nvSpPr>
      <cdr:spPr>
        <a:xfrm xmlns:a="http://schemas.openxmlformats.org/drawingml/2006/main">
          <a:off x="8474943" y="-1843796"/>
          <a:ext cx="594206" cy="293712"/>
        </a:xfrm>
        <a:prstGeom xmlns:a="http://schemas.openxmlformats.org/drawingml/2006/main" prst="rect">
          <a:avLst/>
        </a:prstGeom>
      </cdr:spPr>
      <cdr:txBody>
        <a:bodyPr xmlns:a="http://schemas.openxmlformats.org/drawingml/2006/main" wrap="square" rtlCol="0"/>
        <a:lstStyle xmlns:a="http://schemas.openxmlformats.org/drawingml/2006/main">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xmlns:a="http://schemas.openxmlformats.org/drawingml/2006/main">
          <a:r>
            <a:rPr lang="en-US" altLang="ja-JP" sz="1000" dirty="0" smtClean="0">
              <a:latin typeface="HGSｺﾞｼｯｸM" panose="020B0600000000000000" pitchFamily="50" charset="-128"/>
              <a:ea typeface="HGSｺﾞｼｯｸM" panose="020B0600000000000000" pitchFamily="50" charset="-128"/>
            </a:rPr>
            <a:t>(</a:t>
          </a:r>
          <a:r>
            <a:rPr lang="ja-JP" altLang="en-US" sz="1000" dirty="0" smtClean="0">
              <a:latin typeface="HGSｺﾞｼｯｸM" panose="020B0600000000000000" pitchFamily="50" charset="-128"/>
              <a:ea typeface="HGSｺﾞｼｯｸM" panose="020B0600000000000000" pitchFamily="50" charset="-128"/>
            </a:rPr>
            <a:t>年度</a:t>
          </a:r>
          <a:r>
            <a:rPr lang="en-US" altLang="ja-JP" sz="1000" dirty="0" smtClean="0">
              <a:latin typeface="HGSｺﾞｼｯｸM" panose="020B0600000000000000" pitchFamily="50" charset="-128"/>
              <a:ea typeface="HGSｺﾞｼｯｸM" panose="020B0600000000000000" pitchFamily="50" charset="-128"/>
            </a:rPr>
            <a:t>)</a:t>
          </a:r>
          <a:endParaRPr lang="ja-JP" altLang="en-US" sz="1000" dirty="0">
            <a:latin typeface="HGSｺﾞｼｯｸM" panose="020B0600000000000000" pitchFamily="50" charset="-128"/>
            <a:ea typeface="HGSｺﾞｼｯｸM" panose="020B0600000000000000"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3" y="5"/>
            <a:ext cx="2921762"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1" name="Rectangle 3"/>
          <p:cNvSpPr>
            <a:spLocks noGrp="1" noChangeArrowheads="1"/>
          </p:cNvSpPr>
          <p:nvPr>
            <p:ph type="dt" sz="quarter" idx="1"/>
          </p:nvPr>
        </p:nvSpPr>
        <p:spPr bwMode="auto">
          <a:xfrm>
            <a:off x="3814019" y="5"/>
            <a:ext cx="2920194"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lvl1pPr algn="r">
              <a:spcBef>
                <a:spcPct val="0"/>
              </a:spcBef>
              <a:buClrTx/>
              <a:buSzTx/>
              <a:buFontTx/>
              <a:buNone/>
              <a:defRPr sz="1200"/>
            </a:lvl1pPr>
          </a:lstStyle>
          <a:p>
            <a:pPr>
              <a:defRPr/>
            </a:pPr>
            <a:fld id="{9728C3D9-C130-4AB8-B6F1-26A40C0FD8C4}" type="datetime8">
              <a:rPr lang="ja-JP" altLang="en-US"/>
              <a:pPr>
                <a:defRPr/>
              </a:pPr>
              <a:t>23/9/6 9時43分</a:t>
            </a:fld>
            <a:endParaRPr lang="en-US" altLang="ja-JP"/>
          </a:p>
        </p:txBody>
      </p:sp>
      <p:sp>
        <p:nvSpPr>
          <p:cNvPr id="17412" name="Rectangle 4"/>
          <p:cNvSpPr>
            <a:spLocks noGrp="1" noChangeArrowheads="1"/>
          </p:cNvSpPr>
          <p:nvPr>
            <p:ph type="ftr" sz="quarter" idx="2"/>
          </p:nvPr>
        </p:nvSpPr>
        <p:spPr bwMode="auto">
          <a:xfrm>
            <a:off x="13" y="9371505"/>
            <a:ext cx="2921762"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3" name="Rectangle 5"/>
          <p:cNvSpPr>
            <a:spLocks noGrp="1" noChangeArrowheads="1"/>
          </p:cNvSpPr>
          <p:nvPr>
            <p:ph type="sldNum" sz="quarter" idx="3"/>
          </p:nvPr>
        </p:nvSpPr>
        <p:spPr bwMode="auto">
          <a:xfrm>
            <a:off x="3814019" y="9371505"/>
            <a:ext cx="2920194"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b" anchorCtr="0" compatLnSpc="1">
            <a:prstTxWarp prst="textNoShape">
              <a:avLst/>
            </a:prstTxWarp>
          </a:bodyPr>
          <a:lstStyle>
            <a:lvl1pPr algn="r">
              <a:spcBef>
                <a:spcPct val="0"/>
              </a:spcBef>
              <a:buClrTx/>
              <a:buSzTx/>
              <a:buFontTx/>
              <a:buNone/>
              <a:defRPr sz="1200"/>
            </a:lvl1pPr>
          </a:lstStyle>
          <a:p>
            <a:pPr>
              <a:defRPr/>
            </a:pPr>
            <a:fld id="{6A625DE7-4704-4017-958D-D379CA32C6F3}" type="slidenum">
              <a:rPr lang="en-US" altLang="ja-JP"/>
              <a:pPr>
                <a:defRPr/>
              </a:pPr>
              <a:t>‹#›</a:t>
            </a:fld>
            <a:endParaRPr lang="en-US" altLang="ja-JP"/>
          </a:p>
        </p:txBody>
      </p:sp>
    </p:spTree>
    <p:extLst>
      <p:ext uri="{BB962C8B-B14F-4D97-AF65-F5344CB8AC3E}">
        <p14:creationId xmlns:p14="http://schemas.microsoft.com/office/powerpoint/2010/main" val="1402143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3" y="5"/>
            <a:ext cx="2921762"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07" name="Rectangle 3"/>
          <p:cNvSpPr>
            <a:spLocks noGrp="1" noChangeArrowheads="1"/>
          </p:cNvSpPr>
          <p:nvPr>
            <p:ph type="dt" idx="1"/>
          </p:nvPr>
        </p:nvSpPr>
        <p:spPr bwMode="auto">
          <a:xfrm>
            <a:off x="3814019" y="5"/>
            <a:ext cx="2920194"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lvl1pPr algn="r">
              <a:spcBef>
                <a:spcPct val="0"/>
              </a:spcBef>
              <a:buClrTx/>
              <a:buSzTx/>
              <a:buFontTx/>
              <a:buNone/>
              <a:defRPr sz="1200"/>
            </a:lvl1pPr>
          </a:lstStyle>
          <a:p>
            <a:pPr>
              <a:defRPr/>
            </a:pPr>
            <a:fld id="{95989334-0B56-40B1-83A8-B1CE541C6AAC}" type="datetime8">
              <a:rPr lang="ja-JP" altLang="en-US"/>
              <a:pPr>
                <a:defRPr/>
              </a:pPr>
              <a:t>23/9/6 9時43分</a:t>
            </a:fld>
            <a:endParaRPr lang="en-US" altLang="ja-JP"/>
          </a:p>
        </p:txBody>
      </p:sp>
      <p:sp>
        <p:nvSpPr>
          <p:cNvPr id="15364" name="Rectangle 4"/>
          <p:cNvSpPr>
            <a:spLocks noGrp="1" noRot="1" noChangeAspect="1" noChangeArrowheads="1" noTextEdit="1"/>
          </p:cNvSpPr>
          <p:nvPr>
            <p:ph type="sldImg" idx="2"/>
          </p:nvPr>
        </p:nvSpPr>
        <p:spPr bwMode="auto">
          <a:xfrm>
            <a:off x="704850" y="742950"/>
            <a:ext cx="5335588" cy="36957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72334" y="4688121"/>
            <a:ext cx="5391124" cy="4437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1510" name="Rectangle 6"/>
          <p:cNvSpPr>
            <a:spLocks noGrp="1" noChangeArrowheads="1"/>
          </p:cNvSpPr>
          <p:nvPr>
            <p:ph type="ftr" sz="quarter" idx="4"/>
          </p:nvPr>
        </p:nvSpPr>
        <p:spPr bwMode="auto">
          <a:xfrm>
            <a:off x="13" y="9371505"/>
            <a:ext cx="2921762"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11" name="Rectangle 7"/>
          <p:cNvSpPr>
            <a:spLocks noGrp="1" noChangeArrowheads="1"/>
          </p:cNvSpPr>
          <p:nvPr>
            <p:ph type="sldNum" sz="quarter" idx="5"/>
          </p:nvPr>
        </p:nvSpPr>
        <p:spPr bwMode="auto">
          <a:xfrm>
            <a:off x="3814019" y="9371505"/>
            <a:ext cx="2920194"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b" anchorCtr="0" compatLnSpc="1">
            <a:prstTxWarp prst="textNoShape">
              <a:avLst/>
            </a:prstTxWarp>
          </a:bodyPr>
          <a:lstStyle>
            <a:lvl1pPr algn="r">
              <a:spcBef>
                <a:spcPct val="0"/>
              </a:spcBef>
              <a:buClrTx/>
              <a:buSzTx/>
              <a:buFontTx/>
              <a:buNone/>
              <a:defRPr sz="1200"/>
            </a:lvl1pPr>
          </a:lstStyle>
          <a:p>
            <a:pPr>
              <a:defRPr/>
            </a:pPr>
            <a:fld id="{E6597596-FBBC-489F-991C-4B46FCCBB720}" type="slidenum">
              <a:rPr lang="en-US" altLang="ja-JP"/>
              <a:pPr>
                <a:defRPr/>
              </a:pPr>
              <a:t>‹#›</a:t>
            </a:fld>
            <a:endParaRPr lang="en-US" altLang="ja-JP"/>
          </a:p>
        </p:txBody>
      </p:sp>
    </p:spTree>
    <p:extLst>
      <p:ext uri="{BB962C8B-B14F-4D97-AF65-F5344CB8AC3E}">
        <p14:creationId xmlns:p14="http://schemas.microsoft.com/office/powerpoint/2010/main" val="2187463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703263" y="741363"/>
            <a:ext cx="5340350" cy="3697287"/>
          </a:xfrm>
          <a:ln/>
        </p:spPr>
      </p:sp>
      <p:sp>
        <p:nvSpPr>
          <p:cNvPr id="17411" name="Rectangle 3"/>
          <p:cNvSpPr>
            <a:spLocks noGrp="1" noChangeArrowheads="1"/>
          </p:cNvSpPr>
          <p:nvPr>
            <p:ph type="body" idx="1"/>
          </p:nvPr>
        </p:nvSpPr>
        <p:spPr>
          <a:noFill/>
        </p:spPr>
        <p:txBody>
          <a:bodyPr/>
          <a:lstStyle/>
          <a:p>
            <a:pPr eaLnBrk="1" hangingPunct="1"/>
            <a:endParaRPr lang="ja-JP" altLang="ja-JP" smtClean="0"/>
          </a:p>
        </p:txBody>
      </p:sp>
    </p:spTree>
    <p:extLst>
      <p:ext uri="{BB962C8B-B14F-4D97-AF65-F5344CB8AC3E}">
        <p14:creationId xmlns:p14="http://schemas.microsoft.com/office/powerpoint/2010/main" val="2455738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01688" y="776288"/>
            <a:ext cx="5573712" cy="385921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2</a:t>
            </a:fld>
            <a:endParaRPr lang="en-US" altLang="ja-JP"/>
          </a:p>
        </p:txBody>
      </p:sp>
    </p:spTree>
    <p:extLst>
      <p:ext uri="{BB962C8B-B14F-4D97-AF65-F5344CB8AC3E}">
        <p14:creationId xmlns:p14="http://schemas.microsoft.com/office/powerpoint/2010/main" val="1306992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806450" y="776288"/>
            <a:ext cx="5572125" cy="3859212"/>
          </a:xfrm>
          <a:ln/>
        </p:spPr>
      </p:sp>
      <p:sp>
        <p:nvSpPr>
          <p:cNvPr id="18435"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052395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806450" y="776288"/>
            <a:ext cx="5572125" cy="3859212"/>
          </a:xfrm>
          <a:ln/>
        </p:spPr>
      </p:sp>
      <p:sp>
        <p:nvSpPr>
          <p:cNvPr id="18435"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910020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267955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71468" y="3357566"/>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44386" name="Rectangle 2"/>
          <p:cNvSpPr>
            <a:spLocks noGrp="1" noChangeArrowheads="1"/>
          </p:cNvSpPr>
          <p:nvPr>
            <p:ph type="ctrTitle"/>
          </p:nvPr>
        </p:nvSpPr>
        <p:spPr>
          <a:xfrm>
            <a:off x="742950" y="2349510"/>
            <a:ext cx="8420100" cy="1008063"/>
          </a:xfrm>
        </p:spPr>
        <p:txBody>
          <a:bodyPr/>
          <a:lstStyle>
            <a:lvl1pPr algn="ctr">
              <a:defRPr sz="3200"/>
            </a:lvl1pPr>
          </a:lstStyle>
          <a:p>
            <a:pPr lvl="0"/>
            <a:r>
              <a:rPr lang="ja-JP" altLang="en-US" noProof="0" smtClean="0"/>
              <a:t>マスタ タイトルの書式設定</a:t>
            </a:r>
          </a:p>
        </p:txBody>
      </p:sp>
      <p:sp>
        <p:nvSpPr>
          <p:cNvPr id="144387" name="Rectangle 3"/>
          <p:cNvSpPr>
            <a:spLocks noGrp="1" noChangeArrowheads="1"/>
          </p:cNvSpPr>
          <p:nvPr>
            <p:ph type="subTitle" idx="1"/>
          </p:nvPr>
        </p:nvSpPr>
        <p:spPr>
          <a:xfrm>
            <a:off x="1485900" y="3716338"/>
            <a:ext cx="6934200" cy="766762"/>
          </a:xfrm>
        </p:spPr>
        <p:txBody>
          <a:bodyPr/>
          <a:lstStyle>
            <a:lvl1pPr marL="0" indent="0" algn="ctr">
              <a:buFontTx/>
              <a:buNone/>
              <a:defRPr sz="1400"/>
            </a:lvl1pPr>
          </a:lstStyle>
          <a:p>
            <a:pPr lvl="0"/>
            <a:r>
              <a:rPr lang="ja-JP" altLang="en-US" noProof="0" smtClean="0"/>
              <a:t>マスタ サブタイトルの書式設定</a:t>
            </a:r>
          </a:p>
        </p:txBody>
      </p:sp>
      <p:sp>
        <p:nvSpPr>
          <p:cNvPr id="5" name="Rectangle 4"/>
          <p:cNvSpPr>
            <a:spLocks noGrp="1" noChangeArrowheads="1"/>
          </p:cNvSpPr>
          <p:nvPr>
            <p:ph type="dt" sz="half" idx="10"/>
          </p:nvPr>
        </p:nvSpPr>
        <p:spPr>
          <a:xfrm>
            <a:off x="3797300" y="5059373"/>
            <a:ext cx="2311400" cy="287337"/>
          </a:xfrm>
        </p:spPr>
        <p:txBody>
          <a:bodyPr/>
          <a:lstStyle>
            <a:lvl1pPr algn="ctr">
              <a:defRPr sz="1200"/>
            </a:lvl1pPr>
          </a:lstStyle>
          <a:p>
            <a:pPr>
              <a:defRPr/>
            </a:pPr>
            <a:fld id="{9A7C6769-DCA7-4B67-8C35-646205219841}" type="datetime8">
              <a:rPr lang="ja-JP" altLang="en-US"/>
              <a:pPr>
                <a:defRPr/>
              </a:pPr>
              <a:t>23/9/6 9時43分</a:t>
            </a:fld>
            <a:endParaRPr lang="en-US" altLang="ja-JP"/>
          </a:p>
        </p:txBody>
      </p:sp>
      <p:sp>
        <p:nvSpPr>
          <p:cNvPr id="6" name="Rectangle 5"/>
          <p:cNvSpPr>
            <a:spLocks noGrp="1" noChangeArrowheads="1"/>
          </p:cNvSpPr>
          <p:nvPr>
            <p:ph type="ftr" sz="quarter" idx="11"/>
          </p:nvPr>
        </p:nvSpPr>
        <p:spPr>
          <a:xfrm>
            <a:off x="3384550" y="4627563"/>
            <a:ext cx="3136900" cy="279400"/>
          </a:xfrm>
        </p:spPr>
        <p:txBody>
          <a:bodyPr/>
          <a:lstStyle>
            <a:lvl1pPr>
              <a:defRPr sz="12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6B444F4-C1DE-4B72-BEAA-40281524D64E}" type="datetime8">
              <a:rPr lang="ja-JP" altLang="en-US"/>
              <a:pPr>
                <a:defRPr/>
              </a:pPr>
              <a:t>23/9/6 9時43分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94568" y="115897"/>
            <a:ext cx="2339975" cy="60102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73050" y="115897"/>
            <a:ext cx="6869113" cy="60102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92DE038-6A49-42C6-8B03-C1FC7CD470F3}" type="datetime8">
              <a:rPr lang="ja-JP" altLang="en-US"/>
              <a:pPr>
                <a:defRPr/>
              </a:pPr>
              <a:t>23/9/6 9時43分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smtClean="0"/>
              <a:t>マスタ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23/9/6 9時43分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9A7C6769-DCA7-4B67-8C35-646205219841}" type="datetime8">
              <a:rPr lang="ja-JP" altLang="en-US" smtClean="0"/>
              <a:pPr>
                <a:defRPr/>
              </a:pPr>
              <a:t>23/9/6 9時43分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fld id="{E1E3B82A-ACB5-46E6-B7FF-C8FF24151CB3}" type="slidenum">
              <a:rPr kumimoji="1" lang="ja-JP" altLang="en-US" smtClean="0"/>
              <a:t>‹#›</a:t>
            </a:fld>
            <a:endParaRPr kumimoji="1" lang="ja-JP" altLang="en-US"/>
          </a:p>
        </p:txBody>
      </p:sp>
    </p:spTree>
    <p:extLst>
      <p:ext uri="{BB962C8B-B14F-4D97-AF65-F5344CB8AC3E}">
        <p14:creationId xmlns:p14="http://schemas.microsoft.com/office/powerpoint/2010/main" val="126301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18026D0-2298-4992-9689-74AFC23AE9B7}" type="datetime8">
              <a:rPr lang="ja-JP" altLang="en-US" smtClean="0"/>
              <a:pPr>
                <a:defRPr/>
              </a:pPr>
              <a:t>23/9/6 9時43分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4960813-D6A6-47AF-B8CA-181915FDF3DD}" type="slidenum">
              <a:rPr lang="en-US" altLang="ja-JP" smtClean="0"/>
              <a:pPr>
                <a:defRPr/>
              </a:pPr>
              <a:t>‹#›</a:t>
            </a:fld>
            <a:endParaRPr lang="en-US" altLang="ja-JP"/>
          </a:p>
        </p:txBody>
      </p:sp>
    </p:spTree>
    <p:extLst>
      <p:ext uri="{BB962C8B-B14F-4D97-AF65-F5344CB8AC3E}">
        <p14:creationId xmlns:p14="http://schemas.microsoft.com/office/powerpoint/2010/main" val="18331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384A1CDC-B3BF-46B4-8E5E-EA1003D1AA2C}" type="datetime8">
              <a:rPr lang="ja-JP" altLang="en-US" smtClean="0"/>
              <a:pPr>
                <a:defRPr/>
              </a:pPr>
              <a:t>23/9/6 9時43分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36032B6-51FC-46D0-AE8E-8E4062363AAB}" type="slidenum">
              <a:rPr lang="en-US" altLang="ja-JP" smtClean="0"/>
              <a:pPr>
                <a:defRPr/>
              </a:pPr>
              <a:t>‹#›</a:t>
            </a:fld>
            <a:endParaRPr lang="en-US" altLang="ja-JP"/>
          </a:p>
        </p:txBody>
      </p:sp>
    </p:spTree>
    <p:extLst>
      <p:ext uri="{BB962C8B-B14F-4D97-AF65-F5344CB8AC3E}">
        <p14:creationId xmlns:p14="http://schemas.microsoft.com/office/powerpoint/2010/main" val="2848145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4E2DFC5B-1B52-405C-AB2C-0BF2BB0DDB31}" type="datetime8">
              <a:rPr lang="ja-JP" altLang="en-US" smtClean="0"/>
              <a:pPr>
                <a:defRPr/>
              </a:pPr>
              <a:t>23/9/6 9時43分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7EB9505B-6F77-4C09-B6C7-E70B3B4B6B0A}" type="slidenum">
              <a:rPr lang="en-US" altLang="ja-JP" smtClean="0"/>
              <a:pPr>
                <a:defRPr/>
              </a:pPr>
              <a:t>‹#›</a:t>
            </a:fld>
            <a:endParaRPr lang="en-US" altLang="ja-JP"/>
          </a:p>
        </p:txBody>
      </p:sp>
    </p:spTree>
    <p:extLst>
      <p:ext uri="{BB962C8B-B14F-4D97-AF65-F5344CB8AC3E}">
        <p14:creationId xmlns:p14="http://schemas.microsoft.com/office/powerpoint/2010/main" val="2703990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CA576A1E-08D2-4996-8EB3-07AE1395FF6E}" type="datetime8">
              <a:rPr lang="ja-JP" altLang="en-US" smtClean="0"/>
              <a:pPr>
                <a:defRPr/>
              </a:pPr>
              <a:t>23/9/6 9時43分</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B8EA636-911E-4ECA-A4BE-EC2AAE6EEFE3}" type="slidenum">
              <a:rPr lang="en-US" altLang="ja-JP" smtClean="0"/>
              <a:pPr>
                <a:defRPr/>
              </a:pPr>
              <a:t>‹#›</a:t>
            </a:fld>
            <a:endParaRPr lang="en-US" altLang="ja-JP"/>
          </a:p>
        </p:txBody>
      </p:sp>
    </p:spTree>
    <p:extLst>
      <p:ext uri="{BB962C8B-B14F-4D97-AF65-F5344CB8AC3E}">
        <p14:creationId xmlns:p14="http://schemas.microsoft.com/office/powerpoint/2010/main" val="2863718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5AFC2A9E-3697-4066-B3EB-AEEA92FEF08E}" type="datetime8">
              <a:rPr lang="ja-JP" altLang="en-US" smtClean="0"/>
              <a:pPr>
                <a:defRPr/>
              </a:pPr>
              <a:t>23/9/6 9時43分</a:t>
            </a:fld>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9303B85A-85E8-4151-AC12-DA0E875F60ED}" type="slidenum">
              <a:rPr lang="en-US" altLang="ja-JP" smtClean="0"/>
              <a:pPr>
                <a:defRPr/>
              </a:pPr>
              <a:t>‹#›</a:t>
            </a:fld>
            <a:endParaRPr lang="en-US" altLang="ja-JP"/>
          </a:p>
        </p:txBody>
      </p:sp>
    </p:spTree>
    <p:extLst>
      <p:ext uri="{BB962C8B-B14F-4D97-AF65-F5344CB8AC3E}">
        <p14:creationId xmlns:p14="http://schemas.microsoft.com/office/powerpoint/2010/main" val="223346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D18026D0-2298-4992-9689-74AFC23AE9B7}" type="datetime8">
              <a:rPr lang="ja-JP" altLang="en-US"/>
              <a:pPr>
                <a:defRPr/>
              </a:pPr>
              <a:t>23/9/6 9時43分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9BD55C04-0E4D-4057-B3EE-604A6B3D64D6}" type="datetime8">
              <a:rPr lang="ja-JP" altLang="en-US" smtClean="0"/>
              <a:pPr>
                <a:defRPr/>
              </a:pPr>
              <a:t>23/9/6 9時43分</a:t>
            </a:fld>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CE336110-AF16-4DFD-84B5-49F5F62D5771}" type="slidenum">
              <a:rPr lang="en-US" altLang="ja-JP" smtClean="0"/>
              <a:pPr>
                <a:defRPr/>
              </a:pPr>
              <a:t>‹#›</a:t>
            </a:fld>
            <a:endParaRPr lang="en-US" altLang="ja-JP"/>
          </a:p>
        </p:txBody>
      </p:sp>
    </p:spTree>
    <p:extLst>
      <p:ext uri="{BB962C8B-B14F-4D97-AF65-F5344CB8AC3E}">
        <p14:creationId xmlns:p14="http://schemas.microsoft.com/office/powerpoint/2010/main" val="1130772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8987BD14-5576-4E87-91E0-2847D6C424AD}" type="datetime8">
              <a:rPr lang="ja-JP" altLang="en-US" smtClean="0"/>
              <a:pPr>
                <a:defRPr/>
              </a:pPr>
              <a:t>23/9/6 9時43分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D3006B4-28CF-474E-A3B3-AC72CBEAA0A8}" type="slidenum">
              <a:rPr lang="en-US" altLang="ja-JP" smtClean="0"/>
              <a:pPr>
                <a:defRPr/>
              </a:pPr>
              <a:t>‹#›</a:t>
            </a:fld>
            <a:endParaRPr lang="en-US" altLang="ja-JP"/>
          </a:p>
        </p:txBody>
      </p:sp>
    </p:spTree>
    <p:extLst>
      <p:ext uri="{BB962C8B-B14F-4D97-AF65-F5344CB8AC3E}">
        <p14:creationId xmlns:p14="http://schemas.microsoft.com/office/powerpoint/2010/main" val="3360133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55D99D18-C6E9-4984-B238-E404DA78650F}" type="datetime8">
              <a:rPr lang="ja-JP" altLang="en-US" smtClean="0"/>
              <a:pPr>
                <a:defRPr/>
              </a:pPr>
              <a:t>23/9/6 9時43分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3F5E68E-8A7F-484C-B059-8EF9329CAB06}" type="slidenum">
              <a:rPr lang="en-US" altLang="ja-JP" smtClean="0"/>
              <a:pPr>
                <a:defRPr/>
              </a:pPr>
              <a:t>‹#›</a:t>
            </a:fld>
            <a:endParaRPr lang="en-US" altLang="ja-JP"/>
          </a:p>
        </p:txBody>
      </p:sp>
    </p:spTree>
    <p:extLst>
      <p:ext uri="{BB962C8B-B14F-4D97-AF65-F5344CB8AC3E}">
        <p14:creationId xmlns:p14="http://schemas.microsoft.com/office/powerpoint/2010/main" val="9056979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66B444F4-C1DE-4B72-BEAA-40281524D64E}" type="datetime8">
              <a:rPr lang="ja-JP" altLang="en-US" smtClean="0"/>
              <a:pPr>
                <a:defRPr/>
              </a:pPr>
              <a:t>23/9/6 9時43分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3209B98-B03A-444B-86BC-61F7CFE02FB9}" type="slidenum">
              <a:rPr lang="en-US" altLang="ja-JP" smtClean="0"/>
              <a:pPr>
                <a:defRPr/>
              </a:pPr>
              <a:t>‹#›</a:t>
            </a:fld>
            <a:endParaRPr lang="en-US" altLang="ja-JP"/>
          </a:p>
        </p:txBody>
      </p:sp>
    </p:spTree>
    <p:extLst>
      <p:ext uri="{BB962C8B-B14F-4D97-AF65-F5344CB8AC3E}">
        <p14:creationId xmlns:p14="http://schemas.microsoft.com/office/powerpoint/2010/main" val="4099165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292DE038-6A49-42C6-8B03-C1FC7CD470F3}" type="datetime8">
              <a:rPr lang="ja-JP" altLang="en-US" smtClean="0"/>
              <a:pPr>
                <a:defRPr/>
              </a:pPr>
              <a:t>23/9/6 9時43分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378452-97DB-44C4-83D8-80B06336607D}" type="slidenum">
              <a:rPr lang="en-US" altLang="ja-JP" smtClean="0"/>
              <a:pPr>
                <a:defRPr/>
              </a:pPr>
              <a:t>‹#›</a:t>
            </a:fld>
            <a:endParaRPr lang="en-US" altLang="ja-JP"/>
          </a:p>
        </p:txBody>
      </p:sp>
    </p:spTree>
    <p:extLst>
      <p:ext uri="{BB962C8B-B14F-4D97-AF65-F5344CB8AC3E}">
        <p14:creationId xmlns:p14="http://schemas.microsoft.com/office/powerpoint/2010/main" val="1932101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23/9/6 9時43分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84A1CDC-B3BF-46B4-8E5E-EA1003D1AA2C}" type="datetime8">
              <a:rPr lang="ja-JP" altLang="en-US"/>
              <a:pPr>
                <a:defRPr/>
              </a:pPr>
              <a:t>23/9/6 9時43分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3"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4E2DFC5B-1B52-405C-AB2C-0BF2BB0DDB31}" type="datetime8">
              <a:rPr lang="ja-JP" altLang="en-US"/>
              <a:pPr>
                <a:defRPr/>
              </a:pPr>
              <a:t>23/9/6 9時43分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8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CA576A1E-08D2-4996-8EB3-07AE1395FF6E}" type="datetime8">
              <a:rPr lang="ja-JP" altLang="en-US"/>
              <a:pPr>
                <a:defRPr/>
              </a:pPr>
              <a:t>23/9/6 9時43分</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5AFC2A9E-3697-4066-B3EB-AEEA92FEF08E}" type="datetime8">
              <a:rPr lang="ja-JP" altLang="en-US"/>
              <a:pPr>
                <a:defRPr/>
              </a:pPr>
              <a:t>23/9/6 9時43分</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BD55C04-0E4D-4057-B3EE-604A6B3D64D6}" type="datetime8">
              <a:rPr lang="ja-JP" altLang="en-US"/>
              <a:pPr>
                <a:defRPr/>
              </a:pPr>
              <a:t>23/9/6 9時43分</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499" y="273060"/>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987BD14-5576-4E87-91E0-2847D6C424AD}" type="datetime8">
              <a:rPr lang="ja-JP" altLang="en-US"/>
              <a:pPr>
                <a:defRPr/>
              </a:pPr>
              <a:t>23/9/6 9時43分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5D99D18-C6E9-4984-B238-E404DA78650F}" type="datetime8">
              <a:rPr lang="ja-JP" altLang="en-US"/>
              <a:pPr>
                <a:defRPr/>
              </a:pPr>
              <a:t>23/9/6 9時43分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73054" y="115896"/>
            <a:ext cx="936148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gray">
          <a:xfrm>
            <a:off x="495300" y="1341446"/>
            <a:ext cx="8915400"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43364" name="Rectangle 4"/>
          <p:cNvSpPr>
            <a:spLocks noGrp="1" noChangeArrowheads="1"/>
          </p:cNvSpPr>
          <p:nvPr>
            <p:ph type="dt" sz="half" idx="2"/>
          </p:nvPr>
        </p:nvSpPr>
        <p:spPr bwMode="gray">
          <a:xfrm>
            <a:off x="273050"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000"/>
            </a:lvl1pPr>
          </a:lstStyle>
          <a:p>
            <a:pPr>
              <a:defRPr/>
            </a:pPr>
            <a:fld id="{762D76FB-362E-452F-A462-7EF4769B5C70}" type="datetime8">
              <a:rPr lang="ja-JP" altLang="en-US"/>
              <a:pPr>
                <a:defRPr/>
              </a:pPr>
              <a:t>23/9/6 9時43分</a:t>
            </a:fld>
            <a:endParaRPr lang="en-US" altLang="ja-JP"/>
          </a:p>
        </p:txBody>
      </p:sp>
      <p:sp>
        <p:nvSpPr>
          <p:cNvPr id="143365" name="Rectangle 5"/>
          <p:cNvSpPr>
            <a:spLocks noGrp="1" noChangeArrowheads="1"/>
          </p:cNvSpPr>
          <p:nvPr>
            <p:ph type="ftr" sz="quarter" idx="3"/>
          </p:nvPr>
        </p:nvSpPr>
        <p:spPr bwMode="gray">
          <a:xfrm>
            <a:off x="3463925" y="6597650"/>
            <a:ext cx="31369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pPr>
              <a:defRPr/>
            </a:pPr>
            <a:endParaRPr lang="en-US" altLang="ja-JP"/>
          </a:p>
        </p:txBody>
      </p:sp>
      <p:sp>
        <p:nvSpPr>
          <p:cNvPr id="143366" name="Rectangle 6"/>
          <p:cNvSpPr>
            <a:spLocks noGrp="1" noChangeArrowheads="1"/>
          </p:cNvSpPr>
          <p:nvPr>
            <p:ph type="sldNum" sz="quarter" idx="4"/>
          </p:nvPr>
        </p:nvSpPr>
        <p:spPr bwMode="gray">
          <a:xfrm>
            <a:off x="7323138"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71468" y="549285"/>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32" name="Rectangle 8"/>
          <p:cNvSpPr>
            <a:spLocks noChangeArrowheads="1"/>
          </p:cNvSpPr>
          <p:nvPr/>
        </p:nvSpPr>
        <p:spPr bwMode="gray">
          <a:xfrm>
            <a:off x="271468" y="6524625"/>
            <a:ext cx="9361487" cy="71438"/>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909" r:id="rId12"/>
    <p:sldLayoutId id="2147483910" r:id="rId13"/>
  </p:sldLayoutIdLst>
  <p:txStyles>
    <p:titleStyle>
      <a:lvl1pPr algn="l" rtl="0" eaLnBrk="0" fontAlgn="base" hangingPunct="0">
        <a:spcBef>
          <a:spcPct val="0"/>
        </a:spcBef>
        <a:spcAft>
          <a:spcPct val="0"/>
        </a:spcAft>
        <a:defRPr kumimoji="1" sz="2000">
          <a:solidFill>
            <a:schemeClr val="tx2"/>
          </a:solidFill>
          <a:latin typeface="+mj-lt"/>
          <a:ea typeface="+mj-ea"/>
          <a:cs typeface="+mj-cs"/>
        </a:defRPr>
      </a:lvl1pPr>
      <a:lvl2pPr algn="l" rtl="0" eaLnBrk="0" fontAlgn="base" hangingPunct="0">
        <a:spcBef>
          <a:spcPct val="0"/>
        </a:spcBef>
        <a:spcAft>
          <a:spcPct val="0"/>
        </a:spcAft>
        <a:defRPr kumimoji="1" sz="2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2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2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2000">
          <a:solidFill>
            <a:schemeClr val="tx2"/>
          </a:solidFill>
          <a:latin typeface="Arial" charset="0"/>
          <a:ea typeface="ＭＳ Ｐゴシック" pitchFamily="50" charset="-128"/>
        </a:defRPr>
      </a:lvl5pPr>
      <a:lvl6pPr marL="457200" algn="l" rtl="0" fontAlgn="base">
        <a:spcBef>
          <a:spcPct val="0"/>
        </a:spcBef>
        <a:spcAft>
          <a:spcPct val="0"/>
        </a:spcAft>
        <a:defRPr kumimoji="1" sz="2000">
          <a:solidFill>
            <a:schemeClr val="tx2"/>
          </a:solidFill>
          <a:latin typeface="Arial" charset="0"/>
          <a:ea typeface="ＭＳ Ｐゴシック" pitchFamily="50" charset="-128"/>
        </a:defRPr>
      </a:lvl6pPr>
      <a:lvl7pPr marL="914400" algn="l" rtl="0" fontAlgn="base">
        <a:spcBef>
          <a:spcPct val="0"/>
        </a:spcBef>
        <a:spcAft>
          <a:spcPct val="0"/>
        </a:spcAft>
        <a:defRPr kumimoji="1" sz="2000">
          <a:solidFill>
            <a:schemeClr val="tx2"/>
          </a:solidFill>
          <a:latin typeface="Arial" charset="0"/>
          <a:ea typeface="ＭＳ Ｐゴシック" pitchFamily="50" charset="-128"/>
        </a:defRPr>
      </a:lvl7pPr>
      <a:lvl8pPr marL="1371600" algn="l" rtl="0" fontAlgn="base">
        <a:spcBef>
          <a:spcPct val="0"/>
        </a:spcBef>
        <a:spcAft>
          <a:spcPct val="0"/>
        </a:spcAft>
        <a:defRPr kumimoji="1" sz="2000">
          <a:solidFill>
            <a:schemeClr val="tx2"/>
          </a:solidFill>
          <a:latin typeface="Arial" charset="0"/>
          <a:ea typeface="ＭＳ Ｐゴシック" pitchFamily="50" charset="-128"/>
        </a:defRPr>
      </a:lvl8pPr>
      <a:lvl9pPr marL="1828800" algn="l" rtl="0" fontAlgn="base">
        <a:spcBef>
          <a:spcPct val="0"/>
        </a:spcBef>
        <a:spcAft>
          <a:spcPct val="0"/>
        </a:spcAft>
        <a:defRPr kumimoji="1" sz="2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a:solidFill>
            <a:schemeClr val="tx1"/>
          </a:solidFill>
          <a:latin typeface="+mn-lt"/>
          <a:ea typeface="+mn-ea"/>
        </a:defRPr>
      </a:lvl2pPr>
      <a:lvl3pPr marL="1143000" indent="-228600" algn="l" rtl="0" eaLnBrk="0" fontAlgn="base" hangingPunct="0">
        <a:spcBef>
          <a:spcPct val="20000"/>
        </a:spcBef>
        <a:spcAft>
          <a:spcPct val="0"/>
        </a:spcAft>
        <a:buChar char="•"/>
        <a:defRPr kumimoji="1" sz="1600">
          <a:solidFill>
            <a:schemeClr val="tx1"/>
          </a:solidFill>
          <a:latin typeface="+mn-lt"/>
          <a:ea typeface="+mn-ea"/>
        </a:defRPr>
      </a:lvl3pPr>
      <a:lvl4pPr marL="1600200" indent="-228600" algn="l" rtl="0" eaLnBrk="0" fontAlgn="base" hangingPunct="0">
        <a:spcBef>
          <a:spcPct val="20000"/>
        </a:spcBef>
        <a:spcAft>
          <a:spcPct val="0"/>
        </a:spcAft>
        <a:buChar char="–"/>
        <a:defRPr kumimoji="1" sz="1400">
          <a:solidFill>
            <a:schemeClr val="tx1"/>
          </a:solidFill>
          <a:latin typeface="+mn-lt"/>
          <a:ea typeface="+mn-ea"/>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2D76FB-362E-452F-A462-7EF4769B5C70}" type="datetime8">
              <a:rPr lang="ja-JP" altLang="en-US" smtClean="0"/>
              <a:pPr>
                <a:defRPr/>
              </a:pPr>
              <a:t>23/9/6 9時43分</a:t>
            </a:fld>
            <a:endParaRPr lang="en-US" altLang="ja-JP"/>
          </a:p>
        </p:txBody>
      </p:sp>
      <p:sp>
        <p:nvSpPr>
          <p:cNvPr id="5" name="フッター プレースホルダー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10989B0-3D10-4F31-8EFD-BA8E73401EE1}" type="slidenum">
              <a:rPr lang="en-US" altLang="ja-JP" smtClean="0"/>
              <a:pPr>
                <a:defRPr/>
              </a:pPr>
              <a:t>‹#›</a:t>
            </a:fld>
            <a:endParaRPr lang="en-US" altLang="ja-JP"/>
          </a:p>
        </p:txBody>
      </p:sp>
    </p:spTree>
    <p:extLst>
      <p:ext uri="{BB962C8B-B14F-4D97-AF65-F5344CB8AC3E}">
        <p14:creationId xmlns:p14="http://schemas.microsoft.com/office/powerpoint/2010/main" val="307880496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4"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9433" y="1596788"/>
            <a:ext cx="9143193" cy="4790364"/>
          </a:xfrm>
          <a:noFill/>
        </p:spPr>
        <p:txBody>
          <a:bodyPr>
            <a:normAutofit lnSpcReduction="10000"/>
          </a:bodyPr>
          <a:lstStyle/>
          <a:p>
            <a:pPr marL="265113" indent="-265113">
              <a:lnSpc>
                <a:spcPct val="120000"/>
              </a:lnSpc>
              <a:spcBef>
                <a:spcPts val="600"/>
              </a:spcBef>
              <a:buNone/>
            </a:pPr>
            <a:r>
              <a:rPr lang="ja-JP" altLang="en-US" sz="2800" dirty="0">
                <a:latin typeface="ＭＳ Ｐゴシック" pitchFamily="50" charset="-128"/>
              </a:rPr>
              <a:t>◆ 「財政運営基本</a:t>
            </a:r>
            <a:r>
              <a:rPr lang="ja-JP" altLang="en-US" sz="2800" dirty="0" smtClean="0">
                <a:latin typeface="ＭＳ Ｐゴシック" pitchFamily="50" charset="-128"/>
              </a:rPr>
              <a:t>条例</a:t>
            </a:r>
            <a:r>
              <a:rPr lang="ja-JP" altLang="en-US" sz="2800" dirty="0">
                <a:latin typeface="ＭＳ Ｐゴシック" pitchFamily="50" charset="-128"/>
              </a:rPr>
              <a:t>」に基づき、財政状況に関する中長期試算を作成。</a:t>
            </a:r>
            <a:br>
              <a:rPr lang="ja-JP" altLang="en-US" sz="2800" dirty="0">
                <a:latin typeface="ＭＳ Ｐゴシック" pitchFamily="50" charset="-128"/>
              </a:rPr>
            </a:br>
            <a:r>
              <a:rPr lang="ja-JP" altLang="en-US" sz="2800" dirty="0">
                <a:latin typeface="ＭＳ Ｐゴシック" pitchFamily="50" charset="-128"/>
              </a:rPr>
              <a:t>（発射台となる毎年度の当初予算毎に作成</a:t>
            </a:r>
            <a:r>
              <a:rPr lang="ja-JP" altLang="en-US" sz="2800" dirty="0" smtClean="0">
                <a:latin typeface="ＭＳ Ｐゴシック" pitchFamily="50" charset="-128"/>
              </a:rPr>
              <a:t>）</a:t>
            </a:r>
            <a:endParaRPr lang="en-US" altLang="ja-JP" sz="2800" dirty="0" smtClean="0">
              <a:latin typeface="ＭＳ Ｐゴシック" pitchFamily="50" charset="-128"/>
            </a:endParaRPr>
          </a:p>
          <a:p>
            <a:pPr marL="265113" indent="-265113">
              <a:lnSpc>
                <a:spcPct val="120000"/>
              </a:lnSpc>
              <a:spcBef>
                <a:spcPts val="600"/>
              </a:spcBef>
              <a:buNone/>
            </a:pPr>
            <a:endParaRPr lang="ja-JP" altLang="en-US" sz="2800" dirty="0">
              <a:latin typeface="ＭＳ Ｐゴシック" pitchFamily="50" charset="-128"/>
            </a:endParaRPr>
          </a:p>
          <a:p>
            <a:pPr marL="265113" indent="-265113">
              <a:lnSpc>
                <a:spcPct val="120000"/>
              </a:lnSpc>
              <a:spcBef>
                <a:spcPts val="600"/>
              </a:spcBef>
              <a:buNone/>
            </a:pPr>
            <a:r>
              <a:rPr lang="ja-JP" altLang="en-US" sz="2800" dirty="0">
                <a:latin typeface="ＭＳ Ｐゴシック" pitchFamily="50" charset="-128"/>
              </a:rPr>
              <a:t>◆ 試算にあたっては、「中長期の経済財政に関する試算」（内閣府）で示された経済成長率・長期金利や歳入・歳出</a:t>
            </a:r>
            <a:r>
              <a:rPr lang="ja-JP" altLang="en-US" sz="2800" dirty="0" smtClean="0">
                <a:latin typeface="ＭＳ Ｐゴシック" pitchFamily="50" charset="-128"/>
              </a:rPr>
              <a:t>の状況など</a:t>
            </a:r>
            <a:r>
              <a:rPr lang="ja-JP" altLang="en-US" sz="2800" dirty="0">
                <a:latin typeface="ＭＳ Ｐゴシック" pitchFamily="50" charset="-128"/>
              </a:rPr>
              <a:t>、現時点で見込むことができる条件を前提に推計。なお、この試算は不確定要素を多く含んでおり、将来に向かって相当の幅をもってみる必要。</a:t>
            </a:r>
          </a:p>
        </p:txBody>
      </p:sp>
      <p:sp>
        <p:nvSpPr>
          <p:cNvPr id="6" name="Rectangle 2"/>
          <p:cNvSpPr txBox="1">
            <a:spLocks noChangeArrowheads="1"/>
          </p:cNvSpPr>
          <p:nvPr/>
        </p:nvSpPr>
        <p:spPr>
          <a:xfrm>
            <a:off x="119487" y="392627"/>
            <a:ext cx="9684913" cy="1056068"/>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b="1" dirty="0" smtClean="0">
                <a:latin typeface="ＭＳ Ｐゴシック" pitchFamily="50" charset="-128"/>
              </a:rPr>
              <a:t>14</a:t>
            </a:r>
            <a:r>
              <a:rPr lang="ja-JP" altLang="en-US" sz="2800" b="1" dirty="0" err="1" smtClean="0">
                <a:latin typeface="ＭＳ Ｐゴシック" pitchFamily="50" charset="-128"/>
              </a:rPr>
              <a:t>．</a:t>
            </a:r>
            <a:r>
              <a:rPr lang="ja-JP" altLang="en-US" sz="2800" b="1" dirty="0" smtClean="0">
                <a:latin typeface="ＭＳ Ｐゴシック" pitchFamily="50" charset="-128"/>
              </a:rPr>
              <a:t>財政状況に関する中長期試算</a:t>
            </a:r>
            <a:r>
              <a:rPr lang="en-US" altLang="ja-JP" sz="2800" b="1" dirty="0" smtClean="0">
                <a:latin typeface="ＭＳ Ｐゴシック" pitchFamily="50" charset="-128"/>
              </a:rPr>
              <a:t>〔</a:t>
            </a:r>
            <a:r>
              <a:rPr lang="ja-JP" altLang="en-US" sz="2800" b="1" dirty="0" smtClean="0">
                <a:latin typeface="ＭＳ Ｐゴシック" pitchFamily="50" charset="-128"/>
              </a:rPr>
              <a:t>粗い試算</a:t>
            </a:r>
            <a:r>
              <a:rPr lang="en-US" altLang="ja-JP" sz="2800" b="1" dirty="0" smtClean="0">
                <a:latin typeface="ＭＳ Ｐゴシック" pitchFamily="50" charset="-128"/>
              </a:rPr>
              <a:t>〕</a:t>
            </a:r>
            <a:r>
              <a:rPr lang="ja-JP" altLang="en-US" sz="2800" b="1" dirty="0" smtClean="0">
                <a:latin typeface="ＭＳ Ｐゴシック" pitchFamily="50" charset="-128"/>
              </a:rPr>
              <a:t>の</a:t>
            </a:r>
            <a:r>
              <a:rPr lang="ja-JP" altLang="en-US" sz="2800" b="1" dirty="0">
                <a:latin typeface="ＭＳ Ｐゴシック" pitchFamily="50" charset="-128"/>
              </a:rPr>
              <a:t>策定</a:t>
            </a:r>
            <a:r>
              <a:rPr lang="ja-JP" altLang="en-US" sz="2800" b="1" dirty="0" smtClean="0">
                <a:latin typeface="ＭＳ Ｐゴシック" pitchFamily="50" charset="-128"/>
              </a:rPr>
              <a:t>について</a:t>
            </a:r>
            <a:r>
              <a:rPr lang="en-US" altLang="ja-JP" sz="2800" b="1" dirty="0" smtClean="0">
                <a:latin typeface="ＭＳ Ｐゴシック" pitchFamily="50" charset="-128"/>
              </a:rPr>
              <a:t/>
            </a:r>
            <a:br>
              <a:rPr lang="en-US" altLang="ja-JP" sz="2800" b="1" dirty="0" smtClean="0">
                <a:latin typeface="ＭＳ Ｐゴシック" pitchFamily="50" charset="-128"/>
              </a:rPr>
            </a:br>
            <a:r>
              <a:rPr lang="ja-JP" altLang="en-US" sz="2800" b="1" dirty="0" smtClean="0">
                <a:latin typeface="ＭＳ Ｐゴシック" pitchFamily="50" charset="-128"/>
              </a:rPr>
              <a:t> </a:t>
            </a:r>
            <a:r>
              <a:rPr lang="en-US" altLang="ja-JP" sz="2800" b="1" dirty="0" smtClean="0">
                <a:latin typeface="ＭＳ Ｐゴシック" pitchFamily="50" charset="-128"/>
              </a:rPr>
              <a:t>【</a:t>
            </a:r>
            <a:r>
              <a:rPr lang="ja-JP" altLang="en-US" sz="2800" b="1" dirty="0" smtClean="0">
                <a:latin typeface="ＭＳ Ｐゴシック" pitchFamily="50" charset="-128"/>
              </a:rPr>
              <a:t>令和５年２月版</a:t>
            </a:r>
            <a:r>
              <a:rPr lang="en-US" altLang="ja-JP" sz="2800" b="1" dirty="0" smtClean="0">
                <a:latin typeface="ＭＳ Ｐゴシック" pitchFamily="50" charset="-128"/>
              </a:rPr>
              <a:t>】</a:t>
            </a:r>
          </a:p>
        </p:txBody>
      </p:sp>
    </p:spTree>
    <p:extLst>
      <p:ext uri="{BB962C8B-B14F-4D97-AF65-F5344CB8AC3E}">
        <p14:creationId xmlns:p14="http://schemas.microsoft.com/office/powerpoint/2010/main" val="915151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グラフ 17"/>
          <p:cNvGraphicFramePr>
            <a:graphicFrameLocks/>
          </p:cNvGraphicFramePr>
          <p:nvPr>
            <p:extLst/>
          </p:nvPr>
        </p:nvGraphicFramePr>
        <p:xfrm>
          <a:off x="355458" y="1843796"/>
          <a:ext cx="9142233" cy="5510041"/>
        </p:xfrm>
        <a:graphic>
          <a:graphicData uri="http://schemas.openxmlformats.org/drawingml/2006/chart">
            <c:chart xmlns:c="http://schemas.openxmlformats.org/drawingml/2006/chart" xmlns:r="http://schemas.openxmlformats.org/officeDocument/2006/relationships" r:id="rId3"/>
          </a:graphicData>
        </a:graphic>
      </p:graphicFrame>
      <p:sp>
        <p:nvSpPr>
          <p:cNvPr id="39" name="テキスト ボックス 12"/>
          <p:cNvSpPr txBox="1"/>
          <p:nvPr/>
        </p:nvSpPr>
        <p:spPr>
          <a:xfrm>
            <a:off x="76519" y="2202286"/>
            <a:ext cx="430887" cy="3880763"/>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5" name="大かっこ 4"/>
          <p:cNvSpPr/>
          <p:nvPr/>
        </p:nvSpPr>
        <p:spPr>
          <a:xfrm>
            <a:off x="1008023" y="6398732"/>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a:latin typeface="ＭＳ Ｐゴシック" pitchFamily="50" charset="-128"/>
              </a:rPr>
              <a:t>      内閣府試算の経済成長率・長期金利や歳入・歳出の状況など、現時点で見込むことができる条件を前提に推計</a:t>
            </a:r>
            <a:endParaRPr lang="en-US" altLang="ja-JP" sz="1050" dirty="0">
              <a:latin typeface="ＭＳ Ｐゴシック" pitchFamily="50" charset="-128"/>
            </a:endParaRPr>
          </a:p>
          <a:p>
            <a:pPr algn="l"/>
            <a:r>
              <a:rPr lang="ja-JP" altLang="en-US" sz="1050" dirty="0">
                <a:latin typeface="ＭＳ Ｐゴシック" pitchFamily="50" charset="-128"/>
              </a:rPr>
              <a:t>      この試算は不確定要素を多く含んでおり、将来に向かって相当の幅をもってみる必要</a:t>
            </a:r>
            <a:endParaRPr kumimoji="1" lang="ja-JP" altLang="en-US" sz="1050" dirty="0"/>
          </a:p>
        </p:txBody>
      </p:sp>
      <p:sp>
        <p:nvSpPr>
          <p:cNvPr id="4" name="メモ 3"/>
          <p:cNvSpPr/>
          <p:nvPr/>
        </p:nvSpPr>
        <p:spPr>
          <a:xfrm>
            <a:off x="635001" y="1068868"/>
            <a:ext cx="8747068" cy="721832"/>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13~19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年度の間に、</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減債基金から借入れを実施した合計</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5,202</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億円の積立</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不足</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額については、</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令和５年度末に復元が完了する見込み</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・財政調整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残高見込額</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1,619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末見込）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積立目標額：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endParaRPr kumimoji="1" lang="ja-JP" altLang="en-US" sz="1050" dirty="0">
              <a:solidFill>
                <a:schemeClr val="tx1"/>
              </a:solidFill>
              <a:latin typeface="Arial Unicode MS" panose="020B0604020202020204" pitchFamily="50" charset="-128"/>
              <a:cs typeface="Meiryo UI" panose="020B0604030504040204" pitchFamily="50" charset="-128"/>
            </a:endParaRPr>
          </a:p>
        </p:txBody>
      </p:sp>
      <p:sp>
        <p:nvSpPr>
          <p:cNvPr id="8195" name="Rectangle 2"/>
          <p:cNvSpPr>
            <a:spLocks noGrp="1" noChangeArrowheads="1"/>
          </p:cNvSpPr>
          <p:nvPr>
            <p:ph type="title"/>
          </p:nvPr>
        </p:nvSpPr>
        <p:spPr>
          <a:xfrm>
            <a:off x="507406" y="378572"/>
            <a:ext cx="8917201" cy="637200"/>
          </a:xfrm>
          <a:solidFill>
            <a:srgbClr val="000099"/>
          </a:solidFill>
        </p:spPr>
        <p:txBody>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財政収支の見通し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5</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38" name="ホームベース 37"/>
          <p:cNvSpPr/>
          <p:nvPr/>
        </p:nvSpPr>
        <p:spPr bwMode="auto">
          <a:xfrm rot="5400000">
            <a:off x="-1672553" y="4009029"/>
            <a:ext cx="3880186" cy="267853"/>
          </a:xfrm>
          <a:prstGeom prst="homePlate">
            <a:avLst/>
          </a:prstGeom>
          <a:noFill/>
          <a:ln w="19050" cap="flat" cmpd="sng" algn="ctr">
            <a:solidFill>
              <a:schemeClr val="tx1"/>
            </a:solidFill>
            <a:prstDash val="solid"/>
            <a:round/>
            <a:headEnd type="none" w="med" len="med"/>
            <a:tailEnd type="none" w="med" len="med"/>
          </a:ln>
          <a:effec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cxnSp>
        <p:nvCxnSpPr>
          <p:cNvPr id="23" name="直線矢印コネクタ 22"/>
          <p:cNvCxnSpPr/>
          <p:nvPr/>
        </p:nvCxnSpPr>
        <p:spPr>
          <a:xfrm flipH="1" flipV="1">
            <a:off x="1235210" y="2575560"/>
            <a:ext cx="631995" cy="873"/>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flipH="1" flipV="1">
            <a:off x="1360747" y="4088300"/>
            <a:ext cx="734753" cy="834922"/>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36" name="角丸四角形 35"/>
          <p:cNvSpPr/>
          <p:nvPr/>
        </p:nvSpPr>
        <p:spPr>
          <a:xfrm>
            <a:off x="1053743" y="4911041"/>
            <a:ext cx="1692000" cy="360000"/>
          </a:xfrm>
          <a:prstGeom prst="round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減債基金復元額</a:t>
            </a:r>
          </a:p>
        </p:txBody>
      </p:sp>
      <p:sp>
        <p:nvSpPr>
          <p:cNvPr id="17" name="角丸四角形 16"/>
          <p:cNvSpPr/>
          <p:nvPr/>
        </p:nvSpPr>
        <p:spPr>
          <a:xfrm>
            <a:off x="1730374" y="2396433"/>
            <a:ext cx="1590960" cy="360000"/>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単年度収支</a:t>
            </a:r>
          </a:p>
        </p:txBody>
      </p:sp>
      <p:sp>
        <p:nvSpPr>
          <p:cNvPr id="21" name="テキスト ボックス 1"/>
          <p:cNvSpPr txBox="1"/>
          <p:nvPr/>
        </p:nvSpPr>
        <p:spPr>
          <a:xfrm>
            <a:off x="1254790" y="1843796"/>
            <a:ext cx="513019" cy="2966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600" dirty="0">
                <a:latin typeface="HGSｺﾞｼｯｸE" panose="020B0900000000000000" pitchFamily="50" charset="-128"/>
                <a:ea typeface="HGSｺﾞｼｯｸE" panose="020B0900000000000000" pitchFamily="50" charset="-128"/>
              </a:rPr>
              <a:t>(</a:t>
            </a:r>
            <a:r>
              <a:rPr lang="ja-JP" altLang="en-US" sz="600" dirty="0">
                <a:latin typeface="HGSｺﾞｼｯｸE" panose="020B0900000000000000" pitchFamily="50" charset="-128"/>
                <a:ea typeface="HGSｺﾞｼｯｸE" panose="020B0900000000000000" pitchFamily="50" charset="-128"/>
              </a:rPr>
              <a:t>当初</a:t>
            </a:r>
            <a:r>
              <a:rPr lang="en-US" altLang="ja-JP" sz="600" dirty="0">
                <a:latin typeface="HGSｺﾞｼｯｸE" panose="020B0900000000000000" pitchFamily="50" charset="-128"/>
                <a:ea typeface="HGSｺﾞｼｯｸE" panose="020B0900000000000000" pitchFamily="50" charset="-128"/>
              </a:rPr>
              <a:t>)</a:t>
            </a:r>
            <a:endParaRPr lang="ja-JP" altLang="en-US" sz="600" dirty="0">
              <a:latin typeface="HGSｺﾞｼｯｸE" panose="020B0900000000000000" pitchFamily="50" charset="-128"/>
              <a:ea typeface="HGSｺﾞｼｯｸE" panose="020B0900000000000000" pitchFamily="50" charset="-128"/>
            </a:endParaRPr>
          </a:p>
        </p:txBody>
      </p:sp>
      <p:sp>
        <p:nvSpPr>
          <p:cNvPr id="22" name="テキスト ボックス 11"/>
          <p:cNvSpPr txBox="1"/>
          <p:nvPr/>
        </p:nvSpPr>
        <p:spPr>
          <a:xfrm>
            <a:off x="355003" y="1802925"/>
            <a:ext cx="788742" cy="37841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ja-JP" altLang="en-US" sz="1200" dirty="0" smtClean="0">
                <a:latin typeface="HGSｺﾞｼｯｸM" panose="020B0600000000000000" pitchFamily="50" charset="-128"/>
                <a:ea typeface="HGSｺﾞｼｯｸM" panose="020B0600000000000000" pitchFamily="50" charset="-128"/>
                <a:cs typeface="Meiryo UI" panose="020B0604030504040204" pitchFamily="50" charset="-128"/>
              </a:rPr>
              <a:t>億円</a:t>
            </a:r>
            <a:r>
              <a:rPr kumimoji="1"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rPr>
              <a:t>)</a:t>
            </a:r>
            <a:endPar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 name="テキスト ボックス 2"/>
          <p:cNvSpPr txBox="1"/>
          <p:nvPr/>
        </p:nvSpPr>
        <p:spPr>
          <a:xfrm>
            <a:off x="760480" y="4178379"/>
            <a:ext cx="981269" cy="276999"/>
          </a:xfrm>
          <a:prstGeom prst="rect">
            <a:avLst/>
          </a:prstGeom>
          <a:noFill/>
        </p:spPr>
        <p:txBody>
          <a:bodyPr wrap="square" rtlCol="0">
            <a:spAutoFit/>
          </a:bodyPr>
          <a:lstStyle/>
          <a:p>
            <a:r>
              <a:rPr kumimoji="1" lang="ja-JP" altLang="en-US" sz="1200" b="1" dirty="0" smtClean="0">
                <a:latin typeface="HGPｺﾞｼｯｸM" panose="020B0600000000000000" pitchFamily="50" charset="-128"/>
                <a:ea typeface="HGPｺﾞｼｯｸM" panose="020B0600000000000000" pitchFamily="50" charset="-128"/>
              </a:rPr>
              <a:t>▲</a:t>
            </a:r>
            <a:r>
              <a:rPr kumimoji="1" lang="en-US" altLang="ja-JP" sz="1200" b="1" dirty="0" smtClean="0">
                <a:latin typeface="HGPｺﾞｼｯｸM" panose="020B0600000000000000" pitchFamily="50" charset="-128"/>
                <a:ea typeface="HGPｺﾞｼｯｸM" panose="020B0600000000000000" pitchFamily="50" charset="-128"/>
              </a:rPr>
              <a:t>552</a:t>
            </a:r>
            <a:endParaRPr kumimoji="1" lang="ja-JP" altLang="en-US" sz="1200" b="1" dirty="0">
              <a:latin typeface="HGPｺﾞｼｯｸM" panose="020B0600000000000000" pitchFamily="50" charset="-128"/>
              <a:ea typeface="HGPｺﾞｼｯｸM" panose="020B0600000000000000" pitchFamily="50" charset="-128"/>
            </a:endParaRPr>
          </a:p>
        </p:txBody>
      </p:sp>
      <p:sp>
        <p:nvSpPr>
          <p:cNvPr id="19" name="テキスト ボックス 1"/>
          <p:cNvSpPr txBox="1"/>
          <p:nvPr/>
        </p:nvSpPr>
        <p:spPr>
          <a:xfrm>
            <a:off x="901020" y="3655738"/>
            <a:ext cx="644039" cy="36817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159</a:t>
            </a:r>
            <a:endParaRPr lang="ja-JP" altLang="en-US" sz="12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606205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434811" y="1045034"/>
            <a:ext cx="8831464" cy="5676520"/>
          </a:xfrm>
          <a:prstGeom prst="rect">
            <a:avLst/>
          </a:prstGeom>
        </p:spPr>
      </p:pic>
      <p:sp>
        <p:nvSpPr>
          <p:cNvPr id="10242" name="Rectangle 2"/>
          <p:cNvSpPr>
            <a:spLocks noGrp="1" noChangeArrowheads="1"/>
          </p:cNvSpPr>
          <p:nvPr>
            <p:ph type="title"/>
          </p:nvPr>
        </p:nvSpPr>
        <p:spPr>
          <a:xfrm>
            <a:off x="495300" y="374673"/>
            <a:ext cx="8915400" cy="637200"/>
          </a:xfrm>
          <a:solidFill>
            <a:srgbClr val="000099"/>
          </a:solidFill>
        </p:spPr>
        <p:txBody>
          <a:bodyPr>
            <a:normAutofit/>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試算の前提条件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5</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Tree>
    <p:extLst>
      <p:ext uri="{BB962C8B-B14F-4D97-AF65-F5344CB8AC3E}">
        <p14:creationId xmlns:p14="http://schemas.microsoft.com/office/powerpoint/2010/main" val="1828698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結果のポイント（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1/2</a:t>
            </a:r>
            <a:r>
              <a:rPr lang="ja-JP" altLang="en-US" sz="3200" b="1" dirty="0">
                <a:solidFill>
                  <a:schemeClr val="bg1"/>
                </a:solidFill>
                <a:latin typeface="HGSｺﾞｼｯｸM" panose="020B0600000000000000" pitchFamily="50" charset="-128"/>
                <a:ea typeface="HGSｺﾞｼｯｸM" panose="020B0600000000000000" pitchFamily="50" charset="-128"/>
              </a:rPr>
              <a:t>）</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5</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10" name="テキスト ボックス 9"/>
          <p:cNvSpPr txBox="1"/>
          <p:nvPr/>
        </p:nvSpPr>
        <p:spPr>
          <a:xfrm>
            <a:off x="309093" y="1318836"/>
            <a:ext cx="9527868" cy="4468916"/>
          </a:xfrm>
          <a:prstGeom prst="rect">
            <a:avLst/>
          </a:prstGeom>
          <a:noFill/>
        </p:spPr>
        <p:txBody>
          <a:bodyPr wrap="square" rtlCol="0">
            <a:spAutoFit/>
          </a:bodyPr>
          <a:lstStyle/>
          <a:p>
            <a:pPr marL="216000" indent="-457200" algn="l"/>
            <a:r>
              <a:rPr lang="ja-JP" altLang="en-US" dirty="0">
                <a:latin typeface="HGSｺﾞｼｯｸM" panose="020B0600000000000000" pitchFamily="50" charset="-128"/>
                <a:ea typeface="HGSｺﾞｼｯｸM" panose="020B0600000000000000" pitchFamily="50" charset="-128"/>
              </a:rPr>
              <a:t>〇府</a:t>
            </a:r>
            <a:r>
              <a:rPr lang="ja-JP" altLang="en-US" dirty="0" smtClean="0">
                <a:latin typeface="HGSｺﾞｼｯｸM" panose="020B0600000000000000" pitchFamily="50" charset="-128"/>
                <a:ea typeface="HGSｺﾞｼｯｸM" panose="020B0600000000000000" pitchFamily="50" charset="-128"/>
              </a:rPr>
              <a:t>税の増加の一方で公債費の増加など</a:t>
            </a:r>
            <a:r>
              <a:rPr lang="ja-JP" altLang="en-US" dirty="0">
                <a:latin typeface="HGSｺﾞｼｯｸM" panose="020B0600000000000000" pitchFamily="50" charset="-128"/>
                <a:ea typeface="HGSｺﾞｼｯｸM" panose="020B0600000000000000" pitchFamily="50" charset="-128"/>
              </a:rPr>
              <a:t>により</a:t>
            </a:r>
            <a:r>
              <a:rPr lang="ja-JP" altLang="en-US" dirty="0" smtClean="0">
                <a:latin typeface="HGSｺﾞｼｯｸM" panose="020B0600000000000000" pitchFamily="50" charset="-128"/>
                <a:ea typeface="HGSｺﾞｼｯｸM" panose="020B0600000000000000" pitchFamily="50" charset="-128"/>
              </a:rPr>
              <a:t>、</a:t>
            </a:r>
            <a:r>
              <a:rPr lang="ja-JP" altLang="en-US" u="sng" dirty="0" smtClean="0">
                <a:latin typeface="HGSｺﾞｼｯｸM" panose="020B0600000000000000" pitchFamily="50" charset="-128"/>
                <a:ea typeface="HGSｺﾞｼｯｸM" panose="020B0600000000000000" pitchFamily="50" charset="-128"/>
              </a:rPr>
              <a:t>前回</a:t>
            </a:r>
            <a:r>
              <a:rPr lang="ja-JP" altLang="en-US" u="sng" dirty="0">
                <a:latin typeface="HGSｺﾞｼｯｸM" panose="020B0600000000000000" pitchFamily="50" charset="-128"/>
                <a:ea typeface="HGSｺﾞｼｯｸM" panose="020B0600000000000000" pitchFamily="50" charset="-128"/>
              </a:rPr>
              <a:t>試算（</a:t>
            </a:r>
            <a:r>
              <a:rPr lang="ja-JP" altLang="en-US" u="sng" dirty="0" smtClean="0">
                <a:latin typeface="HGSｺﾞｼｯｸM" panose="020B0600000000000000" pitchFamily="50" charset="-128"/>
                <a:ea typeface="HGSｺﾞｼｯｸM" panose="020B0600000000000000" pitchFamily="50" charset="-128"/>
              </a:rPr>
              <a:t>令和</a:t>
            </a:r>
            <a:r>
              <a:rPr lang="en-US" altLang="ja-JP" u="sng" dirty="0" smtClean="0">
                <a:latin typeface="HGSｺﾞｼｯｸM" panose="020B0600000000000000" pitchFamily="50" charset="-128"/>
                <a:ea typeface="HGSｺﾞｼｯｸM" panose="020B0600000000000000" pitchFamily="50" charset="-128"/>
              </a:rPr>
              <a:t>4</a:t>
            </a:r>
            <a:r>
              <a:rPr lang="ja-JP" altLang="en-US" u="sng" dirty="0" smtClean="0">
                <a:latin typeface="HGSｺﾞｼｯｸM" panose="020B0600000000000000" pitchFamily="50" charset="-128"/>
                <a:ea typeface="HGSｺﾞｼｯｸM" panose="020B0600000000000000" pitchFamily="50" charset="-128"/>
              </a:rPr>
              <a:t>年</a:t>
            </a:r>
            <a:r>
              <a:rPr lang="en-US" altLang="ja-JP" u="sng" dirty="0">
                <a:latin typeface="HGSｺﾞｼｯｸM" panose="020B0600000000000000" pitchFamily="50" charset="-128"/>
                <a:ea typeface="HGSｺﾞｼｯｸM" panose="020B0600000000000000" pitchFamily="50" charset="-128"/>
              </a:rPr>
              <a:t>2</a:t>
            </a:r>
            <a:r>
              <a:rPr lang="ja-JP" altLang="en-US" u="sng" dirty="0">
                <a:latin typeface="HGSｺﾞｼｯｸM" panose="020B0600000000000000" pitchFamily="50" charset="-128"/>
                <a:ea typeface="HGSｺﾞｼｯｸM" panose="020B0600000000000000" pitchFamily="50" charset="-128"/>
              </a:rPr>
              <a:t>月版）</a:t>
            </a:r>
            <a:r>
              <a:rPr lang="ja-JP" altLang="en-US" u="sng" dirty="0" smtClean="0">
                <a:latin typeface="HGSｺﾞｼｯｸM" panose="020B0600000000000000" pitchFamily="50" charset="-128"/>
                <a:ea typeface="HGSｺﾞｼｯｸM" panose="020B0600000000000000" pitchFamily="50" charset="-128"/>
              </a:rPr>
              <a:t>と比べて、各年度</a:t>
            </a:r>
            <a:r>
              <a:rPr lang="ja-JP" altLang="en-US" u="sng" dirty="0">
                <a:latin typeface="HGSｺﾞｼｯｸM" panose="020B0600000000000000" pitchFamily="50" charset="-128"/>
                <a:ea typeface="HGSｺﾞｼｯｸM" panose="020B0600000000000000" pitchFamily="50" charset="-128"/>
              </a:rPr>
              <a:t>の収支が</a:t>
            </a:r>
            <a:r>
              <a:rPr lang="ja-JP" altLang="en-US" u="sng" dirty="0" smtClean="0">
                <a:latin typeface="HGSｺﾞｼｯｸM" panose="020B0600000000000000" pitchFamily="50" charset="-128"/>
                <a:ea typeface="HGSｺﾞｼｯｸM" panose="020B0600000000000000" pitchFamily="50" charset="-128"/>
              </a:rPr>
              <a:t>おおむね</a:t>
            </a:r>
            <a:r>
              <a:rPr lang="en-US" altLang="ja-JP" u="sng" dirty="0">
                <a:latin typeface="HGSｺﾞｼｯｸM" panose="020B0600000000000000" pitchFamily="50" charset="-128"/>
                <a:ea typeface="HGSｺﾞｼｯｸM" panose="020B0600000000000000" pitchFamily="50" charset="-128"/>
              </a:rPr>
              <a:t>21</a:t>
            </a:r>
            <a:r>
              <a:rPr lang="en-US" altLang="ja-JP" u="sng" dirty="0" smtClean="0">
                <a:latin typeface="HGSｺﾞｼｯｸM" panose="020B0600000000000000" pitchFamily="50" charset="-128"/>
                <a:ea typeface="HGSｺﾞｼｯｸM" panose="020B0600000000000000" pitchFamily="50" charset="-128"/>
              </a:rPr>
              <a:t>0</a:t>
            </a:r>
            <a:r>
              <a:rPr lang="ja-JP" altLang="en-US" u="sng" dirty="0">
                <a:latin typeface="HGSｺﾞｼｯｸM" panose="020B0600000000000000" pitchFamily="50" charset="-128"/>
                <a:ea typeface="HGSｺﾞｼｯｸM" panose="020B0600000000000000" pitchFamily="50" charset="-128"/>
              </a:rPr>
              <a:t>億円改善</a:t>
            </a:r>
            <a:r>
              <a:rPr lang="ja-JP" altLang="en-US" u="sng" dirty="0" smtClean="0">
                <a:latin typeface="HGSｺﾞｼｯｸM" panose="020B0600000000000000" pitchFamily="50" charset="-128"/>
                <a:ea typeface="HGSｺﾞｼｯｸM" panose="020B0600000000000000" pitchFamily="50" charset="-128"/>
              </a:rPr>
              <a:t>～</a:t>
            </a:r>
            <a:r>
              <a:rPr lang="en-US" altLang="ja-JP" u="sng" dirty="0" smtClean="0">
                <a:latin typeface="HGSｺﾞｼｯｸM" panose="020B0600000000000000" pitchFamily="50" charset="-128"/>
                <a:ea typeface="HGSｺﾞｼｯｸM" panose="020B0600000000000000" pitchFamily="50" charset="-128"/>
              </a:rPr>
              <a:t>160</a:t>
            </a:r>
            <a:r>
              <a:rPr lang="ja-JP" altLang="en-US" u="sng" dirty="0">
                <a:latin typeface="HGSｺﾞｼｯｸM" panose="020B0600000000000000" pitchFamily="50" charset="-128"/>
                <a:ea typeface="HGSｺﾞｼｯｸM" panose="020B0600000000000000" pitchFamily="50" charset="-128"/>
              </a:rPr>
              <a:t>億円悪化。</a:t>
            </a:r>
            <a:endParaRPr lang="en-US" altLang="ja-JP" u="sng"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marL="468000" indent="-457200" algn="l"/>
            <a:r>
              <a:rPr lang="ja-JP" altLang="en-US" dirty="0">
                <a:latin typeface="HGSｺﾞｼｯｸM" panose="020B0600000000000000" pitchFamily="50" charset="-128"/>
                <a:ea typeface="HGSｺﾞｼｯｸM" panose="020B0600000000000000" pitchFamily="50" charset="-128"/>
              </a:rPr>
              <a:t>　</a:t>
            </a:r>
            <a:r>
              <a:rPr lang="ja-JP" altLang="en-US" dirty="0" smtClean="0">
                <a:latin typeface="HGSｺﾞｼｯｸM" panose="020B0600000000000000" pitchFamily="50" charset="-128"/>
                <a:ea typeface="HGSｺﾞｼｯｸM" panose="020B0600000000000000" pitchFamily="50" charset="-128"/>
              </a:rPr>
              <a:t>・令和</a:t>
            </a:r>
            <a:r>
              <a:rPr lang="en-US" altLang="ja-JP" dirty="0">
                <a:latin typeface="HGSｺﾞｼｯｸM" panose="020B0600000000000000" pitchFamily="50" charset="-128"/>
                <a:ea typeface="HGSｺﾞｼｯｸM" panose="020B0600000000000000" pitchFamily="50" charset="-128"/>
              </a:rPr>
              <a:t>5</a:t>
            </a:r>
            <a:r>
              <a:rPr lang="ja-JP" altLang="en-US" dirty="0" smtClean="0">
                <a:latin typeface="HGSｺﾞｼｯｸM" panose="020B0600000000000000" pitchFamily="50" charset="-128"/>
                <a:ea typeface="HGSｺﾞｼｯｸM" panose="020B0600000000000000" pitchFamily="50" charset="-128"/>
              </a:rPr>
              <a:t>年度</a:t>
            </a:r>
            <a:r>
              <a:rPr lang="ja-JP" altLang="en-US" dirty="0">
                <a:latin typeface="HGSｺﾞｼｯｸM" panose="020B0600000000000000" pitchFamily="50" charset="-128"/>
                <a:ea typeface="HGSｺﾞｼｯｸM" panose="020B0600000000000000" pitchFamily="50" charset="-128"/>
              </a:rPr>
              <a:t>税収</a:t>
            </a:r>
            <a:r>
              <a:rPr lang="ja-JP" altLang="en-US" dirty="0" smtClean="0">
                <a:latin typeface="HGSｺﾞｼｯｸM" panose="020B0600000000000000" pitchFamily="50" charset="-128"/>
                <a:ea typeface="HGSｺﾞｼｯｸM" panose="020B0600000000000000" pitchFamily="50" charset="-128"/>
              </a:rPr>
              <a:t>見込み</a:t>
            </a:r>
            <a:r>
              <a:rPr lang="ja-JP" altLang="en-US" dirty="0">
                <a:latin typeface="HGSｺﾞｼｯｸM" panose="020B0600000000000000" pitchFamily="50" charset="-128"/>
                <a:ea typeface="HGSｺﾞｼｯｸM" panose="020B0600000000000000" pitchFamily="50" charset="-128"/>
              </a:rPr>
              <a:t>は</a:t>
            </a:r>
            <a:r>
              <a:rPr lang="ja-JP" altLang="en-US" dirty="0" smtClean="0">
                <a:latin typeface="HGSｺﾞｼｯｸM" panose="020B0600000000000000" pitchFamily="50" charset="-128"/>
                <a:ea typeface="HGSｺﾞｼｯｸM" panose="020B0600000000000000" pitchFamily="50" charset="-128"/>
              </a:rPr>
              <a:t>増加したが、</a:t>
            </a:r>
            <a:r>
              <a:rPr lang="ja-JP" altLang="en-US" dirty="0">
                <a:latin typeface="HGSｺﾞｼｯｸM" panose="020B0600000000000000" pitchFamily="50" charset="-128"/>
                <a:ea typeface="HGSｺﾞｼｯｸM" panose="020B0600000000000000" pitchFamily="50" charset="-128"/>
              </a:rPr>
              <a:t>内閣府</a:t>
            </a:r>
            <a:r>
              <a:rPr lang="ja-JP" altLang="en-US" dirty="0" smtClean="0">
                <a:latin typeface="HGSｺﾞｼｯｸM" panose="020B0600000000000000" pitchFamily="50" charset="-128"/>
                <a:ea typeface="HGSｺﾞｼｯｸM" panose="020B0600000000000000" pitchFamily="50" charset="-128"/>
              </a:rPr>
              <a:t>試算の</a:t>
            </a:r>
            <a:r>
              <a:rPr lang="ja-JP" altLang="en-US" dirty="0">
                <a:latin typeface="HGSｺﾞｼｯｸM" panose="020B0600000000000000" pitchFamily="50" charset="-128"/>
                <a:ea typeface="HGSｺﾞｼｯｸM" panose="020B0600000000000000" pitchFamily="50" charset="-128"/>
              </a:rPr>
              <a:t>経済成長率</a:t>
            </a:r>
            <a:r>
              <a:rPr lang="ja-JP" altLang="en-US" dirty="0" smtClean="0">
                <a:latin typeface="HGSｺﾞｼｯｸM" panose="020B0600000000000000" pitchFamily="50" charset="-128"/>
                <a:ea typeface="HGSｺﾞｼｯｸM" panose="020B0600000000000000" pitchFamily="50" charset="-128"/>
              </a:rPr>
              <a:t>の低下により、後年度の税収見込みの税収増は緩やかになる見込み。</a:t>
            </a:r>
            <a:endParaRPr lang="en-US" altLang="ja-JP" dirty="0">
              <a:latin typeface="HGSｺﾞｼｯｸM" panose="020B0600000000000000" pitchFamily="50" charset="-128"/>
              <a:ea typeface="HGSｺﾞｼｯｸM" panose="020B0600000000000000" pitchFamily="50" charset="-128"/>
            </a:endParaRPr>
          </a:p>
          <a:p>
            <a:pPr algn="l"/>
            <a:endParaRPr kumimoji="1" lang="en-US" altLang="ja-JP" dirty="0">
              <a:latin typeface="HGSｺﾞｼｯｸM" panose="020B0600000000000000" pitchFamily="50" charset="-128"/>
              <a:ea typeface="HGSｺﾞｼｯｸM" panose="020B0600000000000000" pitchFamily="50" charset="-128"/>
            </a:endParaRPr>
          </a:p>
          <a:p>
            <a:pPr marL="468000" indent="-457200" algn="l"/>
            <a:r>
              <a:rPr lang="ja-JP" altLang="en-US" dirty="0">
                <a:latin typeface="HGSｺﾞｼｯｸM" panose="020B0600000000000000" pitchFamily="50" charset="-128"/>
                <a:ea typeface="HGSｺﾞｼｯｸM" panose="020B0600000000000000" pitchFamily="50" charset="-128"/>
              </a:rPr>
              <a:t>　</a:t>
            </a:r>
            <a:r>
              <a:rPr lang="ja-JP" altLang="en-US" dirty="0" smtClean="0">
                <a:latin typeface="HGSｺﾞｼｯｸM" panose="020B0600000000000000" pitchFamily="50" charset="-128"/>
                <a:ea typeface="HGSｺﾞｼｯｸM" panose="020B0600000000000000" pitchFamily="50" charset="-128"/>
              </a:rPr>
              <a:t>・</a:t>
            </a:r>
            <a:r>
              <a:rPr lang="ja-JP" altLang="en-US" dirty="0">
                <a:latin typeface="HGSｺﾞｼｯｸM" panose="020B0600000000000000" pitchFamily="50" charset="-128"/>
                <a:ea typeface="HGSｺﾞｼｯｸM" panose="020B0600000000000000" pitchFamily="50" charset="-128"/>
              </a:rPr>
              <a:t>また</a:t>
            </a:r>
            <a:r>
              <a:rPr lang="ja-JP" altLang="en-US" dirty="0" smtClean="0">
                <a:latin typeface="HGSｺﾞｼｯｸM" panose="020B0600000000000000" pitchFamily="50" charset="-128"/>
                <a:ea typeface="HGSｺﾞｼｯｸM" panose="020B0600000000000000" pitchFamily="50" charset="-128"/>
              </a:rPr>
              <a:t>、令和</a:t>
            </a:r>
            <a:r>
              <a:rPr lang="en-US" altLang="ja-JP" dirty="0" smtClean="0">
                <a:latin typeface="HGSｺﾞｼｯｸM" panose="020B0600000000000000" pitchFamily="50" charset="-128"/>
                <a:ea typeface="HGSｺﾞｼｯｸM" panose="020B0600000000000000" pitchFamily="50" charset="-128"/>
              </a:rPr>
              <a:t>4</a:t>
            </a:r>
            <a:r>
              <a:rPr lang="ja-JP" altLang="en-US" dirty="0" smtClean="0">
                <a:latin typeface="HGSｺﾞｼｯｸM" panose="020B0600000000000000" pitchFamily="50" charset="-128"/>
                <a:ea typeface="HGSｺﾞｼｯｸM" panose="020B0600000000000000" pitchFamily="50" charset="-128"/>
              </a:rPr>
              <a:t>年度給与改定</a:t>
            </a:r>
            <a:r>
              <a:rPr lang="ja-JP" altLang="en-US" dirty="0">
                <a:latin typeface="HGSｺﾞｼｯｸM" panose="020B0600000000000000" pitchFamily="50" charset="-128"/>
                <a:ea typeface="HGSｺﾞｼｯｸM" panose="020B0600000000000000" pitchFamily="50" charset="-128"/>
              </a:rPr>
              <a:t>や、内閣府試算を踏まえた金利の</a:t>
            </a:r>
            <a:r>
              <a:rPr lang="ja-JP" altLang="en-US" dirty="0" smtClean="0">
                <a:latin typeface="HGSｺﾞｼｯｸM" panose="020B0600000000000000" pitchFamily="50" charset="-128"/>
                <a:ea typeface="HGSｺﾞｼｯｸM" panose="020B0600000000000000" pitchFamily="50" charset="-128"/>
              </a:rPr>
              <a:t>上昇などを見込んだことにより、歳出</a:t>
            </a:r>
            <a:r>
              <a:rPr lang="ja-JP" altLang="en-US" dirty="0">
                <a:latin typeface="HGSｺﾞｼｯｸM" panose="020B0600000000000000" pitchFamily="50" charset="-128"/>
                <a:ea typeface="HGSｺﾞｼｯｸM" panose="020B0600000000000000" pitchFamily="50" charset="-128"/>
              </a:rPr>
              <a:t>が増加。</a:t>
            </a:r>
            <a:endParaRPr lang="en-US" altLang="ja-JP" dirty="0">
              <a:latin typeface="HGSｺﾞｼｯｸM" panose="020B0600000000000000" pitchFamily="50" charset="-128"/>
              <a:ea typeface="HGSｺﾞｼｯｸM" panose="020B0600000000000000" pitchFamily="50" charset="-128"/>
            </a:endParaRPr>
          </a:p>
          <a:p>
            <a:pPr algn="l"/>
            <a:endParaRPr lang="en-US" altLang="ja-JP" dirty="0" smtClean="0">
              <a:latin typeface="HGSｺﾞｼｯｸM" panose="020B0600000000000000" pitchFamily="50" charset="-128"/>
              <a:ea typeface="HGSｺﾞｼｯｸM" panose="020B0600000000000000" pitchFamily="50" charset="-128"/>
            </a:endParaRPr>
          </a:p>
          <a:p>
            <a:pPr marL="216000" indent="-457200" algn="l"/>
            <a:r>
              <a:rPr lang="ja-JP" altLang="en-US" dirty="0" smtClean="0">
                <a:latin typeface="HGSｺﾞｼｯｸM" panose="020B0600000000000000" pitchFamily="50" charset="-128"/>
                <a:ea typeface="HGSｺﾞｼｯｸM" panose="020B0600000000000000" pitchFamily="50" charset="-128"/>
              </a:rPr>
              <a:t>〇今後も、海外経済や原材料価格等の動向が景気に及ぼす影響が懸念されるなど、依然として予断を許さない状況。</a:t>
            </a:r>
            <a:endParaRPr lang="en-US" altLang="ja-JP" dirty="0" smtClean="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〇引き続き、税収や金利の動向、地方税財政制度の変更などに留意していくことが必要。</a:t>
            </a:r>
            <a:endParaRPr lang="en-US" altLang="ja-JP"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75126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r>
              <a:rPr lang="ja-JP" altLang="en-US" sz="3200" b="1" dirty="0">
                <a:solidFill>
                  <a:schemeClr val="bg1"/>
                </a:solidFill>
                <a:latin typeface="HGSｺﾞｼｯｸM" panose="020B0600000000000000" pitchFamily="50" charset="-128"/>
                <a:ea typeface="HGSｺﾞｼｯｸM" panose="020B0600000000000000" pitchFamily="50" charset="-128"/>
              </a:rPr>
              <a:t>　結果のポイント（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2/2</a:t>
            </a:r>
            <a:r>
              <a:rPr lang="ja-JP" altLang="en-US" sz="3200" b="1" dirty="0">
                <a:solidFill>
                  <a:schemeClr val="bg1"/>
                </a:solidFill>
                <a:latin typeface="HGSｺﾞｼｯｸM" panose="020B0600000000000000" pitchFamily="50" charset="-128"/>
                <a:ea typeface="HGSｺﾞｼｯｸM" panose="020B0600000000000000" pitchFamily="50" charset="-128"/>
              </a:rPr>
              <a:t>）</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令和</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5</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graphicFrame>
        <p:nvGraphicFramePr>
          <p:cNvPr id="3" name="表 2"/>
          <p:cNvGraphicFramePr>
            <a:graphicFrameLocks noGrp="1" noChangeAspect="1"/>
          </p:cNvGraphicFramePr>
          <p:nvPr>
            <p:extLst/>
          </p:nvPr>
        </p:nvGraphicFramePr>
        <p:xfrm>
          <a:off x="373486" y="1672100"/>
          <a:ext cx="9138848" cy="4247695"/>
        </p:xfrm>
        <a:graphic>
          <a:graphicData uri="http://schemas.openxmlformats.org/drawingml/2006/table">
            <a:tbl>
              <a:tblPr firstRow="1" bandRow="1">
                <a:tableStyleId>{5940675A-B579-460E-94D1-54222C63F5DA}</a:tableStyleId>
              </a:tblPr>
              <a:tblGrid>
                <a:gridCol w="403574">
                  <a:extLst>
                    <a:ext uri="{9D8B030D-6E8A-4147-A177-3AD203B41FA5}">
                      <a16:colId xmlns:a16="http://schemas.microsoft.com/office/drawing/2014/main" val="20000"/>
                    </a:ext>
                  </a:extLst>
                </a:gridCol>
                <a:gridCol w="1155408">
                  <a:extLst>
                    <a:ext uri="{9D8B030D-6E8A-4147-A177-3AD203B41FA5}">
                      <a16:colId xmlns:a16="http://schemas.microsoft.com/office/drawing/2014/main" val="20001"/>
                    </a:ext>
                  </a:extLst>
                </a:gridCol>
                <a:gridCol w="4584241">
                  <a:extLst>
                    <a:ext uri="{9D8B030D-6E8A-4147-A177-3AD203B41FA5}">
                      <a16:colId xmlns:a16="http://schemas.microsoft.com/office/drawing/2014/main" val="20002"/>
                    </a:ext>
                  </a:extLst>
                </a:gridCol>
                <a:gridCol w="2995625">
                  <a:extLst>
                    <a:ext uri="{9D8B030D-6E8A-4147-A177-3AD203B41FA5}">
                      <a16:colId xmlns:a16="http://schemas.microsoft.com/office/drawing/2014/main" val="20003"/>
                    </a:ext>
                  </a:extLst>
                </a:gridCol>
              </a:tblGrid>
              <a:tr h="894409">
                <a:tc>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1600" dirty="0">
                          <a:latin typeface="HGSｺﾞｼｯｸM" panose="020B0600000000000000" pitchFamily="50" charset="-128"/>
                          <a:ea typeface="HGSｺﾞｼｯｸM" panose="020B0600000000000000" pitchFamily="50" charset="-128"/>
                        </a:rPr>
                        <a:t>項　　　　　目</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dist"/>
                      <a:r>
                        <a:rPr kumimoji="1" lang="ja-JP" altLang="en-US" sz="1400" dirty="0">
                          <a:latin typeface="HGSｺﾞｼｯｸM" panose="020B0600000000000000" pitchFamily="50" charset="-128"/>
                          <a:ea typeface="HGSｺﾞｼｯｸM" panose="020B0600000000000000" pitchFamily="50" charset="-128"/>
                        </a:rPr>
                        <a:t>各年度の収支</a:t>
                      </a:r>
                      <a:endParaRPr kumimoji="1" lang="en-US" altLang="ja-JP" sz="1400" dirty="0">
                        <a:latin typeface="HGSｺﾞｼｯｸM" panose="020B0600000000000000" pitchFamily="50" charset="-128"/>
                        <a:ea typeface="HGSｺﾞｼｯｸM" panose="020B0600000000000000" pitchFamily="50" charset="-128"/>
                      </a:endParaRPr>
                    </a:p>
                    <a:p>
                      <a:pPr algn="dist"/>
                      <a:r>
                        <a:rPr kumimoji="1" lang="ja-JP" altLang="en-US" sz="1400" dirty="0" err="1">
                          <a:latin typeface="HGSｺﾞｼｯｸM" panose="020B0600000000000000" pitchFamily="50" charset="-128"/>
                          <a:ea typeface="HGSｺﾞｼｯｸM" panose="020B0600000000000000" pitchFamily="50" charset="-128"/>
                        </a:rPr>
                        <a:t>への</a:t>
                      </a:r>
                      <a:r>
                        <a:rPr kumimoji="1" lang="ja-JP" altLang="en-US" sz="1400" dirty="0">
                          <a:latin typeface="HGSｺﾞｼｯｸM" panose="020B0600000000000000" pitchFamily="50" charset="-128"/>
                          <a:ea typeface="HGSｺﾞｼｯｸM" panose="020B0600000000000000" pitchFamily="50" charset="-128"/>
                        </a:rPr>
                        <a:t>影響額</a:t>
                      </a:r>
                      <a:endParaRPr kumimoji="1" lang="en-US" altLang="ja-JP" sz="14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98388">
                <a:tc rowSpan="2">
                  <a:txBody>
                    <a:bodyPr/>
                    <a:lstStyle/>
                    <a:p>
                      <a:pPr algn="dist"/>
                      <a:r>
                        <a:rPr kumimoji="1" lang="ja-JP" altLang="en-US" sz="1400" b="1" dirty="0">
                          <a:latin typeface="HGSｺﾞｼｯｸM" panose="020B0600000000000000" pitchFamily="50" charset="-128"/>
                          <a:ea typeface="HGSｺﾞｼｯｸM" panose="020B0600000000000000" pitchFamily="50" charset="-128"/>
                        </a:rPr>
                        <a:t>歳入</a:t>
                      </a: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府税</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令和</a:t>
                      </a:r>
                      <a:r>
                        <a:rPr kumimoji="1" lang="en-US" altLang="ja-JP" sz="1200" dirty="0" smtClean="0">
                          <a:latin typeface="HGSｺﾞｼｯｸM" panose="020B0600000000000000" pitchFamily="50" charset="-128"/>
                          <a:ea typeface="HGSｺﾞｼｯｸM" panose="020B0600000000000000" pitchFamily="50" charset="-128"/>
                        </a:rPr>
                        <a:t>5</a:t>
                      </a:r>
                      <a:r>
                        <a:rPr kumimoji="1" lang="ja-JP" altLang="en-US" sz="1200" dirty="0" smtClean="0">
                          <a:latin typeface="HGSｺﾞｼｯｸM" panose="020B0600000000000000" pitchFamily="50" charset="-128"/>
                          <a:ea typeface="HGSｺﾞｼｯｸM" panose="020B0600000000000000" pitchFamily="50" charset="-128"/>
                        </a:rPr>
                        <a:t>年度税収見込みや内閣府試算（令和</a:t>
                      </a:r>
                      <a:r>
                        <a:rPr kumimoji="1" lang="en-US" altLang="ja-JP" sz="1200" dirty="0" smtClean="0">
                          <a:latin typeface="HGSｺﾞｼｯｸM" panose="020B0600000000000000" pitchFamily="50" charset="-128"/>
                          <a:ea typeface="HGSｺﾞｼｯｸM" panose="020B0600000000000000" pitchFamily="50" charset="-128"/>
                        </a:rPr>
                        <a:t>5</a:t>
                      </a:r>
                      <a:r>
                        <a:rPr kumimoji="1" lang="ja-JP" altLang="en-US" sz="1200" dirty="0" smtClean="0">
                          <a:latin typeface="HGSｺﾞｼｯｸM" panose="020B0600000000000000" pitchFamily="50" charset="-128"/>
                          <a:ea typeface="HGSｺﾞｼｯｸM" panose="020B0600000000000000" pitchFamily="50" charset="-128"/>
                        </a:rPr>
                        <a:t>年</a:t>
                      </a:r>
                      <a:r>
                        <a:rPr kumimoji="1" lang="en-US" altLang="ja-JP" sz="1200" dirty="0" smtClean="0">
                          <a:latin typeface="HGSｺﾞｼｯｸM" panose="020B0600000000000000" pitchFamily="50" charset="-128"/>
                          <a:ea typeface="HGSｺﾞｼｯｸM" panose="020B0600000000000000" pitchFamily="50" charset="-128"/>
                        </a:rPr>
                        <a:t>1</a:t>
                      </a:r>
                      <a:r>
                        <a:rPr kumimoji="1" lang="ja-JP" altLang="en-US" sz="1200" dirty="0" smtClean="0">
                          <a:latin typeface="HGSｺﾞｼｯｸM" panose="020B0600000000000000" pitchFamily="50" charset="-128"/>
                          <a:ea typeface="HGSｺﾞｼｯｸM" panose="020B0600000000000000" pitchFamily="50" charset="-128"/>
                        </a:rPr>
                        <a:t>月）の経済成長率を反映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en-US" altLang="ja-JP" sz="1200" dirty="0" smtClean="0">
                          <a:latin typeface="HGSｺﾞｼｯｸM" panose="020B0600000000000000" pitchFamily="50" charset="-128"/>
                          <a:ea typeface="HGSｺﾞｼｯｸM" panose="020B0600000000000000" pitchFamily="50" charset="-128"/>
                        </a:rPr>
                        <a:t>120</a:t>
                      </a:r>
                      <a:r>
                        <a:rPr kumimoji="1" lang="ja-JP" altLang="en-US" sz="1200" dirty="0" smtClean="0">
                          <a:latin typeface="HGSｺﾞｼｯｸM" panose="020B0600000000000000" pitchFamily="50" charset="-128"/>
                          <a:ea typeface="HGSｺﾞｼｯｸM" panose="020B0600000000000000" pitchFamily="50" charset="-128"/>
                        </a:rPr>
                        <a:t>億円～</a:t>
                      </a:r>
                      <a:r>
                        <a:rPr kumimoji="1" lang="en-US" altLang="ja-JP" sz="1200" dirty="0" smtClean="0">
                          <a:latin typeface="HGSｺﾞｼｯｸM" panose="020B0600000000000000" pitchFamily="50" charset="-128"/>
                          <a:ea typeface="HGSｺﾞｼｯｸM" panose="020B0600000000000000" pitchFamily="50" charset="-128"/>
                        </a:rPr>
                        <a:t>290</a:t>
                      </a:r>
                      <a:r>
                        <a:rPr kumimoji="1" lang="ja-JP" altLang="en-US" sz="1200" dirty="0" smtClean="0">
                          <a:latin typeface="HGSｺﾞｼｯｸM" panose="020B0600000000000000" pitchFamily="50" charset="-128"/>
                          <a:ea typeface="HGSｺﾞｼｯｸM" panose="020B0600000000000000" pitchFamily="50" charset="-128"/>
                        </a:rPr>
                        <a:t>億円程度改善</a:t>
                      </a:r>
                      <a:endParaRPr kumimoji="1" lang="zh-TW" altLang="en-US"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78400">
                <a:tc vMerge="1">
                  <a:txBody>
                    <a:bodyPr/>
                    <a:lstStyle/>
                    <a:p>
                      <a:pPr algn="dist"/>
                      <a:endParaRPr lang="en-US" altLang="ja-JP" sz="1800" b="1" dirty="0">
                        <a:latin typeface="+mn-ea"/>
                      </a:endParaRPr>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交付税等</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税収見込みや社会保障関係経費等を反映</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zh-TW" altLang="en-US" sz="12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58898">
                <a:tc rowSpan="3">
                  <a:txBody>
                    <a:bodyPr/>
                    <a:lstStyle/>
                    <a:p>
                      <a:pPr algn="dist"/>
                      <a:r>
                        <a:rPr kumimoji="1" lang="ja-JP" altLang="en-US" sz="1400" b="1" dirty="0">
                          <a:latin typeface="HGSｺﾞｼｯｸM" panose="020B0600000000000000" pitchFamily="50" charset="-128"/>
                          <a:ea typeface="HGSｺﾞｼｯｸM" panose="020B0600000000000000" pitchFamily="50" charset="-128"/>
                        </a:rPr>
                        <a:t>歳出</a:t>
                      </a: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人件費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令和</a:t>
                      </a:r>
                      <a:r>
                        <a:rPr kumimoji="1" lang="en-US" altLang="ja-JP" sz="1200" dirty="0" smtClean="0">
                          <a:latin typeface="HGSｺﾞｼｯｸM" panose="020B0600000000000000" pitchFamily="50" charset="-128"/>
                          <a:ea typeface="HGSｺﾞｼｯｸM" panose="020B0600000000000000" pitchFamily="50" charset="-128"/>
                        </a:rPr>
                        <a:t>4</a:t>
                      </a:r>
                      <a:r>
                        <a:rPr kumimoji="1" lang="ja-JP" altLang="en-US" sz="1200" dirty="0" smtClean="0">
                          <a:latin typeface="HGSｺﾞｼｯｸM" panose="020B0600000000000000" pitchFamily="50" charset="-128"/>
                          <a:ea typeface="HGSｺﾞｼｯｸM" panose="020B0600000000000000" pitchFamily="50" charset="-128"/>
                        </a:rPr>
                        <a:t>年度給与改定や内閣府試算（令和</a:t>
                      </a:r>
                      <a:r>
                        <a:rPr kumimoji="1" lang="en-US" altLang="ja-JP" sz="1200" dirty="0" smtClean="0">
                          <a:latin typeface="HGSｺﾞｼｯｸM" panose="020B0600000000000000" pitchFamily="50" charset="-128"/>
                          <a:ea typeface="HGSｺﾞｼｯｸM" panose="020B0600000000000000" pitchFamily="50" charset="-128"/>
                        </a:rPr>
                        <a:t>5</a:t>
                      </a:r>
                      <a:r>
                        <a:rPr kumimoji="1" lang="ja-JP" altLang="en-US" sz="1200" dirty="0" smtClean="0">
                          <a:latin typeface="HGSｺﾞｼｯｸM" panose="020B0600000000000000" pitchFamily="50" charset="-128"/>
                          <a:ea typeface="HGSｺﾞｼｯｸM" panose="020B0600000000000000" pitchFamily="50" charset="-128"/>
                        </a:rPr>
                        <a:t>年</a:t>
                      </a:r>
                      <a:r>
                        <a:rPr kumimoji="1" lang="en-US" altLang="ja-JP" sz="1200" dirty="0" smtClean="0">
                          <a:latin typeface="HGSｺﾞｼｯｸM" panose="020B0600000000000000" pitchFamily="50" charset="-128"/>
                          <a:ea typeface="HGSｺﾞｼｯｸM" panose="020B0600000000000000" pitchFamily="50" charset="-128"/>
                        </a:rPr>
                        <a:t>1</a:t>
                      </a:r>
                      <a:r>
                        <a:rPr kumimoji="1" lang="ja-JP" altLang="en-US" sz="1200" dirty="0" smtClean="0">
                          <a:latin typeface="HGSｺﾞｼｯｸM" panose="020B0600000000000000" pitchFamily="50" charset="-128"/>
                          <a:ea typeface="HGSｺﾞｼｯｸM" panose="020B0600000000000000" pitchFamily="50" charset="-128"/>
                        </a:rPr>
                        <a:t>月）の消費者物価上昇率等を反映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110</a:t>
                      </a:r>
                      <a:r>
                        <a:rPr kumimoji="1" lang="ja-JP" altLang="en-US" sz="1200" dirty="0" smtClean="0">
                          <a:latin typeface="HGSｺﾞｼｯｸM" panose="020B0600000000000000" pitchFamily="50" charset="-128"/>
                          <a:ea typeface="HGSｺﾞｼｯｸM" panose="020B0600000000000000" pitchFamily="50" charset="-128"/>
                        </a:rPr>
                        <a:t>億円程度悪化～</a:t>
                      </a:r>
                      <a:r>
                        <a:rPr kumimoji="1" lang="en-US" altLang="ja-JP" sz="1200" dirty="0" smtClean="0">
                          <a:latin typeface="HGSｺﾞｼｯｸM" panose="020B0600000000000000" pitchFamily="50" charset="-128"/>
                          <a:ea typeface="HGSｺﾞｼｯｸM" panose="020B0600000000000000" pitchFamily="50" charset="-128"/>
                        </a:rPr>
                        <a:t>140</a:t>
                      </a:r>
                      <a:r>
                        <a:rPr kumimoji="1" lang="ja-JP" altLang="en-US" sz="1200" dirty="0">
                          <a:latin typeface="HGSｺﾞｼｯｸM" panose="020B0600000000000000" pitchFamily="50" charset="-128"/>
                          <a:ea typeface="HGSｺﾞｼｯｸM" panose="020B0600000000000000" pitchFamily="50" charset="-128"/>
                        </a:rPr>
                        <a:t>億</a:t>
                      </a:r>
                      <a:r>
                        <a:rPr kumimoji="1" lang="ja-JP" altLang="en-US" sz="1200" dirty="0" smtClean="0">
                          <a:latin typeface="HGSｺﾞｼｯｸM" panose="020B0600000000000000" pitchFamily="50" charset="-128"/>
                          <a:ea typeface="HGSｺﾞｼｯｸM" panose="020B0600000000000000" pitchFamily="50" charset="-128"/>
                        </a:rPr>
                        <a:t>円程度改善</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749399"/>
                  </a:ext>
                </a:extLst>
              </a:tr>
              <a:tr h="658800">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公債費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内閣府試算（令和</a:t>
                      </a:r>
                      <a:r>
                        <a:rPr kumimoji="1" lang="en-US" altLang="ja-JP" sz="1200" dirty="0" smtClean="0">
                          <a:latin typeface="HGSｺﾞｼｯｸM" panose="020B0600000000000000" pitchFamily="50" charset="-128"/>
                          <a:ea typeface="HGSｺﾞｼｯｸM" panose="020B0600000000000000" pitchFamily="50" charset="-128"/>
                        </a:rPr>
                        <a:t>5</a:t>
                      </a:r>
                      <a:r>
                        <a:rPr kumimoji="1" lang="ja-JP" altLang="en-US" sz="1200" dirty="0" smtClean="0">
                          <a:latin typeface="HGSｺﾞｼｯｸM" panose="020B0600000000000000" pitchFamily="50" charset="-128"/>
                          <a:ea typeface="HGSｺﾞｼｯｸM" panose="020B0600000000000000" pitchFamily="50" charset="-128"/>
                        </a:rPr>
                        <a:t>年</a:t>
                      </a:r>
                      <a:r>
                        <a:rPr kumimoji="1" lang="en-US" altLang="ja-JP" sz="1200" dirty="0" smtClean="0">
                          <a:latin typeface="HGSｺﾞｼｯｸM" panose="020B0600000000000000" pitchFamily="50" charset="-128"/>
                          <a:ea typeface="HGSｺﾞｼｯｸM" panose="020B0600000000000000" pitchFamily="50" charset="-128"/>
                        </a:rPr>
                        <a:t>1</a:t>
                      </a:r>
                      <a:r>
                        <a:rPr kumimoji="1" lang="ja-JP" altLang="en-US" sz="1200" dirty="0" smtClean="0">
                          <a:latin typeface="HGSｺﾞｼｯｸM" panose="020B0600000000000000" pitchFamily="50" charset="-128"/>
                          <a:ea typeface="HGSｺﾞｼｯｸM" panose="020B0600000000000000" pitchFamily="50" charset="-128"/>
                        </a:rPr>
                        <a:t>月）を踏まえた金利等を反映</a:t>
                      </a:r>
                      <a:endParaRPr kumimoji="1" lang="ja-JP" altLang="en-US"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70</a:t>
                      </a:r>
                      <a:r>
                        <a:rPr kumimoji="1" lang="ja-JP" altLang="en-US" sz="1200" dirty="0" smtClean="0">
                          <a:latin typeface="HGSｺﾞｼｯｸM" panose="020B0600000000000000" pitchFamily="50" charset="-128"/>
                          <a:ea typeface="HGSｺﾞｼｯｸM" panose="020B0600000000000000" pitchFamily="50" charset="-128"/>
                        </a:rPr>
                        <a:t>億円程度悪化～</a:t>
                      </a:r>
                      <a:r>
                        <a:rPr kumimoji="1" lang="en-US" altLang="ja-JP" sz="1200" dirty="0" smtClean="0">
                          <a:latin typeface="HGSｺﾞｼｯｸM" panose="020B0600000000000000" pitchFamily="50" charset="-128"/>
                          <a:ea typeface="HGSｺﾞｼｯｸM" panose="020B0600000000000000" pitchFamily="50" charset="-128"/>
                        </a:rPr>
                        <a:t>20</a:t>
                      </a:r>
                      <a:r>
                        <a:rPr kumimoji="1" lang="ja-JP" altLang="en-US" sz="1200" dirty="0" smtClean="0">
                          <a:latin typeface="HGSｺﾞｼｯｸM" panose="020B0600000000000000" pitchFamily="50" charset="-128"/>
                          <a:ea typeface="HGSｺﾞｼｯｸM" panose="020B0600000000000000" pitchFamily="50" charset="-128"/>
                        </a:rPr>
                        <a:t>億円</a:t>
                      </a:r>
                      <a:r>
                        <a:rPr kumimoji="1" lang="ja-JP" altLang="en-US" sz="1200" dirty="0">
                          <a:latin typeface="HGSｺﾞｼｯｸM" panose="020B0600000000000000" pitchFamily="50" charset="-128"/>
                          <a:ea typeface="HGSｺﾞｼｯｸM" panose="020B0600000000000000" pitchFamily="50" charset="-128"/>
                        </a:rPr>
                        <a:t>程度</a:t>
                      </a:r>
                      <a:r>
                        <a:rPr kumimoji="1" lang="ja-JP" altLang="en-US" sz="1200" dirty="0" smtClean="0">
                          <a:latin typeface="HGSｺﾞｼｯｸM" panose="020B0600000000000000" pitchFamily="50" charset="-128"/>
                          <a:ea typeface="HGSｺﾞｼｯｸM" panose="020B0600000000000000" pitchFamily="50" charset="-128"/>
                        </a:rPr>
                        <a:t>改善</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58800">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投資的経費</a:t>
                      </a:r>
                      <a:endParaRPr kumimoji="1" lang="en-US" altLang="ja-JP" sz="1200" dirty="0">
                        <a:latin typeface="HGSｺﾞｼｯｸM" panose="020B0600000000000000" pitchFamily="50" charset="-128"/>
                        <a:ea typeface="HGSｺﾞｼｯｸM" panose="020B0600000000000000" pitchFamily="50" charset="-128"/>
                      </a:endParaRPr>
                    </a:p>
                    <a:p>
                      <a:pPr algn="dist"/>
                      <a:r>
                        <a:rPr kumimoji="1" lang="ja-JP" altLang="en-US" sz="1100" dirty="0">
                          <a:latin typeface="HGSｺﾞｼｯｸM" panose="020B0600000000000000" pitchFamily="50" charset="-128"/>
                          <a:ea typeface="HGSｺﾞｼｯｸM" panose="020B0600000000000000" pitchFamily="50" charset="-128"/>
                        </a:rPr>
                        <a:t>一般施策経費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府立学校の教育環境整備</a:t>
                      </a:r>
                      <a:r>
                        <a:rPr kumimoji="1" lang="zh-TW" altLang="en-US" sz="1200" dirty="0" smtClean="0">
                          <a:latin typeface="HGSｺﾞｼｯｸM" panose="020B0600000000000000" pitchFamily="50" charset="-128"/>
                          <a:ea typeface="HGSｺﾞｼｯｸM" panose="020B0600000000000000" pitchFamily="50" charset="-128"/>
                        </a:rPr>
                        <a:t>関連事業</a:t>
                      </a:r>
                      <a:r>
                        <a:rPr kumimoji="1" lang="ja-JP" altLang="en-US" sz="1200" dirty="0" smtClean="0">
                          <a:latin typeface="HGSｺﾞｼｯｸM" panose="020B0600000000000000" pitchFamily="50" charset="-128"/>
                          <a:ea typeface="HGSｺﾞｼｯｸM" panose="020B0600000000000000" pitchFamily="50" charset="-128"/>
                        </a:rPr>
                        <a:t>費や、まちづくり促進事業における定期借地事業のスキーム変更等を反映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120</a:t>
                      </a:r>
                      <a:r>
                        <a:rPr kumimoji="1" lang="ja-JP" altLang="en-US" sz="1200" dirty="0" smtClean="0">
                          <a:latin typeface="HGSｺﾞｼｯｸM" panose="020B0600000000000000" pitchFamily="50" charset="-128"/>
                          <a:ea typeface="HGSｺﾞｼｯｸM" panose="020B0600000000000000" pitchFamily="50" charset="-128"/>
                        </a:rPr>
                        <a:t>億円</a:t>
                      </a:r>
                      <a:r>
                        <a:rPr kumimoji="1" lang="ja-JP" altLang="en-US" sz="1200" dirty="0">
                          <a:latin typeface="HGSｺﾞｼｯｸM" panose="020B0600000000000000" pitchFamily="50" charset="-128"/>
                          <a:ea typeface="HGSｺﾞｼｯｸM" panose="020B0600000000000000" pitchFamily="50" charset="-128"/>
                        </a:rPr>
                        <a:t>程度悪化</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100</a:t>
                      </a:r>
                      <a:r>
                        <a:rPr kumimoji="1" lang="ja-JP" altLang="en-US" sz="1200" dirty="0">
                          <a:latin typeface="HGSｺﾞｼｯｸM" panose="020B0600000000000000" pitchFamily="50" charset="-128"/>
                          <a:ea typeface="HGSｺﾞｼｯｸM" panose="020B0600000000000000" pitchFamily="50" charset="-128"/>
                        </a:rPr>
                        <a:t>億円程度改善</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466873" y="1083410"/>
            <a:ext cx="9045461" cy="369332"/>
          </a:xfrm>
          <a:prstGeom prst="rect">
            <a:avLst/>
          </a:prstGeom>
          <a:noFill/>
        </p:spPr>
        <p:txBody>
          <a:bodyPr wrap="square" rtlCol="0">
            <a:spAutoFit/>
          </a:bodyPr>
          <a:lstStyle/>
          <a:p>
            <a:pPr algn="l"/>
            <a:r>
              <a:rPr kumimoji="1" lang="ja-JP" altLang="en-US" dirty="0">
                <a:latin typeface="HGSｺﾞｼｯｸM" panose="020B0600000000000000" pitchFamily="50" charset="-128"/>
                <a:ea typeface="HGSｺﾞｼｯｸM" panose="020B0600000000000000" pitchFamily="50" charset="-128"/>
              </a:rPr>
              <a:t>〇前回試算（</a:t>
            </a:r>
            <a:r>
              <a:rPr lang="ja-JP" altLang="en-US" dirty="0" smtClean="0">
                <a:latin typeface="HGSｺﾞｼｯｸM" panose="020B0600000000000000" pitchFamily="50" charset="-128"/>
                <a:ea typeface="HGSｺﾞｼｯｸM" panose="020B0600000000000000" pitchFamily="50" charset="-128"/>
              </a:rPr>
              <a:t>令和</a:t>
            </a:r>
            <a:r>
              <a:rPr lang="en-US" altLang="ja-JP" dirty="0">
                <a:latin typeface="HGSｺﾞｼｯｸM" panose="020B0600000000000000" pitchFamily="50" charset="-128"/>
                <a:ea typeface="HGSｺﾞｼｯｸM" panose="020B0600000000000000" pitchFamily="50" charset="-128"/>
              </a:rPr>
              <a:t>4</a:t>
            </a:r>
            <a:r>
              <a:rPr kumimoji="1" lang="ja-JP" altLang="en-US" dirty="0" smtClean="0">
                <a:latin typeface="HGSｺﾞｼｯｸM" panose="020B0600000000000000" pitchFamily="50" charset="-128"/>
                <a:ea typeface="HGSｺﾞｼｯｸM" panose="020B0600000000000000" pitchFamily="50" charset="-128"/>
              </a:rPr>
              <a:t>年度</a:t>
            </a:r>
            <a:r>
              <a:rPr kumimoji="1" lang="en-US" altLang="ja-JP" dirty="0">
                <a:latin typeface="HGSｺﾞｼｯｸM" panose="020B0600000000000000" pitchFamily="50" charset="-128"/>
                <a:ea typeface="HGSｺﾞｼｯｸM" panose="020B0600000000000000" pitchFamily="50" charset="-128"/>
              </a:rPr>
              <a:t>2</a:t>
            </a:r>
            <a:r>
              <a:rPr kumimoji="1" lang="ja-JP" altLang="en-US" dirty="0">
                <a:latin typeface="HGSｺﾞｼｯｸM" panose="020B0600000000000000" pitchFamily="50" charset="-128"/>
                <a:ea typeface="HGSｺﾞｼｯｸM" panose="020B0600000000000000" pitchFamily="50" charset="-128"/>
              </a:rPr>
              <a:t>月版）からの主な変動</a:t>
            </a:r>
            <a:r>
              <a:rPr kumimoji="1" lang="ja-JP" altLang="en-US" dirty="0" smtClean="0">
                <a:latin typeface="HGSｺﾞｼｯｸM" panose="020B0600000000000000" pitchFamily="50" charset="-128"/>
                <a:ea typeface="HGSｺﾞｼｯｸM" panose="020B0600000000000000" pitchFamily="50" charset="-128"/>
              </a:rPr>
              <a:t>要因 </a:t>
            </a:r>
            <a:r>
              <a:rPr lang="ja-JP" altLang="en-US" dirty="0" smtClean="0">
                <a:latin typeface="HGSｺﾞｼｯｸM" panose="020B0600000000000000" pitchFamily="50" charset="-128"/>
                <a:ea typeface="HGSｺﾞｼｯｸM" panose="020B0600000000000000" pitchFamily="50" charset="-128"/>
              </a:rPr>
              <a:t>（令和</a:t>
            </a:r>
            <a:r>
              <a:rPr lang="en-US" altLang="ja-JP" dirty="0" smtClean="0">
                <a:latin typeface="HGSｺﾞｼｯｸM" panose="020B0600000000000000" pitchFamily="50" charset="-128"/>
                <a:ea typeface="HGSｺﾞｼｯｸM" panose="020B0600000000000000" pitchFamily="50" charset="-128"/>
              </a:rPr>
              <a:t>6</a:t>
            </a:r>
            <a:r>
              <a:rPr lang="ja-JP" altLang="en-US" dirty="0" smtClean="0">
                <a:latin typeface="HGSｺﾞｼｯｸM" panose="020B0600000000000000" pitchFamily="50" charset="-128"/>
                <a:ea typeface="HGSｺﾞｼｯｸM" panose="020B0600000000000000" pitchFamily="50" charset="-128"/>
              </a:rPr>
              <a:t>～</a:t>
            </a:r>
            <a:r>
              <a:rPr lang="en-US" altLang="ja-JP" dirty="0" smtClean="0">
                <a:latin typeface="HGSｺﾞｼｯｸM" panose="020B0600000000000000" pitchFamily="50" charset="-128"/>
                <a:ea typeface="HGSｺﾞｼｯｸM" panose="020B0600000000000000" pitchFamily="50" charset="-128"/>
              </a:rPr>
              <a:t>19</a:t>
            </a:r>
            <a:r>
              <a:rPr lang="ja-JP" altLang="en-US" dirty="0" smtClean="0">
                <a:latin typeface="HGSｺﾞｼｯｸM" panose="020B0600000000000000" pitchFamily="50" charset="-128"/>
                <a:ea typeface="HGSｺﾞｼｯｸM" panose="020B0600000000000000" pitchFamily="50" charset="-128"/>
              </a:rPr>
              <a:t>年度）</a:t>
            </a:r>
            <a:endParaRPr lang="en-US" altLang="ja-JP" dirty="0" smtClean="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829480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968780" y="149650"/>
            <a:ext cx="8233278" cy="6602727"/>
          </a:xfrm>
          <a:prstGeom prst="rect">
            <a:avLst/>
          </a:prstGeom>
        </p:spPr>
      </p:pic>
    </p:spTree>
    <p:extLst>
      <p:ext uri="{BB962C8B-B14F-4D97-AF65-F5344CB8AC3E}">
        <p14:creationId xmlns:p14="http://schemas.microsoft.com/office/powerpoint/2010/main" val="1086482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367317" y="230348"/>
            <a:ext cx="9088765" cy="6413931"/>
          </a:xfrm>
          <a:prstGeom prst="rect">
            <a:avLst/>
          </a:prstGeom>
        </p:spPr>
      </p:pic>
    </p:spTree>
    <p:extLst>
      <p:ext uri="{BB962C8B-B14F-4D97-AF65-F5344CB8AC3E}">
        <p14:creationId xmlns:p14="http://schemas.microsoft.com/office/powerpoint/2010/main" val="1267995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750609" y="1744101"/>
          <a:ext cx="8481392" cy="3541230"/>
        </p:xfrm>
        <a:graphic>
          <a:graphicData uri="http://schemas.openxmlformats.org/drawingml/2006/table">
            <a:tbl>
              <a:tblPr>
                <a:tableStyleId>{5C22544A-7EE6-4342-B048-85BDC9FD1C3A}</a:tableStyleId>
              </a:tblPr>
              <a:tblGrid>
                <a:gridCol w="1245705">
                  <a:extLst>
                    <a:ext uri="{9D8B030D-6E8A-4147-A177-3AD203B41FA5}">
                      <a16:colId xmlns:a16="http://schemas.microsoft.com/office/drawing/2014/main" val="20000"/>
                    </a:ext>
                  </a:extLst>
                </a:gridCol>
                <a:gridCol w="1139687">
                  <a:extLst>
                    <a:ext uri="{9D8B030D-6E8A-4147-A177-3AD203B41FA5}">
                      <a16:colId xmlns:a16="http://schemas.microsoft.com/office/drawing/2014/main" val="20001"/>
                    </a:ext>
                  </a:extLst>
                </a:gridCol>
                <a:gridCol w="954157">
                  <a:extLst>
                    <a:ext uri="{9D8B030D-6E8A-4147-A177-3AD203B41FA5}">
                      <a16:colId xmlns:a16="http://schemas.microsoft.com/office/drawing/2014/main" val="20002"/>
                    </a:ext>
                  </a:extLst>
                </a:gridCol>
                <a:gridCol w="954156">
                  <a:extLst>
                    <a:ext uri="{9D8B030D-6E8A-4147-A177-3AD203B41FA5}">
                      <a16:colId xmlns:a16="http://schemas.microsoft.com/office/drawing/2014/main" val="20003"/>
                    </a:ext>
                  </a:extLst>
                </a:gridCol>
                <a:gridCol w="1179444">
                  <a:extLst>
                    <a:ext uri="{9D8B030D-6E8A-4147-A177-3AD203B41FA5}">
                      <a16:colId xmlns:a16="http://schemas.microsoft.com/office/drawing/2014/main" val="20004"/>
                    </a:ext>
                  </a:extLst>
                </a:gridCol>
                <a:gridCol w="424069">
                  <a:extLst>
                    <a:ext uri="{9D8B030D-6E8A-4147-A177-3AD203B41FA5}">
                      <a16:colId xmlns:a16="http://schemas.microsoft.com/office/drawing/2014/main" val="20005"/>
                    </a:ext>
                  </a:extLst>
                </a:gridCol>
                <a:gridCol w="1510748">
                  <a:extLst>
                    <a:ext uri="{9D8B030D-6E8A-4147-A177-3AD203B41FA5}">
                      <a16:colId xmlns:a16="http://schemas.microsoft.com/office/drawing/2014/main" val="20006"/>
                    </a:ext>
                  </a:extLst>
                </a:gridCol>
                <a:gridCol w="1073426">
                  <a:extLst>
                    <a:ext uri="{9D8B030D-6E8A-4147-A177-3AD203B41FA5}">
                      <a16:colId xmlns:a16="http://schemas.microsoft.com/office/drawing/2014/main" val="20007"/>
                    </a:ext>
                  </a:extLst>
                </a:gridCol>
              </a:tblGrid>
              <a:tr h="293654">
                <a:tc rowSpan="2" gridSpan="2">
                  <a:txBody>
                    <a:bodyPr/>
                    <a:lstStyle/>
                    <a:p>
                      <a:pPr algn="ctr" fontAlgn="b"/>
                      <a:r>
                        <a:rPr lang="ja-JP" altLang="en-US" sz="900" b="0" i="0" u="none" strike="noStrike" dirty="0">
                          <a:solidFill>
                            <a:srgbClr val="000000"/>
                          </a:solidFill>
                          <a:effectLst/>
                          <a:latin typeface="ＭＳ Ｐゴシック"/>
                        </a:rPr>
                        <a:t>区　　　　　　分</a:t>
                      </a:r>
                    </a:p>
                    <a:p>
                      <a:pPr algn="ctr" fontAlgn="b"/>
                      <a:r>
                        <a:rPr lang="ja-JP" altLang="en-US" sz="900" b="0" i="0" u="none" strike="noStrike" dirty="0">
                          <a:solidFill>
                            <a:srgbClr val="000000"/>
                          </a:solidFill>
                          <a:effectLst/>
                          <a:latin typeface="ＭＳ Ｐゴシック"/>
                        </a:rPr>
                        <a:t>（算出の考え方）</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a:txBody>
                    <a:bodyPr/>
                    <a:lstStyle/>
                    <a:p>
                      <a:pPr algn="ctr" fontAlgn="b"/>
                      <a:r>
                        <a:rPr lang="ja-JP" altLang="en-US" sz="1000" b="0" i="0" u="none" strike="noStrike" dirty="0">
                          <a:solidFill>
                            <a:srgbClr val="000000"/>
                          </a:solidFill>
                          <a:effectLst/>
                          <a:latin typeface="ＭＳ Ｐゴシック"/>
                        </a:rPr>
                        <a:t>名称</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000" b="0" i="0" u="none" strike="noStrike" dirty="0">
                          <a:solidFill>
                            <a:srgbClr val="000000"/>
                          </a:solidFill>
                          <a:effectLst/>
                          <a:latin typeface="ＭＳ Ｐゴシック"/>
                        </a:rPr>
                        <a:t>発生</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時期</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b"/>
                      <a:r>
                        <a:rPr lang="ja-JP" altLang="en-US" sz="1000" b="0" i="0" u="none" strike="noStrike" dirty="0">
                          <a:solidFill>
                            <a:srgbClr val="000000"/>
                          </a:solidFill>
                          <a:effectLst/>
                          <a:latin typeface="+mn-ea"/>
                          <a:ea typeface="+mn-ea"/>
                        </a:rPr>
                        <a:t>令和</a:t>
                      </a:r>
                      <a:r>
                        <a:rPr lang="en-US" altLang="ja-JP" sz="1000" b="0" i="0" u="none" strike="noStrike" dirty="0">
                          <a:solidFill>
                            <a:srgbClr val="000000"/>
                          </a:solidFill>
                          <a:effectLst/>
                          <a:latin typeface="+mn-ea"/>
                          <a:ea typeface="+mn-ea"/>
                        </a:rPr>
                        <a:t>2</a:t>
                      </a:r>
                      <a:r>
                        <a:rPr lang="ja-JP" altLang="en-US" sz="1000" b="0" i="0" u="none" strike="noStrike" dirty="0">
                          <a:solidFill>
                            <a:srgbClr val="000000"/>
                          </a:solidFill>
                          <a:effectLst/>
                          <a:latin typeface="+mn-ea"/>
                          <a:ea typeface="+mn-ea"/>
                        </a:rPr>
                        <a:t>年度末試算</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hMerge="1">
                  <a:txBody>
                    <a:bodyPr/>
                    <a:lstStyle/>
                    <a:p>
                      <a:pPr algn="ctr" fontAlgn="b"/>
                      <a:endParaRPr lang="ja-JP" altLang="en-US" sz="1200" b="0" i="0" u="none" strike="noStrike" dirty="0">
                        <a:solidFill>
                          <a:srgbClr val="000000"/>
                        </a:solidFill>
                        <a:effectLst/>
                        <a:latin typeface="ＭＳ Ｐ明朝" pitchFamily="18" charset="-128"/>
                        <a:ea typeface="ＭＳ Ｐ明朝" pitchFamily="18" charset="-128"/>
                      </a:endParaRPr>
                    </a:p>
                  </a:txBody>
                  <a:tcPr marL="7642" marR="7642" marT="7054"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n-ea"/>
                          <a:ea typeface="+mn-ea"/>
                        </a:rPr>
                        <a:t>（参　　　　　考）</a:t>
                      </a:r>
                      <a:endParaRPr lang="en-US" altLang="ja-JP" sz="900" b="0" i="0" u="none" strike="noStrike" dirty="0">
                        <a:solidFill>
                          <a:srgbClr val="000000"/>
                        </a:solidFill>
                        <a:effectLst/>
                        <a:latin typeface="+mn-ea"/>
                        <a:ea typeface="+mn-ea"/>
                      </a:endParaRPr>
                    </a:p>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n-ea"/>
                          <a:ea typeface="+mn-ea"/>
                        </a:rPr>
                        <a:t>令和</a:t>
                      </a:r>
                      <a:r>
                        <a:rPr lang="en-US" altLang="ja-JP" sz="900" b="0" i="0" u="none" strike="noStrike" dirty="0" smtClean="0">
                          <a:solidFill>
                            <a:srgbClr val="000000"/>
                          </a:solidFill>
                          <a:effectLst/>
                          <a:latin typeface="+mn-ea"/>
                          <a:ea typeface="+mn-ea"/>
                        </a:rPr>
                        <a:t>5</a:t>
                      </a:r>
                      <a:r>
                        <a:rPr lang="ja-JP" altLang="en-US" sz="900" b="0" i="0" u="none" strike="noStrike" dirty="0" smtClean="0">
                          <a:solidFill>
                            <a:srgbClr val="000000"/>
                          </a:solidFill>
                          <a:effectLst/>
                          <a:latin typeface="+mn-ea"/>
                          <a:ea typeface="+mn-ea"/>
                        </a:rPr>
                        <a:t>年</a:t>
                      </a:r>
                      <a:r>
                        <a:rPr lang="en-US" altLang="ja-JP" sz="900" b="0" i="0" u="none" strike="noStrike" dirty="0">
                          <a:solidFill>
                            <a:srgbClr val="000000"/>
                          </a:solidFill>
                          <a:effectLst/>
                          <a:latin typeface="+mn-ea"/>
                          <a:ea typeface="+mn-ea"/>
                        </a:rPr>
                        <a:t>2</a:t>
                      </a:r>
                      <a:r>
                        <a:rPr lang="ja-JP" altLang="en-US" sz="900" b="0" i="0" u="none" strike="noStrike" dirty="0">
                          <a:solidFill>
                            <a:srgbClr val="000000"/>
                          </a:solidFill>
                          <a:effectLst/>
                          <a:latin typeface="+mn-ea"/>
                          <a:ea typeface="+mn-ea"/>
                        </a:rPr>
                        <a:t>月試算</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5749">
                <a:tc gridSpan="2"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vMerge="1">
                  <a:txBody>
                    <a:bodyPr/>
                    <a:lstStyle/>
                    <a:p>
                      <a:endParaRPr kumimoji="1" lang="ja-JP" altLang="en-US"/>
                    </a:p>
                  </a:txBody>
                  <a:tcPr/>
                </a:tc>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gridSpan="2">
                  <a:txBody>
                    <a:bodyPr/>
                    <a:lstStyle/>
                    <a:p>
                      <a:pPr algn="ctr" fontAlgn="b"/>
                      <a:r>
                        <a:rPr lang="ja-JP" altLang="en-US" sz="1000" b="0" i="0" u="none" strike="noStrike" dirty="0">
                          <a:solidFill>
                            <a:srgbClr val="000000"/>
                          </a:solidFill>
                          <a:effectLst/>
                          <a:latin typeface="+mn-ea"/>
                          <a:ea typeface="+mn-ea"/>
                        </a:rPr>
                        <a:t>想定されるリスク</a:t>
                      </a:r>
                    </a:p>
                  </a:txBody>
                  <a:tcPr marL="7642" marR="7642" marT="7054"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mn-ea"/>
                          <a:ea typeface="+mn-ea"/>
                        </a:rPr>
                        <a:t>積立目標額</a:t>
                      </a:r>
                      <a:endParaRPr lang="en-US" altLang="ja-JP" sz="1000" b="0" i="0" u="none" strike="noStrike" dirty="0">
                        <a:solidFill>
                          <a:srgbClr val="000000"/>
                        </a:solidFill>
                        <a:effectLst/>
                        <a:latin typeface="+mn-ea"/>
                        <a:ea typeface="+mn-ea"/>
                      </a:endParaRPr>
                    </a:p>
                    <a:p>
                      <a:pPr algn="ctr" fontAlgn="b"/>
                      <a:r>
                        <a:rPr lang="ja-JP" altLang="en-US" sz="1000" b="0" i="0" u="none" strike="noStrike" dirty="0">
                          <a:solidFill>
                            <a:srgbClr val="000000"/>
                          </a:solidFill>
                          <a:effectLst/>
                          <a:latin typeface="+mn-ea"/>
                          <a:ea typeface="+mn-ea"/>
                        </a:rPr>
                        <a:t>に積算する額</a:t>
                      </a:r>
                    </a:p>
                  </a:txBody>
                  <a:tcPr marL="7642" marR="7642" marT="7054" marB="0" anchor="ctr" anchorCtr="1">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ja-JP" altLang="en-US" sz="900" b="0" i="0" u="none" strike="noStrike" dirty="0">
                          <a:solidFill>
                            <a:srgbClr val="000000"/>
                          </a:solidFill>
                          <a:effectLst/>
                          <a:latin typeface="+mn-ea"/>
                          <a:ea typeface="+mn-ea"/>
                        </a:rPr>
                        <a:t>積立目標額</a:t>
                      </a:r>
                      <a:endParaRPr lang="en-US" altLang="ja-JP" sz="900" b="0" i="0" u="none" strike="noStrike" dirty="0">
                        <a:solidFill>
                          <a:srgbClr val="000000"/>
                        </a:solidFill>
                        <a:effectLst/>
                        <a:latin typeface="+mn-ea"/>
                        <a:ea typeface="+mn-ea"/>
                      </a:endParaRPr>
                    </a:p>
                    <a:p>
                      <a:pPr algn="ctr" fontAlgn="b"/>
                      <a:r>
                        <a:rPr lang="ja-JP" altLang="en-US" sz="900" b="0" i="0" u="none" strike="noStrike" dirty="0">
                          <a:solidFill>
                            <a:srgbClr val="000000"/>
                          </a:solidFill>
                          <a:effectLst/>
                          <a:latin typeface="+mn-ea"/>
                          <a:ea typeface="+mn-ea"/>
                        </a:rPr>
                        <a:t>に積算する額</a:t>
                      </a:r>
                    </a:p>
                  </a:txBody>
                  <a:tcPr marL="7642" marR="7642" marT="7054" marB="0"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3360">
                <a:tc>
                  <a:txBody>
                    <a:bodyPr/>
                    <a:lstStyle/>
                    <a:p>
                      <a:pPr algn="l" fontAlgn="b"/>
                      <a:r>
                        <a:rPr lang="ja-JP" altLang="en-US" sz="1000" b="1" i="0" u="none" strike="noStrike" dirty="0">
                          <a:solidFill>
                            <a:srgbClr val="000000"/>
                          </a:solidFill>
                          <a:effectLst/>
                          <a:latin typeface="ＭＳ Ｐゴシック"/>
                        </a:rPr>
                        <a:t>　</a:t>
                      </a:r>
                      <a:r>
                        <a:rPr lang="ja-JP" altLang="en-US" sz="1000" b="0" i="0" u="none" strike="noStrike" dirty="0">
                          <a:solidFill>
                            <a:srgbClr val="000000"/>
                          </a:solidFill>
                          <a:effectLst/>
                          <a:latin typeface="ＭＳ Ｐゴシック"/>
                        </a:rPr>
                        <a:t>１</a:t>
                      </a:r>
                      <a:r>
                        <a:rPr lang="ja-JP" altLang="en-US" sz="1000" b="1" i="0" u="none" strike="noStrike" dirty="0">
                          <a:solidFill>
                            <a:srgbClr val="000000"/>
                          </a:solidFill>
                          <a:effectLst/>
                          <a:latin typeface="ＭＳ Ｐゴシック"/>
                        </a:rPr>
                        <a:t>　</a:t>
                      </a:r>
                      <a:r>
                        <a:rPr lang="ja-JP" altLang="en-US" sz="1000" b="0" i="0" u="none" strike="noStrike" dirty="0">
                          <a:solidFill>
                            <a:srgbClr val="000000"/>
                          </a:solidFill>
                          <a:effectLst/>
                          <a:latin typeface="ＭＳ Ｐゴシック"/>
                        </a:rPr>
                        <a:t>税収の急減、</a:t>
                      </a:r>
                      <a:endParaRPr lang="en-US" altLang="ja-JP" sz="1000" b="0" i="0" u="none" strike="noStrike" dirty="0">
                        <a:solidFill>
                          <a:srgbClr val="000000"/>
                        </a:solidFill>
                        <a:effectLst/>
                        <a:latin typeface="ＭＳ Ｐゴシック"/>
                      </a:endParaRPr>
                    </a:p>
                    <a:p>
                      <a:pPr algn="l" fontAlgn="b"/>
                      <a:r>
                        <a:rPr lang="ja-JP" altLang="en-US" sz="1000" b="0" i="0" u="none" strike="noStrike" dirty="0">
                          <a:solidFill>
                            <a:srgbClr val="000000"/>
                          </a:solidFill>
                          <a:effectLst/>
                          <a:latin typeface="ＭＳ Ｐゴシック"/>
                        </a:rPr>
                        <a:t>　　　</a:t>
                      </a:r>
                      <a:r>
                        <a:rPr lang="ja-JP" altLang="en-US" sz="900" b="0" i="0" u="none" strike="noStrike" dirty="0">
                          <a:solidFill>
                            <a:srgbClr val="000000"/>
                          </a:solidFill>
                          <a:effectLst/>
                          <a:latin typeface="ＭＳ Ｐゴシック"/>
                        </a:rPr>
                        <a:t>災害等の発生</a:t>
                      </a:r>
                      <a:endParaRPr lang="en-US" altLang="ja-JP" sz="9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baseline="0" dirty="0">
                          <a:solidFill>
                            <a:srgbClr val="000000"/>
                          </a:solidFill>
                          <a:effectLst/>
                          <a:latin typeface="ＭＳ Ｐゴシック"/>
                        </a:rPr>
                        <a:t> </a:t>
                      </a:r>
                      <a:r>
                        <a:rPr lang="ja-JP" altLang="en-US" sz="900" b="0" i="0" u="none" strike="noStrike" dirty="0">
                          <a:solidFill>
                            <a:srgbClr val="000000"/>
                          </a:solidFill>
                          <a:effectLst/>
                          <a:latin typeface="ＭＳ Ｐゴシック"/>
                        </a:rPr>
                        <a:t>過去の発生</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状況から算出</a:t>
                      </a:r>
                      <a:endParaRPr lang="en-US" altLang="ja-JP"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fontAlgn="b"/>
                      <a:endParaRPr lang="en-US" altLang="ja-JP" sz="14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dirty="0">
                          <a:latin typeface="+mn-ea"/>
                          <a:ea typeface="+mn-ea"/>
                        </a:rPr>
                        <a:t>840</a:t>
                      </a:r>
                      <a:endParaRPr lang="ja-JP" altLang="en-US" sz="1400" b="1"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1" i="0" u="none" strike="noStrike" dirty="0">
                          <a:solidFill>
                            <a:srgbClr val="000000"/>
                          </a:solidFill>
                          <a:effectLst/>
                          <a:latin typeface="+mn-ea"/>
                          <a:ea typeface="+mn-ea"/>
                        </a:rPr>
                        <a:t>840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n-ea"/>
                          <a:ea typeface="+mn-ea"/>
                        </a:rPr>
                        <a:t>840</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2401">
                <a:tc rowSpan="2">
                  <a:txBody>
                    <a:bodyPr/>
                    <a:lstStyle/>
                    <a:p>
                      <a:pPr marL="0" indent="0" algn="l" fontAlgn="b">
                        <a:buNone/>
                      </a:pPr>
                      <a:r>
                        <a:rPr lang="ja-JP" altLang="en-US" sz="1000" b="0" i="0" u="none" strike="noStrike" dirty="0">
                          <a:solidFill>
                            <a:srgbClr val="000000"/>
                          </a:solidFill>
                          <a:effectLst/>
                          <a:latin typeface="ＭＳ Ｐゴシック"/>
                        </a:rPr>
                        <a:t>　２　出資法人債務に</a:t>
                      </a:r>
                      <a:endParaRPr lang="en-US" altLang="ja-JP" sz="1000" b="0" i="0" u="none" strike="noStrike" dirty="0">
                        <a:solidFill>
                          <a:srgbClr val="000000"/>
                        </a:solidFill>
                        <a:effectLst/>
                        <a:latin typeface="ＭＳ Ｐゴシック"/>
                      </a:endParaRPr>
                    </a:p>
                    <a:p>
                      <a:pPr marL="0" indent="0" algn="l" fontAlgn="b">
                        <a:buNone/>
                      </a:pPr>
                      <a:r>
                        <a:rPr lang="ja-JP" altLang="en-US" sz="1000" b="0" i="0" u="none" strike="noStrike" dirty="0">
                          <a:solidFill>
                            <a:srgbClr val="000000"/>
                          </a:solidFill>
                          <a:effectLst/>
                          <a:latin typeface="ＭＳ Ｐゴシック"/>
                        </a:rPr>
                        <a:t>　　　係る損失補償等　　　　</a:t>
                      </a:r>
                      <a:endParaRPr lang="en-US" altLang="ja-JP" sz="10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900" b="0" i="0" u="none" strike="noStrike" dirty="0">
                          <a:solidFill>
                            <a:srgbClr val="000000"/>
                          </a:solidFill>
                          <a:effectLst/>
                          <a:latin typeface="ＭＳ Ｐゴシック"/>
                        </a:rPr>
                        <a:t>財政健全化法</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将来負担比率の</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考え方を準用</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a:solidFill>
                            <a:srgbClr val="000000"/>
                          </a:solidFill>
                          <a:effectLst/>
                          <a:latin typeface="ＭＳ Ｐゴシック"/>
                        </a:rPr>
                        <a:t>育英会</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a:latin typeface="+mn-ea"/>
                          <a:ea typeface="+mn-ea"/>
                        </a:rPr>
                        <a:t>6</a:t>
                      </a:r>
                      <a:endParaRPr lang="ja-JP" altLang="en-US" sz="1400" b="1"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6</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ja-JP" sz="1200" b="0" u="none" dirty="0">
                          <a:latin typeface="+mn-ea"/>
                          <a:ea typeface="+mn-ea"/>
                        </a:rPr>
                        <a:t>2</a:t>
                      </a:r>
                    </a:p>
                    <a:p>
                      <a:pPr algn="ctr"/>
                      <a:r>
                        <a:rPr lang="en-US" altLang="ja-JP" sz="800" b="0" u="none" dirty="0">
                          <a:latin typeface="+mn-ea"/>
                          <a:ea typeface="+mn-ea"/>
                        </a:rPr>
                        <a:t>※</a:t>
                      </a:r>
                      <a:r>
                        <a:rPr lang="ja-JP" altLang="en-US" sz="800" b="0" u="none" dirty="0">
                          <a:latin typeface="+mn-ea"/>
                          <a:ea typeface="+mn-ea"/>
                        </a:rPr>
                        <a:t>決算値反映</a:t>
                      </a:r>
                      <a:endParaRPr lang="en-US" altLang="ja-JP" sz="800" b="0" u="none" dirty="0">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1922">
                <a:tc vMerge="1">
                  <a:txBody>
                    <a:bodyPr/>
                    <a:lstStyle/>
                    <a:p>
                      <a:endParaRPr kumimoji="1" lang="ja-JP" altLang="en-US"/>
                    </a:p>
                  </a:txBody>
                  <a:tcPr/>
                </a:tc>
                <a:tc vMerge="1">
                  <a:txBody>
                    <a:bodyPr/>
                    <a:lstStyle/>
                    <a:p>
                      <a:pPr algn="ctr" fontAlgn="b"/>
                      <a:endParaRPr lang="ja-JP" altLang="en-US"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a:solidFill>
                            <a:srgbClr val="000000"/>
                          </a:solidFill>
                          <a:effectLst/>
                          <a:latin typeface="ＭＳ Ｐゴシック"/>
                        </a:rPr>
                        <a:t>住宅供給公社</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a:latin typeface="+mn-ea"/>
                          <a:ea typeface="+mn-ea"/>
                        </a:rPr>
                        <a:t>35</a:t>
                      </a:r>
                      <a:endParaRPr lang="ja-JP" altLang="en-US" sz="1400" b="1"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35</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30</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決算値反映</a:t>
                      </a:r>
                      <a:endPar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91243">
                <a:tc rowSpan="4">
                  <a:txBody>
                    <a:bodyPr/>
                    <a:lstStyle/>
                    <a:p>
                      <a:pPr marL="0" indent="0" algn="l" fontAlgn="b">
                        <a:buNone/>
                      </a:pPr>
                      <a:r>
                        <a:rPr lang="ja-JP" altLang="en-US" sz="1000" b="0" i="0" u="none" strike="noStrike" dirty="0">
                          <a:solidFill>
                            <a:srgbClr val="000000"/>
                          </a:solidFill>
                          <a:effectLst/>
                          <a:latin typeface="ＭＳ Ｐゴシック"/>
                        </a:rPr>
                        <a:t>　３　その他</a:t>
                      </a:r>
                      <a:endParaRPr lang="en-US" altLang="ja-JP" sz="10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indent="0" algn="ctr" fontAlgn="b">
                        <a:buNone/>
                      </a:pPr>
                      <a:r>
                        <a:rPr lang="ja-JP" altLang="en-US" sz="900" b="0" i="0" u="none" strike="noStrike" dirty="0">
                          <a:solidFill>
                            <a:srgbClr val="000000"/>
                          </a:solidFill>
                          <a:effectLst/>
                          <a:latin typeface="ＭＳ Ｐゴシック"/>
                        </a:rPr>
                        <a:t>事業進捗により</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発生する可能性が</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あるリスクのうち、</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特に影響が大きい</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ものを計上</a:t>
                      </a:r>
                      <a:endParaRPr lang="en-US" altLang="ja-JP" sz="900" b="0" i="0" u="none" strike="noStrike" dirty="0">
                        <a:solidFill>
                          <a:srgbClr val="000000"/>
                        </a:solidFill>
                        <a:effectLst/>
                        <a:latin typeface="ＭＳ Ｐゴシック"/>
                      </a:endParaRPr>
                    </a:p>
                    <a:p>
                      <a:pPr marL="0" indent="0" algn="ctr" fontAlgn="b">
                        <a:buNone/>
                      </a:pPr>
                      <a:endParaRPr lang="en-US" altLang="ja-JP"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1000" b="0" i="0" u="none" strike="noStrike" dirty="0">
                          <a:solidFill>
                            <a:srgbClr val="000000"/>
                          </a:solidFill>
                          <a:effectLst/>
                          <a:latin typeface="ＭＳ Ｐゴシック"/>
                        </a:rPr>
                        <a:t>道路公社</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a:solidFill>
                            <a:srgbClr val="000000"/>
                          </a:solidFill>
                          <a:effectLst/>
                          <a:latin typeface="ＭＳ Ｐゴシック"/>
                        </a:rPr>
                        <a:t>S62</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R29</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mn-ea"/>
                          <a:ea typeface="+mn-ea"/>
                        </a:rPr>
                        <a:t>現時点では更なる</a:t>
                      </a:r>
                      <a:endParaRPr lang="en-US" altLang="ja-JP" sz="800" b="0" i="0" u="none" strike="noStrike" dirty="0">
                        <a:solidFill>
                          <a:srgbClr val="000000"/>
                        </a:solidFill>
                        <a:effectLst/>
                        <a:latin typeface="+mn-ea"/>
                        <a:ea typeface="+mn-ea"/>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mn-ea"/>
                          <a:ea typeface="+mn-ea"/>
                        </a:rPr>
                        <a:t>負担は見込まれない</a:t>
                      </a:r>
                      <a:endParaRPr lang="en-US" altLang="ja-JP" sz="7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ＭＳ Ｐゴシック"/>
                        </a:rPr>
                        <a:t>+</a:t>
                      </a:r>
                      <a:r>
                        <a:rPr lang="el-GR" altLang="ja-JP" sz="1200" b="0" i="0" u="none" strike="noStrike" dirty="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5"/>
                  </a:ext>
                </a:extLst>
              </a:tr>
              <a:tr h="377471">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港湾</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特別会計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mn-ea"/>
                          <a:ea typeface="+mn-ea"/>
                        </a:rPr>
                        <a:t>H</a:t>
                      </a:r>
                      <a:r>
                        <a:rPr lang="ja-JP" altLang="en-US" sz="1000" b="0" i="0" u="none" strike="noStrike" dirty="0">
                          <a:solidFill>
                            <a:srgbClr val="000000"/>
                          </a:solidFill>
                          <a:effectLst/>
                          <a:latin typeface="+mn-ea"/>
                          <a:ea typeface="+mn-ea"/>
                        </a:rPr>
                        <a:t>元～</a:t>
                      </a:r>
                      <a:r>
                        <a:rPr lang="en-US" altLang="ja-JP" sz="1000" b="0" i="0" u="none" strike="noStrike" dirty="0">
                          <a:solidFill>
                            <a:srgbClr val="000000"/>
                          </a:solidFill>
                          <a:effectLst/>
                          <a:latin typeface="+mn-ea"/>
                          <a:ea typeface="+mn-ea"/>
                        </a:rPr>
                        <a:t>R</a:t>
                      </a:r>
                      <a:r>
                        <a:rPr lang="ja-JP" altLang="en-US" sz="1000" b="0" i="0" u="none" strike="noStrike" dirty="0">
                          <a:solidFill>
                            <a:srgbClr val="000000"/>
                          </a:solidFill>
                          <a:effectLst/>
                          <a:latin typeface="+mn-ea"/>
                          <a:ea typeface="+mn-ea"/>
                        </a:rPr>
                        <a:t>１</a:t>
                      </a:r>
                      <a:r>
                        <a:rPr lang="en-US" altLang="ja-JP" sz="1000" b="0" i="0" u="none" strike="noStrike" dirty="0">
                          <a:solidFill>
                            <a:srgbClr val="000000"/>
                          </a:solidFill>
                          <a:effectLst/>
                          <a:latin typeface="+mn-ea"/>
                          <a:ea typeface="+mn-ea"/>
                        </a:rPr>
                        <a:t>0</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dirty="0"/>
                        <a:t>　　　現時点では事業の</a:t>
                      </a:r>
                      <a:r>
                        <a:rPr kumimoji="1" lang="en-US" altLang="ja-JP" sz="800" dirty="0"/>
                        <a:t/>
                      </a:r>
                      <a:br>
                        <a:rPr kumimoji="1" lang="en-US" altLang="ja-JP" sz="800" dirty="0"/>
                      </a:br>
                      <a:r>
                        <a:rPr kumimoji="1" lang="ja-JP" altLang="en-US" sz="800" dirty="0"/>
                        <a:t>　　　採算性が確保され</a:t>
                      </a:r>
                      <a:r>
                        <a:rPr kumimoji="1" lang="en-US" altLang="ja-JP" sz="800" dirty="0"/>
                        <a:t/>
                      </a:r>
                      <a:br>
                        <a:rPr kumimoji="1" lang="en-US" altLang="ja-JP" sz="800" dirty="0"/>
                      </a:br>
                      <a:r>
                        <a:rPr kumimoji="1" lang="ja-JP" altLang="en-US" sz="800" dirty="0"/>
                        <a:t>　　　ている</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0" i="0" u="none" strike="noStrike" dirty="0">
                          <a:solidFill>
                            <a:srgbClr val="000000"/>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82558">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箕面</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特別会計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a:solidFill>
                            <a:srgbClr val="000000"/>
                          </a:solidFill>
                          <a:effectLst/>
                          <a:latin typeface="ＭＳ Ｐゴシック"/>
                        </a:rPr>
                        <a:t>H13</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R5</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i="0" u="none" strike="noStrike" dirty="0">
                          <a:solidFill>
                            <a:srgbClr val="000000"/>
                          </a:solidFill>
                          <a:effectLst/>
                          <a:latin typeface="+mn-ea"/>
                          <a:ea typeface="+mn-ea"/>
                        </a:rPr>
                        <a:t>111</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ＭＳ Ｐゴシック"/>
                        </a:rPr>
                        <a:t>-</a:t>
                      </a:r>
                      <a:r>
                        <a:rPr lang="el-GR" altLang="ja-JP" sz="1200" b="0" i="0" u="none" strike="noStrike" dirty="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200" b="0" i="0" u="none" strike="noStrike" dirty="0">
                          <a:solidFill>
                            <a:srgbClr val="000000"/>
                          </a:solidFill>
                          <a:effectLst/>
                          <a:latin typeface="+mn-ea"/>
                          <a:ea typeface="+mn-ea"/>
                        </a:rPr>
                        <a:t>―</a:t>
                      </a:r>
                      <a:endParaRPr lang="ja-JP" altLang="en-US" sz="1200" b="0" i="0" u="none" strike="noStrike" dirty="0">
                        <a:solidFill>
                          <a:srgbClr val="000000"/>
                        </a:solidFill>
                        <a:effectLst/>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4308">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まちづくり</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ＭＳ Ｐゴシック"/>
                        </a:rPr>
                        <a:t>R5</a:t>
                      </a:r>
                      <a:r>
                        <a:rPr lang="ja-JP" altLang="en-US" sz="1000" b="0" i="0" u="none" strike="noStrike" dirty="0">
                          <a:solidFill>
                            <a:srgbClr val="000000"/>
                          </a:solidFill>
                          <a:effectLst/>
                          <a:latin typeface="ＭＳ Ｐゴシック"/>
                        </a:rPr>
                        <a:t>～</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dirty="0">
                          <a:solidFill>
                            <a:srgbClr val="000000"/>
                          </a:solidFill>
                          <a:effectLst/>
                          <a:latin typeface="+mn-ea"/>
                          <a:ea typeface="+mn-ea"/>
                          <a:cs typeface="+mn-cs"/>
                        </a:rPr>
                        <a:t>849</a:t>
                      </a:r>
                      <a:endParaRPr kumimoji="1" lang="ja-JP" altLang="en-US" sz="1400" b="1" i="0" u="none" strike="noStrike" kern="1200" dirty="0">
                        <a:solidFill>
                          <a:srgbClr val="000000"/>
                        </a:solidFill>
                        <a:effectLst/>
                        <a:latin typeface="+mn-ea"/>
                        <a:ea typeface="+mn-ea"/>
                        <a:cs typeface="+mn-cs"/>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480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200" b="0" i="0" u="none" strike="noStrike" dirty="0" smtClean="0">
                          <a:solidFill>
                            <a:srgbClr val="000000"/>
                          </a:solidFill>
                          <a:effectLst/>
                          <a:latin typeface="+mn-ea"/>
                          <a:ea typeface="+mn-ea"/>
                        </a:rPr>
                        <a:t>454</a:t>
                      </a:r>
                      <a:endParaRPr lang="en-US" altLang="ja-JP" sz="1200" b="0" i="0" u="none" strike="noStrike" dirty="0">
                        <a:solidFill>
                          <a:srgbClr val="000000"/>
                        </a:solidFill>
                        <a:effectLst/>
                        <a:latin typeface="+mn-ea"/>
                        <a:ea typeface="+mn-ea"/>
                      </a:endParaRPr>
                    </a:p>
                    <a:p>
                      <a:pPr lvl="0" algn="ctr" fontAlgn="b"/>
                      <a:r>
                        <a:rPr lang="en-US" altLang="zh-CN" sz="800" b="0" i="0" u="none" strike="noStrike" dirty="0" smtClean="0">
                          <a:solidFill>
                            <a:srgbClr val="000000"/>
                          </a:solidFill>
                          <a:effectLst/>
                          <a:latin typeface="+mn-ea"/>
                          <a:ea typeface="+mn-ea"/>
                        </a:rPr>
                        <a:t>※</a:t>
                      </a:r>
                      <a:r>
                        <a:rPr lang="ja-JP" altLang="en-US" sz="800" b="0" i="0" u="none" strike="noStrike" dirty="0" smtClean="0">
                          <a:solidFill>
                            <a:srgbClr val="000000"/>
                          </a:solidFill>
                          <a:effectLst/>
                          <a:latin typeface="+mn-ea"/>
                          <a:ea typeface="+mn-ea"/>
                        </a:rPr>
                        <a:t>土地売却等反映</a:t>
                      </a:r>
                      <a:endParaRPr lang="zh-CN" altLang="en-US" sz="800" b="0" i="0" u="none" strike="noStrike" dirty="0">
                        <a:solidFill>
                          <a:srgbClr val="000000"/>
                        </a:solidFill>
                        <a:effectLst/>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19179">
                <a:tc gridSpan="4">
                  <a:txBody>
                    <a:bodyPr/>
                    <a:lstStyle/>
                    <a:p>
                      <a:pPr algn="ctr" fontAlgn="b"/>
                      <a:r>
                        <a:rPr lang="ja-JP" altLang="en-US" sz="1000" b="1" i="0" u="none" strike="noStrike" dirty="0">
                          <a:solidFill>
                            <a:srgbClr val="000000"/>
                          </a:solidFill>
                          <a:effectLst/>
                          <a:latin typeface="ＭＳ Ｐゴシック"/>
                        </a:rPr>
                        <a:t>　</a:t>
                      </a:r>
                      <a:endParaRPr lang="en-US" altLang="ja-JP" sz="1000" b="1"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fontAlgn="b"/>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fontAlgn="b"/>
                      <a:r>
                        <a:rPr lang="ja-JP" altLang="en-US" sz="1400" b="1" i="0" u="none" strike="noStrike" dirty="0">
                          <a:solidFill>
                            <a:srgbClr val="000000"/>
                          </a:solidFill>
                          <a:effectLst/>
                          <a:latin typeface="ＭＳ Ｐゴシック"/>
                        </a:rPr>
                        <a:t>合　　計</a:t>
                      </a:r>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1,361</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1" i="0" u="none" strike="noStrike" dirty="0" smtClean="0">
                          <a:solidFill>
                            <a:srgbClr val="000000"/>
                          </a:solidFill>
                          <a:effectLst/>
                          <a:latin typeface="+mn-ea"/>
                          <a:ea typeface="+mn-ea"/>
                        </a:rPr>
                        <a:t>1,326</a:t>
                      </a:r>
                      <a:endParaRPr lang="en-US" altLang="ja-JP" sz="1400" b="1" i="0" u="none" strike="noStrike" dirty="0">
                        <a:solidFill>
                          <a:srgbClr val="000000"/>
                        </a:solidFill>
                        <a:effectLst/>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15" name="テキスト ボックス 14"/>
          <p:cNvSpPr txBox="1"/>
          <p:nvPr/>
        </p:nvSpPr>
        <p:spPr>
          <a:xfrm>
            <a:off x="6330007" y="5879407"/>
            <a:ext cx="4390817" cy="840230"/>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3</a:t>
            </a:r>
            <a:r>
              <a:rPr lang="ja-JP" altLang="en-US" sz="900" b="1" dirty="0">
                <a:latin typeface="+mn-ea"/>
                <a:ea typeface="+mn-ea"/>
              </a:rPr>
              <a:t>）まちづくり会計（</a:t>
            </a:r>
            <a:r>
              <a:rPr lang="en-US" altLang="ja-JP" sz="900" b="1" dirty="0">
                <a:latin typeface="+mn-ea"/>
                <a:ea typeface="+mn-ea"/>
              </a:rPr>
              <a:t>480</a:t>
            </a:r>
            <a:r>
              <a:rPr lang="ja-JP" altLang="en-US" sz="900" b="1" dirty="0">
                <a:latin typeface="+mn-ea"/>
                <a:ea typeface="+mn-ea"/>
              </a:rPr>
              <a:t>億円）</a:t>
            </a:r>
            <a:endParaRPr lang="en-US" altLang="ja-JP" sz="900" b="1" dirty="0">
              <a:latin typeface="+mn-ea"/>
              <a:ea typeface="+mn-ea"/>
            </a:endParaRPr>
          </a:p>
          <a:p>
            <a:pPr algn="l"/>
            <a:r>
              <a:rPr lang="ja-JP" altLang="en-US" sz="900" dirty="0">
                <a:latin typeface="+mn-ea"/>
                <a:ea typeface="+mn-ea"/>
              </a:rPr>
              <a:t>　 </a:t>
            </a:r>
            <a:r>
              <a:rPr lang="ja-JP" altLang="en-US" sz="800" dirty="0">
                <a:latin typeface="ＭＳ Ｐ明朝" panose="02020600040205080304" pitchFamily="18" charset="-128"/>
                <a:ea typeface="ＭＳ Ｐ明朝" panose="02020600040205080304" pitchFamily="18" charset="-128"/>
              </a:rPr>
              <a:t>○保有地に係る起債償還額の財政負担分</a:t>
            </a:r>
            <a:r>
              <a:rPr lang="en-US" altLang="ja-JP" sz="800" dirty="0">
                <a:latin typeface="ＭＳ Ｐ明朝" panose="02020600040205080304" pitchFamily="18" charset="-128"/>
                <a:ea typeface="ＭＳ Ｐ明朝" panose="02020600040205080304" pitchFamily="18" charset="-128"/>
              </a:rPr>
              <a:t>(849</a:t>
            </a:r>
            <a:r>
              <a:rPr lang="ja-JP" altLang="en-US" sz="800" dirty="0">
                <a:latin typeface="ＭＳ Ｐ明朝" panose="02020600040205080304" pitchFamily="18" charset="-128"/>
                <a:ea typeface="ＭＳ Ｐ明朝" panose="02020600040205080304" pitchFamily="18" charset="-128"/>
              </a:rPr>
              <a:t>億円</a:t>
            </a:r>
            <a:r>
              <a:rPr lang="en-US" altLang="ja-JP" sz="800" dirty="0">
                <a:latin typeface="ＭＳ Ｐ明朝" panose="02020600040205080304" pitchFamily="18" charset="-128"/>
                <a:ea typeface="ＭＳ Ｐ明朝" panose="02020600040205080304" pitchFamily="18" charset="-128"/>
              </a:rPr>
              <a:t>)</a:t>
            </a:r>
            <a:r>
              <a:rPr lang="ja-JP" altLang="en-US" sz="800" dirty="0">
                <a:latin typeface="ＭＳ Ｐ明朝" panose="02020600040205080304" pitchFamily="18" charset="-128"/>
                <a:ea typeface="ＭＳ Ｐ明朝" panose="02020600040205080304" pitchFamily="18" charset="-128"/>
              </a:rPr>
              <a:t>を想定されるリスクに</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算入。そのうち、土地売却に関わらず、現時点で、財政負担が見込まれ</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a:t>
            </a:r>
            <a:r>
              <a:rPr lang="ja-JP" altLang="en-US" sz="800" dirty="0" err="1">
                <a:latin typeface="ＭＳ Ｐ明朝" panose="02020600040205080304" pitchFamily="18" charset="-128"/>
                <a:ea typeface="ＭＳ Ｐ明朝" panose="02020600040205080304" pitchFamily="18" charset="-128"/>
              </a:rPr>
              <a:t>る</a:t>
            </a:r>
            <a:r>
              <a:rPr lang="ja-JP" altLang="en-US" sz="800" dirty="0">
                <a:latin typeface="ＭＳ Ｐ明朝" panose="02020600040205080304" pitchFamily="18" charset="-128"/>
                <a:ea typeface="ＭＳ Ｐ明朝" panose="02020600040205080304" pitchFamily="18" charset="-128"/>
              </a:rPr>
              <a:t>取得価格と評価額の差（</a:t>
            </a:r>
            <a:r>
              <a:rPr lang="en-US" altLang="ja-JP" sz="800" dirty="0">
                <a:latin typeface="ＭＳ Ｐ明朝" panose="02020600040205080304" pitchFamily="18" charset="-128"/>
                <a:ea typeface="ＭＳ Ｐ明朝" panose="02020600040205080304" pitchFamily="18" charset="-128"/>
              </a:rPr>
              <a:t>369</a:t>
            </a:r>
            <a:r>
              <a:rPr lang="ja-JP" altLang="en-US" sz="800" dirty="0">
                <a:latin typeface="ＭＳ Ｐ明朝" panose="02020600040205080304" pitchFamily="18" charset="-128"/>
                <a:ea typeface="ＭＳ Ｐ明朝" panose="02020600040205080304" pitchFamily="18" charset="-128"/>
              </a:rPr>
              <a:t>億円）は、粗い試算に織り込み済み。</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itchFamily="18" charset="-128"/>
                <a:ea typeface="ＭＳ Ｐ明朝" pitchFamily="18" charset="-128"/>
              </a:rPr>
              <a:t>　　　</a:t>
            </a:r>
            <a:endParaRPr lang="en-US" altLang="ja-JP" sz="700" dirty="0">
              <a:latin typeface="ＭＳ Ｐ明朝" pitchFamily="18" charset="-128"/>
              <a:ea typeface="ＭＳ Ｐ明朝" pitchFamily="18" charset="-128"/>
            </a:endParaRPr>
          </a:p>
        </p:txBody>
      </p:sp>
      <p:sp>
        <p:nvSpPr>
          <p:cNvPr id="16" name="Rectangle 2"/>
          <p:cNvSpPr>
            <a:spLocks noGrp="1" noChangeArrowheads="1"/>
          </p:cNvSpPr>
          <p:nvPr>
            <p:ph type="title"/>
          </p:nvPr>
        </p:nvSpPr>
        <p:spPr>
          <a:xfrm>
            <a:off x="215929" y="325083"/>
            <a:ext cx="7189423" cy="414270"/>
          </a:xfrm>
          <a:solidFill>
            <a:srgbClr val="000099"/>
          </a:solidFill>
        </p:spPr>
        <p:txBody>
          <a:bodyPr>
            <a:normAutofit/>
          </a:bodyPr>
          <a:lstStyle/>
          <a:p>
            <a:r>
              <a:rPr lang="ja-JP" altLang="en-US" sz="2000" b="1" i="1" dirty="0">
                <a:solidFill>
                  <a:schemeClr val="bg1"/>
                </a:solidFill>
                <a:latin typeface="ＭＳ Ｐゴシック" pitchFamily="50" charset="-128"/>
              </a:rPr>
              <a:t>財政調整基金への積立目標額　</a:t>
            </a:r>
            <a:r>
              <a:rPr lang="en-US" altLang="ja-JP" sz="2000" b="1" i="1" dirty="0">
                <a:solidFill>
                  <a:schemeClr val="bg1"/>
                </a:solidFill>
                <a:latin typeface="ＭＳ Ｐゴシック" pitchFamily="50" charset="-128"/>
              </a:rPr>
              <a:t>《1,400</a:t>
            </a:r>
            <a:r>
              <a:rPr lang="ja-JP" altLang="en-US" sz="2000" b="1" i="1" dirty="0">
                <a:solidFill>
                  <a:schemeClr val="bg1"/>
                </a:solidFill>
                <a:latin typeface="ＭＳ Ｐゴシック" pitchFamily="50" charset="-128"/>
              </a:rPr>
              <a:t>億円</a:t>
            </a:r>
            <a:r>
              <a:rPr lang="ja-JP" altLang="en-US" sz="1800" b="1" i="1" dirty="0">
                <a:solidFill>
                  <a:schemeClr val="bg1"/>
                </a:solidFill>
                <a:latin typeface="ＭＳ Ｐゴシック" pitchFamily="50" charset="-128"/>
              </a:rPr>
              <a:t>（</a:t>
            </a:r>
            <a:r>
              <a:rPr lang="en-US" altLang="ja-JP" sz="1800" b="1" i="1" dirty="0">
                <a:solidFill>
                  <a:schemeClr val="bg1"/>
                </a:solidFill>
                <a:latin typeface="ＭＳ Ｐゴシック" pitchFamily="50" charset="-128"/>
              </a:rPr>
              <a:t> </a:t>
            </a:r>
            <a:r>
              <a:rPr lang="ja-JP" altLang="en-US" sz="1800" b="1" i="1" dirty="0">
                <a:solidFill>
                  <a:schemeClr val="bg1"/>
                </a:solidFill>
                <a:latin typeface="ＭＳ Ｐゴシック" pitchFamily="50" charset="-128"/>
              </a:rPr>
              <a:t>令和</a:t>
            </a:r>
            <a:r>
              <a:rPr lang="en-US" altLang="ja-JP" sz="1800" b="1" i="1" dirty="0">
                <a:solidFill>
                  <a:schemeClr val="bg1"/>
                </a:solidFill>
                <a:latin typeface="ＭＳ Ｐゴシック" pitchFamily="50" charset="-128"/>
              </a:rPr>
              <a:t>12</a:t>
            </a:r>
            <a:r>
              <a:rPr lang="ja-JP" altLang="en-US" sz="1800" b="1" i="1" dirty="0">
                <a:solidFill>
                  <a:schemeClr val="bg1"/>
                </a:solidFill>
                <a:latin typeface="ＭＳ Ｐゴシック" pitchFamily="50" charset="-128"/>
              </a:rPr>
              <a:t>年度末）</a:t>
            </a:r>
            <a:r>
              <a:rPr lang="en-US" altLang="ja-JP" sz="2000" b="1" i="1" dirty="0">
                <a:solidFill>
                  <a:schemeClr val="bg1"/>
                </a:solidFill>
                <a:latin typeface="ＭＳ Ｐゴシック" pitchFamily="50" charset="-128"/>
              </a:rPr>
              <a:t>》</a:t>
            </a:r>
            <a:endParaRPr lang="ja-JP" altLang="en-US" sz="2000" b="1" i="1" dirty="0">
              <a:solidFill>
                <a:schemeClr val="bg1"/>
              </a:solidFill>
              <a:latin typeface="ＭＳ Ｐゴシック" pitchFamily="50" charset="-128"/>
            </a:endParaRPr>
          </a:p>
        </p:txBody>
      </p:sp>
      <p:sp>
        <p:nvSpPr>
          <p:cNvPr id="4" name="テキスト ボックス 3"/>
          <p:cNvSpPr txBox="1"/>
          <p:nvPr/>
        </p:nvSpPr>
        <p:spPr>
          <a:xfrm>
            <a:off x="8342013" y="1510425"/>
            <a:ext cx="889988" cy="246221"/>
          </a:xfrm>
          <a:prstGeom prst="rect">
            <a:avLst/>
          </a:prstGeom>
          <a:noFill/>
        </p:spPr>
        <p:txBody>
          <a:bodyPr wrap="none" rtlCol="0">
            <a:spAutoFit/>
          </a:bodyPr>
          <a:lstStyle/>
          <a:p>
            <a:r>
              <a:rPr lang="ja-JP" altLang="en-US" sz="1000" dirty="0"/>
              <a:t>（</a:t>
            </a:r>
            <a:r>
              <a:rPr kumimoji="1" lang="ja-JP" altLang="en-US" sz="1000" dirty="0"/>
              <a:t>単位：億円</a:t>
            </a:r>
            <a:r>
              <a:rPr lang="ja-JP" altLang="en-US" sz="1000" dirty="0"/>
              <a:t>）</a:t>
            </a:r>
            <a:endParaRPr kumimoji="1" lang="ja-JP" altLang="en-US" sz="1000" dirty="0"/>
          </a:p>
        </p:txBody>
      </p:sp>
      <p:graphicFrame>
        <p:nvGraphicFramePr>
          <p:cNvPr id="14" name="表 13"/>
          <p:cNvGraphicFramePr>
            <a:graphicFrameLocks noGrp="1"/>
          </p:cNvGraphicFramePr>
          <p:nvPr>
            <p:extLst/>
          </p:nvPr>
        </p:nvGraphicFramePr>
        <p:xfrm>
          <a:off x="5060484" y="5437077"/>
          <a:ext cx="3076349" cy="358734"/>
        </p:xfrm>
        <a:graphic>
          <a:graphicData uri="http://schemas.openxmlformats.org/drawingml/2006/table">
            <a:tbl>
              <a:tblPr firstRow="1" bandRow="1">
                <a:tableStyleId>{5C22544A-7EE6-4342-B048-85BDC9FD1C3A}</a:tableStyleId>
              </a:tblPr>
              <a:tblGrid>
                <a:gridCol w="1592106">
                  <a:extLst>
                    <a:ext uri="{9D8B030D-6E8A-4147-A177-3AD203B41FA5}">
                      <a16:colId xmlns:a16="http://schemas.microsoft.com/office/drawing/2014/main" val="20000"/>
                    </a:ext>
                  </a:extLst>
                </a:gridCol>
                <a:gridCol w="1484243">
                  <a:extLst>
                    <a:ext uri="{9D8B030D-6E8A-4147-A177-3AD203B41FA5}">
                      <a16:colId xmlns:a16="http://schemas.microsoft.com/office/drawing/2014/main" val="20001"/>
                    </a:ext>
                  </a:extLst>
                </a:gridCol>
              </a:tblGrid>
              <a:tr h="358734">
                <a:tc>
                  <a:txBody>
                    <a:bodyPr/>
                    <a:lstStyle/>
                    <a:p>
                      <a:pPr algn="ctr"/>
                      <a:r>
                        <a:rPr kumimoji="1" lang="ja-JP" altLang="en-US" sz="1100" dirty="0">
                          <a:latin typeface="+mn-ea"/>
                          <a:ea typeface="+mn-ea"/>
                        </a:rPr>
                        <a:t>積立目標額</a:t>
                      </a:r>
                    </a:p>
                  </a:txBody>
                  <a:tcPr anchor="ctr" anchorCtr="1"/>
                </a:tc>
                <a:tc>
                  <a:txBody>
                    <a:bodyPr/>
                    <a:lstStyle/>
                    <a:p>
                      <a:pPr algn="ctr"/>
                      <a:r>
                        <a:rPr kumimoji="1" lang="en-US" altLang="ja-JP" sz="1600" dirty="0"/>
                        <a:t>1,400</a:t>
                      </a:r>
                      <a:endParaRPr kumimoji="1" lang="ja-JP" altLang="en-US" sz="1600" dirty="0"/>
                    </a:p>
                  </a:txBody>
                  <a:tcPr anchor="ctr" anchorCtr="1"/>
                </a:tc>
                <a:extLst>
                  <a:ext uri="{0D108BD9-81ED-4DB2-BD59-A6C34878D82A}">
                    <a16:rowId xmlns:a16="http://schemas.microsoft.com/office/drawing/2014/main" val="10000"/>
                  </a:ext>
                </a:extLst>
              </a:tr>
            </a:tbl>
          </a:graphicData>
        </a:graphic>
      </p:graphicFrame>
      <p:sp>
        <p:nvSpPr>
          <p:cNvPr id="23" name="テキスト ボックス 22"/>
          <p:cNvSpPr txBox="1"/>
          <p:nvPr/>
        </p:nvSpPr>
        <p:spPr>
          <a:xfrm>
            <a:off x="191023" y="5481597"/>
            <a:ext cx="3298959" cy="1117229"/>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1</a:t>
            </a:r>
            <a:r>
              <a:rPr lang="ja-JP" altLang="en-US" sz="900" b="1" dirty="0">
                <a:latin typeface="+mn-ea"/>
                <a:ea typeface="+mn-ea"/>
              </a:rPr>
              <a:t>）税収の急減・災害等の発生（</a:t>
            </a:r>
            <a:r>
              <a:rPr lang="en-US" altLang="ja-JP" sz="900" b="1" dirty="0">
                <a:latin typeface="+mn-ea"/>
                <a:ea typeface="+mn-ea"/>
              </a:rPr>
              <a:t>840</a:t>
            </a:r>
            <a:r>
              <a:rPr lang="ja-JP" altLang="en-US" sz="900" b="1" dirty="0">
                <a:latin typeface="+mn-ea"/>
                <a:ea typeface="+mn-ea"/>
              </a:rPr>
              <a:t>億円）</a:t>
            </a:r>
            <a:r>
              <a:rPr lang="ja-JP" altLang="en-US" sz="900" dirty="0">
                <a:latin typeface="ＭＳ Ｐ明朝" pitchFamily="18" charset="-128"/>
                <a:ea typeface="ＭＳ Ｐ明朝" pitchFamily="18" charset="-128"/>
              </a:rPr>
              <a:t>　　　</a:t>
            </a:r>
            <a:endParaRPr lang="en-US" altLang="ja-JP" sz="900" dirty="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○税収の急減（</a:t>
            </a:r>
            <a:r>
              <a:rPr lang="en-US" altLang="ja-JP" sz="800" dirty="0">
                <a:latin typeface="ＭＳ Ｐ明朝" pitchFamily="18" charset="-128"/>
                <a:ea typeface="ＭＳ Ｐ明朝" pitchFamily="18" charset="-128"/>
              </a:rPr>
              <a:t>540</a:t>
            </a:r>
            <a:r>
              <a:rPr lang="ja-JP" altLang="en-US" sz="800" dirty="0">
                <a:latin typeface="ＭＳ Ｐ明朝" pitchFamily="18" charset="-128"/>
                <a:ea typeface="ＭＳ Ｐ明朝" pitchFamily="18" charset="-128"/>
              </a:rPr>
              <a:t>億円）</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過去</a:t>
            </a:r>
            <a:r>
              <a:rPr lang="en-US" altLang="ja-JP" sz="800" dirty="0">
                <a:latin typeface="ＭＳ Ｐ明朝" pitchFamily="18" charset="-128"/>
                <a:ea typeface="ＭＳ Ｐ明朝" pitchFamily="18" charset="-128"/>
              </a:rPr>
              <a:t>20</a:t>
            </a:r>
            <a:r>
              <a:rPr lang="ja-JP" altLang="en-US" sz="800" dirty="0">
                <a:latin typeface="ＭＳ Ｐ明朝" pitchFamily="18" charset="-128"/>
                <a:ea typeface="ＭＳ Ｐ明朝" pitchFamily="18" charset="-128"/>
              </a:rPr>
              <a:t>年間の最大の税収の減収幅（</a:t>
            </a:r>
            <a:r>
              <a:rPr lang="en-US" altLang="ja-JP" sz="800" dirty="0">
                <a:latin typeface="ＭＳ Ｐ明朝" pitchFamily="18" charset="-128"/>
                <a:ea typeface="ＭＳ Ｐ明朝" pitchFamily="18" charset="-128"/>
              </a:rPr>
              <a:t>2,171</a:t>
            </a:r>
            <a:r>
              <a:rPr lang="ja-JP" altLang="en-US" sz="800" dirty="0">
                <a:latin typeface="ＭＳ Ｐ明朝" pitchFamily="18" charset="-128"/>
                <a:ea typeface="ＭＳ Ｐ明朝" pitchFamily="18" charset="-128"/>
              </a:rPr>
              <a:t>億円）のうち、</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交付税措置で補完できない</a:t>
            </a:r>
            <a:r>
              <a:rPr lang="en-US" altLang="ja-JP" sz="800" dirty="0">
                <a:latin typeface="ＭＳ Ｐ明朝" pitchFamily="18" charset="-128"/>
                <a:ea typeface="ＭＳ Ｐ明朝" pitchFamily="18" charset="-128"/>
              </a:rPr>
              <a:t>25%</a:t>
            </a:r>
            <a:r>
              <a:rPr lang="ja-JP" altLang="en-US" sz="800" dirty="0">
                <a:latin typeface="ＭＳ Ｐ明朝" pitchFamily="18" charset="-128"/>
                <a:ea typeface="ＭＳ Ｐ明朝" pitchFamily="18" charset="-128"/>
              </a:rPr>
              <a:t>相当分を算入。</a:t>
            </a:r>
            <a:endParaRPr lang="en-US" altLang="ja-JP" sz="800" dirty="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○災害等の発生（</a:t>
            </a:r>
            <a:r>
              <a:rPr lang="en-US" altLang="ja-JP" sz="800" dirty="0">
                <a:latin typeface="ＭＳ Ｐ明朝" pitchFamily="18" charset="-128"/>
                <a:ea typeface="ＭＳ Ｐ明朝" pitchFamily="18" charset="-128"/>
              </a:rPr>
              <a:t>300</a:t>
            </a:r>
            <a:r>
              <a:rPr lang="ja-JP" altLang="en-US" sz="800" dirty="0">
                <a:latin typeface="ＭＳ Ｐ明朝" pitchFamily="18" charset="-128"/>
                <a:ea typeface="ＭＳ Ｐ明朝" pitchFamily="18" charset="-128"/>
              </a:rPr>
              <a:t>億円）</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国の制度が示されるまでの間に、新型コロナウイルス感染症</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対策として予算計上した額を参考に算入。</a:t>
            </a:r>
            <a:endParaRPr lang="en-US" altLang="ja-JP" sz="800" dirty="0">
              <a:latin typeface="ＭＳ Ｐ明朝" pitchFamily="18" charset="-128"/>
              <a:ea typeface="ＭＳ Ｐ明朝" pitchFamily="18" charset="-128"/>
            </a:endParaRPr>
          </a:p>
        </p:txBody>
      </p:sp>
      <p:sp>
        <p:nvSpPr>
          <p:cNvPr id="17" name="テキスト ボックス 16"/>
          <p:cNvSpPr txBox="1"/>
          <p:nvPr/>
        </p:nvSpPr>
        <p:spPr>
          <a:xfrm>
            <a:off x="3217242" y="5862629"/>
            <a:ext cx="3200400" cy="674031"/>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2</a:t>
            </a:r>
            <a:r>
              <a:rPr lang="ja-JP" altLang="en-US" sz="900" b="1" dirty="0">
                <a:latin typeface="+mn-ea"/>
                <a:ea typeface="+mn-ea"/>
              </a:rPr>
              <a:t>）箕面特別会計（</a:t>
            </a:r>
            <a:r>
              <a:rPr lang="en-US" altLang="ja-JP" sz="900" b="1" dirty="0">
                <a:latin typeface="+mn-ea"/>
                <a:ea typeface="+mn-ea"/>
              </a:rPr>
              <a:t>111</a:t>
            </a:r>
            <a:r>
              <a:rPr lang="ja-JP" altLang="en-US" sz="900" b="1" dirty="0">
                <a:latin typeface="+mn-ea"/>
                <a:ea typeface="+mn-ea"/>
              </a:rPr>
              <a:t>億円）</a:t>
            </a:r>
            <a:r>
              <a:rPr lang="ja-JP" altLang="en-US" sz="900" dirty="0">
                <a:latin typeface="ＭＳ Ｐ明朝" pitchFamily="18" charset="-128"/>
                <a:ea typeface="ＭＳ Ｐ明朝" pitchFamily="18" charset="-128"/>
              </a:rPr>
              <a:t>　　　</a:t>
            </a:r>
            <a:endParaRPr lang="en-US" altLang="ja-JP" sz="900" dirty="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○箕面森町事業の府費負担見込額（</a:t>
            </a:r>
            <a:r>
              <a:rPr lang="en-US" altLang="ja-JP" sz="800" dirty="0">
                <a:latin typeface="ＭＳ Ｐ明朝" pitchFamily="18" charset="-128"/>
                <a:ea typeface="ＭＳ Ｐ明朝" pitchFamily="18" charset="-128"/>
              </a:rPr>
              <a:t>603</a:t>
            </a:r>
            <a:r>
              <a:rPr lang="ja-JP" altLang="en-US" sz="800" dirty="0">
                <a:latin typeface="ＭＳ Ｐ明朝" pitchFamily="18" charset="-128"/>
                <a:ea typeface="ＭＳ Ｐ明朝" pitchFamily="18" charset="-128"/>
              </a:rPr>
              <a:t>億円）から</a:t>
            </a:r>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令和元年度末</a:t>
            </a:r>
            <a:endParaRPr lang="en-US" altLang="ja-JP" sz="800" dirty="0">
              <a:latin typeface="ＭＳ Ｐ明朝" pitchFamily="18" charset="-128"/>
              <a:ea typeface="ＭＳ Ｐ明朝" pitchFamily="18" charset="-128"/>
            </a:endParaRPr>
          </a:p>
          <a:p>
            <a:pPr algn="l"/>
            <a:r>
              <a:rPr lang="en-US" altLang="ja-JP" sz="800" dirty="0">
                <a:latin typeface="ＭＳ Ｐ明朝" pitchFamily="18" charset="-128"/>
                <a:ea typeface="ＭＳ Ｐ明朝" pitchFamily="18" charset="-128"/>
              </a:rPr>
              <a:t>      </a:t>
            </a:r>
            <a:r>
              <a:rPr lang="ja-JP" altLang="en-US" sz="800" dirty="0" err="1">
                <a:latin typeface="ＭＳ Ｐ明朝" pitchFamily="18" charset="-128"/>
                <a:ea typeface="ＭＳ Ｐ明朝" pitchFamily="18" charset="-128"/>
              </a:rPr>
              <a:t>までの</a:t>
            </a:r>
            <a:r>
              <a:rPr lang="ja-JP" altLang="en-US" sz="800" dirty="0">
                <a:latin typeface="ＭＳ Ｐ明朝" pitchFamily="18" charset="-128"/>
                <a:ea typeface="ＭＳ Ｐ明朝" pitchFamily="18" charset="-128"/>
              </a:rPr>
              <a:t>支出済み額（</a:t>
            </a:r>
            <a:r>
              <a:rPr lang="en-US" altLang="ja-JP" sz="800" dirty="0">
                <a:latin typeface="ＭＳ Ｐ明朝" pitchFamily="18" charset="-128"/>
                <a:ea typeface="ＭＳ Ｐ明朝" pitchFamily="18" charset="-128"/>
              </a:rPr>
              <a:t>492</a:t>
            </a:r>
            <a:r>
              <a:rPr lang="ja-JP" altLang="en-US" sz="800" dirty="0">
                <a:latin typeface="ＭＳ Ｐ明朝" pitchFamily="18" charset="-128"/>
                <a:ea typeface="ＭＳ Ｐ明朝" pitchFamily="18" charset="-128"/>
              </a:rPr>
              <a:t>億円）を除いた額を想定されるリスク</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en-US" altLang="ja-JP" sz="800" dirty="0">
                <a:latin typeface="ＭＳ Ｐ明朝" pitchFamily="18" charset="-128"/>
                <a:ea typeface="ＭＳ Ｐ明朝" pitchFamily="18" charset="-128"/>
              </a:rPr>
              <a:t>111</a:t>
            </a:r>
            <a:r>
              <a:rPr lang="ja-JP" altLang="en-US" sz="800" dirty="0">
                <a:latin typeface="ＭＳ Ｐ明朝" pitchFamily="18" charset="-128"/>
                <a:ea typeface="ＭＳ Ｐ明朝" pitchFamily="18" charset="-128"/>
              </a:rPr>
              <a:t>億円）に算入し、粗い試算に織り込み済み。</a:t>
            </a:r>
            <a:endParaRPr lang="en-US" altLang="ja-JP" sz="800" dirty="0">
              <a:latin typeface="ＭＳ Ｐ明朝" pitchFamily="18" charset="-128"/>
              <a:ea typeface="ＭＳ Ｐ明朝" pitchFamily="18" charset="-128"/>
            </a:endParaRPr>
          </a:p>
        </p:txBody>
      </p:sp>
      <p:sp>
        <p:nvSpPr>
          <p:cNvPr id="5" name="正方形/長方形 4"/>
          <p:cNvSpPr/>
          <p:nvPr/>
        </p:nvSpPr>
        <p:spPr>
          <a:xfrm>
            <a:off x="5970008" y="2408773"/>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a:solidFill>
                  <a:schemeClr val="tx1"/>
                </a:solidFill>
                <a:latin typeface="ＭＳ Ｐゴシック" panose="020B0600070205080204" pitchFamily="50" charset="-128"/>
                <a:ea typeface="ＭＳ Ｐゴシック" panose="020B0600070205080204" pitchFamily="50" charset="-128"/>
              </a:rPr>
              <a:t>1</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sp>
        <p:nvSpPr>
          <p:cNvPr id="18" name="正方形/長方形 17"/>
          <p:cNvSpPr/>
          <p:nvPr/>
        </p:nvSpPr>
        <p:spPr>
          <a:xfrm>
            <a:off x="5655683" y="4185856"/>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lang="en-US" altLang="ja-JP" sz="9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sp>
        <p:nvSpPr>
          <p:cNvPr id="20" name="正方形/長方形 19"/>
          <p:cNvSpPr/>
          <p:nvPr/>
        </p:nvSpPr>
        <p:spPr>
          <a:xfrm>
            <a:off x="7508183" y="4610748"/>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lang="en-US" altLang="ja-JP" sz="900" dirty="0">
                <a:solidFill>
                  <a:schemeClr val="tx1"/>
                </a:solidFill>
                <a:latin typeface="ＭＳ Ｐゴシック" panose="020B0600070205080204" pitchFamily="50" charset="-128"/>
                <a:ea typeface="ＭＳ Ｐゴシック" panose="020B0600070205080204" pitchFamily="50" charset="-128"/>
              </a:rPr>
              <a:t>3</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graphicFrame>
        <p:nvGraphicFramePr>
          <p:cNvPr id="22" name="表 21"/>
          <p:cNvGraphicFramePr>
            <a:graphicFrameLocks noGrp="1"/>
          </p:cNvGraphicFramePr>
          <p:nvPr>
            <p:extLst/>
          </p:nvPr>
        </p:nvGraphicFramePr>
        <p:xfrm>
          <a:off x="8199475" y="5437077"/>
          <a:ext cx="1032526" cy="358734"/>
        </p:xfrm>
        <a:graphic>
          <a:graphicData uri="http://schemas.openxmlformats.org/drawingml/2006/table">
            <a:tbl>
              <a:tblPr firstRow="1" bandRow="1">
                <a:tableStyleId>{5C22544A-7EE6-4342-B048-85BDC9FD1C3A}</a:tableStyleId>
              </a:tblPr>
              <a:tblGrid>
                <a:gridCol w="1032526">
                  <a:extLst>
                    <a:ext uri="{9D8B030D-6E8A-4147-A177-3AD203B41FA5}">
                      <a16:colId xmlns:a16="http://schemas.microsoft.com/office/drawing/2014/main" val="20000"/>
                    </a:ext>
                  </a:extLst>
                </a:gridCol>
              </a:tblGrid>
              <a:tr h="358734">
                <a:tc>
                  <a:txBody>
                    <a:bodyPr/>
                    <a:lstStyle/>
                    <a:p>
                      <a:pPr algn="ctr"/>
                      <a:r>
                        <a:rPr kumimoji="1" lang="en-US" altLang="ja-JP" sz="1400" dirty="0"/>
                        <a:t>1,400</a:t>
                      </a:r>
                      <a:endParaRPr kumimoji="1" lang="ja-JP" altLang="en-US" sz="1800" dirty="0"/>
                    </a:p>
                  </a:txBody>
                  <a:tcPr anchor="ctr" anchorCtr="1"/>
                </a:tc>
                <a:extLst>
                  <a:ext uri="{0D108BD9-81ED-4DB2-BD59-A6C34878D82A}">
                    <a16:rowId xmlns:a16="http://schemas.microsoft.com/office/drawing/2014/main" val="10000"/>
                  </a:ext>
                </a:extLst>
              </a:tr>
            </a:tbl>
          </a:graphicData>
        </a:graphic>
      </p:graphicFrame>
      <p:sp>
        <p:nvSpPr>
          <p:cNvPr id="19" name="Text Box 13"/>
          <p:cNvSpPr txBox="1">
            <a:spLocks noChangeArrowheads="1"/>
          </p:cNvSpPr>
          <p:nvPr/>
        </p:nvSpPr>
        <p:spPr bwMode="auto">
          <a:xfrm>
            <a:off x="7525622" y="203995"/>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①</a:t>
            </a:r>
          </a:p>
        </p:txBody>
      </p:sp>
      <p:sp>
        <p:nvSpPr>
          <p:cNvPr id="21" name="角丸四角形 20"/>
          <p:cNvSpPr/>
          <p:nvPr/>
        </p:nvSpPr>
        <p:spPr>
          <a:xfrm>
            <a:off x="598116" y="891034"/>
            <a:ext cx="8786377" cy="60402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ja-JP" altLang="en-US" sz="1200" dirty="0"/>
              <a:t>　</a:t>
            </a:r>
            <a:r>
              <a:rPr lang="ja-JP" altLang="en-US" sz="900" dirty="0">
                <a:latin typeface="ＭＳ Ｐゴシック" panose="020B0600070205080204" pitchFamily="50" charset="-128"/>
                <a:ea typeface="ＭＳ Ｐゴシック" panose="020B0600070205080204" pitchFamily="50" charset="-128"/>
              </a:rPr>
              <a:t>〇　財政運営基本条例第</a:t>
            </a:r>
            <a:r>
              <a:rPr lang="en-US" altLang="ja-JP" sz="900" dirty="0">
                <a:latin typeface="ＭＳ Ｐゴシック" panose="020B0600070205080204" pitchFamily="50" charset="-128"/>
                <a:ea typeface="ＭＳ Ｐゴシック" panose="020B0600070205080204" pitchFamily="50" charset="-128"/>
              </a:rPr>
              <a:t>19</a:t>
            </a:r>
            <a:r>
              <a:rPr lang="ja-JP" altLang="en-US" sz="900" dirty="0">
                <a:latin typeface="ＭＳ Ｐゴシック" panose="020B0600070205080204" pitchFamily="50" charset="-128"/>
                <a:ea typeface="ＭＳ Ｐゴシック" panose="020B0600070205080204" pitchFamily="50" charset="-128"/>
              </a:rPr>
              <a:t>条の規定に基づき、府税収入の急激な減少、災害に伴う歳出の増加その他臨時的な歳入の減少又は歳出の増加を伴う事象に対応するために、</a:t>
            </a:r>
            <a:endParaRPr lang="en-US" altLang="ja-JP" sz="900" dirty="0">
              <a:latin typeface="ＭＳ Ｐゴシック" panose="020B0600070205080204" pitchFamily="50" charset="-128"/>
              <a:ea typeface="ＭＳ Ｐゴシック" panose="020B0600070205080204" pitchFamily="50" charset="-128"/>
            </a:endParaRPr>
          </a:p>
          <a:p>
            <a:pPr algn="l"/>
            <a:r>
              <a:rPr lang="ja-JP" altLang="en-US" sz="900" dirty="0">
                <a:latin typeface="ＭＳ Ｐゴシック" panose="020B0600070205080204" pitchFamily="50" charset="-128"/>
                <a:ea typeface="ＭＳ Ｐゴシック" panose="020B0600070205080204" pitchFamily="50" charset="-128"/>
              </a:rPr>
              <a:t>　　　 </a:t>
            </a:r>
            <a:r>
              <a:rPr lang="en-US" altLang="ja-JP" sz="900" dirty="0">
                <a:latin typeface="ＭＳ Ｐゴシック" panose="020B0600070205080204" pitchFamily="50" charset="-128"/>
                <a:ea typeface="ＭＳ Ｐゴシック" panose="020B0600070205080204" pitchFamily="50" charset="-128"/>
              </a:rPr>
              <a:t>10</a:t>
            </a:r>
            <a:r>
              <a:rPr lang="ja-JP" altLang="en-US" sz="900" dirty="0">
                <a:latin typeface="ＭＳ Ｐゴシック" panose="020B0600070205080204" pitchFamily="50" charset="-128"/>
                <a:ea typeface="ＭＳ Ｐゴシック" panose="020B0600070205080204" pitchFamily="50" charset="-128"/>
              </a:rPr>
              <a:t>年以内に達成すべき財政調整基金の積立目標額を積算。</a:t>
            </a:r>
            <a:endParaRPr lang="en-US" altLang="ja-JP" sz="9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833728895"/>
      </p:ext>
    </p:extLst>
  </p:cSld>
  <p:clrMapOvr>
    <a:masterClrMapping/>
  </p:clrMapOvr>
</p:sld>
</file>

<file path=ppt/theme/theme1.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1296</Words>
  <Application>Microsoft Office PowerPoint</Application>
  <PresentationFormat>A4 210 x 297 mm</PresentationFormat>
  <Paragraphs>167</Paragraphs>
  <Slides>8</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8</vt:i4>
      </vt:variant>
    </vt:vector>
  </HeadingPairs>
  <TitlesOfParts>
    <vt:vector size="20" baseType="lpstr">
      <vt:lpstr>Arial Unicode MS</vt:lpstr>
      <vt:lpstr>HGPｺﾞｼｯｸM</vt:lpstr>
      <vt:lpstr>HGSｺﾞｼｯｸE</vt:lpstr>
      <vt:lpstr>HGSｺﾞｼｯｸM</vt:lpstr>
      <vt:lpstr>Meiryo UI</vt:lpstr>
      <vt:lpstr>ＭＳ Ｐゴシック</vt:lpstr>
      <vt:lpstr>ＭＳ Ｐ明朝</vt:lpstr>
      <vt:lpstr>Arial</vt:lpstr>
      <vt:lpstr>Calibri</vt:lpstr>
      <vt:lpstr>Wingdings</vt:lpstr>
      <vt:lpstr>s-cool14</vt:lpstr>
      <vt:lpstr>Office ​​テーマ</vt:lpstr>
      <vt:lpstr>PowerPoint プレゼンテーション</vt:lpstr>
      <vt:lpstr>　財政収支の見通し 【令和5年2月版】</vt:lpstr>
      <vt:lpstr>　試算の前提条件 【令和5年2月版】</vt:lpstr>
      <vt:lpstr>　結果のポイント（1/2）【令和5年2月版】</vt:lpstr>
      <vt:lpstr>　結果のポイント（2/2）【令和5年2月版】</vt:lpstr>
      <vt:lpstr>PowerPoint プレゼンテーション</vt:lpstr>
      <vt:lpstr>PowerPoint プレゼンテーション</vt:lpstr>
      <vt:lpstr>財政調整基金への積立目標額　《1,400億円（ 令和12年度末）》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2023-09-06T00:43:58Z</dcterms:created>
  <dcterms:modified xsi:type="dcterms:W3CDTF">2023-09-06T00:44:45Z</dcterms:modified>
</cp:coreProperties>
</file>