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200" d="100"/>
          <a:sy n="200" d="100"/>
        </p:scale>
        <p:origin x="-1086" y="-93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9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576" cy="496888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0" y="2"/>
            <a:ext cx="2949576" cy="496888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r">
              <a:defRPr sz="1300"/>
            </a:lvl1pPr>
          </a:lstStyle>
          <a:p>
            <a:fld id="{25A7F6B6-6951-449A-88FB-7AAB6684F913}" type="datetimeFigureOut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863"/>
            <a:ext cx="2949576" cy="496887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0" y="9440863"/>
            <a:ext cx="2949576" cy="496887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r">
              <a:defRPr sz="1300"/>
            </a:lvl1pPr>
          </a:lstStyle>
          <a:p>
            <a:fld id="{5C113F58-AAA8-4390-8A08-4F68E841C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83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576" cy="498474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2"/>
            <a:ext cx="2949576" cy="498474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r">
              <a:defRPr sz="1300"/>
            </a:lvl1pPr>
          </a:lstStyle>
          <a:p>
            <a:fld id="{19E67C32-A6F0-470F-91E1-215A21FD53ED}" type="datetimeFigureOut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6" rIns="91411" bIns="4570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83140"/>
            <a:ext cx="5445124" cy="3913187"/>
          </a:xfrm>
          <a:prstGeom prst="rect">
            <a:avLst/>
          </a:prstGeom>
        </p:spPr>
        <p:txBody>
          <a:bodyPr vert="horz" lIns="91411" tIns="45706" rIns="91411" bIns="4570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5"/>
            <a:ext cx="2949576" cy="498474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5"/>
            <a:ext cx="2949576" cy="498474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r">
              <a:defRPr sz="1300"/>
            </a:lvl1pPr>
          </a:lstStyle>
          <a:p>
            <a:fld id="{502C2471-DF82-45B8-AA09-2DF4E850C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7317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9A06-AE02-41C1-9844-C962CA525176}" type="datetime1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21C3-7224-4782-87DF-D5507EA73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20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7EF66-BD9E-4995-A91B-F68751E5B904}" type="datetime1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421C3-7224-4782-87DF-D5507EA73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024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685800" rtl="0" eaLnBrk="1" latinLnBrk="0" hangingPunct="1"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76089" y="163950"/>
            <a:ext cx="5147489" cy="276034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7625" tIns="33812" rIns="67625" bIns="33812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8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ja-JP" altLang="en-US" sz="1350" b="1" i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教職員</a:t>
            </a:r>
            <a:r>
              <a:rPr lang="ja-JP" altLang="en-US" sz="135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の懲戒処分における状況</a:t>
            </a:r>
            <a:r>
              <a:rPr lang="ja-JP" altLang="en-US" sz="105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校種別・行為</a:t>
            </a:r>
            <a:r>
              <a:rPr lang="ja-JP" altLang="en-US" sz="105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態様別件数）</a:t>
            </a:r>
            <a:r>
              <a:rPr lang="en-US" altLang="ja-JP" sz="135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35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令和３年度</a:t>
            </a:r>
            <a:r>
              <a:rPr lang="en-US" altLang="ja-JP" sz="135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3429000" y="9489504"/>
            <a:ext cx="3201843" cy="251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800" dirty="0" smtClean="0">
                <a:solidFill>
                  <a:schemeClr val="tx1"/>
                </a:solidFill>
              </a:rPr>
              <a:t>※</a:t>
            </a:r>
            <a:r>
              <a:rPr lang="ja-JP" altLang="en-US" sz="800" dirty="0">
                <a:solidFill>
                  <a:schemeClr val="tx1"/>
                </a:solidFill>
              </a:rPr>
              <a:t> </a:t>
            </a:r>
            <a:r>
              <a:rPr lang="ja-JP" altLang="en-US" sz="800" dirty="0">
                <a:solidFill>
                  <a:schemeClr val="tx1"/>
                </a:solidFill>
              </a:rPr>
              <a:t>（　）内は府費負担教職員数</a:t>
            </a:r>
            <a:r>
              <a:rPr lang="ja-JP" altLang="en-US" sz="800" dirty="0" smtClean="0">
                <a:solidFill>
                  <a:schemeClr val="tx1"/>
                </a:solidFill>
              </a:rPr>
              <a:t>で内数。政令</a:t>
            </a:r>
            <a:r>
              <a:rPr lang="ja-JP" altLang="en-US" sz="800" dirty="0" smtClean="0">
                <a:solidFill>
                  <a:schemeClr val="tx1"/>
                </a:solidFill>
              </a:rPr>
              <a:t>市、</a:t>
            </a:r>
            <a:r>
              <a:rPr lang="ja-JP" altLang="en-US" sz="800" dirty="0">
                <a:solidFill>
                  <a:schemeClr val="tx1"/>
                </a:solidFill>
              </a:rPr>
              <a:t>豊能地区教職員を除く</a:t>
            </a:r>
            <a:r>
              <a:rPr lang="ja-JP" altLang="en-US" sz="800" dirty="0" smtClean="0">
                <a:solidFill>
                  <a:schemeClr val="tx1"/>
                </a:solidFill>
              </a:rPr>
              <a:t>。</a:t>
            </a:r>
            <a:endParaRPr lang="en-US" altLang="ja-JP" sz="800" dirty="0">
              <a:solidFill>
                <a:schemeClr val="tx1"/>
              </a:solidFill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183350"/>
              </p:ext>
            </p:extLst>
          </p:nvPr>
        </p:nvGraphicFramePr>
        <p:xfrm>
          <a:off x="270167" y="478966"/>
          <a:ext cx="6183168" cy="50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3978">
                  <a:extLst>
                    <a:ext uri="{9D8B030D-6E8A-4147-A177-3AD203B41FA5}">
                      <a16:colId xmlns:a16="http://schemas.microsoft.com/office/drawing/2014/main" val="1770272993"/>
                    </a:ext>
                  </a:extLst>
                </a:gridCol>
                <a:gridCol w="971838">
                  <a:extLst>
                    <a:ext uri="{9D8B030D-6E8A-4147-A177-3AD203B41FA5}">
                      <a16:colId xmlns:a16="http://schemas.microsoft.com/office/drawing/2014/main" val="3441194766"/>
                    </a:ext>
                  </a:extLst>
                </a:gridCol>
                <a:gridCol w="971838">
                  <a:extLst>
                    <a:ext uri="{9D8B030D-6E8A-4147-A177-3AD203B41FA5}">
                      <a16:colId xmlns:a16="http://schemas.microsoft.com/office/drawing/2014/main" val="139081747"/>
                    </a:ext>
                  </a:extLst>
                </a:gridCol>
                <a:gridCol w="971838">
                  <a:extLst>
                    <a:ext uri="{9D8B030D-6E8A-4147-A177-3AD203B41FA5}">
                      <a16:colId xmlns:a16="http://schemas.microsoft.com/office/drawing/2014/main" val="816140048"/>
                    </a:ext>
                  </a:extLst>
                </a:gridCol>
                <a:gridCol w="971838">
                  <a:extLst>
                    <a:ext uri="{9D8B030D-6E8A-4147-A177-3AD203B41FA5}">
                      <a16:colId xmlns:a16="http://schemas.microsoft.com/office/drawing/2014/main" val="3677401531"/>
                    </a:ext>
                  </a:extLst>
                </a:gridCol>
                <a:gridCol w="971838">
                  <a:extLst>
                    <a:ext uri="{9D8B030D-6E8A-4147-A177-3AD203B41FA5}">
                      <a16:colId xmlns:a16="http://schemas.microsoft.com/office/drawing/2014/main" val="3350761197"/>
                    </a:ext>
                  </a:extLst>
                </a:gridCol>
              </a:tblGrid>
              <a:tr h="1976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校　種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高校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支援学校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中学校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小学校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453662557"/>
                  </a:ext>
                </a:extLst>
              </a:tr>
              <a:tr h="2074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　数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678106966"/>
                  </a:ext>
                </a:extLst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821287"/>
              </p:ext>
            </p:extLst>
          </p:nvPr>
        </p:nvGraphicFramePr>
        <p:xfrm>
          <a:off x="266700" y="1055043"/>
          <a:ext cx="6186635" cy="3566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59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2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78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54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38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種別</a:t>
                      </a:r>
                      <a:endParaRPr lang="ja-JP" altLang="en-US" sz="1200" b="1" i="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8643" marR="58643" marT="31101" marB="31101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免職</a:t>
                      </a:r>
                      <a:endParaRPr lang="ja-JP" altLang="en-US" sz="12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停職</a:t>
                      </a:r>
                      <a:endParaRPr lang="ja-JP" altLang="en-US" sz="12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減給</a:t>
                      </a:r>
                      <a:endParaRPr lang="ja-JP" altLang="en-US" sz="12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戒告</a:t>
                      </a:r>
                      <a:endParaRPr lang="ja-JP" altLang="en-US" sz="12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</a:t>
                      </a:r>
                      <a:endParaRPr lang="ja-JP" altLang="en-US" sz="12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148">
                <a:tc rowSpan="9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一般服務</a:t>
                      </a:r>
                      <a:endParaRPr lang="en-US" altLang="zh-TW" sz="11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関係</a:t>
                      </a:r>
                      <a:endParaRPr lang="zh-TW" altLang="en-US" sz="1100" b="1" i="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8643" marR="58643" marT="31101" marB="31101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児童生徒への</a:t>
                      </a:r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体罰・暴行</a:t>
                      </a:r>
                      <a:endParaRPr lang="ja-JP" altLang="en-US" sz="10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</a:t>
                      </a:r>
                      <a:r>
                        <a:rPr lang="en-US" altLang="ja-JP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５</a:t>
                      </a:r>
                      <a:r>
                        <a:rPr lang="en-US" altLang="ja-JP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     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4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児童生徒への</a:t>
                      </a:r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わいせつ</a:t>
                      </a:r>
                      <a:endParaRPr lang="en-US" altLang="ja-JP" sz="10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セクハラ・不適切な行為</a:t>
                      </a:r>
                      <a:endParaRPr lang="ja-JP" altLang="en-US" sz="10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</a:t>
                      </a:r>
                      <a:r>
                        <a:rPr lang="en-US" altLang="ja-JP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(2)</a:t>
                      </a: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</a:t>
                      </a:r>
                      <a:r>
                        <a:rPr lang="en-US" altLang="ja-JP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(2)</a:t>
                      </a: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 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５</a:t>
                      </a:r>
                      <a:r>
                        <a:rPr lang="en-US" altLang="ja-JP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(4)</a:t>
                      </a: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1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教職員へのわいせつ行為</a:t>
                      </a:r>
                      <a:endParaRPr lang="ja-JP" altLang="en-US" sz="1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21239047"/>
                  </a:ext>
                </a:extLst>
              </a:tr>
              <a:tr h="2151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営利企業従事制限違反</a:t>
                      </a:r>
                      <a:endParaRPr lang="zh-TW" altLang="en-US" sz="1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３   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en-US" altLang="ja-JP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 3</a:t>
                      </a: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579877"/>
                  </a:ext>
                </a:extLst>
              </a:tr>
              <a:tr h="2151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1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認定外通勤等</a:t>
                      </a:r>
                      <a:endParaRPr lang="en-US" altLang="ja-JP" sz="1100" b="0" i="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２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 2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64010450"/>
                  </a:ext>
                </a:extLst>
              </a:tr>
              <a:tr h="210080">
                <a:tc vMerge="1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100" b="1" i="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8191" marR="78191" marT="41468" marB="41468" anchor="ctr"/>
                </a:tc>
                <a:tc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不適切な会食への参加</a:t>
                      </a:r>
                    </a:p>
                  </a:txBody>
                  <a:tcPr marL="0" marR="0" marT="31101" marB="31101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en-US" altLang="ja-JP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 2</a:t>
                      </a: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14980223"/>
                  </a:ext>
                </a:extLst>
              </a:tr>
              <a:tr h="2151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休暇の虚偽申請</a:t>
                      </a:r>
                      <a:endParaRPr lang="en-US" altLang="ja-JP" sz="1100" b="0" i="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8643" marR="58643" marT="31101" marB="31101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１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2(1)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85245222"/>
                  </a:ext>
                </a:extLst>
              </a:tr>
              <a:tr h="2151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職務専念義務違反</a:t>
                      </a:r>
                    </a:p>
                  </a:txBody>
                  <a:tcPr marL="58643" marR="58643" marT="31101" marB="31101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1</a:t>
                      </a: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１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１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３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582225"/>
                  </a:ext>
                </a:extLst>
              </a:tr>
              <a:tr h="2151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管理職の虚偽報告</a:t>
                      </a:r>
                    </a:p>
                  </a:txBody>
                  <a:tcPr marL="58643" marR="58643" marT="31101" marB="31101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１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  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5427915"/>
                  </a:ext>
                </a:extLst>
              </a:tr>
              <a:tr h="110094">
                <a:tc gridSpan="2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公金公物関係</a:t>
                      </a:r>
                      <a:r>
                        <a:rPr lang="ja-JP" altLang="en-US" sz="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（着服、手当等不正受給）</a:t>
                      </a:r>
                      <a:endParaRPr lang="ja-JP" altLang="en-US" sz="800" b="1" i="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31101" marB="31101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r>
                        <a:rPr lang="en-US" altLang="ja-JP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２</a:t>
                      </a: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８</a:t>
                      </a:r>
                      <a:r>
                        <a:rPr lang="en-US" altLang="ja-JP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 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en-US" altLang="ja-JP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11(2)</a:t>
                      </a: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148">
                <a:tc rowSpan="3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公務外非行</a:t>
                      </a:r>
                      <a:endParaRPr lang="en-US" altLang="zh-TW" sz="10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関係</a:t>
                      </a:r>
                      <a:endParaRPr lang="zh-TW" altLang="en-US" sz="1000" b="1" i="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8643" marR="58643" marT="31101" marB="31101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窃盗</a:t>
                      </a:r>
                      <a:endParaRPr lang="ja-JP" altLang="en-US" sz="1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1(1)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09006906"/>
                  </a:ext>
                </a:extLst>
              </a:tr>
              <a:tr h="215148">
                <a:tc vMerge="1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300" b="1" i="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8191" marR="78191" marT="41468" marB="41468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盗撮</a:t>
                      </a:r>
                      <a:endParaRPr lang="ja-JP" altLang="en-US" sz="1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r>
                        <a:rPr lang="en-US" altLang="ja-JP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1(1)</a:t>
                      </a: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15798627"/>
                  </a:ext>
                </a:extLst>
              </a:tr>
              <a:tr h="215148">
                <a:tc vMerge="1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100" b="1" i="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8191" marR="78191" marT="41468" marB="41468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ストーカー規制法違反</a:t>
                      </a:r>
                      <a:endParaRPr lang="ja-JP" altLang="en-US" sz="10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r>
                        <a:rPr lang="en-US" altLang="ja-JP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 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1(1)</a:t>
                      </a: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     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148"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交通事故・交通法規違反</a:t>
                      </a:r>
                      <a:endParaRPr lang="ja-JP" altLang="en-US" sz="11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１</a:t>
                      </a:r>
                      <a:endParaRPr lang="en-US" altLang="ja-JP" sz="120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</a:t>
                      </a:r>
                      <a:r>
                        <a:rPr lang="en-US" altLang="ja-JP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(2)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3(2)</a:t>
                      </a: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514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合計</a:t>
                      </a:r>
                      <a:endParaRPr lang="ja-JP" altLang="en-US" sz="11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10(7)</a:t>
                      </a:r>
                      <a:r>
                        <a:rPr lang="ja-JP" alt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７</a:t>
                      </a:r>
                      <a:r>
                        <a:rPr lang="en-US" altLang="ja-JP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(3)</a:t>
                      </a:r>
                      <a:endParaRPr lang="ja-JP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21(5)</a:t>
                      </a:r>
                      <a:r>
                        <a:rPr lang="ja-JP" alt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endParaRPr lang="en-US" altLang="ja-JP" sz="12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41(15)</a:t>
                      </a:r>
                      <a:r>
                        <a:rPr lang="ja-JP" alt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  </a:t>
                      </a:r>
                      <a:endParaRPr lang="en-US" altLang="ja-JP" sz="12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5565493" y="120816"/>
            <a:ext cx="1003284" cy="30008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350" dirty="0"/>
              <a:t>参考資料２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70381" y="4839355"/>
            <a:ext cx="5137933" cy="276034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7625" tIns="33812" rIns="67625" bIns="33812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8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ja-JP" altLang="en-US" sz="1350" b="1" i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教職員</a:t>
            </a:r>
            <a:r>
              <a:rPr lang="ja-JP" altLang="en-US" sz="135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の懲戒処分</a:t>
            </a:r>
            <a:r>
              <a:rPr lang="ja-JP" altLang="en-US" sz="13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における</a:t>
            </a:r>
            <a:r>
              <a:rPr lang="ja-JP" altLang="en-US" sz="135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状況</a:t>
            </a:r>
            <a:r>
              <a:rPr lang="ja-JP" altLang="en-US" sz="105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校種別・行為</a:t>
            </a:r>
            <a:r>
              <a:rPr lang="ja-JP" altLang="en-US" sz="105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態様別件数）</a:t>
            </a:r>
            <a:r>
              <a:rPr lang="en-US" altLang="ja-JP" sz="135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35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令和２年度</a:t>
            </a:r>
            <a:r>
              <a:rPr lang="en-US" altLang="ja-JP" sz="135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en-US" altLang="ja-JP" sz="1800" b="1" i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058741"/>
              </p:ext>
            </p:extLst>
          </p:nvPr>
        </p:nvGraphicFramePr>
        <p:xfrm>
          <a:off x="271321" y="5708283"/>
          <a:ext cx="6182010" cy="3814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2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97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9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97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31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44016">
                <a:tc gridSpan="2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種別</a:t>
                      </a:r>
                      <a:endParaRPr lang="ja-JP" altLang="en-US" sz="1200" b="1" i="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8643" marR="58643" marT="31101" marB="31101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免職</a:t>
                      </a:r>
                      <a:endParaRPr lang="ja-JP" altLang="en-US" sz="12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停職</a:t>
                      </a:r>
                      <a:endParaRPr lang="ja-JP" altLang="en-US" sz="12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減給</a:t>
                      </a:r>
                      <a:endParaRPr lang="ja-JP" altLang="en-US" sz="12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戒告</a:t>
                      </a:r>
                      <a:endParaRPr lang="ja-JP" altLang="en-US" sz="12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</a:t>
                      </a:r>
                      <a:endParaRPr lang="ja-JP" altLang="en-US" sz="12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139">
                <a:tc rowSpan="8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一般服務</a:t>
                      </a:r>
                      <a:endParaRPr lang="en-US" altLang="zh-TW" sz="11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関係</a:t>
                      </a:r>
                      <a:endParaRPr lang="zh-TW" altLang="en-US" sz="1100" b="1" i="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8643" marR="58643" marT="31101" marB="31101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児童生徒への体罰・暴行・強要</a:t>
                      </a:r>
                      <a:endParaRPr lang="ja-JP" altLang="en-US" sz="9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144" marR="7144" marT="7144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144" marR="7144" marT="7144" marB="0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en-US" altLang="ja-JP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(4)</a:t>
                      </a:r>
                      <a:endParaRPr lang="en-US" altLang="ja-JP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44" marR="7144" marT="7144" marB="0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7144" marR="7144" marT="7144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lang="en-US" altLang="ja-JP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(4)</a:t>
                      </a:r>
                      <a:endParaRPr lang="en-US" altLang="ja-JP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44" marR="7144" marT="7144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6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児童生徒へのわいせつ等（自校）</a:t>
                      </a: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7144" marR="7144" marT="7144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en-US" altLang="ja-JP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endParaRPr lang="en-US" altLang="ja-JP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144" marR="7144" marT="7144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en-US" altLang="ja-JP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endParaRPr lang="en-US" altLang="ja-JP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44" marR="7144" marT="7144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51684004"/>
                  </a:ext>
                </a:extLst>
              </a:tr>
              <a:tr h="20113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9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休暇の不正取得</a:t>
                      </a:r>
                      <a:endParaRPr lang="ja-JP" altLang="en-US" sz="9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144" marR="7144" marT="7144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144" marR="7144" marT="7144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</a:p>
                  </a:txBody>
                  <a:tcPr marL="7144" marR="7144" marT="7144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09854058"/>
                  </a:ext>
                </a:extLst>
              </a:tr>
              <a:tr h="201139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教員へのわいせつ</a:t>
                      </a:r>
                      <a:endParaRPr lang="ja-JP" altLang="en-US" sz="9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144" marR="7144" marT="7144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en-US" altLang="ja-JP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endParaRPr lang="en-US" altLang="ja-JP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144" marR="7144" marT="7144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en-US" altLang="ja-JP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endParaRPr lang="en-US" altLang="ja-JP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44" marR="7144" marT="7144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139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9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欠勤</a:t>
                      </a:r>
                      <a:endParaRPr lang="ja-JP" altLang="en-US" sz="9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144" marR="7144" marT="7144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144" marR="7144" marT="7144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7144" marR="7144" marT="7144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2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個人情報流出</a:t>
                      </a:r>
                      <a:endParaRPr lang="zh-TW" altLang="en-US" sz="9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144" marR="7144" marT="7144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144" marR="7144" marT="7144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144" marR="7144" marT="7144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7144" marR="7144" marT="7144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7144" marR="7144" marT="7144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579877"/>
                  </a:ext>
                </a:extLst>
              </a:tr>
              <a:tr h="20952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背任・職務専念義務違反等</a:t>
                      </a:r>
                      <a:endParaRPr lang="ja-JP" altLang="en-US" sz="9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7144" marR="7144" marT="7144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144" marR="7144" marT="7144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7144" marR="7144" marT="7144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144" marR="7144" marT="7144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7144" marR="7144" marT="7144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64010450"/>
                  </a:ext>
                </a:extLst>
              </a:tr>
              <a:tr h="201139">
                <a:tc vMerge="1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100" b="1" i="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8191" marR="78191" marT="41468" marB="4146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公文書偽造・職務懈怠</a:t>
                      </a: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144" marR="7144" marT="7144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1</a:t>
                      </a:r>
                      <a:r>
                        <a:rPr lang="en-US" altLang="ja-JP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endParaRPr lang="en-US" altLang="ja-JP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44" marR="7144" marT="7144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en-US" altLang="ja-JP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endParaRPr lang="en-US" altLang="ja-JP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44" marR="7144" marT="7144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14980223"/>
                  </a:ext>
                </a:extLst>
              </a:tr>
              <a:tr h="240539">
                <a:tc rowSpan="2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公金公物</a:t>
                      </a:r>
                      <a:endParaRPr lang="en-US" altLang="ja-JP" sz="11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関係</a:t>
                      </a:r>
                      <a:endParaRPr lang="ja-JP" altLang="en-US" sz="900" b="1" i="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8643" marR="58643" marT="31101" marB="31101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公金詐欺・不適切会計</a:t>
                      </a:r>
                    </a:p>
                  </a:txBody>
                  <a:tcPr marL="58643" marR="58643" marT="31101" marB="31101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en-US" altLang="ja-JP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endParaRPr lang="en-US" altLang="ja-JP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44" marR="7144" marT="7144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144" marR="7144" marT="7144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en-US" altLang="ja-JP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endParaRPr lang="en-US" altLang="ja-JP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44" marR="7144" marT="7144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106">
                <a:tc vMerge="1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300" b="1" i="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8191" marR="78191" marT="41468" marB="41468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9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手当の不正受給</a:t>
                      </a:r>
                      <a:endParaRPr lang="en-US" altLang="ja-JP" sz="900" b="0" i="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9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（通勤手当、特殊勤務手当）</a:t>
                      </a:r>
                      <a:endParaRPr lang="ja-JP" altLang="en-US" sz="9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144" marR="7144" marT="7144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7144" marR="7144" marT="7144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144" marR="7144" marT="7144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92428489"/>
                  </a:ext>
                </a:extLst>
              </a:tr>
              <a:tr h="166788">
                <a:tc rowSpan="5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公務外</a:t>
                      </a:r>
                      <a:endParaRPr lang="en-US" altLang="zh-TW" sz="11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非行</a:t>
                      </a:r>
                      <a:endParaRPr lang="en-US" altLang="zh-TW" sz="11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関係</a:t>
                      </a:r>
                      <a:endParaRPr lang="zh-TW" altLang="en-US" sz="1100" b="1" i="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8643" marR="58643" marT="31101" marB="31101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9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児童生徒へのわいせつ等（他校）</a:t>
                      </a:r>
                      <a:endParaRPr lang="ja-JP" altLang="en-US" sz="9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7144" marR="7144" marT="7144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144" marR="7144" marT="7144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7144" marR="7144" marT="7144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15798627"/>
                  </a:ext>
                </a:extLst>
              </a:tr>
              <a:tr h="20113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zh-TW" altLang="en-US" sz="9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痴漢（</a:t>
                      </a:r>
                      <a:r>
                        <a:rPr lang="en-US" altLang="zh-TW" sz="9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</a:t>
                      </a:r>
                      <a:r>
                        <a:rPr lang="zh-TW" altLang="en-US" sz="9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歳以上）</a:t>
                      </a:r>
                      <a:endParaRPr lang="ja-JP" altLang="en-US" sz="9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7144" marR="7144" marT="7144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144" marR="7144" marT="7144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7144" marR="7144" marT="7144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21036111"/>
                  </a:ext>
                </a:extLst>
              </a:tr>
              <a:tr h="20113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児童買春・児童ポルノ禁止法違反</a:t>
                      </a: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en-US" altLang="ja-JP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endParaRPr lang="en-US" altLang="ja-JP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44" marR="7144" marT="7144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144" marR="7144" marT="7144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en-US" altLang="ja-JP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endParaRPr lang="en-US" altLang="ja-JP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44" marR="7144" marT="7144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76549017"/>
                  </a:ext>
                </a:extLst>
              </a:tr>
              <a:tr h="20113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窃盗</a:t>
                      </a:r>
                      <a:endParaRPr lang="ja-JP" altLang="en-US" sz="1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7144" marR="7144" marT="7144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144" marR="7144" marT="7144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7144" marR="7144" marT="7144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06071701"/>
                  </a:ext>
                </a:extLst>
              </a:tr>
              <a:tr h="201139">
                <a:tc vMerge="1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100" b="1" i="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8191" marR="78191" marT="41468" marB="41468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9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邸宅侵入・暴行等</a:t>
                      </a:r>
                      <a:endParaRPr lang="ja-JP" altLang="en-US" sz="9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144" marR="7144" marT="7144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en-US" altLang="ja-JP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endParaRPr lang="en-US" altLang="ja-JP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44" marR="7144" marT="7144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144" marR="7144" marT="7144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144" marR="7144" marT="7144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2</a:t>
                      </a:r>
                      <a:r>
                        <a:rPr lang="en-US" altLang="ja-JP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endParaRPr lang="en-US" altLang="ja-JP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44" marR="7144" marT="7144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238"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交通事故（死亡）</a:t>
                      </a:r>
                      <a:endParaRPr lang="ja-JP" altLang="en-US" sz="10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144" marR="7144" marT="7144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144" marR="7144" marT="7144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7144" marR="7144" marT="7144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144" marR="7144" marT="7144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7144" marR="7144" marT="7144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113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合計</a:t>
                      </a:r>
                      <a:endParaRPr lang="ja-JP" altLang="en-US" sz="11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lang="en-US" altLang="ja-JP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</a:t>
                      </a:r>
                      <a:r>
                        <a:rPr lang="en-US" altLang="ja-JP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lang="en-US" altLang="ja-JP" sz="1200" b="1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44" marR="7144" marT="7144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lang="en-US" altLang="ja-JP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</a:t>
                      </a:r>
                      <a:r>
                        <a:rPr lang="en-US" altLang="ja-JP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lang="en-US" altLang="ja-JP" sz="1200" b="1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44" marR="7144" marT="7144" marB="0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22(5)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144" marR="7144" marT="7144" marB="0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6</a:t>
                      </a:r>
                      <a:r>
                        <a:rPr lang="en-US" altLang="ja-JP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</a:t>
                      </a:r>
                      <a:endParaRPr lang="en-US" altLang="ja-JP" sz="1200" b="1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44" marR="7144" marT="7144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45(10)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144" marR="7144" marT="7144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008226"/>
              </p:ext>
            </p:extLst>
          </p:nvPr>
        </p:nvGraphicFramePr>
        <p:xfrm>
          <a:off x="264458" y="5170160"/>
          <a:ext cx="6188875" cy="50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5200">
                  <a:extLst>
                    <a:ext uri="{9D8B030D-6E8A-4147-A177-3AD203B41FA5}">
                      <a16:colId xmlns:a16="http://schemas.microsoft.com/office/drawing/2014/main" val="1770272993"/>
                    </a:ext>
                  </a:extLst>
                </a:gridCol>
                <a:gridCol w="972735">
                  <a:extLst>
                    <a:ext uri="{9D8B030D-6E8A-4147-A177-3AD203B41FA5}">
                      <a16:colId xmlns:a16="http://schemas.microsoft.com/office/drawing/2014/main" val="3441194766"/>
                    </a:ext>
                  </a:extLst>
                </a:gridCol>
                <a:gridCol w="972735">
                  <a:extLst>
                    <a:ext uri="{9D8B030D-6E8A-4147-A177-3AD203B41FA5}">
                      <a16:colId xmlns:a16="http://schemas.microsoft.com/office/drawing/2014/main" val="139081747"/>
                    </a:ext>
                  </a:extLst>
                </a:gridCol>
                <a:gridCol w="972735">
                  <a:extLst>
                    <a:ext uri="{9D8B030D-6E8A-4147-A177-3AD203B41FA5}">
                      <a16:colId xmlns:a16="http://schemas.microsoft.com/office/drawing/2014/main" val="816140048"/>
                    </a:ext>
                  </a:extLst>
                </a:gridCol>
                <a:gridCol w="972735">
                  <a:extLst>
                    <a:ext uri="{9D8B030D-6E8A-4147-A177-3AD203B41FA5}">
                      <a16:colId xmlns:a16="http://schemas.microsoft.com/office/drawing/2014/main" val="3677401531"/>
                    </a:ext>
                  </a:extLst>
                </a:gridCol>
                <a:gridCol w="972735">
                  <a:extLst>
                    <a:ext uri="{9D8B030D-6E8A-4147-A177-3AD203B41FA5}">
                      <a16:colId xmlns:a16="http://schemas.microsoft.com/office/drawing/2014/main" val="3350761197"/>
                    </a:ext>
                  </a:extLst>
                </a:gridCol>
              </a:tblGrid>
              <a:tr h="1790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校　種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高校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支援学校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中学校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小学校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453662557"/>
                  </a:ext>
                </a:extLst>
              </a:tr>
              <a:tr h="1942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　数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678106966"/>
                  </a:ext>
                </a:extLst>
              </a:tr>
            </a:tbl>
          </a:graphicData>
        </a:graphic>
      </p:graphicFrame>
      <p:sp>
        <p:nvSpPr>
          <p:cNvPr id="17" name="正方形/長方形 16"/>
          <p:cNvSpPr/>
          <p:nvPr/>
        </p:nvSpPr>
        <p:spPr>
          <a:xfrm>
            <a:off x="2830257" y="9531995"/>
            <a:ext cx="1057275" cy="304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dirty="0" smtClean="0">
                <a:latin typeface="ＭＳ 明朝" pitchFamily="17" charset="-128"/>
                <a:ea typeface="ＭＳ 明朝" pitchFamily="17" charset="-128"/>
              </a:rPr>
              <a:t>2-7</a:t>
            </a:r>
            <a:endParaRPr lang="ja-JP" altLang="en-US" dirty="0">
              <a:latin typeface="ＭＳ 明朝" pitchFamily="17" charset="-128"/>
              <a:ea typeface="ＭＳ 明朝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766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3120</TotalTime>
  <Words>562</Words>
  <Application>Microsoft Office PowerPoint</Application>
  <PresentationFormat>A4 210 x 297 mm</PresentationFormat>
  <Paragraphs>226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ＭＳ 明朝</vt:lpstr>
      <vt:lpstr>游ゴシック</vt:lpstr>
      <vt:lpstr>Arial</vt:lpstr>
      <vt:lpstr>Calibri</vt:lpstr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★資料合体版</dc:title>
  <dc:creator>大阪府庁</dc:creator>
  <cp:lastModifiedBy>藤井　慶太</cp:lastModifiedBy>
  <cp:revision>239</cp:revision>
  <cp:lastPrinted>2022-04-13T01:00:40Z</cp:lastPrinted>
  <dcterms:created xsi:type="dcterms:W3CDTF">2013-05-07T02:49:03Z</dcterms:created>
  <dcterms:modified xsi:type="dcterms:W3CDTF">2022-04-15T11:05:30Z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★資料合体版</vt:lpwstr>
  </property>
  <property fmtid="{D5CDD505-2E9C-101B-9397-08002B2CF9AE}" pid="3" name="SlideDescription">
    <vt:lpwstr/>
  </property>
</Properties>
</file>