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81" r:id="rId3"/>
    <p:sldId id="282" r:id="rId4"/>
    <p:sldId id="283" r:id="rId5"/>
    <p:sldId id="284"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8D7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1" autoAdjust="0"/>
    <p:restoredTop sz="94660"/>
  </p:normalViewPr>
  <p:slideViewPr>
    <p:cSldViewPr>
      <p:cViewPr varScale="1">
        <p:scale>
          <a:sx n="74" d="100"/>
          <a:sy n="7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2021/2/12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1</a:t>
            </a:fld>
            <a:endParaRPr kumimoji="1" lang="ja-JP" altLang="en-US"/>
          </a:p>
        </p:txBody>
      </p:sp>
    </p:spTree>
    <p:extLst>
      <p:ext uri="{BB962C8B-B14F-4D97-AF65-F5344CB8AC3E}">
        <p14:creationId xmlns:p14="http://schemas.microsoft.com/office/powerpoint/2010/main" val="3819744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2</a:t>
            </a:fld>
            <a:endParaRPr kumimoji="1" lang="ja-JP" altLang="en-US"/>
          </a:p>
        </p:txBody>
      </p:sp>
    </p:spTree>
    <p:extLst>
      <p:ext uri="{BB962C8B-B14F-4D97-AF65-F5344CB8AC3E}">
        <p14:creationId xmlns:p14="http://schemas.microsoft.com/office/powerpoint/2010/main" val="1331664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4</a:t>
            </a:fld>
            <a:endParaRPr kumimoji="1" lang="ja-JP" altLang="en-US"/>
          </a:p>
        </p:txBody>
      </p:sp>
    </p:spTree>
    <p:extLst>
      <p:ext uri="{BB962C8B-B14F-4D97-AF65-F5344CB8AC3E}">
        <p14:creationId xmlns:p14="http://schemas.microsoft.com/office/powerpoint/2010/main" val="1302775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5</a:t>
            </a:fld>
            <a:endParaRPr kumimoji="1" lang="ja-JP" altLang="en-US"/>
          </a:p>
        </p:txBody>
      </p:sp>
    </p:spTree>
    <p:extLst>
      <p:ext uri="{BB962C8B-B14F-4D97-AF65-F5344CB8AC3E}">
        <p14:creationId xmlns:p14="http://schemas.microsoft.com/office/powerpoint/2010/main" val="38858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2021/2/12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2021/2/12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地方債を発行する３７団体）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発行ロットの大型化による流動性の向上、連帯債務方式での発行及びファンドの設置などにより優れた商品性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して、全国型市場公募地方債を発行する地方公共団体のうち３７団体が共同して証券を発行するもの。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地方財政法第５条の７の規定に基づく連帯債務であり、３７団体の各々が発行額の全額について、償還及び利息の支払いの責任を負うもの。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extLst>
                  <a:ext uri="{0D108BD9-81ED-4DB2-BD59-A6C34878D82A}">
                    <a16:rowId xmlns:a16="http://schemas.microsoft.com/office/drawing/2014/main" val="10000"/>
                  </a:ext>
                </a:extLst>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extLst>
                  <a:ext uri="{0D108BD9-81ED-4DB2-BD59-A6C34878D82A}">
                    <a16:rowId xmlns:a16="http://schemas.microsoft.com/office/drawing/2014/main" val="10001"/>
                  </a:ext>
                </a:extLst>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extLst>
                  <a:ext uri="{0D108BD9-81ED-4DB2-BD59-A6C34878D82A}">
                    <a16:rowId xmlns:a16="http://schemas.microsoft.com/office/drawing/2014/main" val="10002"/>
                  </a:ext>
                </a:extLst>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extLst>
                  <a:ext uri="{0D108BD9-81ED-4DB2-BD59-A6C34878D82A}">
                    <a16:rowId xmlns:a16="http://schemas.microsoft.com/office/drawing/2014/main" val="10003"/>
                  </a:ext>
                </a:extLst>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extLst>
                  <a:ext uri="{0D108BD9-81ED-4DB2-BD59-A6C34878D82A}">
                    <a16:rowId xmlns:a16="http://schemas.microsoft.com/office/drawing/2014/main" val="10004"/>
                  </a:ext>
                </a:extLst>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n-ea"/>
                          <a:ea typeface="+mn-ea"/>
                          <a:cs typeface="+mn-cs"/>
                        </a:rPr>
                        <a:t>R</a:t>
                      </a:r>
                      <a:r>
                        <a:rPr kumimoji="1" lang="ja-JP" altLang="en-US" sz="1100" b="0" u="none" kern="1200" dirty="0" smtClean="0">
                          <a:solidFill>
                            <a:schemeClr val="tx1"/>
                          </a:solidFill>
                          <a:latin typeface="+mn-lt"/>
                          <a:ea typeface="+mn-ea"/>
                          <a:cs typeface="+mn-cs"/>
                        </a:rPr>
                        <a:t>３設定額　：　１兆２，９５０億円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　（設定残額　１４兆１８０億円）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（３７団体の各々が発行額の全額の責任を負うもの）</a:t>
                      </a:r>
                      <a:endParaRPr kumimoji="1" lang="ja-JP" altLang="en-US" sz="1100" b="0" u="none"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３７団体が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smtClean="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394758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51816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地方債を発行する９団体）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a:t>
                      </a:r>
                      <a:r>
                        <a:rPr kumimoji="1" lang="ja-JP" altLang="en-US" sz="1200" smtClean="0"/>
                        <a:t>共同発行に</a:t>
                      </a:r>
                      <a:r>
                        <a:rPr kumimoji="1" lang="ja-JP" altLang="en-US" sz="1200" dirty="0" smtClean="0"/>
                        <a:t>よって生ずる</a:t>
                      </a:r>
                      <a:r>
                        <a:rPr kumimoji="1" lang="ja-JP" altLang="en-US" sz="1200" smtClean="0"/>
                        <a:t>連帯債務（１年債）</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10" name="正方形/長方形 9"/>
          <p:cNvSpPr/>
          <p:nvPr/>
        </p:nvSpPr>
        <p:spPr>
          <a:xfrm>
            <a:off x="4788024" y="764704"/>
            <a:ext cx="4248472" cy="468052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債務保証に係る点検内容</a:t>
            </a:r>
            <a:endParaRPr kumimoji="1" lang="ja-JP" altLang="en-US" sz="1400" b="1" dirty="0">
              <a:solidFill>
                <a:schemeClr val="tx1"/>
              </a:solidFill>
            </a:endParaRPr>
          </a:p>
        </p:txBody>
      </p:sp>
      <p:sp>
        <p:nvSpPr>
          <p:cNvPr id="31" name="六角形 30"/>
          <p:cNvSpPr/>
          <p:nvPr/>
        </p:nvSpPr>
        <p:spPr>
          <a:xfrm>
            <a:off x="2483768" y="3107007"/>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投資家</a:t>
            </a:r>
            <a:endParaRPr kumimoji="1" lang="ja-JP" altLang="en-US" dirty="0"/>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251520" y="3713158"/>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発行ロットの大型化による流動性の向上、連帯債務方式での発行などにより優れた商品性</a:t>
            </a:r>
            <a:r>
              <a:rPr lang="ja-JP" altLang="en-US" sz="1100" dirty="0">
                <a:solidFill>
                  <a:schemeClr val="tx1"/>
                </a:solidFill>
              </a:rPr>
              <a:t>を</a:t>
            </a:r>
            <a:r>
              <a:rPr lang="ja-JP" altLang="en-US" sz="1100" dirty="0" smtClean="0">
                <a:solidFill>
                  <a:schemeClr val="tx1"/>
                </a:solidFill>
              </a:rPr>
              <a:t>実現する</a:t>
            </a:r>
            <a:r>
              <a:rPr lang="ja-JP" altLang="en-US" sz="1100" dirty="0">
                <a:solidFill>
                  <a:schemeClr val="tx1"/>
                </a:solidFill>
              </a:rPr>
              <a:t>とともに</a:t>
            </a:r>
            <a:r>
              <a:rPr lang="ja-JP" altLang="en-US" sz="1100" dirty="0" smtClean="0">
                <a:solidFill>
                  <a:schemeClr val="tx1"/>
                </a:solidFill>
              </a:rPr>
              <a:t>、</a:t>
            </a:r>
            <a:r>
              <a:rPr lang="ja-JP" altLang="en-US" sz="1100" dirty="0">
                <a:solidFill>
                  <a:schemeClr val="tx1"/>
                </a:solidFill>
              </a:rPr>
              <a:t>安定的な資金調達を行うことを目的と</a:t>
            </a:r>
            <a:r>
              <a:rPr lang="ja-JP" altLang="en-US" sz="1100" dirty="0" smtClean="0">
                <a:solidFill>
                  <a:schemeClr val="tx1"/>
                </a:solidFill>
              </a:rPr>
              <a:t>して、全国型市場公募地方債を発行する地方公共団体のうち</a:t>
            </a:r>
            <a:r>
              <a:rPr lang="ja-JP" altLang="en-US" sz="1100" dirty="0">
                <a:solidFill>
                  <a:schemeClr val="tx1"/>
                </a:solidFill>
              </a:rPr>
              <a:t>９</a:t>
            </a:r>
            <a:r>
              <a:rPr lang="ja-JP" altLang="en-US" sz="1100" dirty="0" smtClean="0">
                <a:solidFill>
                  <a:schemeClr val="tx1"/>
                </a:solidFill>
              </a:rPr>
              <a:t>団体が共同して証券を発行するもの。</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○債務保証（連帯債務）の内容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地方財政法第５条の７の規定に基づく連帯債務であり、</a:t>
            </a:r>
            <a:r>
              <a:rPr lang="ja-JP" altLang="en-US" sz="1100" dirty="0">
                <a:solidFill>
                  <a:schemeClr val="tx1"/>
                </a:solidFill>
              </a:rPr>
              <a:t>９</a:t>
            </a:r>
            <a:r>
              <a:rPr lang="ja-JP" altLang="en-US" sz="1100" dirty="0" smtClean="0">
                <a:solidFill>
                  <a:schemeClr val="tx1"/>
                </a:solidFill>
              </a:rPr>
              <a:t>団体の各々が発行額の全額について、償還及び利息の支払いの責任を負うもの。</a:t>
            </a:r>
            <a:endParaRPr kumimoji="1" lang="ja-JP" altLang="en-US" sz="1100" dirty="0">
              <a:solidFill>
                <a:schemeClr val="tx1"/>
              </a:solidFill>
            </a:endParaRPr>
          </a:p>
        </p:txBody>
      </p:sp>
      <p:graphicFrame>
        <p:nvGraphicFramePr>
          <p:cNvPr id="3" name="表 2"/>
          <p:cNvGraphicFramePr>
            <a:graphicFrameLocks noGrp="1"/>
          </p:cNvGraphicFramePr>
          <p:nvPr>
            <p:extLst/>
          </p:nvPr>
        </p:nvGraphicFramePr>
        <p:xfrm>
          <a:off x="4860032" y="1412776"/>
          <a:ext cx="4104456" cy="3892707"/>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ja-JP" altLang="en-US" sz="1100" b="0" dirty="0"/>
                    </a:p>
                  </a:txBody>
                  <a:tcPr/>
                </a:tc>
                <a:extLst>
                  <a:ext uri="{0D108BD9-81ED-4DB2-BD59-A6C34878D82A}">
                    <a16:rowId xmlns:a16="http://schemas.microsoft.com/office/drawing/2014/main" val="10000"/>
                  </a:ext>
                </a:extLst>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extLst>
                  <a:ext uri="{0D108BD9-81ED-4DB2-BD59-A6C34878D82A}">
                    <a16:rowId xmlns:a16="http://schemas.microsoft.com/office/drawing/2014/main" val="10001"/>
                  </a:ext>
                </a:extLst>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extLst>
                  <a:ext uri="{0D108BD9-81ED-4DB2-BD59-A6C34878D82A}">
                    <a16:rowId xmlns:a16="http://schemas.microsoft.com/office/drawing/2014/main" val="10002"/>
                  </a:ext>
                </a:extLst>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extLst>
                  <a:ext uri="{0D108BD9-81ED-4DB2-BD59-A6C34878D82A}">
                    <a16:rowId xmlns:a16="http://schemas.microsoft.com/office/drawing/2014/main" val="10003"/>
                  </a:ext>
                </a:extLst>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extLst>
                  <a:ext uri="{0D108BD9-81ED-4DB2-BD59-A6C34878D82A}">
                    <a16:rowId xmlns:a16="http://schemas.microsoft.com/office/drawing/2014/main" val="10004"/>
                  </a:ext>
                </a:extLst>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kern="1200" dirty="0" smtClean="0">
                          <a:solidFill>
                            <a:schemeClr val="tx1"/>
                          </a:solidFill>
                          <a:latin typeface="+mn-ea"/>
                          <a:ea typeface="+mn-ea"/>
                          <a:cs typeface="+mn-cs"/>
                        </a:rPr>
                        <a:t>R</a:t>
                      </a:r>
                      <a:r>
                        <a:rPr kumimoji="1" lang="ja-JP" altLang="en-US" sz="1100" b="0" u="none" kern="1200" dirty="0" smtClean="0">
                          <a:solidFill>
                            <a:schemeClr val="tx1"/>
                          </a:solidFill>
                          <a:latin typeface="+mn-lt"/>
                          <a:ea typeface="+mn-ea"/>
                          <a:cs typeface="+mn-cs"/>
                        </a:rPr>
                        <a:t>３設定額　：　２８３億円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　（設定残額　 ２８３億円）</a:t>
                      </a:r>
                      <a:endParaRPr kumimoji="1" lang="en-US" altLang="ja-JP" sz="1100" b="0" u="none"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kern="1200" dirty="0" smtClean="0">
                          <a:solidFill>
                            <a:schemeClr val="tx1"/>
                          </a:solidFill>
                          <a:latin typeface="+mn-lt"/>
                          <a:ea typeface="+mn-ea"/>
                          <a:cs typeface="+mn-cs"/>
                        </a:rPr>
                        <a:t>（９団体の各々が発行額の全額の責任を負うもの）</a:t>
                      </a:r>
                      <a:endParaRPr kumimoji="1" lang="ja-JP" altLang="en-US" sz="1100" b="0" u="none" kern="1200" dirty="0">
                        <a:solidFill>
                          <a:schemeClr val="tx1"/>
                        </a:solidFill>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9" name="角丸四角形 58"/>
          <p:cNvSpPr/>
          <p:nvPr/>
        </p:nvSpPr>
        <p:spPr>
          <a:xfrm>
            <a:off x="487493" y="181086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0" name="角丸四角形 59"/>
          <p:cNvSpPr/>
          <p:nvPr/>
        </p:nvSpPr>
        <p:spPr>
          <a:xfrm>
            <a:off x="639893" y="173885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共同発行市場公募地方債を</a:t>
            </a:r>
            <a:r>
              <a:rPr lang="en-US" altLang="ja-JP" sz="1200" dirty="0" smtClean="0"/>
              <a:t/>
            </a:r>
            <a:br>
              <a:rPr lang="en-US" altLang="ja-JP" sz="1200" dirty="0" smtClean="0"/>
            </a:br>
            <a:r>
              <a:rPr lang="ja-JP" altLang="en-US" sz="1200" dirty="0" smtClean="0"/>
              <a:t>発行する道府県、政令市</a:t>
            </a:r>
            <a:endParaRPr kumimoji="1" lang="ja-JP" altLang="en-US" sz="1200" dirty="0"/>
          </a:p>
        </p:txBody>
      </p:sp>
      <p:sp>
        <p:nvSpPr>
          <p:cNvPr id="2" name="右中かっこ 1"/>
          <p:cNvSpPr/>
          <p:nvPr/>
        </p:nvSpPr>
        <p:spPr>
          <a:xfrm rot="4245008">
            <a:off x="938997" y="1541464"/>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角丸四角形 65"/>
          <p:cNvSpPr/>
          <p:nvPr/>
        </p:nvSpPr>
        <p:spPr>
          <a:xfrm>
            <a:off x="645809" y="2559655"/>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rPr>
              <a:t>９</a:t>
            </a:r>
            <a:r>
              <a:rPr kumimoji="1" lang="ja-JP" altLang="en-US" sz="1050" dirty="0" smtClean="0">
                <a:solidFill>
                  <a:schemeClr val="tx1"/>
                </a:solidFill>
              </a:rPr>
              <a:t>団体が</a:t>
            </a:r>
            <a:r>
              <a:rPr lang="ja-JP" altLang="en-US" sz="1050" dirty="0" smtClean="0">
                <a:solidFill>
                  <a:schemeClr val="tx1"/>
                </a:solidFill>
              </a:rPr>
              <a:t>地方債の</a:t>
            </a:r>
            <a:r>
              <a:rPr lang="en-US" altLang="ja-JP" sz="1050" dirty="0" smtClean="0">
                <a:solidFill>
                  <a:schemeClr val="tx1"/>
                </a:solidFill>
              </a:rPr>
              <a:t/>
            </a:r>
            <a:br>
              <a:rPr lang="en-US" altLang="ja-JP" sz="1050" dirty="0" smtClean="0">
                <a:solidFill>
                  <a:schemeClr val="tx1"/>
                </a:solidFill>
              </a:rPr>
            </a:br>
            <a:r>
              <a:rPr lang="ja-JP" altLang="en-US" sz="1050" dirty="0" smtClean="0">
                <a:solidFill>
                  <a:schemeClr val="tx1"/>
                </a:solidFill>
              </a:rPr>
              <a:t>償還及び利払について連帯</a:t>
            </a:r>
            <a:r>
              <a:rPr kumimoji="1" lang="ja-JP" altLang="en-US" sz="1050" dirty="0" smtClean="0">
                <a:solidFill>
                  <a:schemeClr val="tx1"/>
                </a:solidFill>
              </a:rPr>
              <a:t>して債務を負う</a:t>
            </a:r>
            <a:endParaRPr kumimoji="1" lang="ja-JP" altLang="en-US" sz="1050" dirty="0">
              <a:solidFill>
                <a:schemeClr val="tx1"/>
              </a:solidFill>
            </a:endParaRPr>
          </a:p>
        </p:txBody>
      </p:sp>
      <p:sp>
        <p:nvSpPr>
          <p:cNvPr id="67" name="円/楕円 66"/>
          <p:cNvSpPr/>
          <p:nvPr/>
        </p:nvSpPr>
        <p:spPr>
          <a:xfrm>
            <a:off x="2266959" y="253094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保</a:t>
            </a:r>
            <a:endParaRPr kumimoji="1" lang="ja-JP" altLang="en-US" dirty="0"/>
          </a:p>
        </p:txBody>
      </p:sp>
      <p:sp>
        <p:nvSpPr>
          <p:cNvPr id="69" name="正方形/長方形 68"/>
          <p:cNvSpPr/>
          <p:nvPr/>
        </p:nvSpPr>
        <p:spPr>
          <a:xfrm>
            <a:off x="3580856" y="2530943"/>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50" b="1" dirty="0" smtClean="0">
                <a:solidFill>
                  <a:schemeClr val="tx1"/>
                </a:solidFill>
              </a:rPr>
              <a:t>証券発行による資金調達</a:t>
            </a:r>
            <a:endParaRPr kumimoji="1" lang="en-US" altLang="ja-JP" sz="1050" b="1" dirty="0" smtClean="0">
              <a:solidFill>
                <a:schemeClr val="tx1"/>
              </a:solidFill>
            </a:endParaRPr>
          </a:p>
        </p:txBody>
      </p:sp>
      <p:cxnSp>
        <p:nvCxnSpPr>
          <p:cNvPr id="70" name="直線矢印コネクタ 69"/>
          <p:cNvCxnSpPr/>
          <p:nvPr/>
        </p:nvCxnSpPr>
        <p:spPr>
          <a:xfrm flipV="1">
            <a:off x="3580856" y="2314919"/>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530943"/>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1100" dirty="0" smtClean="0"/>
          </a:p>
          <a:p>
            <a:pPr algn="ctr"/>
            <a:r>
              <a:rPr kumimoji="1" lang="ja-JP" altLang="en-US" sz="1100" dirty="0" smtClean="0"/>
              <a:t>償還</a:t>
            </a:r>
            <a:endParaRPr kumimoji="1" lang="en-US" altLang="ja-JP" sz="1100" dirty="0" smtClean="0"/>
          </a:p>
          <a:p>
            <a:pPr algn="ctr"/>
            <a:r>
              <a:rPr kumimoji="1" lang="ja-JP" altLang="en-US" sz="1100" dirty="0" smtClean="0"/>
              <a:t>利払</a:t>
            </a:r>
            <a:endParaRPr kumimoji="1" lang="en-US" altLang="ja-JP" sz="1100" dirty="0" smtClean="0"/>
          </a:p>
          <a:p>
            <a:pPr algn="ctr"/>
            <a:endParaRPr kumimoji="1" lang="ja-JP" altLang="en-US" sz="1100" dirty="0"/>
          </a:p>
        </p:txBody>
      </p:sp>
      <p:sp>
        <p:nvSpPr>
          <p:cNvPr id="24" name="正方形/長方形 23"/>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smtClean="0">
                <a:solidFill>
                  <a:prstClr val="black"/>
                </a:solidFill>
              </a:rPr>
              <a:t>2</a:t>
            </a:r>
            <a:endParaRPr lang="ja-JP" altLang="en-US" dirty="0">
              <a:solidFill>
                <a:prstClr val="black"/>
              </a:solidFill>
            </a:endParaRPr>
          </a:p>
        </p:txBody>
      </p:sp>
    </p:spTree>
    <p:extLst>
      <p:ext uri="{BB962C8B-B14F-4D97-AF65-F5344CB8AC3E}">
        <p14:creationId xmlns:p14="http://schemas.microsoft.com/office/powerpoint/2010/main" val="173382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504056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787893486"/>
              </p:ext>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a:t>
                      </a:r>
                      <a:r>
                        <a:rPr kumimoji="1" lang="ja-JP" altLang="en-US" sz="1100" b="0" dirty="0" smtClean="0">
                          <a:solidFill>
                            <a:schemeClr val="bg1"/>
                          </a:solidFill>
                        </a:rPr>
                        <a:t>大阪産業局が</a:t>
                      </a:r>
                      <a:r>
                        <a:rPr kumimoji="1" lang="ja-JP" altLang="en-US" sz="1100" b="0" dirty="0" smtClean="0"/>
                        <a:t>事業を円滑に行うには府の損失補償が必要。</a:t>
                      </a:r>
                      <a:endParaRPr kumimoji="1" lang="ja-JP" altLang="en-US" sz="1100" b="0" dirty="0"/>
                    </a:p>
                  </a:txBody>
                  <a:tcPr/>
                </a:tc>
                <a:extLst>
                  <a:ext uri="{0D108BD9-81ED-4DB2-BD59-A6C34878D82A}">
                    <a16:rowId xmlns:a16="http://schemas.microsoft.com/office/drawing/2014/main" val="10000"/>
                  </a:ext>
                </a:extLst>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extLst>
                  <a:ext uri="{0D108BD9-81ED-4DB2-BD59-A6C34878D82A}">
                    <a16:rowId xmlns:a16="http://schemas.microsoft.com/office/drawing/2014/main" val="10001"/>
                  </a:ext>
                </a:extLst>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基準日までに生じた未収債権のうち、被貸与者からの保証金の残額や</a:t>
                      </a:r>
                      <a:r>
                        <a:rPr lang="ja-JP" altLang="en-US" sz="1100" dirty="0" smtClean="0">
                          <a:solidFill>
                            <a:schemeClr val="tx1"/>
                          </a:solidFill>
                        </a:rPr>
                        <a:t>（公財）大阪産業局</a:t>
                      </a:r>
                      <a:r>
                        <a:rPr kumimoji="1" lang="ja-JP" altLang="en-US" sz="1100" b="0" dirty="0" smtClean="0"/>
                        <a:t>の貸倒引当金等の額を差し引いたもの。</a:t>
                      </a:r>
                      <a:r>
                        <a:rPr kumimoji="1" lang="en-US" altLang="ja-JP" sz="1100" b="0" dirty="0" smtClean="0"/>
                        <a:t>(</a:t>
                      </a:r>
                      <a:r>
                        <a:rPr kumimoji="1" lang="ja-JP" altLang="en-US" sz="1100" b="0" dirty="0" smtClean="0"/>
                        <a:t>限度額：事業費の</a:t>
                      </a:r>
                      <a:r>
                        <a:rPr kumimoji="1" lang="en-US" altLang="ja-JP" sz="1100" b="0" dirty="0" smtClean="0"/>
                        <a:t>10%)</a:t>
                      </a:r>
                    </a:p>
                  </a:txBody>
                  <a:tcPr/>
                </a:tc>
                <a:extLst>
                  <a:ext uri="{0D108BD9-81ED-4DB2-BD59-A6C34878D82A}">
                    <a16:rowId xmlns:a16="http://schemas.microsoft.com/office/drawing/2014/main" val="10002"/>
                  </a:ext>
                </a:extLst>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r>
                        <a:rPr kumimoji="1" lang="ja-JP" altLang="en-US" sz="1100" b="0" dirty="0" smtClean="0">
                          <a:solidFill>
                            <a:srgbClr val="FF0000"/>
                          </a:solidFill>
                        </a:rPr>
                        <a:t>。</a:t>
                      </a:r>
                      <a:endParaRPr kumimoji="1" lang="ja-JP" altLang="en-US" sz="1100" b="0" dirty="0">
                        <a:solidFill>
                          <a:srgbClr val="FF0000"/>
                        </a:solidFill>
                      </a:endParaRPr>
                    </a:p>
                  </a:txBody>
                  <a:tcPr/>
                </a:tc>
                <a:extLst>
                  <a:ext uri="{0D108BD9-81ED-4DB2-BD59-A6C34878D82A}">
                    <a16:rowId xmlns:a16="http://schemas.microsoft.com/office/drawing/2014/main" val="10003"/>
                  </a:ext>
                </a:extLst>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n-ea"/>
                          <a:ea typeface="+mn-ea"/>
                        </a:rPr>
                        <a:t>R3</a:t>
                      </a:r>
                      <a:r>
                        <a:rPr kumimoji="1" lang="ja-JP" altLang="en-US" sz="1100" b="0" u="none" dirty="0" smtClean="0">
                          <a:solidFill>
                            <a:schemeClr val="tx1"/>
                          </a:solidFill>
                          <a:latin typeface="+mn-ea"/>
                          <a:ea typeface="+mn-ea"/>
                        </a:rPr>
                        <a:t>設定</a:t>
                      </a:r>
                      <a:r>
                        <a:rPr kumimoji="1" lang="ja-JP" altLang="en-US" sz="1100" b="0" u="none" dirty="0" smtClean="0">
                          <a:solidFill>
                            <a:schemeClr val="tx1"/>
                          </a:solidFill>
                        </a:rPr>
                        <a:t>額　：　</a:t>
                      </a:r>
                      <a:r>
                        <a:rPr kumimoji="1" lang="ja-JP" altLang="en-US" sz="1100" b="0" u="none" dirty="0" smtClean="0">
                          <a:solidFill>
                            <a:schemeClr val="tx1"/>
                          </a:solidFill>
                          <a:latin typeface="+mn-ea"/>
                          <a:ea typeface="+mn-ea"/>
                        </a:rPr>
                        <a:t>２億円</a:t>
                      </a:r>
                      <a:r>
                        <a:rPr kumimoji="1" lang="ja-JP" altLang="en-US" sz="1100" b="0" u="none" dirty="0" smtClean="0">
                          <a:solidFill>
                            <a:schemeClr val="tx1"/>
                          </a:solidFill>
                          <a:latin typeface="+mn-ea"/>
                          <a:ea typeface="+mn-ea"/>
                        </a:rPr>
                        <a:t>　</a:t>
                      </a:r>
                      <a:endParaRPr kumimoji="1" lang="en-US" altLang="ja-JP" sz="1100" b="0" u="none" dirty="0" smtClean="0">
                        <a:solidFill>
                          <a:schemeClr val="tx1"/>
                        </a:solidFill>
                        <a:latin typeface="+mn-ea"/>
                        <a:ea typeface="+mn-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n-ea"/>
                          <a:ea typeface="+mn-ea"/>
                        </a:rPr>
                        <a:t>　（設定残額　</a:t>
                      </a:r>
                      <a:r>
                        <a:rPr kumimoji="1" lang="ja-JP" altLang="en-US" sz="1100" b="0" u="none" dirty="0" smtClean="0">
                          <a:solidFill>
                            <a:schemeClr val="tx1"/>
                          </a:solidFill>
                          <a:latin typeface="+mn-ea"/>
                          <a:ea typeface="+mn-ea"/>
                        </a:rPr>
                        <a:t>２０．２億</a:t>
                      </a:r>
                      <a:r>
                        <a:rPr kumimoji="1" lang="ja-JP" altLang="en-US" sz="1100" b="0" u="none" dirty="0" smtClean="0">
                          <a:solidFill>
                            <a:schemeClr val="tx1"/>
                          </a:solidFill>
                        </a:rPr>
                        <a:t>円</a:t>
                      </a:r>
                      <a:r>
                        <a:rPr kumimoji="1" lang="ja-JP" altLang="en-US" sz="1100" b="0" u="none" dirty="0" smtClean="0">
                          <a:solidFill>
                            <a:schemeClr val="tx1"/>
                          </a:solidFill>
                        </a:rPr>
                        <a:t>）</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a:t>
                      </a:r>
                      <a:r>
                        <a:rPr kumimoji="1" lang="ja-JP" altLang="en-US" sz="1400" dirty="0" smtClean="0">
                          <a:solidFill>
                            <a:schemeClr val="tx1"/>
                          </a:solidFill>
                        </a:rPr>
                        <a:t>産業局</a:t>
                      </a:r>
                      <a:endParaRPr kumimoji="1" lang="ja-JP" altLang="en-US" sz="1400" dirty="0">
                        <a:solidFill>
                          <a:schemeClr val="tx1"/>
                        </a:solidFill>
                      </a:endParaRPr>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a:t>
            </a:r>
            <a:endParaRPr kumimoji="1" lang="en-US" altLang="ja-JP" sz="1200" dirty="0" smtClean="0">
              <a:solidFill>
                <a:schemeClr val="tx1"/>
              </a:solidFill>
            </a:endParaRPr>
          </a:p>
          <a:p>
            <a:pPr algn="ctr"/>
            <a:r>
              <a:rPr kumimoji="1" lang="ja-JP" altLang="en-US" sz="1200" dirty="0" smtClean="0">
                <a:solidFill>
                  <a:schemeClr val="tx1"/>
                </a:solidFill>
              </a:rPr>
              <a:t>産業</a:t>
            </a:r>
            <a:r>
              <a:rPr lang="ja-JP" altLang="en-US" sz="1200" dirty="0" smtClean="0">
                <a:solidFill>
                  <a:schemeClr val="tx1"/>
                </a:solidFill>
              </a:rPr>
              <a:t>局</a:t>
            </a:r>
            <a:endParaRPr kumimoji="1" lang="en-US" altLang="ja-JP" sz="1200" dirty="0" smtClean="0">
              <a:solidFill>
                <a:schemeClr val="tx1"/>
              </a:solidFill>
            </a:endParaRPr>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小規模</a:t>
            </a:r>
            <a:r>
              <a:rPr kumimoji="1" lang="en-US" altLang="ja-JP" sz="1200" dirty="0" smtClean="0">
                <a:solidFill>
                  <a:schemeClr val="tx1"/>
                </a:solidFill>
              </a:rPr>
              <a:t/>
            </a:r>
            <a:br>
              <a:rPr kumimoji="1" lang="en-US" altLang="ja-JP" sz="1200" dirty="0" smtClean="0">
                <a:solidFill>
                  <a:schemeClr val="tx1"/>
                </a:solidFill>
              </a:rPr>
            </a:br>
            <a:r>
              <a:rPr lang="ja-JP" altLang="en-US" sz="1200" dirty="0" smtClean="0">
                <a:solidFill>
                  <a:schemeClr val="tx1"/>
                </a:solidFill>
              </a:rPr>
              <a:t>企業者</a:t>
            </a:r>
            <a:r>
              <a:rPr lang="ja-JP" altLang="en-US" sz="1200" dirty="0">
                <a:solidFill>
                  <a:schemeClr val="tx1"/>
                </a:solidFill>
              </a:rPr>
              <a:t>等</a:t>
            </a:r>
            <a:endParaRPr kumimoji="1" lang="ja-JP" altLang="en-US" sz="1200" dirty="0">
              <a:solidFill>
                <a:schemeClr val="tx1"/>
              </a:solidFill>
            </a:endParaRP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割賦又はリース</a:t>
            </a:r>
            <a:endParaRPr kumimoji="1" lang="ja-JP" altLang="en-US" dirty="0">
              <a:solidFill>
                <a:schemeClr val="tx1"/>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2" name="円/楕円 51"/>
          <p:cNvSpPr/>
          <p:nvPr/>
        </p:nvSpPr>
        <p:spPr>
          <a:xfrm>
            <a:off x="3275856" y="1844824"/>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借入</a:t>
            </a:r>
            <a:endParaRPr kumimoji="1" lang="ja-JP" altLang="en-US" b="1" dirty="0">
              <a:solidFill>
                <a:schemeClr val="tx1"/>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小規模企業者等の創業</a:t>
            </a:r>
            <a:r>
              <a:rPr lang="ja-JP" altLang="en-US" sz="1100" dirty="0">
                <a:solidFill>
                  <a:schemeClr val="tx1"/>
                </a:solidFill>
              </a:rPr>
              <a:t>及び経営</a:t>
            </a:r>
            <a:r>
              <a:rPr lang="ja-JP" altLang="en-US" sz="1100" dirty="0" smtClean="0">
                <a:solidFill>
                  <a:schemeClr val="tx1"/>
                </a:solidFill>
              </a:rPr>
              <a:t>革新に必要な設備の導入を促進するため（公財）大阪産業局が下記の事業を行うもの。</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設備貸与事業（長期低利で割賦販売又はリース）を行う制度。必要となる資金は、府及び金融機関からの借入によりまかなっている。</a:t>
            </a:r>
            <a:endParaRPr lang="en-US" altLang="ja-JP" sz="1100" dirty="0" smtClean="0">
              <a:solidFill>
                <a:schemeClr val="tx1"/>
              </a:solidFill>
            </a:endParaRPr>
          </a:p>
          <a:p>
            <a:r>
              <a:rPr lang="ja-JP" altLang="en-US" sz="1100" dirty="0" smtClean="0">
                <a:solidFill>
                  <a:schemeClr val="tx1"/>
                </a:solidFill>
              </a:rPr>
              <a:t>○損失補償の内容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小規模</a:t>
            </a:r>
            <a:r>
              <a:rPr lang="ja-JP" altLang="en-US" sz="1100" dirty="0">
                <a:solidFill>
                  <a:schemeClr val="tx1"/>
                </a:solidFill>
              </a:rPr>
              <a:t>企業者等</a:t>
            </a:r>
            <a:r>
              <a:rPr lang="ja-JP" altLang="en-US" sz="1100" dirty="0" smtClean="0">
                <a:solidFill>
                  <a:schemeClr val="tx1"/>
                </a:solidFill>
              </a:rPr>
              <a:t>が、</a:t>
            </a:r>
            <a:r>
              <a:rPr lang="en-US" altLang="ja-JP" sz="1100" dirty="0" smtClean="0">
                <a:solidFill>
                  <a:schemeClr val="tx1"/>
                </a:solidFill>
              </a:rPr>
              <a:t>(</a:t>
            </a:r>
            <a:r>
              <a:rPr lang="ja-JP" altLang="en-US" sz="1100" dirty="0" smtClean="0">
                <a:solidFill>
                  <a:schemeClr val="tx1"/>
                </a:solidFill>
              </a:rPr>
              <a:t>公財</a:t>
            </a:r>
            <a:r>
              <a:rPr lang="en-US" altLang="ja-JP" sz="1100" dirty="0">
                <a:solidFill>
                  <a:schemeClr val="tx1"/>
                </a:solidFill>
              </a:rPr>
              <a:t>)</a:t>
            </a:r>
            <a:r>
              <a:rPr lang="ja-JP" altLang="en-US" sz="1100" dirty="0" smtClean="0">
                <a:solidFill>
                  <a:schemeClr val="tx1"/>
                </a:solidFill>
              </a:rPr>
              <a:t>大阪産業局に対して、債務不履行が生じた場合、府が損失補償を行う。</a:t>
            </a:r>
            <a:endParaRPr kumimoji="1" lang="ja-JP" altLang="en-US" sz="1100" dirty="0">
              <a:solidFill>
                <a:schemeClr val="tx1"/>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a:solidFill>
                  <a:schemeClr val="tx1"/>
                </a:solidFill>
              </a:rPr>
              <a:t>（</a:t>
            </a:r>
            <a:r>
              <a:rPr lang="ja-JP" altLang="en-US" sz="1000" dirty="0" smtClean="0">
                <a:solidFill>
                  <a:schemeClr val="tx1"/>
                </a:solidFill>
              </a:rPr>
              <a:t>令和元年度</a:t>
            </a:r>
            <a:r>
              <a:rPr lang="ja-JP" altLang="en-US" sz="1000" dirty="0">
                <a:solidFill>
                  <a:schemeClr val="tx1"/>
                </a:solidFill>
              </a:rPr>
              <a:t>）</a:t>
            </a:r>
            <a:endParaRPr kumimoji="1" lang="ja-JP" altLang="en-US" sz="1000" dirty="0">
              <a:solidFill>
                <a:schemeClr val="tx1"/>
              </a:solidFill>
            </a:endParaRPr>
          </a:p>
        </p:txBody>
      </p:sp>
      <p:graphicFrame>
        <p:nvGraphicFramePr>
          <p:cNvPr id="41" name="オブジェクト 40"/>
          <p:cNvGraphicFramePr>
            <a:graphicFrameLocks noChangeAspect="1"/>
          </p:cNvGraphicFramePr>
          <p:nvPr>
            <p:extLst>
              <p:ext uri="{D42A27DB-BD31-4B8C-83A1-F6EECF244321}">
                <p14:modId xmlns:p14="http://schemas.microsoft.com/office/powerpoint/2010/main" val="1316469884"/>
              </p:ext>
            </p:extLst>
          </p:nvPr>
        </p:nvGraphicFramePr>
        <p:xfrm>
          <a:off x="227742" y="4976416"/>
          <a:ext cx="4509059" cy="1737834"/>
        </p:xfrm>
        <a:graphic>
          <a:graphicData uri="http://schemas.openxmlformats.org/presentationml/2006/ole">
            <mc:AlternateContent xmlns:mc="http://schemas.openxmlformats.org/markup-compatibility/2006">
              <mc:Choice xmlns:v="urn:schemas-microsoft-com:vml" Requires="v">
                <p:oleObj spid="_x0000_s4101" name="ワークシート" r:id="rId3" imgW="5648503" imgH="2476610" progId="Excel.Sheet.8">
                  <p:embed/>
                </p:oleObj>
              </mc:Choice>
              <mc:Fallback>
                <p:oleObj name="ワークシート" r:id="rId3" imgW="5648503" imgH="2476610" progId="Excel.Sheet.8">
                  <p:embed/>
                  <p:pic>
                    <p:nvPicPr>
                      <p:cNvPr id="41" name="オブジェクト 40"/>
                      <p:cNvPicPr>
                        <a:picLocks noChangeAspect="1" noChangeArrowheads="1"/>
                      </p:cNvPicPr>
                      <p:nvPr/>
                    </p:nvPicPr>
                    <p:blipFill>
                      <a:blip r:embed="rId4"/>
                      <a:srcRect/>
                      <a:stretch>
                        <a:fillRect/>
                      </a:stretch>
                    </p:blipFill>
                    <p:spPr bwMode="auto">
                      <a:xfrm>
                        <a:off x="227742" y="4976416"/>
                        <a:ext cx="4509059" cy="1737834"/>
                      </a:xfrm>
                      <a:prstGeom prst="rect">
                        <a:avLst/>
                      </a:prstGeom>
                      <a:solidFill>
                        <a:srgbClr val="C6D9F1"/>
                      </a:solidFill>
                      <a:ln>
                        <a:noFill/>
                      </a:ln>
                      <a:extLst/>
                    </p:spPr>
                  </p:pic>
                </p:oleObj>
              </mc:Fallback>
            </mc:AlternateContent>
          </a:graphicData>
        </a:graphic>
      </p:graphicFrame>
      <p:sp>
        <p:nvSpPr>
          <p:cNvPr id="39" name="正方形/長方形 3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3</a:t>
            </a:r>
            <a:endParaRPr lang="ja-JP" altLang="en-US" dirty="0">
              <a:solidFill>
                <a:prstClr val="black"/>
              </a:solidFill>
            </a:endParaRPr>
          </a:p>
        </p:txBody>
      </p:sp>
    </p:spTree>
    <p:extLst>
      <p:ext uri="{BB962C8B-B14F-4D97-AF65-F5344CB8AC3E}">
        <p14:creationId xmlns:p14="http://schemas.microsoft.com/office/powerpoint/2010/main" val="32003554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extLst>
                    <a:ext uri="{9D8B030D-6E8A-4147-A177-3AD203B41FA5}">
                      <a16:colId xmlns:a16="http://schemas.microsoft.com/office/drawing/2014/main" val="20000"/>
                    </a:ext>
                  </a:extLst>
                </a:gridCol>
                <a:gridCol w="2848321">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extLst>
                  <a:ext uri="{0D108BD9-81ED-4DB2-BD59-A6C34878D82A}">
                    <a16:rowId xmlns:a16="http://schemas.microsoft.com/office/drawing/2014/main" val="10000"/>
                  </a:ext>
                </a:extLst>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extLst>
                  <a:ext uri="{0D108BD9-81ED-4DB2-BD59-A6C34878D82A}">
                    <a16:rowId xmlns:a16="http://schemas.microsoft.com/office/drawing/2014/main" val="10001"/>
                  </a:ext>
                </a:extLst>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extLst>
                  <a:ext uri="{0D108BD9-81ED-4DB2-BD59-A6C34878D82A}">
                    <a16:rowId xmlns:a16="http://schemas.microsoft.com/office/drawing/2014/main" val="10004"/>
                  </a:ext>
                </a:extLst>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R3</a:t>
                      </a:r>
                      <a:r>
                        <a:rPr kumimoji="1" lang="ja-JP" altLang="en-US" sz="1100" b="0" u="none" dirty="0" smtClean="0">
                          <a:solidFill>
                            <a:schemeClr val="tx1"/>
                          </a:solidFill>
                        </a:rPr>
                        <a:t>設定額　：１０７億０，４１４万５千円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（設定残額</a:t>
                      </a:r>
                      <a:r>
                        <a:rPr kumimoji="1" lang="ja-JP" altLang="en-US" sz="1100" b="0" u="none" baseline="0" dirty="0" smtClean="0">
                          <a:solidFill>
                            <a:schemeClr val="tx1"/>
                          </a:solidFill>
                        </a:rPr>
                        <a:t> </a:t>
                      </a:r>
                      <a:r>
                        <a:rPr kumimoji="1" lang="ja-JP" altLang="en-US" sz="1100" b="0" u="none" dirty="0" smtClean="0">
                          <a:solidFill>
                            <a:schemeClr val="tx1"/>
                          </a:solidFill>
                        </a:rPr>
                        <a:t>：２５０億７，６７８万９千円）</a:t>
                      </a:r>
                      <a:endParaRPr kumimoji="1" lang="en-US" altLang="ja-JP" sz="1100" b="0" u="none" dirty="0" smtClean="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5" name="表 4"/>
          <p:cNvGraphicFramePr>
            <a:graphicFrameLocks noGrp="1"/>
          </p:cNvGraphicFramePr>
          <p:nvPr>
            <p:extLst/>
          </p:nvPr>
        </p:nvGraphicFramePr>
        <p:xfrm>
          <a:off x="179512" y="188640"/>
          <a:ext cx="8856983" cy="37084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extLst>
                  <a:ext uri="{0D108BD9-81ED-4DB2-BD59-A6C34878D82A}">
                    <a16:rowId xmlns:a16="http://schemas.microsoft.com/office/drawing/2014/main" val="10000"/>
                  </a:ext>
                </a:extLst>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（令和元年度）</a:t>
            </a:r>
            <a:endParaRPr kumimoji="1" lang="ja-JP" altLang="en-US" sz="1000" dirty="0">
              <a:solidFill>
                <a:schemeClr val="tx1"/>
              </a:solidFill>
            </a:endParaRPr>
          </a:p>
        </p:txBody>
      </p:sp>
      <p:sp>
        <p:nvSpPr>
          <p:cNvPr id="152" name="Rectangle 26"/>
          <p:cNvSpPr>
            <a:spLocks noChangeArrowheads="1"/>
          </p:cNvSpPr>
          <p:nvPr/>
        </p:nvSpPr>
        <p:spPr bwMode="auto">
          <a:xfrm>
            <a:off x="1924972" y="6532897"/>
            <a:ext cx="33514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dirty="0" smtClean="0">
                <a:solidFill>
                  <a:srgbClr val="000000"/>
                </a:solidFill>
                <a:latin typeface="ＭＳ Ｐゴシック" charset="-128"/>
              </a:rPr>
              <a:t>△</a:t>
            </a:r>
            <a:r>
              <a:rPr lang="en-US" altLang="ja-JP" sz="1000" dirty="0" smtClean="0">
                <a:solidFill>
                  <a:srgbClr val="000000"/>
                </a:solidFill>
                <a:latin typeface="ＭＳ Ｐゴシック" charset="-128"/>
              </a:rPr>
              <a:t>11</a:t>
            </a:r>
            <a:endParaRPr lang="ja-JP" altLang="ja-JP" dirty="0">
              <a:latin typeface="Arial" charset="0"/>
            </a:endParaRPr>
          </a:p>
        </p:txBody>
      </p:sp>
      <p:grpSp>
        <p:nvGrpSpPr>
          <p:cNvPr id="116" name="Group 4"/>
          <p:cNvGrpSpPr>
            <a:grpSpLocks noChangeAspect="1"/>
          </p:cNvGrpSpPr>
          <p:nvPr/>
        </p:nvGrpSpPr>
        <p:grpSpPr bwMode="auto">
          <a:xfrm>
            <a:off x="262949" y="5126272"/>
            <a:ext cx="3659187" cy="1547812"/>
            <a:chOff x="295" y="3185"/>
            <a:chExt cx="2305" cy="975"/>
          </a:xfrm>
        </p:grpSpPr>
        <p:sp>
          <p:nvSpPr>
            <p:cNvPr id="153"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4"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155" name="Rectangle 6"/>
            <p:cNvSpPr>
              <a:spLocks noChangeArrowheads="1"/>
            </p:cNvSpPr>
            <p:nvPr/>
          </p:nvSpPr>
          <p:spPr bwMode="auto">
            <a:xfrm>
              <a:off x="2070" y="3185"/>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dirty="0">
                  <a:solidFill>
                    <a:srgbClr val="000000"/>
                  </a:solidFill>
                  <a:latin typeface="ＭＳ Ｐゴシック" charset="-128"/>
                </a:rPr>
                <a:t>（単位：百万円）</a:t>
              </a:r>
              <a:endParaRPr lang="ja-JP" dirty="0">
                <a:latin typeface="Arial" charset="0"/>
              </a:endParaRPr>
            </a:p>
          </p:txBody>
        </p:sp>
        <p:sp>
          <p:nvSpPr>
            <p:cNvPr id="156"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資産合計</a:t>
              </a:r>
              <a:endParaRPr lang="ja-JP" dirty="0">
                <a:latin typeface="Arial" charset="0"/>
              </a:endParaRPr>
            </a:p>
          </p:txBody>
        </p:sp>
        <p:sp>
          <p:nvSpPr>
            <p:cNvPr id="157" name="Rectangle 8"/>
            <p:cNvSpPr>
              <a:spLocks noChangeArrowheads="1"/>
            </p:cNvSpPr>
            <p:nvPr/>
          </p:nvSpPr>
          <p:spPr bwMode="auto">
            <a:xfrm>
              <a:off x="1293" y="3290"/>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9,883</a:t>
              </a:r>
            </a:p>
          </p:txBody>
        </p:sp>
        <p:sp>
          <p:nvSpPr>
            <p:cNvPr id="158"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dirty="0">
                  <a:solidFill>
                    <a:srgbClr val="000000"/>
                  </a:solidFill>
                  <a:latin typeface="ＭＳ Ｐゴシック" charset="-128"/>
                </a:rPr>
                <a:t>負債合計</a:t>
              </a:r>
              <a:endParaRPr lang="ja-JP" dirty="0">
                <a:latin typeface="Arial" charset="0"/>
              </a:endParaRPr>
            </a:p>
          </p:txBody>
        </p:sp>
        <p:sp>
          <p:nvSpPr>
            <p:cNvPr id="159" name="Rectangle 10"/>
            <p:cNvSpPr>
              <a:spLocks noChangeArrowheads="1"/>
            </p:cNvSpPr>
            <p:nvPr/>
          </p:nvSpPr>
          <p:spPr bwMode="auto">
            <a:xfrm>
              <a:off x="2391" y="3297"/>
              <a:ext cx="17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8,954</a:t>
              </a:r>
              <a:endParaRPr lang="ja-JP" altLang="ja-JP" dirty="0">
                <a:latin typeface="Arial" charset="0"/>
              </a:endParaRPr>
            </a:p>
          </p:txBody>
        </p:sp>
        <p:sp>
          <p:nvSpPr>
            <p:cNvPr id="160"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162"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63" name="Rectangle 14"/>
            <p:cNvSpPr>
              <a:spLocks noChangeArrowheads="1"/>
            </p:cNvSpPr>
            <p:nvPr/>
          </p:nvSpPr>
          <p:spPr bwMode="auto">
            <a:xfrm>
              <a:off x="2396"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1,596</a:t>
              </a:r>
              <a:endParaRPr lang="ja-JP" altLang="ja-JP" dirty="0">
                <a:latin typeface="Arial" charset="0"/>
              </a:endParaRPr>
            </a:p>
          </p:txBody>
        </p:sp>
        <p:sp>
          <p:nvSpPr>
            <p:cNvPr id="164"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65" name="Rectangle 16"/>
            <p:cNvSpPr>
              <a:spLocks noChangeArrowheads="1"/>
            </p:cNvSpPr>
            <p:nvPr/>
          </p:nvSpPr>
          <p:spPr bwMode="auto">
            <a:xfrm>
              <a:off x="1423" y="3494"/>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4</a:t>
              </a:r>
              <a:r>
                <a:rPr lang="en-US" altLang="ja-JP" sz="1000" dirty="0" smtClean="0">
                  <a:latin typeface="ＭＳ Ｐゴシック" charset="-128"/>
                </a:rPr>
                <a:t>0</a:t>
              </a:r>
              <a:endParaRPr lang="ja-JP" altLang="ja-JP" dirty="0">
                <a:latin typeface="Arial" charset="0"/>
              </a:endParaRPr>
            </a:p>
          </p:txBody>
        </p:sp>
        <p:sp>
          <p:nvSpPr>
            <p:cNvPr id="166"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固定負債</a:t>
              </a:r>
              <a:endParaRPr lang="ja-JP">
                <a:latin typeface="Arial" charset="0"/>
              </a:endParaRPr>
            </a:p>
          </p:txBody>
        </p:sp>
        <p:sp>
          <p:nvSpPr>
            <p:cNvPr id="167" name="Rectangle 18"/>
            <p:cNvSpPr>
              <a:spLocks noChangeArrowheads="1"/>
            </p:cNvSpPr>
            <p:nvPr/>
          </p:nvSpPr>
          <p:spPr bwMode="auto">
            <a:xfrm>
              <a:off x="2391" y="3485"/>
              <a:ext cx="17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7,358</a:t>
              </a:r>
              <a:endParaRPr lang="en-US" altLang="ja-JP" sz="1000" dirty="0">
                <a:latin typeface="ＭＳ Ｐゴシック" charset="-128"/>
              </a:endParaRPr>
            </a:p>
            <a:p>
              <a:endParaRPr lang="ja-JP" altLang="ja-JP" dirty="0">
                <a:latin typeface="Arial" charset="0"/>
              </a:endParaRPr>
            </a:p>
          </p:txBody>
        </p:sp>
        <p:sp>
          <p:nvSpPr>
            <p:cNvPr id="168"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dirty="0">
                  <a:solidFill>
                    <a:srgbClr val="000000"/>
                  </a:solidFill>
                  <a:latin typeface="ＭＳ Ｐゴシック" charset="-128"/>
                </a:rPr>
                <a:t>資本</a:t>
              </a:r>
              <a:r>
                <a:rPr lang="ja-JP" sz="1000" b="1" dirty="0">
                  <a:solidFill>
                    <a:srgbClr val="000000"/>
                  </a:solidFill>
                  <a:latin typeface="ＭＳ Ｐゴシック" charset="-128"/>
                </a:rPr>
                <a:t>合計</a:t>
              </a:r>
              <a:endParaRPr lang="ja-JP" dirty="0">
                <a:latin typeface="Arial" charset="0"/>
              </a:endParaRPr>
            </a:p>
          </p:txBody>
        </p:sp>
        <p:sp>
          <p:nvSpPr>
            <p:cNvPr id="169" name="Rectangle 20"/>
            <p:cNvSpPr>
              <a:spLocks noChangeArrowheads="1"/>
            </p:cNvSpPr>
            <p:nvPr/>
          </p:nvSpPr>
          <p:spPr bwMode="auto">
            <a:xfrm>
              <a:off x="245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929</a:t>
              </a:r>
              <a:endParaRPr lang="ja-JP" altLang="ja-JP" dirty="0">
                <a:latin typeface="Arial" charset="0"/>
              </a:endParaRPr>
            </a:p>
          </p:txBody>
        </p:sp>
        <p:sp>
          <p:nvSpPr>
            <p:cNvPr id="170"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71"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72"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73" name="Rectangle 24"/>
            <p:cNvSpPr>
              <a:spLocks noChangeArrowheads="1"/>
            </p:cNvSpPr>
            <p:nvPr/>
          </p:nvSpPr>
          <p:spPr bwMode="auto">
            <a:xfrm>
              <a:off x="1298"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8,205</a:t>
              </a:r>
              <a:endParaRPr lang="ja-JP" altLang="ja-JP" dirty="0">
                <a:latin typeface="Arial" charset="0"/>
              </a:endParaRPr>
            </a:p>
          </p:txBody>
        </p:sp>
        <p:sp>
          <p:nvSpPr>
            <p:cNvPr id="174"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75" name="Rectangle 26"/>
            <p:cNvSpPr>
              <a:spLocks noChangeArrowheads="1"/>
            </p:cNvSpPr>
            <p:nvPr/>
          </p:nvSpPr>
          <p:spPr bwMode="auto">
            <a:xfrm>
              <a:off x="1461"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76"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77" name="Rectangle 28"/>
            <p:cNvSpPr>
              <a:spLocks noChangeArrowheads="1"/>
            </p:cNvSpPr>
            <p:nvPr/>
          </p:nvSpPr>
          <p:spPr bwMode="auto">
            <a:xfrm>
              <a:off x="129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a:t>
              </a:r>
              <a:r>
                <a:rPr lang="en-US" altLang="ja-JP" sz="1000" dirty="0" smtClean="0">
                  <a:latin typeface="ＭＳ Ｐゴシック" charset="-128"/>
                </a:rPr>
                <a:t>8,216</a:t>
              </a:r>
              <a:endParaRPr lang="ja-JP" altLang="ja-JP" dirty="0">
                <a:latin typeface="Arial" charset="0"/>
              </a:endParaRPr>
            </a:p>
          </p:txBody>
        </p:sp>
        <p:sp>
          <p:nvSpPr>
            <p:cNvPr id="178"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79"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0"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1"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2"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3"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4"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5"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6"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7"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8"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89"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0"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1"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2"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3"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4"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5"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6"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7"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8"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99"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0"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1"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2"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3"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4"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5"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6"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7"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8"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09"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0"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1"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212"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213"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89" name="正方形/長方形 88"/>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4</a:t>
            </a:r>
            <a:endParaRPr lang="ja-JP" altLang="en-US" dirty="0">
              <a:solidFill>
                <a:prstClr val="black"/>
              </a:solidFill>
            </a:endParaRPr>
          </a:p>
        </p:txBody>
      </p:sp>
      <p:sp>
        <p:nvSpPr>
          <p:cNvPr id="90" name="Rectangle 8"/>
          <p:cNvSpPr>
            <a:spLocks noChangeArrowheads="1"/>
          </p:cNvSpPr>
          <p:nvPr/>
        </p:nvSpPr>
        <p:spPr bwMode="auto">
          <a:xfrm>
            <a:off x="1853047" y="5445359"/>
            <a:ext cx="434975"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 9,843</a:t>
            </a:r>
          </a:p>
        </p:txBody>
      </p:sp>
    </p:spTree>
    <p:extLst>
      <p:ext uri="{BB962C8B-B14F-4D97-AF65-F5344CB8AC3E}">
        <p14:creationId xmlns:p14="http://schemas.microsoft.com/office/powerpoint/2010/main" val="2826122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179512" y="188640"/>
          <a:ext cx="8856983" cy="457200"/>
        </p:xfrm>
        <a:graphic>
          <a:graphicData uri="http://schemas.openxmlformats.org/drawingml/2006/table">
            <a:tbl>
              <a:tblPr bandRow="1">
                <a:tableStyleId>{5C22544A-7EE6-4342-B048-85BDC9FD1C3A}</a:tableStyleId>
              </a:tblPr>
              <a:tblGrid>
                <a:gridCol w="805180">
                  <a:extLst>
                    <a:ext uri="{9D8B030D-6E8A-4147-A177-3AD203B41FA5}">
                      <a16:colId xmlns:a16="http://schemas.microsoft.com/office/drawing/2014/main" val="20000"/>
                    </a:ext>
                  </a:extLst>
                </a:gridCol>
                <a:gridCol w="308325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4248471">
                  <a:extLst>
                    <a:ext uri="{9D8B030D-6E8A-4147-A177-3AD203B41FA5}">
                      <a16:colId xmlns:a16="http://schemas.microsoft.com/office/drawing/2014/main" val="20003"/>
                    </a:ext>
                  </a:extLst>
                </a:gridCol>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extLst>
                  <a:ext uri="{0D108BD9-81ED-4DB2-BD59-A6C34878D82A}">
                    <a16:rowId xmlns:a16="http://schemas.microsoft.com/office/drawing/2014/main" val="10000"/>
                  </a:ext>
                </a:extLst>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t>大阪府</a:t>
            </a:r>
            <a:endParaRPr lang="en-US" altLang="ja-JP" sz="1200" dirty="0" smtClean="0"/>
          </a:p>
          <a:p>
            <a:pPr algn="ctr"/>
            <a:r>
              <a:rPr kumimoji="1" lang="ja-JP" altLang="en-US" sz="1200" dirty="0" smtClean="0"/>
              <a:t>住宅供給</a:t>
            </a:r>
            <a:endParaRPr kumimoji="1" lang="en-US" altLang="ja-JP" sz="1200" dirty="0" smtClean="0"/>
          </a:p>
          <a:p>
            <a:pPr algn="ctr"/>
            <a:r>
              <a:rPr lang="ja-JP" altLang="en-US" sz="1200" dirty="0"/>
              <a:t>公社</a:t>
            </a:r>
            <a:endParaRPr kumimoji="1" lang="en-US" altLang="ja-JP" sz="1200" dirty="0" smtClean="0"/>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金融機関</a:t>
            </a:r>
            <a:endParaRPr kumimoji="1" lang="ja-JP" altLang="en-US" dirty="0"/>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補</a:t>
            </a:r>
            <a:endParaRPr kumimoji="1" lang="ja-JP" altLang="en-US" dirty="0"/>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44" name="正方形/長方形 43"/>
          <p:cNvSpPr/>
          <p:nvPr/>
        </p:nvSpPr>
        <p:spPr>
          <a:xfrm>
            <a:off x="263699" y="2924944"/>
            <a:ext cx="4464496"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a:solidFill>
                  <a:schemeClr val="tx1"/>
                </a:solidFill>
              </a:rPr>
              <a:t>　</a:t>
            </a:r>
            <a:r>
              <a:rPr lang="ja-JP" altLang="en-US" sz="1100" dirty="0" smtClean="0">
                <a:solidFill>
                  <a:schemeClr val="tx1"/>
                </a:solidFill>
              </a:rPr>
              <a:t>住民生活</a:t>
            </a:r>
            <a:r>
              <a:rPr lang="ja-JP" altLang="en-US" sz="1100" dirty="0">
                <a:solidFill>
                  <a:schemeClr val="tx1"/>
                </a:solidFill>
              </a:rPr>
              <a:t>の安定と社会福祉の増進に寄与するとともに、秩序ある住宅市街地の開発に資するため</a:t>
            </a:r>
            <a:r>
              <a:rPr lang="ja-JP" altLang="en-US" sz="1100" dirty="0" smtClean="0">
                <a:solidFill>
                  <a:schemeClr val="tx1"/>
                </a:solidFill>
              </a:rPr>
              <a:t>、住宅</a:t>
            </a:r>
            <a:r>
              <a:rPr lang="ja-JP" altLang="en-US" sz="1100" dirty="0">
                <a:solidFill>
                  <a:schemeClr val="tx1"/>
                </a:solidFill>
              </a:rPr>
              <a:t>の積立分譲等の方法により居住環境の良好</a:t>
            </a:r>
            <a:r>
              <a:rPr lang="ja-JP" altLang="en-US" sz="1100" dirty="0" smtClean="0">
                <a:solidFill>
                  <a:schemeClr val="tx1"/>
                </a:solidFill>
              </a:rPr>
              <a:t>な集合住宅</a:t>
            </a:r>
            <a:r>
              <a:rPr lang="ja-JP" altLang="en-US" sz="1100" dirty="0">
                <a:solidFill>
                  <a:schemeClr val="tx1"/>
                </a:solidFill>
              </a:rPr>
              <a:t>及びその用に供する宅地を</a:t>
            </a:r>
            <a:r>
              <a:rPr lang="ja-JP" altLang="en-US" sz="1100" dirty="0" smtClean="0">
                <a:solidFill>
                  <a:schemeClr val="tx1"/>
                </a:solidFill>
              </a:rPr>
              <a:t>供給する事業。</a:t>
            </a:r>
            <a:r>
              <a:rPr lang="en-US" altLang="ja-JP" sz="1100" dirty="0" smtClean="0">
                <a:solidFill>
                  <a:schemeClr val="tx1"/>
                </a:solidFill>
              </a:rPr>
              <a:t/>
            </a:r>
            <a:br>
              <a:rPr lang="en-US" altLang="ja-JP" sz="1100" dirty="0" smtClean="0">
                <a:solidFill>
                  <a:schemeClr val="tx1"/>
                </a:solidFill>
              </a:rPr>
            </a:br>
            <a:endParaRPr lang="en-US" altLang="ja-JP" sz="1100" dirty="0" smtClean="0">
              <a:solidFill>
                <a:schemeClr val="tx1"/>
              </a:solidFill>
            </a:endParaRPr>
          </a:p>
          <a:p>
            <a:r>
              <a:rPr lang="ja-JP" altLang="en-US" sz="1100" dirty="0" smtClean="0">
                <a:solidFill>
                  <a:schemeClr val="tx1"/>
                </a:solidFill>
              </a:rPr>
              <a:t>○損失補償の内容　</a:t>
            </a:r>
            <a:endParaRPr lang="en-US" altLang="ja-JP" sz="1100" dirty="0" smtClean="0">
              <a:solidFill>
                <a:schemeClr val="tx1"/>
              </a:solidFill>
            </a:endParaRPr>
          </a:p>
          <a:p>
            <a:r>
              <a:rPr lang="ja-JP" altLang="en-US" sz="1100" dirty="0">
                <a:solidFill>
                  <a:schemeClr val="tx1"/>
                </a:solidFill>
              </a:rPr>
              <a:t>　</a:t>
            </a:r>
            <a:r>
              <a:rPr lang="ja-JP" altLang="en-US" sz="1100" dirty="0" smtClean="0">
                <a:solidFill>
                  <a:schemeClr val="tx1"/>
                </a:solidFill>
              </a:rPr>
              <a:t>公社</a:t>
            </a:r>
            <a:r>
              <a:rPr lang="ja-JP" altLang="en-US" sz="1100" dirty="0">
                <a:solidFill>
                  <a:schemeClr val="tx1"/>
                </a:solidFill>
              </a:rPr>
              <a:t>の金融機関からの借入の償還に対する損失</a:t>
            </a:r>
            <a:r>
              <a:rPr lang="ja-JP" altLang="en-US" sz="1100" dirty="0" smtClean="0">
                <a:solidFill>
                  <a:schemeClr val="tx1"/>
                </a:solidFill>
              </a:rPr>
              <a:t>補償。</a:t>
            </a:r>
            <a:r>
              <a:rPr lang="ja-JP" altLang="en-US" sz="1100" dirty="0">
                <a:solidFill>
                  <a:schemeClr val="tx1"/>
                </a:solidFill>
              </a:rPr>
              <a:t/>
            </a:r>
            <a:br>
              <a:rPr lang="ja-JP" altLang="en-US" sz="1100" dirty="0">
                <a:solidFill>
                  <a:schemeClr val="tx1"/>
                </a:solidFill>
              </a:rPr>
            </a:br>
            <a:endParaRPr lang="en-US" altLang="ja-JP" sz="900" dirty="0" smtClean="0">
              <a:solidFill>
                <a:schemeClr val="tx1"/>
              </a:solidFill>
            </a:endParaRPr>
          </a:p>
        </p:txBody>
      </p:sp>
      <p:sp>
        <p:nvSpPr>
          <p:cNvPr id="53" name="正方形/長方形 52"/>
          <p:cNvSpPr/>
          <p:nvPr/>
        </p:nvSpPr>
        <p:spPr>
          <a:xfrm>
            <a:off x="4800203" y="836712"/>
            <a:ext cx="4248472" cy="4823521"/>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損失補償に係る点検内容</a:t>
            </a:r>
            <a:endParaRPr kumimoji="1" lang="ja-JP" altLang="en-US" sz="1400" b="1" dirty="0">
              <a:solidFill>
                <a:schemeClr val="tx1"/>
              </a:solidFill>
            </a:endParaRPr>
          </a:p>
        </p:txBody>
      </p:sp>
      <p:graphicFrame>
        <p:nvGraphicFramePr>
          <p:cNvPr id="66" name="表 65"/>
          <p:cNvGraphicFramePr>
            <a:graphicFrameLocks noGrp="1"/>
          </p:cNvGraphicFramePr>
          <p:nvPr>
            <p:extLst/>
          </p:nvPr>
        </p:nvGraphicFramePr>
        <p:xfrm>
          <a:off x="4853030" y="1269431"/>
          <a:ext cx="4176464" cy="4116164"/>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extLst>
                  <a:ext uri="{0D108BD9-81ED-4DB2-BD59-A6C34878D82A}">
                    <a16:rowId xmlns:a16="http://schemas.microsoft.com/office/drawing/2014/main" val="10000"/>
                  </a:ext>
                </a:extLst>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extLst>
                  <a:ext uri="{0D108BD9-81ED-4DB2-BD59-A6C34878D82A}">
                    <a16:rowId xmlns:a16="http://schemas.microsoft.com/office/drawing/2014/main" val="10001"/>
                  </a:ext>
                </a:extLst>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extLst>
                  <a:ext uri="{0D108BD9-81ED-4DB2-BD59-A6C34878D82A}">
                    <a16:rowId xmlns:a16="http://schemas.microsoft.com/office/drawing/2014/main" val="10002"/>
                  </a:ext>
                </a:extLst>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extLst>
                  <a:ext uri="{0D108BD9-81ED-4DB2-BD59-A6C34878D82A}">
                    <a16:rowId xmlns:a16="http://schemas.microsoft.com/office/drawing/2014/main" val="10003"/>
                  </a:ext>
                </a:extLst>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extLst>
                  <a:ext uri="{0D108BD9-81ED-4DB2-BD59-A6C34878D82A}">
                    <a16:rowId xmlns:a16="http://schemas.microsoft.com/office/drawing/2014/main" val="10004"/>
                  </a:ext>
                </a:extLst>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latin typeface="+mj-ea"/>
                          <a:ea typeface="+mj-ea"/>
                        </a:rPr>
                        <a:t>R</a:t>
                      </a:r>
                      <a:r>
                        <a:rPr kumimoji="1" lang="ja-JP" altLang="en-US" sz="1100" b="0" u="none" dirty="0" smtClean="0">
                          <a:solidFill>
                            <a:schemeClr val="tx1"/>
                          </a:solidFill>
                          <a:latin typeface="+mj-ea"/>
                          <a:ea typeface="+mj-ea"/>
                        </a:rPr>
                        <a:t>３設定額　：　３２億７，４００万円　</a:t>
                      </a:r>
                      <a:endParaRPr kumimoji="1" lang="en-US" altLang="ja-JP" sz="1100" b="0" u="none" dirty="0" smtClean="0">
                        <a:solidFill>
                          <a:schemeClr val="tx1"/>
                        </a:solidFill>
                        <a:latin typeface="+mj-ea"/>
                        <a:ea typeface="+mj-ea"/>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latin typeface="+mj-ea"/>
                          <a:ea typeface="+mj-ea"/>
                        </a:rPr>
                        <a:t>　</a:t>
                      </a:r>
                      <a:r>
                        <a:rPr kumimoji="1" lang="ja-JP" altLang="en-US" sz="800" b="0" u="none" dirty="0" smtClean="0">
                          <a:solidFill>
                            <a:schemeClr val="tx1"/>
                          </a:solidFill>
                          <a:latin typeface="+mj-ea"/>
                          <a:ea typeface="+mj-ea"/>
                        </a:rPr>
                        <a:t>（設定残額　３３３億７，５２４万円</a:t>
                      </a:r>
                      <a:r>
                        <a:rPr kumimoji="1" lang="en-US" altLang="ja-JP" sz="800" b="0" u="none" dirty="0" smtClean="0">
                          <a:solidFill>
                            <a:schemeClr val="tx1"/>
                          </a:solidFill>
                          <a:latin typeface="+mj-ea"/>
                          <a:ea typeface="+mj-ea"/>
                        </a:rPr>
                        <a:t>※R</a:t>
                      </a:r>
                      <a:r>
                        <a:rPr kumimoji="1" lang="ja-JP" altLang="en-US" sz="800" b="0" u="none" dirty="0" smtClean="0">
                          <a:solidFill>
                            <a:schemeClr val="tx1"/>
                          </a:solidFill>
                          <a:latin typeface="+mj-ea"/>
                          <a:ea typeface="+mj-ea"/>
                        </a:rPr>
                        <a:t>２年度末</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見込み</a:t>
                      </a:r>
                      <a:r>
                        <a:rPr kumimoji="1" lang="en-US" altLang="ja-JP" sz="800" b="0" u="none" dirty="0" smtClean="0">
                          <a:solidFill>
                            <a:schemeClr val="tx1"/>
                          </a:solidFill>
                          <a:latin typeface="+mj-ea"/>
                          <a:ea typeface="+mj-ea"/>
                        </a:rPr>
                        <a:t>】</a:t>
                      </a:r>
                      <a:r>
                        <a:rPr kumimoji="1" lang="ja-JP" altLang="en-US" sz="800" b="0" u="none" dirty="0" smtClean="0">
                          <a:solidFill>
                            <a:schemeClr val="tx1"/>
                          </a:solidFill>
                          <a:latin typeface="+mj-ea"/>
                          <a:ea typeface="+mj-ea"/>
                        </a:rPr>
                        <a:t>）</a:t>
                      </a:r>
                      <a:endParaRPr kumimoji="1" lang="en-US" altLang="ja-JP" sz="800" b="0" u="none" dirty="0" smtClean="0">
                        <a:solidFill>
                          <a:schemeClr val="tx1"/>
                        </a:solidFill>
                        <a:latin typeface="+mj-ea"/>
                        <a:ea typeface="+mj-ea"/>
                      </a:endParaRPr>
                    </a:p>
                  </a:txBody>
                  <a:tcPr/>
                </a:tc>
                <a:extLst>
                  <a:ext uri="{0D108BD9-81ED-4DB2-BD59-A6C34878D82A}">
                    <a16:rowId xmlns:a16="http://schemas.microsoft.com/office/drawing/2014/main" val="10005"/>
                  </a:ext>
                </a:extLst>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法人の財務状況</a:t>
            </a:r>
            <a:endParaRPr kumimoji="1" lang="ja-JP" altLang="en-US" sz="1400" b="1" dirty="0">
              <a:solidFill>
                <a:schemeClr val="tx1"/>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a:t>
            </a:r>
            <a:r>
              <a:rPr lang="ja-JP" altLang="en-US" sz="1000" dirty="0" smtClean="0">
                <a:solidFill>
                  <a:schemeClr val="tx1"/>
                </a:solidFill>
              </a:rPr>
              <a:t>令和元</a:t>
            </a:r>
            <a:r>
              <a:rPr kumimoji="1" lang="ja-JP" altLang="en-US" sz="1000" dirty="0" smtClean="0">
                <a:solidFill>
                  <a:schemeClr val="tx1"/>
                </a:solidFill>
              </a:rPr>
              <a:t>年度）</a:t>
            </a:r>
            <a:endParaRPr kumimoji="1" lang="ja-JP" altLang="en-US" sz="1000" dirty="0">
              <a:solidFill>
                <a:schemeClr val="tx1"/>
              </a:solidFill>
            </a:endParaRPr>
          </a:p>
        </p:txBody>
      </p:sp>
      <p:grpSp>
        <p:nvGrpSpPr>
          <p:cNvPr id="2" name="Group 4"/>
          <p:cNvGrpSpPr>
            <a:grpSpLocks noChangeAspect="1"/>
          </p:cNvGrpSpPr>
          <p:nvPr/>
        </p:nvGrpSpPr>
        <p:grpSpPr bwMode="auto">
          <a:xfrm>
            <a:off x="467544" y="5142061"/>
            <a:ext cx="3282950" cy="1311275"/>
            <a:chOff x="295" y="3249"/>
            <a:chExt cx="2068"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貸借対照表</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（単位：百万円）</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資産合計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8"/>
            <p:cNvSpPr>
              <a:spLocks noChangeArrowheads="1"/>
            </p:cNvSpPr>
            <p:nvPr/>
          </p:nvSpPr>
          <p:spPr bwMode="auto">
            <a:xfrm>
              <a:off x="1156" y="334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226,305</a:t>
              </a: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負債合計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0"/>
            <p:cNvSpPr>
              <a:spLocks noChangeArrowheads="1"/>
            </p:cNvSpPr>
            <p:nvPr/>
          </p:nvSpPr>
          <p:spPr bwMode="auto">
            <a:xfrm>
              <a:off x="2056" y="3350"/>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167,881</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12"/>
            <p:cNvSpPr>
              <a:spLocks noChangeArrowheads="1"/>
            </p:cNvSpPr>
            <p:nvPr/>
          </p:nvSpPr>
          <p:spPr bwMode="auto">
            <a:xfrm>
              <a:off x="1187" y="3443"/>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latin typeface="+mj-ea"/>
                  <a:ea typeface="+mj-ea"/>
                  <a:cs typeface="ＭＳ Ｐゴシック" pitchFamily="50" charset="-128"/>
                </a:rPr>
                <a:t>16,167</a:t>
              </a:r>
              <a:endParaRPr kumimoji="1" lang="ja-JP" altLang="ja-JP" sz="900" b="0" i="0" u="none" strike="noStrike" cap="none" normalizeH="0" baseline="0" dirty="0" smtClean="0">
                <a:ln>
                  <a:noFill/>
                </a:ln>
                <a:solidFill>
                  <a:schemeClr val="tx1"/>
                </a:solidFill>
                <a:effectLst/>
                <a:latin typeface="+mj-ea"/>
                <a:ea typeface="+mj-ea"/>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流動負債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4"/>
            <p:cNvSpPr>
              <a:spLocks noChangeArrowheads="1"/>
            </p:cNvSpPr>
            <p:nvPr/>
          </p:nvSpPr>
          <p:spPr bwMode="auto">
            <a:xfrm>
              <a:off x="2094"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20,707</a:t>
              </a:r>
              <a:endParaRPr kumimoji="1" lang="en-US" alt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固定資産</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6"/>
            <p:cNvSpPr>
              <a:spLocks noChangeArrowheads="1"/>
            </p:cNvSpPr>
            <p:nvPr/>
          </p:nvSpPr>
          <p:spPr bwMode="auto">
            <a:xfrm>
              <a:off x="1157"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latin typeface="ＭＳ Ｐゴシック" panose="020B0600070205080204" pitchFamily="50" charset="-128"/>
                  <a:ea typeface="ＭＳ Ｐゴシック" panose="020B0600070205080204" pitchFamily="50" charset="-128"/>
                  <a:cs typeface="ＭＳ Ｐゴシック" pitchFamily="50" charset="-128"/>
                </a:rPr>
                <a:t>210,138</a:t>
              </a:r>
              <a:endParaRPr kumimoji="1" lang="ja-JP"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　固定負債</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8"/>
            <p:cNvSpPr>
              <a:spLocks noChangeArrowheads="1"/>
            </p:cNvSpPr>
            <p:nvPr/>
          </p:nvSpPr>
          <p:spPr bwMode="auto">
            <a:xfrm>
              <a:off x="2062"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147,174</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資本合計</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b="1" dirty="0" smtClean="0">
                  <a:solidFill>
                    <a:srgbClr val="000000"/>
                  </a:solidFill>
                  <a:latin typeface="ＭＳ Ｐゴシック" pitchFamily="50" charset="-128"/>
                  <a:ea typeface="ＭＳ Ｐゴシック" pitchFamily="50" charset="-128"/>
                  <a:cs typeface="ＭＳ Ｐゴシック" pitchFamily="50" charset="-128"/>
                </a:rPr>
                <a:t>58,424</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000" b="1"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損益計算書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営業利益</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2,253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経常利益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1,943</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当期利益</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900" dirty="0" smtClean="0">
                  <a:solidFill>
                    <a:srgbClr val="000000"/>
                  </a:solidFill>
                  <a:latin typeface="ＭＳ Ｐゴシック" pitchFamily="50" charset="-128"/>
                  <a:ea typeface="ＭＳ Ｐゴシック" pitchFamily="50" charset="-128"/>
                  <a:cs typeface="ＭＳ Ｐゴシック" pitchFamily="50" charset="-128"/>
                </a:rPr>
                <a:t>2,022</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Line 46"/>
            <p:cNvSpPr>
              <a:spLocks noChangeShapeType="1"/>
            </p:cNvSpPr>
            <p:nvPr/>
          </p:nvSpPr>
          <p:spPr bwMode="auto">
            <a:xfrm>
              <a:off x="374" y="3437"/>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77" name="正方形/長方形 76"/>
          <p:cNvSpPr/>
          <p:nvPr/>
        </p:nvSpPr>
        <p:spPr>
          <a:xfrm>
            <a:off x="8388424" y="6381328"/>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en-US" altLang="ja-JP" dirty="0">
                <a:solidFill>
                  <a:prstClr val="black"/>
                </a:solidFill>
              </a:rPr>
              <a:t>5</a:t>
            </a:r>
            <a:endParaRPr lang="ja-JP" altLang="en-US" dirty="0">
              <a:solidFill>
                <a:prstClr val="black"/>
              </a:solidFill>
            </a:endParaRPr>
          </a:p>
        </p:txBody>
      </p:sp>
    </p:spTree>
    <p:extLst>
      <p:ext uri="{BB962C8B-B14F-4D97-AF65-F5344CB8AC3E}">
        <p14:creationId xmlns:p14="http://schemas.microsoft.com/office/powerpoint/2010/main" val="3512699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1812</TotalTime>
  <Words>2006</Words>
  <Application>Microsoft Office PowerPoint</Application>
  <PresentationFormat>画面に合わせる (4:3)</PresentationFormat>
  <Paragraphs>229</Paragraphs>
  <Slides>5</Slides>
  <Notes>4</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松浦　哲史</cp:lastModifiedBy>
  <cp:revision>273</cp:revision>
  <cp:lastPrinted>2019-01-24T01:57:06Z</cp:lastPrinted>
  <dcterms:created xsi:type="dcterms:W3CDTF">2011-09-06T07:28:09Z</dcterms:created>
  <dcterms:modified xsi:type="dcterms:W3CDTF">2021-02-12T08:22:05Z</dcterms:modified>
</cp:coreProperties>
</file>