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61" r:id="rId3"/>
    <p:sldId id="274" r:id="rId4"/>
    <p:sldId id="275"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9" autoAdjust="0"/>
    <p:restoredTop sz="94660"/>
  </p:normalViewPr>
  <p:slideViewPr>
    <p:cSldViewPr>
      <p:cViewPr>
        <p:scale>
          <a:sx n="100" d="100"/>
          <a:sy n="100" d="100"/>
        </p:scale>
        <p:origin x="-71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2019/2/6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24874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3</a:t>
            </a:fld>
            <a:endParaRPr kumimoji="1" lang="ja-JP" altLang="en-US"/>
          </a:p>
        </p:txBody>
      </p:sp>
    </p:spTree>
    <p:extLst>
      <p:ext uri="{BB962C8B-B14F-4D97-AF65-F5344CB8AC3E}">
        <p14:creationId xmlns:p14="http://schemas.microsoft.com/office/powerpoint/2010/main" val="759496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78910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316233770"/>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地方債を発行する３６団体）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a:t>
            </a:r>
            <a:r>
              <a:rPr lang="ja-JP" altLang="en-US" sz="1100" smtClean="0">
                <a:solidFill>
                  <a:schemeClr val="tx1"/>
                </a:solidFill>
              </a:rPr>
              <a:t>により優れた</a:t>
            </a:r>
            <a:r>
              <a:rPr lang="ja-JP" altLang="en-US" sz="1100" dirty="0" smtClean="0">
                <a:solidFill>
                  <a:schemeClr val="tx1"/>
                </a:solidFill>
              </a:rPr>
              <a:t>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して、全国型市場公募地方債を発行する地方公共団体のうち３６団体が共同して証券を発行するもの。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地方財政法第５条の７の規定に基づく連帯債務であり、３６団体の各々が発行額の全額について、償還及び利息の支払いの責任を負うもの。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314350945"/>
              </p:ext>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gridCol w="2848321"/>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Ｈ３１設定額　：　１兆１，５７０億円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１４兆４，６７０億円）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rPr>
                        <a:t>（３６団体の各々が発行額の全額の責任を負うもの）</a:t>
                      </a:r>
                      <a:endParaRPr kumimoji="1" lang="ja-JP" altLang="en-US" sz="1100" b="0" u="none" strike="noStrike" baseline="0" dirty="0">
                        <a:solidFill>
                          <a:schemeClr val="tx1"/>
                        </a:solidFill>
                      </a:endParaRPr>
                    </a:p>
                  </a:txBody>
                  <a:tcPr/>
                </a:tc>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３６団体が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297405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51125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2515663629"/>
              </p:ext>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gridCol w="2848321"/>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必要な設備投資を支援するための制度であり、府として事業の必要性が高く、貸与機関である（公財）大阪産業振興機構が事業を円滑に行うには府の損失補償が必要。</a:t>
                      </a:r>
                      <a:endParaRPr kumimoji="1" lang="ja-JP" altLang="en-US" sz="1100" b="0" dirty="0"/>
                    </a:p>
                  </a:txBody>
                  <a:tcPr/>
                </a:tc>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基準日までに生じた未収債権のうち、被貸与者からの保証金の残額や</a:t>
                      </a:r>
                      <a:r>
                        <a:rPr lang="ja-JP" altLang="en-US" sz="1100" dirty="0" smtClean="0">
                          <a:solidFill>
                            <a:schemeClr val="tx1"/>
                          </a:solidFill>
                        </a:rPr>
                        <a:t>（公財）大阪産業振興機構</a:t>
                      </a:r>
                      <a:r>
                        <a:rPr kumimoji="1" lang="ja-JP" altLang="en-US" sz="1100" b="0" dirty="0" smtClean="0"/>
                        <a:t>の貸倒引当金等の額を差し引いたもの。</a:t>
                      </a:r>
                      <a:r>
                        <a:rPr kumimoji="1" lang="en-US" altLang="ja-JP" sz="1100" b="0" dirty="0" smtClean="0"/>
                        <a:t>(</a:t>
                      </a:r>
                      <a:r>
                        <a:rPr kumimoji="1" lang="ja-JP" altLang="en-US" sz="1100" b="0" dirty="0" smtClean="0"/>
                        <a:t>限度額：事業費の</a:t>
                      </a:r>
                      <a:r>
                        <a:rPr kumimoji="1" lang="en-US" altLang="ja-JP" sz="1100" b="0" dirty="0" smtClean="0"/>
                        <a:t>10%)</a:t>
                      </a:r>
                    </a:p>
                  </a:txBody>
                  <a:tcPr/>
                </a:tc>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r>
                        <a:rPr kumimoji="1" lang="ja-JP" altLang="en-US" sz="1100" b="0" dirty="0" smtClean="0">
                          <a:solidFill>
                            <a:schemeClr val="tx1"/>
                          </a:solidFill>
                        </a:rPr>
                        <a:t>。</a:t>
                      </a:r>
                      <a:endParaRPr kumimoji="1" lang="ja-JP" altLang="en-US" sz="1100" b="0" dirty="0">
                        <a:solidFill>
                          <a:schemeClr val="tx1"/>
                        </a:solidFill>
                      </a:endParaRPr>
                    </a:p>
                  </a:txBody>
                  <a:tcPr/>
                </a:tc>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Ｈ３１設定額　：　２億円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a:t>
                      </a:r>
                      <a:r>
                        <a:rPr kumimoji="1" lang="ja-JP" altLang="en-US" sz="1100" b="0" u="none" smtClean="0">
                          <a:solidFill>
                            <a:schemeClr val="tx1"/>
                          </a:solidFill>
                        </a:rPr>
                        <a:t>　２２．２億円</a:t>
                      </a:r>
                      <a:r>
                        <a:rPr kumimoji="1" lang="ja-JP" altLang="en-US" sz="1100" b="0" u="none" dirty="0" smtClean="0">
                          <a:solidFill>
                            <a:schemeClr val="tx1"/>
                          </a:solidFill>
                        </a:rPr>
                        <a:t>）</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13498744"/>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（公財）大阪産業振興機構</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大阪産業</a:t>
            </a:r>
            <a:r>
              <a:rPr lang="en-US" altLang="ja-JP" sz="1200" dirty="0"/>
              <a:t/>
            </a:r>
            <a:br>
              <a:rPr lang="en-US" altLang="ja-JP" sz="1200" dirty="0"/>
            </a:br>
            <a:r>
              <a:rPr lang="ja-JP" altLang="en-US" sz="1200" dirty="0" smtClean="0"/>
              <a:t>振興機構</a:t>
            </a:r>
            <a:endParaRPr kumimoji="1" lang="en-US" altLang="ja-JP" sz="1200" dirty="0" smtClean="0"/>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小規模</a:t>
            </a:r>
            <a:r>
              <a:rPr kumimoji="1" lang="en-US" altLang="ja-JP" sz="1200" dirty="0" smtClean="0">
                <a:solidFill>
                  <a:schemeClr val="tx1"/>
                </a:solidFill>
              </a:rPr>
              <a:t/>
            </a:r>
            <a:br>
              <a:rPr kumimoji="1" lang="en-US" altLang="ja-JP" sz="1200" dirty="0" smtClean="0">
                <a:solidFill>
                  <a:schemeClr val="tx1"/>
                </a:solidFill>
              </a:rPr>
            </a:br>
            <a:r>
              <a:rPr lang="ja-JP" altLang="en-US" sz="1200" dirty="0" smtClean="0">
                <a:solidFill>
                  <a:schemeClr val="tx1"/>
                </a:solidFill>
              </a:rPr>
              <a:t>企業者</a:t>
            </a:r>
            <a:r>
              <a:rPr lang="ja-JP" altLang="en-US" sz="1200" dirty="0">
                <a:solidFill>
                  <a:schemeClr val="tx1"/>
                </a:solidFill>
              </a:rPr>
              <a:t>等</a:t>
            </a:r>
            <a:endParaRPr kumimoji="1" lang="ja-JP" altLang="en-US" sz="1200" dirty="0">
              <a:solidFill>
                <a:schemeClr val="tx1"/>
              </a:solidFill>
            </a:endParaRP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割賦又はリース</a:t>
            </a:r>
            <a:endParaRPr kumimoji="1" lang="ja-JP" altLang="en-US" dirty="0">
              <a:solidFill>
                <a:schemeClr val="tx1"/>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2" name="円/楕円 51"/>
          <p:cNvSpPr/>
          <p:nvPr/>
        </p:nvSpPr>
        <p:spPr>
          <a:xfrm>
            <a:off x="3275856" y="1844824"/>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借入</a:t>
            </a:r>
            <a:endParaRPr kumimoji="1" lang="ja-JP" altLang="en-US" b="1" dirty="0">
              <a:solidFill>
                <a:schemeClr val="tx1"/>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小規模企業者等の創業</a:t>
            </a:r>
            <a:r>
              <a:rPr lang="ja-JP" altLang="en-US" sz="1100" dirty="0">
                <a:solidFill>
                  <a:schemeClr val="tx1"/>
                </a:solidFill>
              </a:rPr>
              <a:t>及び経営</a:t>
            </a:r>
            <a:r>
              <a:rPr lang="ja-JP" altLang="en-US" sz="1100" dirty="0" smtClean="0">
                <a:solidFill>
                  <a:schemeClr val="tx1"/>
                </a:solidFill>
              </a:rPr>
              <a:t>革新に必要な設備の導入を促進するため（公財）大阪産業振興機構が下記の事業を行うもの。</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設備貸与事業（長期低利で割賦販売又はリース）を行う制度。必要となる資金は、府及び金融機関からの借入によりまかなっている。</a:t>
            </a:r>
            <a:endParaRPr lang="en-US" altLang="ja-JP" sz="1100" dirty="0" smtClean="0">
              <a:solidFill>
                <a:schemeClr val="tx1"/>
              </a:solidFill>
            </a:endParaRPr>
          </a:p>
          <a:p>
            <a:r>
              <a:rPr lang="ja-JP" altLang="en-US" sz="1100" dirty="0" smtClean="0">
                <a:solidFill>
                  <a:schemeClr val="tx1"/>
                </a:solidFill>
              </a:rPr>
              <a:t>○損失補償の内容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a:t>
            </a:r>
            <a:r>
              <a:rPr lang="ja-JP" altLang="en-US" sz="1100" dirty="0">
                <a:solidFill>
                  <a:schemeClr val="tx1"/>
                </a:solidFill>
              </a:rPr>
              <a:t>企業者等</a:t>
            </a:r>
            <a:r>
              <a:rPr lang="ja-JP" altLang="en-US" sz="1100" dirty="0" smtClean="0">
                <a:solidFill>
                  <a:schemeClr val="tx1"/>
                </a:solidFill>
              </a:rPr>
              <a:t>が、</a:t>
            </a:r>
            <a:r>
              <a:rPr lang="en-US" altLang="ja-JP" sz="1100" dirty="0" smtClean="0">
                <a:solidFill>
                  <a:schemeClr val="tx1"/>
                </a:solidFill>
              </a:rPr>
              <a:t>(</a:t>
            </a:r>
            <a:r>
              <a:rPr lang="ja-JP" altLang="en-US" sz="1100" dirty="0" smtClean="0">
                <a:solidFill>
                  <a:schemeClr val="tx1"/>
                </a:solidFill>
              </a:rPr>
              <a:t>公財</a:t>
            </a:r>
            <a:r>
              <a:rPr lang="en-US" altLang="ja-JP" sz="1100" dirty="0">
                <a:solidFill>
                  <a:schemeClr val="tx1"/>
                </a:solidFill>
              </a:rPr>
              <a:t>)</a:t>
            </a:r>
            <a:r>
              <a:rPr lang="ja-JP" altLang="en-US" sz="1100" dirty="0">
                <a:solidFill>
                  <a:schemeClr val="tx1"/>
                </a:solidFill>
              </a:rPr>
              <a:t>大阪産業振興</a:t>
            </a:r>
            <a:r>
              <a:rPr lang="ja-JP" altLang="en-US" sz="1100" dirty="0" smtClean="0">
                <a:solidFill>
                  <a:schemeClr val="tx1"/>
                </a:solidFill>
              </a:rPr>
              <a:t>機構に対して、債務不履行が生じた場合、府が損失補償を行う。</a:t>
            </a:r>
            <a:endParaRPr kumimoji="1" lang="ja-JP" altLang="en-US" sz="1100" dirty="0">
              <a:solidFill>
                <a:schemeClr val="tx1"/>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lang="en-US" altLang="ja-JP" sz="1000" dirty="0" smtClean="0">
                <a:solidFill>
                  <a:schemeClr val="tx1"/>
                </a:solidFill>
              </a:rPr>
              <a:t>29</a:t>
            </a:r>
            <a:r>
              <a:rPr kumimoji="1" lang="ja-JP" altLang="en-US" sz="1000" dirty="0" smtClean="0">
                <a:solidFill>
                  <a:schemeClr val="tx1"/>
                </a:solidFill>
              </a:rPr>
              <a:t>年度）</a:t>
            </a:r>
            <a:endParaRPr kumimoji="1" lang="ja-JP" altLang="en-US" sz="1000" dirty="0">
              <a:solidFill>
                <a:schemeClr val="tx1"/>
              </a:solidFill>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4260681660"/>
              </p:ext>
            </p:extLst>
          </p:nvPr>
        </p:nvGraphicFramePr>
        <p:xfrm>
          <a:off x="250825" y="5041900"/>
          <a:ext cx="4460875" cy="1673225"/>
        </p:xfrm>
        <a:graphic>
          <a:graphicData uri="http://schemas.openxmlformats.org/presentationml/2006/ole">
            <mc:AlternateContent xmlns:mc="http://schemas.openxmlformats.org/markup-compatibility/2006">
              <mc:Choice xmlns:v="urn:schemas-microsoft-com:vml" Requires="v">
                <p:oleObj spid="_x0000_s2102" name="ワークシート" r:id="rId4" imgW="5648243" imgH="2409697" progId="Excel.Sheet.8">
                  <p:embed/>
                </p:oleObj>
              </mc:Choice>
              <mc:Fallback>
                <p:oleObj name="ワークシート" r:id="rId4" imgW="5648243" imgH="2409697" progId="Excel.Sheet.8">
                  <p:embed/>
                  <p:pic>
                    <p:nvPicPr>
                      <p:cNvPr id="0" name="オブジェクト 5"/>
                      <p:cNvPicPr>
                        <a:picLocks noChangeAspect="1" noChangeArrowheads="1"/>
                      </p:cNvPicPr>
                      <p:nvPr/>
                    </p:nvPicPr>
                    <p:blipFill>
                      <a:blip r:embed="rId5"/>
                      <a:srcRect/>
                      <a:stretch>
                        <a:fillRect/>
                      </a:stretch>
                    </p:blipFill>
                    <p:spPr bwMode="auto">
                      <a:xfrm>
                        <a:off x="250825" y="5041900"/>
                        <a:ext cx="4460875" cy="1673225"/>
                      </a:xfrm>
                      <a:prstGeom prst="rect">
                        <a:avLst/>
                      </a:prstGeom>
                      <a:solidFill>
                        <a:srgbClr val="C6D9F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 name="正方形/長方形 31"/>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311187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ext uri="{D42A27DB-BD31-4B8C-83A1-F6EECF244321}">
                <p14:modId xmlns:p14="http://schemas.microsoft.com/office/powerpoint/2010/main" val="3109269463"/>
              </p:ext>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gridCol w="2848321"/>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Ｈ３１設定額　：</a:t>
                      </a:r>
                      <a:r>
                        <a:rPr kumimoji="1" lang="ja-JP" altLang="en-US" sz="1100" b="0" u="none" dirty="0" smtClean="0">
                          <a:solidFill>
                            <a:schemeClr val="tx1"/>
                          </a:solidFill>
                        </a:rPr>
                        <a:t>１１８億６，２３７万７千円</a:t>
                      </a:r>
                      <a:r>
                        <a:rPr kumimoji="1" lang="ja-JP" altLang="en-US" sz="1100" b="0" u="none" dirty="0" smtClean="0">
                          <a:solidFill>
                            <a:schemeClr val="tx1"/>
                          </a:solidFill>
                        </a:rPr>
                        <a:t>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：３４３億１，４０８万３千円）</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86605421"/>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29</a:t>
            </a:r>
            <a:r>
              <a:rPr kumimoji="1" lang="ja-JP" altLang="en-US" sz="1000" dirty="0" smtClean="0">
                <a:solidFill>
                  <a:schemeClr val="tx1"/>
                </a:solidFill>
              </a:rPr>
              <a:t>年度）</a:t>
            </a:r>
            <a:endParaRPr kumimoji="1" lang="ja-JP" altLang="en-US" sz="1000" dirty="0">
              <a:solidFill>
                <a:schemeClr val="tx1"/>
              </a:solidFill>
            </a:endParaRPr>
          </a:p>
        </p:txBody>
      </p:sp>
      <p:sp>
        <p:nvSpPr>
          <p:cNvPr id="152" name="Rectangle 26"/>
          <p:cNvSpPr>
            <a:spLocks noChangeArrowheads="1"/>
          </p:cNvSpPr>
          <p:nvPr/>
        </p:nvSpPr>
        <p:spPr bwMode="auto">
          <a:xfrm>
            <a:off x="2125606" y="6526347"/>
            <a:ext cx="24226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grpSp>
        <p:nvGrpSpPr>
          <p:cNvPr id="116" name="Group 4"/>
          <p:cNvGrpSpPr>
            <a:grpSpLocks noChangeAspect="1"/>
          </p:cNvGrpSpPr>
          <p:nvPr/>
        </p:nvGrpSpPr>
        <p:grpSpPr bwMode="auto">
          <a:xfrm>
            <a:off x="262949" y="5154847"/>
            <a:ext cx="3659187" cy="1519237"/>
            <a:chOff x="295" y="3203"/>
            <a:chExt cx="2305" cy="957"/>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67" y="3203"/>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32" y="3304"/>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19,016</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24" y="3301"/>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18,063</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1" name="Rectangle 12"/>
            <p:cNvSpPr>
              <a:spLocks noChangeArrowheads="1"/>
            </p:cNvSpPr>
            <p:nvPr/>
          </p:nvSpPr>
          <p:spPr bwMode="auto">
            <a:xfrm>
              <a:off x="1282" y="3402"/>
              <a:ext cx="21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18,961</a:t>
              </a:r>
              <a:endParaRPr lang="ja-JP" altLang="ja-JP" dirty="0">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401"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4,015</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1" y="3485"/>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55</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59" y="3485"/>
              <a:ext cx="21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14,048</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22"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953</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3"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8</a:t>
              </a:r>
              <a:r>
                <a:rPr lang="ja-JP" altLang="ja-JP" sz="1000" dirty="0" err="1" smtClean="0">
                  <a:latin typeface="ＭＳ Ｐゴシック" charset="-128"/>
                </a:rPr>
                <a:t>,</a:t>
              </a:r>
              <a:r>
                <a:rPr lang="en-US" altLang="ja-JP" sz="1000" dirty="0" smtClean="0">
                  <a:latin typeface="ＭＳ Ｐゴシック" charset="-128"/>
                </a:rPr>
                <a:t>436</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6"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8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8</a:t>
              </a:r>
              <a:r>
                <a:rPr lang="ja-JP" altLang="ja-JP" sz="1000" dirty="0" err="1" smtClean="0">
                  <a:latin typeface="ＭＳ Ｐゴシック" charset="-128"/>
                </a:rPr>
                <a:t>,</a:t>
              </a:r>
              <a:r>
                <a:rPr lang="en-US" altLang="ja-JP" sz="1000" dirty="0" smtClean="0">
                  <a:latin typeface="ＭＳ Ｐゴシック" charset="-128"/>
                </a:rPr>
                <a:t>436</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spTree>
    <p:extLst>
      <p:ext uri="{BB962C8B-B14F-4D97-AF65-F5344CB8AC3E}">
        <p14:creationId xmlns:p14="http://schemas.microsoft.com/office/powerpoint/2010/main" val="294004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1984002"/>
              </p:ext>
            </p:extLst>
          </p:nvPr>
        </p:nvGraphicFramePr>
        <p:xfrm>
          <a:off x="179512" y="188640"/>
          <a:ext cx="8856983" cy="45720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r>
              <a:rPr lang="ja-JP" altLang="en-US" sz="1100" dirty="0" smtClean="0">
                <a:solidFill>
                  <a:schemeClr val="tx1"/>
                </a:solidFill>
              </a:rPr>
              <a:t>　</a:t>
            </a:r>
            <a:r>
              <a:rPr lang="ja-JP" altLang="en-US" sz="900" dirty="0" smtClean="0">
                <a:solidFill>
                  <a:schemeClr val="tx1"/>
                </a:solidFill>
              </a:rPr>
              <a:t>　</a:t>
            </a:r>
            <a:endParaRPr lang="en-US" altLang="ja-JP" sz="900" dirty="0" smtClean="0">
              <a:solidFill>
                <a:schemeClr val="tx1"/>
              </a:solidFill>
            </a:endParaRPr>
          </a:p>
        </p:txBody>
      </p:sp>
      <p:sp>
        <p:nvSpPr>
          <p:cNvPr id="53" name="正方形/長方形 52"/>
          <p:cNvSpPr/>
          <p:nvPr/>
        </p:nvSpPr>
        <p:spPr>
          <a:xfrm>
            <a:off x="4800203" y="836712"/>
            <a:ext cx="4248472" cy="47853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ext uri="{D42A27DB-BD31-4B8C-83A1-F6EECF244321}">
                <p14:modId xmlns:p14="http://schemas.microsoft.com/office/powerpoint/2010/main" val="4177764129"/>
              </p:ext>
            </p:extLst>
          </p:nvPr>
        </p:nvGraphicFramePr>
        <p:xfrm>
          <a:off x="4860032" y="1268760"/>
          <a:ext cx="4104456" cy="4116164"/>
        </p:xfrm>
        <a:graphic>
          <a:graphicData uri="http://schemas.openxmlformats.org/drawingml/2006/table">
            <a:tbl>
              <a:tblPr firstRow="1" bandRow="1">
                <a:tableStyleId>{5C22544A-7EE6-4342-B048-85BDC9FD1C3A}</a:tableStyleId>
              </a:tblPr>
              <a:tblGrid>
                <a:gridCol w="1296144"/>
                <a:gridCol w="2808312"/>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Ｈ３１設定額　：　１８９億８，２００万円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（設定残額　３６０億７，３８８万円）</a:t>
                      </a:r>
                      <a:endParaRPr kumimoji="1" lang="en-US" altLang="ja-JP" sz="1100" b="0" u="none" dirty="0" smtClean="0">
                        <a:solidFill>
                          <a:schemeClr val="tx1"/>
                        </a:solidFill>
                      </a:endParaRPr>
                    </a:p>
                  </a:txBody>
                  <a:tcPr/>
                </a:tc>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29</a:t>
            </a:r>
            <a:r>
              <a:rPr kumimoji="1" lang="ja-JP" altLang="en-US" sz="1000" dirty="0" smtClean="0">
                <a:solidFill>
                  <a:schemeClr val="tx1"/>
                </a:solidFill>
              </a:rPr>
              <a:t>年度）</a:t>
            </a:r>
            <a:endParaRPr kumimoji="1" lang="ja-JP" altLang="en-US" sz="1000" dirty="0">
              <a:solidFill>
                <a:schemeClr val="tx1"/>
              </a:solidFill>
            </a:endParaRPr>
          </a:p>
        </p:txBody>
      </p:sp>
      <p:grpSp>
        <p:nvGrpSpPr>
          <p:cNvPr id="77" name="Group 4"/>
          <p:cNvGrpSpPr>
            <a:grpSpLocks noChangeAspect="1"/>
          </p:cNvGrpSpPr>
          <p:nvPr/>
        </p:nvGrpSpPr>
        <p:grpSpPr bwMode="auto">
          <a:xfrm>
            <a:off x="468313" y="5157788"/>
            <a:ext cx="3282950" cy="1311275"/>
            <a:chOff x="295" y="3249"/>
            <a:chExt cx="2068" cy="826"/>
          </a:xfrm>
        </p:grpSpPr>
        <p:sp>
          <p:nvSpPr>
            <p:cNvPr id="78"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0"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Rectangle 8"/>
            <p:cNvSpPr>
              <a:spLocks noChangeArrowheads="1"/>
            </p:cNvSpPr>
            <p:nvPr/>
          </p:nvSpPr>
          <p:spPr bwMode="auto">
            <a:xfrm>
              <a:off x="1156" y="334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231,477</a:t>
              </a:r>
            </a:p>
          </p:txBody>
        </p:sp>
        <p:sp>
          <p:nvSpPr>
            <p:cNvPr id="83"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177,250</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Rectangle 12"/>
            <p:cNvSpPr>
              <a:spLocks noChangeArrowheads="1"/>
            </p:cNvSpPr>
            <p:nvPr/>
          </p:nvSpPr>
          <p:spPr bwMode="auto">
            <a:xfrm>
              <a:off x="1203"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j-ea"/>
                  <a:ea typeface="+mj-ea"/>
                  <a:cs typeface="ＭＳ Ｐゴシック" pitchFamily="50" charset="-128"/>
                </a:rPr>
                <a:t>17,669</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87"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Rectangle 14"/>
            <p:cNvSpPr>
              <a:spLocks noChangeArrowheads="1"/>
            </p:cNvSpPr>
            <p:nvPr/>
          </p:nvSpPr>
          <p:spPr bwMode="auto">
            <a:xfrm>
              <a:off x="2135"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29,977</a:t>
              </a:r>
            </a:p>
          </p:txBody>
        </p:sp>
        <p:sp>
          <p:nvSpPr>
            <p:cNvPr id="89"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Rectangle 16"/>
            <p:cNvSpPr>
              <a:spLocks noChangeArrowheads="1"/>
            </p:cNvSpPr>
            <p:nvPr/>
          </p:nvSpPr>
          <p:spPr bwMode="auto">
            <a:xfrm>
              <a:off x="117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rPr>
                <a:t>213,808</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91"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 name="Rectangle 18"/>
            <p:cNvSpPr>
              <a:spLocks noChangeArrowheads="1"/>
            </p:cNvSpPr>
            <p:nvPr/>
          </p:nvSpPr>
          <p:spPr bwMode="auto">
            <a:xfrm>
              <a:off x="209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147,273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3"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4"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54,227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5"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6"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7"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5,616</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8"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9"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5,057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0"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1"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2,267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Line 48"/>
            <p:cNvSpPr>
              <a:spLocks noChangeShapeType="1"/>
            </p:cNvSpPr>
            <p:nvPr/>
          </p:nvSpPr>
          <p:spPr bwMode="auto">
            <a:xfrm>
              <a:off x="379" y="3521"/>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23"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36" name="正方形/長方形 135"/>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1301530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1794</TotalTime>
  <Words>1043</Words>
  <Application>Microsoft Office PowerPoint</Application>
  <PresentationFormat>画面に合わせる (4:3)</PresentationFormat>
  <Paragraphs>192</Paragraphs>
  <Slides>4</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大阪府</cp:lastModifiedBy>
  <cp:revision>268</cp:revision>
  <cp:lastPrinted>2019-01-24T01:57:06Z</cp:lastPrinted>
  <dcterms:created xsi:type="dcterms:W3CDTF">2011-09-06T07:28:09Z</dcterms:created>
  <dcterms:modified xsi:type="dcterms:W3CDTF">2019-02-06T11:00:41Z</dcterms:modified>
</cp:coreProperties>
</file>