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3"/>
  </p:notesMasterIdLst>
  <p:sldIdLst>
    <p:sldId id="1517" r:id="rId5"/>
    <p:sldId id="1518" r:id="rId6"/>
    <p:sldId id="1513" r:id="rId7"/>
    <p:sldId id="1512" r:id="rId8"/>
    <p:sldId id="1521" r:id="rId9"/>
    <p:sldId id="1522" r:id="rId10"/>
    <p:sldId id="1519" r:id="rId11"/>
    <p:sldId id="1511"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74" autoAdjust="0"/>
    <p:restoredTop sz="94660"/>
  </p:normalViewPr>
  <p:slideViewPr>
    <p:cSldViewPr>
      <p:cViewPr varScale="1">
        <p:scale>
          <a:sx n="78" d="100"/>
          <a:sy n="78" d="100"/>
        </p:scale>
        <p:origin x="-6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ja-JP" sz="1200" b="1" i="0" baseline="0" dirty="0">
                <a:effectLst/>
              </a:rPr>
              <a:t>借入金残高</a:t>
            </a:r>
            <a:r>
              <a:rPr lang="ja-JP" altLang="ja-JP" sz="1200" b="1" i="0" baseline="0" dirty="0" smtClean="0">
                <a:effectLst/>
              </a:rPr>
              <a:t>の</a:t>
            </a:r>
            <a:r>
              <a:rPr lang="ja-JP" altLang="en-US" sz="1200" b="1" i="0" baseline="0" dirty="0" smtClean="0">
                <a:solidFill>
                  <a:schemeClr val="tx1"/>
                </a:solidFill>
                <a:effectLst/>
              </a:rPr>
              <a:t>計画</a:t>
            </a:r>
            <a:r>
              <a:rPr lang="ja-JP" altLang="ja-JP" sz="1200" b="1" i="0" baseline="0" dirty="0" smtClean="0">
                <a:effectLst/>
              </a:rPr>
              <a:t>と</a:t>
            </a:r>
            <a:r>
              <a:rPr lang="ja-JP" altLang="ja-JP" sz="1200" b="1" i="0" baseline="0" dirty="0">
                <a:effectLst/>
              </a:rPr>
              <a:t>実績（各年度末）</a:t>
            </a:r>
            <a:endParaRPr lang="ja-JP" altLang="ja-JP" sz="1200" dirty="0">
              <a:effectLst/>
            </a:endParaRPr>
          </a:p>
        </c:rich>
      </c:tx>
      <c:layout/>
      <c:overlay val="1"/>
    </c:title>
    <c:autoTitleDeleted val="0"/>
    <c:plotArea>
      <c:layout>
        <c:manualLayout>
          <c:layoutTarget val="inner"/>
          <c:xMode val="edge"/>
          <c:yMode val="edge"/>
          <c:x val="0.10015507436570428"/>
          <c:y val="0.21685077686457077"/>
          <c:w val="0.86265395114828514"/>
          <c:h val="0.65879801521160219"/>
        </c:manualLayout>
      </c:layout>
      <c:lineChart>
        <c:grouping val="standard"/>
        <c:varyColors val="0"/>
        <c:ser>
          <c:idx val="0"/>
          <c:order val="0"/>
          <c:tx>
            <c:strRef>
              <c:f>Sheet1!$A$10</c:f>
              <c:strCache>
                <c:ptCount val="1"/>
                <c:pt idx="0">
                  <c:v>計画</c:v>
                </c:pt>
              </c:strCache>
            </c:strRef>
          </c:tx>
          <c:cat>
            <c:strRef>
              <c:f>Sheet1!$B$9:$L$9</c:f>
              <c:strCache>
                <c:ptCount val="11"/>
                <c:pt idx="0">
                  <c:v>H23</c:v>
                </c:pt>
                <c:pt idx="1">
                  <c:v>H24</c:v>
                </c:pt>
                <c:pt idx="2">
                  <c:v>H25</c:v>
                </c:pt>
                <c:pt idx="3">
                  <c:v>H26</c:v>
                </c:pt>
                <c:pt idx="4">
                  <c:v>H27</c:v>
                </c:pt>
                <c:pt idx="5">
                  <c:v>H28</c:v>
                </c:pt>
                <c:pt idx="6">
                  <c:v>H29</c:v>
                </c:pt>
                <c:pt idx="7">
                  <c:v>H30</c:v>
                </c:pt>
                <c:pt idx="8">
                  <c:v>H31</c:v>
                </c:pt>
                <c:pt idx="9">
                  <c:v>H32</c:v>
                </c:pt>
                <c:pt idx="10">
                  <c:v>H33</c:v>
                </c:pt>
              </c:strCache>
            </c:strRef>
          </c:cat>
          <c:val>
            <c:numRef>
              <c:f>Sheet1!$B$10:$L$10</c:f>
              <c:numCache>
                <c:formatCode>General</c:formatCode>
                <c:ptCount val="11"/>
                <c:pt idx="0">
                  <c:v>1740</c:v>
                </c:pt>
                <c:pt idx="1">
                  <c:v>1724</c:v>
                </c:pt>
                <c:pt idx="2">
                  <c:v>1663</c:v>
                </c:pt>
                <c:pt idx="3">
                  <c:v>1627</c:v>
                </c:pt>
                <c:pt idx="4">
                  <c:v>1591</c:v>
                </c:pt>
                <c:pt idx="5">
                  <c:v>1541</c:v>
                </c:pt>
                <c:pt idx="6">
                  <c:v>1434</c:v>
                </c:pt>
                <c:pt idx="7">
                  <c:v>1398</c:v>
                </c:pt>
                <c:pt idx="8">
                  <c:v>1388</c:v>
                </c:pt>
                <c:pt idx="9">
                  <c:v>1363</c:v>
                </c:pt>
                <c:pt idx="10">
                  <c:v>1359</c:v>
                </c:pt>
              </c:numCache>
            </c:numRef>
          </c:val>
          <c:smooth val="0"/>
        </c:ser>
        <c:ser>
          <c:idx val="1"/>
          <c:order val="1"/>
          <c:tx>
            <c:strRef>
              <c:f>Sheet1!$A$11</c:f>
              <c:strCache>
                <c:ptCount val="1"/>
                <c:pt idx="0">
                  <c:v>実績</c:v>
                </c:pt>
              </c:strCache>
            </c:strRef>
          </c:tx>
          <c:cat>
            <c:strRef>
              <c:f>Sheet1!$B$9:$L$9</c:f>
              <c:strCache>
                <c:ptCount val="11"/>
                <c:pt idx="0">
                  <c:v>H23</c:v>
                </c:pt>
                <c:pt idx="1">
                  <c:v>H24</c:v>
                </c:pt>
                <c:pt idx="2">
                  <c:v>H25</c:v>
                </c:pt>
                <c:pt idx="3">
                  <c:v>H26</c:v>
                </c:pt>
                <c:pt idx="4">
                  <c:v>H27</c:v>
                </c:pt>
                <c:pt idx="5">
                  <c:v>H28</c:v>
                </c:pt>
                <c:pt idx="6">
                  <c:v>H29</c:v>
                </c:pt>
                <c:pt idx="7">
                  <c:v>H30</c:v>
                </c:pt>
                <c:pt idx="8">
                  <c:v>H31</c:v>
                </c:pt>
                <c:pt idx="9">
                  <c:v>H32</c:v>
                </c:pt>
                <c:pt idx="10">
                  <c:v>H33</c:v>
                </c:pt>
              </c:strCache>
            </c:strRef>
          </c:cat>
          <c:val>
            <c:numRef>
              <c:f>Sheet1!$B$11:$L$11</c:f>
              <c:numCache>
                <c:formatCode>General</c:formatCode>
                <c:ptCount val="11"/>
                <c:pt idx="0">
                  <c:v>1741</c:v>
                </c:pt>
                <c:pt idx="1">
                  <c:v>1697</c:v>
                </c:pt>
                <c:pt idx="2">
                  <c:v>1622</c:v>
                </c:pt>
                <c:pt idx="3">
                  <c:v>1587</c:v>
                </c:pt>
                <c:pt idx="4">
                  <c:v>1534</c:v>
                </c:pt>
                <c:pt idx="5">
                  <c:v>1477</c:v>
                </c:pt>
              </c:numCache>
            </c:numRef>
          </c:val>
          <c:smooth val="0"/>
        </c:ser>
        <c:dLbls>
          <c:showLegendKey val="0"/>
          <c:showVal val="0"/>
          <c:showCatName val="0"/>
          <c:showSerName val="0"/>
          <c:showPercent val="0"/>
          <c:showBubbleSize val="0"/>
        </c:dLbls>
        <c:marker val="1"/>
        <c:smooth val="0"/>
        <c:axId val="129746048"/>
        <c:axId val="129747584"/>
      </c:lineChart>
      <c:catAx>
        <c:axId val="129746048"/>
        <c:scaling>
          <c:orientation val="minMax"/>
        </c:scaling>
        <c:delete val="0"/>
        <c:axPos val="b"/>
        <c:majorTickMark val="out"/>
        <c:minorTickMark val="none"/>
        <c:tickLblPos val="nextTo"/>
        <c:crossAx val="129747584"/>
        <c:crosses val="autoZero"/>
        <c:auto val="1"/>
        <c:lblAlgn val="ctr"/>
        <c:lblOffset val="100"/>
        <c:noMultiLvlLbl val="0"/>
      </c:catAx>
      <c:valAx>
        <c:axId val="129747584"/>
        <c:scaling>
          <c:orientation val="minMax"/>
          <c:min val="1300"/>
        </c:scaling>
        <c:delete val="0"/>
        <c:axPos val="l"/>
        <c:majorGridlines/>
        <c:title>
          <c:tx>
            <c:rich>
              <a:bodyPr rot="0" vert="horz"/>
              <a:lstStyle/>
              <a:p>
                <a:pPr>
                  <a:defRPr/>
                </a:pPr>
                <a:r>
                  <a:rPr lang="ja-JP" altLang="en-US"/>
                  <a:t>億円</a:t>
                </a:r>
              </a:p>
            </c:rich>
          </c:tx>
          <c:layout>
            <c:manualLayout>
              <c:xMode val="edge"/>
              <c:yMode val="edge"/>
              <c:x val="7.4999999999999997E-2"/>
              <c:y val="0.10099431001781711"/>
            </c:manualLayout>
          </c:layout>
          <c:overlay val="0"/>
        </c:title>
        <c:numFmt formatCode="General" sourceLinked="1"/>
        <c:majorTickMark val="out"/>
        <c:minorTickMark val="none"/>
        <c:tickLblPos val="nextTo"/>
        <c:crossAx val="129746048"/>
        <c:crosses val="autoZero"/>
        <c:crossBetween val="between"/>
        <c:majorUnit val="100"/>
      </c:valAx>
    </c:plotArea>
    <c:legend>
      <c:legendPos val="r"/>
      <c:layout>
        <c:manualLayout>
          <c:xMode val="edge"/>
          <c:yMode val="edge"/>
          <c:x val="0.72011720919897793"/>
          <c:y val="0.24899085286819983"/>
          <c:w val="0.13505201735811881"/>
          <c:h val="0.20772192670085088"/>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vl1pPr>
          </a:lstStyle>
          <a:p>
            <a:fld id="{3F2D28A0-6F62-4A73-959C-6359E5DDD042}" type="datetimeFigureOut">
              <a:rPr kumimoji="1" lang="ja-JP" altLang="en-US" smtClean="0"/>
              <a:t>2018/2/14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2018/2/14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まちづくり促進事業会計（りんくうタウン、阪南スカイタウン、二色の浜）</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sp>
        <p:nvSpPr>
          <p:cNvPr id="17" name="テキスト ボックス 16"/>
          <p:cNvSpPr txBox="1"/>
          <p:nvPr/>
        </p:nvSpPr>
        <p:spPr>
          <a:xfrm>
            <a:off x="77485" y="902325"/>
            <a:ext cx="3836549" cy="5016758"/>
          </a:xfrm>
          <a:prstGeom prst="rect">
            <a:avLst/>
          </a:prstGeom>
          <a:noFill/>
        </p:spPr>
        <p:txBody>
          <a:bodyPr wrap="square" rtlCol="0">
            <a:spAutoFit/>
          </a:bodyPr>
          <a:lstStyle/>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ちづくり促進事業会計は、計画どおりに分譲が進まないりんくうタウン等の産業用地について、企業ニーズの変化を踏まえ、定期借地事業を本格的に導入することで、政策的に企業誘致を促進し、まちの早期立上げを実現するため、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年に設置したものです。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この事業は、起債の発行に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より用地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取得に必要な資金調達を行い、その償還は事業用地の売却収入を充てることにより、収支が均衡する仕組みになっています。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その売却予定価格（簿価）は、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1,141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地域整備事業会計廃止時に一般会計へ移管された土地について定期借地を行う場合には、一般会計から現物出資を受けて貸付し、当該土地の貸付収入に相当する納付金を一般会計へ納付しています。（貸付期間終了後は一般会計に返還）</a:t>
            </a:r>
          </a:p>
        </p:txBody>
      </p:sp>
      <p:pic>
        <p:nvPicPr>
          <p:cNvPr id="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64469"/>
            <a:ext cx="4938713" cy="426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正方形/長方形 1"/>
          <p:cNvSpPr/>
          <p:nvPr/>
        </p:nvSpPr>
        <p:spPr>
          <a:xfrm>
            <a:off x="3986970" y="1063779"/>
            <a:ext cx="1356462" cy="338554"/>
          </a:xfrm>
          <a:prstGeom prst="rect">
            <a:avLst/>
          </a:prstGeom>
        </p:spPr>
        <p:txBody>
          <a:bodyPr wrap="none">
            <a:spAutoFit/>
          </a:bodyPr>
          <a:lstStyle/>
          <a:p>
            <a:pPr algn="ctr">
              <a:spcBef>
                <a:spcPct val="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事業の仕組み</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221" y="2414538"/>
            <a:ext cx="910387"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364" y="4784453"/>
            <a:ext cx="1419776" cy="15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714" y="4792455"/>
            <a:ext cx="1588843" cy="16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08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テキスト ボックス 16"/>
          <p:cNvSpPr txBox="1"/>
          <p:nvPr/>
        </p:nvSpPr>
        <p:spPr>
          <a:xfrm>
            <a:off x="77485" y="548680"/>
            <a:ext cx="8887003" cy="1077218"/>
          </a:xfrm>
          <a:prstGeom prst="rect">
            <a:avLst/>
          </a:prstGeom>
          <a:noFill/>
        </p:spPr>
        <p:txBody>
          <a:bodyPr wrap="square" rtlCol="0">
            <a:spAutoFit/>
          </a:bodyPr>
          <a:lstStyle/>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りんくうタウン、阪南スカイタウン分譲・定期借地の契約状況</a:t>
            </a:r>
          </a:p>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分譲等の契約率は、企業局事業の収束を決定した平成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年では、りんくうタウン</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阪南スカイタウン</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％でしたが、平成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まちづくり促進事業会計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を設置し、定期借地事業を本格導入して以降、順調に契約がすすみ、平成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月末現在では、それぞれ</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97.8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93.8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％となっています。</a:t>
            </a:r>
          </a:p>
        </p:txBody>
      </p:sp>
      <p:sp>
        <p:nvSpPr>
          <p:cNvPr id="22" name="AutoShape 3"/>
          <p:cNvSpPr>
            <a:spLocks noChangeArrowheads="1"/>
          </p:cNvSpPr>
          <p:nvPr/>
        </p:nvSpPr>
        <p:spPr bwMode="auto">
          <a:xfrm>
            <a:off x="316196" y="4581128"/>
            <a:ext cx="8540540" cy="2160240"/>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程度、講ずべき措置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年度以降、順次、定期借地期間が終了しますが、起債の償還時までに土地が売却できない場合には財政負担が生じる恐れがあり、現在保有する土地が全く売却できなければ、起債償還額の</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1,027</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億円が必要となります。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このため、貸付期間中</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の売却を希望する定期借地事業者のニーズに柔軟に対応し、</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定期借地から分譲へと円滑に進むよう、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貸付期間の終了を待たずに売却を進め、地域ポテンシャルの向上に努めていきます。</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2</a:t>
            </a:r>
            <a:endParaRPr lang="ja-JP" altLang="en-US" dirty="0">
              <a:solidFill>
                <a:prstClr val="black"/>
              </a:solidFill>
            </a:endParaRPr>
          </a:p>
        </p:txBody>
      </p:sp>
      <p:grpSp>
        <p:nvGrpSpPr>
          <p:cNvPr id="11" name="グループ化 10"/>
          <p:cNvGrpSpPr/>
          <p:nvPr/>
        </p:nvGrpSpPr>
        <p:grpSpPr>
          <a:xfrm>
            <a:off x="5115" y="1661567"/>
            <a:ext cx="5134565" cy="2856956"/>
            <a:chOff x="13499" y="1700808"/>
            <a:chExt cx="5134565" cy="2856956"/>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2" r="5042"/>
            <a:stretch/>
          </p:blipFill>
          <p:spPr bwMode="auto">
            <a:xfrm>
              <a:off x="13499" y="1929532"/>
              <a:ext cx="5134565" cy="253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
            <p:cNvSpPr txBox="1">
              <a:spLocks noChangeArrowheads="1"/>
            </p:cNvSpPr>
            <p:nvPr/>
          </p:nvSpPr>
          <p:spPr bwMode="auto">
            <a:xfrm>
              <a:off x="1489406" y="1700808"/>
              <a:ext cx="2477598"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分譲・定期借地の契約状況</a:t>
              </a:r>
            </a:p>
          </p:txBody>
        </p:sp>
        <p:sp>
          <p:nvSpPr>
            <p:cNvPr id="14" name="テキスト ボックス 15"/>
            <p:cNvSpPr txBox="1">
              <a:spLocks noChangeArrowheads="1"/>
            </p:cNvSpPr>
            <p:nvPr/>
          </p:nvSpPr>
          <p:spPr bwMode="auto">
            <a:xfrm>
              <a:off x="2344578" y="4331548"/>
              <a:ext cx="708331"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5" name="テキスト ボックス 2"/>
            <p:cNvSpPr txBox="1">
              <a:spLocks noChangeArrowheads="1"/>
            </p:cNvSpPr>
            <p:nvPr/>
          </p:nvSpPr>
          <p:spPr bwMode="auto">
            <a:xfrm>
              <a:off x="13499" y="1778754"/>
              <a:ext cx="907301"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契約率（％）</a:t>
              </a:r>
            </a:p>
          </p:txBody>
        </p:sp>
      </p:grpSp>
      <p:grpSp>
        <p:nvGrpSpPr>
          <p:cNvPr id="16" name="グループ化 15"/>
          <p:cNvGrpSpPr/>
          <p:nvPr/>
        </p:nvGrpSpPr>
        <p:grpSpPr>
          <a:xfrm>
            <a:off x="5138539" y="1855998"/>
            <a:ext cx="3957837" cy="2119284"/>
            <a:chOff x="5148064" y="1797190"/>
            <a:chExt cx="3957837" cy="2119284"/>
          </a:xfrm>
        </p:grpSpPr>
        <p:sp>
          <p:nvSpPr>
            <p:cNvPr id="18" name="Rectangle 7"/>
            <p:cNvSpPr>
              <a:spLocks noChangeArrowheads="1"/>
            </p:cNvSpPr>
            <p:nvPr/>
          </p:nvSpPr>
          <p:spPr bwMode="auto">
            <a:xfrm>
              <a:off x="5148064" y="3677274"/>
              <a:ext cx="3107259" cy="2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spcBef>
                  <a:spcPct val="0"/>
                </a:spcBef>
              </a:pPr>
              <a:r>
                <a:rPr lang="en-US" altLang="ja-JP"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端数処理のため、各欄の合計と合計欄は一致しない。</a:t>
              </a:r>
            </a:p>
          </p:txBody>
        </p:sp>
        <p:grpSp>
          <p:nvGrpSpPr>
            <p:cNvPr id="21" name="グループ化 20"/>
            <p:cNvGrpSpPr>
              <a:grpSpLocks noChangeAspect="1"/>
            </p:cNvGrpSpPr>
            <p:nvPr/>
          </p:nvGrpSpPr>
          <p:grpSpPr>
            <a:xfrm>
              <a:off x="5187950" y="1797190"/>
              <a:ext cx="3917951" cy="1919842"/>
              <a:chOff x="4971926" y="1825840"/>
              <a:chExt cx="3917952" cy="1919842"/>
            </a:xfrm>
          </p:grpSpPr>
          <p:pic>
            <p:nvPicPr>
              <p:cNvPr id="2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277" r="3528" b="3615"/>
              <a:stretch/>
            </p:blipFill>
            <p:spPr bwMode="auto">
              <a:xfrm>
                <a:off x="4971926" y="1825840"/>
                <a:ext cx="1936750" cy="191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3062" r="3591" b="5723"/>
              <a:stretch/>
            </p:blipFill>
            <p:spPr bwMode="auto">
              <a:xfrm>
                <a:off x="6949952" y="1830876"/>
                <a:ext cx="1939926" cy="130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6623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579" y="1772816"/>
            <a:ext cx="4310053" cy="283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569660"/>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①　阪南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事業は、港湾物流機能の強化・拡充や背後市街地の住工混在地域の環境改善などを目的として</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岸和田市の沖合で行っている埋立事業で、平成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年度より着手しています。平成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年度以降、埋立土については、公共事業の建設発生土で行っており、埋立費用をかけていません。全体面積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141.7ha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のうち優先的整備区域（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）を対象にインフラ整備を行い、埋立地の土地処分（分譲・賃貸）を行っています。現在、埋立が終わった土地の処分状況は、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276872"/>
            <a:ext cx="4184614" cy="4176464"/>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当該整備に係る優先的整備区域の事業費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468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円（完成目標平成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年度）、賃貸及び</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483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円を見込んでいます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では、事業費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407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216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（近傍の評価額等で算出）を見込んでいます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処分が進まない場合や土地価格が下落した場合</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採算性確保のため、土地需要等を見極めつつ、インフラ整備を</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実施するとともに、企業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努め、土地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処分を進めていきます。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79512" y="5694548"/>
            <a:ext cx="4136031" cy="830796"/>
          </a:xfrm>
          <a:prstGeom prst="roundRect">
            <a:avLst>
              <a:gd name="adj" fmla="val 0"/>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pPr marL="252000" indent="-4572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優先的整備区域とは、事業期間が非常に長期に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わたることから、土地処分の可能性の高い区域を設定し、事業化した区域である。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436096" y="2071202"/>
            <a:ext cx="1944216"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阪南２区整備計画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6300192" y="3501008"/>
            <a:ext cx="504056" cy="198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483135"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3</a:t>
            </a:r>
            <a:endParaRPr lang="ja-JP" altLang="en-US" dirty="0">
              <a:solidFill>
                <a:prstClr val="black"/>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09" y="4528714"/>
            <a:ext cx="4518992" cy="196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8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 name="Picture 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152" y="2060847"/>
            <a:ext cx="4785777"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②　汐見沖地区整備事業（泉大津フェニックス事業）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本事業は、近畿圏から発生する廃棄物の最終処分を行い、埋立てた土地を活用して、港湾機能整備を図る「大阪湾圏域広域処理場整備事業」により埋立を進めており、平成元年度より着手しています。なお当該地は廃棄物等で埋立てており、地盤が安定するまでの間、中古自動車保管ヤード等として暫定的に利用しながら、事業を進めています。地盤が安定した後は、港湾関連用地、工業用地等として土地処分（分譲・賃貸）を行うため、順次インフラ整備を行っていきます。現在、埋立が終了した土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115ha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81</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を中古自動車保管ヤード等として利用中です。</a:t>
            </a:r>
          </a:p>
        </p:txBody>
      </p:sp>
      <p:sp>
        <p:nvSpPr>
          <p:cNvPr id="9" name="AutoShape 3"/>
          <p:cNvSpPr>
            <a:spLocks noChangeArrowheads="1"/>
          </p:cNvSpPr>
          <p:nvPr/>
        </p:nvSpPr>
        <p:spPr bwMode="auto">
          <a:xfrm>
            <a:off x="179462" y="2420888"/>
            <a:ext cx="4104506" cy="4227382"/>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当該整備に係る事業費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429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775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年度末時点では、事業費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億円であり、今後の事業費として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382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土地処分が進まない場合や土地価格が下落した場合は、財政への影響が懸念されます。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採算性確保のため</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、土地需要等を見極めつつ、インフラ</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整備を実施するとともに、企業立地に努め、土地処分を進めていきます。なお直ちに土地処分が出来ない区域については、暫定的に中古自動車保管ヤード等として利用を行い、収入の確保に努めていきます。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15863" y="6562271"/>
            <a:ext cx="648072" cy="273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a:t>
            </a:r>
            <a:endParaRPr lang="ja-JP" altLang="en-US" dirty="0">
              <a:solidFill>
                <a:prstClr val="black"/>
              </a:solidFill>
            </a:endParaRPr>
          </a:p>
        </p:txBody>
      </p:sp>
      <p:grpSp>
        <p:nvGrpSpPr>
          <p:cNvPr id="15" name="グループ化 14"/>
          <p:cNvGrpSpPr/>
          <p:nvPr/>
        </p:nvGrpSpPr>
        <p:grpSpPr>
          <a:xfrm>
            <a:off x="7236296" y="4074535"/>
            <a:ext cx="626864" cy="354117"/>
            <a:chOff x="7103963" y="3108077"/>
            <a:chExt cx="626864" cy="354117"/>
          </a:xfrm>
        </p:grpSpPr>
        <p:cxnSp>
          <p:nvCxnSpPr>
            <p:cNvPr id="16" name="直線コネクタ 15"/>
            <p:cNvCxnSpPr/>
            <p:nvPr/>
          </p:nvCxnSpPr>
          <p:spPr>
            <a:xfrm>
              <a:off x="7103963" y="3108077"/>
              <a:ext cx="216024" cy="2880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316812" y="3344291"/>
              <a:ext cx="414015" cy="11790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365454" y="4296694"/>
            <a:ext cx="563231" cy="169277"/>
          </a:xfrm>
          <a:prstGeom prst="rect">
            <a:avLst/>
          </a:prstGeom>
          <a:noFill/>
        </p:spPr>
        <p:txBody>
          <a:bodyPr wrap="square" rtlCol="0">
            <a:spAutoFit/>
          </a:bodyPr>
          <a:lstStyle/>
          <a:p>
            <a:pPr algn="ctr"/>
            <a:r>
              <a:rPr kumimoji="1" lang="ja-JP" altLang="en-US" sz="500" b="1" dirty="0" smtClean="0">
                <a:latin typeface="+mn-ea"/>
              </a:rPr>
              <a:t>道路（約</a:t>
            </a:r>
            <a:r>
              <a:rPr kumimoji="1" lang="en-US" altLang="ja-JP" sz="500" b="1" dirty="0" smtClean="0">
                <a:latin typeface="+mn-ea"/>
              </a:rPr>
              <a:t>9ha)</a:t>
            </a:r>
            <a:endParaRPr kumimoji="1" lang="ja-JP" altLang="en-US" sz="400" b="1" dirty="0">
              <a:latin typeface="+mn-ea"/>
            </a:endParaRPr>
          </a:p>
        </p:txBody>
      </p:sp>
      <p:sp>
        <p:nvSpPr>
          <p:cNvPr id="11" name="テキスト ボックス 10"/>
          <p:cNvSpPr txBox="1"/>
          <p:nvPr/>
        </p:nvSpPr>
        <p:spPr>
          <a:xfrm>
            <a:off x="4879403" y="2019895"/>
            <a:ext cx="236641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汐見沖地区土地利用計画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916865"/>
            <a:ext cx="4611414" cy="16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0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rot="1457036">
            <a:off x="6751740" y="5403709"/>
            <a:ext cx="1127335" cy="425087"/>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077218"/>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箕面森町事業（事業完了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年度末予定）については、 府が造成する区域を当初の計画よりも縮小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、府費負担額は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億円以</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内とすることにしています。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年度までの府費負担額累計は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1700808"/>
            <a:ext cx="4184614" cy="4608512"/>
          </a:xfrm>
          <a:prstGeom prst="roundRect">
            <a:avLst>
              <a:gd name="adj" fmla="val 0"/>
            </a:avLst>
          </a:prstGeom>
          <a:noFill/>
          <a:ln w="19050">
            <a:noFill/>
            <a:prstDash val="sysDot"/>
            <a:round/>
            <a:headEnd/>
            <a:tailEnd/>
          </a:ln>
          <a:effectLst>
            <a:outerShdw dist="35921" dir="2700000" algn="ctr" rotWithShape="0">
              <a:schemeClr val="bg1"/>
            </a:outerShdw>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財政再建プログラム案で「引き続き事業の完成をめざす」とした第１区域においては、保留地である住宅地</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区画のうち、平成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末現在</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443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が契約済み</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住宅地については、今後、年間約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区画の販売を見込んでおり、平成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年度までに完売できるよう販売に努めます。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年度以降の保留地販売収入額は、  </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億円を見込んでいますが、仮に</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年度末までに、計画どおり販売できず保留地が残る状況となった場合、府費負担への影響が懸念されます。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府費負担の限度額である</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億円を堅持するため、販売促進活動を強化し、計画どおりの保留地販売に努めます。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5</a:t>
            </a:r>
            <a:endParaRPr lang="ja-JP" altLang="en-US" dirty="0">
              <a:solidFill>
                <a:prstClr val="black"/>
              </a:solidFill>
            </a:endParaRPr>
          </a:p>
        </p:txBody>
      </p:sp>
      <p:sp>
        <p:nvSpPr>
          <p:cNvPr id="32" name="正方形/長方形 31"/>
          <p:cNvSpPr/>
          <p:nvPr/>
        </p:nvSpPr>
        <p:spPr>
          <a:xfrm>
            <a:off x="4219474" y="3110771"/>
            <a:ext cx="1373934" cy="246221"/>
          </a:xfrm>
          <a:prstGeom prst="rect">
            <a:avLst/>
          </a:prstGeom>
          <a:noFill/>
        </p:spPr>
        <p:txBody>
          <a:bodyPr wrap="square" lIns="91440" tIns="45720" rIns="91440" bIns="45720">
            <a:spAutoFit/>
          </a:bodyPr>
          <a:lstStyle/>
          <a:p>
            <a:pPr algn="ct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第３区域</a:t>
            </a:r>
            <a:endParaRPr lang="en-US" altLang="ja-JP"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endParaRPr>
          </a:p>
          <a:p>
            <a:pPr algn="ct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第</a:t>
            </a:r>
            <a:r>
              <a:rPr lang="en-US" altLang="ja-JP"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Ⅰ</a:t>
            </a: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期</a:t>
            </a:r>
            <a:endParaRPr lang="ja-JP" altLang="en-US" sz="500" b="1" cap="none" spc="0" dirty="0">
              <a:ln w="12700">
                <a:noFill/>
                <a:prstDash val="solid"/>
              </a:ln>
              <a:solidFill>
                <a:srgbClr val="7030A0"/>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4368838" y="1340768"/>
            <a:ext cx="4595649" cy="5362384"/>
            <a:chOff x="4368838" y="1340768"/>
            <a:chExt cx="4595649" cy="5362384"/>
          </a:xfrm>
        </p:grpSpPr>
        <p:grpSp>
          <p:nvGrpSpPr>
            <p:cNvPr id="56" name="グループ化 55"/>
            <p:cNvGrpSpPr/>
            <p:nvPr/>
          </p:nvGrpSpPr>
          <p:grpSpPr>
            <a:xfrm>
              <a:off x="4368838" y="1340768"/>
              <a:ext cx="4595649" cy="4189139"/>
              <a:chOff x="4368838" y="1616125"/>
              <a:chExt cx="4595649" cy="4189139"/>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1616125"/>
                <a:ext cx="4398441" cy="41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リーフォーム 1"/>
              <p:cNvSpPr/>
              <p:nvPr/>
            </p:nvSpPr>
            <p:spPr>
              <a:xfrm>
                <a:off x="5021580" y="3055620"/>
                <a:ext cx="678180" cy="975360"/>
              </a:xfrm>
              <a:custGeom>
                <a:avLst/>
                <a:gdLst>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80060 w 678180"/>
                  <a:gd name="connsiteY4" fmla="*/ 312420 h 975360"/>
                  <a:gd name="connsiteX5" fmla="*/ 678180 w 678180"/>
                  <a:gd name="connsiteY5" fmla="*/ 426720 h 975360"/>
                  <a:gd name="connsiteX6" fmla="*/ 655320 w 678180"/>
                  <a:gd name="connsiteY6" fmla="*/ 586740 h 975360"/>
                  <a:gd name="connsiteX7" fmla="*/ 640080 w 678180"/>
                  <a:gd name="connsiteY7" fmla="*/ 617220 h 975360"/>
                  <a:gd name="connsiteX8" fmla="*/ 647700 w 678180"/>
                  <a:gd name="connsiteY8" fmla="*/ 777240 h 975360"/>
                  <a:gd name="connsiteX9" fmla="*/ 594360 w 678180"/>
                  <a:gd name="connsiteY9" fmla="*/ 914400 h 975360"/>
                  <a:gd name="connsiteX10" fmla="*/ 327660 w 678180"/>
                  <a:gd name="connsiteY10" fmla="*/ 891540 h 975360"/>
                  <a:gd name="connsiteX11" fmla="*/ 289560 w 678180"/>
                  <a:gd name="connsiteY11"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80060 w 678180"/>
                  <a:gd name="connsiteY5" fmla="*/ 31242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32766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57200 w 678180"/>
                  <a:gd name="connsiteY5" fmla="*/ 32004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32766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57200 w 678180"/>
                  <a:gd name="connsiteY5" fmla="*/ 32004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29591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88583 w 678180"/>
                  <a:gd name="connsiteY2" fmla="*/ 540068 h 975360"/>
                  <a:gd name="connsiteX3" fmla="*/ 167640 w 678180"/>
                  <a:gd name="connsiteY3" fmla="*/ 228600 h 975360"/>
                  <a:gd name="connsiteX4" fmla="*/ 358140 w 678180"/>
                  <a:gd name="connsiteY4" fmla="*/ 0 h 975360"/>
                  <a:gd name="connsiteX5" fmla="*/ 403860 w 678180"/>
                  <a:gd name="connsiteY5" fmla="*/ 45720 h 975360"/>
                  <a:gd name="connsiteX6" fmla="*/ 457200 w 678180"/>
                  <a:gd name="connsiteY6" fmla="*/ 320040 h 975360"/>
                  <a:gd name="connsiteX7" fmla="*/ 678180 w 678180"/>
                  <a:gd name="connsiteY7" fmla="*/ 426720 h 975360"/>
                  <a:gd name="connsiteX8" fmla="*/ 655320 w 678180"/>
                  <a:gd name="connsiteY8" fmla="*/ 586740 h 975360"/>
                  <a:gd name="connsiteX9" fmla="*/ 640080 w 678180"/>
                  <a:gd name="connsiteY9" fmla="*/ 617220 h 975360"/>
                  <a:gd name="connsiteX10" fmla="*/ 647700 w 678180"/>
                  <a:gd name="connsiteY10" fmla="*/ 777240 h 975360"/>
                  <a:gd name="connsiteX11" fmla="*/ 594360 w 678180"/>
                  <a:gd name="connsiteY11" fmla="*/ 914400 h 975360"/>
                  <a:gd name="connsiteX12" fmla="*/ 295910 w 678180"/>
                  <a:gd name="connsiteY12" fmla="*/ 891540 h 975360"/>
                  <a:gd name="connsiteX13" fmla="*/ 289560 w 678180"/>
                  <a:gd name="connsiteY13" fmla="*/ 97536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180" h="975360">
                    <a:moveTo>
                      <a:pt x="289560" y="975360"/>
                    </a:moveTo>
                    <a:lnTo>
                      <a:pt x="0" y="929640"/>
                    </a:lnTo>
                    <a:cubicBezTo>
                      <a:pt x="34290" y="783908"/>
                      <a:pt x="54293" y="685800"/>
                      <a:pt x="88583" y="540068"/>
                    </a:cubicBezTo>
                    <a:lnTo>
                      <a:pt x="167640" y="228600"/>
                    </a:lnTo>
                    <a:lnTo>
                      <a:pt x="358140" y="0"/>
                    </a:lnTo>
                    <a:cubicBezTo>
                      <a:pt x="365760" y="25400"/>
                      <a:pt x="396240" y="20320"/>
                      <a:pt x="403860" y="45720"/>
                    </a:cubicBezTo>
                    <a:lnTo>
                      <a:pt x="457200" y="320040"/>
                    </a:lnTo>
                    <a:lnTo>
                      <a:pt x="678180" y="426720"/>
                    </a:lnTo>
                    <a:lnTo>
                      <a:pt x="655320" y="586740"/>
                    </a:lnTo>
                    <a:lnTo>
                      <a:pt x="640080" y="617220"/>
                    </a:lnTo>
                    <a:lnTo>
                      <a:pt x="647700" y="777240"/>
                    </a:lnTo>
                    <a:lnTo>
                      <a:pt x="594360" y="914400"/>
                    </a:lnTo>
                    <a:lnTo>
                      <a:pt x="295910" y="891540"/>
                    </a:lnTo>
                    <a:lnTo>
                      <a:pt x="289560" y="975360"/>
                    </a:lnTo>
                    <a:close/>
                  </a:path>
                </a:pathLst>
              </a:cu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5" name="フリーフォーム 14"/>
              <p:cNvSpPr/>
              <p:nvPr/>
            </p:nvSpPr>
            <p:spPr>
              <a:xfrm>
                <a:off x="5149849" y="3733801"/>
                <a:ext cx="927099" cy="1724026"/>
              </a:xfrm>
              <a:custGeom>
                <a:avLst/>
                <a:gdLst>
                  <a:gd name="connsiteX0" fmla="*/ 1498600 w 1498600"/>
                  <a:gd name="connsiteY0" fmla="*/ 0 h 2755900"/>
                  <a:gd name="connsiteX1" fmla="*/ 1263650 w 1498600"/>
                  <a:gd name="connsiteY1" fmla="*/ 406400 h 2755900"/>
                  <a:gd name="connsiteX2" fmla="*/ 1181100 w 1498600"/>
                  <a:gd name="connsiteY2" fmla="*/ 520700 h 2755900"/>
                  <a:gd name="connsiteX3" fmla="*/ 977900 w 1498600"/>
                  <a:gd name="connsiteY3" fmla="*/ 571500 h 2755900"/>
                  <a:gd name="connsiteX4" fmla="*/ 692150 w 1498600"/>
                  <a:gd name="connsiteY4" fmla="*/ 603250 h 2755900"/>
                  <a:gd name="connsiteX5" fmla="*/ 469900 w 1498600"/>
                  <a:gd name="connsiteY5" fmla="*/ 641350 h 2755900"/>
                  <a:gd name="connsiteX6" fmla="*/ 336550 w 1498600"/>
                  <a:gd name="connsiteY6" fmla="*/ 685800 h 2755900"/>
                  <a:gd name="connsiteX7" fmla="*/ 266700 w 1498600"/>
                  <a:gd name="connsiteY7" fmla="*/ 762000 h 2755900"/>
                  <a:gd name="connsiteX8" fmla="*/ 215900 w 1498600"/>
                  <a:gd name="connsiteY8" fmla="*/ 977900 h 2755900"/>
                  <a:gd name="connsiteX9" fmla="*/ 158750 w 1498600"/>
                  <a:gd name="connsiteY9" fmla="*/ 1416050 h 2755900"/>
                  <a:gd name="connsiteX10" fmla="*/ 95250 w 1498600"/>
                  <a:gd name="connsiteY10" fmla="*/ 1593850 h 2755900"/>
                  <a:gd name="connsiteX11" fmla="*/ 19050 w 1498600"/>
                  <a:gd name="connsiteY11" fmla="*/ 1695450 h 2755900"/>
                  <a:gd name="connsiteX12" fmla="*/ 0 w 1498600"/>
                  <a:gd name="connsiteY12" fmla="*/ 1816100 h 2755900"/>
                  <a:gd name="connsiteX13" fmla="*/ 44450 w 1498600"/>
                  <a:gd name="connsiteY13" fmla="*/ 1917700 h 2755900"/>
                  <a:gd name="connsiteX14" fmla="*/ 184150 w 1498600"/>
                  <a:gd name="connsiteY14" fmla="*/ 2000250 h 2755900"/>
                  <a:gd name="connsiteX15" fmla="*/ 412750 w 1498600"/>
                  <a:gd name="connsiteY15" fmla="*/ 2051050 h 2755900"/>
                  <a:gd name="connsiteX16" fmla="*/ 603250 w 1498600"/>
                  <a:gd name="connsiteY16" fmla="*/ 2152650 h 2755900"/>
                  <a:gd name="connsiteX17" fmla="*/ 717550 w 1498600"/>
                  <a:gd name="connsiteY17" fmla="*/ 2292350 h 2755900"/>
                  <a:gd name="connsiteX18" fmla="*/ 768350 w 1498600"/>
                  <a:gd name="connsiteY18" fmla="*/ 2387600 h 2755900"/>
                  <a:gd name="connsiteX19" fmla="*/ 819150 w 1498600"/>
                  <a:gd name="connsiteY19" fmla="*/ 2495550 h 2755900"/>
                  <a:gd name="connsiteX20" fmla="*/ 863600 w 1498600"/>
                  <a:gd name="connsiteY20" fmla="*/ 2660650 h 2755900"/>
                  <a:gd name="connsiteX21" fmla="*/ 1016000 w 1498600"/>
                  <a:gd name="connsiteY21" fmla="*/ 2730500 h 2755900"/>
                  <a:gd name="connsiteX22" fmla="*/ 1219200 w 1498600"/>
                  <a:gd name="connsiteY22" fmla="*/ 2755900 h 2755900"/>
                  <a:gd name="connsiteX23" fmla="*/ 1422400 w 1498600"/>
                  <a:gd name="connsiteY23" fmla="*/ 2743200 h 2755900"/>
                  <a:gd name="connsiteX0" fmla="*/ 1514475 w 1514475"/>
                  <a:gd name="connsiteY0" fmla="*/ 0 h 2762250"/>
                  <a:gd name="connsiteX1" fmla="*/ 1263650 w 1514475"/>
                  <a:gd name="connsiteY1" fmla="*/ 412750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0200 w 1514475"/>
                  <a:gd name="connsiteY6" fmla="*/ 69850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362075 w 1514475"/>
                  <a:gd name="connsiteY23" fmla="*/ 275590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0" fmla="*/ 1514475 w 1514475"/>
                  <a:gd name="connsiteY0" fmla="*/ 0 h 2733675"/>
                  <a:gd name="connsiteX1" fmla="*/ 1320800 w 1514475"/>
                  <a:gd name="connsiteY1" fmla="*/ 333375 h 2733675"/>
                  <a:gd name="connsiteX2" fmla="*/ 1181100 w 1514475"/>
                  <a:gd name="connsiteY2" fmla="*/ 527050 h 2733675"/>
                  <a:gd name="connsiteX3" fmla="*/ 977900 w 1514475"/>
                  <a:gd name="connsiteY3" fmla="*/ 577850 h 2733675"/>
                  <a:gd name="connsiteX4" fmla="*/ 692150 w 1514475"/>
                  <a:gd name="connsiteY4" fmla="*/ 609600 h 2733675"/>
                  <a:gd name="connsiteX5" fmla="*/ 469900 w 1514475"/>
                  <a:gd name="connsiteY5" fmla="*/ 647700 h 2733675"/>
                  <a:gd name="connsiteX6" fmla="*/ 323850 w 1514475"/>
                  <a:gd name="connsiteY6" fmla="*/ 688975 h 2733675"/>
                  <a:gd name="connsiteX7" fmla="*/ 266700 w 1514475"/>
                  <a:gd name="connsiteY7" fmla="*/ 768350 h 2733675"/>
                  <a:gd name="connsiteX8" fmla="*/ 215900 w 1514475"/>
                  <a:gd name="connsiteY8" fmla="*/ 984250 h 2733675"/>
                  <a:gd name="connsiteX9" fmla="*/ 158750 w 1514475"/>
                  <a:gd name="connsiteY9" fmla="*/ 1422400 h 2733675"/>
                  <a:gd name="connsiteX10" fmla="*/ 85725 w 1514475"/>
                  <a:gd name="connsiteY10" fmla="*/ 1606550 h 2733675"/>
                  <a:gd name="connsiteX11" fmla="*/ 12700 w 1514475"/>
                  <a:gd name="connsiteY11" fmla="*/ 1692275 h 2733675"/>
                  <a:gd name="connsiteX12" fmla="*/ 0 w 1514475"/>
                  <a:gd name="connsiteY12" fmla="*/ 1822450 h 2733675"/>
                  <a:gd name="connsiteX13" fmla="*/ 44450 w 1514475"/>
                  <a:gd name="connsiteY13" fmla="*/ 1924050 h 2733675"/>
                  <a:gd name="connsiteX14" fmla="*/ 158750 w 1514475"/>
                  <a:gd name="connsiteY14" fmla="*/ 1990725 h 2733675"/>
                  <a:gd name="connsiteX15" fmla="*/ 412750 w 1514475"/>
                  <a:gd name="connsiteY15" fmla="*/ 2057400 h 2733675"/>
                  <a:gd name="connsiteX16" fmla="*/ 581025 w 1514475"/>
                  <a:gd name="connsiteY16" fmla="*/ 2162175 h 2733675"/>
                  <a:gd name="connsiteX17" fmla="*/ 717550 w 1514475"/>
                  <a:gd name="connsiteY17" fmla="*/ 2298700 h 2733675"/>
                  <a:gd name="connsiteX18" fmla="*/ 768350 w 1514475"/>
                  <a:gd name="connsiteY18" fmla="*/ 2393950 h 2733675"/>
                  <a:gd name="connsiteX19" fmla="*/ 819150 w 1514475"/>
                  <a:gd name="connsiteY19" fmla="*/ 2530475 h 2733675"/>
                  <a:gd name="connsiteX20" fmla="*/ 863600 w 1514475"/>
                  <a:gd name="connsiteY20" fmla="*/ 2667000 h 2733675"/>
                  <a:gd name="connsiteX21" fmla="*/ 984250 w 1514475"/>
                  <a:gd name="connsiteY21" fmla="*/ 2733675 h 273367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49550"/>
                  <a:gd name="connsiteX1" fmla="*/ 1320800 w 1514475"/>
                  <a:gd name="connsiteY1" fmla="*/ 333375 h 2749550"/>
                  <a:gd name="connsiteX2" fmla="*/ 1181100 w 1514475"/>
                  <a:gd name="connsiteY2" fmla="*/ 527050 h 2749550"/>
                  <a:gd name="connsiteX3" fmla="*/ 977900 w 1514475"/>
                  <a:gd name="connsiteY3" fmla="*/ 577850 h 2749550"/>
                  <a:gd name="connsiteX4" fmla="*/ 692150 w 1514475"/>
                  <a:gd name="connsiteY4" fmla="*/ 609600 h 2749550"/>
                  <a:gd name="connsiteX5" fmla="*/ 469900 w 1514475"/>
                  <a:gd name="connsiteY5" fmla="*/ 647700 h 2749550"/>
                  <a:gd name="connsiteX6" fmla="*/ 323850 w 1514475"/>
                  <a:gd name="connsiteY6" fmla="*/ 688975 h 2749550"/>
                  <a:gd name="connsiteX7" fmla="*/ 266700 w 1514475"/>
                  <a:gd name="connsiteY7" fmla="*/ 768350 h 2749550"/>
                  <a:gd name="connsiteX8" fmla="*/ 215900 w 1514475"/>
                  <a:gd name="connsiteY8" fmla="*/ 984250 h 2749550"/>
                  <a:gd name="connsiteX9" fmla="*/ 158750 w 1514475"/>
                  <a:gd name="connsiteY9" fmla="*/ 1422400 h 2749550"/>
                  <a:gd name="connsiteX10" fmla="*/ 85725 w 1514475"/>
                  <a:gd name="connsiteY10" fmla="*/ 1606550 h 2749550"/>
                  <a:gd name="connsiteX11" fmla="*/ 12700 w 1514475"/>
                  <a:gd name="connsiteY11" fmla="*/ 1692275 h 2749550"/>
                  <a:gd name="connsiteX12" fmla="*/ 0 w 1514475"/>
                  <a:gd name="connsiteY12" fmla="*/ 1822450 h 2749550"/>
                  <a:gd name="connsiteX13" fmla="*/ 44450 w 1514475"/>
                  <a:gd name="connsiteY13" fmla="*/ 1924050 h 2749550"/>
                  <a:gd name="connsiteX14" fmla="*/ 158750 w 1514475"/>
                  <a:gd name="connsiteY14" fmla="*/ 1990725 h 2749550"/>
                  <a:gd name="connsiteX15" fmla="*/ 412750 w 1514475"/>
                  <a:gd name="connsiteY15" fmla="*/ 2057400 h 2749550"/>
                  <a:gd name="connsiteX16" fmla="*/ 581025 w 1514475"/>
                  <a:gd name="connsiteY16" fmla="*/ 2162175 h 2749550"/>
                  <a:gd name="connsiteX17" fmla="*/ 717550 w 1514475"/>
                  <a:gd name="connsiteY17" fmla="*/ 2298700 h 2749550"/>
                  <a:gd name="connsiteX18" fmla="*/ 768350 w 1514475"/>
                  <a:gd name="connsiteY18" fmla="*/ 2393950 h 2749550"/>
                  <a:gd name="connsiteX19" fmla="*/ 819150 w 1514475"/>
                  <a:gd name="connsiteY19" fmla="*/ 2530475 h 2749550"/>
                  <a:gd name="connsiteX20" fmla="*/ 863600 w 1514475"/>
                  <a:gd name="connsiteY20" fmla="*/ 2667000 h 2749550"/>
                  <a:gd name="connsiteX21" fmla="*/ 1066800 w 1514475"/>
                  <a:gd name="connsiteY21" fmla="*/ 2749550 h 2749550"/>
                  <a:gd name="connsiteX0" fmla="*/ 1514475 w 1524000"/>
                  <a:gd name="connsiteY0" fmla="*/ 0 h 2674602"/>
                  <a:gd name="connsiteX1" fmla="*/ 1320800 w 1524000"/>
                  <a:gd name="connsiteY1" fmla="*/ 333375 h 2674602"/>
                  <a:gd name="connsiteX2" fmla="*/ 1181100 w 1524000"/>
                  <a:gd name="connsiteY2" fmla="*/ 527050 h 2674602"/>
                  <a:gd name="connsiteX3" fmla="*/ 977900 w 1524000"/>
                  <a:gd name="connsiteY3" fmla="*/ 577850 h 2674602"/>
                  <a:gd name="connsiteX4" fmla="*/ 692150 w 1524000"/>
                  <a:gd name="connsiteY4" fmla="*/ 609600 h 2674602"/>
                  <a:gd name="connsiteX5" fmla="*/ 469900 w 1524000"/>
                  <a:gd name="connsiteY5" fmla="*/ 647700 h 2674602"/>
                  <a:gd name="connsiteX6" fmla="*/ 323850 w 1524000"/>
                  <a:gd name="connsiteY6" fmla="*/ 688975 h 2674602"/>
                  <a:gd name="connsiteX7" fmla="*/ 266700 w 1524000"/>
                  <a:gd name="connsiteY7" fmla="*/ 768350 h 2674602"/>
                  <a:gd name="connsiteX8" fmla="*/ 215900 w 1524000"/>
                  <a:gd name="connsiteY8" fmla="*/ 984250 h 2674602"/>
                  <a:gd name="connsiteX9" fmla="*/ 158750 w 1524000"/>
                  <a:gd name="connsiteY9" fmla="*/ 1422400 h 2674602"/>
                  <a:gd name="connsiteX10" fmla="*/ 85725 w 1524000"/>
                  <a:gd name="connsiteY10" fmla="*/ 1606550 h 2674602"/>
                  <a:gd name="connsiteX11" fmla="*/ 12700 w 1524000"/>
                  <a:gd name="connsiteY11" fmla="*/ 1692275 h 2674602"/>
                  <a:gd name="connsiteX12" fmla="*/ 0 w 1524000"/>
                  <a:gd name="connsiteY12" fmla="*/ 1822450 h 2674602"/>
                  <a:gd name="connsiteX13" fmla="*/ 44450 w 1524000"/>
                  <a:gd name="connsiteY13" fmla="*/ 1924050 h 2674602"/>
                  <a:gd name="connsiteX14" fmla="*/ 158750 w 1524000"/>
                  <a:gd name="connsiteY14" fmla="*/ 1990725 h 2674602"/>
                  <a:gd name="connsiteX15" fmla="*/ 412750 w 1524000"/>
                  <a:gd name="connsiteY15" fmla="*/ 2057400 h 2674602"/>
                  <a:gd name="connsiteX16" fmla="*/ 581025 w 1524000"/>
                  <a:gd name="connsiteY16" fmla="*/ 2162175 h 2674602"/>
                  <a:gd name="connsiteX17" fmla="*/ 717550 w 1524000"/>
                  <a:gd name="connsiteY17" fmla="*/ 2298700 h 2674602"/>
                  <a:gd name="connsiteX18" fmla="*/ 768350 w 1524000"/>
                  <a:gd name="connsiteY18" fmla="*/ 2393950 h 2674602"/>
                  <a:gd name="connsiteX19" fmla="*/ 819150 w 1524000"/>
                  <a:gd name="connsiteY19" fmla="*/ 2530475 h 2674602"/>
                  <a:gd name="connsiteX20" fmla="*/ 863600 w 1524000"/>
                  <a:gd name="connsiteY20" fmla="*/ 2667000 h 2674602"/>
                  <a:gd name="connsiteX21" fmla="*/ 1524000 w 1524000"/>
                  <a:gd name="connsiteY21" fmla="*/ 2663825 h 2674602"/>
                  <a:gd name="connsiteX0" fmla="*/ 1514475 w 1524000"/>
                  <a:gd name="connsiteY0" fmla="*/ 0 h 2746379"/>
                  <a:gd name="connsiteX1" fmla="*/ 1320800 w 1524000"/>
                  <a:gd name="connsiteY1" fmla="*/ 333375 h 2746379"/>
                  <a:gd name="connsiteX2" fmla="*/ 1181100 w 1524000"/>
                  <a:gd name="connsiteY2" fmla="*/ 527050 h 2746379"/>
                  <a:gd name="connsiteX3" fmla="*/ 977900 w 1524000"/>
                  <a:gd name="connsiteY3" fmla="*/ 577850 h 2746379"/>
                  <a:gd name="connsiteX4" fmla="*/ 692150 w 1524000"/>
                  <a:gd name="connsiteY4" fmla="*/ 609600 h 2746379"/>
                  <a:gd name="connsiteX5" fmla="*/ 469900 w 1524000"/>
                  <a:gd name="connsiteY5" fmla="*/ 647700 h 2746379"/>
                  <a:gd name="connsiteX6" fmla="*/ 323850 w 1524000"/>
                  <a:gd name="connsiteY6" fmla="*/ 688975 h 2746379"/>
                  <a:gd name="connsiteX7" fmla="*/ 266700 w 1524000"/>
                  <a:gd name="connsiteY7" fmla="*/ 768350 h 2746379"/>
                  <a:gd name="connsiteX8" fmla="*/ 215900 w 1524000"/>
                  <a:gd name="connsiteY8" fmla="*/ 984250 h 2746379"/>
                  <a:gd name="connsiteX9" fmla="*/ 158750 w 1524000"/>
                  <a:gd name="connsiteY9" fmla="*/ 1422400 h 2746379"/>
                  <a:gd name="connsiteX10" fmla="*/ 85725 w 1524000"/>
                  <a:gd name="connsiteY10" fmla="*/ 1606550 h 2746379"/>
                  <a:gd name="connsiteX11" fmla="*/ 12700 w 1524000"/>
                  <a:gd name="connsiteY11" fmla="*/ 1692275 h 2746379"/>
                  <a:gd name="connsiteX12" fmla="*/ 0 w 1524000"/>
                  <a:gd name="connsiteY12" fmla="*/ 1822450 h 2746379"/>
                  <a:gd name="connsiteX13" fmla="*/ 44450 w 1524000"/>
                  <a:gd name="connsiteY13" fmla="*/ 1924050 h 2746379"/>
                  <a:gd name="connsiteX14" fmla="*/ 158750 w 1524000"/>
                  <a:gd name="connsiteY14" fmla="*/ 1990725 h 2746379"/>
                  <a:gd name="connsiteX15" fmla="*/ 412750 w 1524000"/>
                  <a:gd name="connsiteY15" fmla="*/ 2057400 h 2746379"/>
                  <a:gd name="connsiteX16" fmla="*/ 581025 w 1524000"/>
                  <a:gd name="connsiteY16" fmla="*/ 2162175 h 2746379"/>
                  <a:gd name="connsiteX17" fmla="*/ 717550 w 1524000"/>
                  <a:gd name="connsiteY17" fmla="*/ 2298700 h 2746379"/>
                  <a:gd name="connsiteX18" fmla="*/ 768350 w 1524000"/>
                  <a:gd name="connsiteY18" fmla="*/ 2393950 h 2746379"/>
                  <a:gd name="connsiteX19" fmla="*/ 819150 w 1524000"/>
                  <a:gd name="connsiteY19" fmla="*/ 2530475 h 2746379"/>
                  <a:gd name="connsiteX20" fmla="*/ 863600 w 1524000"/>
                  <a:gd name="connsiteY20" fmla="*/ 2667000 h 2746379"/>
                  <a:gd name="connsiteX21" fmla="*/ 1089024 w 1524000"/>
                  <a:gd name="connsiteY21" fmla="*/ 2746376 h 2746379"/>
                  <a:gd name="connsiteX22" fmla="*/ 1524000 w 1524000"/>
                  <a:gd name="connsiteY22" fmla="*/ 2663825 h 2746379"/>
                  <a:gd name="connsiteX0" fmla="*/ 1514475 w 1524000"/>
                  <a:gd name="connsiteY0" fmla="*/ 0 h 2749504"/>
                  <a:gd name="connsiteX1" fmla="*/ 1320800 w 1524000"/>
                  <a:gd name="connsiteY1" fmla="*/ 333375 h 2749504"/>
                  <a:gd name="connsiteX2" fmla="*/ 1181100 w 1524000"/>
                  <a:gd name="connsiteY2" fmla="*/ 527050 h 2749504"/>
                  <a:gd name="connsiteX3" fmla="*/ 977900 w 1524000"/>
                  <a:gd name="connsiteY3" fmla="*/ 577850 h 2749504"/>
                  <a:gd name="connsiteX4" fmla="*/ 692150 w 1524000"/>
                  <a:gd name="connsiteY4" fmla="*/ 609600 h 2749504"/>
                  <a:gd name="connsiteX5" fmla="*/ 469900 w 1524000"/>
                  <a:gd name="connsiteY5" fmla="*/ 647700 h 2749504"/>
                  <a:gd name="connsiteX6" fmla="*/ 323850 w 1524000"/>
                  <a:gd name="connsiteY6" fmla="*/ 688975 h 2749504"/>
                  <a:gd name="connsiteX7" fmla="*/ 266700 w 1524000"/>
                  <a:gd name="connsiteY7" fmla="*/ 768350 h 2749504"/>
                  <a:gd name="connsiteX8" fmla="*/ 215900 w 1524000"/>
                  <a:gd name="connsiteY8" fmla="*/ 984250 h 2749504"/>
                  <a:gd name="connsiteX9" fmla="*/ 158750 w 1524000"/>
                  <a:gd name="connsiteY9" fmla="*/ 1422400 h 2749504"/>
                  <a:gd name="connsiteX10" fmla="*/ 85725 w 1524000"/>
                  <a:gd name="connsiteY10" fmla="*/ 1606550 h 2749504"/>
                  <a:gd name="connsiteX11" fmla="*/ 12700 w 1524000"/>
                  <a:gd name="connsiteY11" fmla="*/ 1692275 h 2749504"/>
                  <a:gd name="connsiteX12" fmla="*/ 0 w 1524000"/>
                  <a:gd name="connsiteY12" fmla="*/ 1822450 h 2749504"/>
                  <a:gd name="connsiteX13" fmla="*/ 44450 w 1524000"/>
                  <a:gd name="connsiteY13" fmla="*/ 1924050 h 2749504"/>
                  <a:gd name="connsiteX14" fmla="*/ 158750 w 1524000"/>
                  <a:gd name="connsiteY14" fmla="*/ 1990725 h 2749504"/>
                  <a:gd name="connsiteX15" fmla="*/ 412750 w 1524000"/>
                  <a:gd name="connsiteY15" fmla="*/ 2057400 h 2749504"/>
                  <a:gd name="connsiteX16" fmla="*/ 581025 w 1524000"/>
                  <a:gd name="connsiteY16" fmla="*/ 2162175 h 2749504"/>
                  <a:gd name="connsiteX17" fmla="*/ 717550 w 1524000"/>
                  <a:gd name="connsiteY17" fmla="*/ 2298700 h 2749504"/>
                  <a:gd name="connsiteX18" fmla="*/ 768350 w 1524000"/>
                  <a:gd name="connsiteY18" fmla="*/ 2393950 h 2749504"/>
                  <a:gd name="connsiteX19" fmla="*/ 819150 w 1524000"/>
                  <a:gd name="connsiteY19" fmla="*/ 2530475 h 2749504"/>
                  <a:gd name="connsiteX20" fmla="*/ 863600 w 1524000"/>
                  <a:gd name="connsiteY20" fmla="*/ 2667000 h 2749504"/>
                  <a:gd name="connsiteX21" fmla="*/ 1089024 w 1524000"/>
                  <a:gd name="connsiteY21" fmla="*/ 2746376 h 2749504"/>
                  <a:gd name="connsiteX22" fmla="*/ 1403349 w 1524000"/>
                  <a:gd name="connsiteY22" fmla="*/ 2733676 h 2749504"/>
                  <a:gd name="connsiteX23" fmla="*/ 1524000 w 1524000"/>
                  <a:gd name="connsiteY23" fmla="*/ 2663825 h 2749504"/>
                  <a:gd name="connsiteX0" fmla="*/ 1320800 w 1524000"/>
                  <a:gd name="connsiteY0" fmla="*/ 0 h 2416129"/>
                  <a:gd name="connsiteX1" fmla="*/ 1181100 w 1524000"/>
                  <a:gd name="connsiteY1" fmla="*/ 193675 h 2416129"/>
                  <a:gd name="connsiteX2" fmla="*/ 977900 w 1524000"/>
                  <a:gd name="connsiteY2" fmla="*/ 244475 h 2416129"/>
                  <a:gd name="connsiteX3" fmla="*/ 692150 w 1524000"/>
                  <a:gd name="connsiteY3" fmla="*/ 276225 h 2416129"/>
                  <a:gd name="connsiteX4" fmla="*/ 469900 w 1524000"/>
                  <a:gd name="connsiteY4" fmla="*/ 314325 h 2416129"/>
                  <a:gd name="connsiteX5" fmla="*/ 323850 w 1524000"/>
                  <a:gd name="connsiteY5" fmla="*/ 355600 h 2416129"/>
                  <a:gd name="connsiteX6" fmla="*/ 266700 w 1524000"/>
                  <a:gd name="connsiteY6" fmla="*/ 434975 h 2416129"/>
                  <a:gd name="connsiteX7" fmla="*/ 215900 w 1524000"/>
                  <a:gd name="connsiteY7" fmla="*/ 650875 h 2416129"/>
                  <a:gd name="connsiteX8" fmla="*/ 158750 w 1524000"/>
                  <a:gd name="connsiteY8" fmla="*/ 1089025 h 2416129"/>
                  <a:gd name="connsiteX9" fmla="*/ 85725 w 1524000"/>
                  <a:gd name="connsiteY9" fmla="*/ 1273175 h 2416129"/>
                  <a:gd name="connsiteX10" fmla="*/ 12700 w 1524000"/>
                  <a:gd name="connsiteY10" fmla="*/ 1358900 h 2416129"/>
                  <a:gd name="connsiteX11" fmla="*/ 0 w 1524000"/>
                  <a:gd name="connsiteY11" fmla="*/ 1489075 h 2416129"/>
                  <a:gd name="connsiteX12" fmla="*/ 44450 w 1524000"/>
                  <a:gd name="connsiteY12" fmla="*/ 1590675 h 2416129"/>
                  <a:gd name="connsiteX13" fmla="*/ 158750 w 1524000"/>
                  <a:gd name="connsiteY13" fmla="*/ 1657350 h 2416129"/>
                  <a:gd name="connsiteX14" fmla="*/ 412750 w 1524000"/>
                  <a:gd name="connsiteY14" fmla="*/ 1724025 h 2416129"/>
                  <a:gd name="connsiteX15" fmla="*/ 581025 w 1524000"/>
                  <a:gd name="connsiteY15" fmla="*/ 1828800 h 2416129"/>
                  <a:gd name="connsiteX16" fmla="*/ 717550 w 1524000"/>
                  <a:gd name="connsiteY16" fmla="*/ 1965325 h 2416129"/>
                  <a:gd name="connsiteX17" fmla="*/ 768350 w 1524000"/>
                  <a:gd name="connsiteY17" fmla="*/ 2060575 h 2416129"/>
                  <a:gd name="connsiteX18" fmla="*/ 819150 w 1524000"/>
                  <a:gd name="connsiteY18" fmla="*/ 2197100 h 2416129"/>
                  <a:gd name="connsiteX19" fmla="*/ 863600 w 1524000"/>
                  <a:gd name="connsiteY19" fmla="*/ 2333625 h 2416129"/>
                  <a:gd name="connsiteX20" fmla="*/ 1089024 w 1524000"/>
                  <a:gd name="connsiteY20" fmla="*/ 2413001 h 2416129"/>
                  <a:gd name="connsiteX21" fmla="*/ 1403349 w 1524000"/>
                  <a:gd name="connsiteY21" fmla="*/ 2400301 h 2416129"/>
                  <a:gd name="connsiteX22" fmla="*/ 1524000 w 1524000"/>
                  <a:gd name="connsiteY22" fmla="*/ 2330450 h 2416129"/>
                  <a:gd name="connsiteX0" fmla="*/ 1181100 w 1524000"/>
                  <a:gd name="connsiteY0" fmla="*/ 0 h 2222454"/>
                  <a:gd name="connsiteX1" fmla="*/ 977900 w 1524000"/>
                  <a:gd name="connsiteY1" fmla="*/ 50800 h 2222454"/>
                  <a:gd name="connsiteX2" fmla="*/ 692150 w 1524000"/>
                  <a:gd name="connsiteY2" fmla="*/ 82550 h 2222454"/>
                  <a:gd name="connsiteX3" fmla="*/ 469900 w 1524000"/>
                  <a:gd name="connsiteY3" fmla="*/ 120650 h 2222454"/>
                  <a:gd name="connsiteX4" fmla="*/ 323850 w 1524000"/>
                  <a:gd name="connsiteY4" fmla="*/ 161925 h 2222454"/>
                  <a:gd name="connsiteX5" fmla="*/ 266700 w 1524000"/>
                  <a:gd name="connsiteY5" fmla="*/ 241300 h 2222454"/>
                  <a:gd name="connsiteX6" fmla="*/ 215900 w 1524000"/>
                  <a:gd name="connsiteY6" fmla="*/ 457200 h 2222454"/>
                  <a:gd name="connsiteX7" fmla="*/ 158750 w 1524000"/>
                  <a:gd name="connsiteY7" fmla="*/ 895350 h 2222454"/>
                  <a:gd name="connsiteX8" fmla="*/ 85725 w 1524000"/>
                  <a:gd name="connsiteY8" fmla="*/ 1079500 h 2222454"/>
                  <a:gd name="connsiteX9" fmla="*/ 12700 w 1524000"/>
                  <a:gd name="connsiteY9" fmla="*/ 1165225 h 2222454"/>
                  <a:gd name="connsiteX10" fmla="*/ 0 w 1524000"/>
                  <a:gd name="connsiteY10" fmla="*/ 1295400 h 2222454"/>
                  <a:gd name="connsiteX11" fmla="*/ 44450 w 1524000"/>
                  <a:gd name="connsiteY11" fmla="*/ 1397000 h 2222454"/>
                  <a:gd name="connsiteX12" fmla="*/ 158750 w 1524000"/>
                  <a:gd name="connsiteY12" fmla="*/ 1463675 h 2222454"/>
                  <a:gd name="connsiteX13" fmla="*/ 412750 w 1524000"/>
                  <a:gd name="connsiteY13" fmla="*/ 1530350 h 2222454"/>
                  <a:gd name="connsiteX14" fmla="*/ 581025 w 1524000"/>
                  <a:gd name="connsiteY14" fmla="*/ 1635125 h 2222454"/>
                  <a:gd name="connsiteX15" fmla="*/ 717550 w 1524000"/>
                  <a:gd name="connsiteY15" fmla="*/ 1771650 h 2222454"/>
                  <a:gd name="connsiteX16" fmla="*/ 768350 w 1524000"/>
                  <a:gd name="connsiteY16" fmla="*/ 1866900 h 2222454"/>
                  <a:gd name="connsiteX17" fmla="*/ 819150 w 1524000"/>
                  <a:gd name="connsiteY17" fmla="*/ 2003425 h 2222454"/>
                  <a:gd name="connsiteX18" fmla="*/ 863600 w 1524000"/>
                  <a:gd name="connsiteY18" fmla="*/ 2139950 h 2222454"/>
                  <a:gd name="connsiteX19" fmla="*/ 1089024 w 1524000"/>
                  <a:gd name="connsiteY19" fmla="*/ 2219326 h 2222454"/>
                  <a:gd name="connsiteX20" fmla="*/ 1403349 w 1524000"/>
                  <a:gd name="connsiteY20" fmla="*/ 2206626 h 2222454"/>
                  <a:gd name="connsiteX21" fmla="*/ 1524000 w 1524000"/>
                  <a:gd name="connsiteY21" fmla="*/ 2136775 h 2222454"/>
                  <a:gd name="connsiteX0" fmla="*/ 977900 w 1524000"/>
                  <a:gd name="connsiteY0" fmla="*/ 0 h 2171654"/>
                  <a:gd name="connsiteX1" fmla="*/ 692150 w 1524000"/>
                  <a:gd name="connsiteY1" fmla="*/ 31750 h 2171654"/>
                  <a:gd name="connsiteX2" fmla="*/ 469900 w 1524000"/>
                  <a:gd name="connsiteY2" fmla="*/ 69850 h 2171654"/>
                  <a:gd name="connsiteX3" fmla="*/ 323850 w 1524000"/>
                  <a:gd name="connsiteY3" fmla="*/ 111125 h 2171654"/>
                  <a:gd name="connsiteX4" fmla="*/ 266700 w 1524000"/>
                  <a:gd name="connsiteY4" fmla="*/ 190500 h 2171654"/>
                  <a:gd name="connsiteX5" fmla="*/ 215900 w 1524000"/>
                  <a:gd name="connsiteY5" fmla="*/ 406400 h 2171654"/>
                  <a:gd name="connsiteX6" fmla="*/ 158750 w 1524000"/>
                  <a:gd name="connsiteY6" fmla="*/ 844550 h 2171654"/>
                  <a:gd name="connsiteX7" fmla="*/ 85725 w 1524000"/>
                  <a:gd name="connsiteY7" fmla="*/ 1028700 h 2171654"/>
                  <a:gd name="connsiteX8" fmla="*/ 12700 w 1524000"/>
                  <a:gd name="connsiteY8" fmla="*/ 1114425 h 2171654"/>
                  <a:gd name="connsiteX9" fmla="*/ 0 w 1524000"/>
                  <a:gd name="connsiteY9" fmla="*/ 1244600 h 2171654"/>
                  <a:gd name="connsiteX10" fmla="*/ 44450 w 1524000"/>
                  <a:gd name="connsiteY10" fmla="*/ 1346200 h 2171654"/>
                  <a:gd name="connsiteX11" fmla="*/ 158750 w 1524000"/>
                  <a:gd name="connsiteY11" fmla="*/ 1412875 h 2171654"/>
                  <a:gd name="connsiteX12" fmla="*/ 412750 w 1524000"/>
                  <a:gd name="connsiteY12" fmla="*/ 1479550 h 2171654"/>
                  <a:gd name="connsiteX13" fmla="*/ 581025 w 1524000"/>
                  <a:gd name="connsiteY13" fmla="*/ 1584325 h 2171654"/>
                  <a:gd name="connsiteX14" fmla="*/ 717550 w 1524000"/>
                  <a:gd name="connsiteY14" fmla="*/ 1720850 h 2171654"/>
                  <a:gd name="connsiteX15" fmla="*/ 768350 w 1524000"/>
                  <a:gd name="connsiteY15" fmla="*/ 1816100 h 2171654"/>
                  <a:gd name="connsiteX16" fmla="*/ 819150 w 1524000"/>
                  <a:gd name="connsiteY16" fmla="*/ 1952625 h 2171654"/>
                  <a:gd name="connsiteX17" fmla="*/ 863600 w 1524000"/>
                  <a:gd name="connsiteY17" fmla="*/ 2089150 h 2171654"/>
                  <a:gd name="connsiteX18" fmla="*/ 1089024 w 1524000"/>
                  <a:gd name="connsiteY18" fmla="*/ 2168526 h 2171654"/>
                  <a:gd name="connsiteX19" fmla="*/ 1403349 w 1524000"/>
                  <a:gd name="connsiteY19" fmla="*/ 2155826 h 2171654"/>
                  <a:gd name="connsiteX20" fmla="*/ 1524000 w 1524000"/>
                  <a:gd name="connsiteY20" fmla="*/ 2085975 h 2171654"/>
                  <a:gd name="connsiteX0" fmla="*/ 692150 w 1524000"/>
                  <a:gd name="connsiteY0" fmla="*/ 0 h 2139904"/>
                  <a:gd name="connsiteX1" fmla="*/ 469900 w 1524000"/>
                  <a:gd name="connsiteY1" fmla="*/ 38100 h 2139904"/>
                  <a:gd name="connsiteX2" fmla="*/ 323850 w 1524000"/>
                  <a:gd name="connsiteY2" fmla="*/ 79375 h 2139904"/>
                  <a:gd name="connsiteX3" fmla="*/ 266700 w 1524000"/>
                  <a:gd name="connsiteY3" fmla="*/ 158750 h 2139904"/>
                  <a:gd name="connsiteX4" fmla="*/ 215900 w 1524000"/>
                  <a:gd name="connsiteY4" fmla="*/ 374650 h 2139904"/>
                  <a:gd name="connsiteX5" fmla="*/ 158750 w 1524000"/>
                  <a:gd name="connsiteY5" fmla="*/ 812800 h 2139904"/>
                  <a:gd name="connsiteX6" fmla="*/ 85725 w 1524000"/>
                  <a:gd name="connsiteY6" fmla="*/ 996950 h 2139904"/>
                  <a:gd name="connsiteX7" fmla="*/ 12700 w 1524000"/>
                  <a:gd name="connsiteY7" fmla="*/ 1082675 h 2139904"/>
                  <a:gd name="connsiteX8" fmla="*/ 0 w 1524000"/>
                  <a:gd name="connsiteY8" fmla="*/ 1212850 h 2139904"/>
                  <a:gd name="connsiteX9" fmla="*/ 44450 w 1524000"/>
                  <a:gd name="connsiteY9" fmla="*/ 1314450 h 2139904"/>
                  <a:gd name="connsiteX10" fmla="*/ 158750 w 1524000"/>
                  <a:gd name="connsiteY10" fmla="*/ 1381125 h 2139904"/>
                  <a:gd name="connsiteX11" fmla="*/ 412750 w 1524000"/>
                  <a:gd name="connsiteY11" fmla="*/ 1447800 h 2139904"/>
                  <a:gd name="connsiteX12" fmla="*/ 581025 w 1524000"/>
                  <a:gd name="connsiteY12" fmla="*/ 1552575 h 2139904"/>
                  <a:gd name="connsiteX13" fmla="*/ 717550 w 1524000"/>
                  <a:gd name="connsiteY13" fmla="*/ 1689100 h 2139904"/>
                  <a:gd name="connsiteX14" fmla="*/ 768350 w 1524000"/>
                  <a:gd name="connsiteY14" fmla="*/ 1784350 h 2139904"/>
                  <a:gd name="connsiteX15" fmla="*/ 819150 w 1524000"/>
                  <a:gd name="connsiteY15" fmla="*/ 1920875 h 2139904"/>
                  <a:gd name="connsiteX16" fmla="*/ 863600 w 1524000"/>
                  <a:gd name="connsiteY16" fmla="*/ 2057400 h 2139904"/>
                  <a:gd name="connsiteX17" fmla="*/ 1089024 w 1524000"/>
                  <a:gd name="connsiteY17" fmla="*/ 2136776 h 2139904"/>
                  <a:gd name="connsiteX18" fmla="*/ 1403349 w 1524000"/>
                  <a:gd name="connsiteY18" fmla="*/ 2124076 h 2139904"/>
                  <a:gd name="connsiteX19" fmla="*/ 1524000 w 1524000"/>
                  <a:gd name="connsiteY19" fmla="*/ 2054225 h 2139904"/>
                  <a:gd name="connsiteX0" fmla="*/ 469900 w 1524000"/>
                  <a:gd name="connsiteY0" fmla="*/ 0 h 2101804"/>
                  <a:gd name="connsiteX1" fmla="*/ 323850 w 1524000"/>
                  <a:gd name="connsiteY1" fmla="*/ 41275 h 2101804"/>
                  <a:gd name="connsiteX2" fmla="*/ 266700 w 1524000"/>
                  <a:gd name="connsiteY2" fmla="*/ 120650 h 2101804"/>
                  <a:gd name="connsiteX3" fmla="*/ 215900 w 1524000"/>
                  <a:gd name="connsiteY3" fmla="*/ 336550 h 2101804"/>
                  <a:gd name="connsiteX4" fmla="*/ 158750 w 1524000"/>
                  <a:gd name="connsiteY4" fmla="*/ 774700 h 2101804"/>
                  <a:gd name="connsiteX5" fmla="*/ 85725 w 1524000"/>
                  <a:gd name="connsiteY5" fmla="*/ 958850 h 2101804"/>
                  <a:gd name="connsiteX6" fmla="*/ 12700 w 1524000"/>
                  <a:gd name="connsiteY6" fmla="*/ 1044575 h 2101804"/>
                  <a:gd name="connsiteX7" fmla="*/ 0 w 1524000"/>
                  <a:gd name="connsiteY7" fmla="*/ 1174750 h 2101804"/>
                  <a:gd name="connsiteX8" fmla="*/ 44450 w 1524000"/>
                  <a:gd name="connsiteY8" fmla="*/ 1276350 h 2101804"/>
                  <a:gd name="connsiteX9" fmla="*/ 158750 w 1524000"/>
                  <a:gd name="connsiteY9" fmla="*/ 1343025 h 2101804"/>
                  <a:gd name="connsiteX10" fmla="*/ 412750 w 1524000"/>
                  <a:gd name="connsiteY10" fmla="*/ 1409700 h 2101804"/>
                  <a:gd name="connsiteX11" fmla="*/ 581025 w 1524000"/>
                  <a:gd name="connsiteY11" fmla="*/ 1514475 h 2101804"/>
                  <a:gd name="connsiteX12" fmla="*/ 717550 w 1524000"/>
                  <a:gd name="connsiteY12" fmla="*/ 1651000 h 2101804"/>
                  <a:gd name="connsiteX13" fmla="*/ 768350 w 1524000"/>
                  <a:gd name="connsiteY13" fmla="*/ 1746250 h 2101804"/>
                  <a:gd name="connsiteX14" fmla="*/ 819150 w 1524000"/>
                  <a:gd name="connsiteY14" fmla="*/ 1882775 h 2101804"/>
                  <a:gd name="connsiteX15" fmla="*/ 863600 w 1524000"/>
                  <a:gd name="connsiteY15" fmla="*/ 2019300 h 2101804"/>
                  <a:gd name="connsiteX16" fmla="*/ 1089024 w 1524000"/>
                  <a:gd name="connsiteY16" fmla="*/ 2098676 h 2101804"/>
                  <a:gd name="connsiteX17" fmla="*/ 1403349 w 1524000"/>
                  <a:gd name="connsiteY17" fmla="*/ 2085976 h 2101804"/>
                  <a:gd name="connsiteX18" fmla="*/ 1524000 w 1524000"/>
                  <a:gd name="connsiteY18" fmla="*/ 2016125 h 2101804"/>
                  <a:gd name="connsiteX0" fmla="*/ 323850 w 1524000"/>
                  <a:gd name="connsiteY0" fmla="*/ 0 h 2060529"/>
                  <a:gd name="connsiteX1" fmla="*/ 266700 w 1524000"/>
                  <a:gd name="connsiteY1" fmla="*/ 79375 h 2060529"/>
                  <a:gd name="connsiteX2" fmla="*/ 215900 w 1524000"/>
                  <a:gd name="connsiteY2" fmla="*/ 295275 h 2060529"/>
                  <a:gd name="connsiteX3" fmla="*/ 158750 w 1524000"/>
                  <a:gd name="connsiteY3" fmla="*/ 733425 h 2060529"/>
                  <a:gd name="connsiteX4" fmla="*/ 85725 w 1524000"/>
                  <a:gd name="connsiteY4" fmla="*/ 917575 h 2060529"/>
                  <a:gd name="connsiteX5" fmla="*/ 12700 w 1524000"/>
                  <a:gd name="connsiteY5" fmla="*/ 1003300 h 2060529"/>
                  <a:gd name="connsiteX6" fmla="*/ 0 w 1524000"/>
                  <a:gd name="connsiteY6" fmla="*/ 1133475 h 2060529"/>
                  <a:gd name="connsiteX7" fmla="*/ 44450 w 1524000"/>
                  <a:gd name="connsiteY7" fmla="*/ 1235075 h 2060529"/>
                  <a:gd name="connsiteX8" fmla="*/ 158750 w 1524000"/>
                  <a:gd name="connsiteY8" fmla="*/ 1301750 h 2060529"/>
                  <a:gd name="connsiteX9" fmla="*/ 412750 w 1524000"/>
                  <a:gd name="connsiteY9" fmla="*/ 1368425 h 2060529"/>
                  <a:gd name="connsiteX10" fmla="*/ 581025 w 1524000"/>
                  <a:gd name="connsiteY10" fmla="*/ 1473200 h 2060529"/>
                  <a:gd name="connsiteX11" fmla="*/ 717550 w 1524000"/>
                  <a:gd name="connsiteY11" fmla="*/ 1609725 h 2060529"/>
                  <a:gd name="connsiteX12" fmla="*/ 768350 w 1524000"/>
                  <a:gd name="connsiteY12" fmla="*/ 1704975 h 2060529"/>
                  <a:gd name="connsiteX13" fmla="*/ 819150 w 1524000"/>
                  <a:gd name="connsiteY13" fmla="*/ 1841500 h 2060529"/>
                  <a:gd name="connsiteX14" fmla="*/ 863600 w 1524000"/>
                  <a:gd name="connsiteY14" fmla="*/ 1978025 h 2060529"/>
                  <a:gd name="connsiteX15" fmla="*/ 1089024 w 1524000"/>
                  <a:gd name="connsiteY15" fmla="*/ 2057401 h 2060529"/>
                  <a:gd name="connsiteX16" fmla="*/ 1403349 w 1524000"/>
                  <a:gd name="connsiteY16" fmla="*/ 2044701 h 2060529"/>
                  <a:gd name="connsiteX17" fmla="*/ 1524000 w 1524000"/>
                  <a:gd name="connsiteY17" fmla="*/ 1974850 h 2060529"/>
                  <a:gd name="connsiteX0" fmla="*/ 266700 w 1524000"/>
                  <a:gd name="connsiteY0" fmla="*/ 0 h 1981154"/>
                  <a:gd name="connsiteX1" fmla="*/ 215900 w 1524000"/>
                  <a:gd name="connsiteY1" fmla="*/ 215900 h 1981154"/>
                  <a:gd name="connsiteX2" fmla="*/ 158750 w 1524000"/>
                  <a:gd name="connsiteY2" fmla="*/ 654050 h 1981154"/>
                  <a:gd name="connsiteX3" fmla="*/ 85725 w 1524000"/>
                  <a:gd name="connsiteY3" fmla="*/ 838200 h 1981154"/>
                  <a:gd name="connsiteX4" fmla="*/ 12700 w 1524000"/>
                  <a:gd name="connsiteY4" fmla="*/ 923925 h 1981154"/>
                  <a:gd name="connsiteX5" fmla="*/ 0 w 1524000"/>
                  <a:gd name="connsiteY5" fmla="*/ 1054100 h 1981154"/>
                  <a:gd name="connsiteX6" fmla="*/ 44450 w 1524000"/>
                  <a:gd name="connsiteY6" fmla="*/ 1155700 h 1981154"/>
                  <a:gd name="connsiteX7" fmla="*/ 158750 w 1524000"/>
                  <a:gd name="connsiteY7" fmla="*/ 1222375 h 1981154"/>
                  <a:gd name="connsiteX8" fmla="*/ 412750 w 1524000"/>
                  <a:gd name="connsiteY8" fmla="*/ 1289050 h 1981154"/>
                  <a:gd name="connsiteX9" fmla="*/ 581025 w 1524000"/>
                  <a:gd name="connsiteY9" fmla="*/ 1393825 h 1981154"/>
                  <a:gd name="connsiteX10" fmla="*/ 717550 w 1524000"/>
                  <a:gd name="connsiteY10" fmla="*/ 1530350 h 1981154"/>
                  <a:gd name="connsiteX11" fmla="*/ 768350 w 1524000"/>
                  <a:gd name="connsiteY11" fmla="*/ 1625600 h 1981154"/>
                  <a:gd name="connsiteX12" fmla="*/ 819150 w 1524000"/>
                  <a:gd name="connsiteY12" fmla="*/ 1762125 h 1981154"/>
                  <a:gd name="connsiteX13" fmla="*/ 863600 w 1524000"/>
                  <a:gd name="connsiteY13" fmla="*/ 1898650 h 1981154"/>
                  <a:gd name="connsiteX14" fmla="*/ 1089024 w 1524000"/>
                  <a:gd name="connsiteY14" fmla="*/ 1978026 h 1981154"/>
                  <a:gd name="connsiteX15" fmla="*/ 1403349 w 1524000"/>
                  <a:gd name="connsiteY15" fmla="*/ 1965326 h 1981154"/>
                  <a:gd name="connsiteX16" fmla="*/ 1524000 w 1524000"/>
                  <a:gd name="connsiteY16" fmla="*/ 1895475 h 1981154"/>
                  <a:gd name="connsiteX0" fmla="*/ 215900 w 1524000"/>
                  <a:gd name="connsiteY0" fmla="*/ 0 h 1765254"/>
                  <a:gd name="connsiteX1" fmla="*/ 158750 w 1524000"/>
                  <a:gd name="connsiteY1" fmla="*/ 438150 h 1765254"/>
                  <a:gd name="connsiteX2" fmla="*/ 85725 w 1524000"/>
                  <a:gd name="connsiteY2" fmla="*/ 622300 h 1765254"/>
                  <a:gd name="connsiteX3" fmla="*/ 12700 w 1524000"/>
                  <a:gd name="connsiteY3" fmla="*/ 708025 h 1765254"/>
                  <a:gd name="connsiteX4" fmla="*/ 0 w 1524000"/>
                  <a:gd name="connsiteY4" fmla="*/ 838200 h 1765254"/>
                  <a:gd name="connsiteX5" fmla="*/ 44450 w 1524000"/>
                  <a:gd name="connsiteY5" fmla="*/ 939800 h 1765254"/>
                  <a:gd name="connsiteX6" fmla="*/ 158750 w 1524000"/>
                  <a:gd name="connsiteY6" fmla="*/ 1006475 h 1765254"/>
                  <a:gd name="connsiteX7" fmla="*/ 412750 w 1524000"/>
                  <a:gd name="connsiteY7" fmla="*/ 1073150 h 1765254"/>
                  <a:gd name="connsiteX8" fmla="*/ 581025 w 1524000"/>
                  <a:gd name="connsiteY8" fmla="*/ 1177925 h 1765254"/>
                  <a:gd name="connsiteX9" fmla="*/ 717550 w 1524000"/>
                  <a:gd name="connsiteY9" fmla="*/ 1314450 h 1765254"/>
                  <a:gd name="connsiteX10" fmla="*/ 768350 w 1524000"/>
                  <a:gd name="connsiteY10" fmla="*/ 1409700 h 1765254"/>
                  <a:gd name="connsiteX11" fmla="*/ 819150 w 1524000"/>
                  <a:gd name="connsiteY11" fmla="*/ 1546225 h 1765254"/>
                  <a:gd name="connsiteX12" fmla="*/ 863600 w 1524000"/>
                  <a:gd name="connsiteY12" fmla="*/ 1682750 h 1765254"/>
                  <a:gd name="connsiteX13" fmla="*/ 1089024 w 1524000"/>
                  <a:gd name="connsiteY13" fmla="*/ 1762126 h 1765254"/>
                  <a:gd name="connsiteX14" fmla="*/ 1403349 w 1524000"/>
                  <a:gd name="connsiteY14" fmla="*/ 1749426 h 1765254"/>
                  <a:gd name="connsiteX15" fmla="*/ 1524000 w 1524000"/>
                  <a:gd name="connsiteY15" fmla="*/ 1679575 h 1765254"/>
                  <a:gd name="connsiteX0" fmla="*/ 215900 w 1403349"/>
                  <a:gd name="connsiteY0" fmla="*/ 0 h 1765254"/>
                  <a:gd name="connsiteX1" fmla="*/ 158750 w 1403349"/>
                  <a:gd name="connsiteY1" fmla="*/ 438150 h 1765254"/>
                  <a:gd name="connsiteX2" fmla="*/ 85725 w 1403349"/>
                  <a:gd name="connsiteY2" fmla="*/ 622300 h 1765254"/>
                  <a:gd name="connsiteX3" fmla="*/ 12700 w 1403349"/>
                  <a:gd name="connsiteY3" fmla="*/ 708025 h 1765254"/>
                  <a:gd name="connsiteX4" fmla="*/ 0 w 1403349"/>
                  <a:gd name="connsiteY4" fmla="*/ 838200 h 1765254"/>
                  <a:gd name="connsiteX5" fmla="*/ 44450 w 1403349"/>
                  <a:gd name="connsiteY5" fmla="*/ 939800 h 1765254"/>
                  <a:gd name="connsiteX6" fmla="*/ 158750 w 1403349"/>
                  <a:gd name="connsiteY6" fmla="*/ 1006475 h 1765254"/>
                  <a:gd name="connsiteX7" fmla="*/ 412750 w 1403349"/>
                  <a:gd name="connsiteY7" fmla="*/ 1073150 h 1765254"/>
                  <a:gd name="connsiteX8" fmla="*/ 581025 w 1403349"/>
                  <a:gd name="connsiteY8" fmla="*/ 1177925 h 1765254"/>
                  <a:gd name="connsiteX9" fmla="*/ 717550 w 1403349"/>
                  <a:gd name="connsiteY9" fmla="*/ 1314450 h 1765254"/>
                  <a:gd name="connsiteX10" fmla="*/ 768350 w 1403349"/>
                  <a:gd name="connsiteY10" fmla="*/ 1409700 h 1765254"/>
                  <a:gd name="connsiteX11" fmla="*/ 819150 w 1403349"/>
                  <a:gd name="connsiteY11" fmla="*/ 1546225 h 1765254"/>
                  <a:gd name="connsiteX12" fmla="*/ 863600 w 1403349"/>
                  <a:gd name="connsiteY12" fmla="*/ 1682750 h 1765254"/>
                  <a:gd name="connsiteX13" fmla="*/ 1089024 w 1403349"/>
                  <a:gd name="connsiteY13" fmla="*/ 1762126 h 1765254"/>
                  <a:gd name="connsiteX14" fmla="*/ 1403349 w 1403349"/>
                  <a:gd name="connsiteY14" fmla="*/ 1749426 h 1765254"/>
                  <a:gd name="connsiteX0" fmla="*/ 215900 w 1089024"/>
                  <a:gd name="connsiteY0" fmla="*/ 0 h 1762129"/>
                  <a:gd name="connsiteX1" fmla="*/ 158750 w 1089024"/>
                  <a:gd name="connsiteY1" fmla="*/ 438150 h 1762129"/>
                  <a:gd name="connsiteX2" fmla="*/ 85725 w 1089024"/>
                  <a:gd name="connsiteY2" fmla="*/ 622300 h 1762129"/>
                  <a:gd name="connsiteX3" fmla="*/ 12700 w 1089024"/>
                  <a:gd name="connsiteY3" fmla="*/ 708025 h 1762129"/>
                  <a:gd name="connsiteX4" fmla="*/ 0 w 1089024"/>
                  <a:gd name="connsiteY4" fmla="*/ 838200 h 1762129"/>
                  <a:gd name="connsiteX5" fmla="*/ 44450 w 1089024"/>
                  <a:gd name="connsiteY5" fmla="*/ 939800 h 1762129"/>
                  <a:gd name="connsiteX6" fmla="*/ 158750 w 1089024"/>
                  <a:gd name="connsiteY6" fmla="*/ 1006475 h 1762129"/>
                  <a:gd name="connsiteX7" fmla="*/ 412750 w 1089024"/>
                  <a:gd name="connsiteY7" fmla="*/ 1073150 h 1762129"/>
                  <a:gd name="connsiteX8" fmla="*/ 581025 w 1089024"/>
                  <a:gd name="connsiteY8" fmla="*/ 1177925 h 1762129"/>
                  <a:gd name="connsiteX9" fmla="*/ 717550 w 1089024"/>
                  <a:gd name="connsiteY9" fmla="*/ 1314450 h 1762129"/>
                  <a:gd name="connsiteX10" fmla="*/ 768350 w 1089024"/>
                  <a:gd name="connsiteY10" fmla="*/ 1409700 h 1762129"/>
                  <a:gd name="connsiteX11" fmla="*/ 819150 w 1089024"/>
                  <a:gd name="connsiteY11" fmla="*/ 1546225 h 1762129"/>
                  <a:gd name="connsiteX12" fmla="*/ 863600 w 1089024"/>
                  <a:gd name="connsiteY12" fmla="*/ 1682750 h 1762129"/>
                  <a:gd name="connsiteX13" fmla="*/ 1089024 w 1089024"/>
                  <a:gd name="connsiteY13" fmla="*/ 1762126 h 1762129"/>
                  <a:gd name="connsiteX0" fmla="*/ 215900 w 993774"/>
                  <a:gd name="connsiteY0" fmla="*/ 0 h 1743081"/>
                  <a:gd name="connsiteX1" fmla="*/ 158750 w 993774"/>
                  <a:gd name="connsiteY1" fmla="*/ 438150 h 1743081"/>
                  <a:gd name="connsiteX2" fmla="*/ 85725 w 993774"/>
                  <a:gd name="connsiteY2" fmla="*/ 622300 h 1743081"/>
                  <a:gd name="connsiteX3" fmla="*/ 12700 w 993774"/>
                  <a:gd name="connsiteY3" fmla="*/ 708025 h 1743081"/>
                  <a:gd name="connsiteX4" fmla="*/ 0 w 993774"/>
                  <a:gd name="connsiteY4" fmla="*/ 838200 h 1743081"/>
                  <a:gd name="connsiteX5" fmla="*/ 44450 w 993774"/>
                  <a:gd name="connsiteY5" fmla="*/ 939800 h 1743081"/>
                  <a:gd name="connsiteX6" fmla="*/ 158750 w 993774"/>
                  <a:gd name="connsiteY6" fmla="*/ 1006475 h 1743081"/>
                  <a:gd name="connsiteX7" fmla="*/ 412750 w 993774"/>
                  <a:gd name="connsiteY7" fmla="*/ 1073150 h 1743081"/>
                  <a:gd name="connsiteX8" fmla="*/ 581025 w 993774"/>
                  <a:gd name="connsiteY8" fmla="*/ 1177925 h 1743081"/>
                  <a:gd name="connsiteX9" fmla="*/ 717550 w 993774"/>
                  <a:gd name="connsiteY9" fmla="*/ 1314450 h 1743081"/>
                  <a:gd name="connsiteX10" fmla="*/ 768350 w 993774"/>
                  <a:gd name="connsiteY10" fmla="*/ 1409700 h 1743081"/>
                  <a:gd name="connsiteX11" fmla="*/ 819150 w 993774"/>
                  <a:gd name="connsiteY11" fmla="*/ 1546225 h 1743081"/>
                  <a:gd name="connsiteX12" fmla="*/ 863600 w 993774"/>
                  <a:gd name="connsiteY12" fmla="*/ 1682750 h 1743081"/>
                  <a:gd name="connsiteX13" fmla="*/ 993774 w 993774"/>
                  <a:gd name="connsiteY13" fmla="*/ 1743076 h 1743081"/>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81025 w 927099"/>
                  <a:gd name="connsiteY8" fmla="*/ 1177925 h 1714501"/>
                  <a:gd name="connsiteX9" fmla="*/ 717550 w 927099"/>
                  <a:gd name="connsiteY9" fmla="*/ 1314450 h 1714501"/>
                  <a:gd name="connsiteX10" fmla="*/ 768350 w 927099"/>
                  <a:gd name="connsiteY10" fmla="*/ 1409700 h 1714501"/>
                  <a:gd name="connsiteX11" fmla="*/ 819150 w 927099"/>
                  <a:gd name="connsiteY11" fmla="*/ 1546225 h 1714501"/>
                  <a:gd name="connsiteX12" fmla="*/ 863600 w 927099"/>
                  <a:gd name="connsiteY12" fmla="*/ 1682750 h 1714501"/>
                  <a:gd name="connsiteX13" fmla="*/ 927099 w 927099"/>
                  <a:gd name="connsiteY13" fmla="*/ 1714501 h 1714501"/>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81025 w 927099"/>
                  <a:gd name="connsiteY8" fmla="*/ 1177925 h 1714501"/>
                  <a:gd name="connsiteX9" fmla="*/ 717550 w 927099"/>
                  <a:gd name="connsiteY9" fmla="*/ 1314450 h 1714501"/>
                  <a:gd name="connsiteX10" fmla="*/ 768350 w 927099"/>
                  <a:gd name="connsiteY10" fmla="*/ 1409700 h 1714501"/>
                  <a:gd name="connsiteX11" fmla="*/ 819150 w 927099"/>
                  <a:gd name="connsiteY11" fmla="*/ 1546225 h 1714501"/>
                  <a:gd name="connsiteX12" fmla="*/ 863600 w 927099"/>
                  <a:gd name="connsiteY12" fmla="*/ 1682750 h 1714501"/>
                  <a:gd name="connsiteX13" fmla="*/ 927099 w 927099"/>
                  <a:gd name="connsiteY13" fmla="*/ 1714501 h 1714501"/>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01651 w 927099"/>
                  <a:gd name="connsiteY8" fmla="*/ 1114425 h 1714501"/>
                  <a:gd name="connsiteX9" fmla="*/ 581025 w 927099"/>
                  <a:gd name="connsiteY9" fmla="*/ 1177925 h 1714501"/>
                  <a:gd name="connsiteX10" fmla="*/ 717550 w 927099"/>
                  <a:gd name="connsiteY10" fmla="*/ 1314450 h 1714501"/>
                  <a:gd name="connsiteX11" fmla="*/ 768350 w 927099"/>
                  <a:gd name="connsiteY11" fmla="*/ 1409700 h 1714501"/>
                  <a:gd name="connsiteX12" fmla="*/ 819150 w 927099"/>
                  <a:gd name="connsiteY12" fmla="*/ 1546225 h 1714501"/>
                  <a:gd name="connsiteX13" fmla="*/ 863600 w 927099"/>
                  <a:gd name="connsiteY13" fmla="*/ 1682750 h 1714501"/>
                  <a:gd name="connsiteX14" fmla="*/ 927099 w 927099"/>
                  <a:gd name="connsiteY14" fmla="*/ 1714501 h 1714501"/>
                  <a:gd name="connsiteX0" fmla="*/ 215900 w 927099"/>
                  <a:gd name="connsiteY0" fmla="*/ 0 h 1724026"/>
                  <a:gd name="connsiteX1" fmla="*/ 158750 w 927099"/>
                  <a:gd name="connsiteY1" fmla="*/ 438150 h 1724026"/>
                  <a:gd name="connsiteX2" fmla="*/ 85725 w 927099"/>
                  <a:gd name="connsiteY2" fmla="*/ 622300 h 1724026"/>
                  <a:gd name="connsiteX3" fmla="*/ 12700 w 927099"/>
                  <a:gd name="connsiteY3" fmla="*/ 708025 h 1724026"/>
                  <a:gd name="connsiteX4" fmla="*/ 0 w 927099"/>
                  <a:gd name="connsiteY4" fmla="*/ 838200 h 1724026"/>
                  <a:gd name="connsiteX5" fmla="*/ 44450 w 927099"/>
                  <a:gd name="connsiteY5" fmla="*/ 939800 h 1724026"/>
                  <a:gd name="connsiteX6" fmla="*/ 158750 w 927099"/>
                  <a:gd name="connsiteY6" fmla="*/ 1006475 h 1724026"/>
                  <a:gd name="connsiteX7" fmla="*/ 412750 w 927099"/>
                  <a:gd name="connsiteY7" fmla="*/ 1073150 h 1724026"/>
                  <a:gd name="connsiteX8" fmla="*/ 501651 w 927099"/>
                  <a:gd name="connsiteY8" fmla="*/ 1114425 h 1724026"/>
                  <a:gd name="connsiteX9" fmla="*/ 581025 w 927099"/>
                  <a:gd name="connsiteY9" fmla="*/ 1177925 h 1724026"/>
                  <a:gd name="connsiteX10" fmla="*/ 717550 w 927099"/>
                  <a:gd name="connsiteY10" fmla="*/ 1314450 h 1724026"/>
                  <a:gd name="connsiteX11" fmla="*/ 768350 w 927099"/>
                  <a:gd name="connsiteY11" fmla="*/ 1409700 h 1724026"/>
                  <a:gd name="connsiteX12" fmla="*/ 819150 w 927099"/>
                  <a:gd name="connsiteY12" fmla="*/ 1546225 h 1724026"/>
                  <a:gd name="connsiteX13" fmla="*/ 863600 w 927099"/>
                  <a:gd name="connsiteY13" fmla="*/ 1682750 h 1724026"/>
                  <a:gd name="connsiteX14" fmla="*/ 927099 w 927099"/>
                  <a:gd name="connsiteY14" fmla="*/ 1724026 h 1724026"/>
                  <a:gd name="connsiteX0" fmla="*/ 215900 w 927099"/>
                  <a:gd name="connsiteY0" fmla="*/ 0 h 1724026"/>
                  <a:gd name="connsiteX1" fmla="*/ 158750 w 927099"/>
                  <a:gd name="connsiteY1" fmla="*/ 438150 h 1724026"/>
                  <a:gd name="connsiteX2" fmla="*/ 85725 w 927099"/>
                  <a:gd name="connsiteY2" fmla="*/ 622300 h 1724026"/>
                  <a:gd name="connsiteX3" fmla="*/ 12700 w 927099"/>
                  <a:gd name="connsiteY3" fmla="*/ 708025 h 1724026"/>
                  <a:gd name="connsiteX4" fmla="*/ 0 w 927099"/>
                  <a:gd name="connsiteY4" fmla="*/ 838200 h 1724026"/>
                  <a:gd name="connsiteX5" fmla="*/ 44450 w 927099"/>
                  <a:gd name="connsiteY5" fmla="*/ 939800 h 1724026"/>
                  <a:gd name="connsiteX6" fmla="*/ 158750 w 927099"/>
                  <a:gd name="connsiteY6" fmla="*/ 1006475 h 1724026"/>
                  <a:gd name="connsiteX7" fmla="*/ 412750 w 927099"/>
                  <a:gd name="connsiteY7" fmla="*/ 1073150 h 1724026"/>
                  <a:gd name="connsiteX8" fmla="*/ 501651 w 927099"/>
                  <a:gd name="connsiteY8" fmla="*/ 1114425 h 1724026"/>
                  <a:gd name="connsiteX9" fmla="*/ 581025 w 927099"/>
                  <a:gd name="connsiteY9" fmla="*/ 1177925 h 1724026"/>
                  <a:gd name="connsiteX10" fmla="*/ 717550 w 927099"/>
                  <a:gd name="connsiteY10" fmla="*/ 1314450 h 1724026"/>
                  <a:gd name="connsiteX11" fmla="*/ 768350 w 927099"/>
                  <a:gd name="connsiteY11" fmla="*/ 1409700 h 1724026"/>
                  <a:gd name="connsiteX12" fmla="*/ 819150 w 927099"/>
                  <a:gd name="connsiteY12" fmla="*/ 1546225 h 1724026"/>
                  <a:gd name="connsiteX13" fmla="*/ 863600 w 927099"/>
                  <a:gd name="connsiteY13" fmla="*/ 1682750 h 1724026"/>
                  <a:gd name="connsiteX14" fmla="*/ 927099 w 927099"/>
                  <a:gd name="connsiteY14" fmla="*/ 1724026 h 17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099" h="1724026">
                    <a:moveTo>
                      <a:pt x="215900" y="0"/>
                    </a:moveTo>
                    <a:lnTo>
                      <a:pt x="158750" y="438150"/>
                    </a:lnTo>
                    <a:lnTo>
                      <a:pt x="85725" y="622300"/>
                    </a:lnTo>
                    <a:lnTo>
                      <a:pt x="12700" y="708025"/>
                    </a:lnTo>
                    <a:lnTo>
                      <a:pt x="0" y="838200"/>
                    </a:lnTo>
                    <a:lnTo>
                      <a:pt x="44450" y="939800"/>
                    </a:lnTo>
                    <a:lnTo>
                      <a:pt x="158750" y="1006475"/>
                    </a:lnTo>
                    <a:lnTo>
                      <a:pt x="412750" y="1073150"/>
                    </a:lnTo>
                    <a:cubicBezTo>
                      <a:pt x="439209" y="1089025"/>
                      <a:pt x="475192" y="1098550"/>
                      <a:pt x="501651" y="1114425"/>
                    </a:cubicBezTo>
                    <a:lnTo>
                      <a:pt x="581025" y="1177925"/>
                    </a:lnTo>
                    <a:lnTo>
                      <a:pt x="717550" y="1314450"/>
                    </a:lnTo>
                    <a:lnTo>
                      <a:pt x="768350" y="1409700"/>
                    </a:lnTo>
                    <a:lnTo>
                      <a:pt x="819150" y="1546225"/>
                    </a:lnTo>
                    <a:lnTo>
                      <a:pt x="863600" y="1682750"/>
                    </a:lnTo>
                    <a:cubicBezTo>
                      <a:pt x="927628" y="1713972"/>
                      <a:pt x="867832" y="1673755"/>
                      <a:pt x="927099" y="1724026"/>
                    </a:cubicBezTo>
                  </a:path>
                </a:pathLst>
              </a:custGeom>
              <a:noFill/>
              <a:ln w="28575">
                <a:solidFill>
                  <a:srgbClr val="FF0000"/>
                </a:solidFill>
                <a:prstDash val="sysDot"/>
              </a:ln>
            </p:spPr>
            <p:txBody>
              <a:bodyPr rtlCol="0" anchor="ctr"/>
              <a:lstStyle/>
              <a:p>
                <a:pPr algn="ctr"/>
                <a:endParaRPr kumimoji="1" lang="ja-JP" altLang="en-US"/>
              </a:p>
            </p:txBody>
          </p:sp>
          <p:sp>
            <p:nvSpPr>
              <p:cNvPr id="20" name="AutoShape 4"/>
              <p:cNvSpPr>
                <a:spLocks noChangeArrowheads="1"/>
              </p:cNvSpPr>
              <p:nvPr/>
            </p:nvSpPr>
            <p:spPr bwMode="auto">
              <a:xfrm>
                <a:off x="4626347" y="2621733"/>
                <a:ext cx="665734" cy="346686"/>
              </a:xfrm>
              <a:prstGeom prst="wedgeRoundRectCallout">
                <a:avLst>
                  <a:gd name="adj1" fmla="val 55638"/>
                  <a:gd name="adj2" fmla="val 95930"/>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施設誘致地区</a:t>
                </a:r>
              </a:p>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住宅供給</a:t>
                </a:r>
                <a:r>
                  <a:rPr lang="ja-JP" altLang="en-US" sz="600" b="0" dirty="0" smtClean="0">
                    <a:latin typeface="Meiryo UI" panose="020B0604030504040204" pitchFamily="50" charset="-128"/>
                    <a:ea typeface="Meiryo UI" panose="020B0604030504040204" pitchFamily="50" charset="-128"/>
                    <a:cs typeface="Meiryo UI" panose="020B0604030504040204" pitchFamily="50" charset="-128"/>
                  </a:rPr>
                  <a:t>公社他</a:t>
                </a:r>
                <a:endParaRPr lang="ja-JP" altLang="en-US" sz="6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仮換地・保留地</a:t>
                </a:r>
              </a:p>
            </p:txBody>
          </p:sp>
          <p:sp>
            <p:nvSpPr>
              <p:cNvPr id="21" name="AutoShape 6"/>
              <p:cNvSpPr>
                <a:spLocks noChangeAspect="1" noChangeArrowheads="1"/>
              </p:cNvSpPr>
              <p:nvPr/>
            </p:nvSpPr>
            <p:spPr bwMode="auto">
              <a:xfrm>
                <a:off x="6228184" y="4073847"/>
                <a:ext cx="908005" cy="312634"/>
              </a:xfrm>
              <a:prstGeom prst="wedgeRoundRectCallout">
                <a:avLst>
                  <a:gd name="adj1" fmla="val 45593"/>
                  <a:gd name="adj2" fmla="val -133389"/>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民間地権者</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による宅地開発</a:t>
                </a:r>
              </a:p>
            </p:txBody>
          </p:sp>
          <p:sp>
            <p:nvSpPr>
              <p:cNvPr id="23" name="AutoShape 7"/>
              <p:cNvSpPr>
                <a:spLocks noChangeAspect="1" noChangeArrowheads="1"/>
              </p:cNvSpPr>
              <p:nvPr/>
            </p:nvSpPr>
            <p:spPr bwMode="auto">
              <a:xfrm rot="16200000">
                <a:off x="5067181" y="4201298"/>
                <a:ext cx="1048054" cy="697892"/>
              </a:xfrm>
              <a:prstGeom prst="notchedRightArrow">
                <a:avLst>
                  <a:gd name="adj1" fmla="val 35386"/>
                  <a:gd name="adj2" fmla="val 39039"/>
                </a:avLst>
              </a:prstGeom>
              <a:solidFill>
                <a:srgbClr val="FF0000">
                  <a:alpha val="20000"/>
                </a:srgbClr>
              </a:solidFill>
              <a:ln w="9525">
                <a:solidFill>
                  <a:srgbClr val="000000"/>
                </a:solidFill>
                <a:miter lim="800000"/>
                <a:headEnd/>
                <a:tailEnd/>
              </a:ln>
            </p:spPr>
            <p:txBody>
              <a:bodyPr rot="10800000" vert="vert270" lIns="36000" tIns="36000" rIns="36000" bIns="36000"/>
              <a:lstStyle/>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残</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土</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処</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分</a:t>
                </a:r>
                <a:endParaRPr lang="ja-JP" altLang="en-US" sz="700" b="0"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00000"/>
                  </a:lnSpc>
                  <a:spcBef>
                    <a:spcPct val="0"/>
                  </a:spcBef>
                </a:pPr>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8"/>
              <p:cNvSpPr txBox="1">
                <a:spLocks noChangeArrowheads="1"/>
              </p:cNvSpPr>
              <p:nvPr/>
            </p:nvSpPr>
            <p:spPr bwMode="auto">
              <a:xfrm>
                <a:off x="5919502" y="3438965"/>
                <a:ext cx="794487" cy="2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lnSpc>
                    <a:spcPct val="100000"/>
                  </a:lnSpc>
                  <a:spcBef>
                    <a:spcPct val="0"/>
                  </a:spcBef>
                </a:pPr>
                <a:r>
                  <a:rPr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止々呂美吉川線</a:t>
                </a:r>
              </a:p>
            </p:txBody>
          </p:sp>
          <p:sp>
            <p:nvSpPr>
              <p:cNvPr id="25" name="Line 9"/>
              <p:cNvSpPr>
                <a:spLocks noChangeShapeType="1"/>
              </p:cNvSpPr>
              <p:nvPr/>
            </p:nvSpPr>
            <p:spPr bwMode="auto">
              <a:xfrm>
                <a:off x="5800105" y="3356992"/>
                <a:ext cx="140049" cy="186308"/>
              </a:xfrm>
              <a:prstGeom prst="line">
                <a:avLst/>
              </a:prstGeom>
              <a:noFill/>
              <a:ln w="3175">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10"/>
              <p:cNvSpPr>
                <a:spLocks noChangeArrowheads="1"/>
              </p:cNvSpPr>
              <p:nvPr/>
            </p:nvSpPr>
            <p:spPr bwMode="auto">
              <a:xfrm>
                <a:off x="5321935" y="4494680"/>
                <a:ext cx="572506" cy="2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pPr>
                <a:r>
                  <a:rPr lang="en-US" altLang="ja-JP" sz="500" b="0"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300" b="0" dirty="0" smtClean="0">
                    <a:latin typeface="Meiryo UI" panose="020B0604030504040204" pitchFamily="50" charset="-128"/>
                    <a:ea typeface="Meiryo UI" panose="020B0604030504040204" pitchFamily="50" charset="-128"/>
                    <a:cs typeface="Meiryo UI" panose="020B0604030504040204" pitchFamily="50" charset="-128"/>
                  </a:rPr>
                  <a:t>万</a:t>
                </a:r>
                <a:r>
                  <a:rPr lang="ja-JP" altLang="en-US" sz="300" b="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7" name="グループ化 26"/>
              <p:cNvGrpSpPr/>
              <p:nvPr/>
            </p:nvGrpSpPr>
            <p:grpSpPr>
              <a:xfrm>
                <a:off x="7702933" y="2692054"/>
                <a:ext cx="397459" cy="724271"/>
                <a:chOff x="5702300" y="6337300"/>
                <a:chExt cx="285750" cy="522288"/>
              </a:xfrm>
            </p:grpSpPr>
            <p:sp>
              <p:nvSpPr>
                <p:cNvPr id="28" name="Freeform 2"/>
                <p:cNvSpPr>
                  <a:spLocks/>
                </p:cNvSpPr>
                <p:nvPr/>
              </p:nvSpPr>
              <p:spPr bwMode="auto">
                <a:xfrm>
                  <a:off x="5711825" y="6430963"/>
                  <a:ext cx="231775" cy="171450"/>
                </a:xfrm>
                <a:custGeom>
                  <a:avLst/>
                  <a:gdLst>
                    <a:gd name="T0" fmla="*/ 0 w 365"/>
                    <a:gd name="T1" fmla="*/ 65 h 270"/>
                    <a:gd name="T2" fmla="*/ 150 w 365"/>
                    <a:gd name="T3" fmla="*/ 0 h 270"/>
                    <a:gd name="T4" fmla="*/ 235 w 365"/>
                    <a:gd name="T5" fmla="*/ 115 h 270"/>
                    <a:gd name="T6" fmla="*/ 365 w 365"/>
                    <a:gd name="T7" fmla="*/ 205 h 270"/>
                    <a:gd name="T8" fmla="*/ 175 w 365"/>
                    <a:gd name="T9" fmla="*/ 270 h 270"/>
                    <a:gd name="T10" fmla="*/ 100 w 365"/>
                    <a:gd name="T11" fmla="*/ 205 h 270"/>
                    <a:gd name="T12" fmla="*/ 0 w 365"/>
                    <a:gd name="T13" fmla="*/ 65 h 270"/>
                  </a:gdLst>
                  <a:ahLst/>
                  <a:cxnLst>
                    <a:cxn ang="0">
                      <a:pos x="T0" y="T1"/>
                    </a:cxn>
                    <a:cxn ang="0">
                      <a:pos x="T2" y="T3"/>
                    </a:cxn>
                    <a:cxn ang="0">
                      <a:pos x="T4" y="T5"/>
                    </a:cxn>
                    <a:cxn ang="0">
                      <a:pos x="T6" y="T7"/>
                    </a:cxn>
                    <a:cxn ang="0">
                      <a:pos x="T8" y="T9"/>
                    </a:cxn>
                    <a:cxn ang="0">
                      <a:pos x="T10" y="T11"/>
                    </a:cxn>
                    <a:cxn ang="0">
                      <a:pos x="T12" y="T13"/>
                    </a:cxn>
                  </a:cxnLst>
                  <a:rect l="0" t="0" r="r" b="b"/>
                  <a:pathLst>
                    <a:path w="365" h="270">
                      <a:moveTo>
                        <a:pt x="0" y="65"/>
                      </a:moveTo>
                      <a:cubicBezTo>
                        <a:pt x="55" y="55"/>
                        <a:pt x="100" y="20"/>
                        <a:pt x="150" y="0"/>
                      </a:cubicBezTo>
                      <a:cubicBezTo>
                        <a:pt x="180" y="55"/>
                        <a:pt x="165" y="60"/>
                        <a:pt x="235" y="115"/>
                      </a:cubicBezTo>
                      <a:cubicBezTo>
                        <a:pt x="335" y="165"/>
                        <a:pt x="350" y="160"/>
                        <a:pt x="365" y="205"/>
                      </a:cubicBezTo>
                      <a:cubicBezTo>
                        <a:pt x="245" y="245"/>
                        <a:pt x="260" y="260"/>
                        <a:pt x="175" y="270"/>
                      </a:cubicBezTo>
                      <a:cubicBezTo>
                        <a:pt x="105" y="215"/>
                        <a:pt x="129" y="239"/>
                        <a:pt x="100" y="205"/>
                      </a:cubicBezTo>
                      <a:cubicBezTo>
                        <a:pt x="71" y="171"/>
                        <a:pt x="70" y="95"/>
                        <a:pt x="0" y="65"/>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Freeform 3"/>
                <p:cNvSpPr>
                  <a:spLocks/>
                </p:cNvSpPr>
                <p:nvPr/>
              </p:nvSpPr>
              <p:spPr bwMode="auto">
                <a:xfrm>
                  <a:off x="5832475" y="6562725"/>
                  <a:ext cx="155575" cy="296863"/>
                </a:xfrm>
                <a:custGeom>
                  <a:avLst/>
                  <a:gdLst>
                    <a:gd name="T0" fmla="*/ 0 w 245"/>
                    <a:gd name="T1" fmla="*/ 85 h 467"/>
                    <a:gd name="T2" fmla="*/ 190 w 245"/>
                    <a:gd name="T3" fmla="*/ 15 h 467"/>
                    <a:gd name="T4" fmla="*/ 230 w 245"/>
                    <a:gd name="T5" fmla="*/ 60 h 467"/>
                    <a:gd name="T6" fmla="*/ 230 w 245"/>
                    <a:gd name="T7" fmla="*/ 275 h 467"/>
                    <a:gd name="T8" fmla="*/ 175 w 245"/>
                    <a:gd name="T9" fmla="*/ 450 h 467"/>
                    <a:gd name="T10" fmla="*/ 40 w 245"/>
                    <a:gd name="T11" fmla="*/ 375 h 467"/>
                    <a:gd name="T12" fmla="*/ 80 w 245"/>
                    <a:gd name="T13" fmla="*/ 255 h 467"/>
                    <a:gd name="T14" fmla="*/ 0 w 245"/>
                    <a:gd name="T15" fmla="*/ 85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467">
                      <a:moveTo>
                        <a:pt x="0" y="85"/>
                      </a:moveTo>
                      <a:cubicBezTo>
                        <a:pt x="55" y="75"/>
                        <a:pt x="140" y="35"/>
                        <a:pt x="190" y="15"/>
                      </a:cubicBezTo>
                      <a:cubicBezTo>
                        <a:pt x="220" y="70"/>
                        <a:pt x="195" y="0"/>
                        <a:pt x="230" y="60"/>
                      </a:cubicBezTo>
                      <a:cubicBezTo>
                        <a:pt x="235" y="170"/>
                        <a:pt x="245" y="130"/>
                        <a:pt x="230" y="275"/>
                      </a:cubicBezTo>
                      <a:cubicBezTo>
                        <a:pt x="190" y="335"/>
                        <a:pt x="207" y="433"/>
                        <a:pt x="175" y="450"/>
                      </a:cubicBezTo>
                      <a:cubicBezTo>
                        <a:pt x="143" y="467"/>
                        <a:pt x="100" y="415"/>
                        <a:pt x="40" y="375"/>
                      </a:cubicBezTo>
                      <a:cubicBezTo>
                        <a:pt x="70" y="320"/>
                        <a:pt x="90" y="304"/>
                        <a:pt x="80" y="255"/>
                      </a:cubicBezTo>
                      <a:cubicBezTo>
                        <a:pt x="73" y="207"/>
                        <a:pt x="21" y="122"/>
                        <a:pt x="0" y="85"/>
                      </a:cubicBezTo>
                      <a:close/>
                    </a:path>
                  </a:pathLst>
                </a:custGeom>
                <a:solidFill>
                  <a:srgbClr val="FF9900"/>
                </a:solidFill>
                <a:ln>
                  <a:noFill/>
                </a:ln>
                <a:extLst>
                  <a:ext uri="{91240B29-F687-4F45-9708-019B960494DF}">
                    <a14:hiddenLine xmlns:a14="http://schemas.microsoft.com/office/drawing/2010/main" w="2540">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0" name="Freeform 4"/>
                <p:cNvSpPr>
                  <a:spLocks/>
                </p:cNvSpPr>
                <p:nvPr/>
              </p:nvSpPr>
              <p:spPr bwMode="auto">
                <a:xfrm>
                  <a:off x="5702300" y="6337300"/>
                  <a:ext cx="101600" cy="111125"/>
                </a:xfrm>
                <a:custGeom>
                  <a:avLst/>
                  <a:gdLst>
                    <a:gd name="T0" fmla="*/ 0 w 160"/>
                    <a:gd name="T1" fmla="*/ 120 h 175"/>
                    <a:gd name="T2" fmla="*/ 85 w 160"/>
                    <a:gd name="T3" fmla="*/ 0 h 175"/>
                    <a:gd name="T4" fmla="*/ 160 w 160"/>
                    <a:gd name="T5" fmla="*/ 100 h 175"/>
                    <a:gd name="T6" fmla="*/ 20 w 160"/>
                    <a:gd name="T7" fmla="*/ 175 h 175"/>
                    <a:gd name="T8" fmla="*/ 0 w 160"/>
                    <a:gd name="T9" fmla="*/ 120 h 175"/>
                  </a:gdLst>
                  <a:ahLst/>
                  <a:cxnLst>
                    <a:cxn ang="0">
                      <a:pos x="T0" y="T1"/>
                    </a:cxn>
                    <a:cxn ang="0">
                      <a:pos x="T2" y="T3"/>
                    </a:cxn>
                    <a:cxn ang="0">
                      <a:pos x="T4" y="T5"/>
                    </a:cxn>
                    <a:cxn ang="0">
                      <a:pos x="T6" y="T7"/>
                    </a:cxn>
                    <a:cxn ang="0">
                      <a:pos x="T8" y="T9"/>
                    </a:cxn>
                  </a:cxnLst>
                  <a:rect l="0" t="0" r="r" b="b"/>
                  <a:pathLst>
                    <a:path w="160" h="175">
                      <a:moveTo>
                        <a:pt x="0" y="120"/>
                      </a:moveTo>
                      <a:cubicBezTo>
                        <a:pt x="55" y="110"/>
                        <a:pt x="40" y="60"/>
                        <a:pt x="85" y="0"/>
                      </a:cubicBezTo>
                      <a:cubicBezTo>
                        <a:pt x="146" y="23"/>
                        <a:pt x="156" y="55"/>
                        <a:pt x="160" y="100"/>
                      </a:cubicBezTo>
                      <a:cubicBezTo>
                        <a:pt x="100" y="140"/>
                        <a:pt x="95" y="140"/>
                        <a:pt x="20" y="175"/>
                      </a:cubicBezTo>
                      <a:cubicBezTo>
                        <a:pt x="0" y="130"/>
                        <a:pt x="4" y="165"/>
                        <a:pt x="0" y="120"/>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31" name="AutoShape 5"/>
              <p:cNvSpPr>
                <a:spLocks noChangeArrowheads="1"/>
              </p:cNvSpPr>
              <p:nvPr/>
            </p:nvSpPr>
            <p:spPr bwMode="auto">
              <a:xfrm>
                <a:off x="7812360" y="2298482"/>
                <a:ext cx="1026508" cy="448841"/>
              </a:xfrm>
              <a:prstGeom prst="wedgeRoundRectCallout">
                <a:avLst>
                  <a:gd name="adj1" fmla="val -61832"/>
                  <a:gd name="adj2" fmla="val 11679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第１区域</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一般地権者仮換地・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保留地</a:t>
                </a:r>
              </a:p>
            </p:txBody>
          </p:sp>
          <p:sp>
            <p:nvSpPr>
              <p:cNvPr id="6" name="フリーフォーム 5"/>
              <p:cNvSpPr/>
              <p:nvPr/>
            </p:nvSpPr>
            <p:spPr>
              <a:xfrm>
                <a:off x="5337175" y="3962400"/>
                <a:ext cx="98425" cy="152400"/>
              </a:xfrm>
              <a:custGeom>
                <a:avLst/>
                <a:gdLst>
                  <a:gd name="connsiteX0" fmla="*/ 0 w 85725"/>
                  <a:gd name="connsiteY0" fmla="*/ 152400 h 152400"/>
                  <a:gd name="connsiteX1" fmla="*/ 22225 w 85725"/>
                  <a:gd name="connsiteY1" fmla="*/ 0 h 152400"/>
                  <a:gd name="connsiteX2" fmla="*/ 85725 w 85725"/>
                  <a:gd name="connsiteY2" fmla="*/ 3175 h 152400"/>
                  <a:gd name="connsiteX3" fmla="*/ 82550 w 85725"/>
                  <a:gd name="connsiteY3" fmla="*/ 76200 h 152400"/>
                  <a:gd name="connsiteX4" fmla="*/ 0 w 85725"/>
                  <a:gd name="connsiteY4" fmla="*/ 152400 h 152400"/>
                  <a:gd name="connsiteX0" fmla="*/ 0 w 98425"/>
                  <a:gd name="connsiteY0" fmla="*/ 152400 h 152400"/>
                  <a:gd name="connsiteX1" fmla="*/ 22225 w 98425"/>
                  <a:gd name="connsiteY1" fmla="*/ 0 h 152400"/>
                  <a:gd name="connsiteX2" fmla="*/ 98425 w 98425"/>
                  <a:gd name="connsiteY2" fmla="*/ 3175 h 152400"/>
                  <a:gd name="connsiteX3" fmla="*/ 82550 w 98425"/>
                  <a:gd name="connsiteY3" fmla="*/ 76200 h 152400"/>
                  <a:gd name="connsiteX4" fmla="*/ 0 w 98425"/>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 h="152400">
                    <a:moveTo>
                      <a:pt x="0" y="152400"/>
                    </a:moveTo>
                    <a:lnTo>
                      <a:pt x="22225" y="0"/>
                    </a:lnTo>
                    <a:lnTo>
                      <a:pt x="98425" y="3175"/>
                    </a:lnTo>
                    <a:lnTo>
                      <a:pt x="82550" y="76200"/>
                    </a:lnTo>
                    <a:lnTo>
                      <a:pt x="0" y="152400"/>
                    </a:lnTo>
                    <a:close/>
                  </a:path>
                </a:pathLst>
              </a:custGeom>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8" name="フリーフォーム 7"/>
              <p:cNvSpPr/>
              <p:nvPr/>
            </p:nvSpPr>
            <p:spPr>
              <a:xfrm>
                <a:off x="5159375" y="4492625"/>
                <a:ext cx="203200" cy="228600"/>
              </a:xfrm>
              <a:custGeom>
                <a:avLst/>
                <a:gdLst>
                  <a:gd name="connsiteX0" fmla="*/ 0 w 203200"/>
                  <a:gd name="connsiteY0" fmla="*/ 0 h 228600"/>
                  <a:gd name="connsiteX1" fmla="*/ 165100 w 203200"/>
                  <a:gd name="connsiteY1" fmla="*/ 98425 h 228600"/>
                  <a:gd name="connsiteX2" fmla="*/ 203200 w 203200"/>
                  <a:gd name="connsiteY2" fmla="*/ 142875 h 228600"/>
                  <a:gd name="connsiteX3" fmla="*/ 184150 w 203200"/>
                  <a:gd name="connsiteY3" fmla="*/ 228600 h 228600"/>
                  <a:gd name="connsiteX4" fmla="*/ 127000 w 203200"/>
                  <a:gd name="connsiteY4" fmla="*/ 209550 h 228600"/>
                  <a:gd name="connsiteX5" fmla="*/ 53975 w 203200"/>
                  <a:gd name="connsiteY5" fmla="*/ 161925 h 228600"/>
                  <a:gd name="connsiteX6" fmla="*/ 22225 w 203200"/>
                  <a:gd name="connsiteY6" fmla="*/ 114300 h 228600"/>
                  <a:gd name="connsiteX7" fmla="*/ 0 w 203200"/>
                  <a:gd name="connsiteY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228600">
                    <a:moveTo>
                      <a:pt x="0" y="0"/>
                    </a:moveTo>
                    <a:lnTo>
                      <a:pt x="165100" y="98425"/>
                    </a:lnTo>
                    <a:lnTo>
                      <a:pt x="203200" y="142875"/>
                    </a:lnTo>
                    <a:lnTo>
                      <a:pt x="184150" y="228600"/>
                    </a:lnTo>
                    <a:lnTo>
                      <a:pt x="127000" y="209550"/>
                    </a:lnTo>
                    <a:lnTo>
                      <a:pt x="53975" y="161925"/>
                    </a:lnTo>
                    <a:lnTo>
                      <a:pt x="22225" y="114300"/>
                    </a:lnTo>
                    <a:lnTo>
                      <a:pt x="0" y="0"/>
                    </a:lnTo>
                    <a:close/>
                  </a:path>
                </a:pathLst>
              </a:custGeom>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368838" y="4007078"/>
                <a:ext cx="1373934" cy="215444"/>
              </a:xfrm>
              <a:prstGeom prst="rect">
                <a:avLst/>
              </a:prstGeom>
              <a:noFill/>
            </p:spPr>
            <p:txBody>
              <a:bodyPr wrap="square" lIns="91440" tIns="45720" rIns="91440" bIns="45720">
                <a:spAutoFit/>
              </a:bodyPr>
              <a:lstStyle/>
              <a:p>
                <a:pPr algn="ctr"/>
                <a:r>
                  <a:rPr lang="ja-JP" altLang="en-US" sz="800" b="1" cap="none" spc="0" dirty="0" smtClean="0">
                    <a:ln w="12700">
                      <a:noFill/>
                      <a:prstDash val="solid"/>
                    </a:ln>
                    <a:solidFill>
                      <a:schemeClr val="tx1">
                        <a:lumMod val="65000"/>
                        <a:lumOff val="35000"/>
                      </a:schemeClr>
                    </a:solidFill>
                    <a:latin typeface="HG丸ｺﾞｼｯｸM-PRO" panose="020F0600000000000000" pitchFamily="50" charset="-128"/>
                    <a:ea typeface="HG丸ｺﾞｼｯｸM-PRO" panose="020F0600000000000000" pitchFamily="50" charset="-128"/>
                  </a:rPr>
                  <a:t>第３区域</a:t>
                </a:r>
                <a:endParaRPr lang="ja-JP" altLang="en-US" sz="800" b="1" cap="none" spc="0" dirty="0">
                  <a:ln w="12700">
                    <a:noFill/>
                    <a:prstDash val="solid"/>
                  </a:ln>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4433228" y="4261648"/>
                <a:ext cx="946426" cy="246221"/>
              </a:xfrm>
              <a:prstGeom prst="rect">
                <a:avLst/>
              </a:prstGeom>
              <a:noFill/>
            </p:spPr>
            <p:txBody>
              <a:bodyPr wrap="square" lIns="91440" tIns="45720" rIns="91440" bIns="45720">
                <a:spAutoFit/>
              </a:bodyPr>
              <a:lstStyle/>
              <a:p>
                <a:pPr algn="ct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第３区域</a:t>
                </a:r>
                <a:endParaRPr lang="en-US" altLang="ja-JP"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endParaRPr>
              </a:p>
              <a:p>
                <a:pPr algn="ct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第</a:t>
                </a:r>
                <a:r>
                  <a:rPr lang="en-US" altLang="ja-JP"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Ⅱ</a:t>
                </a: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期</a:t>
                </a:r>
                <a:endParaRPr lang="ja-JP" altLang="en-US" sz="500" b="1" cap="none" spc="0" dirty="0">
                  <a:ln w="12700">
                    <a:noFill/>
                    <a:prstDash val="solid"/>
                  </a:ln>
                  <a:solidFill>
                    <a:schemeClr val="accent2"/>
                  </a:solidFill>
                  <a:latin typeface="HG丸ｺﾞｼｯｸM-PRO" panose="020F0600000000000000" pitchFamily="50" charset="-128"/>
                  <a:ea typeface="HG丸ｺﾞｼｯｸM-PRO" panose="020F0600000000000000" pitchFamily="50" charset="-128"/>
                </a:endParaRPr>
              </a:p>
            </p:txBody>
          </p:sp>
          <p:sp>
            <p:nvSpPr>
              <p:cNvPr id="34" name="Line 9"/>
              <p:cNvSpPr>
                <a:spLocks noChangeShapeType="1"/>
              </p:cNvSpPr>
              <p:nvPr/>
            </p:nvSpPr>
            <p:spPr bwMode="auto">
              <a:xfrm flipH="1" flipV="1">
                <a:off x="5055804" y="3210491"/>
                <a:ext cx="186458" cy="228474"/>
              </a:xfrm>
              <a:prstGeom prst="line">
                <a:avLst/>
              </a:prstGeom>
              <a:noFill/>
              <a:ln w="3175">
                <a:solidFill>
                  <a:srgbClr val="7030A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7030A0"/>
                  </a:solidFill>
                </a:endParaRPr>
              </a:p>
            </p:txBody>
          </p:sp>
          <p:sp>
            <p:nvSpPr>
              <p:cNvPr id="35" name="Line 9"/>
              <p:cNvSpPr>
                <a:spLocks noChangeShapeType="1"/>
              </p:cNvSpPr>
              <p:nvPr/>
            </p:nvSpPr>
            <p:spPr bwMode="auto">
              <a:xfrm flipH="1" flipV="1">
                <a:off x="5055804" y="4386481"/>
                <a:ext cx="205169" cy="220444"/>
              </a:xfrm>
              <a:prstGeom prst="line">
                <a:avLst/>
              </a:prstGeom>
              <a:noFill/>
              <a:ln w="3175">
                <a:solidFill>
                  <a:schemeClr val="accent2"/>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Line 9"/>
              <p:cNvSpPr>
                <a:spLocks noChangeShapeType="1"/>
              </p:cNvSpPr>
              <p:nvPr/>
            </p:nvSpPr>
            <p:spPr bwMode="auto">
              <a:xfrm flipH="1">
                <a:off x="5055804" y="4007079"/>
                <a:ext cx="330581" cy="379402"/>
              </a:xfrm>
              <a:prstGeom prst="line">
                <a:avLst/>
              </a:prstGeom>
              <a:noFill/>
              <a:ln w="3175">
                <a:solidFill>
                  <a:schemeClr val="accent2"/>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正方形/長方形 2"/>
              <p:cNvSpPr/>
              <p:nvPr/>
            </p:nvSpPr>
            <p:spPr>
              <a:xfrm>
                <a:off x="6066272" y="5541222"/>
                <a:ext cx="1002868" cy="212544"/>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7" name="直線コネクタ 36"/>
              <p:cNvCxnSpPr/>
              <p:nvPr/>
            </p:nvCxnSpPr>
            <p:spPr>
              <a:xfrm>
                <a:off x="5107423" y="5104236"/>
                <a:ext cx="23401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03437" y="5205385"/>
                <a:ext cx="2348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5050903" y="5331652"/>
                <a:ext cx="782938" cy="425087"/>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1" name="AutoShape 6"/>
              <p:cNvSpPr>
                <a:spLocks noChangeAspect="1" noChangeArrowheads="1"/>
              </p:cNvSpPr>
              <p:nvPr/>
            </p:nvSpPr>
            <p:spPr bwMode="auto">
              <a:xfrm>
                <a:off x="5038044" y="5342737"/>
                <a:ext cx="873808" cy="244530"/>
              </a:xfrm>
              <a:prstGeom prst="wedgeRoundRectCallout">
                <a:avLst>
                  <a:gd name="adj1" fmla="val 9402"/>
                  <a:gd name="adj2" fmla="val -45035"/>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川西</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IC</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～高槻</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JCT.IC</a:t>
                </a:r>
              </a:p>
              <a:p>
                <a:pPr algn="ctr">
                  <a:spcBef>
                    <a:spcPct val="0"/>
                  </a:spcBef>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供用済み</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リーフォーム 43"/>
              <p:cNvSpPr/>
              <p:nvPr/>
            </p:nvSpPr>
            <p:spPr>
              <a:xfrm>
                <a:off x="5370498" y="2747023"/>
                <a:ext cx="1293812" cy="969963"/>
              </a:xfrm>
              <a:custGeom>
                <a:avLst/>
                <a:gdLst>
                  <a:gd name="connsiteX0" fmla="*/ 1498600 w 1498600"/>
                  <a:gd name="connsiteY0" fmla="*/ 0 h 2755900"/>
                  <a:gd name="connsiteX1" fmla="*/ 1263650 w 1498600"/>
                  <a:gd name="connsiteY1" fmla="*/ 406400 h 2755900"/>
                  <a:gd name="connsiteX2" fmla="*/ 1181100 w 1498600"/>
                  <a:gd name="connsiteY2" fmla="*/ 520700 h 2755900"/>
                  <a:gd name="connsiteX3" fmla="*/ 977900 w 1498600"/>
                  <a:gd name="connsiteY3" fmla="*/ 571500 h 2755900"/>
                  <a:gd name="connsiteX4" fmla="*/ 692150 w 1498600"/>
                  <a:gd name="connsiteY4" fmla="*/ 603250 h 2755900"/>
                  <a:gd name="connsiteX5" fmla="*/ 469900 w 1498600"/>
                  <a:gd name="connsiteY5" fmla="*/ 641350 h 2755900"/>
                  <a:gd name="connsiteX6" fmla="*/ 336550 w 1498600"/>
                  <a:gd name="connsiteY6" fmla="*/ 685800 h 2755900"/>
                  <a:gd name="connsiteX7" fmla="*/ 266700 w 1498600"/>
                  <a:gd name="connsiteY7" fmla="*/ 762000 h 2755900"/>
                  <a:gd name="connsiteX8" fmla="*/ 215900 w 1498600"/>
                  <a:gd name="connsiteY8" fmla="*/ 977900 h 2755900"/>
                  <a:gd name="connsiteX9" fmla="*/ 158750 w 1498600"/>
                  <a:gd name="connsiteY9" fmla="*/ 1416050 h 2755900"/>
                  <a:gd name="connsiteX10" fmla="*/ 95250 w 1498600"/>
                  <a:gd name="connsiteY10" fmla="*/ 1593850 h 2755900"/>
                  <a:gd name="connsiteX11" fmla="*/ 19050 w 1498600"/>
                  <a:gd name="connsiteY11" fmla="*/ 1695450 h 2755900"/>
                  <a:gd name="connsiteX12" fmla="*/ 0 w 1498600"/>
                  <a:gd name="connsiteY12" fmla="*/ 1816100 h 2755900"/>
                  <a:gd name="connsiteX13" fmla="*/ 44450 w 1498600"/>
                  <a:gd name="connsiteY13" fmla="*/ 1917700 h 2755900"/>
                  <a:gd name="connsiteX14" fmla="*/ 184150 w 1498600"/>
                  <a:gd name="connsiteY14" fmla="*/ 2000250 h 2755900"/>
                  <a:gd name="connsiteX15" fmla="*/ 412750 w 1498600"/>
                  <a:gd name="connsiteY15" fmla="*/ 2051050 h 2755900"/>
                  <a:gd name="connsiteX16" fmla="*/ 603250 w 1498600"/>
                  <a:gd name="connsiteY16" fmla="*/ 2152650 h 2755900"/>
                  <a:gd name="connsiteX17" fmla="*/ 717550 w 1498600"/>
                  <a:gd name="connsiteY17" fmla="*/ 2292350 h 2755900"/>
                  <a:gd name="connsiteX18" fmla="*/ 768350 w 1498600"/>
                  <a:gd name="connsiteY18" fmla="*/ 2387600 h 2755900"/>
                  <a:gd name="connsiteX19" fmla="*/ 819150 w 1498600"/>
                  <a:gd name="connsiteY19" fmla="*/ 2495550 h 2755900"/>
                  <a:gd name="connsiteX20" fmla="*/ 863600 w 1498600"/>
                  <a:gd name="connsiteY20" fmla="*/ 2660650 h 2755900"/>
                  <a:gd name="connsiteX21" fmla="*/ 1016000 w 1498600"/>
                  <a:gd name="connsiteY21" fmla="*/ 2730500 h 2755900"/>
                  <a:gd name="connsiteX22" fmla="*/ 1219200 w 1498600"/>
                  <a:gd name="connsiteY22" fmla="*/ 2755900 h 2755900"/>
                  <a:gd name="connsiteX23" fmla="*/ 1422400 w 1498600"/>
                  <a:gd name="connsiteY23" fmla="*/ 2743200 h 2755900"/>
                  <a:gd name="connsiteX0" fmla="*/ 1514475 w 1514475"/>
                  <a:gd name="connsiteY0" fmla="*/ 0 h 2762250"/>
                  <a:gd name="connsiteX1" fmla="*/ 1263650 w 1514475"/>
                  <a:gd name="connsiteY1" fmla="*/ 412750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0200 w 1514475"/>
                  <a:gd name="connsiteY6" fmla="*/ 69850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362075 w 1514475"/>
                  <a:gd name="connsiteY23" fmla="*/ 275590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0" fmla="*/ 1514475 w 1514475"/>
                  <a:gd name="connsiteY0" fmla="*/ 0 h 2733675"/>
                  <a:gd name="connsiteX1" fmla="*/ 1320800 w 1514475"/>
                  <a:gd name="connsiteY1" fmla="*/ 333375 h 2733675"/>
                  <a:gd name="connsiteX2" fmla="*/ 1181100 w 1514475"/>
                  <a:gd name="connsiteY2" fmla="*/ 527050 h 2733675"/>
                  <a:gd name="connsiteX3" fmla="*/ 977900 w 1514475"/>
                  <a:gd name="connsiteY3" fmla="*/ 577850 h 2733675"/>
                  <a:gd name="connsiteX4" fmla="*/ 692150 w 1514475"/>
                  <a:gd name="connsiteY4" fmla="*/ 609600 h 2733675"/>
                  <a:gd name="connsiteX5" fmla="*/ 469900 w 1514475"/>
                  <a:gd name="connsiteY5" fmla="*/ 647700 h 2733675"/>
                  <a:gd name="connsiteX6" fmla="*/ 323850 w 1514475"/>
                  <a:gd name="connsiteY6" fmla="*/ 688975 h 2733675"/>
                  <a:gd name="connsiteX7" fmla="*/ 266700 w 1514475"/>
                  <a:gd name="connsiteY7" fmla="*/ 768350 h 2733675"/>
                  <a:gd name="connsiteX8" fmla="*/ 215900 w 1514475"/>
                  <a:gd name="connsiteY8" fmla="*/ 984250 h 2733675"/>
                  <a:gd name="connsiteX9" fmla="*/ 158750 w 1514475"/>
                  <a:gd name="connsiteY9" fmla="*/ 1422400 h 2733675"/>
                  <a:gd name="connsiteX10" fmla="*/ 85725 w 1514475"/>
                  <a:gd name="connsiteY10" fmla="*/ 1606550 h 2733675"/>
                  <a:gd name="connsiteX11" fmla="*/ 12700 w 1514475"/>
                  <a:gd name="connsiteY11" fmla="*/ 1692275 h 2733675"/>
                  <a:gd name="connsiteX12" fmla="*/ 0 w 1514475"/>
                  <a:gd name="connsiteY12" fmla="*/ 1822450 h 2733675"/>
                  <a:gd name="connsiteX13" fmla="*/ 44450 w 1514475"/>
                  <a:gd name="connsiteY13" fmla="*/ 1924050 h 2733675"/>
                  <a:gd name="connsiteX14" fmla="*/ 158750 w 1514475"/>
                  <a:gd name="connsiteY14" fmla="*/ 1990725 h 2733675"/>
                  <a:gd name="connsiteX15" fmla="*/ 412750 w 1514475"/>
                  <a:gd name="connsiteY15" fmla="*/ 2057400 h 2733675"/>
                  <a:gd name="connsiteX16" fmla="*/ 581025 w 1514475"/>
                  <a:gd name="connsiteY16" fmla="*/ 2162175 h 2733675"/>
                  <a:gd name="connsiteX17" fmla="*/ 717550 w 1514475"/>
                  <a:gd name="connsiteY17" fmla="*/ 2298700 h 2733675"/>
                  <a:gd name="connsiteX18" fmla="*/ 768350 w 1514475"/>
                  <a:gd name="connsiteY18" fmla="*/ 2393950 h 2733675"/>
                  <a:gd name="connsiteX19" fmla="*/ 819150 w 1514475"/>
                  <a:gd name="connsiteY19" fmla="*/ 2530475 h 2733675"/>
                  <a:gd name="connsiteX20" fmla="*/ 863600 w 1514475"/>
                  <a:gd name="connsiteY20" fmla="*/ 2667000 h 2733675"/>
                  <a:gd name="connsiteX21" fmla="*/ 984250 w 1514475"/>
                  <a:gd name="connsiteY21" fmla="*/ 2733675 h 273367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49550"/>
                  <a:gd name="connsiteX1" fmla="*/ 1320800 w 1514475"/>
                  <a:gd name="connsiteY1" fmla="*/ 333375 h 2749550"/>
                  <a:gd name="connsiteX2" fmla="*/ 1181100 w 1514475"/>
                  <a:gd name="connsiteY2" fmla="*/ 527050 h 2749550"/>
                  <a:gd name="connsiteX3" fmla="*/ 977900 w 1514475"/>
                  <a:gd name="connsiteY3" fmla="*/ 577850 h 2749550"/>
                  <a:gd name="connsiteX4" fmla="*/ 692150 w 1514475"/>
                  <a:gd name="connsiteY4" fmla="*/ 609600 h 2749550"/>
                  <a:gd name="connsiteX5" fmla="*/ 469900 w 1514475"/>
                  <a:gd name="connsiteY5" fmla="*/ 647700 h 2749550"/>
                  <a:gd name="connsiteX6" fmla="*/ 323850 w 1514475"/>
                  <a:gd name="connsiteY6" fmla="*/ 688975 h 2749550"/>
                  <a:gd name="connsiteX7" fmla="*/ 266700 w 1514475"/>
                  <a:gd name="connsiteY7" fmla="*/ 768350 h 2749550"/>
                  <a:gd name="connsiteX8" fmla="*/ 215900 w 1514475"/>
                  <a:gd name="connsiteY8" fmla="*/ 984250 h 2749550"/>
                  <a:gd name="connsiteX9" fmla="*/ 158750 w 1514475"/>
                  <a:gd name="connsiteY9" fmla="*/ 1422400 h 2749550"/>
                  <a:gd name="connsiteX10" fmla="*/ 85725 w 1514475"/>
                  <a:gd name="connsiteY10" fmla="*/ 1606550 h 2749550"/>
                  <a:gd name="connsiteX11" fmla="*/ 12700 w 1514475"/>
                  <a:gd name="connsiteY11" fmla="*/ 1692275 h 2749550"/>
                  <a:gd name="connsiteX12" fmla="*/ 0 w 1514475"/>
                  <a:gd name="connsiteY12" fmla="*/ 1822450 h 2749550"/>
                  <a:gd name="connsiteX13" fmla="*/ 44450 w 1514475"/>
                  <a:gd name="connsiteY13" fmla="*/ 1924050 h 2749550"/>
                  <a:gd name="connsiteX14" fmla="*/ 158750 w 1514475"/>
                  <a:gd name="connsiteY14" fmla="*/ 1990725 h 2749550"/>
                  <a:gd name="connsiteX15" fmla="*/ 412750 w 1514475"/>
                  <a:gd name="connsiteY15" fmla="*/ 2057400 h 2749550"/>
                  <a:gd name="connsiteX16" fmla="*/ 581025 w 1514475"/>
                  <a:gd name="connsiteY16" fmla="*/ 2162175 h 2749550"/>
                  <a:gd name="connsiteX17" fmla="*/ 717550 w 1514475"/>
                  <a:gd name="connsiteY17" fmla="*/ 2298700 h 2749550"/>
                  <a:gd name="connsiteX18" fmla="*/ 768350 w 1514475"/>
                  <a:gd name="connsiteY18" fmla="*/ 2393950 h 2749550"/>
                  <a:gd name="connsiteX19" fmla="*/ 819150 w 1514475"/>
                  <a:gd name="connsiteY19" fmla="*/ 2530475 h 2749550"/>
                  <a:gd name="connsiteX20" fmla="*/ 863600 w 1514475"/>
                  <a:gd name="connsiteY20" fmla="*/ 2667000 h 2749550"/>
                  <a:gd name="connsiteX21" fmla="*/ 1066800 w 1514475"/>
                  <a:gd name="connsiteY21" fmla="*/ 2749550 h 2749550"/>
                  <a:gd name="connsiteX0" fmla="*/ 1514475 w 1524000"/>
                  <a:gd name="connsiteY0" fmla="*/ 0 h 2674602"/>
                  <a:gd name="connsiteX1" fmla="*/ 1320800 w 1524000"/>
                  <a:gd name="connsiteY1" fmla="*/ 333375 h 2674602"/>
                  <a:gd name="connsiteX2" fmla="*/ 1181100 w 1524000"/>
                  <a:gd name="connsiteY2" fmla="*/ 527050 h 2674602"/>
                  <a:gd name="connsiteX3" fmla="*/ 977900 w 1524000"/>
                  <a:gd name="connsiteY3" fmla="*/ 577850 h 2674602"/>
                  <a:gd name="connsiteX4" fmla="*/ 692150 w 1524000"/>
                  <a:gd name="connsiteY4" fmla="*/ 609600 h 2674602"/>
                  <a:gd name="connsiteX5" fmla="*/ 469900 w 1524000"/>
                  <a:gd name="connsiteY5" fmla="*/ 647700 h 2674602"/>
                  <a:gd name="connsiteX6" fmla="*/ 323850 w 1524000"/>
                  <a:gd name="connsiteY6" fmla="*/ 688975 h 2674602"/>
                  <a:gd name="connsiteX7" fmla="*/ 266700 w 1524000"/>
                  <a:gd name="connsiteY7" fmla="*/ 768350 h 2674602"/>
                  <a:gd name="connsiteX8" fmla="*/ 215900 w 1524000"/>
                  <a:gd name="connsiteY8" fmla="*/ 984250 h 2674602"/>
                  <a:gd name="connsiteX9" fmla="*/ 158750 w 1524000"/>
                  <a:gd name="connsiteY9" fmla="*/ 1422400 h 2674602"/>
                  <a:gd name="connsiteX10" fmla="*/ 85725 w 1524000"/>
                  <a:gd name="connsiteY10" fmla="*/ 1606550 h 2674602"/>
                  <a:gd name="connsiteX11" fmla="*/ 12700 w 1524000"/>
                  <a:gd name="connsiteY11" fmla="*/ 1692275 h 2674602"/>
                  <a:gd name="connsiteX12" fmla="*/ 0 w 1524000"/>
                  <a:gd name="connsiteY12" fmla="*/ 1822450 h 2674602"/>
                  <a:gd name="connsiteX13" fmla="*/ 44450 w 1524000"/>
                  <a:gd name="connsiteY13" fmla="*/ 1924050 h 2674602"/>
                  <a:gd name="connsiteX14" fmla="*/ 158750 w 1524000"/>
                  <a:gd name="connsiteY14" fmla="*/ 1990725 h 2674602"/>
                  <a:gd name="connsiteX15" fmla="*/ 412750 w 1524000"/>
                  <a:gd name="connsiteY15" fmla="*/ 2057400 h 2674602"/>
                  <a:gd name="connsiteX16" fmla="*/ 581025 w 1524000"/>
                  <a:gd name="connsiteY16" fmla="*/ 2162175 h 2674602"/>
                  <a:gd name="connsiteX17" fmla="*/ 717550 w 1524000"/>
                  <a:gd name="connsiteY17" fmla="*/ 2298700 h 2674602"/>
                  <a:gd name="connsiteX18" fmla="*/ 768350 w 1524000"/>
                  <a:gd name="connsiteY18" fmla="*/ 2393950 h 2674602"/>
                  <a:gd name="connsiteX19" fmla="*/ 819150 w 1524000"/>
                  <a:gd name="connsiteY19" fmla="*/ 2530475 h 2674602"/>
                  <a:gd name="connsiteX20" fmla="*/ 863600 w 1524000"/>
                  <a:gd name="connsiteY20" fmla="*/ 2667000 h 2674602"/>
                  <a:gd name="connsiteX21" fmla="*/ 1524000 w 1524000"/>
                  <a:gd name="connsiteY21" fmla="*/ 2663825 h 2674602"/>
                  <a:gd name="connsiteX0" fmla="*/ 1514475 w 1524000"/>
                  <a:gd name="connsiteY0" fmla="*/ 0 h 2746379"/>
                  <a:gd name="connsiteX1" fmla="*/ 1320800 w 1524000"/>
                  <a:gd name="connsiteY1" fmla="*/ 333375 h 2746379"/>
                  <a:gd name="connsiteX2" fmla="*/ 1181100 w 1524000"/>
                  <a:gd name="connsiteY2" fmla="*/ 527050 h 2746379"/>
                  <a:gd name="connsiteX3" fmla="*/ 977900 w 1524000"/>
                  <a:gd name="connsiteY3" fmla="*/ 577850 h 2746379"/>
                  <a:gd name="connsiteX4" fmla="*/ 692150 w 1524000"/>
                  <a:gd name="connsiteY4" fmla="*/ 609600 h 2746379"/>
                  <a:gd name="connsiteX5" fmla="*/ 469900 w 1524000"/>
                  <a:gd name="connsiteY5" fmla="*/ 647700 h 2746379"/>
                  <a:gd name="connsiteX6" fmla="*/ 323850 w 1524000"/>
                  <a:gd name="connsiteY6" fmla="*/ 688975 h 2746379"/>
                  <a:gd name="connsiteX7" fmla="*/ 266700 w 1524000"/>
                  <a:gd name="connsiteY7" fmla="*/ 768350 h 2746379"/>
                  <a:gd name="connsiteX8" fmla="*/ 215900 w 1524000"/>
                  <a:gd name="connsiteY8" fmla="*/ 984250 h 2746379"/>
                  <a:gd name="connsiteX9" fmla="*/ 158750 w 1524000"/>
                  <a:gd name="connsiteY9" fmla="*/ 1422400 h 2746379"/>
                  <a:gd name="connsiteX10" fmla="*/ 85725 w 1524000"/>
                  <a:gd name="connsiteY10" fmla="*/ 1606550 h 2746379"/>
                  <a:gd name="connsiteX11" fmla="*/ 12700 w 1524000"/>
                  <a:gd name="connsiteY11" fmla="*/ 1692275 h 2746379"/>
                  <a:gd name="connsiteX12" fmla="*/ 0 w 1524000"/>
                  <a:gd name="connsiteY12" fmla="*/ 1822450 h 2746379"/>
                  <a:gd name="connsiteX13" fmla="*/ 44450 w 1524000"/>
                  <a:gd name="connsiteY13" fmla="*/ 1924050 h 2746379"/>
                  <a:gd name="connsiteX14" fmla="*/ 158750 w 1524000"/>
                  <a:gd name="connsiteY14" fmla="*/ 1990725 h 2746379"/>
                  <a:gd name="connsiteX15" fmla="*/ 412750 w 1524000"/>
                  <a:gd name="connsiteY15" fmla="*/ 2057400 h 2746379"/>
                  <a:gd name="connsiteX16" fmla="*/ 581025 w 1524000"/>
                  <a:gd name="connsiteY16" fmla="*/ 2162175 h 2746379"/>
                  <a:gd name="connsiteX17" fmla="*/ 717550 w 1524000"/>
                  <a:gd name="connsiteY17" fmla="*/ 2298700 h 2746379"/>
                  <a:gd name="connsiteX18" fmla="*/ 768350 w 1524000"/>
                  <a:gd name="connsiteY18" fmla="*/ 2393950 h 2746379"/>
                  <a:gd name="connsiteX19" fmla="*/ 819150 w 1524000"/>
                  <a:gd name="connsiteY19" fmla="*/ 2530475 h 2746379"/>
                  <a:gd name="connsiteX20" fmla="*/ 863600 w 1524000"/>
                  <a:gd name="connsiteY20" fmla="*/ 2667000 h 2746379"/>
                  <a:gd name="connsiteX21" fmla="*/ 1089024 w 1524000"/>
                  <a:gd name="connsiteY21" fmla="*/ 2746376 h 2746379"/>
                  <a:gd name="connsiteX22" fmla="*/ 1524000 w 1524000"/>
                  <a:gd name="connsiteY22" fmla="*/ 2663825 h 2746379"/>
                  <a:gd name="connsiteX0" fmla="*/ 1514475 w 1524000"/>
                  <a:gd name="connsiteY0" fmla="*/ 0 h 2749504"/>
                  <a:gd name="connsiteX1" fmla="*/ 1320800 w 1524000"/>
                  <a:gd name="connsiteY1" fmla="*/ 333375 h 2749504"/>
                  <a:gd name="connsiteX2" fmla="*/ 1181100 w 1524000"/>
                  <a:gd name="connsiteY2" fmla="*/ 527050 h 2749504"/>
                  <a:gd name="connsiteX3" fmla="*/ 977900 w 1524000"/>
                  <a:gd name="connsiteY3" fmla="*/ 577850 h 2749504"/>
                  <a:gd name="connsiteX4" fmla="*/ 692150 w 1524000"/>
                  <a:gd name="connsiteY4" fmla="*/ 609600 h 2749504"/>
                  <a:gd name="connsiteX5" fmla="*/ 469900 w 1524000"/>
                  <a:gd name="connsiteY5" fmla="*/ 647700 h 2749504"/>
                  <a:gd name="connsiteX6" fmla="*/ 323850 w 1524000"/>
                  <a:gd name="connsiteY6" fmla="*/ 688975 h 2749504"/>
                  <a:gd name="connsiteX7" fmla="*/ 266700 w 1524000"/>
                  <a:gd name="connsiteY7" fmla="*/ 768350 h 2749504"/>
                  <a:gd name="connsiteX8" fmla="*/ 215900 w 1524000"/>
                  <a:gd name="connsiteY8" fmla="*/ 984250 h 2749504"/>
                  <a:gd name="connsiteX9" fmla="*/ 158750 w 1524000"/>
                  <a:gd name="connsiteY9" fmla="*/ 1422400 h 2749504"/>
                  <a:gd name="connsiteX10" fmla="*/ 85725 w 1524000"/>
                  <a:gd name="connsiteY10" fmla="*/ 1606550 h 2749504"/>
                  <a:gd name="connsiteX11" fmla="*/ 12700 w 1524000"/>
                  <a:gd name="connsiteY11" fmla="*/ 1692275 h 2749504"/>
                  <a:gd name="connsiteX12" fmla="*/ 0 w 1524000"/>
                  <a:gd name="connsiteY12" fmla="*/ 1822450 h 2749504"/>
                  <a:gd name="connsiteX13" fmla="*/ 44450 w 1524000"/>
                  <a:gd name="connsiteY13" fmla="*/ 1924050 h 2749504"/>
                  <a:gd name="connsiteX14" fmla="*/ 158750 w 1524000"/>
                  <a:gd name="connsiteY14" fmla="*/ 1990725 h 2749504"/>
                  <a:gd name="connsiteX15" fmla="*/ 412750 w 1524000"/>
                  <a:gd name="connsiteY15" fmla="*/ 2057400 h 2749504"/>
                  <a:gd name="connsiteX16" fmla="*/ 581025 w 1524000"/>
                  <a:gd name="connsiteY16" fmla="*/ 2162175 h 2749504"/>
                  <a:gd name="connsiteX17" fmla="*/ 717550 w 1524000"/>
                  <a:gd name="connsiteY17" fmla="*/ 2298700 h 2749504"/>
                  <a:gd name="connsiteX18" fmla="*/ 768350 w 1524000"/>
                  <a:gd name="connsiteY18" fmla="*/ 2393950 h 2749504"/>
                  <a:gd name="connsiteX19" fmla="*/ 819150 w 1524000"/>
                  <a:gd name="connsiteY19" fmla="*/ 2530475 h 2749504"/>
                  <a:gd name="connsiteX20" fmla="*/ 863600 w 1524000"/>
                  <a:gd name="connsiteY20" fmla="*/ 2667000 h 2749504"/>
                  <a:gd name="connsiteX21" fmla="*/ 1089024 w 1524000"/>
                  <a:gd name="connsiteY21" fmla="*/ 2746376 h 2749504"/>
                  <a:gd name="connsiteX22" fmla="*/ 1403349 w 1524000"/>
                  <a:gd name="connsiteY22" fmla="*/ 2733676 h 2749504"/>
                  <a:gd name="connsiteX23" fmla="*/ 1524000 w 1524000"/>
                  <a:gd name="connsiteY23" fmla="*/ 2663825 h 2749504"/>
                  <a:gd name="connsiteX0" fmla="*/ 1514475 w 1514475"/>
                  <a:gd name="connsiteY0" fmla="*/ 0 h 2749504"/>
                  <a:gd name="connsiteX1" fmla="*/ 1320800 w 1514475"/>
                  <a:gd name="connsiteY1" fmla="*/ 333375 h 2749504"/>
                  <a:gd name="connsiteX2" fmla="*/ 1181100 w 1514475"/>
                  <a:gd name="connsiteY2" fmla="*/ 527050 h 2749504"/>
                  <a:gd name="connsiteX3" fmla="*/ 977900 w 1514475"/>
                  <a:gd name="connsiteY3" fmla="*/ 577850 h 2749504"/>
                  <a:gd name="connsiteX4" fmla="*/ 692150 w 1514475"/>
                  <a:gd name="connsiteY4" fmla="*/ 609600 h 2749504"/>
                  <a:gd name="connsiteX5" fmla="*/ 469900 w 1514475"/>
                  <a:gd name="connsiteY5" fmla="*/ 647700 h 2749504"/>
                  <a:gd name="connsiteX6" fmla="*/ 323850 w 1514475"/>
                  <a:gd name="connsiteY6" fmla="*/ 688975 h 2749504"/>
                  <a:gd name="connsiteX7" fmla="*/ 266700 w 1514475"/>
                  <a:gd name="connsiteY7" fmla="*/ 768350 h 2749504"/>
                  <a:gd name="connsiteX8" fmla="*/ 215900 w 1514475"/>
                  <a:gd name="connsiteY8" fmla="*/ 984250 h 2749504"/>
                  <a:gd name="connsiteX9" fmla="*/ 158750 w 1514475"/>
                  <a:gd name="connsiteY9" fmla="*/ 1422400 h 2749504"/>
                  <a:gd name="connsiteX10" fmla="*/ 85725 w 1514475"/>
                  <a:gd name="connsiteY10" fmla="*/ 1606550 h 2749504"/>
                  <a:gd name="connsiteX11" fmla="*/ 12700 w 1514475"/>
                  <a:gd name="connsiteY11" fmla="*/ 1692275 h 2749504"/>
                  <a:gd name="connsiteX12" fmla="*/ 0 w 1514475"/>
                  <a:gd name="connsiteY12" fmla="*/ 1822450 h 2749504"/>
                  <a:gd name="connsiteX13" fmla="*/ 44450 w 1514475"/>
                  <a:gd name="connsiteY13" fmla="*/ 1924050 h 2749504"/>
                  <a:gd name="connsiteX14" fmla="*/ 158750 w 1514475"/>
                  <a:gd name="connsiteY14" fmla="*/ 1990725 h 2749504"/>
                  <a:gd name="connsiteX15" fmla="*/ 412750 w 1514475"/>
                  <a:gd name="connsiteY15" fmla="*/ 2057400 h 2749504"/>
                  <a:gd name="connsiteX16" fmla="*/ 581025 w 1514475"/>
                  <a:gd name="connsiteY16" fmla="*/ 2162175 h 2749504"/>
                  <a:gd name="connsiteX17" fmla="*/ 717550 w 1514475"/>
                  <a:gd name="connsiteY17" fmla="*/ 2298700 h 2749504"/>
                  <a:gd name="connsiteX18" fmla="*/ 768350 w 1514475"/>
                  <a:gd name="connsiteY18" fmla="*/ 2393950 h 2749504"/>
                  <a:gd name="connsiteX19" fmla="*/ 819150 w 1514475"/>
                  <a:gd name="connsiteY19" fmla="*/ 2530475 h 2749504"/>
                  <a:gd name="connsiteX20" fmla="*/ 863600 w 1514475"/>
                  <a:gd name="connsiteY20" fmla="*/ 2667000 h 2749504"/>
                  <a:gd name="connsiteX21" fmla="*/ 1089024 w 1514475"/>
                  <a:gd name="connsiteY21" fmla="*/ 2746376 h 2749504"/>
                  <a:gd name="connsiteX22" fmla="*/ 1403349 w 1514475"/>
                  <a:gd name="connsiteY22" fmla="*/ 2733676 h 2749504"/>
                  <a:gd name="connsiteX0" fmla="*/ 1514475 w 1514475"/>
                  <a:gd name="connsiteY0" fmla="*/ 0 h 2733676"/>
                  <a:gd name="connsiteX1" fmla="*/ 1320800 w 1514475"/>
                  <a:gd name="connsiteY1" fmla="*/ 333375 h 2733676"/>
                  <a:gd name="connsiteX2" fmla="*/ 1181100 w 1514475"/>
                  <a:gd name="connsiteY2" fmla="*/ 527050 h 2733676"/>
                  <a:gd name="connsiteX3" fmla="*/ 977900 w 1514475"/>
                  <a:gd name="connsiteY3" fmla="*/ 577850 h 2733676"/>
                  <a:gd name="connsiteX4" fmla="*/ 692150 w 1514475"/>
                  <a:gd name="connsiteY4" fmla="*/ 609600 h 2733676"/>
                  <a:gd name="connsiteX5" fmla="*/ 469900 w 1514475"/>
                  <a:gd name="connsiteY5" fmla="*/ 647700 h 2733676"/>
                  <a:gd name="connsiteX6" fmla="*/ 323850 w 1514475"/>
                  <a:gd name="connsiteY6" fmla="*/ 688975 h 2733676"/>
                  <a:gd name="connsiteX7" fmla="*/ 266700 w 1514475"/>
                  <a:gd name="connsiteY7" fmla="*/ 768350 h 2733676"/>
                  <a:gd name="connsiteX8" fmla="*/ 215900 w 1514475"/>
                  <a:gd name="connsiteY8" fmla="*/ 984250 h 2733676"/>
                  <a:gd name="connsiteX9" fmla="*/ 158750 w 1514475"/>
                  <a:gd name="connsiteY9" fmla="*/ 1422400 h 2733676"/>
                  <a:gd name="connsiteX10" fmla="*/ 85725 w 1514475"/>
                  <a:gd name="connsiteY10" fmla="*/ 1606550 h 2733676"/>
                  <a:gd name="connsiteX11" fmla="*/ 12700 w 1514475"/>
                  <a:gd name="connsiteY11" fmla="*/ 1692275 h 2733676"/>
                  <a:gd name="connsiteX12" fmla="*/ 0 w 1514475"/>
                  <a:gd name="connsiteY12" fmla="*/ 1822450 h 2733676"/>
                  <a:gd name="connsiteX13" fmla="*/ 44450 w 1514475"/>
                  <a:gd name="connsiteY13" fmla="*/ 1924050 h 2733676"/>
                  <a:gd name="connsiteX14" fmla="*/ 158750 w 1514475"/>
                  <a:gd name="connsiteY14" fmla="*/ 1990725 h 2733676"/>
                  <a:gd name="connsiteX15" fmla="*/ 412750 w 1514475"/>
                  <a:gd name="connsiteY15" fmla="*/ 2057400 h 2733676"/>
                  <a:gd name="connsiteX16" fmla="*/ 581025 w 1514475"/>
                  <a:gd name="connsiteY16" fmla="*/ 2162175 h 2733676"/>
                  <a:gd name="connsiteX17" fmla="*/ 717550 w 1514475"/>
                  <a:gd name="connsiteY17" fmla="*/ 2298700 h 2733676"/>
                  <a:gd name="connsiteX18" fmla="*/ 768350 w 1514475"/>
                  <a:gd name="connsiteY18" fmla="*/ 2393950 h 2733676"/>
                  <a:gd name="connsiteX19" fmla="*/ 819150 w 1514475"/>
                  <a:gd name="connsiteY19" fmla="*/ 2530475 h 2733676"/>
                  <a:gd name="connsiteX20" fmla="*/ 863600 w 1514475"/>
                  <a:gd name="connsiteY20" fmla="*/ 2667000 h 2733676"/>
                  <a:gd name="connsiteX21" fmla="*/ 1403349 w 1514475"/>
                  <a:gd name="connsiteY21" fmla="*/ 2733676 h 2733676"/>
                  <a:gd name="connsiteX0" fmla="*/ 1514475 w 1514475"/>
                  <a:gd name="connsiteY0" fmla="*/ 0 h 2667000"/>
                  <a:gd name="connsiteX1" fmla="*/ 1320800 w 1514475"/>
                  <a:gd name="connsiteY1" fmla="*/ 333375 h 2667000"/>
                  <a:gd name="connsiteX2" fmla="*/ 1181100 w 1514475"/>
                  <a:gd name="connsiteY2" fmla="*/ 527050 h 2667000"/>
                  <a:gd name="connsiteX3" fmla="*/ 977900 w 1514475"/>
                  <a:gd name="connsiteY3" fmla="*/ 577850 h 2667000"/>
                  <a:gd name="connsiteX4" fmla="*/ 692150 w 1514475"/>
                  <a:gd name="connsiteY4" fmla="*/ 609600 h 2667000"/>
                  <a:gd name="connsiteX5" fmla="*/ 469900 w 1514475"/>
                  <a:gd name="connsiteY5" fmla="*/ 647700 h 2667000"/>
                  <a:gd name="connsiteX6" fmla="*/ 323850 w 1514475"/>
                  <a:gd name="connsiteY6" fmla="*/ 688975 h 2667000"/>
                  <a:gd name="connsiteX7" fmla="*/ 266700 w 1514475"/>
                  <a:gd name="connsiteY7" fmla="*/ 768350 h 2667000"/>
                  <a:gd name="connsiteX8" fmla="*/ 215900 w 1514475"/>
                  <a:gd name="connsiteY8" fmla="*/ 984250 h 2667000"/>
                  <a:gd name="connsiteX9" fmla="*/ 158750 w 1514475"/>
                  <a:gd name="connsiteY9" fmla="*/ 1422400 h 2667000"/>
                  <a:gd name="connsiteX10" fmla="*/ 85725 w 1514475"/>
                  <a:gd name="connsiteY10" fmla="*/ 1606550 h 2667000"/>
                  <a:gd name="connsiteX11" fmla="*/ 12700 w 1514475"/>
                  <a:gd name="connsiteY11" fmla="*/ 1692275 h 2667000"/>
                  <a:gd name="connsiteX12" fmla="*/ 0 w 1514475"/>
                  <a:gd name="connsiteY12" fmla="*/ 1822450 h 2667000"/>
                  <a:gd name="connsiteX13" fmla="*/ 44450 w 1514475"/>
                  <a:gd name="connsiteY13" fmla="*/ 1924050 h 2667000"/>
                  <a:gd name="connsiteX14" fmla="*/ 158750 w 1514475"/>
                  <a:gd name="connsiteY14" fmla="*/ 1990725 h 2667000"/>
                  <a:gd name="connsiteX15" fmla="*/ 412750 w 1514475"/>
                  <a:gd name="connsiteY15" fmla="*/ 2057400 h 2667000"/>
                  <a:gd name="connsiteX16" fmla="*/ 581025 w 1514475"/>
                  <a:gd name="connsiteY16" fmla="*/ 2162175 h 2667000"/>
                  <a:gd name="connsiteX17" fmla="*/ 717550 w 1514475"/>
                  <a:gd name="connsiteY17" fmla="*/ 2298700 h 2667000"/>
                  <a:gd name="connsiteX18" fmla="*/ 768350 w 1514475"/>
                  <a:gd name="connsiteY18" fmla="*/ 2393950 h 2667000"/>
                  <a:gd name="connsiteX19" fmla="*/ 819150 w 1514475"/>
                  <a:gd name="connsiteY19" fmla="*/ 2530475 h 2667000"/>
                  <a:gd name="connsiteX20" fmla="*/ 863600 w 1514475"/>
                  <a:gd name="connsiteY20" fmla="*/ 2667000 h 2667000"/>
                  <a:gd name="connsiteX0" fmla="*/ 1514475 w 1514475"/>
                  <a:gd name="connsiteY0" fmla="*/ 0 h 2530475"/>
                  <a:gd name="connsiteX1" fmla="*/ 1320800 w 1514475"/>
                  <a:gd name="connsiteY1" fmla="*/ 333375 h 2530475"/>
                  <a:gd name="connsiteX2" fmla="*/ 1181100 w 1514475"/>
                  <a:gd name="connsiteY2" fmla="*/ 527050 h 2530475"/>
                  <a:gd name="connsiteX3" fmla="*/ 977900 w 1514475"/>
                  <a:gd name="connsiteY3" fmla="*/ 577850 h 2530475"/>
                  <a:gd name="connsiteX4" fmla="*/ 692150 w 1514475"/>
                  <a:gd name="connsiteY4" fmla="*/ 609600 h 2530475"/>
                  <a:gd name="connsiteX5" fmla="*/ 469900 w 1514475"/>
                  <a:gd name="connsiteY5" fmla="*/ 647700 h 2530475"/>
                  <a:gd name="connsiteX6" fmla="*/ 323850 w 1514475"/>
                  <a:gd name="connsiteY6" fmla="*/ 688975 h 2530475"/>
                  <a:gd name="connsiteX7" fmla="*/ 266700 w 1514475"/>
                  <a:gd name="connsiteY7" fmla="*/ 768350 h 2530475"/>
                  <a:gd name="connsiteX8" fmla="*/ 215900 w 1514475"/>
                  <a:gd name="connsiteY8" fmla="*/ 984250 h 2530475"/>
                  <a:gd name="connsiteX9" fmla="*/ 158750 w 1514475"/>
                  <a:gd name="connsiteY9" fmla="*/ 1422400 h 2530475"/>
                  <a:gd name="connsiteX10" fmla="*/ 85725 w 1514475"/>
                  <a:gd name="connsiteY10" fmla="*/ 1606550 h 2530475"/>
                  <a:gd name="connsiteX11" fmla="*/ 12700 w 1514475"/>
                  <a:gd name="connsiteY11" fmla="*/ 1692275 h 2530475"/>
                  <a:gd name="connsiteX12" fmla="*/ 0 w 1514475"/>
                  <a:gd name="connsiteY12" fmla="*/ 1822450 h 2530475"/>
                  <a:gd name="connsiteX13" fmla="*/ 44450 w 1514475"/>
                  <a:gd name="connsiteY13" fmla="*/ 1924050 h 2530475"/>
                  <a:gd name="connsiteX14" fmla="*/ 158750 w 1514475"/>
                  <a:gd name="connsiteY14" fmla="*/ 1990725 h 2530475"/>
                  <a:gd name="connsiteX15" fmla="*/ 412750 w 1514475"/>
                  <a:gd name="connsiteY15" fmla="*/ 2057400 h 2530475"/>
                  <a:gd name="connsiteX16" fmla="*/ 581025 w 1514475"/>
                  <a:gd name="connsiteY16" fmla="*/ 2162175 h 2530475"/>
                  <a:gd name="connsiteX17" fmla="*/ 717550 w 1514475"/>
                  <a:gd name="connsiteY17" fmla="*/ 2298700 h 2530475"/>
                  <a:gd name="connsiteX18" fmla="*/ 768350 w 1514475"/>
                  <a:gd name="connsiteY18" fmla="*/ 2393950 h 2530475"/>
                  <a:gd name="connsiteX19" fmla="*/ 819150 w 1514475"/>
                  <a:gd name="connsiteY19" fmla="*/ 2530475 h 2530475"/>
                  <a:gd name="connsiteX0" fmla="*/ 1514475 w 1514475"/>
                  <a:gd name="connsiteY0" fmla="*/ 0 h 2393950"/>
                  <a:gd name="connsiteX1" fmla="*/ 1320800 w 1514475"/>
                  <a:gd name="connsiteY1" fmla="*/ 333375 h 2393950"/>
                  <a:gd name="connsiteX2" fmla="*/ 1181100 w 1514475"/>
                  <a:gd name="connsiteY2" fmla="*/ 527050 h 2393950"/>
                  <a:gd name="connsiteX3" fmla="*/ 977900 w 1514475"/>
                  <a:gd name="connsiteY3" fmla="*/ 577850 h 2393950"/>
                  <a:gd name="connsiteX4" fmla="*/ 692150 w 1514475"/>
                  <a:gd name="connsiteY4" fmla="*/ 609600 h 2393950"/>
                  <a:gd name="connsiteX5" fmla="*/ 469900 w 1514475"/>
                  <a:gd name="connsiteY5" fmla="*/ 647700 h 2393950"/>
                  <a:gd name="connsiteX6" fmla="*/ 323850 w 1514475"/>
                  <a:gd name="connsiteY6" fmla="*/ 688975 h 2393950"/>
                  <a:gd name="connsiteX7" fmla="*/ 266700 w 1514475"/>
                  <a:gd name="connsiteY7" fmla="*/ 768350 h 2393950"/>
                  <a:gd name="connsiteX8" fmla="*/ 215900 w 1514475"/>
                  <a:gd name="connsiteY8" fmla="*/ 984250 h 2393950"/>
                  <a:gd name="connsiteX9" fmla="*/ 158750 w 1514475"/>
                  <a:gd name="connsiteY9" fmla="*/ 1422400 h 2393950"/>
                  <a:gd name="connsiteX10" fmla="*/ 85725 w 1514475"/>
                  <a:gd name="connsiteY10" fmla="*/ 1606550 h 2393950"/>
                  <a:gd name="connsiteX11" fmla="*/ 12700 w 1514475"/>
                  <a:gd name="connsiteY11" fmla="*/ 1692275 h 2393950"/>
                  <a:gd name="connsiteX12" fmla="*/ 0 w 1514475"/>
                  <a:gd name="connsiteY12" fmla="*/ 1822450 h 2393950"/>
                  <a:gd name="connsiteX13" fmla="*/ 44450 w 1514475"/>
                  <a:gd name="connsiteY13" fmla="*/ 1924050 h 2393950"/>
                  <a:gd name="connsiteX14" fmla="*/ 158750 w 1514475"/>
                  <a:gd name="connsiteY14" fmla="*/ 1990725 h 2393950"/>
                  <a:gd name="connsiteX15" fmla="*/ 412750 w 1514475"/>
                  <a:gd name="connsiteY15" fmla="*/ 2057400 h 2393950"/>
                  <a:gd name="connsiteX16" fmla="*/ 581025 w 1514475"/>
                  <a:gd name="connsiteY16" fmla="*/ 2162175 h 2393950"/>
                  <a:gd name="connsiteX17" fmla="*/ 717550 w 1514475"/>
                  <a:gd name="connsiteY17" fmla="*/ 2298700 h 2393950"/>
                  <a:gd name="connsiteX18" fmla="*/ 768350 w 1514475"/>
                  <a:gd name="connsiteY18" fmla="*/ 2393950 h 2393950"/>
                  <a:gd name="connsiteX0" fmla="*/ 1514475 w 1514475"/>
                  <a:gd name="connsiteY0" fmla="*/ 0 h 2298700"/>
                  <a:gd name="connsiteX1" fmla="*/ 1320800 w 1514475"/>
                  <a:gd name="connsiteY1" fmla="*/ 333375 h 2298700"/>
                  <a:gd name="connsiteX2" fmla="*/ 1181100 w 1514475"/>
                  <a:gd name="connsiteY2" fmla="*/ 527050 h 2298700"/>
                  <a:gd name="connsiteX3" fmla="*/ 977900 w 1514475"/>
                  <a:gd name="connsiteY3" fmla="*/ 577850 h 2298700"/>
                  <a:gd name="connsiteX4" fmla="*/ 692150 w 1514475"/>
                  <a:gd name="connsiteY4" fmla="*/ 609600 h 2298700"/>
                  <a:gd name="connsiteX5" fmla="*/ 469900 w 1514475"/>
                  <a:gd name="connsiteY5" fmla="*/ 647700 h 2298700"/>
                  <a:gd name="connsiteX6" fmla="*/ 323850 w 1514475"/>
                  <a:gd name="connsiteY6" fmla="*/ 688975 h 2298700"/>
                  <a:gd name="connsiteX7" fmla="*/ 266700 w 1514475"/>
                  <a:gd name="connsiteY7" fmla="*/ 768350 h 2298700"/>
                  <a:gd name="connsiteX8" fmla="*/ 215900 w 1514475"/>
                  <a:gd name="connsiteY8" fmla="*/ 984250 h 2298700"/>
                  <a:gd name="connsiteX9" fmla="*/ 158750 w 1514475"/>
                  <a:gd name="connsiteY9" fmla="*/ 1422400 h 2298700"/>
                  <a:gd name="connsiteX10" fmla="*/ 85725 w 1514475"/>
                  <a:gd name="connsiteY10" fmla="*/ 1606550 h 2298700"/>
                  <a:gd name="connsiteX11" fmla="*/ 12700 w 1514475"/>
                  <a:gd name="connsiteY11" fmla="*/ 1692275 h 2298700"/>
                  <a:gd name="connsiteX12" fmla="*/ 0 w 1514475"/>
                  <a:gd name="connsiteY12" fmla="*/ 1822450 h 2298700"/>
                  <a:gd name="connsiteX13" fmla="*/ 44450 w 1514475"/>
                  <a:gd name="connsiteY13" fmla="*/ 1924050 h 2298700"/>
                  <a:gd name="connsiteX14" fmla="*/ 158750 w 1514475"/>
                  <a:gd name="connsiteY14" fmla="*/ 1990725 h 2298700"/>
                  <a:gd name="connsiteX15" fmla="*/ 412750 w 1514475"/>
                  <a:gd name="connsiteY15" fmla="*/ 2057400 h 2298700"/>
                  <a:gd name="connsiteX16" fmla="*/ 581025 w 1514475"/>
                  <a:gd name="connsiteY16" fmla="*/ 2162175 h 2298700"/>
                  <a:gd name="connsiteX17" fmla="*/ 717550 w 1514475"/>
                  <a:gd name="connsiteY17" fmla="*/ 2298700 h 2298700"/>
                  <a:gd name="connsiteX0" fmla="*/ 1514475 w 1514475"/>
                  <a:gd name="connsiteY0" fmla="*/ 0 h 2162175"/>
                  <a:gd name="connsiteX1" fmla="*/ 1320800 w 1514475"/>
                  <a:gd name="connsiteY1" fmla="*/ 333375 h 2162175"/>
                  <a:gd name="connsiteX2" fmla="*/ 1181100 w 1514475"/>
                  <a:gd name="connsiteY2" fmla="*/ 527050 h 2162175"/>
                  <a:gd name="connsiteX3" fmla="*/ 977900 w 1514475"/>
                  <a:gd name="connsiteY3" fmla="*/ 577850 h 2162175"/>
                  <a:gd name="connsiteX4" fmla="*/ 692150 w 1514475"/>
                  <a:gd name="connsiteY4" fmla="*/ 609600 h 2162175"/>
                  <a:gd name="connsiteX5" fmla="*/ 469900 w 1514475"/>
                  <a:gd name="connsiteY5" fmla="*/ 647700 h 2162175"/>
                  <a:gd name="connsiteX6" fmla="*/ 323850 w 1514475"/>
                  <a:gd name="connsiteY6" fmla="*/ 688975 h 2162175"/>
                  <a:gd name="connsiteX7" fmla="*/ 266700 w 1514475"/>
                  <a:gd name="connsiteY7" fmla="*/ 768350 h 2162175"/>
                  <a:gd name="connsiteX8" fmla="*/ 215900 w 1514475"/>
                  <a:gd name="connsiteY8" fmla="*/ 984250 h 2162175"/>
                  <a:gd name="connsiteX9" fmla="*/ 158750 w 1514475"/>
                  <a:gd name="connsiteY9" fmla="*/ 1422400 h 2162175"/>
                  <a:gd name="connsiteX10" fmla="*/ 85725 w 1514475"/>
                  <a:gd name="connsiteY10" fmla="*/ 1606550 h 2162175"/>
                  <a:gd name="connsiteX11" fmla="*/ 12700 w 1514475"/>
                  <a:gd name="connsiteY11" fmla="*/ 1692275 h 2162175"/>
                  <a:gd name="connsiteX12" fmla="*/ 0 w 1514475"/>
                  <a:gd name="connsiteY12" fmla="*/ 1822450 h 2162175"/>
                  <a:gd name="connsiteX13" fmla="*/ 44450 w 1514475"/>
                  <a:gd name="connsiteY13" fmla="*/ 1924050 h 2162175"/>
                  <a:gd name="connsiteX14" fmla="*/ 158750 w 1514475"/>
                  <a:gd name="connsiteY14" fmla="*/ 1990725 h 2162175"/>
                  <a:gd name="connsiteX15" fmla="*/ 412750 w 1514475"/>
                  <a:gd name="connsiteY15" fmla="*/ 2057400 h 2162175"/>
                  <a:gd name="connsiteX16" fmla="*/ 581025 w 1514475"/>
                  <a:gd name="connsiteY16" fmla="*/ 2162175 h 2162175"/>
                  <a:gd name="connsiteX0" fmla="*/ 1514475 w 1514475"/>
                  <a:gd name="connsiteY0" fmla="*/ 0 h 2057400"/>
                  <a:gd name="connsiteX1" fmla="*/ 1320800 w 1514475"/>
                  <a:gd name="connsiteY1" fmla="*/ 333375 h 2057400"/>
                  <a:gd name="connsiteX2" fmla="*/ 1181100 w 1514475"/>
                  <a:gd name="connsiteY2" fmla="*/ 527050 h 2057400"/>
                  <a:gd name="connsiteX3" fmla="*/ 977900 w 1514475"/>
                  <a:gd name="connsiteY3" fmla="*/ 577850 h 2057400"/>
                  <a:gd name="connsiteX4" fmla="*/ 692150 w 1514475"/>
                  <a:gd name="connsiteY4" fmla="*/ 609600 h 2057400"/>
                  <a:gd name="connsiteX5" fmla="*/ 469900 w 1514475"/>
                  <a:gd name="connsiteY5" fmla="*/ 647700 h 2057400"/>
                  <a:gd name="connsiteX6" fmla="*/ 323850 w 1514475"/>
                  <a:gd name="connsiteY6" fmla="*/ 688975 h 2057400"/>
                  <a:gd name="connsiteX7" fmla="*/ 266700 w 1514475"/>
                  <a:gd name="connsiteY7" fmla="*/ 768350 h 2057400"/>
                  <a:gd name="connsiteX8" fmla="*/ 215900 w 1514475"/>
                  <a:gd name="connsiteY8" fmla="*/ 984250 h 2057400"/>
                  <a:gd name="connsiteX9" fmla="*/ 158750 w 1514475"/>
                  <a:gd name="connsiteY9" fmla="*/ 1422400 h 2057400"/>
                  <a:gd name="connsiteX10" fmla="*/ 85725 w 1514475"/>
                  <a:gd name="connsiteY10" fmla="*/ 1606550 h 2057400"/>
                  <a:gd name="connsiteX11" fmla="*/ 12700 w 1514475"/>
                  <a:gd name="connsiteY11" fmla="*/ 1692275 h 2057400"/>
                  <a:gd name="connsiteX12" fmla="*/ 0 w 1514475"/>
                  <a:gd name="connsiteY12" fmla="*/ 1822450 h 2057400"/>
                  <a:gd name="connsiteX13" fmla="*/ 44450 w 1514475"/>
                  <a:gd name="connsiteY13" fmla="*/ 1924050 h 2057400"/>
                  <a:gd name="connsiteX14" fmla="*/ 158750 w 1514475"/>
                  <a:gd name="connsiteY14" fmla="*/ 1990725 h 2057400"/>
                  <a:gd name="connsiteX15" fmla="*/ 412750 w 1514475"/>
                  <a:gd name="connsiteY15" fmla="*/ 2057400 h 2057400"/>
                  <a:gd name="connsiteX0" fmla="*/ 1514475 w 1514475"/>
                  <a:gd name="connsiteY0" fmla="*/ 0 h 2057400"/>
                  <a:gd name="connsiteX1" fmla="*/ 1320800 w 1514475"/>
                  <a:gd name="connsiteY1" fmla="*/ 333375 h 2057400"/>
                  <a:gd name="connsiteX2" fmla="*/ 1181100 w 1514475"/>
                  <a:gd name="connsiteY2" fmla="*/ 527050 h 2057400"/>
                  <a:gd name="connsiteX3" fmla="*/ 977900 w 1514475"/>
                  <a:gd name="connsiteY3" fmla="*/ 577850 h 2057400"/>
                  <a:gd name="connsiteX4" fmla="*/ 692150 w 1514475"/>
                  <a:gd name="connsiteY4" fmla="*/ 609600 h 2057400"/>
                  <a:gd name="connsiteX5" fmla="*/ 469900 w 1514475"/>
                  <a:gd name="connsiteY5" fmla="*/ 647700 h 2057400"/>
                  <a:gd name="connsiteX6" fmla="*/ 323850 w 1514475"/>
                  <a:gd name="connsiteY6" fmla="*/ 688975 h 2057400"/>
                  <a:gd name="connsiteX7" fmla="*/ 266700 w 1514475"/>
                  <a:gd name="connsiteY7" fmla="*/ 768350 h 2057400"/>
                  <a:gd name="connsiteX8" fmla="*/ 215900 w 1514475"/>
                  <a:gd name="connsiteY8" fmla="*/ 984250 h 2057400"/>
                  <a:gd name="connsiteX9" fmla="*/ 158750 w 1514475"/>
                  <a:gd name="connsiteY9" fmla="*/ 1422400 h 2057400"/>
                  <a:gd name="connsiteX10" fmla="*/ 85725 w 1514475"/>
                  <a:gd name="connsiteY10" fmla="*/ 1606550 h 2057400"/>
                  <a:gd name="connsiteX11" fmla="*/ 12700 w 1514475"/>
                  <a:gd name="connsiteY11" fmla="*/ 1692275 h 2057400"/>
                  <a:gd name="connsiteX12" fmla="*/ 0 w 1514475"/>
                  <a:gd name="connsiteY12" fmla="*/ 1822450 h 2057400"/>
                  <a:gd name="connsiteX13" fmla="*/ 158750 w 1514475"/>
                  <a:gd name="connsiteY13" fmla="*/ 1990725 h 2057400"/>
                  <a:gd name="connsiteX14" fmla="*/ 412750 w 1514475"/>
                  <a:gd name="connsiteY14" fmla="*/ 2057400 h 2057400"/>
                  <a:gd name="connsiteX0" fmla="*/ 1514475 w 1514475"/>
                  <a:gd name="connsiteY0" fmla="*/ 0 h 1990725"/>
                  <a:gd name="connsiteX1" fmla="*/ 1320800 w 1514475"/>
                  <a:gd name="connsiteY1" fmla="*/ 333375 h 1990725"/>
                  <a:gd name="connsiteX2" fmla="*/ 1181100 w 1514475"/>
                  <a:gd name="connsiteY2" fmla="*/ 527050 h 1990725"/>
                  <a:gd name="connsiteX3" fmla="*/ 977900 w 1514475"/>
                  <a:gd name="connsiteY3" fmla="*/ 577850 h 1990725"/>
                  <a:gd name="connsiteX4" fmla="*/ 692150 w 1514475"/>
                  <a:gd name="connsiteY4" fmla="*/ 609600 h 1990725"/>
                  <a:gd name="connsiteX5" fmla="*/ 469900 w 1514475"/>
                  <a:gd name="connsiteY5" fmla="*/ 647700 h 1990725"/>
                  <a:gd name="connsiteX6" fmla="*/ 323850 w 1514475"/>
                  <a:gd name="connsiteY6" fmla="*/ 688975 h 1990725"/>
                  <a:gd name="connsiteX7" fmla="*/ 266700 w 1514475"/>
                  <a:gd name="connsiteY7" fmla="*/ 768350 h 1990725"/>
                  <a:gd name="connsiteX8" fmla="*/ 215900 w 1514475"/>
                  <a:gd name="connsiteY8" fmla="*/ 984250 h 1990725"/>
                  <a:gd name="connsiteX9" fmla="*/ 158750 w 1514475"/>
                  <a:gd name="connsiteY9" fmla="*/ 1422400 h 1990725"/>
                  <a:gd name="connsiteX10" fmla="*/ 85725 w 1514475"/>
                  <a:gd name="connsiteY10" fmla="*/ 1606550 h 1990725"/>
                  <a:gd name="connsiteX11" fmla="*/ 12700 w 1514475"/>
                  <a:gd name="connsiteY11" fmla="*/ 1692275 h 1990725"/>
                  <a:gd name="connsiteX12" fmla="*/ 0 w 1514475"/>
                  <a:gd name="connsiteY12" fmla="*/ 1822450 h 1990725"/>
                  <a:gd name="connsiteX13" fmla="*/ 158750 w 1514475"/>
                  <a:gd name="connsiteY13" fmla="*/ 1990725 h 1990725"/>
                  <a:gd name="connsiteX0" fmla="*/ 1514475 w 1514475"/>
                  <a:gd name="connsiteY0" fmla="*/ 0 h 1822450"/>
                  <a:gd name="connsiteX1" fmla="*/ 1320800 w 1514475"/>
                  <a:gd name="connsiteY1" fmla="*/ 333375 h 1822450"/>
                  <a:gd name="connsiteX2" fmla="*/ 1181100 w 1514475"/>
                  <a:gd name="connsiteY2" fmla="*/ 527050 h 1822450"/>
                  <a:gd name="connsiteX3" fmla="*/ 977900 w 1514475"/>
                  <a:gd name="connsiteY3" fmla="*/ 577850 h 1822450"/>
                  <a:gd name="connsiteX4" fmla="*/ 692150 w 1514475"/>
                  <a:gd name="connsiteY4" fmla="*/ 609600 h 1822450"/>
                  <a:gd name="connsiteX5" fmla="*/ 469900 w 1514475"/>
                  <a:gd name="connsiteY5" fmla="*/ 647700 h 1822450"/>
                  <a:gd name="connsiteX6" fmla="*/ 323850 w 1514475"/>
                  <a:gd name="connsiteY6" fmla="*/ 688975 h 1822450"/>
                  <a:gd name="connsiteX7" fmla="*/ 266700 w 1514475"/>
                  <a:gd name="connsiteY7" fmla="*/ 768350 h 1822450"/>
                  <a:gd name="connsiteX8" fmla="*/ 215900 w 1514475"/>
                  <a:gd name="connsiteY8" fmla="*/ 984250 h 1822450"/>
                  <a:gd name="connsiteX9" fmla="*/ 158750 w 1514475"/>
                  <a:gd name="connsiteY9" fmla="*/ 1422400 h 1822450"/>
                  <a:gd name="connsiteX10" fmla="*/ 85725 w 1514475"/>
                  <a:gd name="connsiteY10" fmla="*/ 1606550 h 1822450"/>
                  <a:gd name="connsiteX11" fmla="*/ 12700 w 1514475"/>
                  <a:gd name="connsiteY11" fmla="*/ 1692275 h 1822450"/>
                  <a:gd name="connsiteX12" fmla="*/ 0 w 1514475"/>
                  <a:gd name="connsiteY12" fmla="*/ 1822450 h 1822450"/>
                  <a:gd name="connsiteX0" fmla="*/ 1501775 w 1501775"/>
                  <a:gd name="connsiteY0" fmla="*/ 0 h 1692275"/>
                  <a:gd name="connsiteX1" fmla="*/ 1308100 w 1501775"/>
                  <a:gd name="connsiteY1" fmla="*/ 333375 h 1692275"/>
                  <a:gd name="connsiteX2" fmla="*/ 1168400 w 1501775"/>
                  <a:gd name="connsiteY2" fmla="*/ 527050 h 1692275"/>
                  <a:gd name="connsiteX3" fmla="*/ 965200 w 1501775"/>
                  <a:gd name="connsiteY3" fmla="*/ 577850 h 1692275"/>
                  <a:gd name="connsiteX4" fmla="*/ 679450 w 1501775"/>
                  <a:gd name="connsiteY4" fmla="*/ 609600 h 1692275"/>
                  <a:gd name="connsiteX5" fmla="*/ 457200 w 1501775"/>
                  <a:gd name="connsiteY5" fmla="*/ 647700 h 1692275"/>
                  <a:gd name="connsiteX6" fmla="*/ 311150 w 1501775"/>
                  <a:gd name="connsiteY6" fmla="*/ 688975 h 1692275"/>
                  <a:gd name="connsiteX7" fmla="*/ 254000 w 1501775"/>
                  <a:gd name="connsiteY7" fmla="*/ 768350 h 1692275"/>
                  <a:gd name="connsiteX8" fmla="*/ 203200 w 1501775"/>
                  <a:gd name="connsiteY8" fmla="*/ 984250 h 1692275"/>
                  <a:gd name="connsiteX9" fmla="*/ 146050 w 1501775"/>
                  <a:gd name="connsiteY9" fmla="*/ 1422400 h 1692275"/>
                  <a:gd name="connsiteX10" fmla="*/ 73025 w 1501775"/>
                  <a:gd name="connsiteY10" fmla="*/ 1606550 h 1692275"/>
                  <a:gd name="connsiteX11" fmla="*/ 0 w 1501775"/>
                  <a:gd name="connsiteY11" fmla="*/ 1692275 h 1692275"/>
                  <a:gd name="connsiteX0" fmla="*/ 1428750 w 1428750"/>
                  <a:gd name="connsiteY0" fmla="*/ 0 h 1606550"/>
                  <a:gd name="connsiteX1" fmla="*/ 1235075 w 1428750"/>
                  <a:gd name="connsiteY1" fmla="*/ 333375 h 1606550"/>
                  <a:gd name="connsiteX2" fmla="*/ 1095375 w 1428750"/>
                  <a:gd name="connsiteY2" fmla="*/ 527050 h 1606550"/>
                  <a:gd name="connsiteX3" fmla="*/ 892175 w 1428750"/>
                  <a:gd name="connsiteY3" fmla="*/ 577850 h 1606550"/>
                  <a:gd name="connsiteX4" fmla="*/ 606425 w 1428750"/>
                  <a:gd name="connsiteY4" fmla="*/ 609600 h 1606550"/>
                  <a:gd name="connsiteX5" fmla="*/ 384175 w 1428750"/>
                  <a:gd name="connsiteY5" fmla="*/ 647700 h 1606550"/>
                  <a:gd name="connsiteX6" fmla="*/ 238125 w 1428750"/>
                  <a:gd name="connsiteY6" fmla="*/ 688975 h 1606550"/>
                  <a:gd name="connsiteX7" fmla="*/ 180975 w 1428750"/>
                  <a:gd name="connsiteY7" fmla="*/ 768350 h 1606550"/>
                  <a:gd name="connsiteX8" fmla="*/ 130175 w 1428750"/>
                  <a:gd name="connsiteY8" fmla="*/ 984250 h 1606550"/>
                  <a:gd name="connsiteX9" fmla="*/ 73025 w 1428750"/>
                  <a:gd name="connsiteY9" fmla="*/ 1422400 h 1606550"/>
                  <a:gd name="connsiteX10" fmla="*/ 0 w 1428750"/>
                  <a:gd name="connsiteY10" fmla="*/ 1606550 h 1606550"/>
                  <a:gd name="connsiteX0" fmla="*/ 1355725 w 1355725"/>
                  <a:gd name="connsiteY0" fmla="*/ 0 h 1422400"/>
                  <a:gd name="connsiteX1" fmla="*/ 1162050 w 1355725"/>
                  <a:gd name="connsiteY1" fmla="*/ 333375 h 1422400"/>
                  <a:gd name="connsiteX2" fmla="*/ 1022350 w 1355725"/>
                  <a:gd name="connsiteY2" fmla="*/ 527050 h 1422400"/>
                  <a:gd name="connsiteX3" fmla="*/ 819150 w 1355725"/>
                  <a:gd name="connsiteY3" fmla="*/ 577850 h 1422400"/>
                  <a:gd name="connsiteX4" fmla="*/ 533400 w 1355725"/>
                  <a:gd name="connsiteY4" fmla="*/ 609600 h 1422400"/>
                  <a:gd name="connsiteX5" fmla="*/ 311150 w 1355725"/>
                  <a:gd name="connsiteY5" fmla="*/ 647700 h 1422400"/>
                  <a:gd name="connsiteX6" fmla="*/ 165100 w 1355725"/>
                  <a:gd name="connsiteY6" fmla="*/ 688975 h 1422400"/>
                  <a:gd name="connsiteX7" fmla="*/ 107950 w 1355725"/>
                  <a:gd name="connsiteY7" fmla="*/ 768350 h 1422400"/>
                  <a:gd name="connsiteX8" fmla="*/ 57150 w 1355725"/>
                  <a:gd name="connsiteY8" fmla="*/ 984250 h 1422400"/>
                  <a:gd name="connsiteX9" fmla="*/ 0 w 1355725"/>
                  <a:gd name="connsiteY9" fmla="*/ 1422400 h 1422400"/>
                  <a:gd name="connsiteX0" fmla="*/ 1355725 w 1355725"/>
                  <a:gd name="connsiteY0" fmla="*/ 0 h 1422400"/>
                  <a:gd name="connsiteX1" fmla="*/ 1162050 w 1355725"/>
                  <a:gd name="connsiteY1" fmla="*/ 333375 h 1422400"/>
                  <a:gd name="connsiteX2" fmla="*/ 1022350 w 1355725"/>
                  <a:gd name="connsiteY2" fmla="*/ 527050 h 1422400"/>
                  <a:gd name="connsiteX3" fmla="*/ 819150 w 1355725"/>
                  <a:gd name="connsiteY3" fmla="*/ 577850 h 1422400"/>
                  <a:gd name="connsiteX4" fmla="*/ 533400 w 1355725"/>
                  <a:gd name="connsiteY4" fmla="*/ 609600 h 1422400"/>
                  <a:gd name="connsiteX5" fmla="*/ 311150 w 1355725"/>
                  <a:gd name="connsiteY5" fmla="*/ 647700 h 1422400"/>
                  <a:gd name="connsiteX6" fmla="*/ 165100 w 1355725"/>
                  <a:gd name="connsiteY6" fmla="*/ 688975 h 1422400"/>
                  <a:gd name="connsiteX7" fmla="*/ 107950 w 1355725"/>
                  <a:gd name="connsiteY7" fmla="*/ 768350 h 1422400"/>
                  <a:gd name="connsiteX8" fmla="*/ 0 w 1355725"/>
                  <a:gd name="connsiteY8" fmla="*/ 1422400 h 1422400"/>
                  <a:gd name="connsiteX0" fmla="*/ 1284287 w 1284287"/>
                  <a:gd name="connsiteY0" fmla="*/ 0 h 1055688"/>
                  <a:gd name="connsiteX1" fmla="*/ 1090612 w 1284287"/>
                  <a:gd name="connsiteY1" fmla="*/ 333375 h 1055688"/>
                  <a:gd name="connsiteX2" fmla="*/ 950912 w 1284287"/>
                  <a:gd name="connsiteY2" fmla="*/ 527050 h 1055688"/>
                  <a:gd name="connsiteX3" fmla="*/ 747712 w 1284287"/>
                  <a:gd name="connsiteY3" fmla="*/ 577850 h 1055688"/>
                  <a:gd name="connsiteX4" fmla="*/ 461962 w 1284287"/>
                  <a:gd name="connsiteY4" fmla="*/ 609600 h 1055688"/>
                  <a:gd name="connsiteX5" fmla="*/ 239712 w 1284287"/>
                  <a:gd name="connsiteY5" fmla="*/ 647700 h 1055688"/>
                  <a:gd name="connsiteX6" fmla="*/ 93662 w 1284287"/>
                  <a:gd name="connsiteY6" fmla="*/ 688975 h 1055688"/>
                  <a:gd name="connsiteX7" fmla="*/ 36512 w 1284287"/>
                  <a:gd name="connsiteY7" fmla="*/ 768350 h 1055688"/>
                  <a:gd name="connsiteX8" fmla="*/ 0 w 1284287"/>
                  <a:gd name="connsiteY8" fmla="*/ 1055688 h 1055688"/>
                  <a:gd name="connsiteX0" fmla="*/ 1293812 w 1293812"/>
                  <a:gd name="connsiteY0" fmla="*/ 0 h 969963"/>
                  <a:gd name="connsiteX1" fmla="*/ 1100137 w 1293812"/>
                  <a:gd name="connsiteY1" fmla="*/ 333375 h 969963"/>
                  <a:gd name="connsiteX2" fmla="*/ 960437 w 1293812"/>
                  <a:gd name="connsiteY2" fmla="*/ 527050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0437 w 1293812"/>
                  <a:gd name="connsiteY2" fmla="*/ 508000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127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127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55674 w 1293812"/>
                  <a:gd name="connsiteY2" fmla="*/ 3603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2228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28662 w 1293812"/>
                  <a:gd name="connsiteY3" fmla="*/ 377825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879474 w 1293812"/>
                  <a:gd name="connsiteY2" fmla="*/ 3889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5199 w 1293812"/>
                  <a:gd name="connsiteY2" fmla="*/ 512763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812" h="969963">
                    <a:moveTo>
                      <a:pt x="1293812" y="0"/>
                    </a:moveTo>
                    <a:lnTo>
                      <a:pt x="1119187" y="309563"/>
                    </a:lnTo>
                    <a:cubicBezTo>
                      <a:pt x="1077383" y="369359"/>
                      <a:pt x="1054628" y="419629"/>
                      <a:pt x="965199" y="512763"/>
                    </a:cubicBezTo>
                    <a:cubicBezTo>
                      <a:pt x="870478" y="566208"/>
                      <a:pt x="828144" y="567268"/>
                      <a:pt x="690562" y="592138"/>
                    </a:cubicBezTo>
                    <a:cubicBezTo>
                      <a:pt x="576262" y="607483"/>
                      <a:pt x="614362" y="599016"/>
                      <a:pt x="471487" y="609600"/>
                    </a:cubicBezTo>
                    <a:lnTo>
                      <a:pt x="249237" y="647700"/>
                    </a:lnTo>
                    <a:cubicBezTo>
                      <a:pt x="200554" y="661458"/>
                      <a:pt x="185207" y="656167"/>
                      <a:pt x="103187" y="688975"/>
                    </a:cubicBezTo>
                    <a:cubicBezTo>
                      <a:pt x="69849" y="729720"/>
                      <a:pt x="65087" y="741892"/>
                      <a:pt x="46037" y="768350"/>
                    </a:cubicBezTo>
                    <a:lnTo>
                      <a:pt x="0" y="969963"/>
                    </a:lnTo>
                  </a:path>
                </a:pathLst>
              </a:custGeom>
              <a:noFill/>
              <a:ln w="28575">
                <a:solidFill>
                  <a:schemeClr val="tx1"/>
                </a:solidFill>
                <a:prstDash val="solid"/>
              </a:ln>
            </p:spPr>
            <p:txBody>
              <a:bodyPr rtlCol="0" anchor="ctr"/>
              <a:lstStyle/>
              <a:p>
                <a:pPr algn="ctr"/>
                <a:endParaRPr kumimoji="1" lang="ja-JP" altLang="en-US"/>
              </a:p>
            </p:txBody>
          </p:sp>
          <p:sp>
            <p:nvSpPr>
              <p:cNvPr id="46" name="正方形/長方形 45"/>
              <p:cNvSpPr/>
              <p:nvPr/>
            </p:nvSpPr>
            <p:spPr>
              <a:xfrm rot="966761">
                <a:off x="6718766" y="5328219"/>
                <a:ext cx="1007571" cy="350684"/>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13" name="直線コネクタ 12"/>
              <p:cNvCxnSpPr/>
              <p:nvPr/>
            </p:nvCxnSpPr>
            <p:spPr>
              <a:xfrm>
                <a:off x="4597772" y="5795740"/>
                <a:ext cx="43381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357012" y="5336398"/>
                <a:ext cx="133248"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8" name="正方形/長方形 47"/>
              <p:cNvSpPr/>
              <p:nvPr/>
            </p:nvSpPr>
            <p:spPr>
              <a:xfrm>
                <a:off x="6180572" y="5210375"/>
                <a:ext cx="366844"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6368756" y="4961725"/>
                <a:ext cx="178659"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0" name="正方形/長方形 49"/>
              <p:cNvSpPr/>
              <p:nvPr/>
            </p:nvSpPr>
            <p:spPr>
              <a:xfrm rot="19402058">
                <a:off x="6511879" y="4896826"/>
                <a:ext cx="178659"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フリーフォーム 52"/>
              <p:cNvSpPr/>
              <p:nvPr/>
            </p:nvSpPr>
            <p:spPr>
              <a:xfrm>
                <a:off x="5819779" y="5367098"/>
                <a:ext cx="882650" cy="430213"/>
              </a:xfrm>
              <a:custGeom>
                <a:avLst/>
                <a:gdLst>
                  <a:gd name="connsiteX0" fmla="*/ 390525 w 390525"/>
                  <a:gd name="connsiteY0" fmla="*/ 0 h 128763"/>
                  <a:gd name="connsiteX1" fmla="*/ 366713 w 390525"/>
                  <a:gd name="connsiteY1" fmla="*/ 4763 h 128763"/>
                  <a:gd name="connsiteX2" fmla="*/ 176213 w 390525"/>
                  <a:gd name="connsiteY2" fmla="*/ 76200 h 128763"/>
                  <a:gd name="connsiteX3" fmla="*/ 100013 w 390525"/>
                  <a:gd name="connsiteY3" fmla="*/ 100013 h 128763"/>
                  <a:gd name="connsiteX4" fmla="*/ 9525 w 390525"/>
                  <a:gd name="connsiteY4" fmla="*/ 128588 h 128763"/>
                  <a:gd name="connsiteX5" fmla="*/ 0 w 390525"/>
                  <a:gd name="connsiteY5" fmla="*/ 128588 h 128763"/>
                  <a:gd name="connsiteX0" fmla="*/ 895350 w 895350"/>
                  <a:gd name="connsiteY0" fmla="*/ 0 h 404988"/>
                  <a:gd name="connsiteX1" fmla="*/ 366713 w 895350"/>
                  <a:gd name="connsiteY1" fmla="*/ 280988 h 404988"/>
                  <a:gd name="connsiteX2" fmla="*/ 176213 w 895350"/>
                  <a:gd name="connsiteY2" fmla="*/ 352425 h 404988"/>
                  <a:gd name="connsiteX3" fmla="*/ 100013 w 895350"/>
                  <a:gd name="connsiteY3" fmla="*/ 376238 h 404988"/>
                  <a:gd name="connsiteX4" fmla="*/ 9525 w 895350"/>
                  <a:gd name="connsiteY4" fmla="*/ 404813 h 404988"/>
                  <a:gd name="connsiteX5" fmla="*/ 0 w 895350"/>
                  <a:gd name="connsiteY5"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366713 w 895350"/>
                  <a:gd name="connsiteY3" fmla="*/ 28098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366713 w 895350"/>
                  <a:gd name="connsiteY3" fmla="*/ 28098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19063 w 895350"/>
                  <a:gd name="connsiteY4" fmla="*/ 242887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76225 w 895350"/>
                  <a:gd name="connsiteY3" fmla="*/ 128588 h 404988"/>
                  <a:gd name="connsiteX4" fmla="*/ 119063 w 895350"/>
                  <a:gd name="connsiteY4" fmla="*/ 242887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7988"/>
                  <a:gd name="connsiteX1" fmla="*/ 808036 w 895350"/>
                  <a:gd name="connsiteY1" fmla="*/ 90727 h 407988"/>
                  <a:gd name="connsiteX2" fmla="*/ 608011 w 895350"/>
                  <a:gd name="connsiteY2" fmla="*/ 138352 h 407988"/>
                  <a:gd name="connsiteX3" fmla="*/ 276225 w 895350"/>
                  <a:gd name="connsiteY3" fmla="*/ 128588 h 407988"/>
                  <a:gd name="connsiteX4" fmla="*/ 119063 w 895350"/>
                  <a:gd name="connsiteY4" fmla="*/ 242887 h 407988"/>
                  <a:gd name="connsiteX5" fmla="*/ 80963 w 895350"/>
                  <a:gd name="connsiteY5" fmla="*/ 361950 h 407988"/>
                  <a:gd name="connsiteX6" fmla="*/ 9525 w 895350"/>
                  <a:gd name="connsiteY6" fmla="*/ 404813 h 407988"/>
                  <a:gd name="connsiteX7" fmla="*/ 0 w 895350"/>
                  <a:gd name="connsiteY7" fmla="*/ 404813 h 407988"/>
                  <a:gd name="connsiteX0" fmla="*/ 896918 w 896918"/>
                  <a:gd name="connsiteY0" fmla="*/ 0 h 416807"/>
                  <a:gd name="connsiteX1" fmla="*/ 809604 w 896918"/>
                  <a:gd name="connsiteY1" fmla="*/ 90727 h 416807"/>
                  <a:gd name="connsiteX2" fmla="*/ 609579 w 896918"/>
                  <a:gd name="connsiteY2" fmla="*/ 138352 h 416807"/>
                  <a:gd name="connsiteX3" fmla="*/ 277793 w 896918"/>
                  <a:gd name="connsiteY3" fmla="*/ 128588 h 416807"/>
                  <a:gd name="connsiteX4" fmla="*/ 120631 w 896918"/>
                  <a:gd name="connsiteY4" fmla="*/ 242887 h 416807"/>
                  <a:gd name="connsiteX5" fmla="*/ 11093 w 896918"/>
                  <a:gd name="connsiteY5" fmla="*/ 404813 h 416807"/>
                  <a:gd name="connsiteX6" fmla="*/ 1568 w 896918"/>
                  <a:gd name="connsiteY6" fmla="*/ 404813 h 416807"/>
                  <a:gd name="connsiteX0" fmla="*/ 895653 w 895653"/>
                  <a:gd name="connsiteY0" fmla="*/ 0 h 415043"/>
                  <a:gd name="connsiteX1" fmla="*/ 808339 w 895653"/>
                  <a:gd name="connsiteY1" fmla="*/ 90727 h 415043"/>
                  <a:gd name="connsiteX2" fmla="*/ 608314 w 895653"/>
                  <a:gd name="connsiteY2" fmla="*/ 138352 h 415043"/>
                  <a:gd name="connsiteX3" fmla="*/ 276528 w 895653"/>
                  <a:gd name="connsiteY3" fmla="*/ 128588 h 415043"/>
                  <a:gd name="connsiteX4" fmla="*/ 100316 w 895653"/>
                  <a:gd name="connsiteY4" fmla="*/ 266699 h 415043"/>
                  <a:gd name="connsiteX5" fmla="*/ 9828 w 895653"/>
                  <a:gd name="connsiteY5" fmla="*/ 404813 h 415043"/>
                  <a:gd name="connsiteX6" fmla="*/ 303 w 895653"/>
                  <a:gd name="connsiteY6" fmla="*/ 404813 h 415043"/>
                  <a:gd name="connsiteX0" fmla="*/ 896595 w 896595"/>
                  <a:gd name="connsiteY0" fmla="*/ 0 h 416101"/>
                  <a:gd name="connsiteX1" fmla="*/ 809281 w 896595"/>
                  <a:gd name="connsiteY1" fmla="*/ 90727 h 416101"/>
                  <a:gd name="connsiteX2" fmla="*/ 609256 w 896595"/>
                  <a:gd name="connsiteY2" fmla="*/ 138352 h 416101"/>
                  <a:gd name="connsiteX3" fmla="*/ 277470 w 896595"/>
                  <a:gd name="connsiteY3" fmla="*/ 128588 h 416101"/>
                  <a:gd name="connsiteX4" fmla="*/ 115546 w 896595"/>
                  <a:gd name="connsiteY4" fmla="*/ 252411 h 416101"/>
                  <a:gd name="connsiteX5" fmla="*/ 10770 w 896595"/>
                  <a:gd name="connsiteY5" fmla="*/ 404813 h 416101"/>
                  <a:gd name="connsiteX6" fmla="*/ 1245 w 896595"/>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5350 w 895350"/>
                  <a:gd name="connsiteY0" fmla="*/ 0 h 414338"/>
                  <a:gd name="connsiteX1" fmla="*/ 808036 w 895350"/>
                  <a:gd name="connsiteY1" fmla="*/ 90727 h 414338"/>
                  <a:gd name="connsiteX2" fmla="*/ 608011 w 895350"/>
                  <a:gd name="connsiteY2" fmla="*/ 138352 h 414338"/>
                  <a:gd name="connsiteX3" fmla="*/ 276225 w 895350"/>
                  <a:gd name="connsiteY3" fmla="*/ 128588 h 414338"/>
                  <a:gd name="connsiteX4" fmla="*/ 90488 w 895350"/>
                  <a:gd name="connsiteY4" fmla="*/ 276223 h 414338"/>
                  <a:gd name="connsiteX5" fmla="*/ 9525 w 895350"/>
                  <a:gd name="connsiteY5" fmla="*/ 404813 h 414338"/>
                  <a:gd name="connsiteX6" fmla="*/ 0 w 895350"/>
                  <a:gd name="connsiteY6" fmla="*/ 404813 h 414338"/>
                  <a:gd name="connsiteX0" fmla="*/ 895350 w 895350"/>
                  <a:gd name="connsiteY0" fmla="*/ 0 h 415043"/>
                  <a:gd name="connsiteX1" fmla="*/ 808036 w 895350"/>
                  <a:gd name="connsiteY1" fmla="*/ 90727 h 415043"/>
                  <a:gd name="connsiteX2" fmla="*/ 608011 w 895350"/>
                  <a:gd name="connsiteY2" fmla="*/ 138352 h 415043"/>
                  <a:gd name="connsiteX3" fmla="*/ 276225 w 895350"/>
                  <a:gd name="connsiteY3" fmla="*/ 128588 h 415043"/>
                  <a:gd name="connsiteX4" fmla="*/ 95250 w 895350"/>
                  <a:gd name="connsiteY4" fmla="*/ 266698 h 415043"/>
                  <a:gd name="connsiteX5" fmla="*/ 9525 w 895350"/>
                  <a:gd name="connsiteY5" fmla="*/ 404813 h 415043"/>
                  <a:gd name="connsiteX6" fmla="*/ 0 w 895350"/>
                  <a:gd name="connsiteY6"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276225 w 895350"/>
                  <a:gd name="connsiteY3" fmla="*/ 128588 h 415043"/>
                  <a:gd name="connsiteX4" fmla="*/ 207960 w 895350"/>
                  <a:gd name="connsiteY4" fmla="*/ 166927 h 415043"/>
                  <a:gd name="connsiteX5" fmla="*/ 95250 w 895350"/>
                  <a:gd name="connsiteY5" fmla="*/ 266698 h 415043"/>
                  <a:gd name="connsiteX6" fmla="*/ 9525 w 895350"/>
                  <a:gd name="connsiteY6" fmla="*/ 404813 h 415043"/>
                  <a:gd name="connsiteX7" fmla="*/ 0 w 895350"/>
                  <a:gd name="connsiteY7"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76452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4337"/>
                  <a:gd name="connsiteX1" fmla="*/ 808036 w 895350"/>
                  <a:gd name="connsiteY1" fmla="*/ 90727 h 414337"/>
                  <a:gd name="connsiteX2" fmla="*/ 608011 w 895350"/>
                  <a:gd name="connsiteY2" fmla="*/ 138352 h 414337"/>
                  <a:gd name="connsiteX3" fmla="*/ 331785 w 895350"/>
                  <a:gd name="connsiteY3" fmla="*/ 114539 h 414337"/>
                  <a:gd name="connsiteX4" fmla="*/ 276225 w 895350"/>
                  <a:gd name="connsiteY4" fmla="*/ 128588 h 414337"/>
                  <a:gd name="connsiteX5" fmla="*/ 207960 w 895350"/>
                  <a:gd name="connsiteY5" fmla="*/ 176452 h 414337"/>
                  <a:gd name="connsiteX6" fmla="*/ 95250 w 895350"/>
                  <a:gd name="connsiteY6" fmla="*/ 276223 h 414337"/>
                  <a:gd name="connsiteX7" fmla="*/ 9525 w 895350"/>
                  <a:gd name="connsiteY7" fmla="*/ 404813 h 414337"/>
                  <a:gd name="connsiteX8" fmla="*/ 0 w 895350"/>
                  <a:gd name="connsiteY8" fmla="*/ 404813 h 414337"/>
                  <a:gd name="connsiteX0" fmla="*/ 885825 w 885825"/>
                  <a:gd name="connsiteY0" fmla="*/ 0 h 404813"/>
                  <a:gd name="connsiteX1" fmla="*/ 798511 w 885825"/>
                  <a:gd name="connsiteY1" fmla="*/ 90727 h 404813"/>
                  <a:gd name="connsiteX2" fmla="*/ 598486 w 885825"/>
                  <a:gd name="connsiteY2" fmla="*/ 138352 h 404813"/>
                  <a:gd name="connsiteX3" fmla="*/ 322260 w 885825"/>
                  <a:gd name="connsiteY3" fmla="*/ 114539 h 404813"/>
                  <a:gd name="connsiteX4" fmla="*/ 266700 w 885825"/>
                  <a:gd name="connsiteY4" fmla="*/ 128588 h 404813"/>
                  <a:gd name="connsiteX5" fmla="*/ 198435 w 885825"/>
                  <a:gd name="connsiteY5" fmla="*/ 176452 h 404813"/>
                  <a:gd name="connsiteX6" fmla="*/ 85725 w 885825"/>
                  <a:gd name="connsiteY6" fmla="*/ 276223 h 404813"/>
                  <a:gd name="connsiteX7" fmla="*/ 0 w 885825"/>
                  <a:gd name="connsiteY7" fmla="*/ 404813 h 4048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650" h="430213">
                    <a:moveTo>
                      <a:pt x="882650" y="0"/>
                    </a:moveTo>
                    <a:cubicBezTo>
                      <a:pt x="833967" y="42902"/>
                      <a:pt x="864392" y="24847"/>
                      <a:pt x="795336" y="90727"/>
                    </a:cubicBezTo>
                    <a:cubicBezTo>
                      <a:pt x="710140" y="136805"/>
                      <a:pt x="664103" y="144742"/>
                      <a:pt x="595311" y="138352"/>
                    </a:cubicBezTo>
                    <a:cubicBezTo>
                      <a:pt x="515936" y="144702"/>
                      <a:pt x="374383" y="130454"/>
                      <a:pt x="319085" y="114539"/>
                    </a:cubicBezTo>
                    <a:cubicBezTo>
                      <a:pt x="263787" y="136724"/>
                      <a:pt x="284163" y="118269"/>
                      <a:pt x="263525" y="128588"/>
                    </a:cubicBezTo>
                    <a:cubicBezTo>
                      <a:pt x="242888" y="138907"/>
                      <a:pt x="225422" y="153434"/>
                      <a:pt x="195260" y="176452"/>
                    </a:cubicBezTo>
                    <a:cubicBezTo>
                      <a:pt x="165098" y="199470"/>
                      <a:pt x="124618" y="227580"/>
                      <a:pt x="82550" y="276223"/>
                    </a:cubicBezTo>
                    <a:cubicBezTo>
                      <a:pt x="40482" y="324866"/>
                      <a:pt x="19050" y="367507"/>
                      <a:pt x="0" y="430213"/>
                    </a:cubicBezTo>
                  </a:path>
                </a:pathLst>
              </a:custGeom>
              <a:noFill/>
              <a:ln w="34925">
                <a:solidFill>
                  <a:srgbClr val="993300"/>
                </a:solidFill>
              </a:ln>
            </p:spPr>
            <p:txBody>
              <a:bodyPr rtlCol="0" anchor="ctr"/>
              <a:lstStyle/>
              <a:p>
                <a:pPr algn="ctr"/>
                <a:endParaRPr kumimoji="1" lang="ja-JP" altLang="en-US" dirty="0"/>
              </a:p>
            </p:txBody>
          </p:sp>
          <p:sp>
            <p:nvSpPr>
              <p:cNvPr id="51" name="フリーフォーム 50"/>
              <p:cNvSpPr/>
              <p:nvPr/>
            </p:nvSpPr>
            <p:spPr>
              <a:xfrm>
                <a:off x="5841192" y="5379812"/>
                <a:ext cx="876300" cy="425451"/>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882650 w 882650"/>
                  <a:gd name="connsiteY4" fmla="*/ 0 h 42227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696133 w 882650"/>
                  <a:gd name="connsiteY4" fmla="*/ 131987 h 422276"/>
                  <a:gd name="connsiteX5" fmla="*/ 882650 w 882650"/>
                  <a:gd name="connsiteY5" fmla="*/ 0 h 42227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696133 w 882650"/>
                  <a:gd name="connsiteY4" fmla="*/ 131987 h 422276"/>
                  <a:gd name="connsiteX5" fmla="*/ 882650 w 882650"/>
                  <a:gd name="connsiteY5" fmla="*/ 0 h 422276"/>
                  <a:gd name="connsiteX0" fmla="*/ 0 w 876300"/>
                  <a:gd name="connsiteY0" fmla="*/ 425451 h 425451"/>
                  <a:gd name="connsiteX1" fmla="*/ 52387 w 876300"/>
                  <a:gd name="connsiteY1" fmla="*/ 311150 h 425451"/>
                  <a:gd name="connsiteX2" fmla="*/ 152400 w 876300"/>
                  <a:gd name="connsiteY2" fmla="*/ 211137 h 425451"/>
                  <a:gd name="connsiteX3" fmla="*/ 247650 w 876300"/>
                  <a:gd name="connsiteY3" fmla="*/ 14128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 name="connsiteX0" fmla="*/ 0 w 876300"/>
                  <a:gd name="connsiteY0" fmla="*/ 425451 h 425451"/>
                  <a:gd name="connsiteX1" fmla="*/ 52387 w 876300"/>
                  <a:gd name="connsiteY1" fmla="*/ 311150 h 425451"/>
                  <a:gd name="connsiteX2" fmla="*/ 152400 w 876300"/>
                  <a:gd name="connsiteY2" fmla="*/ 21113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 name="connsiteX0" fmla="*/ 0 w 876300"/>
                  <a:gd name="connsiteY0" fmla="*/ 425451 h 425451"/>
                  <a:gd name="connsiteX1" fmla="*/ 52387 w 876300"/>
                  <a:gd name="connsiteY1" fmla="*/ 311150 h 425451"/>
                  <a:gd name="connsiteX2" fmla="*/ 155575 w 876300"/>
                  <a:gd name="connsiteY2" fmla="*/ 20478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300" h="425451">
                    <a:moveTo>
                      <a:pt x="0" y="425451"/>
                    </a:moveTo>
                    <a:cubicBezTo>
                      <a:pt x="25171" y="353244"/>
                      <a:pt x="26458" y="347927"/>
                      <a:pt x="52387" y="311150"/>
                    </a:cubicBezTo>
                    <a:cubicBezTo>
                      <a:pt x="78316" y="274373"/>
                      <a:pt x="105569" y="240506"/>
                      <a:pt x="155575" y="204787"/>
                    </a:cubicBezTo>
                    <a:cubicBezTo>
                      <a:pt x="186137" y="178631"/>
                      <a:pt x="214062" y="159504"/>
                      <a:pt x="238933" y="144688"/>
                    </a:cubicBezTo>
                    <a:cubicBezTo>
                      <a:pt x="263804" y="129872"/>
                      <a:pt x="266171" y="131763"/>
                      <a:pt x="301625" y="122238"/>
                    </a:cubicBezTo>
                    <a:cubicBezTo>
                      <a:pt x="396480" y="143971"/>
                      <a:pt x="590300" y="158181"/>
                      <a:pt x="696133" y="135162"/>
                    </a:cubicBezTo>
                    <a:cubicBezTo>
                      <a:pt x="801966" y="112143"/>
                      <a:pt x="833572" y="43694"/>
                      <a:pt x="876300" y="0"/>
                    </a:cubicBezTo>
                  </a:path>
                </a:pathLst>
              </a:custGeom>
              <a:noFill/>
              <a:ln w="9525">
                <a:solidFill>
                  <a:schemeClr val="tx1"/>
                </a:solidFill>
              </a:ln>
            </p:spPr>
            <p:txBody>
              <a:bodyPr rtlCol="0" anchor="ctr"/>
              <a:lstStyle/>
              <a:p>
                <a:pPr algn="ctr"/>
                <a:endParaRPr kumimoji="1" lang="ja-JP" altLang="en-US"/>
              </a:p>
            </p:txBody>
          </p:sp>
          <p:sp>
            <p:nvSpPr>
              <p:cNvPr id="52" name="フリーフォーム 51"/>
              <p:cNvSpPr/>
              <p:nvPr/>
            </p:nvSpPr>
            <p:spPr>
              <a:xfrm>
                <a:off x="5793926" y="5450715"/>
                <a:ext cx="272346" cy="347390"/>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249019"/>
                  <a:gd name="connsiteY0" fmla="*/ 302825 h 302825"/>
                  <a:gd name="connsiteX1" fmla="*/ 52387 w 249019"/>
                  <a:gd name="connsiteY1" fmla="*/ 188524 h 302825"/>
                  <a:gd name="connsiteX2" fmla="*/ 152400 w 249019"/>
                  <a:gd name="connsiteY2" fmla="*/ 88511 h 302825"/>
                  <a:gd name="connsiteX3" fmla="*/ 238125 w 249019"/>
                  <a:gd name="connsiteY3" fmla="*/ 31362 h 302825"/>
                  <a:gd name="connsiteX4" fmla="*/ 236645 w 249019"/>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250939"/>
                  <a:gd name="connsiteY0" fmla="*/ 299979 h 299979"/>
                  <a:gd name="connsiteX1" fmla="*/ 66681 w 250939"/>
                  <a:gd name="connsiteY1" fmla="*/ 188524 h 299979"/>
                  <a:gd name="connsiteX2" fmla="*/ 166694 w 250939"/>
                  <a:gd name="connsiteY2" fmla="*/ 88511 h 299979"/>
                  <a:gd name="connsiteX3" fmla="*/ 226690 w 250939"/>
                  <a:gd name="connsiteY3" fmla="*/ 48436 h 299979"/>
                  <a:gd name="connsiteX4" fmla="*/ 250939 w 250939"/>
                  <a:gd name="connsiteY4" fmla="*/ 0 h 299979"/>
                  <a:gd name="connsiteX0" fmla="*/ 0 w 245221"/>
                  <a:gd name="connsiteY0" fmla="*/ 311362 h 311362"/>
                  <a:gd name="connsiteX1" fmla="*/ 60963 w 245221"/>
                  <a:gd name="connsiteY1" fmla="*/ 188524 h 311362"/>
                  <a:gd name="connsiteX2" fmla="*/ 160976 w 245221"/>
                  <a:gd name="connsiteY2" fmla="*/ 88511 h 311362"/>
                  <a:gd name="connsiteX3" fmla="*/ 220972 w 245221"/>
                  <a:gd name="connsiteY3" fmla="*/ 48436 h 311362"/>
                  <a:gd name="connsiteX4" fmla="*/ 245221 w 245221"/>
                  <a:gd name="connsiteY4" fmla="*/ 0 h 31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21" h="311362">
                    <a:moveTo>
                      <a:pt x="0" y="311362"/>
                    </a:moveTo>
                    <a:cubicBezTo>
                      <a:pt x="37871" y="210580"/>
                      <a:pt x="34134" y="225666"/>
                      <a:pt x="60963" y="188524"/>
                    </a:cubicBezTo>
                    <a:cubicBezTo>
                      <a:pt x="87792" y="151382"/>
                      <a:pt x="130020" y="114705"/>
                      <a:pt x="160976" y="88511"/>
                    </a:cubicBezTo>
                    <a:cubicBezTo>
                      <a:pt x="183201" y="72636"/>
                      <a:pt x="177316" y="70661"/>
                      <a:pt x="220972" y="48436"/>
                    </a:cubicBezTo>
                    <a:cubicBezTo>
                      <a:pt x="250340" y="30974"/>
                      <a:pt x="235696" y="7937"/>
                      <a:pt x="245221" y="0"/>
                    </a:cubicBezTo>
                  </a:path>
                </a:pathLst>
              </a:custGeom>
              <a:noFill/>
              <a:ln w="9525">
                <a:solidFill>
                  <a:schemeClr val="tx1"/>
                </a:solidFill>
              </a:ln>
            </p:spPr>
            <p:txBody>
              <a:bodyPr rtlCol="0" anchor="ctr"/>
              <a:lstStyle/>
              <a:p>
                <a:pPr algn="ctr"/>
                <a:endParaRPr kumimoji="1" lang="ja-JP" altLang="en-US"/>
              </a:p>
            </p:txBody>
          </p:sp>
          <p:sp>
            <p:nvSpPr>
              <p:cNvPr id="54" name="フリーフォーム 53"/>
              <p:cNvSpPr/>
              <p:nvPr/>
            </p:nvSpPr>
            <p:spPr>
              <a:xfrm>
                <a:off x="6148064" y="5359558"/>
                <a:ext cx="532696" cy="128486"/>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249019"/>
                  <a:gd name="connsiteY0" fmla="*/ 302825 h 302825"/>
                  <a:gd name="connsiteX1" fmla="*/ 52387 w 249019"/>
                  <a:gd name="connsiteY1" fmla="*/ 188524 h 302825"/>
                  <a:gd name="connsiteX2" fmla="*/ 152400 w 249019"/>
                  <a:gd name="connsiteY2" fmla="*/ 88511 h 302825"/>
                  <a:gd name="connsiteX3" fmla="*/ 238125 w 249019"/>
                  <a:gd name="connsiteY3" fmla="*/ 31362 h 302825"/>
                  <a:gd name="connsiteX4" fmla="*/ 236645 w 249019"/>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310973"/>
                  <a:gd name="connsiteY0" fmla="*/ 231682 h 231682"/>
                  <a:gd name="connsiteX1" fmla="*/ 126715 w 310973"/>
                  <a:gd name="connsiteY1" fmla="*/ 188524 h 231682"/>
                  <a:gd name="connsiteX2" fmla="*/ 226728 w 310973"/>
                  <a:gd name="connsiteY2" fmla="*/ 88511 h 231682"/>
                  <a:gd name="connsiteX3" fmla="*/ 286724 w 310973"/>
                  <a:gd name="connsiteY3" fmla="*/ 48436 h 231682"/>
                  <a:gd name="connsiteX4" fmla="*/ 310973 w 310973"/>
                  <a:gd name="connsiteY4" fmla="*/ 0 h 231682"/>
                  <a:gd name="connsiteX0" fmla="*/ 0 w 308114"/>
                  <a:gd name="connsiteY0" fmla="*/ 240219 h 240219"/>
                  <a:gd name="connsiteX1" fmla="*/ 123856 w 308114"/>
                  <a:gd name="connsiteY1" fmla="*/ 188524 h 240219"/>
                  <a:gd name="connsiteX2" fmla="*/ 223869 w 308114"/>
                  <a:gd name="connsiteY2" fmla="*/ 88511 h 240219"/>
                  <a:gd name="connsiteX3" fmla="*/ 283865 w 308114"/>
                  <a:gd name="connsiteY3" fmla="*/ 48436 h 240219"/>
                  <a:gd name="connsiteX4" fmla="*/ 308114 w 308114"/>
                  <a:gd name="connsiteY4" fmla="*/ 0 h 240219"/>
                  <a:gd name="connsiteX0" fmla="*/ 0 w 354484"/>
                  <a:gd name="connsiteY0" fmla="*/ 240219 h 259881"/>
                  <a:gd name="connsiteX1" fmla="*/ 349699 w 354484"/>
                  <a:gd name="connsiteY1" fmla="*/ 256821 h 259881"/>
                  <a:gd name="connsiteX2" fmla="*/ 223869 w 354484"/>
                  <a:gd name="connsiteY2" fmla="*/ 88511 h 259881"/>
                  <a:gd name="connsiteX3" fmla="*/ 283865 w 354484"/>
                  <a:gd name="connsiteY3" fmla="*/ 48436 h 259881"/>
                  <a:gd name="connsiteX4" fmla="*/ 308114 w 354484"/>
                  <a:gd name="connsiteY4" fmla="*/ 0 h 259881"/>
                  <a:gd name="connsiteX0" fmla="*/ 0 w 361799"/>
                  <a:gd name="connsiteY0" fmla="*/ 240219 h 261402"/>
                  <a:gd name="connsiteX1" fmla="*/ 349699 w 361799"/>
                  <a:gd name="connsiteY1" fmla="*/ 256821 h 261402"/>
                  <a:gd name="connsiteX2" fmla="*/ 283865 w 361799"/>
                  <a:gd name="connsiteY2" fmla="*/ 48436 h 261402"/>
                  <a:gd name="connsiteX3" fmla="*/ 308114 w 361799"/>
                  <a:gd name="connsiteY3" fmla="*/ 0 h 261402"/>
                  <a:gd name="connsiteX0" fmla="*/ 0 w 361799"/>
                  <a:gd name="connsiteY0" fmla="*/ 240219 h 270912"/>
                  <a:gd name="connsiteX1" fmla="*/ 349699 w 361799"/>
                  <a:gd name="connsiteY1" fmla="*/ 256821 h 270912"/>
                  <a:gd name="connsiteX2" fmla="*/ 283865 w 361799"/>
                  <a:gd name="connsiteY2" fmla="*/ 48436 h 270912"/>
                  <a:gd name="connsiteX3" fmla="*/ 308114 w 361799"/>
                  <a:gd name="connsiteY3" fmla="*/ 0 h 270912"/>
                  <a:gd name="connsiteX0" fmla="*/ 0 w 366178"/>
                  <a:gd name="connsiteY0" fmla="*/ 240219 h 274495"/>
                  <a:gd name="connsiteX1" fmla="*/ 349699 w 366178"/>
                  <a:gd name="connsiteY1" fmla="*/ 256821 h 274495"/>
                  <a:gd name="connsiteX2" fmla="*/ 308114 w 366178"/>
                  <a:gd name="connsiteY2" fmla="*/ 0 h 274495"/>
                  <a:gd name="connsiteX0" fmla="*/ 0 w 486151"/>
                  <a:gd name="connsiteY0" fmla="*/ 117853 h 143082"/>
                  <a:gd name="connsiteX1" fmla="*/ 349699 w 486151"/>
                  <a:gd name="connsiteY1" fmla="*/ 134455 h 143082"/>
                  <a:gd name="connsiteX2" fmla="*/ 485358 w 486151"/>
                  <a:gd name="connsiteY2" fmla="*/ 0 h 143082"/>
                  <a:gd name="connsiteX0" fmla="*/ 0 w 485358"/>
                  <a:gd name="connsiteY0" fmla="*/ 117853 h 143082"/>
                  <a:gd name="connsiteX1" fmla="*/ 349699 w 485358"/>
                  <a:gd name="connsiteY1" fmla="*/ 134455 h 143082"/>
                  <a:gd name="connsiteX2" fmla="*/ 485358 w 485358"/>
                  <a:gd name="connsiteY2" fmla="*/ 0 h 143082"/>
                  <a:gd name="connsiteX0" fmla="*/ 0 w 479640"/>
                  <a:gd name="connsiteY0" fmla="*/ 103624 h 127804"/>
                  <a:gd name="connsiteX1" fmla="*/ 349699 w 479640"/>
                  <a:gd name="connsiteY1" fmla="*/ 120226 h 127804"/>
                  <a:gd name="connsiteX2" fmla="*/ 479640 w 479640"/>
                  <a:gd name="connsiteY2" fmla="*/ 0 h 127804"/>
                  <a:gd name="connsiteX0" fmla="*/ 0 w 479640"/>
                  <a:gd name="connsiteY0" fmla="*/ 103624 h 127803"/>
                  <a:gd name="connsiteX1" fmla="*/ 349699 w 479640"/>
                  <a:gd name="connsiteY1" fmla="*/ 120226 h 127803"/>
                  <a:gd name="connsiteX2" fmla="*/ 479640 w 479640"/>
                  <a:gd name="connsiteY2" fmla="*/ 0 h 127803"/>
                  <a:gd name="connsiteX0" fmla="*/ 0 w 479640"/>
                  <a:gd name="connsiteY0" fmla="*/ 103624 h 134487"/>
                  <a:gd name="connsiteX1" fmla="*/ 349699 w 479640"/>
                  <a:gd name="connsiteY1" fmla="*/ 120226 h 134487"/>
                  <a:gd name="connsiteX2" fmla="*/ 479640 w 479640"/>
                  <a:gd name="connsiteY2" fmla="*/ 0 h 134487"/>
                  <a:gd name="connsiteX0" fmla="*/ 0 w 479640"/>
                  <a:gd name="connsiteY0" fmla="*/ 103624 h 131586"/>
                  <a:gd name="connsiteX1" fmla="*/ 349699 w 479640"/>
                  <a:gd name="connsiteY1" fmla="*/ 120226 h 131586"/>
                  <a:gd name="connsiteX2" fmla="*/ 479640 w 479640"/>
                  <a:gd name="connsiteY2" fmla="*/ 0 h 131586"/>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92241 h 115161"/>
                  <a:gd name="connsiteX1" fmla="*/ 349699 w 479640"/>
                  <a:gd name="connsiteY1" fmla="*/ 108843 h 115161"/>
                  <a:gd name="connsiteX2" fmla="*/ 479640 w 479640"/>
                  <a:gd name="connsiteY2" fmla="*/ 0 h 115161"/>
                </a:gdLst>
                <a:ahLst/>
                <a:cxnLst>
                  <a:cxn ang="0">
                    <a:pos x="connsiteX0" y="connsiteY0"/>
                  </a:cxn>
                  <a:cxn ang="0">
                    <a:pos x="connsiteX1" y="connsiteY1"/>
                  </a:cxn>
                  <a:cxn ang="0">
                    <a:pos x="connsiteX2" y="connsiteY2"/>
                  </a:cxn>
                </a:cxnLst>
                <a:rect l="l" t="t" r="r" b="b"/>
                <a:pathLst>
                  <a:path w="479640" h="115161">
                    <a:moveTo>
                      <a:pt x="0" y="92241"/>
                    </a:moveTo>
                    <a:cubicBezTo>
                      <a:pt x="115058" y="110979"/>
                      <a:pt x="258323" y="123268"/>
                      <a:pt x="349699" y="108843"/>
                    </a:cubicBezTo>
                    <a:cubicBezTo>
                      <a:pt x="415346" y="80189"/>
                      <a:pt x="433988" y="62042"/>
                      <a:pt x="479640" y="0"/>
                    </a:cubicBezTo>
                  </a:path>
                </a:pathLst>
              </a:custGeom>
              <a:noFill/>
              <a:ln w="9525">
                <a:solidFill>
                  <a:schemeClr val="tx1"/>
                </a:solidFill>
              </a:ln>
            </p:spPr>
            <p:txBody>
              <a:bodyPr rtlCol="0" anchor="ctr"/>
              <a:lstStyle/>
              <a:p>
                <a:pPr algn="ctr"/>
                <a:endParaRPr kumimoji="1" lang="ja-JP" altLang="en-US"/>
              </a:p>
            </p:txBody>
          </p:sp>
          <p:sp>
            <p:nvSpPr>
              <p:cNvPr id="42" name="AutoShape 6"/>
              <p:cNvSpPr>
                <a:spLocks noChangeAspect="1" noChangeArrowheads="1"/>
              </p:cNvSpPr>
              <p:nvPr/>
            </p:nvSpPr>
            <p:spPr bwMode="auto">
              <a:xfrm>
                <a:off x="6785647" y="5455982"/>
                <a:ext cx="873808" cy="176426"/>
              </a:xfrm>
              <a:prstGeom prst="wedgeRoundRectCallout">
                <a:avLst>
                  <a:gd name="adj1" fmla="val 9402"/>
                  <a:gd name="adj2" fmla="val -45035"/>
                  <a:gd name="adj3" fmla="val 16667"/>
                </a:avLst>
              </a:prstGeom>
              <a:noFill/>
              <a:ln w="9525">
                <a:noFill/>
                <a:miter lim="800000"/>
                <a:headEnd/>
                <a:tailEnd/>
              </a:ln>
            </p:spPr>
            <p:txBody>
              <a:bodyPr wrap="square" lIns="18000" tIns="18000" rIns="18000" bIns="18000">
                <a:spAutoFit/>
              </a:bodyPr>
              <a:lstStyle/>
              <a:p>
                <a:pPr>
                  <a:spcBef>
                    <a:spcPct val="0"/>
                  </a:spcBef>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箕面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どろみ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IC</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線吹き出し 1 (枠付き) 54"/>
              <p:cNvSpPr/>
              <p:nvPr/>
            </p:nvSpPr>
            <p:spPr>
              <a:xfrm>
                <a:off x="6180571" y="4857128"/>
                <a:ext cx="987683" cy="548144"/>
              </a:xfrm>
              <a:prstGeom prst="borderCallout1">
                <a:avLst>
                  <a:gd name="adj1" fmla="val 102159"/>
                  <a:gd name="adj2" fmla="val 58756"/>
                  <a:gd name="adj3" fmla="val 145516"/>
                  <a:gd name="adj4" fmla="val 34648"/>
                </a:avLst>
              </a:prstGeom>
              <a:noFill/>
              <a:ln w="9525">
                <a:solidFill>
                  <a:schemeClr val="tx1"/>
                </a:solidFill>
                <a:tailEnd type="stealth"/>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26" t="52465" r="9957" b="16704"/>
            <a:stretch/>
          </p:blipFill>
          <p:spPr bwMode="auto">
            <a:xfrm>
              <a:off x="5965430" y="5372137"/>
              <a:ext cx="2350986" cy="13310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8" name="AutoShape 6"/>
          <p:cNvSpPr>
            <a:spLocks noChangeAspect="1" noChangeArrowheads="1"/>
          </p:cNvSpPr>
          <p:nvPr/>
        </p:nvSpPr>
        <p:spPr bwMode="auto">
          <a:xfrm>
            <a:off x="7318306" y="6489340"/>
            <a:ext cx="873808" cy="176426"/>
          </a:xfrm>
          <a:prstGeom prst="wedgeRoundRectCallout">
            <a:avLst>
              <a:gd name="adj1" fmla="val 9402"/>
              <a:gd name="adj2" fmla="val -45035"/>
              <a:gd name="adj3" fmla="val 16667"/>
            </a:avLst>
          </a:prstGeom>
          <a:noFill/>
          <a:ln w="9525">
            <a:noFill/>
            <a:miter lim="800000"/>
            <a:headEnd/>
            <a:tailEnd/>
          </a:ln>
        </p:spPr>
        <p:txBody>
          <a:bodyPr wrap="square" lIns="18000" tIns="18000" rIns="18000" bIns="18000">
            <a:spAutoFit/>
          </a:bodyPr>
          <a:lstStyle/>
          <a:p>
            <a:pPr>
              <a:spcBef>
                <a:spcPct val="0"/>
              </a:spcBef>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箕面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どろみ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IC</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AutoShape 6"/>
          <p:cNvSpPr>
            <a:spLocks noChangeAspect="1" noChangeArrowheads="1"/>
          </p:cNvSpPr>
          <p:nvPr/>
        </p:nvSpPr>
        <p:spPr bwMode="auto">
          <a:xfrm>
            <a:off x="6164304" y="5478409"/>
            <a:ext cx="873808" cy="210478"/>
          </a:xfrm>
          <a:prstGeom prst="wedgeRoundRectCallout">
            <a:avLst>
              <a:gd name="adj1" fmla="val 9402"/>
              <a:gd name="adj2" fmla="val -45035"/>
              <a:gd name="adj3" fmla="val 16667"/>
            </a:avLst>
          </a:prstGeom>
          <a:solidFill>
            <a:srgbClr val="FFFFFF"/>
          </a:solidFill>
          <a:ln w="9525">
            <a:noFill/>
            <a:miter lim="800000"/>
            <a:headEnd/>
            <a:tailEnd/>
          </a:ln>
        </p:spPr>
        <p:txBody>
          <a:bodyPr wrap="square" lIns="18000" tIns="18000" rIns="18000" bIns="18000">
            <a:spAutoFit/>
          </a:bodyPr>
          <a:lstStyle/>
          <a:p>
            <a:pPr>
              <a:spcBef>
                <a:spcPct val="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拡大図</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105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462" y="44851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3"/>
          <p:cNvSpPr>
            <a:spLocks noChangeArrowheads="1"/>
          </p:cNvSpPr>
          <p:nvPr/>
        </p:nvSpPr>
        <p:spPr bwMode="auto">
          <a:xfrm>
            <a:off x="188987" y="492442"/>
            <a:ext cx="8964538" cy="3728646"/>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第３区域については、施設誘致地区に位置づけており、平成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年度から新名神高速道路の残土搬入及び粗造成が</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行われました。</a:t>
            </a:r>
            <a:endParaRPr lang="ja-JP" altLang="en-US" sz="1600" b="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日までの間、第３区域のエントリー募集を実施した結果、募集面積</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社から約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84ha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の応募があり、応募結果や応募企業とのヒアリング結果を踏まえ、企業の進出意欲が高いこと等から、保留地処分の可能性や事業採算性が見通せる状況となったため、平成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月の府戦略本部会議において、第３区域の基盤整備工事を実施することとしました。</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期については、平成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年度から公募を開始し、平成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年度に完売する見込みです。平成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年度末から順次、土地の引渡しを行うことができるよう、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事業を推進しています</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期については、</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年１月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日から公募を開始しており、保留地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販売収入額は</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、３億円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を見込んでいますが、仮に計画どおり販売できず保留地が残る状況となった場合、府費負担への影響が懸念されます。</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府費負担の限度額である</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億円を堅持するため、企業の動向を把握しながら計画どおりの保留地販売に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努めます</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Text Box 12"/>
          <p:cNvSpPr txBox="1">
            <a:spLocks noChangeArrowheads="1"/>
          </p:cNvSpPr>
          <p:nvPr/>
        </p:nvSpPr>
        <p:spPr bwMode="auto">
          <a:xfrm>
            <a:off x="279425" y="3927723"/>
            <a:ext cx="23764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eaLnBrk="1" hangingPunct="1">
              <a:lnSpc>
                <a:spcPct val="100000"/>
              </a:lnSpc>
              <a:spcBef>
                <a:spcPct val="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各区域の現状とすすめ方</a:t>
            </a:r>
          </a:p>
        </p:txBody>
      </p:sp>
      <p:graphicFrame>
        <p:nvGraphicFramePr>
          <p:cNvPr id="32" name="表 31"/>
          <p:cNvGraphicFramePr>
            <a:graphicFrameLocks noGrp="1"/>
          </p:cNvGraphicFramePr>
          <p:nvPr>
            <p:extLst>
              <p:ext uri="{D42A27DB-BD31-4B8C-83A1-F6EECF244321}">
                <p14:modId xmlns:p14="http://schemas.microsoft.com/office/powerpoint/2010/main" val="2360641141"/>
              </p:ext>
            </p:extLst>
          </p:nvPr>
        </p:nvGraphicFramePr>
        <p:xfrm>
          <a:off x="279425" y="4215755"/>
          <a:ext cx="8685063" cy="2348096"/>
        </p:xfrm>
        <a:graphic>
          <a:graphicData uri="http://schemas.openxmlformats.org/drawingml/2006/table">
            <a:tbl>
              <a:tblPr/>
              <a:tblGrid>
                <a:gridCol w="723752"/>
                <a:gridCol w="723752"/>
                <a:gridCol w="723752"/>
                <a:gridCol w="637056"/>
                <a:gridCol w="648072"/>
                <a:gridCol w="1579492"/>
                <a:gridCol w="3649187"/>
              </a:tblGrid>
              <a:tr h="144016">
                <a:tc grid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　　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H30.1.31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年度以降残</a:t>
                      </a: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工事費：</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見込</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rowSpan="9">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第１区域</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宅地</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仮換地</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完成宅地</a:t>
                      </a: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a:t>
                      </a: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594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で使用収益開始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完成宅地</a:t>
                      </a:r>
                      <a:b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ＰＦＩ支援</a:t>
                      </a:r>
                      <a:b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191</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191</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PFI</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による保留地販売支援は、</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H22.9</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の３年間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ＰＦＩ以外</a:t>
                      </a:r>
                      <a:b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83</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H22.10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H25.3</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６社の販売体制により分譲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l" fontAlgn="ct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algn="l" fontAlgn="ct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H25.4</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区画契約済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H25.4</a:t>
                      </a:r>
                      <a:r>
                        <a:rPr 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H31.3</a:t>
                      </a:r>
                      <a:r>
                        <a:rPr 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社業務提携方式により販売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完成宅地</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pPr algn="l"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から分譲開始</a:t>
                      </a:r>
                      <a:endParaRPr lang="en-US" sz="8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施設誘致（仮換地）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l" fontAlgn="ct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H24.3</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換地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地権者</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rowSpan="2">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売却済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116013">
                <a:tc v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その他保留地（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地区センター等</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Ｈ</a:t>
                      </a: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年度末までに売却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6013">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大規模地権者</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仮換地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（民間地権者開発宅地）</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30ha(677</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en-US" altLang="zh-CN"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随時販売中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Ｈ</a:t>
                      </a:r>
                      <a:r>
                        <a:rPr lang="en-US" altLang="zh-TW"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民間地権者による</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宅地</a:t>
                      </a: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分譲開始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8">
                <a:tc row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第３区域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府住宅供給</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公社他仮換地</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年度より具体的な契約手続きに</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着手し、第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区画を完売予定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の府戦略</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会議で、保留地</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処分の可能性が</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高いことを確認できたため、</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実施を</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判断</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年度に完売予定</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期は</a:t>
                      </a:r>
                      <a:r>
                        <a:rPr lang="en-US" altLang="ja-JP" sz="80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から公募開始</a:t>
                      </a:r>
                      <a:endParaRPr lang="ja-JP" altLang="en-US" sz="8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vMerge="1">
                  <a:txBody>
                    <a:bodyPr/>
                    <a:lstStyle/>
                    <a:p>
                      <a:endParaRPr kumimoji="1" lang="ja-JP" altLang="en-US"/>
                    </a:p>
                  </a:txBody>
                  <a:tcPr/>
                </a:tc>
                <a:tc gridSpan="4">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6</a:t>
            </a:r>
            <a:endParaRPr lang="ja-JP" altLang="en-US" dirty="0">
              <a:solidFill>
                <a:prstClr val="black"/>
              </a:solidFill>
            </a:endParaRPr>
          </a:p>
        </p:txBody>
      </p:sp>
    </p:spTree>
    <p:extLst>
      <p:ext uri="{BB962C8B-B14F-4D97-AF65-F5344CB8AC3E}">
        <p14:creationId xmlns:p14="http://schemas.microsoft.com/office/powerpoint/2010/main" val="264019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地方住宅供給公社法により、府民に良質な住宅を提供していくため、大阪府の全額出資による公的団体として設立した特別法人であり、主に賃貸住宅等事業、宅地管理事業、府等からの受託事業を行っています。</a:t>
            </a:r>
          </a:p>
        </p:txBody>
      </p:sp>
      <p:sp>
        <p:nvSpPr>
          <p:cNvPr id="12" name="Rectangle 63"/>
          <p:cNvSpPr>
            <a:spLocks noChangeArrowheads="1"/>
          </p:cNvSpPr>
          <p:nvPr/>
        </p:nvSpPr>
        <p:spPr bwMode="auto">
          <a:xfrm>
            <a:off x="3851021" y="1443777"/>
            <a:ext cx="1254634" cy="27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借入金残高の推移</a:t>
            </a:r>
          </a:p>
        </p:txBody>
      </p:sp>
      <p:sp>
        <p:nvSpPr>
          <p:cNvPr id="13" name="Rectangle 64"/>
          <p:cNvSpPr>
            <a:spLocks noChangeArrowheads="1"/>
          </p:cNvSpPr>
          <p:nvPr/>
        </p:nvSpPr>
        <p:spPr bwMode="auto">
          <a:xfrm>
            <a:off x="8120223" y="1459039"/>
            <a:ext cx="844265"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4" name="Text Box 66"/>
          <p:cNvSpPr txBox="1">
            <a:spLocks noChangeArrowheads="1"/>
          </p:cNvSpPr>
          <p:nvPr/>
        </p:nvSpPr>
        <p:spPr bwMode="auto">
          <a:xfrm>
            <a:off x="3995738" y="2910523"/>
            <a:ext cx="49687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800"/>
              </a:lnSpc>
              <a:spcBef>
                <a:spcPct val="50000"/>
              </a:spcBef>
            </a:pP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計画及び実績</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は、実質借入残高（借入金残高から現金預金を差引いた額）</a:t>
            </a: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00"/>
              </a:lnSpc>
              <a:spcBef>
                <a:spcPct val="50000"/>
              </a:spcBef>
            </a:pP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計画</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「大阪府住宅供給公社経営計画</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月策定分</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基づく</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値</a:t>
            </a:r>
            <a:endPar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ct val="50000"/>
              </a:spcBef>
            </a:pPr>
            <a:r>
              <a:rPr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計画</a:t>
            </a:r>
            <a:r>
              <a:rPr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H33)</a:t>
            </a:r>
            <a:r>
              <a:rPr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「大阪府住宅供給公社経営計画」</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月改定分</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に基づく値</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bwMode="auto">
          <a:xfrm>
            <a:off x="3995738" y="3501504"/>
            <a:ext cx="5064824" cy="863600"/>
          </a:xfrm>
          <a:prstGeom prst="roundRect">
            <a:avLst/>
          </a:prstGeom>
          <a:noFill/>
          <a:ln w="9525" cap="flat" cmpd="sng" algn="ctr">
            <a:solidFill>
              <a:schemeClr val="tx1"/>
            </a:solidFill>
            <a:prstDash val="sysDash"/>
            <a:round/>
            <a:headEnd type="none" w="med" len="med"/>
            <a:tailEnd type="none" w="med" len="med"/>
          </a:ln>
          <a:effectLst/>
          <a:extLst/>
        </p:spPr>
        <p:txBody>
          <a:bodyPr wrap="none" lIns="0" tIns="72000" rIns="0" bIns="72000" anchor="ctr"/>
          <a:lstStyle/>
          <a:p>
            <a:pPr marL="36000">
              <a:defRPr/>
            </a:pP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賃貸</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事業等の収益を主な原資として、借入金の返済を行っていく予定です。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、借上特優賃住宅の管理期間が平成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年度末から段階的に終了を迎えており</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経費支出が</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減少する見込みです。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年度より建替えや団地の集約などの団地再編に着手するため</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借入金</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の減少</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が緩やか</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になる見込みです。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7</a:t>
            </a:r>
            <a:endParaRPr lang="ja-JP" altLang="en-US" dirty="0">
              <a:solidFill>
                <a:prstClr val="black"/>
              </a:solidFill>
            </a:endParaRPr>
          </a:p>
        </p:txBody>
      </p:sp>
      <p:graphicFrame>
        <p:nvGraphicFramePr>
          <p:cNvPr id="17" name="Group 5"/>
          <p:cNvGraphicFramePr>
            <a:graphicFrameLocks noGrp="1"/>
          </p:cNvGraphicFramePr>
          <p:nvPr>
            <p:extLst>
              <p:ext uri="{D42A27DB-BD31-4B8C-83A1-F6EECF244321}">
                <p14:modId xmlns:p14="http://schemas.microsoft.com/office/powerpoint/2010/main" val="1073347166"/>
              </p:ext>
            </p:extLst>
          </p:nvPr>
        </p:nvGraphicFramePr>
        <p:xfrm>
          <a:off x="3851021" y="1676598"/>
          <a:ext cx="5257481" cy="1176338"/>
        </p:xfrm>
        <a:graphic>
          <a:graphicData uri="http://schemas.openxmlformats.org/drawingml/2006/table">
            <a:tbl>
              <a:tblPr/>
              <a:tblGrid>
                <a:gridCol w="697886"/>
                <a:gridCol w="478775"/>
                <a:gridCol w="408248"/>
                <a:gridCol w="408249"/>
                <a:gridCol w="408248"/>
                <a:gridCol w="408249"/>
                <a:gridCol w="408248"/>
                <a:gridCol w="408249"/>
                <a:gridCol w="408248"/>
                <a:gridCol w="408249"/>
                <a:gridCol w="408248"/>
                <a:gridCol w="406584"/>
              </a:tblGrid>
              <a:tr h="2439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18002" marR="18002" marT="45734" marB="4573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734" marB="4573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72">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1388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1359</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14">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1622</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1587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1534</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(764)</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(549)</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正方形/長方形 1"/>
          <p:cNvSpPr/>
          <p:nvPr/>
        </p:nvSpPr>
        <p:spPr>
          <a:xfrm>
            <a:off x="179512" y="1556792"/>
            <a:ext cx="3744416" cy="5247590"/>
          </a:xfrm>
          <a:prstGeom prst="rect">
            <a:avLst/>
          </a:prstGeom>
        </p:spPr>
        <p:txBody>
          <a:bodyPr wrap="square">
            <a:spAutoFit/>
          </a:bodyPr>
          <a:lstStyle/>
          <a:p>
            <a:pPr>
              <a:lnSpc>
                <a:spcPts val="1800"/>
              </a:lnSpc>
              <a:spcBef>
                <a:spcPct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財政リスクの内容・程度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公社はこれまで家賃収入・再生地処分益の確保等の経営改善に取り組み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末の借入金残高は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1477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このうち、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）に対し、府は損失補償を付与しています。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なお、公社は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に「自立化に向けた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年の取り組み」の流れをくむ「経営計画」（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策定（平成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月改定）し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、引き続き、借入金残高の縮減（目標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億円以下）に取り組んでいます。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グループファイナンス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や過去の公社賃貸住宅建設資金などの借換に係る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ものです。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は、既に損失補償を付与している借入金の借換のみ損失補償の対象としており、新たな借入金については付与して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いません。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講ずべき措置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としては、社会経済情勢の変化に伴う借入金利の動向などを注視しつつ、公社における家賃収入の確保や、公社債の発行などの安定的かつ低利な資金調達等により、経営改善への取組みが進むよう、引き続き指導を行います。</a:t>
            </a:r>
          </a:p>
        </p:txBody>
      </p:sp>
      <p:graphicFrame>
        <p:nvGraphicFramePr>
          <p:cNvPr id="22" name="グラフ 21"/>
          <p:cNvGraphicFramePr>
            <a:graphicFrameLocks/>
          </p:cNvGraphicFramePr>
          <p:nvPr>
            <p:extLst>
              <p:ext uri="{D42A27DB-BD31-4B8C-83A1-F6EECF244321}">
                <p14:modId xmlns:p14="http://schemas.microsoft.com/office/powerpoint/2010/main" val="633173608"/>
              </p:ext>
            </p:extLst>
          </p:nvPr>
        </p:nvGraphicFramePr>
        <p:xfrm>
          <a:off x="4211960" y="4437112"/>
          <a:ext cx="5040560" cy="205222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644008" y="6453336"/>
            <a:ext cx="504056" cy="246221"/>
          </a:xfrm>
          <a:prstGeom prst="rect">
            <a:avLst/>
          </a:prstGeom>
          <a:noFill/>
        </p:spPr>
        <p:txBody>
          <a:bodyPr wrap="square" rtlCol="0">
            <a:spAutoFit/>
          </a:bodyPr>
          <a:lstStyle/>
          <a:p>
            <a:r>
              <a:rPr kumimoji="1" lang="ja-JP" altLang="en-US" sz="1000" b="1" dirty="0" smtClean="0"/>
              <a:t>年度</a:t>
            </a:r>
            <a:endParaRPr kumimoji="1" lang="ja-JP" altLang="en-US" sz="1000" b="1" dirty="0"/>
          </a:p>
        </p:txBody>
      </p:sp>
    </p:spTree>
    <p:extLst>
      <p:ext uri="{BB962C8B-B14F-4D97-AF65-F5344CB8AC3E}">
        <p14:creationId xmlns:p14="http://schemas.microsoft.com/office/powerpoint/2010/main" val="62771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（５）</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道路公社</a:t>
            </a:r>
            <a:endParaRPr lang="ja-JP" altLang="en-US" sz="16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gn="dist"/>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大阪府道路公社は、昭和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年に地方道路公社法に基づき設立され、大阪府の出資金及び国から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algn="di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借入金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などにより５路線の有料道路を建設し、管理運営しています。また、通行料金は建設等に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資金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の償還に充てられています。</a:t>
            </a:r>
          </a:p>
        </p:txBody>
      </p:sp>
      <p:sp>
        <p:nvSpPr>
          <p:cNvPr id="9" name="AutoShape 3"/>
          <p:cNvSpPr>
            <a:spLocks noChangeArrowheads="1"/>
          </p:cNvSpPr>
          <p:nvPr/>
        </p:nvSpPr>
        <p:spPr bwMode="auto">
          <a:xfrm>
            <a:off x="161386" y="1556792"/>
            <a:ext cx="3636455" cy="5301208"/>
          </a:xfrm>
          <a:prstGeom prst="roundRect">
            <a:avLst>
              <a:gd name="adj" fmla="val 0"/>
            </a:avLst>
          </a:prstGeom>
          <a:noFill/>
          <a:ln w="19050">
            <a:noFill/>
            <a:prstDash val="sysDot"/>
            <a:round/>
            <a:headEnd/>
            <a:tailEnd/>
          </a:ln>
          <a:effectLst/>
          <a:extLst/>
        </p:spPr>
        <p:txBody>
          <a:bodyPr lIns="90000" rIns="90000">
            <a:noAutofit/>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財政リスクの内容・程度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216000" algn="dist">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昨今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社会情勢変化など</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により、有料道路事業許可取得時の予測交通量に満たない路線が存在することから、さらなる府の支出を回避できるよう、公社策定の中期経営計画に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基づく経営改善の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取組みを着実に実施することにより、料金徴収期間の満了時に、建設債務の償還残額</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が府出資金（</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911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億円）の範囲内となる</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よう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を進めています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indent="216000" algn="dist">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、近畿圏の高速道路料金体系一元化</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のため</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、道路公社路線の高速道路会社への移管に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取り組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んで</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gn="dist">
              <a:lnSpc>
                <a:spcPts val="1800"/>
              </a:lnSpc>
              <a:spcBef>
                <a:spcPct val="0"/>
              </a:spcBef>
            </a:pP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月に、堺泉北及び南阪奈</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移管を、平成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月に第二阪奈の移管を予定して</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おります。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20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216000" algn="dist">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建設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債務を着実に償還していくために、公社策定の中期経営計画に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基づいた、経営改善の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取組みに努めるとともに、道路公社路線の接続する高速道路会社への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移</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管（箕面）を</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en-US" altLang="ja-JP"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Group 140"/>
          <p:cNvGraphicFramePr>
            <a:graphicFrameLocks noGrp="1"/>
          </p:cNvGraphicFramePr>
          <p:nvPr>
            <p:extLst>
              <p:ext uri="{D42A27DB-BD31-4B8C-83A1-F6EECF244321}">
                <p14:modId xmlns:p14="http://schemas.microsoft.com/office/powerpoint/2010/main" val="3862865578"/>
              </p:ext>
            </p:extLst>
          </p:nvPr>
        </p:nvGraphicFramePr>
        <p:xfrm>
          <a:off x="3779912" y="1484786"/>
          <a:ext cx="5219778" cy="3816422"/>
        </p:xfrm>
        <a:graphic>
          <a:graphicData uri="http://schemas.openxmlformats.org/drawingml/2006/table">
            <a:tbl>
              <a:tblPr/>
              <a:tblGrid>
                <a:gridCol w="1164558">
                  <a:extLst>
                    <a:ext uri="{9D8B030D-6E8A-4147-A177-3AD203B41FA5}">
                      <a16:colId xmlns="" xmlns:a16="http://schemas.microsoft.com/office/drawing/2014/main" val="20000"/>
                    </a:ext>
                  </a:extLst>
                </a:gridCol>
                <a:gridCol w="624967"/>
                <a:gridCol w="764667"/>
                <a:gridCol w="1152128"/>
                <a:gridCol w="748791">
                  <a:extLst>
                    <a:ext uri="{9D8B030D-6E8A-4147-A177-3AD203B41FA5}">
                      <a16:colId xmlns="" xmlns:a16="http://schemas.microsoft.com/office/drawing/2014/main" val="20001"/>
                    </a:ext>
                  </a:extLst>
                </a:gridCol>
                <a:gridCol w="764667">
                  <a:extLst>
                    <a:ext uri="{9D8B030D-6E8A-4147-A177-3AD203B41FA5}">
                      <a16:colId xmlns="" xmlns:a16="http://schemas.microsoft.com/office/drawing/2014/main" val="20005"/>
                    </a:ext>
                  </a:extLst>
                </a:gridCol>
              </a:tblGrid>
              <a:tr h="326132">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各路線の概要</a:t>
                      </a:r>
                    </a:p>
                  </a:txBody>
                  <a:tcPr marL="18002" marR="18002" marT="45677" marB="45677"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7719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H30.4.1,</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H31.4.1,</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移管路線</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198">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750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7750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供用年月日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H16.3</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H9.4</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S62.2</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H19.5</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7719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徴収期間満了</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H30.3</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H30.3</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H31.3</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H39.2</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H59.5</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66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7719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内出資金</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66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交通量</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42,977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29,298</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34,402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10,397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7,315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566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料金収入</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1,709</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2,101</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5,275</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339</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566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満了時点</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での収支</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graphicFrame>
        <p:nvGraphicFramePr>
          <p:cNvPr id="18" name="Group 138"/>
          <p:cNvGraphicFramePr>
            <a:graphicFrameLocks noGrp="1"/>
          </p:cNvGraphicFramePr>
          <p:nvPr>
            <p:extLst>
              <p:ext uri="{D42A27DB-BD31-4B8C-83A1-F6EECF244321}">
                <p14:modId xmlns:p14="http://schemas.microsoft.com/office/powerpoint/2010/main" val="1913023469"/>
              </p:ext>
            </p:extLst>
          </p:nvPr>
        </p:nvGraphicFramePr>
        <p:xfrm>
          <a:off x="3779912" y="5405347"/>
          <a:ext cx="5040560" cy="1143259"/>
        </p:xfrm>
        <a:graphic>
          <a:graphicData uri="http://schemas.openxmlformats.org/drawingml/2006/table">
            <a:tbl>
              <a:tblPr/>
              <a:tblGrid>
                <a:gridCol w="1083271">
                  <a:extLst>
                    <a:ext uri="{9D8B030D-6E8A-4147-A177-3AD203B41FA5}">
                      <a16:colId xmlns="" xmlns:a16="http://schemas.microsoft.com/office/drawing/2014/main" val="20000"/>
                    </a:ext>
                  </a:extLst>
                </a:gridCol>
                <a:gridCol w="774522">
                  <a:extLst>
                    <a:ext uri="{9D8B030D-6E8A-4147-A177-3AD203B41FA5}">
                      <a16:colId xmlns="" xmlns:a16="http://schemas.microsoft.com/office/drawing/2014/main" val="20001"/>
                    </a:ext>
                  </a:extLst>
                </a:gridCol>
                <a:gridCol w="776285">
                  <a:extLst>
                    <a:ext uri="{9D8B030D-6E8A-4147-A177-3AD203B41FA5}">
                      <a16:colId xmlns="" xmlns:a16="http://schemas.microsoft.com/office/drawing/2014/main" val="20002"/>
                    </a:ext>
                  </a:extLst>
                </a:gridCol>
                <a:gridCol w="774520">
                  <a:extLst>
                    <a:ext uri="{9D8B030D-6E8A-4147-A177-3AD203B41FA5}">
                      <a16:colId xmlns="" xmlns:a16="http://schemas.microsoft.com/office/drawing/2014/main" val="20003"/>
                    </a:ext>
                  </a:extLst>
                </a:gridCol>
                <a:gridCol w="816863">
                  <a:extLst>
                    <a:ext uri="{9D8B030D-6E8A-4147-A177-3AD203B41FA5}">
                      <a16:colId xmlns="" xmlns:a16="http://schemas.microsoft.com/office/drawing/2014/main" val="20004"/>
                    </a:ext>
                  </a:extLst>
                </a:gridCol>
                <a:gridCol w="815099">
                  <a:extLst>
                    <a:ext uri="{9D8B030D-6E8A-4147-A177-3AD203B41FA5}">
                      <a16:colId xmlns="" xmlns:a16="http://schemas.microsoft.com/office/drawing/2014/main" val="20005"/>
                    </a:ext>
                  </a:extLst>
                </a:gridCol>
              </a:tblGrid>
              <a:tr h="288032">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道路公社事業に係る</a:t>
                      </a: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借入金等残高</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3" marR="18003" marT="45741" marB="45741"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3092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借入金等残高</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94,633 </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88,540 </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82,829 </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77,111</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72,220 </a:t>
                      </a:r>
                      <a:endParaRPr kumimoji="1" lang="en-US" altLang="ja-JP"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29263">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借入金等残高は、固定負債に「流動負債－流動資産等」を加えたもの。</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正方形/長方形 7"/>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8</a:t>
            </a:r>
            <a:endParaRPr lang="ja-JP" altLang="en-US" dirty="0">
              <a:solidFill>
                <a:prstClr val="black"/>
              </a:solidFill>
            </a:endParaRPr>
          </a:p>
        </p:txBody>
      </p:sp>
    </p:spTree>
    <p:extLst>
      <p:ext uri="{BB962C8B-B14F-4D97-AF65-F5344CB8AC3E}">
        <p14:creationId xmlns:p14="http://schemas.microsoft.com/office/powerpoint/2010/main" val="2593063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2240C-9678-49BC-876E-9028F5F0CBF7}">
  <ds:schemaRef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www.w3.org/XML/1998/namespace"/>
  </ds:schemaRefs>
</ds:datastoreItem>
</file>

<file path=customXml/itemProps2.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D13421D-47B8-4EE1-AFD8-43F894A8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13144</TotalTime>
  <Words>735</Words>
  <Application>Microsoft Office PowerPoint</Application>
  <PresentationFormat>画面に合わせる (4:3)</PresentationFormat>
  <Paragraphs>299</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1229</cp:revision>
  <cp:lastPrinted>2018-02-09T04:33:57Z</cp:lastPrinted>
  <dcterms:created xsi:type="dcterms:W3CDTF">2014-06-17T12:02:58Z</dcterms:created>
  <dcterms:modified xsi:type="dcterms:W3CDTF">2018-02-14T05:46:46Z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