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8" r:id="rId3"/>
    <p:sldId id="261" r:id="rId4"/>
    <p:sldId id="273" r:id="rId5"/>
    <p:sldId id="272" r:id="rId6"/>
    <p:sldId id="274" r:id="rId7"/>
    <p:sldId id="275"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9" autoAdjust="0"/>
    <p:restoredTop sz="94660"/>
  </p:normalViewPr>
  <p:slideViewPr>
    <p:cSldViewPr>
      <p:cViewPr>
        <p:scale>
          <a:sx n="100" d="100"/>
          <a:sy n="100" d="100"/>
        </p:scale>
        <p:origin x="-630" y="4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2018/2/14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24874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2</a:t>
            </a:fld>
            <a:endParaRPr kumimoji="1" lang="ja-JP" altLang="en-US"/>
          </a:p>
        </p:txBody>
      </p:sp>
    </p:spTree>
    <p:extLst>
      <p:ext uri="{BB962C8B-B14F-4D97-AF65-F5344CB8AC3E}">
        <p14:creationId xmlns:p14="http://schemas.microsoft.com/office/powerpoint/2010/main" val="324874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FD0230-DDBC-4EF1-9B7E-B53C35BC65B8}" type="slidenum">
              <a:rPr kumimoji="1" lang="ja-JP" altLang="en-US" smtClean="0"/>
              <a:t>4</a:t>
            </a:fld>
            <a:endParaRPr kumimoji="1" lang="ja-JP" altLang="en-US"/>
          </a:p>
        </p:txBody>
      </p:sp>
    </p:spTree>
    <p:extLst>
      <p:ext uri="{BB962C8B-B14F-4D97-AF65-F5344CB8AC3E}">
        <p14:creationId xmlns:p14="http://schemas.microsoft.com/office/powerpoint/2010/main" val="3015617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FD0230-DDBC-4EF1-9B7E-B53C35BC65B8}" type="slidenum">
              <a:rPr kumimoji="1" lang="ja-JP" altLang="en-US" smtClean="0"/>
              <a:t>5</a:t>
            </a:fld>
            <a:endParaRPr kumimoji="1" lang="ja-JP" altLang="en-US"/>
          </a:p>
        </p:txBody>
      </p:sp>
    </p:spTree>
    <p:extLst>
      <p:ext uri="{BB962C8B-B14F-4D97-AF65-F5344CB8AC3E}">
        <p14:creationId xmlns:p14="http://schemas.microsoft.com/office/powerpoint/2010/main" val="3015617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6</a:t>
            </a:fld>
            <a:endParaRPr kumimoji="1" lang="ja-JP" altLang="en-US"/>
          </a:p>
        </p:txBody>
      </p:sp>
    </p:spTree>
    <p:extLst>
      <p:ext uri="{BB962C8B-B14F-4D97-AF65-F5344CB8AC3E}">
        <p14:creationId xmlns:p14="http://schemas.microsoft.com/office/powerpoint/2010/main" val="759496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7</a:t>
            </a:fld>
            <a:endParaRPr kumimoji="1" lang="ja-JP" altLang="en-US"/>
          </a:p>
        </p:txBody>
      </p:sp>
    </p:spTree>
    <p:extLst>
      <p:ext uri="{BB962C8B-B14F-4D97-AF65-F5344CB8AC3E}">
        <p14:creationId xmlns:p14="http://schemas.microsoft.com/office/powerpoint/2010/main" val="78910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2018/2/14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Excel_97-2003_Worksheet2.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package" Target="../embeddings/Microsoft_Excel_Worksheet2.xlsx"/><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316233770"/>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地方債を発行する３６団体）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a:t>
            </a:r>
            <a:r>
              <a:rPr lang="ja-JP" altLang="en-US" sz="1100" smtClean="0">
                <a:solidFill>
                  <a:schemeClr val="tx1"/>
                </a:solidFill>
              </a:rPr>
              <a:t>により優れた</a:t>
            </a:r>
            <a:r>
              <a:rPr lang="ja-JP" altLang="en-US" sz="1100" dirty="0" smtClean="0">
                <a:solidFill>
                  <a:schemeClr val="tx1"/>
                </a:solidFill>
              </a:rPr>
              <a:t>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して、全国型市場公募地方債を発行する地方公共団体のうち３６団体が共同して証券を発行するもの。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地方財政法第５条の７の規定に基づく連帯債務であり、３６団体の各々が発行額の全額について、償還及び利息の支払いの責任を負うもの。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769506684"/>
              </p:ext>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gridCol w="2848321"/>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Ｈ３０設定額　：　１兆１，２７０億円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１４兆４，８００億円）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rPr>
                        <a:t>（３６団体の各々が発行額の全額の責任を負うもの）</a:t>
                      </a:r>
                      <a:endParaRPr kumimoji="1" lang="ja-JP" altLang="en-US" sz="1100" b="0" u="none" strike="noStrike" baseline="0" dirty="0">
                        <a:solidFill>
                          <a:schemeClr val="tx1"/>
                        </a:solidFill>
                      </a:endParaRPr>
                    </a:p>
                  </a:txBody>
                  <a:tcPr/>
                </a:tc>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３６団体が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297405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54318906"/>
              </p:ext>
            </p:extLst>
          </p:nvPr>
        </p:nvGraphicFramePr>
        <p:xfrm>
          <a:off x="121143" y="102528"/>
          <a:ext cx="8928992" cy="518160"/>
        </p:xfrm>
        <a:graphic>
          <a:graphicData uri="http://schemas.openxmlformats.org/drawingml/2006/table">
            <a:tbl>
              <a:tblPr bandRow="1">
                <a:tableStyleId>{5C22544A-7EE6-4342-B048-85BDC9FD1C3A}</a:tableStyleId>
              </a:tblPr>
              <a:tblGrid>
                <a:gridCol w="814876"/>
                <a:gridCol w="3120381"/>
                <a:gridCol w="728751"/>
                <a:gridCol w="4264984"/>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solidFill>
                            <a:schemeClr val="tx1"/>
                          </a:solidFill>
                        </a:rPr>
                        <a:t>（公財）</a:t>
                      </a:r>
                      <a:r>
                        <a:rPr kumimoji="1" lang="ja-JP" altLang="en-US" sz="1400" dirty="0" smtClean="0"/>
                        <a:t>大阪産業振興機構</a:t>
                      </a:r>
                      <a:endParaRPr kumimoji="1" lang="en-US" altLang="ja-JP" sz="1400" dirty="0" smtClean="0"/>
                    </a:p>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○出資法人キャッシュ・マネジメント・システムによる事業資金の  </a:t>
                      </a:r>
                      <a:endParaRPr kumimoji="1" lang="en-US" altLang="ja-JP" sz="1200" dirty="0" smtClean="0"/>
                    </a:p>
                    <a:p>
                      <a:r>
                        <a:rPr kumimoji="1" lang="en-US" altLang="ja-JP" sz="1200" dirty="0" smtClean="0"/>
                        <a:t>    </a:t>
                      </a:r>
                      <a:r>
                        <a:rPr kumimoji="1" lang="ja-JP" altLang="en-US" sz="1200" dirty="0" smtClean="0"/>
                        <a:t>借入及び貸付に対する損失補償</a:t>
                      </a:r>
                      <a:endParaRPr kumimoji="1" lang="ja-JP" altLang="en-US" sz="1200" dirty="0"/>
                    </a:p>
                  </a:txBody>
                  <a:tcPr/>
                </a:tc>
              </a:tr>
            </a:tbl>
          </a:graphicData>
        </a:graphic>
      </p:graphicFrame>
      <p:sp>
        <p:nvSpPr>
          <p:cNvPr id="7" name="正方形/長方形 6"/>
          <p:cNvSpPr/>
          <p:nvPr/>
        </p:nvSpPr>
        <p:spPr>
          <a:xfrm>
            <a:off x="105076" y="4599663"/>
            <a:ext cx="4608512" cy="22048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788024" y="680545"/>
            <a:ext cx="4248472" cy="5844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47815" y="68054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2" name="フレーム 11"/>
          <p:cNvSpPr/>
          <p:nvPr/>
        </p:nvSpPr>
        <p:spPr>
          <a:xfrm>
            <a:off x="155394" y="4640556"/>
            <a:ext cx="1610263" cy="28500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4" name="フレーム 13"/>
          <p:cNvSpPr/>
          <p:nvPr/>
        </p:nvSpPr>
        <p:spPr>
          <a:xfrm>
            <a:off x="4859302" y="750773"/>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sp>
        <p:nvSpPr>
          <p:cNvPr id="44" name="正方形/長方形 43"/>
          <p:cNvSpPr/>
          <p:nvPr/>
        </p:nvSpPr>
        <p:spPr>
          <a:xfrm>
            <a:off x="105076" y="3212976"/>
            <a:ext cx="4606131" cy="1338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900" u="sng" dirty="0" smtClean="0">
                <a:solidFill>
                  <a:schemeClr val="tx1"/>
                </a:solidFill>
              </a:rPr>
              <a:t>○スキームの概要</a:t>
            </a:r>
            <a:endParaRPr lang="en-US" altLang="ja-JP" sz="900" u="sng" dirty="0" smtClean="0">
              <a:solidFill>
                <a:schemeClr val="tx1"/>
              </a:solidFill>
            </a:endParaRPr>
          </a:p>
          <a:p>
            <a:r>
              <a:rPr lang="ja-JP" altLang="en-US" sz="900" dirty="0">
                <a:solidFill>
                  <a:schemeClr val="tx1"/>
                </a:solidFill>
              </a:rPr>
              <a:t>　</a:t>
            </a:r>
            <a:r>
              <a:rPr lang="ja-JP" altLang="en-US" sz="900" dirty="0" smtClean="0">
                <a:solidFill>
                  <a:schemeClr val="tx1"/>
                </a:solidFill>
              </a:rPr>
              <a:t> 府指定出資法人をグループ化し、統括法人（大阪産業振興機構）が各法人の流動性資金等を借り入れることで資金を集約し、必要な法人に貸し付けるもの。グループ</a:t>
            </a:r>
            <a:r>
              <a:rPr lang="ja-JP" altLang="en-US" sz="900" dirty="0">
                <a:solidFill>
                  <a:schemeClr val="tx1"/>
                </a:solidFill>
              </a:rPr>
              <a:t>内</a:t>
            </a:r>
            <a:r>
              <a:rPr lang="ja-JP" altLang="en-US" sz="900" dirty="0" smtClean="0">
                <a:solidFill>
                  <a:schemeClr val="tx1"/>
                </a:solidFill>
              </a:rPr>
              <a:t>で資金不足が生じた場合は、一時的に金融機関から不足額を借り入れている。本事業により、指定</a:t>
            </a:r>
            <a:r>
              <a:rPr lang="ja-JP" altLang="en-US" sz="900" dirty="0">
                <a:solidFill>
                  <a:schemeClr val="tx1"/>
                </a:solidFill>
              </a:rPr>
              <a:t>出資法人全体の資金</a:t>
            </a:r>
            <a:r>
              <a:rPr lang="ja-JP" altLang="en-US" sz="900" dirty="0" smtClean="0">
                <a:solidFill>
                  <a:schemeClr val="tx1"/>
                </a:solidFill>
              </a:rPr>
              <a:t>効率を高め、資金調達コストの低減、資金運用益の向上等を図っている。</a:t>
            </a:r>
            <a:endParaRPr lang="en-US" altLang="ja-JP" sz="900" dirty="0" smtClean="0">
              <a:solidFill>
                <a:schemeClr val="tx1"/>
              </a:solidFill>
            </a:endParaRPr>
          </a:p>
          <a:p>
            <a:r>
              <a:rPr lang="ja-JP" altLang="en-US" sz="900" dirty="0" smtClean="0">
                <a:solidFill>
                  <a:schemeClr val="tx1"/>
                </a:solidFill>
              </a:rPr>
              <a:t>（平成</a:t>
            </a:r>
            <a:r>
              <a:rPr lang="en-US" altLang="ja-JP" sz="900" dirty="0" smtClean="0">
                <a:solidFill>
                  <a:schemeClr val="tx1"/>
                </a:solidFill>
                <a:latin typeface="+mj-ea"/>
                <a:ea typeface="+mj-ea"/>
              </a:rPr>
              <a:t>24</a:t>
            </a:r>
            <a:r>
              <a:rPr lang="ja-JP" altLang="en-US" sz="900" dirty="0" smtClean="0">
                <a:solidFill>
                  <a:schemeClr val="tx1"/>
                </a:solidFill>
              </a:rPr>
              <a:t>年度から、従来、各々の借入・貸付ごとに付していた損失補償を、システム全体への損失補償に変更。）</a:t>
            </a:r>
            <a:endParaRPr lang="en-US" altLang="ja-JP" sz="900" dirty="0" smtClean="0">
              <a:solidFill>
                <a:schemeClr val="tx1"/>
              </a:solidFill>
            </a:endParaRPr>
          </a:p>
          <a:p>
            <a:r>
              <a:rPr lang="ja-JP" altLang="en-US" sz="900" u="sng" dirty="0" smtClean="0">
                <a:solidFill>
                  <a:schemeClr val="tx1"/>
                </a:solidFill>
              </a:rPr>
              <a:t>○損失補償の内容</a:t>
            </a:r>
            <a:r>
              <a:rPr lang="en-US" altLang="ja-JP" sz="900" u="sng" dirty="0" smtClean="0">
                <a:solidFill>
                  <a:schemeClr val="tx1"/>
                </a:solidFill>
              </a:rPr>
              <a:t/>
            </a:r>
            <a:br>
              <a:rPr lang="en-US" altLang="ja-JP" sz="900" u="sng" dirty="0" smtClean="0">
                <a:solidFill>
                  <a:schemeClr val="tx1"/>
                </a:solidFill>
              </a:rPr>
            </a:br>
            <a:r>
              <a:rPr lang="ja-JP" altLang="en-US" sz="900" dirty="0" smtClean="0">
                <a:solidFill>
                  <a:schemeClr val="tx1"/>
                </a:solidFill>
              </a:rPr>
              <a:t>　  </a:t>
            </a:r>
            <a:r>
              <a:rPr lang="ja-JP" altLang="en-US" sz="900" dirty="0">
                <a:solidFill>
                  <a:schemeClr val="tx1"/>
                </a:solidFill>
              </a:rPr>
              <a:t>上記</a:t>
            </a:r>
            <a:r>
              <a:rPr lang="ja-JP" altLang="en-US" sz="900" dirty="0" smtClean="0">
                <a:solidFill>
                  <a:schemeClr val="tx1"/>
                </a:solidFill>
              </a:rPr>
              <a:t>の資金</a:t>
            </a:r>
            <a:r>
              <a:rPr lang="ja-JP" altLang="en-US" sz="900" dirty="0">
                <a:solidFill>
                  <a:schemeClr val="tx1"/>
                </a:solidFill>
              </a:rPr>
              <a:t>の借入及び</a:t>
            </a:r>
            <a:r>
              <a:rPr lang="ja-JP" altLang="en-US" sz="900" dirty="0" smtClean="0">
                <a:solidFill>
                  <a:schemeClr val="tx1"/>
                </a:solidFill>
              </a:rPr>
              <a:t>貸付に係る償還に対して、府が損失補償を行っている。</a:t>
            </a:r>
            <a:endParaRPr kumimoji="1" lang="ja-JP" altLang="en-US" sz="9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049314799"/>
              </p:ext>
            </p:extLst>
          </p:nvPr>
        </p:nvGraphicFramePr>
        <p:xfrm>
          <a:off x="4860032" y="1204929"/>
          <a:ext cx="4104456" cy="5074920"/>
        </p:xfrm>
        <a:graphic>
          <a:graphicData uri="http://schemas.openxmlformats.org/drawingml/2006/table">
            <a:tbl>
              <a:tblPr firstRow="1" bandRow="1">
                <a:tableStyleId>{5C22544A-7EE6-4342-B048-85BDC9FD1C3A}</a:tableStyleId>
              </a:tblPr>
              <a:tblGrid>
                <a:gridCol w="1256135"/>
                <a:gridCol w="2848321"/>
              </a:tblGrid>
              <a:tr h="98313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000" b="0" dirty="0" smtClean="0"/>
                        <a:t>本事業は、府の行政運営と密接な関連性を有する「府指定出資法人」の資金効率の向上を図る有効な手段である。グループ法人の資金集約及び銀行からの資金供給を可能にし、事業スキームを維持するには、府による資金調達法人及び統括法人の信用補完（損失補償）が必要である。</a:t>
                      </a:r>
                      <a:endParaRPr kumimoji="1" lang="ja-JP" altLang="en-US" sz="1000" b="0" dirty="0"/>
                    </a:p>
                  </a:txBody>
                  <a:tcPr/>
                </a:tc>
              </a:tr>
              <a:tr h="983137">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000" b="0" dirty="0" smtClean="0"/>
                        <a:t>本事業の参加法人は、府が要件を定めた上で審査を行い決定している。また、定期的に事業の運営状況</a:t>
                      </a:r>
                      <a:r>
                        <a:rPr kumimoji="1" lang="ja-JP" altLang="en-US" sz="1000" b="0" dirty="0" smtClean="0">
                          <a:solidFill>
                            <a:schemeClr val="tx1"/>
                          </a:solidFill>
                        </a:rPr>
                        <a:t>や参加法人の財務状況を把握しており、その状況から見て事業の採算性に支障はない。</a:t>
                      </a:r>
                      <a:endParaRPr kumimoji="1" lang="en-US" altLang="ja-JP" sz="1000" b="0" dirty="0" smtClean="0">
                        <a:solidFill>
                          <a:schemeClr val="tx1"/>
                        </a:solidFill>
                      </a:endParaRPr>
                    </a:p>
                    <a:p>
                      <a:pPr algn="just"/>
                      <a:r>
                        <a:rPr kumimoji="1" lang="ja-JP" altLang="en-US" sz="1000" b="0" dirty="0" smtClean="0">
                          <a:solidFill>
                            <a:schemeClr val="tx1"/>
                          </a:solidFill>
                        </a:rPr>
                        <a:t>（</a:t>
                      </a:r>
                      <a:r>
                        <a:rPr kumimoji="1" lang="en-US" altLang="ja-JP" sz="1000" b="0" dirty="0" smtClean="0">
                          <a:solidFill>
                            <a:schemeClr val="tx1"/>
                          </a:solidFill>
                        </a:rPr>
                        <a:t>※</a:t>
                      </a:r>
                      <a:r>
                        <a:rPr kumimoji="1" lang="ja-JP" altLang="en-US" sz="1000" b="0" dirty="0" smtClean="0">
                          <a:solidFill>
                            <a:schemeClr val="tx1"/>
                          </a:solidFill>
                        </a:rPr>
                        <a:t>資金調達法人である大阪府住宅供給公社の　</a:t>
                      </a:r>
                      <a:endParaRPr kumimoji="1" lang="en-US" altLang="ja-JP" sz="1000" b="0" dirty="0" smtClean="0">
                        <a:solidFill>
                          <a:schemeClr val="tx1"/>
                        </a:solidFill>
                      </a:endParaRPr>
                    </a:p>
                    <a:p>
                      <a:pPr algn="just"/>
                      <a:r>
                        <a:rPr kumimoji="1" lang="ja-JP" altLang="en-US" sz="1000" b="0" dirty="0" smtClean="0">
                          <a:solidFill>
                            <a:schemeClr val="tx1"/>
                          </a:solidFill>
                        </a:rPr>
                        <a:t>採算性について</a:t>
                      </a:r>
                      <a:r>
                        <a:rPr kumimoji="1" lang="ja-JP" altLang="en-US" sz="1000" b="0" smtClean="0">
                          <a:solidFill>
                            <a:schemeClr val="tx1"/>
                          </a:solidFill>
                        </a:rPr>
                        <a:t>は、別個票に記載）</a:t>
                      </a:r>
                      <a:endParaRPr kumimoji="1" lang="ja-JP" altLang="en-US" sz="1000" b="0" dirty="0">
                        <a:solidFill>
                          <a:schemeClr val="tx1"/>
                        </a:solidFill>
                      </a:endParaRPr>
                    </a:p>
                  </a:txBody>
                  <a:tcPr/>
                </a:tc>
              </a:tr>
              <a:tr h="834177">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txBody>
                  <a:tcPr/>
                </a:tc>
                <a:tc>
                  <a:txBody>
                    <a:bodyPr/>
                    <a:lstStyle/>
                    <a:p>
                      <a:pPr algn="just"/>
                      <a:r>
                        <a:rPr kumimoji="1" lang="ja-JP" altLang="en-US" sz="1000" b="0" dirty="0" smtClean="0"/>
                        <a:t>資金調達法人又は統括法人が破産等の法的整理手続開始の申立てを受ける等に至った場合に、一定期間当該貸付債権の回収・弁済を行ってもなお資金運用法人（資金運用法人としての統括法人を含む）及び金融機関に残存する未弁済額。</a:t>
                      </a:r>
                      <a:endParaRPr kumimoji="1" lang="ja-JP" altLang="en-US" sz="1000" b="0" dirty="0"/>
                    </a:p>
                  </a:txBody>
                  <a:tcPr/>
                </a:tc>
              </a:tr>
              <a:tr h="41708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000" b="0" dirty="0" smtClean="0"/>
                        <a:t>本事業スキームを維持する上で必要かつ効率的・効果的な範囲としている。</a:t>
                      </a:r>
                      <a:endParaRPr kumimoji="1" lang="ja-JP" altLang="en-US" sz="1000" b="0" dirty="0"/>
                    </a:p>
                  </a:txBody>
                  <a:tcPr/>
                </a:tc>
              </a:tr>
              <a:tr h="834177">
                <a:tc>
                  <a:txBody>
                    <a:bodyPr/>
                    <a:lstStyle/>
                    <a:p>
                      <a:r>
                        <a:rPr kumimoji="1" lang="ja-JP" altLang="en-US" sz="1100" b="0" dirty="0" smtClean="0"/>
                        <a:t>損失の確定時期</a:t>
                      </a:r>
                      <a:endParaRPr kumimoji="1" lang="ja-JP" altLang="en-US"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0" smtClean="0"/>
                        <a:t>資金調達法人又は統括</a:t>
                      </a:r>
                      <a:r>
                        <a:rPr kumimoji="1" lang="ja-JP" altLang="en-US" sz="1000" b="0" dirty="0" smtClean="0"/>
                        <a:t>法人が破産等の法的整理手続開始の申立てを受ける等に至った場合に、一定期間当該貸付債権の回収・弁済を行ってもなお資金運用法人（資金運用法人としての統括法人を含む）及び金融機関に未弁済額が残存するとき。</a:t>
                      </a:r>
                      <a:endParaRPr kumimoji="1" lang="ja-JP" altLang="en-US" sz="1000" b="0" dirty="0"/>
                    </a:p>
                  </a:txBody>
                  <a:tcPr/>
                </a:tc>
              </a:tr>
              <a:tr h="908657">
                <a:tc>
                  <a:txBody>
                    <a:bodyPr/>
                    <a:lstStyle/>
                    <a:p>
                      <a:r>
                        <a:rPr kumimoji="1" lang="ja-JP" altLang="en-US" sz="1100" b="0" dirty="0" smtClean="0"/>
                        <a:t>債務を負担する場合に財政運営に与える影響</a:t>
                      </a:r>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latin typeface="+mn-ea"/>
                        <a:ea typeface="+mn-ea"/>
                      </a:endParaRPr>
                    </a:p>
                    <a:p>
                      <a:endParaRPr kumimoji="1" lang="ja-JP" altLang="en-US" sz="1100" b="0" dirty="0"/>
                    </a:p>
                  </a:txBody>
                  <a:tcPr/>
                </a:tc>
                <a:tc>
                  <a:txBody>
                    <a:bodyPr/>
                    <a:lstStyle/>
                    <a:p>
                      <a:pPr algn="just"/>
                      <a:r>
                        <a:rPr kumimoji="1" lang="ja-JP" altLang="en-US" sz="1000" b="0" u="none" strike="noStrike" baseline="0" dirty="0" smtClean="0">
                          <a:solidFill>
                            <a:schemeClr val="tx1"/>
                          </a:solidFill>
                          <a:latin typeface="+mn-ea"/>
                          <a:ea typeface="+mn-ea"/>
                        </a:rPr>
                        <a:t>Ｈ３０設定額：１４６億円</a:t>
                      </a:r>
                      <a:endParaRPr kumimoji="1" lang="en-US" altLang="ja-JP" sz="1000" b="0" u="none" strike="noStrike" baseline="0" dirty="0" smtClean="0">
                        <a:solidFill>
                          <a:schemeClr val="tx1"/>
                        </a:solidFill>
                        <a:latin typeface="+mn-ea"/>
                        <a:ea typeface="+mn-ea"/>
                      </a:endParaRPr>
                    </a:p>
                    <a:p>
                      <a:pPr algn="just"/>
                      <a:r>
                        <a:rPr kumimoji="1" lang="ja-JP" altLang="en-US" sz="1000" b="0" u="none" strike="noStrike" baseline="0" dirty="0" smtClean="0">
                          <a:solidFill>
                            <a:schemeClr val="tx1"/>
                          </a:solidFill>
                          <a:latin typeface="+mn-ea"/>
                          <a:ea typeface="+mn-ea"/>
                        </a:rPr>
                        <a:t>（設定残額：１４６億円）</a:t>
                      </a:r>
                      <a:endParaRPr kumimoji="1" lang="ja-JP" altLang="en-US" sz="1000" b="0" u="none" strike="noStrike" baseline="0" dirty="0">
                        <a:solidFill>
                          <a:schemeClr val="tx1"/>
                        </a:solidFill>
                        <a:latin typeface="+mn-ea"/>
                        <a:ea typeface="+mn-ea"/>
                      </a:endParaRPr>
                    </a:p>
                  </a:txBody>
                  <a:tcPr/>
                </a:tc>
              </a:tr>
            </a:tbl>
          </a:graphicData>
        </a:graphic>
      </p:graphicFrame>
      <p:grpSp>
        <p:nvGrpSpPr>
          <p:cNvPr id="8" name="グループ化 7"/>
          <p:cNvGrpSpPr/>
          <p:nvPr/>
        </p:nvGrpSpPr>
        <p:grpSpPr>
          <a:xfrm>
            <a:off x="105076" y="1086630"/>
            <a:ext cx="4627737" cy="2054338"/>
            <a:chOff x="107504" y="1007150"/>
            <a:chExt cx="4572000" cy="2127180"/>
          </a:xfrm>
        </p:grpSpPr>
        <p:sp>
          <p:nvSpPr>
            <p:cNvPr id="43" name="角丸四角形 42"/>
            <p:cNvSpPr/>
            <p:nvPr/>
          </p:nvSpPr>
          <p:spPr>
            <a:xfrm>
              <a:off x="3419872" y="1092322"/>
              <a:ext cx="1171688" cy="1127133"/>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grpSp>
          <p:nvGrpSpPr>
            <p:cNvPr id="2" name="グループ化 1"/>
            <p:cNvGrpSpPr/>
            <p:nvPr/>
          </p:nvGrpSpPr>
          <p:grpSpPr>
            <a:xfrm>
              <a:off x="179512" y="1086852"/>
              <a:ext cx="1237419" cy="1565848"/>
              <a:chOff x="179512" y="1086852"/>
              <a:chExt cx="1390972" cy="1565848"/>
            </a:xfrm>
          </p:grpSpPr>
          <p:sp>
            <p:nvSpPr>
              <p:cNvPr id="46" name="円/楕円 45"/>
              <p:cNvSpPr/>
              <p:nvPr/>
            </p:nvSpPr>
            <p:spPr>
              <a:xfrm>
                <a:off x="219692" y="1844824"/>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45" name="円/楕円 44"/>
              <p:cNvSpPr/>
              <p:nvPr/>
            </p:nvSpPr>
            <p:spPr>
              <a:xfrm>
                <a:off x="215664" y="1598623"/>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15" name="円/楕円 14"/>
              <p:cNvSpPr/>
              <p:nvPr/>
            </p:nvSpPr>
            <p:spPr>
              <a:xfrm>
                <a:off x="215664" y="1341610"/>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府指定</a:t>
                </a:r>
                <a:endParaRPr kumimoji="1" lang="en-US" altLang="ja-JP" sz="1100" dirty="0" smtClean="0">
                  <a:solidFill>
                    <a:schemeClr val="tx1"/>
                  </a:solidFill>
                </a:endParaRPr>
              </a:p>
              <a:p>
                <a:pPr algn="ctr"/>
                <a:r>
                  <a:rPr kumimoji="1" lang="ja-JP" altLang="en-US" sz="1100" dirty="0" smtClean="0">
                    <a:solidFill>
                      <a:schemeClr val="tx1"/>
                    </a:solidFill>
                  </a:rPr>
                  <a:t>出資法人</a:t>
                </a:r>
                <a:endParaRPr kumimoji="1" lang="ja-JP" altLang="en-US" sz="1100" dirty="0">
                  <a:solidFill>
                    <a:schemeClr val="tx1"/>
                  </a:solidFill>
                </a:endParaRPr>
              </a:p>
            </p:txBody>
          </p:sp>
          <p:sp>
            <p:nvSpPr>
              <p:cNvPr id="35" name="角丸四角形 34"/>
              <p:cNvSpPr/>
              <p:nvPr/>
            </p:nvSpPr>
            <p:spPr>
              <a:xfrm>
                <a:off x="179512" y="1088960"/>
                <a:ext cx="1390972" cy="1548000"/>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solidFill>
                    <a:schemeClr val="tx1"/>
                  </a:solidFill>
                </a:endParaRPr>
              </a:p>
            </p:txBody>
          </p:sp>
          <p:sp>
            <p:nvSpPr>
              <p:cNvPr id="40" name="正方形/長方形 39"/>
              <p:cNvSpPr/>
              <p:nvPr/>
            </p:nvSpPr>
            <p:spPr>
              <a:xfrm>
                <a:off x="220132" y="2276872"/>
                <a:ext cx="1335421"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資金の貸付（運用）が可能な法人</a:t>
                </a:r>
                <a:endParaRPr kumimoji="1" lang="ja-JP" altLang="en-US" sz="900" dirty="0">
                  <a:solidFill>
                    <a:schemeClr val="tx1"/>
                  </a:solidFill>
                </a:endParaRPr>
              </a:p>
            </p:txBody>
          </p:sp>
          <p:sp>
            <p:nvSpPr>
              <p:cNvPr id="49" name="正方形/長方形 48"/>
              <p:cNvSpPr/>
              <p:nvPr/>
            </p:nvSpPr>
            <p:spPr>
              <a:xfrm>
                <a:off x="341399" y="1086852"/>
                <a:ext cx="1111926" cy="25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dirty="0" smtClean="0">
                    <a:solidFill>
                      <a:schemeClr val="tx1"/>
                    </a:solidFill>
                  </a:rPr>
                  <a:t>資金運用法人</a:t>
                </a:r>
                <a:endParaRPr kumimoji="1" lang="ja-JP" altLang="en-US" sz="1050" dirty="0">
                  <a:solidFill>
                    <a:schemeClr val="tx1"/>
                  </a:solidFill>
                </a:endParaRPr>
              </a:p>
            </p:txBody>
          </p:sp>
        </p:grpSp>
        <p:grpSp>
          <p:nvGrpSpPr>
            <p:cNvPr id="9" name="グループ化 8"/>
            <p:cNvGrpSpPr/>
            <p:nvPr/>
          </p:nvGrpSpPr>
          <p:grpSpPr>
            <a:xfrm>
              <a:off x="1440000" y="1080000"/>
              <a:ext cx="3204000" cy="1584032"/>
              <a:chOff x="1594657" y="1080000"/>
              <a:chExt cx="3204000" cy="1584032"/>
            </a:xfrm>
          </p:grpSpPr>
          <p:sp>
            <p:nvSpPr>
              <p:cNvPr id="18" name="角丸四角形 17"/>
              <p:cNvSpPr/>
              <p:nvPr/>
            </p:nvSpPr>
            <p:spPr>
              <a:xfrm>
                <a:off x="2134657" y="1268760"/>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t>大阪産業振興機構</a:t>
                </a:r>
                <a:endParaRPr kumimoji="1" lang="ja-JP" altLang="en-US" sz="1100" dirty="0"/>
              </a:p>
            </p:txBody>
          </p:sp>
          <p:cxnSp>
            <p:nvCxnSpPr>
              <p:cNvPr id="26" name="直線矢印コネクタ 25"/>
              <p:cNvCxnSpPr/>
              <p:nvPr/>
            </p:nvCxnSpPr>
            <p:spPr>
              <a:xfrm>
                <a:off x="1606812" y="1556792"/>
                <a:ext cx="504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3070473" y="1556792"/>
                <a:ext cx="468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599334" y="1373560"/>
                <a:ext cx="1127323" cy="4712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府指定</a:t>
                </a:r>
                <a:endParaRPr kumimoji="1" lang="en-US" altLang="ja-JP" sz="1200" dirty="0" smtClean="0">
                  <a:solidFill>
                    <a:schemeClr val="tx1"/>
                  </a:solidFill>
                </a:endParaRPr>
              </a:p>
              <a:p>
                <a:pPr algn="ctr"/>
                <a:r>
                  <a:rPr kumimoji="1" lang="ja-JP" altLang="en-US" sz="1200" dirty="0" smtClean="0">
                    <a:solidFill>
                      <a:schemeClr val="tx1"/>
                    </a:solidFill>
                  </a:rPr>
                  <a:t>出資法人</a:t>
                </a:r>
                <a:endParaRPr kumimoji="1" lang="ja-JP" altLang="en-US" sz="1200" dirty="0">
                  <a:solidFill>
                    <a:schemeClr val="tx1"/>
                  </a:solidFill>
                </a:endParaRPr>
              </a:p>
            </p:txBody>
          </p:sp>
          <p:sp>
            <p:nvSpPr>
              <p:cNvPr id="31" name="六角形 30"/>
              <p:cNvSpPr/>
              <p:nvPr/>
            </p:nvSpPr>
            <p:spPr>
              <a:xfrm>
                <a:off x="1954349" y="237600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金融機関</a:t>
                </a:r>
                <a:endParaRPr kumimoji="1" lang="ja-JP" altLang="en-US" sz="1100" dirty="0"/>
              </a:p>
            </p:txBody>
          </p:sp>
          <p:cxnSp>
            <p:nvCxnSpPr>
              <p:cNvPr id="32" name="直線矢印コネクタ 31"/>
              <p:cNvCxnSpPr/>
              <p:nvPr/>
            </p:nvCxnSpPr>
            <p:spPr>
              <a:xfrm flipV="1">
                <a:off x="2710433" y="1944000"/>
                <a:ext cx="0" cy="39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642492" y="1281971"/>
                <a:ext cx="504056"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b="1" dirty="0" smtClean="0">
                    <a:solidFill>
                      <a:schemeClr val="tx1"/>
                    </a:solidFill>
                  </a:rPr>
                  <a:t>借入</a:t>
                </a:r>
                <a:endParaRPr kumimoji="1" lang="ja-JP" altLang="en-US" sz="1100" b="1" dirty="0">
                  <a:solidFill>
                    <a:schemeClr val="tx1"/>
                  </a:solidFill>
                </a:endParaRPr>
              </a:p>
            </p:txBody>
          </p:sp>
          <p:sp>
            <p:nvSpPr>
              <p:cNvPr id="36" name="正方形/長方形 35"/>
              <p:cNvSpPr/>
              <p:nvPr/>
            </p:nvSpPr>
            <p:spPr>
              <a:xfrm>
                <a:off x="3082652" y="1268760"/>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貸付</a:t>
                </a:r>
                <a:endParaRPr kumimoji="1" lang="ja-JP" altLang="en-US" sz="1100" b="1" dirty="0">
                  <a:solidFill>
                    <a:schemeClr val="tx1"/>
                  </a:solidFill>
                </a:endParaRPr>
              </a:p>
            </p:txBody>
          </p:sp>
          <p:sp>
            <p:nvSpPr>
              <p:cNvPr id="37" name="正方形/長方形 36"/>
              <p:cNvSpPr/>
              <p:nvPr/>
            </p:nvSpPr>
            <p:spPr>
              <a:xfrm>
                <a:off x="2710431" y="2015912"/>
                <a:ext cx="1008226" cy="382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100" b="1" dirty="0" smtClean="0">
                    <a:solidFill>
                      <a:schemeClr val="tx1"/>
                    </a:solidFill>
                  </a:rPr>
                  <a:t>借入</a:t>
                </a:r>
                <a:endParaRPr kumimoji="1" lang="en-US" altLang="ja-JP" sz="1100" b="1" dirty="0" smtClean="0">
                  <a:solidFill>
                    <a:schemeClr val="tx1"/>
                  </a:solidFill>
                </a:endParaRPr>
              </a:p>
              <a:p>
                <a:r>
                  <a:rPr lang="en-US" altLang="ja-JP" sz="700" dirty="0" smtClean="0">
                    <a:solidFill>
                      <a:schemeClr val="tx1"/>
                    </a:solidFill>
                  </a:rPr>
                  <a:t>※</a:t>
                </a:r>
                <a:r>
                  <a:rPr lang="ja-JP" altLang="en-US" sz="700" dirty="0" smtClean="0">
                    <a:solidFill>
                      <a:schemeClr val="tx1"/>
                    </a:solidFill>
                  </a:rPr>
                  <a:t> 資金不足時のみ</a:t>
                </a:r>
                <a:endParaRPr kumimoji="1" lang="ja-JP" altLang="en-US" sz="700" dirty="0">
                  <a:solidFill>
                    <a:schemeClr val="tx1"/>
                  </a:solidFill>
                </a:endParaRPr>
              </a:p>
            </p:txBody>
          </p:sp>
          <p:sp>
            <p:nvSpPr>
              <p:cNvPr id="38" name="下矢印 37"/>
              <p:cNvSpPr/>
              <p:nvPr/>
            </p:nvSpPr>
            <p:spPr>
              <a:xfrm>
                <a:off x="2350393" y="1962000"/>
                <a:ext cx="171019" cy="378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899358" y="1988840"/>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chemeClr val="tx1"/>
                    </a:solidFill>
                  </a:rPr>
                  <a:t>償還</a:t>
                </a:r>
                <a:endParaRPr lang="en-US" altLang="ja-JP" sz="1100" b="1" dirty="0" smtClean="0">
                  <a:solidFill>
                    <a:schemeClr val="tx1"/>
                  </a:solidFill>
                </a:endParaRPr>
              </a:p>
            </p:txBody>
          </p:sp>
          <p:sp>
            <p:nvSpPr>
              <p:cNvPr id="41" name="正方形/長方形 40"/>
              <p:cNvSpPr/>
              <p:nvPr/>
            </p:nvSpPr>
            <p:spPr>
              <a:xfrm>
                <a:off x="3070473" y="1780510"/>
                <a:ext cx="523043"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schemeClr val="tx1"/>
                    </a:solidFill>
                  </a:rPr>
                  <a:t>償還</a:t>
                </a:r>
                <a:endParaRPr lang="en-US" altLang="ja-JP" sz="1100" b="1" dirty="0" smtClean="0">
                  <a:solidFill>
                    <a:schemeClr val="tx1"/>
                  </a:solidFill>
                </a:endParaRPr>
              </a:p>
            </p:txBody>
          </p:sp>
          <p:sp>
            <p:nvSpPr>
              <p:cNvPr id="48" name="正方形/長方形 47"/>
              <p:cNvSpPr/>
              <p:nvPr/>
            </p:nvSpPr>
            <p:spPr>
              <a:xfrm>
                <a:off x="1611326" y="1780510"/>
                <a:ext cx="523043"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schemeClr val="tx1"/>
                    </a:solidFill>
                  </a:rPr>
                  <a:t>償還</a:t>
                </a:r>
                <a:endParaRPr lang="en-US" altLang="ja-JP" sz="1100" b="1" dirty="0" smtClean="0">
                  <a:solidFill>
                    <a:schemeClr val="tx1"/>
                  </a:solidFill>
                </a:endParaRPr>
              </a:p>
            </p:txBody>
          </p:sp>
          <p:sp>
            <p:nvSpPr>
              <p:cNvPr id="47" name="正方形/長方形 46"/>
              <p:cNvSpPr/>
              <p:nvPr/>
            </p:nvSpPr>
            <p:spPr>
              <a:xfrm>
                <a:off x="3610657" y="1870665"/>
                <a:ext cx="1188000"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ja-JP" altLang="en-US" sz="900" dirty="0" smtClean="0">
                    <a:solidFill>
                      <a:schemeClr val="tx1"/>
                    </a:solidFill>
                  </a:rPr>
                  <a:t>資金が必要な法人</a:t>
                </a:r>
                <a:r>
                  <a:rPr lang="en-US" altLang="ja-JP" sz="900" baseline="30000" dirty="0">
                    <a:solidFill>
                      <a:schemeClr val="tx1"/>
                    </a:solidFill>
                  </a:rPr>
                  <a:t>※</a:t>
                </a:r>
                <a:endParaRPr kumimoji="1" lang="ja-JP" altLang="en-US" sz="900" baseline="30000" dirty="0">
                  <a:solidFill>
                    <a:schemeClr val="tx1"/>
                  </a:solidFill>
                </a:endParaRPr>
              </a:p>
            </p:txBody>
          </p:sp>
          <p:sp>
            <p:nvSpPr>
              <p:cNvPr id="6" name="左矢印 5"/>
              <p:cNvSpPr/>
              <p:nvPr/>
            </p:nvSpPr>
            <p:spPr>
              <a:xfrm>
                <a:off x="1594657" y="1628800"/>
                <a:ext cx="504000" cy="172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718657" y="1080000"/>
                <a:ext cx="10080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dirty="0" smtClean="0">
                    <a:solidFill>
                      <a:schemeClr val="tx1"/>
                    </a:solidFill>
                  </a:rPr>
                  <a:t>資金調達法人</a:t>
                </a:r>
                <a:endParaRPr kumimoji="1" lang="ja-JP" altLang="en-US" sz="1050" dirty="0">
                  <a:solidFill>
                    <a:schemeClr val="tx1"/>
                  </a:solidFill>
                </a:endParaRPr>
              </a:p>
            </p:txBody>
          </p:sp>
        </p:grpSp>
        <p:sp>
          <p:nvSpPr>
            <p:cNvPr id="52" name="正方形/長方形 51"/>
            <p:cNvSpPr/>
            <p:nvPr/>
          </p:nvSpPr>
          <p:spPr>
            <a:xfrm>
              <a:off x="1979712" y="1007150"/>
              <a:ext cx="8640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050" dirty="0" smtClean="0">
                  <a:solidFill>
                    <a:schemeClr val="tx1"/>
                  </a:solidFill>
                </a:rPr>
                <a:t>統括法人</a:t>
              </a:r>
              <a:endParaRPr kumimoji="1" lang="ja-JP" altLang="en-US" sz="1050" dirty="0">
                <a:solidFill>
                  <a:schemeClr val="tx1"/>
                </a:solidFill>
              </a:endParaRPr>
            </a:p>
          </p:txBody>
        </p:sp>
        <p:sp>
          <p:nvSpPr>
            <p:cNvPr id="13" name="角丸四角形 12"/>
            <p:cNvSpPr/>
            <p:nvPr/>
          </p:nvSpPr>
          <p:spPr>
            <a:xfrm>
              <a:off x="107504" y="1007150"/>
              <a:ext cx="4572000" cy="1728000"/>
            </a:xfrm>
            <a:prstGeom prst="roundRect">
              <a:avLst>
                <a:gd name="adj" fmla="val 11356"/>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0" name="正方形/長方形 59"/>
            <p:cNvSpPr/>
            <p:nvPr/>
          </p:nvSpPr>
          <p:spPr>
            <a:xfrm>
              <a:off x="1907824" y="2924944"/>
              <a:ext cx="1080000" cy="2093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府</a:t>
              </a:r>
              <a:endParaRPr kumimoji="1" lang="ja-JP" altLang="en-US" sz="1400" dirty="0"/>
            </a:p>
          </p:txBody>
        </p:sp>
        <p:sp>
          <p:nvSpPr>
            <p:cNvPr id="61" name="左矢印 60"/>
            <p:cNvSpPr/>
            <p:nvPr/>
          </p:nvSpPr>
          <p:spPr>
            <a:xfrm>
              <a:off x="2880000" y="1643224"/>
              <a:ext cx="504000" cy="172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979712" y="2744944"/>
              <a:ext cx="909228" cy="180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3015319" y="2699118"/>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grpSp>
      <p:sp>
        <p:nvSpPr>
          <p:cNvPr id="54" name="正方形/長方形 53"/>
          <p:cNvSpPr/>
          <p:nvPr/>
        </p:nvSpPr>
        <p:spPr>
          <a:xfrm>
            <a:off x="3559207" y="2237333"/>
            <a:ext cx="1152000"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en-US" altLang="ja-JP" sz="700" dirty="0" smtClean="0">
                <a:solidFill>
                  <a:schemeClr val="tx1"/>
                </a:solidFill>
              </a:rPr>
              <a:t>※</a:t>
            </a:r>
            <a:r>
              <a:rPr kumimoji="1" lang="ja-JP" altLang="en-US" sz="700" dirty="0" smtClean="0">
                <a:solidFill>
                  <a:schemeClr val="tx1"/>
                </a:solidFill>
              </a:rPr>
              <a:t>現在は大阪府住宅</a:t>
            </a:r>
            <a:endParaRPr kumimoji="1" lang="en-US" altLang="ja-JP" sz="700" dirty="0" smtClean="0">
              <a:solidFill>
                <a:schemeClr val="tx1"/>
              </a:solidFill>
            </a:endParaRPr>
          </a:p>
          <a:p>
            <a:r>
              <a:rPr lang="ja-JP" altLang="en-US" sz="700" dirty="0">
                <a:solidFill>
                  <a:schemeClr val="tx1"/>
                </a:solidFill>
              </a:rPr>
              <a:t>　 </a:t>
            </a:r>
            <a:r>
              <a:rPr kumimoji="1" lang="ja-JP" altLang="en-US" sz="700" dirty="0" smtClean="0">
                <a:solidFill>
                  <a:schemeClr val="tx1"/>
                </a:solidFill>
              </a:rPr>
              <a:t>供給公社のみ想定</a:t>
            </a:r>
            <a:endParaRPr kumimoji="1" lang="ja-JP" altLang="en-US" sz="700" dirty="0">
              <a:solidFill>
                <a:schemeClr val="tx1"/>
              </a:solidFill>
            </a:endParaRPr>
          </a:p>
        </p:txBody>
      </p:sp>
      <p:sp>
        <p:nvSpPr>
          <p:cNvPr id="57" name="正方形/長方形 56"/>
          <p:cNvSpPr/>
          <p:nvPr/>
        </p:nvSpPr>
        <p:spPr>
          <a:xfrm>
            <a:off x="1740321" y="4685779"/>
            <a:ext cx="95947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latin typeface="+mn-ea"/>
              </a:rPr>
              <a:t>（平成</a:t>
            </a:r>
            <a:r>
              <a:rPr lang="en-US" altLang="ja-JP" sz="1000" dirty="0">
                <a:solidFill>
                  <a:schemeClr val="tx1"/>
                </a:solidFill>
                <a:latin typeface="+mn-ea"/>
              </a:rPr>
              <a:t>28</a:t>
            </a:r>
            <a:r>
              <a:rPr kumimoji="1" lang="ja-JP" altLang="en-US" sz="1000" dirty="0" smtClean="0">
                <a:solidFill>
                  <a:schemeClr val="tx1"/>
                </a:solidFill>
                <a:latin typeface="+mn-ea"/>
              </a:rPr>
              <a:t>年度）</a:t>
            </a:r>
            <a:endParaRPr kumimoji="1" lang="ja-JP" altLang="en-US" sz="1000" dirty="0">
              <a:solidFill>
                <a:schemeClr val="tx1"/>
              </a:solidFill>
              <a:latin typeface="+mn-ea"/>
            </a:endParaRPr>
          </a:p>
        </p:txBody>
      </p:sp>
      <p:sp>
        <p:nvSpPr>
          <p:cNvPr id="4" name="テキスト ボックス 3"/>
          <p:cNvSpPr txBox="1"/>
          <p:nvPr/>
        </p:nvSpPr>
        <p:spPr>
          <a:xfrm>
            <a:off x="77135" y="4932000"/>
            <a:ext cx="1723549" cy="246221"/>
          </a:xfrm>
          <a:prstGeom prst="rect">
            <a:avLst/>
          </a:prstGeom>
          <a:noFill/>
        </p:spPr>
        <p:txBody>
          <a:bodyPr wrap="none" rtlCol="0">
            <a:spAutoFit/>
          </a:bodyPr>
          <a:lstStyle/>
          <a:p>
            <a:r>
              <a:rPr kumimoji="1" lang="ja-JP" altLang="en-US" sz="1000" dirty="0" smtClean="0">
                <a:latin typeface="+mj-ea"/>
                <a:ea typeface="+mj-ea"/>
              </a:rPr>
              <a:t>○（公財）大阪産業振興機構</a:t>
            </a:r>
            <a:endParaRPr kumimoji="1" lang="ja-JP" altLang="en-US" sz="1000" dirty="0">
              <a:latin typeface="+mj-ea"/>
              <a:ea typeface="+mj-ea"/>
            </a:endParaRPr>
          </a:p>
        </p:txBody>
      </p:sp>
      <p:sp>
        <p:nvSpPr>
          <p:cNvPr id="59" name="テキスト ボックス 58"/>
          <p:cNvSpPr txBox="1"/>
          <p:nvPr/>
        </p:nvSpPr>
        <p:spPr>
          <a:xfrm>
            <a:off x="2449457" y="4910971"/>
            <a:ext cx="1467068" cy="246221"/>
          </a:xfrm>
          <a:prstGeom prst="rect">
            <a:avLst/>
          </a:prstGeom>
          <a:noFill/>
        </p:spPr>
        <p:txBody>
          <a:bodyPr wrap="none" rtlCol="0">
            <a:spAutoFit/>
          </a:bodyPr>
          <a:lstStyle/>
          <a:p>
            <a:r>
              <a:rPr kumimoji="1" lang="ja-JP" altLang="en-US" sz="1000" dirty="0" smtClean="0">
                <a:latin typeface="+mj-ea"/>
                <a:ea typeface="+mj-ea"/>
              </a:rPr>
              <a:t>○</a:t>
            </a:r>
            <a:r>
              <a:rPr lang="ja-JP" altLang="en-US" sz="1000" dirty="0" smtClean="0">
                <a:latin typeface="+mj-ea"/>
                <a:ea typeface="+mj-ea"/>
              </a:rPr>
              <a:t>大阪府住宅供給</a:t>
            </a:r>
            <a:r>
              <a:rPr lang="ja-JP" altLang="en-US" sz="1000" dirty="0">
                <a:latin typeface="+mj-ea"/>
                <a:ea typeface="+mj-ea"/>
              </a:rPr>
              <a:t>公社</a:t>
            </a:r>
            <a:endParaRPr kumimoji="1" lang="ja-JP" altLang="en-US" sz="1000" dirty="0">
              <a:latin typeface="+mj-ea"/>
              <a:ea typeface="+mj-ea"/>
            </a:endParaRPr>
          </a:p>
        </p:txBody>
      </p:sp>
      <p:sp>
        <p:nvSpPr>
          <p:cNvPr id="50" name="正方形/長方形 49"/>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2</a:t>
            </a:r>
            <a:endParaRPr lang="ja-JP" altLang="en-US" dirty="0">
              <a:solidFill>
                <a:prstClr val="black"/>
              </a:solidFill>
            </a:endParaRPr>
          </a:p>
        </p:txBody>
      </p:sp>
      <p:grpSp>
        <p:nvGrpSpPr>
          <p:cNvPr id="53" name="Group 4"/>
          <p:cNvGrpSpPr>
            <a:grpSpLocks noChangeAspect="1"/>
          </p:cNvGrpSpPr>
          <p:nvPr/>
        </p:nvGrpSpPr>
        <p:grpSpPr bwMode="auto">
          <a:xfrm>
            <a:off x="2472380" y="5150353"/>
            <a:ext cx="2099763" cy="1398009"/>
            <a:chOff x="295" y="3249"/>
            <a:chExt cx="2079" cy="816"/>
          </a:xfrm>
        </p:grpSpPr>
        <p:sp>
          <p:nvSpPr>
            <p:cNvPr id="55"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5"/>
            <p:cNvSpPr>
              <a:spLocks noChangeArrowheads="1"/>
            </p:cNvSpPr>
            <p:nvPr/>
          </p:nvSpPr>
          <p:spPr bwMode="auto">
            <a:xfrm>
              <a:off x="315" y="3270"/>
              <a:ext cx="45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2" name="Rectangle 6"/>
            <p:cNvSpPr>
              <a:spLocks noChangeArrowheads="1"/>
            </p:cNvSpPr>
            <p:nvPr/>
          </p:nvSpPr>
          <p:spPr bwMode="auto">
            <a:xfrm>
              <a:off x="1961" y="3292"/>
              <a:ext cx="41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5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1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3" name="Rectangle 7"/>
            <p:cNvSpPr>
              <a:spLocks noChangeArrowheads="1"/>
            </p:cNvSpPr>
            <p:nvPr/>
          </p:nvSpPr>
          <p:spPr bwMode="auto">
            <a:xfrm>
              <a:off x="394" y="3358"/>
              <a:ext cx="30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4" name="Rectangle 8"/>
            <p:cNvSpPr>
              <a:spLocks noChangeArrowheads="1"/>
            </p:cNvSpPr>
            <p:nvPr/>
          </p:nvSpPr>
          <p:spPr bwMode="auto">
            <a:xfrm>
              <a:off x="1132" y="3358"/>
              <a:ext cx="24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latin typeface="ＭＳ Ｐゴシック" pitchFamily="50" charset="-128"/>
                  <a:ea typeface="ＭＳ Ｐゴシック" pitchFamily="50" charset="-128"/>
                  <a:cs typeface="ＭＳ Ｐゴシック" pitchFamily="50" charset="-128"/>
                </a:rPr>
                <a:t>238,486</a:t>
              </a:r>
            </a:p>
          </p:txBody>
        </p:sp>
        <p:sp>
          <p:nvSpPr>
            <p:cNvPr id="65" name="Rectangle 9"/>
            <p:cNvSpPr>
              <a:spLocks noChangeArrowheads="1"/>
            </p:cNvSpPr>
            <p:nvPr/>
          </p:nvSpPr>
          <p:spPr bwMode="auto">
            <a:xfrm>
              <a:off x="1458" y="3358"/>
              <a:ext cx="30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6" name="Rectangle 10"/>
            <p:cNvSpPr>
              <a:spLocks noChangeArrowheads="1"/>
            </p:cNvSpPr>
            <p:nvPr/>
          </p:nvSpPr>
          <p:spPr bwMode="auto">
            <a:xfrm>
              <a:off x="2056" y="3362"/>
              <a:ext cx="24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186,526</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7" name="Rectangle 11"/>
            <p:cNvSpPr>
              <a:spLocks noChangeArrowheads="1"/>
            </p:cNvSpPr>
            <p:nvPr/>
          </p:nvSpPr>
          <p:spPr bwMode="auto">
            <a:xfrm>
              <a:off x="509" y="3452"/>
              <a:ext cx="35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Rectangle 12"/>
            <p:cNvSpPr>
              <a:spLocks noChangeArrowheads="1"/>
            </p:cNvSpPr>
            <p:nvPr/>
          </p:nvSpPr>
          <p:spPr bwMode="auto">
            <a:xfrm>
              <a:off x="1180" y="3452"/>
              <a:ext cx="20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0" i="0" u="none" strike="noStrike" cap="none" normalizeH="0" baseline="0" dirty="0" smtClean="0">
                  <a:ln>
                    <a:noFill/>
                  </a:ln>
                  <a:solidFill>
                    <a:schemeClr val="tx1"/>
                  </a:solidFill>
                  <a:effectLst/>
                  <a:latin typeface="+mj-ea"/>
                  <a:ea typeface="+mj-ea"/>
                  <a:cs typeface="ＭＳ Ｐゴシック" pitchFamily="50" charset="-128"/>
                </a:rPr>
                <a:t>17,231</a:t>
              </a:r>
              <a:endParaRPr kumimoji="1" lang="ja-JP" altLang="ja-JP" sz="6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69" name="Rectangle 13"/>
            <p:cNvSpPr>
              <a:spLocks noChangeArrowheads="1"/>
            </p:cNvSpPr>
            <p:nvPr/>
          </p:nvSpPr>
          <p:spPr bwMode="auto">
            <a:xfrm>
              <a:off x="1480" y="3438"/>
              <a:ext cx="38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流動負債</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Rectangle 14"/>
            <p:cNvSpPr>
              <a:spLocks noChangeArrowheads="1"/>
            </p:cNvSpPr>
            <p:nvPr/>
          </p:nvSpPr>
          <p:spPr bwMode="auto">
            <a:xfrm>
              <a:off x="2130" y="3460"/>
              <a:ext cx="20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44,035</a:t>
              </a:r>
            </a:p>
          </p:txBody>
        </p:sp>
        <p:sp>
          <p:nvSpPr>
            <p:cNvPr id="71" name="Rectangle 15"/>
            <p:cNvSpPr>
              <a:spLocks noChangeArrowheads="1"/>
            </p:cNvSpPr>
            <p:nvPr/>
          </p:nvSpPr>
          <p:spPr bwMode="auto">
            <a:xfrm>
              <a:off x="484" y="3521"/>
              <a:ext cx="38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固定資産</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2" name="Rectangle 16"/>
            <p:cNvSpPr>
              <a:spLocks noChangeArrowheads="1"/>
            </p:cNvSpPr>
            <p:nvPr/>
          </p:nvSpPr>
          <p:spPr bwMode="auto">
            <a:xfrm>
              <a:off x="1142" y="3536"/>
              <a:ext cx="24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221,255</a:t>
              </a:r>
              <a:endParaRPr kumimoji="1" lang="ja-JP" altLang="ja-JP"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73" name="Rectangle 17"/>
            <p:cNvSpPr>
              <a:spLocks noChangeArrowheads="1"/>
            </p:cNvSpPr>
            <p:nvPr/>
          </p:nvSpPr>
          <p:spPr bwMode="auto">
            <a:xfrm>
              <a:off x="1484" y="3522"/>
              <a:ext cx="38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固定負債</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Rectangle 18"/>
            <p:cNvSpPr>
              <a:spLocks noChangeArrowheads="1"/>
            </p:cNvSpPr>
            <p:nvPr/>
          </p:nvSpPr>
          <p:spPr bwMode="auto">
            <a:xfrm>
              <a:off x="2096" y="3536"/>
              <a:ext cx="24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142,49</a:t>
              </a:r>
              <a:r>
                <a:rPr lang="en-US" altLang="ja-JP" sz="600" dirty="0">
                  <a:solidFill>
                    <a:srgbClr val="000000"/>
                  </a:solidFill>
                  <a:latin typeface="ＭＳ Ｐゴシック" pitchFamily="50" charset="-128"/>
                  <a:ea typeface="ＭＳ Ｐゴシック" pitchFamily="50" charset="-128"/>
                  <a:cs typeface="ＭＳ Ｐゴシック" pitchFamily="50" charset="-128"/>
                </a:rPr>
                <a:t>1</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Rectangle 19"/>
            <p:cNvSpPr>
              <a:spLocks noChangeArrowheads="1"/>
            </p:cNvSpPr>
            <p:nvPr/>
          </p:nvSpPr>
          <p:spPr bwMode="auto">
            <a:xfrm>
              <a:off x="1458" y="3625"/>
              <a:ext cx="30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6" name="Rectangle 20"/>
            <p:cNvSpPr>
              <a:spLocks noChangeArrowheads="1"/>
            </p:cNvSpPr>
            <p:nvPr/>
          </p:nvSpPr>
          <p:spPr bwMode="auto">
            <a:xfrm>
              <a:off x="2101" y="3625"/>
              <a:ext cx="20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latin typeface="ＭＳ Ｐゴシック" pitchFamily="50" charset="-128"/>
                  <a:ea typeface="ＭＳ Ｐゴシック" pitchFamily="50" charset="-128"/>
                  <a:cs typeface="ＭＳ Ｐゴシック" pitchFamily="50" charset="-128"/>
                </a:rPr>
                <a:t>51,960</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7" name="Rectangle 21"/>
            <p:cNvSpPr>
              <a:spLocks noChangeArrowheads="1"/>
            </p:cNvSpPr>
            <p:nvPr/>
          </p:nvSpPr>
          <p:spPr bwMode="auto">
            <a:xfrm>
              <a:off x="315" y="3714"/>
              <a:ext cx="45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8" name="Rectangle 22"/>
            <p:cNvSpPr>
              <a:spLocks noChangeArrowheads="1"/>
            </p:cNvSpPr>
            <p:nvPr/>
          </p:nvSpPr>
          <p:spPr bwMode="auto">
            <a:xfrm>
              <a:off x="389" y="3808"/>
              <a:ext cx="30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9" name="Rectangle 23"/>
            <p:cNvSpPr>
              <a:spLocks noChangeArrowheads="1"/>
            </p:cNvSpPr>
            <p:nvPr/>
          </p:nvSpPr>
          <p:spPr bwMode="auto">
            <a:xfrm>
              <a:off x="1166" y="3825"/>
              <a:ext cx="168"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1,932</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0" name="Rectangle 24"/>
            <p:cNvSpPr>
              <a:spLocks noChangeArrowheads="1"/>
            </p:cNvSpPr>
            <p:nvPr/>
          </p:nvSpPr>
          <p:spPr bwMode="auto">
            <a:xfrm>
              <a:off x="389" y="3897"/>
              <a:ext cx="30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Rectangle 25"/>
            <p:cNvSpPr>
              <a:spLocks noChangeArrowheads="1"/>
            </p:cNvSpPr>
            <p:nvPr/>
          </p:nvSpPr>
          <p:spPr bwMode="auto">
            <a:xfrm>
              <a:off x="1166" y="3897"/>
              <a:ext cx="168"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1,470</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Rectangle 26"/>
            <p:cNvSpPr>
              <a:spLocks noChangeArrowheads="1"/>
            </p:cNvSpPr>
            <p:nvPr/>
          </p:nvSpPr>
          <p:spPr bwMode="auto">
            <a:xfrm>
              <a:off x="389" y="3986"/>
              <a:ext cx="30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3" name="Rectangle 27"/>
            <p:cNvSpPr>
              <a:spLocks noChangeArrowheads="1"/>
            </p:cNvSpPr>
            <p:nvPr/>
          </p:nvSpPr>
          <p:spPr bwMode="auto">
            <a:xfrm>
              <a:off x="1170" y="3986"/>
              <a:ext cx="168"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dirty="0">
                  <a:solidFill>
                    <a:srgbClr val="000000"/>
                  </a:solidFill>
                  <a:latin typeface="ＭＳ Ｐゴシック" pitchFamily="50" charset="-128"/>
                  <a:ea typeface="ＭＳ Ｐゴシック" pitchFamily="50" charset="-128"/>
                  <a:cs typeface="ＭＳ Ｐゴシック" pitchFamily="50" charset="-128"/>
                </a:rPr>
                <a:t>1,283</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Line 48"/>
            <p:cNvSpPr>
              <a:spLocks noChangeShapeType="1"/>
            </p:cNvSpPr>
            <p:nvPr/>
          </p:nvSpPr>
          <p:spPr bwMode="auto">
            <a:xfrm>
              <a:off x="379" y="3521"/>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0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aphicFrame>
        <p:nvGraphicFramePr>
          <p:cNvPr id="17" name="オブジェクト 16"/>
          <p:cNvGraphicFramePr>
            <a:graphicFrameLocks noChangeAspect="1"/>
          </p:cNvGraphicFramePr>
          <p:nvPr>
            <p:extLst>
              <p:ext uri="{D42A27DB-BD31-4B8C-83A1-F6EECF244321}">
                <p14:modId xmlns:p14="http://schemas.microsoft.com/office/powerpoint/2010/main" val="1751241019"/>
              </p:ext>
            </p:extLst>
          </p:nvPr>
        </p:nvGraphicFramePr>
        <p:xfrm>
          <a:off x="179288" y="5157788"/>
          <a:ext cx="2376488" cy="1390574"/>
        </p:xfrm>
        <a:graphic>
          <a:graphicData uri="http://schemas.openxmlformats.org/presentationml/2006/ole">
            <mc:AlternateContent xmlns:mc="http://schemas.openxmlformats.org/markup-compatibility/2006">
              <mc:Choice xmlns:v="urn:schemas-microsoft-com:vml" Requires="v">
                <p:oleObj spid="_x0000_s9222" name="ワークシート" r:id="rId5" imgW="5686304" imgH="2409697" progId="Excel.Sheet.8">
                  <p:embed/>
                </p:oleObj>
              </mc:Choice>
              <mc:Fallback>
                <p:oleObj name="ワークシート" r:id="rId5" imgW="5686304" imgH="2409697" progId="Excel.Sheet.8">
                  <p:embed/>
                  <p:pic>
                    <p:nvPicPr>
                      <p:cNvPr id="0" name="オブジェクト 1"/>
                      <p:cNvPicPr>
                        <a:picLocks noChangeAspect="1" noChangeArrowheads="1"/>
                      </p:cNvPicPr>
                      <p:nvPr/>
                    </p:nvPicPr>
                    <p:blipFill>
                      <a:blip r:embed="rId6"/>
                      <a:srcRect/>
                      <a:stretch>
                        <a:fillRect/>
                      </a:stretch>
                    </p:blipFill>
                    <p:spPr bwMode="auto">
                      <a:xfrm>
                        <a:off x="179288" y="5157788"/>
                        <a:ext cx="2376488" cy="1390574"/>
                      </a:xfrm>
                      <a:prstGeom prst="rect">
                        <a:avLst/>
                      </a:prstGeom>
                      <a:solidFill>
                        <a:srgbClr val="C6D9F1"/>
                      </a:solidFill>
                      <a:ln>
                        <a:noFill/>
                      </a:ln>
                    </p:spPr>
                  </p:pic>
                </p:oleObj>
              </mc:Fallback>
            </mc:AlternateContent>
          </a:graphicData>
        </a:graphic>
      </p:graphicFrame>
    </p:spTree>
    <p:extLst>
      <p:ext uri="{BB962C8B-B14F-4D97-AF65-F5344CB8AC3E}">
        <p14:creationId xmlns:p14="http://schemas.microsoft.com/office/powerpoint/2010/main" val="2364824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51125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2303901653"/>
              </p:ext>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gridCol w="2848321"/>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必要な設備投資を支援するための制度であり、府として事業の必要性が高く、貸与機関である（公財）大阪産業振興機構が事業を円滑に行うには府の損失補償が必要。</a:t>
                      </a:r>
                      <a:endParaRPr kumimoji="1" lang="ja-JP" altLang="en-US" sz="1100" b="0" dirty="0"/>
                    </a:p>
                  </a:txBody>
                  <a:tcPr/>
                </a:tc>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基準日までに生じた未収債権のうち、被貸与者からの保証金の残額や</a:t>
                      </a:r>
                      <a:r>
                        <a:rPr lang="ja-JP" altLang="en-US" sz="1100" dirty="0" smtClean="0">
                          <a:solidFill>
                            <a:schemeClr val="tx1"/>
                          </a:solidFill>
                        </a:rPr>
                        <a:t>（公財）大阪産業振興機構</a:t>
                      </a:r>
                      <a:r>
                        <a:rPr kumimoji="1" lang="ja-JP" altLang="en-US" sz="1100" b="0" dirty="0" smtClean="0"/>
                        <a:t>の貸倒引当金等の額を差し引いたもの。</a:t>
                      </a:r>
                      <a:r>
                        <a:rPr kumimoji="1" lang="en-US" altLang="ja-JP" sz="1100" b="0" dirty="0" smtClean="0"/>
                        <a:t>(</a:t>
                      </a:r>
                      <a:r>
                        <a:rPr kumimoji="1" lang="ja-JP" altLang="en-US" sz="1100" b="0" dirty="0" smtClean="0"/>
                        <a:t>限度額：事業費の</a:t>
                      </a:r>
                      <a:r>
                        <a:rPr kumimoji="1" lang="en-US" altLang="ja-JP" sz="1100" b="0" dirty="0" smtClean="0"/>
                        <a:t>10%)</a:t>
                      </a:r>
                    </a:p>
                  </a:txBody>
                  <a:tcPr/>
                </a:tc>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r>
                        <a:rPr kumimoji="1" lang="ja-JP" altLang="en-US" sz="1100" b="0" dirty="0" smtClean="0">
                          <a:solidFill>
                            <a:schemeClr val="tx1"/>
                          </a:solidFill>
                        </a:rPr>
                        <a:t>。</a:t>
                      </a:r>
                      <a:endParaRPr kumimoji="1" lang="ja-JP" altLang="en-US" sz="1100" b="0" dirty="0">
                        <a:solidFill>
                          <a:schemeClr val="tx1"/>
                        </a:solidFill>
                      </a:endParaRPr>
                    </a:p>
                  </a:txBody>
                  <a:tcPr/>
                </a:tc>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Ｈ３０設定額　：　２億円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２３．８億円）</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13498744"/>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（公財）大阪産業振興機構</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大阪産業</a:t>
            </a:r>
            <a:r>
              <a:rPr lang="en-US" altLang="ja-JP" sz="1200" dirty="0"/>
              <a:t/>
            </a:r>
            <a:br>
              <a:rPr lang="en-US" altLang="ja-JP" sz="1200" dirty="0"/>
            </a:br>
            <a:r>
              <a:rPr lang="ja-JP" altLang="en-US" sz="1200" dirty="0" smtClean="0"/>
              <a:t>振興機構</a:t>
            </a:r>
            <a:endParaRPr kumimoji="1" lang="en-US" altLang="ja-JP" sz="1200" dirty="0" smtClean="0"/>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小規模</a:t>
            </a:r>
            <a:r>
              <a:rPr kumimoji="1" lang="en-US" altLang="ja-JP" sz="1200" dirty="0" smtClean="0">
                <a:solidFill>
                  <a:schemeClr val="tx1"/>
                </a:solidFill>
              </a:rPr>
              <a:t/>
            </a:r>
            <a:br>
              <a:rPr kumimoji="1" lang="en-US" altLang="ja-JP" sz="1200" dirty="0" smtClean="0">
                <a:solidFill>
                  <a:schemeClr val="tx1"/>
                </a:solidFill>
              </a:rPr>
            </a:br>
            <a:r>
              <a:rPr lang="ja-JP" altLang="en-US" sz="1200" dirty="0" smtClean="0">
                <a:solidFill>
                  <a:schemeClr val="tx1"/>
                </a:solidFill>
              </a:rPr>
              <a:t>企業者</a:t>
            </a:r>
            <a:r>
              <a:rPr lang="ja-JP" altLang="en-US" sz="1200" dirty="0">
                <a:solidFill>
                  <a:schemeClr val="tx1"/>
                </a:solidFill>
              </a:rPr>
              <a:t>等</a:t>
            </a:r>
            <a:endParaRPr kumimoji="1" lang="ja-JP" altLang="en-US" sz="1200" dirty="0">
              <a:solidFill>
                <a:schemeClr val="tx1"/>
              </a:solidFill>
            </a:endParaRP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割賦又はリース</a:t>
            </a:r>
            <a:endParaRPr kumimoji="1" lang="ja-JP" altLang="en-US" dirty="0">
              <a:solidFill>
                <a:schemeClr val="tx1"/>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2" name="円/楕円 51"/>
          <p:cNvSpPr/>
          <p:nvPr/>
        </p:nvSpPr>
        <p:spPr>
          <a:xfrm>
            <a:off x="3275856" y="1844824"/>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借入</a:t>
            </a:r>
            <a:endParaRPr kumimoji="1" lang="ja-JP" altLang="en-US" b="1" dirty="0">
              <a:solidFill>
                <a:schemeClr val="tx1"/>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小規模企業者等の創業</a:t>
            </a:r>
            <a:r>
              <a:rPr lang="ja-JP" altLang="en-US" sz="1100" dirty="0">
                <a:solidFill>
                  <a:schemeClr val="tx1"/>
                </a:solidFill>
              </a:rPr>
              <a:t>及び経営</a:t>
            </a:r>
            <a:r>
              <a:rPr lang="ja-JP" altLang="en-US" sz="1100" dirty="0" smtClean="0">
                <a:solidFill>
                  <a:schemeClr val="tx1"/>
                </a:solidFill>
              </a:rPr>
              <a:t>革新に必要な設備の導入を促進するため（公財）大阪産業振興機構が下記の事業を行うもの。</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設備貸与事業（長期低利で割賦販売又はリース）を行う制度。必要となる資金は、府及び金融機関からの借入によりまかなっている。</a:t>
            </a:r>
            <a:endParaRPr lang="en-US" altLang="ja-JP" sz="1100" dirty="0" smtClean="0">
              <a:solidFill>
                <a:schemeClr val="tx1"/>
              </a:solidFill>
            </a:endParaRPr>
          </a:p>
          <a:p>
            <a:r>
              <a:rPr lang="ja-JP" altLang="en-US" sz="1100" dirty="0" smtClean="0">
                <a:solidFill>
                  <a:schemeClr val="tx1"/>
                </a:solidFill>
              </a:rPr>
              <a:t>○損失補償の内容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a:t>
            </a:r>
            <a:r>
              <a:rPr lang="ja-JP" altLang="en-US" sz="1100" dirty="0">
                <a:solidFill>
                  <a:schemeClr val="tx1"/>
                </a:solidFill>
              </a:rPr>
              <a:t>企業者等</a:t>
            </a:r>
            <a:r>
              <a:rPr lang="ja-JP" altLang="en-US" sz="1100" dirty="0" smtClean="0">
                <a:solidFill>
                  <a:schemeClr val="tx1"/>
                </a:solidFill>
              </a:rPr>
              <a:t>が、</a:t>
            </a:r>
            <a:r>
              <a:rPr lang="en-US" altLang="ja-JP" sz="1100" dirty="0" smtClean="0">
                <a:solidFill>
                  <a:schemeClr val="tx1"/>
                </a:solidFill>
              </a:rPr>
              <a:t>(</a:t>
            </a:r>
            <a:r>
              <a:rPr lang="ja-JP" altLang="en-US" sz="1100" dirty="0" smtClean="0">
                <a:solidFill>
                  <a:schemeClr val="tx1"/>
                </a:solidFill>
              </a:rPr>
              <a:t>公財</a:t>
            </a:r>
            <a:r>
              <a:rPr lang="en-US" altLang="ja-JP" sz="1100" dirty="0">
                <a:solidFill>
                  <a:schemeClr val="tx1"/>
                </a:solidFill>
              </a:rPr>
              <a:t>)</a:t>
            </a:r>
            <a:r>
              <a:rPr lang="ja-JP" altLang="en-US" sz="1100" dirty="0">
                <a:solidFill>
                  <a:schemeClr val="tx1"/>
                </a:solidFill>
              </a:rPr>
              <a:t>大阪産業振興</a:t>
            </a:r>
            <a:r>
              <a:rPr lang="ja-JP" altLang="en-US" sz="1100" dirty="0" smtClean="0">
                <a:solidFill>
                  <a:schemeClr val="tx1"/>
                </a:solidFill>
              </a:rPr>
              <a:t>機構に対して、債務不履行が生じた場合、府が損失補償を行う。</a:t>
            </a:r>
            <a:endParaRPr kumimoji="1" lang="ja-JP" altLang="en-US" sz="1100" dirty="0">
              <a:solidFill>
                <a:schemeClr val="tx1"/>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lang="en-US" altLang="ja-JP" sz="1000" dirty="0" smtClean="0">
                <a:solidFill>
                  <a:schemeClr val="tx1"/>
                </a:solidFill>
              </a:rPr>
              <a:t>28</a:t>
            </a:r>
            <a:r>
              <a:rPr kumimoji="1" lang="ja-JP" altLang="en-US" sz="1000" dirty="0" smtClean="0">
                <a:solidFill>
                  <a:schemeClr val="tx1"/>
                </a:solidFill>
              </a:rPr>
              <a:t>年度）</a:t>
            </a:r>
            <a:endParaRPr kumimoji="1" lang="ja-JP" altLang="en-US" sz="1000" dirty="0">
              <a:solidFill>
                <a:schemeClr val="tx1"/>
              </a:solidFill>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3792932275"/>
              </p:ext>
            </p:extLst>
          </p:nvPr>
        </p:nvGraphicFramePr>
        <p:xfrm>
          <a:off x="250825" y="5041900"/>
          <a:ext cx="4460875" cy="1673225"/>
        </p:xfrm>
        <a:graphic>
          <a:graphicData uri="http://schemas.openxmlformats.org/presentationml/2006/ole">
            <mc:AlternateContent xmlns:mc="http://schemas.openxmlformats.org/markup-compatibility/2006">
              <mc:Choice xmlns:v="urn:schemas-microsoft-com:vml" Requires="v">
                <p:oleObj spid="_x0000_s2094" name="ワークシート" r:id="rId4" imgW="5648243" imgH="2409697" progId="Excel.Sheet.8">
                  <p:embed/>
                </p:oleObj>
              </mc:Choice>
              <mc:Fallback>
                <p:oleObj name="ワークシート" r:id="rId4" imgW="5648243" imgH="2409697" progId="Excel.Sheet.8">
                  <p:embed/>
                  <p:pic>
                    <p:nvPicPr>
                      <p:cNvPr id="0" name="オブジェクト 5"/>
                      <p:cNvPicPr>
                        <a:picLocks noChangeAspect="1" noChangeArrowheads="1"/>
                      </p:cNvPicPr>
                      <p:nvPr/>
                    </p:nvPicPr>
                    <p:blipFill>
                      <a:blip r:embed="rId5"/>
                      <a:srcRect/>
                      <a:stretch>
                        <a:fillRect/>
                      </a:stretch>
                    </p:blipFill>
                    <p:spPr bwMode="auto">
                      <a:xfrm>
                        <a:off x="250825" y="5041900"/>
                        <a:ext cx="4460875" cy="1673225"/>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 name="正方形/長方形 31"/>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spTree>
    <p:extLst>
      <p:ext uri="{BB962C8B-B14F-4D97-AF65-F5344CB8AC3E}">
        <p14:creationId xmlns:p14="http://schemas.microsoft.com/office/powerpoint/2010/main" val="311187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892316576"/>
              </p:ext>
            </p:extLst>
          </p:nvPr>
        </p:nvGraphicFramePr>
        <p:xfrm>
          <a:off x="179512" y="188640"/>
          <a:ext cx="8856983" cy="929640"/>
        </p:xfrm>
        <a:graphic>
          <a:graphicData uri="http://schemas.openxmlformats.org/drawingml/2006/table">
            <a:tbl>
              <a:tblPr bandRow="1">
                <a:tableStyleId>{5C22544A-7EE6-4342-B048-85BDC9FD1C3A}</a:tableStyleId>
              </a:tblPr>
              <a:tblGrid>
                <a:gridCol w="805180">
                  <a:extLst>
                    <a:ext uri="{9D8B030D-6E8A-4147-A177-3AD203B41FA5}">
                      <a16:colId xmlns="" xmlns:a16="http://schemas.microsoft.com/office/drawing/2014/main" val="20000"/>
                    </a:ext>
                  </a:extLst>
                </a:gridCol>
                <a:gridCol w="3083252">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4248471">
                  <a:extLst>
                    <a:ext uri="{9D8B030D-6E8A-4147-A177-3AD203B41FA5}">
                      <a16:colId xmlns=""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大阪府道路公社</a:t>
                      </a:r>
                    </a:p>
                  </a:txBody>
                  <a:tcPr/>
                </a:tc>
                <a:tc>
                  <a:txBody>
                    <a:bodyPr/>
                    <a:lstStyle/>
                    <a:p>
                      <a:r>
                        <a:rPr kumimoji="1" lang="ja-JP" altLang="en-US" sz="1400" dirty="0"/>
                        <a:t>事業名</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○大阪府道路公社事業資金借入金</a:t>
                      </a:r>
                      <a:r>
                        <a:rPr kumimoji="1" lang="en-US" altLang="ja-JP" sz="1100" dirty="0"/>
                        <a:t/>
                      </a:r>
                      <a:br>
                        <a:rPr kumimoji="1" lang="en-US" altLang="ja-JP" sz="1100" dirty="0"/>
                      </a:br>
                      <a:r>
                        <a:rPr kumimoji="1" lang="ja-JP" altLang="en-US" sz="1100" dirty="0"/>
                        <a:t>○大阪府道路公社有料道路整備資金借入金　　　　　　　　</a:t>
                      </a:r>
                      <a:r>
                        <a:rPr kumimoji="1" lang="en-US" altLang="ja-JP" sz="1100" dirty="0"/>
                        <a:t/>
                      </a:r>
                      <a:br>
                        <a:rPr kumimoji="1" lang="en-US" altLang="ja-JP" sz="1100" dirty="0"/>
                      </a:br>
                      <a:r>
                        <a:rPr kumimoji="1" lang="ja-JP" altLang="en-US" sz="1100" dirty="0"/>
                        <a:t>○大阪府道路公社有料道路整備事業資金借入金　　　　　　債務保証</a:t>
                      </a:r>
                      <a:r>
                        <a:rPr kumimoji="1" lang="en-US" altLang="ja-JP" sz="1100" dirty="0"/>
                        <a:t/>
                      </a:r>
                      <a:br>
                        <a:rPr kumimoji="1" lang="en-US" altLang="ja-JP" sz="1100" dirty="0"/>
                      </a:br>
                      <a:r>
                        <a:rPr kumimoji="1" lang="ja-JP" altLang="en-US" sz="1100" dirty="0"/>
                        <a:t>○大阪府道路公社有料道路整備事業無利子資金借入金</a:t>
                      </a:r>
                      <a:endParaRPr kumimoji="1" lang="en-US" altLang="ja-JP" sz="11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　　　　　　　　　　　　　　　</a:t>
                      </a:r>
                    </a:p>
                  </a:txBody>
                  <a:tcPr/>
                </a:tc>
                <a:extLst>
                  <a:ext uri="{0D108BD9-81ED-4DB2-BD59-A6C34878D82A}">
                    <a16:rowId xmlns="" xmlns:a16="http://schemas.microsoft.com/office/drawing/2014/main" val="10000"/>
                  </a:ext>
                </a:extLst>
              </a:tr>
            </a:tbl>
          </a:graphicData>
        </a:graphic>
      </p:graphicFrame>
      <p:sp>
        <p:nvSpPr>
          <p:cNvPr id="24" name="正方形/長方形 23"/>
          <p:cNvSpPr/>
          <p:nvPr/>
        </p:nvSpPr>
        <p:spPr>
          <a:xfrm>
            <a:off x="4788024" y="1124744"/>
            <a:ext cx="4248472" cy="482453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レーム 24"/>
          <p:cNvSpPr/>
          <p:nvPr/>
        </p:nvSpPr>
        <p:spPr>
          <a:xfrm>
            <a:off x="4860032" y="1196752"/>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債務保証に係る点検内容</a:t>
            </a:r>
          </a:p>
        </p:txBody>
      </p:sp>
      <p:graphicFrame>
        <p:nvGraphicFramePr>
          <p:cNvPr id="26" name="表 25"/>
          <p:cNvGraphicFramePr>
            <a:graphicFrameLocks noGrp="1"/>
          </p:cNvGraphicFramePr>
          <p:nvPr>
            <p:extLst>
              <p:ext uri="{D42A27DB-BD31-4B8C-83A1-F6EECF244321}">
                <p14:modId xmlns:p14="http://schemas.microsoft.com/office/powerpoint/2010/main" val="2285307648"/>
              </p:ext>
            </p:extLst>
          </p:nvPr>
        </p:nvGraphicFramePr>
        <p:xfrm>
          <a:off x="4860032" y="1631051"/>
          <a:ext cx="4104456" cy="4130414"/>
        </p:xfrm>
        <a:graphic>
          <a:graphicData uri="http://schemas.openxmlformats.org/drawingml/2006/table">
            <a:tbl>
              <a:tblPr firstRow="1" bandRow="1">
                <a:tableStyleId>{5C22544A-7EE6-4342-B048-85BDC9FD1C3A}</a:tableStyleId>
              </a:tblPr>
              <a:tblGrid>
                <a:gridCol w="1256135">
                  <a:extLst>
                    <a:ext uri="{9D8B030D-6E8A-4147-A177-3AD203B41FA5}">
                      <a16:colId xmlns="" xmlns:a16="http://schemas.microsoft.com/office/drawing/2014/main" val="20000"/>
                    </a:ext>
                  </a:extLst>
                </a:gridCol>
                <a:gridCol w="2848321">
                  <a:extLst>
                    <a:ext uri="{9D8B030D-6E8A-4147-A177-3AD203B41FA5}">
                      <a16:colId xmlns="" xmlns:a16="http://schemas.microsoft.com/office/drawing/2014/main" val="20001"/>
                    </a:ext>
                  </a:extLst>
                </a:gridCol>
              </a:tblGrid>
              <a:tr h="994958">
                <a:tc>
                  <a:txBody>
                    <a:bodyPr/>
                    <a:lstStyle/>
                    <a:p>
                      <a:r>
                        <a:rPr kumimoji="1" lang="ja-JP" altLang="en-US" sz="1100" b="0" dirty="0"/>
                        <a:t>債務を</a:t>
                      </a:r>
                      <a:r>
                        <a:rPr kumimoji="1" lang="ja-JP" altLang="en-US" sz="1100" b="0" dirty="0">
                          <a:solidFill>
                            <a:schemeClr val="bg1"/>
                          </a:solidFill>
                        </a:rPr>
                        <a:t>保証</a:t>
                      </a:r>
                      <a:r>
                        <a:rPr kumimoji="1" lang="ja-JP" altLang="en-US" sz="1100" b="0" dirty="0"/>
                        <a:t>する</a:t>
                      </a:r>
                      <a:endParaRPr kumimoji="1" lang="en-US" altLang="ja-JP" sz="1100" b="0" dirty="0"/>
                    </a:p>
                    <a:p>
                      <a:r>
                        <a:rPr kumimoji="1" lang="ja-JP" altLang="en-US" sz="1100" b="0" dirty="0"/>
                        <a:t>必要性</a:t>
                      </a:r>
                    </a:p>
                  </a:txBody>
                  <a:tcPr anchor="ctr"/>
                </a:tc>
                <a:tc>
                  <a:txBody>
                    <a:bodyPr/>
                    <a:lstStyle/>
                    <a:p>
                      <a:r>
                        <a:rPr kumimoji="1" lang="ja-JP" altLang="en-US" sz="1100" b="0" dirty="0" smtClean="0"/>
                        <a:t>整備の必要性の高い道路について府に代わって、有料道路の建設・整備を行い、完成した道路から徴収した通行料金を償還に充てる制度であり、府として事業の必要性が高く、安定的かつ有利な金融機関</a:t>
                      </a:r>
                      <a:r>
                        <a:rPr kumimoji="1" lang="ja-JP" altLang="en-US" sz="1100" b="0" dirty="0" smtClean="0">
                          <a:solidFill>
                            <a:schemeClr val="bg1"/>
                          </a:solidFill>
                        </a:rPr>
                        <a:t>等から</a:t>
                      </a:r>
                      <a:r>
                        <a:rPr kumimoji="1" lang="ja-JP" altLang="en-US" sz="1100" b="0" dirty="0" smtClean="0"/>
                        <a:t>の資金調達には、地方道路公社法に基づく府の債務保証が必要。</a:t>
                      </a:r>
                    </a:p>
                  </a:txBody>
                  <a:tcPr anchor="ctr"/>
                </a:tc>
                <a:extLst>
                  <a:ext uri="{0D108BD9-81ED-4DB2-BD59-A6C34878D82A}">
                    <a16:rowId xmlns="" xmlns:a16="http://schemas.microsoft.com/office/drawing/2014/main" val="10000"/>
                  </a:ext>
                </a:extLst>
              </a:tr>
              <a:tr h="517210">
                <a:tc>
                  <a:txBody>
                    <a:bodyPr/>
                    <a:lstStyle/>
                    <a:p>
                      <a:r>
                        <a:rPr kumimoji="1" lang="ja-JP" altLang="en-US" sz="1100" b="0" dirty="0"/>
                        <a:t>債務保証に係る</a:t>
                      </a:r>
                      <a:r>
                        <a:rPr kumimoji="1" lang="en-US" altLang="ja-JP" sz="1100" b="0" dirty="0"/>
                        <a:t/>
                      </a:r>
                      <a:br>
                        <a:rPr kumimoji="1" lang="en-US" altLang="ja-JP" sz="1100" b="0" dirty="0"/>
                      </a:br>
                      <a:r>
                        <a:rPr kumimoji="1" lang="ja-JP" altLang="en-US" sz="1100" b="0" dirty="0"/>
                        <a:t>事業の採算性</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各路線ごとの収支やそれを</a:t>
                      </a:r>
                      <a:r>
                        <a:rPr kumimoji="1" lang="ja-JP" altLang="en-US" sz="1100" b="0" dirty="0">
                          <a:solidFill>
                            <a:schemeClr val="tx1"/>
                          </a:solidFill>
                        </a:rPr>
                        <a:t>踏まえた経営改善</a:t>
                      </a:r>
                      <a:r>
                        <a:rPr kumimoji="1" lang="ja-JP" altLang="en-US" sz="1100" b="0" dirty="0"/>
                        <a:t>計画などを府に報告するよう求めている。</a:t>
                      </a:r>
                      <a:endParaRPr kumimoji="1" lang="en-US" altLang="ja-JP" sz="1100" b="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引き続き、借入金の償還状況については、府として確認することとしている。</a:t>
                      </a:r>
                    </a:p>
                  </a:txBody>
                  <a:tcPr anchor="ctr"/>
                </a:tc>
                <a:extLst>
                  <a:ext uri="{0D108BD9-81ED-4DB2-BD59-A6C34878D82A}">
                    <a16:rowId xmlns="" xmlns:a16="http://schemas.microsoft.com/office/drawing/2014/main" val="10001"/>
                  </a:ext>
                </a:extLst>
              </a:tr>
              <a:tr h="466535">
                <a:tc>
                  <a:txBody>
                    <a:bodyPr/>
                    <a:lstStyle/>
                    <a:p>
                      <a:r>
                        <a:rPr kumimoji="1" lang="ja-JP" altLang="en-US" sz="1100" b="0" dirty="0"/>
                        <a:t>保証する</a:t>
                      </a:r>
                      <a:r>
                        <a:rPr kumimoji="1" lang="en-US" altLang="ja-JP" sz="1100" b="0" dirty="0"/>
                        <a:t/>
                      </a:r>
                      <a:br>
                        <a:rPr kumimoji="1" lang="en-US" altLang="ja-JP" sz="1100" b="0" dirty="0"/>
                      </a:br>
                      <a:r>
                        <a:rPr kumimoji="1" lang="ja-JP" altLang="en-US" sz="1100" b="0" dirty="0"/>
                        <a:t>損失の範囲</a:t>
                      </a:r>
                    </a:p>
                  </a:txBody>
                  <a:tcPr anchor="ctr"/>
                </a:tc>
                <a:tc>
                  <a:txBody>
                    <a:bodyPr/>
                    <a:lstStyle/>
                    <a:p>
                      <a:r>
                        <a:rPr kumimoji="1" lang="ja-JP" altLang="en-US" sz="1100" b="0" dirty="0"/>
                        <a:t>道路公社が一部又は全部の債務を履行しない場合に残存する債務</a:t>
                      </a:r>
                    </a:p>
                  </a:txBody>
                  <a:tcPr anchor="ctr"/>
                </a:tc>
                <a:extLst>
                  <a:ext uri="{0D108BD9-81ED-4DB2-BD59-A6C34878D82A}">
                    <a16:rowId xmlns="" xmlns:a16="http://schemas.microsoft.com/office/drawing/2014/main" val="10002"/>
                  </a:ext>
                </a:extLst>
              </a:tr>
              <a:tr h="448239">
                <a:tc>
                  <a:txBody>
                    <a:bodyPr/>
                    <a:lstStyle/>
                    <a:p>
                      <a:r>
                        <a:rPr kumimoji="1" lang="ja-JP" altLang="en-US" sz="1100" b="0" dirty="0"/>
                        <a:t>保証限度額の</a:t>
                      </a:r>
                      <a:endParaRPr kumimoji="1" lang="en-US" altLang="ja-JP" sz="1100" b="0" dirty="0"/>
                    </a:p>
                    <a:p>
                      <a:r>
                        <a:rPr kumimoji="1" lang="ja-JP" altLang="en-US" sz="1100" b="0" dirty="0"/>
                        <a:t>妥当性</a:t>
                      </a:r>
                    </a:p>
                  </a:txBody>
                  <a:tcPr anchor="ctr"/>
                </a:tc>
                <a:tc>
                  <a:txBody>
                    <a:bodyPr/>
                    <a:lstStyle/>
                    <a:p>
                      <a:r>
                        <a:rPr kumimoji="1" lang="ja-JP" altLang="en-US" sz="1100" b="0" dirty="0"/>
                        <a:t>府の行政目的の効率的かつ効果的な達成を図る観点から、妥当な範囲としている</a:t>
                      </a:r>
                    </a:p>
                  </a:txBody>
                  <a:tcPr anchor="ctr"/>
                </a:tc>
                <a:extLst>
                  <a:ext uri="{0D108BD9-81ED-4DB2-BD59-A6C34878D82A}">
                    <a16:rowId xmlns="" xmlns:a16="http://schemas.microsoft.com/office/drawing/2014/main" val="10003"/>
                  </a:ext>
                </a:extLst>
              </a:tr>
              <a:tr h="429943">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nchor="ctr"/>
                </a:tc>
                <a:tc>
                  <a:txBody>
                    <a:bodyPr/>
                    <a:lstStyle/>
                    <a:p>
                      <a:r>
                        <a:rPr kumimoji="1" lang="ja-JP" altLang="en-US" sz="1100" b="0" dirty="0"/>
                        <a:t>無</a:t>
                      </a:r>
                    </a:p>
                  </a:txBody>
                  <a:tcPr anchor="ctr"/>
                </a:tc>
                <a:extLst>
                  <a:ext uri="{0D108BD9-81ED-4DB2-BD59-A6C34878D82A}">
                    <a16:rowId xmlns="" xmlns:a16="http://schemas.microsoft.com/office/drawing/2014/main" val="10004"/>
                  </a:ext>
                </a:extLst>
              </a:tr>
              <a:tr h="532039">
                <a:tc>
                  <a:txBody>
                    <a:bodyPr/>
                    <a:lstStyle/>
                    <a:p>
                      <a:r>
                        <a:rPr kumimoji="1" lang="ja-JP" altLang="en-US" sz="1100" b="0" dirty="0"/>
                        <a:t>債務を負担する</a:t>
                      </a:r>
                      <a:endParaRPr kumimoji="1" lang="en-US" altLang="ja-JP" sz="1100" b="0" dirty="0"/>
                    </a:p>
                    <a:p>
                      <a:r>
                        <a:rPr kumimoji="1" lang="ja-JP" altLang="en-US" sz="1100" b="0" dirty="0"/>
                        <a:t>場合に財政運営</a:t>
                      </a:r>
                      <a:endParaRPr kumimoji="1" lang="en-US" altLang="ja-JP" sz="1100" b="0" dirty="0"/>
                    </a:p>
                    <a:p>
                      <a:r>
                        <a:rPr kumimoji="1" lang="ja-JP" altLang="en-US" sz="1100" b="0" dirty="0"/>
                        <a:t>に与える影響</a:t>
                      </a:r>
                    </a:p>
                  </a:txBody>
                  <a:tcPr anchor="ctr"/>
                </a:tc>
                <a:tc>
                  <a:txBody>
                    <a:bodyPr/>
                    <a:lstStyle/>
                    <a:p>
                      <a:r>
                        <a:rPr kumimoji="1" lang="ja-JP" altLang="en-US" sz="1100" b="0" u="none" dirty="0" smtClean="0">
                          <a:solidFill>
                            <a:schemeClr val="tx1"/>
                          </a:solidFill>
                        </a:rPr>
                        <a:t>Ｈ３０設定額　５０億円</a:t>
                      </a:r>
                      <a:endParaRPr kumimoji="1" lang="en-US" altLang="ja-JP" sz="1100" b="0" u="none" dirty="0" smtClean="0">
                        <a:solidFill>
                          <a:schemeClr val="tx1"/>
                        </a:solidFill>
                      </a:endParaRPr>
                    </a:p>
                    <a:p>
                      <a:r>
                        <a:rPr kumimoji="1" lang="ja-JP" altLang="en-US" sz="1100" b="0" u="none" dirty="0" smtClean="0">
                          <a:solidFill>
                            <a:schemeClr val="tx1"/>
                          </a:solidFill>
                        </a:rPr>
                        <a:t>（設定残額　７３３億７，１４１万９千円）</a:t>
                      </a:r>
                      <a:endParaRPr kumimoji="1" lang="ja-JP" altLang="en-US" sz="1100" b="0" u="none" dirty="0">
                        <a:solidFill>
                          <a:schemeClr val="tx1"/>
                        </a:solidFill>
                      </a:endParaRPr>
                    </a:p>
                  </a:txBody>
                  <a:tcPr anchor="ctr"/>
                </a:tc>
                <a:extLst>
                  <a:ext uri="{0D108BD9-81ED-4DB2-BD59-A6C34878D82A}">
                    <a16:rowId xmlns="" xmlns:a16="http://schemas.microsoft.com/office/drawing/2014/main" val="10005"/>
                  </a:ext>
                </a:extLst>
              </a:tr>
            </a:tbl>
          </a:graphicData>
        </a:graphic>
      </p:graphicFrame>
      <p:sp>
        <p:nvSpPr>
          <p:cNvPr id="11" name="フレーム 10"/>
          <p:cNvSpPr/>
          <p:nvPr/>
        </p:nvSpPr>
        <p:spPr>
          <a:xfrm>
            <a:off x="251520" y="1234270"/>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事業スキーム</a:t>
            </a:r>
          </a:p>
        </p:txBody>
      </p:sp>
      <p:sp>
        <p:nvSpPr>
          <p:cNvPr id="18" name="角丸四角形 17"/>
          <p:cNvSpPr/>
          <p:nvPr/>
        </p:nvSpPr>
        <p:spPr>
          <a:xfrm>
            <a:off x="1979712" y="1234270"/>
            <a:ext cx="151216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white"/>
                </a:solidFill>
              </a:rPr>
              <a:t>大阪府</a:t>
            </a:r>
            <a:endParaRPr lang="en-US" altLang="ja-JP" sz="1200" dirty="0">
              <a:solidFill>
                <a:prstClr val="white"/>
              </a:solidFill>
            </a:endParaRPr>
          </a:p>
          <a:p>
            <a:pPr algn="ctr"/>
            <a:r>
              <a:rPr lang="ja-JP" altLang="en-US" sz="1200" dirty="0">
                <a:solidFill>
                  <a:prstClr val="white"/>
                </a:solidFill>
              </a:rPr>
              <a:t>道路公社</a:t>
            </a:r>
          </a:p>
        </p:txBody>
      </p:sp>
      <p:sp>
        <p:nvSpPr>
          <p:cNvPr id="31" name="六角形 30"/>
          <p:cNvSpPr/>
          <p:nvPr/>
        </p:nvSpPr>
        <p:spPr>
          <a:xfrm>
            <a:off x="1619672" y="2255932"/>
            <a:ext cx="2304256" cy="628650"/>
          </a:xfrm>
          <a:prstGeom prst="hexagon">
            <a:avLst>
              <a:gd name="adj" fmla="val 26134"/>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white"/>
                </a:solidFill>
              </a:rPr>
              <a:t>・国</a:t>
            </a:r>
            <a:r>
              <a:rPr lang="en-US" altLang="ja-JP" sz="1200" dirty="0">
                <a:solidFill>
                  <a:prstClr val="white"/>
                </a:solidFill>
              </a:rPr>
              <a:t/>
            </a:r>
            <a:br>
              <a:rPr lang="en-US" altLang="ja-JP" sz="1200" dirty="0">
                <a:solidFill>
                  <a:prstClr val="white"/>
                </a:solidFill>
              </a:rPr>
            </a:br>
            <a:r>
              <a:rPr lang="ja-JP" altLang="en-US" sz="1200" dirty="0">
                <a:solidFill>
                  <a:prstClr val="white"/>
                </a:solidFill>
              </a:rPr>
              <a:t>・</a:t>
            </a:r>
            <a:r>
              <a:rPr lang="ja-JP" altLang="en-US" sz="1200" dirty="0">
                <a:solidFill>
                  <a:schemeClr val="bg1"/>
                </a:solidFill>
              </a:rPr>
              <a:t>地方公共団体金融機構</a:t>
            </a:r>
            <a:r>
              <a:rPr lang="en-US" altLang="ja-JP" sz="1200" dirty="0">
                <a:solidFill>
                  <a:srgbClr val="FF0000"/>
                </a:solidFill>
              </a:rPr>
              <a:t/>
            </a:r>
            <a:br>
              <a:rPr lang="en-US" altLang="ja-JP" sz="1200" dirty="0">
                <a:solidFill>
                  <a:srgbClr val="FF0000"/>
                </a:solidFill>
              </a:rPr>
            </a:br>
            <a:r>
              <a:rPr lang="ja-JP" altLang="en-US" sz="1200" dirty="0">
                <a:solidFill>
                  <a:prstClr val="white"/>
                </a:solidFill>
              </a:rPr>
              <a:t>・その他金融機関</a:t>
            </a:r>
            <a:endParaRPr lang="ja-JP" altLang="en-US" dirty="0">
              <a:solidFill>
                <a:prstClr val="white"/>
              </a:solidFill>
            </a:endParaRPr>
          </a:p>
        </p:txBody>
      </p:sp>
      <p:cxnSp>
        <p:nvCxnSpPr>
          <p:cNvPr id="32" name="直線矢印コネクタ 31"/>
          <p:cNvCxnSpPr/>
          <p:nvPr/>
        </p:nvCxnSpPr>
        <p:spPr>
          <a:xfrm flipV="1">
            <a:off x="2934803" y="1685020"/>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574763" y="1726150"/>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正方形/長方形 38"/>
          <p:cNvSpPr/>
          <p:nvPr/>
        </p:nvSpPr>
        <p:spPr>
          <a:xfrm>
            <a:off x="2123727" y="1704519"/>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black"/>
                </a:solidFill>
              </a:rPr>
              <a:t>償還</a:t>
            </a:r>
            <a:endParaRPr lang="en-US" altLang="ja-JP" sz="1200" b="1" dirty="0">
              <a:solidFill>
                <a:prstClr val="black"/>
              </a:solidFill>
            </a:endParaRPr>
          </a:p>
        </p:txBody>
      </p:sp>
      <p:sp>
        <p:nvSpPr>
          <p:cNvPr id="42" name="円/楕円 41"/>
          <p:cNvSpPr/>
          <p:nvPr/>
        </p:nvSpPr>
        <p:spPr>
          <a:xfrm>
            <a:off x="2207948" y="196790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保</a:t>
            </a:r>
          </a:p>
        </p:txBody>
      </p:sp>
      <p:sp>
        <p:nvSpPr>
          <p:cNvPr id="52" name="正方形/長方形 51"/>
          <p:cNvSpPr/>
          <p:nvPr/>
        </p:nvSpPr>
        <p:spPr>
          <a:xfrm>
            <a:off x="2999077" y="1786851"/>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prstClr val="black"/>
                </a:solidFill>
              </a:rPr>
              <a:t>借入</a:t>
            </a:r>
            <a:endParaRPr lang="en-US" altLang="ja-JP" sz="1200" b="1" dirty="0">
              <a:solidFill>
                <a:prstClr val="black"/>
              </a:solidFill>
            </a:endParaRPr>
          </a:p>
        </p:txBody>
      </p:sp>
      <p:sp>
        <p:nvSpPr>
          <p:cNvPr id="19" name="正方形/長方形 18"/>
          <p:cNvSpPr/>
          <p:nvPr/>
        </p:nvSpPr>
        <p:spPr>
          <a:xfrm>
            <a:off x="179512" y="4653136"/>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フレーム 19"/>
          <p:cNvSpPr/>
          <p:nvPr/>
        </p:nvSpPr>
        <p:spPr>
          <a:xfrm>
            <a:off x="278396" y="4728173"/>
            <a:ext cx="1728192"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法人の財務状況</a:t>
            </a:r>
          </a:p>
        </p:txBody>
      </p:sp>
      <p:sp>
        <p:nvSpPr>
          <p:cNvPr id="17" name="正方形/長方形 16"/>
          <p:cNvSpPr/>
          <p:nvPr/>
        </p:nvSpPr>
        <p:spPr>
          <a:xfrm>
            <a:off x="251520" y="2996952"/>
            <a:ext cx="4464496"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prstClr val="black"/>
                </a:solidFill>
              </a:rPr>
              <a:t>○スキームの概要</a:t>
            </a:r>
            <a:endParaRPr lang="en-US" altLang="ja-JP" sz="1100" dirty="0">
              <a:solidFill>
                <a:prstClr val="black"/>
              </a:solidFill>
            </a:endParaRPr>
          </a:p>
          <a:p>
            <a:pPr indent="-457200"/>
            <a:r>
              <a:rPr lang="ja-JP" altLang="en-US" sz="1100" dirty="0">
                <a:solidFill>
                  <a:prstClr val="black"/>
                </a:solidFill>
              </a:rPr>
              <a:t>　道路公社が行う有料道路事業は、国等から有料道路の建設等に必要な費用を借り入れ、供用後に道路の通行料金を徴収することによって、当該借入金の償還に充てる制度。</a:t>
            </a:r>
            <a:endParaRPr lang="en-US" altLang="ja-JP" sz="1100" dirty="0">
              <a:solidFill>
                <a:prstClr val="black"/>
              </a:solidFill>
            </a:endParaRPr>
          </a:p>
          <a:p>
            <a:r>
              <a:rPr lang="ja-JP" altLang="en-US" sz="1100" dirty="0">
                <a:solidFill>
                  <a:prstClr val="black"/>
                </a:solidFill>
              </a:rPr>
              <a:t>　</a:t>
            </a:r>
            <a:r>
              <a:rPr lang="en-US" altLang="ja-JP" sz="1100" dirty="0">
                <a:solidFill>
                  <a:prstClr val="black"/>
                </a:solidFill>
              </a:rPr>
              <a:t/>
            </a:r>
            <a:br>
              <a:rPr lang="en-US" altLang="ja-JP" sz="1100" dirty="0">
                <a:solidFill>
                  <a:prstClr val="black"/>
                </a:solidFill>
              </a:rPr>
            </a:br>
            <a:r>
              <a:rPr lang="ja-JP" altLang="en-US" sz="1100" dirty="0">
                <a:solidFill>
                  <a:schemeClr val="tx1"/>
                </a:solidFill>
              </a:rPr>
              <a:t>○債務保証の内容</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国、地方公共団体金融機構、その他金融機関等</a:t>
            </a:r>
            <a:r>
              <a:rPr lang="ja-JP" altLang="en-US" sz="1100" dirty="0">
                <a:solidFill>
                  <a:prstClr val="black"/>
                </a:solidFill>
              </a:rPr>
              <a:t>からの借入については、設立団体である府が債務保証を行う。</a:t>
            </a:r>
            <a:endParaRPr lang="en-US" altLang="ja-JP" sz="1100" dirty="0">
              <a:solidFill>
                <a:prstClr val="black"/>
              </a:solidFill>
            </a:endParaRPr>
          </a:p>
        </p:txBody>
      </p:sp>
      <p:sp>
        <p:nvSpPr>
          <p:cNvPr id="2" name="右大かっこ 1"/>
          <p:cNvSpPr/>
          <p:nvPr/>
        </p:nvSpPr>
        <p:spPr>
          <a:xfrm>
            <a:off x="8270697" y="260648"/>
            <a:ext cx="45719" cy="79208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1" name="正方形/長方形 20"/>
          <p:cNvSpPr/>
          <p:nvPr/>
        </p:nvSpPr>
        <p:spPr>
          <a:xfrm>
            <a:off x="2059576" y="4783567"/>
            <a:ext cx="1296144"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（平成</a:t>
            </a:r>
            <a:r>
              <a:rPr kumimoji="1" lang="ja-JP" altLang="en-US" sz="1000" dirty="0" smtClean="0">
                <a:solidFill>
                  <a:schemeClr val="tx1"/>
                </a:solidFill>
              </a:rPr>
              <a:t>２８年度</a:t>
            </a:r>
            <a:r>
              <a:rPr kumimoji="1" lang="ja-JP" altLang="en-US" sz="1000" dirty="0">
                <a:solidFill>
                  <a:schemeClr val="tx1"/>
                </a:solidFill>
              </a:rPr>
              <a:t>）</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1257016655"/>
              </p:ext>
            </p:extLst>
          </p:nvPr>
        </p:nvGraphicFramePr>
        <p:xfrm>
          <a:off x="586680" y="5157192"/>
          <a:ext cx="3697288" cy="1452562"/>
        </p:xfrm>
        <a:graphic>
          <a:graphicData uri="http://schemas.openxmlformats.org/presentationml/2006/ole">
            <mc:AlternateContent xmlns:mc="http://schemas.openxmlformats.org/markup-compatibility/2006">
              <mc:Choice xmlns:v="urn:schemas-microsoft-com:vml" Requires="v">
                <p:oleObj spid="_x0000_s8205" name="ワークシート" r:id="rId5" imgW="5191233" imgH="2038268" progId="Excel.Sheet.12">
                  <p:embed/>
                </p:oleObj>
              </mc:Choice>
              <mc:Fallback>
                <p:oleObj name="ワークシート" r:id="rId5" imgW="5191233" imgH="2038268" progId="Excel.Shee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680" y="5157192"/>
                        <a:ext cx="3697288"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正方形/長方形 21"/>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33029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510309"/>
            <a:ext cx="4248472" cy="54389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レーム 24"/>
          <p:cNvSpPr/>
          <p:nvPr/>
        </p:nvSpPr>
        <p:spPr>
          <a:xfrm>
            <a:off x="4860032" y="623717"/>
            <a:ext cx="2376264"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債務保証に</a:t>
            </a:r>
            <a:r>
              <a:rPr lang="ja-JP" altLang="en-US" sz="1400" b="1" dirty="0">
                <a:solidFill>
                  <a:prstClr val="black"/>
                </a:solidFill>
              </a:rPr>
              <a:t>係る点検内容</a:t>
            </a:r>
          </a:p>
        </p:txBody>
      </p:sp>
      <p:graphicFrame>
        <p:nvGraphicFramePr>
          <p:cNvPr id="26" name="表 25"/>
          <p:cNvGraphicFramePr>
            <a:graphicFrameLocks noGrp="1"/>
          </p:cNvGraphicFramePr>
          <p:nvPr>
            <p:extLst>
              <p:ext uri="{D42A27DB-BD31-4B8C-83A1-F6EECF244321}">
                <p14:modId xmlns:p14="http://schemas.microsoft.com/office/powerpoint/2010/main" val="1084975172"/>
              </p:ext>
            </p:extLst>
          </p:nvPr>
        </p:nvGraphicFramePr>
        <p:xfrm>
          <a:off x="4860032" y="1124744"/>
          <a:ext cx="4104456" cy="4604379"/>
        </p:xfrm>
        <a:graphic>
          <a:graphicData uri="http://schemas.openxmlformats.org/drawingml/2006/table">
            <a:tbl>
              <a:tblPr firstRow="1" bandRow="1">
                <a:tableStyleId>{5C22544A-7EE6-4342-B048-85BDC9FD1C3A}</a:tableStyleId>
              </a:tblPr>
              <a:tblGrid>
                <a:gridCol w="1224136">
                  <a:extLst>
                    <a:ext uri="{9D8B030D-6E8A-4147-A177-3AD203B41FA5}">
                      <a16:colId xmlns="" xmlns:a16="http://schemas.microsoft.com/office/drawing/2014/main" val="20000"/>
                    </a:ext>
                  </a:extLst>
                </a:gridCol>
                <a:gridCol w="2880320">
                  <a:extLst>
                    <a:ext uri="{9D8B030D-6E8A-4147-A177-3AD203B41FA5}">
                      <a16:colId xmlns="" xmlns:a16="http://schemas.microsoft.com/office/drawing/2014/main" val="20001"/>
                    </a:ext>
                  </a:extLst>
                </a:gridCol>
              </a:tblGrid>
              <a:tr h="1008112">
                <a:tc>
                  <a:txBody>
                    <a:bodyPr/>
                    <a:lstStyle/>
                    <a:p>
                      <a:r>
                        <a:rPr kumimoji="1" lang="ja-JP" altLang="en-US" sz="1100" b="0" dirty="0" smtClean="0"/>
                        <a:t>債務保証の</a:t>
                      </a:r>
                      <a:endParaRPr kumimoji="1" lang="en-US" altLang="ja-JP" sz="1100" b="0" dirty="0"/>
                    </a:p>
                    <a:p>
                      <a:r>
                        <a:rPr kumimoji="1" lang="ja-JP" altLang="en-US" sz="1100" b="0" dirty="0"/>
                        <a:t>必要性</a:t>
                      </a:r>
                    </a:p>
                  </a:txBody>
                  <a:tcPr anchor="ctr"/>
                </a:tc>
                <a:tc>
                  <a:txBody>
                    <a:bodyPr/>
                    <a:lstStyle/>
                    <a:p>
                      <a:r>
                        <a:rPr kumimoji="1" lang="ja-JP" altLang="en-US" sz="1100" b="0" u="none" dirty="0" smtClean="0">
                          <a:solidFill>
                            <a:schemeClr val="bg1"/>
                          </a:solidFill>
                        </a:rPr>
                        <a:t>第二阪奈有料道路の収支計画見直しに伴い、料金徴収期間を４０年（～</a:t>
                      </a:r>
                      <a:r>
                        <a:rPr kumimoji="1" lang="en-US" altLang="ja-JP" sz="1100" b="0" u="none" dirty="0" smtClean="0">
                          <a:solidFill>
                            <a:schemeClr val="bg1"/>
                          </a:solidFill>
                        </a:rPr>
                        <a:t>H49.4</a:t>
                      </a:r>
                      <a:r>
                        <a:rPr kumimoji="1" lang="ja-JP" altLang="en-US" sz="1100" b="0" u="none" dirty="0" smtClean="0">
                          <a:solidFill>
                            <a:schemeClr val="bg1"/>
                          </a:solidFill>
                        </a:rPr>
                        <a:t>）に変更するには</a:t>
                      </a:r>
                      <a:r>
                        <a:rPr kumimoji="1" lang="ja-JP" altLang="en-US" sz="1100" b="0" dirty="0" smtClean="0">
                          <a:solidFill>
                            <a:schemeClr val="bg1"/>
                          </a:solidFill>
                        </a:rPr>
                        <a:t>、</a:t>
                      </a:r>
                      <a:r>
                        <a:rPr kumimoji="1" lang="ja-JP" altLang="en-US" sz="1100" b="0" dirty="0" smtClean="0"/>
                        <a:t>国の許可が必要。許可の条件として、設立団体である府の債務保証が必要。</a:t>
                      </a:r>
                      <a:endParaRPr kumimoji="1" lang="ja-JP" altLang="en-US" sz="1100" b="0" dirty="0"/>
                    </a:p>
                  </a:txBody>
                  <a:tcPr anchor="ctr"/>
                </a:tc>
                <a:extLst>
                  <a:ext uri="{0D108BD9-81ED-4DB2-BD59-A6C34878D82A}">
                    <a16:rowId xmlns="" xmlns:a16="http://schemas.microsoft.com/office/drawing/2014/main" val="10000"/>
                  </a:ext>
                </a:extLst>
              </a:tr>
              <a:tr h="777912">
                <a:tc>
                  <a:txBody>
                    <a:bodyPr/>
                    <a:lstStyle/>
                    <a:p>
                      <a:r>
                        <a:rPr kumimoji="1" lang="ja-JP" altLang="en-US" sz="1100" b="0" dirty="0" smtClean="0"/>
                        <a:t>債務保証に</a:t>
                      </a:r>
                      <a:r>
                        <a:rPr kumimoji="1" lang="ja-JP" altLang="en-US" sz="1100" b="0" dirty="0"/>
                        <a:t>係る</a:t>
                      </a:r>
                      <a:r>
                        <a:rPr kumimoji="1" lang="en-US" altLang="ja-JP" sz="1100" b="0" dirty="0"/>
                        <a:t/>
                      </a:r>
                      <a:br>
                        <a:rPr kumimoji="1" lang="en-US" altLang="ja-JP" sz="1100" b="0" dirty="0"/>
                      </a:br>
                      <a:r>
                        <a:rPr kumimoji="1" lang="ja-JP" altLang="en-US" sz="1100" b="0" dirty="0"/>
                        <a:t>事業の採算性</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第二阪奈有料道路の収支やそれを踏まえた経営改善計画等を確認。</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単年度黒字は見込めることから、収支計画見直しに伴う料金徴収期間の変更により、未償還債務の圧縮が可能。</a:t>
                      </a:r>
                      <a:endParaRPr kumimoji="1" lang="ja-JP" altLang="en-US" sz="1100" b="0" dirty="0">
                        <a:solidFill>
                          <a:schemeClr val="tx1"/>
                        </a:solidFill>
                      </a:endParaRPr>
                    </a:p>
                  </a:txBody>
                  <a:tcPr anchor="ctr"/>
                </a:tc>
                <a:extLst>
                  <a:ext uri="{0D108BD9-81ED-4DB2-BD59-A6C34878D82A}">
                    <a16:rowId xmlns="" xmlns:a16="http://schemas.microsoft.com/office/drawing/2014/main" val="10001"/>
                  </a:ext>
                </a:extLst>
              </a:tr>
              <a:tr h="662195">
                <a:tc>
                  <a:txBody>
                    <a:bodyPr/>
                    <a:lstStyle/>
                    <a:p>
                      <a:r>
                        <a:rPr kumimoji="1" lang="ja-JP" altLang="en-US" sz="1100" b="0" dirty="0" smtClean="0"/>
                        <a:t>保証する債務の範囲</a:t>
                      </a:r>
                      <a:endParaRPr kumimoji="1" lang="ja-JP" altLang="en-US" sz="1100" b="0" dirty="0"/>
                    </a:p>
                  </a:txBody>
                  <a:tcPr anchor="ctr"/>
                </a:tc>
                <a:tc>
                  <a:txBody>
                    <a:bodyPr/>
                    <a:lstStyle/>
                    <a:p>
                      <a:r>
                        <a:rPr kumimoji="1" lang="ja-JP" altLang="en-US" sz="1100" b="0" dirty="0" smtClean="0"/>
                        <a:t>第二阪奈有料道路の料金徴収期間満了時（</a:t>
                      </a:r>
                      <a:r>
                        <a:rPr kumimoji="1" lang="en-US" altLang="ja-JP" sz="1100" b="0" dirty="0" smtClean="0"/>
                        <a:t>H49.4</a:t>
                      </a:r>
                      <a:r>
                        <a:rPr kumimoji="1" lang="ja-JP" altLang="en-US" sz="1100" b="0" dirty="0" smtClean="0"/>
                        <a:t>）の未償還債務（</a:t>
                      </a:r>
                      <a:r>
                        <a:rPr kumimoji="1" lang="en-US" altLang="ja-JP" sz="1100" b="0" dirty="0" smtClean="0"/>
                        <a:t>27,040,500</a:t>
                      </a:r>
                      <a:r>
                        <a:rPr kumimoji="1" lang="ja-JP" altLang="en-US" sz="1100" b="0" dirty="0" smtClean="0"/>
                        <a:t>千円を限度）</a:t>
                      </a:r>
                      <a:endParaRPr kumimoji="1" lang="ja-JP" altLang="en-US" sz="1100" b="0" dirty="0"/>
                    </a:p>
                  </a:txBody>
                  <a:tcPr anchor="ctr"/>
                </a:tc>
                <a:extLst>
                  <a:ext uri="{0D108BD9-81ED-4DB2-BD59-A6C34878D82A}">
                    <a16:rowId xmlns="" xmlns:a16="http://schemas.microsoft.com/office/drawing/2014/main" val="10002"/>
                  </a:ext>
                </a:extLst>
              </a:tr>
              <a:tr h="534008">
                <a:tc>
                  <a:txBody>
                    <a:bodyPr/>
                    <a:lstStyle/>
                    <a:p>
                      <a:r>
                        <a:rPr kumimoji="1" lang="ja-JP" altLang="en-US" sz="1100" b="0" dirty="0" smtClean="0"/>
                        <a:t>保証限度額の</a:t>
                      </a:r>
                    </a:p>
                    <a:p>
                      <a:r>
                        <a:rPr kumimoji="1" lang="ja-JP" altLang="en-US" sz="1100" b="0" dirty="0" smtClean="0"/>
                        <a:t>妥当性</a:t>
                      </a:r>
                      <a:endParaRPr kumimoji="1" lang="ja-JP" altLang="en-US" sz="1100" b="0" dirty="0"/>
                    </a:p>
                  </a:txBody>
                  <a:tcPr anchor="ctr"/>
                </a:tc>
                <a:tc>
                  <a:txBody>
                    <a:bodyPr/>
                    <a:lstStyle/>
                    <a:p>
                      <a:r>
                        <a:rPr kumimoji="1" lang="ja-JP" altLang="en-US" sz="1100" b="0" dirty="0" smtClean="0">
                          <a:solidFill>
                            <a:schemeClr val="tx1"/>
                          </a:solidFill>
                        </a:rPr>
                        <a:t>第二阪奈有料道路建設時に出資した金額（</a:t>
                      </a:r>
                      <a:r>
                        <a:rPr kumimoji="1" lang="en-US" altLang="ja-JP" sz="1100" b="0" dirty="0" smtClean="0">
                          <a:solidFill>
                            <a:schemeClr val="tx1"/>
                          </a:solidFill>
                        </a:rPr>
                        <a:t>422</a:t>
                      </a:r>
                      <a:r>
                        <a:rPr kumimoji="1" lang="ja-JP" altLang="en-US" sz="1100" b="0" dirty="0" smtClean="0">
                          <a:solidFill>
                            <a:schemeClr val="tx1"/>
                          </a:solidFill>
                        </a:rPr>
                        <a:t>億</a:t>
                      </a:r>
                      <a:r>
                        <a:rPr kumimoji="1" lang="en-US" altLang="ja-JP" sz="1100" b="0" dirty="0" smtClean="0">
                          <a:solidFill>
                            <a:schemeClr val="tx1"/>
                          </a:solidFill>
                        </a:rPr>
                        <a:t>9500</a:t>
                      </a:r>
                      <a:r>
                        <a:rPr kumimoji="1" lang="ja-JP" altLang="en-US" sz="1100" b="0" dirty="0" smtClean="0">
                          <a:solidFill>
                            <a:schemeClr val="tx1"/>
                          </a:solidFill>
                        </a:rPr>
                        <a:t>万円）の範囲内であるため、</a:t>
                      </a:r>
                      <a:r>
                        <a:rPr kumimoji="1" lang="ja-JP" altLang="en-US" sz="1100" b="0" dirty="0" smtClean="0"/>
                        <a:t>府から道路公社に対して新たな支出はない見通しであり、道路公社の収支改善（府の財政負担軽減）を図る観点から、妥当な範囲としている。</a:t>
                      </a:r>
                      <a:endParaRPr kumimoji="1" lang="ja-JP" altLang="en-US" sz="1100" b="0" dirty="0"/>
                    </a:p>
                  </a:txBody>
                  <a:tcPr anchor="ctr"/>
                </a:tc>
                <a:extLst>
                  <a:ext uri="{0D108BD9-81ED-4DB2-BD59-A6C34878D82A}">
                    <a16:rowId xmlns="" xmlns:a16="http://schemas.microsoft.com/office/drawing/2014/main" val="10003"/>
                  </a:ext>
                </a:extLst>
              </a:tr>
              <a:tr h="402096">
                <a:tc>
                  <a:txBody>
                    <a:bodyPr/>
                    <a:lstStyle/>
                    <a:p>
                      <a:r>
                        <a:rPr kumimoji="1" lang="ja-JP" altLang="en-US" sz="1100" b="0" dirty="0" smtClean="0"/>
                        <a:t>その他</a:t>
                      </a:r>
                      <a:r>
                        <a:rPr kumimoji="1" lang="ja-JP" altLang="en-US" sz="1100" b="0" dirty="0"/>
                        <a:t>の</a:t>
                      </a:r>
                      <a:endParaRPr kumimoji="1" lang="en-US" altLang="ja-JP" sz="1100" b="0" dirty="0"/>
                    </a:p>
                    <a:p>
                      <a:r>
                        <a:rPr kumimoji="1" lang="ja-JP" altLang="en-US" sz="1100" b="0" dirty="0"/>
                        <a:t>担保の有無</a:t>
                      </a:r>
                    </a:p>
                  </a:txBody>
                  <a:tcPr anchor="ctr"/>
                </a:tc>
                <a:tc>
                  <a:txBody>
                    <a:bodyPr/>
                    <a:lstStyle/>
                    <a:p>
                      <a:r>
                        <a:rPr kumimoji="1" lang="ja-JP" altLang="en-US" sz="1100" b="0" dirty="0"/>
                        <a:t>無</a:t>
                      </a:r>
                    </a:p>
                  </a:txBody>
                  <a:tcPr anchor="ctr"/>
                </a:tc>
                <a:extLst>
                  <a:ext uri="{0D108BD9-81ED-4DB2-BD59-A6C34878D82A}">
                    <a16:rowId xmlns="" xmlns:a16="http://schemas.microsoft.com/office/drawing/2014/main" val="10004"/>
                  </a:ext>
                </a:extLst>
              </a:tr>
              <a:tr h="648072">
                <a:tc>
                  <a:txBody>
                    <a:bodyPr/>
                    <a:lstStyle/>
                    <a:p>
                      <a:r>
                        <a:rPr kumimoji="1" lang="ja-JP" altLang="en-US" sz="1100" b="0" dirty="0" smtClean="0"/>
                        <a:t>債務を負担する</a:t>
                      </a:r>
                    </a:p>
                    <a:p>
                      <a:r>
                        <a:rPr kumimoji="1" lang="ja-JP" altLang="en-US" sz="1100" b="0" dirty="0" smtClean="0"/>
                        <a:t>場合に財政運営</a:t>
                      </a:r>
                    </a:p>
                    <a:p>
                      <a:r>
                        <a:rPr kumimoji="1" lang="ja-JP" altLang="en-US" sz="1100" b="0" dirty="0" smtClean="0"/>
                        <a:t>に与える影響</a:t>
                      </a:r>
                      <a:endParaRPr kumimoji="1" lang="ja-JP" altLang="en-US" sz="1100" b="0" dirty="0"/>
                    </a:p>
                  </a:txBody>
                  <a:tcPr anchor="ctr"/>
                </a:tc>
                <a:tc>
                  <a:txBody>
                    <a:bodyPr/>
                    <a:lstStyle/>
                    <a:p>
                      <a:r>
                        <a:rPr kumimoji="1" lang="ja-JP" altLang="en-US" sz="1100" b="0" u="none" dirty="0" smtClean="0">
                          <a:solidFill>
                            <a:schemeClr val="tx1"/>
                          </a:solidFill>
                        </a:rPr>
                        <a:t>Ｈ２９設定</a:t>
                      </a:r>
                      <a:r>
                        <a:rPr kumimoji="1" lang="ja-JP" altLang="en-US" sz="1100" b="0" u="none" dirty="0">
                          <a:solidFill>
                            <a:schemeClr val="tx1"/>
                          </a:solidFill>
                        </a:rPr>
                        <a:t>額　</a:t>
                      </a:r>
                      <a:r>
                        <a:rPr kumimoji="1" lang="ja-JP" altLang="en-US" sz="1100" b="0" u="none" dirty="0" smtClean="0">
                          <a:solidFill>
                            <a:schemeClr val="tx1"/>
                          </a:solidFill>
                        </a:rPr>
                        <a:t>２７０億４０５０万円</a:t>
                      </a:r>
                      <a:endParaRPr kumimoji="1" lang="ja-JP" altLang="en-US" sz="1100" b="0" u="none" dirty="0">
                        <a:solidFill>
                          <a:schemeClr val="tx1"/>
                        </a:solidFill>
                      </a:endParaRPr>
                    </a:p>
                  </a:txBody>
                  <a:tcPr anchor="ctr"/>
                </a:tc>
                <a:extLst>
                  <a:ext uri="{0D108BD9-81ED-4DB2-BD59-A6C34878D82A}">
                    <a16:rowId xmlns="" xmlns:a16="http://schemas.microsoft.com/office/drawing/2014/main" val="10005"/>
                  </a:ext>
                </a:extLst>
              </a:tr>
            </a:tbl>
          </a:graphicData>
        </a:graphic>
      </p:graphicFrame>
      <p:sp>
        <p:nvSpPr>
          <p:cNvPr id="11" name="フレーム 10"/>
          <p:cNvSpPr/>
          <p:nvPr/>
        </p:nvSpPr>
        <p:spPr>
          <a:xfrm>
            <a:off x="179512" y="535709"/>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事業スキーム</a:t>
            </a:r>
          </a:p>
        </p:txBody>
      </p:sp>
      <p:sp>
        <p:nvSpPr>
          <p:cNvPr id="18" name="角丸四角形 17"/>
          <p:cNvSpPr/>
          <p:nvPr/>
        </p:nvSpPr>
        <p:spPr>
          <a:xfrm>
            <a:off x="755576" y="946491"/>
            <a:ext cx="151216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white"/>
                </a:solidFill>
              </a:rPr>
              <a:t>大阪府</a:t>
            </a:r>
            <a:endParaRPr lang="en-US" altLang="ja-JP" sz="1200" dirty="0">
              <a:solidFill>
                <a:prstClr val="white"/>
              </a:solidFill>
            </a:endParaRPr>
          </a:p>
          <a:p>
            <a:pPr algn="ctr"/>
            <a:r>
              <a:rPr lang="ja-JP" altLang="en-US" sz="1200" dirty="0">
                <a:solidFill>
                  <a:prstClr val="white"/>
                </a:solidFill>
              </a:rPr>
              <a:t>道路公社</a:t>
            </a:r>
          </a:p>
        </p:txBody>
      </p:sp>
      <p:sp>
        <p:nvSpPr>
          <p:cNvPr id="31" name="六角形 30"/>
          <p:cNvSpPr/>
          <p:nvPr/>
        </p:nvSpPr>
        <p:spPr>
          <a:xfrm>
            <a:off x="395536" y="1936254"/>
            <a:ext cx="2304256" cy="628650"/>
          </a:xfrm>
          <a:prstGeom prst="hexagon">
            <a:avLst>
              <a:gd name="adj" fmla="val 26134"/>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white"/>
                </a:solidFill>
              </a:rPr>
              <a:t>・国</a:t>
            </a:r>
            <a:r>
              <a:rPr lang="en-US" altLang="ja-JP" sz="1200" dirty="0">
                <a:solidFill>
                  <a:prstClr val="white"/>
                </a:solidFill>
              </a:rPr>
              <a:t/>
            </a:r>
            <a:br>
              <a:rPr lang="en-US" altLang="ja-JP" sz="1200" dirty="0">
                <a:solidFill>
                  <a:prstClr val="white"/>
                </a:solidFill>
              </a:rPr>
            </a:br>
            <a:r>
              <a:rPr lang="ja-JP" altLang="en-US" sz="1200" dirty="0">
                <a:solidFill>
                  <a:prstClr val="white"/>
                </a:solidFill>
              </a:rPr>
              <a:t>・</a:t>
            </a:r>
            <a:r>
              <a:rPr lang="ja-JP" altLang="en-US" sz="1200" dirty="0">
                <a:solidFill>
                  <a:schemeClr val="bg1"/>
                </a:solidFill>
              </a:rPr>
              <a:t>地方公共団体金融機構</a:t>
            </a:r>
            <a:r>
              <a:rPr lang="en-US" altLang="ja-JP" sz="1200" dirty="0">
                <a:solidFill>
                  <a:srgbClr val="FF0000"/>
                </a:solidFill>
              </a:rPr>
              <a:t/>
            </a:r>
            <a:br>
              <a:rPr lang="en-US" altLang="ja-JP" sz="1200" dirty="0">
                <a:solidFill>
                  <a:srgbClr val="FF0000"/>
                </a:solidFill>
              </a:rPr>
            </a:br>
            <a:r>
              <a:rPr lang="ja-JP" altLang="en-US" sz="1200" dirty="0">
                <a:solidFill>
                  <a:prstClr val="white"/>
                </a:solidFill>
              </a:rPr>
              <a:t>・その他金融機関</a:t>
            </a:r>
            <a:endParaRPr lang="ja-JP" altLang="en-US" dirty="0">
              <a:solidFill>
                <a:prstClr val="white"/>
              </a:solidFill>
            </a:endParaRPr>
          </a:p>
        </p:txBody>
      </p:sp>
      <p:cxnSp>
        <p:nvCxnSpPr>
          <p:cNvPr id="32" name="直線矢印コネクタ 31"/>
          <p:cNvCxnSpPr/>
          <p:nvPr/>
        </p:nvCxnSpPr>
        <p:spPr>
          <a:xfrm flipV="1">
            <a:off x="1710667" y="1417950"/>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1350627" y="1437814"/>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正方形/長方形 38"/>
          <p:cNvSpPr/>
          <p:nvPr/>
        </p:nvSpPr>
        <p:spPr>
          <a:xfrm>
            <a:off x="899591" y="1437449"/>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black"/>
                </a:solidFill>
              </a:rPr>
              <a:t>償還</a:t>
            </a:r>
            <a:endParaRPr lang="en-US" altLang="ja-JP" sz="1200" b="1" dirty="0">
              <a:solidFill>
                <a:prstClr val="black"/>
              </a:solidFill>
            </a:endParaRPr>
          </a:p>
        </p:txBody>
      </p:sp>
      <p:sp>
        <p:nvSpPr>
          <p:cNvPr id="52" name="正方形/長方形 51"/>
          <p:cNvSpPr/>
          <p:nvPr/>
        </p:nvSpPr>
        <p:spPr>
          <a:xfrm>
            <a:off x="1774941" y="1519781"/>
            <a:ext cx="63681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prstClr val="black"/>
                </a:solidFill>
              </a:rPr>
              <a:t>借入</a:t>
            </a:r>
            <a:endParaRPr lang="en-US" altLang="ja-JP" sz="1200" b="1" dirty="0">
              <a:solidFill>
                <a:prstClr val="black"/>
              </a:solidFill>
            </a:endParaRPr>
          </a:p>
        </p:txBody>
      </p:sp>
      <p:sp>
        <p:nvSpPr>
          <p:cNvPr id="17" name="正方形/長方形 16"/>
          <p:cNvSpPr/>
          <p:nvPr/>
        </p:nvSpPr>
        <p:spPr>
          <a:xfrm>
            <a:off x="192212" y="2636912"/>
            <a:ext cx="4466106" cy="21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lang="ja-JP" altLang="en-US" sz="1100" dirty="0">
                <a:solidFill>
                  <a:schemeClr val="tx1"/>
                </a:solidFill>
              </a:rPr>
              <a:t>○スキームの概要</a:t>
            </a:r>
            <a:endParaRPr lang="en-US" altLang="ja-JP" sz="1100" dirty="0">
              <a:solidFill>
                <a:schemeClr val="tx1"/>
              </a:solidFill>
            </a:endParaRPr>
          </a:p>
          <a:p>
            <a:pPr indent="-457200">
              <a:lnSpc>
                <a:spcPts val="1200"/>
              </a:lnSpc>
            </a:pPr>
            <a:r>
              <a:rPr lang="ja-JP" altLang="en-US" sz="1100" dirty="0">
                <a:solidFill>
                  <a:schemeClr val="tx1"/>
                </a:solidFill>
              </a:rPr>
              <a:t>　道路公社が行う有料道路事業は、金融機関等から道路建設等に必要な資金を借り入れ、供用後の道路から徴収した通行料金を償還に充てる制度</a:t>
            </a:r>
            <a:r>
              <a:rPr lang="ja-JP" altLang="en-US" sz="1100" dirty="0" smtClean="0">
                <a:solidFill>
                  <a:schemeClr val="tx1"/>
                </a:solidFill>
              </a:rPr>
              <a:t>。</a:t>
            </a:r>
            <a:endParaRPr lang="en-US" altLang="ja-JP" sz="1100" dirty="0" smtClean="0">
              <a:solidFill>
                <a:schemeClr val="tx1"/>
              </a:solidFill>
            </a:endParaRPr>
          </a:p>
          <a:p>
            <a:pPr>
              <a:lnSpc>
                <a:spcPts val="1200"/>
              </a:lnSpc>
            </a:pPr>
            <a:r>
              <a:rPr lang="ja-JP" altLang="en-US" sz="1100" dirty="0" smtClean="0">
                <a:solidFill>
                  <a:schemeClr val="tx1"/>
                </a:solidFill>
              </a:rPr>
              <a:t>○第二阪奈有料道路未償還債務の見込み</a:t>
            </a:r>
            <a:endParaRPr lang="en-US" altLang="ja-JP" sz="1100" dirty="0">
              <a:solidFill>
                <a:schemeClr val="tx1"/>
              </a:solidFill>
            </a:endParaRPr>
          </a:p>
          <a:p>
            <a:pPr>
              <a:lnSpc>
                <a:spcPts val="1200"/>
              </a:lnSpc>
            </a:pPr>
            <a:r>
              <a:rPr lang="ja-JP" altLang="en-US" sz="1100" dirty="0">
                <a:solidFill>
                  <a:schemeClr val="tx1"/>
                </a:solidFill>
              </a:rPr>
              <a:t>　現行料金徴収期間満了時（</a:t>
            </a:r>
            <a:r>
              <a:rPr lang="en-US" altLang="ja-JP" sz="1100" dirty="0" smtClean="0">
                <a:solidFill>
                  <a:schemeClr val="tx1"/>
                </a:solidFill>
              </a:rPr>
              <a:t>H39.4</a:t>
            </a:r>
            <a:r>
              <a:rPr lang="ja-JP" altLang="en-US" sz="1100" dirty="0" smtClean="0">
                <a:solidFill>
                  <a:schemeClr val="tx1"/>
                </a:solidFill>
              </a:rPr>
              <a:t>）</a:t>
            </a:r>
            <a:r>
              <a:rPr lang="ja-JP" altLang="en-US" sz="1100" dirty="0">
                <a:solidFill>
                  <a:schemeClr val="tx1"/>
                </a:solidFill>
              </a:rPr>
              <a:t>　　：　</a:t>
            </a:r>
            <a:r>
              <a:rPr lang="ja-JP" altLang="en-US" sz="1100" dirty="0" smtClean="0">
                <a:solidFill>
                  <a:schemeClr val="tx1"/>
                </a:solidFill>
              </a:rPr>
              <a:t>約４３０億円</a:t>
            </a:r>
            <a:endParaRPr lang="en-US" altLang="ja-JP" sz="1100" dirty="0">
              <a:solidFill>
                <a:schemeClr val="tx1"/>
              </a:solidFill>
            </a:endParaRPr>
          </a:p>
          <a:p>
            <a:pPr>
              <a:lnSpc>
                <a:spcPts val="1200"/>
              </a:lnSpc>
            </a:pPr>
            <a:r>
              <a:rPr lang="ja-JP" altLang="en-US" sz="1100" dirty="0">
                <a:solidFill>
                  <a:schemeClr val="tx1"/>
                </a:solidFill>
              </a:rPr>
              <a:t>　</a:t>
            </a:r>
            <a:r>
              <a:rPr lang="ja-JP" altLang="en-US" sz="1100" dirty="0" smtClean="0">
                <a:solidFill>
                  <a:schemeClr val="tx1"/>
                </a:solidFill>
              </a:rPr>
              <a:t>事業変更後</a:t>
            </a:r>
            <a:r>
              <a:rPr lang="ja-JP" altLang="en-US" sz="1100" dirty="0">
                <a:solidFill>
                  <a:schemeClr val="tx1"/>
                </a:solidFill>
              </a:rPr>
              <a:t>料金徴収期間満了時（</a:t>
            </a:r>
            <a:r>
              <a:rPr lang="en-US" altLang="ja-JP" sz="1100" dirty="0" smtClean="0">
                <a:solidFill>
                  <a:schemeClr val="tx1"/>
                </a:solidFill>
              </a:rPr>
              <a:t>H49.4</a:t>
            </a:r>
            <a:r>
              <a:rPr lang="ja-JP" altLang="en-US" sz="1100" dirty="0" smtClean="0">
                <a:solidFill>
                  <a:schemeClr val="tx1"/>
                </a:solidFill>
              </a:rPr>
              <a:t>） </a:t>
            </a:r>
            <a:r>
              <a:rPr lang="ja-JP" altLang="en-US" sz="1100" dirty="0">
                <a:solidFill>
                  <a:schemeClr val="tx1"/>
                </a:solidFill>
              </a:rPr>
              <a:t>：　</a:t>
            </a:r>
            <a:r>
              <a:rPr lang="ja-JP" altLang="en-US" sz="1100" dirty="0" smtClean="0">
                <a:solidFill>
                  <a:schemeClr val="tx1"/>
                </a:solidFill>
              </a:rPr>
              <a:t>約２７０億円</a:t>
            </a:r>
            <a:endParaRPr lang="en-US" altLang="ja-JP" sz="1100" dirty="0" smtClean="0">
              <a:solidFill>
                <a:schemeClr val="tx1"/>
              </a:solidFill>
            </a:endParaRPr>
          </a:p>
          <a:p>
            <a:pPr>
              <a:lnSpc>
                <a:spcPts val="1200"/>
              </a:lnSpc>
            </a:pPr>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約２７０億円</a:t>
            </a:r>
            <a:r>
              <a:rPr lang="ja-JP" altLang="en-US" sz="1100" dirty="0">
                <a:solidFill>
                  <a:schemeClr val="tx1"/>
                </a:solidFill>
              </a:rPr>
              <a:t>に</a:t>
            </a:r>
            <a:r>
              <a:rPr lang="ja-JP" altLang="en-US" sz="1100" dirty="0" smtClean="0">
                <a:solidFill>
                  <a:schemeClr val="tx1"/>
                </a:solidFill>
              </a:rPr>
              <a:t>ついて</a:t>
            </a:r>
            <a:r>
              <a:rPr lang="ja-JP" altLang="en-US" sz="1100" dirty="0">
                <a:solidFill>
                  <a:schemeClr val="tx1"/>
                </a:solidFill>
              </a:rPr>
              <a:t>は、第二阪奈有料道路建設時に出資した</a:t>
            </a:r>
            <a:r>
              <a:rPr lang="ja-JP" altLang="en-US" sz="1100" dirty="0" smtClean="0">
                <a:solidFill>
                  <a:schemeClr val="tx1"/>
                </a:solidFill>
              </a:rPr>
              <a:t>金額</a:t>
            </a:r>
            <a:endParaRPr lang="en-US" altLang="ja-JP" sz="1100" dirty="0" smtClean="0">
              <a:solidFill>
                <a:schemeClr val="tx1"/>
              </a:solidFill>
            </a:endParaRPr>
          </a:p>
          <a:p>
            <a:pPr>
              <a:lnSpc>
                <a:spcPts val="1200"/>
              </a:lnSpc>
            </a:pPr>
            <a:r>
              <a:rPr lang="ja-JP" altLang="en-US" sz="1100" dirty="0">
                <a:solidFill>
                  <a:schemeClr val="tx1"/>
                </a:solidFill>
              </a:rPr>
              <a:t>　</a:t>
            </a:r>
            <a:r>
              <a:rPr lang="ja-JP" altLang="en-US" sz="1100" dirty="0" smtClean="0">
                <a:solidFill>
                  <a:schemeClr val="tx1"/>
                </a:solidFill>
              </a:rPr>
              <a:t>　 の範囲内で</a:t>
            </a:r>
            <a:r>
              <a:rPr lang="ja-JP" altLang="en-US" sz="1100" dirty="0">
                <a:solidFill>
                  <a:schemeClr val="tx1"/>
                </a:solidFill>
              </a:rPr>
              <a:t>あるため、府から道路公社に</a:t>
            </a:r>
            <a:r>
              <a:rPr lang="ja-JP" altLang="en-US" sz="1100" dirty="0" smtClean="0">
                <a:solidFill>
                  <a:schemeClr val="tx1"/>
                </a:solidFill>
              </a:rPr>
              <a:t>対して新たな</a:t>
            </a:r>
            <a:r>
              <a:rPr lang="ja-JP" altLang="en-US" sz="1100" dirty="0">
                <a:solidFill>
                  <a:schemeClr val="tx1"/>
                </a:solidFill>
              </a:rPr>
              <a:t>支出はない</a:t>
            </a:r>
            <a:r>
              <a:rPr lang="ja-JP" altLang="en-US" sz="1100" dirty="0" smtClean="0">
                <a:solidFill>
                  <a:schemeClr val="tx1"/>
                </a:solidFill>
              </a:rPr>
              <a:t>。</a:t>
            </a:r>
            <a:endParaRPr lang="en-US" altLang="ja-JP" sz="1100" dirty="0" smtClean="0">
              <a:solidFill>
                <a:schemeClr val="tx1"/>
              </a:solidFill>
            </a:endParaRPr>
          </a:p>
          <a:p>
            <a:pPr>
              <a:lnSpc>
                <a:spcPts val="1200"/>
              </a:lnSpc>
            </a:pPr>
            <a:r>
              <a:rPr lang="ja-JP" altLang="en-US" sz="1100" dirty="0" smtClean="0">
                <a:solidFill>
                  <a:schemeClr val="tx1"/>
                </a:solidFill>
              </a:rPr>
              <a:t>○債務保証の内容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第二阪奈有料道路を</a:t>
            </a:r>
            <a:r>
              <a:rPr lang="en-US" altLang="ja-JP" sz="1100" dirty="0" smtClean="0">
                <a:solidFill>
                  <a:schemeClr val="tx1"/>
                </a:solidFill>
                <a:latin typeface="+mn-ea"/>
              </a:rPr>
              <a:t>NEXCO</a:t>
            </a:r>
            <a:r>
              <a:rPr lang="ja-JP" altLang="en-US" sz="1100" dirty="0" smtClean="0">
                <a:solidFill>
                  <a:schemeClr val="tx1"/>
                </a:solidFill>
                <a:latin typeface="+mn-ea"/>
              </a:rPr>
              <a:t>西日本</a:t>
            </a:r>
            <a:r>
              <a:rPr lang="ja-JP" altLang="en-US" sz="1100" dirty="0" smtClean="0">
                <a:solidFill>
                  <a:schemeClr val="tx1"/>
                </a:solidFill>
              </a:rPr>
              <a:t>へ移管するにあたり、現在の収支計画の実態に合わせた見直しが必要となり、料金徴収期間を現行制度において標準としている４０年（～</a:t>
            </a:r>
            <a:r>
              <a:rPr lang="en-US" altLang="ja-JP" sz="1100" dirty="0" smtClean="0">
                <a:solidFill>
                  <a:schemeClr val="tx1"/>
                </a:solidFill>
              </a:rPr>
              <a:t>H49.4</a:t>
            </a:r>
            <a:r>
              <a:rPr lang="ja-JP" altLang="en-US" sz="1100" dirty="0" smtClean="0">
                <a:solidFill>
                  <a:schemeClr val="tx1"/>
                </a:solidFill>
              </a:rPr>
              <a:t>）に変更するため、料金徴収期間満了時の未償還債務に対し、設立団体である府が債務保証を行う。</a:t>
            </a:r>
            <a:endParaRPr lang="en-US" altLang="ja-JP" sz="1100" dirty="0">
              <a:solidFill>
                <a:schemeClr val="tx1"/>
              </a:solidFill>
            </a:endParaRPr>
          </a:p>
        </p:txBody>
      </p:sp>
      <p:sp>
        <p:nvSpPr>
          <p:cNvPr id="22" name="角丸四角形 21"/>
          <p:cNvSpPr/>
          <p:nvPr/>
        </p:nvSpPr>
        <p:spPr>
          <a:xfrm>
            <a:off x="3491879" y="999099"/>
            <a:ext cx="1092023"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rPr>
              <a:t>大阪府</a:t>
            </a:r>
            <a:endParaRPr lang="en-US" altLang="ja-JP" sz="1200" dirty="0">
              <a:solidFill>
                <a:prstClr val="white"/>
              </a:solidFill>
            </a:endParaRPr>
          </a:p>
        </p:txBody>
      </p:sp>
      <p:cxnSp>
        <p:nvCxnSpPr>
          <p:cNvPr id="23" name="直線矢印コネクタ 22"/>
          <p:cNvCxnSpPr/>
          <p:nvPr/>
        </p:nvCxnSpPr>
        <p:spPr>
          <a:xfrm flipH="1">
            <a:off x="2555776" y="1237536"/>
            <a:ext cx="79986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2338142" y="729602"/>
            <a:ext cx="1585786"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prstClr val="black"/>
                </a:solidFill>
              </a:rPr>
              <a:t>未償還</a:t>
            </a:r>
            <a:r>
              <a:rPr lang="ja-JP" altLang="en-US" sz="1100" b="1" dirty="0">
                <a:solidFill>
                  <a:prstClr val="black"/>
                </a:solidFill>
              </a:rPr>
              <a:t>債務</a:t>
            </a:r>
            <a:r>
              <a:rPr lang="ja-JP" altLang="en-US" sz="1100" b="1" dirty="0" smtClean="0">
                <a:solidFill>
                  <a:prstClr val="black"/>
                </a:solidFill>
              </a:rPr>
              <a:t>に対する</a:t>
            </a:r>
            <a:endParaRPr lang="en-US" altLang="ja-JP" sz="1100" b="1" dirty="0" smtClean="0">
              <a:solidFill>
                <a:prstClr val="black"/>
              </a:solidFill>
            </a:endParaRPr>
          </a:p>
          <a:p>
            <a:r>
              <a:rPr lang="ja-JP" altLang="en-US" sz="1100" b="1" dirty="0" smtClean="0">
                <a:solidFill>
                  <a:prstClr val="black"/>
                </a:solidFill>
              </a:rPr>
              <a:t>債務保証</a:t>
            </a:r>
            <a:endParaRPr lang="en-US" altLang="ja-JP" sz="1100" b="1" dirty="0">
              <a:solidFill>
                <a:prstClr val="black"/>
              </a:solidFill>
            </a:endParaRPr>
          </a:p>
        </p:txBody>
      </p:sp>
      <p:sp>
        <p:nvSpPr>
          <p:cNvPr id="28" name="角丸四角形 27"/>
          <p:cNvSpPr/>
          <p:nvPr/>
        </p:nvSpPr>
        <p:spPr>
          <a:xfrm>
            <a:off x="3355638" y="2050579"/>
            <a:ext cx="1092023"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rPr>
              <a:t>利用者</a:t>
            </a:r>
            <a:endParaRPr lang="en-US" altLang="ja-JP" sz="1200" dirty="0">
              <a:solidFill>
                <a:prstClr val="white"/>
              </a:solidFill>
            </a:endParaRPr>
          </a:p>
        </p:txBody>
      </p:sp>
      <p:cxnSp>
        <p:nvCxnSpPr>
          <p:cNvPr id="30" name="直線矢印コネクタ 29"/>
          <p:cNvCxnSpPr/>
          <p:nvPr/>
        </p:nvCxnSpPr>
        <p:spPr>
          <a:xfrm flipH="1" flipV="1">
            <a:off x="2449902" y="1471813"/>
            <a:ext cx="758805" cy="5307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059832" y="1543821"/>
            <a:ext cx="1585786"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prstClr val="black"/>
                </a:solidFill>
              </a:rPr>
              <a:t>料金収入</a:t>
            </a:r>
            <a:endParaRPr lang="en-US" altLang="ja-JP" sz="1100" b="1" dirty="0" smtClean="0">
              <a:solidFill>
                <a:prstClr val="black"/>
              </a:solidFill>
            </a:endParaRPr>
          </a:p>
          <a:p>
            <a:r>
              <a:rPr lang="ja-JP" altLang="en-US" sz="1100" b="1" dirty="0" smtClean="0">
                <a:solidFill>
                  <a:prstClr val="black"/>
                </a:solidFill>
              </a:rPr>
              <a:t>（徴収期間の</a:t>
            </a:r>
            <a:r>
              <a:rPr lang="ja-JP" altLang="en-US" sz="1100" b="1" dirty="0" smtClean="0">
                <a:solidFill>
                  <a:schemeClr val="tx1"/>
                </a:solidFill>
              </a:rPr>
              <a:t>変更</a:t>
            </a:r>
            <a:r>
              <a:rPr lang="ja-JP" altLang="en-US" sz="1100" b="1" dirty="0" smtClean="0">
                <a:solidFill>
                  <a:prstClr val="black"/>
                </a:solidFill>
              </a:rPr>
              <a:t>）</a:t>
            </a:r>
            <a:endParaRPr lang="en-US" altLang="ja-JP" sz="1100" b="1" dirty="0">
              <a:solidFill>
                <a:prstClr val="black"/>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164435787"/>
              </p:ext>
            </p:extLst>
          </p:nvPr>
        </p:nvGraphicFramePr>
        <p:xfrm>
          <a:off x="179512" y="75228"/>
          <a:ext cx="8856984" cy="370840"/>
        </p:xfrm>
        <a:graphic>
          <a:graphicData uri="http://schemas.openxmlformats.org/drawingml/2006/table">
            <a:tbl>
              <a:tblPr firstRow="1" bandRow="1">
                <a:tableStyleId>{5C22544A-7EE6-4342-B048-85BDC9FD1C3A}</a:tableStyleId>
              </a:tblPr>
              <a:tblGrid>
                <a:gridCol w="704312"/>
                <a:gridCol w="3190176"/>
                <a:gridCol w="779821"/>
                <a:gridCol w="4182675"/>
              </a:tblGrid>
              <a:tr h="370840">
                <a:tc>
                  <a:txBody>
                    <a:bodyPr/>
                    <a:lstStyle/>
                    <a:p>
                      <a:r>
                        <a:rPr kumimoji="1" lang="ja-JP" altLang="en-US" sz="1200" b="0" dirty="0" smtClean="0">
                          <a:solidFill>
                            <a:schemeClr val="tx1"/>
                          </a:solidFill>
                        </a:rPr>
                        <a:t>法人名</a:t>
                      </a:r>
                      <a:endParaRPr kumimoji="1" lang="ja-JP" altLang="en-US" sz="1200" b="0" dirty="0">
                        <a:solidFill>
                          <a:schemeClr val="tx1"/>
                        </a:solidFill>
                      </a:endParaRPr>
                    </a:p>
                  </a:txBody>
                  <a:tcPr anchor="ctr">
                    <a:solidFill>
                      <a:schemeClr val="accent1">
                        <a:lumMod val="40000"/>
                        <a:lumOff val="60000"/>
                      </a:schemeClr>
                    </a:solidFill>
                  </a:tcPr>
                </a:tc>
                <a:tc>
                  <a:txBody>
                    <a:bodyPr/>
                    <a:lstStyle/>
                    <a:p>
                      <a:r>
                        <a:rPr kumimoji="1" lang="ja-JP" altLang="en-US" sz="1200" b="0" dirty="0" smtClean="0">
                          <a:solidFill>
                            <a:schemeClr val="tx1"/>
                          </a:solidFill>
                        </a:rPr>
                        <a:t>大阪府道路公社</a:t>
                      </a:r>
                      <a:endParaRPr kumimoji="1" lang="ja-JP" altLang="en-US" sz="1200" b="0" dirty="0">
                        <a:solidFill>
                          <a:schemeClr val="tx1"/>
                        </a:solidFill>
                      </a:endParaRPr>
                    </a:p>
                  </a:txBody>
                  <a:tcPr anchor="ctr">
                    <a:solidFill>
                      <a:schemeClr val="accent1">
                        <a:lumMod val="40000"/>
                        <a:lumOff val="60000"/>
                      </a:schemeClr>
                    </a:solidFill>
                  </a:tcPr>
                </a:tc>
                <a:tc>
                  <a:txBody>
                    <a:bodyPr/>
                    <a:lstStyle/>
                    <a:p>
                      <a:r>
                        <a:rPr kumimoji="1" lang="ja-JP" altLang="en-US" sz="1200" b="0" dirty="0" smtClean="0">
                          <a:solidFill>
                            <a:schemeClr val="tx1"/>
                          </a:solidFill>
                        </a:rPr>
                        <a:t>事業名</a:t>
                      </a:r>
                      <a:endParaRPr kumimoji="1" lang="ja-JP" altLang="en-US" sz="1200" b="0" dirty="0">
                        <a:solidFill>
                          <a:schemeClr val="tx1"/>
                        </a:solidFill>
                      </a:endParaRPr>
                    </a:p>
                  </a:txBody>
                  <a:tcPr anchor="ctr">
                    <a:solidFill>
                      <a:schemeClr val="accent1">
                        <a:lumMod val="40000"/>
                        <a:lumOff val="60000"/>
                      </a:schemeClr>
                    </a:solidFill>
                  </a:tcPr>
                </a:tc>
                <a:tc>
                  <a:txBody>
                    <a:bodyPr/>
                    <a:lstStyle/>
                    <a:p>
                      <a:r>
                        <a:rPr kumimoji="1" lang="ja-JP" altLang="en-US" sz="1200" b="0" dirty="0" smtClean="0">
                          <a:solidFill>
                            <a:schemeClr val="tx1"/>
                          </a:solidFill>
                        </a:rPr>
                        <a:t>第二阪奈有料道路事業</a:t>
                      </a:r>
                      <a:endParaRPr kumimoji="1" lang="ja-JP" altLang="en-US" sz="1200" b="0" dirty="0">
                        <a:solidFill>
                          <a:schemeClr val="tx1"/>
                        </a:solidFill>
                      </a:endParaRPr>
                    </a:p>
                  </a:txBody>
                  <a:tcPr anchor="ctr">
                    <a:solidFill>
                      <a:schemeClr val="accent1">
                        <a:lumMod val="40000"/>
                        <a:lumOff val="60000"/>
                      </a:schemeClr>
                    </a:solidFill>
                  </a:tcPr>
                </a:tc>
              </a:tr>
            </a:tbl>
          </a:graphicData>
        </a:graphic>
      </p:graphicFrame>
      <p:sp>
        <p:nvSpPr>
          <p:cNvPr id="36" name="正方形/長方形 35"/>
          <p:cNvSpPr/>
          <p:nvPr/>
        </p:nvSpPr>
        <p:spPr>
          <a:xfrm>
            <a:off x="184839" y="4899505"/>
            <a:ext cx="4472976" cy="188847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フレーム 36"/>
          <p:cNvSpPr/>
          <p:nvPr/>
        </p:nvSpPr>
        <p:spPr>
          <a:xfrm>
            <a:off x="244530" y="4959313"/>
            <a:ext cx="1728192"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法人の財務状況</a:t>
            </a:r>
          </a:p>
        </p:txBody>
      </p:sp>
      <p:sp>
        <p:nvSpPr>
          <p:cNvPr id="40" name="正方形/長方形 39"/>
          <p:cNvSpPr/>
          <p:nvPr/>
        </p:nvSpPr>
        <p:spPr>
          <a:xfrm>
            <a:off x="1992127" y="5014707"/>
            <a:ext cx="1296144"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（平成</a:t>
            </a:r>
            <a:r>
              <a:rPr kumimoji="1" lang="ja-JP" altLang="en-US" sz="1000" dirty="0" smtClean="0">
                <a:solidFill>
                  <a:schemeClr val="tx1"/>
                </a:solidFill>
              </a:rPr>
              <a:t>２８年度</a:t>
            </a:r>
            <a:r>
              <a:rPr kumimoji="1" lang="ja-JP" altLang="en-US" sz="1000" dirty="0">
                <a:solidFill>
                  <a:schemeClr val="tx1"/>
                </a:solidFill>
              </a:rPr>
              <a:t>）</a:t>
            </a:r>
          </a:p>
        </p:txBody>
      </p:sp>
      <p:graphicFrame>
        <p:nvGraphicFramePr>
          <p:cNvPr id="41" name="オブジェクト 40"/>
          <p:cNvGraphicFramePr>
            <a:graphicFrameLocks noChangeAspect="1"/>
          </p:cNvGraphicFramePr>
          <p:nvPr>
            <p:extLst>
              <p:ext uri="{D42A27DB-BD31-4B8C-83A1-F6EECF244321}">
                <p14:modId xmlns:p14="http://schemas.microsoft.com/office/powerpoint/2010/main" val="1415310573"/>
              </p:ext>
            </p:extLst>
          </p:nvPr>
        </p:nvGraphicFramePr>
        <p:xfrm>
          <a:off x="595604" y="5373216"/>
          <a:ext cx="3485076" cy="1369190"/>
        </p:xfrm>
        <a:graphic>
          <a:graphicData uri="http://schemas.openxmlformats.org/presentationml/2006/ole">
            <mc:AlternateContent xmlns:mc="http://schemas.openxmlformats.org/markup-compatibility/2006">
              <mc:Choice xmlns:v="urn:schemas-microsoft-com:vml" Requires="v">
                <p:oleObj spid="_x0000_s7182" name="ワークシート" r:id="rId5" imgW="5191233" imgH="2038268" progId="Excel.Sheet.12">
                  <p:embed/>
                </p:oleObj>
              </mc:Choice>
              <mc:Fallback>
                <p:oleObj name="ワークシート" r:id="rId5" imgW="5191233" imgH="2038268" progId="Excel.Shee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604" y="5373216"/>
                        <a:ext cx="3485076" cy="1369190"/>
                      </a:xfrm>
                      <a:prstGeom prst="rect">
                        <a:avLst/>
                      </a:prstGeom>
                      <a:noFill/>
                      <a:ln>
                        <a:noFill/>
                      </a:ln>
                      <a:extLst/>
                    </p:spPr>
                  </p:pic>
                </p:oleObj>
              </mc:Fallback>
            </mc:AlternateContent>
          </a:graphicData>
        </a:graphic>
      </p:graphicFrame>
      <p:sp>
        <p:nvSpPr>
          <p:cNvPr id="29" name="正方形/長方形 2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5</a:t>
            </a:r>
            <a:endParaRPr lang="ja-JP" altLang="en-US" dirty="0">
              <a:solidFill>
                <a:prstClr val="black"/>
              </a:solidFill>
            </a:endParaRPr>
          </a:p>
        </p:txBody>
      </p:sp>
    </p:spTree>
    <p:extLst>
      <p:ext uri="{BB962C8B-B14F-4D97-AF65-F5344CB8AC3E}">
        <p14:creationId xmlns:p14="http://schemas.microsoft.com/office/powerpoint/2010/main" val="383433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ext uri="{D42A27DB-BD31-4B8C-83A1-F6EECF244321}">
                <p14:modId xmlns:p14="http://schemas.microsoft.com/office/powerpoint/2010/main" val="1590752593"/>
              </p:ext>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gridCol w="2848321"/>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Ｈ３０設定額　：１１４億８，９４５万円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：３５２億８，５９３万１千円）</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86605421"/>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28</a:t>
            </a:r>
            <a:r>
              <a:rPr kumimoji="1" lang="ja-JP" altLang="en-US" sz="1000" dirty="0" smtClean="0">
                <a:solidFill>
                  <a:schemeClr val="tx1"/>
                </a:solidFill>
              </a:rPr>
              <a:t>年度）</a:t>
            </a:r>
            <a:endParaRPr kumimoji="1" lang="ja-JP" altLang="en-US" sz="1000" dirty="0">
              <a:solidFill>
                <a:schemeClr val="tx1"/>
              </a:solidFill>
            </a:endParaRPr>
          </a:p>
        </p:txBody>
      </p:sp>
      <p:sp>
        <p:nvSpPr>
          <p:cNvPr id="152" name="Rectangle 26"/>
          <p:cNvSpPr>
            <a:spLocks noChangeArrowheads="1"/>
          </p:cNvSpPr>
          <p:nvPr/>
        </p:nvSpPr>
        <p:spPr bwMode="auto">
          <a:xfrm>
            <a:off x="2125606" y="6526347"/>
            <a:ext cx="24226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grpSp>
        <p:nvGrpSpPr>
          <p:cNvPr id="116" name="Group 4"/>
          <p:cNvGrpSpPr>
            <a:grpSpLocks noChangeAspect="1"/>
          </p:cNvGrpSpPr>
          <p:nvPr/>
        </p:nvGrpSpPr>
        <p:grpSpPr bwMode="auto">
          <a:xfrm>
            <a:off x="262949" y="5154847"/>
            <a:ext cx="3659187" cy="1519237"/>
            <a:chOff x="295" y="3203"/>
            <a:chExt cx="2305" cy="957"/>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67" y="3203"/>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32" y="3304"/>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21,274</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24" y="3301"/>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20,321</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1" name="Rectangle 12"/>
            <p:cNvSpPr>
              <a:spLocks noChangeArrowheads="1"/>
            </p:cNvSpPr>
            <p:nvPr/>
          </p:nvSpPr>
          <p:spPr bwMode="auto">
            <a:xfrm>
              <a:off x="1282" y="3402"/>
              <a:ext cx="21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21,263</a:t>
              </a:r>
              <a:endParaRPr lang="ja-JP" altLang="ja-JP" dirty="0">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401"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4,364</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1" y="3485"/>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11</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59" y="3485"/>
              <a:ext cx="21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15,957</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22"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953</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3"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5</a:t>
              </a:r>
              <a:r>
                <a:rPr lang="ja-JP" altLang="ja-JP" sz="1000" dirty="0" err="1" smtClean="0">
                  <a:latin typeface="ＭＳ Ｐゴシック" charset="-128"/>
                </a:rPr>
                <a:t>,</a:t>
              </a:r>
              <a:r>
                <a:rPr lang="en-US" altLang="ja-JP" sz="1000" dirty="0" smtClean="0">
                  <a:latin typeface="ＭＳ Ｐゴシック" charset="-128"/>
                </a:rPr>
                <a:t>828</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6"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8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5</a:t>
              </a:r>
              <a:r>
                <a:rPr lang="ja-JP" altLang="ja-JP" sz="1000" dirty="0" err="1" smtClean="0">
                  <a:latin typeface="ＭＳ Ｐゴシック" charset="-128"/>
                </a:rPr>
                <a:t>,</a:t>
              </a:r>
              <a:r>
                <a:rPr lang="en-US" altLang="ja-JP" sz="1000" dirty="0" smtClean="0">
                  <a:latin typeface="ＭＳ Ｐゴシック" charset="-128"/>
                </a:rPr>
                <a:t>828</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6</a:t>
            </a:r>
            <a:endParaRPr lang="ja-JP" altLang="en-US" dirty="0">
              <a:solidFill>
                <a:prstClr val="black"/>
              </a:solidFill>
            </a:endParaRPr>
          </a:p>
        </p:txBody>
      </p:sp>
    </p:spTree>
    <p:extLst>
      <p:ext uri="{BB962C8B-B14F-4D97-AF65-F5344CB8AC3E}">
        <p14:creationId xmlns:p14="http://schemas.microsoft.com/office/powerpoint/2010/main" val="29400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1984002"/>
              </p:ext>
            </p:extLst>
          </p:nvPr>
        </p:nvGraphicFramePr>
        <p:xfrm>
          <a:off x="179512" y="188640"/>
          <a:ext cx="8856983" cy="45720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r>
              <a:rPr lang="ja-JP" altLang="en-US" sz="1100" dirty="0" smtClean="0">
                <a:solidFill>
                  <a:schemeClr val="tx1"/>
                </a:solidFill>
              </a:rPr>
              <a:t>　</a:t>
            </a:r>
            <a:r>
              <a:rPr lang="ja-JP" altLang="en-US" sz="900" dirty="0" smtClean="0">
                <a:solidFill>
                  <a:schemeClr val="tx1"/>
                </a:solidFill>
              </a:rPr>
              <a:t>　</a:t>
            </a:r>
            <a:r>
              <a:rPr lang="en-US" altLang="ja-JP" sz="900" dirty="0" smtClean="0">
                <a:solidFill>
                  <a:schemeClr val="tx1"/>
                </a:solidFill>
              </a:rPr>
              <a:t>※</a:t>
            </a:r>
            <a:r>
              <a:rPr lang="ja-JP" altLang="en-US" sz="900" dirty="0" smtClean="0">
                <a:solidFill>
                  <a:schemeClr val="tx1"/>
                </a:solidFill>
              </a:rPr>
              <a:t>事業資金の借入分は、「出資法人キャッシュ・マネジメント・システムによる事業資金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の借入及び貸付に対する損失補償参照」を参照</a:t>
            </a:r>
            <a:endParaRPr lang="en-US" altLang="ja-JP" sz="900" dirty="0" smtClean="0">
              <a:solidFill>
                <a:schemeClr val="tx1"/>
              </a:solidFill>
            </a:endParaRPr>
          </a:p>
        </p:txBody>
      </p:sp>
      <p:sp>
        <p:nvSpPr>
          <p:cNvPr id="53" name="正方形/長方形 52"/>
          <p:cNvSpPr/>
          <p:nvPr/>
        </p:nvSpPr>
        <p:spPr>
          <a:xfrm>
            <a:off x="4800203" y="836712"/>
            <a:ext cx="4248472" cy="4785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ext uri="{D42A27DB-BD31-4B8C-83A1-F6EECF244321}">
                <p14:modId xmlns:p14="http://schemas.microsoft.com/office/powerpoint/2010/main" val="1699615301"/>
              </p:ext>
            </p:extLst>
          </p:nvPr>
        </p:nvGraphicFramePr>
        <p:xfrm>
          <a:off x="4860032" y="1268760"/>
          <a:ext cx="4104456" cy="4116164"/>
        </p:xfrm>
        <a:graphic>
          <a:graphicData uri="http://schemas.openxmlformats.org/drawingml/2006/table">
            <a:tbl>
              <a:tblPr firstRow="1" bandRow="1">
                <a:tableStyleId>{5C22544A-7EE6-4342-B048-85BDC9FD1C3A}</a:tableStyleId>
              </a:tblPr>
              <a:tblGrid>
                <a:gridCol w="1296144"/>
                <a:gridCol w="2808312"/>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Ｈ３０設定額　：　１６億８，９００万円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（設定残額　４４３億６，６５８万円）</a:t>
                      </a:r>
                      <a:endParaRPr kumimoji="1" lang="en-US" altLang="ja-JP" sz="1100" b="0" u="none" dirty="0" smtClean="0">
                        <a:solidFill>
                          <a:schemeClr val="tx1"/>
                        </a:solidFill>
                      </a:endParaRPr>
                    </a:p>
                  </a:txBody>
                  <a:tcPr/>
                </a:tc>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28</a:t>
            </a:r>
            <a:r>
              <a:rPr kumimoji="1" lang="ja-JP" altLang="en-US" sz="1000" dirty="0" smtClean="0">
                <a:solidFill>
                  <a:schemeClr val="tx1"/>
                </a:solidFill>
              </a:rPr>
              <a:t>年度）</a:t>
            </a:r>
            <a:endParaRPr kumimoji="1" lang="ja-JP" altLang="en-US" sz="1000" dirty="0">
              <a:solidFill>
                <a:schemeClr val="tx1"/>
              </a:solidFill>
            </a:endParaRPr>
          </a:p>
        </p:txBody>
      </p:sp>
      <p:grpSp>
        <p:nvGrpSpPr>
          <p:cNvPr id="77" name="Group 4"/>
          <p:cNvGrpSpPr>
            <a:grpSpLocks noChangeAspect="1"/>
          </p:cNvGrpSpPr>
          <p:nvPr/>
        </p:nvGrpSpPr>
        <p:grpSpPr bwMode="auto">
          <a:xfrm>
            <a:off x="468313" y="5157788"/>
            <a:ext cx="3282950" cy="1311275"/>
            <a:chOff x="295" y="3249"/>
            <a:chExt cx="2068" cy="826"/>
          </a:xfrm>
        </p:grpSpPr>
        <p:sp>
          <p:nvSpPr>
            <p:cNvPr id="78"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0"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Rectangle 8"/>
            <p:cNvSpPr>
              <a:spLocks noChangeArrowheads="1"/>
            </p:cNvSpPr>
            <p:nvPr/>
          </p:nvSpPr>
          <p:spPr bwMode="auto">
            <a:xfrm>
              <a:off x="1156" y="334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238,486</a:t>
              </a:r>
            </a:p>
          </p:txBody>
        </p:sp>
        <p:sp>
          <p:nvSpPr>
            <p:cNvPr id="83"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186,526</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Rectangle 12"/>
            <p:cNvSpPr>
              <a:spLocks noChangeArrowheads="1"/>
            </p:cNvSpPr>
            <p:nvPr/>
          </p:nvSpPr>
          <p:spPr bwMode="auto">
            <a:xfrm>
              <a:off x="1203"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j-ea"/>
                  <a:ea typeface="+mj-ea"/>
                  <a:cs typeface="ＭＳ Ｐゴシック" pitchFamily="50" charset="-128"/>
                </a:rPr>
                <a:t>17,231</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87"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Rectangle 14"/>
            <p:cNvSpPr>
              <a:spLocks noChangeArrowheads="1"/>
            </p:cNvSpPr>
            <p:nvPr/>
          </p:nvSpPr>
          <p:spPr bwMode="auto">
            <a:xfrm>
              <a:off x="2135"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44,035</a:t>
              </a:r>
            </a:p>
          </p:txBody>
        </p:sp>
        <p:sp>
          <p:nvSpPr>
            <p:cNvPr id="89"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Rectangle 16"/>
            <p:cNvSpPr>
              <a:spLocks noChangeArrowheads="1"/>
            </p:cNvSpPr>
            <p:nvPr/>
          </p:nvSpPr>
          <p:spPr bwMode="auto">
            <a:xfrm>
              <a:off x="117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221,255</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91"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 name="Rectangle 18"/>
            <p:cNvSpPr>
              <a:spLocks noChangeArrowheads="1"/>
            </p:cNvSpPr>
            <p:nvPr/>
          </p:nvSpPr>
          <p:spPr bwMode="auto">
            <a:xfrm>
              <a:off x="209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142,49</a:t>
              </a:r>
              <a:r>
                <a:rPr lang="en-US" altLang="ja-JP" sz="900" dirty="0">
                  <a:solidFill>
                    <a:srgbClr val="000000"/>
                  </a:solidFill>
                  <a:latin typeface="ＭＳ Ｐゴシック" pitchFamily="50" charset="-128"/>
                  <a:ea typeface="ＭＳ Ｐゴシック" pitchFamily="50" charset="-128"/>
                  <a:cs typeface="ＭＳ Ｐゴシック" pitchFamily="50" charset="-128"/>
                </a:rPr>
                <a:t>1</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3"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4"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51,960</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5"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6"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7"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1,932</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8"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9"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1,470</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0"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1"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1,283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Line 48"/>
            <p:cNvSpPr>
              <a:spLocks noChangeShapeType="1"/>
            </p:cNvSpPr>
            <p:nvPr/>
          </p:nvSpPr>
          <p:spPr bwMode="auto">
            <a:xfrm>
              <a:off x="379" y="3521"/>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23"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36" name="正方形/長方形 135"/>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7</a:t>
            </a:r>
            <a:endParaRPr lang="ja-JP" altLang="en-US" dirty="0">
              <a:solidFill>
                <a:prstClr val="black"/>
              </a:solidFill>
            </a:endParaRPr>
          </a:p>
        </p:txBody>
      </p:sp>
    </p:spTree>
    <p:extLst>
      <p:ext uri="{BB962C8B-B14F-4D97-AF65-F5344CB8AC3E}">
        <p14:creationId xmlns:p14="http://schemas.microsoft.com/office/powerpoint/2010/main" val="1301530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2023</Words>
  <Application>Microsoft Office PowerPoint</Application>
  <PresentationFormat>画面に合わせる (4:3)</PresentationFormat>
  <Paragraphs>357</Paragraphs>
  <Slides>7</Slides>
  <Notes>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大阪府</cp:lastModifiedBy>
  <cp:revision>262</cp:revision>
  <cp:lastPrinted>2018-02-14T02:24:30Z</cp:lastPrinted>
  <dcterms:created xsi:type="dcterms:W3CDTF">2011-09-06T07:28:09Z</dcterms:created>
  <dcterms:modified xsi:type="dcterms:W3CDTF">2018-02-14T02:30:42Z</dcterms:modified>
</cp:coreProperties>
</file>