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1" r:id="rId1"/>
    <p:sldMasterId id="2147483911" r:id="rId2"/>
  </p:sldMasterIdLst>
  <p:notesMasterIdLst>
    <p:notesMasterId r:id="rId12"/>
  </p:notesMasterIdLst>
  <p:handoutMasterIdLst>
    <p:handoutMasterId r:id="rId13"/>
  </p:handoutMasterIdLst>
  <p:sldIdLst>
    <p:sldId id="307" r:id="rId3"/>
    <p:sldId id="306" r:id="rId4"/>
    <p:sldId id="311" r:id="rId5"/>
    <p:sldId id="312" r:id="rId6"/>
    <p:sldId id="271" r:id="rId7"/>
    <p:sldId id="272" r:id="rId8"/>
    <p:sldId id="266" r:id="rId9"/>
    <p:sldId id="302" r:id="rId10"/>
    <p:sldId id="304" r:id="rId11"/>
  </p:sldIdLst>
  <p:sldSz cx="9906000" cy="6858000" type="A4"/>
  <p:notesSz cx="6807200" cy="9939338"/>
  <p:defaultTextStyle>
    <a:defPPr>
      <a:defRPr lang="ja-JP"/>
    </a:defPPr>
    <a:lvl1pPr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1pPr>
    <a:lvl2pPr marL="4572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2pPr>
    <a:lvl3pPr marL="9144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3pPr>
    <a:lvl4pPr marL="13716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4pPr>
    <a:lvl5pPr marL="18288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81BD"/>
    <a:srgbClr val="000099"/>
    <a:srgbClr val="FF3300"/>
    <a:srgbClr val="FF5050"/>
    <a:srgbClr val="FF0000"/>
    <a:srgbClr val="33CC33"/>
    <a:srgbClr val="00CC00"/>
    <a:srgbClr val="FF9900"/>
    <a:srgbClr val="9966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53" autoAdjust="0"/>
    <p:restoredTop sz="99117" autoAdjust="0"/>
  </p:normalViewPr>
  <p:slideViewPr>
    <p:cSldViewPr snapToGrid="0">
      <p:cViewPr>
        <p:scale>
          <a:sx n="70" d="100"/>
          <a:sy n="70" d="100"/>
        </p:scale>
        <p:origin x="-1350" y="-174"/>
      </p:cViewPr>
      <p:guideLst>
        <p:guide orient="horz" pos="2160"/>
        <p:guide pos="312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3" d="100"/>
          <a:sy n="53" d="100"/>
        </p:scale>
        <p:origin x="-1842" y="-90"/>
      </p:cViewPr>
      <p:guideLst>
        <p:guide orient="horz" pos="3131"/>
        <p:guide pos="2145"/>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G0000sv0ns501\d11484$\doc\&#26032;_&#36001;&#25919;&#20225;&#30011;&#65319;\&#9733;&#31895;&#12356;&#35430;&#31639;&#65288;&#20013;&#36001;&#23637;&#65289;\29.2&#24403;&#21021;\08_&#12524;&#12463;&#38306;&#20418;\&#12304;0210&#12305;&#21454;&#25903;&#25913;&#21892;_&#12464;&#12521;&#12501;.xls"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2484907693762019E-2"/>
          <c:y val="2.4225653205050011E-2"/>
          <c:w val="0.86809390084980631"/>
          <c:h val="0.85471521504547565"/>
        </c:manualLayout>
      </c:layout>
      <c:barChart>
        <c:barDir val="col"/>
        <c:grouping val="stacked"/>
        <c:varyColors val="0"/>
        <c:ser>
          <c:idx val="0"/>
          <c:order val="0"/>
          <c:spPr>
            <a:solidFill>
              <a:schemeClr val="bg1">
                <a:lumMod val="75000"/>
              </a:schemeClr>
            </a:solidFill>
            <a:ln w="15875" cmpd="sng">
              <a:solidFill>
                <a:schemeClr val="tx1"/>
              </a:solidFill>
              <a:prstDash val="solid"/>
            </a:ln>
          </c:spPr>
          <c:invertIfNegative val="0"/>
          <c:dPt>
            <c:idx val="0"/>
            <c:invertIfNegative val="0"/>
            <c:bubble3D val="0"/>
            <c:spPr>
              <a:solidFill>
                <a:srgbClr val="FF0000"/>
              </a:solidFill>
              <a:ln w="15875" cmpd="sng">
                <a:solidFill>
                  <a:srgbClr val="FF0000"/>
                </a:solidFill>
                <a:prstDash val="solid"/>
              </a:ln>
            </c:spPr>
          </c:dPt>
          <c:dPt>
            <c:idx val="1"/>
            <c:invertIfNegative val="0"/>
            <c:bubble3D val="0"/>
            <c:spPr>
              <a:solidFill>
                <a:srgbClr val="FF0000"/>
              </a:solidFill>
              <a:ln w="15875" cmpd="sng">
                <a:solidFill>
                  <a:srgbClr val="FF0000"/>
                </a:solidFill>
                <a:prstDash val="solid"/>
              </a:ln>
            </c:spPr>
          </c:dPt>
          <c:dPt>
            <c:idx val="2"/>
            <c:invertIfNegative val="0"/>
            <c:bubble3D val="0"/>
            <c:spPr>
              <a:solidFill>
                <a:srgbClr val="FF0000"/>
              </a:solidFill>
              <a:ln w="15875" cmpd="sng">
                <a:solidFill>
                  <a:srgbClr val="FF0000"/>
                </a:solidFill>
                <a:prstDash val="solid"/>
              </a:ln>
            </c:spPr>
          </c:dPt>
          <c:dPt>
            <c:idx val="3"/>
            <c:invertIfNegative val="0"/>
            <c:bubble3D val="0"/>
            <c:spPr>
              <a:solidFill>
                <a:srgbClr val="FF0000"/>
              </a:solidFill>
              <a:ln w="15875" cmpd="sng">
                <a:solidFill>
                  <a:srgbClr val="FF0000"/>
                </a:solidFill>
                <a:prstDash val="solid"/>
              </a:ln>
            </c:spPr>
          </c:dPt>
          <c:dPt>
            <c:idx val="4"/>
            <c:invertIfNegative val="0"/>
            <c:bubble3D val="0"/>
            <c:spPr>
              <a:gradFill>
                <a:gsLst>
                  <a:gs pos="100000">
                    <a:srgbClr val="FF0000"/>
                  </a:gs>
                  <a:gs pos="73000">
                    <a:srgbClr val="FF0000"/>
                  </a:gs>
                  <a:gs pos="18000">
                    <a:schemeClr val="bg1"/>
                  </a:gs>
                </a:gsLst>
                <a:lin ang="5400000" scaled="0"/>
              </a:gradFill>
              <a:ln w="15875" cmpd="sng">
                <a:solidFill>
                  <a:srgbClr val="FF0000"/>
                </a:solidFill>
                <a:prstDash val="solid"/>
              </a:ln>
            </c:spPr>
          </c:dPt>
          <c:dPt>
            <c:idx val="5"/>
            <c:invertIfNegative val="0"/>
            <c:bubble3D val="0"/>
            <c:spPr>
              <a:gradFill>
                <a:gsLst>
                  <a:gs pos="100000">
                    <a:srgbClr val="FF0000"/>
                  </a:gs>
                  <a:gs pos="74000">
                    <a:srgbClr val="FF0000"/>
                  </a:gs>
                  <a:gs pos="40000">
                    <a:schemeClr val="bg1"/>
                  </a:gs>
                </a:gsLst>
                <a:lin ang="5400000" scaled="0"/>
              </a:gradFill>
              <a:ln w="15875" cmpd="sng">
                <a:solidFill>
                  <a:srgbClr val="FF0000"/>
                </a:solidFill>
                <a:prstDash val="solid"/>
              </a:ln>
            </c:spPr>
          </c:dPt>
          <c:dPt>
            <c:idx val="6"/>
            <c:invertIfNegative val="0"/>
            <c:bubble3D val="0"/>
            <c:spPr>
              <a:gradFill>
                <a:gsLst>
                  <a:gs pos="100000">
                    <a:srgbClr val="FF0000"/>
                  </a:gs>
                  <a:gs pos="73000">
                    <a:srgbClr val="FF0000"/>
                  </a:gs>
                  <a:gs pos="34000">
                    <a:schemeClr val="bg1"/>
                  </a:gs>
                </a:gsLst>
                <a:lin ang="5400000" scaled="0"/>
              </a:gradFill>
              <a:ln w="15875" cmpd="sng">
                <a:solidFill>
                  <a:srgbClr val="FF0000"/>
                </a:solidFill>
                <a:prstDash val="solid"/>
              </a:ln>
            </c:spPr>
          </c:dPt>
          <c:dPt>
            <c:idx val="7"/>
            <c:invertIfNegative val="0"/>
            <c:bubble3D val="0"/>
            <c:spPr>
              <a:gradFill>
                <a:gsLst>
                  <a:gs pos="100000">
                    <a:srgbClr val="FF0000"/>
                  </a:gs>
                  <a:gs pos="73000">
                    <a:srgbClr val="FF0000"/>
                  </a:gs>
                  <a:gs pos="34000">
                    <a:schemeClr val="bg1"/>
                  </a:gs>
                </a:gsLst>
                <a:lin ang="5400000" scaled="0"/>
              </a:gradFill>
              <a:ln w="15875" cmpd="sng">
                <a:solidFill>
                  <a:srgbClr val="FF0000"/>
                </a:solidFill>
                <a:prstDash val="solid"/>
              </a:ln>
            </c:spPr>
          </c:dPt>
          <c:dPt>
            <c:idx val="8"/>
            <c:invertIfNegative val="0"/>
            <c:bubble3D val="0"/>
            <c:spPr>
              <a:gradFill>
                <a:gsLst>
                  <a:gs pos="100000">
                    <a:srgbClr val="FF0000"/>
                  </a:gs>
                  <a:gs pos="91000">
                    <a:srgbClr val="FF0000"/>
                  </a:gs>
                  <a:gs pos="60000">
                    <a:schemeClr val="bg1"/>
                  </a:gs>
                </a:gsLst>
                <a:lin ang="5400000" scaled="0"/>
              </a:gradFill>
              <a:ln w="15875" cmpd="sng">
                <a:solidFill>
                  <a:srgbClr val="FF0000"/>
                </a:solidFill>
                <a:prstDash val="solid"/>
              </a:ln>
            </c:spPr>
          </c:dPt>
          <c:dPt>
            <c:idx val="9"/>
            <c:invertIfNegative val="0"/>
            <c:bubble3D val="0"/>
            <c:spPr>
              <a:solidFill>
                <a:schemeClr val="bg1"/>
              </a:solidFill>
              <a:ln w="6350" cmpd="sng">
                <a:solidFill>
                  <a:srgbClr val="FF0000"/>
                </a:solidFill>
                <a:prstDash val="dash"/>
              </a:ln>
            </c:spPr>
          </c:dPt>
          <c:dPt>
            <c:idx val="10"/>
            <c:invertIfNegative val="0"/>
            <c:bubble3D val="0"/>
            <c:spPr>
              <a:solidFill>
                <a:schemeClr val="bg1"/>
              </a:solidFill>
              <a:ln w="6350" cmpd="sng">
                <a:solidFill>
                  <a:srgbClr val="FF0000"/>
                </a:solidFill>
                <a:prstDash val="dash"/>
              </a:ln>
            </c:spPr>
          </c:dPt>
          <c:dPt>
            <c:idx val="11"/>
            <c:invertIfNegative val="0"/>
            <c:bubble3D val="0"/>
            <c:spPr>
              <a:solidFill>
                <a:schemeClr val="bg1"/>
              </a:solidFill>
              <a:ln w="6350" cmpd="sng">
                <a:solidFill>
                  <a:srgbClr val="FF0000"/>
                </a:solidFill>
                <a:prstDash val="dash"/>
              </a:ln>
            </c:spPr>
          </c:dPt>
          <c:dPt>
            <c:idx val="12"/>
            <c:invertIfNegative val="0"/>
            <c:bubble3D val="0"/>
            <c:spPr>
              <a:solidFill>
                <a:schemeClr val="bg1"/>
              </a:solidFill>
              <a:ln w="6350" cmpd="sng">
                <a:solidFill>
                  <a:srgbClr val="FF0000"/>
                </a:solidFill>
                <a:prstDash val="dash"/>
              </a:ln>
            </c:spPr>
          </c:dPt>
          <c:dPt>
            <c:idx val="13"/>
            <c:invertIfNegative val="0"/>
            <c:bubble3D val="0"/>
            <c:spPr>
              <a:solidFill>
                <a:schemeClr val="bg1"/>
              </a:solidFill>
              <a:ln w="6350" cmpd="sng">
                <a:solidFill>
                  <a:srgbClr val="FF0000"/>
                </a:solidFill>
                <a:prstDash val="dash"/>
              </a:ln>
            </c:spPr>
          </c:dPt>
          <c:dPt>
            <c:idx val="14"/>
            <c:invertIfNegative val="0"/>
            <c:bubble3D val="0"/>
            <c:spPr>
              <a:solidFill>
                <a:schemeClr val="bg1"/>
              </a:solidFill>
              <a:ln w="6350" cmpd="sng">
                <a:solidFill>
                  <a:srgbClr val="FF0000"/>
                </a:solidFill>
                <a:prstDash val="dash"/>
              </a:ln>
            </c:spPr>
          </c:dPt>
          <c:dPt>
            <c:idx val="15"/>
            <c:invertIfNegative val="0"/>
            <c:bubble3D val="0"/>
            <c:spPr>
              <a:solidFill>
                <a:schemeClr val="bg1"/>
              </a:solidFill>
              <a:ln w="6350" cmpd="sng">
                <a:solidFill>
                  <a:srgbClr val="FF0000"/>
                </a:solidFill>
                <a:prstDash val="dash"/>
              </a:ln>
            </c:spPr>
          </c:dPt>
          <c:dPt>
            <c:idx val="16"/>
            <c:invertIfNegative val="0"/>
            <c:bubble3D val="0"/>
            <c:spPr>
              <a:solidFill>
                <a:schemeClr val="bg1"/>
              </a:solidFill>
              <a:ln w="6350" cmpd="sng">
                <a:solidFill>
                  <a:srgbClr val="FF0000"/>
                </a:solidFill>
                <a:prstDash val="dash"/>
              </a:ln>
            </c:spPr>
          </c:dPt>
          <c:dPt>
            <c:idx val="17"/>
            <c:invertIfNegative val="0"/>
            <c:bubble3D val="0"/>
            <c:spPr>
              <a:solidFill>
                <a:schemeClr val="bg1"/>
              </a:solidFill>
              <a:ln w="6350" cmpd="sng">
                <a:solidFill>
                  <a:srgbClr val="FF0000"/>
                </a:solidFill>
                <a:prstDash val="dash"/>
              </a:ln>
            </c:spPr>
          </c:dPt>
          <c:dPt>
            <c:idx val="18"/>
            <c:invertIfNegative val="0"/>
            <c:bubble3D val="0"/>
            <c:spPr>
              <a:solidFill>
                <a:schemeClr val="bg1"/>
              </a:solidFill>
              <a:ln w="6350" cmpd="sng">
                <a:solidFill>
                  <a:srgbClr val="FF0000"/>
                </a:solidFill>
                <a:prstDash val="dash"/>
              </a:ln>
            </c:spPr>
          </c:dPt>
          <c:dPt>
            <c:idx val="19"/>
            <c:invertIfNegative val="0"/>
            <c:bubble3D val="0"/>
            <c:spPr>
              <a:solidFill>
                <a:schemeClr val="bg1"/>
              </a:solidFill>
              <a:ln w="6350" cmpd="sng">
                <a:solidFill>
                  <a:srgbClr val="FF0000"/>
                </a:solidFill>
                <a:prstDash val="dash"/>
              </a:ln>
            </c:spPr>
          </c:dPt>
          <c:dLbls>
            <c:dLbl>
              <c:idx val="0"/>
              <c:layout>
                <c:manualLayout>
                  <c:x val="4.125413224766521E-3"/>
                  <c:y val="3.9121196238631112E-2"/>
                </c:manualLayout>
              </c:layout>
              <c:dLblPos val="ctr"/>
              <c:showLegendKey val="0"/>
              <c:showVal val="1"/>
              <c:showCatName val="0"/>
              <c:showSerName val="0"/>
              <c:showPercent val="0"/>
              <c:showBubbleSize val="0"/>
            </c:dLbl>
            <c:dLbl>
              <c:idx val="1"/>
              <c:layout>
                <c:manualLayout>
                  <c:x val="-2.4501468990486873E-3"/>
                  <c:y val="-2.0465546477570526E-2"/>
                </c:manualLayout>
              </c:layout>
              <c:dLblPos val="ctr"/>
              <c:showLegendKey val="0"/>
              <c:showVal val="1"/>
              <c:showCatName val="0"/>
              <c:showSerName val="0"/>
              <c:showPercent val="0"/>
              <c:showBubbleSize val="0"/>
            </c:dLbl>
            <c:dLbl>
              <c:idx val="2"/>
              <c:layout>
                <c:manualLayout>
                  <c:x val="-1.2212998025232899E-3"/>
                  <c:y val="4.0538848854604161E-2"/>
                </c:manualLayout>
              </c:layout>
              <c:dLblPos val="ctr"/>
              <c:showLegendKey val="0"/>
              <c:showVal val="1"/>
              <c:showCatName val="0"/>
              <c:showSerName val="0"/>
              <c:showPercent val="0"/>
              <c:showBubbleSize val="0"/>
            </c:dLbl>
            <c:dLbl>
              <c:idx val="3"/>
              <c:layout>
                <c:manualLayout>
                  <c:x val="3.4708602240950889E-3"/>
                  <c:y val="5.4908093109295515E-2"/>
                </c:manualLayout>
              </c:layout>
              <c:dLblPos val="ctr"/>
              <c:showLegendKey val="0"/>
              <c:showVal val="1"/>
              <c:showCatName val="0"/>
              <c:showSerName val="0"/>
              <c:showPercent val="0"/>
              <c:showBubbleSize val="0"/>
            </c:dLbl>
            <c:dLbl>
              <c:idx val="4"/>
              <c:layout>
                <c:manualLayout>
                  <c:x val="-1.7915624574503916E-5"/>
                  <c:y val="-1.0709125961024784E-2"/>
                </c:manualLayout>
              </c:layout>
              <c:dLblPos val="ctr"/>
              <c:showLegendKey val="0"/>
              <c:showVal val="1"/>
              <c:showCatName val="0"/>
              <c:showSerName val="0"/>
              <c:showPercent val="0"/>
              <c:showBubbleSize val="0"/>
            </c:dLbl>
            <c:dLbl>
              <c:idx val="5"/>
              <c:layout>
                <c:manualLayout>
                  <c:x val="2.2626375506137461E-3"/>
                  <c:y val="-2.3961473842318382E-2"/>
                </c:manualLayout>
              </c:layout>
              <c:dLblPos val="ctr"/>
              <c:showLegendKey val="0"/>
              <c:showVal val="1"/>
              <c:showCatName val="0"/>
              <c:showSerName val="0"/>
              <c:showPercent val="0"/>
              <c:showBubbleSize val="0"/>
            </c:dLbl>
            <c:dLbl>
              <c:idx val="6"/>
              <c:layout>
                <c:manualLayout>
                  <c:x val="1.1170638995584474E-3"/>
                  <c:y val="-1.9336012202014571E-2"/>
                </c:manualLayout>
              </c:layout>
              <c:dLblPos val="ctr"/>
              <c:showLegendKey val="0"/>
              <c:showVal val="1"/>
              <c:showCatName val="0"/>
              <c:showSerName val="0"/>
              <c:showPercent val="0"/>
              <c:showBubbleSize val="0"/>
            </c:dLbl>
            <c:dLbl>
              <c:idx val="7"/>
              <c:layout>
                <c:manualLayout>
                  <c:x val="-2.1060431779236803E-3"/>
                  <c:y val="-0.24314499768768305"/>
                </c:manualLayout>
              </c:layout>
              <c:spPr>
                <a:noFill/>
                <a:ln>
                  <a:noFill/>
                </a:ln>
              </c:spPr>
              <c:txPr>
                <a:bodyPr/>
                <a:lstStyle/>
                <a:p>
                  <a:pPr>
                    <a:defRPr sz="1200" b="1">
                      <a:solidFill>
                        <a:sysClr val="windowText" lastClr="000000"/>
                      </a:solidFill>
                      <a:latin typeface="HGSｺﾞｼｯｸM" panose="020B0600000000000000" pitchFamily="50" charset="-128"/>
                      <a:ea typeface="HGSｺﾞｼｯｸM" panose="020B0600000000000000" pitchFamily="50" charset="-128"/>
                      <a:cs typeface="Meiryo UI" panose="020B0604030504040204" pitchFamily="50" charset="-128"/>
                    </a:defRPr>
                  </a:pPr>
                  <a:endParaRPr lang="ja-JP"/>
                </a:p>
              </c:txPr>
              <c:dLblPos val="ctr"/>
              <c:showLegendKey val="0"/>
              <c:showVal val="1"/>
              <c:showCatName val="0"/>
              <c:showSerName val="0"/>
              <c:showPercent val="0"/>
              <c:showBubbleSize val="0"/>
            </c:dLbl>
            <c:dLbl>
              <c:idx val="8"/>
              <c:layout>
                <c:manualLayout>
                  <c:x val="-2.7125479912336911E-3"/>
                  <c:y val="-0.21206153846153847"/>
                </c:manualLayout>
              </c:layout>
              <c:spPr>
                <a:noFill/>
                <a:ln>
                  <a:noFill/>
                </a:ln>
              </c:spPr>
              <c:txPr>
                <a:bodyPr/>
                <a:lstStyle/>
                <a:p>
                  <a:pPr>
                    <a:defRPr sz="1200" b="1">
                      <a:solidFill>
                        <a:sysClr val="windowText" lastClr="000000"/>
                      </a:solidFill>
                      <a:latin typeface="HGSｺﾞｼｯｸM" panose="020B0600000000000000" pitchFamily="50" charset="-128"/>
                      <a:ea typeface="HGSｺﾞｼｯｸM" panose="020B0600000000000000" pitchFamily="50" charset="-128"/>
                      <a:cs typeface="Meiryo UI" panose="020B0604030504040204" pitchFamily="50" charset="-128"/>
                    </a:defRPr>
                  </a:pPr>
                  <a:endParaRPr lang="ja-JP"/>
                </a:p>
              </c:txPr>
              <c:dLblPos val="ctr"/>
              <c:showLegendKey val="0"/>
              <c:showVal val="1"/>
              <c:showCatName val="0"/>
              <c:showSerName val="0"/>
              <c:showPercent val="0"/>
              <c:showBubbleSize val="0"/>
            </c:dLbl>
            <c:dLbl>
              <c:idx val="9"/>
              <c:layout>
                <c:manualLayout>
                  <c:x val="-2.8180676095985366E-3"/>
                  <c:y val="-0.18745207337752429"/>
                </c:manualLayout>
              </c:layout>
              <c:spPr>
                <a:noFill/>
                <a:ln>
                  <a:noFill/>
                </a:ln>
              </c:spPr>
              <c:txPr>
                <a:bodyPr/>
                <a:lstStyle/>
                <a:p>
                  <a:pPr>
                    <a:defRPr sz="1200" b="1">
                      <a:solidFill>
                        <a:sysClr val="windowText" lastClr="000000"/>
                      </a:solidFill>
                      <a:latin typeface="HGSｺﾞｼｯｸM" panose="020B0600000000000000" pitchFamily="50" charset="-128"/>
                      <a:ea typeface="HGSｺﾞｼｯｸM" panose="020B0600000000000000" pitchFamily="50" charset="-128"/>
                      <a:cs typeface="Meiryo UI" panose="020B0604030504040204" pitchFamily="50" charset="-128"/>
                    </a:defRPr>
                  </a:pPr>
                  <a:endParaRPr lang="ja-JP"/>
                </a:p>
              </c:txPr>
              <c:dLblPos val="ctr"/>
              <c:showLegendKey val="0"/>
              <c:showVal val="1"/>
              <c:showCatName val="0"/>
              <c:showSerName val="0"/>
              <c:showPercent val="0"/>
              <c:showBubbleSize val="0"/>
            </c:dLbl>
            <c:dLbl>
              <c:idx val="10"/>
              <c:layout>
                <c:manualLayout>
                  <c:x val="-4.4488065203047086E-3"/>
                  <c:y val="-0.2852634499768768"/>
                </c:manualLayout>
              </c:layout>
              <c:spPr>
                <a:noFill/>
                <a:ln>
                  <a:noFill/>
                </a:ln>
              </c:spPr>
              <c:txPr>
                <a:bodyPr/>
                <a:lstStyle/>
                <a:p>
                  <a:pPr>
                    <a:defRPr sz="1200" b="1">
                      <a:solidFill>
                        <a:sysClr val="windowText" lastClr="000000"/>
                      </a:solidFill>
                      <a:latin typeface="HGSｺﾞｼｯｸM" panose="020B0600000000000000" pitchFamily="50" charset="-128"/>
                      <a:ea typeface="HGSｺﾞｼｯｸM" panose="020B0600000000000000" pitchFamily="50" charset="-128"/>
                      <a:cs typeface="Meiryo UI" panose="020B0604030504040204" pitchFamily="50" charset="-128"/>
                    </a:defRPr>
                  </a:pPr>
                  <a:endParaRPr lang="ja-JP"/>
                </a:p>
              </c:txPr>
              <c:dLblPos val="ctr"/>
              <c:showLegendKey val="0"/>
              <c:showVal val="1"/>
              <c:showCatName val="0"/>
              <c:showSerName val="0"/>
              <c:showPercent val="0"/>
              <c:showBubbleSize val="0"/>
            </c:dLbl>
            <c:dLbl>
              <c:idx val="11"/>
              <c:layout>
                <c:manualLayout>
                  <c:x val="-7.2075387605970067E-3"/>
                  <c:y val="-0.30999130568829969"/>
                </c:manualLayout>
              </c:layout>
              <c:spPr>
                <a:noFill/>
                <a:ln>
                  <a:noFill/>
                </a:ln>
              </c:spPr>
              <c:txPr>
                <a:bodyPr/>
                <a:lstStyle/>
                <a:p>
                  <a:pPr>
                    <a:defRPr sz="1200" b="1">
                      <a:solidFill>
                        <a:sysClr val="windowText" lastClr="000000"/>
                      </a:solidFill>
                      <a:latin typeface="HGSｺﾞｼｯｸM" panose="020B0600000000000000" pitchFamily="50" charset="-128"/>
                      <a:ea typeface="HGSｺﾞｼｯｸM" panose="020B0600000000000000" pitchFamily="50" charset="-128"/>
                      <a:cs typeface="Meiryo UI" panose="020B0604030504040204" pitchFamily="50" charset="-128"/>
                    </a:defRPr>
                  </a:pPr>
                  <a:endParaRPr lang="ja-JP"/>
                </a:p>
              </c:txPr>
              <c:dLblPos val="ctr"/>
              <c:showLegendKey val="0"/>
              <c:showVal val="1"/>
              <c:showCatName val="0"/>
              <c:showSerName val="0"/>
              <c:showPercent val="0"/>
              <c:showBubbleSize val="0"/>
            </c:dLbl>
            <c:dLbl>
              <c:idx val="12"/>
              <c:layout>
                <c:manualLayout>
                  <c:x val="1.1122534061401442E-3"/>
                  <c:y val="-0.28347747803298906"/>
                </c:manualLayout>
              </c:layout>
              <c:spPr>
                <a:noFill/>
                <a:ln>
                  <a:noFill/>
                </a:ln>
              </c:spPr>
              <c:txPr>
                <a:bodyPr/>
                <a:lstStyle/>
                <a:p>
                  <a:pPr>
                    <a:defRPr sz="1200" b="1">
                      <a:solidFill>
                        <a:sysClr val="windowText" lastClr="000000"/>
                      </a:solidFill>
                      <a:latin typeface="HGSｺﾞｼｯｸM" panose="020B0600000000000000" pitchFamily="50" charset="-128"/>
                      <a:ea typeface="HGSｺﾞｼｯｸM" panose="020B0600000000000000" pitchFamily="50" charset="-128"/>
                      <a:cs typeface="Meiryo UI" panose="020B0604030504040204" pitchFamily="50" charset="-128"/>
                    </a:defRPr>
                  </a:pPr>
                  <a:endParaRPr lang="ja-JP"/>
                </a:p>
              </c:txPr>
              <c:dLblPos val="ctr"/>
              <c:showLegendKey val="0"/>
              <c:showVal val="1"/>
              <c:showCatName val="0"/>
              <c:showSerName val="0"/>
              <c:showPercent val="0"/>
              <c:showBubbleSize val="0"/>
            </c:dLbl>
            <c:dLbl>
              <c:idx val="13"/>
              <c:layout>
                <c:manualLayout>
                  <c:x val="-2.3564322232683286E-3"/>
                  <c:y val="-0.28230023123169429"/>
                </c:manualLayout>
              </c:layout>
              <c:spPr>
                <a:noFill/>
                <a:ln>
                  <a:noFill/>
                </a:ln>
              </c:spPr>
              <c:txPr>
                <a:bodyPr/>
                <a:lstStyle/>
                <a:p>
                  <a:pPr>
                    <a:defRPr sz="1200" b="1">
                      <a:solidFill>
                        <a:sysClr val="windowText" lastClr="000000"/>
                      </a:solidFill>
                      <a:latin typeface="HGSｺﾞｼｯｸM" panose="020B0600000000000000" pitchFamily="50" charset="-128"/>
                      <a:ea typeface="HGSｺﾞｼｯｸM" panose="020B0600000000000000" pitchFamily="50" charset="-128"/>
                      <a:cs typeface="Meiryo UI" panose="020B0604030504040204" pitchFamily="50" charset="-128"/>
                    </a:defRPr>
                  </a:pPr>
                  <a:endParaRPr lang="ja-JP"/>
                </a:p>
              </c:txPr>
              <c:dLblPos val="ctr"/>
              <c:showLegendKey val="0"/>
              <c:showVal val="1"/>
              <c:showCatName val="0"/>
              <c:showSerName val="0"/>
              <c:showPercent val="0"/>
              <c:showBubbleSize val="0"/>
            </c:dLbl>
            <c:dLbl>
              <c:idx val="14"/>
              <c:layout>
                <c:manualLayout>
                  <c:x val="-4.2042163941243696E-3"/>
                  <c:y val="-0.16643625712964391"/>
                </c:manualLayout>
              </c:layout>
              <c:spPr>
                <a:noFill/>
                <a:ln>
                  <a:noFill/>
                </a:ln>
              </c:spPr>
              <c:txPr>
                <a:bodyPr/>
                <a:lstStyle/>
                <a:p>
                  <a:pPr>
                    <a:defRPr sz="1200" b="1">
                      <a:solidFill>
                        <a:sysClr val="windowText" lastClr="000000"/>
                      </a:solidFill>
                      <a:latin typeface="HGSｺﾞｼｯｸM" panose="020B0600000000000000" pitchFamily="50" charset="-128"/>
                      <a:ea typeface="HGSｺﾞｼｯｸM" panose="020B0600000000000000" pitchFamily="50" charset="-128"/>
                      <a:cs typeface="Meiryo UI" panose="020B0604030504040204" pitchFamily="50" charset="-128"/>
                    </a:defRPr>
                  </a:pPr>
                  <a:endParaRPr lang="ja-JP"/>
                </a:p>
              </c:txPr>
              <c:dLblPos val="ctr"/>
              <c:showLegendKey val="0"/>
              <c:showVal val="1"/>
              <c:showCatName val="0"/>
              <c:showSerName val="0"/>
              <c:showPercent val="0"/>
              <c:showBubbleSize val="0"/>
            </c:dLbl>
            <c:dLbl>
              <c:idx val="15"/>
              <c:layout>
                <c:manualLayout>
                  <c:x val="-2.4172173223655476E-3"/>
                  <c:y val="-0.11620632033297364"/>
                </c:manualLayout>
              </c:layout>
              <c:spPr>
                <a:noFill/>
                <a:ln>
                  <a:noFill/>
                </a:ln>
              </c:spPr>
              <c:txPr>
                <a:bodyPr/>
                <a:lstStyle/>
                <a:p>
                  <a:pPr>
                    <a:defRPr sz="1200" b="1">
                      <a:solidFill>
                        <a:sysClr val="windowText" lastClr="000000"/>
                      </a:solidFill>
                      <a:latin typeface="HGSｺﾞｼｯｸM" panose="020B0600000000000000" pitchFamily="50" charset="-128"/>
                      <a:ea typeface="HGSｺﾞｼｯｸM" panose="020B0600000000000000" pitchFamily="50" charset="-128"/>
                      <a:cs typeface="Meiryo UI" panose="020B0604030504040204" pitchFamily="50" charset="-128"/>
                    </a:defRPr>
                  </a:pPr>
                  <a:endParaRPr lang="ja-JP"/>
                </a:p>
              </c:txPr>
              <c:dLblPos val="ctr"/>
              <c:showLegendKey val="0"/>
              <c:showVal val="1"/>
              <c:showCatName val="0"/>
              <c:showSerName val="0"/>
              <c:showPercent val="0"/>
              <c:showBubbleSize val="0"/>
            </c:dLbl>
            <c:dLbl>
              <c:idx val="16"/>
              <c:layout>
                <c:manualLayout>
                  <c:x val="-2.3618169339208054E-3"/>
                  <c:y val="-8.2822383227994456E-2"/>
                </c:manualLayout>
              </c:layout>
              <c:spPr>
                <a:noFill/>
                <a:ln>
                  <a:noFill/>
                  <a:prstDash val="dash"/>
                </a:ln>
              </c:spPr>
              <c:txPr>
                <a:bodyPr/>
                <a:lstStyle/>
                <a:p>
                  <a:pPr>
                    <a:defRPr sz="1200" b="1">
                      <a:solidFill>
                        <a:sysClr val="windowText" lastClr="000000"/>
                      </a:solidFill>
                      <a:latin typeface="HGSｺﾞｼｯｸM" panose="020B0600000000000000" pitchFamily="50" charset="-128"/>
                      <a:ea typeface="HGSｺﾞｼｯｸM" panose="020B0600000000000000" pitchFamily="50" charset="-128"/>
                      <a:cs typeface="Meiryo UI" panose="020B0604030504040204" pitchFamily="50" charset="-128"/>
                    </a:defRPr>
                  </a:pPr>
                  <a:endParaRPr lang="ja-JP"/>
                </a:p>
              </c:txPr>
              <c:dLblPos val="ctr"/>
              <c:showLegendKey val="0"/>
              <c:showVal val="1"/>
              <c:showCatName val="0"/>
              <c:showSerName val="0"/>
              <c:showPercent val="0"/>
              <c:showBubbleSize val="0"/>
            </c:dLbl>
            <c:dLbl>
              <c:idx val="17"/>
              <c:layout>
                <c:manualLayout>
                  <c:x val="3.8155852579877967E-3"/>
                  <c:y val="-7.4743209495914911E-2"/>
                </c:manualLayout>
              </c:layout>
              <c:spPr>
                <a:noFill/>
                <a:ln>
                  <a:noFill/>
                </a:ln>
              </c:spPr>
              <c:txPr>
                <a:bodyPr/>
                <a:lstStyle/>
                <a:p>
                  <a:pPr>
                    <a:defRPr sz="1200" b="1">
                      <a:solidFill>
                        <a:sysClr val="windowText" lastClr="000000"/>
                      </a:solidFill>
                      <a:latin typeface="HGSｺﾞｼｯｸM" panose="020B0600000000000000" pitchFamily="50" charset="-128"/>
                      <a:ea typeface="HGSｺﾞｼｯｸM" panose="020B0600000000000000" pitchFamily="50" charset="-128"/>
                      <a:cs typeface="Meiryo UI" panose="020B0604030504040204" pitchFamily="50" charset="-128"/>
                    </a:defRPr>
                  </a:pPr>
                  <a:endParaRPr lang="ja-JP"/>
                </a:p>
              </c:txPr>
              <c:dLblPos val="ctr"/>
              <c:showLegendKey val="0"/>
              <c:showVal val="1"/>
              <c:showCatName val="0"/>
              <c:showSerName val="0"/>
              <c:showPercent val="0"/>
              <c:showBubbleSize val="0"/>
            </c:dLbl>
            <c:dLbl>
              <c:idx val="18"/>
              <c:layout>
                <c:manualLayout>
                  <c:x val="-1.2378173008094268E-3"/>
                  <c:y val="-3.4344779852257618E-2"/>
                </c:manualLayout>
              </c:layout>
              <c:spPr>
                <a:noFill/>
                <a:ln>
                  <a:noFill/>
                </a:ln>
              </c:spPr>
              <c:txPr>
                <a:bodyPr/>
                <a:lstStyle/>
                <a:p>
                  <a:pPr>
                    <a:defRPr sz="1200" b="1">
                      <a:solidFill>
                        <a:sysClr val="windowText" lastClr="000000"/>
                      </a:solidFill>
                      <a:latin typeface="HGSｺﾞｼｯｸM" panose="020B0600000000000000" pitchFamily="50" charset="-128"/>
                      <a:ea typeface="HGSｺﾞｼｯｸM" panose="020B0600000000000000" pitchFamily="50" charset="-128"/>
                      <a:cs typeface="Meiryo UI" panose="020B0604030504040204" pitchFamily="50" charset="-128"/>
                    </a:defRPr>
                  </a:pPr>
                  <a:endParaRPr lang="ja-JP"/>
                </a:p>
              </c:txPr>
              <c:dLblPos val="ctr"/>
              <c:showLegendKey val="0"/>
              <c:showVal val="1"/>
              <c:showCatName val="0"/>
              <c:showSerName val="0"/>
              <c:showPercent val="0"/>
              <c:showBubbleSize val="0"/>
            </c:dLbl>
            <c:dLbl>
              <c:idx val="19"/>
              <c:layout>
                <c:manualLayout>
                  <c:x val="-1.2034946680615972E-3"/>
                  <c:y val="-3.6739140543968554E-2"/>
                </c:manualLayout>
              </c:layout>
              <c:tx>
                <c:rich>
                  <a:bodyPr/>
                  <a:lstStyle/>
                  <a:p>
                    <a:pPr>
                      <a:defRPr sz="1200" b="1">
                        <a:solidFill>
                          <a:sysClr val="windowText" lastClr="000000"/>
                        </a:solidFill>
                        <a:latin typeface="HGSｺﾞｼｯｸM" panose="020B0600000000000000" pitchFamily="50" charset="-128"/>
                        <a:ea typeface="HGSｺﾞｼｯｸM" panose="020B0600000000000000" pitchFamily="50" charset="-128"/>
                        <a:cs typeface="Meiryo UI" panose="020B0604030504040204" pitchFamily="50" charset="-128"/>
                      </a:defRPr>
                    </a:pPr>
                    <a:r>
                      <a:rPr lang="en-US" altLang="en-US" b="1">
                        <a:latin typeface="HGSｺﾞｼｯｸM" panose="020B0600000000000000" pitchFamily="50" charset="-128"/>
                        <a:ea typeface="HGSｺﾞｼｯｸM" panose="020B0600000000000000" pitchFamily="50" charset="-128"/>
                      </a:rPr>
                      <a:t>30</a:t>
                    </a:r>
                    <a:endParaRPr lang="en-US" altLang="en-US" b="1"/>
                  </a:p>
                </c:rich>
              </c:tx>
              <c:spPr>
                <a:noFill/>
                <a:ln>
                  <a:noFill/>
                </a:ln>
              </c:spPr>
              <c:dLblPos val="ctr"/>
              <c:showLegendKey val="0"/>
              <c:showVal val="0"/>
              <c:showCatName val="0"/>
              <c:showSerName val="0"/>
              <c:showPercent val="0"/>
              <c:showBubbleSize val="0"/>
            </c:dLbl>
            <c:spPr>
              <a:noFill/>
              <a:ln>
                <a:noFill/>
              </a:ln>
            </c:spPr>
            <c:txPr>
              <a:bodyPr/>
              <a:lstStyle/>
              <a:p>
                <a:pPr>
                  <a:defRPr sz="1200" b="0">
                    <a:solidFill>
                      <a:sysClr val="windowText" lastClr="000000"/>
                    </a:solidFill>
                    <a:latin typeface="HGSｺﾞｼｯｸM" panose="020B0600000000000000" pitchFamily="50" charset="-128"/>
                    <a:ea typeface="HGSｺﾞｼｯｸM" panose="020B0600000000000000" pitchFamily="50" charset="-128"/>
                    <a:cs typeface="Meiryo UI" panose="020B0604030504040204" pitchFamily="50" charset="-128"/>
                  </a:defRPr>
                </a:pPr>
                <a:endParaRPr lang="ja-JP"/>
              </a:p>
            </c:txPr>
            <c:showLegendKey val="0"/>
            <c:showVal val="1"/>
            <c:showCatName val="0"/>
            <c:showSerName val="0"/>
            <c:showPercent val="0"/>
            <c:showBubbleSize val="0"/>
            <c:showLeaderLines val="0"/>
          </c:dLbls>
          <c:cat>
            <c:strRef>
              <c:f>'H29.2月版 (208)'!$C$2:$V$2</c:f>
              <c:strCache>
                <c:ptCount val="20"/>
                <c:pt idx="0">
                  <c:v>H30
(2018)</c:v>
                </c:pt>
                <c:pt idx="1">
                  <c:v>H31
(2019)</c:v>
                </c:pt>
                <c:pt idx="2">
                  <c:v>H32
(2020)</c:v>
                </c:pt>
                <c:pt idx="3">
                  <c:v>H33
(2021)</c:v>
                </c:pt>
                <c:pt idx="4">
                  <c:v>H34
(2022)</c:v>
                </c:pt>
                <c:pt idx="5">
                  <c:v>H35
(2023)</c:v>
                </c:pt>
                <c:pt idx="6">
                  <c:v>H36
(2024)</c:v>
                </c:pt>
                <c:pt idx="7">
                  <c:v>H37
(2025)</c:v>
                </c:pt>
                <c:pt idx="8">
                  <c:v>H38
(2026)</c:v>
                </c:pt>
                <c:pt idx="9">
                  <c:v>H39
(2027)</c:v>
                </c:pt>
                <c:pt idx="10">
                  <c:v>H40
(2028)</c:v>
                </c:pt>
                <c:pt idx="11">
                  <c:v>H41
(2029)</c:v>
                </c:pt>
                <c:pt idx="12">
                  <c:v>H42
(2030)</c:v>
                </c:pt>
                <c:pt idx="13">
                  <c:v>H43
(2031)</c:v>
                </c:pt>
                <c:pt idx="14">
                  <c:v>H44
(2032)</c:v>
                </c:pt>
                <c:pt idx="15">
                  <c:v>H45
(2033)</c:v>
                </c:pt>
                <c:pt idx="16">
                  <c:v>H46
(2034)</c:v>
                </c:pt>
                <c:pt idx="17">
                  <c:v>H47
(2035)</c:v>
                </c:pt>
                <c:pt idx="18">
                  <c:v>H48
(2036)</c:v>
                </c:pt>
                <c:pt idx="19">
                  <c:v>H49
(2037)</c:v>
                </c:pt>
              </c:strCache>
            </c:strRef>
          </c:cat>
          <c:val>
            <c:numRef>
              <c:f>'H29.2月版 (208)'!$C$3:$V$3</c:f>
              <c:numCache>
                <c:formatCode>#,##0;"▲ "#,##0</c:formatCode>
                <c:ptCount val="20"/>
                <c:pt idx="0">
                  <c:v>-290</c:v>
                </c:pt>
                <c:pt idx="1">
                  <c:v>-260</c:v>
                </c:pt>
                <c:pt idx="2">
                  <c:v>-50</c:v>
                </c:pt>
                <c:pt idx="3">
                  <c:v>-90</c:v>
                </c:pt>
                <c:pt idx="4">
                  <c:v>-160</c:v>
                </c:pt>
                <c:pt idx="5">
                  <c:v>-230</c:v>
                </c:pt>
                <c:pt idx="6">
                  <c:v>-320</c:v>
                </c:pt>
                <c:pt idx="7">
                  <c:v>-500</c:v>
                </c:pt>
                <c:pt idx="8">
                  <c:v>-410</c:v>
                </c:pt>
                <c:pt idx="9">
                  <c:v>-380</c:v>
                </c:pt>
                <c:pt idx="10">
                  <c:v>-610</c:v>
                </c:pt>
                <c:pt idx="11">
                  <c:v>-630</c:v>
                </c:pt>
                <c:pt idx="12">
                  <c:v>-610</c:v>
                </c:pt>
                <c:pt idx="13">
                  <c:v>-970</c:v>
                </c:pt>
                <c:pt idx="14">
                  <c:v>-340</c:v>
                </c:pt>
                <c:pt idx="15">
                  <c:v>-220</c:v>
                </c:pt>
                <c:pt idx="16">
                  <c:v>-130</c:v>
                </c:pt>
                <c:pt idx="17">
                  <c:v>-110</c:v>
                </c:pt>
                <c:pt idx="18">
                  <c:v>-10</c:v>
                </c:pt>
                <c:pt idx="19">
                  <c:v>30</c:v>
                </c:pt>
              </c:numCache>
            </c:numRef>
          </c:val>
        </c:ser>
        <c:ser>
          <c:idx val="1"/>
          <c:order val="1"/>
          <c:spPr>
            <a:solidFill>
              <a:schemeClr val="bg1"/>
            </a:solidFill>
            <a:ln w="15875">
              <a:solidFill>
                <a:schemeClr val="tx1"/>
              </a:solidFill>
              <a:prstDash val="solid"/>
            </a:ln>
          </c:spPr>
          <c:invertIfNegative val="0"/>
          <c:dPt>
            <c:idx val="0"/>
            <c:invertIfNegative val="0"/>
            <c:bubble3D val="0"/>
            <c:spPr>
              <a:solidFill>
                <a:schemeClr val="bg1">
                  <a:lumMod val="75000"/>
                </a:schemeClr>
              </a:solidFill>
              <a:ln w="15875">
                <a:solidFill>
                  <a:schemeClr val="tx1"/>
                </a:solidFill>
                <a:prstDash val="solid"/>
              </a:ln>
            </c:spPr>
          </c:dPt>
          <c:dPt>
            <c:idx val="1"/>
            <c:invertIfNegative val="0"/>
            <c:bubble3D val="0"/>
            <c:spPr>
              <a:solidFill>
                <a:schemeClr val="bg1">
                  <a:lumMod val="75000"/>
                </a:schemeClr>
              </a:solidFill>
              <a:ln w="15875">
                <a:solidFill>
                  <a:schemeClr val="tx1"/>
                </a:solidFill>
                <a:prstDash val="solid"/>
              </a:ln>
            </c:spPr>
          </c:dPt>
          <c:dPt>
            <c:idx val="2"/>
            <c:invertIfNegative val="0"/>
            <c:bubble3D val="0"/>
            <c:spPr>
              <a:solidFill>
                <a:schemeClr val="bg1">
                  <a:lumMod val="75000"/>
                </a:schemeClr>
              </a:solidFill>
              <a:ln w="15875">
                <a:solidFill>
                  <a:schemeClr val="tx1"/>
                </a:solidFill>
                <a:prstDash val="solid"/>
              </a:ln>
            </c:spPr>
          </c:dPt>
          <c:dPt>
            <c:idx val="3"/>
            <c:invertIfNegative val="0"/>
            <c:bubble3D val="0"/>
            <c:spPr>
              <a:solidFill>
                <a:schemeClr val="bg1">
                  <a:lumMod val="75000"/>
                </a:schemeClr>
              </a:solidFill>
              <a:ln w="15875">
                <a:solidFill>
                  <a:schemeClr val="tx1"/>
                </a:solidFill>
                <a:prstDash val="solid"/>
              </a:ln>
            </c:spPr>
          </c:dPt>
          <c:dPt>
            <c:idx val="4"/>
            <c:invertIfNegative val="0"/>
            <c:bubble3D val="0"/>
            <c:spPr>
              <a:solidFill>
                <a:schemeClr val="bg1">
                  <a:lumMod val="75000"/>
                </a:schemeClr>
              </a:solidFill>
              <a:ln w="15875">
                <a:solidFill>
                  <a:schemeClr val="tx1"/>
                </a:solidFill>
                <a:prstDash val="solid"/>
              </a:ln>
            </c:spPr>
          </c:dPt>
          <c:dPt>
            <c:idx val="5"/>
            <c:invertIfNegative val="0"/>
            <c:bubble3D val="0"/>
            <c:spPr>
              <a:solidFill>
                <a:schemeClr val="bg1">
                  <a:lumMod val="75000"/>
                </a:schemeClr>
              </a:solidFill>
              <a:ln w="15875">
                <a:solidFill>
                  <a:schemeClr val="tx1"/>
                </a:solidFill>
                <a:prstDash val="solid"/>
              </a:ln>
            </c:spPr>
          </c:dPt>
          <c:dPt>
            <c:idx val="6"/>
            <c:invertIfNegative val="0"/>
            <c:bubble3D val="0"/>
            <c:spPr>
              <a:solidFill>
                <a:schemeClr val="bg1">
                  <a:lumMod val="75000"/>
                </a:schemeClr>
              </a:solidFill>
              <a:ln w="15875">
                <a:solidFill>
                  <a:schemeClr val="tx1"/>
                </a:solidFill>
                <a:prstDash val="solid"/>
              </a:ln>
            </c:spPr>
          </c:dPt>
          <c:dLbls>
            <c:dLbl>
              <c:idx val="0"/>
              <c:layout>
                <c:manualLayout>
                  <c:x val="2.6302240495260833E-3"/>
                  <c:y val="-5.7253707414829658E-2"/>
                </c:manualLayout>
              </c:layout>
              <c:dLblPos val="ctr"/>
              <c:showLegendKey val="0"/>
              <c:showVal val="1"/>
              <c:showCatName val="0"/>
              <c:showSerName val="0"/>
              <c:showPercent val="0"/>
              <c:showBubbleSize val="0"/>
            </c:dLbl>
            <c:dLbl>
              <c:idx val="1"/>
              <c:layout>
                <c:manualLayout>
                  <c:x val="-6.5755601238152083E-3"/>
                  <c:y val="-1.2439401880684446E-2"/>
                </c:manualLayout>
              </c:layout>
              <c:dLblPos val="ctr"/>
              <c:showLegendKey val="0"/>
              <c:showVal val="1"/>
              <c:showCatName val="0"/>
              <c:showSerName val="0"/>
              <c:showPercent val="0"/>
              <c:showBubbleSize val="0"/>
            </c:dLbl>
            <c:dLbl>
              <c:idx val="2"/>
              <c:layout>
                <c:manualLayout>
                  <c:x val="-3.5452106519517712E-3"/>
                  <c:y val="7.5676275628179437E-3"/>
                </c:manualLayout>
              </c:layout>
              <c:dLblPos val="ctr"/>
              <c:showLegendKey val="0"/>
              <c:showVal val="1"/>
              <c:showCatName val="0"/>
              <c:showSerName val="0"/>
              <c:showPercent val="0"/>
              <c:showBubbleSize val="0"/>
            </c:dLbl>
            <c:dLbl>
              <c:idx val="3"/>
              <c:layout>
                <c:manualLayout>
                  <c:x val="-2.366373227550002E-3"/>
                  <c:y val="-2.8250963465392322E-3"/>
                </c:manualLayout>
              </c:layout>
              <c:dLblPos val="ctr"/>
              <c:showLegendKey val="0"/>
              <c:showVal val="1"/>
              <c:showCatName val="0"/>
              <c:showSerName val="0"/>
              <c:showPercent val="0"/>
              <c:showBubbleSize val="0"/>
            </c:dLbl>
            <c:dLbl>
              <c:idx val="4"/>
              <c:layout>
                <c:manualLayout>
                  <c:x val="-2.3958613499989413E-3"/>
                  <c:y val="4.8126464568314176E-3"/>
                </c:manualLayout>
              </c:layout>
              <c:dLblPos val="ctr"/>
              <c:showLegendKey val="0"/>
              <c:showVal val="1"/>
              <c:showCatName val="0"/>
              <c:showSerName val="0"/>
              <c:showPercent val="0"/>
              <c:showBubbleSize val="0"/>
            </c:dLbl>
            <c:dLbl>
              <c:idx val="5"/>
              <c:layout>
                <c:manualLayout>
                  <c:x val="-1.1744882350285368E-3"/>
                  <c:y val="-7.0435023893941733E-3"/>
                </c:manualLayout>
              </c:layout>
              <c:dLblPos val="ctr"/>
              <c:showLegendKey val="0"/>
              <c:showVal val="1"/>
              <c:showCatName val="0"/>
              <c:showSerName val="0"/>
              <c:showPercent val="0"/>
              <c:showBubbleSize val="0"/>
            </c:dLbl>
            <c:dLbl>
              <c:idx val="6"/>
              <c:layout>
                <c:manualLayout>
                  <c:x val="-2.4101878620203716E-3"/>
                  <c:y val="-1.195579724747085E-3"/>
                </c:manualLayout>
              </c:layout>
              <c:dLblPos val="ctr"/>
              <c:showLegendKey val="0"/>
              <c:showVal val="1"/>
              <c:showCatName val="0"/>
              <c:showSerName val="0"/>
              <c:showPercent val="0"/>
              <c:showBubbleSize val="0"/>
            </c:dLbl>
            <c:dLbl>
              <c:idx val="7"/>
              <c:layout>
                <c:manualLayout>
                  <c:x val="0"/>
                  <c:y val="4.4531490892139487E-3"/>
                </c:manualLayout>
              </c:layout>
              <c:dLblPos val="ctr"/>
              <c:showLegendKey val="0"/>
              <c:showVal val="1"/>
              <c:showCatName val="0"/>
              <c:showSerName val="0"/>
              <c:showPercent val="0"/>
              <c:showBubbleSize val="0"/>
            </c:dLbl>
            <c:dLbl>
              <c:idx val="8"/>
              <c:layout>
                <c:manualLayout>
                  <c:x val="1.1565007403715832E-3"/>
                  <c:y val="-1.7733014628880149E-3"/>
                </c:manualLayout>
              </c:layout>
              <c:dLblPos val="ctr"/>
              <c:showLegendKey val="0"/>
              <c:showVal val="1"/>
              <c:showCatName val="0"/>
              <c:showSerName val="0"/>
              <c:showPercent val="0"/>
              <c:showBubbleSize val="0"/>
            </c:dLbl>
            <c:dLbl>
              <c:idx val="9"/>
              <c:layout>
                <c:manualLayout>
                  <c:x val="1.1350289269533419E-3"/>
                  <c:y val="8.780163537360215E-4"/>
                </c:manualLayout>
              </c:layout>
              <c:dLblPos val="ctr"/>
              <c:showLegendKey val="0"/>
              <c:showVal val="1"/>
              <c:showCatName val="0"/>
              <c:showSerName val="0"/>
              <c:showPercent val="0"/>
              <c:showBubbleSize val="0"/>
            </c:dLbl>
            <c:dLbl>
              <c:idx val="11"/>
              <c:delete val="1"/>
            </c:dLbl>
            <c:dLbl>
              <c:idx val="12"/>
              <c:delete val="1"/>
            </c:dLbl>
            <c:dLbl>
              <c:idx val="13"/>
              <c:delete val="1"/>
            </c:dLbl>
            <c:dLbl>
              <c:idx val="14"/>
              <c:delete val="1"/>
            </c:dLbl>
            <c:dLbl>
              <c:idx val="15"/>
              <c:delete val="1"/>
            </c:dLbl>
            <c:dLbl>
              <c:idx val="16"/>
              <c:delete val="1"/>
            </c:dLbl>
            <c:dLbl>
              <c:idx val="17"/>
              <c:delete val="1"/>
            </c:dLbl>
            <c:dLbl>
              <c:idx val="18"/>
              <c:delete val="1"/>
            </c:dLbl>
            <c:txPr>
              <a:bodyPr/>
              <a:lstStyle/>
              <a:p>
                <a:pPr>
                  <a:defRPr sz="1200" b="0" baseline="0">
                    <a:solidFill>
                      <a:schemeClr val="tx1"/>
                    </a:solidFill>
                    <a:latin typeface="HGｺﾞｼｯｸM" panose="020B0609000000000000" pitchFamily="49" charset="-128"/>
                    <a:ea typeface="HGｺﾞｼｯｸM" panose="020B0609000000000000" pitchFamily="49" charset="-128"/>
                    <a:cs typeface="Meiryo UI" panose="020B0604030504040204" pitchFamily="50" charset="-128"/>
                  </a:defRPr>
                </a:pPr>
                <a:endParaRPr lang="ja-JP"/>
              </a:p>
            </c:txPr>
            <c:showLegendKey val="0"/>
            <c:showVal val="1"/>
            <c:showCatName val="0"/>
            <c:showSerName val="0"/>
            <c:showPercent val="0"/>
            <c:showBubbleSize val="0"/>
            <c:showLeaderLines val="0"/>
          </c:dLbls>
          <c:cat>
            <c:strRef>
              <c:f>'H29.2月版 (208)'!$C$2:$V$2</c:f>
              <c:strCache>
                <c:ptCount val="20"/>
                <c:pt idx="0">
                  <c:v>H30
(2018)</c:v>
                </c:pt>
                <c:pt idx="1">
                  <c:v>H31
(2019)</c:v>
                </c:pt>
                <c:pt idx="2">
                  <c:v>H32
(2020)</c:v>
                </c:pt>
                <c:pt idx="3">
                  <c:v>H33
(2021)</c:v>
                </c:pt>
                <c:pt idx="4">
                  <c:v>H34
(2022)</c:v>
                </c:pt>
                <c:pt idx="5">
                  <c:v>H35
(2023)</c:v>
                </c:pt>
                <c:pt idx="6">
                  <c:v>H36
(2024)</c:v>
                </c:pt>
                <c:pt idx="7">
                  <c:v>H37
(2025)</c:v>
                </c:pt>
                <c:pt idx="8">
                  <c:v>H38
(2026)</c:v>
                </c:pt>
                <c:pt idx="9">
                  <c:v>H39
(2027)</c:v>
                </c:pt>
                <c:pt idx="10">
                  <c:v>H40
(2028)</c:v>
                </c:pt>
                <c:pt idx="11">
                  <c:v>H41
(2029)</c:v>
                </c:pt>
                <c:pt idx="12">
                  <c:v>H42
(2030)</c:v>
                </c:pt>
                <c:pt idx="13">
                  <c:v>H43
(2031)</c:v>
                </c:pt>
                <c:pt idx="14">
                  <c:v>H44
(2032)</c:v>
                </c:pt>
                <c:pt idx="15">
                  <c:v>H45
(2033)</c:v>
                </c:pt>
                <c:pt idx="16">
                  <c:v>H46
(2034)</c:v>
                </c:pt>
                <c:pt idx="17">
                  <c:v>H47
(2035)</c:v>
                </c:pt>
                <c:pt idx="18">
                  <c:v>H48
(2036)</c:v>
                </c:pt>
                <c:pt idx="19">
                  <c:v>H49
(2037)</c:v>
                </c:pt>
              </c:strCache>
            </c:strRef>
          </c:cat>
          <c:val>
            <c:numRef>
              <c:f>'H29.2月版 (208)'!$C$4:$V$4</c:f>
              <c:numCache>
                <c:formatCode>#,##0;"▲ "#,##0</c:formatCode>
                <c:ptCount val="20"/>
                <c:pt idx="0">
                  <c:v>-270</c:v>
                </c:pt>
                <c:pt idx="1">
                  <c:v>-270</c:v>
                </c:pt>
                <c:pt idx="2">
                  <c:v>-270</c:v>
                </c:pt>
                <c:pt idx="3">
                  <c:v>-270</c:v>
                </c:pt>
                <c:pt idx="4">
                  <c:v>-270</c:v>
                </c:pt>
                <c:pt idx="5">
                  <c:v>-270</c:v>
                </c:pt>
                <c:pt idx="6">
                  <c:v>-270</c:v>
                </c:pt>
              </c:numCache>
            </c:numRef>
          </c:val>
        </c:ser>
        <c:ser>
          <c:idx val="4"/>
          <c:order val="2"/>
          <c:spPr>
            <a:solidFill>
              <a:schemeClr val="accent1">
                <a:lumMod val="20000"/>
                <a:lumOff val="80000"/>
              </a:schemeClr>
            </a:solidFill>
          </c:spPr>
          <c:invertIfNegative val="0"/>
          <c:dLbls>
            <c:dLbl>
              <c:idx val="14"/>
              <c:layout>
                <c:manualLayout>
                  <c:x val="-4.6672498891528148E-3"/>
                  <c:y val="4.1297935103244837E-2"/>
                </c:manualLayout>
              </c:layout>
              <c:dLblPos val="ctr"/>
              <c:showLegendKey val="0"/>
              <c:showVal val="1"/>
              <c:showCatName val="0"/>
              <c:showSerName val="0"/>
              <c:showPercent val="0"/>
              <c:showBubbleSize val="0"/>
            </c:dLbl>
            <c:dLbl>
              <c:idx val="16"/>
              <c:layout>
                <c:manualLayout>
                  <c:x val="0"/>
                  <c:y val="3.7364953274645979E-2"/>
                </c:manualLayout>
              </c:layout>
              <c:dLblPos val="ctr"/>
              <c:showLegendKey val="0"/>
              <c:showVal val="1"/>
              <c:showCatName val="0"/>
              <c:showSerName val="0"/>
              <c:showPercent val="0"/>
              <c:showBubbleSize val="0"/>
            </c:dLbl>
            <c:txPr>
              <a:bodyPr/>
              <a:lstStyle/>
              <a:p>
                <a:pPr>
                  <a:defRPr sz="1200">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dLbls>
          <c:cat>
            <c:strRef>
              <c:f>'H29.2月版 (208)'!$C$2:$V$2</c:f>
              <c:strCache>
                <c:ptCount val="20"/>
                <c:pt idx="0">
                  <c:v>H30
(2018)</c:v>
                </c:pt>
                <c:pt idx="1">
                  <c:v>H31
(2019)</c:v>
                </c:pt>
                <c:pt idx="2">
                  <c:v>H32
(2020)</c:v>
                </c:pt>
                <c:pt idx="3">
                  <c:v>H33
(2021)</c:v>
                </c:pt>
                <c:pt idx="4">
                  <c:v>H34
(2022)</c:v>
                </c:pt>
                <c:pt idx="5">
                  <c:v>H35
(2023)</c:v>
                </c:pt>
                <c:pt idx="6">
                  <c:v>H36
(2024)</c:v>
                </c:pt>
                <c:pt idx="7">
                  <c:v>H37
(2025)</c:v>
                </c:pt>
                <c:pt idx="8">
                  <c:v>H38
(2026)</c:v>
                </c:pt>
                <c:pt idx="9">
                  <c:v>H39
(2027)</c:v>
                </c:pt>
                <c:pt idx="10">
                  <c:v>H40
(2028)</c:v>
                </c:pt>
                <c:pt idx="11">
                  <c:v>H41
(2029)</c:v>
                </c:pt>
                <c:pt idx="12">
                  <c:v>H42
(2030)</c:v>
                </c:pt>
                <c:pt idx="13">
                  <c:v>H43
(2031)</c:v>
                </c:pt>
                <c:pt idx="14">
                  <c:v>H44
(2032)</c:v>
                </c:pt>
                <c:pt idx="15">
                  <c:v>H45
(2033)</c:v>
                </c:pt>
                <c:pt idx="16">
                  <c:v>H46
(2034)</c:v>
                </c:pt>
                <c:pt idx="17">
                  <c:v>H47
(2035)</c:v>
                </c:pt>
                <c:pt idx="18">
                  <c:v>H48
(2036)</c:v>
                </c:pt>
                <c:pt idx="19">
                  <c:v>H49
(2037)</c:v>
                </c:pt>
              </c:strCache>
            </c:strRef>
          </c:cat>
          <c:val>
            <c:numRef>
              <c:f>'H29.2月版 (208)'!$C$5:$V$5</c:f>
              <c:numCache>
                <c:formatCode>General</c:formatCode>
                <c:ptCount val="20"/>
              </c:numCache>
            </c:numRef>
          </c:val>
        </c:ser>
        <c:dLbls>
          <c:showLegendKey val="0"/>
          <c:showVal val="0"/>
          <c:showCatName val="0"/>
          <c:showSerName val="0"/>
          <c:showPercent val="0"/>
          <c:showBubbleSize val="0"/>
        </c:dLbls>
        <c:gapWidth val="39"/>
        <c:overlap val="100"/>
        <c:axId val="206609408"/>
        <c:axId val="206709504"/>
      </c:barChart>
      <c:catAx>
        <c:axId val="206609408"/>
        <c:scaling>
          <c:orientation val="minMax"/>
        </c:scaling>
        <c:delete val="0"/>
        <c:axPos val="b"/>
        <c:numFmt formatCode="General" sourceLinked="1"/>
        <c:majorTickMark val="out"/>
        <c:minorTickMark val="none"/>
        <c:tickLblPos val="high"/>
        <c:spPr>
          <a:ln w="12700">
            <a:solidFill>
              <a:srgbClr val="000000"/>
            </a:solidFill>
            <a:prstDash val="solid"/>
          </a:ln>
        </c:spPr>
        <c:txPr>
          <a:bodyPr rot="0" vert="horz"/>
          <a:lstStyle/>
          <a:p>
            <a:pPr>
              <a:defRPr sz="1000" b="1" i="0" u="none" strike="noStrike" baseline="0">
                <a:solidFill>
                  <a:srgbClr val="000000"/>
                </a:solidFill>
                <a:latin typeface="HGPｺﾞｼｯｸM" panose="020B0600000000000000" pitchFamily="50" charset="-128"/>
                <a:ea typeface="HGPｺﾞｼｯｸM" panose="020B0600000000000000" pitchFamily="50" charset="-128"/>
                <a:cs typeface="ＭＳ Ｐゴシック"/>
              </a:defRPr>
            </a:pPr>
            <a:endParaRPr lang="ja-JP"/>
          </a:p>
        </c:txPr>
        <c:crossAx val="206709504"/>
        <c:crossesAt val="0"/>
        <c:auto val="1"/>
        <c:lblAlgn val="ctr"/>
        <c:lblOffset val="0"/>
        <c:tickLblSkip val="1"/>
        <c:tickMarkSkip val="1"/>
        <c:noMultiLvlLbl val="0"/>
      </c:catAx>
      <c:valAx>
        <c:axId val="206709504"/>
        <c:scaling>
          <c:orientation val="minMax"/>
          <c:max val="100"/>
          <c:min val="-1000"/>
        </c:scaling>
        <c:delete val="0"/>
        <c:axPos val="l"/>
        <c:majorGridlines>
          <c:spPr>
            <a:ln w="3175">
              <a:solidFill>
                <a:schemeClr val="tx1">
                  <a:lumMod val="75000"/>
                  <a:lumOff val="25000"/>
                </a:schemeClr>
              </a:solidFill>
              <a:prstDash val="solid"/>
            </a:ln>
          </c:spPr>
        </c:majorGridlines>
        <c:title>
          <c:tx>
            <c:rich>
              <a:bodyPr rot="0" vert="horz"/>
              <a:lstStyle/>
              <a:p>
                <a:pPr algn="ctr">
                  <a:defRPr sz="1100" b="0" i="0" u="none" strike="noStrike" baseline="0">
                    <a:solidFill>
                      <a:srgbClr val="000000"/>
                    </a:solidFill>
                    <a:latin typeface="HGPｺﾞｼｯｸM" panose="020B0600000000000000" pitchFamily="50" charset="-128"/>
                    <a:ea typeface="HGPｺﾞｼｯｸM" panose="020B0600000000000000" pitchFamily="50" charset="-128"/>
                    <a:cs typeface="ＭＳ Ｐゴシック"/>
                  </a:defRPr>
                </a:pPr>
                <a:r>
                  <a:rPr lang="ja-JP" altLang="en-US">
                    <a:latin typeface="HGPｺﾞｼｯｸM" panose="020B0600000000000000" pitchFamily="50" charset="-128"/>
                    <a:ea typeface="HGPｺﾞｼｯｸM" panose="020B0600000000000000" pitchFamily="50" charset="-128"/>
                  </a:rPr>
                  <a:t>（億円）</a:t>
                </a:r>
              </a:p>
            </c:rich>
          </c:tx>
          <c:layout>
            <c:manualLayout>
              <c:xMode val="edge"/>
              <c:yMode val="edge"/>
              <c:x val="1.3105038516891975E-2"/>
              <c:y val="5.3519197722434533E-2"/>
            </c:manualLayout>
          </c:layout>
          <c:overlay val="0"/>
          <c:spPr>
            <a:noFill/>
            <a:ln w="25400">
              <a:noFill/>
            </a:ln>
          </c:spPr>
        </c:title>
        <c:numFmt formatCode="#,##0;&quot;▲ &quot;#,##0" sourceLinked="1"/>
        <c:majorTickMark val="none"/>
        <c:minorTickMark val="none"/>
        <c:tickLblPos val="nextTo"/>
        <c:spPr>
          <a:noFill/>
          <a:ln w="3175">
            <a:solidFill>
              <a:schemeClr val="tx2">
                <a:lumMod val="60000"/>
                <a:lumOff val="40000"/>
              </a:schemeClr>
            </a:solidFill>
            <a:prstDash val="dash"/>
          </a:ln>
        </c:spPr>
        <c:txPr>
          <a:bodyPr rot="0" vert="horz"/>
          <a:lstStyle/>
          <a:p>
            <a:pPr>
              <a:defRPr sz="1100" b="0" i="0" u="none" strike="noStrike" baseline="0">
                <a:solidFill>
                  <a:srgbClr val="000000"/>
                </a:solidFill>
                <a:latin typeface="HGPｺﾞｼｯｸM" panose="020B0600000000000000" pitchFamily="50" charset="-128"/>
                <a:ea typeface="HGPｺﾞｼｯｸM" panose="020B0600000000000000" pitchFamily="50" charset="-128"/>
                <a:cs typeface="ＭＳ Ｐゴシック"/>
              </a:defRPr>
            </a:pPr>
            <a:endParaRPr lang="ja-JP"/>
          </a:p>
        </c:txPr>
        <c:crossAx val="206609408"/>
        <c:crosses val="autoZero"/>
        <c:crossBetween val="between"/>
        <c:majorUnit val="200"/>
        <c:minorUnit val="100"/>
      </c:valAx>
      <c:spPr>
        <a:noFill/>
        <a:ln w="25400">
          <a:solidFill>
            <a:schemeClr val="tx1">
              <a:lumMod val="50000"/>
              <a:lumOff val="50000"/>
            </a:schemeClr>
          </a:solidFill>
        </a:ln>
      </c:spPr>
    </c:plotArea>
    <c:plotVisOnly val="1"/>
    <c:dispBlanksAs val="gap"/>
    <c:showDLblsOverMax val="0"/>
  </c:chart>
  <c:spPr>
    <a:noFill/>
    <a:ln w="9525">
      <a:noFill/>
    </a:ln>
  </c:spPr>
  <c:txPr>
    <a:bodyPr/>
    <a:lstStyle/>
    <a:p>
      <a:pPr>
        <a:defRPr sz="2275" b="0" i="0" u="none" strike="noStrike" baseline="0">
          <a:solidFill>
            <a:srgbClr val="000000"/>
          </a:solidFill>
          <a:latin typeface="ＭＳ Ｐゴシック"/>
          <a:ea typeface="ＭＳ Ｐゴシック"/>
          <a:cs typeface="ＭＳ Ｐゴシック"/>
        </a:defRPr>
      </a:pPr>
      <a:endParaRPr lang="ja-JP"/>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134794110184299"/>
          <c:y val="5.6759342599860027E-2"/>
          <c:w val="0.87666232967696167"/>
          <c:h val="0.78222136223699845"/>
        </c:manualLayout>
      </c:layout>
      <c:barChart>
        <c:barDir val="col"/>
        <c:grouping val="clustered"/>
        <c:varyColors val="0"/>
        <c:ser>
          <c:idx val="0"/>
          <c:order val="0"/>
          <c:spPr>
            <a:solidFill>
              <a:schemeClr val="bg1">
                <a:lumMod val="75000"/>
              </a:schemeClr>
            </a:solidFill>
          </c:spPr>
          <c:invertIfNegative val="0"/>
          <c:dPt>
            <c:idx val="7"/>
            <c:invertIfNegative val="0"/>
            <c:bubble3D val="0"/>
          </c:dPt>
          <c:dPt>
            <c:idx val="8"/>
            <c:invertIfNegative val="0"/>
            <c:bubble3D val="0"/>
            <c:spPr>
              <a:solidFill>
                <a:srgbClr val="0070C0"/>
              </a:solidFill>
            </c:spPr>
          </c:dPt>
          <c:dLbls>
            <c:dLbl>
              <c:idx val="0"/>
              <c:layout>
                <c:manualLayout>
                  <c:x val="9.8218501570814356E-4"/>
                  <c:y val="2.9231950998951559E-3"/>
                </c:manualLayout>
              </c:layout>
              <c:showLegendKey val="0"/>
              <c:showVal val="1"/>
              <c:showCatName val="0"/>
              <c:showSerName val="0"/>
              <c:showPercent val="0"/>
              <c:showBubbleSize val="0"/>
            </c:dLbl>
            <c:dLbl>
              <c:idx val="1"/>
              <c:layout>
                <c:manualLayout>
                  <c:x val="-4.3286580796391017E-3"/>
                  <c:y val="-7.2694728002052221E-4"/>
                </c:manualLayout>
              </c:layout>
              <c:showLegendKey val="0"/>
              <c:showVal val="1"/>
              <c:showCatName val="0"/>
              <c:showSerName val="0"/>
              <c:showPercent val="0"/>
              <c:showBubbleSize val="0"/>
            </c:dLbl>
            <c:dLbl>
              <c:idx val="2"/>
              <c:layout>
                <c:manualLayout>
                  <c:x val="-1.8031798784842467E-3"/>
                  <c:y val="-3.7430894651772299E-3"/>
                </c:manualLayout>
              </c:layout>
              <c:showLegendKey val="0"/>
              <c:showVal val="1"/>
              <c:showCatName val="0"/>
              <c:showSerName val="0"/>
              <c:showPercent val="0"/>
              <c:showBubbleSize val="0"/>
            </c:dLbl>
            <c:dLbl>
              <c:idx val="3"/>
              <c:layout>
                <c:manualLayout>
                  <c:x val="-4.0630583352190492E-3"/>
                  <c:y val="9.3160657671054973E-3"/>
                </c:manualLayout>
              </c:layout>
              <c:showLegendKey val="0"/>
              <c:showVal val="1"/>
              <c:showCatName val="0"/>
              <c:showSerName val="0"/>
              <c:showPercent val="0"/>
              <c:showBubbleSize val="0"/>
            </c:dLbl>
            <c:dLbl>
              <c:idx val="4"/>
              <c:layout>
                <c:manualLayout>
                  <c:x val="-2.6072169838681314E-3"/>
                  <c:y val="9.6411673868665067E-3"/>
                </c:manualLayout>
              </c:layout>
              <c:showLegendKey val="0"/>
              <c:showVal val="1"/>
              <c:showCatName val="0"/>
              <c:showSerName val="0"/>
              <c:showPercent val="0"/>
              <c:showBubbleSize val="0"/>
            </c:dLbl>
            <c:dLbl>
              <c:idx val="5"/>
              <c:layout>
                <c:manualLayout>
                  <c:x val="1.8737067991970737E-3"/>
                  <c:y val="8.9154046900101896E-3"/>
                </c:manualLayout>
              </c:layout>
              <c:showLegendKey val="0"/>
              <c:showVal val="1"/>
              <c:showCatName val="0"/>
              <c:showSerName val="0"/>
              <c:showPercent val="0"/>
              <c:showBubbleSize val="0"/>
            </c:dLbl>
            <c:dLbl>
              <c:idx val="6"/>
              <c:layout>
                <c:manualLayout>
                  <c:x val="3.8855670951091391E-5"/>
                  <c:y val="6.958128696539459E-3"/>
                </c:manualLayout>
              </c:layout>
              <c:showLegendKey val="0"/>
              <c:showVal val="1"/>
              <c:showCatName val="0"/>
              <c:showSerName val="0"/>
              <c:showPercent val="0"/>
              <c:showBubbleSize val="0"/>
            </c:dLbl>
            <c:dLbl>
              <c:idx val="7"/>
              <c:layout>
                <c:manualLayout>
                  <c:x val="-1.4946935878144981E-3"/>
                  <c:y val="7.0330089240033767E-3"/>
                </c:manualLayout>
              </c:layout>
              <c:showLegendKey val="0"/>
              <c:showVal val="1"/>
              <c:showCatName val="0"/>
              <c:showSerName val="0"/>
              <c:showPercent val="0"/>
              <c:showBubbleSize val="0"/>
            </c:dLbl>
            <c:dLbl>
              <c:idx val="8"/>
              <c:layout>
                <c:manualLayout>
                  <c:x val="1.003857503133385E-16"/>
                  <c:y val="3.106665014922835E-2"/>
                </c:manualLayout>
              </c:layout>
              <c:showLegendKey val="0"/>
              <c:showVal val="1"/>
              <c:showCatName val="0"/>
              <c:showSerName val="0"/>
              <c:showPercent val="0"/>
              <c:showBubbleSize val="0"/>
            </c:dLbl>
            <c:txPr>
              <a:bodyPr/>
              <a:lstStyle/>
              <a:p>
                <a:pPr>
                  <a:defRPr sz="1200" b="1"/>
                </a:pPr>
                <a:endParaRPr lang="ja-JP"/>
              </a:p>
            </c:txPr>
            <c:showLegendKey val="0"/>
            <c:showVal val="1"/>
            <c:showCatName val="0"/>
            <c:showSerName val="0"/>
            <c:showPercent val="0"/>
            <c:showBubbleSize val="0"/>
            <c:showLeaderLines val="0"/>
          </c:dLbls>
          <c:cat>
            <c:strRef>
              <c:f>Sheet1!$B$3:$J$3</c:f>
              <c:strCache>
                <c:ptCount val="9"/>
                <c:pt idx="0">
                  <c:v>H21</c:v>
                </c:pt>
                <c:pt idx="1">
                  <c:v>H22</c:v>
                </c:pt>
                <c:pt idx="2">
                  <c:v>H23</c:v>
                </c:pt>
                <c:pt idx="3">
                  <c:v>H24</c:v>
                </c:pt>
                <c:pt idx="4">
                  <c:v>H25</c:v>
                </c:pt>
                <c:pt idx="5">
                  <c:v>H26</c:v>
                </c:pt>
                <c:pt idx="6">
                  <c:v>H27</c:v>
                </c:pt>
                <c:pt idx="7">
                  <c:v>H28
(見込)</c:v>
                </c:pt>
                <c:pt idx="8">
                  <c:v>H29
(見込)</c:v>
                </c:pt>
              </c:strCache>
            </c:strRef>
          </c:cat>
          <c:val>
            <c:numRef>
              <c:f>Sheet1!$B$4:$J$4</c:f>
              <c:numCache>
                <c:formatCode>#,##0_);[Red]\(#,##0\)</c:formatCode>
                <c:ptCount val="9"/>
                <c:pt idx="0">
                  <c:v>434</c:v>
                </c:pt>
                <c:pt idx="1">
                  <c:v>1256</c:v>
                </c:pt>
                <c:pt idx="2">
                  <c:v>1385</c:v>
                </c:pt>
                <c:pt idx="3">
                  <c:v>1438</c:v>
                </c:pt>
                <c:pt idx="4">
                  <c:v>1500</c:v>
                </c:pt>
                <c:pt idx="5">
                  <c:v>1612</c:v>
                </c:pt>
                <c:pt idx="6">
                  <c:v>1602</c:v>
                </c:pt>
                <c:pt idx="7">
                  <c:v>1116</c:v>
                </c:pt>
                <c:pt idx="8">
                  <c:v>584</c:v>
                </c:pt>
              </c:numCache>
            </c:numRef>
          </c:val>
        </c:ser>
        <c:dLbls>
          <c:showLegendKey val="0"/>
          <c:showVal val="0"/>
          <c:showCatName val="0"/>
          <c:showSerName val="0"/>
          <c:showPercent val="0"/>
          <c:showBubbleSize val="0"/>
        </c:dLbls>
        <c:gapWidth val="64"/>
        <c:overlap val="57"/>
        <c:axId val="206836096"/>
        <c:axId val="206837632"/>
      </c:barChart>
      <c:catAx>
        <c:axId val="206836096"/>
        <c:scaling>
          <c:orientation val="minMax"/>
        </c:scaling>
        <c:delete val="0"/>
        <c:axPos val="b"/>
        <c:majorTickMark val="out"/>
        <c:minorTickMark val="none"/>
        <c:tickLblPos val="nextTo"/>
        <c:txPr>
          <a:bodyPr/>
          <a:lstStyle/>
          <a:p>
            <a:pPr>
              <a:defRPr sz="800"/>
            </a:pPr>
            <a:endParaRPr lang="ja-JP"/>
          </a:p>
        </c:txPr>
        <c:crossAx val="206837632"/>
        <c:crosses val="autoZero"/>
        <c:auto val="1"/>
        <c:lblAlgn val="ctr"/>
        <c:lblOffset val="50"/>
        <c:tickLblSkip val="1"/>
        <c:noMultiLvlLbl val="0"/>
      </c:catAx>
      <c:valAx>
        <c:axId val="206837632"/>
        <c:scaling>
          <c:orientation val="minMax"/>
          <c:max val="1700"/>
          <c:min val="0"/>
        </c:scaling>
        <c:delete val="0"/>
        <c:axPos val="l"/>
        <c:majorGridlines>
          <c:spPr>
            <a:ln>
              <a:noFill/>
            </a:ln>
          </c:spPr>
        </c:majorGridlines>
        <c:numFmt formatCode="#,##0_);[Red]\(#,##0\)" sourceLinked="1"/>
        <c:majorTickMark val="out"/>
        <c:minorTickMark val="none"/>
        <c:tickLblPos val="nextTo"/>
        <c:txPr>
          <a:bodyPr/>
          <a:lstStyle/>
          <a:p>
            <a:pPr>
              <a:defRPr sz="1050"/>
            </a:pPr>
            <a:endParaRPr lang="ja-JP"/>
          </a:p>
        </c:txPr>
        <c:crossAx val="206836096"/>
        <c:crosses val="autoZero"/>
        <c:crossBetween val="between"/>
        <c:majorUnit val="500"/>
      </c:valAx>
    </c:plotArea>
    <c:plotVisOnly val="1"/>
    <c:dispBlanksAs val="gap"/>
    <c:showDLblsOverMax val="0"/>
  </c:chart>
  <c:spPr>
    <a:ln w="12700">
      <a:noFill/>
    </a:ln>
  </c:sp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0.10275</cdr:x>
      <cdr:y>0.56972</cdr:y>
    </cdr:from>
    <cdr:to>
      <cdr:x>0.1798</cdr:x>
      <cdr:y>0.62984</cdr:y>
    </cdr:to>
    <cdr:sp macro="" textlink="">
      <cdr:nvSpPr>
        <cdr:cNvPr id="2" name="テキスト ボックス 11"/>
        <cdr:cNvSpPr txBox="1"/>
      </cdr:nvSpPr>
      <cdr:spPr>
        <a:xfrm xmlns:a="http://schemas.openxmlformats.org/drawingml/2006/main">
          <a:off x="992220" y="2309863"/>
          <a:ext cx="744069" cy="243749"/>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en-US" altLang="ja-JP" sz="1200" b="1" dirty="0">
              <a:latin typeface="HGSｺﾞｼｯｸM" panose="020B0600000000000000" pitchFamily="50" charset="-128"/>
              <a:ea typeface="HGSｺﾞｼｯｸM" panose="020B0600000000000000" pitchFamily="50" charset="-128"/>
              <a:cs typeface="Meiryo UI" panose="020B0604030504040204" pitchFamily="50" charset="-128"/>
            </a:rPr>
            <a:t>530</a:t>
          </a:r>
          <a:endPar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endParaRPr>
        </a:p>
      </cdr:txBody>
    </cdr:sp>
  </cdr:relSizeAnchor>
  <cdr:relSizeAnchor xmlns:cdr="http://schemas.openxmlformats.org/drawingml/2006/chartDrawing">
    <cdr:from>
      <cdr:x>0.14084</cdr:x>
      <cdr:y>0.41186</cdr:y>
    </cdr:from>
    <cdr:to>
      <cdr:x>0.21789</cdr:x>
      <cdr:y>0.47198</cdr:y>
    </cdr:to>
    <cdr:sp macro="" textlink="">
      <cdr:nvSpPr>
        <cdr:cNvPr id="3" name="テキスト ボックス 11"/>
        <cdr:cNvSpPr txBox="1"/>
      </cdr:nvSpPr>
      <cdr:spPr>
        <a:xfrm xmlns:a="http://schemas.openxmlformats.org/drawingml/2006/main">
          <a:off x="1360121" y="1669843"/>
          <a:ext cx="744070" cy="243749"/>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en-US" altLang="ja-JP" sz="1200" b="1" dirty="0">
              <a:latin typeface="HGSｺﾞｼｯｸM" panose="020B0600000000000000" pitchFamily="50" charset="-128"/>
              <a:ea typeface="HGSｺﾞｼｯｸM" panose="020B0600000000000000" pitchFamily="50" charset="-128"/>
              <a:cs typeface="Meiryo UI" panose="020B0604030504040204" pitchFamily="50" charset="-128"/>
            </a:rPr>
            <a:t>320</a:t>
          </a:r>
          <a:endPar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endParaRPr>
        </a:p>
      </cdr:txBody>
    </cdr:sp>
  </cdr:relSizeAnchor>
  <cdr:relSizeAnchor xmlns:cdr="http://schemas.openxmlformats.org/drawingml/2006/chartDrawing">
    <cdr:from>
      <cdr:x>0.18162</cdr:x>
      <cdr:y>0.46197</cdr:y>
    </cdr:from>
    <cdr:to>
      <cdr:x>0.25243</cdr:x>
      <cdr:y>0.52209</cdr:y>
    </cdr:to>
    <cdr:sp macro="" textlink="">
      <cdr:nvSpPr>
        <cdr:cNvPr id="4" name="テキスト ボックス 11"/>
        <cdr:cNvSpPr txBox="1"/>
      </cdr:nvSpPr>
      <cdr:spPr>
        <a:xfrm xmlns:a="http://schemas.openxmlformats.org/drawingml/2006/main">
          <a:off x="1753899" y="1872981"/>
          <a:ext cx="683810" cy="243750"/>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en-US" altLang="ja-JP" sz="1200" b="1" dirty="0">
              <a:latin typeface="HGSｺﾞｼｯｸM" panose="020B0600000000000000" pitchFamily="50" charset="-128"/>
              <a:ea typeface="HGSｺﾞｼｯｸM" panose="020B0600000000000000" pitchFamily="50" charset="-128"/>
              <a:cs typeface="Meiryo UI" panose="020B0604030504040204" pitchFamily="50" charset="-128"/>
            </a:rPr>
            <a:t>360</a:t>
          </a:r>
          <a:endPar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endParaRPr>
        </a:p>
      </cdr:txBody>
    </cdr:sp>
  </cdr:relSizeAnchor>
  <cdr:relSizeAnchor xmlns:cdr="http://schemas.openxmlformats.org/drawingml/2006/chartDrawing">
    <cdr:from>
      <cdr:x>0.22528</cdr:x>
      <cdr:y>0.50967</cdr:y>
    </cdr:from>
    <cdr:to>
      <cdr:x>0.29818</cdr:x>
      <cdr:y>0.56979</cdr:y>
    </cdr:to>
    <cdr:sp macro="" textlink="">
      <cdr:nvSpPr>
        <cdr:cNvPr id="5" name="テキスト ボックス 11"/>
        <cdr:cNvSpPr txBox="1"/>
      </cdr:nvSpPr>
      <cdr:spPr>
        <a:xfrm xmlns:a="http://schemas.openxmlformats.org/drawingml/2006/main">
          <a:off x="2175523" y="2066404"/>
          <a:ext cx="703993" cy="243749"/>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en-US" altLang="ja-JP" sz="1200" b="1" dirty="0">
              <a:latin typeface="HGSｺﾞｼｯｸM" panose="020B0600000000000000" pitchFamily="50" charset="-128"/>
              <a:ea typeface="HGSｺﾞｼｯｸM" panose="020B0600000000000000" pitchFamily="50" charset="-128"/>
              <a:cs typeface="Meiryo UI" panose="020B0604030504040204" pitchFamily="50" charset="-128"/>
            </a:rPr>
            <a:t>430</a:t>
          </a:r>
          <a:endPar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endParaRPr>
        </a:p>
      </cdr:txBody>
    </cdr:sp>
  </cdr:relSizeAnchor>
  <cdr:relSizeAnchor xmlns:cdr="http://schemas.openxmlformats.org/drawingml/2006/chartDrawing">
    <cdr:from>
      <cdr:x>0.26894</cdr:x>
      <cdr:y>0.5814</cdr:y>
    </cdr:from>
    <cdr:to>
      <cdr:x>0.3408</cdr:x>
      <cdr:y>0.64152</cdr:y>
    </cdr:to>
    <cdr:sp macro="" textlink="">
      <cdr:nvSpPr>
        <cdr:cNvPr id="6" name="テキスト ボックス 11"/>
        <cdr:cNvSpPr txBox="1"/>
      </cdr:nvSpPr>
      <cdr:spPr>
        <a:xfrm xmlns:a="http://schemas.openxmlformats.org/drawingml/2006/main">
          <a:off x="2597146" y="2357211"/>
          <a:ext cx="693950" cy="243749"/>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en-US" altLang="ja-JP" sz="1200" b="1" dirty="0">
              <a:latin typeface="HGSｺﾞｼｯｸM" panose="020B0600000000000000" pitchFamily="50" charset="-128"/>
              <a:ea typeface="HGSｺﾞｼｯｸM" panose="020B0600000000000000" pitchFamily="50" charset="-128"/>
              <a:cs typeface="Meiryo UI" panose="020B0604030504040204" pitchFamily="50" charset="-128"/>
            </a:rPr>
            <a:t>500</a:t>
          </a:r>
          <a:endPar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endParaRPr>
        </a:p>
      </cdr:txBody>
    </cdr:sp>
  </cdr:relSizeAnchor>
  <cdr:relSizeAnchor xmlns:cdr="http://schemas.openxmlformats.org/drawingml/2006/chartDrawing">
    <cdr:from>
      <cdr:x>0.15123</cdr:x>
      <cdr:y>0.54704</cdr:y>
    </cdr:from>
    <cdr:to>
      <cdr:x>0.21444</cdr:x>
      <cdr:y>0.66973</cdr:y>
    </cdr:to>
    <cdr:cxnSp macro="">
      <cdr:nvCxnSpPr>
        <cdr:cNvPr id="9" name="直線矢印コネクタ 8"/>
        <cdr:cNvCxnSpPr/>
      </cdr:nvCxnSpPr>
      <cdr:spPr>
        <a:xfrm xmlns:a="http://schemas.openxmlformats.org/drawingml/2006/main" flipH="1" flipV="1">
          <a:off x="1460377" y="2217916"/>
          <a:ext cx="610429" cy="497435"/>
        </a:xfrm>
        <a:prstGeom xmlns:a="http://schemas.openxmlformats.org/drawingml/2006/main" prst="straightConnector1">
          <a:avLst/>
        </a:prstGeom>
        <a:ln xmlns:a="http://schemas.openxmlformats.org/drawingml/2006/main" w="28575">
          <a:tailEnd type="arrow"/>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0.14802</cdr:x>
      <cdr:y>0.66701</cdr:y>
    </cdr:from>
    <cdr:to>
      <cdr:x>0.32102</cdr:x>
      <cdr:y>0.74994</cdr:y>
    </cdr:to>
    <cdr:sp macro="" textlink="">
      <cdr:nvSpPr>
        <cdr:cNvPr id="7" name="角丸四角形 6"/>
        <cdr:cNvSpPr/>
      </cdr:nvSpPr>
      <cdr:spPr>
        <a:xfrm xmlns:a="http://schemas.openxmlformats.org/drawingml/2006/main">
          <a:off x="1429382" y="2704307"/>
          <a:ext cx="1670656" cy="336223"/>
        </a:xfrm>
        <a:prstGeom xmlns:a="http://schemas.openxmlformats.org/drawingml/2006/main" prst="roundRect">
          <a:avLst/>
        </a:prstGeom>
        <a:solidFill xmlns:a="http://schemas.openxmlformats.org/drawingml/2006/main">
          <a:schemeClr val="bg1">
            <a:lumMod val="75000"/>
          </a:schemeClr>
        </a:solidFill>
        <a:ln xmlns:a="http://schemas.openxmlformats.org/drawingml/2006/main"/>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rtlCol="0"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kumimoji="1" lang="ja-JP" altLang="en-US" sz="1400" b="1" dirty="0">
              <a:solidFill>
                <a:sysClr val="windowText" lastClr="000000"/>
              </a:solidFill>
              <a:latin typeface="HGSｺﾞｼｯｸM" panose="020B0600000000000000" pitchFamily="50" charset="-128"/>
              <a:ea typeface="HGSｺﾞｼｯｸM" panose="020B0600000000000000" pitchFamily="50" charset="-128"/>
              <a:cs typeface="Meiryo UI" panose="020B0604030504040204" pitchFamily="50" charset="-128"/>
            </a:rPr>
            <a:t>減債基金復元額</a:t>
          </a:r>
        </a:p>
      </cdr:txBody>
    </cdr:sp>
  </cdr:relSizeAnchor>
  <cdr:relSizeAnchor xmlns:cdr="http://schemas.openxmlformats.org/drawingml/2006/chartDrawing">
    <cdr:from>
      <cdr:x>0.06672</cdr:x>
      <cdr:y>0.62984</cdr:y>
    </cdr:from>
    <cdr:to>
      <cdr:x>0.14377</cdr:x>
      <cdr:y>0.68996</cdr:y>
    </cdr:to>
    <cdr:sp macro="" textlink="">
      <cdr:nvSpPr>
        <cdr:cNvPr id="15" name="テキスト ボックス 11"/>
        <cdr:cNvSpPr txBox="1"/>
      </cdr:nvSpPr>
      <cdr:spPr>
        <a:xfrm xmlns:a="http://schemas.openxmlformats.org/drawingml/2006/main">
          <a:off x="644333" y="2553612"/>
          <a:ext cx="744070" cy="243749"/>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en-US" altLang="ja-JP"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560</a:t>
          </a:r>
          <a:endPar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endParaRPr>
        </a:p>
      </cdr:txBody>
    </cdr:sp>
  </cdr:relSizeAnchor>
  <cdr:relSizeAnchor xmlns:cdr="http://schemas.openxmlformats.org/drawingml/2006/chartDrawing">
    <cdr:from>
      <cdr:x>0.10811</cdr:x>
      <cdr:y>0.82603</cdr:y>
    </cdr:from>
    <cdr:to>
      <cdr:x>0.30333</cdr:x>
      <cdr:y>0.91171</cdr:y>
    </cdr:to>
    <cdr:sp macro="" textlink="">
      <cdr:nvSpPr>
        <cdr:cNvPr id="14" name="角丸四角形 13"/>
        <cdr:cNvSpPr/>
      </cdr:nvSpPr>
      <cdr:spPr>
        <a:xfrm xmlns:a="http://schemas.openxmlformats.org/drawingml/2006/main">
          <a:off x="1044012" y="3349046"/>
          <a:ext cx="1885234" cy="347379"/>
        </a:xfrm>
        <a:prstGeom xmlns:a="http://schemas.openxmlformats.org/drawingml/2006/main" prst="roundRect">
          <a:avLst/>
        </a:prstGeom>
        <a:solidFill xmlns:a="http://schemas.openxmlformats.org/drawingml/2006/main">
          <a:schemeClr val="bg1"/>
        </a:solidFill>
        <a:ln xmlns:a="http://schemas.openxmlformats.org/drawingml/2006/main">
          <a:solidFill>
            <a:srgbClr val="C00000"/>
          </a:solidFill>
        </a:ln>
      </cdr:spPr>
      <cdr:style>
        <a:lnRef xmlns:a="http://schemas.openxmlformats.org/drawingml/2006/main" idx="2">
          <a:schemeClr val="accent2"/>
        </a:lnRef>
        <a:fillRef xmlns:a="http://schemas.openxmlformats.org/drawingml/2006/main" idx="1">
          <a:schemeClr val="lt1"/>
        </a:fillRef>
        <a:effectRef xmlns:a="http://schemas.openxmlformats.org/drawingml/2006/main" idx="0">
          <a:schemeClr val="accent2"/>
        </a:effectRef>
        <a:fontRef xmlns:a="http://schemas.openxmlformats.org/drawingml/2006/main" idx="minor">
          <a:schemeClr val="dk1"/>
        </a:fontRef>
      </cdr:style>
      <cdr:txBody>
        <a:bodyPr xmlns:a="http://schemas.openxmlformats.org/drawingml/2006/main" wrap="square"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1400" b="1">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単年度収支不足額</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5" y="0"/>
            <a:ext cx="29527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41" tIns="45670" rIns="91341" bIns="45670" numCol="1" anchor="t" anchorCtr="0" compatLnSpc="1">
            <a:prstTxWarp prst="textNoShape">
              <a:avLst/>
            </a:prstTxWarp>
          </a:bodyPr>
          <a:lstStyle>
            <a:lvl1pPr algn="l">
              <a:spcBef>
                <a:spcPct val="0"/>
              </a:spcBef>
              <a:buClrTx/>
              <a:buSzTx/>
              <a:buFontTx/>
              <a:buNone/>
              <a:defRPr sz="1200"/>
            </a:lvl1pPr>
          </a:lstStyle>
          <a:p>
            <a:pPr>
              <a:defRPr/>
            </a:pPr>
            <a:endParaRPr lang="en-US" altLang="ja-JP"/>
          </a:p>
        </p:txBody>
      </p:sp>
      <p:sp>
        <p:nvSpPr>
          <p:cNvPr id="17411" name="Rectangle 3"/>
          <p:cNvSpPr>
            <a:spLocks noGrp="1" noChangeArrowheads="1"/>
          </p:cNvSpPr>
          <p:nvPr>
            <p:ph type="dt" sz="quarter" idx="1"/>
          </p:nvPr>
        </p:nvSpPr>
        <p:spPr bwMode="auto">
          <a:xfrm>
            <a:off x="3854456" y="0"/>
            <a:ext cx="295116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41" tIns="45670" rIns="91341" bIns="45670" numCol="1" anchor="t" anchorCtr="0" compatLnSpc="1">
            <a:prstTxWarp prst="textNoShape">
              <a:avLst/>
            </a:prstTxWarp>
          </a:bodyPr>
          <a:lstStyle>
            <a:lvl1pPr algn="r">
              <a:spcBef>
                <a:spcPct val="0"/>
              </a:spcBef>
              <a:buClrTx/>
              <a:buSzTx/>
              <a:buFontTx/>
              <a:buNone/>
              <a:defRPr sz="1200"/>
            </a:lvl1pPr>
          </a:lstStyle>
          <a:p>
            <a:pPr>
              <a:defRPr/>
            </a:pPr>
            <a:fld id="{9728C3D9-C130-4AB8-B6F1-26A40C0FD8C4}" type="datetime8">
              <a:rPr lang="ja-JP" altLang="en-US"/>
              <a:pPr>
                <a:defRPr/>
              </a:pPr>
              <a:t>17/2/15 9時36分</a:t>
            </a:fld>
            <a:endParaRPr lang="en-US" altLang="ja-JP"/>
          </a:p>
        </p:txBody>
      </p:sp>
      <p:sp>
        <p:nvSpPr>
          <p:cNvPr id="17412" name="Rectangle 4"/>
          <p:cNvSpPr>
            <a:spLocks noGrp="1" noChangeArrowheads="1"/>
          </p:cNvSpPr>
          <p:nvPr>
            <p:ph type="ftr" sz="quarter" idx="2"/>
          </p:nvPr>
        </p:nvSpPr>
        <p:spPr bwMode="auto">
          <a:xfrm>
            <a:off x="5" y="9440863"/>
            <a:ext cx="295275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41" tIns="45670" rIns="91341" bIns="45670" numCol="1" anchor="b" anchorCtr="0" compatLnSpc="1">
            <a:prstTxWarp prst="textNoShape">
              <a:avLst/>
            </a:prstTxWarp>
          </a:bodyPr>
          <a:lstStyle>
            <a:lvl1pPr algn="l">
              <a:spcBef>
                <a:spcPct val="0"/>
              </a:spcBef>
              <a:buClrTx/>
              <a:buSzTx/>
              <a:buFontTx/>
              <a:buNone/>
              <a:defRPr sz="1200"/>
            </a:lvl1pPr>
          </a:lstStyle>
          <a:p>
            <a:pPr>
              <a:defRPr/>
            </a:pPr>
            <a:endParaRPr lang="en-US" altLang="ja-JP"/>
          </a:p>
        </p:txBody>
      </p:sp>
      <p:sp>
        <p:nvSpPr>
          <p:cNvPr id="17413" name="Rectangle 5"/>
          <p:cNvSpPr>
            <a:spLocks noGrp="1" noChangeArrowheads="1"/>
          </p:cNvSpPr>
          <p:nvPr>
            <p:ph type="sldNum" sz="quarter" idx="3"/>
          </p:nvPr>
        </p:nvSpPr>
        <p:spPr bwMode="auto">
          <a:xfrm>
            <a:off x="3854456" y="9440863"/>
            <a:ext cx="2951163"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41" tIns="45670" rIns="91341" bIns="45670" numCol="1" anchor="b" anchorCtr="0" compatLnSpc="1">
            <a:prstTxWarp prst="textNoShape">
              <a:avLst/>
            </a:prstTxWarp>
          </a:bodyPr>
          <a:lstStyle>
            <a:lvl1pPr algn="r">
              <a:spcBef>
                <a:spcPct val="0"/>
              </a:spcBef>
              <a:buClrTx/>
              <a:buSzTx/>
              <a:buFontTx/>
              <a:buNone/>
              <a:defRPr sz="1200"/>
            </a:lvl1pPr>
          </a:lstStyle>
          <a:p>
            <a:pPr>
              <a:defRPr/>
            </a:pPr>
            <a:fld id="{6A625DE7-4704-4017-958D-D379CA32C6F3}" type="slidenum">
              <a:rPr lang="en-US" altLang="ja-JP"/>
              <a:pPr>
                <a:defRPr/>
              </a:pPr>
              <a:t>‹#›</a:t>
            </a:fld>
            <a:endParaRPr lang="en-US" altLang="ja-JP"/>
          </a:p>
        </p:txBody>
      </p:sp>
    </p:spTree>
    <p:extLst>
      <p:ext uri="{BB962C8B-B14F-4D97-AF65-F5344CB8AC3E}">
        <p14:creationId xmlns:p14="http://schemas.microsoft.com/office/powerpoint/2010/main" val="1402143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5" y="0"/>
            <a:ext cx="29527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41" tIns="45670" rIns="91341" bIns="45670" numCol="1" anchor="t" anchorCtr="0" compatLnSpc="1">
            <a:prstTxWarp prst="textNoShape">
              <a:avLst/>
            </a:prstTxWarp>
          </a:bodyPr>
          <a:lstStyle>
            <a:lvl1pPr algn="l">
              <a:spcBef>
                <a:spcPct val="0"/>
              </a:spcBef>
              <a:buClrTx/>
              <a:buSzTx/>
              <a:buFontTx/>
              <a:buNone/>
              <a:defRPr sz="1200"/>
            </a:lvl1pPr>
          </a:lstStyle>
          <a:p>
            <a:pPr>
              <a:defRPr/>
            </a:pPr>
            <a:endParaRPr lang="en-US" altLang="ja-JP"/>
          </a:p>
        </p:txBody>
      </p:sp>
      <p:sp>
        <p:nvSpPr>
          <p:cNvPr id="21507" name="Rectangle 3"/>
          <p:cNvSpPr>
            <a:spLocks noGrp="1" noChangeArrowheads="1"/>
          </p:cNvSpPr>
          <p:nvPr>
            <p:ph type="dt" idx="1"/>
          </p:nvPr>
        </p:nvSpPr>
        <p:spPr bwMode="auto">
          <a:xfrm>
            <a:off x="3854456" y="0"/>
            <a:ext cx="295116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41" tIns="45670" rIns="91341" bIns="45670" numCol="1" anchor="t" anchorCtr="0" compatLnSpc="1">
            <a:prstTxWarp prst="textNoShape">
              <a:avLst/>
            </a:prstTxWarp>
          </a:bodyPr>
          <a:lstStyle>
            <a:lvl1pPr algn="r">
              <a:spcBef>
                <a:spcPct val="0"/>
              </a:spcBef>
              <a:buClrTx/>
              <a:buSzTx/>
              <a:buFontTx/>
              <a:buNone/>
              <a:defRPr sz="1200"/>
            </a:lvl1pPr>
          </a:lstStyle>
          <a:p>
            <a:pPr>
              <a:defRPr/>
            </a:pPr>
            <a:fld id="{95989334-0B56-40B1-83A8-B1CE541C6AAC}" type="datetime8">
              <a:rPr lang="ja-JP" altLang="en-US"/>
              <a:pPr>
                <a:defRPr/>
              </a:pPr>
              <a:t>17/2/15 9時36分</a:t>
            </a:fld>
            <a:endParaRPr lang="en-US" altLang="ja-JP"/>
          </a:p>
        </p:txBody>
      </p:sp>
      <p:sp>
        <p:nvSpPr>
          <p:cNvPr id="15364" name="Rectangle 4"/>
          <p:cNvSpPr>
            <a:spLocks noGrp="1" noRot="1" noChangeAspect="1" noChangeArrowheads="1" noTextEdit="1"/>
          </p:cNvSpPr>
          <p:nvPr>
            <p:ph type="sldImg" idx="2"/>
          </p:nvPr>
        </p:nvSpPr>
        <p:spPr bwMode="auto">
          <a:xfrm>
            <a:off x="717550" y="746125"/>
            <a:ext cx="5381625" cy="37258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5"/>
          <p:cNvSpPr>
            <a:spLocks noGrp="1" noChangeArrowheads="1"/>
          </p:cNvSpPr>
          <p:nvPr>
            <p:ph type="body" sz="quarter" idx="3"/>
          </p:nvPr>
        </p:nvSpPr>
        <p:spPr bwMode="auto">
          <a:xfrm>
            <a:off x="679455" y="4722813"/>
            <a:ext cx="5448300" cy="447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41" tIns="45670" rIns="91341" bIns="4567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21510" name="Rectangle 6"/>
          <p:cNvSpPr>
            <a:spLocks noGrp="1" noChangeArrowheads="1"/>
          </p:cNvSpPr>
          <p:nvPr>
            <p:ph type="ftr" sz="quarter" idx="4"/>
          </p:nvPr>
        </p:nvSpPr>
        <p:spPr bwMode="auto">
          <a:xfrm>
            <a:off x="5" y="9440863"/>
            <a:ext cx="295275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41" tIns="45670" rIns="91341" bIns="45670" numCol="1" anchor="b" anchorCtr="0" compatLnSpc="1">
            <a:prstTxWarp prst="textNoShape">
              <a:avLst/>
            </a:prstTxWarp>
          </a:bodyPr>
          <a:lstStyle>
            <a:lvl1pPr algn="l">
              <a:spcBef>
                <a:spcPct val="0"/>
              </a:spcBef>
              <a:buClrTx/>
              <a:buSzTx/>
              <a:buFontTx/>
              <a:buNone/>
              <a:defRPr sz="1200"/>
            </a:lvl1pPr>
          </a:lstStyle>
          <a:p>
            <a:pPr>
              <a:defRPr/>
            </a:pPr>
            <a:endParaRPr lang="en-US" altLang="ja-JP"/>
          </a:p>
        </p:txBody>
      </p:sp>
      <p:sp>
        <p:nvSpPr>
          <p:cNvPr id="21511" name="Rectangle 7"/>
          <p:cNvSpPr>
            <a:spLocks noGrp="1" noChangeArrowheads="1"/>
          </p:cNvSpPr>
          <p:nvPr>
            <p:ph type="sldNum" sz="quarter" idx="5"/>
          </p:nvPr>
        </p:nvSpPr>
        <p:spPr bwMode="auto">
          <a:xfrm>
            <a:off x="3854456" y="9440863"/>
            <a:ext cx="2951163"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41" tIns="45670" rIns="91341" bIns="45670" numCol="1" anchor="b" anchorCtr="0" compatLnSpc="1">
            <a:prstTxWarp prst="textNoShape">
              <a:avLst/>
            </a:prstTxWarp>
          </a:bodyPr>
          <a:lstStyle>
            <a:lvl1pPr algn="r">
              <a:spcBef>
                <a:spcPct val="0"/>
              </a:spcBef>
              <a:buClrTx/>
              <a:buSzTx/>
              <a:buFontTx/>
              <a:buNone/>
              <a:defRPr sz="1200"/>
            </a:lvl1pPr>
          </a:lstStyle>
          <a:p>
            <a:pPr>
              <a:defRPr/>
            </a:pPr>
            <a:fld id="{E6597596-FBBC-489F-991C-4B46FCCBB720}" type="slidenum">
              <a:rPr lang="en-US" altLang="ja-JP"/>
              <a:pPr>
                <a:defRPr/>
              </a:pPr>
              <a:t>‹#›</a:t>
            </a:fld>
            <a:endParaRPr lang="en-US" altLang="ja-JP"/>
          </a:p>
        </p:txBody>
      </p:sp>
    </p:spTree>
    <p:extLst>
      <p:ext uri="{BB962C8B-B14F-4D97-AF65-F5344CB8AC3E}">
        <p14:creationId xmlns:p14="http://schemas.microsoft.com/office/powerpoint/2010/main" val="21874636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p:spPr>
        <p:txBody>
          <a:bodyPr/>
          <a:lstStyle/>
          <a:p>
            <a:pPr eaLnBrk="1" hangingPunct="1"/>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6597596-FBBC-489F-991C-4B46FCCBB720}" type="slidenum">
              <a:rPr lang="en-US" altLang="ja-JP" smtClean="0"/>
              <a:pPr>
                <a:defRPr/>
              </a:pPr>
              <a:t>2</a:t>
            </a:fld>
            <a:endParaRPr lang="en-US" altLang="ja-JP"/>
          </a:p>
        </p:txBody>
      </p:sp>
    </p:spTree>
    <p:extLst>
      <p:ext uri="{BB962C8B-B14F-4D97-AF65-F5344CB8AC3E}">
        <p14:creationId xmlns:p14="http://schemas.microsoft.com/office/powerpoint/2010/main" val="200830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717550" y="746125"/>
            <a:ext cx="5381625" cy="3725863"/>
          </a:xfrm>
          <a:ln/>
        </p:spPr>
      </p:sp>
      <p:sp>
        <p:nvSpPr>
          <p:cNvPr id="18435" name="Rectangle 3"/>
          <p:cNvSpPr>
            <a:spLocks noGrp="1" noChangeArrowheads="1"/>
          </p:cNvSpPr>
          <p:nvPr>
            <p:ph type="body" idx="1"/>
          </p:nvPr>
        </p:nvSpPr>
        <p:spPr>
          <a:noFill/>
        </p:spPr>
        <p:txBody>
          <a:bodyPr/>
          <a:lstStyle/>
          <a:p>
            <a:pPr eaLnBrk="1" hangingPunct="1"/>
            <a:endParaRPr lang="ja-JP"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717550" y="746125"/>
            <a:ext cx="5381625" cy="3725863"/>
          </a:xfrm>
          <a:ln/>
        </p:spPr>
      </p:sp>
      <p:sp>
        <p:nvSpPr>
          <p:cNvPr id="18435" name="Rectangle 3"/>
          <p:cNvSpPr>
            <a:spLocks noGrp="1" noChangeArrowheads="1"/>
          </p:cNvSpPr>
          <p:nvPr>
            <p:ph type="body" idx="1"/>
          </p:nvPr>
        </p:nvSpPr>
        <p:spPr>
          <a:noFill/>
        </p:spPr>
        <p:txBody>
          <a:bodyPr/>
          <a:lstStyle/>
          <a:p>
            <a:pPr eaLnBrk="1" hangingPunct="1"/>
            <a:endParaRPr lang="ja-JP" altLang="ja-JP"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33070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6"/>
          <p:cNvSpPr>
            <a:spLocks noChangeArrowheads="1"/>
          </p:cNvSpPr>
          <p:nvPr/>
        </p:nvSpPr>
        <p:spPr bwMode="gray">
          <a:xfrm>
            <a:off x="271468" y="3357566"/>
            <a:ext cx="9361487" cy="142875"/>
          </a:xfrm>
          <a:prstGeom prst="rect">
            <a:avLst/>
          </a:prstGeom>
          <a:solidFill>
            <a:schemeClr val="accent2"/>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
        <p:nvSpPr>
          <p:cNvPr id="144386" name="Rectangle 2"/>
          <p:cNvSpPr>
            <a:spLocks noGrp="1" noChangeArrowheads="1"/>
          </p:cNvSpPr>
          <p:nvPr>
            <p:ph type="ctrTitle"/>
          </p:nvPr>
        </p:nvSpPr>
        <p:spPr>
          <a:xfrm>
            <a:off x="742950" y="2349510"/>
            <a:ext cx="8420100" cy="1008063"/>
          </a:xfrm>
        </p:spPr>
        <p:txBody>
          <a:bodyPr/>
          <a:lstStyle>
            <a:lvl1pPr algn="ctr">
              <a:defRPr sz="3200"/>
            </a:lvl1pPr>
          </a:lstStyle>
          <a:p>
            <a:pPr lvl="0"/>
            <a:r>
              <a:rPr lang="ja-JP" altLang="en-US" noProof="0" smtClean="0"/>
              <a:t>マスタ タイトルの書式設定</a:t>
            </a:r>
          </a:p>
        </p:txBody>
      </p:sp>
      <p:sp>
        <p:nvSpPr>
          <p:cNvPr id="144387" name="Rectangle 3"/>
          <p:cNvSpPr>
            <a:spLocks noGrp="1" noChangeArrowheads="1"/>
          </p:cNvSpPr>
          <p:nvPr>
            <p:ph type="subTitle" idx="1"/>
          </p:nvPr>
        </p:nvSpPr>
        <p:spPr>
          <a:xfrm>
            <a:off x="1485900" y="3716338"/>
            <a:ext cx="6934200" cy="766762"/>
          </a:xfrm>
        </p:spPr>
        <p:txBody>
          <a:bodyPr/>
          <a:lstStyle>
            <a:lvl1pPr marL="0" indent="0" algn="ctr">
              <a:buFontTx/>
              <a:buNone/>
              <a:defRPr sz="1400"/>
            </a:lvl1pPr>
          </a:lstStyle>
          <a:p>
            <a:pPr lvl="0"/>
            <a:r>
              <a:rPr lang="ja-JP" altLang="en-US" noProof="0" smtClean="0"/>
              <a:t>マスタ サブタイトルの書式設定</a:t>
            </a:r>
          </a:p>
        </p:txBody>
      </p:sp>
      <p:sp>
        <p:nvSpPr>
          <p:cNvPr id="5" name="Rectangle 4"/>
          <p:cNvSpPr>
            <a:spLocks noGrp="1" noChangeArrowheads="1"/>
          </p:cNvSpPr>
          <p:nvPr>
            <p:ph type="dt" sz="half" idx="10"/>
          </p:nvPr>
        </p:nvSpPr>
        <p:spPr>
          <a:xfrm>
            <a:off x="3797300" y="5059373"/>
            <a:ext cx="2311400" cy="287337"/>
          </a:xfrm>
        </p:spPr>
        <p:txBody>
          <a:bodyPr/>
          <a:lstStyle>
            <a:lvl1pPr algn="ctr">
              <a:defRPr sz="1200"/>
            </a:lvl1pPr>
          </a:lstStyle>
          <a:p>
            <a:pPr>
              <a:defRPr/>
            </a:pPr>
            <a:fld id="{9A7C6769-DCA7-4B67-8C35-646205219841}" type="datetime8">
              <a:rPr lang="ja-JP" altLang="en-US"/>
              <a:pPr>
                <a:defRPr/>
              </a:pPr>
              <a:t>17/2/15 9時36分</a:t>
            </a:fld>
            <a:endParaRPr lang="en-US" altLang="ja-JP"/>
          </a:p>
        </p:txBody>
      </p:sp>
      <p:sp>
        <p:nvSpPr>
          <p:cNvPr id="6" name="Rectangle 5"/>
          <p:cNvSpPr>
            <a:spLocks noGrp="1" noChangeArrowheads="1"/>
          </p:cNvSpPr>
          <p:nvPr>
            <p:ph type="ftr" sz="quarter" idx="11"/>
          </p:nvPr>
        </p:nvSpPr>
        <p:spPr>
          <a:xfrm>
            <a:off x="3384550" y="4627563"/>
            <a:ext cx="3136900" cy="279400"/>
          </a:xfrm>
        </p:spPr>
        <p:txBody>
          <a:bodyPr/>
          <a:lstStyle>
            <a:lvl1pPr>
              <a:defRPr sz="1200"/>
            </a:lvl1pPr>
          </a:lstStyle>
          <a:p>
            <a:pPr>
              <a:defRPr/>
            </a:pPr>
            <a:endParaRPr lang="en-US" altLang="ja-JP"/>
          </a:p>
        </p:txBody>
      </p:sp>
    </p:spTree>
    <p:extLst>
      <p:ext uri="{BB962C8B-B14F-4D97-AF65-F5344CB8AC3E}">
        <p14:creationId xmlns:p14="http://schemas.microsoft.com/office/powerpoint/2010/main" val="2346757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66B444F4-C1DE-4B72-BEAA-40281524D64E}" type="datetime8">
              <a:rPr lang="ja-JP" altLang="en-US"/>
              <a:pPr>
                <a:defRPr/>
              </a:pPr>
              <a:t>17/2/15 9時36分</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3209B98-B03A-444B-86BC-61F7CFE02FB9}" type="slidenum">
              <a:rPr lang="en-US" altLang="ja-JP"/>
              <a:pPr>
                <a:defRPr/>
              </a:pPr>
              <a:t>‹#›</a:t>
            </a:fld>
            <a:endParaRPr lang="en-US" altLang="ja-JP"/>
          </a:p>
        </p:txBody>
      </p:sp>
    </p:spTree>
    <p:extLst>
      <p:ext uri="{BB962C8B-B14F-4D97-AF65-F5344CB8AC3E}">
        <p14:creationId xmlns:p14="http://schemas.microsoft.com/office/powerpoint/2010/main" val="3285991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94568" y="115897"/>
            <a:ext cx="2339975" cy="601027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273050" y="115897"/>
            <a:ext cx="6869113" cy="601027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292DE038-6A49-42C6-8B03-C1FC7CD470F3}" type="datetime8">
              <a:rPr lang="ja-JP" altLang="en-US"/>
              <a:pPr>
                <a:defRPr/>
              </a:pPr>
              <a:t>17/2/15 9時36分</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8378452-97DB-44C4-83D8-80B06336607D}" type="slidenum">
              <a:rPr lang="en-US" altLang="ja-JP"/>
              <a:pPr>
                <a:defRPr/>
              </a:pPr>
              <a:t>‹#›</a:t>
            </a:fld>
            <a:endParaRPr lang="en-US" altLang="ja-JP"/>
          </a:p>
        </p:txBody>
      </p:sp>
    </p:spTree>
    <p:extLst>
      <p:ext uri="{BB962C8B-B14F-4D97-AF65-F5344CB8AC3E}">
        <p14:creationId xmlns:p14="http://schemas.microsoft.com/office/powerpoint/2010/main" val="21424326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タイトル スライド">
    <p:spTree>
      <p:nvGrpSpPr>
        <p:cNvPr id="1" name=""/>
        <p:cNvGrpSpPr/>
        <p:nvPr/>
      </p:nvGrpSpPr>
      <p:grpSpPr>
        <a:xfrm>
          <a:off x="0" y="0"/>
          <a:ext cx="0" cy="0"/>
          <a:chOff x="0" y="0"/>
          <a:chExt cx="0" cy="0"/>
        </a:xfrm>
      </p:grpSpPr>
      <p:sp>
        <p:nvSpPr>
          <p:cNvPr id="180243" name="Rectangle 19"/>
          <p:cNvSpPr>
            <a:spLocks noGrp="1" noChangeArrowheads="1"/>
          </p:cNvSpPr>
          <p:nvPr>
            <p:ph type="ctrTitle"/>
          </p:nvPr>
        </p:nvSpPr>
        <p:spPr>
          <a:xfrm>
            <a:off x="3219450" y="1828800"/>
            <a:ext cx="6521450" cy="2209800"/>
          </a:xfrm>
        </p:spPr>
        <p:txBody>
          <a:bodyPr/>
          <a:lstStyle>
            <a:lvl1pPr>
              <a:defRPr sz="4200">
                <a:solidFill>
                  <a:srgbClr val="FFFFFF"/>
                </a:solidFill>
              </a:defRPr>
            </a:lvl1pPr>
          </a:lstStyle>
          <a:p>
            <a:pPr lvl="0"/>
            <a:r>
              <a:rPr lang="ja-JP" altLang="en-US" noProof="0" smtClean="0"/>
              <a:t>マスタ タイトルの書式設定</a:t>
            </a:r>
          </a:p>
        </p:txBody>
      </p:sp>
    </p:spTree>
    <p:extLst>
      <p:ext uri="{BB962C8B-B14F-4D97-AF65-F5344CB8AC3E}">
        <p14:creationId xmlns:p14="http://schemas.microsoft.com/office/powerpoint/2010/main" val="22511015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593726"/>
            <a:ext cx="8915400" cy="63341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sz="half" idx="1"/>
          </p:nvPr>
        </p:nvSpPr>
        <p:spPr>
          <a:xfrm>
            <a:off x="495303" y="1341438"/>
            <a:ext cx="4381501" cy="38862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29199" y="1341438"/>
            <a:ext cx="4381501" cy="38862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3"/>
          <p:cNvSpPr>
            <a:spLocks noGrp="1" noChangeArrowheads="1"/>
          </p:cNvSpPr>
          <p:nvPr>
            <p:ph type="sldNum" sz="quarter" idx="11"/>
          </p:nvPr>
        </p:nvSpPr>
        <p:spPr>
          <a:ln/>
        </p:spPr>
        <p:txBody>
          <a:bodyPr/>
          <a:lstStyle>
            <a:lvl1pPr>
              <a:defRPr/>
            </a:lvl1pPr>
          </a:lstStyle>
          <a:p>
            <a:pPr>
              <a:defRPr/>
            </a:pPr>
            <a:fld id="{08C5F54A-9A19-4544-A49A-D8C8DDFC12F2}" type="slidenum">
              <a:rPr lang="en-US" altLang="ja-JP"/>
              <a:pPr>
                <a:defRPr/>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fld id="{1166F969-7CB9-4A7A-A641-88DC5DD2BA7D}" type="datetime8">
              <a:rPr lang="ja-JP" altLang="en-US"/>
              <a:pPr>
                <a:defRPr/>
              </a:pPr>
              <a:t>17/2/15 9時36分</a:t>
            </a:fld>
            <a:endParaRPr lang="en-US" altLang="ja-JP"/>
          </a:p>
        </p:txBody>
      </p:sp>
    </p:spTree>
    <p:extLst>
      <p:ext uri="{BB962C8B-B14F-4D97-AF65-F5344CB8AC3E}">
        <p14:creationId xmlns:p14="http://schemas.microsoft.com/office/powerpoint/2010/main" val="17029211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a:defRPr/>
            </a:pPr>
            <a:fld id="{9A7C6769-DCA7-4B67-8C35-646205219841}" type="datetime8">
              <a:rPr lang="ja-JP" altLang="en-US" smtClean="0"/>
              <a:pPr>
                <a:defRPr/>
              </a:pPr>
              <a:t>17/2/15 9時36分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fld id="{E1E3B82A-ACB5-46E6-B7FF-C8FF24151CB3}" type="slidenum">
              <a:rPr kumimoji="1" lang="ja-JP" altLang="en-US" smtClean="0"/>
              <a:t>‹#›</a:t>
            </a:fld>
            <a:endParaRPr kumimoji="1" lang="ja-JP" altLang="en-US"/>
          </a:p>
        </p:txBody>
      </p:sp>
    </p:spTree>
    <p:extLst>
      <p:ext uri="{BB962C8B-B14F-4D97-AF65-F5344CB8AC3E}">
        <p14:creationId xmlns:p14="http://schemas.microsoft.com/office/powerpoint/2010/main" val="12630197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D18026D0-2298-4992-9689-74AFC23AE9B7}" type="datetime8">
              <a:rPr lang="ja-JP" altLang="en-US" smtClean="0"/>
              <a:pPr>
                <a:defRPr/>
              </a:pPr>
              <a:t>17/2/15 9時36分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04960813-D6A6-47AF-B8CA-181915FDF3DD}" type="slidenum">
              <a:rPr lang="en-US" altLang="ja-JP" smtClean="0"/>
              <a:pPr>
                <a:defRPr/>
              </a:pPr>
              <a:t>‹#›</a:t>
            </a:fld>
            <a:endParaRPr lang="en-US" altLang="ja-JP"/>
          </a:p>
        </p:txBody>
      </p:sp>
    </p:spTree>
    <p:extLst>
      <p:ext uri="{BB962C8B-B14F-4D97-AF65-F5344CB8AC3E}">
        <p14:creationId xmlns:p14="http://schemas.microsoft.com/office/powerpoint/2010/main" val="1833103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1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pPr>
              <a:defRPr/>
            </a:pPr>
            <a:fld id="{384A1CDC-B3BF-46B4-8E5E-EA1003D1AA2C}" type="datetime8">
              <a:rPr lang="ja-JP" altLang="en-US" smtClean="0"/>
              <a:pPr>
                <a:defRPr/>
              </a:pPr>
              <a:t>17/2/15 9時36分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E36032B6-51FC-46D0-AE8E-8E4062363AAB}" type="slidenum">
              <a:rPr lang="en-US" altLang="ja-JP" smtClean="0"/>
              <a:pPr>
                <a:defRPr/>
              </a:pPr>
              <a:t>‹#›</a:t>
            </a:fld>
            <a:endParaRPr lang="en-US" altLang="ja-JP"/>
          </a:p>
        </p:txBody>
      </p:sp>
    </p:spTree>
    <p:extLst>
      <p:ext uri="{BB962C8B-B14F-4D97-AF65-F5344CB8AC3E}">
        <p14:creationId xmlns:p14="http://schemas.microsoft.com/office/powerpoint/2010/main" val="28481453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6575" y="1600206"/>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48300" y="1600206"/>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pPr>
              <a:defRPr/>
            </a:pPr>
            <a:fld id="{4E2DFC5B-1B52-405C-AB2C-0BF2BB0DDB31}" type="datetime8">
              <a:rPr lang="ja-JP" altLang="en-US" smtClean="0"/>
              <a:pPr>
                <a:defRPr/>
              </a:pPr>
              <a:t>17/2/15 9時36分</a:t>
            </a:fld>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7EB9505B-6F77-4C09-B6C7-E70B3B4B6B0A}" type="slidenum">
              <a:rPr lang="en-US" altLang="ja-JP" smtClean="0"/>
              <a:pPr>
                <a:defRPr/>
              </a:pPr>
              <a:t>‹#›</a:t>
            </a:fld>
            <a:endParaRPr lang="en-US" altLang="ja-JP"/>
          </a:p>
        </p:txBody>
      </p:sp>
    </p:spTree>
    <p:extLst>
      <p:ext uri="{BB962C8B-B14F-4D97-AF65-F5344CB8AC3E}">
        <p14:creationId xmlns:p14="http://schemas.microsoft.com/office/powerpoint/2010/main" val="27039907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pPr>
              <a:defRPr/>
            </a:pPr>
            <a:fld id="{CA576A1E-08D2-4996-8EB3-07AE1395FF6E}" type="datetime8">
              <a:rPr lang="ja-JP" altLang="en-US" smtClean="0"/>
              <a:pPr>
                <a:defRPr/>
              </a:pPr>
              <a:t>17/2/15 9時36分</a:t>
            </a:fld>
            <a:endParaRPr lang="en-US" altLang="ja-JP"/>
          </a:p>
        </p:txBody>
      </p:sp>
      <p:sp>
        <p:nvSpPr>
          <p:cNvPr id="8" name="フッター プレースホルダー 7"/>
          <p:cNvSpPr>
            <a:spLocks noGrp="1"/>
          </p:cNvSpPr>
          <p:nvPr>
            <p:ph type="ftr" sz="quarter" idx="11"/>
          </p:nvPr>
        </p:nvSpPr>
        <p:spPr/>
        <p:txBody>
          <a:bodyPr/>
          <a:lstStyle/>
          <a:p>
            <a:pPr>
              <a:defRPr/>
            </a:pPr>
            <a:endParaRPr lang="en-US" altLang="ja-JP"/>
          </a:p>
        </p:txBody>
      </p:sp>
      <p:sp>
        <p:nvSpPr>
          <p:cNvPr id="9" name="スライド番号プレースホルダー 8"/>
          <p:cNvSpPr>
            <a:spLocks noGrp="1"/>
          </p:cNvSpPr>
          <p:nvPr>
            <p:ph type="sldNum" sz="quarter" idx="12"/>
          </p:nvPr>
        </p:nvSpPr>
        <p:spPr/>
        <p:txBody>
          <a:bodyPr/>
          <a:lstStyle/>
          <a:p>
            <a:pPr>
              <a:defRPr/>
            </a:pPr>
            <a:fld id="{FB8EA636-911E-4ECA-A4BE-EC2AAE6EEFE3}" type="slidenum">
              <a:rPr lang="en-US" altLang="ja-JP" smtClean="0"/>
              <a:pPr>
                <a:defRPr/>
              </a:pPr>
              <a:t>‹#›</a:t>
            </a:fld>
            <a:endParaRPr lang="en-US" altLang="ja-JP"/>
          </a:p>
        </p:txBody>
      </p:sp>
    </p:spTree>
    <p:extLst>
      <p:ext uri="{BB962C8B-B14F-4D97-AF65-F5344CB8AC3E}">
        <p14:creationId xmlns:p14="http://schemas.microsoft.com/office/powerpoint/2010/main" val="28637185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fld id="{5AFC2A9E-3697-4066-B3EB-AEEA92FEF08E}" type="datetime8">
              <a:rPr lang="ja-JP" altLang="en-US" smtClean="0"/>
              <a:pPr>
                <a:defRPr/>
              </a:pPr>
              <a:t>17/2/15 9時36分</a:t>
            </a:fld>
            <a:endParaRPr lang="en-US" altLang="ja-JP"/>
          </a:p>
        </p:txBody>
      </p:sp>
      <p:sp>
        <p:nvSpPr>
          <p:cNvPr id="4" name="フッター プレースホルダー 3"/>
          <p:cNvSpPr>
            <a:spLocks noGrp="1"/>
          </p:cNvSpPr>
          <p:nvPr>
            <p:ph type="ftr" sz="quarter" idx="11"/>
          </p:nvPr>
        </p:nvSpPr>
        <p:spPr/>
        <p:txBody>
          <a:bodyPr/>
          <a:lstStyle/>
          <a:p>
            <a:pPr>
              <a:defRPr/>
            </a:pPr>
            <a:endParaRPr lang="en-US" altLang="ja-JP"/>
          </a:p>
        </p:txBody>
      </p:sp>
      <p:sp>
        <p:nvSpPr>
          <p:cNvPr id="5" name="スライド番号プレースホルダー 4"/>
          <p:cNvSpPr>
            <a:spLocks noGrp="1"/>
          </p:cNvSpPr>
          <p:nvPr>
            <p:ph type="sldNum" sz="quarter" idx="12"/>
          </p:nvPr>
        </p:nvSpPr>
        <p:spPr/>
        <p:txBody>
          <a:bodyPr/>
          <a:lstStyle/>
          <a:p>
            <a:pPr>
              <a:defRPr/>
            </a:pPr>
            <a:fld id="{9303B85A-85E8-4151-AC12-DA0E875F60ED}" type="slidenum">
              <a:rPr lang="en-US" altLang="ja-JP" smtClean="0"/>
              <a:pPr>
                <a:defRPr/>
              </a:pPr>
              <a:t>‹#›</a:t>
            </a:fld>
            <a:endParaRPr lang="en-US" altLang="ja-JP"/>
          </a:p>
        </p:txBody>
      </p:sp>
    </p:spTree>
    <p:extLst>
      <p:ext uri="{BB962C8B-B14F-4D97-AF65-F5344CB8AC3E}">
        <p14:creationId xmlns:p14="http://schemas.microsoft.com/office/powerpoint/2010/main" val="2233464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D18026D0-2298-4992-9689-74AFC23AE9B7}" type="datetime8">
              <a:rPr lang="ja-JP" altLang="en-US"/>
              <a:pPr>
                <a:defRPr/>
              </a:pPr>
              <a:t>17/2/15 9時36分</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4960813-D6A6-47AF-B8CA-181915FDF3DD}" type="slidenum">
              <a:rPr lang="en-US" altLang="ja-JP"/>
              <a:pPr>
                <a:defRPr/>
              </a:pPr>
              <a:t>‹#›</a:t>
            </a:fld>
            <a:endParaRPr lang="en-US" altLang="ja-JP"/>
          </a:p>
        </p:txBody>
      </p:sp>
    </p:spTree>
    <p:extLst>
      <p:ext uri="{BB962C8B-B14F-4D97-AF65-F5344CB8AC3E}">
        <p14:creationId xmlns:p14="http://schemas.microsoft.com/office/powerpoint/2010/main" val="34858861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fld id="{9BD55C04-0E4D-4057-B3EE-604A6B3D64D6}" type="datetime8">
              <a:rPr lang="ja-JP" altLang="en-US" smtClean="0"/>
              <a:pPr>
                <a:defRPr/>
              </a:pPr>
              <a:t>17/2/15 9時36分</a:t>
            </a:fld>
            <a:endParaRPr lang="en-US" altLang="ja-JP"/>
          </a:p>
        </p:txBody>
      </p:sp>
      <p:sp>
        <p:nvSpPr>
          <p:cNvPr id="3" name="フッター プレースホルダー 2"/>
          <p:cNvSpPr>
            <a:spLocks noGrp="1"/>
          </p:cNvSpPr>
          <p:nvPr>
            <p:ph type="ftr" sz="quarter" idx="11"/>
          </p:nvPr>
        </p:nvSpPr>
        <p:spPr/>
        <p:txBody>
          <a:bodyPr/>
          <a:lstStyle/>
          <a:p>
            <a:pPr>
              <a:defRPr/>
            </a:pPr>
            <a:endParaRPr lang="en-US" altLang="ja-JP"/>
          </a:p>
        </p:txBody>
      </p:sp>
      <p:sp>
        <p:nvSpPr>
          <p:cNvPr id="4" name="スライド番号プレースホルダー 3"/>
          <p:cNvSpPr>
            <a:spLocks noGrp="1"/>
          </p:cNvSpPr>
          <p:nvPr>
            <p:ph type="sldNum" sz="quarter" idx="12"/>
          </p:nvPr>
        </p:nvSpPr>
        <p:spPr/>
        <p:txBody>
          <a:bodyPr/>
          <a:lstStyle/>
          <a:p>
            <a:pPr>
              <a:defRPr/>
            </a:pPr>
            <a:fld id="{CE336110-AF16-4DFD-84B5-49F5F62D5771}" type="slidenum">
              <a:rPr lang="en-US" altLang="ja-JP" smtClean="0"/>
              <a:pPr>
                <a:defRPr/>
              </a:pPr>
              <a:t>‹#›</a:t>
            </a:fld>
            <a:endParaRPr lang="en-US" altLang="ja-JP"/>
          </a:p>
        </p:txBody>
      </p:sp>
    </p:spTree>
    <p:extLst>
      <p:ext uri="{BB962C8B-B14F-4D97-AF65-F5344CB8AC3E}">
        <p14:creationId xmlns:p14="http://schemas.microsoft.com/office/powerpoint/2010/main" val="11307723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2" y="27306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fld id="{8987BD14-5576-4E87-91E0-2847D6C424AD}" type="datetime8">
              <a:rPr lang="ja-JP" altLang="en-US" smtClean="0"/>
              <a:pPr>
                <a:defRPr/>
              </a:pPr>
              <a:t>17/2/15 9時36分</a:t>
            </a:fld>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0D3006B4-28CF-474E-A3B3-AC72CBEAA0A8}" type="slidenum">
              <a:rPr lang="en-US" altLang="ja-JP" smtClean="0"/>
              <a:pPr>
                <a:defRPr/>
              </a:pPr>
              <a:t>‹#›</a:t>
            </a:fld>
            <a:endParaRPr lang="en-US" altLang="ja-JP"/>
          </a:p>
        </p:txBody>
      </p:sp>
    </p:spTree>
    <p:extLst>
      <p:ext uri="{BB962C8B-B14F-4D97-AF65-F5344CB8AC3E}">
        <p14:creationId xmlns:p14="http://schemas.microsoft.com/office/powerpoint/2010/main" val="33601334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fld id="{55D99D18-C6E9-4984-B238-E404DA78650F}" type="datetime8">
              <a:rPr lang="ja-JP" altLang="en-US" smtClean="0"/>
              <a:pPr>
                <a:defRPr/>
              </a:pPr>
              <a:t>17/2/15 9時36分</a:t>
            </a:fld>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A3F5E68E-8A7F-484C-B059-8EF9329CAB06}" type="slidenum">
              <a:rPr lang="en-US" altLang="ja-JP" smtClean="0"/>
              <a:pPr>
                <a:defRPr/>
              </a:pPr>
              <a:t>‹#›</a:t>
            </a:fld>
            <a:endParaRPr lang="en-US" altLang="ja-JP"/>
          </a:p>
        </p:txBody>
      </p:sp>
    </p:spTree>
    <p:extLst>
      <p:ext uri="{BB962C8B-B14F-4D97-AF65-F5344CB8AC3E}">
        <p14:creationId xmlns:p14="http://schemas.microsoft.com/office/powerpoint/2010/main" val="9056979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66B444F4-C1DE-4B72-BEAA-40281524D64E}" type="datetime8">
              <a:rPr lang="ja-JP" altLang="en-US" smtClean="0"/>
              <a:pPr>
                <a:defRPr/>
              </a:pPr>
              <a:t>17/2/15 9時36分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D3209B98-B03A-444B-86BC-61F7CFE02FB9}" type="slidenum">
              <a:rPr lang="en-US" altLang="ja-JP" smtClean="0"/>
              <a:pPr>
                <a:defRPr/>
              </a:pPr>
              <a:t>‹#›</a:t>
            </a:fld>
            <a:endParaRPr lang="en-US" altLang="ja-JP"/>
          </a:p>
        </p:txBody>
      </p:sp>
    </p:spTree>
    <p:extLst>
      <p:ext uri="{BB962C8B-B14F-4D97-AF65-F5344CB8AC3E}">
        <p14:creationId xmlns:p14="http://schemas.microsoft.com/office/powerpoint/2010/main" val="40991658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49"/>
            <a:ext cx="241458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6578" y="274649"/>
            <a:ext cx="7078663"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292DE038-6A49-42C6-8B03-C1FC7CD470F3}" type="datetime8">
              <a:rPr lang="ja-JP" altLang="en-US" smtClean="0"/>
              <a:pPr>
                <a:defRPr/>
              </a:pPr>
              <a:t>17/2/15 9時36分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F8378452-97DB-44C4-83D8-80B06336607D}" type="slidenum">
              <a:rPr lang="en-US" altLang="ja-JP" smtClean="0"/>
              <a:pPr>
                <a:defRPr/>
              </a:pPr>
              <a:t>‹#›</a:t>
            </a:fld>
            <a:endParaRPr lang="en-US" altLang="ja-JP"/>
          </a:p>
        </p:txBody>
      </p:sp>
    </p:spTree>
    <p:extLst>
      <p:ext uri="{BB962C8B-B14F-4D97-AF65-F5344CB8AC3E}">
        <p14:creationId xmlns:p14="http://schemas.microsoft.com/office/powerpoint/2010/main" val="19321013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593726"/>
            <a:ext cx="8915400" cy="63341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sz="half" idx="1"/>
          </p:nvPr>
        </p:nvSpPr>
        <p:spPr>
          <a:xfrm>
            <a:off x="495303" y="1341438"/>
            <a:ext cx="4381501" cy="38862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29199" y="1341438"/>
            <a:ext cx="4381501" cy="38862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3"/>
          <p:cNvSpPr>
            <a:spLocks noGrp="1" noChangeArrowheads="1"/>
          </p:cNvSpPr>
          <p:nvPr>
            <p:ph type="sldNum" sz="quarter" idx="11"/>
          </p:nvPr>
        </p:nvSpPr>
        <p:spPr>
          <a:ln/>
        </p:spPr>
        <p:txBody>
          <a:bodyPr/>
          <a:lstStyle>
            <a:lvl1pPr>
              <a:defRPr/>
            </a:lvl1pPr>
          </a:lstStyle>
          <a:p>
            <a:pPr>
              <a:defRPr/>
            </a:pPr>
            <a:fld id="{08C5F54A-9A19-4544-A49A-D8C8DDFC12F2}" type="slidenum">
              <a:rPr lang="en-US" altLang="ja-JP"/>
              <a:pPr>
                <a:defRPr/>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fld id="{1166F969-7CB9-4A7A-A641-88DC5DD2BA7D}" type="datetime8">
              <a:rPr lang="ja-JP" altLang="en-US"/>
              <a:pPr>
                <a:defRPr/>
              </a:pPr>
              <a:t>17/2/15 9時36分</a:t>
            </a:fld>
            <a:endParaRPr lang="en-US" altLang="ja-JP"/>
          </a:p>
        </p:txBody>
      </p:sp>
    </p:spTree>
    <p:extLst>
      <p:ext uri="{BB962C8B-B14F-4D97-AF65-F5344CB8AC3E}">
        <p14:creationId xmlns:p14="http://schemas.microsoft.com/office/powerpoint/2010/main" val="17029211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cSld name="1_タイトル スライド">
    <p:spTree>
      <p:nvGrpSpPr>
        <p:cNvPr id="1" name=""/>
        <p:cNvGrpSpPr/>
        <p:nvPr/>
      </p:nvGrpSpPr>
      <p:grpSpPr>
        <a:xfrm>
          <a:off x="0" y="0"/>
          <a:ext cx="0" cy="0"/>
          <a:chOff x="0" y="0"/>
          <a:chExt cx="0" cy="0"/>
        </a:xfrm>
      </p:grpSpPr>
      <p:sp>
        <p:nvSpPr>
          <p:cNvPr id="180243" name="Rectangle 19"/>
          <p:cNvSpPr>
            <a:spLocks noGrp="1" noChangeArrowheads="1"/>
          </p:cNvSpPr>
          <p:nvPr>
            <p:ph type="ctrTitle"/>
          </p:nvPr>
        </p:nvSpPr>
        <p:spPr>
          <a:xfrm>
            <a:off x="3219450" y="1828800"/>
            <a:ext cx="6521450" cy="2209800"/>
          </a:xfrm>
        </p:spPr>
        <p:txBody>
          <a:bodyPr/>
          <a:lstStyle>
            <a:lvl1pPr>
              <a:defRPr sz="4200">
                <a:solidFill>
                  <a:srgbClr val="FFFFFF"/>
                </a:solidFill>
              </a:defRPr>
            </a:lvl1pPr>
          </a:lstStyle>
          <a:p>
            <a:pPr lvl="0"/>
            <a:r>
              <a:rPr lang="ja-JP" altLang="en-US" noProof="0" smtClean="0"/>
              <a:t>マスタ タイトルの書式設定</a:t>
            </a:r>
          </a:p>
        </p:txBody>
      </p:sp>
    </p:spTree>
    <p:extLst>
      <p:ext uri="{BB962C8B-B14F-4D97-AF65-F5344CB8AC3E}">
        <p14:creationId xmlns:p14="http://schemas.microsoft.com/office/powerpoint/2010/main" val="969855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10"/>
            <a:ext cx="84201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384A1CDC-B3BF-46B4-8E5E-EA1003D1AA2C}" type="datetime8">
              <a:rPr lang="ja-JP" altLang="en-US"/>
              <a:pPr>
                <a:defRPr/>
              </a:pPr>
              <a:t>17/2/15 9時36分</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36032B6-51FC-46D0-AE8E-8E4062363AAB}" type="slidenum">
              <a:rPr lang="en-US" altLang="ja-JP"/>
              <a:pPr>
                <a:defRPr/>
              </a:pPr>
              <a:t>‹#›</a:t>
            </a:fld>
            <a:endParaRPr lang="en-US" altLang="ja-JP"/>
          </a:p>
        </p:txBody>
      </p:sp>
    </p:spTree>
    <p:extLst>
      <p:ext uri="{BB962C8B-B14F-4D97-AF65-F5344CB8AC3E}">
        <p14:creationId xmlns:p14="http://schemas.microsoft.com/office/powerpoint/2010/main" val="1693384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95303" y="1341446"/>
            <a:ext cx="4381501"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29199" y="1341446"/>
            <a:ext cx="4381501"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fld id="{4E2DFC5B-1B52-405C-AB2C-0BF2BB0DDB31}" type="datetime8">
              <a:rPr lang="ja-JP" altLang="en-US"/>
              <a:pPr>
                <a:defRPr/>
              </a:pPr>
              <a:t>17/2/15 9時36分</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EB9505B-6F77-4C09-B6C7-E70B3B4B6B0A}" type="slidenum">
              <a:rPr lang="en-US" altLang="ja-JP"/>
              <a:pPr>
                <a:defRPr/>
              </a:pPr>
              <a:t>‹#›</a:t>
            </a:fld>
            <a:endParaRPr lang="en-US" altLang="ja-JP"/>
          </a:p>
        </p:txBody>
      </p:sp>
    </p:spTree>
    <p:extLst>
      <p:ext uri="{BB962C8B-B14F-4D97-AF65-F5344CB8AC3E}">
        <p14:creationId xmlns:p14="http://schemas.microsoft.com/office/powerpoint/2010/main" val="1244558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32381"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32381"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fld id="{CA576A1E-08D2-4996-8EB3-07AE1395FF6E}" type="datetime8">
              <a:rPr lang="ja-JP" altLang="en-US"/>
              <a:pPr>
                <a:defRPr/>
              </a:pPr>
              <a:t>17/2/15 9時36分</a:t>
            </a:fld>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FB8EA636-911E-4ECA-A4BE-EC2AAE6EEFE3}" type="slidenum">
              <a:rPr lang="en-US" altLang="ja-JP"/>
              <a:pPr>
                <a:defRPr/>
              </a:pPr>
              <a:t>‹#›</a:t>
            </a:fld>
            <a:endParaRPr lang="en-US" altLang="ja-JP"/>
          </a:p>
        </p:txBody>
      </p:sp>
    </p:spTree>
    <p:extLst>
      <p:ext uri="{BB962C8B-B14F-4D97-AF65-F5344CB8AC3E}">
        <p14:creationId xmlns:p14="http://schemas.microsoft.com/office/powerpoint/2010/main" val="671645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fld id="{5AFC2A9E-3697-4066-B3EB-AEEA92FEF08E}" type="datetime8">
              <a:rPr lang="ja-JP" altLang="en-US"/>
              <a:pPr>
                <a:defRPr/>
              </a:pPr>
              <a:t>17/2/15 9時36分</a:t>
            </a:fld>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9303B85A-85E8-4151-AC12-DA0E875F60ED}" type="slidenum">
              <a:rPr lang="en-US" altLang="ja-JP"/>
              <a:pPr>
                <a:defRPr/>
              </a:pPr>
              <a:t>‹#›</a:t>
            </a:fld>
            <a:endParaRPr lang="en-US" altLang="ja-JP"/>
          </a:p>
        </p:txBody>
      </p:sp>
    </p:spTree>
    <p:extLst>
      <p:ext uri="{BB962C8B-B14F-4D97-AF65-F5344CB8AC3E}">
        <p14:creationId xmlns:p14="http://schemas.microsoft.com/office/powerpoint/2010/main" val="1854191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BD55C04-0E4D-4057-B3EE-604A6B3D64D6}" type="datetime8">
              <a:rPr lang="ja-JP" altLang="en-US"/>
              <a:pPr>
                <a:defRPr/>
              </a:pPr>
              <a:t>17/2/15 9時36分</a:t>
            </a:fld>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CE336110-AF16-4DFD-84B5-49F5F62D5771}" type="slidenum">
              <a:rPr lang="en-US" altLang="ja-JP"/>
              <a:pPr>
                <a:defRPr/>
              </a:pPr>
              <a:t>‹#›</a:t>
            </a:fld>
            <a:endParaRPr lang="en-US" altLang="ja-JP"/>
          </a:p>
        </p:txBody>
      </p:sp>
    </p:spTree>
    <p:extLst>
      <p:ext uri="{BB962C8B-B14F-4D97-AF65-F5344CB8AC3E}">
        <p14:creationId xmlns:p14="http://schemas.microsoft.com/office/powerpoint/2010/main" val="2475384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4" y="273050"/>
            <a:ext cx="3259138"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73499" y="273060"/>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95304"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8987BD14-5576-4E87-91E0-2847D6C424AD}" type="datetime8">
              <a:rPr lang="ja-JP" altLang="en-US"/>
              <a:pPr>
                <a:defRPr/>
              </a:pPr>
              <a:t>17/2/15 9時36分</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D3006B4-28CF-474E-A3B3-AC72CBEAA0A8}" type="slidenum">
              <a:rPr lang="en-US" altLang="ja-JP"/>
              <a:pPr>
                <a:defRPr/>
              </a:pPr>
              <a:t>‹#›</a:t>
            </a:fld>
            <a:endParaRPr lang="en-US" altLang="ja-JP"/>
          </a:p>
        </p:txBody>
      </p:sp>
    </p:spTree>
    <p:extLst>
      <p:ext uri="{BB962C8B-B14F-4D97-AF65-F5344CB8AC3E}">
        <p14:creationId xmlns:p14="http://schemas.microsoft.com/office/powerpoint/2010/main" val="2834050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55D99D18-C6E9-4984-B238-E404DA78650F}" type="datetime8">
              <a:rPr lang="ja-JP" altLang="en-US"/>
              <a:pPr>
                <a:defRPr/>
              </a:pPr>
              <a:t>17/2/15 9時36分</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3F5E68E-8A7F-484C-B059-8EF9329CAB06}" type="slidenum">
              <a:rPr lang="en-US" altLang="ja-JP"/>
              <a:pPr>
                <a:defRPr/>
              </a:pPr>
              <a:t>‹#›</a:t>
            </a:fld>
            <a:endParaRPr lang="en-US" altLang="ja-JP"/>
          </a:p>
        </p:txBody>
      </p:sp>
    </p:spTree>
    <p:extLst>
      <p:ext uri="{BB962C8B-B14F-4D97-AF65-F5344CB8AC3E}">
        <p14:creationId xmlns:p14="http://schemas.microsoft.com/office/powerpoint/2010/main" val="1129931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gray">
          <a:xfrm>
            <a:off x="273054" y="115896"/>
            <a:ext cx="9361489"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gray">
          <a:xfrm>
            <a:off x="495300" y="1341446"/>
            <a:ext cx="8915400" cy="478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43364" name="Rectangle 4"/>
          <p:cNvSpPr>
            <a:spLocks noGrp="1" noChangeArrowheads="1"/>
          </p:cNvSpPr>
          <p:nvPr>
            <p:ph type="dt" sz="half" idx="2"/>
          </p:nvPr>
        </p:nvSpPr>
        <p:spPr bwMode="gray">
          <a:xfrm>
            <a:off x="273050" y="6597650"/>
            <a:ext cx="23114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buClrTx/>
              <a:buSzTx/>
              <a:buFontTx/>
              <a:buNone/>
              <a:defRPr sz="1000"/>
            </a:lvl1pPr>
          </a:lstStyle>
          <a:p>
            <a:pPr>
              <a:defRPr/>
            </a:pPr>
            <a:fld id="{762D76FB-362E-452F-A462-7EF4769B5C70}" type="datetime8">
              <a:rPr lang="ja-JP" altLang="en-US"/>
              <a:pPr>
                <a:defRPr/>
              </a:pPr>
              <a:t>17/2/15 9時36分</a:t>
            </a:fld>
            <a:endParaRPr lang="en-US" altLang="ja-JP"/>
          </a:p>
        </p:txBody>
      </p:sp>
      <p:sp>
        <p:nvSpPr>
          <p:cNvPr id="143365" name="Rectangle 5"/>
          <p:cNvSpPr>
            <a:spLocks noGrp="1" noChangeArrowheads="1"/>
          </p:cNvSpPr>
          <p:nvPr>
            <p:ph type="ftr" sz="quarter" idx="3"/>
          </p:nvPr>
        </p:nvSpPr>
        <p:spPr bwMode="gray">
          <a:xfrm>
            <a:off x="3463925" y="6597650"/>
            <a:ext cx="31369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ClrTx/>
              <a:buSzTx/>
              <a:buFontTx/>
              <a:buNone/>
              <a:defRPr sz="1000"/>
            </a:lvl1pPr>
          </a:lstStyle>
          <a:p>
            <a:pPr>
              <a:defRPr/>
            </a:pPr>
            <a:endParaRPr lang="en-US" altLang="ja-JP"/>
          </a:p>
        </p:txBody>
      </p:sp>
      <p:sp>
        <p:nvSpPr>
          <p:cNvPr id="143366" name="Rectangle 6"/>
          <p:cNvSpPr>
            <a:spLocks noGrp="1" noChangeArrowheads="1"/>
          </p:cNvSpPr>
          <p:nvPr>
            <p:ph type="sldNum" sz="quarter" idx="4"/>
          </p:nvPr>
        </p:nvSpPr>
        <p:spPr bwMode="gray">
          <a:xfrm>
            <a:off x="7323138" y="6597650"/>
            <a:ext cx="23114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000"/>
            </a:lvl1pPr>
          </a:lstStyle>
          <a:p>
            <a:pPr>
              <a:defRPr/>
            </a:pPr>
            <a:fld id="{510989B0-3D10-4F31-8EFD-BA8E73401EE1}" type="slidenum">
              <a:rPr lang="en-US" altLang="ja-JP"/>
              <a:pPr>
                <a:defRPr/>
              </a:pPr>
              <a:t>‹#›</a:t>
            </a:fld>
            <a:endParaRPr lang="en-US" altLang="ja-JP"/>
          </a:p>
        </p:txBody>
      </p:sp>
      <p:sp>
        <p:nvSpPr>
          <p:cNvPr id="1031" name="Rectangle 7"/>
          <p:cNvSpPr>
            <a:spLocks noChangeArrowheads="1"/>
          </p:cNvSpPr>
          <p:nvPr/>
        </p:nvSpPr>
        <p:spPr bwMode="gray">
          <a:xfrm>
            <a:off x="271468" y="549285"/>
            <a:ext cx="9361487" cy="142875"/>
          </a:xfrm>
          <a:prstGeom prst="rect">
            <a:avLst/>
          </a:prstGeom>
          <a:solidFill>
            <a:schemeClr val="accent2"/>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
        <p:nvSpPr>
          <p:cNvPr id="1032" name="Rectangle 8"/>
          <p:cNvSpPr>
            <a:spLocks noChangeArrowheads="1"/>
          </p:cNvSpPr>
          <p:nvPr/>
        </p:nvSpPr>
        <p:spPr bwMode="gray">
          <a:xfrm>
            <a:off x="271468" y="6524625"/>
            <a:ext cx="9361487" cy="71438"/>
          </a:xfrm>
          <a:prstGeom prst="rect">
            <a:avLst/>
          </a:prstGeom>
          <a:solidFill>
            <a:srgbClr val="4D4D4D"/>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893"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 id="2147483909" r:id="rId12"/>
    <p:sldLayoutId id="2147483910" r:id="rId13"/>
  </p:sldLayoutIdLst>
  <p:txStyles>
    <p:titleStyle>
      <a:lvl1pPr algn="l" rtl="0" eaLnBrk="0" fontAlgn="base" hangingPunct="0">
        <a:spcBef>
          <a:spcPct val="0"/>
        </a:spcBef>
        <a:spcAft>
          <a:spcPct val="0"/>
        </a:spcAft>
        <a:defRPr kumimoji="1" sz="2000">
          <a:solidFill>
            <a:schemeClr val="tx2"/>
          </a:solidFill>
          <a:latin typeface="+mj-lt"/>
          <a:ea typeface="+mj-ea"/>
          <a:cs typeface="+mj-cs"/>
        </a:defRPr>
      </a:lvl1pPr>
      <a:lvl2pPr algn="l" rtl="0" eaLnBrk="0" fontAlgn="base" hangingPunct="0">
        <a:spcBef>
          <a:spcPct val="0"/>
        </a:spcBef>
        <a:spcAft>
          <a:spcPct val="0"/>
        </a:spcAft>
        <a:defRPr kumimoji="1" sz="2000">
          <a:solidFill>
            <a:schemeClr val="tx2"/>
          </a:solidFill>
          <a:latin typeface="Arial" charset="0"/>
          <a:ea typeface="ＭＳ Ｐゴシック" pitchFamily="50" charset="-128"/>
        </a:defRPr>
      </a:lvl2pPr>
      <a:lvl3pPr algn="l" rtl="0" eaLnBrk="0" fontAlgn="base" hangingPunct="0">
        <a:spcBef>
          <a:spcPct val="0"/>
        </a:spcBef>
        <a:spcAft>
          <a:spcPct val="0"/>
        </a:spcAft>
        <a:defRPr kumimoji="1" sz="2000">
          <a:solidFill>
            <a:schemeClr val="tx2"/>
          </a:solidFill>
          <a:latin typeface="Arial" charset="0"/>
          <a:ea typeface="ＭＳ Ｐゴシック" pitchFamily="50" charset="-128"/>
        </a:defRPr>
      </a:lvl3pPr>
      <a:lvl4pPr algn="l" rtl="0" eaLnBrk="0" fontAlgn="base" hangingPunct="0">
        <a:spcBef>
          <a:spcPct val="0"/>
        </a:spcBef>
        <a:spcAft>
          <a:spcPct val="0"/>
        </a:spcAft>
        <a:defRPr kumimoji="1" sz="2000">
          <a:solidFill>
            <a:schemeClr val="tx2"/>
          </a:solidFill>
          <a:latin typeface="Arial" charset="0"/>
          <a:ea typeface="ＭＳ Ｐゴシック" pitchFamily="50" charset="-128"/>
        </a:defRPr>
      </a:lvl4pPr>
      <a:lvl5pPr algn="l" rtl="0" eaLnBrk="0" fontAlgn="base" hangingPunct="0">
        <a:spcBef>
          <a:spcPct val="0"/>
        </a:spcBef>
        <a:spcAft>
          <a:spcPct val="0"/>
        </a:spcAft>
        <a:defRPr kumimoji="1" sz="2000">
          <a:solidFill>
            <a:schemeClr val="tx2"/>
          </a:solidFill>
          <a:latin typeface="Arial" charset="0"/>
          <a:ea typeface="ＭＳ Ｐゴシック" pitchFamily="50" charset="-128"/>
        </a:defRPr>
      </a:lvl5pPr>
      <a:lvl6pPr marL="457200" algn="l" rtl="0" fontAlgn="base">
        <a:spcBef>
          <a:spcPct val="0"/>
        </a:spcBef>
        <a:spcAft>
          <a:spcPct val="0"/>
        </a:spcAft>
        <a:defRPr kumimoji="1" sz="2000">
          <a:solidFill>
            <a:schemeClr val="tx2"/>
          </a:solidFill>
          <a:latin typeface="Arial" charset="0"/>
          <a:ea typeface="ＭＳ Ｐゴシック" pitchFamily="50" charset="-128"/>
        </a:defRPr>
      </a:lvl6pPr>
      <a:lvl7pPr marL="914400" algn="l" rtl="0" fontAlgn="base">
        <a:spcBef>
          <a:spcPct val="0"/>
        </a:spcBef>
        <a:spcAft>
          <a:spcPct val="0"/>
        </a:spcAft>
        <a:defRPr kumimoji="1" sz="2000">
          <a:solidFill>
            <a:schemeClr val="tx2"/>
          </a:solidFill>
          <a:latin typeface="Arial" charset="0"/>
          <a:ea typeface="ＭＳ Ｐゴシック" pitchFamily="50" charset="-128"/>
        </a:defRPr>
      </a:lvl7pPr>
      <a:lvl8pPr marL="1371600" algn="l" rtl="0" fontAlgn="base">
        <a:spcBef>
          <a:spcPct val="0"/>
        </a:spcBef>
        <a:spcAft>
          <a:spcPct val="0"/>
        </a:spcAft>
        <a:defRPr kumimoji="1" sz="2000">
          <a:solidFill>
            <a:schemeClr val="tx2"/>
          </a:solidFill>
          <a:latin typeface="Arial" charset="0"/>
          <a:ea typeface="ＭＳ Ｐゴシック" pitchFamily="50" charset="-128"/>
        </a:defRPr>
      </a:lvl8pPr>
      <a:lvl9pPr marL="1828800" algn="l" rtl="0" fontAlgn="base">
        <a:spcBef>
          <a:spcPct val="0"/>
        </a:spcBef>
        <a:spcAft>
          <a:spcPct val="0"/>
        </a:spcAft>
        <a:defRPr kumimoji="1" sz="20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a:solidFill>
            <a:schemeClr val="tx1"/>
          </a:solidFill>
          <a:latin typeface="+mn-lt"/>
          <a:ea typeface="+mn-ea"/>
        </a:defRPr>
      </a:lvl2pPr>
      <a:lvl3pPr marL="1143000" indent="-228600" algn="l" rtl="0" eaLnBrk="0" fontAlgn="base" hangingPunct="0">
        <a:spcBef>
          <a:spcPct val="20000"/>
        </a:spcBef>
        <a:spcAft>
          <a:spcPct val="0"/>
        </a:spcAft>
        <a:buChar char="•"/>
        <a:defRPr kumimoji="1" sz="1600">
          <a:solidFill>
            <a:schemeClr val="tx1"/>
          </a:solidFill>
          <a:latin typeface="+mn-lt"/>
          <a:ea typeface="+mn-ea"/>
        </a:defRPr>
      </a:lvl3pPr>
      <a:lvl4pPr marL="1600200" indent="-228600" algn="l" rtl="0" eaLnBrk="0" fontAlgn="base" hangingPunct="0">
        <a:spcBef>
          <a:spcPct val="20000"/>
        </a:spcBef>
        <a:spcAft>
          <a:spcPct val="0"/>
        </a:spcAft>
        <a:buChar char="–"/>
        <a:defRPr kumimoji="1" sz="1400">
          <a:solidFill>
            <a:schemeClr val="tx1"/>
          </a:solidFill>
          <a:latin typeface="+mn-lt"/>
          <a:ea typeface="+mn-ea"/>
        </a:defRPr>
      </a:lvl4pPr>
      <a:lvl5pPr marL="2057400" indent="-228600" algn="l" rtl="0" eaLnBrk="0" fontAlgn="base" hangingPunct="0">
        <a:spcBef>
          <a:spcPct val="20000"/>
        </a:spcBef>
        <a:spcAft>
          <a:spcPct val="0"/>
        </a:spcAft>
        <a:buChar char="»"/>
        <a:defRPr kumimoji="1" sz="1400">
          <a:solidFill>
            <a:schemeClr val="tx1"/>
          </a:solidFill>
          <a:latin typeface="+mn-lt"/>
          <a:ea typeface="+mn-ea"/>
        </a:defRPr>
      </a:lvl5pPr>
      <a:lvl6pPr marL="2514600" indent="-228600" algn="l" rtl="0" fontAlgn="base">
        <a:spcBef>
          <a:spcPct val="20000"/>
        </a:spcBef>
        <a:spcAft>
          <a:spcPct val="0"/>
        </a:spcAft>
        <a:buChar char="»"/>
        <a:defRPr kumimoji="1" sz="1400">
          <a:solidFill>
            <a:schemeClr val="tx1"/>
          </a:solidFill>
          <a:latin typeface="+mn-lt"/>
          <a:ea typeface="+mn-ea"/>
        </a:defRPr>
      </a:lvl6pPr>
      <a:lvl7pPr marL="2971800" indent="-228600" algn="l" rtl="0" fontAlgn="base">
        <a:spcBef>
          <a:spcPct val="20000"/>
        </a:spcBef>
        <a:spcAft>
          <a:spcPct val="0"/>
        </a:spcAft>
        <a:buChar char="»"/>
        <a:defRPr kumimoji="1" sz="1400">
          <a:solidFill>
            <a:schemeClr val="tx1"/>
          </a:solidFill>
          <a:latin typeface="+mn-lt"/>
          <a:ea typeface="+mn-ea"/>
        </a:defRPr>
      </a:lvl7pPr>
      <a:lvl8pPr marL="3429000" indent="-228600" algn="l" rtl="0" fontAlgn="base">
        <a:spcBef>
          <a:spcPct val="20000"/>
        </a:spcBef>
        <a:spcAft>
          <a:spcPct val="0"/>
        </a:spcAft>
        <a:buChar char="»"/>
        <a:defRPr kumimoji="1" sz="1400">
          <a:solidFill>
            <a:schemeClr val="tx1"/>
          </a:solidFill>
          <a:latin typeface="+mn-lt"/>
          <a:ea typeface="+mn-ea"/>
        </a:defRPr>
      </a:lvl8pPr>
      <a:lvl9pPr marL="3886200" indent="-228600" algn="l" rtl="0" fontAlgn="base">
        <a:spcBef>
          <a:spcPct val="20000"/>
        </a:spcBef>
        <a:spcAft>
          <a:spcPct val="0"/>
        </a:spcAft>
        <a:buChar char="»"/>
        <a:defRPr kumimoji="1" sz="14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6"/>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6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762D76FB-362E-452F-A462-7EF4769B5C70}" type="datetime8">
              <a:rPr lang="ja-JP" altLang="en-US" smtClean="0"/>
              <a:pPr>
                <a:defRPr/>
              </a:pPr>
              <a:t>17/2/15 9時36分</a:t>
            </a:fld>
            <a:endParaRPr lang="en-US" altLang="ja-JP"/>
          </a:p>
        </p:txBody>
      </p:sp>
      <p:sp>
        <p:nvSpPr>
          <p:cNvPr id="5" name="フッター プレースホルダー 4"/>
          <p:cNvSpPr>
            <a:spLocks noGrp="1"/>
          </p:cNvSpPr>
          <p:nvPr>
            <p:ph type="ftr" sz="quarter" idx="3"/>
          </p:nvPr>
        </p:nvSpPr>
        <p:spPr>
          <a:xfrm>
            <a:off x="3384550" y="635636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p>
        </p:txBody>
      </p:sp>
      <p:sp>
        <p:nvSpPr>
          <p:cNvPr id="6" name="スライド番号プレースホルダー 5"/>
          <p:cNvSpPr>
            <a:spLocks noGrp="1"/>
          </p:cNvSpPr>
          <p:nvPr>
            <p:ph type="sldNum" sz="quarter" idx="4"/>
          </p:nvPr>
        </p:nvSpPr>
        <p:spPr>
          <a:xfrm>
            <a:off x="7099300" y="635636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10989B0-3D10-4F31-8EFD-BA8E73401EE1}" type="slidenum">
              <a:rPr lang="en-US" altLang="ja-JP" smtClean="0"/>
              <a:pPr>
                <a:defRPr/>
              </a:pPr>
              <a:t>‹#›</a:t>
            </a:fld>
            <a:endParaRPr lang="en-US" altLang="ja-JP"/>
          </a:p>
        </p:txBody>
      </p:sp>
    </p:spTree>
    <p:extLst>
      <p:ext uri="{BB962C8B-B14F-4D97-AF65-F5344CB8AC3E}">
        <p14:creationId xmlns:p14="http://schemas.microsoft.com/office/powerpoint/2010/main" val="3078804966"/>
      </p:ext>
    </p:extLst>
  </p:cSld>
  <p:clrMap bg1="lt1" tx1="dk1" bg2="lt2" tx2="dk2" accent1="accent1" accent2="accent2" accent3="accent3" accent4="accent4" accent5="accent5" accent6="accent6" hlink="hlink" folHlink="folHlink"/>
  <p:sldLayoutIdLst>
    <p:sldLayoutId id="2147483912" r:id="rId1"/>
    <p:sldLayoutId id="2147483913" r:id="rId2"/>
    <p:sldLayoutId id="2147483914" r:id="rId3"/>
    <p:sldLayoutId id="2147483915" r:id="rId4"/>
    <p:sldLayoutId id="2147483916" r:id="rId5"/>
    <p:sldLayoutId id="2147483917" r:id="rId6"/>
    <p:sldLayoutId id="2147483918" r:id="rId7"/>
    <p:sldLayoutId id="2147483919" r:id="rId8"/>
    <p:sldLayoutId id="2147483920" r:id="rId9"/>
    <p:sldLayoutId id="2147483921" r:id="rId10"/>
    <p:sldLayoutId id="2147483922" r:id="rId11"/>
    <p:sldLayoutId id="2147483924" r:id="rId12"/>
    <p:sldLayoutId id="2147483925" r:id="rId13"/>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5.x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emf"/><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Text Box 21"/>
          <p:cNvSpPr txBox="1">
            <a:spLocks noChangeArrowheads="1"/>
          </p:cNvSpPr>
          <p:nvPr/>
        </p:nvSpPr>
        <p:spPr bwMode="auto">
          <a:xfrm>
            <a:off x="5439684" y="5972593"/>
            <a:ext cx="413385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r" eaLnBrk="1" hangingPunct="1">
              <a:spcBef>
                <a:spcPct val="0"/>
              </a:spcBef>
              <a:buClrTx/>
              <a:buSzTx/>
              <a:buFontTx/>
              <a:buNone/>
            </a:pPr>
            <a:r>
              <a:rPr lang="ja-JP" altLang="en-US" sz="2800" dirty="0">
                <a:latin typeface="ＭＳ Ｐゴシック" pitchFamily="50" charset="-128"/>
              </a:rPr>
              <a:t>大阪府</a:t>
            </a:r>
          </a:p>
        </p:txBody>
      </p:sp>
      <p:sp>
        <p:nvSpPr>
          <p:cNvPr id="2" name="AutoShape 38"/>
          <p:cNvSpPr>
            <a:spLocks noChangeArrowheads="1"/>
          </p:cNvSpPr>
          <p:nvPr/>
        </p:nvSpPr>
        <p:spPr bwMode="auto">
          <a:xfrm>
            <a:off x="595423" y="3681760"/>
            <a:ext cx="9124613" cy="131763"/>
          </a:xfrm>
          <a:prstGeom prst="parallelogram">
            <a:avLst>
              <a:gd name="adj" fmla="val 23443"/>
            </a:avLst>
          </a:prstGeom>
          <a:gradFill rotWithShape="1">
            <a:gsLst>
              <a:gs pos="0">
                <a:schemeClr val="bg2"/>
              </a:gs>
              <a:gs pos="100000">
                <a:srgbClr val="99CCFF"/>
              </a:gs>
            </a:gsLst>
            <a:lin ang="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154800" rIns="90000" bIns="154800" anchor="ctr"/>
          <a:lstStyle/>
          <a:p>
            <a:endParaRPr lang="ja-JP" altLang="en-US"/>
          </a:p>
        </p:txBody>
      </p:sp>
      <p:sp>
        <p:nvSpPr>
          <p:cNvPr id="6" name="Rectangle 3"/>
          <p:cNvSpPr txBox="1">
            <a:spLocks noChangeArrowheads="1"/>
          </p:cNvSpPr>
          <p:nvPr/>
        </p:nvSpPr>
        <p:spPr>
          <a:xfrm>
            <a:off x="991673" y="3786389"/>
            <a:ext cx="8006010" cy="2214340"/>
          </a:xfrm>
          <a:prstGeom prst="rect">
            <a:avLst/>
          </a:prstGeom>
          <a:noFill/>
        </p:spPr>
        <p:txBody>
          <a:bodyPr anchor="ctr" anchorCtr="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265113" indent="-265113" fontAlgn="auto">
              <a:lnSpc>
                <a:spcPct val="120000"/>
              </a:lnSpc>
              <a:spcBef>
                <a:spcPts val="600"/>
              </a:spcBef>
              <a:spcAft>
                <a:spcPts val="0"/>
              </a:spcAft>
              <a:buClrTx/>
              <a:buSzTx/>
              <a:buFont typeface="Arial" pitchFamily="34" charset="0"/>
              <a:buNone/>
            </a:pPr>
            <a:r>
              <a:rPr lang="ja-JP" altLang="en-US" sz="1400" dirty="0" smtClean="0">
                <a:latin typeface="ＭＳ Ｐゴシック" pitchFamily="50" charset="-128"/>
              </a:rPr>
              <a:t>◆ 「財政運営基本条例」に基づき、財政状況に関する中長期試算を作成。</a:t>
            </a:r>
            <a:r>
              <a:rPr lang="en-US" altLang="ja-JP" sz="1400" dirty="0" smtClean="0">
                <a:latin typeface="ＭＳ Ｐゴシック" pitchFamily="50" charset="-128"/>
              </a:rPr>
              <a:t/>
            </a:r>
            <a:br>
              <a:rPr lang="en-US" altLang="ja-JP" sz="1400" dirty="0" smtClean="0">
                <a:latin typeface="ＭＳ Ｐゴシック" pitchFamily="50" charset="-128"/>
              </a:rPr>
            </a:br>
            <a:r>
              <a:rPr lang="ja-JP" altLang="en-US" sz="1400" dirty="0" smtClean="0">
                <a:latin typeface="ＭＳ Ｐゴシック" pitchFamily="50" charset="-128"/>
              </a:rPr>
              <a:t>（発射台となる毎年度の当初予算毎に作成）</a:t>
            </a:r>
            <a:endParaRPr lang="en-US" altLang="ja-JP" sz="1400" dirty="0" smtClean="0">
              <a:latin typeface="ＭＳ Ｐゴシック" pitchFamily="50" charset="-128"/>
            </a:endParaRPr>
          </a:p>
          <a:p>
            <a:pPr marL="265113" indent="-265113" fontAlgn="auto">
              <a:lnSpc>
                <a:spcPct val="120000"/>
              </a:lnSpc>
              <a:spcBef>
                <a:spcPts val="1200"/>
              </a:spcBef>
              <a:spcAft>
                <a:spcPts val="0"/>
              </a:spcAft>
              <a:buClrTx/>
              <a:buSzTx/>
              <a:buFont typeface="Arial" pitchFamily="34" charset="0"/>
              <a:buNone/>
            </a:pPr>
            <a:r>
              <a:rPr lang="ja-JP" altLang="en-US" sz="1400" dirty="0" smtClean="0">
                <a:latin typeface="ＭＳ Ｐゴシック" pitchFamily="50" charset="-128"/>
              </a:rPr>
              <a:t>◆ 試算にあたっては、「中長期の経済財政に関する試算」（内閣府）で示された経済成長率・長期金利や歳入・歳出の傾向など、現時点で見込むことができる条件を前提に推計。なお、この試算は不確定要素を多く含んでおり、将来に向かって相当の幅をもってみる必要。</a:t>
            </a:r>
          </a:p>
        </p:txBody>
      </p:sp>
      <p:sp>
        <p:nvSpPr>
          <p:cNvPr id="3" name="正方形/長方形 2"/>
          <p:cNvSpPr/>
          <p:nvPr/>
        </p:nvSpPr>
        <p:spPr>
          <a:xfrm>
            <a:off x="760567" y="2210035"/>
            <a:ext cx="8468221" cy="830997"/>
          </a:xfrm>
          <a:prstGeom prst="rect">
            <a:avLst/>
          </a:prstGeom>
          <a:noFill/>
        </p:spPr>
        <p:txBody>
          <a:bodyPr wrap="square" lIns="91440" tIns="45720" rIns="91440" bIns="45720">
            <a:spAutoFit/>
          </a:bodyPr>
          <a:lstStyle/>
          <a:p>
            <a:pPr algn="ctr"/>
            <a:r>
              <a:rPr lang="ja-JP" altLang="en-US" sz="4800" b="1" dirty="0" smtClean="0"/>
              <a:t>財政状況に関する中長期試算</a:t>
            </a:r>
            <a:endParaRPr lang="ja-JP" altLang="en-US" sz="4800" b="1" dirty="0"/>
          </a:p>
        </p:txBody>
      </p:sp>
      <p:sp>
        <p:nvSpPr>
          <p:cNvPr id="8" name="正方形/長方形 7"/>
          <p:cNvSpPr/>
          <p:nvPr/>
        </p:nvSpPr>
        <p:spPr>
          <a:xfrm>
            <a:off x="760567" y="3021163"/>
            <a:ext cx="8468221" cy="646331"/>
          </a:xfrm>
          <a:prstGeom prst="rect">
            <a:avLst/>
          </a:prstGeom>
          <a:noFill/>
        </p:spPr>
        <p:txBody>
          <a:bodyPr wrap="square" lIns="91440" tIns="45720" rIns="91440" bIns="45720">
            <a:spAutoFit/>
          </a:bodyPr>
          <a:lstStyle/>
          <a:p>
            <a:pPr algn="ctr"/>
            <a:r>
              <a:rPr lang="en-US" altLang="ja-JP" sz="3600" b="1" dirty="0" smtClean="0"/>
              <a:t>〔</a:t>
            </a:r>
            <a:r>
              <a:rPr lang="ja-JP" altLang="en-US" sz="3600" b="1" dirty="0" smtClean="0"/>
              <a:t>粗い試算</a:t>
            </a:r>
            <a:r>
              <a:rPr lang="en-US" altLang="ja-JP" sz="3600" b="1" dirty="0" smtClean="0"/>
              <a:t>〕</a:t>
            </a:r>
            <a:r>
              <a:rPr lang="ja-JP" altLang="en-US" sz="3600" b="1" dirty="0" smtClean="0"/>
              <a:t>平成</a:t>
            </a:r>
            <a:r>
              <a:rPr lang="en-US" altLang="ja-JP" sz="3600" b="1" dirty="0" smtClean="0"/>
              <a:t>29</a:t>
            </a:r>
            <a:r>
              <a:rPr lang="ja-JP" altLang="en-US" sz="3600" b="1" dirty="0" smtClean="0"/>
              <a:t>年</a:t>
            </a:r>
            <a:r>
              <a:rPr lang="en-US" altLang="ja-JP" sz="3600" b="1" dirty="0" smtClean="0"/>
              <a:t>2</a:t>
            </a:r>
            <a:r>
              <a:rPr lang="ja-JP" altLang="en-US" sz="3600" b="1" dirty="0" smtClean="0"/>
              <a:t>月版</a:t>
            </a:r>
            <a:endParaRPr lang="ja-JP" altLang="en-US" sz="4800" b="1" dirty="0"/>
          </a:p>
        </p:txBody>
      </p:sp>
      <p:sp>
        <p:nvSpPr>
          <p:cNvPr id="9" name="テキスト ボックス 8"/>
          <p:cNvSpPr txBox="1"/>
          <p:nvPr/>
        </p:nvSpPr>
        <p:spPr>
          <a:xfrm>
            <a:off x="8215952" y="477670"/>
            <a:ext cx="1012836"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資料</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316719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 name="グラフ 27"/>
          <p:cNvGraphicFramePr>
            <a:graphicFrameLocks/>
          </p:cNvGraphicFramePr>
          <p:nvPr>
            <p:extLst>
              <p:ext uri="{D42A27DB-BD31-4B8C-83A1-F6EECF244321}">
                <p14:modId xmlns:p14="http://schemas.microsoft.com/office/powerpoint/2010/main" val="2211152099"/>
              </p:ext>
            </p:extLst>
          </p:nvPr>
        </p:nvGraphicFramePr>
        <p:xfrm>
          <a:off x="421586" y="1818549"/>
          <a:ext cx="9656972" cy="4054375"/>
        </p:xfrm>
        <a:graphic>
          <a:graphicData uri="http://schemas.openxmlformats.org/drawingml/2006/chart">
            <c:chart xmlns:c="http://schemas.openxmlformats.org/drawingml/2006/chart" xmlns:r="http://schemas.openxmlformats.org/officeDocument/2006/relationships" r:id="rId3"/>
          </a:graphicData>
        </a:graphic>
      </p:graphicFrame>
      <p:sp>
        <p:nvSpPr>
          <p:cNvPr id="2" name="円弧 1"/>
          <p:cNvSpPr/>
          <p:nvPr/>
        </p:nvSpPr>
        <p:spPr>
          <a:xfrm rot="14711611">
            <a:off x="-24816" y="4361045"/>
            <a:ext cx="4265562" cy="1428502"/>
          </a:xfrm>
          <a:prstGeom prst="arc">
            <a:avLst>
              <a:gd name="adj1" fmla="val 16200000"/>
              <a:gd name="adj2" fmla="val 138451"/>
            </a:avLst>
          </a:prstGeom>
          <a:ln w="28575">
            <a:tailEnd type="arrow"/>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ln w="28575">
                <a:solidFill>
                  <a:schemeClr val="tx1"/>
                </a:solidFill>
              </a:ln>
            </a:endParaRPr>
          </a:p>
        </p:txBody>
      </p:sp>
      <p:sp>
        <p:nvSpPr>
          <p:cNvPr id="5" name="大かっこ 4"/>
          <p:cNvSpPr/>
          <p:nvPr/>
        </p:nvSpPr>
        <p:spPr>
          <a:xfrm>
            <a:off x="889273" y="6126906"/>
            <a:ext cx="8374046" cy="416187"/>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l"/>
            <a:r>
              <a:rPr lang="ja-JP" altLang="en-US" sz="1050" dirty="0" smtClean="0">
                <a:latin typeface="ＭＳ Ｐゴシック" pitchFamily="50" charset="-128"/>
              </a:rPr>
              <a:t>内閣府試算の経済</a:t>
            </a:r>
            <a:r>
              <a:rPr lang="ja-JP" altLang="en-US" sz="1050" dirty="0">
                <a:latin typeface="ＭＳ Ｐゴシック" pitchFamily="50" charset="-128"/>
              </a:rPr>
              <a:t>成長率・長期金利や歳入・歳出の状況など、現時点で見込むことができる条件を前提に</a:t>
            </a:r>
            <a:r>
              <a:rPr lang="ja-JP" altLang="en-US" sz="1050" dirty="0" smtClean="0">
                <a:latin typeface="ＭＳ Ｐゴシック" pitchFamily="50" charset="-128"/>
              </a:rPr>
              <a:t>推計</a:t>
            </a:r>
            <a:endParaRPr lang="en-US" altLang="ja-JP" sz="1050" dirty="0" smtClean="0">
              <a:latin typeface="ＭＳ Ｐゴシック" pitchFamily="50" charset="-128"/>
            </a:endParaRPr>
          </a:p>
          <a:p>
            <a:pPr algn="l"/>
            <a:r>
              <a:rPr lang="ja-JP" altLang="en-US" sz="1050" dirty="0" smtClean="0">
                <a:latin typeface="ＭＳ Ｐゴシック" pitchFamily="50" charset="-128"/>
              </a:rPr>
              <a:t>この</a:t>
            </a:r>
            <a:r>
              <a:rPr lang="ja-JP" altLang="en-US" sz="1050" dirty="0">
                <a:latin typeface="ＭＳ Ｐゴシック" pitchFamily="50" charset="-128"/>
              </a:rPr>
              <a:t>試算は不確定要素を多く含んでおり</a:t>
            </a:r>
            <a:r>
              <a:rPr lang="ja-JP" altLang="en-US" sz="1050" dirty="0" smtClean="0">
                <a:latin typeface="ＭＳ Ｐゴシック" pitchFamily="50" charset="-128"/>
              </a:rPr>
              <a:t>、将来に向かって相当</a:t>
            </a:r>
            <a:r>
              <a:rPr lang="ja-JP" altLang="en-US" sz="1050" dirty="0">
                <a:latin typeface="ＭＳ Ｐゴシック" pitchFamily="50" charset="-128"/>
              </a:rPr>
              <a:t>の幅をもってみる</a:t>
            </a:r>
            <a:r>
              <a:rPr lang="ja-JP" altLang="en-US" sz="1050" dirty="0" smtClean="0">
                <a:latin typeface="ＭＳ Ｐゴシック" pitchFamily="50" charset="-128"/>
              </a:rPr>
              <a:t>必要</a:t>
            </a:r>
            <a:endParaRPr kumimoji="1" lang="ja-JP" altLang="en-US" sz="1050" dirty="0"/>
          </a:p>
        </p:txBody>
      </p:sp>
      <p:sp>
        <p:nvSpPr>
          <p:cNvPr id="6" name="テキスト ボックス 5"/>
          <p:cNvSpPr txBox="1"/>
          <p:nvPr/>
        </p:nvSpPr>
        <p:spPr>
          <a:xfrm>
            <a:off x="672395" y="5872924"/>
            <a:ext cx="8761832" cy="253916"/>
          </a:xfrm>
          <a:prstGeom prst="rect">
            <a:avLst/>
          </a:prstGeom>
          <a:noFill/>
        </p:spPr>
        <p:txBody>
          <a:bodyPr wrap="square" rtlCol="0">
            <a:spAutoFit/>
          </a:bodyPr>
          <a:lstStyle/>
          <a:p>
            <a:r>
              <a:rPr kumimoji="1" lang="en-US" altLang="ja-JP" sz="1050" dirty="0" smtClean="0"/>
              <a:t>※H33</a:t>
            </a:r>
            <a:r>
              <a:rPr kumimoji="1" lang="ja-JP" altLang="en-US" sz="1050" dirty="0" smtClean="0"/>
              <a:t>までは財政収支への影響が大きい事業等を個別積上げ、</a:t>
            </a:r>
            <a:r>
              <a:rPr lang="en-US" altLang="ja-JP" sz="1050" dirty="0" smtClean="0"/>
              <a:t>H38</a:t>
            </a:r>
            <a:r>
              <a:rPr lang="ja-JP" altLang="en-US" sz="1050" dirty="0" smtClean="0"/>
              <a:t>までは内閣府試算の経済成長率・長期金利を前提に推計（</a:t>
            </a:r>
            <a:r>
              <a:rPr lang="en-US" altLang="ja-JP" sz="1050" dirty="0" smtClean="0"/>
              <a:t>H39</a:t>
            </a:r>
            <a:r>
              <a:rPr lang="ja-JP" altLang="en-US" sz="1050" dirty="0" smtClean="0"/>
              <a:t>以降は、横置き）</a:t>
            </a:r>
            <a:endParaRPr kumimoji="1" lang="ja-JP" altLang="en-US" sz="1050" dirty="0"/>
          </a:p>
        </p:txBody>
      </p:sp>
      <p:sp>
        <p:nvSpPr>
          <p:cNvPr id="4" name="メモ 3"/>
          <p:cNvSpPr/>
          <p:nvPr/>
        </p:nvSpPr>
        <p:spPr>
          <a:xfrm>
            <a:off x="1065919" y="1132368"/>
            <a:ext cx="8368307" cy="548515"/>
          </a:xfrm>
          <a:prstGeom prst="foldedCorner">
            <a:avLst>
              <a:gd name="adj" fmla="val 19534"/>
            </a:avLst>
          </a:prstGeom>
          <a:solidFill>
            <a:schemeClr val="bg1"/>
          </a:solidFill>
          <a:ln w="952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spcBef>
                <a:spcPts val="600"/>
              </a:spcBef>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減債基金の積立不足額の復元</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積立不足額：</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1,907</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年度当初後）　　</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※H13</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の間に累計</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5,202</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億円を借入れ</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spcBef>
                <a:spcPts val="600"/>
              </a:spcBef>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・財政</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調整</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基金　　　　　　　　　　　　残高見込額：   </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584</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円（</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年度末見込）　　</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積立</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目標額：</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1,450</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36</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末）</a:t>
            </a:r>
            <a:endParaRPr kumimoji="1" lang="ja-JP" altLang="en-US" sz="1050" dirty="0">
              <a:solidFill>
                <a:schemeClr val="tx1"/>
              </a:solidFill>
              <a:latin typeface="Arial Unicode MS" panose="020B0604020202020204" pitchFamily="50" charset="-128"/>
              <a:cs typeface="Meiryo UI" panose="020B0604030504040204" pitchFamily="50" charset="-128"/>
            </a:endParaRPr>
          </a:p>
        </p:txBody>
      </p:sp>
      <p:sp>
        <p:nvSpPr>
          <p:cNvPr id="8195" name="Rectangle 2"/>
          <p:cNvSpPr>
            <a:spLocks noGrp="1" noChangeArrowheads="1"/>
          </p:cNvSpPr>
          <p:nvPr>
            <p:ph type="title"/>
          </p:nvPr>
        </p:nvSpPr>
        <p:spPr>
          <a:xfrm>
            <a:off x="507406" y="378572"/>
            <a:ext cx="8917201" cy="637200"/>
          </a:xfrm>
          <a:solidFill>
            <a:srgbClr val="000099"/>
          </a:solidFill>
        </p:spPr>
        <p:txBody>
          <a:bodyPr/>
          <a:lstStyle/>
          <a:p>
            <a:pPr eaLnBrk="1" hangingPunct="1"/>
            <a:r>
              <a:rPr lang="ja-JP" altLang="en-US" sz="3200" b="1" dirty="0" smtClean="0">
                <a:solidFill>
                  <a:schemeClr val="bg1"/>
                </a:solidFill>
                <a:latin typeface="HGSｺﾞｼｯｸM" panose="020B0600000000000000" pitchFamily="50" charset="-128"/>
                <a:ea typeface="HGSｺﾞｼｯｸM" panose="020B0600000000000000" pitchFamily="50" charset="-128"/>
              </a:rPr>
              <a:t>　財政収支の見通し </a:t>
            </a:r>
            <a:r>
              <a:rPr lang="en-US" altLang="ja-JP" sz="3200" b="1" dirty="0" smtClean="0">
                <a:solidFill>
                  <a:schemeClr val="bg1"/>
                </a:solidFill>
                <a:latin typeface="HGSｺﾞｼｯｸM" panose="020B0600000000000000" pitchFamily="50" charset="-128"/>
                <a:ea typeface="HGSｺﾞｼｯｸM" panose="020B0600000000000000" pitchFamily="50" charset="-128"/>
              </a:rPr>
              <a:t>【</a:t>
            </a:r>
            <a:r>
              <a:rPr lang="ja-JP" altLang="en-US" sz="3200" b="1" dirty="0" smtClean="0">
                <a:solidFill>
                  <a:schemeClr val="bg1"/>
                </a:solidFill>
                <a:latin typeface="HGSｺﾞｼｯｸM" panose="020B0600000000000000" pitchFamily="50" charset="-128"/>
                <a:ea typeface="HGSｺﾞｼｯｸM" panose="020B0600000000000000" pitchFamily="50" charset="-128"/>
              </a:rPr>
              <a:t>平成</a:t>
            </a:r>
            <a:r>
              <a:rPr lang="en-US" altLang="ja-JP" sz="3200" b="1" dirty="0" smtClean="0">
                <a:solidFill>
                  <a:schemeClr val="bg1"/>
                </a:solidFill>
                <a:latin typeface="HGSｺﾞｼｯｸM" panose="020B0600000000000000" pitchFamily="50" charset="-128"/>
                <a:ea typeface="HGSｺﾞｼｯｸM" panose="020B0600000000000000" pitchFamily="50" charset="-128"/>
              </a:rPr>
              <a:t>29</a:t>
            </a:r>
            <a:r>
              <a:rPr lang="ja-JP" altLang="en-US" sz="3200" b="1" dirty="0" smtClean="0">
                <a:solidFill>
                  <a:schemeClr val="bg1"/>
                </a:solidFill>
                <a:latin typeface="HGSｺﾞｼｯｸM" panose="020B0600000000000000" pitchFamily="50" charset="-128"/>
                <a:ea typeface="HGSｺﾞｼｯｸM" panose="020B0600000000000000" pitchFamily="50" charset="-128"/>
              </a:rPr>
              <a:t>年</a:t>
            </a:r>
            <a:r>
              <a:rPr lang="en-US" altLang="ja-JP" sz="3200" b="1" dirty="0" smtClean="0">
                <a:solidFill>
                  <a:schemeClr val="bg1"/>
                </a:solidFill>
                <a:latin typeface="HGSｺﾞｼｯｸM" panose="020B0600000000000000" pitchFamily="50" charset="-128"/>
                <a:ea typeface="HGSｺﾞｼｯｸM" panose="020B0600000000000000" pitchFamily="50" charset="-128"/>
              </a:rPr>
              <a:t>2</a:t>
            </a:r>
            <a:r>
              <a:rPr lang="ja-JP" altLang="en-US" sz="3200" b="1" dirty="0" smtClean="0">
                <a:solidFill>
                  <a:schemeClr val="bg1"/>
                </a:solidFill>
                <a:latin typeface="HGSｺﾞｼｯｸM" panose="020B0600000000000000" pitchFamily="50" charset="-128"/>
                <a:ea typeface="HGSｺﾞｼｯｸM" panose="020B0600000000000000" pitchFamily="50" charset="-128"/>
              </a:rPr>
              <a:t>月版</a:t>
            </a:r>
            <a:r>
              <a:rPr lang="en-US" altLang="ja-JP" sz="3200" b="1" dirty="0" smtClean="0">
                <a:solidFill>
                  <a:schemeClr val="bg1"/>
                </a:solidFill>
                <a:latin typeface="HGSｺﾞｼｯｸM" panose="020B0600000000000000" pitchFamily="50" charset="-128"/>
                <a:ea typeface="HGSｺﾞｼｯｸM" panose="020B0600000000000000" pitchFamily="50" charset="-128"/>
              </a:rPr>
              <a:t>】</a:t>
            </a:r>
          </a:p>
        </p:txBody>
      </p:sp>
      <p:sp>
        <p:nvSpPr>
          <p:cNvPr id="38" name="ホームベース 37"/>
          <p:cNvSpPr/>
          <p:nvPr/>
        </p:nvSpPr>
        <p:spPr bwMode="auto">
          <a:xfrm rot="5400000">
            <a:off x="-1268333" y="3886307"/>
            <a:ext cx="3089989" cy="276017"/>
          </a:xfrm>
          <a:prstGeom prst="homePlate">
            <a:avLst/>
          </a:prstGeom>
          <a:solidFill>
            <a:schemeClr val="bg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154800" rIns="90000" bIns="154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39" name="テキスト ボックス 12"/>
          <p:cNvSpPr txBox="1"/>
          <p:nvPr/>
        </p:nvSpPr>
        <p:spPr>
          <a:xfrm>
            <a:off x="80115" y="2446318"/>
            <a:ext cx="430887" cy="3068656"/>
          </a:xfrm>
          <a:prstGeom prst="rect">
            <a:avLst/>
          </a:prstGeom>
          <a:noFill/>
        </p:spPr>
        <p:txBody>
          <a:bodyPr vert="eaVert"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1600" b="1" dirty="0">
                <a:latin typeface="HGSｺﾞｼｯｸM" panose="020B0600000000000000" pitchFamily="50" charset="-128"/>
                <a:ea typeface="HGSｺﾞｼｯｸM" panose="020B0600000000000000" pitchFamily="50" charset="-128"/>
              </a:rPr>
              <a:t>収　支　不　足　額</a:t>
            </a:r>
          </a:p>
        </p:txBody>
      </p:sp>
      <p:sp>
        <p:nvSpPr>
          <p:cNvPr id="44" name="Text Box 4"/>
          <p:cNvSpPr txBox="1">
            <a:spLocks noChangeArrowheads="1"/>
          </p:cNvSpPr>
          <p:nvPr/>
        </p:nvSpPr>
        <p:spPr bwMode="auto">
          <a:xfrm>
            <a:off x="9497236" y="71988"/>
            <a:ext cx="339725" cy="169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l" eaLnBrk="1" hangingPunct="1">
              <a:spcBef>
                <a:spcPct val="50000"/>
              </a:spcBef>
              <a:buClrTx/>
              <a:buSzTx/>
              <a:buFontTx/>
              <a:buNone/>
            </a:pPr>
            <a:r>
              <a:rPr lang="en-US" altLang="ja-JP" sz="1000" b="1" i="1" dirty="0">
                <a:latin typeface="Verdana" pitchFamily="34" charset="0"/>
              </a:rPr>
              <a:t>1</a:t>
            </a:r>
          </a:p>
        </p:txBody>
      </p:sp>
      <p:sp>
        <p:nvSpPr>
          <p:cNvPr id="12" name="テキスト ボックス 11"/>
          <p:cNvSpPr txBox="1"/>
          <p:nvPr/>
        </p:nvSpPr>
        <p:spPr>
          <a:xfrm>
            <a:off x="3513497" y="4372161"/>
            <a:ext cx="693950" cy="24374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en-US" altLang="ja-JP"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590</a:t>
            </a:r>
            <a:endPar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Tree>
    <p:extLst>
      <p:ext uri="{BB962C8B-B14F-4D97-AF65-F5344CB8AC3E}">
        <p14:creationId xmlns:p14="http://schemas.microsoft.com/office/powerpoint/2010/main" val="17613830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Grp="1" noChangeArrowheads="1"/>
          </p:cNvSpPr>
          <p:nvPr>
            <p:ph type="title"/>
          </p:nvPr>
        </p:nvSpPr>
        <p:spPr>
          <a:xfrm>
            <a:off x="495300" y="367763"/>
            <a:ext cx="8915400" cy="638628"/>
          </a:xfrm>
          <a:solidFill>
            <a:srgbClr val="000099"/>
          </a:solidFill>
        </p:spPr>
        <p:txBody>
          <a:bodyPr>
            <a:normAutofit/>
          </a:bodyPr>
          <a:lstStyle/>
          <a:p>
            <a:pPr eaLnBrk="1" hangingPunct="1"/>
            <a:r>
              <a:rPr lang="ja-JP" altLang="en-US" sz="3200" b="1" dirty="0" smtClean="0">
                <a:solidFill>
                  <a:schemeClr val="bg1"/>
                </a:solidFill>
                <a:latin typeface="HGSｺﾞｼｯｸM" panose="020B0600000000000000" pitchFamily="50" charset="-128"/>
                <a:ea typeface="HGSｺﾞｼｯｸM" panose="020B0600000000000000" pitchFamily="50" charset="-128"/>
              </a:rPr>
              <a:t>　結果のポイント</a:t>
            </a:r>
            <a:r>
              <a:rPr lang="ja-JP" altLang="en-US" sz="3200" b="1" dirty="0">
                <a:solidFill>
                  <a:schemeClr val="bg1"/>
                </a:solidFill>
                <a:latin typeface="HGSｺﾞｼｯｸM" panose="020B0600000000000000" pitchFamily="50" charset="-128"/>
                <a:ea typeface="HGSｺﾞｼｯｸM" panose="020B0600000000000000" pitchFamily="50" charset="-128"/>
              </a:rPr>
              <a:t>①</a:t>
            </a:r>
            <a:endParaRPr lang="en-US" altLang="ja-JP" sz="3200" b="1" dirty="0" smtClean="0">
              <a:solidFill>
                <a:schemeClr val="bg1"/>
              </a:solidFill>
              <a:latin typeface="HGSｺﾞｼｯｸM" panose="020B0600000000000000" pitchFamily="50" charset="-128"/>
              <a:ea typeface="HGSｺﾞｼｯｸM" panose="020B0600000000000000" pitchFamily="50" charset="-128"/>
            </a:endParaRPr>
          </a:p>
        </p:txBody>
      </p:sp>
      <p:graphicFrame>
        <p:nvGraphicFramePr>
          <p:cNvPr id="3" name="表 2"/>
          <p:cNvGraphicFramePr>
            <a:graphicFrameLocks noGrp="1" noChangeAspect="1"/>
          </p:cNvGraphicFramePr>
          <p:nvPr>
            <p:extLst>
              <p:ext uri="{D42A27DB-BD31-4B8C-83A1-F6EECF244321}">
                <p14:modId xmlns:p14="http://schemas.microsoft.com/office/powerpoint/2010/main" val="2412667267"/>
              </p:ext>
            </p:extLst>
          </p:nvPr>
        </p:nvGraphicFramePr>
        <p:xfrm>
          <a:off x="655096" y="2546576"/>
          <a:ext cx="8759216" cy="3683217"/>
        </p:xfrm>
        <a:graphic>
          <a:graphicData uri="http://schemas.openxmlformats.org/drawingml/2006/table">
            <a:tbl>
              <a:tblPr firstRow="1" bandRow="1">
                <a:tableStyleId>{5940675A-B579-460E-94D1-54222C63F5DA}</a:tableStyleId>
              </a:tblPr>
              <a:tblGrid>
                <a:gridCol w="409428"/>
                <a:gridCol w="1460311"/>
                <a:gridCol w="4817660"/>
                <a:gridCol w="2071817"/>
              </a:tblGrid>
              <a:tr h="0">
                <a:tc>
                  <a:txBody>
                    <a:bodyPr/>
                    <a:lstStyle/>
                    <a:p>
                      <a:pPr algn="dist"/>
                      <a:endParaRPr kumimoji="1" lang="ja-JP" altLang="en-US" sz="1400" b="1"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kumimoji="1" lang="ja-JP" altLang="en-US" sz="1400" dirty="0" smtClean="0">
                          <a:latin typeface="HGSｺﾞｼｯｸM" panose="020B0600000000000000" pitchFamily="50" charset="-128"/>
                          <a:ea typeface="HGSｺﾞｼｯｸM" panose="020B0600000000000000" pitchFamily="50" charset="-128"/>
                        </a:rPr>
                        <a:t>項　　　　　目</a:t>
                      </a:r>
                      <a:endParaRPr kumimoji="1" lang="ja-JP" altLang="en-US" sz="14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sz="1800" dirty="0">
                        <a:latin typeface="ＭＳ Ｐ明朝" panose="02020600040205080304" pitchFamily="18" charset="-128"/>
                        <a:ea typeface="ＭＳ Ｐ明朝" panose="02020600040205080304" pitchFamily="18" charset="-128"/>
                      </a:endParaRPr>
                    </a:p>
                  </a:txBody>
                  <a:tcPr marL="144000" marR="144000" marT="144000" marB="144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B w="12700" cap="flat" cmpd="sng" algn="ctr">
                      <a:solidFill>
                        <a:schemeClr val="tx1"/>
                      </a:solidFill>
                      <a:prstDash val="sysDot"/>
                      <a:round/>
                      <a:headEnd type="none" w="med" len="med"/>
                      <a:tailEnd type="none" w="med" len="med"/>
                    </a:lnB>
                  </a:tcPr>
                </a:tc>
                <a:tc>
                  <a:txBody>
                    <a:bodyPr/>
                    <a:lstStyle/>
                    <a:p>
                      <a:pPr algn="dist"/>
                      <a:r>
                        <a:rPr kumimoji="1" lang="ja-JP" altLang="en-US" sz="1100" dirty="0" smtClean="0">
                          <a:latin typeface="HGSｺﾞｼｯｸM" panose="020B0600000000000000" pitchFamily="50" charset="-128"/>
                          <a:ea typeface="HGSｺﾞｼｯｸM" panose="020B0600000000000000" pitchFamily="50" charset="-128"/>
                        </a:rPr>
                        <a:t>各年度の収支不足への影響（平成</a:t>
                      </a:r>
                      <a:r>
                        <a:rPr kumimoji="1" lang="en-US" altLang="ja-JP" sz="1100" dirty="0" smtClean="0">
                          <a:latin typeface="HGSｺﾞｼｯｸM" panose="020B0600000000000000" pitchFamily="50" charset="-128"/>
                          <a:ea typeface="HGSｺﾞｼｯｸM" panose="020B0600000000000000" pitchFamily="50" charset="-128"/>
                        </a:rPr>
                        <a:t>36</a:t>
                      </a:r>
                      <a:r>
                        <a:rPr kumimoji="1" lang="ja-JP" altLang="en-US" sz="1100" dirty="0" smtClean="0">
                          <a:latin typeface="HGSｺﾞｼｯｸM" panose="020B0600000000000000" pitchFamily="50" charset="-128"/>
                          <a:ea typeface="HGSｺﾞｼｯｸM" panose="020B0600000000000000" pitchFamily="50" charset="-128"/>
                        </a:rPr>
                        <a:t>年度まで）</a:t>
                      </a:r>
                      <a:endParaRPr kumimoji="1" lang="ja-JP" altLang="en-US" sz="11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18724">
                <a:tc rowSpan="3">
                  <a:txBody>
                    <a:bodyPr/>
                    <a:lstStyle/>
                    <a:p>
                      <a:pPr algn="dist"/>
                      <a:r>
                        <a:rPr kumimoji="1" lang="ja-JP" altLang="en-US" sz="1400" b="1" dirty="0" smtClean="0">
                          <a:latin typeface="HGSｺﾞｼｯｸM" panose="020B0600000000000000" pitchFamily="50" charset="-128"/>
                          <a:ea typeface="HGSｺﾞｼｯｸM" panose="020B0600000000000000" pitchFamily="50" charset="-128"/>
                        </a:rPr>
                        <a:t>歳入</a:t>
                      </a:r>
                      <a:endParaRPr kumimoji="1" lang="ja-JP" altLang="en-US" sz="1400" b="1" dirty="0">
                        <a:latin typeface="HGSｺﾞｼｯｸM" panose="020B0600000000000000" pitchFamily="50" charset="-128"/>
                        <a:ea typeface="HGSｺﾞｼｯｸM" panose="020B0600000000000000" pitchFamily="50" charset="-128"/>
                      </a:endParaRPr>
                    </a:p>
                  </a:txBody>
                  <a:tcPr marL="143084" marR="143084" marT="143084" marB="143084"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dist"/>
                      <a:r>
                        <a:rPr kumimoji="1" lang="ja-JP" altLang="en-US" sz="1100" dirty="0" smtClean="0">
                          <a:latin typeface="HGSｺﾞｼｯｸM" panose="020B0600000000000000" pitchFamily="50" charset="-128"/>
                          <a:ea typeface="HGSｺﾞｼｯｸM" panose="020B0600000000000000" pitchFamily="50" charset="-128"/>
                        </a:rPr>
                        <a:t>実質税収</a:t>
                      </a:r>
                      <a:endParaRPr kumimoji="1" lang="ja-JP" altLang="en-US" sz="11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Wingdings" panose="05000000000000000000" pitchFamily="2" charset="2"/>
                        <a:buNone/>
                      </a:pPr>
                      <a:r>
                        <a:rPr kumimoji="1" lang="ja-JP" altLang="en-US" sz="1100" dirty="0" smtClean="0">
                          <a:latin typeface="HGSｺﾞｼｯｸM" panose="020B0600000000000000" pitchFamily="50" charset="-128"/>
                          <a:ea typeface="HGSｺﾞｼｯｸM" panose="020B0600000000000000" pitchFamily="50" charset="-128"/>
                        </a:rPr>
                        <a:t>円高・株安の影響などにより</a:t>
                      </a:r>
                      <a:r>
                        <a:rPr kumimoji="1" lang="en-US" altLang="ja-JP" sz="1100" dirty="0" smtClean="0">
                          <a:latin typeface="HGSｺﾞｼｯｸM" panose="020B0600000000000000" pitchFamily="50" charset="-128"/>
                          <a:ea typeface="HGSｺﾞｼｯｸM" panose="020B0600000000000000" pitchFamily="50" charset="-128"/>
                        </a:rPr>
                        <a:t>29</a:t>
                      </a:r>
                      <a:r>
                        <a:rPr kumimoji="1" lang="ja-JP" altLang="en-US" sz="1100" dirty="0" smtClean="0">
                          <a:latin typeface="HGSｺﾞｼｯｸM" panose="020B0600000000000000" pitchFamily="50" charset="-128"/>
                          <a:ea typeface="HGSｺﾞｼｯｸM" panose="020B0600000000000000" pitchFamily="50" charset="-128"/>
                        </a:rPr>
                        <a:t>年度の税収見込みが減少</a:t>
                      </a:r>
                      <a:endParaRPr kumimoji="1" lang="ja-JP" altLang="en-US" sz="11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l"/>
                      <a:r>
                        <a:rPr kumimoji="1" lang="en-US" altLang="ja-JP" sz="1100" dirty="0" smtClean="0">
                          <a:latin typeface="HGSｺﾞｼｯｸM" panose="020B0600000000000000" pitchFamily="50" charset="-128"/>
                          <a:ea typeface="HGSｺﾞｼｯｸM" panose="020B0600000000000000" pitchFamily="50" charset="-128"/>
                        </a:rPr>
                        <a:t>210</a:t>
                      </a:r>
                      <a:r>
                        <a:rPr kumimoji="1" lang="ja-JP" altLang="en-US" sz="1100" dirty="0" smtClean="0">
                          <a:latin typeface="HGSｺﾞｼｯｸM" panose="020B0600000000000000" pitchFamily="50" charset="-128"/>
                          <a:ea typeface="HGSｺﾞｼｯｸM" panose="020B0600000000000000" pitchFamily="50" charset="-128"/>
                        </a:rPr>
                        <a:t>億～</a:t>
                      </a:r>
                      <a:r>
                        <a:rPr kumimoji="1" lang="en-US" altLang="ja-JP" sz="1100" dirty="0" smtClean="0">
                          <a:latin typeface="HGSｺﾞｼｯｸM" panose="020B0600000000000000" pitchFamily="50" charset="-128"/>
                          <a:ea typeface="HGSｺﾞｼｯｸM" panose="020B0600000000000000" pitchFamily="50" charset="-128"/>
                        </a:rPr>
                        <a:t>250</a:t>
                      </a:r>
                      <a:r>
                        <a:rPr kumimoji="1" lang="ja-JP" altLang="en-US" sz="1100" dirty="0" smtClean="0">
                          <a:latin typeface="HGSｺﾞｼｯｸM" panose="020B0600000000000000" pitchFamily="50" charset="-128"/>
                          <a:ea typeface="HGSｺﾞｼｯｸM" panose="020B0600000000000000" pitchFamily="50" charset="-128"/>
                        </a:rPr>
                        <a:t>億円程度悪化</a:t>
                      </a:r>
                      <a:endParaRPr kumimoji="1" lang="ja-JP" altLang="en-US" sz="11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18724">
                <a:tc vMerge="1">
                  <a:txBody>
                    <a:bodyPr/>
                    <a:lstStyle/>
                    <a:p>
                      <a:pPr algn="dist"/>
                      <a:endParaRPr lang="en-US" altLang="ja-JP" sz="1800" b="1" dirty="0" smtClean="0">
                        <a:latin typeface="+mn-ea"/>
                      </a:endParaRPr>
                    </a:p>
                  </a:txBody>
                  <a:tcPr marL="144000" marR="144000" marT="144000" marB="144000"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dist"/>
                      <a:r>
                        <a:rPr kumimoji="1" lang="ja-JP" altLang="en-US" sz="1100" dirty="0" smtClean="0">
                          <a:latin typeface="HGSｺﾞｼｯｸM" panose="020B0600000000000000" pitchFamily="50" charset="-128"/>
                          <a:ea typeface="HGSｺﾞｼｯｸM" panose="020B0600000000000000" pitchFamily="50" charset="-128"/>
                        </a:rPr>
                        <a:t>交付税等</a:t>
                      </a:r>
                      <a:endParaRPr kumimoji="1" lang="ja-JP" altLang="en-US" sz="11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Wingdings" panose="05000000000000000000" pitchFamily="2" charset="2"/>
                        <a:buNone/>
                      </a:pPr>
                      <a:r>
                        <a:rPr kumimoji="1" lang="ja-JP" altLang="en-US" sz="1100" dirty="0" smtClean="0">
                          <a:latin typeface="HGSｺﾞｼｯｸM" panose="020B0600000000000000" pitchFamily="50" charset="-128"/>
                          <a:ea typeface="HGSｺﾞｼｯｸM" panose="020B0600000000000000" pitchFamily="50" charset="-128"/>
                        </a:rPr>
                        <a:t>実質税収の減などにより増加</a:t>
                      </a:r>
                      <a:endParaRPr kumimoji="1" lang="ja-JP" altLang="en-US" sz="11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ja-JP" altLang="en-US" sz="14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r>
              <a:tr h="573404">
                <a:tc vMerge="1">
                  <a:txBody>
                    <a:bodyPr/>
                    <a:lstStyle/>
                    <a:p>
                      <a:pPr algn="dist"/>
                      <a:endParaRPr kumimoji="1" lang="ja-JP" altLang="en-US" sz="1800" b="1" dirty="0">
                        <a:latin typeface="HGSｺﾞｼｯｸM" panose="020B0600000000000000" pitchFamily="50" charset="-128"/>
                        <a:ea typeface="HGSｺﾞｼｯｸM" panose="020B0600000000000000" pitchFamily="50" charset="-128"/>
                      </a:endParaRPr>
                    </a:p>
                  </a:txBody>
                  <a:tcPr marL="143084" marR="143084" marT="143084" marB="143084" vert="eaVert"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dist"/>
                      <a:r>
                        <a:rPr kumimoji="1" lang="ja-JP" altLang="en-US" sz="1100" dirty="0" smtClean="0">
                          <a:latin typeface="HGSｺﾞｼｯｸM" panose="020B0600000000000000" pitchFamily="50" charset="-128"/>
                          <a:ea typeface="HGSｺﾞｼｯｸM" panose="020B0600000000000000" pitchFamily="50" charset="-128"/>
                        </a:rPr>
                        <a:t>特定財源</a:t>
                      </a:r>
                      <a:endParaRPr kumimoji="1" lang="ja-JP" altLang="en-US" sz="11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Wingdings" panose="05000000000000000000" pitchFamily="2" charset="2"/>
                        <a:buNone/>
                      </a:pPr>
                      <a:r>
                        <a:rPr kumimoji="1" lang="ja-JP" altLang="en-US" sz="1100" dirty="0" smtClean="0">
                          <a:latin typeface="HGSｺﾞｼｯｸM" panose="020B0600000000000000" pitchFamily="50" charset="-128"/>
                          <a:ea typeface="HGSｺﾞｼｯｸM" panose="020B0600000000000000" pitchFamily="50" charset="-128"/>
                        </a:rPr>
                        <a:t>行政改革推進債及び公共施設等整備基金の活用を見込むことにより増加</a:t>
                      </a:r>
                      <a:endParaRPr kumimoji="1" lang="ja-JP" altLang="en-US" sz="11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100" dirty="0" smtClean="0">
                          <a:latin typeface="HGSｺﾞｼｯｸM" panose="020B0600000000000000" pitchFamily="50" charset="-128"/>
                          <a:ea typeface="HGSｺﾞｼｯｸM" panose="020B0600000000000000" pitchFamily="50" charset="-128"/>
                        </a:rPr>
                        <a:t>平成</a:t>
                      </a:r>
                      <a:r>
                        <a:rPr kumimoji="1" lang="en-US" altLang="ja-JP" sz="1100" dirty="0" smtClean="0">
                          <a:latin typeface="HGSｺﾞｼｯｸM" panose="020B0600000000000000" pitchFamily="50" charset="-128"/>
                          <a:ea typeface="HGSｺﾞｼｯｸM" panose="020B0600000000000000" pitchFamily="50" charset="-128"/>
                        </a:rPr>
                        <a:t>32</a:t>
                      </a:r>
                      <a:r>
                        <a:rPr kumimoji="1" lang="ja-JP" altLang="en-US" sz="1100" dirty="0" smtClean="0">
                          <a:latin typeface="HGSｺﾞｼｯｸM" panose="020B0600000000000000" pitchFamily="50" charset="-128"/>
                          <a:ea typeface="HGSｺﾞｼｯｸM" panose="020B0600000000000000" pitchFamily="50" charset="-128"/>
                        </a:rPr>
                        <a:t>年度以降、</a:t>
                      </a:r>
                      <a:endParaRPr kumimoji="1" lang="en-US" altLang="ja-JP" sz="1100" dirty="0" smtClean="0">
                        <a:latin typeface="HGSｺﾞｼｯｸM" panose="020B0600000000000000" pitchFamily="50" charset="-128"/>
                        <a:ea typeface="HGSｺﾞｼｯｸM" panose="020B0600000000000000" pitchFamily="50" charset="-128"/>
                      </a:endParaRPr>
                    </a:p>
                    <a:p>
                      <a:pPr algn="l"/>
                      <a:r>
                        <a:rPr kumimoji="1" lang="en-US" altLang="ja-JP" sz="1100" dirty="0" smtClean="0">
                          <a:latin typeface="HGSｺﾞｼｯｸM" panose="020B0600000000000000" pitchFamily="50" charset="-128"/>
                          <a:ea typeface="HGSｺﾞｼｯｸM" panose="020B0600000000000000" pitchFamily="50" charset="-128"/>
                        </a:rPr>
                        <a:t>100</a:t>
                      </a:r>
                      <a:r>
                        <a:rPr kumimoji="1" lang="ja-JP" altLang="en-US" sz="1100" dirty="0" smtClean="0">
                          <a:latin typeface="HGSｺﾞｼｯｸM" panose="020B0600000000000000" pitchFamily="50" charset="-128"/>
                          <a:ea typeface="HGSｺﾞｼｯｸM" panose="020B0600000000000000" pitchFamily="50" charset="-128"/>
                        </a:rPr>
                        <a:t>億円程度改善</a:t>
                      </a:r>
                      <a:endParaRPr kumimoji="1" lang="ja-JP" altLang="en-US" sz="11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29681">
                <a:tc rowSpan="3">
                  <a:txBody>
                    <a:bodyPr/>
                    <a:lstStyle/>
                    <a:p>
                      <a:pPr algn="dist"/>
                      <a:r>
                        <a:rPr kumimoji="1" lang="ja-JP" altLang="en-US" sz="1400" b="1" dirty="0" smtClean="0">
                          <a:latin typeface="HGSｺﾞｼｯｸM" panose="020B0600000000000000" pitchFamily="50" charset="-128"/>
                          <a:ea typeface="HGSｺﾞｼｯｸM" panose="020B0600000000000000" pitchFamily="50" charset="-128"/>
                        </a:rPr>
                        <a:t>歳出</a:t>
                      </a:r>
                      <a:endParaRPr kumimoji="1" lang="ja-JP" altLang="en-US" sz="1400" b="1" dirty="0">
                        <a:latin typeface="HGSｺﾞｼｯｸM" panose="020B0600000000000000" pitchFamily="50" charset="-128"/>
                        <a:ea typeface="HGSｺﾞｼｯｸM" panose="020B0600000000000000" pitchFamily="50" charset="-128"/>
                      </a:endParaRPr>
                    </a:p>
                  </a:txBody>
                  <a:tcPr marL="143084" marR="143084" marT="143084" marB="143084"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dist"/>
                      <a:r>
                        <a:rPr kumimoji="1" lang="ja-JP" altLang="en-US" sz="1100" dirty="0" smtClean="0">
                          <a:latin typeface="HGSｺﾞｼｯｸM" panose="020B0600000000000000" pitchFamily="50" charset="-128"/>
                          <a:ea typeface="HGSｺﾞｼｯｸM" panose="020B0600000000000000" pitchFamily="50" charset="-128"/>
                        </a:rPr>
                        <a:t>人件費</a:t>
                      </a:r>
                      <a:endParaRPr kumimoji="1" lang="ja-JP" altLang="en-US" sz="11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Wingdings" panose="05000000000000000000" pitchFamily="2" charset="2"/>
                        <a:buNone/>
                      </a:pPr>
                      <a:r>
                        <a:rPr kumimoji="1" lang="ja-JP" altLang="en-US" sz="1100" dirty="0" smtClean="0">
                          <a:latin typeface="HGSｺﾞｼｯｸM" panose="020B0600000000000000" pitchFamily="50" charset="-128"/>
                          <a:ea typeface="HGSｺﾞｼｯｸM" panose="020B0600000000000000" pitchFamily="50" charset="-128"/>
                        </a:rPr>
                        <a:t>平成</a:t>
                      </a:r>
                      <a:r>
                        <a:rPr kumimoji="1" lang="en-US" altLang="ja-JP" sz="1100" dirty="0" smtClean="0">
                          <a:latin typeface="HGSｺﾞｼｯｸM" panose="020B0600000000000000" pitchFamily="50" charset="-128"/>
                          <a:ea typeface="HGSｺﾞｼｯｸM" panose="020B0600000000000000" pitchFamily="50" charset="-128"/>
                        </a:rPr>
                        <a:t>28</a:t>
                      </a:r>
                      <a:r>
                        <a:rPr kumimoji="1" lang="ja-JP" altLang="en-US" sz="1100" dirty="0" smtClean="0">
                          <a:latin typeface="HGSｺﾞｼｯｸM" panose="020B0600000000000000" pitchFamily="50" charset="-128"/>
                          <a:ea typeface="HGSｺﾞｼｯｸM" panose="020B0600000000000000" pitchFamily="50" charset="-128"/>
                        </a:rPr>
                        <a:t>年度給与改定影響額が確定した結果、仮試算での見込みより減少</a:t>
                      </a:r>
                      <a:endParaRPr kumimoji="1" lang="ja-JP" altLang="en-US" sz="11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100" dirty="0" smtClean="0">
                          <a:latin typeface="HGSｺﾞｼｯｸM" panose="020B0600000000000000" pitchFamily="50" charset="-128"/>
                          <a:ea typeface="HGSｺﾞｼｯｸM" panose="020B0600000000000000" pitchFamily="50" charset="-128"/>
                        </a:rPr>
                        <a:t>100</a:t>
                      </a:r>
                      <a:r>
                        <a:rPr kumimoji="1" lang="ja-JP" altLang="en-US" sz="1100" dirty="0" smtClean="0">
                          <a:latin typeface="HGSｺﾞｼｯｸM" panose="020B0600000000000000" pitchFamily="50" charset="-128"/>
                          <a:ea typeface="HGSｺﾞｼｯｸM" panose="020B0600000000000000" pitchFamily="50" charset="-128"/>
                        </a:rPr>
                        <a:t>億円程度改善</a:t>
                      </a:r>
                      <a:endParaRPr kumimoji="1" lang="en-US" altLang="ja-JP" sz="1100" dirty="0" smtClean="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73404">
                <a:tc vMerge="1">
                  <a:txBody>
                    <a:bodyPr/>
                    <a:lstStyle/>
                    <a:p>
                      <a:pPr algn="dist"/>
                      <a:endParaRPr kumimoji="1" lang="ja-JP" altLang="en-US" sz="1400" b="1" dirty="0">
                        <a:latin typeface="HGSｺﾞｼｯｸM" panose="020B0600000000000000" pitchFamily="50" charset="-128"/>
                        <a:ea typeface="HGSｺﾞｼｯｸM" panose="020B0600000000000000" pitchFamily="50" charset="-128"/>
                      </a:endParaRPr>
                    </a:p>
                  </a:txBody>
                  <a:tcPr marL="143084" marR="143084" marT="143084" marB="143084"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dist"/>
                      <a:r>
                        <a:rPr kumimoji="1" lang="ja-JP" altLang="en-US" sz="1100" dirty="0" smtClean="0">
                          <a:latin typeface="HGSｺﾞｼｯｸM" panose="020B0600000000000000" pitchFamily="50" charset="-128"/>
                          <a:ea typeface="HGSｺﾞｼｯｸM" panose="020B0600000000000000" pitchFamily="50" charset="-128"/>
                        </a:rPr>
                        <a:t>社会保障</a:t>
                      </a:r>
                      <a:endParaRPr kumimoji="1" lang="en-US" altLang="ja-JP" sz="1100" dirty="0" smtClean="0">
                        <a:latin typeface="HGSｺﾞｼｯｸM" panose="020B0600000000000000" pitchFamily="50" charset="-128"/>
                        <a:ea typeface="HGSｺﾞｼｯｸM" panose="020B0600000000000000" pitchFamily="50" charset="-128"/>
                      </a:endParaRPr>
                    </a:p>
                    <a:p>
                      <a:pPr algn="dist"/>
                      <a:r>
                        <a:rPr kumimoji="1" lang="ja-JP" altLang="en-US" sz="1100" dirty="0" smtClean="0">
                          <a:latin typeface="HGSｺﾞｼｯｸM" panose="020B0600000000000000" pitchFamily="50" charset="-128"/>
                          <a:ea typeface="HGSｺﾞｼｯｸM" panose="020B0600000000000000" pitchFamily="50" charset="-128"/>
                        </a:rPr>
                        <a:t>関係経費</a:t>
                      </a:r>
                      <a:endParaRPr kumimoji="1" lang="ja-JP" altLang="en-US" sz="11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Wingdings" panose="05000000000000000000" pitchFamily="2" charset="2"/>
                        <a:buNone/>
                      </a:pPr>
                      <a:r>
                        <a:rPr kumimoji="1" lang="ja-JP" altLang="en-US" sz="1100" dirty="0" smtClean="0">
                          <a:latin typeface="HGSｺﾞｼｯｸM" panose="020B0600000000000000" pitchFamily="50" charset="-128"/>
                          <a:ea typeface="HGSｺﾞｼｯｸM" panose="020B0600000000000000" pitchFamily="50" charset="-128"/>
                        </a:rPr>
                        <a:t>平成</a:t>
                      </a:r>
                      <a:r>
                        <a:rPr kumimoji="1" lang="en-US" altLang="ja-JP" sz="1100" dirty="0" smtClean="0">
                          <a:latin typeface="HGSｺﾞｼｯｸM" panose="020B0600000000000000" pitchFamily="50" charset="-128"/>
                          <a:ea typeface="HGSｺﾞｼｯｸM" panose="020B0600000000000000" pitchFamily="50" charset="-128"/>
                        </a:rPr>
                        <a:t>29</a:t>
                      </a:r>
                      <a:r>
                        <a:rPr kumimoji="1" lang="ja-JP" altLang="en-US" sz="1100" dirty="0" smtClean="0">
                          <a:latin typeface="HGSｺﾞｼｯｸM" panose="020B0600000000000000" pitchFamily="50" charset="-128"/>
                          <a:ea typeface="HGSｺﾞｼｯｸM" panose="020B0600000000000000" pitchFamily="50" charset="-128"/>
                        </a:rPr>
                        <a:t>年度当初において、実質税収及び交付税等の増を上回って増加</a:t>
                      </a:r>
                      <a:endParaRPr kumimoji="1" lang="ja-JP" altLang="en-US" sz="11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100" dirty="0" smtClean="0">
                          <a:latin typeface="HGSｺﾞｼｯｸM" panose="020B0600000000000000" pitchFamily="50" charset="-128"/>
                          <a:ea typeface="HGSｺﾞｼｯｸM" panose="020B0600000000000000" pitchFamily="50" charset="-128"/>
                        </a:rPr>
                        <a:t>120</a:t>
                      </a:r>
                      <a:r>
                        <a:rPr kumimoji="1" lang="ja-JP" altLang="en-US" sz="1100" dirty="0" smtClean="0">
                          <a:latin typeface="HGSｺﾞｼｯｸM" panose="020B0600000000000000" pitchFamily="50" charset="-128"/>
                          <a:ea typeface="HGSｺﾞｼｯｸM" panose="020B0600000000000000" pitchFamily="50" charset="-128"/>
                        </a:rPr>
                        <a:t>億円程度悪化</a:t>
                      </a:r>
                      <a:endParaRPr kumimoji="1" lang="en-US" altLang="ja-JP" sz="1100" dirty="0" smtClean="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57449">
                <a:tc vMerge="1">
                  <a:txBody>
                    <a:bodyPr/>
                    <a:lstStyle/>
                    <a:p>
                      <a:pPr algn="dist"/>
                      <a:endParaRPr kumimoji="1" lang="ja-JP" altLang="en-US" sz="1800" b="1" dirty="0"/>
                    </a:p>
                  </a:txBody>
                  <a:tcPr marL="144000" marR="144000" marT="144000" marB="144000"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tcPr>
                </a:tc>
                <a:tc>
                  <a:txBody>
                    <a:bodyPr/>
                    <a:lstStyle/>
                    <a:p>
                      <a:pPr algn="dist"/>
                      <a:r>
                        <a:rPr kumimoji="1" lang="ja-JP" altLang="en-US" sz="1100" dirty="0" smtClean="0">
                          <a:latin typeface="HGSｺﾞｼｯｸM" panose="020B0600000000000000" pitchFamily="50" charset="-128"/>
                          <a:ea typeface="HGSｺﾞｼｯｸM" panose="020B0600000000000000" pitchFamily="50" charset="-128"/>
                        </a:rPr>
                        <a:t>公債費</a:t>
                      </a:r>
                      <a:endParaRPr kumimoji="1" lang="ja-JP" altLang="en-US" sz="11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Wingdings" panose="05000000000000000000" pitchFamily="2" charset="2"/>
                        <a:buNone/>
                      </a:pPr>
                      <a:r>
                        <a:rPr kumimoji="1" lang="ja-JP" altLang="en-US" sz="1100" dirty="0" smtClean="0">
                          <a:latin typeface="HGSｺﾞｼｯｸM" panose="020B0600000000000000" pitchFamily="50" charset="-128"/>
                          <a:ea typeface="HGSｺﾞｼｯｸM" panose="020B0600000000000000" pitchFamily="50" charset="-128"/>
                        </a:rPr>
                        <a:t>金利の低下等により減少</a:t>
                      </a:r>
                      <a:endParaRPr kumimoji="1" lang="en-US" altLang="ja-JP" sz="1100" dirty="0" smtClean="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100" dirty="0" smtClean="0">
                          <a:latin typeface="HGSｺﾞｼｯｸM" panose="020B0600000000000000" pitchFamily="50" charset="-128"/>
                          <a:ea typeface="HGSｺﾞｼｯｸM" panose="020B0600000000000000" pitchFamily="50" charset="-128"/>
                        </a:rPr>
                        <a:t>40</a:t>
                      </a:r>
                      <a:r>
                        <a:rPr kumimoji="1" lang="ja-JP" altLang="en-US" sz="1100" dirty="0" smtClean="0">
                          <a:latin typeface="HGSｺﾞｼｯｸM" panose="020B0600000000000000" pitchFamily="50" charset="-128"/>
                          <a:ea typeface="HGSｺﾞｼｯｸM" panose="020B0600000000000000" pitchFamily="50" charset="-128"/>
                        </a:rPr>
                        <a:t>～</a:t>
                      </a:r>
                      <a:r>
                        <a:rPr kumimoji="1" lang="en-US" altLang="ja-JP" sz="1100" dirty="0" smtClean="0">
                          <a:latin typeface="HGSｺﾞｼｯｸM" panose="020B0600000000000000" pitchFamily="50" charset="-128"/>
                          <a:ea typeface="HGSｺﾞｼｯｸM" panose="020B0600000000000000" pitchFamily="50" charset="-128"/>
                        </a:rPr>
                        <a:t>90</a:t>
                      </a:r>
                      <a:r>
                        <a:rPr kumimoji="1" lang="ja-JP" altLang="en-US" sz="1100" dirty="0" smtClean="0">
                          <a:latin typeface="HGSｺﾞｼｯｸM" panose="020B0600000000000000" pitchFamily="50" charset="-128"/>
                          <a:ea typeface="HGSｺﾞｼｯｸM" panose="020B0600000000000000" pitchFamily="50" charset="-128"/>
                        </a:rPr>
                        <a:t>億円程度改善</a:t>
                      </a:r>
                      <a:endParaRPr kumimoji="1" lang="ja-JP" altLang="en-US" sz="11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6" name="Text Box 4"/>
          <p:cNvSpPr txBox="1">
            <a:spLocks noChangeArrowheads="1"/>
          </p:cNvSpPr>
          <p:nvPr/>
        </p:nvSpPr>
        <p:spPr bwMode="auto">
          <a:xfrm>
            <a:off x="9523317" y="6576023"/>
            <a:ext cx="339725" cy="169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l" eaLnBrk="1" hangingPunct="1">
              <a:spcBef>
                <a:spcPct val="50000"/>
              </a:spcBef>
              <a:buClrTx/>
              <a:buSzTx/>
              <a:buFontTx/>
              <a:buNone/>
            </a:pPr>
            <a:r>
              <a:rPr lang="en-US" altLang="ja-JP" sz="1000" b="1" i="1" dirty="0">
                <a:latin typeface="Verdana" pitchFamily="34" charset="0"/>
              </a:rPr>
              <a:t>2</a:t>
            </a:r>
          </a:p>
        </p:txBody>
      </p:sp>
      <p:sp>
        <p:nvSpPr>
          <p:cNvPr id="2" name="テキスト ボックス 1"/>
          <p:cNvSpPr txBox="1"/>
          <p:nvPr/>
        </p:nvSpPr>
        <p:spPr>
          <a:xfrm>
            <a:off x="123005" y="1082436"/>
            <a:ext cx="8253351" cy="369332"/>
          </a:xfrm>
          <a:prstGeom prst="rect">
            <a:avLst/>
          </a:prstGeom>
          <a:noFill/>
        </p:spPr>
        <p:txBody>
          <a:bodyPr wrap="square" rtlCol="0">
            <a:spAutoFit/>
          </a:bodyPr>
          <a:lstStyle/>
          <a:p>
            <a:pPr algn="l"/>
            <a:r>
              <a:rPr kumimoji="1" lang="ja-JP" altLang="en-US" b="1" dirty="0" smtClean="0">
                <a:latin typeface="HGSｺﾞｼｯｸM" panose="020B0600000000000000" pitchFamily="50" charset="-128"/>
                <a:ea typeface="HGSｺﾞｼｯｸM" panose="020B0600000000000000" pitchFamily="50" charset="-128"/>
              </a:rPr>
              <a:t>　［</a:t>
            </a:r>
            <a:r>
              <a:rPr lang="ja-JP" altLang="en-US" b="1" dirty="0" smtClean="0">
                <a:latin typeface="HGSｺﾞｼｯｸM" panose="020B0600000000000000" pitchFamily="50" charset="-128"/>
                <a:ea typeface="HGSｺﾞｼｯｸM" panose="020B0600000000000000" pitchFamily="50" charset="-128"/>
              </a:rPr>
              <a:t>平成</a:t>
            </a:r>
            <a:r>
              <a:rPr lang="en-US" altLang="ja-JP" b="1" dirty="0" smtClean="0">
                <a:latin typeface="HGSｺﾞｼｯｸM" panose="020B0600000000000000" pitchFamily="50" charset="-128"/>
                <a:ea typeface="HGSｺﾞｼｯｸM" panose="020B0600000000000000" pitchFamily="50" charset="-128"/>
              </a:rPr>
              <a:t>28</a:t>
            </a:r>
            <a:r>
              <a:rPr lang="ja-JP" altLang="en-US" b="1" dirty="0" smtClean="0">
                <a:latin typeface="HGSｺﾞｼｯｸM" panose="020B0600000000000000" pitchFamily="50" charset="-128"/>
                <a:ea typeface="HGSｺﾞｼｯｸM" panose="020B0600000000000000" pitchFamily="50" charset="-128"/>
              </a:rPr>
              <a:t>年</a:t>
            </a:r>
            <a:r>
              <a:rPr lang="en-US" altLang="ja-JP" b="1" dirty="0">
                <a:latin typeface="HGSｺﾞｼｯｸM" panose="020B0600000000000000" pitchFamily="50" charset="-128"/>
                <a:ea typeface="HGSｺﾞｼｯｸM" panose="020B0600000000000000" pitchFamily="50" charset="-128"/>
              </a:rPr>
              <a:t>9</a:t>
            </a:r>
            <a:r>
              <a:rPr lang="ja-JP" altLang="en-US" b="1" dirty="0" smtClean="0">
                <a:latin typeface="HGSｺﾞｼｯｸM" panose="020B0600000000000000" pitchFamily="50" charset="-128"/>
                <a:ea typeface="HGSｺﾞｼｯｸM" panose="020B0600000000000000" pitchFamily="50" charset="-128"/>
              </a:rPr>
              <a:t>月仮試算からの変動］</a:t>
            </a:r>
            <a:endParaRPr kumimoji="1" lang="ja-JP" altLang="en-US" b="1" dirty="0">
              <a:latin typeface="HGSｺﾞｼｯｸM" panose="020B0600000000000000" pitchFamily="50" charset="-128"/>
              <a:ea typeface="HGSｺﾞｼｯｸM" panose="020B0600000000000000" pitchFamily="50" charset="-128"/>
            </a:endParaRPr>
          </a:p>
        </p:txBody>
      </p:sp>
      <p:sp>
        <p:nvSpPr>
          <p:cNvPr id="4" name="テキスト ボックス 3"/>
          <p:cNvSpPr txBox="1"/>
          <p:nvPr/>
        </p:nvSpPr>
        <p:spPr>
          <a:xfrm>
            <a:off x="682392" y="6264337"/>
            <a:ext cx="8868221" cy="461665"/>
          </a:xfrm>
          <a:prstGeom prst="rect">
            <a:avLst/>
          </a:prstGeom>
          <a:noFill/>
        </p:spPr>
        <p:txBody>
          <a:bodyPr wrap="square" rtlCol="0">
            <a:spAutoFit/>
          </a:bodyPr>
          <a:lstStyle/>
          <a:p>
            <a:pPr algn="l"/>
            <a:r>
              <a:rPr lang="ja-JP" altLang="en-US" sz="1200" dirty="0" smtClean="0">
                <a:latin typeface="HGSｺﾞｼｯｸM" panose="020B0600000000000000" pitchFamily="50" charset="-128"/>
                <a:ea typeface="HGSｺﾞｼｯｸM" panose="020B0600000000000000" pitchFamily="50" charset="-128"/>
              </a:rPr>
              <a:t>（</a:t>
            </a:r>
            <a:r>
              <a:rPr lang="en-US" altLang="ja-JP" sz="1200" dirty="0" smtClean="0">
                <a:latin typeface="HGSｺﾞｼｯｸM" panose="020B0600000000000000" pitchFamily="50" charset="-128"/>
                <a:ea typeface="HGSｺﾞｼｯｸM" panose="020B0600000000000000" pitchFamily="50" charset="-128"/>
              </a:rPr>
              <a:t>※</a:t>
            </a:r>
            <a:r>
              <a:rPr lang="ja-JP" altLang="en-US" sz="1200" dirty="0" smtClean="0">
                <a:latin typeface="HGSｺﾞｼｯｸM" panose="020B0600000000000000" pitchFamily="50" charset="-128"/>
                <a:ea typeface="HGSｺﾞｼｯｸM" panose="020B0600000000000000" pitchFamily="50" charset="-128"/>
              </a:rPr>
              <a:t>）　平成</a:t>
            </a:r>
            <a:r>
              <a:rPr lang="en-US" altLang="ja-JP" sz="1200" dirty="0" smtClean="0">
                <a:latin typeface="HGSｺﾞｼｯｸM" panose="020B0600000000000000" pitchFamily="50" charset="-128"/>
                <a:ea typeface="HGSｺﾞｼｯｸM" panose="020B0600000000000000" pitchFamily="50" charset="-128"/>
              </a:rPr>
              <a:t>29</a:t>
            </a:r>
            <a:r>
              <a:rPr lang="ja-JP" altLang="en-US" sz="1200" dirty="0" smtClean="0">
                <a:latin typeface="HGSｺﾞｼｯｸM" panose="020B0600000000000000" pitchFamily="50" charset="-128"/>
                <a:ea typeface="HGSｺﾞｼｯｸM" panose="020B0600000000000000" pitchFamily="50" charset="-128"/>
              </a:rPr>
              <a:t>年度からの府費負担教職員制度の見直しにより、人件費が減少し、その財源として府税や交付税等が</a:t>
            </a:r>
            <a:r>
              <a:rPr lang="en-US" altLang="ja-JP" sz="1200" dirty="0" smtClean="0">
                <a:latin typeface="HGSｺﾞｼｯｸM" panose="020B0600000000000000" pitchFamily="50" charset="-128"/>
                <a:ea typeface="HGSｺﾞｼｯｸM" panose="020B0600000000000000" pitchFamily="50" charset="-128"/>
              </a:rPr>
              <a:t/>
            </a:r>
            <a:br>
              <a:rPr lang="en-US" altLang="ja-JP" sz="1200" dirty="0" smtClean="0">
                <a:latin typeface="HGSｺﾞｼｯｸM" panose="020B0600000000000000" pitchFamily="50" charset="-128"/>
                <a:ea typeface="HGSｺﾞｼｯｸM" panose="020B0600000000000000" pitchFamily="50" charset="-128"/>
              </a:rPr>
            </a:br>
            <a:r>
              <a:rPr lang="ja-JP" altLang="en-US" sz="1200" dirty="0" smtClean="0">
                <a:latin typeface="HGSｺﾞｼｯｸM" panose="020B0600000000000000" pitchFamily="50" charset="-128"/>
                <a:ea typeface="HGSｺﾞｼｯｸM" panose="020B0600000000000000" pitchFamily="50" charset="-128"/>
              </a:rPr>
              <a:t>　　　　減少したが、</a:t>
            </a:r>
            <a:r>
              <a:rPr kumimoji="1" lang="ja-JP" altLang="en-US" sz="1200" dirty="0" smtClean="0">
                <a:latin typeface="HGSｺﾞｼｯｸM" panose="020B0600000000000000" pitchFamily="50" charset="-128"/>
                <a:ea typeface="HGSｺﾞｼｯｸM" panose="020B0600000000000000" pitchFamily="50" charset="-128"/>
              </a:rPr>
              <a:t>収支には影響しない。</a:t>
            </a:r>
            <a:endParaRPr kumimoji="1" lang="ja-JP" altLang="en-US" sz="1200" dirty="0">
              <a:latin typeface="HGSｺﾞｼｯｸM" panose="020B0600000000000000" pitchFamily="50" charset="-128"/>
              <a:ea typeface="HGSｺﾞｼｯｸM" panose="020B0600000000000000" pitchFamily="50" charset="-128"/>
            </a:endParaRPr>
          </a:p>
        </p:txBody>
      </p:sp>
      <p:sp>
        <p:nvSpPr>
          <p:cNvPr id="5" name="テキスト ボックス 4"/>
          <p:cNvSpPr txBox="1"/>
          <p:nvPr/>
        </p:nvSpPr>
        <p:spPr>
          <a:xfrm>
            <a:off x="846168" y="1419362"/>
            <a:ext cx="8622554" cy="701731"/>
          </a:xfrm>
          <a:prstGeom prst="rect">
            <a:avLst/>
          </a:prstGeom>
          <a:noFill/>
        </p:spPr>
        <p:txBody>
          <a:bodyPr wrap="square" rtlCol="0">
            <a:spAutoFit/>
          </a:bodyPr>
          <a:lstStyle/>
          <a:p>
            <a:pPr algn="l"/>
            <a:r>
              <a:rPr kumimoji="1" lang="ja-JP" altLang="en-US" dirty="0" smtClean="0">
                <a:latin typeface="HGSｺﾞｼｯｸM" panose="020B0600000000000000" pitchFamily="50" charset="-128"/>
                <a:ea typeface="HGSｺﾞｼｯｸM" panose="020B0600000000000000" pitchFamily="50" charset="-128"/>
              </a:rPr>
              <a:t>平成</a:t>
            </a:r>
            <a:r>
              <a:rPr kumimoji="1" lang="en-US" altLang="ja-JP" dirty="0" smtClean="0">
                <a:latin typeface="HGSｺﾞｼｯｸM" panose="020B0600000000000000" pitchFamily="50" charset="-128"/>
                <a:ea typeface="HGSｺﾞｼｯｸM" panose="020B0600000000000000" pitchFamily="50" charset="-128"/>
              </a:rPr>
              <a:t>30</a:t>
            </a:r>
            <a:r>
              <a:rPr kumimoji="1" lang="ja-JP" altLang="en-US" dirty="0" smtClean="0">
                <a:latin typeface="HGSｺﾞｼｯｸM" panose="020B0600000000000000" pitchFamily="50" charset="-128"/>
                <a:ea typeface="HGSｺﾞｼｯｸM" panose="020B0600000000000000" pitchFamily="50" charset="-128"/>
              </a:rPr>
              <a:t>年度から</a:t>
            </a:r>
            <a:r>
              <a:rPr kumimoji="1" lang="en-US" altLang="ja-JP" dirty="0" smtClean="0">
                <a:latin typeface="HGSｺﾞｼｯｸM" panose="020B0600000000000000" pitchFamily="50" charset="-128"/>
                <a:ea typeface="HGSｺﾞｼｯｸM" panose="020B0600000000000000" pitchFamily="50" charset="-128"/>
              </a:rPr>
              <a:t>36</a:t>
            </a:r>
            <a:r>
              <a:rPr kumimoji="1" lang="ja-JP" altLang="en-US" dirty="0" smtClean="0">
                <a:latin typeface="HGSｺﾞｼｯｸM" panose="020B0600000000000000" pitchFamily="50" charset="-128"/>
                <a:ea typeface="HGSｺﾞｼｯｸM" panose="020B0600000000000000" pitchFamily="50" charset="-128"/>
              </a:rPr>
              <a:t>年度までを仮試算と比較すると、各年度の収支不足額が</a:t>
            </a:r>
            <a:endParaRPr kumimoji="1" lang="en-US" altLang="ja-JP" dirty="0" smtClean="0">
              <a:latin typeface="HGSｺﾞｼｯｸM" panose="020B0600000000000000" pitchFamily="50" charset="-128"/>
              <a:ea typeface="HGSｺﾞｼｯｸM" panose="020B0600000000000000" pitchFamily="50" charset="-128"/>
            </a:endParaRPr>
          </a:p>
          <a:p>
            <a:pPr algn="l"/>
            <a:r>
              <a:rPr kumimoji="1" lang="ja-JP" altLang="en-US" dirty="0" smtClean="0">
                <a:latin typeface="HGSｺﾞｼｯｸM" panose="020B0600000000000000" pitchFamily="50" charset="-128"/>
                <a:ea typeface="HGSｺﾞｼｯｸM" panose="020B0600000000000000" pitchFamily="50" charset="-128"/>
              </a:rPr>
              <a:t>おおむね</a:t>
            </a:r>
            <a:r>
              <a:rPr kumimoji="1" lang="en-US" altLang="ja-JP" dirty="0" smtClean="0">
                <a:latin typeface="HGSｺﾞｼｯｸM" panose="020B0600000000000000" pitchFamily="50" charset="-128"/>
                <a:ea typeface="HGSｺﾞｼｯｸM" panose="020B0600000000000000" pitchFamily="50" charset="-128"/>
              </a:rPr>
              <a:t>20</a:t>
            </a:r>
            <a:r>
              <a:rPr kumimoji="1" lang="ja-JP" altLang="en-US" dirty="0" smtClean="0">
                <a:latin typeface="HGSｺﾞｼｯｸM" panose="020B0600000000000000" pitchFamily="50" charset="-128"/>
                <a:ea typeface="HGSｺﾞｼｯｸM" panose="020B0600000000000000" pitchFamily="50" charset="-128"/>
              </a:rPr>
              <a:t>億～</a:t>
            </a:r>
            <a:r>
              <a:rPr kumimoji="1" lang="en-US" altLang="ja-JP" dirty="0" smtClean="0">
                <a:latin typeface="HGSｺﾞｼｯｸM" panose="020B0600000000000000" pitchFamily="50" charset="-128"/>
                <a:ea typeface="HGSｺﾞｼｯｸM" panose="020B0600000000000000" pitchFamily="50" charset="-128"/>
              </a:rPr>
              <a:t>200</a:t>
            </a:r>
            <a:r>
              <a:rPr kumimoji="1" lang="ja-JP" altLang="en-US" dirty="0" smtClean="0">
                <a:latin typeface="HGSｺﾞｼｯｸM" panose="020B0600000000000000" pitchFamily="50" charset="-128"/>
                <a:ea typeface="HGSｺﾞｼｯｸM" panose="020B0600000000000000" pitchFamily="50" charset="-128"/>
              </a:rPr>
              <a:t>億円</a:t>
            </a:r>
            <a:r>
              <a:rPr lang="ja-JP" altLang="en-US" dirty="0">
                <a:latin typeface="HGSｺﾞｼｯｸM" panose="020B0600000000000000" pitchFamily="50" charset="-128"/>
                <a:ea typeface="HGSｺﾞｼｯｸM" panose="020B0600000000000000" pitchFamily="50" charset="-128"/>
              </a:rPr>
              <a:t>悪化</a:t>
            </a:r>
            <a:r>
              <a:rPr kumimoji="1" lang="ja-JP" altLang="en-US" dirty="0" smtClean="0">
                <a:latin typeface="HGSｺﾞｼｯｸM" panose="020B0600000000000000" pitchFamily="50" charset="-128"/>
                <a:ea typeface="HGSｺﾞｼｯｸM" panose="020B0600000000000000" pitchFamily="50" charset="-128"/>
              </a:rPr>
              <a:t>。</a:t>
            </a:r>
            <a:endParaRPr kumimoji="1" lang="ja-JP" altLang="en-US" dirty="0">
              <a:latin typeface="HGSｺﾞｼｯｸM" panose="020B0600000000000000" pitchFamily="50" charset="-128"/>
              <a:ea typeface="HGSｺﾞｼｯｸM" panose="020B0600000000000000" pitchFamily="50" charset="-128"/>
            </a:endParaRPr>
          </a:p>
        </p:txBody>
      </p:sp>
      <p:sp>
        <p:nvSpPr>
          <p:cNvPr id="8" name="テキスト ボックス 7"/>
          <p:cNvSpPr txBox="1">
            <a:spLocks noChangeAspect="1"/>
          </p:cNvSpPr>
          <p:nvPr/>
        </p:nvSpPr>
        <p:spPr>
          <a:xfrm>
            <a:off x="423261" y="2157190"/>
            <a:ext cx="2511008" cy="369332"/>
          </a:xfrm>
          <a:prstGeom prst="rect">
            <a:avLst/>
          </a:prstGeom>
          <a:noFill/>
        </p:spPr>
        <p:txBody>
          <a:bodyPr wrap="square" rtlCol="0">
            <a:spAutoFit/>
          </a:bodyPr>
          <a:lstStyle/>
          <a:p>
            <a:pPr algn="l"/>
            <a:r>
              <a:rPr lang="ja-JP" altLang="en-US" b="1" dirty="0" smtClean="0">
                <a:latin typeface="HGSｺﾞｼｯｸM" panose="020B0600000000000000" pitchFamily="50" charset="-128"/>
                <a:ea typeface="HGSｺﾞｼｯｸM" panose="020B0600000000000000" pitchFamily="50" charset="-128"/>
              </a:rPr>
              <a:t>（主な要因）</a:t>
            </a:r>
            <a:endParaRPr kumimoji="1" lang="ja-JP" altLang="en-US" b="1" dirty="0">
              <a:latin typeface="HGSｺﾞｼｯｸM" panose="020B0600000000000000" pitchFamily="50" charset="-128"/>
              <a:ea typeface="HGSｺﾞｼｯｸM" panose="020B0600000000000000" pitchFamily="50" charset="-128"/>
            </a:endParaRPr>
          </a:p>
        </p:txBody>
      </p:sp>
      <p:sp>
        <p:nvSpPr>
          <p:cNvPr id="7" name="大かっこ 6"/>
          <p:cNvSpPr/>
          <p:nvPr/>
        </p:nvSpPr>
        <p:spPr>
          <a:xfrm>
            <a:off x="8652681" y="4148919"/>
            <a:ext cx="709683" cy="491320"/>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l"/>
            <a:r>
              <a:rPr kumimoji="1" lang="ja-JP" altLang="en-US" sz="700" dirty="0" smtClean="0">
                <a:latin typeface="HGSｺﾞｼｯｸM" panose="020B0600000000000000" pitchFamily="50" charset="-128"/>
                <a:ea typeface="HGSｺﾞｼｯｸM" panose="020B0600000000000000" pitchFamily="50" charset="-128"/>
              </a:rPr>
              <a:t>平成</a:t>
            </a:r>
            <a:r>
              <a:rPr kumimoji="1" lang="en-US" altLang="ja-JP" sz="700" dirty="0" smtClean="0">
                <a:latin typeface="HGSｺﾞｼｯｸM" panose="020B0600000000000000" pitchFamily="50" charset="-128"/>
                <a:ea typeface="HGSｺﾞｼｯｸM" panose="020B0600000000000000" pitchFamily="50" charset="-128"/>
              </a:rPr>
              <a:t>31</a:t>
            </a:r>
            <a:r>
              <a:rPr kumimoji="1" lang="ja-JP" altLang="en-US" sz="700" dirty="0" smtClean="0">
                <a:latin typeface="HGSｺﾞｼｯｸM" panose="020B0600000000000000" pitchFamily="50" charset="-128"/>
                <a:ea typeface="HGSｺﾞｼｯｸM" panose="020B0600000000000000" pitchFamily="50" charset="-128"/>
              </a:rPr>
              <a:t>年度までは仮試算に織り込み済み</a:t>
            </a:r>
            <a:endParaRPr kumimoji="1" lang="ja-JP" altLang="en-US" sz="700" dirty="0">
              <a:latin typeface="HGSｺﾞｼｯｸM" panose="020B0600000000000000" pitchFamily="50" charset="-128"/>
              <a:ea typeface="HGSｺﾞｼｯｸM" panose="020B0600000000000000" pitchFamily="50" charset="-128"/>
            </a:endParaRPr>
          </a:p>
        </p:txBody>
      </p:sp>
      <p:sp>
        <p:nvSpPr>
          <p:cNvPr id="9" name="テキスト ボックス 8"/>
          <p:cNvSpPr txBox="1"/>
          <p:nvPr/>
        </p:nvSpPr>
        <p:spPr>
          <a:xfrm>
            <a:off x="8854556" y="3491353"/>
            <a:ext cx="823823" cy="253916"/>
          </a:xfrm>
          <a:prstGeom prst="rect">
            <a:avLst/>
          </a:prstGeom>
          <a:noFill/>
          <a:ln>
            <a:noFill/>
          </a:ln>
        </p:spPr>
        <p:txBody>
          <a:bodyPr wrap="square" rtlCol="0">
            <a:spAutoFit/>
          </a:bodyPr>
          <a:lstStyle/>
          <a:p>
            <a:r>
              <a:rPr kumimoji="1" lang="ja-JP" altLang="en-US" sz="1050" dirty="0" smtClean="0">
                <a:latin typeface="HGSｺﾞｼｯｸM" panose="020B0600000000000000" pitchFamily="50" charset="-128"/>
                <a:ea typeface="HGSｺﾞｼｯｸM" panose="020B0600000000000000" pitchFamily="50" charset="-128"/>
              </a:rPr>
              <a:t>（</a:t>
            </a:r>
            <a:r>
              <a:rPr kumimoji="1" lang="en-US" altLang="ja-JP" sz="1050" dirty="0" smtClean="0">
                <a:latin typeface="HGSｺﾞｼｯｸM" panose="020B0600000000000000" pitchFamily="50" charset="-128"/>
                <a:ea typeface="HGSｺﾞｼｯｸM" panose="020B0600000000000000" pitchFamily="50" charset="-128"/>
              </a:rPr>
              <a:t>※</a:t>
            </a:r>
            <a:r>
              <a:rPr kumimoji="1" lang="ja-JP" altLang="en-US" sz="1050" dirty="0" smtClean="0">
                <a:latin typeface="HGSｺﾞｼｯｸM" panose="020B0600000000000000" pitchFamily="50" charset="-128"/>
                <a:ea typeface="HGSｺﾞｼｯｸM" panose="020B0600000000000000" pitchFamily="50" charset="-128"/>
              </a:rPr>
              <a:t>）</a:t>
            </a:r>
            <a:endParaRPr kumimoji="1" lang="ja-JP" altLang="en-US" sz="1050" dirty="0">
              <a:latin typeface="HGSｺﾞｼｯｸM" panose="020B0600000000000000" pitchFamily="50" charset="-128"/>
              <a:ea typeface="HGSｺﾞｼｯｸM" panose="020B0600000000000000" pitchFamily="50" charset="-128"/>
            </a:endParaRPr>
          </a:p>
        </p:txBody>
      </p:sp>
      <p:sp>
        <p:nvSpPr>
          <p:cNvPr id="11" name="テキスト ボックス 10"/>
          <p:cNvSpPr txBox="1"/>
          <p:nvPr/>
        </p:nvSpPr>
        <p:spPr>
          <a:xfrm>
            <a:off x="8316632" y="4795654"/>
            <a:ext cx="823823" cy="253916"/>
          </a:xfrm>
          <a:prstGeom prst="rect">
            <a:avLst/>
          </a:prstGeom>
          <a:noFill/>
          <a:ln>
            <a:noFill/>
          </a:ln>
        </p:spPr>
        <p:txBody>
          <a:bodyPr wrap="square" rtlCol="0">
            <a:spAutoFit/>
          </a:bodyPr>
          <a:lstStyle/>
          <a:p>
            <a:r>
              <a:rPr kumimoji="1" lang="ja-JP" altLang="en-US" sz="1050" dirty="0" smtClean="0">
                <a:latin typeface="HGSｺﾞｼｯｸM" panose="020B0600000000000000" pitchFamily="50" charset="-128"/>
                <a:ea typeface="HGSｺﾞｼｯｸM" panose="020B0600000000000000" pitchFamily="50" charset="-128"/>
              </a:rPr>
              <a:t>（</a:t>
            </a:r>
            <a:r>
              <a:rPr kumimoji="1" lang="en-US" altLang="ja-JP" sz="1050" dirty="0" smtClean="0">
                <a:latin typeface="HGSｺﾞｼｯｸM" panose="020B0600000000000000" pitchFamily="50" charset="-128"/>
                <a:ea typeface="HGSｺﾞｼｯｸM" panose="020B0600000000000000" pitchFamily="50" charset="-128"/>
              </a:rPr>
              <a:t>※</a:t>
            </a:r>
            <a:r>
              <a:rPr kumimoji="1" lang="ja-JP" altLang="en-US" sz="1050" dirty="0" smtClean="0">
                <a:latin typeface="HGSｺﾞｼｯｸM" panose="020B0600000000000000" pitchFamily="50" charset="-128"/>
                <a:ea typeface="HGSｺﾞｼｯｸM" panose="020B0600000000000000" pitchFamily="50" charset="-128"/>
              </a:rPr>
              <a:t>）</a:t>
            </a:r>
            <a:endParaRPr kumimoji="1" lang="ja-JP" altLang="en-US" sz="1050" dirty="0">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39986186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グラフ 7"/>
          <p:cNvGraphicFramePr>
            <a:graphicFrameLocks/>
          </p:cNvGraphicFramePr>
          <p:nvPr>
            <p:extLst>
              <p:ext uri="{D42A27DB-BD31-4B8C-83A1-F6EECF244321}">
                <p14:modId xmlns:p14="http://schemas.microsoft.com/office/powerpoint/2010/main" val="632759506"/>
              </p:ext>
            </p:extLst>
          </p:nvPr>
        </p:nvGraphicFramePr>
        <p:xfrm>
          <a:off x="5202885" y="1636585"/>
          <a:ext cx="4638719" cy="2187587"/>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 Box 4"/>
          <p:cNvSpPr txBox="1">
            <a:spLocks noChangeArrowheads="1"/>
          </p:cNvSpPr>
          <p:nvPr/>
        </p:nvSpPr>
        <p:spPr bwMode="auto">
          <a:xfrm>
            <a:off x="9501879" y="149650"/>
            <a:ext cx="339725" cy="169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l" eaLnBrk="1" hangingPunct="1">
              <a:spcBef>
                <a:spcPct val="50000"/>
              </a:spcBef>
              <a:buClrTx/>
              <a:buSzTx/>
              <a:buFontTx/>
              <a:buNone/>
            </a:pPr>
            <a:r>
              <a:rPr lang="en-US" altLang="ja-JP" sz="1000" b="1" i="1" dirty="0">
                <a:latin typeface="Verdana" pitchFamily="34" charset="0"/>
              </a:rPr>
              <a:t>3</a:t>
            </a:r>
          </a:p>
        </p:txBody>
      </p:sp>
      <p:sp>
        <p:nvSpPr>
          <p:cNvPr id="7" name="Rectangle 2"/>
          <p:cNvSpPr>
            <a:spLocks noGrp="1" noChangeArrowheads="1"/>
          </p:cNvSpPr>
          <p:nvPr>
            <p:ph type="title"/>
          </p:nvPr>
        </p:nvSpPr>
        <p:spPr>
          <a:xfrm>
            <a:off x="507406" y="488088"/>
            <a:ext cx="8917201" cy="637200"/>
          </a:xfrm>
          <a:solidFill>
            <a:srgbClr val="000099"/>
          </a:solidFill>
        </p:spPr>
        <p:txBody>
          <a:bodyPr>
            <a:normAutofit/>
          </a:bodyPr>
          <a:lstStyle/>
          <a:p>
            <a:pPr eaLnBrk="1" hangingPunct="1"/>
            <a:r>
              <a:rPr lang="ja-JP" altLang="en-US" sz="3200" b="1" dirty="0" smtClean="0">
                <a:solidFill>
                  <a:schemeClr val="bg1"/>
                </a:solidFill>
                <a:latin typeface="HGSｺﾞｼｯｸM" panose="020B0600000000000000" pitchFamily="50" charset="-128"/>
                <a:ea typeface="HGSｺﾞｼｯｸM" panose="020B0600000000000000" pitchFamily="50" charset="-128"/>
              </a:rPr>
              <a:t>　結果のポイント</a:t>
            </a:r>
            <a:r>
              <a:rPr lang="ja-JP" altLang="en-US" sz="3200" b="1" dirty="0">
                <a:solidFill>
                  <a:schemeClr val="bg1"/>
                </a:solidFill>
                <a:latin typeface="HGSｺﾞｼｯｸM" panose="020B0600000000000000" pitchFamily="50" charset="-128"/>
                <a:ea typeface="HGSｺﾞｼｯｸM" panose="020B0600000000000000" pitchFamily="50" charset="-128"/>
              </a:rPr>
              <a:t>②</a:t>
            </a:r>
            <a:endParaRPr lang="en-US" altLang="ja-JP" sz="3200" b="1" dirty="0" smtClean="0">
              <a:solidFill>
                <a:schemeClr val="bg1"/>
              </a:solidFill>
              <a:latin typeface="HGSｺﾞｼｯｸM" panose="020B0600000000000000" pitchFamily="50" charset="-128"/>
              <a:ea typeface="HGSｺﾞｼｯｸM" panose="020B0600000000000000" pitchFamily="50" charset="-128"/>
            </a:endParaRPr>
          </a:p>
        </p:txBody>
      </p:sp>
      <p:sp>
        <p:nvSpPr>
          <p:cNvPr id="9" name="Rectangle 3"/>
          <p:cNvSpPr txBox="1">
            <a:spLocks noChangeArrowheads="1"/>
          </p:cNvSpPr>
          <p:nvPr/>
        </p:nvSpPr>
        <p:spPr>
          <a:xfrm>
            <a:off x="5786601" y="1225803"/>
            <a:ext cx="3781560" cy="420915"/>
          </a:xfrm>
          <a:prstGeom prst="rect">
            <a:avLst/>
          </a:prstGeom>
          <a:no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265113" indent="-265113" algn="ctr" fontAlgn="auto">
              <a:lnSpc>
                <a:spcPts val="3120"/>
              </a:lnSpc>
              <a:spcBef>
                <a:spcPts val="1200"/>
              </a:spcBef>
              <a:spcAft>
                <a:spcPts val="0"/>
              </a:spcAft>
              <a:buClrTx/>
              <a:buSzTx/>
              <a:buFont typeface="Arial" pitchFamily="34" charset="0"/>
              <a:buNone/>
            </a:pPr>
            <a:r>
              <a:rPr lang="ja-JP" altLang="en-US" sz="1400" dirty="0" smtClean="0">
                <a:latin typeface="HGSｺﾞｼｯｸM" panose="020B0600000000000000" pitchFamily="50" charset="-128"/>
                <a:ea typeface="HGSｺﾞｼｯｸM" panose="020B0600000000000000" pitchFamily="50" charset="-128"/>
              </a:rPr>
              <a:t>≪ 財政</a:t>
            </a:r>
            <a:r>
              <a:rPr lang="ja-JP" altLang="en-US" sz="1400" dirty="0">
                <a:latin typeface="HGSｺﾞｼｯｸM" panose="020B0600000000000000" pitchFamily="50" charset="-128"/>
                <a:ea typeface="HGSｺﾞｼｯｸM" panose="020B0600000000000000" pitchFamily="50" charset="-128"/>
              </a:rPr>
              <a:t>調整</a:t>
            </a:r>
            <a:r>
              <a:rPr lang="ja-JP" altLang="en-US" sz="1400" dirty="0" smtClean="0">
                <a:latin typeface="HGSｺﾞｼｯｸM" panose="020B0600000000000000" pitchFamily="50" charset="-128"/>
                <a:ea typeface="HGSｺﾞｼｯｸM" panose="020B0600000000000000" pitchFamily="50" charset="-128"/>
              </a:rPr>
              <a:t>基金残高の推移 ≫</a:t>
            </a:r>
            <a:endParaRPr lang="en-US" altLang="ja-JP" sz="1400" dirty="0">
              <a:latin typeface="HGSｺﾞｼｯｸM" panose="020B0600000000000000" pitchFamily="50" charset="-128"/>
              <a:ea typeface="HGSｺﾞｼｯｸM" panose="020B0600000000000000" pitchFamily="50" charset="-128"/>
            </a:endParaRPr>
          </a:p>
        </p:txBody>
      </p:sp>
      <p:sp>
        <p:nvSpPr>
          <p:cNvPr id="10" name="Rectangle 3"/>
          <p:cNvSpPr txBox="1">
            <a:spLocks noChangeArrowheads="1"/>
          </p:cNvSpPr>
          <p:nvPr/>
        </p:nvSpPr>
        <p:spPr>
          <a:xfrm>
            <a:off x="5587511" y="1375318"/>
            <a:ext cx="753294" cy="531628"/>
          </a:xfrm>
          <a:prstGeom prst="rect">
            <a:avLst/>
          </a:prstGeom>
          <a:no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265113" indent="-265113" fontAlgn="auto">
              <a:lnSpc>
                <a:spcPts val="3120"/>
              </a:lnSpc>
              <a:spcBef>
                <a:spcPts val="1200"/>
              </a:spcBef>
              <a:spcAft>
                <a:spcPts val="0"/>
              </a:spcAft>
              <a:buClrTx/>
              <a:buSzTx/>
              <a:buFont typeface="Arial" pitchFamily="34" charset="0"/>
              <a:buNone/>
            </a:pPr>
            <a:r>
              <a:rPr lang="ja-JP" altLang="en-US" sz="1050" dirty="0" smtClean="0">
                <a:latin typeface="+mn-ea"/>
              </a:rPr>
              <a:t>（億円）</a:t>
            </a:r>
            <a:endParaRPr lang="en-US" altLang="ja-JP" sz="1050" dirty="0">
              <a:latin typeface="+mn-ea"/>
            </a:endParaRPr>
          </a:p>
        </p:txBody>
      </p:sp>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31535" y="4229669"/>
            <a:ext cx="3594126" cy="24837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3"/>
          <p:cNvSpPr txBox="1">
            <a:spLocks noChangeArrowheads="1"/>
          </p:cNvSpPr>
          <p:nvPr/>
        </p:nvSpPr>
        <p:spPr>
          <a:xfrm>
            <a:off x="5438899" y="3936930"/>
            <a:ext cx="4630030" cy="372169"/>
          </a:xfrm>
          <a:prstGeom prst="rect">
            <a:avLst/>
          </a:prstGeom>
          <a:no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44000" indent="-265113">
              <a:lnSpc>
                <a:spcPct val="130000"/>
              </a:lnSpc>
              <a:spcBef>
                <a:spcPts val="1200"/>
              </a:spcBef>
              <a:buNone/>
            </a:pPr>
            <a:r>
              <a:rPr lang="ja-JP" altLang="en-US" sz="1200" dirty="0">
                <a:latin typeface="HGSｺﾞｼｯｸM" panose="020B0600000000000000" pitchFamily="50" charset="-128"/>
                <a:ea typeface="HGSｺﾞｼｯｸM" panose="020B0600000000000000" pitchFamily="50" charset="-128"/>
                <a:cs typeface="Meiryo UI" panose="020B0604030504040204" pitchFamily="50" charset="-128"/>
              </a:rPr>
              <a:t>　</a:t>
            </a:r>
            <a:r>
              <a:rPr lang="ja-JP" altLang="en-US" sz="1200" dirty="0" smtClean="0">
                <a:latin typeface="HGSｺﾞｼｯｸM" panose="020B0600000000000000" pitchFamily="50" charset="-128"/>
                <a:ea typeface="HGSｺﾞｼｯｸM" panose="020B0600000000000000" pitchFamily="50" charset="-128"/>
                <a:cs typeface="Meiryo UI" panose="020B0604030504040204" pitchFamily="50" charset="-128"/>
              </a:rPr>
              <a:t>≪ 財政</a:t>
            </a:r>
            <a:r>
              <a:rPr lang="ja-JP" altLang="en-US" sz="1200" dirty="0">
                <a:latin typeface="HGSｺﾞｼｯｸM" panose="020B0600000000000000" pitchFamily="50" charset="-128"/>
                <a:ea typeface="HGSｺﾞｼｯｸM" panose="020B0600000000000000" pitchFamily="50" charset="-128"/>
                <a:cs typeface="Meiryo UI" panose="020B0604030504040204" pitchFamily="50" charset="-128"/>
              </a:rPr>
              <a:t>調整基金</a:t>
            </a:r>
            <a:r>
              <a:rPr lang="ja-JP" altLang="en-US" sz="1200" dirty="0" smtClean="0">
                <a:latin typeface="HGSｺﾞｼｯｸM" panose="020B0600000000000000" pitchFamily="50" charset="-128"/>
                <a:ea typeface="HGSｺﾞｼｯｸM" panose="020B0600000000000000" pitchFamily="50" charset="-128"/>
                <a:cs typeface="Meiryo UI" panose="020B0604030504040204" pitchFamily="50" charset="-128"/>
              </a:rPr>
              <a:t>の</a:t>
            </a:r>
            <a:r>
              <a:rPr lang="ja-JP" altLang="en-US" sz="1200" dirty="0">
                <a:latin typeface="HGSｺﾞｼｯｸM" panose="020B0600000000000000" pitchFamily="50" charset="-128"/>
                <a:ea typeface="HGSｺﾞｼｯｸM" panose="020B0600000000000000" pitchFamily="50" charset="-128"/>
                <a:cs typeface="Meiryo UI" panose="020B0604030504040204" pitchFamily="50" charset="-128"/>
              </a:rPr>
              <a:t>取崩し</a:t>
            </a:r>
            <a:r>
              <a:rPr lang="ja-JP" altLang="en-US" sz="1200" dirty="0" smtClean="0">
                <a:latin typeface="HGSｺﾞｼｯｸM" panose="020B0600000000000000" pitchFamily="50" charset="-128"/>
                <a:ea typeface="HGSｺﾞｼｯｸM" panose="020B0600000000000000" pitchFamily="50" charset="-128"/>
                <a:cs typeface="Meiryo UI" panose="020B0604030504040204" pitchFamily="50" charset="-128"/>
              </a:rPr>
              <a:t>状況</a:t>
            </a:r>
            <a:r>
              <a:rPr lang="ja-JP" altLang="en-US" sz="1200" dirty="0">
                <a:latin typeface="HGSｺﾞｼｯｸM" panose="020B0600000000000000" pitchFamily="50" charset="-128"/>
                <a:ea typeface="HGSｺﾞｼｯｸM" panose="020B0600000000000000" pitchFamily="50" charset="-128"/>
                <a:cs typeface="Meiryo UI" panose="020B0604030504040204" pitchFamily="50" charset="-128"/>
              </a:rPr>
              <a:t>（当初予算額・決算額</a:t>
            </a:r>
            <a:r>
              <a:rPr lang="ja-JP" altLang="en-US" sz="1200" dirty="0" smtClean="0">
                <a:latin typeface="HGSｺﾞｼｯｸM" panose="020B0600000000000000" pitchFamily="50" charset="-128"/>
                <a:ea typeface="HGSｺﾞｼｯｸM" panose="020B0600000000000000" pitchFamily="50" charset="-128"/>
                <a:cs typeface="Meiryo UI" panose="020B0604030504040204" pitchFamily="50" charset="-128"/>
              </a:rPr>
              <a:t>）≫</a:t>
            </a:r>
            <a:endParaRPr lang="en-US" altLang="ja-JP" sz="1200" dirty="0" smtClean="0">
              <a:latin typeface="HGSｺﾞｼｯｸM" panose="020B0600000000000000" pitchFamily="50" charset="-128"/>
              <a:ea typeface="HGSｺﾞｼｯｸM" panose="020B0600000000000000" pitchFamily="50" charset="-128"/>
            </a:endParaRPr>
          </a:p>
        </p:txBody>
      </p:sp>
      <p:sp>
        <p:nvSpPr>
          <p:cNvPr id="14" name="Rectangle 3"/>
          <p:cNvSpPr txBox="1">
            <a:spLocks noChangeArrowheads="1"/>
          </p:cNvSpPr>
          <p:nvPr/>
        </p:nvSpPr>
        <p:spPr>
          <a:xfrm>
            <a:off x="220310" y="1644948"/>
            <a:ext cx="5525347" cy="5034584"/>
          </a:xfrm>
          <a:prstGeom prst="rect">
            <a:avLst/>
          </a:prstGeom>
          <a:no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44000" indent="-265113" fontAlgn="auto">
              <a:lnSpc>
                <a:spcPts val="2200"/>
              </a:lnSpc>
              <a:spcBef>
                <a:spcPts val="1200"/>
              </a:spcBef>
              <a:spcAft>
                <a:spcPts val="0"/>
              </a:spcAft>
              <a:buClrTx/>
              <a:buSzTx/>
              <a:buNone/>
            </a:pPr>
            <a:r>
              <a:rPr lang="ja-JP" altLang="en-US" sz="1400" dirty="0" smtClean="0">
                <a:latin typeface="+mn-ea"/>
              </a:rPr>
              <a:t>○平成</a:t>
            </a:r>
            <a:r>
              <a:rPr lang="en-US" altLang="ja-JP" sz="1400" dirty="0" smtClean="0">
                <a:latin typeface="+mn-ea"/>
              </a:rPr>
              <a:t>28</a:t>
            </a:r>
            <a:r>
              <a:rPr lang="ja-JP" altLang="en-US" sz="1400" dirty="0" smtClean="0">
                <a:latin typeface="+mn-ea"/>
              </a:rPr>
              <a:t>年度最終予算と平成</a:t>
            </a:r>
            <a:r>
              <a:rPr lang="en-US" altLang="ja-JP" sz="1400" dirty="0" smtClean="0">
                <a:latin typeface="+mn-ea"/>
              </a:rPr>
              <a:t>29</a:t>
            </a:r>
            <a:r>
              <a:rPr lang="ja-JP" altLang="en-US" sz="1400" dirty="0" smtClean="0">
                <a:latin typeface="+mn-ea"/>
              </a:rPr>
              <a:t>年度当初予算は、財源対策の</a:t>
            </a:r>
            <a:r>
              <a:rPr lang="en-US" altLang="ja-JP" sz="1400" dirty="0" smtClean="0">
                <a:latin typeface="+mn-ea"/>
              </a:rPr>
              <a:t/>
            </a:r>
            <a:br>
              <a:rPr lang="en-US" altLang="ja-JP" sz="1400" dirty="0" smtClean="0">
                <a:latin typeface="+mn-ea"/>
              </a:rPr>
            </a:br>
            <a:r>
              <a:rPr lang="ja-JP" altLang="en-US" sz="1400" dirty="0" smtClean="0">
                <a:latin typeface="+mn-ea"/>
              </a:rPr>
              <a:t>ために財政</a:t>
            </a:r>
            <a:r>
              <a:rPr lang="ja-JP" altLang="en-US" sz="1400" dirty="0">
                <a:latin typeface="+mn-ea"/>
              </a:rPr>
              <a:t>調整基金を</a:t>
            </a:r>
            <a:r>
              <a:rPr lang="ja-JP" altLang="en-US" sz="1400" dirty="0" smtClean="0">
                <a:latin typeface="+mn-ea"/>
              </a:rPr>
              <a:t>取り崩し、残高が</a:t>
            </a:r>
            <a:r>
              <a:rPr lang="ja-JP" altLang="en-US" sz="1400" noProof="1" smtClean="0">
                <a:latin typeface="+mn-ea"/>
              </a:rPr>
              <a:t>減少す</a:t>
            </a:r>
            <a:r>
              <a:rPr lang="ja-JP" altLang="en-US" sz="1400" dirty="0" smtClean="0">
                <a:latin typeface="+mn-ea"/>
              </a:rPr>
              <a:t>る見込み（グラ</a:t>
            </a:r>
            <a:r>
              <a:rPr lang="en-US" altLang="ja-JP" sz="1400" dirty="0" smtClean="0">
                <a:latin typeface="+mn-ea"/>
              </a:rPr>
              <a:t/>
            </a:r>
            <a:br>
              <a:rPr lang="en-US" altLang="ja-JP" sz="1400" dirty="0" smtClean="0">
                <a:latin typeface="+mn-ea"/>
              </a:rPr>
            </a:br>
            <a:r>
              <a:rPr lang="ja-JP" altLang="en-US" sz="1400" dirty="0" smtClean="0">
                <a:latin typeface="+mn-ea"/>
              </a:rPr>
              <a:t>フ参照）。</a:t>
            </a:r>
            <a:r>
              <a:rPr lang="en-US" altLang="ja-JP" sz="1400" dirty="0" smtClean="0">
                <a:latin typeface="+mn-ea"/>
              </a:rPr>
              <a:t/>
            </a:r>
            <a:br>
              <a:rPr lang="en-US" altLang="ja-JP" sz="1400" dirty="0" smtClean="0">
                <a:latin typeface="+mn-ea"/>
              </a:rPr>
            </a:br>
            <a:r>
              <a:rPr lang="ja-JP" altLang="en-US" sz="1400" dirty="0" smtClean="0">
                <a:latin typeface="+mn-ea"/>
              </a:rPr>
              <a:t>　しかしながら、最近</a:t>
            </a:r>
            <a:r>
              <a:rPr lang="ja-JP" altLang="en-US" sz="1400" dirty="0">
                <a:latin typeface="+mn-ea"/>
              </a:rPr>
              <a:t>５年間は、当初予算</a:t>
            </a:r>
            <a:r>
              <a:rPr lang="ja-JP" altLang="en-US" sz="1400" dirty="0" smtClean="0">
                <a:latin typeface="+mn-ea"/>
              </a:rPr>
              <a:t>で基金の取崩しを計上</a:t>
            </a:r>
            <a:r>
              <a:rPr lang="en-US" altLang="ja-JP" sz="1400" dirty="0" smtClean="0">
                <a:latin typeface="+mn-ea"/>
              </a:rPr>
              <a:t/>
            </a:r>
            <a:br>
              <a:rPr lang="en-US" altLang="ja-JP" sz="1400" dirty="0" smtClean="0">
                <a:latin typeface="+mn-ea"/>
              </a:rPr>
            </a:br>
            <a:r>
              <a:rPr lang="ja-JP" altLang="en-US" sz="1400" dirty="0" smtClean="0">
                <a:latin typeface="+mn-ea"/>
              </a:rPr>
              <a:t>しながら</a:t>
            </a:r>
            <a:r>
              <a:rPr lang="ja-JP" altLang="en-US" sz="1400" dirty="0">
                <a:latin typeface="+mn-ea"/>
              </a:rPr>
              <a:t>、府税収入</a:t>
            </a:r>
            <a:r>
              <a:rPr lang="ja-JP" altLang="en-US" sz="1400" dirty="0" smtClean="0">
                <a:latin typeface="+mn-ea"/>
              </a:rPr>
              <a:t>の</a:t>
            </a:r>
            <a:r>
              <a:rPr lang="ja-JP" altLang="en-US" sz="1400" dirty="0">
                <a:latin typeface="+mn-ea"/>
              </a:rPr>
              <a:t>上振れ</a:t>
            </a:r>
            <a:r>
              <a:rPr lang="ja-JP" altLang="en-US" sz="1400" dirty="0" smtClean="0">
                <a:latin typeface="+mn-ea"/>
              </a:rPr>
              <a:t>や</a:t>
            </a:r>
            <a:r>
              <a:rPr lang="ja-JP" altLang="en-US" sz="1400" dirty="0">
                <a:latin typeface="+mn-ea"/>
              </a:rPr>
              <a:t>予算の執行</a:t>
            </a:r>
            <a:r>
              <a:rPr lang="ja-JP" altLang="en-US" sz="1400" dirty="0" smtClean="0">
                <a:latin typeface="+mn-ea"/>
              </a:rPr>
              <a:t>段階に</a:t>
            </a:r>
            <a:r>
              <a:rPr lang="ja-JP" altLang="en-US" sz="1400" dirty="0">
                <a:latin typeface="+mn-ea"/>
              </a:rPr>
              <a:t>おける</a:t>
            </a:r>
            <a:r>
              <a:rPr lang="ja-JP" altLang="en-US" sz="1400" dirty="0" smtClean="0">
                <a:latin typeface="+mn-ea"/>
              </a:rPr>
              <a:t>取組み</a:t>
            </a:r>
            <a:r>
              <a:rPr lang="en-US" altLang="ja-JP" sz="1400" dirty="0" smtClean="0">
                <a:latin typeface="+mn-ea"/>
              </a:rPr>
              <a:t/>
            </a:r>
            <a:br>
              <a:rPr lang="en-US" altLang="ja-JP" sz="1400" dirty="0" smtClean="0">
                <a:latin typeface="+mn-ea"/>
              </a:rPr>
            </a:br>
            <a:r>
              <a:rPr lang="ja-JP" altLang="en-US" sz="1400" dirty="0" smtClean="0">
                <a:latin typeface="+mn-ea"/>
              </a:rPr>
              <a:t>等</a:t>
            </a:r>
            <a:r>
              <a:rPr lang="ja-JP" altLang="en-US" sz="1400" dirty="0">
                <a:latin typeface="+mn-ea"/>
              </a:rPr>
              <a:t>の結果、決算で</a:t>
            </a:r>
            <a:r>
              <a:rPr lang="ja-JP" altLang="en-US" sz="1400" dirty="0" smtClean="0">
                <a:latin typeface="+mn-ea"/>
              </a:rPr>
              <a:t>の</a:t>
            </a:r>
            <a:r>
              <a:rPr lang="ja-JP" altLang="en-US" sz="1400" dirty="0">
                <a:latin typeface="+mn-ea"/>
              </a:rPr>
              <a:t>取崩し</a:t>
            </a:r>
            <a:r>
              <a:rPr lang="ja-JP" altLang="en-US" sz="1400" dirty="0" smtClean="0">
                <a:latin typeface="+mn-ea"/>
              </a:rPr>
              <a:t>は</a:t>
            </a:r>
            <a:r>
              <a:rPr lang="ja-JP" altLang="en-US" sz="1400" dirty="0">
                <a:latin typeface="+mn-ea"/>
              </a:rPr>
              <a:t>ほぼ</a:t>
            </a:r>
            <a:r>
              <a:rPr lang="ja-JP" altLang="en-US" sz="1400" dirty="0" smtClean="0">
                <a:latin typeface="+mn-ea"/>
              </a:rPr>
              <a:t>回避（表参照）。</a:t>
            </a:r>
            <a:endParaRPr lang="en-US" altLang="ja-JP" sz="1400" dirty="0" smtClean="0">
              <a:latin typeface="+mn-ea"/>
            </a:endParaRPr>
          </a:p>
          <a:p>
            <a:pPr marL="144000" indent="-265113" fontAlgn="auto">
              <a:lnSpc>
                <a:spcPts val="2200"/>
              </a:lnSpc>
              <a:spcBef>
                <a:spcPts val="1200"/>
              </a:spcBef>
              <a:spcAft>
                <a:spcPts val="0"/>
              </a:spcAft>
              <a:buClrTx/>
              <a:buSzTx/>
              <a:buNone/>
            </a:pPr>
            <a:r>
              <a:rPr lang="ja-JP" altLang="en-US" sz="1400" dirty="0" smtClean="0">
                <a:latin typeface="+mn-ea"/>
              </a:rPr>
              <a:t>○一方、</a:t>
            </a:r>
            <a:r>
              <a:rPr lang="ja-JP" altLang="en-US" sz="1400" dirty="0">
                <a:latin typeface="+mn-ea"/>
              </a:rPr>
              <a:t>過去の景気の後退局面においては、府税収入</a:t>
            </a:r>
            <a:r>
              <a:rPr lang="ja-JP" altLang="en-US" sz="1400" dirty="0" smtClean="0">
                <a:latin typeface="+mn-ea"/>
              </a:rPr>
              <a:t>が当初予</a:t>
            </a:r>
            <a:r>
              <a:rPr lang="en-US" altLang="ja-JP" sz="1400" dirty="0" smtClean="0">
                <a:latin typeface="+mn-ea"/>
              </a:rPr>
              <a:t/>
            </a:r>
            <a:br>
              <a:rPr lang="en-US" altLang="ja-JP" sz="1400" dirty="0" smtClean="0">
                <a:latin typeface="+mn-ea"/>
              </a:rPr>
            </a:br>
            <a:r>
              <a:rPr lang="ja-JP" altLang="en-US" sz="1400" dirty="0" smtClean="0">
                <a:latin typeface="+mn-ea"/>
              </a:rPr>
              <a:t>算から下振れたことに留意</a:t>
            </a:r>
            <a:r>
              <a:rPr lang="ja-JP" altLang="en-US" sz="1400" dirty="0">
                <a:latin typeface="+mn-ea"/>
              </a:rPr>
              <a:t>が</a:t>
            </a:r>
            <a:r>
              <a:rPr lang="ja-JP" altLang="en-US" sz="1400" dirty="0" smtClean="0">
                <a:latin typeface="+mn-ea"/>
              </a:rPr>
              <a:t>必要。</a:t>
            </a:r>
            <a:r>
              <a:rPr lang="en-US" altLang="ja-JP" sz="1400" dirty="0" smtClean="0">
                <a:latin typeface="+mn-ea"/>
              </a:rPr>
              <a:t/>
            </a:r>
            <a:br>
              <a:rPr lang="en-US" altLang="ja-JP" sz="1400" dirty="0" smtClean="0">
                <a:latin typeface="+mn-ea"/>
              </a:rPr>
            </a:br>
            <a:r>
              <a:rPr lang="en-US" altLang="ja-JP" sz="1000" dirty="0" smtClean="0">
                <a:latin typeface="+mn-ea"/>
              </a:rPr>
              <a:t/>
            </a:r>
            <a:br>
              <a:rPr lang="en-US" altLang="ja-JP" sz="1000" dirty="0" smtClean="0">
                <a:latin typeface="+mn-ea"/>
              </a:rPr>
            </a:br>
            <a:endParaRPr lang="en-US" altLang="ja-JP" sz="500" dirty="0" smtClean="0">
              <a:latin typeface="+mn-ea"/>
            </a:endParaRPr>
          </a:p>
          <a:p>
            <a:pPr fontAlgn="auto">
              <a:lnSpc>
                <a:spcPts val="2200"/>
              </a:lnSpc>
              <a:spcBef>
                <a:spcPts val="600"/>
              </a:spcBef>
              <a:spcAft>
                <a:spcPts val="0"/>
              </a:spcAft>
              <a:buClrTx/>
              <a:buSzTx/>
              <a:buFont typeface="Wingdings" panose="05000000000000000000" pitchFamily="2" charset="2"/>
              <a:buChar char="Ø"/>
            </a:pPr>
            <a:r>
              <a:rPr lang="ja-JP" altLang="en-US" sz="1500" dirty="0" smtClean="0">
                <a:latin typeface="+mn-ea"/>
              </a:rPr>
              <a:t>平成</a:t>
            </a:r>
            <a:r>
              <a:rPr lang="en-US" altLang="ja-JP" sz="1500" dirty="0" smtClean="0">
                <a:latin typeface="+mn-ea"/>
              </a:rPr>
              <a:t>29</a:t>
            </a:r>
            <a:r>
              <a:rPr lang="ja-JP" altLang="en-US" sz="1500" dirty="0" smtClean="0">
                <a:latin typeface="+mn-ea"/>
              </a:rPr>
              <a:t>年度当初予算に計上する財政調整基金の取崩しに</a:t>
            </a:r>
            <a:r>
              <a:rPr lang="en-US" altLang="ja-JP" sz="1500" dirty="0" smtClean="0">
                <a:latin typeface="+mn-ea"/>
              </a:rPr>
              <a:t/>
            </a:r>
            <a:br>
              <a:rPr lang="en-US" altLang="ja-JP" sz="1500" dirty="0" smtClean="0">
                <a:latin typeface="+mn-ea"/>
              </a:rPr>
            </a:br>
            <a:r>
              <a:rPr lang="ja-JP" altLang="en-US" sz="1500" dirty="0" smtClean="0">
                <a:latin typeface="+mn-ea"/>
              </a:rPr>
              <a:t>ついては、年度を通じた効果的・効率的な予算執行により、</a:t>
            </a:r>
            <a:r>
              <a:rPr lang="en-US" altLang="ja-JP" sz="1500" dirty="0" smtClean="0">
                <a:latin typeface="+mn-ea"/>
              </a:rPr>
              <a:t/>
            </a:r>
            <a:br>
              <a:rPr lang="en-US" altLang="ja-JP" sz="1500" dirty="0" smtClean="0">
                <a:latin typeface="+mn-ea"/>
              </a:rPr>
            </a:br>
            <a:r>
              <a:rPr lang="ja-JP" altLang="en-US" sz="1500" dirty="0" smtClean="0">
                <a:latin typeface="+mn-ea"/>
              </a:rPr>
              <a:t>その縮減に努める。</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2200"/>
              </a:lnSpc>
              <a:spcBef>
                <a:spcPts val="600"/>
              </a:spcBef>
              <a:spcAft>
                <a:spcPts val="0"/>
              </a:spcAft>
              <a:buClrTx/>
              <a:buSzTx/>
              <a:buFont typeface="Wingdings" panose="05000000000000000000" pitchFamily="2" charset="2"/>
              <a:buChar char="Ø"/>
            </a:pPr>
            <a:r>
              <a:rPr lang="ja-JP" altLang="en-US" sz="1500" dirty="0" smtClean="0">
                <a:latin typeface="+mn-ea"/>
              </a:rPr>
              <a:t>平成</a:t>
            </a:r>
            <a:r>
              <a:rPr lang="en-US" altLang="ja-JP" sz="1500" dirty="0" smtClean="0">
                <a:latin typeface="+mn-ea"/>
              </a:rPr>
              <a:t>30</a:t>
            </a:r>
            <a:r>
              <a:rPr lang="ja-JP" altLang="en-US" sz="1500" dirty="0" smtClean="0">
                <a:latin typeface="+mn-ea"/>
              </a:rPr>
              <a:t>年度以降の予算</a:t>
            </a:r>
            <a:r>
              <a:rPr lang="ja-JP" altLang="en-US" sz="1500" dirty="0">
                <a:latin typeface="+mn-ea"/>
              </a:rPr>
              <a:t>編成過程に</a:t>
            </a:r>
            <a:r>
              <a:rPr lang="ja-JP" altLang="en-US" sz="1500" dirty="0" smtClean="0">
                <a:latin typeface="+mn-ea"/>
              </a:rPr>
              <a:t>おいても、</a:t>
            </a:r>
            <a:r>
              <a:rPr lang="ja-JP" altLang="en-US" sz="1500" dirty="0">
                <a:latin typeface="+mn-ea"/>
              </a:rPr>
              <a:t>地方税</a:t>
            </a:r>
            <a:r>
              <a:rPr lang="ja-JP" altLang="en-US" sz="1500" dirty="0" smtClean="0">
                <a:latin typeface="+mn-ea"/>
              </a:rPr>
              <a:t>財政</a:t>
            </a:r>
            <a:r>
              <a:rPr lang="en-US" altLang="ja-JP" sz="1500" dirty="0" smtClean="0">
                <a:latin typeface="+mn-ea"/>
              </a:rPr>
              <a:t/>
            </a:r>
            <a:br>
              <a:rPr lang="en-US" altLang="ja-JP" sz="1500" dirty="0" smtClean="0">
                <a:latin typeface="+mn-ea"/>
              </a:rPr>
            </a:br>
            <a:r>
              <a:rPr lang="ja-JP" altLang="en-US" sz="1500" dirty="0" smtClean="0">
                <a:latin typeface="+mn-ea"/>
              </a:rPr>
              <a:t>制度</a:t>
            </a:r>
            <a:r>
              <a:rPr lang="ja-JP" altLang="en-US" sz="1500" dirty="0">
                <a:latin typeface="+mn-ea"/>
              </a:rPr>
              <a:t>の変更などに留意しながら、「当面の財政運営の取組み」（案）に掲げた取組例などについて検討・具体化を進める。</a:t>
            </a:r>
            <a:endParaRPr lang="en-US" altLang="ja-JP" sz="1500" dirty="0">
              <a:latin typeface="+mn-ea"/>
            </a:endParaRPr>
          </a:p>
          <a:p>
            <a:pPr fontAlgn="auto">
              <a:lnSpc>
                <a:spcPts val="2200"/>
              </a:lnSpc>
              <a:spcBef>
                <a:spcPts val="600"/>
              </a:spcBef>
              <a:spcAft>
                <a:spcPts val="0"/>
              </a:spcAft>
              <a:buClrTx/>
              <a:buSzTx/>
              <a:buFont typeface="Wingdings" panose="05000000000000000000" pitchFamily="2" charset="2"/>
              <a:buChar char="Ø"/>
            </a:pPr>
            <a:endParaRPr lang="en-US" altLang="ja-JP" sz="1600" dirty="0" smtClean="0">
              <a:latin typeface="+mn-ea"/>
            </a:endParaRPr>
          </a:p>
        </p:txBody>
      </p:sp>
      <p:sp>
        <p:nvSpPr>
          <p:cNvPr id="3" name="フローチャート : 組合せ 2"/>
          <p:cNvSpPr>
            <a:spLocks noChangeAspect="1"/>
          </p:cNvSpPr>
          <p:nvPr/>
        </p:nvSpPr>
        <p:spPr>
          <a:xfrm>
            <a:off x="1571752" y="4254344"/>
            <a:ext cx="2686350" cy="162901"/>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296883" y="1256575"/>
            <a:ext cx="6139543" cy="380010"/>
          </a:xfrm>
          <a:prstGeom prst="rect">
            <a:avLst/>
          </a:prstGeom>
          <a:noFill/>
        </p:spPr>
        <p:txBody>
          <a:bodyPr wrap="square" rtlCol="0">
            <a:spAutoFit/>
          </a:bodyPr>
          <a:lstStyle/>
          <a:p>
            <a:pPr algn="l"/>
            <a:r>
              <a:rPr kumimoji="1" lang="ja-JP" altLang="en-US" b="1" dirty="0" smtClean="0"/>
              <a:t>［</a:t>
            </a:r>
            <a:r>
              <a:rPr lang="ja-JP" altLang="en-US" b="1" dirty="0"/>
              <a:t>財政調整</a:t>
            </a:r>
            <a:r>
              <a:rPr lang="ja-JP" altLang="en-US" b="1" dirty="0" smtClean="0"/>
              <a:t>基金の状況</a:t>
            </a:r>
            <a:r>
              <a:rPr kumimoji="1" lang="ja-JP" altLang="en-US" b="1" dirty="0" smtClean="0"/>
              <a:t>］</a:t>
            </a:r>
            <a:endParaRPr kumimoji="1" lang="ja-JP" altLang="en-US" b="1" dirty="0"/>
          </a:p>
        </p:txBody>
      </p:sp>
      <p:sp>
        <p:nvSpPr>
          <p:cNvPr id="2" name="角丸四角形 1"/>
          <p:cNvSpPr/>
          <p:nvPr/>
        </p:nvSpPr>
        <p:spPr>
          <a:xfrm>
            <a:off x="164468" y="4594669"/>
            <a:ext cx="5508612" cy="2002683"/>
          </a:xfrm>
          <a:prstGeom prst="roundRect">
            <a:avLst>
              <a:gd name="adj" fmla="val 6929"/>
            </a:avLst>
          </a:prstGeom>
          <a:noFill/>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6" name="テキスト ボックス 1"/>
          <p:cNvSpPr txBox="1"/>
          <p:nvPr/>
        </p:nvSpPr>
        <p:spPr>
          <a:xfrm>
            <a:off x="8905259" y="1634631"/>
            <a:ext cx="470253" cy="480774"/>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square" rtlCol="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lnSpc>
                <a:spcPts val="1000"/>
              </a:lnSpc>
            </a:pPr>
            <a:r>
              <a:rPr lang="en-US" altLang="ja-JP" sz="700" b="1" dirty="0" smtClean="0">
                <a:latin typeface="HGSｺﾞｼｯｸM" panose="020B0600000000000000" pitchFamily="50" charset="-128"/>
                <a:ea typeface="HGSｺﾞｼｯｸM" panose="020B0600000000000000" pitchFamily="50" charset="-128"/>
              </a:rPr>
              <a:t>H28</a:t>
            </a:r>
          </a:p>
          <a:p>
            <a:pPr algn="ctr">
              <a:lnSpc>
                <a:spcPts val="1000"/>
              </a:lnSpc>
            </a:pPr>
            <a:r>
              <a:rPr lang="ja-JP" altLang="en-US" sz="700" b="1" dirty="0">
                <a:latin typeface="HGSｺﾞｼｯｸM" panose="020B0600000000000000" pitchFamily="50" charset="-128"/>
                <a:ea typeface="HGSｺﾞｼｯｸM" panose="020B0600000000000000" pitchFamily="50" charset="-128"/>
              </a:rPr>
              <a:t>取崩し</a:t>
            </a:r>
            <a:r>
              <a:rPr lang="ja-JP" altLang="en-US" sz="700" b="1" dirty="0" smtClean="0">
                <a:latin typeface="HGSｺﾞｼｯｸM" panose="020B0600000000000000" pitchFamily="50" charset="-128"/>
                <a:ea typeface="HGSｺﾞｼｯｸM" panose="020B0600000000000000" pitchFamily="50" charset="-128"/>
              </a:rPr>
              <a:t>▲</a:t>
            </a:r>
            <a:r>
              <a:rPr lang="en-US" altLang="ja-JP" sz="700" b="1" dirty="0" smtClean="0">
                <a:latin typeface="HGSｺﾞｼｯｸM" panose="020B0600000000000000" pitchFamily="50" charset="-128"/>
                <a:ea typeface="HGSｺﾞｼｯｸM" panose="020B0600000000000000" pitchFamily="50" charset="-128"/>
              </a:rPr>
              <a:t>513</a:t>
            </a:r>
            <a:endParaRPr lang="ja-JP" altLang="en-US" sz="700" b="1" dirty="0">
              <a:latin typeface="HGSｺﾞｼｯｸM" panose="020B0600000000000000" pitchFamily="50" charset="-128"/>
              <a:ea typeface="HGSｺﾞｼｯｸM" panose="020B0600000000000000" pitchFamily="50" charset="-128"/>
            </a:endParaRPr>
          </a:p>
        </p:txBody>
      </p:sp>
      <p:sp>
        <p:nvSpPr>
          <p:cNvPr id="19" name="テキスト ボックス 1"/>
          <p:cNvSpPr txBox="1"/>
          <p:nvPr/>
        </p:nvSpPr>
        <p:spPr>
          <a:xfrm>
            <a:off x="9344267" y="2237415"/>
            <a:ext cx="470253" cy="480774"/>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square" rtlCol="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lnSpc>
                <a:spcPts val="1000"/>
              </a:lnSpc>
            </a:pPr>
            <a:r>
              <a:rPr lang="en-US" altLang="ja-JP" sz="700" b="1" dirty="0" smtClean="0">
                <a:latin typeface="HGSｺﾞｼｯｸM" panose="020B0600000000000000" pitchFamily="50" charset="-128"/>
                <a:ea typeface="HGSｺﾞｼｯｸM" panose="020B0600000000000000" pitchFamily="50" charset="-128"/>
              </a:rPr>
              <a:t>H29</a:t>
            </a:r>
          </a:p>
          <a:p>
            <a:pPr algn="ctr">
              <a:lnSpc>
                <a:spcPts val="1000"/>
              </a:lnSpc>
            </a:pPr>
            <a:r>
              <a:rPr lang="ja-JP" altLang="en-US" sz="700" b="1" dirty="0">
                <a:latin typeface="HGSｺﾞｼｯｸM" panose="020B0600000000000000" pitchFamily="50" charset="-128"/>
                <a:ea typeface="HGSｺﾞｼｯｸM" panose="020B0600000000000000" pitchFamily="50" charset="-128"/>
              </a:rPr>
              <a:t>取崩し</a:t>
            </a:r>
            <a:r>
              <a:rPr lang="ja-JP" altLang="en-US" sz="700" b="1" dirty="0" smtClean="0">
                <a:latin typeface="HGSｺﾞｼｯｸM" panose="020B0600000000000000" pitchFamily="50" charset="-128"/>
                <a:ea typeface="HGSｺﾞｼｯｸM" panose="020B0600000000000000" pitchFamily="50" charset="-128"/>
              </a:rPr>
              <a:t>▲</a:t>
            </a:r>
            <a:r>
              <a:rPr lang="en-US" altLang="ja-JP" sz="700" b="1" dirty="0" smtClean="0">
                <a:latin typeface="HGSｺﾞｼｯｸM" panose="020B0600000000000000" pitchFamily="50" charset="-128"/>
                <a:ea typeface="HGSｺﾞｼｯｸM" panose="020B0600000000000000" pitchFamily="50" charset="-128"/>
              </a:rPr>
              <a:t>532</a:t>
            </a:r>
            <a:endParaRPr lang="ja-JP" altLang="en-US" sz="700" b="1" dirty="0">
              <a:latin typeface="HGSｺﾞｼｯｸM" panose="020B0600000000000000" pitchFamily="50" charset="-128"/>
              <a:ea typeface="HGSｺﾞｼｯｸM" panose="020B0600000000000000" pitchFamily="50" charset="-128"/>
            </a:endParaRPr>
          </a:p>
        </p:txBody>
      </p:sp>
      <p:sp>
        <p:nvSpPr>
          <p:cNvPr id="5" name="角丸四角形吹き出し 4"/>
          <p:cNvSpPr/>
          <p:nvPr/>
        </p:nvSpPr>
        <p:spPr>
          <a:xfrm>
            <a:off x="7267493" y="2353587"/>
            <a:ext cx="1124752" cy="703512"/>
          </a:xfrm>
          <a:prstGeom prst="wedgeRoundRectCallout">
            <a:avLst>
              <a:gd name="adj1" fmla="val 114004"/>
              <a:gd name="adj2" fmla="val 63838"/>
              <a:gd name="adj3" fmla="val 16667"/>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ja-JP" altLang="en-US" sz="700" dirty="0" smtClean="0">
                <a:solidFill>
                  <a:schemeClr val="tx1"/>
                </a:solidFill>
              </a:rPr>
              <a:t>平成</a:t>
            </a:r>
            <a:r>
              <a:rPr lang="en-US" altLang="ja-JP" sz="700" dirty="0" smtClean="0">
                <a:solidFill>
                  <a:schemeClr val="tx1"/>
                </a:solidFill>
              </a:rPr>
              <a:t>28</a:t>
            </a:r>
            <a:r>
              <a:rPr lang="ja-JP" altLang="en-US" sz="700" dirty="0" smtClean="0">
                <a:solidFill>
                  <a:schemeClr val="tx1"/>
                </a:solidFill>
              </a:rPr>
              <a:t>年度の残高には、</a:t>
            </a:r>
            <a:r>
              <a:rPr kumimoji="1" lang="ja-JP" altLang="en-US" sz="700" dirty="0" smtClean="0">
                <a:solidFill>
                  <a:schemeClr val="tx1"/>
                </a:solidFill>
              </a:rPr>
              <a:t>平成</a:t>
            </a:r>
            <a:r>
              <a:rPr kumimoji="1" lang="en-US" altLang="ja-JP" sz="700" dirty="0" smtClean="0">
                <a:solidFill>
                  <a:schemeClr val="tx1"/>
                </a:solidFill>
              </a:rPr>
              <a:t>27</a:t>
            </a:r>
            <a:r>
              <a:rPr kumimoji="1" lang="ja-JP" altLang="en-US" sz="700" dirty="0" smtClean="0">
                <a:solidFill>
                  <a:schemeClr val="tx1"/>
                </a:solidFill>
              </a:rPr>
              <a:t>年度決算剰余金の</a:t>
            </a:r>
            <a:r>
              <a:rPr kumimoji="1" lang="en-US" altLang="ja-JP" sz="700" dirty="0" smtClean="0">
                <a:solidFill>
                  <a:schemeClr val="tx1"/>
                </a:solidFill>
              </a:rPr>
              <a:t>1/2</a:t>
            </a:r>
            <a:r>
              <a:rPr kumimoji="1" lang="ja-JP" altLang="en-US" sz="700" dirty="0" smtClean="0">
                <a:solidFill>
                  <a:schemeClr val="tx1"/>
                </a:solidFill>
              </a:rPr>
              <a:t>に相当する</a:t>
            </a:r>
            <a:r>
              <a:rPr kumimoji="1" lang="en-US" altLang="ja-JP" sz="700" dirty="0" smtClean="0">
                <a:solidFill>
                  <a:schemeClr val="tx1"/>
                </a:solidFill>
              </a:rPr>
              <a:t>27</a:t>
            </a:r>
            <a:r>
              <a:rPr kumimoji="1" lang="ja-JP" altLang="en-US" sz="700" dirty="0" smtClean="0">
                <a:solidFill>
                  <a:schemeClr val="tx1"/>
                </a:solidFill>
              </a:rPr>
              <a:t>億円を含む</a:t>
            </a:r>
            <a:endParaRPr kumimoji="1" lang="ja-JP" altLang="en-US" sz="700" dirty="0">
              <a:solidFill>
                <a:schemeClr val="tx1"/>
              </a:solidFill>
            </a:endParaRPr>
          </a:p>
        </p:txBody>
      </p:sp>
      <p:sp>
        <p:nvSpPr>
          <p:cNvPr id="20" name="大かっこ 19"/>
          <p:cNvSpPr/>
          <p:nvPr/>
        </p:nvSpPr>
        <p:spPr>
          <a:xfrm>
            <a:off x="8920871" y="1660561"/>
            <a:ext cx="454641" cy="431586"/>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21" name="大かっこ 20"/>
          <p:cNvSpPr/>
          <p:nvPr/>
        </p:nvSpPr>
        <p:spPr>
          <a:xfrm>
            <a:off x="9353567" y="2283344"/>
            <a:ext cx="453638" cy="434845"/>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39808302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2"/>
          <p:cNvSpPr/>
          <p:nvPr/>
        </p:nvSpPr>
        <p:spPr>
          <a:xfrm>
            <a:off x="579959" y="6083267"/>
            <a:ext cx="8805440" cy="561012"/>
          </a:xfrm>
          <a:prstGeom prst="roundRect">
            <a:avLst/>
          </a:prstGeom>
          <a:solidFill>
            <a:schemeClr val="bg1"/>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ja-JP" altLang="en-US" sz="800" dirty="0" smtClean="0">
                <a:solidFill>
                  <a:schemeClr val="tx1"/>
                </a:solidFill>
                <a:latin typeface="ＭＳ ゴシック" pitchFamily="49" charset="-128"/>
                <a:ea typeface="ＭＳ ゴシック" pitchFamily="49" charset="-128"/>
              </a:rPr>
              <a:t>■実質公債費比率</a:t>
            </a:r>
            <a:endParaRPr lang="en-US" altLang="ja-JP" sz="800" dirty="0" smtClean="0">
              <a:solidFill>
                <a:schemeClr val="tx1"/>
              </a:solidFill>
              <a:latin typeface="ＭＳ ゴシック" pitchFamily="49" charset="-128"/>
              <a:ea typeface="ＭＳ ゴシック" pitchFamily="49" charset="-128"/>
            </a:endParaRPr>
          </a:p>
          <a:p>
            <a:pPr algn="l"/>
            <a:r>
              <a:rPr kumimoji="1" lang="ja-JP" altLang="en-US" sz="800" dirty="0">
                <a:solidFill>
                  <a:schemeClr val="tx1"/>
                </a:solidFill>
                <a:latin typeface="ＭＳ ゴシック" pitchFamily="49" charset="-128"/>
                <a:ea typeface="ＭＳ ゴシック" pitchFamily="49" charset="-128"/>
              </a:rPr>
              <a:t>　</a:t>
            </a:r>
            <a:r>
              <a:rPr kumimoji="1" lang="ja-JP" altLang="en-US" sz="800" dirty="0" smtClean="0">
                <a:solidFill>
                  <a:schemeClr val="tx1"/>
                </a:solidFill>
                <a:latin typeface="ＭＳ ゴシック" pitchFamily="49" charset="-128"/>
                <a:ea typeface="ＭＳ ゴシック" pitchFamily="49" charset="-128"/>
              </a:rPr>
              <a:t>地方財政法及び財政健全化法に基づく指標で、標準的な財政規模に対する実質的な公債費相当額の占める割合の過去３年度間平均のこと。</a:t>
            </a:r>
            <a:endParaRPr kumimoji="1" lang="en-US" altLang="ja-JP" sz="800" dirty="0" smtClean="0">
              <a:solidFill>
                <a:schemeClr val="tx1"/>
              </a:solidFill>
              <a:latin typeface="ＭＳ ゴシック" pitchFamily="49" charset="-128"/>
              <a:ea typeface="ＭＳ ゴシック" pitchFamily="49" charset="-128"/>
            </a:endParaRPr>
          </a:p>
          <a:p>
            <a:pPr algn="l"/>
            <a:r>
              <a:rPr lang="ja-JP" altLang="en-US" sz="800" dirty="0">
                <a:solidFill>
                  <a:schemeClr val="tx1"/>
                </a:solidFill>
                <a:latin typeface="ＭＳ ゴシック" pitchFamily="49" charset="-128"/>
                <a:ea typeface="ＭＳ ゴシック" pitchFamily="49" charset="-128"/>
              </a:rPr>
              <a:t>　</a:t>
            </a:r>
            <a:r>
              <a:rPr kumimoji="1" lang="ja-JP" altLang="en-US" sz="800" dirty="0" smtClean="0">
                <a:solidFill>
                  <a:schemeClr val="tx1"/>
                </a:solidFill>
                <a:latin typeface="ＭＳ ゴシック" pitchFamily="49" charset="-128"/>
                <a:ea typeface="ＭＳ ゴシック" pitchFamily="49" charset="-128"/>
              </a:rPr>
              <a:t>この比率が</a:t>
            </a:r>
            <a:r>
              <a:rPr kumimoji="1" lang="en-US" altLang="ja-JP" sz="800" dirty="0" smtClean="0">
                <a:solidFill>
                  <a:schemeClr val="tx1"/>
                </a:solidFill>
                <a:latin typeface="ＭＳ ゴシック" pitchFamily="49" charset="-128"/>
                <a:ea typeface="ＭＳ ゴシック" pitchFamily="49" charset="-128"/>
              </a:rPr>
              <a:t>18%</a:t>
            </a:r>
            <a:r>
              <a:rPr kumimoji="1" lang="ja-JP" altLang="en-US" sz="800" dirty="0" smtClean="0">
                <a:solidFill>
                  <a:schemeClr val="tx1"/>
                </a:solidFill>
                <a:latin typeface="ＭＳ ゴシック" pitchFamily="49" charset="-128"/>
                <a:ea typeface="ＭＳ ゴシック" pitchFamily="49" charset="-128"/>
              </a:rPr>
              <a:t>以上になると</a:t>
            </a:r>
            <a:r>
              <a:rPr lang="ja-JP" altLang="en-US" sz="800" dirty="0">
                <a:solidFill>
                  <a:schemeClr val="tx1"/>
                </a:solidFill>
                <a:latin typeface="ＭＳ ゴシック" pitchFamily="49" charset="-128"/>
                <a:ea typeface="ＭＳ ゴシック" pitchFamily="49" charset="-128"/>
              </a:rPr>
              <a:t>起債</a:t>
            </a:r>
            <a:r>
              <a:rPr kumimoji="1" lang="ja-JP" altLang="en-US" sz="800" dirty="0" smtClean="0">
                <a:solidFill>
                  <a:schemeClr val="tx1"/>
                </a:solidFill>
                <a:latin typeface="ＭＳ ゴシック" pitchFamily="49" charset="-128"/>
                <a:ea typeface="ＭＳ ゴシック" pitchFamily="49" charset="-128"/>
              </a:rPr>
              <a:t>許可団体に、</a:t>
            </a:r>
            <a:r>
              <a:rPr kumimoji="1" lang="en-US" altLang="ja-JP" sz="800" dirty="0" smtClean="0">
                <a:solidFill>
                  <a:schemeClr val="tx1"/>
                </a:solidFill>
                <a:latin typeface="ＭＳ ゴシック" pitchFamily="49" charset="-128"/>
                <a:ea typeface="ＭＳ ゴシック" pitchFamily="49" charset="-128"/>
              </a:rPr>
              <a:t>25%</a:t>
            </a:r>
            <a:r>
              <a:rPr lang="ja-JP" altLang="en-US" sz="800" dirty="0">
                <a:solidFill>
                  <a:schemeClr val="tx1"/>
                </a:solidFill>
                <a:latin typeface="ＭＳ ゴシック" pitchFamily="49" charset="-128"/>
                <a:ea typeface="ＭＳ ゴシック" pitchFamily="49" charset="-128"/>
              </a:rPr>
              <a:t>以上</a:t>
            </a:r>
            <a:r>
              <a:rPr lang="ja-JP" altLang="en-US" sz="800" dirty="0" smtClean="0">
                <a:solidFill>
                  <a:schemeClr val="tx1"/>
                </a:solidFill>
                <a:latin typeface="ＭＳ ゴシック" pitchFamily="49" charset="-128"/>
                <a:ea typeface="ＭＳ ゴシック" pitchFamily="49" charset="-128"/>
              </a:rPr>
              <a:t>に</a:t>
            </a:r>
            <a:r>
              <a:rPr lang="ja-JP" altLang="en-US" sz="800" dirty="0">
                <a:solidFill>
                  <a:schemeClr val="tx1"/>
                </a:solidFill>
                <a:latin typeface="ＭＳ ゴシック" pitchFamily="49" charset="-128"/>
                <a:ea typeface="ＭＳ ゴシック" pitchFamily="49" charset="-128"/>
              </a:rPr>
              <a:t>なる</a:t>
            </a:r>
            <a:r>
              <a:rPr lang="ja-JP" altLang="en-US" sz="800" dirty="0" smtClean="0">
                <a:solidFill>
                  <a:schemeClr val="tx1"/>
                </a:solidFill>
                <a:latin typeface="ＭＳ ゴシック" pitchFamily="49" charset="-128"/>
                <a:ea typeface="ＭＳ ゴシック" pitchFamily="49" charset="-128"/>
              </a:rPr>
              <a:t>と「財政健全化団体」に、</a:t>
            </a:r>
            <a:r>
              <a:rPr lang="en-US" altLang="ja-JP" sz="800" dirty="0" smtClean="0">
                <a:solidFill>
                  <a:schemeClr val="tx1"/>
                </a:solidFill>
                <a:latin typeface="ＭＳ ゴシック" pitchFamily="49" charset="-128"/>
                <a:ea typeface="ＭＳ ゴシック" pitchFamily="49" charset="-128"/>
              </a:rPr>
              <a:t>35%</a:t>
            </a:r>
            <a:r>
              <a:rPr lang="ja-JP" altLang="en-US" sz="800" dirty="0" smtClean="0">
                <a:solidFill>
                  <a:schemeClr val="tx1"/>
                </a:solidFill>
                <a:latin typeface="ＭＳ ゴシック" pitchFamily="49" charset="-128"/>
                <a:ea typeface="ＭＳ ゴシック" pitchFamily="49" charset="-128"/>
              </a:rPr>
              <a:t>以上になると「財政再生団体」になる。</a:t>
            </a:r>
            <a:endParaRPr kumimoji="1" lang="ja-JP" altLang="en-US" sz="800" dirty="0">
              <a:solidFill>
                <a:schemeClr val="tx1"/>
              </a:solidFill>
              <a:latin typeface="ＭＳ ゴシック" pitchFamily="49" charset="-128"/>
              <a:ea typeface="ＭＳ ゴシック" pitchFamily="49" charset="-128"/>
            </a:endParaRPr>
          </a:p>
        </p:txBody>
      </p:sp>
      <p:sp>
        <p:nvSpPr>
          <p:cNvPr id="5" name="Text Box 4"/>
          <p:cNvSpPr txBox="1">
            <a:spLocks noChangeArrowheads="1"/>
          </p:cNvSpPr>
          <p:nvPr/>
        </p:nvSpPr>
        <p:spPr bwMode="auto">
          <a:xfrm>
            <a:off x="9512334" y="6559348"/>
            <a:ext cx="339725" cy="169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l" eaLnBrk="1" hangingPunct="1">
              <a:spcBef>
                <a:spcPct val="50000"/>
              </a:spcBef>
              <a:buClrTx/>
              <a:buSzTx/>
              <a:buFontTx/>
              <a:buNone/>
            </a:pPr>
            <a:r>
              <a:rPr lang="en-US" altLang="ja-JP" sz="1000" b="1" i="1" dirty="0">
                <a:latin typeface="Verdana" pitchFamily="34" charset="0"/>
              </a:rPr>
              <a:t>4</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41" y="292546"/>
            <a:ext cx="8963084" cy="57907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10"/>
          <p:cNvSpPr txBox="1">
            <a:spLocks noChangeArrowheads="1"/>
          </p:cNvSpPr>
          <p:nvPr/>
        </p:nvSpPr>
        <p:spPr bwMode="auto">
          <a:xfrm>
            <a:off x="9489001" y="179400"/>
            <a:ext cx="339725" cy="169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l" eaLnBrk="1" hangingPunct="1">
              <a:spcBef>
                <a:spcPct val="50000"/>
              </a:spcBef>
              <a:buClrTx/>
              <a:buSzTx/>
              <a:buFontTx/>
              <a:buNone/>
            </a:pPr>
            <a:r>
              <a:rPr lang="en-US" altLang="ja-JP" sz="1000" b="1" i="1" dirty="0">
                <a:latin typeface="Verdana" pitchFamily="34" charset="0"/>
              </a:rPr>
              <a:t>5</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319" y="567630"/>
            <a:ext cx="9123139" cy="57907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10"/>
          <p:cNvSpPr txBox="1">
            <a:spLocks noChangeArrowheads="1"/>
          </p:cNvSpPr>
          <p:nvPr/>
        </p:nvSpPr>
        <p:spPr bwMode="auto">
          <a:xfrm>
            <a:off x="9501880" y="6636622"/>
            <a:ext cx="339725" cy="169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l" eaLnBrk="1" hangingPunct="1">
              <a:spcBef>
                <a:spcPct val="50000"/>
              </a:spcBef>
              <a:buClrTx/>
              <a:buSzTx/>
              <a:buFontTx/>
              <a:buNone/>
            </a:pPr>
            <a:r>
              <a:rPr lang="en-US" altLang="ja-JP" sz="1000" b="1" i="1" dirty="0">
                <a:latin typeface="Verdana" pitchFamily="34" charset="0"/>
              </a:rPr>
              <a:t>6</a:t>
            </a:r>
          </a:p>
        </p:txBody>
      </p:sp>
      <p:sp>
        <p:nvSpPr>
          <p:cNvPr id="10242" name="Rectangle 2"/>
          <p:cNvSpPr>
            <a:spLocks noGrp="1" noChangeArrowheads="1"/>
          </p:cNvSpPr>
          <p:nvPr>
            <p:ph type="title"/>
          </p:nvPr>
        </p:nvSpPr>
        <p:spPr>
          <a:xfrm>
            <a:off x="495300" y="374673"/>
            <a:ext cx="8915400" cy="637200"/>
          </a:xfrm>
          <a:solidFill>
            <a:srgbClr val="000099"/>
          </a:solidFill>
        </p:spPr>
        <p:txBody>
          <a:bodyPr>
            <a:normAutofit/>
          </a:bodyPr>
          <a:lstStyle/>
          <a:p>
            <a:pPr eaLnBrk="1" hangingPunct="1"/>
            <a:r>
              <a:rPr lang="ja-JP" altLang="en-US" sz="3200" b="1" dirty="0" smtClean="0">
                <a:solidFill>
                  <a:schemeClr val="bg1"/>
                </a:solidFill>
                <a:latin typeface="HGSｺﾞｼｯｸM" panose="020B0600000000000000" pitchFamily="50" charset="-128"/>
                <a:ea typeface="HGSｺﾞｼｯｸM" panose="020B0600000000000000" pitchFamily="50" charset="-128"/>
              </a:rPr>
              <a:t>　試算の前提条件 </a:t>
            </a:r>
            <a:r>
              <a:rPr lang="en-US" altLang="ja-JP" sz="3200" b="1" dirty="0" smtClean="0">
                <a:solidFill>
                  <a:schemeClr val="bg1"/>
                </a:solidFill>
                <a:latin typeface="HGSｺﾞｼｯｸM" panose="020B0600000000000000" pitchFamily="50" charset="-128"/>
                <a:ea typeface="HGSｺﾞｼｯｸM" panose="020B0600000000000000" pitchFamily="50" charset="-128"/>
              </a:rPr>
              <a:t>【</a:t>
            </a:r>
            <a:r>
              <a:rPr lang="ja-JP" altLang="en-US" sz="3200" b="1" dirty="0">
                <a:solidFill>
                  <a:schemeClr val="bg1"/>
                </a:solidFill>
                <a:latin typeface="HGSｺﾞｼｯｸM" panose="020B0600000000000000" pitchFamily="50" charset="-128"/>
                <a:ea typeface="HGSｺﾞｼｯｸM" panose="020B0600000000000000" pitchFamily="50" charset="-128"/>
              </a:rPr>
              <a:t>平成</a:t>
            </a:r>
            <a:r>
              <a:rPr lang="en-US" altLang="ja-JP" sz="3200" b="1" dirty="0" smtClean="0">
                <a:solidFill>
                  <a:schemeClr val="bg1"/>
                </a:solidFill>
                <a:latin typeface="HGSｺﾞｼｯｸM" panose="020B0600000000000000" pitchFamily="50" charset="-128"/>
                <a:ea typeface="HGSｺﾞｼｯｸM" panose="020B0600000000000000" pitchFamily="50" charset="-128"/>
              </a:rPr>
              <a:t>29</a:t>
            </a:r>
            <a:r>
              <a:rPr lang="ja-JP" altLang="en-US" sz="3200" b="1" dirty="0" smtClean="0">
                <a:solidFill>
                  <a:schemeClr val="bg1"/>
                </a:solidFill>
                <a:latin typeface="HGSｺﾞｼｯｸM" panose="020B0600000000000000" pitchFamily="50" charset="-128"/>
                <a:ea typeface="HGSｺﾞｼｯｸM" panose="020B0600000000000000" pitchFamily="50" charset="-128"/>
              </a:rPr>
              <a:t>年</a:t>
            </a:r>
            <a:r>
              <a:rPr lang="en-US" altLang="ja-JP" sz="3200" b="1" dirty="0" smtClean="0">
                <a:solidFill>
                  <a:schemeClr val="bg1"/>
                </a:solidFill>
                <a:latin typeface="HGSｺﾞｼｯｸM" panose="020B0600000000000000" pitchFamily="50" charset="-128"/>
                <a:ea typeface="HGSｺﾞｼｯｸM" panose="020B0600000000000000" pitchFamily="50" charset="-128"/>
              </a:rPr>
              <a:t>2</a:t>
            </a:r>
            <a:r>
              <a:rPr lang="ja-JP" altLang="en-US" sz="3200" b="1" dirty="0" smtClean="0">
                <a:solidFill>
                  <a:schemeClr val="bg1"/>
                </a:solidFill>
                <a:latin typeface="HGSｺﾞｼｯｸM" panose="020B0600000000000000" pitchFamily="50" charset="-128"/>
                <a:ea typeface="HGSｺﾞｼｯｸM" panose="020B0600000000000000" pitchFamily="50" charset="-128"/>
              </a:rPr>
              <a:t>月版　</a:t>
            </a:r>
            <a:r>
              <a:rPr lang="en-US" altLang="ja-JP" sz="3200" b="1" dirty="0" smtClean="0">
                <a:solidFill>
                  <a:schemeClr val="bg1"/>
                </a:solidFill>
                <a:latin typeface="HGSｺﾞｼｯｸM" panose="020B0600000000000000" pitchFamily="50" charset="-128"/>
                <a:ea typeface="HGSｺﾞｼｯｸM" panose="020B0600000000000000" pitchFamily="50" charset="-128"/>
              </a:rPr>
              <a:t>】</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0701" y="1045458"/>
            <a:ext cx="8466406" cy="56655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2928310703"/>
              </p:ext>
            </p:extLst>
          </p:nvPr>
        </p:nvGraphicFramePr>
        <p:xfrm>
          <a:off x="343816" y="1480493"/>
          <a:ext cx="7783656" cy="4704407"/>
        </p:xfrm>
        <a:graphic>
          <a:graphicData uri="http://schemas.openxmlformats.org/drawingml/2006/table">
            <a:tbl>
              <a:tblPr>
                <a:tableStyleId>{5C22544A-7EE6-4342-B048-85BDC9FD1C3A}</a:tableStyleId>
              </a:tblPr>
              <a:tblGrid>
                <a:gridCol w="1190439"/>
                <a:gridCol w="1036046"/>
                <a:gridCol w="928579"/>
                <a:gridCol w="816971"/>
                <a:gridCol w="766722"/>
                <a:gridCol w="554567"/>
                <a:gridCol w="1212311"/>
                <a:gridCol w="1278021"/>
              </a:tblGrid>
              <a:tr h="219352">
                <a:tc rowSpan="2">
                  <a:txBody>
                    <a:bodyPr/>
                    <a:lstStyle/>
                    <a:p>
                      <a:pPr algn="ctr" fontAlgn="b"/>
                      <a:r>
                        <a:rPr lang="ja-JP" altLang="en-US" sz="1100" b="0" i="0" u="none" strike="noStrike" dirty="0" smtClean="0">
                          <a:solidFill>
                            <a:srgbClr val="000000"/>
                          </a:solidFill>
                          <a:effectLst/>
                          <a:latin typeface="ＭＳ Ｐゴシック"/>
                        </a:rPr>
                        <a:t>区分</a:t>
                      </a:r>
                      <a:endParaRPr lang="ja-JP" altLang="en-US" sz="1100" b="0" i="0" u="none" strike="noStrike" dirty="0">
                        <a:solidFill>
                          <a:srgbClr val="000000"/>
                        </a:solidFill>
                        <a:effectLst/>
                        <a:latin typeface="ＭＳ Ｐゴシック"/>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fontAlgn="b"/>
                      <a:r>
                        <a:rPr lang="ja-JP" altLang="en-US" sz="1100" b="0" i="0" u="none" strike="noStrike" dirty="0" smtClean="0">
                          <a:solidFill>
                            <a:srgbClr val="000000"/>
                          </a:solidFill>
                          <a:effectLst/>
                          <a:latin typeface="ＭＳ Ｐゴシック"/>
                        </a:rPr>
                        <a:t>算出の考え方</a:t>
                      </a:r>
                      <a:endParaRPr lang="ja-JP" altLang="en-US" sz="11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fontAlgn="b"/>
                      <a:r>
                        <a:rPr lang="ja-JP" altLang="en-US" sz="1200" b="0" i="0" u="none" strike="noStrike" dirty="0" smtClean="0">
                          <a:solidFill>
                            <a:srgbClr val="000000"/>
                          </a:solidFill>
                          <a:effectLst/>
                          <a:latin typeface="ＭＳ Ｐゴシック"/>
                        </a:rPr>
                        <a:t>名称</a:t>
                      </a:r>
                      <a:endParaRPr lang="ja-JP" altLang="en-US" sz="12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fontAlgn="b"/>
                      <a:r>
                        <a:rPr lang="ja-JP" altLang="en-US" sz="1200" b="0" i="0" u="none" strike="noStrike" dirty="0" smtClean="0">
                          <a:solidFill>
                            <a:srgbClr val="000000"/>
                          </a:solidFill>
                          <a:effectLst/>
                          <a:latin typeface="ＭＳ Ｐゴシック"/>
                        </a:rPr>
                        <a:t>発生</a:t>
                      </a:r>
                      <a:endParaRPr lang="en-US" altLang="ja-JP" sz="1200" b="0" i="0" u="none" strike="noStrike" dirty="0" smtClean="0">
                        <a:solidFill>
                          <a:srgbClr val="000000"/>
                        </a:solidFill>
                        <a:effectLst/>
                        <a:latin typeface="ＭＳ Ｐゴシック"/>
                      </a:endParaRPr>
                    </a:p>
                    <a:p>
                      <a:pPr algn="ctr" fontAlgn="b"/>
                      <a:r>
                        <a:rPr lang="ja-JP" altLang="en-US" sz="1200" b="0" i="0" u="none" strike="noStrike" dirty="0" smtClean="0">
                          <a:solidFill>
                            <a:srgbClr val="000000"/>
                          </a:solidFill>
                          <a:effectLst/>
                          <a:latin typeface="ＭＳ Ｐゴシック"/>
                        </a:rPr>
                        <a:t>時期</a:t>
                      </a:r>
                      <a:endParaRPr lang="ja-JP" altLang="en-US" sz="12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fontAlgn="b"/>
                      <a:r>
                        <a:rPr lang="ja-JP" altLang="en-US" sz="1200" b="0" i="0" u="none" strike="noStrike" dirty="0" smtClean="0">
                          <a:solidFill>
                            <a:srgbClr val="000000"/>
                          </a:solidFill>
                          <a:effectLst/>
                          <a:latin typeface="+mn-ea"/>
                          <a:ea typeface="+mn-ea"/>
                        </a:rPr>
                        <a:t>平成</a:t>
                      </a:r>
                      <a:r>
                        <a:rPr lang="en-US" altLang="ja-JP" sz="1200" b="0" i="0" u="none" strike="noStrike" dirty="0" smtClean="0">
                          <a:solidFill>
                            <a:srgbClr val="000000"/>
                          </a:solidFill>
                          <a:effectLst/>
                          <a:latin typeface="+mn-ea"/>
                          <a:ea typeface="+mn-ea"/>
                        </a:rPr>
                        <a:t>26</a:t>
                      </a:r>
                      <a:r>
                        <a:rPr lang="ja-JP" altLang="en-US" sz="1200" b="0" i="0" u="none" strike="noStrike" dirty="0" smtClean="0">
                          <a:solidFill>
                            <a:srgbClr val="000000"/>
                          </a:solidFill>
                          <a:effectLst/>
                          <a:latin typeface="+mn-ea"/>
                          <a:ea typeface="+mn-ea"/>
                        </a:rPr>
                        <a:t>年度末試算</a:t>
                      </a:r>
                      <a:endParaRPr lang="ja-JP" altLang="en-US" sz="1200" b="0" i="0" u="none" strike="noStrike" dirty="0">
                        <a:solidFill>
                          <a:srgbClr val="000000"/>
                        </a:solidFill>
                        <a:effectLst/>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pPr algn="ctr" fontAlgn="b"/>
                      <a:endParaRPr lang="ja-JP" altLang="en-US" sz="1200" b="0" i="0" u="none" strike="noStrike" dirty="0" smtClean="0">
                        <a:solidFill>
                          <a:srgbClr val="000000"/>
                        </a:solidFill>
                        <a:effectLst/>
                        <a:latin typeface="ＭＳ Ｐ明朝" pitchFamily="18" charset="-128"/>
                        <a:ea typeface="ＭＳ Ｐ明朝" pitchFamily="18" charset="-128"/>
                      </a:endParaRPr>
                    </a:p>
                  </a:txBody>
                  <a:tcPr marL="7642" marR="7642" marT="7054" marB="0" anchor="b">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row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ja-JP" altLang="en-US" sz="1200" b="0" i="0" u="none" strike="noStrike" dirty="0" smtClean="0">
                          <a:solidFill>
                            <a:srgbClr val="000000"/>
                          </a:solidFill>
                          <a:effectLst/>
                          <a:latin typeface="+mn-ea"/>
                          <a:ea typeface="+mn-ea"/>
                        </a:rPr>
                        <a:t>平成</a:t>
                      </a:r>
                      <a:r>
                        <a:rPr lang="en-US" altLang="ja-JP" sz="1200" b="0" i="0" u="none" strike="noStrike" dirty="0" smtClean="0">
                          <a:solidFill>
                            <a:srgbClr val="000000"/>
                          </a:solidFill>
                          <a:effectLst/>
                          <a:latin typeface="+mn-ea"/>
                          <a:ea typeface="+mn-ea"/>
                        </a:rPr>
                        <a:t>29</a:t>
                      </a:r>
                      <a:r>
                        <a:rPr lang="ja-JP" altLang="en-US" sz="1200" b="0" i="0" u="none" strike="noStrike" dirty="0" smtClean="0">
                          <a:solidFill>
                            <a:srgbClr val="000000"/>
                          </a:solidFill>
                          <a:effectLst/>
                          <a:latin typeface="+mn-ea"/>
                          <a:ea typeface="+mn-ea"/>
                        </a:rPr>
                        <a:t>年</a:t>
                      </a:r>
                      <a:r>
                        <a:rPr lang="en-US" altLang="ja-JP" sz="1200" b="0" i="0" u="none" strike="noStrike" dirty="0" smtClean="0">
                          <a:solidFill>
                            <a:srgbClr val="000000"/>
                          </a:solidFill>
                          <a:effectLst/>
                          <a:latin typeface="+mn-ea"/>
                          <a:ea typeface="+mn-ea"/>
                        </a:rPr>
                        <a:t>2</a:t>
                      </a:r>
                      <a:r>
                        <a:rPr lang="ja-JP" altLang="en-US" sz="1200" b="0" i="0" u="none" strike="noStrike" dirty="0" smtClean="0">
                          <a:solidFill>
                            <a:srgbClr val="000000"/>
                          </a:solidFill>
                          <a:effectLst/>
                          <a:latin typeface="+mn-ea"/>
                          <a:ea typeface="+mn-ea"/>
                        </a:rPr>
                        <a:t>月試算</a:t>
                      </a:r>
                      <a:endParaRPr lang="en-US" altLang="ja-JP" sz="1200" b="0" i="0" u="none" strike="noStrike" dirty="0" smtClean="0">
                        <a:solidFill>
                          <a:srgbClr val="000000"/>
                        </a:solidFill>
                        <a:effectLst/>
                        <a:latin typeface="+mn-ea"/>
                        <a:ea typeface="+mn-ea"/>
                      </a:endParaRPr>
                    </a:p>
                    <a:p>
                      <a:pPr marL="0" marR="0" indent="0" algn="ctr" defTabSz="914400" rtl="0" eaLnBrk="1" fontAlgn="b" latinLnBrk="0" hangingPunct="1">
                        <a:lnSpc>
                          <a:spcPct val="100000"/>
                        </a:lnSpc>
                        <a:spcBef>
                          <a:spcPts val="0"/>
                        </a:spcBef>
                        <a:spcAft>
                          <a:spcPts val="0"/>
                        </a:spcAft>
                        <a:buClrTx/>
                        <a:buSzTx/>
                        <a:buFontTx/>
                        <a:buNone/>
                        <a:tabLst/>
                        <a:defRPr/>
                      </a:pPr>
                      <a:r>
                        <a:rPr lang="ja-JP" altLang="en-US" sz="1200" b="0" i="0" u="none" strike="noStrike" dirty="0" smtClean="0">
                          <a:solidFill>
                            <a:srgbClr val="000000"/>
                          </a:solidFill>
                          <a:effectLst/>
                          <a:latin typeface="+mn-ea"/>
                          <a:ea typeface="+mn-ea"/>
                        </a:rPr>
                        <a:t>（参考）</a:t>
                      </a:r>
                      <a:endParaRPr lang="en-US" altLang="ja-JP" sz="1200" b="0" i="0" u="none" strike="noStrike" dirty="0" smtClean="0">
                        <a:solidFill>
                          <a:srgbClr val="000000"/>
                        </a:solidFill>
                        <a:effectLst/>
                        <a:latin typeface="+mn-ea"/>
                        <a:ea typeface="+mn-ea"/>
                      </a:endParaRPr>
                    </a:p>
                  </a:txBody>
                  <a:tcPr marL="7642" marR="7642" marT="7054"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414819">
                <a:tc vMerge="1">
                  <a:txBody>
                    <a:bodyPr/>
                    <a:lstStyle/>
                    <a:p>
                      <a:pPr algn="ctr" fontAlgn="b"/>
                      <a:endParaRPr lang="ja-JP" altLang="en-US" sz="1400" b="0" i="0" u="none" strike="noStrike" dirty="0">
                        <a:solidFill>
                          <a:srgbClr val="000000"/>
                        </a:solidFill>
                        <a:effectLst/>
                        <a:latin typeface="ＭＳ Ｐゴシック"/>
                      </a:endParaRPr>
                    </a:p>
                  </a:txBody>
                  <a:tcPr marL="7642" marR="7642" marT="7054"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pPr algn="ctr" fontAlgn="b"/>
                      <a:endParaRPr lang="ja-JP" altLang="en-US" sz="1400" b="0" i="0" u="none" strike="noStrike" dirty="0">
                        <a:solidFill>
                          <a:srgbClr val="000000"/>
                        </a:solidFill>
                        <a:effectLst/>
                        <a:latin typeface="ＭＳ Ｐゴシック"/>
                      </a:endParaRPr>
                    </a:p>
                  </a:txBody>
                  <a:tcPr marL="7642" marR="7642" marT="70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pPr algn="ctr" fontAlgn="b"/>
                      <a:endParaRPr lang="ja-JP" altLang="en-US" sz="1400" b="0" i="0" u="none" strike="noStrike" dirty="0">
                        <a:solidFill>
                          <a:srgbClr val="000000"/>
                        </a:solidFill>
                        <a:effectLst/>
                        <a:latin typeface="ＭＳ Ｐゴシック"/>
                      </a:endParaRPr>
                    </a:p>
                  </a:txBody>
                  <a:tcPr marL="7642" marR="7642" marT="70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gridSpan="2">
                  <a:txBody>
                    <a:bodyPr/>
                    <a:lstStyle/>
                    <a:p>
                      <a:pPr algn="ctr" fontAlgn="b"/>
                      <a:r>
                        <a:rPr lang="ja-JP" altLang="en-US" sz="1200" b="0" i="0" u="none" strike="noStrike" dirty="0" smtClean="0">
                          <a:solidFill>
                            <a:srgbClr val="000000"/>
                          </a:solidFill>
                          <a:effectLst/>
                          <a:latin typeface="+mn-ea"/>
                          <a:ea typeface="+mn-ea"/>
                        </a:rPr>
                        <a:t>想定される</a:t>
                      </a:r>
                      <a:endParaRPr lang="en-US" altLang="ja-JP" sz="1200" b="0" i="0" u="none" strike="noStrike" dirty="0" smtClean="0">
                        <a:solidFill>
                          <a:srgbClr val="000000"/>
                        </a:solidFill>
                        <a:effectLst/>
                        <a:latin typeface="+mn-ea"/>
                        <a:ea typeface="+mn-ea"/>
                      </a:endParaRPr>
                    </a:p>
                    <a:p>
                      <a:pPr algn="ctr" fontAlgn="b"/>
                      <a:r>
                        <a:rPr lang="ja-JP" altLang="en-US" sz="1200" b="0" i="0" u="none" strike="noStrike" dirty="0" smtClean="0">
                          <a:solidFill>
                            <a:srgbClr val="000000"/>
                          </a:solidFill>
                          <a:effectLst/>
                          <a:latin typeface="+mn-ea"/>
                          <a:ea typeface="+mn-ea"/>
                        </a:rPr>
                        <a:t>リスクの合計</a:t>
                      </a:r>
                      <a:endParaRPr lang="ja-JP" altLang="en-US" sz="1200" b="0" i="0" u="none" strike="noStrike" dirty="0">
                        <a:solidFill>
                          <a:srgbClr val="000000"/>
                        </a:solidFill>
                        <a:effectLst/>
                        <a:latin typeface="+mn-ea"/>
                        <a:ea typeface="+mn-ea"/>
                      </a:endParaRPr>
                    </a:p>
                  </a:txBody>
                  <a:tcPr marL="7642" marR="7642" marT="70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fontAlgn="b"/>
                      <a:r>
                        <a:rPr lang="ja-JP" altLang="en-US" sz="1200" b="0" i="0" u="none" strike="noStrike" dirty="0" smtClean="0">
                          <a:solidFill>
                            <a:srgbClr val="000000"/>
                          </a:solidFill>
                          <a:effectLst/>
                          <a:latin typeface="+mn-ea"/>
                          <a:ea typeface="+mn-ea"/>
                        </a:rPr>
                        <a:t>うち積立目標額</a:t>
                      </a:r>
                      <a:endParaRPr lang="en-US" altLang="ja-JP" sz="1200" b="0" i="0" u="none" strike="noStrike" dirty="0" smtClean="0">
                        <a:solidFill>
                          <a:srgbClr val="000000"/>
                        </a:solidFill>
                        <a:effectLst/>
                        <a:latin typeface="+mn-ea"/>
                        <a:ea typeface="+mn-ea"/>
                      </a:endParaRPr>
                    </a:p>
                    <a:p>
                      <a:pPr algn="ctr" fontAlgn="b"/>
                      <a:r>
                        <a:rPr lang="ja-JP" altLang="en-US" sz="1200" b="0" i="0" u="none" strike="noStrike" dirty="0" smtClean="0">
                          <a:solidFill>
                            <a:srgbClr val="000000"/>
                          </a:solidFill>
                          <a:effectLst/>
                          <a:latin typeface="+mn-ea"/>
                          <a:ea typeface="+mn-ea"/>
                        </a:rPr>
                        <a:t>に積算する額</a:t>
                      </a:r>
                    </a:p>
                  </a:txBody>
                  <a:tcPr marL="7642" marR="7642" marT="7054" marB="0" anchor="b">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fontAlgn="b"/>
                      <a:endParaRPr lang="ja-JP" altLang="en-US" sz="1200" b="0" i="0" u="none" strike="noStrike" dirty="0" smtClean="0">
                        <a:solidFill>
                          <a:srgbClr val="000000"/>
                        </a:solidFill>
                        <a:effectLst/>
                        <a:latin typeface="+mn-ea"/>
                        <a:ea typeface="+mn-ea"/>
                      </a:endParaRPr>
                    </a:p>
                  </a:txBody>
                  <a:tcPr marL="7642" marR="7642" marT="7054"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414819">
                <a:tc>
                  <a:txBody>
                    <a:bodyPr/>
                    <a:lstStyle/>
                    <a:p>
                      <a:pPr algn="l" fontAlgn="b"/>
                      <a:r>
                        <a:rPr lang="ja-JP" altLang="en-US" sz="1100" b="1" i="0" u="none" strike="noStrike" dirty="0" smtClean="0">
                          <a:solidFill>
                            <a:srgbClr val="000000"/>
                          </a:solidFill>
                          <a:effectLst/>
                          <a:latin typeface="ＭＳ Ｐゴシック"/>
                        </a:rPr>
                        <a:t>１　</a:t>
                      </a:r>
                      <a:r>
                        <a:rPr lang="ja-JP" altLang="en-US" sz="1100" b="0" i="0" u="none" strike="noStrike" dirty="0" smtClean="0">
                          <a:solidFill>
                            <a:srgbClr val="000000"/>
                          </a:solidFill>
                          <a:effectLst/>
                          <a:latin typeface="ＭＳ Ｐゴシック"/>
                        </a:rPr>
                        <a:t>税収の急減</a:t>
                      </a:r>
                      <a:endParaRPr lang="en-US" altLang="ja-JP" sz="1100" b="0" i="0" u="none" strike="noStrike" dirty="0" smtClean="0">
                        <a:solidFill>
                          <a:srgbClr val="000000"/>
                        </a:solidFill>
                        <a:effectLst/>
                        <a:latin typeface="ＭＳ Ｐゴシック"/>
                      </a:endParaRPr>
                    </a:p>
                    <a:p>
                      <a:pPr algn="l" fontAlgn="b"/>
                      <a:r>
                        <a:rPr lang="ja-JP" altLang="en-US" sz="1100" b="0" i="0" u="none" strike="noStrike" dirty="0" smtClean="0">
                          <a:solidFill>
                            <a:srgbClr val="000000"/>
                          </a:solidFill>
                          <a:effectLst/>
                          <a:latin typeface="ＭＳ Ｐゴシック"/>
                        </a:rPr>
                        <a:t>　　災害等の発生</a:t>
                      </a:r>
                      <a:endParaRPr lang="en-US" altLang="ja-JP" sz="1100" b="0" i="0" u="none" strike="noStrike" dirty="0" smtClean="0">
                        <a:solidFill>
                          <a:srgbClr val="000000"/>
                        </a:solidFill>
                        <a:effectLst/>
                        <a:latin typeface="ＭＳ Ｐゴシック"/>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ja-JP" altLang="en-US" sz="1100" b="0" i="0" u="none" strike="noStrike" dirty="0" smtClean="0">
                          <a:solidFill>
                            <a:srgbClr val="000000"/>
                          </a:solidFill>
                          <a:effectLst/>
                          <a:latin typeface="ＭＳ Ｐゴシック"/>
                        </a:rPr>
                        <a:t>過去の発生状況</a:t>
                      </a:r>
                      <a:endParaRPr lang="en-US" altLang="ja-JP" sz="1100" b="0" i="0" u="none" strike="noStrike" dirty="0" smtClean="0">
                        <a:solidFill>
                          <a:srgbClr val="000000"/>
                        </a:solidFill>
                        <a:effectLst/>
                        <a:latin typeface="ＭＳ Ｐゴシック"/>
                      </a:endParaRPr>
                    </a:p>
                    <a:p>
                      <a:pPr algn="ctr" fontAlgn="b"/>
                      <a:r>
                        <a:rPr lang="ja-JP" altLang="en-US" sz="1100" b="0" i="0" u="none" strike="noStrike" dirty="0" smtClean="0">
                          <a:solidFill>
                            <a:srgbClr val="000000"/>
                          </a:solidFill>
                          <a:effectLst/>
                          <a:latin typeface="ＭＳ Ｐゴシック"/>
                        </a:rPr>
                        <a:t>から算出</a:t>
                      </a:r>
                      <a:endParaRPr lang="en-US" altLang="ja-JP" sz="1100" b="0" i="0" u="none" strike="noStrike" dirty="0" smtClean="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r" fontAlgn="b"/>
                      <a:endParaRPr lang="en-US" altLang="ja-JP" sz="14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a:endParaRPr lang="ja-JP" altLang="en-US" sz="1800" dirty="0">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800" b="0" i="0" u="none" strike="noStrike" dirty="0" smtClean="0">
                          <a:solidFill>
                            <a:srgbClr val="000000"/>
                          </a:solidFill>
                          <a:effectLst/>
                          <a:latin typeface="+mn-ea"/>
                          <a:ea typeface="+mn-ea"/>
                        </a:rPr>
                        <a:t>600</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400" b="0" i="0" u="none" strike="noStrike" dirty="0" smtClean="0">
                          <a:solidFill>
                            <a:srgbClr val="000000"/>
                          </a:solidFill>
                          <a:effectLst/>
                          <a:latin typeface="ＭＳ Ｐ明朝" pitchFamily="18" charset="-128"/>
                          <a:ea typeface="ＭＳ Ｐ明朝" pitchFamily="18" charset="-128"/>
                        </a:rPr>
                        <a:t>600</a:t>
                      </a:r>
                    </a:p>
                  </a:txBody>
                  <a:tcPr marL="7642" marR="7642" marT="7054" marB="0" anchor="ctr" anchorCtr="1">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83495">
                <a:tc rowSpan="3">
                  <a:txBody>
                    <a:bodyPr/>
                    <a:lstStyle/>
                    <a:p>
                      <a:pPr algn="l" fontAlgn="b"/>
                      <a:endParaRPr lang="en-US" altLang="ja-JP" sz="1100" b="1" i="0" u="none" strike="noStrike" dirty="0" smtClean="0">
                        <a:solidFill>
                          <a:srgbClr val="000000"/>
                        </a:solidFill>
                        <a:effectLst/>
                        <a:latin typeface="ＭＳ Ｐゴシック"/>
                      </a:endParaRPr>
                    </a:p>
                    <a:p>
                      <a:pPr algn="l" fontAlgn="b"/>
                      <a:r>
                        <a:rPr lang="ja-JP" altLang="en-US" sz="1100" b="1" i="0" u="none" strike="noStrike" dirty="0" smtClean="0">
                          <a:solidFill>
                            <a:srgbClr val="000000"/>
                          </a:solidFill>
                          <a:effectLst/>
                          <a:latin typeface="ＭＳ Ｐゴシック"/>
                        </a:rPr>
                        <a:t>２　　</a:t>
                      </a:r>
                      <a:r>
                        <a:rPr lang="ja-JP" altLang="en-US" sz="1100" b="0" i="0" u="none" strike="noStrike" dirty="0" smtClean="0">
                          <a:solidFill>
                            <a:srgbClr val="000000"/>
                          </a:solidFill>
                          <a:effectLst/>
                          <a:latin typeface="ＭＳ Ｐゴシック"/>
                        </a:rPr>
                        <a:t>偶発性</a:t>
                      </a:r>
                      <a:endParaRPr lang="en-US" altLang="ja-JP" sz="1100" b="0" i="0" u="none" strike="noStrike" dirty="0" smtClean="0">
                        <a:solidFill>
                          <a:srgbClr val="000000"/>
                        </a:solidFill>
                        <a:effectLst/>
                        <a:latin typeface="ＭＳ Ｐゴシック"/>
                      </a:endParaRPr>
                    </a:p>
                    <a:p>
                      <a:pPr algn="l" fontAlgn="b"/>
                      <a:r>
                        <a:rPr lang="ja-JP" altLang="en-US" sz="1100" b="1" i="0" u="none" strike="noStrike" dirty="0" smtClean="0">
                          <a:solidFill>
                            <a:srgbClr val="000000"/>
                          </a:solidFill>
                          <a:effectLst/>
                          <a:latin typeface="ＭＳ Ｐゴシック"/>
                        </a:rPr>
                        <a:t>　　　 </a:t>
                      </a:r>
                      <a:r>
                        <a:rPr lang="ja-JP" altLang="en-US" sz="1100" b="0" i="0" u="none" strike="noStrike" dirty="0" smtClean="0">
                          <a:solidFill>
                            <a:srgbClr val="000000"/>
                          </a:solidFill>
                          <a:effectLst/>
                          <a:latin typeface="ＭＳ Ｐゴシック"/>
                        </a:rPr>
                        <a:t>リスク</a:t>
                      </a:r>
                      <a:endParaRPr lang="en-US" altLang="ja-JP" sz="1050" b="0" i="0" u="none" strike="noStrike" dirty="0" smtClean="0">
                        <a:solidFill>
                          <a:srgbClr val="000000"/>
                        </a:solidFill>
                        <a:effectLst/>
                        <a:latin typeface="ＭＳ Ｐゴシック"/>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lgn="ctr" fontAlgn="b"/>
                      <a:r>
                        <a:rPr lang="ja-JP" altLang="en-US" sz="1100" b="0" i="0" u="none" strike="noStrike" dirty="0" smtClean="0">
                          <a:solidFill>
                            <a:srgbClr val="000000"/>
                          </a:solidFill>
                          <a:effectLst/>
                          <a:latin typeface="ＭＳ Ｐゴシック"/>
                        </a:rPr>
                        <a:t>財政健全化法</a:t>
                      </a:r>
                      <a:endParaRPr lang="en-US" altLang="ja-JP" sz="1100" b="0" i="0" u="none" strike="noStrike" dirty="0" smtClean="0">
                        <a:solidFill>
                          <a:srgbClr val="000000"/>
                        </a:solidFill>
                        <a:effectLst/>
                        <a:latin typeface="ＭＳ Ｐゴシック"/>
                      </a:endParaRPr>
                    </a:p>
                    <a:p>
                      <a:pPr algn="ctr" fontAlgn="b"/>
                      <a:r>
                        <a:rPr lang="ja-JP" altLang="en-US" sz="1100" b="0" i="0" u="none" strike="noStrike" dirty="0" smtClean="0">
                          <a:solidFill>
                            <a:srgbClr val="000000"/>
                          </a:solidFill>
                          <a:effectLst/>
                          <a:latin typeface="ＭＳ Ｐゴシック"/>
                        </a:rPr>
                        <a:t>将来負担比率の</a:t>
                      </a:r>
                      <a:endParaRPr lang="en-US" altLang="ja-JP" sz="1100" b="0" i="0" u="none" strike="noStrike" dirty="0" smtClean="0">
                        <a:solidFill>
                          <a:srgbClr val="000000"/>
                        </a:solidFill>
                        <a:effectLst/>
                        <a:latin typeface="ＭＳ Ｐゴシック"/>
                      </a:endParaRPr>
                    </a:p>
                    <a:p>
                      <a:pPr algn="ctr" fontAlgn="b"/>
                      <a:r>
                        <a:rPr lang="ja-JP" altLang="en-US" sz="1100" b="0" i="0" u="none" strike="noStrike" dirty="0" smtClean="0">
                          <a:solidFill>
                            <a:srgbClr val="000000"/>
                          </a:solidFill>
                          <a:effectLst/>
                          <a:latin typeface="ＭＳ Ｐゴシック"/>
                        </a:rPr>
                        <a:t>考え方を準用</a:t>
                      </a:r>
                      <a:endParaRPr lang="ja-JP" altLang="en-US" sz="11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fontAlgn="b"/>
                      <a:r>
                        <a:rPr lang="ja-JP" altLang="en-US" sz="1200" b="0" i="0" u="none" strike="noStrike" dirty="0" smtClean="0">
                          <a:solidFill>
                            <a:srgbClr val="000000"/>
                          </a:solidFill>
                          <a:effectLst/>
                          <a:latin typeface="ＭＳ Ｐゴシック"/>
                        </a:rPr>
                        <a:t>育英会</a:t>
                      </a:r>
                      <a:endParaRPr lang="en-US" altLang="ja-JP" sz="1200" b="0" i="0" u="none" strike="noStrike" dirty="0" smtClean="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a:r>
                        <a:rPr lang="en-US" altLang="ja-JP" sz="2000" dirty="0" smtClean="0">
                          <a:latin typeface="+mn-ea"/>
                          <a:ea typeface="+mn-ea"/>
                        </a:rPr>
                        <a:t>51</a:t>
                      </a:r>
                      <a:endParaRPr lang="ja-JP" altLang="en-US" sz="2000" dirty="0">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lvl="0" algn="ctr" fontAlgn="b"/>
                      <a:r>
                        <a:rPr lang="en-US" altLang="ja-JP" sz="1800" b="0" i="0" u="none" strike="noStrike" dirty="0" smtClean="0">
                          <a:solidFill>
                            <a:srgbClr val="000000"/>
                          </a:solidFill>
                          <a:effectLst/>
                          <a:latin typeface="+mn-ea"/>
                          <a:ea typeface="+mn-ea"/>
                        </a:rPr>
                        <a:t>51</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gn="ctr" fontAlgn="b"/>
                      <a:r>
                        <a:rPr lang="en-US" altLang="ja-JP" sz="1400" b="0" i="0" u="none" strike="noStrike" dirty="0" smtClean="0">
                          <a:solidFill>
                            <a:srgbClr val="000000"/>
                          </a:solidFill>
                          <a:effectLst/>
                          <a:latin typeface="ＭＳ Ｐ明朝" pitchFamily="18" charset="-128"/>
                          <a:ea typeface="ＭＳ Ｐ明朝" pitchFamily="18" charset="-128"/>
                        </a:rPr>
                        <a:t>35</a:t>
                      </a:r>
                    </a:p>
                    <a:p>
                      <a:pPr lvl="0" algn="ctr" fontAlgn="b"/>
                      <a:r>
                        <a:rPr lang="en-US" altLang="ja-JP" sz="900" b="0" i="0" u="none" strike="noStrike" dirty="0" smtClean="0">
                          <a:solidFill>
                            <a:srgbClr val="000000"/>
                          </a:solidFill>
                          <a:effectLst/>
                          <a:latin typeface="ＭＳ Ｐ明朝" pitchFamily="18" charset="-128"/>
                          <a:ea typeface="ＭＳ Ｐ明朝" pitchFamily="18" charset="-128"/>
                        </a:rPr>
                        <a:t>※</a:t>
                      </a:r>
                      <a:r>
                        <a:rPr lang="ja-JP" altLang="en-US" sz="900" b="0" i="0" u="none" strike="noStrike" dirty="0" smtClean="0">
                          <a:solidFill>
                            <a:srgbClr val="000000"/>
                          </a:solidFill>
                          <a:effectLst/>
                          <a:latin typeface="ＭＳ Ｐ明朝" pitchFamily="18" charset="-128"/>
                          <a:ea typeface="ＭＳ Ｐ明朝" pitchFamily="18" charset="-128"/>
                        </a:rPr>
                        <a:t>決算値反映</a:t>
                      </a:r>
                      <a:endParaRPr lang="ja-JP" altLang="en-US" sz="900" b="0" i="0" u="none" strike="noStrike" dirty="0">
                        <a:solidFill>
                          <a:srgbClr val="000000"/>
                        </a:solidFill>
                        <a:effectLst/>
                        <a:latin typeface="ＭＳ Ｐ明朝" pitchFamily="18" charset="-128"/>
                        <a:ea typeface="ＭＳ Ｐ明朝" pitchFamily="18" charset="-128"/>
                      </a:endParaRPr>
                    </a:p>
                  </a:txBody>
                  <a:tcPr marL="7642" marR="7642" marT="7054"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80464">
                <a:tc vMerge="1">
                  <a:txBody>
                    <a:bodyPr/>
                    <a:lstStyle/>
                    <a:p>
                      <a:endParaRPr kumimoji="1" lang="ja-JP" altLang="en-US"/>
                    </a:p>
                  </a:txBody>
                  <a:tcPr/>
                </a:tc>
                <a:tc vMerge="1">
                  <a:txBody>
                    <a:bodyPr/>
                    <a:lstStyle/>
                    <a:p>
                      <a:endParaRPr kumimoji="1" lang="ja-JP" altLang="en-US"/>
                    </a:p>
                  </a:txBody>
                  <a:tcPr/>
                </a:tc>
                <a:tc gridSpan="2">
                  <a:txBody>
                    <a:bodyPr/>
                    <a:lstStyle/>
                    <a:p>
                      <a:pPr algn="ctr" fontAlgn="b"/>
                      <a:r>
                        <a:rPr lang="ja-JP" altLang="en-US" sz="1200" b="0" i="0" u="none" strike="noStrike" dirty="0" smtClean="0">
                          <a:solidFill>
                            <a:srgbClr val="000000"/>
                          </a:solidFill>
                          <a:effectLst/>
                          <a:latin typeface="ＭＳ Ｐゴシック"/>
                        </a:rPr>
                        <a:t>産業振興機構</a:t>
                      </a:r>
                      <a:endParaRPr lang="en-US" altLang="ja-JP" sz="1200" b="0" i="0" u="none" strike="noStrike" dirty="0" smtClean="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a:r>
                        <a:rPr lang="en-US" altLang="ja-JP" sz="2000" dirty="0" smtClean="0">
                          <a:latin typeface="+mn-ea"/>
                          <a:ea typeface="+mn-ea"/>
                        </a:rPr>
                        <a:t>225</a:t>
                      </a:r>
                      <a:endParaRPr lang="ja-JP" altLang="en-US" sz="2000" dirty="0">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lvl="0" algn="ctr" fontAlgn="b"/>
                      <a:r>
                        <a:rPr lang="en-US" altLang="ja-JP" sz="1800" b="0" i="0" u="none" strike="noStrike" dirty="0" smtClean="0">
                          <a:solidFill>
                            <a:srgbClr val="000000"/>
                          </a:solidFill>
                          <a:effectLst/>
                          <a:latin typeface="+mn-ea"/>
                          <a:ea typeface="+mn-ea"/>
                        </a:rPr>
                        <a:t>225</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gn="ctr" fontAlgn="b"/>
                      <a:r>
                        <a:rPr lang="ja-JP" altLang="en-US" sz="1400" b="0" i="0" u="none" strike="noStrike" dirty="0" smtClean="0">
                          <a:solidFill>
                            <a:srgbClr val="000000"/>
                          </a:solidFill>
                          <a:effectLst/>
                          <a:latin typeface="ＭＳ Ｐ明朝" pitchFamily="18" charset="-128"/>
                          <a:ea typeface="ＭＳ Ｐ明朝" pitchFamily="18" charset="-128"/>
                        </a:rPr>
                        <a:t>－</a:t>
                      </a:r>
                      <a:endParaRPr lang="en-US" altLang="ja-JP" sz="1400" b="0" i="0" u="none" strike="noStrike" dirty="0" smtClean="0">
                        <a:solidFill>
                          <a:srgbClr val="000000"/>
                        </a:solidFill>
                        <a:effectLst/>
                        <a:latin typeface="ＭＳ Ｐ明朝" pitchFamily="18" charset="-128"/>
                        <a:ea typeface="ＭＳ Ｐ明朝" pitchFamily="18" charset="-128"/>
                      </a:endParaRPr>
                    </a:p>
                    <a:p>
                      <a:pPr lvl="0" algn="ctr" fontAlgn="b"/>
                      <a:r>
                        <a:rPr lang="en-US" altLang="ja-JP" sz="900" b="0" i="0" u="none" strike="noStrike" dirty="0" smtClean="0">
                          <a:solidFill>
                            <a:srgbClr val="000000"/>
                          </a:solidFill>
                          <a:effectLst/>
                          <a:latin typeface="ＭＳ Ｐ明朝" pitchFamily="18" charset="-128"/>
                          <a:ea typeface="ＭＳ Ｐ明朝" pitchFamily="18" charset="-128"/>
                        </a:rPr>
                        <a:t>※</a:t>
                      </a:r>
                      <a:r>
                        <a:rPr lang="ja-JP" altLang="en-US" sz="900" b="0" i="0" u="none" strike="noStrike" dirty="0" smtClean="0">
                          <a:solidFill>
                            <a:srgbClr val="000000"/>
                          </a:solidFill>
                          <a:effectLst/>
                          <a:latin typeface="ＭＳ Ｐ明朝" pitchFamily="18" charset="-128"/>
                          <a:ea typeface="ＭＳ Ｐ明朝" pitchFamily="18" charset="-128"/>
                        </a:rPr>
                        <a:t>決算値反映</a:t>
                      </a:r>
                      <a:endParaRPr lang="ja-JP" altLang="en-US" sz="900" b="0" i="0" u="none" strike="noStrike" dirty="0">
                        <a:solidFill>
                          <a:srgbClr val="000000"/>
                        </a:solidFill>
                        <a:effectLst/>
                        <a:latin typeface="ＭＳ Ｐ明朝" pitchFamily="18" charset="-128"/>
                        <a:ea typeface="ＭＳ Ｐ明朝" pitchFamily="18" charset="-128"/>
                      </a:endParaRPr>
                    </a:p>
                  </a:txBody>
                  <a:tcPr marL="7642" marR="7642" marT="7054"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83495">
                <a:tc vMerge="1">
                  <a:txBody>
                    <a:bodyPr/>
                    <a:lstStyle/>
                    <a:p>
                      <a:pPr algn="ctr" fontAlgn="b"/>
                      <a:endParaRPr lang="ja-JP" altLang="en-US" sz="1400" b="0" i="0" u="none" strike="noStrike" dirty="0">
                        <a:solidFill>
                          <a:srgbClr val="000000"/>
                        </a:solidFill>
                        <a:effectLst/>
                        <a:latin typeface="ＭＳ Ｐゴシック"/>
                      </a:endParaRPr>
                    </a:p>
                  </a:txBody>
                  <a:tcPr marL="7054" marR="7054" marT="7054" marB="0" anchor="b"/>
                </a:tc>
                <a:tc vMerge="1">
                  <a:txBody>
                    <a:bodyPr/>
                    <a:lstStyle/>
                    <a:p>
                      <a:pPr algn="ctr" fontAlgn="b"/>
                      <a:endParaRPr lang="ja-JP" altLang="en-US" sz="1400" b="0" i="0" u="none" strike="noStrike" dirty="0">
                        <a:solidFill>
                          <a:srgbClr val="000000"/>
                        </a:solidFill>
                        <a:effectLst/>
                        <a:latin typeface="ＭＳ Ｐゴシック"/>
                      </a:endParaRPr>
                    </a:p>
                  </a:txBody>
                  <a:tcPr marL="7054" marR="7054" marT="7054" marB="0" anchor="ctr"/>
                </a:tc>
                <a:tc gridSpan="2">
                  <a:txBody>
                    <a:bodyPr/>
                    <a:lstStyle/>
                    <a:p>
                      <a:pPr algn="ctr" fontAlgn="b"/>
                      <a:r>
                        <a:rPr lang="ja-JP" altLang="en-US" sz="1200" b="0" i="0" u="none" strike="noStrike" dirty="0" smtClean="0">
                          <a:solidFill>
                            <a:srgbClr val="000000"/>
                          </a:solidFill>
                          <a:effectLst/>
                          <a:latin typeface="ＭＳ Ｐゴシック"/>
                        </a:rPr>
                        <a:t>住宅供給公社</a:t>
                      </a:r>
                      <a:endParaRPr lang="en-US" altLang="ja-JP" sz="1200" b="0" i="0" u="none" strike="noStrike" dirty="0" smtClean="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a:r>
                        <a:rPr lang="en-US" altLang="ja-JP" sz="2000" dirty="0" smtClean="0">
                          <a:latin typeface="+mn-ea"/>
                          <a:ea typeface="+mn-ea"/>
                        </a:rPr>
                        <a:t>79</a:t>
                      </a:r>
                      <a:endParaRPr lang="ja-JP" altLang="en-US" sz="2000" dirty="0">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lvl="0" algn="ctr" fontAlgn="b"/>
                      <a:r>
                        <a:rPr lang="en-US" altLang="ja-JP" sz="1800" b="0" i="0" u="none" strike="noStrike" dirty="0" smtClean="0">
                          <a:solidFill>
                            <a:srgbClr val="000000"/>
                          </a:solidFill>
                          <a:effectLst/>
                          <a:latin typeface="+mn-ea"/>
                          <a:ea typeface="+mn-ea"/>
                        </a:rPr>
                        <a:t>79</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gn="ctr" fontAlgn="b"/>
                      <a:r>
                        <a:rPr lang="en-US" altLang="ja-JP" sz="1400" b="0" i="0" u="none" strike="noStrike" dirty="0" smtClean="0">
                          <a:solidFill>
                            <a:srgbClr val="000000"/>
                          </a:solidFill>
                          <a:effectLst/>
                          <a:latin typeface="ＭＳ Ｐ明朝" pitchFamily="18" charset="-128"/>
                          <a:ea typeface="ＭＳ Ｐ明朝" pitchFamily="18" charset="-128"/>
                        </a:rPr>
                        <a:t>55</a:t>
                      </a:r>
                    </a:p>
                    <a:p>
                      <a:pPr lvl="0" algn="ctr" fontAlgn="b"/>
                      <a:r>
                        <a:rPr lang="en-US" altLang="ja-JP" sz="900" b="0" i="0" u="none" strike="noStrike" dirty="0" smtClean="0">
                          <a:solidFill>
                            <a:srgbClr val="000000"/>
                          </a:solidFill>
                          <a:effectLst/>
                          <a:latin typeface="ＭＳ Ｐ明朝" pitchFamily="18" charset="-128"/>
                          <a:ea typeface="ＭＳ Ｐ明朝" pitchFamily="18" charset="-128"/>
                        </a:rPr>
                        <a:t>※</a:t>
                      </a:r>
                      <a:r>
                        <a:rPr lang="ja-JP" altLang="en-US" sz="900" b="0" i="0" u="none" strike="noStrike" dirty="0" smtClean="0">
                          <a:solidFill>
                            <a:srgbClr val="000000"/>
                          </a:solidFill>
                          <a:effectLst/>
                          <a:latin typeface="ＭＳ Ｐ明朝" pitchFamily="18" charset="-128"/>
                          <a:ea typeface="ＭＳ Ｐ明朝" pitchFamily="18" charset="-128"/>
                        </a:rPr>
                        <a:t>決算値反映</a:t>
                      </a:r>
                      <a:endParaRPr lang="ja-JP" altLang="en-US" sz="900" b="0" i="0" u="none" strike="noStrike" dirty="0">
                        <a:solidFill>
                          <a:srgbClr val="000000"/>
                        </a:solidFill>
                        <a:effectLst/>
                        <a:latin typeface="ＭＳ Ｐ明朝" pitchFamily="18" charset="-128"/>
                        <a:ea typeface="ＭＳ Ｐ明朝" pitchFamily="18" charset="-128"/>
                      </a:endParaRPr>
                    </a:p>
                  </a:txBody>
                  <a:tcPr marL="7642" marR="7642" marT="7054"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431684">
                <a:tc rowSpan="5">
                  <a:txBody>
                    <a:bodyPr/>
                    <a:lstStyle/>
                    <a:p>
                      <a:pPr marL="0" indent="0" algn="l" fontAlgn="b">
                        <a:buNone/>
                      </a:pPr>
                      <a:r>
                        <a:rPr lang="ja-JP" altLang="en-US" sz="1100" b="1" i="0" u="none" strike="noStrike" dirty="0" smtClean="0">
                          <a:solidFill>
                            <a:srgbClr val="000000"/>
                          </a:solidFill>
                          <a:effectLst/>
                          <a:latin typeface="ＭＳ Ｐゴシック"/>
                        </a:rPr>
                        <a:t>３</a:t>
                      </a:r>
                      <a:r>
                        <a:rPr lang="ja-JP" altLang="en-US" sz="1100" b="0" i="0" u="none" strike="noStrike" dirty="0" smtClean="0">
                          <a:solidFill>
                            <a:srgbClr val="000000"/>
                          </a:solidFill>
                          <a:effectLst/>
                          <a:latin typeface="ＭＳ Ｐゴシック"/>
                        </a:rPr>
                        <a:t>　　確実性</a:t>
                      </a:r>
                      <a:endParaRPr lang="en-US" altLang="ja-JP" sz="1100" b="0" i="0" u="none" strike="noStrike" dirty="0" smtClean="0">
                        <a:solidFill>
                          <a:srgbClr val="000000"/>
                        </a:solidFill>
                        <a:effectLst/>
                        <a:latin typeface="ＭＳ Ｐゴシック"/>
                      </a:endParaRPr>
                    </a:p>
                    <a:p>
                      <a:pPr marL="0" indent="0" algn="l" fontAlgn="b">
                        <a:buNone/>
                      </a:pPr>
                      <a:r>
                        <a:rPr lang="ja-JP" altLang="en-US" sz="1100" b="0" i="0" u="none" strike="noStrike" dirty="0" smtClean="0">
                          <a:solidFill>
                            <a:srgbClr val="000000"/>
                          </a:solidFill>
                          <a:effectLst/>
                          <a:latin typeface="ＭＳ Ｐゴシック"/>
                        </a:rPr>
                        <a:t>　　　リスク</a:t>
                      </a:r>
                      <a:endParaRPr lang="en-US" altLang="ja-JP" sz="1100" b="0" i="0" u="none" strike="noStrike" dirty="0" smtClean="0">
                        <a:solidFill>
                          <a:srgbClr val="000000"/>
                        </a:solidFill>
                        <a:effectLst/>
                        <a:latin typeface="ＭＳ Ｐゴシック"/>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5">
                  <a:txBody>
                    <a:bodyPr/>
                    <a:lstStyle/>
                    <a:p>
                      <a:pPr algn="ctr" fontAlgn="b"/>
                      <a:r>
                        <a:rPr lang="ja-JP" altLang="en-US" sz="1100" b="0" i="0" u="none" strike="noStrike" dirty="0" smtClean="0">
                          <a:solidFill>
                            <a:srgbClr val="000000"/>
                          </a:solidFill>
                          <a:effectLst/>
                          <a:latin typeface="ＭＳ Ｐゴシック"/>
                        </a:rPr>
                        <a:t>事業進捗に伴い</a:t>
                      </a:r>
                      <a:endParaRPr lang="en-US" altLang="ja-JP" sz="1100" b="0" i="0" u="none" strike="noStrike" dirty="0" smtClean="0">
                        <a:solidFill>
                          <a:srgbClr val="000000"/>
                        </a:solidFill>
                        <a:effectLst/>
                        <a:latin typeface="ＭＳ Ｐゴシック"/>
                      </a:endParaRPr>
                    </a:p>
                    <a:p>
                      <a:pPr algn="ctr" fontAlgn="b"/>
                      <a:r>
                        <a:rPr lang="ja-JP" altLang="en-US" sz="1100" b="0" i="0" u="none" strike="noStrike" dirty="0" smtClean="0">
                          <a:solidFill>
                            <a:srgbClr val="000000"/>
                          </a:solidFill>
                          <a:effectLst/>
                          <a:latin typeface="ＭＳ Ｐゴシック"/>
                        </a:rPr>
                        <a:t>発生の確実性が</a:t>
                      </a:r>
                      <a:endParaRPr lang="en-US" altLang="ja-JP" sz="1100" b="0" i="0" u="none" strike="noStrike" dirty="0" smtClean="0">
                        <a:solidFill>
                          <a:srgbClr val="000000"/>
                        </a:solidFill>
                        <a:effectLst/>
                        <a:latin typeface="ＭＳ Ｐゴシック"/>
                      </a:endParaRPr>
                    </a:p>
                    <a:p>
                      <a:pPr algn="ctr" fontAlgn="b"/>
                      <a:r>
                        <a:rPr lang="ja-JP" altLang="en-US" sz="1100" b="0" i="0" u="none" strike="noStrike" dirty="0" smtClean="0">
                          <a:solidFill>
                            <a:srgbClr val="000000"/>
                          </a:solidFill>
                          <a:effectLst/>
                          <a:latin typeface="ＭＳ Ｐゴシック"/>
                        </a:rPr>
                        <a:t>高い損失を計上</a:t>
                      </a:r>
                      <a:endParaRPr lang="en-US" altLang="ja-JP" sz="1100" b="0" i="0" u="none" strike="noStrike" dirty="0" smtClean="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ja-JP" altLang="en-US" sz="1200" b="0" i="0" u="none" strike="noStrike" dirty="0" smtClean="0">
                          <a:solidFill>
                            <a:srgbClr val="000000"/>
                          </a:solidFill>
                          <a:effectLst/>
                          <a:latin typeface="ＭＳ Ｐゴシック"/>
                        </a:rPr>
                        <a:t>土地</a:t>
                      </a:r>
                      <a:endParaRPr lang="en-US" altLang="ja-JP" sz="1200" b="0" i="0" u="none" strike="noStrike" dirty="0" smtClean="0">
                        <a:solidFill>
                          <a:srgbClr val="000000"/>
                        </a:solidFill>
                        <a:effectLst/>
                        <a:latin typeface="ＭＳ Ｐゴシック"/>
                      </a:endParaRPr>
                    </a:p>
                    <a:p>
                      <a:pPr algn="ctr" fontAlgn="b"/>
                      <a:r>
                        <a:rPr lang="ja-JP" altLang="en-US" sz="1200" b="0" i="0" u="none" strike="noStrike" dirty="0" smtClean="0">
                          <a:solidFill>
                            <a:srgbClr val="000000"/>
                          </a:solidFill>
                          <a:effectLst/>
                          <a:latin typeface="ＭＳ Ｐゴシック"/>
                        </a:rPr>
                        <a:t>開発公社</a:t>
                      </a:r>
                      <a:endParaRPr lang="en-US" altLang="ja-JP" sz="1200" b="0" i="0" u="none" strike="noStrike" dirty="0" smtClean="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ja-JP" sz="1200" b="0" i="0" u="none" strike="noStrike" dirty="0" smtClean="0">
                          <a:solidFill>
                            <a:srgbClr val="000000"/>
                          </a:solidFill>
                          <a:effectLst/>
                          <a:latin typeface="ＭＳ Ｐゴシック"/>
                        </a:rPr>
                        <a:t>H14</a:t>
                      </a:r>
                      <a:r>
                        <a:rPr lang="ja-JP" altLang="en-US" sz="1200" b="0" i="0" u="none" strike="noStrike" dirty="0" smtClean="0">
                          <a:solidFill>
                            <a:srgbClr val="000000"/>
                          </a:solidFill>
                          <a:effectLst/>
                          <a:latin typeface="ＭＳ Ｐゴシック"/>
                        </a:rPr>
                        <a:t>～</a:t>
                      </a:r>
                      <a:r>
                        <a:rPr lang="en-US" altLang="ja-JP" sz="1200" b="0" i="0" u="none" strike="noStrike" dirty="0" smtClean="0">
                          <a:solidFill>
                            <a:srgbClr val="000000"/>
                          </a:solidFill>
                          <a:effectLst/>
                          <a:latin typeface="ＭＳ Ｐゴシック"/>
                        </a:rPr>
                        <a:t>H24</a:t>
                      </a:r>
                      <a:r>
                        <a:rPr lang="ja-JP" altLang="en-US" sz="1200" b="0" i="0" u="none" strike="noStrike" dirty="0" smtClean="0">
                          <a:solidFill>
                            <a:srgbClr val="000000"/>
                          </a:solidFill>
                          <a:effectLst/>
                          <a:latin typeface="ＭＳ Ｐゴシック"/>
                        </a:rPr>
                        <a:t>　</a:t>
                      </a:r>
                      <a:endParaRPr lang="ja-JP" altLang="en-US" sz="12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dirty="0" smtClean="0"/>
                        <a:t>―</a:t>
                      </a:r>
                      <a:endParaRPr lang="ja-JP" altLang="en-US" dirty="0"/>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5">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600" b="0" i="0" u="none" strike="noStrike" dirty="0" smtClean="0">
                          <a:solidFill>
                            <a:srgbClr val="000000"/>
                          </a:solidFill>
                          <a:effectLst/>
                          <a:latin typeface="ＭＳ Ｐゴシック"/>
                        </a:rPr>
                        <a:t>±α</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050" b="0" i="0" u="none" strike="noStrike" dirty="0" smtClean="0">
                          <a:solidFill>
                            <a:srgbClr val="000000"/>
                          </a:solidFill>
                          <a:effectLst/>
                          <a:latin typeface="+mn-ea"/>
                          <a:ea typeface="+mn-ea"/>
                        </a:rPr>
                        <a:t>※</a:t>
                      </a:r>
                      <a:r>
                        <a:rPr lang="ja-JP" altLang="en-US" sz="1050" b="0" i="0" u="none" strike="noStrike" dirty="0" smtClean="0">
                          <a:solidFill>
                            <a:srgbClr val="000000"/>
                          </a:solidFill>
                          <a:effectLst/>
                          <a:latin typeface="+mn-ea"/>
                          <a:ea typeface="+mn-ea"/>
                        </a:rPr>
                        <a:t>未利用</a:t>
                      </a:r>
                      <a:r>
                        <a:rPr lang="en-US" altLang="ja-JP" sz="1050" b="0" i="0" u="none" strike="noStrike" dirty="0" smtClean="0">
                          <a:solidFill>
                            <a:srgbClr val="000000"/>
                          </a:solidFill>
                          <a:effectLst/>
                          <a:latin typeface="+mn-ea"/>
                          <a:ea typeface="+mn-ea"/>
                        </a:rPr>
                        <a:t/>
                      </a:r>
                      <a:br>
                        <a:rPr lang="en-US" altLang="ja-JP" sz="1050" b="0" i="0" u="none" strike="noStrike" dirty="0" smtClean="0">
                          <a:solidFill>
                            <a:srgbClr val="000000"/>
                          </a:solidFill>
                          <a:effectLst/>
                          <a:latin typeface="+mn-ea"/>
                          <a:ea typeface="+mn-ea"/>
                        </a:rPr>
                      </a:br>
                      <a:r>
                        <a:rPr lang="ja-JP" altLang="en-US" sz="1050" b="0" i="0" u="none" strike="noStrike" dirty="0" smtClean="0">
                          <a:solidFill>
                            <a:srgbClr val="000000"/>
                          </a:solidFill>
                          <a:effectLst/>
                          <a:latin typeface="+mn-ea"/>
                          <a:ea typeface="+mn-ea"/>
                        </a:rPr>
                        <a:t>代替地処分完了</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ＭＳ Ｐ明朝" pitchFamily="18" charset="-128"/>
                          <a:ea typeface="ＭＳ Ｐ明朝" pitchFamily="18" charset="-128"/>
                        </a:rPr>
                        <a:t>－</a:t>
                      </a:r>
                    </a:p>
                    <a:p>
                      <a:pPr lvl="0" algn="ctr" fontAlgn="b"/>
                      <a:endParaRPr lang="ja-JP" altLang="en-US" sz="900" b="0" i="0" u="none" strike="noStrike" dirty="0">
                        <a:solidFill>
                          <a:srgbClr val="000000"/>
                        </a:solidFill>
                        <a:effectLst/>
                        <a:latin typeface="ＭＳ Ｐ明朝" pitchFamily="18" charset="-128"/>
                        <a:ea typeface="ＭＳ Ｐ明朝" pitchFamily="18" charset="-128"/>
                      </a:endParaRPr>
                    </a:p>
                  </a:txBody>
                  <a:tcPr marL="7642" marR="7642" marT="7054"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431684">
                <a:tc vMerge="1">
                  <a:txBody>
                    <a:bodyPr/>
                    <a:lstStyle/>
                    <a:p>
                      <a:endParaRPr kumimoji="1" lang="ja-JP" altLang="en-US"/>
                    </a:p>
                  </a:txBody>
                  <a:tcPr/>
                </a:tc>
                <a:tc vMerge="1">
                  <a:txBody>
                    <a:bodyPr/>
                    <a:lstStyle/>
                    <a:p>
                      <a:endParaRPr kumimoji="1" lang="ja-JP" altLang="en-US"/>
                    </a:p>
                  </a:txBody>
                  <a:tcPr/>
                </a:tc>
                <a:tc>
                  <a:txBody>
                    <a:bodyPr/>
                    <a:lstStyle/>
                    <a:p>
                      <a:pPr algn="ctr" fontAlgn="b"/>
                      <a:r>
                        <a:rPr lang="ja-JP" altLang="en-US" sz="1200" b="0" i="0" u="none" strike="noStrike" dirty="0" smtClean="0">
                          <a:solidFill>
                            <a:srgbClr val="000000"/>
                          </a:solidFill>
                          <a:effectLst/>
                          <a:latin typeface="ＭＳ Ｐゴシック"/>
                        </a:rPr>
                        <a:t>道路公社</a:t>
                      </a:r>
                      <a:endParaRPr lang="ja-JP" altLang="en-US" sz="12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altLang="ja-JP" sz="1200" b="0" i="0" u="none" strike="noStrike" dirty="0" smtClean="0">
                          <a:solidFill>
                            <a:srgbClr val="000000"/>
                          </a:solidFill>
                          <a:effectLst/>
                          <a:latin typeface="ＭＳ Ｐゴシック"/>
                        </a:rPr>
                        <a:t>S62</a:t>
                      </a:r>
                      <a:r>
                        <a:rPr lang="ja-JP" altLang="en-US" sz="1200" b="0" i="0" u="none" strike="noStrike" dirty="0" smtClean="0">
                          <a:solidFill>
                            <a:srgbClr val="000000"/>
                          </a:solidFill>
                          <a:effectLst/>
                          <a:latin typeface="ＭＳ Ｐゴシック"/>
                        </a:rPr>
                        <a:t>～</a:t>
                      </a:r>
                      <a:r>
                        <a:rPr lang="en-US" altLang="ja-JP" sz="1200" b="0" i="0" u="none" strike="noStrike" dirty="0" smtClean="0">
                          <a:solidFill>
                            <a:srgbClr val="000000"/>
                          </a:solidFill>
                          <a:effectLst/>
                          <a:latin typeface="ＭＳ Ｐゴシック"/>
                        </a:rPr>
                        <a:t>H59</a:t>
                      </a:r>
                      <a:endParaRPr lang="ja-JP" altLang="en-US" sz="12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dirty="0" smtClean="0"/>
                        <a:t>―</a:t>
                      </a:r>
                      <a:endParaRPr lang="ja-JP" altLang="en-US" dirty="0"/>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altLang="ja-JP" sz="1600" b="0" i="0" u="none" strike="noStrike" dirty="0" smtClean="0">
                        <a:solidFill>
                          <a:srgbClr val="000000"/>
                        </a:solidFill>
                        <a:effectLst/>
                        <a:latin typeface="+mn-ea"/>
                        <a:ea typeface="+mn-ea"/>
                      </a:endParaRPr>
                    </a:p>
                  </a:txBody>
                  <a:tcPr marL="7642" marR="7642" marT="7054"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050" b="0" i="0" u="none" strike="noStrike" dirty="0" smtClean="0">
                          <a:solidFill>
                            <a:srgbClr val="000000"/>
                          </a:solidFill>
                          <a:effectLst/>
                          <a:latin typeface="+mn-ea"/>
                          <a:ea typeface="+mn-ea"/>
                        </a:rPr>
                        <a:t>※</a:t>
                      </a:r>
                      <a:r>
                        <a:rPr lang="ja-JP" altLang="en-US" sz="1050" b="0" i="0" u="none" strike="noStrike" dirty="0" smtClean="0">
                          <a:solidFill>
                            <a:srgbClr val="000000"/>
                          </a:solidFill>
                          <a:effectLst/>
                          <a:latin typeface="+mn-ea"/>
                          <a:ea typeface="+mn-ea"/>
                        </a:rPr>
                        <a:t>経営改善方針</a:t>
                      </a:r>
                      <a:endParaRPr lang="en-US" altLang="ja-JP" sz="1050" b="0" i="0" u="none" strike="noStrike" dirty="0" smtClean="0">
                        <a:solidFill>
                          <a:srgbClr val="000000"/>
                        </a:solidFill>
                        <a:effectLst/>
                        <a:latin typeface="+mn-ea"/>
                        <a:ea typeface="+mn-ea"/>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ja-JP" altLang="en-US" sz="1050" b="0" i="0" u="none" strike="noStrike" dirty="0" smtClean="0">
                          <a:solidFill>
                            <a:srgbClr val="000000"/>
                          </a:solidFill>
                          <a:effectLst/>
                          <a:latin typeface="+mn-ea"/>
                          <a:ea typeface="+mn-ea"/>
                        </a:rPr>
                        <a:t>に基づく収支改善</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gn="ctr" fontAlgn="b"/>
                      <a:r>
                        <a:rPr lang="ja-JP" altLang="en-US" sz="900" b="0" i="0" u="none" strike="noStrike" dirty="0" smtClean="0">
                          <a:solidFill>
                            <a:srgbClr val="000000"/>
                          </a:solidFill>
                          <a:effectLst/>
                          <a:latin typeface="ＭＳ Ｐ明朝" pitchFamily="18" charset="-128"/>
                          <a:ea typeface="ＭＳ Ｐ明朝" pitchFamily="18" charset="-128"/>
                        </a:rPr>
                        <a:t>－</a:t>
                      </a:r>
                      <a:endParaRPr lang="ja-JP" altLang="en-US" sz="900" b="0" i="0" u="none" strike="noStrike" dirty="0">
                        <a:solidFill>
                          <a:srgbClr val="000000"/>
                        </a:solidFill>
                        <a:effectLst/>
                        <a:latin typeface="ＭＳ Ｐ明朝" pitchFamily="18" charset="-128"/>
                        <a:ea typeface="ＭＳ Ｐ明朝" pitchFamily="18" charset="-128"/>
                      </a:endParaRPr>
                    </a:p>
                  </a:txBody>
                  <a:tcPr marL="7642" marR="7642" marT="7054" marB="0" anchor="ctr" anchorCtr="1">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431684">
                <a:tc vMerge="1">
                  <a:txBody>
                    <a:bodyPr/>
                    <a:lstStyle/>
                    <a:p>
                      <a:endParaRPr kumimoji="1" lang="ja-JP" altLang="en-US"/>
                    </a:p>
                  </a:txBody>
                  <a:tcPr/>
                </a:tc>
                <a:tc vMerge="1">
                  <a:txBody>
                    <a:bodyPr/>
                    <a:lstStyle/>
                    <a:p>
                      <a:endParaRPr kumimoji="1" lang="ja-JP" altLang="en-US"/>
                    </a:p>
                  </a:txBody>
                  <a:tcPr/>
                </a:tc>
                <a:tc>
                  <a:txBody>
                    <a:bodyPr/>
                    <a:lstStyle/>
                    <a:p>
                      <a:pPr algn="ctr" fontAlgn="b"/>
                      <a:r>
                        <a:rPr lang="ja-JP" altLang="en-US" sz="1200" b="0" i="0" u="none" strike="noStrike" dirty="0" smtClean="0">
                          <a:solidFill>
                            <a:srgbClr val="000000"/>
                          </a:solidFill>
                          <a:effectLst/>
                          <a:latin typeface="ＭＳ Ｐゴシック"/>
                        </a:rPr>
                        <a:t>港湾</a:t>
                      </a:r>
                      <a:endParaRPr lang="en-US" altLang="ja-JP" sz="1200" b="0" i="0" u="none" strike="noStrike" dirty="0" smtClean="0">
                        <a:solidFill>
                          <a:srgbClr val="000000"/>
                        </a:solidFill>
                        <a:effectLst/>
                        <a:latin typeface="ＭＳ Ｐゴシック"/>
                      </a:endParaRPr>
                    </a:p>
                    <a:p>
                      <a:pPr algn="ctr" fontAlgn="b"/>
                      <a:r>
                        <a:rPr lang="ja-JP" altLang="en-US" sz="1200" b="0" i="0" u="none" strike="noStrike" dirty="0" smtClean="0">
                          <a:solidFill>
                            <a:srgbClr val="000000"/>
                          </a:solidFill>
                          <a:effectLst/>
                          <a:latin typeface="ＭＳ Ｐゴシック"/>
                        </a:rPr>
                        <a:t>特別会計</a:t>
                      </a:r>
                      <a:endParaRPr lang="ja-JP" altLang="en-US" sz="12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200" b="0" i="0" u="none" strike="noStrike" dirty="0" smtClean="0">
                          <a:solidFill>
                            <a:srgbClr val="000000"/>
                          </a:solidFill>
                          <a:effectLst/>
                          <a:latin typeface="+mn-ea"/>
                          <a:ea typeface="+mn-ea"/>
                        </a:rPr>
                        <a:t>H</a:t>
                      </a:r>
                      <a:r>
                        <a:rPr lang="ja-JP" altLang="en-US" sz="1200" b="0" i="0" u="none" strike="noStrike" dirty="0" smtClean="0">
                          <a:solidFill>
                            <a:srgbClr val="000000"/>
                          </a:solidFill>
                          <a:effectLst/>
                          <a:latin typeface="+mn-ea"/>
                          <a:ea typeface="+mn-ea"/>
                        </a:rPr>
                        <a:t>元～</a:t>
                      </a:r>
                      <a:r>
                        <a:rPr lang="en-US" altLang="ja-JP" sz="1200" b="0" i="0" u="none" strike="noStrike" dirty="0" smtClean="0">
                          <a:solidFill>
                            <a:srgbClr val="000000"/>
                          </a:solidFill>
                          <a:effectLst/>
                          <a:latin typeface="+mn-ea"/>
                          <a:ea typeface="+mn-ea"/>
                        </a:rPr>
                        <a:t>H40</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dirty="0" smtClean="0"/>
                        <a:t>―</a:t>
                      </a:r>
                      <a:endParaRPr lang="ja-JP" altLang="en-US" dirty="0"/>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altLang="ja-JP" sz="1600" b="0" i="0" u="none" strike="noStrike" dirty="0" smtClean="0">
                        <a:solidFill>
                          <a:srgbClr val="000000"/>
                        </a:solidFill>
                        <a:effectLst/>
                        <a:latin typeface="+mn-ea"/>
                        <a:ea typeface="+mn-ea"/>
                      </a:endParaRPr>
                    </a:p>
                  </a:txBody>
                  <a:tcPr marL="7642" marR="7642" marT="7054" marB="0" anchor="ctr"/>
                </a:tc>
                <a:tc>
                  <a:txBody>
                    <a:bodyPr/>
                    <a:lstStyle/>
                    <a:p>
                      <a:pPr lvl="0" algn="ctr" fontAlgn="b"/>
                      <a:r>
                        <a:rPr lang="en-US" altLang="ja-JP" sz="1050" b="0" i="0" u="none" strike="noStrike" dirty="0" smtClean="0">
                          <a:solidFill>
                            <a:srgbClr val="000000"/>
                          </a:solidFill>
                          <a:effectLst/>
                          <a:latin typeface="+mn-ea"/>
                          <a:ea typeface="+mn-ea"/>
                        </a:rPr>
                        <a:t>※</a:t>
                      </a:r>
                      <a:r>
                        <a:rPr lang="ja-JP" altLang="en-US" sz="1050" b="0" i="0" u="none" strike="noStrike" dirty="0" smtClean="0">
                          <a:solidFill>
                            <a:srgbClr val="000000"/>
                          </a:solidFill>
                          <a:effectLst/>
                          <a:latin typeface="+mn-ea"/>
                          <a:ea typeface="+mn-ea"/>
                        </a:rPr>
                        <a:t>土地需要等を</a:t>
                      </a:r>
                      <a:endParaRPr lang="en-US" altLang="ja-JP" sz="1050" b="0" i="0" u="none" strike="noStrike" dirty="0" smtClean="0">
                        <a:solidFill>
                          <a:srgbClr val="000000"/>
                        </a:solidFill>
                        <a:effectLst/>
                        <a:latin typeface="+mn-ea"/>
                        <a:ea typeface="+mn-ea"/>
                      </a:endParaRPr>
                    </a:p>
                    <a:p>
                      <a:pPr lvl="0" algn="ctr" fontAlgn="b"/>
                      <a:r>
                        <a:rPr lang="ja-JP" altLang="en-US" sz="1050" b="0" i="0" u="none" strike="noStrike" dirty="0" smtClean="0">
                          <a:solidFill>
                            <a:srgbClr val="000000"/>
                          </a:solidFill>
                          <a:effectLst/>
                          <a:latin typeface="+mn-ea"/>
                          <a:ea typeface="+mn-ea"/>
                        </a:rPr>
                        <a:t>見極めインフラ整備</a:t>
                      </a:r>
                      <a:endParaRPr lang="en-US" altLang="ja-JP" sz="1100" b="0" i="0" u="none" strike="noStrike" dirty="0" smtClean="0">
                        <a:solidFill>
                          <a:srgbClr val="000000"/>
                        </a:solidFill>
                        <a:effectLst/>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gn="ctr" fontAlgn="b"/>
                      <a:r>
                        <a:rPr lang="ja-JP" altLang="en-US" sz="1400" b="0" i="0" u="none" strike="noStrike" dirty="0" smtClean="0">
                          <a:solidFill>
                            <a:srgbClr val="000000"/>
                          </a:solidFill>
                          <a:effectLst/>
                          <a:latin typeface="ＭＳ Ｐ明朝" pitchFamily="18" charset="-128"/>
                          <a:ea typeface="ＭＳ Ｐ明朝" pitchFamily="18" charset="-128"/>
                        </a:rPr>
                        <a:t>－</a:t>
                      </a:r>
                      <a:endParaRPr lang="en-US" altLang="ja-JP" sz="1400" b="0" i="0" u="none" strike="noStrike" dirty="0" smtClean="0">
                        <a:solidFill>
                          <a:srgbClr val="000000"/>
                        </a:solidFill>
                        <a:effectLst/>
                        <a:latin typeface="ＭＳ Ｐ明朝" pitchFamily="18" charset="-128"/>
                        <a:ea typeface="ＭＳ Ｐ明朝" pitchFamily="18" charset="-128"/>
                      </a:endParaRPr>
                    </a:p>
                  </a:txBody>
                  <a:tcPr marL="7642" marR="7642" marT="7054" marB="0" anchor="ctr" anchorCtr="1">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440582">
                <a:tc vMerge="1">
                  <a:txBody>
                    <a:bodyPr/>
                    <a:lstStyle/>
                    <a:p>
                      <a:endParaRPr kumimoji="1" lang="ja-JP" altLang="en-US"/>
                    </a:p>
                  </a:txBody>
                  <a:tcPr/>
                </a:tc>
                <a:tc vMerge="1">
                  <a:txBody>
                    <a:bodyPr/>
                    <a:lstStyle/>
                    <a:p>
                      <a:endParaRPr kumimoji="1" lang="ja-JP" altLang="en-US"/>
                    </a:p>
                  </a:txBody>
                  <a:tcPr/>
                </a:tc>
                <a:tc>
                  <a:txBody>
                    <a:bodyPr/>
                    <a:lstStyle/>
                    <a:p>
                      <a:pPr algn="ctr" fontAlgn="b"/>
                      <a:r>
                        <a:rPr lang="ja-JP" altLang="en-US" sz="1200" b="0" i="0" u="none" strike="noStrike" dirty="0" smtClean="0">
                          <a:solidFill>
                            <a:srgbClr val="000000"/>
                          </a:solidFill>
                          <a:effectLst/>
                          <a:latin typeface="ＭＳ Ｐゴシック"/>
                        </a:rPr>
                        <a:t>箕面</a:t>
                      </a:r>
                      <a:endParaRPr lang="en-US" altLang="ja-JP" sz="1200" b="0" i="0" u="none" strike="noStrike" dirty="0" smtClean="0">
                        <a:solidFill>
                          <a:srgbClr val="000000"/>
                        </a:solidFill>
                        <a:effectLst/>
                        <a:latin typeface="ＭＳ Ｐゴシック"/>
                      </a:endParaRPr>
                    </a:p>
                    <a:p>
                      <a:pPr algn="ctr" fontAlgn="b"/>
                      <a:r>
                        <a:rPr lang="ja-JP" altLang="en-US" sz="1200" b="0" i="0" u="none" strike="noStrike" dirty="0" smtClean="0">
                          <a:solidFill>
                            <a:srgbClr val="000000"/>
                          </a:solidFill>
                          <a:effectLst/>
                          <a:latin typeface="ＭＳ Ｐゴシック"/>
                        </a:rPr>
                        <a:t>特別会計</a:t>
                      </a:r>
                      <a:endParaRPr lang="ja-JP" altLang="en-US" sz="12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altLang="ja-JP" sz="1200" b="0" i="0" u="none" strike="noStrike" dirty="0" smtClean="0">
                          <a:solidFill>
                            <a:srgbClr val="000000"/>
                          </a:solidFill>
                          <a:effectLst/>
                          <a:latin typeface="ＭＳ Ｐゴシック"/>
                        </a:rPr>
                        <a:t>H13</a:t>
                      </a:r>
                      <a:r>
                        <a:rPr lang="ja-JP" altLang="en-US" sz="1200" b="0" i="0" u="none" strike="noStrike" dirty="0" smtClean="0">
                          <a:solidFill>
                            <a:srgbClr val="000000"/>
                          </a:solidFill>
                          <a:effectLst/>
                          <a:latin typeface="ＭＳ Ｐゴシック"/>
                        </a:rPr>
                        <a:t>～</a:t>
                      </a:r>
                      <a:r>
                        <a:rPr lang="en-US" altLang="ja-JP" sz="1200" b="0" i="0" u="none" strike="noStrike" dirty="0" smtClean="0">
                          <a:solidFill>
                            <a:srgbClr val="000000"/>
                          </a:solidFill>
                          <a:effectLst/>
                          <a:latin typeface="ＭＳ Ｐゴシック"/>
                        </a:rPr>
                        <a:t>H30</a:t>
                      </a:r>
                      <a:endParaRPr lang="ja-JP" altLang="en-US" sz="12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dirty="0" smtClean="0">
                          <a:latin typeface="+mj-ea"/>
                          <a:ea typeface="+mj-ea"/>
                        </a:rPr>
                        <a:t>603</a:t>
                      </a:r>
                      <a:endParaRPr lang="ja-JP" altLang="en-US" dirty="0">
                        <a:latin typeface="+mj-ea"/>
                        <a:ea typeface="+mj-ea"/>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ja-JP" sz="1600" b="0" i="0" u="none" strike="noStrike" dirty="0" smtClean="0">
                        <a:solidFill>
                          <a:srgbClr val="000000"/>
                        </a:solidFill>
                        <a:effectLst/>
                        <a:latin typeface="+mn-ea"/>
                        <a:ea typeface="+mn-ea"/>
                      </a:endParaRPr>
                    </a:p>
                  </a:txBody>
                  <a:tcPr marL="7642" marR="7642" marT="7054" marB="0" anchor="ctr"/>
                </a:tc>
                <a:tc>
                  <a:txBody>
                    <a:bodyPr/>
                    <a:lstStyle/>
                    <a:p>
                      <a:pPr lvl="0" algn="ctr" fontAlgn="b"/>
                      <a:r>
                        <a:rPr lang="en-US" altLang="ja-JP" sz="1050" b="0" i="0" u="none" strike="noStrike" dirty="0" smtClean="0">
                          <a:solidFill>
                            <a:srgbClr val="000000"/>
                          </a:solidFill>
                          <a:effectLst/>
                          <a:latin typeface="+mn-ea"/>
                          <a:ea typeface="+mn-ea"/>
                        </a:rPr>
                        <a:t>※</a:t>
                      </a:r>
                      <a:r>
                        <a:rPr lang="ja-JP" altLang="en-US" sz="1050" b="0" i="0" u="none" strike="noStrike" dirty="0" smtClean="0">
                          <a:solidFill>
                            <a:srgbClr val="000000"/>
                          </a:solidFill>
                          <a:effectLst/>
                          <a:latin typeface="+mn-ea"/>
                          <a:ea typeface="+mn-ea"/>
                        </a:rPr>
                        <a:t>限度額を堅持</a:t>
                      </a:r>
                      <a:endParaRPr lang="en-US" altLang="ja-JP" sz="1050" b="0" i="0" u="none" strike="noStrike" dirty="0" smtClean="0">
                        <a:solidFill>
                          <a:srgbClr val="000000"/>
                        </a:solidFill>
                        <a:effectLst/>
                        <a:latin typeface="+mn-ea"/>
                        <a:ea typeface="+mn-ea"/>
                      </a:endParaRPr>
                    </a:p>
                    <a:p>
                      <a:pPr lvl="0" algn="ctr" fontAlgn="b"/>
                      <a:r>
                        <a:rPr lang="en-US" altLang="ja-JP" sz="1050" b="0" i="0" u="none" strike="noStrike" dirty="0" smtClean="0">
                          <a:solidFill>
                            <a:srgbClr val="000000"/>
                          </a:solidFill>
                          <a:effectLst/>
                          <a:latin typeface="+mn-ea"/>
                          <a:ea typeface="+mn-ea"/>
                        </a:rPr>
                        <a:t>(</a:t>
                      </a:r>
                      <a:r>
                        <a:rPr lang="ja-JP" altLang="en-US" sz="1050" b="0" i="0" u="none" strike="noStrike" dirty="0" smtClean="0">
                          <a:solidFill>
                            <a:srgbClr val="000000"/>
                          </a:solidFill>
                          <a:effectLst/>
                          <a:latin typeface="+mn-ea"/>
                          <a:ea typeface="+mn-ea"/>
                        </a:rPr>
                        <a:t>中長期試算織込済</a:t>
                      </a:r>
                      <a:r>
                        <a:rPr lang="en-US" altLang="ja-JP" sz="1050" b="0" i="0" u="none" strike="noStrike" dirty="0" smtClean="0">
                          <a:solidFill>
                            <a:srgbClr val="000000"/>
                          </a:solidFill>
                          <a:effectLst/>
                          <a:latin typeface="+mn-ea"/>
                          <a:ea typeface="+mn-ea"/>
                        </a:rPr>
                        <a:t>)</a:t>
                      </a:r>
                      <a:endParaRPr lang="ja-JP" altLang="en-US" sz="1100" b="0" i="0" u="none" strike="noStrike" dirty="0">
                        <a:solidFill>
                          <a:srgbClr val="000000"/>
                        </a:solidFill>
                        <a:effectLst/>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gn="ctr" fontAlgn="b"/>
                      <a:r>
                        <a:rPr lang="ja-JP" altLang="en-US" sz="1400" b="0" i="0" u="none" strike="noStrike" dirty="0" smtClean="0">
                          <a:solidFill>
                            <a:srgbClr val="000000"/>
                          </a:solidFill>
                          <a:effectLst/>
                          <a:latin typeface="ＭＳ Ｐ明朝" pitchFamily="18" charset="-128"/>
                          <a:ea typeface="ＭＳ Ｐ明朝" pitchFamily="18" charset="-128"/>
                        </a:rPr>
                        <a:t>－</a:t>
                      </a:r>
                      <a:endParaRPr lang="ja-JP" altLang="en-US" sz="1400" b="0" i="0" u="none" strike="noStrike" dirty="0">
                        <a:solidFill>
                          <a:srgbClr val="000000"/>
                        </a:solidFill>
                        <a:effectLst/>
                        <a:latin typeface="ＭＳ Ｐ明朝" pitchFamily="18" charset="-128"/>
                        <a:ea typeface="ＭＳ Ｐ明朝" pitchFamily="18" charset="-128"/>
                      </a:endParaRPr>
                    </a:p>
                  </a:txBody>
                  <a:tcPr marL="7642" marR="7642" marT="7054" marB="0" anchor="ctr" anchorCtr="1">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431684">
                <a:tc vMerge="1">
                  <a:txBody>
                    <a:bodyPr/>
                    <a:lstStyle/>
                    <a:p>
                      <a:endParaRPr kumimoji="1" lang="ja-JP" altLang="en-US"/>
                    </a:p>
                  </a:txBody>
                  <a:tcPr/>
                </a:tc>
                <a:tc vMerge="1">
                  <a:txBody>
                    <a:bodyPr/>
                    <a:lstStyle/>
                    <a:p>
                      <a:endParaRPr kumimoji="1" lang="ja-JP" altLang="en-US"/>
                    </a:p>
                  </a:txBody>
                  <a:tcPr/>
                </a:tc>
                <a:tc>
                  <a:txBody>
                    <a:bodyPr/>
                    <a:lstStyle/>
                    <a:p>
                      <a:pPr algn="ctr" fontAlgn="b"/>
                      <a:r>
                        <a:rPr lang="ja-JP" altLang="en-US" sz="1200" b="0" i="0" u="none" strike="noStrike" dirty="0" smtClean="0">
                          <a:solidFill>
                            <a:srgbClr val="000000"/>
                          </a:solidFill>
                          <a:effectLst/>
                          <a:latin typeface="ＭＳ Ｐゴシック"/>
                        </a:rPr>
                        <a:t>まちづくり</a:t>
                      </a:r>
                      <a:endParaRPr lang="en-US" altLang="ja-JP" sz="1200" b="0" i="0" u="none" strike="noStrike" dirty="0" smtClean="0">
                        <a:solidFill>
                          <a:srgbClr val="000000"/>
                        </a:solidFill>
                        <a:effectLst/>
                        <a:latin typeface="ＭＳ Ｐゴシック"/>
                      </a:endParaRPr>
                    </a:p>
                    <a:p>
                      <a:pPr algn="ctr" fontAlgn="b"/>
                      <a:r>
                        <a:rPr lang="ja-JP" altLang="en-US" sz="1200" b="0" i="0" u="none" strike="noStrike" dirty="0" smtClean="0">
                          <a:solidFill>
                            <a:srgbClr val="000000"/>
                          </a:solidFill>
                          <a:effectLst/>
                          <a:latin typeface="ＭＳ Ｐゴシック"/>
                        </a:rPr>
                        <a:t>会計</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ja-JP" sz="1200" b="0" i="0" u="none" strike="noStrike" dirty="0" smtClean="0">
                          <a:solidFill>
                            <a:srgbClr val="000000"/>
                          </a:solidFill>
                          <a:effectLst/>
                          <a:latin typeface="ＭＳ Ｐゴシック"/>
                        </a:rPr>
                        <a:t>H35</a:t>
                      </a:r>
                      <a:r>
                        <a:rPr lang="ja-JP" altLang="en-US" sz="1200" b="0" i="0" u="none" strike="noStrike" dirty="0" smtClean="0">
                          <a:solidFill>
                            <a:srgbClr val="000000"/>
                          </a:solidFill>
                          <a:effectLst/>
                          <a:latin typeface="ＭＳ Ｐゴシック"/>
                        </a:rPr>
                        <a:t>～</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dirty="0" smtClean="0">
                          <a:latin typeface="+mj-ea"/>
                          <a:ea typeface="+mj-ea"/>
                        </a:rPr>
                        <a:t>428</a:t>
                      </a:r>
                      <a:endParaRPr lang="ja-JP" altLang="en-US" dirty="0">
                        <a:latin typeface="+mj-ea"/>
                        <a:ea typeface="+mj-ea"/>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dirty="0">
                        <a:solidFill>
                          <a:srgbClr val="000000"/>
                        </a:solidFill>
                        <a:effectLst/>
                        <a:latin typeface="+mn-ea"/>
                        <a:ea typeface="+mn-ea"/>
                        <a:cs typeface="+mn-cs"/>
                      </a:endParaRPr>
                    </a:p>
                  </a:txBody>
                  <a:tcPr marL="7642" marR="7642" marT="7054" marB="0" anchor="ctr"/>
                </a:tc>
                <a:tc>
                  <a:txBody>
                    <a:bodyPr/>
                    <a:lstStyle/>
                    <a:p>
                      <a:pPr lvl="0" algn="ctr" fontAlgn="b"/>
                      <a:r>
                        <a:rPr lang="en-US" altLang="ja-JP" sz="1800" b="0" i="0" u="none" strike="noStrike" dirty="0" smtClean="0">
                          <a:solidFill>
                            <a:srgbClr val="000000"/>
                          </a:solidFill>
                          <a:effectLst/>
                          <a:latin typeface="+mn-ea"/>
                          <a:ea typeface="+mn-ea"/>
                        </a:rPr>
                        <a:t>428</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gn="ctr" fontAlgn="b"/>
                      <a:r>
                        <a:rPr lang="en-US" altLang="ja-JP" sz="1400" b="0" i="0" u="none" strike="noStrike" dirty="0" smtClean="0">
                          <a:solidFill>
                            <a:srgbClr val="000000"/>
                          </a:solidFill>
                          <a:effectLst/>
                          <a:latin typeface="ＭＳ Ｐ明朝" pitchFamily="18" charset="-128"/>
                          <a:ea typeface="ＭＳ Ｐ明朝" pitchFamily="18" charset="-128"/>
                        </a:rPr>
                        <a:t>319</a:t>
                      </a:r>
                    </a:p>
                  </a:txBody>
                  <a:tcPr marL="7642" marR="7642" marT="7054" marB="0" anchor="ctr" anchorCtr="1">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40645">
                <a:tc gridSpan="2">
                  <a:txBody>
                    <a:bodyPr/>
                    <a:lstStyle/>
                    <a:p>
                      <a:pPr algn="ctr" fontAlgn="b"/>
                      <a:r>
                        <a:rPr lang="ja-JP" altLang="en-US" sz="1400" b="1" i="0" u="none" strike="noStrike" dirty="0" smtClean="0">
                          <a:solidFill>
                            <a:srgbClr val="000000"/>
                          </a:solidFill>
                          <a:effectLst/>
                          <a:latin typeface="ＭＳ Ｐゴシック"/>
                        </a:rPr>
                        <a:t>　</a:t>
                      </a:r>
                      <a:endParaRPr lang="en-US" altLang="ja-JP" sz="1400" b="1" i="0" u="none" strike="noStrike" dirty="0" smtClean="0">
                        <a:solidFill>
                          <a:srgbClr val="000000"/>
                        </a:solidFill>
                        <a:effectLst/>
                        <a:latin typeface="ＭＳ Ｐゴシック"/>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US" altLang="ja-JP" sz="1400" b="0" i="0" u="none" strike="noStrike" dirty="0">
                        <a:solidFill>
                          <a:srgbClr val="000000"/>
                        </a:solidFill>
                        <a:effectLst/>
                        <a:latin typeface="ＭＳ Ｐゴシック"/>
                      </a:endParaRPr>
                    </a:p>
                  </a:txBody>
                  <a:tcPr marL="7054" marR="7054" marT="7054" marB="0" anchor="ctr"/>
                </a:tc>
                <a:tc gridSpan="4">
                  <a:txBody>
                    <a:bodyPr/>
                    <a:lstStyle/>
                    <a:p>
                      <a:pPr algn="ctr" fontAlgn="b"/>
                      <a:r>
                        <a:rPr lang="ja-JP" altLang="en-US" sz="1400" b="1" i="0" u="none" strike="noStrike" dirty="0" smtClean="0">
                          <a:solidFill>
                            <a:srgbClr val="000000"/>
                          </a:solidFill>
                          <a:effectLst/>
                          <a:latin typeface="ＭＳ Ｐゴシック"/>
                        </a:rPr>
                        <a:t>合計</a:t>
                      </a:r>
                      <a:endParaRPr lang="ja-JP" altLang="en-US" sz="1400" b="0" dirty="0">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pPr algn="ctr"/>
                      <a:endParaRPr lang="ja-JP" altLang="en-US" sz="1400" b="0" dirty="0">
                        <a:latin typeface="+mn-ea"/>
                        <a:ea typeface="+mn-ea"/>
                      </a:endParaRPr>
                    </a:p>
                  </a:txBody>
                  <a:tcPr marL="7642" marR="7642" marT="7054" marB="0" anchor="ctr"/>
                </a:tc>
                <a:tc hMerge="1">
                  <a:txBody>
                    <a:bodyPr/>
                    <a:lstStyle/>
                    <a:p>
                      <a:endParaRPr kumimoji="1" lang="ja-JP" altLang="en-US"/>
                    </a:p>
                  </a:txBody>
                  <a:tcPr/>
                </a:tc>
                <a:tc>
                  <a:txBody>
                    <a:bodyPr/>
                    <a:lstStyle/>
                    <a:p>
                      <a:pPr lvl="0" algn="ctr" fontAlgn="b"/>
                      <a:r>
                        <a:rPr lang="en-US" altLang="ja-JP" sz="1800" b="0" i="0" u="none" strike="noStrike" dirty="0" smtClean="0">
                          <a:solidFill>
                            <a:srgbClr val="000000"/>
                          </a:solidFill>
                          <a:effectLst/>
                          <a:latin typeface="+mn-ea"/>
                          <a:ea typeface="+mn-ea"/>
                        </a:rPr>
                        <a:t>1,383</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lvl="0" algn="ctr" fontAlgn="b"/>
                      <a:r>
                        <a:rPr lang="en-US" altLang="ja-JP" sz="1400" b="0" i="0" u="none" strike="noStrike" dirty="0" smtClean="0">
                          <a:solidFill>
                            <a:srgbClr val="000000"/>
                          </a:solidFill>
                          <a:effectLst/>
                          <a:latin typeface="ＭＳ Ｐ明朝" pitchFamily="18" charset="-128"/>
                          <a:ea typeface="ＭＳ Ｐ明朝" pitchFamily="18" charset="-128"/>
                        </a:rPr>
                        <a:t>1,009</a:t>
                      </a:r>
                      <a:endParaRPr lang="en-US" altLang="ja-JP" sz="1400" b="0" i="0" u="none" strike="noStrike" dirty="0">
                        <a:solidFill>
                          <a:srgbClr val="000000"/>
                        </a:solidFill>
                        <a:effectLst/>
                        <a:latin typeface="ＭＳ Ｐ明朝" pitchFamily="18" charset="-128"/>
                        <a:ea typeface="ＭＳ Ｐ明朝" pitchFamily="18" charset="-128"/>
                      </a:endParaRPr>
                    </a:p>
                  </a:txBody>
                  <a:tcPr marL="7642" marR="7642" marT="7054" marB="0" anchor="ctr" anchorCtr="1">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sp>
        <p:nvSpPr>
          <p:cNvPr id="13" name="角丸四角形 12"/>
          <p:cNvSpPr/>
          <p:nvPr/>
        </p:nvSpPr>
        <p:spPr>
          <a:xfrm>
            <a:off x="140599" y="712381"/>
            <a:ext cx="9646414" cy="52046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l"/>
            <a:r>
              <a:rPr lang="ja-JP" altLang="en-US" sz="1200" dirty="0"/>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〇平成</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26</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年度末時点において、積立目標額の</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年毎の見直しを行った結果、</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年後で</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ある平成</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36</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時点の積立目標額を、</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1,450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億円と設定。</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Rectangle 2"/>
          <p:cNvSpPr>
            <a:spLocks noGrp="1" noChangeArrowheads="1"/>
          </p:cNvSpPr>
          <p:nvPr>
            <p:ph type="title"/>
          </p:nvPr>
        </p:nvSpPr>
        <p:spPr>
          <a:xfrm>
            <a:off x="215929" y="279346"/>
            <a:ext cx="7237928" cy="360040"/>
          </a:xfrm>
          <a:solidFill>
            <a:srgbClr val="000099"/>
          </a:solidFill>
        </p:spPr>
        <p:txBody>
          <a:bodyPr>
            <a:noAutofit/>
          </a:bodyPr>
          <a:lstStyle/>
          <a:p>
            <a:r>
              <a:rPr lang="ja-JP" altLang="en-US" sz="1800" b="1" dirty="0" smtClean="0">
                <a:solidFill>
                  <a:schemeClr val="bg1"/>
                </a:solidFill>
                <a:latin typeface="HGSｺﾞｼｯｸM" panose="020B0600000000000000" pitchFamily="50" charset="-128"/>
                <a:ea typeface="HGSｺﾞｼｯｸM" panose="020B0600000000000000" pitchFamily="50" charset="-128"/>
              </a:rPr>
              <a:t>財政調整基金への積立目標額</a:t>
            </a:r>
            <a:r>
              <a:rPr lang="en-US" altLang="ja-JP" sz="1800" b="1" dirty="0" smtClean="0">
                <a:solidFill>
                  <a:schemeClr val="bg1"/>
                </a:solidFill>
                <a:latin typeface="HGSｺﾞｼｯｸM" panose="020B0600000000000000" pitchFamily="50" charset="-128"/>
                <a:ea typeface="HGSｺﾞｼｯｸM" panose="020B0600000000000000" pitchFamily="50" charset="-128"/>
              </a:rPr>
              <a:t>《1,450</a:t>
            </a:r>
            <a:r>
              <a:rPr lang="ja-JP" altLang="en-US" sz="1800" b="1" dirty="0" smtClean="0">
                <a:solidFill>
                  <a:schemeClr val="bg1"/>
                </a:solidFill>
                <a:latin typeface="HGSｺﾞｼｯｸM" panose="020B0600000000000000" pitchFamily="50" charset="-128"/>
                <a:ea typeface="HGSｺﾞｼｯｸM" panose="020B0600000000000000" pitchFamily="50" charset="-128"/>
              </a:rPr>
              <a:t>億円</a:t>
            </a:r>
            <a:r>
              <a:rPr lang="ja-JP" altLang="en-US" sz="1600" b="1" dirty="0" smtClean="0">
                <a:solidFill>
                  <a:schemeClr val="bg1"/>
                </a:solidFill>
                <a:latin typeface="HGSｺﾞｼｯｸM" panose="020B0600000000000000" pitchFamily="50" charset="-128"/>
                <a:ea typeface="HGSｺﾞｼｯｸM" panose="020B0600000000000000" pitchFamily="50" charset="-128"/>
              </a:rPr>
              <a:t>（</a:t>
            </a:r>
            <a:r>
              <a:rPr lang="en-US" altLang="ja-JP" sz="1600" b="1" dirty="0">
                <a:solidFill>
                  <a:schemeClr val="bg1"/>
                </a:solidFill>
                <a:latin typeface="HGSｺﾞｼｯｸM" panose="020B0600000000000000" pitchFamily="50" charset="-128"/>
                <a:ea typeface="HGSｺﾞｼｯｸM" panose="020B0600000000000000" pitchFamily="50" charset="-128"/>
              </a:rPr>
              <a:t> </a:t>
            </a:r>
            <a:r>
              <a:rPr lang="ja-JP" altLang="en-US" sz="1600" b="1" dirty="0" smtClean="0">
                <a:solidFill>
                  <a:schemeClr val="bg1"/>
                </a:solidFill>
                <a:latin typeface="HGSｺﾞｼｯｸM" panose="020B0600000000000000" pitchFamily="50" charset="-128"/>
                <a:ea typeface="HGSｺﾞｼｯｸM" panose="020B0600000000000000" pitchFamily="50" charset="-128"/>
              </a:rPr>
              <a:t>平成</a:t>
            </a:r>
            <a:r>
              <a:rPr lang="en-US" altLang="ja-JP" sz="1600" b="1" dirty="0" smtClean="0">
                <a:solidFill>
                  <a:schemeClr val="bg1"/>
                </a:solidFill>
                <a:latin typeface="HGSｺﾞｼｯｸM" panose="020B0600000000000000" pitchFamily="50" charset="-128"/>
                <a:ea typeface="HGSｺﾞｼｯｸM" panose="020B0600000000000000" pitchFamily="50" charset="-128"/>
              </a:rPr>
              <a:t>36</a:t>
            </a:r>
            <a:r>
              <a:rPr lang="ja-JP" altLang="en-US" sz="1600" b="1" dirty="0" smtClean="0">
                <a:solidFill>
                  <a:schemeClr val="bg1"/>
                </a:solidFill>
                <a:latin typeface="HGSｺﾞｼｯｸM" panose="020B0600000000000000" pitchFamily="50" charset="-128"/>
                <a:ea typeface="HGSｺﾞｼｯｸM" panose="020B0600000000000000" pitchFamily="50" charset="-128"/>
              </a:rPr>
              <a:t>年度末）</a:t>
            </a:r>
            <a:r>
              <a:rPr lang="en-US" altLang="ja-JP" sz="1800" b="1" dirty="0" smtClean="0">
                <a:solidFill>
                  <a:schemeClr val="bg1"/>
                </a:solidFill>
                <a:latin typeface="HGSｺﾞｼｯｸM" panose="020B0600000000000000" pitchFamily="50" charset="-128"/>
                <a:ea typeface="HGSｺﾞｼｯｸM" panose="020B0600000000000000" pitchFamily="50" charset="-128"/>
              </a:rPr>
              <a:t>》</a:t>
            </a:r>
            <a:endParaRPr lang="ja-JP" altLang="en-US" sz="1800" b="1" dirty="0">
              <a:solidFill>
                <a:schemeClr val="bg1"/>
              </a:solidFill>
              <a:latin typeface="HGSｺﾞｼｯｸM" panose="020B0600000000000000" pitchFamily="50" charset="-128"/>
              <a:ea typeface="HGSｺﾞｼｯｸM" panose="020B0600000000000000" pitchFamily="50" charset="-128"/>
            </a:endParaRPr>
          </a:p>
        </p:txBody>
      </p:sp>
      <p:sp>
        <p:nvSpPr>
          <p:cNvPr id="17" name="Text Box 13"/>
          <p:cNvSpPr txBox="1">
            <a:spLocks noChangeArrowheads="1"/>
          </p:cNvSpPr>
          <p:nvPr/>
        </p:nvSpPr>
        <p:spPr bwMode="auto">
          <a:xfrm>
            <a:off x="7512743" y="281269"/>
            <a:ext cx="1999588" cy="274638"/>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eaLnBrk="1" hangingPunct="1">
              <a:spcBef>
                <a:spcPct val="50000"/>
              </a:spcBef>
              <a:buClrTx/>
              <a:buSzTx/>
              <a:buFontTx/>
              <a:buNone/>
            </a:pPr>
            <a:r>
              <a:rPr lang="en-US" altLang="ja-JP" sz="1200" b="1" i="1" dirty="0">
                <a:solidFill>
                  <a:schemeClr val="bg1"/>
                </a:solidFill>
              </a:rPr>
              <a:t>【</a:t>
            </a:r>
            <a:r>
              <a:rPr lang="ja-JP" altLang="en-US" sz="1200" b="1" i="1" dirty="0">
                <a:solidFill>
                  <a:schemeClr val="bg1"/>
                </a:solidFill>
              </a:rPr>
              <a:t>　参　考　資　料　</a:t>
            </a:r>
            <a:r>
              <a:rPr lang="en-US" altLang="ja-JP" sz="1200" b="1" i="1" dirty="0">
                <a:solidFill>
                  <a:schemeClr val="bg1"/>
                </a:solidFill>
              </a:rPr>
              <a:t>】</a:t>
            </a:r>
            <a:r>
              <a:rPr lang="ja-JP" altLang="en-US" sz="1200" b="1" i="1" dirty="0">
                <a:solidFill>
                  <a:schemeClr val="bg1"/>
                </a:solidFill>
              </a:rPr>
              <a:t>　</a:t>
            </a:r>
            <a:r>
              <a:rPr lang="ja-JP" altLang="en-US" sz="1200" b="1" i="1" dirty="0" smtClean="0">
                <a:solidFill>
                  <a:schemeClr val="bg1"/>
                </a:solidFill>
              </a:rPr>
              <a:t>①</a:t>
            </a:r>
            <a:endParaRPr lang="ja-JP" altLang="en-US" sz="1200" b="1" i="1" dirty="0">
              <a:solidFill>
                <a:schemeClr val="bg1"/>
              </a:solidFill>
            </a:endParaRPr>
          </a:p>
        </p:txBody>
      </p:sp>
      <p:sp>
        <p:nvSpPr>
          <p:cNvPr id="4" name="テキスト ボックス 3"/>
          <p:cNvSpPr txBox="1"/>
          <p:nvPr/>
        </p:nvSpPr>
        <p:spPr>
          <a:xfrm>
            <a:off x="7207937" y="1218883"/>
            <a:ext cx="912429" cy="261610"/>
          </a:xfrm>
          <a:prstGeom prst="rect">
            <a:avLst/>
          </a:prstGeom>
          <a:noFill/>
        </p:spPr>
        <p:txBody>
          <a:bodyPr wrap="none" rtlCol="0">
            <a:spAutoFit/>
          </a:bodyPr>
          <a:lstStyle/>
          <a:p>
            <a:r>
              <a:rPr kumimoji="1" lang="en-US" altLang="ja-JP" sz="1100" dirty="0" smtClean="0"/>
              <a:t>(</a:t>
            </a:r>
            <a:r>
              <a:rPr kumimoji="1" lang="ja-JP" altLang="en-US" sz="1100" dirty="0" smtClean="0"/>
              <a:t>単位：億円</a:t>
            </a:r>
            <a:r>
              <a:rPr kumimoji="1" lang="en-US" altLang="ja-JP" sz="1100" dirty="0" smtClean="0"/>
              <a:t>)</a:t>
            </a:r>
            <a:endParaRPr kumimoji="1" lang="ja-JP" altLang="en-US" sz="1100" dirty="0"/>
          </a:p>
        </p:txBody>
      </p:sp>
      <p:sp>
        <p:nvSpPr>
          <p:cNvPr id="10" name="Text Box 4"/>
          <p:cNvSpPr txBox="1">
            <a:spLocks noChangeArrowheads="1"/>
          </p:cNvSpPr>
          <p:nvPr/>
        </p:nvSpPr>
        <p:spPr bwMode="auto">
          <a:xfrm>
            <a:off x="9501880" y="196338"/>
            <a:ext cx="339725" cy="169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l" eaLnBrk="1" hangingPunct="1">
              <a:spcBef>
                <a:spcPct val="50000"/>
              </a:spcBef>
              <a:buClrTx/>
              <a:buSzTx/>
              <a:buFontTx/>
              <a:buNone/>
            </a:pPr>
            <a:r>
              <a:rPr lang="en-US" altLang="ja-JP" sz="1000" b="1" i="1" dirty="0" smtClean="0">
                <a:latin typeface="Verdana" pitchFamily="34" charset="0"/>
              </a:rPr>
              <a:t>7</a:t>
            </a:r>
          </a:p>
        </p:txBody>
      </p:sp>
      <p:graphicFrame>
        <p:nvGraphicFramePr>
          <p:cNvPr id="6" name="表 5"/>
          <p:cNvGraphicFramePr>
            <a:graphicFrameLocks noGrp="1"/>
          </p:cNvGraphicFramePr>
          <p:nvPr>
            <p:extLst>
              <p:ext uri="{D42A27DB-BD31-4B8C-83A1-F6EECF244321}">
                <p14:modId xmlns:p14="http://schemas.microsoft.com/office/powerpoint/2010/main" val="4202295581"/>
              </p:ext>
            </p:extLst>
          </p:nvPr>
        </p:nvGraphicFramePr>
        <p:xfrm>
          <a:off x="2425700" y="6261100"/>
          <a:ext cx="4516013" cy="355600"/>
        </p:xfrm>
        <a:graphic>
          <a:graphicData uri="http://schemas.openxmlformats.org/drawingml/2006/table">
            <a:tbl>
              <a:tblPr firstRow="1" bandRow="1">
                <a:tableStyleId>{5C22544A-7EE6-4342-B048-85BDC9FD1C3A}</a:tableStyleId>
              </a:tblPr>
              <a:tblGrid>
                <a:gridCol w="3200400"/>
                <a:gridCol w="1315613"/>
              </a:tblGrid>
              <a:tr h="355600">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積立目標額（平成</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36</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年度末）</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nchorCtr="1">
                    <a:lnR w="12700" cap="flat" cmpd="sng" algn="ctr">
                      <a:solidFill>
                        <a:schemeClr val="bg1"/>
                      </a:solidFill>
                      <a:prstDash val="solid"/>
                      <a:round/>
                      <a:headEnd type="none" w="med" len="med"/>
                      <a:tailEnd type="none" w="med" len="med"/>
                    </a:lnR>
                  </a:tcPr>
                </a:tc>
                <a:tc>
                  <a:txBody>
                    <a:bodyPr/>
                    <a:lstStyle/>
                    <a:p>
                      <a:pPr algn="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1,450</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anchor="ctr" anchorCtr="1">
                    <a:lnL w="12700" cap="flat" cmpd="sng" algn="ctr">
                      <a:solidFill>
                        <a:schemeClr val="bg1"/>
                      </a:solidFill>
                      <a:prstDash val="solid"/>
                      <a:round/>
                      <a:headEnd type="none" w="med" len="med"/>
                      <a:tailEnd type="none" w="med" len="med"/>
                    </a:lnL>
                  </a:tcPr>
                </a:tc>
              </a:tr>
            </a:tbl>
          </a:graphicData>
        </a:graphic>
      </p:graphicFrame>
      <p:sp>
        <p:nvSpPr>
          <p:cNvPr id="18" name="角丸四角形吹き出し 17"/>
          <p:cNvSpPr/>
          <p:nvPr/>
        </p:nvSpPr>
        <p:spPr>
          <a:xfrm>
            <a:off x="8184924" y="1862772"/>
            <a:ext cx="1693779" cy="1120307"/>
          </a:xfrm>
          <a:prstGeom prst="wedgeRoundRectCallout">
            <a:avLst>
              <a:gd name="adj1" fmla="val -67406"/>
              <a:gd name="adj2" fmla="val -6849"/>
              <a:gd name="adj3" fmla="val 16667"/>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wrap="square" lIns="36000" rIns="36000" rtlCol="0" anchor="t" anchorCtr="0">
            <a:spAutoFit/>
          </a:bodyPr>
          <a:lstStyle/>
          <a:p>
            <a:pPr algn="l"/>
            <a:r>
              <a:rPr lang="ja-JP" altLang="en-US" sz="10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税収の急減</a:t>
            </a:r>
            <a:r>
              <a:rPr lang="en-US" altLang="ja-JP" sz="9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約</a:t>
            </a:r>
            <a:r>
              <a:rPr lang="en-US" altLang="ja-JP" sz="9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540</a:t>
            </a:r>
            <a:r>
              <a:rPr lang="ja-JP" altLang="en-US" sz="9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en-US" altLang="ja-JP" sz="9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l"/>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過去</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年間の最大の税収の減収幅</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(2,171</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のうち、交付税措置で補完できない</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相当分を算入</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9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・災害等の発生</a:t>
            </a:r>
            <a:r>
              <a:rPr kumimoji="1" lang="en-US" altLang="ja-JP" sz="9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約</a:t>
            </a:r>
            <a:r>
              <a:rPr kumimoji="1" lang="en-US" altLang="ja-JP" sz="9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60</a:t>
            </a:r>
            <a:r>
              <a:rPr kumimoji="1" lang="ja-JP" altLang="en-US" sz="9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9" name="角丸四角形吹き出し 18"/>
          <p:cNvSpPr/>
          <p:nvPr/>
        </p:nvSpPr>
        <p:spPr>
          <a:xfrm>
            <a:off x="8212221" y="5215429"/>
            <a:ext cx="1637323" cy="1450610"/>
          </a:xfrm>
          <a:prstGeom prst="wedgeRoundRectCallout">
            <a:avLst>
              <a:gd name="adj1" fmla="val -61736"/>
              <a:gd name="adj2" fmla="val -25795"/>
              <a:gd name="adj3" fmla="val 16667"/>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wrap="square" lIns="36000" rIns="36000" rtlCol="0" anchor="t" anchorCtr="0">
            <a:spAutoFit/>
          </a:bodyPr>
          <a:lstStyle/>
          <a:p>
            <a:pPr algn="l"/>
            <a:r>
              <a:rPr lang="ja-JP" altLang="en-US" sz="9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・まちづくり会計</a:t>
            </a:r>
            <a:r>
              <a:rPr lang="en-US" altLang="ja-JP" sz="9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en-US" altLang="ja-JP" sz="9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19</a:t>
            </a:r>
            <a:r>
              <a:rPr lang="ja-JP" altLang="en-US" sz="9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en-US" altLang="ja-JP" sz="9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l"/>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保有地の売却単価差</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438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について、損失確定年度の前</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年間で均等に積立てることとした場合の要積立額</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＊売却見込み分の差損額</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66</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は中長期試算に　</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織込済</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角丸四角形吹き出し 19"/>
          <p:cNvSpPr/>
          <p:nvPr/>
        </p:nvSpPr>
        <p:spPr>
          <a:xfrm>
            <a:off x="8230040" y="4326902"/>
            <a:ext cx="1637323" cy="681038"/>
          </a:xfrm>
          <a:prstGeom prst="wedgeRoundRectCallout">
            <a:avLst>
              <a:gd name="adj1" fmla="val -69872"/>
              <a:gd name="adj2" fmla="val 75787"/>
              <a:gd name="adj3" fmla="val 16667"/>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wrap="square" lIns="36000" rIns="36000" rtlCol="0" anchor="t" anchorCtr="0">
            <a:spAutoFit/>
          </a:bodyPr>
          <a:lstStyle/>
          <a:p>
            <a:pPr algn="l"/>
            <a:r>
              <a:rPr lang="ja-JP" altLang="en-US" sz="10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・箕面特別会計</a:t>
            </a:r>
            <a:endParaRPr lang="en-US" altLang="ja-JP" sz="10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府費負担限度額</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603</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中長期試算織込済</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を堅持</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角丸四角形吹き出し 11"/>
          <p:cNvSpPr/>
          <p:nvPr/>
        </p:nvSpPr>
        <p:spPr>
          <a:xfrm>
            <a:off x="8192864" y="3081972"/>
            <a:ext cx="1685840" cy="456295"/>
          </a:xfrm>
          <a:prstGeom prst="wedgeRoundRectCallout">
            <a:avLst>
              <a:gd name="adj1" fmla="val -64445"/>
              <a:gd name="adj2" fmla="val -49376"/>
              <a:gd name="adj3" fmla="val 16667"/>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wrap="square" lIns="36000" rIns="36000" rtlCol="0" anchor="t" anchorCtr="0">
            <a:spAutoFit/>
          </a:bodyPr>
          <a:lstStyle/>
          <a:p>
            <a:pPr algn="l"/>
            <a:r>
              <a:rPr lang="ja-JP" altLang="en-US" sz="10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・産業振興機構</a:t>
            </a:r>
            <a:r>
              <a:rPr lang="en-US" altLang="ja-JP" sz="9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約</a:t>
            </a:r>
            <a:r>
              <a:rPr lang="en-US" altLang="ja-JP" sz="9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225</a:t>
            </a:r>
            <a:r>
              <a:rPr lang="ja-JP" altLang="en-US" sz="9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en-US" altLang="ja-JP" sz="9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l"/>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年度末で貸付が終了</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2323507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4867" y="1521023"/>
            <a:ext cx="5391572" cy="3239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ホームベース 6"/>
          <p:cNvSpPr/>
          <p:nvPr/>
        </p:nvSpPr>
        <p:spPr bwMode="auto">
          <a:xfrm rot="5400000">
            <a:off x="1137779" y="3005952"/>
            <a:ext cx="2293139" cy="429528"/>
          </a:xfrm>
          <a:prstGeom prst="homePlate">
            <a:avLst/>
          </a:prstGeom>
          <a:solidFill>
            <a:schemeClr val="bg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154800" rIns="90000" bIns="15480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8" name="テキスト ボックス 7"/>
          <p:cNvSpPr txBox="1"/>
          <p:nvPr/>
        </p:nvSpPr>
        <p:spPr>
          <a:xfrm>
            <a:off x="2095108" y="2459862"/>
            <a:ext cx="400110" cy="1448473"/>
          </a:xfrm>
          <a:prstGeom prst="rect">
            <a:avLst/>
          </a:prstGeom>
          <a:noFill/>
        </p:spPr>
        <p:txBody>
          <a:bodyPr vert="eaVert" wrap="none" rtlCol="0">
            <a:spAutoFit/>
          </a:bodyPr>
          <a:lstStyle/>
          <a:p>
            <a:r>
              <a:rPr lang="ja-JP" altLang="en-US" sz="1400" b="1" dirty="0" smtClean="0">
                <a:latin typeface="HGP創英角ﾎﾟｯﾌﾟ体" panose="040B0A00000000000000" pitchFamily="50" charset="-128"/>
                <a:ea typeface="HGP創英角ﾎﾟｯﾌﾟ体" panose="040B0A00000000000000" pitchFamily="50" charset="-128"/>
              </a:rPr>
              <a:t>収　支　不　足　額</a:t>
            </a:r>
            <a:endParaRPr kumimoji="1" lang="ja-JP" altLang="en-US" sz="1400" b="1" dirty="0">
              <a:latin typeface="HGP創英角ﾎﾟｯﾌﾟ体" panose="040B0A00000000000000" pitchFamily="50" charset="-128"/>
              <a:ea typeface="HGP創英角ﾎﾟｯﾌﾟ体" panose="040B0A00000000000000" pitchFamily="50" charset="-128"/>
            </a:endParaRPr>
          </a:p>
        </p:txBody>
      </p:sp>
      <p:sp>
        <p:nvSpPr>
          <p:cNvPr id="4" name="Rectangle 2"/>
          <p:cNvSpPr txBox="1">
            <a:spLocks noChangeArrowheads="1"/>
          </p:cNvSpPr>
          <p:nvPr/>
        </p:nvSpPr>
        <p:spPr>
          <a:xfrm>
            <a:off x="332509" y="439597"/>
            <a:ext cx="9322130" cy="522304"/>
          </a:xfrm>
          <a:prstGeom prst="rect">
            <a:avLst/>
          </a:prstGeom>
          <a:solidFill>
            <a:schemeClr val="bg1"/>
          </a:solidFill>
          <a:ln>
            <a:solidFill>
              <a:schemeClr val="tx1"/>
            </a:solidFill>
          </a:ln>
        </p:spPr>
        <p:txBody>
          <a:bodyPr vert="horz" lIns="91440" tIns="45720" rIns="91440" bIns="45720" rtlCol="0" anchor="ctr">
            <a:normAutofit fontScale="700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buClrTx/>
              <a:buSzTx/>
              <a:buFontTx/>
              <a:tabLst>
                <a:tab pos="8253413" algn="l"/>
              </a:tabLst>
            </a:pPr>
            <a:r>
              <a:rPr lang="ja-JP" altLang="en-US" sz="3200" b="1" dirty="0" smtClean="0"/>
              <a:t>（参考）　 </a:t>
            </a:r>
            <a:r>
              <a:rPr lang="ja-JP" altLang="en-US" sz="3200" b="1" dirty="0">
                <a:latin typeface="Meiryo UI" panose="020B0604030504040204" pitchFamily="50" charset="-128"/>
                <a:ea typeface="Meiryo UI" panose="020B0604030504040204" pitchFamily="50" charset="-128"/>
                <a:cs typeface="Meiryo UI" panose="020B0604030504040204" pitchFamily="50" charset="-128"/>
              </a:rPr>
              <a:t>「当面の財政運営の取組み（案）」（平成</a:t>
            </a:r>
            <a:r>
              <a:rPr lang="en-US" altLang="ja-JP" sz="3200" b="1" dirty="0">
                <a:latin typeface="Meiryo UI" panose="020B0604030504040204" pitchFamily="50" charset="-128"/>
                <a:ea typeface="Meiryo UI" panose="020B0604030504040204" pitchFamily="50" charset="-128"/>
                <a:cs typeface="Meiryo UI" panose="020B0604030504040204" pitchFamily="50" charset="-128"/>
              </a:rPr>
              <a:t>28</a:t>
            </a:r>
            <a:r>
              <a:rPr lang="ja-JP" altLang="en-US" sz="3200" b="1"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3200" b="1" dirty="0">
                <a:latin typeface="Meiryo UI" panose="020B0604030504040204" pitchFamily="50" charset="-128"/>
                <a:ea typeface="Meiryo UI" panose="020B0604030504040204" pitchFamily="50" charset="-128"/>
                <a:cs typeface="Meiryo UI" panose="020B0604030504040204" pitchFamily="50" charset="-128"/>
              </a:rPr>
              <a:t>10</a:t>
            </a:r>
            <a:r>
              <a:rPr lang="ja-JP" altLang="en-US" sz="3200" b="1" dirty="0">
                <a:latin typeface="Meiryo UI" panose="020B0604030504040204" pitchFamily="50" charset="-128"/>
                <a:ea typeface="Meiryo UI" panose="020B0604030504040204" pitchFamily="50" charset="-128"/>
                <a:cs typeface="Meiryo UI" panose="020B0604030504040204" pitchFamily="50" charset="-128"/>
              </a:rPr>
              <a:t>月</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）より抜粋</a:t>
            </a:r>
            <a:endParaRPr lang="en-US" altLang="ja-JP" sz="3200" b="1" dirty="0" smtClean="0">
              <a:latin typeface="ＭＳ Ｐゴシック" pitchFamily="50" charset="-128"/>
            </a:endParaRPr>
          </a:p>
        </p:txBody>
      </p:sp>
      <p:sp>
        <p:nvSpPr>
          <p:cNvPr id="5" name="Text Box 13"/>
          <p:cNvSpPr txBox="1">
            <a:spLocks noChangeArrowheads="1"/>
          </p:cNvSpPr>
          <p:nvPr/>
        </p:nvSpPr>
        <p:spPr bwMode="auto">
          <a:xfrm>
            <a:off x="7525622" y="203995"/>
            <a:ext cx="1999588" cy="274638"/>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eaLnBrk="1" hangingPunct="1">
              <a:spcBef>
                <a:spcPct val="50000"/>
              </a:spcBef>
              <a:buClrTx/>
              <a:buSzTx/>
              <a:buFontTx/>
              <a:buNone/>
            </a:pPr>
            <a:r>
              <a:rPr lang="en-US" altLang="ja-JP" sz="1200" b="1" i="1" dirty="0">
                <a:solidFill>
                  <a:schemeClr val="bg1"/>
                </a:solidFill>
              </a:rPr>
              <a:t>【</a:t>
            </a:r>
            <a:r>
              <a:rPr lang="ja-JP" altLang="en-US" sz="1200" b="1" i="1" dirty="0">
                <a:solidFill>
                  <a:schemeClr val="bg1"/>
                </a:solidFill>
              </a:rPr>
              <a:t>　参　考　資　料　</a:t>
            </a:r>
            <a:r>
              <a:rPr lang="en-US" altLang="ja-JP" sz="1200" b="1" i="1" dirty="0">
                <a:solidFill>
                  <a:schemeClr val="bg1"/>
                </a:solidFill>
              </a:rPr>
              <a:t>】</a:t>
            </a:r>
            <a:r>
              <a:rPr lang="ja-JP" altLang="en-US" sz="1200" b="1" i="1" dirty="0">
                <a:solidFill>
                  <a:schemeClr val="bg1"/>
                </a:solidFill>
              </a:rPr>
              <a:t>　②</a:t>
            </a:r>
          </a:p>
        </p:txBody>
      </p:sp>
      <p:sp>
        <p:nvSpPr>
          <p:cNvPr id="2" name="テキスト ボックス 1"/>
          <p:cNvSpPr txBox="1"/>
          <p:nvPr/>
        </p:nvSpPr>
        <p:spPr>
          <a:xfrm>
            <a:off x="1560829" y="1078348"/>
            <a:ext cx="3040083" cy="369332"/>
          </a:xfrm>
          <a:prstGeom prst="rect">
            <a:avLst/>
          </a:prstGeom>
          <a:noFill/>
        </p:spPr>
        <p:txBody>
          <a:bodyPr wrap="square" rtlCol="0">
            <a:spAutoFit/>
          </a:bodyPr>
          <a:lstStyle/>
          <a:p>
            <a:pPr algn="l"/>
            <a:r>
              <a:rPr kumimoji="1" lang="ja-JP" altLang="en-US" dirty="0" smtClean="0"/>
              <a:t>○　平成</a:t>
            </a:r>
            <a:r>
              <a:rPr kumimoji="1" lang="en-US" altLang="ja-JP" dirty="0" smtClean="0"/>
              <a:t>28</a:t>
            </a:r>
            <a:r>
              <a:rPr kumimoji="1" lang="ja-JP" altLang="en-US" dirty="0" smtClean="0"/>
              <a:t>年</a:t>
            </a:r>
            <a:r>
              <a:rPr kumimoji="1" lang="en-US" altLang="ja-JP" dirty="0" smtClean="0"/>
              <a:t>9</a:t>
            </a:r>
            <a:r>
              <a:rPr kumimoji="1" lang="ja-JP" altLang="en-US" dirty="0" smtClean="0"/>
              <a:t>月仮試算</a:t>
            </a:r>
            <a:endParaRPr kumimoji="1" lang="ja-JP" altLang="en-US" dirty="0"/>
          </a:p>
        </p:txBody>
      </p:sp>
      <p:sp>
        <p:nvSpPr>
          <p:cNvPr id="9" name="テキスト ボックス 8"/>
          <p:cNvSpPr txBox="1"/>
          <p:nvPr/>
        </p:nvSpPr>
        <p:spPr>
          <a:xfrm>
            <a:off x="1560829" y="4892288"/>
            <a:ext cx="3966536" cy="338554"/>
          </a:xfrm>
          <a:prstGeom prst="rect">
            <a:avLst/>
          </a:prstGeom>
          <a:noFill/>
        </p:spPr>
        <p:txBody>
          <a:bodyPr wrap="square" rtlCol="0">
            <a:spAutoFit/>
          </a:bodyPr>
          <a:lstStyle/>
          <a:p>
            <a:pPr algn="l"/>
            <a:r>
              <a:rPr kumimoji="1" lang="ja-JP" altLang="en-US" sz="1600" dirty="0" smtClean="0"/>
              <a:t>○　仮試算の</a:t>
            </a:r>
            <a:r>
              <a:rPr lang="ja-JP" altLang="en-US" sz="1600" dirty="0" smtClean="0"/>
              <a:t>収支不足へ</a:t>
            </a:r>
            <a:r>
              <a:rPr lang="ja-JP" altLang="en-US" sz="1600" dirty="0"/>
              <a:t>の</a:t>
            </a:r>
            <a:r>
              <a:rPr lang="ja-JP" altLang="en-US" sz="1600" dirty="0" smtClean="0"/>
              <a:t>対応</a:t>
            </a:r>
            <a:endParaRPr kumimoji="1" lang="ja-JP" altLang="en-US" sz="1600" dirty="0"/>
          </a:p>
        </p:txBody>
      </p:sp>
      <p:sp>
        <p:nvSpPr>
          <p:cNvPr id="11" name="テキスト ボックス 10"/>
          <p:cNvSpPr txBox="1">
            <a:spLocks noChangeAspect="1"/>
          </p:cNvSpPr>
          <p:nvPr/>
        </p:nvSpPr>
        <p:spPr>
          <a:xfrm>
            <a:off x="6765421" y="5064207"/>
            <a:ext cx="1080636" cy="225731"/>
          </a:xfrm>
          <a:prstGeom prst="rect">
            <a:avLst/>
          </a:prstGeom>
          <a:noFill/>
        </p:spPr>
        <p:txBody>
          <a:bodyPr wrap="square" lIns="0" tIns="36000" rIns="0" bIns="36000" rtlCol="0">
            <a:spAutoFit/>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単位：億円）</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70703" y="5319007"/>
            <a:ext cx="5482971" cy="1371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 Box 4"/>
          <p:cNvSpPr txBox="1">
            <a:spLocks noChangeArrowheads="1"/>
          </p:cNvSpPr>
          <p:nvPr/>
        </p:nvSpPr>
        <p:spPr bwMode="auto">
          <a:xfrm>
            <a:off x="9501880" y="6501714"/>
            <a:ext cx="339725" cy="169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l" eaLnBrk="1" hangingPunct="1">
              <a:spcBef>
                <a:spcPct val="50000"/>
              </a:spcBef>
              <a:buClrTx/>
              <a:buSzTx/>
              <a:buFontTx/>
              <a:buNone/>
            </a:pPr>
            <a:r>
              <a:rPr lang="en-US" altLang="ja-JP" sz="1000" b="1" i="1" dirty="0">
                <a:latin typeface="Verdana" pitchFamily="34" charset="0"/>
              </a:rPr>
              <a:t>8</a:t>
            </a:r>
            <a:endParaRPr lang="en-US" altLang="ja-JP" sz="1000" b="1" i="1" dirty="0" smtClean="0">
              <a:latin typeface="Verdana" pitchFamily="34" charset="0"/>
            </a:endParaRPr>
          </a:p>
        </p:txBody>
      </p:sp>
    </p:spTree>
    <p:extLst>
      <p:ext uri="{BB962C8B-B14F-4D97-AF65-F5344CB8AC3E}">
        <p14:creationId xmlns:p14="http://schemas.microsoft.com/office/powerpoint/2010/main" val="2910724960"/>
      </p:ext>
    </p:extLst>
  </p:cSld>
  <p:clrMapOvr>
    <a:masterClrMapping/>
  </p:clrMapOvr>
  <p:timing>
    <p:tnLst>
      <p:par>
        <p:cTn id="1" dur="indefinite" restart="never" nodeType="tmRoot"/>
      </p:par>
    </p:tnLst>
  </p:timing>
</p:sld>
</file>

<file path=ppt/theme/theme1.xml><?xml version="1.0" encoding="utf-8"?>
<a:theme xmlns:a="http://schemas.openxmlformats.org/drawingml/2006/main" name="s-cool14">
  <a:themeElements>
    <a:clrScheme name="s-cool1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ool14">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154800" rIns="90000" bIns="154800"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154800" rIns="90000" bIns="154800"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s-cool1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ool1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ool1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ool1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ool1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ool1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ool1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ool1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ool1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ool1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ool1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ool1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11206</TotalTime>
  <Words>815</Words>
  <Application>Microsoft Office PowerPoint</Application>
  <PresentationFormat>A4 210 x 297 mm</PresentationFormat>
  <Paragraphs>224</Paragraphs>
  <Slides>9</Slides>
  <Notes>5</Notes>
  <HiddenSlides>0</HiddenSlides>
  <MMClips>0</MMClips>
  <ScaleCrop>false</ScaleCrop>
  <HeadingPairs>
    <vt:vector size="4" baseType="variant">
      <vt:variant>
        <vt:lpstr>テーマ</vt:lpstr>
      </vt:variant>
      <vt:variant>
        <vt:i4>2</vt:i4>
      </vt:variant>
      <vt:variant>
        <vt:lpstr>スライド タイトル</vt:lpstr>
      </vt:variant>
      <vt:variant>
        <vt:i4>9</vt:i4>
      </vt:variant>
    </vt:vector>
  </HeadingPairs>
  <TitlesOfParts>
    <vt:vector size="11" baseType="lpstr">
      <vt:lpstr>s-cool14</vt:lpstr>
      <vt:lpstr>Office ​​テーマ</vt:lpstr>
      <vt:lpstr>PowerPoint プレゼンテーション</vt:lpstr>
      <vt:lpstr>　財政収支の見通し 【平成29年2月版】</vt:lpstr>
      <vt:lpstr>　結果のポイント①</vt:lpstr>
      <vt:lpstr>　結果のポイント②</vt:lpstr>
      <vt:lpstr>PowerPoint プレゼンテーション</vt:lpstr>
      <vt:lpstr>PowerPoint プレゼンテーション</vt:lpstr>
      <vt:lpstr>　試算の前提条件 【平成29年2月版　】</vt:lpstr>
      <vt:lpstr>財政調整基金への積立目標額《1,450億円（ 平成36年度末）》</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大阪府職員端末機１７年度１２月調達</dc:creator>
  <cp:lastModifiedBy>大阪府</cp:lastModifiedBy>
  <cp:revision>1044</cp:revision>
  <cp:lastPrinted>2017-02-15T00:14:43Z</cp:lastPrinted>
  <dcterms:created xsi:type="dcterms:W3CDTF">2009-12-29T09:06:20Z</dcterms:created>
  <dcterms:modified xsi:type="dcterms:W3CDTF">2017-02-15T00:36:55Z</dcterms:modified>
</cp:coreProperties>
</file>