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12"/>
  </p:notesMasterIdLst>
  <p:sldIdLst>
    <p:sldId id="276" r:id="rId6"/>
    <p:sldId id="277" r:id="rId7"/>
    <p:sldId id="278" r:id="rId8"/>
    <p:sldId id="280" r:id="rId9"/>
    <p:sldId id="273" r:id="rId10"/>
    <p:sldId id="275"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4" autoAdjust="0"/>
    <p:restoredTop sz="94660"/>
  </p:normalViewPr>
  <p:slideViewPr>
    <p:cSldViewPr>
      <p:cViewPr>
        <p:scale>
          <a:sx n="125" d="100"/>
          <a:sy n="125" d="100"/>
        </p:scale>
        <p:origin x="-72" y="177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7FEF270-C8A0-41C7-9C78-224FDD961CF2}"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5E043DA-6FB0-4B36-AD17-E1721A12D374}" type="slidenum">
              <a:rPr kumimoji="1" lang="ja-JP" altLang="en-US" smtClean="0"/>
              <a:t>‹#›</a:t>
            </a:fld>
            <a:endParaRPr kumimoji="1" lang="ja-JP" altLang="en-US"/>
          </a:p>
        </p:txBody>
      </p:sp>
    </p:spTree>
    <p:extLst>
      <p:ext uri="{BB962C8B-B14F-4D97-AF65-F5344CB8AC3E}">
        <p14:creationId xmlns:p14="http://schemas.microsoft.com/office/powerpoint/2010/main" val="2824002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324874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3248746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5E043DA-6FB0-4B36-AD17-E1721A12D374}" type="slidenum">
              <a:rPr kumimoji="1" lang="ja-JP" altLang="en-US" smtClean="0"/>
              <a:t>5</a:t>
            </a:fld>
            <a:endParaRPr kumimoji="1" lang="ja-JP" altLang="en-US"/>
          </a:p>
        </p:txBody>
      </p:sp>
    </p:spTree>
    <p:extLst>
      <p:ext uri="{BB962C8B-B14F-4D97-AF65-F5344CB8AC3E}">
        <p14:creationId xmlns:p14="http://schemas.microsoft.com/office/powerpoint/2010/main" val="759496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E043DA-6FB0-4B36-AD17-E1721A12D374}"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78910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336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5122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661495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19104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02620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6999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207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070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00052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858456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26957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454573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059078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96843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390748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860893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5619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4449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025294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799407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732986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762586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827289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72023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555784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885731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44038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108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34208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4428729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059342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31381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2489776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11931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792659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861667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378676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4203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07334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70596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3974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65653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9645807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3807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2016/2/16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2016/2/16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74673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852950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185590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735E3-FA96-432B-9523-AFF6D16F7CAB}" type="datetimeFigureOut">
              <a:rPr lang="ja-JP" altLang="en-US" smtClean="0">
                <a:solidFill>
                  <a:prstClr val="black">
                    <a:tint val="75000"/>
                  </a:prstClr>
                </a:solidFill>
              </a:rPr>
              <a:pPr/>
              <a:t>2016/2/16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50E05-9AE1-4F9D-930B-79A7012E965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0718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3.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4.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5.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Worksheet1.xls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1665688970"/>
              </p:ext>
            </p:extLst>
          </p:nvPr>
        </p:nvGraphicFramePr>
        <p:xfrm>
          <a:off x="179512" y="188640"/>
          <a:ext cx="8856983" cy="51816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（共同発行市場公募</a:t>
                      </a:r>
                      <a:endParaRPr kumimoji="1" lang="en-US" altLang="ja-JP" sz="1400" dirty="0" smtClean="0"/>
                    </a:p>
                    <a:p>
                      <a:r>
                        <a:rPr kumimoji="1" lang="ja-JP" altLang="en-US" sz="1400" dirty="0" smtClean="0"/>
                        <a:t>　地方債を発行する３６団体）</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○地方債証券の共同発行によって生ずる連帯債務</a:t>
                      </a:r>
                      <a:r>
                        <a:rPr kumimoji="1" lang="en-US" altLang="ja-JP" sz="1200" dirty="0" smtClean="0"/>
                        <a:t/>
                      </a:r>
                      <a:br>
                        <a:rPr kumimoji="1" lang="en-US" altLang="ja-JP" sz="1200" dirty="0" smtClean="0"/>
                      </a:br>
                      <a:r>
                        <a:rPr kumimoji="1" lang="ja-JP" altLang="en-US" sz="1200" dirty="0" smtClean="0"/>
                        <a:t>　（債務保証）</a:t>
                      </a:r>
                      <a:endParaRPr kumimoji="1" lang="ja-JP" altLang="en-US" sz="1200" dirty="0"/>
                    </a:p>
                  </a:txBody>
                  <a:tcPr/>
                </a:tc>
              </a:tr>
            </a:tbl>
          </a:graphicData>
        </a:graphic>
      </p:graphicFrame>
      <p:sp>
        <p:nvSpPr>
          <p:cNvPr id="10" name="正方形/長方形 9"/>
          <p:cNvSpPr/>
          <p:nvPr/>
        </p:nvSpPr>
        <p:spPr>
          <a:xfrm>
            <a:off x="4788024" y="764704"/>
            <a:ext cx="4248472" cy="504056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フレーム 10"/>
          <p:cNvSpPr/>
          <p:nvPr/>
        </p:nvSpPr>
        <p:spPr>
          <a:xfrm>
            <a:off x="179512" y="839741"/>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事業スキーム</a:t>
            </a:r>
            <a:endParaRPr lang="ja-JP" altLang="en-US" sz="1400" b="1" dirty="0">
              <a:solidFill>
                <a:prstClr val="black"/>
              </a:solidFill>
            </a:endParaRPr>
          </a:p>
        </p:txBody>
      </p:sp>
      <p:sp>
        <p:nvSpPr>
          <p:cNvPr id="14" name="フレーム 13"/>
          <p:cNvSpPr/>
          <p:nvPr/>
        </p:nvSpPr>
        <p:spPr>
          <a:xfrm>
            <a:off x="4860032" y="839741"/>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債務保証に係る点検内容</a:t>
            </a:r>
            <a:endParaRPr lang="ja-JP" altLang="en-US" sz="1400" b="1" dirty="0">
              <a:solidFill>
                <a:prstClr val="black"/>
              </a:solidFill>
            </a:endParaRPr>
          </a:p>
        </p:txBody>
      </p:sp>
      <p:sp>
        <p:nvSpPr>
          <p:cNvPr id="31" name="六角形 30"/>
          <p:cNvSpPr/>
          <p:nvPr/>
        </p:nvSpPr>
        <p:spPr>
          <a:xfrm>
            <a:off x="2483768" y="3429000"/>
            <a:ext cx="1836204"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投資家</a:t>
            </a:r>
            <a:endParaRPr lang="ja-JP" altLang="en-US" dirty="0">
              <a:solidFill>
                <a:prstClr val="white"/>
              </a:solidFill>
            </a:endParaRPr>
          </a:p>
        </p:txBody>
      </p:sp>
      <p:sp>
        <p:nvSpPr>
          <p:cNvPr id="38" name="下矢印 37"/>
          <p:cNvSpPr/>
          <p:nvPr/>
        </p:nvSpPr>
        <p:spPr>
          <a:xfrm>
            <a:off x="2769590" y="1810863"/>
            <a:ext cx="171019" cy="6041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4" name="正方形/長方形 43"/>
          <p:cNvSpPr/>
          <p:nvPr/>
        </p:nvSpPr>
        <p:spPr>
          <a:xfrm>
            <a:off x="251520" y="4077072"/>
            <a:ext cx="4464496" cy="1732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prstClr val="black"/>
                </a:solidFill>
              </a:rPr>
              <a:t>○スキームの概要</a:t>
            </a:r>
            <a:r>
              <a:rPr lang="en-US" altLang="ja-JP" sz="1100" dirty="0" smtClean="0">
                <a:solidFill>
                  <a:prstClr val="black"/>
                </a:solidFill>
              </a:rPr>
              <a:t/>
            </a:r>
            <a:br>
              <a:rPr lang="en-US" altLang="ja-JP" sz="1100" dirty="0" smtClean="0">
                <a:solidFill>
                  <a:prstClr val="black"/>
                </a:solidFill>
              </a:rPr>
            </a:br>
            <a:r>
              <a:rPr lang="ja-JP" altLang="en-US" sz="1100" dirty="0" smtClean="0">
                <a:solidFill>
                  <a:prstClr val="black"/>
                </a:solidFill>
              </a:rPr>
              <a:t>　発行ロットの大型化による流動性の向上、連帯債務方式での発行及びファンドの設置など</a:t>
            </a:r>
            <a:r>
              <a:rPr lang="ja-JP" altLang="en-US" sz="1100" smtClean="0">
                <a:solidFill>
                  <a:prstClr val="black"/>
                </a:solidFill>
              </a:rPr>
              <a:t>により優れた</a:t>
            </a:r>
            <a:r>
              <a:rPr lang="ja-JP" altLang="en-US" sz="1100" dirty="0" smtClean="0">
                <a:solidFill>
                  <a:prstClr val="black"/>
                </a:solidFill>
              </a:rPr>
              <a:t>商品性</a:t>
            </a:r>
            <a:r>
              <a:rPr lang="ja-JP" altLang="en-US" sz="1100" dirty="0">
                <a:solidFill>
                  <a:prstClr val="black"/>
                </a:solidFill>
              </a:rPr>
              <a:t>を</a:t>
            </a:r>
            <a:r>
              <a:rPr lang="ja-JP" altLang="en-US" sz="1100" dirty="0" smtClean="0">
                <a:solidFill>
                  <a:prstClr val="black"/>
                </a:solidFill>
              </a:rPr>
              <a:t>実現する</a:t>
            </a:r>
            <a:r>
              <a:rPr lang="ja-JP" altLang="en-US" sz="1100" dirty="0">
                <a:solidFill>
                  <a:prstClr val="black"/>
                </a:solidFill>
              </a:rPr>
              <a:t>とともに</a:t>
            </a:r>
            <a:r>
              <a:rPr lang="ja-JP" altLang="en-US" sz="1100" dirty="0" smtClean="0">
                <a:solidFill>
                  <a:prstClr val="black"/>
                </a:solidFill>
              </a:rPr>
              <a:t>、</a:t>
            </a:r>
            <a:r>
              <a:rPr lang="ja-JP" altLang="en-US" sz="1100" dirty="0">
                <a:solidFill>
                  <a:prstClr val="black"/>
                </a:solidFill>
              </a:rPr>
              <a:t>安定的な資金調達を行うことを目的と</a:t>
            </a:r>
            <a:r>
              <a:rPr lang="ja-JP" altLang="en-US" sz="1100" dirty="0" smtClean="0">
                <a:solidFill>
                  <a:prstClr val="black"/>
                </a:solidFill>
              </a:rPr>
              <a:t>して、全国型市場公募地方債を発行する地方公共団体のうち３６団体が共同して証券を発行するもの。</a:t>
            </a:r>
            <a:r>
              <a:rPr lang="en-US" altLang="ja-JP" sz="1100" dirty="0" smtClean="0">
                <a:solidFill>
                  <a:prstClr val="black"/>
                </a:solidFill>
              </a:rPr>
              <a:t/>
            </a:r>
            <a:br>
              <a:rPr lang="en-US" altLang="ja-JP" sz="1100" dirty="0" smtClean="0">
                <a:solidFill>
                  <a:prstClr val="black"/>
                </a:solidFill>
              </a:rPr>
            </a:br>
            <a:endParaRPr lang="en-US" altLang="ja-JP" sz="1100" dirty="0" smtClean="0">
              <a:solidFill>
                <a:prstClr val="black"/>
              </a:solidFill>
            </a:endParaRPr>
          </a:p>
          <a:p>
            <a:r>
              <a:rPr lang="ja-JP" altLang="en-US" sz="1100" dirty="0" smtClean="0">
                <a:solidFill>
                  <a:prstClr val="black"/>
                </a:solidFill>
              </a:rPr>
              <a:t>○債務保証（連帯債務）の内容</a:t>
            </a:r>
            <a:r>
              <a:rPr lang="en-US" altLang="ja-JP" sz="1100" dirty="0" smtClean="0">
                <a:solidFill>
                  <a:prstClr val="black"/>
                </a:solidFill>
              </a:rPr>
              <a:t/>
            </a:r>
            <a:br>
              <a:rPr lang="en-US" altLang="ja-JP" sz="1100" dirty="0" smtClean="0">
                <a:solidFill>
                  <a:prstClr val="black"/>
                </a:solidFill>
              </a:rPr>
            </a:br>
            <a:r>
              <a:rPr lang="ja-JP" altLang="en-US" sz="1100" dirty="0" smtClean="0">
                <a:solidFill>
                  <a:prstClr val="black"/>
                </a:solidFill>
              </a:rPr>
              <a:t>　地方財政法第５条の７の規定に基づく連帯債務であり、３６団体の各々が発行額の全額について、償還及び利息の支払いの責任を負うもの。</a:t>
            </a:r>
            <a:endParaRPr lang="ja-JP" altLang="en-US" sz="1100" dirty="0">
              <a:solidFill>
                <a:prstClr val="black"/>
              </a:solidFill>
            </a:endParaRPr>
          </a:p>
        </p:txBody>
      </p:sp>
      <p:graphicFrame>
        <p:nvGraphicFramePr>
          <p:cNvPr id="3" name="表 2"/>
          <p:cNvGraphicFramePr>
            <a:graphicFrameLocks noGrp="1"/>
          </p:cNvGraphicFramePr>
          <p:nvPr>
            <p:extLst>
              <p:ext uri="{D42A27DB-BD31-4B8C-83A1-F6EECF244321}">
                <p14:modId xmlns:p14="http://schemas.microsoft.com/office/powerpoint/2010/main" val="3100843753"/>
              </p:ext>
            </p:extLst>
          </p:nvPr>
        </p:nvGraphicFramePr>
        <p:xfrm>
          <a:off x="4860032" y="1412776"/>
          <a:ext cx="4104456" cy="4170000"/>
        </p:xfrm>
        <a:graphic>
          <a:graphicData uri="http://schemas.openxmlformats.org/drawingml/2006/table">
            <a:tbl>
              <a:tblPr firstRow="1" bandRow="1">
                <a:tableStyleId>{5C22544A-7EE6-4342-B048-85BDC9FD1C3A}</a:tableStyleId>
              </a:tblPr>
              <a:tblGrid>
                <a:gridCol w="1256135"/>
                <a:gridCol w="2848321"/>
              </a:tblGrid>
              <a:tr h="652347">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100" b="0" dirty="0" smtClean="0"/>
                        <a:t>共同発行市場公募地方債の発行に際しては、地方財政法第５条の７の規定により連帯債務を負うことが義務付けられているため。</a:t>
                      </a:r>
                      <a:endParaRPr kumimoji="1" lang="en-US" altLang="ja-JP" sz="1100" b="0" dirty="0" smtClean="0"/>
                    </a:p>
                    <a:p>
                      <a:pPr algn="just"/>
                      <a:r>
                        <a:rPr kumimoji="1" lang="ja-JP" altLang="en-US" sz="1100" b="0" dirty="0" smtClean="0"/>
                        <a:t>また、市場環境によるが、府個別債と比べ、一定低コストで調達が可能なため。</a:t>
                      </a:r>
                      <a:endParaRPr kumimoji="1" lang="ja-JP" altLang="en-US" sz="1100" b="0" dirty="0"/>
                    </a:p>
                  </a:txBody>
                  <a:tcPr/>
                </a:tc>
              </a:tr>
              <a:tr h="792088">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100" b="0" dirty="0" smtClean="0">
                          <a:solidFill>
                            <a:schemeClr val="tx1"/>
                          </a:solidFill>
                        </a:rPr>
                        <a:t>地方債は、国の地方財政計画の策定等を通じた元利償還に対する国の財源保障等がなされていることから、参加団体が返済不能となることはないと考える。</a:t>
                      </a:r>
                      <a:endParaRPr kumimoji="1" lang="ja-JP" altLang="en-US" sz="1100" b="0" dirty="0">
                        <a:solidFill>
                          <a:schemeClr val="tx1"/>
                        </a:solidFill>
                      </a:endParaRPr>
                    </a:p>
                  </a:txBody>
                  <a:tcPr/>
                </a:tc>
              </a:tr>
              <a:tr h="504056">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pPr algn="just"/>
                      <a:r>
                        <a:rPr kumimoji="1" lang="ja-JP" altLang="en-US" sz="1100" b="0" dirty="0" smtClean="0"/>
                        <a:t>共同発行市場公募地方債の総額から府の調達額を除いた額及びその利子額</a:t>
                      </a:r>
                      <a:endParaRPr kumimoji="1" lang="ja-JP" altLang="en-US" sz="1100" b="0" dirty="0"/>
                    </a:p>
                  </a:txBody>
                  <a:tcPr/>
                </a:tc>
              </a:tr>
              <a:tr h="504056">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100" b="0" dirty="0" smtClean="0"/>
                        <a:t>地方財政法第５条の７の規定に基づくもの</a:t>
                      </a:r>
                      <a:endParaRPr kumimoji="1" lang="ja-JP" altLang="en-US" sz="1100" b="0" dirty="0"/>
                    </a:p>
                  </a:txBody>
                  <a:tcPr/>
                </a:tc>
              </a:tr>
              <a:tr h="64807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pPr algn="just"/>
                      <a:r>
                        <a:rPr kumimoji="1" lang="ja-JP" altLang="en-US" sz="1100" b="0" dirty="0" smtClean="0"/>
                        <a:t>共同発行市場公募地方債を発行するすべての地方公共団体が相互に連帯債務を負う</a:t>
                      </a:r>
                      <a:endParaRPr kumimoji="1" lang="ja-JP" altLang="en-US" sz="1100" b="0" dirty="0"/>
                    </a:p>
                  </a:txBody>
                  <a:tcPr/>
                </a:tc>
              </a:tr>
              <a:tr h="792088">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Ｈ２８設定額　：　１兆１，２４０億円</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１４兆６，４５０億円）</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strike="noStrike" baseline="0" dirty="0" smtClean="0">
                          <a:solidFill>
                            <a:schemeClr val="tx1"/>
                          </a:solidFill>
                        </a:rPr>
                        <a:t>（３６団体の各々が発行額の全額の責任を負うもの）</a:t>
                      </a:r>
                      <a:endParaRPr kumimoji="1" lang="ja-JP" altLang="en-US" sz="1100" b="0" u="none" strike="noStrike" baseline="0" dirty="0">
                        <a:solidFill>
                          <a:schemeClr val="tx1"/>
                        </a:solidFill>
                      </a:endParaRPr>
                    </a:p>
                  </a:txBody>
                  <a:tcPr/>
                </a:tc>
              </a:tr>
            </a:tbl>
          </a:graphicData>
        </a:graphic>
      </p:graphicFrame>
      <p:sp>
        <p:nvSpPr>
          <p:cNvPr id="53" name="円/楕円 52"/>
          <p:cNvSpPr/>
          <p:nvPr/>
        </p:nvSpPr>
        <p:spPr>
          <a:xfrm>
            <a:off x="2373546" y="1810863"/>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補</a:t>
            </a:r>
            <a:endParaRPr lang="ja-JP" altLang="en-US" dirty="0">
              <a:solidFill>
                <a:prstClr val="white"/>
              </a:solidFill>
            </a:endParaRPr>
          </a:p>
        </p:txBody>
      </p:sp>
      <p:sp>
        <p:nvSpPr>
          <p:cNvPr id="59" name="角丸四角形 58"/>
          <p:cNvSpPr/>
          <p:nvPr/>
        </p:nvSpPr>
        <p:spPr>
          <a:xfrm>
            <a:off x="465789" y="1772816"/>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0" name="角丸四角形 59"/>
          <p:cNvSpPr/>
          <p:nvPr/>
        </p:nvSpPr>
        <p:spPr>
          <a:xfrm>
            <a:off x="639893" y="1700808"/>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1" name="角丸四角形 60"/>
          <p:cNvSpPr/>
          <p:nvPr/>
        </p:nvSpPr>
        <p:spPr>
          <a:xfrm>
            <a:off x="792293" y="1666847"/>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2" name="角丸四角形 61"/>
          <p:cNvSpPr/>
          <p:nvPr/>
        </p:nvSpPr>
        <p:spPr>
          <a:xfrm>
            <a:off x="944693" y="1594839"/>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3" name="角丸四角形 62"/>
          <p:cNvSpPr/>
          <p:nvPr/>
        </p:nvSpPr>
        <p:spPr>
          <a:xfrm>
            <a:off x="1097093" y="1522831"/>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4" name="角丸四角形 63"/>
          <p:cNvSpPr/>
          <p:nvPr/>
        </p:nvSpPr>
        <p:spPr>
          <a:xfrm>
            <a:off x="1249493" y="1450823"/>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65" name="角丸四角形 64"/>
          <p:cNvSpPr/>
          <p:nvPr/>
        </p:nvSpPr>
        <p:spPr>
          <a:xfrm>
            <a:off x="1401893" y="1378815"/>
            <a:ext cx="2378019"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white"/>
                </a:solidFill>
              </a:rPr>
              <a:t>共同発行市場公募地方債を</a:t>
            </a:r>
            <a:r>
              <a:rPr lang="en-US" altLang="ja-JP" sz="1200" dirty="0" smtClean="0">
                <a:solidFill>
                  <a:prstClr val="white"/>
                </a:solidFill>
              </a:rPr>
              <a:t/>
            </a:r>
            <a:br>
              <a:rPr lang="en-US" altLang="ja-JP" sz="1200" dirty="0" smtClean="0">
                <a:solidFill>
                  <a:prstClr val="white"/>
                </a:solidFill>
              </a:rPr>
            </a:br>
            <a:r>
              <a:rPr lang="ja-JP" altLang="en-US" sz="1200" dirty="0" smtClean="0">
                <a:solidFill>
                  <a:prstClr val="white"/>
                </a:solidFill>
              </a:rPr>
              <a:t>発行する道府県、政令市</a:t>
            </a:r>
            <a:endParaRPr lang="ja-JP" altLang="en-US" sz="1200" dirty="0">
              <a:solidFill>
                <a:prstClr val="white"/>
              </a:solidFill>
            </a:endParaRPr>
          </a:p>
        </p:txBody>
      </p:sp>
      <p:sp>
        <p:nvSpPr>
          <p:cNvPr id="2" name="右中かっこ 1"/>
          <p:cNvSpPr/>
          <p:nvPr/>
        </p:nvSpPr>
        <p:spPr>
          <a:xfrm rot="4245008">
            <a:off x="990630" y="1641625"/>
            <a:ext cx="328065" cy="1480710"/>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66" name="角丸四角形 65"/>
          <p:cNvSpPr/>
          <p:nvPr/>
        </p:nvSpPr>
        <p:spPr>
          <a:xfrm>
            <a:off x="645809" y="2708920"/>
            <a:ext cx="1512168" cy="504056"/>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prstClr val="black"/>
                </a:solidFill>
              </a:rPr>
              <a:t>３６団体が地方債の</a:t>
            </a:r>
            <a:r>
              <a:rPr lang="en-US" altLang="ja-JP" sz="1050" dirty="0" smtClean="0">
                <a:solidFill>
                  <a:prstClr val="black"/>
                </a:solidFill>
              </a:rPr>
              <a:t/>
            </a:r>
            <a:br>
              <a:rPr lang="en-US" altLang="ja-JP" sz="1050" dirty="0" smtClean="0">
                <a:solidFill>
                  <a:prstClr val="black"/>
                </a:solidFill>
              </a:rPr>
            </a:br>
            <a:r>
              <a:rPr lang="ja-JP" altLang="en-US" sz="1050" dirty="0" smtClean="0">
                <a:solidFill>
                  <a:prstClr val="black"/>
                </a:solidFill>
              </a:rPr>
              <a:t>償還及び利払について連帯して債務を負う</a:t>
            </a:r>
            <a:endParaRPr lang="ja-JP" altLang="en-US" sz="1050" dirty="0">
              <a:solidFill>
                <a:prstClr val="black"/>
              </a:solidFill>
            </a:endParaRPr>
          </a:p>
        </p:txBody>
      </p:sp>
      <p:sp>
        <p:nvSpPr>
          <p:cNvPr id="67" name="円/楕円 66"/>
          <p:cNvSpPr/>
          <p:nvPr/>
        </p:nvSpPr>
        <p:spPr>
          <a:xfrm>
            <a:off x="2266959" y="263691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保</a:t>
            </a:r>
            <a:endParaRPr lang="ja-JP" altLang="en-US" dirty="0">
              <a:solidFill>
                <a:prstClr val="white"/>
              </a:solidFill>
            </a:endParaRPr>
          </a:p>
        </p:txBody>
      </p:sp>
      <p:sp>
        <p:nvSpPr>
          <p:cNvPr id="69" name="正方形/長方形 68"/>
          <p:cNvSpPr/>
          <p:nvPr/>
        </p:nvSpPr>
        <p:spPr>
          <a:xfrm>
            <a:off x="3580856" y="2725470"/>
            <a:ext cx="1096888" cy="415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50" b="1" dirty="0" smtClean="0">
                <a:solidFill>
                  <a:prstClr val="black"/>
                </a:solidFill>
              </a:rPr>
              <a:t>証券発行による資金調達</a:t>
            </a:r>
            <a:endParaRPr lang="en-US" altLang="ja-JP" sz="1050" b="1" dirty="0" smtClean="0">
              <a:solidFill>
                <a:prstClr val="black"/>
              </a:solidFill>
            </a:endParaRPr>
          </a:p>
        </p:txBody>
      </p:sp>
      <p:cxnSp>
        <p:nvCxnSpPr>
          <p:cNvPr id="70" name="直線矢印コネクタ 69"/>
          <p:cNvCxnSpPr/>
          <p:nvPr/>
        </p:nvCxnSpPr>
        <p:spPr>
          <a:xfrm flipV="1">
            <a:off x="3580856" y="2531135"/>
            <a:ext cx="0" cy="68184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71" name="下矢印 70"/>
          <p:cNvSpPr/>
          <p:nvPr/>
        </p:nvSpPr>
        <p:spPr>
          <a:xfrm>
            <a:off x="2590902" y="2703292"/>
            <a:ext cx="787083" cy="509684"/>
          </a:xfrm>
          <a:prstGeom prst="downArrow">
            <a:avLst>
              <a:gd name="adj1" fmla="val 65018"/>
              <a:gd name="adj2" fmla="val 29031"/>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en-US" altLang="ja-JP" sz="1100" dirty="0" smtClean="0">
              <a:solidFill>
                <a:prstClr val="white"/>
              </a:solidFill>
            </a:endParaRPr>
          </a:p>
          <a:p>
            <a:pPr algn="ctr"/>
            <a:r>
              <a:rPr lang="ja-JP" altLang="en-US" sz="1100" dirty="0" smtClean="0">
                <a:solidFill>
                  <a:prstClr val="white"/>
                </a:solidFill>
              </a:rPr>
              <a:t>償還</a:t>
            </a:r>
            <a:endParaRPr lang="en-US" altLang="ja-JP" sz="1100" dirty="0" smtClean="0">
              <a:solidFill>
                <a:prstClr val="white"/>
              </a:solidFill>
            </a:endParaRPr>
          </a:p>
          <a:p>
            <a:pPr algn="ctr"/>
            <a:r>
              <a:rPr lang="ja-JP" altLang="en-US" sz="1100" dirty="0" smtClean="0">
                <a:solidFill>
                  <a:prstClr val="white"/>
                </a:solidFill>
              </a:rPr>
              <a:t>利払</a:t>
            </a:r>
            <a:endParaRPr lang="en-US" altLang="ja-JP" sz="1100" dirty="0" smtClean="0">
              <a:solidFill>
                <a:prstClr val="white"/>
              </a:solidFill>
            </a:endParaRPr>
          </a:p>
          <a:p>
            <a:pPr algn="ctr"/>
            <a:endParaRPr lang="ja-JP" altLang="en-US" sz="1100" dirty="0">
              <a:solidFill>
                <a:prstClr val="white"/>
              </a:solidFill>
            </a:endParaRPr>
          </a:p>
        </p:txBody>
      </p:sp>
    </p:spTree>
    <p:extLst>
      <p:ext uri="{BB962C8B-B14F-4D97-AF65-F5344CB8AC3E}">
        <p14:creationId xmlns:p14="http://schemas.microsoft.com/office/powerpoint/2010/main" val="360253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347510567"/>
              </p:ext>
            </p:extLst>
          </p:nvPr>
        </p:nvGraphicFramePr>
        <p:xfrm>
          <a:off x="121143" y="102528"/>
          <a:ext cx="8928992" cy="518160"/>
        </p:xfrm>
        <a:graphic>
          <a:graphicData uri="http://schemas.openxmlformats.org/drawingml/2006/table">
            <a:tbl>
              <a:tblPr bandRow="1">
                <a:tableStyleId>{5C22544A-7EE6-4342-B048-85BDC9FD1C3A}</a:tableStyleId>
              </a:tblPr>
              <a:tblGrid>
                <a:gridCol w="814876"/>
                <a:gridCol w="3120381"/>
                <a:gridCol w="728751"/>
                <a:gridCol w="4264984"/>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solidFill>
                            <a:schemeClr val="tx1"/>
                          </a:solidFill>
                        </a:rPr>
                        <a:t>（公財）</a:t>
                      </a:r>
                      <a:r>
                        <a:rPr kumimoji="1" lang="ja-JP" altLang="en-US" sz="1400" dirty="0" smtClean="0"/>
                        <a:t>大阪産業振興機構</a:t>
                      </a:r>
                      <a:endParaRPr kumimoji="1" lang="en-US" altLang="ja-JP" sz="1400" dirty="0" smtClean="0"/>
                    </a:p>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○出資法人キャッシュ・マネジメント・システムによる事業資金の  </a:t>
                      </a:r>
                      <a:endParaRPr kumimoji="1" lang="en-US" altLang="ja-JP" sz="1200" dirty="0" smtClean="0"/>
                    </a:p>
                    <a:p>
                      <a:r>
                        <a:rPr kumimoji="1" lang="en-US" altLang="ja-JP" sz="1200" dirty="0" smtClean="0"/>
                        <a:t>    </a:t>
                      </a:r>
                      <a:r>
                        <a:rPr kumimoji="1" lang="ja-JP" altLang="en-US" sz="1200" dirty="0" smtClean="0"/>
                        <a:t>借入及び貸付に対する損失補償</a:t>
                      </a:r>
                      <a:endParaRPr kumimoji="1" lang="ja-JP" altLang="en-US" sz="1200" dirty="0"/>
                    </a:p>
                  </a:txBody>
                  <a:tcPr/>
                </a:tc>
              </a:tr>
            </a:tbl>
          </a:graphicData>
        </a:graphic>
      </p:graphicFrame>
      <p:sp>
        <p:nvSpPr>
          <p:cNvPr id="7" name="正方形/長方形 6"/>
          <p:cNvSpPr/>
          <p:nvPr/>
        </p:nvSpPr>
        <p:spPr>
          <a:xfrm>
            <a:off x="105076" y="4599663"/>
            <a:ext cx="4608512" cy="220489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0" name="正方形/長方形 9"/>
          <p:cNvSpPr/>
          <p:nvPr/>
        </p:nvSpPr>
        <p:spPr>
          <a:xfrm>
            <a:off x="4788024" y="680544"/>
            <a:ext cx="4248472" cy="612401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 name="フレーム 10"/>
          <p:cNvSpPr/>
          <p:nvPr/>
        </p:nvSpPr>
        <p:spPr>
          <a:xfrm>
            <a:off x="147815" y="68054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事業スキーム</a:t>
            </a:r>
            <a:endParaRPr lang="ja-JP" altLang="en-US" sz="1400" b="1" dirty="0">
              <a:solidFill>
                <a:prstClr val="black"/>
              </a:solidFill>
            </a:endParaRPr>
          </a:p>
        </p:txBody>
      </p:sp>
      <p:sp>
        <p:nvSpPr>
          <p:cNvPr id="12" name="フレーム 11"/>
          <p:cNvSpPr/>
          <p:nvPr/>
        </p:nvSpPr>
        <p:spPr>
          <a:xfrm>
            <a:off x="155394" y="4640556"/>
            <a:ext cx="1610263" cy="28500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法人の財務状況</a:t>
            </a:r>
            <a:endParaRPr lang="ja-JP" altLang="en-US" sz="1400" b="1" dirty="0">
              <a:solidFill>
                <a:prstClr val="black"/>
              </a:solidFill>
            </a:endParaRPr>
          </a:p>
        </p:txBody>
      </p:sp>
      <p:sp>
        <p:nvSpPr>
          <p:cNvPr id="14" name="フレーム 13"/>
          <p:cNvSpPr/>
          <p:nvPr/>
        </p:nvSpPr>
        <p:spPr>
          <a:xfrm>
            <a:off x="4859302" y="750773"/>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損失補償に係る点検内容</a:t>
            </a:r>
            <a:endParaRPr lang="ja-JP" altLang="en-US" sz="1400" b="1" dirty="0">
              <a:solidFill>
                <a:prstClr val="black"/>
              </a:solidFill>
            </a:endParaRPr>
          </a:p>
        </p:txBody>
      </p:sp>
      <p:sp>
        <p:nvSpPr>
          <p:cNvPr id="44" name="正方形/長方形 43"/>
          <p:cNvSpPr/>
          <p:nvPr/>
        </p:nvSpPr>
        <p:spPr>
          <a:xfrm>
            <a:off x="105076" y="3212976"/>
            <a:ext cx="4606131" cy="13388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r>
              <a:rPr lang="ja-JP" altLang="en-US" sz="900" u="sng" dirty="0" smtClean="0">
                <a:solidFill>
                  <a:prstClr val="black"/>
                </a:solidFill>
              </a:rPr>
              <a:t>○スキームの概要</a:t>
            </a:r>
            <a:endParaRPr lang="en-US" altLang="ja-JP" sz="900" u="sng" dirty="0" smtClean="0">
              <a:solidFill>
                <a:prstClr val="black"/>
              </a:solidFill>
            </a:endParaRPr>
          </a:p>
          <a:p>
            <a:r>
              <a:rPr lang="ja-JP" altLang="en-US" sz="900" dirty="0">
                <a:solidFill>
                  <a:prstClr val="black"/>
                </a:solidFill>
              </a:rPr>
              <a:t>　</a:t>
            </a:r>
            <a:r>
              <a:rPr lang="ja-JP" altLang="en-US" sz="900" dirty="0" smtClean="0">
                <a:solidFill>
                  <a:prstClr val="black"/>
                </a:solidFill>
              </a:rPr>
              <a:t> 府指定出資法人をグループ化し、統括法人（大阪産業振興機構）が各法人の流動性資金等を借り入れることで資金を集約し、必要な法人に貸し付けるもの。グループ</a:t>
            </a:r>
            <a:r>
              <a:rPr lang="ja-JP" altLang="en-US" sz="900" dirty="0">
                <a:solidFill>
                  <a:prstClr val="black"/>
                </a:solidFill>
              </a:rPr>
              <a:t>内</a:t>
            </a:r>
            <a:r>
              <a:rPr lang="ja-JP" altLang="en-US" sz="900" dirty="0" smtClean="0">
                <a:solidFill>
                  <a:prstClr val="black"/>
                </a:solidFill>
              </a:rPr>
              <a:t>で資金不足が生じた場合は、一時的に金融機関から不足額を借り入れている。本事業により、指定</a:t>
            </a:r>
            <a:r>
              <a:rPr lang="ja-JP" altLang="en-US" sz="900" dirty="0">
                <a:solidFill>
                  <a:prstClr val="black"/>
                </a:solidFill>
              </a:rPr>
              <a:t>出資法人全体の資金</a:t>
            </a:r>
            <a:r>
              <a:rPr lang="ja-JP" altLang="en-US" sz="900" dirty="0" smtClean="0">
                <a:solidFill>
                  <a:prstClr val="black"/>
                </a:solidFill>
              </a:rPr>
              <a:t>効率を高め、資金調達コストの低減、資金運用益の向上等を図っている。</a:t>
            </a:r>
            <a:endParaRPr lang="en-US" altLang="ja-JP" sz="900" dirty="0" smtClean="0">
              <a:solidFill>
                <a:prstClr val="black"/>
              </a:solidFill>
            </a:endParaRPr>
          </a:p>
          <a:p>
            <a:r>
              <a:rPr lang="ja-JP" altLang="en-US" sz="900" dirty="0" smtClean="0">
                <a:solidFill>
                  <a:prstClr val="black"/>
                </a:solidFill>
              </a:rPr>
              <a:t>（平成</a:t>
            </a:r>
            <a:r>
              <a:rPr lang="en-US" altLang="ja-JP" sz="900" dirty="0" smtClean="0">
                <a:solidFill>
                  <a:prstClr val="black"/>
                </a:solidFill>
                <a:latin typeface="ＭＳ Ｐゴシック"/>
              </a:rPr>
              <a:t>24</a:t>
            </a:r>
            <a:r>
              <a:rPr lang="ja-JP" altLang="en-US" sz="900" dirty="0" smtClean="0">
                <a:solidFill>
                  <a:prstClr val="black"/>
                </a:solidFill>
              </a:rPr>
              <a:t>年度から、従来、各々の借入・貸付ごとに付していた損失補償を、システム全体への損失補償に変更。）</a:t>
            </a:r>
            <a:endParaRPr lang="en-US" altLang="ja-JP" sz="900" dirty="0" smtClean="0">
              <a:solidFill>
                <a:prstClr val="black"/>
              </a:solidFill>
            </a:endParaRPr>
          </a:p>
          <a:p>
            <a:r>
              <a:rPr lang="ja-JP" altLang="en-US" sz="900" u="sng" dirty="0" smtClean="0">
                <a:solidFill>
                  <a:prstClr val="black"/>
                </a:solidFill>
              </a:rPr>
              <a:t>○損失補償の内容</a:t>
            </a:r>
            <a:r>
              <a:rPr lang="en-US" altLang="ja-JP" sz="900" u="sng" dirty="0" smtClean="0">
                <a:solidFill>
                  <a:prstClr val="black"/>
                </a:solidFill>
              </a:rPr>
              <a:t/>
            </a:r>
            <a:br>
              <a:rPr lang="en-US" altLang="ja-JP" sz="900" u="sng" dirty="0" smtClean="0">
                <a:solidFill>
                  <a:prstClr val="black"/>
                </a:solidFill>
              </a:rPr>
            </a:br>
            <a:r>
              <a:rPr lang="ja-JP" altLang="en-US" sz="900" dirty="0" smtClean="0">
                <a:solidFill>
                  <a:prstClr val="black"/>
                </a:solidFill>
              </a:rPr>
              <a:t>　  </a:t>
            </a:r>
            <a:r>
              <a:rPr lang="ja-JP" altLang="en-US" sz="900" dirty="0">
                <a:solidFill>
                  <a:prstClr val="black"/>
                </a:solidFill>
              </a:rPr>
              <a:t>上記</a:t>
            </a:r>
            <a:r>
              <a:rPr lang="ja-JP" altLang="en-US" sz="900" dirty="0" smtClean="0">
                <a:solidFill>
                  <a:prstClr val="black"/>
                </a:solidFill>
              </a:rPr>
              <a:t>の資金</a:t>
            </a:r>
            <a:r>
              <a:rPr lang="ja-JP" altLang="en-US" sz="900" dirty="0">
                <a:solidFill>
                  <a:prstClr val="black"/>
                </a:solidFill>
              </a:rPr>
              <a:t>の借入及び</a:t>
            </a:r>
            <a:r>
              <a:rPr lang="ja-JP" altLang="en-US" sz="900" dirty="0" smtClean="0">
                <a:solidFill>
                  <a:prstClr val="black"/>
                </a:solidFill>
              </a:rPr>
              <a:t>貸付に係る償還に対して、府が損失補償を行っている。</a:t>
            </a:r>
            <a:endParaRPr lang="ja-JP" altLang="en-US" sz="900" dirty="0">
              <a:solidFill>
                <a:prstClr val="black"/>
              </a:solidFill>
            </a:endParaRPr>
          </a:p>
        </p:txBody>
      </p:sp>
      <p:graphicFrame>
        <p:nvGraphicFramePr>
          <p:cNvPr id="3" name="表 2"/>
          <p:cNvGraphicFramePr>
            <a:graphicFrameLocks noGrp="1"/>
          </p:cNvGraphicFramePr>
          <p:nvPr>
            <p:extLst>
              <p:ext uri="{D42A27DB-BD31-4B8C-83A1-F6EECF244321}">
                <p14:modId xmlns:p14="http://schemas.microsoft.com/office/powerpoint/2010/main" val="1947331129"/>
              </p:ext>
            </p:extLst>
          </p:nvPr>
        </p:nvGraphicFramePr>
        <p:xfrm>
          <a:off x="4860032" y="1204929"/>
          <a:ext cx="4104456" cy="5075245"/>
        </p:xfrm>
        <a:graphic>
          <a:graphicData uri="http://schemas.openxmlformats.org/drawingml/2006/table">
            <a:tbl>
              <a:tblPr firstRow="1" bandRow="1">
                <a:tableStyleId>{5C22544A-7EE6-4342-B048-85BDC9FD1C3A}</a:tableStyleId>
              </a:tblPr>
              <a:tblGrid>
                <a:gridCol w="1256135"/>
                <a:gridCol w="2848321"/>
              </a:tblGrid>
              <a:tr h="95993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algn="just"/>
                      <a:r>
                        <a:rPr kumimoji="1" lang="ja-JP" altLang="en-US" sz="1000" b="0" dirty="0" smtClean="0"/>
                        <a:t>本事業は、府の行政運営と密接な関連性を有する「府指定出資法人」の資金効率の向上を図る有効な手段である。グループ法人の資金集約及び銀行からの資金供給を可能にし、事業スキームを維持するには、府による資金調達法人及び統括法人の信用補完（損失補償）が必要である。</a:t>
                      </a:r>
                      <a:endParaRPr kumimoji="1" lang="ja-JP" altLang="en-US" sz="1000" b="0" dirty="0"/>
                    </a:p>
                  </a:txBody>
                  <a:tcPr/>
                </a:tc>
              </a:tr>
              <a:tr h="510520">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algn="just"/>
                      <a:r>
                        <a:rPr kumimoji="1" lang="ja-JP" altLang="en-US" sz="1000" b="0" dirty="0" smtClean="0"/>
                        <a:t>本事業の参加法人は、府が要件を定めた上で審査を行い決定している。また、定期的に事業の運営状況</a:t>
                      </a:r>
                      <a:r>
                        <a:rPr kumimoji="1" lang="ja-JP" altLang="en-US" sz="1000" b="0" dirty="0" smtClean="0">
                          <a:solidFill>
                            <a:schemeClr val="tx1"/>
                          </a:solidFill>
                        </a:rPr>
                        <a:t>や参加法人の財務状況を把握しており、その状況から見て事業の採算性に支障はない。</a:t>
                      </a:r>
                      <a:endParaRPr kumimoji="1" lang="en-US" altLang="ja-JP" sz="1000" b="0" dirty="0" smtClean="0">
                        <a:solidFill>
                          <a:schemeClr val="tx1"/>
                        </a:solidFill>
                      </a:endParaRPr>
                    </a:p>
                    <a:p>
                      <a:pPr algn="just"/>
                      <a:r>
                        <a:rPr kumimoji="1" lang="ja-JP" altLang="en-US" sz="1000" b="0" dirty="0" smtClean="0">
                          <a:solidFill>
                            <a:schemeClr val="tx1"/>
                          </a:solidFill>
                        </a:rPr>
                        <a:t>（</a:t>
                      </a:r>
                      <a:r>
                        <a:rPr kumimoji="1" lang="en-US" altLang="ja-JP" sz="1000" b="0" dirty="0" smtClean="0">
                          <a:solidFill>
                            <a:schemeClr val="tx1"/>
                          </a:solidFill>
                        </a:rPr>
                        <a:t>※</a:t>
                      </a:r>
                      <a:r>
                        <a:rPr kumimoji="1" lang="ja-JP" altLang="en-US" sz="1000" b="0" dirty="0" smtClean="0">
                          <a:solidFill>
                            <a:schemeClr val="tx1"/>
                          </a:solidFill>
                        </a:rPr>
                        <a:t>資金調達法人である大阪府住宅供給公社の　</a:t>
                      </a:r>
                      <a:endParaRPr kumimoji="1" lang="en-US" altLang="ja-JP" sz="1000" b="0" dirty="0" smtClean="0">
                        <a:solidFill>
                          <a:schemeClr val="tx1"/>
                        </a:solidFill>
                      </a:endParaRPr>
                    </a:p>
                    <a:p>
                      <a:pPr algn="just"/>
                      <a:r>
                        <a:rPr kumimoji="1" lang="ja-JP" altLang="en-US" sz="1000" b="0" dirty="0" smtClean="0">
                          <a:solidFill>
                            <a:schemeClr val="tx1"/>
                          </a:solidFill>
                        </a:rPr>
                        <a:t>採算性について</a:t>
                      </a:r>
                      <a:r>
                        <a:rPr kumimoji="1" lang="ja-JP" altLang="en-US" sz="1000" b="0" smtClean="0">
                          <a:solidFill>
                            <a:schemeClr val="tx1"/>
                          </a:solidFill>
                        </a:rPr>
                        <a:t>は、別個票に記載）</a:t>
                      </a:r>
                      <a:endParaRPr kumimoji="1" lang="ja-JP" altLang="en-US" sz="1000" b="0" dirty="0">
                        <a:solidFill>
                          <a:schemeClr val="tx1"/>
                        </a:solidFill>
                      </a:endParaRPr>
                    </a:p>
                  </a:txBody>
                  <a:tcPr/>
                </a:tc>
              </a:tr>
              <a:tr h="853765">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txBody>
                  <a:tcPr/>
                </a:tc>
                <a:tc>
                  <a:txBody>
                    <a:bodyPr/>
                    <a:lstStyle/>
                    <a:p>
                      <a:pPr algn="just"/>
                      <a:r>
                        <a:rPr kumimoji="1" lang="ja-JP" altLang="en-US" sz="1000" b="0" dirty="0" smtClean="0"/>
                        <a:t>資金調達法人及び統括法人が破産等の法的整理手続開始の申立てを受ける等に至った場合に、一定期間当該貸付債権の回収・弁済を行ってもなお資金運用法人（資金運用法人としての統括法人を含む）及び金融機関に残存する未弁済額。</a:t>
                      </a:r>
                      <a:endParaRPr kumimoji="1" lang="ja-JP" altLang="en-US" sz="1000" b="0" dirty="0"/>
                    </a:p>
                  </a:txBody>
                  <a:tcPr/>
                </a:tc>
              </a:tr>
              <a:tr h="391886">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pPr algn="just"/>
                      <a:r>
                        <a:rPr kumimoji="1" lang="ja-JP" altLang="en-US" sz="1000" b="0" dirty="0" smtClean="0"/>
                        <a:t>本事業スキームを維持する上で必要かつ効率的・効果的な範囲としている。</a:t>
                      </a:r>
                      <a:endParaRPr kumimoji="1" lang="ja-JP" altLang="en-US" sz="1000" b="0" dirty="0"/>
                    </a:p>
                  </a:txBody>
                  <a:tcPr/>
                </a:tc>
              </a:tr>
              <a:tr h="832065">
                <a:tc>
                  <a:txBody>
                    <a:bodyPr/>
                    <a:lstStyle/>
                    <a:p>
                      <a:r>
                        <a:rPr kumimoji="1" lang="ja-JP" altLang="en-US" sz="1100" b="0" dirty="0" smtClean="0"/>
                        <a:t>損失の確定時期</a:t>
                      </a:r>
                      <a:endParaRPr kumimoji="1" lang="ja-JP" altLang="en-US" sz="1100" b="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t>資金調達法人及び統括法人が破産等の法的整理手続開始の申立てを受ける等に至った場合に、一定期間当該貸付債権の回収・弁済を行ってもなお資金運用法人（資金運用法人としての統括法人を含む）及び金融機関に未弁済額が残存するとき。</a:t>
                      </a:r>
                      <a:endParaRPr kumimoji="1" lang="ja-JP" altLang="en-US" sz="1000" b="0" dirty="0"/>
                    </a:p>
                  </a:txBody>
                  <a:tcPr/>
                </a:tc>
              </a:tr>
              <a:tr h="532039">
                <a:tc>
                  <a:txBody>
                    <a:bodyPr/>
                    <a:lstStyle/>
                    <a:p>
                      <a:r>
                        <a:rPr kumimoji="1" lang="ja-JP" altLang="en-US" sz="1100" b="0" dirty="0" smtClean="0"/>
                        <a:t>債務を負担する場合に財政運営に与える影響</a:t>
                      </a:r>
                      <a:endParaRPr kumimoji="1" lang="en-US" altLang="ja-JP"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dirty="0" smtClean="0">
                        <a:latin typeface="+mn-ea"/>
                        <a:ea typeface="+mn-ea"/>
                      </a:endParaRPr>
                    </a:p>
                    <a:p>
                      <a:endParaRPr kumimoji="1" lang="ja-JP" altLang="en-US" sz="1100" b="0" dirty="0"/>
                    </a:p>
                  </a:txBody>
                  <a:tcPr/>
                </a:tc>
                <a:tc>
                  <a:txBody>
                    <a:bodyPr/>
                    <a:lstStyle/>
                    <a:p>
                      <a:pPr algn="just"/>
                      <a:r>
                        <a:rPr kumimoji="1" lang="en-US" altLang="ja-JP" sz="1000" b="0" u="none" strike="noStrike" baseline="0" dirty="0" smtClean="0">
                          <a:solidFill>
                            <a:schemeClr val="tx1"/>
                          </a:solidFill>
                          <a:latin typeface="+mn-ea"/>
                          <a:ea typeface="+mn-ea"/>
                        </a:rPr>
                        <a:t>H28</a:t>
                      </a:r>
                      <a:r>
                        <a:rPr kumimoji="1" lang="ja-JP" altLang="en-US" sz="1000" b="0" u="none" strike="noStrike" baseline="0" dirty="0" smtClean="0">
                          <a:solidFill>
                            <a:schemeClr val="tx1"/>
                          </a:solidFill>
                          <a:latin typeface="+mn-ea"/>
                          <a:ea typeface="+mn-ea"/>
                        </a:rPr>
                        <a:t>設定額：１４６億円</a:t>
                      </a:r>
                      <a:endParaRPr kumimoji="1" lang="en-US" altLang="ja-JP" sz="1000" b="0" u="none" strike="noStrike" baseline="0" dirty="0" smtClean="0">
                        <a:solidFill>
                          <a:schemeClr val="tx1"/>
                        </a:solidFill>
                        <a:latin typeface="+mn-ea"/>
                        <a:ea typeface="+mn-ea"/>
                      </a:endParaRPr>
                    </a:p>
                    <a:p>
                      <a:pPr algn="just"/>
                      <a:r>
                        <a:rPr kumimoji="1" lang="ja-JP" altLang="en-US" sz="1000" b="0" u="none" strike="noStrike" baseline="0" dirty="0" smtClean="0">
                          <a:solidFill>
                            <a:schemeClr val="tx1"/>
                          </a:solidFill>
                          <a:latin typeface="+mn-ea"/>
                          <a:ea typeface="+mn-ea"/>
                        </a:rPr>
                        <a:t>（設定残額：１４６億円）</a:t>
                      </a:r>
                      <a:endParaRPr kumimoji="1" lang="ja-JP" altLang="en-US" sz="1000" b="0" u="none" strike="noStrike" baseline="0" dirty="0">
                        <a:solidFill>
                          <a:schemeClr val="tx1"/>
                        </a:solidFill>
                        <a:latin typeface="+mn-ea"/>
                        <a:ea typeface="+mn-ea"/>
                      </a:endParaRPr>
                    </a:p>
                  </a:txBody>
                  <a:tcPr/>
                </a:tc>
              </a:tr>
            </a:tbl>
          </a:graphicData>
        </a:graphic>
      </p:graphicFrame>
      <p:grpSp>
        <p:nvGrpSpPr>
          <p:cNvPr id="8" name="グループ化 7"/>
          <p:cNvGrpSpPr/>
          <p:nvPr/>
        </p:nvGrpSpPr>
        <p:grpSpPr>
          <a:xfrm>
            <a:off x="105076" y="1086630"/>
            <a:ext cx="4627737" cy="2054338"/>
            <a:chOff x="107504" y="1007150"/>
            <a:chExt cx="4572000" cy="2127180"/>
          </a:xfrm>
        </p:grpSpPr>
        <p:sp>
          <p:nvSpPr>
            <p:cNvPr id="43" name="角丸四角形 42"/>
            <p:cNvSpPr/>
            <p:nvPr/>
          </p:nvSpPr>
          <p:spPr>
            <a:xfrm>
              <a:off x="3419872" y="1092322"/>
              <a:ext cx="1171688" cy="1127133"/>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prstClr val="black"/>
                </a:solidFill>
              </a:endParaRPr>
            </a:p>
          </p:txBody>
        </p:sp>
        <p:grpSp>
          <p:nvGrpSpPr>
            <p:cNvPr id="2" name="グループ化 1"/>
            <p:cNvGrpSpPr/>
            <p:nvPr/>
          </p:nvGrpSpPr>
          <p:grpSpPr>
            <a:xfrm>
              <a:off x="179512" y="1086852"/>
              <a:ext cx="1237419" cy="1565848"/>
              <a:chOff x="179512" y="1086852"/>
              <a:chExt cx="1390972" cy="1565848"/>
            </a:xfrm>
          </p:grpSpPr>
          <p:sp>
            <p:nvSpPr>
              <p:cNvPr id="46" name="円/楕円 45"/>
              <p:cNvSpPr/>
              <p:nvPr/>
            </p:nvSpPr>
            <p:spPr>
              <a:xfrm>
                <a:off x="219692" y="1844824"/>
                <a:ext cx="1332000"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dirty="0">
                  <a:solidFill>
                    <a:prstClr val="black"/>
                  </a:solidFill>
                </a:endParaRPr>
              </a:p>
            </p:txBody>
          </p:sp>
          <p:sp>
            <p:nvSpPr>
              <p:cNvPr id="45" name="円/楕円 44"/>
              <p:cNvSpPr/>
              <p:nvPr/>
            </p:nvSpPr>
            <p:spPr>
              <a:xfrm>
                <a:off x="215664" y="1598623"/>
                <a:ext cx="1332000"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00" dirty="0">
                  <a:solidFill>
                    <a:prstClr val="black"/>
                  </a:solidFill>
                </a:endParaRPr>
              </a:p>
            </p:txBody>
          </p:sp>
          <p:sp>
            <p:nvSpPr>
              <p:cNvPr id="15" name="円/楕円 14"/>
              <p:cNvSpPr/>
              <p:nvPr/>
            </p:nvSpPr>
            <p:spPr>
              <a:xfrm>
                <a:off x="215664" y="1341610"/>
                <a:ext cx="1332000"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black"/>
                    </a:solidFill>
                  </a:rPr>
                  <a:t>府指定</a:t>
                </a:r>
                <a:endParaRPr lang="en-US" altLang="ja-JP" sz="1100" dirty="0" smtClean="0">
                  <a:solidFill>
                    <a:prstClr val="black"/>
                  </a:solidFill>
                </a:endParaRPr>
              </a:p>
              <a:p>
                <a:pPr algn="ctr"/>
                <a:r>
                  <a:rPr lang="ja-JP" altLang="en-US" sz="1100" dirty="0" smtClean="0">
                    <a:solidFill>
                      <a:prstClr val="black"/>
                    </a:solidFill>
                  </a:rPr>
                  <a:t>出資法人</a:t>
                </a:r>
                <a:endParaRPr lang="ja-JP" altLang="en-US" sz="1100" dirty="0">
                  <a:solidFill>
                    <a:prstClr val="black"/>
                  </a:solidFill>
                </a:endParaRPr>
              </a:p>
            </p:txBody>
          </p:sp>
          <p:sp>
            <p:nvSpPr>
              <p:cNvPr id="35" name="角丸四角形 34"/>
              <p:cNvSpPr/>
              <p:nvPr/>
            </p:nvSpPr>
            <p:spPr>
              <a:xfrm>
                <a:off x="179512" y="1088960"/>
                <a:ext cx="1390972" cy="1548000"/>
              </a:xfrm>
              <a:prstGeom prst="roundRect">
                <a:avLst/>
              </a:prstGeom>
              <a:no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100" dirty="0">
                  <a:solidFill>
                    <a:prstClr val="black"/>
                  </a:solidFill>
                </a:endParaRPr>
              </a:p>
            </p:txBody>
          </p:sp>
          <p:sp>
            <p:nvSpPr>
              <p:cNvPr id="40" name="正方形/長方形 39"/>
              <p:cNvSpPr/>
              <p:nvPr/>
            </p:nvSpPr>
            <p:spPr>
              <a:xfrm>
                <a:off x="220132" y="2276872"/>
                <a:ext cx="1335421"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prstClr val="black"/>
                    </a:solidFill>
                  </a:rPr>
                  <a:t>資金の貸付（運用）が可能な法人</a:t>
                </a:r>
                <a:endParaRPr lang="ja-JP" altLang="en-US" sz="900" dirty="0">
                  <a:solidFill>
                    <a:prstClr val="black"/>
                  </a:solidFill>
                </a:endParaRPr>
              </a:p>
            </p:txBody>
          </p:sp>
          <p:sp>
            <p:nvSpPr>
              <p:cNvPr id="49" name="正方形/長方形 48"/>
              <p:cNvSpPr/>
              <p:nvPr/>
            </p:nvSpPr>
            <p:spPr>
              <a:xfrm>
                <a:off x="341399" y="1086852"/>
                <a:ext cx="1111926" cy="2539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50" dirty="0" smtClean="0">
                    <a:solidFill>
                      <a:prstClr val="black"/>
                    </a:solidFill>
                  </a:rPr>
                  <a:t>資金運用法人</a:t>
                </a:r>
                <a:endParaRPr lang="ja-JP" altLang="en-US" sz="1050" dirty="0">
                  <a:solidFill>
                    <a:prstClr val="black"/>
                  </a:solidFill>
                </a:endParaRPr>
              </a:p>
            </p:txBody>
          </p:sp>
        </p:grpSp>
        <p:grpSp>
          <p:nvGrpSpPr>
            <p:cNvPr id="9" name="グループ化 8"/>
            <p:cNvGrpSpPr/>
            <p:nvPr/>
          </p:nvGrpSpPr>
          <p:grpSpPr>
            <a:xfrm>
              <a:off x="1440000" y="1080000"/>
              <a:ext cx="3204000" cy="1584032"/>
              <a:chOff x="1594657" y="1080000"/>
              <a:chExt cx="3204000" cy="1584032"/>
            </a:xfrm>
          </p:grpSpPr>
          <p:sp>
            <p:nvSpPr>
              <p:cNvPr id="18" name="角丸四角形 17"/>
              <p:cNvSpPr/>
              <p:nvPr/>
            </p:nvSpPr>
            <p:spPr>
              <a:xfrm>
                <a:off x="2134657" y="1268760"/>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white"/>
                    </a:solidFill>
                  </a:rPr>
                  <a:t>大阪産業振興機構</a:t>
                </a:r>
                <a:endParaRPr lang="ja-JP" altLang="en-US" sz="1100" dirty="0">
                  <a:solidFill>
                    <a:prstClr val="white"/>
                  </a:solidFill>
                </a:endParaRPr>
              </a:p>
            </p:txBody>
          </p:sp>
          <p:cxnSp>
            <p:nvCxnSpPr>
              <p:cNvPr id="26" name="直線矢印コネクタ 25"/>
              <p:cNvCxnSpPr/>
              <p:nvPr/>
            </p:nvCxnSpPr>
            <p:spPr>
              <a:xfrm>
                <a:off x="1606812" y="1556792"/>
                <a:ext cx="504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3070473" y="1556792"/>
                <a:ext cx="468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599334" y="1373560"/>
                <a:ext cx="1127323" cy="47126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rPr>
                  <a:t>府指定</a:t>
                </a:r>
                <a:endParaRPr lang="en-US" altLang="ja-JP" sz="1200" dirty="0" smtClean="0">
                  <a:solidFill>
                    <a:prstClr val="black"/>
                  </a:solidFill>
                </a:endParaRPr>
              </a:p>
              <a:p>
                <a:pPr algn="ctr"/>
                <a:r>
                  <a:rPr lang="ja-JP" altLang="en-US" sz="1200" dirty="0" smtClean="0">
                    <a:solidFill>
                      <a:prstClr val="black"/>
                    </a:solidFill>
                  </a:rPr>
                  <a:t>出資法人</a:t>
                </a:r>
                <a:endParaRPr lang="ja-JP" altLang="en-US" sz="1200" dirty="0">
                  <a:solidFill>
                    <a:prstClr val="black"/>
                  </a:solidFill>
                </a:endParaRPr>
              </a:p>
            </p:txBody>
          </p:sp>
          <p:sp>
            <p:nvSpPr>
              <p:cNvPr id="31" name="六角形 30"/>
              <p:cNvSpPr/>
              <p:nvPr/>
            </p:nvSpPr>
            <p:spPr>
              <a:xfrm>
                <a:off x="1954349" y="237600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prstClr val="white"/>
                    </a:solidFill>
                  </a:rPr>
                  <a:t>金融機関</a:t>
                </a:r>
                <a:endParaRPr lang="ja-JP" altLang="en-US" sz="1100" dirty="0">
                  <a:solidFill>
                    <a:prstClr val="white"/>
                  </a:solidFill>
                </a:endParaRPr>
              </a:p>
            </p:txBody>
          </p:sp>
          <p:cxnSp>
            <p:nvCxnSpPr>
              <p:cNvPr id="32" name="直線矢印コネクタ 31"/>
              <p:cNvCxnSpPr/>
              <p:nvPr/>
            </p:nvCxnSpPr>
            <p:spPr>
              <a:xfrm flipV="1">
                <a:off x="2710433" y="1944000"/>
                <a:ext cx="0" cy="396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1642492" y="1281971"/>
                <a:ext cx="504056"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ja-JP" altLang="en-US" sz="1100" b="1" dirty="0" smtClean="0">
                    <a:solidFill>
                      <a:prstClr val="black"/>
                    </a:solidFill>
                  </a:rPr>
                  <a:t>借入</a:t>
                </a:r>
                <a:endParaRPr lang="ja-JP" altLang="en-US" sz="1100" b="1" dirty="0">
                  <a:solidFill>
                    <a:prstClr val="black"/>
                  </a:solidFill>
                </a:endParaRPr>
              </a:p>
            </p:txBody>
          </p:sp>
          <p:sp>
            <p:nvSpPr>
              <p:cNvPr id="36" name="正方形/長方形 35"/>
              <p:cNvSpPr/>
              <p:nvPr/>
            </p:nvSpPr>
            <p:spPr>
              <a:xfrm>
                <a:off x="3082652" y="1268760"/>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prstClr val="black"/>
                    </a:solidFill>
                  </a:rPr>
                  <a:t>貸付</a:t>
                </a:r>
                <a:endParaRPr lang="ja-JP" altLang="en-US" sz="1100" b="1" dirty="0">
                  <a:solidFill>
                    <a:prstClr val="black"/>
                  </a:solidFill>
                </a:endParaRPr>
              </a:p>
            </p:txBody>
          </p:sp>
          <p:sp>
            <p:nvSpPr>
              <p:cNvPr id="37" name="正方形/長方形 36"/>
              <p:cNvSpPr/>
              <p:nvPr/>
            </p:nvSpPr>
            <p:spPr>
              <a:xfrm>
                <a:off x="2710431" y="2015912"/>
                <a:ext cx="1008226" cy="3824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100" b="1" dirty="0" smtClean="0">
                    <a:solidFill>
                      <a:prstClr val="black"/>
                    </a:solidFill>
                  </a:rPr>
                  <a:t>借入</a:t>
                </a:r>
                <a:endParaRPr lang="en-US" altLang="ja-JP" sz="1100" b="1" dirty="0" smtClean="0">
                  <a:solidFill>
                    <a:prstClr val="black"/>
                  </a:solidFill>
                </a:endParaRPr>
              </a:p>
              <a:p>
                <a:r>
                  <a:rPr lang="en-US" altLang="ja-JP" sz="700" dirty="0" smtClean="0">
                    <a:solidFill>
                      <a:prstClr val="black"/>
                    </a:solidFill>
                  </a:rPr>
                  <a:t>※</a:t>
                </a:r>
                <a:r>
                  <a:rPr lang="ja-JP" altLang="en-US" sz="700" dirty="0" smtClean="0">
                    <a:solidFill>
                      <a:prstClr val="black"/>
                    </a:solidFill>
                  </a:rPr>
                  <a:t> 資金不足時のみ</a:t>
                </a:r>
                <a:endParaRPr lang="ja-JP" altLang="en-US" sz="700" dirty="0">
                  <a:solidFill>
                    <a:prstClr val="black"/>
                  </a:solidFill>
                </a:endParaRPr>
              </a:p>
            </p:txBody>
          </p:sp>
          <p:sp>
            <p:nvSpPr>
              <p:cNvPr id="38" name="下矢印 37"/>
              <p:cNvSpPr/>
              <p:nvPr/>
            </p:nvSpPr>
            <p:spPr>
              <a:xfrm>
                <a:off x="2350393" y="1962000"/>
                <a:ext cx="171019" cy="3780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正方形/長方形 38"/>
              <p:cNvSpPr/>
              <p:nvPr/>
            </p:nvSpPr>
            <p:spPr>
              <a:xfrm>
                <a:off x="1899358" y="1988840"/>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smtClean="0">
                    <a:solidFill>
                      <a:prstClr val="black"/>
                    </a:solidFill>
                  </a:rPr>
                  <a:t>償還</a:t>
                </a:r>
                <a:endParaRPr lang="en-US" altLang="ja-JP" sz="1100" b="1" dirty="0" smtClean="0">
                  <a:solidFill>
                    <a:prstClr val="black"/>
                  </a:solidFill>
                </a:endParaRPr>
              </a:p>
            </p:txBody>
          </p:sp>
          <p:sp>
            <p:nvSpPr>
              <p:cNvPr id="41" name="正方形/長方形 40"/>
              <p:cNvSpPr/>
              <p:nvPr/>
            </p:nvSpPr>
            <p:spPr>
              <a:xfrm>
                <a:off x="3070473" y="1780510"/>
                <a:ext cx="523043"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100" b="1" dirty="0" smtClean="0">
                    <a:solidFill>
                      <a:prstClr val="black"/>
                    </a:solidFill>
                  </a:rPr>
                  <a:t>償還</a:t>
                </a:r>
                <a:endParaRPr lang="en-US" altLang="ja-JP" sz="1100" b="1" dirty="0" smtClean="0">
                  <a:solidFill>
                    <a:prstClr val="black"/>
                  </a:solidFill>
                </a:endParaRPr>
              </a:p>
            </p:txBody>
          </p:sp>
          <p:sp>
            <p:nvSpPr>
              <p:cNvPr id="48" name="正方形/長方形 47"/>
              <p:cNvSpPr/>
              <p:nvPr/>
            </p:nvSpPr>
            <p:spPr>
              <a:xfrm>
                <a:off x="1611326" y="1780510"/>
                <a:ext cx="523043"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100" b="1" dirty="0" smtClean="0">
                    <a:solidFill>
                      <a:prstClr val="black"/>
                    </a:solidFill>
                  </a:rPr>
                  <a:t>償還</a:t>
                </a:r>
                <a:endParaRPr lang="en-US" altLang="ja-JP" sz="1100" b="1" dirty="0" smtClean="0">
                  <a:solidFill>
                    <a:prstClr val="black"/>
                  </a:solidFill>
                </a:endParaRPr>
              </a:p>
            </p:txBody>
          </p:sp>
          <p:sp>
            <p:nvSpPr>
              <p:cNvPr id="47" name="正方形/長方形 46"/>
              <p:cNvSpPr/>
              <p:nvPr/>
            </p:nvSpPr>
            <p:spPr>
              <a:xfrm>
                <a:off x="3610657" y="1870665"/>
                <a:ext cx="1188000" cy="3231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900" dirty="0" smtClean="0">
                    <a:solidFill>
                      <a:prstClr val="black"/>
                    </a:solidFill>
                  </a:rPr>
                  <a:t>資金が必要な法人</a:t>
                </a:r>
                <a:r>
                  <a:rPr lang="en-US" altLang="ja-JP" sz="900" baseline="30000" dirty="0">
                    <a:solidFill>
                      <a:prstClr val="black"/>
                    </a:solidFill>
                  </a:rPr>
                  <a:t>※</a:t>
                </a:r>
                <a:endParaRPr lang="ja-JP" altLang="en-US" sz="900" baseline="30000" dirty="0">
                  <a:solidFill>
                    <a:prstClr val="black"/>
                  </a:solidFill>
                </a:endParaRPr>
              </a:p>
            </p:txBody>
          </p:sp>
          <p:sp>
            <p:nvSpPr>
              <p:cNvPr id="6" name="左矢印 5"/>
              <p:cNvSpPr/>
              <p:nvPr/>
            </p:nvSpPr>
            <p:spPr>
              <a:xfrm>
                <a:off x="1594657" y="1628800"/>
                <a:ext cx="504000" cy="172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1" name="正方形/長方形 50"/>
              <p:cNvSpPr/>
              <p:nvPr/>
            </p:nvSpPr>
            <p:spPr>
              <a:xfrm>
                <a:off x="3718657" y="1080000"/>
                <a:ext cx="10080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50" dirty="0" smtClean="0">
                    <a:solidFill>
                      <a:prstClr val="black"/>
                    </a:solidFill>
                  </a:rPr>
                  <a:t>資金調達法人</a:t>
                </a:r>
                <a:endParaRPr lang="ja-JP" altLang="en-US" sz="1050" dirty="0">
                  <a:solidFill>
                    <a:prstClr val="black"/>
                  </a:solidFill>
                </a:endParaRPr>
              </a:p>
            </p:txBody>
          </p:sp>
        </p:grpSp>
        <p:sp>
          <p:nvSpPr>
            <p:cNvPr id="52" name="正方形/長方形 51"/>
            <p:cNvSpPr/>
            <p:nvPr/>
          </p:nvSpPr>
          <p:spPr>
            <a:xfrm>
              <a:off x="1979712" y="1007150"/>
              <a:ext cx="864000" cy="261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ja-JP" altLang="en-US" sz="1050" dirty="0" smtClean="0">
                  <a:solidFill>
                    <a:prstClr val="black"/>
                  </a:solidFill>
                </a:rPr>
                <a:t>統括法人</a:t>
              </a:r>
              <a:endParaRPr lang="ja-JP" altLang="en-US" sz="1050" dirty="0">
                <a:solidFill>
                  <a:prstClr val="black"/>
                </a:solidFill>
              </a:endParaRPr>
            </a:p>
          </p:txBody>
        </p:sp>
        <p:sp>
          <p:nvSpPr>
            <p:cNvPr id="13" name="角丸四角形 12"/>
            <p:cNvSpPr/>
            <p:nvPr/>
          </p:nvSpPr>
          <p:spPr>
            <a:xfrm>
              <a:off x="107504" y="1007150"/>
              <a:ext cx="4572000" cy="1728000"/>
            </a:xfrm>
            <a:prstGeom prst="roundRect">
              <a:avLst>
                <a:gd name="adj" fmla="val 11356"/>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a:solidFill>
                  <a:prstClr val="black"/>
                </a:solidFill>
              </a:endParaRPr>
            </a:p>
          </p:txBody>
        </p:sp>
        <p:sp>
          <p:nvSpPr>
            <p:cNvPr id="60" name="正方形/長方形 59"/>
            <p:cNvSpPr/>
            <p:nvPr/>
          </p:nvSpPr>
          <p:spPr>
            <a:xfrm>
              <a:off x="1907824" y="2924944"/>
              <a:ext cx="1080000" cy="2093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white"/>
                  </a:solidFill>
                </a:rPr>
                <a:t>府</a:t>
              </a:r>
              <a:endParaRPr lang="ja-JP" altLang="en-US" sz="1400" dirty="0">
                <a:solidFill>
                  <a:prstClr val="white"/>
                </a:solidFill>
              </a:endParaRPr>
            </a:p>
          </p:txBody>
        </p:sp>
        <p:sp>
          <p:nvSpPr>
            <p:cNvPr id="61" name="左矢印 60"/>
            <p:cNvSpPr/>
            <p:nvPr/>
          </p:nvSpPr>
          <p:spPr>
            <a:xfrm>
              <a:off x="2880000" y="1643224"/>
              <a:ext cx="504000" cy="172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 name="上矢印 15"/>
            <p:cNvSpPr/>
            <p:nvPr/>
          </p:nvSpPr>
          <p:spPr>
            <a:xfrm>
              <a:off x="1979712" y="2744944"/>
              <a:ext cx="909228" cy="180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8" name="円/楕円 57"/>
            <p:cNvSpPr/>
            <p:nvPr/>
          </p:nvSpPr>
          <p:spPr>
            <a:xfrm>
              <a:off x="3015319" y="2699118"/>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補</a:t>
              </a:r>
              <a:endParaRPr lang="ja-JP" altLang="en-US" dirty="0">
                <a:solidFill>
                  <a:prstClr val="white"/>
                </a:solidFill>
              </a:endParaRPr>
            </a:p>
          </p:txBody>
        </p:sp>
      </p:grpSp>
      <p:sp>
        <p:nvSpPr>
          <p:cNvPr id="54" name="正方形/長方形 53"/>
          <p:cNvSpPr/>
          <p:nvPr/>
        </p:nvSpPr>
        <p:spPr>
          <a:xfrm>
            <a:off x="3559207" y="2237333"/>
            <a:ext cx="1152000"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altLang="ja-JP" sz="700" dirty="0" smtClean="0">
                <a:solidFill>
                  <a:prstClr val="black"/>
                </a:solidFill>
              </a:rPr>
              <a:t>※</a:t>
            </a:r>
            <a:r>
              <a:rPr lang="ja-JP" altLang="en-US" sz="700" dirty="0" smtClean="0">
                <a:solidFill>
                  <a:prstClr val="black"/>
                </a:solidFill>
              </a:rPr>
              <a:t>現在は大阪府住宅</a:t>
            </a:r>
            <a:endParaRPr lang="en-US" altLang="ja-JP" sz="700" dirty="0" smtClean="0">
              <a:solidFill>
                <a:prstClr val="black"/>
              </a:solidFill>
            </a:endParaRPr>
          </a:p>
          <a:p>
            <a:r>
              <a:rPr lang="ja-JP" altLang="en-US" sz="700" dirty="0">
                <a:solidFill>
                  <a:prstClr val="black"/>
                </a:solidFill>
              </a:rPr>
              <a:t>　 </a:t>
            </a:r>
            <a:r>
              <a:rPr lang="ja-JP" altLang="en-US" sz="700" dirty="0" smtClean="0">
                <a:solidFill>
                  <a:prstClr val="black"/>
                </a:solidFill>
              </a:rPr>
              <a:t>供給公社のみ想定</a:t>
            </a:r>
            <a:endParaRPr lang="ja-JP" altLang="en-US" sz="700" dirty="0">
              <a:solidFill>
                <a:prstClr val="black"/>
              </a:solidFill>
            </a:endParaRPr>
          </a:p>
        </p:txBody>
      </p:sp>
      <p:sp>
        <p:nvSpPr>
          <p:cNvPr id="57" name="正方形/長方形 56"/>
          <p:cNvSpPr/>
          <p:nvPr/>
        </p:nvSpPr>
        <p:spPr>
          <a:xfrm>
            <a:off x="1740321" y="4685779"/>
            <a:ext cx="959471"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dirty="0" smtClean="0">
                <a:solidFill>
                  <a:prstClr val="black"/>
                </a:solidFill>
                <a:latin typeface="ＭＳ Ｐゴシック"/>
              </a:rPr>
              <a:t>（平成</a:t>
            </a:r>
            <a:r>
              <a:rPr lang="en-US" altLang="ja-JP" sz="1000" dirty="0" smtClean="0">
                <a:solidFill>
                  <a:prstClr val="black"/>
                </a:solidFill>
                <a:latin typeface="ＭＳ Ｐゴシック"/>
              </a:rPr>
              <a:t>26</a:t>
            </a:r>
            <a:r>
              <a:rPr lang="ja-JP" altLang="en-US" sz="1000" dirty="0" smtClean="0">
                <a:solidFill>
                  <a:prstClr val="black"/>
                </a:solidFill>
                <a:latin typeface="ＭＳ Ｐゴシック"/>
              </a:rPr>
              <a:t>年度）</a:t>
            </a:r>
            <a:endParaRPr lang="ja-JP" altLang="en-US" sz="1000" dirty="0">
              <a:solidFill>
                <a:prstClr val="black"/>
              </a:solidFill>
              <a:latin typeface="ＭＳ Ｐゴシック"/>
            </a:endParaRPr>
          </a:p>
        </p:txBody>
      </p:sp>
      <p:sp>
        <p:nvSpPr>
          <p:cNvPr id="4" name="テキスト ボックス 3"/>
          <p:cNvSpPr txBox="1"/>
          <p:nvPr/>
        </p:nvSpPr>
        <p:spPr>
          <a:xfrm>
            <a:off x="77135" y="4932000"/>
            <a:ext cx="1723549" cy="246221"/>
          </a:xfrm>
          <a:prstGeom prst="rect">
            <a:avLst/>
          </a:prstGeom>
          <a:noFill/>
        </p:spPr>
        <p:txBody>
          <a:bodyPr wrap="none" rtlCol="0">
            <a:spAutoFit/>
          </a:bodyPr>
          <a:lstStyle/>
          <a:p>
            <a:r>
              <a:rPr lang="ja-JP" altLang="en-US" sz="1000" dirty="0" smtClean="0">
                <a:solidFill>
                  <a:prstClr val="black"/>
                </a:solidFill>
                <a:latin typeface="ＭＳ Ｐゴシック"/>
              </a:rPr>
              <a:t>○（公財）大阪産業振興機構</a:t>
            </a:r>
            <a:endParaRPr lang="ja-JP" altLang="en-US" sz="1000" dirty="0">
              <a:solidFill>
                <a:prstClr val="black"/>
              </a:solidFill>
              <a:latin typeface="ＭＳ Ｐゴシック"/>
            </a:endParaRPr>
          </a:p>
        </p:txBody>
      </p:sp>
      <p:sp>
        <p:nvSpPr>
          <p:cNvPr id="59" name="テキスト ボックス 58"/>
          <p:cNvSpPr txBox="1"/>
          <p:nvPr/>
        </p:nvSpPr>
        <p:spPr>
          <a:xfrm>
            <a:off x="2449457" y="4943359"/>
            <a:ext cx="1467068" cy="246221"/>
          </a:xfrm>
          <a:prstGeom prst="rect">
            <a:avLst/>
          </a:prstGeom>
          <a:noFill/>
        </p:spPr>
        <p:txBody>
          <a:bodyPr wrap="none" rtlCol="0">
            <a:spAutoFit/>
          </a:bodyPr>
          <a:lstStyle/>
          <a:p>
            <a:r>
              <a:rPr lang="ja-JP" altLang="en-US" sz="1000" dirty="0" smtClean="0">
                <a:solidFill>
                  <a:prstClr val="black"/>
                </a:solidFill>
                <a:latin typeface="ＭＳ Ｐゴシック"/>
              </a:rPr>
              <a:t>○大阪府住宅供給</a:t>
            </a:r>
            <a:r>
              <a:rPr lang="ja-JP" altLang="en-US" sz="1000" dirty="0">
                <a:solidFill>
                  <a:prstClr val="black"/>
                </a:solidFill>
                <a:latin typeface="ＭＳ Ｐゴシック"/>
              </a:rPr>
              <a:t>公社</a:t>
            </a:r>
          </a:p>
        </p:txBody>
      </p:sp>
      <p:pic>
        <p:nvPicPr>
          <p:cNvPr id="55" name="図 54"/>
          <p:cNvPicPr/>
          <p:nvPr/>
        </p:nvPicPr>
        <p:blipFill>
          <a:blip r:embed="rId3">
            <a:extLst>
              <a:ext uri="{28A0092B-C50C-407E-A947-70E740481C1C}">
                <a14:useLocalDpi xmlns:a14="http://schemas.microsoft.com/office/drawing/2010/main" val="0"/>
              </a:ext>
            </a:extLst>
          </a:blip>
          <a:srcRect/>
          <a:stretch>
            <a:fillRect/>
          </a:stretch>
        </p:blipFill>
        <p:spPr bwMode="auto">
          <a:xfrm>
            <a:off x="2583192" y="5168067"/>
            <a:ext cx="1844792" cy="1429285"/>
          </a:xfrm>
          <a:prstGeom prst="rect">
            <a:avLst/>
          </a:prstGeom>
          <a:noFill/>
          <a:ln>
            <a:noFill/>
          </a:ln>
        </p:spPr>
      </p:pic>
      <p:pic>
        <p:nvPicPr>
          <p:cNvPr id="56" name="図 55"/>
          <p:cNvPicPr/>
          <p:nvPr/>
        </p:nvPicPr>
        <p:blipFill>
          <a:blip r:embed="rId4">
            <a:extLst>
              <a:ext uri="{28A0092B-C50C-407E-A947-70E740481C1C}">
                <a14:useLocalDpi xmlns:a14="http://schemas.microsoft.com/office/drawing/2010/main" val="0"/>
              </a:ext>
            </a:extLst>
          </a:blip>
          <a:srcRect/>
          <a:stretch>
            <a:fillRect/>
          </a:stretch>
        </p:blipFill>
        <p:spPr bwMode="auto">
          <a:xfrm>
            <a:off x="225618" y="5168066"/>
            <a:ext cx="2079699" cy="1573302"/>
          </a:xfrm>
          <a:prstGeom prst="rect">
            <a:avLst/>
          </a:prstGeom>
          <a:noFill/>
          <a:ln>
            <a:noFill/>
          </a:ln>
        </p:spPr>
      </p:pic>
    </p:spTree>
    <p:extLst>
      <p:ext uri="{BB962C8B-B14F-4D97-AF65-F5344CB8AC3E}">
        <p14:creationId xmlns:p14="http://schemas.microsoft.com/office/powerpoint/2010/main" val="1516202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788024" y="692696"/>
            <a:ext cx="4248472" cy="604867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フレーム 24"/>
          <p:cNvSpPr/>
          <p:nvPr/>
        </p:nvSpPr>
        <p:spPr>
          <a:xfrm>
            <a:off x="4860032" y="692696"/>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損失補償に係る点検内容</a:t>
            </a:r>
            <a:endParaRPr lang="ja-JP" altLang="en-US" sz="1400" b="1" dirty="0">
              <a:solidFill>
                <a:prstClr val="black"/>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808584997"/>
              </p:ext>
            </p:extLst>
          </p:nvPr>
        </p:nvGraphicFramePr>
        <p:xfrm>
          <a:off x="4860032" y="1370088"/>
          <a:ext cx="4104456" cy="4088472"/>
        </p:xfrm>
        <a:graphic>
          <a:graphicData uri="http://schemas.openxmlformats.org/drawingml/2006/table">
            <a:tbl>
              <a:tblPr firstRow="1" bandRow="1">
                <a:tableStyleId>{5C22544A-7EE6-4342-B048-85BDC9FD1C3A}</a:tableStyleId>
              </a:tblPr>
              <a:tblGrid>
                <a:gridCol w="1256135"/>
                <a:gridCol w="2848321"/>
              </a:tblGrid>
              <a:tr h="864096">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dirty="0" smtClean="0"/>
                        <a:t>小規模企業者等の</a:t>
                      </a:r>
                      <a:r>
                        <a:rPr kumimoji="1" lang="ja-JP" altLang="en-US" sz="1100" b="0" dirty="0" smtClean="0">
                          <a:solidFill>
                            <a:schemeClr val="bg1"/>
                          </a:solidFill>
                        </a:rPr>
                        <a:t>創業及び経営革新に</a:t>
                      </a:r>
                      <a:r>
                        <a:rPr kumimoji="1" lang="ja-JP" altLang="en-US" sz="1100" b="0" dirty="0" smtClean="0"/>
                        <a:t>必要な設備投資を支援するための制度であり、府として事業の必要性が高く、貸与機関である（公財）大阪産業振興機構が事業を円滑に行うには府の損失補償が必要。</a:t>
                      </a:r>
                      <a:endParaRPr kumimoji="1" lang="ja-JP" altLang="en-US" sz="1100" b="0" dirty="0"/>
                    </a:p>
                  </a:txBody>
                  <a:tcPr/>
                </a:tc>
              </a:tr>
              <a:tr h="86861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当該事業の進捗状況は、毎月報告を受けており、事故等の発生時に随時報告を受けていることから、事業の円滑な実施に支障を来すことはないと考えられる。</a:t>
                      </a:r>
                    </a:p>
                  </a:txBody>
                  <a:tcPr/>
                </a:tc>
              </a:tr>
              <a:tr h="842413">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en-US" altLang="ja-JP" sz="1100" b="0" dirty="0" smtClean="0"/>
                    </a:p>
                    <a:p>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基準日までに生じた未収債権のうち、被貸与者からの保証金の残額や</a:t>
                      </a:r>
                      <a:r>
                        <a:rPr lang="ja-JP" altLang="en-US" sz="1100" dirty="0" smtClean="0">
                          <a:solidFill>
                            <a:schemeClr val="tx1"/>
                          </a:solidFill>
                        </a:rPr>
                        <a:t>（公財）大阪産業振興機構</a:t>
                      </a:r>
                      <a:r>
                        <a:rPr kumimoji="1" lang="ja-JP" altLang="en-US" sz="1100" b="0" dirty="0" smtClean="0"/>
                        <a:t>の貸倒引当金等の額を差し引いたもの。</a:t>
                      </a:r>
                      <a:r>
                        <a:rPr kumimoji="1" lang="en-US" altLang="ja-JP" sz="1100" b="0" dirty="0" smtClean="0"/>
                        <a:t>(</a:t>
                      </a:r>
                      <a:r>
                        <a:rPr kumimoji="1" lang="ja-JP" altLang="en-US" sz="1100" b="0" dirty="0" smtClean="0"/>
                        <a:t>限度額：事業費の</a:t>
                      </a:r>
                      <a:r>
                        <a:rPr kumimoji="1" lang="en-US" altLang="ja-JP" sz="1100" b="0" dirty="0" smtClean="0"/>
                        <a:t>10%)</a:t>
                      </a:r>
                    </a:p>
                  </a:txBody>
                  <a:tcPr/>
                </a:tc>
              </a:tr>
              <a:tr h="369581">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tr>
              <a:tr h="374909">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未収債権が基準日においても回収できる見込みがないとき。</a:t>
                      </a:r>
                      <a:endParaRPr kumimoji="1" lang="ja-JP" altLang="en-US" sz="1100" b="0" dirty="0"/>
                    </a:p>
                  </a:txBody>
                  <a:tcPr/>
                </a:tc>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rPr>
                        <a:t>H</a:t>
                      </a:r>
                      <a:r>
                        <a:rPr kumimoji="1" lang="en-US" altLang="ja-JP" sz="1100" b="0" u="none" dirty="0" smtClean="0">
                          <a:solidFill>
                            <a:srgbClr val="FF0000"/>
                          </a:solidFill>
                        </a:rPr>
                        <a:t>28</a:t>
                      </a:r>
                      <a:r>
                        <a:rPr kumimoji="1" lang="ja-JP" altLang="en-US" sz="1100" b="0" u="none" dirty="0" smtClean="0">
                          <a:solidFill>
                            <a:schemeClr val="tx1"/>
                          </a:solidFill>
                        </a:rPr>
                        <a:t>設定額　：　</a:t>
                      </a:r>
                      <a:r>
                        <a:rPr kumimoji="1" lang="ja-JP" altLang="en-US" sz="1100" b="0" u="none" dirty="0" smtClean="0">
                          <a:solidFill>
                            <a:srgbClr val="FF0000"/>
                          </a:solidFill>
                        </a:rPr>
                        <a:t>２．２</a:t>
                      </a:r>
                      <a:r>
                        <a:rPr kumimoji="1" lang="ja-JP" altLang="en-US" sz="1100" b="0" u="none" dirty="0" smtClean="0">
                          <a:solidFill>
                            <a:schemeClr val="tx1"/>
                          </a:solidFill>
                        </a:rPr>
                        <a:t>億円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　</a:t>
                      </a:r>
                      <a:r>
                        <a:rPr kumimoji="1" lang="ja-JP" altLang="en-US" sz="1100" b="0" u="none" dirty="0" smtClean="0">
                          <a:solidFill>
                            <a:srgbClr val="FF0000"/>
                          </a:solidFill>
                        </a:rPr>
                        <a:t>２７</a:t>
                      </a:r>
                      <a:r>
                        <a:rPr kumimoji="1" lang="ja-JP" altLang="en-US" sz="1100" b="0" u="none" dirty="0" smtClean="0">
                          <a:solidFill>
                            <a:schemeClr val="tx1"/>
                          </a:solidFill>
                        </a:rPr>
                        <a:t>億円</a:t>
                      </a:r>
                      <a:r>
                        <a:rPr kumimoji="1" lang="ja-JP" altLang="en-US" sz="1100" b="0" u="none" dirty="0" smtClean="0">
                          <a:solidFill>
                            <a:srgbClr val="FF0000"/>
                          </a:solidFill>
                        </a:rPr>
                        <a:t>）</a:t>
                      </a:r>
                      <a:endParaRPr kumimoji="1" lang="en-US" altLang="ja-JP" sz="1100" b="0" u="none" dirty="0" smtClean="0">
                        <a:solidFill>
                          <a:srgbClr val="FF0000"/>
                        </a:solidFill>
                      </a:endParaRPr>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961874859"/>
              </p:ext>
            </p:extLst>
          </p:nvPr>
        </p:nvGraphicFramePr>
        <p:xfrm>
          <a:off x="179512" y="188640"/>
          <a:ext cx="8856983" cy="37084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（公財）大阪産業振興機構</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○小規模企業者等設備貸与事業損失補償</a:t>
                      </a:r>
                      <a:endParaRPr kumimoji="1" lang="en-US" altLang="ja-JP" sz="1200" dirty="0" smtClean="0"/>
                    </a:p>
                  </a:txBody>
                  <a:tcPr/>
                </a:tc>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事業スキーム</a:t>
            </a:r>
            <a:endParaRPr lang="ja-JP" altLang="en-US" sz="1400" b="1" dirty="0">
              <a:solidFill>
                <a:prstClr val="black"/>
              </a:solidFill>
            </a:endParaRPr>
          </a:p>
        </p:txBody>
      </p:sp>
      <p:sp>
        <p:nvSpPr>
          <p:cNvPr id="37" name="正方形/長方形 36"/>
          <p:cNvSpPr/>
          <p:nvPr/>
        </p:nvSpPr>
        <p:spPr>
          <a:xfrm>
            <a:off x="179512" y="4581128"/>
            <a:ext cx="4608512" cy="2161475"/>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4" name="円/楕円 33"/>
          <p:cNvSpPr/>
          <p:nvPr/>
        </p:nvSpPr>
        <p:spPr>
          <a:xfrm>
            <a:off x="241015" y="1523006"/>
            <a:ext cx="1018617"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rPr>
              <a:t>大阪府</a:t>
            </a:r>
            <a:endParaRPr lang="ja-JP" altLang="en-US" sz="1200" dirty="0">
              <a:solidFill>
                <a:prstClr val="black"/>
              </a:solidFill>
            </a:endParaRPr>
          </a:p>
        </p:txBody>
      </p:sp>
      <p:sp>
        <p:nvSpPr>
          <p:cNvPr id="38" name="角丸四角形 37"/>
          <p:cNvSpPr/>
          <p:nvPr/>
        </p:nvSpPr>
        <p:spPr>
          <a:xfrm>
            <a:off x="1991891"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white"/>
                </a:solidFill>
              </a:rPr>
              <a:t>大阪産業</a:t>
            </a:r>
            <a:r>
              <a:rPr lang="en-US" altLang="ja-JP" sz="1200" dirty="0">
                <a:solidFill>
                  <a:prstClr val="white"/>
                </a:solidFill>
              </a:rPr>
              <a:t/>
            </a:r>
            <a:br>
              <a:rPr lang="en-US" altLang="ja-JP" sz="1200" dirty="0">
                <a:solidFill>
                  <a:prstClr val="white"/>
                </a:solidFill>
              </a:rPr>
            </a:br>
            <a:r>
              <a:rPr lang="ja-JP" altLang="en-US" sz="1200" dirty="0" smtClean="0">
                <a:solidFill>
                  <a:prstClr val="white"/>
                </a:solidFill>
              </a:rPr>
              <a:t>振興機構</a:t>
            </a:r>
            <a:endParaRPr lang="en-US" altLang="ja-JP" sz="1200" dirty="0" smtClean="0">
              <a:solidFill>
                <a:prstClr val="white"/>
              </a:solidFill>
            </a:endParaRPr>
          </a:p>
        </p:txBody>
      </p:sp>
      <p:cxnSp>
        <p:nvCxnSpPr>
          <p:cNvPr id="42" name="直線矢印コネクタ 41"/>
          <p:cNvCxnSpPr/>
          <p:nvPr/>
        </p:nvCxnSpPr>
        <p:spPr>
          <a:xfrm>
            <a:off x="2927995" y="1556792"/>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5" name="円/楕円 44"/>
          <p:cNvSpPr/>
          <p:nvPr/>
        </p:nvSpPr>
        <p:spPr>
          <a:xfrm>
            <a:off x="3504059" y="1523006"/>
            <a:ext cx="1139949"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rPr>
              <a:t>小規模</a:t>
            </a:r>
            <a:r>
              <a:rPr lang="en-US" altLang="ja-JP" sz="1200" dirty="0" smtClean="0">
                <a:solidFill>
                  <a:prstClr val="black"/>
                </a:solidFill>
              </a:rPr>
              <a:t/>
            </a:r>
            <a:br>
              <a:rPr lang="en-US" altLang="ja-JP" sz="1200" dirty="0" smtClean="0">
                <a:solidFill>
                  <a:prstClr val="black"/>
                </a:solidFill>
              </a:rPr>
            </a:br>
            <a:r>
              <a:rPr lang="ja-JP" altLang="en-US" sz="1200" dirty="0" smtClean="0">
                <a:solidFill>
                  <a:prstClr val="black"/>
                </a:solidFill>
              </a:rPr>
              <a:t>企業者</a:t>
            </a:r>
            <a:r>
              <a:rPr lang="ja-JP" altLang="en-US" sz="1200" dirty="0">
                <a:solidFill>
                  <a:prstClr val="black"/>
                </a:solidFill>
              </a:rPr>
              <a:t>等</a:t>
            </a:r>
          </a:p>
        </p:txBody>
      </p:sp>
      <p:sp>
        <p:nvSpPr>
          <p:cNvPr id="46" name="六角形 45"/>
          <p:cNvSpPr/>
          <p:nvPr/>
        </p:nvSpPr>
        <p:spPr>
          <a:xfrm>
            <a:off x="1703592" y="2564904"/>
            <a:ext cx="1416335" cy="339080"/>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white"/>
                </a:solidFill>
              </a:rPr>
              <a:t>金融機関</a:t>
            </a:r>
            <a:endParaRPr lang="ja-JP" altLang="en-US" dirty="0">
              <a:solidFill>
                <a:prstClr val="white"/>
              </a:solidFill>
            </a:endParaRPr>
          </a:p>
        </p:txBody>
      </p:sp>
      <p:cxnSp>
        <p:nvCxnSpPr>
          <p:cNvPr id="47" name="直線矢印コネクタ 46"/>
          <p:cNvCxnSpPr/>
          <p:nvPr/>
        </p:nvCxnSpPr>
        <p:spPr>
          <a:xfrm flipV="1">
            <a:off x="2567955" y="206084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1804678" y="221718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prstClr val="black"/>
                </a:solidFill>
              </a:rPr>
              <a:t>償還</a:t>
            </a:r>
            <a:endParaRPr lang="en-US" altLang="ja-JP" sz="1200" b="1" dirty="0" smtClean="0">
              <a:solidFill>
                <a:prstClr val="black"/>
              </a:solidFill>
            </a:endParaRPr>
          </a:p>
        </p:txBody>
      </p:sp>
      <p:sp>
        <p:nvSpPr>
          <p:cNvPr id="49" name="正方形/長方形 48"/>
          <p:cNvSpPr/>
          <p:nvPr/>
        </p:nvSpPr>
        <p:spPr>
          <a:xfrm>
            <a:off x="2613136" y="2222702"/>
            <a:ext cx="65528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prstClr val="black"/>
                </a:solidFill>
              </a:rPr>
              <a:t>借入</a:t>
            </a:r>
            <a:endParaRPr lang="en-US" altLang="ja-JP" sz="1200" b="1" dirty="0" smtClean="0">
              <a:solidFill>
                <a:prstClr val="black"/>
              </a:solidFill>
            </a:endParaRPr>
          </a:p>
        </p:txBody>
      </p:sp>
      <p:sp>
        <p:nvSpPr>
          <p:cNvPr id="50" name="正方形/長方形 49"/>
          <p:cNvSpPr/>
          <p:nvPr/>
        </p:nvSpPr>
        <p:spPr>
          <a:xfrm>
            <a:off x="2483768" y="1015921"/>
            <a:ext cx="1459147" cy="507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rPr>
              <a:t>割賦又はリース</a:t>
            </a:r>
            <a:endParaRPr lang="ja-JP" altLang="en-US" dirty="0">
              <a:solidFill>
                <a:prstClr val="black"/>
              </a:solidFill>
            </a:endParaRPr>
          </a:p>
        </p:txBody>
      </p:sp>
      <p:sp>
        <p:nvSpPr>
          <p:cNvPr id="51" name="正方形/長方形 50"/>
          <p:cNvSpPr/>
          <p:nvPr/>
        </p:nvSpPr>
        <p:spPr>
          <a:xfrm>
            <a:off x="2824821" y="177281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prstClr val="black"/>
                </a:solidFill>
              </a:rPr>
              <a:t>償還</a:t>
            </a:r>
            <a:endParaRPr lang="en-US" altLang="ja-JP" sz="1200" b="1" dirty="0" smtClean="0">
              <a:solidFill>
                <a:prstClr val="black"/>
              </a:solidFill>
            </a:endParaRPr>
          </a:p>
        </p:txBody>
      </p:sp>
      <p:sp>
        <p:nvSpPr>
          <p:cNvPr id="52" name="円/楕円 51"/>
          <p:cNvSpPr/>
          <p:nvPr/>
        </p:nvSpPr>
        <p:spPr>
          <a:xfrm>
            <a:off x="3349005" y="2078686"/>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補</a:t>
            </a:r>
            <a:endParaRPr lang="ja-JP" altLang="en-US" dirty="0">
              <a:solidFill>
                <a:prstClr val="white"/>
              </a:solidFill>
            </a:endParaRPr>
          </a:p>
        </p:txBody>
      </p:sp>
      <p:cxnSp>
        <p:nvCxnSpPr>
          <p:cNvPr id="53" name="直線矢印コネクタ 52"/>
          <p:cNvCxnSpPr/>
          <p:nvPr/>
        </p:nvCxnSpPr>
        <p:spPr>
          <a:xfrm>
            <a:off x="1343819" y="1628800"/>
            <a:ext cx="576064"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4" name="正方形/長方形 53"/>
          <p:cNvSpPr/>
          <p:nvPr/>
        </p:nvSpPr>
        <p:spPr>
          <a:xfrm>
            <a:off x="1343819" y="1340768"/>
            <a:ext cx="50405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prstClr val="black"/>
                </a:solidFill>
              </a:rPr>
              <a:t>借入</a:t>
            </a:r>
            <a:endParaRPr lang="ja-JP" altLang="en-US" b="1" dirty="0">
              <a:solidFill>
                <a:prstClr val="black"/>
              </a:solidFill>
            </a:endParaRPr>
          </a:p>
        </p:txBody>
      </p:sp>
      <p:sp>
        <p:nvSpPr>
          <p:cNvPr id="55" name="正方形/長方形 54"/>
          <p:cNvSpPr/>
          <p:nvPr/>
        </p:nvSpPr>
        <p:spPr>
          <a:xfrm>
            <a:off x="1384661" y="1829036"/>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prstClr val="black"/>
                </a:solidFill>
              </a:rPr>
              <a:t>償還</a:t>
            </a:r>
            <a:endParaRPr lang="en-US" altLang="ja-JP" sz="1200" b="1" dirty="0" smtClean="0">
              <a:solidFill>
                <a:prstClr val="black"/>
              </a:solidFill>
            </a:endParaRPr>
          </a:p>
        </p:txBody>
      </p:sp>
      <p:cxnSp>
        <p:nvCxnSpPr>
          <p:cNvPr id="56" name="直線矢印コネクタ 55"/>
          <p:cNvCxnSpPr/>
          <p:nvPr/>
        </p:nvCxnSpPr>
        <p:spPr>
          <a:xfrm flipH="1">
            <a:off x="1331640" y="1844824"/>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179512" y="2960948"/>
            <a:ext cx="4608512" cy="15121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prstClr val="black"/>
                </a:solidFill>
              </a:rPr>
              <a:t>○スキームの概要</a:t>
            </a:r>
            <a:r>
              <a:rPr lang="en-US" altLang="ja-JP" sz="1100" dirty="0" smtClean="0">
                <a:solidFill>
                  <a:prstClr val="black"/>
                </a:solidFill>
              </a:rPr>
              <a:t/>
            </a:r>
            <a:br>
              <a:rPr lang="en-US" altLang="ja-JP" sz="1100" dirty="0" smtClean="0">
                <a:solidFill>
                  <a:prstClr val="black"/>
                </a:solidFill>
              </a:rPr>
            </a:br>
            <a:r>
              <a:rPr lang="ja-JP" altLang="en-US" sz="1100" dirty="0" smtClean="0">
                <a:solidFill>
                  <a:prstClr val="black"/>
                </a:solidFill>
              </a:rPr>
              <a:t>　小規模企業者等の創業及び経営革新に必要な設備の導入を促進するため（公財）大阪産業振興機構が下記の事業を行うもの。</a:t>
            </a:r>
            <a:endParaRPr lang="en-US" altLang="ja-JP" sz="1100" dirty="0" smtClean="0">
              <a:solidFill>
                <a:prstClr val="black"/>
              </a:solidFill>
            </a:endParaRPr>
          </a:p>
          <a:p>
            <a:r>
              <a:rPr lang="ja-JP" altLang="en-US" sz="1100" dirty="0">
                <a:solidFill>
                  <a:prstClr val="black"/>
                </a:solidFill>
              </a:rPr>
              <a:t>　</a:t>
            </a:r>
            <a:r>
              <a:rPr lang="ja-JP" altLang="en-US" sz="1100" dirty="0" smtClean="0">
                <a:solidFill>
                  <a:prstClr val="black"/>
                </a:solidFill>
              </a:rPr>
              <a:t>設備貸与事業（長期低利で割賦販売又はリース）を行う制度。必要となる資金は、府及び金融機関からの借入によりまかなっている。</a:t>
            </a:r>
            <a:endParaRPr lang="en-US" altLang="ja-JP" sz="1100" dirty="0" smtClean="0">
              <a:solidFill>
                <a:prstClr val="black"/>
              </a:solidFill>
            </a:endParaRPr>
          </a:p>
          <a:p>
            <a:r>
              <a:rPr lang="ja-JP" altLang="en-US" sz="1100" dirty="0" smtClean="0">
                <a:solidFill>
                  <a:prstClr val="black"/>
                </a:solidFill>
              </a:rPr>
              <a:t>○損失補償の内容</a:t>
            </a:r>
            <a:r>
              <a:rPr lang="en-US" altLang="ja-JP" sz="1100" dirty="0" smtClean="0">
                <a:solidFill>
                  <a:prstClr val="black"/>
                </a:solidFill>
              </a:rPr>
              <a:t/>
            </a:r>
            <a:br>
              <a:rPr lang="en-US" altLang="ja-JP" sz="1100" dirty="0" smtClean="0">
                <a:solidFill>
                  <a:prstClr val="black"/>
                </a:solidFill>
              </a:rPr>
            </a:br>
            <a:r>
              <a:rPr lang="ja-JP" altLang="en-US" sz="1100" dirty="0" smtClean="0">
                <a:solidFill>
                  <a:prstClr val="black"/>
                </a:solidFill>
              </a:rPr>
              <a:t>　小規模</a:t>
            </a:r>
            <a:r>
              <a:rPr lang="ja-JP" altLang="en-US" sz="1100" dirty="0">
                <a:solidFill>
                  <a:prstClr val="black"/>
                </a:solidFill>
              </a:rPr>
              <a:t>企業者等</a:t>
            </a:r>
            <a:r>
              <a:rPr lang="ja-JP" altLang="en-US" sz="1100" dirty="0" smtClean="0">
                <a:solidFill>
                  <a:prstClr val="black"/>
                </a:solidFill>
              </a:rPr>
              <a:t>が、</a:t>
            </a:r>
            <a:r>
              <a:rPr lang="en-US" altLang="ja-JP" sz="1100" dirty="0" smtClean="0">
                <a:solidFill>
                  <a:prstClr val="black"/>
                </a:solidFill>
              </a:rPr>
              <a:t>(</a:t>
            </a:r>
            <a:r>
              <a:rPr lang="ja-JP" altLang="en-US" sz="1100" dirty="0" smtClean="0">
                <a:solidFill>
                  <a:prstClr val="black"/>
                </a:solidFill>
              </a:rPr>
              <a:t>公財</a:t>
            </a:r>
            <a:r>
              <a:rPr lang="en-US" altLang="ja-JP" sz="1100" dirty="0">
                <a:solidFill>
                  <a:prstClr val="black"/>
                </a:solidFill>
              </a:rPr>
              <a:t>)</a:t>
            </a:r>
            <a:r>
              <a:rPr lang="ja-JP" altLang="en-US" sz="1100" dirty="0">
                <a:solidFill>
                  <a:prstClr val="black"/>
                </a:solidFill>
              </a:rPr>
              <a:t>大阪産業振興</a:t>
            </a:r>
            <a:r>
              <a:rPr lang="ja-JP" altLang="en-US" sz="1100" dirty="0" smtClean="0">
                <a:solidFill>
                  <a:prstClr val="black"/>
                </a:solidFill>
              </a:rPr>
              <a:t>機構に対して、債務不履行が生じた場合、府が損失補償を行う。</a:t>
            </a:r>
            <a:endParaRPr lang="ja-JP" altLang="en-US" sz="1100" dirty="0">
              <a:solidFill>
                <a:prstClr val="black"/>
              </a:solidFill>
            </a:endParaRPr>
          </a:p>
        </p:txBody>
      </p:sp>
      <p:cxnSp>
        <p:nvCxnSpPr>
          <p:cNvPr id="58" name="直線矢印コネクタ 57"/>
          <p:cNvCxnSpPr/>
          <p:nvPr/>
        </p:nvCxnSpPr>
        <p:spPr>
          <a:xfrm>
            <a:off x="2327878" y="2060848"/>
            <a:ext cx="0" cy="495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9" name="下矢印 58"/>
          <p:cNvSpPr/>
          <p:nvPr/>
        </p:nvSpPr>
        <p:spPr>
          <a:xfrm rot="5400000">
            <a:off x="3029918" y="1442691"/>
            <a:ext cx="216024" cy="5882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31" name="グループ化 30"/>
          <p:cNvGrpSpPr/>
          <p:nvPr/>
        </p:nvGrpSpPr>
        <p:grpSpPr>
          <a:xfrm>
            <a:off x="2968939" y="1866720"/>
            <a:ext cx="209935" cy="216024"/>
            <a:chOff x="2927995" y="2420888"/>
            <a:chExt cx="209935" cy="216024"/>
          </a:xfrm>
        </p:grpSpPr>
        <p:cxnSp>
          <p:nvCxnSpPr>
            <p:cNvPr id="35" name="直線コネクタ 34"/>
            <p:cNvCxnSpPr/>
            <p:nvPr/>
          </p:nvCxnSpPr>
          <p:spPr>
            <a:xfrm>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2927995" y="2420888"/>
              <a:ext cx="209935" cy="216024"/>
            </a:xfrm>
            <a:prstGeom prst="line">
              <a:avLst/>
            </a:prstGeom>
            <a:ln w="38100"/>
          </p:spPr>
          <p:style>
            <a:lnRef idx="1">
              <a:schemeClr val="accent1"/>
            </a:lnRef>
            <a:fillRef idx="0">
              <a:schemeClr val="accent1"/>
            </a:fillRef>
            <a:effectRef idx="0">
              <a:schemeClr val="accent1"/>
            </a:effectRef>
            <a:fontRef idx="minor">
              <a:schemeClr val="tx1"/>
            </a:fontRef>
          </p:style>
        </p:cxnSp>
      </p:grpSp>
      <p:graphicFrame>
        <p:nvGraphicFramePr>
          <p:cNvPr id="6" name="オブジェクト 5"/>
          <p:cNvGraphicFramePr>
            <a:graphicFrameLocks noChangeAspect="1"/>
          </p:cNvGraphicFramePr>
          <p:nvPr>
            <p:extLst>
              <p:ext uri="{D42A27DB-BD31-4B8C-83A1-F6EECF244321}">
                <p14:modId xmlns:p14="http://schemas.microsoft.com/office/powerpoint/2010/main" val="4211291961"/>
              </p:ext>
            </p:extLst>
          </p:nvPr>
        </p:nvGraphicFramePr>
        <p:xfrm>
          <a:off x="251520" y="5041950"/>
          <a:ext cx="4459498" cy="1673175"/>
        </p:xfrm>
        <a:graphic>
          <a:graphicData uri="http://schemas.openxmlformats.org/presentationml/2006/ole">
            <mc:AlternateContent xmlns:mc="http://schemas.openxmlformats.org/markup-compatibility/2006">
              <mc:Choice xmlns:v="urn:schemas-microsoft-com:vml" Requires="v">
                <p:oleObj spid="_x0000_s2054" name="ワークシート" r:id="rId4" imgW="5648315" imgH="2409749" progId="Excel.Sheet.8">
                  <p:embed/>
                </p:oleObj>
              </mc:Choice>
              <mc:Fallback>
                <p:oleObj name="ワークシート" r:id="rId4" imgW="5648315" imgH="2409749" progId="Excel.Sheet.8">
                  <p:embed/>
                  <p:pic>
                    <p:nvPicPr>
                      <p:cNvPr id="0" name=""/>
                      <p:cNvPicPr>
                        <a:picLocks noChangeAspect="1" noChangeArrowheads="1"/>
                      </p:cNvPicPr>
                      <p:nvPr/>
                    </p:nvPicPr>
                    <p:blipFill>
                      <a:blip r:embed="rId5"/>
                      <a:srcRect/>
                      <a:stretch>
                        <a:fillRect/>
                      </a:stretch>
                    </p:blipFill>
                    <p:spPr bwMode="auto">
                      <a:xfrm>
                        <a:off x="251520" y="5041950"/>
                        <a:ext cx="4459498" cy="1673175"/>
                      </a:xfrm>
                      <a:prstGeom prst="rect">
                        <a:avLst/>
                      </a:prstGeom>
                      <a:solidFill>
                        <a:srgbClr val="C6D9F1"/>
                      </a:solidFill>
                      <a:ln>
                        <a:noFill/>
                      </a:ln>
                    </p:spPr>
                  </p:pic>
                </p:oleObj>
              </mc:Fallback>
            </mc:AlternateContent>
          </a:graphicData>
        </a:graphic>
      </p:graphicFrame>
      <p:sp>
        <p:nvSpPr>
          <p:cNvPr id="61" name="フレーム 60"/>
          <p:cNvSpPr/>
          <p:nvPr/>
        </p:nvSpPr>
        <p:spPr>
          <a:xfrm>
            <a:off x="278396" y="4581128"/>
            <a:ext cx="1728192" cy="44220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法人の財務状況</a:t>
            </a:r>
            <a:endParaRPr lang="ja-JP" altLang="en-US" sz="1400" b="1" dirty="0">
              <a:solidFill>
                <a:prstClr val="black"/>
              </a:solidFill>
            </a:endParaRPr>
          </a:p>
        </p:txBody>
      </p:sp>
      <p:sp>
        <p:nvSpPr>
          <p:cNvPr id="40" name="正方形/長方形 39"/>
          <p:cNvSpPr/>
          <p:nvPr/>
        </p:nvSpPr>
        <p:spPr>
          <a:xfrm>
            <a:off x="2027895" y="4750436"/>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dirty="0" smtClean="0">
                <a:solidFill>
                  <a:prstClr val="black"/>
                </a:solidFill>
              </a:rPr>
              <a:t>（平成</a:t>
            </a:r>
            <a:r>
              <a:rPr lang="en-US" altLang="ja-JP" sz="1000" dirty="0" smtClean="0">
                <a:solidFill>
                  <a:srgbClr val="FF0000"/>
                </a:solidFill>
              </a:rPr>
              <a:t>26</a:t>
            </a:r>
            <a:r>
              <a:rPr lang="ja-JP" altLang="en-US" sz="1000" dirty="0" smtClean="0">
                <a:solidFill>
                  <a:prstClr val="black"/>
                </a:solidFill>
              </a:rPr>
              <a:t>年度）</a:t>
            </a:r>
            <a:endParaRPr lang="ja-JP" altLang="en-US" sz="1000" dirty="0">
              <a:solidFill>
                <a:prstClr val="black"/>
              </a:solidFill>
            </a:endParaRPr>
          </a:p>
        </p:txBody>
      </p:sp>
    </p:spTree>
    <p:extLst>
      <p:ext uri="{BB962C8B-B14F-4D97-AF65-F5344CB8AC3E}">
        <p14:creationId xmlns:p14="http://schemas.microsoft.com/office/powerpoint/2010/main" val="205205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598713315"/>
              </p:ext>
            </p:extLst>
          </p:nvPr>
        </p:nvGraphicFramePr>
        <p:xfrm>
          <a:off x="179512" y="188640"/>
          <a:ext cx="8856983" cy="92964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大阪府道路公社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○大阪府道路公社事業資金借入金</a:t>
                      </a:r>
                      <a:r>
                        <a:rPr kumimoji="1" lang="en-US" altLang="ja-JP" sz="1100" dirty="0" smtClean="0"/>
                        <a:t/>
                      </a:r>
                      <a:br>
                        <a:rPr kumimoji="1" lang="en-US" altLang="ja-JP" sz="1100" dirty="0" smtClean="0"/>
                      </a:br>
                      <a:r>
                        <a:rPr kumimoji="1" lang="ja-JP" altLang="en-US" sz="1100" dirty="0" smtClean="0"/>
                        <a:t>○大阪府道路公社有料道路整備資金借入金　　　　　　　　</a:t>
                      </a:r>
                      <a:r>
                        <a:rPr kumimoji="1" lang="en-US" altLang="ja-JP" sz="1100" dirty="0" smtClean="0"/>
                        <a:t/>
                      </a:r>
                      <a:br>
                        <a:rPr kumimoji="1" lang="en-US" altLang="ja-JP" sz="1100" dirty="0" smtClean="0"/>
                      </a:br>
                      <a:r>
                        <a:rPr kumimoji="1" lang="ja-JP" altLang="en-US" sz="1100" dirty="0" smtClean="0"/>
                        <a:t>○大阪府道路公社有料道路整備事業資金借入金　　　　　　債務保証</a:t>
                      </a:r>
                      <a:r>
                        <a:rPr kumimoji="1" lang="en-US" altLang="ja-JP" sz="1100" dirty="0" smtClean="0"/>
                        <a:t/>
                      </a:r>
                      <a:br>
                        <a:rPr kumimoji="1" lang="en-US" altLang="ja-JP" sz="1100" dirty="0" smtClean="0"/>
                      </a:br>
                      <a:r>
                        <a:rPr kumimoji="1" lang="ja-JP" altLang="en-US" sz="1100" dirty="0" smtClean="0"/>
                        <a:t>○大阪府道路公社有料道路整備事業無利子資金借入金</a:t>
                      </a:r>
                      <a:endParaRPr kumimoji="1" lang="en-US" altLang="ja-JP"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　　　　　　　　　　　　　　　</a:t>
                      </a:r>
                      <a:endParaRPr kumimoji="1" lang="ja-JP" altLang="en-US" sz="1100" dirty="0"/>
                    </a:p>
                  </a:txBody>
                  <a:tcPr/>
                </a:tc>
              </a:tr>
            </a:tbl>
          </a:graphicData>
        </a:graphic>
      </p:graphicFrame>
      <p:sp>
        <p:nvSpPr>
          <p:cNvPr id="24" name="正方形/長方形 23"/>
          <p:cNvSpPr/>
          <p:nvPr/>
        </p:nvSpPr>
        <p:spPr>
          <a:xfrm>
            <a:off x="4788024" y="1124744"/>
            <a:ext cx="4248472" cy="554461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5" name="フレーム 24"/>
          <p:cNvSpPr/>
          <p:nvPr/>
        </p:nvSpPr>
        <p:spPr>
          <a:xfrm>
            <a:off x="4860032" y="1196752"/>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prstClr val="black"/>
                </a:solidFill>
              </a:rPr>
              <a:t>債務</a:t>
            </a:r>
            <a:r>
              <a:rPr lang="ja-JP" altLang="en-US" sz="1400" b="1" dirty="0" smtClean="0">
                <a:solidFill>
                  <a:prstClr val="black"/>
                </a:solidFill>
              </a:rPr>
              <a:t>保証に係る点検内容</a:t>
            </a:r>
            <a:endParaRPr lang="ja-JP" altLang="en-US" sz="1400" b="1" dirty="0">
              <a:solidFill>
                <a:prstClr val="black"/>
              </a:solidFill>
            </a:endParaRPr>
          </a:p>
        </p:txBody>
      </p:sp>
      <p:graphicFrame>
        <p:nvGraphicFramePr>
          <p:cNvPr id="26" name="表 25"/>
          <p:cNvGraphicFramePr>
            <a:graphicFrameLocks noGrp="1"/>
          </p:cNvGraphicFramePr>
          <p:nvPr>
            <p:extLst>
              <p:ext uri="{D42A27DB-BD31-4B8C-83A1-F6EECF244321}">
                <p14:modId xmlns:p14="http://schemas.microsoft.com/office/powerpoint/2010/main" val="643934085"/>
              </p:ext>
            </p:extLst>
          </p:nvPr>
        </p:nvGraphicFramePr>
        <p:xfrm>
          <a:off x="4860032" y="1631051"/>
          <a:ext cx="4104456" cy="4130414"/>
        </p:xfrm>
        <a:graphic>
          <a:graphicData uri="http://schemas.openxmlformats.org/drawingml/2006/table">
            <a:tbl>
              <a:tblPr firstRow="1" bandRow="1">
                <a:tableStyleId>{5C22544A-7EE6-4342-B048-85BDC9FD1C3A}</a:tableStyleId>
              </a:tblPr>
              <a:tblGrid>
                <a:gridCol w="1256135"/>
                <a:gridCol w="2848321"/>
              </a:tblGrid>
              <a:tr h="994958">
                <a:tc>
                  <a:txBody>
                    <a:bodyPr/>
                    <a:lstStyle/>
                    <a:p>
                      <a:r>
                        <a:rPr kumimoji="1" lang="ja-JP" altLang="en-US" sz="1100" b="0" dirty="0" smtClean="0"/>
                        <a:t>債務を</a:t>
                      </a:r>
                      <a:r>
                        <a:rPr kumimoji="1" lang="ja-JP" altLang="en-US" sz="1100" b="0" dirty="0" smtClean="0">
                          <a:solidFill>
                            <a:schemeClr val="bg1"/>
                          </a:solidFill>
                        </a:rPr>
                        <a:t>保証</a:t>
                      </a:r>
                      <a:r>
                        <a:rPr kumimoji="1" lang="ja-JP" altLang="en-US" sz="1100" b="0" dirty="0" smtClean="0"/>
                        <a:t>する</a:t>
                      </a:r>
                      <a:endParaRPr kumimoji="1" lang="en-US" altLang="ja-JP" sz="1100" b="0" dirty="0" smtClean="0"/>
                    </a:p>
                    <a:p>
                      <a:r>
                        <a:rPr kumimoji="1" lang="ja-JP" altLang="en-US" sz="1100" b="0" dirty="0" smtClean="0"/>
                        <a:t>必要性</a:t>
                      </a:r>
                      <a:endParaRPr kumimoji="1" lang="ja-JP" altLang="en-US" sz="1100" b="0" dirty="0"/>
                    </a:p>
                  </a:txBody>
                  <a:tcPr anchor="ctr"/>
                </a:tc>
                <a:tc>
                  <a:txBody>
                    <a:bodyPr/>
                    <a:lstStyle/>
                    <a:p>
                      <a:r>
                        <a:rPr kumimoji="1" lang="ja-JP" altLang="en-US" sz="1100" b="0" dirty="0" smtClean="0"/>
                        <a:t>整備の必要性の高い道路</a:t>
                      </a:r>
                      <a:r>
                        <a:rPr kumimoji="1" lang="ja-JP" altLang="en-US" sz="1100" b="0" smtClean="0"/>
                        <a:t>について府に代わって、</a:t>
                      </a:r>
                      <a:r>
                        <a:rPr kumimoji="1" lang="ja-JP" altLang="en-US" sz="1100" b="0" dirty="0" smtClean="0"/>
                        <a:t>有料道路の建設・整備を行い、完成した道路から徴収した通行料金を償還に充てる制度であり、府として事業の必要性が高く、安定的かつ有利な金融機関</a:t>
                      </a:r>
                      <a:r>
                        <a:rPr kumimoji="1" lang="ja-JP" altLang="en-US" sz="1100" b="0" dirty="0" smtClean="0">
                          <a:solidFill>
                            <a:schemeClr val="bg1"/>
                          </a:solidFill>
                        </a:rPr>
                        <a:t>等から</a:t>
                      </a:r>
                      <a:r>
                        <a:rPr kumimoji="1" lang="ja-JP" altLang="en-US" sz="1100" b="0" dirty="0" smtClean="0"/>
                        <a:t>の資金調達には、地方道路公社法に基づく府の債務保証が必要。</a:t>
                      </a:r>
                    </a:p>
                  </a:txBody>
                  <a:tcPr anchor="ctr"/>
                </a:tc>
              </a:tr>
              <a:tr h="517210">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各路線ごとの収支やそれを</a:t>
                      </a:r>
                      <a:r>
                        <a:rPr kumimoji="1" lang="ja-JP" altLang="en-US" sz="1100" b="0" dirty="0" smtClean="0">
                          <a:solidFill>
                            <a:schemeClr val="tx1"/>
                          </a:solidFill>
                        </a:rPr>
                        <a:t>踏まえた経営改善</a:t>
                      </a:r>
                      <a:r>
                        <a:rPr kumimoji="1" lang="ja-JP" altLang="en-US" sz="1100" b="0" dirty="0" smtClean="0"/>
                        <a:t>計画などを府に報告するよう求めている。</a:t>
                      </a:r>
                      <a:endParaRPr kumimoji="1" lang="en-US" altLang="ja-JP"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引き続き、借入金の償還状況については、府として確認することとしている。</a:t>
                      </a:r>
                    </a:p>
                  </a:txBody>
                  <a:tcPr anchor="ctr"/>
                </a:tc>
              </a:tr>
              <a:tr h="466535">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nchor="ctr"/>
                </a:tc>
                <a:tc>
                  <a:txBody>
                    <a:bodyPr/>
                    <a:lstStyle/>
                    <a:p>
                      <a:r>
                        <a:rPr kumimoji="1" lang="ja-JP" altLang="en-US" sz="1100" b="0" dirty="0" smtClean="0"/>
                        <a:t>道路公社が一部又は全部の債務を履行しない場合に残存する債務</a:t>
                      </a:r>
                      <a:endParaRPr kumimoji="1" lang="ja-JP" altLang="en-US" sz="1100" b="0" dirty="0"/>
                    </a:p>
                  </a:txBody>
                  <a:tcPr anchor="ctr"/>
                </a:tc>
              </a:tr>
              <a:tr h="448239">
                <a:tc>
                  <a:txBody>
                    <a:bodyPr/>
                    <a:lstStyle/>
                    <a:p>
                      <a:r>
                        <a:rPr kumimoji="1" lang="ja-JP" altLang="en-US" sz="1100" b="0" dirty="0" smtClean="0"/>
                        <a:t>保証限度額の</a:t>
                      </a:r>
                      <a:endParaRPr kumimoji="1" lang="en-US" altLang="ja-JP" sz="1100" b="0" dirty="0" smtClean="0"/>
                    </a:p>
                    <a:p>
                      <a:r>
                        <a:rPr kumimoji="1" lang="ja-JP" altLang="en-US" sz="1100" b="0" dirty="0" smtClean="0"/>
                        <a:t>妥当性</a:t>
                      </a:r>
                      <a:endParaRPr kumimoji="1" lang="ja-JP" altLang="en-US" sz="1100" b="0" dirty="0"/>
                    </a:p>
                  </a:txBody>
                  <a:tcPr anchor="ct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nchor="ctr"/>
                </a:tc>
              </a:tr>
              <a:tr h="429943">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nchor="ctr"/>
                </a:tc>
                <a:tc>
                  <a:txBody>
                    <a:bodyPr/>
                    <a:lstStyle/>
                    <a:p>
                      <a:r>
                        <a:rPr kumimoji="1" lang="ja-JP" altLang="en-US" sz="1100" b="0" dirty="0" smtClean="0"/>
                        <a:t>無</a:t>
                      </a:r>
                    </a:p>
                  </a:txBody>
                  <a:tcPr anchor="ctr"/>
                </a:tc>
              </a:tr>
              <a:tr h="532039">
                <a:tc>
                  <a:txBody>
                    <a:bodyPr/>
                    <a:lstStyle/>
                    <a:p>
                      <a:r>
                        <a:rPr kumimoji="1" lang="ja-JP" altLang="en-US" sz="1100" b="0" dirty="0" smtClean="0"/>
                        <a:t>債務を負担する</a:t>
                      </a:r>
                      <a:endParaRPr kumimoji="1" lang="en-US" altLang="ja-JP" sz="1100" b="0" dirty="0" smtClean="0"/>
                    </a:p>
                    <a:p>
                      <a:r>
                        <a:rPr kumimoji="1" lang="ja-JP" altLang="en-US" sz="1100" b="0" dirty="0" smtClean="0"/>
                        <a:t>場合に財政運営</a:t>
                      </a:r>
                      <a:endParaRPr kumimoji="1" lang="en-US" altLang="ja-JP" sz="1100" b="0" dirty="0" smtClean="0"/>
                    </a:p>
                    <a:p>
                      <a:r>
                        <a:rPr kumimoji="1" lang="ja-JP" altLang="en-US" sz="1100" b="0" dirty="0" smtClean="0"/>
                        <a:t>に与える影響</a:t>
                      </a:r>
                    </a:p>
                  </a:txBody>
                  <a:tcPr anchor="ctr"/>
                </a:tc>
                <a:tc>
                  <a:txBody>
                    <a:bodyPr/>
                    <a:lstStyle/>
                    <a:p>
                      <a:r>
                        <a:rPr kumimoji="1" lang="ja-JP" altLang="en-US" sz="1100" b="0" u="none" dirty="0" smtClean="0">
                          <a:solidFill>
                            <a:schemeClr val="tx1"/>
                          </a:solidFill>
                        </a:rPr>
                        <a:t>Ｈ２８設定額　１００億円</a:t>
                      </a:r>
                      <a:endParaRPr kumimoji="1" lang="en-US" altLang="ja-JP" sz="1100" b="0" u="none" dirty="0" smtClean="0">
                        <a:solidFill>
                          <a:schemeClr val="tx1"/>
                        </a:solidFill>
                      </a:endParaRPr>
                    </a:p>
                    <a:p>
                      <a:r>
                        <a:rPr kumimoji="1" lang="ja-JP" altLang="en-US" sz="1100" b="0" u="none" dirty="0" smtClean="0">
                          <a:solidFill>
                            <a:schemeClr val="tx1"/>
                          </a:solidFill>
                        </a:rPr>
                        <a:t>（設定残額　８３０億９，０４４万円）</a:t>
                      </a:r>
                      <a:endParaRPr kumimoji="1" lang="ja-JP" altLang="en-US" sz="1100" b="0" u="none" dirty="0">
                        <a:solidFill>
                          <a:schemeClr val="tx1"/>
                        </a:solidFill>
                      </a:endParaRPr>
                    </a:p>
                  </a:txBody>
                  <a:tcPr anchor="ctr"/>
                </a:tc>
              </a:tr>
            </a:tbl>
          </a:graphicData>
        </a:graphic>
      </p:graphicFrame>
      <p:sp>
        <p:nvSpPr>
          <p:cNvPr id="11" name="フレーム 10"/>
          <p:cNvSpPr/>
          <p:nvPr/>
        </p:nvSpPr>
        <p:spPr>
          <a:xfrm>
            <a:off x="251520" y="1234270"/>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事業スキーム</a:t>
            </a:r>
            <a:endParaRPr lang="ja-JP" altLang="en-US" sz="1400" b="1" dirty="0">
              <a:solidFill>
                <a:prstClr val="black"/>
              </a:solidFill>
            </a:endParaRPr>
          </a:p>
        </p:txBody>
      </p:sp>
      <p:sp>
        <p:nvSpPr>
          <p:cNvPr id="18" name="角丸四角形 17"/>
          <p:cNvSpPr/>
          <p:nvPr/>
        </p:nvSpPr>
        <p:spPr>
          <a:xfrm>
            <a:off x="1979712" y="1234270"/>
            <a:ext cx="151216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white"/>
                </a:solidFill>
              </a:rPr>
              <a:t>大阪府</a:t>
            </a:r>
            <a:endParaRPr lang="en-US" altLang="ja-JP" sz="1200" dirty="0" smtClean="0">
              <a:solidFill>
                <a:prstClr val="white"/>
              </a:solidFill>
            </a:endParaRPr>
          </a:p>
          <a:p>
            <a:pPr algn="ctr"/>
            <a:r>
              <a:rPr lang="ja-JP" altLang="en-US" sz="1200" dirty="0" smtClean="0">
                <a:solidFill>
                  <a:prstClr val="white"/>
                </a:solidFill>
              </a:rPr>
              <a:t>道路公社</a:t>
            </a:r>
            <a:endParaRPr lang="ja-JP" altLang="en-US" sz="1200" dirty="0">
              <a:solidFill>
                <a:prstClr val="white"/>
              </a:solidFill>
            </a:endParaRPr>
          </a:p>
        </p:txBody>
      </p:sp>
      <p:sp>
        <p:nvSpPr>
          <p:cNvPr id="31" name="六角形 30"/>
          <p:cNvSpPr/>
          <p:nvPr/>
        </p:nvSpPr>
        <p:spPr>
          <a:xfrm>
            <a:off x="1619672" y="2255932"/>
            <a:ext cx="2304256" cy="628650"/>
          </a:xfrm>
          <a:prstGeom prst="hexagon">
            <a:avLst>
              <a:gd name="adj" fmla="val 26134"/>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prstClr val="white"/>
                </a:solidFill>
              </a:rPr>
              <a:t>・国</a:t>
            </a:r>
            <a:r>
              <a:rPr lang="en-US" altLang="ja-JP" sz="1200" dirty="0" smtClean="0">
                <a:solidFill>
                  <a:prstClr val="white"/>
                </a:solidFill>
              </a:rPr>
              <a:t/>
            </a:r>
            <a:br>
              <a:rPr lang="en-US" altLang="ja-JP" sz="1200" dirty="0" smtClean="0">
                <a:solidFill>
                  <a:prstClr val="white"/>
                </a:solidFill>
              </a:rPr>
            </a:br>
            <a:r>
              <a:rPr lang="ja-JP" altLang="en-US" sz="1200" dirty="0" smtClean="0">
                <a:solidFill>
                  <a:prstClr val="white"/>
                </a:solidFill>
              </a:rPr>
              <a:t>・</a:t>
            </a:r>
            <a:r>
              <a:rPr lang="ja-JP" altLang="en-US" sz="1200" dirty="0" smtClean="0">
                <a:solidFill>
                  <a:schemeClr val="bg1"/>
                </a:solidFill>
              </a:rPr>
              <a:t>地方公共団体金融機構</a:t>
            </a:r>
            <a:r>
              <a:rPr lang="en-US" altLang="ja-JP" sz="1200" dirty="0" smtClean="0">
                <a:solidFill>
                  <a:srgbClr val="FF0000"/>
                </a:solidFill>
              </a:rPr>
              <a:t/>
            </a:r>
            <a:br>
              <a:rPr lang="en-US" altLang="ja-JP" sz="1200" dirty="0" smtClean="0">
                <a:solidFill>
                  <a:srgbClr val="FF0000"/>
                </a:solidFill>
              </a:rPr>
            </a:br>
            <a:r>
              <a:rPr lang="ja-JP" altLang="en-US" sz="1200" dirty="0" smtClean="0">
                <a:solidFill>
                  <a:prstClr val="white"/>
                </a:solidFill>
              </a:rPr>
              <a:t>・その他金融機関</a:t>
            </a:r>
            <a:endParaRPr lang="ja-JP" altLang="en-US" dirty="0">
              <a:solidFill>
                <a:prstClr val="white"/>
              </a:solidFill>
            </a:endParaRPr>
          </a:p>
        </p:txBody>
      </p:sp>
      <p:cxnSp>
        <p:nvCxnSpPr>
          <p:cNvPr id="32" name="直線矢印コネクタ 31"/>
          <p:cNvCxnSpPr/>
          <p:nvPr/>
        </p:nvCxnSpPr>
        <p:spPr>
          <a:xfrm flipV="1">
            <a:off x="2934803" y="1685020"/>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574763" y="1726150"/>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9" name="正方形/長方形 38"/>
          <p:cNvSpPr/>
          <p:nvPr/>
        </p:nvSpPr>
        <p:spPr>
          <a:xfrm>
            <a:off x="2123727" y="1704519"/>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prstClr val="black"/>
                </a:solidFill>
              </a:rPr>
              <a:t>償還</a:t>
            </a:r>
            <a:endParaRPr lang="en-US" altLang="ja-JP" sz="1200" b="1" dirty="0" smtClean="0">
              <a:solidFill>
                <a:prstClr val="black"/>
              </a:solidFill>
            </a:endParaRPr>
          </a:p>
        </p:txBody>
      </p:sp>
      <p:sp>
        <p:nvSpPr>
          <p:cNvPr id="42" name="円/楕円 41"/>
          <p:cNvSpPr/>
          <p:nvPr/>
        </p:nvSpPr>
        <p:spPr>
          <a:xfrm>
            <a:off x="2207948" y="196790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保</a:t>
            </a:r>
            <a:endParaRPr lang="ja-JP" altLang="en-US" dirty="0">
              <a:solidFill>
                <a:prstClr val="white"/>
              </a:solidFill>
            </a:endParaRPr>
          </a:p>
        </p:txBody>
      </p:sp>
      <p:sp>
        <p:nvSpPr>
          <p:cNvPr id="52" name="正方形/長方形 51"/>
          <p:cNvSpPr/>
          <p:nvPr/>
        </p:nvSpPr>
        <p:spPr>
          <a:xfrm>
            <a:off x="2999077" y="1786851"/>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prstClr val="black"/>
                </a:solidFill>
              </a:rPr>
              <a:t>借入</a:t>
            </a:r>
            <a:endParaRPr lang="en-US" altLang="ja-JP" sz="1200" b="1" dirty="0" smtClean="0">
              <a:solidFill>
                <a:prstClr val="black"/>
              </a:solidFill>
            </a:endParaRPr>
          </a:p>
        </p:txBody>
      </p:sp>
      <p:sp>
        <p:nvSpPr>
          <p:cNvPr id="19" name="正方形/長方形 18"/>
          <p:cNvSpPr/>
          <p:nvPr/>
        </p:nvSpPr>
        <p:spPr>
          <a:xfrm>
            <a:off x="179512" y="4653136"/>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フレーム 19"/>
          <p:cNvSpPr/>
          <p:nvPr/>
        </p:nvSpPr>
        <p:spPr>
          <a:xfrm>
            <a:off x="278396" y="4728173"/>
            <a:ext cx="1728192"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法人の財務状況</a:t>
            </a:r>
            <a:endParaRPr lang="ja-JP" altLang="en-US" sz="1400" b="1" dirty="0">
              <a:solidFill>
                <a:prstClr val="black"/>
              </a:solidFill>
            </a:endParaRPr>
          </a:p>
        </p:txBody>
      </p:sp>
      <p:sp>
        <p:nvSpPr>
          <p:cNvPr id="17" name="正方形/長方形 16"/>
          <p:cNvSpPr/>
          <p:nvPr/>
        </p:nvSpPr>
        <p:spPr>
          <a:xfrm>
            <a:off x="251520" y="2996952"/>
            <a:ext cx="4464496" cy="15841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prstClr val="black"/>
                </a:solidFill>
              </a:rPr>
              <a:t>○スキームの概要</a:t>
            </a:r>
            <a:endParaRPr lang="en-US" altLang="ja-JP" sz="1100" dirty="0" smtClean="0">
              <a:solidFill>
                <a:prstClr val="black"/>
              </a:solidFill>
            </a:endParaRPr>
          </a:p>
          <a:p>
            <a:pPr indent="-457200"/>
            <a:r>
              <a:rPr lang="ja-JP" altLang="en-US" sz="1100" dirty="0" smtClean="0">
                <a:solidFill>
                  <a:prstClr val="black"/>
                </a:solidFill>
              </a:rPr>
              <a:t>　道路公社が行う有料道路事業は、国等から有料道路の建設等に必要な費用を借り入れ、供用後に道路の通行料金を徴収することによって、当該借入金の償還に充てる制度。</a:t>
            </a:r>
            <a:endParaRPr lang="en-US" altLang="ja-JP" sz="1100" dirty="0" smtClean="0">
              <a:solidFill>
                <a:prstClr val="black"/>
              </a:solidFill>
            </a:endParaRPr>
          </a:p>
          <a:p>
            <a:r>
              <a:rPr lang="ja-JP" altLang="en-US" sz="1100" dirty="0">
                <a:solidFill>
                  <a:prstClr val="black"/>
                </a:solidFill>
              </a:rPr>
              <a:t>　</a:t>
            </a:r>
            <a:r>
              <a:rPr lang="en-US" altLang="ja-JP" sz="1100" dirty="0" smtClean="0">
                <a:solidFill>
                  <a:prstClr val="black"/>
                </a:solidFill>
              </a:rPr>
              <a:t/>
            </a:r>
            <a:br>
              <a:rPr lang="en-US" altLang="ja-JP" sz="1100" dirty="0" smtClean="0">
                <a:solidFill>
                  <a:prstClr val="black"/>
                </a:solidFill>
              </a:rPr>
            </a:br>
            <a:r>
              <a:rPr lang="ja-JP" altLang="en-US" sz="1100" dirty="0" smtClean="0">
                <a:solidFill>
                  <a:schemeClr val="tx1"/>
                </a:solidFill>
              </a:rPr>
              <a:t>○債務保証の内容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国、地方公共団体金融機構、その他金融機関等</a:t>
            </a:r>
            <a:r>
              <a:rPr lang="ja-JP" altLang="en-US" sz="1100" dirty="0" smtClean="0">
                <a:solidFill>
                  <a:prstClr val="black"/>
                </a:solidFill>
              </a:rPr>
              <a:t>からの借入については、設立団体である府が債務保証を行う。</a:t>
            </a:r>
            <a:endParaRPr lang="en-US" altLang="ja-JP" sz="1100" dirty="0" smtClean="0">
              <a:solidFill>
                <a:prstClr val="black"/>
              </a:solidFill>
            </a:endParaRPr>
          </a:p>
        </p:txBody>
      </p:sp>
      <p:sp>
        <p:nvSpPr>
          <p:cNvPr id="2" name="右大かっこ 1"/>
          <p:cNvSpPr/>
          <p:nvPr/>
        </p:nvSpPr>
        <p:spPr>
          <a:xfrm>
            <a:off x="8270697" y="260648"/>
            <a:ext cx="45719" cy="792088"/>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a:solidFill>
                <a:prstClr val="black"/>
              </a:solidFill>
            </a:endParaRPr>
          </a:p>
        </p:txBody>
      </p:sp>
      <p:sp>
        <p:nvSpPr>
          <p:cNvPr id="21" name="正方形/長方形 20"/>
          <p:cNvSpPr/>
          <p:nvPr/>
        </p:nvSpPr>
        <p:spPr>
          <a:xfrm>
            <a:off x="2051720" y="4766955"/>
            <a:ext cx="1296144"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（平成２６年度）</a:t>
            </a:r>
            <a:endParaRPr kumimoji="1" lang="ja-JP" altLang="en-US" sz="1000" dirty="0">
              <a:solidFill>
                <a:schemeClr val="tx1"/>
              </a:solidFill>
            </a:endParaRPr>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416103341"/>
              </p:ext>
            </p:extLst>
          </p:nvPr>
        </p:nvGraphicFramePr>
        <p:xfrm>
          <a:off x="435893" y="5157192"/>
          <a:ext cx="4095750" cy="1381125"/>
        </p:xfrm>
        <a:graphic>
          <a:graphicData uri="http://schemas.openxmlformats.org/presentationml/2006/ole">
            <mc:AlternateContent xmlns:mc="http://schemas.openxmlformats.org/markup-compatibility/2006">
              <mc:Choice xmlns:v="urn:schemas-microsoft-com:vml" Requires="v">
                <p:oleObj spid="_x0000_s4100" name="ワークシート" r:id="rId4" imgW="4095813" imgH="1381250" progId="Excel.Sheet.12">
                  <p:embed/>
                </p:oleObj>
              </mc:Choice>
              <mc:Fallback>
                <p:oleObj name="ワークシート" r:id="rId4" imgW="4095813" imgH="1381250" progId="Excel.Sheet.12">
                  <p:embed/>
                  <p:pic>
                    <p:nvPicPr>
                      <p:cNvPr id="0" name=""/>
                      <p:cNvPicPr/>
                      <p:nvPr/>
                    </p:nvPicPr>
                    <p:blipFill>
                      <a:blip r:embed="rId5"/>
                      <a:stretch>
                        <a:fillRect/>
                      </a:stretch>
                    </p:blipFill>
                    <p:spPr>
                      <a:xfrm>
                        <a:off x="435893" y="5157192"/>
                        <a:ext cx="4095750" cy="1381125"/>
                      </a:xfrm>
                      <a:prstGeom prst="rect">
                        <a:avLst/>
                      </a:prstGeom>
                    </p:spPr>
                  </p:pic>
                </p:oleObj>
              </mc:Fallback>
            </mc:AlternateContent>
          </a:graphicData>
        </a:graphic>
      </p:graphicFrame>
    </p:spTree>
    <p:extLst>
      <p:ext uri="{BB962C8B-B14F-4D97-AF65-F5344CB8AC3E}">
        <p14:creationId xmlns:p14="http://schemas.microsoft.com/office/powerpoint/2010/main" val="2305532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4788024" y="620688"/>
            <a:ext cx="4248472" cy="437578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フレーム 39"/>
          <p:cNvSpPr/>
          <p:nvPr/>
        </p:nvSpPr>
        <p:spPr>
          <a:xfrm>
            <a:off x="4860032" y="683404"/>
            <a:ext cx="259228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債務</a:t>
            </a:r>
            <a:r>
              <a:rPr lang="ja-JP" altLang="en-US" sz="1400" b="1" dirty="0" smtClean="0">
                <a:solidFill>
                  <a:schemeClr val="tx1"/>
                </a:solidFill>
              </a:rPr>
              <a:t>保証に係る点検内容</a:t>
            </a:r>
            <a:endParaRPr kumimoji="1" lang="ja-JP" altLang="en-US" sz="1400" b="1" dirty="0">
              <a:solidFill>
                <a:schemeClr val="tx1"/>
              </a:solidFill>
            </a:endParaRPr>
          </a:p>
        </p:txBody>
      </p:sp>
      <p:graphicFrame>
        <p:nvGraphicFramePr>
          <p:cNvPr id="41" name="表 40"/>
          <p:cNvGraphicFramePr>
            <a:graphicFrameLocks noGrp="1"/>
          </p:cNvGraphicFramePr>
          <p:nvPr>
            <p:extLst>
              <p:ext uri="{D42A27DB-BD31-4B8C-83A1-F6EECF244321}">
                <p14:modId xmlns:p14="http://schemas.microsoft.com/office/powerpoint/2010/main" val="1171309927"/>
              </p:ext>
            </p:extLst>
          </p:nvPr>
        </p:nvGraphicFramePr>
        <p:xfrm>
          <a:off x="4860032" y="1112423"/>
          <a:ext cx="4104456" cy="3627494"/>
        </p:xfrm>
        <a:graphic>
          <a:graphicData uri="http://schemas.openxmlformats.org/drawingml/2006/table">
            <a:tbl>
              <a:tblPr firstRow="1" bandRow="1">
                <a:tableStyleId>{5C22544A-7EE6-4342-B048-85BDC9FD1C3A}</a:tableStyleId>
              </a:tblPr>
              <a:tblGrid>
                <a:gridCol w="1256135"/>
                <a:gridCol w="2848321"/>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r>
                        <a:rPr kumimoji="1" lang="ja-JP" altLang="en-US" sz="1100" b="0" smtClean="0"/>
                        <a:t>府の公共</a:t>
                      </a:r>
                      <a:r>
                        <a:rPr kumimoji="1" lang="ja-JP" altLang="en-US" sz="1100" b="0" dirty="0" smtClean="0"/>
                        <a:t>事業に必要な土地を先行取得するための制度であり、府として事業の必要性が高く、安定的かつ有利な金融機関からの資金調達</a:t>
                      </a:r>
                      <a:r>
                        <a:rPr kumimoji="1" lang="ja-JP" altLang="en-US" sz="1100" b="0" smtClean="0"/>
                        <a:t>には、公</a:t>
                      </a:r>
                      <a:r>
                        <a:rPr kumimoji="1" lang="ja-JP" altLang="en-US" sz="1100" b="0" dirty="0" smtClean="0"/>
                        <a:t>有地の拡大の推進に</a:t>
                      </a:r>
                      <a:r>
                        <a:rPr kumimoji="1" lang="ja-JP" altLang="en-US" sz="1100" b="0" smtClean="0"/>
                        <a:t>関する法律に基づく府</a:t>
                      </a:r>
                      <a:r>
                        <a:rPr kumimoji="1" lang="ja-JP" altLang="en-US" sz="1100" b="0" dirty="0" smtClean="0"/>
                        <a:t>の債務保証が必要。</a:t>
                      </a:r>
                    </a:p>
                  </a:txBody>
                  <a:tcPr/>
                </a:tc>
              </a:tr>
              <a:tr h="517210">
                <a:tc>
                  <a:txBody>
                    <a:bodyPr/>
                    <a:lstStyle/>
                    <a:p>
                      <a:r>
                        <a:rPr kumimoji="1" lang="ja-JP" altLang="en-US" sz="1100" b="0" dirty="0" smtClean="0"/>
                        <a:t>債務保証に係る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期限を決めて府が買い戻すこととしているため、府が契約を履行する限り採算性に支障を来すことはない。</a:t>
                      </a:r>
                    </a:p>
                  </a:txBody>
                  <a:tcPr/>
                </a:tc>
              </a:tr>
              <a:tr h="466535">
                <a:tc>
                  <a:txBody>
                    <a:bodyPr/>
                    <a:lstStyle/>
                    <a:p>
                      <a:r>
                        <a:rPr kumimoji="1" lang="ja-JP" altLang="en-US" sz="1100" b="0" dirty="0" smtClean="0"/>
                        <a:t>保証する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土地開発公社が一部又は全部の債務を履行しない場合に残存する債務</a:t>
                      </a:r>
                      <a:endParaRPr kumimoji="1" lang="ja-JP" altLang="en-US" sz="1100" b="0" dirty="0"/>
                    </a:p>
                  </a:txBody>
                  <a:tcPr/>
                </a:tc>
              </a:tr>
              <a:tr h="448239">
                <a:tc>
                  <a:txBody>
                    <a:bodyPr/>
                    <a:lstStyle/>
                    <a:p>
                      <a:r>
                        <a:rPr kumimoji="1" lang="ja-JP" altLang="en-US" sz="1100" b="0" dirty="0" smtClean="0"/>
                        <a:t>保証限度額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tr>
              <a:tr h="592252">
                <a:tc>
                  <a:txBody>
                    <a:bodyPr/>
                    <a:lstStyle/>
                    <a:p>
                      <a:r>
                        <a:rPr kumimoji="1" lang="ja-JP" altLang="en-US" sz="1100" b="0" dirty="0" smtClean="0"/>
                        <a:t>他の保証人</a:t>
                      </a:r>
                      <a:endParaRPr kumimoji="1" lang="en-US" altLang="ja-JP" sz="1100" b="0" dirty="0" smtClean="0"/>
                    </a:p>
                    <a:p>
                      <a:r>
                        <a:rPr kumimoji="1" lang="ja-JP" altLang="en-US" sz="1100" b="0" dirty="0" smtClean="0"/>
                        <a:t>その他の</a:t>
                      </a:r>
                      <a:endParaRPr kumimoji="1" lang="en-US" altLang="ja-JP" sz="1100" b="0" dirty="0" smtClean="0"/>
                    </a:p>
                    <a:p>
                      <a:r>
                        <a:rPr kumimoji="1" lang="ja-JP" altLang="en-US" sz="1100" b="0" dirty="0" smtClean="0"/>
                        <a:t>担保の有無</a:t>
                      </a:r>
                      <a:endParaRPr kumimoji="1" lang="ja-JP" altLang="en-US" sz="1100" b="0" dirty="0"/>
                    </a:p>
                  </a:txBody>
                  <a:tcPr/>
                </a:tc>
                <a:tc>
                  <a:txBody>
                    <a:bodyPr/>
                    <a:lstStyle/>
                    <a:p>
                      <a:r>
                        <a:rPr kumimoji="1" lang="ja-JP" altLang="en-US" sz="1100" b="0" dirty="0" smtClean="0"/>
                        <a:t>無</a:t>
                      </a:r>
                    </a:p>
                  </a:txBody>
                  <a:tcPr/>
                </a:tc>
              </a:tr>
              <a:tr h="592252">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rPr>
                        <a:t>H28-</a:t>
                      </a:r>
                      <a:r>
                        <a:rPr kumimoji="1" lang="ja-JP" altLang="en-US" sz="1100" b="0" u="none" dirty="0" smtClean="0">
                          <a:solidFill>
                            <a:schemeClr val="tx1"/>
                          </a:solidFill>
                        </a:rPr>
                        <a:t>設定額　：　６７億３７９万６千円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（設定残額</a:t>
                      </a:r>
                      <a:r>
                        <a:rPr kumimoji="1" lang="ja-JP" altLang="en-US" sz="1100" b="0" u="none" smtClean="0">
                          <a:solidFill>
                            <a:schemeClr val="tx1"/>
                          </a:solidFill>
                        </a:rPr>
                        <a:t>　３１５億２，７０６万５千円</a:t>
                      </a:r>
                      <a:r>
                        <a:rPr kumimoji="1" lang="ja-JP" altLang="en-US" sz="1100" b="0" u="none" dirty="0" smtClean="0">
                          <a:solidFill>
                            <a:schemeClr val="tx1"/>
                          </a:solidFill>
                        </a:rPr>
                        <a:t>）</a:t>
                      </a:r>
                      <a:endParaRPr kumimoji="1" lang="en-US" altLang="ja-JP" sz="1100" b="0" u="none" dirty="0" smtClean="0">
                        <a:solidFill>
                          <a:schemeClr val="tx1"/>
                        </a:solidFill>
                      </a:endParaRPr>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714822930"/>
              </p:ext>
            </p:extLst>
          </p:nvPr>
        </p:nvGraphicFramePr>
        <p:xfrm>
          <a:off x="179512" y="188640"/>
          <a:ext cx="8856983" cy="37084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大阪府土地開発公社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latin typeface="+mn-ea"/>
                          <a:ea typeface="+mn-ea"/>
                        </a:rPr>
                        <a:t>○公共用地取得事業資金借入金に対する債務保証</a:t>
                      </a:r>
                      <a:endParaRPr kumimoji="1" lang="ja-JP" altLang="en-US" sz="1200" strike="noStrike" dirty="0">
                        <a:latin typeface="+mn-ea"/>
                        <a:ea typeface="+mn-ea"/>
                      </a:endParaRPr>
                    </a:p>
                  </a:txBody>
                  <a:tcPr/>
                </a:tc>
              </a:tr>
            </a:tbl>
          </a:graphicData>
        </a:graphic>
      </p:graphicFrame>
      <p:sp>
        <p:nvSpPr>
          <p:cNvPr id="11" name="フレーム 10"/>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事業スキーム</a:t>
            </a:r>
            <a:endParaRPr kumimoji="1" lang="ja-JP" altLang="en-US" sz="1400" b="1" dirty="0">
              <a:solidFill>
                <a:schemeClr val="tx1"/>
              </a:solidFill>
            </a:endParaRPr>
          </a:p>
        </p:txBody>
      </p:sp>
      <p:sp>
        <p:nvSpPr>
          <p:cNvPr id="15" name="円/楕円 14"/>
          <p:cNvSpPr/>
          <p:nvPr/>
        </p:nvSpPr>
        <p:spPr>
          <a:xfrm>
            <a:off x="313023" y="1523006"/>
            <a:ext cx="1152128" cy="462225"/>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大阪府</a:t>
            </a:r>
            <a:endParaRPr kumimoji="1" lang="ja-JP" altLang="en-US" sz="1200" dirty="0">
              <a:solidFill>
                <a:schemeClr val="tx1"/>
              </a:solidFill>
            </a:endParaRPr>
          </a:p>
        </p:txBody>
      </p:sp>
      <p:sp>
        <p:nvSpPr>
          <p:cNvPr id="18" name="角丸四角形 17"/>
          <p:cNvSpPr/>
          <p:nvPr/>
        </p:nvSpPr>
        <p:spPr>
          <a:xfrm>
            <a:off x="2267744"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大阪府</a:t>
            </a:r>
            <a:endParaRPr kumimoji="1" lang="en-US" altLang="ja-JP" sz="1200" dirty="0" smtClean="0"/>
          </a:p>
          <a:p>
            <a:pPr algn="ctr"/>
            <a:r>
              <a:rPr lang="ja-JP" altLang="en-US" sz="1200" dirty="0"/>
              <a:t>土地</a:t>
            </a:r>
            <a:r>
              <a:rPr lang="ja-JP" altLang="en-US" sz="1200" dirty="0" smtClean="0"/>
              <a:t>開発</a:t>
            </a:r>
            <a:endParaRPr lang="en-US" altLang="ja-JP" sz="1200" dirty="0" smtClean="0"/>
          </a:p>
          <a:p>
            <a:pPr algn="ctr"/>
            <a:r>
              <a:rPr lang="ja-JP" altLang="en-US" sz="1200" dirty="0"/>
              <a:t>公社</a:t>
            </a:r>
            <a:endParaRPr kumimoji="1" lang="ja-JP" altLang="en-US" sz="1200" dirty="0"/>
          </a:p>
        </p:txBody>
      </p:sp>
      <p:cxnSp>
        <p:nvCxnSpPr>
          <p:cNvPr id="28" name="直線矢印コネクタ 27"/>
          <p:cNvCxnSpPr/>
          <p:nvPr/>
        </p:nvCxnSpPr>
        <p:spPr>
          <a:xfrm>
            <a:off x="3203848" y="1628800"/>
            <a:ext cx="50405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円/楕円 28"/>
          <p:cNvSpPr/>
          <p:nvPr/>
        </p:nvSpPr>
        <p:spPr>
          <a:xfrm>
            <a:off x="3779912" y="1628800"/>
            <a:ext cx="936103" cy="276379"/>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地権者</a:t>
            </a:r>
            <a:endParaRPr kumimoji="1" lang="ja-JP" altLang="en-US" sz="1200" dirty="0">
              <a:solidFill>
                <a:schemeClr val="tx1"/>
              </a:solidFill>
            </a:endParaRPr>
          </a:p>
        </p:txBody>
      </p:sp>
      <p:sp>
        <p:nvSpPr>
          <p:cNvPr id="31" name="六角形 30"/>
          <p:cNvSpPr/>
          <p:nvPr/>
        </p:nvSpPr>
        <p:spPr>
          <a:xfrm>
            <a:off x="2051720" y="2708920"/>
            <a:ext cx="1260140" cy="288032"/>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金融機関</a:t>
            </a:r>
            <a:endParaRPr kumimoji="1" lang="ja-JP" altLang="en-US" dirty="0"/>
          </a:p>
        </p:txBody>
      </p:sp>
      <p:cxnSp>
        <p:nvCxnSpPr>
          <p:cNvPr id="32" name="直線矢印コネクタ 31"/>
          <p:cNvCxnSpPr/>
          <p:nvPr/>
        </p:nvCxnSpPr>
        <p:spPr>
          <a:xfrm flipV="1">
            <a:off x="2843808" y="2173288"/>
            <a:ext cx="0" cy="463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8" name="下矢印 37"/>
          <p:cNvSpPr/>
          <p:nvPr/>
        </p:nvSpPr>
        <p:spPr>
          <a:xfrm>
            <a:off x="2483768" y="2173288"/>
            <a:ext cx="171019" cy="4636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032733" y="2117068"/>
            <a:ext cx="523043"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rPr>
              <a:t>償還</a:t>
            </a:r>
            <a:endParaRPr lang="en-US" altLang="ja-JP" sz="1200" b="1" dirty="0" smtClean="0">
              <a:solidFill>
                <a:schemeClr val="tx1"/>
              </a:solidFill>
            </a:endParaRPr>
          </a:p>
        </p:txBody>
      </p:sp>
      <p:sp>
        <p:nvSpPr>
          <p:cNvPr id="42" name="円/楕円 41"/>
          <p:cNvSpPr/>
          <p:nvPr/>
        </p:nvSpPr>
        <p:spPr>
          <a:xfrm>
            <a:off x="2115568" y="2387122"/>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保</a:t>
            </a:r>
            <a:endParaRPr kumimoji="1" lang="ja-JP" altLang="en-US" dirty="0"/>
          </a:p>
        </p:txBody>
      </p:sp>
      <p:sp>
        <p:nvSpPr>
          <p:cNvPr id="44" name="正方形/長方形 43"/>
          <p:cNvSpPr/>
          <p:nvPr/>
        </p:nvSpPr>
        <p:spPr>
          <a:xfrm>
            <a:off x="251520" y="3212976"/>
            <a:ext cx="4464496" cy="1368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schemeClr val="tx1"/>
                </a:solidFill>
              </a:rPr>
              <a:t>○スキームの概要</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府が地域の秩序ある整備と府民福祉の増進に寄与することを目的に行う公共事業に必要となる用地を先行取得するもの。必要な資金は金融機関から借入れる。</a:t>
            </a:r>
            <a:endParaRPr lang="en-US" altLang="ja-JP" sz="1100" dirty="0">
              <a:solidFill>
                <a:schemeClr val="tx1"/>
              </a:solidFill>
            </a:endParaRPr>
          </a:p>
          <a:p>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a:t>
            </a:r>
            <a:r>
              <a:rPr lang="ja-JP" altLang="en-US" sz="1100" dirty="0">
                <a:solidFill>
                  <a:schemeClr val="tx1"/>
                </a:solidFill>
              </a:rPr>
              <a:t>債務保証</a:t>
            </a:r>
            <a:r>
              <a:rPr lang="ja-JP" altLang="en-US" sz="1100" dirty="0" smtClean="0">
                <a:solidFill>
                  <a:schemeClr val="tx1"/>
                </a:solidFill>
              </a:rPr>
              <a:t>の内容</a:t>
            </a:r>
            <a:r>
              <a:rPr lang="en-US" altLang="ja-JP" sz="1100" dirty="0" smtClean="0">
                <a:solidFill>
                  <a:schemeClr val="tx1"/>
                </a:solidFill>
              </a:rPr>
              <a:t/>
            </a:r>
            <a:br>
              <a:rPr lang="en-US" altLang="ja-JP" sz="1100" dirty="0" smtClean="0">
                <a:solidFill>
                  <a:schemeClr val="tx1"/>
                </a:solidFill>
              </a:rPr>
            </a:br>
            <a:r>
              <a:rPr lang="ja-JP" altLang="en-US" sz="1100" dirty="0" smtClean="0">
                <a:solidFill>
                  <a:schemeClr val="tx1"/>
                </a:solidFill>
              </a:rPr>
              <a:t>　金融機関からの借入に対する償還について府が債務保証を行う。</a:t>
            </a:r>
            <a:endParaRPr lang="en-US" altLang="ja-JP" sz="1100" dirty="0" smtClean="0">
              <a:solidFill>
                <a:schemeClr val="tx1"/>
              </a:solidFill>
            </a:endParaRPr>
          </a:p>
        </p:txBody>
      </p:sp>
      <p:cxnSp>
        <p:nvCxnSpPr>
          <p:cNvPr id="49" name="直線矢印コネクタ 48"/>
          <p:cNvCxnSpPr/>
          <p:nvPr/>
        </p:nvCxnSpPr>
        <p:spPr>
          <a:xfrm flipH="1">
            <a:off x="1535486" y="1736812"/>
            <a:ext cx="732258" cy="17306"/>
          </a:xfrm>
          <a:prstGeom prst="straightConnector1">
            <a:avLst/>
          </a:prstGeom>
          <a:ln w="38100">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3161754" y="1851323"/>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1331640" y="1324980"/>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将来の買戻しを予定</a:t>
            </a:r>
            <a:endParaRPr lang="en-US" altLang="ja-JP" sz="1100" dirty="0" smtClean="0">
              <a:solidFill>
                <a:schemeClr val="tx1"/>
              </a:solidFill>
            </a:endParaRPr>
          </a:p>
        </p:txBody>
      </p:sp>
      <p:sp>
        <p:nvSpPr>
          <p:cNvPr id="52" name="正方形/長方形 51"/>
          <p:cNvSpPr/>
          <p:nvPr/>
        </p:nvSpPr>
        <p:spPr>
          <a:xfrm>
            <a:off x="2888989" y="2248623"/>
            <a:ext cx="131056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ja-JP" altLang="en-US" sz="1200" b="1" dirty="0">
                <a:solidFill>
                  <a:schemeClr val="tx1"/>
                </a:solidFill>
              </a:rPr>
              <a:t>借入</a:t>
            </a:r>
            <a:endParaRPr kumimoji="1" lang="en-US" altLang="ja-JP" sz="1200" b="1" dirty="0" smtClean="0">
              <a:solidFill>
                <a:schemeClr val="tx1"/>
              </a:solidFill>
            </a:endParaRPr>
          </a:p>
        </p:txBody>
      </p:sp>
      <p:sp>
        <p:nvSpPr>
          <p:cNvPr id="26" name="正方形/長方形 25"/>
          <p:cNvSpPr/>
          <p:nvPr/>
        </p:nvSpPr>
        <p:spPr>
          <a:xfrm>
            <a:off x="3248113" y="1147178"/>
            <a:ext cx="1037604" cy="375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土地の</a:t>
            </a:r>
            <a:r>
              <a:rPr lang="en-US" altLang="ja-JP" sz="1100" dirty="0">
                <a:solidFill>
                  <a:schemeClr val="tx1"/>
                </a:solidFill>
              </a:rPr>
              <a:t/>
            </a:r>
            <a:br>
              <a:rPr lang="en-US" altLang="ja-JP" sz="1100" dirty="0">
                <a:solidFill>
                  <a:schemeClr val="tx1"/>
                </a:solidFill>
              </a:rPr>
            </a:br>
            <a:r>
              <a:rPr lang="ja-JP" altLang="en-US" sz="1100" dirty="0" smtClean="0">
                <a:solidFill>
                  <a:schemeClr val="tx1"/>
                </a:solidFill>
              </a:rPr>
              <a:t>先行取得</a:t>
            </a:r>
            <a:endParaRPr lang="en-US" altLang="ja-JP" sz="1200" dirty="0" smtClean="0">
              <a:solidFill>
                <a:schemeClr val="tx1"/>
              </a:solidFill>
            </a:endParaRPr>
          </a:p>
        </p:txBody>
      </p:sp>
      <p:sp>
        <p:nvSpPr>
          <p:cNvPr id="27" name="正方形/長方形 26"/>
          <p:cNvSpPr/>
          <p:nvPr/>
        </p:nvSpPr>
        <p:spPr>
          <a:xfrm>
            <a:off x="135348" y="4692078"/>
            <a:ext cx="4608512"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フレーム 29"/>
          <p:cNvSpPr/>
          <p:nvPr/>
        </p:nvSpPr>
        <p:spPr>
          <a:xfrm>
            <a:off x="278396" y="4728173"/>
            <a:ext cx="1758367"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1" lang="ja-JP" altLang="en-US" sz="1400" b="1" dirty="0" smtClean="0">
                <a:solidFill>
                  <a:schemeClr val="tx1"/>
                </a:solidFill>
              </a:rPr>
              <a:t>法人の財務状況</a:t>
            </a:r>
            <a:endParaRPr lang="en-US" altLang="ja-JP" sz="1400" b="1" dirty="0">
              <a:solidFill>
                <a:srgbClr val="000000"/>
              </a:solidFill>
              <a:latin typeface="ＭＳ Ｐゴシック" pitchFamily="50" charset="-128"/>
              <a:ea typeface="ＭＳ Ｐゴシック" pitchFamily="50" charset="-128"/>
              <a:cs typeface="ＭＳ Ｐゴシック" pitchFamily="50" charset="-128"/>
            </a:endParaRPr>
          </a:p>
        </p:txBody>
      </p:sp>
      <p:sp>
        <p:nvSpPr>
          <p:cNvPr id="88" name="正方形/長方形 87"/>
          <p:cNvSpPr/>
          <p:nvPr/>
        </p:nvSpPr>
        <p:spPr>
          <a:xfrm>
            <a:off x="2101143" y="4750249"/>
            <a:ext cx="1080120"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kumimoji="1" lang="ja-JP" altLang="en-US" sz="1000" dirty="0" smtClean="0">
                <a:solidFill>
                  <a:schemeClr val="tx1"/>
                </a:solidFill>
              </a:rPr>
              <a:t>（平成</a:t>
            </a:r>
            <a:r>
              <a:rPr kumimoji="1" lang="en-US" altLang="ja-JP" sz="1000" dirty="0" smtClean="0">
                <a:solidFill>
                  <a:schemeClr val="tx1"/>
                </a:solidFill>
              </a:rPr>
              <a:t>26</a:t>
            </a:r>
            <a:r>
              <a:rPr kumimoji="1" lang="ja-JP" altLang="en-US" sz="1000" dirty="0" smtClean="0">
                <a:solidFill>
                  <a:schemeClr val="tx1"/>
                </a:solidFill>
              </a:rPr>
              <a:t>年度）</a:t>
            </a:r>
            <a:endParaRPr kumimoji="1" lang="ja-JP" altLang="en-US" sz="1000" dirty="0">
              <a:solidFill>
                <a:schemeClr val="tx1"/>
              </a:solidFill>
            </a:endParaRPr>
          </a:p>
        </p:txBody>
      </p:sp>
      <p:grpSp>
        <p:nvGrpSpPr>
          <p:cNvPr id="89" name="Group 4"/>
          <p:cNvGrpSpPr>
            <a:grpSpLocks noChangeAspect="1"/>
          </p:cNvGrpSpPr>
          <p:nvPr/>
        </p:nvGrpSpPr>
        <p:grpSpPr bwMode="auto">
          <a:xfrm>
            <a:off x="427435" y="5150124"/>
            <a:ext cx="3424485" cy="1421792"/>
            <a:chOff x="295" y="3203"/>
            <a:chExt cx="2305" cy="957"/>
          </a:xfrm>
        </p:grpSpPr>
        <p:sp>
          <p:nvSpPr>
            <p:cNvPr id="90" name="AutoShape 3"/>
            <p:cNvSpPr>
              <a:spLocks noChangeAspect="1" noChangeArrowheads="1" noTextEdit="1"/>
            </p:cNvSpPr>
            <p:nvPr/>
          </p:nvSpPr>
          <p:spPr bwMode="auto">
            <a:xfrm>
              <a:off x="295" y="3203"/>
              <a:ext cx="2305" cy="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91" name="Rectangle 5"/>
            <p:cNvSpPr>
              <a:spLocks noChangeArrowheads="1"/>
            </p:cNvSpPr>
            <p:nvPr/>
          </p:nvSpPr>
          <p:spPr bwMode="auto">
            <a:xfrm>
              <a:off x="316" y="3209"/>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貸借対照表</a:t>
              </a:r>
              <a:endParaRPr lang="ja-JP" dirty="0">
                <a:latin typeface="Arial" pitchFamily="34" charset="0"/>
                <a:ea typeface="ＭＳ Ｐゴシック" pitchFamily="50" charset="-128"/>
                <a:cs typeface="ＭＳ Ｐゴシック" pitchFamily="50" charset="-128"/>
              </a:endParaRPr>
            </a:p>
          </p:txBody>
        </p:sp>
        <p:sp>
          <p:nvSpPr>
            <p:cNvPr id="92" name="Rectangle 6"/>
            <p:cNvSpPr>
              <a:spLocks noChangeArrowheads="1"/>
            </p:cNvSpPr>
            <p:nvPr/>
          </p:nvSpPr>
          <p:spPr bwMode="auto">
            <a:xfrm>
              <a:off x="2067" y="3203"/>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93" name="Rectangle 7"/>
            <p:cNvSpPr>
              <a:spLocks noChangeArrowheads="1"/>
            </p:cNvSpPr>
            <p:nvPr/>
          </p:nvSpPr>
          <p:spPr bwMode="auto">
            <a:xfrm>
              <a:off x="462" y="3302"/>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a:solidFill>
                    <a:srgbClr val="000000"/>
                  </a:solidFill>
                  <a:latin typeface="ＭＳ Ｐゴシック" charset="-128"/>
                </a:rPr>
                <a:t>資産合計</a:t>
              </a:r>
              <a:endParaRPr lang="ja-JP">
                <a:latin typeface="Arial" charset="0"/>
              </a:endParaRPr>
            </a:p>
          </p:txBody>
        </p:sp>
        <p:sp>
          <p:nvSpPr>
            <p:cNvPr id="94" name="Rectangle 8"/>
            <p:cNvSpPr>
              <a:spLocks noChangeArrowheads="1"/>
            </p:cNvSpPr>
            <p:nvPr/>
          </p:nvSpPr>
          <p:spPr bwMode="auto">
            <a:xfrm>
              <a:off x="1232" y="3304"/>
              <a:ext cx="2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23,007</a:t>
              </a:r>
              <a:endParaRPr lang="en-US" altLang="ja-JP" sz="1000" b="1" dirty="0" smtClean="0">
                <a:latin typeface="ＭＳ Ｐゴシック" charset="-128"/>
              </a:endParaRPr>
            </a:p>
          </p:txBody>
        </p:sp>
        <p:sp>
          <p:nvSpPr>
            <p:cNvPr id="95" name="Rectangle 9"/>
            <p:cNvSpPr>
              <a:spLocks noChangeArrowheads="1"/>
            </p:cNvSpPr>
            <p:nvPr/>
          </p:nvSpPr>
          <p:spPr bwMode="auto">
            <a:xfrm>
              <a:off x="1539" y="3297"/>
              <a:ext cx="18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b="1">
                  <a:solidFill>
                    <a:srgbClr val="000000"/>
                  </a:solidFill>
                  <a:latin typeface="ＭＳ Ｐゴシック" charset="-128"/>
                </a:rPr>
                <a:t>負債合計</a:t>
              </a:r>
              <a:endParaRPr lang="ja-JP">
                <a:latin typeface="Arial" charset="0"/>
              </a:endParaRPr>
            </a:p>
          </p:txBody>
        </p:sp>
        <p:sp>
          <p:nvSpPr>
            <p:cNvPr id="96" name="Rectangle 10"/>
            <p:cNvSpPr>
              <a:spLocks noChangeArrowheads="1"/>
            </p:cNvSpPr>
            <p:nvPr/>
          </p:nvSpPr>
          <p:spPr bwMode="auto">
            <a:xfrm>
              <a:off x="2305" y="3301"/>
              <a:ext cx="219"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a:latin typeface="ＭＳ Ｐゴシック" charset="-128"/>
                </a:rPr>
                <a:t>22,054</a:t>
              </a:r>
              <a:endParaRPr lang="ja-JP" altLang="ja-JP" dirty="0">
                <a:latin typeface="Arial" charset="0"/>
              </a:endParaRPr>
            </a:p>
          </p:txBody>
        </p:sp>
        <p:sp>
          <p:nvSpPr>
            <p:cNvPr id="97" name="Rectangle 11"/>
            <p:cNvSpPr>
              <a:spLocks noChangeArrowheads="1"/>
            </p:cNvSpPr>
            <p:nvPr/>
          </p:nvSpPr>
          <p:spPr bwMode="auto">
            <a:xfrm>
              <a:off x="499"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流動資産</a:t>
              </a:r>
              <a:endParaRPr lang="ja-JP">
                <a:latin typeface="Arial" charset="0"/>
              </a:endParaRPr>
            </a:p>
          </p:txBody>
        </p:sp>
        <p:sp>
          <p:nvSpPr>
            <p:cNvPr id="98" name="Rectangle 12"/>
            <p:cNvSpPr>
              <a:spLocks noChangeArrowheads="1"/>
            </p:cNvSpPr>
            <p:nvPr/>
          </p:nvSpPr>
          <p:spPr bwMode="auto">
            <a:xfrm>
              <a:off x="1293" y="3391"/>
              <a:ext cx="21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22,995</a:t>
              </a:r>
              <a:endParaRPr lang="ja-JP" altLang="ja-JP" dirty="0">
                <a:latin typeface="Arial" charset="0"/>
              </a:endParaRPr>
            </a:p>
          </p:txBody>
        </p:sp>
        <p:sp>
          <p:nvSpPr>
            <p:cNvPr id="99" name="Rectangle 13"/>
            <p:cNvSpPr>
              <a:spLocks noChangeArrowheads="1"/>
            </p:cNvSpPr>
            <p:nvPr/>
          </p:nvSpPr>
          <p:spPr bwMode="auto">
            <a:xfrm>
              <a:off x="1590" y="3396"/>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流動負債</a:t>
              </a:r>
              <a:endParaRPr lang="ja-JP">
                <a:latin typeface="Arial" charset="0"/>
              </a:endParaRPr>
            </a:p>
          </p:txBody>
        </p:sp>
        <p:sp>
          <p:nvSpPr>
            <p:cNvPr id="100" name="Rectangle 14"/>
            <p:cNvSpPr>
              <a:spLocks noChangeArrowheads="1"/>
            </p:cNvSpPr>
            <p:nvPr/>
          </p:nvSpPr>
          <p:spPr bwMode="auto">
            <a:xfrm>
              <a:off x="2401" y="3398"/>
              <a:ext cx="178"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4,833</a:t>
              </a:r>
              <a:endParaRPr lang="ja-JP" altLang="ja-JP" dirty="0">
                <a:latin typeface="Arial" charset="0"/>
              </a:endParaRPr>
            </a:p>
          </p:txBody>
        </p:sp>
        <p:sp>
          <p:nvSpPr>
            <p:cNvPr id="101" name="Rectangle 15"/>
            <p:cNvSpPr>
              <a:spLocks noChangeArrowheads="1"/>
            </p:cNvSpPr>
            <p:nvPr/>
          </p:nvSpPr>
          <p:spPr bwMode="auto">
            <a:xfrm>
              <a:off x="499" y="3487"/>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　固定資産</a:t>
              </a:r>
              <a:endParaRPr lang="ja-JP">
                <a:latin typeface="Arial" charset="0"/>
              </a:endParaRPr>
            </a:p>
          </p:txBody>
        </p:sp>
        <p:sp>
          <p:nvSpPr>
            <p:cNvPr id="102" name="Rectangle 16"/>
            <p:cNvSpPr>
              <a:spLocks noChangeArrowheads="1"/>
            </p:cNvSpPr>
            <p:nvPr/>
          </p:nvSpPr>
          <p:spPr bwMode="auto">
            <a:xfrm>
              <a:off x="1421" y="3485"/>
              <a:ext cx="8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12</a:t>
              </a:r>
              <a:endParaRPr lang="ja-JP" altLang="ja-JP" dirty="0">
                <a:latin typeface="Arial" charset="0"/>
              </a:endParaRPr>
            </a:p>
          </p:txBody>
        </p:sp>
        <p:sp>
          <p:nvSpPr>
            <p:cNvPr id="103" name="Rectangle 17"/>
            <p:cNvSpPr>
              <a:spLocks noChangeArrowheads="1"/>
            </p:cNvSpPr>
            <p:nvPr/>
          </p:nvSpPr>
          <p:spPr bwMode="auto">
            <a:xfrm>
              <a:off x="1590" y="3495"/>
              <a:ext cx="199"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dirty="0">
                  <a:solidFill>
                    <a:srgbClr val="000000"/>
                  </a:solidFill>
                  <a:latin typeface="ＭＳ Ｐゴシック" charset="-128"/>
                </a:rPr>
                <a:t>　固定負債</a:t>
              </a:r>
              <a:endParaRPr lang="ja-JP" dirty="0">
                <a:latin typeface="Arial" charset="0"/>
              </a:endParaRPr>
            </a:p>
          </p:txBody>
        </p:sp>
        <p:sp>
          <p:nvSpPr>
            <p:cNvPr id="104" name="Rectangle 18"/>
            <p:cNvSpPr>
              <a:spLocks noChangeArrowheads="1"/>
            </p:cNvSpPr>
            <p:nvPr/>
          </p:nvSpPr>
          <p:spPr bwMode="auto">
            <a:xfrm>
              <a:off x="2359" y="3485"/>
              <a:ext cx="218"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17,221</a:t>
              </a:r>
            </a:p>
            <a:p>
              <a:endParaRPr lang="ja-JP" altLang="ja-JP" dirty="0">
                <a:latin typeface="Arial" charset="0"/>
              </a:endParaRPr>
            </a:p>
          </p:txBody>
        </p:sp>
        <p:sp>
          <p:nvSpPr>
            <p:cNvPr id="105" name="Rectangle 19"/>
            <p:cNvSpPr>
              <a:spLocks noChangeArrowheads="1"/>
            </p:cNvSpPr>
            <p:nvPr/>
          </p:nvSpPr>
          <p:spPr bwMode="auto">
            <a:xfrm>
              <a:off x="1539" y="3586"/>
              <a:ext cx="323"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en-US" sz="1000" b="1">
                  <a:solidFill>
                    <a:srgbClr val="000000"/>
                  </a:solidFill>
                  <a:latin typeface="ＭＳ Ｐゴシック" charset="-128"/>
                </a:rPr>
                <a:t>資本</a:t>
              </a:r>
              <a:r>
                <a:rPr lang="ja-JP" sz="1000" b="1">
                  <a:solidFill>
                    <a:srgbClr val="000000"/>
                  </a:solidFill>
                  <a:latin typeface="ＭＳ Ｐゴシック" charset="-128"/>
                </a:rPr>
                <a:t>合計</a:t>
              </a:r>
              <a:endParaRPr lang="ja-JP">
                <a:latin typeface="Arial" charset="0"/>
              </a:endParaRPr>
            </a:p>
          </p:txBody>
        </p:sp>
        <p:sp>
          <p:nvSpPr>
            <p:cNvPr id="106" name="Rectangle 20"/>
            <p:cNvSpPr>
              <a:spLocks noChangeArrowheads="1"/>
            </p:cNvSpPr>
            <p:nvPr/>
          </p:nvSpPr>
          <p:spPr bwMode="auto">
            <a:xfrm>
              <a:off x="2395" y="358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b="1" dirty="0" smtClean="0">
                  <a:latin typeface="ＭＳ Ｐゴシック" charset="-128"/>
                </a:rPr>
                <a:t>953</a:t>
              </a:r>
              <a:endParaRPr lang="ja-JP" altLang="ja-JP" dirty="0">
                <a:latin typeface="Arial" charset="0"/>
              </a:endParaRPr>
            </a:p>
          </p:txBody>
        </p:sp>
        <p:sp>
          <p:nvSpPr>
            <p:cNvPr id="107" name="Rectangle 21"/>
            <p:cNvSpPr>
              <a:spLocks noChangeArrowheads="1"/>
            </p:cNvSpPr>
            <p:nvPr/>
          </p:nvSpPr>
          <p:spPr bwMode="auto">
            <a:xfrm>
              <a:off x="316" y="3681"/>
              <a:ext cx="509" cy="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altLang="ja-JP" sz="1050" b="1" dirty="0">
                  <a:solidFill>
                    <a:srgbClr val="000000"/>
                  </a:solidFill>
                  <a:latin typeface="ＭＳ Ｐゴシック" pitchFamily="50" charset="-128"/>
                  <a:ea typeface="ＭＳ Ｐゴシック" pitchFamily="50" charset="-128"/>
                  <a:cs typeface="ＭＳ Ｐゴシック" pitchFamily="50" charset="-128"/>
                </a:rPr>
                <a:t>◆</a:t>
              </a:r>
              <a:r>
                <a:rPr lang="ja-JP" sz="1050" b="1" dirty="0">
                  <a:solidFill>
                    <a:srgbClr val="000000"/>
                  </a:solidFill>
                  <a:latin typeface="ＭＳ Ｐゴシック" pitchFamily="50" charset="-128"/>
                  <a:ea typeface="ＭＳ Ｐゴシック" pitchFamily="50" charset="-128"/>
                  <a:cs typeface="ＭＳ Ｐゴシック" pitchFamily="50" charset="-128"/>
                </a:rPr>
                <a:t>損益計算書</a:t>
              </a:r>
              <a:endParaRPr lang="ja-JP" sz="1050" dirty="0">
                <a:latin typeface="Arial" pitchFamily="34" charset="0"/>
                <a:ea typeface="ＭＳ Ｐゴシック" pitchFamily="50" charset="-128"/>
                <a:cs typeface="ＭＳ Ｐゴシック" pitchFamily="50" charset="-128"/>
              </a:endParaRPr>
            </a:p>
          </p:txBody>
        </p:sp>
        <p:sp>
          <p:nvSpPr>
            <p:cNvPr id="108" name="Rectangle 22"/>
            <p:cNvSpPr>
              <a:spLocks noChangeArrowheads="1"/>
            </p:cNvSpPr>
            <p:nvPr/>
          </p:nvSpPr>
          <p:spPr bwMode="auto">
            <a:xfrm>
              <a:off x="1053" y="3679"/>
              <a:ext cx="261"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（単位：百万円）</a:t>
              </a:r>
              <a:endParaRPr lang="ja-JP">
                <a:latin typeface="Arial" charset="0"/>
              </a:endParaRPr>
            </a:p>
          </p:txBody>
        </p:sp>
        <p:sp>
          <p:nvSpPr>
            <p:cNvPr id="109" name="Rectangle 23"/>
            <p:cNvSpPr>
              <a:spLocks noChangeArrowheads="1"/>
            </p:cNvSpPr>
            <p:nvPr/>
          </p:nvSpPr>
          <p:spPr bwMode="auto">
            <a:xfrm>
              <a:off x="457" y="3777"/>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当期収入合計</a:t>
              </a:r>
              <a:endParaRPr lang="ja-JP">
                <a:latin typeface="Arial" charset="0"/>
              </a:endParaRPr>
            </a:p>
          </p:txBody>
        </p:sp>
        <p:sp>
          <p:nvSpPr>
            <p:cNvPr id="110" name="Rectangle 24"/>
            <p:cNvSpPr>
              <a:spLocks noChangeArrowheads="1"/>
            </p:cNvSpPr>
            <p:nvPr/>
          </p:nvSpPr>
          <p:spPr bwMode="auto">
            <a:xfrm>
              <a:off x="1293" y="3780"/>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smtClean="0">
                  <a:latin typeface="ＭＳ Ｐゴシック" charset="-128"/>
                </a:rPr>
                <a:t> </a:t>
              </a:r>
              <a:r>
                <a:rPr lang="en-US" altLang="ja-JP" sz="1000" dirty="0">
                  <a:latin typeface="ＭＳ Ｐゴシック" charset="-128"/>
                </a:rPr>
                <a:t>6,687</a:t>
              </a:r>
              <a:endParaRPr lang="ja-JP" altLang="ja-JP" dirty="0">
                <a:latin typeface="Arial" charset="0"/>
              </a:endParaRPr>
            </a:p>
          </p:txBody>
        </p:sp>
        <p:sp>
          <p:nvSpPr>
            <p:cNvPr id="111" name="Rectangle 25"/>
            <p:cNvSpPr>
              <a:spLocks noChangeArrowheads="1"/>
            </p:cNvSpPr>
            <p:nvPr/>
          </p:nvSpPr>
          <p:spPr bwMode="auto">
            <a:xfrm>
              <a:off x="457" y="3883"/>
              <a:ext cx="545" cy="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pPr>
                <a:defRPr/>
              </a:pPr>
              <a:r>
                <a:rPr lang="ja-JP" sz="750" dirty="0">
                  <a:solidFill>
                    <a:srgbClr val="000000"/>
                  </a:solidFill>
                  <a:latin typeface="ＭＳ Ｐゴシック" charset="-128"/>
                </a:rPr>
                <a:t>前年度繰越収支差額</a:t>
              </a:r>
              <a:endParaRPr lang="ja-JP" sz="750" dirty="0">
                <a:latin typeface="Arial" charset="0"/>
              </a:endParaRPr>
            </a:p>
          </p:txBody>
        </p:sp>
        <p:sp>
          <p:nvSpPr>
            <p:cNvPr id="112" name="Rectangle 26"/>
            <p:cNvSpPr>
              <a:spLocks noChangeArrowheads="1"/>
            </p:cNvSpPr>
            <p:nvPr/>
          </p:nvSpPr>
          <p:spPr bwMode="auto">
            <a:xfrm>
              <a:off x="1466" y="3881"/>
              <a:ext cx="6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
          <p:nvSpPr>
            <p:cNvPr id="113" name="Rectangle 27"/>
            <p:cNvSpPr>
              <a:spLocks noChangeArrowheads="1"/>
            </p:cNvSpPr>
            <p:nvPr/>
          </p:nvSpPr>
          <p:spPr bwMode="auto">
            <a:xfrm>
              <a:off x="457" y="3968"/>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当期支出合計</a:t>
              </a:r>
              <a:endParaRPr lang="ja-JP">
                <a:latin typeface="Arial" charset="0"/>
              </a:endParaRPr>
            </a:p>
          </p:txBody>
        </p:sp>
        <p:sp>
          <p:nvSpPr>
            <p:cNvPr id="114" name="Rectangle 28"/>
            <p:cNvSpPr>
              <a:spLocks noChangeArrowheads="1"/>
            </p:cNvSpPr>
            <p:nvPr/>
          </p:nvSpPr>
          <p:spPr bwMode="auto">
            <a:xfrm>
              <a:off x="1288" y="3968"/>
              <a:ext cx="20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en-US" altLang="ja-JP" sz="1000" dirty="0">
                  <a:latin typeface="ＭＳ Ｐゴシック" charset="-128"/>
                </a:rPr>
                <a:t> 6,687</a:t>
              </a:r>
              <a:endParaRPr lang="ja-JP" altLang="ja-JP" dirty="0">
                <a:latin typeface="Arial" charset="0"/>
              </a:endParaRPr>
            </a:p>
          </p:txBody>
        </p:sp>
        <p:sp>
          <p:nvSpPr>
            <p:cNvPr id="115" name="Rectangle 29"/>
            <p:cNvSpPr>
              <a:spLocks noChangeArrowheads="1"/>
            </p:cNvSpPr>
            <p:nvPr/>
          </p:nvSpPr>
          <p:spPr bwMode="auto">
            <a:xfrm>
              <a:off x="457" y="4062"/>
              <a:ext cx="230"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sz="1000">
                  <a:solidFill>
                    <a:srgbClr val="000000"/>
                  </a:solidFill>
                  <a:latin typeface="ＭＳ Ｐゴシック" charset="-128"/>
                </a:rPr>
                <a:t>当期純利益</a:t>
              </a:r>
              <a:endParaRPr lang="ja-JP">
                <a:latin typeface="Arial" charset="0"/>
              </a:endParaRPr>
            </a:p>
          </p:txBody>
        </p:sp>
        <p:sp>
          <p:nvSpPr>
            <p:cNvPr id="117" name="Line 31"/>
            <p:cNvSpPr>
              <a:spLocks noChangeShapeType="1"/>
            </p:cNvSpPr>
            <p:nvPr/>
          </p:nvSpPr>
          <p:spPr bwMode="auto">
            <a:xfrm>
              <a:off x="441" y="3302"/>
              <a:ext cx="0" cy="2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18" name="Rectangle 32"/>
            <p:cNvSpPr>
              <a:spLocks noChangeArrowheads="1"/>
            </p:cNvSpPr>
            <p:nvPr/>
          </p:nvSpPr>
          <p:spPr bwMode="auto">
            <a:xfrm>
              <a:off x="441" y="3302"/>
              <a:ext cx="6" cy="2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19" name="Line 33"/>
            <p:cNvSpPr>
              <a:spLocks noChangeShapeType="1"/>
            </p:cNvSpPr>
            <p:nvPr/>
          </p:nvSpPr>
          <p:spPr bwMode="auto">
            <a:xfrm>
              <a:off x="1037" y="3308"/>
              <a:ext cx="0" cy="2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20" name="Rectangle 34"/>
            <p:cNvSpPr>
              <a:spLocks noChangeArrowheads="1"/>
            </p:cNvSpPr>
            <p:nvPr/>
          </p:nvSpPr>
          <p:spPr bwMode="auto">
            <a:xfrm>
              <a:off x="1037" y="3308"/>
              <a:ext cx="5" cy="2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21" name="Line 35"/>
            <p:cNvSpPr>
              <a:spLocks noChangeShapeType="1"/>
            </p:cNvSpPr>
            <p:nvPr/>
          </p:nvSpPr>
          <p:spPr bwMode="auto">
            <a:xfrm>
              <a:off x="1518"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22" name="Rectangle 36"/>
            <p:cNvSpPr>
              <a:spLocks noChangeArrowheads="1"/>
            </p:cNvSpPr>
            <p:nvPr/>
          </p:nvSpPr>
          <p:spPr bwMode="auto">
            <a:xfrm>
              <a:off x="1518"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23" name="Line 37"/>
            <p:cNvSpPr>
              <a:spLocks noChangeShapeType="1"/>
            </p:cNvSpPr>
            <p:nvPr/>
          </p:nvSpPr>
          <p:spPr bwMode="auto">
            <a:xfrm>
              <a:off x="441" y="3778"/>
              <a:ext cx="0" cy="382"/>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24" name="Rectangle 38"/>
            <p:cNvSpPr>
              <a:spLocks noChangeArrowheads="1"/>
            </p:cNvSpPr>
            <p:nvPr/>
          </p:nvSpPr>
          <p:spPr bwMode="auto">
            <a:xfrm>
              <a:off x="441" y="3778"/>
              <a:ext cx="6" cy="38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25" name="Line 39"/>
            <p:cNvSpPr>
              <a:spLocks noChangeShapeType="1"/>
            </p:cNvSpPr>
            <p:nvPr/>
          </p:nvSpPr>
          <p:spPr bwMode="auto">
            <a:xfrm>
              <a:off x="1037"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26" name="Rectangle 40"/>
            <p:cNvSpPr>
              <a:spLocks noChangeArrowheads="1"/>
            </p:cNvSpPr>
            <p:nvPr/>
          </p:nvSpPr>
          <p:spPr bwMode="auto">
            <a:xfrm>
              <a:off x="1037"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27" name="Line 41"/>
            <p:cNvSpPr>
              <a:spLocks noChangeShapeType="1"/>
            </p:cNvSpPr>
            <p:nvPr/>
          </p:nvSpPr>
          <p:spPr bwMode="auto">
            <a:xfrm>
              <a:off x="1518" y="3784"/>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28" name="Rectangle 42"/>
            <p:cNvSpPr>
              <a:spLocks noChangeArrowheads="1"/>
            </p:cNvSpPr>
            <p:nvPr/>
          </p:nvSpPr>
          <p:spPr bwMode="auto">
            <a:xfrm>
              <a:off x="1518" y="3784"/>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29" name="Line 43"/>
            <p:cNvSpPr>
              <a:spLocks noChangeShapeType="1"/>
            </p:cNvSpPr>
            <p:nvPr/>
          </p:nvSpPr>
          <p:spPr bwMode="auto">
            <a:xfrm>
              <a:off x="2109"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30" name="Rectangle 44"/>
            <p:cNvSpPr>
              <a:spLocks noChangeArrowheads="1"/>
            </p:cNvSpPr>
            <p:nvPr/>
          </p:nvSpPr>
          <p:spPr bwMode="auto">
            <a:xfrm>
              <a:off x="2109"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31" name="Line 45"/>
            <p:cNvSpPr>
              <a:spLocks noChangeShapeType="1"/>
            </p:cNvSpPr>
            <p:nvPr/>
          </p:nvSpPr>
          <p:spPr bwMode="auto">
            <a:xfrm>
              <a:off x="2595" y="3308"/>
              <a:ext cx="0" cy="376"/>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32" name="Rectangle 46"/>
            <p:cNvSpPr>
              <a:spLocks noChangeArrowheads="1"/>
            </p:cNvSpPr>
            <p:nvPr/>
          </p:nvSpPr>
          <p:spPr bwMode="auto">
            <a:xfrm>
              <a:off x="2595" y="3308"/>
              <a:ext cx="5" cy="37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33" name="Rectangle 48"/>
            <p:cNvSpPr>
              <a:spLocks noChangeArrowheads="1"/>
            </p:cNvSpPr>
            <p:nvPr/>
          </p:nvSpPr>
          <p:spPr bwMode="auto">
            <a:xfrm>
              <a:off x="447" y="3302"/>
              <a:ext cx="2153"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34" name="Line 49"/>
            <p:cNvSpPr>
              <a:spLocks noChangeShapeType="1"/>
            </p:cNvSpPr>
            <p:nvPr/>
          </p:nvSpPr>
          <p:spPr bwMode="auto">
            <a:xfrm>
              <a:off x="447" y="3397"/>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35" name="Rectangle 50"/>
            <p:cNvSpPr>
              <a:spLocks noChangeArrowheads="1"/>
            </p:cNvSpPr>
            <p:nvPr/>
          </p:nvSpPr>
          <p:spPr bwMode="auto">
            <a:xfrm>
              <a:off x="447" y="3397"/>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36" name="Line 51"/>
            <p:cNvSpPr>
              <a:spLocks noChangeShapeType="1"/>
            </p:cNvSpPr>
            <p:nvPr/>
          </p:nvSpPr>
          <p:spPr bwMode="auto">
            <a:xfrm>
              <a:off x="447" y="3491"/>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37" name="Rectangle 52"/>
            <p:cNvSpPr>
              <a:spLocks noChangeArrowheads="1"/>
            </p:cNvSpPr>
            <p:nvPr/>
          </p:nvSpPr>
          <p:spPr bwMode="auto">
            <a:xfrm>
              <a:off x="447" y="3491"/>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38" name="Line 53"/>
            <p:cNvSpPr>
              <a:spLocks noChangeShapeType="1"/>
            </p:cNvSpPr>
            <p:nvPr/>
          </p:nvSpPr>
          <p:spPr bwMode="auto">
            <a:xfrm>
              <a:off x="447" y="3585"/>
              <a:ext cx="2153"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39" name="Rectangle 54"/>
            <p:cNvSpPr>
              <a:spLocks noChangeArrowheads="1"/>
            </p:cNvSpPr>
            <p:nvPr/>
          </p:nvSpPr>
          <p:spPr bwMode="auto">
            <a:xfrm>
              <a:off x="447" y="3585"/>
              <a:ext cx="2153"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40" name="Line 55"/>
            <p:cNvSpPr>
              <a:spLocks noChangeShapeType="1"/>
            </p:cNvSpPr>
            <p:nvPr/>
          </p:nvSpPr>
          <p:spPr bwMode="auto">
            <a:xfrm>
              <a:off x="1523" y="3679"/>
              <a:ext cx="1077"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41" name="Rectangle 56"/>
            <p:cNvSpPr>
              <a:spLocks noChangeArrowheads="1"/>
            </p:cNvSpPr>
            <p:nvPr/>
          </p:nvSpPr>
          <p:spPr bwMode="auto">
            <a:xfrm>
              <a:off x="1523" y="3679"/>
              <a:ext cx="1077"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42" name="Line 57"/>
            <p:cNvSpPr>
              <a:spLocks noChangeShapeType="1"/>
            </p:cNvSpPr>
            <p:nvPr/>
          </p:nvSpPr>
          <p:spPr bwMode="auto">
            <a:xfrm>
              <a:off x="447" y="3778"/>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43" name="Rectangle 58"/>
            <p:cNvSpPr>
              <a:spLocks noChangeArrowheads="1"/>
            </p:cNvSpPr>
            <p:nvPr/>
          </p:nvSpPr>
          <p:spPr bwMode="auto">
            <a:xfrm>
              <a:off x="447" y="3778"/>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44" name="Line 59"/>
            <p:cNvSpPr>
              <a:spLocks noChangeShapeType="1"/>
            </p:cNvSpPr>
            <p:nvPr/>
          </p:nvSpPr>
          <p:spPr bwMode="auto">
            <a:xfrm>
              <a:off x="447" y="3872"/>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45" name="Rectangle 60"/>
            <p:cNvSpPr>
              <a:spLocks noChangeArrowheads="1"/>
            </p:cNvSpPr>
            <p:nvPr/>
          </p:nvSpPr>
          <p:spPr bwMode="auto">
            <a:xfrm>
              <a:off x="447" y="3872"/>
              <a:ext cx="107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46" name="Line 61"/>
            <p:cNvSpPr>
              <a:spLocks noChangeShapeType="1"/>
            </p:cNvSpPr>
            <p:nvPr/>
          </p:nvSpPr>
          <p:spPr bwMode="auto">
            <a:xfrm>
              <a:off x="447" y="3967"/>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47" name="Rectangle 62"/>
            <p:cNvSpPr>
              <a:spLocks noChangeArrowheads="1"/>
            </p:cNvSpPr>
            <p:nvPr/>
          </p:nvSpPr>
          <p:spPr bwMode="auto">
            <a:xfrm>
              <a:off x="447" y="3967"/>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48" name="Line 63"/>
            <p:cNvSpPr>
              <a:spLocks noChangeShapeType="1"/>
            </p:cNvSpPr>
            <p:nvPr/>
          </p:nvSpPr>
          <p:spPr bwMode="auto">
            <a:xfrm>
              <a:off x="447" y="4061"/>
              <a:ext cx="1076" cy="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149" name="Rectangle 64"/>
            <p:cNvSpPr>
              <a:spLocks noChangeArrowheads="1"/>
            </p:cNvSpPr>
            <p:nvPr/>
          </p:nvSpPr>
          <p:spPr bwMode="auto">
            <a:xfrm>
              <a:off x="447" y="4061"/>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sp>
          <p:nvSpPr>
            <p:cNvPr id="150" name="Line 65"/>
            <p:cNvSpPr>
              <a:spLocks noChangeShapeType="1"/>
            </p:cNvSpPr>
            <p:nvPr/>
          </p:nvSpPr>
          <p:spPr bwMode="auto">
            <a:xfrm>
              <a:off x="447" y="4155"/>
              <a:ext cx="1076" cy="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dirty="0"/>
            </a:p>
          </p:txBody>
        </p:sp>
        <p:sp>
          <p:nvSpPr>
            <p:cNvPr id="151" name="Rectangle 66"/>
            <p:cNvSpPr>
              <a:spLocks noChangeArrowheads="1"/>
            </p:cNvSpPr>
            <p:nvPr/>
          </p:nvSpPr>
          <p:spPr bwMode="auto">
            <a:xfrm>
              <a:off x="447" y="4155"/>
              <a:ext cx="107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endParaRPr lang="ja-JP" altLang="en-US"/>
            </a:p>
          </p:txBody>
        </p:sp>
      </p:grpSp>
      <p:sp>
        <p:nvSpPr>
          <p:cNvPr id="152" name="Rectangle 26"/>
          <p:cNvSpPr>
            <a:spLocks noChangeArrowheads="1"/>
          </p:cNvSpPr>
          <p:nvPr/>
        </p:nvSpPr>
        <p:spPr bwMode="auto">
          <a:xfrm>
            <a:off x="2249885" y="6547392"/>
            <a:ext cx="107950" cy="14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defPPr>
              <a:defRPr lang="ja-JP"/>
            </a:defPPr>
            <a:lvl1pPr algn="l" rtl="0" fontAlgn="base">
              <a:spcBef>
                <a:spcPct val="0"/>
              </a:spcBef>
              <a:spcAft>
                <a:spcPct val="0"/>
              </a:spcAft>
              <a:defRPr kumimoji="1" kern="1200">
                <a:solidFill>
                  <a:schemeClr val="tx1"/>
                </a:solidFill>
                <a:latin typeface="Calibri"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charset="-128"/>
                <a:cs typeface="+mn-cs"/>
              </a:defRPr>
            </a:lvl5pPr>
            <a:lvl6pPr marL="2286000" algn="l" defTabSz="914400" rtl="0" eaLnBrk="1" latinLnBrk="0" hangingPunct="1">
              <a:defRPr kumimoji="1" kern="1200">
                <a:solidFill>
                  <a:schemeClr val="tx1"/>
                </a:solidFill>
                <a:latin typeface="Calibri" pitchFamily="34" charset="0"/>
                <a:ea typeface="ＭＳ Ｐゴシック" charset="-128"/>
                <a:cs typeface="+mn-cs"/>
              </a:defRPr>
            </a:lvl6pPr>
            <a:lvl7pPr marL="2743200" algn="l" defTabSz="914400" rtl="0" eaLnBrk="1" latinLnBrk="0" hangingPunct="1">
              <a:defRPr kumimoji="1" kern="1200">
                <a:solidFill>
                  <a:schemeClr val="tx1"/>
                </a:solidFill>
                <a:latin typeface="Calibri" pitchFamily="34" charset="0"/>
                <a:ea typeface="ＭＳ Ｐゴシック" charset="-128"/>
                <a:cs typeface="+mn-cs"/>
              </a:defRPr>
            </a:lvl7pPr>
            <a:lvl8pPr marL="3200400" algn="l" defTabSz="914400" rtl="0" eaLnBrk="1" latinLnBrk="0" hangingPunct="1">
              <a:defRPr kumimoji="1" kern="1200">
                <a:solidFill>
                  <a:schemeClr val="tx1"/>
                </a:solidFill>
                <a:latin typeface="Calibri" pitchFamily="34" charset="0"/>
                <a:ea typeface="ＭＳ Ｐゴシック" charset="-128"/>
                <a:cs typeface="+mn-cs"/>
              </a:defRPr>
            </a:lvl8pPr>
            <a:lvl9pPr marL="3657600" algn="l" defTabSz="914400" rtl="0" eaLnBrk="1" latinLnBrk="0" hangingPunct="1">
              <a:defRPr kumimoji="1" kern="1200">
                <a:solidFill>
                  <a:schemeClr val="tx1"/>
                </a:solidFill>
                <a:latin typeface="Calibri" pitchFamily="34" charset="0"/>
                <a:ea typeface="ＭＳ Ｐゴシック" charset="-128"/>
                <a:cs typeface="+mn-cs"/>
              </a:defRPr>
            </a:lvl9pPr>
          </a:lstStyle>
          <a:p>
            <a:r>
              <a:rPr lang="ja-JP" altLang="ja-JP" sz="1000" dirty="0">
                <a:solidFill>
                  <a:srgbClr val="000000"/>
                </a:solidFill>
                <a:latin typeface="ＭＳ Ｐゴシック" charset="-128"/>
              </a:rPr>
              <a:t>0</a:t>
            </a:r>
            <a:endParaRPr lang="ja-JP" altLang="ja-JP" dirty="0">
              <a:latin typeface="Arial" charset="0"/>
            </a:endParaRPr>
          </a:p>
        </p:txBody>
      </p:sp>
    </p:spTree>
    <p:extLst>
      <p:ext uri="{BB962C8B-B14F-4D97-AF65-F5344CB8AC3E}">
        <p14:creationId xmlns:p14="http://schemas.microsoft.com/office/powerpoint/2010/main" val="3042688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659284298"/>
              </p:ext>
            </p:extLst>
          </p:nvPr>
        </p:nvGraphicFramePr>
        <p:xfrm>
          <a:off x="179512" y="188640"/>
          <a:ext cx="8856983" cy="457200"/>
        </p:xfrm>
        <a:graphic>
          <a:graphicData uri="http://schemas.openxmlformats.org/drawingml/2006/table">
            <a:tbl>
              <a:tblPr bandRow="1">
                <a:tableStyleId>{5C22544A-7EE6-4342-B048-85BDC9FD1C3A}</a:tableStyleId>
              </a:tblPr>
              <a:tblGrid>
                <a:gridCol w="805180"/>
                <a:gridCol w="3083252"/>
                <a:gridCol w="720080"/>
                <a:gridCol w="4248471"/>
              </a:tblGrid>
              <a:tr h="370840">
                <a:tc>
                  <a:txBody>
                    <a:bodyPr/>
                    <a:lstStyle/>
                    <a:p>
                      <a:r>
                        <a:rPr kumimoji="1" lang="ja-JP" altLang="en-US" sz="1400" dirty="0" smtClean="0"/>
                        <a:t>法人名</a:t>
                      </a:r>
                      <a:endParaRPr kumimoji="1" lang="ja-JP" altLang="en-US" sz="1400" dirty="0"/>
                    </a:p>
                  </a:txBody>
                  <a:tcPr/>
                </a:tc>
                <a:tc>
                  <a:txBody>
                    <a:bodyPr/>
                    <a:lstStyle/>
                    <a:p>
                      <a:r>
                        <a:rPr kumimoji="1" lang="ja-JP" altLang="en-US" sz="1400" dirty="0" smtClean="0"/>
                        <a:t>大阪府住宅供給公社</a:t>
                      </a:r>
                      <a:endParaRPr kumimoji="1" lang="ja-JP" altLang="en-US" sz="1400" dirty="0"/>
                    </a:p>
                  </a:txBody>
                  <a:tcPr/>
                </a:tc>
                <a:tc>
                  <a:txBody>
                    <a:bodyPr/>
                    <a:lstStyle/>
                    <a:p>
                      <a:r>
                        <a:rPr kumimoji="1" lang="ja-JP" altLang="en-US" sz="1400" dirty="0" smtClean="0"/>
                        <a:t>事業名</a:t>
                      </a:r>
                      <a:endParaRPr kumimoji="1" lang="ja-JP" altLang="en-US" sz="1400" dirty="0"/>
                    </a:p>
                  </a:txBody>
                  <a:tcPr/>
                </a:tc>
                <a:tc>
                  <a:txBody>
                    <a:bodyPr/>
                    <a:lstStyle/>
                    <a:p>
                      <a:r>
                        <a:rPr kumimoji="1" lang="ja-JP" altLang="en-US" sz="1200" dirty="0" smtClean="0"/>
                        <a:t>①大阪府住宅供給公社事業損失</a:t>
                      </a:r>
                      <a:r>
                        <a:rPr kumimoji="1" lang="en-US" altLang="ja-JP" sz="1200" dirty="0" smtClean="0"/>
                        <a:t/>
                      </a:r>
                      <a:br>
                        <a:rPr kumimoji="1" lang="en-US" altLang="ja-JP" sz="1200" dirty="0" smtClean="0"/>
                      </a:br>
                      <a:r>
                        <a:rPr kumimoji="1" lang="ja-JP" altLang="en-US" sz="1200" dirty="0" smtClean="0"/>
                        <a:t>②大阪府住宅供給公社賃貸住宅建設資金等借入</a:t>
                      </a:r>
                      <a:endParaRPr kumimoji="1" lang="ja-JP" altLang="en-US" sz="1200" dirty="0"/>
                    </a:p>
                  </a:txBody>
                  <a:tcPr/>
                </a:tc>
              </a:tr>
            </a:tbl>
          </a:graphicData>
        </a:graphic>
      </p:graphicFrame>
      <p:sp>
        <p:nvSpPr>
          <p:cNvPr id="70" name="フレーム 69"/>
          <p:cNvSpPr/>
          <p:nvPr/>
        </p:nvSpPr>
        <p:spPr>
          <a:xfrm>
            <a:off x="251520" y="764704"/>
            <a:ext cx="1512168"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事業スキーム</a:t>
            </a:r>
            <a:endParaRPr lang="ja-JP" altLang="en-US" sz="1400" b="1" dirty="0">
              <a:solidFill>
                <a:prstClr val="black"/>
              </a:solidFill>
            </a:endParaRPr>
          </a:p>
        </p:txBody>
      </p:sp>
      <p:sp>
        <p:nvSpPr>
          <p:cNvPr id="28" name="角丸四角形 27"/>
          <p:cNvSpPr/>
          <p:nvPr/>
        </p:nvSpPr>
        <p:spPr>
          <a:xfrm>
            <a:off x="1104459" y="1412776"/>
            <a:ext cx="86409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white"/>
                </a:solidFill>
              </a:rPr>
              <a:t>大阪府</a:t>
            </a:r>
            <a:endParaRPr lang="en-US" altLang="ja-JP" sz="1200" dirty="0" smtClean="0">
              <a:solidFill>
                <a:prstClr val="white"/>
              </a:solidFill>
            </a:endParaRPr>
          </a:p>
          <a:p>
            <a:pPr algn="ctr"/>
            <a:r>
              <a:rPr lang="ja-JP" altLang="en-US" sz="1200" dirty="0" smtClean="0">
                <a:solidFill>
                  <a:prstClr val="white"/>
                </a:solidFill>
              </a:rPr>
              <a:t>住宅供給</a:t>
            </a:r>
            <a:endParaRPr lang="en-US" altLang="ja-JP" sz="1200" dirty="0" smtClean="0">
              <a:solidFill>
                <a:prstClr val="white"/>
              </a:solidFill>
            </a:endParaRPr>
          </a:p>
          <a:p>
            <a:pPr algn="ctr"/>
            <a:r>
              <a:rPr lang="ja-JP" altLang="en-US" sz="1200" dirty="0">
                <a:solidFill>
                  <a:prstClr val="white"/>
                </a:solidFill>
              </a:rPr>
              <a:t>公社</a:t>
            </a:r>
            <a:endParaRPr lang="en-US" altLang="ja-JP" sz="1200" dirty="0" smtClean="0">
              <a:solidFill>
                <a:prstClr val="white"/>
              </a:solidFill>
            </a:endParaRPr>
          </a:p>
        </p:txBody>
      </p:sp>
      <p:sp>
        <p:nvSpPr>
          <p:cNvPr id="45" name="六角形 44"/>
          <p:cNvSpPr/>
          <p:nvPr/>
        </p:nvSpPr>
        <p:spPr>
          <a:xfrm>
            <a:off x="2989846" y="1542248"/>
            <a:ext cx="838361" cy="374584"/>
          </a:xfrm>
          <a:prstGeom prst="hexagon">
            <a:avLst>
              <a:gd name="adj" fmla="val 48810"/>
              <a:gd name="vf" fmla="val 1154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white"/>
                </a:solidFill>
              </a:rPr>
              <a:t>金融機関</a:t>
            </a:r>
            <a:endParaRPr lang="ja-JP" altLang="en-US" dirty="0">
              <a:solidFill>
                <a:prstClr val="white"/>
              </a:solidFill>
            </a:endParaRPr>
          </a:p>
        </p:txBody>
      </p:sp>
      <p:sp>
        <p:nvSpPr>
          <p:cNvPr id="48" name="正方形/長方形 47"/>
          <p:cNvSpPr/>
          <p:nvPr/>
        </p:nvSpPr>
        <p:spPr>
          <a:xfrm>
            <a:off x="2028771" y="1890524"/>
            <a:ext cx="503078" cy="3894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prstClr val="black"/>
                </a:solidFill>
              </a:rPr>
              <a:t>償還</a:t>
            </a:r>
            <a:endParaRPr lang="en-US" altLang="ja-JP" sz="1200" b="1" dirty="0" smtClean="0">
              <a:solidFill>
                <a:prstClr val="black"/>
              </a:solidFill>
            </a:endParaRPr>
          </a:p>
        </p:txBody>
      </p:sp>
      <p:sp>
        <p:nvSpPr>
          <p:cNvPr id="50" name="円/楕円 49"/>
          <p:cNvSpPr/>
          <p:nvPr/>
        </p:nvSpPr>
        <p:spPr>
          <a:xfrm>
            <a:off x="2495947" y="1965340"/>
            <a:ext cx="3240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white"/>
                </a:solidFill>
              </a:rPr>
              <a:t>補</a:t>
            </a:r>
            <a:endParaRPr lang="ja-JP" altLang="en-US" dirty="0">
              <a:solidFill>
                <a:prstClr val="white"/>
              </a:solidFill>
            </a:endParaRPr>
          </a:p>
        </p:txBody>
      </p:sp>
      <p:sp>
        <p:nvSpPr>
          <p:cNvPr id="57" name="下矢印 56"/>
          <p:cNvSpPr/>
          <p:nvPr/>
        </p:nvSpPr>
        <p:spPr>
          <a:xfrm rot="16200000">
            <a:off x="2407587" y="1489326"/>
            <a:ext cx="226329" cy="6899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58" name="直線矢印コネクタ 57"/>
          <p:cNvCxnSpPr/>
          <p:nvPr/>
        </p:nvCxnSpPr>
        <p:spPr>
          <a:xfrm flipH="1">
            <a:off x="2201825" y="1542248"/>
            <a:ext cx="5882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2227856" y="1265249"/>
            <a:ext cx="55775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200" b="1" dirty="0">
                <a:solidFill>
                  <a:prstClr val="black"/>
                </a:solidFill>
              </a:rPr>
              <a:t>借入</a:t>
            </a:r>
            <a:endParaRPr lang="en-US" altLang="ja-JP" sz="1200" b="1" dirty="0" smtClean="0">
              <a:solidFill>
                <a:prstClr val="black"/>
              </a:solidFill>
            </a:endParaRPr>
          </a:p>
        </p:txBody>
      </p:sp>
      <p:sp>
        <p:nvSpPr>
          <p:cNvPr id="44" name="正方形/長方形 43"/>
          <p:cNvSpPr/>
          <p:nvPr/>
        </p:nvSpPr>
        <p:spPr>
          <a:xfrm>
            <a:off x="263699" y="2636912"/>
            <a:ext cx="4464496" cy="18722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100" dirty="0" smtClean="0">
                <a:solidFill>
                  <a:prstClr val="black"/>
                </a:solidFill>
              </a:rPr>
              <a:t>○スキームの概要</a:t>
            </a:r>
            <a:r>
              <a:rPr lang="en-US" altLang="ja-JP" sz="1100" dirty="0" smtClean="0">
                <a:solidFill>
                  <a:prstClr val="black"/>
                </a:solidFill>
              </a:rPr>
              <a:t/>
            </a:r>
            <a:br>
              <a:rPr lang="en-US" altLang="ja-JP" sz="1100" dirty="0" smtClean="0">
                <a:solidFill>
                  <a:prstClr val="black"/>
                </a:solidFill>
              </a:rPr>
            </a:br>
            <a:r>
              <a:rPr lang="ja-JP" altLang="en-US" sz="1100" dirty="0">
                <a:solidFill>
                  <a:prstClr val="black"/>
                </a:solidFill>
              </a:rPr>
              <a:t>　</a:t>
            </a:r>
            <a:r>
              <a:rPr lang="ja-JP" altLang="en-US" sz="1100" dirty="0" smtClean="0">
                <a:solidFill>
                  <a:prstClr val="black"/>
                </a:solidFill>
              </a:rPr>
              <a:t>住民生活</a:t>
            </a:r>
            <a:r>
              <a:rPr lang="ja-JP" altLang="en-US" sz="1100" dirty="0">
                <a:solidFill>
                  <a:prstClr val="black"/>
                </a:solidFill>
              </a:rPr>
              <a:t>の安定と社会福祉の増進に寄与するとともに、秩序ある住宅市街地の開発に資するため</a:t>
            </a:r>
            <a:r>
              <a:rPr lang="ja-JP" altLang="en-US" sz="1100" dirty="0" smtClean="0">
                <a:solidFill>
                  <a:prstClr val="black"/>
                </a:solidFill>
              </a:rPr>
              <a:t>、住宅</a:t>
            </a:r>
            <a:r>
              <a:rPr lang="ja-JP" altLang="en-US" sz="1100" dirty="0">
                <a:solidFill>
                  <a:prstClr val="black"/>
                </a:solidFill>
              </a:rPr>
              <a:t>の積立分譲等の方法により居住環境の良好</a:t>
            </a:r>
            <a:r>
              <a:rPr lang="ja-JP" altLang="en-US" sz="1100" dirty="0" smtClean="0">
                <a:solidFill>
                  <a:prstClr val="black"/>
                </a:solidFill>
              </a:rPr>
              <a:t>な集合住宅</a:t>
            </a:r>
            <a:r>
              <a:rPr lang="ja-JP" altLang="en-US" sz="1100" dirty="0">
                <a:solidFill>
                  <a:prstClr val="black"/>
                </a:solidFill>
              </a:rPr>
              <a:t>及びその用に供する宅地を</a:t>
            </a:r>
            <a:r>
              <a:rPr lang="ja-JP" altLang="en-US" sz="1100" dirty="0" smtClean="0">
                <a:solidFill>
                  <a:prstClr val="black"/>
                </a:solidFill>
              </a:rPr>
              <a:t>供給する事業。</a:t>
            </a:r>
            <a:r>
              <a:rPr lang="en-US" altLang="ja-JP" sz="1100" dirty="0" smtClean="0">
                <a:solidFill>
                  <a:prstClr val="black"/>
                </a:solidFill>
              </a:rPr>
              <a:t/>
            </a:r>
            <a:br>
              <a:rPr lang="en-US" altLang="ja-JP" sz="1100" dirty="0" smtClean="0">
                <a:solidFill>
                  <a:prstClr val="black"/>
                </a:solidFill>
              </a:rPr>
            </a:br>
            <a:r>
              <a:rPr lang="ja-JP" altLang="en-US" sz="1100" dirty="0" smtClean="0">
                <a:solidFill>
                  <a:prstClr val="black"/>
                </a:solidFill>
              </a:rPr>
              <a:t>○損失補償の内容　</a:t>
            </a:r>
            <a:endParaRPr lang="en-US" altLang="ja-JP" sz="1100" dirty="0" smtClean="0">
              <a:solidFill>
                <a:prstClr val="black"/>
              </a:solidFill>
            </a:endParaRPr>
          </a:p>
          <a:p>
            <a:r>
              <a:rPr lang="ja-JP" altLang="en-US" sz="1100" dirty="0">
                <a:solidFill>
                  <a:prstClr val="black"/>
                </a:solidFill>
              </a:rPr>
              <a:t>　</a:t>
            </a:r>
            <a:r>
              <a:rPr lang="ja-JP" altLang="en-US" sz="1100" dirty="0" smtClean="0">
                <a:solidFill>
                  <a:prstClr val="black"/>
                </a:solidFill>
              </a:rPr>
              <a:t>公社</a:t>
            </a:r>
            <a:r>
              <a:rPr lang="ja-JP" altLang="en-US" sz="1100" dirty="0">
                <a:solidFill>
                  <a:prstClr val="black"/>
                </a:solidFill>
              </a:rPr>
              <a:t>の金融機関からの借入の償還に対する損失</a:t>
            </a:r>
            <a:r>
              <a:rPr lang="ja-JP" altLang="en-US" sz="1100" dirty="0" smtClean="0">
                <a:solidFill>
                  <a:prstClr val="black"/>
                </a:solidFill>
              </a:rPr>
              <a:t>補償。</a:t>
            </a:r>
            <a:endParaRPr lang="en-US" altLang="ja-JP" sz="1100" dirty="0" smtClean="0">
              <a:solidFill>
                <a:prstClr val="black"/>
              </a:solidFill>
            </a:endParaRPr>
          </a:p>
          <a:p>
            <a:r>
              <a:rPr lang="ja-JP" altLang="en-US" sz="1100" dirty="0">
                <a:solidFill>
                  <a:prstClr val="black"/>
                </a:solidFill>
              </a:rPr>
              <a:t>　</a:t>
            </a:r>
            <a:r>
              <a:rPr lang="ja-JP" altLang="en-US" sz="1100" dirty="0" smtClean="0">
                <a:solidFill>
                  <a:prstClr val="black"/>
                </a:solidFill>
              </a:rPr>
              <a:t>新たな借入金については、付与せず。</a:t>
            </a:r>
            <a:r>
              <a:rPr lang="ja-JP" altLang="en-US" sz="1100" dirty="0">
                <a:solidFill>
                  <a:prstClr val="black"/>
                </a:solidFill>
              </a:rPr>
              <a:t>　既</a:t>
            </a:r>
            <a:r>
              <a:rPr lang="ja-JP" altLang="en-US" sz="1100" dirty="0" smtClean="0">
                <a:solidFill>
                  <a:prstClr val="black"/>
                </a:solidFill>
              </a:rPr>
              <a:t>に損失補償を付与している借　</a:t>
            </a:r>
            <a:endParaRPr lang="en-US" altLang="ja-JP" sz="1100" dirty="0" smtClean="0">
              <a:solidFill>
                <a:prstClr val="black"/>
              </a:solidFill>
            </a:endParaRPr>
          </a:p>
          <a:p>
            <a:r>
              <a:rPr lang="ja-JP" altLang="en-US" sz="1100" dirty="0">
                <a:solidFill>
                  <a:prstClr val="black"/>
                </a:solidFill>
              </a:rPr>
              <a:t>　</a:t>
            </a:r>
            <a:r>
              <a:rPr lang="ja-JP" altLang="en-US" sz="1100" dirty="0" smtClean="0">
                <a:solidFill>
                  <a:prstClr val="black"/>
                </a:solidFill>
              </a:rPr>
              <a:t>入金の借換のみを対象。</a:t>
            </a:r>
            <a:r>
              <a:rPr lang="ja-JP" altLang="en-US" sz="1100" dirty="0">
                <a:solidFill>
                  <a:prstClr val="black"/>
                </a:solidFill>
              </a:rPr>
              <a:t/>
            </a:r>
            <a:br>
              <a:rPr lang="ja-JP" altLang="en-US" sz="1100" dirty="0">
                <a:solidFill>
                  <a:prstClr val="black"/>
                </a:solidFill>
              </a:rPr>
            </a:br>
            <a:r>
              <a:rPr lang="ja-JP" altLang="en-US" sz="1100" dirty="0" smtClean="0">
                <a:solidFill>
                  <a:prstClr val="black"/>
                </a:solidFill>
              </a:rPr>
              <a:t>　</a:t>
            </a:r>
            <a:r>
              <a:rPr lang="ja-JP" altLang="en-US" sz="900" dirty="0" smtClean="0">
                <a:solidFill>
                  <a:prstClr val="black"/>
                </a:solidFill>
              </a:rPr>
              <a:t>　</a:t>
            </a:r>
            <a:r>
              <a:rPr lang="en-US" altLang="ja-JP" sz="900" dirty="0" smtClean="0">
                <a:solidFill>
                  <a:prstClr val="black"/>
                </a:solidFill>
              </a:rPr>
              <a:t>※</a:t>
            </a:r>
            <a:r>
              <a:rPr lang="ja-JP" altLang="en-US" sz="900" dirty="0" smtClean="0">
                <a:solidFill>
                  <a:prstClr val="black"/>
                </a:solidFill>
              </a:rPr>
              <a:t>事業資金の借入分は、「出資</a:t>
            </a:r>
            <a:r>
              <a:rPr lang="ja-JP" altLang="en-US" sz="900" dirty="0" smtClean="0">
                <a:solidFill>
                  <a:prstClr val="black"/>
                </a:solidFill>
              </a:rPr>
              <a:t>法人キャッシュ・マネジメント・システムによる</a:t>
            </a:r>
            <a:r>
              <a:rPr lang="ja-JP" altLang="en-US" sz="900" dirty="0" smtClean="0">
                <a:solidFill>
                  <a:prstClr val="black"/>
                </a:solidFill>
              </a:rPr>
              <a:t>事業</a:t>
            </a:r>
            <a:endParaRPr lang="en-US" altLang="ja-JP" sz="900" dirty="0" smtClean="0">
              <a:solidFill>
                <a:prstClr val="black"/>
              </a:solidFill>
            </a:endParaRPr>
          </a:p>
          <a:p>
            <a:r>
              <a:rPr lang="ja-JP" altLang="en-US" sz="900" dirty="0">
                <a:solidFill>
                  <a:prstClr val="black"/>
                </a:solidFill>
              </a:rPr>
              <a:t>　</a:t>
            </a:r>
            <a:r>
              <a:rPr lang="ja-JP" altLang="en-US" sz="900" dirty="0" smtClean="0">
                <a:solidFill>
                  <a:prstClr val="black"/>
                </a:solidFill>
              </a:rPr>
              <a:t>　　　</a:t>
            </a:r>
            <a:r>
              <a:rPr lang="ja-JP" altLang="en-US" sz="900" dirty="0" smtClean="0">
                <a:solidFill>
                  <a:prstClr val="black"/>
                </a:solidFill>
              </a:rPr>
              <a:t>資金の</a:t>
            </a:r>
            <a:r>
              <a:rPr lang="ja-JP" altLang="en-US" sz="900" dirty="0" smtClean="0">
                <a:solidFill>
                  <a:prstClr val="black"/>
                </a:solidFill>
              </a:rPr>
              <a:t>借入及び貸付</a:t>
            </a:r>
            <a:r>
              <a:rPr lang="ja-JP" altLang="en-US" sz="900" smtClean="0">
                <a:solidFill>
                  <a:prstClr val="black"/>
                </a:solidFill>
              </a:rPr>
              <a:t>に</a:t>
            </a:r>
            <a:r>
              <a:rPr lang="ja-JP" altLang="en-US" sz="900" smtClean="0">
                <a:solidFill>
                  <a:prstClr val="black"/>
                </a:solidFill>
              </a:rPr>
              <a:t>対する</a:t>
            </a:r>
            <a:r>
              <a:rPr lang="ja-JP" altLang="en-US" sz="900" dirty="0" smtClean="0">
                <a:solidFill>
                  <a:prstClr val="black"/>
                </a:solidFill>
              </a:rPr>
              <a:t>損失</a:t>
            </a:r>
            <a:r>
              <a:rPr lang="ja-JP" altLang="en-US" sz="900" smtClean="0">
                <a:solidFill>
                  <a:prstClr val="black"/>
                </a:solidFill>
              </a:rPr>
              <a:t>補償」を参照</a:t>
            </a:r>
            <a:endParaRPr lang="en-US" altLang="ja-JP" sz="900" dirty="0" smtClean="0">
              <a:solidFill>
                <a:prstClr val="black"/>
              </a:solidFill>
            </a:endParaRPr>
          </a:p>
        </p:txBody>
      </p:sp>
      <p:sp>
        <p:nvSpPr>
          <p:cNvPr id="53" name="正方形/長方形 52"/>
          <p:cNvSpPr/>
          <p:nvPr/>
        </p:nvSpPr>
        <p:spPr>
          <a:xfrm>
            <a:off x="4788024" y="836712"/>
            <a:ext cx="4248472" cy="4752876"/>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3" name="フレーム 62"/>
          <p:cNvSpPr/>
          <p:nvPr/>
        </p:nvSpPr>
        <p:spPr>
          <a:xfrm>
            <a:off x="4860032" y="851175"/>
            <a:ext cx="2592288" cy="33414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損失補償に係る点検内容</a:t>
            </a:r>
            <a:endParaRPr lang="ja-JP" altLang="en-US" sz="1400" b="1" dirty="0">
              <a:solidFill>
                <a:prstClr val="black"/>
              </a:solidFill>
            </a:endParaRPr>
          </a:p>
        </p:txBody>
      </p:sp>
      <p:graphicFrame>
        <p:nvGraphicFramePr>
          <p:cNvPr id="66" name="表 65"/>
          <p:cNvGraphicFramePr>
            <a:graphicFrameLocks noGrp="1"/>
          </p:cNvGraphicFramePr>
          <p:nvPr>
            <p:extLst>
              <p:ext uri="{D42A27DB-BD31-4B8C-83A1-F6EECF244321}">
                <p14:modId xmlns:p14="http://schemas.microsoft.com/office/powerpoint/2010/main" val="1775472346"/>
              </p:ext>
            </p:extLst>
          </p:nvPr>
        </p:nvGraphicFramePr>
        <p:xfrm>
          <a:off x="4860032" y="1268760"/>
          <a:ext cx="4104456" cy="4116164"/>
        </p:xfrm>
        <a:graphic>
          <a:graphicData uri="http://schemas.openxmlformats.org/drawingml/2006/table">
            <a:tbl>
              <a:tblPr firstRow="1" bandRow="1">
                <a:tableStyleId>{5C22544A-7EE6-4342-B048-85BDC9FD1C3A}</a:tableStyleId>
              </a:tblPr>
              <a:tblGrid>
                <a:gridCol w="1296144"/>
                <a:gridCol w="2808312"/>
              </a:tblGrid>
              <a:tr h="787565">
                <a:tc>
                  <a:txBody>
                    <a:bodyPr/>
                    <a:lstStyle/>
                    <a:p>
                      <a:r>
                        <a:rPr kumimoji="1" lang="ja-JP" altLang="en-US" sz="1100" b="0" dirty="0" smtClean="0"/>
                        <a:t>債務を負担</a:t>
                      </a:r>
                      <a:r>
                        <a:rPr kumimoji="1" lang="en-US" altLang="ja-JP" sz="1100" b="0" dirty="0" smtClean="0"/>
                        <a:t/>
                      </a:r>
                      <a:br>
                        <a:rPr kumimoji="1" lang="en-US" altLang="ja-JP" sz="1100" b="0" dirty="0" smtClean="0"/>
                      </a:br>
                      <a:r>
                        <a:rPr kumimoji="1" lang="ja-JP" altLang="en-US" sz="1100" b="0" dirty="0" smtClean="0"/>
                        <a:t>する必要性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居住環境の良好な集合住宅及びその宅地を供給する事業であり、府として事業の必要性が高く、安定的かつ有利な金融機関からの資金調達には府の</a:t>
                      </a:r>
                      <a:r>
                        <a:rPr kumimoji="1" lang="ja-JP" altLang="en-US" sz="1100" b="0" dirty="0" smtClean="0">
                          <a:solidFill>
                            <a:schemeClr val="bg1"/>
                          </a:solidFill>
                        </a:rPr>
                        <a:t>損失補償</a:t>
                      </a:r>
                      <a:r>
                        <a:rPr kumimoji="1" lang="ja-JP" altLang="en-US" sz="1100" b="0" dirty="0" smtClean="0"/>
                        <a:t>が必要。</a:t>
                      </a:r>
                    </a:p>
                  </a:txBody>
                  <a:tcPr/>
                </a:tc>
              </a:tr>
              <a:tr h="508579">
                <a:tc>
                  <a:txBody>
                    <a:bodyPr/>
                    <a:lstStyle/>
                    <a:p>
                      <a:r>
                        <a:rPr kumimoji="1" lang="ja-JP" altLang="en-US" sz="1100" b="0" dirty="0" smtClean="0"/>
                        <a:t>損失補償に係る</a:t>
                      </a:r>
                      <a:r>
                        <a:rPr kumimoji="1" lang="en-US" altLang="ja-JP" sz="1100" b="0" dirty="0" smtClean="0"/>
                        <a:t/>
                      </a:r>
                      <a:br>
                        <a:rPr kumimoji="1" lang="en-US" altLang="ja-JP" sz="1100" b="0" dirty="0" smtClean="0"/>
                      </a:br>
                      <a:r>
                        <a:rPr kumimoji="1" lang="ja-JP" altLang="en-US" sz="1100" b="0" dirty="0" smtClean="0"/>
                        <a:t>事業の採算性</a:t>
                      </a:r>
                      <a:endParaRPr kumimoji="1" lang="ja-JP" altLang="en-US" sz="11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t>公社全体の借入金の償還計画が策定されており、府がこの計画性を確認しているため、事業に支障を来すことはないと考える。</a:t>
                      </a:r>
                      <a:endParaRPr kumimoji="1" lang="en-US" altLang="ja-JP" sz="1100" b="0" dirty="0" smtClean="0"/>
                    </a:p>
                  </a:txBody>
                  <a:tcPr/>
                </a:tc>
              </a:tr>
              <a:tr h="466535">
                <a:tc>
                  <a:txBody>
                    <a:bodyPr/>
                    <a:lstStyle/>
                    <a:p>
                      <a:r>
                        <a:rPr kumimoji="1" lang="ja-JP" altLang="en-US" sz="1100" b="0" dirty="0" smtClean="0"/>
                        <a:t>補償する</a:t>
                      </a:r>
                      <a:r>
                        <a:rPr kumimoji="1" lang="en-US" altLang="ja-JP" sz="1100" b="0" dirty="0" smtClean="0"/>
                        <a:t/>
                      </a:r>
                      <a:br>
                        <a:rPr kumimoji="1" lang="en-US" altLang="ja-JP" sz="1100" b="0" dirty="0" smtClean="0"/>
                      </a:br>
                      <a:r>
                        <a:rPr kumimoji="1" lang="ja-JP" altLang="en-US" sz="1100" b="0" dirty="0" smtClean="0"/>
                        <a:t>損失の範囲</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弁済期限又は住宅供給公社が破産、民事再生等の法的整理手続開始の申し立てを受けた時点から一定期間後に保有資産の処分による弁済を行っても残存する未弁済額。</a:t>
                      </a:r>
                      <a:endParaRPr kumimoji="1" lang="ja-JP" altLang="en-US" sz="1100" b="0" dirty="0"/>
                    </a:p>
                  </a:txBody>
                  <a:tcPr/>
                </a:tc>
              </a:tr>
              <a:tr h="448239">
                <a:tc>
                  <a:txBody>
                    <a:bodyPr/>
                    <a:lstStyle/>
                    <a:p>
                      <a:r>
                        <a:rPr kumimoji="1" lang="ja-JP" altLang="en-US" sz="1100" b="0" dirty="0" smtClean="0"/>
                        <a:t>補償限度額</a:t>
                      </a:r>
                      <a:r>
                        <a:rPr kumimoji="1" lang="en-US" altLang="ja-JP" sz="1100" b="0" dirty="0" smtClean="0"/>
                        <a:t/>
                      </a:r>
                      <a:br>
                        <a:rPr kumimoji="1" lang="en-US" altLang="ja-JP" sz="1100" b="0" dirty="0" smtClean="0"/>
                      </a:br>
                      <a:r>
                        <a:rPr kumimoji="1" lang="ja-JP" altLang="en-US" sz="1100" b="0" dirty="0" smtClean="0"/>
                        <a:t>の妥当性</a:t>
                      </a:r>
                      <a:endParaRPr kumimoji="1" lang="ja-JP" altLang="en-US" sz="1100" b="0" dirty="0"/>
                    </a:p>
                  </a:txBody>
                  <a:tcPr/>
                </a:tc>
                <a:tc>
                  <a:txBody>
                    <a:bodyPr/>
                    <a:lstStyle/>
                    <a:p>
                      <a:r>
                        <a:rPr kumimoji="1" lang="ja-JP" altLang="en-US" sz="1100" b="0" dirty="0" smtClean="0"/>
                        <a:t>府の行政目的の効率的かつ効果的な達成を図る観点から、妥当な範囲としている。</a:t>
                      </a:r>
                      <a:endParaRPr kumimoji="1" lang="ja-JP" altLang="en-US" sz="1100" b="0" dirty="0"/>
                    </a:p>
                  </a:txBody>
                  <a:tcPr/>
                </a:tc>
              </a:tr>
              <a:tr h="429943">
                <a:tc>
                  <a:txBody>
                    <a:bodyPr/>
                    <a:lstStyle/>
                    <a:p>
                      <a:r>
                        <a:rPr kumimoji="1" lang="ja-JP" altLang="en-US" sz="1100" b="0" dirty="0" smtClean="0"/>
                        <a:t>損失の確定時期</a:t>
                      </a:r>
                      <a:endParaRPr kumimoji="1" lang="ja-JP" altLang="en-US" sz="1100" b="0" dirty="0"/>
                    </a:p>
                  </a:txBody>
                  <a:tcPr/>
                </a:tc>
                <a:tc>
                  <a:txBody>
                    <a:bodyPr/>
                    <a:lstStyle/>
                    <a:p>
                      <a:r>
                        <a:rPr kumimoji="1" lang="ja-JP" altLang="en-US" sz="1100" b="0" dirty="0" smtClean="0"/>
                        <a:t>弁済期限又は住宅供給公社が破産、民事再生等の法的整理手続開始の申し立てを受けた時点から一定期間後に保有資産の処分による弁済を行っても未弁済額が残存する場合。</a:t>
                      </a:r>
                    </a:p>
                  </a:txBody>
                  <a:tcPr/>
                </a:tc>
              </a:tr>
              <a:tr h="532039">
                <a:tc>
                  <a:txBody>
                    <a:bodyPr/>
                    <a:lstStyle/>
                    <a:p>
                      <a:r>
                        <a:rPr kumimoji="1" lang="ja-JP" altLang="en-US" sz="1100" b="0" dirty="0" smtClean="0"/>
                        <a:t>債務を負担する場合に財政運営に与える影響</a:t>
                      </a:r>
                      <a:endParaRPr kumimoji="1" lang="en-US" altLang="ja-JP" sz="1100" b="0" dirty="0" smtClean="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en-US" altLang="ja-JP" sz="1100" b="0" u="none" dirty="0" smtClean="0">
                          <a:solidFill>
                            <a:schemeClr val="tx1"/>
                          </a:solidFill>
                        </a:rPr>
                        <a:t>H28</a:t>
                      </a:r>
                      <a:r>
                        <a:rPr kumimoji="1" lang="ja-JP" altLang="en-US" sz="1100" b="0" u="none" dirty="0" smtClean="0">
                          <a:solidFill>
                            <a:schemeClr val="tx1"/>
                          </a:solidFill>
                        </a:rPr>
                        <a:t>設定額　：　３８億２，７００万円　</a:t>
                      </a:r>
                      <a:endParaRPr kumimoji="1" lang="en-US" altLang="ja-JP" sz="1100" b="0" u="none" dirty="0" smtClean="0">
                        <a:solidFill>
                          <a:schemeClr val="tx1"/>
                        </a:solidFill>
                      </a:endParaRPr>
                    </a:p>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u="none" dirty="0" smtClean="0">
                          <a:solidFill>
                            <a:schemeClr val="tx1"/>
                          </a:solidFill>
                        </a:rPr>
                        <a:t>　</a:t>
                      </a:r>
                      <a:r>
                        <a:rPr kumimoji="1" lang="ja-JP" altLang="en-US" sz="800" b="0" u="none" dirty="0" smtClean="0">
                          <a:solidFill>
                            <a:schemeClr val="tx1"/>
                          </a:solidFill>
                        </a:rPr>
                        <a:t>（設定残額　４７０億６，５４４万円</a:t>
                      </a:r>
                      <a:r>
                        <a:rPr kumimoji="1" lang="en-US" altLang="ja-JP" sz="800" b="0" u="none" dirty="0" smtClean="0">
                          <a:solidFill>
                            <a:schemeClr val="tx1"/>
                          </a:solidFill>
                        </a:rPr>
                        <a:t>※H27</a:t>
                      </a:r>
                      <a:r>
                        <a:rPr kumimoji="1" lang="ja-JP" altLang="en-US" sz="800" b="0" u="none" dirty="0" smtClean="0">
                          <a:solidFill>
                            <a:schemeClr val="tx1"/>
                          </a:solidFill>
                        </a:rPr>
                        <a:t>年度末</a:t>
                      </a:r>
                      <a:r>
                        <a:rPr kumimoji="1" lang="en-US" altLang="ja-JP" sz="800" b="0" u="none" dirty="0" smtClean="0">
                          <a:solidFill>
                            <a:schemeClr val="tx1"/>
                          </a:solidFill>
                        </a:rPr>
                        <a:t>【</a:t>
                      </a:r>
                      <a:r>
                        <a:rPr kumimoji="1" lang="ja-JP" altLang="en-US" sz="800" b="0" u="none" dirty="0" smtClean="0">
                          <a:solidFill>
                            <a:schemeClr val="tx1"/>
                          </a:solidFill>
                        </a:rPr>
                        <a:t>見込み</a:t>
                      </a:r>
                      <a:r>
                        <a:rPr kumimoji="1" lang="en-US" altLang="ja-JP" sz="800" b="0" u="none" dirty="0" smtClean="0">
                          <a:solidFill>
                            <a:schemeClr val="tx1"/>
                          </a:solidFill>
                        </a:rPr>
                        <a:t>】</a:t>
                      </a:r>
                      <a:r>
                        <a:rPr kumimoji="1" lang="ja-JP" altLang="en-US" sz="800" b="0" u="none" dirty="0" smtClean="0">
                          <a:solidFill>
                            <a:schemeClr val="tx1"/>
                          </a:solidFill>
                        </a:rPr>
                        <a:t>）</a:t>
                      </a:r>
                      <a:endParaRPr kumimoji="1" lang="en-US" altLang="ja-JP" sz="800" b="0" u="none" dirty="0" smtClean="0">
                        <a:solidFill>
                          <a:schemeClr val="tx1"/>
                        </a:solidFill>
                      </a:endParaRPr>
                    </a:p>
                  </a:txBody>
                  <a:tcPr/>
                </a:tc>
              </a:tr>
            </a:tbl>
          </a:graphicData>
        </a:graphic>
      </p:graphicFrame>
      <p:sp>
        <p:nvSpPr>
          <p:cNvPr id="163" name="正方形/長方形 162"/>
          <p:cNvSpPr/>
          <p:nvPr/>
        </p:nvSpPr>
        <p:spPr>
          <a:xfrm>
            <a:off x="263699" y="4613900"/>
            <a:ext cx="4464496" cy="2016224"/>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64" name="フレーム 163"/>
          <p:cNvSpPr/>
          <p:nvPr/>
        </p:nvSpPr>
        <p:spPr>
          <a:xfrm>
            <a:off x="347694" y="4728173"/>
            <a:ext cx="1674186" cy="357011"/>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prstClr val="black"/>
                </a:solidFill>
              </a:rPr>
              <a:t>法人の財務状況</a:t>
            </a:r>
            <a:endParaRPr lang="ja-JP" altLang="en-US" sz="1400" b="1" dirty="0">
              <a:solidFill>
                <a:prstClr val="black"/>
              </a:solidFill>
            </a:endParaRPr>
          </a:p>
        </p:txBody>
      </p:sp>
      <p:sp>
        <p:nvSpPr>
          <p:cNvPr id="167" name="正方形/長方形 166"/>
          <p:cNvSpPr/>
          <p:nvPr/>
        </p:nvSpPr>
        <p:spPr>
          <a:xfrm>
            <a:off x="2065602" y="4838963"/>
            <a:ext cx="1046366"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ja-JP" altLang="en-US" sz="1000" dirty="0" smtClean="0">
                <a:solidFill>
                  <a:prstClr val="black"/>
                </a:solidFill>
              </a:rPr>
              <a:t>（平成</a:t>
            </a:r>
            <a:r>
              <a:rPr lang="en-US" altLang="ja-JP" sz="1000" dirty="0" smtClean="0">
                <a:solidFill>
                  <a:prstClr val="black"/>
                </a:solidFill>
              </a:rPr>
              <a:t>26</a:t>
            </a:r>
            <a:r>
              <a:rPr lang="ja-JP" altLang="en-US" sz="1000" dirty="0" smtClean="0">
                <a:solidFill>
                  <a:prstClr val="black"/>
                </a:solidFill>
              </a:rPr>
              <a:t>年度）</a:t>
            </a:r>
            <a:endParaRPr lang="ja-JP" altLang="en-US" sz="1000" dirty="0">
              <a:solidFill>
                <a:prstClr val="black"/>
              </a:solidFill>
            </a:endParaRPr>
          </a:p>
        </p:txBody>
      </p:sp>
      <p:grpSp>
        <p:nvGrpSpPr>
          <p:cNvPr id="2" name="Group 4"/>
          <p:cNvGrpSpPr>
            <a:grpSpLocks noChangeAspect="1"/>
          </p:cNvGrpSpPr>
          <p:nvPr/>
        </p:nvGrpSpPr>
        <p:grpSpPr bwMode="auto">
          <a:xfrm>
            <a:off x="468313" y="5157788"/>
            <a:ext cx="3282950" cy="1311275"/>
            <a:chOff x="295" y="3249"/>
            <a:chExt cx="2068" cy="826"/>
          </a:xfrm>
        </p:grpSpPr>
        <p:sp>
          <p:nvSpPr>
            <p:cNvPr id="3" name="AutoShape 3"/>
            <p:cNvSpPr>
              <a:spLocks noChangeAspect="1" noChangeArrowheads="1" noTextEdit="1"/>
            </p:cNvSpPr>
            <p:nvPr/>
          </p:nvSpPr>
          <p:spPr bwMode="auto">
            <a:xfrm>
              <a:off x="295" y="3249"/>
              <a:ext cx="2068"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4" name="Rectangle 5"/>
            <p:cNvSpPr>
              <a:spLocks noChangeArrowheads="1"/>
            </p:cNvSpPr>
            <p:nvPr/>
          </p:nvSpPr>
          <p:spPr bwMode="auto">
            <a:xfrm>
              <a:off x="315" y="326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ja-JP" sz="1000" b="1" smtClean="0">
                  <a:solidFill>
                    <a:srgbClr val="000000"/>
                  </a:solidFill>
                  <a:latin typeface="ＭＳ Ｐゴシック" pitchFamily="50" charset="-128"/>
                  <a:cs typeface="ＭＳ Ｐゴシック" pitchFamily="50" charset="-128"/>
                </a:rPr>
                <a:t>◆</a:t>
              </a:r>
              <a:r>
                <a:rPr lang="ja-JP" altLang="en-US" sz="1000" b="1" smtClean="0">
                  <a:solidFill>
                    <a:srgbClr val="000000"/>
                  </a:solidFill>
                  <a:latin typeface="ＭＳ Ｐゴシック" pitchFamily="50" charset="-128"/>
                  <a:cs typeface="ＭＳ Ｐゴシック" pitchFamily="50" charset="-128"/>
                </a:rPr>
                <a:t>貸借対照表</a:t>
              </a:r>
              <a:endParaRPr lang="ja-JP" altLang="en-US" smtClean="0">
                <a:solidFill>
                  <a:prstClr val="black"/>
                </a:solidFill>
                <a:latin typeface="Arial" pitchFamily="34" charset="0"/>
                <a:cs typeface="ＭＳ Ｐゴシック" pitchFamily="50" charset="-128"/>
              </a:endParaRPr>
            </a:p>
          </p:txBody>
        </p:sp>
        <p:sp>
          <p:nvSpPr>
            <p:cNvPr id="6" name="Rectangle 6"/>
            <p:cNvSpPr>
              <a:spLocks noChangeArrowheads="1"/>
            </p:cNvSpPr>
            <p:nvPr/>
          </p:nvSpPr>
          <p:spPr bwMode="auto">
            <a:xfrm>
              <a:off x="1858" y="3269"/>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smtClean="0">
                  <a:solidFill>
                    <a:srgbClr val="000000"/>
                  </a:solidFill>
                  <a:latin typeface="ＭＳ Ｐゴシック" pitchFamily="50" charset="-128"/>
                  <a:cs typeface="ＭＳ Ｐゴシック" pitchFamily="50" charset="-128"/>
                </a:rPr>
                <a:t>（単位：百万円）</a:t>
              </a:r>
              <a:endParaRPr lang="ja-JP" altLang="en-US" smtClean="0">
                <a:solidFill>
                  <a:prstClr val="black"/>
                </a:solidFill>
                <a:latin typeface="Arial" pitchFamily="34" charset="0"/>
                <a:cs typeface="ＭＳ Ｐゴシック" pitchFamily="50" charset="-128"/>
              </a:endParaRPr>
            </a:p>
          </p:txBody>
        </p:sp>
        <p:sp>
          <p:nvSpPr>
            <p:cNvPr id="7" name="Rectangle 7"/>
            <p:cNvSpPr>
              <a:spLocks noChangeArrowheads="1"/>
            </p:cNvSpPr>
            <p:nvPr/>
          </p:nvSpPr>
          <p:spPr bwMode="auto">
            <a:xfrm>
              <a:off x="394"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b="1" smtClean="0">
                  <a:solidFill>
                    <a:srgbClr val="000000"/>
                  </a:solidFill>
                  <a:latin typeface="ＭＳ Ｐゴシック" pitchFamily="50" charset="-128"/>
                  <a:cs typeface="ＭＳ Ｐゴシック" pitchFamily="50" charset="-128"/>
                </a:rPr>
                <a:t>資産合計</a:t>
              </a:r>
              <a:endParaRPr lang="ja-JP" altLang="en-US" smtClean="0">
                <a:solidFill>
                  <a:prstClr val="black"/>
                </a:solidFill>
                <a:latin typeface="Arial" pitchFamily="34" charset="0"/>
                <a:cs typeface="ＭＳ Ｐゴシック" pitchFamily="50" charset="-128"/>
              </a:endParaRPr>
            </a:p>
          </p:txBody>
        </p:sp>
        <p:sp>
          <p:nvSpPr>
            <p:cNvPr id="8" name="Rectangle 8"/>
            <p:cNvSpPr>
              <a:spLocks noChangeArrowheads="1"/>
            </p:cNvSpPr>
            <p:nvPr/>
          </p:nvSpPr>
          <p:spPr bwMode="auto">
            <a:xfrm>
              <a:off x="1136" y="3358"/>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ja-JP" sz="900" b="1" dirty="0" smtClean="0">
                  <a:solidFill>
                    <a:srgbClr val="000000"/>
                  </a:solidFill>
                  <a:latin typeface="ＭＳ Ｐゴシック" pitchFamily="50" charset="-128"/>
                  <a:cs typeface="ＭＳ Ｐゴシック" pitchFamily="50" charset="-128"/>
                </a:rPr>
                <a:t>2</a:t>
              </a:r>
              <a:r>
                <a:rPr lang="en-US" altLang="ja-JP" sz="900" b="1" dirty="0" smtClean="0">
                  <a:solidFill>
                    <a:srgbClr val="000000"/>
                  </a:solidFill>
                  <a:latin typeface="ＭＳ Ｐゴシック" pitchFamily="50" charset="-128"/>
                  <a:cs typeface="ＭＳ Ｐゴシック" pitchFamily="50" charset="-128"/>
                </a:rPr>
                <a:t>51</a:t>
              </a:r>
              <a:r>
                <a:rPr lang="ja-JP" altLang="ja-JP" sz="900" b="1" dirty="0" err="1" smtClean="0">
                  <a:solidFill>
                    <a:srgbClr val="000000"/>
                  </a:solidFill>
                  <a:latin typeface="ＭＳ Ｐゴシック" pitchFamily="50" charset="-128"/>
                  <a:cs typeface="ＭＳ Ｐゴシック" pitchFamily="50" charset="-128"/>
                </a:rPr>
                <a:t>,</a:t>
              </a:r>
              <a:r>
                <a:rPr lang="en-US" altLang="ja-JP" sz="900" b="1" dirty="0" smtClean="0">
                  <a:solidFill>
                    <a:srgbClr val="000000"/>
                  </a:solidFill>
                  <a:latin typeface="ＭＳ Ｐゴシック" pitchFamily="50" charset="-128"/>
                  <a:cs typeface="ＭＳ Ｐゴシック" pitchFamily="50" charset="-128"/>
                </a:rPr>
                <a:t>352</a:t>
              </a:r>
              <a:endParaRPr lang="ja-JP" altLang="ja-JP" dirty="0" smtClean="0">
                <a:solidFill>
                  <a:prstClr val="black"/>
                </a:solidFill>
                <a:latin typeface="Arial" pitchFamily="34" charset="0"/>
                <a:cs typeface="ＭＳ Ｐゴシック" pitchFamily="50" charset="-128"/>
              </a:endParaRPr>
            </a:p>
          </p:txBody>
        </p:sp>
        <p:sp>
          <p:nvSpPr>
            <p:cNvPr id="9" name="Rectangle 9"/>
            <p:cNvSpPr>
              <a:spLocks noChangeArrowheads="1"/>
            </p:cNvSpPr>
            <p:nvPr/>
          </p:nvSpPr>
          <p:spPr bwMode="auto">
            <a:xfrm>
              <a:off x="1458" y="335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b="1" smtClean="0">
                  <a:solidFill>
                    <a:srgbClr val="000000"/>
                  </a:solidFill>
                  <a:latin typeface="ＭＳ Ｐゴシック" pitchFamily="50" charset="-128"/>
                  <a:cs typeface="ＭＳ Ｐゴシック" pitchFamily="50" charset="-128"/>
                </a:rPr>
                <a:t>負債合計</a:t>
              </a:r>
              <a:endParaRPr lang="ja-JP" altLang="en-US" smtClean="0">
                <a:solidFill>
                  <a:prstClr val="black"/>
                </a:solidFill>
                <a:latin typeface="Arial" pitchFamily="34" charset="0"/>
                <a:cs typeface="ＭＳ Ｐゴシック" pitchFamily="50" charset="-128"/>
              </a:endParaRPr>
            </a:p>
          </p:txBody>
        </p:sp>
        <p:sp>
          <p:nvSpPr>
            <p:cNvPr id="10" name="Rectangle 10"/>
            <p:cNvSpPr>
              <a:spLocks noChangeArrowheads="1"/>
            </p:cNvSpPr>
            <p:nvPr/>
          </p:nvSpPr>
          <p:spPr bwMode="auto">
            <a:xfrm>
              <a:off x="2056" y="3358"/>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ltLang="ja-JP" sz="900" b="1" dirty="0" smtClean="0">
                  <a:solidFill>
                    <a:srgbClr val="000000"/>
                  </a:solidFill>
                  <a:latin typeface="ＭＳ Ｐゴシック" pitchFamily="50" charset="-128"/>
                  <a:cs typeface="ＭＳ Ｐゴシック" pitchFamily="50" charset="-128"/>
                </a:rPr>
                <a:t>202</a:t>
              </a:r>
              <a:r>
                <a:rPr lang="ja-JP" altLang="ja-JP" sz="900" b="1" dirty="0" err="1" smtClean="0">
                  <a:solidFill>
                    <a:srgbClr val="000000"/>
                  </a:solidFill>
                  <a:latin typeface="ＭＳ Ｐゴシック" pitchFamily="50" charset="-128"/>
                  <a:cs typeface="ＭＳ Ｐゴシック" pitchFamily="50" charset="-128"/>
                </a:rPr>
                <a:t>,</a:t>
              </a:r>
              <a:r>
                <a:rPr lang="en-US" altLang="ja-JP" sz="900" b="1" dirty="0" smtClean="0">
                  <a:solidFill>
                    <a:srgbClr val="000000"/>
                  </a:solidFill>
                  <a:latin typeface="ＭＳ Ｐゴシック" pitchFamily="50" charset="-128"/>
                  <a:cs typeface="ＭＳ Ｐゴシック" pitchFamily="50" charset="-128"/>
                </a:rPr>
                <a:t>457</a:t>
              </a:r>
              <a:endParaRPr lang="ja-JP" altLang="ja-JP" dirty="0" smtClean="0">
                <a:solidFill>
                  <a:prstClr val="black"/>
                </a:solidFill>
                <a:latin typeface="Arial" pitchFamily="34" charset="0"/>
                <a:cs typeface="ＭＳ Ｐゴシック" pitchFamily="50" charset="-128"/>
              </a:endParaRPr>
            </a:p>
          </p:txBody>
        </p:sp>
        <p:sp>
          <p:nvSpPr>
            <p:cNvPr id="11" name="Rectangle 11"/>
            <p:cNvSpPr>
              <a:spLocks noChangeArrowheads="1"/>
            </p:cNvSpPr>
            <p:nvPr/>
          </p:nvSpPr>
          <p:spPr bwMode="auto">
            <a:xfrm>
              <a:off x="389"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smtClean="0">
                  <a:solidFill>
                    <a:srgbClr val="000000"/>
                  </a:solidFill>
                  <a:latin typeface="ＭＳ Ｐゴシック" pitchFamily="50" charset="-128"/>
                  <a:cs typeface="ＭＳ Ｐゴシック" pitchFamily="50" charset="-128"/>
                </a:rPr>
                <a:t>　流動資産</a:t>
              </a:r>
              <a:endParaRPr lang="ja-JP" altLang="en-US" smtClean="0">
                <a:solidFill>
                  <a:prstClr val="black"/>
                </a:solidFill>
                <a:latin typeface="Arial" pitchFamily="34" charset="0"/>
                <a:cs typeface="ＭＳ Ｐゴシック" pitchFamily="50" charset="-128"/>
              </a:endParaRPr>
            </a:p>
          </p:txBody>
        </p:sp>
        <p:sp>
          <p:nvSpPr>
            <p:cNvPr id="12" name="Rectangle 12"/>
            <p:cNvSpPr>
              <a:spLocks noChangeArrowheads="1"/>
            </p:cNvSpPr>
            <p:nvPr/>
          </p:nvSpPr>
          <p:spPr bwMode="auto">
            <a:xfrm>
              <a:off x="1215" y="3447"/>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ltLang="ja-JP" sz="900" dirty="0" smtClean="0">
                  <a:solidFill>
                    <a:srgbClr val="000000"/>
                  </a:solidFill>
                  <a:latin typeface="ＭＳ Ｐゴシック" pitchFamily="50" charset="-128"/>
                  <a:cs typeface="ＭＳ Ｐゴシック" pitchFamily="50" charset="-128"/>
                </a:rPr>
                <a:t>22,249</a:t>
              </a:r>
              <a:endParaRPr lang="ja-JP" altLang="ja-JP" dirty="0" smtClean="0">
                <a:solidFill>
                  <a:prstClr val="black"/>
                </a:solidFill>
                <a:latin typeface="Arial" pitchFamily="34" charset="0"/>
                <a:cs typeface="ＭＳ Ｐゴシック" pitchFamily="50" charset="-128"/>
              </a:endParaRPr>
            </a:p>
          </p:txBody>
        </p:sp>
        <p:sp>
          <p:nvSpPr>
            <p:cNvPr id="13" name="Rectangle 13"/>
            <p:cNvSpPr>
              <a:spLocks noChangeArrowheads="1"/>
            </p:cNvSpPr>
            <p:nvPr/>
          </p:nvSpPr>
          <p:spPr bwMode="auto">
            <a:xfrm>
              <a:off x="1453" y="3447"/>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smtClean="0">
                  <a:solidFill>
                    <a:srgbClr val="000000"/>
                  </a:solidFill>
                  <a:latin typeface="ＭＳ Ｐゴシック" pitchFamily="50" charset="-128"/>
                  <a:cs typeface="ＭＳ Ｐゴシック" pitchFamily="50" charset="-128"/>
                </a:rPr>
                <a:t>　流動負債</a:t>
              </a:r>
              <a:endParaRPr lang="ja-JP" altLang="en-US" smtClean="0">
                <a:solidFill>
                  <a:prstClr val="black"/>
                </a:solidFill>
                <a:latin typeface="Arial" pitchFamily="34" charset="0"/>
                <a:cs typeface="ＭＳ Ｐゴシック" pitchFamily="50" charset="-128"/>
              </a:endParaRPr>
            </a:p>
          </p:txBody>
        </p:sp>
        <p:sp>
          <p:nvSpPr>
            <p:cNvPr id="14" name="Rectangle 14"/>
            <p:cNvSpPr>
              <a:spLocks noChangeArrowheads="1"/>
            </p:cNvSpPr>
            <p:nvPr/>
          </p:nvSpPr>
          <p:spPr bwMode="auto">
            <a:xfrm>
              <a:off x="2135" y="3447"/>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ltLang="ja-JP" sz="900" dirty="0" smtClean="0">
                  <a:solidFill>
                    <a:srgbClr val="000000"/>
                  </a:solidFill>
                  <a:latin typeface="ＭＳ Ｐゴシック" pitchFamily="50" charset="-128"/>
                  <a:cs typeface="ＭＳ Ｐゴシック" pitchFamily="50" charset="-128"/>
                </a:rPr>
                <a:t>41</a:t>
              </a:r>
              <a:r>
                <a:rPr lang="ja-JP" altLang="ja-JP" sz="900" dirty="0" err="1" smtClean="0">
                  <a:solidFill>
                    <a:srgbClr val="000000"/>
                  </a:solidFill>
                  <a:latin typeface="ＭＳ Ｐゴシック" pitchFamily="50" charset="-128"/>
                  <a:cs typeface="ＭＳ Ｐゴシック" pitchFamily="50" charset="-128"/>
                </a:rPr>
                <a:t>,</a:t>
              </a:r>
              <a:r>
                <a:rPr lang="en-US" altLang="ja-JP" sz="900" dirty="0" smtClean="0">
                  <a:solidFill>
                    <a:srgbClr val="000000"/>
                  </a:solidFill>
                  <a:latin typeface="ＭＳ Ｐゴシック" pitchFamily="50" charset="-128"/>
                  <a:cs typeface="ＭＳ Ｐゴシック" pitchFamily="50" charset="-128"/>
                </a:rPr>
                <a:t>062</a:t>
              </a:r>
              <a:endParaRPr lang="ja-JP" altLang="ja-JP" dirty="0" smtClean="0">
                <a:solidFill>
                  <a:prstClr val="black"/>
                </a:solidFill>
                <a:latin typeface="Arial" pitchFamily="34" charset="0"/>
                <a:cs typeface="ＭＳ Ｐゴシック" pitchFamily="50" charset="-128"/>
              </a:endParaRPr>
            </a:p>
          </p:txBody>
        </p:sp>
        <p:sp>
          <p:nvSpPr>
            <p:cNvPr id="15" name="Rectangle 15"/>
            <p:cNvSpPr>
              <a:spLocks noChangeArrowheads="1"/>
            </p:cNvSpPr>
            <p:nvPr/>
          </p:nvSpPr>
          <p:spPr bwMode="auto">
            <a:xfrm>
              <a:off x="389"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smtClean="0">
                  <a:solidFill>
                    <a:srgbClr val="000000"/>
                  </a:solidFill>
                  <a:latin typeface="ＭＳ Ｐゴシック" pitchFamily="50" charset="-128"/>
                  <a:cs typeface="ＭＳ Ｐゴシック" pitchFamily="50" charset="-128"/>
                </a:rPr>
                <a:t>　固定資産</a:t>
              </a:r>
              <a:endParaRPr lang="ja-JP" altLang="en-US" smtClean="0">
                <a:solidFill>
                  <a:prstClr val="black"/>
                </a:solidFill>
                <a:latin typeface="Arial" pitchFamily="34" charset="0"/>
                <a:cs typeface="ＭＳ Ｐゴシック" pitchFamily="50" charset="-128"/>
              </a:endParaRPr>
            </a:p>
          </p:txBody>
        </p:sp>
        <p:sp>
          <p:nvSpPr>
            <p:cNvPr id="16" name="Rectangle 16"/>
            <p:cNvSpPr>
              <a:spLocks noChangeArrowheads="1"/>
            </p:cNvSpPr>
            <p:nvPr/>
          </p:nvSpPr>
          <p:spPr bwMode="auto">
            <a:xfrm>
              <a:off x="1176"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ja-JP" sz="900" dirty="0" smtClean="0">
                  <a:solidFill>
                    <a:srgbClr val="000000"/>
                  </a:solidFill>
                  <a:latin typeface="ＭＳ Ｐゴシック" pitchFamily="50" charset="-128"/>
                  <a:cs typeface="ＭＳ Ｐゴシック" pitchFamily="50" charset="-128"/>
                </a:rPr>
                <a:t>2</a:t>
              </a:r>
              <a:r>
                <a:rPr lang="en-US" altLang="ja-JP" sz="900" dirty="0" smtClean="0">
                  <a:solidFill>
                    <a:srgbClr val="000000"/>
                  </a:solidFill>
                  <a:latin typeface="ＭＳ Ｐゴシック" pitchFamily="50" charset="-128"/>
                  <a:cs typeface="ＭＳ Ｐゴシック" pitchFamily="50" charset="-128"/>
                </a:rPr>
                <a:t>29</a:t>
              </a:r>
              <a:r>
                <a:rPr lang="ja-JP" altLang="ja-JP" sz="900" dirty="0" err="1" smtClean="0">
                  <a:solidFill>
                    <a:srgbClr val="000000"/>
                  </a:solidFill>
                  <a:latin typeface="ＭＳ Ｐゴシック" pitchFamily="50" charset="-128"/>
                  <a:cs typeface="ＭＳ Ｐゴシック" pitchFamily="50" charset="-128"/>
                </a:rPr>
                <a:t>,</a:t>
              </a:r>
              <a:r>
                <a:rPr lang="en-US" altLang="ja-JP" sz="900" dirty="0" smtClean="0">
                  <a:solidFill>
                    <a:srgbClr val="000000"/>
                  </a:solidFill>
                  <a:latin typeface="ＭＳ Ｐゴシック" pitchFamily="50" charset="-128"/>
                  <a:cs typeface="ＭＳ Ｐゴシック" pitchFamily="50" charset="-128"/>
                </a:rPr>
                <a:t>103</a:t>
              </a:r>
              <a:endParaRPr lang="ja-JP" altLang="ja-JP" dirty="0" smtClean="0">
                <a:solidFill>
                  <a:prstClr val="black"/>
                </a:solidFill>
                <a:latin typeface="Arial" pitchFamily="34" charset="0"/>
                <a:cs typeface="ＭＳ Ｐゴシック" pitchFamily="50" charset="-128"/>
              </a:endParaRPr>
            </a:p>
          </p:txBody>
        </p:sp>
        <p:sp>
          <p:nvSpPr>
            <p:cNvPr id="17" name="Rectangle 17"/>
            <p:cNvSpPr>
              <a:spLocks noChangeArrowheads="1"/>
            </p:cNvSpPr>
            <p:nvPr/>
          </p:nvSpPr>
          <p:spPr bwMode="auto">
            <a:xfrm>
              <a:off x="1453" y="3536"/>
              <a:ext cx="208"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smtClean="0">
                  <a:solidFill>
                    <a:srgbClr val="000000"/>
                  </a:solidFill>
                  <a:latin typeface="ＭＳ Ｐゴシック" pitchFamily="50" charset="-128"/>
                  <a:cs typeface="ＭＳ Ｐゴシック" pitchFamily="50" charset="-128"/>
                </a:rPr>
                <a:t>　固定負債</a:t>
              </a:r>
              <a:endParaRPr lang="ja-JP" altLang="en-US" smtClean="0">
                <a:solidFill>
                  <a:prstClr val="black"/>
                </a:solidFill>
                <a:latin typeface="Arial" pitchFamily="34" charset="0"/>
                <a:cs typeface="ＭＳ Ｐゴシック" pitchFamily="50" charset="-128"/>
              </a:endParaRPr>
            </a:p>
          </p:txBody>
        </p:sp>
        <p:sp>
          <p:nvSpPr>
            <p:cNvPr id="18" name="Rectangle 18"/>
            <p:cNvSpPr>
              <a:spLocks noChangeArrowheads="1"/>
            </p:cNvSpPr>
            <p:nvPr/>
          </p:nvSpPr>
          <p:spPr bwMode="auto">
            <a:xfrm>
              <a:off x="2096" y="3536"/>
              <a:ext cx="23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ja-JP" sz="900" dirty="0" smtClean="0">
                  <a:solidFill>
                    <a:srgbClr val="000000"/>
                  </a:solidFill>
                  <a:latin typeface="ＭＳ Ｐゴシック" pitchFamily="50" charset="-128"/>
                  <a:cs typeface="ＭＳ Ｐゴシック" pitchFamily="50" charset="-128"/>
                </a:rPr>
                <a:t>1</a:t>
              </a:r>
              <a:r>
                <a:rPr lang="en-US" altLang="ja-JP" sz="900" dirty="0" smtClean="0">
                  <a:solidFill>
                    <a:srgbClr val="000000"/>
                  </a:solidFill>
                  <a:latin typeface="ＭＳ Ｐゴシック" pitchFamily="50" charset="-128"/>
                  <a:cs typeface="ＭＳ Ｐゴシック" pitchFamily="50" charset="-128"/>
                </a:rPr>
                <a:t>61</a:t>
              </a:r>
              <a:r>
                <a:rPr lang="ja-JP" altLang="ja-JP" sz="900" dirty="0" err="1" smtClean="0">
                  <a:solidFill>
                    <a:srgbClr val="000000"/>
                  </a:solidFill>
                  <a:latin typeface="ＭＳ Ｐゴシック" pitchFamily="50" charset="-128"/>
                  <a:cs typeface="ＭＳ Ｐゴシック" pitchFamily="50" charset="-128"/>
                </a:rPr>
                <a:t>,</a:t>
              </a:r>
              <a:r>
                <a:rPr lang="en-US" altLang="ja-JP" sz="900" dirty="0" smtClean="0">
                  <a:solidFill>
                    <a:srgbClr val="000000"/>
                  </a:solidFill>
                  <a:latin typeface="ＭＳ Ｐゴシック" pitchFamily="50" charset="-128"/>
                  <a:cs typeface="ＭＳ Ｐゴシック" pitchFamily="50" charset="-128"/>
                </a:rPr>
                <a:t>395</a:t>
              </a:r>
              <a:endParaRPr lang="ja-JP" altLang="ja-JP" dirty="0" smtClean="0">
                <a:solidFill>
                  <a:prstClr val="black"/>
                </a:solidFill>
                <a:latin typeface="Arial" pitchFamily="34" charset="0"/>
                <a:cs typeface="ＭＳ Ｐゴシック" pitchFamily="50" charset="-128"/>
              </a:endParaRPr>
            </a:p>
          </p:txBody>
        </p:sp>
        <p:sp>
          <p:nvSpPr>
            <p:cNvPr id="19" name="Rectangle 19"/>
            <p:cNvSpPr>
              <a:spLocks noChangeArrowheads="1"/>
            </p:cNvSpPr>
            <p:nvPr/>
          </p:nvSpPr>
          <p:spPr bwMode="auto">
            <a:xfrm>
              <a:off x="1458" y="3625"/>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b="1" smtClean="0">
                  <a:solidFill>
                    <a:srgbClr val="000000"/>
                  </a:solidFill>
                  <a:latin typeface="ＭＳ Ｐゴシック" pitchFamily="50" charset="-128"/>
                  <a:cs typeface="ＭＳ Ｐゴシック" pitchFamily="50" charset="-128"/>
                </a:rPr>
                <a:t>資本合計</a:t>
              </a:r>
              <a:endParaRPr lang="ja-JP" altLang="en-US" smtClean="0">
                <a:solidFill>
                  <a:prstClr val="black"/>
                </a:solidFill>
                <a:latin typeface="Arial" pitchFamily="34" charset="0"/>
                <a:cs typeface="ＭＳ Ｐゴシック" pitchFamily="50" charset="-128"/>
              </a:endParaRPr>
            </a:p>
          </p:txBody>
        </p:sp>
        <p:sp>
          <p:nvSpPr>
            <p:cNvPr id="20" name="Rectangle 20"/>
            <p:cNvSpPr>
              <a:spLocks noChangeArrowheads="1"/>
            </p:cNvSpPr>
            <p:nvPr/>
          </p:nvSpPr>
          <p:spPr bwMode="auto">
            <a:xfrm>
              <a:off x="2101" y="3625"/>
              <a:ext cx="197"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ltLang="ja-JP" sz="900" b="1" dirty="0" smtClean="0">
                  <a:solidFill>
                    <a:srgbClr val="000000"/>
                  </a:solidFill>
                  <a:latin typeface="ＭＳ Ｐゴシック" pitchFamily="50" charset="-128"/>
                  <a:cs typeface="ＭＳ Ｐゴシック" pitchFamily="50" charset="-128"/>
                </a:rPr>
                <a:t>48</a:t>
              </a:r>
              <a:r>
                <a:rPr lang="ja-JP" altLang="ja-JP" sz="900" b="1" dirty="0" err="1" smtClean="0">
                  <a:solidFill>
                    <a:srgbClr val="000000"/>
                  </a:solidFill>
                  <a:latin typeface="ＭＳ Ｐゴシック" pitchFamily="50" charset="-128"/>
                  <a:cs typeface="ＭＳ Ｐゴシック" pitchFamily="50" charset="-128"/>
                </a:rPr>
                <a:t>,</a:t>
              </a:r>
              <a:r>
                <a:rPr lang="en-US" altLang="ja-JP" sz="900" b="1" dirty="0" smtClean="0">
                  <a:solidFill>
                    <a:srgbClr val="000000"/>
                  </a:solidFill>
                  <a:latin typeface="ＭＳ Ｐゴシック" pitchFamily="50" charset="-128"/>
                  <a:cs typeface="ＭＳ Ｐゴシック" pitchFamily="50" charset="-128"/>
                </a:rPr>
                <a:t>895</a:t>
              </a:r>
              <a:endParaRPr lang="ja-JP" altLang="ja-JP" dirty="0" smtClean="0">
                <a:solidFill>
                  <a:prstClr val="black"/>
                </a:solidFill>
                <a:latin typeface="Arial" pitchFamily="34" charset="0"/>
                <a:cs typeface="ＭＳ Ｐゴシック" pitchFamily="50" charset="-128"/>
              </a:endParaRPr>
            </a:p>
          </p:txBody>
        </p:sp>
        <p:sp>
          <p:nvSpPr>
            <p:cNvPr id="21" name="Rectangle 21"/>
            <p:cNvSpPr>
              <a:spLocks noChangeArrowheads="1"/>
            </p:cNvSpPr>
            <p:nvPr/>
          </p:nvSpPr>
          <p:spPr bwMode="auto">
            <a:xfrm>
              <a:off x="315" y="3714"/>
              <a:ext cx="272"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ja-JP" sz="1000" b="1" smtClean="0">
                  <a:solidFill>
                    <a:srgbClr val="000000"/>
                  </a:solidFill>
                  <a:latin typeface="ＭＳ Ｐゴシック" pitchFamily="50" charset="-128"/>
                  <a:cs typeface="ＭＳ Ｐゴシック" pitchFamily="50" charset="-128"/>
                </a:rPr>
                <a:t>◆</a:t>
              </a:r>
              <a:r>
                <a:rPr lang="ja-JP" altLang="en-US" sz="1000" b="1" smtClean="0">
                  <a:solidFill>
                    <a:srgbClr val="000000"/>
                  </a:solidFill>
                  <a:latin typeface="ＭＳ Ｐゴシック" pitchFamily="50" charset="-128"/>
                  <a:cs typeface="ＭＳ Ｐゴシック" pitchFamily="50" charset="-128"/>
                </a:rPr>
                <a:t>損益計算書</a:t>
              </a:r>
              <a:endParaRPr lang="ja-JP" altLang="en-US" smtClean="0">
                <a:solidFill>
                  <a:prstClr val="black"/>
                </a:solidFill>
                <a:latin typeface="Arial" pitchFamily="34" charset="0"/>
                <a:cs typeface="ＭＳ Ｐゴシック" pitchFamily="50" charset="-128"/>
              </a:endParaRPr>
            </a:p>
          </p:txBody>
        </p:sp>
        <p:sp>
          <p:nvSpPr>
            <p:cNvPr id="22" name="Rectangle 22"/>
            <p:cNvSpPr>
              <a:spLocks noChangeArrowheads="1"/>
            </p:cNvSpPr>
            <p:nvPr/>
          </p:nvSpPr>
          <p:spPr bwMode="auto">
            <a:xfrm>
              <a:off x="389" y="3808"/>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smtClean="0">
                  <a:solidFill>
                    <a:srgbClr val="000000"/>
                  </a:solidFill>
                  <a:latin typeface="ＭＳ Ｐゴシック" pitchFamily="50" charset="-128"/>
                  <a:cs typeface="ＭＳ Ｐゴシック" pitchFamily="50" charset="-128"/>
                </a:rPr>
                <a:t>営業利益</a:t>
              </a:r>
              <a:endParaRPr lang="ja-JP" altLang="en-US" smtClean="0">
                <a:solidFill>
                  <a:prstClr val="black"/>
                </a:solidFill>
                <a:latin typeface="Arial" pitchFamily="34" charset="0"/>
                <a:cs typeface="ＭＳ Ｐゴシック" pitchFamily="50" charset="-128"/>
              </a:endParaRPr>
            </a:p>
          </p:txBody>
        </p:sp>
        <p:sp>
          <p:nvSpPr>
            <p:cNvPr id="23" name="Rectangle 23"/>
            <p:cNvSpPr>
              <a:spLocks noChangeArrowheads="1"/>
            </p:cNvSpPr>
            <p:nvPr/>
          </p:nvSpPr>
          <p:spPr bwMode="auto">
            <a:xfrm>
              <a:off x="1255" y="3808"/>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ltLang="ja-JP" sz="900" dirty="0" smtClean="0">
                  <a:solidFill>
                    <a:srgbClr val="000000"/>
                  </a:solidFill>
                  <a:latin typeface="ＭＳ Ｐゴシック" pitchFamily="50" charset="-128"/>
                  <a:cs typeface="ＭＳ Ｐゴシック" pitchFamily="50" charset="-128"/>
                </a:rPr>
                <a:t>2</a:t>
              </a:r>
              <a:r>
                <a:rPr lang="ja-JP" altLang="ja-JP" sz="900" dirty="0" err="1" smtClean="0">
                  <a:solidFill>
                    <a:srgbClr val="000000"/>
                  </a:solidFill>
                  <a:latin typeface="ＭＳ Ｐゴシック" pitchFamily="50" charset="-128"/>
                  <a:cs typeface="ＭＳ Ｐゴシック" pitchFamily="50" charset="-128"/>
                </a:rPr>
                <a:t>,</a:t>
              </a:r>
              <a:r>
                <a:rPr lang="en-US" altLang="ja-JP" sz="900" dirty="0" smtClean="0">
                  <a:solidFill>
                    <a:srgbClr val="000000"/>
                  </a:solidFill>
                  <a:latin typeface="ＭＳ Ｐゴシック" pitchFamily="50" charset="-128"/>
                  <a:cs typeface="ＭＳ Ｐゴシック" pitchFamily="50" charset="-128"/>
                </a:rPr>
                <a:t>548</a:t>
              </a:r>
              <a:endParaRPr lang="ja-JP" altLang="ja-JP" dirty="0" smtClean="0">
                <a:solidFill>
                  <a:prstClr val="black"/>
                </a:solidFill>
                <a:latin typeface="Arial" pitchFamily="34" charset="0"/>
                <a:cs typeface="ＭＳ Ｐゴシック" pitchFamily="50" charset="-128"/>
              </a:endParaRPr>
            </a:p>
          </p:txBody>
        </p:sp>
        <p:sp>
          <p:nvSpPr>
            <p:cNvPr id="24" name="Rectangle 24"/>
            <p:cNvSpPr>
              <a:spLocks noChangeArrowheads="1"/>
            </p:cNvSpPr>
            <p:nvPr/>
          </p:nvSpPr>
          <p:spPr bwMode="auto">
            <a:xfrm>
              <a:off x="389" y="3897"/>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smtClean="0">
                  <a:solidFill>
                    <a:srgbClr val="000000"/>
                  </a:solidFill>
                  <a:latin typeface="ＭＳ Ｐゴシック" pitchFamily="50" charset="-128"/>
                  <a:cs typeface="ＭＳ Ｐゴシック" pitchFamily="50" charset="-128"/>
                </a:rPr>
                <a:t>経常利益</a:t>
              </a:r>
              <a:endParaRPr lang="ja-JP" altLang="en-US" smtClean="0">
                <a:solidFill>
                  <a:prstClr val="black"/>
                </a:solidFill>
                <a:latin typeface="Arial" pitchFamily="34" charset="0"/>
                <a:cs typeface="ＭＳ Ｐゴシック" pitchFamily="50" charset="-128"/>
              </a:endParaRPr>
            </a:p>
          </p:txBody>
        </p:sp>
        <p:sp>
          <p:nvSpPr>
            <p:cNvPr id="25" name="Rectangle 25"/>
            <p:cNvSpPr>
              <a:spLocks noChangeArrowheads="1"/>
            </p:cNvSpPr>
            <p:nvPr/>
          </p:nvSpPr>
          <p:spPr bwMode="auto">
            <a:xfrm>
              <a:off x="1255" y="3897"/>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ltLang="ja-JP" sz="900" dirty="0" smtClean="0">
                  <a:solidFill>
                    <a:srgbClr val="000000"/>
                  </a:solidFill>
                  <a:latin typeface="ＭＳ Ｐゴシック" pitchFamily="50" charset="-128"/>
                  <a:cs typeface="ＭＳ Ｐゴシック" pitchFamily="50" charset="-128"/>
                </a:rPr>
                <a:t>2</a:t>
              </a:r>
              <a:r>
                <a:rPr lang="ja-JP" altLang="ja-JP" sz="900" dirty="0" err="1" smtClean="0">
                  <a:solidFill>
                    <a:srgbClr val="000000"/>
                  </a:solidFill>
                  <a:latin typeface="ＭＳ Ｐゴシック" pitchFamily="50" charset="-128"/>
                  <a:cs typeface="ＭＳ Ｐゴシック" pitchFamily="50" charset="-128"/>
                </a:rPr>
                <a:t>,</a:t>
              </a:r>
              <a:r>
                <a:rPr lang="en-US" altLang="ja-JP" sz="900" dirty="0" smtClean="0">
                  <a:solidFill>
                    <a:srgbClr val="000000"/>
                  </a:solidFill>
                  <a:latin typeface="ＭＳ Ｐゴシック" pitchFamily="50" charset="-128"/>
                  <a:cs typeface="ＭＳ Ｐゴシック" pitchFamily="50" charset="-128"/>
                </a:rPr>
                <a:t>094</a:t>
              </a:r>
              <a:endParaRPr lang="ja-JP" altLang="ja-JP" dirty="0" smtClean="0">
                <a:solidFill>
                  <a:prstClr val="black"/>
                </a:solidFill>
                <a:latin typeface="Arial" pitchFamily="34" charset="0"/>
                <a:cs typeface="ＭＳ Ｐゴシック" pitchFamily="50" charset="-128"/>
              </a:endParaRPr>
            </a:p>
          </p:txBody>
        </p:sp>
        <p:sp>
          <p:nvSpPr>
            <p:cNvPr id="26" name="Rectangle 26"/>
            <p:cNvSpPr>
              <a:spLocks noChangeArrowheads="1"/>
            </p:cNvSpPr>
            <p:nvPr/>
          </p:nvSpPr>
          <p:spPr bwMode="auto">
            <a:xfrm>
              <a:off x="389" y="3986"/>
              <a:ext cx="193" cy="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ja-JP" altLang="en-US" sz="900" smtClean="0">
                  <a:solidFill>
                    <a:srgbClr val="000000"/>
                  </a:solidFill>
                  <a:latin typeface="ＭＳ Ｐゴシック" pitchFamily="50" charset="-128"/>
                  <a:cs typeface="ＭＳ Ｐゴシック" pitchFamily="50" charset="-128"/>
                </a:rPr>
                <a:t>当期利益</a:t>
              </a:r>
              <a:endParaRPr lang="ja-JP" altLang="en-US" smtClean="0">
                <a:solidFill>
                  <a:prstClr val="black"/>
                </a:solidFill>
                <a:latin typeface="Arial" pitchFamily="34" charset="0"/>
                <a:cs typeface="ＭＳ Ｐゴシック" pitchFamily="50" charset="-128"/>
              </a:endParaRPr>
            </a:p>
          </p:txBody>
        </p:sp>
        <p:sp>
          <p:nvSpPr>
            <p:cNvPr id="27" name="Rectangle 27"/>
            <p:cNvSpPr>
              <a:spLocks noChangeArrowheads="1"/>
            </p:cNvSpPr>
            <p:nvPr/>
          </p:nvSpPr>
          <p:spPr bwMode="auto">
            <a:xfrm>
              <a:off x="1255" y="3986"/>
              <a:ext cx="161"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altLang="ja-JP" sz="900" dirty="0" smtClean="0">
                  <a:solidFill>
                    <a:srgbClr val="000000"/>
                  </a:solidFill>
                  <a:latin typeface="ＭＳ Ｐゴシック" pitchFamily="50" charset="-128"/>
                  <a:cs typeface="ＭＳ Ｐゴシック" pitchFamily="50" charset="-128"/>
                </a:rPr>
                <a:t>1</a:t>
              </a:r>
              <a:r>
                <a:rPr lang="ja-JP" altLang="ja-JP" sz="900" dirty="0" err="1" smtClean="0">
                  <a:solidFill>
                    <a:srgbClr val="000000"/>
                  </a:solidFill>
                  <a:latin typeface="ＭＳ Ｐゴシック" pitchFamily="50" charset="-128"/>
                  <a:cs typeface="ＭＳ Ｐゴシック" pitchFamily="50" charset="-128"/>
                </a:rPr>
                <a:t>,</a:t>
              </a:r>
              <a:r>
                <a:rPr lang="en-US" altLang="ja-JP" sz="900" dirty="0" smtClean="0">
                  <a:solidFill>
                    <a:srgbClr val="000000"/>
                  </a:solidFill>
                  <a:latin typeface="ＭＳ Ｐゴシック" pitchFamily="50" charset="-128"/>
                  <a:cs typeface="ＭＳ Ｐゴシック" pitchFamily="50" charset="-128"/>
                </a:rPr>
                <a:t>625</a:t>
              </a:r>
              <a:endParaRPr lang="ja-JP" altLang="ja-JP" dirty="0" smtClean="0">
                <a:solidFill>
                  <a:prstClr val="black"/>
                </a:solidFill>
                <a:latin typeface="Arial" pitchFamily="34" charset="0"/>
                <a:cs typeface="ＭＳ Ｐゴシック" pitchFamily="50" charset="-128"/>
              </a:endParaRPr>
            </a:p>
          </p:txBody>
        </p:sp>
        <p:sp>
          <p:nvSpPr>
            <p:cNvPr id="29" name="Line 28"/>
            <p:cNvSpPr>
              <a:spLocks noChangeShapeType="1"/>
            </p:cNvSpPr>
            <p:nvPr/>
          </p:nvSpPr>
          <p:spPr bwMode="auto">
            <a:xfrm>
              <a:off x="374" y="334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30" name="Rectangle 29"/>
            <p:cNvSpPr>
              <a:spLocks noChangeArrowheads="1"/>
            </p:cNvSpPr>
            <p:nvPr/>
          </p:nvSpPr>
          <p:spPr bwMode="auto">
            <a:xfrm>
              <a:off x="374" y="334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31" name="Line 30"/>
            <p:cNvSpPr>
              <a:spLocks noChangeShapeType="1"/>
            </p:cNvSpPr>
            <p:nvPr/>
          </p:nvSpPr>
          <p:spPr bwMode="auto">
            <a:xfrm>
              <a:off x="1052" y="334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32" name="Rectangle 31"/>
            <p:cNvSpPr>
              <a:spLocks noChangeArrowheads="1"/>
            </p:cNvSpPr>
            <p:nvPr/>
          </p:nvSpPr>
          <p:spPr bwMode="auto">
            <a:xfrm>
              <a:off x="1052" y="334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33" name="Line 32"/>
            <p:cNvSpPr>
              <a:spLocks noChangeShapeType="1"/>
            </p:cNvSpPr>
            <p:nvPr/>
          </p:nvSpPr>
          <p:spPr bwMode="auto">
            <a:xfrm>
              <a:off x="143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34" name="Rectangle 33"/>
            <p:cNvSpPr>
              <a:spLocks noChangeArrowheads="1"/>
            </p:cNvSpPr>
            <p:nvPr/>
          </p:nvSpPr>
          <p:spPr bwMode="auto">
            <a:xfrm>
              <a:off x="143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35" name="Line 34"/>
            <p:cNvSpPr>
              <a:spLocks noChangeShapeType="1"/>
            </p:cNvSpPr>
            <p:nvPr/>
          </p:nvSpPr>
          <p:spPr bwMode="auto">
            <a:xfrm>
              <a:off x="374" y="3793"/>
              <a:ext cx="0" cy="272"/>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36" name="Rectangle 35"/>
            <p:cNvSpPr>
              <a:spLocks noChangeArrowheads="1"/>
            </p:cNvSpPr>
            <p:nvPr/>
          </p:nvSpPr>
          <p:spPr bwMode="auto">
            <a:xfrm>
              <a:off x="374" y="3793"/>
              <a:ext cx="5" cy="27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37" name="Line 36"/>
            <p:cNvSpPr>
              <a:spLocks noChangeShapeType="1"/>
            </p:cNvSpPr>
            <p:nvPr/>
          </p:nvSpPr>
          <p:spPr bwMode="auto">
            <a:xfrm>
              <a:off x="1052"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38" name="Rectangle 37"/>
            <p:cNvSpPr>
              <a:spLocks noChangeArrowheads="1"/>
            </p:cNvSpPr>
            <p:nvPr/>
          </p:nvSpPr>
          <p:spPr bwMode="auto">
            <a:xfrm>
              <a:off x="1052"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39" name="Line 38"/>
            <p:cNvSpPr>
              <a:spLocks noChangeShapeType="1"/>
            </p:cNvSpPr>
            <p:nvPr/>
          </p:nvSpPr>
          <p:spPr bwMode="auto">
            <a:xfrm>
              <a:off x="1438" y="3798"/>
              <a:ext cx="0" cy="26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40" name="Rectangle 39"/>
            <p:cNvSpPr>
              <a:spLocks noChangeArrowheads="1"/>
            </p:cNvSpPr>
            <p:nvPr/>
          </p:nvSpPr>
          <p:spPr bwMode="auto">
            <a:xfrm>
              <a:off x="1438" y="3798"/>
              <a:ext cx="5" cy="26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41" name="Line 40"/>
            <p:cNvSpPr>
              <a:spLocks noChangeShapeType="1"/>
            </p:cNvSpPr>
            <p:nvPr/>
          </p:nvSpPr>
          <p:spPr bwMode="auto">
            <a:xfrm>
              <a:off x="191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42" name="Rectangle 41"/>
            <p:cNvSpPr>
              <a:spLocks noChangeArrowheads="1"/>
            </p:cNvSpPr>
            <p:nvPr/>
          </p:nvSpPr>
          <p:spPr bwMode="auto">
            <a:xfrm>
              <a:off x="191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43" name="Line 42"/>
            <p:cNvSpPr>
              <a:spLocks noChangeShapeType="1"/>
            </p:cNvSpPr>
            <p:nvPr/>
          </p:nvSpPr>
          <p:spPr bwMode="auto">
            <a:xfrm>
              <a:off x="2358" y="3348"/>
              <a:ext cx="0" cy="356"/>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46" name="Rectangle 43"/>
            <p:cNvSpPr>
              <a:spLocks noChangeArrowheads="1"/>
            </p:cNvSpPr>
            <p:nvPr/>
          </p:nvSpPr>
          <p:spPr bwMode="auto">
            <a:xfrm>
              <a:off x="2358" y="3348"/>
              <a:ext cx="5" cy="35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47" name="Line 44"/>
            <p:cNvSpPr>
              <a:spLocks noChangeShapeType="1"/>
            </p:cNvSpPr>
            <p:nvPr/>
          </p:nvSpPr>
          <p:spPr bwMode="auto">
            <a:xfrm>
              <a:off x="379" y="3343"/>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49" name="Rectangle 45"/>
            <p:cNvSpPr>
              <a:spLocks noChangeArrowheads="1"/>
            </p:cNvSpPr>
            <p:nvPr/>
          </p:nvSpPr>
          <p:spPr bwMode="auto">
            <a:xfrm>
              <a:off x="379" y="3343"/>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1" name="Line 46"/>
            <p:cNvSpPr>
              <a:spLocks noChangeShapeType="1"/>
            </p:cNvSpPr>
            <p:nvPr/>
          </p:nvSpPr>
          <p:spPr bwMode="auto">
            <a:xfrm>
              <a:off x="379" y="3432"/>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2" name="Rectangle 47"/>
            <p:cNvSpPr>
              <a:spLocks noChangeArrowheads="1"/>
            </p:cNvSpPr>
            <p:nvPr/>
          </p:nvSpPr>
          <p:spPr bwMode="auto">
            <a:xfrm>
              <a:off x="379" y="3432"/>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4" name="Line 48"/>
            <p:cNvSpPr>
              <a:spLocks noChangeShapeType="1"/>
            </p:cNvSpPr>
            <p:nvPr/>
          </p:nvSpPr>
          <p:spPr bwMode="auto">
            <a:xfrm>
              <a:off x="379" y="3521"/>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5" name="Rectangle 49"/>
            <p:cNvSpPr>
              <a:spLocks noChangeArrowheads="1"/>
            </p:cNvSpPr>
            <p:nvPr/>
          </p:nvSpPr>
          <p:spPr bwMode="auto">
            <a:xfrm>
              <a:off x="379" y="3521"/>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6" name="Line 50"/>
            <p:cNvSpPr>
              <a:spLocks noChangeShapeType="1"/>
            </p:cNvSpPr>
            <p:nvPr/>
          </p:nvSpPr>
          <p:spPr bwMode="auto">
            <a:xfrm>
              <a:off x="379" y="3610"/>
              <a:ext cx="198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9" name="Rectangle 51"/>
            <p:cNvSpPr>
              <a:spLocks noChangeArrowheads="1"/>
            </p:cNvSpPr>
            <p:nvPr/>
          </p:nvSpPr>
          <p:spPr bwMode="auto">
            <a:xfrm>
              <a:off x="379" y="3610"/>
              <a:ext cx="198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1" name="Line 52"/>
            <p:cNvSpPr>
              <a:spLocks noChangeShapeType="1"/>
            </p:cNvSpPr>
            <p:nvPr/>
          </p:nvSpPr>
          <p:spPr bwMode="auto">
            <a:xfrm>
              <a:off x="1443" y="3699"/>
              <a:ext cx="920"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2" name="Rectangle 53"/>
            <p:cNvSpPr>
              <a:spLocks noChangeArrowheads="1"/>
            </p:cNvSpPr>
            <p:nvPr/>
          </p:nvSpPr>
          <p:spPr bwMode="auto">
            <a:xfrm>
              <a:off x="1443" y="3699"/>
              <a:ext cx="920"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4" name="Line 54"/>
            <p:cNvSpPr>
              <a:spLocks noChangeShapeType="1"/>
            </p:cNvSpPr>
            <p:nvPr/>
          </p:nvSpPr>
          <p:spPr bwMode="auto">
            <a:xfrm>
              <a:off x="379" y="3793"/>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5" name="Rectangle 55"/>
            <p:cNvSpPr>
              <a:spLocks noChangeArrowheads="1"/>
            </p:cNvSpPr>
            <p:nvPr/>
          </p:nvSpPr>
          <p:spPr bwMode="auto">
            <a:xfrm>
              <a:off x="379" y="3793"/>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8" name="Line 56"/>
            <p:cNvSpPr>
              <a:spLocks noChangeShapeType="1"/>
            </p:cNvSpPr>
            <p:nvPr/>
          </p:nvSpPr>
          <p:spPr bwMode="auto">
            <a:xfrm>
              <a:off x="379" y="3882"/>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9" name="Rectangle 57"/>
            <p:cNvSpPr>
              <a:spLocks noChangeArrowheads="1"/>
            </p:cNvSpPr>
            <p:nvPr/>
          </p:nvSpPr>
          <p:spPr bwMode="auto">
            <a:xfrm>
              <a:off x="379" y="3882"/>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1" name="Line 58"/>
            <p:cNvSpPr>
              <a:spLocks noChangeShapeType="1"/>
            </p:cNvSpPr>
            <p:nvPr/>
          </p:nvSpPr>
          <p:spPr bwMode="auto">
            <a:xfrm>
              <a:off x="379" y="3971"/>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2" name="Rectangle 59"/>
            <p:cNvSpPr>
              <a:spLocks noChangeArrowheads="1"/>
            </p:cNvSpPr>
            <p:nvPr/>
          </p:nvSpPr>
          <p:spPr bwMode="auto">
            <a:xfrm>
              <a:off x="379" y="3971"/>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3" name="Line 60"/>
            <p:cNvSpPr>
              <a:spLocks noChangeShapeType="1"/>
            </p:cNvSpPr>
            <p:nvPr/>
          </p:nvSpPr>
          <p:spPr bwMode="auto">
            <a:xfrm>
              <a:off x="379" y="4060"/>
              <a:ext cx="1064"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4" name="Rectangle 61"/>
            <p:cNvSpPr>
              <a:spLocks noChangeArrowheads="1"/>
            </p:cNvSpPr>
            <p:nvPr/>
          </p:nvSpPr>
          <p:spPr bwMode="auto">
            <a:xfrm>
              <a:off x="379" y="4060"/>
              <a:ext cx="1064"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grpSp>
    </p:spTree>
    <p:extLst>
      <p:ext uri="{BB962C8B-B14F-4D97-AF65-F5344CB8AC3E}">
        <p14:creationId xmlns:p14="http://schemas.microsoft.com/office/powerpoint/2010/main" val="3400418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1439</TotalTime>
  <Words>1745</Words>
  <Application>Microsoft Office PowerPoint</Application>
  <PresentationFormat>画面に合わせる (4:3)</PresentationFormat>
  <Paragraphs>283</Paragraphs>
  <Slides>6</Slides>
  <Notes>4</Notes>
  <HiddenSlides>0</HiddenSlides>
  <MMClips>0</MMClips>
  <ScaleCrop>false</ScaleCrop>
  <HeadingPairs>
    <vt:vector size="6" baseType="variant">
      <vt:variant>
        <vt:lpstr>テーマ</vt:lpstr>
      </vt:variant>
      <vt:variant>
        <vt:i4>5</vt:i4>
      </vt:variant>
      <vt:variant>
        <vt:lpstr>埋め込まれた OLE サーバー</vt:lpstr>
      </vt:variant>
      <vt:variant>
        <vt:i4>1</vt:i4>
      </vt:variant>
      <vt:variant>
        <vt:lpstr>スライド タイトル</vt:lpstr>
      </vt:variant>
      <vt:variant>
        <vt:i4>6</vt:i4>
      </vt:variant>
    </vt:vector>
  </HeadingPairs>
  <TitlesOfParts>
    <vt:vector size="12" baseType="lpstr">
      <vt:lpstr>Office テーマ</vt:lpstr>
      <vt:lpstr>Office ​​テーマ</vt:lpstr>
      <vt:lpstr>1_Office テーマ</vt:lpstr>
      <vt:lpstr>2_Office テーマ</vt:lpstr>
      <vt:lpstr>1_Office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大阪府</cp:lastModifiedBy>
  <cp:revision>237</cp:revision>
  <cp:lastPrinted>2016-02-16T01:12:44Z</cp:lastPrinted>
  <dcterms:created xsi:type="dcterms:W3CDTF">2011-09-06T07:28:09Z</dcterms:created>
  <dcterms:modified xsi:type="dcterms:W3CDTF">2016-02-16T02:21:27Z</dcterms:modified>
</cp:coreProperties>
</file>