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 id="2147483911" r:id="rId2"/>
  </p:sldMasterIdLst>
  <p:notesMasterIdLst>
    <p:notesMasterId r:id="rId13"/>
  </p:notesMasterIdLst>
  <p:handoutMasterIdLst>
    <p:handoutMasterId r:id="rId14"/>
  </p:handoutMasterIdLst>
  <p:sldIdLst>
    <p:sldId id="307" r:id="rId3"/>
    <p:sldId id="311" r:id="rId4"/>
    <p:sldId id="306" r:id="rId5"/>
    <p:sldId id="312" r:id="rId6"/>
    <p:sldId id="271" r:id="rId7"/>
    <p:sldId id="272" r:id="rId8"/>
    <p:sldId id="266" r:id="rId9"/>
    <p:sldId id="302" r:id="rId10"/>
    <p:sldId id="288" r:id="rId11"/>
    <p:sldId id="304" r:id="rId12"/>
  </p:sldIdLst>
  <p:sldSz cx="9906000" cy="6858000" type="A4"/>
  <p:notesSz cx="7099300" cy="10234613"/>
  <p:defaultTextStyle>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3300"/>
    <a:srgbClr val="FF5050"/>
    <a:srgbClr val="FF0000"/>
    <a:srgbClr val="33CC33"/>
    <a:srgbClr val="00CC00"/>
    <a:srgbClr val="FF9900"/>
    <a:srgbClr val="996600"/>
    <a:srgbClr val="CC33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53" autoAdjust="0"/>
    <p:restoredTop sz="99117" autoAdjust="0"/>
  </p:normalViewPr>
  <p:slideViewPr>
    <p:cSldViewPr snapToGrid="0">
      <p:cViewPr>
        <p:scale>
          <a:sx n="75" d="100"/>
          <a:sy n="75" d="100"/>
        </p:scale>
        <p:origin x="-1188" y="-72"/>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90"/>
      </p:cViewPr>
      <p:guideLst>
        <p:guide orient="horz" pos="3224"/>
        <p:guide pos="2237"/>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737337962266314E-2"/>
          <c:y val="1.2534299073113257E-2"/>
          <c:w val="0.93526266597099295"/>
          <c:h val="0.94091553972941033"/>
        </c:manualLayout>
      </c:layout>
      <c:barChart>
        <c:barDir val="col"/>
        <c:grouping val="stacked"/>
        <c:varyColors val="0"/>
        <c:ser>
          <c:idx val="0"/>
          <c:order val="0"/>
          <c:spPr>
            <a:solidFill>
              <a:schemeClr val="bg1"/>
            </a:solidFill>
            <a:ln w="15875">
              <a:solidFill>
                <a:srgbClr val="FF0000"/>
              </a:solidFill>
              <a:prstDash val="solid"/>
            </a:ln>
          </c:spPr>
          <c:invertIfNegative val="0"/>
          <c:dPt>
            <c:idx val="0"/>
            <c:invertIfNegative val="0"/>
            <c:bubble3D val="0"/>
            <c:spPr>
              <a:solidFill>
                <a:srgbClr val="FF0000"/>
              </a:solidFill>
              <a:ln w="15875">
                <a:solidFill>
                  <a:srgbClr val="FF0000"/>
                </a:solidFill>
                <a:prstDash val="solid"/>
              </a:ln>
            </c:spPr>
          </c:dPt>
          <c:dPt>
            <c:idx val="1"/>
            <c:invertIfNegative val="0"/>
            <c:bubble3D val="0"/>
            <c:spPr>
              <a:solidFill>
                <a:srgbClr val="FF0000"/>
              </a:solidFill>
              <a:ln w="15875">
                <a:solidFill>
                  <a:srgbClr val="FF0000"/>
                </a:solidFill>
                <a:prstDash val="solid"/>
              </a:ln>
            </c:spPr>
          </c:dPt>
          <c:dPt>
            <c:idx val="2"/>
            <c:invertIfNegative val="0"/>
            <c:bubble3D val="0"/>
            <c:spPr>
              <a:solidFill>
                <a:srgbClr val="FF0000"/>
              </a:solidFill>
              <a:ln w="15875">
                <a:solidFill>
                  <a:srgbClr val="FF0000"/>
                </a:solidFill>
                <a:prstDash val="solid"/>
              </a:ln>
            </c:spPr>
          </c:dPt>
          <c:dPt>
            <c:idx val="3"/>
            <c:invertIfNegative val="0"/>
            <c:bubble3D val="0"/>
            <c:spPr>
              <a:solidFill>
                <a:srgbClr val="FF0000"/>
              </a:solidFill>
              <a:ln w="15875">
                <a:solidFill>
                  <a:srgbClr val="FF0000"/>
                </a:solidFill>
                <a:prstDash val="solid"/>
              </a:ln>
            </c:spPr>
          </c:dPt>
          <c:dPt>
            <c:idx val="4"/>
            <c:invertIfNegative val="0"/>
            <c:bubble3D val="0"/>
            <c:spPr>
              <a:gradFill flip="none" rotWithShape="1">
                <a:gsLst>
                  <a:gs pos="32000">
                    <a:schemeClr val="bg1">
                      <a:lumMod val="82000"/>
                      <a:lumOff val="18000"/>
                    </a:schemeClr>
                  </a:gs>
                  <a:gs pos="53000">
                    <a:srgbClr val="FF0000"/>
                  </a:gs>
                  <a:gs pos="100000">
                    <a:srgbClr val="FF0000"/>
                  </a:gs>
                  <a:gs pos="100000">
                    <a:srgbClr val="FF0000"/>
                  </a:gs>
                </a:gsLst>
                <a:lin ang="5400000" scaled="1"/>
                <a:tileRect/>
              </a:gradFill>
              <a:ln w="15875">
                <a:solidFill>
                  <a:srgbClr val="FF0000"/>
                </a:solidFill>
                <a:prstDash val="solid"/>
              </a:ln>
            </c:spPr>
          </c:dPt>
          <c:dPt>
            <c:idx val="5"/>
            <c:invertIfNegative val="0"/>
            <c:bubble3D val="0"/>
            <c:spPr>
              <a:gradFill>
                <a:gsLst>
                  <a:gs pos="52000">
                    <a:schemeClr val="bg1">
                      <a:lumMod val="82000"/>
                      <a:lumOff val="18000"/>
                    </a:schemeClr>
                  </a:gs>
                  <a:gs pos="85000">
                    <a:srgbClr val="FF0000"/>
                  </a:gs>
                  <a:gs pos="100000">
                    <a:srgbClr val="FF0000"/>
                  </a:gs>
                  <a:gs pos="100000">
                    <a:srgbClr val="FF0000"/>
                  </a:gs>
                </a:gsLst>
                <a:lin ang="5400000" scaled="1"/>
              </a:gradFill>
              <a:ln w="15875">
                <a:solidFill>
                  <a:srgbClr val="FF0000"/>
                </a:solidFill>
                <a:prstDash val="solid"/>
              </a:ln>
            </c:spPr>
          </c:dPt>
          <c:dPt>
            <c:idx val="6"/>
            <c:invertIfNegative val="0"/>
            <c:bubble3D val="0"/>
            <c:spPr>
              <a:gradFill>
                <a:gsLst>
                  <a:gs pos="52000">
                    <a:schemeClr val="bg1">
                      <a:lumMod val="82000"/>
                      <a:lumOff val="18000"/>
                    </a:schemeClr>
                  </a:gs>
                  <a:gs pos="85000">
                    <a:srgbClr val="FF0000"/>
                  </a:gs>
                  <a:gs pos="100000">
                    <a:srgbClr val="FF0000"/>
                  </a:gs>
                  <a:gs pos="100000">
                    <a:srgbClr val="FF0000"/>
                  </a:gs>
                </a:gsLst>
                <a:lin ang="5400000" scaled="1"/>
              </a:gradFill>
              <a:ln w="15875">
                <a:solidFill>
                  <a:srgbClr val="FF0000"/>
                </a:solidFill>
                <a:prstDash val="solid"/>
              </a:ln>
            </c:spPr>
          </c:dPt>
          <c:dPt>
            <c:idx val="7"/>
            <c:invertIfNegative val="0"/>
            <c:bubble3D val="0"/>
            <c:spPr>
              <a:gradFill>
                <a:gsLst>
                  <a:gs pos="52000">
                    <a:schemeClr val="bg1">
                      <a:lumMod val="82000"/>
                      <a:lumOff val="18000"/>
                    </a:schemeClr>
                  </a:gs>
                  <a:gs pos="85000">
                    <a:srgbClr val="FF0000"/>
                  </a:gs>
                  <a:gs pos="100000">
                    <a:srgbClr val="FF0000"/>
                  </a:gs>
                  <a:gs pos="100000">
                    <a:srgbClr val="FF0000"/>
                  </a:gs>
                </a:gsLst>
                <a:lin ang="5400000" scaled="1"/>
              </a:gradFill>
              <a:ln w="15875">
                <a:solidFill>
                  <a:srgbClr val="FF0000"/>
                </a:solidFill>
                <a:prstDash val="solid"/>
              </a:ln>
            </c:spPr>
          </c:dPt>
          <c:dPt>
            <c:idx val="8"/>
            <c:invertIfNegative val="0"/>
            <c:bubble3D val="0"/>
            <c:spPr>
              <a:gradFill>
                <a:gsLst>
                  <a:gs pos="52000">
                    <a:schemeClr val="bg1">
                      <a:lumMod val="82000"/>
                      <a:lumOff val="18000"/>
                    </a:schemeClr>
                  </a:gs>
                  <a:gs pos="85000">
                    <a:srgbClr val="FF0000"/>
                  </a:gs>
                  <a:gs pos="100000">
                    <a:srgbClr val="FF0000"/>
                  </a:gs>
                  <a:gs pos="100000">
                    <a:srgbClr val="FF0000"/>
                  </a:gs>
                </a:gsLst>
                <a:lin ang="5400000" scaled="1"/>
              </a:gradFill>
              <a:ln w="15875">
                <a:solidFill>
                  <a:srgbClr val="FF0000"/>
                </a:solidFill>
                <a:prstDash val="solid"/>
              </a:ln>
            </c:spPr>
          </c:dPt>
          <c:dPt>
            <c:idx val="9"/>
            <c:invertIfNegative val="0"/>
            <c:bubble3D val="0"/>
            <c:spPr>
              <a:solidFill>
                <a:schemeClr val="bg1"/>
              </a:solidFill>
              <a:ln w="15875">
                <a:solidFill>
                  <a:srgbClr val="FF0000"/>
                </a:solidFill>
                <a:prstDash val="dash"/>
              </a:ln>
            </c:spPr>
          </c:dPt>
          <c:dPt>
            <c:idx val="10"/>
            <c:invertIfNegative val="0"/>
            <c:bubble3D val="0"/>
            <c:spPr>
              <a:solidFill>
                <a:schemeClr val="bg1"/>
              </a:solidFill>
              <a:ln w="15875" cmpd="sng">
                <a:solidFill>
                  <a:srgbClr val="FF0000"/>
                </a:solidFill>
                <a:prstDash val="dash"/>
              </a:ln>
            </c:spPr>
          </c:dPt>
          <c:dPt>
            <c:idx val="11"/>
            <c:invertIfNegative val="0"/>
            <c:bubble3D val="0"/>
            <c:spPr>
              <a:solidFill>
                <a:schemeClr val="bg1"/>
              </a:solidFill>
              <a:ln w="15875">
                <a:solidFill>
                  <a:srgbClr val="FF0000"/>
                </a:solidFill>
                <a:prstDash val="dash"/>
              </a:ln>
            </c:spPr>
          </c:dPt>
          <c:dPt>
            <c:idx val="12"/>
            <c:invertIfNegative val="0"/>
            <c:bubble3D val="0"/>
            <c:spPr>
              <a:solidFill>
                <a:schemeClr val="bg1"/>
              </a:solidFill>
              <a:ln w="15875">
                <a:solidFill>
                  <a:srgbClr val="FF0000"/>
                </a:solidFill>
                <a:prstDash val="dash"/>
              </a:ln>
            </c:spPr>
          </c:dPt>
          <c:dPt>
            <c:idx val="13"/>
            <c:invertIfNegative val="0"/>
            <c:bubble3D val="0"/>
            <c:spPr>
              <a:solidFill>
                <a:schemeClr val="bg1"/>
              </a:solidFill>
              <a:ln w="15875">
                <a:solidFill>
                  <a:srgbClr val="FF0000"/>
                </a:solidFill>
                <a:prstDash val="dash"/>
              </a:ln>
            </c:spPr>
          </c:dPt>
          <c:dPt>
            <c:idx val="14"/>
            <c:invertIfNegative val="0"/>
            <c:bubble3D val="0"/>
            <c:spPr>
              <a:solidFill>
                <a:schemeClr val="bg1"/>
              </a:solidFill>
              <a:ln w="15875">
                <a:solidFill>
                  <a:srgbClr val="FF0000"/>
                </a:solidFill>
                <a:prstDash val="dash"/>
              </a:ln>
            </c:spPr>
          </c:dPt>
          <c:dPt>
            <c:idx val="15"/>
            <c:invertIfNegative val="0"/>
            <c:bubble3D val="0"/>
            <c:spPr>
              <a:solidFill>
                <a:schemeClr val="bg1"/>
              </a:solidFill>
              <a:ln w="15875">
                <a:solidFill>
                  <a:srgbClr val="FF0000"/>
                </a:solidFill>
                <a:prstDash val="dash"/>
              </a:ln>
            </c:spPr>
          </c:dPt>
          <c:dPt>
            <c:idx val="16"/>
            <c:invertIfNegative val="0"/>
            <c:bubble3D val="0"/>
            <c:spPr>
              <a:solidFill>
                <a:schemeClr val="bg1"/>
              </a:solidFill>
              <a:ln w="15875">
                <a:solidFill>
                  <a:srgbClr val="FF0000"/>
                </a:solidFill>
                <a:prstDash val="dash"/>
              </a:ln>
            </c:spPr>
          </c:dPt>
          <c:dPt>
            <c:idx val="17"/>
            <c:invertIfNegative val="0"/>
            <c:bubble3D val="0"/>
            <c:spPr>
              <a:solidFill>
                <a:schemeClr val="bg1"/>
              </a:solidFill>
              <a:ln w="15875">
                <a:solidFill>
                  <a:srgbClr val="FF0000"/>
                </a:solidFill>
                <a:prstDash val="dash"/>
              </a:ln>
            </c:spPr>
          </c:dPt>
          <c:dPt>
            <c:idx val="18"/>
            <c:invertIfNegative val="0"/>
            <c:bubble3D val="0"/>
            <c:spPr>
              <a:solidFill>
                <a:schemeClr val="bg1"/>
              </a:solidFill>
              <a:ln w="15875">
                <a:solidFill>
                  <a:srgbClr val="FF0000"/>
                </a:solidFill>
                <a:prstDash val="dash"/>
              </a:ln>
            </c:spPr>
          </c:dPt>
          <c:dPt>
            <c:idx val="19"/>
            <c:invertIfNegative val="0"/>
            <c:bubble3D val="0"/>
            <c:spPr>
              <a:solidFill>
                <a:schemeClr val="bg1"/>
              </a:solidFill>
              <a:ln w="15875" cmpd="sng">
                <a:solidFill>
                  <a:srgbClr val="FF0000"/>
                </a:solidFill>
                <a:prstDash val="dash"/>
              </a:ln>
            </c:spPr>
          </c:dPt>
          <c:dLbls>
            <c:dLbl>
              <c:idx val="8"/>
              <c:layout>
                <c:manualLayout>
                  <c:x val="2.8417122636554583E-3"/>
                  <c:y val="-0.20042907117453621"/>
                </c:manualLayout>
              </c:layout>
              <c:showLegendKey val="0"/>
              <c:showVal val="1"/>
              <c:showCatName val="0"/>
              <c:showSerName val="0"/>
              <c:showPercent val="0"/>
              <c:showBubbleSize val="0"/>
            </c:dLbl>
            <c:dLbl>
              <c:idx val="9"/>
              <c:layout>
                <c:manualLayout>
                  <c:x val="1.4208561318277031E-3"/>
                  <c:y val="-0.18192792614304057"/>
                </c:manualLayout>
              </c:layout>
              <c:showLegendKey val="0"/>
              <c:showVal val="1"/>
              <c:showCatName val="0"/>
              <c:showSerName val="0"/>
              <c:showPercent val="0"/>
              <c:showBubbleSize val="0"/>
            </c:dLbl>
            <c:dLbl>
              <c:idx val="10"/>
              <c:layout>
                <c:manualLayout>
                  <c:x val="0"/>
                  <c:y val="-0.16034325693962898"/>
                </c:manualLayout>
              </c:layout>
              <c:showLegendKey val="0"/>
              <c:showVal val="1"/>
              <c:showCatName val="0"/>
              <c:showSerName val="0"/>
              <c:showPercent val="0"/>
              <c:showBubbleSize val="0"/>
            </c:dLbl>
            <c:dLbl>
              <c:idx val="11"/>
              <c:layout>
                <c:manualLayout>
                  <c:x val="-1.4208561318277031E-3"/>
                  <c:y val="-0.21276316786219998"/>
                </c:manualLayout>
              </c:layout>
              <c:showLegendKey val="0"/>
              <c:showVal val="1"/>
              <c:showCatName val="0"/>
              <c:showSerName val="0"/>
              <c:showPercent val="0"/>
              <c:showBubbleSize val="0"/>
            </c:dLbl>
            <c:dLbl>
              <c:idx val="12"/>
              <c:layout>
                <c:manualLayout>
                  <c:x val="-2.8417122636554062E-3"/>
                  <c:y val="-0.20659611951836809"/>
                </c:manualLayout>
              </c:layout>
              <c:showLegendKey val="0"/>
              <c:showVal val="1"/>
              <c:showCatName val="0"/>
              <c:showSerName val="0"/>
              <c:showPercent val="0"/>
              <c:showBubbleSize val="0"/>
            </c:dLbl>
            <c:dLbl>
              <c:idx val="13"/>
              <c:layout>
                <c:manualLayout>
                  <c:x val="-4.2625683954831094E-3"/>
                  <c:y val="-0.19426202283070432"/>
                </c:manualLayout>
              </c:layout>
              <c:showLegendKey val="0"/>
              <c:showVal val="1"/>
              <c:showCatName val="0"/>
              <c:showSerName val="0"/>
              <c:showPercent val="0"/>
              <c:showBubbleSize val="0"/>
            </c:dLbl>
            <c:dLbl>
              <c:idx val="14"/>
              <c:layout>
                <c:manualLayout>
                  <c:x val="-1.4208561318277031E-3"/>
                  <c:y val="-0.27751717547243487"/>
                </c:manualLayout>
              </c:layout>
              <c:showLegendKey val="0"/>
              <c:showVal val="1"/>
              <c:showCatName val="0"/>
              <c:showSerName val="0"/>
              <c:showPercent val="0"/>
              <c:showBubbleSize val="0"/>
            </c:dLbl>
            <c:dLbl>
              <c:idx val="15"/>
              <c:layout>
                <c:manualLayout>
                  <c:x val="0"/>
                  <c:y val="-0.10483982184514201"/>
                </c:manualLayout>
              </c:layout>
              <c:showLegendKey val="0"/>
              <c:showVal val="1"/>
              <c:showCatName val="0"/>
              <c:showSerName val="0"/>
              <c:showPercent val="0"/>
              <c:showBubbleSize val="0"/>
            </c:dLbl>
            <c:dLbl>
              <c:idx val="16"/>
              <c:layout>
                <c:manualLayout>
                  <c:x val="0"/>
                  <c:y val="-7.7088104297898544E-2"/>
                </c:manualLayout>
              </c:layout>
              <c:spPr>
                <a:noFill/>
                <a:ln>
                  <a:noFill/>
                  <a:prstDash val="dash"/>
                </a:ln>
              </c:spPr>
              <c:txPr>
                <a:bodyPr/>
                <a:lstStyle/>
                <a:p>
                  <a:pPr>
                    <a:defRPr sz="1100" b="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dLbl>
            <c:dLbl>
              <c:idx val="17"/>
              <c:layout>
                <c:manualLayout>
                  <c:x val="-1.4208561318277031E-3"/>
                  <c:y val="-4.6252862578739069E-2"/>
                </c:manualLayout>
              </c:layout>
              <c:showLegendKey val="0"/>
              <c:showVal val="1"/>
              <c:showCatName val="0"/>
              <c:showSerName val="0"/>
              <c:showPercent val="0"/>
              <c:showBubbleSize val="0"/>
            </c:dLbl>
            <c:dLbl>
              <c:idx val="18"/>
              <c:layout>
                <c:manualLayout>
                  <c:x val="-1.4208561318277031E-3"/>
                  <c:y val="-3.70022900629913E-2"/>
                </c:manualLayout>
              </c:layout>
              <c:showLegendKey val="0"/>
              <c:showVal val="1"/>
              <c:showCatName val="0"/>
              <c:showSerName val="0"/>
              <c:showPercent val="0"/>
              <c:showBubbleSize val="0"/>
            </c:dLbl>
            <c:dLbl>
              <c:idx val="19"/>
              <c:layout>
                <c:manualLayout>
                  <c:x val="4.2625683954831094E-3"/>
                  <c:y val="-6.4754007610234782E-2"/>
                </c:manualLayout>
              </c:layout>
              <c:showLegendKey val="0"/>
              <c:showVal val="1"/>
              <c:showCatName val="0"/>
              <c:showSerName val="0"/>
              <c:showPercent val="0"/>
              <c:showBubbleSize val="0"/>
            </c:dLbl>
            <c:spPr>
              <a:noFill/>
              <a:ln>
                <a:noFill/>
              </a:ln>
            </c:spPr>
            <c:txPr>
              <a:bodyPr/>
              <a:lstStyle/>
              <a:p>
                <a:pPr>
                  <a:defRPr sz="1100" b="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dLbls>
          <c:cat>
            <c:strRef>
              <c:f>公表用!$C$2:$V$2</c:f>
              <c:strCache>
                <c:ptCount val="20"/>
                <c:pt idx="0">
                  <c:v>H29</c:v>
                </c:pt>
                <c:pt idx="1">
                  <c:v>H30</c:v>
                </c:pt>
                <c:pt idx="2">
                  <c:v>H31</c:v>
                </c:pt>
                <c:pt idx="3">
                  <c:v>H32</c:v>
                </c:pt>
                <c:pt idx="4">
                  <c:v>H33</c:v>
                </c:pt>
                <c:pt idx="5">
                  <c:v>H34</c:v>
                </c:pt>
                <c:pt idx="6">
                  <c:v>H35</c:v>
                </c:pt>
                <c:pt idx="7">
                  <c:v>H36</c:v>
                </c:pt>
                <c:pt idx="8">
                  <c:v>H37</c:v>
                </c:pt>
                <c:pt idx="9">
                  <c:v>H38</c:v>
                </c:pt>
                <c:pt idx="10">
                  <c:v>H39</c:v>
                </c:pt>
                <c:pt idx="11">
                  <c:v>H40</c:v>
                </c:pt>
                <c:pt idx="12">
                  <c:v>H41</c:v>
                </c:pt>
                <c:pt idx="13">
                  <c:v>H42</c:v>
                </c:pt>
                <c:pt idx="14">
                  <c:v>H43</c:v>
                </c:pt>
                <c:pt idx="15">
                  <c:v>H44</c:v>
                </c:pt>
                <c:pt idx="16">
                  <c:v>H45</c:v>
                </c:pt>
                <c:pt idx="17">
                  <c:v>H46</c:v>
                </c:pt>
                <c:pt idx="18">
                  <c:v>H47</c:v>
                </c:pt>
                <c:pt idx="19">
                  <c:v>H48</c:v>
                </c:pt>
              </c:strCache>
            </c:strRef>
          </c:cat>
          <c:val>
            <c:numRef>
              <c:f>公表用!$C$3:$V$3</c:f>
              <c:numCache>
                <c:formatCode>#,##0;"▲ "#,##0</c:formatCode>
                <c:ptCount val="20"/>
                <c:pt idx="0">
                  <c:v>-460</c:v>
                </c:pt>
                <c:pt idx="1">
                  <c:v>-470</c:v>
                </c:pt>
                <c:pt idx="2">
                  <c:v>-450</c:v>
                </c:pt>
                <c:pt idx="3">
                  <c:v>-290</c:v>
                </c:pt>
                <c:pt idx="4">
                  <c:v>-240</c:v>
                </c:pt>
                <c:pt idx="5">
                  <c:v>-300</c:v>
                </c:pt>
                <c:pt idx="6">
                  <c:v>-350</c:v>
                </c:pt>
                <c:pt idx="7">
                  <c:v>-460</c:v>
                </c:pt>
                <c:pt idx="8">
                  <c:v>-560</c:v>
                </c:pt>
                <c:pt idx="9">
                  <c:v>-500</c:v>
                </c:pt>
                <c:pt idx="10">
                  <c:v>-470</c:v>
                </c:pt>
                <c:pt idx="11">
                  <c:v>-660</c:v>
                </c:pt>
                <c:pt idx="12">
                  <c:v>-640</c:v>
                </c:pt>
                <c:pt idx="13">
                  <c:v>-610</c:v>
                </c:pt>
                <c:pt idx="14">
                  <c:v>-900</c:v>
                </c:pt>
                <c:pt idx="15">
                  <c:v>-260</c:v>
                </c:pt>
                <c:pt idx="16">
                  <c:v>-130</c:v>
                </c:pt>
                <c:pt idx="17">
                  <c:v>-30</c:v>
                </c:pt>
                <c:pt idx="18">
                  <c:v>10</c:v>
                </c:pt>
                <c:pt idx="19">
                  <c:v>110</c:v>
                </c:pt>
              </c:numCache>
            </c:numRef>
          </c:val>
        </c:ser>
        <c:ser>
          <c:idx val="1"/>
          <c:order val="1"/>
          <c:spPr>
            <a:solidFill>
              <a:schemeClr val="accent4">
                <a:lumMod val="40000"/>
                <a:lumOff val="60000"/>
              </a:schemeClr>
            </a:solidFill>
            <a:ln w="15875">
              <a:solidFill>
                <a:schemeClr val="tx2">
                  <a:lumMod val="75000"/>
                </a:schemeClr>
              </a:solidFill>
              <a:prstDash val="solid"/>
            </a:ln>
          </c:spPr>
          <c:invertIfNegative val="0"/>
          <c:dLbls>
            <c:dLbl>
              <c:idx val="7"/>
              <c:layout/>
              <c:tx>
                <c:rich>
                  <a:bodyPr/>
                  <a:lstStyle/>
                  <a:p>
                    <a:r>
                      <a:rPr lang="en-US" altLang="en-US"/>
                      <a:t>▲ </a:t>
                    </a:r>
                    <a:r>
                      <a:rPr lang="en-US" altLang="en-US" smtClean="0"/>
                      <a:t>2</a:t>
                    </a:r>
                    <a:r>
                      <a:rPr lang="en-US" altLang="ja-JP" smtClean="0"/>
                      <a:t>5</a:t>
                    </a:r>
                    <a:r>
                      <a:rPr lang="en-US" altLang="en-US" smtClean="0"/>
                      <a:t>0</a:t>
                    </a:r>
                    <a:endParaRPr lang="en-US" altLang="en-US"/>
                  </a:p>
                </c:rich>
              </c:tx>
              <c:showLegendKey val="0"/>
              <c:showVal val="1"/>
              <c:showCatName val="0"/>
              <c:showSerName val="0"/>
              <c:showPercent val="0"/>
              <c:showBubbleSize val="0"/>
            </c:dLbl>
            <c:dLbl>
              <c:idx val="11"/>
              <c:delete val="1"/>
            </c:dLbl>
            <c:dLbl>
              <c:idx val="12"/>
              <c:delete val="1"/>
            </c:dLbl>
            <c:dLbl>
              <c:idx val="13"/>
              <c:delete val="1"/>
            </c:dLbl>
            <c:dLbl>
              <c:idx val="14"/>
              <c:delete val="1"/>
            </c:dLbl>
            <c:dLbl>
              <c:idx val="15"/>
              <c:delete val="1"/>
            </c:dLbl>
            <c:dLbl>
              <c:idx val="16"/>
              <c:delete val="1"/>
            </c:dLbl>
            <c:dLbl>
              <c:idx val="17"/>
              <c:delete val="1"/>
            </c:dLbl>
            <c:dLbl>
              <c:idx val="18"/>
              <c:delete val="1"/>
            </c:dLbl>
            <c:txPr>
              <a:bodyPr/>
              <a:lstStyle/>
              <a:p>
                <a:pPr>
                  <a:defRPr sz="1100" b="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dLbls>
          <c:cat>
            <c:strRef>
              <c:f>公表用!$C$2:$V$2</c:f>
              <c:strCache>
                <c:ptCount val="20"/>
                <c:pt idx="0">
                  <c:v>H29</c:v>
                </c:pt>
                <c:pt idx="1">
                  <c:v>H30</c:v>
                </c:pt>
                <c:pt idx="2">
                  <c:v>H31</c:v>
                </c:pt>
                <c:pt idx="3">
                  <c:v>H32</c:v>
                </c:pt>
                <c:pt idx="4">
                  <c:v>H33</c:v>
                </c:pt>
                <c:pt idx="5">
                  <c:v>H34</c:v>
                </c:pt>
                <c:pt idx="6">
                  <c:v>H35</c:v>
                </c:pt>
                <c:pt idx="7">
                  <c:v>H36</c:v>
                </c:pt>
                <c:pt idx="8">
                  <c:v>H37</c:v>
                </c:pt>
                <c:pt idx="9">
                  <c:v>H38</c:v>
                </c:pt>
                <c:pt idx="10">
                  <c:v>H39</c:v>
                </c:pt>
                <c:pt idx="11">
                  <c:v>H40</c:v>
                </c:pt>
                <c:pt idx="12">
                  <c:v>H41</c:v>
                </c:pt>
                <c:pt idx="13">
                  <c:v>H42</c:v>
                </c:pt>
                <c:pt idx="14">
                  <c:v>H43</c:v>
                </c:pt>
                <c:pt idx="15">
                  <c:v>H44</c:v>
                </c:pt>
                <c:pt idx="16">
                  <c:v>H45</c:v>
                </c:pt>
                <c:pt idx="17">
                  <c:v>H46</c:v>
                </c:pt>
                <c:pt idx="18">
                  <c:v>H47</c:v>
                </c:pt>
                <c:pt idx="19">
                  <c:v>H48</c:v>
                </c:pt>
              </c:strCache>
            </c:strRef>
          </c:cat>
          <c:val>
            <c:numRef>
              <c:f>公表用!$C$4:$V$4</c:f>
              <c:numCache>
                <c:formatCode>#,##0;"▲ "#,##0</c:formatCode>
                <c:ptCount val="20"/>
                <c:pt idx="0">
                  <c:v>-280</c:v>
                </c:pt>
                <c:pt idx="1">
                  <c:v>-280</c:v>
                </c:pt>
                <c:pt idx="2">
                  <c:v>-280</c:v>
                </c:pt>
                <c:pt idx="3">
                  <c:v>-280</c:v>
                </c:pt>
                <c:pt idx="4">
                  <c:v>-280</c:v>
                </c:pt>
                <c:pt idx="5">
                  <c:v>-280</c:v>
                </c:pt>
                <c:pt idx="6">
                  <c:v>-280</c:v>
                </c:pt>
                <c:pt idx="7">
                  <c:v>-270</c:v>
                </c:pt>
              </c:numCache>
            </c:numRef>
          </c:val>
        </c:ser>
        <c:ser>
          <c:idx val="4"/>
          <c:order val="2"/>
          <c:spPr>
            <a:solidFill>
              <a:schemeClr val="accent1">
                <a:lumMod val="20000"/>
                <a:lumOff val="80000"/>
              </a:schemeClr>
            </a:solidFill>
          </c:spPr>
          <c:invertIfNegative val="0"/>
          <c:dLbls>
            <c:txPr>
              <a:bodyPr/>
              <a:lstStyle/>
              <a:p>
                <a:pPr>
                  <a:defRPr sz="1200">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dLbls>
          <c:cat>
            <c:strRef>
              <c:f>公表用!$C$2:$V$2</c:f>
              <c:strCache>
                <c:ptCount val="20"/>
                <c:pt idx="0">
                  <c:v>H29</c:v>
                </c:pt>
                <c:pt idx="1">
                  <c:v>H30</c:v>
                </c:pt>
                <c:pt idx="2">
                  <c:v>H31</c:v>
                </c:pt>
                <c:pt idx="3">
                  <c:v>H32</c:v>
                </c:pt>
                <c:pt idx="4">
                  <c:v>H33</c:v>
                </c:pt>
                <c:pt idx="5">
                  <c:v>H34</c:v>
                </c:pt>
                <c:pt idx="6">
                  <c:v>H35</c:v>
                </c:pt>
                <c:pt idx="7">
                  <c:v>H36</c:v>
                </c:pt>
                <c:pt idx="8">
                  <c:v>H37</c:v>
                </c:pt>
                <c:pt idx="9">
                  <c:v>H38</c:v>
                </c:pt>
                <c:pt idx="10">
                  <c:v>H39</c:v>
                </c:pt>
                <c:pt idx="11">
                  <c:v>H40</c:v>
                </c:pt>
                <c:pt idx="12">
                  <c:v>H41</c:v>
                </c:pt>
                <c:pt idx="13">
                  <c:v>H42</c:v>
                </c:pt>
                <c:pt idx="14">
                  <c:v>H43</c:v>
                </c:pt>
                <c:pt idx="15">
                  <c:v>H44</c:v>
                </c:pt>
                <c:pt idx="16">
                  <c:v>H45</c:v>
                </c:pt>
                <c:pt idx="17">
                  <c:v>H46</c:v>
                </c:pt>
                <c:pt idx="18">
                  <c:v>H47</c:v>
                </c:pt>
                <c:pt idx="19">
                  <c:v>H48</c:v>
                </c:pt>
              </c:strCache>
            </c:strRef>
          </c:cat>
          <c:val>
            <c:numRef>
              <c:f>公表用!$C$5:$V$5</c:f>
              <c:numCache>
                <c:formatCode>General</c:formatCode>
                <c:ptCount val="20"/>
              </c:numCache>
            </c:numRef>
          </c:val>
        </c:ser>
        <c:dLbls>
          <c:showLegendKey val="0"/>
          <c:showVal val="1"/>
          <c:showCatName val="0"/>
          <c:showSerName val="0"/>
          <c:showPercent val="0"/>
          <c:showBubbleSize val="0"/>
        </c:dLbls>
        <c:gapWidth val="27"/>
        <c:overlap val="100"/>
        <c:axId val="26033152"/>
        <c:axId val="26047232"/>
      </c:barChart>
      <c:catAx>
        <c:axId val="26033152"/>
        <c:scaling>
          <c:orientation val="minMax"/>
        </c:scaling>
        <c:delete val="0"/>
        <c:axPos val="b"/>
        <c:numFmt formatCode="General" sourceLinked="1"/>
        <c:majorTickMark val="out"/>
        <c:minorTickMark val="none"/>
        <c:tickLblPos val="low"/>
        <c:spPr>
          <a:ln w="12700">
            <a:solidFill>
              <a:srgbClr val="000000"/>
            </a:solidFill>
            <a:prstDash val="solid"/>
          </a:ln>
        </c:spPr>
        <c:txPr>
          <a:bodyPr rot="0" vert="horz"/>
          <a:lstStyle/>
          <a:p>
            <a:pPr>
              <a:defRPr sz="1200" b="1" i="1" u="none" strike="noStrike" baseline="0">
                <a:solidFill>
                  <a:srgbClr val="000000"/>
                </a:solidFill>
                <a:latin typeface="ＭＳ Ｐゴシック"/>
                <a:ea typeface="ＭＳ Ｐゴシック"/>
                <a:cs typeface="ＭＳ Ｐゴシック"/>
              </a:defRPr>
            </a:pPr>
            <a:endParaRPr lang="ja-JP"/>
          </a:p>
        </c:txPr>
        <c:crossAx val="26047232"/>
        <c:crossesAt val="0"/>
        <c:auto val="1"/>
        <c:lblAlgn val="ctr"/>
        <c:lblOffset val="0"/>
        <c:tickLblSkip val="1"/>
        <c:tickMarkSkip val="1"/>
        <c:noMultiLvlLbl val="0"/>
      </c:catAx>
      <c:valAx>
        <c:axId val="26047232"/>
        <c:scaling>
          <c:orientation val="minMax"/>
          <c:max val="600"/>
          <c:min val="-1000"/>
        </c:scaling>
        <c:delete val="0"/>
        <c:axPos val="l"/>
        <c:majorGridlines>
          <c:spPr>
            <a:ln w="3175">
              <a:solidFill>
                <a:schemeClr val="tx1">
                  <a:lumMod val="75000"/>
                  <a:lumOff val="25000"/>
                </a:schemeClr>
              </a:solidFill>
              <a:prstDash val="solid"/>
            </a:ln>
          </c:spPr>
        </c:majorGridlines>
        <c:title>
          <c:tx>
            <c:rich>
              <a:bodyPr rot="0" vert="horz"/>
              <a:lstStyle/>
              <a:p>
                <a:pPr algn="ctr">
                  <a:defRPr sz="1100" b="0" i="0" u="none" strike="noStrike" baseline="0">
                    <a:solidFill>
                      <a:srgbClr val="000000"/>
                    </a:solidFill>
                    <a:latin typeface="ＭＳ Ｐゴシック"/>
                    <a:ea typeface="ＭＳ Ｐゴシック"/>
                    <a:cs typeface="ＭＳ Ｐゴシック"/>
                  </a:defRPr>
                </a:pPr>
                <a:r>
                  <a:rPr lang="ja-JP" altLang="en-US"/>
                  <a:t>（億円）</a:t>
                </a:r>
              </a:p>
            </c:rich>
          </c:tx>
          <c:layout>
            <c:manualLayout>
              <c:xMode val="edge"/>
              <c:yMode val="edge"/>
              <c:x val="1.1684136297917954E-2"/>
              <c:y val="0.14778380156053317"/>
            </c:manualLayout>
          </c:layout>
          <c:overlay val="0"/>
          <c:spPr>
            <a:noFill/>
            <a:ln w="25400">
              <a:noFill/>
            </a:ln>
          </c:spPr>
        </c:title>
        <c:numFmt formatCode="#,##0;&quot;▲ &quot;#,##0" sourceLinked="1"/>
        <c:majorTickMark val="none"/>
        <c:minorTickMark val="none"/>
        <c:tickLblPos val="nextTo"/>
        <c:spPr>
          <a:noFill/>
          <a:ln w="3175">
            <a:solidFill>
              <a:schemeClr val="tx2">
                <a:lumMod val="60000"/>
                <a:lumOff val="40000"/>
              </a:schemeClr>
            </a:solidFill>
            <a:prstDash val="dash"/>
          </a:ln>
        </c:spPr>
        <c:txPr>
          <a:bodyPr rot="0" vert="horz"/>
          <a:lstStyle/>
          <a:p>
            <a:pPr>
              <a:defRPr sz="1000" b="0" i="0" u="none" strike="noStrike" baseline="0">
                <a:solidFill>
                  <a:srgbClr val="000000"/>
                </a:solidFill>
                <a:latin typeface="ＭＳ Ｐゴシック"/>
                <a:ea typeface="ＭＳ Ｐゴシック"/>
                <a:cs typeface="ＭＳ Ｐゴシック"/>
              </a:defRPr>
            </a:pPr>
            <a:endParaRPr lang="ja-JP"/>
          </a:p>
        </c:txPr>
        <c:crossAx val="26033152"/>
        <c:crosses val="autoZero"/>
        <c:crossBetween val="between"/>
        <c:majorUnit val="200"/>
        <c:minorUnit val="100"/>
      </c:valAx>
      <c:spPr>
        <a:solidFill>
          <a:schemeClr val="bg1"/>
        </a:solidFill>
        <a:ln w="3175">
          <a:solidFill>
            <a:srgbClr val="000000"/>
          </a:solidFill>
          <a:prstDash val="solid"/>
        </a:ln>
      </c:spPr>
    </c:plotArea>
    <c:plotVisOnly val="1"/>
    <c:dispBlanksAs val="gap"/>
    <c:showDLblsOverMax val="0"/>
  </c:chart>
  <c:spPr>
    <a:solidFill>
      <a:srgbClr val="FFFFFF"/>
    </a:solid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94385718154721E-2"/>
          <c:y val="6.1170094580528106E-2"/>
          <c:w val="0.92605614281845283"/>
          <c:h val="0.86579301439400291"/>
        </c:manualLayout>
      </c:layout>
      <c:barChart>
        <c:barDir val="col"/>
        <c:grouping val="stacked"/>
        <c:varyColors val="0"/>
        <c:ser>
          <c:idx val="0"/>
          <c:order val="0"/>
          <c:spPr>
            <a:gradFill flip="none" rotWithShape="1">
              <a:gsLst>
                <a:gs pos="3000">
                  <a:srgbClr val="FF0000"/>
                </a:gs>
                <a:gs pos="62000">
                  <a:schemeClr val="accent6">
                    <a:lumMod val="40000"/>
                    <a:lumOff val="60000"/>
                  </a:schemeClr>
                </a:gs>
              </a:gsLst>
              <a:lin ang="16200000" scaled="1"/>
              <a:tileRect/>
            </a:gradFill>
            <a:ln w="15875">
              <a:noFill/>
              <a:prstDash val="solid"/>
            </a:ln>
          </c:spPr>
          <c:invertIfNegative val="0"/>
          <c:dPt>
            <c:idx val="0"/>
            <c:invertIfNegative val="0"/>
            <c:bubble3D val="0"/>
            <c:spPr>
              <a:solidFill>
                <a:srgbClr val="FF0000"/>
              </a:solidFill>
              <a:ln w="15875">
                <a:noFill/>
                <a:prstDash val="solid"/>
              </a:ln>
            </c:spPr>
          </c:dPt>
          <c:dPt>
            <c:idx val="1"/>
            <c:invertIfNegative val="0"/>
            <c:bubble3D val="0"/>
            <c:spPr>
              <a:solidFill>
                <a:srgbClr val="FF0000"/>
              </a:solidFill>
              <a:ln w="15875">
                <a:noFill/>
                <a:prstDash val="solid"/>
              </a:ln>
            </c:spPr>
          </c:dPt>
          <c:dPt>
            <c:idx val="2"/>
            <c:invertIfNegative val="0"/>
            <c:bubble3D val="0"/>
            <c:spPr>
              <a:solidFill>
                <a:srgbClr val="FF0000"/>
              </a:solidFill>
              <a:ln w="15875">
                <a:noFill/>
                <a:prstDash val="solid"/>
              </a:ln>
            </c:spPr>
          </c:dPt>
          <c:dPt>
            <c:idx val="3"/>
            <c:invertIfNegative val="0"/>
            <c:bubble3D val="0"/>
            <c:spPr>
              <a:solidFill>
                <a:srgbClr val="FF0000"/>
              </a:solidFill>
              <a:ln w="15875">
                <a:noFill/>
                <a:prstDash val="solid"/>
              </a:ln>
            </c:spPr>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1"/>
            <c:invertIfNegative val="0"/>
            <c:bubble3D val="0"/>
          </c:dPt>
          <c:dPt>
            <c:idx val="12"/>
            <c:invertIfNegative val="0"/>
            <c:bubble3D val="0"/>
          </c:dPt>
          <c:dPt>
            <c:idx val="13"/>
            <c:invertIfNegative val="0"/>
            <c:bubble3D val="0"/>
          </c:dPt>
          <c:dPt>
            <c:idx val="14"/>
            <c:invertIfNegative val="0"/>
            <c:bubble3D val="0"/>
          </c:dPt>
          <c:dPt>
            <c:idx val="15"/>
            <c:invertIfNegative val="0"/>
            <c:bubble3D val="0"/>
          </c:dPt>
          <c:dPt>
            <c:idx val="16"/>
            <c:invertIfNegative val="0"/>
            <c:bubble3D val="0"/>
            <c:spPr>
              <a:gradFill flip="none" rotWithShape="1">
                <a:gsLst>
                  <a:gs pos="3000">
                    <a:srgbClr val="FF0000"/>
                  </a:gs>
                  <a:gs pos="62000">
                    <a:schemeClr val="accent6">
                      <a:lumMod val="40000"/>
                      <a:lumOff val="60000"/>
                    </a:schemeClr>
                  </a:gs>
                </a:gsLst>
                <a:lin ang="5400000" scaled="1"/>
                <a:tileRect/>
              </a:gradFill>
              <a:ln w="15875">
                <a:noFill/>
                <a:prstDash val="solid"/>
              </a:ln>
            </c:spPr>
          </c:dPt>
          <c:dPt>
            <c:idx val="17"/>
            <c:invertIfNegative val="0"/>
            <c:bubble3D val="0"/>
            <c:spPr>
              <a:gradFill flip="none" rotWithShape="1">
                <a:gsLst>
                  <a:gs pos="3000">
                    <a:srgbClr val="FF0000"/>
                  </a:gs>
                  <a:gs pos="62000">
                    <a:schemeClr val="accent6">
                      <a:lumMod val="40000"/>
                      <a:lumOff val="60000"/>
                    </a:schemeClr>
                  </a:gs>
                </a:gsLst>
                <a:lin ang="5400000" scaled="1"/>
                <a:tileRect/>
              </a:gradFill>
              <a:ln w="15875">
                <a:noFill/>
                <a:prstDash val="solid"/>
              </a:ln>
            </c:spPr>
          </c:dPt>
          <c:dPt>
            <c:idx val="18"/>
            <c:invertIfNegative val="0"/>
            <c:bubble3D val="0"/>
            <c:spPr>
              <a:gradFill flip="none" rotWithShape="1">
                <a:gsLst>
                  <a:gs pos="3000">
                    <a:srgbClr val="FF0000"/>
                  </a:gs>
                  <a:gs pos="62000">
                    <a:schemeClr val="accent6">
                      <a:lumMod val="40000"/>
                      <a:lumOff val="60000"/>
                    </a:schemeClr>
                  </a:gs>
                </a:gsLst>
                <a:lin ang="5400000" scaled="1"/>
                <a:tileRect/>
              </a:gradFill>
              <a:ln w="15875">
                <a:noFill/>
                <a:prstDash val="solid"/>
              </a:ln>
            </c:spPr>
          </c:dPt>
          <c:dPt>
            <c:idx val="19"/>
            <c:invertIfNegative val="0"/>
            <c:bubble3D val="0"/>
            <c:spPr>
              <a:gradFill flip="none" rotWithShape="1">
                <a:gsLst>
                  <a:gs pos="3000">
                    <a:srgbClr val="FF0000"/>
                  </a:gs>
                  <a:gs pos="62000">
                    <a:schemeClr val="accent6">
                      <a:lumMod val="40000"/>
                      <a:lumOff val="60000"/>
                    </a:schemeClr>
                  </a:gs>
                </a:gsLst>
                <a:lin ang="5400000" scaled="1"/>
                <a:tileRect/>
              </a:gradFill>
              <a:ln w="15875">
                <a:noFill/>
                <a:prstDash val="solid"/>
              </a:ln>
            </c:spPr>
          </c:dPt>
          <c:dLbls>
            <c:dLbl>
              <c:idx val="2"/>
              <c:layout>
                <c:manualLayout>
                  <c:x val="1.1350289269533419E-3"/>
                  <c:y val="-4.3542225427585892E-4"/>
                </c:manualLayout>
              </c:layout>
              <c:dLblPos val="ctr"/>
              <c:showLegendKey val="0"/>
              <c:showVal val="1"/>
              <c:showCatName val="0"/>
              <c:showSerName val="0"/>
              <c:showPercent val="0"/>
              <c:showBubbleSize val="0"/>
            </c:dLbl>
            <c:dLbl>
              <c:idx val="3"/>
              <c:layout>
                <c:manualLayout>
                  <c:x val="-1.1779534107898995E-3"/>
                  <c:y val="1.354569116734078E-3"/>
                </c:manualLayout>
              </c:layout>
              <c:dLblPos val="ctr"/>
              <c:showLegendKey val="0"/>
              <c:showVal val="1"/>
              <c:showCatName val="0"/>
              <c:showSerName val="0"/>
              <c:showPercent val="0"/>
              <c:showBubbleSize val="0"/>
            </c:dLbl>
            <c:dLbl>
              <c:idx val="4"/>
              <c:layout>
                <c:manualLayout>
                  <c:x val="-1.7863105280721856E-5"/>
                  <c:y val="-2.8430348775120165E-3"/>
                </c:manualLayout>
              </c:layout>
              <c:dLblPos val="ctr"/>
              <c:showLegendKey val="0"/>
              <c:showVal val="1"/>
              <c:showCatName val="0"/>
              <c:showSerName val="0"/>
              <c:showPercent val="0"/>
              <c:showBubbleSize val="0"/>
            </c:dLbl>
            <c:dLbl>
              <c:idx val="5"/>
              <c:layout>
                <c:manualLayout>
                  <c:x val="-7.3978516819151127E-6"/>
                  <c:y val="-3.6288671839088512E-4"/>
                </c:manualLayout>
              </c:layout>
              <c:dLblPos val="ctr"/>
              <c:showLegendKey val="0"/>
              <c:showVal val="1"/>
              <c:showCatName val="0"/>
              <c:showSerName val="0"/>
              <c:showPercent val="0"/>
              <c:showBubbleSize val="0"/>
            </c:dLbl>
            <c:dLbl>
              <c:idx val="6"/>
              <c:layout>
                <c:manualLayout>
                  <c:x val="-1.7953322984159846E-5"/>
                  <c:y val="3.287589736222339E-4"/>
                </c:manualLayout>
              </c:layout>
              <c:dLblPos val="ctr"/>
              <c:showLegendKey val="0"/>
              <c:showVal val="1"/>
              <c:showCatName val="0"/>
              <c:showSerName val="0"/>
              <c:showPercent val="0"/>
              <c:showBubbleSize val="0"/>
            </c:dLbl>
            <c:dLbl>
              <c:idx val="7"/>
              <c:layout>
                <c:manualLayout>
                  <c:x val="-1.0826124412558702E-5"/>
                  <c:y val="-7.0661474271204133E-4"/>
                </c:manualLayout>
              </c:layout>
              <c:dLblPos val="ctr"/>
              <c:showLegendKey val="0"/>
              <c:showVal val="1"/>
              <c:showCatName val="0"/>
              <c:showSerName val="0"/>
              <c:showPercent val="0"/>
              <c:showBubbleSize val="0"/>
            </c:dLbl>
            <c:dLbl>
              <c:idx val="8"/>
              <c:layout>
                <c:manualLayout>
                  <c:x val="1.1350277241693161E-3"/>
                  <c:y val="5.1584574982059942E-7"/>
                </c:manualLayout>
              </c:layout>
              <c:dLblPos val="ctr"/>
              <c:showLegendKey val="0"/>
              <c:showVal val="1"/>
              <c:showCatName val="0"/>
              <c:showSerName val="0"/>
              <c:showPercent val="0"/>
              <c:showBubbleSize val="0"/>
            </c:dLbl>
            <c:dLbl>
              <c:idx val="9"/>
              <c:layout>
                <c:manualLayout>
                  <c:x val="1.1386376350908615E-3"/>
                  <c:y val="2.339174330931715E-3"/>
                </c:manualLayout>
              </c:layout>
              <c:dLblPos val="ctr"/>
              <c:showLegendKey val="0"/>
              <c:showVal val="1"/>
              <c:showCatName val="0"/>
              <c:showSerName val="0"/>
              <c:showPercent val="0"/>
              <c:showBubbleSize val="0"/>
            </c:dLbl>
            <c:dLbl>
              <c:idx val="10"/>
              <c:layout>
                <c:manualLayout>
                  <c:x val="0"/>
                  <c:y val="1.9275060800361052E-3"/>
                </c:manualLayout>
              </c:layout>
              <c:dLblPos val="ctr"/>
              <c:showLegendKey val="0"/>
              <c:showVal val="1"/>
              <c:showCatName val="0"/>
              <c:showSerName val="0"/>
              <c:showPercent val="0"/>
              <c:showBubbleSize val="0"/>
            </c:dLbl>
            <c:dLbl>
              <c:idx val="11"/>
              <c:layout>
                <c:manualLayout>
                  <c:x val="1.1386026146392239E-3"/>
                  <c:y val="-2.4141576936746834E-4"/>
                </c:manualLayout>
              </c:layout>
              <c:dLblPos val="ctr"/>
              <c:showLegendKey val="0"/>
              <c:showVal val="1"/>
              <c:showCatName val="0"/>
              <c:showSerName val="0"/>
              <c:showPercent val="0"/>
              <c:showBubbleSize val="0"/>
            </c:dLbl>
            <c:dLbl>
              <c:idx val="12"/>
              <c:layout>
                <c:manualLayout>
                  <c:x val="1.1350277241693161E-3"/>
                  <c:y val="-1.9351090231207184E-3"/>
                </c:manualLayout>
              </c:layout>
              <c:dLblPos val="ctr"/>
              <c:showLegendKey val="0"/>
              <c:showVal val="1"/>
              <c:showCatName val="0"/>
              <c:showSerName val="0"/>
              <c:showPercent val="0"/>
              <c:showBubbleSize val="0"/>
            </c:dLbl>
            <c:dLbl>
              <c:idx val="13"/>
              <c:layout>
                <c:manualLayout>
                  <c:x val="8.323440490813501E-17"/>
                  <c:y val="4.3674932634855381E-3"/>
                </c:manualLayout>
              </c:layout>
              <c:dLblPos val="ctr"/>
              <c:showLegendKey val="0"/>
              <c:showVal val="1"/>
              <c:showCatName val="0"/>
              <c:showSerName val="0"/>
              <c:showPercent val="0"/>
              <c:showBubbleSize val="0"/>
            </c:dLbl>
            <c:dLbl>
              <c:idx val="14"/>
              <c:layout>
                <c:manualLayout>
                  <c:x val="-8.965574427211213E-8"/>
                  <c:y val="6.7376109148623983E-3"/>
                </c:manualLayout>
              </c:layout>
              <c:dLblPos val="ctr"/>
              <c:showLegendKey val="0"/>
              <c:showVal val="1"/>
              <c:showCatName val="0"/>
              <c:showSerName val="0"/>
              <c:showPercent val="0"/>
              <c:showBubbleSize val="0"/>
            </c:dLbl>
            <c:dLbl>
              <c:idx val="15"/>
              <c:layout>
                <c:manualLayout>
                  <c:x val="-1.2548003248209275E-2"/>
                  <c:y val="-2.9552355233791034E-4"/>
                </c:manualLayout>
              </c:layout>
              <c:dLblPos val="ctr"/>
              <c:showLegendKey val="0"/>
              <c:showVal val="1"/>
              <c:showCatName val="0"/>
              <c:showSerName val="0"/>
              <c:showPercent val="0"/>
              <c:showBubbleSize val="0"/>
            </c:dLbl>
            <c:dLbl>
              <c:idx val="16"/>
              <c:layout>
                <c:manualLayout>
                  <c:x val="-2.5213953539145777E-2"/>
                  <c:y val="-2.5125769681239411E-2"/>
                </c:manualLayout>
              </c:layout>
              <c:dLblPos val="ctr"/>
              <c:showLegendKey val="0"/>
              <c:showVal val="1"/>
              <c:showCatName val="0"/>
              <c:showSerName val="0"/>
              <c:showPercent val="0"/>
              <c:showBubbleSize val="0"/>
            </c:dLbl>
            <c:dLbl>
              <c:idx val="17"/>
              <c:layout>
                <c:manualLayout>
                  <c:x val="-2.284402468753324E-3"/>
                  <c:y val="-4.1430187972339534E-3"/>
                </c:manualLayout>
              </c:layout>
              <c:dLblPos val="ctr"/>
              <c:showLegendKey val="0"/>
              <c:showVal val="1"/>
              <c:showCatName val="0"/>
              <c:showSerName val="0"/>
              <c:showPercent val="0"/>
              <c:showBubbleSize val="0"/>
            </c:dLbl>
            <c:dLbl>
              <c:idx val="18"/>
              <c:layout>
                <c:manualLayout>
                  <c:x val="-2.291529667324925E-3"/>
                  <c:y val="-4.4904064524984265E-3"/>
                </c:manualLayout>
              </c:layout>
              <c:dLblPos val="ctr"/>
              <c:showLegendKey val="0"/>
              <c:showVal val="1"/>
              <c:showCatName val="0"/>
              <c:showSerName val="0"/>
              <c:showPercent val="0"/>
              <c:showBubbleSize val="0"/>
            </c:dLbl>
            <c:dLbl>
              <c:idx val="19"/>
              <c:layout>
                <c:manualLayout>
                  <c:x val="1.1457648336624625E-3"/>
                  <c:y val="-1.5140945350452446E-2"/>
                </c:manualLayout>
              </c:layout>
              <c:dLblPos val="ctr"/>
              <c:showLegendKey val="0"/>
              <c:showVal val="1"/>
              <c:showCatName val="0"/>
              <c:showSerName val="0"/>
              <c:showPercent val="0"/>
              <c:showBubbleSize val="0"/>
            </c:dLbl>
            <c:txPr>
              <a:bodyPr/>
              <a:lstStyle/>
              <a:p>
                <a:pPr>
                  <a:defRPr sz="1200" b="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dLbls>
          <c:cat>
            <c:strRef>
              <c:f>'H27.2試算'!$C$2:$V$2</c:f>
              <c:strCache>
                <c:ptCount val="20"/>
                <c:pt idx="0">
                  <c:v>H28</c:v>
                </c:pt>
                <c:pt idx="1">
                  <c:v>H29</c:v>
                </c:pt>
                <c:pt idx="2">
                  <c:v>H30</c:v>
                </c:pt>
                <c:pt idx="3">
                  <c:v>H31</c:v>
                </c:pt>
                <c:pt idx="4">
                  <c:v>H32</c:v>
                </c:pt>
                <c:pt idx="5">
                  <c:v>H33</c:v>
                </c:pt>
                <c:pt idx="6">
                  <c:v>H34</c:v>
                </c:pt>
                <c:pt idx="7">
                  <c:v>H35</c:v>
                </c:pt>
                <c:pt idx="8">
                  <c:v>H36</c:v>
                </c:pt>
                <c:pt idx="9">
                  <c:v>H37</c:v>
                </c:pt>
                <c:pt idx="10">
                  <c:v>H38</c:v>
                </c:pt>
                <c:pt idx="11">
                  <c:v>H39</c:v>
                </c:pt>
                <c:pt idx="12">
                  <c:v>H40</c:v>
                </c:pt>
                <c:pt idx="13">
                  <c:v>H41</c:v>
                </c:pt>
                <c:pt idx="14">
                  <c:v>H42</c:v>
                </c:pt>
                <c:pt idx="15">
                  <c:v>H43</c:v>
                </c:pt>
                <c:pt idx="16">
                  <c:v>H44</c:v>
                </c:pt>
                <c:pt idx="17">
                  <c:v>H45</c:v>
                </c:pt>
                <c:pt idx="18">
                  <c:v>H46</c:v>
                </c:pt>
                <c:pt idx="19">
                  <c:v>H47</c:v>
                </c:pt>
              </c:strCache>
            </c:strRef>
          </c:cat>
          <c:val>
            <c:numRef>
              <c:f>'H27.2試算'!$C$3:$V$3</c:f>
              <c:numCache>
                <c:formatCode>#,##0;"▲ "#,##0</c:formatCode>
                <c:ptCount val="20"/>
                <c:pt idx="0">
                  <c:v>-530</c:v>
                </c:pt>
                <c:pt idx="1">
                  <c:v>-150</c:v>
                </c:pt>
                <c:pt idx="2">
                  <c:v>-170</c:v>
                </c:pt>
                <c:pt idx="3">
                  <c:v>-80</c:v>
                </c:pt>
                <c:pt idx="4">
                  <c:v>-30</c:v>
                </c:pt>
                <c:pt idx="5">
                  <c:v>-10</c:v>
                </c:pt>
                <c:pt idx="6">
                  <c:v>-80</c:v>
                </c:pt>
                <c:pt idx="7">
                  <c:v>-120</c:v>
                </c:pt>
                <c:pt idx="8">
                  <c:v>-230</c:v>
                </c:pt>
                <c:pt idx="9">
                  <c:v>-330</c:v>
                </c:pt>
                <c:pt idx="10">
                  <c:v>-190</c:v>
                </c:pt>
                <c:pt idx="11">
                  <c:v>-160</c:v>
                </c:pt>
                <c:pt idx="12">
                  <c:v>-350</c:v>
                </c:pt>
                <c:pt idx="13">
                  <c:v>-330</c:v>
                </c:pt>
                <c:pt idx="14">
                  <c:v>-280</c:v>
                </c:pt>
                <c:pt idx="15">
                  <c:v>-550</c:v>
                </c:pt>
                <c:pt idx="16">
                  <c:v>70</c:v>
                </c:pt>
                <c:pt idx="17">
                  <c:v>210</c:v>
                </c:pt>
                <c:pt idx="18">
                  <c:v>310</c:v>
                </c:pt>
                <c:pt idx="19">
                  <c:v>370</c:v>
                </c:pt>
              </c:numCache>
            </c:numRef>
          </c:val>
        </c:ser>
        <c:ser>
          <c:idx val="1"/>
          <c:order val="1"/>
          <c:spPr>
            <a:solidFill>
              <a:schemeClr val="accent1">
                <a:lumMod val="40000"/>
                <a:lumOff val="60000"/>
              </a:schemeClr>
            </a:solidFill>
            <a:ln w="15875">
              <a:noFill/>
              <a:prstDash val="solid"/>
            </a:ln>
          </c:spPr>
          <c:invertIfNegative val="0"/>
          <c:dLbls>
            <c:dLbl>
              <c:idx val="2"/>
              <c:layout>
                <c:manualLayout>
                  <c:x val="-1.0735906709120713E-5"/>
                  <c:y val="1.7524373394487073E-3"/>
                </c:manualLayout>
              </c:layout>
              <c:dLblPos val="ctr"/>
              <c:showLegendKey val="0"/>
              <c:showVal val="1"/>
              <c:showCatName val="0"/>
              <c:showSerName val="0"/>
              <c:showPercent val="0"/>
              <c:showBubbleSize val="0"/>
            </c:dLbl>
            <c:dLbl>
              <c:idx val="3"/>
              <c:layout>
                <c:manualLayout>
                  <c:x val="-2.1471813418241426E-5"/>
                  <c:y val="5.7429990061225768E-3"/>
                </c:manualLayout>
              </c:layout>
              <c:dLblPos val="ctr"/>
              <c:showLegendKey val="0"/>
              <c:showVal val="1"/>
              <c:showCatName val="0"/>
              <c:showSerName val="0"/>
              <c:showPercent val="0"/>
              <c:showBubbleSize val="0"/>
            </c:dLbl>
            <c:dLbl>
              <c:idx val="4"/>
              <c:layout>
                <c:manualLayout>
                  <c:x val="1.1386376350908615E-3"/>
                  <c:y val="4.1546430945787107E-3"/>
                </c:manualLayout>
              </c:layout>
              <c:dLblPos val="ctr"/>
              <c:showLegendKey val="0"/>
              <c:showVal val="1"/>
              <c:showCatName val="0"/>
              <c:showSerName val="0"/>
              <c:showPercent val="0"/>
              <c:showBubbleSize val="0"/>
            </c:dLbl>
            <c:dLbl>
              <c:idx val="5"/>
              <c:layout>
                <c:manualLayout>
                  <c:x val="3.6087081375615778E-6"/>
                  <c:y val="2.0148782064245705E-3"/>
                </c:manualLayout>
              </c:layout>
              <c:dLblPos val="ctr"/>
              <c:showLegendKey val="0"/>
              <c:showVal val="1"/>
              <c:showCatName val="0"/>
              <c:showSerName val="0"/>
              <c:showPercent val="0"/>
              <c:showBubbleSize val="0"/>
            </c:dLbl>
            <c:dLbl>
              <c:idx val="6"/>
              <c:layout>
                <c:manualLayout>
                  <c:x val="1.124293020244263E-3"/>
                  <c:y val="6.3797015173906709E-3"/>
                </c:manualLayout>
              </c:layout>
              <c:dLblPos val="ctr"/>
              <c:showLegendKey val="0"/>
              <c:showVal val="1"/>
              <c:showCatName val="0"/>
              <c:showSerName val="0"/>
              <c:showPercent val="0"/>
              <c:showBubbleSize val="0"/>
            </c:dLbl>
            <c:dLbl>
              <c:idx val="7"/>
              <c:layout>
                <c:manualLayout>
                  <c:x val="0"/>
                  <c:y val="4.4531490892139487E-3"/>
                </c:manualLayout>
              </c:layout>
              <c:dLblPos val="ctr"/>
              <c:showLegendKey val="0"/>
              <c:showVal val="1"/>
              <c:showCatName val="0"/>
              <c:showSerName val="0"/>
              <c:showPercent val="0"/>
              <c:showBubbleSize val="0"/>
            </c:dLbl>
            <c:dLbl>
              <c:idx val="8"/>
              <c:layout>
                <c:manualLayout>
                  <c:x val="1.1565007403715832E-3"/>
                  <c:y val="-1.7733014628880149E-3"/>
                </c:manualLayout>
              </c:layout>
              <c:dLblPos val="ctr"/>
              <c:showLegendKey val="0"/>
              <c:showVal val="1"/>
              <c:showCatName val="0"/>
              <c:showSerName val="0"/>
              <c:showPercent val="0"/>
              <c:showBubbleSize val="0"/>
            </c:dLbl>
            <c:dLbl>
              <c:idx val="9"/>
              <c:layout>
                <c:manualLayout>
                  <c:x val="1.1350289269533419E-3"/>
                  <c:y val="8.780163537360215E-4"/>
                </c:manualLayout>
              </c:layout>
              <c:dLblPos val="ctr"/>
              <c:showLegendKey val="0"/>
              <c:showVal val="1"/>
              <c:showCatName val="0"/>
              <c:showSerName val="0"/>
              <c:showPercent val="0"/>
              <c:showBubbleSize val="0"/>
            </c:dLbl>
            <c:dLbl>
              <c:idx val="11"/>
              <c:delete val="1"/>
            </c:dLbl>
            <c:dLbl>
              <c:idx val="12"/>
              <c:delete val="1"/>
            </c:dLbl>
            <c:dLbl>
              <c:idx val="13"/>
              <c:delete val="1"/>
            </c:dLbl>
            <c:dLbl>
              <c:idx val="14"/>
              <c:delete val="1"/>
            </c:dLbl>
            <c:dLbl>
              <c:idx val="15"/>
              <c:delete val="1"/>
            </c:dLbl>
            <c:dLbl>
              <c:idx val="16"/>
              <c:delete val="1"/>
            </c:dLbl>
            <c:dLbl>
              <c:idx val="17"/>
              <c:delete val="1"/>
            </c:dLbl>
            <c:dLbl>
              <c:idx val="18"/>
              <c:delete val="1"/>
            </c:dLbl>
            <c:txPr>
              <a:bodyPr/>
              <a:lstStyle/>
              <a:p>
                <a:pPr>
                  <a:defRPr sz="1200" b="0" baseline="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showLegendKey val="0"/>
            <c:showVal val="1"/>
            <c:showCatName val="0"/>
            <c:showSerName val="0"/>
            <c:showPercent val="0"/>
            <c:showBubbleSize val="0"/>
            <c:showLeaderLines val="0"/>
          </c:dLbls>
          <c:cat>
            <c:strRef>
              <c:f>'H27.2試算'!$C$2:$V$2</c:f>
              <c:strCache>
                <c:ptCount val="20"/>
                <c:pt idx="0">
                  <c:v>H28</c:v>
                </c:pt>
                <c:pt idx="1">
                  <c:v>H29</c:v>
                </c:pt>
                <c:pt idx="2">
                  <c:v>H30</c:v>
                </c:pt>
                <c:pt idx="3">
                  <c:v>H31</c:v>
                </c:pt>
                <c:pt idx="4">
                  <c:v>H32</c:v>
                </c:pt>
                <c:pt idx="5">
                  <c:v>H33</c:v>
                </c:pt>
                <c:pt idx="6">
                  <c:v>H34</c:v>
                </c:pt>
                <c:pt idx="7">
                  <c:v>H35</c:v>
                </c:pt>
                <c:pt idx="8">
                  <c:v>H36</c:v>
                </c:pt>
                <c:pt idx="9">
                  <c:v>H37</c:v>
                </c:pt>
                <c:pt idx="10">
                  <c:v>H38</c:v>
                </c:pt>
                <c:pt idx="11">
                  <c:v>H39</c:v>
                </c:pt>
                <c:pt idx="12">
                  <c:v>H40</c:v>
                </c:pt>
                <c:pt idx="13">
                  <c:v>H41</c:v>
                </c:pt>
                <c:pt idx="14">
                  <c:v>H42</c:v>
                </c:pt>
                <c:pt idx="15">
                  <c:v>H43</c:v>
                </c:pt>
                <c:pt idx="16">
                  <c:v>H44</c:v>
                </c:pt>
                <c:pt idx="17">
                  <c:v>H45</c:v>
                </c:pt>
                <c:pt idx="18">
                  <c:v>H46</c:v>
                </c:pt>
                <c:pt idx="19">
                  <c:v>H47</c:v>
                </c:pt>
              </c:strCache>
            </c:strRef>
          </c:cat>
          <c:val>
            <c:numRef>
              <c:f>'H27.2試算'!$C$4:$V$4</c:f>
              <c:numCache>
                <c:formatCode>#,##0;"▲ "#,##0</c:formatCode>
                <c:ptCount val="20"/>
                <c:pt idx="0">
                  <c:v>-280</c:v>
                </c:pt>
                <c:pt idx="1">
                  <c:v>-280</c:v>
                </c:pt>
                <c:pt idx="2">
                  <c:v>-280</c:v>
                </c:pt>
                <c:pt idx="3">
                  <c:v>-280</c:v>
                </c:pt>
                <c:pt idx="4">
                  <c:v>-280</c:v>
                </c:pt>
                <c:pt idx="5">
                  <c:v>-280</c:v>
                </c:pt>
                <c:pt idx="6">
                  <c:v>-280</c:v>
                </c:pt>
                <c:pt idx="7">
                  <c:v>-280</c:v>
                </c:pt>
                <c:pt idx="8">
                  <c:v>-270</c:v>
                </c:pt>
              </c:numCache>
            </c:numRef>
          </c:val>
        </c:ser>
        <c:dLbls>
          <c:showLegendKey val="0"/>
          <c:showVal val="0"/>
          <c:showCatName val="0"/>
          <c:showSerName val="0"/>
          <c:showPercent val="0"/>
          <c:showBubbleSize val="0"/>
        </c:dLbls>
        <c:gapWidth val="30"/>
        <c:overlap val="100"/>
        <c:axId val="37762176"/>
        <c:axId val="37763712"/>
      </c:barChart>
      <c:lineChart>
        <c:grouping val="standard"/>
        <c:varyColors val="0"/>
        <c:ser>
          <c:idx val="2"/>
          <c:order val="2"/>
          <c:spPr>
            <a:ln w="57150">
              <a:solidFill>
                <a:schemeClr val="tx1">
                  <a:alpha val="99000"/>
                </a:schemeClr>
              </a:solidFill>
              <a:prstDash val="dash"/>
            </a:ln>
          </c:spPr>
          <c:marker>
            <c:symbol val="diamond"/>
            <c:size val="12"/>
            <c:spPr>
              <a:solidFill>
                <a:schemeClr val="tx1"/>
              </a:solidFill>
              <a:ln>
                <a:solidFill>
                  <a:schemeClr val="tx1"/>
                </a:solidFill>
                <a:prstDash val="solid"/>
              </a:ln>
            </c:spPr>
          </c:marker>
          <c:dLbls>
            <c:dLbl>
              <c:idx val="0"/>
              <c:layout>
                <c:manualLayout>
                  <c:x val="-5.5968164009754941E-2"/>
                  <c:y val="6.8560092779100287E-2"/>
                </c:manualLayout>
              </c:layout>
              <c:dLblPos val="r"/>
              <c:showLegendKey val="0"/>
              <c:showVal val="1"/>
              <c:showCatName val="0"/>
              <c:showSerName val="0"/>
              <c:showPercent val="0"/>
              <c:showBubbleSize val="0"/>
            </c:dLbl>
            <c:dLbl>
              <c:idx val="1"/>
              <c:layout>
                <c:manualLayout>
                  <c:x val="-5.0177399235281077E-2"/>
                  <c:y val="7.0689586766770438E-2"/>
                </c:manualLayout>
              </c:layout>
              <c:dLblPos val="r"/>
              <c:showLegendKey val="0"/>
              <c:showVal val="1"/>
              <c:showCatName val="0"/>
              <c:showSerName val="0"/>
              <c:showPercent val="0"/>
              <c:showBubbleSize val="0"/>
            </c:dLbl>
            <c:dLbl>
              <c:idx val="2"/>
              <c:layout>
                <c:manualLayout>
                  <c:x val="-5.5858493489029631E-2"/>
                  <c:y val="6.1068333028138924E-2"/>
                </c:manualLayout>
              </c:layout>
              <c:dLblPos val="r"/>
              <c:showLegendKey val="0"/>
              <c:showVal val="1"/>
              <c:showCatName val="0"/>
              <c:showSerName val="0"/>
              <c:showPercent val="0"/>
              <c:showBubbleSize val="0"/>
            </c:dLbl>
            <c:dLbl>
              <c:idx val="3"/>
              <c:layout>
                <c:manualLayout>
                  <c:x val="-5.432686940301782E-2"/>
                  <c:y val="5.2574925227369833E-2"/>
                </c:manualLayout>
              </c:layout>
              <c:dLblPos val="r"/>
              <c:showLegendKey val="0"/>
              <c:showVal val="1"/>
              <c:showCatName val="0"/>
              <c:showSerName val="0"/>
              <c:showPercent val="0"/>
              <c:showBubbleSize val="0"/>
            </c:dLbl>
            <c:dLbl>
              <c:idx val="4"/>
              <c:layout>
                <c:manualLayout>
                  <c:x val="-5.6945701085827756E-2"/>
                  <c:y val="6.8143197216626997E-2"/>
                </c:manualLayout>
              </c:layout>
              <c:dLblPos val="r"/>
              <c:showLegendKey val="0"/>
              <c:showVal val="1"/>
              <c:showCatName val="0"/>
              <c:showSerName val="0"/>
              <c:showPercent val="0"/>
              <c:showBubbleSize val="0"/>
            </c:dLbl>
            <c:dLbl>
              <c:idx val="5"/>
              <c:layout>
                <c:manualLayout>
                  <c:x val="-6.0331420012827153E-2"/>
                  <c:y val="6.6740371116401145E-2"/>
                </c:manualLayout>
              </c:layout>
              <c:dLblPos val="r"/>
              <c:showLegendKey val="0"/>
              <c:showVal val="1"/>
              <c:showCatName val="0"/>
              <c:showSerName val="0"/>
              <c:showPercent val="0"/>
              <c:showBubbleSize val="0"/>
            </c:dLbl>
            <c:dLbl>
              <c:idx val="6"/>
              <c:layout>
                <c:manualLayout>
                  <c:x val="-7.2900163448499922E-2"/>
                  <c:y val="6.2173289385338462E-2"/>
                </c:manualLayout>
              </c:layout>
              <c:dLblPos val="r"/>
              <c:showLegendKey val="0"/>
              <c:showVal val="1"/>
              <c:showCatName val="0"/>
              <c:showSerName val="0"/>
              <c:showPercent val="0"/>
              <c:showBubbleSize val="0"/>
            </c:dLbl>
            <c:dLbl>
              <c:idx val="7"/>
              <c:layout>
                <c:manualLayout>
                  <c:x val="-6.0440373732763404E-2"/>
                  <c:y val="5.3928615027772617E-2"/>
                </c:manualLayout>
              </c:layout>
              <c:dLblPos val="r"/>
              <c:showLegendKey val="0"/>
              <c:showVal val="1"/>
              <c:showCatName val="0"/>
              <c:showSerName val="0"/>
              <c:showPercent val="0"/>
              <c:showBubbleSize val="0"/>
            </c:dLbl>
            <c:dLbl>
              <c:idx val="8"/>
              <c:layout>
                <c:manualLayout>
                  <c:x val="-7.0634356154299249E-2"/>
                  <c:y val="6.9140419947506568E-2"/>
                </c:manualLayout>
              </c:layout>
              <c:dLblPos val="r"/>
              <c:showLegendKey val="0"/>
              <c:showVal val="1"/>
              <c:showCatName val="0"/>
              <c:showSerName val="0"/>
              <c:showPercent val="0"/>
              <c:showBubbleSize val="0"/>
            </c:dLbl>
            <c:dLbl>
              <c:idx val="9"/>
              <c:layout>
                <c:manualLayout>
                  <c:x val="-4.6685952191896175E-2"/>
                  <c:y val="5.3842397607275834E-2"/>
                </c:manualLayout>
              </c:layout>
              <c:dLblPos val="r"/>
              <c:showLegendKey val="0"/>
              <c:showVal val="1"/>
              <c:showCatName val="0"/>
              <c:showSerName val="0"/>
              <c:showPercent val="0"/>
              <c:showBubbleSize val="0"/>
            </c:dLbl>
            <c:dLbl>
              <c:idx val="10"/>
              <c:layout>
                <c:manualLayout>
                  <c:x val="-5.4771196292132882E-2"/>
                  <c:y val="5.4901727400354025E-2"/>
                </c:manualLayout>
              </c:layout>
              <c:dLblPos val="r"/>
              <c:showLegendKey val="0"/>
              <c:showVal val="1"/>
              <c:showCatName val="0"/>
              <c:showSerName val="0"/>
              <c:showPercent val="0"/>
              <c:showBubbleSize val="0"/>
            </c:dLbl>
            <c:dLbl>
              <c:idx val="11"/>
              <c:layout>
                <c:manualLayout>
                  <c:x val="-6.6147541615213815E-2"/>
                  <c:y val="8.2804126228407493E-2"/>
                </c:manualLayout>
              </c:layout>
              <c:dLblPos val="r"/>
              <c:showLegendKey val="0"/>
              <c:showVal val="1"/>
              <c:showCatName val="0"/>
              <c:showSerName val="0"/>
              <c:showPercent val="0"/>
              <c:showBubbleSize val="0"/>
            </c:dLbl>
            <c:dLbl>
              <c:idx val="12"/>
              <c:layout>
                <c:manualLayout>
                  <c:x val="-6.3839622274656199E-2"/>
                  <c:y val="6.4042299945065009E-2"/>
                </c:manualLayout>
              </c:layout>
              <c:dLblPos val="r"/>
              <c:showLegendKey val="0"/>
              <c:showVal val="1"/>
              <c:showCatName val="0"/>
              <c:showSerName val="0"/>
              <c:showPercent val="0"/>
              <c:showBubbleSize val="0"/>
            </c:dLbl>
            <c:dLbl>
              <c:idx val="13"/>
              <c:layout>
                <c:manualLayout>
                  <c:x val="-6.113808970080914E-2"/>
                  <c:y val="5.9776445095525849E-2"/>
                </c:manualLayout>
              </c:layout>
              <c:dLblPos val="r"/>
              <c:showLegendKey val="0"/>
              <c:showVal val="1"/>
              <c:showCatName val="0"/>
              <c:showSerName val="0"/>
              <c:showPercent val="0"/>
              <c:showBubbleSize val="0"/>
            </c:dLbl>
            <c:dLbl>
              <c:idx val="14"/>
              <c:layout>
                <c:manualLayout>
                  <c:x val="-7.0722433051254308E-2"/>
                  <c:y val="8.0675242629555027E-2"/>
                </c:manualLayout>
              </c:layout>
              <c:dLblPos val="r"/>
              <c:showLegendKey val="0"/>
              <c:showVal val="1"/>
              <c:showCatName val="0"/>
              <c:showSerName val="0"/>
              <c:showPercent val="0"/>
              <c:showBubbleSize val="0"/>
            </c:dLbl>
            <c:dLbl>
              <c:idx val="15"/>
              <c:layout>
                <c:manualLayout>
                  <c:x val="-6.2318302199987061E-2"/>
                  <c:y val="7.8204388695599092E-2"/>
                </c:manualLayout>
              </c:layout>
              <c:dLblPos val="r"/>
              <c:showLegendKey val="0"/>
              <c:showVal val="1"/>
              <c:showCatName val="0"/>
              <c:showSerName val="0"/>
              <c:showPercent val="0"/>
              <c:showBubbleSize val="0"/>
            </c:dLbl>
            <c:dLbl>
              <c:idx val="16"/>
              <c:layout>
                <c:manualLayout>
                  <c:x val="-4.0796806509124608E-2"/>
                  <c:y val="-6.1807056094732346E-2"/>
                </c:manualLayout>
              </c:layout>
              <c:dLblPos val="r"/>
              <c:showLegendKey val="0"/>
              <c:showVal val="1"/>
              <c:showCatName val="0"/>
              <c:showSerName val="0"/>
              <c:showPercent val="0"/>
              <c:showBubbleSize val="0"/>
            </c:dLbl>
            <c:dLbl>
              <c:idx val="17"/>
              <c:layout>
                <c:manualLayout>
                  <c:x val="-4.7671284476549954E-2"/>
                  <c:y val="-6.0792132088140147E-2"/>
                </c:manualLayout>
              </c:layout>
              <c:dLblPos val="r"/>
              <c:showLegendKey val="0"/>
              <c:showVal val="1"/>
              <c:showCatName val="0"/>
              <c:showSerName val="0"/>
              <c:showPercent val="0"/>
              <c:showBubbleSize val="0"/>
            </c:dLbl>
            <c:dLbl>
              <c:idx val="18"/>
              <c:layout>
                <c:manualLayout>
                  <c:x val="-4.485775177941316E-2"/>
                  <c:y val="-4.9035585668070571E-2"/>
                </c:manualLayout>
              </c:layout>
              <c:dLblPos val="r"/>
              <c:showLegendKey val="0"/>
              <c:showVal val="1"/>
              <c:showCatName val="0"/>
              <c:showSerName val="0"/>
              <c:showPercent val="0"/>
              <c:showBubbleSize val="0"/>
            </c:dLbl>
            <c:dLbl>
              <c:idx val="19"/>
              <c:layout>
                <c:manualLayout>
                  <c:x val="-6.687124161186277E-3"/>
                  <c:y val="-4.1907159860831357E-2"/>
                </c:manualLayout>
              </c:layout>
              <c:dLblPos val="r"/>
              <c:showLegendKey val="0"/>
              <c:showVal val="1"/>
              <c:showCatName val="0"/>
              <c:showSerName val="0"/>
              <c:showPercent val="0"/>
              <c:showBubbleSize val="0"/>
            </c:dLbl>
            <c:txPr>
              <a:bodyPr rot="-2700000"/>
              <a:lstStyle/>
              <a:p>
                <a:pPr>
                  <a:defRPr sz="1200" b="1">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dLbls>
          <c:cat>
            <c:strRef>
              <c:f>'H27.2試算'!$C$2:$V$2</c:f>
              <c:strCache>
                <c:ptCount val="20"/>
                <c:pt idx="0">
                  <c:v>H28</c:v>
                </c:pt>
                <c:pt idx="1">
                  <c:v>H29</c:v>
                </c:pt>
                <c:pt idx="2">
                  <c:v>H30</c:v>
                </c:pt>
                <c:pt idx="3">
                  <c:v>H31</c:v>
                </c:pt>
                <c:pt idx="4">
                  <c:v>H32</c:v>
                </c:pt>
                <c:pt idx="5">
                  <c:v>H33</c:v>
                </c:pt>
                <c:pt idx="6">
                  <c:v>H34</c:v>
                </c:pt>
                <c:pt idx="7">
                  <c:v>H35</c:v>
                </c:pt>
                <c:pt idx="8">
                  <c:v>H36</c:v>
                </c:pt>
                <c:pt idx="9">
                  <c:v>H37</c:v>
                </c:pt>
                <c:pt idx="10">
                  <c:v>H38</c:v>
                </c:pt>
                <c:pt idx="11">
                  <c:v>H39</c:v>
                </c:pt>
                <c:pt idx="12">
                  <c:v>H40</c:v>
                </c:pt>
                <c:pt idx="13">
                  <c:v>H41</c:v>
                </c:pt>
                <c:pt idx="14">
                  <c:v>H42</c:v>
                </c:pt>
                <c:pt idx="15">
                  <c:v>H43</c:v>
                </c:pt>
                <c:pt idx="16">
                  <c:v>H44</c:v>
                </c:pt>
                <c:pt idx="17">
                  <c:v>H45</c:v>
                </c:pt>
                <c:pt idx="18">
                  <c:v>H46</c:v>
                </c:pt>
                <c:pt idx="19">
                  <c:v>H47</c:v>
                </c:pt>
              </c:strCache>
            </c:strRef>
          </c:cat>
          <c:val>
            <c:numRef>
              <c:f>'H27.2試算'!$C$5:$V$5</c:f>
              <c:numCache>
                <c:formatCode>#,##0;"▲ "#,##0</c:formatCode>
                <c:ptCount val="20"/>
                <c:pt idx="0">
                  <c:v>-810</c:v>
                </c:pt>
                <c:pt idx="1">
                  <c:v>-430</c:v>
                </c:pt>
                <c:pt idx="2">
                  <c:v>-450</c:v>
                </c:pt>
                <c:pt idx="3">
                  <c:v>-360</c:v>
                </c:pt>
                <c:pt idx="4">
                  <c:v>-310</c:v>
                </c:pt>
                <c:pt idx="5">
                  <c:v>-290</c:v>
                </c:pt>
                <c:pt idx="6">
                  <c:v>-360</c:v>
                </c:pt>
                <c:pt idx="7">
                  <c:v>-400</c:v>
                </c:pt>
                <c:pt idx="8">
                  <c:v>-500</c:v>
                </c:pt>
                <c:pt idx="9">
                  <c:v>-330</c:v>
                </c:pt>
                <c:pt idx="10">
                  <c:v>-190</c:v>
                </c:pt>
                <c:pt idx="11">
                  <c:v>-160</c:v>
                </c:pt>
                <c:pt idx="12">
                  <c:v>-350</c:v>
                </c:pt>
                <c:pt idx="13">
                  <c:v>-330</c:v>
                </c:pt>
                <c:pt idx="14">
                  <c:v>-280</c:v>
                </c:pt>
                <c:pt idx="15">
                  <c:v>-550</c:v>
                </c:pt>
                <c:pt idx="16">
                  <c:v>70</c:v>
                </c:pt>
                <c:pt idx="17">
                  <c:v>210</c:v>
                </c:pt>
                <c:pt idx="18">
                  <c:v>310</c:v>
                </c:pt>
                <c:pt idx="19">
                  <c:v>370</c:v>
                </c:pt>
              </c:numCache>
            </c:numRef>
          </c:val>
          <c:smooth val="0"/>
        </c:ser>
        <c:dLbls>
          <c:showLegendKey val="0"/>
          <c:showVal val="0"/>
          <c:showCatName val="0"/>
          <c:showSerName val="0"/>
          <c:showPercent val="0"/>
          <c:showBubbleSize val="0"/>
        </c:dLbls>
        <c:marker val="1"/>
        <c:smooth val="0"/>
        <c:axId val="37762176"/>
        <c:axId val="37763712"/>
      </c:lineChart>
      <c:catAx>
        <c:axId val="37762176"/>
        <c:scaling>
          <c:orientation val="minMax"/>
        </c:scaling>
        <c:delete val="0"/>
        <c:axPos val="b"/>
        <c:numFmt formatCode="General" sourceLinked="1"/>
        <c:majorTickMark val="in"/>
        <c:minorTickMark val="none"/>
        <c:tickLblPos val="low"/>
        <c:spPr>
          <a:ln w="12700">
            <a:solidFill>
              <a:srgbClr val="000000"/>
            </a:solidFill>
            <a:prstDash val="solid"/>
          </a:ln>
        </c:spPr>
        <c:txPr>
          <a:bodyPr rot="0" vert="horz"/>
          <a:lstStyle/>
          <a:p>
            <a:pPr>
              <a:defRPr sz="1200" b="1" i="1" u="none" strike="noStrike" baseline="0">
                <a:solidFill>
                  <a:srgbClr val="000000"/>
                </a:solidFill>
                <a:latin typeface="ＭＳ Ｐゴシック"/>
                <a:ea typeface="ＭＳ Ｐゴシック"/>
                <a:cs typeface="ＭＳ Ｐゴシック"/>
              </a:defRPr>
            </a:pPr>
            <a:endParaRPr lang="ja-JP"/>
          </a:p>
        </c:txPr>
        <c:crossAx val="37763712"/>
        <c:crossesAt val="0"/>
        <c:auto val="1"/>
        <c:lblAlgn val="ctr"/>
        <c:lblOffset val="0"/>
        <c:tickLblSkip val="1"/>
        <c:tickMarkSkip val="1"/>
        <c:noMultiLvlLbl val="0"/>
      </c:catAx>
      <c:valAx>
        <c:axId val="37763712"/>
        <c:scaling>
          <c:orientation val="minMax"/>
          <c:max val="500"/>
          <c:min val="-1200"/>
        </c:scaling>
        <c:delete val="0"/>
        <c:axPos val="l"/>
        <c:majorGridlines>
          <c:spPr>
            <a:ln w="3175">
              <a:solidFill>
                <a:schemeClr val="tx1">
                  <a:lumMod val="75000"/>
                  <a:lumOff val="25000"/>
                </a:schemeClr>
              </a:solidFill>
              <a:prstDash val="solid"/>
            </a:ln>
          </c:spPr>
        </c:majorGridlines>
        <c:title>
          <c:tx>
            <c:rich>
              <a:bodyPr rot="0" vert="horz"/>
              <a:lstStyle/>
              <a:p>
                <a:pPr algn="ctr">
                  <a:defRPr sz="1100" b="0" i="0" u="none" strike="noStrike" baseline="0">
                    <a:solidFill>
                      <a:srgbClr val="000000"/>
                    </a:solidFill>
                    <a:latin typeface="ＭＳ Ｐゴシック"/>
                    <a:ea typeface="ＭＳ Ｐゴシック"/>
                    <a:cs typeface="ＭＳ Ｐゴシック"/>
                  </a:defRPr>
                </a:pPr>
                <a:r>
                  <a:rPr lang="ja-JP" altLang="en-US"/>
                  <a:t>（億円）</a:t>
                </a:r>
              </a:p>
            </c:rich>
          </c:tx>
          <c:layout>
            <c:manualLayout>
              <c:xMode val="edge"/>
              <c:yMode val="edge"/>
              <c:x val="1.424007089088157E-2"/>
              <c:y val="2.9920352174998298E-2"/>
            </c:manualLayout>
          </c:layout>
          <c:overlay val="0"/>
          <c:spPr>
            <a:noFill/>
            <a:ln w="25400">
              <a:noFill/>
            </a:ln>
          </c:spPr>
        </c:title>
        <c:numFmt formatCode="#,##0;&quot;▲ &quot;#,##0" sourceLinked="1"/>
        <c:majorTickMark val="none"/>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ＭＳ Ｐゴシック"/>
                <a:ea typeface="ＭＳ Ｐゴシック"/>
                <a:cs typeface="ＭＳ Ｐゴシック"/>
              </a:defRPr>
            </a:pPr>
            <a:endParaRPr lang="ja-JP"/>
          </a:p>
        </c:txPr>
        <c:crossAx val="37762176"/>
        <c:crosses val="autoZero"/>
        <c:crossBetween val="between"/>
        <c:majorUnit val="500"/>
      </c:valAx>
      <c:spPr>
        <a:solidFill>
          <a:schemeClr val="bg1"/>
        </a:solidFill>
        <a:ln w="3175">
          <a:solidFill>
            <a:srgbClr val="000000"/>
          </a:solidFill>
          <a:prstDash val="solid"/>
        </a:ln>
      </c:spPr>
    </c:plotArea>
    <c:plotVisOnly val="1"/>
    <c:dispBlanksAs val="gap"/>
    <c:showDLblsOverMax val="0"/>
  </c:chart>
  <c:spPr>
    <a:solidFill>
      <a:srgbClr val="FFFFFF"/>
    </a:solid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0"/>
            <a:ext cx="3079454" cy="511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67" tIns="47285" rIns="94567" bIns="47285"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1" name="Rectangle 3"/>
          <p:cNvSpPr>
            <a:spLocks noGrp="1" noChangeArrowheads="1"/>
          </p:cNvSpPr>
          <p:nvPr>
            <p:ph type="dt" sz="quarter" idx="1"/>
          </p:nvPr>
        </p:nvSpPr>
        <p:spPr bwMode="auto">
          <a:xfrm>
            <a:off x="4019849" y="0"/>
            <a:ext cx="3077799" cy="511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67" tIns="47285" rIns="94567" bIns="47285" numCol="1" anchor="t" anchorCtr="0" compatLnSpc="1">
            <a:prstTxWarp prst="textNoShape">
              <a:avLst/>
            </a:prstTxWarp>
          </a:bodyPr>
          <a:lstStyle>
            <a:lvl1pPr algn="r">
              <a:spcBef>
                <a:spcPct val="0"/>
              </a:spcBef>
              <a:buClrTx/>
              <a:buSzTx/>
              <a:buFontTx/>
              <a:buNone/>
              <a:defRPr sz="1200"/>
            </a:lvl1pPr>
          </a:lstStyle>
          <a:p>
            <a:pPr>
              <a:defRPr/>
            </a:pPr>
            <a:fld id="{9728C3D9-C130-4AB8-B6F1-26A40C0FD8C4}" type="datetime8">
              <a:rPr lang="ja-JP" altLang="en-US"/>
              <a:pPr>
                <a:defRPr/>
              </a:pPr>
              <a:t>16/2/16 10時43分</a:t>
            </a:fld>
            <a:endParaRPr lang="en-US" altLang="ja-JP"/>
          </a:p>
        </p:txBody>
      </p:sp>
      <p:sp>
        <p:nvSpPr>
          <p:cNvPr id="17412" name="Rectangle 4"/>
          <p:cNvSpPr>
            <a:spLocks noGrp="1" noChangeArrowheads="1"/>
          </p:cNvSpPr>
          <p:nvPr>
            <p:ph type="ftr" sz="quarter" idx="2"/>
          </p:nvPr>
        </p:nvSpPr>
        <p:spPr bwMode="auto">
          <a:xfrm>
            <a:off x="1" y="9721330"/>
            <a:ext cx="3079454" cy="511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67" tIns="47285" rIns="94567" bIns="47285"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3" name="Rectangle 5"/>
          <p:cNvSpPr>
            <a:spLocks noGrp="1" noChangeArrowheads="1"/>
          </p:cNvSpPr>
          <p:nvPr>
            <p:ph type="sldNum" sz="quarter" idx="3"/>
          </p:nvPr>
        </p:nvSpPr>
        <p:spPr bwMode="auto">
          <a:xfrm>
            <a:off x="4019849" y="9721330"/>
            <a:ext cx="3077799" cy="511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67" tIns="47285" rIns="94567" bIns="47285" numCol="1" anchor="b" anchorCtr="0" compatLnSpc="1">
            <a:prstTxWarp prst="textNoShape">
              <a:avLst/>
            </a:prstTxWarp>
          </a:bodyPr>
          <a:lstStyle>
            <a:lvl1pPr algn="r">
              <a:spcBef>
                <a:spcPct val="0"/>
              </a:spcBef>
              <a:buClrTx/>
              <a:buSzTx/>
              <a:buFontTx/>
              <a:buNone/>
              <a:defRPr sz="1200"/>
            </a:lvl1pPr>
          </a:lstStyle>
          <a:p>
            <a:pPr>
              <a:defRPr/>
            </a:pPr>
            <a:fld id="{6A625DE7-4704-4017-958D-D379CA32C6F3}" type="slidenum">
              <a:rPr lang="en-US" altLang="ja-JP"/>
              <a:pPr>
                <a:defRPr/>
              </a:pPr>
              <a:t>‹#›</a:t>
            </a:fld>
            <a:endParaRPr lang="en-US" altLang="ja-JP"/>
          </a:p>
        </p:txBody>
      </p:sp>
    </p:spTree>
    <p:extLst>
      <p:ext uri="{BB962C8B-B14F-4D97-AF65-F5344CB8AC3E}">
        <p14:creationId xmlns:p14="http://schemas.microsoft.com/office/powerpoint/2010/main" val="140214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0"/>
            <a:ext cx="3079454" cy="511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67" tIns="47285" rIns="94567" bIns="47285"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07" name="Rectangle 3"/>
          <p:cNvSpPr>
            <a:spLocks noGrp="1" noChangeArrowheads="1"/>
          </p:cNvSpPr>
          <p:nvPr>
            <p:ph type="dt" idx="1"/>
          </p:nvPr>
        </p:nvSpPr>
        <p:spPr bwMode="auto">
          <a:xfrm>
            <a:off x="4019849" y="0"/>
            <a:ext cx="3077799" cy="511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67" tIns="47285" rIns="94567" bIns="47285" numCol="1" anchor="t" anchorCtr="0" compatLnSpc="1">
            <a:prstTxWarp prst="textNoShape">
              <a:avLst/>
            </a:prstTxWarp>
          </a:bodyPr>
          <a:lstStyle>
            <a:lvl1pPr algn="r">
              <a:spcBef>
                <a:spcPct val="0"/>
              </a:spcBef>
              <a:buClrTx/>
              <a:buSzTx/>
              <a:buFontTx/>
              <a:buNone/>
              <a:defRPr sz="1200"/>
            </a:lvl1pPr>
          </a:lstStyle>
          <a:p>
            <a:pPr>
              <a:defRPr/>
            </a:pPr>
            <a:fld id="{95989334-0B56-40B1-83A8-B1CE541C6AAC}" type="datetime8">
              <a:rPr lang="ja-JP" altLang="en-US"/>
              <a:pPr>
                <a:defRPr/>
              </a:pPr>
              <a:t>16/2/16 10時43分</a:t>
            </a:fld>
            <a:endParaRPr lang="en-US" altLang="ja-JP"/>
          </a:p>
        </p:txBody>
      </p:sp>
      <p:sp>
        <p:nvSpPr>
          <p:cNvPr id="15364" name="Rectangle 4"/>
          <p:cNvSpPr>
            <a:spLocks noGrp="1" noRot="1" noChangeAspect="1" noChangeArrowheads="1" noTextEdit="1"/>
          </p:cNvSpPr>
          <p:nvPr>
            <p:ph type="sldImg" idx="2"/>
          </p:nvPr>
        </p:nvSpPr>
        <p:spPr bwMode="auto">
          <a:xfrm>
            <a:off x="784225" y="768350"/>
            <a:ext cx="5541963"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708607" y="4863117"/>
            <a:ext cx="5682089" cy="4603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67" tIns="47285" rIns="94567" bIns="4728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1510" name="Rectangle 6"/>
          <p:cNvSpPr>
            <a:spLocks noGrp="1" noChangeArrowheads="1"/>
          </p:cNvSpPr>
          <p:nvPr>
            <p:ph type="ftr" sz="quarter" idx="4"/>
          </p:nvPr>
        </p:nvSpPr>
        <p:spPr bwMode="auto">
          <a:xfrm>
            <a:off x="1" y="9721330"/>
            <a:ext cx="3079454" cy="511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67" tIns="47285" rIns="94567" bIns="47285"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11" name="Rectangle 7"/>
          <p:cNvSpPr>
            <a:spLocks noGrp="1" noChangeArrowheads="1"/>
          </p:cNvSpPr>
          <p:nvPr>
            <p:ph type="sldNum" sz="quarter" idx="5"/>
          </p:nvPr>
        </p:nvSpPr>
        <p:spPr bwMode="auto">
          <a:xfrm>
            <a:off x="4019849" y="9721330"/>
            <a:ext cx="3077799" cy="511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67" tIns="47285" rIns="94567" bIns="47285" numCol="1" anchor="b" anchorCtr="0" compatLnSpc="1">
            <a:prstTxWarp prst="textNoShape">
              <a:avLst/>
            </a:prstTxWarp>
          </a:bodyPr>
          <a:lstStyle>
            <a:lvl1pPr algn="r">
              <a:spcBef>
                <a:spcPct val="0"/>
              </a:spcBef>
              <a:buClrTx/>
              <a:buSzTx/>
              <a:buFontTx/>
              <a:buNone/>
              <a:defRPr sz="1200"/>
            </a:lvl1pPr>
          </a:lstStyle>
          <a:p>
            <a:pPr>
              <a:defRPr/>
            </a:pPr>
            <a:fld id="{E6597596-FBBC-489F-991C-4B46FCCBB720}" type="slidenum">
              <a:rPr lang="en-US" altLang="ja-JP"/>
              <a:pPr>
                <a:defRPr/>
              </a:pPr>
              <a:t>‹#›</a:t>
            </a:fld>
            <a:endParaRPr lang="en-US" altLang="ja-JP"/>
          </a:p>
        </p:txBody>
      </p:sp>
    </p:spTree>
    <p:extLst>
      <p:ext uri="{BB962C8B-B14F-4D97-AF65-F5344CB8AC3E}">
        <p14:creationId xmlns:p14="http://schemas.microsoft.com/office/powerpoint/2010/main" val="2187463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84225" y="768350"/>
            <a:ext cx="5541963" cy="3836988"/>
          </a:xfrm>
          <a:ln/>
        </p:spPr>
      </p:sp>
      <p:sp>
        <p:nvSpPr>
          <p:cNvPr id="18435"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77875" y="768350"/>
            <a:ext cx="5543550"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3</a:t>
            </a:fld>
            <a:endParaRPr lang="en-US" altLang="ja-JP"/>
          </a:p>
        </p:txBody>
      </p:sp>
    </p:spTree>
    <p:extLst>
      <p:ext uri="{BB962C8B-B14F-4D97-AF65-F5344CB8AC3E}">
        <p14:creationId xmlns:p14="http://schemas.microsoft.com/office/powerpoint/2010/main" val="200830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84225" y="768350"/>
            <a:ext cx="5541963" cy="3836988"/>
          </a:xfrm>
          <a:ln/>
        </p:spPr>
      </p:sp>
      <p:sp>
        <p:nvSpPr>
          <p:cNvPr id="18435" name="Rectangle 3"/>
          <p:cNvSpPr>
            <a:spLocks noGrp="1" noChangeArrowheads="1"/>
          </p:cNvSpPr>
          <p:nvPr>
            <p:ph type="body" idx="1"/>
          </p:nvPr>
        </p:nvSpPr>
        <p:spPr>
          <a:noFill/>
        </p:spPr>
        <p:txBody>
          <a:bodyPr/>
          <a:lstStyle/>
          <a:p>
            <a:pPr eaLnBrk="1" hangingPunct="1"/>
            <a:endParaRPr lang="ja-JP" altLang="ja-JP"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3070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9</a:t>
            </a:fld>
            <a:endParaRPr lang="en-US" altLang="ja-JP"/>
          </a:p>
        </p:txBody>
      </p:sp>
    </p:spTree>
    <p:extLst>
      <p:ext uri="{BB962C8B-B14F-4D97-AF65-F5344CB8AC3E}">
        <p14:creationId xmlns:p14="http://schemas.microsoft.com/office/powerpoint/2010/main" val="200830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71468" y="3357566"/>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44386" name="Rectangle 2"/>
          <p:cNvSpPr>
            <a:spLocks noGrp="1" noChangeArrowheads="1"/>
          </p:cNvSpPr>
          <p:nvPr>
            <p:ph type="ctrTitle"/>
          </p:nvPr>
        </p:nvSpPr>
        <p:spPr>
          <a:xfrm>
            <a:off x="742950" y="2349510"/>
            <a:ext cx="8420100" cy="1008063"/>
          </a:xfrm>
        </p:spPr>
        <p:txBody>
          <a:bodyPr/>
          <a:lstStyle>
            <a:lvl1pPr algn="ctr">
              <a:defRPr sz="3200"/>
            </a:lvl1pPr>
          </a:lstStyle>
          <a:p>
            <a:pPr lvl="0"/>
            <a:r>
              <a:rPr lang="ja-JP" altLang="en-US" noProof="0" smtClean="0"/>
              <a:t>マスタ タイトルの書式設定</a:t>
            </a:r>
          </a:p>
        </p:txBody>
      </p:sp>
      <p:sp>
        <p:nvSpPr>
          <p:cNvPr id="144387" name="Rectangle 3"/>
          <p:cNvSpPr>
            <a:spLocks noGrp="1" noChangeArrowheads="1"/>
          </p:cNvSpPr>
          <p:nvPr>
            <p:ph type="subTitle" idx="1"/>
          </p:nvPr>
        </p:nvSpPr>
        <p:spPr>
          <a:xfrm>
            <a:off x="1485900" y="3716338"/>
            <a:ext cx="6934200" cy="766762"/>
          </a:xfrm>
        </p:spPr>
        <p:txBody>
          <a:bodyPr/>
          <a:lstStyle>
            <a:lvl1pPr marL="0" indent="0" algn="ctr">
              <a:buFontTx/>
              <a:buNone/>
              <a:defRPr sz="1400"/>
            </a:lvl1pPr>
          </a:lstStyle>
          <a:p>
            <a:pPr lvl="0"/>
            <a:r>
              <a:rPr lang="ja-JP" altLang="en-US" noProof="0" smtClean="0"/>
              <a:t>マスタ サブタイトルの書式設定</a:t>
            </a:r>
          </a:p>
        </p:txBody>
      </p:sp>
      <p:sp>
        <p:nvSpPr>
          <p:cNvPr id="5" name="Rectangle 4"/>
          <p:cNvSpPr>
            <a:spLocks noGrp="1" noChangeArrowheads="1"/>
          </p:cNvSpPr>
          <p:nvPr>
            <p:ph type="dt" sz="half" idx="10"/>
          </p:nvPr>
        </p:nvSpPr>
        <p:spPr>
          <a:xfrm>
            <a:off x="3797300" y="5059373"/>
            <a:ext cx="2311400" cy="287337"/>
          </a:xfrm>
        </p:spPr>
        <p:txBody>
          <a:bodyPr/>
          <a:lstStyle>
            <a:lvl1pPr algn="ctr">
              <a:defRPr sz="1200"/>
            </a:lvl1pPr>
          </a:lstStyle>
          <a:p>
            <a:pPr>
              <a:defRPr/>
            </a:pPr>
            <a:fld id="{9A7C6769-DCA7-4B67-8C35-646205219841}" type="datetime8">
              <a:rPr lang="ja-JP" altLang="en-US"/>
              <a:pPr>
                <a:defRPr/>
              </a:pPr>
              <a:t>16/2/16 10時43分</a:t>
            </a:fld>
            <a:endParaRPr lang="en-US" altLang="ja-JP"/>
          </a:p>
        </p:txBody>
      </p:sp>
      <p:sp>
        <p:nvSpPr>
          <p:cNvPr id="6" name="Rectangle 5"/>
          <p:cNvSpPr>
            <a:spLocks noGrp="1" noChangeArrowheads="1"/>
          </p:cNvSpPr>
          <p:nvPr>
            <p:ph type="ftr" sz="quarter" idx="11"/>
          </p:nvPr>
        </p:nvSpPr>
        <p:spPr>
          <a:xfrm>
            <a:off x="3384550" y="4627563"/>
            <a:ext cx="3136900" cy="279400"/>
          </a:xfrm>
        </p:spPr>
        <p:txBody>
          <a:bodyPr/>
          <a:lstStyle>
            <a:lvl1pPr>
              <a:defRPr sz="12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6B444F4-C1DE-4B72-BEAA-40281524D64E}" type="datetime8">
              <a:rPr lang="ja-JP" altLang="en-US"/>
              <a:pPr>
                <a:defRPr/>
              </a:pPr>
              <a:t>16/2/16 10時43分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94568" y="115897"/>
            <a:ext cx="2339975" cy="60102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273050" y="115897"/>
            <a:ext cx="6869113" cy="60102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292DE038-6A49-42C6-8B03-C1FC7CD470F3}" type="datetime8">
              <a:rPr lang="ja-JP" altLang="en-US"/>
              <a:pPr>
                <a:defRPr/>
              </a:pPr>
              <a:t>16/2/16 10時43分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smtClean="0"/>
              <a:t>マスタ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16/2/16 10時43分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9A7C6769-DCA7-4B67-8C35-646205219841}" type="datetime8">
              <a:rPr lang="ja-JP" altLang="en-US" smtClean="0"/>
              <a:pPr>
                <a:defRPr/>
              </a:pPr>
              <a:t>16/2/16 10時43分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fld id="{E1E3B82A-ACB5-46E6-B7FF-C8FF24151CB3}" type="slidenum">
              <a:rPr kumimoji="1" lang="ja-JP" altLang="en-US" smtClean="0"/>
              <a:t>‹#›</a:t>
            </a:fld>
            <a:endParaRPr kumimoji="1" lang="ja-JP" altLang="en-US"/>
          </a:p>
        </p:txBody>
      </p:sp>
    </p:spTree>
    <p:extLst>
      <p:ext uri="{BB962C8B-B14F-4D97-AF65-F5344CB8AC3E}">
        <p14:creationId xmlns:p14="http://schemas.microsoft.com/office/powerpoint/2010/main" val="126301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D18026D0-2298-4992-9689-74AFC23AE9B7}" type="datetime8">
              <a:rPr lang="ja-JP" altLang="en-US" smtClean="0"/>
              <a:pPr>
                <a:defRPr/>
              </a:pPr>
              <a:t>16/2/16 10時43分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4960813-D6A6-47AF-B8CA-181915FDF3DD}" type="slidenum">
              <a:rPr lang="en-US" altLang="ja-JP" smtClean="0"/>
              <a:pPr>
                <a:defRPr/>
              </a:pPr>
              <a:t>‹#›</a:t>
            </a:fld>
            <a:endParaRPr lang="en-US" altLang="ja-JP"/>
          </a:p>
        </p:txBody>
      </p:sp>
    </p:spTree>
    <p:extLst>
      <p:ext uri="{BB962C8B-B14F-4D97-AF65-F5344CB8AC3E}">
        <p14:creationId xmlns:p14="http://schemas.microsoft.com/office/powerpoint/2010/main" val="18331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384A1CDC-B3BF-46B4-8E5E-EA1003D1AA2C}" type="datetime8">
              <a:rPr lang="ja-JP" altLang="en-US" smtClean="0"/>
              <a:pPr>
                <a:defRPr/>
              </a:pPr>
              <a:t>16/2/16 10時43分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36032B6-51FC-46D0-AE8E-8E4062363AAB}" type="slidenum">
              <a:rPr lang="en-US" altLang="ja-JP" smtClean="0"/>
              <a:pPr>
                <a:defRPr/>
              </a:pPr>
              <a:t>‹#›</a:t>
            </a:fld>
            <a:endParaRPr lang="en-US" altLang="ja-JP"/>
          </a:p>
        </p:txBody>
      </p:sp>
    </p:spTree>
    <p:extLst>
      <p:ext uri="{BB962C8B-B14F-4D97-AF65-F5344CB8AC3E}">
        <p14:creationId xmlns:p14="http://schemas.microsoft.com/office/powerpoint/2010/main" val="284814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4E2DFC5B-1B52-405C-AB2C-0BF2BB0DDB31}" type="datetime8">
              <a:rPr lang="ja-JP" altLang="en-US" smtClean="0"/>
              <a:pPr>
                <a:defRPr/>
              </a:pPr>
              <a:t>16/2/16 10時43分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7EB9505B-6F77-4C09-B6C7-E70B3B4B6B0A}" type="slidenum">
              <a:rPr lang="en-US" altLang="ja-JP" smtClean="0"/>
              <a:pPr>
                <a:defRPr/>
              </a:pPr>
              <a:t>‹#›</a:t>
            </a:fld>
            <a:endParaRPr lang="en-US" altLang="ja-JP"/>
          </a:p>
        </p:txBody>
      </p:sp>
    </p:spTree>
    <p:extLst>
      <p:ext uri="{BB962C8B-B14F-4D97-AF65-F5344CB8AC3E}">
        <p14:creationId xmlns:p14="http://schemas.microsoft.com/office/powerpoint/2010/main" val="2703990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CA576A1E-08D2-4996-8EB3-07AE1395FF6E}" type="datetime8">
              <a:rPr lang="ja-JP" altLang="en-US" smtClean="0"/>
              <a:pPr>
                <a:defRPr/>
              </a:pPr>
              <a:t>16/2/16 10時43分</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B8EA636-911E-4ECA-A4BE-EC2AAE6EEFE3}" type="slidenum">
              <a:rPr lang="en-US" altLang="ja-JP" smtClean="0"/>
              <a:pPr>
                <a:defRPr/>
              </a:pPr>
              <a:t>‹#›</a:t>
            </a:fld>
            <a:endParaRPr lang="en-US" altLang="ja-JP"/>
          </a:p>
        </p:txBody>
      </p:sp>
    </p:spTree>
    <p:extLst>
      <p:ext uri="{BB962C8B-B14F-4D97-AF65-F5344CB8AC3E}">
        <p14:creationId xmlns:p14="http://schemas.microsoft.com/office/powerpoint/2010/main" val="2863718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5AFC2A9E-3697-4066-B3EB-AEEA92FEF08E}" type="datetime8">
              <a:rPr lang="ja-JP" altLang="en-US" smtClean="0"/>
              <a:pPr>
                <a:defRPr/>
              </a:pPr>
              <a:t>16/2/16 10時43分</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9303B85A-85E8-4151-AC12-DA0E875F60ED}" type="slidenum">
              <a:rPr lang="en-US" altLang="ja-JP" smtClean="0"/>
              <a:pPr>
                <a:defRPr/>
              </a:pPr>
              <a:t>‹#›</a:t>
            </a:fld>
            <a:endParaRPr lang="en-US" altLang="ja-JP"/>
          </a:p>
        </p:txBody>
      </p:sp>
    </p:spTree>
    <p:extLst>
      <p:ext uri="{BB962C8B-B14F-4D97-AF65-F5344CB8AC3E}">
        <p14:creationId xmlns:p14="http://schemas.microsoft.com/office/powerpoint/2010/main" val="22334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D18026D0-2298-4992-9689-74AFC23AE9B7}" type="datetime8">
              <a:rPr lang="ja-JP" altLang="en-US"/>
              <a:pPr>
                <a:defRPr/>
              </a:pPr>
              <a:t>16/2/16 10時43分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9BD55C04-0E4D-4057-B3EE-604A6B3D64D6}" type="datetime8">
              <a:rPr lang="ja-JP" altLang="en-US" smtClean="0"/>
              <a:pPr>
                <a:defRPr/>
              </a:pPr>
              <a:t>16/2/16 10時43分</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CE336110-AF16-4DFD-84B5-49F5F62D5771}" type="slidenum">
              <a:rPr lang="en-US" altLang="ja-JP" smtClean="0"/>
              <a:pPr>
                <a:defRPr/>
              </a:pPr>
              <a:t>‹#›</a:t>
            </a:fld>
            <a:endParaRPr lang="en-US" altLang="ja-JP"/>
          </a:p>
        </p:txBody>
      </p:sp>
    </p:spTree>
    <p:extLst>
      <p:ext uri="{BB962C8B-B14F-4D97-AF65-F5344CB8AC3E}">
        <p14:creationId xmlns:p14="http://schemas.microsoft.com/office/powerpoint/2010/main" val="1130772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8987BD14-5576-4E87-91E0-2847D6C424AD}" type="datetime8">
              <a:rPr lang="ja-JP" altLang="en-US" smtClean="0"/>
              <a:pPr>
                <a:defRPr/>
              </a:pPr>
              <a:t>16/2/16 10時43分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D3006B4-28CF-474E-A3B3-AC72CBEAA0A8}" type="slidenum">
              <a:rPr lang="en-US" altLang="ja-JP" smtClean="0"/>
              <a:pPr>
                <a:defRPr/>
              </a:pPr>
              <a:t>‹#›</a:t>
            </a:fld>
            <a:endParaRPr lang="en-US" altLang="ja-JP"/>
          </a:p>
        </p:txBody>
      </p:sp>
    </p:spTree>
    <p:extLst>
      <p:ext uri="{BB962C8B-B14F-4D97-AF65-F5344CB8AC3E}">
        <p14:creationId xmlns:p14="http://schemas.microsoft.com/office/powerpoint/2010/main" val="3360133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55D99D18-C6E9-4984-B238-E404DA78650F}" type="datetime8">
              <a:rPr lang="ja-JP" altLang="en-US" smtClean="0"/>
              <a:pPr>
                <a:defRPr/>
              </a:pPr>
              <a:t>16/2/16 10時43分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3F5E68E-8A7F-484C-B059-8EF9329CAB06}" type="slidenum">
              <a:rPr lang="en-US" altLang="ja-JP" smtClean="0"/>
              <a:pPr>
                <a:defRPr/>
              </a:pPr>
              <a:t>‹#›</a:t>
            </a:fld>
            <a:endParaRPr lang="en-US" altLang="ja-JP"/>
          </a:p>
        </p:txBody>
      </p:sp>
    </p:spTree>
    <p:extLst>
      <p:ext uri="{BB962C8B-B14F-4D97-AF65-F5344CB8AC3E}">
        <p14:creationId xmlns:p14="http://schemas.microsoft.com/office/powerpoint/2010/main" val="9056979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66B444F4-C1DE-4B72-BEAA-40281524D64E}" type="datetime8">
              <a:rPr lang="ja-JP" altLang="en-US" smtClean="0"/>
              <a:pPr>
                <a:defRPr/>
              </a:pPr>
              <a:t>16/2/16 10時43分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3209B98-B03A-444B-86BC-61F7CFE02FB9}" type="slidenum">
              <a:rPr lang="en-US" altLang="ja-JP" smtClean="0"/>
              <a:pPr>
                <a:defRPr/>
              </a:pPr>
              <a:t>‹#›</a:t>
            </a:fld>
            <a:endParaRPr lang="en-US" altLang="ja-JP"/>
          </a:p>
        </p:txBody>
      </p:sp>
    </p:spTree>
    <p:extLst>
      <p:ext uri="{BB962C8B-B14F-4D97-AF65-F5344CB8AC3E}">
        <p14:creationId xmlns:p14="http://schemas.microsoft.com/office/powerpoint/2010/main" val="4099165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292DE038-6A49-42C6-8B03-C1FC7CD470F3}" type="datetime8">
              <a:rPr lang="ja-JP" altLang="en-US" smtClean="0"/>
              <a:pPr>
                <a:defRPr/>
              </a:pPr>
              <a:t>16/2/16 10時43分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378452-97DB-44C4-83D8-80B06336607D}" type="slidenum">
              <a:rPr lang="en-US" altLang="ja-JP" smtClean="0"/>
              <a:pPr>
                <a:defRPr/>
              </a:pPr>
              <a:t>‹#›</a:t>
            </a:fld>
            <a:endParaRPr lang="en-US" altLang="ja-JP"/>
          </a:p>
        </p:txBody>
      </p:sp>
    </p:spTree>
    <p:extLst>
      <p:ext uri="{BB962C8B-B14F-4D97-AF65-F5344CB8AC3E}">
        <p14:creationId xmlns:p14="http://schemas.microsoft.com/office/powerpoint/2010/main" val="1932101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16/2/16 10時43分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smtClean="0"/>
              <a:t>マスタ タイトルの書式設定</a:t>
            </a:r>
          </a:p>
        </p:txBody>
      </p:sp>
    </p:spTree>
    <p:extLst>
      <p:ext uri="{BB962C8B-B14F-4D97-AF65-F5344CB8AC3E}">
        <p14:creationId xmlns:p14="http://schemas.microsoft.com/office/powerpoint/2010/main" val="96985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0"/>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84A1CDC-B3BF-46B4-8E5E-EA1003D1AA2C}" type="datetime8">
              <a:rPr lang="ja-JP" altLang="en-US"/>
              <a:pPr>
                <a:defRPr/>
              </a:pPr>
              <a:t>16/2/16 10時43分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3"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29199"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4E2DFC5B-1B52-405C-AB2C-0BF2BB0DDB31}" type="datetime8">
              <a:rPr lang="ja-JP" altLang="en-US"/>
              <a:pPr>
                <a:defRPr/>
              </a:pPr>
              <a:t>16/2/16 10時43分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CA576A1E-08D2-4996-8EB3-07AE1395FF6E}" type="datetime8">
              <a:rPr lang="ja-JP" altLang="en-US"/>
              <a:pPr>
                <a:defRPr/>
              </a:pPr>
              <a:t>16/2/16 10時43分</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5AFC2A9E-3697-4066-B3EB-AEEA92FEF08E}" type="datetime8">
              <a:rPr lang="ja-JP" altLang="en-US"/>
              <a:pPr>
                <a:defRPr/>
              </a:pPr>
              <a:t>16/2/16 10時43分</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D55C04-0E4D-4057-B3EE-604A6B3D64D6}" type="datetime8">
              <a:rPr lang="ja-JP" altLang="en-US"/>
              <a:pPr>
                <a:defRPr/>
              </a:pPr>
              <a:t>16/2/16 10時43分</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3499" y="27306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987BD14-5576-4E87-91E0-2847D6C424AD}" type="datetime8">
              <a:rPr lang="ja-JP" altLang="en-US"/>
              <a:pPr>
                <a:defRPr/>
              </a:pPr>
              <a:t>16/2/16 10時43分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5D99D18-C6E9-4984-B238-E404DA78650F}" type="datetime8">
              <a:rPr lang="ja-JP" altLang="en-US"/>
              <a:pPr>
                <a:defRPr/>
              </a:pPr>
              <a:t>16/2/16 10時43分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73054" y="115896"/>
            <a:ext cx="936148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gray">
          <a:xfrm>
            <a:off x="495300" y="1341446"/>
            <a:ext cx="89154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43364" name="Rectangle 4"/>
          <p:cNvSpPr>
            <a:spLocks noGrp="1" noChangeArrowheads="1"/>
          </p:cNvSpPr>
          <p:nvPr>
            <p:ph type="dt" sz="half" idx="2"/>
          </p:nvPr>
        </p:nvSpPr>
        <p:spPr bwMode="gray">
          <a:xfrm>
            <a:off x="273050"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000"/>
            </a:lvl1pPr>
          </a:lstStyle>
          <a:p>
            <a:pPr>
              <a:defRPr/>
            </a:pPr>
            <a:fld id="{762D76FB-362E-452F-A462-7EF4769B5C70}" type="datetime8">
              <a:rPr lang="ja-JP" altLang="en-US"/>
              <a:pPr>
                <a:defRPr/>
              </a:pPr>
              <a:t>16/2/16 10時43分</a:t>
            </a:fld>
            <a:endParaRPr lang="en-US" altLang="ja-JP"/>
          </a:p>
        </p:txBody>
      </p:sp>
      <p:sp>
        <p:nvSpPr>
          <p:cNvPr id="143365" name="Rectangle 5"/>
          <p:cNvSpPr>
            <a:spLocks noGrp="1" noChangeArrowheads="1"/>
          </p:cNvSpPr>
          <p:nvPr>
            <p:ph type="ftr" sz="quarter" idx="3"/>
          </p:nvPr>
        </p:nvSpPr>
        <p:spPr bwMode="gray">
          <a:xfrm>
            <a:off x="3463925" y="6597650"/>
            <a:ext cx="31369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pPr>
              <a:defRPr/>
            </a:pPr>
            <a:endParaRPr lang="en-US" altLang="ja-JP"/>
          </a:p>
        </p:txBody>
      </p:sp>
      <p:sp>
        <p:nvSpPr>
          <p:cNvPr id="143366" name="Rectangle 6"/>
          <p:cNvSpPr>
            <a:spLocks noGrp="1" noChangeArrowheads="1"/>
          </p:cNvSpPr>
          <p:nvPr>
            <p:ph type="sldNum" sz="quarter" idx="4"/>
          </p:nvPr>
        </p:nvSpPr>
        <p:spPr bwMode="gray">
          <a:xfrm>
            <a:off x="7323138"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71468" y="549285"/>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32" name="Rectangle 8"/>
          <p:cNvSpPr>
            <a:spLocks noChangeArrowheads="1"/>
          </p:cNvSpPr>
          <p:nvPr/>
        </p:nvSpPr>
        <p:spPr bwMode="gray">
          <a:xfrm>
            <a:off x="271468" y="6524625"/>
            <a:ext cx="9361487" cy="71438"/>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909" r:id="rId12"/>
    <p:sldLayoutId id="2147483910" r:id="rId13"/>
  </p:sldLayoutIdLst>
  <p:txStyles>
    <p:titleStyle>
      <a:lvl1pPr algn="l" rtl="0" eaLnBrk="0" fontAlgn="base" hangingPunct="0">
        <a:spcBef>
          <a:spcPct val="0"/>
        </a:spcBef>
        <a:spcAft>
          <a:spcPct val="0"/>
        </a:spcAft>
        <a:defRPr kumimoji="1" sz="2000">
          <a:solidFill>
            <a:schemeClr val="tx2"/>
          </a:solidFill>
          <a:latin typeface="+mj-lt"/>
          <a:ea typeface="+mj-ea"/>
          <a:cs typeface="+mj-cs"/>
        </a:defRPr>
      </a:lvl1pPr>
      <a:lvl2pPr algn="l" rtl="0" eaLnBrk="0" fontAlgn="base" hangingPunct="0">
        <a:spcBef>
          <a:spcPct val="0"/>
        </a:spcBef>
        <a:spcAft>
          <a:spcPct val="0"/>
        </a:spcAft>
        <a:defRPr kumimoji="1" sz="2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2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2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2000">
          <a:solidFill>
            <a:schemeClr val="tx2"/>
          </a:solidFill>
          <a:latin typeface="Arial" charset="0"/>
          <a:ea typeface="ＭＳ Ｐゴシック" pitchFamily="50" charset="-128"/>
        </a:defRPr>
      </a:lvl5pPr>
      <a:lvl6pPr marL="457200" algn="l" rtl="0" fontAlgn="base">
        <a:spcBef>
          <a:spcPct val="0"/>
        </a:spcBef>
        <a:spcAft>
          <a:spcPct val="0"/>
        </a:spcAft>
        <a:defRPr kumimoji="1" sz="2000">
          <a:solidFill>
            <a:schemeClr val="tx2"/>
          </a:solidFill>
          <a:latin typeface="Arial" charset="0"/>
          <a:ea typeface="ＭＳ Ｐゴシック" pitchFamily="50" charset="-128"/>
        </a:defRPr>
      </a:lvl6pPr>
      <a:lvl7pPr marL="914400" algn="l" rtl="0" fontAlgn="base">
        <a:spcBef>
          <a:spcPct val="0"/>
        </a:spcBef>
        <a:spcAft>
          <a:spcPct val="0"/>
        </a:spcAft>
        <a:defRPr kumimoji="1" sz="2000">
          <a:solidFill>
            <a:schemeClr val="tx2"/>
          </a:solidFill>
          <a:latin typeface="Arial" charset="0"/>
          <a:ea typeface="ＭＳ Ｐゴシック" pitchFamily="50" charset="-128"/>
        </a:defRPr>
      </a:lvl7pPr>
      <a:lvl8pPr marL="1371600" algn="l" rtl="0" fontAlgn="base">
        <a:spcBef>
          <a:spcPct val="0"/>
        </a:spcBef>
        <a:spcAft>
          <a:spcPct val="0"/>
        </a:spcAft>
        <a:defRPr kumimoji="1" sz="2000">
          <a:solidFill>
            <a:schemeClr val="tx2"/>
          </a:solidFill>
          <a:latin typeface="Arial" charset="0"/>
          <a:ea typeface="ＭＳ Ｐゴシック" pitchFamily="50" charset="-128"/>
        </a:defRPr>
      </a:lvl8pPr>
      <a:lvl9pPr marL="1828800" algn="l" rtl="0" fontAlgn="base">
        <a:spcBef>
          <a:spcPct val="0"/>
        </a:spcBef>
        <a:spcAft>
          <a:spcPct val="0"/>
        </a:spcAft>
        <a:defRPr kumimoji="1" sz="2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ea typeface="+mn-ea"/>
        </a:defRPr>
      </a:lvl2pPr>
      <a:lvl3pPr marL="1143000" indent="-228600" algn="l" rtl="0" eaLnBrk="0" fontAlgn="base" hangingPunct="0">
        <a:spcBef>
          <a:spcPct val="20000"/>
        </a:spcBef>
        <a:spcAft>
          <a:spcPct val="0"/>
        </a:spcAft>
        <a:buChar char="•"/>
        <a:defRPr kumimoji="1" sz="1600">
          <a:solidFill>
            <a:schemeClr val="tx1"/>
          </a:solidFill>
          <a:latin typeface="+mn-lt"/>
          <a:ea typeface="+mn-ea"/>
        </a:defRPr>
      </a:lvl3pPr>
      <a:lvl4pPr marL="1600200" indent="-228600" algn="l" rtl="0" eaLnBrk="0" fontAlgn="base" hangingPunct="0">
        <a:spcBef>
          <a:spcPct val="20000"/>
        </a:spcBef>
        <a:spcAft>
          <a:spcPct val="0"/>
        </a:spcAft>
        <a:buChar char="–"/>
        <a:defRPr kumimoji="1" sz="1400">
          <a:solidFill>
            <a:schemeClr val="tx1"/>
          </a:solidFill>
          <a:latin typeface="+mn-lt"/>
          <a:ea typeface="+mn-ea"/>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D76FB-362E-452F-A462-7EF4769B5C70}" type="datetime8">
              <a:rPr lang="ja-JP" altLang="en-US" smtClean="0"/>
              <a:pPr>
                <a:defRPr/>
              </a:pPr>
              <a:t>16/2/16 10時43分</a:t>
            </a:fld>
            <a:endParaRPr lang="en-US" altLang="ja-JP"/>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10989B0-3D10-4F31-8EFD-BA8E73401EE1}" type="slidenum">
              <a:rPr lang="en-US" altLang="ja-JP" smtClean="0"/>
              <a:pPr>
                <a:defRPr/>
              </a:pPr>
              <a:t>‹#›</a:t>
            </a:fld>
            <a:endParaRPr lang="en-US" altLang="ja-JP"/>
          </a:p>
        </p:txBody>
      </p:sp>
    </p:spTree>
    <p:extLst>
      <p:ext uri="{BB962C8B-B14F-4D97-AF65-F5344CB8AC3E}">
        <p14:creationId xmlns:p14="http://schemas.microsoft.com/office/powerpoint/2010/main" val="307880496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4" r:id="rId12"/>
    <p:sldLayoutId id="2147483925" r:id="rId1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5.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2.xlsx"/></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5.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Excel_Worksheet3.xlsx"/></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5.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Microsoft_Excel_97-2003_Worksheet1.xls"/></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21"/>
          <p:cNvSpPr txBox="1">
            <a:spLocks noChangeArrowheads="1"/>
          </p:cNvSpPr>
          <p:nvPr/>
        </p:nvSpPr>
        <p:spPr bwMode="auto">
          <a:xfrm>
            <a:off x="5439684" y="5972593"/>
            <a:ext cx="4133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r" eaLnBrk="1" hangingPunct="1">
              <a:spcBef>
                <a:spcPct val="0"/>
              </a:spcBef>
              <a:buClrTx/>
              <a:buSzTx/>
              <a:buFontTx/>
              <a:buNone/>
            </a:pPr>
            <a:r>
              <a:rPr lang="ja-JP" altLang="en-US" sz="2800" i="1" dirty="0">
                <a:latin typeface="ＭＳ Ｐゴシック" pitchFamily="50" charset="-128"/>
              </a:rPr>
              <a:t>大阪府</a:t>
            </a:r>
          </a:p>
        </p:txBody>
      </p:sp>
      <p:sp>
        <p:nvSpPr>
          <p:cNvPr id="2" name="AutoShape 38"/>
          <p:cNvSpPr>
            <a:spLocks noChangeArrowheads="1"/>
          </p:cNvSpPr>
          <p:nvPr/>
        </p:nvSpPr>
        <p:spPr bwMode="auto">
          <a:xfrm>
            <a:off x="595423" y="3681760"/>
            <a:ext cx="9124613" cy="131763"/>
          </a:xfrm>
          <a:prstGeom prst="parallelogram">
            <a:avLst>
              <a:gd name="adj" fmla="val 23443"/>
            </a:avLst>
          </a:prstGeom>
          <a:gradFill rotWithShape="1">
            <a:gsLst>
              <a:gs pos="0">
                <a:schemeClr val="bg2"/>
              </a:gs>
              <a:gs pos="100000">
                <a:srgbClr val="99CCFF"/>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154800" rIns="90000" bIns="154800" anchor="ctr"/>
          <a:lstStyle/>
          <a:p>
            <a:endParaRPr lang="ja-JP" altLang="en-US"/>
          </a:p>
        </p:txBody>
      </p:sp>
      <p:sp>
        <p:nvSpPr>
          <p:cNvPr id="6" name="Rectangle 3"/>
          <p:cNvSpPr txBox="1">
            <a:spLocks noChangeArrowheads="1"/>
          </p:cNvSpPr>
          <p:nvPr/>
        </p:nvSpPr>
        <p:spPr>
          <a:xfrm>
            <a:off x="991673" y="3786389"/>
            <a:ext cx="8006010" cy="2214340"/>
          </a:xfrm>
          <a:prstGeom prst="rect">
            <a:avLst/>
          </a:prstGeom>
          <a:noFill/>
        </p:spPr>
        <p:txBody>
          <a:bodyPr anchor="ctr" anchorCtr="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indent="-265113" fontAlgn="auto">
              <a:lnSpc>
                <a:spcPct val="120000"/>
              </a:lnSpc>
              <a:spcBef>
                <a:spcPts val="600"/>
              </a:spcBef>
              <a:spcAft>
                <a:spcPts val="0"/>
              </a:spcAft>
              <a:buClrTx/>
              <a:buSzTx/>
              <a:buFont typeface="Arial" pitchFamily="34" charset="0"/>
              <a:buNone/>
            </a:pPr>
            <a:r>
              <a:rPr lang="ja-JP" altLang="en-US" sz="1400" dirty="0" smtClean="0">
                <a:latin typeface="ＭＳ Ｐゴシック" pitchFamily="50" charset="-128"/>
              </a:rPr>
              <a:t>◆ </a:t>
            </a:r>
            <a:r>
              <a:rPr lang="en-US" altLang="ja-JP" sz="1400" dirty="0"/>
              <a:t>28</a:t>
            </a:r>
            <a:r>
              <a:rPr lang="ja-JP" altLang="en-US" sz="1400" dirty="0"/>
              <a:t>年度当初予算案</a:t>
            </a:r>
            <a:r>
              <a:rPr lang="ja-JP" altLang="en-US" sz="1400" dirty="0" smtClean="0">
                <a:latin typeface="ＭＳ Ｐゴシック" pitchFamily="50" charset="-128"/>
              </a:rPr>
              <a:t>を発射台にして、「財政運営基本条例」に基づき、財政状況に関する中長期試算を作成。（発射台となる毎年度の当初予算毎に作成）</a:t>
            </a:r>
            <a:endParaRPr lang="en-US" altLang="ja-JP" sz="1400" dirty="0" smtClean="0">
              <a:latin typeface="ＭＳ Ｐゴシック" pitchFamily="50" charset="-128"/>
            </a:endParaRPr>
          </a:p>
          <a:p>
            <a:pPr marL="265113" indent="-265113" fontAlgn="auto">
              <a:lnSpc>
                <a:spcPct val="120000"/>
              </a:lnSpc>
              <a:spcBef>
                <a:spcPts val="1200"/>
              </a:spcBef>
              <a:spcAft>
                <a:spcPts val="0"/>
              </a:spcAft>
              <a:buClrTx/>
              <a:buSzTx/>
              <a:buFont typeface="Arial" pitchFamily="34" charset="0"/>
              <a:buNone/>
            </a:pPr>
            <a:r>
              <a:rPr lang="ja-JP" altLang="en-US" sz="1400" dirty="0" smtClean="0">
                <a:latin typeface="ＭＳ Ｐゴシック" pitchFamily="50" charset="-128"/>
              </a:rPr>
              <a:t>◆ 試算にあたっては、「中長期の経済財政に関する試算」（内閣府）で示された経済成長率・長期金利や歳入・歳出の傾向など、現時点で見込むことができる条件を前提に推計。なお、この試算は不確定要素を多く含んでおり、将来に向かって相当の幅をもってみる必要。</a:t>
            </a:r>
          </a:p>
        </p:txBody>
      </p:sp>
      <p:sp>
        <p:nvSpPr>
          <p:cNvPr id="3" name="正方形/長方形 2"/>
          <p:cNvSpPr/>
          <p:nvPr/>
        </p:nvSpPr>
        <p:spPr>
          <a:xfrm>
            <a:off x="760567" y="2210035"/>
            <a:ext cx="8468221" cy="830997"/>
          </a:xfrm>
          <a:prstGeom prst="rect">
            <a:avLst/>
          </a:prstGeom>
          <a:noFill/>
        </p:spPr>
        <p:txBody>
          <a:bodyPr wrap="square" lIns="91440" tIns="45720" rIns="91440" bIns="45720">
            <a:spAutoFit/>
          </a:bodyPr>
          <a:lstStyle/>
          <a:p>
            <a:pPr algn="ctr"/>
            <a:r>
              <a:rPr lang="ja-JP" altLang="en-US" sz="48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財政状況に関する中長期試算</a:t>
            </a:r>
            <a:endParaRPr lang="ja-JP" altLang="en-US" sz="4800" b="1" cap="all" spc="0" dirty="0">
              <a:ln w="9000" cmpd="sng">
                <a:solidFill>
                  <a:schemeClr val="accent4">
                    <a:shade val="50000"/>
                    <a:satMod val="120000"/>
                  </a:schemeClr>
                </a:solidFill>
                <a:prstDash val="solid"/>
              </a:ln>
              <a:effectLst>
                <a:reflection blurRad="12700" stA="28000" endPos="45000" dist="1000" dir="5400000" sy="-100000" algn="bl" rotWithShape="0"/>
              </a:effectLst>
            </a:endParaRPr>
          </a:p>
        </p:txBody>
      </p:sp>
      <p:sp>
        <p:nvSpPr>
          <p:cNvPr id="8" name="正方形/長方形 7"/>
          <p:cNvSpPr/>
          <p:nvPr/>
        </p:nvSpPr>
        <p:spPr>
          <a:xfrm>
            <a:off x="760567" y="3021163"/>
            <a:ext cx="8468221" cy="646331"/>
          </a:xfrm>
          <a:prstGeom prst="rect">
            <a:avLst/>
          </a:prstGeom>
          <a:noFill/>
        </p:spPr>
        <p:txBody>
          <a:bodyPr wrap="square" lIns="91440" tIns="45720" rIns="91440" bIns="45720">
            <a:spAutoFit/>
          </a:bodyPr>
          <a:lstStyle/>
          <a:p>
            <a:pPr algn="ctr"/>
            <a:r>
              <a:rPr lang="en-US" altLang="ja-JP"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a:t>
            </a:r>
            <a:r>
              <a:rPr lang="ja-JP" altLang="en-US"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粗い試算</a:t>
            </a:r>
            <a:r>
              <a:rPr lang="en-US" altLang="ja-JP"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〕28</a:t>
            </a:r>
            <a:r>
              <a:rPr lang="ja-JP" altLang="en-US"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年</a:t>
            </a:r>
            <a:r>
              <a:rPr lang="en-US" altLang="ja-JP"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2</a:t>
            </a:r>
            <a:r>
              <a:rPr lang="ja-JP" altLang="en-US" sz="36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月版</a:t>
            </a:r>
            <a:endParaRPr lang="ja-JP" altLang="en-US" sz="4800" b="1" cap="all" spc="0" dirty="0">
              <a:ln w="9000" cmpd="sng">
                <a:solidFill>
                  <a:schemeClr val="accent4">
                    <a:shade val="50000"/>
                    <a:satMod val="120000"/>
                  </a:schemeClr>
                </a:solidFill>
                <a:prstDash val="solid"/>
              </a:ln>
              <a:effectLst>
                <a:reflection blurRad="12700" stA="28000" endPos="45000" dist="1000" dir="5400000" sy="-100000" algn="bl" rotWithShape="0"/>
              </a:effectLst>
            </a:endParaRPr>
          </a:p>
        </p:txBody>
      </p:sp>
      <p:sp>
        <p:nvSpPr>
          <p:cNvPr id="4" name="正方形/長方形 3"/>
          <p:cNvSpPr/>
          <p:nvPr/>
        </p:nvSpPr>
        <p:spPr>
          <a:xfrm>
            <a:off x="8166100" y="381000"/>
            <a:ext cx="1181100" cy="4445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資料４</a:t>
            </a:r>
            <a:endParaRPr kumimoji="1" lang="ja-JP" altLang="en-US" dirty="0">
              <a:solidFill>
                <a:schemeClr val="tx1"/>
              </a:solidFill>
            </a:endParaRPr>
          </a:p>
        </p:txBody>
      </p:sp>
    </p:spTree>
    <p:extLst>
      <p:ext uri="{BB962C8B-B14F-4D97-AF65-F5344CB8AC3E}">
        <p14:creationId xmlns:p14="http://schemas.microsoft.com/office/powerpoint/2010/main" val="29316719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910724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pPr eaLnBrk="1" hangingPunct="1"/>
            <a:r>
              <a:rPr lang="ja-JP" altLang="en-US" sz="3200" b="1" i="1" dirty="0" smtClean="0">
                <a:solidFill>
                  <a:schemeClr val="bg1"/>
                </a:solidFill>
                <a:latin typeface="ＭＳ Ｐゴシック" pitchFamily="50" charset="-128"/>
              </a:rPr>
              <a:t>　歳入・歳出の傾向</a:t>
            </a:r>
            <a:endParaRPr lang="en-US" altLang="ja-JP" sz="3200" b="1" i="1" dirty="0" smtClean="0">
              <a:solidFill>
                <a:schemeClr val="bg1"/>
              </a:solidFill>
              <a:latin typeface="ＭＳ Ｐゴシック" pitchFamily="50" charset="-128"/>
            </a:endParaRPr>
          </a:p>
        </p:txBody>
      </p:sp>
      <p:sp>
        <p:nvSpPr>
          <p:cNvPr id="13" name="Rectangle 3"/>
          <p:cNvSpPr>
            <a:spLocks noGrp="1" noChangeArrowheads="1"/>
          </p:cNvSpPr>
          <p:nvPr>
            <p:ph sz="half" idx="2"/>
          </p:nvPr>
        </p:nvSpPr>
        <p:spPr>
          <a:xfrm>
            <a:off x="579549" y="1352283"/>
            <a:ext cx="8943444" cy="618186"/>
          </a:xfrm>
          <a:noFill/>
        </p:spPr>
        <p:txBody>
          <a:bodyPr>
            <a:noAutofit/>
          </a:bodyPr>
          <a:lstStyle/>
          <a:p>
            <a:pPr marL="265113" indent="-265113">
              <a:lnSpc>
                <a:spcPct val="90000"/>
              </a:lnSpc>
              <a:spcBef>
                <a:spcPts val="0"/>
              </a:spcBef>
              <a:buNone/>
            </a:pPr>
            <a:r>
              <a:rPr lang="ja-JP" altLang="en-US" sz="2600" dirty="0" smtClean="0">
                <a:latin typeface="+mn-ea"/>
              </a:rPr>
              <a:t>○ 中長期の歳入・歳出の傾向</a:t>
            </a:r>
            <a:r>
              <a:rPr lang="ja-JP" altLang="en-US" sz="2400" dirty="0">
                <a:latin typeface="+mn-ea"/>
              </a:rPr>
              <a:t>　</a:t>
            </a:r>
            <a:r>
              <a:rPr lang="ja-JP" altLang="en-US" sz="2400" dirty="0" smtClean="0">
                <a:latin typeface="+mn-ea"/>
              </a:rPr>
              <a:t>　　　　　　　</a:t>
            </a:r>
            <a:endParaRPr lang="en-US" altLang="ja-JP" sz="2400" dirty="0" smtClean="0">
              <a:latin typeface="+mn-ea"/>
            </a:endParaRPr>
          </a:p>
          <a:p>
            <a:pPr marL="265113" indent="-265113">
              <a:lnSpc>
                <a:spcPct val="110000"/>
              </a:lnSpc>
              <a:spcBef>
                <a:spcPts val="0"/>
              </a:spcBef>
              <a:buNone/>
            </a:pPr>
            <a:r>
              <a:rPr lang="ja-JP" altLang="en-US" sz="2400" dirty="0">
                <a:latin typeface="+mn-ea"/>
              </a:rPr>
              <a:t>　</a:t>
            </a:r>
            <a:r>
              <a:rPr lang="ja-JP" altLang="en-US" sz="2400" dirty="0" smtClean="0">
                <a:latin typeface="+mn-ea"/>
              </a:rPr>
              <a:t>　　　　　　　</a:t>
            </a:r>
            <a:endParaRPr lang="en-US" altLang="ja-JP" sz="2400" dirty="0" smtClean="0">
              <a:latin typeface="+mn-ea"/>
            </a:endParaRPr>
          </a:p>
        </p:txBody>
      </p:sp>
      <p:sp>
        <p:nvSpPr>
          <p:cNvPr id="7" name="Text Box 4"/>
          <p:cNvSpPr txBox="1">
            <a:spLocks noChangeArrowheads="1"/>
          </p:cNvSpPr>
          <p:nvPr/>
        </p:nvSpPr>
        <p:spPr bwMode="auto">
          <a:xfrm>
            <a:off x="9497236" y="7198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1</a:t>
            </a:r>
          </a:p>
        </p:txBody>
      </p:sp>
      <p:graphicFrame>
        <p:nvGraphicFramePr>
          <p:cNvPr id="3" name="表 2"/>
          <p:cNvGraphicFramePr>
            <a:graphicFrameLocks noGrp="1"/>
          </p:cNvGraphicFramePr>
          <p:nvPr>
            <p:extLst>
              <p:ext uri="{D42A27DB-BD31-4B8C-83A1-F6EECF244321}">
                <p14:modId xmlns:p14="http://schemas.microsoft.com/office/powerpoint/2010/main" val="4166916215"/>
              </p:ext>
            </p:extLst>
          </p:nvPr>
        </p:nvGraphicFramePr>
        <p:xfrm>
          <a:off x="746976" y="2090551"/>
          <a:ext cx="8397022" cy="3634560"/>
        </p:xfrm>
        <a:graphic>
          <a:graphicData uri="http://schemas.openxmlformats.org/drawingml/2006/table">
            <a:tbl>
              <a:tblPr firstRow="1" bandRow="1">
                <a:tableStyleId>{5940675A-B579-460E-94D1-54222C63F5DA}</a:tableStyleId>
              </a:tblPr>
              <a:tblGrid>
                <a:gridCol w="2269119"/>
                <a:gridCol w="6127903"/>
              </a:tblGrid>
              <a:tr h="0">
                <a:tc>
                  <a:txBody>
                    <a:bodyPr/>
                    <a:lstStyle/>
                    <a:p>
                      <a:pPr algn="dist"/>
                      <a:r>
                        <a:rPr lang="ja-JP" altLang="en-US" sz="1800" b="1" dirty="0" smtClean="0">
                          <a:latin typeface="+mn-ea"/>
                        </a:rPr>
                        <a:t>府税</a:t>
                      </a:r>
                      <a:endParaRPr kumimoji="1" lang="ja-JP" altLang="en-US" sz="1800" b="1" dirty="0"/>
                    </a:p>
                  </a:txBody>
                  <a:tcPr marL="144000" marR="144000" marT="144000" marB="144000" anchor="ctr">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r>
                        <a:rPr lang="ja-JP" altLang="en-US" sz="1800" dirty="0" smtClean="0">
                          <a:latin typeface="ＭＳ Ｐ明朝" panose="02020600040205080304" pitchFamily="18" charset="-128"/>
                          <a:ea typeface="ＭＳ Ｐ明朝" panose="02020600040205080304" pitchFamily="18" charset="-128"/>
                        </a:rPr>
                        <a:t>内閣府試算の経済成長率を反映し増加（～</a:t>
                      </a:r>
                      <a:r>
                        <a:rPr lang="en-US" altLang="ja-JP" sz="1800" dirty="0" smtClean="0">
                          <a:latin typeface="ＭＳ Ｐ明朝" panose="02020600040205080304" pitchFamily="18" charset="-128"/>
                          <a:ea typeface="ＭＳ Ｐ明朝" panose="02020600040205080304" pitchFamily="18" charset="-128"/>
                        </a:rPr>
                        <a:t>H37</a:t>
                      </a:r>
                      <a:r>
                        <a:rPr lang="ja-JP" altLang="en-US" sz="1800" dirty="0" smtClean="0">
                          <a:latin typeface="ＭＳ Ｐ明朝" panose="02020600040205080304" pitchFamily="18" charset="-128"/>
                          <a:ea typeface="ＭＳ Ｐ明朝" panose="02020600040205080304" pitchFamily="18" charset="-128"/>
                        </a:rPr>
                        <a:t>）。</a:t>
                      </a:r>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B w="12700" cap="flat" cmpd="sng" algn="ctr">
                      <a:solidFill>
                        <a:schemeClr val="tx1"/>
                      </a:solidFill>
                      <a:prstDash val="sysDot"/>
                      <a:round/>
                      <a:headEnd type="none" w="med" len="med"/>
                      <a:tailEnd type="none" w="med" len="med"/>
                    </a:lnB>
                  </a:tcPr>
                </a:tc>
              </a:tr>
              <a:tr h="0">
                <a:tc>
                  <a:txBody>
                    <a:bodyPr/>
                    <a:lstStyle/>
                    <a:p>
                      <a:pPr algn="dist"/>
                      <a:r>
                        <a:rPr lang="ja-JP" altLang="en-US" sz="1800" b="1" dirty="0" smtClean="0">
                          <a:latin typeface="+mn-ea"/>
                        </a:rPr>
                        <a:t>人件費</a:t>
                      </a:r>
                      <a:endParaRPr kumimoji="1" lang="ja-JP" altLang="en-US" sz="1800" b="1" dirty="0"/>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ja-JP" altLang="en-US" sz="1800" dirty="0" smtClean="0">
                          <a:latin typeface="ＭＳ Ｐ明朝" panose="02020600040205080304" pitchFamily="18" charset="-128"/>
                          <a:ea typeface="ＭＳ Ｐ明朝" panose="02020600040205080304" pitchFamily="18" charset="-128"/>
                        </a:rPr>
                        <a:t>定数削減計画の反映及び新陳代謝効果により減少傾向。</a:t>
                      </a:r>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0">
                <a:tc>
                  <a:txBody>
                    <a:bodyPr/>
                    <a:lstStyle/>
                    <a:p>
                      <a:pPr algn="dist"/>
                      <a:r>
                        <a:rPr lang="ja-JP" altLang="en-US" sz="1800" b="1" dirty="0" smtClean="0">
                          <a:latin typeface="+mn-ea"/>
                        </a:rPr>
                        <a:t>社会保障</a:t>
                      </a:r>
                      <a:endParaRPr lang="en-US" altLang="ja-JP" sz="1800" b="1" dirty="0" smtClean="0">
                        <a:latin typeface="+mn-ea"/>
                      </a:endParaRPr>
                    </a:p>
                    <a:p>
                      <a:pPr algn="dist"/>
                      <a:r>
                        <a:rPr lang="ja-JP" altLang="en-US" sz="1800" b="1" dirty="0" smtClean="0">
                          <a:latin typeface="+mn-ea"/>
                        </a:rPr>
                        <a:t>関係経費</a:t>
                      </a:r>
                      <a:endParaRPr kumimoji="1" lang="ja-JP" altLang="en-US" sz="1800" b="1" dirty="0"/>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lang="ja-JP" altLang="en-US" sz="1800" dirty="0" smtClean="0">
                          <a:latin typeface="ＭＳ Ｐ明朝" panose="02020600040205080304" pitchFamily="18" charset="-128"/>
                          <a:ea typeface="ＭＳ Ｐ明朝" panose="02020600040205080304" pitchFamily="18" charset="-128"/>
                        </a:rPr>
                        <a:t>これまでの実績及び消費税増税に伴う社会保障の充実を反映し増加。</a:t>
                      </a:r>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0">
                <a:tc>
                  <a:txBody>
                    <a:bodyPr/>
                    <a:lstStyle/>
                    <a:p>
                      <a:pPr algn="dist"/>
                      <a:r>
                        <a:rPr lang="ja-JP" altLang="en-US" sz="1800" b="1" dirty="0" smtClean="0">
                          <a:latin typeface="+mn-ea"/>
                        </a:rPr>
                        <a:t>公債費</a:t>
                      </a:r>
                      <a:endParaRPr kumimoji="1" lang="ja-JP" altLang="en-US" sz="1800" b="1" dirty="0"/>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r>
                        <a:rPr kumimoji="1" lang="ja-JP" altLang="en-US" sz="1800" dirty="0" smtClean="0">
                          <a:latin typeface="ＭＳ Ｐ明朝" panose="02020600040205080304" pitchFamily="18" charset="-128"/>
                          <a:ea typeface="ＭＳ Ｐ明朝" panose="02020600040205080304" pitchFamily="18" charset="-128"/>
                        </a:rPr>
                        <a:t>過去に発行した府債の最終償還の到来等により</a:t>
                      </a:r>
                      <a:r>
                        <a:rPr kumimoji="1" lang="en-US" altLang="ja-JP" sz="1800" dirty="0" smtClean="0">
                          <a:latin typeface="ＭＳ Ｐ明朝" panose="02020600040205080304" pitchFamily="18" charset="-128"/>
                          <a:ea typeface="ＭＳ Ｐ明朝" panose="02020600040205080304" pitchFamily="18" charset="-128"/>
                        </a:rPr>
                        <a:t>H43</a:t>
                      </a:r>
                      <a:r>
                        <a:rPr kumimoji="1" lang="ja-JP" altLang="en-US" sz="1800" dirty="0" smtClean="0">
                          <a:latin typeface="ＭＳ Ｐ明朝" panose="02020600040205080304" pitchFamily="18" charset="-128"/>
                          <a:ea typeface="ＭＳ Ｐ明朝" panose="02020600040205080304" pitchFamily="18" charset="-128"/>
                        </a:rPr>
                        <a:t>まで</a:t>
                      </a:r>
                      <a:endParaRPr kumimoji="1" lang="en-US" altLang="ja-JP" sz="1800" dirty="0" smtClean="0">
                        <a:latin typeface="ＭＳ Ｐ明朝" panose="02020600040205080304" pitchFamily="18" charset="-128"/>
                        <a:ea typeface="ＭＳ Ｐ明朝" panose="02020600040205080304" pitchFamily="18" charset="-128"/>
                      </a:endParaRPr>
                    </a:p>
                    <a:p>
                      <a:r>
                        <a:rPr kumimoji="1" lang="ja-JP" altLang="en-US" sz="1800" dirty="0" smtClean="0">
                          <a:latin typeface="ＭＳ Ｐ明朝" panose="02020600040205080304" pitchFamily="18" charset="-128"/>
                          <a:ea typeface="ＭＳ Ｐ明朝" panose="02020600040205080304" pitchFamily="18" charset="-128"/>
                        </a:rPr>
                        <a:t>増加傾向。</a:t>
                      </a:r>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r>
              <a:tr h="0">
                <a:tc>
                  <a:txBody>
                    <a:bodyPr/>
                    <a:lstStyle/>
                    <a:p>
                      <a:pPr algn="dist"/>
                      <a:r>
                        <a:rPr lang="ja-JP" altLang="en-US" sz="1800" b="1" dirty="0" smtClean="0">
                          <a:latin typeface="+mn-ea"/>
                        </a:rPr>
                        <a:t>投資的経費</a:t>
                      </a:r>
                      <a:endParaRPr lang="en-US" altLang="ja-JP" sz="1800" b="1" dirty="0" smtClean="0">
                        <a:latin typeface="+mn-ea"/>
                      </a:endParaRPr>
                    </a:p>
                    <a:p>
                      <a:pPr algn="dist"/>
                      <a:r>
                        <a:rPr lang="ja-JP" altLang="en-US" sz="1800" b="1" dirty="0" smtClean="0">
                          <a:latin typeface="+mn-ea"/>
                        </a:rPr>
                        <a:t>一般施策経費</a:t>
                      </a:r>
                      <a:endParaRPr kumimoji="1" lang="ja-JP" altLang="en-US" sz="1800" b="1" dirty="0"/>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r>
                        <a:rPr lang="ja-JP" altLang="en-US" sz="1800" dirty="0" smtClean="0">
                          <a:latin typeface="ＭＳ Ｐ明朝" panose="02020600040205080304" pitchFamily="18" charset="-128"/>
                          <a:ea typeface="ＭＳ Ｐ明朝" panose="02020600040205080304" pitchFamily="18" charset="-128"/>
                        </a:rPr>
                        <a:t>原則、</a:t>
                      </a:r>
                      <a:r>
                        <a:rPr lang="en-US" altLang="ja-JP" sz="1800" dirty="0" smtClean="0">
                          <a:latin typeface="ＭＳ Ｐ明朝" panose="02020600040205080304" pitchFamily="18" charset="-128"/>
                          <a:ea typeface="ＭＳ Ｐ明朝" panose="02020600040205080304" pitchFamily="18" charset="-128"/>
                        </a:rPr>
                        <a:t>H28</a:t>
                      </a:r>
                      <a:r>
                        <a:rPr lang="ja-JP" altLang="en-US" sz="1800" dirty="0" smtClean="0">
                          <a:latin typeface="ＭＳ Ｐ明朝" panose="02020600040205080304" pitchFamily="18" charset="-128"/>
                          <a:ea typeface="ＭＳ Ｐ明朝" panose="02020600040205080304" pitchFamily="18" charset="-128"/>
                        </a:rPr>
                        <a:t>当初予算同水準。財政収支への影響が大きいものについては、</a:t>
                      </a:r>
                      <a:r>
                        <a:rPr lang="en-US" altLang="ja-JP" sz="1800" dirty="0" smtClean="0">
                          <a:latin typeface="ＭＳ Ｐ明朝" panose="02020600040205080304" pitchFamily="18" charset="-128"/>
                          <a:ea typeface="ＭＳ Ｐ明朝" panose="02020600040205080304" pitchFamily="18" charset="-128"/>
                        </a:rPr>
                        <a:t>H32</a:t>
                      </a:r>
                      <a:r>
                        <a:rPr lang="ja-JP" altLang="en-US" sz="1800" dirty="0" err="1" smtClean="0">
                          <a:latin typeface="ＭＳ Ｐ明朝" panose="02020600040205080304" pitchFamily="18" charset="-128"/>
                          <a:ea typeface="ＭＳ Ｐ明朝" panose="02020600040205080304" pitchFamily="18" charset="-128"/>
                        </a:rPr>
                        <a:t>まで</a:t>
                      </a:r>
                      <a:r>
                        <a:rPr lang="ja-JP" altLang="en-US" sz="1800" dirty="0" smtClean="0">
                          <a:latin typeface="ＭＳ Ｐ明朝" panose="02020600040205080304" pitchFamily="18" charset="-128"/>
                          <a:ea typeface="ＭＳ Ｐ明朝" panose="02020600040205080304" pitchFamily="18" charset="-128"/>
                        </a:rPr>
                        <a:t>個別に積上げ。</a:t>
                      </a:r>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r>
            </a:tbl>
          </a:graphicData>
        </a:graphic>
      </p:graphicFrame>
    </p:spTree>
    <p:extLst>
      <p:ext uri="{BB962C8B-B14F-4D97-AF65-F5344CB8AC3E}">
        <p14:creationId xmlns:p14="http://schemas.microsoft.com/office/powerpoint/2010/main" val="3998618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直線コネクタ 39"/>
          <p:cNvCxnSpPr>
            <a:endCxn id="42" idx="1"/>
          </p:cNvCxnSpPr>
          <p:nvPr/>
        </p:nvCxnSpPr>
        <p:spPr bwMode="auto">
          <a:xfrm>
            <a:off x="1761415" y="4789853"/>
            <a:ext cx="390043" cy="556729"/>
          </a:xfrm>
          <a:prstGeom prst="line">
            <a:avLst/>
          </a:prstGeom>
          <a:solidFill>
            <a:schemeClr val="bg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 Box 4"/>
          <p:cNvSpPr txBox="1">
            <a:spLocks noChangeArrowheads="1"/>
          </p:cNvSpPr>
          <p:nvPr/>
        </p:nvSpPr>
        <p:spPr bwMode="auto">
          <a:xfrm>
            <a:off x="9523317" y="6576023"/>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2</a:t>
            </a:r>
          </a:p>
        </p:txBody>
      </p:sp>
      <p:sp>
        <p:nvSpPr>
          <p:cNvPr id="5" name="大かっこ 4"/>
          <p:cNvSpPr/>
          <p:nvPr/>
        </p:nvSpPr>
        <p:spPr>
          <a:xfrm>
            <a:off x="889273" y="6126906"/>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smtClean="0">
                <a:latin typeface="ＭＳ Ｐゴシック" pitchFamily="50" charset="-128"/>
              </a:rPr>
              <a:t>内閣府試算の経済</a:t>
            </a:r>
            <a:r>
              <a:rPr lang="ja-JP" altLang="en-US" sz="1050" dirty="0">
                <a:latin typeface="ＭＳ Ｐゴシック" pitchFamily="50" charset="-128"/>
              </a:rPr>
              <a:t>成長率・長期金利や歳入・歳出の状況など、現時点で見込むことができる条件を前提に</a:t>
            </a:r>
            <a:r>
              <a:rPr lang="ja-JP" altLang="en-US" sz="1050" dirty="0" smtClean="0">
                <a:latin typeface="ＭＳ Ｐゴシック" pitchFamily="50" charset="-128"/>
              </a:rPr>
              <a:t>推計。</a:t>
            </a:r>
            <a:endParaRPr lang="en-US" altLang="ja-JP" sz="1050" dirty="0" smtClean="0">
              <a:latin typeface="ＭＳ Ｐゴシック" pitchFamily="50" charset="-128"/>
            </a:endParaRPr>
          </a:p>
          <a:p>
            <a:pPr algn="l"/>
            <a:r>
              <a:rPr lang="ja-JP" altLang="en-US" sz="1050" dirty="0" smtClean="0">
                <a:latin typeface="ＭＳ Ｐゴシック" pitchFamily="50" charset="-128"/>
              </a:rPr>
              <a:t>この</a:t>
            </a:r>
            <a:r>
              <a:rPr lang="ja-JP" altLang="en-US" sz="1050" dirty="0">
                <a:latin typeface="ＭＳ Ｐゴシック" pitchFamily="50" charset="-128"/>
              </a:rPr>
              <a:t>試算は不確定要素を多く含んでおり</a:t>
            </a:r>
            <a:r>
              <a:rPr lang="ja-JP" altLang="en-US" sz="1050" dirty="0" smtClean="0">
                <a:latin typeface="ＭＳ Ｐゴシック" pitchFamily="50" charset="-128"/>
              </a:rPr>
              <a:t>、将来に向かって相当</a:t>
            </a:r>
            <a:r>
              <a:rPr lang="ja-JP" altLang="en-US" sz="1050" dirty="0">
                <a:latin typeface="ＭＳ Ｐゴシック" pitchFamily="50" charset="-128"/>
              </a:rPr>
              <a:t>の幅をもってみる必要。</a:t>
            </a:r>
            <a:endParaRPr kumimoji="1" lang="ja-JP" altLang="en-US" sz="1050" dirty="0"/>
          </a:p>
        </p:txBody>
      </p:sp>
      <p:cxnSp>
        <p:nvCxnSpPr>
          <p:cNvPr id="22" name="直線コネクタ 21"/>
          <p:cNvCxnSpPr/>
          <p:nvPr/>
        </p:nvCxnSpPr>
        <p:spPr bwMode="auto">
          <a:xfrm flipH="1" flipV="1">
            <a:off x="-3461967" y="4419509"/>
            <a:ext cx="333185" cy="1324934"/>
          </a:xfrm>
          <a:prstGeom prst="line">
            <a:avLst/>
          </a:prstGeom>
          <a:solidFill>
            <a:schemeClr val="bg1"/>
          </a:solidFill>
          <a:ln w="476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672395" y="5872924"/>
            <a:ext cx="8761832" cy="253916"/>
          </a:xfrm>
          <a:prstGeom prst="rect">
            <a:avLst/>
          </a:prstGeom>
          <a:noFill/>
        </p:spPr>
        <p:txBody>
          <a:bodyPr wrap="square" rtlCol="0">
            <a:spAutoFit/>
          </a:bodyPr>
          <a:lstStyle/>
          <a:p>
            <a:r>
              <a:rPr kumimoji="1" lang="en-US" altLang="ja-JP" sz="1050" dirty="0" smtClean="0"/>
              <a:t>※</a:t>
            </a:r>
            <a:r>
              <a:rPr kumimoji="1" lang="en-US" altLang="ja-JP" sz="1050" u="sng" dirty="0" smtClean="0"/>
              <a:t>H32</a:t>
            </a:r>
            <a:r>
              <a:rPr kumimoji="1" lang="ja-JP" altLang="en-US" sz="1050" dirty="0" smtClean="0"/>
              <a:t>までは財政収支への影響が大きい事業等を個別積上げ、</a:t>
            </a:r>
            <a:r>
              <a:rPr lang="en-US" altLang="ja-JP" sz="1050" u="sng" dirty="0" smtClean="0"/>
              <a:t>H37</a:t>
            </a:r>
            <a:r>
              <a:rPr lang="ja-JP" altLang="en-US" sz="1050" dirty="0" smtClean="0"/>
              <a:t>までは内閣府試算の経済成長率・長期金利を前提に推計（</a:t>
            </a:r>
            <a:r>
              <a:rPr lang="en-US" altLang="ja-JP" sz="1050" dirty="0" smtClean="0"/>
              <a:t>H38</a:t>
            </a:r>
            <a:r>
              <a:rPr lang="ja-JP" altLang="en-US" sz="1050" dirty="0" smtClean="0"/>
              <a:t>以降は、横置き）</a:t>
            </a:r>
            <a:endParaRPr kumimoji="1" lang="ja-JP" altLang="en-US" sz="1050" dirty="0"/>
          </a:p>
        </p:txBody>
      </p:sp>
      <p:graphicFrame>
        <p:nvGraphicFramePr>
          <p:cNvPr id="26" name="グラフ 25"/>
          <p:cNvGraphicFramePr>
            <a:graphicFrameLocks/>
          </p:cNvGraphicFramePr>
          <p:nvPr>
            <p:extLst>
              <p:ext uri="{D42A27DB-BD31-4B8C-83A1-F6EECF244321}">
                <p14:modId xmlns:p14="http://schemas.microsoft.com/office/powerpoint/2010/main" val="3597769408"/>
              </p:ext>
            </p:extLst>
          </p:nvPr>
        </p:nvGraphicFramePr>
        <p:xfrm>
          <a:off x="498195" y="618566"/>
          <a:ext cx="8938273" cy="5254358"/>
        </p:xfrm>
        <a:graphic>
          <a:graphicData uri="http://schemas.openxmlformats.org/drawingml/2006/chart">
            <c:chart xmlns:c="http://schemas.openxmlformats.org/drawingml/2006/chart" xmlns:r="http://schemas.openxmlformats.org/officeDocument/2006/relationships" r:id="rId3"/>
          </a:graphicData>
        </a:graphic>
      </p:graphicFrame>
      <p:sp>
        <p:nvSpPr>
          <p:cNvPr id="4" name="メモ 3"/>
          <p:cNvSpPr/>
          <p:nvPr/>
        </p:nvSpPr>
        <p:spPr>
          <a:xfrm>
            <a:off x="1514565" y="1132368"/>
            <a:ext cx="7435570" cy="548515"/>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減債基金の積立不足額の復元</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積立不足額：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2,207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当初後）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の間に合計</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億円を借入れ</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　　　　　　　　　　　　残高見込額：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544</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末見込）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1,450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a:t>
            </a:r>
            <a:endParaRPr kumimoji="1" lang="ja-JP" altLang="en-US" sz="105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i="1" dirty="0" smtClean="0">
                <a:solidFill>
                  <a:schemeClr val="bg1"/>
                </a:solidFill>
              </a:rPr>
              <a:t>　財政収支の見通し　 </a:t>
            </a:r>
            <a:r>
              <a:rPr lang="en-US" altLang="ja-JP" sz="3200" b="1" i="1" dirty="0" smtClean="0">
                <a:solidFill>
                  <a:schemeClr val="bg1"/>
                </a:solidFill>
                <a:latin typeface="ＭＳ Ｐゴシック" pitchFamily="50" charset="-128"/>
              </a:rPr>
              <a:t>【</a:t>
            </a:r>
            <a:r>
              <a:rPr lang="ja-JP" altLang="en-US" sz="3200" b="1" i="1" dirty="0" smtClean="0">
                <a:solidFill>
                  <a:schemeClr val="bg1"/>
                </a:solidFill>
                <a:latin typeface="ＭＳ Ｐゴシック" pitchFamily="50" charset="-128"/>
              </a:rPr>
              <a:t>　</a:t>
            </a:r>
            <a:r>
              <a:rPr lang="en-US" altLang="ja-JP" sz="3200" b="1" i="1" dirty="0" smtClean="0">
                <a:solidFill>
                  <a:schemeClr val="bg1"/>
                </a:solidFill>
                <a:latin typeface="ＭＳ Ｐゴシック" pitchFamily="50" charset="-128"/>
              </a:rPr>
              <a:t>28</a:t>
            </a:r>
            <a:r>
              <a:rPr lang="ja-JP" altLang="en-US" sz="3200" b="1" i="1" dirty="0" smtClean="0">
                <a:solidFill>
                  <a:schemeClr val="bg1"/>
                </a:solidFill>
                <a:latin typeface="ＭＳ Ｐゴシック" pitchFamily="50" charset="-128"/>
              </a:rPr>
              <a:t>年</a:t>
            </a:r>
            <a:r>
              <a:rPr lang="en-US" altLang="ja-JP" sz="3200" b="1" i="1" dirty="0" smtClean="0">
                <a:solidFill>
                  <a:schemeClr val="bg1"/>
                </a:solidFill>
                <a:latin typeface="ＭＳ Ｐゴシック" pitchFamily="50" charset="-128"/>
              </a:rPr>
              <a:t>2</a:t>
            </a:r>
            <a:r>
              <a:rPr lang="ja-JP" altLang="en-US" sz="3200" b="1" i="1" dirty="0" smtClean="0">
                <a:solidFill>
                  <a:schemeClr val="bg1"/>
                </a:solidFill>
                <a:latin typeface="ＭＳ Ｐゴシック" pitchFamily="50" charset="-128"/>
              </a:rPr>
              <a:t>月版　</a:t>
            </a:r>
            <a:r>
              <a:rPr lang="en-US" altLang="ja-JP" sz="3200" b="1" i="1" dirty="0" smtClean="0">
                <a:solidFill>
                  <a:schemeClr val="bg1"/>
                </a:solidFill>
                <a:latin typeface="ＭＳ Ｐゴシック" pitchFamily="50" charset="-128"/>
              </a:rPr>
              <a:t>】</a:t>
            </a:r>
          </a:p>
        </p:txBody>
      </p:sp>
      <p:sp>
        <p:nvSpPr>
          <p:cNvPr id="29" name="右中かっこ 28"/>
          <p:cNvSpPr/>
          <p:nvPr/>
        </p:nvSpPr>
        <p:spPr>
          <a:xfrm rot="16200000">
            <a:off x="2583824" y="691974"/>
            <a:ext cx="303572" cy="3339381"/>
          </a:xfrm>
          <a:prstGeom prst="rightBrace">
            <a:avLst>
              <a:gd name="adj1" fmla="val 8333"/>
              <a:gd name="adj2" fmla="val 6026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30" name="角丸四角形 29"/>
          <p:cNvSpPr/>
          <p:nvPr/>
        </p:nvSpPr>
        <p:spPr>
          <a:xfrm>
            <a:off x="2057874" y="1817479"/>
            <a:ext cx="2072634" cy="425636"/>
          </a:xfrm>
          <a:prstGeom prst="round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減債基金復元期間</a:t>
            </a: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(~H36</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41" name="直線コネクタ 40"/>
          <p:cNvCxnSpPr/>
          <p:nvPr/>
        </p:nvCxnSpPr>
        <p:spPr bwMode="auto">
          <a:xfrm flipH="1" flipV="1">
            <a:off x="1153687" y="2202775"/>
            <a:ext cx="112104" cy="608088"/>
          </a:xfrm>
          <a:prstGeom prst="line">
            <a:avLst/>
          </a:prstGeom>
          <a:solidFill>
            <a:schemeClr val="bg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ホームベース 11"/>
          <p:cNvSpPr/>
          <p:nvPr/>
        </p:nvSpPr>
        <p:spPr bwMode="auto">
          <a:xfrm rot="5400000">
            <a:off x="-1178719" y="3917065"/>
            <a:ext cx="3107421" cy="300193"/>
          </a:xfrm>
          <a:prstGeom prst="homePlat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3" name="テキスト ボックス 12"/>
          <p:cNvSpPr txBox="1"/>
          <p:nvPr/>
        </p:nvSpPr>
        <p:spPr>
          <a:xfrm>
            <a:off x="193009" y="3179678"/>
            <a:ext cx="400110" cy="1679306"/>
          </a:xfrm>
          <a:prstGeom prst="rect">
            <a:avLst/>
          </a:prstGeom>
          <a:noFill/>
        </p:spPr>
        <p:txBody>
          <a:bodyPr vert="eaVert" wrap="none" rtlCol="0">
            <a:spAutoFit/>
          </a:bodyPr>
          <a:lstStyle/>
          <a:p>
            <a:r>
              <a:rPr lang="ja-JP" altLang="en-US" sz="1400" b="1" dirty="0" smtClean="0">
                <a:latin typeface="HG丸ｺﾞｼｯｸM-PRO" pitchFamily="50" charset="-128"/>
                <a:ea typeface="HG丸ｺﾞｼｯｸM-PRO" pitchFamily="50" charset="-128"/>
              </a:rPr>
              <a:t>収　支　不　足　額</a:t>
            </a:r>
            <a:endParaRPr kumimoji="1" lang="ja-JP" altLang="en-US" sz="1400" b="1" dirty="0">
              <a:latin typeface="HG丸ｺﾞｼｯｸM-PRO" pitchFamily="50" charset="-128"/>
              <a:ea typeface="HG丸ｺﾞｼｯｸM-PRO" pitchFamily="50" charset="-128"/>
            </a:endParaRPr>
          </a:p>
        </p:txBody>
      </p:sp>
      <p:cxnSp>
        <p:nvCxnSpPr>
          <p:cNvPr id="27" name="直線コネクタ 26"/>
          <p:cNvCxnSpPr/>
          <p:nvPr/>
        </p:nvCxnSpPr>
        <p:spPr bwMode="auto">
          <a:xfrm flipH="1" flipV="1">
            <a:off x="2214244" y="4742569"/>
            <a:ext cx="596811" cy="608088"/>
          </a:xfrm>
          <a:prstGeom prst="line">
            <a:avLst/>
          </a:prstGeom>
          <a:solidFill>
            <a:schemeClr val="bg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AutoShape 26"/>
          <p:cNvSpPr>
            <a:spLocks noChangeArrowheads="1"/>
          </p:cNvSpPr>
          <p:nvPr/>
        </p:nvSpPr>
        <p:spPr bwMode="auto">
          <a:xfrm>
            <a:off x="2151459" y="5195770"/>
            <a:ext cx="1508404" cy="301623"/>
          </a:xfrm>
          <a:prstGeom prst="roundRect">
            <a:avLst>
              <a:gd name="adj" fmla="val 16667"/>
            </a:avLst>
          </a:prstGeom>
          <a:solidFill>
            <a:schemeClr val="accent1">
              <a:lumMod val="40000"/>
              <a:lumOff val="60000"/>
            </a:schemeClr>
          </a:solidFill>
          <a:ln w="38100" algn="ctr">
            <a:solidFill>
              <a:schemeClr val="tx1"/>
            </a:solidFill>
            <a:round/>
            <a:headEnd/>
            <a:tailEnd/>
          </a:ln>
          <a:effectLst/>
        </p:spPr>
        <p:txBody>
          <a:bodyPr tIns="154800" bIns="154800" anchor="ctr"/>
          <a:lstStyle/>
          <a:p>
            <a:pPr>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減債基金復元額</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795144" y="4936770"/>
            <a:ext cx="9144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740</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195312" y="4951171"/>
            <a:ext cx="9144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750</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669913" y="4915808"/>
            <a:ext cx="9144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730</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055449" y="4513408"/>
            <a:ext cx="9144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57</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2475313" y="4372591"/>
            <a:ext cx="9144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52</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2851831" y="4463055"/>
            <a:ext cx="9144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58</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3283343" y="4619440"/>
            <a:ext cx="9144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63</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3686755" y="4893589"/>
            <a:ext cx="9144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AutoShape 26"/>
          <p:cNvSpPr>
            <a:spLocks noChangeArrowheads="1"/>
          </p:cNvSpPr>
          <p:nvPr/>
        </p:nvSpPr>
        <p:spPr bwMode="auto">
          <a:xfrm>
            <a:off x="219941" y="1829902"/>
            <a:ext cx="1532954" cy="368163"/>
          </a:xfrm>
          <a:prstGeom prst="roundRect">
            <a:avLst>
              <a:gd name="adj" fmla="val 16667"/>
            </a:avLst>
          </a:prstGeom>
          <a:solidFill>
            <a:srgbClr val="FF3300"/>
          </a:solidFill>
          <a:ln w="38100" algn="ctr">
            <a:solidFill>
              <a:schemeClr val="tx1"/>
            </a:solidFill>
            <a:round/>
            <a:headEnd/>
            <a:tailEnd/>
          </a:ln>
          <a:effectLst/>
        </p:spPr>
        <p:txBody>
          <a:bodyPr tIns="154800" bIns="154800" anchor="ctr"/>
          <a:lstStyle/>
          <a:p>
            <a:pPr algn="ctr">
              <a:spcBef>
                <a:spcPct val="5000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単年度収支不足額</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61383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Grp="1" noChangeArrowheads="1"/>
          </p:cNvSpPr>
          <p:nvPr>
            <p:ph sz="half" idx="2"/>
          </p:nvPr>
        </p:nvSpPr>
        <p:spPr>
          <a:xfrm>
            <a:off x="572177" y="1393370"/>
            <a:ext cx="8765006" cy="4288359"/>
          </a:xfrm>
          <a:noFill/>
        </p:spPr>
        <p:txBody>
          <a:bodyPr>
            <a:noAutofit/>
          </a:bodyPr>
          <a:lstStyle/>
          <a:p>
            <a:pPr marL="144000" indent="-265113">
              <a:lnSpc>
                <a:spcPct val="130000"/>
              </a:lnSpc>
              <a:spcBef>
                <a:spcPts val="1200"/>
              </a:spcBef>
              <a:buNone/>
            </a:pPr>
            <a:r>
              <a:rPr lang="ja-JP" altLang="en-US" sz="1400" dirty="0" smtClean="0">
                <a:latin typeface="+mn-ea"/>
              </a:rPr>
              <a:t>○前</a:t>
            </a:r>
            <a:r>
              <a:rPr lang="ja-JP" altLang="en-US" sz="1400" dirty="0">
                <a:latin typeface="+mn-ea"/>
              </a:rPr>
              <a:t>回試算（</a:t>
            </a:r>
            <a:r>
              <a:rPr lang="en-US" altLang="ja-JP" sz="1400" dirty="0">
                <a:latin typeface="+mn-ea"/>
              </a:rPr>
              <a:t>27</a:t>
            </a:r>
            <a:r>
              <a:rPr lang="ja-JP" altLang="en-US" sz="1400" dirty="0">
                <a:latin typeface="+mn-ea"/>
              </a:rPr>
              <a:t>年</a:t>
            </a:r>
            <a:r>
              <a:rPr lang="en-US" altLang="ja-JP" sz="1400" dirty="0">
                <a:latin typeface="+mn-ea"/>
              </a:rPr>
              <a:t>2</a:t>
            </a:r>
            <a:r>
              <a:rPr lang="ja-JP" altLang="en-US" sz="1400" dirty="0">
                <a:latin typeface="+mn-ea"/>
              </a:rPr>
              <a:t>月版</a:t>
            </a:r>
            <a:r>
              <a:rPr lang="ja-JP" altLang="en-US" sz="1400" dirty="0" smtClean="0">
                <a:latin typeface="+mn-ea"/>
              </a:rPr>
              <a:t>）において、収支不足額が８１０億円と見込まれていた２８年度は、財政</a:t>
            </a:r>
            <a:r>
              <a:rPr lang="ja-JP" altLang="en-US" sz="1400" dirty="0">
                <a:latin typeface="+mn-ea"/>
              </a:rPr>
              <a:t>調整基金からの取崩し</a:t>
            </a:r>
            <a:r>
              <a:rPr lang="ja-JP" altLang="en-US" sz="1400" dirty="0" smtClean="0">
                <a:latin typeface="+mn-ea"/>
              </a:rPr>
              <a:t>など</a:t>
            </a:r>
            <a:r>
              <a:rPr lang="ja-JP" altLang="en-US" sz="1400" dirty="0">
                <a:latin typeface="+mn-ea"/>
              </a:rPr>
              <a:t>７８</a:t>
            </a:r>
            <a:r>
              <a:rPr lang="ja-JP" altLang="en-US" sz="1400" dirty="0" smtClean="0">
                <a:latin typeface="+mn-ea"/>
              </a:rPr>
              <a:t>０億円</a:t>
            </a:r>
            <a:r>
              <a:rPr lang="ja-JP" altLang="en-US" sz="1400" dirty="0">
                <a:latin typeface="+mn-ea"/>
              </a:rPr>
              <a:t>の財源対策</a:t>
            </a:r>
            <a:r>
              <a:rPr lang="ja-JP" altLang="en-US" sz="1400" dirty="0" smtClean="0">
                <a:latin typeface="+mn-ea"/>
              </a:rPr>
              <a:t>を行い、予算を編成。</a:t>
            </a:r>
            <a:endParaRPr lang="en-US" altLang="ja-JP" sz="1400" dirty="0" smtClean="0">
              <a:latin typeface="+mn-ea"/>
            </a:endParaRPr>
          </a:p>
          <a:p>
            <a:pPr marL="144000" indent="-265113">
              <a:lnSpc>
                <a:spcPct val="130000"/>
              </a:lnSpc>
              <a:spcBef>
                <a:spcPts val="1200"/>
              </a:spcBef>
              <a:buNone/>
            </a:pPr>
            <a:r>
              <a:rPr lang="ja-JP" altLang="en-US" sz="1400" dirty="0">
                <a:latin typeface="+mn-ea"/>
              </a:rPr>
              <a:t>○</a:t>
            </a:r>
            <a:r>
              <a:rPr lang="ja-JP" altLang="en-US" sz="1400" dirty="0" smtClean="0">
                <a:latin typeface="+mn-ea"/>
              </a:rPr>
              <a:t>２９年度以降は、</a:t>
            </a:r>
            <a:r>
              <a:rPr lang="ja-JP" altLang="en-US" sz="1400" dirty="0">
                <a:latin typeface="+mn-ea"/>
              </a:rPr>
              <a:t> </a:t>
            </a:r>
            <a:r>
              <a:rPr lang="ja-JP" altLang="en-US" sz="1400" dirty="0" smtClean="0">
                <a:latin typeface="+mn-ea"/>
              </a:rPr>
              <a:t>前回試算で見込</a:t>
            </a:r>
            <a:r>
              <a:rPr lang="ja-JP" altLang="en-US" sz="1400" dirty="0">
                <a:latin typeface="+mn-ea"/>
              </a:rPr>
              <a:t>んでいた</a:t>
            </a:r>
            <a:r>
              <a:rPr lang="ja-JP" altLang="en-US" sz="1400" dirty="0" smtClean="0">
                <a:latin typeface="+mn-ea"/>
              </a:rPr>
              <a:t>単年度収支不足額と減債基金への復元に加えて、税制</a:t>
            </a:r>
            <a:r>
              <a:rPr lang="ja-JP" altLang="en-US" sz="1400" dirty="0">
                <a:latin typeface="+mn-ea"/>
              </a:rPr>
              <a:t>改正による税収の</a:t>
            </a:r>
            <a:r>
              <a:rPr lang="ja-JP" altLang="en-US" sz="1400" dirty="0" smtClean="0">
                <a:latin typeface="+mn-ea"/>
              </a:rPr>
              <a:t>減、地方</a:t>
            </a:r>
            <a:r>
              <a:rPr lang="ja-JP" altLang="en-US" sz="1400" dirty="0">
                <a:latin typeface="+mn-ea"/>
              </a:rPr>
              <a:t>交付税の</a:t>
            </a:r>
            <a:r>
              <a:rPr lang="ja-JP" altLang="en-US" sz="1400" dirty="0" smtClean="0">
                <a:latin typeface="+mn-ea"/>
              </a:rPr>
              <a:t>減、年金一元化に伴う事業主負担増等による人件費の増などに伴い、前回試算より、収支</a:t>
            </a:r>
            <a:r>
              <a:rPr lang="ja-JP" altLang="en-US" sz="1400" dirty="0">
                <a:latin typeface="+mn-ea"/>
              </a:rPr>
              <a:t>不足</a:t>
            </a:r>
            <a:r>
              <a:rPr lang="ja-JP" altLang="en-US" sz="1400" dirty="0" smtClean="0">
                <a:latin typeface="+mn-ea"/>
              </a:rPr>
              <a:t>額が拡大。</a:t>
            </a:r>
            <a:endParaRPr lang="en-US" altLang="ja-JP" sz="1400" dirty="0">
              <a:latin typeface="+mn-ea"/>
            </a:endParaRPr>
          </a:p>
          <a:p>
            <a:pPr marL="144000" indent="-265113">
              <a:lnSpc>
                <a:spcPct val="130000"/>
              </a:lnSpc>
              <a:spcBef>
                <a:spcPts val="1200"/>
              </a:spcBef>
              <a:buNone/>
            </a:pPr>
            <a:r>
              <a:rPr lang="ja-JP" altLang="en-US" sz="1400" dirty="0" smtClean="0">
                <a:latin typeface="+mn-ea"/>
              </a:rPr>
              <a:t>○決算までの収支改善を考慮しても、財政調整基金の残高が大幅に減少すると見込まれる中、</a:t>
            </a:r>
            <a:r>
              <a:rPr lang="ja-JP" altLang="en-US" sz="1400" u="sng" dirty="0">
                <a:latin typeface="+mn-ea"/>
              </a:rPr>
              <a:t>２９年度</a:t>
            </a:r>
            <a:r>
              <a:rPr lang="ja-JP" altLang="en-US" sz="1400" u="sng" dirty="0" smtClean="0">
                <a:latin typeface="+mn-ea"/>
              </a:rPr>
              <a:t>以降の多額の収支不足額に対応するため、２８年度に財政収支改善方策を検討する。</a:t>
            </a:r>
            <a:endParaRPr lang="en-US" altLang="ja-JP" sz="1400" u="sng" dirty="0">
              <a:latin typeface="+mn-ea"/>
            </a:endParaRPr>
          </a:p>
        </p:txBody>
      </p:sp>
      <p:sp>
        <p:nvSpPr>
          <p:cNvPr id="6" name="Text Box 4"/>
          <p:cNvSpPr txBox="1">
            <a:spLocks noChangeArrowheads="1"/>
          </p:cNvSpPr>
          <p:nvPr/>
        </p:nvSpPr>
        <p:spPr bwMode="auto">
          <a:xfrm>
            <a:off x="9501879" y="149650"/>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3</a:t>
            </a:r>
          </a:p>
        </p:txBody>
      </p:sp>
      <p:sp>
        <p:nvSpPr>
          <p:cNvPr id="7" name="Rectangle 2"/>
          <p:cNvSpPr>
            <a:spLocks noGrp="1" noChangeArrowheads="1"/>
          </p:cNvSpPr>
          <p:nvPr>
            <p:ph type="title"/>
          </p:nvPr>
        </p:nvSpPr>
        <p:spPr>
          <a:xfrm>
            <a:off x="507406" y="654338"/>
            <a:ext cx="8917201" cy="637200"/>
          </a:xfrm>
          <a:solidFill>
            <a:srgbClr val="000099"/>
          </a:solidFill>
        </p:spPr>
        <p:txBody>
          <a:bodyPr>
            <a:normAutofit/>
          </a:bodyPr>
          <a:lstStyle/>
          <a:p>
            <a:pPr eaLnBrk="1" hangingPunct="1"/>
            <a:r>
              <a:rPr lang="ja-JP" altLang="en-US" sz="3200" b="1" i="1" dirty="0" smtClean="0">
                <a:solidFill>
                  <a:schemeClr val="bg1"/>
                </a:solidFill>
              </a:rPr>
              <a:t>　財政収支改善方策の検討</a:t>
            </a:r>
            <a:endParaRPr lang="en-US" altLang="ja-JP" sz="3200" b="1" i="1" dirty="0" smtClean="0">
              <a:solidFill>
                <a:schemeClr val="bg1"/>
              </a:solidFill>
              <a:latin typeface="ＭＳ Ｐゴシック" pitchFamily="50" charset="-128"/>
            </a:endParaRPr>
          </a:p>
        </p:txBody>
      </p:sp>
      <p:sp>
        <p:nvSpPr>
          <p:cNvPr id="9" name="Rectangle 3"/>
          <p:cNvSpPr txBox="1">
            <a:spLocks noChangeArrowheads="1"/>
          </p:cNvSpPr>
          <p:nvPr/>
        </p:nvSpPr>
        <p:spPr>
          <a:xfrm>
            <a:off x="1092200" y="3765952"/>
            <a:ext cx="2755431" cy="420915"/>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indent="-265113" fontAlgn="auto">
              <a:lnSpc>
                <a:spcPts val="3120"/>
              </a:lnSpc>
              <a:spcBef>
                <a:spcPts val="1200"/>
              </a:spcBef>
              <a:spcAft>
                <a:spcPts val="0"/>
              </a:spcAft>
              <a:buClrTx/>
              <a:buSzTx/>
              <a:buFont typeface="Arial" pitchFamily="34" charset="0"/>
              <a:buNone/>
            </a:pPr>
            <a:r>
              <a:rPr lang="ja-JP" altLang="en-US" sz="1800" dirty="0">
                <a:latin typeface="+mn-ea"/>
              </a:rPr>
              <a:t>財政調整</a:t>
            </a:r>
            <a:r>
              <a:rPr lang="ja-JP" altLang="en-US" sz="1800" dirty="0" smtClean="0">
                <a:latin typeface="+mn-ea"/>
              </a:rPr>
              <a:t>基金残高の推移</a:t>
            </a:r>
            <a:endParaRPr lang="en-US" altLang="ja-JP" sz="1800" dirty="0">
              <a:latin typeface="+mn-ea"/>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8882" y="3912061"/>
            <a:ext cx="5252751" cy="26088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3"/>
          <p:cNvSpPr txBox="1">
            <a:spLocks noChangeArrowheads="1"/>
          </p:cNvSpPr>
          <p:nvPr/>
        </p:nvSpPr>
        <p:spPr>
          <a:xfrm>
            <a:off x="3829788" y="3669795"/>
            <a:ext cx="1506588" cy="420915"/>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indent="-265113" fontAlgn="auto">
              <a:lnSpc>
                <a:spcPts val="3120"/>
              </a:lnSpc>
              <a:spcBef>
                <a:spcPts val="1200"/>
              </a:spcBef>
              <a:spcAft>
                <a:spcPts val="0"/>
              </a:spcAft>
              <a:buClrTx/>
              <a:buSzTx/>
              <a:buFont typeface="Arial" pitchFamily="34" charset="0"/>
              <a:buNone/>
            </a:pPr>
            <a:r>
              <a:rPr lang="ja-JP" altLang="en-US" sz="1050" dirty="0" smtClean="0">
                <a:latin typeface="+mn-ea"/>
              </a:rPr>
              <a:t>（億円）</a:t>
            </a:r>
            <a:endParaRPr lang="en-US" altLang="ja-JP" sz="1050" dirty="0">
              <a:latin typeface="+mn-ea"/>
            </a:endParaRPr>
          </a:p>
        </p:txBody>
      </p:sp>
    </p:spTree>
    <p:extLst>
      <p:ext uri="{BB962C8B-B14F-4D97-AF65-F5344CB8AC3E}">
        <p14:creationId xmlns:p14="http://schemas.microsoft.com/office/powerpoint/2010/main" val="3980830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579959" y="6083267"/>
            <a:ext cx="8805440" cy="561012"/>
          </a:xfrm>
          <a:prstGeom prst="round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ja-JP" altLang="en-US" sz="800" dirty="0" smtClean="0">
                <a:solidFill>
                  <a:schemeClr val="tx1"/>
                </a:solidFill>
                <a:latin typeface="ＭＳ ゴシック" pitchFamily="49" charset="-128"/>
                <a:ea typeface="ＭＳ ゴシック" pitchFamily="49" charset="-128"/>
              </a:rPr>
              <a:t>■実質公債費比率</a:t>
            </a:r>
            <a:endParaRPr lang="en-US" altLang="ja-JP" sz="800" dirty="0" smtClean="0">
              <a:solidFill>
                <a:schemeClr val="tx1"/>
              </a:solidFill>
              <a:latin typeface="ＭＳ ゴシック" pitchFamily="49" charset="-128"/>
              <a:ea typeface="ＭＳ ゴシック" pitchFamily="49" charset="-128"/>
            </a:endParaRPr>
          </a:p>
          <a:p>
            <a:pPr algn="l"/>
            <a:r>
              <a:rPr kumimoji="1" lang="ja-JP" altLang="en-US" sz="800" dirty="0">
                <a:solidFill>
                  <a:schemeClr val="tx1"/>
                </a:solidFill>
                <a:latin typeface="ＭＳ ゴシック" pitchFamily="49" charset="-128"/>
                <a:ea typeface="ＭＳ ゴシック" pitchFamily="49" charset="-128"/>
              </a:rPr>
              <a:t>　</a:t>
            </a:r>
            <a:r>
              <a:rPr kumimoji="1" lang="ja-JP" altLang="en-US" sz="800" dirty="0" smtClean="0">
                <a:solidFill>
                  <a:schemeClr val="tx1"/>
                </a:solidFill>
                <a:latin typeface="ＭＳ ゴシック" pitchFamily="49" charset="-128"/>
                <a:ea typeface="ＭＳ ゴシック" pitchFamily="49" charset="-128"/>
              </a:rPr>
              <a:t>地方財政法及び財政健全化法に基づく指標で、標準的な財政規模に対する実質的な公債費相当額の占める割合の過去３年度間平均のこと。</a:t>
            </a:r>
            <a:endParaRPr kumimoji="1" lang="en-US" altLang="ja-JP" sz="800" dirty="0" smtClean="0">
              <a:solidFill>
                <a:schemeClr val="tx1"/>
              </a:solidFill>
              <a:latin typeface="ＭＳ ゴシック" pitchFamily="49" charset="-128"/>
              <a:ea typeface="ＭＳ ゴシック" pitchFamily="49" charset="-128"/>
            </a:endParaRPr>
          </a:p>
          <a:p>
            <a:pPr algn="l"/>
            <a:r>
              <a:rPr lang="ja-JP" altLang="en-US" sz="800" dirty="0">
                <a:solidFill>
                  <a:schemeClr val="tx1"/>
                </a:solidFill>
                <a:latin typeface="ＭＳ ゴシック" pitchFamily="49" charset="-128"/>
                <a:ea typeface="ＭＳ ゴシック" pitchFamily="49" charset="-128"/>
              </a:rPr>
              <a:t>　</a:t>
            </a:r>
            <a:r>
              <a:rPr kumimoji="1" lang="ja-JP" altLang="en-US" sz="800" dirty="0" smtClean="0">
                <a:solidFill>
                  <a:schemeClr val="tx1"/>
                </a:solidFill>
                <a:latin typeface="ＭＳ ゴシック" pitchFamily="49" charset="-128"/>
                <a:ea typeface="ＭＳ ゴシック" pitchFamily="49" charset="-128"/>
              </a:rPr>
              <a:t>この比率が</a:t>
            </a:r>
            <a:r>
              <a:rPr kumimoji="1" lang="en-US" altLang="ja-JP" sz="800" dirty="0" smtClean="0">
                <a:solidFill>
                  <a:schemeClr val="tx1"/>
                </a:solidFill>
                <a:latin typeface="ＭＳ ゴシック" pitchFamily="49" charset="-128"/>
                <a:ea typeface="ＭＳ ゴシック" pitchFamily="49" charset="-128"/>
              </a:rPr>
              <a:t>18%</a:t>
            </a:r>
            <a:r>
              <a:rPr kumimoji="1" lang="ja-JP" altLang="en-US" sz="800" dirty="0" smtClean="0">
                <a:solidFill>
                  <a:schemeClr val="tx1"/>
                </a:solidFill>
                <a:latin typeface="ＭＳ ゴシック" pitchFamily="49" charset="-128"/>
                <a:ea typeface="ＭＳ ゴシック" pitchFamily="49" charset="-128"/>
              </a:rPr>
              <a:t>以上になると</a:t>
            </a:r>
            <a:r>
              <a:rPr lang="ja-JP" altLang="en-US" sz="800" dirty="0">
                <a:solidFill>
                  <a:schemeClr val="tx1"/>
                </a:solidFill>
                <a:latin typeface="ＭＳ ゴシック" pitchFamily="49" charset="-128"/>
                <a:ea typeface="ＭＳ ゴシック" pitchFamily="49" charset="-128"/>
              </a:rPr>
              <a:t>起債</a:t>
            </a:r>
            <a:r>
              <a:rPr kumimoji="1" lang="ja-JP" altLang="en-US" sz="800" dirty="0" smtClean="0">
                <a:solidFill>
                  <a:schemeClr val="tx1"/>
                </a:solidFill>
                <a:latin typeface="ＭＳ ゴシック" pitchFamily="49" charset="-128"/>
                <a:ea typeface="ＭＳ ゴシック" pitchFamily="49" charset="-128"/>
              </a:rPr>
              <a:t>許可団体に、</a:t>
            </a:r>
            <a:r>
              <a:rPr kumimoji="1" lang="en-US" altLang="ja-JP" sz="800" dirty="0" smtClean="0">
                <a:solidFill>
                  <a:schemeClr val="tx1"/>
                </a:solidFill>
                <a:latin typeface="ＭＳ ゴシック" pitchFamily="49" charset="-128"/>
                <a:ea typeface="ＭＳ ゴシック" pitchFamily="49" charset="-128"/>
              </a:rPr>
              <a:t>25%</a:t>
            </a:r>
            <a:r>
              <a:rPr lang="ja-JP" altLang="en-US" sz="800" dirty="0">
                <a:solidFill>
                  <a:schemeClr val="tx1"/>
                </a:solidFill>
                <a:latin typeface="ＭＳ ゴシック" pitchFamily="49" charset="-128"/>
                <a:ea typeface="ＭＳ ゴシック" pitchFamily="49" charset="-128"/>
              </a:rPr>
              <a:t>以上</a:t>
            </a:r>
            <a:r>
              <a:rPr lang="ja-JP" altLang="en-US" sz="800" dirty="0" smtClean="0">
                <a:solidFill>
                  <a:schemeClr val="tx1"/>
                </a:solidFill>
                <a:latin typeface="ＭＳ ゴシック" pitchFamily="49" charset="-128"/>
                <a:ea typeface="ＭＳ ゴシック" pitchFamily="49" charset="-128"/>
              </a:rPr>
              <a:t>に</a:t>
            </a:r>
            <a:r>
              <a:rPr lang="ja-JP" altLang="en-US" sz="800" dirty="0">
                <a:solidFill>
                  <a:schemeClr val="tx1"/>
                </a:solidFill>
                <a:latin typeface="ＭＳ ゴシック" pitchFamily="49" charset="-128"/>
                <a:ea typeface="ＭＳ ゴシック" pitchFamily="49" charset="-128"/>
              </a:rPr>
              <a:t>なる</a:t>
            </a:r>
            <a:r>
              <a:rPr lang="ja-JP" altLang="en-US" sz="800" dirty="0" smtClean="0">
                <a:solidFill>
                  <a:schemeClr val="tx1"/>
                </a:solidFill>
                <a:latin typeface="ＭＳ ゴシック" pitchFamily="49" charset="-128"/>
                <a:ea typeface="ＭＳ ゴシック" pitchFamily="49" charset="-128"/>
              </a:rPr>
              <a:t>と「財政健全化団体」に、</a:t>
            </a:r>
            <a:r>
              <a:rPr lang="en-US" altLang="ja-JP" sz="800" dirty="0" smtClean="0">
                <a:solidFill>
                  <a:schemeClr val="tx1"/>
                </a:solidFill>
                <a:latin typeface="ＭＳ ゴシック" pitchFamily="49" charset="-128"/>
                <a:ea typeface="ＭＳ ゴシック" pitchFamily="49" charset="-128"/>
              </a:rPr>
              <a:t>35%</a:t>
            </a:r>
            <a:r>
              <a:rPr lang="ja-JP" altLang="en-US" sz="800" dirty="0" smtClean="0">
                <a:solidFill>
                  <a:schemeClr val="tx1"/>
                </a:solidFill>
                <a:latin typeface="ＭＳ ゴシック" pitchFamily="49" charset="-128"/>
                <a:ea typeface="ＭＳ ゴシック" pitchFamily="49" charset="-128"/>
              </a:rPr>
              <a:t>以上になると「財政再生団体」になる。</a:t>
            </a:r>
            <a:endParaRPr kumimoji="1" lang="ja-JP" altLang="en-US" sz="800" dirty="0">
              <a:solidFill>
                <a:schemeClr val="tx1"/>
              </a:solidFill>
              <a:latin typeface="ＭＳ ゴシック" pitchFamily="49" charset="-128"/>
              <a:ea typeface="ＭＳ ゴシック" pitchFamily="49" charset="-128"/>
            </a:endParaRPr>
          </a:p>
        </p:txBody>
      </p:sp>
      <p:sp>
        <p:nvSpPr>
          <p:cNvPr id="5" name="Text Box 4"/>
          <p:cNvSpPr txBox="1">
            <a:spLocks noChangeArrowheads="1"/>
          </p:cNvSpPr>
          <p:nvPr/>
        </p:nvSpPr>
        <p:spPr bwMode="auto">
          <a:xfrm>
            <a:off x="9512334" y="655934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4</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2654144115"/>
              </p:ext>
            </p:extLst>
          </p:nvPr>
        </p:nvGraphicFramePr>
        <p:xfrm>
          <a:off x="579959" y="495300"/>
          <a:ext cx="8805440" cy="5448300"/>
        </p:xfrm>
        <a:graphic>
          <a:graphicData uri="http://schemas.openxmlformats.org/presentationml/2006/ole">
            <mc:AlternateContent xmlns:mc="http://schemas.openxmlformats.org/markup-compatibility/2006">
              <mc:Choice xmlns:v="urn:schemas-microsoft-com:vml" Requires="v">
                <p:oleObj spid="_x0000_s2074" name="ワークシート" r:id="rId4" imgW="14925571" imgH="9096492" progId="Excel.Sheet.12">
                  <p:embed/>
                </p:oleObj>
              </mc:Choice>
              <mc:Fallback>
                <p:oleObj name="ワークシート" r:id="rId4" imgW="14925571" imgH="9096492" progId="Excel.Sheet.12">
                  <p:embed/>
                  <p:pic>
                    <p:nvPicPr>
                      <p:cNvPr id="0" name=""/>
                      <p:cNvPicPr/>
                      <p:nvPr/>
                    </p:nvPicPr>
                    <p:blipFill>
                      <a:blip r:embed="rId5"/>
                      <a:stretch>
                        <a:fillRect/>
                      </a:stretch>
                    </p:blipFill>
                    <p:spPr>
                      <a:xfrm>
                        <a:off x="579959" y="495300"/>
                        <a:ext cx="8805440" cy="54483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10"/>
          <p:cNvSpPr txBox="1">
            <a:spLocks noChangeArrowheads="1"/>
          </p:cNvSpPr>
          <p:nvPr/>
        </p:nvSpPr>
        <p:spPr bwMode="auto">
          <a:xfrm>
            <a:off x="9489001" y="179400"/>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5</a:t>
            </a: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2906693118"/>
              </p:ext>
            </p:extLst>
          </p:nvPr>
        </p:nvGraphicFramePr>
        <p:xfrm>
          <a:off x="482601" y="495300"/>
          <a:ext cx="9006400" cy="5638800"/>
        </p:xfrm>
        <a:graphic>
          <a:graphicData uri="http://schemas.openxmlformats.org/presentationml/2006/ole">
            <mc:AlternateContent xmlns:mc="http://schemas.openxmlformats.org/markup-compatibility/2006">
              <mc:Choice xmlns:v="urn:schemas-microsoft-com:vml" Requires="v">
                <p:oleObj spid="_x0000_s3099" name="ワークシート" r:id="rId4" imgW="15192272" imgH="9096492" progId="Excel.Sheet.12">
                  <p:embed/>
                </p:oleObj>
              </mc:Choice>
              <mc:Fallback>
                <p:oleObj name="ワークシート" r:id="rId4" imgW="15192272" imgH="9096492" progId="Excel.Sheet.12">
                  <p:embed/>
                  <p:pic>
                    <p:nvPicPr>
                      <p:cNvPr id="0" name=""/>
                      <p:cNvPicPr/>
                      <p:nvPr/>
                    </p:nvPicPr>
                    <p:blipFill>
                      <a:blip r:embed="rId5"/>
                      <a:stretch>
                        <a:fillRect/>
                      </a:stretch>
                    </p:blipFill>
                    <p:spPr>
                      <a:xfrm>
                        <a:off x="482601" y="495300"/>
                        <a:ext cx="9006400" cy="56388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95300" y="374673"/>
            <a:ext cx="8915400" cy="637200"/>
          </a:xfrm>
          <a:solidFill>
            <a:srgbClr val="000099"/>
          </a:solidFill>
        </p:spPr>
        <p:txBody>
          <a:bodyPr>
            <a:normAutofit/>
          </a:bodyPr>
          <a:lstStyle/>
          <a:p>
            <a:pPr eaLnBrk="1" hangingPunct="1"/>
            <a:r>
              <a:rPr lang="ja-JP" altLang="en-US" sz="3200" b="1" i="1" dirty="0" smtClean="0">
                <a:solidFill>
                  <a:schemeClr val="bg1"/>
                </a:solidFill>
              </a:rPr>
              <a:t>　試算の前提条件　 </a:t>
            </a:r>
            <a:r>
              <a:rPr lang="en-US" altLang="ja-JP" sz="3200" b="1" i="1" dirty="0" smtClean="0">
                <a:solidFill>
                  <a:schemeClr val="bg1"/>
                </a:solidFill>
                <a:latin typeface="ＭＳ Ｐゴシック" pitchFamily="50" charset="-128"/>
              </a:rPr>
              <a:t>【</a:t>
            </a:r>
            <a:r>
              <a:rPr lang="ja-JP" altLang="en-US" sz="3200" b="1" i="1" dirty="0" smtClean="0">
                <a:solidFill>
                  <a:schemeClr val="bg1"/>
                </a:solidFill>
                <a:latin typeface="ＭＳ Ｐゴシック" pitchFamily="50" charset="-128"/>
              </a:rPr>
              <a:t>　</a:t>
            </a:r>
            <a:r>
              <a:rPr lang="en-US" altLang="ja-JP" sz="3200" b="1" i="1" dirty="0" smtClean="0">
                <a:solidFill>
                  <a:schemeClr val="bg1"/>
                </a:solidFill>
                <a:latin typeface="ＭＳ Ｐゴシック" pitchFamily="50" charset="-128"/>
              </a:rPr>
              <a:t>28</a:t>
            </a:r>
            <a:r>
              <a:rPr lang="ja-JP" altLang="en-US" sz="3200" b="1" i="1" dirty="0" smtClean="0">
                <a:solidFill>
                  <a:schemeClr val="bg1"/>
                </a:solidFill>
                <a:latin typeface="ＭＳ Ｐゴシック" pitchFamily="50" charset="-128"/>
              </a:rPr>
              <a:t>年</a:t>
            </a:r>
            <a:r>
              <a:rPr lang="en-US" altLang="ja-JP" sz="3200" b="1" i="1" dirty="0" smtClean="0">
                <a:solidFill>
                  <a:schemeClr val="bg1"/>
                </a:solidFill>
                <a:latin typeface="ＭＳ Ｐゴシック" pitchFamily="50" charset="-128"/>
              </a:rPr>
              <a:t>2</a:t>
            </a:r>
            <a:r>
              <a:rPr lang="ja-JP" altLang="en-US" sz="3200" b="1" i="1" dirty="0" smtClean="0">
                <a:solidFill>
                  <a:schemeClr val="bg1"/>
                </a:solidFill>
                <a:latin typeface="ＭＳ Ｐゴシック" pitchFamily="50" charset="-128"/>
              </a:rPr>
              <a:t>月版　</a:t>
            </a:r>
            <a:r>
              <a:rPr lang="en-US" altLang="ja-JP" sz="3200" b="1" i="1" dirty="0" smtClean="0">
                <a:solidFill>
                  <a:schemeClr val="bg1"/>
                </a:solidFill>
                <a:latin typeface="ＭＳ Ｐゴシック" pitchFamily="50" charset="-128"/>
              </a:rPr>
              <a:t>】</a:t>
            </a:r>
          </a:p>
        </p:txBody>
      </p:sp>
      <p:sp>
        <p:nvSpPr>
          <p:cNvPr id="6" name="Text Box 110"/>
          <p:cNvSpPr txBox="1">
            <a:spLocks noChangeArrowheads="1"/>
          </p:cNvSpPr>
          <p:nvPr/>
        </p:nvSpPr>
        <p:spPr bwMode="auto">
          <a:xfrm>
            <a:off x="9501880" y="6636622"/>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6</a:t>
            </a: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1894629899"/>
              </p:ext>
            </p:extLst>
          </p:nvPr>
        </p:nvGraphicFramePr>
        <p:xfrm>
          <a:off x="566738" y="1233487"/>
          <a:ext cx="8794750" cy="5128675"/>
        </p:xfrm>
        <a:graphic>
          <a:graphicData uri="http://schemas.openxmlformats.org/presentationml/2006/ole">
            <mc:AlternateContent xmlns:mc="http://schemas.openxmlformats.org/markup-compatibility/2006">
              <mc:Choice xmlns:v="urn:schemas-microsoft-com:vml" Requires="v">
                <p:oleObj spid="_x0000_s4118" name="ワークシート" r:id="rId4" imgW="11325099" imgH="7401039" progId="Excel.Sheet.8">
                  <p:embed/>
                </p:oleObj>
              </mc:Choice>
              <mc:Fallback>
                <p:oleObj name="ワークシート" r:id="rId4" imgW="11325099" imgH="7401039" progId="Excel.Sheet.8">
                  <p:embed/>
                  <p:pic>
                    <p:nvPicPr>
                      <p:cNvPr id="0" name=""/>
                      <p:cNvPicPr/>
                      <p:nvPr/>
                    </p:nvPicPr>
                    <p:blipFill>
                      <a:blip r:embed="rId5"/>
                      <a:stretch>
                        <a:fillRect/>
                      </a:stretch>
                    </p:blipFill>
                    <p:spPr>
                      <a:xfrm>
                        <a:off x="566738" y="1233487"/>
                        <a:ext cx="8794750" cy="512867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263436132"/>
              </p:ext>
            </p:extLst>
          </p:nvPr>
        </p:nvGraphicFramePr>
        <p:xfrm>
          <a:off x="343816" y="1674250"/>
          <a:ext cx="7783656" cy="4415680"/>
        </p:xfrm>
        <a:graphic>
          <a:graphicData uri="http://schemas.openxmlformats.org/drawingml/2006/table">
            <a:tbl>
              <a:tblPr>
                <a:tableStyleId>{5C22544A-7EE6-4342-B048-85BDC9FD1C3A}</a:tableStyleId>
              </a:tblPr>
              <a:tblGrid>
                <a:gridCol w="1190439"/>
                <a:gridCol w="1036046"/>
                <a:gridCol w="928579"/>
                <a:gridCol w="816971"/>
                <a:gridCol w="766722"/>
                <a:gridCol w="554567"/>
                <a:gridCol w="1212311"/>
                <a:gridCol w="1278021"/>
              </a:tblGrid>
              <a:tr h="206155">
                <a:tc rowSpan="2">
                  <a:txBody>
                    <a:bodyPr/>
                    <a:lstStyle/>
                    <a:p>
                      <a:pPr algn="ctr" fontAlgn="b"/>
                      <a:r>
                        <a:rPr lang="ja-JP" altLang="en-US" sz="1100" b="0" i="0" u="none" strike="noStrike" dirty="0" smtClean="0">
                          <a:solidFill>
                            <a:srgbClr val="000000"/>
                          </a:solidFill>
                          <a:effectLst/>
                          <a:latin typeface="ＭＳ Ｐゴシック"/>
                        </a:rPr>
                        <a:t>区分</a:t>
                      </a:r>
                      <a:endParaRPr lang="ja-JP" altLang="en-US" sz="11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100" b="0" i="0" u="none" strike="noStrike" dirty="0" smtClean="0">
                          <a:solidFill>
                            <a:srgbClr val="000000"/>
                          </a:solidFill>
                          <a:effectLst/>
                          <a:latin typeface="ＭＳ Ｐゴシック"/>
                        </a:rPr>
                        <a:t>算出の考え方</a:t>
                      </a:r>
                      <a:endParaRPr lang="ja-JP" altLang="en-US" sz="11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200" b="0" i="0" u="none" strike="noStrike" dirty="0" smtClean="0">
                          <a:solidFill>
                            <a:srgbClr val="000000"/>
                          </a:solidFill>
                          <a:effectLst/>
                          <a:latin typeface="ＭＳ Ｐゴシック"/>
                        </a:rPr>
                        <a:t>名称</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200" b="0" i="0" u="none" strike="noStrike" dirty="0" smtClean="0">
                          <a:solidFill>
                            <a:srgbClr val="000000"/>
                          </a:solidFill>
                          <a:effectLst/>
                          <a:latin typeface="ＭＳ Ｐゴシック"/>
                        </a:rPr>
                        <a:t>発生</a:t>
                      </a:r>
                      <a:endParaRPr lang="en-US" altLang="ja-JP" sz="1200" b="0" i="0" u="none" strike="noStrike" dirty="0" smtClean="0">
                        <a:solidFill>
                          <a:srgbClr val="000000"/>
                        </a:solidFill>
                        <a:effectLst/>
                        <a:latin typeface="ＭＳ Ｐゴシック"/>
                      </a:endParaRPr>
                    </a:p>
                    <a:p>
                      <a:pPr algn="ctr" fontAlgn="b"/>
                      <a:r>
                        <a:rPr lang="ja-JP" altLang="en-US" sz="1200" b="0" i="0" u="none" strike="noStrike" dirty="0" smtClean="0">
                          <a:solidFill>
                            <a:srgbClr val="000000"/>
                          </a:solidFill>
                          <a:effectLst/>
                          <a:latin typeface="ＭＳ Ｐゴシック"/>
                        </a:rPr>
                        <a:t>時期</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b"/>
                      <a:r>
                        <a:rPr lang="en-US" altLang="ja-JP" sz="1200" b="0" i="0" u="none" strike="noStrike" dirty="0" smtClean="0">
                          <a:solidFill>
                            <a:srgbClr val="000000"/>
                          </a:solidFill>
                          <a:effectLst/>
                          <a:latin typeface="+mn-ea"/>
                          <a:ea typeface="+mn-ea"/>
                        </a:rPr>
                        <a:t>26</a:t>
                      </a:r>
                      <a:r>
                        <a:rPr lang="ja-JP" altLang="en-US" sz="1200" b="0" i="0" u="none" strike="noStrike" dirty="0" smtClean="0">
                          <a:solidFill>
                            <a:srgbClr val="000000"/>
                          </a:solidFill>
                          <a:effectLst/>
                          <a:latin typeface="+mn-ea"/>
                          <a:ea typeface="+mn-ea"/>
                        </a:rPr>
                        <a:t>年度末試算（前回）</a:t>
                      </a:r>
                      <a:endParaRPr lang="ja-JP" altLang="en-US" sz="12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fontAlgn="b"/>
                      <a:endParaRPr lang="ja-JP" altLang="en-US" sz="1200" b="0" i="0" u="none" strike="noStrike" dirty="0" smtClean="0">
                        <a:solidFill>
                          <a:srgbClr val="000000"/>
                        </a:solidFill>
                        <a:effectLst/>
                        <a:latin typeface="ＭＳ Ｐ明朝" pitchFamily="18" charset="-128"/>
                        <a:ea typeface="ＭＳ Ｐ明朝" pitchFamily="18" charset="-128"/>
                      </a:endParaRP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row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mn-ea"/>
                          <a:ea typeface="+mn-ea"/>
                        </a:rPr>
                        <a:t>H28.2</a:t>
                      </a:r>
                      <a:r>
                        <a:rPr lang="ja-JP" altLang="en-US" sz="1200" b="0" i="0" u="none" strike="noStrike" dirty="0" smtClean="0">
                          <a:solidFill>
                            <a:srgbClr val="000000"/>
                          </a:solidFill>
                          <a:effectLst/>
                          <a:latin typeface="+mn-ea"/>
                          <a:ea typeface="+mn-ea"/>
                        </a:rPr>
                        <a:t>試算</a:t>
                      </a:r>
                      <a:endParaRPr lang="en-US" altLang="ja-JP" sz="1200" b="0" i="0" u="none" strike="noStrike" dirty="0" smtClean="0">
                        <a:solidFill>
                          <a:srgbClr val="000000"/>
                        </a:solidFill>
                        <a:effectLst/>
                        <a:latin typeface="+mn-ea"/>
                        <a:ea typeface="+mn-ea"/>
                      </a:endParaRPr>
                    </a:p>
                    <a:p>
                      <a:pPr marL="0" marR="0" indent="0" algn="ctr" defTabSz="914400" rtl="0" eaLnBrk="1" fontAlgn="b"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mn-ea"/>
                          <a:ea typeface="+mn-ea"/>
                        </a:rPr>
                        <a:t>（参考）</a:t>
                      </a:r>
                      <a:endParaRPr lang="en-US" altLang="ja-JP" sz="1200" b="0" i="0" u="none" strike="noStrike" dirty="0" smtClean="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89862">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gridSpan="2">
                  <a:txBody>
                    <a:bodyPr/>
                    <a:lstStyle/>
                    <a:p>
                      <a:pPr algn="ctr" fontAlgn="b"/>
                      <a:r>
                        <a:rPr lang="ja-JP" altLang="en-US" sz="1200" b="0" i="0" u="none" strike="noStrike" dirty="0" smtClean="0">
                          <a:solidFill>
                            <a:srgbClr val="000000"/>
                          </a:solidFill>
                          <a:effectLst/>
                          <a:latin typeface="+mn-ea"/>
                          <a:ea typeface="+mn-ea"/>
                        </a:rPr>
                        <a:t>想定される</a:t>
                      </a:r>
                      <a:endParaRPr lang="en-US" altLang="ja-JP" sz="1200" b="0" i="0" u="none" strike="noStrike" dirty="0" smtClean="0">
                        <a:solidFill>
                          <a:srgbClr val="000000"/>
                        </a:solidFill>
                        <a:effectLst/>
                        <a:latin typeface="+mn-ea"/>
                        <a:ea typeface="+mn-ea"/>
                      </a:endParaRPr>
                    </a:p>
                    <a:p>
                      <a:pPr algn="ctr" fontAlgn="b"/>
                      <a:r>
                        <a:rPr lang="ja-JP" altLang="en-US" sz="1200" b="0" i="0" u="none" strike="noStrike" dirty="0" smtClean="0">
                          <a:solidFill>
                            <a:srgbClr val="000000"/>
                          </a:solidFill>
                          <a:effectLst/>
                          <a:latin typeface="+mn-ea"/>
                          <a:ea typeface="+mn-ea"/>
                        </a:rPr>
                        <a:t>リスクの合計</a:t>
                      </a:r>
                      <a:endParaRPr lang="ja-JP" altLang="en-US" sz="1200" b="0" i="0" u="none" strike="noStrike" dirty="0">
                        <a:solidFill>
                          <a:srgbClr val="000000"/>
                        </a:solidFill>
                        <a:effectLst/>
                        <a:latin typeface="+mn-ea"/>
                        <a:ea typeface="+mn-ea"/>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fontAlgn="b"/>
                      <a:r>
                        <a:rPr lang="ja-JP" altLang="en-US" sz="1200" b="0" i="0" u="none" strike="noStrike" dirty="0" smtClean="0">
                          <a:solidFill>
                            <a:srgbClr val="000000"/>
                          </a:solidFill>
                          <a:effectLst/>
                          <a:latin typeface="+mn-ea"/>
                          <a:ea typeface="+mn-ea"/>
                        </a:rPr>
                        <a:t>うち積立目標額</a:t>
                      </a:r>
                      <a:endParaRPr lang="en-US" altLang="ja-JP" sz="1200" b="0" i="0" u="none" strike="noStrike" dirty="0" smtClean="0">
                        <a:solidFill>
                          <a:srgbClr val="000000"/>
                        </a:solidFill>
                        <a:effectLst/>
                        <a:latin typeface="+mn-ea"/>
                        <a:ea typeface="+mn-ea"/>
                      </a:endParaRPr>
                    </a:p>
                    <a:p>
                      <a:pPr algn="ctr" fontAlgn="b"/>
                      <a:r>
                        <a:rPr lang="ja-JP" altLang="en-US" sz="1200" b="0" i="0" u="none" strike="noStrike" dirty="0" smtClean="0">
                          <a:solidFill>
                            <a:srgbClr val="000000"/>
                          </a:solidFill>
                          <a:effectLst/>
                          <a:latin typeface="+mn-ea"/>
                          <a:ea typeface="+mn-ea"/>
                        </a:rPr>
                        <a:t>に積算する額</a:t>
                      </a: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fontAlgn="b"/>
                      <a:endParaRPr lang="ja-JP" altLang="en-US" sz="1200" b="0" i="0" u="none" strike="noStrike" dirty="0" smtClean="0">
                        <a:solidFill>
                          <a:srgbClr val="000000"/>
                        </a:solidFill>
                        <a:effectLst/>
                        <a:latin typeface="+mn-ea"/>
                        <a:ea typeface="+mn-ea"/>
                      </a:endParaRPr>
                    </a:p>
                  </a:txBody>
                  <a:tcPr marL="7642" marR="7642" marT="705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89862">
                <a:tc>
                  <a:txBody>
                    <a:bodyPr/>
                    <a:lstStyle/>
                    <a:p>
                      <a:pPr algn="l" fontAlgn="b"/>
                      <a:r>
                        <a:rPr lang="ja-JP" altLang="en-US" sz="1100" b="1" i="0" u="none" strike="noStrike" dirty="0" smtClean="0">
                          <a:solidFill>
                            <a:srgbClr val="000000"/>
                          </a:solidFill>
                          <a:effectLst/>
                          <a:latin typeface="ＭＳ Ｐゴシック"/>
                        </a:rPr>
                        <a:t>１　</a:t>
                      </a:r>
                      <a:r>
                        <a:rPr lang="ja-JP" altLang="en-US" sz="1100" b="0" i="0" u="none" strike="noStrike" dirty="0" smtClean="0">
                          <a:solidFill>
                            <a:srgbClr val="000000"/>
                          </a:solidFill>
                          <a:effectLst/>
                          <a:latin typeface="ＭＳ Ｐゴシック"/>
                        </a:rPr>
                        <a:t>税収の急減</a:t>
                      </a:r>
                      <a:endParaRPr lang="en-US" altLang="ja-JP" sz="1100" b="0" i="0" u="none" strike="noStrike" dirty="0" smtClean="0">
                        <a:solidFill>
                          <a:srgbClr val="000000"/>
                        </a:solidFill>
                        <a:effectLst/>
                        <a:latin typeface="ＭＳ Ｐゴシック"/>
                      </a:endParaRPr>
                    </a:p>
                    <a:p>
                      <a:pPr algn="l" fontAlgn="b"/>
                      <a:r>
                        <a:rPr lang="ja-JP" altLang="en-US" sz="1100" b="0" i="0" u="none" strike="noStrike" dirty="0" smtClean="0">
                          <a:solidFill>
                            <a:srgbClr val="000000"/>
                          </a:solidFill>
                          <a:effectLst/>
                          <a:latin typeface="ＭＳ Ｐゴシック"/>
                        </a:rPr>
                        <a:t>　　災害等の発生</a:t>
                      </a:r>
                      <a:endParaRPr lang="en-US" altLang="ja-JP" sz="110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100" b="0" i="0" u="none" strike="noStrike" dirty="0" smtClean="0">
                          <a:solidFill>
                            <a:srgbClr val="000000"/>
                          </a:solidFill>
                          <a:effectLst/>
                          <a:latin typeface="ＭＳ Ｐゴシック"/>
                        </a:rPr>
                        <a:t>過去の発生状況</a:t>
                      </a:r>
                      <a:endParaRPr lang="en-US" altLang="ja-JP" sz="1100" b="0" i="0" u="none" strike="noStrike" dirty="0" smtClean="0">
                        <a:solidFill>
                          <a:srgbClr val="000000"/>
                        </a:solidFill>
                        <a:effectLst/>
                        <a:latin typeface="ＭＳ Ｐゴシック"/>
                      </a:endParaRPr>
                    </a:p>
                    <a:p>
                      <a:pPr algn="ctr" fontAlgn="b"/>
                      <a:r>
                        <a:rPr lang="ja-JP" altLang="en-US" sz="1100" b="0" i="0" u="none" strike="noStrike" dirty="0" smtClean="0">
                          <a:solidFill>
                            <a:srgbClr val="000000"/>
                          </a:solidFill>
                          <a:effectLst/>
                          <a:latin typeface="ＭＳ Ｐゴシック"/>
                        </a:rPr>
                        <a:t>から算出</a:t>
                      </a:r>
                      <a:endParaRPr lang="en-US" altLang="ja-JP" sz="11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fontAlgn="b"/>
                      <a:endParaRPr lang="en-US" altLang="ja-JP" sz="14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endParaRPr lang="ja-JP" altLang="en-US" sz="1800"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800" b="0" i="0" u="none" strike="noStrike" dirty="0" smtClean="0">
                          <a:solidFill>
                            <a:srgbClr val="000000"/>
                          </a:solidFill>
                          <a:effectLst/>
                          <a:latin typeface="+mn-ea"/>
                          <a:ea typeface="+mn-ea"/>
                        </a:rPr>
                        <a:t>600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ＭＳ Ｐ明朝" pitchFamily="18" charset="-128"/>
                          <a:ea typeface="ＭＳ Ｐ明朝" pitchFamily="18" charset="-128"/>
                        </a:rPr>
                        <a:t>600</a:t>
                      </a:r>
                    </a:p>
                  </a:txBody>
                  <a:tcPr marL="7642" marR="7642" marT="705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49069">
                <a:tc rowSpan="3">
                  <a:txBody>
                    <a:bodyPr/>
                    <a:lstStyle/>
                    <a:p>
                      <a:pPr algn="l" fontAlgn="b"/>
                      <a:endParaRPr lang="en-US" altLang="ja-JP" sz="1100" b="1" i="0" u="none" strike="noStrike" dirty="0" smtClean="0">
                        <a:solidFill>
                          <a:srgbClr val="000000"/>
                        </a:solidFill>
                        <a:effectLst/>
                        <a:latin typeface="ＭＳ Ｐゴシック"/>
                      </a:endParaRPr>
                    </a:p>
                    <a:p>
                      <a:pPr algn="l" fontAlgn="b"/>
                      <a:r>
                        <a:rPr lang="ja-JP" altLang="en-US" sz="1100" b="1" i="0" u="none" strike="noStrike" dirty="0" smtClean="0">
                          <a:solidFill>
                            <a:srgbClr val="000000"/>
                          </a:solidFill>
                          <a:effectLst/>
                          <a:latin typeface="ＭＳ Ｐゴシック"/>
                        </a:rPr>
                        <a:t>２　　</a:t>
                      </a:r>
                      <a:r>
                        <a:rPr lang="ja-JP" altLang="en-US" sz="1100" b="0" i="0" u="none" strike="noStrike" dirty="0" smtClean="0">
                          <a:solidFill>
                            <a:srgbClr val="000000"/>
                          </a:solidFill>
                          <a:effectLst/>
                          <a:latin typeface="ＭＳ Ｐゴシック"/>
                        </a:rPr>
                        <a:t>偶発性</a:t>
                      </a:r>
                      <a:endParaRPr lang="en-US" altLang="ja-JP" sz="1100" b="0" i="0" u="none" strike="noStrike" dirty="0" smtClean="0">
                        <a:solidFill>
                          <a:srgbClr val="000000"/>
                        </a:solidFill>
                        <a:effectLst/>
                        <a:latin typeface="ＭＳ Ｐゴシック"/>
                      </a:endParaRPr>
                    </a:p>
                    <a:p>
                      <a:pPr algn="l" fontAlgn="b"/>
                      <a:r>
                        <a:rPr lang="ja-JP" altLang="en-US" sz="1100" b="1" i="0" u="none" strike="noStrike" dirty="0" smtClean="0">
                          <a:solidFill>
                            <a:srgbClr val="000000"/>
                          </a:solidFill>
                          <a:effectLst/>
                          <a:latin typeface="ＭＳ Ｐゴシック"/>
                        </a:rPr>
                        <a:t>　　　 </a:t>
                      </a:r>
                      <a:r>
                        <a:rPr lang="ja-JP" altLang="en-US" sz="1100" b="0" i="0" u="none" strike="noStrike" dirty="0" smtClean="0">
                          <a:solidFill>
                            <a:srgbClr val="000000"/>
                          </a:solidFill>
                          <a:effectLst/>
                          <a:latin typeface="ＭＳ Ｐゴシック"/>
                        </a:rPr>
                        <a:t>リスク</a:t>
                      </a:r>
                      <a:endParaRPr lang="en-US" altLang="ja-JP" sz="105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fontAlgn="b"/>
                      <a:r>
                        <a:rPr lang="ja-JP" altLang="en-US" sz="1100" b="0" i="0" u="none" strike="noStrike" dirty="0" smtClean="0">
                          <a:solidFill>
                            <a:srgbClr val="000000"/>
                          </a:solidFill>
                          <a:effectLst/>
                          <a:latin typeface="ＭＳ Ｐゴシック"/>
                        </a:rPr>
                        <a:t>財政健全化法</a:t>
                      </a:r>
                      <a:endParaRPr lang="en-US" altLang="ja-JP" sz="1100" b="0" i="0" u="none" strike="noStrike" dirty="0" smtClean="0">
                        <a:solidFill>
                          <a:srgbClr val="000000"/>
                        </a:solidFill>
                        <a:effectLst/>
                        <a:latin typeface="ＭＳ Ｐゴシック"/>
                      </a:endParaRPr>
                    </a:p>
                    <a:p>
                      <a:pPr algn="ctr" fontAlgn="b"/>
                      <a:r>
                        <a:rPr lang="ja-JP" altLang="en-US" sz="1100" b="0" i="0" u="none" strike="noStrike" dirty="0" smtClean="0">
                          <a:solidFill>
                            <a:srgbClr val="000000"/>
                          </a:solidFill>
                          <a:effectLst/>
                          <a:latin typeface="ＭＳ Ｐゴシック"/>
                        </a:rPr>
                        <a:t>将来負担比率の</a:t>
                      </a:r>
                      <a:endParaRPr lang="en-US" altLang="ja-JP" sz="1100" b="0" i="0" u="none" strike="noStrike" dirty="0" smtClean="0">
                        <a:solidFill>
                          <a:srgbClr val="000000"/>
                        </a:solidFill>
                        <a:effectLst/>
                        <a:latin typeface="ＭＳ Ｐゴシック"/>
                      </a:endParaRPr>
                    </a:p>
                    <a:p>
                      <a:pPr algn="ctr" fontAlgn="b"/>
                      <a:r>
                        <a:rPr lang="ja-JP" altLang="en-US" sz="1100" b="0" i="0" u="none" strike="noStrike" dirty="0" smtClean="0">
                          <a:solidFill>
                            <a:srgbClr val="000000"/>
                          </a:solidFill>
                          <a:effectLst/>
                          <a:latin typeface="ＭＳ Ｐゴシック"/>
                        </a:rPr>
                        <a:t>考え方を準用</a:t>
                      </a:r>
                      <a:endParaRPr lang="ja-JP" altLang="en-US" sz="11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200" b="0" i="0" u="none" strike="noStrike" dirty="0" smtClean="0">
                          <a:solidFill>
                            <a:srgbClr val="000000"/>
                          </a:solidFill>
                          <a:effectLst/>
                          <a:latin typeface="ＭＳ Ｐゴシック"/>
                        </a:rPr>
                        <a:t>育英会</a:t>
                      </a:r>
                      <a:endParaRPr lang="en-US" altLang="ja-JP" sz="12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2000" dirty="0" smtClean="0">
                          <a:latin typeface="+mn-ea"/>
                          <a:ea typeface="+mn-ea"/>
                        </a:rPr>
                        <a:t>51</a:t>
                      </a:r>
                      <a:endParaRPr lang="ja-JP" altLang="en-US" sz="2000"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lvl="0" algn="ctr" fontAlgn="b"/>
                      <a:r>
                        <a:rPr lang="en-US" altLang="ja-JP" sz="1800" b="0" i="0" u="none" strike="noStrike" dirty="0" smtClean="0">
                          <a:solidFill>
                            <a:srgbClr val="000000"/>
                          </a:solidFill>
                          <a:effectLst/>
                          <a:latin typeface="+mn-ea"/>
                          <a:ea typeface="+mn-ea"/>
                        </a:rPr>
                        <a:t>51</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en-US" altLang="ja-JP" sz="1400" b="0" i="0" u="none" strike="noStrike" dirty="0" smtClean="0">
                          <a:solidFill>
                            <a:srgbClr val="000000"/>
                          </a:solidFill>
                          <a:effectLst/>
                          <a:latin typeface="ＭＳ Ｐ明朝" pitchFamily="18" charset="-128"/>
                          <a:ea typeface="ＭＳ Ｐ明朝" pitchFamily="18" charset="-128"/>
                        </a:rPr>
                        <a:t>42</a:t>
                      </a:r>
                    </a:p>
                    <a:p>
                      <a:pPr lvl="0" algn="ctr" fontAlgn="b"/>
                      <a:r>
                        <a:rPr lang="en-US" altLang="ja-JP" sz="900" b="0" i="0" u="none" strike="noStrike" dirty="0" smtClean="0">
                          <a:solidFill>
                            <a:srgbClr val="000000"/>
                          </a:solidFill>
                          <a:effectLst/>
                          <a:latin typeface="ＭＳ Ｐ明朝" pitchFamily="18" charset="-128"/>
                          <a:ea typeface="ＭＳ Ｐ明朝" pitchFamily="18" charset="-128"/>
                        </a:rPr>
                        <a:t>※</a:t>
                      </a:r>
                      <a:r>
                        <a:rPr lang="ja-JP" altLang="en-US" sz="900" b="0" i="0" u="none" strike="noStrike" dirty="0" smtClean="0">
                          <a:solidFill>
                            <a:srgbClr val="000000"/>
                          </a:solidFill>
                          <a:effectLst/>
                          <a:latin typeface="ＭＳ Ｐ明朝" pitchFamily="18" charset="-128"/>
                          <a:ea typeface="ＭＳ Ｐ明朝" pitchFamily="18" charset="-128"/>
                        </a:rPr>
                        <a:t>決算値反映</a:t>
                      </a:r>
                      <a:endParaRPr lang="ja-JP" altLang="en-US" sz="900" b="0" i="0" u="none" strike="noStrike" dirty="0">
                        <a:solidFill>
                          <a:srgbClr val="000000"/>
                        </a:solidFill>
                        <a:effectLst/>
                        <a:latin typeface="ＭＳ Ｐ明朝" pitchFamily="18" charset="-128"/>
                        <a:ea typeface="ＭＳ Ｐ明朝" pitchFamily="18" charset="-128"/>
                      </a:endParaRPr>
                    </a:p>
                  </a:txBody>
                  <a:tcPr marL="7642" marR="7642" marT="705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49069">
                <a:tc vMerge="1">
                  <a:txBody>
                    <a:bodyPr/>
                    <a:lstStyle/>
                    <a:p>
                      <a:pPr algn="ctr" fontAlgn="b"/>
                      <a:endParaRPr lang="ja-JP" altLang="en-US" sz="1400" b="0" i="0" u="none" strike="noStrike" dirty="0">
                        <a:solidFill>
                          <a:srgbClr val="000000"/>
                        </a:solidFill>
                        <a:effectLst/>
                        <a:latin typeface="ＭＳ Ｐゴシック"/>
                      </a:endParaRPr>
                    </a:p>
                  </a:txBody>
                  <a:tcPr marL="7054" marR="7054" marT="7054" marB="0" anchor="b"/>
                </a:tc>
                <a:tc vMerge="1">
                  <a:txBody>
                    <a:bodyPr/>
                    <a:lstStyle/>
                    <a:p>
                      <a:pPr algn="ctr" fontAlgn="b"/>
                      <a:endParaRPr lang="ja-JP" altLang="en-US" sz="1400" b="0" i="0" u="none" strike="noStrike" dirty="0">
                        <a:solidFill>
                          <a:srgbClr val="000000"/>
                        </a:solidFill>
                        <a:effectLst/>
                        <a:latin typeface="ＭＳ Ｐゴシック"/>
                      </a:endParaRPr>
                    </a:p>
                  </a:txBody>
                  <a:tcPr marL="7054" marR="7054" marT="7054" marB="0" anchor="ctr"/>
                </a:tc>
                <a:tc gridSpan="2">
                  <a:txBody>
                    <a:bodyPr/>
                    <a:lstStyle/>
                    <a:p>
                      <a:pPr algn="ctr" fontAlgn="b"/>
                      <a:r>
                        <a:rPr lang="ja-JP" altLang="en-US" sz="1200" b="0" i="0" u="none" strike="noStrike" dirty="0" smtClean="0">
                          <a:solidFill>
                            <a:srgbClr val="000000"/>
                          </a:solidFill>
                          <a:effectLst/>
                          <a:latin typeface="ＭＳ Ｐゴシック"/>
                        </a:rPr>
                        <a:t>産業振興機構</a:t>
                      </a:r>
                      <a:endParaRPr lang="en-US" altLang="ja-JP" sz="12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2000" dirty="0" smtClean="0">
                          <a:latin typeface="+mn-ea"/>
                          <a:ea typeface="+mn-ea"/>
                        </a:rPr>
                        <a:t>225</a:t>
                      </a:r>
                      <a:endParaRPr lang="ja-JP" altLang="en-US" sz="2000"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lvl="0" algn="ctr" fontAlgn="b"/>
                      <a:r>
                        <a:rPr lang="en-US" altLang="ja-JP" sz="1800" b="0" i="0" u="none" strike="noStrike" dirty="0" smtClean="0">
                          <a:solidFill>
                            <a:srgbClr val="000000"/>
                          </a:solidFill>
                          <a:effectLst/>
                          <a:latin typeface="+mn-ea"/>
                          <a:ea typeface="+mn-ea"/>
                        </a:rPr>
                        <a:t>225</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en-US" altLang="ja-JP" sz="1400" b="0" i="0" u="none" strike="noStrike" dirty="0" smtClean="0">
                          <a:solidFill>
                            <a:srgbClr val="000000"/>
                          </a:solidFill>
                          <a:effectLst/>
                          <a:latin typeface="ＭＳ Ｐ明朝" pitchFamily="18" charset="-128"/>
                          <a:ea typeface="ＭＳ Ｐ明朝" pitchFamily="18" charset="-128"/>
                        </a:rPr>
                        <a:t>225</a:t>
                      </a:r>
                    </a:p>
                    <a:p>
                      <a:pPr lvl="0" algn="ctr" fontAlgn="b"/>
                      <a:r>
                        <a:rPr lang="en-US" altLang="ja-JP" sz="900" b="0" i="0" u="none" strike="noStrike" dirty="0" smtClean="0">
                          <a:solidFill>
                            <a:srgbClr val="000000"/>
                          </a:solidFill>
                          <a:effectLst/>
                          <a:latin typeface="ＭＳ Ｐ明朝" pitchFamily="18" charset="-128"/>
                          <a:ea typeface="ＭＳ Ｐ明朝" pitchFamily="18" charset="-128"/>
                        </a:rPr>
                        <a:t>※</a:t>
                      </a:r>
                      <a:r>
                        <a:rPr lang="ja-JP" altLang="en-US" sz="900" b="0" i="0" u="none" strike="noStrike" dirty="0" smtClean="0">
                          <a:solidFill>
                            <a:srgbClr val="000000"/>
                          </a:solidFill>
                          <a:effectLst/>
                          <a:latin typeface="ＭＳ Ｐ明朝" pitchFamily="18" charset="-128"/>
                          <a:ea typeface="ＭＳ Ｐ明朝" pitchFamily="18" charset="-128"/>
                        </a:rPr>
                        <a:t>決算値反映</a:t>
                      </a:r>
                      <a:endParaRPr lang="ja-JP" altLang="en-US" sz="900" b="0" i="0" u="none" strike="noStrike" dirty="0">
                        <a:solidFill>
                          <a:srgbClr val="000000"/>
                        </a:solidFill>
                        <a:effectLst/>
                        <a:latin typeface="ＭＳ Ｐ明朝" pitchFamily="18" charset="-128"/>
                        <a:ea typeface="ＭＳ Ｐ明朝" pitchFamily="18" charset="-128"/>
                      </a:endParaRPr>
                    </a:p>
                  </a:txBody>
                  <a:tcPr marL="7642" marR="7642" marT="705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49069">
                <a:tc vMerge="1">
                  <a:txBody>
                    <a:bodyPr/>
                    <a:lstStyle/>
                    <a:p>
                      <a:pPr algn="ctr" fontAlgn="b"/>
                      <a:endParaRPr lang="ja-JP" altLang="en-US" sz="1400" b="0" i="0" u="none" strike="noStrike" dirty="0">
                        <a:solidFill>
                          <a:srgbClr val="000000"/>
                        </a:solidFill>
                        <a:effectLst/>
                        <a:latin typeface="ＭＳ Ｐゴシック"/>
                      </a:endParaRPr>
                    </a:p>
                  </a:txBody>
                  <a:tcPr marL="7054" marR="7054" marT="7054" marB="0" anchor="b"/>
                </a:tc>
                <a:tc vMerge="1">
                  <a:txBody>
                    <a:bodyPr/>
                    <a:lstStyle/>
                    <a:p>
                      <a:pPr algn="ctr" fontAlgn="b"/>
                      <a:endParaRPr lang="ja-JP" altLang="en-US" sz="1400" b="0" i="0" u="none" strike="noStrike" dirty="0">
                        <a:solidFill>
                          <a:srgbClr val="000000"/>
                        </a:solidFill>
                        <a:effectLst/>
                        <a:latin typeface="ＭＳ Ｐゴシック"/>
                      </a:endParaRPr>
                    </a:p>
                  </a:txBody>
                  <a:tcPr marL="7054" marR="7054" marT="7054" marB="0" anchor="ctr"/>
                </a:tc>
                <a:tc gridSpan="2">
                  <a:txBody>
                    <a:bodyPr/>
                    <a:lstStyle/>
                    <a:p>
                      <a:pPr algn="ctr" fontAlgn="b"/>
                      <a:r>
                        <a:rPr lang="ja-JP" altLang="en-US" sz="1200" b="0" i="0" u="none" strike="noStrike" dirty="0" smtClean="0">
                          <a:solidFill>
                            <a:srgbClr val="000000"/>
                          </a:solidFill>
                          <a:effectLst/>
                          <a:latin typeface="ＭＳ Ｐゴシック"/>
                        </a:rPr>
                        <a:t>住宅供給公社</a:t>
                      </a:r>
                      <a:endParaRPr lang="en-US" altLang="ja-JP" sz="12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2000" dirty="0" smtClean="0">
                          <a:latin typeface="+mn-ea"/>
                          <a:ea typeface="+mn-ea"/>
                        </a:rPr>
                        <a:t>79</a:t>
                      </a:r>
                      <a:endParaRPr lang="ja-JP" altLang="en-US" sz="2000"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lvl="0" algn="ctr" fontAlgn="b"/>
                      <a:r>
                        <a:rPr lang="en-US" altLang="ja-JP" sz="1800" b="0" i="0" u="none" strike="noStrike" dirty="0" smtClean="0">
                          <a:solidFill>
                            <a:srgbClr val="000000"/>
                          </a:solidFill>
                          <a:effectLst/>
                          <a:latin typeface="+mn-ea"/>
                          <a:ea typeface="+mn-ea"/>
                        </a:rPr>
                        <a:t>79</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en-US" altLang="ja-JP" sz="1400" b="0" i="0" u="none" strike="noStrike" dirty="0" smtClean="0">
                          <a:solidFill>
                            <a:srgbClr val="000000"/>
                          </a:solidFill>
                          <a:effectLst/>
                          <a:latin typeface="ＭＳ Ｐ明朝" pitchFamily="18" charset="-128"/>
                          <a:ea typeface="ＭＳ Ｐ明朝" pitchFamily="18" charset="-128"/>
                        </a:rPr>
                        <a:t>76</a:t>
                      </a:r>
                    </a:p>
                    <a:p>
                      <a:pPr lvl="0" algn="ctr" fontAlgn="b"/>
                      <a:r>
                        <a:rPr lang="en-US" altLang="ja-JP" sz="900" b="0" i="0" u="none" strike="noStrike" dirty="0" smtClean="0">
                          <a:solidFill>
                            <a:srgbClr val="000000"/>
                          </a:solidFill>
                          <a:effectLst/>
                          <a:latin typeface="ＭＳ Ｐ明朝" pitchFamily="18" charset="-128"/>
                          <a:ea typeface="ＭＳ Ｐ明朝" pitchFamily="18" charset="-128"/>
                        </a:rPr>
                        <a:t>※</a:t>
                      </a:r>
                      <a:r>
                        <a:rPr lang="ja-JP" altLang="en-US" sz="900" b="0" i="0" u="none" strike="noStrike" dirty="0" smtClean="0">
                          <a:solidFill>
                            <a:srgbClr val="000000"/>
                          </a:solidFill>
                          <a:effectLst/>
                          <a:latin typeface="ＭＳ Ｐ明朝" pitchFamily="18" charset="-128"/>
                          <a:ea typeface="ＭＳ Ｐ明朝" pitchFamily="18" charset="-128"/>
                        </a:rPr>
                        <a:t>決算値反映</a:t>
                      </a:r>
                      <a:endParaRPr lang="ja-JP" altLang="en-US" sz="900" b="0" i="0" u="none" strike="noStrike" dirty="0">
                        <a:solidFill>
                          <a:srgbClr val="000000"/>
                        </a:solidFill>
                        <a:effectLst/>
                        <a:latin typeface="ＭＳ Ｐ明朝" pitchFamily="18" charset="-128"/>
                        <a:ea typeface="ＭＳ Ｐ明朝" pitchFamily="18" charset="-128"/>
                      </a:endParaRPr>
                    </a:p>
                  </a:txBody>
                  <a:tcPr marL="7642" marR="7642" marT="705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05713">
                <a:tc rowSpan="5">
                  <a:txBody>
                    <a:bodyPr/>
                    <a:lstStyle/>
                    <a:p>
                      <a:pPr marL="0" indent="0" algn="l" fontAlgn="b">
                        <a:buNone/>
                      </a:pPr>
                      <a:r>
                        <a:rPr lang="ja-JP" altLang="en-US" sz="1100" b="1" i="0" u="none" strike="noStrike" dirty="0" smtClean="0">
                          <a:solidFill>
                            <a:srgbClr val="000000"/>
                          </a:solidFill>
                          <a:effectLst/>
                          <a:latin typeface="ＭＳ Ｐゴシック"/>
                        </a:rPr>
                        <a:t>３</a:t>
                      </a:r>
                      <a:r>
                        <a:rPr lang="ja-JP" altLang="en-US" sz="1100" b="0" i="0" u="none" strike="noStrike" dirty="0" smtClean="0">
                          <a:solidFill>
                            <a:srgbClr val="000000"/>
                          </a:solidFill>
                          <a:effectLst/>
                          <a:latin typeface="ＭＳ Ｐゴシック"/>
                        </a:rPr>
                        <a:t>　　確実性</a:t>
                      </a:r>
                      <a:endParaRPr lang="en-US" altLang="ja-JP" sz="1100" b="0" i="0" u="none" strike="noStrike" dirty="0" smtClean="0">
                        <a:solidFill>
                          <a:srgbClr val="000000"/>
                        </a:solidFill>
                        <a:effectLst/>
                        <a:latin typeface="ＭＳ Ｐゴシック"/>
                      </a:endParaRPr>
                    </a:p>
                    <a:p>
                      <a:pPr marL="0" indent="0" algn="l" fontAlgn="b">
                        <a:buNone/>
                      </a:pPr>
                      <a:r>
                        <a:rPr lang="ja-JP" altLang="en-US" sz="1100" b="0" i="0" u="none" strike="noStrike" dirty="0" smtClean="0">
                          <a:solidFill>
                            <a:srgbClr val="000000"/>
                          </a:solidFill>
                          <a:effectLst/>
                          <a:latin typeface="ＭＳ Ｐゴシック"/>
                        </a:rPr>
                        <a:t>　　　リスク</a:t>
                      </a:r>
                      <a:endParaRPr lang="en-US" altLang="ja-JP" sz="1100" b="0"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algn="ctr" fontAlgn="b"/>
                      <a:r>
                        <a:rPr lang="ja-JP" altLang="en-US" sz="1100" b="0" i="0" u="none" strike="noStrike" dirty="0" smtClean="0">
                          <a:solidFill>
                            <a:srgbClr val="000000"/>
                          </a:solidFill>
                          <a:effectLst/>
                          <a:latin typeface="ＭＳ Ｐゴシック"/>
                        </a:rPr>
                        <a:t>事業進捗に伴い</a:t>
                      </a:r>
                      <a:endParaRPr lang="en-US" altLang="ja-JP" sz="1100" b="0" i="0" u="none" strike="noStrike" dirty="0" smtClean="0">
                        <a:solidFill>
                          <a:srgbClr val="000000"/>
                        </a:solidFill>
                        <a:effectLst/>
                        <a:latin typeface="ＭＳ Ｐゴシック"/>
                      </a:endParaRPr>
                    </a:p>
                    <a:p>
                      <a:pPr algn="ctr" fontAlgn="b"/>
                      <a:r>
                        <a:rPr lang="ja-JP" altLang="en-US" sz="1100" b="0" i="0" u="none" strike="noStrike" dirty="0" smtClean="0">
                          <a:solidFill>
                            <a:srgbClr val="000000"/>
                          </a:solidFill>
                          <a:effectLst/>
                          <a:latin typeface="ＭＳ Ｐゴシック"/>
                        </a:rPr>
                        <a:t>発生の確実性が</a:t>
                      </a:r>
                      <a:endParaRPr lang="en-US" altLang="ja-JP" sz="1100" b="0" i="0" u="none" strike="noStrike" dirty="0" smtClean="0">
                        <a:solidFill>
                          <a:srgbClr val="000000"/>
                        </a:solidFill>
                        <a:effectLst/>
                        <a:latin typeface="ＭＳ Ｐゴシック"/>
                      </a:endParaRPr>
                    </a:p>
                    <a:p>
                      <a:pPr algn="ctr" fontAlgn="b"/>
                      <a:r>
                        <a:rPr lang="ja-JP" altLang="en-US" sz="1100" b="0" i="0" u="none" strike="noStrike" dirty="0" smtClean="0">
                          <a:solidFill>
                            <a:srgbClr val="000000"/>
                          </a:solidFill>
                          <a:effectLst/>
                          <a:latin typeface="ＭＳ Ｐゴシック"/>
                        </a:rPr>
                        <a:t>高い損失を計上</a:t>
                      </a:r>
                      <a:endParaRPr lang="en-US" altLang="ja-JP" sz="11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200" b="0" i="0" u="none" strike="noStrike" dirty="0" smtClean="0">
                          <a:solidFill>
                            <a:srgbClr val="000000"/>
                          </a:solidFill>
                          <a:effectLst/>
                          <a:latin typeface="ＭＳ Ｐゴシック"/>
                        </a:rPr>
                        <a:t>土地</a:t>
                      </a:r>
                      <a:endParaRPr lang="en-US" altLang="ja-JP" sz="1200" b="0" i="0" u="none" strike="noStrike" dirty="0" smtClean="0">
                        <a:solidFill>
                          <a:srgbClr val="000000"/>
                        </a:solidFill>
                        <a:effectLst/>
                        <a:latin typeface="ＭＳ Ｐゴシック"/>
                      </a:endParaRPr>
                    </a:p>
                    <a:p>
                      <a:pPr algn="ctr" fontAlgn="b"/>
                      <a:r>
                        <a:rPr lang="ja-JP" altLang="en-US" sz="1200" b="0" i="0" u="none" strike="noStrike" dirty="0" smtClean="0">
                          <a:solidFill>
                            <a:srgbClr val="000000"/>
                          </a:solidFill>
                          <a:effectLst/>
                          <a:latin typeface="ＭＳ Ｐゴシック"/>
                        </a:rPr>
                        <a:t>開発公社</a:t>
                      </a:r>
                      <a:endParaRPr lang="en-US" altLang="ja-JP" sz="1200" b="0" i="0" u="none" strike="noStrike" dirty="0" smtClean="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ＭＳ Ｐゴシック"/>
                        </a:rPr>
                        <a:t>H14</a:t>
                      </a:r>
                      <a:r>
                        <a:rPr lang="ja-JP" altLang="en-US" sz="1200" b="0" i="0" u="none" strike="noStrike" dirty="0" smtClean="0">
                          <a:solidFill>
                            <a:srgbClr val="000000"/>
                          </a:solidFill>
                          <a:effectLst/>
                          <a:latin typeface="ＭＳ Ｐゴシック"/>
                        </a:rPr>
                        <a:t>～</a:t>
                      </a:r>
                      <a:r>
                        <a:rPr lang="en-US" altLang="ja-JP" sz="1200" b="0" i="0" u="none" strike="noStrike" dirty="0" smtClean="0">
                          <a:solidFill>
                            <a:srgbClr val="000000"/>
                          </a:solidFill>
                          <a:effectLst/>
                          <a:latin typeface="ＭＳ Ｐゴシック"/>
                        </a:rPr>
                        <a:t>H24</a:t>
                      </a:r>
                      <a:r>
                        <a:rPr lang="ja-JP" altLang="en-US" sz="1200" b="0" i="0" u="none" strike="noStrike" dirty="0" smtClean="0">
                          <a:solidFill>
                            <a:srgbClr val="000000"/>
                          </a:solidFill>
                          <a:effectLst/>
                          <a:latin typeface="ＭＳ Ｐゴシック"/>
                        </a:rPr>
                        <a:t>　</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dirty="0" smtClean="0"/>
                        <a:t>―</a:t>
                      </a:r>
                      <a:endParaRPr lang="ja-JP" altLang="en-US" dirty="0"/>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50" b="0" i="0" u="none" strike="noStrike" dirty="0" smtClean="0">
                          <a:solidFill>
                            <a:srgbClr val="000000"/>
                          </a:solidFill>
                          <a:effectLst/>
                          <a:latin typeface="+mn-ea"/>
                          <a:ea typeface="+mn-ea"/>
                        </a:rPr>
                        <a:t>※</a:t>
                      </a:r>
                      <a:r>
                        <a:rPr lang="ja-JP" altLang="en-US" sz="1050" b="0" i="0" u="none" strike="noStrike" dirty="0" smtClean="0">
                          <a:solidFill>
                            <a:srgbClr val="000000"/>
                          </a:solidFill>
                          <a:effectLst/>
                          <a:latin typeface="+mn-ea"/>
                          <a:ea typeface="+mn-ea"/>
                        </a:rPr>
                        <a:t>未利用</a:t>
                      </a:r>
                      <a:r>
                        <a:rPr lang="en-US" altLang="ja-JP" sz="1050" b="0" i="0" u="none" strike="noStrike" dirty="0" smtClean="0">
                          <a:solidFill>
                            <a:srgbClr val="000000"/>
                          </a:solidFill>
                          <a:effectLst/>
                          <a:latin typeface="+mn-ea"/>
                          <a:ea typeface="+mn-ea"/>
                        </a:rPr>
                        <a:t/>
                      </a:r>
                      <a:br>
                        <a:rPr lang="en-US" altLang="ja-JP" sz="1050" b="0" i="0" u="none" strike="noStrike" dirty="0" smtClean="0">
                          <a:solidFill>
                            <a:srgbClr val="000000"/>
                          </a:solidFill>
                          <a:effectLst/>
                          <a:latin typeface="+mn-ea"/>
                          <a:ea typeface="+mn-ea"/>
                        </a:rPr>
                      </a:br>
                      <a:r>
                        <a:rPr lang="ja-JP" altLang="en-US" sz="1050" b="0" i="0" u="none" strike="noStrike" dirty="0" smtClean="0">
                          <a:solidFill>
                            <a:srgbClr val="000000"/>
                          </a:solidFill>
                          <a:effectLst/>
                          <a:latin typeface="+mn-ea"/>
                          <a:ea typeface="+mn-ea"/>
                        </a:rPr>
                        <a:t>代替地処分完了</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ＭＳ Ｐ明朝" pitchFamily="18" charset="-128"/>
                          <a:ea typeface="ＭＳ Ｐ明朝" pitchFamily="18" charset="-128"/>
                        </a:rPr>
                        <a:t>－</a:t>
                      </a:r>
                    </a:p>
                    <a:p>
                      <a:pPr lvl="0" algn="ctr" fontAlgn="b"/>
                      <a:endParaRPr lang="ja-JP" altLang="en-US" sz="900" b="0" i="0" u="none" strike="noStrike" dirty="0">
                        <a:solidFill>
                          <a:srgbClr val="000000"/>
                        </a:solidFill>
                        <a:effectLst/>
                        <a:latin typeface="ＭＳ Ｐ明朝" pitchFamily="18" charset="-128"/>
                        <a:ea typeface="ＭＳ Ｐ明朝" pitchFamily="18" charset="-128"/>
                      </a:endParaRPr>
                    </a:p>
                  </a:txBody>
                  <a:tcPr marL="7642" marR="7642" marT="705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05713">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200" b="0" i="0" u="none" strike="noStrike" dirty="0" smtClean="0">
                          <a:solidFill>
                            <a:srgbClr val="000000"/>
                          </a:solidFill>
                          <a:effectLst/>
                          <a:latin typeface="ＭＳ Ｐゴシック"/>
                        </a:rPr>
                        <a:t>道路公社</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200" b="0" i="0" u="none" strike="noStrike" dirty="0" smtClean="0">
                          <a:solidFill>
                            <a:srgbClr val="000000"/>
                          </a:solidFill>
                          <a:effectLst/>
                          <a:latin typeface="ＭＳ Ｐゴシック"/>
                        </a:rPr>
                        <a:t>S62</a:t>
                      </a:r>
                      <a:r>
                        <a:rPr lang="ja-JP" altLang="en-US" sz="1200" b="0" i="0" u="none" strike="noStrike" dirty="0" smtClean="0">
                          <a:solidFill>
                            <a:srgbClr val="000000"/>
                          </a:solidFill>
                          <a:effectLst/>
                          <a:latin typeface="ＭＳ Ｐゴシック"/>
                        </a:rPr>
                        <a:t>～</a:t>
                      </a:r>
                      <a:r>
                        <a:rPr lang="en-US" altLang="ja-JP" sz="1200" b="0" i="0" u="none" strike="noStrike" dirty="0" smtClean="0">
                          <a:solidFill>
                            <a:srgbClr val="000000"/>
                          </a:solidFill>
                          <a:effectLst/>
                          <a:latin typeface="ＭＳ Ｐゴシック"/>
                        </a:rPr>
                        <a:t>H59</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dirty="0" smtClean="0"/>
                        <a:t>―</a:t>
                      </a:r>
                      <a:endParaRPr lang="ja-JP" altLang="en-US" dirty="0"/>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ja-JP" sz="1600" b="0" i="0" u="none" strike="noStrike" dirty="0" smtClean="0">
                        <a:solidFill>
                          <a:srgbClr val="000000"/>
                        </a:solidFill>
                        <a:effectLst/>
                        <a:latin typeface="+mn-ea"/>
                        <a:ea typeface="+mn-ea"/>
                      </a:endParaRPr>
                    </a:p>
                  </a:txBody>
                  <a:tcPr marL="7642" marR="7642" marT="7054"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50" b="0" i="0" u="none" strike="noStrike" dirty="0" smtClean="0">
                          <a:solidFill>
                            <a:srgbClr val="000000"/>
                          </a:solidFill>
                          <a:effectLst/>
                          <a:latin typeface="+mn-ea"/>
                          <a:ea typeface="+mn-ea"/>
                        </a:rPr>
                        <a:t>※</a:t>
                      </a:r>
                      <a:r>
                        <a:rPr lang="ja-JP" altLang="en-US" sz="1050" b="0" i="0" u="none" strike="noStrike" dirty="0" smtClean="0">
                          <a:solidFill>
                            <a:srgbClr val="000000"/>
                          </a:solidFill>
                          <a:effectLst/>
                          <a:latin typeface="+mn-ea"/>
                          <a:ea typeface="+mn-ea"/>
                        </a:rPr>
                        <a:t>経営改善方針</a:t>
                      </a:r>
                      <a:endParaRPr lang="en-US" altLang="ja-JP" sz="1050" b="0" i="0" u="none" strike="noStrike" dirty="0" smtClean="0">
                        <a:solidFill>
                          <a:srgbClr val="000000"/>
                        </a:solidFill>
                        <a:effectLst/>
                        <a:latin typeface="+mn-ea"/>
                        <a:ea typeface="+mn-ea"/>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1050" b="0" i="0" u="none" strike="noStrike" dirty="0" smtClean="0">
                          <a:solidFill>
                            <a:srgbClr val="000000"/>
                          </a:solidFill>
                          <a:effectLst/>
                          <a:latin typeface="+mn-ea"/>
                          <a:ea typeface="+mn-ea"/>
                        </a:rPr>
                        <a:t>に基づく収支改善</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ja-JP" altLang="en-US" sz="900" b="0" i="0" u="none" strike="noStrike" dirty="0" smtClean="0">
                          <a:solidFill>
                            <a:srgbClr val="000000"/>
                          </a:solidFill>
                          <a:effectLst/>
                          <a:latin typeface="ＭＳ Ｐ明朝" pitchFamily="18" charset="-128"/>
                          <a:ea typeface="ＭＳ Ｐ明朝" pitchFamily="18" charset="-128"/>
                        </a:rPr>
                        <a:t>－</a:t>
                      </a:r>
                      <a:endParaRPr lang="ja-JP" altLang="en-US" sz="900" b="0" i="0" u="none" strike="noStrike" dirty="0">
                        <a:solidFill>
                          <a:srgbClr val="000000"/>
                        </a:solidFill>
                        <a:effectLst/>
                        <a:latin typeface="ＭＳ Ｐ明朝" pitchFamily="18" charset="-128"/>
                        <a:ea typeface="ＭＳ Ｐ明朝" pitchFamily="18" charset="-128"/>
                      </a:endParaRPr>
                    </a:p>
                  </a:txBody>
                  <a:tcPr marL="7642" marR="7642" marT="7054" marB="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05713">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200" b="0" i="0" u="none" strike="noStrike" dirty="0" smtClean="0">
                          <a:solidFill>
                            <a:srgbClr val="000000"/>
                          </a:solidFill>
                          <a:effectLst/>
                          <a:latin typeface="ＭＳ Ｐゴシック"/>
                        </a:rPr>
                        <a:t>港湾</a:t>
                      </a:r>
                      <a:endParaRPr lang="en-US" altLang="ja-JP" sz="1200" b="0" i="0" u="none" strike="noStrike" dirty="0" smtClean="0">
                        <a:solidFill>
                          <a:srgbClr val="000000"/>
                        </a:solidFill>
                        <a:effectLst/>
                        <a:latin typeface="ＭＳ Ｐゴシック"/>
                      </a:endParaRPr>
                    </a:p>
                    <a:p>
                      <a:pPr algn="ctr" fontAlgn="b"/>
                      <a:r>
                        <a:rPr lang="ja-JP" altLang="en-US" sz="1200" b="0" i="0" u="none" strike="noStrike" dirty="0" smtClean="0">
                          <a:solidFill>
                            <a:srgbClr val="000000"/>
                          </a:solidFill>
                          <a:effectLst/>
                          <a:latin typeface="ＭＳ Ｐゴシック"/>
                        </a:rPr>
                        <a:t>特別会計</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mn-ea"/>
                          <a:ea typeface="+mn-ea"/>
                        </a:rPr>
                        <a:t>H</a:t>
                      </a:r>
                      <a:r>
                        <a:rPr lang="ja-JP" altLang="en-US" sz="1200" b="0" i="0" u="none" strike="noStrike" dirty="0" smtClean="0">
                          <a:solidFill>
                            <a:srgbClr val="000000"/>
                          </a:solidFill>
                          <a:effectLst/>
                          <a:latin typeface="+mn-ea"/>
                          <a:ea typeface="+mn-ea"/>
                        </a:rPr>
                        <a:t>元～</a:t>
                      </a:r>
                      <a:r>
                        <a:rPr lang="en-US" altLang="ja-JP" sz="1200" b="0" i="0" u="none" strike="noStrike" dirty="0" smtClean="0">
                          <a:solidFill>
                            <a:srgbClr val="000000"/>
                          </a:solidFill>
                          <a:effectLst/>
                          <a:latin typeface="+mn-ea"/>
                          <a:ea typeface="+mn-ea"/>
                        </a:rPr>
                        <a:t>H40</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dirty="0" smtClean="0"/>
                        <a:t>―</a:t>
                      </a:r>
                      <a:endParaRPr lang="ja-JP" altLang="en-US" dirty="0"/>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ja-JP" sz="1600" b="0" i="0" u="none" strike="noStrike" dirty="0" smtClean="0">
                        <a:solidFill>
                          <a:srgbClr val="000000"/>
                        </a:solidFill>
                        <a:effectLst/>
                        <a:latin typeface="+mn-ea"/>
                        <a:ea typeface="+mn-ea"/>
                      </a:endParaRPr>
                    </a:p>
                  </a:txBody>
                  <a:tcPr marL="7642" marR="7642" marT="7054" marB="0" anchor="ctr"/>
                </a:tc>
                <a:tc>
                  <a:txBody>
                    <a:bodyPr/>
                    <a:lstStyle/>
                    <a:p>
                      <a:pPr lvl="0" algn="ctr" fontAlgn="b"/>
                      <a:r>
                        <a:rPr lang="en-US" altLang="ja-JP" sz="1050" b="0" i="0" u="none" strike="noStrike" dirty="0" smtClean="0">
                          <a:solidFill>
                            <a:srgbClr val="000000"/>
                          </a:solidFill>
                          <a:effectLst/>
                          <a:latin typeface="+mn-ea"/>
                          <a:ea typeface="+mn-ea"/>
                        </a:rPr>
                        <a:t>※</a:t>
                      </a:r>
                      <a:r>
                        <a:rPr lang="ja-JP" altLang="en-US" sz="1050" b="0" i="0" u="none" strike="noStrike" dirty="0" smtClean="0">
                          <a:solidFill>
                            <a:srgbClr val="000000"/>
                          </a:solidFill>
                          <a:effectLst/>
                          <a:latin typeface="+mn-ea"/>
                          <a:ea typeface="+mn-ea"/>
                        </a:rPr>
                        <a:t>土地需要等を</a:t>
                      </a:r>
                      <a:endParaRPr lang="en-US" altLang="ja-JP" sz="1050" b="0" i="0" u="none" strike="noStrike" dirty="0" smtClean="0">
                        <a:solidFill>
                          <a:srgbClr val="000000"/>
                        </a:solidFill>
                        <a:effectLst/>
                        <a:latin typeface="+mn-ea"/>
                        <a:ea typeface="+mn-ea"/>
                      </a:endParaRPr>
                    </a:p>
                    <a:p>
                      <a:pPr lvl="0" algn="ctr" fontAlgn="b"/>
                      <a:r>
                        <a:rPr lang="ja-JP" altLang="en-US" sz="1050" b="0" i="0" u="none" strike="noStrike" dirty="0" smtClean="0">
                          <a:solidFill>
                            <a:srgbClr val="000000"/>
                          </a:solidFill>
                          <a:effectLst/>
                          <a:latin typeface="+mn-ea"/>
                          <a:ea typeface="+mn-ea"/>
                        </a:rPr>
                        <a:t>見極めインフラ整備</a:t>
                      </a:r>
                      <a:endParaRPr lang="en-US" altLang="ja-JP" sz="1100" b="0" i="0" u="none" strike="noStrike" dirty="0" smtClean="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ja-JP" altLang="en-US" sz="1400" b="0" i="0" u="none" strike="noStrike" dirty="0" smtClean="0">
                          <a:solidFill>
                            <a:srgbClr val="000000"/>
                          </a:solidFill>
                          <a:effectLst/>
                          <a:latin typeface="ＭＳ Ｐ明朝" pitchFamily="18" charset="-128"/>
                          <a:ea typeface="ＭＳ Ｐ明朝" pitchFamily="18" charset="-128"/>
                        </a:rPr>
                        <a:t>－</a:t>
                      </a:r>
                      <a:endParaRPr lang="en-US" altLang="ja-JP" sz="1400" b="0" i="0" u="none" strike="noStrike" dirty="0" smtClean="0">
                        <a:solidFill>
                          <a:srgbClr val="000000"/>
                        </a:solidFill>
                        <a:effectLst/>
                        <a:latin typeface="ＭＳ Ｐ明朝" pitchFamily="18" charset="-128"/>
                        <a:ea typeface="ＭＳ Ｐ明朝" pitchFamily="18" charset="-128"/>
                      </a:endParaRPr>
                    </a:p>
                  </a:txBody>
                  <a:tcPr marL="7642" marR="7642" marT="7054" marB="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14076">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200" b="0" i="0" u="none" strike="noStrike" dirty="0" smtClean="0">
                          <a:solidFill>
                            <a:srgbClr val="000000"/>
                          </a:solidFill>
                          <a:effectLst/>
                          <a:latin typeface="ＭＳ Ｐゴシック"/>
                        </a:rPr>
                        <a:t>箕面</a:t>
                      </a:r>
                      <a:endParaRPr lang="en-US" altLang="ja-JP" sz="1200" b="0" i="0" u="none" strike="noStrike" dirty="0" smtClean="0">
                        <a:solidFill>
                          <a:srgbClr val="000000"/>
                        </a:solidFill>
                        <a:effectLst/>
                        <a:latin typeface="ＭＳ Ｐゴシック"/>
                      </a:endParaRPr>
                    </a:p>
                    <a:p>
                      <a:pPr algn="ctr" fontAlgn="b"/>
                      <a:r>
                        <a:rPr lang="ja-JP" altLang="en-US" sz="1200" b="0" i="0" u="none" strike="noStrike" dirty="0" smtClean="0">
                          <a:solidFill>
                            <a:srgbClr val="000000"/>
                          </a:solidFill>
                          <a:effectLst/>
                          <a:latin typeface="ＭＳ Ｐゴシック"/>
                        </a:rPr>
                        <a:t>特別会計</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200" b="0" i="0" u="none" strike="noStrike" dirty="0" smtClean="0">
                          <a:solidFill>
                            <a:srgbClr val="000000"/>
                          </a:solidFill>
                          <a:effectLst/>
                          <a:latin typeface="ＭＳ Ｐゴシック"/>
                        </a:rPr>
                        <a:t>H13</a:t>
                      </a:r>
                      <a:r>
                        <a:rPr lang="ja-JP" altLang="en-US" sz="1200" b="0" i="0" u="none" strike="noStrike" dirty="0" smtClean="0">
                          <a:solidFill>
                            <a:srgbClr val="000000"/>
                          </a:solidFill>
                          <a:effectLst/>
                          <a:latin typeface="ＭＳ Ｐゴシック"/>
                        </a:rPr>
                        <a:t>～</a:t>
                      </a:r>
                      <a:r>
                        <a:rPr lang="en-US" altLang="ja-JP" sz="1200" b="0" i="0" u="none" strike="noStrike" dirty="0" smtClean="0">
                          <a:solidFill>
                            <a:srgbClr val="000000"/>
                          </a:solidFill>
                          <a:effectLst/>
                          <a:latin typeface="ＭＳ Ｐゴシック"/>
                        </a:rPr>
                        <a:t>H30</a:t>
                      </a:r>
                      <a:endParaRPr lang="ja-JP" altLang="en-US" sz="12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dirty="0" smtClean="0">
                          <a:latin typeface="+mj-ea"/>
                          <a:ea typeface="+mj-ea"/>
                        </a:rPr>
                        <a:t>603</a:t>
                      </a:r>
                      <a:endParaRPr lang="ja-JP" altLang="en-US" dirty="0">
                        <a:latin typeface="+mj-ea"/>
                        <a:ea typeface="+mj-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600" b="0" i="0" u="none" strike="noStrike" dirty="0" smtClean="0">
                        <a:solidFill>
                          <a:srgbClr val="000000"/>
                        </a:solidFill>
                        <a:effectLst/>
                        <a:latin typeface="+mn-ea"/>
                        <a:ea typeface="+mn-ea"/>
                      </a:endParaRPr>
                    </a:p>
                  </a:txBody>
                  <a:tcPr marL="7642" marR="7642" marT="7054" marB="0" anchor="ctr"/>
                </a:tc>
                <a:tc>
                  <a:txBody>
                    <a:bodyPr/>
                    <a:lstStyle/>
                    <a:p>
                      <a:pPr lvl="0" algn="ctr" fontAlgn="b"/>
                      <a:r>
                        <a:rPr lang="en-US" altLang="ja-JP" sz="1050" b="0" i="0" u="none" strike="noStrike" dirty="0" smtClean="0">
                          <a:solidFill>
                            <a:srgbClr val="000000"/>
                          </a:solidFill>
                          <a:effectLst/>
                          <a:latin typeface="+mn-ea"/>
                          <a:ea typeface="+mn-ea"/>
                        </a:rPr>
                        <a:t>※</a:t>
                      </a:r>
                      <a:r>
                        <a:rPr lang="ja-JP" altLang="en-US" sz="1050" b="0" i="0" u="none" strike="noStrike" dirty="0" smtClean="0">
                          <a:solidFill>
                            <a:srgbClr val="000000"/>
                          </a:solidFill>
                          <a:effectLst/>
                          <a:latin typeface="+mn-ea"/>
                          <a:ea typeface="+mn-ea"/>
                        </a:rPr>
                        <a:t>限度額を堅持</a:t>
                      </a:r>
                      <a:endParaRPr lang="en-US" altLang="ja-JP" sz="1050" b="0" i="0" u="none" strike="noStrike" dirty="0" smtClean="0">
                        <a:solidFill>
                          <a:srgbClr val="000000"/>
                        </a:solidFill>
                        <a:effectLst/>
                        <a:latin typeface="+mn-ea"/>
                        <a:ea typeface="+mn-ea"/>
                      </a:endParaRPr>
                    </a:p>
                    <a:p>
                      <a:pPr lvl="0" algn="ctr" fontAlgn="b"/>
                      <a:r>
                        <a:rPr lang="en-US" altLang="ja-JP" sz="1050" b="0" i="0" u="none" strike="noStrike" dirty="0" smtClean="0">
                          <a:solidFill>
                            <a:srgbClr val="000000"/>
                          </a:solidFill>
                          <a:effectLst/>
                          <a:latin typeface="+mn-ea"/>
                          <a:ea typeface="+mn-ea"/>
                        </a:rPr>
                        <a:t>(</a:t>
                      </a:r>
                      <a:r>
                        <a:rPr lang="ja-JP" altLang="en-US" sz="1050" b="0" i="0" u="none" strike="noStrike" dirty="0" smtClean="0">
                          <a:solidFill>
                            <a:srgbClr val="000000"/>
                          </a:solidFill>
                          <a:effectLst/>
                          <a:latin typeface="+mn-ea"/>
                          <a:ea typeface="+mn-ea"/>
                        </a:rPr>
                        <a:t>中長期試算織込済</a:t>
                      </a:r>
                      <a:r>
                        <a:rPr lang="en-US" altLang="ja-JP" sz="1050" b="0" i="0" u="none" strike="noStrike" dirty="0" smtClean="0">
                          <a:solidFill>
                            <a:srgbClr val="000000"/>
                          </a:solidFill>
                          <a:effectLst/>
                          <a:latin typeface="+mn-ea"/>
                          <a:ea typeface="+mn-ea"/>
                        </a:rPr>
                        <a:t>)</a:t>
                      </a:r>
                      <a:endParaRPr lang="ja-JP" altLang="en-US" sz="11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ja-JP" altLang="en-US" sz="1400" b="0" i="0" u="none" strike="noStrike" dirty="0" smtClean="0">
                          <a:solidFill>
                            <a:srgbClr val="000000"/>
                          </a:solidFill>
                          <a:effectLst/>
                          <a:latin typeface="ＭＳ Ｐ明朝" pitchFamily="18" charset="-128"/>
                          <a:ea typeface="ＭＳ Ｐ明朝" pitchFamily="18" charset="-128"/>
                        </a:rPr>
                        <a:t>－</a:t>
                      </a:r>
                      <a:endParaRPr lang="ja-JP" altLang="en-US" sz="1400" b="0" i="0" u="none" strike="noStrike" dirty="0">
                        <a:solidFill>
                          <a:srgbClr val="000000"/>
                        </a:solidFill>
                        <a:effectLst/>
                        <a:latin typeface="ＭＳ Ｐ明朝" pitchFamily="18" charset="-128"/>
                        <a:ea typeface="ＭＳ Ｐ明朝" pitchFamily="18" charset="-128"/>
                      </a:endParaRPr>
                    </a:p>
                  </a:txBody>
                  <a:tcPr marL="7642" marR="7642" marT="7054" marB="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405713">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200" b="0" i="0" u="none" strike="noStrike" dirty="0" smtClean="0">
                          <a:solidFill>
                            <a:srgbClr val="000000"/>
                          </a:solidFill>
                          <a:effectLst/>
                          <a:latin typeface="ＭＳ Ｐゴシック"/>
                        </a:rPr>
                        <a:t>まちづくり</a:t>
                      </a:r>
                      <a:endParaRPr lang="en-US" altLang="ja-JP" sz="1200" b="0" i="0" u="none" strike="noStrike" dirty="0" smtClean="0">
                        <a:solidFill>
                          <a:srgbClr val="000000"/>
                        </a:solidFill>
                        <a:effectLst/>
                        <a:latin typeface="ＭＳ Ｐゴシック"/>
                      </a:endParaRPr>
                    </a:p>
                    <a:p>
                      <a:pPr algn="ctr" fontAlgn="b"/>
                      <a:r>
                        <a:rPr lang="ja-JP" altLang="en-US" sz="1200" b="0" i="0" u="none" strike="noStrike" dirty="0" smtClean="0">
                          <a:solidFill>
                            <a:srgbClr val="000000"/>
                          </a:solidFill>
                          <a:effectLst/>
                          <a:latin typeface="ＭＳ Ｐゴシック"/>
                        </a:rPr>
                        <a:t>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smtClean="0">
                          <a:solidFill>
                            <a:srgbClr val="000000"/>
                          </a:solidFill>
                          <a:effectLst/>
                          <a:latin typeface="ＭＳ Ｐゴシック"/>
                        </a:rPr>
                        <a:t>H35</a:t>
                      </a:r>
                      <a:r>
                        <a:rPr lang="ja-JP" altLang="en-US" sz="1200" b="0" i="0" u="none" strike="noStrike" dirty="0" smtClean="0">
                          <a:solidFill>
                            <a:srgbClr val="000000"/>
                          </a:solidFill>
                          <a:effectLst/>
                          <a:latin typeface="ＭＳ Ｐゴシック"/>
                        </a:rPr>
                        <a:t>～</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ja-JP" dirty="0" smtClean="0">
                          <a:latin typeface="+mj-ea"/>
                          <a:ea typeface="+mj-ea"/>
                        </a:rPr>
                        <a:t>428</a:t>
                      </a:r>
                      <a:endParaRPr lang="ja-JP" altLang="en-US" dirty="0">
                        <a:latin typeface="+mj-ea"/>
                        <a:ea typeface="+mj-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dirty="0">
                        <a:solidFill>
                          <a:srgbClr val="000000"/>
                        </a:solidFill>
                        <a:effectLst/>
                        <a:latin typeface="+mn-ea"/>
                        <a:ea typeface="+mn-ea"/>
                        <a:cs typeface="+mn-cs"/>
                      </a:endParaRPr>
                    </a:p>
                  </a:txBody>
                  <a:tcPr marL="7642" marR="7642" marT="7054" marB="0" anchor="ctr"/>
                </a:tc>
                <a:tc>
                  <a:txBody>
                    <a:bodyPr/>
                    <a:lstStyle/>
                    <a:p>
                      <a:pPr lvl="0" algn="ctr" fontAlgn="b"/>
                      <a:r>
                        <a:rPr lang="en-US" altLang="ja-JP" sz="1800" b="0" i="0" u="none" strike="noStrike" dirty="0" smtClean="0">
                          <a:solidFill>
                            <a:srgbClr val="000000"/>
                          </a:solidFill>
                          <a:effectLst/>
                          <a:latin typeface="+mn-ea"/>
                          <a:ea typeface="+mn-ea"/>
                        </a:rPr>
                        <a:t>428</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en-US" altLang="ja-JP" sz="1400" b="0" i="0" u="none" strike="noStrike" dirty="0" smtClean="0">
                          <a:solidFill>
                            <a:srgbClr val="000000"/>
                          </a:solidFill>
                          <a:effectLst/>
                          <a:latin typeface="ＭＳ Ｐ明朝" pitchFamily="18" charset="-128"/>
                          <a:ea typeface="ＭＳ Ｐ明朝" pitchFamily="18" charset="-128"/>
                        </a:rPr>
                        <a:t>390</a:t>
                      </a:r>
                    </a:p>
                  </a:txBody>
                  <a:tcPr marL="7642" marR="7642" marT="7054" marB="0" anchor="ctr" anchorCtr="1">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20151">
                <a:tc gridSpan="2">
                  <a:txBody>
                    <a:bodyPr/>
                    <a:lstStyle/>
                    <a:p>
                      <a:pPr algn="ctr" fontAlgn="b"/>
                      <a:r>
                        <a:rPr lang="ja-JP" altLang="en-US" sz="1400" b="1" i="0" u="none" strike="noStrike" dirty="0" smtClean="0">
                          <a:solidFill>
                            <a:srgbClr val="000000"/>
                          </a:solidFill>
                          <a:effectLst/>
                          <a:latin typeface="ＭＳ Ｐゴシック"/>
                        </a:rPr>
                        <a:t>　</a:t>
                      </a:r>
                      <a:endParaRPr lang="en-US" altLang="ja-JP" sz="1400" b="1" i="0" u="none" strike="noStrike" dirty="0" smtClean="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pPr algn="ctr" fontAlgn="b"/>
                      <a:endParaRPr lang="en-US" altLang="ja-JP" sz="1400" b="0" i="0" u="none" strike="noStrike" dirty="0">
                        <a:solidFill>
                          <a:srgbClr val="000000"/>
                        </a:solidFill>
                        <a:effectLst/>
                        <a:latin typeface="ＭＳ Ｐゴシック"/>
                      </a:endParaRPr>
                    </a:p>
                  </a:txBody>
                  <a:tcPr marL="7054" marR="7054" marT="7054" marB="0" anchor="ctr"/>
                </a:tc>
                <a:tc gridSpan="4">
                  <a:txBody>
                    <a:bodyPr/>
                    <a:lstStyle/>
                    <a:p>
                      <a:pPr algn="ctr" fontAlgn="b"/>
                      <a:r>
                        <a:rPr lang="ja-JP" altLang="en-US" sz="1400" b="1" i="0" u="none" strike="noStrike" dirty="0" smtClean="0">
                          <a:solidFill>
                            <a:srgbClr val="000000"/>
                          </a:solidFill>
                          <a:effectLst/>
                          <a:latin typeface="ＭＳ Ｐゴシック"/>
                        </a:rPr>
                        <a:t>合計</a:t>
                      </a:r>
                      <a:endParaRPr lang="ja-JP" altLang="en-US" sz="1400" b="0"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a:endParaRPr lang="ja-JP" altLang="en-US" sz="1400" b="0" dirty="0">
                        <a:latin typeface="+mn-ea"/>
                        <a:ea typeface="+mn-ea"/>
                      </a:endParaRPr>
                    </a:p>
                  </a:txBody>
                  <a:tcPr marL="7642" marR="7642" marT="7054" marB="0" anchor="ctr"/>
                </a:tc>
                <a:tc hMerge="1">
                  <a:txBody>
                    <a:bodyPr/>
                    <a:lstStyle/>
                    <a:p>
                      <a:endParaRPr kumimoji="1" lang="ja-JP" altLang="en-US"/>
                    </a:p>
                  </a:txBody>
                  <a:tcPr/>
                </a:tc>
                <a:tc>
                  <a:txBody>
                    <a:bodyPr/>
                    <a:lstStyle/>
                    <a:p>
                      <a:pPr lvl="0" algn="ctr" fontAlgn="b"/>
                      <a:r>
                        <a:rPr lang="en-US" altLang="ja-JP" sz="1800" b="0" i="0" u="none" strike="noStrike" dirty="0" smtClean="0">
                          <a:solidFill>
                            <a:srgbClr val="000000"/>
                          </a:solidFill>
                          <a:effectLst/>
                          <a:latin typeface="+mn-ea"/>
                          <a:ea typeface="+mn-ea"/>
                        </a:rPr>
                        <a:t>1,383</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lvl="0" algn="ctr" fontAlgn="b"/>
                      <a:r>
                        <a:rPr lang="en-US" altLang="ja-JP" sz="1400" b="0" i="0" u="none" strike="noStrike" dirty="0" smtClean="0">
                          <a:solidFill>
                            <a:srgbClr val="000000"/>
                          </a:solidFill>
                          <a:effectLst/>
                          <a:latin typeface="ＭＳ Ｐ明朝" pitchFamily="18" charset="-128"/>
                          <a:ea typeface="ＭＳ Ｐ明朝" pitchFamily="18" charset="-128"/>
                        </a:rPr>
                        <a:t>1,333</a:t>
                      </a:r>
                      <a:endParaRPr lang="en-US" altLang="ja-JP" sz="1400" b="0" i="0" u="none" strike="noStrike" dirty="0">
                        <a:solidFill>
                          <a:srgbClr val="000000"/>
                        </a:solidFill>
                        <a:effectLst/>
                        <a:latin typeface="ＭＳ Ｐ明朝" pitchFamily="18" charset="-128"/>
                        <a:ea typeface="ＭＳ Ｐ明朝" pitchFamily="18" charset="-128"/>
                      </a:endParaRPr>
                    </a:p>
                  </a:txBody>
                  <a:tcPr marL="7642" marR="7642" marT="7054" marB="0"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13" name="角丸四角形 12"/>
          <p:cNvSpPr/>
          <p:nvPr/>
        </p:nvSpPr>
        <p:spPr>
          <a:xfrm>
            <a:off x="218941" y="698732"/>
            <a:ext cx="9491730" cy="6954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ja-JP" altLang="en-US" sz="1200" dirty="0"/>
              <a:t>　</a:t>
            </a:r>
            <a:r>
              <a:rPr lang="ja-JP" altLang="en-US" sz="1200" dirty="0" smtClean="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〇</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年度末時点において、積立目標額の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年毎の見直しを行った結果、</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年後である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時点の積立目標額を、</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1,450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億円と設定。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lang="en-US" altLang="ja-JP"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今回</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改めて試算した結果、大きな変動がないことから、積立目標額は変更しません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2"/>
          <p:cNvSpPr>
            <a:spLocks noGrp="1" noChangeArrowheads="1"/>
          </p:cNvSpPr>
          <p:nvPr>
            <p:ph type="title"/>
          </p:nvPr>
        </p:nvSpPr>
        <p:spPr>
          <a:xfrm>
            <a:off x="215929" y="279346"/>
            <a:ext cx="7237928" cy="360040"/>
          </a:xfrm>
          <a:solidFill>
            <a:srgbClr val="000099"/>
          </a:solidFill>
        </p:spPr>
        <p:txBody>
          <a:bodyPr>
            <a:normAutofit fontScale="90000"/>
          </a:bodyPr>
          <a:lstStyle/>
          <a:p>
            <a:r>
              <a:rPr lang="ja-JP" altLang="en-US" sz="2400" b="1" i="1" dirty="0" smtClean="0">
                <a:solidFill>
                  <a:schemeClr val="bg1"/>
                </a:solidFill>
                <a:latin typeface="ＭＳ Ｐゴシック" pitchFamily="50" charset="-128"/>
              </a:rPr>
              <a:t>財政調整基金への積立目標額　</a:t>
            </a:r>
            <a:r>
              <a:rPr lang="en-US" altLang="ja-JP" sz="2400" b="1" i="1" dirty="0" smtClean="0">
                <a:solidFill>
                  <a:schemeClr val="bg1"/>
                </a:solidFill>
                <a:latin typeface="ＭＳ Ｐゴシック" pitchFamily="50" charset="-128"/>
              </a:rPr>
              <a:t>《1,450</a:t>
            </a:r>
            <a:r>
              <a:rPr lang="ja-JP" altLang="en-US" sz="2400" b="1" i="1" dirty="0" smtClean="0">
                <a:solidFill>
                  <a:schemeClr val="bg1"/>
                </a:solidFill>
                <a:latin typeface="ＭＳ Ｐゴシック" pitchFamily="50" charset="-128"/>
              </a:rPr>
              <a:t>億円</a:t>
            </a:r>
            <a:r>
              <a:rPr lang="ja-JP" altLang="en-US" sz="2200" b="1" i="1" dirty="0" smtClean="0">
                <a:solidFill>
                  <a:schemeClr val="bg1"/>
                </a:solidFill>
                <a:latin typeface="ＭＳ Ｐゴシック" pitchFamily="50" charset="-128"/>
              </a:rPr>
              <a:t>（</a:t>
            </a:r>
            <a:r>
              <a:rPr lang="en-US" altLang="ja-JP" sz="2200" b="1" i="1" dirty="0">
                <a:solidFill>
                  <a:schemeClr val="bg1"/>
                </a:solidFill>
                <a:latin typeface="ＭＳ Ｐゴシック" pitchFamily="50" charset="-128"/>
              </a:rPr>
              <a:t> </a:t>
            </a:r>
            <a:r>
              <a:rPr lang="en-US" altLang="ja-JP" sz="2200" b="1" i="1" dirty="0" smtClean="0">
                <a:solidFill>
                  <a:schemeClr val="bg1"/>
                </a:solidFill>
                <a:latin typeface="ＭＳ Ｐゴシック" pitchFamily="50" charset="-128"/>
              </a:rPr>
              <a:t>36</a:t>
            </a:r>
            <a:r>
              <a:rPr lang="ja-JP" altLang="en-US" sz="2200" b="1" i="1" dirty="0">
                <a:solidFill>
                  <a:schemeClr val="bg1"/>
                </a:solidFill>
                <a:latin typeface="ＭＳ Ｐゴシック" pitchFamily="50" charset="-128"/>
              </a:rPr>
              <a:t>年度</a:t>
            </a:r>
            <a:r>
              <a:rPr lang="ja-JP" altLang="en-US" sz="2200" b="1" i="1" dirty="0" smtClean="0">
                <a:solidFill>
                  <a:schemeClr val="bg1"/>
                </a:solidFill>
                <a:latin typeface="ＭＳ Ｐゴシック" pitchFamily="50" charset="-128"/>
              </a:rPr>
              <a:t>末）</a:t>
            </a:r>
            <a:r>
              <a:rPr lang="en-US" altLang="ja-JP" sz="2400" b="1" i="1" dirty="0" smtClean="0">
                <a:solidFill>
                  <a:schemeClr val="bg1"/>
                </a:solidFill>
                <a:latin typeface="ＭＳ Ｐゴシック" pitchFamily="50" charset="-128"/>
              </a:rPr>
              <a:t>》</a:t>
            </a:r>
            <a:endParaRPr lang="ja-JP" altLang="en-US" sz="2400" b="1" i="1" dirty="0">
              <a:solidFill>
                <a:schemeClr val="bg1"/>
              </a:solidFill>
              <a:latin typeface="ＭＳ Ｐゴシック" pitchFamily="50" charset="-128"/>
            </a:endParaRPr>
          </a:p>
        </p:txBody>
      </p:sp>
      <p:sp>
        <p:nvSpPr>
          <p:cNvPr id="17" name="Text Box 13"/>
          <p:cNvSpPr txBox="1">
            <a:spLocks noChangeArrowheads="1"/>
          </p:cNvSpPr>
          <p:nvPr/>
        </p:nvSpPr>
        <p:spPr bwMode="auto">
          <a:xfrm>
            <a:off x="7512743" y="281269"/>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a:t>
            </a:r>
            <a:r>
              <a:rPr lang="ja-JP" altLang="en-US" sz="1200" b="1" i="1" dirty="0" smtClean="0">
                <a:solidFill>
                  <a:schemeClr val="bg1"/>
                </a:solidFill>
              </a:rPr>
              <a:t>①</a:t>
            </a:r>
            <a:endParaRPr lang="ja-JP" altLang="en-US" sz="1200" b="1" i="1" dirty="0">
              <a:solidFill>
                <a:schemeClr val="bg1"/>
              </a:solidFill>
            </a:endParaRPr>
          </a:p>
        </p:txBody>
      </p:sp>
      <p:sp>
        <p:nvSpPr>
          <p:cNvPr id="4" name="テキスト ボックス 3"/>
          <p:cNvSpPr txBox="1"/>
          <p:nvPr/>
        </p:nvSpPr>
        <p:spPr>
          <a:xfrm>
            <a:off x="7207937" y="1383983"/>
            <a:ext cx="912429" cy="261610"/>
          </a:xfrm>
          <a:prstGeom prst="rect">
            <a:avLst/>
          </a:prstGeom>
          <a:noFill/>
        </p:spPr>
        <p:txBody>
          <a:bodyPr wrap="none" rtlCol="0">
            <a:spAutoFit/>
          </a:bodyPr>
          <a:lstStyle/>
          <a:p>
            <a:r>
              <a:rPr kumimoji="1" lang="en-US" altLang="ja-JP" sz="1100" dirty="0" smtClean="0"/>
              <a:t>(</a:t>
            </a:r>
            <a:r>
              <a:rPr kumimoji="1" lang="ja-JP" altLang="en-US" sz="1100" dirty="0" smtClean="0"/>
              <a:t>単位：億円</a:t>
            </a:r>
            <a:r>
              <a:rPr kumimoji="1" lang="en-US" altLang="ja-JP" sz="1100" dirty="0" smtClean="0"/>
              <a:t>)</a:t>
            </a:r>
            <a:endParaRPr kumimoji="1" lang="ja-JP" altLang="en-US" sz="1100" dirty="0"/>
          </a:p>
        </p:txBody>
      </p:sp>
      <p:sp>
        <p:nvSpPr>
          <p:cNvPr id="10" name="Text Box 4"/>
          <p:cNvSpPr txBox="1">
            <a:spLocks noChangeArrowheads="1"/>
          </p:cNvSpPr>
          <p:nvPr/>
        </p:nvSpPr>
        <p:spPr bwMode="auto">
          <a:xfrm>
            <a:off x="9501880" y="19633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smtClean="0">
                <a:latin typeface="Verdana" pitchFamily="34" charset="0"/>
              </a:rPr>
              <a:t>7</a:t>
            </a:r>
          </a:p>
        </p:txBody>
      </p:sp>
      <p:graphicFrame>
        <p:nvGraphicFramePr>
          <p:cNvPr id="6" name="表 5"/>
          <p:cNvGraphicFramePr>
            <a:graphicFrameLocks noGrp="1"/>
          </p:cNvGraphicFramePr>
          <p:nvPr>
            <p:extLst>
              <p:ext uri="{D42A27DB-BD31-4B8C-83A1-F6EECF244321}">
                <p14:modId xmlns:p14="http://schemas.microsoft.com/office/powerpoint/2010/main" val="4077856797"/>
              </p:ext>
            </p:extLst>
          </p:nvPr>
        </p:nvGraphicFramePr>
        <p:xfrm>
          <a:off x="2998184" y="6184901"/>
          <a:ext cx="3943529" cy="274320"/>
        </p:xfrm>
        <a:graphic>
          <a:graphicData uri="http://schemas.openxmlformats.org/drawingml/2006/table">
            <a:tbl>
              <a:tblPr firstRow="1" bandRow="1">
                <a:tableStyleId>{5C22544A-7EE6-4342-B048-85BDC9FD1C3A}</a:tableStyleId>
              </a:tblPr>
              <a:tblGrid>
                <a:gridCol w="2629884"/>
                <a:gridCol w="1313645"/>
              </a:tblGrid>
              <a:tr h="215279">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積立目標額（</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年度末）</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bg1"/>
                      </a:solidFill>
                      <a:prstDash val="solid"/>
                      <a:round/>
                      <a:headEnd type="none" w="med" len="med"/>
                      <a:tailEnd type="none" w="med" len="med"/>
                    </a:lnR>
                  </a:tcPr>
                </a:tc>
                <a:tc>
                  <a:txBody>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1,450</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solidFill>
                      <a:prstDash val="solid"/>
                      <a:round/>
                      <a:headEnd type="none" w="med" len="med"/>
                      <a:tailEnd type="none" w="med" len="med"/>
                    </a:lnL>
                  </a:tcPr>
                </a:tc>
              </a:tr>
            </a:tbl>
          </a:graphicData>
        </a:graphic>
      </p:graphicFrame>
      <p:sp>
        <p:nvSpPr>
          <p:cNvPr id="18" name="角丸四角形吹き出し 17"/>
          <p:cNvSpPr/>
          <p:nvPr/>
        </p:nvSpPr>
        <p:spPr>
          <a:xfrm>
            <a:off x="8212221" y="2599372"/>
            <a:ext cx="1629384" cy="1120307"/>
          </a:xfrm>
          <a:prstGeom prst="wedgeRoundRectCallout">
            <a:avLst>
              <a:gd name="adj1" fmla="val -68185"/>
              <a:gd name="adj2" fmla="val -58995"/>
              <a:gd name="adj3" fmla="val 16667"/>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spAutoFit/>
          </a:bodyPr>
          <a:lstStyle/>
          <a:p>
            <a:pPr algn="l"/>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税収の急減</a:t>
            </a:r>
            <a:r>
              <a:rPr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540</a:t>
            </a:r>
            <a:r>
              <a:rPr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過去</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年間の最大の税収の減収幅</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(2,171</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のうち、交付税措置で補完できない</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相当分を算入</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・災害等の発生</a:t>
            </a:r>
            <a:r>
              <a:rPr kumimoji="1"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r>
              <a:rPr kumimoji="1"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9" name="角丸四角形吹き出し 18"/>
          <p:cNvSpPr/>
          <p:nvPr/>
        </p:nvSpPr>
        <p:spPr>
          <a:xfrm>
            <a:off x="8212221" y="5240829"/>
            <a:ext cx="1637323" cy="1450610"/>
          </a:xfrm>
          <a:prstGeom prst="wedgeRoundRectCallout">
            <a:avLst>
              <a:gd name="adj1" fmla="val -80352"/>
              <a:gd name="adj2" fmla="val -26671"/>
              <a:gd name="adj3" fmla="val 16667"/>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spAutoFit/>
          </a:bodyPr>
          <a:lstStyle/>
          <a:p>
            <a:pPr algn="l"/>
            <a:r>
              <a:rPr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・まちづくり会計</a:t>
            </a:r>
            <a:r>
              <a:rPr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390</a:t>
            </a:r>
            <a:r>
              <a:rPr lang="ja-JP" altLang="en-US"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保有地の売却単価差</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について、損失確定年度の前</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年間で均等に積立てることとした場合の要積立額</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＊売却見込み分の差損額</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は中長期試算に　</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織込済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吹き出し 19"/>
          <p:cNvSpPr/>
          <p:nvPr/>
        </p:nvSpPr>
        <p:spPr>
          <a:xfrm>
            <a:off x="8230040" y="4326902"/>
            <a:ext cx="1637323" cy="681038"/>
          </a:xfrm>
          <a:prstGeom prst="wedgeRoundRectCallout">
            <a:avLst>
              <a:gd name="adj1" fmla="val -69872"/>
              <a:gd name="adj2" fmla="val 75787"/>
              <a:gd name="adj3" fmla="val 16667"/>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wrap="square" lIns="36000" rIns="36000" rtlCol="0" anchor="t" anchorCtr="0">
            <a:spAutoFit/>
          </a:bodyPr>
          <a:lstStyle/>
          <a:p>
            <a:pPr algn="l"/>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・箕面特別会計</a:t>
            </a:r>
            <a:endParaRPr lang="en-US" altLang="ja-JP"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府費負担限度額</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603</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中長期試算織込済</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を堅持</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32350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グラフ 17"/>
          <p:cNvGraphicFramePr>
            <a:graphicFrameLocks/>
          </p:cNvGraphicFramePr>
          <p:nvPr>
            <p:extLst>
              <p:ext uri="{D42A27DB-BD31-4B8C-83A1-F6EECF244321}">
                <p14:modId xmlns:p14="http://schemas.microsoft.com/office/powerpoint/2010/main" val="813970699"/>
              </p:ext>
            </p:extLst>
          </p:nvPr>
        </p:nvGraphicFramePr>
        <p:xfrm>
          <a:off x="388217" y="1668135"/>
          <a:ext cx="9109019" cy="4835486"/>
        </p:xfrm>
        <a:graphic>
          <a:graphicData uri="http://schemas.openxmlformats.org/drawingml/2006/chart">
            <c:chart xmlns:c="http://schemas.openxmlformats.org/drawingml/2006/chart" xmlns:r="http://schemas.openxmlformats.org/officeDocument/2006/relationships" r:id="rId3"/>
          </a:graphicData>
        </a:graphic>
      </p:graphicFrame>
      <p:cxnSp>
        <p:nvCxnSpPr>
          <p:cNvPr id="34" name="直線コネクタ 33"/>
          <p:cNvCxnSpPr/>
          <p:nvPr/>
        </p:nvCxnSpPr>
        <p:spPr bwMode="auto">
          <a:xfrm>
            <a:off x="7869511" y="4029259"/>
            <a:ext cx="335439" cy="529862"/>
          </a:xfrm>
          <a:prstGeom prst="line">
            <a:avLst/>
          </a:prstGeom>
          <a:solidFill>
            <a:schemeClr val="bg1"/>
          </a:solidFill>
          <a:ln w="47625"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AutoShape 29"/>
          <p:cNvSpPr>
            <a:spLocks noChangeArrowheads="1"/>
          </p:cNvSpPr>
          <p:nvPr/>
        </p:nvSpPr>
        <p:spPr bwMode="auto">
          <a:xfrm>
            <a:off x="8118891" y="4186277"/>
            <a:ext cx="1548207" cy="561728"/>
          </a:xfrm>
          <a:prstGeom prst="roundRect">
            <a:avLst>
              <a:gd name="adj" fmla="val 16667"/>
            </a:avLst>
          </a:prstGeom>
          <a:solidFill>
            <a:schemeClr val="bg1"/>
          </a:solidFill>
          <a:ln w="38100" algn="ctr">
            <a:solidFill>
              <a:schemeClr val="tx1"/>
            </a:solidFill>
            <a:prstDash val="sysDash"/>
            <a:round/>
            <a:headEnd/>
            <a:tailEnd/>
          </a:ln>
          <a:effectLst/>
          <a:extLst/>
        </p:spPr>
        <p:txBody>
          <a:bodyPr tIns="154800" bIns="154800" anchor="ctr"/>
          <a:lstStyle/>
          <a:p>
            <a:pPr>
              <a:spcBef>
                <a:spcPct val="50000"/>
              </a:spcBef>
            </a:pPr>
            <a:r>
              <a:rPr lang="ja-JP" altLang="en-US" sz="1400" b="1" i="1" dirty="0">
                <a:latin typeface="Meiryo UI" panose="020B0604030504040204" pitchFamily="50" charset="-128"/>
                <a:ea typeface="Meiryo UI" panose="020B0604030504040204" pitchFamily="50" charset="-128"/>
                <a:cs typeface="Meiryo UI" panose="020B0604030504040204" pitchFamily="50" charset="-128"/>
              </a:rPr>
              <a:t>要対応額の推移 </a:t>
            </a:r>
            <a:r>
              <a:rPr lang="en-US" altLang="ja-JP" sz="1400" b="1" i="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400" b="1" i="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400" b="1" i="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i="1" dirty="0">
                <a:latin typeface="Meiryo UI" panose="020B0604030504040204" pitchFamily="50" charset="-128"/>
                <a:ea typeface="Meiryo UI" panose="020B0604030504040204" pitchFamily="50" charset="-128"/>
                <a:cs typeface="Meiryo UI" panose="020B0604030504040204" pitchFamily="50" charset="-128"/>
              </a:rPr>
              <a:t>折れ線 ）</a:t>
            </a:r>
          </a:p>
        </p:txBody>
      </p:sp>
      <p:cxnSp>
        <p:nvCxnSpPr>
          <p:cNvPr id="40" name="直線コネクタ 39"/>
          <p:cNvCxnSpPr>
            <a:endCxn id="42" idx="1"/>
          </p:cNvCxnSpPr>
          <p:nvPr/>
        </p:nvCxnSpPr>
        <p:spPr bwMode="auto">
          <a:xfrm>
            <a:off x="1326524" y="5100034"/>
            <a:ext cx="526457" cy="625739"/>
          </a:xfrm>
          <a:prstGeom prst="line">
            <a:avLst/>
          </a:prstGeom>
          <a:solidFill>
            <a:schemeClr val="bg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線コネクタ 40"/>
          <p:cNvCxnSpPr>
            <a:endCxn id="43" idx="1"/>
          </p:cNvCxnSpPr>
          <p:nvPr/>
        </p:nvCxnSpPr>
        <p:spPr bwMode="auto">
          <a:xfrm flipV="1">
            <a:off x="1220200" y="2503096"/>
            <a:ext cx="0" cy="1090110"/>
          </a:xfrm>
          <a:prstGeom prst="line">
            <a:avLst/>
          </a:prstGeom>
          <a:solidFill>
            <a:schemeClr val="bg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AutoShape 26"/>
          <p:cNvSpPr>
            <a:spLocks noChangeArrowheads="1"/>
          </p:cNvSpPr>
          <p:nvPr/>
        </p:nvSpPr>
        <p:spPr bwMode="auto">
          <a:xfrm>
            <a:off x="1852981" y="5574961"/>
            <a:ext cx="1508404" cy="301623"/>
          </a:xfrm>
          <a:prstGeom prst="roundRect">
            <a:avLst>
              <a:gd name="adj" fmla="val 16667"/>
            </a:avLst>
          </a:prstGeom>
          <a:solidFill>
            <a:schemeClr val="accent1">
              <a:lumMod val="40000"/>
              <a:lumOff val="60000"/>
            </a:schemeClr>
          </a:solidFill>
          <a:ln w="38100" algn="ctr">
            <a:solidFill>
              <a:schemeClr val="tx1"/>
            </a:solidFill>
            <a:round/>
            <a:headEnd/>
            <a:tailEnd/>
          </a:ln>
          <a:effectLst/>
        </p:spPr>
        <p:txBody>
          <a:bodyPr tIns="154800" bIns="154800" anchor="ctr"/>
          <a:lstStyle/>
          <a:p>
            <a:pPr>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減債基金復元額</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AutoShape 26"/>
          <p:cNvSpPr>
            <a:spLocks noChangeArrowheads="1"/>
          </p:cNvSpPr>
          <p:nvPr/>
        </p:nvSpPr>
        <p:spPr bwMode="auto">
          <a:xfrm>
            <a:off x="1220200" y="2344600"/>
            <a:ext cx="1265563" cy="316992"/>
          </a:xfrm>
          <a:prstGeom prst="roundRect">
            <a:avLst>
              <a:gd name="adj" fmla="val 16667"/>
            </a:avLst>
          </a:prstGeom>
          <a:solidFill>
            <a:srgbClr val="FF3300"/>
          </a:solidFill>
          <a:ln w="38100" algn="ctr">
            <a:solidFill>
              <a:schemeClr val="tx1"/>
            </a:solidFill>
            <a:round/>
            <a:headEnd/>
            <a:tailEnd/>
          </a:ln>
          <a:effectLst/>
        </p:spPr>
        <p:txBody>
          <a:bodyPr tIns="154800" bIns="154800" anchor="ctr"/>
          <a:lstStyle/>
          <a:p>
            <a:pPr>
              <a:spcBef>
                <a:spcPct val="5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単年度不足額</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ホームベース 11"/>
          <p:cNvSpPr/>
          <p:nvPr/>
        </p:nvSpPr>
        <p:spPr bwMode="auto">
          <a:xfrm rot="5400000">
            <a:off x="-1121554" y="4398261"/>
            <a:ext cx="2820475" cy="321718"/>
          </a:xfrm>
          <a:prstGeom prst="homePlate">
            <a:avLst/>
          </a:prstGeom>
          <a:solidFill>
            <a:schemeClr val="bg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54800" rIns="90000" bIns="15480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3" name="テキスト ボックス 12"/>
          <p:cNvSpPr txBox="1"/>
          <p:nvPr/>
        </p:nvSpPr>
        <p:spPr>
          <a:xfrm>
            <a:off x="84902" y="3433186"/>
            <a:ext cx="430887" cy="1506182"/>
          </a:xfrm>
          <a:prstGeom prst="rect">
            <a:avLst/>
          </a:prstGeom>
          <a:noFill/>
        </p:spPr>
        <p:txBody>
          <a:bodyPr vert="eaVert" wrap="none" rtlCol="0">
            <a:spAutoFit/>
          </a:bodyPr>
          <a:lstStyle/>
          <a:p>
            <a:r>
              <a:rPr kumimoji="1" lang="ja-JP" altLang="en-US" sz="1600" b="1" dirty="0" smtClean="0">
                <a:latin typeface="HG丸ｺﾞｼｯｸM-PRO" pitchFamily="50" charset="-128"/>
                <a:ea typeface="HG丸ｺﾞｼｯｸM-PRO" pitchFamily="50" charset="-128"/>
              </a:rPr>
              <a:t>要　対　応　額</a:t>
            </a:r>
            <a:endParaRPr kumimoji="1" lang="ja-JP" altLang="en-US" sz="1600" b="1" dirty="0">
              <a:latin typeface="HG丸ｺﾞｼｯｸM-PRO" pitchFamily="50" charset="-128"/>
              <a:ea typeface="HG丸ｺﾞｼｯｸM-PRO" pitchFamily="50" charset="-128"/>
            </a:endParaRPr>
          </a:p>
        </p:txBody>
      </p:sp>
      <p:sp>
        <p:nvSpPr>
          <p:cNvPr id="8195" name="Rectangle 2"/>
          <p:cNvSpPr>
            <a:spLocks noGrp="1" noChangeArrowheads="1"/>
          </p:cNvSpPr>
          <p:nvPr>
            <p:ph type="title"/>
          </p:nvPr>
        </p:nvSpPr>
        <p:spPr>
          <a:xfrm>
            <a:off x="507406" y="378572"/>
            <a:ext cx="8917200" cy="637200"/>
          </a:xfrm>
          <a:solidFill>
            <a:schemeClr val="bg1"/>
          </a:solidFill>
          <a:ln>
            <a:solidFill>
              <a:schemeClr val="tx1"/>
            </a:solidFill>
          </a:ln>
        </p:spPr>
        <p:txBody>
          <a:bodyPr/>
          <a:lstStyle/>
          <a:p>
            <a:pPr eaLnBrk="1" hangingPunct="1"/>
            <a:r>
              <a:rPr lang="ja-JP" altLang="en-US" sz="3200" b="1" i="1" dirty="0" smtClean="0"/>
              <a:t>　（参考）前回試算　 </a:t>
            </a:r>
            <a:r>
              <a:rPr lang="en-US" altLang="ja-JP" sz="3200" b="1" i="1" dirty="0" smtClean="0">
                <a:latin typeface="ＭＳ Ｐゴシック" pitchFamily="50" charset="-128"/>
              </a:rPr>
              <a:t>【</a:t>
            </a:r>
            <a:r>
              <a:rPr lang="ja-JP" altLang="en-US" sz="3200" b="1" i="1" dirty="0" smtClean="0">
                <a:latin typeface="ＭＳ Ｐゴシック" pitchFamily="50" charset="-128"/>
              </a:rPr>
              <a:t>　</a:t>
            </a:r>
            <a:r>
              <a:rPr lang="en-US" altLang="ja-JP" sz="3200" b="1" i="1" dirty="0" smtClean="0">
                <a:latin typeface="ＭＳ Ｐゴシック" pitchFamily="50" charset="-128"/>
              </a:rPr>
              <a:t>27</a:t>
            </a:r>
            <a:r>
              <a:rPr lang="ja-JP" altLang="en-US" sz="3200" b="1" i="1" dirty="0" smtClean="0">
                <a:latin typeface="ＭＳ Ｐゴシック" pitchFamily="50" charset="-128"/>
              </a:rPr>
              <a:t>年</a:t>
            </a:r>
            <a:r>
              <a:rPr lang="en-US" altLang="ja-JP" sz="3200" b="1" i="1" dirty="0" smtClean="0">
                <a:latin typeface="ＭＳ Ｐゴシック" pitchFamily="50" charset="-128"/>
              </a:rPr>
              <a:t>2</a:t>
            </a:r>
            <a:r>
              <a:rPr lang="ja-JP" altLang="en-US" sz="3200" b="1" i="1" dirty="0" smtClean="0">
                <a:latin typeface="ＭＳ Ｐゴシック" pitchFamily="50" charset="-128"/>
              </a:rPr>
              <a:t>月版　</a:t>
            </a:r>
            <a:r>
              <a:rPr lang="en-US" altLang="ja-JP" sz="3200" b="1" i="1" dirty="0" smtClean="0">
                <a:latin typeface="ＭＳ Ｐゴシック" pitchFamily="50" charset="-128"/>
              </a:rPr>
              <a:t>】</a:t>
            </a:r>
          </a:p>
        </p:txBody>
      </p:sp>
      <p:sp>
        <p:nvSpPr>
          <p:cNvPr id="28" name="左右矢印 27"/>
          <p:cNvSpPr/>
          <p:nvPr/>
        </p:nvSpPr>
        <p:spPr bwMode="auto">
          <a:xfrm>
            <a:off x="804760" y="997456"/>
            <a:ext cx="3903543" cy="1050284"/>
          </a:xfrm>
          <a:prstGeom prst="leftRightArrow">
            <a:avLst>
              <a:gd name="adj1" fmla="val 78634"/>
              <a:gd name="adj2" fmla="val 33687"/>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154800" rIns="90000" bIns="154800" numCol="1" rtlCol="0" anchor="ctr" anchorCtr="0" compatLnSpc="1">
            <a:prstTxWarp prst="textNoShape">
              <a:avLst/>
            </a:prstTxWarp>
          </a:bodyPr>
          <a:lstStyle/>
          <a:p>
            <a:pPr algn="l"/>
            <a:r>
              <a:rPr kumimoji="1" lang="ja-JP" altLang="en-US" sz="1200" b="0" i="0" u="none" strike="noStrike" cap="none" normalizeH="0" baseline="0" dirty="0" smtClean="0">
                <a:ln>
                  <a:noFill/>
                </a:ln>
                <a:solidFill>
                  <a:schemeClr val="tx1"/>
                </a:solidFill>
                <a:effectLst/>
              </a:rPr>
              <a:t>　　</a:t>
            </a:r>
            <a:r>
              <a:rPr kumimoji="1" lang="en-US" altLang="ja-JP" sz="1400" b="1" i="0" u="none" strike="noStrike" cap="none" normalizeH="0" baseline="0" dirty="0" smtClean="0">
                <a:ln>
                  <a:noFill/>
                </a:ln>
                <a:solidFill>
                  <a:schemeClr val="tx1"/>
                </a:solidFill>
                <a:effectLst/>
              </a:rPr>
              <a:t>【</a:t>
            </a:r>
            <a:r>
              <a:rPr kumimoji="1" lang="ja-JP" altLang="en-US" sz="1400" b="1" i="0" u="none" strike="noStrike" cap="none" normalizeH="0" baseline="0" dirty="0" smtClean="0">
                <a:ln>
                  <a:noFill/>
                </a:ln>
                <a:solidFill>
                  <a:schemeClr val="tx1"/>
                </a:solidFill>
                <a:effectLst/>
              </a:rPr>
              <a:t>課題①</a:t>
            </a:r>
            <a:r>
              <a:rPr lang="en-US" altLang="ja-JP" sz="1400" b="1" dirty="0" smtClean="0"/>
              <a:t>】</a:t>
            </a:r>
            <a:r>
              <a:rPr lang="ja-JP" altLang="en-US" sz="1400" b="1" dirty="0" smtClean="0"/>
              <a:t> 財政調整</a:t>
            </a:r>
            <a:r>
              <a:rPr lang="ja-JP" altLang="en-US" sz="1400" b="1" dirty="0"/>
              <a:t>基金積立目標額 </a:t>
            </a:r>
            <a:endParaRPr lang="en-US" altLang="ja-JP" sz="1400" b="1" dirty="0" smtClean="0"/>
          </a:p>
          <a:p>
            <a:pPr algn="l"/>
            <a:r>
              <a:rPr lang="ja-JP" altLang="en-US" sz="1200" dirty="0" smtClean="0"/>
              <a:t>　　　　　　　　　　　　　</a:t>
            </a:r>
            <a:r>
              <a:rPr lang="en-US" altLang="ja-JP" sz="1200" dirty="0" smtClean="0"/>
              <a:t>1,450</a:t>
            </a:r>
            <a:r>
              <a:rPr lang="ja-JP" altLang="en-US" sz="1200" dirty="0" smtClean="0"/>
              <a:t>億円</a:t>
            </a:r>
            <a:r>
              <a:rPr lang="en-US" altLang="ja-JP" sz="1200" dirty="0" smtClean="0"/>
              <a:t>(36</a:t>
            </a:r>
            <a:r>
              <a:rPr lang="ja-JP" altLang="en-US" sz="1200" dirty="0" smtClean="0"/>
              <a:t>年度末</a:t>
            </a:r>
            <a:r>
              <a:rPr lang="en-US" altLang="ja-JP" sz="1200" dirty="0" smtClean="0"/>
              <a:t>)</a:t>
            </a:r>
            <a:br>
              <a:rPr lang="en-US" altLang="ja-JP" sz="1200" dirty="0" smtClean="0"/>
            </a:br>
            <a:r>
              <a:rPr lang="ja-JP" altLang="en-US" sz="800" dirty="0" smtClean="0"/>
              <a:t>　　　　　　　　　　　　　　　　　　　（</a:t>
            </a:r>
            <a:r>
              <a:rPr lang="en-US" altLang="ja-JP" sz="800" dirty="0" smtClean="0">
                <a:latin typeface="ＭＳ Ｐ明朝" pitchFamily="18" charset="-128"/>
                <a:ea typeface="ＭＳ Ｐ明朝" pitchFamily="18" charset="-128"/>
              </a:rPr>
              <a:t>H27</a:t>
            </a:r>
            <a:r>
              <a:rPr lang="ja-JP" altLang="en-US" sz="800" dirty="0" smtClean="0">
                <a:latin typeface="ＭＳ Ｐ明朝" pitchFamily="18" charset="-128"/>
                <a:ea typeface="ＭＳ Ｐ明朝" pitchFamily="18" charset="-128"/>
              </a:rPr>
              <a:t>末見込み  </a:t>
            </a:r>
            <a:r>
              <a:rPr lang="en-US" altLang="ja-JP" sz="800" dirty="0" smtClean="0">
                <a:latin typeface="ＭＳ Ｐ明朝" pitchFamily="18" charset="-128"/>
                <a:ea typeface="ＭＳ Ｐ明朝" pitchFamily="18" charset="-128"/>
              </a:rPr>
              <a:t>843</a:t>
            </a:r>
            <a:r>
              <a:rPr lang="ja-JP" altLang="en-US" sz="800" dirty="0" smtClean="0">
                <a:latin typeface="ＭＳ Ｐ明朝" pitchFamily="18" charset="-128"/>
                <a:ea typeface="ＭＳ Ｐ明朝" pitchFamily="18" charset="-128"/>
              </a:rPr>
              <a:t>億円）</a:t>
            </a:r>
            <a:endParaRPr lang="en-US" altLang="ja-JP" sz="800" dirty="0" smtClean="0">
              <a:latin typeface="ＭＳ Ｐ明朝" pitchFamily="18" charset="-128"/>
              <a:ea typeface="ＭＳ Ｐ明朝" pitchFamily="18" charset="-128"/>
            </a:endParaRPr>
          </a:p>
        </p:txBody>
      </p:sp>
      <p:sp>
        <p:nvSpPr>
          <p:cNvPr id="4" name="メモ 3"/>
          <p:cNvSpPr/>
          <p:nvPr/>
        </p:nvSpPr>
        <p:spPr>
          <a:xfrm>
            <a:off x="4821465" y="1017428"/>
            <a:ext cx="4580928" cy="1030312"/>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300"/>
              </a:spcBef>
            </a:pPr>
            <a:endParaRPr kumimoji="1" lang="en-US" altLang="ja-JP" sz="1200" dirty="0" smtClean="0">
              <a:solidFill>
                <a:schemeClr val="tx1"/>
              </a:solidFill>
              <a:latin typeface="Arial Unicode MS" panose="020B0604020202020204" pitchFamily="50" charset="-128"/>
              <a:cs typeface="Meiryo UI" panose="020B0604030504040204" pitchFamily="50" charset="-128"/>
            </a:endParaRPr>
          </a:p>
          <a:p>
            <a:pPr algn="l">
              <a:spcBef>
                <a:spcPts val="600"/>
              </a:spcBef>
            </a:pPr>
            <a:r>
              <a:rPr kumimoji="1" lang="ja-JP" altLang="en-US" sz="1400" b="1" dirty="0" smtClean="0">
                <a:solidFill>
                  <a:schemeClr val="tx1"/>
                </a:solidFill>
                <a:latin typeface="+mn-ea"/>
                <a:cs typeface="Meiryo UI" panose="020B0604030504040204" pitchFamily="50" charset="-128"/>
              </a:rPr>
              <a:t>　</a:t>
            </a:r>
            <a:r>
              <a:rPr kumimoji="1" lang="en-US" altLang="ja-JP" sz="1100" b="1" dirty="0" smtClean="0">
                <a:solidFill>
                  <a:schemeClr val="tx1"/>
                </a:solidFill>
                <a:latin typeface="+mn-ea"/>
                <a:cs typeface="Meiryo UI" panose="020B0604030504040204" pitchFamily="50" charset="-128"/>
              </a:rPr>
              <a:t>【</a:t>
            </a:r>
            <a:r>
              <a:rPr kumimoji="1" lang="ja-JP" altLang="en-US" sz="1050" b="1" dirty="0" smtClean="0">
                <a:solidFill>
                  <a:schemeClr val="tx1"/>
                </a:solidFill>
                <a:latin typeface="+mn-ea"/>
                <a:cs typeface="Meiryo UI" panose="020B0604030504040204" pitchFamily="50" charset="-128"/>
              </a:rPr>
              <a:t>課題②</a:t>
            </a:r>
            <a:r>
              <a:rPr kumimoji="1" lang="en-US" altLang="ja-JP" sz="1050" b="1" dirty="0" smtClean="0">
                <a:solidFill>
                  <a:schemeClr val="tx1"/>
                </a:solidFill>
                <a:latin typeface="+mn-ea"/>
                <a:cs typeface="Meiryo UI" panose="020B0604030504040204" pitchFamily="50" charset="-128"/>
              </a:rPr>
              <a:t>】</a:t>
            </a:r>
            <a:r>
              <a:rPr kumimoji="1" lang="ja-JP" altLang="en-US" sz="1050" b="1" dirty="0" smtClean="0">
                <a:solidFill>
                  <a:schemeClr val="tx1"/>
                </a:solidFill>
                <a:latin typeface="Arial Unicode MS" panose="020B0604020202020204" pitchFamily="50" charset="-128"/>
                <a:cs typeface="Meiryo UI" panose="020B0604030504040204" pitchFamily="50" charset="-128"/>
              </a:rPr>
              <a:t>減債基金の積立不足額の復元</a:t>
            </a:r>
            <a:endParaRPr kumimoji="1" lang="en-US" altLang="ja-JP" sz="1050" b="1" dirty="0" smtClean="0">
              <a:solidFill>
                <a:schemeClr val="tx1"/>
              </a:solidFill>
              <a:latin typeface="Arial Unicode MS" panose="020B0604020202020204" pitchFamily="50" charset="-128"/>
              <a:cs typeface="Meiryo UI" panose="020B0604030504040204" pitchFamily="50" charset="-128"/>
            </a:endParaRPr>
          </a:p>
          <a:p>
            <a:pPr algn="l">
              <a:spcBef>
                <a:spcPts val="300"/>
              </a:spcBef>
            </a:pPr>
            <a:r>
              <a:rPr lang="ja-JP" altLang="en-US" sz="1000" dirty="0" smtClean="0">
                <a:solidFill>
                  <a:schemeClr val="tx1"/>
                </a:solidFill>
                <a:latin typeface="Arial Unicode MS" panose="020B0604020202020204" pitchFamily="50" charset="-128"/>
                <a:cs typeface="Meiryo UI" panose="020B0604030504040204" pitchFamily="50" charset="-128"/>
              </a:rPr>
              <a:t>　</a:t>
            </a:r>
            <a:r>
              <a:rPr lang="ja-JP" altLang="en-US" sz="1000" dirty="0">
                <a:solidFill>
                  <a:schemeClr val="tx1"/>
                </a:solidFill>
                <a:latin typeface="Arial Unicode MS" panose="020B0604020202020204" pitchFamily="50" charset="-128"/>
                <a:cs typeface="Meiryo UI" panose="020B0604030504040204" pitchFamily="50" charset="-128"/>
              </a:rPr>
              <a:t>　</a:t>
            </a:r>
            <a:r>
              <a:rPr lang="ja-JP" altLang="en-US" sz="1000" dirty="0" smtClean="0">
                <a:solidFill>
                  <a:schemeClr val="tx1"/>
                </a:solidFill>
                <a:latin typeface="Arial Unicode MS" panose="020B0604020202020204" pitchFamily="50" charset="-128"/>
                <a:cs typeface="Meiryo UI" panose="020B0604030504040204" pitchFamily="50" charset="-128"/>
              </a:rPr>
              <a:t>・積立不足額：</a:t>
            </a:r>
            <a:r>
              <a:rPr lang="en-US" altLang="ja-JP" sz="1000" dirty="0" smtClean="0">
                <a:solidFill>
                  <a:schemeClr val="tx1"/>
                </a:solidFill>
                <a:latin typeface="Arial Unicode MS" panose="020B0604020202020204" pitchFamily="50" charset="-128"/>
                <a:cs typeface="Meiryo UI" panose="020B0604030504040204" pitchFamily="50" charset="-128"/>
              </a:rPr>
              <a:t>2,502</a:t>
            </a:r>
            <a:r>
              <a:rPr lang="ja-JP" altLang="en-US" sz="1000" dirty="0" smtClean="0">
                <a:solidFill>
                  <a:schemeClr val="tx1"/>
                </a:solidFill>
                <a:latin typeface="Arial Unicode MS" panose="020B0604020202020204" pitchFamily="50" charset="-128"/>
                <a:cs typeface="Meiryo UI" panose="020B0604030504040204" pitchFamily="50" charset="-128"/>
              </a:rPr>
              <a:t>億円（</a:t>
            </a:r>
            <a:r>
              <a:rPr lang="en-US" altLang="ja-JP" sz="1000" dirty="0" smtClean="0">
                <a:solidFill>
                  <a:schemeClr val="tx1"/>
                </a:solidFill>
                <a:latin typeface="Arial Unicode MS" panose="020B0604020202020204" pitchFamily="50" charset="-128"/>
                <a:cs typeface="Meiryo UI" panose="020B0604030504040204" pitchFamily="50" charset="-128"/>
              </a:rPr>
              <a:t>H27</a:t>
            </a:r>
            <a:r>
              <a:rPr lang="ja-JP" altLang="en-US" sz="1000" dirty="0" smtClean="0">
                <a:solidFill>
                  <a:schemeClr val="tx1"/>
                </a:solidFill>
                <a:latin typeface="Arial Unicode MS" panose="020B0604020202020204" pitchFamily="50" charset="-128"/>
                <a:cs typeface="Meiryo UI" panose="020B0604030504040204" pitchFamily="50" charset="-128"/>
              </a:rPr>
              <a:t>当初後）</a:t>
            </a:r>
            <a:endParaRPr lang="en-US" altLang="ja-JP" sz="1000" dirty="0" smtClean="0">
              <a:solidFill>
                <a:schemeClr val="tx1"/>
              </a:solidFill>
              <a:latin typeface="Arial Unicode MS" panose="020B0604020202020204" pitchFamily="50" charset="-128"/>
              <a:cs typeface="Meiryo UI" panose="020B0604030504040204" pitchFamily="50" charset="-128"/>
            </a:endParaRPr>
          </a:p>
          <a:p>
            <a:pPr algn="l">
              <a:spcBef>
                <a:spcPts val="300"/>
              </a:spcBef>
            </a:pPr>
            <a:r>
              <a:rPr lang="ja-JP" altLang="en-US" sz="1000" dirty="0">
                <a:solidFill>
                  <a:schemeClr val="tx1"/>
                </a:solidFill>
                <a:latin typeface="Arial Unicode MS" panose="020B0604020202020204" pitchFamily="50" charset="-128"/>
                <a:cs typeface="Meiryo UI" panose="020B0604030504040204" pitchFamily="50" charset="-128"/>
              </a:rPr>
              <a:t>　</a:t>
            </a:r>
            <a:r>
              <a:rPr lang="ja-JP" altLang="en-US" sz="1000" dirty="0" smtClean="0">
                <a:solidFill>
                  <a:schemeClr val="tx1"/>
                </a:solidFill>
                <a:latin typeface="Arial Unicode MS" panose="020B0604020202020204" pitchFamily="50" charset="-128"/>
                <a:cs typeface="Meiryo UI" panose="020B0604030504040204" pitchFamily="50" charset="-128"/>
              </a:rPr>
              <a:t>　　　　　　　　　　</a:t>
            </a:r>
            <a:r>
              <a:rPr lang="en-US" altLang="ja-JP" sz="1000" dirty="0" smtClean="0">
                <a:solidFill>
                  <a:schemeClr val="tx1"/>
                </a:solidFill>
                <a:latin typeface="Arial Unicode MS" panose="020B0604020202020204" pitchFamily="50" charset="-128"/>
                <a:cs typeface="Meiryo UI" panose="020B0604030504040204" pitchFamily="50" charset="-128"/>
              </a:rPr>
              <a:t>※H13</a:t>
            </a:r>
            <a:r>
              <a:rPr lang="ja-JP" altLang="en-US" sz="1000" dirty="0" smtClean="0">
                <a:solidFill>
                  <a:schemeClr val="tx1"/>
                </a:solidFill>
                <a:latin typeface="Arial Unicode MS" panose="020B0604020202020204" pitchFamily="50" charset="-128"/>
                <a:cs typeface="Meiryo UI" panose="020B0604030504040204" pitchFamily="50" charset="-128"/>
              </a:rPr>
              <a:t>～</a:t>
            </a:r>
            <a:r>
              <a:rPr lang="en-US" altLang="ja-JP" sz="1000" dirty="0" smtClean="0">
                <a:solidFill>
                  <a:schemeClr val="tx1"/>
                </a:solidFill>
                <a:latin typeface="Arial Unicode MS" panose="020B0604020202020204" pitchFamily="50" charset="-128"/>
                <a:cs typeface="Meiryo UI" panose="020B0604030504040204" pitchFamily="50" charset="-128"/>
              </a:rPr>
              <a:t>19</a:t>
            </a:r>
            <a:r>
              <a:rPr lang="ja-JP" altLang="en-US" sz="1000" dirty="0" smtClean="0">
                <a:solidFill>
                  <a:schemeClr val="tx1"/>
                </a:solidFill>
                <a:latin typeface="Arial Unicode MS" panose="020B0604020202020204" pitchFamily="50" charset="-128"/>
                <a:cs typeface="Meiryo UI" panose="020B0604030504040204" pitchFamily="50" charset="-128"/>
              </a:rPr>
              <a:t>の間に合計</a:t>
            </a:r>
            <a:r>
              <a:rPr lang="en-US" altLang="ja-JP" sz="1000" dirty="0" smtClean="0">
                <a:solidFill>
                  <a:schemeClr val="tx1"/>
                </a:solidFill>
                <a:latin typeface="Arial Unicode MS" panose="020B0604020202020204" pitchFamily="50" charset="-128"/>
                <a:cs typeface="Meiryo UI" panose="020B0604030504040204" pitchFamily="50" charset="-128"/>
              </a:rPr>
              <a:t>5,202</a:t>
            </a:r>
            <a:r>
              <a:rPr lang="ja-JP" altLang="en-US" sz="1000" dirty="0" smtClean="0">
                <a:solidFill>
                  <a:schemeClr val="tx1"/>
                </a:solidFill>
                <a:latin typeface="Arial Unicode MS" panose="020B0604020202020204" pitchFamily="50" charset="-128"/>
                <a:cs typeface="Meiryo UI" panose="020B0604030504040204" pitchFamily="50" charset="-128"/>
              </a:rPr>
              <a:t>億円を借入れ</a:t>
            </a:r>
            <a:endParaRPr lang="en-US" altLang="ja-JP" sz="1000" dirty="0" smtClean="0">
              <a:solidFill>
                <a:schemeClr val="tx1"/>
              </a:solidFill>
              <a:latin typeface="Arial Unicode MS" panose="020B0604020202020204" pitchFamily="50" charset="-128"/>
              <a:cs typeface="Meiryo UI" panose="020B0604030504040204" pitchFamily="50" charset="-128"/>
            </a:endParaRPr>
          </a:p>
          <a:p>
            <a:pPr algn="l">
              <a:spcBef>
                <a:spcPts val="300"/>
              </a:spcBef>
            </a:pPr>
            <a:r>
              <a:rPr kumimoji="1" lang="ja-JP" altLang="en-US" sz="1000" dirty="0" smtClean="0">
                <a:solidFill>
                  <a:schemeClr val="tx1"/>
                </a:solidFill>
                <a:latin typeface="Arial Unicode MS" panose="020B0604020202020204" pitchFamily="50" charset="-128"/>
                <a:cs typeface="Meiryo UI" panose="020B0604030504040204" pitchFamily="50" charset="-128"/>
              </a:rPr>
              <a:t>　　・今後</a:t>
            </a:r>
            <a:r>
              <a:rPr kumimoji="1" lang="en-US" altLang="ja-JP" sz="1000" dirty="0" smtClean="0">
                <a:solidFill>
                  <a:schemeClr val="tx1"/>
                </a:solidFill>
                <a:latin typeface="Arial Unicode MS" panose="020B0604020202020204" pitchFamily="50" charset="-128"/>
                <a:cs typeface="Meiryo UI" panose="020B0604030504040204" pitchFamily="50" charset="-128"/>
              </a:rPr>
              <a:t>10</a:t>
            </a:r>
            <a:r>
              <a:rPr kumimoji="1" lang="ja-JP" altLang="en-US" sz="1000" dirty="0" smtClean="0">
                <a:solidFill>
                  <a:schemeClr val="tx1"/>
                </a:solidFill>
                <a:latin typeface="Arial Unicode MS" panose="020B0604020202020204" pitchFamily="50" charset="-128"/>
                <a:cs typeface="Meiryo UI" panose="020B0604030504040204" pitchFamily="50" charset="-128"/>
              </a:rPr>
              <a:t>年以内（～</a:t>
            </a:r>
            <a:r>
              <a:rPr kumimoji="1" lang="en-US" altLang="ja-JP" sz="1000" dirty="0" smtClean="0">
                <a:solidFill>
                  <a:schemeClr val="tx1"/>
                </a:solidFill>
                <a:latin typeface="Arial Unicode MS" panose="020B0604020202020204" pitchFamily="50" charset="-128"/>
                <a:cs typeface="Meiryo UI" panose="020B0604030504040204" pitchFamily="50" charset="-128"/>
              </a:rPr>
              <a:t>H36</a:t>
            </a:r>
            <a:r>
              <a:rPr kumimoji="1" lang="ja-JP" altLang="en-US" sz="1000" dirty="0" smtClean="0">
                <a:solidFill>
                  <a:schemeClr val="tx1"/>
                </a:solidFill>
                <a:latin typeface="Arial Unicode MS" panose="020B0604020202020204" pitchFamily="50" charset="-128"/>
                <a:cs typeface="Meiryo UI" panose="020B0604030504040204" pitchFamily="50" charset="-128"/>
              </a:rPr>
              <a:t>）の解消をめざす（行財政改革推進プラン（案））</a:t>
            </a:r>
            <a:endParaRPr kumimoji="1" lang="en-US" altLang="ja-JP" sz="1000" dirty="0" smtClean="0">
              <a:solidFill>
                <a:schemeClr val="tx1"/>
              </a:solidFill>
              <a:latin typeface="Arial Unicode MS" panose="020B0604020202020204" pitchFamily="50" charset="-128"/>
              <a:cs typeface="Meiryo UI" panose="020B0604030504040204" pitchFamily="50" charset="-128"/>
            </a:endParaRPr>
          </a:p>
          <a:p>
            <a:pPr algn="l">
              <a:spcBef>
                <a:spcPts val="300"/>
              </a:spcBef>
            </a:pPr>
            <a:r>
              <a:rPr lang="ja-JP" altLang="en-US" sz="1000" dirty="0">
                <a:solidFill>
                  <a:schemeClr val="tx1"/>
                </a:solidFill>
                <a:latin typeface="Arial Unicode MS" panose="020B0604020202020204" pitchFamily="50" charset="-128"/>
                <a:cs typeface="Meiryo UI" panose="020B0604030504040204" pitchFamily="50" charset="-128"/>
              </a:rPr>
              <a:t>　</a:t>
            </a:r>
            <a:r>
              <a:rPr lang="ja-JP" altLang="en-US" sz="1000" dirty="0" smtClean="0">
                <a:solidFill>
                  <a:schemeClr val="tx1"/>
                </a:solidFill>
                <a:latin typeface="Arial Unicode MS" panose="020B0604020202020204" pitchFamily="50" charset="-128"/>
                <a:cs typeface="Meiryo UI" panose="020B0604030504040204" pitchFamily="50" charset="-128"/>
              </a:rPr>
              <a:t>　　　　⇒ 実質公債費比率が</a:t>
            </a:r>
            <a:r>
              <a:rPr lang="en-US" altLang="ja-JP" sz="1000" dirty="0" smtClean="0">
                <a:solidFill>
                  <a:schemeClr val="tx1"/>
                </a:solidFill>
                <a:latin typeface="Arial Unicode MS" panose="020B0604020202020204" pitchFamily="50" charset="-128"/>
                <a:cs typeface="Meiryo UI" panose="020B0604030504040204" pitchFamily="50" charset="-128"/>
              </a:rPr>
              <a:t>18%</a:t>
            </a:r>
            <a:r>
              <a:rPr lang="ja-JP" altLang="en-US" sz="1000" dirty="0" smtClean="0">
                <a:solidFill>
                  <a:schemeClr val="tx1"/>
                </a:solidFill>
                <a:latin typeface="Arial Unicode MS" panose="020B0604020202020204" pitchFamily="50" charset="-128"/>
                <a:cs typeface="Meiryo UI" panose="020B0604030504040204" pitchFamily="50" charset="-128"/>
              </a:rPr>
              <a:t>未満になるのは</a:t>
            </a:r>
            <a:r>
              <a:rPr lang="en-US" altLang="ja-JP" sz="1000" dirty="0" smtClean="0">
                <a:solidFill>
                  <a:schemeClr val="tx1"/>
                </a:solidFill>
                <a:latin typeface="Arial Unicode MS" panose="020B0604020202020204" pitchFamily="50" charset="-128"/>
                <a:cs typeface="Meiryo UI" panose="020B0604030504040204" pitchFamily="50" charset="-128"/>
              </a:rPr>
              <a:t>H37</a:t>
            </a:r>
            <a:r>
              <a:rPr lang="ja-JP" altLang="en-US" sz="1000" dirty="0" smtClean="0">
                <a:solidFill>
                  <a:schemeClr val="tx1"/>
                </a:solidFill>
                <a:latin typeface="Arial Unicode MS" panose="020B0604020202020204" pitchFamily="50" charset="-128"/>
                <a:cs typeface="Meiryo UI" panose="020B0604030504040204" pitchFamily="50" charset="-128"/>
              </a:rPr>
              <a:t>に</a:t>
            </a:r>
            <a:endParaRPr kumimoji="1" lang="ja-JP" altLang="en-US" sz="1000" dirty="0">
              <a:solidFill>
                <a:schemeClr val="tx1"/>
              </a:solidFill>
              <a:latin typeface="Arial Unicode MS" panose="020B0604020202020204" pitchFamily="50" charset="-128"/>
              <a:cs typeface="Meiryo UI" panose="020B0604030504040204" pitchFamily="50" charset="-128"/>
            </a:endParaRPr>
          </a:p>
        </p:txBody>
      </p:sp>
      <p:sp>
        <p:nvSpPr>
          <p:cNvPr id="17" name="Text Box 4"/>
          <p:cNvSpPr txBox="1">
            <a:spLocks noChangeArrowheads="1"/>
          </p:cNvSpPr>
          <p:nvPr/>
        </p:nvSpPr>
        <p:spPr bwMode="auto">
          <a:xfrm>
            <a:off x="9497236" y="6576024"/>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smtClean="0">
                <a:latin typeface="Verdana" pitchFamily="34" charset="0"/>
              </a:rPr>
              <a:t>8</a:t>
            </a:r>
            <a:endParaRPr lang="en-US" altLang="ja-JP" sz="1000" b="1" i="1" dirty="0">
              <a:latin typeface="Verdana" pitchFamily="34" charset="0"/>
            </a:endParaRPr>
          </a:p>
        </p:txBody>
      </p:sp>
      <p:sp>
        <p:nvSpPr>
          <p:cNvPr id="5" name="大かっこ 4"/>
          <p:cNvSpPr/>
          <p:nvPr/>
        </p:nvSpPr>
        <p:spPr>
          <a:xfrm>
            <a:off x="4994521" y="5295444"/>
            <a:ext cx="4407869" cy="58114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100" dirty="0" smtClean="0">
                <a:latin typeface="ＭＳ Ｐゴシック" pitchFamily="50" charset="-128"/>
              </a:rPr>
              <a:t>内閣府試算の経済</a:t>
            </a:r>
            <a:r>
              <a:rPr lang="ja-JP" altLang="en-US" sz="1100" dirty="0">
                <a:latin typeface="ＭＳ Ｐゴシック" pitchFamily="50" charset="-128"/>
              </a:rPr>
              <a:t>成長率・長期金利や歳入・歳出の状況など、現時点で見込むことができる条件を前提に</a:t>
            </a:r>
            <a:r>
              <a:rPr lang="ja-JP" altLang="en-US" sz="1100" dirty="0" smtClean="0">
                <a:latin typeface="ＭＳ Ｐゴシック" pitchFamily="50" charset="-128"/>
              </a:rPr>
              <a:t>推計。</a:t>
            </a:r>
            <a:endParaRPr lang="en-US" altLang="ja-JP" sz="1100" dirty="0" smtClean="0">
              <a:latin typeface="ＭＳ Ｐゴシック" pitchFamily="50" charset="-128"/>
            </a:endParaRPr>
          </a:p>
          <a:p>
            <a:pPr algn="l"/>
            <a:r>
              <a:rPr lang="ja-JP" altLang="en-US" sz="1100" dirty="0" smtClean="0">
                <a:latin typeface="ＭＳ Ｐゴシック" pitchFamily="50" charset="-128"/>
              </a:rPr>
              <a:t>この</a:t>
            </a:r>
            <a:r>
              <a:rPr lang="ja-JP" altLang="en-US" sz="1100" dirty="0">
                <a:latin typeface="ＭＳ Ｐゴシック" pitchFamily="50" charset="-128"/>
              </a:rPr>
              <a:t>試算は不確定要素を多く含んでおり、相当の幅をもってみる必要。</a:t>
            </a:r>
            <a:endParaRPr kumimoji="1" lang="ja-JP" altLang="en-US" sz="1100" dirty="0"/>
          </a:p>
        </p:txBody>
      </p:sp>
      <p:sp>
        <p:nvSpPr>
          <p:cNvPr id="6" name="テキスト ボックス 5"/>
          <p:cNvSpPr txBox="1"/>
          <p:nvPr/>
        </p:nvSpPr>
        <p:spPr>
          <a:xfrm>
            <a:off x="1736167" y="5887405"/>
            <a:ext cx="7666224" cy="261610"/>
          </a:xfrm>
          <a:prstGeom prst="rect">
            <a:avLst/>
          </a:prstGeom>
          <a:noFill/>
        </p:spPr>
        <p:txBody>
          <a:bodyPr wrap="square" rtlCol="0">
            <a:spAutoFit/>
          </a:bodyPr>
          <a:lstStyle/>
          <a:p>
            <a:pPr algn="l"/>
            <a:r>
              <a:rPr kumimoji="1" lang="en-US" altLang="ja-JP" sz="1100" dirty="0" smtClean="0"/>
              <a:t>※H31</a:t>
            </a:r>
            <a:r>
              <a:rPr kumimoji="1" lang="ja-JP" altLang="en-US" sz="1100" dirty="0" smtClean="0"/>
              <a:t>までは財政収支への影響が大きい事業等を個別積上げ、</a:t>
            </a:r>
            <a:r>
              <a:rPr lang="en-US" altLang="ja-JP" sz="1100" dirty="0" smtClean="0"/>
              <a:t>H36</a:t>
            </a:r>
            <a:r>
              <a:rPr lang="ja-JP" altLang="en-US" sz="1100" dirty="0" smtClean="0"/>
              <a:t>までは内閣府試算の経済成長率・長期金利を前提に推計</a:t>
            </a:r>
            <a:endParaRPr kumimoji="1" lang="ja-JP" altLang="en-US" sz="1100" dirty="0"/>
          </a:p>
        </p:txBody>
      </p:sp>
      <p:sp>
        <p:nvSpPr>
          <p:cNvPr id="23" name="Text Box 13"/>
          <p:cNvSpPr txBox="1">
            <a:spLocks noChangeArrowheads="1"/>
          </p:cNvSpPr>
          <p:nvPr/>
        </p:nvSpPr>
        <p:spPr bwMode="auto">
          <a:xfrm>
            <a:off x="7525622" y="203995"/>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②</a:t>
            </a:r>
          </a:p>
        </p:txBody>
      </p:sp>
    </p:spTree>
    <p:extLst>
      <p:ext uri="{BB962C8B-B14F-4D97-AF65-F5344CB8AC3E}">
        <p14:creationId xmlns:p14="http://schemas.microsoft.com/office/powerpoint/2010/main" val="3371487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9912</TotalTime>
  <Words>1029</Words>
  <Application>Microsoft Office PowerPoint</Application>
  <PresentationFormat>A4 210 x 297 mm</PresentationFormat>
  <Paragraphs>236</Paragraphs>
  <Slides>10</Slides>
  <Notes>6</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10</vt:i4>
      </vt:variant>
    </vt:vector>
  </HeadingPairs>
  <TitlesOfParts>
    <vt:vector size="13" baseType="lpstr">
      <vt:lpstr>s-cool14</vt:lpstr>
      <vt:lpstr>Office ​​テーマ</vt:lpstr>
      <vt:lpstr>ワークシート</vt:lpstr>
      <vt:lpstr>PowerPoint プレゼンテーション</vt:lpstr>
      <vt:lpstr>　歳入・歳出の傾向</vt:lpstr>
      <vt:lpstr>　財政収支の見通し　 【　28年2月版　】</vt:lpstr>
      <vt:lpstr>　財政収支改善方策の検討</vt:lpstr>
      <vt:lpstr>PowerPoint プレゼンテーション</vt:lpstr>
      <vt:lpstr>PowerPoint プレゼンテーション</vt:lpstr>
      <vt:lpstr>　試算の前提条件　 【　28年2月版　】</vt:lpstr>
      <vt:lpstr>財政調整基金への積立目標額　《1,450億円（ 36年度末）》</vt:lpstr>
      <vt:lpstr>　（参考）前回試算　 【　27年2月版　】</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大阪府職員端末機１７年度１２月調達</dc:creator>
  <cp:lastModifiedBy>大阪府</cp:lastModifiedBy>
  <cp:revision>931</cp:revision>
  <cp:lastPrinted>2016-02-16T01:45:19Z</cp:lastPrinted>
  <dcterms:created xsi:type="dcterms:W3CDTF">2009-12-29T09:06:20Z</dcterms:created>
  <dcterms:modified xsi:type="dcterms:W3CDTF">2016-02-16T01:45:49Z</dcterms:modified>
</cp:coreProperties>
</file>