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48" r:id="rId1"/>
  </p:sldMasterIdLst>
  <p:notesMasterIdLst>
    <p:notesMasterId r:id="rId20"/>
  </p:notesMasterIdLst>
  <p:sldIdLst>
    <p:sldId id="256" r:id="rId2"/>
    <p:sldId id="308" r:id="rId3"/>
    <p:sldId id="295" r:id="rId4"/>
    <p:sldId id="312" r:id="rId5"/>
    <p:sldId id="296" r:id="rId6"/>
    <p:sldId id="297" r:id="rId7"/>
    <p:sldId id="300" r:id="rId8"/>
    <p:sldId id="310" r:id="rId9"/>
    <p:sldId id="298" r:id="rId10"/>
    <p:sldId id="320" r:id="rId11"/>
    <p:sldId id="304" r:id="rId12"/>
    <p:sldId id="302" r:id="rId13"/>
    <p:sldId id="287" r:id="rId14"/>
    <p:sldId id="289" r:id="rId15"/>
    <p:sldId id="291" r:id="rId16"/>
    <p:sldId id="292" r:id="rId17"/>
    <p:sldId id="321" r:id="rId18"/>
    <p:sldId id="303" r:id="rId19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0" autoAdjust="0"/>
    <p:restoredTop sz="95144" autoAdjust="0"/>
  </p:normalViewPr>
  <p:slideViewPr>
    <p:cSldViewPr>
      <p:cViewPr varScale="1">
        <p:scale>
          <a:sx n="67" d="100"/>
          <a:sy n="67" d="100"/>
        </p:scale>
        <p:origin x="1698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9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4" cy="496888"/>
          </a:xfrm>
          <a:prstGeom prst="rect">
            <a:avLst/>
          </a:prstGeom>
        </p:spPr>
        <p:txBody>
          <a:bodyPr vert="horz" lIns="91428" tIns="45714" rIns="91428" bIns="45714" rtlCol="0"/>
          <a:lstStyle>
            <a:lvl1pPr algn="r">
              <a:defRPr sz="1100"/>
            </a:lvl1pPr>
          </a:lstStyle>
          <a:p>
            <a:fld id="{61CA31F8-F74A-40F1-8DAA-9DFF74669CC7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68875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8" tIns="45714" rIns="91428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039" y="4721226"/>
            <a:ext cx="5445126" cy="4471989"/>
          </a:xfrm>
          <a:prstGeom prst="rect">
            <a:avLst/>
          </a:prstGeom>
        </p:spPr>
        <p:txBody>
          <a:bodyPr vert="horz" lIns="91428" tIns="45714" rIns="91428" bIns="45714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4" cy="496887"/>
          </a:xfrm>
          <a:prstGeom prst="rect">
            <a:avLst/>
          </a:prstGeom>
        </p:spPr>
        <p:txBody>
          <a:bodyPr vert="horz" lIns="91428" tIns="45714" rIns="91428" bIns="45714" rtlCol="0" anchor="b"/>
          <a:lstStyle>
            <a:lvl1pPr algn="r">
              <a:defRPr sz="1100"/>
            </a:lvl1pPr>
          </a:lstStyle>
          <a:p>
            <a:fld id="{1934D5CC-4A0C-4D44-9FBB-22AD4B79EF7B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60843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E144E-E570-4629-84FD-EF3F45E15CE3}" type="slidenum">
              <a:rPr kumimoji="1" lang="ja-JP" altLang="en-US" smtClean="0"/>
              <a:pPr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182433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5576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8070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2456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3228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71562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60392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198889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74524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49350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018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13502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FC286-0FB2-43E7-A537-700FCA38C029}" type="datetimeFigureOut">
              <a:rPr kumimoji="1" lang="ja-JP" altLang="en-US" smtClean="0"/>
              <a:pPr/>
              <a:t>2019/9/19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48330-19CA-442F-8CA1-3D3D5A242D71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636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emf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ref.osaka.lg.jp/kotsukankyo/haigasu/" TargetMode="External"/><Relationship Id="rId2" Type="http://schemas.openxmlformats.org/officeDocument/2006/relationships/hyperlink" Target="http://www.pref.osaka.lg.jp/kotsukankyo/mailmaga/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hyperlink" Target="http://www.pref.osaka.lg.jp/kotsukankyo/haigasu/eco_challenge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タイトル 1"/>
          <p:cNvSpPr txBox="1">
            <a:spLocks/>
          </p:cNvSpPr>
          <p:nvPr/>
        </p:nvSpPr>
        <p:spPr>
          <a:xfrm>
            <a:off x="496572" y="2174999"/>
            <a:ext cx="8208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3600" dirty="0" smtClean="0"/>
              <a:t>平成</a:t>
            </a:r>
            <a:r>
              <a:rPr lang="en-US" altLang="ja-JP" sz="3600" dirty="0" smtClean="0"/>
              <a:t>29</a:t>
            </a:r>
            <a:r>
              <a:rPr lang="ja-JP" altLang="en-US" sz="3600" dirty="0" smtClean="0"/>
              <a:t>年度における</a:t>
            </a:r>
            <a:endParaRPr lang="en-US" altLang="ja-JP" sz="3600" dirty="0" smtClean="0"/>
          </a:p>
          <a:p>
            <a:r>
              <a:rPr lang="ja-JP" altLang="en-US" sz="3600" dirty="0" smtClean="0"/>
              <a:t>協</a:t>
            </a:r>
            <a:r>
              <a:rPr lang="ja-JP" altLang="en-US" sz="3600" dirty="0"/>
              <a:t>議会構成機関の自動車</a:t>
            </a:r>
            <a:r>
              <a:rPr lang="ja-JP" altLang="en-US" sz="3600" dirty="0" smtClean="0"/>
              <a:t>環境対策の</a:t>
            </a:r>
            <a:endParaRPr lang="en-US" altLang="ja-JP" sz="3600" dirty="0" smtClean="0"/>
          </a:p>
          <a:p>
            <a:r>
              <a:rPr lang="ja-JP" altLang="en-US" sz="3600" dirty="0" smtClean="0"/>
              <a:t>進捗状況について</a:t>
            </a:r>
            <a:endParaRPr lang="ja-JP" altLang="en-US" sz="3600" dirty="0"/>
          </a:p>
        </p:txBody>
      </p:sp>
      <p:sp>
        <p:nvSpPr>
          <p:cNvPr id="7" name="タイトル 1"/>
          <p:cNvSpPr txBox="1">
            <a:spLocks/>
          </p:cNvSpPr>
          <p:nvPr/>
        </p:nvSpPr>
        <p:spPr>
          <a:xfrm>
            <a:off x="7524472" y="404664"/>
            <a:ext cx="1296000" cy="5760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kumimoji="1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2000" smtClean="0">
                <a:latin typeface="+mn-ea"/>
                <a:ea typeface="+mn-ea"/>
              </a:rPr>
              <a:t>資料３</a:t>
            </a:r>
            <a:endParaRPr lang="ja-JP" altLang="en-US" sz="2000" dirty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23342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線コネクタ 4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テキスト ボックス 5"/>
          <p:cNvSpPr txBox="1"/>
          <p:nvPr/>
        </p:nvSpPr>
        <p:spPr>
          <a:xfrm>
            <a:off x="971600" y="105829"/>
            <a:ext cx="7344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400" dirty="0" smtClean="0">
                <a:latin typeface="+mn-ea"/>
              </a:rPr>
              <a:t>H21</a:t>
            </a:r>
            <a:r>
              <a:rPr lang="ja-JP" altLang="en-US" sz="2400" dirty="0" smtClean="0">
                <a:latin typeface="+mn-ea"/>
              </a:rPr>
              <a:t>から</a:t>
            </a:r>
            <a:r>
              <a:rPr lang="en-US" altLang="ja-JP" sz="2400" dirty="0" smtClean="0">
                <a:latin typeface="+mn-ea"/>
              </a:rPr>
              <a:t>H29</a:t>
            </a:r>
            <a:r>
              <a:rPr lang="ja-JP" altLang="en-US" sz="2400" dirty="0" err="1" smtClean="0">
                <a:latin typeface="+mn-ea"/>
              </a:rPr>
              <a:t>までの</a:t>
            </a:r>
            <a:r>
              <a:rPr lang="ja-JP" altLang="en-US" sz="2400" dirty="0" smtClean="0">
                <a:latin typeface="+mn-ea"/>
              </a:rPr>
              <a:t>対策別削減量の試算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32652" y="150262"/>
            <a:ext cx="1618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＜効　果＞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0528" y="5229385"/>
            <a:ext cx="4570412" cy="432048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2000" b="1" spc="-90" dirty="0" smtClean="0">
                <a:latin typeface="+mj-ea"/>
                <a:ea typeface="+mj-ea"/>
              </a:rPr>
              <a:t>＜対策別削減量の</a:t>
            </a:r>
            <a:r>
              <a:rPr lang="ja-JP" altLang="en-US" sz="2000" b="1" spc="-90" dirty="0">
                <a:latin typeface="+mj-ea"/>
                <a:ea typeface="+mj-ea"/>
              </a:rPr>
              <a:t>試算</a:t>
            </a:r>
            <a:r>
              <a:rPr lang="ja-JP" altLang="en-US" sz="2000" b="1" spc="-90" dirty="0" smtClean="0">
                <a:latin typeface="+mj-ea"/>
                <a:ea typeface="+mj-ea"/>
              </a:rPr>
              <a:t>方法の考え方＞</a:t>
            </a:r>
            <a:endParaRPr lang="en-US" altLang="ja-JP" sz="2000" b="1" spc="-90" dirty="0" smtClean="0">
              <a:latin typeface="+mj-ea"/>
              <a:ea typeface="+mj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32652" y="5693151"/>
            <a:ext cx="8903844" cy="1044825"/>
          </a:xfrm>
          <a:prstGeom prst="roundRect">
            <a:avLst/>
          </a:prstGeom>
          <a:noFill/>
          <a:ln w="28575">
            <a:noFill/>
          </a:ln>
        </p:spPr>
        <p:txBody>
          <a:bodyPr wrap="square" rtlCol="0" anchor="ctr" anchorCtr="0">
            <a:noAutofit/>
          </a:bodyPr>
          <a:lstStyle/>
          <a:p>
            <a:pPr marL="269875" indent="-269875">
              <a:lnSpc>
                <a:spcPts val="2100"/>
              </a:lnSpc>
            </a:pPr>
            <a:r>
              <a:rPr lang="ja-JP" altLang="en-US" spc="-70" dirty="0" smtClean="0">
                <a:latin typeface="+mn-ea"/>
              </a:rPr>
              <a:t>○ 対策を</a:t>
            </a:r>
            <a:r>
              <a:rPr lang="ja-JP" altLang="en-US" spc="-70" dirty="0" smtClean="0">
                <a:solidFill>
                  <a:srgbClr val="FF0000"/>
                </a:solidFill>
                <a:latin typeface="+mn-ea"/>
              </a:rPr>
              <a:t>３つの効果（排出係数、走行量、旅行速度）に分類</a:t>
            </a:r>
            <a:r>
              <a:rPr lang="ja-JP" altLang="en-US" spc="-70" dirty="0" smtClean="0">
                <a:latin typeface="+mn-ea"/>
              </a:rPr>
              <a:t>した上で、各効果の削減量を試算。</a:t>
            </a:r>
            <a:endParaRPr lang="en-US" altLang="ja-JP" spc="-70" dirty="0" smtClean="0">
              <a:latin typeface="+mn-ea"/>
            </a:endParaRPr>
          </a:p>
          <a:p>
            <a:pPr marL="269875" indent="-269875">
              <a:lnSpc>
                <a:spcPts val="2100"/>
              </a:lnSpc>
            </a:pPr>
            <a:r>
              <a:rPr lang="ja-JP" altLang="en-US" spc="-70" dirty="0" smtClean="0">
                <a:latin typeface="+mn-ea"/>
              </a:rPr>
              <a:t>○ 具体的には、</a:t>
            </a:r>
            <a:r>
              <a:rPr lang="ja-JP" altLang="en-US" spc="-70" dirty="0" smtClean="0">
                <a:solidFill>
                  <a:srgbClr val="FF0000"/>
                </a:solidFill>
                <a:latin typeface="+mn-ea"/>
              </a:rPr>
              <a:t>見たい効果の係数以外</a:t>
            </a:r>
            <a:r>
              <a:rPr lang="ja-JP" altLang="en-US" spc="-70" dirty="0">
                <a:solidFill>
                  <a:srgbClr val="FF0000"/>
                </a:solidFill>
                <a:latin typeface="+mn-ea"/>
              </a:rPr>
              <a:t>を固定</a:t>
            </a:r>
            <a:r>
              <a:rPr lang="ja-JP" altLang="en-US" spc="-70" dirty="0" smtClean="0">
                <a:latin typeface="+mn-ea"/>
              </a:rPr>
              <a:t>して算定した</a:t>
            </a:r>
            <a:r>
              <a:rPr lang="en-US" altLang="ja-JP" spc="-70" dirty="0" smtClean="0">
                <a:latin typeface="+mn-ea"/>
              </a:rPr>
              <a:t>H21</a:t>
            </a:r>
            <a:r>
              <a:rPr lang="ja-JP" altLang="en-US" spc="-70" dirty="0">
                <a:latin typeface="+mn-ea"/>
              </a:rPr>
              <a:t>と</a:t>
            </a:r>
            <a:r>
              <a:rPr lang="en-US" altLang="ja-JP" spc="-70" dirty="0">
                <a:latin typeface="+mn-ea"/>
              </a:rPr>
              <a:t>H29</a:t>
            </a:r>
            <a:r>
              <a:rPr lang="ja-JP" altLang="en-US" spc="-70" dirty="0" err="1">
                <a:latin typeface="+mn-ea"/>
              </a:rPr>
              <a:t>の排</a:t>
            </a:r>
            <a:r>
              <a:rPr lang="ja-JP" altLang="en-US" spc="-70" dirty="0" smtClean="0">
                <a:latin typeface="+mn-ea"/>
              </a:rPr>
              <a:t>出量の差で求める。</a:t>
            </a:r>
            <a:endParaRPr lang="ja-JP" altLang="en-US" spc="-70" dirty="0">
              <a:latin typeface="+mn-ea"/>
            </a:endParaRPr>
          </a:p>
          <a:p>
            <a:pPr marL="269875" indent="-269875">
              <a:lnSpc>
                <a:spcPts val="2100"/>
              </a:lnSpc>
            </a:pPr>
            <a:r>
              <a:rPr lang="ja-JP" altLang="en-US" spc="-70" dirty="0" smtClean="0">
                <a:latin typeface="+mn-ea"/>
              </a:rPr>
              <a:t>　　</a:t>
            </a:r>
            <a:r>
              <a:rPr lang="ja-JP" altLang="en-US" sz="1600" spc="-70" dirty="0" smtClean="0">
                <a:latin typeface="+mn-ea"/>
              </a:rPr>
              <a:t>　</a:t>
            </a:r>
            <a:r>
              <a:rPr lang="ja-JP" altLang="en-US" sz="1600" spc="-7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（例えば、走行量の効果を見る場合、排出係数、旅行速度は</a:t>
            </a:r>
            <a:r>
              <a:rPr lang="en-US" altLang="ja-JP" sz="1600" spc="-7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sz="1600" spc="-7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に固定）</a:t>
            </a:r>
            <a:endParaRPr lang="en-US" altLang="ja-JP" sz="1600" spc="-7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269875" indent="-269875">
              <a:lnSpc>
                <a:spcPts val="2100"/>
              </a:lnSpc>
            </a:pPr>
            <a:r>
              <a:rPr lang="ja-JP" altLang="en-US" spc="-70" dirty="0" smtClean="0">
                <a:latin typeface="+mn-ea"/>
              </a:rPr>
              <a:t>○</a:t>
            </a:r>
            <a:r>
              <a:rPr lang="ja-JP" altLang="en-US" spc="-70" dirty="0">
                <a:latin typeface="+mn-ea"/>
              </a:rPr>
              <a:t> </a:t>
            </a:r>
            <a:r>
              <a:rPr lang="ja-JP" altLang="en-US" spc="-70" dirty="0" smtClean="0">
                <a:latin typeface="+mn-ea"/>
              </a:rPr>
              <a:t>各効果の削減量の合計が、</a:t>
            </a:r>
            <a:r>
              <a:rPr lang="ja-JP" altLang="en-US" spc="-70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pc="-70" dirty="0">
                <a:solidFill>
                  <a:srgbClr val="FF0000"/>
                </a:solidFill>
                <a:latin typeface="+mn-ea"/>
              </a:rPr>
              <a:t>の削減量</a:t>
            </a:r>
            <a:r>
              <a:rPr lang="ja-JP" altLang="en-US" spc="-70" dirty="0">
                <a:latin typeface="+mn-ea"/>
              </a:rPr>
              <a:t>（</a:t>
            </a:r>
            <a:r>
              <a:rPr lang="en-US" altLang="ja-JP" spc="-70" dirty="0">
                <a:latin typeface="+mn-ea"/>
              </a:rPr>
              <a:t>H21</a:t>
            </a:r>
            <a:r>
              <a:rPr lang="ja-JP" altLang="en-US" spc="-70" dirty="0">
                <a:latin typeface="+mn-ea"/>
              </a:rPr>
              <a:t>と</a:t>
            </a:r>
            <a:r>
              <a:rPr lang="en-US" altLang="ja-JP" spc="-70" dirty="0" smtClean="0">
                <a:latin typeface="+mn-ea"/>
              </a:rPr>
              <a:t>H29</a:t>
            </a:r>
            <a:r>
              <a:rPr lang="ja-JP" altLang="en-US" spc="-70" dirty="0" err="1" smtClean="0">
                <a:latin typeface="+mn-ea"/>
              </a:rPr>
              <a:t>の排</a:t>
            </a:r>
            <a:r>
              <a:rPr lang="ja-JP" altLang="en-US" spc="-70" dirty="0" smtClean="0">
                <a:latin typeface="+mn-ea"/>
              </a:rPr>
              <a:t>出量の差）に合うよう</a:t>
            </a:r>
            <a:r>
              <a:rPr lang="ja-JP" altLang="en-US" spc="-70" dirty="0" smtClean="0">
                <a:solidFill>
                  <a:srgbClr val="FF0000"/>
                </a:solidFill>
                <a:latin typeface="+mn-ea"/>
              </a:rPr>
              <a:t>割り振る</a:t>
            </a:r>
            <a:r>
              <a:rPr lang="ja-JP" altLang="en-US" spc="-70" dirty="0" smtClean="0">
                <a:latin typeface="+mn-ea"/>
              </a:rPr>
              <a:t>。</a:t>
            </a:r>
            <a:endParaRPr lang="en-US" altLang="ja-JP" spc="-7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72" y="731118"/>
            <a:ext cx="7551313" cy="4452321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6992191" y="6488393"/>
            <a:ext cx="2133600" cy="365125"/>
          </a:xfrm>
        </p:spPr>
        <p:txBody>
          <a:bodyPr/>
          <a:lstStyle/>
          <a:p>
            <a:fld id="{32148330-19CA-442F-8CA1-3D3D5A242D71}" type="slidenum">
              <a:rPr kumimoji="1" lang="ja-JP" altLang="en-US" smtClean="0"/>
              <a:pPr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748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243" y="1604371"/>
            <a:ext cx="8641245" cy="4655470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97596" y="87015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対策全体</a:t>
            </a:r>
            <a:r>
              <a:rPr lang="ja-JP" altLang="en-US" sz="2400" dirty="0" smtClean="0">
                <a:latin typeface="+mn-ea"/>
              </a:rPr>
              <a:t>による</a:t>
            </a:r>
            <a:r>
              <a:rPr lang="en-US" altLang="ja-JP" sz="2400" dirty="0" smtClean="0">
                <a:latin typeface="+mn-ea"/>
              </a:rPr>
              <a:t>NOx</a:t>
            </a:r>
            <a:r>
              <a:rPr lang="ja-JP" altLang="ja-JP" sz="2400" dirty="0" smtClean="0">
                <a:latin typeface="+mn-ea"/>
              </a:rPr>
              <a:t>削減量</a:t>
            </a:r>
            <a:r>
              <a:rPr lang="ja-JP" altLang="en-US" sz="2400" dirty="0" smtClean="0">
                <a:latin typeface="+mn-ea"/>
              </a:rPr>
              <a:t>（経年推移）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10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672344" y="1094585"/>
            <a:ext cx="807612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なお</a:t>
            </a:r>
            <a:r>
              <a:rPr lang="ja-JP" altLang="en-US" sz="1700" dirty="0"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en-US" altLang="ja-JP" sz="1700" dirty="0" smtClean="0"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lang="en-US" altLang="ja-JP" sz="1700" dirty="0" smtClean="0"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lang="ja-JP" altLang="en-US" sz="1700" dirty="0">
                <a:latin typeface="ＭＳ ゴシック" pitchFamily="49" charset="-128"/>
                <a:ea typeface="ＭＳ ゴシック" pitchFamily="49" charset="-128"/>
              </a:rPr>
              <a:t>一時的に削減量が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減少</a:t>
            </a:r>
            <a:r>
              <a:rPr lang="ja-JP" altLang="en-US" sz="1700" dirty="0">
                <a:latin typeface="ＭＳ ゴシック" pitchFamily="49" charset="-128"/>
                <a:ea typeface="ＭＳ ゴシック" pitchFamily="49" charset="-128"/>
              </a:rPr>
              <a:t>（</a:t>
            </a:r>
            <a:r>
              <a:rPr lang="ja-JP" altLang="en-US" sz="1700" dirty="0" smtClean="0">
                <a:latin typeface="ＭＳ ゴシック" pitchFamily="49" charset="-128"/>
                <a:ea typeface="ＭＳ ゴシック" pitchFamily="49" charset="-128"/>
              </a:rPr>
              <a:t>交通センサスデータの違い、排出係数の大きいバス、特種（殊）車の走行量の増加などが原因と考えられる。）</a:t>
            </a:r>
            <a:endParaRPr kumimoji="1" lang="en-US" altLang="ja-JP" sz="1700" dirty="0" smtClean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9" name="テキスト ボックス 2"/>
          <p:cNvSpPr txBox="1">
            <a:spLocks noChangeArrowheads="1"/>
          </p:cNvSpPr>
          <p:nvPr/>
        </p:nvSpPr>
        <p:spPr bwMode="auto">
          <a:xfrm>
            <a:off x="611560" y="6201376"/>
            <a:ext cx="686196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年度の削減量算定には、平成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277236" y="676415"/>
            <a:ext cx="6625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 indent="-266700">
              <a:spcBef>
                <a:spcPts val="600"/>
              </a:spcBef>
            </a:pPr>
            <a:r>
              <a:rPr lang="ja-JP" altLang="en-US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全</a:t>
            </a:r>
            <a:r>
              <a:rPr lang="ja-JP" altLang="en-US" sz="2000" u="sng" spc="-1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効果</a:t>
            </a:r>
            <a:r>
              <a:rPr lang="ja-JP" altLang="en-US" sz="2000" u="sng" spc="-1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は、想定目標ライン（点線）を上回って良好に推移。</a:t>
            </a:r>
            <a:endParaRPr kumimoji="1" lang="ja-JP" altLang="en-US" sz="2000" u="sng" spc="-1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四角形吹き出し 13"/>
          <p:cNvSpPr/>
          <p:nvPr/>
        </p:nvSpPr>
        <p:spPr>
          <a:xfrm>
            <a:off x="4738718" y="3756919"/>
            <a:ext cx="1152128" cy="512869"/>
          </a:xfrm>
          <a:prstGeom prst="wedgeRectCallout">
            <a:avLst>
              <a:gd name="adj1" fmla="val -87985"/>
              <a:gd name="adj2" fmla="val 127623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36000" tIns="0" rIns="0" bIns="0" rtlCol="0" anchor="ctr"/>
          <a:lstStyle/>
          <a:p>
            <a:r>
              <a:rPr kumimoji="1" lang="ja-JP" altLang="en-US" sz="1200" dirty="0" smtClean="0"/>
              <a:t>一時的に削減量が大きく減少</a:t>
            </a:r>
            <a:endParaRPr kumimoji="1" lang="ja-JP" altLang="en-US" sz="1200" dirty="0"/>
          </a:p>
        </p:txBody>
      </p:sp>
      <p:sp>
        <p:nvSpPr>
          <p:cNvPr id="15" name="テキスト ボックス 2"/>
          <p:cNvSpPr txBox="1">
            <a:spLocks noChangeArrowheads="1"/>
          </p:cNvSpPr>
          <p:nvPr/>
        </p:nvSpPr>
        <p:spPr bwMode="auto">
          <a:xfrm>
            <a:off x="5724128" y="5805521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178571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52" y="1629244"/>
            <a:ext cx="8658952" cy="4712132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022860" y="98987"/>
            <a:ext cx="5133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 smtClean="0">
                <a:latin typeface="+mn-ea"/>
              </a:rPr>
              <a:t>対策全体</a:t>
            </a:r>
            <a:r>
              <a:rPr lang="ja-JP" altLang="en-US" sz="2400" dirty="0" smtClean="0">
                <a:latin typeface="+mn-ea"/>
              </a:rPr>
              <a:t>による</a:t>
            </a:r>
            <a:r>
              <a:rPr lang="en-US" altLang="ja-JP" sz="2400" dirty="0" smtClean="0">
                <a:latin typeface="+mn-ea"/>
              </a:rPr>
              <a:t>PM</a:t>
            </a:r>
            <a:r>
              <a:rPr lang="ja-JP" altLang="ja-JP" sz="2400" dirty="0" smtClean="0">
                <a:latin typeface="+mn-ea"/>
              </a:rPr>
              <a:t>削減量</a:t>
            </a:r>
            <a:r>
              <a:rPr lang="ja-JP" altLang="en-US" sz="2400" dirty="0" smtClean="0">
                <a:latin typeface="+mn-ea"/>
              </a:rPr>
              <a:t>（経年推移）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11</a:t>
            </a:fld>
            <a:endParaRPr kumimoji="1"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801801" y="620688"/>
            <a:ext cx="351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令和２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年度目標を達成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67544" y="1064930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6700">
              <a:spcBef>
                <a:spcPts val="600"/>
              </a:spcBef>
            </a:pP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なお、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PM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は大型車と小型車の排出係数の差が小さいため、バス、特種（殊）車の走行量の増加の影響が</a:t>
            </a:r>
            <a:r>
              <a:rPr kumimoji="1" lang="en-US" altLang="ja-JP" dirty="0" smtClean="0">
                <a:latin typeface="ＭＳ ゴシック" pitchFamily="49" charset="-128"/>
                <a:ea typeface="ＭＳ ゴシック" pitchFamily="49" charset="-128"/>
              </a:rPr>
              <a:t>NOx</a:t>
            </a:r>
            <a:r>
              <a:rPr kumimoji="1" lang="ja-JP" altLang="en-US" dirty="0" smtClean="0">
                <a:latin typeface="ＭＳ ゴシック" pitchFamily="49" charset="-128"/>
                <a:ea typeface="ＭＳ ゴシック" pitchFamily="49" charset="-128"/>
              </a:rPr>
              <a:t>に比べて小さい。</a:t>
            </a:r>
            <a:endParaRPr kumimoji="1" lang="ja-JP" altLang="en-US" dirty="0"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0" name="テキスト ボックス 2"/>
          <p:cNvSpPr txBox="1">
            <a:spLocks noChangeArrowheads="1"/>
          </p:cNvSpPr>
          <p:nvPr/>
        </p:nvSpPr>
        <p:spPr bwMode="auto">
          <a:xfrm>
            <a:off x="611560" y="6201376"/>
            <a:ext cx="6861968" cy="61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※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28</a:t>
            </a:r>
            <a:r>
              <a:rPr lang="ja-JP" altLang="en-US" sz="1400" kern="100" dirty="0" err="1" smtClean="0">
                <a:effectLst/>
                <a:latin typeface="+mn-ea"/>
                <a:cs typeface="Times New Roman"/>
              </a:rPr>
              <a:t>、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29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年度の削減量算定には、平成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年度道路交通センサスを使用。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  <a:p>
            <a:pPr marL="261938" indent="-180000" algn="just">
              <a:spcAft>
                <a:spcPts val="0"/>
              </a:spcAft>
            </a:pPr>
            <a:r>
              <a:rPr lang="ja-JP" altLang="en-US" sz="1400" kern="100" dirty="0">
                <a:latin typeface="+mn-ea"/>
                <a:cs typeface="Times New Roman"/>
              </a:rPr>
              <a:t>　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（平成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21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～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27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年度の削減量算定には、平成</a:t>
            </a:r>
            <a:r>
              <a:rPr lang="en-US" altLang="ja-JP" sz="1400" kern="100" dirty="0" smtClean="0">
                <a:effectLst/>
                <a:latin typeface="+mn-ea"/>
                <a:cs typeface="Times New Roman"/>
              </a:rPr>
              <a:t>22</a:t>
            </a:r>
            <a:r>
              <a:rPr lang="ja-JP" altLang="en-US" sz="1400" kern="100" dirty="0" smtClean="0">
                <a:effectLst/>
                <a:latin typeface="+mn-ea"/>
                <a:cs typeface="Times New Roman"/>
              </a:rPr>
              <a:t>年度道路交通センサス</a:t>
            </a:r>
            <a:r>
              <a:rPr lang="ja-JP" altLang="en-US" sz="1400" kern="100" dirty="0" smtClean="0">
                <a:latin typeface="+mn-ea"/>
                <a:cs typeface="Times New Roman"/>
              </a:rPr>
              <a:t>を使用）</a:t>
            </a:r>
            <a:endParaRPr lang="en-US" altLang="ja-JP" sz="1400" kern="100" dirty="0" smtClean="0">
              <a:effectLst/>
              <a:latin typeface="+mn-ea"/>
              <a:cs typeface="Times New Roman"/>
            </a:endParaRPr>
          </a:p>
        </p:txBody>
      </p:sp>
      <p:sp>
        <p:nvSpPr>
          <p:cNvPr id="12" name="テキスト ボックス 2"/>
          <p:cNvSpPr txBox="1">
            <a:spLocks noChangeArrowheads="1"/>
          </p:cNvSpPr>
          <p:nvPr/>
        </p:nvSpPr>
        <p:spPr bwMode="auto">
          <a:xfrm>
            <a:off x="5508104" y="5852564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cxnSp>
        <p:nvCxnSpPr>
          <p:cNvPr id="5" name="直線コネクタ 4"/>
          <p:cNvCxnSpPr/>
          <p:nvPr/>
        </p:nvCxnSpPr>
        <p:spPr>
          <a:xfrm>
            <a:off x="1043608" y="4725144"/>
            <a:ext cx="4896544" cy="0"/>
          </a:xfrm>
          <a:prstGeom prst="line">
            <a:avLst/>
          </a:prstGeom>
          <a:ln w="22225">
            <a:solidFill>
              <a:schemeClr val="bg1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314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5429" y="1544134"/>
            <a:ext cx="4828571" cy="3109002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56898"/>
            <a:ext cx="4889296" cy="3096238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926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149524" y="-45968"/>
            <a:ext cx="684076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排出係数減少（エコカー以外）の効果</a:t>
            </a:r>
            <a:endParaRPr lang="en-US" altLang="ja-JP" sz="2400" dirty="0" smtClean="0">
              <a:latin typeface="+mn-ea"/>
            </a:endParaRPr>
          </a:p>
          <a:p>
            <a:pPr algn="ctr"/>
            <a:r>
              <a:rPr kumimoji="1" lang="ja-JP" altLang="en-US" dirty="0" smtClean="0">
                <a:latin typeface="+mn-ea"/>
              </a:rPr>
              <a:t>（項目</a:t>
            </a:r>
            <a:r>
              <a:rPr lang="ja-JP" altLang="en-US" dirty="0" smtClean="0">
                <a:latin typeface="+mn-ea"/>
              </a:rPr>
              <a:t>①：</a:t>
            </a:r>
            <a:r>
              <a:rPr kumimoji="1" lang="ja-JP" altLang="en-US" dirty="0" smtClean="0">
                <a:latin typeface="+mn-ea"/>
              </a:rPr>
              <a:t>自動車単体規制の推進、項目②：</a:t>
            </a:r>
            <a:r>
              <a:rPr lang="ja-JP" altLang="en-US" dirty="0" smtClean="0">
                <a:latin typeface="+mn-ea"/>
              </a:rPr>
              <a:t>車種規制の実施等）</a:t>
            </a:r>
            <a:endParaRPr lang="ja-JP" altLang="en-US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1520" y="764704"/>
            <a:ext cx="3528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226303" y="4563041"/>
            <a:ext cx="28090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8617" y="4959746"/>
            <a:ext cx="49454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spc="-150" dirty="0" smtClean="0">
                <a:latin typeface="+mn-ea"/>
              </a:rPr>
              <a:t>普通</a:t>
            </a:r>
            <a:r>
              <a:rPr lang="ja-JP" altLang="ja-JP" sz="2000" spc="-150" dirty="0">
                <a:latin typeface="+mn-ea"/>
              </a:rPr>
              <a:t>貨物車の</a:t>
            </a:r>
            <a:r>
              <a:rPr lang="ja-JP" altLang="ja-JP" sz="2000" spc="-150" dirty="0">
                <a:solidFill>
                  <a:srgbClr val="FF0000"/>
                </a:solidFill>
                <a:latin typeface="+mn-ea"/>
              </a:rPr>
              <a:t>新長期規制以上</a:t>
            </a:r>
            <a:r>
              <a:rPr lang="ja-JP" altLang="ja-JP" sz="2000" spc="-150" dirty="0">
                <a:latin typeface="+mn-ea"/>
              </a:rPr>
              <a:t>の</a:t>
            </a:r>
            <a:r>
              <a:rPr lang="ja-JP" altLang="ja-JP" sz="2000" spc="-150" dirty="0" smtClean="0">
                <a:latin typeface="+mn-ea"/>
              </a:rPr>
              <a:t>割合</a:t>
            </a:r>
            <a:endParaRPr lang="ja-JP" altLang="ja-JP" sz="2000" spc="-15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986996" y="1158432"/>
            <a:ext cx="351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令和２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年度目標を達成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5220072" y="1158432"/>
            <a:ext cx="35129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令和２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年度目標を達成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5004048" y="5318536"/>
            <a:ext cx="31683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ja-JP" sz="2000" dirty="0" smtClean="0">
                <a:latin typeface="+mn-ea"/>
              </a:rPr>
              <a:t>【実績】平成</a:t>
            </a:r>
            <a:r>
              <a:rPr lang="en-US" altLang="ja-JP" sz="2000" dirty="0">
                <a:latin typeface="+mn-ea"/>
              </a:rPr>
              <a:t>27</a:t>
            </a:r>
            <a:r>
              <a:rPr lang="ja-JP" altLang="ja-JP" sz="2000" dirty="0">
                <a:latin typeface="+mn-ea"/>
              </a:rPr>
              <a:t>年度　</a:t>
            </a:r>
            <a:r>
              <a:rPr lang="en-US" altLang="ja-JP" sz="2000" dirty="0" smtClean="0">
                <a:latin typeface="+mn-ea"/>
              </a:rPr>
              <a:t>52%</a:t>
            </a:r>
          </a:p>
          <a:p>
            <a:pPr marL="756000" lvl="1" defTabSz="987425"/>
            <a:r>
              <a:rPr lang="ja-JP" altLang="ja-JP" sz="2000" dirty="0" smtClean="0">
                <a:latin typeface="+mn-ea"/>
              </a:rPr>
              <a:t>平成</a:t>
            </a:r>
            <a:r>
              <a:rPr lang="en-US" altLang="ja-JP" sz="2000" dirty="0" smtClean="0">
                <a:latin typeface="+mn-ea"/>
              </a:rPr>
              <a:t>29</a:t>
            </a:r>
            <a:r>
              <a:rPr lang="ja-JP" altLang="ja-JP" sz="2000" dirty="0" smtClean="0">
                <a:latin typeface="+mn-ea"/>
              </a:rPr>
              <a:t>年度　</a:t>
            </a:r>
            <a:r>
              <a:rPr lang="en-US" altLang="ja-JP" sz="2000" dirty="0">
                <a:latin typeface="+mn-ea"/>
              </a:rPr>
              <a:t>61</a:t>
            </a:r>
            <a:r>
              <a:rPr lang="en-US" altLang="ja-JP" sz="2000" dirty="0" smtClean="0">
                <a:latin typeface="+mn-ea"/>
              </a:rPr>
              <a:t>%</a:t>
            </a: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1003285" y="5320179"/>
            <a:ext cx="30012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ja-JP" sz="2000" dirty="0" smtClean="0">
                <a:latin typeface="+mn-ea"/>
              </a:rPr>
              <a:t>【</a:t>
            </a:r>
            <a:r>
              <a:rPr lang="ja-JP" altLang="en-US" sz="2000" dirty="0" smtClean="0">
                <a:latin typeface="+mn-ea"/>
              </a:rPr>
              <a:t>指標</a:t>
            </a:r>
            <a:r>
              <a:rPr lang="ja-JP" altLang="ja-JP" sz="2000" dirty="0" smtClean="0">
                <a:latin typeface="+mn-ea"/>
              </a:rPr>
              <a:t>】</a:t>
            </a:r>
            <a:r>
              <a:rPr lang="ja-JP" altLang="ja-JP" sz="2000" dirty="0">
                <a:latin typeface="+mn-ea"/>
              </a:rPr>
              <a:t>平成</a:t>
            </a:r>
            <a:r>
              <a:rPr lang="en-US" altLang="ja-JP" sz="2000" dirty="0">
                <a:latin typeface="+mn-ea"/>
              </a:rPr>
              <a:t>27</a:t>
            </a:r>
            <a:r>
              <a:rPr lang="ja-JP" altLang="ja-JP" sz="2000" dirty="0">
                <a:latin typeface="+mn-ea"/>
              </a:rPr>
              <a:t>年度　</a:t>
            </a:r>
            <a:r>
              <a:rPr lang="en-US" altLang="ja-JP" sz="2000" dirty="0" smtClean="0">
                <a:latin typeface="+mn-ea"/>
              </a:rPr>
              <a:t>49%</a:t>
            </a:r>
          </a:p>
          <a:p>
            <a:pPr marL="756000"/>
            <a:r>
              <a:rPr lang="ja-JP" altLang="en-US" sz="2000" dirty="0" smtClean="0">
                <a:latin typeface="+mn-ea"/>
              </a:rPr>
              <a:t>令和２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ja-JP" sz="2000" dirty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65%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3001225" y="1659985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>
                <a:latin typeface="+mn-ea"/>
              </a:rPr>
              <a:t>R</a:t>
            </a:r>
            <a:r>
              <a:rPr lang="en-US" altLang="ja-JP" sz="1200" dirty="0" smtClean="0">
                <a:latin typeface="+mn-ea"/>
              </a:rPr>
              <a:t>2</a:t>
            </a:r>
            <a:r>
              <a:rPr lang="ja-JP" altLang="en-US" sz="1200" dirty="0" smtClean="0">
                <a:latin typeface="+mn-ea"/>
              </a:rPr>
              <a:t>目標</a:t>
            </a:r>
            <a:r>
              <a:rPr lang="ja-JP" altLang="en-US" sz="1200" dirty="0">
                <a:latin typeface="+mn-ea"/>
              </a:rPr>
              <a:t>に対する割合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1588" y="148570"/>
            <a:ext cx="1330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＜効果＞</a:t>
            </a:r>
            <a:endParaRPr kumimoji="1" lang="ja-JP" altLang="en-US" sz="2000" dirty="0">
              <a:latin typeface="+mn-ea"/>
            </a:endParaRPr>
          </a:p>
        </p:txBody>
      </p:sp>
      <p:cxnSp>
        <p:nvCxnSpPr>
          <p:cNvPr id="21" name="直線コネクタ 20"/>
          <p:cNvCxnSpPr/>
          <p:nvPr/>
        </p:nvCxnSpPr>
        <p:spPr>
          <a:xfrm>
            <a:off x="4503049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テキスト ボックス 24"/>
          <p:cNvSpPr txBox="1"/>
          <p:nvPr/>
        </p:nvSpPr>
        <p:spPr>
          <a:xfrm>
            <a:off x="969611" y="615359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平成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21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%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499991" y="6035232"/>
            <a:ext cx="4704733" cy="656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最新規制適合車への代替が着実に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進展。</a:t>
            </a:r>
            <a:endParaRPr lang="ja-JP" altLang="en-US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　</a:t>
            </a:r>
            <a:r>
              <a:rPr lang="en-US" altLang="ja-JP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H29</a:t>
            </a:r>
            <a:r>
              <a:rPr lang="ja-JP" altLang="en-US" dirty="0" smtClean="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は「ポスト新長期規制」の割合がﾄｯﾌﾟに。</a:t>
            </a:r>
            <a:endParaRPr kumimoji="1" lang="ja-JP" altLang="en-US" dirty="0">
              <a:solidFill>
                <a:srgbClr val="FF0000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9" name="テキスト ボックス 2"/>
          <p:cNvSpPr txBox="1">
            <a:spLocks noChangeArrowheads="1"/>
          </p:cNvSpPr>
          <p:nvPr/>
        </p:nvSpPr>
        <p:spPr bwMode="auto">
          <a:xfrm>
            <a:off x="4040391" y="4469014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8294488" y="4458491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02548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926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737736" y="-18994"/>
            <a:ext cx="54599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排出係数減少（エコカー）の効果</a:t>
            </a:r>
            <a:endParaRPr kumimoji="1" lang="en-US" altLang="ja-JP" sz="2400" dirty="0" smtClean="0">
              <a:latin typeface="+mn-ea"/>
            </a:endParaRPr>
          </a:p>
          <a:p>
            <a:pPr algn="ctr"/>
            <a:r>
              <a:rPr lang="ja-JP" altLang="en-US" dirty="0" smtClean="0">
                <a:latin typeface="+mn-ea"/>
              </a:rPr>
              <a:t>（項目③：</a:t>
            </a:r>
            <a:r>
              <a:rPr kumimoji="1" lang="ja-JP" altLang="en-US" dirty="0" smtClean="0">
                <a:latin typeface="+mn-ea"/>
              </a:rPr>
              <a:t>エコカーの普及促進）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13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8942" y="1034562"/>
            <a:ext cx="82528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令和２年度</a:t>
            </a:r>
            <a:r>
              <a:rPr kumimoji="1"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目標</a:t>
            </a:r>
            <a:r>
              <a:rPr lang="ja-JP" altLang="en-US" sz="2000" u="sng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に</a:t>
            </a:r>
            <a:r>
              <a:rPr lang="ja-JP" altLang="en-US" sz="2000" u="sng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向け進展。今後、さらなる進展を期待。</a:t>
            </a:r>
            <a:endParaRPr kumimoji="1" lang="ja-JP" altLang="en-US" sz="2000" u="sng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701204"/>
            <a:ext cx="56166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88080" y="1733049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（％）は</a:t>
            </a:r>
            <a:r>
              <a:rPr lang="en-US" altLang="ja-JP" sz="1200" dirty="0">
                <a:latin typeface="+mn-ea"/>
              </a:rPr>
              <a:t>H32</a:t>
            </a:r>
            <a:r>
              <a:rPr lang="ja-JP" altLang="en-US" sz="1200" dirty="0">
                <a:latin typeface="+mn-ea"/>
              </a:rPr>
              <a:t>目標に対する割合</a:t>
            </a:r>
            <a:endParaRPr kumimoji="1" lang="ja-JP" altLang="en-US" sz="12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1698" y="1428168"/>
            <a:ext cx="4817446" cy="3149147"/>
          </a:xfrm>
          <a:prstGeom prst="rect">
            <a:avLst/>
          </a:prstGeom>
        </p:spPr>
      </p:pic>
      <p:sp>
        <p:nvSpPr>
          <p:cNvPr id="23" name="四角形吹き出し 22"/>
          <p:cNvSpPr/>
          <p:nvPr/>
        </p:nvSpPr>
        <p:spPr>
          <a:xfrm>
            <a:off x="5558462" y="3212976"/>
            <a:ext cx="1728448" cy="563374"/>
          </a:xfrm>
          <a:prstGeom prst="wedgeRectCallout">
            <a:avLst>
              <a:gd name="adj1" fmla="val 55963"/>
              <a:gd name="adj2" fmla="val -728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軽自動車（超低燃費車）を追加した場合</a:t>
            </a:r>
            <a:endParaRPr kumimoji="1" lang="ja-JP" altLang="en-US" sz="1200" dirty="0"/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5729" y="1471220"/>
            <a:ext cx="4947769" cy="3123747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>
            <a:off x="1181613" y="3300202"/>
            <a:ext cx="1728448" cy="563374"/>
          </a:xfrm>
          <a:prstGeom prst="wedgeRectCallout">
            <a:avLst>
              <a:gd name="adj1" fmla="val 55963"/>
              <a:gd name="adj2" fmla="val -7287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200" dirty="0" smtClean="0"/>
              <a:t>軽自動車（超低燃費車）を追加した場合</a:t>
            </a:r>
            <a:endParaRPr kumimoji="1" lang="ja-JP" altLang="en-US" sz="1200" dirty="0"/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2910061" y="1591183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 smtClean="0">
                <a:latin typeface="+mn-ea"/>
              </a:rPr>
              <a:t>R2</a:t>
            </a:r>
            <a:r>
              <a:rPr lang="ja-JP" altLang="en-US" sz="1200" dirty="0">
                <a:latin typeface="+mn-ea"/>
              </a:rPr>
              <a:t>目標に対する割合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348942" y="5276734"/>
            <a:ext cx="4410236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altLang="ja-JP" sz="2000" dirty="0">
                <a:latin typeface="+mn-ea"/>
              </a:rPr>
              <a:t>H</a:t>
            </a:r>
            <a:r>
              <a:rPr lang="en-US" altLang="ja-JP" sz="2000" dirty="0" smtClean="0">
                <a:latin typeface="+mn-ea"/>
              </a:rPr>
              <a:t>27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69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20%</a:t>
            </a:r>
            <a:r>
              <a:rPr lang="ja-JP" altLang="en-US" sz="2000" dirty="0">
                <a:latin typeface="+mn-ea"/>
              </a:rPr>
              <a:t>）</a:t>
            </a:r>
            <a:endParaRPr lang="ja-JP" altLang="ja-JP" sz="2000" dirty="0"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179.5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50%</a:t>
            </a:r>
            <a:r>
              <a:rPr lang="ja-JP" altLang="en-US" sz="2000" dirty="0" smtClean="0">
                <a:latin typeface="+mn-ea"/>
              </a:rPr>
              <a:t>）</a:t>
            </a: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63010" y="5985232"/>
            <a:ext cx="434131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着実に進展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。個別には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NO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X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・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PM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や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CO</a:t>
            </a:r>
            <a:r>
              <a:rPr kumimoji="1" lang="en-US" altLang="ja-JP" baseline="-250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2</a:t>
            </a:r>
            <a:r>
              <a:rPr kumimoji="1" lang="ja-JP" altLang="en-US" dirty="0" err="1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を排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出しない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ZEV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</a:t>
            </a:r>
            <a:r>
              <a:rPr kumimoji="1"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0.9</a:t>
            </a:r>
            <a:r>
              <a:rPr kumimoji="1"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万台（</a:t>
            </a:r>
            <a:r>
              <a:rPr lang="en-US" altLang="ja-JP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0.26</a:t>
            </a:r>
            <a:r>
              <a:rPr lang="ja-JP" altLang="en-US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％）と低く、初期需要の創出が望まれる。</a:t>
            </a:r>
            <a:endParaRPr kumimoji="1" lang="ja-JP" altLang="en-US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79504" y="5255674"/>
            <a:ext cx="4464496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 H28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97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28%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123</a:t>
            </a:r>
            <a:r>
              <a:rPr lang="ja-JP" altLang="en-US" sz="2000" dirty="0">
                <a:latin typeface="+mn-ea"/>
              </a:rPr>
              <a:t>万台（</a:t>
            </a:r>
            <a:r>
              <a:rPr lang="en-US" altLang="ja-JP" sz="2000" dirty="0">
                <a:latin typeface="+mn-ea"/>
              </a:rPr>
              <a:t>35%</a:t>
            </a:r>
            <a:r>
              <a:rPr lang="ja-JP" altLang="en-US" sz="2000" dirty="0">
                <a:latin typeface="+mn-ea"/>
              </a:rPr>
              <a:t>）</a:t>
            </a:r>
            <a:endParaRPr lang="en-US" altLang="ja-JP" sz="2000" dirty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21274" y="6092558"/>
            <a:ext cx="3997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年度：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 18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万台（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5%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66248" y="4859471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指標</a:t>
            </a:r>
            <a:r>
              <a:rPr lang="ja-JP" altLang="ja-JP" sz="2000" dirty="0">
                <a:latin typeface="+mn-ea"/>
              </a:rPr>
              <a:t>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45448" y="4856105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【実績】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89808" y="4859471"/>
            <a:ext cx="5100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までに</a:t>
            </a:r>
            <a:r>
              <a:rPr lang="ja-JP" altLang="ja-JP" sz="2000" dirty="0">
                <a:latin typeface="+mn-ea"/>
              </a:rPr>
              <a:t>エコカーを２台に１台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567362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四角形吹き出し 31"/>
          <p:cNvSpPr/>
          <p:nvPr/>
        </p:nvSpPr>
        <p:spPr>
          <a:xfrm>
            <a:off x="7419376" y="4960384"/>
            <a:ext cx="1642010" cy="563374"/>
          </a:xfrm>
          <a:prstGeom prst="wedgeRectCallout">
            <a:avLst>
              <a:gd name="adj1" fmla="val -47592"/>
              <a:gd name="adj2" fmla="val 101516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ja-JP" altLang="en-US" sz="1200" dirty="0"/>
              <a:t>軽自動車を含む</a:t>
            </a:r>
            <a:r>
              <a:rPr lang="ja-JP" altLang="en-US" sz="1200" dirty="0" smtClean="0"/>
              <a:t>推計では</a:t>
            </a:r>
            <a:r>
              <a:rPr lang="en-US" altLang="ja-JP" sz="1200" dirty="0" smtClean="0"/>
              <a:t>140</a:t>
            </a:r>
            <a:r>
              <a:rPr lang="ja-JP" altLang="en-US" sz="1200" dirty="0"/>
              <a:t>万台（</a:t>
            </a:r>
            <a:r>
              <a:rPr lang="en-US" altLang="ja-JP" sz="1200" dirty="0"/>
              <a:t>40%</a:t>
            </a:r>
            <a:r>
              <a:rPr lang="ja-JP" altLang="en-US" sz="1200" dirty="0"/>
              <a:t>）</a:t>
            </a:r>
            <a:endParaRPr kumimoji="1" lang="ja-JP" altLang="en-US" sz="1200" dirty="0"/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7219" y="4457678"/>
            <a:ext cx="27940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33" name="テキスト ボックス 2"/>
          <p:cNvSpPr txBox="1">
            <a:spLocks noChangeArrowheads="1"/>
          </p:cNvSpPr>
          <p:nvPr/>
        </p:nvSpPr>
        <p:spPr bwMode="auto">
          <a:xfrm>
            <a:off x="4080541" y="434961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4" name="テキスト ボックス 2"/>
          <p:cNvSpPr txBox="1">
            <a:spLocks noChangeArrowheads="1"/>
          </p:cNvSpPr>
          <p:nvPr/>
        </p:nvSpPr>
        <p:spPr bwMode="auto">
          <a:xfrm>
            <a:off x="8340449" y="4337224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6755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648" y="1388759"/>
            <a:ext cx="4873424" cy="3067567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3849" y="1391140"/>
            <a:ext cx="4828571" cy="3095179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545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14</a:t>
            </a:fld>
            <a:endParaRPr kumimoji="1" lang="ja-JP" altLang="en-US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358533" y="5222148"/>
            <a:ext cx="4410236" cy="719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ja-JP" sz="2000" dirty="0">
                <a:latin typeface="+mn-ea"/>
              </a:rPr>
              <a:t>H</a:t>
            </a:r>
            <a:r>
              <a:rPr lang="en-US" altLang="ja-JP" sz="2000" dirty="0" smtClean="0">
                <a:latin typeface="+mn-ea"/>
              </a:rPr>
              <a:t>27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3</a:t>
            </a:r>
            <a:r>
              <a:rPr lang="ja-JP" altLang="en-US" sz="2000" dirty="0" smtClean="0">
                <a:latin typeface="+mn-ea"/>
              </a:rPr>
              <a:t>％削減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27,750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4</a:t>
            </a:r>
            <a:r>
              <a:rPr lang="ja-JP" altLang="en-US" sz="2000" dirty="0" smtClean="0">
                <a:latin typeface="+mn-ea"/>
              </a:rPr>
              <a:t>％削減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27,560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041710" y="970440"/>
            <a:ext cx="72617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</a:t>
            </a: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に続き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、想定目標ライン（点線）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には達していない。</a:t>
            </a:r>
            <a:endParaRPr kumimoji="1" lang="en-US" altLang="ja-JP" sz="2000" u="sng" spc="-150" dirty="0" smtClean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4672600" y="5930646"/>
            <a:ext cx="4480991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走行量全体では</a:t>
            </a:r>
            <a:r>
              <a:rPr kumimoji="1"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R2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目標を達成。個別には、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排出係数の大きいバス、特種</a:t>
            </a:r>
            <a:r>
              <a:rPr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(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殊</a:t>
            </a:r>
            <a:r>
              <a:rPr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)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車の増加により排出量の削減量は想定を下回った。　</a:t>
            </a:r>
            <a:endParaRPr kumimoji="1" lang="ja-JP" altLang="en-US" sz="17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2964669" y="1468264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>
                <a:latin typeface="+mn-ea"/>
              </a:rPr>
              <a:t>R</a:t>
            </a:r>
            <a:r>
              <a:rPr lang="en-US" altLang="ja-JP" sz="1200" dirty="0" smtClean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目標に対する割合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620688"/>
            <a:ext cx="356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80235" y="4496794"/>
            <a:ext cx="3153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対策効果の指標と実績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2563651" y="-7807"/>
            <a:ext cx="401669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t"/>
            <a:r>
              <a:rPr lang="ja-JP" altLang="en-US" sz="2400" dirty="0" smtClean="0">
                <a:latin typeface="+mn-ea"/>
              </a:rPr>
              <a:t>走行量減少の効果</a:t>
            </a:r>
            <a:endParaRPr lang="en-US" altLang="ja-JP" sz="2400" dirty="0" smtClean="0">
              <a:latin typeface="+mn-ea"/>
            </a:endParaRPr>
          </a:p>
          <a:p>
            <a:pPr algn="ctr" fontAlgn="t"/>
            <a:r>
              <a:rPr lang="ja-JP" altLang="en-US" dirty="0" smtClean="0">
                <a:latin typeface="+mn-ea"/>
              </a:rPr>
              <a:t>（項目⑤：</a:t>
            </a:r>
            <a:r>
              <a:rPr lang="ja-JP" altLang="ja-JP" dirty="0" smtClean="0">
                <a:latin typeface="+mn-ea"/>
              </a:rPr>
              <a:t>交通</a:t>
            </a:r>
            <a:r>
              <a:rPr lang="ja-JP" altLang="ja-JP" dirty="0">
                <a:latin typeface="+mn-ea"/>
              </a:rPr>
              <a:t>需要の調整・</a:t>
            </a:r>
            <a:r>
              <a:rPr lang="ja-JP" altLang="ja-JP" dirty="0" smtClean="0">
                <a:latin typeface="+mn-ea"/>
              </a:rPr>
              <a:t>低減</a:t>
            </a:r>
            <a:r>
              <a:rPr lang="ja-JP" altLang="en-US" dirty="0" smtClean="0">
                <a:latin typeface="+mn-ea"/>
              </a:rPr>
              <a:t>）</a:t>
            </a:r>
            <a:endParaRPr lang="ja-JP" altLang="ja-JP" dirty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4689095" y="5201088"/>
            <a:ext cx="4464496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spcBef>
                <a:spcPts val="600"/>
              </a:spcBef>
            </a:pPr>
            <a:r>
              <a:rPr lang="en-US" altLang="ja-JP" sz="2000" dirty="0" smtClean="0">
                <a:latin typeface="+mn-ea"/>
              </a:rPr>
              <a:t> H28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3.6</a:t>
            </a:r>
            <a:r>
              <a:rPr lang="ja-JP" altLang="en-US" sz="2000" dirty="0" smtClean="0">
                <a:latin typeface="+mn-ea"/>
              </a:rPr>
              <a:t>％減少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27,590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2600"/>
              </a:lnSpc>
            </a:pP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 smtClean="0">
                <a:latin typeface="+mn-ea"/>
              </a:rPr>
              <a:t>4.3</a:t>
            </a:r>
            <a:r>
              <a:rPr lang="ja-JP" altLang="en-US" sz="2000" dirty="0" smtClean="0">
                <a:latin typeface="+mn-ea"/>
              </a:rPr>
              <a:t>％減少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27,390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180235" y="6157815"/>
            <a:ext cx="44279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年度：走行量（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28,620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百万台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km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4044669" y="4607285"/>
            <a:ext cx="144000" cy="144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4155062" y="4507379"/>
            <a:ext cx="39979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400" dirty="0" smtClean="0">
                <a:latin typeface="ＭＳ ゴシック" pitchFamily="49" charset="-128"/>
                <a:ea typeface="ＭＳ ゴシック" pitchFamily="49" charset="-128"/>
              </a:rPr>
              <a:t>走行量が減少した車種</a:t>
            </a:r>
            <a:r>
              <a:rPr lang="ja-JP" altLang="en-US" sz="1400" dirty="0" smtClean="0">
                <a:latin typeface="ＭＳ ゴシック" pitchFamily="49" charset="-128"/>
                <a:ea typeface="ＭＳ ゴシック" pitchFamily="49" charset="-128"/>
              </a:rPr>
              <a:t>のみの</a:t>
            </a:r>
            <a:r>
              <a:rPr kumimoji="1" lang="ja-JP" altLang="en-US" sz="1400" dirty="0" smtClean="0">
                <a:latin typeface="ＭＳ ゴシック" pitchFamily="49" charset="-128"/>
                <a:ea typeface="ＭＳ ゴシック" pitchFamily="49" charset="-128"/>
              </a:rPr>
              <a:t>削減量</a:t>
            </a:r>
            <a:endParaRPr kumimoji="1" lang="ja-JP" altLang="en-US" sz="1400" dirty="0">
              <a:latin typeface="ＭＳ ゴシック" pitchFamily="49" charset="-128"/>
              <a:ea typeface="ＭＳ ゴシック" pitchFamily="49" charset="-128"/>
            </a:endParaRPr>
          </a:p>
        </p:txBody>
      </p:sp>
      <p:cxnSp>
        <p:nvCxnSpPr>
          <p:cNvPr id="23" name="直線コネクタ 22"/>
          <p:cNvCxnSpPr/>
          <p:nvPr/>
        </p:nvCxnSpPr>
        <p:spPr>
          <a:xfrm>
            <a:off x="7452320" y="3717032"/>
            <a:ext cx="36004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テキスト ボックス 23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6" name="四角形吹き出し 25"/>
          <p:cNvSpPr/>
          <p:nvPr/>
        </p:nvSpPr>
        <p:spPr>
          <a:xfrm>
            <a:off x="1175849" y="1700775"/>
            <a:ext cx="1483444" cy="476999"/>
          </a:xfrm>
          <a:prstGeom prst="wedgeRectCallout">
            <a:avLst>
              <a:gd name="adj1" fmla="val 70930"/>
              <a:gd name="adj2" fmla="val 3257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交通センサスデータの違い、バス、特種（殊）車の走行量の増加が原因</a:t>
            </a:r>
            <a:endParaRPr kumimoji="1" lang="ja-JP" altLang="en-US" sz="1000" dirty="0"/>
          </a:p>
        </p:txBody>
      </p:sp>
      <p:sp>
        <p:nvSpPr>
          <p:cNvPr id="28" name="四角形吹き出し 27"/>
          <p:cNvSpPr/>
          <p:nvPr/>
        </p:nvSpPr>
        <p:spPr>
          <a:xfrm>
            <a:off x="5919404" y="1750097"/>
            <a:ext cx="1483444" cy="476999"/>
          </a:xfrm>
          <a:prstGeom prst="wedgeRectCallout">
            <a:avLst>
              <a:gd name="adj1" fmla="val 56907"/>
              <a:gd name="adj2" fmla="val 7429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交通センサスデータの違い、バス、特種（殊）車の走行量の増加が原因</a:t>
            </a:r>
            <a:endParaRPr kumimoji="1" lang="ja-JP" altLang="en-US" sz="1000" dirty="0"/>
          </a:p>
        </p:txBody>
      </p:sp>
      <p:cxnSp>
        <p:nvCxnSpPr>
          <p:cNvPr id="9" name="直線コネクタ 8"/>
          <p:cNvCxnSpPr/>
          <p:nvPr/>
        </p:nvCxnSpPr>
        <p:spPr>
          <a:xfrm>
            <a:off x="4567362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テキスト ボックス 28"/>
          <p:cNvSpPr txBox="1"/>
          <p:nvPr/>
        </p:nvSpPr>
        <p:spPr>
          <a:xfrm>
            <a:off x="266248" y="4859471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指標</a:t>
            </a:r>
            <a:r>
              <a:rPr lang="ja-JP" altLang="ja-JP" sz="2000" dirty="0">
                <a:latin typeface="+mn-ea"/>
              </a:rPr>
              <a:t>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4645448" y="4856105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【実績】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1089808" y="4859471"/>
            <a:ext cx="16044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年度比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33" name="直線コネクタ 32"/>
          <p:cNvCxnSpPr/>
          <p:nvPr/>
        </p:nvCxnSpPr>
        <p:spPr>
          <a:xfrm>
            <a:off x="3045995" y="3068960"/>
            <a:ext cx="576064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"/>
          <p:cNvSpPr txBox="1">
            <a:spLocks noChangeArrowheads="1"/>
          </p:cNvSpPr>
          <p:nvPr/>
        </p:nvSpPr>
        <p:spPr bwMode="auto">
          <a:xfrm>
            <a:off x="8358300" y="4132755"/>
            <a:ext cx="986008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　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32</a:t>
            </a:r>
          </a:p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32" name="テキスト ボックス 2"/>
          <p:cNvSpPr txBox="1">
            <a:spLocks noChangeArrowheads="1"/>
          </p:cNvSpPr>
          <p:nvPr/>
        </p:nvSpPr>
        <p:spPr bwMode="auto">
          <a:xfrm>
            <a:off x="3913932" y="4217996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794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020" y="1509112"/>
            <a:ext cx="4828571" cy="3111795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058" y="1465841"/>
            <a:ext cx="4847619" cy="3104861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339752" y="-27384"/>
            <a:ext cx="446449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 smtClean="0"/>
              <a:t>旅行速度上昇の効果</a:t>
            </a:r>
            <a:endParaRPr lang="en-US" altLang="ja-JP" sz="2400" dirty="0" smtClean="0"/>
          </a:p>
          <a:p>
            <a:pPr algn="ctr"/>
            <a:r>
              <a:rPr lang="ja-JP" altLang="en-US" dirty="0" smtClean="0"/>
              <a:t>（項目⑥：</a:t>
            </a:r>
            <a:r>
              <a:rPr lang="ja-JP" altLang="ja-JP" dirty="0" smtClean="0"/>
              <a:t>交通流対策</a:t>
            </a:r>
            <a:r>
              <a:rPr lang="ja-JP" altLang="en-US" dirty="0" smtClean="0"/>
              <a:t>）</a:t>
            </a:r>
            <a:endParaRPr kumimoji="1" lang="ja-JP" altLang="en-US" dirty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15</a:t>
            </a:fld>
            <a:endParaRPr kumimoji="1" lang="ja-JP" altLang="en-US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59692" y="1025944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H29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は、</a:t>
            </a: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と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横ばい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kumimoji="1" lang="en-US" altLang="ja-JP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PM</a:t>
            </a:r>
            <a:r>
              <a:rPr kumimoji="1"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削減量</a:t>
            </a:r>
            <a:r>
              <a:rPr lang="ja-JP" altLang="en-US" sz="2000" u="sng" spc="-15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は想定目標ライン（点線）に達しなかった。</a:t>
            </a:r>
            <a:endParaRPr kumimoji="1" lang="ja-JP" altLang="en-US" sz="2000" u="sng" spc="-15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3163429" y="1655027"/>
            <a:ext cx="230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200" dirty="0">
                <a:latin typeface="+mn-ea"/>
              </a:rPr>
              <a:t>（％）</a:t>
            </a:r>
            <a:r>
              <a:rPr lang="ja-JP" altLang="en-US" sz="1200" dirty="0" smtClean="0">
                <a:latin typeface="+mn-ea"/>
              </a:rPr>
              <a:t>は</a:t>
            </a:r>
            <a:r>
              <a:rPr lang="en-US" altLang="ja-JP" sz="1200" dirty="0">
                <a:latin typeface="+mn-ea"/>
              </a:rPr>
              <a:t>R</a:t>
            </a:r>
            <a:r>
              <a:rPr lang="en-US" altLang="ja-JP" sz="1200" dirty="0" smtClean="0">
                <a:latin typeface="+mn-ea"/>
              </a:rPr>
              <a:t>2</a:t>
            </a:r>
            <a:r>
              <a:rPr lang="ja-JP" altLang="en-US" sz="1200" dirty="0">
                <a:latin typeface="+mn-ea"/>
              </a:rPr>
              <a:t>目標に対する割合</a:t>
            </a:r>
            <a:endParaRPr kumimoji="1" lang="ja-JP" altLang="en-US" sz="1200" dirty="0">
              <a:latin typeface="+mn-ea"/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251520" y="652626"/>
            <a:ext cx="35643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対策による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ja-JP" altLang="en-US" sz="2000" dirty="0">
              <a:latin typeface="+mn-ea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153653" y="4509490"/>
            <a:ext cx="30097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■ 対策効果の指標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</a:t>
            </a:r>
            <a:r>
              <a:rPr lang="ja-JP" altLang="en-US" sz="2000" dirty="0">
                <a:latin typeface="+mn-ea"/>
              </a:rPr>
              <a:t>効果</a:t>
            </a:r>
            <a:r>
              <a:rPr lang="ja-JP" altLang="en-US" sz="2000" dirty="0" smtClean="0">
                <a:latin typeface="+mn-ea"/>
              </a:rPr>
              <a:t>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430865" y="5223494"/>
            <a:ext cx="4410236" cy="11439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>
                <a:latin typeface="+mn-ea"/>
              </a:rPr>
              <a:t>H</a:t>
            </a:r>
            <a:r>
              <a:rPr lang="en-US" altLang="ja-JP" sz="2000" dirty="0" smtClean="0">
                <a:latin typeface="+mn-ea"/>
              </a:rPr>
              <a:t>27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1.5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39.9km/h</a:t>
            </a:r>
            <a:r>
              <a:rPr lang="ja-JP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　</a:t>
            </a:r>
            <a:r>
              <a:rPr lang="en-US" altLang="ja-JP" sz="2000" dirty="0" smtClean="0">
                <a:latin typeface="+mn-ea"/>
              </a:rPr>
              <a:t>R</a:t>
            </a:r>
            <a:r>
              <a:rPr lang="ja-JP" altLang="en-US" sz="2000" dirty="0" smtClean="0">
                <a:latin typeface="+mn-ea"/>
              </a:rPr>
              <a:t>２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3.0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41.4km/h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2800"/>
              </a:lnSpc>
              <a:spcBef>
                <a:spcPts val="600"/>
              </a:spcBef>
              <a:spcAft>
                <a:spcPts val="600"/>
              </a:spcAft>
            </a:pPr>
            <a:r>
              <a:rPr lang="ja-JP" altLang="en-US" sz="16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682470" y="5951517"/>
            <a:ext cx="4341312" cy="823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900"/>
              </a:lnSpc>
              <a:spcBef>
                <a:spcPts val="600"/>
              </a:spcBef>
            </a:pP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➡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 </a:t>
            </a:r>
            <a:r>
              <a:rPr kumimoji="1"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H27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→</a:t>
            </a:r>
            <a:r>
              <a:rPr kumimoji="1" lang="en-US" altLang="ja-JP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H28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におい</a:t>
            </a: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て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交通センサスの</a:t>
            </a: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違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いか</a:t>
            </a:r>
            <a:r>
              <a:rPr lang="ja-JP" altLang="en-US" sz="1700" dirty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ら</a:t>
            </a:r>
            <a:r>
              <a:rPr kumimoji="1"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、</a:t>
            </a:r>
            <a:r>
              <a:rPr lang="ja-JP" altLang="en-US" sz="1700" dirty="0" smtClean="0">
                <a:solidFill>
                  <a:srgbClr val="FF0000"/>
                </a:solidFill>
                <a:latin typeface="ＭＳ ゴシック" pitchFamily="49" charset="-128"/>
                <a:ea typeface="ＭＳ ゴシック" pitchFamily="49" charset="-128"/>
              </a:rPr>
              <a:t>混雑度への影響の大きい大型系貨物の走行量が増加し、旅行速度が悪化</a:t>
            </a:r>
            <a:endParaRPr kumimoji="1" lang="ja-JP" altLang="en-US" sz="1700" dirty="0">
              <a:solidFill>
                <a:srgbClr val="FF0000"/>
              </a:solidFill>
              <a:latin typeface="ＭＳ ゴシック" pitchFamily="49" charset="-128"/>
              <a:ea typeface="ＭＳ ゴシック" pitchFamily="49" charset="-128"/>
            </a:endParaRPr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4689095" y="5201088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400"/>
              </a:lnSpc>
            </a:pPr>
            <a:r>
              <a:rPr lang="en-US" altLang="ja-JP" sz="2000" dirty="0" smtClean="0">
                <a:latin typeface="+mn-ea"/>
              </a:rPr>
              <a:t> H28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1.5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39.9km/h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>
              <a:lnSpc>
                <a:spcPts val="2400"/>
              </a:lnSpc>
            </a:pPr>
            <a:r>
              <a:rPr lang="ja-JP" altLang="en-US" sz="2000" dirty="0" smtClean="0">
                <a:latin typeface="+mn-ea"/>
              </a:rPr>
              <a:t> 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年度</a:t>
            </a:r>
            <a:r>
              <a:rPr lang="ja-JP" altLang="en-US" sz="2000" dirty="0" smtClean="0">
                <a:latin typeface="+mn-ea"/>
              </a:rPr>
              <a:t>　</a:t>
            </a:r>
            <a:r>
              <a:rPr lang="en-US" altLang="ja-JP" sz="2000" dirty="0">
                <a:latin typeface="+mn-ea"/>
              </a:rPr>
              <a:t>1.6 km/h</a:t>
            </a:r>
            <a:r>
              <a:rPr lang="ja-JP" altLang="en-US" sz="2000" dirty="0" smtClean="0">
                <a:latin typeface="+mn-ea"/>
              </a:rPr>
              <a:t>上昇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40.0km/h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251520" y="6076308"/>
            <a:ext cx="44102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※H21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年度：平均旅行速度（</a:t>
            </a:r>
            <a:r>
              <a:rPr lang="en-US" altLang="ja-JP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38.4km/h</a:t>
            </a:r>
            <a:r>
              <a:rPr lang="ja-JP" altLang="en-US" sz="20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273999" y="4875533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</a:t>
            </a:r>
            <a:r>
              <a:rPr lang="ja-JP" altLang="en-US" sz="2000" dirty="0">
                <a:latin typeface="+mn-ea"/>
              </a:rPr>
              <a:t>指標</a:t>
            </a:r>
            <a:r>
              <a:rPr lang="ja-JP" altLang="ja-JP" sz="2000" dirty="0">
                <a:latin typeface="+mn-ea"/>
              </a:rPr>
              <a:t>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4645448" y="4856105"/>
            <a:ext cx="1116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ja-JP" sz="2000" dirty="0">
                <a:latin typeface="+mn-ea"/>
              </a:rPr>
              <a:t>【実績】</a:t>
            </a:r>
            <a:endParaRPr lang="ja-JP" altLang="en-US" sz="2000" spc="-15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>
            <a:off x="1097559" y="4875533"/>
            <a:ext cx="1674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H21</a:t>
            </a:r>
            <a:r>
              <a:rPr lang="ja-JP" altLang="en-US" sz="20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年度比</a:t>
            </a:r>
            <a:endParaRPr lang="ja-JP" altLang="en-US" sz="20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31" name="直線コネクタ 30"/>
          <p:cNvCxnSpPr/>
          <p:nvPr/>
        </p:nvCxnSpPr>
        <p:spPr>
          <a:xfrm>
            <a:off x="4567362" y="4959746"/>
            <a:ext cx="1781" cy="17942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四角形吹き出し 21"/>
          <p:cNvSpPr/>
          <p:nvPr/>
        </p:nvSpPr>
        <p:spPr>
          <a:xfrm>
            <a:off x="3198977" y="3305289"/>
            <a:ext cx="1564584" cy="674083"/>
          </a:xfrm>
          <a:prstGeom prst="wedgeRectCallout">
            <a:avLst>
              <a:gd name="adj1" fmla="val -48414"/>
              <a:gd name="adj2" fmla="val -141351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交通センサスデータの違い、混雑度への影響が大きい</a:t>
            </a:r>
            <a:r>
              <a:rPr lang="ja-JP" altLang="en-US" sz="1000" dirty="0" smtClean="0"/>
              <a:t>大型系貨物</a:t>
            </a:r>
            <a:r>
              <a:rPr kumimoji="1" lang="ja-JP" altLang="en-US" sz="1000" dirty="0" smtClean="0"/>
              <a:t>の増加や軽車両の増加が原因。</a:t>
            </a:r>
            <a:endParaRPr kumimoji="1" lang="ja-JP" altLang="en-US" sz="1000" dirty="0"/>
          </a:p>
        </p:txBody>
      </p:sp>
      <p:sp>
        <p:nvSpPr>
          <p:cNvPr id="32" name="四角形吹き出し 31"/>
          <p:cNvSpPr/>
          <p:nvPr/>
        </p:nvSpPr>
        <p:spPr>
          <a:xfrm>
            <a:off x="7459198" y="3288278"/>
            <a:ext cx="1564584" cy="674083"/>
          </a:xfrm>
          <a:prstGeom prst="wedgeRectCallout">
            <a:avLst>
              <a:gd name="adj1" fmla="val -44798"/>
              <a:gd name="adj2" fmla="val -211275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kumimoji="1" lang="ja-JP" altLang="en-US" sz="1000" dirty="0" smtClean="0"/>
              <a:t>交通センサスデータの違い、混雑度への影響が大きい</a:t>
            </a:r>
            <a:r>
              <a:rPr lang="ja-JP" altLang="en-US" sz="1000" dirty="0" smtClean="0"/>
              <a:t>大型系貨物</a:t>
            </a:r>
            <a:r>
              <a:rPr kumimoji="1" lang="ja-JP" altLang="en-US" sz="1000" dirty="0" smtClean="0"/>
              <a:t>の増加や軽車両の増加が原因。</a:t>
            </a:r>
            <a:endParaRPr kumimoji="1" lang="ja-JP" altLang="en-US" sz="1000" dirty="0"/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5527056" y="4906311"/>
            <a:ext cx="39414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（参考）</a:t>
            </a:r>
            <a:r>
              <a:rPr lang="en-US" altLang="ja-JP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H27</a:t>
            </a: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　</a:t>
            </a:r>
            <a:r>
              <a:rPr lang="en-US" altLang="ja-JP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2.8km/h</a:t>
            </a: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上昇（</a:t>
            </a:r>
            <a:r>
              <a:rPr lang="en-US" altLang="ja-JP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41.2km/h</a:t>
            </a:r>
            <a:r>
              <a:rPr lang="ja-JP" altLang="en-US" sz="1600" spc="-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sz="16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ja-JP" altLang="en-US" sz="1600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3" name="テキスト ボックス 2"/>
          <p:cNvSpPr txBox="1">
            <a:spLocks noChangeArrowheads="1"/>
          </p:cNvSpPr>
          <p:nvPr/>
        </p:nvSpPr>
        <p:spPr bwMode="auto">
          <a:xfrm>
            <a:off x="3972866" y="4328899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  <p:sp>
        <p:nvSpPr>
          <p:cNvPr id="24" name="テキスト ボックス 2"/>
          <p:cNvSpPr txBox="1">
            <a:spLocks noChangeArrowheads="1"/>
          </p:cNvSpPr>
          <p:nvPr/>
        </p:nvSpPr>
        <p:spPr bwMode="auto">
          <a:xfrm>
            <a:off x="8365366" y="4358341"/>
            <a:ext cx="910237" cy="389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marL="261938" indent="-180000" algn="just">
              <a:spcAft>
                <a:spcPts val="0"/>
              </a:spcAft>
            </a:pP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(</a:t>
            </a:r>
            <a:r>
              <a:rPr lang="ja-JP" altLang="en-US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令和２</a:t>
            </a:r>
            <a:r>
              <a:rPr lang="en-US" altLang="ja-JP" sz="1200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Times New Roman"/>
              </a:rPr>
              <a:t>)</a:t>
            </a:r>
            <a:endParaRPr lang="en-US" altLang="ja-JP" sz="1200" kern="10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0038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16</a:t>
            </a:fld>
            <a:endParaRPr kumimoji="1" lang="ja-JP" altLang="en-US"/>
          </a:p>
        </p:txBody>
      </p:sp>
      <p:cxnSp>
        <p:nvCxnSpPr>
          <p:cNvPr id="34" name="直線コネクタ 33"/>
          <p:cNvCxnSpPr/>
          <p:nvPr/>
        </p:nvCxnSpPr>
        <p:spPr>
          <a:xfrm>
            <a:off x="323528" y="66729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テキスト ボックス 34"/>
          <p:cNvSpPr txBox="1"/>
          <p:nvPr/>
        </p:nvSpPr>
        <p:spPr>
          <a:xfrm>
            <a:off x="2267744" y="194246"/>
            <a:ext cx="4464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800" dirty="0" smtClean="0"/>
              <a:t>対策</a:t>
            </a:r>
            <a:r>
              <a:rPr lang="ja-JP" altLang="en-US" sz="2800" dirty="0"/>
              <a:t>と</a:t>
            </a:r>
            <a:r>
              <a:rPr lang="ja-JP" altLang="en-US" sz="2800" dirty="0" smtClean="0"/>
              <a:t>効果のまとめ</a:t>
            </a:r>
            <a:endParaRPr lang="en-US" altLang="ja-JP" sz="2800" dirty="0" smtClean="0"/>
          </a:p>
        </p:txBody>
      </p:sp>
      <p:sp>
        <p:nvSpPr>
          <p:cNvPr id="36" name="正方形/長方形 35"/>
          <p:cNvSpPr/>
          <p:nvPr/>
        </p:nvSpPr>
        <p:spPr>
          <a:xfrm>
            <a:off x="665312" y="1268760"/>
            <a:ext cx="7939136" cy="5098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5738" indent="-185738"/>
            <a:r>
              <a:rPr lang="ja-JP" altLang="en-US" sz="2400" dirty="0" smtClean="0">
                <a:latin typeface="+mn-ea"/>
              </a:rPr>
              <a:t>○ 自動車環境対策については関係機関が</a:t>
            </a:r>
            <a:r>
              <a:rPr lang="ja-JP" altLang="en-US" sz="2400" dirty="0">
                <a:latin typeface="+mn-ea"/>
              </a:rPr>
              <a:t>各</a:t>
            </a:r>
            <a:r>
              <a:rPr lang="ja-JP" altLang="en-US" sz="2400" dirty="0" smtClean="0">
                <a:latin typeface="+mn-ea"/>
              </a:rPr>
              <a:t>役割に基づき、連携・協力しながら推進している</a:t>
            </a:r>
            <a:r>
              <a:rPr lang="ja-JP" altLang="en-US" sz="2400" dirty="0">
                <a:latin typeface="+mn-ea"/>
              </a:rPr>
              <a:t>（</a:t>
            </a:r>
            <a:r>
              <a:rPr lang="ja-JP" altLang="en-US" sz="2400" dirty="0" smtClean="0">
                <a:latin typeface="+mn-ea"/>
              </a:rPr>
              <a:t>排出量の削減は、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全体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として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順調に推移</a:t>
            </a:r>
            <a:r>
              <a:rPr lang="ja-JP" altLang="en-US" sz="2400" dirty="0" smtClean="0">
                <a:latin typeface="+mn-ea"/>
              </a:rPr>
              <a:t>）。</a:t>
            </a:r>
            <a:endParaRPr lang="en-US" altLang="ja-JP" sz="2400" dirty="0" smtClean="0">
              <a:latin typeface="+mn-ea"/>
            </a:endParaRPr>
          </a:p>
          <a:p>
            <a:pPr marL="185738" indent="-185738"/>
            <a:endParaRPr lang="en-US" altLang="ja-JP" sz="2400" dirty="0" smtClean="0">
              <a:latin typeface="+mn-ea"/>
            </a:endParaRPr>
          </a:p>
          <a:p>
            <a:pPr marL="174625" indent="-174625"/>
            <a:r>
              <a:rPr lang="ja-JP" altLang="en-US" sz="2400" dirty="0" smtClean="0">
                <a:latin typeface="+mn-ea"/>
              </a:rPr>
              <a:t>○ 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７つの対策ごとの効果</a:t>
            </a:r>
            <a:r>
              <a:rPr lang="ja-JP" altLang="en-US" sz="2400" dirty="0" smtClean="0">
                <a:latin typeface="+mn-ea"/>
              </a:rPr>
              <a:t>については</a:t>
            </a:r>
            <a:r>
              <a:rPr lang="ja-JP" altLang="en-US" sz="2400" dirty="0">
                <a:latin typeface="+mn-ea"/>
              </a:rPr>
              <a:t>、</a:t>
            </a:r>
            <a:r>
              <a:rPr lang="ja-JP" altLang="en-US" sz="2400" dirty="0" smtClean="0">
                <a:latin typeface="+mn-ea"/>
              </a:rPr>
              <a:t>直接的に試算</a:t>
            </a:r>
            <a:r>
              <a:rPr lang="ja-JP" altLang="en-US" sz="2400" dirty="0">
                <a:latin typeface="+mn-ea"/>
              </a:rPr>
              <a:t>できないが、「排出係数」、「走行量」、「旅行速度」の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３つの効果に分類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した上で試算</a:t>
            </a:r>
            <a:r>
              <a:rPr lang="ja-JP" altLang="en-US" sz="2400" dirty="0">
                <a:latin typeface="+mn-ea"/>
              </a:rPr>
              <a:t>した</a:t>
            </a:r>
            <a:r>
              <a:rPr lang="ja-JP" altLang="en-US" sz="2400" dirty="0" smtClean="0">
                <a:latin typeface="+mn-ea"/>
              </a:rPr>
              <a:t>結果、</a:t>
            </a:r>
            <a:endParaRPr lang="en-US" altLang="ja-JP" sz="2400" dirty="0" smtClean="0">
              <a:latin typeface="+mn-ea"/>
            </a:endParaRPr>
          </a:p>
          <a:p>
            <a:pPr marL="174625" indent="-174625">
              <a:lnSpc>
                <a:spcPts val="800"/>
              </a:lnSpc>
            </a:pPr>
            <a:endParaRPr lang="en-US" altLang="ja-JP" sz="2400" dirty="0" smtClean="0">
              <a:solidFill>
                <a:srgbClr val="FF0000"/>
              </a:solidFill>
              <a:latin typeface="+mn-ea"/>
            </a:endParaRPr>
          </a:p>
          <a:p>
            <a:pPr marL="449263" indent="-449263"/>
            <a:r>
              <a:rPr lang="ja-JP" altLang="en-US" sz="2400" dirty="0" smtClean="0">
                <a:solidFill>
                  <a:srgbClr val="FF0000"/>
                </a:solidFill>
                <a:latin typeface="+mn-ea"/>
              </a:rPr>
              <a:t>　 </a:t>
            </a:r>
            <a:r>
              <a:rPr lang="ja-JP" altLang="en-US" sz="2400" dirty="0" smtClean="0">
                <a:latin typeface="+mn-ea"/>
              </a:rPr>
              <a:t>・単体</a:t>
            </a:r>
            <a:r>
              <a:rPr lang="ja-JP" altLang="en-US" sz="2400" dirty="0">
                <a:latin typeface="+mn-ea"/>
              </a:rPr>
              <a:t>規制等による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「排出係数（エコカー以外）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」</a:t>
            </a:r>
            <a:r>
              <a:rPr lang="ja-JP" altLang="en-US" sz="2400" dirty="0" smtClean="0">
                <a:latin typeface="+mn-ea"/>
              </a:rPr>
              <a:t>の減少効果は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全効果の約３／４（ＮＯ</a:t>
            </a:r>
            <a:r>
              <a:rPr lang="ja-JP" altLang="en-US" sz="1400" u="sng" dirty="0" smtClean="0">
                <a:solidFill>
                  <a:srgbClr val="FF0000"/>
                </a:solidFill>
                <a:latin typeface="+mn-ea"/>
              </a:rPr>
              <a:t>Ｘ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）</a:t>
            </a:r>
            <a:r>
              <a:rPr lang="ja-JP" altLang="en-US" sz="2400" dirty="0" smtClean="0">
                <a:latin typeface="+mn-ea"/>
              </a:rPr>
              <a:t>を</a:t>
            </a:r>
            <a:r>
              <a:rPr lang="ja-JP" altLang="en-US" sz="2400" dirty="0">
                <a:latin typeface="+mn-ea"/>
              </a:rPr>
              <a:t>占めている</a:t>
            </a:r>
            <a:r>
              <a:rPr lang="ja-JP" altLang="en-US" sz="2400" dirty="0" smtClean="0">
                <a:latin typeface="+mn-ea"/>
              </a:rPr>
              <a:t>。</a:t>
            </a:r>
            <a:endParaRPr lang="en-US" altLang="ja-JP" sz="2400" dirty="0" smtClean="0">
              <a:latin typeface="+mn-ea"/>
            </a:endParaRPr>
          </a:p>
          <a:p>
            <a:pPr marL="449263" indent="-449263">
              <a:lnSpc>
                <a:spcPts val="800"/>
              </a:lnSpc>
            </a:pPr>
            <a:endParaRPr lang="en-US" altLang="ja-JP" sz="2400" dirty="0" smtClean="0">
              <a:latin typeface="+mn-ea"/>
            </a:endParaRPr>
          </a:p>
          <a:p>
            <a:pPr marL="449263" indent="-449263"/>
            <a:r>
              <a:rPr lang="ja-JP" altLang="en-US" sz="2400" dirty="0">
                <a:latin typeface="+mn-ea"/>
              </a:rPr>
              <a:t>　</a:t>
            </a:r>
            <a:r>
              <a:rPr lang="ja-JP" altLang="en-US" sz="2400" dirty="0" smtClean="0">
                <a:latin typeface="+mn-ea"/>
              </a:rPr>
              <a:t> ・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「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走行量」</a:t>
            </a:r>
            <a:r>
              <a:rPr lang="ja-JP" altLang="en-US" sz="2400" dirty="0">
                <a:latin typeface="+mn-ea"/>
              </a:rPr>
              <a:t>の減少効果</a:t>
            </a:r>
            <a:r>
              <a:rPr lang="ja-JP" altLang="en-US" sz="2400" dirty="0" smtClean="0">
                <a:latin typeface="+mn-ea"/>
              </a:rPr>
              <a:t>は、昨今</a:t>
            </a:r>
            <a:r>
              <a:rPr lang="ja-JP" altLang="en-US" sz="2400" dirty="0">
                <a:latin typeface="+mn-ea"/>
              </a:rPr>
              <a:t>の特種</a:t>
            </a:r>
            <a:r>
              <a:rPr lang="en-US" altLang="ja-JP" sz="2400" dirty="0">
                <a:latin typeface="+mn-ea"/>
              </a:rPr>
              <a:t>(</a:t>
            </a:r>
            <a:r>
              <a:rPr lang="ja-JP" altLang="en-US" sz="2400" dirty="0">
                <a:latin typeface="+mn-ea"/>
              </a:rPr>
              <a:t>殊</a:t>
            </a:r>
            <a:r>
              <a:rPr lang="en-US" altLang="ja-JP" sz="2400" dirty="0">
                <a:latin typeface="+mn-ea"/>
              </a:rPr>
              <a:t>)</a:t>
            </a:r>
            <a:r>
              <a:rPr lang="ja-JP" altLang="en-US" sz="2400" dirty="0">
                <a:latin typeface="+mn-ea"/>
              </a:rPr>
              <a:t>車やバスの増加の影響</a:t>
            </a:r>
            <a:r>
              <a:rPr lang="ja-JP" altLang="en-US" sz="2400" dirty="0" smtClean="0">
                <a:latin typeface="+mn-ea"/>
              </a:rPr>
              <a:t>から想定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目標ラインに達しなかったが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、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全効果</a:t>
            </a:r>
            <a:r>
              <a:rPr lang="ja-JP" altLang="en-US" sz="2400" u="sng" dirty="0">
                <a:solidFill>
                  <a:srgbClr val="FF0000"/>
                </a:solidFill>
                <a:latin typeface="+mn-ea"/>
              </a:rPr>
              <a:t>に占める割合は</a:t>
            </a:r>
            <a:r>
              <a:rPr lang="ja-JP" altLang="en-US" sz="2400" u="sng" dirty="0" smtClean="0">
                <a:solidFill>
                  <a:srgbClr val="FF0000"/>
                </a:solidFill>
                <a:latin typeface="+mn-ea"/>
              </a:rPr>
              <a:t>小さい</a:t>
            </a:r>
            <a:r>
              <a:rPr lang="ja-JP" altLang="en-US" sz="2400" dirty="0" smtClean="0">
                <a:latin typeface="+mn-ea"/>
              </a:rPr>
              <a:t>ため目標</a:t>
            </a:r>
            <a:r>
              <a:rPr lang="ja-JP" altLang="en-US" sz="2400" dirty="0">
                <a:latin typeface="+mn-ea"/>
              </a:rPr>
              <a:t>の達成</a:t>
            </a:r>
            <a:r>
              <a:rPr lang="ja-JP" altLang="en-US" sz="2400" dirty="0" smtClean="0">
                <a:latin typeface="+mn-ea"/>
              </a:rPr>
              <a:t>に向けて支障はない。</a:t>
            </a:r>
            <a:endParaRPr lang="ja-JP" altLang="en-US" sz="2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98239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57408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576064" y="4462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対策による</a:t>
            </a:r>
            <a:r>
              <a:rPr kumimoji="1" lang="en-US" altLang="ja-JP" sz="2400" dirty="0" smtClean="0">
                <a:latin typeface="+mn-ea"/>
              </a:rPr>
              <a:t>NOx</a:t>
            </a:r>
            <a:r>
              <a:rPr kumimoji="1" lang="ja-JP" altLang="en-US" sz="2400" dirty="0" smtClean="0">
                <a:latin typeface="+mn-ea"/>
              </a:rPr>
              <a:t>・</a:t>
            </a:r>
            <a:r>
              <a:rPr kumimoji="1" lang="en-US" altLang="ja-JP" sz="2400" dirty="0" smtClean="0">
                <a:latin typeface="+mn-ea"/>
              </a:rPr>
              <a:t>PM</a:t>
            </a:r>
            <a:r>
              <a:rPr kumimoji="1" lang="ja-JP" altLang="en-US" sz="2400" dirty="0" smtClean="0">
                <a:latin typeface="+mn-ea"/>
              </a:rPr>
              <a:t>削減量の算定方法の概要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17</a:t>
            </a:fld>
            <a:endParaRPr kumimoji="1" lang="ja-JP" altLang="en-US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251520" y="1938040"/>
            <a:ext cx="8748464" cy="57606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■各対策</a:t>
            </a:r>
            <a:r>
              <a:rPr lang="ja-JP" altLang="en-US" sz="2000" dirty="0">
                <a:latin typeface="+mn-ea"/>
              </a:rPr>
              <a:t>に</a:t>
            </a:r>
            <a:r>
              <a:rPr lang="ja-JP" altLang="en-US" sz="2000" dirty="0" smtClean="0">
                <a:latin typeface="+mn-ea"/>
              </a:rPr>
              <a:t>よる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 smtClean="0">
                <a:latin typeface="+mn-ea"/>
              </a:rPr>
              <a:t>・</a:t>
            </a:r>
            <a:r>
              <a:rPr lang="en-US" altLang="ja-JP" sz="2000" dirty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４（エコドライブ）、７（普及啓発）は削減量未算定</a:t>
            </a:r>
            <a:endParaRPr lang="ja-JP" altLang="en-US" sz="1600" dirty="0">
              <a:latin typeface="+mn-ea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655656" y="5961447"/>
            <a:ext cx="576064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ja-JP" altLang="en-US" sz="1400" kern="100" dirty="0">
                <a:latin typeface="+mn-ea"/>
                <a:cs typeface="Times New Roman"/>
              </a:rPr>
              <a:t>［</a:t>
            </a:r>
            <a:r>
              <a:rPr lang="ja-JP" altLang="en-US" sz="1400" kern="100" dirty="0" smtClean="0">
                <a:latin typeface="+mn-ea"/>
                <a:cs typeface="Times New Roman"/>
              </a:rPr>
              <a:t>排出量］＝［車種別排出係数（</a:t>
            </a:r>
            <a:r>
              <a:rPr lang="en-US" altLang="ja-JP" sz="1400" kern="100" dirty="0" smtClean="0">
                <a:latin typeface="+mn-ea"/>
                <a:cs typeface="Times New Roman"/>
              </a:rPr>
              <a:t>g/</a:t>
            </a:r>
            <a:r>
              <a:rPr lang="ja-JP" altLang="en-US" sz="1400" kern="100" dirty="0" smtClean="0">
                <a:latin typeface="+mn-ea"/>
                <a:cs typeface="Times New Roman"/>
              </a:rPr>
              <a:t>台</a:t>
            </a:r>
            <a:r>
              <a:rPr lang="ja-JP" altLang="en-US" sz="1400" kern="100" dirty="0">
                <a:latin typeface="+mn-ea"/>
                <a:cs typeface="Times New Roman"/>
              </a:rPr>
              <a:t>･</a:t>
            </a:r>
            <a:r>
              <a:rPr lang="en-US" altLang="ja-JP" sz="1400" kern="100" dirty="0" smtClean="0">
                <a:latin typeface="+mn-ea"/>
                <a:cs typeface="Times New Roman"/>
              </a:rPr>
              <a:t>km</a:t>
            </a:r>
            <a:r>
              <a:rPr lang="ja-JP" altLang="en-US" sz="1400" kern="100" dirty="0" smtClean="0">
                <a:latin typeface="+mn-ea"/>
                <a:cs typeface="Times New Roman"/>
              </a:rPr>
              <a:t>）］</a:t>
            </a:r>
            <a:r>
              <a:rPr lang="en-US" altLang="ja-JP" sz="1400" kern="100" dirty="0" smtClean="0">
                <a:latin typeface="+mn-ea"/>
                <a:cs typeface="Times New Roman"/>
              </a:rPr>
              <a:t>×</a:t>
            </a:r>
            <a:r>
              <a:rPr lang="ja-JP" altLang="en-US" sz="1400" kern="100" dirty="0" smtClean="0">
                <a:latin typeface="+mn-ea"/>
                <a:cs typeface="Times New Roman"/>
              </a:rPr>
              <a:t>［自動車</a:t>
            </a:r>
            <a:r>
              <a:rPr lang="ja-JP" altLang="en-US" sz="1400" kern="100" dirty="0">
                <a:latin typeface="+mn-ea"/>
                <a:cs typeface="Times New Roman"/>
              </a:rPr>
              <a:t>走行量</a:t>
            </a:r>
            <a:r>
              <a:rPr lang="ja-JP" altLang="en-US" sz="1400" kern="100" dirty="0" smtClean="0">
                <a:latin typeface="+mn-ea"/>
                <a:cs typeface="Times New Roman"/>
              </a:rPr>
              <a:t>（台</a:t>
            </a:r>
            <a:r>
              <a:rPr lang="ja-JP" altLang="en-US" sz="1400" kern="100" dirty="0">
                <a:latin typeface="+mn-ea"/>
                <a:cs typeface="Times New Roman"/>
              </a:rPr>
              <a:t>･ </a:t>
            </a:r>
            <a:r>
              <a:rPr lang="en-US" altLang="ja-JP" sz="1400" kern="100" dirty="0" smtClean="0">
                <a:latin typeface="+mn-ea"/>
                <a:cs typeface="Times New Roman"/>
              </a:rPr>
              <a:t>km</a:t>
            </a:r>
            <a:r>
              <a:rPr lang="ja-JP" altLang="en-US" sz="1400" kern="100" dirty="0">
                <a:latin typeface="+mn-ea"/>
                <a:cs typeface="Times New Roman"/>
              </a:rPr>
              <a:t>） ］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2701868" y="6402648"/>
            <a:ext cx="47389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/>
              <a:t>「車種別排出係数式」に［旅行速度</a:t>
            </a:r>
            <a:r>
              <a:rPr kumimoji="1" lang="ja-JP" altLang="en-US" sz="1400" dirty="0" smtClean="0">
                <a:latin typeface="+mn-ea"/>
              </a:rPr>
              <a:t>（</a:t>
            </a:r>
            <a:r>
              <a:rPr kumimoji="1" lang="en-US" altLang="ja-JP" sz="1400" dirty="0" smtClean="0">
                <a:latin typeface="+mn-ea"/>
              </a:rPr>
              <a:t>km/h</a:t>
            </a:r>
            <a:r>
              <a:rPr kumimoji="1" lang="ja-JP" altLang="en-US" sz="1400" dirty="0" smtClean="0">
                <a:latin typeface="+mn-ea"/>
              </a:rPr>
              <a:t>）</a:t>
            </a:r>
            <a:r>
              <a:rPr kumimoji="1" lang="ja-JP" altLang="en-US" sz="1400" dirty="0" smtClean="0"/>
              <a:t>］を入力</a:t>
            </a:r>
            <a:r>
              <a:rPr lang="ja-JP" altLang="en-US" sz="1400" dirty="0" smtClean="0"/>
              <a:t>して算定</a:t>
            </a:r>
            <a:endParaRPr kumimoji="1" lang="ja-JP" altLang="en-US" sz="1400" dirty="0"/>
          </a:p>
        </p:txBody>
      </p:sp>
      <p:sp>
        <p:nvSpPr>
          <p:cNvPr id="12" name="下矢印 11"/>
          <p:cNvSpPr/>
          <p:nvPr/>
        </p:nvSpPr>
        <p:spPr>
          <a:xfrm flipV="1">
            <a:off x="3570843" y="6237424"/>
            <a:ext cx="216000" cy="180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251520" y="691912"/>
            <a:ext cx="8280220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sz="2000" dirty="0" smtClean="0">
                <a:latin typeface="+mn-ea"/>
              </a:rPr>
              <a:t>■</a:t>
            </a:r>
            <a:r>
              <a:rPr lang="en-US" altLang="ja-JP" sz="2000" dirty="0" smtClean="0">
                <a:latin typeface="+mn-ea"/>
              </a:rPr>
              <a:t>H21</a:t>
            </a:r>
            <a:r>
              <a:rPr lang="ja-JP" altLang="en-US" sz="2000" dirty="0" smtClean="0">
                <a:latin typeface="+mn-ea"/>
              </a:rPr>
              <a:t>年度から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en-US" sz="2000" dirty="0" smtClean="0">
                <a:latin typeface="+mn-ea"/>
              </a:rPr>
              <a:t>年度までの</a:t>
            </a:r>
            <a:r>
              <a:rPr lang="en-US" altLang="ja-JP" sz="2000" dirty="0" smtClean="0">
                <a:latin typeface="+mn-ea"/>
              </a:rPr>
              <a:t>NOx</a:t>
            </a:r>
            <a:r>
              <a:rPr lang="ja-JP" altLang="en-US" sz="2000" dirty="0">
                <a:latin typeface="+mn-ea"/>
              </a:rPr>
              <a:t>・</a:t>
            </a:r>
            <a:r>
              <a:rPr lang="en-US" altLang="ja-JP" sz="2000" dirty="0" smtClean="0">
                <a:latin typeface="+mn-ea"/>
              </a:rPr>
              <a:t>PM</a:t>
            </a:r>
            <a:r>
              <a:rPr lang="ja-JP" altLang="en-US" sz="2000" dirty="0" smtClean="0">
                <a:latin typeface="+mn-ea"/>
              </a:rPr>
              <a:t>削減量</a:t>
            </a:r>
            <a:endParaRPr lang="en-US" altLang="ja-JP" sz="2000" dirty="0" smtClean="0">
              <a:latin typeface="+mn-ea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771800" y="1267996"/>
            <a:ext cx="5896046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dirty="0" smtClean="0">
                <a:latin typeface="+mn-ea"/>
              </a:rPr>
              <a:t>［</a:t>
            </a:r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 smtClean="0">
                <a:latin typeface="+mn-ea"/>
              </a:rPr>
              <a:t>排出量］　</a:t>
            </a:r>
            <a:r>
              <a:rPr lang="en-US" altLang="ja-JP" dirty="0" smtClean="0">
                <a:latin typeface="+mn-ea"/>
              </a:rPr>
              <a:t>-</a:t>
            </a:r>
            <a:r>
              <a:rPr lang="ja-JP" altLang="en-US" dirty="0" smtClean="0">
                <a:latin typeface="+mn-ea"/>
              </a:rPr>
              <a:t>　［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排出量］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19" name="テキスト ボックス 18"/>
          <p:cNvSpPr txBox="1"/>
          <p:nvPr/>
        </p:nvSpPr>
        <p:spPr>
          <a:xfrm>
            <a:off x="646162" y="2937644"/>
            <a:ext cx="2232000" cy="75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１～３による削減量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sz="1400" dirty="0" smtClean="0">
                <a:latin typeface="+mn-ea"/>
              </a:rPr>
              <a:t>（単体規制・車種規制等・エコカー普及）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646162" y="3972328"/>
            <a:ext cx="2232000" cy="57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 smtClean="0">
                <a:latin typeface="+mn-ea"/>
              </a:rPr>
              <a:t>５による削減量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sz="1400" dirty="0" smtClean="0">
                <a:latin typeface="+mn-ea"/>
              </a:rPr>
              <a:t>（交通需要調整・低減）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1" name="テキスト ボックス 20"/>
          <p:cNvSpPr txBox="1"/>
          <p:nvPr/>
        </p:nvSpPr>
        <p:spPr>
          <a:xfrm>
            <a:off x="646162" y="4893882"/>
            <a:ext cx="2232000" cy="57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dirty="0">
                <a:latin typeface="+mn-ea"/>
              </a:rPr>
              <a:t>６</a:t>
            </a:r>
            <a:r>
              <a:rPr lang="ja-JP" altLang="en-US" dirty="0" smtClean="0">
                <a:latin typeface="+mn-ea"/>
              </a:rPr>
              <a:t>による削減量</a:t>
            </a:r>
            <a:endParaRPr lang="en-US" altLang="ja-JP" dirty="0" smtClean="0">
              <a:latin typeface="+mn-ea"/>
            </a:endParaRPr>
          </a:p>
          <a:p>
            <a:pPr algn="ctr"/>
            <a:r>
              <a:rPr lang="ja-JP" altLang="en-US" sz="1400" dirty="0" smtClean="0">
                <a:latin typeface="+mn-ea"/>
              </a:rPr>
              <a:t>（交通流対策）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2915816" y="4821882"/>
            <a:ext cx="6048672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>
                <a:latin typeface="+mn-ea"/>
              </a:rPr>
              <a:t>→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</a:rPr>
              <a:t>旅行速度の上昇</a:t>
            </a:r>
            <a:r>
              <a:rPr lang="ja-JP" altLang="en-US" dirty="0" smtClean="0">
                <a:latin typeface="+mn-ea"/>
              </a:rPr>
              <a:t>による</a:t>
            </a:r>
            <a:r>
              <a:rPr lang="ja-JP" altLang="en-US" dirty="0">
                <a:latin typeface="+mn-ea"/>
              </a:rPr>
              <a:t>排出量の</a:t>
            </a:r>
            <a:r>
              <a:rPr lang="ja-JP" altLang="en-US" dirty="0" smtClean="0">
                <a:latin typeface="+mn-ea"/>
              </a:rPr>
              <a:t>削減量</a:t>
            </a:r>
            <a:endParaRPr lang="en-US" altLang="ja-JP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>
                <a:latin typeface="+mn-ea"/>
              </a:rPr>
              <a:t>排出係数式</a:t>
            </a:r>
            <a:r>
              <a:rPr lang="ja-JP" altLang="en-US" sz="1600" dirty="0" smtClean="0">
                <a:latin typeface="+mn-ea"/>
              </a:rPr>
              <a:t>、自動車走行量は</a:t>
            </a:r>
            <a:r>
              <a:rPr lang="en-US" altLang="ja-JP" sz="1600" dirty="0" smtClean="0">
                <a:latin typeface="+mn-ea"/>
              </a:rPr>
              <a:t>H29</a:t>
            </a:r>
            <a:r>
              <a:rPr lang="ja-JP" altLang="en-US" sz="1600" dirty="0" smtClean="0">
                <a:latin typeface="+mn-ea"/>
              </a:rPr>
              <a:t>で固定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3" name="テキスト ボックス 22"/>
          <p:cNvSpPr txBox="1"/>
          <p:nvPr/>
        </p:nvSpPr>
        <p:spPr>
          <a:xfrm>
            <a:off x="2952520" y="2965617"/>
            <a:ext cx="6300000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 smtClean="0">
                <a:latin typeface="+mn-ea"/>
              </a:rPr>
              <a:t>→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err="1" smtClean="0">
                <a:latin typeface="+mn-ea"/>
              </a:rPr>
              <a:t>の</a:t>
            </a:r>
            <a:r>
              <a:rPr lang="ja-JP" altLang="en-US" u="sng" dirty="0" err="1" smtClean="0">
                <a:solidFill>
                  <a:srgbClr val="FF0000"/>
                </a:solidFill>
                <a:latin typeface="+mn-ea"/>
              </a:rPr>
              <a:t>排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</a:rPr>
              <a:t>出係数の減少</a:t>
            </a:r>
            <a:r>
              <a:rPr lang="ja-JP" altLang="en-US" dirty="0" smtClean="0">
                <a:latin typeface="+mn-ea"/>
              </a:rPr>
              <a:t>による排出量の削減量</a:t>
            </a:r>
            <a:endParaRPr lang="en-US" altLang="ja-JP" dirty="0" smtClean="0">
              <a:latin typeface="+mn-ea"/>
            </a:endParaRPr>
          </a:p>
          <a:p>
            <a:r>
              <a:rPr lang="ja-JP" altLang="en-US" sz="1600" dirty="0" smtClean="0">
                <a:latin typeface="+mn-ea"/>
              </a:rPr>
              <a:t>ただし、「</a:t>
            </a:r>
            <a:r>
              <a:rPr lang="ja-JP" altLang="en-US" sz="1600" dirty="0">
                <a:latin typeface="+mn-ea"/>
              </a:rPr>
              <a:t>３：エコカー分」と「１、２：エコカー以外分」に分けて</a:t>
            </a:r>
            <a:r>
              <a:rPr lang="ja-JP" altLang="en-US" sz="1600" dirty="0" smtClean="0">
                <a:latin typeface="+mn-ea"/>
              </a:rPr>
              <a:t>算定</a:t>
            </a:r>
            <a:endParaRPr lang="en-US" altLang="ja-JP" sz="1600" dirty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自動車走行量、旅行速度は</a:t>
            </a:r>
            <a:r>
              <a:rPr lang="en-US" altLang="ja-JP" sz="1600" dirty="0" smtClean="0">
                <a:latin typeface="+mn-ea"/>
              </a:rPr>
              <a:t>H29</a:t>
            </a:r>
            <a:r>
              <a:rPr lang="ja-JP" altLang="en-US" sz="1600" dirty="0" smtClean="0">
                <a:latin typeface="+mn-ea"/>
              </a:rPr>
              <a:t>で固定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4" name="テキスト ボックス 23"/>
          <p:cNvSpPr txBox="1"/>
          <p:nvPr/>
        </p:nvSpPr>
        <p:spPr>
          <a:xfrm>
            <a:off x="2915816" y="3900328"/>
            <a:ext cx="5939026" cy="720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en-US" altLang="ja-JP" dirty="0" smtClean="0">
                <a:latin typeface="+mn-ea"/>
              </a:rPr>
              <a:t>H21</a:t>
            </a:r>
            <a:r>
              <a:rPr lang="ja-JP" altLang="en-US" dirty="0" smtClean="0">
                <a:latin typeface="+mn-ea"/>
              </a:rPr>
              <a:t>→</a:t>
            </a:r>
            <a:r>
              <a:rPr lang="en-US" altLang="ja-JP" dirty="0" smtClean="0">
                <a:latin typeface="+mn-ea"/>
              </a:rPr>
              <a:t>H29</a:t>
            </a:r>
            <a:r>
              <a:rPr lang="ja-JP" altLang="en-US" dirty="0" smtClean="0">
                <a:latin typeface="+mn-ea"/>
              </a:rPr>
              <a:t>の</a:t>
            </a:r>
            <a:r>
              <a:rPr lang="ja-JP" altLang="en-US" u="sng" dirty="0" smtClean="0">
                <a:solidFill>
                  <a:srgbClr val="FF0000"/>
                </a:solidFill>
                <a:latin typeface="+mn-ea"/>
              </a:rPr>
              <a:t>自動車走行量の減少</a:t>
            </a:r>
            <a:r>
              <a:rPr lang="ja-JP" altLang="en-US" dirty="0" smtClean="0">
                <a:latin typeface="+mn-ea"/>
              </a:rPr>
              <a:t>による排出量の削減量</a:t>
            </a:r>
            <a:endParaRPr lang="en-US" altLang="ja-JP" dirty="0" smtClean="0">
              <a:latin typeface="+mn-ea"/>
            </a:endParaRPr>
          </a:p>
          <a:p>
            <a:r>
              <a:rPr lang="en-US" altLang="ja-JP" sz="1600" dirty="0" smtClean="0">
                <a:latin typeface="+mn-ea"/>
              </a:rPr>
              <a:t>※</a:t>
            </a:r>
            <a:r>
              <a:rPr lang="ja-JP" altLang="en-US" sz="1600" dirty="0" smtClean="0">
                <a:latin typeface="+mn-ea"/>
              </a:rPr>
              <a:t>排出係数式、</a:t>
            </a:r>
            <a:r>
              <a:rPr lang="ja-JP" altLang="en-US" sz="1600" dirty="0">
                <a:latin typeface="+mn-ea"/>
              </a:rPr>
              <a:t>旅行速度は</a:t>
            </a:r>
            <a:r>
              <a:rPr lang="en-US" altLang="ja-JP" sz="1600" dirty="0" smtClean="0">
                <a:latin typeface="+mn-ea"/>
              </a:rPr>
              <a:t>H29</a:t>
            </a:r>
            <a:r>
              <a:rPr lang="ja-JP" altLang="en-US" sz="1600" dirty="0" smtClean="0">
                <a:latin typeface="+mn-ea"/>
              </a:rPr>
              <a:t>で固定</a:t>
            </a:r>
            <a:endParaRPr lang="en-US" altLang="ja-JP" sz="1600" dirty="0">
              <a:latin typeface="+mn-ea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646162" y="1213996"/>
            <a:ext cx="2088000" cy="576000"/>
          </a:xfrm>
          <a:prstGeom prst="roundRect">
            <a:avLst/>
          </a:prstGeom>
          <a:noFill/>
          <a:ln w="28575">
            <a:solidFill>
              <a:schemeClr val="accent1">
                <a:lumMod val="75000"/>
              </a:schemeClr>
            </a:solidFill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dirty="0">
                <a:latin typeface="+mn-ea"/>
              </a:rPr>
              <a:t>全体</a:t>
            </a:r>
            <a:r>
              <a:rPr lang="ja-JP" altLang="en-US" dirty="0" smtClean="0">
                <a:latin typeface="+mn-ea"/>
              </a:rPr>
              <a:t>の削減量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1368328" y="5733368"/>
            <a:ext cx="6156000" cy="100800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717938" y="2406144"/>
            <a:ext cx="5896046" cy="46800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r>
              <a:rPr lang="ja-JP" altLang="en-US" dirty="0" smtClean="0">
                <a:latin typeface="+mn-ea"/>
              </a:rPr>
              <a:t>「全体の削減量」を下記の対策の削減量に割り振り算定</a:t>
            </a:r>
            <a:endParaRPr lang="en-US" altLang="ja-JP" dirty="0" smtClean="0">
              <a:latin typeface="+mn-ea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1532960" y="5697400"/>
            <a:ext cx="1008000" cy="324000"/>
          </a:xfrm>
          <a:prstGeom prst="roundRect">
            <a:avLst/>
          </a:prstGeom>
          <a:noFill/>
          <a:ln w="12700">
            <a:noFill/>
          </a:ln>
        </p:spPr>
        <p:txBody>
          <a:bodyPr wrap="square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ja-JP" altLang="en-US" sz="1400" dirty="0">
                <a:latin typeface="+mn-ea"/>
              </a:rPr>
              <a:t>＜</a:t>
            </a:r>
            <a:r>
              <a:rPr lang="ja-JP" altLang="en-US" sz="1400" dirty="0" smtClean="0">
                <a:latin typeface="+mn-ea"/>
              </a:rPr>
              <a:t>参考</a:t>
            </a:r>
            <a:r>
              <a:rPr lang="ja-JP" altLang="en-US" sz="1400" dirty="0">
                <a:latin typeface="+mn-ea"/>
              </a:rPr>
              <a:t>＞</a:t>
            </a:r>
            <a:endParaRPr lang="en-US" altLang="ja-JP" sz="1400" dirty="0" smtClean="0"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111752"/>
            <a:ext cx="172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＜参考＞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5468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/>
          <p:cNvSpPr txBox="1"/>
          <p:nvPr/>
        </p:nvSpPr>
        <p:spPr>
          <a:xfrm>
            <a:off x="432048" y="87604"/>
            <a:ext cx="8244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2400" dirty="0">
                <a:latin typeface="+mn-ea"/>
              </a:rPr>
              <a:t>計画</a:t>
            </a:r>
            <a:r>
              <a:rPr lang="ja-JP" altLang="en-US" sz="2400" dirty="0">
                <a:latin typeface="+mn-ea"/>
              </a:rPr>
              <a:t>の目標達成に向けた主な自動車環境対策</a:t>
            </a: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1</a:t>
            </a:fld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444649" y="4859867"/>
            <a:ext cx="8506154" cy="1700808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6700" indent="-266700">
              <a:spcAft>
                <a:spcPts val="1200"/>
              </a:spcAft>
            </a:pPr>
            <a:r>
              <a:rPr lang="ja-JP" altLang="en-US" sz="2000" dirty="0" smtClean="0"/>
              <a:t>自動車から排出される</a:t>
            </a:r>
            <a:r>
              <a:rPr lang="en-US" altLang="ja-JP" sz="2000" dirty="0" smtClean="0"/>
              <a:t>NOx</a:t>
            </a:r>
            <a:r>
              <a:rPr lang="ja-JP" altLang="en-US" sz="2000" dirty="0" smtClean="0"/>
              <a:t>・</a:t>
            </a:r>
            <a:r>
              <a:rPr lang="en-US" altLang="ja-JP" sz="2000" dirty="0" smtClean="0"/>
              <a:t>PM</a:t>
            </a:r>
            <a:r>
              <a:rPr lang="ja-JP" altLang="en-US" sz="2000" dirty="0" smtClean="0"/>
              <a:t>を削減するためには、次の効果が重要　</a:t>
            </a:r>
            <a:endParaRPr lang="en-US" altLang="ja-JP" sz="2000" dirty="0" smtClean="0"/>
          </a:p>
          <a:p>
            <a:pPr marL="266700" indent="-266700">
              <a:spcAft>
                <a:spcPts val="1200"/>
              </a:spcAft>
            </a:pPr>
            <a:r>
              <a:rPr lang="ja-JP" altLang="en-US" sz="2000" dirty="0"/>
              <a:t>　</a:t>
            </a:r>
            <a:r>
              <a:rPr lang="ja-JP" altLang="en-US" sz="2000" dirty="0" smtClean="0"/>
              <a:t>◆効果１　「排出係数の削減」　⇒　１、２、３</a:t>
            </a:r>
            <a:endParaRPr lang="en-US" altLang="ja-JP" sz="2000" dirty="0" smtClean="0"/>
          </a:p>
          <a:p>
            <a:pPr marL="266700" indent="-266700">
              <a:spcAft>
                <a:spcPts val="1200"/>
              </a:spcAft>
            </a:pPr>
            <a:r>
              <a:rPr lang="ja-JP" altLang="en-US" sz="2000" dirty="0" smtClean="0"/>
              <a:t>　◆効果２　「自動車走行量の削減」　⇒　５</a:t>
            </a:r>
            <a:endParaRPr lang="en-US" altLang="ja-JP" sz="2000" dirty="0" smtClean="0"/>
          </a:p>
          <a:p>
            <a:pPr marL="266700" indent="-266700">
              <a:spcAft>
                <a:spcPts val="1200"/>
              </a:spcAft>
            </a:pPr>
            <a:r>
              <a:rPr lang="ja-JP" altLang="en-US" sz="2000" dirty="0" smtClean="0"/>
              <a:t>　◆効果３　「旅行速度の上昇」　⇒　６</a:t>
            </a:r>
            <a:endParaRPr lang="en-US" altLang="ja-JP" sz="2000" dirty="0" smtClean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03484" y="836712"/>
            <a:ext cx="8171936" cy="3816424"/>
          </a:xfrm>
          <a:prstGeom prst="roundRect">
            <a:avLst>
              <a:gd name="adj" fmla="val 6964"/>
            </a:avLst>
          </a:prstGeom>
          <a:noFill/>
          <a:ln w="19050">
            <a:solidFill>
              <a:schemeClr val="accent1"/>
            </a:solidFill>
          </a:ln>
        </p:spPr>
        <p:txBody>
          <a:bodyPr wrap="square" rtlCol="0" anchor="t" anchorCtr="0">
            <a:noAutofit/>
          </a:bodyPr>
          <a:lstStyle/>
          <a:p>
            <a:pPr>
              <a:spcAft>
                <a:spcPts val="1800"/>
              </a:spcAft>
            </a:pPr>
            <a:r>
              <a:rPr lang="ja-JP" altLang="ja-JP" sz="2000" dirty="0"/>
              <a:t>１　自動車の適切な点検・整備等による</a:t>
            </a:r>
            <a:r>
              <a:rPr lang="ja-JP" altLang="ja-JP" sz="2000" u="sng" dirty="0">
                <a:solidFill>
                  <a:srgbClr val="FF0000"/>
                </a:solidFill>
              </a:rPr>
              <a:t>自動車単体規制</a:t>
            </a:r>
            <a:r>
              <a:rPr lang="ja-JP" altLang="ja-JP" sz="2000" dirty="0"/>
              <a:t>の推進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２　</a:t>
            </a:r>
            <a:r>
              <a:rPr lang="ja-JP" altLang="ja-JP" sz="2000" u="sng" dirty="0">
                <a:solidFill>
                  <a:srgbClr val="FF0000"/>
                </a:solidFill>
              </a:rPr>
              <a:t>車種規制</a:t>
            </a:r>
            <a:r>
              <a:rPr lang="ja-JP" altLang="ja-JP" sz="2000" dirty="0"/>
              <a:t>の適正かつ確実な実施、</a:t>
            </a:r>
            <a:r>
              <a:rPr lang="ja-JP" altLang="ja-JP" sz="2000" u="sng" dirty="0">
                <a:solidFill>
                  <a:srgbClr val="FF0000"/>
                </a:solidFill>
              </a:rPr>
              <a:t>流入車規制</a:t>
            </a:r>
            <a:r>
              <a:rPr lang="ja-JP" altLang="ja-JP" sz="2000" dirty="0"/>
              <a:t>の推進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３　</a:t>
            </a:r>
            <a:r>
              <a:rPr lang="ja-JP" altLang="ja-JP" sz="2000" u="sng" dirty="0">
                <a:solidFill>
                  <a:srgbClr val="FF0000"/>
                </a:solidFill>
              </a:rPr>
              <a:t>エコカーの普及促進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４　</a:t>
            </a:r>
            <a:r>
              <a:rPr lang="ja-JP" altLang="ja-JP" sz="2000" u="sng" dirty="0">
                <a:solidFill>
                  <a:srgbClr val="FF0000"/>
                </a:solidFill>
              </a:rPr>
              <a:t>エコドライブの推進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５　輸送効率の向上等の取組促進による</a:t>
            </a:r>
            <a:r>
              <a:rPr lang="ja-JP" altLang="ja-JP" sz="2000" u="sng" dirty="0">
                <a:solidFill>
                  <a:srgbClr val="FF0000"/>
                </a:solidFill>
              </a:rPr>
              <a:t>交通需要の調整・低減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６　バイパスの整備、交差点改良等の</a:t>
            </a:r>
            <a:r>
              <a:rPr lang="ja-JP" altLang="ja-JP" sz="2000" u="sng" dirty="0">
                <a:solidFill>
                  <a:srgbClr val="FF0000"/>
                </a:solidFill>
              </a:rPr>
              <a:t>交通流対策</a:t>
            </a:r>
          </a:p>
          <a:p>
            <a:pPr>
              <a:spcAft>
                <a:spcPts val="1800"/>
              </a:spcAft>
            </a:pPr>
            <a:r>
              <a:rPr lang="ja-JP" altLang="ja-JP" sz="2000" dirty="0"/>
              <a:t>７　環境に配慮した自動車利用についての</a:t>
            </a:r>
            <a:r>
              <a:rPr lang="ja-JP" altLang="ja-JP" sz="2000" u="sng" dirty="0">
                <a:solidFill>
                  <a:srgbClr val="FF0000"/>
                </a:solidFill>
              </a:rPr>
              <a:t>普及啓発・環境教育</a:t>
            </a:r>
          </a:p>
        </p:txBody>
      </p:sp>
      <p:cxnSp>
        <p:nvCxnSpPr>
          <p:cNvPr id="7" name="直線コネクタ 6"/>
          <p:cNvCxnSpPr/>
          <p:nvPr/>
        </p:nvCxnSpPr>
        <p:spPr>
          <a:xfrm>
            <a:off x="323528" y="62998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831632" y="5733091"/>
            <a:ext cx="3312368" cy="5169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 anchor="t" anchorCtr="0">
            <a:noAutofit/>
          </a:bodyPr>
          <a:lstStyle/>
          <a:p>
            <a:pPr marL="266700" indent="-266700">
              <a:spcAft>
                <a:spcPts val="1200"/>
              </a:spcAft>
            </a:pPr>
            <a:r>
              <a:rPr lang="ja-JP" altLang="en-US" sz="2000" b="1" u="sng" dirty="0"/>
              <a:t>各対策を３つの効果に分類</a:t>
            </a:r>
            <a:endParaRPr lang="en-US" altLang="ja-JP" sz="2000" b="1" u="sng" dirty="0"/>
          </a:p>
        </p:txBody>
      </p:sp>
    </p:spTree>
    <p:extLst>
      <p:ext uri="{BB962C8B-B14F-4D97-AF65-F5344CB8AC3E}">
        <p14:creationId xmlns:p14="http://schemas.microsoft.com/office/powerpoint/2010/main" val="419437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4573" y="3413835"/>
            <a:ext cx="3816423" cy="2886315"/>
          </a:xfrm>
          <a:prstGeom prst="rect">
            <a:avLst/>
          </a:prstGeom>
        </p:spPr>
      </p:pic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193254" y="863220"/>
            <a:ext cx="5544616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１．</a:t>
            </a:r>
            <a:r>
              <a:rPr lang="ja-JP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自動車</a:t>
            </a:r>
            <a:r>
              <a:rPr lang="ja-JP" altLang="ja-JP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単体規制の</a:t>
            </a:r>
            <a:r>
              <a:rPr lang="ja-JP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推進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［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全車種］</a:t>
            </a:r>
            <a:endParaRPr lang="en-US" altLang="ja-JP" sz="1600" dirty="0" smtClean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252000" algn="just">
              <a:spcBef>
                <a:spcPts val="600"/>
              </a:spcBef>
            </a:pPr>
            <a:r>
              <a:rPr lang="ja-JP" altLang="ja-JP" sz="20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・最新規制適合車</a:t>
            </a:r>
            <a:r>
              <a:rPr lang="ja-JP" altLang="en-US" sz="20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等</a:t>
            </a:r>
            <a:r>
              <a:rPr lang="ja-JP" altLang="ja-JP" sz="2000" kern="100" dirty="0" smtClean="0">
                <a:solidFill>
                  <a:srgbClr val="000000"/>
                </a:solidFill>
                <a:latin typeface="+mj-ea"/>
                <a:ea typeface="+mj-ea"/>
                <a:cs typeface="Times New Roman"/>
              </a:rPr>
              <a:t>への転換促進</a:t>
            </a:r>
            <a:endParaRPr lang="en-US" altLang="ja-JP" sz="2000" kern="100" dirty="0" smtClean="0">
              <a:solidFill>
                <a:srgbClr val="000000"/>
              </a:solidFill>
              <a:latin typeface="+mj-ea"/>
              <a:ea typeface="+mj-ea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 ＨＶ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、</a:t>
            </a: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ＣＮＧ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トラック等導入補助</a:t>
            </a:r>
            <a:endParaRPr lang="en-US" altLang="ja-JP" kern="100" dirty="0" smtClean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（近畿運輸局、</a:t>
            </a:r>
            <a:r>
              <a:rPr lang="en-US" altLang="ja-JP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トラック</a:t>
            </a:r>
            <a:r>
              <a:rPr lang="en-US" altLang="ja-JP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119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台、バス</a:t>
            </a:r>
            <a:r>
              <a:rPr lang="en-US" altLang="ja-JP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7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台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）</a:t>
            </a:r>
            <a:endParaRPr lang="en-US" altLang="ja-JP" kern="100" spc="-150" dirty="0" smtClean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低炭素型ディーゼルトラック導入補助</a:t>
            </a:r>
            <a:endParaRPr lang="en-US" altLang="ja-JP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lnSpc>
                <a:spcPts val="1800"/>
              </a:lnSpc>
              <a:spcBef>
                <a:spcPts val="600"/>
              </a:spcBef>
            </a:pPr>
            <a:r>
              <a:rPr lang="ja-JP" altLang="en-US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（環境省、</a:t>
            </a:r>
            <a:r>
              <a:rPr lang="en-US" altLang="ja-JP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en-US" altLang="ja-JP" kern="100" dirty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233</a:t>
            </a:r>
            <a:r>
              <a:rPr lang="ja-JP" altLang="en-US" kern="100" dirty="0" smtClean="0"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台）</a:t>
            </a:r>
            <a:endParaRPr lang="en-US" altLang="ja-JP" kern="100" dirty="0" smtClean="0"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  <a:p>
            <a:pPr marL="252000" algn="just">
              <a:spcBef>
                <a:spcPts val="600"/>
              </a:spcBef>
            </a:pPr>
            <a:r>
              <a:rPr lang="ja-JP" altLang="en-US" sz="2000" kern="100" spc="-15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・</a:t>
            </a:r>
            <a:r>
              <a:rPr lang="ja-JP" altLang="en-US" sz="2000" kern="100" spc="-15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適正</a:t>
            </a:r>
            <a:r>
              <a:rPr lang="ja-JP" altLang="en-US" sz="2000" kern="100" spc="-150" dirty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点検</a:t>
            </a:r>
            <a:r>
              <a:rPr lang="ja-JP" altLang="en-US" sz="2000" kern="100" spc="-15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整備研修会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（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近畿運輸局：</a:t>
            </a:r>
            <a:r>
              <a:rPr lang="en-US" altLang="ja-JP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 </a:t>
            </a:r>
            <a:r>
              <a:rPr lang="en-US" altLang="ja-JP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184</a:t>
            </a:r>
            <a:r>
              <a:rPr lang="ja-JP" altLang="en-US" kern="100" spc="-15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回</a:t>
            </a:r>
            <a:r>
              <a:rPr lang="ja-JP" altLang="en-US" kern="100" spc="-15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）</a:t>
            </a:r>
          </a:p>
          <a:p>
            <a:pPr marL="252000" algn="just">
              <a:spcBef>
                <a:spcPts val="600"/>
              </a:spcBef>
            </a:pPr>
            <a:r>
              <a:rPr lang="ja-JP" altLang="en-US" sz="2000" kern="100" dirty="0" smtClean="0">
                <a:solidFill>
                  <a:srgbClr val="00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  <a:cs typeface="Times New Roman"/>
              </a:rPr>
              <a:t>・街頭検査の実施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（</a:t>
            </a: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近畿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運輸局：</a:t>
            </a:r>
            <a:r>
              <a:rPr lang="en-US" altLang="ja-JP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H29</a:t>
            </a:r>
            <a:r>
              <a:rPr lang="ja-JP" altLang="en-US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　</a:t>
            </a:r>
            <a:r>
              <a:rPr lang="en-US" altLang="ja-JP" kern="100" dirty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3</a:t>
            </a:r>
            <a:r>
              <a:rPr lang="ja-JP" altLang="en-US" kern="100" dirty="0" smtClean="0">
                <a:solidFill>
                  <a:srgbClr val="000000"/>
                </a:solidFill>
                <a:latin typeface="ＭＳ 明朝" panose="02020609040205080304" pitchFamily="17" charset="-128"/>
                <a:ea typeface="ＭＳ 明朝" panose="02020609040205080304" pitchFamily="17" charset="-128"/>
                <a:cs typeface="Times New Roman"/>
              </a:rPr>
              <a:t>回）</a:t>
            </a:r>
            <a:endParaRPr lang="ja-JP" altLang="en-US" kern="100" dirty="0">
              <a:solidFill>
                <a:srgbClr val="000000"/>
              </a:solidFill>
              <a:latin typeface="ＭＳ 明朝" panose="02020609040205080304" pitchFamily="17" charset="-128"/>
              <a:ea typeface="ＭＳ 明朝" panose="02020609040205080304" pitchFamily="17" charset="-128"/>
              <a:cs typeface="Times New Roman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594104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2</a:t>
            </a:fld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1475656" y="126017"/>
            <a:ext cx="6948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１．自動車単体規制の推進、</a:t>
            </a:r>
            <a:r>
              <a:rPr lang="ja-JP" altLang="en-US" sz="2400" dirty="0" smtClean="0">
                <a:latin typeface="+mn-ea"/>
              </a:rPr>
              <a:t>２</a:t>
            </a:r>
            <a:r>
              <a:rPr lang="ja-JP" altLang="en-US" sz="2400" dirty="0">
                <a:latin typeface="+mn-ea"/>
              </a:rPr>
              <a:t>．車種規制の実施</a:t>
            </a:r>
            <a:r>
              <a:rPr lang="ja-JP" altLang="en-US" sz="2400" dirty="0" smtClean="0">
                <a:latin typeface="+mn-ea"/>
              </a:rPr>
              <a:t>等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256803" y="3869553"/>
            <a:ext cx="5544616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ja-JP" altLang="en-US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２．</a:t>
            </a:r>
            <a:r>
              <a:rPr lang="ja-JP" altLang="ja-JP" sz="2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車種規制の実施等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［</a:t>
            </a:r>
            <a:r>
              <a:rPr lang="ja-JP" altLang="en-US" sz="16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対象：</a:t>
            </a: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貨物車、バス等］</a:t>
            </a:r>
            <a:endParaRPr lang="en-US" altLang="ja-JP" sz="16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>
              <a:spcBef>
                <a:spcPts val="600"/>
              </a:spcBef>
            </a:pPr>
            <a:r>
              <a:rPr lang="ja-JP" altLang="en-US" sz="16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　</a:t>
            </a: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en-US" sz="2000" dirty="0" smtClean="0">
                <a:latin typeface="+mn-ea"/>
              </a:rPr>
              <a:t>法に基づく車種規制の実施</a:t>
            </a:r>
            <a:endParaRPr lang="en-US" altLang="ja-JP" sz="2000" dirty="0" smtClean="0">
              <a:latin typeface="+mn-ea"/>
            </a:endParaRPr>
          </a:p>
          <a:p>
            <a:pPr marL="252000">
              <a:spcBef>
                <a:spcPts val="600"/>
              </a:spcBef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（環境省、国土交通省）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indent="185738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dirty="0">
                <a:latin typeface="+mn-ea"/>
              </a:rPr>
              <a:t>条例に基づく流入車規制の</a:t>
            </a:r>
            <a:r>
              <a:rPr lang="ja-JP" altLang="en-US" sz="2000" dirty="0" smtClean="0">
                <a:latin typeface="+mn-ea"/>
              </a:rPr>
              <a:t>推進</a:t>
            </a:r>
            <a:endParaRPr lang="en-US" altLang="ja-JP" sz="2000" dirty="0" smtClean="0">
              <a:latin typeface="+mn-ea"/>
            </a:endParaRPr>
          </a:p>
          <a:p>
            <a:pPr marL="252000">
              <a:spcBef>
                <a:spcPts val="600"/>
              </a:spcBef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r>
              <a:rPr lang="ja-JP" altLang="en-US" spc="-15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（</a:t>
            </a:r>
            <a:r>
              <a:rPr lang="ja-JP" altLang="en-US" spc="-1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府</a:t>
            </a:r>
            <a:r>
              <a:rPr lang="ja-JP" altLang="en-US" spc="-15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：立入検査、使用</a:t>
            </a:r>
            <a:r>
              <a:rPr lang="ja-JP" altLang="en-US" spc="-150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命令・氏名等の公表</a:t>
            </a:r>
            <a:r>
              <a:rPr lang="ja-JP" altLang="en-US" spc="-15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）</a:t>
            </a:r>
            <a:endParaRPr lang="en-US" altLang="ja-JP" spc="-150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252000">
              <a:spcBef>
                <a:spcPts val="600"/>
              </a:spcBef>
            </a:pPr>
            <a:r>
              <a:rPr lang="ja-JP" altLang="en-US" dirty="0">
                <a:latin typeface="ＭＳ 明朝" panose="02020609040205080304" pitchFamily="17" charset="-128"/>
                <a:ea typeface="ＭＳ 明朝" panose="02020609040205080304" pitchFamily="17" charset="-128"/>
              </a:rPr>
              <a:t>　</a:t>
            </a:r>
            <a:endParaRPr lang="en-US" altLang="ja-JP" dirty="0" smtClean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  <a:p>
            <a:pPr marL="252000">
              <a:spcBef>
                <a:spcPts val="600"/>
              </a:spcBef>
            </a:pP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※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ステッカー制度は平成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29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年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3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月</a:t>
            </a:r>
            <a:r>
              <a:rPr lang="en-US" altLang="ja-JP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29</a:t>
            </a:r>
            <a:r>
              <a:rPr lang="ja-JP" altLang="en-US" sz="1600" dirty="0" smtClean="0">
                <a:latin typeface="ＭＳ 明朝" panose="02020609040205080304" pitchFamily="17" charset="-128"/>
                <a:ea typeface="ＭＳ 明朝" panose="02020609040205080304" pitchFamily="17" charset="-128"/>
              </a:rPr>
              <a:t>日終了</a:t>
            </a:r>
            <a:endParaRPr lang="ja-JP" altLang="en-US" sz="1600" dirty="0">
              <a:latin typeface="ＭＳ 明朝" panose="02020609040205080304" pitchFamily="17" charset="-128"/>
              <a:ea typeface="ＭＳ 明朝" panose="02020609040205080304" pitchFamily="17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4283968" y="6117270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ja-JP" sz="1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普通貨物車</a:t>
            </a:r>
            <a:r>
              <a:rPr lang="ja-JP" altLang="en-US" sz="1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に</a:t>
            </a:r>
            <a:r>
              <a:rPr lang="ja-JP" altLang="en-US" sz="1600" u="sng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おける流入車の</a:t>
            </a:r>
            <a:r>
              <a:rPr lang="ja-JP" altLang="en-US" sz="1600" u="sng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非適合車率の推移</a:t>
            </a:r>
            <a:endParaRPr lang="ja-JP" altLang="ja-JP" sz="1600" u="sng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3" name="テキスト ボックス 33"/>
          <p:cNvSpPr txBox="1">
            <a:spLocks/>
          </p:cNvSpPr>
          <p:nvPr/>
        </p:nvSpPr>
        <p:spPr>
          <a:xfrm>
            <a:off x="4788024" y="6424098"/>
            <a:ext cx="4690745" cy="28803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/>
              </a:rPr>
              <a:t>（出典</a:t>
            </a:r>
            <a:r>
              <a:rPr lang="ja-JP" sz="1050" kern="100" dirty="0" smtClean="0">
                <a:effectLst/>
                <a:latin typeface="+mn-ea"/>
                <a:cs typeface="Times New Roman"/>
              </a:rPr>
              <a:t>）</a:t>
            </a:r>
            <a:r>
              <a:rPr lang="ja-JP" altLang="en-US" sz="1050" dirty="0">
                <a:latin typeface="+mn-ea"/>
              </a:rPr>
              <a:t>環境省ナンバープレート調査結果</a:t>
            </a:r>
            <a:r>
              <a:rPr lang="ja-JP" altLang="en-US" sz="1050" dirty="0" smtClean="0">
                <a:latin typeface="+mn-ea"/>
              </a:rPr>
              <a:t>より</a:t>
            </a:r>
            <a:r>
              <a:rPr lang="ja-JP" sz="1050" kern="100" dirty="0" smtClean="0">
                <a:effectLst/>
                <a:latin typeface="+mn-ea"/>
                <a:cs typeface="Times New Roman"/>
              </a:rPr>
              <a:t>大阪府作成</a:t>
            </a:r>
            <a:r>
              <a:rPr lang="ja-JP" altLang="en-US" sz="1050" kern="100" dirty="0" smtClean="0">
                <a:effectLst/>
                <a:latin typeface="+mn-ea"/>
                <a:cs typeface="Times New Roman"/>
              </a:rPr>
              <a:t>（通過交通含む）</a:t>
            </a:r>
            <a:endParaRPr lang="ja-JP" sz="1050" kern="100" dirty="0">
              <a:effectLst/>
              <a:latin typeface="+mn-ea"/>
              <a:cs typeface="Times New Roman"/>
            </a:endParaRPr>
          </a:p>
        </p:txBody>
      </p:sp>
      <p:sp>
        <p:nvSpPr>
          <p:cNvPr id="15" name="テキスト ボックス 65"/>
          <p:cNvSpPr txBox="1">
            <a:spLocks noChangeArrowheads="1"/>
          </p:cNvSpPr>
          <p:nvPr/>
        </p:nvSpPr>
        <p:spPr bwMode="auto">
          <a:xfrm>
            <a:off x="6218190" y="4090425"/>
            <a:ext cx="2843808" cy="648919"/>
          </a:xfrm>
          <a:prstGeom prst="rect">
            <a:avLst/>
          </a:prstGeom>
          <a:noFill/>
          <a:ln>
            <a:noFill/>
          </a:ln>
          <a:extLst/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l">
              <a:lnSpc>
                <a:spcPts val="1800"/>
              </a:lnSpc>
              <a:spcAft>
                <a:spcPts val="0"/>
              </a:spcAft>
            </a:pP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非適合率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（普通貨物車</a:t>
            </a: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  <a:endParaRPr lang="en-US" altLang="ja-JP" sz="1400" b="1" kern="100" spc="0" dirty="0" smtClean="0">
              <a:effectLst/>
              <a:latin typeface="Meiryo UI" panose="020B0604030504040204" pitchFamily="50" charset="-128"/>
              <a:ea typeface="Meiryo UI" panose="020B0604030504040204" pitchFamily="50" charset="-128"/>
              <a:cs typeface="Arial" panose="020B0604020202020204" pitchFamily="34" charset="0"/>
            </a:endParaRPr>
          </a:p>
          <a:p>
            <a:pPr algn="l">
              <a:lnSpc>
                <a:spcPts val="1800"/>
              </a:lnSpc>
              <a:spcAft>
                <a:spcPts val="0"/>
              </a:spcAft>
            </a:pP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en-US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H29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0.5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％（</a:t>
            </a:r>
            <a:r>
              <a:rPr lang="en-US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</a:t>
            </a:r>
            <a:r>
              <a:rPr lang="en-US" alt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19</a:t>
            </a:r>
            <a:r>
              <a:rPr lang="ja-JP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　</a:t>
            </a:r>
            <a:r>
              <a:rPr lang="en-US" sz="1400" b="1" kern="100" spc="0" dirty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17%</a:t>
            </a:r>
            <a:r>
              <a:rPr lang="ja-JP" sz="1400" b="1" kern="100" spc="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）</a:t>
            </a:r>
            <a:endParaRPr lang="ja-JP" sz="1400" b="1" kern="100" spc="11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1085" y="850187"/>
            <a:ext cx="3763397" cy="2599874"/>
          </a:xfrm>
          <a:prstGeom prst="rect">
            <a:avLst/>
          </a:prstGeom>
        </p:spPr>
      </p:pic>
      <p:sp>
        <p:nvSpPr>
          <p:cNvPr id="16" name="円/楕円 2"/>
          <p:cNvSpPr/>
          <p:nvPr/>
        </p:nvSpPr>
        <p:spPr>
          <a:xfrm>
            <a:off x="7884367" y="1552074"/>
            <a:ext cx="1218275" cy="214421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4" name="テキスト ボックス 30"/>
          <p:cNvSpPr txBox="1">
            <a:spLocks noChangeArrowheads="1"/>
          </p:cNvSpPr>
          <p:nvPr/>
        </p:nvSpPr>
        <p:spPr bwMode="auto">
          <a:xfrm>
            <a:off x="5724128" y="733587"/>
            <a:ext cx="3240360" cy="259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en-US" sz="1400" b="1" kern="100" spc="0" dirty="0"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H29</a:t>
            </a:r>
            <a:r>
              <a:rPr lang="ja-JP" sz="1400" b="1" kern="100" spc="0" dirty="0">
                <a:effectLst/>
                <a:latin typeface="明朝体"/>
                <a:ea typeface="Meiryo UI" panose="020B0604030504040204" pitchFamily="50" charset="-128"/>
                <a:cs typeface="Arial" panose="020B0604020202020204" pitchFamily="34" charset="0"/>
              </a:rPr>
              <a:t>は、「ポスト新長期規制」がトップに！</a:t>
            </a:r>
            <a:endParaRPr lang="ja-JP" sz="14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7" name="テキスト ボックス 46"/>
          <p:cNvSpPr txBox="1">
            <a:spLocks noChangeArrowheads="1"/>
          </p:cNvSpPr>
          <p:nvPr/>
        </p:nvSpPr>
        <p:spPr bwMode="auto">
          <a:xfrm>
            <a:off x="6093622" y="3489287"/>
            <a:ext cx="2890109" cy="2138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300"/>
              </a:lnSpc>
              <a:spcAft>
                <a:spcPts val="0"/>
              </a:spcAft>
            </a:pPr>
            <a:r>
              <a:rPr lang="ja-JP" sz="1600" b="1" kern="100" spc="0" dirty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規制別割合</a:t>
            </a:r>
            <a:r>
              <a:rPr lang="en-US" sz="1600" b="1" kern="100" spc="0" dirty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(</a:t>
            </a:r>
            <a:r>
              <a:rPr lang="ja-JP" sz="1600" b="1" kern="100" spc="0" dirty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普通貨物車</a:t>
            </a:r>
            <a:r>
              <a:rPr lang="en-US" sz="1600" b="1" kern="100" spc="0" dirty="0" smtClean="0">
                <a:effectLst/>
                <a:latin typeface="明朝体"/>
                <a:ea typeface="ＭＳ ゴシック" panose="020B0609070205080204" pitchFamily="49" charset="-128"/>
                <a:cs typeface="Arial" panose="020B0604020202020204" pitchFamily="34" charset="0"/>
              </a:rPr>
              <a:t>)</a:t>
            </a:r>
            <a:endParaRPr lang="ja-JP" sz="16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75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テキスト ボックス 9"/>
          <p:cNvSpPr txBox="1"/>
          <p:nvPr/>
        </p:nvSpPr>
        <p:spPr>
          <a:xfrm>
            <a:off x="432048" y="3606012"/>
            <a:ext cx="6660232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400" kern="100" dirty="0">
                <a:latin typeface="+mn-ea"/>
              </a:rPr>
              <a:t>４．エコドライブの推進</a:t>
            </a:r>
          </a:p>
          <a:p>
            <a:pPr marL="360000" indent="-139700">
              <a:spcBef>
                <a:spcPts val="600"/>
              </a:spcBef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・エコドライブ講習</a:t>
            </a:r>
            <a:r>
              <a:rPr lang="ja-JP" altLang="en-US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、セミナーの開催</a:t>
            </a:r>
            <a:endParaRPr lang="en-US" altLang="ja-JP" sz="2000" kern="100" dirty="0" smtClean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/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講習会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市町村等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lang="ja-JP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団体）</a:t>
            </a:r>
            <a:endParaRPr lang="en-US" altLang="ja-JP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/>
            <a:r>
              <a:rPr lang="ja-JP" altLang="en-US" kern="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実車講習（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いずみさの自動車教習所）</a:t>
            </a:r>
            <a:endParaRPr lang="en-US" altLang="ja-JP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/>
            <a:r>
              <a:rPr lang="ja-JP" altLang="en-US" kern="10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実践セミナー（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トラック対象）</a:t>
            </a:r>
            <a:endParaRPr lang="en-US" altLang="ja-JP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>
              <a:spcBef>
                <a:spcPts val="600"/>
              </a:spcBef>
            </a:pPr>
            <a:r>
              <a:rPr lang="ja-JP" altLang="en-US" sz="2000" kern="100" dirty="0" smtClean="0">
                <a:solidFill>
                  <a:prstClr val="black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・ステッカー、リーフレット作成</a:t>
            </a:r>
            <a:r>
              <a:rPr lang="ja-JP" altLang="en-US" sz="2000" kern="100" dirty="0" smtClean="0">
                <a:solidFill>
                  <a:prstClr val="black"/>
                </a:solidFill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en-US" altLang="ja-JP" sz="2000" kern="100" dirty="0">
              <a:solidFill>
                <a:prstClr val="black"/>
              </a:solidFill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cxnSp>
        <p:nvCxnSpPr>
          <p:cNvPr id="6" name="直線コネクタ 5"/>
          <p:cNvCxnSpPr/>
          <p:nvPr/>
        </p:nvCxnSpPr>
        <p:spPr>
          <a:xfrm>
            <a:off x="323528" y="60673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467544" y="692696"/>
            <a:ext cx="8208912" cy="2870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ja-JP" altLang="en-US" sz="2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３．エコカーの普及促進</a:t>
            </a:r>
            <a:endParaRPr lang="en-US" altLang="ja-JP" sz="2400" b="0" kern="100" dirty="0" smtClean="0">
              <a:solidFill>
                <a:schemeClr val="tx1"/>
              </a:solidFill>
              <a:effectLst/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・官民協働による導入促進</a:t>
            </a:r>
            <a:r>
              <a:rPr lang="ja-JP" altLang="en-US" sz="16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［対象：乗用車等］</a:t>
            </a:r>
            <a:endParaRPr lang="en-US" altLang="ja-JP" sz="16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ja-JP" b="0" kern="100" spc="-15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大阪エコカー協働普及サポートネット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展示・試乗会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12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回）</a:t>
            </a:r>
          </a:p>
          <a:p>
            <a:pPr marL="360000" indent="-139700">
              <a:spcBef>
                <a:spcPts val="300"/>
              </a:spcBef>
            </a:pPr>
            <a:r>
              <a:rPr lang="ja-JP" altLang="ja-JP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</a:t>
            </a:r>
            <a:r>
              <a:rPr lang="ja-JP" altLang="en-US" sz="2000" kern="100" dirty="0" smtClean="0">
                <a:solidFill>
                  <a:schemeClr val="tx1"/>
                </a:solidFill>
                <a:effectLst/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普及</a:t>
            </a:r>
            <a:r>
              <a:rPr lang="ja-JP" altLang="en-US" sz="2000" kern="1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啓発（リーフレット作成、写真コンテストの実施）</a:t>
            </a:r>
            <a:r>
              <a:rPr lang="ja-JP" altLang="en-US" sz="1600" spc="-15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endParaRPr lang="en-US" altLang="ja-JP" sz="1600" spc="-15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en-US" sz="1600" kern="100" spc="-150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sz="2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sz="2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関西広域連合の構成団体として府、大阪市、堺市</a:t>
            </a:r>
            <a:r>
              <a:rPr lang="ja-JP" altLang="ja-JP" sz="2000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sz="2000" kern="100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 indent="-139700">
              <a:spcBef>
                <a:spcPts val="300"/>
              </a:spcBef>
            </a:pPr>
            <a:r>
              <a:rPr lang="ja-JP" altLang="en-US" sz="2000" kern="100" spc="-15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・導入補助　</a:t>
            </a:r>
            <a:endParaRPr lang="ja-JP" altLang="ja-JP" sz="2000" kern="100" spc="-15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  <a:p>
            <a:pPr marL="360000" indent="-139700"/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トラック等　（近畿運輸局：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トラック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119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台、バス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7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台）</a:t>
            </a:r>
          </a:p>
          <a:p>
            <a:pPr marL="360000" indent="-139700"/>
            <a:r>
              <a:rPr lang="ja-JP" altLang="en-US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充電器　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経済産業省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kern="100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14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en-US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57</a:t>
            </a:r>
            <a:r>
              <a:rPr lang="ja-JP" altLang="en-US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基数</a:t>
            </a:r>
            <a:r>
              <a:rPr lang="ja-JP" altLang="ja-JP" b="0" kern="100" dirty="0" smtClean="0">
                <a:solidFill>
                  <a:schemeClr val="tx1"/>
                </a:solidFill>
                <a:effectLst/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ja-JP" altLang="ja-JP" b="0" kern="100" dirty="0" smtClean="0">
              <a:solidFill>
                <a:schemeClr val="tx1"/>
              </a:solidFill>
              <a:effectLst/>
              <a:latin typeface="ＭＳ Ｐ明朝" panose="02020600040205080304" pitchFamily="18" charset="-128"/>
              <a:ea typeface="ＭＳ Ｐ明朝" panose="02020600040205080304" pitchFamily="18" charset="-128"/>
              <a:cs typeface="Times New Roman"/>
            </a:endParaRP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3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502700" y="120646"/>
            <a:ext cx="6678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>
                <a:latin typeface="+mn-ea"/>
              </a:rPr>
              <a:t>３．エコカーの普及促進、４．エコドライブの</a:t>
            </a:r>
            <a:r>
              <a:rPr lang="ja-JP" altLang="en-US" sz="2400" dirty="0" smtClean="0">
                <a:latin typeface="+mn-ea"/>
              </a:rPr>
              <a:t>推進</a:t>
            </a:r>
            <a:endParaRPr lang="ja-JP" altLang="en-US" sz="2400" dirty="0">
              <a:latin typeface="+mn-ea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419872" y="3789040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ja-JP" sz="1400" dirty="0" smtClean="0">
                <a:latin typeface="+mn-ea"/>
              </a:rPr>
              <a:t>※NO</a:t>
            </a:r>
            <a:r>
              <a:rPr lang="ja-JP" altLang="en-US" sz="1400" dirty="0" smtClean="0">
                <a:latin typeface="+mn-ea"/>
              </a:rPr>
              <a:t>ｘ・</a:t>
            </a:r>
            <a:r>
              <a:rPr lang="en-US" altLang="ja-JP" sz="1400" dirty="0" smtClean="0">
                <a:latin typeface="+mn-ea"/>
              </a:rPr>
              <a:t>PM</a:t>
            </a:r>
            <a:r>
              <a:rPr lang="ja-JP" altLang="en-US" sz="1400" dirty="0" smtClean="0">
                <a:latin typeface="+mn-ea"/>
              </a:rPr>
              <a:t>削減量未算定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12" name="図 11" descr="leafOMOT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669127"/>
            <a:ext cx="2006722" cy="2754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図 13" descr="ecodrive-sho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9728" y="5774552"/>
            <a:ext cx="1960026" cy="7874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テキスト ボックス 14"/>
          <p:cNvSpPr txBox="1"/>
          <p:nvPr/>
        </p:nvSpPr>
        <p:spPr>
          <a:xfrm>
            <a:off x="7069205" y="6464085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リーフレット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1283637" y="647692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エコドライブステッカー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6107" y="741545"/>
            <a:ext cx="1979712" cy="2642613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8" name="テキスト ボックス 17"/>
          <p:cNvSpPr txBox="1"/>
          <p:nvPr/>
        </p:nvSpPr>
        <p:spPr>
          <a:xfrm>
            <a:off x="7040665" y="3310922"/>
            <a:ext cx="15121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リーフレット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060" y="5085184"/>
            <a:ext cx="2521561" cy="1418208"/>
          </a:xfrm>
          <a:prstGeom prst="rect">
            <a:avLst/>
          </a:prstGeom>
        </p:spPr>
      </p:pic>
      <p:sp>
        <p:nvSpPr>
          <p:cNvPr id="17" name="テキスト ボックス 16"/>
          <p:cNvSpPr txBox="1"/>
          <p:nvPr/>
        </p:nvSpPr>
        <p:spPr>
          <a:xfrm>
            <a:off x="4283968" y="6487341"/>
            <a:ext cx="21979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エコドライブ実践セミナー</a:t>
            </a:r>
            <a:endParaRPr lang="ja-JP" altLang="en-US" sz="14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017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06736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2416523" y="101235"/>
            <a:ext cx="494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latin typeface="+mn-ea"/>
              </a:rPr>
              <a:t>「大阪</a:t>
            </a:r>
            <a:r>
              <a:rPr lang="ja-JP" altLang="en-US" sz="2400" dirty="0">
                <a:latin typeface="+mn-ea"/>
              </a:rPr>
              <a:t>エコカー普及戦略」</a:t>
            </a:r>
            <a:r>
              <a:rPr lang="ja-JP" altLang="en-US" sz="1600" dirty="0">
                <a:latin typeface="+mn-ea"/>
              </a:rPr>
              <a:t>（</a:t>
            </a:r>
            <a:r>
              <a:rPr lang="en-US" altLang="ja-JP" sz="1600" dirty="0">
                <a:latin typeface="+mn-ea"/>
              </a:rPr>
              <a:t>H21</a:t>
            </a:r>
            <a:r>
              <a:rPr lang="ja-JP" altLang="en-US" sz="1600" dirty="0">
                <a:latin typeface="+mn-ea"/>
              </a:rPr>
              <a:t>年</a:t>
            </a:r>
            <a:r>
              <a:rPr lang="en-US" altLang="ja-JP" sz="1600" dirty="0">
                <a:latin typeface="+mn-ea"/>
              </a:rPr>
              <a:t>12</a:t>
            </a:r>
            <a:r>
              <a:rPr lang="ja-JP" altLang="en-US" sz="1600" dirty="0" smtClean="0">
                <a:latin typeface="+mn-ea"/>
              </a:rPr>
              <a:t>月策定）</a:t>
            </a:r>
            <a:endParaRPr lang="ja-JP" altLang="en-US" sz="1600" dirty="0">
              <a:latin typeface="+mn-ea"/>
            </a:endParaRPr>
          </a:p>
        </p:txBody>
      </p:sp>
      <p:grpSp>
        <p:nvGrpSpPr>
          <p:cNvPr id="17" name="グループ化 16"/>
          <p:cNvGrpSpPr/>
          <p:nvPr/>
        </p:nvGrpSpPr>
        <p:grpSpPr>
          <a:xfrm>
            <a:off x="115064" y="6217335"/>
            <a:ext cx="2369346" cy="678786"/>
            <a:chOff x="2774580" y="274638"/>
            <a:chExt cx="5951302" cy="2475599"/>
          </a:xfrm>
        </p:grpSpPr>
        <p:pic>
          <p:nvPicPr>
            <p:cNvPr id="18" name="図 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69" t="18826" r="41383" b="14467"/>
            <a:stretch>
              <a:fillRect/>
            </a:stretch>
          </p:blipFill>
          <p:spPr bwMode="auto">
            <a:xfrm>
              <a:off x="7030774" y="280553"/>
              <a:ext cx="1695108" cy="138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テキスト ボックス 20"/>
            <p:cNvSpPr txBox="1">
              <a:spLocks noChangeArrowheads="1"/>
            </p:cNvSpPr>
            <p:nvPr/>
          </p:nvSpPr>
          <p:spPr bwMode="auto">
            <a:xfrm>
              <a:off x="2774582" y="1662841"/>
              <a:ext cx="2233627" cy="10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PHV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20" name="Picture 6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4580" y="274638"/>
              <a:ext cx="2234625" cy="13882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テキスト ボックス 20"/>
            <p:cNvSpPr txBox="1">
              <a:spLocks noChangeArrowheads="1"/>
            </p:cNvSpPr>
            <p:nvPr/>
          </p:nvSpPr>
          <p:spPr bwMode="auto">
            <a:xfrm>
              <a:off x="5057212" y="1672361"/>
              <a:ext cx="1908990" cy="10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E</a:t>
              </a:r>
              <a:r>
                <a:rPr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V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sp>
          <p:nvSpPr>
            <p:cNvPr id="22" name="テキスト ボックス 20"/>
            <p:cNvSpPr txBox="1">
              <a:spLocks noChangeArrowheads="1"/>
            </p:cNvSpPr>
            <p:nvPr/>
          </p:nvSpPr>
          <p:spPr bwMode="auto">
            <a:xfrm>
              <a:off x="7030776" y="1673057"/>
              <a:ext cx="1695106" cy="1077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ja-JP" sz="1400" dirty="0" smtClean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FC</a:t>
              </a:r>
              <a:r>
                <a:rPr lang="en-US" altLang="ja-JP" sz="1400" dirty="0">
                  <a:latin typeface="ＭＳ ゴシック" panose="020B0609070205080204" pitchFamily="49" charset="-128"/>
                  <a:ea typeface="ＭＳ ゴシック" panose="020B0609070205080204" pitchFamily="49" charset="-128"/>
                </a:rPr>
                <a:t>V</a:t>
              </a:r>
              <a:endParaRPr lang="ja-JP" altLang="en-US" sz="1400" dirty="0">
                <a:latin typeface="ＭＳ ゴシック" panose="020B0609070205080204" pitchFamily="49" charset="-128"/>
                <a:ea typeface="ＭＳ ゴシック" panose="020B0609070205080204" pitchFamily="49" charset="-128"/>
              </a:endParaRPr>
            </a:p>
          </p:txBody>
        </p:sp>
        <p:pic>
          <p:nvPicPr>
            <p:cNvPr id="23" name="図 2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" b="23575"/>
            <a:stretch/>
          </p:blipFill>
          <p:spPr bwMode="auto">
            <a:xfrm>
              <a:off x="5057212" y="274638"/>
              <a:ext cx="1908990" cy="1393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5" name="テキスト ボックス 34"/>
          <p:cNvSpPr txBox="1"/>
          <p:nvPr/>
        </p:nvSpPr>
        <p:spPr>
          <a:xfrm>
            <a:off x="388851" y="3433276"/>
            <a:ext cx="4437581" cy="2616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ＺＥＶ：化石</a:t>
            </a:r>
            <a:r>
              <a:rPr lang="ja-JP" altLang="en-US" sz="11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燃料を使用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しないゼロエミッション車の略称（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EV</a:t>
            </a:r>
            <a:r>
              <a:rPr lang="ja-JP" altLang="en-US" sz="11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PHV</a:t>
            </a:r>
            <a:r>
              <a:rPr lang="ja-JP" altLang="en-US" sz="1100" dirty="0" err="1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</a:t>
            </a:r>
            <a:r>
              <a:rPr lang="en-US" altLang="ja-JP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FCV</a:t>
            </a:r>
            <a:r>
              <a:rPr lang="ja-JP" altLang="en-US" sz="11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）</a:t>
            </a:r>
            <a:endParaRPr lang="en-US" altLang="ja-JP" sz="11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38" name="テキスト ボックス 37"/>
          <p:cNvSpPr txBox="1"/>
          <p:nvPr/>
        </p:nvSpPr>
        <p:spPr>
          <a:xfrm>
            <a:off x="84249" y="188205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＜</a:t>
            </a:r>
            <a:r>
              <a:rPr lang="ja-JP" altLang="en-US" dirty="0" smtClean="0"/>
              <a:t>参考＞</a:t>
            </a:r>
            <a:endParaRPr kumimoji="1" lang="ja-JP" altLang="en-US" dirty="0"/>
          </a:p>
        </p:txBody>
      </p:sp>
      <p:sp>
        <p:nvSpPr>
          <p:cNvPr id="41" name="コンテンツ プレースホルダー 1"/>
          <p:cNvSpPr txBox="1">
            <a:spLocks/>
          </p:cNvSpPr>
          <p:nvPr/>
        </p:nvSpPr>
        <p:spPr bwMode="auto">
          <a:xfrm>
            <a:off x="144155" y="669455"/>
            <a:ext cx="1403509" cy="392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Clr>
                <a:srgbClr val="00007D"/>
              </a:buClr>
              <a:buNone/>
            </a:pPr>
            <a:r>
              <a:rPr kumimoji="1" lang="ja-JP" altLang="en-US" sz="20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Meiryo UI" panose="020B0604030504040204" pitchFamily="50" charset="-128"/>
                <a:ea typeface="Meiryo UI" panose="020B0604030504040204" pitchFamily="50" charset="-128"/>
              </a:rPr>
              <a:t>目標・進捗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3" name="正方形/長方形 42"/>
          <p:cNvSpPr/>
          <p:nvPr/>
        </p:nvSpPr>
        <p:spPr>
          <a:xfrm>
            <a:off x="1326738" y="674775"/>
            <a:ext cx="43030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2020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年度まで</a:t>
            </a:r>
            <a:r>
              <a:rPr lang="ja-JP" altLang="en-US" sz="1600" b="1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に２台</a:t>
            </a:r>
            <a:r>
              <a:rPr lang="ja-JP" altLang="en-US" sz="1600" b="1" dirty="0">
                <a:latin typeface="Meiryo UI" panose="020B0604030504040204" pitchFamily="50" charset="-128"/>
                <a:ea typeface="Meiryo UI" panose="020B0604030504040204" pitchFamily="50" charset="-128"/>
              </a:rPr>
              <a:t>に１台をエコカーに！</a:t>
            </a:r>
            <a:endParaRPr lang="en-US" altLang="ja-JP" sz="16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1296452" y="3787635"/>
            <a:ext cx="6502537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b="1" dirty="0" smtClean="0">
                <a:latin typeface="+mn-ea"/>
              </a:rPr>
              <a:t>大阪エコカー協働普及サポートネット（会員数：ディーラー等</a:t>
            </a:r>
            <a:r>
              <a:rPr lang="en-US" altLang="ja-JP" sz="1600" b="1" dirty="0" smtClean="0">
                <a:latin typeface="+mn-ea"/>
              </a:rPr>
              <a:t>76</a:t>
            </a:r>
            <a:r>
              <a:rPr lang="ja-JP" altLang="en-US" sz="1600" b="1" dirty="0" smtClean="0">
                <a:latin typeface="+mn-ea"/>
              </a:rPr>
              <a:t>団体）</a:t>
            </a:r>
            <a:endParaRPr lang="en-US" altLang="ja-JP" sz="1600" b="1" dirty="0">
              <a:latin typeface="+mn-ea"/>
            </a:endParaRPr>
          </a:p>
        </p:txBody>
      </p:sp>
      <p:pic>
        <p:nvPicPr>
          <p:cNvPr id="48" name="図 47"/>
          <p:cNvPicPr>
            <a:picLocks noChangeAspect="1"/>
          </p:cNvPicPr>
          <p:nvPr/>
        </p:nvPicPr>
        <p:blipFill rotWithShape="1">
          <a:blip r:embed="rId5"/>
          <a:srcRect l="27336" t="46727" r="23710"/>
          <a:stretch/>
        </p:blipFill>
        <p:spPr>
          <a:xfrm>
            <a:off x="115064" y="4179183"/>
            <a:ext cx="2660793" cy="1800200"/>
          </a:xfrm>
          <a:prstGeom prst="rect">
            <a:avLst/>
          </a:prstGeom>
        </p:spPr>
      </p:pic>
      <p:pic>
        <p:nvPicPr>
          <p:cNvPr id="49" name="図 4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59900" y="4377985"/>
            <a:ext cx="3369665" cy="2277360"/>
          </a:xfrm>
          <a:prstGeom prst="rect">
            <a:avLst/>
          </a:prstGeom>
        </p:spPr>
      </p:pic>
      <p:sp>
        <p:nvSpPr>
          <p:cNvPr id="50" name="テキスト ボックス 49"/>
          <p:cNvSpPr txBox="1"/>
          <p:nvPr/>
        </p:nvSpPr>
        <p:spPr>
          <a:xfrm>
            <a:off x="364803" y="5921983"/>
            <a:ext cx="1689052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defTabSz="128000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ＺＥＶの</a:t>
            </a:r>
            <a:r>
              <a:rPr lang="ja-JP" altLang="en-US" sz="14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魅力</a:t>
            </a:r>
            <a:r>
              <a:rPr lang="ja-JP" altLang="en-US" sz="1400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を発信</a:t>
            </a:r>
            <a:endParaRPr lang="en-US" altLang="ja-JP" sz="1400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46" name="コンテンツ プレースホルダー 1"/>
          <p:cNvSpPr txBox="1">
            <a:spLocks/>
          </p:cNvSpPr>
          <p:nvPr/>
        </p:nvSpPr>
        <p:spPr bwMode="auto">
          <a:xfrm>
            <a:off x="161919" y="3844137"/>
            <a:ext cx="1403509" cy="39244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08000" tIns="45720" rIns="108000" bIns="7200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lvl="0" indent="0">
              <a:buClr>
                <a:srgbClr val="00007D"/>
              </a:buClr>
              <a:buNone/>
            </a:pPr>
            <a:r>
              <a:rPr lang="ja-JP" altLang="en-US" sz="2000" b="1" kern="0" dirty="0">
                <a:latin typeface="Meiryo UI" panose="020B0604030504040204" pitchFamily="50" charset="-128"/>
                <a:ea typeface="Meiryo UI" panose="020B0604030504040204" pitchFamily="50" charset="-128"/>
              </a:rPr>
              <a:t>主</a:t>
            </a:r>
            <a:r>
              <a:rPr lang="ja-JP" altLang="en-US" sz="2000" b="1" kern="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な取組</a:t>
            </a:r>
            <a:endParaRPr kumimoji="1" lang="en-US" altLang="ja-JP" sz="20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51" name="テキスト ボックス 50"/>
          <p:cNvSpPr txBox="1"/>
          <p:nvPr/>
        </p:nvSpPr>
        <p:spPr>
          <a:xfrm>
            <a:off x="6114391" y="4509120"/>
            <a:ext cx="1183394" cy="715089"/>
          </a:xfrm>
          <a:prstGeom prst="round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「エコカー</a:t>
            </a:r>
            <a:r>
              <a:rPr lang="ja-JP" altLang="en-US" sz="900" b="1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普及環境整備基金」を活用し</a:t>
            </a:r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、充電設備を整備（</a:t>
            </a:r>
            <a:r>
              <a:rPr lang="en-US" altLang="ja-JP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2010</a:t>
            </a:r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年～</a:t>
            </a:r>
            <a:r>
              <a:rPr lang="en-US" altLang="ja-JP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2012</a:t>
            </a:r>
            <a:r>
              <a:rPr lang="ja-JP" altLang="en-US" sz="900" b="1" dirty="0" smtClean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年）</a:t>
            </a:r>
            <a:endParaRPr lang="en-US" altLang="ja-JP" sz="900" b="1" dirty="0" smtClean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52" name="テキスト ボックス 51"/>
          <p:cNvSpPr txBox="1"/>
          <p:nvPr/>
        </p:nvSpPr>
        <p:spPr>
          <a:xfrm>
            <a:off x="6305940" y="4126189"/>
            <a:ext cx="2298659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充電スタンドの整備状況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53" name="図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4731" y="6215483"/>
            <a:ext cx="1172703" cy="251293"/>
          </a:xfrm>
          <a:prstGeom prst="rect">
            <a:avLst/>
          </a:prstGeom>
        </p:spPr>
      </p:pic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>
          <a:xfrm>
            <a:off x="8738120" y="6448251"/>
            <a:ext cx="37038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4</a:t>
            </a:fld>
            <a:endParaRPr kumimoji="1" lang="ja-JP" altLang="en-US"/>
          </a:p>
        </p:txBody>
      </p:sp>
      <p:pic>
        <p:nvPicPr>
          <p:cNvPr id="54" name="図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4092" y="4972894"/>
            <a:ext cx="1348923" cy="274357"/>
          </a:xfrm>
          <a:prstGeom prst="rect">
            <a:avLst/>
          </a:prstGeom>
        </p:spPr>
      </p:pic>
      <p:sp>
        <p:nvSpPr>
          <p:cNvPr id="55" name="テキスト ボックス 54"/>
          <p:cNvSpPr txBox="1"/>
          <p:nvPr/>
        </p:nvSpPr>
        <p:spPr>
          <a:xfrm>
            <a:off x="6165949" y="686063"/>
            <a:ext cx="20597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ja-JP" altLang="en-US" sz="1600" dirty="0" smtClean="0">
                <a:latin typeface="+mn-ea"/>
              </a:rPr>
              <a:t>普及割合の推移</a:t>
            </a:r>
            <a:endParaRPr lang="en-US" altLang="ja-JP" sz="16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80200" y="1113390"/>
            <a:ext cx="4645011" cy="236845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30005" y="4231990"/>
            <a:ext cx="2899785" cy="24373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図 1"/>
          <p:cNvPicPr>
            <a:picLocks noChangeAspect="1"/>
          </p:cNvPicPr>
          <p:nvPr/>
        </p:nvPicPr>
        <p:blipFill rotWithShape="1">
          <a:blip r:embed="rId11"/>
          <a:srcRect b="5901"/>
          <a:stretch/>
        </p:blipFill>
        <p:spPr>
          <a:xfrm>
            <a:off x="4825212" y="979985"/>
            <a:ext cx="4278066" cy="2818938"/>
          </a:xfrm>
          <a:prstGeom prst="rect">
            <a:avLst/>
          </a:prstGeom>
        </p:spPr>
      </p:pic>
      <p:sp>
        <p:nvSpPr>
          <p:cNvPr id="29" name="星 5 28"/>
          <p:cNvSpPr/>
          <p:nvPr/>
        </p:nvSpPr>
        <p:spPr>
          <a:xfrm flipH="1" flipV="1">
            <a:off x="8633139" y="1021949"/>
            <a:ext cx="109991" cy="127259"/>
          </a:xfrm>
          <a:prstGeom prst="star5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ja-JP" altLang="en-US"/>
          </a:p>
        </p:txBody>
      </p:sp>
      <p:sp>
        <p:nvSpPr>
          <p:cNvPr id="30" name="テキスト ボックス 89"/>
          <p:cNvSpPr txBox="1">
            <a:spLocks noChangeArrowheads="1"/>
          </p:cNvSpPr>
          <p:nvPr/>
        </p:nvSpPr>
        <p:spPr bwMode="auto">
          <a:xfrm>
            <a:off x="8391083" y="1189512"/>
            <a:ext cx="677301" cy="350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74295" tIns="8890" rIns="74295" bIns="8890" anchor="t" anchorCtr="0" upright="1">
            <a:noAutofit/>
          </a:bodyPr>
          <a:lstStyle/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b="1" kern="100" spc="0" dirty="0"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H32</a:t>
            </a:r>
            <a:r>
              <a:rPr lang="ja-JP" sz="1000" b="1" kern="100" spc="0" dirty="0">
                <a:effectLst/>
                <a:latin typeface="明朝体"/>
                <a:ea typeface="Meiryo UI" panose="020B0604030504040204" pitchFamily="50" charset="-128"/>
                <a:cs typeface="Arial" panose="020B0604020202020204" pitchFamily="34" charset="0"/>
              </a:rPr>
              <a:t>目標</a:t>
            </a:r>
            <a:endParaRPr lang="ja-JP" sz="10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  <a:p>
            <a:pPr algn="just">
              <a:lnSpc>
                <a:spcPts val="1200"/>
              </a:lnSpc>
              <a:spcAft>
                <a:spcPts val="0"/>
              </a:spcAft>
            </a:pPr>
            <a:r>
              <a:rPr lang="en-US" sz="1000" b="1" kern="100" spc="0" dirty="0">
                <a:effectLst/>
                <a:latin typeface="Meiryo UI" panose="020B0604030504040204" pitchFamily="50" charset="-128"/>
                <a:ea typeface="ＭＳ Ｐゴシック" panose="020B0600070205080204" pitchFamily="50" charset="-128"/>
                <a:cs typeface="Arial" panose="020B0604020202020204" pitchFamily="34" charset="0"/>
              </a:rPr>
              <a:t>50</a:t>
            </a:r>
            <a:r>
              <a:rPr lang="ja-JP" sz="1000" b="1" kern="100" spc="0" dirty="0">
                <a:effectLst/>
                <a:latin typeface="明朝体"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endParaRPr lang="ja-JP" sz="1000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31" name="角丸四角形吹き出し 30"/>
          <p:cNvSpPr/>
          <p:nvPr/>
        </p:nvSpPr>
        <p:spPr>
          <a:xfrm>
            <a:off x="5868143" y="1115698"/>
            <a:ext cx="1255205" cy="775986"/>
          </a:xfrm>
          <a:prstGeom prst="wedgeRoundRectCallout">
            <a:avLst>
              <a:gd name="adj1" fmla="val 110820"/>
              <a:gd name="adj2" fmla="val -1807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altLang="en-US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軽自動車（超低燃費車）を追加した場合は４割に！</a:t>
            </a:r>
            <a:endParaRPr 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7798989" y="1113390"/>
            <a:ext cx="426725" cy="4263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3" name="円/楕円 32"/>
          <p:cNvSpPr/>
          <p:nvPr/>
        </p:nvSpPr>
        <p:spPr>
          <a:xfrm>
            <a:off x="6368498" y="3022241"/>
            <a:ext cx="2371188" cy="426331"/>
          </a:xfrm>
          <a:prstGeom prst="ellipse">
            <a:avLst/>
          </a:prstGeom>
          <a:noFill/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4" name="角丸四角形吹き出し 33"/>
          <p:cNvSpPr/>
          <p:nvPr/>
        </p:nvSpPr>
        <p:spPr>
          <a:xfrm flipH="1">
            <a:off x="8192119" y="2634651"/>
            <a:ext cx="868871" cy="466821"/>
          </a:xfrm>
          <a:prstGeom prst="wedgeRoundRectCallout">
            <a:avLst>
              <a:gd name="adj1" fmla="val 60274"/>
              <a:gd name="adj2" fmla="val 56363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altLang="en-US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一方、</a:t>
            </a:r>
            <a:r>
              <a:rPr lang="en-US" altLang="ja-JP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ZEV</a:t>
            </a:r>
            <a:r>
              <a:rPr lang="ja-JP" altLang="en-US" sz="1200" b="1" kern="100" dirty="0" smtClean="0"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普及が課題</a:t>
            </a:r>
            <a:endParaRPr 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407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303460" y="642736"/>
            <a:ext cx="8352928" cy="3503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>
              <a:spcAft>
                <a:spcPts val="600"/>
              </a:spcAft>
            </a:pPr>
            <a:r>
              <a:rPr lang="ja-JP" altLang="en-US" sz="2000" dirty="0" smtClean="0">
                <a:latin typeface="+mj-ea"/>
                <a:ea typeface="+mj-ea"/>
              </a:rPr>
              <a:t>○公共交通機関の利便性の向上</a:t>
            </a:r>
            <a:endParaRPr lang="en-US" altLang="ja-JP" sz="2000" dirty="0" smtClean="0">
              <a:latin typeface="+mj-ea"/>
              <a:ea typeface="+mj-ea"/>
            </a:endParaRPr>
          </a:p>
          <a:p>
            <a:pPr marL="360000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おおさか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東線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（新大阪～久宝寺）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H31.3.16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全線開業（大阪外環状鉄道㈱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・バスロケーションシステムの整備（大阪市：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   668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基）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449263" indent="-90488">
              <a:lnSpc>
                <a:spcPts val="18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駅前広場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：総持寺駅（茨木市）完了、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11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箇所整備中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0000">
              <a:spcBef>
                <a:spcPts val="300"/>
              </a:spcBef>
            </a:pPr>
            <a:r>
              <a:rPr lang="ja-JP" altLang="en-US" sz="2000" dirty="0" smtClean="0">
                <a:latin typeface="+mj-ea"/>
                <a:ea typeface="+mj-ea"/>
              </a:rPr>
              <a:t>○</a:t>
            </a:r>
            <a:r>
              <a:rPr lang="ja-JP" altLang="en-US" sz="2000" dirty="0">
                <a:latin typeface="+mj-ea"/>
                <a:ea typeface="+mj-ea"/>
              </a:rPr>
              <a:t>自家用自動車の使用</a:t>
            </a:r>
            <a:r>
              <a:rPr lang="ja-JP" altLang="en-US" sz="2000" dirty="0" smtClean="0">
                <a:latin typeface="+mj-ea"/>
                <a:ea typeface="+mj-ea"/>
              </a:rPr>
              <a:t>自粛　</a:t>
            </a:r>
            <a:r>
              <a:rPr lang="ja-JP" altLang="en-US" sz="1600" dirty="0" smtClean="0">
                <a:latin typeface="+mj-ea"/>
                <a:ea typeface="+mj-ea"/>
              </a:rPr>
              <a:t>［</a:t>
            </a:r>
            <a:r>
              <a:rPr lang="ja-JP" altLang="en-US" sz="1600" dirty="0">
                <a:latin typeface="+mj-ea"/>
                <a:ea typeface="+mj-ea"/>
              </a:rPr>
              <a:t>対象</a:t>
            </a:r>
            <a:r>
              <a:rPr lang="ja-JP" altLang="en-US" sz="1600" dirty="0" smtClean="0">
                <a:latin typeface="+mj-ea"/>
                <a:ea typeface="+mj-ea"/>
              </a:rPr>
              <a:t>：乗用車等］</a:t>
            </a:r>
            <a:endParaRPr lang="ja-JP" altLang="en-US" sz="1600" dirty="0">
              <a:latin typeface="+mj-ea"/>
              <a:ea typeface="+mj-ea"/>
            </a:endParaRPr>
          </a:p>
          <a:p>
            <a:pPr marL="539750" indent="-185738">
              <a:lnSpc>
                <a:spcPts val="1800"/>
              </a:lnSpc>
              <a:spcBef>
                <a:spcPts val="300"/>
              </a:spcBef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エコ通勤優良事業所認証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制度（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近畿運輸局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年度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末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事業所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認証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0000">
              <a:spcBef>
                <a:spcPts val="600"/>
              </a:spcBef>
            </a:pP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○歩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行者・</a:t>
            </a:r>
            <a:r>
              <a:rPr lang="ja-JP" altLang="en-US" sz="2000" dirty="0" smtClean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自転車利用の</a:t>
            </a: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利便性の向上</a:t>
            </a:r>
            <a:endParaRPr lang="en-US" altLang="ja-JP" sz="2000" dirty="0">
              <a:latin typeface="ＭＳ ゴシック" panose="020B0609070205080204" pitchFamily="49" charset="-128"/>
              <a:ea typeface="ＭＳ ゴシック" panose="020B0609070205080204" pitchFamily="49" charset="-128"/>
            </a:endParaRPr>
          </a:p>
          <a:p>
            <a:pPr marL="539750" indent="-185738">
              <a:lnSpc>
                <a:spcPts val="1800"/>
              </a:lnSpc>
              <a:spcBef>
                <a:spcPts val="300"/>
              </a:spcBef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：国道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25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柏原市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、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171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号（高槻市）完了、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堺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市内、枚方市内整備中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85738">
              <a:spcBef>
                <a:spcPts val="600"/>
              </a:spcBef>
            </a:pPr>
            <a:r>
              <a:rPr lang="ja-JP" altLang="en-US" sz="2000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○モーダルシフト、物流総合効率化法の推進（近畿運輸局</a:t>
            </a:r>
            <a:r>
              <a:rPr lang="ja-JP" altLang="en-US" sz="2000" b="1" dirty="0">
                <a:latin typeface="ＭＳ ゴシック" panose="020B0609070205080204" pitchFamily="49" charset="-128"/>
                <a:ea typeface="ＭＳ ゴシック" panose="020B0609070205080204" pitchFamily="49" charset="-128"/>
              </a:rPr>
              <a:t>）</a:t>
            </a:r>
          </a:p>
          <a:p>
            <a:pPr marL="539750" indent="-185738">
              <a:lnSpc>
                <a:spcPts val="2000"/>
              </a:lnSpc>
              <a:spcBef>
                <a:spcPts val="300"/>
              </a:spcBef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・物流拠点の集約やモーダルシフト等を推進（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認定数：９件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76456" y="6520259"/>
            <a:ext cx="442392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5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268953" y="150532"/>
            <a:ext cx="4157700" cy="461665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 fontAlgn="t"/>
            <a:r>
              <a:rPr lang="ja-JP" altLang="en-US" sz="2400" dirty="0">
                <a:latin typeface="+mn-ea"/>
              </a:rPr>
              <a:t>５．</a:t>
            </a:r>
            <a:r>
              <a:rPr lang="ja-JP" altLang="ja-JP" sz="2400" dirty="0">
                <a:latin typeface="+mn-ea"/>
              </a:rPr>
              <a:t>交通需要の調整・低減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13" y="4168309"/>
            <a:ext cx="3240360" cy="241171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9924" y="4168308"/>
            <a:ext cx="3581572" cy="23240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556868" y="6520259"/>
            <a:ext cx="3674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重量ランク別調査台数（普通貨物</a:t>
            </a:r>
            <a:r>
              <a:rPr lang="ja-JP" altLang="en-US" sz="1600" dirty="0"/>
              <a:t>車</a:t>
            </a:r>
            <a:r>
              <a:rPr lang="ja-JP" altLang="en-US" sz="1600" dirty="0" smtClean="0"/>
              <a:t>）</a:t>
            </a:r>
            <a:endParaRPr lang="en-US" altLang="ja-JP" sz="1600" dirty="0" smtClean="0"/>
          </a:p>
        </p:txBody>
      </p:sp>
      <p:sp>
        <p:nvSpPr>
          <p:cNvPr id="14" name="角丸四角形吹き出し 13"/>
          <p:cNvSpPr/>
          <p:nvPr/>
        </p:nvSpPr>
        <p:spPr>
          <a:xfrm>
            <a:off x="7831466" y="5273946"/>
            <a:ext cx="1231578" cy="747341"/>
          </a:xfrm>
          <a:prstGeom prst="wedgeRoundRectCallout">
            <a:avLst>
              <a:gd name="adj1" fmla="val -74871"/>
              <a:gd name="adj2" fmla="val -5287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sz="1200" b="1" kern="100" dirty="0">
                <a:effectLst/>
                <a:latin typeface="Meiryo UI" panose="020B0604030504040204" pitchFamily="50" charset="-128"/>
                <a:ea typeface="ＭＳ 明朝" panose="02020609040205080304" pitchFamily="17" charset="-128"/>
                <a:cs typeface="Arial" panose="020B0604020202020204" pitchFamily="34" charset="0"/>
              </a:rPr>
              <a:t>H21</a:t>
            </a:r>
            <a:r>
              <a:rPr lang="ja-JP" sz="1200" b="1" kern="100" dirty="0"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比で</a:t>
            </a:r>
            <a:endParaRPr lang="ja-JP" sz="1200" b="1" kern="100" dirty="0"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200" b="1" kern="100" dirty="0">
                <a:solidFill>
                  <a:srgbClr val="0070C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自動車は</a:t>
            </a:r>
            <a:r>
              <a:rPr lang="en-US" sz="1200" b="1" kern="100" dirty="0">
                <a:solidFill>
                  <a:srgbClr val="0070C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25%</a:t>
            </a:r>
            <a:r>
              <a:rPr lang="ja-JP" sz="1200" b="1" kern="100" dirty="0" smtClean="0">
                <a:solidFill>
                  <a:srgbClr val="0070C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減</a:t>
            </a:r>
            <a:endParaRPr lang="ja-JP" sz="1200" b="1" kern="100" dirty="0">
              <a:solidFill>
                <a:srgbClr val="0070C0"/>
              </a:solidFill>
              <a:effectLst/>
              <a:ea typeface="ＭＳ 明朝" panose="02020609040205080304" pitchFamily="17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ja-JP" sz="1200" b="1" kern="100" dirty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海運は</a:t>
            </a:r>
            <a:r>
              <a:rPr lang="en-US" sz="1200" b="1" kern="100" dirty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22</a:t>
            </a:r>
            <a:r>
              <a:rPr lang="ja-JP" sz="1200" b="1" kern="100" dirty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r>
              <a:rPr lang="ja-JP" sz="1200" b="1" kern="100" dirty="0" smtClean="0">
                <a:solidFill>
                  <a:srgbClr val="FF0000"/>
                </a:solidFill>
                <a:effectLst/>
                <a:ea typeface="Meiryo UI" panose="020B0604030504040204" pitchFamily="50" charset="-128"/>
                <a:cs typeface="Arial" panose="020B0604020202020204" pitchFamily="34" charset="0"/>
              </a:rPr>
              <a:t>増</a:t>
            </a:r>
            <a:r>
              <a:rPr lang="en-US" sz="1200" b="1" kern="100" spc="110" dirty="0">
                <a:effectLst/>
                <a:latin typeface="明朝体"/>
                <a:ea typeface="ＭＳ Ｐゴシック" panose="020B0600070205080204" pitchFamily="50" charset="-128"/>
                <a:cs typeface="Times New Roman" panose="02020603050405020304" pitchFamily="18" charset="0"/>
              </a:rPr>
              <a:t> </a:t>
            </a:r>
            <a:endParaRPr lang="ja-JP" sz="1200" b="1" kern="100" spc="110" dirty="0">
              <a:effectLst/>
              <a:latin typeface="明朝体"/>
              <a:ea typeface="ＭＳ Ｐゴシック" panose="020B060007020508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8008466" y="6159308"/>
            <a:ext cx="110817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 dirty="0" smtClean="0"/>
              <a:t>（出典）貨物</a:t>
            </a:r>
            <a:r>
              <a:rPr lang="ja-JP" altLang="en-US" sz="1000" dirty="0"/>
              <a:t>地域流動</a:t>
            </a:r>
            <a:r>
              <a:rPr lang="ja-JP" altLang="en-US" sz="1000" dirty="0" smtClean="0"/>
              <a:t>調査（</a:t>
            </a:r>
            <a:r>
              <a:rPr lang="ja-JP" altLang="en-US" sz="1000" dirty="0"/>
              <a:t>国土交通省</a:t>
            </a:r>
            <a:r>
              <a:rPr lang="ja-JP" altLang="en-US" sz="1000" dirty="0" smtClean="0"/>
              <a:t>）</a:t>
            </a:r>
            <a:endParaRPr lang="ja-JP" altLang="ja-JP" sz="1000" dirty="0"/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4844839" y="6492348"/>
            <a:ext cx="31636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600" dirty="0" smtClean="0"/>
              <a:t>輸送機関別の貨物流動量（府域）</a:t>
            </a:r>
            <a:endParaRPr lang="en-US" altLang="ja-JP" sz="1600" dirty="0" smtClean="0"/>
          </a:p>
        </p:txBody>
      </p:sp>
      <p:sp>
        <p:nvSpPr>
          <p:cNvPr id="3" name="円/楕円 2"/>
          <p:cNvSpPr/>
          <p:nvPr/>
        </p:nvSpPr>
        <p:spPr>
          <a:xfrm>
            <a:off x="2489832" y="4437112"/>
            <a:ext cx="1249741" cy="2055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角丸四角形吹き出し 17"/>
          <p:cNvSpPr/>
          <p:nvPr/>
        </p:nvSpPr>
        <p:spPr>
          <a:xfrm>
            <a:off x="3542418" y="5259624"/>
            <a:ext cx="1378912" cy="775986"/>
          </a:xfrm>
          <a:prstGeom prst="wedgeRoundRectCallout">
            <a:avLst>
              <a:gd name="adj1" fmla="val -48016"/>
              <a:gd name="adj2" fmla="val -135111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sz="1200" b="1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H21</a:t>
            </a:r>
            <a:r>
              <a:rPr lang="ja-JP" sz="1200" b="1" kern="100" dirty="0" smtClean="0"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比で</a:t>
            </a:r>
            <a:endParaRPr lang="ja-JP" sz="1200" b="1" kern="100" dirty="0"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1200" b="1" kern="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12t</a:t>
            </a:r>
            <a:r>
              <a:rPr lang="ja-JP" altLang="en-US" sz="1200" b="1" kern="100" dirty="0" smtClean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超：６</a:t>
            </a:r>
            <a:r>
              <a:rPr lang="en-US" sz="1200" b="1" kern="100" dirty="0" smtClean="0">
                <a:solidFill>
                  <a:srgbClr val="FF000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%</a:t>
            </a:r>
            <a:r>
              <a:rPr lang="ja-JP" altLang="en-US" sz="1200" b="1" kern="100" dirty="0">
                <a:solidFill>
                  <a:srgbClr val="FF000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増</a:t>
            </a:r>
            <a:endParaRPr lang="ja-JP" sz="1200" b="1" kern="100" dirty="0">
              <a:solidFill>
                <a:srgbClr val="FF000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2700020" algn="ctr"/>
                <a:tab pos="5400040" algn="r"/>
              </a:tabLst>
            </a:pPr>
            <a:r>
              <a:rPr lang="en-US" altLang="ja-JP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5t</a:t>
            </a:r>
            <a:r>
              <a:rPr lang="ja-JP" altLang="en-US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～</a:t>
            </a:r>
            <a:r>
              <a:rPr lang="en-US" altLang="ja-JP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12t</a:t>
            </a:r>
            <a:r>
              <a:rPr lang="ja-JP" altLang="en-US" sz="1200" b="1" kern="100" dirty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：</a:t>
            </a:r>
            <a:r>
              <a:rPr lang="ja-JP" altLang="en-US" sz="1200" b="1" kern="10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６</a:t>
            </a:r>
            <a:r>
              <a:rPr lang="ja-JP" sz="1200" b="1" kern="100" dirty="0" smtClean="0">
                <a:solidFill>
                  <a:srgbClr val="0070C0"/>
                </a:solidFill>
                <a:effectLst/>
                <a:latin typeface="Meiryo UI" panose="020B0604030504040204" pitchFamily="50" charset="-128"/>
                <a:ea typeface="Meiryo UI" panose="020B0604030504040204" pitchFamily="50" charset="-128"/>
                <a:cs typeface="Arial" panose="020B0604020202020204" pitchFamily="34" charset="0"/>
              </a:rPr>
              <a:t>％</a:t>
            </a:r>
            <a:r>
              <a:rPr lang="ja-JP" altLang="en-US" sz="1200" b="1" kern="100" spc="110" dirty="0" smtClean="0">
                <a:solidFill>
                  <a:srgbClr val="0070C0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Times New Roman" panose="02020603050405020304" pitchFamily="18" charset="0"/>
              </a:rPr>
              <a:t>減</a:t>
            </a:r>
            <a:endParaRPr lang="ja-JP" sz="1200" b="1" kern="100" spc="110" dirty="0">
              <a:solidFill>
                <a:srgbClr val="0070C0"/>
              </a:solidFill>
              <a:effectLst/>
              <a:latin typeface="Meiryo UI" panose="020B0604030504040204" pitchFamily="50" charset="-128"/>
              <a:ea typeface="Meiryo UI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15" name="テキスト ボックス 33"/>
          <p:cNvSpPr txBox="1">
            <a:spLocks/>
          </p:cNvSpPr>
          <p:nvPr/>
        </p:nvSpPr>
        <p:spPr>
          <a:xfrm>
            <a:off x="3712974" y="6154550"/>
            <a:ext cx="1087626" cy="54827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ts val="1100"/>
              </a:lnSpc>
              <a:spcAft>
                <a:spcPts val="0"/>
              </a:spcAft>
            </a:pPr>
            <a:r>
              <a:rPr lang="ja-JP" sz="1050" kern="100" dirty="0">
                <a:effectLst/>
                <a:latin typeface="+mn-ea"/>
                <a:cs typeface="Times New Roman"/>
              </a:rPr>
              <a:t>（出典</a:t>
            </a:r>
            <a:r>
              <a:rPr lang="ja-JP" sz="1050" kern="100" dirty="0" smtClean="0">
                <a:effectLst/>
                <a:latin typeface="+mn-ea"/>
                <a:cs typeface="Times New Roman"/>
              </a:rPr>
              <a:t>）</a:t>
            </a:r>
            <a:r>
              <a:rPr lang="ja-JP" altLang="en-US" sz="1050" dirty="0">
                <a:latin typeface="+mn-ea"/>
              </a:rPr>
              <a:t>環境省ナンバープレート</a:t>
            </a:r>
            <a:r>
              <a:rPr lang="ja-JP" altLang="en-US" sz="1050" dirty="0" smtClean="0">
                <a:latin typeface="+mn-ea"/>
              </a:rPr>
              <a:t>調査結果</a:t>
            </a:r>
            <a:endParaRPr lang="ja-JP" sz="1050" kern="100" dirty="0">
              <a:effectLst/>
              <a:latin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8024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-180528" y="692696"/>
            <a:ext cx="9252000" cy="59785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>
              <a:lnSpc>
                <a:spcPts val="2300"/>
              </a:lnSpc>
              <a:spcAft>
                <a:spcPts val="600"/>
              </a:spcAft>
            </a:pPr>
            <a:r>
              <a:rPr lang="ja-JP" altLang="en-US" sz="2000" dirty="0">
                <a:latin typeface="+mn-ea"/>
              </a:rPr>
              <a:t>○</a:t>
            </a:r>
            <a:r>
              <a:rPr lang="ja-JP" altLang="ja-JP" sz="2000" dirty="0" smtClean="0">
                <a:latin typeface="+mn-ea"/>
              </a:rPr>
              <a:t>高速</a:t>
            </a:r>
            <a:r>
              <a:rPr lang="ja-JP" altLang="ja-JP" sz="2000" dirty="0">
                <a:latin typeface="+mn-ea"/>
              </a:rPr>
              <a:t>道路の整備（西日本高速道路㈱、阪神高速道路㈱、府、関係市）</a:t>
            </a:r>
          </a:p>
          <a:p>
            <a:pPr marL="719138">
              <a:lnSpc>
                <a:spcPts val="2300"/>
              </a:lnSpc>
              <a:spcAft>
                <a:spcPts val="600"/>
              </a:spcAft>
            </a:pP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新名神高速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道路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（高槻～神戸）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H30.3.18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開通、（高槻～八幡）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R5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完成予定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9138">
              <a:lnSpc>
                <a:spcPts val="2300"/>
              </a:lnSpc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阪神高速淀川左岸線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2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期（此花区高見～北区豊崎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８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完成予定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19138">
              <a:lnSpc>
                <a:spcPts val="2300"/>
              </a:lnSpc>
              <a:spcAft>
                <a:spcPts val="600"/>
              </a:spcAft>
            </a:pP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阪神高速大和川線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H29.1 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三宝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JCT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～鉄砲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1.4km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開通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R2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完成予定</a:t>
            </a: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</a:t>
            </a:r>
            <a:r>
              <a:rPr lang="ja-JP" altLang="ja-JP" sz="2000" dirty="0" smtClean="0">
                <a:latin typeface="+mn-ea"/>
              </a:rPr>
              <a:t>バイパスの整備（近畿地方整備局、府等：</a:t>
            </a:r>
            <a:r>
              <a:rPr lang="en-US" altLang="ja-JP" sz="2000" dirty="0" smtClean="0">
                <a:latin typeface="+mn-ea"/>
              </a:rPr>
              <a:t>22</a:t>
            </a:r>
            <a:r>
              <a:rPr lang="ja-JP" altLang="ja-JP" sz="2000" dirty="0" smtClean="0">
                <a:latin typeface="+mn-ea"/>
              </a:rPr>
              <a:t>箇所整備中）</a:t>
            </a:r>
            <a:endParaRPr lang="en-US" altLang="ja-JP" sz="2000" dirty="0" smtClean="0">
              <a:latin typeface="+mn-ea"/>
            </a:endParaRPr>
          </a:p>
          <a:p>
            <a:pPr marL="1790700" indent="-1071563">
              <a:lnSpc>
                <a:spcPts val="2300"/>
              </a:lnSpc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完了：茨木松ケ本線他（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茨木市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1611313" indent="-900113">
              <a:lnSpc>
                <a:spcPts val="2300"/>
              </a:lnSpc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整備中：国道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163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号（清滝生駒道路）、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371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号（石仏バイパス）他</a:t>
            </a:r>
            <a:endParaRPr lang="ja-JP" altLang="en-US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○連続立体交差事業</a:t>
            </a:r>
            <a:r>
              <a:rPr lang="ja-JP" altLang="ja-JP" sz="2000" dirty="0" smtClean="0">
                <a:latin typeface="+mn-ea"/>
              </a:rPr>
              <a:t>（</a:t>
            </a:r>
            <a:r>
              <a:rPr lang="ja-JP" altLang="ja-JP" sz="2000" dirty="0">
                <a:latin typeface="+mn-ea"/>
              </a:rPr>
              <a:t>近畿運輸局、府等</a:t>
            </a:r>
            <a:r>
              <a:rPr lang="ja-JP" altLang="ja-JP" sz="2000" dirty="0" smtClean="0">
                <a:latin typeface="+mn-ea"/>
              </a:rPr>
              <a:t>：</a:t>
            </a:r>
            <a:r>
              <a:rPr lang="en-US" altLang="ja-JP" sz="2000" dirty="0" smtClean="0">
                <a:latin typeface="+mn-ea"/>
              </a:rPr>
              <a:t>7</a:t>
            </a:r>
            <a:r>
              <a:rPr lang="ja-JP" altLang="ja-JP" sz="2000" dirty="0" smtClean="0">
                <a:latin typeface="+mn-ea"/>
              </a:rPr>
              <a:t>箇所</a:t>
            </a:r>
            <a:r>
              <a:rPr lang="ja-JP" altLang="ja-JP" sz="2000" dirty="0">
                <a:latin typeface="+mn-ea"/>
              </a:rPr>
              <a:t>整備中</a:t>
            </a:r>
            <a:r>
              <a:rPr lang="ja-JP" altLang="ja-JP" sz="2000" dirty="0" smtClean="0">
                <a:latin typeface="+mn-ea"/>
              </a:rPr>
              <a:t>）</a:t>
            </a:r>
            <a:endParaRPr lang="en-US" altLang="ja-JP" sz="2000" dirty="0" smtClean="0">
              <a:latin typeface="+mn-ea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完了：南海本線（泉大津市式内町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～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条南町）（府）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整備中：近鉄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奈良線、阪急京都線・千里線、南海本線、南海本線・高師浜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線他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12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○</a:t>
            </a:r>
            <a:r>
              <a:rPr lang="ja-JP" altLang="ja-JP" sz="2000" dirty="0" smtClean="0">
                <a:latin typeface="+mn-ea"/>
              </a:rPr>
              <a:t>右左折レーン整備（近畿地方整備局、府等：</a:t>
            </a:r>
            <a:r>
              <a:rPr lang="en-US" altLang="ja-JP" sz="2000" dirty="0" smtClean="0">
                <a:latin typeface="+mn-ea"/>
              </a:rPr>
              <a:t>12</a:t>
            </a:r>
            <a:r>
              <a:rPr lang="ja-JP" altLang="ja-JP" sz="2000" dirty="0" smtClean="0">
                <a:latin typeface="+mn-ea"/>
              </a:rPr>
              <a:t>箇所整備中）</a:t>
            </a:r>
            <a:endParaRPr lang="en-US" altLang="ja-JP" sz="2000" dirty="0" smtClean="0">
              <a:latin typeface="+mn-ea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H29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完了：</a:t>
            </a:r>
            <a:r>
              <a:rPr lang="ja-JP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国道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171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（松原地区交差点）他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近畿地方整備局、府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</a:t>
            </a:r>
            <a:endParaRPr lang="en-US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720000">
              <a:lnSpc>
                <a:spcPts val="2300"/>
              </a:lnSpc>
              <a:spcAft>
                <a:spcPts val="600"/>
              </a:spcAft>
            </a:pP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整備中：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国道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171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（野田、大畑町、冨田丘町西</a:t>
            </a:r>
            <a:r>
              <a:rPr lang="ja-JP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交差点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）他</a:t>
            </a:r>
            <a:endParaRPr lang="en-US" altLang="ja-JP" dirty="0" smtClean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  <a:p>
            <a:pPr marL="360000">
              <a:lnSpc>
                <a:spcPts val="2300"/>
              </a:lnSpc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○環境ロードプライシング（</a:t>
            </a:r>
            <a:r>
              <a:rPr lang="en-US" altLang="ja-JP" sz="2000" dirty="0" smtClean="0">
                <a:latin typeface="+mn-ea"/>
              </a:rPr>
              <a:t>5</a:t>
            </a:r>
            <a:r>
              <a:rPr lang="ja-JP" altLang="en-US" sz="2000" dirty="0" smtClean="0">
                <a:latin typeface="+mn-ea"/>
              </a:rPr>
              <a:t>号湾岸線）（阪神高速道路㈱）</a:t>
            </a:r>
            <a:r>
              <a:rPr lang="ja-JP" altLang="en-US" sz="1600" dirty="0" smtClean="0">
                <a:latin typeface="+mn-ea"/>
              </a:rPr>
              <a:t>［対象：普通貨物車、バス等］</a:t>
            </a:r>
            <a:endParaRPr lang="en-US" altLang="ja-JP" sz="1600" dirty="0" smtClean="0">
              <a:latin typeface="+mn-ea"/>
            </a:endParaRPr>
          </a:p>
          <a:p>
            <a:pPr marL="360000">
              <a:lnSpc>
                <a:spcPts val="2300"/>
              </a:lnSpc>
            </a:pPr>
            <a:r>
              <a:rPr lang="ja-JP" altLang="en-US" sz="1600" dirty="0" smtClean="0">
                <a:latin typeface="+mn-ea"/>
              </a:rPr>
              <a:t>　　　</a:t>
            </a:r>
            <a:r>
              <a:rPr lang="en-US" altLang="ja-JP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5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号湾岸線「六甲アイランド北」</a:t>
            </a:r>
            <a:r>
              <a:rPr lang="en-US" altLang="ja-JP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〜</a:t>
            </a:r>
            <a:r>
              <a:rPr lang="ja-JP" altLang="en-US" dirty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「天保山</a:t>
            </a:r>
            <a:r>
              <a:rPr lang="ja-JP" altLang="en-US" dirty="0" smtClean="0">
                <a:latin typeface="ＭＳ Ｐ明朝" panose="02020600040205080304" pitchFamily="18" charset="-128"/>
                <a:ea typeface="ＭＳ Ｐ明朝" panose="02020600040205080304" pitchFamily="18" charset="-128"/>
              </a:rPr>
              <a:t>」の区間。対象車両で原則３割引</a:t>
            </a:r>
            <a:endParaRPr lang="ja-JP" altLang="ja-JP" dirty="0">
              <a:latin typeface="ＭＳ Ｐ明朝" panose="02020600040205080304" pitchFamily="18" charset="-128"/>
              <a:ea typeface="ＭＳ Ｐ明朝" panose="02020600040205080304" pitchFamily="18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76456" y="6520259"/>
            <a:ext cx="442392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6</a:t>
            </a:fld>
            <a:endParaRPr kumimoji="1" lang="ja-JP" altLang="en-US" dirty="0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27784" y="131890"/>
            <a:ext cx="29158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2400" kern="100" dirty="0"/>
              <a:t>６</a:t>
            </a:r>
            <a:r>
              <a:rPr lang="ja-JP" altLang="en-US" sz="2400" dirty="0"/>
              <a:t>．</a:t>
            </a:r>
            <a:r>
              <a:rPr lang="ja-JP" altLang="ja-JP" sz="2400" dirty="0"/>
              <a:t>交通流対策</a:t>
            </a:r>
            <a:endParaRPr lang="en-US" altLang="ja-JP" sz="2400" kern="100" dirty="0"/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508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574080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073104" y="44624"/>
            <a:ext cx="69847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+mn-ea"/>
              </a:rPr>
              <a:t>環境ロードプライシングの効果</a:t>
            </a:r>
            <a:endParaRPr kumimoji="1" lang="ja-JP" altLang="en-US" sz="2400" dirty="0">
              <a:latin typeface="+mn-ea"/>
            </a:endParaRPr>
          </a:p>
        </p:txBody>
      </p:sp>
      <p:sp>
        <p:nvSpPr>
          <p:cNvPr id="13" name="スライド番号プレースホルダー 12"/>
          <p:cNvSpPr>
            <a:spLocks noGrp="1"/>
          </p:cNvSpPr>
          <p:nvPr>
            <p:ph type="sldNum" sz="quarter" idx="12"/>
          </p:nvPr>
        </p:nvSpPr>
        <p:spPr>
          <a:xfrm>
            <a:off x="8575420" y="6520259"/>
            <a:ext cx="576064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7</a:t>
            </a:fld>
            <a:endParaRPr kumimoji="1" lang="ja-JP" altLang="en-US" dirty="0"/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1345185" y="6453336"/>
            <a:ext cx="31548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+mn-ea"/>
              </a:rPr>
              <a:t>阪神高速株式会社　</a:t>
            </a:r>
            <a:r>
              <a:rPr lang="en-US" altLang="ja-JP" sz="1400" dirty="0" smtClean="0">
                <a:latin typeface="+mn-ea"/>
              </a:rPr>
              <a:t>CSR</a:t>
            </a:r>
            <a:r>
              <a:rPr lang="ja-JP" altLang="en-US" sz="1400" dirty="0" smtClean="0">
                <a:latin typeface="+mn-ea"/>
              </a:rPr>
              <a:t>レポート</a:t>
            </a:r>
            <a:r>
              <a:rPr lang="en-US" altLang="ja-JP" sz="1400" dirty="0" smtClean="0">
                <a:latin typeface="+mn-ea"/>
              </a:rPr>
              <a:t>2018</a:t>
            </a:r>
            <a:endParaRPr kumimoji="1" lang="ja-JP" altLang="en-US" sz="1400" dirty="0">
              <a:latin typeface="+mn-ea"/>
            </a:endParaRPr>
          </a:p>
        </p:txBody>
      </p:sp>
      <p:sp>
        <p:nvSpPr>
          <p:cNvPr id="14" name="テキスト ボックス 13"/>
          <p:cNvSpPr txBox="1"/>
          <p:nvPr/>
        </p:nvSpPr>
        <p:spPr>
          <a:xfrm>
            <a:off x="395536" y="707152"/>
            <a:ext cx="8280220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阪神高速</a:t>
            </a:r>
            <a:r>
              <a:rPr lang="en-US" altLang="ja-JP" sz="2000" dirty="0" smtClean="0">
                <a:solidFill>
                  <a:srgbClr val="FF0000"/>
                </a:solidFill>
                <a:latin typeface="+mn-ea"/>
              </a:rPr>
              <a:t>5</a:t>
            </a:r>
            <a:r>
              <a:rPr lang="ja-JP" altLang="en-US" sz="2000" dirty="0" smtClean="0">
                <a:solidFill>
                  <a:srgbClr val="FF0000"/>
                </a:solidFill>
                <a:latin typeface="+mn-ea"/>
              </a:rPr>
              <a:t>号湾岸線の大型車分担率は増加傾向</a:t>
            </a:r>
            <a:endParaRPr lang="en-US" altLang="ja-JP" sz="2000" dirty="0" smtClean="0">
              <a:solidFill>
                <a:srgbClr val="FF0000"/>
              </a:solidFill>
              <a:latin typeface="+mn-ea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0" y="111752"/>
            <a:ext cx="1721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latin typeface="+mn-ea"/>
              </a:rPr>
              <a:t>＜参考＞</a:t>
            </a:r>
            <a:endParaRPr kumimoji="1" lang="ja-JP" altLang="en-US" sz="2000" dirty="0">
              <a:latin typeface="+mn-ea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1764388" y="1232756"/>
            <a:ext cx="5615924" cy="396044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0">
            <a:noAutofit/>
          </a:bodyPr>
          <a:lstStyle/>
          <a:p>
            <a:pPr algn="ctr"/>
            <a:r>
              <a:rPr lang="ja-JP" altLang="en-US" sz="2000" dirty="0" smtClean="0">
                <a:latin typeface="+mn-ea"/>
              </a:rPr>
              <a:t>大型車の利用状況・分担率</a:t>
            </a:r>
            <a:endParaRPr lang="en-US" altLang="ja-JP" sz="2000" dirty="0" smtClean="0">
              <a:latin typeface="+mn-ea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7836" y="1664708"/>
            <a:ext cx="6195988" cy="4752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直線矢印コネクタ 2"/>
          <p:cNvCxnSpPr/>
          <p:nvPr/>
        </p:nvCxnSpPr>
        <p:spPr>
          <a:xfrm>
            <a:off x="1619672" y="2708920"/>
            <a:ext cx="644772" cy="0"/>
          </a:xfrm>
          <a:prstGeom prst="straightConnector1">
            <a:avLst/>
          </a:prstGeom>
          <a:ln w="444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/>
          <p:cNvSpPr txBox="1"/>
          <p:nvPr/>
        </p:nvSpPr>
        <p:spPr>
          <a:xfrm>
            <a:off x="186985" y="2555031"/>
            <a:ext cx="1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2001.11.1</a:t>
            </a:r>
            <a:r>
              <a:rPr lang="ja-JP" altLang="en-US" sz="1400" dirty="0" smtClean="0">
                <a:latin typeface="Meiryo UI" panose="020B0604030504040204" pitchFamily="50" charset="-128"/>
                <a:ea typeface="Meiryo UI" panose="020B0604030504040204" pitchFamily="50" charset="-128"/>
              </a:rPr>
              <a:t>開始</a:t>
            </a:r>
            <a:endParaRPr kumimoji="1" lang="ja-JP" altLang="en-US" sz="1400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5155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線コネクタ 5"/>
          <p:cNvCxnSpPr/>
          <p:nvPr/>
        </p:nvCxnSpPr>
        <p:spPr>
          <a:xfrm>
            <a:off x="323528" y="620688"/>
            <a:ext cx="853244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テキスト ボックス 6"/>
          <p:cNvSpPr txBox="1"/>
          <p:nvPr/>
        </p:nvSpPr>
        <p:spPr>
          <a:xfrm>
            <a:off x="216496" y="840769"/>
            <a:ext cx="8820000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0" indent="-177800">
              <a:spcBef>
                <a:spcPts val="600"/>
              </a:spcBef>
            </a:pP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「国道</a:t>
            </a:r>
            <a:r>
              <a:rPr lang="en-US" altLang="ja-JP" sz="2000" dirty="0">
                <a:latin typeface="+mn-ea"/>
              </a:rPr>
              <a:t>43</a:t>
            </a:r>
            <a:r>
              <a:rPr lang="ja-JP" altLang="ja-JP" sz="2000" dirty="0">
                <a:latin typeface="+mn-ea"/>
              </a:rPr>
              <a:t>号・阪神高速神戸線における大気環境改善</a:t>
            </a:r>
            <a:r>
              <a:rPr lang="ja-JP" altLang="ja-JP" sz="2000" dirty="0" smtClean="0">
                <a:latin typeface="+mn-ea"/>
              </a:rPr>
              <a:t>に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向けた交通需要軽減キャンペーン」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  <a:spcAft>
                <a:spcPts val="1200"/>
              </a:spcAft>
            </a:pPr>
            <a:r>
              <a:rPr lang="ja-JP" altLang="en-US" sz="2000" dirty="0" smtClean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（近畿地方整備局、近畿運輸局、阪神高速道路㈱）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1800"/>
              </a:spcBef>
            </a:pP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メールマガジン「おおさか自動車環境ニュース」の</a:t>
            </a:r>
            <a:r>
              <a:rPr lang="ja-JP" altLang="ja-JP" sz="2000" dirty="0" smtClean="0">
                <a:latin typeface="+mn-ea"/>
              </a:rPr>
              <a:t>配信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  <a:spcAft>
                <a:spcPts val="600"/>
              </a:spcAft>
            </a:pPr>
            <a:r>
              <a:rPr lang="ja-JP" altLang="ja-JP" sz="2000" dirty="0" smtClean="0">
                <a:latin typeface="+mn-ea"/>
              </a:rPr>
              <a:t>　（</a:t>
            </a:r>
            <a:r>
              <a:rPr lang="en-US" altLang="ja-JP" sz="2000" dirty="0" smtClean="0">
                <a:latin typeface="+mn-ea"/>
              </a:rPr>
              <a:t>H29</a:t>
            </a:r>
            <a:r>
              <a:rPr lang="ja-JP" altLang="ja-JP" sz="2000" dirty="0" smtClean="0">
                <a:latin typeface="+mn-ea"/>
              </a:rPr>
              <a:t>　</a:t>
            </a:r>
            <a:r>
              <a:rPr lang="ja-JP" altLang="en-US" sz="2000" dirty="0">
                <a:latin typeface="+mn-ea"/>
              </a:rPr>
              <a:t>９</a:t>
            </a:r>
            <a:r>
              <a:rPr lang="ja-JP" altLang="ja-JP" sz="2000" dirty="0" smtClean="0">
                <a:latin typeface="+mn-ea"/>
              </a:rPr>
              <a:t>回、登録者数</a:t>
            </a:r>
            <a:r>
              <a:rPr lang="en-US" altLang="ja-JP" sz="2000" dirty="0" smtClean="0">
                <a:latin typeface="+mn-ea"/>
              </a:rPr>
              <a:t>1,703</a:t>
            </a:r>
            <a:r>
              <a:rPr lang="ja-JP" altLang="ja-JP" sz="2000" dirty="0" smtClean="0">
                <a:latin typeface="+mn-ea"/>
              </a:rPr>
              <a:t>人）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Aft>
                <a:spcPts val="12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  <a:hlinkClick r:id="rId2"/>
              </a:rPr>
              <a:t>http://www.pref.osaka.lg.jp/kotsukankyo/mailmaga</a:t>
            </a:r>
            <a:r>
              <a:rPr lang="en-US" altLang="ja-JP" sz="2000" dirty="0" smtClean="0">
                <a:latin typeface="+mn-ea"/>
                <a:hlinkClick r:id="rId2"/>
              </a:rPr>
              <a:t>/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1800"/>
              </a:spcBef>
              <a:spcAft>
                <a:spcPts val="600"/>
              </a:spcAft>
            </a:pPr>
            <a:r>
              <a:rPr lang="ja-JP" altLang="en-US" sz="2000" dirty="0" smtClean="0">
                <a:latin typeface="+mn-ea"/>
              </a:rPr>
              <a:t>・</a:t>
            </a:r>
            <a:r>
              <a:rPr lang="ja-JP" altLang="en-US" sz="2000" dirty="0">
                <a:latin typeface="+mn-ea"/>
              </a:rPr>
              <a:t>ホームページを通じた自動車環境情報の</a:t>
            </a:r>
            <a:r>
              <a:rPr lang="ja-JP" altLang="en-US" sz="2000" dirty="0" smtClean="0">
                <a:latin typeface="+mn-ea"/>
              </a:rPr>
              <a:t>発信（府等）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Aft>
                <a:spcPts val="1200"/>
              </a:spcAft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  <a:hlinkClick r:id="rId3"/>
              </a:rPr>
              <a:t>http://www.pref.osaka.lg.jp/kotsukankyo/haigasu</a:t>
            </a:r>
            <a:r>
              <a:rPr lang="en-US" altLang="ja-JP" sz="2000" dirty="0" smtClean="0">
                <a:latin typeface="+mn-ea"/>
                <a:hlinkClick r:id="rId3"/>
              </a:rPr>
              <a:t>/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1800"/>
              </a:spcBef>
            </a:pPr>
            <a:r>
              <a:rPr lang="ja-JP" altLang="ja-JP" sz="2000" dirty="0" smtClean="0">
                <a:latin typeface="+mn-ea"/>
              </a:rPr>
              <a:t>・</a:t>
            </a:r>
            <a:r>
              <a:rPr lang="ja-JP" altLang="ja-JP" sz="2000" dirty="0">
                <a:latin typeface="+mn-ea"/>
              </a:rPr>
              <a:t>環境に配慮した自動車利用を促進するおおさか交通</a:t>
            </a:r>
            <a:r>
              <a:rPr lang="ja-JP" altLang="ja-JP" sz="2000" dirty="0" smtClean="0">
                <a:latin typeface="+mn-ea"/>
              </a:rPr>
              <a:t>エコチャレンジ推進運動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ja-JP" altLang="ja-JP" sz="2000" dirty="0" smtClean="0">
                <a:latin typeface="+mn-ea"/>
              </a:rPr>
              <a:t>（</a:t>
            </a:r>
            <a:r>
              <a:rPr lang="ja-JP" altLang="ja-JP" sz="2000" dirty="0">
                <a:latin typeface="+mn-ea"/>
              </a:rPr>
              <a:t>大阪自動車環境対策推進会議</a:t>
            </a:r>
            <a:r>
              <a:rPr lang="ja-JP" altLang="ja-JP" sz="2000" dirty="0" smtClean="0">
                <a:latin typeface="+mn-ea"/>
              </a:rPr>
              <a:t>）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r>
              <a:rPr lang="ja-JP" altLang="en-US" sz="2000" dirty="0">
                <a:latin typeface="+mn-ea"/>
              </a:rPr>
              <a:t>　</a:t>
            </a:r>
            <a:r>
              <a:rPr lang="en-US" altLang="ja-JP" sz="2000" dirty="0">
                <a:latin typeface="+mn-ea"/>
                <a:hlinkClick r:id="rId4"/>
              </a:rPr>
              <a:t>http://</a:t>
            </a:r>
            <a:r>
              <a:rPr lang="en-US" altLang="ja-JP" sz="2000" dirty="0" smtClean="0">
                <a:latin typeface="+mn-ea"/>
                <a:hlinkClick r:id="rId4"/>
              </a:rPr>
              <a:t>www.pref.osaka.lg.jp/kotsukankyo/haigasu/eco_challenge.html</a:t>
            </a:r>
            <a:endParaRPr lang="en-US" altLang="ja-JP" sz="2000" dirty="0" smtClean="0">
              <a:latin typeface="+mn-ea"/>
            </a:endParaRPr>
          </a:p>
          <a:p>
            <a:pPr marL="360000" indent="-177800">
              <a:spcBef>
                <a:spcPts val="600"/>
              </a:spcBef>
            </a:pPr>
            <a:endParaRPr lang="en-US" altLang="ja-JP" sz="2000" dirty="0" smtClean="0">
              <a:latin typeface="+mn-ea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2"/>
          </p:nvPr>
        </p:nvSpPr>
        <p:spPr>
          <a:xfrm>
            <a:off x="8666112" y="6520259"/>
            <a:ext cx="514400" cy="365125"/>
          </a:xfrm>
        </p:spPr>
        <p:txBody>
          <a:bodyPr/>
          <a:lstStyle/>
          <a:p>
            <a:fld id="{DE2F8A21-8B7F-4E81-A1D6-B63D9660F4C6}" type="slidenum">
              <a:rPr kumimoji="1" lang="ja-JP" altLang="en-US" smtClean="0"/>
              <a:pPr/>
              <a:t>8</a:t>
            </a:fld>
            <a:endParaRPr kumimoji="1" lang="ja-JP" altLang="en-US"/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555776" y="139279"/>
            <a:ext cx="3635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400" dirty="0"/>
              <a:t>７．</a:t>
            </a:r>
            <a:r>
              <a:rPr lang="ja-JP" altLang="ja-JP" sz="2400" dirty="0"/>
              <a:t>普及啓発活動</a:t>
            </a: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6264188" y="332656"/>
            <a:ext cx="28443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spcBef>
                <a:spcPts val="600"/>
              </a:spcBef>
            </a:pPr>
            <a:r>
              <a:rPr lang="en-US" altLang="ja-JP" sz="1400" dirty="0" smtClean="0">
                <a:latin typeface="+mn-ea"/>
              </a:rPr>
              <a:t>※NO</a:t>
            </a:r>
            <a:r>
              <a:rPr lang="ja-JP" altLang="en-US" sz="1400" dirty="0" smtClean="0">
                <a:latin typeface="+mn-ea"/>
              </a:rPr>
              <a:t>ｘ・</a:t>
            </a:r>
            <a:r>
              <a:rPr lang="en-US" altLang="ja-JP" sz="1400" dirty="0" smtClean="0">
                <a:latin typeface="+mn-ea"/>
              </a:rPr>
              <a:t>PM</a:t>
            </a:r>
            <a:r>
              <a:rPr lang="ja-JP" altLang="en-US" sz="1400" dirty="0" smtClean="0">
                <a:latin typeface="+mn-ea"/>
              </a:rPr>
              <a:t>削減量未算定</a:t>
            </a:r>
            <a:endParaRPr lang="ja-JP" altLang="en-US" sz="1400" dirty="0">
              <a:latin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924" y="840769"/>
            <a:ext cx="2376000" cy="3352543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6487750" y="4193312"/>
            <a:ext cx="26997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ja-JP" altLang="en-US" sz="1400" dirty="0" smtClean="0">
                <a:latin typeface="+mn-ea"/>
              </a:rPr>
              <a:t>交通需要軽減キャンペーンチラシ</a:t>
            </a:r>
            <a:endParaRPr lang="ja-JP" altLang="en-US" sz="1400" dirty="0">
              <a:latin typeface="+mn-ea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1588" y="148570"/>
            <a:ext cx="2124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latin typeface="+mn-ea"/>
              </a:rPr>
              <a:t>＜取組状況＞</a:t>
            </a:r>
            <a:endParaRPr kumimoji="1" lang="ja-JP" altLang="en-US" sz="20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215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10103</TotalTime>
  <Words>1746</Words>
  <PresentationFormat>画面に合わせる (4:3)</PresentationFormat>
  <Paragraphs>294</Paragraphs>
  <Slides>18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11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30" baseType="lpstr">
      <vt:lpstr>HGPｺﾞｼｯｸE</vt:lpstr>
      <vt:lpstr>Meiryo UI</vt:lpstr>
      <vt:lpstr>ＭＳ Ｐゴシック</vt:lpstr>
      <vt:lpstr>ＭＳ Ｐ明朝</vt:lpstr>
      <vt:lpstr>ＭＳ ゴシック</vt:lpstr>
      <vt:lpstr>ＭＳ 明朝</vt:lpstr>
      <vt:lpstr>明朝体</vt:lpstr>
      <vt:lpstr>Arial</vt:lpstr>
      <vt:lpstr>Calibri</vt:lpstr>
      <vt:lpstr>Times New Roman</vt:lpstr>
      <vt:lpstr>Wingdings</vt:lpstr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Printed>2019-09-03T03:05:28Z</cp:lastPrinted>
  <dcterms:created xsi:type="dcterms:W3CDTF">2015-05-08T02:07:56Z</dcterms:created>
  <dcterms:modified xsi:type="dcterms:W3CDTF">2019-09-19T06:53:09Z</dcterms:modified>
</cp:coreProperties>
</file>