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7"/>
  </p:notesMasterIdLst>
  <p:sldIdLst>
    <p:sldId id="256" r:id="rId2"/>
    <p:sldId id="308" r:id="rId3"/>
    <p:sldId id="295" r:id="rId4"/>
    <p:sldId id="287" r:id="rId5"/>
    <p:sldId id="296" r:id="rId6"/>
    <p:sldId id="289" r:id="rId7"/>
    <p:sldId id="297" r:id="rId8"/>
    <p:sldId id="291" r:id="rId9"/>
    <p:sldId id="300" r:id="rId10"/>
    <p:sldId id="292" r:id="rId11"/>
    <p:sldId id="298" r:id="rId12"/>
    <p:sldId id="301" r:id="rId13"/>
    <p:sldId id="304" r:id="rId14"/>
    <p:sldId id="302" r:id="rId15"/>
    <p:sldId id="303" r:id="rId1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00" autoAdjust="0"/>
    <p:restoredTop sz="95144" autoAdjust="0"/>
  </p:normalViewPr>
  <p:slideViewPr>
    <p:cSldViewPr>
      <p:cViewPr>
        <p:scale>
          <a:sx n="100" d="100"/>
          <a:sy n="100" d="100"/>
        </p:scale>
        <p:origin x="-732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4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4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100"/>
            </a:lvl1pPr>
          </a:lstStyle>
          <a:p>
            <a:fld id="{61CA31F8-F74A-40F1-8DAA-9DFF74669CC7}" type="datetimeFigureOut">
              <a:rPr kumimoji="1" lang="ja-JP" altLang="en-US" smtClean="0"/>
              <a:pPr/>
              <a:t>2018/10/16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6"/>
            <a:ext cx="5445126" cy="4471989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4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4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100"/>
            </a:lvl1pPr>
          </a:lstStyle>
          <a:p>
            <a:fld id="{1934D5CC-4A0C-4D44-9FBB-22AD4B79EF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084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243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243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2018/10/16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57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2018/10/16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07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2018/10/16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45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2018/10/16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22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2018/10/16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56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2018/10/16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39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2018/10/16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88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2018/10/16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52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2018/10/16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5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2018/10/16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1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2018/10/16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35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FC286-0FB2-43E7-A537-700FCA38C029}" type="datetimeFigureOut">
              <a:rPr kumimoji="1" lang="ja-JP" altLang="en-US" smtClean="0"/>
              <a:pPr/>
              <a:t>2018/10/16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3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f.osaka.lg.jp/kotsukankyo/haigasu/" TargetMode="External"/><Relationship Id="rId2" Type="http://schemas.openxmlformats.org/officeDocument/2006/relationships/hyperlink" Target="http://www.pref.osaka.lg.jp/kotsukankyo/mailmaga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hyperlink" Target="http://www.pref.osaka.lg.jp/kotsukankyo/haigasu/eco_challenge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496572" y="2174999"/>
            <a:ext cx="8208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 smtClean="0"/>
              <a:t>平成</a:t>
            </a:r>
            <a:r>
              <a:rPr lang="en-US" altLang="ja-JP" sz="3600" dirty="0" smtClean="0"/>
              <a:t>28</a:t>
            </a:r>
            <a:r>
              <a:rPr lang="ja-JP" altLang="en-US" sz="3600" dirty="0" smtClean="0"/>
              <a:t>年度における</a:t>
            </a:r>
            <a:endParaRPr lang="en-US" altLang="ja-JP" sz="3600" dirty="0" smtClean="0"/>
          </a:p>
          <a:p>
            <a:r>
              <a:rPr lang="ja-JP" altLang="en-US" sz="3600" dirty="0" smtClean="0"/>
              <a:t>協</a:t>
            </a:r>
            <a:r>
              <a:rPr lang="ja-JP" altLang="en-US" sz="3600" dirty="0"/>
              <a:t>議会構成機関の自動車</a:t>
            </a:r>
            <a:r>
              <a:rPr lang="ja-JP" altLang="en-US" sz="3600" dirty="0" smtClean="0"/>
              <a:t>環境対策の</a:t>
            </a:r>
            <a:endParaRPr lang="en-US" altLang="ja-JP" sz="3600" dirty="0" smtClean="0"/>
          </a:p>
          <a:p>
            <a:r>
              <a:rPr lang="ja-JP" altLang="en-US" sz="3600" dirty="0" smtClean="0"/>
              <a:t>進捗状況について</a:t>
            </a:r>
            <a:endParaRPr lang="ja-JP" altLang="en-US" sz="3600" dirty="0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7524472" y="404664"/>
            <a:ext cx="1296000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 smtClean="0">
                <a:latin typeface="+mn-ea"/>
                <a:ea typeface="+mn-ea"/>
              </a:rPr>
              <a:t>資料３</a:t>
            </a:r>
            <a:endParaRPr lang="ja-JP" altLang="en-US" sz="20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2334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505342"/>
            <a:ext cx="4846637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467544" y="116632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+mn-ea"/>
              </a:rPr>
              <a:t>６．</a:t>
            </a:r>
            <a:r>
              <a:rPr lang="ja-JP" altLang="ja-JP" sz="2400" dirty="0"/>
              <a:t>交通流対策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9268" y="4685074"/>
            <a:ext cx="49508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○平成</a:t>
            </a:r>
            <a:r>
              <a:rPr lang="en-US" altLang="ja-JP" sz="2000" dirty="0" smtClean="0">
                <a:latin typeface="+mn-ea"/>
              </a:rPr>
              <a:t>21</a:t>
            </a:r>
            <a:r>
              <a:rPr lang="ja-JP" altLang="en-US" sz="2000" dirty="0" smtClean="0">
                <a:latin typeface="+mn-ea"/>
              </a:rPr>
              <a:t>年度の平均旅行速度から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986996" y="1084674"/>
            <a:ext cx="7329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平均旅行速度の低下により、削減量が減少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787897" y="4613066"/>
            <a:ext cx="424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年度より平均旅行速度が低下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03848" y="1567825"/>
            <a:ext cx="23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200" dirty="0">
                <a:latin typeface="+mn-ea"/>
              </a:rPr>
              <a:t>（％）は</a:t>
            </a:r>
            <a:r>
              <a:rPr lang="en-US" altLang="ja-JP" sz="1200" dirty="0">
                <a:latin typeface="+mn-ea"/>
              </a:rPr>
              <a:t>H32</a:t>
            </a:r>
            <a:r>
              <a:rPr lang="ja-JP" altLang="en-US" sz="1200" dirty="0">
                <a:latin typeface="+mn-ea"/>
              </a:rPr>
              <a:t>目標に対する割合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1520" y="652626"/>
            <a:ext cx="3564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対策による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 smtClean="0">
                <a:latin typeface="+mn-ea"/>
              </a:rPr>
              <a:t>・</a:t>
            </a:r>
            <a:r>
              <a:rPr lang="en-US" altLang="ja-JP" sz="2000" dirty="0" smtClean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削減量</a:t>
            </a:r>
            <a:endParaRPr lang="ja-JP" altLang="en-US" sz="2000" dirty="0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4072" y="4365104"/>
            <a:ext cx="3009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対策効果の指標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9552" y="5131360"/>
            <a:ext cx="42483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dirty="0" smtClean="0">
                <a:latin typeface="+mn-ea"/>
              </a:rPr>
              <a:t>【</a:t>
            </a:r>
            <a:r>
              <a:rPr lang="ja-JP" altLang="en-US" sz="2000" dirty="0" smtClean="0">
                <a:latin typeface="+mn-ea"/>
              </a:rPr>
              <a:t>指標</a:t>
            </a:r>
            <a:r>
              <a:rPr lang="ja-JP" altLang="ja-JP" sz="2000" dirty="0" smtClean="0">
                <a:latin typeface="+mn-ea"/>
              </a:rPr>
              <a:t>】平成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>
                <a:latin typeface="+mn-ea"/>
              </a:rPr>
              <a:t>1.5 </a:t>
            </a:r>
            <a:r>
              <a:rPr lang="en-US" altLang="ja-JP" sz="2000" dirty="0" smtClean="0">
                <a:latin typeface="+mn-ea"/>
              </a:rPr>
              <a:t>km/h</a:t>
            </a:r>
            <a:r>
              <a:rPr lang="ja-JP" altLang="en-US" sz="2000" dirty="0">
                <a:latin typeface="+mn-ea"/>
              </a:rPr>
              <a:t>上昇</a:t>
            </a:r>
            <a:endParaRPr lang="en-US" altLang="ja-JP" sz="2000" dirty="0" smtClean="0">
              <a:latin typeface="+mn-ea"/>
            </a:endParaRPr>
          </a:p>
          <a:p>
            <a:pPr marL="2088000"/>
            <a:r>
              <a:rPr lang="ja-JP" altLang="ja-JP" sz="2000" dirty="0" smtClean="0">
                <a:latin typeface="+mn-ea"/>
              </a:rPr>
              <a:t>（</a:t>
            </a:r>
            <a:r>
              <a:rPr lang="en-US" altLang="ja-JP" sz="2000" dirty="0" smtClean="0">
                <a:latin typeface="+mn-ea"/>
              </a:rPr>
              <a:t>39.9km/h</a:t>
            </a:r>
            <a:r>
              <a:rPr lang="ja-JP" altLang="ja-JP" sz="2000" dirty="0" smtClean="0">
                <a:latin typeface="+mn-ea"/>
              </a:rPr>
              <a:t>）</a:t>
            </a:r>
            <a:endParaRPr lang="en-US" altLang="ja-JP" sz="2000" dirty="0" smtClean="0">
              <a:latin typeface="+mn-ea"/>
            </a:endParaRPr>
          </a:p>
          <a:p>
            <a:pPr marL="790575"/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 smtClean="0">
                <a:latin typeface="+mn-ea"/>
              </a:rPr>
              <a:t>32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3.0 </a:t>
            </a:r>
            <a:r>
              <a:rPr lang="en-US" altLang="ja-JP" sz="2000" dirty="0">
                <a:latin typeface="+mn-ea"/>
              </a:rPr>
              <a:t>km/h</a:t>
            </a:r>
            <a:r>
              <a:rPr lang="ja-JP" altLang="en-US" sz="2000" dirty="0" smtClean="0">
                <a:latin typeface="+mn-ea"/>
              </a:rPr>
              <a:t>上昇</a:t>
            </a:r>
            <a:endParaRPr lang="en-US" altLang="ja-JP" sz="2000" dirty="0" smtClean="0">
              <a:latin typeface="+mn-ea"/>
            </a:endParaRPr>
          </a:p>
          <a:p>
            <a:pPr marL="2088000"/>
            <a:r>
              <a:rPr lang="ja-JP" altLang="en-US" sz="2000" dirty="0" smtClean="0">
                <a:latin typeface="+mn-ea"/>
              </a:rPr>
              <a:t>（</a:t>
            </a:r>
            <a:r>
              <a:rPr lang="en-US" altLang="ja-JP" sz="2000" dirty="0" smtClean="0">
                <a:latin typeface="+mn-ea"/>
              </a:rPr>
              <a:t>41.4km/h</a:t>
            </a:r>
            <a:r>
              <a:rPr lang="ja-JP" altLang="en-US" sz="2000" dirty="0" smtClean="0">
                <a:latin typeface="+mn-ea"/>
              </a:rPr>
              <a:t>）</a:t>
            </a:r>
            <a:endParaRPr lang="ja-JP" altLang="en-US" sz="2000" dirty="0"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788024" y="5131360"/>
            <a:ext cx="435597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ja-JP" sz="2000" dirty="0" smtClean="0">
                <a:latin typeface="+mn-ea"/>
              </a:rPr>
              <a:t>【</a:t>
            </a:r>
            <a:r>
              <a:rPr lang="ja-JP" altLang="ja-JP" sz="2000" dirty="0">
                <a:latin typeface="+mn-ea"/>
              </a:rPr>
              <a:t>実績】平成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>
                <a:latin typeface="+mn-ea"/>
              </a:rPr>
              <a:t>2.8 km/h</a:t>
            </a:r>
            <a:r>
              <a:rPr lang="ja-JP" altLang="en-US" sz="2000" dirty="0">
                <a:latin typeface="+mn-ea"/>
              </a:rPr>
              <a:t>上昇</a:t>
            </a:r>
            <a:endParaRPr lang="en-US" altLang="ja-JP" sz="2000" dirty="0" smtClean="0">
              <a:latin typeface="+mn-ea"/>
            </a:endParaRPr>
          </a:p>
          <a:p>
            <a:pPr marL="2060575"/>
            <a:r>
              <a:rPr lang="ja-JP" altLang="en-US" sz="2000" dirty="0" smtClean="0">
                <a:latin typeface="+mn-ea"/>
              </a:rPr>
              <a:t>（</a:t>
            </a:r>
            <a:r>
              <a:rPr lang="en-US" altLang="ja-JP" sz="2000" dirty="0" smtClean="0">
                <a:latin typeface="+mn-ea"/>
              </a:rPr>
              <a:t>41.2km/h</a:t>
            </a:r>
            <a:r>
              <a:rPr lang="ja-JP" altLang="en-US" sz="2000" dirty="0" smtClean="0">
                <a:latin typeface="+mn-ea"/>
              </a:rPr>
              <a:t>）</a:t>
            </a:r>
          </a:p>
          <a:p>
            <a:pPr marL="792000"/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 smtClean="0">
                <a:latin typeface="+mn-ea"/>
              </a:rPr>
              <a:t>28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1.5 km/h</a:t>
            </a:r>
            <a:r>
              <a:rPr lang="ja-JP" altLang="en-US" sz="2000" dirty="0" smtClean="0">
                <a:latin typeface="+mn-ea"/>
              </a:rPr>
              <a:t>上昇</a:t>
            </a:r>
            <a:endParaRPr lang="en-US" altLang="ja-JP" sz="2000" dirty="0" smtClean="0">
              <a:latin typeface="+mn-ea"/>
            </a:endParaRPr>
          </a:p>
          <a:p>
            <a:pPr marL="2060575"/>
            <a:r>
              <a:rPr lang="ja-JP" altLang="en-US" sz="2000" dirty="0" smtClean="0">
                <a:latin typeface="+mn-ea"/>
              </a:rPr>
              <a:t>（</a:t>
            </a:r>
            <a:r>
              <a:rPr lang="en-US" altLang="ja-JP" sz="2000" dirty="0" smtClean="0">
                <a:latin typeface="+mn-ea"/>
              </a:rPr>
              <a:t>39.9km/h</a:t>
            </a:r>
            <a:r>
              <a:rPr lang="ja-JP" altLang="en-US" sz="2000" dirty="0">
                <a:latin typeface="+mn-ea"/>
              </a:rPr>
              <a:t>）</a:t>
            </a:r>
          </a:p>
          <a:p>
            <a:r>
              <a:rPr lang="ja-JP" altLang="en-US" sz="2000" dirty="0" smtClean="0">
                <a:latin typeface="+mn-ea"/>
              </a:rPr>
              <a:t>（参考）</a:t>
            </a:r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 smtClean="0">
                <a:latin typeface="+mn-ea"/>
              </a:rPr>
              <a:t>21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38.4km/h</a:t>
            </a:r>
            <a:endParaRPr lang="ja-JP" altLang="en-US" sz="2000" dirty="0">
              <a:latin typeface="+mn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925" y="1522462"/>
            <a:ext cx="4827587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038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216496" y="1456323"/>
            <a:ext cx="882000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 indent="-177800">
              <a:spcBef>
                <a:spcPts val="600"/>
              </a:spcBef>
            </a:pPr>
            <a:r>
              <a:rPr lang="ja-JP" altLang="ja-JP" sz="2000" dirty="0" smtClean="0">
                <a:latin typeface="+mn-ea"/>
              </a:rPr>
              <a:t>・</a:t>
            </a:r>
            <a:r>
              <a:rPr lang="ja-JP" altLang="ja-JP" sz="2000" dirty="0">
                <a:latin typeface="+mn-ea"/>
              </a:rPr>
              <a:t>「国道</a:t>
            </a:r>
            <a:r>
              <a:rPr lang="en-US" altLang="ja-JP" sz="2000" dirty="0">
                <a:latin typeface="+mn-ea"/>
              </a:rPr>
              <a:t>43</a:t>
            </a:r>
            <a:r>
              <a:rPr lang="ja-JP" altLang="ja-JP" sz="2000" dirty="0">
                <a:latin typeface="+mn-ea"/>
              </a:rPr>
              <a:t>号・阪神高速神戸線における大気環境改善</a:t>
            </a:r>
            <a:r>
              <a:rPr lang="ja-JP" altLang="ja-JP" sz="2000" dirty="0" smtClean="0">
                <a:latin typeface="+mn-ea"/>
              </a:rPr>
              <a:t>に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600"/>
              </a:spcBef>
            </a:pPr>
            <a:r>
              <a:rPr lang="ja-JP" altLang="en-US" sz="2000" dirty="0">
                <a:latin typeface="+mn-ea"/>
              </a:rPr>
              <a:t>　</a:t>
            </a:r>
            <a:r>
              <a:rPr lang="ja-JP" altLang="ja-JP" sz="2000" dirty="0" smtClean="0">
                <a:latin typeface="+mn-ea"/>
              </a:rPr>
              <a:t>向けた交通需要軽減キャンペーン」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600"/>
              </a:spcBef>
            </a:pPr>
            <a:r>
              <a:rPr lang="ja-JP" altLang="en-US" sz="2000" dirty="0">
                <a:latin typeface="+mn-ea"/>
              </a:rPr>
              <a:t>　</a:t>
            </a:r>
            <a:r>
              <a:rPr lang="ja-JP" altLang="ja-JP" sz="2000" dirty="0" smtClean="0">
                <a:latin typeface="+mn-ea"/>
              </a:rPr>
              <a:t>（</a:t>
            </a:r>
            <a:r>
              <a:rPr lang="ja-JP" altLang="ja-JP" sz="2000" dirty="0">
                <a:latin typeface="+mn-ea"/>
              </a:rPr>
              <a:t>近畿地方整備局、近畿運輸局、阪神高速道路㈱</a:t>
            </a:r>
            <a:r>
              <a:rPr lang="ja-JP" altLang="ja-JP" sz="2000" dirty="0" smtClean="0">
                <a:latin typeface="+mn-ea"/>
              </a:rPr>
              <a:t>）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1200"/>
              </a:spcBef>
            </a:pPr>
            <a:r>
              <a:rPr lang="ja-JP" altLang="ja-JP" sz="2000" dirty="0" smtClean="0">
                <a:latin typeface="+mn-ea"/>
              </a:rPr>
              <a:t>・</a:t>
            </a:r>
            <a:r>
              <a:rPr lang="ja-JP" altLang="ja-JP" sz="2000" dirty="0">
                <a:latin typeface="+mn-ea"/>
              </a:rPr>
              <a:t>メールマガジン「おおさか自動車環境ニュース」の</a:t>
            </a:r>
            <a:r>
              <a:rPr lang="ja-JP" altLang="ja-JP" sz="2000" dirty="0" smtClean="0">
                <a:latin typeface="+mn-ea"/>
              </a:rPr>
              <a:t>配信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600"/>
              </a:spcBef>
              <a:spcAft>
                <a:spcPts val="600"/>
              </a:spcAft>
            </a:pPr>
            <a:r>
              <a:rPr lang="ja-JP" altLang="ja-JP" sz="2000" dirty="0" smtClean="0">
                <a:latin typeface="+mn-ea"/>
              </a:rPr>
              <a:t>　（</a:t>
            </a:r>
            <a:r>
              <a:rPr lang="en-US" altLang="ja-JP" sz="2000" dirty="0" smtClean="0">
                <a:latin typeface="+mn-ea"/>
              </a:rPr>
              <a:t>H28</a:t>
            </a:r>
            <a:r>
              <a:rPr lang="ja-JP" altLang="ja-JP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23</a:t>
            </a:r>
            <a:r>
              <a:rPr lang="ja-JP" altLang="ja-JP" sz="2000" dirty="0" smtClean="0">
                <a:latin typeface="+mn-ea"/>
              </a:rPr>
              <a:t>回、登録者数</a:t>
            </a:r>
            <a:r>
              <a:rPr lang="en-US" altLang="ja-JP" sz="2000" dirty="0" smtClean="0">
                <a:latin typeface="+mn-ea"/>
              </a:rPr>
              <a:t>1,672</a:t>
            </a:r>
            <a:r>
              <a:rPr lang="ja-JP" altLang="ja-JP" sz="2000" dirty="0" smtClean="0">
                <a:latin typeface="+mn-ea"/>
              </a:rPr>
              <a:t>人）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Aft>
                <a:spcPts val="600"/>
              </a:spcAft>
            </a:pP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>
                <a:latin typeface="+mn-ea"/>
                <a:hlinkClick r:id="rId2"/>
              </a:rPr>
              <a:t>http://www.pref.osaka.lg.jp/kotsukankyo/mailmaga</a:t>
            </a:r>
            <a:r>
              <a:rPr lang="en-US" altLang="ja-JP" sz="2000" dirty="0" smtClean="0">
                <a:latin typeface="+mn-ea"/>
                <a:hlinkClick r:id="rId2"/>
              </a:rPr>
              <a:t>/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1200"/>
              </a:spcBef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・</a:t>
            </a:r>
            <a:r>
              <a:rPr lang="ja-JP" altLang="en-US" sz="2000" dirty="0">
                <a:latin typeface="+mn-ea"/>
              </a:rPr>
              <a:t>ホームページを通じた自動車環境情報の</a:t>
            </a:r>
            <a:r>
              <a:rPr lang="ja-JP" altLang="en-US" sz="2000" dirty="0" smtClean="0">
                <a:latin typeface="+mn-ea"/>
              </a:rPr>
              <a:t>発信（府等）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Aft>
                <a:spcPts val="600"/>
              </a:spcAft>
            </a:pP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>
                <a:latin typeface="+mn-ea"/>
                <a:hlinkClick r:id="rId3"/>
              </a:rPr>
              <a:t>http://www.pref.osaka.lg.jp/kotsukankyo/haigasu</a:t>
            </a:r>
            <a:r>
              <a:rPr lang="en-US" altLang="ja-JP" sz="2000" dirty="0" smtClean="0">
                <a:latin typeface="+mn-ea"/>
                <a:hlinkClick r:id="rId3"/>
              </a:rPr>
              <a:t>/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1200"/>
              </a:spcBef>
            </a:pPr>
            <a:r>
              <a:rPr lang="ja-JP" altLang="ja-JP" sz="2000" dirty="0" smtClean="0">
                <a:latin typeface="+mn-ea"/>
              </a:rPr>
              <a:t>・</a:t>
            </a:r>
            <a:r>
              <a:rPr lang="ja-JP" altLang="ja-JP" sz="2000" dirty="0">
                <a:latin typeface="+mn-ea"/>
              </a:rPr>
              <a:t>環境に配慮した自動車利用を促進するおおさか交通</a:t>
            </a:r>
            <a:r>
              <a:rPr lang="ja-JP" altLang="ja-JP" sz="2000" dirty="0" smtClean="0">
                <a:latin typeface="+mn-ea"/>
              </a:rPr>
              <a:t>エコチャレンジ推進運動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600"/>
              </a:spcBef>
            </a:pPr>
            <a:r>
              <a:rPr lang="ja-JP" altLang="en-US" sz="2000" dirty="0">
                <a:latin typeface="+mn-ea"/>
              </a:rPr>
              <a:t>　</a:t>
            </a:r>
            <a:r>
              <a:rPr lang="ja-JP" altLang="ja-JP" sz="2000" dirty="0" smtClean="0">
                <a:latin typeface="+mn-ea"/>
              </a:rPr>
              <a:t>（</a:t>
            </a:r>
            <a:r>
              <a:rPr lang="ja-JP" altLang="ja-JP" sz="2000" dirty="0">
                <a:latin typeface="+mn-ea"/>
              </a:rPr>
              <a:t>大阪自動車環境対策推進会議</a:t>
            </a:r>
            <a:r>
              <a:rPr lang="ja-JP" altLang="ja-JP" sz="2000" dirty="0" smtClean="0">
                <a:latin typeface="+mn-ea"/>
              </a:rPr>
              <a:t>）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600"/>
              </a:spcBef>
            </a:pP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>
                <a:latin typeface="+mn-ea"/>
                <a:hlinkClick r:id="rId4"/>
              </a:rPr>
              <a:t>http://</a:t>
            </a:r>
            <a:r>
              <a:rPr lang="en-US" altLang="ja-JP" sz="2000" dirty="0" smtClean="0">
                <a:latin typeface="+mn-ea"/>
                <a:hlinkClick r:id="rId4"/>
              </a:rPr>
              <a:t>www.pref.osaka.lg.jp/kotsukankyo/haigasu/eco_challenge.html</a:t>
            </a:r>
            <a:endParaRPr lang="en-US" altLang="ja-JP" sz="2000" dirty="0" smtClean="0">
              <a:latin typeface="+mn-ea"/>
            </a:endParaRPr>
          </a:p>
          <a:p>
            <a:pPr marL="360000" indent="-177800">
              <a:spcBef>
                <a:spcPts val="600"/>
              </a:spcBef>
            </a:pPr>
            <a:endParaRPr lang="en-US" altLang="ja-JP" sz="2000" dirty="0" smtClean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66112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2048" y="116632"/>
            <a:ext cx="8244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７．</a:t>
            </a:r>
            <a:r>
              <a:rPr lang="ja-JP" altLang="ja-JP" sz="2400" dirty="0"/>
              <a:t>普及啓発活動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9512" y="908720"/>
            <a:ext cx="4068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■ 平成</a:t>
            </a:r>
            <a:r>
              <a:rPr lang="en-US" altLang="ja-JP" sz="2000" dirty="0" smtClean="0">
                <a:latin typeface="+mn-ea"/>
              </a:rPr>
              <a:t>28</a:t>
            </a:r>
            <a:r>
              <a:rPr lang="ja-JP" altLang="en-US" sz="2000" dirty="0" smtClean="0">
                <a:latin typeface="+mn-ea"/>
              </a:rPr>
              <a:t>年度における実施状況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845412" y="1001174"/>
            <a:ext cx="2844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1400" dirty="0" smtClean="0">
                <a:latin typeface="+mn-ea"/>
              </a:rPr>
              <a:t>※NO</a:t>
            </a:r>
            <a:r>
              <a:rPr lang="ja-JP" altLang="en-US" sz="1400" dirty="0" smtClean="0">
                <a:latin typeface="+mn-ea"/>
              </a:rPr>
              <a:t>ｘ・</a:t>
            </a:r>
            <a:r>
              <a:rPr lang="en-US" altLang="ja-JP" sz="1400" dirty="0" smtClean="0">
                <a:latin typeface="+mn-ea"/>
              </a:rPr>
              <a:t>PM</a:t>
            </a:r>
            <a:r>
              <a:rPr lang="ja-JP" altLang="en-US" sz="1400" dirty="0" smtClean="0">
                <a:latin typeface="+mn-ea"/>
              </a:rPr>
              <a:t>削減量未算定</a:t>
            </a:r>
            <a:endParaRPr lang="ja-JP" altLang="en-US" sz="1400" dirty="0">
              <a:latin typeface="+mn-ea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750190"/>
            <a:ext cx="2376000" cy="3352543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/>
        </p:nvSpPr>
        <p:spPr>
          <a:xfrm>
            <a:off x="6487750" y="4129335"/>
            <a:ext cx="2699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400" dirty="0" smtClean="0">
                <a:latin typeface="+mn-ea"/>
              </a:rPr>
              <a:t>交通需要軽減キャンペーンチラシ</a:t>
            </a:r>
            <a:endParaRPr lang="ja-JP" altLang="en-US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11215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66112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2048" y="116632"/>
            <a:ext cx="8244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+mn-ea"/>
              </a:rPr>
              <a:t>計画</a:t>
            </a:r>
            <a:r>
              <a:rPr lang="ja-JP" altLang="en-US" sz="2400" dirty="0">
                <a:latin typeface="+mn-ea"/>
              </a:rPr>
              <a:t>の進行管理</a:t>
            </a:r>
            <a:endParaRPr lang="en-US" altLang="ja-JP" sz="2400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940658"/>
            <a:ext cx="4068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■ 平成</a:t>
            </a:r>
            <a:r>
              <a:rPr lang="en-US" altLang="ja-JP" sz="2000" dirty="0" smtClean="0">
                <a:latin typeface="+mn-ea"/>
              </a:rPr>
              <a:t>28</a:t>
            </a:r>
            <a:r>
              <a:rPr lang="ja-JP" altLang="en-US" sz="2000" dirty="0" smtClean="0">
                <a:latin typeface="+mn-ea"/>
              </a:rPr>
              <a:t>年度における実施状況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9512" y="1484784"/>
            <a:ext cx="8928000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/>
            <a:r>
              <a:rPr lang="ja-JP" altLang="en-US" sz="2000" dirty="0" smtClean="0">
                <a:latin typeface="+mn-ea"/>
              </a:rPr>
              <a:t>○</a:t>
            </a:r>
            <a:r>
              <a:rPr lang="ja-JP" altLang="ja-JP" sz="2000" dirty="0" smtClean="0">
                <a:latin typeface="+mn-ea"/>
              </a:rPr>
              <a:t>二</a:t>
            </a:r>
            <a:r>
              <a:rPr lang="ja-JP" altLang="ja-JP" sz="2000" dirty="0">
                <a:latin typeface="+mn-ea"/>
              </a:rPr>
              <a:t>酸化窒素高濃度予測地点における環境の状況</a:t>
            </a:r>
            <a:r>
              <a:rPr lang="ja-JP" altLang="ja-JP" sz="2000" dirty="0" smtClean="0">
                <a:latin typeface="+mn-ea"/>
              </a:rPr>
              <a:t>把握</a:t>
            </a:r>
            <a:endParaRPr lang="en-US" altLang="ja-JP" sz="2000" dirty="0" smtClean="0">
              <a:latin typeface="+mn-ea"/>
            </a:endParaRPr>
          </a:p>
          <a:p>
            <a:pPr marL="180000"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　・</a:t>
            </a:r>
            <a:r>
              <a:rPr lang="ja-JP" altLang="ja-JP" sz="2000" dirty="0" smtClean="0">
                <a:latin typeface="+mn-ea"/>
              </a:rPr>
              <a:t>濃度</a:t>
            </a:r>
            <a:r>
              <a:rPr lang="ja-JP" altLang="en-US" sz="2000" dirty="0" smtClean="0">
                <a:latin typeface="+mn-ea"/>
              </a:rPr>
              <a:t>予測（国道</a:t>
            </a:r>
            <a:r>
              <a:rPr lang="en-US" altLang="ja-JP" sz="2000" dirty="0" smtClean="0">
                <a:latin typeface="+mn-ea"/>
              </a:rPr>
              <a:t>43</a:t>
            </a:r>
            <a:r>
              <a:rPr lang="ja-JP" altLang="en-US" sz="2000" dirty="0" smtClean="0">
                <a:latin typeface="+mn-ea"/>
              </a:rPr>
              <a:t>号、大阪中央環状線）</a:t>
            </a:r>
            <a:endParaRPr lang="ja-JP" altLang="ja-JP" sz="2000" dirty="0">
              <a:latin typeface="+mn-ea"/>
            </a:endParaRPr>
          </a:p>
          <a:p>
            <a:pPr marL="723900">
              <a:spcBef>
                <a:spcPts val="600"/>
              </a:spcBef>
            </a:pPr>
            <a:r>
              <a:rPr lang="ja-JP" altLang="ja-JP" dirty="0" smtClean="0"/>
              <a:t>国道</a:t>
            </a:r>
            <a:r>
              <a:rPr lang="en-US" altLang="ja-JP" dirty="0">
                <a:latin typeface="+mn-ea"/>
              </a:rPr>
              <a:t>43</a:t>
            </a:r>
            <a:r>
              <a:rPr lang="ja-JP" altLang="ja-JP" dirty="0">
                <a:latin typeface="+mn-ea"/>
              </a:rPr>
              <a:t>号：佃</a:t>
            </a:r>
            <a:r>
              <a:rPr lang="en-US" altLang="ja-JP" dirty="0">
                <a:latin typeface="+mn-ea"/>
              </a:rPr>
              <a:t>6</a:t>
            </a:r>
            <a:r>
              <a:rPr lang="ja-JP" altLang="ja-JP" dirty="0">
                <a:latin typeface="+mn-ea"/>
              </a:rPr>
              <a:t>交差点（大阪市西淀川区）～花園北交差点（大阪市西成区</a:t>
            </a:r>
            <a:r>
              <a:rPr lang="ja-JP" altLang="ja-JP" dirty="0" smtClean="0">
                <a:latin typeface="+mn-ea"/>
              </a:rPr>
              <a:t>）</a:t>
            </a:r>
            <a:endParaRPr lang="en-US" altLang="ja-JP" dirty="0" smtClean="0">
              <a:latin typeface="+mn-ea"/>
            </a:endParaRPr>
          </a:p>
          <a:p>
            <a:pPr marL="723900">
              <a:spcBef>
                <a:spcPts val="600"/>
              </a:spcBef>
            </a:pPr>
            <a:r>
              <a:rPr lang="ja-JP" altLang="ja-JP" dirty="0" smtClean="0">
                <a:latin typeface="+mn-ea"/>
              </a:rPr>
              <a:t>大阪</a:t>
            </a:r>
            <a:r>
              <a:rPr lang="ja-JP" altLang="ja-JP" dirty="0"/>
              <a:t>中央環状線：下穂積</a:t>
            </a:r>
            <a:r>
              <a:rPr lang="en-US" altLang="ja-JP" dirty="0">
                <a:latin typeface="+mn-ea"/>
              </a:rPr>
              <a:t>2</a:t>
            </a:r>
            <a:r>
              <a:rPr lang="ja-JP" altLang="ja-JP" dirty="0">
                <a:latin typeface="+mn-ea"/>
              </a:rPr>
              <a:t>丁</a:t>
            </a:r>
            <a:r>
              <a:rPr lang="ja-JP" altLang="ja-JP" dirty="0"/>
              <a:t>目西交差点（茨木市）～鳥飼和道交差点（摂津市）</a:t>
            </a:r>
            <a:r>
              <a:rPr lang="ja-JP" altLang="ja-JP" dirty="0" smtClean="0"/>
              <a:t>、</a:t>
            </a:r>
            <a:endParaRPr lang="en-US" altLang="ja-JP" dirty="0" smtClean="0"/>
          </a:p>
          <a:p>
            <a:pPr marL="723900">
              <a:spcBef>
                <a:spcPts val="600"/>
              </a:spcBef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　　　 </a:t>
            </a:r>
            <a:r>
              <a:rPr lang="ja-JP" altLang="ja-JP" dirty="0" smtClean="0"/>
              <a:t>佐堂</a:t>
            </a:r>
            <a:r>
              <a:rPr lang="ja-JP" altLang="ja-JP" dirty="0"/>
              <a:t>町交差点（八尾市）～長吉長原東交差点（大阪市平野区）</a:t>
            </a:r>
            <a:r>
              <a:rPr lang="ja-JP" altLang="en-US" sz="2000" dirty="0" smtClean="0">
                <a:latin typeface="+mn-ea"/>
              </a:rPr>
              <a:t>　</a:t>
            </a:r>
            <a:endParaRPr lang="en-US" altLang="ja-JP" sz="2000" dirty="0">
              <a:latin typeface="+mn-ea"/>
            </a:endParaRPr>
          </a:p>
          <a:p>
            <a:pPr marL="180000"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　・</a:t>
            </a:r>
            <a:r>
              <a:rPr lang="ja-JP" altLang="ja-JP" sz="2000" dirty="0" smtClean="0">
                <a:latin typeface="+mn-ea"/>
              </a:rPr>
              <a:t>簡易測定</a:t>
            </a:r>
            <a:r>
              <a:rPr lang="en-US" altLang="ja-JP" sz="2000" dirty="0" smtClean="0">
                <a:latin typeface="+mn-ea"/>
              </a:rPr>
              <a:t>3</a:t>
            </a:r>
            <a:r>
              <a:rPr lang="ja-JP" altLang="ja-JP" sz="2000" dirty="0" smtClean="0">
                <a:latin typeface="+mn-ea"/>
              </a:rPr>
              <a:t>地点</a:t>
            </a:r>
            <a:endParaRPr lang="ja-JP" altLang="ja-JP" sz="2000" dirty="0">
              <a:latin typeface="+mn-ea"/>
            </a:endParaRPr>
          </a:p>
          <a:p>
            <a:pPr marL="723900">
              <a:spcBef>
                <a:spcPts val="600"/>
              </a:spcBef>
            </a:pPr>
            <a:r>
              <a:rPr lang="ja-JP" altLang="ja-JP" dirty="0" smtClean="0">
                <a:latin typeface="+mn-ea"/>
              </a:rPr>
              <a:t>国道</a:t>
            </a:r>
            <a:r>
              <a:rPr lang="en-US" altLang="ja-JP" dirty="0">
                <a:latin typeface="+mn-ea"/>
              </a:rPr>
              <a:t>43</a:t>
            </a:r>
            <a:r>
              <a:rPr lang="ja-JP" altLang="ja-JP" dirty="0">
                <a:latin typeface="+mn-ea"/>
              </a:rPr>
              <a:t>号：泉尾交差点（大阪市大正区）</a:t>
            </a:r>
          </a:p>
          <a:p>
            <a:pPr marL="723900">
              <a:spcBef>
                <a:spcPts val="600"/>
              </a:spcBef>
            </a:pPr>
            <a:r>
              <a:rPr lang="ja-JP" altLang="ja-JP" dirty="0">
                <a:latin typeface="+mn-ea"/>
              </a:rPr>
              <a:t>国道</a:t>
            </a:r>
            <a:r>
              <a:rPr lang="en-US" altLang="ja-JP" dirty="0">
                <a:latin typeface="+mn-ea"/>
              </a:rPr>
              <a:t>25</a:t>
            </a:r>
            <a:r>
              <a:rPr lang="ja-JP" altLang="ja-JP" dirty="0">
                <a:latin typeface="+mn-ea"/>
              </a:rPr>
              <a:t>号：平野警察西交差点（大阪市平野区）</a:t>
            </a:r>
          </a:p>
          <a:p>
            <a:pPr marL="723900">
              <a:spcBef>
                <a:spcPts val="600"/>
              </a:spcBef>
            </a:pPr>
            <a:r>
              <a:rPr lang="ja-JP" altLang="ja-JP" dirty="0">
                <a:latin typeface="+mn-ea"/>
              </a:rPr>
              <a:t>国道</a:t>
            </a:r>
            <a:r>
              <a:rPr lang="en-US" altLang="ja-JP" dirty="0">
                <a:latin typeface="+mn-ea"/>
              </a:rPr>
              <a:t>26</a:t>
            </a:r>
            <a:r>
              <a:rPr lang="ja-JP" altLang="ja-JP" dirty="0">
                <a:latin typeface="+mn-ea"/>
              </a:rPr>
              <a:t>号：浜口交差点（大阪市住之江区）</a:t>
            </a:r>
          </a:p>
          <a:p>
            <a:pPr marL="648000">
              <a:spcBef>
                <a:spcPts val="600"/>
              </a:spcBef>
            </a:pPr>
            <a:endParaRPr lang="ja-JP" altLang="ja-JP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6575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2288" y="1501676"/>
            <a:ext cx="5292000" cy="4284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467544" y="116632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dirty="0" smtClean="0">
                <a:latin typeface="+mn-ea"/>
              </a:rPr>
              <a:t>対策</a:t>
            </a:r>
            <a:r>
              <a:rPr lang="ja-JP" altLang="ja-JP" sz="2400" dirty="0">
                <a:latin typeface="+mn-ea"/>
              </a:rPr>
              <a:t>全体の</a:t>
            </a:r>
            <a:r>
              <a:rPr lang="en-US" altLang="ja-JP" sz="2400" dirty="0" smtClean="0">
                <a:latin typeface="+mn-ea"/>
              </a:rPr>
              <a:t>NOx</a:t>
            </a:r>
            <a:r>
              <a:rPr lang="ja-JP" altLang="ja-JP" sz="2400" dirty="0" smtClean="0">
                <a:latin typeface="+mn-ea"/>
              </a:rPr>
              <a:t>削減量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59632" y="620688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年度より削減量が減少</a:t>
            </a:r>
            <a:endParaRPr kumimoji="1" lang="en-US" altLang="ja-JP" sz="2000" u="sng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79712" y="5715833"/>
            <a:ext cx="63367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/>
              <a:t>効果①、②：自動車単体規制の推進、車種規制の実施等による削減量</a:t>
            </a:r>
          </a:p>
          <a:p>
            <a:r>
              <a:rPr lang="ja-JP" altLang="ja-JP" sz="1400" dirty="0"/>
              <a:t>効果③　　：エコカーの普及促進による削減量</a:t>
            </a:r>
          </a:p>
          <a:p>
            <a:r>
              <a:rPr lang="ja-JP" altLang="ja-JP" sz="1400" dirty="0"/>
              <a:t>効果④　　：交通需要の調整・低減による削減量</a:t>
            </a:r>
          </a:p>
          <a:p>
            <a:r>
              <a:rPr lang="ja-JP" altLang="ja-JP" sz="1400" dirty="0"/>
              <a:t>効果⑤　　：交通流対策による削減量</a:t>
            </a:r>
          </a:p>
          <a:p>
            <a:r>
              <a:rPr lang="ja-JP" altLang="ja-JP" sz="1400" dirty="0"/>
              <a:t>全効果　　</a:t>
            </a:r>
            <a:r>
              <a:rPr lang="ja-JP" altLang="ja-JP" sz="1400" dirty="0" smtClean="0"/>
              <a:t>：</a:t>
            </a:r>
            <a:r>
              <a:rPr lang="ja-JP" altLang="en-US" sz="1400" dirty="0" smtClean="0"/>
              <a:t>全体の削減量</a:t>
            </a:r>
            <a:endParaRPr lang="ja-JP" altLang="ja-JP" sz="1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59632" y="1027336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</a:pP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※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排出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係数の大きいバス、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特種（殊）車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の走行量の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増加、旅行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速度の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低下の影響</a:t>
            </a:r>
            <a:endParaRPr kumimoji="1" lang="ja-JP" altLang="en-US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857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272" y="1766161"/>
            <a:ext cx="5004000" cy="4052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467544" y="116632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400" dirty="0" smtClean="0">
                <a:latin typeface="+mn-ea"/>
              </a:rPr>
              <a:t>対策</a:t>
            </a:r>
            <a:r>
              <a:rPr lang="ja-JP" altLang="ja-JP" sz="2400" dirty="0">
                <a:latin typeface="+mn-ea"/>
              </a:rPr>
              <a:t>全体</a:t>
            </a:r>
            <a:r>
              <a:rPr lang="ja-JP" altLang="ja-JP" sz="2400" dirty="0" smtClean="0">
                <a:latin typeface="+mn-ea"/>
              </a:rPr>
              <a:t>の</a:t>
            </a:r>
            <a:r>
              <a:rPr lang="en-US" altLang="ja-JP" sz="2400" dirty="0" smtClean="0">
                <a:latin typeface="+mn-ea"/>
              </a:rPr>
              <a:t>PM</a:t>
            </a:r>
            <a:r>
              <a:rPr lang="ja-JP" altLang="ja-JP" sz="2400" dirty="0">
                <a:latin typeface="+mn-ea"/>
              </a:rPr>
              <a:t>削減量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801801" y="620688"/>
            <a:ext cx="3512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32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年度目標を達成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979712" y="5703133"/>
            <a:ext cx="633670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1400" dirty="0"/>
              <a:t>効果①、②：自動車単体規制の推進、車種規制の実施等による削減量</a:t>
            </a:r>
          </a:p>
          <a:p>
            <a:r>
              <a:rPr lang="ja-JP" altLang="ja-JP" sz="1400" dirty="0"/>
              <a:t>効果③　　：エコカーの普及促進による削減量</a:t>
            </a:r>
          </a:p>
          <a:p>
            <a:r>
              <a:rPr lang="ja-JP" altLang="ja-JP" sz="1400" dirty="0"/>
              <a:t>効果④　　：交通需要の調整・低減による削減量</a:t>
            </a:r>
          </a:p>
          <a:p>
            <a:r>
              <a:rPr lang="ja-JP" altLang="ja-JP" sz="1400" dirty="0"/>
              <a:t>効果⑤　　：交通流対策による削減量</a:t>
            </a:r>
          </a:p>
          <a:p>
            <a:r>
              <a:rPr lang="ja-JP" altLang="ja-JP" sz="1400" dirty="0"/>
              <a:t>全効果　　</a:t>
            </a:r>
            <a:r>
              <a:rPr lang="ja-JP" altLang="ja-JP" sz="1400" dirty="0" smtClean="0"/>
              <a:t>：</a:t>
            </a:r>
            <a:r>
              <a:rPr lang="ja-JP" altLang="en-US" sz="1400" dirty="0" smtClean="0"/>
              <a:t>全体の削減量</a:t>
            </a:r>
            <a:endParaRPr lang="ja-JP" altLang="ja-JP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99592" y="1052736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6700" indent="-266700">
              <a:spcBef>
                <a:spcPts val="600"/>
              </a:spcBef>
            </a:pPr>
            <a:r>
              <a:rPr kumimoji="1"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※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大型車と小型車の排出係数の差が小さいため、バス、特種車の走行量の増加の影響が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NOx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に比べて小さい。</a:t>
            </a:r>
            <a:endParaRPr kumimoji="1" lang="ja-JP" altLang="en-US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431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998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576064" y="87604"/>
            <a:ext cx="8244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+mn-ea"/>
              </a:rPr>
              <a:t>対策による</a:t>
            </a:r>
            <a:r>
              <a:rPr kumimoji="1" lang="en-US" altLang="ja-JP" sz="2400" dirty="0" smtClean="0">
                <a:latin typeface="+mn-ea"/>
              </a:rPr>
              <a:t>NOx</a:t>
            </a:r>
            <a:r>
              <a:rPr kumimoji="1" lang="ja-JP" altLang="en-US" sz="2400" dirty="0" smtClean="0">
                <a:latin typeface="+mn-ea"/>
              </a:rPr>
              <a:t>・</a:t>
            </a:r>
            <a:r>
              <a:rPr kumimoji="1" lang="en-US" altLang="ja-JP" sz="2400" dirty="0" smtClean="0">
                <a:latin typeface="+mn-ea"/>
              </a:rPr>
              <a:t>PM</a:t>
            </a:r>
            <a:r>
              <a:rPr kumimoji="1" lang="ja-JP" altLang="en-US" sz="2400" dirty="0" smtClean="0">
                <a:latin typeface="+mn-ea"/>
              </a:rPr>
              <a:t>削減量の算定方法の概要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8575420" y="6520259"/>
            <a:ext cx="57606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14</a:t>
            </a:fld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1520" y="1988840"/>
            <a:ext cx="8748464" cy="57606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sz="2000" dirty="0" smtClean="0">
                <a:latin typeface="+mn-ea"/>
              </a:rPr>
              <a:t>■各対策</a:t>
            </a:r>
            <a:r>
              <a:rPr lang="ja-JP" altLang="en-US" sz="2000" dirty="0">
                <a:latin typeface="+mn-ea"/>
              </a:rPr>
              <a:t>に</a:t>
            </a:r>
            <a:r>
              <a:rPr lang="ja-JP" altLang="en-US" sz="2000" dirty="0" smtClean="0">
                <a:latin typeface="+mn-ea"/>
              </a:rPr>
              <a:t>よる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 smtClean="0">
                <a:latin typeface="+mn-ea"/>
              </a:rPr>
              <a:t>・</a:t>
            </a:r>
            <a:r>
              <a:rPr lang="en-US" altLang="ja-JP" sz="2000" dirty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削減量</a:t>
            </a: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1600" dirty="0" smtClean="0">
                <a:latin typeface="+mn-ea"/>
              </a:rPr>
              <a:t>※</a:t>
            </a:r>
            <a:r>
              <a:rPr lang="ja-JP" altLang="en-US" sz="1600" dirty="0" smtClean="0">
                <a:latin typeface="+mn-ea"/>
              </a:rPr>
              <a:t>４、７は削減量未算定</a:t>
            </a:r>
            <a:endParaRPr lang="ja-JP" altLang="en-US" sz="1600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55656" y="5961447"/>
            <a:ext cx="576064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kern="100" dirty="0">
                <a:latin typeface="+mn-ea"/>
                <a:cs typeface="Times New Roman"/>
              </a:rPr>
              <a:t>［</a:t>
            </a:r>
            <a:r>
              <a:rPr lang="ja-JP" altLang="en-US" sz="1400" kern="100" dirty="0" smtClean="0">
                <a:latin typeface="+mn-ea"/>
                <a:cs typeface="Times New Roman"/>
              </a:rPr>
              <a:t>排出量］＝［車種別排出係数（</a:t>
            </a:r>
            <a:r>
              <a:rPr lang="en-US" altLang="ja-JP" sz="1400" kern="100" dirty="0" smtClean="0">
                <a:latin typeface="+mn-ea"/>
                <a:cs typeface="Times New Roman"/>
              </a:rPr>
              <a:t>g/</a:t>
            </a:r>
            <a:r>
              <a:rPr lang="ja-JP" altLang="en-US" sz="1400" kern="100" dirty="0" smtClean="0">
                <a:latin typeface="+mn-ea"/>
                <a:cs typeface="Times New Roman"/>
              </a:rPr>
              <a:t>台</a:t>
            </a:r>
            <a:r>
              <a:rPr lang="ja-JP" altLang="en-US" sz="1400" kern="100" dirty="0">
                <a:latin typeface="+mn-ea"/>
                <a:cs typeface="Times New Roman"/>
              </a:rPr>
              <a:t>･</a:t>
            </a:r>
            <a:r>
              <a:rPr lang="en-US" altLang="ja-JP" sz="1400" kern="100" dirty="0" smtClean="0">
                <a:latin typeface="+mn-ea"/>
                <a:cs typeface="Times New Roman"/>
              </a:rPr>
              <a:t>km</a:t>
            </a:r>
            <a:r>
              <a:rPr lang="ja-JP" altLang="en-US" sz="1400" kern="100" dirty="0" smtClean="0">
                <a:latin typeface="+mn-ea"/>
                <a:cs typeface="Times New Roman"/>
              </a:rPr>
              <a:t>）］</a:t>
            </a:r>
            <a:r>
              <a:rPr lang="en-US" altLang="ja-JP" sz="1400" kern="100" dirty="0" smtClean="0">
                <a:latin typeface="+mn-ea"/>
                <a:cs typeface="Times New Roman"/>
              </a:rPr>
              <a:t>×</a:t>
            </a:r>
            <a:r>
              <a:rPr lang="ja-JP" altLang="en-US" sz="1400" kern="100" dirty="0" smtClean="0">
                <a:latin typeface="+mn-ea"/>
                <a:cs typeface="Times New Roman"/>
              </a:rPr>
              <a:t>［自動車</a:t>
            </a:r>
            <a:r>
              <a:rPr lang="ja-JP" altLang="en-US" sz="1400" kern="100" dirty="0">
                <a:latin typeface="+mn-ea"/>
                <a:cs typeface="Times New Roman"/>
              </a:rPr>
              <a:t>走行量</a:t>
            </a:r>
            <a:r>
              <a:rPr lang="ja-JP" altLang="en-US" sz="1400" kern="100" dirty="0" smtClean="0">
                <a:latin typeface="+mn-ea"/>
                <a:cs typeface="Times New Roman"/>
              </a:rPr>
              <a:t>（台</a:t>
            </a:r>
            <a:r>
              <a:rPr lang="ja-JP" altLang="en-US" sz="1400" kern="100" dirty="0">
                <a:latin typeface="+mn-ea"/>
                <a:cs typeface="Times New Roman"/>
              </a:rPr>
              <a:t>･ </a:t>
            </a:r>
            <a:r>
              <a:rPr lang="en-US" altLang="ja-JP" sz="1400" kern="100" dirty="0" smtClean="0">
                <a:latin typeface="+mn-ea"/>
                <a:cs typeface="Times New Roman"/>
              </a:rPr>
              <a:t>km</a:t>
            </a:r>
            <a:r>
              <a:rPr lang="ja-JP" altLang="en-US" sz="1400" kern="100" dirty="0">
                <a:latin typeface="+mn-ea"/>
                <a:cs typeface="Times New Roman"/>
              </a:rPr>
              <a:t>） ］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701868" y="6402648"/>
            <a:ext cx="47389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「車種別排出係数式」に［旅行速度</a:t>
            </a:r>
            <a:r>
              <a:rPr kumimoji="1" lang="ja-JP" altLang="en-US" sz="1400" dirty="0" smtClean="0">
                <a:latin typeface="+mn-ea"/>
              </a:rPr>
              <a:t>（</a:t>
            </a:r>
            <a:r>
              <a:rPr kumimoji="1" lang="en-US" altLang="ja-JP" sz="1400" dirty="0" smtClean="0">
                <a:latin typeface="+mn-ea"/>
              </a:rPr>
              <a:t>km/h</a:t>
            </a:r>
            <a:r>
              <a:rPr kumimoji="1" lang="ja-JP" altLang="en-US" sz="1400" dirty="0" smtClean="0">
                <a:latin typeface="+mn-ea"/>
              </a:rPr>
              <a:t>）</a:t>
            </a:r>
            <a:r>
              <a:rPr kumimoji="1" lang="ja-JP" altLang="en-US" sz="1400" dirty="0" smtClean="0"/>
              <a:t>］を入力</a:t>
            </a:r>
            <a:r>
              <a:rPr lang="ja-JP" altLang="en-US" sz="1400" dirty="0" smtClean="0"/>
              <a:t>して算定</a:t>
            </a:r>
            <a:endParaRPr kumimoji="1" lang="ja-JP" altLang="en-US" sz="1400" dirty="0"/>
          </a:p>
        </p:txBody>
      </p:sp>
      <p:sp>
        <p:nvSpPr>
          <p:cNvPr id="12" name="下矢印 11"/>
          <p:cNvSpPr/>
          <p:nvPr/>
        </p:nvSpPr>
        <p:spPr>
          <a:xfrm flipV="1">
            <a:off x="3570843" y="6237424"/>
            <a:ext cx="216000" cy="1800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1520" y="836712"/>
            <a:ext cx="8280220" cy="39604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sz="2000" dirty="0" smtClean="0">
                <a:latin typeface="+mn-ea"/>
              </a:rPr>
              <a:t>■</a:t>
            </a:r>
            <a:r>
              <a:rPr lang="en-US" altLang="ja-JP" sz="2000" dirty="0" smtClean="0">
                <a:latin typeface="+mn-ea"/>
              </a:rPr>
              <a:t>H21</a:t>
            </a:r>
            <a:r>
              <a:rPr lang="ja-JP" altLang="en-US" sz="2000" dirty="0" smtClean="0">
                <a:latin typeface="+mn-ea"/>
              </a:rPr>
              <a:t>年度から</a:t>
            </a:r>
            <a:r>
              <a:rPr lang="en-US" altLang="ja-JP" sz="2000" dirty="0" smtClean="0">
                <a:latin typeface="+mn-ea"/>
              </a:rPr>
              <a:t>H28</a:t>
            </a:r>
            <a:r>
              <a:rPr lang="ja-JP" altLang="en-US" sz="2000" dirty="0" smtClean="0">
                <a:latin typeface="+mn-ea"/>
              </a:rPr>
              <a:t>年度までの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>
                <a:latin typeface="+mn-ea"/>
              </a:rPr>
              <a:t>・</a:t>
            </a:r>
            <a:r>
              <a:rPr lang="en-US" altLang="ja-JP" sz="2000" dirty="0" smtClean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削減量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71800" y="1412796"/>
            <a:ext cx="5896046" cy="468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dirty="0" smtClean="0">
                <a:latin typeface="+mn-ea"/>
              </a:rPr>
              <a:t>［</a:t>
            </a:r>
            <a:r>
              <a:rPr lang="en-US" altLang="ja-JP" dirty="0" smtClean="0">
                <a:latin typeface="+mn-ea"/>
              </a:rPr>
              <a:t>H21</a:t>
            </a:r>
            <a:r>
              <a:rPr lang="ja-JP" altLang="en-US" dirty="0" smtClean="0">
                <a:latin typeface="+mn-ea"/>
              </a:rPr>
              <a:t>排出量］　</a:t>
            </a:r>
            <a:r>
              <a:rPr lang="en-US" altLang="ja-JP" dirty="0" smtClean="0">
                <a:latin typeface="+mn-ea"/>
              </a:rPr>
              <a:t>-</a:t>
            </a:r>
            <a:r>
              <a:rPr lang="ja-JP" altLang="en-US" dirty="0" smtClean="0">
                <a:latin typeface="+mn-ea"/>
              </a:rPr>
              <a:t>　［</a:t>
            </a:r>
            <a:r>
              <a:rPr lang="en-US" altLang="ja-JP" dirty="0" smtClean="0">
                <a:latin typeface="+mn-ea"/>
              </a:rPr>
              <a:t>H28</a:t>
            </a:r>
            <a:r>
              <a:rPr lang="ja-JP" altLang="en-US" dirty="0" smtClean="0">
                <a:latin typeface="+mn-ea"/>
              </a:rPr>
              <a:t>排出量］</a:t>
            </a:r>
            <a:endParaRPr lang="en-US" altLang="ja-JP" dirty="0" smtClean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46162" y="2988444"/>
            <a:ext cx="2232000" cy="756000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dirty="0" smtClean="0">
                <a:latin typeface="+mn-ea"/>
              </a:rPr>
              <a:t>１～３による削減量</a:t>
            </a:r>
            <a:endParaRPr lang="en-US" altLang="ja-JP" dirty="0" smtClean="0">
              <a:latin typeface="+mn-ea"/>
            </a:endParaRPr>
          </a:p>
          <a:p>
            <a:pPr algn="ctr"/>
            <a:r>
              <a:rPr lang="ja-JP" altLang="en-US" sz="1400" dirty="0" smtClean="0">
                <a:latin typeface="+mn-ea"/>
              </a:rPr>
              <a:t>（単体規制・車種規制等・エコカー普及）</a:t>
            </a:r>
            <a:endParaRPr lang="en-US" altLang="ja-JP" sz="1400" dirty="0" smtClean="0"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46162" y="4023128"/>
            <a:ext cx="2232000" cy="576000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dirty="0" smtClean="0">
                <a:latin typeface="+mn-ea"/>
              </a:rPr>
              <a:t>５による削減量</a:t>
            </a:r>
            <a:endParaRPr lang="en-US" altLang="ja-JP" dirty="0" smtClean="0">
              <a:latin typeface="+mn-ea"/>
            </a:endParaRPr>
          </a:p>
          <a:p>
            <a:pPr algn="ctr"/>
            <a:r>
              <a:rPr lang="ja-JP" altLang="en-US" sz="1400" dirty="0" smtClean="0">
                <a:latin typeface="+mn-ea"/>
              </a:rPr>
              <a:t>（交通需要調整・低減）</a:t>
            </a:r>
            <a:endParaRPr lang="en-US" altLang="ja-JP" sz="1400" dirty="0" smtClean="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46162" y="4944682"/>
            <a:ext cx="2232000" cy="576000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dirty="0">
                <a:latin typeface="+mn-ea"/>
              </a:rPr>
              <a:t>６</a:t>
            </a:r>
            <a:r>
              <a:rPr lang="ja-JP" altLang="en-US" dirty="0" smtClean="0">
                <a:latin typeface="+mn-ea"/>
              </a:rPr>
              <a:t>による削減量</a:t>
            </a:r>
            <a:endParaRPr lang="en-US" altLang="ja-JP" dirty="0" smtClean="0">
              <a:latin typeface="+mn-ea"/>
            </a:endParaRPr>
          </a:p>
          <a:p>
            <a:pPr algn="ctr"/>
            <a:r>
              <a:rPr lang="ja-JP" altLang="en-US" sz="1400" dirty="0" smtClean="0">
                <a:latin typeface="+mn-ea"/>
              </a:rPr>
              <a:t>（交通流対策）</a:t>
            </a:r>
            <a:endParaRPr lang="en-US" altLang="ja-JP" sz="1400" dirty="0" smtClean="0">
              <a:latin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915816" y="4872682"/>
            <a:ext cx="6048672" cy="720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en-US" altLang="ja-JP" dirty="0" smtClean="0">
                <a:latin typeface="+mn-ea"/>
              </a:rPr>
              <a:t>H21</a:t>
            </a:r>
            <a:r>
              <a:rPr lang="ja-JP" altLang="en-US" dirty="0">
                <a:latin typeface="+mn-ea"/>
              </a:rPr>
              <a:t>→</a:t>
            </a:r>
            <a:r>
              <a:rPr lang="en-US" altLang="ja-JP" dirty="0" smtClean="0">
                <a:latin typeface="+mn-ea"/>
              </a:rPr>
              <a:t>H28</a:t>
            </a:r>
            <a:r>
              <a:rPr lang="ja-JP" altLang="en-US" dirty="0" smtClean="0">
                <a:latin typeface="+mn-ea"/>
              </a:rPr>
              <a:t>の</a:t>
            </a:r>
            <a:r>
              <a:rPr lang="ja-JP" altLang="en-US" u="sng" dirty="0" smtClean="0">
                <a:solidFill>
                  <a:srgbClr val="FF0000"/>
                </a:solidFill>
                <a:latin typeface="+mn-ea"/>
              </a:rPr>
              <a:t>旅行速度の上昇</a:t>
            </a:r>
            <a:r>
              <a:rPr lang="ja-JP" altLang="en-US" dirty="0" smtClean="0">
                <a:latin typeface="+mn-ea"/>
              </a:rPr>
              <a:t>による</a:t>
            </a:r>
            <a:r>
              <a:rPr lang="ja-JP" altLang="en-US" dirty="0">
                <a:latin typeface="+mn-ea"/>
              </a:rPr>
              <a:t>排出量の</a:t>
            </a:r>
            <a:r>
              <a:rPr lang="ja-JP" altLang="en-US" dirty="0" smtClean="0">
                <a:latin typeface="+mn-ea"/>
              </a:rPr>
              <a:t>削減量</a:t>
            </a:r>
            <a:endParaRPr lang="en-US" altLang="ja-JP" dirty="0" smtClean="0">
              <a:latin typeface="+mn-ea"/>
            </a:endParaRPr>
          </a:p>
          <a:p>
            <a:r>
              <a:rPr lang="en-US" altLang="ja-JP" sz="1600" dirty="0" smtClean="0">
                <a:latin typeface="+mn-ea"/>
              </a:rPr>
              <a:t>※</a:t>
            </a:r>
            <a:r>
              <a:rPr lang="ja-JP" altLang="en-US" sz="1600" dirty="0">
                <a:latin typeface="+mn-ea"/>
              </a:rPr>
              <a:t>排出係数式</a:t>
            </a:r>
            <a:r>
              <a:rPr lang="ja-JP" altLang="en-US" sz="1600" dirty="0" smtClean="0">
                <a:latin typeface="+mn-ea"/>
              </a:rPr>
              <a:t>、自動車走行量は</a:t>
            </a:r>
            <a:r>
              <a:rPr lang="en-US" altLang="ja-JP" sz="1600" dirty="0" smtClean="0">
                <a:latin typeface="+mn-ea"/>
              </a:rPr>
              <a:t>H28</a:t>
            </a:r>
            <a:r>
              <a:rPr lang="ja-JP" altLang="en-US" sz="1600" dirty="0" smtClean="0">
                <a:latin typeface="+mn-ea"/>
              </a:rPr>
              <a:t>で固定</a:t>
            </a:r>
            <a:endParaRPr lang="en-US" altLang="ja-JP" sz="1600" dirty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952520" y="3016417"/>
            <a:ext cx="6300000" cy="720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en-US" altLang="ja-JP" dirty="0" smtClean="0">
                <a:latin typeface="+mn-ea"/>
              </a:rPr>
              <a:t>H21</a:t>
            </a:r>
            <a:r>
              <a:rPr lang="ja-JP" altLang="en-US" dirty="0" smtClean="0">
                <a:latin typeface="+mn-ea"/>
              </a:rPr>
              <a:t>→</a:t>
            </a:r>
            <a:r>
              <a:rPr lang="en-US" altLang="ja-JP" dirty="0" smtClean="0">
                <a:latin typeface="+mn-ea"/>
              </a:rPr>
              <a:t>H28</a:t>
            </a:r>
            <a:r>
              <a:rPr lang="ja-JP" altLang="en-US" dirty="0" err="1" smtClean="0">
                <a:latin typeface="+mn-ea"/>
              </a:rPr>
              <a:t>の</a:t>
            </a:r>
            <a:r>
              <a:rPr lang="ja-JP" altLang="en-US" u="sng" dirty="0" err="1" smtClean="0">
                <a:solidFill>
                  <a:srgbClr val="FF0000"/>
                </a:solidFill>
                <a:latin typeface="+mn-ea"/>
              </a:rPr>
              <a:t>排</a:t>
            </a:r>
            <a:r>
              <a:rPr lang="ja-JP" altLang="en-US" u="sng" dirty="0" smtClean="0">
                <a:solidFill>
                  <a:srgbClr val="FF0000"/>
                </a:solidFill>
                <a:latin typeface="+mn-ea"/>
              </a:rPr>
              <a:t>出係数の減少</a:t>
            </a:r>
            <a:r>
              <a:rPr lang="ja-JP" altLang="en-US" dirty="0" smtClean="0">
                <a:latin typeface="+mn-ea"/>
              </a:rPr>
              <a:t>による排出量の削減量</a:t>
            </a:r>
            <a:endParaRPr lang="en-US" altLang="ja-JP" dirty="0" smtClean="0">
              <a:latin typeface="+mn-ea"/>
            </a:endParaRPr>
          </a:p>
          <a:p>
            <a:r>
              <a:rPr lang="ja-JP" altLang="en-US" sz="1600" dirty="0" smtClean="0">
                <a:latin typeface="+mn-ea"/>
              </a:rPr>
              <a:t>ただし、「</a:t>
            </a:r>
            <a:r>
              <a:rPr lang="ja-JP" altLang="en-US" sz="1600" dirty="0">
                <a:latin typeface="+mn-ea"/>
              </a:rPr>
              <a:t>３：エコカー分」と「１、２：エコカー以外分」に分けて</a:t>
            </a:r>
            <a:r>
              <a:rPr lang="ja-JP" altLang="en-US" sz="1600" dirty="0" smtClean="0">
                <a:latin typeface="+mn-ea"/>
              </a:rPr>
              <a:t>算定</a:t>
            </a:r>
            <a:endParaRPr lang="en-US" altLang="ja-JP" sz="1600" dirty="0">
              <a:latin typeface="+mn-ea"/>
            </a:endParaRPr>
          </a:p>
          <a:p>
            <a:r>
              <a:rPr lang="en-US" altLang="ja-JP" sz="1600" dirty="0" smtClean="0">
                <a:latin typeface="+mn-ea"/>
              </a:rPr>
              <a:t>※</a:t>
            </a:r>
            <a:r>
              <a:rPr lang="ja-JP" altLang="en-US" sz="1600" dirty="0" smtClean="0">
                <a:latin typeface="+mn-ea"/>
              </a:rPr>
              <a:t>自動車走行量、旅行速度は</a:t>
            </a:r>
            <a:r>
              <a:rPr lang="en-US" altLang="ja-JP" sz="1600" dirty="0" smtClean="0">
                <a:latin typeface="+mn-ea"/>
              </a:rPr>
              <a:t>H28</a:t>
            </a:r>
            <a:r>
              <a:rPr lang="ja-JP" altLang="en-US" sz="1600" dirty="0" smtClean="0">
                <a:latin typeface="+mn-ea"/>
              </a:rPr>
              <a:t>で固定</a:t>
            </a:r>
            <a:endParaRPr lang="en-US" altLang="ja-JP" sz="1600" dirty="0">
              <a:latin typeface="+mn-ea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915816" y="3951128"/>
            <a:ext cx="5939026" cy="720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en-US" altLang="ja-JP" dirty="0" smtClean="0">
                <a:latin typeface="+mn-ea"/>
              </a:rPr>
              <a:t>H21</a:t>
            </a:r>
            <a:r>
              <a:rPr lang="ja-JP" altLang="en-US" dirty="0" smtClean="0">
                <a:latin typeface="+mn-ea"/>
              </a:rPr>
              <a:t>→</a:t>
            </a:r>
            <a:r>
              <a:rPr lang="en-US" altLang="ja-JP" dirty="0" smtClean="0">
                <a:latin typeface="+mn-ea"/>
              </a:rPr>
              <a:t>H28</a:t>
            </a:r>
            <a:r>
              <a:rPr lang="ja-JP" altLang="en-US" dirty="0" smtClean="0">
                <a:latin typeface="+mn-ea"/>
              </a:rPr>
              <a:t>の</a:t>
            </a:r>
            <a:r>
              <a:rPr lang="ja-JP" altLang="en-US" u="sng" dirty="0" smtClean="0">
                <a:solidFill>
                  <a:srgbClr val="FF0000"/>
                </a:solidFill>
                <a:latin typeface="+mn-ea"/>
              </a:rPr>
              <a:t>自動車走行量の減少</a:t>
            </a:r>
            <a:r>
              <a:rPr lang="ja-JP" altLang="en-US" dirty="0" smtClean="0">
                <a:latin typeface="+mn-ea"/>
              </a:rPr>
              <a:t>による排出量の削減量</a:t>
            </a:r>
            <a:endParaRPr lang="en-US" altLang="ja-JP" dirty="0" smtClean="0">
              <a:latin typeface="+mn-ea"/>
            </a:endParaRPr>
          </a:p>
          <a:p>
            <a:r>
              <a:rPr lang="en-US" altLang="ja-JP" sz="1600" dirty="0" smtClean="0">
                <a:latin typeface="+mn-ea"/>
              </a:rPr>
              <a:t>※</a:t>
            </a:r>
            <a:r>
              <a:rPr lang="ja-JP" altLang="en-US" sz="1600" dirty="0" smtClean="0">
                <a:latin typeface="+mn-ea"/>
              </a:rPr>
              <a:t>排出係数式、</a:t>
            </a:r>
            <a:r>
              <a:rPr lang="ja-JP" altLang="en-US" sz="1600" dirty="0">
                <a:latin typeface="+mn-ea"/>
              </a:rPr>
              <a:t>旅行速度は</a:t>
            </a:r>
            <a:r>
              <a:rPr lang="en-US" altLang="ja-JP" sz="1600" dirty="0" smtClean="0">
                <a:latin typeface="+mn-ea"/>
              </a:rPr>
              <a:t>H28</a:t>
            </a:r>
            <a:r>
              <a:rPr lang="ja-JP" altLang="en-US" sz="1600" dirty="0" smtClean="0">
                <a:latin typeface="+mn-ea"/>
              </a:rPr>
              <a:t>で固定</a:t>
            </a:r>
            <a:endParaRPr lang="en-US" altLang="ja-JP" sz="1600" dirty="0">
              <a:latin typeface="+mn-ea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46162" y="1358796"/>
            <a:ext cx="2088000" cy="576000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dirty="0">
                <a:latin typeface="+mn-ea"/>
              </a:rPr>
              <a:t>全体</a:t>
            </a:r>
            <a:r>
              <a:rPr lang="ja-JP" altLang="en-US" dirty="0" smtClean="0">
                <a:latin typeface="+mn-ea"/>
              </a:rPr>
              <a:t>の削減量</a:t>
            </a:r>
            <a:endParaRPr lang="en-US" altLang="ja-JP" dirty="0" smtClean="0">
              <a:latin typeface="+mn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368328" y="5733368"/>
            <a:ext cx="6156000" cy="100800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717938" y="2456944"/>
            <a:ext cx="5896046" cy="46800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ja-JP" altLang="en-US" dirty="0" smtClean="0">
                <a:latin typeface="+mn-ea"/>
              </a:rPr>
              <a:t>「全体の削減量」を下記の対策の削減量に割り振り算定</a:t>
            </a:r>
            <a:endParaRPr lang="en-US" altLang="ja-JP" dirty="0" smtClean="0">
              <a:latin typeface="+mn-ea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532960" y="5697400"/>
            <a:ext cx="1008000" cy="324000"/>
          </a:xfrm>
          <a:prstGeom prst="roundRect">
            <a:avLst/>
          </a:prstGeom>
          <a:noFill/>
          <a:ln w="12700">
            <a:noFill/>
          </a:ln>
        </p:spPr>
        <p:txBody>
          <a:bodyPr wrap="square" rtlCol="0" anchor="ctr" anchorCtr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ja-JP" altLang="en-US" sz="1400" dirty="0">
                <a:latin typeface="+mn-ea"/>
              </a:rPr>
              <a:t>＜</a:t>
            </a:r>
            <a:r>
              <a:rPr lang="ja-JP" altLang="en-US" sz="1400" dirty="0" smtClean="0">
                <a:latin typeface="+mn-ea"/>
              </a:rPr>
              <a:t>参考</a:t>
            </a:r>
            <a:r>
              <a:rPr lang="ja-JP" altLang="en-US" sz="1400" dirty="0">
                <a:latin typeface="+mn-ea"/>
              </a:rPr>
              <a:t>＞</a:t>
            </a:r>
            <a:endParaRPr lang="en-US" altLang="ja-JP" sz="1400" dirty="0" smtClean="0">
              <a:latin typeface="+mn-ea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0" y="87604"/>
            <a:ext cx="1721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+mn-ea"/>
              </a:rPr>
              <a:t>＜参考＞</a:t>
            </a:r>
            <a:endParaRPr kumimoji="1" lang="ja-JP" altLang="en-US" sz="2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5468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432048" y="87604"/>
            <a:ext cx="8244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>
                <a:latin typeface="+mn-ea"/>
              </a:rPr>
              <a:t>計画</a:t>
            </a:r>
            <a:r>
              <a:rPr lang="ja-JP" altLang="en-US" sz="2400" dirty="0">
                <a:latin typeface="+mn-ea"/>
              </a:rPr>
              <a:t>の目標達成に向けた主な自動車環境対策</a:t>
            </a:r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8575420" y="6520259"/>
            <a:ext cx="57606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01856" y="5085184"/>
            <a:ext cx="6982512" cy="1700808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t" anchorCtr="0">
            <a:noAutofit/>
          </a:bodyPr>
          <a:lstStyle/>
          <a:p>
            <a:pPr marL="266700" indent="-266700">
              <a:spcAft>
                <a:spcPts val="1200"/>
              </a:spcAft>
            </a:pPr>
            <a:r>
              <a:rPr lang="ja-JP" altLang="en-US" dirty="0" smtClean="0"/>
              <a:t>自動車から排出される</a:t>
            </a:r>
            <a:r>
              <a:rPr lang="en-US" altLang="ja-JP" dirty="0" smtClean="0"/>
              <a:t>NOx</a:t>
            </a:r>
            <a:r>
              <a:rPr lang="ja-JP" altLang="en-US" dirty="0" smtClean="0"/>
              <a:t>・</a:t>
            </a:r>
            <a:r>
              <a:rPr lang="en-US" altLang="ja-JP" dirty="0" smtClean="0"/>
              <a:t>PM</a:t>
            </a:r>
            <a:r>
              <a:rPr lang="ja-JP" altLang="en-US" dirty="0" smtClean="0"/>
              <a:t>を削減するためには</a:t>
            </a:r>
            <a:endParaRPr lang="en-US" altLang="ja-JP" dirty="0" smtClean="0"/>
          </a:p>
          <a:p>
            <a:pPr>
              <a:spcAft>
                <a:spcPts val="1200"/>
              </a:spcAft>
            </a:pPr>
            <a:r>
              <a:rPr lang="ja-JP" altLang="en-US" dirty="0" smtClean="0"/>
              <a:t>　◆　排出係数の削減　⇒　１、２、３</a:t>
            </a:r>
            <a:endParaRPr lang="en-US" altLang="ja-JP" dirty="0" smtClean="0"/>
          </a:p>
          <a:p>
            <a:pPr marL="266700" indent="-266700">
              <a:spcAft>
                <a:spcPts val="1200"/>
              </a:spcAft>
            </a:pPr>
            <a:r>
              <a:rPr lang="ja-JP" altLang="en-US" dirty="0" smtClean="0"/>
              <a:t>　◆　自動車走行量の削減　⇒　５</a:t>
            </a:r>
            <a:endParaRPr lang="en-US" altLang="ja-JP" dirty="0" smtClean="0"/>
          </a:p>
          <a:p>
            <a:pPr marL="266700" indent="-266700">
              <a:spcAft>
                <a:spcPts val="1200"/>
              </a:spcAft>
            </a:pPr>
            <a:r>
              <a:rPr lang="ja-JP" altLang="en-US" dirty="0" smtClean="0"/>
              <a:t>　◆　旅行速度の上昇（道路を走行する自動車の平均速度）　⇒　６</a:t>
            </a:r>
            <a:endParaRPr lang="en-US" altLang="ja-JP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836712"/>
            <a:ext cx="8171936" cy="4140000"/>
          </a:xfrm>
          <a:prstGeom prst="roundRect">
            <a:avLst>
              <a:gd name="adj" fmla="val 6964"/>
            </a:avLst>
          </a:prstGeom>
          <a:noFill/>
          <a:ln w="19050">
            <a:solidFill>
              <a:schemeClr val="accent1"/>
            </a:solidFill>
          </a:ln>
        </p:spPr>
        <p:txBody>
          <a:bodyPr wrap="square" rtlCol="0" anchor="t" anchorCtr="0">
            <a:noAutofit/>
          </a:bodyPr>
          <a:lstStyle/>
          <a:p>
            <a:pPr>
              <a:spcAft>
                <a:spcPts val="1800"/>
              </a:spcAft>
            </a:pPr>
            <a:r>
              <a:rPr lang="ja-JP" altLang="ja-JP" sz="2200" dirty="0"/>
              <a:t>１　自動車の適切な点検・整備等による</a:t>
            </a:r>
            <a:r>
              <a:rPr lang="ja-JP" altLang="ja-JP" sz="2200" u="sng" dirty="0">
                <a:solidFill>
                  <a:srgbClr val="FF0000"/>
                </a:solidFill>
              </a:rPr>
              <a:t>自動車単体規制</a:t>
            </a:r>
            <a:r>
              <a:rPr lang="ja-JP" altLang="ja-JP" sz="2200" dirty="0"/>
              <a:t>の推進</a:t>
            </a:r>
          </a:p>
          <a:p>
            <a:pPr>
              <a:spcAft>
                <a:spcPts val="1800"/>
              </a:spcAft>
            </a:pPr>
            <a:r>
              <a:rPr lang="ja-JP" altLang="ja-JP" sz="2200" dirty="0"/>
              <a:t>２　</a:t>
            </a:r>
            <a:r>
              <a:rPr lang="ja-JP" altLang="ja-JP" sz="2200" u="sng" dirty="0">
                <a:solidFill>
                  <a:srgbClr val="FF0000"/>
                </a:solidFill>
              </a:rPr>
              <a:t>車種規制</a:t>
            </a:r>
            <a:r>
              <a:rPr lang="ja-JP" altLang="ja-JP" sz="2200" dirty="0"/>
              <a:t>の適正かつ確実な実施、</a:t>
            </a:r>
            <a:r>
              <a:rPr lang="ja-JP" altLang="ja-JP" sz="2200" u="sng" dirty="0">
                <a:solidFill>
                  <a:srgbClr val="FF0000"/>
                </a:solidFill>
              </a:rPr>
              <a:t>流入車規制</a:t>
            </a:r>
            <a:r>
              <a:rPr lang="ja-JP" altLang="ja-JP" sz="2200" dirty="0"/>
              <a:t>の推進</a:t>
            </a:r>
          </a:p>
          <a:p>
            <a:pPr>
              <a:spcAft>
                <a:spcPts val="1800"/>
              </a:spcAft>
            </a:pPr>
            <a:r>
              <a:rPr lang="ja-JP" altLang="ja-JP" sz="2200" dirty="0"/>
              <a:t>３　</a:t>
            </a:r>
            <a:r>
              <a:rPr lang="ja-JP" altLang="ja-JP" sz="2200" u="sng" dirty="0">
                <a:solidFill>
                  <a:srgbClr val="FF0000"/>
                </a:solidFill>
              </a:rPr>
              <a:t>エコカーの普及促進</a:t>
            </a:r>
          </a:p>
          <a:p>
            <a:pPr>
              <a:spcAft>
                <a:spcPts val="1800"/>
              </a:spcAft>
            </a:pPr>
            <a:r>
              <a:rPr lang="ja-JP" altLang="ja-JP" sz="2200" dirty="0"/>
              <a:t>４　</a:t>
            </a:r>
            <a:r>
              <a:rPr lang="ja-JP" altLang="ja-JP" sz="2200" u="sng" dirty="0">
                <a:solidFill>
                  <a:srgbClr val="FF0000"/>
                </a:solidFill>
              </a:rPr>
              <a:t>エコドライブの推進</a:t>
            </a:r>
          </a:p>
          <a:p>
            <a:pPr>
              <a:spcAft>
                <a:spcPts val="1800"/>
              </a:spcAft>
            </a:pPr>
            <a:r>
              <a:rPr lang="ja-JP" altLang="ja-JP" sz="2200" dirty="0"/>
              <a:t>５　輸送効率の向上等の取組促進による</a:t>
            </a:r>
            <a:r>
              <a:rPr lang="ja-JP" altLang="ja-JP" sz="2200" u="sng" dirty="0">
                <a:solidFill>
                  <a:srgbClr val="FF0000"/>
                </a:solidFill>
              </a:rPr>
              <a:t>交通需要の調整・低減</a:t>
            </a:r>
          </a:p>
          <a:p>
            <a:pPr>
              <a:spcAft>
                <a:spcPts val="1800"/>
              </a:spcAft>
            </a:pPr>
            <a:r>
              <a:rPr lang="ja-JP" altLang="ja-JP" sz="2200" dirty="0"/>
              <a:t>６　バイパスの整備、交差点改良等の</a:t>
            </a:r>
            <a:r>
              <a:rPr lang="ja-JP" altLang="ja-JP" sz="2200" u="sng" dirty="0">
                <a:solidFill>
                  <a:srgbClr val="FF0000"/>
                </a:solidFill>
              </a:rPr>
              <a:t>交通流対策</a:t>
            </a:r>
          </a:p>
          <a:p>
            <a:pPr>
              <a:spcAft>
                <a:spcPts val="1800"/>
              </a:spcAft>
            </a:pPr>
            <a:r>
              <a:rPr lang="ja-JP" altLang="ja-JP" sz="2200" dirty="0"/>
              <a:t>７　環境に配慮した自動車利用についての</a:t>
            </a:r>
            <a:r>
              <a:rPr lang="ja-JP" altLang="ja-JP" sz="2200" u="sng" dirty="0">
                <a:solidFill>
                  <a:srgbClr val="FF0000"/>
                </a:solidFill>
              </a:rPr>
              <a:t>普及啓発・環境教育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323528" y="62998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37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221088"/>
            <a:ext cx="4752000" cy="2522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323528" y="692696"/>
            <a:ext cx="4068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■ 平成</a:t>
            </a:r>
            <a:r>
              <a:rPr lang="en-US" altLang="ja-JP" sz="2000" dirty="0" smtClean="0">
                <a:latin typeface="+mn-ea"/>
              </a:rPr>
              <a:t>28</a:t>
            </a:r>
            <a:r>
              <a:rPr lang="ja-JP" altLang="en-US" sz="2000" dirty="0" smtClean="0">
                <a:latin typeface="+mn-ea"/>
              </a:rPr>
              <a:t>年度における実施状況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1040036"/>
            <a:ext cx="864096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</a:t>
            </a:r>
            <a:r>
              <a:rPr lang="ja-JP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自動車</a:t>
            </a:r>
            <a:r>
              <a:rPr lang="ja-JP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単体規制の</a:t>
            </a:r>
            <a:r>
              <a:rPr lang="ja-JP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推進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［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対象：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全車種］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52000" algn="just">
              <a:spcBef>
                <a:spcPts val="600"/>
              </a:spcBef>
            </a:pPr>
            <a:r>
              <a:rPr lang="ja-JP" altLang="ja-JP" sz="20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・最新規制適合車への転換促進</a:t>
            </a:r>
            <a:r>
              <a:rPr lang="ja-JP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（近畿運輸局、府）</a:t>
            </a:r>
            <a:endParaRPr lang="en-US" altLang="ja-JP" sz="20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52000" algn="just">
              <a:spcBef>
                <a:spcPts val="600"/>
              </a:spcBef>
            </a:pPr>
            <a:r>
              <a:rPr lang="ja-JP" altLang="en-US" sz="20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・適正点検整備研修会（近畿運輸局：</a:t>
            </a:r>
            <a:r>
              <a:rPr lang="en-US" altLang="ja-JP" sz="20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H28</a:t>
            </a:r>
            <a:r>
              <a:rPr lang="ja-JP" altLang="en-US" sz="20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</a:t>
            </a:r>
            <a:r>
              <a:rPr lang="en-US" altLang="ja-JP" sz="20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177</a:t>
            </a:r>
            <a:r>
              <a:rPr lang="ja-JP" altLang="en-US" sz="20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回</a:t>
            </a:r>
            <a:r>
              <a:rPr lang="ja-JP" altLang="en-US" sz="20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）</a:t>
            </a:r>
          </a:p>
          <a:p>
            <a:pPr marL="252000" algn="just">
              <a:spcBef>
                <a:spcPts val="600"/>
              </a:spcBef>
            </a:pPr>
            <a:r>
              <a:rPr lang="ja-JP" altLang="en-US" sz="20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・自動車排出ガス等街頭検査の</a:t>
            </a:r>
            <a:r>
              <a:rPr lang="ja-JP" altLang="en-US" sz="20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実施（</a:t>
            </a:r>
            <a:r>
              <a:rPr lang="ja-JP" altLang="en-US" sz="20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近畿</a:t>
            </a:r>
            <a:r>
              <a:rPr lang="ja-JP" altLang="en-US" sz="20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運輸局：</a:t>
            </a:r>
            <a:r>
              <a:rPr lang="en-US" altLang="ja-JP" sz="20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H28</a:t>
            </a:r>
            <a:r>
              <a:rPr lang="ja-JP" altLang="en-US" sz="20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　</a:t>
            </a:r>
            <a:r>
              <a:rPr lang="en-US" altLang="ja-JP" sz="20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5</a:t>
            </a:r>
            <a:r>
              <a:rPr lang="ja-JP" altLang="en-US" sz="200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回）</a:t>
            </a:r>
            <a:endParaRPr lang="ja-JP" altLang="en-US" sz="2000" kern="100" dirty="0">
              <a:solidFill>
                <a:srgbClr val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7544" y="11663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+mn-ea"/>
              </a:rPr>
              <a:t>１．自動車単体規制の推進、</a:t>
            </a:r>
            <a:r>
              <a:rPr lang="ja-JP" altLang="en-US" sz="2400" dirty="0" smtClean="0">
                <a:latin typeface="+mn-ea"/>
              </a:rPr>
              <a:t>２</a:t>
            </a:r>
            <a:r>
              <a:rPr lang="ja-JP" altLang="en-US" sz="2400" dirty="0">
                <a:latin typeface="+mn-ea"/>
              </a:rPr>
              <a:t>．車種規制の実施</a:t>
            </a:r>
            <a:r>
              <a:rPr lang="ja-JP" altLang="en-US" sz="2400" dirty="0" smtClean="0">
                <a:latin typeface="+mn-ea"/>
              </a:rPr>
              <a:t>等</a:t>
            </a:r>
            <a:endParaRPr lang="ja-JP" altLang="en-US" sz="2400" dirty="0">
              <a:latin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3528" y="2632720"/>
            <a:ext cx="864096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</a:t>
            </a:r>
            <a:r>
              <a:rPr lang="ja-JP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車種規制の実施等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［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対象：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貨物車、バス等］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252000">
              <a:spcBef>
                <a:spcPts val="600"/>
              </a:spcBef>
            </a:pPr>
            <a:r>
              <a:rPr lang="ja-JP" altLang="ja-JP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法に基づく車種規制の実施（環境省、国土交通省）</a:t>
            </a:r>
          </a:p>
          <a:p>
            <a:pPr marL="252000">
              <a:spcBef>
                <a:spcPts val="600"/>
              </a:spcBef>
            </a:pP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条例に基づく流入車規制の推進（府：ステッカー交付、立入検査、</a:t>
            </a:r>
          </a:p>
          <a:p>
            <a:pPr marL="252000">
              <a:spcBef>
                <a:spcPts val="600"/>
              </a:spcBef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使用命令・氏名等の公表</a:t>
            </a:r>
            <a:r>
              <a:rPr lang="ja-JP" altLang="en-US" sz="20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※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ステッカー制度は平成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en-US" altLang="ja-JP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29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日終了</a:t>
            </a:r>
            <a:endParaRPr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051720" y="4270338"/>
            <a:ext cx="50405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1400" u="sng" dirty="0" smtClean="0"/>
              <a:t>普通貨物車</a:t>
            </a:r>
            <a:r>
              <a:rPr lang="ja-JP" altLang="en-US" sz="1400" u="sng" dirty="0" smtClean="0"/>
              <a:t>に</a:t>
            </a:r>
            <a:r>
              <a:rPr lang="ja-JP" altLang="en-US" sz="1400" u="sng" dirty="0"/>
              <a:t>おける流入車の</a:t>
            </a:r>
            <a:r>
              <a:rPr lang="ja-JP" altLang="en-US" sz="1400" u="sng" dirty="0" smtClean="0"/>
              <a:t>非適合車率の推移</a:t>
            </a:r>
            <a:endParaRPr lang="ja-JP" altLang="ja-JP" sz="1400" u="sng" dirty="0"/>
          </a:p>
        </p:txBody>
      </p:sp>
      <p:sp>
        <p:nvSpPr>
          <p:cNvPr id="13" name="テキスト ボックス 33"/>
          <p:cNvSpPr txBox="1">
            <a:spLocks/>
          </p:cNvSpPr>
          <p:nvPr/>
        </p:nvSpPr>
        <p:spPr>
          <a:xfrm>
            <a:off x="2267744" y="6571952"/>
            <a:ext cx="4690745" cy="2880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050" kern="100" dirty="0">
                <a:effectLst/>
                <a:latin typeface="+mn-ea"/>
                <a:cs typeface="Times New Roman"/>
              </a:rPr>
              <a:t>（出典</a:t>
            </a:r>
            <a:r>
              <a:rPr lang="ja-JP" sz="1050" kern="100" dirty="0" smtClean="0">
                <a:effectLst/>
                <a:latin typeface="+mn-ea"/>
                <a:cs typeface="Times New Roman"/>
              </a:rPr>
              <a:t>）</a:t>
            </a:r>
            <a:r>
              <a:rPr lang="ja-JP" altLang="en-US" sz="1050" dirty="0">
                <a:latin typeface="+mn-ea"/>
              </a:rPr>
              <a:t>環境省ナンバープレート調査結果</a:t>
            </a:r>
            <a:r>
              <a:rPr lang="ja-JP" altLang="en-US" sz="1050" dirty="0" smtClean="0">
                <a:latin typeface="+mn-ea"/>
              </a:rPr>
              <a:t>より</a:t>
            </a:r>
            <a:r>
              <a:rPr lang="ja-JP" sz="1050" kern="100" dirty="0" smtClean="0">
                <a:effectLst/>
                <a:latin typeface="+mn-ea"/>
                <a:cs typeface="Times New Roman"/>
              </a:rPr>
              <a:t>大阪府作成</a:t>
            </a:r>
            <a:r>
              <a:rPr lang="ja-JP" altLang="en-US" sz="1050" kern="100" dirty="0" smtClean="0">
                <a:effectLst/>
                <a:latin typeface="+mn-ea"/>
                <a:cs typeface="Times New Roman"/>
              </a:rPr>
              <a:t>（通過交通含む）</a:t>
            </a:r>
            <a:endParaRPr lang="ja-JP" sz="1050" kern="100" dirty="0">
              <a:effectLst/>
              <a:latin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2750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55" y="1594471"/>
            <a:ext cx="4788000" cy="288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28" y="1556793"/>
            <a:ext cx="4788000" cy="2890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467544" y="11663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+mn-ea"/>
              </a:rPr>
              <a:t>１．自動車単体規制の推進、</a:t>
            </a:r>
            <a:r>
              <a:rPr lang="ja-JP" altLang="en-US" sz="2400" dirty="0" smtClean="0">
                <a:latin typeface="+mn-ea"/>
              </a:rPr>
              <a:t>２</a:t>
            </a:r>
            <a:r>
              <a:rPr lang="ja-JP" altLang="en-US" sz="2400" dirty="0">
                <a:latin typeface="+mn-ea"/>
              </a:rPr>
              <a:t>．車種規制の実施</a:t>
            </a:r>
            <a:r>
              <a:rPr lang="ja-JP" altLang="en-US" sz="2400" dirty="0" smtClean="0">
                <a:latin typeface="+mn-ea"/>
              </a:rPr>
              <a:t>等</a:t>
            </a:r>
            <a:endParaRPr lang="ja-JP" altLang="en-US" sz="2400" dirty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1520" y="764704"/>
            <a:ext cx="3564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対策による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 smtClean="0">
                <a:latin typeface="+mn-ea"/>
              </a:rPr>
              <a:t>・</a:t>
            </a:r>
            <a:r>
              <a:rPr lang="en-US" altLang="ja-JP" sz="2000" dirty="0" smtClean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削減量</a:t>
            </a:r>
            <a:endParaRPr lang="ja-JP" altLang="en-US" sz="20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4072" y="4613554"/>
            <a:ext cx="2809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対策効果の指標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62672" y="4988679"/>
            <a:ext cx="4945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○</a:t>
            </a:r>
            <a:r>
              <a:rPr lang="ja-JP" altLang="ja-JP" sz="2000" dirty="0" smtClean="0">
                <a:latin typeface="+mn-ea"/>
              </a:rPr>
              <a:t>普通</a:t>
            </a:r>
            <a:r>
              <a:rPr lang="ja-JP" altLang="ja-JP" sz="2000" dirty="0">
                <a:latin typeface="+mn-ea"/>
              </a:rPr>
              <a:t>貨物車の新長期規制以上の</a:t>
            </a:r>
            <a:r>
              <a:rPr lang="ja-JP" altLang="ja-JP" sz="2000" dirty="0" smtClean="0">
                <a:latin typeface="+mn-ea"/>
              </a:rPr>
              <a:t>割合</a:t>
            </a:r>
            <a:endParaRPr lang="ja-JP" altLang="ja-JP" sz="2000" dirty="0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986996" y="1158432"/>
            <a:ext cx="3512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32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年度目標を達成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220072" y="1158432"/>
            <a:ext cx="35129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lang="en-US" altLang="ja-JP" sz="2000" u="sng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32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年度目標を達成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139952" y="6337746"/>
            <a:ext cx="48965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最新規制適合車</a:t>
            </a:r>
            <a:r>
              <a:rPr lang="ja-JP" altLang="en-US" sz="2000" u="sng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への代替が着実に進展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1" name="テキスト ボックス 2"/>
          <p:cNvSpPr txBox="1">
            <a:spLocks noChangeArrowheads="1"/>
          </p:cNvSpPr>
          <p:nvPr/>
        </p:nvSpPr>
        <p:spPr bwMode="auto">
          <a:xfrm>
            <a:off x="5055046" y="4357553"/>
            <a:ext cx="39528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266700" indent="-266700" algn="just"/>
            <a:r>
              <a:rPr lang="ja-JP" altLang="en-US" sz="1000" kern="100" dirty="0" smtClean="0">
                <a:effectLst/>
                <a:latin typeface="Century"/>
                <a:ea typeface="ＭＳ 明朝"/>
                <a:cs typeface="Times New Roman"/>
              </a:rPr>
              <a:t>（注）</a:t>
            </a:r>
            <a:r>
              <a:rPr lang="en-US" altLang="ja-JP" sz="1000" kern="100" dirty="0" smtClean="0">
                <a:latin typeface="Century"/>
                <a:ea typeface="ＭＳ 明朝"/>
                <a:cs typeface="Times New Roman"/>
              </a:rPr>
              <a:t>H27</a:t>
            </a:r>
            <a:r>
              <a:rPr lang="ja-JP" altLang="en-US" sz="1000" kern="100" dirty="0">
                <a:latin typeface="Century"/>
                <a:ea typeface="ＭＳ 明朝"/>
                <a:cs typeface="Times New Roman"/>
              </a:rPr>
              <a:t>目標</a:t>
            </a:r>
            <a:r>
              <a:rPr lang="en-US" altLang="ja-JP" sz="1000" kern="100" dirty="0">
                <a:latin typeface="Century"/>
                <a:ea typeface="ＭＳ 明朝"/>
                <a:cs typeface="Times New Roman"/>
              </a:rPr>
              <a:t>:140</a:t>
            </a:r>
            <a:r>
              <a:rPr lang="ja-JP" altLang="ja-JP" sz="1000" kern="100" dirty="0">
                <a:latin typeface="Century"/>
                <a:ea typeface="ＭＳ 明朝"/>
                <a:cs typeface="Times New Roman"/>
              </a:rPr>
              <a:t>ｔ→</a:t>
            </a:r>
            <a:r>
              <a:rPr lang="en-US" altLang="ja-JP" sz="1000" kern="100" dirty="0">
                <a:latin typeface="Century"/>
                <a:ea typeface="ＭＳ 明朝"/>
                <a:cs typeface="Times New Roman"/>
              </a:rPr>
              <a:t>H32</a:t>
            </a:r>
            <a:r>
              <a:rPr lang="ja-JP" altLang="en-US" sz="1000" kern="100" dirty="0">
                <a:latin typeface="Century"/>
                <a:ea typeface="ＭＳ 明朝"/>
                <a:cs typeface="Times New Roman"/>
              </a:rPr>
              <a:t>目標</a:t>
            </a:r>
            <a:r>
              <a:rPr lang="en-US" altLang="ja-JP" sz="1000" kern="100" dirty="0">
                <a:latin typeface="Century"/>
                <a:ea typeface="ＭＳ 明朝"/>
                <a:cs typeface="Times New Roman"/>
              </a:rPr>
              <a:t>:130</a:t>
            </a:r>
            <a:r>
              <a:rPr lang="ja-JP" altLang="ja-JP" sz="1000" kern="100" dirty="0" err="1">
                <a:latin typeface="Century"/>
                <a:ea typeface="ＭＳ 明朝"/>
                <a:cs typeface="Times New Roman"/>
              </a:rPr>
              <a:t>ｔ</a:t>
            </a:r>
            <a:r>
              <a:rPr lang="ja-JP" altLang="ja-JP" sz="1000" kern="100" dirty="0">
                <a:latin typeface="Century"/>
                <a:ea typeface="ＭＳ 明朝"/>
                <a:cs typeface="Times New Roman"/>
              </a:rPr>
              <a:t>と</a:t>
            </a:r>
            <a:r>
              <a:rPr lang="ja-JP" altLang="ja-JP" sz="1000" kern="100" dirty="0" smtClean="0">
                <a:latin typeface="Century"/>
                <a:ea typeface="ＭＳ 明朝"/>
                <a:cs typeface="Times New Roman"/>
              </a:rPr>
              <a:t>な</a:t>
            </a:r>
            <a:r>
              <a:rPr lang="ja-JP" altLang="en-US" sz="1000" kern="100" dirty="0" smtClean="0">
                <a:latin typeface="Century"/>
                <a:ea typeface="ＭＳ 明朝"/>
                <a:cs typeface="Times New Roman"/>
              </a:rPr>
              <a:t>った</a:t>
            </a:r>
            <a:r>
              <a:rPr lang="ja-JP" altLang="ja-JP" sz="1000" kern="100" dirty="0" smtClean="0">
                <a:latin typeface="Century"/>
                <a:ea typeface="ＭＳ 明朝"/>
                <a:cs typeface="Times New Roman"/>
              </a:rPr>
              <a:t>要因</a:t>
            </a:r>
            <a:endParaRPr lang="en-US" altLang="ja-JP" sz="1000" kern="100" dirty="0" smtClean="0">
              <a:latin typeface="Century"/>
              <a:ea typeface="ＭＳ 明朝"/>
              <a:cs typeface="Times New Roman"/>
            </a:endParaRPr>
          </a:p>
          <a:p>
            <a:pPr marL="85725" indent="-85725" algn="just"/>
            <a:r>
              <a:rPr lang="ja-JP" altLang="en-US" sz="1000" kern="100" dirty="0">
                <a:effectLst/>
                <a:latin typeface="Century"/>
                <a:ea typeface="ＭＳ 明朝"/>
                <a:cs typeface="Times New Roman"/>
              </a:rPr>
              <a:t>・</a:t>
            </a:r>
            <a:r>
              <a:rPr lang="ja-JP" altLang="en-US" sz="1000" kern="100" dirty="0" smtClean="0">
                <a:effectLst/>
                <a:latin typeface="Century"/>
                <a:ea typeface="ＭＳ 明朝"/>
                <a:cs typeface="Times New Roman"/>
              </a:rPr>
              <a:t>排出係数減少による効果を、「エコカー分」と「エコカー以外分」に割り振って算定。</a:t>
            </a:r>
            <a:endParaRPr lang="en-US" altLang="ja-JP" sz="1000" kern="100" dirty="0" smtClean="0">
              <a:effectLst/>
              <a:latin typeface="Century"/>
              <a:ea typeface="ＭＳ 明朝"/>
              <a:cs typeface="Times New Roman"/>
            </a:endParaRPr>
          </a:p>
          <a:p>
            <a:pPr marL="85725" indent="-85725" algn="just"/>
            <a:r>
              <a:rPr lang="ja-JP" altLang="en-US" sz="1000" kern="100" dirty="0" smtClean="0">
                <a:latin typeface="Century"/>
                <a:ea typeface="ＭＳ 明朝"/>
                <a:cs typeface="Times New Roman"/>
              </a:rPr>
              <a:t> ［</a:t>
            </a:r>
            <a:r>
              <a:rPr lang="ja-JP" altLang="en-US" sz="1000" kern="100" dirty="0">
                <a:latin typeface="Century"/>
                <a:ea typeface="ＭＳ 明朝"/>
                <a:cs typeface="Times New Roman"/>
              </a:rPr>
              <a:t>エコカー以外分］ ＝ ［</a:t>
            </a:r>
            <a:r>
              <a:rPr lang="ja-JP" altLang="en-US" sz="1000" kern="100" dirty="0" smtClean="0">
                <a:latin typeface="Century"/>
                <a:ea typeface="ＭＳ 明朝"/>
                <a:cs typeface="Times New Roman"/>
              </a:rPr>
              <a:t>排出係数減少効果］ </a:t>
            </a:r>
            <a:r>
              <a:rPr lang="ja-JP" altLang="en-US" sz="1000" kern="100" dirty="0">
                <a:latin typeface="Century"/>
                <a:ea typeface="ＭＳ 明朝"/>
                <a:cs typeface="Times New Roman"/>
              </a:rPr>
              <a:t>－</a:t>
            </a:r>
            <a:r>
              <a:rPr lang="ja-JP" altLang="en-US" sz="1000" kern="100" dirty="0" smtClean="0">
                <a:latin typeface="Century"/>
                <a:ea typeface="ＭＳ 明朝"/>
                <a:cs typeface="Times New Roman"/>
              </a:rPr>
              <a:t>［エコカー分］</a:t>
            </a:r>
            <a:endParaRPr lang="en-US" altLang="ja-JP" sz="1000" kern="100" dirty="0" smtClean="0">
              <a:effectLst/>
              <a:latin typeface="Century"/>
              <a:ea typeface="ＭＳ 明朝"/>
              <a:cs typeface="Times New Roman"/>
            </a:endParaRPr>
          </a:p>
          <a:p>
            <a:pPr marL="85725" indent="-85725" algn="just"/>
            <a:r>
              <a:rPr lang="ja-JP" altLang="en-US" sz="1000" kern="100" dirty="0" smtClean="0">
                <a:latin typeface="Century"/>
                <a:ea typeface="ＭＳ 明朝"/>
                <a:cs typeface="Times New Roman"/>
              </a:rPr>
              <a:t>・</a:t>
            </a:r>
            <a:r>
              <a:rPr lang="en-US" altLang="ja-JP" sz="1000" kern="100" dirty="0" smtClean="0">
                <a:effectLst/>
                <a:latin typeface="Century"/>
                <a:ea typeface="ＭＳ 明朝"/>
                <a:cs typeface="Times New Roman"/>
              </a:rPr>
              <a:t>H32</a:t>
            </a:r>
            <a:r>
              <a:rPr lang="ja-JP" altLang="en-US" sz="1000" kern="100" dirty="0" smtClean="0">
                <a:effectLst/>
                <a:latin typeface="Century"/>
                <a:ea typeface="ＭＳ 明朝"/>
                <a:cs typeface="Times New Roman"/>
              </a:rPr>
              <a:t>目標では「</a:t>
            </a:r>
            <a:r>
              <a:rPr lang="ja-JP" sz="1000" kern="100" dirty="0" smtClean="0">
                <a:effectLst/>
                <a:latin typeface="Century"/>
                <a:ea typeface="ＭＳ 明朝"/>
                <a:cs typeface="Times New Roman"/>
              </a:rPr>
              <a:t>エコカー</a:t>
            </a:r>
            <a:r>
              <a:rPr lang="ja-JP" altLang="en-US" sz="1000" kern="100" dirty="0" smtClean="0">
                <a:effectLst/>
                <a:latin typeface="Century"/>
                <a:ea typeface="ＭＳ 明朝"/>
                <a:cs typeface="Times New Roman"/>
              </a:rPr>
              <a:t>分」が増えたため、「エコカー以外分」の効果が</a:t>
            </a:r>
            <a:r>
              <a:rPr lang="en-US" altLang="ja-JP" sz="1000" kern="100" dirty="0" smtClean="0">
                <a:effectLst/>
                <a:latin typeface="Century"/>
                <a:ea typeface="ＭＳ 明朝"/>
                <a:cs typeface="Times New Roman"/>
              </a:rPr>
              <a:t>H27</a:t>
            </a:r>
            <a:r>
              <a:rPr lang="ja-JP" altLang="en-US" sz="1000" kern="100" dirty="0" smtClean="0">
                <a:effectLst/>
                <a:latin typeface="Century"/>
                <a:ea typeface="ＭＳ 明朝"/>
                <a:cs typeface="Times New Roman"/>
              </a:rPr>
              <a:t>から減少</a:t>
            </a:r>
            <a:r>
              <a:rPr lang="ja-JP" sz="1000" kern="100" dirty="0" smtClean="0">
                <a:effectLst/>
                <a:latin typeface="Century"/>
                <a:ea typeface="ＭＳ 明朝"/>
                <a:cs typeface="Times New Roman"/>
              </a:rPr>
              <a:t>。</a:t>
            </a:r>
            <a:endParaRPr lang="ja-JP" sz="100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427984" y="5372075"/>
            <a:ext cx="3168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ja-JP" sz="2000" dirty="0" smtClean="0">
                <a:latin typeface="+mn-ea"/>
              </a:rPr>
              <a:t>【実績】平成</a:t>
            </a:r>
            <a:r>
              <a:rPr lang="en-US" altLang="ja-JP" sz="2000" dirty="0">
                <a:latin typeface="+mn-ea"/>
              </a:rPr>
              <a:t>27</a:t>
            </a:r>
            <a:r>
              <a:rPr lang="ja-JP" altLang="ja-JP" sz="2000" dirty="0">
                <a:latin typeface="+mn-ea"/>
              </a:rPr>
              <a:t>年度　</a:t>
            </a:r>
            <a:r>
              <a:rPr lang="en-US" altLang="ja-JP" sz="2000" dirty="0" smtClean="0">
                <a:latin typeface="+mn-ea"/>
              </a:rPr>
              <a:t>52%</a:t>
            </a:r>
          </a:p>
          <a:p>
            <a:pPr marL="756000" lvl="1" defTabSz="987425"/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 smtClean="0">
                <a:latin typeface="+mn-ea"/>
              </a:rPr>
              <a:t>28</a:t>
            </a:r>
            <a:r>
              <a:rPr lang="ja-JP" altLang="ja-JP" sz="2000" dirty="0" smtClean="0">
                <a:latin typeface="+mn-ea"/>
              </a:rPr>
              <a:t>年度　</a:t>
            </a:r>
            <a:r>
              <a:rPr lang="en-US" altLang="ja-JP" sz="2000" dirty="0" smtClean="0">
                <a:latin typeface="+mn-ea"/>
              </a:rPr>
              <a:t>56%</a:t>
            </a:r>
          </a:p>
          <a:p>
            <a:r>
              <a:rPr lang="ja-JP" altLang="en-US" sz="2000" dirty="0" smtClean="0">
                <a:latin typeface="+mn-ea"/>
              </a:rPr>
              <a:t>（参考</a:t>
            </a:r>
            <a:r>
              <a:rPr lang="ja-JP" altLang="en-US" sz="2000" dirty="0">
                <a:latin typeface="+mn-ea"/>
              </a:rPr>
              <a:t>）</a:t>
            </a:r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>
                <a:latin typeface="+mn-ea"/>
              </a:rPr>
              <a:t>21</a:t>
            </a:r>
            <a:r>
              <a:rPr lang="ja-JP" altLang="ja-JP" sz="2000" dirty="0">
                <a:latin typeface="+mn-ea"/>
              </a:rPr>
              <a:t>年度　</a:t>
            </a:r>
            <a:r>
              <a:rPr lang="en-US" altLang="ja-JP" sz="2000" dirty="0" smtClean="0">
                <a:latin typeface="+mn-ea"/>
              </a:rPr>
              <a:t>27%</a:t>
            </a:r>
            <a:endParaRPr lang="ja-JP" altLang="en-US" sz="2000" dirty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94721" y="5372075"/>
            <a:ext cx="30012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dirty="0" smtClean="0">
                <a:latin typeface="+mn-ea"/>
              </a:rPr>
              <a:t>【</a:t>
            </a:r>
            <a:r>
              <a:rPr lang="ja-JP" altLang="en-US" sz="2000" dirty="0" smtClean="0">
                <a:latin typeface="+mn-ea"/>
              </a:rPr>
              <a:t>指標</a:t>
            </a:r>
            <a:r>
              <a:rPr lang="ja-JP" altLang="ja-JP" sz="2000" dirty="0" smtClean="0">
                <a:latin typeface="+mn-ea"/>
              </a:rPr>
              <a:t>】</a:t>
            </a:r>
            <a:r>
              <a:rPr lang="ja-JP" altLang="ja-JP" sz="2000" dirty="0">
                <a:latin typeface="+mn-ea"/>
              </a:rPr>
              <a:t>平成</a:t>
            </a:r>
            <a:r>
              <a:rPr lang="en-US" altLang="ja-JP" sz="2000" dirty="0">
                <a:latin typeface="+mn-ea"/>
              </a:rPr>
              <a:t>27</a:t>
            </a:r>
            <a:r>
              <a:rPr lang="ja-JP" altLang="ja-JP" sz="2000" dirty="0">
                <a:latin typeface="+mn-ea"/>
              </a:rPr>
              <a:t>年度　</a:t>
            </a:r>
            <a:r>
              <a:rPr lang="en-US" altLang="ja-JP" sz="2000" dirty="0" smtClean="0">
                <a:latin typeface="+mn-ea"/>
              </a:rPr>
              <a:t>49%</a:t>
            </a:r>
          </a:p>
          <a:p>
            <a:pPr marL="756000"/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>
                <a:latin typeface="+mn-ea"/>
              </a:rPr>
              <a:t>32</a:t>
            </a:r>
            <a:r>
              <a:rPr lang="ja-JP" altLang="ja-JP" sz="2000" dirty="0">
                <a:latin typeface="+mn-ea"/>
              </a:rPr>
              <a:t>年度　</a:t>
            </a:r>
            <a:r>
              <a:rPr lang="en-US" altLang="ja-JP" sz="2000" dirty="0" smtClean="0">
                <a:latin typeface="+mn-ea"/>
              </a:rPr>
              <a:t>65%</a:t>
            </a:r>
            <a:endParaRPr lang="en-US" altLang="ja-JP" sz="2000" dirty="0"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915816" y="1700808"/>
            <a:ext cx="23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200" dirty="0">
                <a:latin typeface="+mn-ea"/>
              </a:rPr>
              <a:t>（％）は</a:t>
            </a:r>
            <a:r>
              <a:rPr lang="en-US" altLang="ja-JP" sz="1200" dirty="0">
                <a:latin typeface="+mn-ea"/>
              </a:rPr>
              <a:t>H32</a:t>
            </a:r>
            <a:r>
              <a:rPr lang="ja-JP" altLang="en-US" sz="1200" dirty="0">
                <a:latin typeface="+mn-ea"/>
              </a:rPr>
              <a:t>目標に対する割合</a:t>
            </a:r>
            <a:endParaRPr kumimoji="1" lang="ja-JP" altLang="en-US" sz="12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30254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432048" y="4005064"/>
            <a:ext cx="66602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ja-JP" altLang="en-US" sz="2000" kern="100" dirty="0">
                <a:latin typeface="+mn-ea"/>
              </a:rPr>
              <a:t>４．エコドライブの推進</a:t>
            </a:r>
          </a:p>
          <a:p>
            <a:pPr marL="360000" indent="-139700">
              <a:spcBef>
                <a:spcPts val="300"/>
              </a:spcBef>
            </a:pP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・エコドライブ講習会の実施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［対象：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乗用車］</a:t>
            </a:r>
            <a:endParaRPr lang="en-US" altLang="ja-JP" sz="1600" b="0" kern="100" dirty="0" smtClean="0">
              <a:solidFill>
                <a:schemeClr val="tx1"/>
              </a:solidFill>
              <a:effectLst/>
              <a:latin typeface="+mn-ea"/>
            </a:endParaRPr>
          </a:p>
          <a:p>
            <a:pPr marL="360000" indent="-139700">
              <a:spcAft>
                <a:spcPts val="600"/>
              </a:spcAft>
            </a:pPr>
            <a:r>
              <a:rPr lang="ja-JP" altLang="en-US" sz="2000" b="0" kern="100" dirty="0" smtClean="0">
                <a:solidFill>
                  <a:schemeClr val="tx1"/>
                </a:solidFill>
                <a:effectLst/>
                <a:latin typeface="+mn-ea"/>
              </a:rPr>
              <a:t>　</a:t>
            </a: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（府、</a:t>
            </a:r>
            <a:r>
              <a:rPr lang="ja-JP" altLang="en-US" sz="2000" kern="100" dirty="0" smtClean="0">
                <a:latin typeface="+mn-ea"/>
              </a:rPr>
              <a:t>大阪市、</a:t>
            </a: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堺市等</a:t>
            </a:r>
            <a:r>
              <a:rPr lang="ja-JP" altLang="en-US" sz="2000" kern="100" dirty="0" smtClean="0">
                <a:latin typeface="+mn-ea"/>
              </a:rPr>
              <a:t>：</a:t>
            </a:r>
            <a:r>
              <a:rPr lang="en-US" altLang="ja-JP" sz="2000" kern="100" dirty="0" smtClean="0">
                <a:latin typeface="+mn-ea"/>
              </a:rPr>
              <a:t>H28</a:t>
            </a:r>
            <a:r>
              <a:rPr lang="ja-JP" altLang="en-US" sz="2000" kern="100" dirty="0" smtClean="0">
                <a:latin typeface="+mn-ea"/>
              </a:rPr>
              <a:t>　</a:t>
            </a:r>
            <a:r>
              <a:rPr lang="en-US" altLang="ja-JP" sz="2000" kern="100" dirty="0" smtClean="0">
                <a:latin typeface="+mn-ea"/>
              </a:rPr>
              <a:t>9</a:t>
            </a:r>
            <a:r>
              <a:rPr lang="ja-JP" altLang="ja-JP" sz="2000" kern="100" dirty="0" smtClean="0">
                <a:latin typeface="+mn-ea"/>
              </a:rPr>
              <a:t>団体）</a:t>
            </a:r>
            <a:endParaRPr lang="en-US" altLang="ja-JP" sz="2000" kern="100" dirty="0" smtClean="0">
              <a:latin typeface="+mn-ea"/>
            </a:endParaRPr>
          </a:p>
          <a:p>
            <a:pPr marL="360000" indent="-139700">
              <a:spcBef>
                <a:spcPts val="300"/>
              </a:spcBef>
            </a:pPr>
            <a:r>
              <a:rPr lang="ja-JP" altLang="en-US" sz="2000" kern="100" dirty="0" smtClean="0">
                <a:solidFill>
                  <a:prstClr val="black"/>
                </a:solidFill>
                <a:latin typeface="+mn-ea"/>
              </a:rPr>
              <a:t>・啓発用ポスター、リーフレット作成　（大阪自動車環境対策推進会議）</a:t>
            </a:r>
            <a:endParaRPr lang="en-US" altLang="ja-JP" sz="2000" kern="100" dirty="0" smtClean="0">
              <a:solidFill>
                <a:prstClr val="black"/>
              </a:solidFill>
              <a:latin typeface="+mn-ea"/>
            </a:endParaRPr>
          </a:p>
          <a:p>
            <a:pPr marL="360000" indent="-139700">
              <a:spcBef>
                <a:spcPts val="300"/>
              </a:spcBef>
            </a:pPr>
            <a:r>
              <a:rPr lang="ja-JP" altLang="en-US" sz="2000" kern="100" dirty="0" smtClean="0">
                <a:solidFill>
                  <a:prstClr val="black"/>
                </a:solidFill>
                <a:latin typeface="+mn-ea"/>
              </a:rPr>
              <a:t>・エコドライブマーク、エコドライブステッカー作成</a:t>
            </a:r>
            <a:r>
              <a:rPr lang="ja-JP" altLang="en-US" sz="2000" kern="100" dirty="0">
                <a:solidFill>
                  <a:prstClr val="black"/>
                </a:solidFill>
                <a:latin typeface="+mn-ea"/>
              </a:rPr>
              <a:t>　</a:t>
            </a:r>
            <a:r>
              <a:rPr lang="ja-JP" altLang="en-US" sz="2000" kern="100" dirty="0" smtClean="0">
                <a:solidFill>
                  <a:prstClr val="black"/>
                </a:solidFill>
                <a:latin typeface="+mn-ea"/>
              </a:rPr>
              <a:t>（</a:t>
            </a:r>
            <a:r>
              <a:rPr lang="ja-JP" altLang="en-US" sz="2000" kern="100" dirty="0">
                <a:solidFill>
                  <a:prstClr val="black"/>
                </a:solidFill>
                <a:latin typeface="+mn-ea"/>
              </a:rPr>
              <a:t>大阪自動車環境対策推進会議）</a:t>
            </a:r>
            <a:endParaRPr lang="en-US" altLang="ja-JP" sz="2000" kern="100" dirty="0" smtClean="0">
              <a:solidFill>
                <a:prstClr val="black"/>
              </a:solidFill>
              <a:latin typeface="+mn-ea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323528" y="606736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467544" y="1052736"/>
            <a:ext cx="8208912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３．エコカーの普及促進</a:t>
            </a:r>
            <a:endParaRPr lang="en-US" altLang="ja-JP" sz="2000" b="0" kern="100" dirty="0" smtClean="0">
              <a:solidFill>
                <a:schemeClr val="tx1"/>
              </a:solidFill>
              <a:effectLst/>
              <a:latin typeface="+mn-ea"/>
            </a:endParaRPr>
          </a:p>
          <a:p>
            <a:pPr marL="360000" indent="-139700">
              <a:spcBef>
                <a:spcPts val="300"/>
              </a:spcBef>
            </a:pP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・官民協働による導入促進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［対象：乗用車等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］</a:t>
            </a:r>
            <a:endParaRPr lang="ja-JP" altLang="ja-JP" sz="1600" b="0" kern="100" dirty="0" smtClean="0">
              <a:solidFill>
                <a:schemeClr val="tx1"/>
              </a:solidFill>
              <a:effectLst/>
              <a:latin typeface="+mn-ea"/>
            </a:endParaRPr>
          </a:p>
          <a:p>
            <a:pPr marL="360000">
              <a:spcBef>
                <a:spcPts val="300"/>
              </a:spcBef>
              <a:spcAft>
                <a:spcPts val="600"/>
              </a:spcAft>
            </a:pP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（大阪エコカー協働普及サポートネット：</a:t>
            </a:r>
            <a:r>
              <a:rPr lang="en-US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H28</a:t>
            </a: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　展示・試乗会</a:t>
            </a:r>
            <a:r>
              <a:rPr lang="en-US" altLang="ja-JP" sz="2000" kern="100" dirty="0" smtClean="0">
                <a:latin typeface="+mn-ea"/>
              </a:rPr>
              <a:t>15</a:t>
            </a: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回）</a:t>
            </a:r>
          </a:p>
          <a:p>
            <a:pPr marL="360000" indent="-139700">
              <a:spcBef>
                <a:spcPts val="300"/>
              </a:spcBef>
            </a:pP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・自動車使用管理計画書等による指導・取組促進（近畿運輸局・府）</a:t>
            </a:r>
            <a:endParaRPr lang="en-US" altLang="ja-JP" sz="2000" b="0" kern="100" dirty="0" smtClean="0">
              <a:solidFill>
                <a:schemeClr val="tx1"/>
              </a:solidFill>
              <a:effectLst/>
              <a:latin typeface="+mn-ea"/>
            </a:endParaRPr>
          </a:p>
          <a:p>
            <a:pPr marL="360000" indent="-139700">
              <a:spcBef>
                <a:spcPts val="300"/>
              </a:spcBef>
              <a:spcAft>
                <a:spcPts val="600"/>
              </a:spcAft>
            </a:pPr>
            <a:r>
              <a:rPr lang="ja-JP" altLang="en-US" sz="1600" dirty="0" smtClean="0">
                <a:latin typeface="+mn-ea"/>
              </a:rPr>
              <a:t>　［</a:t>
            </a:r>
            <a:r>
              <a:rPr lang="ja-JP" altLang="en-US" sz="1600" dirty="0">
                <a:latin typeface="+mn-ea"/>
              </a:rPr>
              <a:t>対象：全車種（軽自動車を除く）</a:t>
            </a:r>
            <a:r>
              <a:rPr lang="ja-JP" altLang="en-US" sz="1600" dirty="0" smtClean="0">
                <a:latin typeface="+mn-ea"/>
              </a:rPr>
              <a:t>］</a:t>
            </a:r>
            <a:endParaRPr lang="en-US" altLang="ja-JP" sz="1600" b="0" kern="100" dirty="0" smtClean="0">
              <a:solidFill>
                <a:schemeClr val="tx1"/>
              </a:solidFill>
              <a:effectLst/>
              <a:latin typeface="+mn-ea"/>
            </a:endParaRPr>
          </a:p>
          <a:p>
            <a:pPr marL="360000" indent="-139700">
              <a:spcBef>
                <a:spcPts val="300"/>
              </a:spcBef>
              <a:spcAft>
                <a:spcPts val="600"/>
              </a:spcAft>
            </a:pP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・トラック等の導入補助　（近畿運輸局：</a:t>
            </a:r>
            <a:r>
              <a:rPr lang="en-US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H28</a:t>
            </a: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　トラック</a:t>
            </a:r>
            <a:r>
              <a:rPr lang="en-US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225</a:t>
            </a: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台、バス</a:t>
            </a:r>
            <a:r>
              <a:rPr lang="en-US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4</a:t>
            </a: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台）</a:t>
            </a:r>
          </a:p>
          <a:p>
            <a:pPr marL="360000" indent="-139700">
              <a:spcBef>
                <a:spcPts val="300"/>
              </a:spcBef>
            </a:pP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・</a:t>
            </a:r>
            <a:r>
              <a:rPr lang="ja-JP" altLang="en-US" sz="2000" kern="100" dirty="0" smtClean="0">
                <a:latin typeface="+mn-ea"/>
              </a:rPr>
              <a:t>充電器の導入補助</a:t>
            </a: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（</a:t>
            </a:r>
            <a:r>
              <a:rPr lang="ja-JP" altLang="en-US" sz="2000" b="0" kern="100" dirty="0" smtClean="0">
                <a:solidFill>
                  <a:schemeClr val="tx1"/>
                </a:solidFill>
                <a:effectLst/>
                <a:latin typeface="+mn-ea"/>
              </a:rPr>
              <a:t>経済産業省</a:t>
            </a: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：</a:t>
            </a:r>
            <a:r>
              <a:rPr lang="en-US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H28</a:t>
            </a:r>
            <a:r>
              <a:rPr lang="ja-JP" altLang="en-US" sz="2000" b="0" kern="100" dirty="0" smtClean="0">
                <a:solidFill>
                  <a:schemeClr val="tx1"/>
                </a:solidFill>
                <a:effectLst/>
                <a:latin typeface="+mn-ea"/>
              </a:rPr>
              <a:t>　</a:t>
            </a:r>
            <a:r>
              <a:rPr lang="en-US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209</a:t>
            </a:r>
            <a:r>
              <a:rPr lang="ja-JP" altLang="ja-JP" sz="2000" b="0" kern="100" dirty="0" smtClean="0">
                <a:solidFill>
                  <a:schemeClr val="tx1"/>
                </a:solidFill>
                <a:effectLst/>
                <a:latin typeface="+mn-ea"/>
              </a:rPr>
              <a:t>箇所）</a:t>
            </a:r>
            <a:endParaRPr lang="ja-JP" altLang="ja-JP" sz="2000" b="0" kern="100" dirty="0" smtClean="0">
              <a:solidFill>
                <a:schemeClr val="tx1"/>
              </a:solidFill>
              <a:effectLst/>
              <a:latin typeface="+mn-ea"/>
              <a:cs typeface="Times New Roman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738120" y="6448251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67544" y="102680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+mn-ea"/>
              </a:rPr>
              <a:t>３．エコカーの普及促進、４．エコドライブの</a:t>
            </a:r>
            <a:r>
              <a:rPr lang="ja-JP" altLang="en-US" sz="2400" dirty="0" smtClean="0">
                <a:latin typeface="+mn-ea"/>
              </a:rPr>
              <a:t>推進</a:t>
            </a:r>
            <a:endParaRPr lang="ja-JP" altLang="en-US" sz="2400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724634"/>
            <a:ext cx="4068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■ 平成</a:t>
            </a:r>
            <a:r>
              <a:rPr lang="en-US" altLang="ja-JP" sz="2000" dirty="0" smtClean="0">
                <a:latin typeface="+mn-ea"/>
              </a:rPr>
              <a:t>28</a:t>
            </a:r>
            <a:r>
              <a:rPr lang="ja-JP" altLang="en-US" sz="2000" dirty="0" smtClean="0">
                <a:latin typeface="+mn-ea"/>
              </a:rPr>
              <a:t>年度における実施状況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951820" y="4077072"/>
            <a:ext cx="2844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ja-JP" sz="1400" dirty="0" smtClean="0">
                <a:latin typeface="+mn-ea"/>
              </a:rPr>
              <a:t>※NO</a:t>
            </a:r>
            <a:r>
              <a:rPr lang="ja-JP" altLang="en-US" sz="1400" dirty="0" smtClean="0">
                <a:latin typeface="+mn-ea"/>
              </a:rPr>
              <a:t>ｘ・</a:t>
            </a:r>
            <a:r>
              <a:rPr lang="en-US" altLang="ja-JP" sz="1400" dirty="0" smtClean="0">
                <a:latin typeface="+mn-ea"/>
              </a:rPr>
              <a:t>PM</a:t>
            </a:r>
            <a:r>
              <a:rPr lang="ja-JP" altLang="en-US" sz="1400" dirty="0" smtClean="0">
                <a:latin typeface="+mn-ea"/>
              </a:rPr>
              <a:t>削減量未算定</a:t>
            </a:r>
            <a:endParaRPr lang="ja-JP" altLang="en-US" sz="1400" dirty="0">
              <a:latin typeface="+mn-ea"/>
            </a:endParaRPr>
          </a:p>
        </p:txBody>
      </p:sp>
      <p:pic>
        <p:nvPicPr>
          <p:cNvPr id="12" name="図 11" descr="leafOMOT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0364" y="3433035"/>
            <a:ext cx="1476000" cy="20841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図 13" descr="ecodrive-sh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6368" y="5843364"/>
            <a:ext cx="1656000" cy="66529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テキスト ボックス 14"/>
          <p:cNvSpPr txBox="1"/>
          <p:nvPr/>
        </p:nvSpPr>
        <p:spPr>
          <a:xfrm>
            <a:off x="7092280" y="5497487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400" dirty="0" smtClean="0">
                <a:latin typeface="+mn-ea"/>
              </a:rPr>
              <a:t>リーフレット</a:t>
            </a:r>
            <a:endParaRPr lang="ja-JP" altLang="en-US" sz="1400" dirty="0"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948264" y="6504330"/>
            <a:ext cx="18722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400" dirty="0" smtClean="0">
                <a:latin typeface="+mn-ea"/>
              </a:rPr>
              <a:t>エコドライブステッカー</a:t>
            </a:r>
            <a:endParaRPr lang="ja-JP" altLang="en-US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1540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304" y="1703670"/>
            <a:ext cx="4800600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6004" y="1700808"/>
            <a:ext cx="4824000" cy="295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467544" y="102118"/>
            <a:ext cx="6696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+mn-ea"/>
              </a:rPr>
              <a:t>３．エコカーの普及促進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41276" y="4982914"/>
            <a:ext cx="47347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○</a:t>
            </a:r>
            <a:r>
              <a:rPr lang="ja-JP" altLang="ja-JP" sz="2000" dirty="0">
                <a:latin typeface="+mn-ea"/>
              </a:rPr>
              <a:t>平成</a:t>
            </a:r>
            <a:r>
              <a:rPr lang="en-US" altLang="ja-JP" sz="2000" dirty="0">
                <a:latin typeface="+mn-ea"/>
              </a:rPr>
              <a:t>32</a:t>
            </a:r>
            <a:r>
              <a:rPr lang="ja-JP" altLang="ja-JP" sz="2000" dirty="0">
                <a:latin typeface="+mn-ea"/>
              </a:rPr>
              <a:t>年度までにエコカーを２台に</a:t>
            </a:r>
            <a:r>
              <a:rPr lang="ja-JP" altLang="ja-JP" sz="2000" dirty="0" smtClean="0">
                <a:latin typeface="+mn-ea"/>
              </a:rPr>
              <a:t>１台</a:t>
            </a:r>
            <a:endParaRPr lang="en-US" altLang="ja-JP" sz="2000" dirty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41276" y="1129060"/>
            <a:ext cx="4302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32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年度目標</a:t>
            </a:r>
            <a:r>
              <a:rPr lang="ja-JP" altLang="en-US" sz="2000" u="sng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に</a:t>
            </a:r>
            <a:r>
              <a:rPr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向け、着実に進展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096197" y="4901098"/>
            <a:ext cx="35802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32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年度指標に向け、進展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988080" y="1733049"/>
            <a:ext cx="23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200" dirty="0">
                <a:latin typeface="+mn-ea"/>
              </a:rPr>
              <a:t>（％）は</a:t>
            </a:r>
            <a:r>
              <a:rPr lang="en-US" altLang="ja-JP" sz="1200" dirty="0">
                <a:latin typeface="+mn-ea"/>
              </a:rPr>
              <a:t>H32</a:t>
            </a:r>
            <a:r>
              <a:rPr lang="ja-JP" altLang="en-US" sz="1200" dirty="0">
                <a:latin typeface="+mn-ea"/>
              </a:rPr>
              <a:t>目標に対する割合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1520" y="701204"/>
            <a:ext cx="3564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対策による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 smtClean="0">
                <a:latin typeface="+mn-ea"/>
              </a:rPr>
              <a:t>・</a:t>
            </a:r>
            <a:r>
              <a:rPr lang="en-US" altLang="ja-JP" sz="2000" dirty="0" smtClean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削減量</a:t>
            </a:r>
            <a:endParaRPr lang="ja-JP" altLang="en-US" sz="2000" dirty="0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4072" y="4643844"/>
            <a:ext cx="2794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対策効果の指標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947436" y="5326608"/>
            <a:ext cx="41965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ja-JP" sz="2000" dirty="0" smtClean="0">
                <a:latin typeface="+mn-ea"/>
              </a:rPr>
              <a:t>【実績】平成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>
                <a:latin typeface="+mn-ea"/>
              </a:rPr>
              <a:t>　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97</a:t>
            </a:r>
            <a:r>
              <a:rPr lang="ja-JP" altLang="en-US" sz="2000" dirty="0" smtClean="0">
                <a:latin typeface="+mn-ea"/>
              </a:rPr>
              <a:t>万</a:t>
            </a:r>
            <a:r>
              <a:rPr lang="ja-JP" altLang="en-US" sz="2000" dirty="0">
                <a:latin typeface="+mn-ea"/>
              </a:rPr>
              <a:t>台（</a:t>
            </a:r>
            <a:r>
              <a:rPr lang="en-US" altLang="ja-JP" sz="2000" dirty="0" smtClean="0">
                <a:latin typeface="+mn-ea"/>
              </a:rPr>
              <a:t>28%</a:t>
            </a:r>
            <a:r>
              <a:rPr lang="ja-JP" altLang="en-US" sz="2000" dirty="0">
                <a:latin typeface="+mn-ea"/>
              </a:rPr>
              <a:t>）</a:t>
            </a:r>
            <a:endParaRPr lang="en-US" altLang="ja-JP" sz="2000" dirty="0">
              <a:latin typeface="+mn-ea"/>
            </a:endParaRPr>
          </a:p>
          <a:p>
            <a:pPr marL="792000"/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 smtClean="0">
                <a:latin typeface="+mn-ea"/>
              </a:rPr>
              <a:t>28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110</a:t>
            </a:r>
            <a:r>
              <a:rPr lang="ja-JP" altLang="en-US" sz="2000" dirty="0" smtClean="0">
                <a:latin typeface="+mn-ea"/>
              </a:rPr>
              <a:t>万台（</a:t>
            </a:r>
            <a:r>
              <a:rPr lang="en-US" altLang="ja-JP" sz="2000" dirty="0" smtClean="0">
                <a:latin typeface="+mn-ea"/>
              </a:rPr>
              <a:t>31%</a:t>
            </a:r>
            <a:r>
              <a:rPr lang="ja-JP" altLang="en-US" sz="2000" dirty="0" smtClean="0">
                <a:latin typeface="+mn-ea"/>
              </a:rPr>
              <a:t>）</a:t>
            </a:r>
            <a:endParaRPr lang="en-US" altLang="ja-JP" sz="2000" dirty="0" smtClean="0">
              <a:latin typeface="+mn-ea"/>
            </a:endParaRPr>
          </a:p>
          <a:p>
            <a:r>
              <a:rPr lang="ja-JP" altLang="en-US" sz="2000" dirty="0" smtClean="0">
                <a:latin typeface="+mn-ea"/>
              </a:rPr>
              <a:t>（参考）</a:t>
            </a:r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>
                <a:latin typeface="+mn-ea"/>
              </a:rPr>
              <a:t>21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>
                <a:latin typeface="+mn-ea"/>
              </a:rPr>
              <a:t>　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18</a:t>
            </a:r>
            <a:r>
              <a:rPr lang="ja-JP" altLang="en-US" sz="2000" dirty="0">
                <a:latin typeface="+mn-ea"/>
              </a:rPr>
              <a:t>万台（</a:t>
            </a:r>
            <a:r>
              <a:rPr lang="en-US" altLang="ja-JP" sz="2000" dirty="0">
                <a:latin typeface="+mn-ea"/>
              </a:rPr>
              <a:t>5%</a:t>
            </a:r>
            <a:r>
              <a:rPr lang="ja-JP" altLang="en-US" sz="2000" dirty="0" smtClean="0">
                <a:latin typeface="+mn-ea"/>
              </a:rPr>
              <a:t>）</a:t>
            </a:r>
            <a:endParaRPr lang="ja-JP" altLang="en-US" sz="2000" dirty="0"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83568" y="5326608"/>
            <a:ext cx="40867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dirty="0" smtClean="0">
                <a:latin typeface="+mn-ea"/>
              </a:rPr>
              <a:t>【</a:t>
            </a:r>
            <a:r>
              <a:rPr lang="ja-JP" altLang="en-US" sz="2000" dirty="0" smtClean="0">
                <a:latin typeface="+mn-ea"/>
              </a:rPr>
              <a:t>指標</a:t>
            </a:r>
            <a:r>
              <a:rPr lang="ja-JP" altLang="ja-JP" sz="2000" dirty="0" smtClean="0">
                <a:latin typeface="+mn-ea"/>
              </a:rPr>
              <a:t>】平成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en-US" altLang="ja-JP" sz="2000" dirty="0" smtClean="0">
                <a:latin typeface="+mn-ea"/>
              </a:rPr>
              <a:t>   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69</a:t>
            </a:r>
            <a:r>
              <a:rPr lang="ja-JP" altLang="en-US" sz="2000" dirty="0" smtClean="0">
                <a:latin typeface="+mn-ea"/>
              </a:rPr>
              <a:t>万台（</a:t>
            </a:r>
            <a:r>
              <a:rPr lang="en-US" altLang="ja-JP" sz="2000" dirty="0" smtClean="0">
                <a:latin typeface="+mn-ea"/>
              </a:rPr>
              <a:t>20%</a:t>
            </a:r>
            <a:r>
              <a:rPr lang="ja-JP" altLang="en-US" sz="2000" dirty="0" smtClean="0">
                <a:latin typeface="+mn-ea"/>
              </a:rPr>
              <a:t>）</a:t>
            </a:r>
            <a:endParaRPr lang="ja-JP" altLang="ja-JP" sz="2000" dirty="0" smtClean="0">
              <a:latin typeface="+mn-ea"/>
            </a:endParaRPr>
          </a:p>
          <a:p>
            <a:pPr marL="756000" lvl="1"/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>
                <a:latin typeface="+mn-ea"/>
              </a:rPr>
              <a:t>32</a:t>
            </a:r>
            <a:r>
              <a:rPr lang="ja-JP" altLang="ja-JP" sz="2000" dirty="0">
                <a:latin typeface="+mn-ea"/>
              </a:rPr>
              <a:t>年度　</a:t>
            </a:r>
            <a:r>
              <a:rPr lang="en-US" altLang="ja-JP" sz="2000" dirty="0" smtClean="0">
                <a:latin typeface="+mn-ea"/>
              </a:rPr>
              <a:t>179.5</a:t>
            </a:r>
            <a:r>
              <a:rPr lang="ja-JP" altLang="en-US" sz="2000" dirty="0" smtClean="0">
                <a:latin typeface="+mn-ea"/>
              </a:rPr>
              <a:t>万</a:t>
            </a:r>
            <a:r>
              <a:rPr lang="ja-JP" altLang="en-US" sz="2000" dirty="0">
                <a:latin typeface="+mn-ea"/>
              </a:rPr>
              <a:t>台</a:t>
            </a:r>
            <a:r>
              <a:rPr lang="ja-JP" altLang="en-US" sz="2000" dirty="0" smtClean="0">
                <a:latin typeface="+mn-ea"/>
              </a:rPr>
              <a:t>（</a:t>
            </a:r>
            <a:r>
              <a:rPr lang="en-US" altLang="ja-JP" sz="2000" dirty="0" smtClean="0">
                <a:latin typeface="+mn-ea"/>
              </a:rPr>
              <a:t>50%</a:t>
            </a:r>
            <a:r>
              <a:rPr lang="ja-JP" altLang="en-US" sz="2000" dirty="0" smtClean="0">
                <a:latin typeface="+mn-ea"/>
              </a:rPr>
              <a:t>）</a:t>
            </a:r>
            <a:endParaRPr lang="en-US" altLang="ja-JP" sz="2000" dirty="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877780" y="1129060"/>
            <a:ext cx="43027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32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年度目標</a:t>
            </a:r>
            <a:r>
              <a:rPr lang="ja-JP" altLang="en-US" sz="2000" u="sng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に</a:t>
            </a:r>
            <a:r>
              <a:rPr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向け、着実に進展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552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179512" y="1196752"/>
            <a:ext cx="882047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>
              <a:spcAft>
                <a:spcPts val="600"/>
              </a:spcAft>
            </a:pPr>
            <a:r>
              <a:rPr lang="ja-JP" altLang="en-US" sz="2000" b="1" dirty="0" smtClean="0">
                <a:latin typeface="+mj-ea"/>
                <a:ea typeface="+mj-ea"/>
              </a:rPr>
              <a:t>○公共交通機関の利便性の向上</a:t>
            </a:r>
            <a:endParaRPr lang="en-US" altLang="ja-JP" sz="2000" b="1" dirty="0" smtClean="0">
              <a:latin typeface="+mj-ea"/>
              <a:ea typeface="+mj-ea"/>
            </a:endParaRPr>
          </a:p>
          <a:p>
            <a:pPr marL="360000">
              <a:spcAft>
                <a:spcPts val="600"/>
              </a:spcAft>
            </a:pPr>
            <a:r>
              <a:rPr lang="ja-JP" altLang="ja-JP" sz="2000" dirty="0" smtClean="0">
                <a:latin typeface="+mj-ea"/>
                <a:ea typeface="+mj-ea"/>
              </a:rPr>
              <a:t>・</a:t>
            </a:r>
            <a:r>
              <a:rPr lang="ja-JP" altLang="ja-JP" sz="2000" dirty="0">
                <a:latin typeface="+mj-ea"/>
                <a:ea typeface="+mj-ea"/>
              </a:rPr>
              <a:t>おおさか東線（新大阪～久宝寺）</a:t>
            </a:r>
            <a:r>
              <a:rPr lang="ja-JP" altLang="ja-JP" sz="2000" dirty="0" smtClean="0">
                <a:latin typeface="+mj-ea"/>
                <a:ea typeface="+mj-ea"/>
              </a:rPr>
              <a:t>整備</a:t>
            </a:r>
            <a:r>
              <a:rPr lang="ja-JP" altLang="en-US" sz="2000" dirty="0" smtClean="0">
                <a:latin typeface="+mj-ea"/>
                <a:ea typeface="+mj-ea"/>
              </a:rPr>
              <a:t>中　</a:t>
            </a:r>
            <a:r>
              <a:rPr lang="ja-JP" altLang="ja-JP" sz="2000" dirty="0" smtClean="0">
                <a:latin typeface="+mj-ea"/>
                <a:ea typeface="+mj-ea"/>
              </a:rPr>
              <a:t>（大阪外環状鉄道㈱</a:t>
            </a:r>
            <a:r>
              <a:rPr lang="ja-JP" altLang="en-US" sz="2000" dirty="0" smtClean="0">
                <a:latin typeface="+mj-ea"/>
                <a:ea typeface="+mj-ea"/>
              </a:rPr>
              <a:t>）</a:t>
            </a:r>
            <a:endParaRPr lang="en-US" altLang="ja-JP" sz="2000" dirty="0" smtClean="0">
              <a:latin typeface="+mj-ea"/>
              <a:ea typeface="+mj-ea"/>
            </a:endParaRPr>
          </a:p>
          <a:p>
            <a:pPr marL="531813">
              <a:spcAft>
                <a:spcPts val="600"/>
              </a:spcAft>
            </a:pPr>
            <a:r>
              <a:rPr lang="en-US" altLang="ja-JP" sz="2000" dirty="0" smtClean="0">
                <a:latin typeface="+mj-ea"/>
                <a:ea typeface="+mj-ea"/>
              </a:rPr>
              <a:t>H30</a:t>
            </a:r>
            <a:r>
              <a:rPr lang="ja-JP" altLang="ja-JP" sz="2000" dirty="0" smtClean="0">
                <a:latin typeface="+mj-ea"/>
                <a:ea typeface="+mj-ea"/>
              </a:rPr>
              <a:t>末全線開業予定</a:t>
            </a:r>
            <a:r>
              <a:rPr lang="ja-JP" altLang="en-US" sz="2000" dirty="0" smtClean="0">
                <a:latin typeface="+mj-ea"/>
                <a:ea typeface="+mj-ea"/>
              </a:rPr>
              <a:t>　</a:t>
            </a:r>
            <a:r>
              <a:rPr lang="en-US" altLang="ja-JP" sz="2000" dirty="0" smtClean="0">
                <a:latin typeface="+mj-ea"/>
                <a:ea typeface="+mj-ea"/>
              </a:rPr>
              <a:t>※H20.3 </a:t>
            </a:r>
            <a:r>
              <a:rPr lang="ja-JP" altLang="en-US" sz="2000" dirty="0" smtClean="0">
                <a:latin typeface="+mj-ea"/>
                <a:ea typeface="+mj-ea"/>
              </a:rPr>
              <a:t>放出～久宝寺間 開業済</a:t>
            </a:r>
            <a:endParaRPr lang="ja-JP" altLang="ja-JP" sz="2000" dirty="0" smtClean="0">
              <a:latin typeface="+mj-ea"/>
              <a:ea typeface="+mj-ea"/>
            </a:endParaRPr>
          </a:p>
          <a:p>
            <a:pPr marL="360000">
              <a:spcAft>
                <a:spcPts val="600"/>
              </a:spcAft>
            </a:pPr>
            <a:r>
              <a:rPr lang="ja-JP" altLang="ja-JP" sz="2000" dirty="0" smtClean="0">
                <a:latin typeface="+mj-ea"/>
                <a:ea typeface="+mj-ea"/>
              </a:rPr>
              <a:t>・バスロケーションシステムの整備（大阪市：</a:t>
            </a:r>
            <a:r>
              <a:rPr lang="en-US" altLang="ja-JP" sz="2000" dirty="0" smtClean="0">
                <a:latin typeface="+mj-ea"/>
                <a:ea typeface="+mj-ea"/>
              </a:rPr>
              <a:t>H28   671</a:t>
            </a:r>
            <a:r>
              <a:rPr lang="ja-JP" altLang="ja-JP" sz="2000" dirty="0" smtClean="0">
                <a:latin typeface="+mj-ea"/>
                <a:ea typeface="+mj-ea"/>
              </a:rPr>
              <a:t>基）</a:t>
            </a:r>
            <a:endParaRPr lang="en-US" altLang="ja-JP" sz="2000" dirty="0" smtClean="0">
              <a:latin typeface="+mj-ea"/>
              <a:ea typeface="+mj-ea"/>
            </a:endParaRPr>
          </a:p>
          <a:p>
            <a:pPr marL="360000">
              <a:spcAft>
                <a:spcPts val="600"/>
              </a:spcAft>
            </a:pPr>
            <a:r>
              <a:rPr lang="ja-JP" altLang="en-US" sz="2000" dirty="0" smtClean="0">
                <a:latin typeface="+mj-ea"/>
                <a:ea typeface="+mj-ea"/>
              </a:rPr>
              <a:t>・コミュニティバスの運行（堺市、四條畷市、和泉市等）</a:t>
            </a:r>
            <a:endParaRPr lang="ja-JP" altLang="ja-JP" sz="2000" dirty="0" smtClean="0">
              <a:latin typeface="+mj-ea"/>
              <a:ea typeface="+mj-ea"/>
            </a:endParaRPr>
          </a:p>
          <a:p>
            <a:pPr marL="449263" indent="-90488">
              <a:spcAft>
                <a:spcPts val="600"/>
              </a:spcAft>
            </a:pPr>
            <a:r>
              <a:rPr lang="ja-JP" altLang="ja-JP" sz="2000" dirty="0" smtClean="0">
                <a:latin typeface="+mj-ea"/>
                <a:ea typeface="+mj-ea"/>
              </a:rPr>
              <a:t>・</a:t>
            </a:r>
            <a:r>
              <a:rPr lang="ja-JP" altLang="ja-JP" sz="2000" dirty="0">
                <a:latin typeface="+mj-ea"/>
                <a:ea typeface="+mj-ea"/>
              </a:rPr>
              <a:t>駅前広場</a:t>
            </a:r>
            <a:r>
              <a:rPr lang="ja-JP" altLang="ja-JP" sz="2000" dirty="0" smtClean="0">
                <a:latin typeface="+mj-ea"/>
                <a:ea typeface="+mj-ea"/>
              </a:rPr>
              <a:t>整備</a:t>
            </a:r>
            <a:r>
              <a:rPr lang="ja-JP" altLang="en-US" sz="2000" dirty="0">
                <a:latin typeface="+mj-ea"/>
                <a:ea typeface="+mj-ea"/>
              </a:rPr>
              <a:t>　</a:t>
            </a:r>
            <a:r>
              <a:rPr lang="en-US" altLang="ja-JP" sz="2000" dirty="0" smtClean="0">
                <a:latin typeface="+mj-ea"/>
                <a:ea typeface="+mj-ea"/>
              </a:rPr>
              <a:t>H28</a:t>
            </a:r>
            <a:r>
              <a:rPr lang="ja-JP" altLang="en-US" sz="2000" dirty="0" smtClean="0">
                <a:latin typeface="+mj-ea"/>
                <a:ea typeface="+mj-ea"/>
              </a:rPr>
              <a:t>：南海鳥取ノ荘駅完了、</a:t>
            </a:r>
            <a:r>
              <a:rPr lang="en-US" altLang="ja-JP" sz="2000" dirty="0" smtClean="0">
                <a:latin typeface="+mj-ea"/>
                <a:ea typeface="+mj-ea"/>
              </a:rPr>
              <a:t>12</a:t>
            </a:r>
            <a:r>
              <a:rPr lang="ja-JP" altLang="en-US" sz="2000" dirty="0" smtClean="0">
                <a:latin typeface="+mj-ea"/>
                <a:ea typeface="+mj-ea"/>
              </a:rPr>
              <a:t>箇所整備中</a:t>
            </a:r>
            <a:endParaRPr lang="en-US" altLang="ja-JP" sz="2000" dirty="0" smtClean="0">
              <a:latin typeface="+mj-ea"/>
              <a:ea typeface="+mj-ea"/>
            </a:endParaRPr>
          </a:p>
          <a:p>
            <a:pPr marL="180000">
              <a:spcBef>
                <a:spcPts val="1200"/>
              </a:spcBef>
              <a:spcAft>
                <a:spcPts val="600"/>
              </a:spcAft>
            </a:pPr>
            <a:r>
              <a:rPr lang="ja-JP" altLang="en-US" sz="2000" b="1" dirty="0">
                <a:latin typeface="+mj-ea"/>
                <a:ea typeface="+mj-ea"/>
              </a:rPr>
              <a:t>○自家用自動車の使用</a:t>
            </a:r>
            <a:r>
              <a:rPr lang="ja-JP" altLang="en-US" sz="2000" b="1" dirty="0" smtClean="0">
                <a:latin typeface="+mj-ea"/>
                <a:ea typeface="+mj-ea"/>
              </a:rPr>
              <a:t>自粛　</a:t>
            </a:r>
            <a:r>
              <a:rPr lang="ja-JP" altLang="en-US" sz="1600" b="1" dirty="0" smtClean="0">
                <a:latin typeface="+mj-ea"/>
                <a:ea typeface="+mj-ea"/>
              </a:rPr>
              <a:t>［</a:t>
            </a:r>
            <a:r>
              <a:rPr lang="ja-JP" altLang="en-US" sz="1600" b="1" dirty="0">
                <a:latin typeface="+mj-ea"/>
                <a:ea typeface="+mj-ea"/>
              </a:rPr>
              <a:t>対象</a:t>
            </a:r>
            <a:r>
              <a:rPr lang="ja-JP" altLang="en-US" sz="1600" b="1" dirty="0" smtClean="0">
                <a:latin typeface="+mj-ea"/>
                <a:ea typeface="+mj-ea"/>
              </a:rPr>
              <a:t>：乗用車等］</a:t>
            </a:r>
            <a:endParaRPr lang="ja-JP" altLang="en-US" sz="1600" b="1" dirty="0">
              <a:latin typeface="+mj-ea"/>
              <a:ea typeface="+mj-ea"/>
            </a:endParaRPr>
          </a:p>
          <a:p>
            <a:pPr marL="539750" indent="-185738">
              <a:spcAft>
                <a:spcPts val="600"/>
              </a:spcAft>
            </a:pPr>
            <a:r>
              <a:rPr lang="ja-JP" altLang="ja-JP" sz="2000" dirty="0" smtClean="0">
                <a:latin typeface="+mj-ea"/>
                <a:ea typeface="+mj-ea"/>
              </a:rPr>
              <a:t>・</a:t>
            </a:r>
            <a:r>
              <a:rPr lang="ja-JP" altLang="ja-JP" sz="2000" dirty="0">
                <a:latin typeface="+mj-ea"/>
                <a:ea typeface="+mj-ea"/>
              </a:rPr>
              <a:t>エコ通勤優良事業所認証</a:t>
            </a:r>
            <a:r>
              <a:rPr lang="ja-JP" altLang="ja-JP" sz="2000" dirty="0" smtClean="0">
                <a:latin typeface="+mj-ea"/>
                <a:ea typeface="+mj-ea"/>
              </a:rPr>
              <a:t>制度（</a:t>
            </a:r>
            <a:r>
              <a:rPr lang="ja-JP" altLang="ja-JP" sz="2000" dirty="0">
                <a:latin typeface="+mj-ea"/>
                <a:ea typeface="+mj-ea"/>
              </a:rPr>
              <a:t>近畿運輸局</a:t>
            </a:r>
            <a:r>
              <a:rPr lang="ja-JP" altLang="ja-JP" sz="2000" dirty="0" smtClean="0">
                <a:latin typeface="+mj-ea"/>
                <a:ea typeface="+mj-ea"/>
              </a:rPr>
              <a:t>：</a:t>
            </a:r>
            <a:r>
              <a:rPr lang="en-US" altLang="ja-JP" sz="2000" dirty="0" smtClean="0">
                <a:latin typeface="+mj-ea"/>
                <a:ea typeface="+mj-ea"/>
              </a:rPr>
              <a:t>H28</a:t>
            </a:r>
            <a:r>
              <a:rPr lang="ja-JP" altLang="en-US" sz="2000" dirty="0" smtClean="0">
                <a:latin typeface="+mj-ea"/>
                <a:ea typeface="+mj-ea"/>
              </a:rPr>
              <a:t>年度</a:t>
            </a:r>
            <a:r>
              <a:rPr lang="ja-JP" altLang="ja-JP" sz="2000" dirty="0" smtClean="0">
                <a:latin typeface="+mj-ea"/>
                <a:ea typeface="+mj-ea"/>
              </a:rPr>
              <a:t>末</a:t>
            </a:r>
            <a:r>
              <a:rPr lang="ja-JP" altLang="en-US" sz="2000" dirty="0" smtClean="0">
                <a:latin typeface="+mj-ea"/>
                <a:ea typeface="+mj-ea"/>
              </a:rPr>
              <a:t>　</a:t>
            </a:r>
            <a:r>
              <a:rPr lang="en-US" altLang="ja-JP" sz="2000" dirty="0" smtClean="0">
                <a:latin typeface="+mj-ea"/>
                <a:ea typeface="+mj-ea"/>
              </a:rPr>
              <a:t>38</a:t>
            </a:r>
            <a:r>
              <a:rPr lang="ja-JP" altLang="ja-JP" sz="2000" dirty="0" smtClean="0">
                <a:latin typeface="+mj-ea"/>
                <a:ea typeface="+mj-ea"/>
              </a:rPr>
              <a:t>事業所</a:t>
            </a:r>
            <a:r>
              <a:rPr lang="ja-JP" altLang="en-US" sz="2000" dirty="0" smtClean="0">
                <a:latin typeface="+mj-ea"/>
                <a:ea typeface="+mj-ea"/>
              </a:rPr>
              <a:t>認証</a:t>
            </a:r>
            <a:r>
              <a:rPr lang="ja-JP" altLang="ja-JP" sz="2000" dirty="0" smtClean="0">
                <a:latin typeface="+mj-ea"/>
                <a:ea typeface="+mj-ea"/>
              </a:rPr>
              <a:t>）</a:t>
            </a:r>
            <a:endParaRPr lang="en-US" altLang="ja-JP" sz="2000" dirty="0" smtClean="0">
              <a:latin typeface="+mj-ea"/>
              <a:ea typeface="+mj-ea"/>
            </a:endParaRPr>
          </a:p>
          <a:p>
            <a:pPr marL="539750" indent="-185738">
              <a:spcAft>
                <a:spcPts val="600"/>
              </a:spcAft>
            </a:pPr>
            <a:r>
              <a:rPr lang="ja-JP" altLang="en-US" sz="2000" dirty="0" smtClean="0">
                <a:latin typeface="+mj-ea"/>
                <a:ea typeface="+mj-ea"/>
              </a:rPr>
              <a:t>・ノーマイカーデーの啓発等の実施（大阪市、堺市、高槻市、摂津市等）</a:t>
            </a:r>
            <a:endParaRPr lang="en-US" altLang="ja-JP" sz="2000" dirty="0" smtClean="0">
              <a:latin typeface="+mj-ea"/>
              <a:ea typeface="+mj-ea"/>
            </a:endParaRPr>
          </a:p>
          <a:p>
            <a:pPr marL="180000">
              <a:spcBef>
                <a:spcPts val="1200"/>
              </a:spcBef>
              <a:spcAft>
                <a:spcPts val="600"/>
              </a:spcAft>
            </a:pP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○歩行者・</a:t>
            </a:r>
            <a:r>
              <a:rPr lang="ja-JP" altLang="en-US" sz="20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自転車利用の</a:t>
            </a: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利便性の向上</a:t>
            </a:r>
            <a:endParaRPr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539750" indent="-185738">
              <a:spcAft>
                <a:spcPts val="600"/>
              </a:spcAft>
            </a:pPr>
            <a:r>
              <a:rPr lang="ja-JP" altLang="en-US" sz="2000" dirty="0" smtClean="0">
                <a:latin typeface="+mj-ea"/>
                <a:ea typeface="+mj-ea"/>
              </a:rPr>
              <a:t>・自転車</a:t>
            </a:r>
            <a:r>
              <a:rPr lang="ja-JP" altLang="en-US" sz="2000" dirty="0">
                <a:latin typeface="+mj-ea"/>
                <a:ea typeface="+mj-ea"/>
              </a:rPr>
              <a:t>歩行者</a:t>
            </a:r>
            <a:r>
              <a:rPr lang="ja-JP" altLang="en-US" sz="2000" dirty="0" smtClean="0">
                <a:latin typeface="+mj-ea"/>
                <a:ea typeface="+mj-ea"/>
              </a:rPr>
              <a:t>道の整備（近畿地方整備局等）</a:t>
            </a:r>
            <a:endParaRPr lang="en-US" altLang="ja-JP" sz="2000" dirty="0" smtClean="0">
              <a:latin typeface="+mj-ea"/>
              <a:ea typeface="+mj-ea"/>
            </a:endParaRPr>
          </a:p>
          <a:p>
            <a:pPr marL="539750" indent="-185738">
              <a:spcAft>
                <a:spcPts val="600"/>
              </a:spcAft>
            </a:pPr>
            <a:r>
              <a:rPr lang="ja-JP" altLang="en-US" sz="2000" dirty="0">
                <a:latin typeface="+mj-ea"/>
                <a:ea typeface="+mj-ea"/>
              </a:rPr>
              <a:t>　</a:t>
            </a:r>
            <a:r>
              <a:rPr lang="en-US" altLang="ja-JP" sz="2000" dirty="0" smtClean="0">
                <a:latin typeface="+mn-ea"/>
              </a:rPr>
              <a:t>H28</a:t>
            </a:r>
            <a:r>
              <a:rPr lang="ja-JP" altLang="en-US" sz="2000" dirty="0" smtClean="0">
                <a:latin typeface="+mn-ea"/>
              </a:rPr>
              <a:t>：岸和田</a:t>
            </a:r>
            <a:r>
              <a:rPr lang="en-US" altLang="ja-JP" sz="2000" dirty="0" smtClean="0">
                <a:latin typeface="+mn-ea"/>
              </a:rPr>
              <a:t>3</a:t>
            </a:r>
            <a:r>
              <a:rPr lang="ja-JP" altLang="en-US" sz="2000" dirty="0" smtClean="0">
                <a:latin typeface="+mn-ea"/>
              </a:rPr>
              <a:t>丁目</a:t>
            </a:r>
            <a:r>
              <a:rPr lang="ja-JP" altLang="ja-JP" sz="2000" dirty="0" smtClean="0">
                <a:latin typeface="+mn-ea"/>
              </a:rPr>
              <a:t>（</a:t>
            </a:r>
            <a:r>
              <a:rPr lang="ja-JP" altLang="en-US" sz="2000" dirty="0" smtClean="0">
                <a:latin typeface="+mn-ea"/>
              </a:rPr>
              <a:t>門真市</a:t>
            </a:r>
            <a:r>
              <a:rPr lang="ja-JP" altLang="ja-JP" sz="2000" dirty="0" smtClean="0">
                <a:latin typeface="+mn-ea"/>
              </a:rPr>
              <a:t>）</a:t>
            </a:r>
            <a:r>
              <a:rPr lang="ja-JP" altLang="en-US" sz="2000" dirty="0" smtClean="0">
                <a:latin typeface="+mn-ea"/>
              </a:rPr>
              <a:t>完了、国道</a:t>
            </a:r>
            <a:r>
              <a:rPr lang="en-US" altLang="ja-JP" sz="2000" dirty="0" smtClean="0">
                <a:latin typeface="+mn-ea"/>
              </a:rPr>
              <a:t>43</a:t>
            </a:r>
            <a:r>
              <a:rPr lang="ja-JP" altLang="en-US" sz="2000" dirty="0" err="1" smtClean="0">
                <a:latin typeface="+mn-ea"/>
              </a:rPr>
              <a:t>、</a:t>
            </a:r>
            <a:r>
              <a:rPr lang="en-US" altLang="ja-JP" sz="2000" dirty="0" smtClean="0">
                <a:latin typeface="+mn-ea"/>
              </a:rPr>
              <a:t>25</a:t>
            </a:r>
            <a:r>
              <a:rPr lang="ja-JP" altLang="en-US" sz="2000" dirty="0" smtClean="0">
                <a:latin typeface="+mn-ea"/>
              </a:rPr>
              <a:t>号他整備中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76456" y="6520259"/>
            <a:ext cx="442392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2048" y="116632"/>
            <a:ext cx="8244408" cy="461665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fontAlgn="t"/>
            <a:r>
              <a:rPr lang="ja-JP" altLang="en-US" sz="2400" dirty="0">
                <a:latin typeface="+mn-ea"/>
              </a:rPr>
              <a:t>５．</a:t>
            </a:r>
            <a:r>
              <a:rPr lang="ja-JP" altLang="ja-JP" sz="2400" dirty="0">
                <a:latin typeface="+mn-ea"/>
              </a:rPr>
              <a:t>交通需要の調整・低減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3528" y="692696"/>
            <a:ext cx="4068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■ 平成</a:t>
            </a:r>
            <a:r>
              <a:rPr lang="en-US" altLang="ja-JP" sz="2000" dirty="0" smtClean="0">
                <a:latin typeface="+mn-ea"/>
              </a:rPr>
              <a:t>28</a:t>
            </a:r>
            <a:r>
              <a:rPr lang="ja-JP" altLang="en-US" sz="2000" dirty="0" smtClean="0">
                <a:latin typeface="+mn-ea"/>
              </a:rPr>
              <a:t>年度における実施状況</a:t>
            </a:r>
            <a:endParaRPr kumimoji="1" lang="ja-JP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802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2" y="1688672"/>
            <a:ext cx="4851400" cy="286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745" y="1645692"/>
            <a:ext cx="4803775" cy="286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520259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1520" y="5182668"/>
            <a:ext cx="44102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000" dirty="0" smtClean="0">
                <a:latin typeface="+mn-ea"/>
              </a:rPr>
              <a:t>【</a:t>
            </a:r>
            <a:r>
              <a:rPr lang="ja-JP" altLang="en-US" sz="2000" dirty="0" smtClean="0">
                <a:latin typeface="+mn-ea"/>
              </a:rPr>
              <a:t>指標</a:t>
            </a:r>
            <a:r>
              <a:rPr lang="ja-JP" altLang="ja-JP" sz="2000" dirty="0" smtClean="0">
                <a:latin typeface="+mn-ea"/>
              </a:rPr>
              <a:t>】平成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3</a:t>
            </a:r>
            <a:r>
              <a:rPr lang="ja-JP" altLang="en-US" sz="2000" dirty="0" smtClean="0">
                <a:latin typeface="+mn-ea"/>
              </a:rPr>
              <a:t>％削減</a:t>
            </a:r>
            <a:endParaRPr lang="en-US" altLang="ja-JP" sz="2000" dirty="0" smtClean="0">
              <a:latin typeface="+mn-ea"/>
            </a:endParaRPr>
          </a:p>
          <a:p>
            <a:pPr marL="2147888"/>
            <a:r>
              <a:rPr lang="ja-JP" altLang="en-US" sz="2000" dirty="0" smtClean="0">
                <a:latin typeface="+mn-ea"/>
              </a:rPr>
              <a:t>（</a:t>
            </a:r>
            <a:r>
              <a:rPr lang="en-US" altLang="ja-JP" sz="2000" dirty="0" smtClean="0">
                <a:latin typeface="+mn-ea"/>
              </a:rPr>
              <a:t>27,750</a:t>
            </a:r>
            <a:r>
              <a:rPr lang="ja-JP" altLang="en-US" sz="2000" dirty="0" smtClean="0">
                <a:latin typeface="+mn-ea"/>
              </a:rPr>
              <a:t>百万台</a:t>
            </a:r>
            <a:r>
              <a:rPr lang="en-US" altLang="ja-JP" sz="2000" dirty="0" smtClean="0">
                <a:latin typeface="+mn-ea"/>
              </a:rPr>
              <a:t>km</a:t>
            </a:r>
            <a:r>
              <a:rPr lang="ja-JP" altLang="en-US" sz="2000" dirty="0" smtClean="0">
                <a:latin typeface="+mn-ea"/>
              </a:rPr>
              <a:t>）</a:t>
            </a:r>
            <a:endParaRPr lang="ja-JP" altLang="ja-JP" sz="2000" dirty="0" smtClean="0">
              <a:latin typeface="+mn-ea"/>
            </a:endParaRPr>
          </a:p>
          <a:p>
            <a:pPr marL="792000" lvl="1"/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>
                <a:latin typeface="+mn-ea"/>
              </a:rPr>
              <a:t>32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4</a:t>
            </a:r>
            <a:r>
              <a:rPr lang="ja-JP" altLang="en-US" sz="2000" dirty="0" smtClean="0">
                <a:latin typeface="+mn-ea"/>
              </a:rPr>
              <a:t>％削減</a:t>
            </a:r>
            <a:endParaRPr lang="en-US" altLang="ja-JP" sz="2000" dirty="0">
              <a:latin typeface="+mn-ea"/>
            </a:endParaRPr>
          </a:p>
          <a:p>
            <a:pPr marL="2154238" lvl="1"/>
            <a:r>
              <a:rPr lang="ja-JP" altLang="en-US" sz="2000" dirty="0" smtClean="0">
                <a:latin typeface="+mn-ea"/>
              </a:rPr>
              <a:t>（</a:t>
            </a:r>
            <a:r>
              <a:rPr lang="en-US" altLang="ja-JP" sz="2000" dirty="0" smtClean="0">
                <a:latin typeface="+mn-ea"/>
              </a:rPr>
              <a:t>27,560</a:t>
            </a:r>
            <a:r>
              <a:rPr lang="ja-JP" altLang="en-US" sz="2000" dirty="0" smtClean="0">
                <a:latin typeface="+mn-ea"/>
              </a:rPr>
              <a:t>百万台</a:t>
            </a:r>
            <a:r>
              <a:rPr lang="en-US" altLang="ja-JP" sz="2000" dirty="0" smtClean="0">
                <a:latin typeface="+mn-ea"/>
              </a:rPr>
              <a:t>km</a:t>
            </a:r>
            <a:r>
              <a:rPr lang="ja-JP" altLang="en-US" sz="2000" dirty="0" smtClean="0">
                <a:latin typeface="+mn-ea"/>
              </a:rPr>
              <a:t>）</a:t>
            </a:r>
            <a:endParaRPr lang="en-US" altLang="ja-JP" sz="2000" dirty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27584" y="968028"/>
            <a:ext cx="80283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H21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→</a:t>
            </a:r>
            <a:r>
              <a:rPr kumimoji="1"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H28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で全体の</a:t>
            </a:r>
            <a:r>
              <a:rPr kumimoji="1"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走行量は減少しているが、排出係数の大きいバス、特種（殊）車の走行量が増えたため、削減量が減少。</a:t>
            </a:r>
            <a:endParaRPr kumimoji="1" lang="en-US" altLang="ja-JP" sz="2000" dirty="0" smtClean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283968" y="4809346"/>
            <a:ext cx="486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27</a:t>
            </a:r>
            <a:r>
              <a:rPr kumimoji="1" lang="ja-JP" altLang="en-US" sz="2000" u="sng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年度より走行量の減少割合が低下</a:t>
            </a:r>
            <a:endParaRPr kumimoji="1" lang="ja-JP" altLang="en-US" sz="2000" u="sng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966616" y="1796549"/>
            <a:ext cx="230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1200" dirty="0">
                <a:latin typeface="+mn-ea"/>
              </a:rPr>
              <a:t>（％）は</a:t>
            </a:r>
            <a:r>
              <a:rPr lang="en-US" altLang="ja-JP" sz="1200" dirty="0">
                <a:latin typeface="+mn-ea"/>
              </a:rPr>
              <a:t>H32</a:t>
            </a:r>
            <a:r>
              <a:rPr lang="ja-JP" altLang="en-US" sz="1200" dirty="0">
                <a:latin typeface="+mn-ea"/>
              </a:rPr>
              <a:t>目標に対する割合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51520" y="620688"/>
            <a:ext cx="3564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対策による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 smtClean="0">
                <a:latin typeface="+mn-ea"/>
              </a:rPr>
              <a:t>・</a:t>
            </a:r>
            <a:r>
              <a:rPr lang="en-US" altLang="ja-JP" sz="2000" dirty="0" smtClean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削減量</a:t>
            </a:r>
            <a:endParaRPr lang="ja-JP" altLang="en-US" sz="2000" dirty="0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94072" y="4438772"/>
            <a:ext cx="3153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■ 対策効果の指標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32048" y="116632"/>
            <a:ext cx="8244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t"/>
            <a:r>
              <a:rPr lang="ja-JP" altLang="en-US" sz="2400" dirty="0">
                <a:latin typeface="+mn-ea"/>
              </a:rPr>
              <a:t>５．</a:t>
            </a:r>
            <a:r>
              <a:rPr lang="ja-JP" altLang="ja-JP" sz="2400" dirty="0">
                <a:latin typeface="+mn-ea"/>
              </a:rPr>
              <a:t>交通需要の調整・低減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572000" y="5182668"/>
            <a:ext cx="43569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ja-JP" sz="2000" dirty="0" smtClean="0">
                <a:latin typeface="+mn-ea"/>
              </a:rPr>
              <a:t>【</a:t>
            </a:r>
            <a:r>
              <a:rPr lang="ja-JP" altLang="ja-JP" sz="2000" dirty="0">
                <a:latin typeface="+mn-ea"/>
              </a:rPr>
              <a:t>実績】平成</a:t>
            </a:r>
            <a:r>
              <a:rPr lang="en-US" altLang="ja-JP" sz="2000" dirty="0">
                <a:latin typeface="+mn-ea"/>
              </a:rPr>
              <a:t>27</a:t>
            </a:r>
            <a:r>
              <a:rPr lang="ja-JP" altLang="ja-JP" sz="2000" dirty="0">
                <a:latin typeface="+mn-ea"/>
              </a:rPr>
              <a:t>年度</a:t>
            </a: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>
                <a:latin typeface="+mn-ea"/>
              </a:rPr>
              <a:t>4.1</a:t>
            </a:r>
            <a:r>
              <a:rPr lang="ja-JP" altLang="en-US" sz="2000" dirty="0">
                <a:latin typeface="+mn-ea"/>
              </a:rPr>
              <a:t>％減少</a:t>
            </a:r>
            <a:endParaRPr lang="en-US" altLang="ja-JP" sz="2000" dirty="0">
              <a:latin typeface="+mn-ea"/>
            </a:endParaRPr>
          </a:p>
          <a:p>
            <a:pPr marL="2147888"/>
            <a:r>
              <a:rPr lang="ja-JP" altLang="en-US" sz="2000" dirty="0" smtClean="0">
                <a:latin typeface="+mn-ea"/>
              </a:rPr>
              <a:t>（</a:t>
            </a:r>
            <a:r>
              <a:rPr lang="en-US" altLang="ja-JP" sz="2000" dirty="0" smtClean="0">
                <a:latin typeface="+mn-ea"/>
              </a:rPr>
              <a:t>27,460</a:t>
            </a:r>
            <a:r>
              <a:rPr lang="ja-JP" altLang="en-US" sz="2000" dirty="0" smtClean="0">
                <a:latin typeface="+mn-ea"/>
              </a:rPr>
              <a:t>百万台</a:t>
            </a:r>
            <a:r>
              <a:rPr lang="en-US" altLang="ja-JP" sz="2000" dirty="0" smtClean="0">
                <a:latin typeface="+mn-ea"/>
              </a:rPr>
              <a:t>km</a:t>
            </a:r>
            <a:r>
              <a:rPr lang="ja-JP" altLang="en-US" sz="2000" dirty="0" smtClean="0">
                <a:latin typeface="+mn-ea"/>
              </a:rPr>
              <a:t>）</a:t>
            </a:r>
            <a:endParaRPr lang="en-US" altLang="ja-JP" sz="2000" dirty="0" smtClean="0">
              <a:latin typeface="+mn-ea"/>
            </a:endParaRPr>
          </a:p>
          <a:p>
            <a:pPr marL="792000"/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 smtClean="0">
                <a:latin typeface="+mn-ea"/>
              </a:rPr>
              <a:t>28</a:t>
            </a:r>
            <a:r>
              <a:rPr lang="ja-JP" altLang="ja-JP" sz="2000" dirty="0" smtClean="0">
                <a:latin typeface="+mn-ea"/>
              </a:rPr>
              <a:t>年度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3.6</a:t>
            </a:r>
            <a:r>
              <a:rPr lang="ja-JP" altLang="en-US" sz="2000" dirty="0" smtClean="0">
                <a:latin typeface="+mn-ea"/>
              </a:rPr>
              <a:t>％減少</a:t>
            </a:r>
            <a:endParaRPr lang="en-US" altLang="ja-JP" sz="2000" dirty="0" smtClean="0">
              <a:latin typeface="+mn-ea"/>
            </a:endParaRPr>
          </a:p>
          <a:p>
            <a:pPr marL="2154238"/>
            <a:r>
              <a:rPr lang="ja-JP" altLang="en-US" sz="2000" dirty="0" smtClean="0">
                <a:latin typeface="+mn-ea"/>
              </a:rPr>
              <a:t>（</a:t>
            </a:r>
            <a:r>
              <a:rPr lang="en-US" altLang="ja-JP" sz="2000" dirty="0" smtClean="0">
                <a:latin typeface="+mn-ea"/>
              </a:rPr>
              <a:t>27,590</a:t>
            </a:r>
            <a:r>
              <a:rPr lang="ja-JP" altLang="en-US" sz="2000" dirty="0" smtClean="0">
                <a:latin typeface="+mn-ea"/>
              </a:rPr>
              <a:t>百万台</a:t>
            </a:r>
            <a:r>
              <a:rPr lang="en-US" altLang="ja-JP" sz="2000" dirty="0" smtClean="0">
                <a:latin typeface="+mn-ea"/>
              </a:rPr>
              <a:t>km</a:t>
            </a:r>
            <a:r>
              <a:rPr lang="ja-JP" altLang="en-US" sz="2000" dirty="0">
                <a:latin typeface="+mn-ea"/>
              </a:rPr>
              <a:t>）</a:t>
            </a:r>
            <a:endParaRPr lang="en-US" altLang="ja-JP" sz="2000" dirty="0" smtClean="0">
              <a:latin typeface="+mn-ea"/>
            </a:endParaRPr>
          </a:p>
          <a:p>
            <a:r>
              <a:rPr lang="ja-JP" altLang="en-US" sz="2000" dirty="0" smtClean="0">
                <a:latin typeface="+mn-ea"/>
              </a:rPr>
              <a:t>（参考）</a:t>
            </a:r>
            <a:r>
              <a:rPr lang="ja-JP" altLang="ja-JP" sz="2000" dirty="0" smtClean="0">
                <a:latin typeface="+mn-ea"/>
              </a:rPr>
              <a:t>平成</a:t>
            </a:r>
            <a:r>
              <a:rPr lang="en-US" altLang="ja-JP" sz="2000" dirty="0">
                <a:latin typeface="+mn-ea"/>
              </a:rPr>
              <a:t>21</a:t>
            </a:r>
            <a:r>
              <a:rPr lang="ja-JP" altLang="ja-JP" sz="2000" dirty="0">
                <a:latin typeface="+mn-ea"/>
              </a:rPr>
              <a:t>年度</a:t>
            </a:r>
            <a:r>
              <a:rPr lang="ja-JP" altLang="en-US" sz="2000" dirty="0">
                <a:latin typeface="+mn-ea"/>
              </a:rPr>
              <a:t>　 </a:t>
            </a:r>
            <a:r>
              <a:rPr lang="en-US" altLang="ja-JP" sz="2000" dirty="0" smtClean="0">
                <a:latin typeface="+mn-ea"/>
              </a:rPr>
              <a:t>28,620</a:t>
            </a:r>
            <a:r>
              <a:rPr lang="ja-JP" altLang="en-US" sz="2000" dirty="0" smtClean="0">
                <a:latin typeface="+mn-ea"/>
              </a:rPr>
              <a:t>百万台</a:t>
            </a:r>
            <a:r>
              <a:rPr lang="en-US" altLang="ja-JP" sz="2000" dirty="0" smtClean="0">
                <a:latin typeface="+mn-ea"/>
              </a:rPr>
              <a:t>km</a:t>
            </a:r>
            <a:endParaRPr lang="ja-JP" altLang="en-US" sz="2000" dirty="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3269" y="4806444"/>
            <a:ext cx="42467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○平成</a:t>
            </a:r>
            <a:r>
              <a:rPr lang="en-US" altLang="ja-JP" sz="2000" dirty="0" smtClean="0">
                <a:latin typeface="+mn-ea"/>
              </a:rPr>
              <a:t>21</a:t>
            </a:r>
            <a:r>
              <a:rPr lang="ja-JP" altLang="en-US" sz="2000" dirty="0" smtClean="0">
                <a:latin typeface="+mn-ea"/>
              </a:rPr>
              <a:t>年度</a:t>
            </a:r>
            <a:r>
              <a:rPr lang="ja-JP" altLang="en-US" sz="2000" dirty="0">
                <a:latin typeface="+mn-ea"/>
              </a:rPr>
              <a:t>の自動車走行量</a:t>
            </a:r>
            <a:r>
              <a:rPr lang="ja-JP" altLang="en-US" sz="2000" dirty="0" smtClean="0">
                <a:latin typeface="+mn-ea"/>
              </a:rPr>
              <a:t>から</a:t>
            </a:r>
            <a:endParaRPr lang="ja-JP" altLang="en-US" sz="2000" dirty="0">
              <a:latin typeface="+mn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517296" y="4483736"/>
            <a:ext cx="144000" cy="144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670358" y="4373890"/>
            <a:ext cx="39979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600" dirty="0" smtClean="0">
                <a:latin typeface="ＭＳ ゴシック" pitchFamily="49" charset="-128"/>
                <a:ea typeface="ＭＳ ゴシック" pitchFamily="49" charset="-128"/>
              </a:rPr>
              <a:t>走行量が減少した車種</a:t>
            </a:r>
            <a:r>
              <a:rPr lang="ja-JP" altLang="en-US" sz="1600" dirty="0" smtClean="0">
                <a:latin typeface="ＭＳ ゴシック" pitchFamily="49" charset="-128"/>
                <a:ea typeface="ＭＳ ゴシック" pitchFamily="49" charset="-128"/>
              </a:rPr>
              <a:t>のみの</a:t>
            </a:r>
            <a:r>
              <a:rPr kumimoji="1" lang="ja-JP" altLang="en-US" sz="1600" dirty="0" smtClean="0">
                <a:latin typeface="ＭＳ ゴシック" pitchFamily="49" charset="-128"/>
                <a:ea typeface="ＭＳ ゴシック" pitchFamily="49" charset="-128"/>
              </a:rPr>
              <a:t>削減量</a:t>
            </a:r>
            <a:endParaRPr kumimoji="1" lang="ja-JP" altLang="en-US" sz="1600" dirty="0">
              <a:latin typeface="ＭＳ ゴシック" pitchFamily="49" charset="-128"/>
              <a:ea typeface="ＭＳ ゴシック" pitchFamily="49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3247516" y="3243456"/>
            <a:ext cx="360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7732772" y="3827140"/>
            <a:ext cx="2880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794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-180528" y="1015542"/>
            <a:ext cx="9252000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000">
              <a:spcAft>
                <a:spcPts val="600"/>
              </a:spcAft>
            </a:pPr>
            <a:r>
              <a:rPr lang="ja-JP" altLang="en-US" sz="2000" b="1" dirty="0">
                <a:latin typeface="+mn-ea"/>
              </a:rPr>
              <a:t>○</a:t>
            </a:r>
            <a:r>
              <a:rPr lang="ja-JP" altLang="ja-JP" sz="2000" b="1" dirty="0" smtClean="0">
                <a:latin typeface="+mn-ea"/>
              </a:rPr>
              <a:t>高速</a:t>
            </a:r>
            <a:r>
              <a:rPr lang="ja-JP" altLang="ja-JP" sz="2000" b="1" dirty="0">
                <a:latin typeface="+mn-ea"/>
              </a:rPr>
              <a:t>道路の整備（西日本高速道路㈱、阪神高速道路㈱、府、関係市）</a:t>
            </a:r>
          </a:p>
          <a:p>
            <a:pPr marL="719138">
              <a:spcAft>
                <a:spcPts val="600"/>
              </a:spcAft>
            </a:pPr>
            <a:r>
              <a:rPr lang="ja-JP" altLang="ja-JP" sz="2000" dirty="0">
                <a:latin typeface="+mn-ea"/>
              </a:rPr>
              <a:t>新名神高速</a:t>
            </a:r>
            <a:r>
              <a:rPr lang="ja-JP" altLang="ja-JP" sz="2000" dirty="0" smtClean="0">
                <a:latin typeface="+mn-ea"/>
              </a:rPr>
              <a:t>道路</a:t>
            </a:r>
            <a:r>
              <a:rPr lang="ja-JP" altLang="en-US" sz="2000" dirty="0">
                <a:latin typeface="+mn-ea"/>
              </a:rPr>
              <a:t>　</a:t>
            </a:r>
            <a:r>
              <a:rPr lang="ja-JP" altLang="en-US" sz="2000" dirty="0" smtClean="0">
                <a:latin typeface="+mn-ea"/>
              </a:rPr>
              <a:t>（高槻～神戸）　</a:t>
            </a:r>
            <a:r>
              <a:rPr lang="en-US" altLang="ja-JP" sz="2000" dirty="0" smtClean="0">
                <a:latin typeface="+mn-ea"/>
              </a:rPr>
              <a:t>H30.3.18</a:t>
            </a:r>
            <a:r>
              <a:rPr lang="ja-JP" altLang="en-US" sz="2000" dirty="0" smtClean="0">
                <a:latin typeface="+mn-ea"/>
              </a:rPr>
              <a:t>開通</a:t>
            </a:r>
            <a:endParaRPr lang="en-US" altLang="ja-JP" sz="2000" dirty="0" smtClean="0">
              <a:latin typeface="+mn-ea"/>
            </a:endParaRPr>
          </a:p>
          <a:p>
            <a:pPr marL="719138">
              <a:spcAft>
                <a:spcPts val="600"/>
              </a:spcAft>
            </a:pPr>
            <a:r>
              <a:rPr lang="ja-JP" altLang="ja-JP" sz="2000" dirty="0" smtClean="0">
                <a:latin typeface="+mn-ea"/>
              </a:rPr>
              <a:t>阪神高速淀川左岸線</a:t>
            </a:r>
            <a:r>
              <a:rPr lang="ja-JP" altLang="en-US" sz="2000" dirty="0" smtClean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2</a:t>
            </a:r>
            <a:r>
              <a:rPr lang="ja-JP" altLang="ja-JP" sz="2000" dirty="0">
                <a:latin typeface="+mn-ea"/>
              </a:rPr>
              <a:t>期（此花区高見～北区豊崎</a:t>
            </a:r>
            <a:r>
              <a:rPr lang="ja-JP" altLang="ja-JP" sz="2000" dirty="0" smtClean="0">
                <a:latin typeface="+mn-ea"/>
              </a:rPr>
              <a:t>）</a:t>
            </a: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H38</a:t>
            </a:r>
            <a:r>
              <a:rPr lang="ja-JP" altLang="en-US" sz="2000" dirty="0" smtClean="0">
                <a:latin typeface="+mn-ea"/>
              </a:rPr>
              <a:t>完成予定</a:t>
            </a:r>
            <a:endParaRPr lang="en-US" altLang="ja-JP" sz="2000" dirty="0" smtClean="0">
              <a:latin typeface="+mn-ea"/>
            </a:endParaRPr>
          </a:p>
          <a:p>
            <a:pPr marL="719138">
              <a:spcAft>
                <a:spcPts val="600"/>
              </a:spcAft>
            </a:pPr>
            <a:r>
              <a:rPr lang="ja-JP" altLang="ja-JP" sz="2000" dirty="0" smtClean="0">
                <a:latin typeface="+mn-ea"/>
              </a:rPr>
              <a:t>阪神高速大和川線</a:t>
            </a:r>
            <a:r>
              <a:rPr lang="ja-JP" altLang="en-US" sz="2000" dirty="0">
                <a:latin typeface="+mn-ea"/>
              </a:rPr>
              <a:t>　</a:t>
            </a:r>
            <a:r>
              <a:rPr lang="en-US" altLang="ja-JP" sz="2000" dirty="0" smtClean="0">
                <a:latin typeface="+mn-ea"/>
              </a:rPr>
              <a:t>H29.1 </a:t>
            </a:r>
            <a:r>
              <a:rPr lang="ja-JP" altLang="en-US" sz="2000" dirty="0" smtClean="0">
                <a:latin typeface="+mn-ea"/>
              </a:rPr>
              <a:t>三宝</a:t>
            </a:r>
            <a:r>
              <a:rPr lang="en-US" altLang="ja-JP" sz="2000" dirty="0" smtClean="0">
                <a:latin typeface="+mn-ea"/>
              </a:rPr>
              <a:t>JCT</a:t>
            </a:r>
            <a:r>
              <a:rPr lang="ja-JP" altLang="en-US" sz="2000" dirty="0" smtClean="0">
                <a:latin typeface="+mn-ea"/>
              </a:rPr>
              <a:t>～鉄砲</a:t>
            </a:r>
            <a:r>
              <a:rPr lang="en-US" altLang="ja-JP" sz="2000" dirty="0" smtClean="0">
                <a:latin typeface="+mn-ea"/>
              </a:rPr>
              <a:t>1.4km</a:t>
            </a:r>
            <a:r>
              <a:rPr lang="ja-JP" altLang="en-US" sz="2000" dirty="0" smtClean="0">
                <a:latin typeface="+mn-ea"/>
              </a:rPr>
              <a:t>開通　</a:t>
            </a:r>
            <a:r>
              <a:rPr lang="en-US" altLang="ja-JP" sz="2000" dirty="0" smtClean="0">
                <a:latin typeface="+mn-ea"/>
              </a:rPr>
              <a:t>H31</a:t>
            </a:r>
            <a:r>
              <a:rPr lang="ja-JP" altLang="en-US" sz="2000" dirty="0" smtClean="0">
                <a:latin typeface="+mn-ea"/>
              </a:rPr>
              <a:t>完成予定</a:t>
            </a:r>
            <a:endParaRPr lang="ja-JP" altLang="en-US" sz="2000" dirty="0">
              <a:latin typeface="+mn-ea"/>
            </a:endParaRPr>
          </a:p>
          <a:p>
            <a:pPr marL="360000">
              <a:spcBef>
                <a:spcPts val="600"/>
              </a:spcBef>
              <a:spcAft>
                <a:spcPts val="600"/>
              </a:spcAft>
            </a:pPr>
            <a:r>
              <a:rPr lang="ja-JP" altLang="en-US" sz="2000" b="1" dirty="0" smtClean="0">
                <a:latin typeface="+mn-ea"/>
              </a:rPr>
              <a:t>○</a:t>
            </a:r>
            <a:r>
              <a:rPr lang="ja-JP" altLang="ja-JP" sz="2000" b="1" dirty="0" smtClean="0">
                <a:latin typeface="+mn-ea"/>
              </a:rPr>
              <a:t>バイパスの整備（近畿地方整備局、府等：</a:t>
            </a:r>
            <a:r>
              <a:rPr lang="en-US" altLang="ja-JP" sz="2000" b="1" dirty="0" smtClean="0">
                <a:latin typeface="+mn-ea"/>
              </a:rPr>
              <a:t>24</a:t>
            </a:r>
            <a:r>
              <a:rPr lang="ja-JP" altLang="ja-JP" sz="2000" b="1" dirty="0" smtClean="0">
                <a:latin typeface="+mn-ea"/>
              </a:rPr>
              <a:t>箇所整備中）</a:t>
            </a:r>
            <a:endParaRPr lang="en-US" altLang="ja-JP" sz="2000" b="1" dirty="0" smtClean="0">
              <a:latin typeface="+mn-ea"/>
            </a:endParaRPr>
          </a:p>
          <a:p>
            <a:pPr marL="1790700" indent="-1071563"/>
            <a:r>
              <a:rPr lang="en-US" altLang="ja-JP" sz="2000" dirty="0" smtClean="0">
                <a:latin typeface="+mn-ea"/>
              </a:rPr>
              <a:t>H28</a:t>
            </a:r>
            <a:r>
              <a:rPr lang="ja-JP" altLang="en-US" sz="2000" dirty="0">
                <a:latin typeface="+mn-ea"/>
              </a:rPr>
              <a:t>完了：国道</a:t>
            </a:r>
            <a:r>
              <a:rPr lang="en-US" altLang="ja-JP" sz="2000" dirty="0">
                <a:latin typeface="+mn-ea"/>
              </a:rPr>
              <a:t>26</a:t>
            </a:r>
            <a:r>
              <a:rPr lang="ja-JP" altLang="en-US" sz="2000" dirty="0">
                <a:latin typeface="+mn-ea"/>
              </a:rPr>
              <a:t>号（第二阪和国道・和歌山岬道路</a:t>
            </a:r>
            <a:r>
              <a:rPr lang="ja-JP" altLang="en-US" sz="2000" dirty="0" smtClean="0">
                <a:latin typeface="+mn-ea"/>
              </a:rPr>
              <a:t>）他（近畿地方整備局、府）</a:t>
            </a:r>
            <a:endParaRPr lang="en-US" altLang="ja-JP" sz="2000" dirty="0" smtClean="0">
              <a:latin typeface="+mn-ea"/>
            </a:endParaRPr>
          </a:p>
          <a:p>
            <a:pPr marL="1611313" indent="-900113"/>
            <a:r>
              <a:rPr lang="ja-JP" altLang="en-US" sz="2000" dirty="0" smtClean="0">
                <a:latin typeface="+mn-ea"/>
              </a:rPr>
              <a:t>整備中：国道</a:t>
            </a:r>
            <a:r>
              <a:rPr lang="en-US" altLang="ja-JP" sz="2000" dirty="0">
                <a:latin typeface="+mn-ea"/>
              </a:rPr>
              <a:t>163</a:t>
            </a:r>
            <a:r>
              <a:rPr lang="ja-JP" altLang="en-US" sz="2000" dirty="0">
                <a:latin typeface="+mn-ea"/>
              </a:rPr>
              <a:t>号（清滝生駒道路）、</a:t>
            </a:r>
            <a:r>
              <a:rPr lang="ja-JP" altLang="en-US" sz="2000" dirty="0" smtClean="0">
                <a:latin typeface="+mn-ea"/>
              </a:rPr>
              <a:t>国道</a:t>
            </a:r>
            <a:r>
              <a:rPr lang="en-US" altLang="ja-JP" sz="2000" dirty="0" smtClean="0">
                <a:latin typeface="+mn-ea"/>
              </a:rPr>
              <a:t>371</a:t>
            </a:r>
            <a:r>
              <a:rPr lang="ja-JP" altLang="en-US" sz="2000" dirty="0" smtClean="0">
                <a:latin typeface="+mn-ea"/>
              </a:rPr>
              <a:t>号（石仏バイパス）他</a:t>
            </a:r>
            <a:endParaRPr lang="ja-JP" altLang="en-US" sz="2000" dirty="0">
              <a:latin typeface="+mn-ea"/>
            </a:endParaRPr>
          </a:p>
          <a:p>
            <a:pPr marL="360000">
              <a:spcBef>
                <a:spcPts val="1200"/>
              </a:spcBef>
              <a:spcAft>
                <a:spcPts val="600"/>
              </a:spcAft>
            </a:pPr>
            <a:r>
              <a:rPr lang="ja-JP" altLang="en-US" sz="2000" b="1" dirty="0" smtClean="0">
                <a:latin typeface="+mn-ea"/>
              </a:rPr>
              <a:t>○連続立体交差事業</a:t>
            </a:r>
            <a:r>
              <a:rPr lang="ja-JP" altLang="ja-JP" sz="2000" b="1" dirty="0" smtClean="0">
                <a:latin typeface="+mn-ea"/>
              </a:rPr>
              <a:t>（</a:t>
            </a:r>
            <a:r>
              <a:rPr lang="ja-JP" altLang="ja-JP" sz="2000" b="1" dirty="0">
                <a:latin typeface="+mn-ea"/>
              </a:rPr>
              <a:t>近畿運輸局、府等</a:t>
            </a:r>
            <a:r>
              <a:rPr lang="ja-JP" altLang="ja-JP" sz="2000" b="1" dirty="0" smtClean="0">
                <a:latin typeface="+mn-ea"/>
              </a:rPr>
              <a:t>：</a:t>
            </a:r>
            <a:r>
              <a:rPr lang="en-US" altLang="ja-JP" sz="2000" b="1" dirty="0" smtClean="0">
                <a:latin typeface="+mn-ea"/>
              </a:rPr>
              <a:t>7</a:t>
            </a:r>
            <a:r>
              <a:rPr lang="ja-JP" altLang="ja-JP" sz="2000" b="1" dirty="0" smtClean="0">
                <a:latin typeface="+mn-ea"/>
              </a:rPr>
              <a:t>箇所</a:t>
            </a:r>
            <a:r>
              <a:rPr lang="ja-JP" altLang="ja-JP" sz="2000" b="1" dirty="0">
                <a:latin typeface="+mn-ea"/>
              </a:rPr>
              <a:t>整備中</a:t>
            </a:r>
            <a:r>
              <a:rPr lang="ja-JP" altLang="ja-JP" sz="2000" b="1" dirty="0" smtClean="0">
                <a:latin typeface="+mn-ea"/>
              </a:rPr>
              <a:t>）</a:t>
            </a:r>
            <a:endParaRPr lang="en-US" altLang="ja-JP" sz="2000" b="1" dirty="0" smtClean="0">
              <a:latin typeface="+mn-ea"/>
            </a:endParaRPr>
          </a:p>
          <a:p>
            <a:pPr marL="720000">
              <a:spcAft>
                <a:spcPts val="600"/>
              </a:spcAft>
            </a:pPr>
            <a:r>
              <a:rPr lang="en-US" altLang="ja-JP" sz="2000" dirty="0">
                <a:latin typeface="+mn-ea"/>
              </a:rPr>
              <a:t>H28</a:t>
            </a:r>
            <a:r>
              <a:rPr lang="ja-JP" altLang="en-US" sz="2000" dirty="0">
                <a:latin typeface="+mn-ea"/>
              </a:rPr>
              <a:t>完了</a:t>
            </a:r>
            <a:r>
              <a:rPr lang="ja-JP" altLang="en-US" sz="2000" dirty="0" smtClean="0">
                <a:latin typeface="+mn-ea"/>
              </a:rPr>
              <a:t>：大阪</a:t>
            </a:r>
            <a:r>
              <a:rPr lang="ja-JP" altLang="en-US" sz="2000" dirty="0">
                <a:latin typeface="+mn-ea"/>
              </a:rPr>
              <a:t>外環状</a:t>
            </a:r>
            <a:r>
              <a:rPr lang="ja-JP" altLang="en-US" sz="2000" dirty="0" smtClean="0">
                <a:latin typeface="+mn-ea"/>
              </a:rPr>
              <a:t>線（</a:t>
            </a:r>
            <a:r>
              <a:rPr lang="ja-JP" altLang="ja-JP" sz="2000" dirty="0"/>
              <a:t>東大阪市永和１丁目～衣摺５丁目</a:t>
            </a:r>
            <a:r>
              <a:rPr lang="ja-JP" altLang="en-US" sz="2000" dirty="0" smtClean="0">
                <a:latin typeface="+mn-ea"/>
              </a:rPr>
              <a:t>）（府）</a:t>
            </a:r>
            <a:endParaRPr lang="en-US" altLang="ja-JP" sz="2000" dirty="0" smtClean="0">
              <a:latin typeface="+mn-ea"/>
            </a:endParaRPr>
          </a:p>
          <a:p>
            <a:pPr marL="720000"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整備中：近鉄</a:t>
            </a:r>
            <a:r>
              <a:rPr lang="ja-JP" altLang="en-US" sz="2000" dirty="0">
                <a:latin typeface="+mn-ea"/>
              </a:rPr>
              <a:t>奈良線、阪急京都線・千里線、南海本線、南海本線・高師浜</a:t>
            </a:r>
            <a:r>
              <a:rPr lang="ja-JP" altLang="en-US" sz="2000" dirty="0" smtClean="0">
                <a:latin typeface="+mn-ea"/>
              </a:rPr>
              <a:t>線他</a:t>
            </a:r>
            <a:endParaRPr lang="en-US" altLang="ja-JP" sz="2000" dirty="0" smtClean="0">
              <a:latin typeface="+mn-ea"/>
            </a:endParaRPr>
          </a:p>
          <a:p>
            <a:pPr marL="360000">
              <a:spcBef>
                <a:spcPts val="1200"/>
              </a:spcBef>
              <a:spcAft>
                <a:spcPts val="600"/>
              </a:spcAft>
            </a:pPr>
            <a:r>
              <a:rPr lang="ja-JP" altLang="en-US" sz="2000" b="1" dirty="0" smtClean="0">
                <a:latin typeface="+mn-ea"/>
              </a:rPr>
              <a:t>○</a:t>
            </a:r>
            <a:r>
              <a:rPr lang="ja-JP" altLang="ja-JP" sz="2000" b="1" dirty="0" smtClean="0">
                <a:latin typeface="+mn-ea"/>
              </a:rPr>
              <a:t>右左折レーン整備（近畿地方整備局、府等：</a:t>
            </a:r>
            <a:r>
              <a:rPr lang="en-US" altLang="ja-JP" sz="2000" b="1" dirty="0" smtClean="0">
                <a:latin typeface="+mn-ea"/>
              </a:rPr>
              <a:t>14</a:t>
            </a:r>
            <a:r>
              <a:rPr lang="ja-JP" altLang="ja-JP" sz="2000" b="1" dirty="0" smtClean="0">
                <a:latin typeface="+mn-ea"/>
              </a:rPr>
              <a:t>箇所整備中）</a:t>
            </a:r>
            <a:endParaRPr lang="en-US" altLang="ja-JP" sz="2000" b="1" dirty="0" smtClean="0">
              <a:latin typeface="+mn-ea"/>
            </a:endParaRPr>
          </a:p>
          <a:p>
            <a:pPr marL="720000">
              <a:spcAft>
                <a:spcPts val="600"/>
              </a:spcAft>
            </a:pPr>
            <a:r>
              <a:rPr lang="en-US" altLang="ja-JP" sz="2000" dirty="0" smtClean="0">
                <a:latin typeface="+mn-ea"/>
              </a:rPr>
              <a:t>H28</a:t>
            </a:r>
            <a:r>
              <a:rPr lang="ja-JP" altLang="en-US" sz="2000" dirty="0" smtClean="0">
                <a:latin typeface="+mn-ea"/>
              </a:rPr>
              <a:t>完了：</a:t>
            </a:r>
            <a:r>
              <a:rPr lang="ja-JP" altLang="ja-JP" sz="2000" dirty="0">
                <a:latin typeface="+mn-ea"/>
              </a:rPr>
              <a:t>国道</a:t>
            </a:r>
            <a:r>
              <a:rPr lang="en-US" altLang="ja-JP" sz="2000" dirty="0">
                <a:latin typeface="+mn-ea"/>
              </a:rPr>
              <a:t>171</a:t>
            </a:r>
            <a:r>
              <a:rPr lang="ja-JP" altLang="ja-JP" sz="2000" dirty="0">
                <a:latin typeface="+mn-ea"/>
              </a:rPr>
              <a:t>号京口町地区</a:t>
            </a:r>
            <a:r>
              <a:rPr lang="ja-JP" altLang="ja-JP" sz="2000" dirty="0" smtClean="0">
                <a:latin typeface="+mn-ea"/>
              </a:rPr>
              <a:t>交差点</a:t>
            </a:r>
            <a:r>
              <a:rPr lang="ja-JP" altLang="en-US" sz="2000" dirty="0">
                <a:latin typeface="+mn-ea"/>
              </a:rPr>
              <a:t>他</a:t>
            </a:r>
            <a:r>
              <a:rPr lang="ja-JP" altLang="ja-JP" sz="2000" dirty="0" smtClean="0">
                <a:latin typeface="+mn-ea"/>
              </a:rPr>
              <a:t>（</a:t>
            </a:r>
            <a:r>
              <a:rPr lang="ja-JP" altLang="en-US" sz="2000" dirty="0" smtClean="0">
                <a:latin typeface="+mn-ea"/>
              </a:rPr>
              <a:t>近畿地方整備局、府</a:t>
            </a:r>
            <a:r>
              <a:rPr lang="ja-JP" altLang="ja-JP" sz="2000" dirty="0" smtClean="0">
                <a:latin typeface="+mn-ea"/>
              </a:rPr>
              <a:t>）</a:t>
            </a:r>
            <a:endParaRPr lang="en-US" altLang="ja-JP" sz="2000" dirty="0">
              <a:latin typeface="+mn-ea"/>
            </a:endParaRPr>
          </a:p>
          <a:p>
            <a:pPr marL="720000"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整備中：</a:t>
            </a:r>
            <a:r>
              <a:rPr lang="ja-JP" altLang="ja-JP" sz="2000" dirty="0" smtClean="0">
                <a:latin typeface="+mn-ea"/>
              </a:rPr>
              <a:t>国道</a:t>
            </a:r>
            <a:r>
              <a:rPr lang="en-US" altLang="ja-JP" sz="2000" dirty="0" smtClean="0">
                <a:latin typeface="+mn-ea"/>
              </a:rPr>
              <a:t>171</a:t>
            </a:r>
            <a:r>
              <a:rPr lang="ja-JP" altLang="ja-JP" sz="2000" dirty="0" smtClean="0">
                <a:latin typeface="+mn-ea"/>
              </a:rPr>
              <a:t>号</a:t>
            </a:r>
            <a:r>
              <a:rPr lang="ja-JP" altLang="en-US" sz="2000" dirty="0" smtClean="0">
                <a:latin typeface="+mn-ea"/>
              </a:rPr>
              <a:t>松原</a:t>
            </a:r>
            <a:r>
              <a:rPr lang="ja-JP" altLang="ja-JP" sz="2000" dirty="0" smtClean="0">
                <a:latin typeface="+mn-ea"/>
              </a:rPr>
              <a:t>町地区交差点</a:t>
            </a:r>
            <a:r>
              <a:rPr lang="ja-JP" altLang="en-US" sz="2000" dirty="0" smtClean="0">
                <a:latin typeface="+mn-ea"/>
              </a:rPr>
              <a:t>他</a:t>
            </a:r>
            <a:endParaRPr lang="en-US" altLang="ja-JP" sz="2000" dirty="0" smtClean="0">
              <a:latin typeface="+mn-ea"/>
            </a:endParaRPr>
          </a:p>
          <a:p>
            <a:pPr marL="360000">
              <a:spcBef>
                <a:spcPts val="600"/>
              </a:spcBef>
              <a:spcAft>
                <a:spcPts val="600"/>
              </a:spcAft>
            </a:pPr>
            <a:r>
              <a:rPr lang="ja-JP" altLang="en-US" sz="2000" b="1" dirty="0" smtClean="0">
                <a:latin typeface="+mn-ea"/>
              </a:rPr>
              <a:t>○環境ロードプライシング（</a:t>
            </a:r>
            <a:r>
              <a:rPr lang="en-US" altLang="ja-JP" sz="2000" b="1" dirty="0" smtClean="0">
                <a:latin typeface="+mn-ea"/>
              </a:rPr>
              <a:t>5</a:t>
            </a:r>
            <a:r>
              <a:rPr lang="ja-JP" altLang="en-US" sz="2000" b="1" dirty="0" smtClean="0">
                <a:latin typeface="+mn-ea"/>
              </a:rPr>
              <a:t>号湾岸線）（阪神高速道路㈱）</a:t>
            </a:r>
            <a:r>
              <a:rPr lang="ja-JP" altLang="en-US" sz="1600" dirty="0" smtClean="0">
                <a:latin typeface="+mn-ea"/>
              </a:rPr>
              <a:t>［対象：普通貨物車、バス等］</a:t>
            </a:r>
            <a:endParaRPr lang="ja-JP" altLang="ja-JP" sz="16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76456" y="6520259"/>
            <a:ext cx="442392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32048" y="116632"/>
            <a:ext cx="8244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400" kern="100" dirty="0"/>
              <a:t>６</a:t>
            </a:r>
            <a:r>
              <a:rPr lang="ja-JP" altLang="en-US" sz="2400" dirty="0"/>
              <a:t>．</a:t>
            </a:r>
            <a:r>
              <a:rPr lang="ja-JP" altLang="ja-JP" sz="2400" dirty="0"/>
              <a:t>交通流対策</a:t>
            </a:r>
            <a:endParaRPr lang="en-US" altLang="ja-JP" sz="2400" kern="1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504" y="658788"/>
            <a:ext cx="4068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■ 平成</a:t>
            </a:r>
            <a:r>
              <a:rPr lang="en-US" altLang="ja-JP" sz="2000" dirty="0" smtClean="0">
                <a:latin typeface="+mn-ea"/>
              </a:rPr>
              <a:t>28</a:t>
            </a:r>
            <a:r>
              <a:rPr lang="ja-JP" altLang="en-US" sz="2000" dirty="0" smtClean="0">
                <a:latin typeface="+mn-ea"/>
              </a:rPr>
              <a:t>年度における実施状況</a:t>
            </a:r>
            <a:endParaRPr kumimoji="1" lang="ja-JP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5080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6421</TotalTime>
  <Words>1141</Words>
  <PresentationFormat>画面に合わせる (4:3)</PresentationFormat>
  <Paragraphs>219</Paragraphs>
  <Slides>15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2018-09-04T07:18:56Z</cp:lastPrinted>
  <dcterms:created xsi:type="dcterms:W3CDTF">2015-05-08T02:07:56Z</dcterms:created>
  <dcterms:modified xsi:type="dcterms:W3CDTF">2018-10-16T00:49:56Z</dcterms:modified>
</cp:coreProperties>
</file>