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8"/>
  </p:notesMasterIdLst>
  <p:sldIdLst>
    <p:sldId id="256" r:id="rId2"/>
    <p:sldId id="308" r:id="rId3"/>
    <p:sldId id="295" r:id="rId4"/>
    <p:sldId id="296" r:id="rId5"/>
    <p:sldId id="297" r:id="rId6"/>
    <p:sldId id="300" r:id="rId7"/>
    <p:sldId id="298" r:id="rId8"/>
    <p:sldId id="301" r:id="rId9"/>
    <p:sldId id="304" r:id="rId10"/>
    <p:sldId id="302" r:id="rId11"/>
    <p:sldId id="287" r:id="rId12"/>
    <p:sldId id="289" r:id="rId13"/>
    <p:sldId id="291" r:id="rId14"/>
    <p:sldId id="292" r:id="rId15"/>
    <p:sldId id="310" r:id="rId16"/>
    <p:sldId id="303" r:id="rId1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00" autoAdjust="0"/>
    <p:restoredTop sz="95144" autoAdjust="0"/>
  </p:normalViewPr>
  <p:slideViewPr>
    <p:cSldViewPr>
      <p:cViewPr varScale="1">
        <p:scale>
          <a:sx n="65" d="100"/>
          <a:sy n="65" d="100"/>
        </p:scale>
        <p:origin x="-1752" y="-114"/>
      </p:cViewPr>
      <p:guideLst>
        <p:guide orient="horz" pos="2160"/>
        <p:guide pos="2880"/>
      </p:guideLst>
    </p:cSldViewPr>
  </p:slideViewPr>
  <p:outlineViewPr>
    <p:cViewPr>
      <p:scale>
        <a:sx n="33" d="100"/>
        <a:sy n="33" d="100"/>
      </p:scale>
      <p:origin x="0" y="1092"/>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4" cy="496888"/>
          </a:xfrm>
          <a:prstGeom prst="rect">
            <a:avLst/>
          </a:prstGeom>
        </p:spPr>
        <p:txBody>
          <a:bodyPr vert="horz" lIns="91428" tIns="45714" rIns="91428" bIns="45714" rtlCol="0"/>
          <a:lstStyle>
            <a:lvl1pPr algn="l">
              <a:defRPr sz="1100"/>
            </a:lvl1pPr>
          </a:lstStyle>
          <a:p>
            <a:endParaRPr kumimoji="1" lang="ja-JP" altLang="en-US"/>
          </a:p>
        </p:txBody>
      </p:sp>
      <p:sp>
        <p:nvSpPr>
          <p:cNvPr id="3" name="日付プレースホルダー 2"/>
          <p:cNvSpPr>
            <a:spLocks noGrp="1"/>
          </p:cNvSpPr>
          <p:nvPr>
            <p:ph type="dt" idx="1"/>
          </p:nvPr>
        </p:nvSpPr>
        <p:spPr>
          <a:xfrm>
            <a:off x="3856038" y="0"/>
            <a:ext cx="2949574" cy="496888"/>
          </a:xfrm>
          <a:prstGeom prst="rect">
            <a:avLst/>
          </a:prstGeom>
        </p:spPr>
        <p:txBody>
          <a:bodyPr vert="horz" lIns="91428" tIns="45714" rIns="91428" bIns="45714" rtlCol="0"/>
          <a:lstStyle>
            <a:lvl1pPr algn="r">
              <a:defRPr sz="1100"/>
            </a:lvl1pPr>
          </a:lstStyle>
          <a:p>
            <a:fld id="{61CA31F8-F74A-40F1-8DAA-9DFF74669CC7}" type="datetimeFigureOut">
              <a:rPr kumimoji="1" lang="ja-JP" altLang="en-US" smtClean="0"/>
              <a:pPr/>
              <a:t>2018/10/26</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28" tIns="45714" rIns="91428" bIns="45714" rtlCol="0" anchor="ctr"/>
          <a:lstStyle/>
          <a:p>
            <a:endParaRPr lang="ja-JP" altLang="en-US"/>
          </a:p>
        </p:txBody>
      </p:sp>
      <p:sp>
        <p:nvSpPr>
          <p:cNvPr id="5" name="ノート プレースホルダー 4"/>
          <p:cNvSpPr>
            <a:spLocks noGrp="1"/>
          </p:cNvSpPr>
          <p:nvPr>
            <p:ph type="body" sz="quarter" idx="3"/>
          </p:nvPr>
        </p:nvSpPr>
        <p:spPr>
          <a:xfrm>
            <a:off x="681039" y="4721226"/>
            <a:ext cx="5445126" cy="4471989"/>
          </a:xfrm>
          <a:prstGeom prst="rect">
            <a:avLst/>
          </a:prstGeom>
        </p:spPr>
        <p:txBody>
          <a:bodyPr vert="horz" lIns="91428" tIns="45714" rIns="91428"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3"/>
            <a:ext cx="2949574" cy="496887"/>
          </a:xfrm>
          <a:prstGeom prst="rect">
            <a:avLst/>
          </a:prstGeom>
        </p:spPr>
        <p:txBody>
          <a:bodyPr vert="horz" lIns="91428" tIns="45714" rIns="91428" bIns="45714"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4" cy="496887"/>
          </a:xfrm>
          <a:prstGeom prst="rect">
            <a:avLst/>
          </a:prstGeom>
        </p:spPr>
        <p:txBody>
          <a:bodyPr vert="horz" lIns="91428" tIns="45714" rIns="91428" bIns="45714" rtlCol="0" anchor="b"/>
          <a:lstStyle>
            <a:lvl1pPr algn="r">
              <a:defRPr sz="1100"/>
            </a:lvl1pPr>
          </a:lstStyle>
          <a:p>
            <a:fld id="{1934D5CC-4A0C-4D44-9FBB-22AD4B79EF7B}" type="slidenum">
              <a:rPr kumimoji="1" lang="ja-JP" altLang="en-US" smtClean="0"/>
              <a:pPr/>
              <a:t>‹#›</a:t>
            </a:fld>
            <a:endParaRPr kumimoji="1" lang="ja-JP" altLang="en-US"/>
          </a:p>
        </p:txBody>
      </p:sp>
    </p:spTree>
    <p:extLst>
      <p:ext uri="{BB962C8B-B14F-4D97-AF65-F5344CB8AC3E}">
        <p14:creationId xmlns:p14="http://schemas.microsoft.com/office/powerpoint/2010/main" val="24560843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ACE144E-E570-4629-84FD-EF3F45E15CE3}" type="slidenum">
              <a:rPr kumimoji="1" lang="ja-JP" altLang="en-US" smtClean="0"/>
              <a:pPr/>
              <a:t>1</a:t>
            </a:fld>
            <a:endParaRPr kumimoji="1" lang="ja-JP" altLang="en-US"/>
          </a:p>
        </p:txBody>
      </p:sp>
    </p:spTree>
    <p:extLst>
      <p:ext uri="{BB962C8B-B14F-4D97-AF65-F5344CB8AC3E}">
        <p14:creationId xmlns:p14="http://schemas.microsoft.com/office/powerpoint/2010/main" val="1218243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ACE144E-E570-4629-84FD-EF3F45E15CE3}" type="slidenum">
              <a:rPr kumimoji="1" lang="ja-JP" altLang="en-US" smtClean="0"/>
              <a:pPr/>
              <a:t>14</a:t>
            </a:fld>
            <a:endParaRPr kumimoji="1" lang="ja-JP" altLang="en-US"/>
          </a:p>
        </p:txBody>
      </p:sp>
    </p:spTree>
    <p:extLst>
      <p:ext uri="{BB962C8B-B14F-4D97-AF65-F5344CB8AC3E}">
        <p14:creationId xmlns:p14="http://schemas.microsoft.com/office/powerpoint/2010/main" val="1218243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ACE144E-E570-4629-84FD-EF3F45E15CE3}" type="slidenum">
              <a:rPr kumimoji="1" lang="ja-JP" altLang="en-US" smtClean="0"/>
              <a:pPr/>
              <a:t>15</a:t>
            </a:fld>
            <a:endParaRPr kumimoji="1" lang="ja-JP" altLang="en-US"/>
          </a:p>
        </p:txBody>
      </p:sp>
    </p:spTree>
    <p:extLst>
      <p:ext uri="{BB962C8B-B14F-4D97-AF65-F5344CB8AC3E}">
        <p14:creationId xmlns:p14="http://schemas.microsoft.com/office/powerpoint/2010/main" val="1218243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03FC286-0FB2-43E7-A537-700FCA38C029}" type="datetimeFigureOut">
              <a:rPr kumimoji="1" lang="ja-JP" altLang="en-US" smtClean="0"/>
              <a:pPr/>
              <a:t>2018/10/26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2755576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03FC286-0FB2-43E7-A537-700FCA38C029}" type="datetimeFigureOut">
              <a:rPr kumimoji="1" lang="ja-JP" altLang="en-US" smtClean="0"/>
              <a:pPr/>
              <a:t>2018/10/26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2998070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03FC286-0FB2-43E7-A537-700FCA38C029}" type="datetimeFigureOut">
              <a:rPr kumimoji="1" lang="ja-JP" altLang="en-US" smtClean="0"/>
              <a:pPr/>
              <a:t>2018/10/26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682456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03FC286-0FB2-43E7-A537-700FCA38C029}" type="datetimeFigureOut">
              <a:rPr kumimoji="1" lang="ja-JP" altLang="en-US" smtClean="0"/>
              <a:pPr/>
              <a:t>2018/10/26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2533228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03FC286-0FB2-43E7-A537-700FCA38C029}" type="datetimeFigureOut">
              <a:rPr kumimoji="1" lang="ja-JP" altLang="en-US" smtClean="0"/>
              <a:pPr/>
              <a:t>2018/10/26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2071562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03FC286-0FB2-43E7-A537-700FCA38C029}" type="datetimeFigureOut">
              <a:rPr kumimoji="1" lang="ja-JP" altLang="en-US" smtClean="0"/>
              <a:pPr/>
              <a:t>2018/10/26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2160392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03FC286-0FB2-43E7-A537-700FCA38C029}" type="datetimeFigureOut">
              <a:rPr kumimoji="1" lang="ja-JP" altLang="en-US" smtClean="0"/>
              <a:pPr/>
              <a:t>2018/10/26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3019888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03FC286-0FB2-43E7-A537-700FCA38C029}" type="datetimeFigureOut">
              <a:rPr kumimoji="1" lang="ja-JP" altLang="en-US" smtClean="0"/>
              <a:pPr/>
              <a:t>2018/10/26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2574524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03FC286-0FB2-43E7-A537-700FCA38C029}" type="datetimeFigureOut">
              <a:rPr kumimoji="1" lang="ja-JP" altLang="en-US" smtClean="0"/>
              <a:pPr/>
              <a:t>2018/10/26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549350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03FC286-0FB2-43E7-A537-700FCA38C029}" type="datetimeFigureOut">
              <a:rPr kumimoji="1" lang="ja-JP" altLang="en-US" smtClean="0"/>
              <a:pPr/>
              <a:t>2018/10/26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184018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03FC286-0FB2-43E7-A537-700FCA38C029}" type="datetimeFigureOut">
              <a:rPr kumimoji="1" lang="ja-JP" altLang="en-US" smtClean="0"/>
              <a:pPr/>
              <a:t>2018/10/26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3241350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3FC286-0FB2-43E7-A537-700FCA38C029}" type="datetimeFigureOut">
              <a:rPr kumimoji="1" lang="ja-JP" altLang="en-US" smtClean="0"/>
              <a:pPr/>
              <a:t>2018/10/26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356636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www.pref.osaka.lg.jp/kotsukankyo/haigasu/" TargetMode="External"/><Relationship Id="rId2" Type="http://schemas.openxmlformats.org/officeDocument/2006/relationships/hyperlink" Target="http://www.pref.osaka.lg.jp/kotsukankyo/mailmaga/" TargetMode="Externa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www.pref.osaka.lg.jp/kotsukankyo/haigasu/eco_challenge.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496572" y="2174999"/>
            <a:ext cx="8208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dirty="0" smtClean="0"/>
              <a:t>平成</a:t>
            </a:r>
            <a:r>
              <a:rPr lang="en-US" altLang="ja-JP" sz="3600" dirty="0" smtClean="0"/>
              <a:t>28</a:t>
            </a:r>
            <a:r>
              <a:rPr lang="ja-JP" altLang="en-US" sz="3600" dirty="0" smtClean="0"/>
              <a:t>年度における</a:t>
            </a:r>
            <a:endParaRPr lang="en-US" altLang="ja-JP" sz="3600" dirty="0" smtClean="0"/>
          </a:p>
          <a:p>
            <a:r>
              <a:rPr lang="ja-JP" altLang="en-US" sz="3600" dirty="0" smtClean="0"/>
              <a:t>協</a:t>
            </a:r>
            <a:r>
              <a:rPr lang="ja-JP" altLang="en-US" sz="3600" dirty="0"/>
              <a:t>議会構成機関の自動車</a:t>
            </a:r>
            <a:r>
              <a:rPr lang="ja-JP" altLang="en-US" sz="3600" dirty="0" smtClean="0"/>
              <a:t>環境対策の</a:t>
            </a:r>
            <a:endParaRPr lang="en-US" altLang="ja-JP" sz="3600" dirty="0" smtClean="0"/>
          </a:p>
          <a:p>
            <a:r>
              <a:rPr lang="ja-JP" altLang="en-US" sz="3600" dirty="0" smtClean="0"/>
              <a:t>進捗状況について</a:t>
            </a:r>
            <a:endParaRPr lang="ja-JP" altLang="en-US" sz="3600" dirty="0"/>
          </a:p>
        </p:txBody>
      </p:sp>
      <p:sp>
        <p:nvSpPr>
          <p:cNvPr id="7" name="タイトル 1"/>
          <p:cNvSpPr txBox="1">
            <a:spLocks/>
          </p:cNvSpPr>
          <p:nvPr/>
        </p:nvSpPr>
        <p:spPr>
          <a:xfrm>
            <a:off x="7524472" y="404664"/>
            <a:ext cx="1296000" cy="576000"/>
          </a:xfrm>
          <a:prstGeom prst="rect">
            <a:avLst/>
          </a:prstGeom>
          <a:ln>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dirty="0" smtClean="0">
                <a:latin typeface="+mn-ea"/>
                <a:ea typeface="+mn-ea"/>
              </a:rPr>
              <a:t>資料４</a:t>
            </a:r>
            <a:endParaRPr lang="ja-JP" altLang="en-US" sz="2000" dirty="0">
              <a:latin typeface="+mn-ea"/>
              <a:ea typeface="+mn-ea"/>
            </a:endParaRPr>
          </a:p>
        </p:txBody>
      </p:sp>
    </p:spTree>
    <p:extLst>
      <p:ext uri="{BB962C8B-B14F-4D97-AF65-F5344CB8AC3E}">
        <p14:creationId xmlns:p14="http://schemas.microsoft.com/office/powerpoint/2010/main" val="39233422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488" y="1671676"/>
            <a:ext cx="8136000" cy="4421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直線コネクタ 5"/>
          <p:cNvCxnSpPr/>
          <p:nvPr/>
        </p:nvCxnSpPr>
        <p:spPr>
          <a:xfrm>
            <a:off x="323528" y="620688"/>
            <a:ext cx="8532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2339752" y="87015"/>
            <a:ext cx="4464496" cy="461665"/>
          </a:xfrm>
          <a:prstGeom prst="rect">
            <a:avLst/>
          </a:prstGeom>
          <a:noFill/>
        </p:spPr>
        <p:txBody>
          <a:bodyPr wrap="square" rtlCol="0">
            <a:spAutoFit/>
          </a:bodyPr>
          <a:lstStyle/>
          <a:p>
            <a:pPr algn="ctr"/>
            <a:r>
              <a:rPr lang="ja-JP" altLang="ja-JP" sz="2400" dirty="0" smtClean="0">
                <a:latin typeface="+mn-ea"/>
              </a:rPr>
              <a:t>対策全体</a:t>
            </a:r>
            <a:r>
              <a:rPr lang="ja-JP" altLang="en-US" sz="2400" dirty="0" smtClean="0">
                <a:latin typeface="+mn-ea"/>
              </a:rPr>
              <a:t>による</a:t>
            </a:r>
            <a:r>
              <a:rPr lang="en-US" altLang="ja-JP" sz="2400" dirty="0" smtClean="0">
                <a:latin typeface="+mn-ea"/>
              </a:rPr>
              <a:t>PM</a:t>
            </a:r>
            <a:r>
              <a:rPr lang="ja-JP" altLang="ja-JP" sz="2400" dirty="0">
                <a:latin typeface="+mn-ea"/>
              </a:rPr>
              <a:t>削減量</a:t>
            </a:r>
            <a:endParaRPr kumimoji="1" lang="ja-JP" altLang="en-US" sz="2400" dirty="0">
              <a:latin typeface="+mn-ea"/>
            </a:endParaRPr>
          </a:p>
        </p:txBody>
      </p:sp>
      <p:sp>
        <p:nvSpPr>
          <p:cNvPr id="2" name="スライド番号プレースホルダー 1"/>
          <p:cNvSpPr>
            <a:spLocks noGrp="1"/>
          </p:cNvSpPr>
          <p:nvPr>
            <p:ph type="sldNum" sz="quarter" idx="12"/>
          </p:nvPr>
        </p:nvSpPr>
        <p:spPr>
          <a:xfrm>
            <a:off x="8594104" y="6520259"/>
            <a:ext cx="514400" cy="365125"/>
          </a:xfrm>
        </p:spPr>
        <p:txBody>
          <a:bodyPr/>
          <a:lstStyle/>
          <a:p>
            <a:fld id="{DE2F8A21-8B7F-4E81-A1D6-B63D9660F4C6}" type="slidenum">
              <a:rPr kumimoji="1" lang="ja-JP" altLang="en-US" smtClean="0"/>
              <a:pPr/>
              <a:t>9</a:t>
            </a:fld>
            <a:endParaRPr kumimoji="1" lang="ja-JP" altLang="en-US"/>
          </a:p>
        </p:txBody>
      </p:sp>
      <p:sp>
        <p:nvSpPr>
          <p:cNvPr id="13" name="テキスト ボックス 12"/>
          <p:cNvSpPr txBox="1"/>
          <p:nvPr/>
        </p:nvSpPr>
        <p:spPr>
          <a:xfrm>
            <a:off x="2801801" y="620688"/>
            <a:ext cx="3512996" cy="400110"/>
          </a:xfrm>
          <a:prstGeom prst="rect">
            <a:avLst/>
          </a:prstGeom>
          <a:noFill/>
        </p:spPr>
        <p:txBody>
          <a:bodyPr wrap="square" rtlCol="0">
            <a:spAutoFit/>
          </a:bodyPr>
          <a:lstStyle/>
          <a:p>
            <a:pPr algn="ctr">
              <a:spcBef>
                <a:spcPts val="600"/>
              </a:spcBef>
            </a:pPr>
            <a:r>
              <a:rPr kumimoji="1" lang="ja-JP" altLang="en-US" sz="2000" u="sng" dirty="0" smtClean="0">
                <a:solidFill>
                  <a:srgbClr val="FF0000"/>
                </a:solidFill>
                <a:latin typeface="ＭＳ ゴシック" pitchFamily="49" charset="-128"/>
                <a:ea typeface="ＭＳ ゴシック" pitchFamily="49" charset="-128"/>
              </a:rPr>
              <a:t>平成</a:t>
            </a:r>
            <a:r>
              <a:rPr kumimoji="1" lang="en-US" altLang="ja-JP" sz="2000" u="sng" dirty="0" smtClean="0">
                <a:solidFill>
                  <a:srgbClr val="FF0000"/>
                </a:solidFill>
                <a:latin typeface="ＭＳ ゴシック" pitchFamily="49" charset="-128"/>
                <a:ea typeface="ＭＳ ゴシック" pitchFamily="49" charset="-128"/>
              </a:rPr>
              <a:t>32</a:t>
            </a:r>
            <a:r>
              <a:rPr kumimoji="1" lang="ja-JP" altLang="en-US" sz="2000" u="sng" dirty="0" smtClean="0">
                <a:solidFill>
                  <a:srgbClr val="FF0000"/>
                </a:solidFill>
                <a:latin typeface="ＭＳ ゴシック" pitchFamily="49" charset="-128"/>
                <a:ea typeface="ＭＳ ゴシック" pitchFamily="49" charset="-128"/>
              </a:rPr>
              <a:t>年度目標を達成</a:t>
            </a:r>
            <a:endParaRPr kumimoji="1" lang="ja-JP" altLang="en-US" sz="2000" u="sng" dirty="0">
              <a:solidFill>
                <a:srgbClr val="FF0000"/>
              </a:solidFill>
              <a:latin typeface="ＭＳ ゴシック" pitchFamily="49" charset="-128"/>
              <a:ea typeface="ＭＳ ゴシック" pitchFamily="49" charset="-128"/>
            </a:endParaRPr>
          </a:p>
        </p:txBody>
      </p:sp>
      <p:sp>
        <p:nvSpPr>
          <p:cNvPr id="9" name="テキスト ボックス 8"/>
          <p:cNvSpPr txBox="1"/>
          <p:nvPr/>
        </p:nvSpPr>
        <p:spPr>
          <a:xfrm>
            <a:off x="467544" y="1064930"/>
            <a:ext cx="8424936" cy="707886"/>
          </a:xfrm>
          <a:prstGeom prst="rect">
            <a:avLst/>
          </a:prstGeom>
          <a:noFill/>
        </p:spPr>
        <p:txBody>
          <a:bodyPr wrap="square" rtlCol="0">
            <a:spAutoFit/>
          </a:bodyPr>
          <a:lstStyle/>
          <a:p>
            <a:pPr marL="266700">
              <a:spcBef>
                <a:spcPts val="600"/>
              </a:spcBef>
            </a:pPr>
            <a:r>
              <a:rPr kumimoji="1" lang="ja-JP" altLang="en-US" sz="2000" dirty="0" smtClean="0">
                <a:solidFill>
                  <a:srgbClr val="FF0000"/>
                </a:solidFill>
                <a:latin typeface="ＭＳ ゴシック" pitchFamily="49" charset="-128"/>
                <a:ea typeface="ＭＳ ゴシック" pitchFamily="49" charset="-128"/>
              </a:rPr>
              <a:t>大型車と小型車の排出係数の差が小さいため、バス、特種（殊）車の走行量の増加の影響が</a:t>
            </a:r>
            <a:r>
              <a:rPr kumimoji="1" lang="en-US" altLang="ja-JP" sz="2000" dirty="0" smtClean="0">
                <a:solidFill>
                  <a:srgbClr val="FF0000"/>
                </a:solidFill>
                <a:latin typeface="ＭＳ ゴシック" pitchFamily="49" charset="-128"/>
                <a:ea typeface="ＭＳ ゴシック" pitchFamily="49" charset="-128"/>
              </a:rPr>
              <a:t>NOx</a:t>
            </a:r>
            <a:r>
              <a:rPr kumimoji="1" lang="ja-JP" altLang="en-US" sz="2000" dirty="0" smtClean="0">
                <a:solidFill>
                  <a:srgbClr val="FF0000"/>
                </a:solidFill>
                <a:latin typeface="ＭＳ ゴシック" pitchFamily="49" charset="-128"/>
                <a:ea typeface="ＭＳ ゴシック" pitchFamily="49" charset="-128"/>
              </a:rPr>
              <a:t>に比べて小さい。</a:t>
            </a:r>
            <a:endParaRPr kumimoji="1" lang="ja-JP" altLang="en-US" sz="2000" dirty="0">
              <a:solidFill>
                <a:srgbClr val="FF0000"/>
              </a:solidFill>
              <a:latin typeface="ＭＳ ゴシック" pitchFamily="49" charset="-128"/>
              <a:ea typeface="ＭＳ ゴシック" pitchFamily="49" charset="-128"/>
            </a:endParaRPr>
          </a:p>
        </p:txBody>
      </p:sp>
      <p:sp>
        <p:nvSpPr>
          <p:cNvPr id="11" name="テキスト ボックス 10"/>
          <p:cNvSpPr txBox="1"/>
          <p:nvPr/>
        </p:nvSpPr>
        <p:spPr>
          <a:xfrm>
            <a:off x="1588" y="148570"/>
            <a:ext cx="2124744" cy="400110"/>
          </a:xfrm>
          <a:prstGeom prst="rect">
            <a:avLst/>
          </a:prstGeom>
          <a:noFill/>
        </p:spPr>
        <p:txBody>
          <a:bodyPr wrap="square" rtlCol="0">
            <a:spAutoFit/>
          </a:bodyPr>
          <a:lstStyle/>
          <a:p>
            <a:r>
              <a:rPr lang="ja-JP" altLang="en-US" sz="2000" dirty="0" smtClean="0">
                <a:latin typeface="+mn-ea"/>
              </a:rPr>
              <a:t>＜</a:t>
            </a:r>
            <a:r>
              <a:rPr lang="ja-JP" altLang="en-US" sz="2000" dirty="0">
                <a:latin typeface="+mn-ea"/>
              </a:rPr>
              <a:t>効果</a:t>
            </a:r>
            <a:r>
              <a:rPr lang="ja-JP" altLang="en-US" sz="2000" dirty="0" smtClean="0">
                <a:latin typeface="+mn-ea"/>
              </a:rPr>
              <a:t>＞</a:t>
            </a:r>
            <a:endParaRPr kumimoji="1" lang="ja-JP" altLang="en-US" sz="2000" dirty="0">
              <a:latin typeface="+mn-ea"/>
            </a:endParaRPr>
          </a:p>
        </p:txBody>
      </p:sp>
      <p:sp>
        <p:nvSpPr>
          <p:cNvPr id="10" name="テキスト ボックス 2"/>
          <p:cNvSpPr txBox="1">
            <a:spLocks noChangeArrowheads="1"/>
          </p:cNvSpPr>
          <p:nvPr/>
        </p:nvSpPr>
        <p:spPr bwMode="auto">
          <a:xfrm>
            <a:off x="611560" y="6201376"/>
            <a:ext cx="6861968" cy="61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miter lim="800000"/>
                <a:headEnd/>
                <a:tailEnd/>
              </a14:hiddenLine>
            </a:ext>
          </a:extLst>
        </p:spPr>
        <p:txBody>
          <a:bodyPr rot="0" vert="horz" wrap="square" lIns="91440" tIns="45720" rIns="91440" bIns="45720" anchor="ctr" anchorCtr="0" upright="1">
            <a:noAutofit/>
          </a:bodyPr>
          <a:lstStyle/>
          <a:p>
            <a:pPr marL="261938" indent="-180000" algn="just">
              <a:spcAft>
                <a:spcPts val="0"/>
              </a:spcAft>
            </a:pPr>
            <a:r>
              <a:rPr lang="en-US" altLang="ja-JP" sz="1400" kern="100" dirty="0" smtClean="0">
                <a:effectLst/>
                <a:latin typeface="+mn-ea"/>
                <a:cs typeface="Times New Roman"/>
              </a:rPr>
              <a:t>※</a:t>
            </a:r>
            <a:r>
              <a:rPr lang="ja-JP" altLang="en-US" sz="1400" kern="100" dirty="0" smtClean="0">
                <a:effectLst/>
                <a:latin typeface="+mn-ea"/>
                <a:cs typeface="Times New Roman"/>
              </a:rPr>
              <a:t>平成</a:t>
            </a:r>
            <a:r>
              <a:rPr lang="en-US" altLang="ja-JP" sz="1400" kern="100" dirty="0" smtClean="0">
                <a:effectLst/>
                <a:latin typeface="+mn-ea"/>
                <a:cs typeface="Times New Roman"/>
              </a:rPr>
              <a:t>28</a:t>
            </a:r>
            <a:r>
              <a:rPr lang="ja-JP" altLang="en-US" sz="1400" kern="100" dirty="0" smtClean="0">
                <a:effectLst/>
                <a:latin typeface="+mn-ea"/>
                <a:cs typeface="Times New Roman"/>
              </a:rPr>
              <a:t>年度の削減量算定には、平成</a:t>
            </a:r>
            <a:r>
              <a:rPr lang="en-US" altLang="ja-JP" sz="1400" kern="100" dirty="0" smtClean="0">
                <a:effectLst/>
                <a:latin typeface="+mn-ea"/>
                <a:cs typeface="Times New Roman"/>
              </a:rPr>
              <a:t>27</a:t>
            </a:r>
            <a:r>
              <a:rPr lang="ja-JP" altLang="en-US" sz="1400" kern="100" dirty="0" smtClean="0">
                <a:effectLst/>
                <a:latin typeface="+mn-ea"/>
                <a:cs typeface="Times New Roman"/>
              </a:rPr>
              <a:t>年度道路交通センサスを使用。</a:t>
            </a:r>
            <a:endParaRPr lang="en-US" altLang="ja-JP" sz="1400" kern="100" dirty="0" smtClean="0">
              <a:effectLst/>
              <a:latin typeface="+mn-ea"/>
              <a:cs typeface="Times New Roman"/>
            </a:endParaRPr>
          </a:p>
          <a:p>
            <a:pPr marL="261938" indent="-180000" algn="just">
              <a:spcAft>
                <a:spcPts val="0"/>
              </a:spcAft>
            </a:pPr>
            <a:r>
              <a:rPr lang="ja-JP" altLang="en-US" sz="1400" kern="100" dirty="0">
                <a:latin typeface="+mn-ea"/>
                <a:cs typeface="Times New Roman"/>
              </a:rPr>
              <a:t>　</a:t>
            </a:r>
            <a:r>
              <a:rPr lang="ja-JP" altLang="en-US" sz="1400" kern="100" dirty="0" smtClean="0">
                <a:effectLst/>
                <a:latin typeface="+mn-ea"/>
                <a:cs typeface="Times New Roman"/>
              </a:rPr>
              <a:t>（平成</a:t>
            </a:r>
            <a:r>
              <a:rPr lang="en-US" altLang="ja-JP" sz="1400" kern="100" dirty="0" smtClean="0">
                <a:effectLst/>
                <a:latin typeface="+mn-ea"/>
                <a:cs typeface="Times New Roman"/>
              </a:rPr>
              <a:t>21</a:t>
            </a:r>
            <a:r>
              <a:rPr lang="ja-JP" altLang="en-US" sz="1400" kern="100" dirty="0" smtClean="0">
                <a:effectLst/>
                <a:latin typeface="+mn-ea"/>
                <a:cs typeface="Times New Roman"/>
              </a:rPr>
              <a:t>～</a:t>
            </a:r>
            <a:r>
              <a:rPr lang="en-US" altLang="ja-JP" sz="1400" kern="100" dirty="0" smtClean="0">
                <a:effectLst/>
                <a:latin typeface="+mn-ea"/>
                <a:cs typeface="Times New Roman"/>
              </a:rPr>
              <a:t>27</a:t>
            </a:r>
            <a:r>
              <a:rPr lang="ja-JP" altLang="en-US" sz="1400" kern="100" dirty="0" smtClean="0">
                <a:effectLst/>
                <a:latin typeface="+mn-ea"/>
                <a:cs typeface="Times New Roman"/>
              </a:rPr>
              <a:t>年度の削減量算定には、平成</a:t>
            </a:r>
            <a:r>
              <a:rPr lang="en-US" altLang="ja-JP" sz="1400" kern="100" dirty="0" smtClean="0">
                <a:effectLst/>
                <a:latin typeface="+mn-ea"/>
                <a:cs typeface="Times New Roman"/>
              </a:rPr>
              <a:t>22</a:t>
            </a:r>
            <a:r>
              <a:rPr lang="ja-JP" altLang="en-US" sz="1400" kern="100" dirty="0" smtClean="0">
                <a:effectLst/>
                <a:latin typeface="+mn-ea"/>
                <a:cs typeface="Times New Roman"/>
              </a:rPr>
              <a:t>年度道路交通センサス</a:t>
            </a:r>
            <a:r>
              <a:rPr lang="ja-JP" altLang="en-US" sz="1400" kern="100" dirty="0" smtClean="0">
                <a:latin typeface="+mn-ea"/>
                <a:cs typeface="Times New Roman"/>
              </a:rPr>
              <a:t>を使用）</a:t>
            </a:r>
            <a:endParaRPr lang="en-US" altLang="ja-JP" sz="1400" kern="100" dirty="0" smtClean="0">
              <a:effectLst/>
              <a:latin typeface="+mn-ea"/>
              <a:cs typeface="Times New Roman"/>
            </a:endParaRPr>
          </a:p>
        </p:txBody>
      </p:sp>
    </p:spTree>
    <p:extLst>
      <p:ext uri="{BB962C8B-B14F-4D97-AF65-F5344CB8AC3E}">
        <p14:creationId xmlns:p14="http://schemas.microsoft.com/office/powerpoint/2010/main" val="39843145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5" y="1594471"/>
            <a:ext cx="4788000" cy="288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00528" y="1556793"/>
            <a:ext cx="4788000" cy="2890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直線コネクタ 5"/>
          <p:cNvCxnSpPr/>
          <p:nvPr/>
        </p:nvCxnSpPr>
        <p:spPr>
          <a:xfrm>
            <a:off x="323528" y="692696"/>
            <a:ext cx="8532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149524" y="-45968"/>
            <a:ext cx="6840760" cy="738664"/>
          </a:xfrm>
          <a:prstGeom prst="rect">
            <a:avLst/>
          </a:prstGeom>
          <a:noFill/>
        </p:spPr>
        <p:txBody>
          <a:bodyPr wrap="square" rtlCol="0">
            <a:spAutoFit/>
          </a:bodyPr>
          <a:lstStyle/>
          <a:p>
            <a:pPr algn="ctr"/>
            <a:r>
              <a:rPr kumimoji="1" lang="ja-JP" altLang="en-US" sz="2400" dirty="0" smtClean="0">
                <a:latin typeface="+mn-ea"/>
              </a:rPr>
              <a:t>排出係数減少の効果</a:t>
            </a:r>
            <a:endParaRPr kumimoji="1" lang="en-US" altLang="ja-JP" sz="2400" dirty="0" smtClean="0">
              <a:latin typeface="+mn-ea"/>
            </a:endParaRPr>
          </a:p>
          <a:p>
            <a:pPr algn="ctr"/>
            <a:r>
              <a:rPr kumimoji="1" lang="ja-JP" altLang="en-US" dirty="0" smtClean="0">
                <a:latin typeface="+mn-ea"/>
              </a:rPr>
              <a:t>（自動車単体規制の推進、</a:t>
            </a:r>
            <a:r>
              <a:rPr lang="ja-JP" altLang="en-US" dirty="0" smtClean="0">
                <a:latin typeface="+mn-ea"/>
              </a:rPr>
              <a:t>車種</a:t>
            </a:r>
            <a:r>
              <a:rPr lang="ja-JP" altLang="en-US" dirty="0">
                <a:latin typeface="+mn-ea"/>
              </a:rPr>
              <a:t>規制の実施</a:t>
            </a:r>
            <a:r>
              <a:rPr lang="ja-JP" altLang="en-US" dirty="0" smtClean="0">
                <a:latin typeface="+mn-ea"/>
              </a:rPr>
              <a:t>等：エコカー以外）</a:t>
            </a:r>
            <a:endParaRPr lang="ja-JP" altLang="en-US" dirty="0">
              <a:latin typeface="+mn-ea"/>
            </a:endParaRPr>
          </a:p>
        </p:txBody>
      </p:sp>
      <p:sp>
        <p:nvSpPr>
          <p:cNvPr id="5" name="テキスト ボックス 4"/>
          <p:cNvSpPr txBox="1"/>
          <p:nvPr/>
        </p:nvSpPr>
        <p:spPr>
          <a:xfrm>
            <a:off x="251520" y="764704"/>
            <a:ext cx="3564396" cy="400110"/>
          </a:xfrm>
          <a:prstGeom prst="rect">
            <a:avLst/>
          </a:prstGeom>
          <a:noFill/>
        </p:spPr>
        <p:txBody>
          <a:bodyPr wrap="square" rtlCol="0">
            <a:spAutoFit/>
          </a:bodyPr>
          <a:lstStyle/>
          <a:p>
            <a:pPr>
              <a:spcBef>
                <a:spcPts val="600"/>
              </a:spcBef>
            </a:pPr>
            <a:r>
              <a:rPr lang="ja-JP" altLang="en-US" sz="2000" dirty="0" smtClean="0">
                <a:latin typeface="+mn-ea"/>
              </a:rPr>
              <a:t>■ 対策による</a:t>
            </a:r>
            <a:r>
              <a:rPr lang="en-US" altLang="ja-JP" sz="2000" dirty="0" smtClean="0">
                <a:latin typeface="+mn-ea"/>
              </a:rPr>
              <a:t>NOx</a:t>
            </a:r>
            <a:r>
              <a:rPr lang="ja-JP" altLang="en-US" sz="2000" dirty="0" smtClean="0">
                <a:latin typeface="+mn-ea"/>
              </a:rPr>
              <a:t>・</a:t>
            </a:r>
            <a:r>
              <a:rPr lang="en-US" altLang="ja-JP" sz="2000" dirty="0" smtClean="0">
                <a:latin typeface="+mn-ea"/>
              </a:rPr>
              <a:t>PM</a:t>
            </a:r>
            <a:r>
              <a:rPr lang="ja-JP" altLang="en-US" sz="2000" dirty="0" smtClean="0">
                <a:latin typeface="+mn-ea"/>
              </a:rPr>
              <a:t>削減量</a:t>
            </a:r>
            <a:endParaRPr lang="ja-JP" altLang="en-US" sz="2000" dirty="0">
              <a:latin typeface="+mn-ea"/>
            </a:endParaRPr>
          </a:p>
        </p:txBody>
      </p:sp>
      <p:sp>
        <p:nvSpPr>
          <p:cNvPr id="2" name="スライド番号プレースホルダー 1"/>
          <p:cNvSpPr>
            <a:spLocks noGrp="1"/>
          </p:cNvSpPr>
          <p:nvPr>
            <p:ph type="sldNum" sz="quarter" idx="12"/>
          </p:nvPr>
        </p:nvSpPr>
        <p:spPr>
          <a:xfrm>
            <a:off x="8594104" y="6520259"/>
            <a:ext cx="514400" cy="365125"/>
          </a:xfrm>
        </p:spPr>
        <p:txBody>
          <a:bodyPr/>
          <a:lstStyle/>
          <a:p>
            <a:fld id="{DE2F8A21-8B7F-4E81-A1D6-B63D9660F4C6}" type="slidenum">
              <a:rPr kumimoji="1" lang="ja-JP" altLang="en-US" smtClean="0"/>
              <a:pPr/>
              <a:t>10</a:t>
            </a:fld>
            <a:endParaRPr kumimoji="1" lang="ja-JP" altLang="en-US"/>
          </a:p>
        </p:txBody>
      </p:sp>
      <p:sp>
        <p:nvSpPr>
          <p:cNvPr id="7" name="テキスト ボックス 6"/>
          <p:cNvSpPr txBox="1"/>
          <p:nvPr/>
        </p:nvSpPr>
        <p:spPr>
          <a:xfrm>
            <a:off x="194072" y="4613554"/>
            <a:ext cx="2809084" cy="400110"/>
          </a:xfrm>
          <a:prstGeom prst="rect">
            <a:avLst/>
          </a:prstGeom>
          <a:noFill/>
        </p:spPr>
        <p:txBody>
          <a:bodyPr wrap="square" rtlCol="0">
            <a:spAutoFit/>
          </a:bodyPr>
          <a:lstStyle/>
          <a:p>
            <a:pPr>
              <a:spcBef>
                <a:spcPts val="600"/>
              </a:spcBef>
            </a:pPr>
            <a:r>
              <a:rPr lang="ja-JP" altLang="en-US" sz="2000" dirty="0" smtClean="0">
                <a:latin typeface="+mn-ea"/>
              </a:rPr>
              <a:t>■ 対策効果の指標</a:t>
            </a:r>
            <a:endParaRPr lang="en-US" altLang="ja-JP" sz="2000" dirty="0" smtClean="0">
              <a:latin typeface="+mn-ea"/>
            </a:endParaRPr>
          </a:p>
        </p:txBody>
      </p:sp>
      <p:sp>
        <p:nvSpPr>
          <p:cNvPr id="16" name="テキスト ボックス 15"/>
          <p:cNvSpPr txBox="1"/>
          <p:nvPr/>
        </p:nvSpPr>
        <p:spPr>
          <a:xfrm>
            <a:off x="562672" y="4988679"/>
            <a:ext cx="4945431" cy="400110"/>
          </a:xfrm>
          <a:prstGeom prst="rect">
            <a:avLst/>
          </a:prstGeom>
          <a:noFill/>
        </p:spPr>
        <p:txBody>
          <a:bodyPr wrap="square" rtlCol="0">
            <a:spAutoFit/>
          </a:bodyPr>
          <a:lstStyle/>
          <a:p>
            <a:pPr>
              <a:spcAft>
                <a:spcPts val="600"/>
              </a:spcAft>
            </a:pPr>
            <a:r>
              <a:rPr lang="ja-JP" altLang="en-US" sz="2000" dirty="0" smtClean="0">
                <a:latin typeface="+mn-ea"/>
              </a:rPr>
              <a:t>○</a:t>
            </a:r>
            <a:r>
              <a:rPr lang="ja-JP" altLang="ja-JP" sz="2000" dirty="0" smtClean="0">
                <a:latin typeface="+mn-ea"/>
              </a:rPr>
              <a:t>普通</a:t>
            </a:r>
            <a:r>
              <a:rPr lang="ja-JP" altLang="ja-JP" sz="2000" dirty="0">
                <a:latin typeface="+mn-ea"/>
              </a:rPr>
              <a:t>貨物車の新長期規制以上の</a:t>
            </a:r>
            <a:r>
              <a:rPr lang="ja-JP" altLang="ja-JP" sz="2000" dirty="0" smtClean="0">
                <a:latin typeface="+mn-ea"/>
              </a:rPr>
              <a:t>割合</a:t>
            </a:r>
            <a:endParaRPr lang="ja-JP" altLang="ja-JP" sz="2000" dirty="0">
              <a:latin typeface="+mn-ea"/>
            </a:endParaRPr>
          </a:p>
        </p:txBody>
      </p:sp>
      <p:sp>
        <p:nvSpPr>
          <p:cNvPr id="17" name="テキスト ボックス 16"/>
          <p:cNvSpPr txBox="1"/>
          <p:nvPr/>
        </p:nvSpPr>
        <p:spPr>
          <a:xfrm>
            <a:off x="986996" y="1158432"/>
            <a:ext cx="3512996" cy="400110"/>
          </a:xfrm>
          <a:prstGeom prst="rect">
            <a:avLst/>
          </a:prstGeom>
          <a:noFill/>
        </p:spPr>
        <p:txBody>
          <a:bodyPr wrap="square" rtlCol="0">
            <a:spAutoFit/>
          </a:bodyPr>
          <a:lstStyle/>
          <a:p>
            <a:pPr algn="ctr">
              <a:spcBef>
                <a:spcPts val="600"/>
              </a:spcBef>
            </a:pPr>
            <a:r>
              <a:rPr kumimoji="1" lang="ja-JP" altLang="en-US" sz="2000" u="sng" dirty="0" smtClean="0">
                <a:solidFill>
                  <a:srgbClr val="FF0000"/>
                </a:solidFill>
                <a:latin typeface="ＭＳ ゴシック" pitchFamily="49" charset="-128"/>
                <a:ea typeface="ＭＳ ゴシック" pitchFamily="49" charset="-128"/>
              </a:rPr>
              <a:t>平成</a:t>
            </a:r>
            <a:r>
              <a:rPr kumimoji="1" lang="en-US" altLang="ja-JP" sz="2000" u="sng" dirty="0" smtClean="0">
                <a:solidFill>
                  <a:srgbClr val="FF0000"/>
                </a:solidFill>
                <a:latin typeface="ＭＳ ゴシック" pitchFamily="49" charset="-128"/>
                <a:ea typeface="ＭＳ ゴシック" pitchFamily="49" charset="-128"/>
              </a:rPr>
              <a:t>32</a:t>
            </a:r>
            <a:r>
              <a:rPr kumimoji="1" lang="ja-JP" altLang="en-US" sz="2000" u="sng" dirty="0" smtClean="0">
                <a:solidFill>
                  <a:srgbClr val="FF0000"/>
                </a:solidFill>
                <a:latin typeface="ＭＳ ゴシック" pitchFamily="49" charset="-128"/>
                <a:ea typeface="ＭＳ ゴシック" pitchFamily="49" charset="-128"/>
              </a:rPr>
              <a:t>年度目標を達成</a:t>
            </a:r>
            <a:endParaRPr kumimoji="1" lang="ja-JP" altLang="en-US" sz="2000" u="sng" dirty="0">
              <a:solidFill>
                <a:srgbClr val="FF0000"/>
              </a:solidFill>
              <a:latin typeface="ＭＳ ゴシック" pitchFamily="49" charset="-128"/>
              <a:ea typeface="ＭＳ ゴシック" pitchFamily="49" charset="-128"/>
            </a:endParaRPr>
          </a:p>
        </p:txBody>
      </p:sp>
      <p:sp>
        <p:nvSpPr>
          <p:cNvPr id="18" name="テキスト ボックス 17"/>
          <p:cNvSpPr txBox="1"/>
          <p:nvPr/>
        </p:nvSpPr>
        <p:spPr>
          <a:xfrm>
            <a:off x="5220072" y="1158432"/>
            <a:ext cx="3512996" cy="400110"/>
          </a:xfrm>
          <a:prstGeom prst="rect">
            <a:avLst/>
          </a:prstGeom>
          <a:noFill/>
        </p:spPr>
        <p:txBody>
          <a:bodyPr wrap="square" rtlCol="0">
            <a:spAutoFit/>
          </a:bodyPr>
          <a:lstStyle/>
          <a:p>
            <a:pPr algn="ctr">
              <a:spcBef>
                <a:spcPts val="600"/>
              </a:spcBef>
            </a:pPr>
            <a:r>
              <a:rPr kumimoji="1" lang="ja-JP" altLang="en-US" sz="2000" u="sng" dirty="0" smtClean="0">
                <a:solidFill>
                  <a:srgbClr val="FF0000"/>
                </a:solidFill>
                <a:latin typeface="ＭＳ ゴシック" pitchFamily="49" charset="-128"/>
                <a:ea typeface="ＭＳ ゴシック" pitchFamily="49" charset="-128"/>
              </a:rPr>
              <a:t>平成</a:t>
            </a:r>
            <a:r>
              <a:rPr lang="en-US" altLang="ja-JP" sz="2000" u="sng" dirty="0">
                <a:solidFill>
                  <a:srgbClr val="FF0000"/>
                </a:solidFill>
                <a:latin typeface="ＭＳ ゴシック" pitchFamily="49" charset="-128"/>
                <a:ea typeface="ＭＳ ゴシック" pitchFamily="49" charset="-128"/>
              </a:rPr>
              <a:t>32</a:t>
            </a:r>
            <a:r>
              <a:rPr kumimoji="1" lang="ja-JP" altLang="en-US" sz="2000" u="sng" dirty="0" smtClean="0">
                <a:solidFill>
                  <a:srgbClr val="FF0000"/>
                </a:solidFill>
                <a:latin typeface="ＭＳ ゴシック" pitchFamily="49" charset="-128"/>
                <a:ea typeface="ＭＳ ゴシック" pitchFamily="49" charset="-128"/>
              </a:rPr>
              <a:t>年度目標を達成</a:t>
            </a:r>
            <a:endParaRPr kumimoji="1" lang="ja-JP" altLang="en-US" sz="2000" u="sng" dirty="0">
              <a:solidFill>
                <a:srgbClr val="FF0000"/>
              </a:solidFill>
              <a:latin typeface="ＭＳ ゴシック" pitchFamily="49" charset="-128"/>
              <a:ea typeface="ＭＳ ゴシック" pitchFamily="49" charset="-128"/>
            </a:endParaRPr>
          </a:p>
        </p:txBody>
      </p:sp>
      <p:sp>
        <p:nvSpPr>
          <p:cNvPr id="19" name="テキスト ボックス 18"/>
          <p:cNvSpPr txBox="1"/>
          <p:nvPr/>
        </p:nvSpPr>
        <p:spPr>
          <a:xfrm>
            <a:off x="4139952" y="6337746"/>
            <a:ext cx="4896544" cy="400110"/>
          </a:xfrm>
          <a:prstGeom prst="rect">
            <a:avLst/>
          </a:prstGeom>
          <a:noFill/>
        </p:spPr>
        <p:txBody>
          <a:bodyPr wrap="square" rtlCol="0">
            <a:spAutoFit/>
          </a:bodyPr>
          <a:lstStyle/>
          <a:p>
            <a:pPr algn="ctr">
              <a:spcBef>
                <a:spcPts val="600"/>
              </a:spcBef>
            </a:pPr>
            <a:r>
              <a:rPr kumimoji="1" lang="ja-JP" altLang="en-US" sz="2000" u="sng" dirty="0" smtClean="0">
                <a:solidFill>
                  <a:srgbClr val="FF0000"/>
                </a:solidFill>
                <a:latin typeface="ＭＳ ゴシック" pitchFamily="49" charset="-128"/>
                <a:ea typeface="ＭＳ ゴシック" pitchFamily="49" charset="-128"/>
              </a:rPr>
              <a:t>最新規制適合車</a:t>
            </a:r>
            <a:r>
              <a:rPr lang="ja-JP" altLang="en-US" sz="2000" u="sng" dirty="0">
                <a:solidFill>
                  <a:srgbClr val="FF0000"/>
                </a:solidFill>
                <a:latin typeface="ＭＳ ゴシック" pitchFamily="49" charset="-128"/>
                <a:ea typeface="ＭＳ ゴシック" pitchFamily="49" charset="-128"/>
              </a:rPr>
              <a:t>への代替が着実に進展</a:t>
            </a:r>
            <a:endParaRPr kumimoji="1" lang="ja-JP" altLang="en-US" sz="2000" u="sng" dirty="0">
              <a:solidFill>
                <a:srgbClr val="FF0000"/>
              </a:solidFill>
              <a:latin typeface="ＭＳ ゴシック" pitchFamily="49" charset="-128"/>
              <a:ea typeface="ＭＳ ゴシック" pitchFamily="49" charset="-128"/>
            </a:endParaRPr>
          </a:p>
        </p:txBody>
      </p:sp>
      <p:sp>
        <p:nvSpPr>
          <p:cNvPr id="21" name="テキスト ボックス 2"/>
          <p:cNvSpPr txBox="1">
            <a:spLocks noChangeArrowheads="1"/>
          </p:cNvSpPr>
          <p:nvPr/>
        </p:nvSpPr>
        <p:spPr bwMode="auto">
          <a:xfrm>
            <a:off x="5055046" y="4357553"/>
            <a:ext cx="3952875" cy="1015663"/>
          </a:xfrm>
          <a:prstGeom prst="rect">
            <a:avLst/>
          </a:prstGeom>
          <a:noFill/>
          <a:ln w="9525">
            <a:noFill/>
            <a:miter lim="800000"/>
            <a:headEnd/>
            <a:tailEnd/>
          </a:ln>
        </p:spPr>
        <p:txBody>
          <a:bodyPr rot="0" vert="horz" wrap="square" lIns="91440" tIns="45720" rIns="91440" bIns="45720" anchor="t" anchorCtr="0">
            <a:spAutoFit/>
          </a:bodyPr>
          <a:lstStyle/>
          <a:p>
            <a:pPr marL="266700" indent="-266700" algn="just"/>
            <a:r>
              <a:rPr lang="ja-JP" altLang="en-US" sz="1000" kern="100" dirty="0" smtClean="0">
                <a:effectLst/>
                <a:latin typeface="Century"/>
                <a:ea typeface="ＭＳ 明朝"/>
                <a:cs typeface="Times New Roman"/>
              </a:rPr>
              <a:t>（注）</a:t>
            </a:r>
            <a:r>
              <a:rPr lang="en-US" altLang="ja-JP" sz="1000" kern="100" dirty="0" smtClean="0">
                <a:latin typeface="Century"/>
                <a:ea typeface="ＭＳ 明朝"/>
                <a:cs typeface="Times New Roman"/>
              </a:rPr>
              <a:t>H27</a:t>
            </a:r>
            <a:r>
              <a:rPr lang="ja-JP" altLang="en-US" sz="1000" kern="100" dirty="0">
                <a:latin typeface="Century"/>
                <a:ea typeface="ＭＳ 明朝"/>
                <a:cs typeface="Times New Roman"/>
              </a:rPr>
              <a:t>目標</a:t>
            </a:r>
            <a:r>
              <a:rPr lang="en-US" altLang="ja-JP" sz="1000" kern="100" dirty="0">
                <a:latin typeface="Century"/>
                <a:ea typeface="ＭＳ 明朝"/>
                <a:cs typeface="Times New Roman"/>
              </a:rPr>
              <a:t>:140</a:t>
            </a:r>
            <a:r>
              <a:rPr lang="ja-JP" altLang="ja-JP" sz="1000" kern="100" dirty="0">
                <a:latin typeface="Century"/>
                <a:ea typeface="ＭＳ 明朝"/>
                <a:cs typeface="Times New Roman"/>
              </a:rPr>
              <a:t>ｔ→</a:t>
            </a:r>
            <a:r>
              <a:rPr lang="en-US" altLang="ja-JP" sz="1000" kern="100" dirty="0">
                <a:latin typeface="Century"/>
                <a:ea typeface="ＭＳ 明朝"/>
                <a:cs typeface="Times New Roman"/>
              </a:rPr>
              <a:t>H32</a:t>
            </a:r>
            <a:r>
              <a:rPr lang="ja-JP" altLang="en-US" sz="1000" kern="100" dirty="0">
                <a:latin typeface="Century"/>
                <a:ea typeface="ＭＳ 明朝"/>
                <a:cs typeface="Times New Roman"/>
              </a:rPr>
              <a:t>目標</a:t>
            </a:r>
            <a:r>
              <a:rPr lang="en-US" altLang="ja-JP" sz="1000" kern="100" dirty="0">
                <a:latin typeface="Century"/>
                <a:ea typeface="ＭＳ 明朝"/>
                <a:cs typeface="Times New Roman"/>
              </a:rPr>
              <a:t>:130</a:t>
            </a:r>
            <a:r>
              <a:rPr lang="ja-JP" altLang="ja-JP" sz="1000" kern="100" dirty="0" err="1">
                <a:latin typeface="Century"/>
                <a:ea typeface="ＭＳ 明朝"/>
                <a:cs typeface="Times New Roman"/>
              </a:rPr>
              <a:t>ｔ</a:t>
            </a:r>
            <a:r>
              <a:rPr lang="ja-JP" altLang="ja-JP" sz="1000" kern="100" dirty="0">
                <a:latin typeface="Century"/>
                <a:ea typeface="ＭＳ 明朝"/>
                <a:cs typeface="Times New Roman"/>
              </a:rPr>
              <a:t>と</a:t>
            </a:r>
            <a:r>
              <a:rPr lang="ja-JP" altLang="ja-JP" sz="1000" kern="100" dirty="0" smtClean="0">
                <a:latin typeface="Century"/>
                <a:ea typeface="ＭＳ 明朝"/>
                <a:cs typeface="Times New Roman"/>
              </a:rPr>
              <a:t>な</a:t>
            </a:r>
            <a:r>
              <a:rPr lang="ja-JP" altLang="en-US" sz="1000" kern="100" dirty="0" smtClean="0">
                <a:latin typeface="Century"/>
                <a:ea typeface="ＭＳ 明朝"/>
                <a:cs typeface="Times New Roman"/>
              </a:rPr>
              <a:t>った</a:t>
            </a:r>
            <a:r>
              <a:rPr lang="ja-JP" altLang="ja-JP" sz="1000" kern="100" dirty="0" smtClean="0">
                <a:latin typeface="Century"/>
                <a:ea typeface="ＭＳ 明朝"/>
                <a:cs typeface="Times New Roman"/>
              </a:rPr>
              <a:t>要因</a:t>
            </a:r>
            <a:endParaRPr lang="en-US" altLang="ja-JP" sz="1000" kern="100" dirty="0" smtClean="0">
              <a:latin typeface="Century"/>
              <a:ea typeface="ＭＳ 明朝"/>
              <a:cs typeface="Times New Roman"/>
            </a:endParaRPr>
          </a:p>
          <a:p>
            <a:pPr marL="85725" indent="-85725" algn="just"/>
            <a:r>
              <a:rPr lang="ja-JP" altLang="en-US" sz="1000" kern="100" dirty="0">
                <a:effectLst/>
                <a:latin typeface="Century"/>
                <a:ea typeface="ＭＳ 明朝"/>
                <a:cs typeface="Times New Roman"/>
              </a:rPr>
              <a:t>・</a:t>
            </a:r>
            <a:r>
              <a:rPr lang="ja-JP" altLang="en-US" sz="1000" kern="100" dirty="0" smtClean="0">
                <a:effectLst/>
                <a:latin typeface="Century"/>
                <a:ea typeface="ＭＳ 明朝"/>
                <a:cs typeface="Times New Roman"/>
              </a:rPr>
              <a:t>排出係数減少による効果を、「エコカー分」と「エコカー以外分」に割り振って算定。</a:t>
            </a:r>
            <a:endParaRPr lang="en-US" altLang="ja-JP" sz="1000" kern="100" dirty="0" smtClean="0">
              <a:effectLst/>
              <a:latin typeface="Century"/>
              <a:ea typeface="ＭＳ 明朝"/>
              <a:cs typeface="Times New Roman"/>
            </a:endParaRPr>
          </a:p>
          <a:p>
            <a:pPr marL="85725" indent="-85725" algn="just"/>
            <a:r>
              <a:rPr lang="ja-JP" altLang="en-US" sz="1000" kern="100" dirty="0" smtClean="0">
                <a:latin typeface="Century"/>
                <a:ea typeface="ＭＳ 明朝"/>
                <a:cs typeface="Times New Roman"/>
              </a:rPr>
              <a:t> ［</a:t>
            </a:r>
            <a:r>
              <a:rPr lang="ja-JP" altLang="en-US" sz="1000" kern="100" dirty="0">
                <a:latin typeface="Century"/>
                <a:ea typeface="ＭＳ 明朝"/>
                <a:cs typeface="Times New Roman"/>
              </a:rPr>
              <a:t>エコカー以外分］ ＝ ［</a:t>
            </a:r>
            <a:r>
              <a:rPr lang="ja-JP" altLang="en-US" sz="1000" kern="100" dirty="0" smtClean="0">
                <a:latin typeface="Century"/>
                <a:ea typeface="ＭＳ 明朝"/>
                <a:cs typeface="Times New Roman"/>
              </a:rPr>
              <a:t>排出係数減少効果］ </a:t>
            </a:r>
            <a:r>
              <a:rPr lang="ja-JP" altLang="en-US" sz="1000" kern="100" dirty="0">
                <a:latin typeface="Century"/>
                <a:ea typeface="ＭＳ 明朝"/>
                <a:cs typeface="Times New Roman"/>
              </a:rPr>
              <a:t>－</a:t>
            </a:r>
            <a:r>
              <a:rPr lang="ja-JP" altLang="en-US" sz="1000" kern="100" dirty="0" smtClean="0">
                <a:latin typeface="Century"/>
                <a:ea typeface="ＭＳ 明朝"/>
                <a:cs typeface="Times New Roman"/>
              </a:rPr>
              <a:t>［エコカー分］</a:t>
            </a:r>
            <a:endParaRPr lang="en-US" altLang="ja-JP" sz="1000" kern="100" dirty="0" smtClean="0">
              <a:effectLst/>
              <a:latin typeface="Century"/>
              <a:ea typeface="ＭＳ 明朝"/>
              <a:cs typeface="Times New Roman"/>
            </a:endParaRPr>
          </a:p>
          <a:p>
            <a:pPr marL="85725" indent="-85725" algn="just"/>
            <a:r>
              <a:rPr lang="ja-JP" altLang="en-US" sz="1000" kern="100" dirty="0" smtClean="0">
                <a:latin typeface="Century"/>
                <a:ea typeface="ＭＳ 明朝"/>
                <a:cs typeface="Times New Roman"/>
              </a:rPr>
              <a:t>・</a:t>
            </a:r>
            <a:r>
              <a:rPr lang="en-US" altLang="ja-JP" sz="1000" kern="100" dirty="0" smtClean="0">
                <a:effectLst/>
                <a:latin typeface="Century"/>
                <a:ea typeface="ＭＳ 明朝"/>
                <a:cs typeface="Times New Roman"/>
              </a:rPr>
              <a:t>H32</a:t>
            </a:r>
            <a:r>
              <a:rPr lang="ja-JP" altLang="en-US" sz="1000" kern="100" dirty="0" smtClean="0">
                <a:effectLst/>
                <a:latin typeface="Century"/>
                <a:ea typeface="ＭＳ 明朝"/>
                <a:cs typeface="Times New Roman"/>
              </a:rPr>
              <a:t>目標では「</a:t>
            </a:r>
            <a:r>
              <a:rPr lang="ja-JP" sz="1000" kern="100" dirty="0" smtClean="0">
                <a:effectLst/>
                <a:latin typeface="Century"/>
                <a:ea typeface="ＭＳ 明朝"/>
                <a:cs typeface="Times New Roman"/>
              </a:rPr>
              <a:t>エコカー</a:t>
            </a:r>
            <a:r>
              <a:rPr lang="ja-JP" altLang="en-US" sz="1000" kern="100" dirty="0" smtClean="0">
                <a:effectLst/>
                <a:latin typeface="Century"/>
                <a:ea typeface="ＭＳ 明朝"/>
                <a:cs typeface="Times New Roman"/>
              </a:rPr>
              <a:t>分」が増えたため、「エコカー以外分」の効果が</a:t>
            </a:r>
            <a:r>
              <a:rPr lang="en-US" altLang="ja-JP" sz="1000" kern="100" dirty="0" smtClean="0">
                <a:effectLst/>
                <a:latin typeface="Century"/>
                <a:ea typeface="ＭＳ 明朝"/>
                <a:cs typeface="Times New Roman"/>
              </a:rPr>
              <a:t>H27</a:t>
            </a:r>
            <a:r>
              <a:rPr lang="ja-JP" altLang="en-US" sz="1000" kern="100" dirty="0" smtClean="0">
                <a:effectLst/>
                <a:latin typeface="Century"/>
                <a:ea typeface="ＭＳ 明朝"/>
                <a:cs typeface="Times New Roman"/>
              </a:rPr>
              <a:t>から減少</a:t>
            </a:r>
            <a:r>
              <a:rPr lang="ja-JP" sz="1000" kern="100" dirty="0" smtClean="0">
                <a:effectLst/>
                <a:latin typeface="Century"/>
                <a:ea typeface="ＭＳ 明朝"/>
                <a:cs typeface="Times New Roman"/>
              </a:rPr>
              <a:t>。</a:t>
            </a:r>
            <a:endParaRPr lang="ja-JP" sz="1000" kern="100" dirty="0">
              <a:effectLst/>
              <a:latin typeface="Century"/>
              <a:ea typeface="ＭＳ 明朝"/>
              <a:cs typeface="Times New Roman"/>
            </a:endParaRPr>
          </a:p>
        </p:txBody>
      </p:sp>
      <p:sp>
        <p:nvSpPr>
          <p:cNvPr id="22" name="テキスト ボックス 21"/>
          <p:cNvSpPr txBox="1"/>
          <p:nvPr/>
        </p:nvSpPr>
        <p:spPr>
          <a:xfrm>
            <a:off x="4427984" y="5372075"/>
            <a:ext cx="3168352" cy="1015663"/>
          </a:xfrm>
          <a:prstGeom prst="rect">
            <a:avLst/>
          </a:prstGeom>
          <a:noFill/>
        </p:spPr>
        <p:txBody>
          <a:bodyPr wrap="square" rtlCol="0">
            <a:spAutoFit/>
          </a:bodyPr>
          <a:lstStyle/>
          <a:p>
            <a:pPr>
              <a:spcBef>
                <a:spcPts val="600"/>
              </a:spcBef>
            </a:pPr>
            <a:r>
              <a:rPr lang="ja-JP" altLang="ja-JP" sz="2000" dirty="0" smtClean="0">
                <a:latin typeface="+mn-ea"/>
              </a:rPr>
              <a:t>【実績】平成</a:t>
            </a:r>
            <a:r>
              <a:rPr lang="en-US" altLang="ja-JP" sz="2000" dirty="0">
                <a:latin typeface="+mn-ea"/>
              </a:rPr>
              <a:t>27</a:t>
            </a:r>
            <a:r>
              <a:rPr lang="ja-JP" altLang="ja-JP" sz="2000" dirty="0">
                <a:latin typeface="+mn-ea"/>
              </a:rPr>
              <a:t>年度　</a:t>
            </a:r>
            <a:r>
              <a:rPr lang="en-US" altLang="ja-JP" sz="2000" dirty="0" smtClean="0">
                <a:latin typeface="+mn-ea"/>
              </a:rPr>
              <a:t>52%</a:t>
            </a:r>
          </a:p>
          <a:p>
            <a:pPr marL="756000" lvl="1" defTabSz="987425"/>
            <a:r>
              <a:rPr lang="ja-JP" altLang="ja-JP" sz="2000" dirty="0" smtClean="0">
                <a:latin typeface="+mn-ea"/>
              </a:rPr>
              <a:t>平成</a:t>
            </a:r>
            <a:r>
              <a:rPr lang="en-US" altLang="ja-JP" sz="2000" dirty="0" smtClean="0">
                <a:latin typeface="+mn-ea"/>
              </a:rPr>
              <a:t>28</a:t>
            </a:r>
            <a:r>
              <a:rPr lang="ja-JP" altLang="ja-JP" sz="2000" dirty="0" smtClean="0">
                <a:latin typeface="+mn-ea"/>
              </a:rPr>
              <a:t>年度　</a:t>
            </a:r>
            <a:r>
              <a:rPr lang="en-US" altLang="ja-JP" sz="2000" dirty="0" smtClean="0">
                <a:latin typeface="+mn-ea"/>
              </a:rPr>
              <a:t>56%</a:t>
            </a:r>
          </a:p>
          <a:p>
            <a:r>
              <a:rPr lang="ja-JP" altLang="en-US" sz="2000" dirty="0" smtClean="0">
                <a:latin typeface="+mn-ea"/>
              </a:rPr>
              <a:t>（参考</a:t>
            </a:r>
            <a:r>
              <a:rPr lang="ja-JP" altLang="en-US" sz="2000" dirty="0">
                <a:latin typeface="+mn-ea"/>
              </a:rPr>
              <a:t>）</a:t>
            </a:r>
            <a:r>
              <a:rPr lang="ja-JP" altLang="ja-JP" sz="2000" dirty="0" smtClean="0">
                <a:latin typeface="+mn-ea"/>
              </a:rPr>
              <a:t>平成</a:t>
            </a:r>
            <a:r>
              <a:rPr lang="en-US" altLang="ja-JP" sz="2000" dirty="0">
                <a:latin typeface="+mn-ea"/>
              </a:rPr>
              <a:t>21</a:t>
            </a:r>
            <a:r>
              <a:rPr lang="ja-JP" altLang="ja-JP" sz="2000" dirty="0">
                <a:latin typeface="+mn-ea"/>
              </a:rPr>
              <a:t>年度　</a:t>
            </a:r>
            <a:r>
              <a:rPr lang="en-US" altLang="ja-JP" sz="2000" dirty="0" smtClean="0">
                <a:latin typeface="+mn-ea"/>
              </a:rPr>
              <a:t>27%</a:t>
            </a:r>
            <a:endParaRPr lang="ja-JP" altLang="en-US" sz="2000" dirty="0">
              <a:latin typeface="+mn-ea"/>
            </a:endParaRPr>
          </a:p>
        </p:txBody>
      </p:sp>
      <p:sp>
        <p:nvSpPr>
          <p:cNvPr id="23" name="テキスト ボックス 22"/>
          <p:cNvSpPr txBox="1"/>
          <p:nvPr/>
        </p:nvSpPr>
        <p:spPr>
          <a:xfrm>
            <a:off x="994721" y="5372075"/>
            <a:ext cx="3001215" cy="707886"/>
          </a:xfrm>
          <a:prstGeom prst="rect">
            <a:avLst/>
          </a:prstGeom>
          <a:noFill/>
        </p:spPr>
        <p:txBody>
          <a:bodyPr wrap="square" rtlCol="0">
            <a:spAutoFit/>
          </a:bodyPr>
          <a:lstStyle/>
          <a:p>
            <a:r>
              <a:rPr lang="ja-JP" altLang="ja-JP" sz="2000" dirty="0" smtClean="0">
                <a:latin typeface="+mn-ea"/>
              </a:rPr>
              <a:t>【</a:t>
            </a:r>
            <a:r>
              <a:rPr lang="ja-JP" altLang="en-US" sz="2000" dirty="0" smtClean="0">
                <a:latin typeface="+mn-ea"/>
              </a:rPr>
              <a:t>指標</a:t>
            </a:r>
            <a:r>
              <a:rPr lang="ja-JP" altLang="ja-JP" sz="2000" dirty="0" smtClean="0">
                <a:latin typeface="+mn-ea"/>
              </a:rPr>
              <a:t>】</a:t>
            </a:r>
            <a:r>
              <a:rPr lang="ja-JP" altLang="ja-JP" sz="2000" dirty="0">
                <a:latin typeface="+mn-ea"/>
              </a:rPr>
              <a:t>平成</a:t>
            </a:r>
            <a:r>
              <a:rPr lang="en-US" altLang="ja-JP" sz="2000" dirty="0">
                <a:latin typeface="+mn-ea"/>
              </a:rPr>
              <a:t>27</a:t>
            </a:r>
            <a:r>
              <a:rPr lang="ja-JP" altLang="ja-JP" sz="2000" dirty="0">
                <a:latin typeface="+mn-ea"/>
              </a:rPr>
              <a:t>年度　</a:t>
            </a:r>
            <a:r>
              <a:rPr lang="en-US" altLang="ja-JP" sz="2000" dirty="0" smtClean="0">
                <a:latin typeface="+mn-ea"/>
              </a:rPr>
              <a:t>49%</a:t>
            </a:r>
          </a:p>
          <a:p>
            <a:pPr marL="756000"/>
            <a:r>
              <a:rPr lang="ja-JP" altLang="ja-JP" sz="2000" dirty="0" smtClean="0">
                <a:latin typeface="+mn-ea"/>
              </a:rPr>
              <a:t>平成</a:t>
            </a:r>
            <a:r>
              <a:rPr lang="en-US" altLang="ja-JP" sz="2000" dirty="0">
                <a:latin typeface="+mn-ea"/>
              </a:rPr>
              <a:t>32</a:t>
            </a:r>
            <a:r>
              <a:rPr lang="ja-JP" altLang="ja-JP" sz="2000" dirty="0">
                <a:latin typeface="+mn-ea"/>
              </a:rPr>
              <a:t>年度　</a:t>
            </a:r>
            <a:r>
              <a:rPr lang="en-US" altLang="ja-JP" sz="2000" dirty="0" smtClean="0">
                <a:latin typeface="+mn-ea"/>
              </a:rPr>
              <a:t>65%</a:t>
            </a:r>
            <a:endParaRPr lang="en-US" altLang="ja-JP" sz="2000" dirty="0">
              <a:latin typeface="+mn-ea"/>
            </a:endParaRPr>
          </a:p>
        </p:txBody>
      </p:sp>
      <p:sp>
        <p:nvSpPr>
          <p:cNvPr id="20" name="テキスト ボックス 19"/>
          <p:cNvSpPr txBox="1"/>
          <p:nvPr/>
        </p:nvSpPr>
        <p:spPr>
          <a:xfrm>
            <a:off x="2915816" y="1700808"/>
            <a:ext cx="2304000" cy="276999"/>
          </a:xfrm>
          <a:prstGeom prst="rect">
            <a:avLst/>
          </a:prstGeom>
          <a:noFill/>
        </p:spPr>
        <p:txBody>
          <a:bodyPr wrap="square" rtlCol="0">
            <a:spAutoFit/>
          </a:bodyPr>
          <a:lstStyle/>
          <a:p>
            <a:pPr algn="ctr">
              <a:spcBef>
                <a:spcPts val="600"/>
              </a:spcBef>
            </a:pPr>
            <a:r>
              <a:rPr lang="ja-JP" altLang="en-US" sz="1200" dirty="0">
                <a:latin typeface="+mn-ea"/>
              </a:rPr>
              <a:t>（％）は</a:t>
            </a:r>
            <a:r>
              <a:rPr lang="en-US" altLang="ja-JP" sz="1200" dirty="0">
                <a:latin typeface="+mn-ea"/>
              </a:rPr>
              <a:t>H32</a:t>
            </a:r>
            <a:r>
              <a:rPr lang="ja-JP" altLang="en-US" sz="1200" dirty="0">
                <a:latin typeface="+mn-ea"/>
              </a:rPr>
              <a:t>目標に対する割合</a:t>
            </a:r>
            <a:endParaRPr kumimoji="1" lang="ja-JP" altLang="en-US" sz="1200" dirty="0">
              <a:latin typeface="+mn-ea"/>
            </a:endParaRPr>
          </a:p>
        </p:txBody>
      </p:sp>
      <p:sp>
        <p:nvSpPr>
          <p:cNvPr id="24" name="テキスト ボックス 23"/>
          <p:cNvSpPr txBox="1"/>
          <p:nvPr/>
        </p:nvSpPr>
        <p:spPr>
          <a:xfrm>
            <a:off x="1588" y="148570"/>
            <a:ext cx="1330052" cy="400110"/>
          </a:xfrm>
          <a:prstGeom prst="rect">
            <a:avLst/>
          </a:prstGeom>
          <a:noFill/>
        </p:spPr>
        <p:txBody>
          <a:bodyPr wrap="square" rtlCol="0">
            <a:spAutoFit/>
          </a:bodyPr>
          <a:lstStyle/>
          <a:p>
            <a:r>
              <a:rPr lang="ja-JP" altLang="en-US" sz="2000" dirty="0" smtClean="0">
                <a:latin typeface="+mn-ea"/>
              </a:rPr>
              <a:t>＜</a:t>
            </a:r>
            <a:r>
              <a:rPr lang="ja-JP" altLang="en-US" sz="2000" dirty="0">
                <a:latin typeface="+mn-ea"/>
              </a:rPr>
              <a:t>効果</a:t>
            </a:r>
            <a:r>
              <a:rPr lang="ja-JP" altLang="en-US" sz="2000" dirty="0" smtClean="0">
                <a:latin typeface="+mn-ea"/>
              </a:rPr>
              <a:t>＞</a:t>
            </a:r>
            <a:endParaRPr kumimoji="1" lang="ja-JP" altLang="en-US" sz="2000" dirty="0">
              <a:latin typeface="+mn-ea"/>
            </a:endParaRPr>
          </a:p>
        </p:txBody>
      </p:sp>
    </p:spTree>
    <p:extLst>
      <p:ext uri="{BB962C8B-B14F-4D97-AF65-F5344CB8AC3E}">
        <p14:creationId xmlns:p14="http://schemas.microsoft.com/office/powerpoint/2010/main" val="33025489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304" y="1703670"/>
            <a:ext cx="4800600" cy="291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46004" y="1700808"/>
            <a:ext cx="4824000" cy="295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直線コネクタ 5"/>
          <p:cNvCxnSpPr/>
          <p:nvPr/>
        </p:nvCxnSpPr>
        <p:spPr>
          <a:xfrm>
            <a:off x="323528" y="692696"/>
            <a:ext cx="8532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2496468" y="-27384"/>
            <a:ext cx="4104456" cy="738664"/>
          </a:xfrm>
          <a:prstGeom prst="rect">
            <a:avLst/>
          </a:prstGeom>
          <a:noFill/>
        </p:spPr>
        <p:txBody>
          <a:bodyPr wrap="square" rtlCol="0">
            <a:spAutoFit/>
          </a:bodyPr>
          <a:lstStyle/>
          <a:p>
            <a:pPr algn="ctr"/>
            <a:r>
              <a:rPr kumimoji="1" lang="ja-JP" altLang="en-US" sz="2400" dirty="0" smtClean="0">
                <a:latin typeface="+mn-ea"/>
              </a:rPr>
              <a:t>排出係数減少の効果</a:t>
            </a:r>
            <a:endParaRPr kumimoji="1" lang="en-US" altLang="ja-JP" sz="2400" dirty="0" smtClean="0">
              <a:latin typeface="+mn-ea"/>
            </a:endParaRPr>
          </a:p>
          <a:p>
            <a:pPr algn="ctr"/>
            <a:r>
              <a:rPr lang="ja-JP" altLang="en-US" dirty="0">
                <a:latin typeface="+mn-ea"/>
              </a:rPr>
              <a:t>（</a:t>
            </a:r>
            <a:r>
              <a:rPr kumimoji="1" lang="ja-JP" altLang="en-US" dirty="0" smtClean="0">
                <a:latin typeface="+mn-ea"/>
              </a:rPr>
              <a:t>エコカーの普及促進）</a:t>
            </a:r>
            <a:endParaRPr kumimoji="1" lang="ja-JP" altLang="en-US" dirty="0">
              <a:latin typeface="+mn-ea"/>
            </a:endParaRPr>
          </a:p>
        </p:txBody>
      </p:sp>
      <p:sp>
        <p:nvSpPr>
          <p:cNvPr id="2" name="スライド番号プレースホルダー 1"/>
          <p:cNvSpPr>
            <a:spLocks noGrp="1"/>
          </p:cNvSpPr>
          <p:nvPr>
            <p:ph type="sldNum" sz="quarter" idx="12"/>
          </p:nvPr>
        </p:nvSpPr>
        <p:spPr>
          <a:xfrm>
            <a:off x="8594104" y="6520259"/>
            <a:ext cx="514400" cy="365125"/>
          </a:xfrm>
        </p:spPr>
        <p:txBody>
          <a:bodyPr/>
          <a:lstStyle/>
          <a:p>
            <a:fld id="{DE2F8A21-8B7F-4E81-A1D6-B63D9660F4C6}" type="slidenum">
              <a:rPr kumimoji="1" lang="ja-JP" altLang="en-US" smtClean="0"/>
              <a:pPr/>
              <a:t>11</a:t>
            </a:fld>
            <a:endParaRPr kumimoji="1" lang="ja-JP" altLang="en-US"/>
          </a:p>
        </p:txBody>
      </p:sp>
      <p:sp>
        <p:nvSpPr>
          <p:cNvPr id="12" name="テキスト ボックス 11"/>
          <p:cNvSpPr txBox="1"/>
          <p:nvPr/>
        </p:nvSpPr>
        <p:spPr>
          <a:xfrm>
            <a:off x="341276" y="4982914"/>
            <a:ext cx="4734780" cy="400110"/>
          </a:xfrm>
          <a:prstGeom prst="rect">
            <a:avLst/>
          </a:prstGeom>
          <a:noFill/>
        </p:spPr>
        <p:txBody>
          <a:bodyPr wrap="square" rtlCol="0">
            <a:spAutoFit/>
          </a:bodyPr>
          <a:lstStyle/>
          <a:p>
            <a:pPr>
              <a:spcAft>
                <a:spcPts val="600"/>
              </a:spcAft>
            </a:pPr>
            <a:r>
              <a:rPr lang="ja-JP" altLang="en-US" sz="2000" dirty="0" smtClean="0">
                <a:latin typeface="+mn-ea"/>
              </a:rPr>
              <a:t>○</a:t>
            </a:r>
            <a:r>
              <a:rPr lang="ja-JP" altLang="ja-JP" sz="2000" dirty="0">
                <a:latin typeface="+mn-ea"/>
              </a:rPr>
              <a:t>平成</a:t>
            </a:r>
            <a:r>
              <a:rPr lang="en-US" altLang="ja-JP" sz="2000" dirty="0">
                <a:latin typeface="+mn-ea"/>
              </a:rPr>
              <a:t>32</a:t>
            </a:r>
            <a:r>
              <a:rPr lang="ja-JP" altLang="ja-JP" sz="2000" dirty="0">
                <a:latin typeface="+mn-ea"/>
              </a:rPr>
              <a:t>年度までにエコカーを２台に</a:t>
            </a:r>
            <a:r>
              <a:rPr lang="ja-JP" altLang="ja-JP" sz="2000" dirty="0" smtClean="0">
                <a:latin typeface="+mn-ea"/>
              </a:rPr>
              <a:t>１台</a:t>
            </a:r>
            <a:endParaRPr lang="en-US" altLang="ja-JP" sz="2000" dirty="0">
              <a:latin typeface="+mn-ea"/>
            </a:endParaRPr>
          </a:p>
        </p:txBody>
      </p:sp>
      <p:sp>
        <p:nvSpPr>
          <p:cNvPr id="11" name="テキスト ボックス 10"/>
          <p:cNvSpPr txBox="1"/>
          <p:nvPr/>
        </p:nvSpPr>
        <p:spPr>
          <a:xfrm>
            <a:off x="341276" y="1129060"/>
            <a:ext cx="4302732" cy="400110"/>
          </a:xfrm>
          <a:prstGeom prst="rect">
            <a:avLst/>
          </a:prstGeom>
          <a:noFill/>
        </p:spPr>
        <p:txBody>
          <a:bodyPr wrap="square" rtlCol="0">
            <a:spAutoFit/>
          </a:bodyPr>
          <a:lstStyle/>
          <a:p>
            <a:pPr algn="ctr">
              <a:spcBef>
                <a:spcPts val="600"/>
              </a:spcBef>
            </a:pPr>
            <a:r>
              <a:rPr kumimoji="1" lang="ja-JP" altLang="en-US" sz="2000" u="sng" dirty="0" smtClean="0">
                <a:solidFill>
                  <a:srgbClr val="FF0000"/>
                </a:solidFill>
                <a:latin typeface="ＭＳ ゴシック" pitchFamily="49" charset="-128"/>
                <a:ea typeface="ＭＳ ゴシック" pitchFamily="49" charset="-128"/>
              </a:rPr>
              <a:t>平成</a:t>
            </a:r>
            <a:r>
              <a:rPr kumimoji="1" lang="en-US" altLang="ja-JP" sz="2000" u="sng" dirty="0" smtClean="0">
                <a:solidFill>
                  <a:srgbClr val="FF0000"/>
                </a:solidFill>
                <a:latin typeface="ＭＳ ゴシック" pitchFamily="49" charset="-128"/>
                <a:ea typeface="ＭＳ ゴシック" pitchFamily="49" charset="-128"/>
              </a:rPr>
              <a:t>32</a:t>
            </a:r>
            <a:r>
              <a:rPr kumimoji="1" lang="ja-JP" altLang="en-US" sz="2000" u="sng" dirty="0" smtClean="0">
                <a:solidFill>
                  <a:srgbClr val="FF0000"/>
                </a:solidFill>
                <a:latin typeface="ＭＳ ゴシック" pitchFamily="49" charset="-128"/>
                <a:ea typeface="ＭＳ ゴシック" pitchFamily="49" charset="-128"/>
              </a:rPr>
              <a:t>年度目標</a:t>
            </a:r>
            <a:r>
              <a:rPr lang="ja-JP" altLang="en-US" sz="2000" u="sng" dirty="0">
                <a:solidFill>
                  <a:srgbClr val="FF0000"/>
                </a:solidFill>
                <a:latin typeface="ＭＳ ゴシック" pitchFamily="49" charset="-128"/>
                <a:ea typeface="ＭＳ ゴシック" pitchFamily="49" charset="-128"/>
              </a:rPr>
              <a:t>に</a:t>
            </a:r>
            <a:r>
              <a:rPr lang="ja-JP" altLang="en-US" sz="2000" u="sng" dirty="0" smtClean="0">
                <a:solidFill>
                  <a:srgbClr val="FF0000"/>
                </a:solidFill>
                <a:latin typeface="ＭＳ ゴシック" pitchFamily="49" charset="-128"/>
                <a:ea typeface="ＭＳ ゴシック" pitchFamily="49" charset="-128"/>
              </a:rPr>
              <a:t>向け、着実に進展</a:t>
            </a:r>
            <a:endParaRPr kumimoji="1" lang="ja-JP" altLang="en-US" sz="2000" u="sng" dirty="0">
              <a:solidFill>
                <a:srgbClr val="FF0000"/>
              </a:solidFill>
              <a:latin typeface="ＭＳ ゴシック" pitchFamily="49" charset="-128"/>
              <a:ea typeface="ＭＳ ゴシック" pitchFamily="49" charset="-128"/>
            </a:endParaRPr>
          </a:p>
        </p:txBody>
      </p:sp>
      <p:sp>
        <p:nvSpPr>
          <p:cNvPr id="14" name="テキスト ボックス 13"/>
          <p:cNvSpPr txBox="1"/>
          <p:nvPr/>
        </p:nvSpPr>
        <p:spPr>
          <a:xfrm>
            <a:off x="5096197" y="4901098"/>
            <a:ext cx="3580259" cy="400110"/>
          </a:xfrm>
          <a:prstGeom prst="rect">
            <a:avLst/>
          </a:prstGeom>
          <a:noFill/>
        </p:spPr>
        <p:txBody>
          <a:bodyPr wrap="square" rtlCol="0">
            <a:spAutoFit/>
          </a:bodyPr>
          <a:lstStyle/>
          <a:p>
            <a:pPr algn="ctr">
              <a:spcBef>
                <a:spcPts val="600"/>
              </a:spcBef>
            </a:pPr>
            <a:r>
              <a:rPr kumimoji="1" lang="ja-JP" altLang="en-US" sz="2000" u="sng" dirty="0" smtClean="0">
                <a:solidFill>
                  <a:srgbClr val="FF0000"/>
                </a:solidFill>
                <a:latin typeface="ＭＳ ゴシック" pitchFamily="49" charset="-128"/>
                <a:ea typeface="ＭＳ ゴシック" pitchFamily="49" charset="-128"/>
              </a:rPr>
              <a:t>平成</a:t>
            </a:r>
            <a:r>
              <a:rPr kumimoji="1" lang="en-US" altLang="ja-JP" sz="2000" u="sng" dirty="0" smtClean="0">
                <a:solidFill>
                  <a:srgbClr val="FF0000"/>
                </a:solidFill>
                <a:latin typeface="ＭＳ ゴシック" pitchFamily="49" charset="-128"/>
                <a:ea typeface="ＭＳ ゴシック" pitchFamily="49" charset="-128"/>
              </a:rPr>
              <a:t>32</a:t>
            </a:r>
            <a:r>
              <a:rPr kumimoji="1" lang="ja-JP" altLang="en-US" sz="2000" u="sng" dirty="0" smtClean="0">
                <a:solidFill>
                  <a:srgbClr val="FF0000"/>
                </a:solidFill>
                <a:latin typeface="ＭＳ ゴシック" pitchFamily="49" charset="-128"/>
                <a:ea typeface="ＭＳ ゴシック" pitchFamily="49" charset="-128"/>
              </a:rPr>
              <a:t>年度指標に向け、進展</a:t>
            </a:r>
            <a:endParaRPr kumimoji="1" lang="ja-JP" altLang="en-US" sz="2000" u="sng" dirty="0">
              <a:solidFill>
                <a:srgbClr val="FF0000"/>
              </a:solidFill>
              <a:latin typeface="ＭＳ ゴシック" pitchFamily="49" charset="-128"/>
              <a:ea typeface="ＭＳ ゴシック" pitchFamily="49" charset="-128"/>
            </a:endParaRPr>
          </a:p>
        </p:txBody>
      </p:sp>
      <p:sp>
        <p:nvSpPr>
          <p:cNvPr id="16" name="テキスト ボックス 15"/>
          <p:cNvSpPr txBox="1"/>
          <p:nvPr/>
        </p:nvSpPr>
        <p:spPr>
          <a:xfrm>
            <a:off x="2988080" y="1733049"/>
            <a:ext cx="2304000" cy="276999"/>
          </a:xfrm>
          <a:prstGeom prst="rect">
            <a:avLst/>
          </a:prstGeom>
          <a:noFill/>
        </p:spPr>
        <p:txBody>
          <a:bodyPr wrap="square" rtlCol="0">
            <a:spAutoFit/>
          </a:bodyPr>
          <a:lstStyle/>
          <a:p>
            <a:pPr algn="ctr">
              <a:spcBef>
                <a:spcPts val="600"/>
              </a:spcBef>
            </a:pPr>
            <a:r>
              <a:rPr lang="ja-JP" altLang="en-US" sz="1200" dirty="0">
                <a:latin typeface="+mn-ea"/>
              </a:rPr>
              <a:t>（％）は</a:t>
            </a:r>
            <a:r>
              <a:rPr lang="en-US" altLang="ja-JP" sz="1200" dirty="0">
                <a:latin typeface="+mn-ea"/>
              </a:rPr>
              <a:t>H32</a:t>
            </a:r>
            <a:r>
              <a:rPr lang="ja-JP" altLang="en-US" sz="1200" dirty="0">
                <a:latin typeface="+mn-ea"/>
              </a:rPr>
              <a:t>目標に対する割合</a:t>
            </a:r>
            <a:endParaRPr kumimoji="1" lang="ja-JP" altLang="en-US" sz="1200" dirty="0">
              <a:latin typeface="+mn-ea"/>
            </a:endParaRPr>
          </a:p>
        </p:txBody>
      </p:sp>
      <p:sp>
        <p:nvSpPr>
          <p:cNvPr id="17" name="テキスト ボックス 16"/>
          <p:cNvSpPr txBox="1"/>
          <p:nvPr/>
        </p:nvSpPr>
        <p:spPr>
          <a:xfrm>
            <a:off x="251520" y="701204"/>
            <a:ext cx="3564396" cy="400110"/>
          </a:xfrm>
          <a:prstGeom prst="rect">
            <a:avLst/>
          </a:prstGeom>
          <a:noFill/>
        </p:spPr>
        <p:txBody>
          <a:bodyPr wrap="square" rtlCol="0">
            <a:spAutoFit/>
          </a:bodyPr>
          <a:lstStyle/>
          <a:p>
            <a:pPr>
              <a:spcBef>
                <a:spcPts val="600"/>
              </a:spcBef>
            </a:pPr>
            <a:r>
              <a:rPr lang="ja-JP" altLang="en-US" sz="2000" dirty="0" smtClean="0">
                <a:latin typeface="+mn-ea"/>
              </a:rPr>
              <a:t>■ 対策による</a:t>
            </a:r>
            <a:r>
              <a:rPr lang="en-US" altLang="ja-JP" sz="2000" dirty="0" smtClean="0">
                <a:latin typeface="+mn-ea"/>
              </a:rPr>
              <a:t>NOx</a:t>
            </a:r>
            <a:r>
              <a:rPr lang="ja-JP" altLang="en-US" sz="2000" dirty="0" smtClean="0">
                <a:latin typeface="+mn-ea"/>
              </a:rPr>
              <a:t>・</a:t>
            </a:r>
            <a:r>
              <a:rPr lang="en-US" altLang="ja-JP" sz="2000" dirty="0" smtClean="0">
                <a:latin typeface="+mn-ea"/>
              </a:rPr>
              <a:t>PM</a:t>
            </a:r>
            <a:r>
              <a:rPr lang="ja-JP" altLang="en-US" sz="2000" dirty="0" smtClean="0">
                <a:latin typeface="+mn-ea"/>
              </a:rPr>
              <a:t>削減量</a:t>
            </a:r>
            <a:endParaRPr lang="ja-JP" altLang="en-US" sz="2000" dirty="0">
              <a:latin typeface="+mn-ea"/>
            </a:endParaRPr>
          </a:p>
        </p:txBody>
      </p:sp>
      <p:sp>
        <p:nvSpPr>
          <p:cNvPr id="18" name="テキスト ボックス 17"/>
          <p:cNvSpPr txBox="1"/>
          <p:nvPr/>
        </p:nvSpPr>
        <p:spPr>
          <a:xfrm>
            <a:off x="194072" y="4643844"/>
            <a:ext cx="2794008" cy="400110"/>
          </a:xfrm>
          <a:prstGeom prst="rect">
            <a:avLst/>
          </a:prstGeom>
          <a:noFill/>
        </p:spPr>
        <p:txBody>
          <a:bodyPr wrap="square" rtlCol="0">
            <a:spAutoFit/>
          </a:bodyPr>
          <a:lstStyle/>
          <a:p>
            <a:pPr>
              <a:spcBef>
                <a:spcPts val="600"/>
              </a:spcBef>
            </a:pPr>
            <a:r>
              <a:rPr lang="ja-JP" altLang="en-US" sz="2000" dirty="0" smtClean="0">
                <a:latin typeface="+mn-ea"/>
              </a:rPr>
              <a:t>■ 対策効果の指標</a:t>
            </a:r>
            <a:endParaRPr lang="en-US" altLang="ja-JP" sz="2000" dirty="0" smtClean="0">
              <a:latin typeface="+mn-ea"/>
            </a:endParaRPr>
          </a:p>
        </p:txBody>
      </p:sp>
      <p:sp>
        <p:nvSpPr>
          <p:cNvPr id="19" name="テキスト ボックス 18"/>
          <p:cNvSpPr txBox="1"/>
          <p:nvPr/>
        </p:nvSpPr>
        <p:spPr>
          <a:xfrm>
            <a:off x="4947436" y="5326608"/>
            <a:ext cx="4196564" cy="1015663"/>
          </a:xfrm>
          <a:prstGeom prst="rect">
            <a:avLst/>
          </a:prstGeom>
          <a:noFill/>
        </p:spPr>
        <p:txBody>
          <a:bodyPr wrap="square" rtlCol="0">
            <a:spAutoFit/>
          </a:bodyPr>
          <a:lstStyle/>
          <a:p>
            <a:pPr>
              <a:spcBef>
                <a:spcPts val="600"/>
              </a:spcBef>
            </a:pPr>
            <a:r>
              <a:rPr lang="ja-JP" altLang="ja-JP" sz="2000" dirty="0" smtClean="0">
                <a:latin typeface="+mn-ea"/>
              </a:rPr>
              <a:t>【実績】平成</a:t>
            </a:r>
            <a:r>
              <a:rPr lang="en-US" altLang="ja-JP" sz="2000" dirty="0" smtClean="0">
                <a:latin typeface="+mn-ea"/>
              </a:rPr>
              <a:t>27</a:t>
            </a:r>
            <a:r>
              <a:rPr lang="ja-JP" altLang="ja-JP" sz="2000" dirty="0" smtClean="0">
                <a:latin typeface="+mn-ea"/>
              </a:rPr>
              <a:t>年度</a:t>
            </a:r>
            <a:r>
              <a:rPr lang="ja-JP" altLang="en-US" sz="2000" dirty="0">
                <a:latin typeface="+mn-ea"/>
              </a:rPr>
              <a:t>　</a:t>
            </a:r>
            <a:r>
              <a:rPr lang="ja-JP" altLang="en-US" sz="2000" dirty="0" smtClean="0">
                <a:latin typeface="+mn-ea"/>
              </a:rPr>
              <a:t>　</a:t>
            </a:r>
            <a:r>
              <a:rPr lang="en-US" altLang="ja-JP" sz="2000" dirty="0" smtClean="0">
                <a:latin typeface="+mn-ea"/>
              </a:rPr>
              <a:t>97</a:t>
            </a:r>
            <a:r>
              <a:rPr lang="ja-JP" altLang="en-US" sz="2000" dirty="0" smtClean="0">
                <a:latin typeface="+mn-ea"/>
              </a:rPr>
              <a:t>万</a:t>
            </a:r>
            <a:r>
              <a:rPr lang="ja-JP" altLang="en-US" sz="2000" dirty="0">
                <a:latin typeface="+mn-ea"/>
              </a:rPr>
              <a:t>台（</a:t>
            </a:r>
            <a:r>
              <a:rPr lang="en-US" altLang="ja-JP" sz="2000" dirty="0" smtClean="0">
                <a:latin typeface="+mn-ea"/>
              </a:rPr>
              <a:t>28%</a:t>
            </a:r>
            <a:r>
              <a:rPr lang="ja-JP" altLang="en-US" sz="2000" dirty="0">
                <a:latin typeface="+mn-ea"/>
              </a:rPr>
              <a:t>）</a:t>
            </a:r>
            <a:endParaRPr lang="en-US" altLang="ja-JP" sz="2000" dirty="0">
              <a:latin typeface="+mn-ea"/>
            </a:endParaRPr>
          </a:p>
          <a:p>
            <a:pPr marL="792000"/>
            <a:r>
              <a:rPr lang="ja-JP" altLang="ja-JP" sz="2000" dirty="0" smtClean="0">
                <a:latin typeface="+mn-ea"/>
              </a:rPr>
              <a:t>平成</a:t>
            </a:r>
            <a:r>
              <a:rPr lang="en-US" altLang="ja-JP" sz="2000" dirty="0" smtClean="0">
                <a:latin typeface="+mn-ea"/>
              </a:rPr>
              <a:t>28</a:t>
            </a:r>
            <a:r>
              <a:rPr lang="ja-JP" altLang="ja-JP" sz="2000" dirty="0" smtClean="0">
                <a:latin typeface="+mn-ea"/>
              </a:rPr>
              <a:t>年度</a:t>
            </a:r>
            <a:r>
              <a:rPr lang="ja-JP" altLang="en-US" sz="2000" dirty="0" smtClean="0">
                <a:latin typeface="+mn-ea"/>
              </a:rPr>
              <a:t>　</a:t>
            </a:r>
            <a:r>
              <a:rPr lang="en-US" altLang="ja-JP" sz="2000" dirty="0" smtClean="0">
                <a:latin typeface="+mn-ea"/>
              </a:rPr>
              <a:t>110</a:t>
            </a:r>
            <a:r>
              <a:rPr lang="ja-JP" altLang="en-US" sz="2000" dirty="0" smtClean="0">
                <a:latin typeface="+mn-ea"/>
              </a:rPr>
              <a:t>万台（</a:t>
            </a:r>
            <a:r>
              <a:rPr lang="en-US" altLang="ja-JP" sz="2000" dirty="0" smtClean="0">
                <a:latin typeface="+mn-ea"/>
              </a:rPr>
              <a:t>31%</a:t>
            </a:r>
            <a:r>
              <a:rPr lang="ja-JP" altLang="en-US" sz="2000" dirty="0" smtClean="0">
                <a:latin typeface="+mn-ea"/>
              </a:rPr>
              <a:t>）</a:t>
            </a:r>
            <a:endParaRPr lang="en-US" altLang="ja-JP" sz="2000" dirty="0" smtClean="0">
              <a:latin typeface="+mn-ea"/>
            </a:endParaRPr>
          </a:p>
          <a:p>
            <a:r>
              <a:rPr lang="ja-JP" altLang="en-US" sz="2000" dirty="0" smtClean="0">
                <a:latin typeface="+mn-ea"/>
              </a:rPr>
              <a:t>（参考）</a:t>
            </a:r>
            <a:r>
              <a:rPr lang="ja-JP" altLang="ja-JP" sz="2000" dirty="0" smtClean="0">
                <a:latin typeface="+mn-ea"/>
              </a:rPr>
              <a:t>平成</a:t>
            </a:r>
            <a:r>
              <a:rPr lang="en-US" altLang="ja-JP" sz="2000" dirty="0">
                <a:latin typeface="+mn-ea"/>
              </a:rPr>
              <a:t>21</a:t>
            </a:r>
            <a:r>
              <a:rPr lang="ja-JP" altLang="ja-JP" sz="2000" dirty="0" smtClean="0">
                <a:latin typeface="+mn-ea"/>
              </a:rPr>
              <a:t>年度</a:t>
            </a:r>
            <a:r>
              <a:rPr lang="ja-JP" altLang="en-US" sz="2000" dirty="0">
                <a:latin typeface="+mn-ea"/>
              </a:rPr>
              <a:t>　</a:t>
            </a:r>
            <a:r>
              <a:rPr lang="ja-JP" altLang="en-US" sz="2000" dirty="0" smtClean="0">
                <a:latin typeface="+mn-ea"/>
              </a:rPr>
              <a:t>　</a:t>
            </a:r>
            <a:r>
              <a:rPr lang="en-US" altLang="ja-JP" sz="2000" dirty="0" smtClean="0">
                <a:latin typeface="+mn-ea"/>
              </a:rPr>
              <a:t>18</a:t>
            </a:r>
            <a:r>
              <a:rPr lang="ja-JP" altLang="en-US" sz="2000" dirty="0">
                <a:latin typeface="+mn-ea"/>
              </a:rPr>
              <a:t>万台（</a:t>
            </a:r>
            <a:r>
              <a:rPr lang="en-US" altLang="ja-JP" sz="2000" dirty="0">
                <a:latin typeface="+mn-ea"/>
              </a:rPr>
              <a:t>5%</a:t>
            </a:r>
            <a:r>
              <a:rPr lang="ja-JP" altLang="en-US" sz="2000" dirty="0" smtClean="0">
                <a:latin typeface="+mn-ea"/>
              </a:rPr>
              <a:t>）</a:t>
            </a:r>
            <a:endParaRPr lang="ja-JP" altLang="en-US" sz="2000" dirty="0">
              <a:latin typeface="+mn-ea"/>
            </a:endParaRPr>
          </a:p>
        </p:txBody>
      </p:sp>
      <p:sp>
        <p:nvSpPr>
          <p:cNvPr id="20" name="テキスト ボックス 19"/>
          <p:cNvSpPr txBox="1"/>
          <p:nvPr/>
        </p:nvSpPr>
        <p:spPr>
          <a:xfrm>
            <a:off x="683568" y="5326608"/>
            <a:ext cx="4086708" cy="707886"/>
          </a:xfrm>
          <a:prstGeom prst="rect">
            <a:avLst/>
          </a:prstGeom>
          <a:noFill/>
        </p:spPr>
        <p:txBody>
          <a:bodyPr wrap="square" rtlCol="0">
            <a:spAutoFit/>
          </a:bodyPr>
          <a:lstStyle/>
          <a:p>
            <a:r>
              <a:rPr lang="ja-JP" altLang="ja-JP" sz="2000" dirty="0" smtClean="0">
                <a:latin typeface="+mn-ea"/>
              </a:rPr>
              <a:t>【</a:t>
            </a:r>
            <a:r>
              <a:rPr lang="ja-JP" altLang="en-US" sz="2000" dirty="0" smtClean="0">
                <a:latin typeface="+mn-ea"/>
              </a:rPr>
              <a:t>指標</a:t>
            </a:r>
            <a:r>
              <a:rPr lang="ja-JP" altLang="ja-JP" sz="2000" dirty="0" smtClean="0">
                <a:latin typeface="+mn-ea"/>
              </a:rPr>
              <a:t>】平成</a:t>
            </a:r>
            <a:r>
              <a:rPr lang="en-US" altLang="ja-JP" sz="2000" dirty="0" smtClean="0">
                <a:latin typeface="+mn-ea"/>
              </a:rPr>
              <a:t>27</a:t>
            </a:r>
            <a:r>
              <a:rPr lang="ja-JP" altLang="ja-JP" sz="2000" dirty="0" smtClean="0">
                <a:latin typeface="+mn-ea"/>
              </a:rPr>
              <a:t>年度</a:t>
            </a:r>
            <a:r>
              <a:rPr lang="en-US" altLang="ja-JP" sz="2000" dirty="0" smtClean="0">
                <a:latin typeface="+mn-ea"/>
              </a:rPr>
              <a:t>   </a:t>
            </a:r>
            <a:r>
              <a:rPr lang="ja-JP" altLang="en-US" sz="2000" dirty="0" smtClean="0">
                <a:latin typeface="+mn-ea"/>
              </a:rPr>
              <a:t>　</a:t>
            </a:r>
            <a:r>
              <a:rPr lang="en-US" altLang="ja-JP" sz="2000" dirty="0" smtClean="0">
                <a:latin typeface="+mn-ea"/>
              </a:rPr>
              <a:t>69</a:t>
            </a:r>
            <a:r>
              <a:rPr lang="ja-JP" altLang="en-US" sz="2000" dirty="0" smtClean="0">
                <a:latin typeface="+mn-ea"/>
              </a:rPr>
              <a:t>万台（</a:t>
            </a:r>
            <a:r>
              <a:rPr lang="en-US" altLang="ja-JP" sz="2000" dirty="0" smtClean="0">
                <a:latin typeface="+mn-ea"/>
              </a:rPr>
              <a:t>20%</a:t>
            </a:r>
            <a:r>
              <a:rPr lang="ja-JP" altLang="en-US" sz="2000" dirty="0" smtClean="0">
                <a:latin typeface="+mn-ea"/>
              </a:rPr>
              <a:t>）</a:t>
            </a:r>
            <a:endParaRPr lang="ja-JP" altLang="ja-JP" sz="2000" dirty="0" smtClean="0">
              <a:latin typeface="+mn-ea"/>
            </a:endParaRPr>
          </a:p>
          <a:p>
            <a:pPr marL="756000" lvl="1"/>
            <a:r>
              <a:rPr lang="ja-JP" altLang="ja-JP" sz="2000" dirty="0" smtClean="0">
                <a:latin typeface="+mn-ea"/>
              </a:rPr>
              <a:t>平成</a:t>
            </a:r>
            <a:r>
              <a:rPr lang="en-US" altLang="ja-JP" sz="2000" dirty="0">
                <a:latin typeface="+mn-ea"/>
              </a:rPr>
              <a:t>32</a:t>
            </a:r>
            <a:r>
              <a:rPr lang="ja-JP" altLang="ja-JP" sz="2000" dirty="0">
                <a:latin typeface="+mn-ea"/>
              </a:rPr>
              <a:t>年度　</a:t>
            </a:r>
            <a:r>
              <a:rPr lang="en-US" altLang="ja-JP" sz="2000" dirty="0" smtClean="0">
                <a:latin typeface="+mn-ea"/>
              </a:rPr>
              <a:t>179.5</a:t>
            </a:r>
            <a:r>
              <a:rPr lang="ja-JP" altLang="en-US" sz="2000" dirty="0" smtClean="0">
                <a:latin typeface="+mn-ea"/>
              </a:rPr>
              <a:t>万</a:t>
            </a:r>
            <a:r>
              <a:rPr lang="ja-JP" altLang="en-US" sz="2000" dirty="0">
                <a:latin typeface="+mn-ea"/>
              </a:rPr>
              <a:t>台</a:t>
            </a:r>
            <a:r>
              <a:rPr lang="ja-JP" altLang="en-US" sz="2000" dirty="0" smtClean="0">
                <a:latin typeface="+mn-ea"/>
              </a:rPr>
              <a:t>（</a:t>
            </a:r>
            <a:r>
              <a:rPr lang="en-US" altLang="ja-JP" sz="2000" dirty="0" smtClean="0">
                <a:latin typeface="+mn-ea"/>
              </a:rPr>
              <a:t>50%</a:t>
            </a:r>
            <a:r>
              <a:rPr lang="ja-JP" altLang="en-US" sz="2000" dirty="0" smtClean="0">
                <a:latin typeface="+mn-ea"/>
              </a:rPr>
              <a:t>）</a:t>
            </a:r>
            <a:endParaRPr lang="en-US" altLang="ja-JP" sz="2000" dirty="0">
              <a:latin typeface="+mn-ea"/>
            </a:endParaRPr>
          </a:p>
        </p:txBody>
      </p:sp>
      <p:sp>
        <p:nvSpPr>
          <p:cNvPr id="21" name="テキスト ボックス 20"/>
          <p:cNvSpPr txBox="1"/>
          <p:nvPr/>
        </p:nvSpPr>
        <p:spPr>
          <a:xfrm>
            <a:off x="4877780" y="1129060"/>
            <a:ext cx="4302732" cy="400110"/>
          </a:xfrm>
          <a:prstGeom prst="rect">
            <a:avLst/>
          </a:prstGeom>
          <a:noFill/>
        </p:spPr>
        <p:txBody>
          <a:bodyPr wrap="square" rtlCol="0">
            <a:spAutoFit/>
          </a:bodyPr>
          <a:lstStyle/>
          <a:p>
            <a:pPr algn="ctr">
              <a:spcBef>
                <a:spcPts val="600"/>
              </a:spcBef>
            </a:pPr>
            <a:r>
              <a:rPr kumimoji="1" lang="ja-JP" altLang="en-US" sz="2000" u="sng" dirty="0" smtClean="0">
                <a:solidFill>
                  <a:srgbClr val="FF0000"/>
                </a:solidFill>
                <a:latin typeface="ＭＳ ゴシック" pitchFamily="49" charset="-128"/>
                <a:ea typeface="ＭＳ ゴシック" pitchFamily="49" charset="-128"/>
              </a:rPr>
              <a:t>平成</a:t>
            </a:r>
            <a:r>
              <a:rPr kumimoji="1" lang="en-US" altLang="ja-JP" sz="2000" u="sng" dirty="0" smtClean="0">
                <a:solidFill>
                  <a:srgbClr val="FF0000"/>
                </a:solidFill>
                <a:latin typeface="ＭＳ ゴシック" pitchFamily="49" charset="-128"/>
                <a:ea typeface="ＭＳ ゴシック" pitchFamily="49" charset="-128"/>
              </a:rPr>
              <a:t>32</a:t>
            </a:r>
            <a:r>
              <a:rPr kumimoji="1" lang="ja-JP" altLang="en-US" sz="2000" u="sng" dirty="0" smtClean="0">
                <a:solidFill>
                  <a:srgbClr val="FF0000"/>
                </a:solidFill>
                <a:latin typeface="ＭＳ ゴシック" pitchFamily="49" charset="-128"/>
                <a:ea typeface="ＭＳ ゴシック" pitchFamily="49" charset="-128"/>
              </a:rPr>
              <a:t>年度目標</a:t>
            </a:r>
            <a:r>
              <a:rPr lang="ja-JP" altLang="en-US" sz="2000" u="sng" dirty="0">
                <a:solidFill>
                  <a:srgbClr val="FF0000"/>
                </a:solidFill>
                <a:latin typeface="ＭＳ ゴシック" pitchFamily="49" charset="-128"/>
                <a:ea typeface="ＭＳ ゴシック" pitchFamily="49" charset="-128"/>
              </a:rPr>
              <a:t>に</a:t>
            </a:r>
            <a:r>
              <a:rPr lang="ja-JP" altLang="en-US" sz="2000" u="sng" dirty="0" smtClean="0">
                <a:solidFill>
                  <a:srgbClr val="FF0000"/>
                </a:solidFill>
                <a:latin typeface="ＭＳ ゴシック" pitchFamily="49" charset="-128"/>
                <a:ea typeface="ＭＳ ゴシック" pitchFamily="49" charset="-128"/>
              </a:rPr>
              <a:t>向け、着実に進展</a:t>
            </a:r>
            <a:endParaRPr kumimoji="1" lang="ja-JP" altLang="en-US" sz="2000" u="sng" dirty="0">
              <a:solidFill>
                <a:srgbClr val="FF0000"/>
              </a:solidFill>
              <a:latin typeface="ＭＳ ゴシック" pitchFamily="49" charset="-128"/>
              <a:ea typeface="ＭＳ ゴシック" pitchFamily="49" charset="-128"/>
            </a:endParaRPr>
          </a:p>
        </p:txBody>
      </p:sp>
      <p:sp>
        <p:nvSpPr>
          <p:cNvPr id="22" name="テキスト ボックス 21"/>
          <p:cNvSpPr txBox="1"/>
          <p:nvPr/>
        </p:nvSpPr>
        <p:spPr>
          <a:xfrm>
            <a:off x="1588" y="148570"/>
            <a:ext cx="2124744" cy="400110"/>
          </a:xfrm>
          <a:prstGeom prst="rect">
            <a:avLst/>
          </a:prstGeom>
          <a:noFill/>
        </p:spPr>
        <p:txBody>
          <a:bodyPr wrap="square" rtlCol="0">
            <a:spAutoFit/>
          </a:bodyPr>
          <a:lstStyle/>
          <a:p>
            <a:r>
              <a:rPr lang="ja-JP" altLang="en-US" sz="2000" dirty="0" smtClean="0">
                <a:latin typeface="+mn-ea"/>
              </a:rPr>
              <a:t>＜</a:t>
            </a:r>
            <a:r>
              <a:rPr lang="ja-JP" altLang="en-US" sz="2000" dirty="0">
                <a:latin typeface="+mn-ea"/>
              </a:rPr>
              <a:t>効果</a:t>
            </a:r>
            <a:r>
              <a:rPr lang="ja-JP" altLang="en-US" sz="2000" dirty="0" smtClean="0">
                <a:latin typeface="+mn-ea"/>
              </a:rPr>
              <a:t>＞</a:t>
            </a:r>
            <a:endParaRPr kumimoji="1" lang="ja-JP" altLang="en-US" sz="2000" dirty="0">
              <a:latin typeface="+mn-ea"/>
            </a:endParaRPr>
          </a:p>
        </p:txBody>
      </p:sp>
    </p:spTree>
    <p:extLst>
      <p:ext uri="{BB962C8B-B14F-4D97-AF65-F5344CB8AC3E}">
        <p14:creationId xmlns:p14="http://schemas.microsoft.com/office/powerpoint/2010/main" val="16755291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32" y="1688672"/>
            <a:ext cx="4851400" cy="286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48745" y="1645692"/>
            <a:ext cx="4803775" cy="286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直線コネクタ 5"/>
          <p:cNvCxnSpPr/>
          <p:nvPr/>
        </p:nvCxnSpPr>
        <p:spPr>
          <a:xfrm>
            <a:off x="323528" y="654596"/>
            <a:ext cx="8532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a:xfrm>
            <a:off x="8594104" y="6520259"/>
            <a:ext cx="514400" cy="365125"/>
          </a:xfrm>
        </p:spPr>
        <p:txBody>
          <a:bodyPr/>
          <a:lstStyle/>
          <a:p>
            <a:fld id="{DE2F8A21-8B7F-4E81-A1D6-B63D9660F4C6}" type="slidenum">
              <a:rPr kumimoji="1" lang="ja-JP" altLang="en-US" smtClean="0"/>
              <a:pPr/>
              <a:t>12</a:t>
            </a:fld>
            <a:endParaRPr kumimoji="1" lang="ja-JP" altLang="en-US"/>
          </a:p>
        </p:txBody>
      </p:sp>
      <p:sp>
        <p:nvSpPr>
          <p:cNvPr id="12" name="テキスト ボックス 11"/>
          <p:cNvSpPr txBox="1"/>
          <p:nvPr/>
        </p:nvSpPr>
        <p:spPr>
          <a:xfrm>
            <a:off x="251520" y="5182668"/>
            <a:ext cx="4410236" cy="1323439"/>
          </a:xfrm>
          <a:prstGeom prst="rect">
            <a:avLst/>
          </a:prstGeom>
          <a:noFill/>
        </p:spPr>
        <p:txBody>
          <a:bodyPr wrap="square" rtlCol="0">
            <a:spAutoFit/>
          </a:bodyPr>
          <a:lstStyle/>
          <a:p>
            <a:r>
              <a:rPr lang="ja-JP" altLang="ja-JP" sz="2000" dirty="0" smtClean="0">
                <a:latin typeface="+mn-ea"/>
              </a:rPr>
              <a:t>【</a:t>
            </a:r>
            <a:r>
              <a:rPr lang="ja-JP" altLang="en-US" sz="2000" dirty="0" smtClean="0">
                <a:latin typeface="+mn-ea"/>
              </a:rPr>
              <a:t>指標</a:t>
            </a:r>
            <a:r>
              <a:rPr lang="ja-JP" altLang="ja-JP" sz="2000" dirty="0" smtClean="0">
                <a:latin typeface="+mn-ea"/>
              </a:rPr>
              <a:t>】平成</a:t>
            </a:r>
            <a:r>
              <a:rPr lang="en-US" altLang="ja-JP" sz="2000" dirty="0" smtClean="0">
                <a:latin typeface="+mn-ea"/>
              </a:rPr>
              <a:t>27</a:t>
            </a:r>
            <a:r>
              <a:rPr lang="ja-JP" altLang="ja-JP" sz="2000" dirty="0" smtClean="0">
                <a:latin typeface="+mn-ea"/>
              </a:rPr>
              <a:t>年度</a:t>
            </a:r>
            <a:r>
              <a:rPr lang="ja-JP" altLang="en-US" sz="2000" dirty="0" smtClean="0">
                <a:latin typeface="+mn-ea"/>
              </a:rPr>
              <a:t>　</a:t>
            </a:r>
            <a:r>
              <a:rPr lang="en-US" altLang="ja-JP" sz="2000" dirty="0" smtClean="0">
                <a:latin typeface="+mn-ea"/>
              </a:rPr>
              <a:t>3</a:t>
            </a:r>
            <a:r>
              <a:rPr lang="ja-JP" altLang="en-US" sz="2000" dirty="0" smtClean="0">
                <a:latin typeface="+mn-ea"/>
              </a:rPr>
              <a:t>％削減</a:t>
            </a:r>
            <a:endParaRPr lang="en-US" altLang="ja-JP" sz="2000" dirty="0" smtClean="0">
              <a:latin typeface="+mn-ea"/>
            </a:endParaRPr>
          </a:p>
          <a:p>
            <a:pPr marL="2147888"/>
            <a:r>
              <a:rPr lang="ja-JP" altLang="en-US" sz="2000" dirty="0" smtClean="0">
                <a:latin typeface="+mn-ea"/>
              </a:rPr>
              <a:t>（</a:t>
            </a:r>
            <a:r>
              <a:rPr lang="en-US" altLang="ja-JP" sz="2000" dirty="0" smtClean="0">
                <a:latin typeface="+mn-ea"/>
              </a:rPr>
              <a:t>27,750</a:t>
            </a:r>
            <a:r>
              <a:rPr lang="ja-JP" altLang="en-US" sz="2000" dirty="0" smtClean="0">
                <a:latin typeface="+mn-ea"/>
              </a:rPr>
              <a:t>百万台</a:t>
            </a:r>
            <a:r>
              <a:rPr lang="en-US" altLang="ja-JP" sz="2000" dirty="0" smtClean="0">
                <a:latin typeface="+mn-ea"/>
              </a:rPr>
              <a:t>km</a:t>
            </a:r>
            <a:r>
              <a:rPr lang="ja-JP" altLang="en-US" sz="2000" dirty="0" smtClean="0">
                <a:latin typeface="+mn-ea"/>
              </a:rPr>
              <a:t>）</a:t>
            </a:r>
            <a:endParaRPr lang="ja-JP" altLang="ja-JP" sz="2000" dirty="0" smtClean="0">
              <a:latin typeface="+mn-ea"/>
            </a:endParaRPr>
          </a:p>
          <a:p>
            <a:pPr marL="792000" lvl="1"/>
            <a:r>
              <a:rPr lang="ja-JP" altLang="ja-JP" sz="2000" dirty="0" smtClean="0">
                <a:latin typeface="+mn-ea"/>
              </a:rPr>
              <a:t>平成</a:t>
            </a:r>
            <a:r>
              <a:rPr lang="en-US" altLang="ja-JP" sz="2000" dirty="0">
                <a:latin typeface="+mn-ea"/>
              </a:rPr>
              <a:t>32</a:t>
            </a:r>
            <a:r>
              <a:rPr lang="ja-JP" altLang="ja-JP" sz="2000" dirty="0" smtClean="0">
                <a:latin typeface="+mn-ea"/>
              </a:rPr>
              <a:t>年度</a:t>
            </a:r>
            <a:r>
              <a:rPr lang="ja-JP" altLang="en-US" sz="2000" dirty="0" smtClean="0">
                <a:latin typeface="+mn-ea"/>
              </a:rPr>
              <a:t>　</a:t>
            </a:r>
            <a:r>
              <a:rPr lang="en-US" altLang="ja-JP" sz="2000" dirty="0" smtClean="0">
                <a:latin typeface="+mn-ea"/>
              </a:rPr>
              <a:t>4</a:t>
            </a:r>
            <a:r>
              <a:rPr lang="ja-JP" altLang="en-US" sz="2000" dirty="0" smtClean="0">
                <a:latin typeface="+mn-ea"/>
              </a:rPr>
              <a:t>％削減</a:t>
            </a:r>
            <a:endParaRPr lang="en-US" altLang="ja-JP" sz="2000" dirty="0">
              <a:latin typeface="+mn-ea"/>
            </a:endParaRPr>
          </a:p>
          <a:p>
            <a:pPr marL="2154238" lvl="1"/>
            <a:r>
              <a:rPr lang="ja-JP" altLang="en-US" sz="2000" dirty="0" smtClean="0">
                <a:latin typeface="+mn-ea"/>
              </a:rPr>
              <a:t>（</a:t>
            </a:r>
            <a:r>
              <a:rPr lang="en-US" altLang="ja-JP" sz="2000" dirty="0" smtClean="0">
                <a:latin typeface="+mn-ea"/>
              </a:rPr>
              <a:t>27,560</a:t>
            </a:r>
            <a:r>
              <a:rPr lang="ja-JP" altLang="en-US" sz="2000" dirty="0" smtClean="0">
                <a:latin typeface="+mn-ea"/>
              </a:rPr>
              <a:t>百万台</a:t>
            </a:r>
            <a:r>
              <a:rPr lang="en-US" altLang="ja-JP" sz="2000" dirty="0" smtClean="0">
                <a:latin typeface="+mn-ea"/>
              </a:rPr>
              <a:t>km</a:t>
            </a:r>
            <a:r>
              <a:rPr lang="ja-JP" altLang="en-US" sz="2000" dirty="0" smtClean="0">
                <a:latin typeface="+mn-ea"/>
              </a:rPr>
              <a:t>）</a:t>
            </a:r>
            <a:endParaRPr lang="en-US" altLang="ja-JP" sz="2000" dirty="0">
              <a:latin typeface="+mn-ea"/>
            </a:endParaRPr>
          </a:p>
        </p:txBody>
      </p:sp>
      <p:sp>
        <p:nvSpPr>
          <p:cNvPr id="11" name="テキスト ボックス 10"/>
          <p:cNvSpPr txBox="1"/>
          <p:nvPr/>
        </p:nvSpPr>
        <p:spPr>
          <a:xfrm>
            <a:off x="827584" y="968028"/>
            <a:ext cx="8028384" cy="707886"/>
          </a:xfrm>
          <a:prstGeom prst="rect">
            <a:avLst/>
          </a:prstGeom>
          <a:noFill/>
        </p:spPr>
        <p:txBody>
          <a:bodyPr wrap="square" rtlCol="0">
            <a:spAutoFit/>
          </a:bodyPr>
          <a:lstStyle/>
          <a:p>
            <a:pPr>
              <a:spcBef>
                <a:spcPts val="600"/>
              </a:spcBef>
            </a:pPr>
            <a:r>
              <a:rPr kumimoji="1" lang="en-US" altLang="ja-JP" sz="2000" dirty="0" smtClean="0">
                <a:solidFill>
                  <a:srgbClr val="FF0000"/>
                </a:solidFill>
                <a:latin typeface="ＭＳ ゴシック" pitchFamily="49" charset="-128"/>
                <a:ea typeface="ＭＳ ゴシック" pitchFamily="49" charset="-128"/>
              </a:rPr>
              <a:t>H21</a:t>
            </a:r>
            <a:r>
              <a:rPr lang="ja-JP" altLang="en-US" sz="2000" dirty="0">
                <a:solidFill>
                  <a:srgbClr val="FF0000"/>
                </a:solidFill>
                <a:latin typeface="ＭＳ ゴシック" pitchFamily="49" charset="-128"/>
                <a:ea typeface="ＭＳ ゴシック" pitchFamily="49" charset="-128"/>
              </a:rPr>
              <a:t>→</a:t>
            </a:r>
            <a:r>
              <a:rPr kumimoji="1" lang="en-US" altLang="ja-JP" sz="2000" dirty="0" smtClean="0">
                <a:solidFill>
                  <a:srgbClr val="FF0000"/>
                </a:solidFill>
                <a:latin typeface="ＭＳ ゴシック" pitchFamily="49" charset="-128"/>
                <a:ea typeface="ＭＳ ゴシック" pitchFamily="49" charset="-128"/>
              </a:rPr>
              <a:t>H28</a:t>
            </a:r>
            <a:r>
              <a:rPr lang="ja-JP" altLang="en-US" sz="2000" dirty="0" smtClean="0">
                <a:solidFill>
                  <a:srgbClr val="FF0000"/>
                </a:solidFill>
                <a:latin typeface="ＭＳ ゴシック" pitchFamily="49" charset="-128"/>
                <a:ea typeface="ＭＳ ゴシック" pitchFamily="49" charset="-128"/>
              </a:rPr>
              <a:t>で全体の</a:t>
            </a:r>
            <a:r>
              <a:rPr kumimoji="1" lang="ja-JP" altLang="en-US" sz="2000" dirty="0" smtClean="0">
                <a:solidFill>
                  <a:srgbClr val="FF0000"/>
                </a:solidFill>
                <a:latin typeface="ＭＳ ゴシック" pitchFamily="49" charset="-128"/>
                <a:ea typeface="ＭＳ ゴシック" pitchFamily="49" charset="-128"/>
              </a:rPr>
              <a:t>走行量は減少しているが、排出係数の大きいバス、特種（殊）車の走行量が増えたため、削減量が減少。</a:t>
            </a:r>
            <a:endParaRPr kumimoji="1" lang="en-US" altLang="ja-JP" sz="2000" dirty="0" smtClean="0">
              <a:solidFill>
                <a:srgbClr val="FF0000"/>
              </a:solidFill>
              <a:latin typeface="ＭＳ ゴシック" pitchFamily="49" charset="-128"/>
              <a:ea typeface="ＭＳ ゴシック" pitchFamily="49" charset="-128"/>
            </a:endParaRPr>
          </a:p>
        </p:txBody>
      </p:sp>
      <p:sp>
        <p:nvSpPr>
          <p:cNvPr id="14" name="テキスト ボックス 13"/>
          <p:cNvSpPr txBox="1"/>
          <p:nvPr/>
        </p:nvSpPr>
        <p:spPr>
          <a:xfrm>
            <a:off x="4283968" y="4809346"/>
            <a:ext cx="4860000" cy="707886"/>
          </a:xfrm>
          <a:prstGeom prst="rect">
            <a:avLst/>
          </a:prstGeom>
          <a:noFill/>
        </p:spPr>
        <p:txBody>
          <a:bodyPr wrap="square" rtlCol="0">
            <a:spAutoFit/>
          </a:bodyPr>
          <a:lstStyle/>
          <a:p>
            <a:pPr algn="ctr">
              <a:spcBef>
                <a:spcPts val="600"/>
              </a:spcBef>
            </a:pPr>
            <a:r>
              <a:rPr kumimoji="1" lang="ja-JP" altLang="en-US" sz="2000" u="sng" dirty="0" smtClean="0">
                <a:solidFill>
                  <a:srgbClr val="FF0000"/>
                </a:solidFill>
                <a:latin typeface="ＭＳ ゴシック" pitchFamily="49" charset="-128"/>
                <a:ea typeface="ＭＳ ゴシック" pitchFamily="49" charset="-128"/>
              </a:rPr>
              <a:t>平成</a:t>
            </a:r>
            <a:r>
              <a:rPr kumimoji="1" lang="en-US" altLang="ja-JP" sz="2000" u="sng" dirty="0" smtClean="0">
                <a:solidFill>
                  <a:srgbClr val="FF0000"/>
                </a:solidFill>
                <a:latin typeface="ＭＳ ゴシック" pitchFamily="49" charset="-128"/>
                <a:ea typeface="ＭＳ ゴシック" pitchFamily="49" charset="-128"/>
              </a:rPr>
              <a:t>27</a:t>
            </a:r>
            <a:r>
              <a:rPr kumimoji="1" lang="ja-JP" altLang="en-US" sz="2000" u="sng" dirty="0" smtClean="0">
                <a:solidFill>
                  <a:srgbClr val="FF0000"/>
                </a:solidFill>
                <a:latin typeface="ＭＳ ゴシック" pitchFamily="49" charset="-128"/>
                <a:ea typeface="ＭＳ ゴシック" pitchFamily="49" charset="-128"/>
              </a:rPr>
              <a:t>年度より走行量の減少割合が低下</a:t>
            </a:r>
            <a:endParaRPr kumimoji="1" lang="ja-JP" altLang="en-US" sz="2000" u="sng" dirty="0">
              <a:solidFill>
                <a:srgbClr val="FF0000"/>
              </a:solidFill>
              <a:latin typeface="ＭＳ ゴシック" pitchFamily="49" charset="-128"/>
              <a:ea typeface="ＭＳ ゴシック" pitchFamily="49" charset="-128"/>
            </a:endParaRPr>
          </a:p>
        </p:txBody>
      </p:sp>
      <p:sp>
        <p:nvSpPr>
          <p:cNvPr id="16" name="テキスト ボックス 15"/>
          <p:cNvSpPr txBox="1"/>
          <p:nvPr/>
        </p:nvSpPr>
        <p:spPr>
          <a:xfrm>
            <a:off x="2966616" y="1796549"/>
            <a:ext cx="2304000" cy="276999"/>
          </a:xfrm>
          <a:prstGeom prst="rect">
            <a:avLst/>
          </a:prstGeom>
          <a:noFill/>
        </p:spPr>
        <p:txBody>
          <a:bodyPr wrap="square" rtlCol="0">
            <a:spAutoFit/>
          </a:bodyPr>
          <a:lstStyle/>
          <a:p>
            <a:pPr algn="ctr">
              <a:spcBef>
                <a:spcPts val="600"/>
              </a:spcBef>
            </a:pPr>
            <a:r>
              <a:rPr lang="ja-JP" altLang="en-US" sz="1200" dirty="0">
                <a:latin typeface="+mn-ea"/>
              </a:rPr>
              <a:t>（％）は</a:t>
            </a:r>
            <a:r>
              <a:rPr lang="en-US" altLang="ja-JP" sz="1200" dirty="0">
                <a:latin typeface="+mn-ea"/>
              </a:rPr>
              <a:t>H32</a:t>
            </a:r>
            <a:r>
              <a:rPr lang="ja-JP" altLang="en-US" sz="1200" dirty="0">
                <a:latin typeface="+mn-ea"/>
              </a:rPr>
              <a:t>目標に対する割合</a:t>
            </a:r>
            <a:endParaRPr kumimoji="1" lang="ja-JP" altLang="en-US" sz="1200" dirty="0">
              <a:latin typeface="+mn-ea"/>
            </a:endParaRPr>
          </a:p>
        </p:txBody>
      </p:sp>
      <p:sp>
        <p:nvSpPr>
          <p:cNvPr id="17" name="テキスト ボックス 16"/>
          <p:cNvSpPr txBox="1"/>
          <p:nvPr/>
        </p:nvSpPr>
        <p:spPr>
          <a:xfrm>
            <a:off x="251520" y="620688"/>
            <a:ext cx="3564396" cy="400110"/>
          </a:xfrm>
          <a:prstGeom prst="rect">
            <a:avLst/>
          </a:prstGeom>
          <a:noFill/>
        </p:spPr>
        <p:txBody>
          <a:bodyPr wrap="square" rtlCol="0">
            <a:spAutoFit/>
          </a:bodyPr>
          <a:lstStyle/>
          <a:p>
            <a:pPr>
              <a:spcBef>
                <a:spcPts val="600"/>
              </a:spcBef>
            </a:pPr>
            <a:r>
              <a:rPr lang="ja-JP" altLang="en-US" sz="2000" dirty="0" smtClean="0">
                <a:latin typeface="+mn-ea"/>
              </a:rPr>
              <a:t>■ 対策による</a:t>
            </a:r>
            <a:r>
              <a:rPr lang="en-US" altLang="ja-JP" sz="2000" dirty="0" smtClean="0">
                <a:latin typeface="+mn-ea"/>
              </a:rPr>
              <a:t>NOx</a:t>
            </a:r>
            <a:r>
              <a:rPr lang="ja-JP" altLang="en-US" sz="2000" dirty="0" smtClean="0">
                <a:latin typeface="+mn-ea"/>
              </a:rPr>
              <a:t>・</a:t>
            </a:r>
            <a:r>
              <a:rPr lang="en-US" altLang="ja-JP" sz="2000" dirty="0" smtClean="0">
                <a:latin typeface="+mn-ea"/>
              </a:rPr>
              <a:t>PM</a:t>
            </a:r>
            <a:r>
              <a:rPr lang="ja-JP" altLang="en-US" sz="2000" dirty="0" smtClean="0">
                <a:latin typeface="+mn-ea"/>
              </a:rPr>
              <a:t>削減量</a:t>
            </a:r>
            <a:endParaRPr lang="ja-JP" altLang="en-US" sz="2000" dirty="0">
              <a:latin typeface="+mn-ea"/>
            </a:endParaRPr>
          </a:p>
        </p:txBody>
      </p:sp>
      <p:sp>
        <p:nvSpPr>
          <p:cNvPr id="18" name="テキスト ボックス 17"/>
          <p:cNvSpPr txBox="1"/>
          <p:nvPr/>
        </p:nvSpPr>
        <p:spPr>
          <a:xfrm>
            <a:off x="194072" y="4438772"/>
            <a:ext cx="3153792" cy="400110"/>
          </a:xfrm>
          <a:prstGeom prst="rect">
            <a:avLst/>
          </a:prstGeom>
          <a:noFill/>
        </p:spPr>
        <p:txBody>
          <a:bodyPr wrap="square" rtlCol="0">
            <a:spAutoFit/>
          </a:bodyPr>
          <a:lstStyle/>
          <a:p>
            <a:pPr>
              <a:spcBef>
                <a:spcPts val="600"/>
              </a:spcBef>
            </a:pPr>
            <a:r>
              <a:rPr lang="ja-JP" altLang="en-US" sz="2000" dirty="0" smtClean="0">
                <a:latin typeface="+mn-ea"/>
              </a:rPr>
              <a:t>■ 対策効果の指標</a:t>
            </a:r>
            <a:endParaRPr lang="en-US" altLang="ja-JP" sz="2000" dirty="0" smtClean="0">
              <a:latin typeface="+mn-ea"/>
            </a:endParaRPr>
          </a:p>
        </p:txBody>
      </p:sp>
      <p:sp>
        <p:nvSpPr>
          <p:cNvPr id="19" name="テキスト ボックス 18"/>
          <p:cNvSpPr txBox="1"/>
          <p:nvPr/>
        </p:nvSpPr>
        <p:spPr>
          <a:xfrm>
            <a:off x="2555776" y="-27384"/>
            <a:ext cx="4016697" cy="738664"/>
          </a:xfrm>
          <a:prstGeom prst="rect">
            <a:avLst/>
          </a:prstGeom>
          <a:noFill/>
        </p:spPr>
        <p:txBody>
          <a:bodyPr wrap="square" rtlCol="0">
            <a:spAutoFit/>
          </a:bodyPr>
          <a:lstStyle/>
          <a:p>
            <a:pPr algn="ctr" fontAlgn="t"/>
            <a:r>
              <a:rPr lang="ja-JP" altLang="en-US" sz="2400" dirty="0" smtClean="0">
                <a:latin typeface="+mn-ea"/>
              </a:rPr>
              <a:t>走行量減少の効果</a:t>
            </a:r>
            <a:endParaRPr lang="en-US" altLang="ja-JP" sz="2400" dirty="0" smtClean="0">
              <a:latin typeface="+mn-ea"/>
            </a:endParaRPr>
          </a:p>
          <a:p>
            <a:pPr algn="ctr" fontAlgn="t"/>
            <a:r>
              <a:rPr lang="ja-JP" altLang="en-US" dirty="0" smtClean="0">
                <a:latin typeface="+mn-ea"/>
              </a:rPr>
              <a:t>（</a:t>
            </a:r>
            <a:r>
              <a:rPr lang="ja-JP" altLang="ja-JP" dirty="0" smtClean="0">
                <a:latin typeface="+mn-ea"/>
              </a:rPr>
              <a:t>交通</a:t>
            </a:r>
            <a:r>
              <a:rPr lang="ja-JP" altLang="ja-JP" dirty="0">
                <a:latin typeface="+mn-ea"/>
              </a:rPr>
              <a:t>需要の調整・</a:t>
            </a:r>
            <a:r>
              <a:rPr lang="ja-JP" altLang="ja-JP" dirty="0" smtClean="0">
                <a:latin typeface="+mn-ea"/>
              </a:rPr>
              <a:t>低減</a:t>
            </a:r>
            <a:r>
              <a:rPr lang="ja-JP" altLang="en-US" dirty="0" smtClean="0">
                <a:latin typeface="+mn-ea"/>
              </a:rPr>
              <a:t>）</a:t>
            </a:r>
            <a:endParaRPr lang="ja-JP" altLang="ja-JP" dirty="0">
              <a:latin typeface="+mn-ea"/>
            </a:endParaRPr>
          </a:p>
        </p:txBody>
      </p:sp>
      <p:sp>
        <p:nvSpPr>
          <p:cNvPr id="20" name="テキスト ボックス 19"/>
          <p:cNvSpPr txBox="1"/>
          <p:nvPr/>
        </p:nvSpPr>
        <p:spPr>
          <a:xfrm>
            <a:off x="4572000" y="5182668"/>
            <a:ext cx="4356918" cy="1631216"/>
          </a:xfrm>
          <a:prstGeom prst="rect">
            <a:avLst/>
          </a:prstGeom>
          <a:noFill/>
        </p:spPr>
        <p:txBody>
          <a:bodyPr wrap="square" rtlCol="0">
            <a:spAutoFit/>
          </a:bodyPr>
          <a:lstStyle/>
          <a:p>
            <a:pPr>
              <a:spcBef>
                <a:spcPts val="600"/>
              </a:spcBef>
            </a:pPr>
            <a:r>
              <a:rPr lang="ja-JP" altLang="ja-JP" sz="2000" dirty="0" smtClean="0">
                <a:latin typeface="+mn-ea"/>
              </a:rPr>
              <a:t>【</a:t>
            </a:r>
            <a:r>
              <a:rPr lang="ja-JP" altLang="ja-JP" sz="2000" dirty="0">
                <a:latin typeface="+mn-ea"/>
              </a:rPr>
              <a:t>実績】平成</a:t>
            </a:r>
            <a:r>
              <a:rPr lang="en-US" altLang="ja-JP" sz="2000" dirty="0">
                <a:latin typeface="+mn-ea"/>
              </a:rPr>
              <a:t>27</a:t>
            </a:r>
            <a:r>
              <a:rPr lang="ja-JP" altLang="ja-JP" sz="2000" dirty="0">
                <a:latin typeface="+mn-ea"/>
              </a:rPr>
              <a:t>年度</a:t>
            </a:r>
            <a:r>
              <a:rPr lang="ja-JP" altLang="en-US" sz="2000" dirty="0">
                <a:latin typeface="+mn-ea"/>
              </a:rPr>
              <a:t>　</a:t>
            </a:r>
            <a:r>
              <a:rPr lang="en-US" altLang="ja-JP" sz="2000" dirty="0">
                <a:latin typeface="+mn-ea"/>
              </a:rPr>
              <a:t>4.1</a:t>
            </a:r>
            <a:r>
              <a:rPr lang="ja-JP" altLang="en-US" sz="2000" dirty="0">
                <a:latin typeface="+mn-ea"/>
              </a:rPr>
              <a:t>％減少</a:t>
            </a:r>
            <a:endParaRPr lang="en-US" altLang="ja-JP" sz="2000" dirty="0">
              <a:latin typeface="+mn-ea"/>
            </a:endParaRPr>
          </a:p>
          <a:p>
            <a:pPr marL="2147888"/>
            <a:r>
              <a:rPr lang="ja-JP" altLang="en-US" sz="2000" dirty="0" smtClean="0">
                <a:latin typeface="+mn-ea"/>
              </a:rPr>
              <a:t>（</a:t>
            </a:r>
            <a:r>
              <a:rPr lang="en-US" altLang="ja-JP" sz="2000" dirty="0" smtClean="0">
                <a:latin typeface="+mn-ea"/>
              </a:rPr>
              <a:t>27,460</a:t>
            </a:r>
            <a:r>
              <a:rPr lang="ja-JP" altLang="en-US" sz="2000" dirty="0" smtClean="0">
                <a:latin typeface="+mn-ea"/>
              </a:rPr>
              <a:t>百万台</a:t>
            </a:r>
            <a:r>
              <a:rPr lang="en-US" altLang="ja-JP" sz="2000" dirty="0" smtClean="0">
                <a:latin typeface="+mn-ea"/>
              </a:rPr>
              <a:t>km</a:t>
            </a:r>
            <a:r>
              <a:rPr lang="ja-JP" altLang="en-US" sz="2000" dirty="0" smtClean="0">
                <a:latin typeface="+mn-ea"/>
              </a:rPr>
              <a:t>）</a:t>
            </a:r>
            <a:endParaRPr lang="en-US" altLang="ja-JP" sz="2000" dirty="0" smtClean="0">
              <a:latin typeface="+mn-ea"/>
            </a:endParaRPr>
          </a:p>
          <a:p>
            <a:pPr marL="792000"/>
            <a:r>
              <a:rPr lang="ja-JP" altLang="ja-JP" sz="2000" dirty="0" smtClean="0">
                <a:latin typeface="+mn-ea"/>
              </a:rPr>
              <a:t>平成</a:t>
            </a:r>
            <a:r>
              <a:rPr lang="en-US" altLang="ja-JP" sz="2000" dirty="0" smtClean="0">
                <a:latin typeface="+mn-ea"/>
              </a:rPr>
              <a:t>28</a:t>
            </a:r>
            <a:r>
              <a:rPr lang="ja-JP" altLang="ja-JP" sz="2000" dirty="0" smtClean="0">
                <a:latin typeface="+mn-ea"/>
              </a:rPr>
              <a:t>年度</a:t>
            </a:r>
            <a:r>
              <a:rPr lang="ja-JP" altLang="en-US" sz="2000" dirty="0" smtClean="0">
                <a:latin typeface="+mn-ea"/>
              </a:rPr>
              <a:t>　</a:t>
            </a:r>
            <a:r>
              <a:rPr lang="en-US" altLang="ja-JP" sz="2000" dirty="0" smtClean="0">
                <a:latin typeface="+mn-ea"/>
              </a:rPr>
              <a:t>3.6</a:t>
            </a:r>
            <a:r>
              <a:rPr lang="ja-JP" altLang="en-US" sz="2000" dirty="0" smtClean="0">
                <a:latin typeface="+mn-ea"/>
              </a:rPr>
              <a:t>％減少</a:t>
            </a:r>
            <a:endParaRPr lang="en-US" altLang="ja-JP" sz="2000" dirty="0" smtClean="0">
              <a:latin typeface="+mn-ea"/>
            </a:endParaRPr>
          </a:p>
          <a:p>
            <a:pPr marL="2154238"/>
            <a:r>
              <a:rPr lang="ja-JP" altLang="en-US" sz="2000" dirty="0" smtClean="0">
                <a:latin typeface="+mn-ea"/>
              </a:rPr>
              <a:t>（</a:t>
            </a:r>
            <a:r>
              <a:rPr lang="en-US" altLang="ja-JP" sz="2000" dirty="0" smtClean="0">
                <a:latin typeface="+mn-ea"/>
              </a:rPr>
              <a:t>27,590</a:t>
            </a:r>
            <a:r>
              <a:rPr lang="ja-JP" altLang="en-US" sz="2000" dirty="0" smtClean="0">
                <a:latin typeface="+mn-ea"/>
              </a:rPr>
              <a:t>百万台</a:t>
            </a:r>
            <a:r>
              <a:rPr lang="en-US" altLang="ja-JP" sz="2000" dirty="0" smtClean="0">
                <a:latin typeface="+mn-ea"/>
              </a:rPr>
              <a:t>km</a:t>
            </a:r>
            <a:r>
              <a:rPr lang="ja-JP" altLang="en-US" sz="2000" dirty="0">
                <a:latin typeface="+mn-ea"/>
              </a:rPr>
              <a:t>）</a:t>
            </a:r>
            <a:endParaRPr lang="en-US" altLang="ja-JP" sz="2000" dirty="0" smtClean="0">
              <a:latin typeface="+mn-ea"/>
            </a:endParaRPr>
          </a:p>
          <a:p>
            <a:r>
              <a:rPr lang="ja-JP" altLang="en-US" sz="2000" dirty="0" smtClean="0">
                <a:latin typeface="+mn-ea"/>
              </a:rPr>
              <a:t>（参考）</a:t>
            </a:r>
            <a:r>
              <a:rPr lang="ja-JP" altLang="ja-JP" sz="2000" dirty="0" smtClean="0">
                <a:latin typeface="+mn-ea"/>
              </a:rPr>
              <a:t>平成</a:t>
            </a:r>
            <a:r>
              <a:rPr lang="en-US" altLang="ja-JP" sz="2000" dirty="0">
                <a:latin typeface="+mn-ea"/>
              </a:rPr>
              <a:t>21</a:t>
            </a:r>
            <a:r>
              <a:rPr lang="ja-JP" altLang="ja-JP" sz="2000" dirty="0">
                <a:latin typeface="+mn-ea"/>
              </a:rPr>
              <a:t>年度</a:t>
            </a:r>
            <a:r>
              <a:rPr lang="ja-JP" altLang="en-US" sz="2000" dirty="0">
                <a:latin typeface="+mn-ea"/>
              </a:rPr>
              <a:t>　 </a:t>
            </a:r>
            <a:r>
              <a:rPr lang="en-US" altLang="ja-JP" sz="2000" dirty="0" smtClean="0">
                <a:latin typeface="+mn-ea"/>
              </a:rPr>
              <a:t>28,620</a:t>
            </a:r>
            <a:r>
              <a:rPr lang="ja-JP" altLang="en-US" sz="2000" dirty="0" smtClean="0">
                <a:latin typeface="+mn-ea"/>
              </a:rPr>
              <a:t>百万台</a:t>
            </a:r>
            <a:r>
              <a:rPr lang="en-US" altLang="ja-JP" sz="2000" dirty="0" smtClean="0">
                <a:latin typeface="+mn-ea"/>
              </a:rPr>
              <a:t>km</a:t>
            </a:r>
            <a:endParaRPr lang="ja-JP" altLang="en-US" sz="2000" dirty="0">
              <a:latin typeface="+mn-ea"/>
            </a:endParaRPr>
          </a:p>
        </p:txBody>
      </p:sp>
      <p:sp>
        <p:nvSpPr>
          <p:cNvPr id="21" name="テキスト ボックス 20"/>
          <p:cNvSpPr txBox="1"/>
          <p:nvPr/>
        </p:nvSpPr>
        <p:spPr>
          <a:xfrm>
            <a:off x="253269" y="4806444"/>
            <a:ext cx="4246723" cy="400110"/>
          </a:xfrm>
          <a:prstGeom prst="rect">
            <a:avLst/>
          </a:prstGeom>
          <a:noFill/>
        </p:spPr>
        <p:txBody>
          <a:bodyPr wrap="square" rtlCol="0">
            <a:spAutoFit/>
          </a:bodyPr>
          <a:lstStyle/>
          <a:p>
            <a:pPr>
              <a:spcAft>
                <a:spcPts val="600"/>
              </a:spcAft>
            </a:pPr>
            <a:r>
              <a:rPr lang="ja-JP" altLang="en-US" sz="2000" dirty="0" smtClean="0">
                <a:latin typeface="+mn-ea"/>
              </a:rPr>
              <a:t>○平成</a:t>
            </a:r>
            <a:r>
              <a:rPr lang="en-US" altLang="ja-JP" sz="2000" dirty="0" smtClean="0">
                <a:latin typeface="+mn-ea"/>
              </a:rPr>
              <a:t>21</a:t>
            </a:r>
            <a:r>
              <a:rPr lang="ja-JP" altLang="en-US" sz="2000" dirty="0" smtClean="0">
                <a:latin typeface="+mn-ea"/>
              </a:rPr>
              <a:t>年度</a:t>
            </a:r>
            <a:r>
              <a:rPr lang="ja-JP" altLang="en-US" sz="2000" dirty="0">
                <a:latin typeface="+mn-ea"/>
              </a:rPr>
              <a:t>の自動車走行量</a:t>
            </a:r>
            <a:r>
              <a:rPr lang="ja-JP" altLang="en-US" sz="2000" dirty="0" smtClean="0">
                <a:latin typeface="+mn-ea"/>
              </a:rPr>
              <a:t>から</a:t>
            </a:r>
            <a:endParaRPr lang="ja-JP" altLang="en-US" sz="2000" dirty="0">
              <a:latin typeface="+mn-ea"/>
            </a:endParaRPr>
          </a:p>
        </p:txBody>
      </p:sp>
      <p:sp>
        <p:nvSpPr>
          <p:cNvPr id="3" name="正方形/長方形 2"/>
          <p:cNvSpPr/>
          <p:nvPr/>
        </p:nvSpPr>
        <p:spPr>
          <a:xfrm>
            <a:off x="3517296" y="4483736"/>
            <a:ext cx="144000" cy="144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3670358" y="4373890"/>
            <a:ext cx="3997986" cy="338554"/>
          </a:xfrm>
          <a:prstGeom prst="rect">
            <a:avLst/>
          </a:prstGeom>
          <a:noFill/>
        </p:spPr>
        <p:txBody>
          <a:bodyPr wrap="square" rtlCol="0">
            <a:spAutoFit/>
          </a:bodyPr>
          <a:lstStyle/>
          <a:p>
            <a:pPr>
              <a:spcBef>
                <a:spcPts val="600"/>
              </a:spcBef>
            </a:pPr>
            <a:r>
              <a:rPr kumimoji="1" lang="ja-JP" altLang="en-US" sz="1600" dirty="0" smtClean="0">
                <a:latin typeface="ＭＳ ゴシック" pitchFamily="49" charset="-128"/>
                <a:ea typeface="ＭＳ ゴシック" pitchFamily="49" charset="-128"/>
              </a:rPr>
              <a:t>走行量が減少した車種</a:t>
            </a:r>
            <a:r>
              <a:rPr lang="ja-JP" altLang="en-US" sz="1600" dirty="0" smtClean="0">
                <a:latin typeface="ＭＳ ゴシック" pitchFamily="49" charset="-128"/>
                <a:ea typeface="ＭＳ ゴシック" pitchFamily="49" charset="-128"/>
              </a:rPr>
              <a:t>のみの</a:t>
            </a:r>
            <a:r>
              <a:rPr kumimoji="1" lang="ja-JP" altLang="en-US" sz="1600" dirty="0" smtClean="0">
                <a:latin typeface="ＭＳ ゴシック" pitchFamily="49" charset="-128"/>
                <a:ea typeface="ＭＳ ゴシック" pitchFamily="49" charset="-128"/>
              </a:rPr>
              <a:t>削減量</a:t>
            </a:r>
            <a:endParaRPr kumimoji="1" lang="ja-JP" altLang="en-US" sz="1600" dirty="0">
              <a:latin typeface="ＭＳ ゴシック" pitchFamily="49" charset="-128"/>
              <a:ea typeface="ＭＳ ゴシック" pitchFamily="49" charset="-128"/>
            </a:endParaRPr>
          </a:p>
        </p:txBody>
      </p:sp>
      <p:cxnSp>
        <p:nvCxnSpPr>
          <p:cNvPr id="5" name="直線コネクタ 4"/>
          <p:cNvCxnSpPr/>
          <p:nvPr/>
        </p:nvCxnSpPr>
        <p:spPr>
          <a:xfrm>
            <a:off x="3247516" y="3243456"/>
            <a:ext cx="36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7732772" y="3827140"/>
            <a:ext cx="288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1588" y="148570"/>
            <a:ext cx="2124744" cy="400110"/>
          </a:xfrm>
          <a:prstGeom prst="rect">
            <a:avLst/>
          </a:prstGeom>
          <a:noFill/>
        </p:spPr>
        <p:txBody>
          <a:bodyPr wrap="square" rtlCol="0">
            <a:spAutoFit/>
          </a:bodyPr>
          <a:lstStyle/>
          <a:p>
            <a:r>
              <a:rPr lang="ja-JP" altLang="en-US" sz="2000" dirty="0" smtClean="0">
                <a:latin typeface="+mn-ea"/>
              </a:rPr>
              <a:t>＜</a:t>
            </a:r>
            <a:r>
              <a:rPr lang="ja-JP" altLang="en-US" sz="2000" dirty="0">
                <a:latin typeface="+mn-ea"/>
              </a:rPr>
              <a:t>効果</a:t>
            </a:r>
            <a:r>
              <a:rPr lang="ja-JP" altLang="en-US" sz="2000" dirty="0" smtClean="0">
                <a:latin typeface="+mn-ea"/>
              </a:rPr>
              <a:t>＞</a:t>
            </a:r>
            <a:endParaRPr kumimoji="1" lang="ja-JP" altLang="en-US" sz="2000" dirty="0">
              <a:latin typeface="+mn-ea"/>
            </a:endParaRPr>
          </a:p>
        </p:txBody>
      </p:sp>
    </p:spTree>
    <p:extLst>
      <p:ext uri="{BB962C8B-B14F-4D97-AF65-F5344CB8AC3E}">
        <p14:creationId xmlns:p14="http://schemas.microsoft.com/office/powerpoint/2010/main" val="12379490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12" y="1505342"/>
            <a:ext cx="4846637" cy="291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直線コネクタ 5"/>
          <p:cNvCxnSpPr/>
          <p:nvPr/>
        </p:nvCxnSpPr>
        <p:spPr>
          <a:xfrm>
            <a:off x="323528" y="667296"/>
            <a:ext cx="8532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2339752" y="-27384"/>
            <a:ext cx="4464496" cy="738664"/>
          </a:xfrm>
          <a:prstGeom prst="rect">
            <a:avLst/>
          </a:prstGeom>
          <a:noFill/>
        </p:spPr>
        <p:txBody>
          <a:bodyPr wrap="square" rtlCol="0">
            <a:spAutoFit/>
          </a:bodyPr>
          <a:lstStyle/>
          <a:p>
            <a:pPr algn="ctr"/>
            <a:r>
              <a:rPr lang="ja-JP" altLang="en-US" sz="2400" dirty="0" smtClean="0"/>
              <a:t>旅行速度上昇の効果</a:t>
            </a:r>
            <a:endParaRPr lang="en-US" altLang="ja-JP" sz="2400" dirty="0" smtClean="0"/>
          </a:p>
          <a:p>
            <a:pPr algn="ctr"/>
            <a:r>
              <a:rPr lang="ja-JP" altLang="en-US" dirty="0"/>
              <a:t>（</a:t>
            </a:r>
            <a:r>
              <a:rPr lang="ja-JP" altLang="ja-JP" dirty="0" smtClean="0"/>
              <a:t>交通流対策</a:t>
            </a:r>
            <a:r>
              <a:rPr lang="ja-JP" altLang="en-US" dirty="0" smtClean="0"/>
              <a:t>）</a:t>
            </a:r>
            <a:endParaRPr kumimoji="1" lang="ja-JP" altLang="en-US" dirty="0">
              <a:latin typeface="+mn-ea"/>
            </a:endParaRPr>
          </a:p>
        </p:txBody>
      </p:sp>
      <p:sp>
        <p:nvSpPr>
          <p:cNvPr id="2" name="スライド番号プレースホルダー 1"/>
          <p:cNvSpPr>
            <a:spLocks noGrp="1"/>
          </p:cNvSpPr>
          <p:nvPr>
            <p:ph type="sldNum" sz="quarter" idx="12"/>
          </p:nvPr>
        </p:nvSpPr>
        <p:spPr>
          <a:xfrm>
            <a:off x="8594104" y="6520259"/>
            <a:ext cx="514400" cy="365125"/>
          </a:xfrm>
        </p:spPr>
        <p:txBody>
          <a:bodyPr/>
          <a:lstStyle/>
          <a:p>
            <a:fld id="{DE2F8A21-8B7F-4E81-A1D6-B63D9660F4C6}" type="slidenum">
              <a:rPr kumimoji="1" lang="ja-JP" altLang="en-US" smtClean="0"/>
              <a:pPr/>
              <a:t>13</a:t>
            </a:fld>
            <a:endParaRPr kumimoji="1" lang="ja-JP" altLang="en-US"/>
          </a:p>
        </p:txBody>
      </p:sp>
      <p:sp>
        <p:nvSpPr>
          <p:cNvPr id="12" name="テキスト ボックス 11"/>
          <p:cNvSpPr txBox="1"/>
          <p:nvPr/>
        </p:nvSpPr>
        <p:spPr>
          <a:xfrm>
            <a:off x="269268" y="4685074"/>
            <a:ext cx="4950804" cy="400110"/>
          </a:xfrm>
          <a:prstGeom prst="rect">
            <a:avLst/>
          </a:prstGeom>
          <a:noFill/>
        </p:spPr>
        <p:txBody>
          <a:bodyPr wrap="square" rtlCol="0">
            <a:spAutoFit/>
          </a:bodyPr>
          <a:lstStyle/>
          <a:p>
            <a:pPr>
              <a:spcAft>
                <a:spcPts val="600"/>
              </a:spcAft>
            </a:pPr>
            <a:r>
              <a:rPr lang="ja-JP" altLang="en-US" sz="2000" dirty="0" smtClean="0">
                <a:latin typeface="+mn-ea"/>
              </a:rPr>
              <a:t>○平成</a:t>
            </a:r>
            <a:r>
              <a:rPr lang="en-US" altLang="ja-JP" sz="2000" dirty="0" smtClean="0">
                <a:latin typeface="+mn-ea"/>
              </a:rPr>
              <a:t>21</a:t>
            </a:r>
            <a:r>
              <a:rPr lang="ja-JP" altLang="en-US" sz="2000" dirty="0" smtClean="0">
                <a:latin typeface="+mn-ea"/>
              </a:rPr>
              <a:t>年度の平均旅行速度から</a:t>
            </a:r>
            <a:endParaRPr lang="en-US" altLang="ja-JP" sz="2000" dirty="0" smtClean="0">
              <a:latin typeface="+mn-ea"/>
            </a:endParaRPr>
          </a:p>
        </p:txBody>
      </p:sp>
      <p:sp>
        <p:nvSpPr>
          <p:cNvPr id="11" name="テキスト ボックス 10"/>
          <p:cNvSpPr txBox="1"/>
          <p:nvPr/>
        </p:nvSpPr>
        <p:spPr>
          <a:xfrm>
            <a:off x="986996" y="1084674"/>
            <a:ext cx="7329420" cy="400110"/>
          </a:xfrm>
          <a:prstGeom prst="rect">
            <a:avLst/>
          </a:prstGeom>
          <a:noFill/>
        </p:spPr>
        <p:txBody>
          <a:bodyPr wrap="square" rtlCol="0">
            <a:spAutoFit/>
          </a:bodyPr>
          <a:lstStyle/>
          <a:p>
            <a:pPr algn="ctr">
              <a:spcBef>
                <a:spcPts val="600"/>
              </a:spcBef>
            </a:pPr>
            <a:r>
              <a:rPr kumimoji="1" lang="ja-JP" altLang="en-US" sz="2000" u="sng" dirty="0" smtClean="0">
                <a:solidFill>
                  <a:srgbClr val="FF0000"/>
                </a:solidFill>
                <a:latin typeface="ＭＳ ゴシック" pitchFamily="49" charset="-128"/>
                <a:ea typeface="ＭＳ ゴシック" pitchFamily="49" charset="-128"/>
              </a:rPr>
              <a:t>平均旅行速度の低下により、削減量が減少</a:t>
            </a:r>
            <a:endParaRPr kumimoji="1" lang="ja-JP" altLang="en-US" sz="2000" u="sng" dirty="0">
              <a:solidFill>
                <a:srgbClr val="FF0000"/>
              </a:solidFill>
              <a:latin typeface="ＭＳ ゴシック" pitchFamily="49" charset="-128"/>
              <a:ea typeface="ＭＳ ゴシック" pitchFamily="49" charset="-128"/>
            </a:endParaRPr>
          </a:p>
        </p:txBody>
      </p:sp>
      <p:sp>
        <p:nvSpPr>
          <p:cNvPr id="14" name="テキスト ボックス 13"/>
          <p:cNvSpPr txBox="1"/>
          <p:nvPr/>
        </p:nvSpPr>
        <p:spPr>
          <a:xfrm>
            <a:off x="4787897" y="4613066"/>
            <a:ext cx="4248600" cy="400110"/>
          </a:xfrm>
          <a:prstGeom prst="rect">
            <a:avLst/>
          </a:prstGeom>
          <a:noFill/>
        </p:spPr>
        <p:txBody>
          <a:bodyPr wrap="square" rtlCol="0">
            <a:spAutoFit/>
          </a:bodyPr>
          <a:lstStyle/>
          <a:p>
            <a:pPr>
              <a:spcBef>
                <a:spcPts val="600"/>
              </a:spcBef>
            </a:pPr>
            <a:r>
              <a:rPr kumimoji="1" lang="ja-JP" altLang="en-US" sz="2000" u="sng" dirty="0" smtClean="0">
                <a:solidFill>
                  <a:srgbClr val="FF0000"/>
                </a:solidFill>
                <a:latin typeface="ＭＳ ゴシック" pitchFamily="49" charset="-128"/>
                <a:ea typeface="ＭＳ ゴシック" pitchFamily="49" charset="-128"/>
              </a:rPr>
              <a:t>平成</a:t>
            </a:r>
            <a:r>
              <a:rPr kumimoji="1" lang="en-US" altLang="ja-JP" sz="2000" u="sng" dirty="0" smtClean="0">
                <a:solidFill>
                  <a:srgbClr val="FF0000"/>
                </a:solidFill>
                <a:latin typeface="ＭＳ ゴシック" pitchFamily="49" charset="-128"/>
                <a:ea typeface="ＭＳ ゴシック" pitchFamily="49" charset="-128"/>
              </a:rPr>
              <a:t>27</a:t>
            </a:r>
            <a:r>
              <a:rPr kumimoji="1" lang="ja-JP" altLang="en-US" sz="2000" u="sng" dirty="0" smtClean="0">
                <a:solidFill>
                  <a:srgbClr val="FF0000"/>
                </a:solidFill>
                <a:latin typeface="ＭＳ ゴシック" pitchFamily="49" charset="-128"/>
                <a:ea typeface="ＭＳ ゴシック" pitchFamily="49" charset="-128"/>
              </a:rPr>
              <a:t>年度より平均旅行速度が低下</a:t>
            </a:r>
            <a:endParaRPr kumimoji="1" lang="ja-JP" altLang="en-US" sz="2000" u="sng" dirty="0">
              <a:solidFill>
                <a:srgbClr val="FF0000"/>
              </a:solidFill>
              <a:latin typeface="ＭＳ ゴシック" pitchFamily="49" charset="-128"/>
              <a:ea typeface="ＭＳ ゴシック" pitchFamily="49" charset="-128"/>
            </a:endParaRPr>
          </a:p>
        </p:txBody>
      </p:sp>
      <p:sp>
        <p:nvSpPr>
          <p:cNvPr id="16" name="テキスト ボックス 15"/>
          <p:cNvSpPr txBox="1"/>
          <p:nvPr/>
        </p:nvSpPr>
        <p:spPr>
          <a:xfrm>
            <a:off x="3203848" y="1567825"/>
            <a:ext cx="2304000" cy="276999"/>
          </a:xfrm>
          <a:prstGeom prst="rect">
            <a:avLst/>
          </a:prstGeom>
          <a:noFill/>
        </p:spPr>
        <p:txBody>
          <a:bodyPr wrap="square" rtlCol="0">
            <a:spAutoFit/>
          </a:bodyPr>
          <a:lstStyle/>
          <a:p>
            <a:pPr algn="ctr">
              <a:spcBef>
                <a:spcPts val="600"/>
              </a:spcBef>
            </a:pPr>
            <a:r>
              <a:rPr lang="ja-JP" altLang="en-US" sz="1200" dirty="0">
                <a:latin typeface="+mn-ea"/>
              </a:rPr>
              <a:t>（％）は</a:t>
            </a:r>
            <a:r>
              <a:rPr lang="en-US" altLang="ja-JP" sz="1200" dirty="0">
                <a:latin typeface="+mn-ea"/>
              </a:rPr>
              <a:t>H32</a:t>
            </a:r>
            <a:r>
              <a:rPr lang="ja-JP" altLang="en-US" sz="1200" dirty="0">
                <a:latin typeface="+mn-ea"/>
              </a:rPr>
              <a:t>目標に対する割合</a:t>
            </a:r>
            <a:endParaRPr kumimoji="1" lang="ja-JP" altLang="en-US" sz="1200" dirty="0">
              <a:latin typeface="+mn-ea"/>
            </a:endParaRPr>
          </a:p>
        </p:txBody>
      </p:sp>
      <p:sp>
        <p:nvSpPr>
          <p:cNvPr id="17" name="テキスト ボックス 16"/>
          <p:cNvSpPr txBox="1"/>
          <p:nvPr/>
        </p:nvSpPr>
        <p:spPr>
          <a:xfrm>
            <a:off x="251520" y="652626"/>
            <a:ext cx="3564396" cy="400110"/>
          </a:xfrm>
          <a:prstGeom prst="rect">
            <a:avLst/>
          </a:prstGeom>
          <a:noFill/>
        </p:spPr>
        <p:txBody>
          <a:bodyPr wrap="square" rtlCol="0">
            <a:spAutoFit/>
          </a:bodyPr>
          <a:lstStyle/>
          <a:p>
            <a:pPr>
              <a:spcBef>
                <a:spcPts val="600"/>
              </a:spcBef>
            </a:pPr>
            <a:r>
              <a:rPr lang="ja-JP" altLang="en-US" sz="2000" dirty="0" smtClean="0">
                <a:latin typeface="+mn-ea"/>
              </a:rPr>
              <a:t>■ 対策による</a:t>
            </a:r>
            <a:r>
              <a:rPr lang="en-US" altLang="ja-JP" sz="2000" dirty="0" smtClean="0">
                <a:latin typeface="+mn-ea"/>
              </a:rPr>
              <a:t>NOx</a:t>
            </a:r>
            <a:r>
              <a:rPr lang="ja-JP" altLang="en-US" sz="2000" dirty="0" smtClean="0">
                <a:latin typeface="+mn-ea"/>
              </a:rPr>
              <a:t>・</a:t>
            </a:r>
            <a:r>
              <a:rPr lang="en-US" altLang="ja-JP" sz="2000" dirty="0" smtClean="0">
                <a:latin typeface="+mn-ea"/>
              </a:rPr>
              <a:t>PM</a:t>
            </a:r>
            <a:r>
              <a:rPr lang="ja-JP" altLang="en-US" sz="2000" dirty="0" smtClean="0">
                <a:latin typeface="+mn-ea"/>
              </a:rPr>
              <a:t>削減量</a:t>
            </a:r>
            <a:endParaRPr lang="ja-JP" altLang="en-US" sz="2000" dirty="0">
              <a:latin typeface="+mn-ea"/>
            </a:endParaRPr>
          </a:p>
        </p:txBody>
      </p:sp>
      <p:sp>
        <p:nvSpPr>
          <p:cNvPr id="18" name="テキスト ボックス 17"/>
          <p:cNvSpPr txBox="1"/>
          <p:nvPr/>
        </p:nvSpPr>
        <p:spPr>
          <a:xfrm>
            <a:off x="194072" y="4365104"/>
            <a:ext cx="3009776" cy="400110"/>
          </a:xfrm>
          <a:prstGeom prst="rect">
            <a:avLst/>
          </a:prstGeom>
          <a:noFill/>
        </p:spPr>
        <p:txBody>
          <a:bodyPr wrap="square" rtlCol="0">
            <a:spAutoFit/>
          </a:bodyPr>
          <a:lstStyle/>
          <a:p>
            <a:pPr>
              <a:spcBef>
                <a:spcPts val="600"/>
              </a:spcBef>
            </a:pPr>
            <a:r>
              <a:rPr lang="ja-JP" altLang="en-US" sz="2000" dirty="0" smtClean="0">
                <a:latin typeface="+mn-ea"/>
              </a:rPr>
              <a:t>■ 対策効果の指標</a:t>
            </a:r>
            <a:endParaRPr lang="en-US" altLang="ja-JP" sz="2000" dirty="0" smtClean="0">
              <a:latin typeface="+mn-ea"/>
            </a:endParaRPr>
          </a:p>
        </p:txBody>
      </p:sp>
      <p:sp>
        <p:nvSpPr>
          <p:cNvPr id="19" name="テキスト ボックス 18"/>
          <p:cNvSpPr txBox="1"/>
          <p:nvPr/>
        </p:nvSpPr>
        <p:spPr>
          <a:xfrm>
            <a:off x="539552" y="5131360"/>
            <a:ext cx="4248344" cy="1323439"/>
          </a:xfrm>
          <a:prstGeom prst="rect">
            <a:avLst/>
          </a:prstGeom>
          <a:noFill/>
        </p:spPr>
        <p:txBody>
          <a:bodyPr wrap="square" rtlCol="0">
            <a:spAutoFit/>
          </a:bodyPr>
          <a:lstStyle/>
          <a:p>
            <a:r>
              <a:rPr lang="ja-JP" altLang="ja-JP" sz="2000" dirty="0" smtClean="0">
                <a:latin typeface="+mn-ea"/>
              </a:rPr>
              <a:t>【</a:t>
            </a:r>
            <a:r>
              <a:rPr lang="ja-JP" altLang="en-US" sz="2000" dirty="0" smtClean="0">
                <a:latin typeface="+mn-ea"/>
              </a:rPr>
              <a:t>指標</a:t>
            </a:r>
            <a:r>
              <a:rPr lang="ja-JP" altLang="ja-JP" sz="2000" dirty="0" smtClean="0">
                <a:latin typeface="+mn-ea"/>
              </a:rPr>
              <a:t>】平成</a:t>
            </a:r>
            <a:r>
              <a:rPr lang="en-US" altLang="ja-JP" sz="2000" dirty="0" smtClean="0">
                <a:latin typeface="+mn-ea"/>
              </a:rPr>
              <a:t>27</a:t>
            </a:r>
            <a:r>
              <a:rPr lang="ja-JP" altLang="ja-JP" sz="2000" dirty="0" smtClean="0">
                <a:latin typeface="+mn-ea"/>
              </a:rPr>
              <a:t>年度</a:t>
            </a:r>
            <a:r>
              <a:rPr lang="ja-JP" altLang="en-US" sz="2000" dirty="0" smtClean="0">
                <a:latin typeface="+mn-ea"/>
              </a:rPr>
              <a:t>　</a:t>
            </a:r>
            <a:r>
              <a:rPr lang="en-US" altLang="ja-JP" sz="2000" dirty="0">
                <a:latin typeface="+mn-ea"/>
              </a:rPr>
              <a:t>1.5 </a:t>
            </a:r>
            <a:r>
              <a:rPr lang="en-US" altLang="ja-JP" sz="2000" dirty="0" smtClean="0">
                <a:latin typeface="+mn-ea"/>
              </a:rPr>
              <a:t>km/h</a:t>
            </a:r>
            <a:r>
              <a:rPr lang="ja-JP" altLang="en-US" sz="2000" dirty="0">
                <a:latin typeface="+mn-ea"/>
              </a:rPr>
              <a:t>上昇</a:t>
            </a:r>
            <a:endParaRPr lang="en-US" altLang="ja-JP" sz="2000" dirty="0" smtClean="0">
              <a:latin typeface="+mn-ea"/>
            </a:endParaRPr>
          </a:p>
          <a:p>
            <a:pPr marL="2088000"/>
            <a:r>
              <a:rPr lang="ja-JP" altLang="ja-JP" sz="2000" dirty="0" smtClean="0">
                <a:latin typeface="+mn-ea"/>
              </a:rPr>
              <a:t>（</a:t>
            </a:r>
            <a:r>
              <a:rPr lang="en-US" altLang="ja-JP" sz="2000" dirty="0" smtClean="0">
                <a:latin typeface="+mn-ea"/>
              </a:rPr>
              <a:t>39.9km/h</a:t>
            </a:r>
            <a:r>
              <a:rPr lang="ja-JP" altLang="ja-JP" sz="2000" dirty="0" smtClean="0">
                <a:latin typeface="+mn-ea"/>
              </a:rPr>
              <a:t>）</a:t>
            </a:r>
            <a:endParaRPr lang="en-US" altLang="ja-JP" sz="2000" dirty="0" smtClean="0">
              <a:latin typeface="+mn-ea"/>
            </a:endParaRPr>
          </a:p>
          <a:p>
            <a:pPr marL="790575"/>
            <a:r>
              <a:rPr lang="ja-JP" altLang="ja-JP" sz="2000" dirty="0" smtClean="0">
                <a:latin typeface="+mn-ea"/>
              </a:rPr>
              <a:t>平成</a:t>
            </a:r>
            <a:r>
              <a:rPr lang="en-US" altLang="ja-JP" sz="2000" dirty="0" smtClean="0">
                <a:latin typeface="+mn-ea"/>
              </a:rPr>
              <a:t>32</a:t>
            </a:r>
            <a:r>
              <a:rPr lang="ja-JP" altLang="ja-JP" sz="2000" dirty="0" smtClean="0">
                <a:latin typeface="+mn-ea"/>
              </a:rPr>
              <a:t>年度</a:t>
            </a:r>
            <a:r>
              <a:rPr lang="ja-JP" altLang="en-US" sz="2000" dirty="0" smtClean="0">
                <a:latin typeface="+mn-ea"/>
              </a:rPr>
              <a:t>　</a:t>
            </a:r>
            <a:r>
              <a:rPr lang="en-US" altLang="ja-JP" sz="2000" dirty="0" smtClean="0">
                <a:latin typeface="+mn-ea"/>
              </a:rPr>
              <a:t>3.0 </a:t>
            </a:r>
            <a:r>
              <a:rPr lang="en-US" altLang="ja-JP" sz="2000" dirty="0">
                <a:latin typeface="+mn-ea"/>
              </a:rPr>
              <a:t>km/h</a:t>
            </a:r>
            <a:r>
              <a:rPr lang="ja-JP" altLang="en-US" sz="2000" dirty="0" smtClean="0">
                <a:latin typeface="+mn-ea"/>
              </a:rPr>
              <a:t>上昇</a:t>
            </a:r>
            <a:endParaRPr lang="en-US" altLang="ja-JP" sz="2000" dirty="0" smtClean="0">
              <a:latin typeface="+mn-ea"/>
            </a:endParaRPr>
          </a:p>
          <a:p>
            <a:pPr marL="2088000"/>
            <a:r>
              <a:rPr lang="ja-JP" altLang="en-US" sz="2000" dirty="0" smtClean="0">
                <a:latin typeface="+mn-ea"/>
              </a:rPr>
              <a:t>（</a:t>
            </a:r>
            <a:r>
              <a:rPr lang="en-US" altLang="ja-JP" sz="2000" dirty="0" smtClean="0">
                <a:latin typeface="+mn-ea"/>
              </a:rPr>
              <a:t>41.4km/h</a:t>
            </a:r>
            <a:r>
              <a:rPr lang="ja-JP" altLang="en-US" sz="2000" dirty="0" smtClean="0">
                <a:latin typeface="+mn-ea"/>
              </a:rPr>
              <a:t>）</a:t>
            </a:r>
            <a:endParaRPr lang="ja-JP" altLang="en-US" sz="2000" dirty="0">
              <a:latin typeface="+mn-ea"/>
            </a:endParaRPr>
          </a:p>
        </p:txBody>
      </p:sp>
      <p:sp>
        <p:nvSpPr>
          <p:cNvPr id="20" name="テキスト ボックス 19"/>
          <p:cNvSpPr txBox="1"/>
          <p:nvPr/>
        </p:nvSpPr>
        <p:spPr>
          <a:xfrm>
            <a:off x="4788024" y="5131360"/>
            <a:ext cx="4355976" cy="1631216"/>
          </a:xfrm>
          <a:prstGeom prst="rect">
            <a:avLst/>
          </a:prstGeom>
          <a:noFill/>
        </p:spPr>
        <p:txBody>
          <a:bodyPr wrap="square" rtlCol="0">
            <a:spAutoFit/>
          </a:bodyPr>
          <a:lstStyle/>
          <a:p>
            <a:pPr>
              <a:spcBef>
                <a:spcPts val="600"/>
              </a:spcBef>
            </a:pPr>
            <a:r>
              <a:rPr lang="ja-JP" altLang="ja-JP" sz="2000" dirty="0" smtClean="0">
                <a:latin typeface="+mn-ea"/>
              </a:rPr>
              <a:t>【</a:t>
            </a:r>
            <a:r>
              <a:rPr lang="ja-JP" altLang="ja-JP" sz="2000" dirty="0">
                <a:latin typeface="+mn-ea"/>
              </a:rPr>
              <a:t>実績】平成</a:t>
            </a:r>
            <a:r>
              <a:rPr lang="en-US" altLang="ja-JP" sz="2000" dirty="0" smtClean="0">
                <a:latin typeface="+mn-ea"/>
              </a:rPr>
              <a:t>27</a:t>
            </a:r>
            <a:r>
              <a:rPr lang="ja-JP" altLang="ja-JP" sz="2000" dirty="0" smtClean="0">
                <a:latin typeface="+mn-ea"/>
              </a:rPr>
              <a:t>年度</a:t>
            </a:r>
            <a:r>
              <a:rPr lang="ja-JP" altLang="en-US" sz="2000" dirty="0">
                <a:latin typeface="+mn-ea"/>
              </a:rPr>
              <a:t>　</a:t>
            </a:r>
            <a:r>
              <a:rPr lang="en-US" altLang="ja-JP" sz="2000" dirty="0">
                <a:latin typeface="+mn-ea"/>
              </a:rPr>
              <a:t>2.8 km/h</a:t>
            </a:r>
            <a:r>
              <a:rPr lang="ja-JP" altLang="en-US" sz="2000" dirty="0">
                <a:latin typeface="+mn-ea"/>
              </a:rPr>
              <a:t>上昇</a:t>
            </a:r>
            <a:endParaRPr lang="en-US" altLang="ja-JP" sz="2000" dirty="0" smtClean="0">
              <a:latin typeface="+mn-ea"/>
            </a:endParaRPr>
          </a:p>
          <a:p>
            <a:pPr marL="2060575"/>
            <a:r>
              <a:rPr lang="ja-JP" altLang="en-US" sz="2000" dirty="0" smtClean="0">
                <a:latin typeface="+mn-ea"/>
              </a:rPr>
              <a:t>（</a:t>
            </a:r>
            <a:r>
              <a:rPr lang="en-US" altLang="ja-JP" sz="2000" dirty="0" smtClean="0">
                <a:latin typeface="+mn-ea"/>
              </a:rPr>
              <a:t>41.2km/h</a:t>
            </a:r>
            <a:r>
              <a:rPr lang="ja-JP" altLang="en-US" sz="2000" dirty="0" smtClean="0">
                <a:latin typeface="+mn-ea"/>
              </a:rPr>
              <a:t>）</a:t>
            </a:r>
          </a:p>
          <a:p>
            <a:pPr marL="792000"/>
            <a:r>
              <a:rPr lang="ja-JP" altLang="ja-JP" sz="2000" dirty="0" smtClean="0">
                <a:latin typeface="+mn-ea"/>
              </a:rPr>
              <a:t>平成</a:t>
            </a:r>
            <a:r>
              <a:rPr lang="en-US" altLang="ja-JP" sz="2000" dirty="0" smtClean="0">
                <a:latin typeface="+mn-ea"/>
              </a:rPr>
              <a:t>28</a:t>
            </a:r>
            <a:r>
              <a:rPr lang="ja-JP" altLang="ja-JP" sz="2000" dirty="0" smtClean="0">
                <a:latin typeface="+mn-ea"/>
              </a:rPr>
              <a:t>年度</a:t>
            </a:r>
            <a:r>
              <a:rPr lang="ja-JP" altLang="en-US" sz="2000" dirty="0" smtClean="0">
                <a:latin typeface="+mn-ea"/>
              </a:rPr>
              <a:t>　</a:t>
            </a:r>
            <a:r>
              <a:rPr lang="en-US" altLang="ja-JP" sz="2000" dirty="0" smtClean="0">
                <a:latin typeface="+mn-ea"/>
              </a:rPr>
              <a:t>1.5 km/h</a:t>
            </a:r>
            <a:r>
              <a:rPr lang="ja-JP" altLang="en-US" sz="2000" dirty="0" smtClean="0">
                <a:latin typeface="+mn-ea"/>
              </a:rPr>
              <a:t>上昇</a:t>
            </a:r>
            <a:endParaRPr lang="en-US" altLang="ja-JP" sz="2000" dirty="0" smtClean="0">
              <a:latin typeface="+mn-ea"/>
            </a:endParaRPr>
          </a:p>
          <a:p>
            <a:pPr marL="2060575"/>
            <a:r>
              <a:rPr lang="ja-JP" altLang="en-US" sz="2000" dirty="0" smtClean="0">
                <a:latin typeface="+mn-ea"/>
              </a:rPr>
              <a:t>（</a:t>
            </a:r>
            <a:r>
              <a:rPr lang="en-US" altLang="ja-JP" sz="2000" dirty="0" smtClean="0">
                <a:latin typeface="+mn-ea"/>
              </a:rPr>
              <a:t>39.9km/h</a:t>
            </a:r>
            <a:r>
              <a:rPr lang="ja-JP" altLang="en-US" sz="2000" dirty="0">
                <a:latin typeface="+mn-ea"/>
              </a:rPr>
              <a:t>）</a:t>
            </a:r>
          </a:p>
          <a:p>
            <a:r>
              <a:rPr lang="ja-JP" altLang="en-US" sz="2000" dirty="0" smtClean="0">
                <a:latin typeface="+mn-ea"/>
              </a:rPr>
              <a:t>（参考）</a:t>
            </a:r>
            <a:r>
              <a:rPr lang="ja-JP" altLang="ja-JP" sz="2000" dirty="0" smtClean="0">
                <a:latin typeface="+mn-ea"/>
              </a:rPr>
              <a:t>平成</a:t>
            </a:r>
            <a:r>
              <a:rPr lang="en-US" altLang="ja-JP" sz="2000" dirty="0" smtClean="0">
                <a:latin typeface="+mn-ea"/>
              </a:rPr>
              <a:t>21</a:t>
            </a:r>
            <a:r>
              <a:rPr lang="ja-JP" altLang="ja-JP" sz="2000" dirty="0" smtClean="0">
                <a:latin typeface="+mn-ea"/>
              </a:rPr>
              <a:t>年度</a:t>
            </a:r>
            <a:r>
              <a:rPr lang="ja-JP" altLang="en-US" sz="2000" dirty="0" smtClean="0">
                <a:latin typeface="+mn-ea"/>
              </a:rPr>
              <a:t>　</a:t>
            </a:r>
            <a:r>
              <a:rPr lang="en-US" altLang="ja-JP" sz="2000" dirty="0" smtClean="0">
                <a:latin typeface="+mn-ea"/>
              </a:rPr>
              <a:t>38.4km/h</a:t>
            </a:r>
            <a:endParaRPr lang="ja-JP" altLang="en-US" sz="2000" dirty="0">
              <a:latin typeface="+mn-ea"/>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52925" y="1522462"/>
            <a:ext cx="4827587" cy="291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テキスト ボックス 14"/>
          <p:cNvSpPr txBox="1"/>
          <p:nvPr/>
        </p:nvSpPr>
        <p:spPr>
          <a:xfrm>
            <a:off x="1588" y="148570"/>
            <a:ext cx="2124744" cy="400110"/>
          </a:xfrm>
          <a:prstGeom prst="rect">
            <a:avLst/>
          </a:prstGeom>
          <a:noFill/>
        </p:spPr>
        <p:txBody>
          <a:bodyPr wrap="square" rtlCol="0">
            <a:spAutoFit/>
          </a:bodyPr>
          <a:lstStyle/>
          <a:p>
            <a:r>
              <a:rPr lang="ja-JP" altLang="en-US" sz="2000" dirty="0" smtClean="0">
                <a:latin typeface="+mn-ea"/>
              </a:rPr>
              <a:t>＜</a:t>
            </a:r>
            <a:r>
              <a:rPr lang="ja-JP" altLang="en-US" sz="2000" dirty="0">
                <a:latin typeface="+mn-ea"/>
              </a:rPr>
              <a:t>効果</a:t>
            </a:r>
            <a:r>
              <a:rPr lang="ja-JP" altLang="en-US" sz="2000" dirty="0" smtClean="0">
                <a:latin typeface="+mn-ea"/>
              </a:rPr>
              <a:t>＞</a:t>
            </a:r>
            <a:endParaRPr kumimoji="1" lang="ja-JP" altLang="en-US" sz="2000" dirty="0">
              <a:latin typeface="+mn-ea"/>
            </a:endParaRPr>
          </a:p>
        </p:txBody>
      </p:sp>
    </p:spTree>
    <p:extLst>
      <p:ext uri="{BB962C8B-B14F-4D97-AF65-F5344CB8AC3E}">
        <p14:creationId xmlns:p14="http://schemas.microsoft.com/office/powerpoint/2010/main" val="9003801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323528" y="574080"/>
            <a:ext cx="8532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073104" y="44624"/>
            <a:ext cx="6984776" cy="461665"/>
          </a:xfrm>
          <a:prstGeom prst="rect">
            <a:avLst/>
          </a:prstGeom>
          <a:noFill/>
        </p:spPr>
        <p:txBody>
          <a:bodyPr wrap="square" rtlCol="0">
            <a:spAutoFit/>
          </a:bodyPr>
          <a:lstStyle/>
          <a:p>
            <a:pPr algn="ctr"/>
            <a:r>
              <a:rPr kumimoji="1" lang="ja-JP" altLang="en-US" sz="2400" dirty="0" smtClean="0">
                <a:latin typeface="+mn-ea"/>
              </a:rPr>
              <a:t>環境ロードプライシングの効果</a:t>
            </a:r>
            <a:endParaRPr kumimoji="1" lang="ja-JP" altLang="en-US" sz="2400" dirty="0">
              <a:latin typeface="+mn-ea"/>
            </a:endParaRPr>
          </a:p>
        </p:txBody>
      </p:sp>
      <p:sp>
        <p:nvSpPr>
          <p:cNvPr id="13" name="スライド番号プレースホルダー 12"/>
          <p:cNvSpPr>
            <a:spLocks noGrp="1"/>
          </p:cNvSpPr>
          <p:nvPr>
            <p:ph type="sldNum" sz="quarter" idx="12"/>
          </p:nvPr>
        </p:nvSpPr>
        <p:spPr>
          <a:xfrm>
            <a:off x="8575420" y="6520259"/>
            <a:ext cx="576064" cy="365125"/>
          </a:xfrm>
        </p:spPr>
        <p:txBody>
          <a:bodyPr/>
          <a:lstStyle/>
          <a:p>
            <a:fld id="{DE2F8A21-8B7F-4E81-A1D6-B63D9660F4C6}" type="slidenum">
              <a:rPr kumimoji="1" lang="ja-JP" altLang="en-US" smtClean="0"/>
              <a:pPr/>
              <a:t>14</a:t>
            </a:fld>
            <a:endParaRPr kumimoji="1" lang="ja-JP" altLang="en-US" dirty="0"/>
          </a:p>
        </p:txBody>
      </p:sp>
      <p:sp>
        <p:nvSpPr>
          <p:cNvPr id="11" name="テキスト ボックス 10"/>
          <p:cNvSpPr txBox="1"/>
          <p:nvPr/>
        </p:nvSpPr>
        <p:spPr>
          <a:xfrm>
            <a:off x="1345185" y="6453336"/>
            <a:ext cx="3154807" cy="307777"/>
          </a:xfrm>
          <a:prstGeom prst="rect">
            <a:avLst/>
          </a:prstGeom>
          <a:noFill/>
        </p:spPr>
        <p:txBody>
          <a:bodyPr wrap="square" rtlCol="0">
            <a:spAutoFit/>
          </a:bodyPr>
          <a:lstStyle/>
          <a:p>
            <a:r>
              <a:rPr kumimoji="1" lang="ja-JP" altLang="en-US" sz="1400" dirty="0" smtClean="0">
                <a:latin typeface="+mn-ea"/>
              </a:rPr>
              <a:t>阪神高速株式会社　</a:t>
            </a:r>
            <a:r>
              <a:rPr lang="en-US" altLang="ja-JP" sz="1400" dirty="0" smtClean="0">
                <a:latin typeface="+mn-ea"/>
              </a:rPr>
              <a:t>CSR</a:t>
            </a:r>
            <a:r>
              <a:rPr lang="ja-JP" altLang="en-US" sz="1400" dirty="0" smtClean="0">
                <a:latin typeface="+mn-ea"/>
              </a:rPr>
              <a:t>レポート</a:t>
            </a:r>
            <a:r>
              <a:rPr lang="en-US" altLang="ja-JP" sz="1400" dirty="0" smtClean="0">
                <a:latin typeface="+mn-ea"/>
              </a:rPr>
              <a:t>2018</a:t>
            </a:r>
            <a:endParaRPr kumimoji="1" lang="ja-JP" altLang="en-US" sz="1400" dirty="0">
              <a:latin typeface="+mn-ea"/>
            </a:endParaRPr>
          </a:p>
        </p:txBody>
      </p:sp>
      <p:sp>
        <p:nvSpPr>
          <p:cNvPr id="14" name="テキスト ボックス 13"/>
          <p:cNvSpPr txBox="1"/>
          <p:nvPr/>
        </p:nvSpPr>
        <p:spPr>
          <a:xfrm>
            <a:off x="395536" y="707152"/>
            <a:ext cx="8280220" cy="396044"/>
          </a:xfrm>
          <a:prstGeom prst="rect">
            <a:avLst/>
          </a:prstGeom>
          <a:noFill/>
          <a:ln>
            <a:noFill/>
          </a:ln>
        </p:spPr>
        <p:txBody>
          <a:bodyPr wrap="square" rtlCol="0" anchor="ctr" anchorCtr="0">
            <a:noAutofit/>
          </a:bodyPr>
          <a:lstStyle/>
          <a:p>
            <a:pPr algn="ctr"/>
            <a:r>
              <a:rPr lang="ja-JP" altLang="en-US" sz="2000" dirty="0" smtClean="0">
                <a:solidFill>
                  <a:srgbClr val="FF0000"/>
                </a:solidFill>
                <a:latin typeface="+mn-ea"/>
              </a:rPr>
              <a:t>阪神高速</a:t>
            </a:r>
            <a:r>
              <a:rPr lang="en-US" altLang="ja-JP" sz="2000" dirty="0" smtClean="0">
                <a:solidFill>
                  <a:srgbClr val="FF0000"/>
                </a:solidFill>
                <a:latin typeface="+mn-ea"/>
              </a:rPr>
              <a:t>5</a:t>
            </a:r>
            <a:r>
              <a:rPr lang="ja-JP" altLang="en-US" sz="2000" dirty="0" smtClean="0">
                <a:solidFill>
                  <a:srgbClr val="FF0000"/>
                </a:solidFill>
                <a:latin typeface="+mn-ea"/>
              </a:rPr>
              <a:t>号湾岸線の大型車分担率は増加傾向</a:t>
            </a:r>
            <a:endParaRPr lang="en-US" altLang="ja-JP" sz="2000" dirty="0" smtClean="0">
              <a:solidFill>
                <a:srgbClr val="FF0000"/>
              </a:solidFill>
              <a:latin typeface="+mn-ea"/>
            </a:endParaRPr>
          </a:p>
        </p:txBody>
      </p:sp>
      <p:sp>
        <p:nvSpPr>
          <p:cNvPr id="28" name="テキスト ボックス 27"/>
          <p:cNvSpPr txBox="1"/>
          <p:nvPr/>
        </p:nvSpPr>
        <p:spPr>
          <a:xfrm>
            <a:off x="0" y="111752"/>
            <a:ext cx="1721384" cy="400110"/>
          </a:xfrm>
          <a:prstGeom prst="rect">
            <a:avLst/>
          </a:prstGeom>
          <a:noFill/>
        </p:spPr>
        <p:txBody>
          <a:bodyPr wrap="square" rtlCol="0">
            <a:spAutoFit/>
          </a:bodyPr>
          <a:lstStyle/>
          <a:p>
            <a:r>
              <a:rPr kumimoji="1" lang="ja-JP" altLang="en-US" sz="2000" dirty="0" smtClean="0">
                <a:latin typeface="+mn-ea"/>
              </a:rPr>
              <a:t>＜参考＞</a:t>
            </a:r>
            <a:endParaRPr kumimoji="1" lang="ja-JP" altLang="en-US" sz="2000" dirty="0">
              <a:latin typeface="+mn-ea"/>
            </a:endParaRPr>
          </a:p>
        </p:txBody>
      </p:sp>
      <p:sp>
        <p:nvSpPr>
          <p:cNvPr id="10" name="テキスト ボックス 9"/>
          <p:cNvSpPr txBox="1"/>
          <p:nvPr/>
        </p:nvSpPr>
        <p:spPr>
          <a:xfrm>
            <a:off x="1764388" y="1232756"/>
            <a:ext cx="5615924" cy="396044"/>
          </a:xfrm>
          <a:prstGeom prst="rect">
            <a:avLst/>
          </a:prstGeom>
          <a:noFill/>
          <a:ln>
            <a:noFill/>
          </a:ln>
        </p:spPr>
        <p:txBody>
          <a:bodyPr wrap="square" rtlCol="0" anchor="ctr" anchorCtr="0">
            <a:noAutofit/>
          </a:bodyPr>
          <a:lstStyle/>
          <a:p>
            <a:pPr algn="ctr"/>
            <a:r>
              <a:rPr lang="ja-JP" altLang="en-US" sz="2000" dirty="0" smtClean="0">
                <a:latin typeface="+mn-ea"/>
              </a:rPr>
              <a:t>大型車の利用状況・分担率</a:t>
            </a:r>
            <a:endParaRPr lang="en-US" altLang="ja-JP" sz="2000" dirty="0" smtClean="0">
              <a:latin typeface="+mn-ea"/>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2356" y="1628800"/>
            <a:ext cx="6195988" cy="47527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515579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323528" y="574080"/>
            <a:ext cx="8532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576064" y="44624"/>
            <a:ext cx="8244408" cy="461665"/>
          </a:xfrm>
          <a:prstGeom prst="rect">
            <a:avLst/>
          </a:prstGeom>
          <a:noFill/>
        </p:spPr>
        <p:txBody>
          <a:bodyPr wrap="square" rtlCol="0">
            <a:spAutoFit/>
          </a:bodyPr>
          <a:lstStyle/>
          <a:p>
            <a:pPr algn="ctr"/>
            <a:r>
              <a:rPr kumimoji="1" lang="ja-JP" altLang="en-US" sz="2400" dirty="0" smtClean="0">
                <a:latin typeface="+mn-ea"/>
              </a:rPr>
              <a:t>対策による</a:t>
            </a:r>
            <a:r>
              <a:rPr kumimoji="1" lang="en-US" altLang="ja-JP" sz="2400" dirty="0" smtClean="0">
                <a:latin typeface="+mn-ea"/>
              </a:rPr>
              <a:t>NOx</a:t>
            </a:r>
            <a:r>
              <a:rPr kumimoji="1" lang="ja-JP" altLang="en-US" sz="2400" dirty="0" smtClean="0">
                <a:latin typeface="+mn-ea"/>
              </a:rPr>
              <a:t>・</a:t>
            </a:r>
            <a:r>
              <a:rPr kumimoji="1" lang="en-US" altLang="ja-JP" sz="2400" dirty="0" smtClean="0">
                <a:latin typeface="+mn-ea"/>
              </a:rPr>
              <a:t>PM</a:t>
            </a:r>
            <a:r>
              <a:rPr kumimoji="1" lang="ja-JP" altLang="en-US" sz="2400" dirty="0" smtClean="0">
                <a:latin typeface="+mn-ea"/>
              </a:rPr>
              <a:t>削減量の算定方法の概要</a:t>
            </a:r>
            <a:endParaRPr kumimoji="1" lang="ja-JP" altLang="en-US" sz="2400" dirty="0">
              <a:latin typeface="+mn-ea"/>
            </a:endParaRPr>
          </a:p>
        </p:txBody>
      </p:sp>
      <p:sp>
        <p:nvSpPr>
          <p:cNvPr id="13" name="スライド番号プレースホルダー 12"/>
          <p:cNvSpPr>
            <a:spLocks noGrp="1"/>
          </p:cNvSpPr>
          <p:nvPr>
            <p:ph type="sldNum" sz="quarter" idx="12"/>
          </p:nvPr>
        </p:nvSpPr>
        <p:spPr>
          <a:xfrm>
            <a:off x="8575420" y="6520259"/>
            <a:ext cx="576064" cy="365125"/>
          </a:xfrm>
        </p:spPr>
        <p:txBody>
          <a:bodyPr/>
          <a:lstStyle/>
          <a:p>
            <a:fld id="{DE2F8A21-8B7F-4E81-A1D6-B63D9660F4C6}" type="slidenum">
              <a:rPr kumimoji="1" lang="ja-JP" altLang="en-US" smtClean="0"/>
              <a:pPr/>
              <a:t>15</a:t>
            </a:fld>
            <a:endParaRPr kumimoji="1" lang="ja-JP" altLang="en-US" dirty="0"/>
          </a:p>
        </p:txBody>
      </p:sp>
      <p:sp>
        <p:nvSpPr>
          <p:cNvPr id="10" name="テキスト ボックス 9"/>
          <p:cNvSpPr txBox="1"/>
          <p:nvPr/>
        </p:nvSpPr>
        <p:spPr>
          <a:xfrm>
            <a:off x="251520" y="1938040"/>
            <a:ext cx="8748464" cy="576064"/>
          </a:xfrm>
          <a:prstGeom prst="rect">
            <a:avLst/>
          </a:prstGeom>
          <a:noFill/>
          <a:ln>
            <a:noFill/>
          </a:ln>
        </p:spPr>
        <p:txBody>
          <a:bodyPr wrap="square" rtlCol="0" anchor="ctr" anchorCtr="0">
            <a:noAutofit/>
          </a:bodyPr>
          <a:lstStyle/>
          <a:p>
            <a:r>
              <a:rPr lang="ja-JP" altLang="en-US" sz="2000" dirty="0" smtClean="0">
                <a:latin typeface="+mn-ea"/>
              </a:rPr>
              <a:t>■各対策</a:t>
            </a:r>
            <a:r>
              <a:rPr lang="ja-JP" altLang="en-US" sz="2000" dirty="0">
                <a:latin typeface="+mn-ea"/>
              </a:rPr>
              <a:t>に</a:t>
            </a:r>
            <a:r>
              <a:rPr lang="ja-JP" altLang="en-US" sz="2000" dirty="0" smtClean="0">
                <a:latin typeface="+mn-ea"/>
              </a:rPr>
              <a:t>よる</a:t>
            </a:r>
            <a:r>
              <a:rPr lang="en-US" altLang="ja-JP" sz="2000" dirty="0" smtClean="0">
                <a:latin typeface="+mn-ea"/>
              </a:rPr>
              <a:t>NOx</a:t>
            </a:r>
            <a:r>
              <a:rPr lang="ja-JP" altLang="en-US" sz="2000" dirty="0" smtClean="0">
                <a:latin typeface="+mn-ea"/>
              </a:rPr>
              <a:t>・</a:t>
            </a:r>
            <a:r>
              <a:rPr lang="en-US" altLang="ja-JP" sz="2000" dirty="0">
                <a:latin typeface="+mn-ea"/>
              </a:rPr>
              <a:t>PM</a:t>
            </a:r>
            <a:r>
              <a:rPr lang="ja-JP" altLang="en-US" sz="2000" dirty="0" smtClean="0">
                <a:latin typeface="+mn-ea"/>
              </a:rPr>
              <a:t>削減量</a:t>
            </a:r>
            <a:r>
              <a:rPr lang="ja-JP" altLang="en-US" sz="2000" dirty="0">
                <a:latin typeface="+mn-ea"/>
              </a:rPr>
              <a:t>　</a:t>
            </a:r>
            <a:r>
              <a:rPr lang="en-US" altLang="ja-JP" sz="1600" dirty="0" smtClean="0">
                <a:latin typeface="+mn-ea"/>
              </a:rPr>
              <a:t>※</a:t>
            </a:r>
            <a:r>
              <a:rPr lang="ja-JP" altLang="en-US" sz="1600" dirty="0" smtClean="0">
                <a:latin typeface="+mn-ea"/>
              </a:rPr>
              <a:t>４（エコドライブ）、７（普及啓発）は削減量未算定</a:t>
            </a:r>
            <a:endParaRPr lang="ja-JP" altLang="en-US" sz="1600" dirty="0">
              <a:latin typeface="+mn-ea"/>
            </a:endParaRPr>
          </a:p>
        </p:txBody>
      </p:sp>
      <p:sp>
        <p:nvSpPr>
          <p:cNvPr id="9" name="テキスト ボックス 8"/>
          <p:cNvSpPr txBox="1"/>
          <p:nvPr/>
        </p:nvSpPr>
        <p:spPr>
          <a:xfrm>
            <a:off x="1655656" y="5961447"/>
            <a:ext cx="5760640" cy="307777"/>
          </a:xfrm>
          <a:prstGeom prst="rect">
            <a:avLst/>
          </a:prstGeom>
          <a:noFill/>
          <a:ln>
            <a:noFill/>
          </a:ln>
        </p:spPr>
        <p:txBody>
          <a:bodyPr wrap="square" rtlCol="0">
            <a:spAutoFit/>
          </a:bodyPr>
          <a:lstStyle/>
          <a:p>
            <a:r>
              <a:rPr lang="ja-JP" altLang="en-US" sz="1400" kern="100" dirty="0">
                <a:latin typeface="+mn-ea"/>
                <a:cs typeface="Times New Roman"/>
              </a:rPr>
              <a:t>［</a:t>
            </a:r>
            <a:r>
              <a:rPr lang="ja-JP" altLang="en-US" sz="1400" kern="100" dirty="0" smtClean="0">
                <a:latin typeface="+mn-ea"/>
                <a:cs typeface="Times New Roman"/>
              </a:rPr>
              <a:t>排出量］＝［車種別排出係数（</a:t>
            </a:r>
            <a:r>
              <a:rPr lang="en-US" altLang="ja-JP" sz="1400" kern="100" dirty="0" smtClean="0">
                <a:latin typeface="+mn-ea"/>
                <a:cs typeface="Times New Roman"/>
              </a:rPr>
              <a:t>g/</a:t>
            </a:r>
            <a:r>
              <a:rPr lang="ja-JP" altLang="en-US" sz="1400" kern="100" dirty="0" smtClean="0">
                <a:latin typeface="+mn-ea"/>
                <a:cs typeface="Times New Roman"/>
              </a:rPr>
              <a:t>台</a:t>
            </a:r>
            <a:r>
              <a:rPr lang="ja-JP" altLang="en-US" sz="1400" kern="100" dirty="0">
                <a:latin typeface="+mn-ea"/>
                <a:cs typeface="Times New Roman"/>
              </a:rPr>
              <a:t>･</a:t>
            </a:r>
            <a:r>
              <a:rPr lang="en-US" altLang="ja-JP" sz="1400" kern="100" dirty="0" smtClean="0">
                <a:latin typeface="+mn-ea"/>
                <a:cs typeface="Times New Roman"/>
              </a:rPr>
              <a:t>km</a:t>
            </a:r>
            <a:r>
              <a:rPr lang="ja-JP" altLang="en-US" sz="1400" kern="100" dirty="0" smtClean="0">
                <a:latin typeface="+mn-ea"/>
                <a:cs typeface="Times New Roman"/>
              </a:rPr>
              <a:t>）］</a:t>
            </a:r>
            <a:r>
              <a:rPr lang="en-US" altLang="ja-JP" sz="1400" kern="100" dirty="0" smtClean="0">
                <a:latin typeface="+mn-ea"/>
                <a:cs typeface="Times New Roman"/>
              </a:rPr>
              <a:t>×</a:t>
            </a:r>
            <a:r>
              <a:rPr lang="ja-JP" altLang="en-US" sz="1400" kern="100" dirty="0" smtClean="0">
                <a:latin typeface="+mn-ea"/>
                <a:cs typeface="Times New Roman"/>
              </a:rPr>
              <a:t>［自動車</a:t>
            </a:r>
            <a:r>
              <a:rPr lang="ja-JP" altLang="en-US" sz="1400" kern="100" dirty="0">
                <a:latin typeface="+mn-ea"/>
                <a:cs typeface="Times New Roman"/>
              </a:rPr>
              <a:t>走行量</a:t>
            </a:r>
            <a:r>
              <a:rPr lang="ja-JP" altLang="en-US" sz="1400" kern="100" dirty="0" smtClean="0">
                <a:latin typeface="+mn-ea"/>
                <a:cs typeface="Times New Roman"/>
              </a:rPr>
              <a:t>（台</a:t>
            </a:r>
            <a:r>
              <a:rPr lang="ja-JP" altLang="en-US" sz="1400" kern="100" dirty="0">
                <a:latin typeface="+mn-ea"/>
                <a:cs typeface="Times New Roman"/>
              </a:rPr>
              <a:t>･ </a:t>
            </a:r>
            <a:r>
              <a:rPr lang="en-US" altLang="ja-JP" sz="1400" kern="100" dirty="0" smtClean="0">
                <a:latin typeface="+mn-ea"/>
                <a:cs typeface="Times New Roman"/>
              </a:rPr>
              <a:t>km</a:t>
            </a:r>
            <a:r>
              <a:rPr lang="ja-JP" altLang="en-US" sz="1400" kern="100" dirty="0">
                <a:latin typeface="+mn-ea"/>
                <a:cs typeface="Times New Roman"/>
              </a:rPr>
              <a:t>） ］</a:t>
            </a:r>
          </a:p>
        </p:txBody>
      </p:sp>
      <p:sp>
        <p:nvSpPr>
          <p:cNvPr id="11" name="テキスト ボックス 10"/>
          <p:cNvSpPr txBox="1"/>
          <p:nvPr/>
        </p:nvSpPr>
        <p:spPr>
          <a:xfrm>
            <a:off x="2701868" y="6402648"/>
            <a:ext cx="4738983" cy="307777"/>
          </a:xfrm>
          <a:prstGeom prst="rect">
            <a:avLst/>
          </a:prstGeom>
          <a:noFill/>
        </p:spPr>
        <p:txBody>
          <a:bodyPr wrap="square" rtlCol="0">
            <a:spAutoFit/>
          </a:bodyPr>
          <a:lstStyle/>
          <a:p>
            <a:r>
              <a:rPr kumimoji="1" lang="ja-JP" altLang="en-US" sz="1400" dirty="0" smtClean="0"/>
              <a:t>「車種別排出係数式」に［旅行速度</a:t>
            </a:r>
            <a:r>
              <a:rPr kumimoji="1" lang="ja-JP" altLang="en-US" sz="1400" dirty="0" smtClean="0">
                <a:latin typeface="+mn-ea"/>
              </a:rPr>
              <a:t>（</a:t>
            </a:r>
            <a:r>
              <a:rPr kumimoji="1" lang="en-US" altLang="ja-JP" sz="1400" dirty="0" smtClean="0">
                <a:latin typeface="+mn-ea"/>
              </a:rPr>
              <a:t>km/h</a:t>
            </a:r>
            <a:r>
              <a:rPr kumimoji="1" lang="ja-JP" altLang="en-US" sz="1400" dirty="0" smtClean="0">
                <a:latin typeface="+mn-ea"/>
              </a:rPr>
              <a:t>）</a:t>
            </a:r>
            <a:r>
              <a:rPr kumimoji="1" lang="ja-JP" altLang="en-US" sz="1400" dirty="0" smtClean="0"/>
              <a:t>］を入力</a:t>
            </a:r>
            <a:r>
              <a:rPr lang="ja-JP" altLang="en-US" sz="1400" dirty="0" smtClean="0"/>
              <a:t>して算定</a:t>
            </a:r>
            <a:endParaRPr kumimoji="1" lang="ja-JP" altLang="en-US" sz="1400" dirty="0"/>
          </a:p>
        </p:txBody>
      </p:sp>
      <p:sp>
        <p:nvSpPr>
          <p:cNvPr id="12" name="下矢印 11"/>
          <p:cNvSpPr/>
          <p:nvPr/>
        </p:nvSpPr>
        <p:spPr>
          <a:xfrm flipV="1">
            <a:off x="3570843" y="6237424"/>
            <a:ext cx="216000" cy="18000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251520" y="691912"/>
            <a:ext cx="8280220" cy="396044"/>
          </a:xfrm>
          <a:prstGeom prst="rect">
            <a:avLst/>
          </a:prstGeom>
          <a:noFill/>
          <a:ln>
            <a:noFill/>
          </a:ln>
        </p:spPr>
        <p:txBody>
          <a:bodyPr wrap="square" rtlCol="0" anchor="ctr" anchorCtr="0">
            <a:noAutofit/>
          </a:bodyPr>
          <a:lstStyle/>
          <a:p>
            <a:r>
              <a:rPr lang="ja-JP" altLang="en-US" sz="2000" dirty="0" smtClean="0">
                <a:latin typeface="+mn-ea"/>
              </a:rPr>
              <a:t>■</a:t>
            </a:r>
            <a:r>
              <a:rPr lang="en-US" altLang="ja-JP" sz="2000" dirty="0" smtClean="0">
                <a:latin typeface="+mn-ea"/>
              </a:rPr>
              <a:t>H21</a:t>
            </a:r>
            <a:r>
              <a:rPr lang="ja-JP" altLang="en-US" sz="2000" dirty="0" smtClean="0">
                <a:latin typeface="+mn-ea"/>
              </a:rPr>
              <a:t>年度から</a:t>
            </a:r>
            <a:r>
              <a:rPr lang="en-US" altLang="ja-JP" sz="2000" dirty="0" smtClean="0">
                <a:latin typeface="+mn-ea"/>
              </a:rPr>
              <a:t>H28</a:t>
            </a:r>
            <a:r>
              <a:rPr lang="ja-JP" altLang="en-US" sz="2000" dirty="0" smtClean="0">
                <a:latin typeface="+mn-ea"/>
              </a:rPr>
              <a:t>年度までの</a:t>
            </a:r>
            <a:r>
              <a:rPr lang="en-US" altLang="ja-JP" sz="2000" dirty="0" smtClean="0">
                <a:latin typeface="+mn-ea"/>
              </a:rPr>
              <a:t>NOx</a:t>
            </a:r>
            <a:r>
              <a:rPr lang="ja-JP" altLang="en-US" sz="2000" dirty="0">
                <a:latin typeface="+mn-ea"/>
              </a:rPr>
              <a:t>・</a:t>
            </a:r>
            <a:r>
              <a:rPr lang="en-US" altLang="ja-JP" sz="2000" dirty="0" smtClean="0">
                <a:latin typeface="+mn-ea"/>
              </a:rPr>
              <a:t>PM</a:t>
            </a:r>
            <a:r>
              <a:rPr lang="ja-JP" altLang="en-US" sz="2000" dirty="0" smtClean="0">
                <a:latin typeface="+mn-ea"/>
              </a:rPr>
              <a:t>削減量</a:t>
            </a:r>
            <a:endParaRPr lang="en-US" altLang="ja-JP" sz="2000" dirty="0" smtClean="0">
              <a:latin typeface="+mn-ea"/>
            </a:endParaRPr>
          </a:p>
        </p:txBody>
      </p:sp>
      <p:sp>
        <p:nvSpPr>
          <p:cNvPr id="15" name="テキスト ボックス 14"/>
          <p:cNvSpPr txBox="1"/>
          <p:nvPr/>
        </p:nvSpPr>
        <p:spPr>
          <a:xfrm>
            <a:off x="2771800" y="1267996"/>
            <a:ext cx="5896046" cy="468000"/>
          </a:xfrm>
          <a:prstGeom prst="rect">
            <a:avLst/>
          </a:prstGeom>
          <a:noFill/>
          <a:ln>
            <a:noFill/>
          </a:ln>
        </p:spPr>
        <p:txBody>
          <a:bodyPr wrap="square" rtlCol="0" anchor="ctr" anchorCtr="0">
            <a:noAutofit/>
          </a:bodyPr>
          <a:lstStyle/>
          <a:p>
            <a:r>
              <a:rPr lang="ja-JP" altLang="en-US" dirty="0" smtClean="0">
                <a:latin typeface="+mn-ea"/>
              </a:rPr>
              <a:t>［</a:t>
            </a:r>
            <a:r>
              <a:rPr lang="en-US" altLang="ja-JP" dirty="0" smtClean="0">
                <a:latin typeface="+mn-ea"/>
              </a:rPr>
              <a:t>H21</a:t>
            </a:r>
            <a:r>
              <a:rPr lang="ja-JP" altLang="en-US" dirty="0" smtClean="0">
                <a:latin typeface="+mn-ea"/>
              </a:rPr>
              <a:t>排出量］　</a:t>
            </a:r>
            <a:r>
              <a:rPr lang="en-US" altLang="ja-JP" dirty="0" smtClean="0">
                <a:latin typeface="+mn-ea"/>
              </a:rPr>
              <a:t>-</a:t>
            </a:r>
            <a:r>
              <a:rPr lang="ja-JP" altLang="en-US" dirty="0" smtClean="0">
                <a:latin typeface="+mn-ea"/>
              </a:rPr>
              <a:t>　［</a:t>
            </a:r>
            <a:r>
              <a:rPr lang="en-US" altLang="ja-JP" dirty="0" smtClean="0">
                <a:latin typeface="+mn-ea"/>
              </a:rPr>
              <a:t>H28</a:t>
            </a:r>
            <a:r>
              <a:rPr lang="ja-JP" altLang="en-US" dirty="0" smtClean="0">
                <a:latin typeface="+mn-ea"/>
              </a:rPr>
              <a:t>排出量］</a:t>
            </a:r>
            <a:endParaRPr lang="en-US" altLang="ja-JP" dirty="0" smtClean="0">
              <a:latin typeface="+mn-ea"/>
            </a:endParaRPr>
          </a:p>
        </p:txBody>
      </p:sp>
      <p:sp>
        <p:nvSpPr>
          <p:cNvPr id="19" name="テキスト ボックス 18"/>
          <p:cNvSpPr txBox="1"/>
          <p:nvPr/>
        </p:nvSpPr>
        <p:spPr>
          <a:xfrm>
            <a:off x="646162" y="2937644"/>
            <a:ext cx="2232000" cy="756000"/>
          </a:xfrm>
          <a:prstGeom prst="roundRect">
            <a:avLst/>
          </a:prstGeom>
          <a:noFill/>
          <a:ln w="28575">
            <a:solidFill>
              <a:schemeClr val="accent1">
                <a:lumMod val="75000"/>
              </a:schemeClr>
            </a:solidFill>
          </a:ln>
        </p:spPr>
        <p:txBody>
          <a:bodyPr wrap="square" rtlCol="0" anchor="ctr" anchorCtr="0">
            <a:noAutofit/>
          </a:bodyPr>
          <a:lstStyle/>
          <a:p>
            <a:pPr algn="ctr"/>
            <a:r>
              <a:rPr lang="ja-JP" altLang="en-US" dirty="0" smtClean="0">
                <a:latin typeface="+mn-ea"/>
              </a:rPr>
              <a:t>１～３による削減量</a:t>
            </a:r>
            <a:endParaRPr lang="en-US" altLang="ja-JP" dirty="0" smtClean="0">
              <a:latin typeface="+mn-ea"/>
            </a:endParaRPr>
          </a:p>
          <a:p>
            <a:pPr algn="ctr"/>
            <a:r>
              <a:rPr lang="ja-JP" altLang="en-US" sz="1400" dirty="0" smtClean="0">
                <a:latin typeface="+mn-ea"/>
              </a:rPr>
              <a:t>（単体規制・車種規制等・エコカー普及）</a:t>
            </a:r>
            <a:endParaRPr lang="en-US" altLang="ja-JP" sz="1400" dirty="0" smtClean="0">
              <a:latin typeface="+mn-ea"/>
            </a:endParaRPr>
          </a:p>
        </p:txBody>
      </p:sp>
      <p:sp>
        <p:nvSpPr>
          <p:cNvPr id="20" name="テキスト ボックス 19"/>
          <p:cNvSpPr txBox="1"/>
          <p:nvPr/>
        </p:nvSpPr>
        <p:spPr>
          <a:xfrm>
            <a:off x="646162" y="3972328"/>
            <a:ext cx="2232000" cy="576000"/>
          </a:xfrm>
          <a:prstGeom prst="roundRect">
            <a:avLst/>
          </a:prstGeom>
          <a:noFill/>
          <a:ln w="28575">
            <a:solidFill>
              <a:schemeClr val="accent1">
                <a:lumMod val="75000"/>
              </a:schemeClr>
            </a:solidFill>
          </a:ln>
        </p:spPr>
        <p:txBody>
          <a:bodyPr wrap="square" rtlCol="0" anchor="ctr" anchorCtr="0">
            <a:noAutofit/>
          </a:bodyPr>
          <a:lstStyle/>
          <a:p>
            <a:pPr algn="ctr"/>
            <a:r>
              <a:rPr lang="ja-JP" altLang="en-US" dirty="0" smtClean="0">
                <a:latin typeface="+mn-ea"/>
              </a:rPr>
              <a:t>５による削減量</a:t>
            </a:r>
            <a:endParaRPr lang="en-US" altLang="ja-JP" dirty="0" smtClean="0">
              <a:latin typeface="+mn-ea"/>
            </a:endParaRPr>
          </a:p>
          <a:p>
            <a:pPr algn="ctr"/>
            <a:r>
              <a:rPr lang="ja-JP" altLang="en-US" sz="1400" dirty="0" smtClean="0">
                <a:latin typeface="+mn-ea"/>
              </a:rPr>
              <a:t>（交通需要調整・低減）</a:t>
            </a:r>
            <a:endParaRPr lang="en-US" altLang="ja-JP" sz="1400" dirty="0" smtClean="0">
              <a:latin typeface="+mn-ea"/>
            </a:endParaRPr>
          </a:p>
        </p:txBody>
      </p:sp>
      <p:sp>
        <p:nvSpPr>
          <p:cNvPr id="21" name="テキスト ボックス 20"/>
          <p:cNvSpPr txBox="1"/>
          <p:nvPr/>
        </p:nvSpPr>
        <p:spPr>
          <a:xfrm>
            <a:off x="646162" y="4893882"/>
            <a:ext cx="2232000" cy="576000"/>
          </a:xfrm>
          <a:prstGeom prst="roundRect">
            <a:avLst/>
          </a:prstGeom>
          <a:noFill/>
          <a:ln w="28575">
            <a:solidFill>
              <a:schemeClr val="accent1">
                <a:lumMod val="75000"/>
              </a:schemeClr>
            </a:solidFill>
          </a:ln>
        </p:spPr>
        <p:txBody>
          <a:bodyPr wrap="square" rtlCol="0" anchor="ctr" anchorCtr="0">
            <a:noAutofit/>
          </a:bodyPr>
          <a:lstStyle/>
          <a:p>
            <a:pPr algn="ctr"/>
            <a:r>
              <a:rPr lang="ja-JP" altLang="en-US" dirty="0">
                <a:latin typeface="+mn-ea"/>
              </a:rPr>
              <a:t>６</a:t>
            </a:r>
            <a:r>
              <a:rPr lang="ja-JP" altLang="en-US" dirty="0" smtClean="0">
                <a:latin typeface="+mn-ea"/>
              </a:rPr>
              <a:t>による削減量</a:t>
            </a:r>
            <a:endParaRPr lang="en-US" altLang="ja-JP" dirty="0" smtClean="0">
              <a:latin typeface="+mn-ea"/>
            </a:endParaRPr>
          </a:p>
          <a:p>
            <a:pPr algn="ctr"/>
            <a:r>
              <a:rPr lang="ja-JP" altLang="en-US" sz="1400" dirty="0" smtClean="0">
                <a:latin typeface="+mn-ea"/>
              </a:rPr>
              <a:t>（交通流対策）</a:t>
            </a:r>
            <a:endParaRPr lang="en-US" altLang="ja-JP" sz="1400" dirty="0" smtClean="0">
              <a:latin typeface="+mn-ea"/>
            </a:endParaRPr>
          </a:p>
        </p:txBody>
      </p:sp>
      <p:sp>
        <p:nvSpPr>
          <p:cNvPr id="22" name="テキスト ボックス 21"/>
          <p:cNvSpPr txBox="1"/>
          <p:nvPr/>
        </p:nvSpPr>
        <p:spPr>
          <a:xfrm>
            <a:off x="2915816" y="4821882"/>
            <a:ext cx="6048672" cy="720000"/>
          </a:xfrm>
          <a:prstGeom prst="rect">
            <a:avLst/>
          </a:prstGeom>
          <a:noFill/>
          <a:ln>
            <a:noFill/>
          </a:ln>
        </p:spPr>
        <p:txBody>
          <a:bodyPr wrap="square" rtlCol="0" anchor="ctr" anchorCtr="0">
            <a:noAutofit/>
          </a:bodyPr>
          <a:lstStyle/>
          <a:p>
            <a:r>
              <a:rPr lang="en-US" altLang="ja-JP" dirty="0" smtClean="0">
                <a:latin typeface="+mn-ea"/>
              </a:rPr>
              <a:t>H21</a:t>
            </a:r>
            <a:r>
              <a:rPr lang="ja-JP" altLang="en-US" dirty="0">
                <a:latin typeface="+mn-ea"/>
              </a:rPr>
              <a:t>→</a:t>
            </a:r>
            <a:r>
              <a:rPr lang="en-US" altLang="ja-JP" dirty="0" smtClean="0">
                <a:latin typeface="+mn-ea"/>
              </a:rPr>
              <a:t>H28</a:t>
            </a:r>
            <a:r>
              <a:rPr lang="ja-JP" altLang="en-US" dirty="0" smtClean="0">
                <a:latin typeface="+mn-ea"/>
              </a:rPr>
              <a:t>の</a:t>
            </a:r>
            <a:r>
              <a:rPr lang="ja-JP" altLang="en-US" u="sng" dirty="0" smtClean="0">
                <a:solidFill>
                  <a:srgbClr val="FF0000"/>
                </a:solidFill>
                <a:latin typeface="+mn-ea"/>
              </a:rPr>
              <a:t>旅行速度の上昇</a:t>
            </a:r>
            <a:r>
              <a:rPr lang="ja-JP" altLang="en-US" dirty="0" smtClean="0">
                <a:latin typeface="+mn-ea"/>
              </a:rPr>
              <a:t>による</a:t>
            </a:r>
            <a:r>
              <a:rPr lang="ja-JP" altLang="en-US" dirty="0">
                <a:latin typeface="+mn-ea"/>
              </a:rPr>
              <a:t>排出量の</a:t>
            </a:r>
            <a:r>
              <a:rPr lang="ja-JP" altLang="en-US" dirty="0" smtClean="0">
                <a:latin typeface="+mn-ea"/>
              </a:rPr>
              <a:t>削減量</a:t>
            </a:r>
            <a:endParaRPr lang="en-US" altLang="ja-JP" dirty="0" smtClean="0">
              <a:latin typeface="+mn-ea"/>
            </a:endParaRPr>
          </a:p>
          <a:p>
            <a:r>
              <a:rPr lang="en-US" altLang="ja-JP" sz="1600" dirty="0" smtClean="0">
                <a:latin typeface="+mn-ea"/>
              </a:rPr>
              <a:t>※</a:t>
            </a:r>
            <a:r>
              <a:rPr lang="ja-JP" altLang="en-US" sz="1600" dirty="0">
                <a:latin typeface="+mn-ea"/>
              </a:rPr>
              <a:t>排出係数式</a:t>
            </a:r>
            <a:r>
              <a:rPr lang="ja-JP" altLang="en-US" sz="1600" dirty="0" smtClean="0">
                <a:latin typeface="+mn-ea"/>
              </a:rPr>
              <a:t>、自動車走行量は</a:t>
            </a:r>
            <a:r>
              <a:rPr lang="en-US" altLang="ja-JP" sz="1600" dirty="0" smtClean="0">
                <a:latin typeface="+mn-ea"/>
              </a:rPr>
              <a:t>H28</a:t>
            </a:r>
            <a:r>
              <a:rPr lang="ja-JP" altLang="en-US" sz="1600" dirty="0" smtClean="0">
                <a:latin typeface="+mn-ea"/>
              </a:rPr>
              <a:t>で固定</a:t>
            </a:r>
            <a:endParaRPr lang="en-US" altLang="ja-JP" sz="1600" dirty="0">
              <a:latin typeface="+mn-ea"/>
            </a:endParaRPr>
          </a:p>
        </p:txBody>
      </p:sp>
      <p:sp>
        <p:nvSpPr>
          <p:cNvPr id="23" name="テキスト ボックス 22"/>
          <p:cNvSpPr txBox="1"/>
          <p:nvPr/>
        </p:nvSpPr>
        <p:spPr>
          <a:xfrm>
            <a:off x="2952520" y="2965617"/>
            <a:ext cx="6300000" cy="720000"/>
          </a:xfrm>
          <a:prstGeom prst="rect">
            <a:avLst/>
          </a:prstGeom>
          <a:noFill/>
          <a:ln>
            <a:noFill/>
          </a:ln>
        </p:spPr>
        <p:txBody>
          <a:bodyPr wrap="square" rtlCol="0" anchor="ctr" anchorCtr="0">
            <a:noAutofit/>
          </a:bodyPr>
          <a:lstStyle/>
          <a:p>
            <a:r>
              <a:rPr lang="en-US" altLang="ja-JP" dirty="0" smtClean="0">
                <a:latin typeface="+mn-ea"/>
              </a:rPr>
              <a:t>H21</a:t>
            </a:r>
            <a:r>
              <a:rPr lang="ja-JP" altLang="en-US" dirty="0" smtClean="0">
                <a:latin typeface="+mn-ea"/>
              </a:rPr>
              <a:t>→</a:t>
            </a:r>
            <a:r>
              <a:rPr lang="en-US" altLang="ja-JP" dirty="0" smtClean="0">
                <a:latin typeface="+mn-ea"/>
              </a:rPr>
              <a:t>H28</a:t>
            </a:r>
            <a:r>
              <a:rPr lang="ja-JP" altLang="en-US" dirty="0" err="1" smtClean="0">
                <a:latin typeface="+mn-ea"/>
              </a:rPr>
              <a:t>の</a:t>
            </a:r>
            <a:r>
              <a:rPr lang="ja-JP" altLang="en-US" u="sng" dirty="0" err="1" smtClean="0">
                <a:solidFill>
                  <a:srgbClr val="FF0000"/>
                </a:solidFill>
                <a:latin typeface="+mn-ea"/>
              </a:rPr>
              <a:t>排</a:t>
            </a:r>
            <a:r>
              <a:rPr lang="ja-JP" altLang="en-US" u="sng" dirty="0" smtClean="0">
                <a:solidFill>
                  <a:srgbClr val="FF0000"/>
                </a:solidFill>
                <a:latin typeface="+mn-ea"/>
              </a:rPr>
              <a:t>出係数の減少</a:t>
            </a:r>
            <a:r>
              <a:rPr lang="ja-JP" altLang="en-US" dirty="0" smtClean="0">
                <a:latin typeface="+mn-ea"/>
              </a:rPr>
              <a:t>による排出量の削減量</a:t>
            </a:r>
            <a:endParaRPr lang="en-US" altLang="ja-JP" dirty="0" smtClean="0">
              <a:latin typeface="+mn-ea"/>
            </a:endParaRPr>
          </a:p>
          <a:p>
            <a:r>
              <a:rPr lang="ja-JP" altLang="en-US" sz="1600" dirty="0" smtClean="0">
                <a:latin typeface="+mn-ea"/>
              </a:rPr>
              <a:t>ただし、「</a:t>
            </a:r>
            <a:r>
              <a:rPr lang="ja-JP" altLang="en-US" sz="1600" dirty="0">
                <a:latin typeface="+mn-ea"/>
              </a:rPr>
              <a:t>３：エコカー分」と「１、２：エコカー以外分」に分けて</a:t>
            </a:r>
            <a:r>
              <a:rPr lang="ja-JP" altLang="en-US" sz="1600" dirty="0" smtClean="0">
                <a:latin typeface="+mn-ea"/>
              </a:rPr>
              <a:t>算定</a:t>
            </a:r>
            <a:endParaRPr lang="en-US" altLang="ja-JP" sz="1600" dirty="0">
              <a:latin typeface="+mn-ea"/>
            </a:endParaRPr>
          </a:p>
          <a:p>
            <a:r>
              <a:rPr lang="en-US" altLang="ja-JP" sz="1600" dirty="0" smtClean="0">
                <a:latin typeface="+mn-ea"/>
              </a:rPr>
              <a:t>※</a:t>
            </a:r>
            <a:r>
              <a:rPr lang="ja-JP" altLang="en-US" sz="1600" dirty="0" smtClean="0">
                <a:latin typeface="+mn-ea"/>
              </a:rPr>
              <a:t>自動車走行量、旅行速度は</a:t>
            </a:r>
            <a:r>
              <a:rPr lang="en-US" altLang="ja-JP" sz="1600" dirty="0" smtClean="0">
                <a:latin typeface="+mn-ea"/>
              </a:rPr>
              <a:t>H28</a:t>
            </a:r>
            <a:r>
              <a:rPr lang="ja-JP" altLang="en-US" sz="1600" dirty="0" smtClean="0">
                <a:latin typeface="+mn-ea"/>
              </a:rPr>
              <a:t>で固定</a:t>
            </a:r>
            <a:endParaRPr lang="en-US" altLang="ja-JP" sz="1600" dirty="0">
              <a:latin typeface="+mn-ea"/>
            </a:endParaRPr>
          </a:p>
        </p:txBody>
      </p:sp>
      <p:sp>
        <p:nvSpPr>
          <p:cNvPr id="24" name="テキスト ボックス 23"/>
          <p:cNvSpPr txBox="1"/>
          <p:nvPr/>
        </p:nvSpPr>
        <p:spPr>
          <a:xfrm>
            <a:off x="2915816" y="3900328"/>
            <a:ext cx="5939026" cy="720000"/>
          </a:xfrm>
          <a:prstGeom prst="rect">
            <a:avLst/>
          </a:prstGeom>
          <a:noFill/>
          <a:ln>
            <a:noFill/>
          </a:ln>
        </p:spPr>
        <p:txBody>
          <a:bodyPr wrap="square" rtlCol="0" anchor="ctr" anchorCtr="0">
            <a:noAutofit/>
          </a:bodyPr>
          <a:lstStyle/>
          <a:p>
            <a:r>
              <a:rPr lang="en-US" altLang="ja-JP" dirty="0" smtClean="0">
                <a:latin typeface="+mn-ea"/>
              </a:rPr>
              <a:t>H21</a:t>
            </a:r>
            <a:r>
              <a:rPr lang="ja-JP" altLang="en-US" dirty="0" smtClean="0">
                <a:latin typeface="+mn-ea"/>
              </a:rPr>
              <a:t>→</a:t>
            </a:r>
            <a:r>
              <a:rPr lang="en-US" altLang="ja-JP" dirty="0" smtClean="0">
                <a:latin typeface="+mn-ea"/>
              </a:rPr>
              <a:t>H28</a:t>
            </a:r>
            <a:r>
              <a:rPr lang="ja-JP" altLang="en-US" dirty="0" smtClean="0">
                <a:latin typeface="+mn-ea"/>
              </a:rPr>
              <a:t>の</a:t>
            </a:r>
            <a:r>
              <a:rPr lang="ja-JP" altLang="en-US" u="sng" dirty="0" smtClean="0">
                <a:solidFill>
                  <a:srgbClr val="FF0000"/>
                </a:solidFill>
                <a:latin typeface="+mn-ea"/>
              </a:rPr>
              <a:t>自動車走行量の減少</a:t>
            </a:r>
            <a:r>
              <a:rPr lang="ja-JP" altLang="en-US" dirty="0" smtClean="0">
                <a:latin typeface="+mn-ea"/>
              </a:rPr>
              <a:t>による排出量の削減量</a:t>
            </a:r>
            <a:endParaRPr lang="en-US" altLang="ja-JP" dirty="0" smtClean="0">
              <a:latin typeface="+mn-ea"/>
            </a:endParaRPr>
          </a:p>
          <a:p>
            <a:r>
              <a:rPr lang="en-US" altLang="ja-JP" sz="1600" dirty="0" smtClean="0">
                <a:latin typeface="+mn-ea"/>
              </a:rPr>
              <a:t>※</a:t>
            </a:r>
            <a:r>
              <a:rPr lang="ja-JP" altLang="en-US" sz="1600" dirty="0" smtClean="0">
                <a:latin typeface="+mn-ea"/>
              </a:rPr>
              <a:t>排出係数式、</a:t>
            </a:r>
            <a:r>
              <a:rPr lang="ja-JP" altLang="en-US" sz="1600" dirty="0">
                <a:latin typeface="+mn-ea"/>
              </a:rPr>
              <a:t>旅行速度は</a:t>
            </a:r>
            <a:r>
              <a:rPr lang="en-US" altLang="ja-JP" sz="1600" dirty="0" smtClean="0">
                <a:latin typeface="+mn-ea"/>
              </a:rPr>
              <a:t>H28</a:t>
            </a:r>
            <a:r>
              <a:rPr lang="ja-JP" altLang="en-US" sz="1600" dirty="0" smtClean="0">
                <a:latin typeface="+mn-ea"/>
              </a:rPr>
              <a:t>で固定</a:t>
            </a:r>
            <a:endParaRPr lang="en-US" altLang="ja-JP" sz="1600" dirty="0">
              <a:latin typeface="+mn-ea"/>
            </a:endParaRPr>
          </a:p>
        </p:txBody>
      </p:sp>
      <p:sp>
        <p:nvSpPr>
          <p:cNvPr id="25" name="テキスト ボックス 24"/>
          <p:cNvSpPr txBox="1"/>
          <p:nvPr/>
        </p:nvSpPr>
        <p:spPr>
          <a:xfrm>
            <a:off x="646162" y="1213996"/>
            <a:ext cx="2088000" cy="576000"/>
          </a:xfrm>
          <a:prstGeom prst="roundRect">
            <a:avLst/>
          </a:prstGeom>
          <a:noFill/>
          <a:ln w="28575">
            <a:solidFill>
              <a:schemeClr val="accent1">
                <a:lumMod val="75000"/>
              </a:schemeClr>
            </a:solidFill>
          </a:ln>
        </p:spPr>
        <p:txBody>
          <a:bodyPr wrap="square" rtlCol="0" anchor="ctr" anchorCtr="0">
            <a:noAutofit/>
          </a:bodyPr>
          <a:lstStyle/>
          <a:p>
            <a:pPr algn="ctr">
              <a:spcAft>
                <a:spcPts val="600"/>
              </a:spcAft>
            </a:pPr>
            <a:r>
              <a:rPr lang="ja-JP" altLang="en-US" dirty="0">
                <a:latin typeface="+mn-ea"/>
              </a:rPr>
              <a:t>全体</a:t>
            </a:r>
            <a:r>
              <a:rPr lang="ja-JP" altLang="en-US" dirty="0" smtClean="0">
                <a:latin typeface="+mn-ea"/>
              </a:rPr>
              <a:t>の削減量</a:t>
            </a:r>
            <a:endParaRPr lang="en-US" altLang="ja-JP" dirty="0" smtClean="0">
              <a:latin typeface="+mn-ea"/>
            </a:endParaRPr>
          </a:p>
        </p:txBody>
      </p:sp>
      <p:sp>
        <p:nvSpPr>
          <p:cNvPr id="2" name="正方形/長方形 1"/>
          <p:cNvSpPr/>
          <p:nvPr/>
        </p:nvSpPr>
        <p:spPr>
          <a:xfrm>
            <a:off x="1368328" y="5733368"/>
            <a:ext cx="6156000" cy="1008000"/>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717938" y="2406144"/>
            <a:ext cx="5896046" cy="468000"/>
          </a:xfrm>
          <a:prstGeom prst="rect">
            <a:avLst/>
          </a:prstGeom>
          <a:noFill/>
          <a:ln>
            <a:noFill/>
          </a:ln>
        </p:spPr>
        <p:txBody>
          <a:bodyPr wrap="square" rtlCol="0" anchor="ctr" anchorCtr="0">
            <a:noAutofit/>
          </a:bodyPr>
          <a:lstStyle/>
          <a:p>
            <a:r>
              <a:rPr lang="ja-JP" altLang="en-US" dirty="0" smtClean="0">
                <a:latin typeface="+mn-ea"/>
              </a:rPr>
              <a:t>「全体の削減量」を下記の対策の削減量に割り振り算定</a:t>
            </a:r>
            <a:endParaRPr lang="en-US" altLang="ja-JP" dirty="0" smtClean="0">
              <a:latin typeface="+mn-ea"/>
            </a:endParaRPr>
          </a:p>
        </p:txBody>
      </p:sp>
      <p:sp>
        <p:nvSpPr>
          <p:cNvPr id="27" name="テキスト ボックス 26"/>
          <p:cNvSpPr txBox="1"/>
          <p:nvPr/>
        </p:nvSpPr>
        <p:spPr>
          <a:xfrm>
            <a:off x="1532960" y="5697400"/>
            <a:ext cx="1008000" cy="324000"/>
          </a:xfrm>
          <a:prstGeom prst="roundRect">
            <a:avLst/>
          </a:prstGeom>
          <a:noFill/>
          <a:ln w="12700">
            <a:noFill/>
          </a:ln>
        </p:spPr>
        <p:txBody>
          <a:bodyPr wrap="square" rtlCol="0" anchor="ctr" anchorCtr="0">
            <a:noAutofit/>
          </a:bodyPr>
          <a:lstStyle/>
          <a:p>
            <a:pPr algn="ctr">
              <a:spcAft>
                <a:spcPts val="600"/>
              </a:spcAft>
            </a:pPr>
            <a:r>
              <a:rPr lang="ja-JP" altLang="en-US" sz="1400" dirty="0">
                <a:latin typeface="+mn-ea"/>
              </a:rPr>
              <a:t>＜</a:t>
            </a:r>
            <a:r>
              <a:rPr lang="ja-JP" altLang="en-US" sz="1400" dirty="0" smtClean="0">
                <a:latin typeface="+mn-ea"/>
              </a:rPr>
              <a:t>参考</a:t>
            </a:r>
            <a:r>
              <a:rPr lang="ja-JP" altLang="en-US" sz="1400" dirty="0">
                <a:latin typeface="+mn-ea"/>
              </a:rPr>
              <a:t>＞</a:t>
            </a:r>
            <a:endParaRPr lang="en-US" altLang="ja-JP" sz="1400" dirty="0" smtClean="0">
              <a:latin typeface="+mn-ea"/>
            </a:endParaRPr>
          </a:p>
        </p:txBody>
      </p:sp>
      <p:sp>
        <p:nvSpPr>
          <p:cNvPr id="28" name="テキスト ボックス 27"/>
          <p:cNvSpPr txBox="1"/>
          <p:nvPr/>
        </p:nvSpPr>
        <p:spPr>
          <a:xfrm>
            <a:off x="0" y="111752"/>
            <a:ext cx="1721384" cy="400110"/>
          </a:xfrm>
          <a:prstGeom prst="rect">
            <a:avLst/>
          </a:prstGeom>
          <a:noFill/>
        </p:spPr>
        <p:txBody>
          <a:bodyPr wrap="square" rtlCol="0">
            <a:spAutoFit/>
          </a:bodyPr>
          <a:lstStyle/>
          <a:p>
            <a:r>
              <a:rPr kumimoji="1" lang="ja-JP" altLang="en-US" sz="2000" dirty="0" smtClean="0">
                <a:latin typeface="+mn-ea"/>
              </a:rPr>
              <a:t>＜参考＞</a:t>
            </a:r>
            <a:endParaRPr kumimoji="1" lang="ja-JP" altLang="en-US" sz="2000" dirty="0">
              <a:latin typeface="+mn-ea"/>
            </a:endParaRPr>
          </a:p>
        </p:txBody>
      </p:sp>
    </p:spTree>
    <p:extLst>
      <p:ext uri="{BB962C8B-B14F-4D97-AF65-F5344CB8AC3E}">
        <p14:creationId xmlns:p14="http://schemas.microsoft.com/office/powerpoint/2010/main" val="654683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432048" y="87604"/>
            <a:ext cx="8244408" cy="461665"/>
          </a:xfrm>
          <a:prstGeom prst="rect">
            <a:avLst/>
          </a:prstGeom>
          <a:noFill/>
        </p:spPr>
        <p:txBody>
          <a:bodyPr wrap="square" rtlCol="0">
            <a:spAutoFit/>
          </a:bodyPr>
          <a:lstStyle/>
          <a:p>
            <a:pPr algn="ctr"/>
            <a:r>
              <a:rPr lang="ja-JP" altLang="ja-JP" sz="2400" dirty="0">
                <a:latin typeface="+mn-ea"/>
              </a:rPr>
              <a:t>計画</a:t>
            </a:r>
            <a:r>
              <a:rPr lang="ja-JP" altLang="en-US" sz="2400" dirty="0">
                <a:latin typeface="+mn-ea"/>
              </a:rPr>
              <a:t>の目標達成に向けた主な自動車環境対策</a:t>
            </a:r>
          </a:p>
        </p:txBody>
      </p:sp>
      <p:sp>
        <p:nvSpPr>
          <p:cNvPr id="13" name="スライド番号プレースホルダー 12"/>
          <p:cNvSpPr>
            <a:spLocks noGrp="1"/>
          </p:cNvSpPr>
          <p:nvPr>
            <p:ph type="sldNum" sz="quarter" idx="12"/>
          </p:nvPr>
        </p:nvSpPr>
        <p:spPr>
          <a:xfrm>
            <a:off x="8575420" y="6520259"/>
            <a:ext cx="576064" cy="365125"/>
          </a:xfrm>
        </p:spPr>
        <p:txBody>
          <a:bodyPr/>
          <a:lstStyle/>
          <a:p>
            <a:fld id="{DE2F8A21-8B7F-4E81-A1D6-B63D9660F4C6}" type="slidenum">
              <a:rPr kumimoji="1" lang="ja-JP" altLang="en-US" smtClean="0"/>
              <a:pPr/>
              <a:t>1</a:t>
            </a:fld>
            <a:endParaRPr kumimoji="1" lang="ja-JP" altLang="en-US" dirty="0"/>
          </a:p>
        </p:txBody>
      </p:sp>
      <p:sp>
        <p:nvSpPr>
          <p:cNvPr id="6" name="テキスト ボックス 5"/>
          <p:cNvSpPr txBox="1"/>
          <p:nvPr/>
        </p:nvSpPr>
        <p:spPr>
          <a:xfrm>
            <a:off x="901856" y="5085184"/>
            <a:ext cx="6982512" cy="1700808"/>
          </a:xfrm>
          <a:prstGeom prst="rect">
            <a:avLst/>
          </a:prstGeom>
          <a:noFill/>
          <a:ln w="19050">
            <a:noFill/>
          </a:ln>
        </p:spPr>
        <p:txBody>
          <a:bodyPr wrap="square" rtlCol="0" anchor="t" anchorCtr="0">
            <a:noAutofit/>
          </a:bodyPr>
          <a:lstStyle/>
          <a:p>
            <a:pPr marL="266700" indent="-266700">
              <a:spcAft>
                <a:spcPts val="1200"/>
              </a:spcAft>
            </a:pPr>
            <a:r>
              <a:rPr lang="ja-JP" altLang="en-US" dirty="0" smtClean="0"/>
              <a:t>自動車から排出される</a:t>
            </a:r>
            <a:r>
              <a:rPr lang="en-US" altLang="ja-JP" dirty="0" smtClean="0"/>
              <a:t>NOx</a:t>
            </a:r>
            <a:r>
              <a:rPr lang="ja-JP" altLang="en-US" dirty="0" smtClean="0"/>
              <a:t>・</a:t>
            </a:r>
            <a:r>
              <a:rPr lang="en-US" altLang="ja-JP" dirty="0" smtClean="0"/>
              <a:t>PM</a:t>
            </a:r>
            <a:r>
              <a:rPr lang="ja-JP" altLang="en-US" dirty="0" smtClean="0"/>
              <a:t>を削減するためには</a:t>
            </a:r>
            <a:endParaRPr lang="en-US" altLang="ja-JP" dirty="0" smtClean="0"/>
          </a:p>
          <a:p>
            <a:pPr>
              <a:spcAft>
                <a:spcPts val="1200"/>
              </a:spcAft>
            </a:pPr>
            <a:r>
              <a:rPr lang="ja-JP" altLang="en-US" dirty="0" smtClean="0"/>
              <a:t>　◆　排出係数の削減　⇒　１、２、３</a:t>
            </a:r>
            <a:endParaRPr lang="en-US" altLang="ja-JP" dirty="0" smtClean="0"/>
          </a:p>
          <a:p>
            <a:pPr marL="266700" indent="-266700">
              <a:spcAft>
                <a:spcPts val="1200"/>
              </a:spcAft>
            </a:pPr>
            <a:r>
              <a:rPr lang="ja-JP" altLang="en-US" dirty="0" smtClean="0"/>
              <a:t>　◆　自動車走行量の削減　⇒　５</a:t>
            </a:r>
            <a:endParaRPr lang="en-US" altLang="ja-JP" dirty="0" smtClean="0"/>
          </a:p>
          <a:p>
            <a:pPr marL="266700" indent="-266700">
              <a:spcAft>
                <a:spcPts val="1200"/>
              </a:spcAft>
            </a:pPr>
            <a:r>
              <a:rPr lang="ja-JP" altLang="en-US" dirty="0" smtClean="0"/>
              <a:t>　◆　旅行速度の上昇（道路を走行する自動車の平均速度）　⇒　６</a:t>
            </a:r>
            <a:endParaRPr lang="en-US" altLang="ja-JP" dirty="0" smtClean="0"/>
          </a:p>
        </p:txBody>
      </p:sp>
      <p:sp>
        <p:nvSpPr>
          <p:cNvPr id="9" name="テキスト ボックス 8"/>
          <p:cNvSpPr txBox="1"/>
          <p:nvPr/>
        </p:nvSpPr>
        <p:spPr>
          <a:xfrm>
            <a:off x="323528" y="836712"/>
            <a:ext cx="8171936" cy="4140000"/>
          </a:xfrm>
          <a:prstGeom prst="roundRect">
            <a:avLst>
              <a:gd name="adj" fmla="val 6964"/>
            </a:avLst>
          </a:prstGeom>
          <a:noFill/>
          <a:ln w="19050">
            <a:solidFill>
              <a:schemeClr val="accent1"/>
            </a:solidFill>
          </a:ln>
        </p:spPr>
        <p:txBody>
          <a:bodyPr wrap="square" rtlCol="0" anchor="t" anchorCtr="0">
            <a:noAutofit/>
          </a:bodyPr>
          <a:lstStyle/>
          <a:p>
            <a:pPr>
              <a:spcAft>
                <a:spcPts val="1800"/>
              </a:spcAft>
            </a:pPr>
            <a:r>
              <a:rPr lang="ja-JP" altLang="ja-JP" sz="2200" dirty="0"/>
              <a:t>１　自動車の適切な点検・整備等による</a:t>
            </a:r>
            <a:r>
              <a:rPr lang="ja-JP" altLang="ja-JP" sz="2200" u="sng" dirty="0">
                <a:solidFill>
                  <a:srgbClr val="FF0000"/>
                </a:solidFill>
              </a:rPr>
              <a:t>自動車単体規制</a:t>
            </a:r>
            <a:r>
              <a:rPr lang="ja-JP" altLang="ja-JP" sz="2200" dirty="0"/>
              <a:t>の推進</a:t>
            </a:r>
          </a:p>
          <a:p>
            <a:pPr>
              <a:spcAft>
                <a:spcPts val="1800"/>
              </a:spcAft>
            </a:pPr>
            <a:r>
              <a:rPr lang="ja-JP" altLang="ja-JP" sz="2200" dirty="0"/>
              <a:t>２　</a:t>
            </a:r>
            <a:r>
              <a:rPr lang="ja-JP" altLang="ja-JP" sz="2200" u="sng" dirty="0">
                <a:solidFill>
                  <a:srgbClr val="FF0000"/>
                </a:solidFill>
              </a:rPr>
              <a:t>車種規制</a:t>
            </a:r>
            <a:r>
              <a:rPr lang="ja-JP" altLang="ja-JP" sz="2200" dirty="0"/>
              <a:t>の適正かつ確実な実施、</a:t>
            </a:r>
            <a:r>
              <a:rPr lang="ja-JP" altLang="ja-JP" sz="2200" u="sng" dirty="0">
                <a:solidFill>
                  <a:srgbClr val="FF0000"/>
                </a:solidFill>
              </a:rPr>
              <a:t>流入車規制</a:t>
            </a:r>
            <a:r>
              <a:rPr lang="ja-JP" altLang="ja-JP" sz="2200" dirty="0"/>
              <a:t>の推進</a:t>
            </a:r>
          </a:p>
          <a:p>
            <a:pPr>
              <a:spcAft>
                <a:spcPts val="1800"/>
              </a:spcAft>
            </a:pPr>
            <a:r>
              <a:rPr lang="ja-JP" altLang="ja-JP" sz="2200" dirty="0"/>
              <a:t>３　</a:t>
            </a:r>
            <a:r>
              <a:rPr lang="ja-JP" altLang="ja-JP" sz="2200" u="sng" dirty="0">
                <a:solidFill>
                  <a:srgbClr val="FF0000"/>
                </a:solidFill>
              </a:rPr>
              <a:t>エコカーの普及促進</a:t>
            </a:r>
          </a:p>
          <a:p>
            <a:pPr>
              <a:spcAft>
                <a:spcPts val="1800"/>
              </a:spcAft>
            </a:pPr>
            <a:r>
              <a:rPr lang="ja-JP" altLang="ja-JP" sz="2200" dirty="0"/>
              <a:t>４　</a:t>
            </a:r>
            <a:r>
              <a:rPr lang="ja-JP" altLang="ja-JP" sz="2200" u="sng" dirty="0">
                <a:solidFill>
                  <a:srgbClr val="FF0000"/>
                </a:solidFill>
              </a:rPr>
              <a:t>エコドライブの推進</a:t>
            </a:r>
          </a:p>
          <a:p>
            <a:pPr>
              <a:spcAft>
                <a:spcPts val="1800"/>
              </a:spcAft>
            </a:pPr>
            <a:r>
              <a:rPr lang="ja-JP" altLang="ja-JP" sz="2200" dirty="0"/>
              <a:t>５　輸送効率の向上等の取組促進による</a:t>
            </a:r>
            <a:r>
              <a:rPr lang="ja-JP" altLang="ja-JP" sz="2200" u="sng" dirty="0">
                <a:solidFill>
                  <a:srgbClr val="FF0000"/>
                </a:solidFill>
              </a:rPr>
              <a:t>交通需要の調整・低減</a:t>
            </a:r>
          </a:p>
          <a:p>
            <a:pPr>
              <a:spcAft>
                <a:spcPts val="1800"/>
              </a:spcAft>
            </a:pPr>
            <a:r>
              <a:rPr lang="ja-JP" altLang="ja-JP" sz="2200" dirty="0"/>
              <a:t>６　バイパスの整備、交差点改良等の</a:t>
            </a:r>
            <a:r>
              <a:rPr lang="ja-JP" altLang="ja-JP" sz="2200" u="sng" dirty="0">
                <a:solidFill>
                  <a:srgbClr val="FF0000"/>
                </a:solidFill>
              </a:rPr>
              <a:t>交通流対策</a:t>
            </a:r>
          </a:p>
          <a:p>
            <a:pPr>
              <a:spcAft>
                <a:spcPts val="1800"/>
              </a:spcAft>
            </a:pPr>
            <a:r>
              <a:rPr lang="ja-JP" altLang="ja-JP" sz="2200" dirty="0"/>
              <a:t>７　環境に配慮した自動車利用についての</a:t>
            </a:r>
            <a:r>
              <a:rPr lang="ja-JP" altLang="ja-JP" sz="2200" u="sng" dirty="0">
                <a:solidFill>
                  <a:srgbClr val="FF0000"/>
                </a:solidFill>
              </a:rPr>
              <a:t>普及啓発・環境教育</a:t>
            </a:r>
          </a:p>
        </p:txBody>
      </p:sp>
      <p:cxnSp>
        <p:nvCxnSpPr>
          <p:cNvPr id="7" name="直線コネクタ 6"/>
          <p:cNvCxnSpPr/>
          <p:nvPr/>
        </p:nvCxnSpPr>
        <p:spPr>
          <a:xfrm>
            <a:off x="323528" y="629980"/>
            <a:ext cx="853244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43782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1720" y="4127872"/>
            <a:ext cx="4752000" cy="25229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直線コネクタ 5"/>
          <p:cNvCxnSpPr/>
          <p:nvPr/>
        </p:nvCxnSpPr>
        <p:spPr>
          <a:xfrm>
            <a:off x="323528" y="620688"/>
            <a:ext cx="8532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588" y="148570"/>
            <a:ext cx="2124744" cy="400110"/>
          </a:xfrm>
          <a:prstGeom prst="rect">
            <a:avLst/>
          </a:prstGeom>
          <a:noFill/>
        </p:spPr>
        <p:txBody>
          <a:bodyPr wrap="square" rtlCol="0">
            <a:spAutoFit/>
          </a:bodyPr>
          <a:lstStyle/>
          <a:p>
            <a:r>
              <a:rPr lang="ja-JP" altLang="en-US" sz="2000" dirty="0" smtClean="0">
                <a:latin typeface="+mn-ea"/>
              </a:rPr>
              <a:t>＜取組状況＞</a:t>
            </a:r>
            <a:endParaRPr kumimoji="1" lang="ja-JP" altLang="en-US" sz="2000" dirty="0">
              <a:latin typeface="+mn-ea"/>
            </a:endParaRPr>
          </a:p>
        </p:txBody>
      </p:sp>
      <p:sp>
        <p:nvSpPr>
          <p:cNvPr id="5" name="テキスト ボックス 4"/>
          <p:cNvSpPr txBox="1"/>
          <p:nvPr/>
        </p:nvSpPr>
        <p:spPr>
          <a:xfrm>
            <a:off x="323528" y="692696"/>
            <a:ext cx="8640960" cy="1554272"/>
          </a:xfrm>
          <a:prstGeom prst="rect">
            <a:avLst/>
          </a:prstGeom>
          <a:noFill/>
        </p:spPr>
        <p:txBody>
          <a:bodyPr wrap="square" rtlCol="0">
            <a:spAutoFit/>
          </a:bodyPr>
          <a:lstStyle/>
          <a:p>
            <a:pPr>
              <a:spcBef>
                <a:spcPts val="600"/>
              </a:spcBef>
            </a:pPr>
            <a:r>
              <a:rPr lang="ja-JP" altLang="en-US" sz="2000" dirty="0">
                <a:latin typeface="ＭＳ ゴシック" panose="020B0609070205080204" pitchFamily="49" charset="-128"/>
                <a:ea typeface="ＭＳ ゴシック" panose="020B0609070205080204" pitchFamily="49" charset="-128"/>
              </a:rPr>
              <a:t>１．</a:t>
            </a:r>
            <a:r>
              <a:rPr lang="ja-JP" altLang="ja-JP" sz="2000" dirty="0" smtClean="0">
                <a:latin typeface="ＭＳ ゴシック" panose="020B0609070205080204" pitchFamily="49" charset="-128"/>
                <a:ea typeface="ＭＳ ゴシック" panose="020B0609070205080204" pitchFamily="49" charset="-128"/>
              </a:rPr>
              <a:t>自動車</a:t>
            </a:r>
            <a:r>
              <a:rPr lang="ja-JP" altLang="ja-JP" sz="2000" dirty="0">
                <a:latin typeface="ＭＳ ゴシック" panose="020B0609070205080204" pitchFamily="49" charset="-128"/>
                <a:ea typeface="ＭＳ ゴシック" panose="020B0609070205080204" pitchFamily="49" charset="-128"/>
              </a:rPr>
              <a:t>単体規制の</a:t>
            </a:r>
            <a:r>
              <a:rPr lang="ja-JP" altLang="ja-JP" sz="2000" dirty="0" smtClean="0">
                <a:latin typeface="ＭＳ ゴシック" panose="020B0609070205080204" pitchFamily="49" charset="-128"/>
                <a:ea typeface="ＭＳ ゴシック" panose="020B0609070205080204" pitchFamily="49" charset="-128"/>
              </a:rPr>
              <a:t>推進</a:t>
            </a:r>
            <a:r>
              <a:rPr lang="ja-JP" altLang="en-US" sz="1600" dirty="0" smtClean="0">
                <a:latin typeface="ＭＳ ゴシック" panose="020B0609070205080204" pitchFamily="49" charset="-128"/>
                <a:ea typeface="ＭＳ ゴシック" panose="020B0609070205080204" pitchFamily="49" charset="-128"/>
              </a:rPr>
              <a:t>［</a:t>
            </a:r>
            <a:r>
              <a:rPr lang="ja-JP" altLang="en-US" sz="1600" dirty="0">
                <a:latin typeface="ＭＳ ゴシック" panose="020B0609070205080204" pitchFamily="49" charset="-128"/>
                <a:ea typeface="ＭＳ ゴシック" panose="020B0609070205080204" pitchFamily="49" charset="-128"/>
              </a:rPr>
              <a:t>対象：</a:t>
            </a:r>
            <a:r>
              <a:rPr lang="ja-JP" altLang="en-US" sz="1600" dirty="0" smtClean="0">
                <a:latin typeface="ＭＳ ゴシック" panose="020B0609070205080204" pitchFamily="49" charset="-128"/>
                <a:ea typeface="ＭＳ ゴシック" panose="020B0609070205080204" pitchFamily="49" charset="-128"/>
              </a:rPr>
              <a:t>全車種］</a:t>
            </a:r>
            <a:endParaRPr lang="en-US" altLang="ja-JP" sz="1600" dirty="0" smtClean="0">
              <a:latin typeface="ＭＳ ゴシック" panose="020B0609070205080204" pitchFamily="49" charset="-128"/>
              <a:ea typeface="ＭＳ ゴシック" panose="020B0609070205080204" pitchFamily="49" charset="-128"/>
            </a:endParaRPr>
          </a:p>
          <a:p>
            <a:pPr marL="252000" algn="just">
              <a:spcBef>
                <a:spcPts val="600"/>
              </a:spcBef>
            </a:pPr>
            <a:r>
              <a:rPr lang="ja-JP" altLang="ja-JP" sz="2000" kern="100" dirty="0" smtClean="0">
                <a:solidFill>
                  <a:srgbClr val="000000"/>
                </a:solidFill>
                <a:latin typeface="ＭＳ ゴシック" panose="020B0609070205080204" pitchFamily="49" charset="-128"/>
                <a:ea typeface="ＭＳ ゴシック" panose="020B0609070205080204" pitchFamily="49" charset="-128"/>
                <a:cs typeface="Times New Roman"/>
              </a:rPr>
              <a:t>・最新規制適合車への転換促進</a:t>
            </a:r>
            <a:r>
              <a:rPr lang="ja-JP" altLang="ja-JP" sz="2000" dirty="0" smtClean="0">
                <a:latin typeface="ＭＳ ゴシック" panose="020B0609070205080204" pitchFamily="49" charset="-128"/>
                <a:ea typeface="ＭＳ ゴシック" panose="020B0609070205080204" pitchFamily="49" charset="-128"/>
              </a:rPr>
              <a:t>（近畿運輸局、府）</a:t>
            </a:r>
            <a:endParaRPr lang="en-US" altLang="ja-JP" sz="2000" dirty="0" smtClean="0">
              <a:latin typeface="ＭＳ ゴシック" panose="020B0609070205080204" pitchFamily="49" charset="-128"/>
              <a:ea typeface="ＭＳ ゴシック" panose="020B0609070205080204" pitchFamily="49" charset="-128"/>
            </a:endParaRPr>
          </a:p>
          <a:p>
            <a:pPr marL="252000" algn="just">
              <a:spcBef>
                <a:spcPts val="600"/>
              </a:spcBef>
            </a:pPr>
            <a:r>
              <a:rPr lang="ja-JP" altLang="en-US" sz="2000" kern="100" dirty="0">
                <a:solidFill>
                  <a:srgbClr val="000000"/>
                </a:solidFill>
                <a:latin typeface="ＭＳ ゴシック" panose="020B0609070205080204" pitchFamily="49" charset="-128"/>
                <a:ea typeface="ＭＳ ゴシック" panose="020B0609070205080204" pitchFamily="49" charset="-128"/>
                <a:cs typeface="Times New Roman"/>
              </a:rPr>
              <a:t>・適正点検整備研修会（近畿運輸局：</a:t>
            </a:r>
            <a:r>
              <a:rPr lang="en-US" altLang="ja-JP" sz="2000" kern="100" dirty="0" smtClean="0">
                <a:solidFill>
                  <a:srgbClr val="000000"/>
                </a:solidFill>
                <a:latin typeface="ＭＳ ゴシック" panose="020B0609070205080204" pitchFamily="49" charset="-128"/>
                <a:ea typeface="ＭＳ ゴシック" panose="020B0609070205080204" pitchFamily="49" charset="-128"/>
                <a:cs typeface="Times New Roman"/>
              </a:rPr>
              <a:t>H28</a:t>
            </a:r>
            <a:r>
              <a:rPr lang="ja-JP" altLang="en-US" sz="2000" kern="100" dirty="0">
                <a:solidFill>
                  <a:srgbClr val="000000"/>
                </a:solidFill>
                <a:latin typeface="ＭＳ ゴシック" panose="020B0609070205080204" pitchFamily="49" charset="-128"/>
                <a:ea typeface="ＭＳ ゴシック" panose="020B0609070205080204" pitchFamily="49" charset="-128"/>
                <a:cs typeface="Times New Roman"/>
              </a:rPr>
              <a:t>　</a:t>
            </a:r>
            <a:r>
              <a:rPr lang="en-US" altLang="ja-JP" sz="2000" kern="100" dirty="0" smtClean="0">
                <a:solidFill>
                  <a:srgbClr val="000000"/>
                </a:solidFill>
                <a:latin typeface="ＭＳ ゴシック" panose="020B0609070205080204" pitchFamily="49" charset="-128"/>
                <a:ea typeface="ＭＳ ゴシック" panose="020B0609070205080204" pitchFamily="49" charset="-128"/>
                <a:cs typeface="Times New Roman"/>
              </a:rPr>
              <a:t>177</a:t>
            </a:r>
            <a:r>
              <a:rPr lang="ja-JP" altLang="en-US" sz="2000" kern="100" dirty="0" smtClean="0">
                <a:solidFill>
                  <a:srgbClr val="000000"/>
                </a:solidFill>
                <a:latin typeface="ＭＳ ゴシック" panose="020B0609070205080204" pitchFamily="49" charset="-128"/>
                <a:ea typeface="ＭＳ ゴシック" panose="020B0609070205080204" pitchFamily="49" charset="-128"/>
                <a:cs typeface="Times New Roman"/>
              </a:rPr>
              <a:t>回</a:t>
            </a:r>
            <a:r>
              <a:rPr lang="ja-JP" altLang="en-US" sz="2000" kern="100" dirty="0">
                <a:solidFill>
                  <a:srgbClr val="000000"/>
                </a:solidFill>
                <a:latin typeface="ＭＳ ゴシック" panose="020B0609070205080204" pitchFamily="49" charset="-128"/>
                <a:ea typeface="ＭＳ ゴシック" panose="020B0609070205080204" pitchFamily="49" charset="-128"/>
                <a:cs typeface="Times New Roman"/>
              </a:rPr>
              <a:t>）</a:t>
            </a:r>
          </a:p>
          <a:p>
            <a:pPr marL="252000" algn="just">
              <a:spcBef>
                <a:spcPts val="600"/>
              </a:spcBef>
            </a:pPr>
            <a:r>
              <a:rPr lang="ja-JP" altLang="en-US" sz="2000" kern="100" dirty="0">
                <a:solidFill>
                  <a:srgbClr val="000000"/>
                </a:solidFill>
                <a:latin typeface="ＭＳ ゴシック" panose="020B0609070205080204" pitchFamily="49" charset="-128"/>
                <a:ea typeface="ＭＳ ゴシック" panose="020B0609070205080204" pitchFamily="49" charset="-128"/>
                <a:cs typeface="Times New Roman"/>
              </a:rPr>
              <a:t>・自動車排出ガス等街頭検査の</a:t>
            </a:r>
            <a:r>
              <a:rPr lang="ja-JP" altLang="en-US" sz="2000" kern="100" dirty="0" smtClean="0">
                <a:solidFill>
                  <a:srgbClr val="000000"/>
                </a:solidFill>
                <a:latin typeface="ＭＳ ゴシック" panose="020B0609070205080204" pitchFamily="49" charset="-128"/>
                <a:ea typeface="ＭＳ ゴシック" panose="020B0609070205080204" pitchFamily="49" charset="-128"/>
                <a:cs typeface="Times New Roman"/>
              </a:rPr>
              <a:t>実施（</a:t>
            </a:r>
            <a:r>
              <a:rPr lang="ja-JP" altLang="en-US" sz="2000" kern="100" dirty="0">
                <a:solidFill>
                  <a:srgbClr val="000000"/>
                </a:solidFill>
                <a:latin typeface="ＭＳ ゴシック" panose="020B0609070205080204" pitchFamily="49" charset="-128"/>
                <a:ea typeface="ＭＳ ゴシック" panose="020B0609070205080204" pitchFamily="49" charset="-128"/>
                <a:cs typeface="Times New Roman"/>
              </a:rPr>
              <a:t>近畿</a:t>
            </a:r>
            <a:r>
              <a:rPr lang="ja-JP" altLang="en-US" sz="2000" kern="100" dirty="0" smtClean="0">
                <a:solidFill>
                  <a:srgbClr val="000000"/>
                </a:solidFill>
                <a:latin typeface="ＭＳ ゴシック" panose="020B0609070205080204" pitchFamily="49" charset="-128"/>
                <a:ea typeface="ＭＳ ゴシック" panose="020B0609070205080204" pitchFamily="49" charset="-128"/>
                <a:cs typeface="Times New Roman"/>
              </a:rPr>
              <a:t>運輸局：</a:t>
            </a:r>
            <a:r>
              <a:rPr lang="en-US" altLang="ja-JP" sz="2000" kern="100" dirty="0" smtClean="0">
                <a:solidFill>
                  <a:srgbClr val="000000"/>
                </a:solidFill>
                <a:latin typeface="ＭＳ ゴシック" panose="020B0609070205080204" pitchFamily="49" charset="-128"/>
                <a:ea typeface="ＭＳ ゴシック" panose="020B0609070205080204" pitchFamily="49" charset="-128"/>
                <a:cs typeface="Times New Roman"/>
              </a:rPr>
              <a:t>H28</a:t>
            </a:r>
            <a:r>
              <a:rPr lang="ja-JP" altLang="en-US" sz="2000" kern="100" dirty="0">
                <a:solidFill>
                  <a:srgbClr val="000000"/>
                </a:solidFill>
                <a:latin typeface="ＭＳ ゴシック" panose="020B0609070205080204" pitchFamily="49" charset="-128"/>
                <a:ea typeface="ＭＳ ゴシック" panose="020B0609070205080204" pitchFamily="49" charset="-128"/>
                <a:cs typeface="Times New Roman"/>
              </a:rPr>
              <a:t>　</a:t>
            </a:r>
            <a:r>
              <a:rPr lang="en-US" altLang="ja-JP" sz="2000" kern="100" dirty="0" smtClean="0">
                <a:solidFill>
                  <a:srgbClr val="000000"/>
                </a:solidFill>
                <a:latin typeface="ＭＳ ゴシック" panose="020B0609070205080204" pitchFamily="49" charset="-128"/>
                <a:ea typeface="ＭＳ ゴシック" panose="020B0609070205080204" pitchFamily="49" charset="-128"/>
                <a:cs typeface="Times New Roman"/>
              </a:rPr>
              <a:t>5</a:t>
            </a:r>
            <a:r>
              <a:rPr lang="ja-JP" altLang="en-US" sz="2000" kern="100" dirty="0" smtClean="0">
                <a:solidFill>
                  <a:srgbClr val="000000"/>
                </a:solidFill>
                <a:latin typeface="ＭＳ ゴシック" panose="020B0609070205080204" pitchFamily="49" charset="-128"/>
                <a:ea typeface="ＭＳ ゴシック" panose="020B0609070205080204" pitchFamily="49" charset="-128"/>
                <a:cs typeface="Times New Roman"/>
              </a:rPr>
              <a:t>回）</a:t>
            </a:r>
            <a:endParaRPr lang="ja-JP" altLang="en-US" sz="2000" kern="100" dirty="0">
              <a:solidFill>
                <a:srgbClr val="000000"/>
              </a:solidFill>
              <a:latin typeface="ＭＳ ゴシック" panose="020B0609070205080204" pitchFamily="49" charset="-128"/>
              <a:ea typeface="ＭＳ ゴシック" panose="020B0609070205080204" pitchFamily="49" charset="-128"/>
              <a:cs typeface="Times New Roman"/>
            </a:endParaRPr>
          </a:p>
        </p:txBody>
      </p:sp>
      <p:sp>
        <p:nvSpPr>
          <p:cNvPr id="2" name="スライド番号プレースホルダー 1"/>
          <p:cNvSpPr>
            <a:spLocks noGrp="1"/>
          </p:cNvSpPr>
          <p:nvPr>
            <p:ph type="sldNum" sz="quarter" idx="12"/>
          </p:nvPr>
        </p:nvSpPr>
        <p:spPr>
          <a:xfrm>
            <a:off x="8594104" y="6520259"/>
            <a:ext cx="514400" cy="365125"/>
          </a:xfrm>
        </p:spPr>
        <p:txBody>
          <a:bodyPr/>
          <a:lstStyle/>
          <a:p>
            <a:fld id="{DE2F8A21-8B7F-4E81-A1D6-B63D9660F4C6}" type="slidenum">
              <a:rPr kumimoji="1" lang="ja-JP" altLang="en-US" smtClean="0"/>
              <a:pPr/>
              <a:t>2</a:t>
            </a:fld>
            <a:endParaRPr kumimoji="1" lang="ja-JP" altLang="en-US"/>
          </a:p>
        </p:txBody>
      </p:sp>
      <p:sp>
        <p:nvSpPr>
          <p:cNvPr id="7" name="テキスト ボックス 6"/>
          <p:cNvSpPr txBox="1"/>
          <p:nvPr/>
        </p:nvSpPr>
        <p:spPr>
          <a:xfrm>
            <a:off x="1763688" y="116632"/>
            <a:ext cx="6948264" cy="461665"/>
          </a:xfrm>
          <a:prstGeom prst="rect">
            <a:avLst/>
          </a:prstGeom>
          <a:noFill/>
        </p:spPr>
        <p:txBody>
          <a:bodyPr wrap="square" rtlCol="0">
            <a:spAutoFit/>
          </a:bodyPr>
          <a:lstStyle/>
          <a:p>
            <a:pPr algn="ctr"/>
            <a:r>
              <a:rPr kumimoji="1" lang="ja-JP" altLang="en-US" sz="2400" dirty="0" smtClean="0">
                <a:latin typeface="+mn-ea"/>
              </a:rPr>
              <a:t>１．自動車単体規制の推進、</a:t>
            </a:r>
            <a:r>
              <a:rPr lang="ja-JP" altLang="en-US" sz="2400" dirty="0" smtClean="0">
                <a:latin typeface="+mn-ea"/>
              </a:rPr>
              <a:t>２</a:t>
            </a:r>
            <a:r>
              <a:rPr lang="ja-JP" altLang="en-US" sz="2400" dirty="0">
                <a:latin typeface="+mn-ea"/>
              </a:rPr>
              <a:t>．車種規制の実施</a:t>
            </a:r>
            <a:r>
              <a:rPr lang="ja-JP" altLang="en-US" sz="2400" dirty="0" smtClean="0">
                <a:latin typeface="+mn-ea"/>
              </a:rPr>
              <a:t>等</a:t>
            </a:r>
            <a:endParaRPr lang="ja-JP" altLang="en-US" sz="2400" dirty="0">
              <a:latin typeface="+mn-ea"/>
            </a:endParaRPr>
          </a:p>
        </p:txBody>
      </p:sp>
      <p:sp>
        <p:nvSpPr>
          <p:cNvPr id="12" name="テキスト ボックス 11"/>
          <p:cNvSpPr txBox="1"/>
          <p:nvPr/>
        </p:nvSpPr>
        <p:spPr>
          <a:xfrm>
            <a:off x="323528" y="2492896"/>
            <a:ext cx="8640960" cy="1554272"/>
          </a:xfrm>
          <a:prstGeom prst="rect">
            <a:avLst/>
          </a:prstGeom>
          <a:noFill/>
        </p:spPr>
        <p:txBody>
          <a:bodyPr wrap="square" rtlCol="0">
            <a:spAutoFit/>
          </a:bodyPr>
          <a:lstStyle/>
          <a:p>
            <a:pPr>
              <a:spcBef>
                <a:spcPts val="600"/>
              </a:spcBef>
            </a:pPr>
            <a:r>
              <a:rPr lang="ja-JP" altLang="en-US" sz="2000" dirty="0" smtClean="0">
                <a:latin typeface="ＭＳ ゴシック" panose="020B0609070205080204" pitchFamily="49" charset="-128"/>
                <a:ea typeface="ＭＳ ゴシック" panose="020B0609070205080204" pitchFamily="49" charset="-128"/>
              </a:rPr>
              <a:t>２．</a:t>
            </a:r>
            <a:r>
              <a:rPr lang="ja-JP" altLang="ja-JP" sz="2000" dirty="0" smtClean="0">
                <a:latin typeface="ＭＳ ゴシック" panose="020B0609070205080204" pitchFamily="49" charset="-128"/>
                <a:ea typeface="ＭＳ ゴシック" panose="020B0609070205080204" pitchFamily="49" charset="-128"/>
              </a:rPr>
              <a:t>車種規制の実施等</a:t>
            </a:r>
            <a:r>
              <a:rPr lang="ja-JP" altLang="en-US" sz="1600" dirty="0" smtClean="0">
                <a:latin typeface="ＭＳ ゴシック" panose="020B0609070205080204" pitchFamily="49" charset="-128"/>
                <a:ea typeface="ＭＳ ゴシック" panose="020B0609070205080204" pitchFamily="49" charset="-128"/>
              </a:rPr>
              <a:t>［</a:t>
            </a:r>
            <a:r>
              <a:rPr lang="ja-JP" altLang="en-US" sz="1600" dirty="0">
                <a:latin typeface="ＭＳ ゴシック" panose="020B0609070205080204" pitchFamily="49" charset="-128"/>
                <a:ea typeface="ＭＳ ゴシック" panose="020B0609070205080204" pitchFamily="49" charset="-128"/>
              </a:rPr>
              <a:t>対象：</a:t>
            </a:r>
            <a:r>
              <a:rPr lang="ja-JP" altLang="en-US" sz="1600" dirty="0" smtClean="0">
                <a:latin typeface="ＭＳ ゴシック" panose="020B0609070205080204" pitchFamily="49" charset="-128"/>
                <a:ea typeface="ＭＳ ゴシック" panose="020B0609070205080204" pitchFamily="49" charset="-128"/>
              </a:rPr>
              <a:t>貨物車、バス等］</a:t>
            </a:r>
            <a:endParaRPr lang="en-US" altLang="ja-JP" sz="1600" dirty="0" smtClean="0">
              <a:latin typeface="ＭＳ ゴシック" panose="020B0609070205080204" pitchFamily="49" charset="-128"/>
              <a:ea typeface="ＭＳ ゴシック" panose="020B0609070205080204" pitchFamily="49" charset="-128"/>
            </a:endParaRPr>
          </a:p>
          <a:p>
            <a:pPr marL="252000">
              <a:spcBef>
                <a:spcPts val="600"/>
              </a:spcBef>
            </a:pPr>
            <a:r>
              <a:rPr lang="ja-JP" altLang="ja-JP" sz="2000" dirty="0" smtClean="0">
                <a:latin typeface="ＭＳ ゴシック" panose="020B0609070205080204" pitchFamily="49" charset="-128"/>
                <a:ea typeface="ＭＳ ゴシック" panose="020B0609070205080204" pitchFamily="49" charset="-128"/>
              </a:rPr>
              <a:t>・</a:t>
            </a:r>
            <a:r>
              <a:rPr lang="ja-JP" altLang="en-US" sz="2000" dirty="0" smtClean="0">
                <a:latin typeface="ＭＳ ゴシック" panose="020B0609070205080204" pitchFamily="49" charset="-128"/>
                <a:ea typeface="ＭＳ ゴシック" panose="020B0609070205080204" pitchFamily="49" charset="-128"/>
              </a:rPr>
              <a:t>法に基づく車種規制の実施（環境省、国土交通省）</a:t>
            </a:r>
          </a:p>
          <a:p>
            <a:pPr marL="252000">
              <a:spcBef>
                <a:spcPts val="600"/>
              </a:spcBef>
            </a:pPr>
            <a:r>
              <a:rPr lang="ja-JP" altLang="en-US" sz="2000" dirty="0" smtClean="0">
                <a:latin typeface="ＭＳ ゴシック" panose="020B0609070205080204" pitchFamily="49" charset="-128"/>
                <a:ea typeface="ＭＳ ゴシック" panose="020B0609070205080204" pitchFamily="49" charset="-128"/>
              </a:rPr>
              <a:t>・</a:t>
            </a:r>
            <a:r>
              <a:rPr lang="ja-JP" altLang="en-US" sz="2000" dirty="0">
                <a:latin typeface="ＭＳ ゴシック" panose="020B0609070205080204" pitchFamily="49" charset="-128"/>
                <a:ea typeface="ＭＳ ゴシック" panose="020B0609070205080204" pitchFamily="49" charset="-128"/>
              </a:rPr>
              <a:t>条例に基づく流入車規制の推進（府：ステッカー交付、立入検査、</a:t>
            </a:r>
          </a:p>
          <a:p>
            <a:pPr marL="252000">
              <a:spcBef>
                <a:spcPts val="600"/>
              </a:spcBef>
            </a:pPr>
            <a:r>
              <a:rPr lang="ja-JP" altLang="en-US" sz="2000" dirty="0">
                <a:latin typeface="ＭＳ ゴシック" panose="020B0609070205080204" pitchFamily="49" charset="-128"/>
                <a:ea typeface="ＭＳ ゴシック" panose="020B0609070205080204" pitchFamily="49" charset="-128"/>
              </a:rPr>
              <a:t>　使用命令・氏名等の公表</a:t>
            </a:r>
            <a:r>
              <a:rPr lang="ja-JP" altLang="en-US" sz="2000" dirty="0" smtClean="0">
                <a:latin typeface="ＭＳ ゴシック" panose="020B0609070205080204" pitchFamily="49" charset="-128"/>
                <a:ea typeface="ＭＳ ゴシック" panose="020B0609070205080204" pitchFamily="49" charset="-128"/>
              </a:rPr>
              <a:t>）</a:t>
            </a:r>
            <a:r>
              <a:rPr lang="en-US" altLang="ja-JP" sz="1600" dirty="0" smtClean="0">
                <a:latin typeface="ＭＳ ゴシック" panose="020B0609070205080204" pitchFamily="49" charset="-128"/>
                <a:ea typeface="ＭＳ ゴシック" panose="020B0609070205080204" pitchFamily="49" charset="-128"/>
              </a:rPr>
              <a:t>※</a:t>
            </a:r>
            <a:r>
              <a:rPr lang="ja-JP" altLang="en-US" sz="1600" dirty="0" smtClean="0">
                <a:latin typeface="ＭＳ ゴシック" panose="020B0609070205080204" pitchFamily="49" charset="-128"/>
                <a:ea typeface="ＭＳ ゴシック" panose="020B0609070205080204" pitchFamily="49" charset="-128"/>
              </a:rPr>
              <a:t>ステッカー制度は平成</a:t>
            </a:r>
            <a:r>
              <a:rPr lang="en-US" altLang="ja-JP" sz="1600" dirty="0" smtClean="0">
                <a:latin typeface="ＭＳ ゴシック" panose="020B0609070205080204" pitchFamily="49" charset="-128"/>
                <a:ea typeface="ＭＳ ゴシック" panose="020B0609070205080204" pitchFamily="49" charset="-128"/>
              </a:rPr>
              <a:t>29</a:t>
            </a:r>
            <a:r>
              <a:rPr lang="ja-JP" altLang="en-US" sz="1600" dirty="0" smtClean="0">
                <a:latin typeface="ＭＳ ゴシック" panose="020B0609070205080204" pitchFamily="49" charset="-128"/>
                <a:ea typeface="ＭＳ ゴシック" panose="020B0609070205080204" pitchFamily="49" charset="-128"/>
              </a:rPr>
              <a:t>年</a:t>
            </a:r>
            <a:r>
              <a:rPr lang="en-US" altLang="ja-JP" sz="1600" dirty="0" smtClean="0">
                <a:latin typeface="ＭＳ ゴシック" panose="020B0609070205080204" pitchFamily="49" charset="-128"/>
                <a:ea typeface="ＭＳ ゴシック" panose="020B0609070205080204" pitchFamily="49" charset="-128"/>
              </a:rPr>
              <a:t>3</a:t>
            </a:r>
            <a:r>
              <a:rPr lang="ja-JP" altLang="en-US" sz="1600" dirty="0" smtClean="0">
                <a:latin typeface="ＭＳ ゴシック" panose="020B0609070205080204" pitchFamily="49" charset="-128"/>
                <a:ea typeface="ＭＳ ゴシック" panose="020B0609070205080204" pitchFamily="49" charset="-128"/>
              </a:rPr>
              <a:t>月</a:t>
            </a:r>
            <a:r>
              <a:rPr lang="en-US" altLang="ja-JP" sz="1600" dirty="0" smtClean="0">
                <a:latin typeface="ＭＳ ゴシック" panose="020B0609070205080204" pitchFamily="49" charset="-128"/>
                <a:ea typeface="ＭＳ ゴシック" panose="020B0609070205080204" pitchFamily="49" charset="-128"/>
              </a:rPr>
              <a:t>29</a:t>
            </a:r>
            <a:r>
              <a:rPr lang="ja-JP" altLang="en-US" sz="1600" dirty="0" smtClean="0">
                <a:latin typeface="ＭＳ ゴシック" panose="020B0609070205080204" pitchFamily="49" charset="-128"/>
                <a:ea typeface="ＭＳ ゴシック" panose="020B0609070205080204" pitchFamily="49" charset="-128"/>
              </a:rPr>
              <a:t>日終了</a:t>
            </a:r>
            <a:endParaRPr lang="ja-JP" altLang="en-US" sz="1600" dirty="0">
              <a:latin typeface="ＭＳ ゴシック" panose="020B0609070205080204" pitchFamily="49" charset="-128"/>
              <a:ea typeface="ＭＳ ゴシック" panose="020B0609070205080204" pitchFamily="49" charset="-128"/>
            </a:endParaRPr>
          </a:p>
        </p:txBody>
      </p:sp>
      <p:sp>
        <p:nvSpPr>
          <p:cNvPr id="11" name="テキスト ボックス 10"/>
          <p:cNvSpPr txBox="1"/>
          <p:nvPr/>
        </p:nvSpPr>
        <p:spPr>
          <a:xfrm>
            <a:off x="2051720" y="4177122"/>
            <a:ext cx="5040560" cy="307777"/>
          </a:xfrm>
          <a:prstGeom prst="rect">
            <a:avLst/>
          </a:prstGeom>
          <a:noFill/>
        </p:spPr>
        <p:txBody>
          <a:bodyPr wrap="square" rtlCol="0">
            <a:spAutoFit/>
          </a:bodyPr>
          <a:lstStyle/>
          <a:p>
            <a:pPr algn="ctr"/>
            <a:r>
              <a:rPr lang="ja-JP" altLang="ja-JP" sz="1400" u="sng" dirty="0" smtClean="0"/>
              <a:t>普通貨物車</a:t>
            </a:r>
            <a:r>
              <a:rPr lang="ja-JP" altLang="en-US" sz="1400" u="sng" dirty="0" smtClean="0"/>
              <a:t>に</a:t>
            </a:r>
            <a:r>
              <a:rPr lang="ja-JP" altLang="en-US" sz="1400" u="sng" dirty="0"/>
              <a:t>おける流入車の</a:t>
            </a:r>
            <a:r>
              <a:rPr lang="ja-JP" altLang="en-US" sz="1400" u="sng" dirty="0" smtClean="0"/>
              <a:t>非適合車率の推移</a:t>
            </a:r>
            <a:endParaRPr lang="ja-JP" altLang="ja-JP" sz="1400" u="sng" dirty="0"/>
          </a:p>
        </p:txBody>
      </p:sp>
      <p:sp>
        <p:nvSpPr>
          <p:cNvPr id="13" name="テキスト ボックス 33"/>
          <p:cNvSpPr txBox="1">
            <a:spLocks/>
          </p:cNvSpPr>
          <p:nvPr/>
        </p:nvSpPr>
        <p:spPr>
          <a:xfrm>
            <a:off x="2267744" y="6550744"/>
            <a:ext cx="4690745" cy="288032"/>
          </a:xfrm>
          <a:prstGeom prst="rect">
            <a:avLst/>
          </a:prstGeom>
          <a:noFill/>
        </p:spPr>
        <p:txBody>
          <a:bodyPr wrap="square" rtlCol="0">
            <a:noAutofit/>
          </a:bodyPr>
          <a:lstStyle/>
          <a:p>
            <a:pPr algn="just">
              <a:spcAft>
                <a:spcPts val="0"/>
              </a:spcAft>
            </a:pPr>
            <a:r>
              <a:rPr lang="ja-JP" sz="1050" kern="100" dirty="0">
                <a:effectLst/>
                <a:latin typeface="+mn-ea"/>
                <a:cs typeface="Times New Roman"/>
              </a:rPr>
              <a:t>（出典</a:t>
            </a:r>
            <a:r>
              <a:rPr lang="ja-JP" sz="1050" kern="100" dirty="0" smtClean="0">
                <a:effectLst/>
                <a:latin typeface="+mn-ea"/>
                <a:cs typeface="Times New Roman"/>
              </a:rPr>
              <a:t>）</a:t>
            </a:r>
            <a:r>
              <a:rPr lang="ja-JP" altLang="en-US" sz="1050" dirty="0">
                <a:latin typeface="+mn-ea"/>
              </a:rPr>
              <a:t>環境省ナンバープレート調査結果</a:t>
            </a:r>
            <a:r>
              <a:rPr lang="ja-JP" altLang="en-US" sz="1050" dirty="0" smtClean="0">
                <a:latin typeface="+mn-ea"/>
              </a:rPr>
              <a:t>より</a:t>
            </a:r>
            <a:r>
              <a:rPr lang="ja-JP" sz="1050" kern="100" dirty="0" smtClean="0">
                <a:effectLst/>
                <a:latin typeface="+mn-ea"/>
                <a:cs typeface="Times New Roman"/>
              </a:rPr>
              <a:t>大阪府作成</a:t>
            </a:r>
            <a:r>
              <a:rPr lang="ja-JP" altLang="en-US" sz="1050" kern="100" dirty="0" smtClean="0">
                <a:effectLst/>
                <a:latin typeface="+mn-ea"/>
                <a:cs typeface="Times New Roman"/>
              </a:rPr>
              <a:t>（通過交通含む）</a:t>
            </a:r>
            <a:endParaRPr lang="ja-JP" sz="1050" kern="100" dirty="0">
              <a:effectLst/>
              <a:latin typeface="+mn-ea"/>
              <a:cs typeface="Times New Roman"/>
            </a:endParaRPr>
          </a:p>
        </p:txBody>
      </p:sp>
    </p:spTree>
    <p:extLst>
      <p:ext uri="{BB962C8B-B14F-4D97-AF65-F5344CB8AC3E}">
        <p14:creationId xmlns:p14="http://schemas.microsoft.com/office/powerpoint/2010/main" val="33275001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432048" y="3645024"/>
            <a:ext cx="6660232" cy="2554545"/>
          </a:xfrm>
          <a:prstGeom prst="rect">
            <a:avLst/>
          </a:prstGeom>
          <a:noFill/>
        </p:spPr>
        <p:txBody>
          <a:bodyPr wrap="square" rtlCol="0">
            <a:spAutoFit/>
          </a:bodyPr>
          <a:lstStyle/>
          <a:p>
            <a:pPr>
              <a:spcBef>
                <a:spcPts val="600"/>
              </a:spcBef>
              <a:spcAft>
                <a:spcPts val="600"/>
              </a:spcAft>
            </a:pPr>
            <a:r>
              <a:rPr lang="ja-JP" altLang="en-US" sz="2000" kern="100" dirty="0">
                <a:latin typeface="+mn-ea"/>
              </a:rPr>
              <a:t>４．エコドライブの推進</a:t>
            </a:r>
          </a:p>
          <a:p>
            <a:pPr marL="360000" indent="-139700">
              <a:spcBef>
                <a:spcPts val="300"/>
              </a:spcBef>
            </a:pPr>
            <a:r>
              <a:rPr lang="ja-JP" altLang="ja-JP" sz="2000" b="0" kern="100" dirty="0" smtClean="0">
                <a:solidFill>
                  <a:schemeClr val="tx1"/>
                </a:solidFill>
                <a:effectLst/>
                <a:latin typeface="+mn-ea"/>
              </a:rPr>
              <a:t>・エコドライブ講習会の実施</a:t>
            </a:r>
            <a:r>
              <a:rPr lang="ja-JP" altLang="en-US" sz="1600" dirty="0">
                <a:latin typeface="ＭＳ ゴシック" panose="020B0609070205080204" pitchFamily="49" charset="-128"/>
                <a:ea typeface="ＭＳ ゴシック" panose="020B0609070205080204" pitchFamily="49" charset="-128"/>
              </a:rPr>
              <a:t>［対象：</a:t>
            </a:r>
            <a:r>
              <a:rPr lang="ja-JP" altLang="en-US" sz="1600" dirty="0" smtClean="0">
                <a:latin typeface="ＭＳ ゴシック" panose="020B0609070205080204" pitchFamily="49" charset="-128"/>
                <a:ea typeface="ＭＳ ゴシック" panose="020B0609070205080204" pitchFamily="49" charset="-128"/>
              </a:rPr>
              <a:t>乗用車］</a:t>
            </a:r>
            <a:endParaRPr lang="en-US" altLang="ja-JP" sz="1600" b="0" kern="100" dirty="0" smtClean="0">
              <a:solidFill>
                <a:schemeClr val="tx1"/>
              </a:solidFill>
              <a:effectLst/>
              <a:latin typeface="+mn-ea"/>
            </a:endParaRPr>
          </a:p>
          <a:p>
            <a:pPr marL="360000" indent="-139700">
              <a:spcAft>
                <a:spcPts val="600"/>
              </a:spcAft>
            </a:pPr>
            <a:r>
              <a:rPr lang="ja-JP" altLang="en-US" sz="2000" b="0" kern="100" dirty="0" smtClean="0">
                <a:solidFill>
                  <a:schemeClr val="tx1"/>
                </a:solidFill>
                <a:effectLst/>
                <a:latin typeface="+mn-ea"/>
              </a:rPr>
              <a:t>　</a:t>
            </a:r>
            <a:r>
              <a:rPr lang="ja-JP" altLang="ja-JP" sz="2000" b="0" kern="100" dirty="0" smtClean="0">
                <a:solidFill>
                  <a:schemeClr val="tx1"/>
                </a:solidFill>
                <a:effectLst/>
                <a:latin typeface="+mn-ea"/>
              </a:rPr>
              <a:t>（府、</a:t>
            </a:r>
            <a:r>
              <a:rPr lang="ja-JP" altLang="en-US" sz="2000" kern="100" dirty="0" smtClean="0">
                <a:latin typeface="+mn-ea"/>
              </a:rPr>
              <a:t>大阪市、</a:t>
            </a:r>
            <a:r>
              <a:rPr lang="ja-JP" altLang="ja-JP" sz="2000" b="0" kern="100" dirty="0" smtClean="0">
                <a:solidFill>
                  <a:schemeClr val="tx1"/>
                </a:solidFill>
                <a:effectLst/>
                <a:latin typeface="+mn-ea"/>
              </a:rPr>
              <a:t>堺市等</a:t>
            </a:r>
            <a:r>
              <a:rPr lang="ja-JP" altLang="en-US" sz="2000" kern="100" dirty="0" smtClean="0">
                <a:latin typeface="+mn-ea"/>
              </a:rPr>
              <a:t>：</a:t>
            </a:r>
            <a:r>
              <a:rPr lang="en-US" altLang="ja-JP" sz="2000" kern="100" dirty="0" smtClean="0">
                <a:latin typeface="+mn-ea"/>
              </a:rPr>
              <a:t>H28</a:t>
            </a:r>
            <a:r>
              <a:rPr lang="ja-JP" altLang="en-US" sz="2000" kern="100" dirty="0" smtClean="0">
                <a:latin typeface="+mn-ea"/>
              </a:rPr>
              <a:t>　</a:t>
            </a:r>
            <a:r>
              <a:rPr lang="en-US" altLang="ja-JP" sz="2000" kern="100" dirty="0" smtClean="0">
                <a:latin typeface="+mn-ea"/>
              </a:rPr>
              <a:t>9</a:t>
            </a:r>
            <a:r>
              <a:rPr lang="ja-JP" altLang="ja-JP" sz="2000" kern="100" dirty="0" smtClean="0">
                <a:latin typeface="+mn-ea"/>
              </a:rPr>
              <a:t>団体）</a:t>
            </a:r>
            <a:endParaRPr lang="en-US" altLang="ja-JP" sz="2000" kern="100" dirty="0" smtClean="0">
              <a:latin typeface="+mn-ea"/>
            </a:endParaRPr>
          </a:p>
          <a:p>
            <a:pPr marL="360000" indent="-139700">
              <a:spcBef>
                <a:spcPts val="300"/>
              </a:spcBef>
            </a:pPr>
            <a:r>
              <a:rPr lang="ja-JP" altLang="en-US" sz="2000" kern="100" dirty="0" smtClean="0">
                <a:solidFill>
                  <a:prstClr val="black"/>
                </a:solidFill>
                <a:latin typeface="+mn-ea"/>
              </a:rPr>
              <a:t>・啓発用ポスター、リーフレット作成　（大阪自動車環境対策推進会議）</a:t>
            </a:r>
            <a:endParaRPr lang="en-US" altLang="ja-JP" sz="2000" kern="100" dirty="0" smtClean="0">
              <a:solidFill>
                <a:prstClr val="black"/>
              </a:solidFill>
              <a:latin typeface="+mn-ea"/>
            </a:endParaRPr>
          </a:p>
          <a:p>
            <a:pPr marL="360000" indent="-139700">
              <a:spcBef>
                <a:spcPts val="300"/>
              </a:spcBef>
            </a:pPr>
            <a:r>
              <a:rPr lang="ja-JP" altLang="en-US" sz="2000" kern="100" dirty="0" smtClean="0">
                <a:solidFill>
                  <a:prstClr val="black"/>
                </a:solidFill>
                <a:latin typeface="+mn-ea"/>
              </a:rPr>
              <a:t>・エコドライブマーク、エコドライブステッカー作成</a:t>
            </a:r>
            <a:r>
              <a:rPr lang="ja-JP" altLang="en-US" sz="2000" kern="100" dirty="0">
                <a:solidFill>
                  <a:prstClr val="black"/>
                </a:solidFill>
                <a:latin typeface="+mn-ea"/>
              </a:rPr>
              <a:t>　</a:t>
            </a:r>
            <a:r>
              <a:rPr lang="ja-JP" altLang="en-US" sz="2000" kern="100" dirty="0" smtClean="0">
                <a:solidFill>
                  <a:prstClr val="black"/>
                </a:solidFill>
                <a:latin typeface="+mn-ea"/>
              </a:rPr>
              <a:t>（</a:t>
            </a:r>
            <a:r>
              <a:rPr lang="ja-JP" altLang="en-US" sz="2000" kern="100" dirty="0">
                <a:solidFill>
                  <a:prstClr val="black"/>
                </a:solidFill>
                <a:latin typeface="+mn-ea"/>
              </a:rPr>
              <a:t>大阪自動車環境対策推進会議）</a:t>
            </a:r>
            <a:endParaRPr lang="en-US" altLang="ja-JP" sz="2000" kern="100" dirty="0" smtClean="0">
              <a:solidFill>
                <a:prstClr val="black"/>
              </a:solidFill>
              <a:latin typeface="+mn-ea"/>
            </a:endParaRPr>
          </a:p>
        </p:txBody>
      </p:sp>
      <p:cxnSp>
        <p:nvCxnSpPr>
          <p:cNvPr id="6" name="直線コネクタ 5"/>
          <p:cNvCxnSpPr/>
          <p:nvPr/>
        </p:nvCxnSpPr>
        <p:spPr>
          <a:xfrm>
            <a:off x="323528" y="606736"/>
            <a:ext cx="8532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467544" y="692696"/>
            <a:ext cx="8208912" cy="2723823"/>
          </a:xfrm>
          <a:prstGeom prst="rect">
            <a:avLst/>
          </a:prstGeom>
          <a:noFill/>
        </p:spPr>
        <p:txBody>
          <a:bodyPr wrap="square" rtlCol="0">
            <a:spAutoFit/>
          </a:bodyPr>
          <a:lstStyle/>
          <a:p>
            <a:pPr>
              <a:spcBef>
                <a:spcPts val="600"/>
              </a:spcBef>
              <a:spcAft>
                <a:spcPts val="600"/>
              </a:spcAft>
            </a:pPr>
            <a:r>
              <a:rPr lang="ja-JP" altLang="en-US" sz="2000" dirty="0">
                <a:latin typeface="ＭＳ ゴシック" panose="020B0609070205080204" pitchFamily="49" charset="-128"/>
                <a:ea typeface="ＭＳ ゴシック" panose="020B0609070205080204" pitchFamily="49" charset="-128"/>
              </a:rPr>
              <a:t>３．エコカーの普及促進</a:t>
            </a:r>
            <a:endParaRPr lang="en-US" altLang="ja-JP" sz="2000" b="0" kern="100" dirty="0" smtClean="0">
              <a:solidFill>
                <a:schemeClr val="tx1"/>
              </a:solidFill>
              <a:effectLst/>
              <a:latin typeface="+mn-ea"/>
            </a:endParaRPr>
          </a:p>
          <a:p>
            <a:pPr marL="360000" indent="-139700">
              <a:spcBef>
                <a:spcPts val="300"/>
              </a:spcBef>
            </a:pPr>
            <a:r>
              <a:rPr lang="ja-JP" altLang="ja-JP" sz="2000" b="0" kern="100" dirty="0" smtClean="0">
                <a:solidFill>
                  <a:schemeClr val="tx1"/>
                </a:solidFill>
                <a:effectLst/>
                <a:latin typeface="+mn-ea"/>
              </a:rPr>
              <a:t>・官民協働による導入促進</a:t>
            </a:r>
            <a:r>
              <a:rPr lang="ja-JP" altLang="en-US" sz="1600" dirty="0">
                <a:latin typeface="ＭＳ ゴシック" panose="020B0609070205080204" pitchFamily="49" charset="-128"/>
                <a:ea typeface="ＭＳ ゴシック" panose="020B0609070205080204" pitchFamily="49" charset="-128"/>
              </a:rPr>
              <a:t>［対象：乗用車等</a:t>
            </a:r>
            <a:r>
              <a:rPr lang="ja-JP" altLang="en-US" sz="1600" dirty="0" smtClean="0">
                <a:latin typeface="ＭＳ ゴシック" panose="020B0609070205080204" pitchFamily="49" charset="-128"/>
                <a:ea typeface="ＭＳ ゴシック" panose="020B0609070205080204" pitchFamily="49" charset="-128"/>
              </a:rPr>
              <a:t>］</a:t>
            </a:r>
            <a:endParaRPr lang="ja-JP" altLang="ja-JP" sz="1600" b="0" kern="100" dirty="0" smtClean="0">
              <a:solidFill>
                <a:schemeClr val="tx1"/>
              </a:solidFill>
              <a:effectLst/>
              <a:latin typeface="+mn-ea"/>
            </a:endParaRPr>
          </a:p>
          <a:p>
            <a:pPr marL="360000">
              <a:spcBef>
                <a:spcPts val="300"/>
              </a:spcBef>
              <a:spcAft>
                <a:spcPts val="600"/>
              </a:spcAft>
            </a:pPr>
            <a:r>
              <a:rPr lang="ja-JP" altLang="ja-JP" sz="2000" b="0" kern="100" dirty="0" smtClean="0">
                <a:solidFill>
                  <a:schemeClr val="tx1"/>
                </a:solidFill>
                <a:effectLst/>
                <a:latin typeface="+mn-ea"/>
              </a:rPr>
              <a:t>（大阪エコカー協働普及サポートネット：</a:t>
            </a:r>
            <a:r>
              <a:rPr lang="en-US" altLang="ja-JP" sz="2000" b="0" kern="100" dirty="0" smtClean="0">
                <a:solidFill>
                  <a:schemeClr val="tx1"/>
                </a:solidFill>
                <a:effectLst/>
                <a:latin typeface="+mn-ea"/>
              </a:rPr>
              <a:t>H28</a:t>
            </a:r>
            <a:r>
              <a:rPr lang="ja-JP" altLang="ja-JP" sz="2000" b="0" kern="100" dirty="0" smtClean="0">
                <a:solidFill>
                  <a:schemeClr val="tx1"/>
                </a:solidFill>
                <a:effectLst/>
                <a:latin typeface="+mn-ea"/>
              </a:rPr>
              <a:t>　展示・試乗会</a:t>
            </a:r>
            <a:r>
              <a:rPr lang="en-US" altLang="ja-JP" sz="2000" kern="100" dirty="0" smtClean="0">
                <a:latin typeface="+mn-ea"/>
              </a:rPr>
              <a:t>15</a:t>
            </a:r>
            <a:r>
              <a:rPr lang="ja-JP" altLang="ja-JP" sz="2000" b="0" kern="100" dirty="0" smtClean="0">
                <a:solidFill>
                  <a:schemeClr val="tx1"/>
                </a:solidFill>
                <a:effectLst/>
                <a:latin typeface="+mn-ea"/>
              </a:rPr>
              <a:t>回）</a:t>
            </a:r>
          </a:p>
          <a:p>
            <a:pPr marL="360000" indent="-139700">
              <a:spcBef>
                <a:spcPts val="300"/>
              </a:spcBef>
            </a:pPr>
            <a:r>
              <a:rPr lang="ja-JP" altLang="ja-JP" sz="2000" b="0" kern="100" dirty="0" smtClean="0">
                <a:solidFill>
                  <a:schemeClr val="tx1"/>
                </a:solidFill>
                <a:effectLst/>
                <a:latin typeface="+mn-ea"/>
              </a:rPr>
              <a:t>・自動車使用管理計画書等による指導・取組促進（近畿運輸局・府）</a:t>
            </a:r>
            <a:endParaRPr lang="en-US" altLang="ja-JP" sz="2000" b="0" kern="100" dirty="0" smtClean="0">
              <a:solidFill>
                <a:schemeClr val="tx1"/>
              </a:solidFill>
              <a:effectLst/>
              <a:latin typeface="+mn-ea"/>
            </a:endParaRPr>
          </a:p>
          <a:p>
            <a:pPr marL="360000" indent="-139700">
              <a:spcBef>
                <a:spcPts val="300"/>
              </a:spcBef>
              <a:spcAft>
                <a:spcPts val="600"/>
              </a:spcAft>
            </a:pPr>
            <a:r>
              <a:rPr lang="ja-JP" altLang="en-US" sz="1600" dirty="0" smtClean="0">
                <a:latin typeface="+mn-ea"/>
              </a:rPr>
              <a:t>　［</a:t>
            </a:r>
            <a:r>
              <a:rPr lang="ja-JP" altLang="en-US" sz="1600" dirty="0">
                <a:latin typeface="+mn-ea"/>
              </a:rPr>
              <a:t>対象：全車種（軽自動車を除く）</a:t>
            </a:r>
            <a:r>
              <a:rPr lang="ja-JP" altLang="en-US" sz="1600" dirty="0" smtClean="0">
                <a:latin typeface="+mn-ea"/>
              </a:rPr>
              <a:t>］</a:t>
            </a:r>
            <a:endParaRPr lang="en-US" altLang="ja-JP" sz="1600" b="0" kern="100" dirty="0" smtClean="0">
              <a:solidFill>
                <a:schemeClr val="tx1"/>
              </a:solidFill>
              <a:effectLst/>
              <a:latin typeface="+mn-ea"/>
            </a:endParaRPr>
          </a:p>
          <a:p>
            <a:pPr marL="360000" indent="-139700">
              <a:spcBef>
                <a:spcPts val="300"/>
              </a:spcBef>
              <a:spcAft>
                <a:spcPts val="600"/>
              </a:spcAft>
            </a:pPr>
            <a:r>
              <a:rPr lang="ja-JP" altLang="ja-JP" sz="2000" b="0" kern="100" dirty="0" smtClean="0">
                <a:solidFill>
                  <a:schemeClr val="tx1"/>
                </a:solidFill>
                <a:effectLst/>
                <a:latin typeface="+mn-ea"/>
              </a:rPr>
              <a:t>・トラック等の導入補助　（近畿運輸局：</a:t>
            </a:r>
            <a:r>
              <a:rPr lang="en-US" altLang="ja-JP" sz="2000" b="0" kern="100" dirty="0" smtClean="0">
                <a:solidFill>
                  <a:schemeClr val="tx1"/>
                </a:solidFill>
                <a:effectLst/>
                <a:latin typeface="+mn-ea"/>
              </a:rPr>
              <a:t>H28</a:t>
            </a:r>
            <a:r>
              <a:rPr lang="ja-JP" altLang="ja-JP" sz="2000" b="0" kern="100" dirty="0" smtClean="0">
                <a:solidFill>
                  <a:schemeClr val="tx1"/>
                </a:solidFill>
                <a:effectLst/>
                <a:latin typeface="+mn-ea"/>
              </a:rPr>
              <a:t>　トラック</a:t>
            </a:r>
            <a:r>
              <a:rPr lang="en-US" altLang="ja-JP" sz="2000" b="0" kern="100" dirty="0" smtClean="0">
                <a:solidFill>
                  <a:schemeClr val="tx1"/>
                </a:solidFill>
                <a:effectLst/>
                <a:latin typeface="+mn-ea"/>
              </a:rPr>
              <a:t>225</a:t>
            </a:r>
            <a:r>
              <a:rPr lang="ja-JP" altLang="ja-JP" sz="2000" b="0" kern="100" dirty="0" smtClean="0">
                <a:solidFill>
                  <a:schemeClr val="tx1"/>
                </a:solidFill>
                <a:effectLst/>
                <a:latin typeface="+mn-ea"/>
              </a:rPr>
              <a:t>台、バス</a:t>
            </a:r>
            <a:r>
              <a:rPr lang="en-US" altLang="ja-JP" sz="2000" b="0" kern="100" dirty="0" smtClean="0">
                <a:solidFill>
                  <a:schemeClr val="tx1"/>
                </a:solidFill>
                <a:effectLst/>
                <a:latin typeface="+mn-ea"/>
              </a:rPr>
              <a:t>4</a:t>
            </a:r>
            <a:r>
              <a:rPr lang="ja-JP" altLang="ja-JP" sz="2000" b="0" kern="100" dirty="0" smtClean="0">
                <a:solidFill>
                  <a:schemeClr val="tx1"/>
                </a:solidFill>
                <a:effectLst/>
                <a:latin typeface="+mn-ea"/>
              </a:rPr>
              <a:t>台）</a:t>
            </a:r>
          </a:p>
          <a:p>
            <a:pPr marL="360000" indent="-139700">
              <a:spcBef>
                <a:spcPts val="300"/>
              </a:spcBef>
            </a:pPr>
            <a:r>
              <a:rPr lang="ja-JP" altLang="ja-JP" sz="2000" b="0" kern="100" dirty="0" smtClean="0">
                <a:solidFill>
                  <a:schemeClr val="tx1"/>
                </a:solidFill>
                <a:effectLst/>
                <a:latin typeface="+mn-ea"/>
              </a:rPr>
              <a:t>・</a:t>
            </a:r>
            <a:r>
              <a:rPr lang="ja-JP" altLang="en-US" sz="2000" kern="100" dirty="0" smtClean="0">
                <a:latin typeface="+mn-ea"/>
              </a:rPr>
              <a:t>充電器の導入補助</a:t>
            </a:r>
            <a:r>
              <a:rPr lang="ja-JP" altLang="ja-JP" sz="2000" b="0" kern="100" dirty="0" smtClean="0">
                <a:solidFill>
                  <a:schemeClr val="tx1"/>
                </a:solidFill>
                <a:effectLst/>
                <a:latin typeface="+mn-ea"/>
              </a:rPr>
              <a:t>（</a:t>
            </a:r>
            <a:r>
              <a:rPr lang="ja-JP" altLang="en-US" sz="2000" b="0" kern="100" dirty="0" smtClean="0">
                <a:solidFill>
                  <a:schemeClr val="tx1"/>
                </a:solidFill>
                <a:effectLst/>
                <a:latin typeface="+mn-ea"/>
              </a:rPr>
              <a:t>経済産業省</a:t>
            </a:r>
            <a:r>
              <a:rPr lang="ja-JP" altLang="ja-JP" sz="2000" b="0" kern="100" dirty="0" smtClean="0">
                <a:solidFill>
                  <a:schemeClr val="tx1"/>
                </a:solidFill>
                <a:effectLst/>
                <a:latin typeface="+mn-ea"/>
              </a:rPr>
              <a:t>：</a:t>
            </a:r>
            <a:r>
              <a:rPr lang="en-US" altLang="ja-JP" sz="2000" b="0" kern="100" dirty="0" smtClean="0">
                <a:solidFill>
                  <a:schemeClr val="tx1"/>
                </a:solidFill>
                <a:effectLst/>
                <a:latin typeface="+mn-ea"/>
              </a:rPr>
              <a:t>H28</a:t>
            </a:r>
            <a:r>
              <a:rPr lang="ja-JP" altLang="en-US" sz="2000" b="0" kern="100" dirty="0" smtClean="0">
                <a:solidFill>
                  <a:schemeClr val="tx1"/>
                </a:solidFill>
                <a:effectLst/>
                <a:latin typeface="+mn-ea"/>
              </a:rPr>
              <a:t>　</a:t>
            </a:r>
            <a:r>
              <a:rPr lang="en-US" altLang="ja-JP" sz="2000" b="0" kern="100" dirty="0" smtClean="0">
                <a:solidFill>
                  <a:schemeClr val="tx1"/>
                </a:solidFill>
                <a:effectLst/>
                <a:latin typeface="+mn-ea"/>
              </a:rPr>
              <a:t>209</a:t>
            </a:r>
            <a:r>
              <a:rPr lang="ja-JP" altLang="ja-JP" sz="2000" b="0" kern="100" dirty="0" smtClean="0">
                <a:solidFill>
                  <a:schemeClr val="tx1"/>
                </a:solidFill>
                <a:effectLst/>
                <a:latin typeface="+mn-ea"/>
              </a:rPr>
              <a:t>箇所）</a:t>
            </a:r>
            <a:endParaRPr lang="ja-JP" altLang="ja-JP" sz="2000" b="0" kern="100" dirty="0" smtClean="0">
              <a:solidFill>
                <a:schemeClr val="tx1"/>
              </a:solidFill>
              <a:effectLst/>
              <a:latin typeface="+mn-ea"/>
              <a:cs typeface="Times New Roman"/>
            </a:endParaRPr>
          </a:p>
        </p:txBody>
      </p:sp>
      <p:sp>
        <p:nvSpPr>
          <p:cNvPr id="3" name="スライド番号プレースホルダー 2"/>
          <p:cNvSpPr>
            <a:spLocks noGrp="1"/>
          </p:cNvSpPr>
          <p:nvPr>
            <p:ph type="sldNum" sz="quarter" idx="12"/>
          </p:nvPr>
        </p:nvSpPr>
        <p:spPr>
          <a:xfrm>
            <a:off x="8738120" y="6448251"/>
            <a:ext cx="370384" cy="365125"/>
          </a:xfrm>
        </p:spPr>
        <p:txBody>
          <a:bodyPr/>
          <a:lstStyle/>
          <a:p>
            <a:fld id="{DE2F8A21-8B7F-4E81-A1D6-B63D9660F4C6}" type="slidenum">
              <a:rPr kumimoji="1" lang="ja-JP" altLang="en-US" smtClean="0"/>
              <a:pPr/>
              <a:t>3</a:t>
            </a:fld>
            <a:endParaRPr kumimoji="1" lang="ja-JP" altLang="en-US"/>
          </a:p>
        </p:txBody>
      </p:sp>
      <p:sp>
        <p:nvSpPr>
          <p:cNvPr id="8" name="テキスト ボックス 7"/>
          <p:cNvSpPr txBox="1"/>
          <p:nvPr/>
        </p:nvSpPr>
        <p:spPr>
          <a:xfrm>
            <a:off x="1691680" y="102680"/>
            <a:ext cx="6678660" cy="461665"/>
          </a:xfrm>
          <a:prstGeom prst="rect">
            <a:avLst/>
          </a:prstGeom>
          <a:noFill/>
        </p:spPr>
        <p:txBody>
          <a:bodyPr wrap="square" rtlCol="0">
            <a:spAutoFit/>
          </a:bodyPr>
          <a:lstStyle/>
          <a:p>
            <a:pPr algn="ctr"/>
            <a:r>
              <a:rPr lang="ja-JP" altLang="en-US" sz="2400" dirty="0">
                <a:latin typeface="+mn-ea"/>
              </a:rPr>
              <a:t>３．エコカーの普及促進、４．エコドライブの</a:t>
            </a:r>
            <a:r>
              <a:rPr lang="ja-JP" altLang="en-US" sz="2400" dirty="0" smtClean="0">
                <a:latin typeface="+mn-ea"/>
              </a:rPr>
              <a:t>推進</a:t>
            </a:r>
            <a:endParaRPr lang="ja-JP" altLang="en-US" sz="2400" dirty="0">
              <a:latin typeface="+mn-ea"/>
            </a:endParaRPr>
          </a:p>
        </p:txBody>
      </p:sp>
      <p:sp>
        <p:nvSpPr>
          <p:cNvPr id="11" name="テキスト ボックス 10"/>
          <p:cNvSpPr txBox="1"/>
          <p:nvPr/>
        </p:nvSpPr>
        <p:spPr>
          <a:xfrm>
            <a:off x="2951820" y="3742432"/>
            <a:ext cx="2844316" cy="307777"/>
          </a:xfrm>
          <a:prstGeom prst="rect">
            <a:avLst/>
          </a:prstGeom>
          <a:noFill/>
        </p:spPr>
        <p:txBody>
          <a:bodyPr wrap="square" rtlCol="0">
            <a:spAutoFit/>
          </a:bodyPr>
          <a:lstStyle/>
          <a:p>
            <a:pPr>
              <a:spcBef>
                <a:spcPts val="600"/>
              </a:spcBef>
            </a:pPr>
            <a:r>
              <a:rPr lang="en-US" altLang="ja-JP" sz="1400" dirty="0" smtClean="0">
                <a:latin typeface="+mn-ea"/>
              </a:rPr>
              <a:t>※NO</a:t>
            </a:r>
            <a:r>
              <a:rPr lang="ja-JP" altLang="en-US" sz="1400" dirty="0" smtClean="0">
                <a:latin typeface="+mn-ea"/>
              </a:rPr>
              <a:t>ｘ・</a:t>
            </a:r>
            <a:r>
              <a:rPr lang="en-US" altLang="ja-JP" sz="1400" dirty="0" smtClean="0">
                <a:latin typeface="+mn-ea"/>
              </a:rPr>
              <a:t>PM</a:t>
            </a:r>
            <a:r>
              <a:rPr lang="ja-JP" altLang="en-US" sz="1400" dirty="0" smtClean="0">
                <a:latin typeface="+mn-ea"/>
              </a:rPr>
              <a:t>削減量未算定</a:t>
            </a:r>
            <a:endParaRPr lang="ja-JP" altLang="en-US" sz="1400" dirty="0">
              <a:latin typeface="+mn-ea"/>
            </a:endParaRPr>
          </a:p>
        </p:txBody>
      </p:sp>
      <p:pic>
        <p:nvPicPr>
          <p:cNvPr id="12" name="図 11" descr="leafOMOTE"/>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10364" y="3433035"/>
            <a:ext cx="1476000" cy="2084197"/>
          </a:xfrm>
          <a:prstGeom prst="rect">
            <a:avLst/>
          </a:prstGeom>
          <a:noFill/>
          <a:ln>
            <a:noFill/>
          </a:ln>
        </p:spPr>
      </p:pic>
      <p:pic>
        <p:nvPicPr>
          <p:cNvPr id="14" name="図 13" descr="ecodrive-sho"/>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56368" y="5843364"/>
            <a:ext cx="1656000" cy="665293"/>
          </a:xfrm>
          <a:prstGeom prst="rect">
            <a:avLst/>
          </a:prstGeom>
          <a:noFill/>
          <a:ln>
            <a:noFill/>
          </a:ln>
        </p:spPr>
      </p:pic>
      <p:sp>
        <p:nvSpPr>
          <p:cNvPr id="15" name="テキスト ボックス 14"/>
          <p:cNvSpPr txBox="1"/>
          <p:nvPr/>
        </p:nvSpPr>
        <p:spPr>
          <a:xfrm>
            <a:off x="7092280" y="5497487"/>
            <a:ext cx="1512168" cy="307777"/>
          </a:xfrm>
          <a:prstGeom prst="rect">
            <a:avLst/>
          </a:prstGeom>
          <a:noFill/>
        </p:spPr>
        <p:txBody>
          <a:bodyPr wrap="square" rtlCol="0">
            <a:spAutoFit/>
          </a:bodyPr>
          <a:lstStyle/>
          <a:p>
            <a:pPr algn="ctr">
              <a:spcBef>
                <a:spcPts val="600"/>
              </a:spcBef>
            </a:pPr>
            <a:r>
              <a:rPr lang="ja-JP" altLang="en-US" sz="1400" dirty="0" smtClean="0">
                <a:latin typeface="+mn-ea"/>
              </a:rPr>
              <a:t>リーフレット</a:t>
            </a:r>
            <a:endParaRPr lang="ja-JP" altLang="en-US" sz="1400" dirty="0">
              <a:latin typeface="+mn-ea"/>
            </a:endParaRPr>
          </a:p>
        </p:txBody>
      </p:sp>
      <p:sp>
        <p:nvSpPr>
          <p:cNvPr id="16" name="テキスト ボックス 15"/>
          <p:cNvSpPr txBox="1"/>
          <p:nvPr/>
        </p:nvSpPr>
        <p:spPr>
          <a:xfrm>
            <a:off x="6948264" y="6504330"/>
            <a:ext cx="1872208" cy="307777"/>
          </a:xfrm>
          <a:prstGeom prst="rect">
            <a:avLst/>
          </a:prstGeom>
          <a:noFill/>
        </p:spPr>
        <p:txBody>
          <a:bodyPr wrap="square" rtlCol="0">
            <a:spAutoFit/>
          </a:bodyPr>
          <a:lstStyle/>
          <a:p>
            <a:pPr algn="ctr">
              <a:spcBef>
                <a:spcPts val="600"/>
              </a:spcBef>
            </a:pPr>
            <a:r>
              <a:rPr lang="ja-JP" altLang="en-US" sz="1400" dirty="0" smtClean="0">
                <a:latin typeface="+mn-ea"/>
              </a:rPr>
              <a:t>エコドライブステッカー</a:t>
            </a:r>
            <a:endParaRPr lang="ja-JP" altLang="en-US" sz="1400" dirty="0">
              <a:latin typeface="+mn-ea"/>
            </a:endParaRPr>
          </a:p>
        </p:txBody>
      </p:sp>
      <p:sp>
        <p:nvSpPr>
          <p:cNvPr id="13" name="テキスト ボックス 12"/>
          <p:cNvSpPr txBox="1"/>
          <p:nvPr/>
        </p:nvSpPr>
        <p:spPr>
          <a:xfrm>
            <a:off x="1588" y="148570"/>
            <a:ext cx="2124744" cy="400110"/>
          </a:xfrm>
          <a:prstGeom prst="rect">
            <a:avLst/>
          </a:prstGeom>
          <a:noFill/>
        </p:spPr>
        <p:txBody>
          <a:bodyPr wrap="square" rtlCol="0">
            <a:spAutoFit/>
          </a:bodyPr>
          <a:lstStyle/>
          <a:p>
            <a:r>
              <a:rPr lang="ja-JP" altLang="en-US" sz="2000" dirty="0" smtClean="0">
                <a:latin typeface="+mn-ea"/>
              </a:rPr>
              <a:t>＜取組状況＞</a:t>
            </a:r>
            <a:endParaRPr kumimoji="1" lang="ja-JP" altLang="en-US" sz="2000" dirty="0">
              <a:latin typeface="+mn-ea"/>
            </a:endParaRPr>
          </a:p>
        </p:txBody>
      </p:sp>
    </p:spTree>
    <p:extLst>
      <p:ext uri="{BB962C8B-B14F-4D97-AF65-F5344CB8AC3E}">
        <p14:creationId xmlns:p14="http://schemas.microsoft.com/office/powerpoint/2010/main" val="20154072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323528" y="620688"/>
            <a:ext cx="8532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79512" y="845706"/>
            <a:ext cx="8820472" cy="5247590"/>
          </a:xfrm>
          <a:prstGeom prst="rect">
            <a:avLst/>
          </a:prstGeom>
          <a:noFill/>
        </p:spPr>
        <p:txBody>
          <a:bodyPr wrap="square" rtlCol="0">
            <a:spAutoFit/>
          </a:bodyPr>
          <a:lstStyle/>
          <a:p>
            <a:pPr marL="180000">
              <a:spcAft>
                <a:spcPts val="600"/>
              </a:spcAft>
            </a:pPr>
            <a:r>
              <a:rPr lang="ja-JP" altLang="en-US" sz="2000" b="1" dirty="0" smtClean="0">
                <a:latin typeface="+mj-ea"/>
                <a:ea typeface="+mj-ea"/>
              </a:rPr>
              <a:t>○公共交通機関の利便性の向上</a:t>
            </a:r>
            <a:endParaRPr lang="en-US" altLang="ja-JP" sz="2000" b="1" dirty="0" smtClean="0">
              <a:latin typeface="+mj-ea"/>
              <a:ea typeface="+mj-ea"/>
            </a:endParaRPr>
          </a:p>
          <a:p>
            <a:pPr marL="360000">
              <a:spcBef>
                <a:spcPts val="300"/>
              </a:spcBef>
              <a:spcAft>
                <a:spcPts val="600"/>
              </a:spcAft>
            </a:pPr>
            <a:r>
              <a:rPr lang="ja-JP" altLang="ja-JP" sz="2000" dirty="0" smtClean="0">
                <a:latin typeface="+mj-ea"/>
                <a:ea typeface="+mj-ea"/>
              </a:rPr>
              <a:t>・</a:t>
            </a:r>
            <a:r>
              <a:rPr lang="ja-JP" altLang="ja-JP" sz="2000" dirty="0">
                <a:latin typeface="+mj-ea"/>
                <a:ea typeface="+mj-ea"/>
              </a:rPr>
              <a:t>おおさか東線（新大阪～久宝寺）</a:t>
            </a:r>
            <a:r>
              <a:rPr lang="ja-JP" altLang="ja-JP" sz="2000" dirty="0" smtClean="0">
                <a:latin typeface="+mj-ea"/>
                <a:ea typeface="+mj-ea"/>
              </a:rPr>
              <a:t>整備</a:t>
            </a:r>
            <a:r>
              <a:rPr lang="ja-JP" altLang="en-US" sz="2000" dirty="0" smtClean="0">
                <a:latin typeface="+mj-ea"/>
                <a:ea typeface="+mj-ea"/>
              </a:rPr>
              <a:t>中　</a:t>
            </a:r>
            <a:r>
              <a:rPr lang="ja-JP" altLang="ja-JP" sz="2000" dirty="0" smtClean="0">
                <a:latin typeface="+mj-ea"/>
                <a:ea typeface="+mj-ea"/>
              </a:rPr>
              <a:t>（大阪外環状鉄道㈱</a:t>
            </a:r>
            <a:r>
              <a:rPr lang="ja-JP" altLang="en-US" sz="2000" dirty="0" smtClean="0">
                <a:latin typeface="+mj-ea"/>
                <a:ea typeface="+mj-ea"/>
              </a:rPr>
              <a:t>）</a:t>
            </a:r>
            <a:endParaRPr lang="en-US" altLang="ja-JP" sz="2000" dirty="0" smtClean="0">
              <a:latin typeface="+mj-ea"/>
              <a:ea typeface="+mj-ea"/>
            </a:endParaRPr>
          </a:p>
          <a:p>
            <a:pPr marL="531813">
              <a:spcAft>
                <a:spcPts val="600"/>
              </a:spcAft>
            </a:pPr>
            <a:r>
              <a:rPr lang="en-US" altLang="ja-JP" sz="2000" dirty="0" smtClean="0">
                <a:latin typeface="+mj-ea"/>
                <a:ea typeface="+mj-ea"/>
              </a:rPr>
              <a:t>H30</a:t>
            </a:r>
            <a:r>
              <a:rPr lang="ja-JP" altLang="ja-JP" sz="2000" dirty="0" smtClean="0">
                <a:latin typeface="+mj-ea"/>
                <a:ea typeface="+mj-ea"/>
              </a:rPr>
              <a:t>末全線開業予定</a:t>
            </a:r>
            <a:r>
              <a:rPr lang="ja-JP" altLang="en-US" sz="2000" dirty="0" smtClean="0">
                <a:latin typeface="+mj-ea"/>
                <a:ea typeface="+mj-ea"/>
              </a:rPr>
              <a:t>　</a:t>
            </a:r>
            <a:r>
              <a:rPr lang="en-US" altLang="ja-JP" sz="2000" dirty="0" smtClean="0">
                <a:latin typeface="+mj-ea"/>
                <a:ea typeface="+mj-ea"/>
              </a:rPr>
              <a:t>※H20.3 </a:t>
            </a:r>
            <a:r>
              <a:rPr lang="ja-JP" altLang="en-US" sz="2000" dirty="0" smtClean="0">
                <a:latin typeface="+mj-ea"/>
                <a:ea typeface="+mj-ea"/>
              </a:rPr>
              <a:t>放出～久宝寺間 開業済</a:t>
            </a:r>
            <a:endParaRPr lang="ja-JP" altLang="ja-JP" sz="2000" dirty="0" smtClean="0">
              <a:latin typeface="+mj-ea"/>
              <a:ea typeface="+mj-ea"/>
            </a:endParaRPr>
          </a:p>
          <a:p>
            <a:pPr marL="360000">
              <a:spcBef>
                <a:spcPts val="300"/>
              </a:spcBef>
              <a:spcAft>
                <a:spcPts val="600"/>
              </a:spcAft>
            </a:pPr>
            <a:r>
              <a:rPr lang="ja-JP" altLang="ja-JP" sz="2000" dirty="0" smtClean="0">
                <a:latin typeface="+mj-ea"/>
                <a:ea typeface="+mj-ea"/>
              </a:rPr>
              <a:t>・バスロケーションシステムの整備（大阪市：</a:t>
            </a:r>
            <a:r>
              <a:rPr lang="en-US" altLang="ja-JP" sz="2000" dirty="0" smtClean="0">
                <a:latin typeface="+mj-ea"/>
                <a:ea typeface="+mj-ea"/>
              </a:rPr>
              <a:t>H28   671</a:t>
            </a:r>
            <a:r>
              <a:rPr lang="ja-JP" altLang="ja-JP" sz="2000" dirty="0" smtClean="0">
                <a:latin typeface="+mj-ea"/>
                <a:ea typeface="+mj-ea"/>
              </a:rPr>
              <a:t>基）</a:t>
            </a:r>
            <a:endParaRPr lang="en-US" altLang="ja-JP" sz="2000" dirty="0" smtClean="0">
              <a:latin typeface="+mj-ea"/>
              <a:ea typeface="+mj-ea"/>
            </a:endParaRPr>
          </a:p>
          <a:p>
            <a:pPr marL="360000">
              <a:spcBef>
                <a:spcPts val="300"/>
              </a:spcBef>
              <a:spcAft>
                <a:spcPts val="600"/>
              </a:spcAft>
            </a:pPr>
            <a:r>
              <a:rPr lang="ja-JP" altLang="en-US" sz="2000" dirty="0" smtClean="0">
                <a:latin typeface="+mj-ea"/>
                <a:ea typeface="+mj-ea"/>
              </a:rPr>
              <a:t>・コミュニティバスの運行（堺市、四條畷市、和泉市等）</a:t>
            </a:r>
            <a:endParaRPr lang="ja-JP" altLang="ja-JP" sz="2000" dirty="0" smtClean="0">
              <a:latin typeface="+mj-ea"/>
              <a:ea typeface="+mj-ea"/>
            </a:endParaRPr>
          </a:p>
          <a:p>
            <a:pPr marL="449263" indent="-90488">
              <a:spcBef>
                <a:spcPts val="300"/>
              </a:spcBef>
              <a:spcAft>
                <a:spcPts val="600"/>
              </a:spcAft>
            </a:pPr>
            <a:r>
              <a:rPr lang="ja-JP" altLang="ja-JP" sz="2000" dirty="0" smtClean="0">
                <a:latin typeface="+mj-ea"/>
                <a:ea typeface="+mj-ea"/>
              </a:rPr>
              <a:t>・</a:t>
            </a:r>
            <a:r>
              <a:rPr lang="ja-JP" altLang="ja-JP" sz="2000" dirty="0">
                <a:latin typeface="+mj-ea"/>
                <a:ea typeface="+mj-ea"/>
              </a:rPr>
              <a:t>駅前広場</a:t>
            </a:r>
            <a:r>
              <a:rPr lang="ja-JP" altLang="ja-JP" sz="2000" dirty="0" smtClean="0">
                <a:latin typeface="+mj-ea"/>
                <a:ea typeface="+mj-ea"/>
              </a:rPr>
              <a:t>整備</a:t>
            </a:r>
            <a:r>
              <a:rPr lang="ja-JP" altLang="en-US" sz="2000" dirty="0">
                <a:latin typeface="+mj-ea"/>
                <a:ea typeface="+mj-ea"/>
              </a:rPr>
              <a:t>　</a:t>
            </a:r>
            <a:r>
              <a:rPr lang="en-US" altLang="ja-JP" sz="2000" dirty="0" smtClean="0">
                <a:latin typeface="+mj-ea"/>
                <a:ea typeface="+mj-ea"/>
              </a:rPr>
              <a:t>H28</a:t>
            </a:r>
            <a:r>
              <a:rPr lang="ja-JP" altLang="en-US" sz="2000" dirty="0" smtClean="0">
                <a:latin typeface="+mj-ea"/>
                <a:ea typeface="+mj-ea"/>
              </a:rPr>
              <a:t>：南海鳥取ノ荘駅完了、</a:t>
            </a:r>
            <a:r>
              <a:rPr lang="en-US" altLang="ja-JP" sz="2000" dirty="0" smtClean="0">
                <a:latin typeface="+mj-ea"/>
                <a:ea typeface="+mj-ea"/>
              </a:rPr>
              <a:t>12</a:t>
            </a:r>
            <a:r>
              <a:rPr lang="ja-JP" altLang="en-US" sz="2000" dirty="0" smtClean="0">
                <a:latin typeface="+mj-ea"/>
                <a:ea typeface="+mj-ea"/>
              </a:rPr>
              <a:t>箇所整備中</a:t>
            </a:r>
            <a:endParaRPr lang="en-US" altLang="ja-JP" sz="2000" dirty="0" smtClean="0">
              <a:latin typeface="+mj-ea"/>
              <a:ea typeface="+mj-ea"/>
            </a:endParaRPr>
          </a:p>
          <a:p>
            <a:pPr marL="180000">
              <a:spcBef>
                <a:spcPts val="1200"/>
              </a:spcBef>
              <a:spcAft>
                <a:spcPts val="600"/>
              </a:spcAft>
            </a:pPr>
            <a:r>
              <a:rPr lang="ja-JP" altLang="en-US" sz="2000" b="1" dirty="0" smtClean="0">
                <a:latin typeface="+mj-ea"/>
                <a:ea typeface="+mj-ea"/>
              </a:rPr>
              <a:t>○</a:t>
            </a:r>
            <a:r>
              <a:rPr lang="ja-JP" altLang="en-US" sz="2000" b="1" dirty="0">
                <a:latin typeface="+mj-ea"/>
                <a:ea typeface="+mj-ea"/>
              </a:rPr>
              <a:t>自家用自動車の使用</a:t>
            </a:r>
            <a:r>
              <a:rPr lang="ja-JP" altLang="en-US" sz="2000" b="1" dirty="0" smtClean="0">
                <a:latin typeface="+mj-ea"/>
                <a:ea typeface="+mj-ea"/>
              </a:rPr>
              <a:t>自粛　</a:t>
            </a:r>
            <a:r>
              <a:rPr lang="ja-JP" altLang="en-US" sz="1600" b="1" dirty="0" smtClean="0">
                <a:latin typeface="+mj-ea"/>
                <a:ea typeface="+mj-ea"/>
              </a:rPr>
              <a:t>［</a:t>
            </a:r>
            <a:r>
              <a:rPr lang="ja-JP" altLang="en-US" sz="1600" b="1" dirty="0">
                <a:latin typeface="+mj-ea"/>
                <a:ea typeface="+mj-ea"/>
              </a:rPr>
              <a:t>対象</a:t>
            </a:r>
            <a:r>
              <a:rPr lang="ja-JP" altLang="en-US" sz="1600" b="1" dirty="0" smtClean="0">
                <a:latin typeface="+mj-ea"/>
                <a:ea typeface="+mj-ea"/>
              </a:rPr>
              <a:t>：乗用車等］</a:t>
            </a:r>
            <a:endParaRPr lang="ja-JP" altLang="en-US" sz="1600" b="1" dirty="0">
              <a:latin typeface="+mj-ea"/>
              <a:ea typeface="+mj-ea"/>
            </a:endParaRPr>
          </a:p>
          <a:p>
            <a:pPr marL="539750" indent="-185738">
              <a:spcBef>
                <a:spcPts val="300"/>
              </a:spcBef>
              <a:spcAft>
                <a:spcPts val="600"/>
              </a:spcAft>
            </a:pPr>
            <a:r>
              <a:rPr lang="ja-JP" altLang="ja-JP" sz="2000" dirty="0" smtClean="0">
                <a:latin typeface="+mj-ea"/>
                <a:ea typeface="+mj-ea"/>
              </a:rPr>
              <a:t>・</a:t>
            </a:r>
            <a:r>
              <a:rPr lang="ja-JP" altLang="ja-JP" sz="2000" dirty="0">
                <a:latin typeface="+mj-ea"/>
                <a:ea typeface="+mj-ea"/>
              </a:rPr>
              <a:t>エコ通勤優良事業所認証</a:t>
            </a:r>
            <a:r>
              <a:rPr lang="ja-JP" altLang="ja-JP" sz="2000" dirty="0" smtClean="0">
                <a:latin typeface="+mj-ea"/>
                <a:ea typeface="+mj-ea"/>
              </a:rPr>
              <a:t>制度（</a:t>
            </a:r>
            <a:r>
              <a:rPr lang="ja-JP" altLang="ja-JP" sz="2000" dirty="0">
                <a:latin typeface="+mj-ea"/>
                <a:ea typeface="+mj-ea"/>
              </a:rPr>
              <a:t>近畿運輸局</a:t>
            </a:r>
            <a:r>
              <a:rPr lang="ja-JP" altLang="ja-JP" sz="2000" dirty="0" smtClean="0">
                <a:latin typeface="+mj-ea"/>
                <a:ea typeface="+mj-ea"/>
              </a:rPr>
              <a:t>：</a:t>
            </a:r>
            <a:r>
              <a:rPr lang="en-US" altLang="ja-JP" sz="2000" dirty="0" smtClean="0">
                <a:latin typeface="+mj-ea"/>
                <a:ea typeface="+mj-ea"/>
              </a:rPr>
              <a:t>H28</a:t>
            </a:r>
            <a:r>
              <a:rPr lang="ja-JP" altLang="en-US" sz="2000" dirty="0" smtClean="0">
                <a:latin typeface="+mj-ea"/>
                <a:ea typeface="+mj-ea"/>
              </a:rPr>
              <a:t>年度</a:t>
            </a:r>
            <a:r>
              <a:rPr lang="ja-JP" altLang="ja-JP" sz="2000" dirty="0" smtClean="0">
                <a:latin typeface="+mj-ea"/>
                <a:ea typeface="+mj-ea"/>
              </a:rPr>
              <a:t>末</a:t>
            </a:r>
            <a:r>
              <a:rPr lang="ja-JP" altLang="en-US" sz="2000" dirty="0" smtClean="0">
                <a:latin typeface="+mj-ea"/>
                <a:ea typeface="+mj-ea"/>
              </a:rPr>
              <a:t>　</a:t>
            </a:r>
            <a:r>
              <a:rPr lang="en-US" altLang="ja-JP" sz="2000" dirty="0" smtClean="0">
                <a:latin typeface="+mj-ea"/>
                <a:ea typeface="+mj-ea"/>
              </a:rPr>
              <a:t>38</a:t>
            </a:r>
            <a:r>
              <a:rPr lang="ja-JP" altLang="ja-JP" sz="2000" dirty="0" smtClean="0">
                <a:latin typeface="+mj-ea"/>
                <a:ea typeface="+mj-ea"/>
              </a:rPr>
              <a:t>事業所</a:t>
            </a:r>
            <a:r>
              <a:rPr lang="ja-JP" altLang="en-US" sz="2000" dirty="0" smtClean="0">
                <a:latin typeface="+mj-ea"/>
                <a:ea typeface="+mj-ea"/>
              </a:rPr>
              <a:t>認証</a:t>
            </a:r>
            <a:r>
              <a:rPr lang="ja-JP" altLang="ja-JP" sz="2000" dirty="0" smtClean="0">
                <a:latin typeface="+mj-ea"/>
                <a:ea typeface="+mj-ea"/>
              </a:rPr>
              <a:t>）</a:t>
            </a:r>
            <a:endParaRPr lang="en-US" altLang="ja-JP" sz="2000" dirty="0" smtClean="0">
              <a:latin typeface="+mj-ea"/>
              <a:ea typeface="+mj-ea"/>
            </a:endParaRPr>
          </a:p>
          <a:p>
            <a:pPr marL="539750" indent="-185738">
              <a:spcBef>
                <a:spcPts val="300"/>
              </a:spcBef>
              <a:spcAft>
                <a:spcPts val="600"/>
              </a:spcAft>
            </a:pPr>
            <a:r>
              <a:rPr lang="ja-JP" altLang="en-US" sz="2000" dirty="0" smtClean="0">
                <a:latin typeface="+mj-ea"/>
                <a:ea typeface="+mj-ea"/>
              </a:rPr>
              <a:t>・ノーマイカーデーの啓発等の実施（大阪市、堺市、高槻市、摂津市等）</a:t>
            </a:r>
            <a:endParaRPr lang="en-US" altLang="ja-JP" sz="2000" dirty="0" smtClean="0">
              <a:latin typeface="+mj-ea"/>
              <a:ea typeface="+mj-ea"/>
            </a:endParaRPr>
          </a:p>
          <a:p>
            <a:pPr marL="180000">
              <a:spcBef>
                <a:spcPts val="1200"/>
              </a:spcBef>
              <a:spcAft>
                <a:spcPts val="600"/>
              </a:spcAft>
            </a:pPr>
            <a:r>
              <a:rPr lang="ja-JP" altLang="en-US" sz="2000" b="1" dirty="0" smtClean="0">
                <a:latin typeface="ＭＳ ゴシック" panose="020B0609070205080204" pitchFamily="49" charset="-128"/>
                <a:ea typeface="ＭＳ ゴシック" panose="020B0609070205080204" pitchFamily="49" charset="-128"/>
              </a:rPr>
              <a:t>○歩</a:t>
            </a:r>
            <a:r>
              <a:rPr lang="ja-JP" altLang="en-US" sz="2000" b="1" dirty="0">
                <a:latin typeface="ＭＳ ゴシック" panose="020B0609070205080204" pitchFamily="49" charset="-128"/>
                <a:ea typeface="ＭＳ ゴシック" panose="020B0609070205080204" pitchFamily="49" charset="-128"/>
              </a:rPr>
              <a:t>行者・</a:t>
            </a:r>
            <a:r>
              <a:rPr lang="ja-JP" altLang="en-US" sz="2000" b="1" dirty="0" smtClean="0">
                <a:latin typeface="ＭＳ ゴシック" panose="020B0609070205080204" pitchFamily="49" charset="-128"/>
                <a:ea typeface="ＭＳ ゴシック" panose="020B0609070205080204" pitchFamily="49" charset="-128"/>
              </a:rPr>
              <a:t>自転車利用の</a:t>
            </a:r>
            <a:r>
              <a:rPr lang="ja-JP" altLang="en-US" sz="2000" b="1" dirty="0">
                <a:latin typeface="ＭＳ ゴシック" panose="020B0609070205080204" pitchFamily="49" charset="-128"/>
                <a:ea typeface="ＭＳ ゴシック" panose="020B0609070205080204" pitchFamily="49" charset="-128"/>
              </a:rPr>
              <a:t>利便性の向上</a:t>
            </a:r>
            <a:endParaRPr lang="en-US" altLang="ja-JP" sz="2000" b="1" dirty="0">
              <a:latin typeface="ＭＳ ゴシック" panose="020B0609070205080204" pitchFamily="49" charset="-128"/>
              <a:ea typeface="ＭＳ ゴシック" panose="020B0609070205080204" pitchFamily="49" charset="-128"/>
            </a:endParaRPr>
          </a:p>
          <a:p>
            <a:pPr marL="539750" indent="-185738">
              <a:spcBef>
                <a:spcPts val="300"/>
              </a:spcBef>
              <a:spcAft>
                <a:spcPts val="600"/>
              </a:spcAft>
            </a:pPr>
            <a:r>
              <a:rPr lang="ja-JP" altLang="en-US" sz="2000" dirty="0" smtClean="0">
                <a:latin typeface="+mj-ea"/>
                <a:ea typeface="+mj-ea"/>
              </a:rPr>
              <a:t>・自転車</a:t>
            </a:r>
            <a:r>
              <a:rPr lang="ja-JP" altLang="en-US" sz="2000" dirty="0">
                <a:latin typeface="+mj-ea"/>
                <a:ea typeface="+mj-ea"/>
              </a:rPr>
              <a:t>歩行者</a:t>
            </a:r>
            <a:r>
              <a:rPr lang="ja-JP" altLang="en-US" sz="2000" dirty="0" smtClean="0">
                <a:latin typeface="+mj-ea"/>
                <a:ea typeface="+mj-ea"/>
              </a:rPr>
              <a:t>道の整備（近畿地方整備局等）</a:t>
            </a:r>
            <a:endParaRPr lang="en-US" altLang="ja-JP" sz="2000" dirty="0" smtClean="0">
              <a:latin typeface="+mj-ea"/>
              <a:ea typeface="+mj-ea"/>
            </a:endParaRPr>
          </a:p>
          <a:p>
            <a:pPr marL="539750" indent="-185738">
              <a:spcBef>
                <a:spcPts val="300"/>
              </a:spcBef>
              <a:spcAft>
                <a:spcPts val="600"/>
              </a:spcAft>
            </a:pPr>
            <a:r>
              <a:rPr lang="ja-JP" altLang="en-US" sz="2000" dirty="0">
                <a:latin typeface="+mj-ea"/>
                <a:ea typeface="+mj-ea"/>
              </a:rPr>
              <a:t>　</a:t>
            </a:r>
            <a:r>
              <a:rPr lang="en-US" altLang="ja-JP" sz="2000" dirty="0" smtClean="0">
                <a:latin typeface="+mn-ea"/>
              </a:rPr>
              <a:t>H28</a:t>
            </a:r>
            <a:r>
              <a:rPr lang="ja-JP" altLang="en-US" sz="2000" dirty="0" smtClean="0">
                <a:latin typeface="+mn-ea"/>
              </a:rPr>
              <a:t>：岸和田</a:t>
            </a:r>
            <a:r>
              <a:rPr lang="en-US" altLang="ja-JP" sz="2000" dirty="0" smtClean="0">
                <a:latin typeface="+mn-ea"/>
              </a:rPr>
              <a:t>3</a:t>
            </a:r>
            <a:r>
              <a:rPr lang="ja-JP" altLang="en-US" sz="2000" dirty="0" smtClean="0">
                <a:latin typeface="+mn-ea"/>
              </a:rPr>
              <a:t>丁目</a:t>
            </a:r>
            <a:r>
              <a:rPr lang="ja-JP" altLang="ja-JP" sz="2000" dirty="0" smtClean="0">
                <a:latin typeface="+mn-ea"/>
              </a:rPr>
              <a:t>（</a:t>
            </a:r>
            <a:r>
              <a:rPr lang="ja-JP" altLang="en-US" sz="2000" dirty="0" smtClean="0">
                <a:latin typeface="+mn-ea"/>
              </a:rPr>
              <a:t>門真市</a:t>
            </a:r>
            <a:r>
              <a:rPr lang="ja-JP" altLang="ja-JP" sz="2000" dirty="0" smtClean="0">
                <a:latin typeface="+mn-ea"/>
              </a:rPr>
              <a:t>）</a:t>
            </a:r>
            <a:r>
              <a:rPr lang="ja-JP" altLang="en-US" sz="2000" dirty="0" smtClean="0">
                <a:latin typeface="+mn-ea"/>
              </a:rPr>
              <a:t>完了、国道</a:t>
            </a:r>
            <a:r>
              <a:rPr lang="en-US" altLang="ja-JP" sz="2000" dirty="0" smtClean="0">
                <a:latin typeface="+mn-ea"/>
              </a:rPr>
              <a:t>43</a:t>
            </a:r>
            <a:r>
              <a:rPr lang="ja-JP" altLang="en-US" sz="2000" dirty="0" err="1" smtClean="0">
                <a:latin typeface="+mn-ea"/>
              </a:rPr>
              <a:t>、</a:t>
            </a:r>
            <a:r>
              <a:rPr lang="en-US" altLang="ja-JP" sz="2000" dirty="0" smtClean="0">
                <a:latin typeface="+mn-ea"/>
              </a:rPr>
              <a:t>25</a:t>
            </a:r>
            <a:r>
              <a:rPr lang="ja-JP" altLang="en-US" sz="2000" dirty="0" smtClean="0">
                <a:latin typeface="+mn-ea"/>
              </a:rPr>
              <a:t>号他整備中</a:t>
            </a:r>
            <a:endParaRPr lang="en-US" altLang="ja-JP" sz="2000" dirty="0" smtClean="0">
              <a:latin typeface="+mn-ea"/>
            </a:endParaRPr>
          </a:p>
        </p:txBody>
      </p:sp>
      <p:sp>
        <p:nvSpPr>
          <p:cNvPr id="2" name="スライド番号プレースホルダー 1"/>
          <p:cNvSpPr>
            <a:spLocks noGrp="1"/>
          </p:cNvSpPr>
          <p:nvPr>
            <p:ph type="sldNum" sz="quarter" idx="12"/>
          </p:nvPr>
        </p:nvSpPr>
        <p:spPr>
          <a:xfrm>
            <a:off x="8676456" y="6520259"/>
            <a:ext cx="442392" cy="365125"/>
          </a:xfrm>
        </p:spPr>
        <p:txBody>
          <a:bodyPr/>
          <a:lstStyle/>
          <a:p>
            <a:fld id="{DE2F8A21-8B7F-4E81-A1D6-B63D9660F4C6}" type="slidenum">
              <a:rPr kumimoji="1" lang="ja-JP" altLang="en-US" smtClean="0"/>
              <a:pPr/>
              <a:t>4</a:t>
            </a:fld>
            <a:endParaRPr kumimoji="1" lang="ja-JP" altLang="en-US" dirty="0"/>
          </a:p>
        </p:txBody>
      </p:sp>
      <p:sp>
        <p:nvSpPr>
          <p:cNvPr id="8" name="テキスト ボックス 7"/>
          <p:cNvSpPr txBox="1"/>
          <p:nvPr/>
        </p:nvSpPr>
        <p:spPr>
          <a:xfrm>
            <a:off x="2489832" y="159023"/>
            <a:ext cx="4157700" cy="461665"/>
          </a:xfrm>
          <a:prstGeom prst="rect">
            <a:avLst/>
          </a:prstGeom>
          <a:noFill/>
        </p:spPr>
        <p:txBody>
          <a:bodyPr wrap="square" rtlCol="0" anchor="ctr" anchorCtr="0">
            <a:noAutofit/>
          </a:bodyPr>
          <a:lstStyle/>
          <a:p>
            <a:pPr algn="ctr" fontAlgn="t"/>
            <a:r>
              <a:rPr lang="ja-JP" altLang="en-US" sz="2400" dirty="0">
                <a:latin typeface="+mn-ea"/>
              </a:rPr>
              <a:t>５．</a:t>
            </a:r>
            <a:r>
              <a:rPr lang="ja-JP" altLang="ja-JP" sz="2400" dirty="0">
                <a:latin typeface="+mn-ea"/>
              </a:rPr>
              <a:t>交通需要の調整・低減</a:t>
            </a:r>
          </a:p>
        </p:txBody>
      </p:sp>
      <p:sp>
        <p:nvSpPr>
          <p:cNvPr id="10" name="テキスト ボックス 9"/>
          <p:cNvSpPr txBox="1"/>
          <p:nvPr/>
        </p:nvSpPr>
        <p:spPr>
          <a:xfrm>
            <a:off x="1588" y="148570"/>
            <a:ext cx="2124744" cy="400110"/>
          </a:xfrm>
          <a:prstGeom prst="rect">
            <a:avLst/>
          </a:prstGeom>
          <a:noFill/>
        </p:spPr>
        <p:txBody>
          <a:bodyPr wrap="square" rtlCol="0">
            <a:spAutoFit/>
          </a:bodyPr>
          <a:lstStyle/>
          <a:p>
            <a:r>
              <a:rPr lang="ja-JP" altLang="en-US" sz="2000" dirty="0" smtClean="0">
                <a:latin typeface="+mn-ea"/>
              </a:rPr>
              <a:t>＜取組状況＞</a:t>
            </a:r>
            <a:endParaRPr kumimoji="1" lang="ja-JP" altLang="en-US" sz="2000" dirty="0">
              <a:latin typeface="+mn-ea"/>
            </a:endParaRPr>
          </a:p>
        </p:txBody>
      </p:sp>
    </p:spTree>
    <p:extLst>
      <p:ext uri="{BB962C8B-B14F-4D97-AF65-F5344CB8AC3E}">
        <p14:creationId xmlns:p14="http://schemas.microsoft.com/office/powerpoint/2010/main" val="1180249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323528" y="620688"/>
            <a:ext cx="8532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80528" y="692696"/>
            <a:ext cx="9252000" cy="5940088"/>
          </a:xfrm>
          <a:prstGeom prst="rect">
            <a:avLst/>
          </a:prstGeom>
          <a:noFill/>
        </p:spPr>
        <p:txBody>
          <a:bodyPr wrap="square" rtlCol="0">
            <a:spAutoFit/>
          </a:bodyPr>
          <a:lstStyle/>
          <a:p>
            <a:pPr marL="360000">
              <a:spcAft>
                <a:spcPts val="600"/>
              </a:spcAft>
            </a:pPr>
            <a:r>
              <a:rPr lang="ja-JP" altLang="en-US" sz="2000" b="1" dirty="0">
                <a:latin typeface="+mn-ea"/>
              </a:rPr>
              <a:t>○</a:t>
            </a:r>
            <a:r>
              <a:rPr lang="ja-JP" altLang="ja-JP" sz="2000" b="1" dirty="0" smtClean="0">
                <a:latin typeface="+mn-ea"/>
              </a:rPr>
              <a:t>高速</a:t>
            </a:r>
            <a:r>
              <a:rPr lang="ja-JP" altLang="ja-JP" sz="2000" b="1" dirty="0">
                <a:latin typeface="+mn-ea"/>
              </a:rPr>
              <a:t>道路の整備（西日本高速道路㈱、阪神高速道路㈱、府、関係市）</a:t>
            </a:r>
          </a:p>
          <a:p>
            <a:pPr marL="719138">
              <a:spcAft>
                <a:spcPts val="600"/>
              </a:spcAft>
            </a:pPr>
            <a:r>
              <a:rPr lang="ja-JP" altLang="ja-JP" sz="2000" dirty="0">
                <a:latin typeface="+mn-ea"/>
              </a:rPr>
              <a:t>新名神高速</a:t>
            </a:r>
            <a:r>
              <a:rPr lang="ja-JP" altLang="ja-JP" sz="2000" dirty="0" smtClean="0">
                <a:latin typeface="+mn-ea"/>
              </a:rPr>
              <a:t>道路</a:t>
            </a:r>
            <a:r>
              <a:rPr lang="ja-JP" altLang="en-US" sz="2000" dirty="0">
                <a:latin typeface="+mn-ea"/>
              </a:rPr>
              <a:t>　</a:t>
            </a:r>
            <a:r>
              <a:rPr lang="ja-JP" altLang="en-US" sz="2000" dirty="0" smtClean="0">
                <a:latin typeface="+mn-ea"/>
              </a:rPr>
              <a:t>（高槻～神戸）　</a:t>
            </a:r>
            <a:r>
              <a:rPr lang="en-US" altLang="ja-JP" sz="2000" dirty="0" smtClean="0">
                <a:latin typeface="+mn-ea"/>
              </a:rPr>
              <a:t>H30.3.18</a:t>
            </a:r>
            <a:r>
              <a:rPr lang="ja-JP" altLang="en-US" sz="2000" dirty="0" smtClean="0">
                <a:latin typeface="+mn-ea"/>
              </a:rPr>
              <a:t>開通</a:t>
            </a:r>
            <a:endParaRPr lang="en-US" altLang="ja-JP" sz="2000" dirty="0" smtClean="0">
              <a:latin typeface="+mn-ea"/>
            </a:endParaRPr>
          </a:p>
          <a:p>
            <a:pPr marL="719138">
              <a:spcAft>
                <a:spcPts val="600"/>
              </a:spcAft>
            </a:pPr>
            <a:r>
              <a:rPr lang="ja-JP" altLang="ja-JP" sz="2000" dirty="0" smtClean="0">
                <a:latin typeface="+mn-ea"/>
              </a:rPr>
              <a:t>阪神高速淀川左岸線</a:t>
            </a:r>
            <a:r>
              <a:rPr lang="ja-JP" altLang="en-US" sz="2000" dirty="0" smtClean="0">
                <a:latin typeface="+mn-ea"/>
              </a:rPr>
              <a:t>　</a:t>
            </a:r>
            <a:r>
              <a:rPr lang="en-US" altLang="ja-JP" sz="2000" dirty="0" smtClean="0">
                <a:latin typeface="+mn-ea"/>
              </a:rPr>
              <a:t>2</a:t>
            </a:r>
            <a:r>
              <a:rPr lang="ja-JP" altLang="ja-JP" sz="2000" dirty="0">
                <a:latin typeface="+mn-ea"/>
              </a:rPr>
              <a:t>期（此花区高見～北区豊崎</a:t>
            </a:r>
            <a:r>
              <a:rPr lang="ja-JP" altLang="ja-JP" sz="2000" dirty="0" smtClean="0">
                <a:latin typeface="+mn-ea"/>
              </a:rPr>
              <a:t>）</a:t>
            </a:r>
            <a:r>
              <a:rPr lang="ja-JP" altLang="en-US" sz="2000" dirty="0">
                <a:latin typeface="+mn-ea"/>
              </a:rPr>
              <a:t>　</a:t>
            </a:r>
            <a:r>
              <a:rPr lang="en-US" altLang="ja-JP" sz="2000" dirty="0" smtClean="0">
                <a:latin typeface="+mn-ea"/>
              </a:rPr>
              <a:t>H38</a:t>
            </a:r>
            <a:r>
              <a:rPr lang="ja-JP" altLang="en-US" sz="2000" dirty="0" smtClean="0">
                <a:latin typeface="+mn-ea"/>
              </a:rPr>
              <a:t>完成予定</a:t>
            </a:r>
            <a:endParaRPr lang="en-US" altLang="ja-JP" sz="2000" dirty="0" smtClean="0">
              <a:latin typeface="+mn-ea"/>
            </a:endParaRPr>
          </a:p>
          <a:p>
            <a:pPr marL="719138">
              <a:spcAft>
                <a:spcPts val="600"/>
              </a:spcAft>
            </a:pPr>
            <a:r>
              <a:rPr lang="ja-JP" altLang="ja-JP" sz="2000" dirty="0" smtClean="0">
                <a:latin typeface="+mn-ea"/>
              </a:rPr>
              <a:t>阪神高速大和川線</a:t>
            </a:r>
            <a:r>
              <a:rPr lang="ja-JP" altLang="en-US" sz="2000" dirty="0">
                <a:latin typeface="+mn-ea"/>
              </a:rPr>
              <a:t>　</a:t>
            </a:r>
            <a:r>
              <a:rPr lang="en-US" altLang="ja-JP" sz="2000" dirty="0" smtClean="0">
                <a:latin typeface="+mn-ea"/>
              </a:rPr>
              <a:t>H29.1 </a:t>
            </a:r>
            <a:r>
              <a:rPr lang="ja-JP" altLang="en-US" sz="2000" dirty="0" smtClean="0">
                <a:latin typeface="+mn-ea"/>
              </a:rPr>
              <a:t>三宝</a:t>
            </a:r>
            <a:r>
              <a:rPr lang="en-US" altLang="ja-JP" sz="2000" dirty="0" smtClean="0">
                <a:latin typeface="+mn-ea"/>
              </a:rPr>
              <a:t>JCT</a:t>
            </a:r>
            <a:r>
              <a:rPr lang="ja-JP" altLang="en-US" sz="2000" dirty="0" smtClean="0">
                <a:latin typeface="+mn-ea"/>
              </a:rPr>
              <a:t>～鉄砲</a:t>
            </a:r>
            <a:r>
              <a:rPr lang="en-US" altLang="ja-JP" sz="2000" dirty="0" smtClean="0">
                <a:latin typeface="+mn-ea"/>
              </a:rPr>
              <a:t>1.4km</a:t>
            </a:r>
            <a:r>
              <a:rPr lang="ja-JP" altLang="en-US" sz="2000" dirty="0" smtClean="0">
                <a:latin typeface="+mn-ea"/>
              </a:rPr>
              <a:t>開通　</a:t>
            </a:r>
            <a:r>
              <a:rPr lang="en-US" altLang="ja-JP" sz="2000" dirty="0" smtClean="0">
                <a:latin typeface="+mn-ea"/>
              </a:rPr>
              <a:t>H31</a:t>
            </a:r>
            <a:r>
              <a:rPr lang="ja-JP" altLang="en-US" sz="2000" dirty="0" smtClean="0">
                <a:latin typeface="+mn-ea"/>
              </a:rPr>
              <a:t>完成予定</a:t>
            </a:r>
            <a:endParaRPr lang="ja-JP" altLang="en-US" sz="2000" dirty="0">
              <a:latin typeface="+mn-ea"/>
            </a:endParaRPr>
          </a:p>
          <a:p>
            <a:pPr marL="360000">
              <a:spcBef>
                <a:spcPts val="1200"/>
              </a:spcBef>
              <a:spcAft>
                <a:spcPts val="600"/>
              </a:spcAft>
            </a:pPr>
            <a:r>
              <a:rPr lang="ja-JP" altLang="en-US" sz="2000" b="1" dirty="0" smtClean="0">
                <a:latin typeface="+mn-ea"/>
              </a:rPr>
              <a:t>○</a:t>
            </a:r>
            <a:r>
              <a:rPr lang="ja-JP" altLang="ja-JP" sz="2000" b="1" dirty="0" smtClean="0">
                <a:latin typeface="+mn-ea"/>
              </a:rPr>
              <a:t>バイパスの整備（近畿地方整備局、府等：</a:t>
            </a:r>
            <a:r>
              <a:rPr lang="en-US" altLang="ja-JP" sz="2000" b="1" dirty="0" smtClean="0">
                <a:latin typeface="+mn-ea"/>
              </a:rPr>
              <a:t>24</a:t>
            </a:r>
            <a:r>
              <a:rPr lang="ja-JP" altLang="ja-JP" sz="2000" b="1" dirty="0" smtClean="0">
                <a:latin typeface="+mn-ea"/>
              </a:rPr>
              <a:t>箇所整備中）</a:t>
            </a:r>
            <a:endParaRPr lang="en-US" altLang="ja-JP" sz="2000" b="1" dirty="0" smtClean="0">
              <a:latin typeface="+mn-ea"/>
            </a:endParaRPr>
          </a:p>
          <a:p>
            <a:pPr marL="1790700" indent="-1071563"/>
            <a:r>
              <a:rPr lang="en-US" altLang="ja-JP" sz="2000" dirty="0" smtClean="0">
                <a:latin typeface="+mn-ea"/>
              </a:rPr>
              <a:t>H28</a:t>
            </a:r>
            <a:r>
              <a:rPr lang="ja-JP" altLang="en-US" sz="2000" dirty="0">
                <a:latin typeface="+mn-ea"/>
              </a:rPr>
              <a:t>完了：国道</a:t>
            </a:r>
            <a:r>
              <a:rPr lang="en-US" altLang="ja-JP" sz="2000" dirty="0">
                <a:latin typeface="+mn-ea"/>
              </a:rPr>
              <a:t>26</a:t>
            </a:r>
            <a:r>
              <a:rPr lang="ja-JP" altLang="en-US" sz="2000" dirty="0">
                <a:latin typeface="+mn-ea"/>
              </a:rPr>
              <a:t>号（第二阪和国道・和歌山岬道路</a:t>
            </a:r>
            <a:r>
              <a:rPr lang="ja-JP" altLang="en-US" sz="2000" dirty="0" smtClean="0">
                <a:latin typeface="+mn-ea"/>
              </a:rPr>
              <a:t>）他（近畿地方整備局、府）</a:t>
            </a:r>
            <a:endParaRPr lang="en-US" altLang="ja-JP" sz="2000" dirty="0" smtClean="0">
              <a:latin typeface="+mn-ea"/>
            </a:endParaRPr>
          </a:p>
          <a:p>
            <a:pPr marL="1611313" indent="-900113">
              <a:spcAft>
                <a:spcPts val="600"/>
              </a:spcAft>
            </a:pPr>
            <a:r>
              <a:rPr lang="ja-JP" altLang="en-US" sz="2000" dirty="0" smtClean="0">
                <a:latin typeface="+mn-ea"/>
              </a:rPr>
              <a:t>整備中：国道</a:t>
            </a:r>
            <a:r>
              <a:rPr lang="en-US" altLang="ja-JP" sz="2000" dirty="0">
                <a:latin typeface="+mn-ea"/>
              </a:rPr>
              <a:t>163</a:t>
            </a:r>
            <a:r>
              <a:rPr lang="ja-JP" altLang="en-US" sz="2000" dirty="0">
                <a:latin typeface="+mn-ea"/>
              </a:rPr>
              <a:t>号（清滝生駒道路）、</a:t>
            </a:r>
            <a:r>
              <a:rPr lang="ja-JP" altLang="en-US" sz="2000" dirty="0" smtClean="0">
                <a:latin typeface="+mn-ea"/>
              </a:rPr>
              <a:t>国道</a:t>
            </a:r>
            <a:r>
              <a:rPr lang="en-US" altLang="ja-JP" sz="2000" dirty="0" smtClean="0">
                <a:latin typeface="+mn-ea"/>
              </a:rPr>
              <a:t>371</a:t>
            </a:r>
            <a:r>
              <a:rPr lang="ja-JP" altLang="en-US" sz="2000" dirty="0" smtClean="0">
                <a:latin typeface="+mn-ea"/>
              </a:rPr>
              <a:t>号（石仏バイパス）他</a:t>
            </a:r>
            <a:endParaRPr lang="ja-JP" altLang="en-US" sz="2000" dirty="0">
              <a:latin typeface="+mn-ea"/>
            </a:endParaRPr>
          </a:p>
          <a:p>
            <a:pPr marL="360000">
              <a:spcBef>
                <a:spcPts val="1200"/>
              </a:spcBef>
              <a:spcAft>
                <a:spcPts val="600"/>
              </a:spcAft>
            </a:pPr>
            <a:r>
              <a:rPr lang="ja-JP" altLang="en-US" sz="2000" b="1" dirty="0" smtClean="0">
                <a:latin typeface="+mn-ea"/>
              </a:rPr>
              <a:t>○連続立体交差事業</a:t>
            </a:r>
            <a:r>
              <a:rPr lang="ja-JP" altLang="ja-JP" sz="2000" b="1" dirty="0" smtClean="0">
                <a:latin typeface="+mn-ea"/>
              </a:rPr>
              <a:t>（</a:t>
            </a:r>
            <a:r>
              <a:rPr lang="ja-JP" altLang="ja-JP" sz="2000" b="1" dirty="0">
                <a:latin typeface="+mn-ea"/>
              </a:rPr>
              <a:t>近畿運輸局、府等</a:t>
            </a:r>
            <a:r>
              <a:rPr lang="ja-JP" altLang="ja-JP" sz="2000" b="1" dirty="0" smtClean="0">
                <a:latin typeface="+mn-ea"/>
              </a:rPr>
              <a:t>：</a:t>
            </a:r>
            <a:r>
              <a:rPr lang="en-US" altLang="ja-JP" sz="2000" b="1" dirty="0" smtClean="0">
                <a:latin typeface="+mn-ea"/>
              </a:rPr>
              <a:t>7</a:t>
            </a:r>
            <a:r>
              <a:rPr lang="ja-JP" altLang="ja-JP" sz="2000" b="1" dirty="0" smtClean="0">
                <a:latin typeface="+mn-ea"/>
              </a:rPr>
              <a:t>箇所</a:t>
            </a:r>
            <a:r>
              <a:rPr lang="ja-JP" altLang="ja-JP" sz="2000" b="1" dirty="0">
                <a:latin typeface="+mn-ea"/>
              </a:rPr>
              <a:t>整備中</a:t>
            </a:r>
            <a:r>
              <a:rPr lang="ja-JP" altLang="ja-JP" sz="2000" b="1" dirty="0" smtClean="0">
                <a:latin typeface="+mn-ea"/>
              </a:rPr>
              <a:t>）</a:t>
            </a:r>
            <a:endParaRPr lang="en-US" altLang="ja-JP" sz="2000" b="1" dirty="0" smtClean="0">
              <a:latin typeface="+mn-ea"/>
            </a:endParaRPr>
          </a:p>
          <a:p>
            <a:pPr marL="720000">
              <a:spcAft>
                <a:spcPts val="600"/>
              </a:spcAft>
            </a:pPr>
            <a:r>
              <a:rPr lang="en-US" altLang="ja-JP" sz="2000" dirty="0">
                <a:latin typeface="+mn-ea"/>
              </a:rPr>
              <a:t>H28</a:t>
            </a:r>
            <a:r>
              <a:rPr lang="ja-JP" altLang="en-US" sz="2000" dirty="0">
                <a:latin typeface="+mn-ea"/>
              </a:rPr>
              <a:t>完了</a:t>
            </a:r>
            <a:r>
              <a:rPr lang="ja-JP" altLang="en-US" sz="2000" dirty="0" smtClean="0">
                <a:latin typeface="+mn-ea"/>
              </a:rPr>
              <a:t>：大阪</a:t>
            </a:r>
            <a:r>
              <a:rPr lang="ja-JP" altLang="en-US" sz="2000" dirty="0">
                <a:latin typeface="+mn-ea"/>
              </a:rPr>
              <a:t>外環状</a:t>
            </a:r>
            <a:r>
              <a:rPr lang="ja-JP" altLang="en-US" sz="2000" dirty="0" smtClean="0">
                <a:latin typeface="+mn-ea"/>
              </a:rPr>
              <a:t>線（</a:t>
            </a:r>
            <a:r>
              <a:rPr lang="ja-JP" altLang="ja-JP" sz="2000" dirty="0"/>
              <a:t>東大阪市永和１丁目～衣摺５丁目</a:t>
            </a:r>
            <a:r>
              <a:rPr lang="ja-JP" altLang="en-US" sz="2000" dirty="0" smtClean="0">
                <a:latin typeface="+mn-ea"/>
              </a:rPr>
              <a:t>）（府）</a:t>
            </a:r>
            <a:endParaRPr lang="en-US" altLang="ja-JP" sz="2000" dirty="0" smtClean="0">
              <a:latin typeface="+mn-ea"/>
            </a:endParaRPr>
          </a:p>
          <a:p>
            <a:pPr marL="720000">
              <a:spcAft>
                <a:spcPts val="600"/>
              </a:spcAft>
            </a:pPr>
            <a:r>
              <a:rPr lang="ja-JP" altLang="en-US" sz="2000" dirty="0" smtClean="0">
                <a:latin typeface="+mn-ea"/>
              </a:rPr>
              <a:t>整備中：近鉄</a:t>
            </a:r>
            <a:r>
              <a:rPr lang="ja-JP" altLang="en-US" sz="2000" dirty="0">
                <a:latin typeface="+mn-ea"/>
              </a:rPr>
              <a:t>奈良線、阪急京都線・千里線、南海本線、南海本線・高師浜</a:t>
            </a:r>
            <a:r>
              <a:rPr lang="ja-JP" altLang="en-US" sz="2000" dirty="0" smtClean="0">
                <a:latin typeface="+mn-ea"/>
              </a:rPr>
              <a:t>線他</a:t>
            </a:r>
            <a:endParaRPr lang="en-US" altLang="ja-JP" sz="2000" dirty="0" smtClean="0">
              <a:latin typeface="+mn-ea"/>
            </a:endParaRPr>
          </a:p>
          <a:p>
            <a:pPr marL="360000">
              <a:spcBef>
                <a:spcPts val="1200"/>
              </a:spcBef>
              <a:spcAft>
                <a:spcPts val="600"/>
              </a:spcAft>
            </a:pPr>
            <a:r>
              <a:rPr lang="ja-JP" altLang="en-US" sz="2000" b="1" dirty="0" smtClean="0">
                <a:latin typeface="+mn-ea"/>
              </a:rPr>
              <a:t>○</a:t>
            </a:r>
            <a:r>
              <a:rPr lang="ja-JP" altLang="ja-JP" sz="2000" b="1" dirty="0" smtClean="0">
                <a:latin typeface="+mn-ea"/>
              </a:rPr>
              <a:t>右左折レーン整備（近畿地方整備局、府等：</a:t>
            </a:r>
            <a:r>
              <a:rPr lang="en-US" altLang="ja-JP" sz="2000" b="1" dirty="0" smtClean="0">
                <a:latin typeface="+mn-ea"/>
              </a:rPr>
              <a:t>14</a:t>
            </a:r>
            <a:r>
              <a:rPr lang="ja-JP" altLang="ja-JP" sz="2000" b="1" dirty="0" smtClean="0">
                <a:latin typeface="+mn-ea"/>
              </a:rPr>
              <a:t>箇所整備中）</a:t>
            </a:r>
            <a:endParaRPr lang="en-US" altLang="ja-JP" sz="2000" b="1" dirty="0" smtClean="0">
              <a:latin typeface="+mn-ea"/>
            </a:endParaRPr>
          </a:p>
          <a:p>
            <a:pPr marL="720000">
              <a:spcAft>
                <a:spcPts val="600"/>
              </a:spcAft>
            </a:pPr>
            <a:r>
              <a:rPr lang="en-US" altLang="ja-JP" sz="2000" dirty="0" smtClean="0">
                <a:latin typeface="+mn-ea"/>
              </a:rPr>
              <a:t>H28</a:t>
            </a:r>
            <a:r>
              <a:rPr lang="ja-JP" altLang="en-US" sz="2000" dirty="0" smtClean="0">
                <a:latin typeface="+mn-ea"/>
              </a:rPr>
              <a:t>完了：</a:t>
            </a:r>
            <a:r>
              <a:rPr lang="ja-JP" altLang="ja-JP" sz="2000" dirty="0">
                <a:latin typeface="+mn-ea"/>
              </a:rPr>
              <a:t>国道</a:t>
            </a:r>
            <a:r>
              <a:rPr lang="en-US" altLang="ja-JP" sz="2000" dirty="0">
                <a:latin typeface="+mn-ea"/>
              </a:rPr>
              <a:t>171</a:t>
            </a:r>
            <a:r>
              <a:rPr lang="ja-JP" altLang="ja-JP" sz="2000" dirty="0">
                <a:latin typeface="+mn-ea"/>
              </a:rPr>
              <a:t>号京口町地区</a:t>
            </a:r>
            <a:r>
              <a:rPr lang="ja-JP" altLang="ja-JP" sz="2000" dirty="0" smtClean="0">
                <a:latin typeface="+mn-ea"/>
              </a:rPr>
              <a:t>交差点</a:t>
            </a:r>
            <a:r>
              <a:rPr lang="ja-JP" altLang="en-US" sz="2000" dirty="0">
                <a:latin typeface="+mn-ea"/>
              </a:rPr>
              <a:t>他</a:t>
            </a:r>
            <a:r>
              <a:rPr lang="ja-JP" altLang="ja-JP" sz="2000" dirty="0" smtClean="0">
                <a:latin typeface="+mn-ea"/>
              </a:rPr>
              <a:t>（</a:t>
            </a:r>
            <a:r>
              <a:rPr lang="ja-JP" altLang="en-US" sz="2000" dirty="0" smtClean="0">
                <a:latin typeface="+mn-ea"/>
              </a:rPr>
              <a:t>近畿地方整備局、府</a:t>
            </a:r>
            <a:r>
              <a:rPr lang="ja-JP" altLang="ja-JP" sz="2000" dirty="0" smtClean="0">
                <a:latin typeface="+mn-ea"/>
              </a:rPr>
              <a:t>）</a:t>
            </a:r>
            <a:endParaRPr lang="en-US" altLang="ja-JP" sz="2000" dirty="0">
              <a:latin typeface="+mn-ea"/>
            </a:endParaRPr>
          </a:p>
          <a:p>
            <a:pPr marL="720000">
              <a:spcAft>
                <a:spcPts val="600"/>
              </a:spcAft>
            </a:pPr>
            <a:r>
              <a:rPr lang="ja-JP" altLang="en-US" sz="2000" dirty="0" smtClean="0">
                <a:latin typeface="+mn-ea"/>
              </a:rPr>
              <a:t>整備中：</a:t>
            </a:r>
            <a:r>
              <a:rPr lang="ja-JP" altLang="ja-JP" sz="2000" dirty="0" smtClean="0">
                <a:latin typeface="+mn-ea"/>
              </a:rPr>
              <a:t>国道</a:t>
            </a:r>
            <a:r>
              <a:rPr lang="en-US" altLang="ja-JP" sz="2000" dirty="0" smtClean="0">
                <a:latin typeface="+mn-ea"/>
              </a:rPr>
              <a:t>171</a:t>
            </a:r>
            <a:r>
              <a:rPr lang="ja-JP" altLang="ja-JP" sz="2000" dirty="0" smtClean="0">
                <a:latin typeface="+mn-ea"/>
              </a:rPr>
              <a:t>号</a:t>
            </a:r>
            <a:r>
              <a:rPr lang="ja-JP" altLang="en-US" sz="2000" dirty="0" smtClean="0">
                <a:latin typeface="+mn-ea"/>
              </a:rPr>
              <a:t>松原</a:t>
            </a:r>
            <a:r>
              <a:rPr lang="ja-JP" altLang="ja-JP" sz="2000" dirty="0" smtClean="0">
                <a:latin typeface="+mn-ea"/>
              </a:rPr>
              <a:t>町地区交差点</a:t>
            </a:r>
            <a:r>
              <a:rPr lang="ja-JP" altLang="en-US" sz="2000" dirty="0" smtClean="0">
                <a:latin typeface="+mn-ea"/>
              </a:rPr>
              <a:t>他</a:t>
            </a:r>
            <a:endParaRPr lang="en-US" altLang="ja-JP" sz="2000" dirty="0" smtClean="0">
              <a:latin typeface="+mn-ea"/>
            </a:endParaRPr>
          </a:p>
          <a:p>
            <a:pPr marL="360000">
              <a:spcBef>
                <a:spcPts val="1200"/>
              </a:spcBef>
              <a:spcAft>
                <a:spcPts val="600"/>
              </a:spcAft>
            </a:pPr>
            <a:r>
              <a:rPr lang="ja-JP" altLang="en-US" sz="2000" b="1" dirty="0" smtClean="0">
                <a:latin typeface="+mn-ea"/>
              </a:rPr>
              <a:t>○環境ロードプライシング（</a:t>
            </a:r>
            <a:r>
              <a:rPr lang="en-US" altLang="ja-JP" sz="2000" b="1" dirty="0" smtClean="0">
                <a:latin typeface="+mn-ea"/>
              </a:rPr>
              <a:t>5</a:t>
            </a:r>
            <a:r>
              <a:rPr lang="ja-JP" altLang="en-US" sz="2000" b="1" dirty="0" smtClean="0">
                <a:latin typeface="+mn-ea"/>
              </a:rPr>
              <a:t>号湾岸線）（阪神高速道路㈱）</a:t>
            </a:r>
            <a:r>
              <a:rPr lang="ja-JP" altLang="en-US" sz="1600" dirty="0" smtClean="0">
                <a:latin typeface="+mn-ea"/>
              </a:rPr>
              <a:t>［対象：普通貨物車、バス等］</a:t>
            </a:r>
            <a:endParaRPr lang="ja-JP" altLang="ja-JP" sz="1600" dirty="0">
              <a:latin typeface="+mn-ea"/>
            </a:endParaRPr>
          </a:p>
        </p:txBody>
      </p:sp>
      <p:sp>
        <p:nvSpPr>
          <p:cNvPr id="2" name="スライド番号プレースホルダー 1"/>
          <p:cNvSpPr>
            <a:spLocks noGrp="1"/>
          </p:cNvSpPr>
          <p:nvPr>
            <p:ph type="sldNum" sz="quarter" idx="12"/>
          </p:nvPr>
        </p:nvSpPr>
        <p:spPr>
          <a:xfrm>
            <a:off x="8676456" y="6520259"/>
            <a:ext cx="442392" cy="365125"/>
          </a:xfrm>
        </p:spPr>
        <p:txBody>
          <a:bodyPr/>
          <a:lstStyle/>
          <a:p>
            <a:fld id="{DE2F8A21-8B7F-4E81-A1D6-B63D9660F4C6}" type="slidenum">
              <a:rPr kumimoji="1" lang="ja-JP" altLang="en-US" smtClean="0"/>
              <a:pPr/>
              <a:t>5</a:t>
            </a:fld>
            <a:endParaRPr kumimoji="1" lang="ja-JP" altLang="en-US" dirty="0"/>
          </a:p>
        </p:txBody>
      </p:sp>
      <p:sp>
        <p:nvSpPr>
          <p:cNvPr id="8" name="テキスト ボックス 7"/>
          <p:cNvSpPr txBox="1"/>
          <p:nvPr/>
        </p:nvSpPr>
        <p:spPr>
          <a:xfrm>
            <a:off x="3104852" y="116632"/>
            <a:ext cx="2915816" cy="461665"/>
          </a:xfrm>
          <a:prstGeom prst="rect">
            <a:avLst/>
          </a:prstGeom>
          <a:noFill/>
        </p:spPr>
        <p:txBody>
          <a:bodyPr wrap="square" rtlCol="0">
            <a:spAutoFit/>
          </a:bodyPr>
          <a:lstStyle/>
          <a:p>
            <a:pPr algn="ctr">
              <a:spcBef>
                <a:spcPts val="600"/>
              </a:spcBef>
            </a:pPr>
            <a:r>
              <a:rPr lang="ja-JP" altLang="en-US" sz="2400" kern="100" dirty="0"/>
              <a:t>６</a:t>
            </a:r>
            <a:r>
              <a:rPr lang="ja-JP" altLang="en-US" sz="2400" dirty="0"/>
              <a:t>．</a:t>
            </a:r>
            <a:r>
              <a:rPr lang="ja-JP" altLang="ja-JP" sz="2400" dirty="0"/>
              <a:t>交通流対策</a:t>
            </a:r>
            <a:endParaRPr lang="en-US" altLang="ja-JP" sz="2400" kern="100" dirty="0"/>
          </a:p>
        </p:txBody>
      </p:sp>
      <p:sp>
        <p:nvSpPr>
          <p:cNvPr id="10" name="テキスト ボックス 9"/>
          <p:cNvSpPr txBox="1"/>
          <p:nvPr/>
        </p:nvSpPr>
        <p:spPr>
          <a:xfrm>
            <a:off x="1588" y="148570"/>
            <a:ext cx="2124744" cy="400110"/>
          </a:xfrm>
          <a:prstGeom prst="rect">
            <a:avLst/>
          </a:prstGeom>
          <a:noFill/>
        </p:spPr>
        <p:txBody>
          <a:bodyPr wrap="square" rtlCol="0">
            <a:spAutoFit/>
          </a:bodyPr>
          <a:lstStyle/>
          <a:p>
            <a:r>
              <a:rPr lang="ja-JP" altLang="en-US" sz="2000" dirty="0" smtClean="0">
                <a:latin typeface="+mn-ea"/>
              </a:rPr>
              <a:t>＜取組状況＞</a:t>
            </a:r>
            <a:endParaRPr kumimoji="1" lang="ja-JP" altLang="en-US" sz="2000" dirty="0">
              <a:latin typeface="+mn-ea"/>
            </a:endParaRPr>
          </a:p>
        </p:txBody>
      </p:sp>
    </p:spTree>
    <p:extLst>
      <p:ext uri="{BB962C8B-B14F-4D97-AF65-F5344CB8AC3E}">
        <p14:creationId xmlns:p14="http://schemas.microsoft.com/office/powerpoint/2010/main" val="32508093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323528" y="620688"/>
            <a:ext cx="8532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16496" y="840769"/>
            <a:ext cx="8820000" cy="5555367"/>
          </a:xfrm>
          <a:prstGeom prst="rect">
            <a:avLst/>
          </a:prstGeom>
          <a:noFill/>
        </p:spPr>
        <p:txBody>
          <a:bodyPr wrap="square" rtlCol="0">
            <a:spAutoFit/>
          </a:bodyPr>
          <a:lstStyle/>
          <a:p>
            <a:pPr marL="360000" indent="-177800">
              <a:spcBef>
                <a:spcPts val="600"/>
              </a:spcBef>
            </a:pPr>
            <a:r>
              <a:rPr lang="ja-JP" altLang="ja-JP" sz="2000" dirty="0" smtClean="0">
                <a:latin typeface="+mn-ea"/>
              </a:rPr>
              <a:t>・</a:t>
            </a:r>
            <a:r>
              <a:rPr lang="ja-JP" altLang="ja-JP" sz="2000" dirty="0">
                <a:latin typeface="+mn-ea"/>
              </a:rPr>
              <a:t>「国道</a:t>
            </a:r>
            <a:r>
              <a:rPr lang="en-US" altLang="ja-JP" sz="2000" dirty="0">
                <a:latin typeface="+mn-ea"/>
              </a:rPr>
              <a:t>43</a:t>
            </a:r>
            <a:r>
              <a:rPr lang="ja-JP" altLang="ja-JP" sz="2000" dirty="0">
                <a:latin typeface="+mn-ea"/>
              </a:rPr>
              <a:t>号・阪神高速神戸線における大気環境改善</a:t>
            </a:r>
            <a:r>
              <a:rPr lang="ja-JP" altLang="ja-JP" sz="2000" dirty="0" smtClean="0">
                <a:latin typeface="+mn-ea"/>
              </a:rPr>
              <a:t>に</a:t>
            </a:r>
            <a:endParaRPr lang="en-US" altLang="ja-JP" sz="2000" dirty="0" smtClean="0">
              <a:latin typeface="+mn-ea"/>
            </a:endParaRPr>
          </a:p>
          <a:p>
            <a:pPr marL="360000" indent="-177800">
              <a:spcBef>
                <a:spcPts val="600"/>
              </a:spcBef>
            </a:pPr>
            <a:r>
              <a:rPr lang="ja-JP" altLang="en-US" sz="2000" dirty="0" smtClean="0">
                <a:latin typeface="+mn-ea"/>
              </a:rPr>
              <a:t>　</a:t>
            </a:r>
            <a:r>
              <a:rPr lang="ja-JP" altLang="ja-JP" sz="2000" dirty="0" smtClean="0">
                <a:latin typeface="+mn-ea"/>
              </a:rPr>
              <a:t>向けた交通需要軽減キャンペーン」</a:t>
            </a:r>
            <a:endParaRPr lang="en-US" altLang="ja-JP" sz="2000" dirty="0" smtClean="0">
              <a:latin typeface="+mn-ea"/>
            </a:endParaRPr>
          </a:p>
          <a:p>
            <a:pPr marL="360000" indent="-177800">
              <a:spcBef>
                <a:spcPts val="600"/>
              </a:spcBef>
              <a:spcAft>
                <a:spcPts val="1200"/>
              </a:spcAft>
            </a:pPr>
            <a:r>
              <a:rPr lang="ja-JP" altLang="en-US" sz="2000" dirty="0" smtClean="0">
                <a:latin typeface="+mn-ea"/>
              </a:rPr>
              <a:t>　</a:t>
            </a:r>
            <a:r>
              <a:rPr lang="ja-JP" altLang="ja-JP" sz="2000" dirty="0" smtClean="0">
                <a:latin typeface="+mn-ea"/>
              </a:rPr>
              <a:t>（近畿地方整備局、近畿運輸局、阪神高速道路㈱）</a:t>
            </a:r>
            <a:endParaRPr lang="en-US" altLang="ja-JP" sz="2000" dirty="0" smtClean="0">
              <a:latin typeface="+mn-ea"/>
            </a:endParaRPr>
          </a:p>
          <a:p>
            <a:pPr marL="360000" indent="-177800">
              <a:spcBef>
                <a:spcPts val="1800"/>
              </a:spcBef>
            </a:pPr>
            <a:r>
              <a:rPr lang="ja-JP" altLang="ja-JP" sz="2000" dirty="0" smtClean="0">
                <a:latin typeface="+mn-ea"/>
              </a:rPr>
              <a:t>・</a:t>
            </a:r>
            <a:r>
              <a:rPr lang="ja-JP" altLang="ja-JP" sz="2000" dirty="0">
                <a:latin typeface="+mn-ea"/>
              </a:rPr>
              <a:t>メールマガジン「おおさか自動車環境ニュース」の</a:t>
            </a:r>
            <a:r>
              <a:rPr lang="ja-JP" altLang="ja-JP" sz="2000" dirty="0" smtClean="0">
                <a:latin typeface="+mn-ea"/>
              </a:rPr>
              <a:t>配信</a:t>
            </a:r>
            <a:endParaRPr lang="en-US" altLang="ja-JP" sz="2000" dirty="0" smtClean="0">
              <a:latin typeface="+mn-ea"/>
            </a:endParaRPr>
          </a:p>
          <a:p>
            <a:pPr marL="360000" indent="-177800">
              <a:spcBef>
                <a:spcPts val="600"/>
              </a:spcBef>
              <a:spcAft>
                <a:spcPts val="600"/>
              </a:spcAft>
            </a:pPr>
            <a:r>
              <a:rPr lang="ja-JP" altLang="ja-JP" sz="2000" dirty="0" smtClean="0">
                <a:latin typeface="+mn-ea"/>
              </a:rPr>
              <a:t>　（</a:t>
            </a:r>
            <a:r>
              <a:rPr lang="en-US" altLang="ja-JP" sz="2000" dirty="0" smtClean="0">
                <a:latin typeface="+mn-ea"/>
              </a:rPr>
              <a:t>H28</a:t>
            </a:r>
            <a:r>
              <a:rPr lang="ja-JP" altLang="ja-JP" sz="2000" dirty="0" smtClean="0">
                <a:latin typeface="+mn-ea"/>
              </a:rPr>
              <a:t>　</a:t>
            </a:r>
            <a:r>
              <a:rPr lang="en-US" altLang="ja-JP" sz="2000" dirty="0" smtClean="0">
                <a:latin typeface="+mn-ea"/>
              </a:rPr>
              <a:t>23</a:t>
            </a:r>
            <a:r>
              <a:rPr lang="ja-JP" altLang="ja-JP" sz="2000" dirty="0" smtClean="0">
                <a:latin typeface="+mn-ea"/>
              </a:rPr>
              <a:t>回、登録者数</a:t>
            </a:r>
            <a:r>
              <a:rPr lang="en-US" altLang="ja-JP" sz="2000" dirty="0" smtClean="0">
                <a:latin typeface="+mn-ea"/>
              </a:rPr>
              <a:t>1,672</a:t>
            </a:r>
            <a:r>
              <a:rPr lang="ja-JP" altLang="ja-JP" sz="2000" dirty="0" smtClean="0">
                <a:latin typeface="+mn-ea"/>
              </a:rPr>
              <a:t>人）</a:t>
            </a:r>
            <a:endParaRPr lang="en-US" altLang="ja-JP" sz="2000" dirty="0" smtClean="0">
              <a:latin typeface="+mn-ea"/>
            </a:endParaRPr>
          </a:p>
          <a:p>
            <a:pPr marL="360000" indent="-177800">
              <a:spcAft>
                <a:spcPts val="1200"/>
              </a:spcAft>
            </a:pPr>
            <a:r>
              <a:rPr lang="ja-JP" altLang="en-US" sz="2000" dirty="0">
                <a:latin typeface="+mn-ea"/>
              </a:rPr>
              <a:t>　</a:t>
            </a:r>
            <a:r>
              <a:rPr lang="en-US" altLang="ja-JP" sz="2000" dirty="0">
                <a:latin typeface="+mn-ea"/>
                <a:hlinkClick r:id="rId2"/>
              </a:rPr>
              <a:t>http://www.pref.osaka.lg.jp/kotsukankyo/mailmaga</a:t>
            </a:r>
            <a:r>
              <a:rPr lang="en-US" altLang="ja-JP" sz="2000" dirty="0" smtClean="0">
                <a:latin typeface="+mn-ea"/>
                <a:hlinkClick r:id="rId2"/>
              </a:rPr>
              <a:t>/</a:t>
            </a:r>
            <a:endParaRPr lang="en-US" altLang="ja-JP" sz="2000" dirty="0" smtClean="0">
              <a:latin typeface="+mn-ea"/>
            </a:endParaRPr>
          </a:p>
          <a:p>
            <a:pPr marL="360000" indent="-177800">
              <a:spcBef>
                <a:spcPts val="1800"/>
              </a:spcBef>
              <a:spcAft>
                <a:spcPts val="600"/>
              </a:spcAft>
            </a:pPr>
            <a:r>
              <a:rPr lang="ja-JP" altLang="en-US" sz="2000" dirty="0" smtClean="0">
                <a:latin typeface="+mn-ea"/>
              </a:rPr>
              <a:t>・</a:t>
            </a:r>
            <a:r>
              <a:rPr lang="ja-JP" altLang="en-US" sz="2000" dirty="0">
                <a:latin typeface="+mn-ea"/>
              </a:rPr>
              <a:t>ホームページを通じた自動車環境情報の</a:t>
            </a:r>
            <a:r>
              <a:rPr lang="ja-JP" altLang="en-US" sz="2000" dirty="0" smtClean="0">
                <a:latin typeface="+mn-ea"/>
              </a:rPr>
              <a:t>発信（府等）</a:t>
            </a:r>
            <a:endParaRPr lang="en-US" altLang="ja-JP" sz="2000" dirty="0" smtClean="0">
              <a:latin typeface="+mn-ea"/>
            </a:endParaRPr>
          </a:p>
          <a:p>
            <a:pPr marL="360000" indent="-177800">
              <a:spcAft>
                <a:spcPts val="1200"/>
              </a:spcAft>
            </a:pPr>
            <a:r>
              <a:rPr lang="ja-JP" altLang="en-US" sz="2000" dirty="0">
                <a:latin typeface="+mn-ea"/>
              </a:rPr>
              <a:t>　</a:t>
            </a:r>
            <a:r>
              <a:rPr lang="en-US" altLang="ja-JP" sz="2000" dirty="0">
                <a:latin typeface="+mn-ea"/>
                <a:hlinkClick r:id="rId3"/>
              </a:rPr>
              <a:t>http://www.pref.osaka.lg.jp/kotsukankyo/haigasu</a:t>
            </a:r>
            <a:r>
              <a:rPr lang="en-US" altLang="ja-JP" sz="2000" dirty="0" smtClean="0">
                <a:latin typeface="+mn-ea"/>
                <a:hlinkClick r:id="rId3"/>
              </a:rPr>
              <a:t>/</a:t>
            </a:r>
            <a:endParaRPr lang="en-US" altLang="ja-JP" sz="2000" dirty="0" smtClean="0">
              <a:latin typeface="+mn-ea"/>
            </a:endParaRPr>
          </a:p>
          <a:p>
            <a:pPr marL="360000" indent="-177800">
              <a:spcBef>
                <a:spcPts val="1800"/>
              </a:spcBef>
            </a:pPr>
            <a:r>
              <a:rPr lang="ja-JP" altLang="ja-JP" sz="2000" dirty="0" smtClean="0">
                <a:latin typeface="+mn-ea"/>
              </a:rPr>
              <a:t>・</a:t>
            </a:r>
            <a:r>
              <a:rPr lang="ja-JP" altLang="ja-JP" sz="2000" dirty="0">
                <a:latin typeface="+mn-ea"/>
              </a:rPr>
              <a:t>環境に配慮した自動車利用を促進するおおさか交通</a:t>
            </a:r>
            <a:r>
              <a:rPr lang="ja-JP" altLang="ja-JP" sz="2000" dirty="0" smtClean="0">
                <a:latin typeface="+mn-ea"/>
              </a:rPr>
              <a:t>エコチャレンジ推進運動</a:t>
            </a:r>
            <a:endParaRPr lang="en-US" altLang="ja-JP" sz="2000" dirty="0" smtClean="0">
              <a:latin typeface="+mn-ea"/>
            </a:endParaRPr>
          </a:p>
          <a:p>
            <a:pPr marL="360000" indent="-177800">
              <a:spcBef>
                <a:spcPts val="600"/>
              </a:spcBef>
            </a:pPr>
            <a:r>
              <a:rPr lang="ja-JP" altLang="en-US" sz="2000" dirty="0">
                <a:latin typeface="+mn-ea"/>
              </a:rPr>
              <a:t>　</a:t>
            </a:r>
            <a:r>
              <a:rPr lang="ja-JP" altLang="ja-JP" sz="2000" dirty="0" smtClean="0">
                <a:latin typeface="+mn-ea"/>
              </a:rPr>
              <a:t>（</a:t>
            </a:r>
            <a:r>
              <a:rPr lang="ja-JP" altLang="ja-JP" sz="2000" dirty="0">
                <a:latin typeface="+mn-ea"/>
              </a:rPr>
              <a:t>大阪自動車環境対策推進会議</a:t>
            </a:r>
            <a:r>
              <a:rPr lang="ja-JP" altLang="ja-JP" sz="2000" dirty="0" smtClean="0">
                <a:latin typeface="+mn-ea"/>
              </a:rPr>
              <a:t>）</a:t>
            </a:r>
            <a:endParaRPr lang="en-US" altLang="ja-JP" sz="2000" dirty="0" smtClean="0">
              <a:latin typeface="+mn-ea"/>
            </a:endParaRPr>
          </a:p>
          <a:p>
            <a:pPr marL="360000" indent="-177800">
              <a:spcBef>
                <a:spcPts val="600"/>
              </a:spcBef>
            </a:pPr>
            <a:r>
              <a:rPr lang="ja-JP" altLang="en-US" sz="2000" dirty="0">
                <a:latin typeface="+mn-ea"/>
              </a:rPr>
              <a:t>　</a:t>
            </a:r>
            <a:r>
              <a:rPr lang="en-US" altLang="ja-JP" sz="2000" dirty="0">
                <a:latin typeface="+mn-ea"/>
                <a:hlinkClick r:id="rId4"/>
              </a:rPr>
              <a:t>http://</a:t>
            </a:r>
            <a:r>
              <a:rPr lang="en-US" altLang="ja-JP" sz="2000" dirty="0" smtClean="0">
                <a:latin typeface="+mn-ea"/>
                <a:hlinkClick r:id="rId4"/>
              </a:rPr>
              <a:t>www.pref.osaka.lg.jp/kotsukankyo/haigasu/eco_challenge.html</a:t>
            </a:r>
            <a:endParaRPr lang="en-US" altLang="ja-JP" sz="2000" dirty="0" smtClean="0">
              <a:latin typeface="+mn-ea"/>
            </a:endParaRPr>
          </a:p>
          <a:p>
            <a:pPr marL="360000" indent="-177800">
              <a:spcBef>
                <a:spcPts val="600"/>
              </a:spcBef>
            </a:pPr>
            <a:endParaRPr lang="en-US" altLang="ja-JP" sz="2000" dirty="0" smtClean="0">
              <a:latin typeface="+mn-ea"/>
            </a:endParaRPr>
          </a:p>
        </p:txBody>
      </p:sp>
      <p:sp>
        <p:nvSpPr>
          <p:cNvPr id="2" name="スライド番号プレースホルダー 1"/>
          <p:cNvSpPr>
            <a:spLocks noGrp="1"/>
          </p:cNvSpPr>
          <p:nvPr>
            <p:ph type="sldNum" sz="quarter" idx="12"/>
          </p:nvPr>
        </p:nvSpPr>
        <p:spPr>
          <a:xfrm>
            <a:off x="8666112" y="6520259"/>
            <a:ext cx="514400" cy="365125"/>
          </a:xfrm>
        </p:spPr>
        <p:txBody>
          <a:bodyPr/>
          <a:lstStyle/>
          <a:p>
            <a:fld id="{DE2F8A21-8B7F-4E81-A1D6-B63D9660F4C6}" type="slidenum">
              <a:rPr kumimoji="1" lang="ja-JP" altLang="en-US" smtClean="0"/>
              <a:pPr/>
              <a:t>6</a:t>
            </a:fld>
            <a:endParaRPr kumimoji="1" lang="ja-JP" altLang="en-US"/>
          </a:p>
        </p:txBody>
      </p:sp>
      <p:sp>
        <p:nvSpPr>
          <p:cNvPr id="8" name="テキスト ボックス 7"/>
          <p:cNvSpPr txBox="1"/>
          <p:nvPr/>
        </p:nvSpPr>
        <p:spPr>
          <a:xfrm>
            <a:off x="2744812" y="116632"/>
            <a:ext cx="3635896" cy="461665"/>
          </a:xfrm>
          <a:prstGeom prst="rect">
            <a:avLst/>
          </a:prstGeom>
          <a:noFill/>
        </p:spPr>
        <p:txBody>
          <a:bodyPr wrap="square" rtlCol="0">
            <a:spAutoFit/>
          </a:bodyPr>
          <a:lstStyle/>
          <a:p>
            <a:pPr algn="ctr"/>
            <a:r>
              <a:rPr lang="ja-JP" altLang="en-US" sz="2400" dirty="0"/>
              <a:t>７．</a:t>
            </a:r>
            <a:r>
              <a:rPr lang="ja-JP" altLang="ja-JP" sz="2400" dirty="0"/>
              <a:t>普及啓発活動</a:t>
            </a:r>
          </a:p>
        </p:txBody>
      </p:sp>
      <p:sp>
        <p:nvSpPr>
          <p:cNvPr id="10" name="テキスト ボックス 9"/>
          <p:cNvSpPr txBox="1"/>
          <p:nvPr/>
        </p:nvSpPr>
        <p:spPr>
          <a:xfrm>
            <a:off x="6264188" y="332656"/>
            <a:ext cx="2844316" cy="307777"/>
          </a:xfrm>
          <a:prstGeom prst="rect">
            <a:avLst/>
          </a:prstGeom>
          <a:noFill/>
        </p:spPr>
        <p:txBody>
          <a:bodyPr wrap="square" rtlCol="0">
            <a:spAutoFit/>
          </a:bodyPr>
          <a:lstStyle/>
          <a:p>
            <a:pPr algn="r">
              <a:spcBef>
                <a:spcPts val="600"/>
              </a:spcBef>
            </a:pPr>
            <a:r>
              <a:rPr lang="en-US" altLang="ja-JP" sz="1400" dirty="0" smtClean="0">
                <a:latin typeface="+mn-ea"/>
              </a:rPr>
              <a:t>※NO</a:t>
            </a:r>
            <a:r>
              <a:rPr lang="ja-JP" altLang="en-US" sz="1400" dirty="0" smtClean="0">
                <a:latin typeface="+mn-ea"/>
              </a:rPr>
              <a:t>ｘ・</a:t>
            </a:r>
            <a:r>
              <a:rPr lang="en-US" altLang="ja-JP" sz="1400" dirty="0" smtClean="0">
                <a:latin typeface="+mn-ea"/>
              </a:rPr>
              <a:t>PM</a:t>
            </a:r>
            <a:r>
              <a:rPr lang="ja-JP" altLang="en-US" sz="1400" dirty="0" smtClean="0">
                <a:latin typeface="+mn-ea"/>
              </a:rPr>
              <a:t>削減量未算定</a:t>
            </a:r>
            <a:endParaRPr lang="ja-JP" altLang="en-US" sz="1400" dirty="0">
              <a:latin typeface="+mn-ea"/>
            </a:endParaRPr>
          </a:p>
        </p:txBody>
      </p:sp>
      <p:pic>
        <p:nvPicPr>
          <p:cNvPr id="3" name="図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00924" y="840769"/>
            <a:ext cx="2376000" cy="3352543"/>
          </a:xfrm>
          <a:prstGeom prst="rect">
            <a:avLst/>
          </a:prstGeom>
        </p:spPr>
      </p:pic>
      <p:sp>
        <p:nvSpPr>
          <p:cNvPr id="11" name="テキスト ボックス 10"/>
          <p:cNvSpPr txBox="1"/>
          <p:nvPr/>
        </p:nvSpPr>
        <p:spPr>
          <a:xfrm>
            <a:off x="6487750" y="4193312"/>
            <a:ext cx="2699792" cy="307777"/>
          </a:xfrm>
          <a:prstGeom prst="rect">
            <a:avLst/>
          </a:prstGeom>
          <a:noFill/>
        </p:spPr>
        <p:txBody>
          <a:bodyPr wrap="square" rtlCol="0">
            <a:spAutoFit/>
          </a:bodyPr>
          <a:lstStyle/>
          <a:p>
            <a:pPr algn="ctr">
              <a:spcBef>
                <a:spcPts val="600"/>
              </a:spcBef>
            </a:pPr>
            <a:r>
              <a:rPr lang="ja-JP" altLang="en-US" sz="1400" dirty="0" smtClean="0">
                <a:latin typeface="+mn-ea"/>
              </a:rPr>
              <a:t>交通需要軽減キャンペーンチラシ</a:t>
            </a:r>
            <a:endParaRPr lang="ja-JP" altLang="en-US" sz="1400" dirty="0">
              <a:latin typeface="+mn-ea"/>
            </a:endParaRPr>
          </a:p>
        </p:txBody>
      </p:sp>
      <p:sp>
        <p:nvSpPr>
          <p:cNvPr id="12" name="テキスト ボックス 11"/>
          <p:cNvSpPr txBox="1"/>
          <p:nvPr/>
        </p:nvSpPr>
        <p:spPr>
          <a:xfrm>
            <a:off x="1588" y="148570"/>
            <a:ext cx="2124744" cy="400110"/>
          </a:xfrm>
          <a:prstGeom prst="rect">
            <a:avLst/>
          </a:prstGeom>
          <a:noFill/>
        </p:spPr>
        <p:txBody>
          <a:bodyPr wrap="square" rtlCol="0">
            <a:spAutoFit/>
          </a:bodyPr>
          <a:lstStyle/>
          <a:p>
            <a:r>
              <a:rPr lang="ja-JP" altLang="en-US" sz="2000" dirty="0" smtClean="0">
                <a:latin typeface="+mn-ea"/>
              </a:rPr>
              <a:t>＜取組状況＞</a:t>
            </a:r>
            <a:endParaRPr kumimoji="1" lang="ja-JP" altLang="en-US" sz="2000" dirty="0">
              <a:latin typeface="+mn-ea"/>
            </a:endParaRPr>
          </a:p>
        </p:txBody>
      </p:sp>
    </p:spTree>
    <p:extLst>
      <p:ext uri="{BB962C8B-B14F-4D97-AF65-F5344CB8AC3E}">
        <p14:creationId xmlns:p14="http://schemas.microsoft.com/office/powerpoint/2010/main" val="41121523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323528" y="620688"/>
            <a:ext cx="8532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a:xfrm>
            <a:off x="8666112" y="6520259"/>
            <a:ext cx="514400" cy="365125"/>
          </a:xfrm>
        </p:spPr>
        <p:txBody>
          <a:bodyPr/>
          <a:lstStyle/>
          <a:p>
            <a:fld id="{DE2F8A21-8B7F-4E81-A1D6-B63D9660F4C6}" type="slidenum">
              <a:rPr kumimoji="1" lang="ja-JP" altLang="en-US" smtClean="0"/>
              <a:pPr/>
              <a:t>7</a:t>
            </a:fld>
            <a:endParaRPr kumimoji="1" lang="ja-JP" altLang="en-US"/>
          </a:p>
        </p:txBody>
      </p:sp>
      <p:sp>
        <p:nvSpPr>
          <p:cNvPr id="8" name="テキスト ボックス 7"/>
          <p:cNvSpPr txBox="1"/>
          <p:nvPr/>
        </p:nvSpPr>
        <p:spPr>
          <a:xfrm>
            <a:off x="3104852" y="116632"/>
            <a:ext cx="2915816" cy="461665"/>
          </a:xfrm>
          <a:prstGeom prst="rect">
            <a:avLst/>
          </a:prstGeom>
          <a:noFill/>
        </p:spPr>
        <p:txBody>
          <a:bodyPr wrap="square" rtlCol="0">
            <a:spAutoFit/>
          </a:bodyPr>
          <a:lstStyle/>
          <a:p>
            <a:r>
              <a:rPr lang="ja-JP" altLang="en-US" sz="2400" dirty="0" smtClean="0">
                <a:latin typeface="+mn-ea"/>
              </a:rPr>
              <a:t>計画</a:t>
            </a:r>
            <a:r>
              <a:rPr lang="ja-JP" altLang="en-US" sz="2400" dirty="0">
                <a:latin typeface="+mn-ea"/>
              </a:rPr>
              <a:t>の進行管理</a:t>
            </a:r>
            <a:endParaRPr lang="en-US" altLang="ja-JP" sz="2400" dirty="0">
              <a:latin typeface="+mn-ea"/>
            </a:endParaRPr>
          </a:p>
        </p:txBody>
      </p:sp>
      <p:sp>
        <p:nvSpPr>
          <p:cNvPr id="10" name="テキスト ボックス 9"/>
          <p:cNvSpPr txBox="1"/>
          <p:nvPr/>
        </p:nvSpPr>
        <p:spPr>
          <a:xfrm>
            <a:off x="179512" y="908720"/>
            <a:ext cx="8928000" cy="4601260"/>
          </a:xfrm>
          <a:prstGeom prst="rect">
            <a:avLst/>
          </a:prstGeom>
          <a:noFill/>
        </p:spPr>
        <p:txBody>
          <a:bodyPr wrap="square" rtlCol="0">
            <a:spAutoFit/>
          </a:bodyPr>
          <a:lstStyle/>
          <a:p>
            <a:pPr marL="180000">
              <a:spcBef>
                <a:spcPts val="600"/>
              </a:spcBef>
              <a:spcAft>
                <a:spcPts val="600"/>
              </a:spcAft>
            </a:pPr>
            <a:r>
              <a:rPr lang="ja-JP" altLang="en-US" sz="2000" dirty="0" smtClean="0">
                <a:latin typeface="+mn-ea"/>
              </a:rPr>
              <a:t>○</a:t>
            </a:r>
            <a:r>
              <a:rPr lang="ja-JP" altLang="ja-JP" sz="2000" dirty="0" smtClean="0">
                <a:latin typeface="+mn-ea"/>
              </a:rPr>
              <a:t>二</a:t>
            </a:r>
            <a:r>
              <a:rPr lang="ja-JP" altLang="ja-JP" sz="2000" dirty="0">
                <a:latin typeface="+mn-ea"/>
              </a:rPr>
              <a:t>酸化窒素高濃度予測地点における環境の状況</a:t>
            </a:r>
            <a:r>
              <a:rPr lang="ja-JP" altLang="ja-JP" sz="2000" dirty="0" smtClean="0">
                <a:latin typeface="+mn-ea"/>
              </a:rPr>
              <a:t>把握</a:t>
            </a:r>
            <a:endParaRPr lang="en-US" altLang="ja-JP" sz="2000" dirty="0" smtClean="0">
              <a:latin typeface="+mn-ea"/>
            </a:endParaRPr>
          </a:p>
          <a:p>
            <a:pPr marL="180000">
              <a:spcBef>
                <a:spcPts val="1200"/>
              </a:spcBef>
              <a:spcAft>
                <a:spcPts val="600"/>
              </a:spcAft>
            </a:pPr>
            <a:r>
              <a:rPr lang="ja-JP" altLang="en-US" sz="2000" dirty="0" smtClean="0">
                <a:latin typeface="+mn-ea"/>
              </a:rPr>
              <a:t>　・</a:t>
            </a:r>
            <a:r>
              <a:rPr lang="ja-JP" altLang="ja-JP" sz="2000" dirty="0" smtClean="0">
                <a:latin typeface="+mn-ea"/>
              </a:rPr>
              <a:t>濃度</a:t>
            </a:r>
            <a:r>
              <a:rPr lang="ja-JP" altLang="en-US" sz="2000" dirty="0" smtClean="0">
                <a:latin typeface="+mn-ea"/>
              </a:rPr>
              <a:t>予測（国道</a:t>
            </a:r>
            <a:r>
              <a:rPr lang="en-US" altLang="ja-JP" sz="2000" dirty="0" smtClean="0">
                <a:latin typeface="+mn-ea"/>
              </a:rPr>
              <a:t>43</a:t>
            </a:r>
            <a:r>
              <a:rPr lang="ja-JP" altLang="en-US" sz="2000" dirty="0" smtClean="0">
                <a:latin typeface="+mn-ea"/>
              </a:rPr>
              <a:t>号、大阪中央環状線）</a:t>
            </a:r>
            <a:endParaRPr lang="ja-JP" altLang="ja-JP" sz="2000" dirty="0">
              <a:latin typeface="+mn-ea"/>
            </a:endParaRPr>
          </a:p>
          <a:p>
            <a:pPr marL="723900">
              <a:spcBef>
                <a:spcPts val="600"/>
              </a:spcBef>
              <a:spcAft>
                <a:spcPts val="600"/>
              </a:spcAft>
            </a:pPr>
            <a:r>
              <a:rPr lang="ja-JP" altLang="ja-JP" dirty="0" smtClean="0"/>
              <a:t>国道</a:t>
            </a:r>
            <a:r>
              <a:rPr lang="en-US" altLang="ja-JP" dirty="0">
                <a:latin typeface="+mn-ea"/>
              </a:rPr>
              <a:t>43</a:t>
            </a:r>
            <a:r>
              <a:rPr lang="ja-JP" altLang="ja-JP" dirty="0">
                <a:latin typeface="+mn-ea"/>
              </a:rPr>
              <a:t>号：佃</a:t>
            </a:r>
            <a:r>
              <a:rPr lang="en-US" altLang="ja-JP" dirty="0">
                <a:latin typeface="+mn-ea"/>
              </a:rPr>
              <a:t>6</a:t>
            </a:r>
            <a:r>
              <a:rPr lang="ja-JP" altLang="ja-JP" dirty="0">
                <a:latin typeface="+mn-ea"/>
              </a:rPr>
              <a:t>交差点（大阪市西淀川区）～花園北交差点（大阪市西成区</a:t>
            </a:r>
            <a:r>
              <a:rPr lang="ja-JP" altLang="ja-JP" dirty="0" smtClean="0">
                <a:latin typeface="+mn-ea"/>
              </a:rPr>
              <a:t>）</a:t>
            </a:r>
            <a:endParaRPr lang="en-US" altLang="ja-JP" dirty="0" smtClean="0">
              <a:latin typeface="+mn-ea"/>
            </a:endParaRPr>
          </a:p>
          <a:p>
            <a:pPr marL="723900">
              <a:spcBef>
                <a:spcPts val="600"/>
              </a:spcBef>
              <a:spcAft>
                <a:spcPts val="600"/>
              </a:spcAft>
            </a:pPr>
            <a:r>
              <a:rPr lang="ja-JP" altLang="ja-JP" dirty="0" smtClean="0">
                <a:latin typeface="+mn-ea"/>
              </a:rPr>
              <a:t>大阪</a:t>
            </a:r>
            <a:r>
              <a:rPr lang="ja-JP" altLang="ja-JP" dirty="0"/>
              <a:t>中央環状線：下穂積</a:t>
            </a:r>
            <a:r>
              <a:rPr lang="en-US" altLang="ja-JP" dirty="0">
                <a:latin typeface="+mn-ea"/>
              </a:rPr>
              <a:t>2</a:t>
            </a:r>
            <a:r>
              <a:rPr lang="ja-JP" altLang="ja-JP" dirty="0">
                <a:latin typeface="+mn-ea"/>
              </a:rPr>
              <a:t>丁</a:t>
            </a:r>
            <a:r>
              <a:rPr lang="ja-JP" altLang="ja-JP" dirty="0"/>
              <a:t>目西交差点（茨木市）～鳥飼和道交差点（摂津市）</a:t>
            </a:r>
            <a:r>
              <a:rPr lang="ja-JP" altLang="ja-JP" dirty="0" smtClean="0"/>
              <a:t>、</a:t>
            </a:r>
            <a:endParaRPr lang="en-US" altLang="ja-JP" dirty="0" smtClean="0"/>
          </a:p>
          <a:p>
            <a:pPr marL="723900">
              <a:spcBef>
                <a:spcPts val="600"/>
              </a:spcBef>
              <a:spcAft>
                <a:spcPts val="600"/>
              </a:spcAft>
            </a:pPr>
            <a:r>
              <a:rPr lang="ja-JP" altLang="en-US" dirty="0"/>
              <a:t>　</a:t>
            </a:r>
            <a:r>
              <a:rPr lang="ja-JP" altLang="en-US" dirty="0" smtClean="0"/>
              <a:t>　　　　　　　　　　 </a:t>
            </a:r>
            <a:r>
              <a:rPr lang="ja-JP" altLang="ja-JP" dirty="0" smtClean="0"/>
              <a:t>佐堂</a:t>
            </a:r>
            <a:r>
              <a:rPr lang="ja-JP" altLang="ja-JP" dirty="0"/>
              <a:t>町交差点（八尾市）～長吉長原東交差点（大阪市平野区）</a:t>
            </a:r>
            <a:r>
              <a:rPr lang="ja-JP" altLang="en-US" sz="2000" dirty="0" smtClean="0">
                <a:latin typeface="+mn-ea"/>
              </a:rPr>
              <a:t>　</a:t>
            </a:r>
            <a:endParaRPr lang="en-US" altLang="ja-JP" sz="2000" dirty="0">
              <a:latin typeface="+mn-ea"/>
            </a:endParaRPr>
          </a:p>
          <a:p>
            <a:pPr marL="180000">
              <a:spcBef>
                <a:spcPts val="1800"/>
              </a:spcBef>
              <a:spcAft>
                <a:spcPts val="600"/>
              </a:spcAft>
            </a:pPr>
            <a:r>
              <a:rPr lang="ja-JP" altLang="en-US" sz="2000" dirty="0" smtClean="0">
                <a:latin typeface="+mn-ea"/>
              </a:rPr>
              <a:t>　・</a:t>
            </a:r>
            <a:r>
              <a:rPr lang="ja-JP" altLang="ja-JP" sz="2000" dirty="0" smtClean="0">
                <a:latin typeface="+mn-ea"/>
              </a:rPr>
              <a:t>簡易測定</a:t>
            </a:r>
            <a:r>
              <a:rPr lang="en-US" altLang="ja-JP" sz="2000" dirty="0" smtClean="0">
                <a:latin typeface="+mn-ea"/>
              </a:rPr>
              <a:t>3</a:t>
            </a:r>
            <a:r>
              <a:rPr lang="ja-JP" altLang="ja-JP" sz="2000" dirty="0" smtClean="0">
                <a:latin typeface="+mn-ea"/>
              </a:rPr>
              <a:t>地点</a:t>
            </a:r>
            <a:endParaRPr lang="ja-JP" altLang="ja-JP" sz="2000" dirty="0">
              <a:latin typeface="+mn-ea"/>
            </a:endParaRPr>
          </a:p>
          <a:p>
            <a:pPr marL="723900">
              <a:spcBef>
                <a:spcPts val="600"/>
              </a:spcBef>
              <a:spcAft>
                <a:spcPts val="600"/>
              </a:spcAft>
            </a:pPr>
            <a:r>
              <a:rPr lang="ja-JP" altLang="ja-JP" dirty="0" smtClean="0">
                <a:latin typeface="+mn-ea"/>
              </a:rPr>
              <a:t>国道</a:t>
            </a:r>
            <a:r>
              <a:rPr lang="en-US" altLang="ja-JP" dirty="0">
                <a:latin typeface="+mn-ea"/>
              </a:rPr>
              <a:t>43</a:t>
            </a:r>
            <a:r>
              <a:rPr lang="ja-JP" altLang="ja-JP" dirty="0">
                <a:latin typeface="+mn-ea"/>
              </a:rPr>
              <a:t>号：泉尾交差点（大阪市大正区）</a:t>
            </a:r>
          </a:p>
          <a:p>
            <a:pPr marL="723900">
              <a:spcBef>
                <a:spcPts val="600"/>
              </a:spcBef>
              <a:spcAft>
                <a:spcPts val="600"/>
              </a:spcAft>
            </a:pPr>
            <a:r>
              <a:rPr lang="ja-JP" altLang="ja-JP" dirty="0">
                <a:latin typeface="+mn-ea"/>
              </a:rPr>
              <a:t>国道</a:t>
            </a:r>
            <a:r>
              <a:rPr lang="en-US" altLang="ja-JP" dirty="0">
                <a:latin typeface="+mn-ea"/>
              </a:rPr>
              <a:t>25</a:t>
            </a:r>
            <a:r>
              <a:rPr lang="ja-JP" altLang="ja-JP" dirty="0">
                <a:latin typeface="+mn-ea"/>
              </a:rPr>
              <a:t>号：平野警察西交差点（大阪市平野区）</a:t>
            </a:r>
          </a:p>
          <a:p>
            <a:pPr marL="723900">
              <a:spcBef>
                <a:spcPts val="600"/>
              </a:spcBef>
              <a:spcAft>
                <a:spcPts val="600"/>
              </a:spcAft>
            </a:pPr>
            <a:r>
              <a:rPr lang="ja-JP" altLang="ja-JP" dirty="0">
                <a:latin typeface="+mn-ea"/>
              </a:rPr>
              <a:t>国道</a:t>
            </a:r>
            <a:r>
              <a:rPr lang="en-US" altLang="ja-JP" dirty="0">
                <a:latin typeface="+mn-ea"/>
              </a:rPr>
              <a:t>26</a:t>
            </a:r>
            <a:r>
              <a:rPr lang="ja-JP" altLang="ja-JP" dirty="0">
                <a:latin typeface="+mn-ea"/>
              </a:rPr>
              <a:t>号：浜口交差点（大阪市住之江区）</a:t>
            </a:r>
          </a:p>
          <a:p>
            <a:pPr marL="648000">
              <a:spcBef>
                <a:spcPts val="600"/>
              </a:spcBef>
              <a:spcAft>
                <a:spcPts val="600"/>
              </a:spcAft>
            </a:pPr>
            <a:endParaRPr lang="ja-JP" altLang="ja-JP" dirty="0">
              <a:latin typeface="+mn-ea"/>
            </a:endParaRPr>
          </a:p>
        </p:txBody>
      </p:sp>
      <p:sp>
        <p:nvSpPr>
          <p:cNvPr id="7" name="テキスト ボックス 6"/>
          <p:cNvSpPr txBox="1"/>
          <p:nvPr/>
        </p:nvSpPr>
        <p:spPr>
          <a:xfrm>
            <a:off x="1588" y="148570"/>
            <a:ext cx="2124744" cy="400110"/>
          </a:xfrm>
          <a:prstGeom prst="rect">
            <a:avLst/>
          </a:prstGeom>
          <a:noFill/>
        </p:spPr>
        <p:txBody>
          <a:bodyPr wrap="square" rtlCol="0">
            <a:spAutoFit/>
          </a:bodyPr>
          <a:lstStyle/>
          <a:p>
            <a:r>
              <a:rPr lang="ja-JP" altLang="en-US" sz="2000" dirty="0" smtClean="0">
                <a:latin typeface="+mn-ea"/>
              </a:rPr>
              <a:t>＜取組状況＞</a:t>
            </a:r>
            <a:endParaRPr kumimoji="1" lang="ja-JP" altLang="en-US" sz="2000" dirty="0">
              <a:latin typeface="+mn-ea"/>
            </a:endParaRPr>
          </a:p>
        </p:txBody>
      </p:sp>
    </p:spTree>
    <p:extLst>
      <p:ext uri="{BB962C8B-B14F-4D97-AF65-F5344CB8AC3E}">
        <p14:creationId xmlns:p14="http://schemas.microsoft.com/office/powerpoint/2010/main" val="36657578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6" name="Picture 1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628802"/>
            <a:ext cx="8352000" cy="4496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直線コネクタ 5"/>
          <p:cNvCxnSpPr/>
          <p:nvPr/>
        </p:nvCxnSpPr>
        <p:spPr>
          <a:xfrm>
            <a:off x="323528" y="620688"/>
            <a:ext cx="8532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797596" y="87015"/>
            <a:ext cx="5544616" cy="461665"/>
          </a:xfrm>
          <a:prstGeom prst="rect">
            <a:avLst/>
          </a:prstGeom>
          <a:noFill/>
        </p:spPr>
        <p:txBody>
          <a:bodyPr wrap="square" rtlCol="0">
            <a:spAutoFit/>
          </a:bodyPr>
          <a:lstStyle/>
          <a:p>
            <a:pPr algn="ctr"/>
            <a:r>
              <a:rPr lang="ja-JP" altLang="ja-JP" sz="2400" dirty="0" smtClean="0">
                <a:latin typeface="+mn-ea"/>
              </a:rPr>
              <a:t>対策全体</a:t>
            </a:r>
            <a:r>
              <a:rPr lang="ja-JP" altLang="en-US" sz="2400" dirty="0" smtClean="0">
                <a:latin typeface="+mn-ea"/>
              </a:rPr>
              <a:t>による</a:t>
            </a:r>
            <a:r>
              <a:rPr lang="en-US" altLang="ja-JP" sz="2400" dirty="0" smtClean="0">
                <a:latin typeface="+mn-ea"/>
              </a:rPr>
              <a:t>NOx</a:t>
            </a:r>
            <a:r>
              <a:rPr lang="ja-JP" altLang="ja-JP" sz="2400" dirty="0" smtClean="0">
                <a:latin typeface="+mn-ea"/>
              </a:rPr>
              <a:t>削減量</a:t>
            </a:r>
            <a:endParaRPr kumimoji="1" lang="ja-JP" altLang="en-US" sz="2400" dirty="0">
              <a:latin typeface="+mn-ea"/>
            </a:endParaRPr>
          </a:p>
        </p:txBody>
      </p:sp>
      <p:sp>
        <p:nvSpPr>
          <p:cNvPr id="2" name="スライド番号プレースホルダー 1"/>
          <p:cNvSpPr>
            <a:spLocks noGrp="1"/>
          </p:cNvSpPr>
          <p:nvPr>
            <p:ph type="sldNum" sz="quarter" idx="12"/>
          </p:nvPr>
        </p:nvSpPr>
        <p:spPr>
          <a:xfrm>
            <a:off x="8594104" y="6520259"/>
            <a:ext cx="514400" cy="365125"/>
          </a:xfrm>
        </p:spPr>
        <p:txBody>
          <a:bodyPr/>
          <a:lstStyle/>
          <a:p>
            <a:fld id="{DE2F8A21-8B7F-4E81-A1D6-B63D9660F4C6}" type="slidenum">
              <a:rPr kumimoji="1" lang="ja-JP" altLang="en-US" smtClean="0"/>
              <a:pPr/>
              <a:t>8</a:t>
            </a:fld>
            <a:endParaRPr kumimoji="1" lang="ja-JP" altLang="en-US"/>
          </a:p>
        </p:txBody>
      </p:sp>
      <p:sp>
        <p:nvSpPr>
          <p:cNvPr id="11" name="テキスト ボックス 10"/>
          <p:cNvSpPr txBox="1"/>
          <p:nvPr/>
        </p:nvSpPr>
        <p:spPr>
          <a:xfrm>
            <a:off x="1259632" y="620688"/>
            <a:ext cx="6624736" cy="400110"/>
          </a:xfrm>
          <a:prstGeom prst="rect">
            <a:avLst/>
          </a:prstGeom>
          <a:noFill/>
        </p:spPr>
        <p:txBody>
          <a:bodyPr wrap="square" rtlCol="0">
            <a:spAutoFit/>
          </a:bodyPr>
          <a:lstStyle/>
          <a:p>
            <a:pPr algn="ctr">
              <a:spcBef>
                <a:spcPts val="600"/>
              </a:spcBef>
            </a:pPr>
            <a:r>
              <a:rPr kumimoji="1" lang="ja-JP" altLang="en-US" sz="2000" u="sng" dirty="0" smtClean="0">
                <a:solidFill>
                  <a:srgbClr val="FF0000"/>
                </a:solidFill>
                <a:latin typeface="ＭＳ ゴシック" pitchFamily="49" charset="-128"/>
                <a:ea typeface="ＭＳ ゴシック" pitchFamily="49" charset="-128"/>
              </a:rPr>
              <a:t>平成</a:t>
            </a:r>
            <a:r>
              <a:rPr kumimoji="1" lang="en-US" altLang="ja-JP" sz="2000" u="sng" dirty="0" smtClean="0">
                <a:solidFill>
                  <a:srgbClr val="FF0000"/>
                </a:solidFill>
                <a:latin typeface="ＭＳ ゴシック" pitchFamily="49" charset="-128"/>
                <a:ea typeface="ＭＳ ゴシック" pitchFamily="49" charset="-128"/>
              </a:rPr>
              <a:t>27</a:t>
            </a:r>
            <a:r>
              <a:rPr kumimoji="1" lang="ja-JP" altLang="en-US" sz="2000" u="sng" dirty="0" smtClean="0">
                <a:solidFill>
                  <a:srgbClr val="FF0000"/>
                </a:solidFill>
                <a:latin typeface="ＭＳ ゴシック" pitchFamily="49" charset="-128"/>
                <a:ea typeface="ＭＳ ゴシック" pitchFamily="49" charset="-128"/>
              </a:rPr>
              <a:t>年度より削減量が減少</a:t>
            </a:r>
            <a:endParaRPr kumimoji="1" lang="en-US" altLang="ja-JP" sz="2000" u="sng" dirty="0" smtClean="0">
              <a:solidFill>
                <a:srgbClr val="FF0000"/>
              </a:solidFill>
              <a:latin typeface="ＭＳ ゴシック" pitchFamily="49" charset="-128"/>
              <a:ea typeface="ＭＳ ゴシック" pitchFamily="49" charset="-128"/>
            </a:endParaRPr>
          </a:p>
        </p:txBody>
      </p:sp>
      <p:sp>
        <p:nvSpPr>
          <p:cNvPr id="10" name="テキスト ボックス 9"/>
          <p:cNvSpPr txBox="1"/>
          <p:nvPr/>
        </p:nvSpPr>
        <p:spPr>
          <a:xfrm>
            <a:off x="107504" y="1047294"/>
            <a:ext cx="9180512" cy="784830"/>
          </a:xfrm>
          <a:prstGeom prst="rect">
            <a:avLst/>
          </a:prstGeom>
          <a:noFill/>
        </p:spPr>
        <p:txBody>
          <a:bodyPr wrap="square" rtlCol="0">
            <a:spAutoFit/>
          </a:bodyPr>
          <a:lstStyle/>
          <a:p>
            <a:pPr marL="266700" indent="-266700">
              <a:spcBef>
                <a:spcPts val="600"/>
              </a:spcBef>
            </a:pPr>
            <a:r>
              <a:rPr lang="ja-JP" altLang="en-US" sz="2000" dirty="0">
                <a:solidFill>
                  <a:srgbClr val="FF0000"/>
                </a:solidFill>
                <a:latin typeface="ＭＳ ゴシック" pitchFamily="49" charset="-128"/>
                <a:ea typeface="ＭＳ ゴシック" pitchFamily="49" charset="-128"/>
              </a:rPr>
              <a:t>・</a:t>
            </a:r>
            <a:r>
              <a:rPr lang="ja-JP" altLang="en-US" sz="2000" dirty="0" smtClean="0">
                <a:solidFill>
                  <a:srgbClr val="FF0000"/>
                </a:solidFill>
                <a:latin typeface="ＭＳ ゴシック" pitchFamily="49" charset="-128"/>
                <a:ea typeface="ＭＳ ゴシック" pitchFamily="49" charset="-128"/>
              </a:rPr>
              <a:t>排出</a:t>
            </a:r>
            <a:r>
              <a:rPr lang="ja-JP" altLang="en-US" sz="2000" dirty="0">
                <a:solidFill>
                  <a:srgbClr val="FF0000"/>
                </a:solidFill>
                <a:latin typeface="ＭＳ ゴシック" pitchFamily="49" charset="-128"/>
                <a:ea typeface="ＭＳ ゴシック" pitchFamily="49" charset="-128"/>
              </a:rPr>
              <a:t>係数の大きいバス、</a:t>
            </a:r>
            <a:r>
              <a:rPr lang="ja-JP" altLang="en-US" sz="2000" dirty="0" smtClean="0">
                <a:solidFill>
                  <a:srgbClr val="FF0000"/>
                </a:solidFill>
                <a:latin typeface="ＭＳ ゴシック" pitchFamily="49" charset="-128"/>
                <a:ea typeface="ＭＳ ゴシック" pitchFamily="49" charset="-128"/>
              </a:rPr>
              <a:t>特種（殊）車</a:t>
            </a:r>
            <a:r>
              <a:rPr lang="ja-JP" altLang="en-US" sz="2000" dirty="0">
                <a:solidFill>
                  <a:srgbClr val="FF0000"/>
                </a:solidFill>
                <a:latin typeface="ＭＳ ゴシック" pitchFamily="49" charset="-128"/>
                <a:ea typeface="ＭＳ ゴシック" pitchFamily="49" charset="-128"/>
              </a:rPr>
              <a:t>の</a:t>
            </a:r>
            <a:r>
              <a:rPr lang="ja-JP" altLang="en-US" sz="2000" dirty="0" smtClean="0">
                <a:solidFill>
                  <a:srgbClr val="FF0000"/>
                </a:solidFill>
                <a:latin typeface="ＭＳ ゴシック" pitchFamily="49" charset="-128"/>
                <a:ea typeface="ＭＳ ゴシック" pitchFamily="49" charset="-128"/>
              </a:rPr>
              <a:t>走行量増加、旅行速度低下の影響</a:t>
            </a:r>
            <a:endParaRPr lang="en-US" altLang="ja-JP" sz="2000" dirty="0" smtClean="0">
              <a:solidFill>
                <a:srgbClr val="FF0000"/>
              </a:solidFill>
              <a:latin typeface="ＭＳ ゴシック" pitchFamily="49" charset="-128"/>
              <a:ea typeface="ＭＳ ゴシック" pitchFamily="49" charset="-128"/>
            </a:endParaRPr>
          </a:p>
          <a:p>
            <a:pPr marL="266700" indent="-266700">
              <a:spcBef>
                <a:spcPts val="600"/>
              </a:spcBef>
            </a:pPr>
            <a:r>
              <a:rPr kumimoji="1" lang="ja-JP" altLang="en-US" sz="2000" dirty="0" smtClean="0">
                <a:solidFill>
                  <a:srgbClr val="FF0000"/>
                </a:solidFill>
                <a:latin typeface="ＭＳ ゴシック" pitchFamily="49" charset="-128"/>
                <a:ea typeface="ＭＳ ゴシック" pitchFamily="49" charset="-128"/>
              </a:rPr>
              <a:t>・来阪外国人旅行者数の増加や宅配便数の増加が一因として考えられる</a:t>
            </a:r>
            <a:endParaRPr kumimoji="1" lang="ja-JP" altLang="en-US" sz="2000" dirty="0">
              <a:solidFill>
                <a:srgbClr val="FF0000"/>
              </a:solidFill>
              <a:latin typeface="ＭＳ ゴシック" pitchFamily="49" charset="-128"/>
              <a:ea typeface="ＭＳ ゴシック" pitchFamily="49" charset="-128"/>
            </a:endParaRPr>
          </a:p>
        </p:txBody>
      </p:sp>
      <p:sp>
        <p:nvSpPr>
          <p:cNvPr id="12" name="テキスト ボックス 11"/>
          <p:cNvSpPr txBox="1"/>
          <p:nvPr/>
        </p:nvSpPr>
        <p:spPr>
          <a:xfrm>
            <a:off x="1588" y="148570"/>
            <a:ext cx="2124744" cy="400110"/>
          </a:xfrm>
          <a:prstGeom prst="rect">
            <a:avLst/>
          </a:prstGeom>
          <a:noFill/>
        </p:spPr>
        <p:txBody>
          <a:bodyPr wrap="square" rtlCol="0">
            <a:spAutoFit/>
          </a:bodyPr>
          <a:lstStyle/>
          <a:p>
            <a:r>
              <a:rPr lang="ja-JP" altLang="en-US" sz="2000" dirty="0" smtClean="0">
                <a:latin typeface="+mn-ea"/>
              </a:rPr>
              <a:t>＜</a:t>
            </a:r>
            <a:r>
              <a:rPr lang="ja-JP" altLang="en-US" sz="2000" dirty="0">
                <a:latin typeface="+mn-ea"/>
              </a:rPr>
              <a:t>効果</a:t>
            </a:r>
            <a:r>
              <a:rPr lang="ja-JP" altLang="en-US" sz="2000" dirty="0" smtClean="0">
                <a:latin typeface="+mn-ea"/>
              </a:rPr>
              <a:t>＞</a:t>
            </a:r>
            <a:endParaRPr kumimoji="1" lang="ja-JP" altLang="en-US" sz="2000" dirty="0">
              <a:latin typeface="+mn-ea"/>
            </a:endParaRPr>
          </a:p>
        </p:txBody>
      </p:sp>
      <p:sp>
        <p:nvSpPr>
          <p:cNvPr id="9" name="テキスト ボックス 2"/>
          <p:cNvSpPr txBox="1">
            <a:spLocks noChangeArrowheads="1"/>
          </p:cNvSpPr>
          <p:nvPr/>
        </p:nvSpPr>
        <p:spPr bwMode="auto">
          <a:xfrm>
            <a:off x="611560" y="6201376"/>
            <a:ext cx="6861968" cy="61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miter lim="800000"/>
                <a:headEnd/>
                <a:tailEnd/>
              </a14:hiddenLine>
            </a:ext>
          </a:extLst>
        </p:spPr>
        <p:txBody>
          <a:bodyPr rot="0" vert="horz" wrap="square" lIns="91440" tIns="45720" rIns="91440" bIns="45720" anchor="ctr" anchorCtr="0" upright="1">
            <a:noAutofit/>
          </a:bodyPr>
          <a:lstStyle/>
          <a:p>
            <a:pPr marL="261938" indent="-180000" algn="just">
              <a:spcAft>
                <a:spcPts val="0"/>
              </a:spcAft>
            </a:pPr>
            <a:r>
              <a:rPr lang="en-US" altLang="ja-JP" sz="1400" kern="100" dirty="0" smtClean="0">
                <a:effectLst/>
                <a:latin typeface="+mn-ea"/>
                <a:cs typeface="Times New Roman"/>
              </a:rPr>
              <a:t>※</a:t>
            </a:r>
            <a:r>
              <a:rPr lang="ja-JP" altLang="en-US" sz="1400" kern="100" dirty="0" smtClean="0">
                <a:effectLst/>
                <a:latin typeface="+mn-ea"/>
                <a:cs typeface="Times New Roman"/>
              </a:rPr>
              <a:t>平成</a:t>
            </a:r>
            <a:r>
              <a:rPr lang="en-US" altLang="ja-JP" sz="1400" kern="100" dirty="0" smtClean="0">
                <a:effectLst/>
                <a:latin typeface="+mn-ea"/>
                <a:cs typeface="Times New Roman"/>
              </a:rPr>
              <a:t>28</a:t>
            </a:r>
            <a:r>
              <a:rPr lang="ja-JP" altLang="en-US" sz="1400" kern="100" dirty="0" smtClean="0">
                <a:effectLst/>
                <a:latin typeface="+mn-ea"/>
                <a:cs typeface="Times New Roman"/>
              </a:rPr>
              <a:t>年度の削減量算定には、平成</a:t>
            </a:r>
            <a:r>
              <a:rPr lang="en-US" altLang="ja-JP" sz="1400" kern="100" dirty="0" smtClean="0">
                <a:effectLst/>
                <a:latin typeface="+mn-ea"/>
                <a:cs typeface="Times New Roman"/>
              </a:rPr>
              <a:t>27</a:t>
            </a:r>
            <a:r>
              <a:rPr lang="ja-JP" altLang="en-US" sz="1400" kern="100" dirty="0" smtClean="0">
                <a:effectLst/>
                <a:latin typeface="+mn-ea"/>
                <a:cs typeface="Times New Roman"/>
              </a:rPr>
              <a:t>年度道路交通センサスを使用。</a:t>
            </a:r>
            <a:endParaRPr lang="en-US" altLang="ja-JP" sz="1400" kern="100" dirty="0" smtClean="0">
              <a:effectLst/>
              <a:latin typeface="+mn-ea"/>
              <a:cs typeface="Times New Roman"/>
            </a:endParaRPr>
          </a:p>
          <a:p>
            <a:pPr marL="261938" indent="-180000" algn="just">
              <a:spcAft>
                <a:spcPts val="0"/>
              </a:spcAft>
            </a:pPr>
            <a:r>
              <a:rPr lang="ja-JP" altLang="en-US" sz="1400" kern="100" dirty="0">
                <a:latin typeface="+mn-ea"/>
                <a:cs typeface="Times New Roman"/>
              </a:rPr>
              <a:t>　</a:t>
            </a:r>
            <a:r>
              <a:rPr lang="ja-JP" altLang="en-US" sz="1400" kern="100" dirty="0" smtClean="0">
                <a:effectLst/>
                <a:latin typeface="+mn-ea"/>
                <a:cs typeface="Times New Roman"/>
              </a:rPr>
              <a:t>（平成</a:t>
            </a:r>
            <a:r>
              <a:rPr lang="en-US" altLang="ja-JP" sz="1400" kern="100" dirty="0" smtClean="0">
                <a:effectLst/>
                <a:latin typeface="+mn-ea"/>
                <a:cs typeface="Times New Roman"/>
              </a:rPr>
              <a:t>21</a:t>
            </a:r>
            <a:r>
              <a:rPr lang="ja-JP" altLang="en-US" sz="1400" kern="100" dirty="0" smtClean="0">
                <a:effectLst/>
                <a:latin typeface="+mn-ea"/>
                <a:cs typeface="Times New Roman"/>
              </a:rPr>
              <a:t>～</a:t>
            </a:r>
            <a:r>
              <a:rPr lang="en-US" altLang="ja-JP" sz="1400" kern="100" dirty="0" smtClean="0">
                <a:effectLst/>
                <a:latin typeface="+mn-ea"/>
                <a:cs typeface="Times New Roman"/>
              </a:rPr>
              <a:t>27</a:t>
            </a:r>
            <a:r>
              <a:rPr lang="ja-JP" altLang="en-US" sz="1400" kern="100" dirty="0" smtClean="0">
                <a:effectLst/>
                <a:latin typeface="+mn-ea"/>
                <a:cs typeface="Times New Roman"/>
              </a:rPr>
              <a:t>年度の削減算定には、平成</a:t>
            </a:r>
            <a:r>
              <a:rPr lang="en-US" altLang="ja-JP" sz="1400" kern="100" dirty="0" smtClean="0">
                <a:effectLst/>
                <a:latin typeface="+mn-ea"/>
                <a:cs typeface="Times New Roman"/>
              </a:rPr>
              <a:t>22</a:t>
            </a:r>
            <a:r>
              <a:rPr lang="ja-JP" altLang="en-US" sz="1400" kern="100" dirty="0" smtClean="0">
                <a:effectLst/>
                <a:latin typeface="+mn-ea"/>
                <a:cs typeface="Times New Roman"/>
              </a:rPr>
              <a:t>年度道路交通センサス</a:t>
            </a:r>
            <a:r>
              <a:rPr lang="ja-JP" altLang="en-US" sz="1400" kern="100" dirty="0" smtClean="0">
                <a:latin typeface="+mn-ea"/>
                <a:cs typeface="Times New Roman"/>
              </a:rPr>
              <a:t>を使用）</a:t>
            </a:r>
            <a:endParaRPr lang="en-US" altLang="ja-JP" sz="1400" kern="100" dirty="0" smtClean="0">
              <a:effectLst/>
              <a:latin typeface="+mn-ea"/>
              <a:cs typeface="Times New Roman"/>
            </a:endParaRPr>
          </a:p>
        </p:txBody>
      </p:sp>
    </p:spTree>
    <p:extLst>
      <p:ext uri="{BB962C8B-B14F-4D97-AF65-F5344CB8AC3E}">
        <p14:creationId xmlns:p14="http://schemas.microsoft.com/office/powerpoint/2010/main" val="31785714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7032</TotalTime>
  <Words>1202</Words>
  <PresentationFormat>画面に合わせる (4:3)</PresentationFormat>
  <Paragraphs>231</Paragraphs>
  <Slides>16</Slides>
  <Notes>3</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2018-10-23T02:24:43Z</cp:lastPrinted>
  <dcterms:created xsi:type="dcterms:W3CDTF">2015-05-08T02:07:56Z</dcterms:created>
  <dcterms:modified xsi:type="dcterms:W3CDTF">2018-10-26T08:55:14Z</dcterms:modified>
</cp:coreProperties>
</file>