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56" r:id="rId2"/>
    <p:sldId id="303" r:id="rId3"/>
    <p:sldId id="295" r:id="rId4"/>
    <p:sldId id="296" r:id="rId5"/>
    <p:sldId id="297" r:id="rId6"/>
    <p:sldId id="298" r:id="rId7"/>
    <p:sldId id="304" r:id="rId8"/>
    <p:sldId id="306" r:id="rId9"/>
    <p:sldId id="305" r:id="rId10"/>
    <p:sldId id="301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99FF33"/>
    <a:srgbClr val="080808"/>
    <a:srgbClr val="FF0000"/>
    <a:srgbClr val="0000FF"/>
    <a:srgbClr val="FF99FF"/>
    <a:srgbClr val="FF99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8" autoAdjust="0"/>
    <p:restoredTop sz="95144" autoAdjust="0"/>
  </p:normalViewPr>
  <p:slideViewPr>
    <p:cSldViewPr>
      <p:cViewPr>
        <p:scale>
          <a:sx n="66" d="100"/>
          <a:sy n="6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2"/>
            <a:ext cx="2949574" cy="496888"/>
          </a:xfrm>
          <a:prstGeom prst="rect">
            <a:avLst/>
          </a:prstGeom>
        </p:spPr>
        <p:txBody>
          <a:bodyPr vert="horz" lIns="91401" tIns="45699" rIns="91401" bIns="45699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1" tIns="45699" rIns="91401" bIns="4569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3" y="4721226"/>
            <a:ext cx="5445126" cy="4471991"/>
          </a:xfrm>
          <a:prstGeom prst="rect">
            <a:avLst/>
          </a:prstGeom>
        </p:spPr>
        <p:txBody>
          <a:bodyPr vert="horz" lIns="91401" tIns="45699" rIns="91401" bIns="4569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7"/>
            <a:ext cx="2949574" cy="496887"/>
          </a:xfrm>
          <a:prstGeom prst="rect">
            <a:avLst/>
          </a:prstGeom>
        </p:spPr>
        <p:txBody>
          <a:bodyPr vert="horz" lIns="91401" tIns="45699" rIns="91401" bIns="45699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2018/10/23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539552" y="2276872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+mn-ea"/>
                <a:ea typeface="+mn-ea"/>
              </a:rPr>
              <a:t>平成</a:t>
            </a:r>
            <a:r>
              <a:rPr lang="en-US" altLang="ja-JP" sz="3200" dirty="0" smtClean="0">
                <a:latin typeface="+mn-ea"/>
                <a:ea typeface="+mn-ea"/>
              </a:rPr>
              <a:t>29</a:t>
            </a:r>
            <a:r>
              <a:rPr lang="ja-JP" altLang="en-US" sz="3200" dirty="0" smtClean="0">
                <a:latin typeface="+mn-ea"/>
                <a:ea typeface="+mn-ea"/>
              </a:rPr>
              <a:t>年度における</a:t>
            </a:r>
            <a:endParaRPr lang="en-US" altLang="ja-JP" sz="3200" dirty="0" smtClean="0">
              <a:latin typeface="+mn-ea"/>
              <a:ea typeface="+mn-ea"/>
            </a:endParaRPr>
          </a:p>
          <a:p>
            <a:r>
              <a:rPr lang="ja-JP" altLang="en-US" sz="3200" dirty="0" smtClean="0">
                <a:latin typeface="+mn-ea"/>
                <a:ea typeface="+mn-ea"/>
              </a:rPr>
              <a:t>大阪府内の大気環境の状況等について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資料２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＜</a:t>
            </a:r>
            <a:r>
              <a:rPr lang="ja-JP" altLang="en-US" sz="2400" dirty="0">
                <a:latin typeface="+mn-ea"/>
              </a:rPr>
              <a:t>参考</a:t>
            </a:r>
            <a:r>
              <a:rPr lang="ja-JP" altLang="en-US" sz="2400" dirty="0" smtClean="0">
                <a:latin typeface="+mn-ea"/>
              </a:rPr>
              <a:t>＞　　大気</a:t>
            </a:r>
            <a:r>
              <a:rPr lang="ja-JP" altLang="en-US" sz="2400" dirty="0">
                <a:latin typeface="+mn-ea"/>
              </a:rPr>
              <a:t>汚染に係る環境</a:t>
            </a:r>
            <a:r>
              <a:rPr lang="ja-JP" altLang="en-US" sz="2400" dirty="0" smtClean="0">
                <a:latin typeface="+mn-ea"/>
              </a:rPr>
              <a:t>基準と評価方法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52015"/>
            <a:ext cx="4752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１．大気</a:t>
            </a:r>
            <a:r>
              <a:rPr lang="ja-JP" altLang="en-US" sz="1600" dirty="0">
                <a:latin typeface="+mn-ea"/>
              </a:rPr>
              <a:t>汚染に係る環境基準について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40416" y="1009194"/>
            <a:ext cx="7776000" cy="82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600" kern="100" dirty="0">
                <a:effectLst/>
                <a:latin typeface="+mn-ea"/>
                <a:cs typeface="Times New Roman"/>
              </a:rPr>
              <a:t>○環境基準とは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、</a:t>
            </a:r>
            <a:endParaRPr lang="en-US" altLang="ja-JP" sz="1600" kern="100" dirty="0"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kern="100" dirty="0" smtClean="0">
                <a:effectLst/>
                <a:latin typeface="+mn-ea"/>
                <a:cs typeface="Times New Roman"/>
              </a:rPr>
              <a:t>環境</a:t>
            </a:r>
            <a:r>
              <a:rPr lang="ja-JP" sz="1600" kern="100" dirty="0">
                <a:effectLst/>
                <a:latin typeface="+mn-ea"/>
                <a:cs typeface="Times New Roman"/>
              </a:rPr>
              <a:t>基本法（平成５年法律第９１号）第１６条</a:t>
            </a:r>
            <a:r>
              <a:rPr lang="ja-JP" sz="1600" kern="100" dirty="0" smtClean="0">
                <a:effectLst/>
                <a:latin typeface="+mn-ea"/>
                <a:cs typeface="Times New Roman"/>
              </a:rPr>
              <a:t>第１項</a:t>
            </a:r>
            <a:r>
              <a:rPr lang="ja-JP" altLang="en-US" sz="1600" kern="100" dirty="0" smtClean="0">
                <a:effectLst/>
                <a:latin typeface="+mn-ea"/>
                <a:cs typeface="Times New Roman"/>
              </a:rPr>
              <a:t>に基づき定められた</a:t>
            </a:r>
            <a:endParaRPr lang="en-US" altLang="ja-JP" sz="1600" kern="100" dirty="0" smtClean="0">
              <a:effectLst/>
              <a:latin typeface="+mn-ea"/>
              <a:cs typeface="Times New Roman"/>
            </a:endParaRPr>
          </a:p>
          <a:p>
            <a:pPr marL="263525" algn="just">
              <a:spcAft>
                <a:spcPts val="0"/>
              </a:spcAft>
            </a:pPr>
            <a:r>
              <a:rPr lang="ja-JP" sz="1600" u="sng" kern="100" dirty="0" smtClean="0">
                <a:effectLst/>
                <a:latin typeface="+mn-ea"/>
                <a:cs typeface="Times New Roman"/>
              </a:rPr>
              <a:t>人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健康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の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保護</a:t>
            </a:r>
            <a:r>
              <a:rPr lang="ja-JP" altLang="en-US" sz="1600" u="sng" kern="100" dirty="0" smtClean="0">
                <a:effectLst/>
                <a:latin typeface="+mn-ea"/>
                <a:cs typeface="Times New Roman"/>
              </a:rPr>
              <a:t>及び生活環境の保全の上で</a:t>
            </a:r>
            <a:r>
              <a:rPr lang="ja-JP" sz="1600" u="sng" kern="100" dirty="0" smtClean="0">
                <a:effectLst/>
                <a:latin typeface="+mn-ea"/>
                <a:cs typeface="Times New Roman"/>
              </a:rPr>
              <a:t>維持</a:t>
            </a:r>
            <a:r>
              <a:rPr lang="ja-JP" sz="1600" u="sng" kern="100" dirty="0">
                <a:effectLst/>
                <a:latin typeface="+mn-ea"/>
                <a:cs typeface="Times New Roman"/>
              </a:rPr>
              <a:t>されることが望ましい基準</a:t>
            </a:r>
            <a:endParaRPr lang="ja-JP" sz="1600" kern="100" dirty="0">
              <a:effectLst/>
              <a:latin typeface="+mn-ea"/>
              <a:cs typeface="Times New Roman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199556"/>
              </p:ext>
            </p:extLst>
          </p:nvPr>
        </p:nvGraphicFramePr>
        <p:xfrm>
          <a:off x="1187624" y="1939906"/>
          <a:ext cx="7128792" cy="1343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526"/>
                <a:gridCol w="5377266"/>
              </a:tblGrid>
              <a:tr h="2459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項　　目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基　準　値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39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二酸化窒素（</a:t>
                      </a: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NO</a:t>
                      </a:r>
                      <a:r>
                        <a:rPr lang="en-US" sz="1400" kern="100" baseline="-2500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sz="1400" kern="10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0.04ppm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から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0.06ppm</a:t>
                      </a:r>
                      <a:r>
                        <a:rPr lang="ja-JP" sz="1400" kern="100" dirty="0" err="1">
                          <a:effectLst/>
                          <a:latin typeface="+mn-ea"/>
                          <a:ea typeface="+mn-ea"/>
                        </a:rPr>
                        <a:t>までの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ゾーン内またはそれ以下であること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6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浮遊粒子状物質（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SPM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１時間値の１日平均値が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0.10mg/m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以下であり、かつ１時間値が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0.20mg/m</a:t>
                      </a:r>
                      <a:r>
                        <a:rPr lang="en-US" sz="1400" kern="100" baseline="3000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以下であること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1403648" y="3284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備考：１</a:t>
            </a:r>
            <a:r>
              <a:rPr lang="en-US" altLang="ja-JP" sz="1200" dirty="0">
                <a:latin typeface="+mn-ea"/>
              </a:rPr>
              <a:t>ppm</a:t>
            </a:r>
            <a:r>
              <a:rPr lang="ja-JP" altLang="en-US" sz="1200" dirty="0">
                <a:latin typeface="+mn-ea"/>
              </a:rPr>
              <a:t>とは１</a:t>
            </a:r>
            <a:r>
              <a:rPr lang="en-US" altLang="ja-JP" sz="1200" dirty="0">
                <a:latin typeface="+mn-ea"/>
              </a:rPr>
              <a:t>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>
                <a:latin typeface="+mn-ea"/>
              </a:rPr>
              <a:t>の大気中に１</a:t>
            </a:r>
            <a:r>
              <a:rPr lang="en-US" altLang="ja-JP" sz="1200" dirty="0">
                <a:latin typeface="+mn-ea"/>
              </a:rPr>
              <a:t>cm</a:t>
            </a:r>
            <a:r>
              <a:rPr lang="en-US" altLang="ja-JP" sz="1200" baseline="30000" dirty="0">
                <a:latin typeface="+mn-ea"/>
              </a:rPr>
              <a:t>3</a:t>
            </a:r>
            <a:r>
              <a:rPr lang="ja-JP" altLang="en-US" sz="1200" dirty="0" err="1">
                <a:latin typeface="+mn-ea"/>
              </a:rPr>
              <a:t>の汚</a:t>
            </a:r>
            <a:r>
              <a:rPr lang="ja-JP" altLang="en-US" sz="1200" dirty="0">
                <a:latin typeface="+mn-ea"/>
              </a:rPr>
              <a:t>染物質が存在する場合の濃度を示す。</a:t>
            </a:r>
          </a:p>
          <a:p>
            <a:r>
              <a:rPr lang="ja-JP" altLang="en-US" sz="1200" dirty="0">
                <a:latin typeface="+mn-ea"/>
              </a:rPr>
              <a:t>　　　　 １</a:t>
            </a:r>
            <a:r>
              <a:rPr lang="en-US" altLang="ja-JP" sz="1200" dirty="0" err="1">
                <a:latin typeface="+mn-ea"/>
              </a:rPr>
              <a:t>μg</a:t>
            </a:r>
            <a:r>
              <a:rPr lang="ja-JP" altLang="en-US" sz="1200" dirty="0">
                <a:latin typeface="+mn-ea"/>
              </a:rPr>
              <a:t>（マイクログラム） ＝ </a:t>
            </a:r>
            <a:r>
              <a:rPr lang="en-US" altLang="ja-JP" sz="1200" dirty="0">
                <a:latin typeface="+mn-ea"/>
              </a:rPr>
              <a:t>0.001mg </a:t>
            </a:r>
            <a:r>
              <a:rPr lang="ja-JP" altLang="en-US" sz="1200" dirty="0">
                <a:latin typeface="+mn-ea"/>
              </a:rPr>
              <a:t>＝ </a:t>
            </a:r>
            <a:r>
              <a:rPr lang="en-US" altLang="ja-JP" sz="1200" dirty="0">
                <a:latin typeface="+mn-ea"/>
              </a:rPr>
              <a:t>0.000001g</a:t>
            </a:r>
            <a:r>
              <a:rPr lang="ja-JP" altLang="en-US" sz="1200" dirty="0">
                <a:latin typeface="+mn-ea"/>
              </a:rPr>
              <a:t>＝</a:t>
            </a:r>
            <a:r>
              <a:rPr lang="en-US" altLang="ja-JP" sz="1200" dirty="0">
                <a:latin typeface="+mn-ea"/>
              </a:rPr>
              <a:t>100</a:t>
            </a:r>
            <a:r>
              <a:rPr lang="ja-JP" altLang="en-US" sz="1200" dirty="0">
                <a:latin typeface="+mn-ea"/>
              </a:rPr>
              <a:t>万分の１</a:t>
            </a:r>
            <a:r>
              <a:rPr lang="en-US" altLang="ja-JP" sz="1200" dirty="0">
                <a:latin typeface="+mn-ea"/>
              </a:rPr>
              <a:t>g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57301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16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．</a:t>
            </a:r>
            <a:r>
              <a:rPr lang="zh-TW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評価</a:t>
            </a:r>
            <a:r>
              <a:rPr lang="zh-TW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方法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3870340"/>
            <a:ext cx="85344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+mn-ea"/>
              </a:rPr>
              <a:t>(</a:t>
            </a:r>
            <a:r>
              <a:rPr lang="en-US" altLang="ja-JP" sz="1400" dirty="0">
                <a:latin typeface="+mn-ea"/>
              </a:rPr>
              <a:t>1)</a:t>
            </a:r>
            <a:r>
              <a:rPr lang="ja-JP" altLang="en-US" sz="1400" dirty="0">
                <a:latin typeface="+mn-ea"/>
              </a:rPr>
              <a:t>長期的評価</a:t>
            </a:r>
          </a:p>
          <a:p>
            <a:pPr marL="108000"/>
            <a:r>
              <a:rPr lang="ja-JP" altLang="en-US" sz="1400" dirty="0">
                <a:latin typeface="+mn-ea"/>
              </a:rPr>
              <a:t>ア </a:t>
            </a:r>
            <a:r>
              <a:rPr lang="en-US" altLang="ja-JP" sz="1400" dirty="0">
                <a:latin typeface="+mn-ea"/>
              </a:rPr>
              <a:t>NO</a:t>
            </a:r>
            <a:r>
              <a:rPr lang="en-US" altLang="ja-JP" sz="1400" baseline="-25000" dirty="0">
                <a:latin typeface="+mn-ea"/>
              </a:rPr>
              <a:t>2</a:t>
            </a:r>
            <a:r>
              <a:rPr lang="ja-JP" altLang="en-US" sz="1400" dirty="0">
                <a:latin typeface="+mn-ea"/>
              </a:rPr>
              <a:t>（年間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年間の１日平均値のうち、低い方から</a:t>
            </a:r>
            <a:r>
              <a:rPr lang="en-US" altLang="ja-JP" sz="1400" dirty="0">
                <a:latin typeface="+mn-ea"/>
              </a:rPr>
              <a:t>98</a:t>
            </a:r>
            <a:r>
              <a:rPr lang="ja-JP" altLang="en-US" sz="1400" dirty="0">
                <a:latin typeface="+mn-ea"/>
              </a:rPr>
              <a:t>％に相当する値（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日分の測定値がある場合、低い方から</a:t>
            </a:r>
            <a:r>
              <a:rPr lang="en-US" altLang="ja-JP" sz="1400" dirty="0">
                <a:latin typeface="+mn-ea"/>
              </a:rPr>
              <a:t>358</a:t>
            </a:r>
            <a:r>
              <a:rPr lang="ja-JP" altLang="en-US" sz="1400" dirty="0">
                <a:latin typeface="+mn-ea"/>
              </a:rPr>
              <a:t>番目の値）を環境基準と比較して評価を行う。</a:t>
            </a:r>
          </a:p>
          <a:p>
            <a:endParaRPr lang="ja-JP" altLang="en-US" sz="1400" dirty="0">
              <a:latin typeface="+mn-ea"/>
            </a:endParaRPr>
          </a:p>
          <a:p>
            <a:pPr marL="108000"/>
            <a:r>
              <a:rPr lang="ja-JP" altLang="en-US" sz="1400" dirty="0">
                <a:latin typeface="+mn-ea"/>
              </a:rPr>
              <a:t>イ 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（年間２％除外値）</a:t>
            </a:r>
          </a:p>
          <a:p>
            <a:pPr marL="360000"/>
            <a:r>
              <a:rPr lang="ja-JP" altLang="en-US" sz="1400" dirty="0">
                <a:latin typeface="+mn-ea"/>
              </a:rPr>
              <a:t>年間の１日平均値のうち、高い方から２％の範囲にあるもの（</a:t>
            </a:r>
            <a:r>
              <a:rPr lang="en-US" altLang="ja-JP" sz="1400" dirty="0">
                <a:latin typeface="+mn-ea"/>
              </a:rPr>
              <a:t>365</a:t>
            </a:r>
            <a:r>
              <a:rPr lang="ja-JP" altLang="en-US" sz="1400" dirty="0">
                <a:latin typeface="+mn-ea"/>
              </a:rPr>
              <a:t>日分の測定値がある場合、高い方から７日分の測定値）を除外した後の最高値を環境基準と比較して評価を行う</a:t>
            </a:r>
            <a:r>
              <a:rPr lang="ja-JP" altLang="en-US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marL="360000"/>
            <a:r>
              <a:rPr lang="ja-JP" altLang="en-US" sz="1400" dirty="0" smtClean="0">
                <a:latin typeface="+mn-ea"/>
              </a:rPr>
              <a:t>ただし</a:t>
            </a:r>
            <a:r>
              <a:rPr lang="ja-JP" altLang="en-US" sz="1400" dirty="0">
                <a:latin typeface="+mn-ea"/>
              </a:rPr>
              <a:t>、１日平均値について環境基準を超える日が２日以上連続した場合は、環境基準を達成しなかったものとする。　</a:t>
            </a:r>
          </a:p>
          <a:p>
            <a:r>
              <a:rPr lang="ja-JP" altLang="en-US" sz="1400" dirty="0">
                <a:latin typeface="+mn-ea"/>
              </a:rPr>
              <a:t>　　</a:t>
            </a:r>
          </a:p>
          <a:p>
            <a:r>
              <a:rPr lang="en-US" altLang="ja-JP" sz="1400" dirty="0">
                <a:latin typeface="+mn-ea"/>
              </a:rPr>
              <a:t>(2)</a:t>
            </a:r>
            <a:r>
              <a:rPr lang="ja-JP" altLang="en-US" sz="1400" dirty="0">
                <a:latin typeface="+mn-ea"/>
              </a:rPr>
              <a:t>短期的評価（</a:t>
            </a:r>
            <a:r>
              <a:rPr lang="en-US" altLang="ja-JP" sz="1400" dirty="0">
                <a:latin typeface="+mn-ea"/>
              </a:rPr>
              <a:t>SPM</a:t>
            </a:r>
            <a:r>
              <a:rPr lang="ja-JP" altLang="en-US" sz="1400" dirty="0">
                <a:latin typeface="+mn-ea"/>
              </a:rPr>
              <a:t>）</a:t>
            </a:r>
          </a:p>
          <a:p>
            <a:pPr marL="360000"/>
            <a:r>
              <a:rPr lang="ja-JP" altLang="en-US" sz="1400" dirty="0">
                <a:latin typeface="+mn-ea"/>
              </a:rPr>
              <a:t>測定を行った日の１時間値または１日平均値について、環境基準と比較して評価を行う。</a:t>
            </a:r>
          </a:p>
        </p:txBody>
      </p:sp>
    </p:spTree>
    <p:extLst>
      <p:ext uri="{BB962C8B-B14F-4D97-AF65-F5344CB8AC3E}">
        <p14:creationId xmlns:p14="http://schemas.microsoft.com/office/powerpoint/2010/main" val="30229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06942" y="1052736"/>
            <a:ext cx="8928000" cy="4054670"/>
          </a:xfrm>
          <a:prstGeom prst="roundRect">
            <a:avLst>
              <a:gd name="adj" fmla="val 5217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  <a:tabLst>
                <a:tab pos="0" algn="l"/>
              </a:tabLst>
            </a:pPr>
            <a:endParaRPr lang="en-US" altLang="ja-JP" sz="22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1128406"/>
            <a:ext cx="8424936" cy="26606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1938" indent="-14446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○目標</a:t>
            </a:r>
            <a:endParaRPr lang="en-US" altLang="ja-JP" sz="2000" b="1" dirty="0" smtClean="0">
              <a:latin typeface="+mn-ea"/>
            </a:endParaRPr>
          </a:p>
          <a:p>
            <a:pPr marL="261938" indent="-144463"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</a:rPr>
              <a:t>27</a:t>
            </a:r>
            <a:r>
              <a:rPr lang="ja-JP" altLang="ja-JP" sz="2000" u="sng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u="sng" dirty="0">
                <a:latin typeface="+mn-ea"/>
              </a:rPr>
              <a:t>、</a:t>
            </a:r>
            <a:r>
              <a:rPr lang="ja-JP" altLang="ja-JP" sz="2000" dirty="0">
                <a:latin typeface="+mn-ea"/>
              </a:rPr>
              <a:t>二酸化</a:t>
            </a:r>
            <a:r>
              <a:rPr lang="ja-JP" altLang="ja-JP" sz="2000" dirty="0" smtClean="0">
                <a:latin typeface="+mn-ea"/>
              </a:rPr>
              <a:t>窒素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及び</a:t>
            </a:r>
            <a:r>
              <a:rPr lang="ja-JP" altLang="ja-JP" sz="2000" dirty="0">
                <a:latin typeface="+mn-ea"/>
              </a:rPr>
              <a:t>浮遊粒子状</a:t>
            </a:r>
            <a:r>
              <a:rPr lang="ja-JP" altLang="ja-JP" sz="2000" dirty="0" smtClean="0">
                <a:latin typeface="+mn-ea"/>
              </a:rPr>
              <a:t>物質</a:t>
            </a:r>
            <a:r>
              <a:rPr lang="ja-JP" altLang="en-US" sz="2000" dirty="0" smtClean="0">
                <a:latin typeface="+mn-ea"/>
              </a:rPr>
              <a:t>（</a:t>
            </a:r>
            <a:r>
              <a:rPr lang="en-US" altLang="ja-JP" sz="2000" dirty="0" smtClean="0">
                <a:latin typeface="+mn-ea"/>
              </a:rPr>
              <a:t>SPM</a:t>
            </a:r>
            <a:r>
              <a:rPr lang="ja-JP" altLang="en-US" sz="2000" dirty="0" smtClean="0">
                <a:latin typeface="+mn-ea"/>
              </a:rPr>
              <a:t>）</a:t>
            </a:r>
            <a:r>
              <a:rPr lang="ja-JP" altLang="ja-JP" sz="2000" dirty="0" smtClean="0">
                <a:latin typeface="+mn-ea"/>
              </a:rPr>
              <a:t>に</a:t>
            </a:r>
            <a:r>
              <a:rPr lang="ja-JP" altLang="ja-JP" sz="2000" dirty="0">
                <a:latin typeface="+mn-ea"/>
              </a:rPr>
              <a:t>係る大気環境基準を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すべて</a:t>
            </a:r>
            <a:r>
              <a:rPr lang="ja-JP" altLang="ja-JP" sz="2000" u="sng" dirty="0" smtClean="0">
                <a:solidFill>
                  <a:srgbClr val="FF0000"/>
                </a:solidFill>
                <a:latin typeface="+mn-ea"/>
              </a:rPr>
              <a:t>の監視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測定局</a:t>
            </a:r>
            <a:r>
              <a:rPr lang="ja-JP" altLang="ja-JP" sz="2000" u="sng" dirty="0">
                <a:latin typeface="+mn-ea"/>
              </a:rPr>
              <a:t>において継続的・安定的に</a:t>
            </a:r>
            <a:r>
              <a:rPr lang="ja-JP" altLang="ja-JP" sz="2000" u="sng" dirty="0" smtClean="0">
                <a:latin typeface="+mn-ea"/>
              </a:rPr>
              <a:t>達成</a:t>
            </a:r>
            <a:endParaRPr lang="en-US" altLang="ja-JP" sz="2000" u="sng" dirty="0" smtClean="0">
              <a:latin typeface="+mn-ea"/>
            </a:endParaRPr>
          </a:p>
          <a:p>
            <a:pPr marL="261938" indent="-144463"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000" u="sng" dirty="0" smtClean="0">
                <a:solidFill>
                  <a:srgbClr val="FF0000"/>
                </a:solidFill>
                <a:latin typeface="+mn-ea"/>
              </a:rPr>
              <a:t>32</a:t>
            </a:r>
            <a:r>
              <a:rPr lang="ja-JP" altLang="ja-JP" sz="2000" u="sng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までに</a:t>
            </a:r>
            <a:r>
              <a:rPr lang="ja-JP" altLang="ja-JP" sz="2000" u="sng" dirty="0">
                <a:latin typeface="+mn-ea"/>
              </a:rPr>
              <a:t>、</a:t>
            </a:r>
            <a:r>
              <a:rPr lang="ja-JP" altLang="ja-JP" sz="2000" u="sng" dirty="0">
                <a:solidFill>
                  <a:srgbClr val="FF0000"/>
                </a:solidFill>
                <a:latin typeface="+mn-ea"/>
              </a:rPr>
              <a:t>対策地域全体</a:t>
            </a:r>
            <a:r>
              <a:rPr lang="ja-JP" altLang="ja-JP" sz="2000" u="sng" dirty="0">
                <a:latin typeface="+mn-ea"/>
              </a:rPr>
              <a:t>で大気環境基準を</a:t>
            </a:r>
            <a:r>
              <a:rPr lang="ja-JP" altLang="ja-JP" sz="2000" u="sng" dirty="0" smtClean="0">
                <a:latin typeface="+mn-ea"/>
              </a:rPr>
              <a:t>達成</a:t>
            </a:r>
            <a:endParaRPr lang="ja-JP" altLang="ja-JP" sz="20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8540" y="106778"/>
            <a:ext cx="871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１．</a:t>
            </a:r>
            <a:r>
              <a:rPr lang="ja-JP" altLang="ja-JP" sz="2400" dirty="0" smtClean="0">
                <a:latin typeface="+mn-ea"/>
              </a:rPr>
              <a:t>大阪府</a:t>
            </a:r>
            <a:r>
              <a:rPr lang="ja-JP" altLang="ja-JP" sz="2400" dirty="0">
                <a:latin typeface="+mn-ea"/>
              </a:rPr>
              <a:t>自動車</a:t>
            </a:r>
            <a:r>
              <a:rPr lang="en-US" altLang="ja-JP" sz="2400" dirty="0">
                <a:latin typeface="+mn-ea"/>
              </a:rPr>
              <a:t>NO</a:t>
            </a:r>
            <a:r>
              <a:rPr lang="ja-JP" altLang="ja-JP" sz="2400" dirty="0">
                <a:latin typeface="+mn-ea"/>
              </a:rPr>
              <a:t>ｘ・</a:t>
            </a:r>
            <a:r>
              <a:rPr lang="en-US" altLang="ja-JP" sz="2400" dirty="0">
                <a:latin typeface="+mn-ea"/>
              </a:rPr>
              <a:t>PM</a:t>
            </a:r>
            <a:r>
              <a:rPr lang="ja-JP" altLang="ja-JP" sz="2400" dirty="0">
                <a:latin typeface="+mn-ea"/>
              </a:rPr>
              <a:t>総量削減計画〔第３次</a:t>
            </a:r>
            <a:r>
              <a:rPr lang="ja-JP" altLang="ja-JP" sz="2400" dirty="0" smtClean="0">
                <a:latin typeface="+mn-ea"/>
              </a:rPr>
              <a:t>〕</a:t>
            </a:r>
            <a:r>
              <a:rPr lang="ja-JP" altLang="en-US" sz="2400" dirty="0" smtClean="0">
                <a:latin typeface="+mn-ea"/>
              </a:rPr>
              <a:t>の目標について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6" y="2750776"/>
            <a:ext cx="2916000" cy="33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7504" y="5400600"/>
            <a:ext cx="6264696" cy="1124744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dirty="0" smtClean="0">
                <a:latin typeface="+mn-ea"/>
              </a:rPr>
              <a:t>■</a:t>
            </a:r>
            <a:r>
              <a:rPr lang="ja-JP" altLang="ja-JP" sz="1600" dirty="0" smtClean="0">
                <a:latin typeface="+mn-ea"/>
              </a:rPr>
              <a:t>対策</a:t>
            </a:r>
            <a:r>
              <a:rPr lang="ja-JP" altLang="ja-JP" sz="1600" dirty="0">
                <a:latin typeface="+mn-ea"/>
              </a:rPr>
              <a:t>地域全体で大気環境基準</a:t>
            </a:r>
            <a:r>
              <a:rPr lang="ja-JP" altLang="ja-JP" sz="1600" dirty="0" smtClean="0">
                <a:latin typeface="+mn-ea"/>
              </a:rPr>
              <a:t>達成</a:t>
            </a:r>
            <a:endParaRPr lang="en-US" altLang="ja-JP" sz="1600" dirty="0" smtClean="0">
              <a:latin typeface="+mn-ea"/>
            </a:endParaRPr>
          </a:p>
          <a:p>
            <a:pPr marL="174625"/>
            <a:r>
              <a:rPr lang="ja-JP" altLang="ja-JP" sz="1600" dirty="0" smtClean="0">
                <a:latin typeface="+mn-ea"/>
              </a:rPr>
              <a:t>監視測定局</a:t>
            </a:r>
            <a:r>
              <a:rPr lang="ja-JP" altLang="en-US" sz="1600" dirty="0" smtClean="0">
                <a:latin typeface="+mn-ea"/>
              </a:rPr>
              <a:t>（府内約</a:t>
            </a:r>
            <a:r>
              <a:rPr lang="en-US" altLang="ja-JP" sz="1600" dirty="0" smtClean="0">
                <a:latin typeface="+mn-ea"/>
              </a:rPr>
              <a:t>100</a:t>
            </a:r>
            <a:r>
              <a:rPr lang="ja-JP" altLang="en-US" sz="1600" dirty="0" smtClean="0">
                <a:latin typeface="+mn-ea"/>
              </a:rPr>
              <a:t>箇所）</a:t>
            </a:r>
            <a:r>
              <a:rPr lang="ja-JP" altLang="ja-JP" sz="1600" dirty="0" smtClean="0">
                <a:latin typeface="+mn-ea"/>
              </a:rPr>
              <a:t>に</a:t>
            </a:r>
            <a:r>
              <a:rPr lang="ja-JP" altLang="ja-JP" sz="1600" dirty="0">
                <a:latin typeface="+mn-ea"/>
              </a:rPr>
              <a:t>加えて、対策地域内</a:t>
            </a:r>
            <a:r>
              <a:rPr lang="ja-JP" altLang="ja-JP" sz="1600" dirty="0" smtClean="0">
                <a:latin typeface="+mn-ea"/>
              </a:rPr>
              <a:t>のすべて</a:t>
            </a:r>
            <a:r>
              <a:rPr lang="ja-JP" altLang="ja-JP" sz="1600" dirty="0">
                <a:latin typeface="+mn-ea"/>
              </a:rPr>
              <a:t>の地点で大気環境基準を達成する</a:t>
            </a:r>
            <a:r>
              <a:rPr lang="ja-JP" altLang="ja-JP" sz="1600" dirty="0" smtClean="0">
                <a:latin typeface="+mn-ea"/>
              </a:rPr>
              <a:t>こと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89172" y="6165304"/>
            <a:ext cx="2175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400" dirty="0" smtClean="0"/>
              <a:t>対策地域</a:t>
            </a:r>
            <a:r>
              <a:rPr lang="ja-JP" altLang="en-US" sz="1400" dirty="0" smtClean="0"/>
              <a:t>（</a:t>
            </a:r>
            <a:r>
              <a:rPr lang="en-US" altLang="ja-JP" sz="1400" dirty="0" smtClean="0"/>
              <a:t>37</a:t>
            </a:r>
            <a:r>
              <a:rPr lang="ja-JP" altLang="ja-JP" sz="1400" dirty="0" smtClean="0"/>
              <a:t>市町</a:t>
            </a:r>
            <a:r>
              <a:rPr lang="ja-JP" altLang="en-US" sz="1400" dirty="0" smtClean="0"/>
              <a:t>）</a:t>
            </a:r>
            <a:endParaRPr lang="ja-JP" altLang="ja-JP" sz="1400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00012"/>
              </p:ext>
            </p:extLst>
          </p:nvPr>
        </p:nvGraphicFramePr>
        <p:xfrm>
          <a:off x="279986" y="3234470"/>
          <a:ext cx="6048672" cy="1502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3"/>
                <a:gridCol w="1152128"/>
                <a:gridCol w="1296144"/>
                <a:gridCol w="1224137"/>
              </a:tblGrid>
              <a:tr h="62657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</a:rPr>
                        <a:t>区　</a:t>
                      </a:r>
                      <a:r>
                        <a:rPr lang="ja-JP" sz="1600" kern="100" dirty="0" smtClean="0">
                          <a:effectLst/>
                        </a:rPr>
                        <a:t>分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H21</a:t>
                      </a:r>
                      <a:r>
                        <a:rPr lang="ja-JP" sz="1600" kern="100" dirty="0" smtClean="0">
                          <a:effectLst/>
                        </a:rPr>
                        <a:t>年度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（基準年度）</a:t>
                      </a:r>
                      <a:endParaRPr lang="ja-JP" sz="14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</a:rPr>
                        <a:t>H27</a:t>
                      </a:r>
                      <a:r>
                        <a:rPr lang="ja-JP" sz="1600" kern="100" dirty="0" smtClean="0">
                          <a:effectLst/>
                        </a:rPr>
                        <a:t>年度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（目標）</a:t>
                      </a:r>
                      <a:endParaRPr lang="ja-JP" sz="14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H32</a:t>
                      </a:r>
                      <a:r>
                        <a:rPr lang="ja-JP" sz="1600" kern="100" dirty="0" smtClean="0">
                          <a:effectLst/>
                        </a:rPr>
                        <a:t>年度</a:t>
                      </a:r>
                      <a:endParaRPr lang="ja-JP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（目標）</a:t>
                      </a:r>
                      <a:endParaRPr lang="ja-JP" sz="14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1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</a:rPr>
                        <a:t>　自動車からの</a:t>
                      </a:r>
                      <a:r>
                        <a:rPr lang="en-US" sz="1600" kern="100" dirty="0" smtClean="0">
                          <a:effectLst/>
                        </a:rPr>
                        <a:t>NOx</a:t>
                      </a:r>
                      <a:r>
                        <a:rPr lang="ja-JP" sz="1600" kern="100" dirty="0" smtClean="0">
                          <a:effectLst/>
                        </a:rPr>
                        <a:t>排出量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18,130t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14,420t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11,220t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91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kern="100" dirty="0" smtClean="0">
                          <a:effectLst/>
                        </a:rPr>
                        <a:t>　自動車からの</a:t>
                      </a:r>
                      <a:r>
                        <a:rPr lang="en-US" sz="1600" kern="100" dirty="0" smtClean="0">
                          <a:effectLst/>
                        </a:rPr>
                        <a:t>PM</a:t>
                      </a:r>
                      <a:r>
                        <a:rPr lang="ja-JP" sz="1600" kern="100" dirty="0" smtClean="0">
                          <a:effectLst/>
                        </a:rPr>
                        <a:t>排出量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  </a:t>
                      </a:r>
                      <a:r>
                        <a:rPr lang="en-US" sz="1600" kern="100" dirty="0" smtClean="0">
                          <a:effectLst/>
                        </a:rPr>
                        <a:t>910t</a:t>
                      </a: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ja-JP" sz="1600" kern="100" dirty="0">
                        <a:effectLst/>
                        <a:latin typeface="ＭＳ 明朝"/>
                        <a:cs typeface="Times New Roman"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720t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670t</a:t>
                      </a:r>
                      <a:endParaRPr lang="ja-JP" sz="1600" kern="100" dirty="0">
                        <a:effectLst/>
                      </a:endParaRPr>
                    </a:p>
                  </a:txBody>
                  <a:tcPr marL="0" marR="0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267744" y="284595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［</a:t>
            </a:r>
            <a:r>
              <a:rPr lang="ja-JP" altLang="ja-JP" sz="1600" dirty="0" smtClean="0"/>
              <a:t>自動車</a:t>
            </a:r>
            <a:r>
              <a:rPr lang="ja-JP" altLang="ja-JP" sz="1600" dirty="0"/>
              <a:t>からの</a:t>
            </a:r>
            <a:r>
              <a:rPr lang="ja-JP" altLang="ja-JP" sz="1600" dirty="0" smtClean="0"/>
              <a:t>排出量</a:t>
            </a:r>
            <a:r>
              <a:rPr lang="ja-JP" altLang="en-US" sz="1600" dirty="0" smtClean="0"/>
              <a:t>］</a:t>
            </a:r>
            <a:endParaRPr lang="ja-JP" altLang="ja-JP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2132" y="595288"/>
            <a:ext cx="2591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+mn-ea"/>
              </a:rPr>
              <a:t> [</a:t>
            </a:r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</a:t>
            </a:r>
            <a:r>
              <a:rPr lang="en-US" altLang="ja-JP" dirty="0" smtClean="0">
                <a:latin typeface="+mn-ea"/>
              </a:rPr>
              <a:t>6</a:t>
            </a:r>
            <a:r>
              <a:rPr lang="ja-JP" altLang="en-US" dirty="0" smtClean="0">
                <a:latin typeface="+mn-ea"/>
              </a:rPr>
              <a:t>月策定</a:t>
            </a:r>
            <a:r>
              <a:rPr lang="en-US" altLang="ja-JP" dirty="0" smtClean="0">
                <a:latin typeface="+mn-ea"/>
              </a:rPr>
              <a:t>] </a:t>
            </a:r>
            <a:endParaRPr kumimoji="1" lang="ja-JP" altLang="en-US" dirty="0">
              <a:latin typeface="+mn-ea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696000" cy="38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23728" y="82724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二酸化窒素（</a:t>
            </a:r>
            <a:r>
              <a:rPr lang="en-US" altLang="ja-JP" sz="2400" dirty="0" smtClean="0">
                <a:latin typeface="+mn-ea"/>
              </a:rPr>
              <a:t>NO</a:t>
            </a:r>
            <a:r>
              <a:rPr lang="en-US" altLang="ja-JP" sz="2400" baseline="-25000" dirty="0" smtClean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3568" y="1521659"/>
            <a:ext cx="7776864" cy="323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>
                <a:latin typeface="+mn-ea"/>
              </a:rPr>
              <a:t>府内全局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en-US" altLang="ja-JP" u="sng" baseline="-25000" dirty="0" smtClean="0">
                <a:latin typeface="+mn-ea"/>
              </a:rPr>
              <a:t>2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環境基準達成状況の</a:t>
            </a:r>
            <a:r>
              <a:rPr lang="ja-JP" altLang="ja-JP" u="sng" dirty="0" smtClean="0">
                <a:latin typeface="+mn-ea"/>
              </a:rPr>
              <a:t>推移（</a:t>
            </a:r>
            <a:r>
              <a:rPr lang="ja-JP" altLang="ja-JP" u="sng" dirty="0">
                <a:latin typeface="+mn-ea"/>
              </a:rPr>
              <a:t>年間</a:t>
            </a:r>
            <a:r>
              <a:rPr lang="en-US" altLang="ja-JP" u="sng" dirty="0">
                <a:latin typeface="+mn-ea"/>
              </a:rPr>
              <a:t>98%</a:t>
            </a:r>
            <a:r>
              <a:rPr lang="ja-JP" altLang="ja-JP" u="sng" dirty="0">
                <a:latin typeface="+mn-ea"/>
              </a:rPr>
              <a:t>値の分布状況）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11760" y="5949280"/>
            <a:ext cx="5313866" cy="864096"/>
            <a:chOff x="2569998" y="5661248"/>
            <a:chExt cx="5313866" cy="864096"/>
          </a:xfrm>
        </p:grpSpPr>
        <p:sp>
          <p:nvSpPr>
            <p:cNvPr id="14" name="Text Box 41"/>
            <p:cNvSpPr txBox="1">
              <a:spLocks noChangeArrowheads="1"/>
            </p:cNvSpPr>
            <p:nvPr/>
          </p:nvSpPr>
          <p:spPr bwMode="auto">
            <a:xfrm>
              <a:off x="2663792" y="5661248"/>
              <a:ext cx="5220072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を超えた測定局数</a:t>
              </a: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環境基準非達成局）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から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0.06ppm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のゾーン内</a:t>
              </a:r>
              <a:r>
                <a:rPr lang="ja-JP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の測定局数</a:t>
              </a:r>
              <a:r>
                <a:rPr lang="en-US" sz="1400" kern="100" dirty="0" smtClean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(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  <a:p>
              <a:pPr algn="just">
                <a:spcBef>
                  <a:spcPts val="300"/>
                </a:spcBef>
                <a:spcAft>
                  <a:spcPts val="0"/>
                </a:spcAft>
              </a:pPr>
              <a:r>
                <a:rPr lang="en-US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0.04 ppm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未満の測定局数（</a:t>
              </a:r>
              <a:r>
                <a:rPr lang="ja-JP" sz="1400" u="sng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環境基準達成局</a:t>
              </a:r>
              <a:r>
                <a:rPr lang="ja-JP" sz="14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/>
                </a:rPr>
                <a:t>）</a:t>
              </a:r>
            </a:p>
          </p:txBody>
        </p: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2569998" y="5755282"/>
              <a:ext cx="114300" cy="610870"/>
              <a:chOff x="6714" y="6683"/>
              <a:chExt cx="180" cy="9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6714" y="6683"/>
                <a:ext cx="180" cy="180"/>
              </a:xfrm>
              <a:prstGeom prst="rect">
                <a:avLst/>
              </a:prstGeom>
              <a:solidFill>
                <a:schemeClr val="tx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7" name="Rectangle 43"/>
              <p:cNvSpPr>
                <a:spLocks noChangeArrowheads="1"/>
              </p:cNvSpPr>
              <p:nvPr/>
            </p:nvSpPr>
            <p:spPr bwMode="auto">
              <a:xfrm>
                <a:off x="6714" y="7098"/>
                <a:ext cx="180" cy="180"/>
              </a:xfrm>
              <a:prstGeom prst="rect">
                <a:avLst/>
              </a:prstGeom>
              <a:solidFill>
                <a:schemeClr val="bg1">
                  <a:lumMod val="75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8" name="Rectangle 44"/>
              <p:cNvSpPr>
                <a:spLocks noChangeArrowheads="1"/>
              </p:cNvSpPr>
              <p:nvPr/>
            </p:nvSpPr>
            <p:spPr bwMode="auto">
              <a:xfrm>
                <a:off x="6714" y="7465"/>
                <a:ext cx="180" cy="180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9525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</p:grpSp>
      <p:sp>
        <p:nvSpPr>
          <p:cNvPr id="19" name="テキスト ボックス 18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76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95736" y="82724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二酸化窒素（</a:t>
            </a:r>
            <a:r>
              <a:rPr lang="en-US" altLang="ja-JP" sz="2400" dirty="0">
                <a:latin typeface="+mn-ea"/>
              </a:rPr>
              <a:t>NO</a:t>
            </a:r>
            <a:r>
              <a:rPr lang="en-US" altLang="ja-JP" sz="2400" baseline="-25000" dirty="0">
                <a:latin typeface="+mn-ea"/>
              </a:rPr>
              <a:t>2</a:t>
            </a:r>
            <a:r>
              <a:rPr lang="ja-JP" altLang="en-US" sz="2400" dirty="0" smtClean="0">
                <a:latin typeface="+mn-ea"/>
              </a:rPr>
              <a:t>）の高濃度上位局</a:t>
            </a:r>
            <a:endParaRPr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600268"/>
            <a:ext cx="817240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u="sng" dirty="0" smtClean="0">
                <a:latin typeface="+mn-ea"/>
              </a:rPr>
              <a:t>平成</a:t>
            </a:r>
            <a:r>
              <a:rPr lang="en-US" altLang="ja-JP" u="sng" dirty="0" smtClean="0">
                <a:latin typeface="+mn-ea"/>
              </a:rPr>
              <a:t>29</a:t>
            </a:r>
            <a:r>
              <a:rPr lang="ja-JP" altLang="en-US" u="sng" dirty="0" smtClean="0">
                <a:latin typeface="+mn-ea"/>
              </a:rPr>
              <a:t>年度における</a:t>
            </a:r>
            <a:r>
              <a:rPr lang="en-US" altLang="ja-JP" u="sng" dirty="0" smtClean="0">
                <a:latin typeface="+mn-ea"/>
              </a:rPr>
              <a:t>NO</a:t>
            </a:r>
            <a:r>
              <a:rPr lang="en-US" altLang="ja-JP" u="sng" baseline="-25000" dirty="0" smtClean="0">
                <a:latin typeface="+mn-ea"/>
              </a:rPr>
              <a:t>2</a:t>
            </a:r>
            <a:r>
              <a:rPr lang="ja-JP" altLang="en-US" u="sng" dirty="0" smtClean="0">
                <a:latin typeface="+mn-ea"/>
              </a:rPr>
              <a:t>日平均値の年間</a:t>
            </a:r>
            <a:r>
              <a:rPr lang="en-US" altLang="ja-JP" u="sng" dirty="0" smtClean="0">
                <a:latin typeface="+mn-ea"/>
              </a:rPr>
              <a:t>98</a:t>
            </a:r>
            <a:r>
              <a:rPr lang="ja-JP" altLang="en-US" u="sng" dirty="0" smtClean="0">
                <a:latin typeface="+mn-ea"/>
              </a:rPr>
              <a:t>％値の高濃度上位</a:t>
            </a:r>
            <a:r>
              <a:rPr lang="en-US" altLang="ja-JP" u="sng" dirty="0" smtClean="0">
                <a:latin typeface="+mn-ea"/>
              </a:rPr>
              <a:t>5</a:t>
            </a:r>
            <a:r>
              <a:rPr lang="ja-JP" altLang="en-US" u="sng" dirty="0" smtClean="0">
                <a:latin typeface="+mn-ea"/>
              </a:rPr>
              <a:t>局（全局中）の推移</a:t>
            </a:r>
            <a:endParaRPr lang="ja-JP" altLang="ja-JP" u="sng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1260" y="872776"/>
            <a:ext cx="4899012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29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0.053ppm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6047"/>
            <a:ext cx="9000000" cy="4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4024"/>
            <a:ext cx="6732000" cy="38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2128" y="1396062"/>
            <a:ext cx="6840272" cy="502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ja-JP" u="sng" dirty="0" smtClean="0">
                <a:latin typeface="+mn-ea"/>
              </a:rPr>
              <a:t>府内全局の</a:t>
            </a:r>
            <a:r>
              <a:rPr lang="en-US" altLang="ja-JP" u="sng" dirty="0" smtClean="0">
                <a:latin typeface="+mn-ea"/>
              </a:rPr>
              <a:t>SPM</a:t>
            </a:r>
            <a:r>
              <a:rPr lang="ja-JP" altLang="ja-JP" u="sng" dirty="0" smtClean="0">
                <a:latin typeface="+mn-ea"/>
              </a:rPr>
              <a:t>の</a:t>
            </a:r>
            <a:r>
              <a:rPr lang="ja-JP" altLang="ja-JP" u="sng" dirty="0">
                <a:latin typeface="+mn-ea"/>
              </a:rPr>
              <a:t>環境基準達成</a:t>
            </a:r>
            <a:r>
              <a:rPr lang="ja-JP" altLang="ja-JP" u="sng" dirty="0" smtClean="0">
                <a:latin typeface="+mn-ea"/>
              </a:rPr>
              <a:t>状況</a:t>
            </a:r>
            <a:r>
              <a:rPr lang="ja-JP" altLang="en-US" u="sng" dirty="0" smtClean="0">
                <a:latin typeface="+mn-ea"/>
              </a:rPr>
              <a:t>（</a:t>
            </a:r>
            <a:r>
              <a:rPr lang="ja-JP" altLang="ja-JP" u="sng" dirty="0" smtClean="0">
                <a:latin typeface="+mn-ea"/>
              </a:rPr>
              <a:t>長期的</a:t>
            </a:r>
            <a:r>
              <a:rPr lang="ja-JP" altLang="ja-JP" u="sng" dirty="0">
                <a:latin typeface="+mn-ea"/>
              </a:rPr>
              <a:t>評価）の推移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1691680" y="5673948"/>
            <a:ext cx="6624736" cy="1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日平均値の年間２％除外値が</a:t>
            </a:r>
            <a:r>
              <a:rPr lang="en-US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超えた測定局数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(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上記</a:t>
            </a:r>
            <a:r>
              <a:rPr lang="ja-JP" sz="1400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を除く測定局で２日以上連続して日平均値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が</a:t>
            </a:r>
            <a:r>
              <a:rPr lang="en-US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0.10mg/</a:t>
            </a:r>
            <a:r>
              <a:rPr lang="ja-JP" sz="1400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㎥を超えた測定局数（環境基準非達成局）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sz="1400" u="sng" kern="100" dirty="0" smtClean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環境</a:t>
            </a:r>
            <a:r>
              <a:rPr lang="ja-JP" sz="1400" u="sng" kern="100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基準達成局数</a:t>
            </a:r>
          </a:p>
        </p:txBody>
      </p:sp>
      <p:grpSp>
        <p:nvGrpSpPr>
          <p:cNvPr id="22" name="グループ化 21"/>
          <p:cNvGrpSpPr/>
          <p:nvPr/>
        </p:nvGrpSpPr>
        <p:grpSpPr>
          <a:xfrm>
            <a:off x="1475656" y="5759544"/>
            <a:ext cx="114300" cy="921648"/>
            <a:chOff x="2873524" y="5513784"/>
            <a:chExt cx="114300" cy="921648"/>
          </a:xfrm>
        </p:grpSpPr>
        <p:sp>
          <p:nvSpPr>
            <p:cNvPr id="23" name="Rectangle 52"/>
            <p:cNvSpPr>
              <a:spLocks noChangeArrowheads="1"/>
            </p:cNvSpPr>
            <p:nvPr/>
          </p:nvSpPr>
          <p:spPr bwMode="auto">
            <a:xfrm>
              <a:off x="2873524" y="5513784"/>
              <a:ext cx="114300" cy="114300"/>
            </a:xfrm>
            <a:prstGeom prst="rect">
              <a:avLst/>
            </a:prstGeom>
            <a:solidFill>
              <a:schemeClr val="tx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4" name="Rectangle 53"/>
            <p:cNvSpPr>
              <a:spLocks noChangeArrowheads="1"/>
            </p:cNvSpPr>
            <p:nvPr/>
          </p:nvSpPr>
          <p:spPr bwMode="auto">
            <a:xfrm>
              <a:off x="2873524" y="5834092"/>
              <a:ext cx="114300" cy="114300"/>
            </a:xfrm>
            <a:prstGeom prst="rect">
              <a:avLst/>
            </a:prstGeom>
            <a:solidFill>
              <a:schemeClr val="bg1">
                <a:lumMod val="75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Rectangle 54"/>
            <p:cNvSpPr>
              <a:spLocks noChangeArrowheads="1"/>
            </p:cNvSpPr>
            <p:nvPr/>
          </p:nvSpPr>
          <p:spPr bwMode="auto">
            <a:xfrm>
              <a:off x="2873524" y="6321132"/>
              <a:ext cx="114300" cy="114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979712" y="82724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浮遊粒子状物質（</a:t>
            </a:r>
            <a:r>
              <a:rPr lang="en-US" altLang="ja-JP" sz="2400" dirty="0" smtClean="0">
                <a:latin typeface="+mn-ea"/>
              </a:rPr>
              <a:t>SPM</a:t>
            </a:r>
            <a:r>
              <a:rPr lang="ja-JP" altLang="en-US" sz="2400" dirty="0" smtClean="0">
                <a:latin typeface="+mn-ea"/>
              </a:rPr>
              <a:t>）の環境基準達成状況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2368" y="836711"/>
            <a:ext cx="6552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28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年度から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年連続、全局で環境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基準を達成</a:t>
            </a:r>
            <a:endParaRPr lang="ja-JP" altLang="ja-JP" sz="22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92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131832"/>
            <a:ext cx="8928000" cy="400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12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448251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4500" y="1672644"/>
            <a:ext cx="8600487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1700" u="sng" dirty="0" smtClean="0">
                <a:latin typeface="+mn-ea"/>
              </a:rPr>
              <a:t>平成</a:t>
            </a:r>
            <a:r>
              <a:rPr lang="en-US" altLang="ja-JP" sz="1700" u="sng" dirty="0" smtClean="0">
                <a:latin typeface="+mn-ea"/>
              </a:rPr>
              <a:t>29</a:t>
            </a:r>
            <a:r>
              <a:rPr lang="ja-JP" altLang="en-US" sz="1700" u="sng" dirty="0" smtClean="0">
                <a:latin typeface="+mn-ea"/>
              </a:rPr>
              <a:t>年度における</a:t>
            </a:r>
            <a:r>
              <a:rPr lang="en-US" altLang="ja-JP" sz="1700" u="sng" dirty="0" smtClean="0">
                <a:latin typeface="+mn-ea"/>
              </a:rPr>
              <a:t>SPM</a:t>
            </a:r>
            <a:r>
              <a:rPr lang="ja-JP" altLang="en-US" sz="1700" u="sng" dirty="0" smtClean="0">
                <a:latin typeface="+mn-ea"/>
              </a:rPr>
              <a:t>日平均値の年間</a:t>
            </a:r>
            <a:r>
              <a:rPr lang="en-US" altLang="ja-JP" sz="1700" u="sng" dirty="0" smtClean="0">
                <a:latin typeface="+mn-ea"/>
              </a:rPr>
              <a:t>2</a:t>
            </a:r>
            <a:r>
              <a:rPr lang="ja-JP" altLang="en-US" sz="1700" u="sng" dirty="0" smtClean="0">
                <a:latin typeface="+mn-ea"/>
              </a:rPr>
              <a:t>％除外値の高濃度上位</a:t>
            </a:r>
            <a:r>
              <a:rPr lang="en-US" altLang="ja-JP" sz="1700" u="sng" dirty="0" smtClean="0">
                <a:latin typeface="+mn-ea"/>
              </a:rPr>
              <a:t>5</a:t>
            </a:r>
            <a:r>
              <a:rPr lang="ja-JP" altLang="en-US" sz="1700" u="sng" dirty="0" smtClean="0">
                <a:latin typeface="+mn-ea"/>
              </a:rPr>
              <a:t>局（全局中）の推移</a:t>
            </a:r>
            <a:endParaRPr lang="ja-JP" altLang="ja-JP" sz="1700" u="sng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872776"/>
            <a:ext cx="5155548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平成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29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年度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の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最高値</a:t>
            </a:r>
            <a:r>
              <a:rPr lang="ja-JP" altLang="en-US" sz="2200" dirty="0">
                <a:solidFill>
                  <a:srgbClr val="FF0000"/>
                </a:solidFill>
                <a:latin typeface="+mn-ea"/>
              </a:rPr>
              <a:t>は</a:t>
            </a:r>
            <a:r>
              <a:rPr lang="en-US" altLang="ja-JP" sz="2200" dirty="0" smtClean="0">
                <a:solidFill>
                  <a:srgbClr val="FF0000"/>
                </a:solidFill>
                <a:latin typeface="+mn-ea"/>
              </a:rPr>
              <a:t>0.051mg/m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+mn-ea"/>
              </a:rPr>
              <a:t>3</a:t>
            </a:r>
            <a:endParaRPr lang="en-US" altLang="ja-JP" sz="22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91680" y="82724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n-ea"/>
              </a:rPr>
              <a:t>浮遊粒子状物質（</a:t>
            </a:r>
            <a:r>
              <a:rPr lang="en-US" altLang="ja-JP" sz="2400" dirty="0" smtClean="0">
                <a:latin typeface="+mn-ea"/>
              </a:rPr>
              <a:t>SPM</a:t>
            </a:r>
            <a:r>
              <a:rPr lang="ja-JP" altLang="en-US" sz="2400" dirty="0" smtClean="0">
                <a:latin typeface="+mn-ea"/>
              </a:rPr>
              <a:t>）の高濃度上位局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6" y="116632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２．大気環境の状況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75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6" y="5128163"/>
            <a:ext cx="2304000" cy="129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18" y="2597205"/>
            <a:ext cx="3255206" cy="39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18" y="2601328"/>
            <a:ext cx="3348000" cy="3978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３．濃度解析マップについて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4496" y="620126"/>
            <a:ext cx="8892000" cy="190562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大気環境の改善状況等をわかりやすく提示するため、「濃度解析マップ」を作成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b="1" u="sng" dirty="0" smtClean="0">
                <a:solidFill>
                  <a:srgbClr val="FF0000"/>
                </a:solidFill>
                <a:latin typeface="+mn-ea"/>
              </a:rPr>
              <a:t>①　大気環境の改善状況を視覚的に把握（濃度分布）</a:t>
            </a:r>
            <a:endParaRPr lang="en-US" altLang="ja-JP" sz="20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　　　⇒監視</a:t>
            </a:r>
            <a:r>
              <a:rPr lang="ja-JP" altLang="en-US" sz="2000" dirty="0">
                <a:latin typeface="+mn-ea"/>
              </a:rPr>
              <a:t>測定局における</a:t>
            </a:r>
            <a:r>
              <a:rPr lang="en-US" altLang="ja-JP" sz="2000" dirty="0">
                <a:latin typeface="+mn-ea"/>
              </a:rPr>
              <a:t>NO</a:t>
            </a:r>
            <a:r>
              <a:rPr lang="en-US" altLang="ja-JP" sz="2000" baseline="-25000" dirty="0">
                <a:latin typeface="+mn-ea"/>
              </a:rPr>
              <a:t>2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SPM</a:t>
            </a:r>
            <a:r>
              <a:rPr lang="ja-JP" altLang="en-US" sz="2000" dirty="0">
                <a:latin typeface="+mn-ea"/>
              </a:rPr>
              <a:t>濃度分布を</a:t>
            </a:r>
            <a:r>
              <a:rPr lang="ja-JP" altLang="en-US" sz="2000" dirty="0" smtClean="0">
                <a:latin typeface="+mn-ea"/>
              </a:rPr>
              <a:t>地図にプロット</a:t>
            </a:r>
            <a:endParaRPr lang="en-US" altLang="ja-JP" sz="2000" dirty="0" smtClean="0">
              <a:latin typeface="+mn-ea"/>
            </a:endParaRPr>
          </a:p>
          <a:p>
            <a:r>
              <a:rPr lang="ja-JP" altLang="en-US" sz="2000" b="1" u="sng" dirty="0" smtClean="0">
                <a:solidFill>
                  <a:srgbClr val="FF0000"/>
                </a:solidFill>
                <a:latin typeface="+mn-ea"/>
              </a:rPr>
              <a:t>②　監視測定局の特性を把握（監視測定局詳細情報）</a:t>
            </a:r>
            <a:endParaRPr lang="en-US" altLang="ja-JP" sz="2000" b="1" u="sng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　　　⇒地点図、濃度の経年変化、交通量等の道路情報の整理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512" y="2887991"/>
            <a:ext cx="2232248" cy="8005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ja-JP" altLang="en-US" dirty="0" smtClean="0">
                <a:latin typeface="+mn-ea"/>
              </a:rPr>
              <a:t>濃度解析マップ①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ja-JP" altLang="en-US" dirty="0">
                <a:latin typeface="+mn-ea"/>
              </a:rPr>
              <a:t>濃度分布</a:t>
            </a:r>
            <a:r>
              <a:rPr lang="ja-JP" altLang="en-US" dirty="0" smtClean="0">
                <a:latin typeface="+mn-ea"/>
              </a:rPr>
              <a:t>）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78215" y="6551912"/>
            <a:ext cx="1944216" cy="4490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平成</a:t>
            </a:r>
            <a:r>
              <a:rPr lang="en-US" altLang="ja-JP" sz="1600" dirty="0" smtClean="0">
                <a:latin typeface="+mn-ea"/>
              </a:rPr>
              <a:t>21</a:t>
            </a:r>
            <a:r>
              <a:rPr lang="ja-JP" altLang="en-US" sz="1600" dirty="0" smtClean="0">
                <a:latin typeface="+mn-ea"/>
              </a:rPr>
              <a:t>年度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3472542"/>
            <a:ext cx="1728192" cy="4490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en-US" altLang="ja-JP" sz="2000" dirty="0" smtClean="0">
                <a:latin typeface="+mn-ea"/>
              </a:rPr>
              <a:t>NO</a:t>
            </a:r>
            <a:r>
              <a:rPr lang="en-US" altLang="ja-JP" sz="2000" baseline="-25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98%</a:t>
            </a:r>
            <a:r>
              <a:rPr lang="ja-JP" altLang="en-US" sz="2000" dirty="0" smtClean="0">
                <a:latin typeface="+mn-ea"/>
              </a:rPr>
              <a:t>値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02826" y="6551912"/>
            <a:ext cx="1944216" cy="4490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平成</a:t>
            </a:r>
            <a:r>
              <a:rPr lang="en-US" altLang="ja-JP" sz="1600" dirty="0" smtClean="0">
                <a:latin typeface="+mn-ea"/>
              </a:rPr>
              <a:t>28</a:t>
            </a:r>
            <a:r>
              <a:rPr lang="ja-JP" altLang="en-US" sz="1600" dirty="0" smtClean="0">
                <a:latin typeface="+mn-ea"/>
              </a:rPr>
              <a:t>年度</a:t>
            </a:r>
            <a:endParaRPr lang="en-US" altLang="ja-JP" sz="1600" dirty="0" smtClean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728" y="6536377"/>
            <a:ext cx="205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 smtClean="0">
                <a:latin typeface="+mn-ea"/>
              </a:rPr>
              <a:t>地理院地図を加工して作成</a:t>
            </a:r>
            <a:endParaRPr lang="en-US" altLang="ja-JP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05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4" y="610465"/>
            <a:ext cx="4140000" cy="6245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323528" y="562632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３．濃度解析マップについて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5976" y="188640"/>
            <a:ext cx="4537142" cy="364283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 algn="r"/>
            <a:r>
              <a:rPr lang="ja-JP" altLang="en-US" dirty="0" smtClean="0">
                <a:latin typeface="+mn-ea"/>
              </a:rPr>
              <a:t>濃度解析マップ②（監視測定局詳細情報）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44482" y="736238"/>
            <a:ext cx="4211960" cy="720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 smtClean="0"/>
              <a:t>＜道路交通センサス＞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交通量、大型車混入率、混雑時旅行速度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0" y="1023708"/>
            <a:ext cx="1008000" cy="396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1600" dirty="0" smtClean="0"/>
              <a:t>広域図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6090" y="4279144"/>
            <a:ext cx="1008000" cy="3960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600" dirty="0" smtClean="0"/>
              <a:t>拡大図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5976" y="6035802"/>
            <a:ext cx="1590469" cy="648072"/>
          </a:xfrm>
          <a:prstGeom prst="wedgeRectCallout">
            <a:avLst>
              <a:gd name="adj1" fmla="val -50036"/>
              <a:gd name="adj2" fmla="val -12114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dirty="0" smtClean="0"/>
              <a:t>NO</a:t>
            </a:r>
            <a:r>
              <a:rPr lang="en-US" altLang="ja-JP" baseline="-25000" dirty="0" smtClean="0"/>
              <a:t>2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SPM</a:t>
            </a:r>
            <a:r>
              <a:rPr lang="ja-JP" altLang="en-US" dirty="0" smtClean="0"/>
              <a:t>濃度経年変化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1979712" y="5095865"/>
            <a:ext cx="3164236" cy="133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40" y="1463816"/>
            <a:ext cx="3384000" cy="446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8540" y="106778"/>
            <a:ext cx="875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n-ea"/>
              </a:rPr>
              <a:t>４．</a:t>
            </a:r>
            <a:r>
              <a:rPr lang="ja-JP" altLang="en-US" sz="2400" dirty="0" smtClean="0">
                <a:latin typeface="+mn-ea"/>
              </a:rPr>
              <a:t>平成</a:t>
            </a:r>
            <a:r>
              <a:rPr lang="en-US" altLang="ja-JP" sz="2400" dirty="0" smtClean="0">
                <a:latin typeface="+mn-ea"/>
              </a:rPr>
              <a:t>32</a:t>
            </a:r>
            <a:r>
              <a:rPr lang="ja-JP" altLang="en-US" sz="2400" dirty="0" smtClean="0">
                <a:latin typeface="+mn-ea"/>
              </a:rPr>
              <a:t>年度目標の評価</a:t>
            </a:r>
            <a:r>
              <a:rPr kumimoji="1" lang="ja-JP" altLang="en-US" sz="2400" dirty="0" smtClean="0">
                <a:latin typeface="+mn-ea"/>
              </a:rPr>
              <a:t>について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4968" y="663106"/>
            <a:ext cx="8927448" cy="2592288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（１）平成</a:t>
            </a:r>
            <a:r>
              <a:rPr lang="en-US" altLang="ja-JP" sz="2000" dirty="0">
                <a:latin typeface="+mn-ea"/>
              </a:rPr>
              <a:t>32</a:t>
            </a:r>
            <a:r>
              <a:rPr lang="ja-JP" altLang="en-US" sz="2000" dirty="0">
                <a:latin typeface="+mn-ea"/>
              </a:rPr>
              <a:t>年度目標の評価手法</a:t>
            </a: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平成</a:t>
            </a:r>
            <a:r>
              <a:rPr lang="en-US" altLang="ja-JP" sz="2000" dirty="0">
                <a:latin typeface="+mn-ea"/>
              </a:rPr>
              <a:t>32</a:t>
            </a:r>
            <a:r>
              <a:rPr lang="ja-JP" altLang="en-US" sz="2000" dirty="0">
                <a:latin typeface="+mn-ea"/>
              </a:rPr>
              <a:t>年度目標は、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常時監視測定局の測定</a:t>
            </a:r>
            <a:r>
              <a:rPr lang="ja-JP" altLang="en-US" sz="2000" dirty="0">
                <a:latin typeface="+mn-ea"/>
              </a:rPr>
              <a:t>に加えて</a:t>
            </a:r>
            <a:r>
              <a:rPr lang="ja-JP" altLang="en-US" sz="2000" dirty="0" smtClean="0">
                <a:latin typeface="+mn-ea"/>
              </a:rPr>
              <a:t>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計算手法</a:t>
            </a:r>
            <a:r>
              <a:rPr lang="ja-JP" altLang="en-US" sz="2000" u="sng" dirty="0">
                <a:latin typeface="+mn-ea"/>
              </a:rPr>
              <a:t>や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</a:rPr>
              <a:t>簡易測定等の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測定</a:t>
            </a:r>
            <a:r>
              <a:rPr lang="ja-JP" altLang="en-US" sz="2000" dirty="0" smtClean="0">
                <a:latin typeface="+mn-ea"/>
              </a:rPr>
              <a:t>を</a:t>
            </a:r>
            <a:r>
              <a:rPr lang="ja-JP" altLang="en-US" sz="2000" dirty="0">
                <a:latin typeface="+mn-ea"/>
              </a:rPr>
              <a:t>組み合わせて評価</a:t>
            </a:r>
            <a:r>
              <a:rPr lang="ja-JP" altLang="en-US" sz="2000" dirty="0" smtClean="0">
                <a:latin typeface="+mn-ea"/>
              </a:rPr>
              <a:t>。</a:t>
            </a:r>
            <a:endParaRPr lang="en-US" altLang="ja-JP" sz="2000" dirty="0" smtClean="0">
              <a:latin typeface="+mn-ea"/>
            </a:endParaRPr>
          </a:p>
          <a:p>
            <a:pPr marL="536575" indent="-449263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・　数値計算手法や簡易測定の具体的な方法は、国において</a:t>
            </a:r>
            <a:r>
              <a:rPr lang="ja-JP" altLang="en-US" sz="2000" smtClean="0">
                <a:latin typeface="+mn-ea"/>
              </a:rPr>
              <a:t>検討中であり、　　平成</a:t>
            </a:r>
            <a:r>
              <a:rPr lang="en-US" altLang="ja-JP" sz="2000" dirty="0" smtClean="0">
                <a:latin typeface="+mn-ea"/>
              </a:rPr>
              <a:t>31</a:t>
            </a:r>
            <a:r>
              <a:rPr lang="ja-JP" altLang="en-US" sz="2000" dirty="0" smtClean="0">
                <a:latin typeface="+mn-ea"/>
              </a:rPr>
              <a:t>年度に確定予定。</a:t>
            </a:r>
            <a:endParaRPr lang="en-US" altLang="ja-JP" sz="2000" dirty="0" smtClean="0">
              <a:latin typeface="+mn-ea"/>
            </a:endParaRPr>
          </a:p>
          <a:p>
            <a:pPr marL="265113" indent="-177800">
              <a:spcBef>
                <a:spcPts val="600"/>
              </a:spcBef>
            </a:pPr>
            <a:endParaRPr lang="ja-JP" altLang="en-US" sz="2000" dirty="0">
              <a:latin typeface="+mn-ea"/>
            </a:endParaRPr>
          </a:p>
          <a:p>
            <a:endParaRPr lang="ja-JP" altLang="en-US" sz="2000" dirty="0">
              <a:latin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76218" y="2397148"/>
            <a:ext cx="6756055" cy="2816976"/>
            <a:chOff x="2742212" y="1399274"/>
            <a:chExt cx="5349774" cy="223061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212" y="1399274"/>
              <a:ext cx="5349774" cy="16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795912" y="2953074"/>
              <a:ext cx="1425486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200" dirty="0">
                  <a:latin typeface="+mn-ea"/>
                </a:rPr>
                <a:t>【</a:t>
              </a:r>
              <a:r>
                <a:rPr lang="ja-JP" altLang="en-US" sz="1200" dirty="0">
                  <a:latin typeface="+mn-ea"/>
                </a:rPr>
                <a:t>常時監視測定局</a:t>
              </a:r>
              <a:r>
                <a:rPr lang="en-US" altLang="ja-JP" sz="1200" dirty="0" smtClean="0">
                  <a:latin typeface="+mn-ea"/>
                </a:rPr>
                <a:t>】</a:t>
              </a:r>
            </a:p>
            <a:p>
              <a:r>
                <a:rPr lang="ja-JP" altLang="en-US" sz="1200" dirty="0" smtClean="0">
                  <a:latin typeface="+mn-ea"/>
                </a:rPr>
                <a:t>環境基準値と比較する</a:t>
              </a:r>
              <a:endParaRPr lang="en-US" altLang="ja-JP" sz="1200" dirty="0" smtClean="0">
                <a:latin typeface="+mn-ea"/>
              </a:endParaRPr>
            </a:p>
            <a:p>
              <a:r>
                <a:rPr lang="ja-JP" altLang="en-US" sz="1200" dirty="0" smtClean="0">
                  <a:latin typeface="+mn-ea"/>
                </a:rPr>
                <a:t>年間</a:t>
              </a:r>
              <a:r>
                <a:rPr lang="en-US" altLang="ja-JP" sz="1200" dirty="0" smtClean="0">
                  <a:latin typeface="+mn-ea"/>
                </a:rPr>
                <a:t>98</a:t>
              </a:r>
              <a:r>
                <a:rPr lang="ja-JP" altLang="en-US" sz="1200" dirty="0" smtClean="0">
                  <a:latin typeface="+mn-ea"/>
                </a:rPr>
                <a:t>％値を把握可能。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698989" y="2953074"/>
              <a:ext cx="1625392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altLang="ja-JP" sz="1200" dirty="0">
                  <a:latin typeface="+mn-ea"/>
                </a:rPr>
                <a:t>【</a:t>
              </a:r>
              <a:r>
                <a:rPr lang="ja-JP" altLang="en-US" sz="1200" dirty="0">
                  <a:latin typeface="+mn-ea"/>
                </a:rPr>
                <a:t>数値計算手法</a:t>
              </a:r>
              <a:r>
                <a:rPr lang="en-US" altLang="ja-JP" sz="1200" dirty="0" smtClean="0">
                  <a:latin typeface="+mn-ea"/>
                </a:rPr>
                <a:t>】</a:t>
              </a:r>
            </a:p>
            <a:p>
              <a:r>
                <a:rPr lang="ja-JP" altLang="en-US" sz="1200" dirty="0" smtClean="0">
                  <a:latin typeface="+mn-ea"/>
                </a:rPr>
                <a:t>測定局の無い地点の濃度</a:t>
              </a:r>
              <a:endParaRPr lang="en-US" altLang="ja-JP" sz="1200" dirty="0" smtClean="0">
                <a:latin typeface="+mn-ea"/>
              </a:endParaRPr>
            </a:p>
            <a:p>
              <a:r>
                <a:rPr lang="ja-JP" altLang="en-US" sz="1200" dirty="0" smtClean="0">
                  <a:latin typeface="+mn-ea"/>
                </a:rPr>
                <a:t>状況を計算。精度には限界。</a:t>
              </a:r>
              <a:endParaRPr lang="en-US" altLang="ja-JP" sz="1200" dirty="0" smtClean="0">
                <a:latin typeface="+mn-ea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6505147" y="2953074"/>
              <a:ext cx="1586837" cy="6768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 anchorCtr="0">
              <a:noAutofit/>
            </a:bodyPr>
            <a:lstStyle/>
            <a:p>
              <a:r>
                <a:rPr lang="ja-JP" altLang="en-US" sz="1200" dirty="0" smtClean="0">
                  <a:latin typeface="+mn-ea"/>
                </a:rPr>
                <a:t>　　</a:t>
              </a:r>
              <a:r>
                <a:rPr lang="en-US" altLang="ja-JP" sz="1200" dirty="0" smtClean="0">
                  <a:latin typeface="+mn-ea"/>
                </a:rPr>
                <a:t>【</a:t>
              </a:r>
              <a:r>
                <a:rPr lang="ja-JP" altLang="en-US" sz="1200" dirty="0">
                  <a:latin typeface="+mn-ea"/>
                </a:rPr>
                <a:t>簡易測定手法</a:t>
              </a:r>
              <a:r>
                <a:rPr lang="en-US" altLang="ja-JP" sz="1200" dirty="0">
                  <a:latin typeface="+mn-ea"/>
                </a:rPr>
                <a:t>】</a:t>
              </a:r>
            </a:p>
            <a:p>
              <a:r>
                <a:rPr lang="ja-JP" altLang="en-US" sz="1200" dirty="0" smtClean="0">
                  <a:latin typeface="+mn-ea"/>
                </a:rPr>
                <a:t>監視</a:t>
              </a:r>
              <a:r>
                <a:rPr lang="ja-JP" altLang="en-US" sz="1200" dirty="0">
                  <a:latin typeface="+mn-ea"/>
                </a:rPr>
                <a:t>測定局よりも容易</a:t>
              </a:r>
              <a:r>
                <a:rPr lang="ja-JP" altLang="en-US" sz="1200" dirty="0" smtClean="0">
                  <a:latin typeface="+mn-ea"/>
                </a:rPr>
                <a:t>に多く</a:t>
              </a:r>
              <a:r>
                <a:rPr lang="ja-JP" altLang="en-US" sz="1200" dirty="0">
                  <a:latin typeface="+mn-ea"/>
                </a:rPr>
                <a:t>の地点に設置可能</a:t>
              </a:r>
              <a:r>
                <a:rPr lang="ja-JP" altLang="en-US" sz="1200" dirty="0" smtClean="0">
                  <a:latin typeface="+mn-ea"/>
                </a:rPr>
                <a:t>。</a:t>
              </a:r>
              <a:endParaRPr lang="en-US" altLang="ja-JP" sz="1200" dirty="0" smtClean="0">
                <a:latin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-71480" y="5000476"/>
            <a:ext cx="9324000" cy="1764000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ja-JP" altLang="en-US" sz="2000" dirty="0" smtClean="0">
                <a:latin typeface="+mn-ea"/>
              </a:rPr>
              <a:t>（２）平成</a:t>
            </a:r>
            <a:r>
              <a:rPr lang="en-US" altLang="ja-JP" sz="2000" dirty="0" smtClean="0">
                <a:latin typeface="+mn-ea"/>
              </a:rPr>
              <a:t>32</a:t>
            </a:r>
            <a:r>
              <a:rPr lang="ja-JP" altLang="en-US" sz="2000" dirty="0" smtClean="0">
                <a:latin typeface="+mn-ea"/>
              </a:rPr>
              <a:t>年度目標の評価に係るスケジュール</a:t>
            </a:r>
            <a:endParaRPr lang="en-US" altLang="ja-JP" sz="20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H31</a:t>
            </a:r>
            <a:r>
              <a:rPr lang="ja-JP" altLang="en-US" sz="2000" dirty="0" smtClean="0">
                <a:latin typeface="+mn-ea"/>
              </a:rPr>
              <a:t>　評価のための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数値計算を実施</a:t>
            </a:r>
            <a:r>
              <a:rPr lang="ja-JP" altLang="en-US" sz="1600" dirty="0" smtClean="0">
                <a:latin typeface="+mn-ea"/>
              </a:rPr>
              <a:t>（国）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H32</a:t>
            </a:r>
            <a:r>
              <a:rPr lang="ja-JP" altLang="en-US" sz="2000" dirty="0" smtClean="0">
                <a:latin typeface="+mn-ea"/>
              </a:rPr>
              <a:t>　数値計算で判定基準値を超過した場合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再判定のための測定を実施</a:t>
            </a:r>
            <a:endParaRPr lang="en-US" altLang="ja-JP" sz="2000" u="sng" dirty="0" smtClean="0">
              <a:solidFill>
                <a:srgbClr val="FF0000"/>
              </a:solidFill>
              <a:latin typeface="+mn-ea"/>
            </a:endParaRPr>
          </a:p>
          <a:p>
            <a:pPr marL="261938">
              <a:spcBef>
                <a:spcPts val="300"/>
              </a:spcBef>
            </a:pPr>
            <a:r>
              <a:rPr lang="ja-JP" altLang="en-US" sz="1600" dirty="0" smtClean="0">
                <a:latin typeface="+mn-ea"/>
              </a:rPr>
              <a:t>　　　　 （国から関係都府県に委託）</a:t>
            </a:r>
            <a:endParaRPr lang="en-US" altLang="ja-JP" sz="1600" dirty="0" smtClean="0">
              <a:latin typeface="+mn-ea"/>
            </a:endParaRPr>
          </a:p>
          <a:p>
            <a:pPr marL="261938"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H33</a:t>
            </a:r>
            <a:r>
              <a:rPr lang="ja-JP" altLang="en-US" sz="2000" dirty="0" smtClean="0">
                <a:latin typeface="+mn-ea"/>
              </a:rPr>
              <a:t>　数値計算結果及び測定結果を踏まえ、</a:t>
            </a:r>
            <a:r>
              <a:rPr lang="ja-JP" altLang="en-US" sz="2000" u="sng" dirty="0" smtClean="0">
                <a:solidFill>
                  <a:srgbClr val="FF0000"/>
                </a:solidFill>
                <a:latin typeface="+mn-ea"/>
              </a:rPr>
              <a:t>目標達成状況の評価</a:t>
            </a:r>
            <a:r>
              <a:rPr lang="ja-JP" altLang="en-US" sz="1600" u="sng" dirty="0" smtClean="0">
                <a:latin typeface="+mn-ea"/>
              </a:rPr>
              <a:t>（国及び関係都府県）</a:t>
            </a:r>
            <a:endParaRPr lang="en-US" altLang="ja-JP" sz="1600" u="sng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865</Words>
  <PresentationFormat>画面に合わせる (4:3)</PresentationFormat>
  <Paragraphs>123</Paragraphs>
  <Slides>10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2018-10-23T02:24:20Z</cp:lastPrinted>
  <dcterms:created xsi:type="dcterms:W3CDTF">2015-05-08T02:07:56Z</dcterms:created>
  <dcterms:modified xsi:type="dcterms:W3CDTF">2018-10-23T02:24:25Z</dcterms:modified>
</cp:coreProperties>
</file>