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9" r:id="rId2"/>
    <p:sldId id="309" r:id="rId3"/>
    <p:sldId id="310" r:id="rId4"/>
    <p:sldId id="295" r:id="rId5"/>
    <p:sldId id="282" r:id="rId6"/>
    <p:sldId id="284" r:id="rId7"/>
    <p:sldId id="305" r:id="rId8"/>
    <p:sldId id="302" r:id="rId9"/>
    <p:sldId id="303" r:id="rId10"/>
    <p:sldId id="291" r:id="rId11"/>
    <p:sldId id="306" r:id="rId12"/>
    <p:sldId id="311" r:id="rId13"/>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454" autoAdjust="0"/>
  </p:normalViewPr>
  <p:slideViewPr>
    <p:cSldViewPr snapToGrid="0">
      <p:cViewPr>
        <p:scale>
          <a:sx n="77" d="100"/>
          <a:sy n="77" d="100"/>
        </p:scale>
        <p:origin x="-111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C1D0E92D-ED3C-432B-B347-A1713F8E79C3}" type="datetimeFigureOut">
              <a:rPr kumimoji="1" lang="ja-JP" altLang="en-US" smtClean="0"/>
              <a:pPr/>
              <a:t>2017/8/21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5ED67C6-FA9B-4E2B-B3EF-8A795CF06DBC}" type="slidenum">
              <a:rPr kumimoji="1" lang="ja-JP" altLang="en-US" smtClean="0"/>
              <a:pPr/>
              <a:t>‹#›</a:t>
            </a:fld>
            <a:endParaRPr kumimoji="1" lang="ja-JP" altLang="en-US"/>
          </a:p>
        </p:txBody>
      </p:sp>
    </p:spTree>
    <p:extLst>
      <p:ext uri="{BB962C8B-B14F-4D97-AF65-F5344CB8AC3E}">
        <p14:creationId xmlns:p14="http://schemas.microsoft.com/office/powerpoint/2010/main" val="36770700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E786524D-9D30-4F28-9A77-09A8B3F4127D}" type="datetimeFigureOut">
              <a:rPr kumimoji="1" lang="ja-JP" altLang="en-US" smtClean="0"/>
              <a:pPr/>
              <a:t>2017/8/21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9D83328-8ABD-4BA1-BEFC-DDC17FF7E69A}" type="slidenum">
              <a:rPr kumimoji="1" lang="ja-JP" altLang="en-US" smtClean="0"/>
              <a:pPr/>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6972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C5A46E-CA6F-43CD-8E23-1F0C574FF557}" type="slidenum">
              <a:rPr kumimoji="1" lang="ja-JP" altLang="en-US" smtClean="0"/>
              <a:t>12</a:t>
            </a:fld>
            <a:endParaRPr kumimoji="1" lang="ja-JP" altLang="en-US"/>
          </a:p>
        </p:txBody>
      </p:sp>
    </p:spTree>
    <p:extLst>
      <p:ext uri="{BB962C8B-B14F-4D97-AF65-F5344CB8AC3E}">
        <p14:creationId xmlns:p14="http://schemas.microsoft.com/office/powerpoint/2010/main" val="166249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0B6F5D2-2996-4EC5-BDB8-9C33D73FE0DA}"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9351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72C61F8-2067-4D7A-A5E0-2506C05725C8}" type="datetime1">
              <a:rPr lang="ja-JP" altLang="en-US" smtClean="0"/>
              <a:t>2017/8/21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1AEC852-86D8-47CA-80F1-EB3BFE5B93F9}" type="datetime1">
              <a:rPr lang="ja-JP" altLang="en-US" smtClean="0"/>
              <a:t>2017/8/21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FCAEE40-EEE2-4E95-A5E9-A42F10591807}" type="datetime1">
              <a:rPr lang="ja-JP" altLang="en-US" smtClean="0"/>
              <a:t>2017/8/21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D99E416-9C3D-4722-8C1D-9A04825B4DBC}" type="datetime1">
              <a:rPr lang="ja-JP" altLang="en-US" smtClean="0"/>
              <a:t>2017/8/21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A31CF4F-D775-4492-93C3-C17F0DC9B503}" type="datetime1">
              <a:rPr lang="ja-JP" altLang="en-US" smtClean="0"/>
              <a:t>2017/8/21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8B018446-12CE-4259-B9DA-D9D6AF5B5E1F}" type="datetime1">
              <a:rPr lang="ja-JP" altLang="en-US" smtClean="0"/>
              <a:t>2017/8/21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8D5893B1-142D-462F-A01D-0DA052212167}" type="datetime1">
              <a:rPr lang="ja-JP" altLang="en-US" smtClean="0"/>
              <a:t>2017/8/21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B04DAB85-723F-4094-B48F-B0D43427D56B}" type="datetime1">
              <a:rPr lang="ja-JP" altLang="en-US" smtClean="0"/>
              <a:t>2017/8/21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A06CE74-D702-4101-9C0A-6B4BF041F4DE}" type="datetime1">
              <a:rPr lang="ja-JP" altLang="en-US" smtClean="0"/>
              <a:t>2017/8/21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489E3EE-7A20-48F7-81B4-81CAC8B5111F}" type="datetime1">
              <a:rPr lang="ja-JP" altLang="en-US" smtClean="0"/>
              <a:t>2017/8/21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46DBDF2-03EF-48EC-A8C8-B5C7EB3E65F0}" type="datetime1">
              <a:rPr lang="ja-JP" altLang="en-US" smtClean="0"/>
              <a:t>2017/8/21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2D2E702-1888-4941-BC90-E3E1B824433D}" type="datetime1">
              <a:rPr lang="ja-JP" altLang="en-US" smtClean="0"/>
              <a:t>2017/8/21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267535" y="2104947"/>
            <a:ext cx="8604000" cy="2862322"/>
          </a:xfrm>
          <a:noFill/>
        </p:spPr>
        <p:txBody>
          <a:bodyPr>
            <a:spAutoFit/>
          </a:bodyPr>
          <a:lstStyle/>
          <a:p>
            <a:pPr eaLnBrk="1" hangingPunct="1"/>
            <a: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の普及推進について</a:t>
            </a:r>
            <a: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br>
            <a: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大阪府商工労働部</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成長産業振興室新エネルギー産業課</a:t>
            </a:r>
          </a:p>
        </p:txBody>
      </p:sp>
      <p:sp>
        <p:nvSpPr>
          <p:cNvPr id="2" name="スライド番号プレースホルダー 1"/>
          <p:cNvSpPr>
            <a:spLocks noGrp="1"/>
          </p:cNvSpPr>
          <p:nvPr>
            <p:ph type="sldNum" sz="quarter" idx="12"/>
          </p:nvPr>
        </p:nvSpPr>
        <p:spPr/>
        <p:txBody>
          <a:bodyPr/>
          <a:lstStyle/>
          <a:p>
            <a:pPr>
              <a:defRPr/>
            </a:pPr>
            <a:fld id="{B13D0A75-B5AC-4B44-A9E6-5C468718EDE7}" type="slidenum">
              <a:rPr lang="ja-JP" altLang="en-US" smtClean="0"/>
              <a:pPr>
                <a:defRPr/>
              </a:pPr>
              <a:t>1</a:t>
            </a:fld>
            <a:endParaRPr lang="ja-JP" altLang="en-US"/>
          </a:p>
        </p:txBody>
      </p:sp>
      <p:sp>
        <p:nvSpPr>
          <p:cNvPr id="4" name="タイトル 1"/>
          <p:cNvSpPr txBox="1">
            <a:spLocks/>
          </p:cNvSpPr>
          <p:nvPr/>
        </p:nvSpPr>
        <p:spPr>
          <a:xfrm>
            <a:off x="7524472" y="404664"/>
            <a:ext cx="1296000" cy="576000"/>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smtClean="0">
                <a:latin typeface="+mn-ea"/>
                <a:ea typeface="+mn-ea"/>
              </a:rPr>
              <a:t>資料８</a:t>
            </a:r>
            <a:endParaRPr lang="ja-JP" altLang="en-US" sz="2000" dirty="0">
              <a:latin typeface="+mn-ea"/>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1351" y="-5985"/>
            <a:ext cx="9174411" cy="461566"/>
          </a:xfrm>
          <a:prstGeom prst="rect">
            <a:avLst/>
          </a:prstGeom>
          <a:solidFill>
            <a:srgbClr val="002060"/>
          </a:solidFill>
          <a:ln>
            <a:noFill/>
          </a:ln>
          <a:effectLst/>
        </p:spPr>
        <p:txBody>
          <a:bodyPr wrap="square" lIns="71918" tIns="45671" rIns="71918" bIns="45671" rtlCol="0" anchor="ctr">
            <a:spAutoFit/>
          </a:bodyPr>
          <a:lstStyle/>
          <a:p>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④ 水素ステーションの整備促進</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288758" y="3983278"/>
            <a:ext cx="8527501" cy="2465647"/>
          </a:xfrm>
          <a:prstGeom prst="roundRect">
            <a:avLst>
              <a:gd name="adj" fmla="val 7877"/>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419" tIns="51419" rIns="51419" bIns="51419" rtlCol="0" anchor="ctr"/>
          <a:lstStyle/>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◆目的等</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・活用が可能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な公</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有地（府、国、府内市町等）の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を収集し、水素</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ステーション整備事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業者等に</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提供、今後の整備に役立てていただくため継続して実施中</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・水素ステーションの空白地となっている淀川以南の都心部を重点的に調査、来年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月ごろに提供予定</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・現在活用されていない土地、近い将来に用途が廃止される土地など</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91543" y="730597"/>
            <a:ext cx="2948699" cy="448498"/>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045"/>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水素ステーション整備計画</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B13D0A75-B5AC-4B44-A9E6-5C468718EDE7}" type="slidenum">
              <a:rPr lang="ja-JP" altLang="en-US" smtClean="0"/>
              <a:pPr>
                <a:defRPr/>
              </a:pPr>
              <a:t>10</a:t>
            </a:fld>
            <a:endParaRPr lang="ja-JP" altLang="en-US" dirty="0"/>
          </a:p>
        </p:txBody>
      </p:sp>
      <p:sp>
        <p:nvSpPr>
          <p:cNvPr id="19" name="角丸四角形 18"/>
          <p:cNvSpPr/>
          <p:nvPr/>
        </p:nvSpPr>
        <p:spPr>
          <a:xfrm>
            <a:off x="248435" y="1300234"/>
            <a:ext cx="8703060" cy="1912195"/>
          </a:xfrm>
          <a:prstGeom prst="roundRect">
            <a:avLst>
              <a:gd name="adj" fmla="val 7877"/>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51419" tIns="51419" rIns="51419" bIns="51419" rtlCol="0" anchor="ctr"/>
          <a:lstStyle/>
          <a:p>
            <a:pPr defTabSz="914045">
              <a:lnSpc>
                <a:spcPts val="1574"/>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◆計画見直しの背景等</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・国のロードマップ改訂（</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年度の定量的な全国整備目標数が明示</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045">
              <a:lnSpc>
                <a:spcPts val="1574"/>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次世代自動車普及推進協議会において、</a:t>
            </a:r>
            <a:r>
              <a:rPr lang="ja-JP" altLang="ja-JP" sz="1600" dirty="0" smtClean="0">
                <a:solidFill>
                  <a:schemeClr val="tx1"/>
                </a:solidFill>
                <a:latin typeface="Meiryo UI" pitchFamily="50" charset="-128"/>
                <a:ea typeface="Meiryo UI" pitchFamily="50" charset="-128"/>
                <a:cs typeface="Meiryo UI" pitchFamily="50" charset="-128"/>
              </a:rPr>
              <a:t>大阪の</a:t>
            </a:r>
            <a:r>
              <a:rPr lang="ja-JP" altLang="en-US" sz="1600" dirty="0" smtClean="0">
                <a:solidFill>
                  <a:schemeClr val="tx1"/>
                </a:solidFill>
                <a:latin typeface="Meiryo UI" pitchFamily="50" charset="-128"/>
                <a:ea typeface="Meiryo UI" pitchFamily="50" charset="-128"/>
                <a:cs typeface="Meiryo UI" pitchFamily="50" charset="-128"/>
              </a:rPr>
              <a:t>水素ステーション整備計画を時点修正</a:t>
            </a:r>
            <a:endParaRPr lang="en-US" altLang="ja-JP" sz="1600" dirty="0" smtClean="0">
              <a:solidFill>
                <a:schemeClr val="tx1"/>
              </a:solidFill>
              <a:latin typeface="Meiryo UI" pitchFamily="50" charset="-128"/>
              <a:ea typeface="Meiryo UI" pitchFamily="50" charset="-128"/>
              <a:cs typeface="Meiryo UI" pitchFamily="50" charset="-128"/>
            </a:endParaRPr>
          </a:p>
          <a:p>
            <a:pPr defTabSz="914045">
              <a:lnSpc>
                <a:spcPts val="1574"/>
              </a:lnSpc>
            </a:pPr>
            <a:r>
              <a:rPr lang="ja-JP" altLang="en-US" sz="1600" dirty="0" smtClean="0">
                <a:solidFill>
                  <a:schemeClr val="tx1"/>
                </a:solidFill>
                <a:latin typeface="Meiryo UI" pitchFamily="50" charset="-128"/>
                <a:ea typeface="Meiryo UI" pitchFamily="50" charset="-128"/>
                <a:cs typeface="Meiryo UI" pitchFamily="50" charset="-128"/>
              </a:rPr>
              <a:t>　　　　　　（</a:t>
            </a:r>
            <a:r>
              <a:rPr lang="en-US" altLang="ja-JP" sz="1600" dirty="0" smtClean="0">
                <a:solidFill>
                  <a:schemeClr val="tx1"/>
                </a:solidFill>
                <a:latin typeface="Meiryo UI" pitchFamily="50" charset="-128"/>
                <a:ea typeface="Meiryo UI" pitchFamily="50" charset="-128"/>
                <a:cs typeface="Meiryo UI" pitchFamily="50" charset="-128"/>
              </a:rPr>
              <a:t>2025</a:t>
            </a:r>
            <a:r>
              <a:rPr lang="ja-JP" altLang="ja-JP" sz="1600" dirty="0" smtClean="0">
                <a:solidFill>
                  <a:schemeClr val="tx1"/>
                </a:solidFill>
                <a:latin typeface="Meiryo UI" pitchFamily="50" charset="-128"/>
                <a:ea typeface="Meiryo UI" pitchFamily="50" charset="-128"/>
                <a:cs typeface="Meiryo UI" pitchFamily="50" charset="-128"/>
              </a:rPr>
              <a:t>年度目標の明確化を主眼</a:t>
            </a:r>
            <a:r>
              <a:rPr lang="ja-JP" altLang="en-US" sz="1600" dirty="0" smtClean="0">
                <a:solidFill>
                  <a:schemeClr val="tx1"/>
                </a:solidFill>
                <a:latin typeface="Meiryo UI" pitchFamily="50" charset="-128"/>
                <a:ea typeface="Meiryo UI" pitchFamily="50" charset="-128"/>
                <a:cs typeface="Meiryo UI" pitchFamily="50" charset="-128"/>
              </a:rPr>
              <a:t>に見直しを実施）</a:t>
            </a:r>
            <a:endParaRPr lang="en-US" altLang="ja-JP" sz="1600" dirty="0" smtClean="0">
              <a:solidFill>
                <a:schemeClr val="tx1"/>
              </a:solidFill>
              <a:latin typeface="Meiryo UI" pitchFamily="50" charset="-128"/>
              <a:ea typeface="Meiryo UI" pitchFamily="50" charset="-128"/>
              <a:cs typeface="Meiryo UI" pitchFamily="50" charset="-128"/>
            </a:endParaRPr>
          </a:p>
          <a:p>
            <a:pPr defTabSz="914045">
              <a:lnSpc>
                <a:spcPts val="1574"/>
              </a:lnSpc>
            </a:pPr>
            <a:endParaRPr lang="en-US" altLang="ja-JP" sz="1600" dirty="0" smtClean="0">
              <a:solidFill>
                <a:schemeClr val="tx1"/>
              </a:solidFill>
              <a:latin typeface="Meiryo UI" pitchFamily="50" charset="-128"/>
              <a:ea typeface="Meiryo UI" pitchFamily="50" charset="-128"/>
              <a:cs typeface="Meiryo UI" pitchFamily="50" charset="-128"/>
            </a:endParaRPr>
          </a:p>
          <a:p>
            <a:pPr defTabSz="914045">
              <a:lnSpc>
                <a:spcPts val="1574"/>
              </a:lnSpc>
            </a:pPr>
            <a:r>
              <a:rPr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2025</a:t>
            </a:r>
            <a:r>
              <a:rPr lang="ja-JP" altLang="en-US" sz="1600" dirty="0" smtClean="0">
                <a:solidFill>
                  <a:schemeClr val="tx1"/>
                </a:solidFill>
                <a:latin typeface="Meiryo UI" pitchFamily="50" charset="-128"/>
                <a:ea typeface="Meiryo UI" pitchFamily="50" charset="-128"/>
                <a:cs typeface="Meiryo UI" pitchFamily="50" charset="-128"/>
              </a:rPr>
              <a:t>年度までの整備目標</a:t>
            </a:r>
            <a:endParaRPr lang="en-US" altLang="ja-JP" sz="1600" dirty="0" smtClean="0">
              <a:solidFill>
                <a:schemeClr val="tx1"/>
              </a:solidFill>
              <a:latin typeface="Meiryo UI" pitchFamily="50" charset="-128"/>
              <a:ea typeface="Meiryo UI" pitchFamily="50" charset="-128"/>
              <a:cs typeface="Meiryo UI" pitchFamily="50" charset="-128"/>
            </a:endParaRPr>
          </a:p>
          <a:p>
            <a:pPr defTabSz="914045">
              <a:lnSpc>
                <a:spcPts val="1574"/>
              </a:lnSpc>
            </a:pPr>
            <a:r>
              <a:rPr lang="ja-JP" altLang="en-US" sz="1600" dirty="0" smtClean="0">
                <a:solidFill>
                  <a:schemeClr val="tx1"/>
                </a:solidFill>
                <a:latin typeface="Meiryo UI" pitchFamily="50" charset="-128"/>
                <a:ea typeface="Meiryo UI" pitchFamily="50" charset="-128"/>
                <a:cs typeface="Meiryo UI" pitchFamily="50" charset="-128"/>
              </a:rPr>
              <a:t>・国　　</a:t>
            </a:r>
            <a:r>
              <a:rPr lang="en-US" altLang="ja-JP" sz="1600" dirty="0" smtClean="0">
                <a:solidFill>
                  <a:schemeClr val="tx1"/>
                </a:solidFill>
                <a:latin typeface="Meiryo UI" pitchFamily="50" charset="-128"/>
                <a:ea typeface="Meiryo UI" pitchFamily="50" charset="-128"/>
                <a:cs typeface="Meiryo UI" pitchFamily="50" charset="-128"/>
              </a:rPr>
              <a:t>2020</a:t>
            </a:r>
            <a:r>
              <a:rPr lang="ja-JP" altLang="en-US" sz="1600" dirty="0" smtClean="0">
                <a:solidFill>
                  <a:schemeClr val="tx1"/>
                </a:solidFill>
                <a:latin typeface="Meiryo UI" pitchFamily="50" charset="-128"/>
                <a:ea typeface="Meiryo UI" pitchFamily="50" charset="-128"/>
                <a:cs typeface="Meiryo UI" pitchFamily="50" charset="-128"/>
              </a:rPr>
              <a:t>年度　</a:t>
            </a:r>
            <a:r>
              <a:rPr lang="en-US" altLang="ja-JP" sz="1600" dirty="0" smtClean="0">
                <a:solidFill>
                  <a:schemeClr val="tx1"/>
                </a:solidFill>
                <a:latin typeface="Meiryo UI" pitchFamily="50" charset="-128"/>
                <a:ea typeface="Meiryo UI" pitchFamily="50" charset="-128"/>
                <a:cs typeface="Meiryo UI" pitchFamily="50" charset="-128"/>
              </a:rPr>
              <a:t>160</a:t>
            </a:r>
            <a:r>
              <a:rPr lang="ja-JP" altLang="en-US" sz="1600" dirty="0" smtClean="0">
                <a:solidFill>
                  <a:schemeClr val="tx1"/>
                </a:solidFill>
                <a:latin typeface="Meiryo UI" pitchFamily="50" charset="-128"/>
                <a:ea typeface="Meiryo UI" pitchFamily="50" charset="-128"/>
                <a:cs typeface="Meiryo UI" pitchFamily="50" charset="-128"/>
              </a:rPr>
              <a:t>箇所　</a:t>
            </a:r>
            <a:r>
              <a:rPr lang="en-US" altLang="ja-JP" sz="1600" dirty="0" smtClean="0">
                <a:solidFill>
                  <a:schemeClr val="tx1"/>
                </a:solidFill>
                <a:latin typeface="Meiryo UI" pitchFamily="50" charset="-128"/>
                <a:ea typeface="Meiryo UI" pitchFamily="50" charset="-128"/>
                <a:cs typeface="Meiryo UI" pitchFamily="50" charset="-128"/>
              </a:rPr>
              <a:t>2025</a:t>
            </a:r>
            <a:r>
              <a:rPr lang="ja-JP" altLang="en-US" sz="1600" dirty="0" smtClean="0">
                <a:solidFill>
                  <a:schemeClr val="tx1"/>
                </a:solidFill>
                <a:latin typeface="Meiryo UI" pitchFamily="50" charset="-128"/>
                <a:ea typeface="Meiryo UI" pitchFamily="50" charset="-128"/>
                <a:cs typeface="Meiryo UI" pitchFamily="50" charset="-128"/>
              </a:rPr>
              <a:t>年度</a:t>
            </a:r>
            <a:r>
              <a:rPr lang="en-US" altLang="ja-JP" sz="1600" dirty="0" smtClean="0">
                <a:solidFill>
                  <a:schemeClr val="tx1"/>
                </a:solidFill>
                <a:latin typeface="Meiryo UI" pitchFamily="50" charset="-128"/>
                <a:ea typeface="Meiryo UI" pitchFamily="50" charset="-128"/>
                <a:cs typeface="Meiryo UI" pitchFamily="50" charset="-128"/>
              </a:rPr>
              <a:t>320</a:t>
            </a:r>
            <a:r>
              <a:rPr lang="ja-JP" altLang="en-US" sz="1600" dirty="0" smtClean="0">
                <a:solidFill>
                  <a:schemeClr val="tx1"/>
                </a:solidFill>
                <a:latin typeface="Meiryo UI" pitchFamily="50" charset="-128"/>
                <a:ea typeface="Meiryo UI" pitchFamily="50" charset="-128"/>
                <a:cs typeface="Meiryo UI" pitchFamily="50" charset="-128"/>
              </a:rPr>
              <a:t>箇所　　　　　　　 （</a:t>
            </a:r>
            <a:r>
              <a:rPr lang="en-US" altLang="ja-JP" sz="1600" dirty="0" smtClean="0">
                <a:solidFill>
                  <a:schemeClr val="tx1"/>
                </a:solidFill>
                <a:latin typeface="Meiryo UI" pitchFamily="50" charset="-128"/>
                <a:ea typeface="Meiryo UI" pitchFamily="50" charset="-128"/>
                <a:cs typeface="Meiryo UI" pitchFamily="50" charset="-128"/>
              </a:rPr>
              <a:t>28.3</a:t>
            </a:r>
            <a:r>
              <a:rPr lang="ja-JP" altLang="en-US" sz="1600" dirty="0" smtClean="0">
                <a:solidFill>
                  <a:schemeClr val="tx1"/>
                </a:solidFill>
                <a:latin typeface="Meiryo UI" pitchFamily="50" charset="-128"/>
                <a:ea typeface="Meiryo UI" pitchFamily="50" charset="-128"/>
                <a:cs typeface="Meiryo UI" pitchFamily="50" charset="-128"/>
              </a:rPr>
              <a:t>末現在の設置数　</a:t>
            </a:r>
            <a:r>
              <a:rPr lang="en-US" altLang="ja-JP" sz="1600" dirty="0" smtClean="0">
                <a:solidFill>
                  <a:schemeClr val="tx1"/>
                </a:solidFill>
                <a:latin typeface="Meiryo UI" pitchFamily="50" charset="-128"/>
                <a:ea typeface="Meiryo UI" pitchFamily="50" charset="-128"/>
                <a:cs typeface="Meiryo UI" pitchFamily="50" charset="-128"/>
              </a:rPr>
              <a:t>80</a:t>
            </a:r>
            <a:r>
              <a:rPr lang="ja-JP" altLang="en-US" sz="1600" dirty="0" smtClean="0">
                <a:solidFill>
                  <a:schemeClr val="tx1"/>
                </a:solidFill>
                <a:latin typeface="Meiryo UI" pitchFamily="50" charset="-128"/>
                <a:ea typeface="Meiryo UI" pitchFamily="50" charset="-128"/>
                <a:cs typeface="Meiryo UI" pitchFamily="50" charset="-128"/>
              </a:rPr>
              <a:t>箇所）　</a:t>
            </a:r>
            <a:endParaRPr lang="en-US" altLang="ja-JP" sz="1600" dirty="0" smtClean="0">
              <a:solidFill>
                <a:schemeClr val="tx1"/>
              </a:solidFill>
              <a:latin typeface="Meiryo UI" pitchFamily="50" charset="-128"/>
              <a:ea typeface="Meiryo UI" pitchFamily="50" charset="-128"/>
              <a:cs typeface="Meiryo UI" pitchFamily="50" charset="-128"/>
            </a:endParaRPr>
          </a:p>
          <a:p>
            <a:pPr defTabSz="914045">
              <a:lnSpc>
                <a:spcPts val="1574"/>
              </a:lnSpc>
            </a:pPr>
            <a:r>
              <a:rPr lang="ja-JP" altLang="en-US" sz="1600" dirty="0" smtClean="0">
                <a:solidFill>
                  <a:schemeClr val="tx1"/>
                </a:solidFill>
                <a:latin typeface="Meiryo UI" pitchFamily="50" charset="-128"/>
                <a:ea typeface="Meiryo UI" pitchFamily="50" charset="-128"/>
                <a:cs typeface="Meiryo UI" pitchFamily="50" charset="-128"/>
              </a:rPr>
              <a:t>・府　　</a:t>
            </a:r>
            <a:r>
              <a:rPr lang="en-US" altLang="ja-JP" sz="1600" dirty="0" smtClean="0">
                <a:solidFill>
                  <a:schemeClr val="tx1"/>
                </a:solidFill>
                <a:latin typeface="Meiryo UI" pitchFamily="50" charset="-128"/>
                <a:ea typeface="Meiryo UI" pitchFamily="50" charset="-128"/>
                <a:cs typeface="Meiryo UI" pitchFamily="50" charset="-128"/>
              </a:rPr>
              <a:t>2025</a:t>
            </a:r>
            <a:r>
              <a:rPr lang="ja-JP" altLang="en-US" sz="1600" dirty="0" smtClean="0">
                <a:solidFill>
                  <a:schemeClr val="tx1"/>
                </a:solidFill>
                <a:latin typeface="Meiryo UI" pitchFamily="50" charset="-128"/>
                <a:ea typeface="Meiryo UI" pitchFamily="50" charset="-128"/>
                <a:cs typeface="Meiryo UI" pitchFamily="50" charset="-128"/>
              </a:rPr>
              <a:t>年度　　</a:t>
            </a:r>
            <a:r>
              <a:rPr lang="en-US" altLang="ja-JP" sz="1600" dirty="0" smtClean="0">
                <a:solidFill>
                  <a:schemeClr val="tx1"/>
                </a:solidFill>
                <a:latin typeface="Meiryo UI" pitchFamily="50" charset="-128"/>
                <a:ea typeface="Meiryo UI" pitchFamily="50" charset="-128"/>
                <a:cs typeface="Meiryo UI" pitchFamily="50" charset="-128"/>
              </a:rPr>
              <a:t>28</a:t>
            </a:r>
            <a:r>
              <a:rPr lang="ja-JP" altLang="en-US" sz="1600" dirty="0" smtClean="0">
                <a:solidFill>
                  <a:schemeClr val="tx1"/>
                </a:solidFill>
                <a:latin typeface="Meiryo UI" pitchFamily="50" charset="-128"/>
                <a:ea typeface="Meiryo UI" pitchFamily="50" charset="-128"/>
                <a:cs typeface="Meiryo UI" pitchFamily="50" charset="-128"/>
              </a:rPr>
              <a:t>箇所（</a:t>
            </a:r>
            <a:r>
              <a:rPr lang="en-US" altLang="ja-JP" sz="1600" dirty="0" smtClean="0">
                <a:solidFill>
                  <a:schemeClr val="tx1"/>
                </a:solidFill>
                <a:latin typeface="Meiryo UI" pitchFamily="50" charset="-128"/>
                <a:ea typeface="Meiryo UI" pitchFamily="50" charset="-128"/>
                <a:cs typeface="Meiryo UI" pitchFamily="50" charset="-128"/>
              </a:rPr>
              <a:t>2020</a:t>
            </a:r>
            <a:r>
              <a:rPr lang="ja-JP" altLang="ja-JP" sz="1600" dirty="0" smtClean="0">
                <a:solidFill>
                  <a:schemeClr val="tx1"/>
                </a:solidFill>
                <a:latin typeface="Meiryo UI" pitchFamily="50" charset="-128"/>
                <a:ea typeface="Meiryo UI" pitchFamily="50" charset="-128"/>
                <a:cs typeface="Meiryo UI" pitchFamily="50" charset="-128"/>
              </a:rPr>
              <a:t>年度</a:t>
            </a:r>
            <a:r>
              <a:rPr lang="ja-JP" altLang="en-US" sz="1600" dirty="0" smtClean="0">
                <a:solidFill>
                  <a:schemeClr val="tx1"/>
                </a:solidFill>
                <a:latin typeface="Meiryo UI" pitchFamily="50" charset="-128"/>
                <a:ea typeface="Meiryo UI" pitchFamily="50" charset="-128"/>
                <a:cs typeface="Meiryo UI" pitchFamily="50" charset="-128"/>
              </a:rPr>
              <a:t>　</a:t>
            </a:r>
            <a:r>
              <a:rPr lang="en-US" altLang="ja-JP" sz="1600" dirty="0" smtClean="0">
                <a:solidFill>
                  <a:schemeClr val="tx1"/>
                </a:solidFill>
                <a:latin typeface="Meiryo UI" pitchFamily="50" charset="-128"/>
                <a:ea typeface="Meiryo UI" pitchFamily="50" charset="-128"/>
                <a:cs typeface="Meiryo UI" pitchFamily="50" charset="-128"/>
              </a:rPr>
              <a:t>14</a:t>
            </a:r>
            <a:r>
              <a:rPr lang="ja-JP" altLang="ja-JP" sz="1600" dirty="0" smtClean="0">
                <a:solidFill>
                  <a:schemeClr val="tx1"/>
                </a:solidFill>
                <a:latin typeface="Meiryo UI" pitchFamily="50" charset="-128"/>
                <a:ea typeface="Meiryo UI" pitchFamily="50" charset="-128"/>
                <a:cs typeface="Meiryo UI" pitchFamily="50" charset="-128"/>
              </a:rPr>
              <a:t>箇所を目安</a:t>
            </a:r>
            <a:r>
              <a:rPr lang="ja-JP" altLang="en-US" sz="1600" dirty="0" smtClean="0">
                <a:solidFill>
                  <a:schemeClr val="tx1"/>
                </a:solidFill>
                <a:latin typeface="Meiryo UI" pitchFamily="50" charset="-128"/>
                <a:ea typeface="Meiryo UI" pitchFamily="50" charset="-128"/>
                <a:cs typeface="Meiryo UI" pitchFamily="50" charset="-128"/>
              </a:rPr>
              <a:t>）　（</a:t>
            </a:r>
            <a:r>
              <a:rPr lang="en-US" altLang="ja-JP" sz="1600" dirty="0" smtClean="0">
                <a:solidFill>
                  <a:schemeClr val="tx1"/>
                </a:solidFill>
                <a:latin typeface="Meiryo UI" pitchFamily="50" charset="-128"/>
                <a:ea typeface="Meiryo UI" pitchFamily="50" charset="-128"/>
                <a:cs typeface="Meiryo UI" pitchFamily="50" charset="-128"/>
              </a:rPr>
              <a:t>29.3</a:t>
            </a:r>
            <a:r>
              <a:rPr lang="ja-JP" altLang="en-US" sz="1600" dirty="0" smtClean="0">
                <a:solidFill>
                  <a:schemeClr val="tx1"/>
                </a:solidFill>
                <a:latin typeface="Meiryo UI" pitchFamily="50" charset="-128"/>
                <a:ea typeface="Meiryo UI" pitchFamily="50" charset="-128"/>
                <a:cs typeface="Meiryo UI" pitchFamily="50" charset="-128"/>
              </a:rPr>
              <a:t>末現在の設置数　　</a:t>
            </a:r>
            <a:r>
              <a:rPr lang="en-US" altLang="ja-JP" sz="1600" dirty="0" smtClean="0">
                <a:solidFill>
                  <a:schemeClr val="tx1"/>
                </a:solidFill>
                <a:latin typeface="Meiryo UI" pitchFamily="50" charset="-128"/>
                <a:ea typeface="Meiryo UI" pitchFamily="50" charset="-128"/>
                <a:cs typeface="Meiryo UI" pitchFamily="50" charset="-128"/>
              </a:rPr>
              <a:t>7</a:t>
            </a:r>
            <a:r>
              <a:rPr lang="ja-JP" altLang="en-US" sz="1600" dirty="0" smtClean="0">
                <a:solidFill>
                  <a:schemeClr val="tx1"/>
                </a:solidFill>
                <a:latin typeface="Meiryo UI" pitchFamily="50" charset="-128"/>
                <a:ea typeface="Meiryo UI" pitchFamily="50" charset="-128"/>
                <a:cs typeface="Meiryo UI" pitchFamily="50" charset="-128"/>
              </a:rPr>
              <a:t>箇所）</a:t>
            </a:r>
            <a:endParaRPr lang="en-US" altLang="ja-JP" sz="1600" dirty="0" smtClean="0">
              <a:solidFill>
                <a:schemeClr val="tx1"/>
              </a:solidFill>
              <a:latin typeface="Meiryo UI" pitchFamily="50" charset="-128"/>
              <a:ea typeface="Meiryo UI" pitchFamily="50" charset="-128"/>
              <a:cs typeface="Meiryo UI" pitchFamily="50" charset="-128"/>
            </a:endParaRPr>
          </a:p>
          <a:p>
            <a:pPr defTabSz="914045">
              <a:lnSpc>
                <a:spcPts val="1574"/>
              </a:lnSpc>
            </a:pP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191543" y="3449733"/>
            <a:ext cx="2948699" cy="448498"/>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045"/>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用地情報の提供</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34439" y="5708510"/>
            <a:ext cx="7640052" cy="707886"/>
          </a:xfrm>
          <a:prstGeom prst="rect">
            <a:avLst/>
          </a:prstGeom>
        </p:spPr>
        <p:txBody>
          <a:bodyPr wrap="square">
            <a:spAutoFit/>
          </a:bodyPr>
          <a:lstStyle/>
          <a:p>
            <a:pPr defTabSz="914045">
              <a:lnSpc>
                <a:spcPts val="1574"/>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面　積：約７００㎡以上</a:t>
            </a:r>
          </a:p>
          <a:p>
            <a:pPr defTabSz="914045">
              <a:lnSpc>
                <a:spcPts val="1574"/>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形　状：短辺が２０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以上の概ね長方形</a:t>
            </a:r>
          </a:p>
          <a:p>
            <a:pPr defTabSz="914045">
              <a:lnSpc>
                <a:spcPts val="1574"/>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立　地：道路沿いであり、車両の進入が容易であること</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0690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5CEF2A0-89B8-43D0-92BF-BE323AD38D54}" type="slidenum">
              <a:rPr lang="ja-JP" altLang="en-US" smtClean="0"/>
              <a:pPr>
                <a:defRPr/>
              </a:pPr>
              <a:t>11</a:t>
            </a:fld>
            <a:endParaRPr lang="ja-JP" altLang="en-US"/>
          </a:p>
        </p:txBody>
      </p:sp>
      <p:sp>
        <p:nvSpPr>
          <p:cNvPr id="3" name="テキスト ボックス 2"/>
          <p:cNvSpPr txBox="1"/>
          <p:nvPr/>
        </p:nvSpPr>
        <p:spPr>
          <a:xfrm>
            <a:off x="-30411" y="3357"/>
            <a:ext cx="9174411" cy="461566"/>
          </a:xfrm>
          <a:prstGeom prst="rect">
            <a:avLst/>
          </a:prstGeom>
          <a:solidFill>
            <a:srgbClr val="002060"/>
          </a:solidFill>
          <a:ln>
            <a:noFill/>
          </a:ln>
          <a:effectLst/>
        </p:spPr>
        <p:txBody>
          <a:bodyPr wrap="square" lIns="71918" tIns="45671" rIns="71918" bIns="45671" rtlCol="0" anchor="ctr">
            <a:spAutoFit/>
          </a:bodyPr>
          <a:lstStyle/>
          <a:p>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社会環境の醸成について</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69858" y="620959"/>
            <a:ext cx="6270784" cy="3590087"/>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水素・燃料電池工作コンクールの実施</a:t>
            </a:r>
            <a:endPar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・次</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世代を担う小・中学生が、身近な工作を通じて水素・燃料電池に</a:t>
            </a:r>
            <a:r>
              <a:rPr lang="ja-JP" altLang="en-US" sz="16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親</a:t>
            </a:r>
            <a:r>
              <a:rPr lang="ja-JP" altLang="en-US" sz="16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み</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、その特性を</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理解してもらうことで、水素の社会受容性の向上を図る。　</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・府内の小学</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年生と中学生（約</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1,600</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校）が対象、燃料電池キット</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を用いた工作アイデアを募集</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・一次選考の後「水素・燃料電池キット」を使い、作品を工作してもらい、</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最優秀賞・優秀賞を決定</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応募総数　</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89</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作品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参加者数</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応募総数　</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作品　参加者数　</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550</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年末に表彰式・工作発表会を開催予定</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9858" y="4335188"/>
            <a:ext cx="9000000" cy="2113737"/>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水素ステーション・</a:t>
            </a:r>
            <a:r>
              <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研修会の実施</a:t>
            </a:r>
            <a:endPar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・イワタニ水素ステーション大阪森之宮で、岩谷産業・トヨタ自動車・大阪トヨタの協力のもと昨年</a:t>
            </a:r>
            <a:r>
              <a:rPr lang="en-US" altLang="ja-JP" sz="1600" dirty="0" smtClean="0">
                <a:solidFill>
                  <a:srgbClr val="000000"/>
                </a:solidFill>
                <a:latin typeface="Meiryo UI" pitchFamily="50" charset="-128"/>
                <a:ea typeface="Meiryo UI" pitchFamily="50" charset="-128"/>
                <a:cs typeface="Meiryo UI" pitchFamily="50" charset="-128"/>
              </a:rPr>
              <a:t>12</a:t>
            </a:r>
            <a:r>
              <a:rPr lang="ja-JP" altLang="en-US" sz="1600" dirty="0" smtClean="0">
                <a:solidFill>
                  <a:srgbClr val="000000"/>
                </a:solidFill>
                <a:latin typeface="Meiryo UI" pitchFamily="50" charset="-128"/>
                <a:ea typeface="Meiryo UI" pitchFamily="50" charset="-128"/>
                <a:cs typeface="Meiryo UI" pitchFamily="50" charset="-128"/>
              </a:rPr>
              <a:t>月に実施</a:t>
            </a:r>
            <a:endParaRPr lang="en-US" altLang="ja-JP" sz="1600" dirty="0" smtClean="0">
              <a:solidFill>
                <a:srgbClr val="000000"/>
              </a:solidFill>
              <a:latin typeface="Meiryo UI" pitchFamily="50" charset="-128"/>
              <a:ea typeface="Meiryo UI" pitchFamily="50" charset="-128"/>
              <a:cs typeface="Meiryo UI" pitchFamily="50" charset="-128"/>
            </a:endParaRPr>
          </a:p>
          <a:p>
            <a:r>
              <a:rPr lang="ja-JP" altLang="en-US" sz="1600" dirty="0" smtClean="0">
                <a:solidFill>
                  <a:srgbClr val="000000"/>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水素</a:t>
            </a:r>
            <a:r>
              <a:rPr lang="en-US" altLang="ja-JP" sz="1600" dirty="0" smtClean="0">
                <a:solidFill>
                  <a:schemeClr val="tx1"/>
                </a:solidFill>
                <a:latin typeface="Meiryo UI" pitchFamily="50" charset="-128"/>
                <a:ea typeface="Meiryo UI" pitchFamily="50" charset="-128"/>
                <a:cs typeface="Meiryo UI" pitchFamily="50" charset="-128"/>
              </a:rPr>
              <a:t>ST</a:t>
            </a:r>
            <a:r>
              <a:rPr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FCV</a:t>
            </a:r>
            <a:r>
              <a:rPr lang="ja-JP" altLang="en-US" sz="1600" dirty="0" smtClean="0">
                <a:solidFill>
                  <a:schemeClr val="tx1"/>
                </a:solidFill>
                <a:latin typeface="Meiryo UI" pitchFamily="50" charset="-128"/>
                <a:ea typeface="Meiryo UI" pitchFamily="50" charset="-128"/>
                <a:cs typeface="Meiryo UI" pitchFamily="50" charset="-128"/>
              </a:rPr>
              <a:t>の普及に伴い、万一の事故対応が求められることから、水素</a:t>
            </a:r>
            <a:r>
              <a:rPr lang="en-US" altLang="ja-JP" sz="1600" dirty="0" smtClean="0">
                <a:solidFill>
                  <a:schemeClr val="tx1"/>
                </a:solidFill>
                <a:latin typeface="Meiryo UI" pitchFamily="50" charset="-128"/>
                <a:ea typeface="Meiryo UI" pitchFamily="50" charset="-128"/>
                <a:cs typeface="Meiryo UI" pitchFamily="50" charset="-128"/>
              </a:rPr>
              <a:t>ST</a:t>
            </a:r>
            <a:r>
              <a:rPr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FCV</a:t>
            </a:r>
            <a:r>
              <a:rPr lang="ja-JP" altLang="en-US" sz="1600" dirty="0" smtClean="0">
                <a:solidFill>
                  <a:schemeClr val="tx1"/>
                </a:solidFill>
                <a:latin typeface="Meiryo UI" pitchFamily="50" charset="-128"/>
                <a:ea typeface="Meiryo UI" pitchFamily="50" charset="-128"/>
                <a:cs typeface="Meiryo UI" pitchFamily="50" charset="-128"/>
              </a:rPr>
              <a:t>の基本的な構造や保</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smtClean="0">
                <a:solidFill>
                  <a:schemeClr val="tx1"/>
                </a:solidFill>
                <a:latin typeface="Meiryo UI" pitchFamily="50" charset="-128"/>
                <a:ea typeface="Meiryo UI" pitchFamily="50" charset="-128"/>
                <a:cs typeface="Meiryo UI" pitchFamily="50" charset="-128"/>
              </a:rPr>
              <a:t>　　安対策の現状について知見を深めることを目的</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smtClean="0">
                <a:solidFill>
                  <a:schemeClr val="tx1"/>
                </a:solidFill>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高圧ガス製造事業の保安対策や、高圧ガス容器を搭載した車両の交通事故の対応に従事する消防及び</a:t>
            </a:r>
            <a:endParaRPr lang="en-US" altLang="ja-JP" sz="16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　　警察職員が対象</a:t>
            </a:r>
            <a:endParaRPr lang="en-US" altLang="ja-JP" sz="1600" dirty="0" smtClean="0">
              <a:latin typeface="Meiryo UI" pitchFamily="50" charset="-128"/>
              <a:ea typeface="Meiryo UI" pitchFamily="50" charset="-128"/>
              <a:cs typeface="Meiryo UI" pitchFamily="50" charset="-128"/>
            </a:endParaRPr>
          </a:p>
          <a:p>
            <a:r>
              <a:rPr lang="ja-JP" altLang="en-US" sz="1600" dirty="0" smtClean="0">
                <a:solidFill>
                  <a:srgbClr val="000000"/>
                </a:solidFill>
                <a:latin typeface="Meiryo UI" pitchFamily="50" charset="-128"/>
                <a:ea typeface="Meiryo UI" pitchFamily="50" charset="-128"/>
                <a:cs typeface="Meiryo UI" pitchFamily="50" charset="-128"/>
              </a:rPr>
              <a:t>　・実施内容が好評だったため、今年度の実施について調整中</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0584" y="591034"/>
            <a:ext cx="2547008" cy="35991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115685" y="6536753"/>
            <a:ext cx="2137717" cy="426472"/>
          </a:xfrm>
          <a:prstGeom prst="rect">
            <a:avLst/>
          </a:prstGeom>
          <a:noFill/>
        </p:spPr>
        <p:txBody>
          <a:bodyPr wrap="square" rtlCol="0">
            <a:noAutofit/>
          </a:bodyPr>
          <a:lstStyle/>
          <a:p>
            <a:pPr algn="ctr"/>
            <a:r>
              <a:rPr lang="ja-JP" altLang="en-US" sz="1100" dirty="0" smtClean="0"/>
              <a:t>水素ステーションの説明</a:t>
            </a:r>
            <a:endParaRPr lang="en-US" altLang="ja-JP" sz="1100" dirty="0" smtClean="0"/>
          </a:p>
        </p:txBody>
      </p:sp>
      <p:sp>
        <p:nvSpPr>
          <p:cNvPr id="4" name="タイトル 1"/>
          <p:cNvSpPr>
            <a:spLocks noGrp="1"/>
          </p:cNvSpPr>
          <p:nvPr>
            <p:ph type="title" idx="4294967295"/>
          </p:nvPr>
        </p:nvSpPr>
        <p:spPr>
          <a:xfrm>
            <a:off x="492799" y="549020"/>
            <a:ext cx="7961272" cy="628650"/>
          </a:xfrm>
        </p:spPr>
        <p:txBody>
          <a:bodyPr>
            <a:noAutofit/>
          </a:bodyPr>
          <a:lstStyle/>
          <a:p>
            <a:r>
              <a:rPr lang="ja-JP" altLang="en-US" sz="2000" dirty="0" smtClean="0"/>
              <a:t>燃料電池（ＦＣ）バス体験イベント＠関西国際空港</a:t>
            </a:r>
            <a:endParaRPr kumimoji="1" lang="ja-JP" altLang="en-US" sz="2000" dirty="0"/>
          </a:p>
        </p:txBody>
      </p:sp>
      <p:sp>
        <p:nvSpPr>
          <p:cNvPr id="8" name="テキスト ボックス 7"/>
          <p:cNvSpPr txBox="1"/>
          <p:nvPr/>
        </p:nvSpPr>
        <p:spPr>
          <a:xfrm>
            <a:off x="234778" y="1182335"/>
            <a:ext cx="8440365" cy="3693319"/>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1609725" algn="l"/>
              </a:tabLst>
            </a:pPr>
            <a:r>
              <a:rPr lang="ja-JP" altLang="en-US" dirty="0"/>
              <a:t>　</a:t>
            </a:r>
            <a:endParaRPr lang="en-US" altLang="ja-JP" dirty="0"/>
          </a:p>
          <a:p>
            <a:pPr>
              <a:tabLst>
                <a:tab pos="1609725" algn="l"/>
              </a:tabLst>
            </a:pPr>
            <a:r>
              <a:rPr lang="ja-JP" altLang="en-US" dirty="0" smtClean="0"/>
              <a:t>◆最新の</a:t>
            </a:r>
            <a:r>
              <a:rPr lang="en-US" altLang="ja-JP" dirty="0" smtClean="0"/>
              <a:t>FC</a:t>
            </a:r>
            <a:r>
              <a:rPr lang="ja-JP" altLang="en-US" dirty="0" smtClean="0"/>
              <a:t>バス</a:t>
            </a:r>
            <a:r>
              <a:rPr lang="ja-JP" altLang="en-US" dirty="0"/>
              <a:t>の性能を体感していただくとともに</a:t>
            </a:r>
            <a:r>
              <a:rPr lang="ja-JP" altLang="en-US" dirty="0" smtClean="0"/>
              <a:t>、</a:t>
            </a:r>
            <a:r>
              <a:rPr lang="en-US" altLang="ja-JP" dirty="0" smtClean="0"/>
              <a:t>FC</a:t>
            </a:r>
            <a:r>
              <a:rPr lang="ja-JP" altLang="en-US" dirty="0" smtClean="0"/>
              <a:t>バス</a:t>
            </a:r>
            <a:r>
              <a:rPr lang="ja-JP" altLang="en-US" dirty="0"/>
              <a:t>の普及</a:t>
            </a:r>
            <a:r>
              <a:rPr lang="ja-JP" altLang="en-US" dirty="0" smtClean="0"/>
              <a:t>に向けた</a:t>
            </a:r>
            <a:r>
              <a:rPr lang="en-US" altLang="ja-JP" dirty="0" smtClean="0"/>
              <a:t>PR</a:t>
            </a:r>
            <a:r>
              <a:rPr lang="ja-JP" altLang="en-US" dirty="0" err="1" smtClean="0"/>
              <a:t>と関</a:t>
            </a:r>
            <a:r>
              <a:rPr lang="ja-JP" altLang="en-US" dirty="0" smtClean="0"/>
              <a:t>空</a:t>
            </a:r>
            <a:endParaRPr lang="en-US" altLang="ja-JP" dirty="0" smtClean="0"/>
          </a:p>
          <a:p>
            <a:pPr>
              <a:tabLst>
                <a:tab pos="1609725" algn="l"/>
              </a:tabLst>
            </a:pPr>
            <a:r>
              <a:rPr lang="ja-JP" altLang="en-US" dirty="0" smtClean="0"/>
              <a:t> 　で</a:t>
            </a:r>
            <a:r>
              <a:rPr lang="ja-JP" altLang="en-US" dirty="0"/>
              <a:t>の水素エネルギーに関する取組み等を紹介</a:t>
            </a:r>
            <a:r>
              <a:rPr lang="ja-JP" altLang="en-US" dirty="0" smtClean="0"/>
              <a:t>することを目的に、関空島内で</a:t>
            </a:r>
            <a:r>
              <a:rPr lang="en-US" altLang="ja-JP" dirty="0" smtClean="0"/>
              <a:t>FC</a:t>
            </a:r>
            <a:r>
              <a:rPr lang="ja-JP" altLang="en-US" dirty="0" smtClean="0"/>
              <a:t>バ</a:t>
            </a:r>
            <a:endParaRPr lang="en-US" altLang="ja-JP" dirty="0" smtClean="0"/>
          </a:p>
          <a:p>
            <a:pPr>
              <a:tabLst>
                <a:tab pos="1609725" algn="l"/>
              </a:tabLst>
            </a:pPr>
            <a:r>
              <a:rPr lang="en-US" altLang="ja-JP" dirty="0"/>
              <a:t> </a:t>
            </a:r>
            <a:r>
              <a:rPr lang="en-US" altLang="ja-JP" dirty="0" smtClean="0"/>
              <a:t>    </a:t>
            </a:r>
            <a:r>
              <a:rPr lang="ja-JP" altLang="en-US" dirty="0" smtClean="0"/>
              <a:t>ス</a:t>
            </a:r>
            <a:r>
              <a:rPr lang="ja-JP" altLang="en-US" dirty="0"/>
              <a:t>の試乗</a:t>
            </a:r>
            <a:r>
              <a:rPr lang="ja-JP" altLang="en-US" dirty="0" smtClean="0"/>
              <a:t>体験等を実施</a:t>
            </a:r>
            <a:endParaRPr lang="en-US" altLang="ja-JP" dirty="0" smtClean="0"/>
          </a:p>
          <a:p>
            <a:pPr>
              <a:tabLst>
                <a:tab pos="1609725" algn="l"/>
              </a:tabLst>
            </a:pPr>
            <a:endParaRPr lang="en-US" altLang="ja-JP" dirty="0" smtClean="0"/>
          </a:p>
          <a:p>
            <a:pPr marL="285750" indent="-285750">
              <a:buFont typeface="Wingdings" panose="05000000000000000000" pitchFamily="2" charset="2"/>
              <a:buChar char="u"/>
              <a:tabLst>
                <a:tab pos="1609725" algn="l"/>
              </a:tabLst>
            </a:pPr>
            <a:r>
              <a:rPr lang="ja-JP" altLang="en-US" dirty="0" smtClean="0"/>
              <a:t>試乗</a:t>
            </a:r>
            <a:r>
              <a:rPr lang="ja-JP" altLang="en-US" dirty="0"/>
              <a:t>体験</a:t>
            </a:r>
            <a:r>
              <a:rPr lang="ja-JP" altLang="en-US" dirty="0" smtClean="0"/>
              <a:t>実施期間</a:t>
            </a:r>
            <a:r>
              <a:rPr lang="ja-JP" altLang="en-US" dirty="0"/>
              <a:t>　</a:t>
            </a:r>
            <a:r>
              <a:rPr lang="ja-JP" altLang="en-US" dirty="0" smtClean="0"/>
              <a:t>　</a:t>
            </a:r>
            <a:r>
              <a:rPr lang="en-US" altLang="ja-JP" dirty="0" smtClean="0"/>
              <a:t>2017</a:t>
            </a:r>
            <a:r>
              <a:rPr lang="ja-JP" altLang="en-US" dirty="0"/>
              <a:t>年</a:t>
            </a:r>
            <a:r>
              <a:rPr lang="en-US" altLang="ja-JP" dirty="0"/>
              <a:t>5</a:t>
            </a:r>
            <a:r>
              <a:rPr lang="ja-JP" altLang="en-US" dirty="0" smtClean="0"/>
              <a:t>月</a:t>
            </a:r>
            <a:r>
              <a:rPr lang="en-US" altLang="ja-JP" dirty="0" smtClean="0"/>
              <a:t>27</a:t>
            </a:r>
            <a:r>
              <a:rPr lang="ja-JP" altLang="en-US" dirty="0" smtClean="0"/>
              <a:t>日（土）</a:t>
            </a:r>
            <a:r>
              <a:rPr lang="ja-JP" altLang="en-US" dirty="0"/>
              <a:t>～</a:t>
            </a:r>
            <a:r>
              <a:rPr lang="en-US" altLang="ja-JP" dirty="0"/>
              <a:t>6</a:t>
            </a:r>
            <a:r>
              <a:rPr lang="ja-JP" altLang="en-US" dirty="0" smtClean="0"/>
              <a:t>月</a:t>
            </a:r>
            <a:r>
              <a:rPr lang="en-US" altLang="ja-JP" dirty="0" smtClean="0"/>
              <a:t>2</a:t>
            </a:r>
            <a:r>
              <a:rPr lang="ja-JP" altLang="en-US" dirty="0" smtClean="0"/>
              <a:t>日（</a:t>
            </a:r>
            <a:r>
              <a:rPr lang="ja-JP" altLang="en-US" dirty="0"/>
              <a:t>金</a:t>
            </a:r>
            <a:r>
              <a:rPr lang="ja-JP" altLang="en-US" dirty="0" smtClean="0"/>
              <a:t>）　</a:t>
            </a:r>
            <a:endParaRPr lang="en-US" altLang="ja-JP" dirty="0" smtClean="0"/>
          </a:p>
          <a:p>
            <a:pPr marL="285750" indent="-285750">
              <a:buFont typeface="Wingdings" panose="05000000000000000000" pitchFamily="2" charset="2"/>
              <a:buChar char="u"/>
              <a:tabLst>
                <a:tab pos="1609725" algn="l"/>
              </a:tabLst>
            </a:pPr>
            <a:r>
              <a:rPr lang="ja-JP" altLang="en-US" dirty="0" smtClean="0"/>
              <a:t>試乗体験内容　　　　　関西空港島内走行・水素ステーション見学</a:t>
            </a:r>
            <a:endParaRPr lang="en-US" altLang="ja-JP" dirty="0" smtClean="0"/>
          </a:p>
          <a:p>
            <a:pPr>
              <a:tabLst>
                <a:tab pos="1609725" algn="l"/>
              </a:tabLst>
            </a:pPr>
            <a:r>
              <a:rPr lang="ja-JP" altLang="en-US" dirty="0"/>
              <a:t>　</a:t>
            </a:r>
            <a:r>
              <a:rPr lang="ja-JP" altLang="en-US" dirty="0" smtClean="0"/>
              <a:t>　　　　　　　　　　　　　　　</a:t>
            </a:r>
            <a:r>
              <a:rPr lang="en-US" altLang="ja-JP" dirty="0" smtClean="0"/>
              <a:t>【</a:t>
            </a:r>
            <a:r>
              <a:rPr lang="ja-JP" altLang="en-US" dirty="0" smtClean="0"/>
              <a:t>旅博期間中（</a:t>
            </a:r>
            <a:r>
              <a:rPr lang="en-US" altLang="ja-JP" dirty="0" smtClean="0"/>
              <a:t>5</a:t>
            </a:r>
            <a:r>
              <a:rPr lang="ja-JP" altLang="en-US" dirty="0" smtClean="0"/>
              <a:t>月</a:t>
            </a:r>
            <a:r>
              <a:rPr lang="en-US" altLang="ja-JP" dirty="0" smtClean="0"/>
              <a:t>27</a:t>
            </a:r>
            <a:r>
              <a:rPr lang="ja-JP" altLang="en-US" dirty="0" smtClean="0"/>
              <a:t>日～</a:t>
            </a:r>
            <a:r>
              <a:rPr lang="en-US" altLang="ja-JP" dirty="0" smtClean="0"/>
              <a:t>28</a:t>
            </a:r>
            <a:r>
              <a:rPr lang="ja-JP" altLang="en-US" dirty="0" smtClean="0"/>
              <a:t>日）は洗車体験も</a:t>
            </a:r>
            <a:r>
              <a:rPr lang="en-US" altLang="ja-JP" dirty="0" smtClean="0"/>
              <a:t>】</a:t>
            </a:r>
            <a:endParaRPr lang="en-US" altLang="ja-JP" dirty="0"/>
          </a:p>
          <a:p>
            <a:pPr marL="285750" indent="-285750">
              <a:buFont typeface="Wingdings" panose="05000000000000000000" pitchFamily="2" charset="2"/>
              <a:buChar char="u"/>
              <a:tabLst>
                <a:tab pos="1609725" algn="l"/>
              </a:tabLst>
            </a:pPr>
            <a:r>
              <a:rPr lang="ja-JP" altLang="en-US" dirty="0" smtClean="0"/>
              <a:t>試乗会結果概要</a:t>
            </a:r>
            <a:endParaRPr lang="en-US" altLang="ja-JP" dirty="0" smtClean="0"/>
          </a:p>
          <a:p>
            <a:pPr>
              <a:tabLst>
                <a:tab pos="1609725" algn="l"/>
              </a:tabLst>
            </a:pPr>
            <a:r>
              <a:rPr lang="ja-JP" altLang="en-US" dirty="0" smtClean="0"/>
              <a:t>　　①乗車人数　　 　　旅博期間（</a:t>
            </a:r>
            <a:r>
              <a:rPr lang="en-US" altLang="ja-JP" dirty="0" smtClean="0"/>
              <a:t>5</a:t>
            </a:r>
            <a:r>
              <a:rPr lang="ja-JP" altLang="en-US" dirty="0" smtClean="0"/>
              <a:t>月</a:t>
            </a:r>
            <a:r>
              <a:rPr lang="en-US" altLang="ja-JP" dirty="0" smtClean="0"/>
              <a:t>27</a:t>
            </a:r>
            <a:r>
              <a:rPr lang="ja-JP" altLang="en-US" dirty="0" smtClean="0"/>
              <a:t>日～</a:t>
            </a:r>
            <a:r>
              <a:rPr lang="en-US" altLang="ja-JP" dirty="0" smtClean="0"/>
              <a:t>28</a:t>
            </a:r>
            <a:r>
              <a:rPr lang="ja-JP" altLang="en-US" dirty="0" smtClean="0"/>
              <a:t>日）　　 </a:t>
            </a:r>
            <a:r>
              <a:rPr lang="en-US" altLang="ja-JP" dirty="0" smtClean="0"/>
              <a:t>499</a:t>
            </a:r>
            <a:r>
              <a:rPr lang="ja-JP" altLang="en-US" dirty="0" smtClean="0"/>
              <a:t>名</a:t>
            </a:r>
            <a:endParaRPr lang="en-US" altLang="ja-JP" dirty="0" smtClean="0"/>
          </a:p>
          <a:p>
            <a:pPr>
              <a:tabLst>
                <a:tab pos="1609725" algn="l"/>
              </a:tabLst>
            </a:pPr>
            <a:r>
              <a:rPr lang="ja-JP" altLang="en-US" dirty="0" smtClean="0"/>
              <a:t>　　　　 　　　 　　　　　　旅博以降（</a:t>
            </a:r>
            <a:r>
              <a:rPr lang="en-US" altLang="ja-JP" dirty="0" smtClean="0"/>
              <a:t>5</a:t>
            </a:r>
            <a:r>
              <a:rPr lang="ja-JP" altLang="en-US" dirty="0" smtClean="0"/>
              <a:t>月</a:t>
            </a:r>
            <a:r>
              <a:rPr lang="en-US" altLang="ja-JP" dirty="0" smtClean="0"/>
              <a:t>29</a:t>
            </a:r>
            <a:r>
              <a:rPr lang="ja-JP" altLang="en-US" dirty="0" smtClean="0"/>
              <a:t>日～</a:t>
            </a:r>
            <a:r>
              <a:rPr lang="en-US" altLang="ja-JP" dirty="0" smtClean="0"/>
              <a:t>6</a:t>
            </a:r>
            <a:r>
              <a:rPr lang="ja-JP" altLang="en-US" dirty="0" smtClean="0"/>
              <a:t>月</a:t>
            </a:r>
            <a:r>
              <a:rPr lang="en-US" altLang="ja-JP" dirty="0" smtClean="0"/>
              <a:t>2</a:t>
            </a:r>
            <a:r>
              <a:rPr lang="ja-JP" altLang="en-US" dirty="0" smtClean="0"/>
              <a:t>日）　</a:t>
            </a:r>
            <a:r>
              <a:rPr lang="en-US" altLang="ja-JP" dirty="0"/>
              <a:t>326</a:t>
            </a:r>
            <a:r>
              <a:rPr lang="ja-JP" altLang="en-US" dirty="0" smtClean="0"/>
              <a:t>名　　合計　</a:t>
            </a:r>
            <a:r>
              <a:rPr lang="en-US" altLang="ja-JP" dirty="0" smtClean="0"/>
              <a:t>825</a:t>
            </a:r>
            <a:r>
              <a:rPr lang="ja-JP" altLang="en-US" dirty="0" smtClean="0"/>
              <a:t>名</a:t>
            </a:r>
            <a:endParaRPr lang="en-US" altLang="ja-JP" dirty="0" smtClean="0"/>
          </a:p>
          <a:p>
            <a:pPr>
              <a:tabLst>
                <a:tab pos="1609725" algn="l"/>
              </a:tabLst>
            </a:pPr>
            <a:r>
              <a:rPr lang="ja-JP" altLang="en-US" dirty="0"/>
              <a:t>　</a:t>
            </a:r>
            <a:r>
              <a:rPr lang="ja-JP" altLang="en-US" dirty="0" smtClean="0"/>
              <a:t>　②試乗アンケート　　試乗者にアンケートを実施、</a:t>
            </a:r>
            <a:r>
              <a:rPr lang="en-US" altLang="ja-JP" dirty="0" smtClean="0"/>
              <a:t>490</a:t>
            </a:r>
            <a:r>
              <a:rPr lang="ja-JP" altLang="en-US" dirty="0" smtClean="0"/>
              <a:t>名から回答</a:t>
            </a:r>
            <a:endParaRPr lang="en-US" altLang="ja-JP" dirty="0" smtClean="0"/>
          </a:p>
          <a:p>
            <a:pPr>
              <a:tabLst>
                <a:tab pos="1609725" algn="l"/>
              </a:tabLst>
            </a:pPr>
            <a:r>
              <a:rPr lang="ja-JP" altLang="en-US" dirty="0" smtClean="0"/>
              <a:t>　　</a:t>
            </a:r>
            <a:r>
              <a:rPr lang="ja-JP" altLang="en-US" dirty="0"/>
              <a:t>　</a:t>
            </a:r>
            <a:r>
              <a:rPr lang="ja-JP" altLang="en-US" dirty="0" smtClean="0"/>
              <a:t>　　　　　　　　　　　　多くの試乗者が、音が静か・乗り心地が良いと回答　　</a:t>
            </a:r>
            <a:endParaRPr kumimoji="1" lang="en-US" altLang="ja-JP" dirty="0"/>
          </a:p>
        </p:txBody>
      </p:sp>
      <p:sp>
        <p:nvSpPr>
          <p:cNvPr id="5" name="テキスト ボックス 4"/>
          <p:cNvSpPr txBox="1"/>
          <p:nvPr/>
        </p:nvSpPr>
        <p:spPr>
          <a:xfrm>
            <a:off x="-30411" y="3357"/>
            <a:ext cx="9174411" cy="461566"/>
          </a:xfrm>
          <a:prstGeom prst="rect">
            <a:avLst/>
          </a:prstGeom>
          <a:solidFill>
            <a:srgbClr val="002060"/>
          </a:solidFill>
          <a:ln>
            <a:noFill/>
          </a:ln>
          <a:effectLst/>
        </p:spPr>
        <p:txBody>
          <a:bodyPr wrap="square" lIns="71918" tIns="45671" rIns="71918" bIns="45671" rtlCol="0" anchor="ctr">
            <a:spAutoFit/>
          </a:bodyPr>
          <a:lstStyle/>
          <a:p>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社会環境の醸成について</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46498" y="1087445"/>
            <a:ext cx="921257" cy="313350"/>
          </a:xfrm>
          <a:prstGeom prst="rect">
            <a:avLst/>
          </a:prstGeom>
        </p:spPr>
        <p:style>
          <a:lnRef idx="1">
            <a:schemeClr val="accent1"/>
          </a:lnRef>
          <a:fillRef idx="3">
            <a:schemeClr val="accent1"/>
          </a:fillRef>
          <a:effectRef idx="2">
            <a:schemeClr val="accent1"/>
          </a:effectRef>
          <a:fontRef idx="minor">
            <a:schemeClr val="lt1"/>
          </a:fontRef>
        </p:style>
        <p:txBody>
          <a:bodyPr wrap="square" tIns="36000" bIns="0" rtlCol="0">
            <a:spAutoFit/>
          </a:bodyPr>
          <a:lstStyle/>
          <a:p>
            <a:pPr algn="ctr"/>
            <a:r>
              <a:rPr kumimoji="1" lang="ja-JP" altLang="en-US" b="1" dirty="0" smtClean="0"/>
              <a:t>概　要</a:t>
            </a:r>
            <a:endParaRPr kumimoji="1" lang="ja-JP" altLang="en-US" b="1" dirty="0"/>
          </a:p>
        </p:txBody>
      </p:sp>
      <p:pic>
        <p:nvPicPr>
          <p:cNvPr id="7" name="Picture 2" descr="E:\LIB\56 H2Osakaビジョン\003　FCバス研究会\02　28年度\14　2905xx　関空FCバスPJ\写真\資料作成用\DSC_5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335" y="4937735"/>
            <a:ext cx="1837254" cy="1494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otanimit\AppData\Local\Microsoft\Windows\Temporary Internet Files\Content.IE5\VU20W4MP\20170224_01_03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77" y="4973544"/>
            <a:ext cx="2236573" cy="1581909"/>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95488" y="4973544"/>
            <a:ext cx="1944552" cy="1458414"/>
          </a:xfrm>
          <a:prstGeom prst="rect">
            <a:avLst/>
          </a:prstGeom>
        </p:spPr>
      </p:pic>
      <p:sp>
        <p:nvSpPr>
          <p:cNvPr id="2" name="スライド番号プレースホルダー 1"/>
          <p:cNvSpPr>
            <a:spLocks noGrp="1"/>
          </p:cNvSpPr>
          <p:nvPr>
            <p:ph type="sldNum" sz="quarter" idx="12"/>
          </p:nvPr>
        </p:nvSpPr>
        <p:spPr/>
        <p:txBody>
          <a:bodyPr/>
          <a:lstStyle/>
          <a:p>
            <a:pPr>
              <a:defRPr/>
            </a:pPr>
            <a:fld id="{45CEF2A0-89B8-43D0-92BF-BE323AD38D54}" type="slidenum">
              <a:rPr lang="ja-JP" altLang="en-US" smtClean="0"/>
              <a:pPr>
                <a:defRPr/>
              </a:pPr>
              <a:t>12</a:t>
            </a:fld>
            <a:endParaRPr lang="ja-JP" altLang="en-US"/>
          </a:p>
        </p:txBody>
      </p:sp>
      <p:sp>
        <p:nvSpPr>
          <p:cNvPr id="12" name="テキスト ボックス 11"/>
          <p:cNvSpPr txBox="1"/>
          <p:nvPr/>
        </p:nvSpPr>
        <p:spPr>
          <a:xfrm>
            <a:off x="2063902" y="6555481"/>
            <a:ext cx="2137717" cy="426472"/>
          </a:xfrm>
          <a:prstGeom prst="rect">
            <a:avLst/>
          </a:prstGeom>
          <a:noFill/>
        </p:spPr>
        <p:txBody>
          <a:bodyPr wrap="square" rtlCol="0">
            <a:noAutofit/>
          </a:bodyPr>
          <a:lstStyle/>
          <a:p>
            <a:pPr algn="ctr"/>
            <a:r>
              <a:rPr lang="ja-JP" altLang="en-US" sz="1100" dirty="0" smtClean="0"/>
              <a:t>受付ブース</a:t>
            </a:r>
            <a:endParaRPr lang="en-US" altLang="ja-JP" sz="1100" dirty="0" smtClean="0"/>
          </a:p>
        </p:txBody>
      </p:sp>
      <p:sp>
        <p:nvSpPr>
          <p:cNvPr id="13" name="テキスト ボックス 12"/>
          <p:cNvSpPr txBox="1"/>
          <p:nvPr/>
        </p:nvSpPr>
        <p:spPr>
          <a:xfrm>
            <a:off x="-33150" y="6543124"/>
            <a:ext cx="2137717" cy="426472"/>
          </a:xfrm>
          <a:prstGeom prst="rect">
            <a:avLst/>
          </a:prstGeom>
          <a:noFill/>
        </p:spPr>
        <p:txBody>
          <a:bodyPr wrap="square" rtlCol="0">
            <a:noAutofit/>
          </a:bodyPr>
          <a:lstStyle/>
          <a:p>
            <a:pPr algn="ctr"/>
            <a:r>
              <a:rPr lang="ja-JP" altLang="en-US" sz="1100" dirty="0" smtClean="0"/>
              <a:t>燃料電池バス</a:t>
            </a:r>
            <a:endParaRPr lang="en-US" altLang="ja-JP" sz="1100" dirty="0" smtClean="0"/>
          </a:p>
        </p:txBody>
      </p:sp>
      <p:pic>
        <p:nvPicPr>
          <p:cNvPr id="14" name="Picture 2" descr="E:\LIB\56 H2Osakaビジョン\003　FCバス研究会\02　28年度\14　2905xx　関空FCバスPJ\写真\資料作成用\DSC_538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5262" y="4937735"/>
            <a:ext cx="2657423" cy="149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60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A4A0DCBF-9C28-4B95-8AAC-A3FF3DF71C00}" type="slidenum">
              <a:rPr lang="ja-JP" altLang="en-US" smtClean="0"/>
              <a:pPr>
                <a:defRPr/>
              </a:pPr>
              <a:t>2</a:t>
            </a:fld>
            <a:endParaRPr lang="ja-JP" altLang="en-US"/>
          </a:p>
        </p:txBody>
      </p:sp>
      <p:sp>
        <p:nvSpPr>
          <p:cNvPr id="6" name="タイトル 1"/>
          <p:cNvSpPr txBox="1">
            <a:spLocks/>
          </p:cNvSpPr>
          <p:nvPr/>
        </p:nvSpPr>
        <p:spPr bwMode="auto">
          <a:xfrm>
            <a:off x="1592364" y="1076441"/>
            <a:ext cx="6264275" cy="463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10" rIns="91418" bIns="45710" anchor="ctr">
            <a:spAutoFit/>
          </a:bodyPr>
          <a:lstStyle>
            <a:lvl1pPr defTabSz="1279525">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279525">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279525">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279525">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279525">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175" eaLnBrk="1" hangingPunct="1">
              <a:spcBef>
                <a:spcPts val="12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目　次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pPr marL="3175" eaLnBrk="1" hangingPunct="1">
              <a:spcBef>
                <a:spcPts val="1200"/>
              </a:spcBef>
              <a:buNone/>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175" eaLnBrk="1" hangingPunct="1">
              <a:spcBef>
                <a:spcPts val="1200"/>
              </a:spcBef>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（１）大阪次世代自動車普及推進協議会について</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marL="171450" eaLnBrk="1" hangingPunct="1">
              <a:spcBef>
                <a:spcPts val="600"/>
              </a:spcBef>
              <a:buFontTx/>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（２）ＥＶ・ＦＣＶの普及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拡大</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について</a:t>
            </a:r>
          </a:p>
          <a:p>
            <a:pPr marL="717550" eaLnBrk="1" hangingPunct="1">
              <a:spcBef>
                <a:spcPts val="600"/>
              </a:spcBef>
              <a:buFontTx/>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優先ゾーンの拡充</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717550" eaLnBrk="1" hangingPunct="1">
              <a:spcBef>
                <a:spcPts val="0"/>
              </a:spcBef>
              <a:buFontTx/>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活用方法の創出・発信</a:t>
            </a:r>
          </a:p>
          <a:p>
            <a:pPr marL="171450" eaLnBrk="1" hangingPunct="1">
              <a:spcBef>
                <a:spcPts val="1200"/>
              </a:spcBef>
              <a:buFontTx/>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（３）インフラの拡充について</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717550" eaLnBrk="1" hangingPunct="1">
              <a:spcBef>
                <a:spcPts val="600"/>
              </a:spcBef>
              <a:buFontTx/>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 ものづくり</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中小企業等の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717550" eaLnBrk="1" hangingPunct="1">
              <a:spcBef>
                <a:spcPts val="0"/>
              </a:spcBef>
              <a:buFontTx/>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 充電</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インフラの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拡充</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717550" eaLnBrk="1" hangingPunct="1">
              <a:spcBef>
                <a:spcPts val="0"/>
              </a:spcBef>
              <a:buFontTx/>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③ 共同</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住宅における充電インフラの拡充</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717550" eaLnBrk="1" hangingPunct="1">
              <a:spcBef>
                <a:spcPts val="0"/>
              </a:spcBef>
              <a:buFontTx/>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④ 水素ステーションの整備促進</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71450">
              <a:spcBef>
                <a:spcPts val="12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（４）社会環境の醸成について</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95533" y="696233"/>
            <a:ext cx="8275747" cy="3884895"/>
          </a:xfrm>
          <a:prstGeom prst="roundRect">
            <a:avLst>
              <a:gd name="adj" fmla="val 2907"/>
            </a:avLst>
          </a:prstGeom>
          <a:solidFill>
            <a:schemeClr val="accent3">
              <a:lumMod val="60000"/>
              <a:lumOff val="40000"/>
            </a:schemeClr>
          </a:solidFill>
          <a:ln>
            <a:solidFill>
              <a:srgbClr val="00B05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vert="horz" tIns="0" bIns="0" rtlCol="0" anchor="t"/>
          <a:lstStyle/>
          <a:p>
            <a:pPr algn="ctr"/>
            <a:r>
              <a:rPr kumimoji="1" lang="ja-JP" altLang="en-US" sz="2000" b="1" dirty="0" smtClean="0">
                <a:solidFill>
                  <a:schemeClr val="tx1"/>
                </a:solidFill>
                <a:latin typeface="ＭＳ Ｐゴシック" panose="020B0600070205080204" pitchFamily="50" charset="-128"/>
                <a:ea typeface="ＭＳ Ｐゴシック" panose="020B0600070205080204" pitchFamily="50" charset="-128"/>
              </a:rPr>
              <a:t>大阪次世代自動車普及推進協議会　</a:t>
            </a:r>
            <a:r>
              <a:rPr kumimoji="1" lang="ja-JP" altLang="en-US" sz="1400" b="1"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400" b="1" dirty="0" smtClean="0">
                <a:solidFill>
                  <a:schemeClr val="tx1"/>
                </a:solidFill>
                <a:latin typeface="ＭＳ Ｐゴシック" panose="020B0600070205080204" pitchFamily="50" charset="-128"/>
                <a:ea typeface="ＭＳ Ｐゴシック" panose="020B0600070205080204" pitchFamily="50" charset="-128"/>
              </a:rPr>
              <a:t>H28.1</a:t>
            </a:r>
            <a:r>
              <a:rPr kumimoji="1" lang="ja-JP" altLang="en-US" sz="1400" b="1" dirty="0" smtClean="0">
                <a:solidFill>
                  <a:schemeClr val="tx1"/>
                </a:solidFill>
                <a:latin typeface="ＭＳ Ｐゴシック" panose="020B0600070205080204" pitchFamily="50" charset="-128"/>
                <a:ea typeface="ＭＳ Ｐゴシック" panose="020B0600070205080204" pitchFamily="50" charset="-128"/>
              </a:rPr>
              <a:t>設立）</a:t>
            </a:r>
            <a:endParaRPr kumimoji="1" lang="en-US" altLang="ja-JP" sz="1400" b="1"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b="1" dirty="0" smtClean="0">
                <a:solidFill>
                  <a:schemeClr val="tx1"/>
                </a:solidFill>
                <a:latin typeface="ＭＳ Ｐゴシック" panose="020B0600070205080204" pitchFamily="50" charset="-128"/>
                <a:ea typeface="ＭＳ Ｐゴシック" panose="020B0600070205080204" pitchFamily="50" charset="-128"/>
              </a:rPr>
              <a:t>（会長：商工労働部長）</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p:txBody>
      </p:sp>
      <p:grpSp>
        <p:nvGrpSpPr>
          <p:cNvPr id="4" name="グループ化 17"/>
          <p:cNvGrpSpPr/>
          <p:nvPr/>
        </p:nvGrpSpPr>
        <p:grpSpPr>
          <a:xfrm>
            <a:off x="4747154" y="2732438"/>
            <a:ext cx="3728416" cy="1810138"/>
            <a:chOff x="670171" y="2695210"/>
            <a:chExt cx="3728416" cy="1810138"/>
          </a:xfrm>
        </p:grpSpPr>
        <p:sp>
          <p:nvSpPr>
            <p:cNvPr id="13" name="角丸四角形 12"/>
            <p:cNvSpPr/>
            <p:nvPr/>
          </p:nvSpPr>
          <p:spPr>
            <a:xfrm>
              <a:off x="670171" y="2695210"/>
              <a:ext cx="3728416" cy="1810138"/>
            </a:xfrm>
            <a:prstGeom prst="roundRect">
              <a:avLst>
                <a:gd name="adj" fmla="val 9839"/>
              </a:avLst>
            </a:prstGeom>
            <a:gradFill>
              <a:gsLst>
                <a:gs pos="0">
                  <a:srgbClr val="33CC33"/>
                </a:gs>
                <a:gs pos="39000">
                  <a:srgbClr val="92D050">
                    <a:alpha val="76000"/>
                  </a:srgbClr>
                </a:gs>
                <a:gs pos="100000">
                  <a:schemeClr val="accent1">
                    <a:tint val="23500"/>
                    <a:satMod val="160000"/>
                  </a:schemeClr>
                </a:gs>
              </a:gsLst>
              <a:lin ang="5400000" scaled="0"/>
            </a:gradFill>
            <a:ln w="9525">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vert="horz" tIns="36000" bIns="36000" rtlCol="0" anchor="t"/>
            <a:lstStyle/>
            <a:p>
              <a:pPr algn="ctr"/>
              <a:r>
                <a:rPr kumimoji="1" lang="en-US" altLang="ja-JP" b="1" dirty="0" smtClean="0">
                  <a:latin typeface="+mn-ea"/>
                </a:rPr>
                <a:t>FCV</a:t>
              </a:r>
              <a:r>
                <a:rPr kumimoji="1" lang="ja-JP" altLang="en-US" b="1" dirty="0" smtClean="0">
                  <a:latin typeface="+mn-ea"/>
                </a:rPr>
                <a:t>部会</a:t>
              </a:r>
              <a:endParaRPr kumimoji="1" lang="en-US" altLang="ja-JP" b="1" dirty="0" smtClean="0">
                <a:latin typeface="+mn-ea"/>
              </a:endParaRPr>
            </a:p>
            <a:p>
              <a:pPr algn="ctr"/>
              <a:r>
                <a:rPr lang="ja-JP" altLang="en-US" sz="1600" b="1" dirty="0" smtClean="0">
                  <a:latin typeface="+mn-ea"/>
                </a:rPr>
                <a:t>（部会長：新エネルギー産業課長）</a:t>
              </a:r>
              <a:endParaRPr lang="en-US" altLang="ja-JP" sz="1600" b="1" dirty="0" smtClean="0">
                <a:latin typeface="+mn-ea"/>
              </a:endParaRPr>
            </a:p>
          </p:txBody>
        </p:sp>
        <p:sp>
          <p:nvSpPr>
            <p:cNvPr id="19" name="角丸四角形 18"/>
            <p:cNvSpPr/>
            <p:nvPr/>
          </p:nvSpPr>
          <p:spPr>
            <a:xfrm>
              <a:off x="784890" y="3362929"/>
              <a:ext cx="3498977" cy="1052279"/>
            </a:xfrm>
            <a:prstGeom prst="roundRect">
              <a:avLst>
                <a:gd name="adj" fmla="val 0"/>
              </a:avLst>
            </a:prstGeom>
            <a:solidFill>
              <a:srgbClr val="008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r>
                <a:rPr lang="ja-JP" altLang="en-US" sz="1400" b="1" dirty="0" smtClean="0">
                  <a:solidFill>
                    <a:schemeClr val="bg1"/>
                  </a:solidFill>
                  <a:latin typeface="+mn-ea"/>
                </a:rPr>
                <a:t>　</a:t>
              </a:r>
              <a:r>
                <a:rPr lang="en-US" altLang="ja-JP" sz="1400" b="1" dirty="0" smtClean="0">
                  <a:solidFill>
                    <a:schemeClr val="bg1"/>
                  </a:solidFill>
                  <a:latin typeface="+mn-ea"/>
                </a:rPr>
                <a:t>【</a:t>
              </a:r>
              <a:r>
                <a:rPr lang="ja-JP" altLang="en-US" sz="1400" b="1" dirty="0" smtClean="0">
                  <a:solidFill>
                    <a:schemeClr val="bg1"/>
                  </a:solidFill>
                  <a:latin typeface="+mn-ea"/>
                </a:rPr>
                <a:t>趣旨</a:t>
              </a:r>
              <a:r>
                <a:rPr lang="en-US" altLang="ja-JP" sz="1400" b="1" dirty="0" smtClean="0">
                  <a:solidFill>
                    <a:schemeClr val="bg1"/>
                  </a:solidFill>
                  <a:latin typeface="+mn-ea"/>
                </a:rPr>
                <a:t>】 </a:t>
              </a:r>
            </a:p>
            <a:p>
              <a:r>
                <a:rPr lang="ja-JP" altLang="en-US" sz="1400" b="1" dirty="0" smtClean="0">
                  <a:solidFill>
                    <a:schemeClr val="bg1"/>
                  </a:solidFill>
                  <a:latin typeface="+mn-ea"/>
                </a:rPr>
                <a:t>協議会で示された方向性に沿って、</a:t>
              </a:r>
              <a:r>
                <a:rPr lang="en-US" altLang="ja-JP" sz="1400" b="1" u="sng" dirty="0" smtClean="0">
                  <a:solidFill>
                    <a:schemeClr val="bg1"/>
                  </a:solidFill>
                  <a:latin typeface="+mn-ea"/>
                </a:rPr>
                <a:t>FCV</a:t>
              </a:r>
              <a:r>
                <a:rPr lang="ja-JP" altLang="en-US" sz="1400" b="1" u="sng" dirty="0" smtClean="0">
                  <a:solidFill>
                    <a:schemeClr val="bg1"/>
                  </a:solidFill>
                  <a:latin typeface="+mn-ea"/>
                </a:rPr>
                <a:t>の普及拡大や水素ステーションの整備促進</a:t>
              </a:r>
              <a:r>
                <a:rPr lang="ja-JP" altLang="en-US" sz="1400" b="1" dirty="0" smtClean="0">
                  <a:solidFill>
                    <a:schemeClr val="bg1"/>
                  </a:solidFill>
                  <a:latin typeface="+mn-ea"/>
                </a:rPr>
                <a:t>などに関する具体的な取り組みについて検討</a:t>
              </a:r>
              <a:endParaRPr kumimoji="1" lang="ja-JP" altLang="en-US" sz="1400" b="1" strike="sngStrike" dirty="0">
                <a:solidFill>
                  <a:schemeClr val="bg1"/>
                </a:solidFill>
              </a:endParaRPr>
            </a:p>
          </p:txBody>
        </p:sp>
      </p:grpSp>
      <p:grpSp>
        <p:nvGrpSpPr>
          <p:cNvPr id="8" name="グループ化 11"/>
          <p:cNvGrpSpPr/>
          <p:nvPr/>
        </p:nvGrpSpPr>
        <p:grpSpPr>
          <a:xfrm>
            <a:off x="779046" y="2714114"/>
            <a:ext cx="3729600" cy="1813221"/>
            <a:chOff x="4712892" y="2692127"/>
            <a:chExt cx="3729600" cy="1813221"/>
          </a:xfrm>
        </p:grpSpPr>
        <p:sp>
          <p:nvSpPr>
            <p:cNvPr id="14" name="角丸四角形 13"/>
            <p:cNvSpPr/>
            <p:nvPr/>
          </p:nvSpPr>
          <p:spPr>
            <a:xfrm>
              <a:off x="4712892" y="2692127"/>
              <a:ext cx="3729600" cy="1813221"/>
            </a:xfrm>
            <a:prstGeom prst="roundRect">
              <a:avLst>
                <a:gd name="adj" fmla="val 8159"/>
              </a:avLst>
            </a:prstGeom>
            <a:gradFill>
              <a:gsLst>
                <a:gs pos="417">
                  <a:srgbClr val="33CC33"/>
                </a:gs>
                <a:gs pos="39000">
                  <a:srgbClr val="92D050">
                    <a:alpha val="76000"/>
                  </a:srgbClr>
                </a:gs>
                <a:gs pos="100000">
                  <a:schemeClr val="accent1">
                    <a:tint val="23500"/>
                    <a:satMod val="160000"/>
                  </a:schemeClr>
                </a:gs>
              </a:gsLst>
              <a:lin ang="5400000" scaled="0"/>
            </a:gradFill>
            <a:ln w="9525">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vert="horz" tIns="36000" bIns="36000" rtlCol="0" anchor="t"/>
            <a:lstStyle/>
            <a:p>
              <a:pPr algn="ctr"/>
              <a:r>
                <a:rPr kumimoji="1" lang="en-US" altLang="ja-JP" b="1" dirty="0" smtClean="0">
                  <a:latin typeface="+mn-ea"/>
                </a:rPr>
                <a:t>EV</a:t>
              </a:r>
              <a:r>
                <a:rPr kumimoji="1" lang="ja-JP" altLang="en-US" b="1" dirty="0" smtClean="0">
                  <a:latin typeface="+mn-ea"/>
                </a:rPr>
                <a:t>部会</a:t>
              </a:r>
              <a:endParaRPr kumimoji="1" lang="en-US" altLang="ja-JP" b="1" dirty="0" smtClean="0">
                <a:latin typeface="+mn-ea"/>
              </a:endParaRPr>
            </a:p>
            <a:p>
              <a:pPr algn="ctr"/>
              <a:r>
                <a:rPr lang="ja-JP" altLang="en-US" sz="1600" b="1" dirty="0" smtClean="0">
                  <a:latin typeface="+mn-ea"/>
                </a:rPr>
                <a:t>（部</a:t>
              </a:r>
              <a:r>
                <a:rPr lang="ja-JP" altLang="en-US" sz="1600" b="1" dirty="0">
                  <a:latin typeface="+mn-ea"/>
                </a:rPr>
                <a:t>会長：</a:t>
              </a:r>
              <a:r>
                <a:rPr lang="ja-JP" altLang="en-US" sz="1600" b="1" dirty="0" smtClean="0">
                  <a:latin typeface="+mn-ea"/>
                </a:rPr>
                <a:t>新エネルギー産業課長）</a:t>
              </a:r>
              <a:endParaRPr lang="en-US" altLang="ja-JP" sz="1600" b="1" dirty="0">
                <a:latin typeface="+mn-ea"/>
              </a:endParaRPr>
            </a:p>
            <a:p>
              <a:pPr algn="ctr"/>
              <a:endParaRPr kumimoji="1" lang="ja-JP" altLang="en-US" b="1" dirty="0">
                <a:latin typeface="+mn-ea"/>
              </a:endParaRPr>
            </a:p>
          </p:txBody>
        </p:sp>
        <p:sp>
          <p:nvSpPr>
            <p:cNvPr id="20" name="角丸四角形 19"/>
            <p:cNvSpPr/>
            <p:nvPr/>
          </p:nvSpPr>
          <p:spPr>
            <a:xfrm>
              <a:off x="4838944" y="3366370"/>
              <a:ext cx="3528392" cy="1008128"/>
            </a:xfrm>
            <a:prstGeom prst="roundRect">
              <a:avLst>
                <a:gd name="adj" fmla="val 0"/>
              </a:avLst>
            </a:prstGeom>
            <a:solidFill>
              <a:srgbClr val="008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r>
                <a:rPr lang="en-US" altLang="ja-JP" sz="1400" b="1" dirty="0" smtClean="0">
                  <a:solidFill>
                    <a:schemeClr val="bg1"/>
                  </a:solidFill>
                  <a:latin typeface="+mn-ea"/>
                </a:rPr>
                <a:t>【</a:t>
              </a:r>
              <a:r>
                <a:rPr lang="ja-JP" altLang="en-US" sz="1400" b="1" dirty="0" smtClean="0">
                  <a:solidFill>
                    <a:schemeClr val="bg1"/>
                  </a:solidFill>
                  <a:latin typeface="+mn-ea"/>
                </a:rPr>
                <a:t>趣旨</a:t>
              </a:r>
              <a:r>
                <a:rPr lang="en-US" altLang="ja-JP" sz="1400" b="1" dirty="0" smtClean="0">
                  <a:solidFill>
                    <a:schemeClr val="bg1"/>
                  </a:solidFill>
                  <a:latin typeface="+mn-ea"/>
                </a:rPr>
                <a:t>】</a:t>
              </a:r>
              <a:r>
                <a:rPr lang="ja-JP" altLang="en-US" sz="1400" b="1" dirty="0">
                  <a:solidFill>
                    <a:schemeClr val="bg1"/>
                  </a:solidFill>
                  <a:latin typeface="+mn-ea"/>
                </a:rPr>
                <a:t>　</a:t>
              </a:r>
              <a:endParaRPr lang="en-US" altLang="ja-JP" sz="1400" b="1" dirty="0" smtClean="0">
                <a:solidFill>
                  <a:schemeClr val="bg1"/>
                </a:solidFill>
                <a:latin typeface="+mn-ea"/>
              </a:endParaRPr>
            </a:p>
            <a:p>
              <a:r>
                <a:rPr lang="ja-JP" altLang="en-US" sz="1400" b="1" dirty="0" smtClean="0">
                  <a:solidFill>
                    <a:schemeClr val="bg1"/>
                  </a:solidFill>
                  <a:latin typeface="+mn-ea"/>
                </a:rPr>
                <a:t>協議会</a:t>
              </a:r>
              <a:r>
                <a:rPr lang="ja-JP" altLang="en-US" sz="1400" b="1" dirty="0">
                  <a:solidFill>
                    <a:schemeClr val="bg1"/>
                  </a:solidFill>
                  <a:latin typeface="+mn-ea"/>
                </a:rPr>
                <a:t>で示された方向性に</a:t>
              </a:r>
              <a:r>
                <a:rPr lang="ja-JP" altLang="en-US" sz="1400" b="1" dirty="0" smtClean="0">
                  <a:solidFill>
                    <a:schemeClr val="bg1"/>
                  </a:solidFill>
                  <a:latin typeface="+mn-ea"/>
                </a:rPr>
                <a:t>沿って、</a:t>
              </a:r>
              <a:r>
                <a:rPr lang="en-US" altLang="ja-JP" sz="1400" b="1" u="sng" dirty="0" smtClean="0">
                  <a:solidFill>
                    <a:schemeClr val="bg1"/>
                  </a:solidFill>
                  <a:latin typeface="+mn-ea"/>
                </a:rPr>
                <a:t>EV</a:t>
              </a:r>
              <a:r>
                <a:rPr lang="ja-JP" altLang="en-US" sz="1400" b="1" u="sng" dirty="0" smtClean="0">
                  <a:solidFill>
                    <a:schemeClr val="bg1"/>
                  </a:solidFill>
                  <a:latin typeface="+mn-ea"/>
                </a:rPr>
                <a:t>の普及拡大や充電インフラの整備促進</a:t>
              </a:r>
              <a:r>
                <a:rPr lang="ja-JP" altLang="en-US" sz="1400" b="1" dirty="0" smtClean="0">
                  <a:solidFill>
                    <a:schemeClr val="bg1"/>
                  </a:solidFill>
                  <a:latin typeface="+mn-ea"/>
                </a:rPr>
                <a:t>などに関する具体的</a:t>
              </a:r>
              <a:r>
                <a:rPr lang="ja-JP" altLang="en-US" sz="1400" b="1" dirty="0">
                  <a:solidFill>
                    <a:schemeClr val="bg1"/>
                  </a:solidFill>
                  <a:latin typeface="+mn-ea"/>
                </a:rPr>
                <a:t>な取り組みについて</a:t>
              </a:r>
              <a:r>
                <a:rPr lang="ja-JP" altLang="en-US" sz="1400" b="1" dirty="0" smtClean="0">
                  <a:solidFill>
                    <a:schemeClr val="bg1"/>
                  </a:solidFill>
                  <a:latin typeface="+mn-ea"/>
                </a:rPr>
                <a:t>検討</a:t>
              </a:r>
              <a:endParaRPr lang="ja-JP" altLang="en-US" sz="1400" dirty="0">
                <a:solidFill>
                  <a:schemeClr val="tx1"/>
                </a:solidFill>
                <a:latin typeface="+mn-ea"/>
              </a:endParaRPr>
            </a:p>
          </p:txBody>
        </p:sp>
      </p:grpSp>
      <p:sp>
        <p:nvSpPr>
          <p:cNvPr id="31" name="角丸四角形 30"/>
          <p:cNvSpPr/>
          <p:nvPr/>
        </p:nvSpPr>
        <p:spPr>
          <a:xfrm>
            <a:off x="600501" y="1412776"/>
            <a:ext cx="7935339" cy="1224136"/>
          </a:xfrm>
          <a:prstGeom prst="roundRect">
            <a:avLst>
              <a:gd name="adj" fmla="val 0"/>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15963" indent="-715963"/>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r>
              <a:rPr lang="ja-JP" altLang="en-US" b="1" dirty="0" smtClean="0">
                <a:solidFill>
                  <a:schemeClr val="bg1"/>
                </a:solidFill>
                <a:latin typeface="ＭＳ Ｐゴシック" panose="020B0600070205080204" pitchFamily="50" charset="-128"/>
                <a:ea typeface="ＭＳ Ｐゴシック" panose="020B0600070205080204" pitchFamily="50" charset="-128"/>
              </a:rPr>
              <a:t>趣旨</a:t>
            </a:r>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p>
          <a:p>
            <a:r>
              <a:rPr lang="ja-JP" altLang="en-US" sz="1200" b="1" kern="100" dirty="0">
                <a:solidFill>
                  <a:schemeClr val="bg1"/>
                </a:solidFill>
                <a:latin typeface="ＭＳ Ｐゴシック" panose="020B0600070205080204" pitchFamily="50" charset="-128"/>
                <a:ea typeface="ＭＳ Ｐゴシック" panose="020B0600070205080204" pitchFamily="50" charset="-128"/>
                <a:cs typeface="Times New Roman"/>
              </a:rPr>
              <a:t>　</a:t>
            </a:r>
            <a:r>
              <a:rPr lang="ja-JP" altLang="en-US" sz="1400" b="1" kern="100" dirty="0" smtClean="0">
                <a:solidFill>
                  <a:schemeClr val="bg1"/>
                </a:solidFill>
                <a:latin typeface="+mn-ea"/>
                <a:cs typeface="Times New Roman"/>
              </a:rPr>
              <a:t>次</a:t>
            </a:r>
            <a:r>
              <a:rPr lang="ja-JP" altLang="en-US" sz="1400" b="1" kern="100" dirty="0">
                <a:solidFill>
                  <a:schemeClr val="bg1"/>
                </a:solidFill>
                <a:latin typeface="+mn-ea"/>
                <a:cs typeface="Times New Roman"/>
              </a:rPr>
              <a:t>世代</a:t>
            </a:r>
            <a:r>
              <a:rPr lang="ja-JP" altLang="en-US" sz="1400" b="1" kern="100" dirty="0" smtClean="0">
                <a:solidFill>
                  <a:schemeClr val="bg1"/>
                </a:solidFill>
                <a:latin typeface="+mn-ea"/>
                <a:cs typeface="Times New Roman"/>
              </a:rPr>
              <a:t>自動車（電気自動車（ＥＶ）及び燃料電池自動車（ＦＣＶ））の</a:t>
            </a:r>
            <a:r>
              <a:rPr lang="ja-JP" altLang="en-US" sz="1400" b="1" kern="100" dirty="0">
                <a:solidFill>
                  <a:schemeClr val="bg1"/>
                </a:solidFill>
                <a:latin typeface="+mn-ea"/>
                <a:cs typeface="Times New Roman"/>
              </a:rPr>
              <a:t>普及拡大及び充電</a:t>
            </a:r>
            <a:r>
              <a:rPr lang="ja-JP" altLang="en-US" sz="1400" b="1" kern="100" dirty="0" smtClean="0">
                <a:solidFill>
                  <a:schemeClr val="bg1"/>
                </a:solidFill>
                <a:latin typeface="+mn-ea"/>
                <a:cs typeface="Times New Roman"/>
              </a:rPr>
              <a:t>インフラや水素</a:t>
            </a:r>
            <a:endParaRPr lang="en-US" altLang="ja-JP" sz="1400" b="1" kern="100" dirty="0" smtClean="0">
              <a:solidFill>
                <a:schemeClr val="bg1"/>
              </a:solidFill>
              <a:latin typeface="+mn-ea"/>
              <a:cs typeface="Times New Roman"/>
            </a:endParaRPr>
          </a:p>
          <a:p>
            <a:r>
              <a:rPr lang="ja-JP" altLang="en-US" sz="1400" b="1" kern="100" dirty="0">
                <a:solidFill>
                  <a:schemeClr val="bg1"/>
                </a:solidFill>
                <a:latin typeface="+mn-ea"/>
                <a:cs typeface="Times New Roman"/>
              </a:rPr>
              <a:t>　</a:t>
            </a:r>
            <a:r>
              <a:rPr lang="ja-JP" altLang="en-US" sz="1400" b="1" kern="100" dirty="0" smtClean="0">
                <a:solidFill>
                  <a:schemeClr val="bg1"/>
                </a:solidFill>
                <a:latin typeface="+mn-ea"/>
                <a:cs typeface="Times New Roman"/>
              </a:rPr>
              <a:t>ステーション等</a:t>
            </a:r>
            <a:r>
              <a:rPr lang="ja-JP" altLang="en-US" sz="1400" b="1" kern="100" dirty="0">
                <a:solidFill>
                  <a:schemeClr val="bg1"/>
                </a:solidFill>
                <a:latin typeface="+mn-ea"/>
                <a:cs typeface="Times New Roman"/>
              </a:rPr>
              <a:t>基盤整備の促進並びに関連製品・技術の普及促進に</a:t>
            </a:r>
            <a:r>
              <a:rPr lang="ja-JP" altLang="en-US" sz="1400" b="1" kern="100" dirty="0" smtClean="0">
                <a:solidFill>
                  <a:schemeClr val="bg1"/>
                </a:solidFill>
                <a:latin typeface="+mn-ea"/>
                <a:cs typeface="Times New Roman"/>
              </a:rPr>
              <a:t>、</a:t>
            </a:r>
            <a:r>
              <a:rPr lang="ja-JP" altLang="en-US" sz="1400" b="1" kern="100" dirty="0">
                <a:solidFill>
                  <a:schemeClr val="bg1"/>
                </a:solidFill>
                <a:latin typeface="+mn-ea"/>
                <a:cs typeface="Times New Roman"/>
              </a:rPr>
              <a:t>　</a:t>
            </a:r>
            <a:r>
              <a:rPr lang="ja-JP" altLang="en-US" sz="1400" b="1" kern="100" dirty="0" smtClean="0">
                <a:solidFill>
                  <a:schemeClr val="bg1"/>
                </a:solidFill>
                <a:latin typeface="+mn-ea"/>
                <a:cs typeface="Times New Roman"/>
              </a:rPr>
              <a:t>産</a:t>
            </a:r>
            <a:r>
              <a:rPr lang="ja-JP" altLang="en-US" sz="1400" b="1" kern="100" dirty="0">
                <a:solidFill>
                  <a:schemeClr val="bg1"/>
                </a:solidFill>
                <a:latin typeface="+mn-ea"/>
                <a:cs typeface="Times New Roman"/>
              </a:rPr>
              <a:t>・学・官が協力して</a:t>
            </a:r>
            <a:r>
              <a:rPr lang="ja-JP" altLang="en-US" sz="1400" b="1" kern="100" dirty="0" smtClean="0">
                <a:solidFill>
                  <a:schemeClr val="bg1"/>
                </a:solidFill>
                <a:latin typeface="+mn-ea"/>
                <a:cs typeface="Times New Roman"/>
              </a:rPr>
              <a:t>取り組む</a:t>
            </a:r>
            <a:endParaRPr lang="en-US" altLang="ja-JP" sz="1400" b="1" kern="100" dirty="0" smtClean="0">
              <a:solidFill>
                <a:schemeClr val="bg1"/>
              </a:solidFill>
              <a:latin typeface="+mn-ea"/>
              <a:cs typeface="Times New Roman"/>
            </a:endParaRPr>
          </a:p>
          <a:p>
            <a:r>
              <a:rPr lang="ja-JP" altLang="en-US" sz="1400" b="1" kern="100" dirty="0">
                <a:solidFill>
                  <a:schemeClr val="bg1"/>
                </a:solidFill>
                <a:latin typeface="+mn-ea"/>
                <a:cs typeface="Times New Roman"/>
              </a:rPr>
              <a:t>　</a:t>
            </a:r>
            <a:r>
              <a:rPr lang="ja-JP" altLang="en-US" sz="1400" b="1" kern="100" dirty="0" smtClean="0">
                <a:solidFill>
                  <a:schemeClr val="bg1"/>
                </a:solidFill>
                <a:latin typeface="+mn-ea"/>
                <a:cs typeface="Times New Roman"/>
              </a:rPr>
              <a:t>こと</a:t>
            </a:r>
            <a:r>
              <a:rPr lang="ja-JP" altLang="en-US" sz="1400" b="1" kern="100" dirty="0">
                <a:solidFill>
                  <a:schemeClr val="bg1"/>
                </a:solidFill>
                <a:latin typeface="+mn-ea"/>
                <a:cs typeface="Times New Roman"/>
              </a:rPr>
              <a:t>により、低炭素社会、水素社会の実現及び次世代自動車関連産業の振興・集積・雇用</a:t>
            </a:r>
            <a:r>
              <a:rPr lang="ja-JP" altLang="en-US" sz="1400" b="1" kern="100" dirty="0" smtClean="0">
                <a:solidFill>
                  <a:schemeClr val="bg1"/>
                </a:solidFill>
                <a:latin typeface="+mn-ea"/>
                <a:cs typeface="Times New Roman"/>
              </a:rPr>
              <a:t>拡大</a:t>
            </a:r>
            <a:r>
              <a:rPr lang="ja-JP" altLang="en-US" sz="1400" b="1" kern="100" dirty="0">
                <a:solidFill>
                  <a:schemeClr val="bg1"/>
                </a:solidFill>
                <a:latin typeface="+mn-ea"/>
                <a:cs typeface="Times New Roman"/>
              </a:rPr>
              <a:t>を</a:t>
            </a:r>
            <a:r>
              <a:rPr lang="ja-JP" altLang="en-US" sz="1400" b="1" kern="100" dirty="0" smtClean="0">
                <a:solidFill>
                  <a:schemeClr val="bg1"/>
                </a:solidFill>
                <a:latin typeface="+mn-ea"/>
                <a:cs typeface="Times New Roman"/>
              </a:rPr>
              <a:t>図る</a:t>
            </a:r>
            <a:endParaRPr lang="en-US" altLang="ja-JP" sz="1400" b="1" kern="100" dirty="0" smtClean="0">
              <a:solidFill>
                <a:schemeClr val="bg1"/>
              </a:solidFill>
              <a:latin typeface="+mn-ea"/>
              <a:cs typeface="Times New Roman"/>
            </a:endParaRPr>
          </a:p>
          <a:p>
            <a:r>
              <a:rPr lang="ja-JP" altLang="en-US" sz="1400" b="1" kern="100" dirty="0">
                <a:solidFill>
                  <a:schemeClr val="bg1"/>
                </a:solidFill>
                <a:latin typeface="+mn-ea"/>
                <a:cs typeface="Times New Roman"/>
              </a:rPr>
              <a:t>　</a:t>
            </a:r>
            <a:r>
              <a:rPr lang="ja-JP" altLang="en-US" sz="1400" b="1" kern="100" dirty="0" smtClean="0">
                <a:solidFill>
                  <a:schemeClr val="bg1"/>
                </a:solidFill>
                <a:latin typeface="+mn-ea"/>
                <a:cs typeface="Times New Roman"/>
              </a:rPr>
              <a:t>こと</a:t>
            </a:r>
            <a:r>
              <a:rPr lang="ja-JP" altLang="en-US" sz="1400" b="1" kern="100" dirty="0">
                <a:solidFill>
                  <a:schemeClr val="bg1"/>
                </a:solidFill>
                <a:latin typeface="+mn-ea"/>
                <a:cs typeface="Times New Roman"/>
              </a:rPr>
              <a:t>を目的とする。</a:t>
            </a:r>
            <a:endParaRPr lang="en-US" altLang="ja-JP" sz="1400" b="1" kern="100" dirty="0">
              <a:solidFill>
                <a:schemeClr val="bg1"/>
              </a:solidFill>
              <a:latin typeface="+mn-ea"/>
              <a:cs typeface="Times New Roman"/>
            </a:endParaRPr>
          </a:p>
          <a:p>
            <a:pPr marL="715963" lvl="0" indent="-715963"/>
            <a:endParaRPr lang="en-US" altLang="ja-JP" sz="1200" b="1" kern="100" dirty="0" smtClean="0">
              <a:solidFill>
                <a:schemeClr val="bg1"/>
              </a:solidFill>
              <a:latin typeface="ＭＳ Ｐゴシック"/>
              <a:cs typeface="Times New Roman"/>
            </a:endParaRPr>
          </a:p>
        </p:txBody>
      </p:sp>
      <p:sp>
        <p:nvSpPr>
          <p:cNvPr id="5" name="二等辺三角形 4"/>
          <p:cNvSpPr/>
          <p:nvPr/>
        </p:nvSpPr>
        <p:spPr>
          <a:xfrm>
            <a:off x="2527623" y="4705980"/>
            <a:ext cx="4105963" cy="47556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bg1"/>
              </a:solidFill>
              <a:latin typeface="ＭＳ Ｐゴシック" panose="020B0600070205080204" pitchFamily="50" charset="-128"/>
              <a:ea typeface="ＭＳ Ｐゴシック" panose="020B0600070205080204" pitchFamily="50" charset="-128"/>
            </a:endParaRPr>
          </a:p>
        </p:txBody>
      </p:sp>
      <p:sp>
        <p:nvSpPr>
          <p:cNvPr id="3" name="片側の 2 つの角を切り取った四角形 2"/>
          <p:cNvSpPr/>
          <p:nvPr/>
        </p:nvSpPr>
        <p:spPr>
          <a:xfrm>
            <a:off x="417771" y="5397930"/>
            <a:ext cx="8275746" cy="1013484"/>
          </a:xfrm>
          <a:prstGeom prst="snip2SameRect">
            <a:avLst>
              <a:gd name="adj1" fmla="val 1588"/>
              <a:gd name="adj2" fmla="val 0"/>
            </a:avLst>
          </a:prstGeom>
          <a:solidFill>
            <a:schemeClr val="accent1">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2800" dirty="0">
              <a:solidFill>
                <a:schemeClr val="bg1"/>
              </a:solidFill>
              <a:latin typeface="ＭＳ Ｐゴシック" panose="020B0600070205080204" pitchFamily="50" charset="-128"/>
              <a:ea typeface="ＭＳ Ｐゴシック" panose="020B0600070205080204" pitchFamily="50" charset="-128"/>
            </a:endParaRPr>
          </a:p>
        </p:txBody>
      </p:sp>
      <p:sp>
        <p:nvSpPr>
          <p:cNvPr id="15" name="円/楕円 14"/>
          <p:cNvSpPr/>
          <p:nvPr/>
        </p:nvSpPr>
        <p:spPr>
          <a:xfrm>
            <a:off x="4949647" y="5718615"/>
            <a:ext cx="3323428" cy="518697"/>
          </a:xfrm>
          <a:prstGeom prst="ellipse">
            <a:avLst/>
          </a:prstGeom>
          <a:solidFill>
            <a:schemeClr val="bg1"/>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b="1" dirty="0" smtClean="0">
                <a:solidFill>
                  <a:schemeClr val="tx1"/>
                </a:solidFill>
                <a:latin typeface="ＭＳ Ｐゴシック" panose="020B0600070205080204" pitchFamily="50" charset="-128"/>
                <a:ea typeface="ＭＳ Ｐゴシック" panose="020B0600070205080204" pitchFamily="50" charset="-128"/>
              </a:rPr>
              <a:t>おおさか</a:t>
            </a:r>
            <a:r>
              <a:rPr kumimoji="1" lang="en-US" altLang="ja-JP" b="1" dirty="0" smtClean="0">
                <a:solidFill>
                  <a:schemeClr val="tx1"/>
                </a:solidFill>
                <a:latin typeface="ＭＳ Ｐゴシック" panose="020B0600070205080204" pitchFamily="50" charset="-128"/>
                <a:ea typeface="ＭＳ Ｐゴシック" panose="020B0600070205080204" pitchFamily="50" charset="-128"/>
              </a:rPr>
              <a:t>FCV</a:t>
            </a:r>
            <a:r>
              <a:rPr lang="ja-JP" altLang="en-US" b="1" dirty="0">
                <a:solidFill>
                  <a:schemeClr val="tx1"/>
                </a:solidFill>
                <a:latin typeface="ＭＳ Ｐゴシック" panose="020B0600070205080204" pitchFamily="50" charset="-128"/>
                <a:ea typeface="ＭＳ Ｐゴシック" panose="020B0600070205080204" pitchFamily="50" charset="-128"/>
              </a:rPr>
              <a:t>推進</a:t>
            </a:r>
            <a:r>
              <a:rPr lang="ja-JP" altLang="en-US" b="1" dirty="0" smtClean="0">
                <a:solidFill>
                  <a:schemeClr val="tx1"/>
                </a:solidFill>
                <a:latin typeface="ＭＳ Ｐゴシック" panose="020B0600070205080204" pitchFamily="50" charset="-128"/>
                <a:ea typeface="ＭＳ Ｐゴシック" panose="020B0600070205080204" pitchFamily="50" charset="-128"/>
              </a:rPr>
              <a:t>会議</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16" name="円/楕円 15"/>
          <p:cNvSpPr/>
          <p:nvPr/>
        </p:nvSpPr>
        <p:spPr>
          <a:xfrm>
            <a:off x="779846" y="5746398"/>
            <a:ext cx="3451209" cy="490914"/>
          </a:xfrm>
          <a:prstGeom prst="ellipse">
            <a:avLst/>
          </a:prstGeom>
          <a:solidFill>
            <a:schemeClr val="bg1"/>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b="1" dirty="0" smtClean="0">
                <a:solidFill>
                  <a:schemeClr val="tx1"/>
                </a:solidFill>
                <a:latin typeface="ＭＳ Ｐゴシック" panose="020B0600070205080204" pitchFamily="50" charset="-128"/>
                <a:ea typeface="ＭＳ Ｐゴシック" panose="020B0600070205080204" pitchFamily="50" charset="-128"/>
              </a:rPr>
              <a:t>大阪</a:t>
            </a:r>
            <a:r>
              <a:rPr kumimoji="1" lang="en-US" altLang="ja-JP" b="1" dirty="0" smtClean="0">
                <a:solidFill>
                  <a:schemeClr val="tx1"/>
                </a:solidFill>
                <a:latin typeface="ＭＳ Ｐゴシック" panose="020B0600070205080204" pitchFamily="50" charset="-128"/>
                <a:ea typeface="ＭＳ Ｐゴシック" panose="020B0600070205080204" pitchFamily="50" charset="-128"/>
              </a:rPr>
              <a:t>EV</a:t>
            </a:r>
            <a:r>
              <a:rPr kumimoji="1" lang="ja-JP" altLang="en-US" b="1" dirty="0" smtClean="0">
                <a:solidFill>
                  <a:schemeClr val="tx1"/>
                </a:solidFill>
                <a:latin typeface="ＭＳ Ｐゴシック" panose="020B0600070205080204" pitchFamily="50" charset="-128"/>
                <a:ea typeface="ＭＳ Ｐゴシック" panose="020B0600070205080204" pitchFamily="50" charset="-128"/>
              </a:rPr>
              <a:t>アクション協議会</a:t>
            </a:r>
            <a:endParaRPr kumimoji="1" lang="ja-JP" altLang="en-US" sz="15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1403648" y="4705980"/>
            <a:ext cx="6999914" cy="523220"/>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ＥＶ及びＦＣＶがともに市販の段階に到達</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新たなステージにふさわしい推進</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体制のもと、</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普及拡大に関する取組みを一体的に</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24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395533" y="5253557"/>
            <a:ext cx="1944219" cy="407691"/>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従来</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の推進体制</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480" y="-1636"/>
            <a:ext cx="9145480" cy="486279"/>
          </a:xfrm>
          <a:prstGeom prst="rect">
            <a:avLst/>
          </a:prstGeom>
          <a:solidFill>
            <a:srgbClr val="002060"/>
          </a:solidFill>
          <a:ln>
            <a:noFill/>
          </a:ln>
          <a:effectLst/>
        </p:spPr>
        <p:txBody>
          <a:bodyPr wrap="square" lIns="91190" tIns="57908" rIns="91190" bIns="57908" rtlCol="0" anchor="ctr">
            <a:spAutoFit/>
          </a:bodyPr>
          <a:lstStyle/>
          <a:p>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（１）大阪次世代自動車普及推進協議会について</a:t>
            </a:r>
            <a:endParaRPr kumimoji="0" lang="en-US" altLang="ja-JP"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848854" y="6005384"/>
            <a:ext cx="1351584"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011781" y="5993350"/>
            <a:ext cx="1351584"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H15.9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pPr>
              <a:defRPr/>
            </a:pPr>
            <a:fld id="{B13D0A75-B5AC-4B44-A9E6-5C468718EDE7}" type="slidenum">
              <a:rPr lang="ja-JP" altLang="en-US" smtClean="0"/>
              <a:pPr>
                <a:defRPr/>
              </a:pPr>
              <a:t>3</a:t>
            </a:fld>
            <a:endParaRPr lang="ja-JP" altLang="en-US"/>
          </a:p>
        </p:txBody>
      </p:sp>
    </p:spTree>
    <p:extLst>
      <p:ext uri="{BB962C8B-B14F-4D97-AF65-F5344CB8AC3E}">
        <p14:creationId xmlns:p14="http://schemas.microsoft.com/office/powerpoint/2010/main" val="3484429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二等辺三角形 15"/>
          <p:cNvSpPr/>
          <p:nvPr/>
        </p:nvSpPr>
        <p:spPr>
          <a:xfrm rot="10800000">
            <a:off x="1763688" y="1340768"/>
            <a:ext cx="5111750" cy="2597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角丸四角形 7"/>
          <p:cNvSpPr/>
          <p:nvPr/>
        </p:nvSpPr>
        <p:spPr>
          <a:xfrm>
            <a:off x="467544" y="692696"/>
            <a:ext cx="8187433" cy="559888"/>
          </a:xfrm>
          <a:prstGeom prst="roundRect">
            <a:avLst>
              <a:gd name="adj" fmla="val 11292"/>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第２回大阪次世代</a:t>
            </a:r>
            <a:r>
              <a:rPr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自動車普及</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推進協</a:t>
            </a:r>
            <a:r>
              <a:rPr lang="zh-TW"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日開催）において、</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引き続き、産学官が協力し以下の取組を進めることを確認</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901481155"/>
              </p:ext>
            </p:extLst>
          </p:nvPr>
        </p:nvGraphicFramePr>
        <p:xfrm>
          <a:off x="307472" y="1658367"/>
          <a:ext cx="8496622" cy="4739760"/>
        </p:xfrm>
        <a:graphic>
          <a:graphicData uri="http://schemas.openxmlformats.org/drawingml/2006/table">
            <a:tbl>
              <a:tblPr firstRow="1">
                <a:tableStyleId>{3B4B98B0-60AC-42C2-AFA5-B58CD77FA1E5}</a:tableStyleId>
              </a:tblPr>
              <a:tblGrid>
                <a:gridCol w="8496622"/>
              </a:tblGrid>
              <a:tr h="1501692">
                <a:tc>
                  <a:txBody>
                    <a:bodyPr/>
                    <a:lstStyle/>
                    <a:p>
                      <a:pPr>
                        <a:lnSpc>
                          <a:spcPts val="2000"/>
                        </a:lnSpc>
                      </a:pPr>
                      <a:r>
                        <a:rPr kumimoji="1" lang="ja-JP" altLang="en-US" sz="1800" u="none" dirty="0" smtClean="0">
                          <a:latin typeface="+mn-ea"/>
                          <a:ea typeface="+mn-ea"/>
                        </a:rPr>
                        <a:t>（１）</a:t>
                      </a:r>
                      <a:r>
                        <a:rPr kumimoji="1" lang="ja-JP" altLang="en-US" sz="1800" dirty="0" smtClean="0">
                          <a:latin typeface="+mn-ea"/>
                          <a:ea typeface="+mn-ea"/>
                        </a:rPr>
                        <a:t>ＥＶ・ＦＣＶの普及拡大</a:t>
                      </a:r>
                      <a:endParaRPr kumimoji="1" lang="en-US" altLang="ja-JP" sz="1800" dirty="0" smtClean="0">
                        <a:latin typeface="+mn-ea"/>
                        <a:ea typeface="+mn-ea"/>
                      </a:endParaRPr>
                    </a:p>
                    <a:p>
                      <a:pPr>
                        <a:lnSpc>
                          <a:spcPts val="2000"/>
                        </a:lnSpc>
                      </a:pPr>
                      <a:r>
                        <a:rPr kumimoji="1" lang="ja-JP" altLang="en-US" sz="1400" b="0" dirty="0" smtClean="0">
                          <a:latin typeface="+mn-ea"/>
                          <a:ea typeface="+mn-ea"/>
                        </a:rPr>
                        <a:t>ＥＶ・ＦＣＶ 　①ＥＶ・ＦＣＶ優先ゾーンの拡充（公共施設、民間施設等）</a:t>
                      </a:r>
                      <a:endParaRPr kumimoji="1" lang="en-US" altLang="ja-JP" sz="1400" b="0" dirty="0" smtClean="0">
                        <a:latin typeface="+mn-ea"/>
                        <a:ea typeface="+mn-ea"/>
                      </a:endParaRPr>
                    </a:p>
                    <a:p>
                      <a:pPr>
                        <a:lnSpc>
                          <a:spcPts val="2000"/>
                        </a:lnSpc>
                      </a:pPr>
                      <a:r>
                        <a:rPr kumimoji="1" lang="ja-JP" altLang="en-US" sz="1400" b="0" dirty="0" smtClean="0">
                          <a:latin typeface="+mn-ea"/>
                          <a:ea typeface="+mn-ea"/>
                        </a:rPr>
                        <a:t>　　　　 　　　②環境イベントや展示会等への出展を通じたＰＲ</a:t>
                      </a:r>
                      <a:endParaRPr kumimoji="1" lang="en-US" altLang="ja-JP" sz="1400" b="0" dirty="0" smtClean="0">
                        <a:latin typeface="+mn-ea"/>
                        <a:ea typeface="+mn-ea"/>
                      </a:endParaRPr>
                    </a:p>
                    <a:p>
                      <a:pPr marL="0">
                        <a:lnSpc>
                          <a:spcPts val="2000"/>
                        </a:lnSpc>
                      </a:pPr>
                      <a:r>
                        <a:rPr kumimoji="1" lang="ja-JP" altLang="en-US" sz="1400" b="0" dirty="0" smtClean="0">
                          <a:latin typeface="+mn-ea"/>
                          <a:ea typeface="+mn-ea"/>
                        </a:rPr>
                        <a:t>Ｅ</a:t>
                      </a:r>
                      <a:r>
                        <a:rPr kumimoji="1" lang="en-US" altLang="ja-JP" sz="1400" b="0" dirty="0" smtClean="0">
                          <a:latin typeface="+mn-ea"/>
                          <a:ea typeface="+mn-ea"/>
                        </a:rPr>
                        <a:t>V</a:t>
                      </a:r>
                      <a:r>
                        <a:rPr kumimoji="1" lang="en-US" altLang="ja-JP" sz="1400" b="0" baseline="0" dirty="0" smtClean="0">
                          <a:latin typeface="+mn-ea"/>
                          <a:ea typeface="+mn-ea"/>
                        </a:rPr>
                        <a:t> </a:t>
                      </a:r>
                      <a:r>
                        <a:rPr kumimoji="1" lang="en-US" altLang="ja-JP" sz="1400" b="0" dirty="0" smtClean="0">
                          <a:latin typeface="+mn-ea"/>
                          <a:ea typeface="+mn-ea"/>
                        </a:rPr>
                        <a:t> </a:t>
                      </a:r>
                      <a:r>
                        <a:rPr kumimoji="1" lang="ja-JP" altLang="en-US" sz="1400" b="0" dirty="0" smtClean="0">
                          <a:latin typeface="+mn-ea"/>
                          <a:ea typeface="+mn-ea"/>
                        </a:rPr>
                        <a:t>　　　　</a:t>
                      </a:r>
                      <a:r>
                        <a:rPr kumimoji="1" lang="ja-JP" altLang="en-US" sz="1400" b="0" baseline="0" dirty="0" smtClean="0">
                          <a:latin typeface="+mn-ea"/>
                          <a:ea typeface="+mn-ea"/>
                        </a:rPr>
                        <a:t> ①</a:t>
                      </a:r>
                      <a:r>
                        <a:rPr kumimoji="1" lang="ja-JP" altLang="en-US" sz="1400" b="0" dirty="0" smtClean="0">
                          <a:latin typeface="+mn-ea"/>
                          <a:ea typeface="+mn-ea"/>
                        </a:rPr>
                        <a:t>ＥＶの特徴である給電機能を広くＰＲ（日産</a:t>
                      </a:r>
                      <a:r>
                        <a:rPr kumimoji="1" lang="en-US" altLang="ja-JP" sz="1400" b="0" dirty="0" smtClean="0">
                          <a:latin typeface="+mn-ea"/>
                          <a:ea typeface="+mn-ea"/>
                        </a:rPr>
                        <a:t>e-NV200</a:t>
                      </a:r>
                      <a:r>
                        <a:rPr kumimoji="1" lang="ja-JP" altLang="en-US" sz="1400" b="0" dirty="0" smtClean="0">
                          <a:latin typeface="+mn-ea"/>
                          <a:ea typeface="+mn-ea"/>
                        </a:rPr>
                        <a:t>による幅広い活用事例の創出・発信）　</a:t>
                      </a:r>
                      <a:endParaRPr kumimoji="1" lang="en-US" altLang="ja-JP" sz="1400" b="0" dirty="0" smtClean="0">
                        <a:latin typeface="+mn-ea"/>
                        <a:ea typeface="+mn-ea"/>
                      </a:endParaRPr>
                    </a:p>
                    <a:p>
                      <a:pPr marL="0">
                        <a:lnSpc>
                          <a:spcPts val="2000"/>
                        </a:lnSpc>
                      </a:pPr>
                      <a:r>
                        <a:rPr kumimoji="1" lang="en-US" altLang="ja-JP" sz="1400" b="0" dirty="0" smtClean="0">
                          <a:latin typeface="+mn-ea"/>
                          <a:ea typeface="+mn-ea"/>
                        </a:rPr>
                        <a:t>FC</a:t>
                      </a:r>
                      <a:r>
                        <a:rPr kumimoji="1" lang="en-US" altLang="ja-JP" sz="1400" b="0" baseline="0" dirty="0" smtClean="0">
                          <a:latin typeface="+mn-ea"/>
                          <a:ea typeface="+mn-ea"/>
                        </a:rPr>
                        <a:t>V        </a:t>
                      </a:r>
                      <a:r>
                        <a:rPr kumimoji="1" lang="ja-JP" altLang="en-US" sz="1400" b="0" dirty="0" smtClean="0">
                          <a:latin typeface="+mn-ea"/>
                          <a:ea typeface="+mn-ea"/>
                        </a:rPr>
                        <a:t>  ①水素ステーション・ＦＣＶ研修会（消防、警察職員を対象）の開催による、事故発生時等の対処方法</a:t>
                      </a:r>
                      <a:endParaRPr kumimoji="1" lang="en-US" altLang="ja-JP" sz="1400" b="0" dirty="0" smtClean="0">
                        <a:latin typeface="+mn-ea"/>
                        <a:ea typeface="+mn-ea"/>
                      </a:endParaRPr>
                    </a:p>
                  </a:txBody>
                  <a:tcPr marL="91445" marR="9144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3612">
                <a:tc>
                  <a:txBody>
                    <a:bodyPr/>
                    <a:lstStyle/>
                    <a:p>
                      <a:pPr>
                        <a:lnSpc>
                          <a:spcPts val="2000"/>
                        </a:lnSpc>
                      </a:pPr>
                      <a:r>
                        <a:rPr kumimoji="1" lang="ja-JP" altLang="en-US" sz="1800" b="1" dirty="0" smtClean="0"/>
                        <a:t>（２）インフラの拡充</a:t>
                      </a:r>
                      <a:endParaRPr kumimoji="1" lang="en-US" altLang="ja-JP" sz="1800" b="1" dirty="0" smtClean="0"/>
                    </a:p>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sz="1400" b="0" baseline="0" dirty="0" smtClean="0">
                          <a:latin typeface="+mn-ea"/>
                          <a:ea typeface="+mn-ea"/>
                        </a:rPr>
                        <a:t>ＥＶ・ＦＣＶ　①府内ものづくり企業に対する技術開発支援（ＥＶ・ＦＣＶ関連部品等の開発に対する資金支援）</a:t>
                      </a:r>
                      <a:endParaRPr kumimoji="1" lang="ja-JP" altLang="en-US" sz="1400" b="0" dirty="0" smtClean="0">
                        <a:latin typeface="+mn-ea"/>
                        <a:ea typeface="+mn-ea"/>
                      </a:endParaRPr>
                    </a:p>
                    <a:p>
                      <a:pPr>
                        <a:lnSpc>
                          <a:spcPts val="2000"/>
                        </a:lnSpc>
                      </a:pPr>
                      <a:r>
                        <a:rPr kumimoji="1" lang="ja-JP" altLang="en-US" sz="1400" b="0" dirty="0" smtClean="0">
                          <a:latin typeface="+mn-ea"/>
                          <a:ea typeface="+mn-ea"/>
                        </a:rPr>
                        <a:t>ＥＶ　　　　</a:t>
                      </a:r>
                      <a:r>
                        <a:rPr kumimoji="1" lang="ja-JP" altLang="en-US" sz="1400" b="0" baseline="0" dirty="0" smtClean="0">
                          <a:latin typeface="+mn-ea"/>
                          <a:ea typeface="+mn-ea"/>
                        </a:rPr>
                        <a:t>  ①</a:t>
                      </a:r>
                      <a:r>
                        <a:rPr kumimoji="1" lang="ja-JP" altLang="en-US" sz="1400" b="0" dirty="0" smtClean="0">
                          <a:latin typeface="+mn-ea"/>
                          <a:ea typeface="+mn-ea"/>
                        </a:rPr>
                        <a:t>ＥＶ充電インフラビジョンの成案の策定及び、ビジョンに基づく整備促進</a:t>
                      </a:r>
                      <a:endParaRPr kumimoji="1" lang="en-US" altLang="ja-JP" sz="1400" b="0" dirty="0" smtClean="0">
                        <a:latin typeface="+mn-ea"/>
                        <a:ea typeface="+mn-ea"/>
                      </a:endParaRPr>
                    </a:p>
                    <a:p>
                      <a:pPr>
                        <a:lnSpc>
                          <a:spcPts val="2000"/>
                        </a:lnSpc>
                      </a:pPr>
                      <a:r>
                        <a:rPr kumimoji="1" lang="ja-JP" altLang="en-US" sz="1400" b="0" baseline="0" dirty="0" smtClean="0">
                          <a:latin typeface="+mn-ea"/>
                          <a:ea typeface="+mn-ea"/>
                        </a:rPr>
                        <a:t>               ②</a:t>
                      </a:r>
                      <a:r>
                        <a:rPr kumimoji="1" lang="ja-JP" altLang="en-US" sz="1400" b="0" dirty="0" smtClean="0">
                          <a:latin typeface="+mn-ea"/>
                          <a:ea typeface="+mn-ea"/>
                        </a:rPr>
                        <a:t>共同住宅や事業所での充電インフラ整備促進（国補助制度の説明等）</a:t>
                      </a:r>
                      <a:endParaRPr kumimoji="1" lang="en-US" altLang="ja-JP" sz="1400" b="0" dirty="0" smtClean="0">
                        <a:latin typeface="+mn-ea"/>
                        <a:ea typeface="+mn-ea"/>
                      </a:endParaRPr>
                    </a:p>
                    <a:p>
                      <a:pPr>
                        <a:lnSpc>
                          <a:spcPts val="2000"/>
                        </a:lnSpc>
                      </a:pPr>
                      <a:r>
                        <a:rPr kumimoji="1" lang="ja-JP" altLang="en-US" sz="1400" b="0" baseline="0" dirty="0" smtClean="0">
                          <a:latin typeface="+mn-ea"/>
                          <a:ea typeface="+mn-ea"/>
                        </a:rPr>
                        <a:t>ＦＣＶ　　 </a:t>
                      </a:r>
                      <a:r>
                        <a:rPr kumimoji="1" lang="en-US" altLang="ja-JP" sz="1400" b="0" baseline="0" dirty="0" smtClean="0">
                          <a:latin typeface="+mn-ea"/>
                          <a:ea typeface="+mn-ea"/>
                        </a:rPr>
                        <a:t>   </a:t>
                      </a:r>
                      <a:r>
                        <a:rPr kumimoji="1" lang="ja-JP" altLang="en-US" sz="1400" b="0" baseline="0" dirty="0" smtClean="0">
                          <a:latin typeface="+mn-ea"/>
                          <a:ea typeface="+mn-ea"/>
                        </a:rPr>
                        <a:t>①水素ステーション整備計画（改訂後）に基づく、整備促進</a:t>
                      </a:r>
                      <a:endParaRPr kumimoji="1" lang="en-US" altLang="ja-JP" sz="1400" b="0" baseline="0" dirty="0" smtClean="0">
                        <a:latin typeface="+mn-ea"/>
                        <a:ea typeface="+mn-ea"/>
                      </a:endParaRPr>
                    </a:p>
                    <a:p>
                      <a:pPr>
                        <a:lnSpc>
                          <a:spcPts val="2000"/>
                        </a:lnSpc>
                      </a:pPr>
                      <a:r>
                        <a:rPr kumimoji="1" lang="en-US" altLang="ja-JP" sz="1400" b="0" baseline="0" dirty="0" smtClean="0">
                          <a:latin typeface="+mn-ea"/>
                          <a:ea typeface="+mn-ea"/>
                        </a:rPr>
                        <a:t>               </a:t>
                      </a:r>
                      <a:r>
                        <a:rPr kumimoji="1" lang="ja-JP" altLang="en-US" sz="1400" b="0" baseline="0" dirty="0" smtClean="0">
                          <a:latin typeface="+mn-ea"/>
                          <a:ea typeface="+mn-ea"/>
                        </a:rPr>
                        <a:t>②水素ステーション整備促進のための、用地情報の収集・提供</a:t>
                      </a:r>
                      <a:endParaRPr kumimoji="1" lang="en-US" altLang="ja-JP" sz="1400" b="0" baseline="0" dirty="0" smtClean="0">
                        <a:latin typeface="+mn-ea"/>
                        <a:ea typeface="+mn-ea"/>
                      </a:endParaRPr>
                    </a:p>
                    <a:p>
                      <a:pPr>
                        <a:lnSpc>
                          <a:spcPts val="2000"/>
                        </a:lnSpc>
                      </a:pPr>
                      <a:r>
                        <a:rPr kumimoji="1" lang="ja-JP" altLang="en-US" sz="1400" b="0" baseline="0" dirty="0" smtClean="0">
                          <a:latin typeface="+mn-ea"/>
                          <a:ea typeface="+mn-ea"/>
                        </a:rPr>
                        <a:t>               ③水素関連産業参入促進事業の実施（ステーション見学会、新技術ニーズ説明会 など）</a:t>
                      </a:r>
                      <a:r>
                        <a:rPr kumimoji="1" lang="en-US" altLang="ja-JP" sz="1300" b="0" baseline="0" dirty="0" smtClean="0"/>
                        <a:t>   </a:t>
                      </a:r>
                      <a:endParaRPr kumimoji="1" lang="ja-JP" altLang="en-US" sz="1300" b="0" dirty="0"/>
                    </a:p>
                  </a:txBody>
                  <a:tcPr marL="91445" marR="9144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6788">
                <a:tc>
                  <a:txBody>
                    <a:bodyPr/>
                    <a:lstStyle/>
                    <a:p>
                      <a:pPr>
                        <a:lnSpc>
                          <a:spcPts val="2000"/>
                        </a:lnSpc>
                      </a:pPr>
                      <a:r>
                        <a:rPr kumimoji="1" lang="ja-JP" altLang="en-US" sz="1800" b="1" dirty="0" smtClean="0"/>
                        <a:t>（３）社会環境の醸成</a:t>
                      </a:r>
                      <a:endParaRPr kumimoji="1" lang="en-US" altLang="ja-JP" sz="1800" b="1" dirty="0" smtClean="0"/>
                    </a:p>
                    <a:p>
                      <a:pPr>
                        <a:lnSpc>
                          <a:spcPts val="2000"/>
                        </a:lnSpc>
                      </a:pPr>
                      <a:r>
                        <a:rPr kumimoji="1" lang="ja-JP" altLang="en-US" sz="1400" b="0" dirty="0" smtClean="0"/>
                        <a:t>ＦＣＶ　　　 ①</a:t>
                      </a:r>
                      <a:r>
                        <a:rPr kumimoji="1" lang="ja-JP" altLang="en-US" sz="1400" dirty="0" smtClean="0">
                          <a:latin typeface="+mn-ea"/>
                          <a:ea typeface="+mn-ea"/>
                        </a:rPr>
                        <a:t>水素の取扱いに係る安全対策など、社会受容性の向上に向けた情報発信</a:t>
                      </a:r>
                      <a:endParaRPr kumimoji="1" lang="en-US" altLang="ja-JP" sz="1400" dirty="0" smtClean="0">
                        <a:latin typeface="+mn-ea"/>
                        <a:ea typeface="+mn-ea"/>
                      </a:endParaRPr>
                    </a:p>
                    <a:p>
                      <a:pPr>
                        <a:lnSpc>
                          <a:spcPts val="2000"/>
                        </a:lnSpc>
                      </a:pPr>
                      <a:r>
                        <a:rPr kumimoji="1" lang="ja-JP" altLang="en-US" sz="1400" dirty="0" smtClean="0">
                          <a:latin typeface="+mn-ea"/>
                          <a:ea typeface="+mn-ea"/>
                        </a:rPr>
                        <a:t>　            ②燃料電池工作コンクール等の実施</a:t>
                      </a:r>
                      <a:endParaRPr kumimoji="1" lang="en-US" altLang="ja-JP" sz="1400" dirty="0" smtClean="0">
                        <a:latin typeface="+mn-ea"/>
                        <a:ea typeface="+mn-ea"/>
                      </a:endParaRPr>
                    </a:p>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sz="1400" dirty="0" smtClean="0">
                          <a:latin typeface="+mn-ea"/>
                          <a:ea typeface="+mn-ea"/>
                        </a:rPr>
                        <a:t>　            ③</a:t>
                      </a:r>
                      <a:r>
                        <a:rPr kumimoji="1" lang="ja-JP" altLang="en-US" sz="1400" b="0" dirty="0" smtClean="0">
                          <a:latin typeface="+mn-ea"/>
                          <a:ea typeface="+mn-ea"/>
                        </a:rPr>
                        <a:t>水素ステーション・ＦＣＶ研修会（消防、警察職員を対象）の開催による、事故発生時等の対処方法</a:t>
                      </a:r>
                      <a:endParaRPr kumimoji="1" lang="en-US" altLang="ja-JP" sz="1400" b="0" dirty="0" smtClean="0">
                        <a:latin typeface="+mn-ea"/>
                        <a:ea typeface="+mn-ea"/>
                      </a:endParaRPr>
                    </a:p>
                    <a:p>
                      <a:pPr marL="0" marR="0" indent="0" algn="l" defTabSz="914400" rtl="0" eaLnBrk="1" fontAlgn="auto" latinLnBrk="0" hangingPunct="1">
                        <a:lnSpc>
                          <a:spcPts val="1000"/>
                        </a:lnSpc>
                        <a:spcBef>
                          <a:spcPts val="0"/>
                        </a:spcBef>
                        <a:spcAft>
                          <a:spcPts val="0"/>
                        </a:spcAft>
                        <a:buClrTx/>
                        <a:buSzTx/>
                        <a:buFontTx/>
                        <a:buNone/>
                        <a:tabLst/>
                        <a:defRPr/>
                      </a:pPr>
                      <a:r>
                        <a:rPr kumimoji="1" lang="en-US" altLang="ja-JP" sz="1400" b="0" dirty="0" smtClean="0">
                          <a:latin typeface="+mn-ea"/>
                          <a:ea typeface="+mn-ea"/>
                        </a:rPr>
                        <a:t>                                                                                                                                          </a:t>
                      </a:r>
                      <a:r>
                        <a:rPr kumimoji="1" lang="ja-JP" altLang="en-US" sz="1400" b="0" dirty="0" smtClean="0">
                          <a:latin typeface="+mn-ea"/>
                          <a:ea typeface="+mn-ea"/>
                        </a:rPr>
                        <a:t>      </a:t>
                      </a:r>
                      <a:r>
                        <a:rPr kumimoji="1" lang="ja-JP" altLang="en-US" sz="1100" b="0" dirty="0" smtClean="0">
                          <a:latin typeface="+mn-ea"/>
                          <a:ea typeface="+mn-ea"/>
                        </a:rPr>
                        <a:t>（再掲）</a:t>
                      </a:r>
                      <a:endParaRPr kumimoji="1" lang="en-US" altLang="ja-JP" sz="1100" dirty="0" smtClean="0">
                        <a:latin typeface="+mn-ea"/>
                        <a:ea typeface="+mn-ea"/>
                      </a:endParaRPr>
                    </a:p>
                  </a:txBody>
                  <a:tcPr marL="91445" marR="91445"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p:txBody>
          <a:bodyPr/>
          <a:lstStyle/>
          <a:p>
            <a:pPr>
              <a:defRPr/>
            </a:pPr>
            <a:fld id="{A4A0DCBF-9C28-4B95-8AAC-A3FF3DF71C00}" type="slidenum">
              <a:rPr lang="ja-JP" altLang="en-US" smtClean="0"/>
              <a:pPr>
                <a:defRPr/>
              </a:pPr>
              <a:t>4</a:t>
            </a:fld>
            <a:endParaRPr lang="ja-JP" altLang="en-US"/>
          </a:p>
        </p:txBody>
      </p:sp>
      <p:sp>
        <p:nvSpPr>
          <p:cNvPr id="7" name="テキスト ボックス 6"/>
          <p:cNvSpPr txBox="1"/>
          <p:nvPr/>
        </p:nvSpPr>
        <p:spPr>
          <a:xfrm>
            <a:off x="-1480" y="-1636"/>
            <a:ext cx="9145480" cy="486279"/>
          </a:xfrm>
          <a:prstGeom prst="rect">
            <a:avLst/>
          </a:prstGeom>
          <a:solidFill>
            <a:srgbClr val="002060"/>
          </a:solidFill>
          <a:ln>
            <a:noFill/>
          </a:ln>
          <a:effectLst/>
        </p:spPr>
        <p:txBody>
          <a:bodyPr wrap="square" lIns="91190" tIns="57908" rIns="91190" bIns="57908" rtlCol="0" anchor="ctr">
            <a:spAutoFit/>
          </a:bodyPr>
          <a:lstStyle/>
          <a:p>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（１）大阪次世代自動車普及推進協議会　　</a:t>
            </a:r>
            <a:r>
              <a:rPr kumimoji="0" lang="ja-JP" altLang="en-US" sz="16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6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kumimoji="0" lang="ja-JP" altLang="en-US" sz="16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年度の取組</a:t>
            </a:r>
            <a:endParaRPr kumimoji="0" lang="en-US" altLang="ja-JP" sz="16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357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1535"/>
            <a:ext cx="9145480" cy="504000"/>
          </a:xfrm>
          <a:prstGeom prst="rect">
            <a:avLst/>
          </a:prstGeom>
          <a:solidFill>
            <a:srgbClr val="002060"/>
          </a:solidFill>
          <a:ln>
            <a:noFill/>
          </a:ln>
          <a:effectLst/>
        </p:spPr>
        <p:txBody>
          <a:bodyPr wrap="square" lIns="91190" tIns="57908" rIns="91190" bIns="57908" rtlCol="0" anchor="ctr">
            <a:spAutoFit/>
          </a:bodyPr>
          <a:lstStyle/>
          <a:p>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① ＥＶ</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・ＦＣＶ優先ゾーンの拡充</a:t>
            </a:r>
          </a:p>
        </p:txBody>
      </p:sp>
      <p:grpSp>
        <p:nvGrpSpPr>
          <p:cNvPr id="3" name="グループ化 2"/>
          <p:cNvGrpSpPr/>
          <p:nvPr/>
        </p:nvGrpSpPr>
        <p:grpSpPr>
          <a:xfrm>
            <a:off x="2024274" y="560441"/>
            <a:ext cx="7042764" cy="843062"/>
            <a:chOff x="3075868" y="2420887"/>
            <a:chExt cx="3566983" cy="890838"/>
          </a:xfrm>
        </p:grpSpPr>
        <p:sp>
          <p:nvSpPr>
            <p:cNvPr id="4" name="角丸四角形 3"/>
            <p:cNvSpPr/>
            <p:nvPr/>
          </p:nvSpPr>
          <p:spPr>
            <a:xfrm>
              <a:off x="3075868" y="2420887"/>
              <a:ext cx="3512719"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24266"/>
              <a:ext cx="3566983" cy="341479"/>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公共施設等の駐車場での、エコカー優先ゾーン</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設置の</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働きかけ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を行う</a:t>
              </a:r>
            </a:p>
          </p:txBody>
        </p:sp>
      </p:grpSp>
      <p:grpSp>
        <p:nvGrpSpPr>
          <p:cNvPr id="18" name="グループ化 17"/>
          <p:cNvGrpSpPr/>
          <p:nvPr/>
        </p:nvGrpSpPr>
        <p:grpSpPr>
          <a:xfrm>
            <a:off x="2085166" y="794490"/>
            <a:ext cx="6681785" cy="571961"/>
            <a:chOff x="2412284" y="1077113"/>
            <a:chExt cx="5158753" cy="571961"/>
          </a:xfrm>
        </p:grpSpPr>
        <p:sp>
          <p:nvSpPr>
            <p:cNvPr id="6" name="角丸四角形 5"/>
            <p:cNvSpPr/>
            <p:nvPr/>
          </p:nvSpPr>
          <p:spPr>
            <a:xfrm>
              <a:off x="2412284" y="1172244"/>
              <a:ext cx="2187074" cy="3817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まずは公共施設での実施</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矢印 6"/>
            <p:cNvSpPr/>
            <p:nvPr/>
          </p:nvSpPr>
          <p:spPr>
            <a:xfrm>
              <a:off x="4626780" y="1077113"/>
              <a:ext cx="693694" cy="571961"/>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endParaRPr kumimoji="1" lang="ja-JP" altLang="en-US"/>
            </a:p>
          </p:txBody>
        </p:sp>
        <p:sp>
          <p:nvSpPr>
            <p:cNvPr id="8" name="正方形/長方形 7"/>
            <p:cNvSpPr/>
            <p:nvPr/>
          </p:nvSpPr>
          <p:spPr>
            <a:xfrm>
              <a:off x="4783520" y="1222388"/>
              <a:ext cx="750267" cy="299014"/>
            </a:xfrm>
            <a:prstGeom prst="rect">
              <a:avLst/>
            </a:prstGeom>
          </p:spPr>
          <p:txBody>
            <a:bodyPr wrap="square" lIns="82762" tIns="41381" rIns="82762" bIns="41381">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拡大</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5338246" y="1182183"/>
              <a:ext cx="2232791" cy="3817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民間施設等へ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拡大を働きかけ</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451293" y="573138"/>
            <a:ext cx="1492344" cy="830360"/>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取組方策</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715445763"/>
              </p:ext>
            </p:extLst>
          </p:nvPr>
        </p:nvGraphicFramePr>
        <p:xfrm>
          <a:off x="300833" y="1474193"/>
          <a:ext cx="8666330" cy="1773550"/>
        </p:xfrm>
        <a:graphic>
          <a:graphicData uri="http://schemas.openxmlformats.org/drawingml/2006/table">
            <a:tbl>
              <a:tblPr firstRow="1" bandRow="1">
                <a:tableStyleId>{5C22544A-7EE6-4342-B048-85BDC9FD1C3A}</a:tableStyleId>
              </a:tblPr>
              <a:tblGrid>
                <a:gridCol w="4333165"/>
                <a:gridCol w="4333165"/>
              </a:tblGrid>
              <a:tr h="35298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想定施設と対応</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課　題　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1420562">
                <a:tc>
                  <a:txBody>
                    <a:bodyPr/>
                    <a:lstStyle/>
                    <a:p>
                      <a:endParaRPr kumimoji="1" lang="en-US" altLang="ja-JP" sz="5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◆府営公園等の駐車場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◆大型商業施設等の駐車場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対応</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◆府営公園等、施設管理者への働きかけ</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◆優先</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ゾーンの目印となる「ロゴマーク」等の設定と周知</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solidFill>
                      <a:schemeClr val="tx2">
                        <a:lumMod val="20000"/>
                        <a:lumOff val="80000"/>
                      </a:schemeClr>
                    </a:solidFill>
                  </a:tcPr>
                </a:tc>
                <a:tc>
                  <a:txBody>
                    <a:bodyPr/>
                    <a:lstStyle/>
                    <a:p>
                      <a:pPr marL="180975" indent="-180975"/>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公共施設の管理・運営は「指定管理者制度」が導入されている場合があり、指定管理者との調整が必要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駐車料金の割引等、施設経営の根幹に関わるようなインセンティブの付与は困難（駐車場収入が主要な財源）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入園料等の割引には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FCV</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ユーザーであることの確認が困難</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pic>
        <p:nvPicPr>
          <p:cNvPr id="13" name="Picture 7" desc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5152" y="1828030"/>
            <a:ext cx="1778961" cy="75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表 15"/>
          <p:cNvGraphicFramePr>
            <a:graphicFrameLocks noGrp="1"/>
          </p:cNvGraphicFramePr>
          <p:nvPr>
            <p:extLst>
              <p:ext uri="{D42A27DB-BD31-4B8C-83A1-F6EECF244321}">
                <p14:modId xmlns:p14="http://schemas.microsoft.com/office/powerpoint/2010/main" val="3184478146"/>
              </p:ext>
            </p:extLst>
          </p:nvPr>
        </p:nvGraphicFramePr>
        <p:xfrm>
          <a:off x="155343" y="3425584"/>
          <a:ext cx="8831835" cy="3351789"/>
        </p:xfrm>
        <a:graphic>
          <a:graphicData uri="http://schemas.openxmlformats.org/drawingml/2006/table">
            <a:tbl>
              <a:tblPr firstRow="1" bandRow="1">
                <a:tableStyleId>{5C22544A-7EE6-4342-B048-85BDC9FD1C3A}</a:tableStyleId>
              </a:tblPr>
              <a:tblGrid>
                <a:gridCol w="4390123"/>
                <a:gridCol w="4441712"/>
              </a:tblGrid>
              <a:tr h="319645">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進捗状況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3032144">
                <a:tc>
                  <a:txBody>
                    <a:bodyPr/>
                    <a:lstStyle/>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◆駐車場へのエコカー優先ゾーン設置の協力を得られた</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公園で施工</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残りの府営</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公園についても指定管理者選定後に働きかけ</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施工箇所の情報発信と利用状況の把握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公営公園・施設への協力要請や、</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民間施設、大型民間工場等へも働きかけを実施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124889828"/>
              </p:ext>
            </p:extLst>
          </p:nvPr>
        </p:nvGraphicFramePr>
        <p:xfrm>
          <a:off x="236662" y="4125070"/>
          <a:ext cx="4240088" cy="1476373"/>
        </p:xfrm>
        <a:graphic>
          <a:graphicData uri="http://schemas.openxmlformats.org/drawingml/2006/table">
            <a:tbl>
              <a:tblPr firstRow="1" bandRow="1">
                <a:tableStyleId>{5C22544A-7EE6-4342-B048-85BDC9FD1C3A}</a:tableStyleId>
              </a:tblPr>
              <a:tblGrid>
                <a:gridCol w="1145229"/>
                <a:gridCol w="932302"/>
                <a:gridCol w="2162557"/>
              </a:tblGrid>
              <a:tr h="269733">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優先ゾーン設置数</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公園名</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01414">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駐車場に各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ゾーン</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深北緑地</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府のゆずりあい駐車区画の設置にも協力</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97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駐車場に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ゾーン</a:t>
                      </a:r>
                    </a:p>
                  </a:txBody>
                  <a:tcPr anchor="ct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錦織公園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休日は満車となるので運用を柔軟に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97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駐車場に各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ゾーン</a:t>
                      </a:r>
                    </a:p>
                  </a:txBody>
                  <a:tcPr anchor="ct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浜寺公園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休日は満車となるので運用を柔軟に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697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駐車場に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ゾーン</a:t>
                      </a:r>
                    </a:p>
                  </a:txBody>
                  <a:tcPr anchor="ct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二色の浜公園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マリンスポーツ来場者に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利用あり、充電器設置も検討</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下矢印 20"/>
          <p:cNvSpPr/>
          <p:nvPr/>
        </p:nvSpPr>
        <p:spPr>
          <a:xfrm>
            <a:off x="3341679" y="3094760"/>
            <a:ext cx="2529223" cy="3004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D:\yamadatak\Desktop\二色浜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076" y="5686425"/>
            <a:ext cx="1606549" cy="1065055"/>
          </a:xfrm>
          <a:prstGeom prst="rect">
            <a:avLst/>
          </a:prstGeom>
          <a:noFill/>
          <a:extLst>
            <a:ext uri="{909E8E84-426E-40DD-AFC4-6F175D3DCCD1}">
              <a14:hiddenFill xmlns:a14="http://schemas.microsoft.com/office/drawing/2010/main">
                <a:solidFill>
                  <a:srgbClr val="FFFFFF"/>
                </a:solidFill>
              </a14:hiddenFill>
            </a:ext>
          </a:extLst>
        </p:spPr>
      </p:pic>
      <p:sp>
        <p:nvSpPr>
          <p:cNvPr id="22" name="下矢印 21"/>
          <p:cNvSpPr/>
          <p:nvPr/>
        </p:nvSpPr>
        <p:spPr>
          <a:xfrm rot="16200000">
            <a:off x="2017339" y="6027361"/>
            <a:ext cx="447675" cy="375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D:\yamadatak\Desktop\浜寺公園第三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8413" y="5727700"/>
            <a:ext cx="2276475" cy="985838"/>
          </a:xfrm>
          <a:prstGeom prst="rect">
            <a:avLst/>
          </a:prstGeom>
          <a:noFill/>
          <a:extLst>
            <a:ext uri="{909E8E84-426E-40DD-AFC4-6F175D3DCCD1}">
              <a14:hiddenFill xmlns:a14="http://schemas.microsoft.com/office/drawing/2010/main">
                <a:solidFill>
                  <a:srgbClr val="FFFFFF"/>
                </a:solidFill>
              </a14:hiddenFill>
            </a:ext>
          </a:extLst>
        </p:spPr>
      </p:pic>
      <p:sp>
        <p:nvSpPr>
          <p:cNvPr id="25" name="下矢印 24"/>
          <p:cNvSpPr/>
          <p:nvPr/>
        </p:nvSpPr>
        <p:spPr>
          <a:xfrm rot="16200000">
            <a:off x="4855790" y="5665413"/>
            <a:ext cx="447675" cy="375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D:\yamadatak\Desktop\深北第二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5588" y="5191125"/>
            <a:ext cx="22764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yamadatak\Desktop\深北第二 (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9713" y="4659314"/>
            <a:ext cx="2014537" cy="1227828"/>
          </a:xfrm>
          <a:prstGeom prst="rect">
            <a:avLst/>
          </a:prstGeom>
          <a:noFill/>
          <a:extLst>
            <a:ext uri="{909E8E84-426E-40DD-AFC4-6F175D3DCCD1}">
              <a14:hiddenFill xmlns:a14="http://schemas.microsoft.com/office/drawing/2010/main">
                <a:solidFill>
                  <a:srgbClr val="FFFFFF"/>
                </a:solidFill>
              </a14:hiddenFill>
            </a:ext>
          </a:extLst>
        </p:spPr>
      </p:pic>
      <p:sp>
        <p:nvSpPr>
          <p:cNvPr id="15" name="タイトル 1"/>
          <p:cNvSpPr txBox="1">
            <a:spLocks/>
          </p:cNvSpPr>
          <p:nvPr/>
        </p:nvSpPr>
        <p:spPr>
          <a:xfrm>
            <a:off x="8397852" y="6420133"/>
            <a:ext cx="344368" cy="243904"/>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2200" b="1" dirty="0"/>
          </a:p>
        </p:txBody>
      </p:sp>
      <p:sp>
        <p:nvSpPr>
          <p:cNvPr id="14" name="スライド番号プレースホルダー 13"/>
          <p:cNvSpPr>
            <a:spLocks noGrp="1"/>
          </p:cNvSpPr>
          <p:nvPr>
            <p:ph type="sldNum" sz="quarter" idx="12"/>
          </p:nvPr>
        </p:nvSpPr>
        <p:spPr/>
        <p:txBody>
          <a:bodyPr/>
          <a:lstStyle/>
          <a:p>
            <a:pPr>
              <a:defRPr/>
            </a:pPr>
            <a:fld id="{45CEF2A0-89B8-43D0-92BF-BE323AD38D54}" type="slidenum">
              <a:rPr lang="ja-JP" altLang="en-US" smtClean="0"/>
              <a:pPr>
                <a:defRPr/>
              </a:pPr>
              <a:t>5</a:t>
            </a:fld>
            <a:endParaRPr lang="ja-JP" altLang="en-US"/>
          </a:p>
        </p:txBody>
      </p:sp>
    </p:spTree>
    <p:extLst>
      <p:ext uri="{BB962C8B-B14F-4D97-AF65-F5344CB8AC3E}">
        <p14:creationId xmlns:p14="http://schemas.microsoft.com/office/powerpoint/2010/main" val="3293875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587" y="101"/>
            <a:ext cx="9145588" cy="504000"/>
          </a:xfrm>
          <a:prstGeom prst="rect">
            <a:avLst/>
          </a:prstGeom>
          <a:solidFill>
            <a:srgbClr val="002060"/>
          </a:solidFill>
          <a:ln>
            <a:noFill/>
          </a:ln>
          <a:effectLst/>
        </p:spPr>
        <p:txBody>
          <a:bodyPr lIns="100751" tIns="63980" rIns="100751" bIns="63980" anchor="ctr">
            <a:spAutoFit/>
          </a:bodyPr>
          <a:lstStyle/>
          <a:p>
            <a:pPr eaLnBrk="1" fontAlgn="auto" hangingPunct="1">
              <a:spcBef>
                <a:spcPts val="0"/>
              </a:spcBef>
              <a:spcAft>
                <a:spcPts val="0"/>
              </a:spcAft>
              <a:defRPr/>
            </a:pP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② ＥＶの活用方法の創出・発信</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864794" y="534000"/>
            <a:ext cx="7123695" cy="822662"/>
            <a:chOff x="3075867" y="2336358"/>
            <a:chExt cx="3761226" cy="820695"/>
          </a:xfrm>
        </p:grpSpPr>
        <p:sp>
          <p:nvSpPr>
            <p:cNvPr id="7" name="角丸四角形 6"/>
            <p:cNvSpPr/>
            <p:nvPr/>
          </p:nvSpPr>
          <p:spPr>
            <a:xfrm>
              <a:off x="3075867" y="2343426"/>
              <a:ext cx="3761226" cy="813627"/>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440697" y="2336358"/>
              <a:ext cx="3039083" cy="307041"/>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ＥＶの特長を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活かした幅広い活用方法の創出・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発信</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 name="グループ化 2"/>
          <p:cNvGrpSpPr/>
          <p:nvPr/>
        </p:nvGrpSpPr>
        <p:grpSpPr>
          <a:xfrm>
            <a:off x="2075724" y="841777"/>
            <a:ext cx="6701841" cy="483963"/>
            <a:chOff x="2452556" y="1354944"/>
            <a:chExt cx="5481689" cy="720080"/>
          </a:xfrm>
        </p:grpSpPr>
        <p:sp>
          <p:nvSpPr>
            <p:cNvPr id="10" name="角丸四角形 9"/>
            <p:cNvSpPr/>
            <p:nvPr/>
          </p:nvSpPr>
          <p:spPr>
            <a:xfrm>
              <a:off x="2452556" y="1354944"/>
              <a:ext cx="2304256" cy="72008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日産</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e-NV200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年間無償貸与（</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6"/>
            <p:cNvSpPr/>
            <p:nvPr/>
          </p:nvSpPr>
          <p:spPr>
            <a:xfrm>
              <a:off x="4824655" y="1354944"/>
              <a:ext cx="792088" cy="720080"/>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949790" y="1475187"/>
              <a:ext cx="856685" cy="580353"/>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発信</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629989" y="1354944"/>
              <a:ext cx="2304256" cy="72008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が有する給電機能等を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広くＰＲ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角丸四角形 13"/>
          <p:cNvSpPr/>
          <p:nvPr/>
        </p:nvSpPr>
        <p:spPr>
          <a:xfrm>
            <a:off x="218951" y="550609"/>
            <a:ext cx="1512168" cy="815577"/>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方策</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058712133"/>
              </p:ext>
            </p:extLst>
          </p:nvPr>
        </p:nvGraphicFramePr>
        <p:xfrm>
          <a:off x="155509" y="1436942"/>
          <a:ext cx="8823391" cy="1491246"/>
        </p:xfrm>
        <a:graphic>
          <a:graphicData uri="http://schemas.openxmlformats.org/drawingml/2006/table">
            <a:tbl>
              <a:tblPr firstRow="1" bandRow="1">
                <a:tableStyleId>{5C22544A-7EE6-4342-B048-85BDC9FD1C3A}</a:tableStyleId>
              </a:tblPr>
              <a:tblGrid>
                <a:gridCol w="4445066"/>
                <a:gridCol w="4378325"/>
              </a:tblGrid>
              <a:tr h="337206">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想定する活用例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留意事項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solidFill>
                      <a:srgbClr val="0070C0"/>
                    </a:solidFill>
                  </a:tcPr>
                </a:tc>
              </a:tr>
              <a:tr h="1012943">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大阪府の業務として活用</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防災訓練での給電デモンストレーション</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夜間の工事現場における照明など、騒音に配慮が必要と思われる場面での機器への給電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府民向け環境イベント等での伴走用車両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市町村職員、企業訪問時における啓発活動</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36000" marB="36000">
                    <a:solidFill>
                      <a:schemeClr val="tx2">
                        <a:lumMod val="20000"/>
                        <a:lumOff val="8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大規模イベント等での出展も検討</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他の自治体等の情報も把握しながら、有効な活用を検討</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活用実績については、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等のツールを活用して情報発信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36000" marB="3600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77736627"/>
              </p:ext>
            </p:extLst>
          </p:nvPr>
        </p:nvGraphicFramePr>
        <p:xfrm>
          <a:off x="172344" y="3004792"/>
          <a:ext cx="8816145" cy="2779264"/>
        </p:xfrm>
        <a:graphic>
          <a:graphicData uri="http://schemas.openxmlformats.org/drawingml/2006/table">
            <a:tbl>
              <a:tblPr firstRow="1" bandRow="1">
                <a:tableStyleId>{5C22544A-7EE6-4342-B048-85BDC9FD1C3A}</a:tableStyleId>
              </a:tblPr>
              <a:tblGrid>
                <a:gridCol w="8816145"/>
              </a:tblGrid>
              <a:tr h="29292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進捗状況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248633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◆主な活用事例</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3600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34" name="下矢印 33"/>
          <p:cNvSpPr/>
          <p:nvPr/>
        </p:nvSpPr>
        <p:spPr>
          <a:xfrm>
            <a:off x="3434677" y="2746375"/>
            <a:ext cx="2529223" cy="233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5" name="表 34"/>
          <p:cNvGraphicFramePr>
            <a:graphicFrameLocks noGrp="1"/>
          </p:cNvGraphicFramePr>
          <p:nvPr>
            <p:extLst>
              <p:ext uri="{D42A27DB-BD31-4B8C-83A1-F6EECF244321}">
                <p14:modId xmlns:p14="http://schemas.microsoft.com/office/powerpoint/2010/main" val="1982162913"/>
              </p:ext>
            </p:extLst>
          </p:nvPr>
        </p:nvGraphicFramePr>
        <p:xfrm>
          <a:off x="172614" y="5881464"/>
          <a:ext cx="8816145" cy="760636"/>
        </p:xfrm>
        <a:graphic>
          <a:graphicData uri="http://schemas.openxmlformats.org/drawingml/2006/table">
            <a:tbl>
              <a:tblPr firstRow="1" bandRow="1">
                <a:tableStyleId>{5C22544A-7EE6-4342-B048-85BDC9FD1C3A}</a:tableStyleId>
              </a:tblPr>
              <a:tblGrid>
                <a:gridCol w="8816145"/>
              </a:tblGrid>
              <a:tr h="245593">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rgbClr val="0070C0"/>
                    </a:solidFill>
                  </a:tcPr>
                </a:tc>
              </a:tr>
              <a:tr h="51504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◆他府県の事例も参考に新たな活用事例を積み上げ</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（例）　・工事現場での夜間照明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環境イベント等での伴走用車両　　　　・市町村職員、企業訪問時における啓発活動 など</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72000" marB="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pSp>
        <p:nvGrpSpPr>
          <p:cNvPr id="4" name="グループ化 3"/>
          <p:cNvGrpSpPr/>
          <p:nvPr/>
        </p:nvGrpSpPr>
        <p:grpSpPr>
          <a:xfrm>
            <a:off x="234664" y="3494148"/>
            <a:ext cx="6404902" cy="1150949"/>
            <a:chOff x="520414" y="3522723"/>
            <a:chExt cx="6404902" cy="1150949"/>
          </a:xfrm>
        </p:grpSpPr>
        <p:grpSp>
          <p:nvGrpSpPr>
            <p:cNvPr id="21" name="グループ化 20"/>
            <p:cNvGrpSpPr/>
            <p:nvPr/>
          </p:nvGrpSpPr>
          <p:grpSpPr>
            <a:xfrm>
              <a:off x="520414" y="3522723"/>
              <a:ext cx="6404902" cy="1150949"/>
              <a:chOff x="331645" y="3195060"/>
              <a:chExt cx="3271876" cy="1298314"/>
            </a:xfrm>
          </p:grpSpPr>
          <p:pic>
            <p:nvPicPr>
              <p:cNvPr id="22" name="Picture 2" descr="\\localhost\LIB\53 EV\11 EV(まちづくり)\011 充電器\H28\防犯防災総合展\DSC_01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075" b="5633"/>
              <a:stretch/>
            </p:blipFill>
            <p:spPr bwMode="auto">
              <a:xfrm>
                <a:off x="375037" y="3229103"/>
                <a:ext cx="995389" cy="9746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morikiy\AppData\Local\Microsoft\Windows\Temporary Internet Files\Content.Outlook\E7CFLFOH\DSCF3680R.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64211" y="3195060"/>
                <a:ext cx="711236" cy="1055843"/>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331645" y="4163870"/>
                <a:ext cx="1077098" cy="295110"/>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防犯防災総合展への出展</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600830" y="4179479"/>
                <a:ext cx="1097318" cy="295110"/>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飛行機の環境測定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831136" y="4187950"/>
                <a:ext cx="772385" cy="305424"/>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有害微生物検出実験</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6" name="Picture 2" descr="U:\53 EV\12_1EV推進事業\■貸出関係\交通環境課（騒音測定）\DSC_022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076" y="3536950"/>
              <a:ext cx="238579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グループ化 17"/>
          <p:cNvGrpSpPr/>
          <p:nvPr/>
        </p:nvGrpSpPr>
        <p:grpSpPr>
          <a:xfrm>
            <a:off x="6584950" y="4597400"/>
            <a:ext cx="2301924" cy="1194518"/>
            <a:chOff x="9093200" y="4959350"/>
            <a:chExt cx="2301924" cy="1194518"/>
          </a:xfrm>
        </p:grpSpPr>
        <p:grpSp>
          <p:nvGrpSpPr>
            <p:cNvPr id="16" name="グループ化 15"/>
            <p:cNvGrpSpPr/>
            <p:nvPr/>
          </p:nvGrpSpPr>
          <p:grpSpPr>
            <a:xfrm>
              <a:off x="9093200" y="4959350"/>
              <a:ext cx="2301924" cy="1194518"/>
              <a:chOff x="9093200" y="4959350"/>
              <a:chExt cx="2301924" cy="1194518"/>
            </a:xfrm>
          </p:grpSpPr>
          <p:pic>
            <p:nvPicPr>
              <p:cNvPr id="1028" name="Picture 4" descr="U:\53 EV\12_1EV推進事業\■貸出関係\写真\（教総）関西サイクルロハス0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3200" y="4959350"/>
                <a:ext cx="1237410" cy="972000"/>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p:cNvSpPr txBox="1"/>
              <p:nvPr/>
            </p:nvSpPr>
            <p:spPr>
              <a:xfrm>
                <a:off x="9199124" y="5892258"/>
                <a:ext cx="2196000"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屋外イベントでのプロジェクター給電</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30" name="Picture 6" descr="U:\53 EV\12_1EV推進事業\■貸出関係\富田林土木（河内長野市くろまろの郷防災フェア）\DSCN2726-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82263" y="4959350"/>
              <a:ext cx="883088" cy="97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グループ化 41"/>
          <p:cNvGrpSpPr/>
          <p:nvPr/>
        </p:nvGrpSpPr>
        <p:grpSpPr>
          <a:xfrm>
            <a:off x="327026" y="4641850"/>
            <a:ext cx="5902457" cy="1152721"/>
            <a:chOff x="641351" y="4641850"/>
            <a:chExt cx="5902457" cy="1152721"/>
          </a:xfrm>
        </p:grpSpPr>
        <p:grpSp>
          <p:nvGrpSpPr>
            <p:cNvPr id="9" name="グループ化 8"/>
            <p:cNvGrpSpPr/>
            <p:nvPr/>
          </p:nvGrpSpPr>
          <p:grpSpPr>
            <a:xfrm>
              <a:off x="1183904" y="4641850"/>
              <a:ext cx="5359904" cy="1152721"/>
              <a:chOff x="1183904" y="4641850"/>
              <a:chExt cx="5359904" cy="1152721"/>
            </a:xfrm>
          </p:grpSpPr>
          <p:grpSp>
            <p:nvGrpSpPr>
              <p:cNvPr id="2" name="グループ化 1"/>
              <p:cNvGrpSpPr/>
              <p:nvPr/>
            </p:nvGrpSpPr>
            <p:grpSpPr>
              <a:xfrm>
                <a:off x="1183904" y="5523966"/>
                <a:ext cx="5359904" cy="270605"/>
                <a:chOff x="867293" y="7616543"/>
                <a:chExt cx="4019927" cy="360806"/>
              </a:xfrm>
            </p:grpSpPr>
            <p:sp>
              <p:nvSpPr>
                <p:cNvPr id="31" name="テキスト ボックス 30"/>
                <p:cNvSpPr txBox="1"/>
                <p:nvPr/>
              </p:nvSpPr>
              <p:spPr>
                <a:xfrm>
                  <a:off x="867293" y="7628535"/>
                  <a:ext cx="1840985" cy="348814"/>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鳥</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インフルエンザ</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防疫訓練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461704" y="7616543"/>
                  <a:ext cx="1425516" cy="348813"/>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府立技術専門校での実習</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7" name="Picture 3" descr="U:\53 EV\12_1EV推進事業\■貸出関係\写真\CIMG2863-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6793" y="4641850"/>
                <a:ext cx="1824438"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p:cNvGrpSpPr/>
            <p:nvPr/>
          </p:nvGrpSpPr>
          <p:grpSpPr>
            <a:xfrm>
              <a:off x="641351" y="4644755"/>
              <a:ext cx="3565754" cy="900019"/>
              <a:chOff x="650770" y="5837758"/>
              <a:chExt cx="4888301" cy="1430046"/>
            </a:xfrm>
          </p:grpSpPr>
          <p:grpSp>
            <p:nvGrpSpPr>
              <p:cNvPr id="28" name="グループ化 27"/>
              <p:cNvGrpSpPr/>
              <p:nvPr/>
            </p:nvGrpSpPr>
            <p:grpSpPr>
              <a:xfrm>
                <a:off x="650770" y="5837758"/>
                <a:ext cx="4888301" cy="1430046"/>
                <a:chOff x="650770" y="5837758"/>
                <a:chExt cx="4888301" cy="1430046"/>
              </a:xfrm>
            </p:grpSpPr>
            <p:pic>
              <p:nvPicPr>
                <p:cNvPr id="43" name="図 42"/>
                <p:cNvPicPr preferRelativeResize="0">
                  <a:picLocks noChangeAspect="1"/>
                </p:cNvPicPr>
                <p:nvPr/>
              </p:nvPicPr>
              <p:blipFill rotWithShape="1">
                <a:blip r:embed="rId9" cstate="print">
                  <a:extLst>
                    <a:ext uri="{28A0092B-C50C-407E-A947-70E740481C1C}">
                      <a14:useLocalDpi xmlns:a14="http://schemas.microsoft.com/office/drawing/2010/main" val="0"/>
                    </a:ext>
                  </a:extLst>
                </a:blip>
                <a:srcRect t="10824" r="4762" b="13176"/>
                <a:stretch/>
              </p:blipFill>
              <p:spPr bwMode="auto">
                <a:xfrm>
                  <a:off x="3148220" y="5837758"/>
                  <a:ext cx="2390851" cy="1430042"/>
                </a:xfrm>
                <a:prstGeom prst="rect">
                  <a:avLst/>
                </a:prstGeom>
                <a:noFill/>
                <a:ln>
                  <a:noFill/>
                </a:ln>
                <a:extLst>
                  <a:ext uri="{53640926-AAD7-44D8-BBD7-CCE9431645EC}">
                    <a14:shadowObscured xmlns:a14="http://schemas.microsoft.com/office/drawing/2010/main"/>
                  </a:ext>
                </a:extLst>
              </p:spPr>
            </p:pic>
            <p:pic>
              <p:nvPicPr>
                <p:cNvPr id="44" name="図 43"/>
                <p:cNvPicPr preferRelativeResize="0">
                  <a:picLocks noChangeAspect="1"/>
                </p:cNvPicPr>
                <p:nvPr/>
              </p:nvPicPr>
              <p:blipFill rotWithShape="1">
                <a:blip r:embed="rId10" cstate="print">
                  <a:extLst>
                    <a:ext uri="{28A0092B-C50C-407E-A947-70E740481C1C}">
                      <a14:useLocalDpi xmlns:a14="http://schemas.microsoft.com/office/drawing/2010/main" val="0"/>
                    </a:ext>
                  </a:extLst>
                </a:blip>
                <a:srcRect l="20974" t="26118" r="9876" b="18117"/>
                <a:stretch/>
              </p:blipFill>
              <p:spPr bwMode="auto">
                <a:xfrm>
                  <a:off x="650770" y="5837764"/>
                  <a:ext cx="2365625" cy="1430040"/>
                </a:xfrm>
                <a:prstGeom prst="rect">
                  <a:avLst/>
                </a:prstGeom>
                <a:noFill/>
                <a:ln>
                  <a:noFill/>
                </a:ln>
                <a:extLst>
                  <a:ext uri="{53640926-AAD7-44D8-BBD7-CCE9431645EC}">
                    <a14:shadowObscured xmlns:a14="http://schemas.microsoft.com/office/drawing/2010/main"/>
                  </a:ext>
                </a:extLst>
              </p:spPr>
            </p:pic>
          </p:grpSp>
          <p:sp>
            <p:nvSpPr>
              <p:cNvPr id="38" name="ストライプ矢印 37"/>
              <p:cNvSpPr/>
              <p:nvPr/>
            </p:nvSpPr>
            <p:spPr>
              <a:xfrm rot="10800000">
                <a:off x="2551684" y="6668586"/>
                <a:ext cx="1060451" cy="46989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p:cNvSpPr txBox="1"/>
              <p:nvPr/>
            </p:nvSpPr>
            <p:spPr>
              <a:xfrm>
                <a:off x="2684733" y="6731129"/>
                <a:ext cx="870252" cy="366770"/>
              </a:xfrm>
              <a:prstGeom prst="rect">
                <a:avLst/>
              </a:prstGeom>
              <a:noFill/>
            </p:spPr>
            <p:txBody>
              <a:bodyPr wrap="squar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給電中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17" name="グループ化 16"/>
          <p:cNvGrpSpPr/>
          <p:nvPr/>
        </p:nvGrpSpPr>
        <p:grpSpPr>
          <a:xfrm>
            <a:off x="7000879" y="3511032"/>
            <a:ext cx="1568870" cy="1115661"/>
            <a:chOff x="11645904" y="5000107"/>
            <a:chExt cx="1568870" cy="1115661"/>
          </a:xfrm>
        </p:grpSpPr>
        <p:pic>
          <p:nvPicPr>
            <p:cNvPr id="1029" name="Picture 5" descr="U:\53 EV\12_1EV推進事業\■貸出関係\写真\DSC_0595-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45904" y="5000107"/>
              <a:ext cx="1568870" cy="900000"/>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11650226" y="5854158"/>
              <a:ext cx="1548250"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防災イベントでの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PR</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スライド番号プレースホルダー 22"/>
          <p:cNvSpPr>
            <a:spLocks noGrp="1"/>
          </p:cNvSpPr>
          <p:nvPr>
            <p:ph type="sldNum" sz="quarter" idx="12"/>
          </p:nvPr>
        </p:nvSpPr>
        <p:spPr/>
        <p:txBody>
          <a:bodyPr/>
          <a:lstStyle/>
          <a:p>
            <a:pPr>
              <a:defRPr/>
            </a:pPr>
            <a:fld id="{A4A0DCBF-9C28-4B95-8AAC-A3FF3DF71C00}" type="slidenum">
              <a:rPr lang="ja-JP" altLang="en-US" smtClean="0"/>
              <a:pPr>
                <a:defRPr/>
              </a:pPr>
              <a:t>6</a:t>
            </a:fld>
            <a:endParaRPr lang="ja-JP" altLang="en-US"/>
          </a:p>
        </p:txBody>
      </p:sp>
    </p:spTree>
    <p:extLst>
      <p:ext uri="{BB962C8B-B14F-4D97-AF65-F5344CB8AC3E}">
        <p14:creationId xmlns:p14="http://schemas.microsoft.com/office/powerpoint/2010/main" val="23588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45CEF2A0-89B8-43D0-92BF-BE323AD38D54}" type="slidenum">
              <a:rPr lang="ja-JP" altLang="en-US" smtClean="0"/>
              <a:pPr>
                <a:defRPr/>
              </a:pPr>
              <a:t>7</a:t>
            </a:fld>
            <a:endParaRPr lang="ja-JP" altLang="en-US"/>
          </a:p>
        </p:txBody>
      </p:sp>
      <p:sp>
        <p:nvSpPr>
          <p:cNvPr id="3" name="テキスト ボックス 2"/>
          <p:cNvSpPr txBox="1"/>
          <p:nvPr/>
        </p:nvSpPr>
        <p:spPr>
          <a:xfrm>
            <a:off x="-8176" y="4719"/>
            <a:ext cx="9174411" cy="461566"/>
          </a:xfrm>
          <a:prstGeom prst="rect">
            <a:avLst/>
          </a:prstGeom>
          <a:solidFill>
            <a:srgbClr val="002060"/>
          </a:solidFill>
          <a:ln>
            <a:noFill/>
          </a:ln>
          <a:effectLst/>
        </p:spPr>
        <p:txBody>
          <a:bodyPr wrap="square" lIns="71918" tIns="45671" rIns="71918" bIns="45671" rtlCol="0" anchor="ctr">
            <a:spAutoFit/>
          </a:bodyPr>
          <a:lstStyle/>
          <a:p>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① ものづくり中小企業等の支援</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1931285" y="564569"/>
            <a:ext cx="7212715" cy="1240168"/>
            <a:chOff x="3075868" y="2414128"/>
            <a:chExt cx="3808227" cy="740559"/>
          </a:xfrm>
        </p:grpSpPr>
        <p:sp>
          <p:nvSpPr>
            <p:cNvPr id="5" name="角丸四角形 4"/>
            <p:cNvSpPr/>
            <p:nvPr/>
          </p:nvSpPr>
          <p:spPr>
            <a:xfrm>
              <a:off x="3075868" y="2414128"/>
              <a:ext cx="3808227" cy="740559"/>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144467" y="2420887"/>
              <a:ext cx="3548880" cy="371145"/>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次世代</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自動車</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研究</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開発、試作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開発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、市場調査費、販路</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開拓費</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の一部を助成</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電池関連産業の創出に向けた研究開発、試作開発の補助</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角丸四角形 6"/>
          <p:cNvSpPr/>
          <p:nvPr/>
        </p:nvSpPr>
        <p:spPr>
          <a:xfrm>
            <a:off x="2248654" y="1183161"/>
            <a:ext cx="2489068" cy="45885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中小企業の研究シーズ、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技術シーズを発掘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右矢印 6"/>
          <p:cNvSpPr/>
          <p:nvPr/>
        </p:nvSpPr>
        <p:spPr>
          <a:xfrm>
            <a:off x="4864161" y="1123170"/>
            <a:ext cx="792088" cy="536142"/>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946339" y="1229715"/>
            <a:ext cx="856685"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5728998" y="1218553"/>
            <a:ext cx="2988000" cy="44075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ja-JP" sz="1400" dirty="0">
                <a:latin typeface="Meiryo UI" panose="020B0604030504040204" pitchFamily="50" charset="-128"/>
                <a:ea typeface="Meiryo UI" panose="020B0604030504040204" pitchFamily="50" charset="-128"/>
                <a:cs typeface="Meiryo UI" panose="020B0604030504040204" pitchFamily="50" charset="-128"/>
              </a:rPr>
              <a:t>新商品・新技術・新サービス</a:t>
            </a: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の創出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92316" y="542336"/>
            <a:ext cx="1512168" cy="1044000"/>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方策</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280284" y="3676466"/>
            <a:ext cx="1512168" cy="1044000"/>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方策</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4" name="グループ化 33"/>
          <p:cNvGrpSpPr/>
          <p:nvPr/>
        </p:nvGrpSpPr>
        <p:grpSpPr>
          <a:xfrm>
            <a:off x="1931285" y="3572524"/>
            <a:ext cx="7212715" cy="1384548"/>
            <a:chOff x="3075868" y="2414128"/>
            <a:chExt cx="3808227" cy="740559"/>
          </a:xfrm>
        </p:grpSpPr>
        <p:sp>
          <p:nvSpPr>
            <p:cNvPr id="35" name="角丸四角形 34"/>
            <p:cNvSpPr/>
            <p:nvPr/>
          </p:nvSpPr>
          <p:spPr>
            <a:xfrm>
              <a:off x="3075868" y="2414128"/>
              <a:ext cx="3808227" cy="740559"/>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144467" y="2420887"/>
              <a:ext cx="3548880" cy="218321"/>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7" name="正方形/長方形 36"/>
          <p:cNvSpPr/>
          <p:nvPr/>
        </p:nvSpPr>
        <p:spPr>
          <a:xfrm>
            <a:off x="2105526" y="3622648"/>
            <a:ext cx="7038474" cy="523220"/>
          </a:xfrm>
          <a:prstGeom prst="rect">
            <a:avLst/>
          </a:prstGeom>
        </p:spPr>
        <p:txBody>
          <a:bodyPr wrap="square">
            <a:spAutoFit/>
          </a:bodyPr>
          <a:lstStyle/>
          <a:p>
            <a:r>
              <a:rPr lang="ja-JP" altLang="en-US" sz="1400" b="1" dirty="0" smtClean="0">
                <a:solidFill>
                  <a:srgbClr val="000000"/>
                </a:solidFill>
                <a:latin typeface="Meiryo UI" pitchFamily="50" charset="-128"/>
                <a:ea typeface="Meiryo UI" pitchFamily="50" charset="-128"/>
                <a:cs typeface="Meiryo UI" pitchFamily="50" charset="-128"/>
              </a:rPr>
              <a:t>水素関連産業への参入促進のため、①水素ステーション見学会　　②</a:t>
            </a:r>
            <a:r>
              <a:rPr lang="en-US" altLang="ja-JP" sz="1400" b="1" dirty="0" smtClean="0">
                <a:solidFill>
                  <a:srgbClr val="000000"/>
                </a:solidFill>
                <a:latin typeface="Meiryo UI" pitchFamily="50" charset="-128"/>
                <a:ea typeface="Meiryo UI" pitchFamily="50" charset="-128"/>
                <a:cs typeface="Meiryo UI" pitchFamily="50" charset="-128"/>
              </a:rPr>
              <a:t>FCV</a:t>
            </a:r>
            <a:r>
              <a:rPr lang="ja-JP" altLang="en-US" sz="1400" b="1" dirty="0" smtClean="0">
                <a:solidFill>
                  <a:srgbClr val="000000"/>
                </a:solidFill>
                <a:latin typeface="Meiryo UI" pitchFamily="50" charset="-128"/>
                <a:ea typeface="Meiryo UI" pitchFamily="50" charset="-128"/>
                <a:cs typeface="Meiryo UI" pitchFamily="50" charset="-128"/>
              </a:rPr>
              <a:t>・水素ステーション等の構成機器等のコストダウンにつながる新技術ニーズ説明会を開催</a:t>
            </a:r>
            <a:endParaRPr lang="ja-JP" altLang="en-US" sz="1400" b="1" dirty="0"/>
          </a:p>
        </p:txBody>
      </p:sp>
      <p:sp>
        <p:nvSpPr>
          <p:cNvPr id="38" name="角丸四角形 37"/>
          <p:cNvSpPr/>
          <p:nvPr/>
        </p:nvSpPr>
        <p:spPr>
          <a:xfrm>
            <a:off x="2200527" y="4347523"/>
            <a:ext cx="2489068" cy="458853"/>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構成機器メーカーの技術ニーズ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680871" y="4382915"/>
            <a:ext cx="2988000" cy="440759"/>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府内中小企業の技術シーズ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左右矢印 41"/>
          <p:cNvSpPr/>
          <p:nvPr/>
        </p:nvSpPr>
        <p:spPr>
          <a:xfrm>
            <a:off x="4757352" y="4314845"/>
            <a:ext cx="852616" cy="4572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712861" y="4394078"/>
            <a:ext cx="1070102"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マッチング</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587321" y="4984071"/>
            <a:ext cx="8368358" cy="1836400"/>
          </a:xfrm>
          <a:prstGeom prst="rect">
            <a:avLst/>
          </a:prstGeom>
          <a:noFill/>
          <a:ln/>
          <a:scene3d>
            <a:camera prst="orthographicFront">
              <a:rot lat="0" lon="0" rev="0"/>
            </a:camera>
            <a:lightRig rig="threePt" dir="t">
              <a:rot lat="0" lon="0" rev="1200000"/>
            </a:lightRig>
          </a:scene3d>
          <a:sp3d>
            <a:bevelT w="0" h="0"/>
          </a:sp3d>
        </p:spPr>
        <p:style>
          <a:lnRef idx="0">
            <a:schemeClr val="accent3"/>
          </a:lnRef>
          <a:fillRef idx="3">
            <a:schemeClr val="accent3"/>
          </a:fillRef>
          <a:effectRef idx="3">
            <a:schemeClr val="accent3"/>
          </a:effectRef>
          <a:fontRef idx="minor">
            <a:schemeClr val="lt1"/>
          </a:fontRef>
        </p:style>
        <p:txBody>
          <a:bodyPr wrap="square" anchor="t" anchorCtr="0">
            <a:spAutoFit/>
          </a:bodyPr>
          <a:lstStyle/>
          <a:p>
            <a:pPr eaLnBrk="1" fontAlgn="auto" hangingPunct="1">
              <a:lnSpc>
                <a:spcPts val="1700"/>
              </a:lnSpc>
              <a:spcBef>
                <a:spcPts val="0"/>
              </a:spcBef>
              <a:spcAft>
                <a:spcPts val="0"/>
              </a:spcAft>
              <a:defRPr/>
            </a:pPr>
            <a:r>
              <a:rPr lang="ja-JP" altLang="en-US"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水素ステーション見学会</a:t>
            </a:r>
            <a:endParaRPr lang="ja-JP" altLang="en-US" sz="12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eaLnBrk="1" fontAlgn="auto" hangingPunct="1">
              <a:lnSpc>
                <a:spcPts val="1700"/>
              </a:lnSpc>
              <a:spcBef>
                <a:spcPts val="0"/>
              </a:spcBef>
              <a:spcAft>
                <a:spcPts val="0"/>
              </a:spcAft>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水素ステーション</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（オンサイト方式・オフサイト方式・</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移動式の３種）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を見学し、基礎的な知識を</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習得。水素関連</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産業への理解を深めるとともに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まで培って</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きた中小企業等の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高い技術力を同分野に転用するためのきっかけづくり</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とする。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eaLnBrk="1" fontAlgn="auto" hangingPunct="1">
              <a:lnSpc>
                <a:spcPts val="1700"/>
              </a:lnSpc>
              <a:spcBef>
                <a:spcPts val="0"/>
              </a:spcBef>
              <a:spcAft>
                <a:spcPts val="0"/>
              </a:spcAft>
              <a:defRP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n-ea"/>
                <a:cs typeface="Meiryo UI" panose="020B0604030504040204" pitchFamily="50" charset="-128"/>
              </a:rPr>
              <a:t>開催</a:t>
            </a:r>
            <a:r>
              <a:rPr lang="ja-JP" altLang="en-US" sz="1200" dirty="0">
                <a:solidFill>
                  <a:srgbClr val="000000"/>
                </a:solidFill>
                <a:latin typeface="+mn-ea"/>
                <a:cs typeface="Meiryo UI" panose="020B0604030504040204" pitchFamily="50" charset="-128"/>
              </a:rPr>
              <a:t>日</a:t>
            </a:r>
            <a:r>
              <a:rPr lang="ja-JP" altLang="en-US" sz="1200" dirty="0" smtClean="0">
                <a:solidFill>
                  <a:srgbClr val="000000"/>
                </a:solidFill>
                <a:latin typeface="+mn-ea"/>
                <a:cs typeface="Meiryo UI" panose="020B0604030504040204" pitchFamily="50" charset="-128"/>
              </a:rPr>
              <a:t> ： ８月</a:t>
            </a:r>
            <a:r>
              <a:rPr lang="en-US" altLang="ja-JP" sz="1200" dirty="0" smtClean="0">
                <a:solidFill>
                  <a:srgbClr val="000000"/>
                </a:solidFill>
                <a:latin typeface="+mn-ea"/>
                <a:cs typeface="Meiryo UI" panose="020B0604030504040204" pitchFamily="50" charset="-128"/>
              </a:rPr>
              <a:t>23</a:t>
            </a:r>
            <a:r>
              <a:rPr lang="ja-JP" altLang="en-US" sz="1200" dirty="0" smtClean="0">
                <a:solidFill>
                  <a:srgbClr val="000000"/>
                </a:solidFill>
                <a:latin typeface="+mn-ea"/>
                <a:cs typeface="Meiryo UI" panose="020B0604030504040204" pitchFamily="50" charset="-128"/>
              </a:rPr>
              <a:t>日・</a:t>
            </a:r>
            <a:r>
              <a:rPr lang="en-US" altLang="ja-JP" sz="1200" dirty="0" smtClean="0">
                <a:solidFill>
                  <a:srgbClr val="000000"/>
                </a:solidFill>
                <a:latin typeface="+mn-ea"/>
                <a:cs typeface="Meiryo UI" panose="020B0604030504040204" pitchFamily="50" charset="-128"/>
              </a:rPr>
              <a:t>30</a:t>
            </a:r>
            <a:r>
              <a:rPr lang="ja-JP" altLang="en-US" sz="1200" dirty="0" smtClean="0">
                <a:solidFill>
                  <a:srgbClr val="000000"/>
                </a:solidFill>
                <a:latin typeface="+mn-ea"/>
                <a:cs typeface="Meiryo UI" panose="020B0604030504040204" pitchFamily="50" charset="-128"/>
              </a:rPr>
              <a:t>日に３水素ステーションで見学会を開催</a:t>
            </a:r>
            <a:endParaRPr lang="en-US" altLang="ja-JP" sz="1200" dirty="0" smtClean="0">
              <a:solidFill>
                <a:srgbClr val="000000"/>
              </a:solidFill>
              <a:latin typeface="+mn-ea"/>
              <a:cs typeface="Meiryo UI" panose="020B0604030504040204" pitchFamily="50" charset="-128"/>
            </a:endParaRPr>
          </a:p>
          <a:p>
            <a:pPr eaLnBrk="1" fontAlgn="auto" hangingPunct="1">
              <a:lnSpc>
                <a:spcPts val="1700"/>
              </a:lnSpc>
              <a:spcBef>
                <a:spcPts val="0"/>
              </a:spcBef>
              <a:spcAft>
                <a:spcPts val="0"/>
              </a:spcAft>
              <a:defRPr/>
            </a:pPr>
            <a:r>
              <a:rPr lang="ja-JP" altLang="en-US" sz="12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新技術ニーズ説明会</a:t>
            </a:r>
          </a:p>
          <a:p>
            <a:pPr marL="180975">
              <a:lnSpc>
                <a:spcPts val="1700"/>
              </a:lnSpc>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府内に事業所を有する</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中小企業等を</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対象に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水素ステーション、エネファーム関連のメーカーから、コストダウンに必要となる新技術ニーズの説明を行い、技術マッチングにつなげていく。</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eaLnBrk="1" fontAlgn="auto" hangingPunct="1">
              <a:lnSpc>
                <a:spcPts val="1700"/>
              </a:lnSpc>
              <a:spcBef>
                <a:spcPts val="0"/>
              </a:spcBef>
              <a:spcAft>
                <a:spcPts val="0"/>
              </a:spcAft>
              <a:defRPr/>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n-ea"/>
                <a:cs typeface="Meiryo UI" panose="020B0604030504040204" pitchFamily="50" charset="-128"/>
              </a:rPr>
              <a:t>開催</a:t>
            </a:r>
            <a:r>
              <a:rPr lang="ja-JP" altLang="en-US" sz="1200" dirty="0">
                <a:solidFill>
                  <a:srgbClr val="000000"/>
                </a:solidFill>
                <a:latin typeface="+mn-ea"/>
                <a:cs typeface="Meiryo UI" panose="020B0604030504040204" pitchFamily="50" charset="-128"/>
              </a:rPr>
              <a:t>日</a:t>
            </a:r>
            <a:r>
              <a:rPr lang="ja-JP" altLang="en-US" sz="1200" dirty="0" smtClean="0">
                <a:solidFill>
                  <a:srgbClr val="000000"/>
                </a:solidFill>
                <a:latin typeface="+mn-ea"/>
                <a:cs typeface="Meiryo UI" panose="020B0604030504040204" pitchFamily="50" charset="-128"/>
              </a:rPr>
              <a:t> ： </a:t>
            </a:r>
            <a:r>
              <a:rPr lang="en-US" altLang="ja-JP" sz="1200" dirty="0" smtClean="0">
                <a:solidFill>
                  <a:srgbClr val="000000"/>
                </a:solidFill>
                <a:latin typeface="+mn-ea"/>
                <a:cs typeface="Meiryo UI" panose="020B0604030504040204" pitchFamily="50" charset="-128"/>
              </a:rPr>
              <a:t>10</a:t>
            </a:r>
            <a:r>
              <a:rPr lang="ja-JP" altLang="en-US" sz="1200" dirty="0" smtClean="0">
                <a:solidFill>
                  <a:srgbClr val="000000"/>
                </a:solidFill>
                <a:latin typeface="+mn-ea"/>
                <a:cs typeface="Meiryo UI" panose="020B0604030504040204" pitchFamily="50" charset="-128"/>
              </a:rPr>
              <a:t>月</a:t>
            </a:r>
            <a:r>
              <a:rPr lang="en-US" altLang="ja-JP" sz="1200" dirty="0" smtClean="0">
                <a:solidFill>
                  <a:srgbClr val="000000"/>
                </a:solidFill>
                <a:latin typeface="+mn-ea"/>
                <a:cs typeface="Meiryo UI" panose="020B0604030504040204" pitchFamily="50" charset="-128"/>
              </a:rPr>
              <a:t>26</a:t>
            </a:r>
            <a:r>
              <a:rPr lang="ja-JP" altLang="en-US" sz="1200" dirty="0" smtClean="0">
                <a:solidFill>
                  <a:srgbClr val="000000"/>
                </a:solidFill>
                <a:latin typeface="+mn-ea"/>
                <a:cs typeface="Meiryo UI" panose="020B0604030504040204" pitchFamily="50" charset="-128"/>
              </a:rPr>
              <a:t>日　大阪商工会議所で開催　　</a:t>
            </a:r>
            <a:r>
              <a:rPr lang="ja-JP" altLang="en-US" sz="1200" dirty="0">
                <a:solidFill>
                  <a:srgbClr val="000000"/>
                </a:solidFill>
                <a:latin typeface="+mn-ea"/>
                <a:cs typeface="Meiryo UI" panose="020B0604030504040204" pitchFamily="50" charset="-128"/>
              </a:rPr>
              <a:t>　</a:t>
            </a:r>
            <a:r>
              <a:rPr lang="ja-JP" altLang="en-US" sz="1200" dirty="0" smtClean="0">
                <a:solidFill>
                  <a:srgbClr val="000000"/>
                </a:solidFill>
                <a:latin typeface="+mn-ea"/>
                <a:cs typeface="Meiryo UI" panose="020B0604030504040204" pitchFamily="50" charset="-128"/>
              </a:rPr>
              <a:t>　関連メーカーから新技術ニーズを説明予定</a:t>
            </a:r>
            <a:endParaRPr lang="ja-JP" altLang="en-US" sz="1200" dirty="0">
              <a:solidFill>
                <a:srgbClr val="000000"/>
              </a:solidFill>
              <a:latin typeface="+mn-ea"/>
              <a:cs typeface="Meiryo UI" panose="020B0604030504040204" pitchFamily="50" charset="-128"/>
            </a:endParaRPr>
          </a:p>
        </p:txBody>
      </p:sp>
      <p:sp>
        <p:nvSpPr>
          <p:cNvPr id="44" name="正方形/長方形 43"/>
          <p:cNvSpPr/>
          <p:nvPr/>
        </p:nvSpPr>
        <p:spPr>
          <a:xfrm>
            <a:off x="517357" y="1783102"/>
            <a:ext cx="8482264" cy="1646605"/>
          </a:xfrm>
          <a:prstGeom prst="rect">
            <a:avLst/>
          </a:prstGeom>
        </p:spPr>
        <p:txBody>
          <a:bodyPr wrap="square">
            <a:spAutoFit/>
          </a:bodyPr>
          <a:lstStyle/>
          <a:p>
            <a:r>
              <a:rPr lang="ja-JP" altLang="en-US" sz="1200" b="1" u="sng" dirty="0" smtClean="0">
                <a:latin typeface="Meiryo UI" pitchFamily="50" charset="-128"/>
                <a:ea typeface="Meiryo UI" pitchFamily="50" charset="-128"/>
                <a:cs typeface="Meiryo UI" pitchFamily="50" charset="-128"/>
              </a:rPr>
              <a:t>◆次世代電動車両等開発プロジェクト</a:t>
            </a:r>
            <a:r>
              <a:rPr lang="ja-JP" altLang="en-US" sz="1200" b="1" dirty="0" smtClean="0">
                <a:latin typeface="Meiryo UI" pitchFamily="50" charset="-128"/>
                <a:ea typeface="Meiryo UI" pitchFamily="50" charset="-128"/>
                <a:cs typeface="Meiryo UI" pitchFamily="50" charset="-128"/>
              </a:rPr>
              <a:t>（おおさか地域創造ファンド）</a:t>
            </a:r>
            <a:endParaRPr lang="en-US" altLang="ja-JP" sz="1200" b="1" dirty="0" smtClean="0">
              <a:latin typeface="Meiryo UI" pitchFamily="50" charset="-128"/>
              <a:ea typeface="Meiryo UI" pitchFamily="50" charset="-128"/>
              <a:cs typeface="Meiryo UI"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年度に採択した４件について、交付対象事業を継続中</a:t>
            </a:r>
          </a:p>
          <a:p>
            <a:pPr marL="0"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（事業期間は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 新エネルギー産業（電池関連）創出事業補助金</a:t>
            </a:r>
            <a:endPar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0">
              <a:spcBef>
                <a:spcPts val="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交付決定件数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件</a:t>
            </a:r>
          </a:p>
          <a:p>
            <a:pPr marL="180975" indent="0">
              <a:spcBef>
                <a:spcPts val="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5V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級次世代リチウムイオン蓄電池用の電解液とセパレータ開発</a:t>
            </a:r>
          </a:p>
          <a:p>
            <a:pPr marL="180975" indent="0">
              <a:spcBef>
                <a:spcPts val="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の次世代水素圧縮機及び次世代水素ディスペンサーに対応できる高圧水素用ゴム材料を開発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587" y="-7222"/>
            <a:ext cx="9145588" cy="504000"/>
          </a:xfrm>
          <a:prstGeom prst="rect">
            <a:avLst/>
          </a:prstGeom>
          <a:solidFill>
            <a:srgbClr val="002060"/>
          </a:solidFill>
          <a:ln>
            <a:noFill/>
          </a:ln>
          <a:effectLst/>
        </p:spPr>
        <p:txBody>
          <a:bodyPr lIns="100751" tIns="63980" rIns="100751" bIns="63980" anchor="ctr">
            <a:spAutoFit/>
          </a:bodyPr>
          <a:lstStyle/>
          <a:p>
            <a:pPr eaLnBrk="1" fontAlgn="auto" hangingPunct="1">
              <a:spcBef>
                <a:spcPts val="0"/>
              </a:spcBef>
              <a:spcAft>
                <a:spcPts val="0"/>
              </a:spcAft>
              <a:defRPr/>
            </a:pP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② 充電インフラの拡充</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2047665" y="532661"/>
            <a:ext cx="6880435" cy="972000"/>
            <a:chOff x="3148135" y="2350913"/>
            <a:chExt cx="3632788" cy="1151663"/>
          </a:xfrm>
        </p:grpSpPr>
        <p:sp>
          <p:nvSpPr>
            <p:cNvPr id="7" name="角丸四角形 6"/>
            <p:cNvSpPr/>
            <p:nvPr/>
          </p:nvSpPr>
          <p:spPr>
            <a:xfrm>
              <a:off x="3148135" y="2350913"/>
              <a:ext cx="3632788" cy="1151663"/>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201779" y="2353489"/>
              <a:ext cx="3548880" cy="619931"/>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充電インフラを重点的</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整備するエリアの抽出とともに、これまでの整備</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状況を踏まえた整備目標の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角丸四角形 9"/>
          <p:cNvSpPr/>
          <p:nvPr/>
        </p:nvSpPr>
        <p:spPr>
          <a:xfrm>
            <a:off x="2205374" y="1027375"/>
            <a:ext cx="2497940" cy="468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充電インフラビジョン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H24.3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策定）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6"/>
          <p:cNvSpPr/>
          <p:nvPr/>
        </p:nvSpPr>
        <p:spPr>
          <a:xfrm>
            <a:off x="4816031" y="939613"/>
            <a:ext cx="864044" cy="603936"/>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892232" y="1073677"/>
            <a:ext cx="1071796"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747973" y="1022877"/>
            <a:ext cx="3049781" cy="468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新たな大阪府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充電インフラビジョン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H29.3</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改定）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43248" y="535187"/>
            <a:ext cx="1755281" cy="972000"/>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方策</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612461534"/>
              </p:ext>
            </p:extLst>
          </p:nvPr>
        </p:nvGraphicFramePr>
        <p:xfrm>
          <a:off x="105439" y="1550235"/>
          <a:ext cx="8928000" cy="1808419"/>
        </p:xfrm>
        <a:graphic>
          <a:graphicData uri="http://schemas.openxmlformats.org/drawingml/2006/table">
            <a:tbl>
              <a:tblPr firstRow="1" bandRow="1">
                <a:tableStyleId>{5C22544A-7EE6-4342-B048-85BDC9FD1C3A}</a:tableStyleId>
              </a:tblPr>
              <a:tblGrid>
                <a:gridCol w="4647314"/>
                <a:gridCol w="4280686"/>
              </a:tblGrid>
              <a:tr h="267934">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見直しの視点</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留意事項</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rgbClr val="0070C0"/>
                    </a:solidFill>
                  </a:tcPr>
                </a:tc>
              </a:tr>
              <a:tr h="1540485">
                <a:tc>
                  <a:txBody>
                    <a:bodyPr/>
                    <a:lstStyle/>
                    <a:p>
                      <a:pPr marL="177800" marR="0" indent="-17780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 経済産業省から充電インフラにかかる自治体ビジョンの見直し方針が提示（</a:t>
                      </a: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H28.5</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pPr marL="180975"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年までの充電器設置計画を策定</a:t>
                      </a:r>
                    </a:p>
                    <a:p>
                      <a:pPr marL="180975"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・経路充電と目的地充電別に設置目標を設定</a:t>
                      </a:r>
                    </a:p>
                    <a:p>
                      <a:pPr marL="180975"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・経路充電に関しては既存充電器設置情報をもとに充電器の空白地域を特定</a:t>
                      </a:r>
                    </a:p>
                    <a:p>
                      <a:pPr marL="180975"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・目的地充電に関しては集客施設を中心に</a:t>
                      </a: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年度までの設置目標を策定</a:t>
                      </a: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60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◆策定主体、時期</a:t>
                      </a: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pPr marL="180975"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・自治体（都道府県）、平成</a:t>
                      </a: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月末</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tx2">
                        <a:lumMod val="20000"/>
                        <a:lumOff val="80000"/>
                      </a:schemeClr>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◆現行ビジョンの進捗状況</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80975"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現行ビジョンは平成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年度補正予算（</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1005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億円）にあわせ策定、平成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年度補正予算（</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億円）でも活用</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・目標設置箇所数：</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600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・付与件数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359</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◆新ビジョンの策定</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・経路充電は主要道路概ね</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30km</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毎に</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基</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・目的地充電は大型商業施設等を中心に最低</a:t>
                      </a:r>
                      <a:r>
                        <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099919044"/>
              </p:ext>
            </p:extLst>
          </p:nvPr>
        </p:nvGraphicFramePr>
        <p:xfrm>
          <a:off x="103171" y="3517466"/>
          <a:ext cx="8928000" cy="3244841"/>
        </p:xfrm>
        <a:graphic>
          <a:graphicData uri="http://schemas.openxmlformats.org/drawingml/2006/table">
            <a:tbl>
              <a:tblPr firstRow="1" bandRow="1">
                <a:tableStyleId>{5C22544A-7EE6-4342-B048-85BDC9FD1C3A}</a:tableStyleId>
              </a:tblPr>
              <a:tblGrid>
                <a:gridCol w="4418902"/>
                <a:gridCol w="4509098"/>
              </a:tblGrid>
              <a:tr h="278357">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進捗状況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rgbClr val="0070C0"/>
                    </a:solidFill>
                  </a:tcPr>
                </a:tc>
              </a:tr>
              <a:tr h="2966484">
                <a:tc>
                  <a:txBody>
                    <a:bodyPr/>
                    <a:lstStyle/>
                    <a:p>
                      <a:pPr marL="177800" indent="-177800"/>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国の方針に基づき、新たに</a:t>
                      </a:r>
                      <a:r>
                        <a:rPr kumimoji="1" lang="en-US"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76</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107</a:t>
                      </a:r>
                      <a:r>
                        <a:rPr kumimoji="1" lang="ja-JP" altLang="ja-JP"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基の整備目標を</a:t>
                      </a:r>
                      <a:r>
                        <a:rPr kumimoji="1" lang="ja-JP" altLang="en-US" sz="1100"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国に提出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tx2">
                        <a:lumMod val="20000"/>
                        <a:lumOff val="80000"/>
                      </a:schemeClr>
                    </a:solidFill>
                  </a:tcPr>
                </a:tc>
                <a:tc>
                  <a:txBody>
                    <a:bodyPr/>
                    <a:lstStyle/>
                    <a:p>
                      <a:pPr marL="177800" indent="-177800"/>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各都道府県の充電インフラビジョンを国において精査中</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18" name="下矢印 17"/>
          <p:cNvSpPr/>
          <p:nvPr/>
        </p:nvSpPr>
        <p:spPr>
          <a:xfrm>
            <a:off x="3336425" y="3321957"/>
            <a:ext cx="2529223" cy="189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455" y="4055931"/>
            <a:ext cx="6771875"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A4A0DCBF-9C28-4B95-8AAC-A3FF3DF71C00}" type="slidenum">
              <a:rPr lang="ja-JP" altLang="en-US" smtClean="0"/>
              <a:pPr>
                <a:defRPr/>
              </a:pPr>
              <a:t>8</a:t>
            </a:fld>
            <a:endParaRPr lang="ja-JP" altLang="en-US"/>
          </a:p>
        </p:txBody>
      </p:sp>
    </p:spTree>
    <p:extLst>
      <p:ext uri="{BB962C8B-B14F-4D97-AF65-F5344CB8AC3E}">
        <p14:creationId xmlns:p14="http://schemas.microsoft.com/office/powerpoint/2010/main" val="3475104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587" y="-30193"/>
            <a:ext cx="9145588" cy="498541"/>
          </a:xfrm>
          <a:prstGeom prst="rect">
            <a:avLst/>
          </a:prstGeom>
          <a:solidFill>
            <a:srgbClr val="002060"/>
          </a:solidFill>
          <a:ln>
            <a:noFill/>
          </a:ln>
          <a:effectLst/>
        </p:spPr>
        <p:txBody>
          <a:bodyPr lIns="100751" tIns="63980" rIns="100751" bIns="63980" anchor="ctr">
            <a:spAutoFit/>
          </a:bodyPr>
          <a:lstStyle/>
          <a:p>
            <a:pPr eaLnBrk="1" fontAlgn="auto" hangingPunct="1">
              <a:spcBef>
                <a:spcPts val="0"/>
              </a:spcBef>
              <a:spcAft>
                <a:spcPts val="0"/>
              </a:spcAft>
              <a:defRPr/>
            </a:pP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③ 共同住宅における充電インフラの拡充</a:t>
            </a:r>
            <a:endPar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863711" y="507193"/>
            <a:ext cx="7304766" cy="1044001"/>
            <a:chOff x="3075867" y="2420887"/>
            <a:chExt cx="3856830" cy="1420328"/>
          </a:xfrm>
        </p:grpSpPr>
        <p:sp>
          <p:nvSpPr>
            <p:cNvPr id="7" name="角丸四角形 6"/>
            <p:cNvSpPr/>
            <p:nvPr/>
          </p:nvSpPr>
          <p:spPr>
            <a:xfrm>
              <a:off x="3075867" y="2420887"/>
              <a:ext cx="3756243" cy="142032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176455" y="2475873"/>
              <a:ext cx="3756242" cy="418720"/>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共同住宅での充電インフラ</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を促進し、</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EV</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の潜在市場を掘り起こし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2048440" y="905927"/>
            <a:ext cx="6693456" cy="530213"/>
            <a:chOff x="2452556" y="1439976"/>
            <a:chExt cx="5481689" cy="720080"/>
          </a:xfrm>
        </p:grpSpPr>
        <p:sp>
          <p:nvSpPr>
            <p:cNvPr id="10" name="角丸四角形 9"/>
            <p:cNvSpPr/>
            <p:nvPr/>
          </p:nvSpPr>
          <p:spPr>
            <a:xfrm>
              <a:off x="2452556" y="1439976"/>
              <a:ext cx="2304256" cy="72008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共同住宅での整備に関する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課題等を整理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右矢印 6"/>
            <p:cNvSpPr/>
            <p:nvPr/>
          </p:nvSpPr>
          <p:spPr>
            <a:xfrm>
              <a:off x="4824655" y="1439976"/>
              <a:ext cx="792088" cy="720080"/>
            </a:xfrm>
            <a:custGeom>
              <a:avLst/>
              <a:gdLst>
                <a:gd name="connsiteX0" fmla="*/ 0 w 792088"/>
                <a:gd name="connsiteY0" fmla="*/ 269962 h 720080"/>
                <a:gd name="connsiteX1" fmla="*/ 521986 w 792088"/>
                <a:gd name="connsiteY1" fmla="*/ 269962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450118 h 720080"/>
                <a:gd name="connsiteX6" fmla="*/ 0 w 792088"/>
                <a:gd name="connsiteY6" fmla="*/ 450118 h 720080"/>
                <a:gd name="connsiteX7" fmla="*/ 0 w 792088"/>
                <a:gd name="connsiteY7" fmla="*/ 269962 h 720080"/>
                <a:gd name="connsiteX0" fmla="*/ 0 w 792088"/>
                <a:gd name="connsiteY0" fmla="*/ 269962 h 720080"/>
                <a:gd name="connsiteX1" fmla="*/ 521986 w 792088"/>
                <a:gd name="connsiteY1" fmla="*/ 141375 h 720080"/>
                <a:gd name="connsiteX2" fmla="*/ 521986 w 792088"/>
                <a:gd name="connsiteY2" fmla="*/ 0 h 720080"/>
                <a:gd name="connsiteX3" fmla="*/ 792088 w 792088"/>
                <a:gd name="connsiteY3" fmla="*/ 360040 h 720080"/>
                <a:gd name="connsiteX4" fmla="*/ 521986 w 792088"/>
                <a:gd name="connsiteY4" fmla="*/ 720080 h 720080"/>
                <a:gd name="connsiteX5" fmla="*/ 521986 w 792088"/>
                <a:gd name="connsiteY5" fmla="*/ 583468 h 720080"/>
                <a:gd name="connsiteX6" fmla="*/ 0 w 792088"/>
                <a:gd name="connsiteY6" fmla="*/ 450118 h 720080"/>
                <a:gd name="connsiteX7" fmla="*/ 0 w 792088"/>
                <a:gd name="connsiteY7" fmla="*/ 269962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088" h="720080">
                  <a:moveTo>
                    <a:pt x="0" y="269962"/>
                  </a:moveTo>
                  <a:lnTo>
                    <a:pt x="521986" y="141375"/>
                  </a:lnTo>
                  <a:lnTo>
                    <a:pt x="521986" y="0"/>
                  </a:lnTo>
                  <a:lnTo>
                    <a:pt x="792088" y="360040"/>
                  </a:lnTo>
                  <a:lnTo>
                    <a:pt x="521986" y="720080"/>
                  </a:lnTo>
                  <a:lnTo>
                    <a:pt x="521986" y="583468"/>
                  </a:lnTo>
                  <a:lnTo>
                    <a:pt x="0" y="450118"/>
                  </a:lnTo>
                  <a:lnTo>
                    <a:pt x="0" y="2699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12236" y="1571631"/>
              <a:ext cx="856685" cy="459789"/>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拡大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629989" y="1439976"/>
              <a:ext cx="2304256" cy="72008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国補助金等も活用しながら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整備を促進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角丸四角形 13"/>
          <p:cNvSpPr/>
          <p:nvPr/>
        </p:nvSpPr>
        <p:spPr>
          <a:xfrm>
            <a:off x="292316" y="507193"/>
            <a:ext cx="1512168" cy="1044000"/>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方策</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254992119"/>
              </p:ext>
            </p:extLst>
          </p:nvPr>
        </p:nvGraphicFramePr>
        <p:xfrm>
          <a:off x="105677" y="1625536"/>
          <a:ext cx="8928000" cy="1638254"/>
        </p:xfrm>
        <a:graphic>
          <a:graphicData uri="http://schemas.openxmlformats.org/drawingml/2006/table">
            <a:tbl>
              <a:tblPr firstRow="1" bandRow="1">
                <a:tableStyleId>{5C22544A-7EE6-4342-B048-85BDC9FD1C3A}</a:tableStyleId>
              </a:tblPr>
              <a:tblGrid>
                <a:gridCol w="4425825"/>
                <a:gridCol w="4502175"/>
              </a:tblGrid>
              <a:tr h="30238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取組み内容</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課題等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rgbClr val="0070C0"/>
                    </a:solidFill>
                  </a:tcPr>
                </a:tc>
              </a:tr>
              <a:tr h="1335874">
                <a:tc>
                  <a:txBody>
                    <a:bodyPr/>
                    <a:lstStyle/>
                    <a:p>
                      <a:pPr marL="177800" marR="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まずはデベロッパーや充電器メーカー等に設置事例（特に既設の共同住宅）に関する情報を収集</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60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防災機能強化の観点からも、管理組合等へ導入のモデルケース等を情報提供</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60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年度国補助金では既設分譲マンションに充電器を設置する場合、「充電スペース造成費」が補助対象経費に拡大</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tx2">
                        <a:lumMod val="20000"/>
                        <a:lumOff val="80000"/>
                      </a:schemeClr>
                    </a:solidFill>
                  </a:tcPr>
                </a:tc>
                <a:tc>
                  <a:txBody>
                    <a:bodyPr/>
                    <a:lstStyle/>
                    <a:p>
                      <a:pPr marL="177800" indent="-17780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分譲マンションについては、駐車場は共有財産であり、管理組合として</a:t>
                      </a:r>
                      <a:r>
                        <a:rPr kumimoji="1" lang="en-US" altLang="ja-JP"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を所有しない住民も含めた合意形成が必要</a:t>
                      </a:r>
                      <a:endParaRPr kumimoji="1" lang="en-US" altLang="ja-JP"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spcBef>
                          <a:spcPts val="600"/>
                        </a:spcBef>
                      </a:pPr>
                      <a:r>
                        <a:rPr kumimoji="1" lang="ja-JP" altLang="en-US"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 設置する場合は、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利用者の認証や電気利用料の集計、料金の課金などの管理や運用の仕組みが必要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spcBef>
                          <a:spcPts val="600"/>
                        </a:spcBef>
                      </a:pPr>
                      <a:r>
                        <a:rPr kumimoji="1" lang="ja-JP" altLang="en-US" sz="1200" b="0" i="0" u="none" strike="noStrike" kern="1200" baseline="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 合意形成等の調整に時間を要することから、国補助金との整合を図ることが難しい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360405799"/>
              </p:ext>
            </p:extLst>
          </p:nvPr>
        </p:nvGraphicFramePr>
        <p:xfrm>
          <a:off x="103053" y="3438807"/>
          <a:ext cx="8928000" cy="3308410"/>
        </p:xfrm>
        <a:graphic>
          <a:graphicData uri="http://schemas.openxmlformats.org/drawingml/2006/table">
            <a:tbl>
              <a:tblPr firstRow="1" bandRow="1">
                <a:tableStyleId>{5C22544A-7EE6-4342-B048-85BDC9FD1C3A}</a:tableStyleId>
              </a:tblPr>
              <a:tblGrid>
                <a:gridCol w="4615565"/>
                <a:gridCol w="4312435"/>
              </a:tblGrid>
              <a:tr h="303858">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進捗状況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rgbClr val="0070C0"/>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rgbClr val="0070C0"/>
                    </a:solidFill>
                  </a:tcPr>
                </a:tc>
              </a:tr>
              <a:tr h="3004552">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マンション管理業協会や、マンション管理会社にヒアリングを実施</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・既設マンションでの充電器の設置事例はない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5113" indent="-84138"/>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・カーシェアのニーズは比較的高い、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とセットで充電器設置はあり得る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5113" indent="-84138"/>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・補助金の公募期間が短い など</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年度充電インフラ補助金に府内の既設マンションが採択（</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・住民から設置の要望があった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・費用の負担が少額で済んだ</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・電気代は利用者が負担</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5113" indent="-84138"/>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（メーター設置）</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spcBef>
                          <a:spcPts val="600"/>
                        </a:spcBef>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府営住宅駐車場の空き区画を活用したカーシェアリング事業の実施</a:t>
                      </a:r>
                    </a:p>
                    <a:p>
                      <a:pPr marL="177800" indent="3175"/>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導入車両の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割以上を</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等の次世代自動車</a:t>
                      </a:r>
                    </a:p>
                    <a:p>
                      <a:pPr marL="177800" indent="3175"/>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実施状況</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177800" indent="18415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地域にて全</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台をカーシェア</a:t>
                      </a:r>
                    </a:p>
                    <a:p>
                      <a:pPr marL="177800" indent="18415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・うち、次世代自動車は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台（うち、</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tx2">
                        <a:lumMod val="20000"/>
                        <a:lumOff val="80000"/>
                      </a:schemeClr>
                    </a:solidFill>
                  </a:tcPr>
                </a:tc>
                <a:tc>
                  <a:txBody>
                    <a:bodyPr/>
                    <a:lstStyle/>
                    <a:p>
                      <a:pPr marL="177800" marR="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マンション管理業協会のセミナーで国補助制度の説明を実施するなど、引き続き、充電インフラの整備を促進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60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加えて、事業所（主に大阪湾岸エリア）での設置に向けても、国補助金の情報を提供</a:t>
                      </a:r>
                    </a:p>
                    <a:p>
                      <a:pPr marL="177800" marR="0" indent="-177800" algn="l" defTabSz="914400" rtl="0" eaLnBrk="1" fontAlgn="auto" latinLnBrk="0" hangingPunct="1">
                        <a:lnSpc>
                          <a:spcPct val="100000"/>
                        </a:lnSpc>
                        <a:spcBef>
                          <a:spcPts val="600"/>
                        </a:spcBef>
                        <a:spcAft>
                          <a:spcPts val="0"/>
                        </a:spcAft>
                        <a:buClrTx/>
                        <a:buSzTx/>
                        <a:buFontTx/>
                        <a:buNone/>
                        <a:tabLst/>
                        <a:defRPr/>
                      </a:pP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600"/>
                        </a:spcBef>
                        <a:spcAft>
                          <a:spcPts val="0"/>
                        </a:spcAft>
                        <a:buClrTx/>
                        <a:buSzTx/>
                        <a:buFontTx/>
                        <a:buNone/>
                        <a:tabLst/>
                        <a:defRPr/>
                      </a:pP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600"/>
                        </a:spcBef>
                        <a:spcAft>
                          <a:spcPts val="0"/>
                        </a:spcAft>
                        <a:buClrTx/>
                        <a:buSzTx/>
                        <a:buFontTx/>
                        <a:buNone/>
                        <a:tabLst/>
                        <a:defRPr/>
                      </a:pP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600"/>
                        </a:spcBef>
                        <a:spcAft>
                          <a:spcPts val="0"/>
                        </a:spcAft>
                        <a:buClrTx/>
                        <a:buSzTx/>
                        <a:buFontTx/>
                        <a:buNone/>
                        <a:tabLst/>
                        <a:defRPr/>
                      </a:pP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600"/>
                        </a:spcBef>
                        <a:spcAft>
                          <a:spcPts val="0"/>
                        </a:spcAft>
                        <a:buClrTx/>
                        <a:buSzTx/>
                        <a:buFontTx/>
                        <a:buNone/>
                        <a:tabLst/>
                        <a:defRPr/>
                      </a:pP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60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府営住宅駐車場を活用したカーシェアリング事業のさらなる拡充にむけ、平成</a:t>
                      </a:r>
                      <a:r>
                        <a:rPr kumimoji="1"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年度以降の実施事業者を公募（</a:t>
                      </a:r>
                      <a:r>
                        <a:rPr kumimoji="1"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秋ごろ）</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B w="12700" cap="flat" cmpd="sng" algn="ctr">
                      <a:solidFill>
                        <a:schemeClr val="bg1"/>
                      </a:solidFill>
                      <a:prstDash val="solid"/>
                      <a:round/>
                      <a:headEnd type="none" w="med" len="med"/>
                      <a:tailEnd type="none" w="med" len="med"/>
                    </a:lnB>
                    <a:solidFill>
                      <a:schemeClr val="tx2">
                        <a:lumMod val="20000"/>
                        <a:lumOff val="80000"/>
                      </a:schemeClr>
                    </a:solidFill>
                  </a:tcPr>
                </a:tc>
              </a:tr>
            </a:tbl>
          </a:graphicData>
        </a:graphic>
      </p:graphicFrame>
      <p:sp>
        <p:nvSpPr>
          <p:cNvPr id="18" name="下矢印 17"/>
          <p:cNvSpPr/>
          <p:nvPr/>
        </p:nvSpPr>
        <p:spPr>
          <a:xfrm>
            <a:off x="3263911" y="3232297"/>
            <a:ext cx="2529223" cy="2406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吹き出し 2"/>
          <p:cNvSpPr/>
          <p:nvPr/>
        </p:nvSpPr>
        <p:spPr>
          <a:xfrm>
            <a:off x="2330503" y="4939641"/>
            <a:ext cx="2203397" cy="553998"/>
          </a:xfrm>
          <a:prstGeom prst="wedgeRectCallout">
            <a:avLst>
              <a:gd name="adj1" fmla="val 10935"/>
              <a:gd name="adj2" fmla="val -7268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・エスリード千里山</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分譲）</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・グラニット豊中（賃貸）</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次世代自動車振興センターの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010150" y="4721885"/>
            <a:ext cx="3768553" cy="793090"/>
          </a:xfrm>
          <a:prstGeom prst="downArrowCallout">
            <a:avLst>
              <a:gd name="adj1" fmla="val 47610"/>
              <a:gd name="adj2" fmla="val 63474"/>
              <a:gd name="adj3" fmla="val 17053"/>
              <a:gd name="adj4" fmla="val 76527"/>
            </a:avLst>
          </a:prstGeom>
          <a:solidFill>
            <a:schemeClr val="bg1"/>
          </a:solidFill>
          <a:ln w="12700">
            <a:solidFill>
              <a:schemeClr val="tx1"/>
            </a:solidFill>
          </a:ln>
        </p:spPr>
        <p:txBody>
          <a:bodyPr wrap="square" rtlCol="0">
            <a:spAutoFit/>
          </a:bodyPr>
          <a:lstStyle/>
          <a:p>
            <a:pPr eaLnBrk="1" fontAlgn="auto" hangingPunct="1">
              <a:spcBef>
                <a:spcPts val="0"/>
              </a:spcBef>
              <a:spcAft>
                <a:spcPts val="0"/>
              </a:spcAf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充電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インフラ補助金の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採択結果については、「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設置場所名称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」に加えて</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「住所」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も公表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よう次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世代自動車振興センターに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申し入れ。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pPr>
              <a:defRPr/>
            </a:pPr>
            <a:fld id="{A4A0DCBF-9C28-4B95-8AAC-A3FF3DF71C00}" type="slidenum">
              <a:rPr lang="ja-JP" altLang="en-US" smtClean="0"/>
              <a:pPr>
                <a:defRPr/>
              </a:pPr>
              <a:t>9</a:t>
            </a:fld>
            <a:endParaRPr lang="ja-JP" altLang="en-US"/>
          </a:p>
        </p:txBody>
      </p:sp>
      <p:sp>
        <p:nvSpPr>
          <p:cNvPr id="21" name="テキスト ボックス 20"/>
          <p:cNvSpPr txBox="1"/>
          <p:nvPr/>
        </p:nvSpPr>
        <p:spPr>
          <a:xfrm>
            <a:off x="5505450" y="5531510"/>
            <a:ext cx="2790825" cy="276999"/>
          </a:xfrm>
          <a:prstGeom prst="rect">
            <a:avLst/>
          </a:prstGeom>
          <a:solidFill>
            <a:srgbClr val="FFFF00"/>
          </a:solidFill>
          <a:ln w="34925" cmpd="dbl">
            <a:solidFill>
              <a:schemeClr val="tx1"/>
            </a:solidFill>
          </a:ln>
        </p:spPr>
        <p:txBody>
          <a:bodyPr wrap="square" rtlCol="0">
            <a:spAutoFit/>
          </a:bodyPr>
          <a:lstStyle/>
          <a:p>
            <a:pPr algn="ctr" eaLnBrk="1" fontAlgn="auto" hangingPunct="1">
              <a:spcBef>
                <a:spcPts val="0"/>
              </a:spcBef>
              <a:spcAft>
                <a:spcPts val="0"/>
              </a:spcAft>
              <a:defRPr/>
            </a:pP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定期的</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に府へ情報提供されることに</a:t>
            </a:r>
            <a:r>
              <a:rPr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64418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5505</TotalTime>
  <Words>1629</Words>
  <Application>Microsoft Office PowerPoint</Application>
  <PresentationFormat>画面に合わせる (4:3)</PresentationFormat>
  <Paragraphs>309</Paragraphs>
  <Slides>12</Slides>
  <Notes>12</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EV・FCVの普及推進について    大阪府商工労働部 成長産業振興室新エネルギー産業課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燃料電池（ＦＣ）バス体験イベント＠関西国際空港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2017-08-17T07:55:32Z</cp:lastPrinted>
  <dcterms:created xsi:type="dcterms:W3CDTF">2015-12-14T04:10:34Z</dcterms:created>
  <dcterms:modified xsi:type="dcterms:W3CDTF">2017-08-21T03:11:25Z</dcterms:modified>
</cp:coreProperties>
</file>