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6"/>
  </p:notesMasterIdLst>
  <p:sldIdLst>
    <p:sldId id="256" r:id="rId2"/>
    <p:sldId id="305" r:id="rId3"/>
    <p:sldId id="307" r:id="rId4"/>
    <p:sldId id="308"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CCCC"/>
    <a:srgbClr val="008000"/>
    <a:srgbClr val="99FF33"/>
    <a:srgbClr val="080808"/>
    <a:srgbClr val="FF0000"/>
    <a:srgbClr val="0000FF"/>
    <a:srgbClr val="FF99FF"/>
    <a:srgbClr val="FF99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18" autoAdjust="0"/>
    <p:restoredTop sz="96763" autoAdjust="0"/>
  </p:normalViewPr>
  <p:slideViewPr>
    <p:cSldViewPr>
      <p:cViewPr>
        <p:scale>
          <a:sx n="66" d="100"/>
          <a:sy n="66" d="100"/>
        </p:scale>
        <p:origin x="-1542" y="-114"/>
      </p:cViewPr>
      <p:guideLst>
        <p:guide orient="horz" pos="2160"/>
        <p:guide pos="2880"/>
      </p:guideLst>
    </p:cSldViewPr>
  </p:slideViewPr>
  <p:outlineViewPr>
    <p:cViewPr>
      <p:scale>
        <a:sx n="33" d="100"/>
        <a:sy n="33" d="100"/>
      </p:scale>
      <p:origin x="0" y="109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574" cy="496888"/>
          </a:xfrm>
          <a:prstGeom prst="rect">
            <a:avLst/>
          </a:prstGeom>
        </p:spPr>
        <p:txBody>
          <a:bodyPr vert="horz" lIns="91401" tIns="45699" rIns="91401" bIns="45699"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6038" y="2"/>
            <a:ext cx="2949574" cy="496888"/>
          </a:xfrm>
          <a:prstGeom prst="rect">
            <a:avLst/>
          </a:prstGeom>
        </p:spPr>
        <p:txBody>
          <a:bodyPr vert="horz" lIns="91401" tIns="45699" rIns="91401" bIns="45699" rtlCol="0"/>
          <a:lstStyle>
            <a:lvl1pPr algn="r">
              <a:defRPr sz="1100"/>
            </a:lvl1pPr>
          </a:lstStyle>
          <a:p>
            <a:fld id="{61CA31F8-F74A-40F1-8DAA-9DFF74669CC7}" type="datetimeFigureOut">
              <a:rPr kumimoji="1" lang="ja-JP" altLang="en-US" smtClean="0"/>
              <a:pPr/>
              <a:t>2017/8/22</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01" tIns="45699" rIns="91401" bIns="45699" rtlCol="0" anchor="ctr"/>
          <a:lstStyle/>
          <a:p>
            <a:endParaRPr lang="ja-JP" altLang="en-US"/>
          </a:p>
        </p:txBody>
      </p:sp>
      <p:sp>
        <p:nvSpPr>
          <p:cNvPr id="5" name="ノート プレースホルダー 4"/>
          <p:cNvSpPr>
            <a:spLocks noGrp="1"/>
          </p:cNvSpPr>
          <p:nvPr>
            <p:ph type="body" sz="quarter" idx="3"/>
          </p:nvPr>
        </p:nvSpPr>
        <p:spPr>
          <a:xfrm>
            <a:off x="681043" y="4721226"/>
            <a:ext cx="5445126" cy="4471991"/>
          </a:xfrm>
          <a:prstGeom prst="rect">
            <a:avLst/>
          </a:prstGeom>
        </p:spPr>
        <p:txBody>
          <a:bodyPr vert="horz" lIns="91401" tIns="45699" rIns="91401" bIns="4569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7"/>
            <a:ext cx="2949574" cy="496887"/>
          </a:xfrm>
          <a:prstGeom prst="rect">
            <a:avLst/>
          </a:prstGeom>
        </p:spPr>
        <p:txBody>
          <a:bodyPr vert="horz" lIns="91401" tIns="45699" rIns="91401" bIns="45699"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6038" y="9440867"/>
            <a:ext cx="2949574" cy="496887"/>
          </a:xfrm>
          <a:prstGeom prst="rect">
            <a:avLst/>
          </a:prstGeom>
        </p:spPr>
        <p:txBody>
          <a:bodyPr vert="horz" lIns="91401" tIns="45699" rIns="91401" bIns="45699" rtlCol="0" anchor="b"/>
          <a:lstStyle>
            <a:lvl1pPr algn="r">
              <a:defRPr sz="1100"/>
            </a:lvl1pPr>
          </a:lstStyle>
          <a:p>
            <a:fld id="{1934D5CC-4A0C-4D44-9FBB-22AD4B79EF7B}" type="slidenum">
              <a:rPr kumimoji="1" lang="ja-JP" altLang="en-US" smtClean="0"/>
              <a:pPr/>
              <a:t>‹#›</a:t>
            </a:fld>
            <a:endParaRPr kumimoji="1" lang="ja-JP" altLang="en-US"/>
          </a:p>
        </p:txBody>
      </p:sp>
    </p:spTree>
    <p:extLst>
      <p:ext uri="{BB962C8B-B14F-4D97-AF65-F5344CB8AC3E}">
        <p14:creationId xmlns:p14="http://schemas.microsoft.com/office/powerpoint/2010/main" val="24560843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ACE144E-E570-4629-84FD-EF3F45E15CE3}" type="slidenum">
              <a:rPr kumimoji="1" lang="ja-JP" altLang="en-US" smtClean="0"/>
              <a:pPr/>
              <a:t>1</a:t>
            </a:fld>
            <a:endParaRPr kumimoji="1" lang="ja-JP" altLang="en-US"/>
          </a:p>
        </p:txBody>
      </p:sp>
    </p:spTree>
    <p:extLst>
      <p:ext uri="{BB962C8B-B14F-4D97-AF65-F5344CB8AC3E}">
        <p14:creationId xmlns:p14="http://schemas.microsoft.com/office/powerpoint/2010/main" val="1218243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ACE144E-E570-4629-84FD-EF3F45E15CE3}" type="slidenum">
              <a:rPr kumimoji="1" lang="ja-JP" altLang="en-US" smtClean="0"/>
              <a:pPr/>
              <a:t>2</a:t>
            </a:fld>
            <a:endParaRPr kumimoji="1" lang="ja-JP" altLang="en-US"/>
          </a:p>
        </p:txBody>
      </p:sp>
    </p:spTree>
    <p:extLst>
      <p:ext uri="{BB962C8B-B14F-4D97-AF65-F5344CB8AC3E}">
        <p14:creationId xmlns:p14="http://schemas.microsoft.com/office/powerpoint/2010/main" val="1218243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ACE144E-E570-4629-84FD-EF3F45E15CE3}" type="slidenum">
              <a:rPr kumimoji="1" lang="ja-JP" altLang="en-US" smtClean="0"/>
              <a:pPr/>
              <a:t>3</a:t>
            </a:fld>
            <a:endParaRPr kumimoji="1" lang="ja-JP" altLang="en-US"/>
          </a:p>
        </p:txBody>
      </p:sp>
    </p:spTree>
    <p:extLst>
      <p:ext uri="{BB962C8B-B14F-4D97-AF65-F5344CB8AC3E}">
        <p14:creationId xmlns:p14="http://schemas.microsoft.com/office/powerpoint/2010/main" val="1218243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03FC286-0FB2-43E7-A537-700FCA38C029}" type="datetimeFigureOut">
              <a:rPr kumimoji="1" lang="ja-JP" altLang="en-US" smtClean="0"/>
              <a:pPr/>
              <a:t>2017/8/22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2755576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03FC286-0FB2-43E7-A537-700FCA38C029}" type="datetimeFigureOut">
              <a:rPr kumimoji="1" lang="ja-JP" altLang="en-US" smtClean="0"/>
              <a:pPr/>
              <a:t>2017/8/22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2998070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03FC286-0FB2-43E7-A537-700FCA38C029}" type="datetimeFigureOut">
              <a:rPr kumimoji="1" lang="ja-JP" altLang="en-US" smtClean="0"/>
              <a:pPr/>
              <a:t>2017/8/22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682456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03FC286-0FB2-43E7-A537-700FCA38C029}" type="datetimeFigureOut">
              <a:rPr kumimoji="1" lang="ja-JP" altLang="en-US" smtClean="0"/>
              <a:pPr/>
              <a:t>2017/8/22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2533228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03FC286-0FB2-43E7-A537-700FCA38C029}" type="datetimeFigureOut">
              <a:rPr kumimoji="1" lang="ja-JP" altLang="en-US" smtClean="0"/>
              <a:pPr/>
              <a:t>2017/8/22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2071562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03FC286-0FB2-43E7-A537-700FCA38C029}" type="datetimeFigureOut">
              <a:rPr kumimoji="1" lang="ja-JP" altLang="en-US" smtClean="0"/>
              <a:pPr/>
              <a:t>2017/8/22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2160392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03FC286-0FB2-43E7-A537-700FCA38C029}" type="datetimeFigureOut">
              <a:rPr kumimoji="1" lang="ja-JP" altLang="en-US" smtClean="0"/>
              <a:pPr/>
              <a:t>2017/8/22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301988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03FC286-0FB2-43E7-A537-700FCA38C029}" type="datetimeFigureOut">
              <a:rPr kumimoji="1" lang="ja-JP" altLang="en-US" smtClean="0"/>
              <a:pPr/>
              <a:t>2017/8/22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2574524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03FC286-0FB2-43E7-A537-700FCA38C029}" type="datetimeFigureOut">
              <a:rPr kumimoji="1" lang="ja-JP" altLang="en-US" smtClean="0"/>
              <a:pPr/>
              <a:t>2017/8/22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549350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03FC286-0FB2-43E7-A537-700FCA38C029}" type="datetimeFigureOut">
              <a:rPr kumimoji="1" lang="ja-JP" altLang="en-US" smtClean="0"/>
              <a:pPr/>
              <a:t>2017/8/22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184018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03FC286-0FB2-43E7-A537-700FCA38C029}" type="datetimeFigureOut">
              <a:rPr kumimoji="1" lang="ja-JP" altLang="en-US" smtClean="0"/>
              <a:pPr/>
              <a:t>2017/8/22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3241350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FC286-0FB2-43E7-A537-700FCA38C029}" type="datetimeFigureOut">
              <a:rPr kumimoji="1" lang="ja-JP" altLang="en-US" smtClean="0"/>
              <a:pPr/>
              <a:t>2017/8/22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356636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323528" y="2276872"/>
            <a:ext cx="8424936"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a:latin typeface="+mn-ea"/>
                <a:ea typeface="+mn-ea"/>
              </a:rPr>
              <a:t>大阪府環境審議会答申へ</a:t>
            </a:r>
            <a:r>
              <a:rPr lang="ja-JP" altLang="en-US" sz="3600" dirty="0" smtClean="0">
                <a:latin typeface="+mn-ea"/>
                <a:ea typeface="+mn-ea"/>
              </a:rPr>
              <a:t>の</a:t>
            </a:r>
            <a:endParaRPr lang="en-US" altLang="ja-JP" sz="3600" dirty="0" smtClean="0">
              <a:latin typeface="+mn-ea"/>
              <a:ea typeface="+mn-ea"/>
            </a:endParaRPr>
          </a:p>
          <a:p>
            <a:r>
              <a:rPr lang="ja-JP" altLang="en-US" sz="3600" dirty="0" smtClean="0">
                <a:latin typeface="+mn-ea"/>
                <a:ea typeface="+mn-ea"/>
              </a:rPr>
              <a:t>対応</a:t>
            </a:r>
            <a:r>
              <a:rPr lang="ja-JP" altLang="en-US" sz="3600" dirty="0">
                <a:latin typeface="+mn-ea"/>
                <a:ea typeface="+mn-ea"/>
              </a:rPr>
              <a:t>状況に</a:t>
            </a:r>
            <a:r>
              <a:rPr lang="ja-JP" altLang="en-US" sz="3600" dirty="0" smtClean="0">
                <a:latin typeface="+mn-ea"/>
                <a:ea typeface="+mn-ea"/>
              </a:rPr>
              <a:t>ついて</a:t>
            </a:r>
            <a:endParaRPr lang="ja-JP" altLang="en-US" sz="3600" dirty="0">
              <a:latin typeface="+mn-ea"/>
              <a:ea typeface="+mn-ea"/>
            </a:endParaRPr>
          </a:p>
        </p:txBody>
      </p:sp>
      <p:sp>
        <p:nvSpPr>
          <p:cNvPr id="7" name="タイトル 1"/>
          <p:cNvSpPr txBox="1">
            <a:spLocks/>
          </p:cNvSpPr>
          <p:nvPr/>
        </p:nvSpPr>
        <p:spPr>
          <a:xfrm>
            <a:off x="7524472" y="404664"/>
            <a:ext cx="1296000" cy="576000"/>
          </a:xfrm>
          <a:prstGeom prst="rect">
            <a:avLst/>
          </a:prstGeom>
          <a:ln>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dirty="0" smtClean="0">
                <a:latin typeface="+mn-ea"/>
                <a:ea typeface="+mn-ea"/>
              </a:rPr>
              <a:t>資料５</a:t>
            </a:r>
            <a:endParaRPr lang="ja-JP" altLang="en-US" sz="2000" dirty="0">
              <a:latin typeface="+mn-ea"/>
              <a:ea typeface="+mn-ea"/>
            </a:endParaRPr>
          </a:p>
        </p:txBody>
      </p:sp>
    </p:spTree>
    <p:extLst>
      <p:ext uri="{BB962C8B-B14F-4D97-AF65-F5344CB8AC3E}">
        <p14:creationId xmlns:p14="http://schemas.microsoft.com/office/powerpoint/2010/main" val="3923342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ー 12"/>
          <p:cNvSpPr>
            <a:spLocks noGrp="1"/>
          </p:cNvSpPr>
          <p:nvPr>
            <p:ph type="sldNum" sz="quarter" idx="12"/>
          </p:nvPr>
        </p:nvSpPr>
        <p:spPr>
          <a:xfrm>
            <a:off x="8575420" y="6520259"/>
            <a:ext cx="576064" cy="365125"/>
          </a:xfrm>
        </p:spPr>
        <p:txBody>
          <a:bodyPr/>
          <a:lstStyle/>
          <a:p>
            <a:fld id="{DE2F8A21-8B7F-4E81-A1D6-B63D9660F4C6}" type="slidenum">
              <a:rPr kumimoji="1" lang="ja-JP" altLang="en-US" smtClean="0"/>
              <a:pPr/>
              <a:t>1</a:t>
            </a:fld>
            <a:endParaRPr kumimoji="1" lang="ja-JP" altLang="en-US" dirty="0"/>
          </a:p>
        </p:txBody>
      </p:sp>
      <p:cxnSp>
        <p:nvCxnSpPr>
          <p:cNvPr id="16" name="直線コネクタ 15"/>
          <p:cNvCxnSpPr/>
          <p:nvPr/>
        </p:nvCxnSpPr>
        <p:spPr>
          <a:xfrm>
            <a:off x="323528" y="750752"/>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08540" y="15007"/>
            <a:ext cx="8711952" cy="461665"/>
          </a:xfrm>
          <a:prstGeom prst="rect">
            <a:avLst/>
          </a:prstGeom>
          <a:noFill/>
        </p:spPr>
        <p:txBody>
          <a:bodyPr wrap="square" rtlCol="0">
            <a:spAutoFit/>
          </a:bodyPr>
          <a:lstStyle/>
          <a:p>
            <a:r>
              <a:rPr lang="ja-JP" altLang="en-US" sz="2400" dirty="0" smtClean="0">
                <a:latin typeface="+mn-ea"/>
              </a:rPr>
              <a:t>大阪府</a:t>
            </a:r>
            <a:r>
              <a:rPr lang="ja-JP" altLang="en-US" sz="2400" dirty="0">
                <a:latin typeface="+mn-ea"/>
              </a:rPr>
              <a:t>環境審</a:t>
            </a:r>
            <a:r>
              <a:rPr lang="ja-JP" altLang="en-US" sz="2400" dirty="0" smtClean="0">
                <a:latin typeface="+mn-ea"/>
              </a:rPr>
              <a:t>議会の答申（平成</a:t>
            </a:r>
            <a:r>
              <a:rPr lang="en-US" altLang="ja-JP" sz="2400" dirty="0" smtClean="0">
                <a:latin typeface="+mn-ea"/>
              </a:rPr>
              <a:t>29</a:t>
            </a:r>
            <a:r>
              <a:rPr lang="ja-JP" altLang="en-US" sz="2400" dirty="0" smtClean="0">
                <a:latin typeface="+mn-ea"/>
              </a:rPr>
              <a:t>年</a:t>
            </a:r>
            <a:r>
              <a:rPr lang="en-US" altLang="ja-JP" sz="2400" dirty="0" smtClean="0">
                <a:latin typeface="+mn-ea"/>
              </a:rPr>
              <a:t>11</a:t>
            </a:r>
            <a:r>
              <a:rPr lang="ja-JP" altLang="en-US" sz="2400" dirty="0" smtClean="0">
                <a:latin typeface="+mn-ea"/>
              </a:rPr>
              <a:t>月）への対応状況について</a:t>
            </a:r>
            <a:endParaRPr kumimoji="1" lang="ja-JP" altLang="en-US" sz="2400" dirty="0">
              <a:latin typeface="+mn-ea"/>
            </a:endParaRPr>
          </a:p>
        </p:txBody>
      </p:sp>
      <p:sp>
        <p:nvSpPr>
          <p:cNvPr id="11" name="テキスト ボックス 10"/>
          <p:cNvSpPr txBox="1"/>
          <p:nvPr/>
        </p:nvSpPr>
        <p:spPr>
          <a:xfrm>
            <a:off x="223508" y="1277198"/>
            <a:ext cx="8740980" cy="1440000"/>
          </a:xfrm>
          <a:prstGeom prst="rect">
            <a:avLst/>
          </a:prstGeom>
          <a:noFill/>
          <a:ln>
            <a:solidFill>
              <a:schemeClr val="accent1"/>
            </a:solidFill>
          </a:ln>
        </p:spPr>
        <p:txBody>
          <a:bodyPr wrap="square" rtlCol="0" anchor="ctr" anchorCtr="0">
            <a:noAutofit/>
          </a:bodyPr>
          <a:lstStyle/>
          <a:p>
            <a:pPr marL="130175" indent="-130175">
              <a:spcBef>
                <a:spcPts val="6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①「非適合車</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ゼロ</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宣言」のスローガンを掲げた広報周知</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30175" indent="-130175">
              <a:spcBef>
                <a:spcPts val="6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②府内における</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立入検査（自家用自動車の対策を</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強化）と広報周知</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30175" indent="-130175">
              <a:spcBef>
                <a:spcPts val="6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近隣５府県での広報周知や全国関係団体への情報</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提供</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30175" indent="-130175">
              <a:spcBef>
                <a:spcPts val="6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④事業者等の取組の見直し（ステッカー制度等）</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21"/>
          <p:cNvSpPr>
            <a:spLocks noChangeArrowheads="1"/>
          </p:cNvSpPr>
          <p:nvPr/>
        </p:nvSpPr>
        <p:spPr bwMode="auto">
          <a:xfrm>
            <a:off x="287444" y="874178"/>
            <a:ext cx="4140540" cy="324000"/>
          </a:xfrm>
          <a:prstGeom prst="rect">
            <a:avLst/>
          </a:prstGeom>
          <a:solidFill>
            <a:schemeClr val="tx2">
              <a:lumMod val="5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1" lang="ja-JP" altLang="ja-JP" b="0" i="0" u="none" strike="noStrike" cap="none" normalizeH="0" baseline="0" dirty="0" smtClean="0">
                <a:ln>
                  <a:noFill/>
                </a:ln>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効果的かつ効率的な流入車規制の推進</a:t>
            </a:r>
          </a:p>
        </p:txBody>
      </p:sp>
      <p:sp>
        <p:nvSpPr>
          <p:cNvPr id="17" name="テキスト ボックス 16"/>
          <p:cNvSpPr txBox="1"/>
          <p:nvPr/>
        </p:nvSpPr>
        <p:spPr>
          <a:xfrm>
            <a:off x="223508" y="3292902"/>
            <a:ext cx="8740980" cy="3420000"/>
          </a:xfrm>
          <a:prstGeom prst="rect">
            <a:avLst/>
          </a:prstGeom>
          <a:noFill/>
          <a:ln>
            <a:solidFill>
              <a:schemeClr val="accent1"/>
            </a:solidFill>
          </a:ln>
        </p:spPr>
        <p:txBody>
          <a:bodyPr wrap="square" rtlCol="0" anchor="ctr" anchorCtr="0">
            <a:noAutofit/>
          </a:bodyPr>
          <a:lstStyle/>
          <a:p>
            <a:pPr marL="174625" lvl="0" indent="-174625" eaLnBrk="0" fontAlgn="base" hangingPunct="0">
              <a:spcBef>
                <a:spcPct val="0"/>
              </a:spcBef>
              <a:spcAft>
                <a:spcPct val="0"/>
              </a:spcAft>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大阪府生活環境の保全等に関する条例を改正し</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、ステッカー制度の廃止など</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lvl="0" indent="-174625" eaLnBrk="0" fontAlgn="base" hangingPunct="0">
              <a:spcBef>
                <a:spcPct val="0"/>
              </a:spcBef>
              <a:spcAft>
                <a:spcPct val="0"/>
              </a:spcAft>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役割</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を終えた義務を</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緩和</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H29.3.29</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施行）</a:t>
            </a:r>
          </a:p>
          <a:p>
            <a:pPr lvl="0" eaLnBrk="0" fontAlgn="base" hangingPunct="0">
              <a:spcBef>
                <a:spcPts val="600"/>
              </a:spcBef>
              <a:spcAft>
                <a:spcPct val="0"/>
              </a:spcAft>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○従来の大阪城公園等に加え</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主に自家用</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自動車（白ナンバー）</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が</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eaLnBrk="0" fontAlgn="base" hangingPunct="0">
              <a:spcAft>
                <a:spcPct val="0"/>
              </a:spcAft>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出入りする</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工場や工事現場</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等の</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立入検査を実施</a:t>
            </a:r>
          </a:p>
          <a:p>
            <a:pPr lvl="0" eaLnBrk="0" fontAlgn="base" hangingPunct="0">
              <a:spcBef>
                <a:spcPts val="600"/>
              </a:spcBef>
              <a:spcAft>
                <a:spcPct val="0"/>
              </a:spcAft>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「非適合車ゼロ宣言」のポスター</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万枚、チラシ</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万枚を作成、</a:t>
            </a:r>
          </a:p>
          <a:p>
            <a:pPr lvl="0" eaLnBrk="0" fontAlgn="base" hangingPunct="0">
              <a:spcBef>
                <a:spcPct val="0"/>
              </a:spcBef>
              <a:spcAft>
                <a:spcPct val="0"/>
              </a:spcAft>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トラック協会等の関係団体や府内市町村、近隣</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府県へ配付</a:t>
            </a:r>
          </a:p>
          <a:p>
            <a:pPr lvl="0" eaLnBrk="0" fontAlgn="base" hangingPunct="0">
              <a:spcBef>
                <a:spcPts val="600"/>
              </a:spcBef>
              <a:spcAft>
                <a:spcPct val="0"/>
              </a:spcAft>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ラジオ大阪「ハッピーカーライフ」（土曜午後</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0:30</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放送）</a:t>
            </a:r>
          </a:p>
          <a:p>
            <a:pPr lvl="0" eaLnBrk="0" fontAlgn="base" hangingPunct="0">
              <a:spcBef>
                <a:spcPct val="0"/>
              </a:spcBef>
              <a:spcAft>
                <a:spcPct val="0"/>
              </a:spcAft>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で条例改正の周知</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H29.6/17</a:t>
            </a:r>
            <a:r>
              <a:rPr lang="ja-JP" altLang="en-US"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24</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p>
          <a:p>
            <a:pPr lvl="0" eaLnBrk="0" fontAlgn="base" hangingPunct="0">
              <a:spcBef>
                <a:spcPts val="600"/>
              </a:spcBef>
              <a:spcAft>
                <a:spcPct val="0"/>
              </a:spcAft>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大阪府内の</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安全運転管理者等講習</a:t>
            </a:r>
            <a:r>
              <a:rPr lang="en-US" altLang="ja-JP" b="1" baseline="30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で流入車</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規制の取組</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等を周知、</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eaLnBrk="0" fontAlgn="base" hangingPunct="0">
              <a:spcAft>
                <a:spcPct val="0"/>
              </a:spcAft>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今後、近隣府県においてもチラシ配布予定</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eaLnBrk="0" fontAlgn="base" hangingPunct="0">
              <a:spcAft>
                <a:spcPct val="0"/>
              </a:spcAft>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公安委員会による白ナンバー</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台以上事業者向け法定講習</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232470" y="2948458"/>
            <a:ext cx="2611338" cy="360040"/>
          </a:xfrm>
          <a:prstGeom prst="rect">
            <a:avLst/>
          </a:prstGeom>
          <a:noFill/>
          <a:ln>
            <a:noFill/>
          </a:ln>
        </p:spPr>
        <p:txBody>
          <a:bodyPr wrap="square" rtlCol="0" anchor="t" anchorCtr="0">
            <a:noAutofit/>
          </a:bodyPr>
          <a:lstStyle/>
          <a:p>
            <a:pPr marL="130175" indent="-130175">
              <a:spcBef>
                <a:spcPts val="300"/>
              </a:spcBef>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対応状況</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7488833" y="5843292"/>
            <a:ext cx="1619671" cy="504056"/>
          </a:xfrm>
          <a:prstGeom prst="rect">
            <a:avLst/>
          </a:prstGeom>
          <a:noFill/>
        </p:spPr>
        <p:txBody>
          <a:bodyPr wrap="square" rtlCol="0" anchor="t" anchorCtr="0">
            <a:noAutofit/>
          </a:bodyPr>
          <a:lstStyle/>
          <a:p>
            <a:pPr marL="130175" indent="-130175" algn="ctr">
              <a:spcBef>
                <a:spcPts val="300"/>
              </a:spcBef>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非適合車ゼロ宣言</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30175" indent="-130175" algn="ctr">
              <a:spcBef>
                <a:spcPts val="300"/>
              </a:spcBef>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チラシ</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1" name="Picture 2" descr="ちらし"/>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81650" y="3826506"/>
            <a:ext cx="1339296" cy="187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二等辺三角形 24"/>
          <p:cNvSpPr/>
          <p:nvPr/>
        </p:nvSpPr>
        <p:spPr>
          <a:xfrm flipV="1">
            <a:off x="3025924" y="2810518"/>
            <a:ext cx="3078382" cy="360040"/>
          </a:xfrm>
          <a:prstGeom prst="triangle">
            <a:avLst/>
          </a:prstGeom>
          <a:gradFill>
            <a:gsLst>
              <a:gs pos="100000">
                <a:schemeClr val="accent1">
                  <a:tint val="50000"/>
                  <a:satMod val="300000"/>
                </a:schemeClr>
              </a:gs>
              <a:gs pos="35000">
                <a:schemeClr val="accent1">
                  <a:tint val="37000"/>
                  <a:satMod val="300000"/>
                </a:schemeClr>
              </a:gs>
              <a:gs pos="0">
                <a:schemeClr val="accent1">
                  <a:tint val="15000"/>
                  <a:satMod val="35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5" name="テキスト ボックス 14"/>
          <p:cNvSpPr txBox="1"/>
          <p:nvPr/>
        </p:nvSpPr>
        <p:spPr>
          <a:xfrm>
            <a:off x="207978" y="397684"/>
            <a:ext cx="8468478" cy="307777"/>
          </a:xfrm>
          <a:prstGeom prst="rect">
            <a:avLst/>
          </a:prstGeom>
          <a:noFill/>
        </p:spPr>
        <p:txBody>
          <a:bodyPr wrap="square" rtlCol="0">
            <a:spAutoFit/>
          </a:bodyPr>
          <a:lstStyle/>
          <a:p>
            <a:r>
              <a:rPr lang="ja-JP" altLang="en-US" sz="1400" dirty="0" smtClean="0">
                <a:latin typeface="+mn-ea"/>
              </a:rPr>
              <a:t>（大阪府</a:t>
            </a:r>
            <a:r>
              <a:rPr lang="ja-JP" altLang="en-US" sz="1400" dirty="0">
                <a:latin typeface="+mn-ea"/>
              </a:rPr>
              <a:t>における流入車対策及び大型車を中心とする自動車環境対策の新たな取組に</a:t>
            </a:r>
            <a:r>
              <a:rPr lang="ja-JP" altLang="en-US" sz="1400" dirty="0" smtClean="0">
                <a:latin typeface="+mn-ea"/>
              </a:rPr>
              <a:t>ついて）</a:t>
            </a:r>
            <a:endParaRPr kumimoji="1" lang="ja-JP" altLang="en-US" sz="1400" dirty="0">
              <a:latin typeface="+mn-ea"/>
            </a:endParaRPr>
          </a:p>
        </p:txBody>
      </p:sp>
    </p:spTree>
    <p:extLst>
      <p:ext uri="{BB962C8B-B14F-4D97-AF65-F5344CB8AC3E}">
        <p14:creationId xmlns:p14="http://schemas.microsoft.com/office/powerpoint/2010/main" val="1155714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ー 12"/>
          <p:cNvSpPr>
            <a:spLocks noGrp="1"/>
          </p:cNvSpPr>
          <p:nvPr>
            <p:ph type="sldNum" sz="quarter" idx="12"/>
          </p:nvPr>
        </p:nvSpPr>
        <p:spPr>
          <a:xfrm>
            <a:off x="8575420" y="6520259"/>
            <a:ext cx="576064" cy="365125"/>
          </a:xfrm>
        </p:spPr>
        <p:txBody>
          <a:bodyPr/>
          <a:lstStyle/>
          <a:p>
            <a:fld id="{DE2F8A21-8B7F-4E81-A1D6-B63D9660F4C6}" type="slidenum">
              <a:rPr kumimoji="1" lang="ja-JP" altLang="en-US" smtClean="0"/>
              <a:pPr/>
              <a:t>2</a:t>
            </a:fld>
            <a:endParaRPr kumimoji="1" lang="ja-JP" altLang="en-US" dirty="0"/>
          </a:p>
        </p:txBody>
      </p:sp>
      <p:cxnSp>
        <p:nvCxnSpPr>
          <p:cNvPr id="16" name="直線コネクタ 1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08540" y="106778"/>
            <a:ext cx="8711952" cy="461665"/>
          </a:xfrm>
          <a:prstGeom prst="rect">
            <a:avLst/>
          </a:prstGeom>
          <a:noFill/>
        </p:spPr>
        <p:txBody>
          <a:bodyPr wrap="square" rtlCol="0">
            <a:spAutoFit/>
          </a:bodyPr>
          <a:lstStyle/>
          <a:p>
            <a:r>
              <a:rPr lang="ja-JP" altLang="en-US" sz="2400" dirty="0" smtClean="0">
                <a:latin typeface="+mn-ea"/>
              </a:rPr>
              <a:t>大阪府</a:t>
            </a:r>
            <a:r>
              <a:rPr lang="ja-JP" altLang="en-US" sz="2400" dirty="0">
                <a:latin typeface="+mn-ea"/>
              </a:rPr>
              <a:t>環境審</a:t>
            </a:r>
            <a:r>
              <a:rPr lang="ja-JP" altLang="en-US" sz="2400" dirty="0" smtClean="0">
                <a:latin typeface="+mn-ea"/>
              </a:rPr>
              <a:t>議会の答申への対応状況について</a:t>
            </a:r>
            <a:endParaRPr kumimoji="1" lang="ja-JP" altLang="en-US" sz="2400" dirty="0">
              <a:latin typeface="+mn-ea"/>
            </a:endParaRPr>
          </a:p>
        </p:txBody>
      </p:sp>
      <p:sp>
        <p:nvSpPr>
          <p:cNvPr id="11" name="正方形/長方形 21"/>
          <p:cNvSpPr>
            <a:spLocks noChangeArrowheads="1"/>
          </p:cNvSpPr>
          <p:nvPr/>
        </p:nvSpPr>
        <p:spPr bwMode="auto">
          <a:xfrm>
            <a:off x="287444" y="764704"/>
            <a:ext cx="3348452" cy="324000"/>
          </a:xfrm>
          <a:prstGeom prst="rect">
            <a:avLst/>
          </a:prstGeom>
          <a:solidFill>
            <a:schemeClr val="tx2">
              <a:lumMod val="5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lvl="0" fontAlgn="base">
              <a:spcBef>
                <a:spcPct val="0"/>
              </a:spcBef>
              <a:spcAft>
                <a:spcPct val="0"/>
              </a:spcAft>
            </a:pPr>
            <a:r>
              <a:rPr lang="ja-JP" altLang="en-US"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中小事業者に対する取組支援</a:t>
            </a:r>
          </a:p>
        </p:txBody>
      </p:sp>
      <p:sp>
        <p:nvSpPr>
          <p:cNvPr id="12" name="テキスト ボックス 11"/>
          <p:cNvSpPr txBox="1"/>
          <p:nvPr/>
        </p:nvSpPr>
        <p:spPr>
          <a:xfrm>
            <a:off x="223508" y="1181676"/>
            <a:ext cx="8740980" cy="2052000"/>
          </a:xfrm>
          <a:prstGeom prst="rect">
            <a:avLst/>
          </a:prstGeom>
          <a:noFill/>
          <a:ln>
            <a:solidFill>
              <a:schemeClr val="accent1"/>
            </a:solidFill>
          </a:ln>
        </p:spPr>
        <p:txBody>
          <a:bodyPr wrap="square" rtlCol="0" anchor="ctr" anchorCtr="0">
            <a:noAutofit/>
          </a:bodyPr>
          <a:lstStyle/>
          <a:p>
            <a:pPr marL="130175" indent="-130175">
              <a:spcBef>
                <a:spcPts val="300"/>
              </a:spcBef>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■環境配慮の取組推進の拠点機能（（仮称）</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ECO</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交通推進センター）の</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整備</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30175" indent="-130175">
              <a:spcBef>
                <a:spcPts val="3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エコドライブ・輸送効率化等の取組の促進</a:t>
            </a:r>
          </a:p>
          <a:p>
            <a:pPr marL="130175" indent="-130175">
              <a:spcBef>
                <a:spcPts val="300"/>
              </a:spcBef>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○運送事業者等への直接的な</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支援（環境</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配慮実践</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セミナー、個別</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診断）</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a:p>
            <a:pPr marL="130175" indent="-130175">
              <a:spcBef>
                <a:spcPts val="300"/>
              </a:spcBef>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○事業者へのメリットの付与</a:t>
            </a:r>
          </a:p>
          <a:p>
            <a:pPr marL="130175" indent="-130175">
              <a:spcBef>
                <a:spcPts val="300"/>
              </a:spcBef>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○荷主・旅行業者の理解促進</a:t>
            </a:r>
          </a:p>
          <a:p>
            <a:pPr marL="130175" indent="-130175">
              <a:spcBef>
                <a:spcPts val="3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②情報</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発信の</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強化</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232470" y="3487056"/>
            <a:ext cx="2793454" cy="360040"/>
          </a:xfrm>
          <a:prstGeom prst="rect">
            <a:avLst/>
          </a:prstGeom>
          <a:noFill/>
          <a:ln>
            <a:noFill/>
          </a:ln>
        </p:spPr>
        <p:txBody>
          <a:bodyPr wrap="square" rtlCol="0" anchor="t" anchorCtr="0">
            <a:noAutofit/>
          </a:bodyPr>
          <a:lstStyle/>
          <a:p>
            <a:pPr marL="130175" indent="-130175">
              <a:spcBef>
                <a:spcPts val="300"/>
              </a:spcBef>
            </a:pPr>
            <a:r>
              <a:rPr lang="ja-JP" altLang="en-US" smtClean="0">
                <a:latin typeface="メイリオ" panose="020B0604030504040204" pitchFamily="50" charset="-128"/>
                <a:ea typeface="メイリオ" panose="020B0604030504040204" pitchFamily="50" charset="-128"/>
                <a:cs typeface="メイリオ" panose="020B0604030504040204" pitchFamily="50" charset="-128"/>
              </a:rPr>
              <a:t>対応</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状況</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二等辺三角形 14"/>
          <p:cNvSpPr/>
          <p:nvPr/>
        </p:nvSpPr>
        <p:spPr>
          <a:xfrm flipV="1">
            <a:off x="3025924" y="3356992"/>
            <a:ext cx="3078382" cy="360040"/>
          </a:xfrm>
          <a:prstGeom prst="triangle">
            <a:avLst/>
          </a:prstGeom>
          <a:gradFill>
            <a:gsLst>
              <a:gs pos="100000">
                <a:schemeClr val="accent1">
                  <a:tint val="50000"/>
                  <a:satMod val="300000"/>
                </a:schemeClr>
              </a:gs>
              <a:gs pos="35000">
                <a:schemeClr val="accent1">
                  <a:tint val="37000"/>
                  <a:satMod val="300000"/>
                </a:schemeClr>
              </a:gs>
              <a:gs pos="0">
                <a:schemeClr val="accent1">
                  <a:tint val="15000"/>
                  <a:satMod val="35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7" name="テキスト ボックス 16"/>
          <p:cNvSpPr txBox="1"/>
          <p:nvPr/>
        </p:nvSpPr>
        <p:spPr>
          <a:xfrm>
            <a:off x="233462" y="3831648"/>
            <a:ext cx="8740980" cy="2844000"/>
          </a:xfrm>
          <a:prstGeom prst="rect">
            <a:avLst/>
          </a:prstGeom>
          <a:noFill/>
          <a:ln>
            <a:solidFill>
              <a:schemeClr val="accent1"/>
            </a:solidFill>
          </a:ln>
        </p:spPr>
        <p:txBody>
          <a:bodyPr wrap="square" rtlCol="0" anchor="t" anchorCtr="0">
            <a:noAutofit/>
          </a:bodyPr>
          <a:lstStyle/>
          <a:p>
            <a:pPr marL="130175" indent="-130175">
              <a:spcBef>
                <a:spcPts val="300"/>
              </a:spcBef>
            </a:pPr>
            <a:r>
              <a:rPr lang="ja-JP" altLang="en-US" b="1" smtClean="0">
                <a:latin typeface="メイリオ" panose="020B0604030504040204" pitchFamily="50" charset="-128"/>
                <a:ea typeface="メイリオ" panose="020B0604030504040204" pitchFamily="50" charset="-128"/>
                <a:cs typeface="メイリオ" panose="020B0604030504040204" pitchFamily="50" charset="-128"/>
              </a:rPr>
              <a:t>○環境に</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配慮した車の使い方</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に関する</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相談</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窓口「</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ECO</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交通</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30175" indent="-130175"/>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推進センター」を交通</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環境課内に</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設置</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「グリーン経営認証</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」取得事</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業者向け研修会に</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おいて、府の</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自動車環境対策について講演</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5/12</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：交通エコロジー</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モビリティ</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財団主催</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○自動車関係団体</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と連携し、エコドライブ</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に関するセミナーの開催を調整中</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○保険料</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割引及び融資制度の</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設定に</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ついて保険会社や銀行と調整中</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国やトラック協会等のエコカーの補助金情報を収集し、ホームページ</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へ掲載</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、メールマガジンで</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発信</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3" name="図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7899" y="3976598"/>
            <a:ext cx="1720067" cy="1108586"/>
          </a:xfrm>
          <a:prstGeom prst="rect">
            <a:avLst/>
          </a:prstGeom>
        </p:spPr>
      </p:pic>
    </p:spTree>
    <p:extLst>
      <p:ext uri="{BB962C8B-B14F-4D97-AF65-F5344CB8AC3E}">
        <p14:creationId xmlns:p14="http://schemas.microsoft.com/office/powerpoint/2010/main" val="754607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ー 12"/>
          <p:cNvSpPr>
            <a:spLocks noGrp="1"/>
          </p:cNvSpPr>
          <p:nvPr>
            <p:ph type="sldNum" sz="quarter" idx="12"/>
          </p:nvPr>
        </p:nvSpPr>
        <p:spPr>
          <a:xfrm>
            <a:off x="8575420" y="6520259"/>
            <a:ext cx="576064" cy="365125"/>
          </a:xfrm>
        </p:spPr>
        <p:txBody>
          <a:bodyPr/>
          <a:lstStyle/>
          <a:p>
            <a:fld id="{DE2F8A21-8B7F-4E81-A1D6-B63D9660F4C6}" type="slidenum">
              <a:rPr kumimoji="1" lang="ja-JP" altLang="en-US" smtClean="0"/>
              <a:pPr/>
              <a:t>3</a:t>
            </a:fld>
            <a:endParaRPr kumimoji="1" lang="ja-JP" altLang="en-US" dirty="0"/>
          </a:p>
        </p:txBody>
      </p:sp>
      <p:cxnSp>
        <p:nvCxnSpPr>
          <p:cNvPr id="16" name="直線コネクタ 1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08540" y="106778"/>
            <a:ext cx="8711952" cy="461665"/>
          </a:xfrm>
          <a:prstGeom prst="rect">
            <a:avLst/>
          </a:prstGeom>
          <a:noFill/>
        </p:spPr>
        <p:txBody>
          <a:bodyPr wrap="square" rtlCol="0">
            <a:spAutoFit/>
          </a:bodyPr>
          <a:lstStyle/>
          <a:p>
            <a:r>
              <a:rPr lang="ja-JP" altLang="en-US" sz="2400" dirty="0" smtClean="0">
                <a:latin typeface="+mn-ea"/>
              </a:rPr>
              <a:t>大阪府</a:t>
            </a:r>
            <a:r>
              <a:rPr lang="ja-JP" altLang="en-US" sz="2400" dirty="0">
                <a:latin typeface="+mn-ea"/>
              </a:rPr>
              <a:t>環境審</a:t>
            </a:r>
            <a:r>
              <a:rPr lang="ja-JP" altLang="en-US" sz="2400" dirty="0" smtClean="0">
                <a:latin typeface="+mn-ea"/>
              </a:rPr>
              <a:t>議会の答申への対応状況について</a:t>
            </a:r>
            <a:endParaRPr kumimoji="1" lang="ja-JP" altLang="en-US" sz="2400" dirty="0">
              <a:latin typeface="+mn-ea"/>
            </a:endParaRPr>
          </a:p>
        </p:txBody>
      </p:sp>
      <p:sp>
        <p:nvSpPr>
          <p:cNvPr id="11" name="正方形/長方形 21"/>
          <p:cNvSpPr>
            <a:spLocks noChangeArrowheads="1"/>
          </p:cNvSpPr>
          <p:nvPr/>
        </p:nvSpPr>
        <p:spPr bwMode="auto">
          <a:xfrm>
            <a:off x="287444" y="872752"/>
            <a:ext cx="2700380" cy="324000"/>
          </a:xfrm>
          <a:prstGeom prst="rect">
            <a:avLst/>
          </a:prstGeom>
          <a:solidFill>
            <a:schemeClr val="tx2">
              <a:lumMod val="50000"/>
            </a:schemeClr>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lvl="0" fontAlgn="base">
              <a:spcBef>
                <a:spcPct val="0"/>
              </a:spcBef>
              <a:spcAft>
                <a:spcPct val="0"/>
              </a:spcAft>
            </a:pPr>
            <a:r>
              <a:rPr lang="ja-JP" altLang="en-US"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市町村との連携の強化</a:t>
            </a:r>
          </a:p>
        </p:txBody>
      </p:sp>
      <p:sp>
        <p:nvSpPr>
          <p:cNvPr id="12" name="テキスト ボックス 11"/>
          <p:cNvSpPr txBox="1"/>
          <p:nvPr/>
        </p:nvSpPr>
        <p:spPr>
          <a:xfrm>
            <a:off x="223508" y="1484784"/>
            <a:ext cx="8740980" cy="684000"/>
          </a:xfrm>
          <a:prstGeom prst="rect">
            <a:avLst/>
          </a:prstGeom>
          <a:noFill/>
          <a:ln>
            <a:solidFill>
              <a:schemeClr val="accent1"/>
            </a:solidFill>
          </a:ln>
        </p:spPr>
        <p:txBody>
          <a:bodyPr wrap="square" rtlCol="0" anchor="ctr" anchorCtr="0">
            <a:noAutofit/>
          </a:bodyPr>
          <a:lstStyle/>
          <a:p>
            <a:pPr marL="130175" indent="-130175">
              <a:spcBef>
                <a:spcPts val="3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第３次</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計画の対象地域を</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37</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市町から全市町村に広げ、府内全体で</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取り組む</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32470" y="2478382"/>
            <a:ext cx="2467322" cy="360040"/>
          </a:xfrm>
          <a:prstGeom prst="rect">
            <a:avLst/>
          </a:prstGeom>
          <a:noFill/>
          <a:ln>
            <a:noFill/>
          </a:ln>
        </p:spPr>
        <p:txBody>
          <a:bodyPr wrap="square" rtlCol="0" anchor="t" anchorCtr="0">
            <a:noAutofit/>
          </a:bodyPr>
          <a:lstStyle/>
          <a:p>
            <a:pPr marL="130175" indent="-130175">
              <a:spcBef>
                <a:spcPts val="300"/>
              </a:spcBef>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対応状況</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二等辺三角形 13"/>
          <p:cNvSpPr/>
          <p:nvPr/>
        </p:nvSpPr>
        <p:spPr>
          <a:xfrm flipV="1">
            <a:off x="3025924" y="2276872"/>
            <a:ext cx="3078382" cy="360040"/>
          </a:xfrm>
          <a:prstGeom prst="triangle">
            <a:avLst/>
          </a:prstGeom>
          <a:gradFill>
            <a:gsLst>
              <a:gs pos="100000">
                <a:schemeClr val="accent1">
                  <a:tint val="50000"/>
                  <a:satMod val="300000"/>
                </a:schemeClr>
              </a:gs>
              <a:gs pos="35000">
                <a:schemeClr val="accent1">
                  <a:tint val="37000"/>
                  <a:satMod val="300000"/>
                </a:schemeClr>
              </a:gs>
              <a:gs pos="0">
                <a:schemeClr val="accent1">
                  <a:tint val="15000"/>
                  <a:satMod val="35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5" name="テキスト ボックス 14"/>
          <p:cNvSpPr txBox="1"/>
          <p:nvPr/>
        </p:nvSpPr>
        <p:spPr>
          <a:xfrm>
            <a:off x="223508" y="2798078"/>
            <a:ext cx="8740980" cy="2071082"/>
          </a:xfrm>
          <a:prstGeom prst="rect">
            <a:avLst/>
          </a:prstGeom>
          <a:noFill/>
          <a:ln>
            <a:solidFill>
              <a:schemeClr val="accent1"/>
            </a:solidFill>
          </a:ln>
        </p:spPr>
        <p:txBody>
          <a:bodyPr wrap="square" rtlCol="0" anchor="ctr" anchorCtr="0">
            <a:noAutofit/>
          </a:bodyPr>
          <a:lstStyle/>
          <a:p>
            <a:pPr marL="174625" indent="-174625">
              <a:spcBef>
                <a:spcPts val="300"/>
              </a:spcBef>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○大阪府自動車排出窒素酸化物及び粒子状物質総量削減計画策定協議会条例</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を改正、</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協</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議会の委員</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に対策地域外</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6</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町村長を</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位置づけ、体制を整備</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H29.3.29</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施行）</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lgn="r">
              <a:spcBef>
                <a:spcPts val="300"/>
              </a:spcBef>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参考資料</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a:t>
            </a:r>
          </a:p>
          <a:p>
            <a:pPr marL="174625" indent="-174625">
              <a:spcBef>
                <a:spcPts val="6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○府内全市町村が、普及啓発を中心とした自動車環境対策を</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積極的に</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推進していくため、「協議会における自動車環境対策の推進方針（案）」を作成</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資料６</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174625" indent="-174625">
              <a:spcBef>
                <a:spcPts val="6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mtClean="0">
                <a:latin typeface="メイリオ" panose="020B0604030504040204" pitchFamily="50" charset="-128"/>
                <a:ea typeface="メイリオ" panose="020B0604030504040204" pitchFamily="50" charset="-128"/>
                <a:cs typeface="メイリオ" panose="020B0604030504040204" pitchFamily="50" charset="-128"/>
              </a:rPr>
              <a:t>今後</a:t>
            </a:r>
            <a:r>
              <a:rPr lang="ja-JP" altLang="en-US" b="1" smtClean="0">
                <a:latin typeface="メイリオ" panose="020B0604030504040204" pitchFamily="50" charset="-128"/>
                <a:ea typeface="メイリオ" panose="020B0604030504040204" pitchFamily="50" charset="-128"/>
                <a:cs typeface="メイリオ" panose="020B0604030504040204" pitchFamily="50" charset="-128"/>
              </a:rPr>
              <a:t>、協</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議会で審議し、推進方針を策定する</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552411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5675</TotalTime>
  <Words>287</Words>
  <Application>Microsoft Office PowerPoint</Application>
  <PresentationFormat>画面に合わせる (4:3)</PresentationFormat>
  <Paragraphs>55</Paragraphs>
  <Slides>4</Slides>
  <Notes>3</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2017-07-18T13:02:10Z</cp:lastPrinted>
  <dcterms:created xsi:type="dcterms:W3CDTF">2015-05-08T02:07:56Z</dcterms:created>
  <dcterms:modified xsi:type="dcterms:W3CDTF">2017-08-21T23:57:21Z</dcterms:modified>
</cp:coreProperties>
</file>