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9" r:id="rId4"/>
    <p:sldId id="292" r:id="rId5"/>
    <p:sldId id="293" r:id="rId6"/>
    <p:sldId id="286" r:id="rId7"/>
    <p:sldId id="287" r:id="rId8"/>
    <p:sldId id="297" r:id="rId9"/>
    <p:sldId id="284" r:id="rId10"/>
    <p:sldId id="298" r:id="rId11"/>
    <p:sldId id="285" r:id="rId12"/>
    <p:sldId id="300" r:id="rId13"/>
    <p:sldId id="294" r:id="rId14"/>
    <p:sldId id="299" r:id="rId1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9" autoAdjust="0"/>
    <p:restoredTop sz="95144" autoAdjust="0"/>
  </p:normalViewPr>
  <p:slideViewPr>
    <p:cSldViewPr>
      <p:cViewPr>
        <p:scale>
          <a:sx n="66" d="100"/>
          <a:sy n="66" d="100"/>
        </p:scale>
        <p:origin x="-1668" y="-90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3568" y="21749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自動車排出窒素酸化物等の排出量の推計について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資料２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旅行速度の算定</a:t>
            </a:r>
            <a:r>
              <a:rPr lang="ja-JP" altLang="en-US" sz="2400" dirty="0" smtClean="0">
                <a:latin typeface="+mn-ea"/>
              </a:rPr>
              <a:t>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5123" name="Picture 3" descr="旅行速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88" y="839933"/>
            <a:ext cx="2376000" cy="158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08720"/>
            <a:ext cx="4185952" cy="851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③旅行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速度（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km/h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道路を走行する自動車の平均速度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13893880" y="3433650"/>
            <a:ext cx="1332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290967" y="6237312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（住宅街</a:t>
            </a:r>
            <a:r>
              <a:rPr lang="ja-JP" altLang="en-US" sz="1400" kern="100" dirty="0">
                <a:latin typeface="+mn-ea"/>
                <a:cs typeface="Times New Roman"/>
              </a:rPr>
              <a:t>の生活道路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など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）の旅行速度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79403" y="2690252"/>
            <a:ext cx="8713077" cy="3619068"/>
            <a:chOff x="2229" y="2797"/>
            <a:chExt cx="9234" cy="3835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 smtClean="0">
                  <a:latin typeface="+mn-ea"/>
                  <a:cs typeface="Times New Roman" pitchFamily="18" charset="0"/>
                </a:rPr>
                <a:t>÷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乗用車換算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交通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容量</a:t>
              </a:r>
              <a:r>
                <a:rPr lang="en-US" altLang="ja-JP" sz="1600" dirty="0">
                  <a:latin typeface="+mn-ea"/>
                </a:rPr>
                <a:t>* 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46" name="AutoShape 19"/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7" name="AutoShape 18"/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8" name="AutoShape 17"/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9" name="AutoShape 16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0" name="AutoShape 15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1" name="AutoShape 14"/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2" name="AutoShape 13"/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3" name="AutoShape 12"/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4" name="AutoShape 11"/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</p:grp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304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6039430" y="5661248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 smtClean="0">
                <a:latin typeface="+mn-ea"/>
              </a:rPr>
              <a:t>* </a:t>
            </a:r>
            <a:r>
              <a:rPr lang="ja-JP" altLang="en-US" sz="1400" dirty="0" smtClean="0">
                <a:latin typeface="+mn-ea"/>
              </a:rPr>
              <a:t>交通容量：</a:t>
            </a:r>
            <a:r>
              <a:rPr lang="ja-JP" altLang="ja-JP" sz="1400" dirty="0" smtClean="0">
                <a:latin typeface="+mn-ea"/>
              </a:rPr>
              <a:t>ある</a:t>
            </a:r>
            <a:r>
              <a:rPr lang="ja-JP" altLang="ja-JP" sz="1400" dirty="0">
                <a:latin typeface="+mn-ea"/>
              </a:rPr>
              <a:t>道路の断面を、一定の時間に通過できる</a:t>
            </a:r>
            <a:r>
              <a:rPr lang="ja-JP" altLang="ja-JP" sz="1400" dirty="0" smtClean="0">
                <a:latin typeface="+mn-ea"/>
              </a:rPr>
              <a:t>最大</a:t>
            </a:r>
            <a:r>
              <a:rPr lang="ja-JP" altLang="en-US" sz="1400" dirty="0" smtClean="0">
                <a:latin typeface="+mn-ea"/>
              </a:rPr>
              <a:t>交通量</a:t>
            </a:r>
            <a:endParaRPr lang="ja-JP" altLang="ja-JP" sz="1400" dirty="0">
              <a:latin typeface="+mn-ea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39552" y="1726136"/>
            <a:ext cx="3744747" cy="766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360" tIns="8890" rIns="9360" bIns="8890" numCol="1" anchor="ctr" anchorCtr="0" compatLnSpc="1">
            <a:prstTxWarp prst="textNoShape">
              <a:avLst/>
            </a:prstTxWarp>
          </a:bodyPr>
          <a:lstStyle/>
          <a:p>
            <a:pPr marL="889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各路線区間ごとの時間混雑度から時間別旅行速度を算定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8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53" y="1913888"/>
            <a:ext cx="6994723" cy="453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82666" y="121292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平均旅行速度の推移〔対策地域〕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1052736"/>
            <a:ext cx="5184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平均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旅行速度は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７％上昇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8379" y="6341258"/>
            <a:ext cx="5227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旅行速度が遅いと排出係数は大きくなる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704172" y="569515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89718" y="1772816"/>
            <a:ext cx="45865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u="sng" dirty="0">
                <a:latin typeface="ＭＳ ゴシック" pitchFamily="49" charset="-128"/>
                <a:ea typeface="ＭＳ ゴシック" pitchFamily="49" charset="-128"/>
              </a:rPr>
              <a:t>対策地</a:t>
            </a:r>
            <a:r>
              <a:rPr lang="ja-JP" altLang="en-US" u="sng" dirty="0" smtClean="0">
                <a:latin typeface="ＭＳ ゴシック" pitchFamily="49" charset="-128"/>
                <a:ea typeface="ＭＳ ゴシック" pitchFamily="49" charset="-128"/>
              </a:rPr>
              <a:t>域内全幹線道路の平均旅行速度</a:t>
            </a:r>
            <a:endParaRPr kumimoji="1" lang="ja-JP" altLang="en-US" u="sng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14" y="2107800"/>
            <a:ext cx="7304294" cy="456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排出係数と旅行速度の関係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8740" y="908720"/>
            <a:ext cx="51120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旅行速度が遅いと排出係数は大きくなる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08740" y="1772816"/>
            <a:ext cx="532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n-ea"/>
              </a:rPr>
              <a:t>普通貨物車の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ja-JP" altLang="en-US" u="sng" dirty="0" err="1" smtClean="0">
                <a:latin typeface="+mn-ea"/>
              </a:rPr>
              <a:t>ｘ</a:t>
            </a:r>
            <a:r>
              <a:rPr lang="ja-JP" altLang="en-US" u="sng" dirty="0" smtClean="0">
                <a:latin typeface="+mn-ea"/>
              </a:rPr>
              <a:t>排出係数（平成</a:t>
            </a:r>
            <a:r>
              <a:rPr lang="en-US" altLang="ja-JP" u="sng" dirty="0" smtClean="0">
                <a:latin typeface="+mn-ea"/>
              </a:rPr>
              <a:t>27</a:t>
            </a:r>
            <a:r>
              <a:rPr lang="ja-JP" altLang="en-US" u="sng" dirty="0" smtClean="0">
                <a:latin typeface="+mn-ea"/>
              </a:rPr>
              <a:t>年度・大阪府内）</a:t>
            </a:r>
            <a:endParaRPr lang="en-US" altLang="ja-JP" u="sng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75856" y="6402814"/>
            <a:ext cx="2665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旅行速度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581" y="3501008"/>
            <a:ext cx="424027" cy="1296144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排出係数</a:t>
            </a:r>
            <a:endParaRPr lang="en-US" altLang="ja-JP" sz="1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7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79" y="1484784"/>
            <a:ext cx="842539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大阪府対策地域における自動車</a:t>
            </a:r>
            <a:r>
              <a:rPr lang="ja-JP" altLang="ja-JP" sz="2400" dirty="0" smtClean="0"/>
              <a:t>保有台数</a:t>
            </a:r>
            <a:endParaRPr kumimoji="1" lang="ja-JP" altLang="en-US" sz="2400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41616" y="5051400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45799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乗用系　　　：軽乗用車、乗用車、バス</a:t>
            </a:r>
          </a:p>
          <a:p>
            <a:r>
              <a:rPr lang="ja-JP" altLang="en-US" dirty="0" smtClean="0"/>
              <a:t>小型貨物系：軽貨物車、小型貨物車、貨客車</a:t>
            </a:r>
          </a:p>
          <a:p>
            <a:r>
              <a:rPr lang="ja-JP" altLang="en-US" dirty="0" smtClean="0"/>
              <a:t>大型貨物系：普通貨物車、特種（殊）車</a:t>
            </a:r>
            <a:endParaRPr lang="ja-JP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0248" y="1012666"/>
            <a:ext cx="4464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1.5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9672" y="6580794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/>
              <a:t>市区町村別自動車保有車両数（（一財）自動車検査登録情報協会）等をもとに大阪府作成</a:t>
            </a:r>
            <a:endParaRPr lang="ja-JP" altLang="ja-JP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79712" y="634322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合計値には被けん引車の台数を含む</a:t>
            </a:r>
            <a:endParaRPr lang="ja-JP" altLang="ja-JP" sz="1100" dirty="0"/>
          </a:p>
        </p:txBody>
      </p:sp>
    </p:spTree>
    <p:extLst>
      <p:ext uri="{BB962C8B-B14F-4D97-AF65-F5344CB8AC3E}">
        <p14:creationId xmlns:p14="http://schemas.microsoft.com/office/powerpoint/2010/main" val="42707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99" y="658487"/>
            <a:ext cx="3348000" cy="196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00" y="4605511"/>
            <a:ext cx="3636000" cy="21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-36512" y="836712"/>
            <a:ext cx="4320480" cy="936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（１）製造品出荷額等の推移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年の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の製造品出荷額等は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より増加</a:t>
            </a:r>
            <a:endParaRPr lang="ja-JP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2636912"/>
            <a:ext cx="4464496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（２）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燃料販売量の推移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年度の軽油及びガソリンの販売量は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年度から減少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-36512" y="4509120"/>
            <a:ext cx="4536504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（３）貨物地域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流動量の推移（大阪府内）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年度の大阪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府内の貨物の全流動量は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25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年度から減少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32327" y="635198"/>
            <a:ext cx="275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大阪府の製造品出荷額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の推移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6056" y="2708920"/>
            <a:ext cx="275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燃料販売量の推移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84368" y="2087270"/>
            <a:ext cx="1021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大阪府作成</a:t>
            </a:r>
            <a:endParaRPr lang="ja-JP" altLang="ja-JP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79820" y="3861048"/>
            <a:ext cx="12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経済産業省資料をもとに大阪府作成</a:t>
            </a:r>
            <a:endParaRPr lang="ja-JP" altLang="ja-JP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43676" y="5971346"/>
            <a:ext cx="126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貨物地域流動調査（国土交通省）をもとに大阪府作成</a:t>
            </a:r>
            <a:endParaRPr lang="ja-JP" altLang="ja-JP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542" y="2847315"/>
            <a:ext cx="3384000" cy="166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9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6" y="2013889"/>
            <a:ext cx="8784000" cy="442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6144" y="129995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26200" y="5849620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987986"/>
            <a:ext cx="6984776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24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系、小型貨物系、大型貨物系ともに排出量は減少傾向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6505599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39179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6" y="1953516"/>
            <a:ext cx="8884139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59632" y="121292"/>
            <a:ext cx="661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940152" y="5753435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915978"/>
            <a:ext cx="763200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24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大型貨物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系の排出量は減少傾向（乗用系、小型貨物系は横ばい）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496" y="6505599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23519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排出量の算定</a:t>
            </a:r>
            <a:r>
              <a:rPr lang="ja-JP" altLang="en-US" sz="2400" dirty="0" smtClean="0"/>
              <a:t>方法の概要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25004" y="1396817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暖機時（走行時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）の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5004" y="4565169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冷機時（駐車場等からの発進時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の</a:t>
            </a:r>
            <a:r>
              <a:rPr lang="ja-JP" altLang="en-US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25008" y="1750760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220252" y="4925209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7528" y="1750760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006312" y="3302944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80660" y="2270785"/>
            <a:ext cx="7200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 smtClean="0">
                <a:latin typeface="+mn-ea"/>
                <a:cs typeface="Times New Roman"/>
              </a:rPr>
              <a:t>［①車種別排出係数（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台</a:t>
            </a:r>
            <a:r>
              <a:rPr lang="ja-JP" altLang="en-US" sz="2000" kern="100" dirty="0">
                <a:latin typeface="+mn-ea"/>
                <a:cs typeface="Times New Roman"/>
              </a:rPr>
              <a:t>･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［②自動車</a:t>
            </a:r>
            <a:r>
              <a:rPr lang="ja-JP" altLang="en-US" sz="2000" kern="100" dirty="0">
                <a:latin typeface="+mn-ea"/>
                <a:cs typeface="Times New Roman"/>
              </a:rPr>
              <a:t>走行量</a:t>
            </a:r>
            <a:r>
              <a:rPr lang="ja-JP" altLang="en-US" sz="20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2000" kern="100" dirty="0">
                <a:latin typeface="+mn-ea"/>
                <a:cs typeface="Times New Roman"/>
              </a:rPr>
              <a:t>･ 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9170" y="3140968"/>
            <a:ext cx="596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速度の関数である「車種別排出係数式」に各路線の［</a:t>
            </a:r>
            <a:r>
              <a:rPr lang="ja-JP" altLang="en-US" sz="2000" dirty="0"/>
              <a:t>③</a:t>
            </a:r>
            <a:r>
              <a:rPr kumimoji="1" lang="ja-JP" altLang="en-US" sz="2000" dirty="0" smtClean="0"/>
              <a:t>旅行速度</a:t>
            </a:r>
            <a:r>
              <a:rPr kumimoji="1" lang="ja-JP" altLang="en-US" sz="2000" dirty="0" smtClean="0">
                <a:latin typeface="+mn-ea"/>
              </a:rPr>
              <a:t>（</a:t>
            </a:r>
            <a:r>
              <a:rPr kumimoji="1" lang="en-US" altLang="ja-JP" sz="2000" dirty="0" smtClean="0">
                <a:latin typeface="+mn-ea"/>
              </a:rPr>
              <a:t>km/h</a:t>
            </a:r>
            <a:r>
              <a:rPr kumimoji="1" lang="ja-JP" altLang="en-US" sz="2000" dirty="0" smtClean="0">
                <a:latin typeface="+mn-ea"/>
              </a:rPr>
              <a:t>）</a:t>
            </a:r>
            <a:r>
              <a:rPr kumimoji="1" lang="ja-JP" altLang="en-US" sz="2000" dirty="0" smtClean="0"/>
              <a:t>］を入力</a:t>
            </a:r>
            <a:r>
              <a:rPr lang="ja-JP" altLang="en-US" sz="2000" dirty="0" smtClean="0"/>
              <a:t>して算定</a:t>
            </a:r>
            <a:endParaRPr kumimoji="1" lang="ja-JP" altLang="en-US" sz="2000" dirty="0"/>
          </a:p>
        </p:txBody>
      </p:sp>
      <p:sp>
        <p:nvSpPr>
          <p:cNvPr id="40" name="下矢印 39"/>
          <p:cNvSpPr/>
          <p:nvPr/>
        </p:nvSpPr>
        <p:spPr>
          <a:xfrm flipV="1">
            <a:off x="3497010" y="2707475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480" y="2924944"/>
            <a:ext cx="2016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ja-JP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 smtClean="0">
                <a:latin typeface="+mn-ea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 smtClean="0">
                <a:latin typeface="+mn-ea"/>
                <a:cs typeface="Times New Roman"/>
              </a:rPr>
              <a:t>排出量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5405154"/>
            <a:ext cx="63872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［車種別冷機時排出</a:t>
            </a:r>
            <a:r>
              <a:rPr lang="ja-JP" altLang="en-US" sz="2000" kern="100" dirty="0" smtClean="0">
                <a:latin typeface="+mn-ea"/>
                <a:cs typeface="Times New Roman"/>
              </a:rPr>
              <a:t>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</a:t>
            </a:r>
            <a:r>
              <a:rPr lang="ja-JP" altLang="en-US" sz="2000" kern="100" dirty="0">
                <a:latin typeface="+mn-ea"/>
                <a:cs typeface="Times New Roman"/>
              </a:rPr>
              <a:t>始動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回数（回） </a:t>
            </a:r>
            <a:r>
              <a:rPr lang="ja-JP" altLang="en-US" sz="2000" kern="100" dirty="0">
                <a:latin typeface="+mn-ea"/>
                <a:cs typeface="Times New Roman"/>
              </a:rPr>
              <a:t>］</a:t>
            </a:r>
          </a:p>
        </p:txBody>
      </p:sp>
    </p:spTree>
    <p:extLst>
      <p:ext uri="{BB962C8B-B14F-4D97-AF65-F5344CB8AC3E}">
        <p14:creationId xmlns:p14="http://schemas.microsoft.com/office/powerpoint/2010/main" val="21502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1367504" y="4221088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367504" y="3068960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123" y="167645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40" y="7488438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08" y="912762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8144" y="908720"/>
            <a:ext cx="5391968" cy="707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Aft>
                <a:spcPct val="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①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車種別排出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係数（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g/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台･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台の車が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1km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走行時に排出する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PM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の量</a:t>
            </a:r>
            <a:endParaRPr kumimoji="1" lang="ja-JP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657888" y="2708920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07504" y="3761745"/>
            <a:ext cx="1260000" cy="132343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バス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小型貨物車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貨客車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普通貨物車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特種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殊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)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07504" y="2708920"/>
            <a:ext cx="1260000" cy="83099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1509564" y="2708920"/>
            <a:ext cx="1908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走行比率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436096" y="2708920"/>
            <a:ext cx="2016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速度対応原単位式群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492104" y="5373320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積載率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V="1">
            <a:off x="4402584" y="4221088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3635896" y="4458598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等価慣性重量</a:t>
            </a:r>
            <a:r>
              <a:rPr lang="en-US" altLang="ja-JP" sz="1600" kern="100" baseline="30000" dirty="0" smtClean="0">
                <a:latin typeface="+mn-ea"/>
                <a:cs typeface="Times New Roman"/>
              </a:rPr>
              <a:t>*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581572" y="4113168"/>
            <a:ext cx="1764000" cy="82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（</a:t>
            </a:r>
            <a:r>
              <a:rPr lang="ja-JP" sz="1100" kern="100" dirty="0" smtClean="0">
                <a:effectLst/>
                <a:latin typeface="+mn-ea"/>
                <a:cs typeface="Times New Roman"/>
              </a:rPr>
              <a:t>ナンバープレート調査</a:t>
            </a:r>
            <a:r>
              <a:rPr lang="ja-JP" altLang="en-US" sz="1100" kern="100" dirty="0">
                <a:latin typeface="+mn-ea"/>
                <a:cs typeface="Times New Roman"/>
              </a:rPr>
              <a:t>）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600080" y="5805264"/>
            <a:ext cx="1692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自動車輸送統計調査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5537132" y="4433457"/>
            <a:ext cx="1836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latin typeface="+mn-ea"/>
                <a:cs typeface="Times New Roman"/>
              </a:rPr>
              <a:t>27</a:t>
            </a:r>
            <a:r>
              <a:rPr lang="ja-JP" altLang="ja-JP" sz="1400" kern="100" dirty="0" smtClean="0">
                <a:latin typeface="+mn-ea"/>
                <a:cs typeface="Times New Roman"/>
              </a:rPr>
              <a:t>年度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環境省排出</a:t>
            </a:r>
            <a:r>
              <a:rPr lang="ja-JP" altLang="ja-JP" sz="1400" kern="100" dirty="0" smtClean="0">
                <a:latin typeface="+mn-ea"/>
                <a:cs typeface="Times New Roman"/>
              </a:rPr>
              <a:t>原単位</a:t>
            </a:r>
            <a:r>
              <a:rPr lang="ja-JP" altLang="en-US" sz="1400" kern="100" dirty="0" smtClean="0">
                <a:latin typeface="+mn-ea"/>
                <a:cs typeface="Times New Roman"/>
              </a:rPr>
              <a:t>調査</a:t>
            </a:r>
            <a:endParaRPr lang="ja-JP" altLang="ja-JP" sz="1400" kern="100" dirty="0">
              <a:latin typeface="+mn-ea"/>
              <a:cs typeface="Times New Roman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182634" y="5786100"/>
            <a:ext cx="287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400" dirty="0" smtClean="0"/>
              <a:t>*</a:t>
            </a:r>
            <a:r>
              <a:rPr lang="ja-JP" altLang="ja-JP" sz="1400" dirty="0" smtClean="0"/>
              <a:t>自動車</a:t>
            </a:r>
            <a:r>
              <a:rPr lang="ja-JP" altLang="ja-JP" sz="1400" dirty="0"/>
              <a:t>の車体重量に貨物や人員の重量を加えた</a:t>
            </a:r>
            <a:r>
              <a:rPr lang="ja-JP" altLang="ja-JP" sz="1400" dirty="0" smtClean="0"/>
              <a:t>重量</a:t>
            </a:r>
            <a:endParaRPr lang="ja-JP" altLang="ja-JP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64504" y="5406315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「排出係数式」に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「旅行速度」を入力し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排出係数を算定</a:t>
            </a:r>
            <a:endParaRPr kumimoji="1" lang="ja-JP" altLang="en-US" sz="1600" dirty="0"/>
          </a:p>
        </p:txBody>
      </p:sp>
      <p:sp>
        <p:nvSpPr>
          <p:cNvPr id="45" name="下矢印 44"/>
          <p:cNvSpPr/>
          <p:nvPr/>
        </p:nvSpPr>
        <p:spPr>
          <a:xfrm flipV="1">
            <a:off x="8100424" y="4940470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" y="2477746"/>
            <a:ext cx="5184576" cy="38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87624" y="121292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en-US" sz="2400" dirty="0" smtClean="0">
                <a:latin typeface="+mn-ea"/>
              </a:rPr>
              <a:t>排出</a:t>
            </a:r>
            <a:r>
              <a:rPr lang="ja-JP" altLang="en-US" sz="2400" dirty="0">
                <a:latin typeface="+mn-ea"/>
              </a:rPr>
              <a:t>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07952" y="5848806"/>
            <a:ext cx="324000" cy="288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836113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NOx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27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84999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26" y="1186178"/>
            <a:ext cx="425079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排出係数は平成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n-ea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年度から減少傾向</a:t>
            </a:r>
            <a:endParaRPr kumimoji="1" lang="ja-JP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2080" y="1186178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183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12" y="2906266"/>
            <a:ext cx="4104000" cy="186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56176" y="3763010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36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452320" y="3367013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183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0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16125"/>
            <a:ext cx="5184575" cy="383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</a:t>
            </a:r>
            <a:r>
              <a:rPr lang="ja-JP" altLang="en-US" sz="2400" dirty="0" smtClean="0">
                <a:latin typeface="+mn-ea"/>
              </a:rPr>
              <a:t>種別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排出係数の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64972" y="6058452"/>
            <a:ext cx="360000" cy="324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520" y="901169"/>
            <a:ext cx="475252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バス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、普通貨物車、小型貨物車の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は減少傾向、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乗用車は横ばい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92080" y="1136938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49522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2124145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448" y="3006807"/>
            <a:ext cx="4104000" cy="186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PM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27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426000" y="3837668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2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36296" y="3444350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5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2"/>
          <p:cNvSpPr txBox="1">
            <a:spLocks noChangeArrowheads="1"/>
          </p:cNvSpPr>
          <p:nvPr/>
        </p:nvSpPr>
        <p:spPr bwMode="auto">
          <a:xfrm>
            <a:off x="237693" y="2724157"/>
            <a:ext cx="1764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22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［平日休日別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 smtClean="0">
                <a:latin typeface="+mn-ea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交通量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自動車走行量の算定方法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95088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1052736"/>
            <a:ext cx="4311848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②自動車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走行量（台･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何台の自動車が何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走ったか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889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区間別交通量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×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区間別道路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延長）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09701" y="6063805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（道路交通センサスの対象となる幹線道路以外の道路（住宅街の生活道路など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）の走行量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9" name="テキスト ボックス 2"/>
          <p:cNvSpPr txBox="1">
            <a:spLocks noChangeArrowheads="1"/>
          </p:cNvSpPr>
          <p:nvPr/>
        </p:nvSpPr>
        <p:spPr bwMode="auto">
          <a:xfrm>
            <a:off x="327165" y="4435369"/>
            <a:ext cx="1584000" cy="52322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道路交通センサス</a:t>
            </a:r>
          </a:p>
        </p:txBody>
      </p:sp>
      <p:sp>
        <p:nvSpPr>
          <p:cNvPr id="44" name="AutoShape 76"/>
          <p:cNvSpPr>
            <a:spLocks noChangeArrowheads="1"/>
          </p:cNvSpPr>
          <p:nvPr/>
        </p:nvSpPr>
        <p:spPr bwMode="auto">
          <a:xfrm>
            <a:off x="179720" y="5301208"/>
            <a:ext cx="1872000" cy="728764"/>
          </a:xfrm>
          <a:prstGeom prst="wedgeRoundRectCallout">
            <a:avLst>
              <a:gd name="adj1" fmla="val -12894"/>
              <a:gd name="adj2" fmla="val -102877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 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約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3</a:t>
            </a:r>
            <a:r>
              <a:rPr lang="en-US" sz="1400" kern="100" dirty="0" smtClean="0">
                <a:effectLst/>
                <a:latin typeface="+mn-ea"/>
                <a:cs typeface="Times New Roman"/>
              </a:rPr>
              <a:t>,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100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区間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5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年に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1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回</a:t>
            </a:r>
            <a:r>
              <a:rPr lang="ja-JP" sz="1400" kern="100" dirty="0">
                <a:effectLst/>
                <a:latin typeface="+mn-ea"/>
                <a:cs typeface="Times New Roman"/>
              </a:rPr>
              <a:t>程度調査</a:t>
            </a: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5868144" y="4266582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+mn-ea"/>
                <a:cs typeface="Times New Roman"/>
              </a:rPr>
              <a:t>区間別道路延長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2014324" y="3806070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3"/>
          <p:cNvSpPr>
            <a:spLocks noChangeShapeType="1"/>
          </p:cNvSpPr>
          <p:nvPr/>
        </p:nvSpPr>
        <p:spPr bwMode="auto">
          <a:xfrm flipV="1">
            <a:off x="3063853" y="380607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48" name="テキスト ボックス 2"/>
          <p:cNvSpPr txBox="1">
            <a:spLocks noChangeArrowheads="1"/>
          </p:cNvSpPr>
          <p:nvPr/>
        </p:nvSpPr>
        <p:spPr bwMode="auto">
          <a:xfrm>
            <a:off x="4283968" y="2708920"/>
            <a:ext cx="1440000" cy="242922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［平日休日別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交通量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5" name="AutoShape 3"/>
          <p:cNvSpPr>
            <a:spLocks noChangeShapeType="1"/>
          </p:cNvSpPr>
          <p:nvPr/>
        </p:nvSpPr>
        <p:spPr bwMode="auto">
          <a:xfrm flipV="1">
            <a:off x="6588224" y="380607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56" name="テキスト ボックス 2"/>
          <p:cNvSpPr txBox="1">
            <a:spLocks noChangeArrowheads="1"/>
          </p:cNvSpPr>
          <p:nvPr/>
        </p:nvSpPr>
        <p:spPr bwMode="auto">
          <a:xfrm>
            <a:off x="7596488" y="2708920"/>
            <a:ext cx="1368000" cy="2429229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+mn-ea"/>
                <a:cs typeface="Times New Roman"/>
              </a:rPr>
              <a:t>走行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2116666" y="4221088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車種への配分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・車種構成比率の補正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高速道路、一般道路の交通量伸び率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（道路管理者の交通量データから算出）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09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8" y="2021929"/>
            <a:ext cx="8460788" cy="424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/>
              <a:t>年間走行量の推移〔対策地域〕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9890" y="5718993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03748" y="1124744"/>
            <a:ext cx="45005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年度から４％減少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6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1168</Words>
  <Application>Microsoft Office PowerPoint</Application>
  <PresentationFormat>画面に合わせる (4:3)</PresentationFormat>
  <Paragraphs>189</Paragraphs>
  <Slides>14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FCV・CNGの普及</dc:title>
  <cp:revision>300</cp:revision>
  <cp:lastPrinted>2017-07-12T11:36:02Z</cp:lastPrinted>
  <dcterms:created xsi:type="dcterms:W3CDTF">2015-05-08T02:07:56Z</dcterms:created>
  <dcterms:modified xsi:type="dcterms:W3CDTF">2017-09-04T06:43:38Z</dcterms:modified>
</cp:coreProperties>
</file>