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1.xml" ContentType="application/vnd.openxmlformats-officedocument.themeOverr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theme/themeOverride2.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60" r:id="rId1"/>
  </p:sldMasterIdLst>
  <p:notesMasterIdLst>
    <p:notesMasterId r:id="rId10"/>
  </p:notesMasterIdLst>
  <p:handoutMasterIdLst>
    <p:handoutMasterId r:id="rId11"/>
  </p:handoutMasterIdLst>
  <p:sldIdLst>
    <p:sldId id="278" r:id="rId2"/>
    <p:sldId id="269" r:id="rId3"/>
    <p:sldId id="279" r:id="rId4"/>
    <p:sldId id="264" r:id="rId5"/>
    <p:sldId id="282" r:id="rId6"/>
    <p:sldId id="283" r:id="rId7"/>
    <p:sldId id="277" r:id="rId8"/>
    <p:sldId id="285" r:id="rId9"/>
  </p:sldIdLst>
  <p:sldSz cx="9906000" cy="6858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12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9FED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1110" y="72"/>
      </p:cViewPr>
      <p:guideLst>
        <p:guide orient="horz" pos="2160"/>
        <p:guide pos="3120"/>
      </p:guideLst>
    </p:cSldViewPr>
  </p:slideViewPr>
  <p:notesTextViewPr>
    <p:cViewPr>
      <p:scale>
        <a:sx n="1" d="1"/>
        <a:sy n="1" d="1"/>
      </p:scale>
      <p:origin x="0" y="0"/>
    </p:cViewPr>
  </p:notesTextViewPr>
  <p:sorterViewPr>
    <p:cViewPr>
      <p:scale>
        <a:sx n="108" d="100"/>
        <a:sy n="108"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oleObject" Target="file:///\\G0000sv0ns101\d11757$\doc\&#25391;&#33288;&#35506;&#25391;&#33288;G\11_&#22522;&#30990;&#33258;&#27835;&#27231;&#33021;&#12398;&#20805;&#23455;&#12539;&#24375;&#21270;&#12395;&#38306;&#12377;&#12427;&#21462;&#32068;&#12415;\03_&#30010;&#26449;&#12398;&#36001;&#25919;&#12471;&#12511;&#12517;&#12524;&#12540;&#12471;&#12519;&#12531;&#20316;&#25104;&#12304;&#30010;&#26449;&#12398;&#23558;&#26469;&#12398;&#12354;&#12426;&#26041;&#12395;&#38306;&#12377;&#12427;&#21193;&#24375;&#20250;&#12305;(R2&#65374;)\04_R4&#24180;&#24230;&#36001;&#25919;&#12471;&#12511;&#12517;&#12524;&#12540;&#12471;&#12519;&#12531;\&#22577;&#21578;&#26360;\&#12496;&#12483;&#12463;&#12487;&#12540;&#12479;\R4&#25512;&#35336;&#65288;&#20013;&#26449;&#65289;\&#36001;&#25919;&#12539;&#20154;&#21475;&#12464;&#12521;&#12501;&#65288;&#20013;&#26449;&#20316;&#26989;&#65289;.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oleObject" Target="file:///\\G0000sv0ns101\d11757$\doc\&#25391;&#33288;&#35506;&#25391;&#33288;G\11_&#22522;&#30990;&#33258;&#27835;&#27231;&#33021;&#12398;&#20805;&#23455;&#12539;&#24375;&#21270;&#12395;&#38306;&#12377;&#12427;&#21462;&#32068;&#12415;\03_&#30010;&#26449;&#12398;&#36001;&#25919;&#12471;&#12511;&#12517;&#12524;&#12540;&#12471;&#12519;&#12531;&#20316;&#25104;&#12304;&#30010;&#26449;&#12398;&#23558;&#26469;&#12398;&#12354;&#12426;&#26041;&#12395;&#38306;&#12377;&#12427;&#21193;&#24375;&#20250;&#12305;(R2&#65374;)\04_R4&#24180;&#24230;&#36001;&#25919;&#12471;&#12511;&#12517;&#12524;&#12540;&#12471;&#12519;&#12531;\&#22577;&#21578;&#26360;\&#12496;&#12483;&#12463;&#12487;&#12540;&#12479;\R4&#25512;&#35336;&#65288;&#20013;&#26449;&#65289;\&#36001;&#25919;&#12539;&#20154;&#21475;&#12464;&#12521;&#12501;&#65288;&#20013;&#26449;&#20316;&#26989;&#65306;&#22269;&#21218;&#35519;&#26619;ver.&#65289;.xlsx" TargetMode="External"/></Relationships>
</file>

<file path=ppt/charts/_rels/chart3.xml.rels><?xml version="1.0" encoding="UTF-8" standalone="yes"?>
<Relationships xmlns="http://schemas.openxmlformats.org/package/2006/relationships"><Relationship Id="rId3" Type="http://schemas.openxmlformats.org/officeDocument/2006/relationships/oleObject" Target="file:///\\G0000sv0ns101\d11757$\doc\&#25391;&#33288;&#35506;&#25391;&#33288;G\11_&#22522;&#30990;&#33258;&#27835;&#27231;&#33021;&#12398;&#20805;&#23455;&#12539;&#24375;&#21270;&#12395;&#38306;&#12377;&#12427;&#21462;&#32068;&#12415;\03_&#30010;&#26449;&#12398;&#36001;&#25919;&#12471;&#12511;&#12517;&#12524;&#12540;&#12471;&#12519;&#12531;&#20316;&#25104;&#12304;&#30010;&#26449;&#12398;&#23558;&#26469;&#12398;&#12354;&#12426;&#26041;&#12395;&#38306;&#12377;&#12427;&#21193;&#24375;&#20250;&#12305;(R2&#65374;)\04_R4&#24180;&#24230;&#36001;&#25919;&#12471;&#12511;&#12517;&#12524;&#12540;&#12471;&#12519;&#12531;\&#22577;&#21578;&#26360;\&#12496;&#12483;&#12463;&#12487;&#12540;&#12479;\R4&#25512;&#35336;&#65288;&#20013;&#26449;&#65289;\&#36001;&#25919;&#12539;&#20154;&#21475;&#12464;&#12521;&#12501;&#65288;&#20013;&#26449;&#20316;&#26989;&#65306;&#22269;&#21218;&#35519;&#26619;ver.&#65289;.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4.xml"/><Relationship Id="rId1" Type="http://schemas.microsoft.com/office/2011/relationships/chartStyle" Target="style4.xml"/><Relationship Id="rId4" Type="http://schemas.openxmlformats.org/officeDocument/2006/relationships/oleObject" Target="file:///\\G0000sv0ns101\d11757$\doc\&#25391;&#33288;&#35506;&#25391;&#33288;G\11_&#22522;&#30990;&#33258;&#27835;&#27231;&#33021;&#12398;&#20805;&#23455;&#12539;&#24375;&#21270;&#12395;&#38306;&#12377;&#12427;&#21462;&#32068;&#12415;\03_&#30010;&#26449;&#12398;&#36001;&#25919;&#12471;&#12511;&#12517;&#12524;&#12540;&#12471;&#12519;&#12531;&#20316;&#25104;&#12304;&#30010;&#26449;&#12398;&#23558;&#26469;&#12398;&#12354;&#12426;&#26041;&#12395;&#38306;&#12377;&#12427;&#21193;&#24375;&#20250;&#12305;(R2&#65374;)\04_R4&#24180;&#24230;&#36001;&#25919;&#12471;&#12511;&#12517;&#12524;&#12540;&#12471;&#12519;&#12531;\&#22577;&#21578;&#26360;\&#12496;&#12483;&#12463;&#12487;&#12540;&#12479;\R4&#25512;&#35336;&#65288;&#20013;&#26449;&#65289;\&#36001;&#25919;&#12539;&#20154;&#21475;&#12464;&#12521;&#12501;&#65288;&#20013;&#26449;&#20316;&#26989;&#65306;&#22269;&#21218;&#35519;&#26619;ver.&#65289;.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7147105378803075E-2"/>
          <c:y val="0.17172447187551945"/>
          <c:w val="0.86950504089460412"/>
          <c:h val="0.80205127357988948"/>
        </c:manualLayout>
      </c:layout>
      <c:lineChart>
        <c:grouping val="standard"/>
        <c:varyColors val="0"/>
        <c:ser>
          <c:idx val="0"/>
          <c:order val="0"/>
          <c:spPr>
            <a:ln w="28575" cap="rnd">
              <a:solidFill>
                <a:schemeClr val="accent1"/>
              </a:solidFill>
              <a:round/>
            </a:ln>
            <a:effectLst/>
          </c:spPr>
          <c:marker>
            <c:symbol val="none"/>
          </c:marker>
          <c:cat>
            <c:strRef>
              <c:f>田尻町★★!$C$23:$Q$23</c:f>
              <c:strCache>
                <c:ptCount val="15"/>
                <c:pt idx="0">
                  <c:v>R4</c:v>
                </c:pt>
                <c:pt idx="1">
                  <c:v>R5</c:v>
                </c:pt>
                <c:pt idx="2">
                  <c:v>R6</c:v>
                </c:pt>
                <c:pt idx="3">
                  <c:v>R7</c:v>
                </c:pt>
                <c:pt idx="4">
                  <c:v>R8</c:v>
                </c:pt>
                <c:pt idx="5">
                  <c:v>R9</c:v>
                </c:pt>
                <c:pt idx="6">
                  <c:v>R10</c:v>
                </c:pt>
                <c:pt idx="7">
                  <c:v>R11</c:v>
                </c:pt>
                <c:pt idx="8">
                  <c:v>R12</c:v>
                </c:pt>
                <c:pt idx="9">
                  <c:v>R13</c:v>
                </c:pt>
                <c:pt idx="10">
                  <c:v>R14</c:v>
                </c:pt>
                <c:pt idx="11">
                  <c:v>R15</c:v>
                </c:pt>
                <c:pt idx="12">
                  <c:v>R16</c:v>
                </c:pt>
                <c:pt idx="13">
                  <c:v>R17</c:v>
                </c:pt>
                <c:pt idx="14">
                  <c:v>R18</c:v>
                </c:pt>
              </c:strCache>
            </c:strRef>
          </c:cat>
          <c:val>
            <c:numRef>
              <c:f>田尻町★★!$C$24:$Q$24</c:f>
              <c:numCache>
                <c:formatCode>#,##0</c:formatCode>
                <c:ptCount val="15"/>
                <c:pt idx="0">
                  <c:v>6282</c:v>
                </c:pt>
                <c:pt idx="1">
                  <c:v>6669</c:v>
                </c:pt>
                <c:pt idx="2">
                  <c:v>6635</c:v>
                </c:pt>
                <c:pt idx="3">
                  <c:v>8151</c:v>
                </c:pt>
                <c:pt idx="4">
                  <c:v>8421</c:v>
                </c:pt>
                <c:pt idx="5">
                  <c:v>6658</c:v>
                </c:pt>
                <c:pt idx="6">
                  <c:v>6637</c:v>
                </c:pt>
                <c:pt idx="7">
                  <c:v>6489</c:v>
                </c:pt>
                <c:pt idx="8">
                  <c:v>6491</c:v>
                </c:pt>
                <c:pt idx="9">
                  <c:v>6406</c:v>
                </c:pt>
                <c:pt idx="10">
                  <c:v>6396</c:v>
                </c:pt>
                <c:pt idx="11">
                  <c:v>6303</c:v>
                </c:pt>
                <c:pt idx="12">
                  <c:v>6197</c:v>
                </c:pt>
                <c:pt idx="13">
                  <c:v>6124</c:v>
                </c:pt>
                <c:pt idx="14">
                  <c:v>6035</c:v>
                </c:pt>
              </c:numCache>
            </c:numRef>
          </c:val>
          <c:smooth val="0"/>
          <c:extLst>
            <c:ext xmlns:c16="http://schemas.microsoft.com/office/drawing/2014/chart" uri="{C3380CC4-5D6E-409C-BE32-E72D297353CC}">
              <c16:uniqueId val="{00000000-34F9-4FFF-AE6D-07DC32172122}"/>
            </c:ext>
          </c:extLst>
        </c:ser>
        <c:ser>
          <c:idx val="1"/>
          <c:order val="1"/>
          <c:spPr>
            <a:ln w="28575" cap="rnd">
              <a:solidFill>
                <a:schemeClr val="accent2"/>
              </a:solidFill>
              <a:round/>
            </a:ln>
            <a:effectLst/>
          </c:spPr>
          <c:marker>
            <c:symbol val="none"/>
          </c:marker>
          <c:cat>
            <c:strRef>
              <c:f>田尻町★★!$C$23:$Q$23</c:f>
              <c:strCache>
                <c:ptCount val="15"/>
                <c:pt idx="0">
                  <c:v>R4</c:v>
                </c:pt>
                <c:pt idx="1">
                  <c:v>R5</c:v>
                </c:pt>
                <c:pt idx="2">
                  <c:v>R6</c:v>
                </c:pt>
                <c:pt idx="3">
                  <c:v>R7</c:v>
                </c:pt>
                <c:pt idx="4">
                  <c:v>R8</c:v>
                </c:pt>
                <c:pt idx="5">
                  <c:v>R9</c:v>
                </c:pt>
                <c:pt idx="6">
                  <c:v>R10</c:v>
                </c:pt>
                <c:pt idx="7">
                  <c:v>R11</c:v>
                </c:pt>
                <c:pt idx="8">
                  <c:v>R12</c:v>
                </c:pt>
                <c:pt idx="9">
                  <c:v>R13</c:v>
                </c:pt>
                <c:pt idx="10">
                  <c:v>R14</c:v>
                </c:pt>
                <c:pt idx="11">
                  <c:v>R15</c:v>
                </c:pt>
                <c:pt idx="12">
                  <c:v>R16</c:v>
                </c:pt>
                <c:pt idx="13">
                  <c:v>R17</c:v>
                </c:pt>
                <c:pt idx="14">
                  <c:v>R18</c:v>
                </c:pt>
              </c:strCache>
            </c:strRef>
          </c:cat>
          <c:val>
            <c:numRef>
              <c:f>田尻町★★!$C$25:$Q$25</c:f>
              <c:numCache>
                <c:formatCode>#,##0</c:formatCode>
                <c:ptCount val="15"/>
                <c:pt idx="0">
                  <c:v>5498</c:v>
                </c:pt>
                <c:pt idx="1">
                  <c:v>5896</c:v>
                </c:pt>
                <c:pt idx="2">
                  <c:v>5767</c:v>
                </c:pt>
                <c:pt idx="3">
                  <c:v>7202</c:v>
                </c:pt>
                <c:pt idx="4">
                  <c:v>7600</c:v>
                </c:pt>
                <c:pt idx="5">
                  <c:v>5868</c:v>
                </c:pt>
                <c:pt idx="6">
                  <c:v>5996</c:v>
                </c:pt>
                <c:pt idx="7">
                  <c:v>5853</c:v>
                </c:pt>
                <c:pt idx="8">
                  <c:v>5940</c:v>
                </c:pt>
                <c:pt idx="9">
                  <c:v>5867</c:v>
                </c:pt>
                <c:pt idx="10">
                  <c:v>5953</c:v>
                </c:pt>
                <c:pt idx="11">
                  <c:v>5966</c:v>
                </c:pt>
                <c:pt idx="12">
                  <c:v>5935</c:v>
                </c:pt>
                <c:pt idx="13">
                  <c:v>5956</c:v>
                </c:pt>
                <c:pt idx="14">
                  <c:v>5935</c:v>
                </c:pt>
              </c:numCache>
            </c:numRef>
          </c:val>
          <c:smooth val="0"/>
          <c:extLst>
            <c:ext xmlns:c16="http://schemas.microsoft.com/office/drawing/2014/chart" uri="{C3380CC4-5D6E-409C-BE32-E72D297353CC}">
              <c16:uniqueId val="{00000001-34F9-4FFF-AE6D-07DC32172122}"/>
            </c:ext>
          </c:extLst>
        </c:ser>
        <c:dLbls>
          <c:showLegendKey val="0"/>
          <c:showVal val="0"/>
          <c:showCatName val="0"/>
          <c:showSerName val="0"/>
          <c:showPercent val="0"/>
          <c:showBubbleSize val="0"/>
        </c:dLbls>
        <c:smooth val="0"/>
        <c:axId val="1631457360"/>
        <c:axId val="1469536864"/>
      </c:lineChart>
      <c:catAx>
        <c:axId val="1631457360"/>
        <c:scaling>
          <c:orientation val="minMax"/>
        </c:scaling>
        <c:delete val="0"/>
        <c:axPos val="b"/>
        <c:numFmt formatCode="General" sourceLinked="1"/>
        <c:majorTickMark val="none"/>
        <c:minorTickMark val="none"/>
        <c:tickLblPos val="high"/>
        <c:spPr>
          <a:noFill/>
          <a:ln w="9525" cap="flat" cmpd="sng" algn="ctr">
            <a:solidFill>
              <a:schemeClr val="tx1"/>
            </a:solidFill>
            <a:round/>
          </a:ln>
          <a:effectLst/>
        </c:spPr>
        <c:txPr>
          <a:bodyPr rot="-60000000" spcFirstLastPara="1" vertOverflow="ellipsis" vert="horz" wrap="square" anchor="ctr" anchorCtr="1"/>
          <a:lstStyle/>
          <a:p>
            <a:pPr>
              <a:defRPr sz="800" b="0" i="0" u="none" strike="noStrike" kern="1200" baseline="0">
                <a:solidFill>
                  <a:sysClr val="windowText" lastClr="000000"/>
                </a:solidFill>
                <a:latin typeface="BIZ UDPゴシック" panose="020B0400000000000000" pitchFamily="50" charset="-128"/>
                <a:ea typeface="BIZ UDPゴシック" panose="020B0400000000000000" pitchFamily="50" charset="-128"/>
                <a:cs typeface="+mn-cs"/>
              </a:defRPr>
            </a:pPr>
            <a:endParaRPr lang="ja-JP"/>
          </a:p>
        </c:txPr>
        <c:crossAx val="1469536864"/>
        <c:crosses val="autoZero"/>
        <c:auto val="1"/>
        <c:lblAlgn val="ctr"/>
        <c:lblOffset val="100"/>
        <c:noMultiLvlLbl val="0"/>
      </c:catAx>
      <c:valAx>
        <c:axId val="1469536864"/>
        <c:scaling>
          <c:orientation val="minMax"/>
          <c:max val="8500"/>
          <c:min val="5000"/>
        </c:scaling>
        <c:delete val="0"/>
        <c:axPos val="l"/>
        <c:majorGridlines>
          <c:spPr>
            <a:ln w="9525" cap="flat" cmpd="sng" algn="ctr">
              <a:solidFill>
                <a:schemeClr val="tx1">
                  <a:lumMod val="15000"/>
                  <a:lumOff val="85000"/>
                </a:schemeClr>
              </a:solidFill>
              <a:round/>
            </a:ln>
            <a:effectLst/>
          </c:spPr>
        </c:majorGridlines>
        <c:numFmt formatCode="#,##0_);[Red]\(#,##0\)" sourceLinked="0"/>
        <c:majorTickMark val="none"/>
        <c:minorTickMark val="none"/>
        <c:tickLblPos val="nextTo"/>
        <c:spPr>
          <a:noFill/>
          <a:ln>
            <a:solidFill>
              <a:schemeClr val="tx1"/>
            </a:solidFill>
          </a:ln>
          <a:effectLst/>
        </c:spPr>
        <c:txPr>
          <a:bodyPr rot="-60000000" spcFirstLastPara="1" vertOverflow="ellipsis" vert="horz" wrap="square" anchor="ctr" anchorCtr="1"/>
          <a:lstStyle/>
          <a:p>
            <a:pPr>
              <a:defRPr sz="800" b="0" i="0" u="none" strike="noStrike" kern="1200" baseline="0">
                <a:solidFill>
                  <a:sysClr val="windowText" lastClr="000000"/>
                </a:solidFill>
                <a:latin typeface="BIZ UDPゴシック" panose="020B0400000000000000" pitchFamily="50" charset="-128"/>
                <a:ea typeface="BIZ UDPゴシック" panose="020B0400000000000000" pitchFamily="50" charset="-128"/>
                <a:cs typeface="+mn-cs"/>
              </a:defRPr>
            </a:pPr>
            <a:endParaRPr lang="ja-JP"/>
          </a:p>
        </c:txPr>
        <c:crossAx val="1631457360"/>
        <c:crosses val="autoZero"/>
        <c:crossBetween val="between"/>
        <c:majorUnit val="500"/>
      </c:valAx>
      <c:spPr>
        <a:noFill/>
        <a:ln>
          <a:solidFill>
            <a:schemeClr val="tx1"/>
          </a:solid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w="9525" cap="flat" cmpd="sng" algn="ctr">
      <a:noFill/>
      <a:round/>
    </a:ln>
    <a:effectLst/>
  </c:spPr>
  <c:txPr>
    <a:bodyPr/>
    <a:lstStyle/>
    <a:p>
      <a:pPr>
        <a:defRPr>
          <a:latin typeface="BIZ UDPゴシック" panose="020B0400000000000000" pitchFamily="50" charset="-128"/>
          <a:ea typeface="BIZ UDPゴシック" panose="020B0400000000000000" pitchFamily="50" charset="-128"/>
        </a:defRPr>
      </a:pPr>
      <a:endParaRPr lang="ja-JP"/>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1381081714401181"/>
          <c:y val="0.14099548292410274"/>
          <c:w val="0.87603419488103385"/>
          <c:h val="0.77533569173418537"/>
        </c:manualLayout>
      </c:layout>
      <c:barChart>
        <c:barDir val="col"/>
        <c:grouping val="clustered"/>
        <c:varyColors val="0"/>
        <c:ser>
          <c:idx val="0"/>
          <c:order val="0"/>
          <c:spPr>
            <a:solidFill>
              <a:schemeClr val="accent1"/>
            </a:solidFill>
            <a:ln>
              <a:solidFill>
                <a:sysClr val="windowText" lastClr="000000"/>
              </a:solidFill>
            </a:ln>
            <a:effectLst/>
          </c:spPr>
          <c:invertIfNegative val="0"/>
          <c:dLbls>
            <c:dLbl>
              <c:idx val="3"/>
              <c:layout>
                <c:manualLayout>
                  <c:x val="0"/>
                  <c:y val="1.7679902579560432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DD78-4EB9-94A5-EC8F4A5657D6}"/>
                </c:ext>
              </c:extLst>
            </c:dLbl>
            <c:spPr>
              <a:noFill/>
              <a:ln>
                <a:noFill/>
              </a:ln>
              <a:effectLst/>
            </c:spPr>
            <c:txPr>
              <a:bodyPr rot="0" spcFirstLastPara="1" vertOverflow="ellipsis" vert="horz" wrap="square" lIns="38100" tIns="19050" rIns="38100" bIns="19050" anchor="ctr" anchorCtr="1">
                <a:spAutoFit/>
              </a:bodyPr>
              <a:lstStyle/>
              <a:p>
                <a:pPr>
                  <a:defRPr sz="700" b="0" i="0" u="none" strike="noStrike" kern="1200" baseline="0">
                    <a:solidFill>
                      <a:schemeClr val="tx1">
                        <a:lumMod val="75000"/>
                        <a:lumOff val="25000"/>
                      </a:schemeClr>
                    </a:solidFill>
                    <a:latin typeface="BIZ UDPゴシック" panose="020B0400000000000000" pitchFamily="50" charset="-128"/>
                    <a:ea typeface="BIZ UDPゴシック" panose="020B0400000000000000" pitchFamily="50" charset="-128"/>
                    <a:cs typeface="+mn-cs"/>
                  </a:defRPr>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田尻町★★!$B$3:$P$3</c:f>
              <c:strCache>
                <c:ptCount val="15"/>
                <c:pt idx="0">
                  <c:v>R４</c:v>
                </c:pt>
                <c:pt idx="1">
                  <c:v>R５</c:v>
                </c:pt>
                <c:pt idx="2">
                  <c:v>R６</c:v>
                </c:pt>
                <c:pt idx="3">
                  <c:v>R７</c:v>
                </c:pt>
                <c:pt idx="4">
                  <c:v>R８</c:v>
                </c:pt>
                <c:pt idx="5">
                  <c:v>R９</c:v>
                </c:pt>
                <c:pt idx="6">
                  <c:v>R１０</c:v>
                </c:pt>
                <c:pt idx="7">
                  <c:v>R１１</c:v>
                </c:pt>
                <c:pt idx="8">
                  <c:v>R１２</c:v>
                </c:pt>
                <c:pt idx="9">
                  <c:v>R１３</c:v>
                </c:pt>
                <c:pt idx="10">
                  <c:v>R１４</c:v>
                </c:pt>
                <c:pt idx="11">
                  <c:v>R１５</c:v>
                </c:pt>
                <c:pt idx="12">
                  <c:v>R１６</c:v>
                </c:pt>
                <c:pt idx="13">
                  <c:v>R１７</c:v>
                </c:pt>
                <c:pt idx="14">
                  <c:v>R１８</c:v>
                </c:pt>
              </c:strCache>
            </c:strRef>
          </c:cat>
          <c:val>
            <c:numRef>
              <c:f>田尻町★★!$B$4:$P$4</c:f>
              <c:numCache>
                <c:formatCode>#,##0;"▲ "#,##0</c:formatCode>
                <c:ptCount val="15"/>
                <c:pt idx="0">
                  <c:v>784</c:v>
                </c:pt>
                <c:pt idx="1">
                  <c:v>773</c:v>
                </c:pt>
                <c:pt idx="2">
                  <c:v>868</c:v>
                </c:pt>
                <c:pt idx="3">
                  <c:v>949</c:v>
                </c:pt>
                <c:pt idx="4">
                  <c:v>821</c:v>
                </c:pt>
                <c:pt idx="5">
                  <c:v>790</c:v>
                </c:pt>
                <c:pt idx="6">
                  <c:v>641</c:v>
                </c:pt>
                <c:pt idx="7">
                  <c:v>636</c:v>
                </c:pt>
                <c:pt idx="8">
                  <c:v>551</c:v>
                </c:pt>
                <c:pt idx="9">
                  <c:v>539</c:v>
                </c:pt>
                <c:pt idx="10">
                  <c:v>443</c:v>
                </c:pt>
                <c:pt idx="11">
                  <c:v>337</c:v>
                </c:pt>
                <c:pt idx="12">
                  <c:v>262</c:v>
                </c:pt>
                <c:pt idx="13">
                  <c:v>168</c:v>
                </c:pt>
                <c:pt idx="14">
                  <c:v>100</c:v>
                </c:pt>
              </c:numCache>
            </c:numRef>
          </c:val>
          <c:extLst>
            <c:ext xmlns:c16="http://schemas.microsoft.com/office/drawing/2014/chart" uri="{C3380CC4-5D6E-409C-BE32-E72D297353CC}">
              <c16:uniqueId val="{00000000-DD78-4EB9-94A5-EC8F4A5657D6}"/>
            </c:ext>
          </c:extLst>
        </c:ser>
        <c:dLbls>
          <c:dLblPos val="outEnd"/>
          <c:showLegendKey val="0"/>
          <c:showVal val="1"/>
          <c:showCatName val="0"/>
          <c:showSerName val="0"/>
          <c:showPercent val="0"/>
          <c:showBubbleSize val="0"/>
        </c:dLbls>
        <c:gapWidth val="60"/>
        <c:overlap val="63"/>
        <c:axId val="1633330944"/>
        <c:axId val="1636223456"/>
      </c:barChart>
      <c:catAx>
        <c:axId val="1633330944"/>
        <c:scaling>
          <c:orientation val="minMax"/>
        </c:scaling>
        <c:delete val="0"/>
        <c:axPos val="b"/>
        <c:numFmt formatCode="General" sourceLinked="1"/>
        <c:majorTickMark val="none"/>
        <c:minorTickMark val="none"/>
        <c:tickLblPos val="high"/>
        <c:spPr>
          <a:noFill/>
          <a:ln w="9525" cap="flat" cmpd="sng" algn="ctr">
            <a:solidFill>
              <a:schemeClr val="tx1"/>
            </a:solidFill>
            <a:round/>
          </a:ln>
          <a:effectLst/>
        </c:spPr>
        <c:txPr>
          <a:bodyPr rot="-60000000" spcFirstLastPara="1" vertOverflow="ellipsis" vert="horz" wrap="square" anchor="ctr" anchorCtr="1"/>
          <a:lstStyle/>
          <a:p>
            <a:pPr>
              <a:defRPr sz="800" b="0" i="0" u="none" strike="noStrike" kern="1200" baseline="0">
                <a:solidFill>
                  <a:sysClr val="windowText" lastClr="000000"/>
                </a:solidFill>
                <a:latin typeface="BIZ UDPゴシック" panose="020B0400000000000000" pitchFamily="50" charset="-128"/>
                <a:ea typeface="BIZ UDPゴシック" panose="020B0400000000000000" pitchFamily="50" charset="-128"/>
                <a:cs typeface="+mn-cs"/>
              </a:defRPr>
            </a:pPr>
            <a:endParaRPr lang="ja-JP"/>
          </a:p>
        </c:txPr>
        <c:crossAx val="1636223456"/>
        <c:crosses val="autoZero"/>
        <c:auto val="1"/>
        <c:lblAlgn val="ctr"/>
        <c:lblOffset val="100"/>
        <c:noMultiLvlLbl val="0"/>
      </c:catAx>
      <c:valAx>
        <c:axId val="1636223456"/>
        <c:scaling>
          <c:orientation val="minMax"/>
          <c:min val="0"/>
        </c:scaling>
        <c:delete val="0"/>
        <c:axPos val="l"/>
        <c:majorGridlines>
          <c:spPr>
            <a:ln w="9525" cap="flat" cmpd="sng" algn="ctr">
              <a:solidFill>
                <a:schemeClr val="tx1">
                  <a:lumMod val="15000"/>
                  <a:lumOff val="85000"/>
                </a:schemeClr>
              </a:solidFill>
              <a:round/>
            </a:ln>
            <a:effectLst/>
          </c:spPr>
        </c:majorGridlines>
        <c:numFmt formatCode="#,##0;&quot;▲ &quot;#,##0" sourceLinked="0"/>
        <c:majorTickMark val="none"/>
        <c:minorTickMark val="none"/>
        <c:tickLblPos val="nextTo"/>
        <c:spPr>
          <a:noFill/>
          <a:ln>
            <a:solidFill>
              <a:schemeClr val="tx1"/>
            </a:solidFill>
          </a:ln>
          <a:effectLst/>
        </c:spPr>
        <c:txPr>
          <a:bodyPr rot="-60000000" spcFirstLastPara="1" vertOverflow="ellipsis" vert="horz" wrap="square" anchor="ctr" anchorCtr="1"/>
          <a:lstStyle/>
          <a:p>
            <a:pPr>
              <a:defRPr sz="800" b="0" i="0" u="none" strike="noStrike" kern="1200" baseline="0">
                <a:solidFill>
                  <a:sysClr val="windowText" lastClr="000000"/>
                </a:solidFill>
                <a:latin typeface="BIZ UDPゴシック" panose="020B0400000000000000" pitchFamily="50" charset="-128"/>
                <a:ea typeface="BIZ UDPゴシック" panose="020B0400000000000000" pitchFamily="50" charset="-128"/>
                <a:cs typeface="+mn-cs"/>
              </a:defRPr>
            </a:pPr>
            <a:endParaRPr lang="ja-JP"/>
          </a:p>
        </c:txPr>
        <c:crossAx val="1633330944"/>
        <c:crosses val="autoZero"/>
        <c:crossBetween val="between"/>
        <c:majorUnit val="200"/>
        <c:minorUnit val="200"/>
      </c:valAx>
      <c:spPr>
        <a:noFill/>
        <a:ln w="12700">
          <a:solidFill>
            <a:sysClr val="windowText" lastClr="000000"/>
          </a:solidFill>
        </a:ln>
        <a:effectLst/>
      </c:spPr>
    </c:plotArea>
    <c:plotVisOnly val="1"/>
    <c:dispBlanksAs val="gap"/>
    <c:showDLblsOverMax val="0"/>
  </c:chart>
  <c:spPr>
    <a:noFill/>
    <a:ln w="9525" cap="flat" cmpd="sng" algn="ctr">
      <a:noFill/>
      <a:round/>
    </a:ln>
    <a:effectLst/>
  </c:spPr>
  <c:txPr>
    <a:bodyPr/>
    <a:lstStyle/>
    <a:p>
      <a:pPr>
        <a:defRPr>
          <a:latin typeface="BIZ UDPゴシック" panose="020B0400000000000000" pitchFamily="50" charset="-128"/>
          <a:ea typeface="BIZ UDPゴシック" panose="020B0400000000000000" pitchFamily="50" charset="-128"/>
        </a:defRPr>
      </a:pPr>
      <a:endParaRPr lang="ja-JP"/>
    </a:p>
  </c:txPr>
  <c:externalData r:id="rId4">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田尻町★★!$B$52</c:f>
              <c:strCache>
                <c:ptCount val="1"/>
                <c:pt idx="0">
                  <c:v>年少人口</c:v>
                </c:pt>
              </c:strCache>
            </c:strRef>
          </c:tx>
          <c:spPr>
            <a:ln w="28575" cap="rnd">
              <a:solidFill>
                <a:schemeClr val="accent1"/>
              </a:solidFill>
              <a:round/>
            </a:ln>
            <a:effectLst/>
          </c:spPr>
          <c:marker>
            <c:symbol val="none"/>
          </c:marker>
          <c:cat>
            <c:strRef>
              <c:f>田尻町★★!$C$51:$S$51</c:f>
              <c:strCache>
                <c:ptCount val="17"/>
                <c:pt idx="0">
                  <c:v>R2</c:v>
                </c:pt>
                <c:pt idx="1">
                  <c:v>R3</c:v>
                </c:pt>
                <c:pt idx="2">
                  <c:v>R4</c:v>
                </c:pt>
                <c:pt idx="3">
                  <c:v>R5</c:v>
                </c:pt>
                <c:pt idx="4">
                  <c:v>R6</c:v>
                </c:pt>
                <c:pt idx="5">
                  <c:v>R7</c:v>
                </c:pt>
                <c:pt idx="6">
                  <c:v>R8</c:v>
                </c:pt>
                <c:pt idx="7">
                  <c:v>R9</c:v>
                </c:pt>
                <c:pt idx="8">
                  <c:v>R10</c:v>
                </c:pt>
                <c:pt idx="9">
                  <c:v>R11</c:v>
                </c:pt>
                <c:pt idx="10">
                  <c:v>R12</c:v>
                </c:pt>
                <c:pt idx="11">
                  <c:v>R13</c:v>
                </c:pt>
                <c:pt idx="12">
                  <c:v>R14</c:v>
                </c:pt>
                <c:pt idx="13">
                  <c:v>R15</c:v>
                </c:pt>
                <c:pt idx="14">
                  <c:v>R16</c:v>
                </c:pt>
                <c:pt idx="15">
                  <c:v>R17</c:v>
                </c:pt>
                <c:pt idx="16">
                  <c:v>R18</c:v>
                </c:pt>
              </c:strCache>
            </c:strRef>
          </c:cat>
          <c:val>
            <c:numRef>
              <c:f>田尻町★★!$C$52:$S$52</c:f>
              <c:numCache>
                <c:formatCode>#,##0</c:formatCode>
                <c:ptCount val="17"/>
                <c:pt idx="0">
                  <c:v>1165</c:v>
                </c:pt>
                <c:pt idx="1">
                  <c:v>1072</c:v>
                </c:pt>
                <c:pt idx="2">
                  <c:v>1046</c:v>
                </c:pt>
                <c:pt idx="3">
                  <c:v>1019</c:v>
                </c:pt>
                <c:pt idx="4">
                  <c:v>993</c:v>
                </c:pt>
                <c:pt idx="5">
                  <c:v>966</c:v>
                </c:pt>
                <c:pt idx="6">
                  <c:v>956</c:v>
                </c:pt>
                <c:pt idx="7">
                  <c:v>946</c:v>
                </c:pt>
                <c:pt idx="8">
                  <c:v>936</c:v>
                </c:pt>
                <c:pt idx="9">
                  <c:v>926</c:v>
                </c:pt>
                <c:pt idx="10">
                  <c:v>916</c:v>
                </c:pt>
                <c:pt idx="11">
                  <c:v>905</c:v>
                </c:pt>
                <c:pt idx="12">
                  <c:v>895</c:v>
                </c:pt>
                <c:pt idx="13">
                  <c:v>884</c:v>
                </c:pt>
                <c:pt idx="14">
                  <c:v>874</c:v>
                </c:pt>
                <c:pt idx="15">
                  <c:v>863</c:v>
                </c:pt>
                <c:pt idx="16">
                  <c:v>858</c:v>
                </c:pt>
              </c:numCache>
            </c:numRef>
          </c:val>
          <c:smooth val="0"/>
          <c:extLst>
            <c:ext xmlns:c16="http://schemas.microsoft.com/office/drawing/2014/chart" uri="{C3380CC4-5D6E-409C-BE32-E72D297353CC}">
              <c16:uniqueId val="{00000000-D80C-4A08-8FC0-F33DD43B64B7}"/>
            </c:ext>
          </c:extLst>
        </c:ser>
        <c:ser>
          <c:idx val="1"/>
          <c:order val="1"/>
          <c:tx>
            <c:strRef>
              <c:f>田尻町★★!$B$53</c:f>
              <c:strCache>
                <c:ptCount val="1"/>
                <c:pt idx="0">
                  <c:v>生産年齢人口</c:v>
                </c:pt>
              </c:strCache>
            </c:strRef>
          </c:tx>
          <c:spPr>
            <a:ln w="28575" cap="rnd">
              <a:solidFill>
                <a:schemeClr val="accent2"/>
              </a:solidFill>
              <a:round/>
            </a:ln>
            <a:effectLst/>
          </c:spPr>
          <c:marker>
            <c:symbol val="none"/>
          </c:marker>
          <c:cat>
            <c:strRef>
              <c:f>田尻町★★!$C$51:$S$51</c:f>
              <c:strCache>
                <c:ptCount val="17"/>
                <c:pt idx="0">
                  <c:v>R2</c:v>
                </c:pt>
                <c:pt idx="1">
                  <c:v>R3</c:v>
                </c:pt>
                <c:pt idx="2">
                  <c:v>R4</c:v>
                </c:pt>
                <c:pt idx="3">
                  <c:v>R5</c:v>
                </c:pt>
                <c:pt idx="4">
                  <c:v>R6</c:v>
                </c:pt>
                <c:pt idx="5">
                  <c:v>R7</c:v>
                </c:pt>
                <c:pt idx="6">
                  <c:v>R8</c:v>
                </c:pt>
                <c:pt idx="7">
                  <c:v>R9</c:v>
                </c:pt>
                <c:pt idx="8">
                  <c:v>R10</c:v>
                </c:pt>
                <c:pt idx="9">
                  <c:v>R11</c:v>
                </c:pt>
                <c:pt idx="10">
                  <c:v>R12</c:v>
                </c:pt>
                <c:pt idx="11">
                  <c:v>R13</c:v>
                </c:pt>
                <c:pt idx="12">
                  <c:v>R14</c:v>
                </c:pt>
                <c:pt idx="13">
                  <c:v>R15</c:v>
                </c:pt>
                <c:pt idx="14">
                  <c:v>R16</c:v>
                </c:pt>
                <c:pt idx="15">
                  <c:v>R17</c:v>
                </c:pt>
                <c:pt idx="16">
                  <c:v>R18</c:v>
                </c:pt>
              </c:strCache>
            </c:strRef>
          </c:cat>
          <c:val>
            <c:numRef>
              <c:f>田尻町★★!$C$53:$S$53</c:f>
              <c:numCache>
                <c:formatCode>#,##0</c:formatCode>
                <c:ptCount val="17"/>
                <c:pt idx="0">
                  <c:v>5202</c:v>
                </c:pt>
                <c:pt idx="1">
                  <c:v>5457</c:v>
                </c:pt>
                <c:pt idx="2">
                  <c:v>5468</c:v>
                </c:pt>
                <c:pt idx="3">
                  <c:v>5480</c:v>
                </c:pt>
                <c:pt idx="4">
                  <c:v>5491</c:v>
                </c:pt>
                <c:pt idx="5">
                  <c:v>5503</c:v>
                </c:pt>
                <c:pt idx="6">
                  <c:v>5467</c:v>
                </c:pt>
                <c:pt idx="7">
                  <c:v>5432</c:v>
                </c:pt>
                <c:pt idx="8">
                  <c:v>5396</c:v>
                </c:pt>
                <c:pt idx="9">
                  <c:v>5361</c:v>
                </c:pt>
                <c:pt idx="10">
                  <c:v>5325</c:v>
                </c:pt>
                <c:pt idx="11">
                  <c:v>5271</c:v>
                </c:pt>
                <c:pt idx="12">
                  <c:v>5217</c:v>
                </c:pt>
                <c:pt idx="13">
                  <c:v>5162</c:v>
                </c:pt>
                <c:pt idx="14">
                  <c:v>5108</c:v>
                </c:pt>
                <c:pt idx="15">
                  <c:v>5054</c:v>
                </c:pt>
                <c:pt idx="16">
                  <c:v>4982</c:v>
                </c:pt>
              </c:numCache>
            </c:numRef>
          </c:val>
          <c:smooth val="0"/>
          <c:extLst>
            <c:ext xmlns:c16="http://schemas.microsoft.com/office/drawing/2014/chart" uri="{C3380CC4-5D6E-409C-BE32-E72D297353CC}">
              <c16:uniqueId val="{00000001-D80C-4A08-8FC0-F33DD43B64B7}"/>
            </c:ext>
          </c:extLst>
        </c:ser>
        <c:ser>
          <c:idx val="2"/>
          <c:order val="2"/>
          <c:tx>
            <c:strRef>
              <c:f>田尻町★★!$B$57</c:f>
              <c:strCache>
                <c:ptCount val="1"/>
                <c:pt idx="0">
                  <c:v>高齢者人口</c:v>
                </c:pt>
              </c:strCache>
            </c:strRef>
          </c:tx>
          <c:spPr>
            <a:ln w="28575" cap="rnd">
              <a:solidFill>
                <a:schemeClr val="accent3"/>
              </a:solidFill>
              <a:round/>
            </a:ln>
            <a:effectLst/>
          </c:spPr>
          <c:marker>
            <c:symbol val="none"/>
          </c:marker>
          <c:cat>
            <c:strRef>
              <c:f>田尻町★★!$C$51:$S$51</c:f>
              <c:strCache>
                <c:ptCount val="17"/>
                <c:pt idx="0">
                  <c:v>R2</c:v>
                </c:pt>
                <c:pt idx="1">
                  <c:v>R3</c:v>
                </c:pt>
                <c:pt idx="2">
                  <c:v>R4</c:v>
                </c:pt>
                <c:pt idx="3">
                  <c:v>R5</c:v>
                </c:pt>
                <c:pt idx="4">
                  <c:v>R6</c:v>
                </c:pt>
                <c:pt idx="5">
                  <c:v>R7</c:v>
                </c:pt>
                <c:pt idx="6">
                  <c:v>R8</c:v>
                </c:pt>
                <c:pt idx="7">
                  <c:v>R9</c:v>
                </c:pt>
                <c:pt idx="8">
                  <c:v>R10</c:v>
                </c:pt>
                <c:pt idx="9">
                  <c:v>R11</c:v>
                </c:pt>
                <c:pt idx="10">
                  <c:v>R12</c:v>
                </c:pt>
                <c:pt idx="11">
                  <c:v>R13</c:v>
                </c:pt>
                <c:pt idx="12">
                  <c:v>R14</c:v>
                </c:pt>
                <c:pt idx="13">
                  <c:v>R15</c:v>
                </c:pt>
                <c:pt idx="14">
                  <c:v>R16</c:v>
                </c:pt>
                <c:pt idx="15">
                  <c:v>R17</c:v>
                </c:pt>
                <c:pt idx="16">
                  <c:v>R18</c:v>
                </c:pt>
              </c:strCache>
            </c:strRef>
          </c:cat>
          <c:val>
            <c:numRef>
              <c:f>田尻町★★!$C$57:$S$57</c:f>
              <c:numCache>
                <c:formatCode>#,##0</c:formatCode>
                <c:ptCount val="17"/>
                <c:pt idx="0">
                  <c:v>1996</c:v>
                </c:pt>
                <c:pt idx="1">
                  <c:v>1975</c:v>
                </c:pt>
                <c:pt idx="2">
                  <c:v>1967</c:v>
                </c:pt>
                <c:pt idx="3">
                  <c:v>1959</c:v>
                </c:pt>
                <c:pt idx="4">
                  <c:v>1951</c:v>
                </c:pt>
                <c:pt idx="5">
                  <c:v>1943</c:v>
                </c:pt>
                <c:pt idx="6">
                  <c:v>1940</c:v>
                </c:pt>
                <c:pt idx="7">
                  <c:v>1938</c:v>
                </c:pt>
                <c:pt idx="8">
                  <c:v>1935</c:v>
                </c:pt>
                <c:pt idx="9">
                  <c:v>1933</c:v>
                </c:pt>
                <c:pt idx="10">
                  <c:v>1930</c:v>
                </c:pt>
                <c:pt idx="11">
                  <c:v>1942</c:v>
                </c:pt>
                <c:pt idx="12">
                  <c:v>1954</c:v>
                </c:pt>
                <c:pt idx="13">
                  <c:v>1967</c:v>
                </c:pt>
                <c:pt idx="14">
                  <c:v>1979</c:v>
                </c:pt>
                <c:pt idx="15">
                  <c:v>1991</c:v>
                </c:pt>
                <c:pt idx="16">
                  <c:v>2022</c:v>
                </c:pt>
              </c:numCache>
            </c:numRef>
          </c:val>
          <c:smooth val="0"/>
          <c:extLst>
            <c:ext xmlns:c16="http://schemas.microsoft.com/office/drawing/2014/chart" uri="{C3380CC4-5D6E-409C-BE32-E72D297353CC}">
              <c16:uniqueId val="{00000002-D80C-4A08-8FC0-F33DD43B64B7}"/>
            </c:ext>
          </c:extLst>
        </c:ser>
        <c:dLbls>
          <c:showLegendKey val="0"/>
          <c:showVal val="0"/>
          <c:showCatName val="0"/>
          <c:showSerName val="0"/>
          <c:showPercent val="0"/>
          <c:showBubbleSize val="0"/>
        </c:dLbls>
        <c:smooth val="0"/>
        <c:axId val="291955280"/>
        <c:axId val="291952784"/>
      </c:lineChart>
      <c:catAx>
        <c:axId val="291955280"/>
        <c:scaling>
          <c:orientation val="minMax"/>
        </c:scaling>
        <c:delete val="0"/>
        <c:axPos val="b"/>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900" b="0" i="0" u="none" strike="noStrike" kern="1200" baseline="0">
                <a:solidFill>
                  <a:schemeClr val="tx1"/>
                </a:solidFill>
                <a:latin typeface="BIZ UDPゴシック" panose="020B0400000000000000" pitchFamily="50" charset="-128"/>
                <a:ea typeface="BIZ UDPゴシック" panose="020B0400000000000000" pitchFamily="50" charset="-128"/>
                <a:cs typeface="+mn-cs"/>
              </a:defRPr>
            </a:pPr>
            <a:endParaRPr lang="ja-JP"/>
          </a:p>
        </c:txPr>
        <c:crossAx val="291952784"/>
        <c:crosses val="autoZero"/>
        <c:auto val="1"/>
        <c:lblAlgn val="ctr"/>
        <c:lblOffset val="100"/>
        <c:noMultiLvlLbl val="0"/>
      </c:catAx>
      <c:valAx>
        <c:axId val="291952784"/>
        <c:scaling>
          <c:orientation val="minMax"/>
          <c:max val="6000"/>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solidFill>
                <a:latin typeface="BIZ UDPゴシック" panose="020B0400000000000000" pitchFamily="50" charset="-128"/>
                <a:ea typeface="BIZ UDPゴシック" panose="020B0400000000000000" pitchFamily="50" charset="-128"/>
                <a:cs typeface="+mn-cs"/>
              </a:defRPr>
            </a:pPr>
            <a:endParaRPr lang="ja-JP"/>
          </a:p>
        </c:txPr>
        <c:crossAx val="291955280"/>
        <c:crosses val="autoZero"/>
        <c:crossBetween val="between"/>
        <c:majorUnit val="1000"/>
      </c:valAx>
      <c:spPr>
        <a:noFill/>
        <a:ln>
          <a:solidFill>
            <a:schemeClr val="tx1"/>
          </a:solid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1295600156638193"/>
          <c:y val="9.206234142805364E-2"/>
          <c:w val="0.85866957465581029"/>
          <c:h val="0.78040062824694945"/>
        </c:manualLayout>
      </c:layout>
      <c:barChart>
        <c:barDir val="col"/>
        <c:grouping val="stacked"/>
        <c:varyColors val="0"/>
        <c:ser>
          <c:idx val="0"/>
          <c:order val="0"/>
          <c:tx>
            <c:strRef>
              <c:f>田尻町★★!$B$52</c:f>
              <c:strCache>
                <c:ptCount val="1"/>
                <c:pt idx="0">
                  <c:v>年少人口</c:v>
                </c:pt>
              </c:strCache>
            </c:strRef>
          </c:tx>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solidFill>
                <a:sysClr val="windowText" lastClr="000000"/>
              </a:solidFill>
            </a:ln>
            <a:effectLst/>
          </c:spPr>
          <c:invertIfNegative val="0"/>
          <c:dLbls>
            <c:delete val="1"/>
          </c:dLbls>
          <c:cat>
            <c:strRef>
              <c:f>田尻町★★!$C$51:$S$51</c:f>
              <c:strCache>
                <c:ptCount val="17"/>
                <c:pt idx="0">
                  <c:v>R2</c:v>
                </c:pt>
                <c:pt idx="1">
                  <c:v>R3</c:v>
                </c:pt>
                <c:pt idx="2">
                  <c:v>R4</c:v>
                </c:pt>
                <c:pt idx="3">
                  <c:v>R5</c:v>
                </c:pt>
                <c:pt idx="4">
                  <c:v>R6</c:v>
                </c:pt>
                <c:pt idx="5">
                  <c:v>R7</c:v>
                </c:pt>
                <c:pt idx="6">
                  <c:v>R8</c:v>
                </c:pt>
                <c:pt idx="7">
                  <c:v>R9</c:v>
                </c:pt>
                <c:pt idx="8">
                  <c:v>R10</c:v>
                </c:pt>
                <c:pt idx="9">
                  <c:v>R11</c:v>
                </c:pt>
                <c:pt idx="10">
                  <c:v>R12</c:v>
                </c:pt>
                <c:pt idx="11">
                  <c:v>R13</c:v>
                </c:pt>
                <c:pt idx="12">
                  <c:v>R14</c:v>
                </c:pt>
                <c:pt idx="13">
                  <c:v>R15</c:v>
                </c:pt>
                <c:pt idx="14">
                  <c:v>R16</c:v>
                </c:pt>
                <c:pt idx="15">
                  <c:v>R17</c:v>
                </c:pt>
                <c:pt idx="16">
                  <c:v>R18</c:v>
                </c:pt>
              </c:strCache>
            </c:strRef>
          </c:cat>
          <c:val>
            <c:numRef>
              <c:f>田尻町★★!$C$52:$S$52</c:f>
              <c:numCache>
                <c:formatCode>#,##0</c:formatCode>
                <c:ptCount val="17"/>
                <c:pt idx="0">
                  <c:v>1165</c:v>
                </c:pt>
                <c:pt idx="1">
                  <c:v>1072</c:v>
                </c:pt>
                <c:pt idx="2">
                  <c:v>1046</c:v>
                </c:pt>
                <c:pt idx="3">
                  <c:v>1019</c:v>
                </c:pt>
                <c:pt idx="4">
                  <c:v>993</c:v>
                </c:pt>
                <c:pt idx="5">
                  <c:v>966</c:v>
                </c:pt>
                <c:pt idx="6">
                  <c:v>956</c:v>
                </c:pt>
                <c:pt idx="7">
                  <c:v>946</c:v>
                </c:pt>
                <c:pt idx="8">
                  <c:v>936</c:v>
                </c:pt>
                <c:pt idx="9">
                  <c:v>926</c:v>
                </c:pt>
                <c:pt idx="10">
                  <c:v>916</c:v>
                </c:pt>
                <c:pt idx="11">
                  <c:v>905</c:v>
                </c:pt>
                <c:pt idx="12">
                  <c:v>895</c:v>
                </c:pt>
                <c:pt idx="13">
                  <c:v>884</c:v>
                </c:pt>
                <c:pt idx="14">
                  <c:v>874</c:v>
                </c:pt>
                <c:pt idx="15">
                  <c:v>863</c:v>
                </c:pt>
                <c:pt idx="16">
                  <c:v>858</c:v>
                </c:pt>
              </c:numCache>
            </c:numRef>
          </c:val>
          <c:extLst>
            <c:ext xmlns:c16="http://schemas.microsoft.com/office/drawing/2014/chart" uri="{C3380CC4-5D6E-409C-BE32-E72D297353CC}">
              <c16:uniqueId val="{00000000-7D81-4249-A743-1E3EB523B4F9}"/>
            </c:ext>
          </c:extLst>
        </c:ser>
        <c:ser>
          <c:idx val="1"/>
          <c:order val="1"/>
          <c:tx>
            <c:strRef>
              <c:f>田尻町★★!$B$53</c:f>
              <c:strCache>
                <c:ptCount val="1"/>
                <c:pt idx="0">
                  <c:v>生産年齢人口</c:v>
                </c:pt>
              </c:strCache>
            </c:strRef>
          </c:tx>
          <c:spPr>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a:solidFill>
                <a:sysClr val="windowText" lastClr="000000"/>
              </a:solidFill>
            </a:ln>
            <a:effectLst/>
          </c:spPr>
          <c:invertIfNegative val="0"/>
          <c:dLbls>
            <c:delete val="1"/>
          </c:dLbls>
          <c:cat>
            <c:strRef>
              <c:f>田尻町★★!$C$51:$S$51</c:f>
              <c:strCache>
                <c:ptCount val="17"/>
                <c:pt idx="0">
                  <c:v>R2</c:v>
                </c:pt>
                <c:pt idx="1">
                  <c:v>R3</c:v>
                </c:pt>
                <c:pt idx="2">
                  <c:v>R4</c:v>
                </c:pt>
                <c:pt idx="3">
                  <c:v>R5</c:v>
                </c:pt>
                <c:pt idx="4">
                  <c:v>R6</c:v>
                </c:pt>
                <c:pt idx="5">
                  <c:v>R7</c:v>
                </c:pt>
                <c:pt idx="6">
                  <c:v>R8</c:v>
                </c:pt>
                <c:pt idx="7">
                  <c:v>R9</c:v>
                </c:pt>
                <c:pt idx="8">
                  <c:v>R10</c:v>
                </c:pt>
                <c:pt idx="9">
                  <c:v>R11</c:v>
                </c:pt>
                <c:pt idx="10">
                  <c:v>R12</c:v>
                </c:pt>
                <c:pt idx="11">
                  <c:v>R13</c:v>
                </c:pt>
                <c:pt idx="12">
                  <c:v>R14</c:v>
                </c:pt>
                <c:pt idx="13">
                  <c:v>R15</c:v>
                </c:pt>
                <c:pt idx="14">
                  <c:v>R16</c:v>
                </c:pt>
                <c:pt idx="15">
                  <c:v>R17</c:v>
                </c:pt>
                <c:pt idx="16">
                  <c:v>R18</c:v>
                </c:pt>
              </c:strCache>
            </c:strRef>
          </c:cat>
          <c:val>
            <c:numRef>
              <c:f>田尻町★★!$C$53:$S$53</c:f>
              <c:numCache>
                <c:formatCode>#,##0</c:formatCode>
                <c:ptCount val="17"/>
                <c:pt idx="0">
                  <c:v>5202</c:v>
                </c:pt>
                <c:pt idx="1">
                  <c:v>5457</c:v>
                </c:pt>
                <c:pt idx="2">
                  <c:v>5468</c:v>
                </c:pt>
                <c:pt idx="3">
                  <c:v>5480</c:v>
                </c:pt>
                <c:pt idx="4">
                  <c:v>5491</c:v>
                </c:pt>
                <c:pt idx="5">
                  <c:v>5503</c:v>
                </c:pt>
                <c:pt idx="6">
                  <c:v>5467</c:v>
                </c:pt>
                <c:pt idx="7">
                  <c:v>5432</c:v>
                </c:pt>
                <c:pt idx="8">
                  <c:v>5396</c:v>
                </c:pt>
                <c:pt idx="9">
                  <c:v>5361</c:v>
                </c:pt>
                <c:pt idx="10">
                  <c:v>5325</c:v>
                </c:pt>
                <c:pt idx="11">
                  <c:v>5271</c:v>
                </c:pt>
                <c:pt idx="12">
                  <c:v>5217</c:v>
                </c:pt>
                <c:pt idx="13">
                  <c:v>5162</c:v>
                </c:pt>
                <c:pt idx="14">
                  <c:v>5108</c:v>
                </c:pt>
                <c:pt idx="15">
                  <c:v>5054</c:v>
                </c:pt>
                <c:pt idx="16">
                  <c:v>4982</c:v>
                </c:pt>
              </c:numCache>
            </c:numRef>
          </c:val>
          <c:extLst>
            <c:ext xmlns:c16="http://schemas.microsoft.com/office/drawing/2014/chart" uri="{C3380CC4-5D6E-409C-BE32-E72D297353CC}">
              <c16:uniqueId val="{00000001-7D81-4249-A743-1E3EB523B4F9}"/>
            </c:ext>
          </c:extLst>
        </c:ser>
        <c:ser>
          <c:idx val="2"/>
          <c:order val="2"/>
          <c:tx>
            <c:strRef>
              <c:f>田尻町★★!$B$54</c:f>
              <c:strCache>
                <c:ptCount val="1"/>
                <c:pt idx="0">
                  <c:v>前期高齢者人口</c:v>
                </c:pt>
              </c:strCache>
            </c:strRef>
          </c:tx>
          <c:spPr>
            <a:gradFill rotWithShape="1">
              <a:gsLst>
                <a:gs pos="0">
                  <a:schemeClr val="accent3">
                    <a:satMod val="103000"/>
                    <a:lumMod val="102000"/>
                    <a:tint val="94000"/>
                  </a:schemeClr>
                </a:gs>
                <a:gs pos="50000">
                  <a:schemeClr val="accent3">
                    <a:satMod val="110000"/>
                    <a:lumMod val="100000"/>
                    <a:shade val="100000"/>
                  </a:schemeClr>
                </a:gs>
                <a:gs pos="100000">
                  <a:schemeClr val="accent3">
                    <a:lumMod val="99000"/>
                    <a:satMod val="120000"/>
                    <a:shade val="78000"/>
                  </a:schemeClr>
                </a:gs>
              </a:gsLst>
              <a:lin ang="5400000" scaled="0"/>
            </a:gradFill>
            <a:ln>
              <a:solidFill>
                <a:sysClr val="windowText" lastClr="000000"/>
              </a:solidFill>
            </a:ln>
            <a:effectLst/>
          </c:spPr>
          <c:invertIfNegative val="0"/>
          <c:dLbls>
            <c:delete val="1"/>
          </c:dLbls>
          <c:cat>
            <c:strRef>
              <c:f>田尻町★★!$C$51:$S$51</c:f>
              <c:strCache>
                <c:ptCount val="17"/>
                <c:pt idx="0">
                  <c:v>R2</c:v>
                </c:pt>
                <c:pt idx="1">
                  <c:v>R3</c:v>
                </c:pt>
                <c:pt idx="2">
                  <c:v>R4</c:v>
                </c:pt>
                <c:pt idx="3">
                  <c:v>R5</c:v>
                </c:pt>
                <c:pt idx="4">
                  <c:v>R6</c:v>
                </c:pt>
                <c:pt idx="5">
                  <c:v>R7</c:v>
                </c:pt>
                <c:pt idx="6">
                  <c:v>R8</c:v>
                </c:pt>
                <c:pt idx="7">
                  <c:v>R9</c:v>
                </c:pt>
                <c:pt idx="8">
                  <c:v>R10</c:v>
                </c:pt>
                <c:pt idx="9">
                  <c:v>R11</c:v>
                </c:pt>
                <c:pt idx="10">
                  <c:v>R12</c:v>
                </c:pt>
                <c:pt idx="11">
                  <c:v>R13</c:v>
                </c:pt>
                <c:pt idx="12">
                  <c:v>R14</c:v>
                </c:pt>
                <c:pt idx="13">
                  <c:v>R15</c:v>
                </c:pt>
                <c:pt idx="14">
                  <c:v>R16</c:v>
                </c:pt>
                <c:pt idx="15">
                  <c:v>R17</c:v>
                </c:pt>
                <c:pt idx="16">
                  <c:v>R18</c:v>
                </c:pt>
              </c:strCache>
            </c:strRef>
          </c:cat>
          <c:val>
            <c:numRef>
              <c:f>田尻町★★!$C$54:$S$54</c:f>
              <c:numCache>
                <c:formatCode>#,##0</c:formatCode>
                <c:ptCount val="17"/>
                <c:pt idx="0">
                  <c:v>870</c:v>
                </c:pt>
                <c:pt idx="1">
                  <c:v>849</c:v>
                </c:pt>
                <c:pt idx="2">
                  <c:v>819</c:v>
                </c:pt>
                <c:pt idx="3">
                  <c:v>788</c:v>
                </c:pt>
                <c:pt idx="4">
                  <c:v>758</c:v>
                </c:pt>
                <c:pt idx="5">
                  <c:v>727</c:v>
                </c:pt>
                <c:pt idx="6">
                  <c:v>727</c:v>
                </c:pt>
                <c:pt idx="7">
                  <c:v>728</c:v>
                </c:pt>
                <c:pt idx="8">
                  <c:v>728</c:v>
                </c:pt>
                <c:pt idx="9">
                  <c:v>729</c:v>
                </c:pt>
                <c:pt idx="10">
                  <c:v>729</c:v>
                </c:pt>
                <c:pt idx="11">
                  <c:v>753</c:v>
                </c:pt>
                <c:pt idx="12">
                  <c:v>777</c:v>
                </c:pt>
                <c:pt idx="13">
                  <c:v>802</c:v>
                </c:pt>
                <c:pt idx="14">
                  <c:v>826</c:v>
                </c:pt>
                <c:pt idx="15">
                  <c:v>850</c:v>
                </c:pt>
                <c:pt idx="16">
                  <c:v>884</c:v>
                </c:pt>
              </c:numCache>
            </c:numRef>
          </c:val>
          <c:extLst>
            <c:ext xmlns:c16="http://schemas.microsoft.com/office/drawing/2014/chart" uri="{C3380CC4-5D6E-409C-BE32-E72D297353CC}">
              <c16:uniqueId val="{00000002-7D81-4249-A743-1E3EB523B4F9}"/>
            </c:ext>
          </c:extLst>
        </c:ser>
        <c:ser>
          <c:idx val="3"/>
          <c:order val="3"/>
          <c:tx>
            <c:strRef>
              <c:f>田尻町★★!$B$55</c:f>
              <c:strCache>
                <c:ptCount val="1"/>
                <c:pt idx="0">
                  <c:v>後期高齢者人口</c:v>
                </c:pt>
              </c:strCache>
            </c:strRef>
          </c:tx>
          <c:spPr>
            <a:gradFill rotWithShape="1">
              <a:gsLst>
                <a:gs pos="0">
                  <a:schemeClr val="accent4">
                    <a:satMod val="103000"/>
                    <a:lumMod val="102000"/>
                    <a:tint val="94000"/>
                  </a:schemeClr>
                </a:gs>
                <a:gs pos="50000">
                  <a:schemeClr val="accent4">
                    <a:satMod val="110000"/>
                    <a:lumMod val="100000"/>
                    <a:shade val="100000"/>
                  </a:schemeClr>
                </a:gs>
                <a:gs pos="100000">
                  <a:schemeClr val="accent4">
                    <a:lumMod val="99000"/>
                    <a:satMod val="120000"/>
                    <a:shade val="78000"/>
                  </a:schemeClr>
                </a:gs>
              </a:gsLst>
              <a:lin ang="5400000" scaled="0"/>
            </a:gradFill>
            <a:ln>
              <a:solidFill>
                <a:sysClr val="windowText" lastClr="000000"/>
              </a:solidFill>
            </a:ln>
            <a:effectLst/>
          </c:spPr>
          <c:invertIfNegative val="0"/>
          <c:dLbls>
            <c:delete val="1"/>
          </c:dLbls>
          <c:cat>
            <c:strRef>
              <c:f>田尻町★★!$C$51:$S$51</c:f>
              <c:strCache>
                <c:ptCount val="17"/>
                <c:pt idx="0">
                  <c:v>R2</c:v>
                </c:pt>
                <c:pt idx="1">
                  <c:v>R3</c:v>
                </c:pt>
                <c:pt idx="2">
                  <c:v>R4</c:v>
                </c:pt>
                <c:pt idx="3">
                  <c:v>R5</c:v>
                </c:pt>
                <c:pt idx="4">
                  <c:v>R6</c:v>
                </c:pt>
                <c:pt idx="5">
                  <c:v>R7</c:v>
                </c:pt>
                <c:pt idx="6">
                  <c:v>R8</c:v>
                </c:pt>
                <c:pt idx="7">
                  <c:v>R9</c:v>
                </c:pt>
                <c:pt idx="8">
                  <c:v>R10</c:v>
                </c:pt>
                <c:pt idx="9">
                  <c:v>R11</c:v>
                </c:pt>
                <c:pt idx="10">
                  <c:v>R12</c:v>
                </c:pt>
                <c:pt idx="11">
                  <c:v>R13</c:v>
                </c:pt>
                <c:pt idx="12">
                  <c:v>R14</c:v>
                </c:pt>
                <c:pt idx="13">
                  <c:v>R15</c:v>
                </c:pt>
                <c:pt idx="14">
                  <c:v>R16</c:v>
                </c:pt>
                <c:pt idx="15">
                  <c:v>R17</c:v>
                </c:pt>
                <c:pt idx="16">
                  <c:v>R18</c:v>
                </c:pt>
              </c:strCache>
            </c:strRef>
          </c:cat>
          <c:val>
            <c:numRef>
              <c:f>田尻町★★!$C$55:$S$55</c:f>
              <c:numCache>
                <c:formatCode>#,##0</c:formatCode>
                <c:ptCount val="17"/>
                <c:pt idx="0">
                  <c:v>1126</c:v>
                </c:pt>
                <c:pt idx="1">
                  <c:v>1126</c:v>
                </c:pt>
                <c:pt idx="2">
                  <c:v>1148</c:v>
                </c:pt>
                <c:pt idx="3">
                  <c:v>1171</c:v>
                </c:pt>
                <c:pt idx="4">
                  <c:v>1193</c:v>
                </c:pt>
                <c:pt idx="5">
                  <c:v>1216</c:v>
                </c:pt>
                <c:pt idx="6">
                  <c:v>1213</c:v>
                </c:pt>
                <c:pt idx="7">
                  <c:v>1210</c:v>
                </c:pt>
                <c:pt idx="8">
                  <c:v>1207</c:v>
                </c:pt>
                <c:pt idx="9">
                  <c:v>1204</c:v>
                </c:pt>
                <c:pt idx="10">
                  <c:v>1201</c:v>
                </c:pt>
                <c:pt idx="11">
                  <c:v>1189</c:v>
                </c:pt>
                <c:pt idx="12">
                  <c:v>1177</c:v>
                </c:pt>
                <c:pt idx="13">
                  <c:v>1165</c:v>
                </c:pt>
                <c:pt idx="14">
                  <c:v>1153</c:v>
                </c:pt>
                <c:pt idx="15">
                  <c:v>1141</c:v>
                </c:pt>
                <c:pt idx="16">
                  <c:v>1138</c:v>
                </c:pt>
              </c:numCache>
            </c:numRef>
          </c:val>
          <c:extLst>
            <c:ext xmlns:c16="http://schemas.microsoft.com/office/drawing/2014/chart" uri="{C3380CC4-5D6E-409C-BE32-E72D297353CC}">
              <c16:uniqueId val="{00000003-7D81-4249-A743-1E3EB523B4F9}"/>
            </c:ext>
          </c:extLst>
        </c:ser>
        <c:ser>
          <c:idx val="4"/>
          <c:order val="4"/>
          <c:tx>
            <c:strRef>
              <c:f>田尻町★★!$B$56</c:f>
              <c:strCache>
                <c:ptCount val="1"/>
                <c:pt idx="0">
                  <c:v>年齢不詳</c:v>
                </c:pt>
              </c:strCache>
            </c:strRef>
          </c:tx>
          <c:spPr>
            <a:gradFill rotWithShape="1">
              <a:gsLst>
                <a:gs pos="0">
                  <a:schemeClr val="accent5">
                    <a:satMod val="103000"/>
                    <a:lumMod val="102000"/>
                    <a:tint val="94000"/>
                  </a:schemeClr>
                </a:gs>
                <a:gs pos="50000">
                  <a:schemeClr val="accent5">
                    <a:satMod val="110000"/>
                    <a:lumMod val="100000"/>
                    <a:shade val="100000"/>
                  </a:schemeClr>
                </a:gs>
                <a:gs pos="100000">
                  <a:schemeClr val="accent5">
                    <a:lumMod val="99000"/>
                    <a:satMod val="120000"/>
                    <a:shade val="78000"/>
                  </a:schemeClr>
                </a:gs>
              </a:gsLst>
              <a:lin ang="5400000" scaled="0"/>
            </a:gradFill>
            <a:ln>
              <a:solidFill>
                <a:schemeClr val="tx1"/>
              </a:solidFill>
            </a:ln>
            <a:effectLst/>
          </c:spPr>
          <c:invertIfNegative val="0"/>
          <c:dLbls>
            <c:dLbl>
              <c:idx val="0"/>
              <c:layout>
                <c:manualLayout>
                  <c:x val="9.5441243616262397E-2"/>
                  <c:y val="-9.819983085659055E-2"/>
                </c:manualLayout>
              </c:layout>
              <c:tx>
                <c:rich>
                  <a:bodyPr/>
                  <a:lstStyle/>
                  <a:p>
                    <a:r>
                      <a:rPr lang="ja-JP" altLang="en-US"/>
                      <a:t>年齢不詳：</a:t>
                    </a:r>
                    <a:fld id="{6DC9133C-F5E1-438D-A997-0F25D9E79BA7}" type="VALUE">
                      <a:rPr lang="en-US" altLang="ja-JP"/>
                      <a:pPr/>
                      <a:t>[値]</a:t>
                    </a:fld>
                    <a:endParaRPr lang="ja-JP" altLang="en-US"/>
                  </a:p>
                </c:rich>
              </c:tx>
              <c:dLblPos val="ctr"/>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4-7D81-4249-A743-1E3EB523B4F9}"/>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solidFill>
                    <a:latin typeface="BIZ UDPゴシック" panose="020B0400000000000000" pitchFamily="50" charset="-128"/>
                    <a:ea typeface="BIZ UDPゴシック" panose="020B0400000000000000" pitchFamily="50" charset="-128"/>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solidFill>
                    </a:ln>
                    <a:effectLst/>
                  </c:spPr>
                </c15:leaderLines>
              </c:ext>
            </c:extLst>
          </c:dLbls>
          <c:cat>
            <c:strRef>
              <c:f>田尻町★★!$C$51:$S$51</c:f>
              <c:strCache>
                <c:ptCount val="17"/>
                <c:pt idx="0">
                  <c:v>R2</c:v>
                </c:pt>
                <c:pt idx="1">
                  <c:v>R3</c:v>
                </c:pt>
                <c:pt idx="2">
                  <c:v>R4</c:v>
                </c:pt>
                <c:pt idx="3">
                  <c:v>R5</c:v>
                </c:pt>
                <c:pt idx="4">
                  <c:v>R6</c:v>
                </c:pt>
                <c:pt idx="5">
                  <c:v>R7</c:v>
                </c:pt>
                <c:pt idx="6">
                  <c:v>R8</c:v>
                </c:pt>
                <c:pt idx="7">
                  <c:v>R9</c:v>
                </c:pt>
                <c:pt idx="8">
                  <c:v>R10</c:v>
                </c:pt>
                <c:pt idx="9">
                  <c:v>R11</c:v>
                </c:pt>
                <c:pt idx="10">
                  <c:v>R12</c:v>
                </c:pt>
                <c:pt idx="11">
                  <c:v>R13</c:v>
                </c:pt>
                <c:pt idx="12">
                  <c:v>R14</c:v>
                </c:pt>
                <c:pt idx="13">
                  <c:v>R15</c:v>
                </c:pt>
                <c:pt idx="14">
                  <c:v>R16</c:v>
                </c:pt>
                <c:pt idx="15">
                  <c:v>R17</c:v>
                </c:pt>
                <c:pt idx="16">
                  <c:v>R18</c:v>
                </c:pt>
              </c:strCache>
            </c:strRef>
          </c:cat>
          <c:val>
            <c:numRef>
              <c:f>田尻町★★!$C$56:$S$56</c:f>
              <c:numCache>
                <c:formatCode>General</c:formatCode>
                <c:ptCount val="17"/>
                <c:pt idx="0" formatCode="#,##0">
                  <c:v>71</c:v>
                </c:pt>
              </c:numCache>
            </c:numRef>
          </c:val>
          <c:extLst>
            <c:ext xmlns:c16="http://schemas.microsoft.com/office/drawing/2014/chart" uri="{C3380CC4-5D6E-409C-BE32-E72D297353CC}">
              <c16:uniqueId val="{00000005-7D81-4249-A743-1E3EB523B4F9}"/>
            </c:ext>
          </c:extLst>
        </c:ser>
        <c:dLbls>
          <c:dLblPos val="ctr"/>
          <c:showLegendKey val="0"/>
          <c:showVal val="1"/>
          <c:showCatName val="0"/>
          <c:showSerName val="0"/>
          <c:showPercent val="0"/>
          <c:showBubbleSize val="0"/>
        </c:dLbls>
        <c:gapWidth val="80"/>
        <c:overlap val="100"/>
        <c:axId val="1191257919"/>
        <c:axId val="1390907967"/>
      </c:barChart>
      <c:catAx>
        <c:axId val="1191257919"/>
        <c:scaling>
          <c:orientation val="minMax"/>
        </c:scaling>
        <c:delete val="0"/>
        <c:axPos val="b"/>
        <c:numFmt formatCode="General" sourceLinked="1"/>
        <c:majorTickMark val="none"/>
        <c:minorTickMark val="none"/>
        <c:tickLblPos val="nextTo"/>
        <c:spPr>
          <a:noFill/>
          <a:ln w="9525" cap="flat" cmpd="sng" algn="ctr">
            <a:solidFill>
              <a:schemeClr val="tx2">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ysClr val="windowText" lastClr="000000"/>
                </a:solidFill>
                <a:latin typeface="BIZ UDPゴシック" panose="020B0400000000000000" pitchFamily="50" charset="-128"/>
                <a:ea typeface="BIZ UDPゴシック" panose="020B0400000000000000" pitchFamily="50" charset="-128"/>
                <a:cs typeface="+mn-cs"/>
              </a:defRPr>
            </a:pPr>
            <a:endParaRPr lang="ja-JP"/>
          </a:p>
        </c:txPr>
        <c:crossAx val="1390907967"/>
        <c:crosses val="autoZero"/>
        <c:auto val="1"/>
        <c:lblAlgn val="ctr"/>
        <c:lblOffset val="100"/>
        <c:noMultiLvlLbl val="0"/>
      </c:catAx>
      <c:valAx>
        <c:axId val="1390907967"/>
        <c:scaling>
          <c:orientation val="minMax"/>
        </c:scaling>
        <c:delete val="0"/>
        <c:axPos val="l"/>
        <c:majorGridlines>
          <c:spPr>
            <a:ln w="9525" cap="flat" cmpd="sng" algn="ctr">
              <a:solidFill>
                <a:schemeClr val="tx2">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ysClr val="windowText" lastClr="000000"/>
                </a:solidFill>
                <a:latin typeface="BIZ UDPゴシック" panose="020B0400000000000000" pitchFamily="50" charset="-128"/>
                <a:ea typeface="BIZ UDPゴシック" panose="020B0400000000000000" pitchFamily="50" charset="-128"/>
                <a:cs typeface="+mn-cs"/>
              </a:defRPr>
            </a:pPr>
            <a:endParaRPr lang="ja-JP"/>
          </a:p>
        </c:txPr>
        <c:crossAx val="1191257919"/>
        <c:crosses val="autoZero"/>
        <c:crossBetween val="between"/>
      </c:valAx>
      <c:spPr>
        <a:noFill/>
        <a:ln>
          <a:solidFill>
            <a:schemeClr val="tx1"/>
          </a:solidFill>
        </a:ln>
        <a:effectLst/>
      </c:spPr>
    </c:plotArea>
    <c:plotVisOnly val="1"/>
    <c:dispBlanksAs val="gap"/>
    <c:showDLblsOverMax val="0"/>
  </c:chart>
  <c:spPr>
    <a:noFill/>
    <a:ln w="9525" cap="flat" cmpd="sng" algn="ctr">
      <a:noFill/>
      <a:round/>
    </a:ln>
    <a:effectLst/>
  </c:spPr>
  <c:txPr>
    <a:bodyPr/>
    <a:lstStyle/>
    <a:p>
      <a:pPr>
        <a:defRPr>
          <a:solidFill>
            <a:sysClr val="windowText" lastClr="000000"/>
          </a:solidFill>
          <a:latin typeface="BIZ UDPゴシック" panose="020B0400000000000000" pitchFamily="50" charset="-128"/>
          <a:ea typeface="BIZ UDPゴシック" panose="020B0400000000000000" pitchFamily="50" charset="-128"/>
        </a:defRPr>
      </a:pPr>
      <a:endParaRPr lang="ja-JP"/>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302">
  <cs:axisTitle>
    <cs:lnRef idx="0"/>
    <cs:fillRef idx="0"/>
    <cs:effectRef idx="0"/>
    <cs:fontRef idx="minor">
      <a:schemeClr val="tx2"/>
    </cs:fontRef>
    <cs:defRPr sz="900"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900" kern="1200"/>
  </cs:chartArea>
  <cs:dataLabel>
    <cs:lnRef idx="0"/>
    <cs:fillRef idx="0"/>
    <cs:effectRef idx="0"/>
    <cs:fontRef idx="minor">
      <a:schemeClr val="tx2"/>
    </cs:fontRef>
    <cs:defRPr sz="900"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900"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900"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1600"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900"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900" kern="1200"/>
  </cs:valueAxis>
  <cs:wall>
    <cs:lnRef idx="0"/>
    <cs:fillRef idx="0"/>
    <cs:effectRef idx="0"/>
    <cs:fontRef idx="minor">
      <a:schemeClr val="tx2"/>
    </cs:fontRef>
  </cs:wall>
</cs:chartStyle>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1"/>
            <a:ext cx="2949787" cy="498693"/>
          </a:xfrm>
          <a:prstGeom prst="rect">
            <a:avLst/>
          </a:prstGeom>
        </p:spPr>
        <p:txBody>
          <a:bodyPr vert="horz" lIns="91433" tIns="45717" rIns="91433" bIns="45717"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5839" y="1"/>
            <a:ext cx="2949787" cy="498693"/>
          </a:xfrm>
          <a:prstGeom prst="rect">
            <a:avLst/>
          </a:prstGeom>
        </p:spPr>
        <p:txBody>
          <a:bodyPr vert="horz" lIns="91433" tIns="45717" rIns="91433" bIns="45717" rtlCol="0"/>
          <a:lstStyle>
            <a:lvl1pPr algn="r">
              <a:defRPr sz="1200"/>
            </a:lvl1pPr>
          </a:lstStyle>
          <a:p>
            <a:fld id="{6E3A60CE-7E8D-4390-9820-C09E755C9BD4}" type="datetimeFigureOut">
              <a:rPr kumimoji="1" lang="ja-JP" altLang="en-US" smtClean="0"/>
              <a:t>2023/5/16</a:t>
            </a:fld>
            <a:endParaRPr kumimoji="1" lang="ja-JP" altLang="en-US"/>
          </a:p>
        </p:txBody>
      </p:sp>
      <p:sp>
        <p:nvSpPr>
          <p:cNvPr id="4" name="フッター プレースホルダー 3"/>
          <p:cNvSpPr>
            <a:spLocks noGrp="1"/>
          </p:cNvSpPr>
          <p:nvPr>
            <p:ph type="ftr" sz="quarter" idx="2"/>
          </p:nvPr>
        </p:nvSpPr>
        <p:spPr>
          <a:xfrm>
            <a:off x="0" y="9440647"/>
            <a:ext cx="2949787" cy="498692"/>
          </a:xfrm>
          <a:prstGeom prst="rect">
            <a:avLst/>
          </a:prstGeom>
        </p:spPr>
        <p:txBody>
          <a:bodyPr vert="horz" lIns="91433" tIns="45717" rIns="91433" bIns="45717"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5839" y="9440647"/>
            <a:ext cx="2949787" cy="498692"/>
          </a:xfrm>
          <a:prstGeom prst="rect">
            <a:avLst/>
          </a:prstGeom>
        </p:spPr>
        <p:txBody>
          <a:bodyPr vert="horz" lIns="91433" tIns="45717" rIns="91433" bIns="45717" rtlCol="0" anchor="b"/>
          <a:lstStyle>
            <a:lvl1pPr algn="r">
              <a:defRPr sz="1200"/>
            </a:lvl1pPr>
          </a:lstStyle>
          <a:p>
            <a:fld id="{427EC32B-E128-43F1-BA54-52B0ABAE8CC0}" type="slidenum">
              <a:rPr kumimoji="1" lang="ja-JP" altLang="en-US" smtClean="0"/>
              <a:t>‹#›</a:t>
            </a:fld>
            <a:endParaRPr kumimoji="1" lang="ja-JP" altLang="en-US"/>
          </a:p>
        </p:txBody>
      </p:sp>
    </p:spTree>
    <p:extLst>
      <p:ext uri="{BB962C8B-B14F-4D97-AF65-F5344CB8AC3E}">
        <p14:creationId xmlns:p14="http://schemas.microsoft.com/office/powerpoint/2010/main" val="370326268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1"/>
            <a:ext cx="2949787" cy="498693"/>
          </a:xfrm>
          <a:prstGeom prst="rect">
            <a:avLst/>
          </a:prstGeom>
        </p:spPr>
        <p:txBody>
          <a:bodyPr vert="horz" lIns="91433" tIns="45717" rIns="91433" bIns="45717"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9" y="1"/>
            <a:ext cx="2949787" cy="498693"/>
          </a:xfrm>
          <a:prstGeom prst="rect">
            <a:avLst/>
          </a:prstGeom>
        </p:spPr>
        <p:txBody>
          <a:bodyPr vert="horz" lIns="91433" tIns="45717" rIns="91433" bIns="45717" rtlCol="0"/>
          <a:lstStyle>
            <a:lvl1pPr algn="r">
              <a:defRPr sz="1200"/>
            </a:lvl1pPr>
          </a:lstStyle>
          <a:p>
            <a:fld id="{6A22FB6E-5550-4A84-95FC-6C5FC37CCEBE}" type="datetimeFigureOut">
              <a:rPr kumimoji="1" lang="ja-JP" altLang="en-US" smtClean="0"/>
              <a:t>2023/5/16</a:t>
            </a:fld>
            <a:endParaRPr kumimoji="1" lang="ja-JP" altLang="en-US"/>
          </a:p>
        </p:txBody>
      </p:sp>
      <p:sp>
        <p:nvSpPr>
          <p:cNvPr id="4" name="スライド イメージ プレースホルダー 3"/>
          <p:cNvSpPr>
            <a:spLocks noGrp="1" noRot="1" noChangeAspect="1"/>
          </p:cNvSpPr>
          <p:nvPr>
            <p:ph type="sldImg" idx="2"/>
          </p:nvPr>
        </p:nvSpPr>
        <p:spPr>
          <a:xfrm>
            <a:off x="981075" y="1243013"/>
            <a:ext cx="4845050" cy="3354387"/>
          </a:xfrm>
          <a:prstGeom prst="rect">
            <a:avLst/>
          </a:prstGeom>
          <a:noFill/>
          <a:ln w="12700">
            <a:solidFill>
              <a:prstClr val="black"/>
            </a:solidFill>
          </a:ln>
        </p:spPr>
        <p:txBody>
          <a:bodyPr vert="horz" lIns="91433" tIns="45717" rIns="91433" bIns="45717" rtlCol="0" anchor="ctr"/>
          <a:lstStyle/>
          <a:p>
            <a:endParaRPr lang="ja-JP" altLang="en-US"/>
          </a:p>
        </p:txBody>
      </p:sp>
      <p:sp>
        <p:nvSpPr>
          <p:cNvPr id="5" name="ノート プレースホルダー 4"/>
          <p:cNvSpPr>
            <a:spLocks noGrp="1"/>
          </p:cNvSpPr>
          <p:nvPr>
            <p:ph type="body" sz="quarter" idx="3"/>
          </p:nvPr>
        </p:nvSpPr>
        <p:spPr>
          <a:xfrm>
            <a:off x="680721" y="4783307"/>
            <a:ext cx="5445760" cy="3913614"/>
          </a:xfrm>
          <a:prstGeom prst="rect">
            <a:avLst/>
          </a:prstGeom>
        </p:spPr>
        <p:txBody>
          <a:bodyPr vert="horz" lIns="91433" tIns="45717" rIns="91433" bIns="45717"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647"/>
            <a:ext cx="2949787" cy="498692"/>
          </a:xfrm>
          <a:prstGeom prst="rect">
            <a:avLst/>
          </a:prstGeom>
        </p:spPr>
        <p:txBody>
          <a:bodyPr vert="horz" lIns="91433" tIns="45717" rIns="91433" bIns="45717"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9" y="9440647"/>
            <a:ext cx="2949787" cy="498692"/>
          </a:xfrm>
          <a:prstGeom prst="rect">
            <a:avLst/>
          </a:prstGeom>
        </p:spPr>
        <p:txBody>
          <a:bodyPr vert="horz" lIns="91433" tIns="45717" rIns="91433" bIns="45717" rtlCol="0" anchor="b"/>
          <a:lstStyle>
            <a:lvl1pPr algn="r">
              <a:defRPr sz="1200"/>
            </a:lvl1pPr>
          </a:lstStyle>
          <a:p>
            <a:fld id="{E030FFAA-3710-4C18-AE2B-D295A7E2953F}" type="slidenum">
              <a:rPr kumimoji="1" lang="ja-JP" altLang="en-US" smtClean="0"/>
              <a:t>‹#›</a:t>
            </a:fld>
            <a:endParaRPr kumimoji="1" lang="ja-JP" altLang="en-US"/>
          </a:p>
        </p:txBody>
      </p:sp>
    </p:spTree>
    <p:extLst>
      <p:ext uri="{BB962C8B-B14F-4D97-AF65-F5344CB8AC3E}">
        <p14:creationId xmlns:p14="http://schemas.microsoft.com/office/powerpoint/2010/main" val="1738773461"/>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318D6212-96C9-41D3-8E6B-E3D9ABE9871E}" type="datetime1">
              <a:rPr kumimoji="1" lang="ja-JP" altLang="en-US" smtClean="0"/>
              <a:t>2023/5/16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EF11362-7839-4052-8A35-1ED7E4DBB9BD}" type="slidenum">
              <a:rPr kumimoji="1" lang="ja-JP" altLang="en-US" smtClean="0"/>
              <a:t>‹#›</a:t>
            </a:fld>
            <a:endParaRPr kumimoji="1" lang="ja-JP" altLang="en-US"/>
          </a:p>
        </p:txBody>
      </p:sp>
    </p:spTree>
    <p:extLst>
      <p:ext uri="{BB962C8B-B14F-4D97-AF65-F5344CB8AC3E}">
        <p14:creationId xmlns:p14="http://schemas.microsoft.com/office/powerpoint/2010/main" val="10693710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E5419FC-0020-489B-93BD-52EF9DFE2BE8}" type="datetime1">
              <a:rPr kumimoji="1" lang="ja-JP" altLang="en-US" smtClean="0"/>
              <a:t>2023/5/16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EF11362-7839-4052-8A35-1ED7E4DBB9BD}" type="slidenum">
              <a:rPr kumimoji="1" lang="ja-JP" altLang="en-US" smtClean="0"/>
              <a:t>‹#›</a:t>
            </a:fld>
            <a:endParaRPr kumimoji="1" lang="ja-JP" altLang="en-US"/>
          </a:p>
        </p:txBody>
      </p:sp>
    </p:spTree>
    <p:extLst>
      <p:ext uri="{BB962C8B-B14F-4D97-AF65-F5344CB8AC3E}">
        <p14:creationId xmlns:p14="http://schemas.microsoft.com/office/powerpoint/2010/main" val="26416057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05A6C17-7DC2-4726-A511-85C76F0BCB45}" type="datetime1">
              <a:rPr kumimoji="1" lang="ja-JP" altLang="en-US" smtClean="0"/>
              <a:t>2023/5/16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EF11362-7839-4052-8A35-1ED7E4DBB9BD}" type="slidenum">
              <a:rPr kumimoji="1" lang="ja-JP" altLang="en-US" smtClean="0"/>
              <a:t>‹#›</a:t>
            </a:fld>
            <a:endParaRPr kumimoji="1" lang="ja-JP" altLang="en-US"/>
          </a:p>
        </p:txBody>
      </p:sp>
    </p:spTree>
    <p:extLst>
      <p:ext uri="{BB962C8B-B14F-4D97-AF65-F5344CB8AC3E}">
        <p14:creationId xmlns:p14="http://schemas.microsoft.com/office/powerpoint/2010/main" val="18470893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16370646-9FDD-4CE6-A2A1-8CE3717DBF7D}" type="datetime1">
              <a:rPr kumimoji="1" lang="ja-JP" altLang="en-US" smtClean="0"/>
              <a:t>2023/5/16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EF11362-7839-4052-8A35-1ED7E4DBB9BD}" type="slidenum">
              <a:rPr kumimoji="1" lang="ja-JP" altLang="en-US" smtClean="0"/>
              <a:t>‹#›</a:t>
            </a:fld>
            <a:endParaRPr kumimoji="1" lang="ja-JP" altLang="en-US"/>
          </a:p>
        </p:txBody>
      </p:sp>
    </p:spTree>
    <p:extLst>
      <p:ext uri="{BB962C8B-B14F-4D97-AF65-F5344CB8AC3E}">
        <p14:creationId xmlns:p14="http://schemas.microsoft.com/office/powerpoint/2010/main" val="30150785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8F2FF767-7590-42C7-BB8E-A314D8D2FD5C}" type="datetime1">
              <a:rPr kumimoji="1" lang="ja-JP" altLang="en-US" smtClean="0"/>
              <a:t>2023/5/16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EF11362-7839-4052-8A35-1ED7E4DBB9BD}" type="slidenum">
              <a:rPr kumimoji="1" lang="ja-JP" altLang="en-US" smtClean="0"/>
              <a:t>‹#›</a:t>
            </a:fld>
            <a:endParaRPr kumimoji="1" lang="ja-JP" altLang="en-US"/>
          </a:p>
        </p:txBody>
      </p:sp>
    </p:spTree>
    <p:extLst>
      <p:ext uri="{BB962C8B-B14F-4D97-AF65-F5344CB8AC3E}">
        <p14:creationId xmlns:p14="http://schemas.microsoft.com/office/powerpoint/2010/main" val="715920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327FF62-28A4-44D8-9651-8BC671C7BC1C}" type="datetime1">
              <a:rPr kumimoji="1" lang="ja-JP" altLang="en-US" smtClean="0"/>
              <a:t>2023/5/16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EF11362-7839-4052-8A35-1ED7E4DBB9BD}" type="slidenum">
              <a:rPr kumimoji="1" lang="ja-JP" altLang="en-US" smtClean="0"/>
              <a:t>‹#›</a:t>
            </a:fld>
            <a:endParaRPr kumimoji="1" lang="ja-JP" altLang="en-US"/>
          </a:p>
        </p:txBody>
      </p:sp>
    </p:spTree>
    <p:extLst>
      <p:ext uri="{BB962C8B-B14F-4D97-AF65-F5344CB8AC3E}">
        <p14:creationId xmlns:p14="http://schemas.microsoft.com/office/powerpoint/2010/main" val="30712045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B80BBD65-545E-402E-9A81-768BAF244330}" type="datetime1">
              <a:rPr kumimoji="1" lang="ja-JP" altLang="en-US" smtClean="0"/>
              <a:t>2023/5/16</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CEF11362-7839-4052-8A35-1ED7E4DBB9BD}" type="slidenum">
              <a:rPr kumimoji="1" lang="ja-JP" altLang="en-US" smtClean="0"/>
              <a:t>‹#›</a:t>
            </a:fld>
            <a:endParaRPr kumimoji="1" lang="ja-JP" altLang="en-US"/>
          </a:p>
        </p:txBody>
      </p:sp>
    </p:spTree>
    <p:extLst>
      <p:ext uri="{BB962C8B-B14F-4D97-AF65-F5344CB8AC3E}">
        <p14:creationId xmlns:p14="http://schemas.microsoft.com/office/powerpoint/2010/main" val="15670292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1CEE6590-0AFF-4C21-8D3D-813D36BA5861}" type="datetime1">
              <a:rPr kumimoji="1" lang="ja-JP" altLang="en-US" smtClean="0"/>
              <a:t>2023/5/16</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CEF11362-7839-4052-8A35-1ED7E4DBB9BD}" type="slidenum">
              <a:rPr kumimoji="1" lang="ja-JP" altLang="en-US" smtClean="0"/>
              <a:t>‹#›</a:t>
            </a:fld>
            <a:endParaRPr kumimoji="1" lang="ja-JP" altLang="en-US"/>
          </a:p>
        </p:txBody>
      </p:sp>
    </p:spTree>
    <p:extLst>
      <p:ext uri="{BB962C8B-B14F-4D97-AF65-F5344CB8AC3E}">
        <p14:creationId xmlns:p14="http://schemas.microsoft.com/office/powerpoint/2010/main" val="20450147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54CA5C9-3C66-48F2-A7DA-50A8AAD99DFC}" type="datetime1">
              <a:rPr kumimoji="1" lang="ja-JP" altLang="en-US" smtClean="0"/>
              <a:t>2023/5/16</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CEF11362-7839-4052-8A35-1ED7E4DBB9BD}" type="slidenum">
              <a:rPr kumimoji="1" lang="ja-JP" altLang="en-US" smtClean="0"/>
              <a:t>‹#›</a:t>
            </a:fld>
            <a:endParaRPr kumimoji="1" lang="ja-JP" altLang="en-US"/>
          </a:p>
        </p:txBody>
      </p:sp>
    </p:spTree>
    <p:extLst>
      <p:ext uri="{BB962C8B-B14F-4D97-AF65-F5344CB8AC3E}">
        <p14:creationId xmlns:p14="http://schemas.microsoft.com/office/powerpoint/2010/main" val="972941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FBB57542-95D7-4C99-B020-CFE99BF6E3ED}" type="datetime1">
              <a:rPr kumimoji="1" lang="ja-JP" altLang="en-US" smtClean="0"/>
              <a:t>2023/5/16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EF11362-7839-4052-8A35-1ED7E4DBB9BD}" type="slidenum">
              <a:rPr kumimoji="1" lang="ja-JP" altLang="en-US" smtClean="0"/>
              <a:t>‹#›</a:t>
            </a:fld>
            <a:endParaRPr kumimoji="1" lang="ja-JP" altLang="en-US"/>
          </a:p>
        </p:txBody>
      </p:sp>
    </p:spTree>
    <p:extLst>
      <p:ext uri="{BB962C8B-B14F-4D97-AF65-F5344CB8AC3E}">
        <p14:creationId xmlns:p14="http://schemas.microsoft.com/office/powerpoint/2010/main" val="9598360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57EA7526-BBC7-44F0-9201-29D57E6CFCF0}" type="datetime1">
              <a:rPr kumimoji="1" lang="ja-JP" altLang="en-US" smtClean="0"/>
              <a:t>2023/5/16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EF11362-7839-4052-8A35-1ED7E4DBB9BD}" type="slidenum">
              <a:rPr kumimoji="1" lang="ja-JP" altLang="en-US" smtClean="0"/>
              <a:t>‹#›</a:t>
            </a:fld>
            <a:endParaRPr kumimoji="1" lang="ja-JP" altLang="en-US"/>
          </a:p>
        </p:txBody>
      </p:sp>
    </p:spTree>
    <p:extLst>
      <p:ext uri="{BB962C8B-B14F-4D97-AF65-F5344CB8AC3E}">
        <p14:creationId xmlns:p14="http://schemas.microsoft.com/office/powerpoint/2010/main" val="36492953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784105B-2D9C-4C60-86CE-F7C448738759}" type="datetime1">
              <a:rPr kumimoji="1" lang="ja-JP" altLang="en-US" smtClean="0"/>
              <a:t>2023/5/16</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F11362-7839-4052-8A35-1ED7E4DBB9BD}" type="slidenum">
              <a:rPr kumimoji="1" lang="ja-JP" altLang="en-US" smtClean="0"/>
              <a:t>‹#›</a:t>
            </a:fld>
            <a:endParaRPr kumimoji="1" lang="ja-JP" altLang="en-US"/>
          </a:p>
        </p:txBody>
      </p:sp>
    </p:spTree>
    <p:extLst>
      <p:ext uri="{BB962C8B-B14F-4D97-AF65-F5344CB8AC3E}">
        <p14:creationId xmlns:p14="http://schemas.microsoft.com/office/powerpoint/2010/main" val="194995112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chart" Target="../charts/chart2.xml"/><Relationship Id="rId5" Type="http://schemas.openxmlformats.org/officeDocument/2006/relationships/chart" Target="../charts/chart1.xml"/><Relationship Id="rId4" Type="http://schemas.openxmlformats.org/officeDocument/2006/relationships/image" Target="../media/image1.em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chart" Target="../charts/chart3.xml"/><Relationship Id="rId1" Type="http://schemas.openxmlformats.org/officeDocument/2006/relationships/slideLayout" Target="../slideLayouts/slideLayout2.xml"/><Relationship Id="rId5" Type="http://schemas.openxmlformats.org/officeDocument/2006/relationships/image" Target="../media/image3.emf"/><Relationship Id="rId4" Type="http://schemas.openxmlformats.org/officeDocument/2006/relationships/image" Target="../media/image2.em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2362200"/>
            <a:ext cx="9923440" cy="952499"/>
          </a:xfrm>
          <a:prstGeom prst="rect">
            <a:avLst/>
          </a:prstGeom>
          <a:gradFill flip="none" rotWithShape="1">
            <a:gsLst>
              <a:gs pos="0">
                <a:schemeClr val="accent6">
                  <a:lumMod val="50000"/>
                </a:schemeClr>
              </a:gs>
              <a:gs pos="59000">
                <a:schemeClr val="accent6">
                  <a:lumMod val="75000"/>
                </a:schemeClr>
              </a:gs>
              <a:gs pos="100000">
                <a:schemeClr val="accent6">
                  <a:lumMod val="60000"/>
                  <a:lumOff val="4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BIZ UDPゴシック" panose="020B0400000000000000" pitchFamily="50" charset="-128"/>
              <a:ea typeface="BIZ UDPゴシック" panose="020B0400000000000000" pitchFamily="50" charset="-128"/>
            </a:endParaRPr>
          </a:p>
        </p:txBody>
      </p:sp>
      <p:sp>
        <p:nvSpPr>
          <p:cNvPr id="2" name="タイトル 1"/>
          <p:cNvSpPr>
            <a:spLocks noGrp="1"/>
          </p:cNvSpPr>
          <p:nvPr>
            <p:ph type="ctrTitle"/>
          </p:nvPr>
        </p:nvSpPr>
        <p:spPr>
          <a:xfrm>
            <a:off x="216725" y="2412228"/>
            <a:ext cx="9489990" cy="753586"/>
          </a:xfrm>
        </p:spPr>
        <p:txBody>
          <a:bodyPr>
            <a:noAutofit/>
          </a:bodyPr>
          <a:lstStyle/>
          <a:p>
            <a:r>
              <a:rPr lang="ja-JP" altLang="en-US" sz="4000" b="1" dirty="0">
                <a:ln w="12700">
                  <a:solidFill>
                    <a:srgbClr val="F9FEDE"/>
                  </a:solidFill>
                </a:ln>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田尻町中長期財政シミュレーション</a:t>
            </a:r>
            <a:r>
              <a:rPr lang="ja-JP" altLang="en-US" sz="1200" b="1" dirty="0" smtClean="0">
                <a:ln w="6350">
                  <a:solidFill>
                    <a:srgbClr val="F9FEDE"/>
                  </a:solidFill>
                </a:ln>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a:t>
            </a:r>
            <a:r>
              <a:rPr lang="ja-JP" altLang="en-US" sz="1200" b="1" dirty="0">
                <a:ln w="6350">
                  <a:solidFill>
                    <a:srgbClr val="F9FEDE"/>
                  </a:solidFill>
                </a:ln>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令和</a:t>
            </a:r>
            <a:r>
              <a:rPr lang="ja-JP" altLang="en-US" sz="1200" b="1" dirty="0" smtClean="0">
                <a:ln w="6350">
                  <a:solidFill>
                    <a:srgbClr val="F9FEDE"/>
                  </a:solidFill>
                </a:ln>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４年度</a:t>
            </a:r>
            <a:r>
              <a:rPr lang="ja-JP" altLang="en-US" sz="1200" b="1" dirty="0">
                <a:ln w="6350">
                  <a:solidFill>
                    <a:srgbClr val="F9FEDE"/>
                  </a:solidFill>
                </a:ln>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推計）</a:t>
            </a:r>
          </a:p>
        </p:txBody>
      </p:sp>
      <p:sp>
        <p:nvSpPr>
          <p:cNvPr id="3" name="サブタイトル 2"/>
          <p:cNvSpPr>
            <a:spLocks noGrp="1"/>
          </p:cNvSpPr>
          <p:nvPr>
            <p:ph type="subTitle" idx="1"/>
          </p:nvPr>
        </p:nvSpPr>
        <p:spPr>
          <a:xfrm>
            <a:off x="2072604" y="5682885"/>
            <a:ext cx="7429500" cy="946516"/>
          </a:xfrm>
        </p:spPr>
        <p:txBody>
          <a:bodyPr>
            <a:normAutofit/>
          </a:bodyPr>
          <a:lstStyle/>
          <a:p>
            <a:pPr algn="r"/>
            <a:r>
              <a:rPr lang="ja-JP" altLang="en-US" dirty="0">
                <a:latin typeface="BIZ UDPゴシック" panose="020B0400000000000000" pitchFamily="50" charset="-128"/>
                <a:ea typeface="BIZ UDPゴシック" panose="020B0400000000000000" pitchFamily="50" charset="-128"/>
              </a:rPr>
              <a:t>　　　　　　　　　　　　　　　　　　　　　　　　　 </a:t>
            </a:r>
            <a:r>
              <a:rPr kumimoji="1" lang="ja-JP" altLang="en-US" dirty="0">
                <a:latin typeface="BIZ UDPゴシック" panose="020B0400000000000000" pitchFamily="50" charset="-128"/>
                <a:ea typeface="BIZ UDPゴシック" panose="020B0400000000000000" pitchFamily="50" charset="-128"/>
              </a:rPr>
              <a:t>令和</a:t>
            </a:r>
            <a:r>
              <a:rPr kumimoji="1" lang="ja-JP" altLang="en-US" dirty="0" smtClean="0">
                <a:latin typeface="BIZ UDPゴシック" panose="020B0400000000000000" pitchFamily="50" charset="-128"/>
                <a:ea typeface="BIZ UDPゴシック" panose="020B0400000000000000" pitchFamily="50" charset="-128"/>
              </a:rPr>
              <a:t>５年５月</a:t>
            </a:r>
            <a:r>
              <a:rPr kumimoji="1" lang="ja-JP" altLang="en-US" dirty="0">
                <a:latin typeface="BIZ UDPゴシック" panose="020B0400000000000000" pitchFamily="50" charset="-128"/>
                <a:ea typeface="BIZ UDPゴシック" panose="020B0400000000000000" pitchFamily="50" charset="-128"/>
              </a:rPr>
              <a:t>　　</a:t>
            </a:r>
            <a:endParaRPr kumimoji="1" lang="en-US" altLang="ja-JP" dirty="0">
              <a:latin typeface="BIZ UDPゴシック" panose="020B0400000000000000" pitchFamily="50" charset="-128"/>
              <a:ea typeface="BIZ UDPゴシック" panose="020B0400000000000000" pitchFamily="50" charset="-128"/>
            </a:endParaRPr>
          </a:p>
          <a:p>
            <a:pPr algn="r"/>
            <a:r>
              <a:rPr kumimoji="1" lang="ja-JP" altLang="en-US" dirty="0">
                <a:latin typeface="BIZ UDPゴシック" panose="020B0400000000000000" pitchFamily="50" charset="-128"/>
                <a:ea typeface="BIZ UDPゴシック" panose="020B0400000000000000" pitchFamily="50" charset="-128"/>
              </a:rPr>
              <a:t>大阪府</a:t>
            </a:r>
            <a:r>
              <a:rPr kumimoji="1" lang="en-US" altLang="ja-JP" dirty="0">
                <a:latin typeface="BIZ UDPゴシック" panose="020B0400000000000000" pitchFamily="50" charset="-128"/>
                <a:ea typeface="BIZ UDPゴシック" panose="020B0400000000000000" pitchFamily="50" charset="-128"/>
              </a:rPr>
              <a:t>/</a:t>
            </a:r>
            <a:r>
              <a:rPr lang="ja-JP" altLang="en-US" dirty="0">
                <a:latin typeface="BIZ UDPゴシック" panose="020B0400000000000000" pitchFamily="50" charset="-128"/>
                <a:ea typeface="BIZ UDPゴシック" panose="020B0400000000000000" pitchFamily="50" charset="-128"/>
              </a:rPr>
              <a:t>田尻</a:t>
            </a:r>
            <a:r>
              <a:rPr kumimoji="1" lang="ja-JP" altLang="en-US" dirty="0">
                <a:latin typeface="BIZ UDPゴシック" panose="020B0400000000000000" pitchFamily="50" charset="-128"/>
                <a:ea typeface="BIZ UDPゴシック" panose="020B0400000000000000" pitchFamily="50" charset="-128"/>
              </a:rPr>
              <a:t>町</a:t>
            </a:r>
          </a:p>
        </p:txBody>
      </p:sp>
      <p:sp>
        <p:nvSpPr>
          <p:cNvPr id="6" name="テキスト ボックス 5">
            <a:extLst>
              <a:ext uri="{FF2B5EF4-FFF2-40B4-BE49-F238E27FC236}">
                <a16:creationId xmlns:a16="http://schemas.microsoft.com/office/drawing/2014/main" id="{6BDDABC0-D116-4B96-8CCA-B434733F2C5A}"/>
              </a:ext>
            </a:extLst>
          </p:cNvPr>
          <p:cNvSpPr txBox="1"/>
          <p:nvPr/>
        </p:nvSpPr>
        <p:spPr>
          <a:xfrm>
            <a:off x="796119" y="3633170"/>
            <a:ext cx="8331201" cy="1731243"/>
          </a:xfrm>
          <a:prstGeom prst="rect">
            <a:avLst/>
          </a:prstGeom>
          <a:noFill/>
        </p:spPr>
        <p:txBody>
          <a:bodyPr wrap="square" rtlCol="0">
            <a:spAutoFit/>
          </a:bodyPr>
          <a:lstStyle/>
          <a:p>
            <a:pPr marL="285750" indent="-285750">
              <a:lnSpc>
                <a:spcPct val="150000"/>
              </a:lnSpc>
              <a:buFont typeface="Wingdings" panose="05000000000000000000" pitchFamily="2" charset="2"/>
              <a:buChar char="Ø"/>
            </a:pPr>
            <a:r>
              <a:rPr kumimoji="1" lang="ja-JP" altLang="en-US" sz="1300" b="1" dirty="0">
                <a:latin typeface="BIZ UDPゴシック" panose="020B0400000000000000" pitchFamily="50" charset="-128"/>
                <a:ea typeface="BIZ UDPゴシック" panose="020B0400000000000000" pitchFamily="50" charset="-128"/>
              </a:rPr>
              <a:t>大阪府と市町村が共同で取り組んできた</a:t>
            </a:r>
            <a:r>
              <a:rPr kumimoji="1" lang="en-US" altLang="ja-JP" sz="1300" b="1" dirty="0">
                <a:latin typeface="BIZ UDPゴシック" panose="020B0400000000000000" pitchFamily="50" charset="-128"/>
                <a:ea typeface="BIZ UDPゴシック" panose="020B0400000000000000" pitchFamily="50" charset="-128"/>
              </a:rPr>
              <a:t>『</a:t>
            </a:r>
            <a:r>
              <a:rPr kumimoji="1" lang="ja-JP" altLang="en-US" sz="1300" b="1" dirty="0">
                <a:latin typeface="BIZ UDPゴシック" panose="020B0400000000000000" pitchFamily="50" charset="-128"/>
                <a:ea typeface="BIZ UDPゴシック" panose="020B0400000000000000" pitchFamily="50" charset="-128"/>
              </a:rPr>
              <a:t>基礎自治機能の維持・充実に関する研究会</a:t>
            </a:r>
            <a:r>
              <a:rPr kumimoji="1" lang="en-US" altLang="ja-JP" sz="1300" b="1" dirty="0">
                <a:latin typeface="BIZ UDPゴシック" panose="020B0400000000000000" pitchFamily="50" charset="-128"/>
                <a:ea typeface="BIZ UDPゴシック" panose="020B0400000000000000" pitchFamily="50" charset="-128"/>
              </a:rPr>
              <a:t>』</a:t>
            </a:r>
            <a:r>
              <a:rPr kumimoji="1" lang="ja-JP" altLang="en-US" sz="1300" b="1" dirty="0">
                <a:latin typeface="BIZ UDPゴシック" panose="020B0400000000000000" pitchFamily="50" charset="-128"/>
                <a:ea typeface="BIZ UDPゴシック" panose="020B0400000000000000" pitchFamily="50" charset="-128"/>
              </a:rPr>
              <a:t>などの成果を踏まえ</a:t>
            </a:r>
            <a:r>
              <a:rPr kumimoji="1" lang="en-US" altLang="ja-JP" sz="1300" b="1" dirty="0">
                <a:latin typeface="BIZ UDPゴシック" panose="020B0400000000000000" pitchFamily="50" charset="-128"/>
                <a:ea typeface="BIZ UDPゴシック" panose="020B0400000000000000" pitchFamily="50" charset="-128"/>
              </a:rPr>
              <a:t/>
            </a:r>
            <a:br>
              <a:rPr kumimoji="1" lang="en-US" altLang="ja-JP" sz="1300" b="1" dirty="0">
                <a:latin typeface="BIZ UDPゴシック" panose="020B0400000000000000" pitchFamily="50" charset="-128"/>
                <a:ea typeface="BIZ UDPゴシック" panose="020B0400000000000000" pitchFamily="50" charset="-128"/>
              </a:rPr>
            </a:br>
            <a:r>
              <a:rPr kumimoji="1" lang="ja-JP" altLang="en-US" sz="1300" b="1" dirty="0">
                <a:latin typeface="BIZ UDPゴシック" panose="020B0400000000000000" pitchFamily="50" charset="-128"/>
                <a:ea typeface="BIZ UDPゴシック" panose="020B0400000000000000" pitchFamily="50" charset="-128"/>
              </a:rPr>
              <a:t>ながら、財政基盤が脆弱な町村を対象に、人口減少・高齢化などがもたらす将来課題が長期的財政収支に</a:t>
            </a:r>
            <a:r>
              <a:rPr kumimoji="1" lang="en-US" altLang="ja-JP" sz="1300" b="1" dirty="0">
                <a:latin typeface="BIZ UDPゴシック" panose="020B0400000000000000" pitchFamily="50" charset="-128"/>
                <a:ea typeface="BIZ UDPゴシック" panose="020B0400000000000000" pitchFamily="50" charset="-128"/>
              </a:rPr>
              <a:t/>
            </a:r>
            <a:br>
              <a:rPr kumimoji="1" lang="en-US" altLang="ja-JP" sz="1300" b="1" dirty="0">
                <a:latin typeface="BIZ UDPゴシック" panose="020B0400000000000000" pitchFamily="50" charset="-128"/>
                <a:ea typeface="BIZ UDPゴシック" panose="020B0400000000000000" pitchFamily="50" charset="-128"/>
              </a:rPr>
            </a:br>
            <a:r>
              <a:rPr kumimoji="1" lang="ja-JP" altLang="en-US" sz="1300" b="1" dirty="0">
                <a:latin typeface="BIZ UDPゴシック" panose="020B0400000000000000" pitchFamily="50" charset="-128"/>
                <a:ea typeface="BIZ UDPゴシック" panose="020B0400000000000000" pitchFamily="50" charset="-128"/>
              </a:rPr>
              <a:t>どのような影響を与えるかを分析するために</a:t>
            </a:r>
            <a:r>
              <a:rPr kumimoji="1" lang="ja-JP" altLang="en-US" sz="1300" b="1" dirty="0" smtClean="0">
                <a:latin typeface="BIZ UDPゴシック" panose="020B0400000000000000" pitchFamily="50" charset="-128"/>
                <a:ea typeface="BIZ UDPゴシック" panose="020B0400000000000000" pitchFamily="50" charset="-128"/>
              </a:rPr>
              <a:t>、令和２年度</a:t>
            </a:r>
            <a:r>
              <a:rPr kumimoji="1" lang="ja-JP" altLang="en-US" sz="1300" b="1" dirty="0">
                <a:latin typeface="BIZ UDPゴシック" panose="020B0400000000000000" pitchFamily="50" charset="-128"/>
                <a:ea typeface="BIZ UDPゴシック" panose="020B0400000000000000" pitchFamily="50" charset="-128"/>
              </a:rPr>
              <a:t>から毎年財政シミュレーションを作成。</a:t>
            </a:r>
            <a:endParaRPr kumimoji="1" lang="en-US" altLang="ja-JP" sz="1300" b="1" dirty="0">
              <a:latin typeface="BIZ UDPゴシック" panose="020B0400000000000000" pitchFamily="50" charset="-128"/>
              <a:ea typeface="BIZ UDPゴシック" panose="020B0400000000000000" pitchFamily="50" charset="-128"/>
            </a:endParaRPr>
          </a:p>
          <a:p>
            <a:pPr>
              <a:lnSpc>
                <a:spcPct val="150000"/>
              </a:lnSpc>
            </a:pPr>
            <a:endParaRPr kumimoji="1" lang="en-US" altLang="ja-JP" sz="600" b="1" dirty="0">
              <a:latin typeface="BIZ UDPゴシック" panose="020B0400000000000000" pitchFamily="50" charset="-128"/>
              <a:ea typeface="BIZ UDPゴシック" panose="020B0400000000000000" pitchFamily="50" charset="-128"/>
            </a:endParaRPr>
          </a:p>
          <a:p>
            <a:pPr marL="285750" indent="-285750">
              <a:lnSpc>
                <a:spcPct val="150000"/>
              </a:lnSpc>
              <a:buFont typeface="Wingdings" panose="05000000000000000000" pitchFamily="2" charset="2"/>
              <a:buChar char="Ø"/>
            </a:pPr>
            <a:r>
              <a:rPr kumimoji="1" lang="ja-JP" altLang="en-US" sz="1300" b="1" dirty="0">
                <a:latin typeface="BIZ UDPゴシック" panose="020B0400000000000000" pitchFamily="50" charset="-128"/>
                <a:ea typeface="BIZ UDPゴシック" panose="020B0400000000000000" pitchFamily="50" charset="-128"/>
              </a:rPr>
              <a:t>令和</a:t>
            </a:r>
            <a:r>
              <a:rPr kumimoji="1" lang="ja-JP" altLang="en-US" sz="1300" b="1" dirty="0" smtClean="0">
                <a:latin typeface="BIZ UDPゴシック" panose="020B0400000000000000" pitchFamily="50" charset="-128"/>
                <a:ea typeface="BIZ UDPゴシック" panose="020B0400000000000000" pitchFamily="50" charset="-128"/>
              </a:rPr>
              <a:t>４年度</a:t>
            </a:r>
            <a:r>
              <a:rPr kumimoji="1" lang="ja-JP" altLang="en-US" sz="1300" b="1" dirty="0">
                <a:latin typeface="BIZ UDPゴシック" panose="020B0400000000000000" pitchFamily="50" charset="-128"/>
                <a:ea typeface="BIZ UDPゴシック" panose="020B0400000000000000" pitchFamily="50" charset="-128"/>
              </a:rPr>
              <a:t>も</a:t>
            </a:r>
            <a:r>
              <a:rPr kumimoji="1" lang="ja-JP" altLang="en-US" sz="1300" b="1" dirty="0" smtClean="0">
                <a:latin typeface="BIZ UDPゴシック" panose="020B0400000000000000" pitchFamily="50" charset="-128"/>
                <a:ea typeface="BIZ UDPゴシック" panose="020B0400000000000000" pitchFamily="50" charset="-128"/>
              </a:rPr>
              <a:t>、令和３年度</a:t>
            </a:r>
            <a:r>
              <a:rPr kumimoji="1" lang="ja-JP" altLang="en-US" sz="1300" b="1" dirty="0">
                <a:latin typeface="BIZ UDPゴシック" panose="020B0400000000000000" pitchFamily="50" charset="-128"/>
                <a:ea typeface="BIZ UDPゴシック" panose="020B0400000000000000" pitchFamily="50" charset="-128"/>
              </a:rPr>
              <a:t>決算をベースにシミュレーションを更新。この結果を踏まえつつ、今後、さらなる広域連携や行財政改革の推進など、必要な取組みについて検討。</a:t>
            </a:r>
          </a:p>
        </p:txBody>
      </p:sp>
    </p:spTree>
    <p:extLst>
      <p:ext uri="{BB962C8B-B14F-4D97-AF65-F5344CB8AC3E}">
        <p14:creationId xmlns:p14="http://schemas.microsoft.com/office/powerpoint/2010/main" val="17727224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0"/>
            <a:ext cx="9906000" cy="664219"/>
          </a:xfrm>
          <a:prstGeom prst="rect">
            <a:avLst/>
          </a:prstGeom>
          <a:gradFill flip="none" rotWithShape="1">
            <a:gsLst>
              <a:gs pos="0">
                <a:schemeClr val="accent6">
                  <a:lumMod val="50000"/>
                </a:schemeClr>
              </a:gs>
              <a:gs pos="61000">
                <a:schemeClr val="accent6">
                  <a:lumMod val="75000"/>
                </a:schemeClr>
              </a:gs>
              <a:gs pos="100000">
                <a:schemeClr val="accent6">
                  <a:lumMod val="40000"/>
                  <a:lumOff val="6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5" name="テキスト ボックス 14"/>
          <p:cNvSpPr txBox="1"/>
          <p:nvPr/>
        </p:nvSpPr>
        <p:spPr>
          <a:xfrm>
            <a:off x="78059" y="69752"/>
            <a:ext cx="9802922" cy="523220"/>
          </a:xfrm>
          <a:prstGeom prst="rect">
            <a:avLst/>
          </a:prstGeom>
          <a:noFill/>
        </p:spPr>
        <p:txBody>
          <a:bodyPr wrap="square" rtlCol="0">
            <a:spAutoFit/>
          </a:bodyPr>
          <a:lstStyle/>
          <a:p>
            <a:r>
              <a:rPr kumimoji="1" lang="ja-JP" altLang="en-US" sz="2800" b="1" dirty="0">
                <a:ln>
                  <a:solidFill>
                    <a:srgbClr val="F9FEDE"/>
                  </a:solidFill>
                </a:ln>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１．田尻町の中長期財政シミュレーション</a:t>
            </a:r>
          </a:p>
        </p:txBody>
      </p:sp>
      <p:sp>
        <p:nvSpPr>
          <p:cNvPr id="17" name="正方形/長方形 16"/>
          <p:cNvSpPr/>
          <p:nvPr/>
        </p:nvSpPr>
        <p:spPr>
          <a:xfrm>
            <a:off x="223065" y="913096"/>
            <a:ext cx="9487041" cy="1287105"/>
          </a:xfrm>
          <a:prstGeom prst="rect">
            <a:avLst/>
          </a:prstGeom>
          <a:noFill/>
          <a:ln w="19050">
            <a:solidFill>
              <a:schemeClr val="tx2"/>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5" name="テキスト ボックス 4"/>
          <p:cNvSpPr txBox="1"/>
          <p:nvPr/>
        </p:nvSpPr>
        <p:spPr>
          <a:xfrm>
            <a:off x="8078178" y="4838455"/>
            <a:ext cx="954504" cy="307777"/>
          </a:xfrm>
          <a:prstGeom prst="rect">
            <a:avLst/>
          </a:prstGeom>
          <a:noFill/>
        </p:spPr>
        <p:txBody>
          <a:bodyPr wrap="square" rtlCol="0">
            <a:spAutoFit/>
          </a:bodyPr>
          <a:lstStyle/>
          <a:p>
            <a:r>
              <a:rPr kumimoji="1" lang="ja-JP" altLang="en-US" sz="1400" dirty="0">
                <a:latin typeface="BIZ UDPゴシック" panose="020B0400000000000000" pitchFamily="50" charset="-128"/>
                <a:ea typeface="BIZ UDPゴシック" panose="020B0400000000000000" pitchFamily="50" charset="-128"/>
              </a:rPr>
              <a:t>歳出総額</a:t>
            </a:r>
          </a:p>
        </p:txBody>
      </p:sp>
      <p:sp>
        <p:nvSpPr>
          <p:cNvPr id="22" name="テキスト ボックス 21"/>
          <p:cNvSpPr txBox="1"/>
          <p:nvPr/>
        </p:nvSpPr>
        <p:spPr>
          <a:xfrm>
            <a:off x="7795128" y="4163985"/>
            <a:ext cx="1237554" cy="307777"/>
          </a:xfrm>
          <a:prstGeom prst="rect">
            <a:avLst/>
          </a:prstGeom>
          <a:noFill/>
        </p:spPr>
        <p:txBody>
          <a:bodyPr wrap="square" rtlCol="0">
            <a:spAutoFit/>
          </a:bodyPr>
          <a:lstStyle/>
          <a:p>
            <a:r>
              <a:rPr kumimoji="1" lang="ja-JP" altLang="en-US" sz="1400" dirty="0">
                <a:latin typeface="BIZ UDPゴシック" panose="020B0400000000000000" pitchFamily="50" charset="-128"/>
                <a:ea typeface="BIZ UDPゴシック" panose="020B0400000000000000" pitchFamily="50" charset="-128"/>
              </a:rPr>
              <a:t>歳入総額</a:t>
            </a:r>
          </a:p>
        </p:txBody>
      </p:sp>
      <p:sp>
        <p:nvSpPr>
          <p:cNvPr id="12" name="テキスト ボックス 11"/>
          <p:cNvSpPr txBox="1"/>
          <p:nvPr/>
        </p:nvSpPr>
        <p:spPr>
          <a:xfrm>
            <a:off x="929623" y="2359645"/>
            <a:ext cx="3875964" cy="307777"/>
          </a:xfrm>
          <a:prstGeom prst="rect">
            <a:avLst/>
          </a:prstGeom>
          <a:noFill/>
        </p:spPr>
        <p:txBody>
          <a:bodyPr wrap="square" rtlCol="0">
            <a:spAutoFit/>
          </a:bodyPr>
          <a:lstStyle/>
          <a:p>
            <a:pPr algn="ctr"/>
            <a:r>
              <a:rPr kumimoji="1" lang="en-US" altLang="ja-JP" sz="1400" dirty="0">
                <a:latin typeface="BIZ UDPゴシック" panose="020B0400000000000000" pitchFamily="50" charset="-128"/>
                <a:ea typeface="BIZ UDPゴシック" panose="020B0400000000000000" pitchFamily="50" charset="-128"/>
              </a:rPr>
              <a:t>【</a:t>
            </a:r>
            <a:r>
              <a:rPr kumimoji="1" lang="ja-JP" altLang="en-US" sz="1400" dirty="0">
                <a:latin typeface="BIZ UDPゴシック" panose="020B0400000000000000" pitchFamily="50" charset="-128"/>
                <a:ea typeface="BIZ UDPゴシック" panose="020B0400000000000000" pitchFamily="50" charset="-128"/>
              </a:rPr>
              <a:t>　収支過不足　</a:t>
            </a:r>
            <a:r>
              <a:rPr kumimoji="1" lang="en-US" altLang="ja-JP" sz="1400" dirty="0">
                <a:latin typeface="BIZ UDPゴシック" panose="020B0400000000000000" pitchFamily="50" charset="-128"/>
                <a:ea typeface="BIZ UDPゴシック" panose="020B0400000000000000" pitchFamily="50" charset="-128"/>
              </a:rPr>
              <a:t>】</a:t>
            </a:r>
            <a:endParaRPr kumimoji="1" lang="ja-JP" altLang="en-US" sz="1400" dirty="0">
              <a:latin typeface="BIZ UDPゴシック" panose="020B0400000000000000" pitchFamily="50" charset="-128"/>
              <a:ea typeface="BIZ UDPゴシック" panose="020B0400000000000000" pitchFamily="50" charset="-128"/>
            </a:endParaRPr>
          </a:p>
        </p:txBody>
      </p:sp>
      <p:sp>
        <p:nvSpPr>
          <p:cNvPr id="23" name="テキスト ボックス 22"/>
          <p:cNvSpPr txBox="1"/>
          <p:nvPr/>
        </p:nvSpPr>
        <p:spPr>
          <a:xfrm>
            <a:off x="5611518" y="2359587"/>
            <a:ext cx="3875964" cy="307777"/>
          </a:xfrm>
          <a:prstGeom prst="rect">
            <a:avLst/>
          </a:prstGeom>
          <a:noFill/>
        </p:spPr>
        <p:txBody>
          <a:bodyPr wrap="square" rtlCol="0">
            <a:spAutoFit/>
          </a:bodyPr>
          <a:lstStyle/>
          <a:p>
            <a:pPr algn="ctr"/>
            <a:r>
              <a:rPr kumimoji="1" lang="en-US" altLang="ja-JP" sz="1400" dirty="0">
                <a:latin typeface="BIZ UDPゴシック" panose="020B0400000000000000" pitchFamily="50" charset="-128"/>
                <a:ea typeface="BIZ UDPゴシック" panose="020B0400000000000000" pitchFamily="50" charset="-128"/>
              </a:rPr>
              <a:t>【</a:t>
            </a:r>
            <a:r>
              <a:rPr kumimoji="1" lang="ja-JP" altLang="en-US" sz="1400" dirty="0">
                <a:latin typeface="BIZ UDPゴシック" panose="020B0400000000000000" pitchFamily="50" charset="-128"/>
                <a:ea typeface="BIZ UDPゴシック" panose="020B0400000000000000" pitchFamily="50" charset="-128"/>
              </a:rPr>
              <a:t>　歳入総額・歳出総額の見通し　</a:t>
            </a:r>
            <a:r>
              <a:rPr kumimoji="1" lang="en-US" altLang="ja-JP" sz="1400" dirty="0">
                <a:latin typeface="BIZ UDPゴシック" panose="020B0400000000000000" pitchFamily="50" charset="-128"/>
                <a:ea typeface="BIZ UDPゴシック" panose="020B0400000000000000" pitchFamily="50" charset="-128"/>
              </a:rPr>
              <a:t>】</a:t>
            </a:r>
            <a:endParaRPr kumimoji="1" lang="ja-JP" altLang="en-US" sz="1400" dirty="0">
              <a:latin typeface="BIZ UDPゴシック" panose="020B0400000000000000" pitchFamily="50" charset="-128"/>
              <a:ea typeface="BIZ UDPゴシック" panose="020B0400000000000000" pitchFamily="50" charset="-128"/>
            </a:endParaRPr>
          </a:p>
        </p:txBody>
      </p:sp>
      <p:sp>
        <p:nvSpPr>
          <p:cNvPr id="20" name="テキスト ボックス 19"/>
          <p:cNvSpPr txBox="1"/>
          <p:nvPr/>
        </p:nvSpPr>
        <p:spPr>
          <a:xfrm>
            <a:off x="679056" y="6448213"/>
            <a:ext cx="8353626" cy="307777"/>
          </a:xfrm>
          <a:prstGeom prst="rect">
            <a:avLst/>
          </a:prstGeom>
          <a:noFill/>
        </p:spPr>
        <p:txBody>
          <a:bodyPr wrap="square" rtlCol="0">
            <a:spAutoFit/>
          </a:bodyPr>
          <a:lstStyle/>
          <a:p>
            <a:r>
              <a:rPr kumimoji="1" lang="en-US" altLang="ja-JP" sz="1400" dirty="0">
                <a:latin typeface="BIZ UDPゴシック" panose="020B0400000000000000" pitchFamily="50" charset="-128"/>
                <a:ea typeface="BIZ UDPゴシック" panose="020B0400000000000000" pitchFamily="50" charset="-128"/>
              </a:rPr>
              <a:t>※</a:t>
            </a:r>
            <a:r>
              <a:rPr kumimoji="1" lang="ja-JP" altLang="en-US" sz="1400" dirty="0">
                <a:latin typeface="BIZ UDPゴシック" panose="020B0400000000000000" pitchFamily="50" charset="-128"/>
                <a:ea typeface="BIZ UDPゴシック" panose="020B0400000000000000" pitchFamily="50" charset="-128"/>
              </a:rPr>
              <a:t>　この試算は不確定要素を多く含んでおり、将来に向かって相当の幅をもってみる必要がある</a:t>
            </a:r>
            <a:endParaRPr kumimoji="1" lang="en-US" altLang="ja-JP" sz="1400" dirty="0">
              <a:latin typeface="BIZ UDPゴシック" panose="020B0400000000000000" pitchFamily="50" charset="-128"/>
              <a:ea typeface="BIZ UDPゴシック" panose="020B0400000000000000" pitchFamily="50" charset="-128"/>
            </a:endParaRPr>
          </a:p>
        </p:txBody>
      </p:sp>
      <p:sp>
        <p:nvSpPr>
          <p:cNvPr id="21" name="テキスト ボックス 20"/>
          <p:cNvSpPr txBox="1"/>
          <p:nvPr/>
        </p:nvSpPr>
        <p:spPr>
          <a:xfrm>
            <a:off x="4945056" y="2487591"/>
            <a:ext cx="828000" cy="246221"/>
          </a:xfrm>
          <a:prstGeom prst="rect">
            <a:avLst/>
          </a:prstGeom>
          <a:noFill/>
        </p:spPr>
        <p:txBody>
          <a:bodyPr wrap="square" rtlCol="0">
            <a:spAutoFit/>
          </a:bodyPr>
          <a:lstStyle/>
          <a:p>
            <a:pPr algn="ctr"/>
            <a:r>
              <a:rPr kumimoji="1" lang="ja-JP" altLang="en-US" sz="1000" dirty="0">
                <a:latin typeface="BIZ UDPゴシック" panose="020B0400000000000000" pitchFamily="50" charset="-128"/>
                <a:ea typeface="BIZ UDPゴシック" panose="020B0400000000000000" pitchFamily="50" charset="-128"/>
              </a:rPr>
              <a:t>（百万円）</a:t>
            </a:r>
          </a:p>
        </p:txBody>
      </p:sp>
      <p:sp>
        <p:nvSpPr>
          <p:cNvPr id="24" name="テキスト ボックス 23"/>
          <p:cNvSpPr txBox="1"/>
          <p:nvPr/>
        </p:nvSpPr>
        <p:spPr>
          <a:xfrm>
            <a:off x="4518" y="2503516"/>
            <a:ext cx="828000" cy="246221"/>
          </a:xfrm>
          <a:prstGeom prst="rect">
            <a:avLst/>
          </a:prstGeom>
          <a:noFill/>
        </p:spPr>
        <p:txBody>
          <a:bodyPr wrap="square" rtlCol="0">
            <a:spAutoFit/>
          </a:bodyPr>
          <a:lstStyle/>
          <a:p>
            <a:pPr algn="ctr"/>
            <a:r>
              <a:rPr kumimoji="1" lang="ja-JP" altLang="en-US" sz="1000" dirty="0">
                <a:latin typeface="BIZ UDPゴシック" panose="020B0400000000000000" pitchFamily="50" charset="-128"/>
                <a:ea typeface="BIZ UDPゴシック" panose="020B0400000000000000" pitchFamily="50" charset="-128"/>
              </a:rPr>
              <a:t>（百万円）</a:t>
            </a:r>
          </a:p>
        </p:txBody>
      </p:sp>
      <p:sp>
        <p:nvSpPr>
          <p:cNvPr id="35" name="テキスト ボックス 34">
            <a:extLst>
              <a:ext uri="{FF2B5EF4-FFF2-40B4-BE49-F238E27FC236}">
                <a16:creationId xmlns:a16="http://schemas.microsoft.com/office/drawing/2014/main" id="{96867163-E6B8-488D-A6E9-159833F69A95}"/>
              </a:ext>
            </a:extLst>
          </p:cNvPr>
          <p:cNvSpPr txBox="1"/>
          <p:nvPr/>
        </p:nvSpPr>
        <p:spPr>
          <a:xfrm>
            <a:off x="8836162" y="5690645"/>
            <a:ext cx="1060168" cy="230832"/>
          </a:xfrm>
          <a:prstGeom prst="rect">
            <a:avLst/>
          </a:prstGeom>
          <a:noFill/>
        </p:spPr>
        <p:txBody>
          <a:bodyPr wrap="square" rtlCol="0">
            <a:spAutoFit/>
          </a:bodyPr>
          <a:lstStyle/>
          <a:p>
            <a:r>
              <a:rPr kumimoji="1" lang="ja-JP" altLang="en-US" sz="900" dirty="0">
                <a:latin typeface="BIZ UDPゴシック" panose="020B0400000000000000" pitchFamily="50" charset="-128"/>
                <a:ea typeface="BIZ UDPゴシック" panose="020B0400000000000000" pitchFamily="50" charset="-128"/>
              </a:rPr>
              <a:t>（単位：百万円）</a:t>
            </a:r>
          </a:p>
        </p:txBody>
      </p:sp>
      <p:sp>
        <p:nvSpPr>
          <p:cNvPr id="19" name="正方形/長方形 18"/>
          <p:cNvSpPr/>
          <p:nvPr/>
        </p:nvSpPr>
        <p:spPr>
          <a:xfrm>
            <a:off x="292993" y="982856"/>
            <a:ext cx="9587988" cy="1208023"/>
          </a:xfrm>
          <a:prstGeom prst="rect">
            <a:avLst/>
          </a:prstGeom>
        </p:spPr>
        <p:txBody>
          <a:bodyPr wrap="square">
            <a:spAutoFit/>
          </a:bodyPr>
          <a:lstStyle/>
          <a:p>
            <a:pPr>
              <a:lnSpc>
                <a:spcPts val="2500"/>
              </a:lnSpc>
              <a:spcAft>
                <a:spcPts val="600"/>
              </a:spcAft>
            </a:pPr>
            <a:r>
              <a:rPr kumimoji="1" lang="ja-JP" altLang="en-US" sz="1600" dirty="0">
                <a:solidFill>
                  <a:srgbClr val="FFC000"/>
                </a:solidFill>
                <a:latin typeface="BIZ UDPゴシック" panose="020B0400000000000000" pitchFamily="50" charset="-128"/>
                <a:ea typeface="BIZ UDPゴシック" panose="020B0400000000000000" pitchFamily="50" charset="-128"/>
              </a:rPr>
              <a:t>●　</a:t>
            </a:r>
            <a:r>
              <a:rPr kumimoji="1" lang="ja-JP" altLang="en-US" sz="1600" dirty="0">
                <a:latin typeface="BIZ UDPゴシック" panose="020B0400000000000000" pitchFamily="50" charset="-128"/>
                <a:ea typeface="BIZ UDPゴシック" panose="020B0400000000000000" pitchFamily="50" charset="-128"/>
              </a:rPr>
              <a:t>今後の財政収支は、豊富な町税を背景に単年度収支の黒字が続く一方、人口と連動して町税が</a:t>
            </a:r>
            <a:endParaRPr kumimoji="1" lang="en-US" altLang="ja-JP" sz="1600" dirty="0">
              <a:latin typeface="BIZ UDPゴシック" panose="020B0400000000000000" pitchFamily="50" charset="-128"/>
              <a:ea typeface="BIZ UDPゴシック" panose="020B0400000000000000" pitchFamily="50" charset="-128"/>
            </a:endParaRPr>
          </a:p>
          <a:p>
            <a:pPr>
              <a:lnSpc>
                <a:spcPts val="2500"/>
              </a:lnSpc>
              <a:spcAft>
                <a:spcPts val="600"/>
              </a:spcAft>
            </a:pPr>
            <a:r>
              <a:rPr kumimoji="1" lang="ja-JP" altLang="en-US" sz="1600" dirty="0">
                <a:latin typeface="BIZ UDPゴシック" panose="020B0400000000000000" pitchFamily="50" charset="-128"/>
                <a:ea typeface="BIZ UDPゴシック" panose="020B0400000000000000" pitchFamily="50" charset="-128"/>
              </a:rPr>
              <a:t>　　 緩やかに減少し、社会保障関係経費や物件費等が増加していく見通し</a:t>
            </a:r>
          </a:p>
          <a:p>
            <a:pPr>
              <a:lnSpc>
                <a:spcPts val="2500"/>
              </a:lnSpc>
              <a:spcAft>
                <a:spcPts val="600"/>
              </a:spcAft>
            </a:pPr>
            <a:r>
              <a:rPr kumimoji="1" lang="ja-JP" altLang="en-US" sz="1600" dirty="0">
                <a:solidFill>
                  <a:schemeClr val="accent2"/>
                </a:solidFill>
                <a:latin typeface="BIZ UDPゴシック" panose="020B0400000000000000" pitchFamily="50" charset="-128"/>
                <a:ea typeface="BIZ UDPゴシック" panose="020B0400000000000000" pitchFamily="50" charset="-128"/>
              </a:rPr>
              <a:t>➡</a:t>
            </a:r>
            <a:r>
              <a:rPr kumimoji="1" lang="ja-JP" altLang="en-US" sz="1600" dirty="0">
                <a:solidFill>
                  <a:srgbClr val="FFC000"/>
                </a:solidFill>
                <a:latin typeface="BIZ UDPゴシック" panose="020B0400000000000000" pitchFamily="50" charset="-128"/>
                <a:ea typeface="BIZ UDPゴシック" panose="020B0400000000000000" pitchFamily="50" charset="-128"/>
              </a:rPr>
              <a:t>　</a:t>
            </a:r>
            <a:r>
              <a:rPr kumimoji="1" lang="ja-JP" altLang="en-US" sz="1600" dirty="0">
                <a:latin typeface="BIZ UDPゴシック" panose="020B0400000000000000" pitchFamily="50" charset="-128"/>
                <a:ea typeface="BIZ UDPゴシック" panose="020B0400000000000000" pitchFamily="50" charset="-128"/>
              </a:rPr>
              <a:t>令和８年度以降、単年度収支の黒字は減少していく見通し</a:t>
            </a:r>
          </a:p>
        </p:txBody>
      </p:sp>
      <p:sp>
        <p:nvSpPr>
          <p:cNvPr id="26" name="スライド番号プレースホルダー 2">
            <a:extLst>
              <a:ext uri="{FF2B5EF4-FFF2-40B4-BE49-F238E27FC236}">
                <a16:creationId xmlns:a16="http://schemas.microsoft.com/office/drawing/2014/main" id="{22AC0571-14FE-4EE3-8EBC-9830536FACDC}"/>
              </a:ext>
            </a:extLst>
          </p:cNvPr>
          <p:cNvSpPr>
            <a:spLocks noGrp="1"/>
          </p:cNvSpPr>
          <p:nvPr>
            <p:ph type="sldNum" sz="quarter" idx="12"/>
          </p:nvPr>
        </p:nvSpPr>
        <p:spPr>
          <a:xfrm>
            <a:off x="9427334" y="6498903"/>
            <a:ext cx="418722" cy="307904"/>
          </a:xfrm>
        </p:spPr>
        <p:txBody>
          <a:bodyPr/>
          <a:lstStyle/>
          <a:p>
            <a:fld id="{CEF11362-7839-4052-8A35-1ED7E4DBB9BD}" type="slidenum">
              <a:rPr kumimoji="1" lang="ja-JP" altLang="en-US" b="1" smtClean="0">
                <a:latin typeface="BIZ UDPゴシック" panose="020B0400000000000000" pitchFamily="50" charset="-128"/>
                <a:ea typeface="BIZ UDPゴシック" panose="020B0400000000000000" pitchFamily="50" charset="-128"/>
              </a:rPr>
              <a:t>1</a:t>
            </a:fld>
            <a:endParaRPr kumimoji="1" lang="ja-JP" altLang="en-US" b="1" dirty="0">
              <a:latin typeface="BIZ UDPゴシック" panose="020B0400000000000000" pitchFamily="50" charset="-128"/>
              <a:ea typeface="BIZ UDPゴシック" panose="020B0400000000000000" pitchFamily="50" charset="-128"/>
            </a:endParaRPr>
          </a:p>
        </p:txBody>
      </p:sp>
      <p:graphicFrame>
        <p:nvGraphicFramePr>
          <p:cNvPr id="3" name="オブジェクト 2"/>
          <p:cNvGraphicFramePr>
            <a:graphicFrameLocks noChangeAspect="1"/>
          </p:cNvGraphicFramePr>
          <p:nvPr>
            <p:extLst>
              <p:ext uri="{D42A27DB-BD31-4B8C-83A1-F6EECF244321}">
                <p14:modId xmlns:p14="http://schemas.microsoft.com/office/powerpoint/2010/main" val="923123129"/>
              </p:ext>
            </p:extLst>
          </p:nvPr>
        </p:nvGraphicFramePr>
        <p:xfrm>
          <a:off x="223065" y="5910875"/>
          <a:ext cx="9487042" cy="387339"/>
        </p:xfrm>
        <a:graphic>
          <a:graphicData uri="http://schemas.openxmlformats.org/presentationml/2006/ole">
            <mc:AlternateContent xmlns:mc="http://schemas.openxmlformats.org/markup-compatibility/2006">
              <mc:Choice xmlns:v="urn:schemas-microsoft-com:vml" Requires="v">
                <p:oleObj spid="_x0000_s1069" name="ワークシート" r:id="rId3" imgW="11677507" imgH="352494" progId="Excel.Sheet.12">
                  <p:embed/>
                </p:oleObj>
              </mc:Choice>
              <mc:Fallback>
                <p:oleObj name="ワークシート" r:id="rId3" imgW="11677507" imgH="352494" progId="Excel.Sheet.12">
                  <p:embed/>
                  <p:pic>
                    <p:nvPicPr>
                      <p:cNvPr id="0" name=""/>
                      <p:cNvPicPr/>
                      <p:nvPr/>
                    </p:nvPicPr>
                    <p:blipFill>
                      <a:blip r:embed="rId4"/>
                      <a:stretch>
                        <a:fillRect/>
                      </a:stretch>
                    </p:blipFill>
                    <p:spPr>
                      <a:xfrm>
                        <a:off x="223065" y="5910875"/>
                        <a:ext cx="9487042" cy="387339"/>
                      </a:xfrm>
                      <a:prstGeom prst="rect">
                        <a:avLst/>
                      </a:prstGeom>
                    </p:spPr>
                  </p:pic>
                </p:oleObj>
              </mc:Fallback>
            </mc:AlternateContent>
          </a:graphicData>
        </a:graphic>
      </p:graphicFrame>
      <p:graphicFrame>
        <p:nvGraphicFramePr>
          <p:cNvPr id="18" name="グラフ 17">
            <a:extLst>
              <a:ext uri="{FF2B5EF4-FFF2-40B4-BE49-F238E27FC236}">
                <a16:creationId xmlns:a16="http://schemas.microsoft.com/office/drawing/2014/main" id="{00000000-0008-0000-0300-000003000000}"/>
              </a:ext>
            </a:extLst>
          </p:cNvPr>
          <p:cNvGraphicFramePr>
            <a:graphicFrameLocks/>
          </p:cNvGraphicFramePr>
          <p:nvPr>
            <p:extLst>
              <p:ext uri="{D42A27DB-BD31-4B8C-83A1-F6EECF244321}">
                <p14:modId xmlns:p14="http://schemas.microsoft.com/office/powerpoint/2010/main" val="3067905558"/>
              </p:ext>
            </p:extLst>
          </p:nvPr>
        </p:nvGraphicFramePr>
        <p:xfrm>
          <a:off x="4855869" y="2749737"/>
          <a:ext cx="4934025" cy="2740219"/>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25" name="グラフ 24">
            <a:extLst>
              <a:ext uri="{FF2B5EF4-FFF2-40B4-BE49-F238E27FC236}">
                <a16:creationId xmlns:a16="http://schemas.microsoft.com/office/drawing/2014/main" id="{00000000-0008-0000-0500-000002000000}"/>
              </a:ext>
            </a:extLst>
          </p:cNvPr>
          <p:cNvGraphicFramePr>
            <a:graphicFrameLocks/>
          </p:cNvGraphicFramePr>
          <p:nvPr>
            <p:extLst>
              <p:ext uri="{D42A27DB-BD31-4B8C-83A1-F6EECF244321}">
                <p14:modId xmlns:p14="http://schemas.microsoft.com/office/powerpoint/2010/main" val="532383134"/>
              </p:ext>
            </p:extLst>
          </p:nvPr>
        </p:nvGraphicFramePr>
        <p:xfrm>
          <a:off x="0" y="2817325"/>
          <a:ext cx="4711336" cy="2873319"/>
        </p:xfrm>
        <a:graphic>
          <a:graphicData uri="http://schemas.openxmlformats.org/drawingml/2006/chart">
            <c:chart xmlns:c="http://schemas.openxmlformats.org/drawingml/2006/chart" xmlns:r="http://schemas.openxmlformats.org/officeDocument/2006/relationships" r:id="rId6"/>
          </a:graphicData>
        </a:graphic>
      </p:graphicFrame>
    </p:spTree>
    <p:extLst>
      <p:ext uri="{BB962C8B-B14F-4D97-AF65-F5344CB8AC3E}">
        <p14:creationId xmlns:p14="http://schemas.microsoft.com/office/powerpoint/2010/main" val="10474478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正方形/長方形 13"/>
          <p:cNvSpPr/>
          <p:nvPr/>
        </p:nvSpPr>
        <p:spPr>
          <a:xfrm>
            <a:off x="0" y="0"/>
            <a:ext cx="9906000" cy="664219"/>
          </a:xfrm>
          <a:prstGeom prst="rect">
            <a:avLst/>
          </a:prstGeom>
          <a:gradFill flip="none" rotWithShape="1">
            <a:gsLst>
              <a:gs pos="0">
                <a:schemeClr val="accent6">
                  <a:lumMod val="50000"/>
                </a:schemeClr>
              </a:gs>
              <a:gs pos="61000">
                <a:schemeClr val="accent6">
                  <a:lumMod val="75000"/>
                </a:schemeClr>
              </a:gs>
              <a:gs pos="100000">
                <a:schemeClr val="accent6">
                  <a:lumMod val="40000"/>
                  <a:lumOff val="6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9" name="テキスト ボックス 8"/>
          <p:cNvSpPr txBox="1"/>
          <p:nvPr/>
        </p:nvSpPr>
        <p:spPr>
          <a:xfrm>
            <a:off x="78059" y="69752"/>
            <a:ext cx="5739072" cy="523220"/>
          </a:xfrm>
          <a:prstGeom prst="rect">
            <a:avLst/>
          </a:prstGeom>
          <a:noFill/>
        </p:spPr>
        <p:txBody>
          <a:bodyPr wrap="none" rtlCol="0">
            <a:spAutoFit/>
          </a:bodyPr>
          <a:lstStyle/>
          <a:p>
            <a:r>
              <a:rPr kumimoji="1" lang="ja-JP" altLang="en-US" sz="2800" b="1" dirty="0">
                <a:ln>
                  <a:solidFill>
                    <a:srgbClr val="F9FEDE"/>
                  </a:solidFill>
                </a:ln>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２．財政シミュレーションの</a:t>
            </a:r>
            <a:r>
              <a:rPr kumimoji="1" lang="ja-JP" altLang="en-US" sz="2800" b="1">
                <a:ln>
                  <a:solidFill>
                    <a:srgbClr val="F9FEDE"/>
                  </a:solidFill>
                </a:ln>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試算方法</a:t>
            </a:r>
            <a:endParaRPr kumimoji="1" lang="ja-JP" altLang="en-US" sz="2800" b="1" dirty="0">
              <a:ln>
                <a:solidFill>
                  <a:srgbClr val="F9FEDE"/>
                </a:solidFill>
              </a:ln>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endParaRPr>
          </a:p>
        </p:txBody>
      </p:sp>
      <p:graphicFrame>
        <p:nvGraphicFramePr>
          <p:cNvPr id="15" name="表 21">
            <a:extLst>
              <a:ext uri="{FF2B5EF4-FFF2-40B4-BE49-F238E27FC236}">
                <a16:creationId xmlns:a16="http://schemas.microsoft.com/office/drawing/2014/main" id="{742ED7FD-DFE3-4B50-8206-D642AF431D92}"/>
              </a:ext>
            </a:extLst>
          </p:cNvPr>
          <p:cNvGraphicFramePr>
            <a:graphicFrameLocks noGrp="1" noChangeAspect="1"/>
          </p:cNvGraphicFramePr>
          <p:nvPr>
            <p:extLst>
              <p:ext uri="{D42A27DB-BD31-4B8C-83A1-F6EECF244321}">
                <p14:modId xmlns:p14="http://schemas.microsoft.com/office/powerpoint/2010/main" val="739578728"/>
              </p:ext>
            </p:extLst>
          </p:nvPr>
        </p:nvGraphicFramePr>
        <p:xfrm>
          <a:off x="130118" y="3072377"/>
          <a:ext cx="4330977" cy="3100703"/>
        </p:xfrm>
        <a:graphic>
          <a:graphicData uri="http://schemas.openxmlformats.org/drawingml/2006/table">
            <a:tbl>
              <a:tblPr>
                <a:tableStyleId>{5940675A-B579-460E-94D1-54222C63F5DA}</a:tableStyleId>
              </a:tblPr>
              <a:tblGrid>
                <a:gridCol w="341616">
                  <a:extLst>
                    <a:ext uri="{9D8B030D-6E8A-4147-A177-3AD203B41FA5}">
                      <a16:colId xmlns:a16="http://schemas.microsoft.com/office/drawing/2014/main" val="3356660803"/>
                    </a:ext>
                  </a:extLst>
                </a:gridCol>
                <a:gridCol w="1792818">
                  <a:extLst>
                    <a:ext uri="{9D8B030D-6E8A-4147-A177-3AD203B41FA5}">
                      <a16:colId xmlns:a16="http://schemas.microsoft.com/office/drawing/2014/main" val="2163183408"/>
                    </a:ext>
                  </a:extLst>
                </a:gridCol>
                <a:gridCol w="2196543">
                  <a:extLst>
                    <a:ext uri="{9D8B030D-6E8A-4147-A177-3AD203B41FA5}">
                      <a16:colId xmlns:a16="http://schemas.microsoft.com/office/drawing/2014/main" val="2898818577"/>
                    </a:ext>
                  </a:extLst>
                </a:gridCol>
              </a:tblGrid>
              <a:tr h="305256">
                <a:tc>
                  <a:txBody>
                    <a:bodyPr/>
                    <a:lstStyle/>
                    <a:p>
                      <a:endParaRPr kumimoji="1" lang="ja-JP" altLang="en-US" sz="1200" b="0" dirty="0">
                        <a:latin typeface="BIZ UDPゴシック" panose="020B0400000000000000" pitchFamily="50" charset="-128"/>
                        <a:ea typeface="BIZ UDPゴシック" panose="020B0400000000000000" pitchFamily="50" charset="-128"/>
                      </a:endParaRPr>
                    </a:p>
                  </a:txBody>
                  <a:tcPr anchor="ctr">
                    <a:solidFill>
                      <a:schemeClr val="accent1">
                        <a:lumMod val="20000"/>
                        <a:lumOff val="80000"/>
                      </a:schemeClr>
                    </a:solidFill>
                  </a:tcPr>
                </a:tc>
                <a:tc>
                  <a:txBody>
                    <a:bodyPr/>
                    <a:lstStyle/>
                    <a:p>
                      <a:pPr algn="ctr"/>
                      <a:r>
                        <a:rPr kumimoji="1" lang="ja-JP" altLang="en-US" sz="1200" b="0" dirty="0">
                          <a:latin typeface="BIZ UDPゴシック" panose="020B0400000000000000" pitchFamily="50" charset="-128"/>
                          <a:ea typeface="BIZ UDPゴシック" panose="020B0400000000000000" pitchFamily="50" charset="-128"/>
                        </a:rPr>
                        <a:t>主な費目</a:t>
                      </a:r>
                    </a:p>
                  </a:txBody>
                  <a:tcPr anchor="ctr">
                    <a:solidFill>
                      <a:schemeClr val="accent1">
                        <a:lumMod val="20000"/>
                        <a:lumOff val="80000"/>
                      </a:schemeClr>
                    </a:solidFill>
                  </a:tcPr>
                </a:tc>
                <a:tc>
                  <a:txBody>
                    <a:bodyPr/>
                    <a:lstStyle/>
                    <a:p>
                      <a:pPr algn="ctr"/>
                      <a:r>
                        <a:rPr kumimoji="1" lang="ja-JP" altLang="en-US" sz="1200" b="0" dirty="0">
                          <a:latin typeface="BIZ UDPゴシック" panose="020B0400000000000000" pitchFamily="50" charset="-128"/>
                          <a:ea typeface="BIZ UDPゴシック" panose="020B0400000000000000" pitchFamily="50" charset="-128"/>
                        </a:rPr>
                        <a:t>考え方・傾向</a:t>
                      </a:r>
                    </a:p>
                  </a:txBody>
                  <a:tcPr anchor="ctr">
                    <a:solidFill>
                      <a:schemeClr val="accent1">
                        <a:lumMod val="20000"/>
                        <a:lumOff val="80000"/>
                      </a:schemeClr>
                    </a:solidFill>
                  </a:tcPr>
                </a:tc>
                <a:extLst>
                  <a:ext uri="{0D108BD9-81ED-4DB2-BD59-A6C34878D82A}">
                    <a16:rowId xmlns:a16="http://schemas.microsoft.com/office/drawing/2014/main" val="1806263996"/>
                  </a:ext>
                </a:extLst>
              </a:tr>
              <a:tr h="508761">
                <a:tc rowSpan="5">
                  <a:txBody>
                    <a:bodyPr/>
                    <a:lstStyle/>
                    <a:p>
                      <a:pPr algn="ctr"/>
                      <a:r>
                        <a:rPr kumimoji="1" lang="ja-JP" altLang="en-US" sz="1200" b="0" dirty="0">
                          <a:latin typeface="BIZ UDPゴシック" panose="020B0400000000000000" pitchFamily="50" charset="-128"/>
                          <a:ea typeface="BIZ UDPゴシック" panose="020B0400000000000000" pitchFamily="50" charset="-128"/>
                        </a:rPr>
                        <a:t>歳入</a:t>
                      </a:r>
                    </a:p>
                  </a:txBody>
                  <a:tcPr anchor="ctr">
                    <a:solidFill>
                      <a:schemeClr val="accent1">
                        <a:lumMod val="20000"/>
                        <a:lumOff val="80000"/>
                      </a:schemeClr>
                    </a:solidFill>
                  </a:tcPr>
                </a:tc>
                <a:tc>
                  <a:txBody>
                    <a:bodyPr/>
                    <a:lstStyle/>
                    <a:p>
                      <a:r>
                        <a:rPr kumimoji="1" lang="ja-JP" altLang="en-US" sz="1200" b="0" dirty="0">
                          <a:latin typeface="BIZ UDPゴシック" panose="020B0400000000000000" pitchFamily="50" charset="-128"/>
                          <a:ea typeface="BIZ UDPゴシック" panose="020B0400000000000000" pitchFamily="50" charset="-128"/>
                        </a:rPr>
                        <a:t>町税</a:t>
                      </a:r>
                    </a:p>
                  </a:txBody>
                  <a:tcPr anchor="ctr"/>
                </a:tc>
                <a:tc>
                  <a:txBody>
                    <a:bodyPr/>
                    <a:lstStyle/>
                    <a:p>
                      <a:r>
                        <a:rPr kumimoji="1" lang="ja-JP" altLang="en-US" sz="1200" b="0" dirty="0">
                          <a:latin typeface="BIZ UDPゴシック" panose="020B0400000000000000" pitchFamily="50" charset="-128"/>
                          <a:ea typeface="BIZ UDPゴシック" panose="020B0400000000000000" pitchFamily="50" charset="-128"/>
                        </a:rPr>
                        <a:t>人口に連動する税目（個人町民税など）が</a:t>
                      </a:r>
                      <a:r>
                        <a:rPr kumimoji="1" lang="ja-JP" altLang="en-US" sz="1200" b="1" u="sng" dirty="0">
                          <a:solidFill>
                            <a:schemeClr val="accent2"/>
                          </a:solidFill>
                          <a:latin typeface="BIZ UDPゴシック" panose="020B0400000000000000" pitchFamily="50" charset="-128"/>
                          <a:ea typeface="BIZ UDPゴシック" panose="020B0400000000000000" pitchFamily="50" charset="-128"/>
                        </a:rPr>
                        <a:t>減少</a:t>
                      </a:r>
                    </a:p>
                  </a:txBody>
                  <a:tcPr anchor="ctr"/>
                </a:tc>
                <a:extLst>
                  <a:ext uri="{0D108BD9-81ED-4DB2-BD59-A6C34878D82A}">
                    <a16:rowId xmlns:a16="http://schemas.microsoft.com/office/drawing/2014/main" val="1816219830"/>
                  </a:ext>
                </a:extLst>
              </a:tr>
              <a:tr h="508761">
                <a:tc vMerge="1">
                  <a:txBody>
                    <a:bodyPr/>
                    <a:lstStyle/>
                    <a:p>
                      <a:endParaRPr kumimoji="1" lang="ja-JP" altLang="en-US" dirty="0"/>
                    </a:p>
                  </a:txBody>
                  <a:tcPr/>
                </a:tc>
                <a:tc>
                  <a:txBody>
                    <a:bodyPr/>
                    <a:lstStyle/>
                    <a:p>
                      <a:r>
                        <a:rPr kumimoji="1" lang="ja-JP" altLang="en-US" sz="1200" b="0" dirty="0">
                          <a:latin typeface="BIZ UDPゴシック" panose="020B0400000000000000" pitchFamily="50" charset="-128"/>
                          <a:ea typeface="BIZ UDPゴシック" panose="020B0400000000000000" pitchFamily="50" charset="-128"/>
                        </a:rPr>
                        <a:t>地方交付税等</a:t>
                      </a:r>
                    </a:p>
                  </a:txBody>
                  <a:tcPr anchor="ctr"/>
                </a:tc>
                <a:tc>
                  <a:txBody>
                    <a:bodyPr/>
                    <a:lstStyle/>
                    <a:p>
                      <a:r>
                        <a:rPr kumimoji="1" lang="ja-JP" altLang="en-US" sz="1200" b="0" dirty="0">
                          <a:latin typeface="BIZ UDPゴシック" panose="020B0400000000000000" pitchFamily="50" charset="-128"/>
                          <a:ea typeface="BIZ UDPゴシック" panose="020B0400000000000000" pitchFamily="50" charset="-128"/>
                        </a:rPr>
                        <a:t>普通交付税は不交付</a:t>
                      </a:r>
                      <a:endParaRPr kumimoji="1" lang="en-US" altLang="ja-JP" sz="1200" b="0" dirty="0">
                        <a:latin typeface="BIZ UDPゴシック" panose="020B0400000000000000" pitchFamily="50" charset="-128"/>
                        <a:ea typeface="BIZ UDPゴシック" panose="020B0400000000000000" pitchFamily="50" charset="-128"/>
                      </a:endParaRPr>
                    </a:p>
                    <a:p>
                      <a:r>
                        <a:rPr kumimoji="1" lang="ja-JP" altLang="en-US" sz="1200" b="0" dirty="0">
                          <a:latin typeface="BIZ UDPゴシック" panose="020B0400000000000000" pitchFamily="50" charset="-128"/>
                          <a:ea typeface="BIZ UDPゴシック" panose="020B0400000000000000" pitchFamily="50" charset="-128"/>
                        </a:rPr>
                        <a:t>特別交付税は</a:t>
                      </a:r>
                      <a:r>
                        <a:rPr kumimoji="1" lang="ja-JP" altLang="en-US" sz="1200" b="1" u="sng" dirty="0">
                          <a:solidFill>
                            <a:schemeClr val="accent2"/>
                          </a:solidFill>
                          <a:latin typeface="BIZ UDPゴシック" panose="020B0400000000000000" pitchFamily="50" charset="-128"/>
                          <a:ea typeface="BIZ UDPゴシック" panose="020B0400000000000000" pitchFamily="50" charset="-128"/>
                        </a:rPr>
                        <a:t>近年と同水準</a:t>
                      </a:r>
                    </a:p>
                  </a:txBody>
                  <a:tcPr anchor="ctr"/>
                </a:tc>
                <a:extLst>
                  <a:ext uri="{0D108BD9-81ED-4DB2-BD59-A6C34878D82A}">
                    <a16:rowId xmlns:a16="http://schemas.microsoft.com/office/drawing/2014/main" val="1397604318"/>
                  </a:ext>
                </a:extLst>
              </a:tr>
              <a:tr h="509017">
                <a:tc vMerge="1">
                  <a:txBody>
                    <a:bodyPr/>
                    <a:lstStyle/>
                    <a:p>
                      <a:endParaRPr kumimoji="1" lang="ja-JP" altLang="en-US" dirty="0"/>
                    </a:p>
                  </a:txBody>
                  <a:tcPr/>
                </a:tc>
                <a:tc>
                  <a:txBody>
                    <a:bodyPr/>
                    <a:lstStyle/>
                    <a:p>
                      <a:r>
                        <a:rPr kumimoji="1" lang="ja-JP" altLang="en-US" sz="1200" b="0" dirty="0">
                          <a:latin typeface="BIZ UDPゴシック" panose="020B0400000000000000" pitchFamily="50" charset="-128"/>
                          <a:ea typeface="BIZ UDPゴシック" panose="020B0400000000000000" pitchFamily="50" charset="-128"/>
                        </a:rPr>
                        <a:t>国・府支出金</a:t>
                      </a:r>
                      <a:endParaRPr kumimoji="1" lang="en-US" altLang="ja-JP" sz="1200" b="0" dirty="0">
                        <a:latin typeface="BIZ UDPゴシック" panose="020B0400000000000000" pitchFamily="50" charset="-128"/>
                        <a:ea typeface="BIZ UDPゴシック" panose="020B0400000000000000" pitchFamily="50" charset="-128"/>
                      </a:endParaRPr>
                    </a:p>
                  </a:txBody>
                  <a:tcPr anchor="ctr">
                    <a:lnB w="12700" cap="flat" cmpd="sng" algn="ctr">
                      <a:solidFill>
                        <a:schemeClr val="tx1"/>
                      </a:solidFill>
                      <a:prstDash val="solid"/>
                      <a:round/>
                      <a:headEnd type="none" w="med" len="med"/>
                      <a:tailEnd type="none" w="med" len="med"/>
                    </a:lnB>
                  </a:tcPr>
                </a:tc>
                <a:tc>
                  <a:txBody>
                    <a:bodyPr/>
                    <a:lstStyle/>
                    <a:p>
                      <a:r>
                        <a:rPr kumimoji="1" lang="ja-JP" altLang="en-US" sz="1200" b="0" dirty="0">
                          <a:latin typeface="BIZ UDPゴシック" panose="020B0400000000000000" pitchFamily="50" charset="-128"/>
                          <a:ea typeface="BIZ UDPゴシック" panose="020B0400000000000000" pitchFamily="50" charset="-128"/>
                        </a:rPr>
                        <a:t>歳出と連動</a:t>
                      </a:r>
                      <a:endParaRPr kumimoji="1" lang="en-US" altLang="ja-JP" sz="1200" b="0" dirty="0">
                        <a:latin typeface="BIZ UDPゴシック" panose="020B0400000000000000" pitchFamily="50" charset="-128"/>
                        <a:ea typeface="BIZ UDPゴシック" panose="020B0400000000000000" pitchFamily="50" charset="-128"/>
                      </a:endParaRPr>
                    </a:p>
                    <a:p>
                      <a:pPr>
                        <a:lnSpc>
                          <a:spcPts val="400"/>
                        </a:lnSpc>
                      </a:pPr>
                      <a:endParaRPr kumimoji="1" lang="en-US" altLang="ja-JP" sz="1200" b="0" dirty="0">
                        <a:latin typeface="BIZ UDPゴシック" panose="020B0400000000000000" pitchFamily="50" charset="-128"/>
                        <a:ea typeface="BIZ UDPゴシック" panose="020B0400000000000000" pitchFamily="50" charset="-128"/>
                      </a:endParaRPr>
                    </a:p>
                    <a:p>
                      <a:r>
                        <a:rPr kumimoji="1" lang="ja-JP" altLang="en-US" sz="1200" b="0" spc="-50" baseline="0" dirty="0">
                          <a:latin typeface="BIZ UDPゴシック" panose="020B0400000000000000" pitchFamily="50" charset="-128"/>
                          <a:ea typeface="BIZ UDPゴシック" panose="020B0400000000000000" pitchFamily="50" charset="-128"/>
                        </a:rPr>
                        <a:t>補助費等の増加と連動して</a:t>
                      </a:r>
                      <a:r>
                        <a:rPr kumimoji="1" lang="ja-JP" altLang="en-US" sz="1200" b="1" u="sng" spc="-50" baseline="0" dirty="0">
                          <a:solidFill>
                            <a:schemeClr val="accent2"/>
                          </a:solidFill>
                          <a:latin typeface="BIZ UDPゴシック" panose="020B0400000000000000" pitchFamily="50" charset="-128"/>
                          <a:ea typeface="BIZ UDPゴシック" panose="020B0400000000000000" pitchFamily="50" charset="-128"/>
                        </a:rPr>
                        <a:t>増加</a:t>
                      </a:r>
                      <a:endParaRPr kumimoji="1" lang="en-US" altLang="ja-JP" sz="1200" b="1" u="sng" spc="-50" baseline="0" dirty="0">
                        <a:solidFill>
                          <a:schemeClr val="accent2"/>
                        </a:solidFill>
                        <a:latin typeface="BIZ UDPゴシック" panose="020B0400000000000000" pitchFamily="50" charset="-128"/>
                        <a:ea typeface="BIZ UDPゴシック" panose="020B0400000000000000" pitchFamily="50" charset="-128"/>
                      </a:endParaRPr>
                    </a:p>
                    <a:p>
                      <a:pPr>
                        <a:lnSpc>
                          <a:spcPts val="400"/>
                        </a:lnSpc>
                      </a:pPr>
                      <a:endParaRPr kumimoji="1" lang="en-US" altLang="ja-JP" sz="1200" b="0" dirty="0">
                        <a:latin typeface="BIZ UDPゴシック" panose="020B0400000000000000" pitchFamily="50" charset="-128"/>
                        <a:ea typeface="BIZ UDPゴシック" panose="020B0400000000000000" pitchFamily="50" charset="-128"/>
                      </a:endParaRPr>
                    </a:p>
                  </a:txBody>
                  <a:tcPr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14000780"/>
                  </a:ext>
                </a:extLst>
              </a:tr>
              <a:tr h="509017">
                <a:tc vMerge="1">
                  <a:txBody>
                    <a:bodyPr/>
                    <a:lstStyle/>
                    <a:p>
                      <a:endParaRPr kumimoji="1" lang="ja-JP" altLang="en-US"/>
                    </a:p>
                  </a:txBody>
                  <a:tcPr/>
                </a:tc>
                <a:tc>
                  <a:txBody>
                    <a:bodyPr/>
                    <a:lstStyle/>
                    <a:p>
                      <a:r>
                        <a:rPr kumimoji="1" lang="ja-JP" altLang="en-US" sz="1200" b="0" dirty="0">
                          <a:latin typeface="BIZ UDPゴシック" panose="020B0400000000000000" pitchFamily="50" charset="-128"/>
                          <a:ea typeface="BIZ UDPゴシック" panose="020B0400000000000000" pitchFamily="50" charset="-128"/>
                        </a:rPr>
                        <a:t>地方債</a:t>
                      </a:r>
                    </a:p>
                  </a:txBody>
                  <a:tcPr anchor="ctr">
                    <a:lnT w="12700" cap="flat" cmpd="sng" algn="ctr">
                      <a:solidFill>
                        <a:schemeClr val="tx1"/>
                      </a:solidFill>
                      <a:prstDash val="solid"/>
                      <a:round/>
                      <a:headEnd type="none" w="med" len="med"/>
                      <a:tailEnd type="none" w="med" len="med"/>
                    </a:lnT>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dirty="0">
                          <a:latin typeface="BIZ UDPゴシック" panose="020B0400000000000000" pitchFamily="50" charset="-128"/>
                          <a:ea typeface="BIZ UDPゴシック" panose="020B0400000000000000" pitchFamily="50" charset="-128"/>
                        </a:rPr>
                        <a:t>歳出と連動</a:t>
                      </a:r>
                      <a:endParaRPr kumimoji="1" lang="en-US" altLang="ja-JP" sz="1200" b="0" dirty="0">
                        <a:latin typeface="BIZ UDPゴシック" panose="020B0400000000000000" pitchFamily="50" charset="-128"/>
                        <a:ea typeface="BIZ UDPゴシック" panose="020B0400000000000000" pitchFamily="50" charset="-128"/>
                      </a:endParaRPr>
                    </a:p>
                  </a:txBody>
                  <a:tcPr anchor="ct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151454114"/>
                  </a:ext>
                </a:extLst>
              </a:tr>
              <a:tr h="710108">
                <a:tc vMerge="1">
                  <a:txBody>
                    <a:bodyPr/>
                    <a:lstStyle/>
                    <a:p>
                      <a:pPr algn="ctr"/>
                      <a:endParaRPr kumimoji="1" lang="ja-JP" altLang="en-US" sz="1200" b="0" dirty="0">
                        <a:latin typeface="BIZ UDPゴシック" panose="020B0400000000000000" pitchFamily="50" charset="-128"/>
                        <a:ea typeface="BIZ UDPゴシック" panose="020B0400000000000000" pitchFamily="50" charset="-128"/>
                      </a:endParaRPr>
                    </a:p>
                  </a:txBody>
                  <a:tcPr anchor="ctr">
                    <a:solidFill>
                      <a:schemeClr val="accent1">
                        <a:lumMod val="20000"/>
                        <a:lumOff val="80000"/>
                      </a:schemeClr>
                    </a:solidFill>
                  </a:tcPr>
                </a:tc>
                <a:tc>
                  <a:txBody>
                    <a:bodyPr/>
                    <a:lstStyle/>
                    <a:p>
                      <a:r>
                        <a:rPr kumimoji="1" lang="ja-JP" altLang="en-US" sz="1200" b="0" dirty="0">
                          <a:latin typeface="BIZ UDPゴシック" panose="020B0400000000000000" pitchFamily="50" charset="-128"/>
                          <a:ea typeface="BIZ UDPゴシック" panose="020B0400000000000000" pitchFamily="50" charset="-128"/>
                        </a:rPr>
                        <a:t>交付金・譲与税等、諸収入（使用料・手数料、財産収入、寄附金など）</a:t>
                      </a:r>
                    </a:p>
                  </a:txBody>
                  <a:tcPr anchor="ctr"/>
                </a:tc>
                <a:tc>
                  <a:txBody>
                    <a:bodyPr/>
                    <a:lstStyle/>
                    <a:p>
                      <a:r>
                        <a:rPr kumimoji="1" lang="ja-JP" altLang="en-US" sz="1200" b="0" dirty="0">
                          <a:latin typeface="BIZ UDPゴシック" panose="020B0400000000000000" pitchFamily="50" charset="-128"/>
                          <a:ea typeface="BIZ UDPゴシック" panose="020B0400000000000000" pitchFamily="50" charset="-128"/>
                        </a:rPr>
                        <a:t>近年と同水準</a:t>
                      </a:r>
                    </a:p>
                  </a:txBody>
                  <a:tcPr anchor="ctr"/>
                </a:tc>
                <a:extLst>
                  <a:ext uri="{0D108BD9-81ED-4DB2-BD59-A6C34878D82A}">
                    <a16:rowId xmlns:a16="http://schemas.microsoft.com/office/drawing/2014/main" val="2649666177"/>
                  </a:ext>
                </a:extLst>
              </a:tr>
            </a:tbl>
          </a:graphicData>
        </a:graphic>
      </p:graphicFrame>
      <p:sp>
        <p:nvSpPr>
          <p:cNvPr id="12" name="テキスト ボックス 11"/>
          <p:cNvSpPr txBox="1"/>
          <p:nvPr/>
        </p:nvSpPr>
        <p:spPr>
          <a:xfrm>
            <a:off x="78059" y="6277573"/>
            <a:ext cx="4493941" cy="646331"/>
          </a:xfrm>
          <a:prstGeom prst="rect">
            <a:avLst/>
          </a:prstGeom>
          <a:noFill/>
        </p:spPr>
        <p:txBody>
          <a:bodyPr wrap="square" rtlCol="0">
            <a:spAutoFit/>
          </a:bodyPr>
          <a:lstStyle/>
          <a:p>
            <a:r>
              <a:rPr kumimoji="1" lang="en-US" altLang="ja-JP" sz="1200" dirty="0">
                <a:latin typeface="BIZ UDPゴシック" panose="020B0400000000000000" pitchFamily="50" charset="-128"/>
                <a:ea typeface="BIZ UDPゴシック" panose="020B0400000000000000" pitchFamily="50" charset="-128"/>
              </a:rPr>
              <a:t>※</a:t>
            </a:r>
            <a:r>
              <a:rPr kumimoji="1" lang="ja-JP" altLang="en-US" sz="1200" dirty="0">
                <a:latin typeface="BIZ UDPゴシック" panose="020B0400000000000000" pitchFamily="50" charset="-128"/>
                <a:ea typeface="BIZ UDPゴシック" panose="020B0400000000000000" pitchFamily="50" charset="-128"/>
              </a:rPr>
              <a:t>　原則として、特定目的基金からの繰入金は見込まず、各年度</a:t>
            </a:r>
            <a:r>
              <a:rPr kumimoji="1" lang="en-US" altLang="ja-JP" sz="1200" dirty="0">
                <a:latin typeface="BIZ UDPゴシック" panose="020B0400000000000000" pitchFamily="50" charset="-128"/>
                <a:ea typeface="BIZ UDPゴシック" panose="020B0400000000000000" pitchFamily="50" charset="-128"/>
              </a:rPr>
              <a:t/>
            </a:r>
            <a:br>
              <a:rPr kumimoji="1" lang="en-US" altLang="ja-JP" sz="1200" dirty="0">
                <a:latin typeface="BIZ UDPゴシック" panose="020B0400000000000000" pitchFamily="50" charset="-128"/>
                <a:ea typeface="BIZ UDPゴシック" panose="020B0400000000000000" pitchFamily="50" charset="-128"/>
              </a:rPr>
            </a:br>
            <a:r>
              <a:rPr kumimoji="1" lang="ja-JP" altLang="en-US" sz="1200" dirty="0">
                <a:latin typeface="BIZ UDPゴシック" panose="020B0400000000000000" pitchFamily="50" charset="-128"/>
                <a:ea typeface="BIZ UDPゴシック" panose="020B0400000000000000" pitchFamily="50" charset="-128"/>
              </a:rPr>
              <a:t>　　の財源不足額には財政調整基金からの繰入金のみを充当</a:t>
            </a:r>
          </a:p>
          <a:p>
            <a:endParaRPr kumimoji="1" lang="en-US" altLang="ja-JP" sz="1200" dirty="0">
              <a:latin typeface="BIZ UDPゴシック" panose="020B0400000000000000" pitchFamily="50" charset="-128"/>
              <a:ea typeface="BIZ UDPゴシック" panose="020B0400000000000000" pitchFamily="50" charset="-128"/>
            </a:endParaRPr>
          </a:p>
        </p:txBody>
      </p:sp>
      <p:graphicFrame>
        <p:nvGraphicFramePr>
          <p:cNvPr id="17" name="表 21">
            <a:extLst>
              <a:ext uri="{FF2B5EF4-FFF2-40B4-BE49-F238E27FC236}">
                <a16:creationId xmlns:a16="http://schemas.microsoft.com/office/drawing/2014/main" id="{0A4A5D27-D6ED-41D6-AFCE-E61024A9759F}"/>
              </a:ext>
            </a:extLst>
          </p:cNvPr>
          <p:cNvGraphicFramePr>
            <a:graphicFrameLocks noGrp="1"/>
          </p:cNvGraphicFramePr>
          <p:nvPr>
            <p:extLst>
              <p:ext uri="{D42A27DB-BD31-4B8C-83A1-F6EECF244321}">
                <p14:modId xmlns:p14="http://schemas.microsoft.com/office/powerpoint/2010/main" val="2825477042"/>
              </p:ext>
            </p:extLst>
          </p:nvPr>
        </p:nvGraphicFramePr>
        <p:xfrm>
          <a:off x="4572000" y="3076124"/>
          <a:ext cx="5198076" cy="3533681"/>
        </p:xfrm>
        <a:graphic>
          <a:graphicData uri="http://schemas.openxmlformats.org/drawingml/2006/table">
            <a:tbl>
              <a:tblPr>
                <a:tableStyleId>{5940675A-B579-460E-94D1-54222C63F5DA}</a:tableStyleId>
              </a:tblPr>
              <a:tblGrid>
                <a:gridCol w="404489">
                  <a:extLst>
                    <a:ext uri="{9D8B030D-6E8A-4147-A177-3AD203B41FA5}">
                      <a16:colId xmlns:a16="http://schemas.microsoft.com/office/drawing/2014/main" val="3356660803"/>
                    </a:ext>
                  </a:extLst>
                </a:gridCol>
                <a:gridCol w="1053608">
                  <a:extLst>
                    <a:ext uri="{9D8B030D-6E8A-4147-A177-3AD203B41FA5}">
                      <a16:colId xmlns:a16="http://schemas.microsoft.com/office/drawing/2014/main" val="2163183408"/>
                    </a:ext>
                  </a:extLst>
                </a:gridCol>
                <a:gridCol w="3739979">
                  <a:extLst>
                    <a:ext uri="{9D8B030D-6E8A-4147-A177-3AD203B41FA5}">
                      <a16:colId xmlns:a16="http://schemas.microsoft.com/office/drawing/2014/main" val="2898818577"/>
                    </a:ext>
                  </a:extLst>
                </a:gridCol>
              </a:tblGrid>
              <a:tr h="284804">
                <a:tc>
                  <a:txBody>
                    <a:bodyPr/>
                    <a:lstStyle/>
                    <a:p>
                      <a:endParaRPr kumimoji="1" lang="ja-JP" altLang="en-US" sz="1200" b="0" dirty="0">
                        <a:latin typeface="BIZ UDPゴシック" panose="020B0400000000000000" pitchFamily="50" charset="-128"/>
                        <a:ea typeface="BIZ UDPゴシック" panose="020B0400000000000000" pitchFamily="50" charset="-128"/>
                      </a:endParaRPr>
                    </a:p>
                  </a:txBody>
                  <a:tcPr anchor="ctr">
                    <a:solidFill>
                      <a:schemeClr val="accent1">
                        <a:lumMod val="20000"/>
                        <a:lumOff val="80000"/>
                      </a:schemeClr>
                    </a:solidFill>
                  </a:tcPr>
                </a:tc>
                <a:tc>
                  <a:txBody>
                    <a:bodyPr/>
                    <a:lstStyle/>
                    <a:p>
                      <a:pPr algn="ctr"/>
                      <a:r>
                        <a:rPr kumimoji="1" lang="ja-JP" altLang="en-US" sz="1200" b="0" dirty="0">
                          <a:latin typeface="BIZ UDPゴシック" panose="020B0400000000000000" pitchFamily="50" charset="-128"/>
                          <a:ea typeface="BIZ UDPゴシック" panose="020B0400000000000000" pitchFamily="50" charset="-128"/>
                        </a:rPr>
                        <a:t>主な費目</a:t>
                      </a:r>
                    </a:p>
                  </a:txBody>
                  <a:tcPr anchor="ctr">
                    <a:solidFill>
                      <a:schemeClr val="accent1">
                        <a:lumMod val="20000"/>
                        <a:lumOff val="80000"/>
                      </a:schemeClr>
                    </a:solidFill>
                  </a:tcPr>
                </a:tc>
                <a:tc>
                  <a:txBody>
                    <a:bodyPr/>
                    <a:lstStyle/>
                    <a:p>
                      <a:pPr algn="ctr"/>
                      <a:r>
                        <a:rPr kumimoji="1" lang="ja-JP" altLang="en-US" sz="1200" b="0" dirty="0">
                          <a:latin typeface="BIZ UDPゴシック" panose="020B0400000000000000" pitchFamily="50" charset="-128"/>
                          <a:ea typeface="BIZ UDPゴシック" panose="020B0400000000000000" pitchFamily="50" charset="-128"/>
                        </a:rPr>
                        <a:t>考え方・傾向</a:t>
                      </a:r>
                    </a:p>
                  </a:txBody>
                  <a:tcPr anchor="ctr">
                    <a:solidFill>
                      <a:schemeClr val="accent1">
                        <a:lumMod val="20000"/>
                        <a:lumOff val="80000"/>
                      </a:schemeClr>
                    </a:solidFill>
                  </a:tcPr>
                </a:tc>
                <a:extLst>
                  <a:ext uri="{0D108BD9-81ED-4DB2-BD59-A6C34878D82A}">
                    <a16:rowId xmlns:a16="http://schemas.microsoft.com/office/drawing/2014/main" val="1806263996"/>
                  </a:ext>
                </a:extLst>
              </a:tr>
              <a:tr h="284804">
                <a:tc rowSpan="6">
                  <a:txBody>
                    <a:bodyPr/>
                    <a:lstStyle/>
                    <a:p>
                      <a:pPr algn="ctr"/>
                      <a:r>
                        <a:rPr kumimoji="1" lang="ja-JP" altLang="en-US" sz="1200" b="0" dirty="0">
                          <a:latin typeface="BIZ UDPゴシック" panose="020B0400000000000000" pitchFamily="50" charset="-128"/>
                          <a:ea typeface="BIZ UDPゴシック" panose="020B0400000000000000" pitchFamily="50" charset="-128"/>
                        </a:rPr>
                        <a:t>歳出</a:t>
                      </a:r>
                    </a:p>
                  </a:txBody>
                  <a:tcPr anchor="ctr">
                    <a:solidFill>
                      <a:schemeClr val="accent1">
                        <a:lumMod val="20000"/>
                        <a:lumOff val="80000"/>
                      </a:schemeClr>
                    </a:solidFill>
                  </a:tcPr>
                </a:tc>
                <a:tc>
                  <a:txBody>
                    <a:bodyPr/>
                    <a:lstStyle/>
                    <a:p>
                      <a:r>
                        <a:rPr kumimoji="1" lang="ja-JP" altLang="en-US" sz="1200" b="0" dirty="0">
                          <a:latin typeface="BIZ UDPゴシック" panose="020B0400000000000000" pitchFamily="50" charset="-128"/>
                          <a:ea typeface="BIZ UDPゴシック" panose="020B0400000000000000" pitchFamily="50" charset="-128"/>
                        </a:rPr>
                        <a:t>人件費</a:t>
                      </a:r>
                    </a:p>
                  </a:txBody>
                  <a:tcPr anchor="ctr"/>
                </a:tc>
                <a:tc>
                  <a:txBody>
                    <a:bodyPr/>
                    <a:lstStyle/>
                    <a:p>
                      <a:r>
                        <a:rPr kumimoji="1" lang="ja-JP" altLang="en-US" sz="1200" b="0" dirty="0">
                          <a:latin typeface="BIZ UDPゴシック" panose="020B0400000000000000" pitchFamily="50" charset="-128"/>
                          <a:ea typeface="BIZ UDPゴシック" panose="020B0400000000000000" pitchFamily="50" charset="-128"/>
                        </a:rPr>
                        <a:t>給与等は近年と同水準／退職手当は個別に積上げ</a:t>
                      </a:r>
                    </a:p>
                  </a:txBody>
                  <a:tcPr anchor="ctr"/>
                </a:tc>
                <a:extLst>
                  <a:ext uri="{0D108BD9-81ED-4DB2-BD59-A6C34878D82A}">
                    <a16:rowId xmlns:a16="http://schemas.microsoft.com/office/drawing/2014/main" val="1279605222"/>
                  </a:ext>
                </a:extLst>
              </a:tr>
              <a:tr h="284804">
                <a:tc vMerge="1">
                  <a:txBody>
                    <a:bodyPr/>
                    <a:lstStyle/>
                    <a:p>
                      <a:pPr algn="ctr"/>
                      <a:endParaRPr kumimoji="1" lang="ja-JP" altLang="en-US" sz="1200" b="0" dirty="0">
                        <a:latin typeface="BIZ UDPゴシック" panose="020B0400000000000000" pitchFamily="50" charset="-128"/>
                        <a:ea typeface="BIZ UDPゴシック" panose="020B0400000000000000" pitchFamily="50" charset="-128"/>
                      </a:endParaRPr>
                    </a:p>
                  </a:txBody>
                  <a:tcPr anchor="ctr">
                    <a:solidFill>
                      <a:schemeClr val="accent1">
                        <a:lumMod val="20000"/>
                        <a:lumOff val="80000"/>
                      </a:schemeClr>
                    </a:solidFill>
                  </a:tcPr>
                </a:tc>
                <a:tc>
                  <a:txBody>
                    <a:bodyPr/>
                    <a:lstStyle/>
                    <a:p>
                      <a:r>
                        <a:rPr kumimoji="1" lang="ja-JP" altLang="en-US" sz="1200" b="0" dirty="0">
                          <a:latin typeface="BIZ UDPゴシック" panose="020B0400000000000000" pitchFamily="50" charset="-128"/>
                          <a:ea typeface="BIZ UDPゴシック" panose="020B0400000000000000" pitchFamily="50" charset="-128"/>
                        </a:rPr>
                        <a:t>扶助費</a:t>
                      </a:r>
                    </a:p>
                  </a:txBody>
                  <a:tcPr anchor="ctr"/>
                </a:tc>
                <a:tc>
                  <a:txBody>
                    <a:bodyPr/>
                    <a:lstStyle/>
                    <a:p>
                      <a:r>
                        <a:rPr kumimoji="1" lang="ja-JP" altLang="en-US" sz="1200" b="0" dirty="0">
                          <a:latin typeface="BIZ UDPゴシック" panose="020B0400000000000000" pitchFamily="50" charset="-128"/>
                          <a:ea typeface="BIZ UDPゴシック" panose="020B0400000000000000" pitchFamily="50" charset="-128"/>
                        </a:rPr>
                        <a:t>近年の増加率や今後の高齢化を踏まえ</a:t>
                      </a:r>
                      <a:r>
                        <a:rPr kumimoji="1" lang="ja-JP" altLang="en-US" sz="1200" b="1" u="sng" dirty="0">
                          <a:solidFill>
                            <a:schemeClr val="accent2"/>
                          </a:solidFill>
                          <a:latin typeface="BIZ UDPゴシック" panose="020B0400000000000000" pitchFamily="50" charset="-128"/>
                          <a:ea typeface="BIZ UDPゴシック" panose="020B0400000000000000" pitchFamily="50" charset="-128"/>
                        </a:rPr>
                        <a:t>増加</a:t>
                      </a:r>
                    </a:p>
                  </a:txBody>
                  <a:tcPr anchor="ctr"/>
                </a:tc>
                <a:extLst>
                  <a:ext uri="{0D108BD9-81ED-4DB2-BD59-A6C34878D82A}">
                    <a16:rowId xmlns:a16="http://schemas.microsoft.com/office/drawing/2014/main" val="1816219830"/>
                  </a:ext>
                </a:extLst>
              </a:tr>
              <a:tr h="907154">
                <a:tc vMerge="1">
                  <a:txBody>
                    <a:bodyPr/>
                    <a:lstStyle/>
                    <a:p>
                      <a:endParaRPr kumimoji="1" lang="ja-JP" altLang="en-US" dirty="0"/>
                    </a:p>
                  </a:txBody>
                  <a:tcPr/>
                </a:tc>
                <a:tc>
                  <a:txBody>
                    <a:bodyPr/>
                    <a:lstStyle/>
                    <a:p>
                      <a:r>
                        <a:rPr kumimoji="1" lang="ja-JP" altLang="en-US" sz="1200" b="0" dirty="0">
                          <a:latin typeface="BIZ UDPゴシック" panose="020B0400000000000000" pitchFamily="50" charset="-128"/>
                          <a:ea typeface="BIZ UDPゴシック" panose="020B0400000000000000" pitchFamily="50" charset="-128"/>
                        </a:rPr>
                        <a:t>補助費等、</a:t>
                      </a:r>
                      <a:endParaRPr kumimoji="1" lang="en-US" altLang="ja-JP" sz="1200" b="0" dirty="0">
                        <a:latin typeface="BIZ UDPゴシック" panose="020B0400000000000000" pitchFamily="50" charset="-128"/>
                        <a:ea typeface="BIZ UDPゴシック" panose="020B0400000000000000" pitchFamily="50" charset="-128"/>
                      </a:endParaRPr>
                    </a:p>
                    <a:p>
                      <a:r>
                        <a:rPr kumimoji="1" lang="ja-JP" altLang="en-US" sz="1200" b="0" dirty="0">
                          <a:latin typeface="BIZ UDPゴシック" panose="020B0400000000000000" pitchFamily="50" charset="-128"/>
                          <a:ea typeface="BIZ UDPゴシック" panose="020B0400000000000000" pitchFamily="50" charset="-128"/>
                        </a:rPr>
                        <a:t>物件費</a:t>
                      </a:r>
                    </a:p>
                  </a:txBody>
                  <a:tcPr anchor="ctr"/>
                </a:tc>
                <a:tc>
                  <a:txBody>
                    <a:bodyPr/>
                    <a:lstStyle/>
                    <a:p>
                      <a:r>
                        <a:rPr kumimoji="1" lang="ja-JP" altLang="en-US" sz="1200" b="0" dirty="0">
                          <a:latin typeface="BIZ UDPゴシック" panose="020B0400000000000000" pitchFamily="50" charset="-128"/>
                          <a:ea typeface="BIZ UDPゴシック" panose="020B0400000000000000" pitchFamily="50" charset="-128"/>
                        </a:rPr>
                        <a:t>近年の増加率を踏まえ</a:t>
                      </a:r>
                      <a:r>
                        <a:rPr kumimoji="1" lang="ja-JP" altLang="en-US" sz="1200" b="1" u="sng" dirty="0">
                          <a:solidFill>
                            <a:schemeClr val="accent2"/>
                          </a:solidFill>
                          <a:latin typeface="BIZ UDPゴシック" panose="020B0400000000000000" pitchFamily="50" charset="-128"/>
                          <a:ea typeface="BIZ UDPゴシック" panose="020B0400000000000000" pitchFamily="50" charset="-128"/>
                        </a:rPr>
                        <a:t>増加</a:t>
                      </a:r>
                      <a:endParaRPr kumimoji="1" lang="en-US" altLang="ja-JP" sz="1200" b="1" u="sng" dirty="0">
                        <a:solidFill>
                          <a:schemeClr val="accent2"/>
                        </a:solidFill>
                        <a:latin typeface="BIZ UDPゴシック" panose="020B0400000000000000" pitchFamily="50" charset="-128"/>
                        <a:ea typeface="BIZ UDPゴシック" panose="020B0400000000000000" pitchFamily="50" charset="-128"/>
                      </a:endParaRPr>
                    </a:p>
                    <a:p>
                      <a:pPr>
                        <a:lnSpc>
                          <a:spcPts val="400"/>
                        </a:lnSpc>
                      </a:pPr>
                      <a:endParaRPr kumimoji="1" lang="en-US" altLang="ja-JP" sz="1200" b="0" u="none" dirty="0">
                        <a:solidFill>
                          <a:schemeClr val="tx1"/>
                        </a:solidFill>
                        <a:latin typeface="BIZ UDPゴシック" panose="020B0400000000000000" pitchFamily="50" charset="-128"/>
                        <a:ea typeface="BIZ UDPゴシック" panose="020B0400000000000000" pitchFamily="50" charset="-128"/>
                      </a:endParaRPr>
                    </a:p>
                    <a:p>
                      <a:r>
                        <a:rPr kumimoji="1" lang="en-US" altLang="ja-JP" sz="1200" b="0" u="none" dirty="0">
                          <a:solidFill>
                            <a:schemeClr val="tx1"/>
                          </a:solidFill>
                          <a:latin typeface="BIZ UDPゴシック" panose="020B0400000000000000" pitchFamily="50" charset="-128"/>
                          <a:ea typeface="BIZ UDPゴシック" panose="020B0400000000000000" pitchFamily="50" charset="-128"/>
                        </a:rPr>
                        <a:t>※R</a:t>
                      </a:r>
                      <a:r>
                        <a:rPr kumimoji="1" lang="ja-JP" altLang="en-US" sz="1200" b="0" u="none" dirty="0">
                          <a:solidFill>
                            <a:schemeClr val="tx1"/>
                          </a:solidFill>
                          <a:latin typeface="BIZ UDPゴシック" panose="020B0400000000000000" pitchFamily="50" charset="-128"/>
                          <a:ea typeface="BIZ UDPゴシック" panose="020B0400000000000000" pitchFamily="50" charset="-128"/>
                        </a:rPr>
                        <a:t>２・</a:t>
                      </a:r>
                      <a:r>
                        <a:rPr kumimoji="1" lang="en-US" altLang="ja-JP" sz="1200" b="0" u="none" dirty="0">
                          <a:solidFill>
                            <a:schemeClr val="tx1"/>
                          </a:solidFill>
                          <a:latin typeface="BIZ UDPゴシック" panose="020B0400000000000000" pitchFamily="50" charset="-128"/>
                          <a:ea typeface="BIZ UDPゴシック" panose="020B0400000000000000" pitchFamily="50" charset="-128"/>
                        </a:rPr>
                        <a:t>R</a:t>
                      </a:r>
                      <a:r>
                        <a:rPr kumimoji="1" lang="ja-JP" altLang="en-US" sz="1200" b="0" u="none" dirty="0" smtClean="0">
                          <a:solidFill>
                            <a:schemeClr val="tx1"/>
                          </a:solidFill>
                          <a:latin typeface="BIZ UDPゴシック" panose="020B0400000000000000" pitchFamily="50" charset="-128"/>
                          <a:ea typeface="BIZ UDPゴシック" panose="020B0400000000000000" pitchFamily="50" charset="-128"/>
                        </a:rPr>
                        <a:t>３は</a:t>
                      </a:r>
                      <a:r>
                        <a:rPr kumimoji="1" lang="ja-JP" altLang="en-US" sz="1200" b="0" u="none" dirty="0">
                          <a:solidFill>
                            <a:schemeClr val="tx1"/>
                          </a:solidFill>
                          <a:latin typeface="BIZ UDPゴシック" panose="020B0400000000000000" pitchFamily="50" charset="-128"/>
                          <a:ea typeface="BIZ UDPゴシック" panose="020B0400000000000000" pitchFamily="50" charset="-128"/>
                        </a:rPr>
                        <a:t>、新型コロナウイルス感染症関連</a:t>
                      </a:r>
                      <a:r>
                        <a:rPr kumimoji="1" lang="en-US" altLang="ja-JP" sz="1200" b="0" u="none" dirty="0">
                          <a:solidFill>
                            <a:schemeClr val="tx1"/>
                          </a:solidFill>
                          <a:latin typeface="BIZ UDPゴシック" panose="020B0400000000000000" pitchFamily="50" charset="-128"/>
                          <a:ea typeface="BIZ UDPゴシック" panose="020B0400000000000000" pitchFamily="50" charset="-128"/>
                        </a:rPr>
                        <a:t/>
                      </a:r>
                      <a:br>
                        <a:rPr kumimoji="1" lang="en-US" altLang="ja-JP" sz="1200" b="0" u="none" dirty="0">
                          <a:solidFill>
                            <a:schemeClr val="tx1"/>
                          </a:solidFill>
                          <a:latin typeface="BIZ UDPゴシック" panose="020B0400000000000000" pitchFamily="50" charset="-128"/>
                          <a:ea typeface="BIZ UDPゴシック" panose="020B0400000000000000" pitchFamily="50" charset="-128"/>
                        </a:rPr>
                      </a:br>
                      <a:r>
                        <a:rPr kumimoji="1" lang="ja-JP" altLang="en-US" sz="1200" b="0" u="none" dirty="0">
                          <a:solidFill>
                            <a:schemeClr val="tx1"/>
                          </a:solidFill>
                          <a:latin typeface="BIZ UDPゴシック" panose="020B0400000000000000" pitchFamily="50" charset="-128"/>
                          <a:ea typeface="BIZ UDPゴシック" panose="020B0400000000000000" pitchFamily="50" charset="-128"/>
                        </a:rPr>
                        <a:t>　 事業費が大きく（特に補助費）、近年の傾向と比べ　</a:t>
                      </a:r>
                      <a:endParaRPr kumimoji="1" lang="en-US" altLang="ja-JP" sz="1200" b="0" u="none" dirty="0">
                        <a:solidFill>
                          <a:schemeClr val="tx1"/>
                        </a:solidFill>
                        <a:latin typeface="BIZ UDPゴシック" panose="020B0400000000000000" pitchFamily="50" charset="-128"/>
                        <a:ea typeface="BIZ UDPゴシック" panose="020B0400000000000000" pitchFamily="50" charset="-128"/>
                      </a:endParaRPr>
                    </a:p>
                    <a:p>
                      <a:r>
                        <a:rPr kumimoji="1" lang="ja-JP" altLang="en-US" sz="1200" b="0" u="none" dirty="0">
                          <a:solidFill>
                            <a:schemeClr val="tx1"/>
                          </a:solidFill>
                          <a:latin typeface="BIZ UDPゴシック" panose="020B0400000000000000" pitchFamily="50" charset="-128"/>
                          <a:ea typeface="BIZ UDPゴシック" panose="020B0400000000000000" pitchFamily="50" charset="-128"/>
                        </a:rPr>
                        <a:t>　 特異であるため、増加率の算定対象年度から除外</a:t>
                      </a:r>
                      <a:endParaRPr kumimoji="1" lang="en-US" altLang="ja-JP" sz="1200" b="0" u="none" dirty="0">
                        <a:solidFill>
                          <a:schemeClr val="tx1"/>
                        </a:solidFill>
                        <a:latin typeface="BIZ UDPゴシック" panose="020B0400000000000000" pitchFamily="50" charset="-128"/>
                        <a:ea typeface="BIZ UDPゴシック" panose="020B0400000000000000" pitchFamily="50" charset="-128"/>
                      </a:endParaRPr>
                    </a:p>
                  </a:txBody>
                  <a:tcPr anchor="ctr"/>
                </a:tc>
                <a:extLst>
                  <a:ext uri="{0D108BD9-81ED-4DB2-BD59-A6C34878D82A}">
                    <a16:rowId xmlns:a16="http://schemas.microsoft.com/office/drawing/2014/main" val="1397604318"/>
                  </a:ext>
                </a:extLst>
              </a:tr>
              <a:tr h="284804">
                <a:tc vMerge="1">
                  <a:txBody>
                    <a:bodyPr/>
                    <a:lstStyle/>
                    <a:p>
                      <a:endParaRPr kumimoji="1" lang="ja-JP" altLang="en-US" dirty="0"/>
                    </a:p>
                  </a:txBody>
                  <a:tcPr/>
                </a:tc>
                <a:tc>
                  <a:txBody>
                    <a:bodyPr/>
                    <a:lstStyle/>
                    <a:p>
                      <a:r>
                        <a:rPr kumimoji="1" lang="ja-JP" altLang="en-US" sz="1200" b="0" dirty="0">
                          <a:latin typeface="BIZ UDPゴシック" panose="020B0400000000000000" pitchFamily="50" charset="-128"/>
                          <a:ea typeface="BIZ UDPゴシック" panose="020B0400000000000000" pitchFamily="50" charset="-128"/>
                        </a:rPr>
                        <a:t>建設事業費</a:t>
                      </a:r>
                      <a:endParaRPr kumimoji="1" lang="en-US" altLang="ja-JP" sz="1200" b="0" dirty="0">
                        <a:latin typeface="BIZ UDPゴシック" panose="020B0400000000000000" pitchFamily="50" charset="-128"/>
                        <a:ea typeface="BIZ UDPゴシック" panose="020B0400000000000000" pitchFamily="50" charset="-128"/>
                      </a:endParaRPr>
                    </a:p>
                  </a:txBody>
                  <a:tcPr anchor="ctr"/>
                </a:tc>
                <a:tc>
                  <a:txBody>
                    <a:bodyPr/>
                    <a:lstStyle/>
                    <a:p>
                      <a:r>
                        <a:rPr kumimoji="1" lang="ja-JP" altLang="en-US" sz="1200" b="0" dirty="0">
                          <a:latin typeface="BIZ UDPゴシック" panose="020B0400000000000000" pitchFamily="50" charset="-128"/>
                          <a:ea typeface="BIZ UDPゴシック" panose="020B0400000000000000" pitchFamily="50" charset="-128"/>
                        </a:rPr>
                        <a:t>近年と同水準／</a:t>
                      </a:r>
                      <a:r>
                        <a:rPr kumimoji="1" lang="ja-JP" altLang="en-US" sz="1200" b="1" u="sng" dirty="0">
                          <a:solidFill>
                            <a:schemeClr val="accent2"/>
                          </a:solidFill>
                          <a:latin typeface="BIZ UDPゴシック" panose="020B0400000000000000" pitchFamily="50" charset="-128"/>
                          <a:ea typeface="BIZ UDPゴシック" panose="020B0400000000000000" pitchFamily="50" charset="-128"/>
                        </a:rPr>
                        <a:t>大規模事業は個別に積上げ</a:t>
                      </a:r>
                    </a:p>
                  </a:txBody>
                  <a:tcPr anchor="ctr"/>
                </a:tc>
                <a:extLst>
                  <a:ext uri="{0D108BD9-81ED-4DB2-BD59-A6C34878D82A}">
                    <a16:rowId xmlns:a16="http://schemas.microsoft.com/office/drawing/2014/main" val="4214000780"/>
                  </a:ext>
                </a:extLst>
              </a:tr>
              <a:tr h="474674">
                <a:tc vMerge="1">
                  <a:txBody>
                    <a:bodyPr/>
                    <a:lstStyle/>
                    <a:p>
                      <a:pPr algn="ctr"/>
                      <a:endParaRPr kumimoji="1" lang="ja-JP" altLang="en-US" sz="1200" b="0" dirty="0">
                        <a:latin typeface="BIZ UDPゴシック" panose="020B0400000000000000" pitchFamily="50" charset="-128"/>
                        <a:ea typeface="BIZ UDPゴシック" panose="020B0400000000000000" pitchFamily="50" charset="-128"/>
                      </a:endParaRPr>
                    </a:p>
                  </a:txBody>
                  <a:tcPr anchor="ctr">
                    <a:solidFill>
                      <a:schemeClr val="accent1">
                        <a:lumMod val="20000"/>
                        <a:lumOff val="80000"/>
                      </a:schemeClr>
                    </a:solidFill>
                  </a:tcPr>
                </a:tc>
                <a:tc>
                  <a:txBody>
                    <a:bodyPr/>
                    <a:lstStyle/>
                    <a:p>
                      <a:r>
                        <a:rPr kumimoji="1" lang="ja-JP" altLang="en-US" sz="1200" b="0" dirty="0">
                          <a:latin typeface="BIZ UDPゴシック" panose="020B0400000000000000" pitchFamily="50" charset="-128"/>
                          <a:ea typeface="BIZ UDPゴシック" panose="020B0400000000000000" pitchFamily="50" charset="-128"/>
                        </a:rPr>
                        <a:t>公債費</a:t>
                      </a:r>
                    </a:p>
                  </a:txBody>
                  <a:tcPr anchor="ctr"/>
                </a:tc>
                <a:tc>
                  <a:txBody>
                    <a:bodyPr/>
                    <a:lstStyle/>
                    <a:p>
                      <a:r>
                        <a:rPr kumimoji="1" lang="ja-JP" altLang="en-US" sz="1200" b="0" dirty="0">
                          <a:latin typeface="BIZ UDPゴシック" panose="020B0400000000000000" pitchFamily="50" charset="-128"/>
                          <a:ea typeface="BIZ UDPゴシック" panose="020B0400000000000000" pitchFamily="50" charset="-128"/>
                        </a:rPr>
                        <a:t>既発分は町による推計</a:t>
                      </a:r>
                      <a:endParaRPr kumimoji="1" lang="en-US" altLang="ja-JP" sz="1200" b="0" dirty="0">
                        <a:latin typeface="BIZ UDPゴシック" panose="020B0400000000000000" pitchFamily="50" charset="-128"/>
                        <a:ea typeface="BIZ UDPゴシック" panose="020B0400000000000000" pitchFamily="50" charset="-128"/>
                      </a:endParaRPr>
                    </a:p>
                    <a:p>
                      <a:r>
                        <a:rPr kumimoji="1" lang="ja-JP" altLang="en-US" sz="1200" b="0" dirty="0">
                          <a:latin typeface="BIZ UDPゴシック" panose="020B0400000000000000" pitchFamily="50" charset="-128"/>
                          <a:ea typeface="BIZ UDPゴシック" panose="020B0400000000000000" pitchFamily="50" charset="-128"/>
                        </a:rPr>
                        <a:t>新発分は歳入の地方債と連動</a:t>
                      </a:r>
                    </a:p>
                  </a:txBody>
                  <a:tcPr anchor="ctr"/>
                </a:tc>
                <a:extLst>
                  <a:ext uri="{0D108BD9-81ED-4DB2-BD59-A6C34878D82A}">
                    <a16:rowId xmlns:a16="http://schemas.microsoft.com/office/drawing/2014/main" val="377315266"/>
                  </a:ext>
                </a:extLst>
              </a:tr>
              <a:tr h="1012637">
                <a:tc vMerge="1">
                  <a:txBody>
                    <a:bodyPr/>
                    <a:lstStyle/>
                    <a:p>
                      <a:pPr algn="ctr"/>
                      <a:endParaRPr kumimoji="1" lang="ja-JP" altLang="en-US" sz="1200" b="0" dirty="0">
                        <a:latin typeface="BIZ UDPゴシック" panose="020B0400000000000000" pitchFamily="50" charset="-128"/>
                        <a:ea typeface="BIZ UDPゴシック" panose="020B0400000000000000" pitchFamily="50" charset="-128"/>
                      </a:endParaRPr>
                    </a:p>
                  </a:txBody>
                  <a:tcPr anchor="ctr">
                    <a:solidFill>
                      <a:schemeClr val="accent1">
                        <a:lumMod val="20000"/>
                        <a:lumOff val="80000"/>
                      </a:schemeClr>
                    </a:solidFill>
                  </a:tcPr>
                </a:tc>
                <a:tc>
                  <a:txBody>
                    <a:bodyPr/>
                    <a:lstStyle/>
                    <a:p>
                      <a:r>
                        <a:rPr kumimoji="1" lang="ja-JP" altLang="en-US" sz="1200" b="0" dirty="0">
                          <a:latin typeface="BIZ UDPゴシック" panose="020B0400000000000000" pitchFamily="50" charset="-128"/>
                          <a:ea typeface="BIZ UDPゴシック" panose="020B0400000000000000" pitchFamily="50" charset="-128"/>
                        </a:rPr>
                        <a:t>繰出金</a:t>
                      </a:r>
                    </a:p>
                  </a:txBody>
                  <a:tcPr anchor="ctr"/>
                </a:tc>
                <a:tc>
                  <a:txBody>
                    <a:bodyPr/>
                    <a:lstStyle/>
                    <a:p>
                      <a:pPr>
                        <a:lnSpc>
                          <a:spcPts val="1300"/>
                        </a:lnSpc>
                        <a:spcAft>
                          <a:spcPts val="600"/>
                        </a:spcAft>
                      </a:pPr>
                      <a:r>
                        <a:rPr kumimoji="1" lang="ja-JP" altLang="en-US" sz="1200" b="0" dirty="0">
                          <a:latin typeface="BIZ UDPゴシック" panose="020B0400000000000000" pitchFamily="50" charset="-128"/>
                          <a:ea typeface="BIZ UDPゴシック" panose="020B0400000000000000" pitchFamily="50" charset="-128"/>
                        </a:rPr>
                        <a:t>国保特会と後期高齢特会は人口連動</a:t>
                      </a:r>
                      <a:endParaRPr kumimoji="1" lang="en-US" altLang="ja-JP" sz="1200" b="0" dirty="0">
                        <a:latin typeface="BIZ UDPゴシック" panose="020B0400000000000000" pitchFamily="50" charset="-128"/>
                        <a:ea typeface="BIZ UDPゴシック" panose="020B0400000000000000" pitchFamily="50" charset="-128"/>
                      </a:endParaRPr>
                    </a:p>
                    <a:p>
                      <a:pPr>
                        <a:lnSpc>
                          <a:spcPts val="1300"/>
                        </a:lnSpc>
                        <a:spcAft>
                          <a:spcPts val="600"/>
                        </a:spcAft>
                      </a:pPr>
                      <a:r>
                        <a:rPr kumimoji="1" lang="ja-JP" altLang="en-US" sz="1200" b="0" dirty="0">
                          <a:latin typeface="BIZ UDPゴシック" panose="020B0400000000000000" pitchFamily="50" charset="-128"/>
                          <a:ea typeface="BIZ UDPゴシック" panose="020B0400000000000000" pitchFamily="50" charset="-128"/>
                        </a:rPr>
                        <a:t>介護特会は府全体の介護給付費総額の推計値と連動</a:t>
                      </a:r>
                      <a:endParaRPr kumimoji="1" lang="en-US" altLang="ja-JP" sz="1200" b="0" dirty="0">
                        <a:latin typeface="BIZ UDPゴシック" panose="020B0400000000000000" pitchFamily="50" charset="-128"/>
                        <a:ea typeface="BIZ UDPゴシック" panose="020B0400000000000000" pitchFamily="50" charset="-128"/>
                      </a:endParaRPr>
                    </a:p>
                    <a:p>
                      <a:pPr>
                        <a:lnSpc>
                          <a:spcPts val="1300"/>
                        </a:lnSpc>
                        <a:spcAft>
                          <a:spcPts val="600"/>
                        </a:spcAft>
                      </a:pPr>
                      <a:r>
                        <a:rPr kumimoji="1" lang="ja-JP" altLang="en-US" sz="1200" b="0" spc="-150" dirty="0">
                          <a:latin typeface="BIZ UDPゴシック" panose="020B0400000000000000" pitchFamily="50" charset="-128"/>
                          <a:ea typeface="BIZ UDPゴシック" panose="020B0400000000000000" pitchFamily="50" charset="-128"/>
                        </a:rPr>
                        <a:t>下水特会は近年と同水準</a:t>
                      </a:r>
                      <a:endParaRPr kumimoji="1" lang="en-US" altLang="ja-JP" sz="1200" b="0" spc="-150" dirty="0">
                        <a:latin typeface="BIZ UDPゴシック" panose="020B0400000000000000" pitchFamily="50" charset="-128"/>
                        <a:ea typeface="BIZ UDPゴシック" panose="020B0400000000000000" pitchFamily="50" charset="-128"/>
                      </a:endParaRPr>
                    </a:p>
                    <a:p>
                      <a:pPr>
                        <a:lnSpc>
                          <a:spcPts val="1300"/>
                        </a:lnSpc>
                        <a:spcAft>
                          <a:spcPts val="600"/>
                        </a:spcAft>
                      </a:pPr>
                      <a:r>
                        <a:rPr kumimoji="1" lang="ja-JP" altLang="en-US" sz="1200" b="0" u="none" dirty="0">
                          <a:solidFill>
                            <a:schemeClr val="tx1"/>
                          </a:solidFill>
                          <a:latin typeface="BIZ UDPゴシック" panose="020B0400000000000000" pitchFamily="50" charset="-128"/>
                          <a:ea typeface="BIZ UDPゴシック" panose="020B0400000000000000" pitchFamily="50" charset="-128"/>
                        </a:rPr>
                        <a:t>全体として</a:t>
                      </a:r>
                      <a:r>
                        <a:rPr kumimoji="1" lang="ja-JP" altLang="en-US" sz="1200" b="1" u="sng" dirty="0">
                          <a:solidFill>
                            <a:schemeClr val="accent2"/>
                          </a:solidFill>
                          <a:latin typeface="BIZ UDPゴシック" panose="020B0400000000000000" pitchFamily="50" charset="-128"/>
                          <a:ea typeface="BIZ UDPゴシック" panose="020B0400000000000000" pitchFamily="50" charset="-128"/>
                        </a:rPr>
                        <a:t>増加</a:t>
                      </a:r>
                    </a:p>
                  </a:txBody>
                  <a:tcPr anchor="ctr"/>
                </a:tc>
                <a:extLst>
                  <a:ext uri="{0D108BD9-81ED-4DB2-BD59-A6C34878D82A}">
                    <a16:rowId xmlns:a16="http://schemas.microsoft.com/office/drawing/2014/main" val="873159172"/>
                  </a:ext>
                </a:extLst>
              </a:tr>
            </a:tbl>
          </a:graphicData>
        </a:graphic>
      </p:graphicFrame>
      <p:sp>
        <p:nvSpPr>
          <p:cNvPr id="16" name="スライド番号プレースホルダー 2">
            <a:extLst>
              <a:ext uri="{FF2B5EF4-FFF2-40B4-BE49-F238E27FC236}">
                <a16:creationId xmlns:a16="http://schemas.microsoft.com/office/drawing/2014/main" id="{3039D0E5-B865-4F6C-86EC-B990E319E964}"/>
              </a:ext>
            </a:extLst>
          </p:cNvPr>
          <p:cNvSpPr>
            <a:spLocks noGrp="1"/>
          </p:cNvSpPr>
          <p:nvPr>
            <p:ph type="sldNum" sz="quarter" idx="12"/>
          </p:nvPr>
        </p:nvSpPr>
        <p:spPr>
          <a:xfrm>
            <a:off x="9427334" y="6498903"/>
            <a:ext cx="418722" cy="307904"/>
          </a:xfrm>
        </p:spPr>
        <p:txBody>
          <a:bodyPr/>
          <a:lstStyle/>
          <a:p>
            <a:fld id="{CEF11362-7839-4052-8A35-1ED7E4DBB9BD}" type="slidenum">
              <a:rPr kumimoji="1" lang="ja-JP" altLang="en-US" b="1" smtClean="0">
                <a:latin typeface="BIZ UDPゴシック" panose="020B0400000000000000" pitchFamily="50" charset="-128"/>
                <a:ea typeface="BIZ UDPゴシック" panose="020B0400000000000000" pitchFamily="50" charset="-128"/>
              </a:rPr>
              <a:t>2</a:t>
            </a:fld>
            <a:endParaRPr kumimoji="1" lang="ja-JP" altLang="en-US" b="1" dirty="0">
              <a:latin typeface="BIZ UDPゴシック" panose="020B0400000000000000" pitchFamily="50" charset="-128"/>
              <a:ea typeface="BIZ UDPゴシック" panose="020B0400000000000000" pitchFamily="50" charset="-128"/>
            </a:endParaRPr>
          </a:p>
        </p:txBody>
      </p:sp>
      <p:sp>
        <p:nvSpPr>
          <p:cNvPr id="18" name="正方形/長方形 17">
            <a:extLst>
              <a:ext uri="{FF2B5EF4-FFF2-40B4-BE49-F238E27FC236}">
                <a16:creationId xmlns:a16="http://schemas.microsoft.com/office/drawing/2014/main" id="{66503A09-3E84-4A84-842A-EC07DE384238}"/>
              </a:ext>
            </a:extLst>
          </p:cNvPr>
          <p:cNvSpPr/>
          <p:nvPr/>
        </p:nvSpPr>
        <p:spPr>
          <a:xfrm>
            <a:off x="130118" y="860258"/>
            <a:ext cx="9645699" cy="1949316"/>
          </a:xfrm>
          <a:prstGeom prst="rect">
            <a:avLst/>
          </a:prstGeom>
        </p:spPr>
        <p:txBody>
          <a:bodyPr wrap="square">
            <a:spAutoFit/>
          </a:bodyPr>
          <a:lstStyle/>
          <a:p>
            <a:pPr>
              <a:lnSpc>
                <a:spcPts val="2200"/>
              </a:lnSpc>
              <a:spcAft>
                <a:spcPts val="400"/>
              </a:spcAft>
            </a:pPr>
            <a:r>
              <a:rPr kumimoji="1" lang="ja-JP" altLang="en-US" sz="1600" dirty="0">
                <a:solidFill>
                  <a:srgbClr val="FFC000"/>
                </a:solidFill>
                <a:latin typeface="BIZ UDPゴシック" panose="020B0400000000000000" pitchFamily="50" charset="-128"/>
                <a:ea typeface="BIZ UDPゴシック" panose="020B0400000000000000" pitchFamily="50" charset="-128"/>
              </a:rPr>
              <a:t>● </a:t>
            </a:r>
            <a:r>
              <a:rPr kumimoji="1" lang="ja-JP" altLang="en-US" sz="1600" dirty="0">
                <a:solidFill>
                  <a:schemeClr val="tx1">
                    <a:lumMod val="95000"/>
                    <a:lumOff val="5000"/>
                  </a:schemeClr>
                </a:solidFill>
                <a:latin typeface="BIZ UDPゴシック" panose="020B0400000000000000" pitchFamily="50" charset="-128"/>
                <a:ea typeface="BIZ UDPゴシック" panose="020B0400000000000000" pitchFamily="50" charset="-128"/>
              </a:rPr>
              <a:t>令和３年度決算をベースに</a:t>
            </a:r>
            <a:r>
              <a:rPr kumimoji="1" lang="en-US" altLang="ja-JP" sz="1600" dirty="0">
                <a:solidFill>
                  <a:schemeClr val="tx1">
                    <a:lumMod val="95000"/>
                    <a:lumOff val="5000"/>
                  </a:schemeClr>
                </a:solidFill>
                <a:latin typeface="BIZ UDPゴシック" panose="020B0400000000000000" pitchFamily="50" charset="-128"/>
                <a:ea typeface="BIZ UDPゴシック" panose="020B0400000000000000" pitchFamily="50" charset="-128"/>
              </a:rPr>
              <a:t>15</a:t>
            </a:r>
            <a:r>
              <a:rPr kumimoji="1" lang="ja-JP" altLang="en-US" sz="1600" dirty="0">
                <a:solidFill>
                  <a:schemeClr val="tx1">
                    <a:lumMod val="95000"/>
                    <a:lumOff val="5000"/>
                  </a:schemeClr>
                </a:solidFill>
                <a:latin typeface="BIZ UDPゴシック" panose="020B0400000000000000" pitchFamily="50" charset="-128"/>
                <a:ea typeface="BIZ UDPゴシック" panose="020B0400000000000000" pitchFamily="50" charset="-128"/>
              </a:rPr>
              <a:t>年間推計</a:t>
            </a:r>
            <a:r>
              <a:rPr kumimoji="1" lang="en-US" altLang="ja-JP" sz="1600" dirty="0">
                <a:solidFill>
                  <a:schemeClr val="tx1">
                    <a:lumMod val="95000"/>
                    <a:lumOff val="5000"/>
                  </a:schemeClr>
                </a:solidFill>
                <a:latin typeface="BIZ UDPゴシック" panose="020B0400000000000000" pitchFamily="50" charset="-128"/>
                <a:ea typeface="BIZ UDPゴシック" panose="020B0400000000000000" pitchFamily="50" charset="-128"/>
              </a:rPr>
              <a:t/>
            </a:r>
            <a:br>
              <a:rPr kumimoji="1" lang="en-US" altLang="ja-JP" sz="1600" dirty="0">
                <a:solidFill>
                  <a:schemeClr val="tx1">
                    <a:lumMod val="95000"/>
                    <a:lumOff val="5000"/>
                  </a:schemeClr>
                </a:solidFill>
                <a:latin typeface="BIZ UDPゴシック" panose="020B0400000000000000" pitchFamily="50" charset="-128"/>
                <a:ea typeface="BIZ UDPゴシック" panose="020B0400000000000000" pitchFamily="50" charset="-128"/>
              </a:rPr>
            </a:br>
            <a:r>
              <a:rPr kumimoji="1" lang="en-US" altLang="ja-JP" sz="1300" dirty="0">
                <a:solidFill>
                  <a:schemeClr val="accent5">
                    <a:lumMod val="75000"/>
                  </a:schemeClr>
                </a:solidFill>
                <a:latin typeface="BIZ UDPゴシック" panose="020B0400000000000000" pitchFamily="50" charset="-128"/>
                <a:ea typeface="BIZ UDPゴシック" panose="020B0400000000000000" pitchFamily="50" charset="-128"/>
              </a:rPr>
              <a:t>   </a:t>
            </a:r>
            <a:r>
              <a:rPr kumimoji="1" lang="en-US" altLang="ja-JP" sz="1400" dirty="0">
                <a:solidFill>
                  <a:schemeClr val="accent5">
                    <a:lumMod val="75000"/>
                  </a:schemeClr>
                </a:solidFill>
                <a:latin typeface="BIZ UDPゴシック" panose="020B0400000000000000" pitchFamily="50" charset="-128"/>
                <a:ea typeface="BIZ UDPゴシック" panose="020B0400000000000000" pitchFamily="50" charset="-128"/>
              </a:rPr>
              <a:t>※ </a:t>
            </a:r>
            <a:r>
              <a:rPr kumimoji="1" lang="ja-JP" altLang="en-US" sz="1400" dirty="0">
                <a:solidFill>
                  <a:schemeClr val="accent5">
                    <a:lumMod val="75000"/>
                  </a:schemeClr>
                </a:solidFill>
                <a:latin typeface="BIZ UDPゴシック" panose="020B0400000000000000" pitchFamily="50" charset="-128"/>
                <a:ea typeface="BIZ UDPゴシック" panose="020B0400000000000000" pitchFamily="50" charset="-128"/>
              </a:rPr>
              <a:t>新型コロナウイルス感染症の流行が</a:t>
            </a:r>
            <a:r>
              <a:rPr kumimoji="1" lang="en-US" altLang="ja-JP" sz="1400" dirty="0">
                <a:solidFill>
                  <a:schemeClr val="accent5">
                    <a:lumMod val="75000"/>
                  </a:schemeClr>
                </a:solidFill>
                <a:latin typeface="BIZ UDPゴシック" panose="020B0400000000000000" pitchFamily="50" charset="-128"/>
                <a:ea typeface="BIZ UDPゴシック" panose="020B0400000000000000" pitchFamily="50" charset="-128"/>
              </a:rPr>
              <a:t>R</a:t>
            </a:r>
            <a:r>
              <a:rPr kumimoji="1" lang="ja-JP" altLang="en-US" sz="1400" dirty="0">
                <a:solidFill>
                  <a:schemeClr val="accent5">
                    <a:lumMod val="75000"/>
                  </a:schemeClr>
                </a:solidFill>
                <a:latin typeface="BIZ UDPゴシック" panose="020B0400000000000000" pitchFamily="50" charset="-128"/>
                <a:ea typeface="BIZ UDPゴシック" panose="020B0400000000000000" pitchFamily="50" charset="-128"/>
              </a:rPr>
              <a:t>３決算値に及ぼした影響を控除することは困難であるため、控除しない。</a:t>
            </a:r>
          </a:p>
          <a:p>
            <a:pPr>
              <a:lnSpc>
                <a:spcPts val="2200"/>
              </a:lnSpc>
              <a:spcAft>
                <a:spcPts val="400"/>
              </a:spcAft>
            </a:pPr>
            <a:r>
              <a:rPr kumimoji="1" lang="ja-JP" altLang="en-US" sz="1600" dirty="0">
                <a:solidFill>
                  <a:srgbClr val="FFC000"/>
                </a:solidFill>
                <a:latin typeface="BIZ UDPゴシック" panose="020B0400000000000000" pitchFamily="50" charset="-128"/>
                <a:ea typeface="BIZ UDPゴシック" panose="020B0400000000000000" pitchFamily="50" charset="-128"/>
              </a:rPr>
              <a:t>●　</a:t>
            </a:r>
            <a:r>
              <a:rPr kumimoji="1" lang="ja-JP" altLang="en-US" sz="1600" spc="-150" dirty="0">
                <a:solidFill>
                  <a:schemeClr val="tx1">
                    <a:lumMod val="95000"/>
                    <a:lumOff val="5000"/>
                  </a:schemeClr>
                </a:solidFill>
                <a:latin typeface="BIZ UDPゴシック" panose="020B0400000000000000" pitchFamily="50" charset="-128"/>
                <a:ea typeface="BIZ UDPゴシック" panose="020B0400000000000000" pitchFamily="50" charset="-128"/>
              </a:rPr>
              <a:t>人口推計に連動しうる費目は、国立社会保障・人口問題研究所（社人研）の平成</a:t>
            </a:r>
            <a:r>
              <a:rPr kumimoji="1" lang="en-US" altLang="ja-JP" sz="1600" spc="-150" dirty="0">
                <a:solidFill>
                  <a:schemeClr val="tx1">
                    <a:lumMod val="95000"/>
                    <a:lumOff val="5000"/>
                  </a:schemeClr>
                </a:solidFill>
                <a:latin typeface="BIZ UDPゴシック" panose="020B0400000000000000" pitchFamily="50" charset="-128"/>
                <a:ea typeface="BIZ UDPゴシック" panose="020B0400000000000000" pitchFamily="50" charset="-128"/>
              </a:rPr>
              <a:t>30</a:t>
            </a:r>
            <a:r>
              <a:rPr kumimoji="1" lang="ja-JP" altLang="en-US" sz="1600" spc="-150" dirty="0">
                <a:solidFill>
                  <a:schemeClr val="tx1">
                    <a:lumMod val="95000"/>
                    <a:lumOff val="5000"/>
                  </a:schemeClr>
                </a:solidFill>
                <a:latin typeface="BIZ UDPゴシック" panose="020B0400000000000000" pitchFamily="50" charset="-128"/>
                <a:ea typeface="BIZ UDPゴシック" panose="020B0400000000000000" pitchFamily="50" charset="-128"/>
              </a:rPr>
              <a:t>年推計と連動</a:t>
            </a:r>
          </a:p>
          <a:p>
            <a:pPr>
              <a:lnSpc>
                <a:spcPts val="2200"/>
              </a:lnSpc>
              <a:spcAft>
                <a:spcPts val="400"/>
              </a:spcAft>
            </a:pPr>
            <a:r>
              <a:rPr kumimoji="1" lang="ja-JP" altLang="en-US" sz="1600" dirty="0">
                <a:solidFill>
                  <a:srgbClr val="FFC000"/>
                </a:solidFill>
                <a:latin typeface="BIZ UDPゴシック" panose="020B0400000000000000" pitchFamily="50" charset="-128"/>
                <a:ea typeface="BIZ UDPゴシック" panose="020B0400000000000000" pitchFamily="50" charset="-128"/>
              </a:rPr>
              <a:t>●　</a:t>
            </a:r>
            <a:r>
              <a:rPr kumimoji="1" lang="ja-JP" altLang="en-US" sz="1600" dirty="0">
                <a:solidFill>
                  <a:schemeClr val="tx1">
                    <a:lumMod val="95000"/>
                    <a:lumOff val="5000"/>
                  </a:schemeClr>
                </a:solidFill>
                <a:latin typeface="BIZ UDPゴシック" panose="020B0400000000000000" pitchFamily="50" charset="-128"/>
                <a:ea typeface="BIZ UDPゴシック" panose="020B0400000000000000" pitchFamily="50" charset="-128"/>
              </a:rPr>
              <a:t>その他の費目は、近年</a:t>
            </a:r>
            <a:r>
              <a:rPr kumimoji="1" lang="en-US" altLang="ja-JP" sz="1600" dirty="0">
                <a:solidFill>
                  <a:schemeClr val="tx1">
                    <a:lumMod val="95000"/>
                    <a:lumOff val="5000"/>
                  </a:schemeClr>
                </a:solidFill>
                <a:latin typeface="BIZ UDPゴシック" panose="020B0400000000000000" pitchFamily="50" charset="-128"/>
                <a:ea typeface="BIZ UDPゴシック" panose="020B0400000000000000" pitchFamily="50" charset="-128"/>
              </a:rPr>
              <a:t>(</a:t>
            </a:r>
            <a:r>
              <a:rPr kumimoji="1" lang="ja-JP" altLang="en-US" sz="1600" dirty="0">
                <a:solidFill>
                  <a:schemeClr val="tx1">
                    <a:lumMod val="95000"/>
                    <a:lumOff val="5000"/>
                  </a:schemeClr>
                </a:solidFill>
                <a:latin typeface="BIZ UDPゴシック" panose="020B0400000000000000" pitchFamily="50" charset="-128"/>
                <a:ea typeface="BIZ UDPゴシック" panose="020B0400000000000000" pitchFamily="50" charset="-128"/>
              </a:rPr>
              <a:t>原則、直近の３か年</a:t>
            </a:r>
            <a:r>
              <a:rPr kumimoji="1" lang="en-US" altLang="ja-JP" sz="1600" dirty="0">
                <a:solidFill>
                  <a:schemeClr val="tx1">
                    <a:lumMod val="95000"/>
                    <a:lumOff val="5000"/>
                  </a:schemeClr>
                </a:solidFill>
                <a:latin typeface="BIZ UDPゴシック" panose="020B0400000000000000" pitchFamily="50" charset="-128"/>
                <a:ea typeface="BIZ UDPゴシック" panose="020B0400000000000000" pitchFamily="50" charset="-128"/>
              </a:rPr>
              <a:t>)</a:t>
            </a:r>
            <a:r>
              <a:rPr kumimoji="1" lang="ja-JP" altLang="en-US" sz="1600" dirty="0">
                <a:solidFill>
                  <a:schemeClr val="tx1">
                    <a:lumMod val="95000"/>
                    <a:lumOff val="5000"/>
                  </a:schemeClr>
                </a:solidFill>
                <a:latin typeface="BIZ UDPゴシック" panose="020B0400000000000000" pitchFamily="50" charset="-128"/>
                <a:ea typeface="BIZ UDPゴシック" panose="020B0400000000000000" pitchFamily="50" charset="-128"/>
              </a:rPr>
              <a:t>の増加率や平均値などから試算</a:t>
            </a:r>
            <a:endParaRPr kumimoji="1" lang="en-US" altLang="ja-JP" sz="1600" dirty="0">
              <a:solidFill>
                <a:schemeClr val="tx1">
                  <a:lumMod val="95000"/>
                  <a:lumOff val="5000"/>
                </a:schemeClr>
              </a:solidFill>
              <a:latin typeface="BIZ UDPゴシック" panose="020B0400000000000000" pitchFamily="50" charset="-128"/>
              <a:ea typeface="BIZ UDPゴシック" panose="020B0400000000000000" pitchFamily="50" charset="-128"/>
            </a:endParaRPr>
          </a:p>
          <a:p>
            <a:pPr>
              <a:lnSpc>
                <a:spcPts val="2200"/>
              </a:lnSpc>
              <a:spcAft>
                <a:spcPts val="400"/>
              </a:spcAft>
            </a:pPr>
            <a:r>
              <a:rPr kumimoji="1" lang="ja-JP" altLang="en-US" sz="1600" dirty="0">
                <a:solidFill>
                  <a:srgbClr val="FFC000"/>
                </a:solidFill>
                <a:latin typeface="BIZ UDPゴシック" panose="020B0400000000000000" pitchFamily="50" charset="-128"/>
                <a:ea typeface="BIZ UDPゴシック" panose="020B0400000000000000" pitchFamily="50" charset="-128"/>
              </a:rPr>
              <a:t>●　</a:t>
            </a:r>
            <a:r>
              <a:rPr kumimoji="1" lang="ja-JP" altLang="en-US" sz="1600" dirty="0">
                <a:solidFill>
                  <a:schemeClr val="tx1">
                    <a:lumMod val="95000"/>
                    <a:lumOff val="5000"/>
                  </a:schemeClr>
                </a:solidFill>
                <a:latin typeface="BIZ UDPゴシック" panose="020B0400000000000000" pitchFamily="50" charset="-128"/>
                <a:ea typeface="BIZ UDPゴシック" panose="020B0400000000000000" pitchFamily="50" charset="-128"/>
              </a:rPr>
              <a:t>コロナ禍などによる景気動向、令和４年度に顕在化した物価高騰が町村財政収支に及ぼす影響は本試算</a:t>
            </a:r>
            <a:endParaRPr kumimoji="1" lang="en-US" altLang="ja-JP" sz="1600" dirty="0">
              <a:solidFill>
                <a:schemeClr val="tx1">
                  <a:lumMod val="95000"/>
                  <a:lumOff val="5000"/>
                </a:schemeClr>
              </a:solidFill>
              <a:latin typeface="BIZ UDPゴシック" panose="020B0400000000000000" pitchFamily="50" charset="-128"/>
              <a:ea typeface="BIZ UDPゴシック" panose="020B0400000000000000" pitchFamily="50" charset="-128"/>
            </a:endParaRPr>
          </a:p>
          <a:p>
            <a:pPr>
              <a:lnSpc>
                <a:spcPts val="2000"/>
              </a:lnSpc>
              <a:spcAft>
                <a:spcPts val="400"/>
              </a:spcAft>
            </a:pPr>
            <a:r>
              <a:rPr kumimoji="1" lang="ja-JP" altLang="en-US" sz="1600" dirty="0">
                <a:solidFill>
                  <a:schemeClr val="tx1">
                    <a:lumMod val="95000"/>
                    <a:lumOff val="5000"/>
                  </a:schemeClr>
                </a:solidFill>
                <a:latin typeface="BIZ UDPゴシック" panose="020B0400000000000000" pitchFamily="50" charset="-128"/>
                <a:ea typeface="BIZ UDPゴシック" panose="020B0400000000000000" pitchFamily="50" charset="-128"/>
              </a:rPr>
              <a:t>     に織り込んでいないが、財政収支への影響が大きいと想定されるので留意が必要</a:t>
            </a:r>
            <a:endParaRPr kumimoji="1" lang="en-US" altLang="ja-JP" sz="1600" dirty="0">
              <a:solidFill>
                <a:schemeClr val="tx1">
                  <a:lumMod val="95000"/>
                  <a:lumOff val="5000"/>
                </a:schemeClr>
              </a:solidFill>
              <a:latin typeface="BIZ UDPゴシック" panose="020B0400000000000000" pitchFamily="50" charset="-128"/>
              <a:ea typeface="BIZ UDPゴシック" panose="020B0400000000000000" pitchFamily="50" charset="-128"/>
            </a:endParaRPr>
          </a:p>
        </p:txBody>
      </p:sp>
      <p:sp>
        <p:nvSpPr>
          <p:cNvPr id="19" name="正方形/長方形 18">
            <a:extLst>
              <a:ext uri="{FF2B5EF4-FFF2-40B4-BE49-F238E27FC236}">
                <a16:creationId xmlns:a16="http://schemas.microsoft.com/office/drawing/2014/main" id="{3D47036B-788A-4C3B-A0BD-6CE52DD6F714}"/>
              </a:ext>
            </a:extLst>
          </p:cNvPr>
          <p:cNvSpPr/>
          <p:nvPr/>
        </p:nvSpPr>
        <p:spPr>
          <a:xfrm>
            <a:off x="130118" y="824569"/>
            <a:ext cx="9602489" cy="1985005"/>
          </a:xfrm>
          <a:prstGeom prst="rect">
            <a:avLst/>
          </a:prstGeom>
          <a:noFill/>
          <a:ln w="19050">
            <a:solidFill>
              <a:schemeClr val="tx2"/>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Tree>
    <p:extLst>
      <p:ext uri="{BB962C8B-B14F-4D97-AF65-F5344CB8AC3E}">
        <p14:creationId xmlns:p14="http://schemas.microsoft.com/office/powerpoint/2010/main" val="11935056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左右矢印 1">
            <a:extLst>
              <a:ext uri="{FF2B5EF4-FFF2-40B4-BE49-F238E27FC236}">
                <a16:creationId xmlns:a16="http://schemas.microsoft.com/office/drawing/2014/main" id="{99ED3CF3-E4A8-4895-8711-F53538E8BEAA}"/>
              </a:ext>
            </a:extLst>
          </p:cNvPr>
          <p:cNvSpPr/>
          <p:nvPr/>
        </p:nvSpPr>
        <p:spPr>
          <a:xfrm>
            <a:off x="5626969" y="6589194"/>
            <a:ext cx="4058449" cy="190741"/>
          </a:xfrm>
          <a:prstGeom prst="leftRightArrow">
            <a:avLst/>
          </a:prstGeom>
          <a:solidFill>
            <a:srgbClr val="FF99CC"/>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ja-JP"/>
          </a:p>
        </p:txBody>
      </p:sp>
      <p:sp>
        <p:nvSpPr>
          <p:cNvPr id="35" name="正方形/長方形 34"/>
          <p:cNvSpPr/>
          <p:nvPr/>
        </p:nvSpPr>
        <p:spPr>
          <a:xfrm>
            <a:off x="0" y="0"/>
            <a:ext cx="9906000" cy="664219"/>
          </a:xfrm>
          <a:prstGeom prst="rect">
            <a:avLst/>
          </a:prstGeom>
          <a:gradFill flip="none" rotWithShape="1">
            <a:gsLst>
              <a:gs pos="0">
                <a:schemeClr val="accent6">
                  <a:lumMod val="50000"/>
                </a:schemeClr>
              </a:gs>
              <a:gs pos="61000">
                <a:schemeClr val="accent6">
                  <a:lumMod val="75000"/>
                </a:schemeClr>
              </a:gs>
              <a:gs pos="100000">
                <a:schemeClr val="accent6">
                  <a:lumMod val="40000"/>
                  <a:lumOff val="6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8" name="テキスト ボックス 11"/>
          <p:cNvSpPr txBox="1"/>
          <p:nvPr/>
        </p:nvSpPr>
        <p:spPr>
          <a:xfrm>
            <a:off x="5725663" y="3427218"/>
            <a:ext cx="3875964" cy="307777"/>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kumimoji="1" lang="en-US" altLang="ja-JP" sz="1400" dirty="0">
                <a:latin typeface="BIZ UDPゴシック" panose="020B0400000000000000" pitchFamily="50" charset="-128"/>
                <a:ea typeface="BIZ UDPゴシック" panose="020B0400000000000000" pitchFamily="50" charset="-128"/>
              </a:rPr>
              <a:t>【</a:t>
            </a:r>
            <a:r>
              <a:rPr kumimoji="1" lang="ja-JP" altLang="en-US" sz="1400" dirty="0">
                <a:latin typeface="BIZ UDPゴシック" panose="020B0400000000000000" pitchFamily="50" charset="-128"/>
                <a:ea typeface="BIZ UDPゴシック" panose="020B0400000000000000" pitchFamily="50" charset="-128"/>
              </a:rPr>
              <a:t>　区分別の人口の推移　</a:t>
            </a:r>
            <a:r>
              <a:rPr kumimoji="1" lang="en-US" altLang="ja-JP" sz="1400" dirty="0">
                <a:latin typeface="BIZ UDPゴシック" panose="020B0400000000000000" pitchFamily="50" charset="-128"/>
                <a:ea typeface="BIZ UDPゴシック" panose="020B0400000000000000" pitchFamily="50" charset="-128"/>
              </a:rPr>
              <a:t>】</a:t>
            </a:r>
            <a:endParaRPr kumimoji="1" lang="ja-JP" altLang="en-US" sz="1400" dirty="0">
              <a:latin typeface="BIZ UDPゴシック" panose="020B0400000000000000" pitchFamily="50" charset="-128"/>
              <a:ea typeface="BIZ UDPゴシック" panose="020B0400000000000000" pitchFamily="50" charset="-128"/>
            </a:endParaRPr>
          </a:p>
        </p:txBody>
      </p:sp>
      <p:sp>
        <p:nvSpPr>
          <p:cNvPr id="12" name="テキスト ボックス 11"/>
          <p:cNvSpPr txBox="1"/>
          <p:nvPr/>
        </p:nvSpPr>
        <p:spPr>
          <a:xfrm>
            <a:off x="78059" y="69752"/>
            <a:ext cx="9746579" cy="523220"/>
          </a:xfrm>
          <a:prstGeom prst="rect">
            <a:avLst/>
          </a:prstGeom>
          <a:noFill/>
        </p:spPr>
        <p:txBody>
          <a:bodyPr wrap="none" rtlCol="0">
            <a:spAutoFit/>
          </a:bodyPr>
          <a:lstStyle/>
          <a:p>
            <a:r>
              <a:rPr kumimoji="1" lang="ja-JP" altLang="en-US" sz="2800" b="1" dirty="0">
                <a:ln>
                  <a:solidFill>
                    <a:srgbClr val="F9FEDE"/>
                  </a:solidFill>
                </a:ln>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３．田尻町の人口推計 </a:t>
            </a:r>
            <a:r>
              <a:rPr kumimoji="1" lang="ja-JP" altLang="en-US" b="1" dirty="0">
                <a:ln>
                  <a:solidFill>
                    <a:srgbClr val="F9FEDE"/>
                  </a:solidFill>
                </a:ln>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（国立社会保障・人口問題研究所　将来人口推計</a:t>
            </a:r>
            <a:r>
              <a:rPr kumimoji="1" lang="ja-JP" altLang="en-US" sz="1100" b="1" dirty="0">
                <a:ln>
                  <a:solidFill>
                    <a:srgbClr val="F9FEDE"/>
                  </a:solidFill>
                </a:ln>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（平成３０年）</a:t>
            </a:r>
            <a:r>
              <a:rPr kumimoji="1" lang="ja-JP" altLang="en-US" b="1" dirty="0">
                <a:ln>
                  <a:solidFill>
                    <a:srgbClr val="F9FEDE"/>
                  </a:solidFill>
                </a:ln>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より）</a:t>
            </a:r>
          </a:p>
        </p:txBody>
      </p:sp>
      <p:sp>
        <p:nvSpPr>
          <p:cNvPr id="11" name="正方形/長方形 10"/>
          <p:cNvSpPr/>
          <p:nvPr/>
        </p:nvSpPr>
        <p:spPr>
          <a:xfrm>
            <a:off x="95951" y="898410"/>
            <a:ext cx="9589467" cy="2304000"/>
          </a:xfrm>
          <a:prstGeom prst="rect">
            <a:avLst/>
          </a:prstGeom>
          <a:noFill/>
          <a:ln w="19050">
            <a:solidFill>
              <a:schemeClr val="tx2"/>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cxnSp>
        <p:nvCxnSpPr>
          <p:cNvPr id="13" name="直線矢印コネクタ 12"/>
          <p:cNvCxnSpPr>
            <a:cxnSpLocks/>
          </p:cNvCxnSpPr>
          <p:nvPr/>
        </p:nvCxnSpPr>
        <p:spPr>
          <a:xfrm>
            <a:off x="7627458" y="2626138"/>
            <a:ext cx="477347" cy="0"/>
          </a:xfrm>
          <a:prstGeom prst="straightConnector1">
            <a:avLst/>
          </a:prstGeom>
          <a:ln w="38100">
            <a:solidFill>
              <a:schemeClr val="tx2"/>
            </a:solidFill>
            <a:tailEnd type="triangle"/>
          </a:ln>
        </p:spPr>
        <p:style>
          <a:lnRef idx="1">
            <a:schemeClr val="accent1"/>
          </a:lnRef>
          <a:fillRef idx="0">
            <a:schemeClr val="accent1"/>
          </a:fillRef>
          <a:effectRef idx="0">
            <a:schemeClr val="accent1"/>
          </a:effectRef>
          <a:fontRef idx="minor">
            <a:schemeClr val="tx1"/>
          </a:fontRef>
        </p:style>
      </p:cxnSp>
      <p:sp>
        <p:nvSpPr>
          <p:cNvPr id="17" name="テキスト ボックス 16"/>
          <p:cNvSpPr txBox="1"/>
          <p:nvPr/>
        </p:nvSpPr>
        <p:spPr>
          <a:xfrm>
            <a:off x="989907" y="3433411"/>
            <a:ext cx="3875964" cy="307777"/>
          </a:xfrm>
          <a:prstGeom prst="rect">
            <a:avLst/>
          </a:prstGeom>
          <a:noFill/>
        </p:spPr>
        <p:txBody>
          <a:bodyPr wrap="square" rtlCol="0">
            <a:spAutoFit/>
          </a:bodyPr>
          <a:lstStyle/>
          <a:p>
            <a:pPr algn="ctr"/>
            <a:r>
              <a:rPr kumimoji="1" lang="en-US" altLang="ja-JP" sz="1400" dirty="0">
                <a:latin typeface="BIZ UDPゴシック" panose="020B0400000000000000" pitchFamily="50" charset="-128"/>
                <a:ea typeface="BIZ UDPゴシック" panose="020B0400000000000000" pitchFamily="50" charset="-128"/>
              </a:rPr>
              <a:t>【</a:t>
            </a:r>
            <a:r>
              <a:rPr kumimoji="1" lang="ja-JP" altLang="en-US" sz="1400" dirty="0">
                <a:latin typeface="BIZ UDPゴシック" panose="020B0400000000000000" pitchFamily="50" charset="-128"/>
                <a:ea typeface="BIZ UDPゴシック" panose="020B0400000000000000" pitchFamily="50" charset="-128"/>
              </a:rPr>
              <a:t>　総人口の推移　</a:t>
            </a:r>
            <a:r>
              <a:rPr kumimoji="1" lang="en-US" altLang="ja-JP" sz="1400" dirty="0">
                <a:latin typeface="BIZ UDPゴシック" panose="020B0400000000000000" pitchFamily="50" charset="-128"/>
                <a:ea typeface="BIZ UDPゴシック" panose="020B0400000000000000" pitchFamily="50" charset="-128"/>
              </a:rPr>
              <a:t>】</a:t>
            </a:r>
            <a:endParaRPr kumimoji="1" lang="ja-JP" altLang="en-US" sz="1400" dirty="0">
              <a:latin typeface="BIZ UDPゴシック" panose="020B0400000000000000" pitchFamily="50" charset="-128"/>
              <a:ea typeface="BIZ UDPゴシック" panose="020B0400000000000000" pitchFamily="50" charset="-128"/>
            </a:endParaRPr>
          </a:p>
        </p:txBody>
      </p:sp>
      <p:sp>
        <p:nvSpPr>
          <p:cNvPr id="2" name="テキスト ボックス 1"/>
          <p:cNvSpPr txBox="1"/>
          <p:nvPr/>
        </p:nvSpPr>
        <p:spPr>
          <a:xfrm>
            <a:off x="8722171" y="2083948"/>
            <a:ext cx="1123885" cy="230832"/>
          </a:xfrm>
          <a:prstGeom prst="rect">
            <a:avLst/>
          </a:prstGeom>
          <a:noFill/>
        </p:spPr>
        <p:txBody>
          <a:bodyPr wrap="square" rtlCol="0">
            <a:spAutoFit/>
          </a:bodyPr>
          <a:lstStyle/>
          <a:p>
            <a:r>
              <a:rPr kumimoji="1" lang="ja-JP" altLang="en-US" sz="900" dirty="0">
                <a:solidFill>
                  <a:schemeClr val="accent2"/>
                </a:solidFill>
                <a:latin typeface="BIZ UDPゴシック" panose="020B0400000000000000" pitchFamily="50" charset="-128"/>
                <a:ea typeface="BIZ UDPゴシック" panose="020B0400000000000000" pitchFamily="50" charset="-128"/>
              </a:rPr>
              <a:t>（▲ </a:t>
            </a:r>
            <a:r>
              <a:rPr kumimoji="1" lang="ja-JP" altLang="en-US" sz="900" dirty="0" smtClean="0">
                <a:solidFill>
                  <a:schemeClr val="accent2"/>
                </a:solidFill>
                <a:latin typeface="BIZ UDPゴシック" panose="020B0400000000000000" pitchFamily="50" charset="-128"/>
                <a:ea typeface="BIZ UDPゴシック" panose="020B0400000000000000" pitchFamily="50" charset="-128"/>
              </a:rPr>
              <a:t>約１</a:t>
            </a:r>
            <a:r>
              <a:rPr kumimoji="1" lang="en-US" altLang="ja-JP" sz="900" dirty="0" err="1" smtClean="0">
                <a:solidFill>
                  <a:schemeClr val="accent2"/>
                </a:solidFill>
                <a:latin typeface="BIZ UDPゴシック" panose="020B0400000000000000" pitchFamily="50" charset="-128"/>
                <a:ea typeface="BIZ UDPゴシック" panose="020B0400000000000000" pitchFamily="50" charset="-128"/>
              </a:rPr>
              <a:t>pt</a:t>
            </a:r>
            <a:r>
              <a:rPr kumimoji="1" lang="ja-JP" altLang="en-US" sz="900" dirty="0">
                <a:solidFill>
                  <a:schemeClr val="accent2"/>
                </a:solidFill>
                <a:latin typeface="BIZ UDPゴシック" panose="020B0400000000000000" pitchFamily="50" charset="-128"/>
                <a:ea typeface="BIZ UDPゴシック" panose="020B0400000000000000" pitchFamily="50" charset="-128"/>
              </a:rPr>
              <a:t>）</a:t>
            </a:r>
          </a:p>
        </p:txBody>
      </p:sp>
      <p:sp>
        <p:nvSpPr>
          <p:cNvPr id="19" name="テキスト ボックス 18"/>
          <p:cNvSpPr txBox="1"/>
          <p:nvPr/>
        </p:nvSpPr>
        <p:spPr>
          <a:xfrm>
            <a:off x="8722171" y="2515278"/>
            <a:ext cx="1363716" cy="230832"/>
          </a:xfrm>
          <a:prstGeom prst="rect">
            <a:avLst/>
          </a:prstGeom>
          <a:noFill/>
        </p:spPr>
        <p:txBody>
          <a:bodyPr wrap="square" rtlCol="0">
            <a:spAutoFit/>
          </a:bodyPr>
          <a:lstStyle/>
          <a:p>
            <a:r>
              <a:rPr kumimoji="1" lang="ja-JP" altLang="en-US" sz="900" dirty="0">
                <a:solidFill>
                  <a:schemeClr val="accent2"/>
                </a:solidFill>
                <a:latin typeface="BIZ UDPゴシック" panose="020B0400000000000000" pitchFamily="50" charset="-128"/>
                <a:ea typeface="BIZ UDPゴシック" panose="020B0400000000000000" pitchFamily="50" charset="-128"/>
              </a:rPr>
              <a:t>（＋ 約</a:t>
            </a:r>
            <a:r>
              <a:rPr kumimoji="1" lang="en-US" altLang="ja-JP" sz="900" dirty="0">
                <a:solidFill>
                  <a:schemeClr val="accent2"/>
                </a:solidFill>
                <a:latin typeface="BIZ UDPゴシック" panose="020B0400000000000000" pitchFamily="50" charset="-128"/>
                <a:ea typeface="BIZ UDPゴシック" panose="020B0400000000000000" pitchFamily="50" charset="-128"/>
              </a:rPr>
              <a:t>2pt</a:t>
            </a:r>
            <a:r>
              <a:rPr kumimoji="1" lang="ja-JP" altLang="en-US" sz="900" dirty="0">
                <a:solidFill>
                  <a:schemeClr val="accent2"/>
                </a:solidFill>
                <a:latin typeface="BIZ UDPゴシック" panose="020B0400000000000000" pitchFamily="50" charset="-128"/>
                <a:ea typeface="BIZ UDPゴシック" panose="020B0400000000000000" pitchFamily="50" charset="-128"/>
              </a:rPr>
              <a:t>）</a:t>
            </a:r>
          </a:p>
        </p:txBody>
      </p:sp>
      <p:sp>
        <p:nvSpPr>
          <p:cNvPr id="21" name="テキスト ボックス 20"/>
          <p:cNvSpPr txBox="1"/>
          <p:nvPr/>
        </p:nvSpPr>
        <p:spPr>
          <a:xfrm>
            <a:off x="-30784" y="3556107"/>
            <a:ext cx="828000" cy="246221"/>
          </a:xfrm>
          <a:prstGeom prst="rect">
            <a:avLst/>
          </a:prstGeom>
          <a:noFill/>
        </p:spPr>
        <p:txBody>
          <a:bodyPr wrap="square" rtlCol="0">
            <a:spAutoFit/>
          </a:bodyPr>
          <a:lstStyle/>
          <a:p>
            <a:pPr algn="ctr"/>
            <a:r>
              <a:rPr kumimoji="1" lang="ja-JP" altLang="en-US" sz="1000" dirty="0">
                <a:latin typeface="BIZ UDPゴシック" panose="020B0400000000000000" pitchFamily="50" charset="-128"/>
                <a:ea typeface="BIZ UDPゴシック" panose="020B0400000000000000" pitchFamily="50" charset="-128"/>
              </a:rPr>
              <a:t>（人）</a:t>
            </a:r>
          </a:p>
        </p:txBody>
      </p:sp>
      <p:sp>
        <p:nvSpPr>
          <p:cNvPr id="22" name="テキスト ボックス 21"/>
          <p:cNvSpPr txBox="1"/>
          <p:nvPr/>
        </p:nvSpPr>
        <p:spPr>
          <a:xfrm>
            <a:off x="4728081" y="3581026"/>
            <a:ext cx="828000" cy="246221"/>
          </a:xfrm>
          <a:prstGeom prst="rect">
            <a:avLst/>
          </a:prstGeom>
          <a:noFill/>
        </p:spPr>
        <p:txBody>
          <a:bodyPr wrap="square" rtlCol="0">
            <a:spAutoFit/>
          </a:bodyPr>
          <a:lstStyle/>
          <a:p>
            <a:pPr algn="ctr"/>
            <a:r>
              <a:rPr kumimoji="1" lang="ja-JP" altLang="en-US" sz="1000" dirty="0">
                <a:latin typeface="BIZ UDPゴシック" panose="020B0400000000000000" pitchFamily="50" charset="-128"/>
                <a:ea typeface="BIZ UDPゴシック" panose="020B0400000000000000" pitchFamily="50" charset="-128"/>
              </a:rPr>
              <a:t>（人）</a:t>
            </a:r>
          </a:p>
        </p:txBody>
      </p:sp>
      <p:sp>
        <p:nvSpPr>
          <p:cNvPr id="34" name="正方形/長方形 33"/>
          <p:cNvSpPr/>
          <p:nvPr/>
        </p:nvSpPr>
        <p:spPr>
          <a:xfrm>
            <a:off x="176630" y="980944"/>
            <a:ext cx="9250704" cy="2233945"/>
          </a:xfrm>
          <a:prstGeom prst="rect">
            <a:avLst/>
          </a:prstGeom>
        </p:spPr>
        <p:txBody>
          <a:bodyPr wrap="square">
            <a:spAutoFit/>
          </a:bodyPr>
          <a:lstStyle/>
          <a:p>
            <a:pPr>
              <a:lnSpc>
                <a:spcPts val="2300"/>
              </a:lnSpc>
              <a:spcAft>
                <a:spcPts val="600"/>
              </a:spcAft>
            </a:pPr>
            <a:r>
              <a:rPr kumimoji="1" lang="ja-JP" altLang="en-US" sz="1600" dirty="0">
                <a:solidFill>
                  <a:srgbClr val="FFC000"/>
                </a:solidFill>
                <a:latin typeface="BIZ UDPゴシック" panose="020B0400000000000000" pitchFamily="50" charset="-128"/>
                <a:ea typeface="BIZ UDPゴシック" panose="020B0400000000000000" pitchFamily="50" charset="-128"/>
              </a:rPr>
              <a:t>●　</a:t>
            </a:r>
            <a:r>
              <a:rPr kumimoji="1" lang="ja-JP" altLang="en-US" sz="1600" dirty="0">
                <a:latin typeface="BIZ UDPゴシック" panose="020B0400000000000000" pitchFamily="50" charset="-128"/>
                <a:ea typeface="BIZ UDPゴシック" panose="020B0400000000000000" pitchFamily="50" charset="-128"/>
              </a:rPr>
              <a:t>国立社会保障・人口問題研究所</a:t>
            </a:r>
            <a:r>
              <a:rPr kumimoji="1" lang="ja-JP" altLang="en-US" sz="1600" dirty="0">
                <a:solidFill>
                  <a:schemeClr val="tx1">
                    <a:lumMod val="95000"/>
                    <a:lumOff val="5000"/>
                  </a:schemeClr>
                </a:solidFill>
                <a:latin typeface="BIZ UDPゴシック" panose="020B0400000000000000" pitchFamily="50" charset="-128"/>
                <a:ea typeface="BIZ UDPゴシック" panose="020B0400000000000000" pitchFamily="50" charset="-128"/>
              </a:rPr>
              <a:t>が公表している最新の人口推計によれば、田尻町は今後、</a:t>
            </a:r>
            <a:r>
              <a:rPr kumimoji="1" lang="en-US" altLang="ja-JP" sz="1600" dirty="0">
                <a:solidFill>
                  <a:schemeClr val="tx1">
                    <a:lumMod val="95000"/>
                    <a:lumOff val="5000"/>
                  </a:schemeClr>
                </a:solidFill>
                <a:latin typeface="BIZ UDPゴシック" panose="020B0400000000000000" pitchFamily="50" charset="-128"/>
                <a:ea typeface="BIZ UDPゴシック" panose="020B0400000000000000" pitchFamily="50" charset="-128"/>
              </a:rPr>
              <a:t/>
            </a:r>
            <a:br>
              <a:rPr kumimoji="1" lang="en-US" altLang="ja-JP" sz="1600" dirty="0">
                <a:solidFill>
                  <a:schemeClr val="tx1">
                    <a:lumMod val="95000"/>
                    <a:lumOff val="5000"/>
                  </a:schemeClr>
                </a:solidFill>
                <a:latin typeface="BIZ UDPゴシック" panose="020B0400000000000000" pitchFamily="50" charset="-128"/>
                <a:ea typeface="BIZ UDPゴシック" panose="020B0400000000000000" pitchFamily="50" charset="-128"/>
              </a:rPr>
            </a:br>
            <a:r>
              <a:rPr kumimoji="1" lang="ja-JP" altLang="en-US" sz="1600" dirty="0">
                <a:solidFill>
                  <a:schemeClr val="tx1">
                    <a:lumMod val="95000"/>
                    <a:lumOff val="5000"/>
                  </a:schemeClr>
                </a:solidFill>
                <a:latin typeface="BIZ UDPゴシック" panose="020B0400000000000000" pitchFamily="50" charset="-128"/>
                <a:ea typeface="BIZ UDPゴシック" panose="020B0400000000000000" pitchFamily="50" charset="-128"/>
              </a:rPr>
              <a:t>　　 </a:t>
            </a:r>
            <a:r>
              <a:rPr kumimoji="1" lang="ja-JP" altLang="en-US" sz="1600" dirty="0">
                <a:latin typeface="BIZ UDPゴシック" panose="020B0400000000000000" pitchFamily="50" charset="-128"/>
                <a:ea typeface="BIZ UDPゴシック" panose="020B0400000000000000" pitchFamily="50" charset="-128"/>
              </a:rPr>
              <a:t>生産年齢人口と年少人口が減少する一方で、高齢者人口は横ばい</a:t>
            </a:r>
            <a:endParaRPr kumimoji="1" lang="en-US" altLang="ja-JP" sz="1600" dirty="0">
              <a:latin typeface="BIZ UDPゴシック" panose="020B0400000000000000" pitchFamily="50" charset="-128"/>
              <a:ea typeface="BIZ UDPゴシック" panose="020B0400000000000000" pitchFamily="50" charset="-128"/>
            </a:endParaRPr>
          </a:p>
          <a:p>
            <a:pPr>
              <a:lnSpc>
                <a:spcPts val="2300"/>
              </a:lnSpc>
              <a:spcAft>
                <a:spcPts val="600"/>
              </a:spcAft>
            </a:pPr>
            <a:r>
              <a:rPr kumimoji="1" lang="ja-JP" altLang="en-US" sz="1600" dirty="0">
                <a:solidFill>
                  <a:srgbClr val="FFC000"/>
                </a:solidFill>
                <a:latin typeface="BIZ UDPゴシック" panose="020B0400000000000000" pitchFamily="50" charset="-128"/>
                <a:ea typeface="BIZ UDPゴシック" panose="020B0400000000000000" pitchFamily="50" charset="-128"/>
              </a:rPr>
              <a:t>●　</a:t>
            </a:r>
            <a:r>
              <a:rPr kumimoji="1" lang="ja-JP" altLang="en-US" sz="1600" dirty="0">
                <a:latin typeface="BIZ UDPゴシック" panose="020B0400000000000000" pitchFamily="50" charset="-128"/>
                <a:ea typeface="BIZ UDPゴシック" panose="020B0400000000000000" pitchFamily="50" charset="-128"/>
              </a:rPr>
              <a:t>令和</a:t>
            </a:r>
            <a:r>
              <a:rPr kumimoji="1" lang="en-US" altLang="ja-JP" sz="1600" dirty="0" smtClean="0">
                <a:latin typeface="BIZ UDPゴシック" panose="020B0400000000000000" pitchFamily="50" charset="-128"/>
                <a:ea typeface="BIZ UDPゴシック" panose="020B0400000000000000" pitchFamily="50" charset="-128"/>
              </a:rPr>
              <a:t>2</a:t>
            </a:r>
            <a:r>
              <a:rPr kumimoji="1" lang="ja-JP" altLang="en-US" sz="1600" dirty="0" smtClean="0">
                <a:latin typeface="BIZ UDPゴシック" panose="020B0400000000000000" pitchFamily="50" charset="-128"/>
                <a:ea typeface="BIZ UDPゴシック" panose="020B0400000000000000" pitchFamily="50" charset="-128"/>
              </a:rPr>
              <a:t>年国調から</a:t>
            </a:r>
            <a:r>
              <a:rPr kumimoji="1" lang="ja-JP" altLang="en-US" sz="1600" dirty="0">
                <a:latin typeface="BIZ UDPゴシック" panose="020B0400000000000000" pitchFamily="50" charset="-128"/>
                <a:ea typeface="BIZ UDPゴシック" panose="020B0400000000000000" pitchFamily="50" charset="-128"/>
              </a:rPr>
              <a:t>令和</a:t>
            </a:r>
            <a:r>
              <a:rPr kumimoji="1" lang="en-US" altLang="ja-JP" sz="1600" dirty="0" smtClean="0">
                <a:latin typeface="BIZ UDPゴシック" panose="020B0400000000000000" pitchFamily="50" charset="-128"/>
                <a:ea typeface="BIZ UDPゴシック" panose="020B0400000000000000" pitchFamily="50" charset="-128"/>
              </a:rPr>
              <a:t>18</a:t>
            </a:r>
            <a:r>
              <a:rPr kumimoji="1" lang="ja-JP" altLang="en-US" sz="1600" dirty="0">
                <a:latin typeface="BIZ UDPゴシック" panose="020B0400000000000000" pitchFamily="50" charset="-128"/>
                <a:ea typeface="BIZ UDPゴシック" panose="020B0400000000000000" pitchFamily="50" charset="-128"/>
              </a:rPr>
              <a:t>年までの</a:t>
            </a:r>
            <a:r>
              <a:rPr kumimoji="1" lang="en-US" altLang="ja-JP" sz="1600" dirty="0">
                <a:latin typeface="BIZ UDPゴシック" panose="020B0400000000000000" pitchFamily="50" charset="-128"/>
                <a:ea typeface="BIZ UDPゴシック" panose="020B0400000000000000" pitchFamily="50" charset="-128"/>
              </a:rPr>
              <a:t>1</a:t>
            </a:r>
            <a:r>
              <a:rPr kumimoji="1" lang="ja-JP" altLang="en-US" sz="1600" dirty="0">
                <a:latin typeface="BIZ UDPゴシック" panose="020B0400000000000000" pitchFamily="50" charset="-128"/>
                <a:ea typeface="BIZ UDPゴシック" panose="020B0400000000000000" pitchFamily="50" charset="-128"/>
              </a:rPr>
              <a:t>７年間で、</a:t>
            </a:r>
            <a:r>
              <a:rPr kumimoji="1" lang="en-US" altLang="ja-JP" sz="1600" dirty="0">
                <a:latin typeface="BIZ UDPゴシック" panose="020B0400000000000000" pitchFamily="50" charset="-128"/>
                <a:ea typeface="BIZ UDPゴシック" panose="020B0400000000000000" pitchFamily="50" charset="-128"/>
              </a:rPr>
              <a:t/>
            </a:r>
            <a:br>
              <a:rPr kumimoji="1" lang="en-US" altLang="ja-JP" sz="1600" dirty="0">
                <a:latin typeface="BIZ UDPゴシック" panose="020B0400000000000000" pitchFamily="50" charset="-128"/>
                <a:ea typeface="BIZ UDPゴシック" panose="020B0400000000000000" pitchFamily="50" charset="-128"/>
              </a:rPr>
            </a:br>
            <a:r>
              <a:rPr kumimoji="1" lang="ja-JP" altLang="en-US" sz="1600" dirty="0">
                <a:latin typeface="BIZ UDPゴシック" panose="020B0400000000000000" pitchFamily="50" charset="-128"/>
                <a:ea typeface="BIZ UDPゴシック" panose="020B0400000000000000" pitchFamily="50" charset="-128"/>
              </a:rPr>
              <a:t>　　  ・総人口に占める年少・生産年齢人口の割合は </a:t>
            </a:r>
            <a:r>
              <a:rPr kumimoji="1" lang="ja-JP" altLang="en-US" sz="1600" dirty="0" smtClean="0">
                <a:latin typeface="BIZ UDPゴシック" panose="020B0400000000000000" pitchFamily="50" charset="-128"/>
                <a:ea typeface="BIZ UDPゴシック" panose="020B0400000000000000" pitchFamily="50" charset="-128"/>
              </a:rPr>
              <a:t>約</a:t>
            </a:r>
            <a:r>
              <a:rPr kumimoji="1" lang="ja-JP" altLang="en-US" sz="1600" dirty="0">
                <a:latin typeface="BIZ UDPゴシック" panose="020B0400000000000000" pitchFamily="50" charset="-128"/>
                <a:ea typeface="BIZ UDPゴシック" panose="020B0400000000000000" pitchFamily="50" charset="-128"/>
              </a:rPr>
              <a:t>１</a:t>
            </a:r>
            <a:r>
              <a:rPr kumimoji="1" lang="en-US" altLang="ja-JP" sz="1600" dirty="0" err="1" smtClean="0">
                <a:latin typeface="BIZ UDPゴシック" panose="020B0400000000000000" pitchFamily="50" charset="-128"/>
                <a:ea typeface="BIZ UDPゴシック" panose="020B0400000000000000" pitchFamily="50" charset="-128"/>
              </a:rPr>
              <a:t>pt</a:t>
            </a:r>
            <a:r>
              <a:rPr kumimoji="1" lang="en-US" altLang="ja-JP" sz="1600" dirty="0" smtClean="0">
                <a:latin typeface="BIZ UDPゴシック" panose="020B0400000000000000" pitchFamily="50" charset="-128"/>
                <a:ea typeface="BIZ UDPゴシック" panose="020B0400000000000000" pitchFamily="50" charset="-128"/>
              </a:rPr>
              <a:t> </a:t>
            </a:r>
            <a:r>
              <a:rPr kumimoji="1" lang="ja-JP" altLang="en-US" sz="1600" dirty="0">
                <a:latin typeface="BIZ UDPゴシック" panose="020B0400000000000000" pitchFamily="50" charset="-128"/>
                <a:ea typeface="BIZ UDPゴシック" panose="020B0400000000000000" pitchFamily="50" charset="-128"/>
              </a:rPr>
              <a:t>減</a:t>
            </a:r>
            <a:r>
              <a:rPr kumimoji="1" lang="en-US" altLang="ja-JP" sz="1600" dirty="0">
                <a:latin typeface="BIZ UDPゴシック" panose="020B0400000000000000" pitchFamily="50" charset="-128"/>
                <a:ea typeface="BIZ UDPゴシック" panose="020B0400000000000000" pitchFamily="50" charset="-128"/>
              </a:rPr>
              <a:t/>
            </a:r>
            <a:br>
              <a:rPr kumimoji="1" lang="en-US" altLang="ja-JP" sz="1600" dirty="0">
                <a:latin typeface="BIZ UDPゴシック" panose="020B0400000000000000" pitchFamily="50" charset="-128"/>
                <a:ea typeface="BIZ UDPゴシック" panose="020B0400000000000000" pitchFamily="50" charset="-128"/>
              </a:rPr>
            </a:br>
            <a:r>
              <a:rPr kumimoji="1" lang="ja-JP" altLang="en-US" sz="1600" dirty="0">
                <a:latin typeface="BIZ UDPゴシック" panose="020B0400000000000000" pitchFamily="50" charset="-128"/>
                <a:ea typeface="BIZ UDPゴシック" panose="020B0400000000000000" pitchFamily="50" charset="-128"/>
              </a:rPr>
              <a:t>　　　・総人口に占める高齢者人口の割合は 約</a:t>
            </a:r>
            <a:r>
              <a:rPr kumimoji="1" lang="en-US" altLang="ja-JP" sz="1600" dirty="0">
                <a:latin typeface="BIZ UDPゴシック" panose="020B0400000000000000" pitchFamily="50" charset="-128"/>
                <a:ea typeface="BIZ UDPゴシック" panose="020B0400000000000000" pitchFamily="50" charset="-128"/>
              </a:rPr>
              <a:t>2</a:t>
            </a:r>
            <a:r>
              <a:rPr kumimoji="1" lang="ja-JP" altLang="en-US" sz="1600" dirty="0">
                <a:latin typeface="BIZ UDPゴシック" panose="020B0400000000000000" pitchFamily="50" charset="-128"/>
                <a:ea typeface="BIZ UDPゴシック" panose="020B0400000000000000" pitchFamily="50" charset="-128"/>
              </a:rPr>
              <a:t>ｐｔ 増</a:t>
            </a:r>
            <a:endParaRPr kumimoji="1" lang="en-US" altLang="ja-JP" sz="1600" dirty="0">
              <a:latin typeface="BIZ UDPゴシック" panose="020B0400000000000000" pitchFamily="50" charset="-128"/>
              <a:ea typeface="BIZ UDPゴシック" panose="020B0400000000000000" pitchFamily="50" charset="-128"/>
            </a:endParaRPr>
          </a:p>
          <a:p>
            <a:pPr>
              <a:lnSpc>
                <a:spcPts val="2000"/>
              </a:lnSpc>
              <a:spcAft>
                <a:spcPts val="600"/>
              </a:spcAft>
            </a:pPr>
            <a:r>
              <a:rPr kumimoji="1" lang="ja-JP" altLang="en-US" sz="1100" dirty="0">
                <a:latin typeface="BIZ UDPゴシック" panose="020B0400000000000000" pitchFamily="50" charset="-128"/>
                <a:ea typeface="BIZ UDPゴシック" panose="020B0400000000000000" pitchFamily="50" charset="-128"/>
              </a:rPr>
              <a:t>　　</a:t>
            </a:r>
            <a:r>
              <a:rPr kumimoji="1" lang="en-US" altLang="ja-JP" sz="1100" dirty="0">
                <a:latin typeface="BIZ UDPゴシック" panose="020B0400000000000000" pitchFamily="50" charset="-128"/>
                <a:ea typeface="BIZ UDPゴシック" panose="020B0400000000000000" pitchFamily="50" charset="-128"/>
              </a:rPr>
              <a:t>※ </a:t>
            </a:r>
            <a:r>
              <a:rPr kumimoji="1" lang="ja-JP" altLang="en-US" sz="1100" dirty="0">
                <a:latin typeface="BIZ UDPゴシック" panose="020B0400000000000000" pitchFamily="50" charset="-128"/>
                <a:ea typeface="BIZ UDPゴシック" panose="020B0400000000000000" pitchFamily="50" charset="-128"/>
              </a:rPr>
              <a:t>社人研推計は、</a:t>
            </a:r>
            <a:r>
              <a:rPr kumimoji="1" lang="en-US" altLang="ja-JP" sz="1100" dirty="0">
                <a:latin typeface="BIZ UDPゴシック" panose="020B0400000000000000" pitchFamily="50" charset="-128"/>
                <a:ea typeface="BIZ UDPゴシック" panose="020B0400000000000000" pitchFamily="50" charset="-128"/>
              </a:rPr>
              <a:t>H27</a:t>
            </a:r>
            <a:r>
              <a:rPr kumimoji="1" lang="ja-JP" altLang="en-US" sz="1100" dirty="0">
                <a:latin typeface="BIZ UDPゴシック" panose="020B0400000000000000" pitchFamily="50" charset="-128"/>
                <a:ea typeface="BIZ UDPゴシック" panose="020B0400000000000000" pitchFamily="50" charset="-128"/>
              </a:rPr>
              <a:t>年国調をベースに５年ごとの推計を実施しているため、</a:t>
            </a:r>
            <a:r>
              <a:rPr kumimoji="1" lang="en-US" altLang="ja-JP" sz="1100" dirty="0">
                <a:latin typeface="BIZ UDPゴシック" panose="020B0400000000000000" pitchFamily="50" charset="-128"/>
                <a:ea typeface="BIZ UDPゴシック" panose="020B0400000000000000" pitchFamily="50" charset="-128"/>
              </a:rPr>
              <a:t/>
            </a:r>
            <a:br>
              <a:rPr kumimoji="1" lang="en-US" altLang="ja-JP" sz="1100" dirty="0">
                <a:latin typeface="BIZ UDPゴシック" panose="020B0400000000000000" pitchFamily="50" charset="-128"/>
                <a:ea typeface="BIZ UDPゴシック" panose="020B0400000000000000" pitchFamily="50" charset="-128"/>
              </a:rPr>
            </a:br>
            <a:r>
              <a:rPr kumimoji="1" lang="ja-JP" altLang="en-US" sz="1100" dirty="0">
                <a:latin typeface="BIZ UDPゴシック" panose="020B0400000000000000" pitchFamily="50" charset="-128"/>
                <a:ea typeface="BIZ UDPゴシック" panose="020B0400000000000000" pitchFamily="50" charset="-128"/>
              </a:rPr>
              <a:t>　　　　本試算においては、５年先の推計に向けて均等に増減するものと仮定</a:t>
            </a:r>
            <a:endParaRPr kumimoji="1" lang="en-US" altLang="ja-JP" sz="1100" dirty="0">
              <a:latin typeface="BIZ UDPゴシック" panose="020B0400000000000000" pitchFamily="50" charset="-128"/>
              <a:ea typeface="BIZ UDPゴシック" panose="020B0400000000000000" pitchFamily="50" charset="-128"/>
            </a:endParaRPr>
          </a:p>
        </p:txBody>
      </p:sp>
      <p:sp>
        <p:nvSpPr>
          <p:cNvPr id="40" name="スライド番号プレースホルダー 2">
            <a:extLst>
              <a:ext uri="{FF2B5EF4-FFF2-40B4-BE49-F238E27FC236}">
                <a16:creationId xmlns:a16="http://schemas.microsoft.com/office/drawing/2014/main" id="{F0FFFED2-20DF-47A0-8D9D-5A30A447729A}"/>
              </a:ext>
            </a:extLst>
          </p:cNvPr>
          <p:cNvSpPr>
            <a:spLocks noGrp="1"/>
          </p:cNvSpPr>
          <p:nvPr>
            <p:ph type="sldNum" sz="quarter" idx="12"/>
          </p:nvPr>
        </p:nvSpPr>
        <p:spPr>
          <a:xfrm>
            <a:off x="9475526" y="6530612"/>
            <a:ext cx="418722" cy="307904"/>
          </a:xfrm>
        </p:spPr>
        <p:txBody>
          <a:bodyPr/>
          <a:lstStyle/>
          <a:p>
            <a:fld id="{CEF11362-7839-4052-8A35-1ED7E4DBB9BD}" type="slidenum">
              <a:rPr kumimoji="1" lang="ja-JP" altLang="en-US" b="1" smtClean="0">
                <a:latin typeface="BIZ UDPゴシック" panose="020B0400000000000000" pitchFamily="50" charset="-128"/>
                <a:ea typeface="BIZ UDPゴシック" panose="020B0400000000000000" pitchFamily="50" charset="-128"/>
              </a:rPr>
              <a:t>3</a:t>
            </a:fld>
            <a:endParaRPr kumimoji="1" lang="ja-JP" altLang="en-US" b="1" dirty="0">
              <a:latin typeface="BIZ UDPゴシック" panose="020B0400000000000000" pitchFamily="50" charset="-128"/>
              <a:ea typeface="BIZ UDPゴシック" panose="020B0400000000000000" pitchFamily="50" charset="-128"/>
            </a:endParaRPr>
          </a:p>
        </p:txBody>
      </p:sp>
      <p:sp>
        <p:nvSpPr>
          <p:cNvPr id="25" name="テキスト ボックス 24"/>
          <p:cNvSpPr txBox="1"/>
          <p:nvPr/>
        </p:nvSpPr>
        <p:spPr>
          <a:xfrm>
            <a:off x="401512" y="3394397"/>
            <a:ext cx="720000" cy="230832"/>
          </a:xfrm>
          <a:prstGeom prst="rect">
            <a:avLst/>
          </a:prstGeom>
          <a:noFill/>
        </p:spPr>
        <p:txBody>
          <a:bodyPr wrap="square" rtlCol="0">
            <a:spAutoFit/>
          </a:bodyPr>
          <a:lstStyle/>
          <a:p>
            <a:pPr algn="ctr"/>
            <a:r>
              <a:rPr kumimoji="1" lang="en-US" altLang="ja-JP" sz="900" dirty="0" smtClean="0">
                <a:latin typeface="BIZ UDPゴシック" panose="020B0400000000000000" pitchFamily="50" charset="-128"/>
                <a:ea typeface="BIZ UDPゴシック" panose="020B0400000000000000" pitchFamily="50" charset="-128"/>
              </a:rPr>
              <a:t>8,434</a:t>
            </a:r>
            <a:endParaRPr kumimoji="1" lang="ja-JP" altLang="en-US" sz="900" dirty="0">
              <a:latin typeface="BIZ UDPゴシック" panose="020B0400000000000000" pitchFamily="50" charset="-128"/>
              <a:ea typeface="BIZ UDPゴシック" panose="020B0400000000000000" pitchFamily="50" charset="-128"/>
            </a:endParaRPr>
          </a:p>
        </p:txBody>
      </p:sp>
      <p:graphicFrame>
        <p:nvGraphicFramePr>
          <p:cNvPr id="41" name="グラフ 40">
            <a:extLst>
              <a:ext uri="{FF2B5EF4-FFF2-40B4-BE49-F238E27FC236}">
                <a16:creationId xmlns:a16="http://schemas.microsoft.com/office/drawing/2014/main" id="{00000000-0008-0000-0500-000005000000}"/>
              </a:ext>
            </a:extLst>
          </p:cNvPr>
          <p:cNvGraphicFramePr>
            <a:graphicFrameLocks/>
          </p:cNvGraphicFramePr>
          <p:nvPr>
            <p:extLst>
              <p:ext uri="{D42A27DB-BD31-4B8C-83A1-F6EECF244321}">
                <p14:modId xmlns:p14="http://schemas.microsoft.com/office/powerpoint/2010/main" val="3335760807"/>
              </p:ext>
            </p:extLst>
          </p:nvPr>
        </p:nvGraphicFramePr>
        <p:xfrm>
          <a:off x="4808228" y="3786784"/>
          <a:ext cx="5016410" cy="2812085"/>
        </p:xfrm>
        <a:graphic>
          <a:graphicData uri="http://schemas.openxmlformats.org/drawingml/2006/chart">
            <c:chart xmlns:c="http://schemas.openxmlformats.org/drawingml/2006/chart" xmlns:r="http://schemas.openxmlformats.org/officeDocument/2006/relationships" r:id="rId2"/>
          </a:graphicData>
        </a:graphic>
      </p:graphicFrame>
      <p:sp>
        <p:nvSpPr>
          <p:cNvPr id="23" name="テキスト ボックス 22"/>
          <p:cNvSpPr txBox="1"/>
          <p:nvPr/>
        </p:nvSpPr>
        <p:spPr>
          <a:xfrm>
            <a:off x="6890762" y="4306890"/>
            <a:ext cx="1152000" cy="253916"/>
          </a:xfrm>
          <a:prstGeom prst="rect">
            <a:avLst/>
          </a:prstGeom>
          <a:noFill/>
        </p:spPr>
        <p:txBody>
          <a:bodyPr wrap="square" rtlCol="0">
            <a:spAutoFit/>
          </a:bodyPr>
          <a:lstStyle/>
          <a:p>
            <a:pPr algn="ctr"/>
            <a:r>
              <a:rPr kumimoji="1" lang="ja-JP" altLang="en-US" sz="1050" dirty="0">
                <a:latin typeface="BIZ UDPゴシック" panose="020B0400000000000000" pitchFamily="50" charset="-128"/>
                <a:ea typeface="BIZ UDPゴシック" panose="020B0400000000000000" pitchFamily="50" charset="-128"/>
              </a:rPr>
              <a:t>生産年齢人口</a:t>
            </a:r>
          </a:p>
        </p:txBody>
      </p:sp>
      <p:sp>
        <p:nvSpPr>
          <p:cNvPr id="24" name="テキスト ボックス 23"/>
          <p:cNvSpPr txBox="1"/>
          <p:nvPr/>
        </p:nvSpPr>
        <p:spPr>
          <a:xfrm>
            <a:off x="6899775" y="5245170"/>
            <a:ext cx="1152000" cy="253916"/>
          </a:xfrm>
          <a:prstGeom prst="rect">
            <a:avLst/>
          </a:prstGeom>
          <a:noFill/>
        </p:spPr>
        <p:txBody>
          <a:bodyPr wrap="square" rtlCol="0">
            <a:spAutoFit/>
          </a:bodyPr>
          <a:lstStyle/>
          <a:p>
            <a:pPr algn="ctr"/>
            <a:r>
              <a:rPr kumimoji="1" lang="ja-JP" altLang="en-US" sz="1050" dirty="0">
                <a:latin typeface="BIZ UDPゴシック" panose="020B0400000000000000" pitchFamily="50" charset="-128"/>
                <a:ea typeface="BIZ UDPゴシック" panose="020B0400000000000000" pitchFamily="50" charset="-128"/>
              </a:rPr>
              <a:t>高齢者人口</a:t>
            </a:r>
          </a:p>
        </p:txBody>
      </p:sp>
      <p:sp>
        <p:nvSpPr>
          <p:cNvPr id="29" name="テキスト ボックス 28"/>
          <p:cNvSpPr txBox="1"/>
          <p:nvPr/>
        </p:nvSpPr>
        <p:spPr>
          <a:xfrm>
            <a:off x="6912855" y="5982819"/>
            <a:ext cx="1152000" cy="253916"/>
          </a:xfrm>
          <a:prstGeom prst="rect">
            <a:avLst/>
          </a:prstGeom>
          <a:noFill/>
        </p:spPr>
        <p:txBody>
          <a:bodyPr wrap="square" rtlCol="0">
            <a:spAutoFit/>
          </a:bodyPr>
          <a:lstStyle/>
          <a:p>
            <a:pPr algn="ctr"/>
            <a:r>
              <a:rPr kumimoji="1" lang="ja-JP" altLang="en-US" sz="1050" dirty="0">
                <a:latin typeface="BIZ UDPゴシック" panose="020B0400000000000000" pitchFamily="50" charset="-128"/>
                <a:ea typeface="BIZ UDPゴシック" panose="020B0400000000000000" pitchFamily="50" charset="-128"/>
              </a:rPr>
              <a:t>年少人口</a:t>
            </a:r>
          </a:p>
        </p:txBody>
      </p:sp>
      <p:cxnSp>
        <p:nvCxnSpPr>
          <p:cNvPr id="42" name="直線コネクタ 41">
            <a:extLst>
              <a:ext uri="{FF2B5EF4-FFF2-40B4-BE49-F238E27FC236}">
                <a16:creationId xmlns:a16="http://schemas.microsoft.com/office/drawing/2014/main" id="{3B415DAD-1DAE-4FF0-9C03-3DA43500ED5F}"/>
              </a:ext>
            </a:extLst>
          </p:cNvPr>
          <p:cNvCxnSpPr/>
          <p:nvPr/>
        </p:nvCxnSpPr>
        <p:spPr>
          <a:xfrm>
            <a:off x="797216" y="4031386"/>
            <a:ext cx="0" cy="2741796"/>
          </a:xfrm>
          <a:prstGeom prst="line">
            <a:avLst/>
          </a:prstGeom>
          <a:ln>
            <a:solidFill>
              <a:srgbClr val="FF0000"/>
            </a:solidFill>
            <a:prstDash val="sysDash"/>
          </a:ln>
        </p:spPr>
        <p:style>
          <a:lnRef idx="1">
            <a:schemeClr val="accent1"/>
          </a:lnRef>
          <a:fillRef idx="0">
            <a:schemeClr val="accent1"/>
          </a:fillRef>
          <a:effectRef idx="0">
            <a:schemeClr val="accent1"/>
          </a:effectRef>
          <a:fontRef idx="minor">
            <a:schemeClr val="tx1"/>
          </a:fontRef>
        </p:style>
      </p:cxnSp>
      <p:sp>
        <p:nvSpPr>
          <p:cNvPr id="46" name="テキスト ボックス 45">
            <a:extLst>
              <a:ext uri="{FF2B5EF4-FFF2-40B4-BE49-F238E27FC236}">
                <a16:creationId xmlns:a16="http://schemas.microsoft.com/office/drawing/2014/main" id="{22422233-E16F-4FBE-B3E4-CCDCE0D2AFAC}"/>
              </a:ext>
            </a:extLst>
          </p:cNvPr>
          <p:cNvSpPr txBox="1"/>
          <p:nvPr/>
        </p:nvSpPr>
        <p:spPr>
          <a:xfrm>
            <a:off x="281502" y="6536170"/>
            <a:ext cx="480010" cy="271223"/>
          </a:xfrm>
          <a:prstGeom prst="roundRect">
            <a:avLst/>
          </a:prstGeom>
          <a:solidFill>
            <a:srgbClr val="FF0066"/>
          </a:solidFill>
          <a:ln>
            <a:noFill/>
          </a:ln>
        </p:spPr>
        <p:txBody>
          <a:bodyPr wrap="square" rtlCol="0" anchor="ctr">
            <a:spAutoFit/>
          </a:bodyPr>
          <a:lstStyle/>
          <a:p>
            <a:pPr algn="ctr"/>
            <a:r>
              <a:rPr kumimoji="1" lang="ja-JP" altLang="en-US" sz="1000" dirty="0">
                <a:solidFill>
                  <a:schemeClr val="bg1"/>
                </a:solidFill>
                <a:latin typeface="BIZ UDPゴシック" panose="020B0400000000000000" pitchFamily="50" charset="-128"/>
                <a:ea typeface="BIZ UDPゴシック" panose="020B0400000000000000" pitchFamily="50" charset="-128"/>
              </a:rPr>
              <a:t>国調</a:t>
            </a:r>
          </a:p>
        </p:txBody>
      </p:sp>
      <p:sp>
        <p:nvSpPr>
          <p:cNvPr id="48" name="左右矢印 1">
            <a:extLst>
              <a:ext uri="{FF2B5EF4-FFF2-40B4-BE49-F238E27FC236}">
                <a16:creationId xmlns:a16="http://schemas.microsoft.com/office/drawing/2014/main" id="{99ED3CF3-E4A8-4895-8711-F53538E8BEAA}"/>
              </a:ext>
            </a:extLst>
          </p:cNvPr>
          <p:cNvSpPr/>
          <p:nvPr/>
        </p:nvSpPr>
        <p:spPr>
          <a:xfrm>
            <a:off x="844374" y="6553195"/>
            <a:ext cx="3938516" cy="219987"/>
          </a:xfrm>
          <a:prstGeom prst="leftRightArrow">
            <a:avLst/>
          </a:prstGeom>
          <a:solidFill>
            <a:srgbClr val="FF99CC"/>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ja-JP"/>
          </a:p>
        </p:txBody>
      </p:sp>
      <p:sp>
        <p:nvSpPr>
          <p:cNvPr id="49" name="テキスト ボックス 48">
            <a:extLst>
              <a:ext uri="{FF2B5EF4-FFF2-40B4-BE49-F238E27FC236}">
                <a16:creationId xmlns:a16="http://schemas.microsoft.com/office/drawing/2014/main" id="{B1D18C88-CAC2-4F5C-B413-46BED5B18FD4}"/>
              </a:ext>
            </a:extLst>
          </p:cNvPr>
          <p:cNvSpPr txBox="1"/>
          <p:nvPr/>
        </p:nvSpPr>
        <p:spPr>
          <a:xfrm>
            <a:off x="2249687" y="6526441"/>
            <a:ext cx="1080000" cy="272415"/>
          </a:xfrm>
          <a:prstGeom prst="roundRect">
            <a:avLst/>
          </a:prstGeom>
          <a:solidFill>
            <a:srgbClr val="FF0066"/>
          </a:solidFill>
          <a:ln>
            <a:noFill/>
          </a:ln>
        </p:spPr>
        <p:txBody>
          <a:bodyPr wrap="square" rtlCol="0" anchor="ctr">
            <a:spAutoFit/>
          </a:bodyPr>
          <a:lstStyle/>
          <a:p>
            <a:pPr algn="ctr"/>
            <a:r>
              <a:rPr kumimoji="1" lang="ja-JP" altLang="en-US" sz="1000" dirty="0">
                <a:solidFill>
                  <a:schemeClr val="bg1"/>
                </a:solidFill>
                <a:latin typeface="BIZ UDPゴシック" panose="020B0400000000000000" pitchFamily="50" charset="-128"/>
                <a:ea typeface="BIZ UDPゴシック" panose="020B0400000000000000" pitchFamily="50" charset="-128"/>
              </a:rPr>
              <a:t>社人研推計</a:t>
            </a:r>
          </a:p>
        </p:txBody>
      </p:sp>
      <p:sp>
        <p:nvSpPr>
          <p:cNvPr id="43" name="テキスト ボックス 42">
            <a:extLst>
              <a:ext uri="{FF2B5EF4-FFF2-40B4-BE49-F238E27FC236}">
                <a16:creationId xmlns:a16="http://schemas.microsoft.com/office/drawing/2014/main" id="{22422233-E16F-4FBE-B3E4-CCDCE0D2AFAC}"/>
              </a:ext>
            </a:extLst>
          </p:cNvPr>
          <p:cNvSpPr txBox="1"/>
          <p:nvPr/>
        </p:nvSpPr>
        <p:spPr>
          <a:xfrm>
            <a:off x="5096716" y="6526440"/>
            <a:ext cx="480010" cy="271223"/>
          </a:xfrm>
          <a:prstGeom prst="roundRect">
            <a:avLst/>
          </a:prstGeom>
          <a:solidFill>
            <a:srgbClr val="FF0066"/>
          </a:solidFill>
          <a:ln>
            <a:noFill/>
          </a:ln>
        </p:spPr>
        <p:txBody>
          <a:bodyPr wrap="square" rtlCol="0" anchor="ctr">
            <a:spAutoFit/>
          </a:bodyPr>
          <a:lstStyle/>
          <a:p>
            <a:pPr algn="ctr"/>
            <a:r>
              <a:rPr kumimoji="1" lang="ja-JP" altLang="en-US" sz="1000" dirty="0">
                <a:solidFill>
                  <a:schemeClr val="bg1"/>
                </a:solidFill>
                <a:latin typeface="BIZ UDPゴシック" panose="020B0400000000000000" pitchFamily="50" charset="-128"/>
                <a:ea typeface="BIZ UDPゴシック" panose="020B0400000000000000" pitchFamily="50" charset="-128"/>
              </a:rPr>
              <a:t>国調</a:t>
            </a:r>
          </a:p>
        </p:txBody>
      </p:sp>
      <p:cxnSp>
        <p:nvCxnSpPr>
          <p:cNvPr id="44" name="直線コネクタ 43">
            <a:extLst>
              <a:ext uri="{FF2B5EF4-FFF2-40B4-BE49-F238E27FC236}">
                <a16:creationId xmlns:a16="http://schemas.microsoft.com/office/drawing/2014/main" id="{3B415DAD-1DAE-4FF0-9C03-3DA43500ED5F}"/>
              </a:ext>
            </a:extLst>
          </p:cNvPr>
          <p:cNvCxnSpPr/>
          <p:nvPr/>
        </p:nvCxnSpPr>
        <p:spPr>
          <a:xfrm>
            <a:off x="5619051" y="4055867"/>
            <a:ext cx="0" cy="2741796"/>
          </a:xfrm>
          <a:prstGeom prst="line">
            <a:avLst/>
          </a:prstGeom>
          <a:ln>
            <a:solidFill>
              <a:srgbClr val="FF0000"/>
            </a:solidFill>
            <a:prstDash val="sysDash"/>
          </a:ln>
        </p:spPr>
        <p:style>
          <a:lnRef idx="1">
            <a:schemeClr val="accent1"/>
          </a:lnRef>
          <a:fillRef idx="0">
            <a:schemeClr val="accent1"/>
          </a:fillRef>
          <a:effectRef idx="0">
            <a:schemeClr val="accent1"/>
          </a:effectRef>
          <a:fontRef idx="minor">
            <a:schemeClr val="tx1"/>
          </a:fontRef>
        </p:style>
      </p:cxnSp>
      <p:sp>
        <p:nvSpPr>
          <p:cNvPr id="51" name="テキスト ボックス 50">
            <a:extLst>
              <a:ext uri="{FF2B5EF4-FFF2-40B4-BE49-F238E27FC236}">
                <a16:creationId xmlns:a16="http://schemas.microsoft.com/office/drawing/2014/main" id="{B1D18C88-CAC2-4F5C-B413-46BED5B18FD4}"/>
              </a:ext>
            </a:extLst>
          </p:cNvPr>
          <p:cNvSpPr txBox="1"/>
          <p:nvPr/>
        </p:nvSpPr>
        <p:spPr>
          <a:xfrm>
            <a:off x="7116193" y="6553195"/>
            <a:ext cx="1080000" cy="272415"/>
          </a:xfrm>
          <a:prstGeom prst="roundRect">
            <a:avLst/>
          </a:prstGeom>
          <a:solidFill>
            <a:srgbClr val="FF0066"/>
          </a:solidFill>
          <a:ln>
            <a:noFill/>
          </a:ln>
        </p:spPr>
        <p:txBody>
          <a:bodyPr wrap="square" rtlCol="0" anchor="ctr">
            <a:spAutoFit/>
          </a:bodyPr>
          <a:lstStyle/>
          <a:p>
            <a:pPr algn="ctr"/>
            <a:r>
              <a:rPr kumimoji="1" lang="ja-JP" altLang="en-US" sz="1000" dirty="0">
                <a:solidFill>
                  <a:schemeClr val="bg1"/>
                </a:solidFill>
                <a:latin typeface="BIZ UDPゴシック" panose="020B0400000000000000" pitchFamily="50" charset="-128"/>
                <a:ea typeface="BIZ UDPゴシック" panose="020B0400000000000000" pitchFamily="50" charset="-128"/>
              </a:rPr>
              <a:t>社人研推計</a:t>
            </a:r>
          </a:p>
        </p:txBody>
      </p:sp>
      <p:graphicFrame>
        <p:nvGraphicFramePr>
          <p:cNvPr id="45" name="グラフ 44">
            <a:extLst>
              <a:ext uri="{FF2B5EF4-FFF2-40B4-BE49-F238E27FC236}">
                <a16:creationId xmlns:a16="http://schemas.microsoft.com/office/drawing/2014/main" id="{00000000-0008-0000-0500-000004000000}"/>
              </a:ext>
            </a:extLst>
          </p:cNvPr>
          <p:cNvGraphicFramePr>
            <a:graphicFrameLocks/>
          </p:cNvGraphicFramePr>
          <p:nvPr>
            <p:extLst>
              <p:ext uri="{D42A27DB-BD31-4B8C-83A1-F6EECF244321}">
                <p14:modId xmlns:p14="http://schemas.microsoft.com/office/powerpoint/2010/main" val="1589356566"/>
              </p:ext>
            </p:extLst>
          </p:nvPr>
        </p:nvGraphicFramePr>
        <p:xfrm>
          <a:off x="0" y="3688712"/>
          <a:ext cx="4923448" cy="2825076"/>
        </p:xfrm>
        <a:graphic>
          <a:graphicData uri="http://schemas.openxmlformats.org/drawingml/2006/chart">
            <c:chart xmlns:c="http://schemas.openxmlformats.org/drawingml/2006/chart" xmlns:r="http://schemas.openxmlformats.org/officeDocument/2006/relationships" r:id="rId3"/>
          </a:graphicData>
        </a:graphic>
      </p:graphicFrame>
      <p:sp>
        <p:nvSpPr>
          <p:cNvPr id="26" name="テキスト ボックス 25"/>
          <p:cNvSpPr txBox="1"/>
          <p:nvPr/>
        </p:nvSpPr>
        <p:spPr>
          <a:xfrm>
            <a:off x="4133640" y="3919057"/>
            <a:ext cx="720000" cy="230832"/>
          </a:xfrm>
          <a:prstGeom prst="rect">
            <a:avLst/>
          </a:prstGeom>
          <a:noFill/>
        </p:spPr>
        <p:txBody>
          <a:bodyPr wrap="square" rtlCol="0">
            <a:spAutoFit/>
          </a:bodyPr>
          <a:lstStyle/>
          <a:p>
            <a:pPr algn="ctr"/>
            <a:r>
              <a:rPr kumimoji="1" lang="en-US" altLang="ja-JP" sz="900" dirty="0">
                <a:latin typeface="BIZ UDPゴシック" panose="020B0400000000000000" pitchFamily="50" charset="-128"/>
                <a:ea typeface="BIZ UDPゴシック" panose="020B0400000000000000" pitchFamily="50" charset="-128"/>
              </a:rPr>
              <a:t>7,862</a:t>
            </a:r>
            <a:endParaRPr kumimoji="1" lang="ja-JP" altLang="en-US" sz="900" dirty="0">
              <a:latin typeface="BIZ UDPゴシック" panose="020B0400000000000000" pitchFamily="50" charset="-128"/>
              <a:ea typeface="BIZ UDPゴシック" panose="020B0400000000000000" pitchFamily="50" charset="-128"/>
            </a:endParaRPr>
          </a:p>
        </p:txBody>
      </p:sp>
      <p:cxnSp>
        <p:nvCxnSpPr>
          <p:cNvPr id="33" name="直線コネクタ 32"/>
          <p:cNvCxnSpPr>
            <a:cxnSpLocks/>
          </p:cNvCxnSpPr>
          <p:nvPr/>
        </p:nvCxnSpPr>
        <p:spPr>
          <a:xfrm flipH="1" flipV="1">
            <a:off x="4555270" y="4115132"/>
            <a:ext cx="138946" cy="228620"/>
          </a:xfrm>
          <a:prstGeom prst="line">
            <a:avLst/>
          </a:prstGeom>
          <a:ln w="6350"/>
        </p:spPr>
        <p:style>
          <a:lnRef idx="1">
            <a:schemeClr val="dk1"/>
          </a:lnRef>
          <a:fillRef idx="0">
            <a:schemeClr val="dk1"/>
          </a:fillRef>
          <a:effectRef idx="0">
            <a:schemeClr val="dk1"/>
          </a:effectRef>
          <a:fontRef idx="minor">
            <a:schemeClr val="tx1"/>
          </a:fontRef>
        </p:style>
      </p:cxnSp>
      <p:cxnSp>
        <p:nvCxnSpPr>
          <p:cNvPr id="6" name="直線コネクタ 5"/>
          <p:cNvCxnSpPr>
            <a:cxnSpLocks/>
          </p:cNvCxnSpPr>
          <p:nvPr/>
        </p:nvCxnSpPr>
        <p:spPr>
          <a:xfrm flipV="1">
            <a:off x="639542" y="3637882"/>
            <a:ext cx="32358" cy="554037"/>
          </a:xfrm>
          <a:prstGeom prst="line">
            <a:avLst/>
          </a:prstGeom>
          <a:ln w="6350"/>
        </p:spPr>
        <p:style>
          <a:lnRef idx="1">
            <a:schemeClr val="dk1"/>
          </a:lnRef>
          <a:fillRef idx="0">
            <a:schemeClr val="dk1"/>
          </a:fillRef>
          <a:effectRef idx="0">
            <a:schemeClr val="dk1"/>
          </a:effectRef>
          <a:fontRef idx="minor">
            <a:schemeClr val="tx1"/>
          </a:fontRef>
        </p:style>
      </p:cxnSp>
      <p:sp>
        <p:nvSpPr>
          <p:cNvPr id="36" name="テキスト ボックス 35"/>
          <p:cNvSpPr txBox="1"/>
          <p:nvPr/>
        </p:nvSpPr>
        <p:spPr>
          <a:xfrm>
            <a:off x="2126663" y="4163752"/>
            <a:ext cx="1080000" cy="180000"/>
          </a:xfrm>
          <a:prstGeom prst="rect">
            <a:avLst/>
          </a:prstGeom>
          <a:solidFill>
            <a:schemeClr val="bg1"/>
          </a:solidFill>
          <a:ln>
            <a:solidFill>
              <a:schemeClr val="tx1"/>
            </a:solidFill>
          </a:ln>
        </p:spPr>
        <p:txBody>
          <a:bodyPr wrap="square" rtlCol="0" anchor="ctr">
            <a:spAutoFit/>
          </a:bodyPr>
          <a:lstStyle/>
          <a:p>
            <a:pPr algn="ctr"/>
            <a:r>
              <a:rPr kumimoji="1" lang="ja-JP" altLang="en-US" sz="1000" dirty="0">
                <a:latin typeface="BIZ UDPゴシック" panose="020B0400000000000000" pitchFamily="50" charset="-128"/>
                <a:ea typeface="BIZ UDPゴシック" panose="020B0400000000000000" pitchFamily="50" charset="-128"/>
              </a:rPr>
              <a:t>後期高齢者人口</a:t>
            </a:r>
          </a:p>
        </p:txBody>
      </p:sp>
      <p:sp>
        <p:nvSpPr>
          <p:cNvPr id="37" name="テキスト ボックス 36"/>
          <p:cNvSpPr txBox="1"/>
          <p:nvPr/>
        </p:nvSpPr>
        <p:spPr>
          <a:xfrm>
            <a:off x="2126663" y="4433848"/>
            <a:ext cx="1080000" cy="180000"/>
          </a:xfrm>
          <a:prstGeom prst="rect">
            <a:avLst/>
          </a:prstGeom>
          <a:solidFill>
            <a:schemeClr val="bg1"/>
          </a:solidFill>
          <a:ln>
            <a:solidFill>
              <a:schemeClr val="tx1"/>
            </a:solidFill>
          </a:ln>
        </p:spPr>
        <p:txBody>
          <a:bodyPr wrap="square" rtlCol="0" anchor="ctr">
            <a:spAutoFit/>
          </a:bodyPr>
          <a:lstStyle/>
          <a:p>
            <a:pPr algn="ctr"/>
            <a:r>
              <a:rPr kumimoji="1" lang="ja-JP" altLang="en-US" sz="1000" dirty="0">
                <a:latin typeface="BIZ UDPゴシック" panose="020B0400000000000000" pitchFamily="50" charset="-128"/>
                <a:ea typeface="BIZ UDPゴシック" panose="020B0400000000000000" pitchFamily="50" charset="-128"/>
              </a:rPr>
              <a:t>前期高齢者人口</a:t>
            </a:r>
          </a:p>
        </p:txBody>
      </p:sp>
      <p:sp>
        <p:nvSpPr>
          <p:cNvPr id="38" name="テキスト ボックス 37"/>
          <p:cNvSpPr txBox="1"/>
          <p:nvPr/>
        </p:nvSpPr>
        <p:spPr>
          <a:xfrm>
            <a:off x="2126663" y="5065170"/>
            <a:ext cx="1080000" cy="180000"/>
          </a:xfrm>
          <a:prstGeom prst="rect">
            <a:avLst/>
          </a:prstGeom>
          <a:solidFill>
            <a:schemeClr val="bg1"/>
          </a:solidFill>
          <a:ln>
            <a:solidFill>
              <a:schemeClr val="tx1"/>
            </a:solidFill>
          </a:ln>
        </p:spPr>
        <p:txBody>
          <a:bodyPr wrap="square" rtlCol="0" anchor="ctr">
            <a:spAutoFit/>
          </a:bodyPr>
          <a:lstStyle/>
          <a:p>
            <a:pPr algn="ctr"/>
            <a:r>
              <a:rPr kumimoji="1" lang="ja-JP" altLang="en-US" sz="1000" dirty="0">
                <a:latin typeface="BIZ UDPゴシック" panose="020B0400000000000000" pitchFamily="50" charset="-128"/>
                <a:ea typeface="BIZ UDPゴシック" panose="020B0400000000000000" pitchFamily="50" charset="-128"/>
              </a:rPr>
              <a:t>生産年齢人口</a:t>
            </a:r>
          </a:p>
        </p:txBody>
      </p:sp>
      <p:sp>
        <p:nvSpPr>
          <p:cNvPr id="39" name="テキスト ボックス 38"/>
          <p:cNvSpPr txBox="1"/>
          <p:nvPr/>
        </p:nvSpPr>
        <p:spPr>
          <a:xfrm>
            <a:off x="2126663" y="5929777"/>
            <a:ext cx="1080000" cy="180000"/>
          </a:xfrm>
          <a:prstGeom prst="rect">
            <a:avLst/>
          </a:prstGeom>
          <a:solidFill>
            <a:schemeClr val="bg1"/>
          </a:solidFill>
          <a:ln>
            <a:solidFill>
              <a:schemeClr val="tx1"/>
            </a:solidFill>
          </a:ln>
        </p:spPr>
        <p:txBody>
          <a:bodyPr wrap="square" rtlCol="0" anchor="ctr">
            <a:spAutoFit/>
          </a:bodyPr>
          <a:lstStyle/>
          <a:p>
            <a:pPr algn="ctr"/>
            <a:r>
              <a:rPr kumimoji="1" lang="ja-JP" altLang="en-US" sz="1000" dirty="0">
                <a:latin typeface="BIZ UDPゴシック" panose="020B0400000000000000" pitchFamily="50" charset="-128"/>
                <a:ea typeface="BIZ UDPゴシック" panose="020B0400000000000000" pitchFamily="50" charset="-128"/>
              </a:rPr>
              <a:t>年少人口</a:t>
            </a:r>
          </a:p>
        </p:txBody>
      </p:sp>
      <p:pic>
        <p:nvPicPr>
          <p:cNvPr id="14" name="図 13"/>
          <p:cNvPicPr>
            <a:picLocks noChangeAspect="1"/>
          </p:cNvPicPr>
          <p:nvPr/>
        </p:nvPicPr>
        <p:blipFill>
          <a:blip r:embed="rId4"/>
          <a:stretch>
            <a:fillRect/>
          </a:stretch>
        </p:blipFill>
        <p:spPr>
          <a:xfrm>
            <a:off x="5920561" y="1754327"/>
            <a:ext cx="1622794" cy="1328369"/>
          </a:xfrm>
          <a:prstGeom prst="rect">
            <a:avLst/>
          </a:prstGeom>
        </p:spPr>
      </p:pic>
      <p:pic>
        <p:nvPicPr>
          <p:cNvPr id="15" name="図 14"/>
          <p:cNvPicPr>
            <a:picLocks noChangeAspect="1"/>
          </p:cNvPicPr>
          <p:nvPr/>
        </p:nvPicPr>
        <p:blipFill>
          <a:blip r:embed="rId5"/>
          <a:stretch>
            <a:fillRect/>
          </a:stretch>
        </p:blipFill>
        <p:spPr>
          <a:xfrm>
            <a:off x="8149772" y="1750853"/>
            <a:ext cx="643678" cy="1095378"/>
          </a:xfrm>
          <a:prstGeom prst="rect">
            <a:avLst/>
          </a:prstGeom>
        </p:spPr>
      </p:pic>
      <p:sp>
        <p:nvSpPr>
          <p:cNvPr id="3" name="角丸四角形 2"/>
          <p:cNvSpPr/>
          <p:nvPr/>
        </p:nvSpPr>
        <p:spPr>
          <a:xfrm>
            <a:off x="8155319" y="1988885"/>
            <a:ext cx="1352694" cy="414527"/>
          </a:xfrm>
          <a:prstGeom prst="roundRect">
            <a:avLst/>
          </a:prstGeom>
          <a:noFill/>
          <a:ln w="571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角丸四角形 19"/>
          <p:cNvSpPr/>
          <p:nvPr/>
        </p:nvSpPr>
        <p:spPr>
          <a:xfrm>
            <a:off x="8151569" y="2417659"/>
            <a:ext cx="1356444" cy="425219"/>
          </a:xfrm>
          <a:prstGeom prst="roundRect">
            <a:avLst/>
          </a:prstGeom>
          <a:noFill/>
          <a:ln w="571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8117508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正方形/長方形 13"/>
          <p:cNvSpPr/>
          <p:nvPr/>
        </p:nvSpPr>
        <p:spPr>
          <a:xfrm>
            <a:off x="0" y="0"/>
            <a:ext cx="9906000" cy="664219"/>
          </a:xfrm>
          <a:prstGeom prst="rect">
            <a:avLst/>
          </a:prstGeom>
          <a:gradFill flip="none" rotWithShape="1">
            <a:gsLst>
              <a:gs pos="0">
                <a:schemeClr val="accent6">
                  <a:lumMod val="50000"/>
                </a:schemeClr>
              </a:gs>
              <a:gs pos="61000">
                <a:schemeClr val="accent6">
                  <a:lumMod val="75000"/>
                </a:schemeClr>
              </a:gs>
              <a:gs pos="100000">
                <a:schemeClr val="accent6">
                  <a:lumMod val="40000"/>
                  <a:lumOff val="6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6" name="正方形/長方形 15"/>
          <p:cNvSpPr/>
          <p:nvPr/>
        </p:nvSpPr>
        <p:spPr>
          <a:xfrm>
            <a:off x="129034" y="730631"/>
            <a:ext cx="9647932" cy="2246769"/>
          </a:xfrm>
          <a:prstGeom prst="rect">
            <a:avLst/>
          </a:prstGeom>
        </p:spPr>
        <p:txBody>
          <a:bodyPr wrap="square">
            <a:spAutoFit/>
          </a:bodyPr>
          <a:lstStyle/>
          <a:p>
            <a:pPr marL="0" marR="0" lvl="0" indent="0" algn="l" defTabSz="457200" rtl="0" eaLnBrk="1" fontAlgn="auto" latinLnBrk="0" hangingPunct="1">
              <a:lnSpc>
                <a:spcPts val="2800"/>
              </a:lnSpc>
              <a:spcBef>
                <a:spcPts val="0"/>
              </a:spcBef>
              <a:spcAft>
                <a:spcPts val="0"/>
              </a:spcAft>
              <a:buClrTx/>
              <a:buSzTx/>
              <a:buFontTx/>
              <a:buNone/>
              <a:tabLst/>
              <a:defRPr/>
            </a:pPr>
            <a:r>
              <a:rPr kumimoji="1" lang="ja-JP" altLang="en-US" sz="1600" dirty="0">
                <a:solidFill>
                  <a:srgbClr val="FFC000"/>
                </a:solidFill>
                <a:latin typeface="BIZ UDPゴシック" panose="020B0400000000000000" pitchFamily="50" charset="-128"/>
                <a:ea typeface="BIZ UDPゴシック" panose="020B0400000000000000" pitchFamily="50" charset="-128"/>
              </a:rPr>
              <a:t>●</a:t>
            </a:r>
            <a:r>
              <a:rPr kumimoji="1" lang="ja-JP" altLang="en-US" dirty="0">
                <a:solidFill>
                  <a:srgbClr val="FFC000"/>
                </a:solidFill>
                <a:latin typeface="BIZ UDPゴシック" panose="020B0400000000000000" pitchFamily="50" charset="-128"/>
                <a:ea typeface="BIZ UDPゴシック" panose="020B0400000000000000" pitchFamily="50" charset="-128"/>
              </a:rPr>
              <a:t>　</a:t>
            </a:r>
            <a:r>
              <a:rPr kumimoji="1" lang="ja-JP" altLang="en-US" sz="1600" b="0" i="0" u="sng" strike="noStrike" kern="1200" cap="none" spc="0" normalizeH="0" baseline="0" noProof="0" dirty="0">
                <a:ln>
                  <a:noFill/>
                </a:ln>
                <a:solidFill>
                  <a:srgbClr val="FF0000"/>
                </a:solidFill>
                <a:effectLst/>
                <a:uLnTx/>
                <a:uFillTx/>
                <a:latin typeface="BIZ UDPゴシック" panose="020B0400000000000000" pitchFamily="50" charset="-128"/>
                <a:ea typeface="BIZ UDPゴシック" panose="020B0400000000000000" pitchFamily="50" charset="-128"/>
                <a:cs typeface="+mn-cs"/>
              </a:rPr>
              <a:t>一斉に老朽化する公共施設等への対応</a:t>
            </a:r>
            <a:r>
              <a:rPr kumimoji="1" lang="ja-JP" altLang="en-US" sz="16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により、普通建設事業費は今後確実に増加していくことが見込ま</a:t>
            </a:r>
            <a:r>
              <a:rPr kumimoji="1" lang="en-US" altLang="ja-JP" sz="16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
            </a:r>
            <a:br>
              <a:rPr kumimoji="1" lang="en-US" altLang="ja-JP" sz="16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br>
            <a:r>
              <a:rPr kumimoji="1" lang="ja-JP" altLang="en-US" sz="16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　　れるものの、</a:t>
            </a:r>
            <a:r>
              <a:rPr kumimoji="1" lang="ja-JP" altLang="en-US" sz="1600" b="0" i="0" u="sng" strike="noStrike" kern="1200" cap="none" spc="0" normalizeH="0" baseline="0" noProof="0" dirty="0">
                <a:ln>
                  <a:noFill/>
                </a:ln>
                <a:solidFill>
                  <a:srgbClr val="FF0000"/>
                </a:solidFill>
                <a:effectLst/>
                <a:uLnTx/>
                <a:uFillTx/>
                <a:latin typeface="BIZ UDPゴシック" panose="020B0400000000000000" pitchFamily="50" charset="-128"/>
                <a:ea typeface="BIZ UDPゴシック" panose="020B0400000000000000" pitchFamily="50" charset="-128"/>
                <a:cs typeface="+mn-cs"/>
              </a:rPr>
              <a:t>本試算ではこうした影響を的確に反映できていない</a:t>
            </a:r>
            <a:r>
              <a:rPr kumimoji="1" lang="ja-JP" altLang="en-US" sz="16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a:t>
            </a:r>
            <a:endParaRPr kumimoji="1" lang="en-US" altLang="ja-JP" sz="1600" b="1" i="0" u="sng" strike="noStrike" kern="1200" cap="none" spc="0" normalizeH="0" baseline="0" noProof="0" dirty="0">
              <a:ln>
                <a:noFill/>
              </a:ln>
              <a:solidFill>
                <a:srgbClr val="FF0000"/>
              </a:solidFill>
              <a:effectLst/>
              <a:uLnTx/>
              <a:uFillTx/>
              <a:latin typeface="BIZ UDPゴシック" panose="020B0400000000000000" pitchFamily="50" charset="-128"/>
              <a:ea typeface="BIZ UDPゴシック" panose="020B0400000000000000" pitchFamily="50" charset="-128"/>
              <a:cs typeface="+mn-cs"/>
            </a:endParaRPr>
          </a:p>
          <a:p>
            <a:pPr>
              <a:lnSpc>
                <a:spcPts val="2800"/>
              </a:lnSpc>
            </a:pPr>
            <a:r>
              <a:rPr kumimoji="1" lang="ja-JP" altLang="en-US" sz="1600" dirty="0">
                <a:solidFill>
                  <a:srgbClr val="FFC000"/>
                </a:solidFill>
                <a:latin typeface="BIZ UDPゴシック" panose="020B0400000000000000" pitchFamily="50" charset="-128"/>
                <a:ea typeface="BIZ UDPゴシック" panose="020B0400000000000000" pitchFamily="50" charset="-128"/>
              </a:rPr>
              <a:t>●　</a:t>
            </a:r>
            <a:r>
              <a:rPr kumimoji="1" lang="ja-JP" altLang="en-US" sz="1600" dirty="0">
                <a:latin typeface="BIZ UDPゴシック" panose="020B0400000000000000" pitchFamily="50" charset="-128"/>
                <a:ea typeface="BIZ UDPゴシック" panose="020B0400000000000000" pitchFamily="50" charset="-128"/>
              </a:rPr>
              <a:t>本試算では建設事業費を毎年約</a:t>
            </a:r>
            <a:r>
              <a:rPr kumimoji="1" lang="en-US" altLang="ja-JP" sz="1600" dirty="0">
                <a:latin typeface="BIZ UDPゴシック" panose="020B0400000000000000" pitchFamily="50" charset="-128"/>
                <a:ea typeface="BIZ UDPゴシック" panose="020B0400000000000000" pitchFamily="50" charset="-128"/>
              </a:rPr>
              <a:t>4.7</a:t>
            </a:r>
            <a:r>
              <a:rPr kumimoji="1" lang="ja-JP" altLang="en-US" sz="1600" dirty="0">
                <a:latin typeface="BIZ UDPゴシック" panose="020B0400000000000000" pitchFamily="50" charset="-128"/>
                <a:ea typeface="BIZ UDPゴシック" panose="020B0400000000000000" pitchFamily="50" charset="-128"/>
              </a:rPr>
              <a:t>億円（大規模事業は除く）見込んでいるところ、</a:t>
            </a:r>
            <a:r>
              <a:rPr kumimoji="1" lang="en-US" altLang="ja-JP" sz="1600" dirty="0">
                <a:latin typeface="BIZ UDPゴシック" panose="020B0400000000000000" pitchFamily="50" charset="-128"/>
                <a:ea typeface="BIZ UDPゴシック" panose="020B0400000000000000" pitchFamily="50" charset="-128"/>
              </a:rPr>
              <a:t/>
            </a:r>
            <a:br>
              <a:rPr kumimoji="1" lang="en-US" altLang="ja-JP" sz="1600" dirty="0">
                <a:latin typeface="BIZ UDPゴシック" panose="020B0400000000000000" pitchFamily="50" charset="-128"/>
                <a:ea typeface="BIZ UDPゴシック" panose="020B0400000000000000" pitchFamily="50" charset="-128"/>
              </a:rPr>
            </a:br>
            <a:r>
              <a:rPr kumimoji="1" lang="ja-JP" altLang="en-US" sz="1600" dirty="0">
                <a:latin typeface="BIZ UDPゴシック" panose="020B0400000000000000" pitchFamily="50" charset="-128"/>
                <a:ea typeface="BIZ UDPゴシック" panose="020B0400000000000000" pitchFamily="50" charset="-128"/>
              </a:rPr>
              <a:t>　　 田尻町が公表している公共施設等総合管理計画では、公共施設物やインフラ施設の更新・</a:t>
            </a:r>
            <a:r>
              <a:rPr kumimoji="1" lang="en-US" altLang="ja-JP" sz="1600" dirty="0">
                <a:latin typeface="BIZ UDPゴシック" panose="020B0400000000000000" pitchFamily="50" charset="-128"/>
                <a:ea typeface="BIZ UDPゴシック" panose="020B0400000000000000" pitchFamily="50" charset="-128"/>
              </a:rPr>
              <a:t/>
            </a:r>
            <a:br>
              <a:rPr kumimoji="1" lang="en-US" altLang="ja-JP" sz="1600" dirty="0">
                <a:latin typeface="BIZ UDPゴシック" panose="020B0400000000000000" pitchFamily="50" charset="-128"/>
                <a:ea typeface="BIZ UDPゴシック" panose="020B0400000000000000" pitchFamily="50" charset="-128"/>
              </a:rPr>
            </a:br>
            <a:r>
              <a:rPr kumimoji="1" lang="ja-JP" altLang="en-US" sz="1600" dirty="0">
                <a:latin typeface="BIZ UDPゴシック" panose="020B0400000000000000" pitchFamily="50" charset="-128"/>
                <a:ea typeface="BIZ UDPゴシック" panose="020B0400000000000000" pitchFamily="50" charset="-128"/>
              </a:rPr>
              <a:t>　　 改修費用として、今後４０年間に約２００億円、</a:t>
            </a:r>
            <a:r>
              <a:rPr kumimoji="1" lang="ja-JP" altLang="en-US" sz="1600">
                <a:latin typeface="BIZ UDPゴシック" panose="020B0400000000000000" pitchFamily="50" charset="-128"/>
                <a:ea typeface="BIZ UDPゴシック" panose="020B0400000000000000" pitchFamily="50" charset="-128"/>
              </a:rPr>
              <a:t>１年あたり</a:t>
            </a:r>
            <a:r>
              <a:rPr kumimoji="1" lang="en-US" altLang="ja-JP" sz="1600">
                <a:latin typeface="BIZ UDPゴシック" panose="020B0400000000000000" pitchFamily="50" charset="-128"/>
                <a:ea typeface="BIZ UDPゴシック" panose="020B0400000000000000" pitchFamily="50" charset="-128"/>
              </a:rPr>
              <a:t>5.0</a:t>
            </a:r>
            <a:r>
              <a:rPr kumimoji="1" lang="ja-JP" altLang="en-US" sz="1600">
                <a:latin typeface="BIZ UDPゴシック" panose="020B0400000000000000" pitchFamily="50" charset="-128"/>
                <a:ea typeface="BIZ UDPゴシック" panose="020B0400000000000000" pitchFamily="50" charset="-128"/>
              </a:rPr>
              <a:t>億円</a:t>
            </a:r>
            <a:r>
              <a:rPr kumimoji="1" lang="ja-JP" altLang="en-US" sz="1600" dirty="0">
                <a:latin typeface="BIZ UDPゴシック" panose="020B0400000000000000" pitchFamily="50" charset="-128"/>
                <a:ea typeface="BIZ UDPゴシック" panose="020B0400000000000000" pitchFamily="50" charset="-128"/>
              </a:rPr>
              <a:t>程度の経費が必要と</a:t>
            </a:r>
            <a:r>
              <a:rPr kumimoji="1" lang="en-US" altLang="ja-JP" sz="1600" dirty="0">
                <a:latin typeface="BIZ UDPゴシック" panose="020B0400000000000000" pitchFamily="50" charset="-128"/>
                <a:ea typeface="BIZ UDPゴシック" panose="020B0400000000000000" pitchFamily="50" charset="-128"/>
              </a:rPr>
              <a:t/>
            </a:r>
            <a:br>
              <a:rPr kumimoji="1" lang="en-US" altLang="ja-JP" sz="1600" dirty="0">
                <a:latin typeface="BIZ UDPゴシック" panose="020B0400000000000000" pitchFamily="50" charset="-128"/>
                <a:ea typeface="BIZ UDPゴシック" panose="020B0400000000000000" pitchFamily="50" charset="-128"/>
              </a:rPr>
            </a:br>
            <a:r>
              <a:rPr kumimoji="1" lang="ja-JP" altLang="en-US" sz="1600" dirty="0">
                <a:latin typeface="BIZ UDPゴシック" panose="020B0400000000000000" pitchFamily="50" charset="-128"/>
                <a:ea typeface="BIZ UDPゴシック" panose="020B0400000000000000" pitchFamily="50" charset="-128"/>
              </a:rPr>
              <a:t>　　 見込まれており、</a:t>
            </a:r>
            <a:r>
              <a:rPr kumimoji="1" lang="ja-JP" altLang="en-US" sz="1600" b="1" u="sng" dirty="0">
                <a:solidFill>
                  <a:srgbClr val="FF0000"/>
                </a:solidFill>
                <a:latin typeface="BIZ UDPゴシック" panose="020B0400000000000000" pitchFamily="50" charset="-128"/>
                <a:ea typeface="BIZ UDPゴシック" panose="020B0400000000000000" pitchFamily="50" charset="-128"/>
              </a:rPr>
              <a:t>財政収支への影響に留意が必要</a:t>
            </a:r>
            <a:r>
              <a:rPr kumimoji="1" lang="ja-JP" altLang="en-US" sz="1600" dirty="0">
                <a:solidFill>
                  <a:srgbClr val="FF0000"/>
                </a:solidFill>
                <a:latin typeface="BIZ UDPゴシック" panose="020B0400000000000000" pitchFamily="50" charset="-128"/>
                <a:ea typeface="BIZ UDPゴシック" panose="020B0400000000000000" pitchFamily="50" charset="-128"/>
              </a:rPr>
              <a:t>。</a:t>
            </a:r>
            <a:endParaRPr kumimoji="1" lang="en-US" altLang="ja-JP" sz="1600" dirty="0">
              <a:solidFill>
                <a:srgbClr val="FF0000"/>
              </a:solidFill>
              <a:latin typeface="BIZ UDPゴシック" panose="020B0400000000000000" pitchFamily="50" charset="-128"/>
              <a:ea typeface="BIZ UDPゴシック" panose="020B0400000000000000" pitchFamily="50" charset="-128"/>
            </a:endParaRPr>
          </a:p>
        </p:txBody>
      </p:sp>
      <p:sp>
        <p:nvSpPr>
          <p:cNvPr id="17" name="正方形/長方形 16"/>
          <p:cNvSpPr/>
          <p:nvPr/>
        </p:nvSpPr>
        <p:spPr>
          <a:xfrm>
            <a:off x="129035" y="762602"/>
            <a:ext cx="9556384" cy="2201887"/>
          </a:xfrm>
          <a:prstGeom prst="rect">
            <a:avLst/>
          </a:prstGeom>
          <a:noFill/>
          <a:ln w="19050">
            <a:solidFill>
              <a:schemeClr val="tx2"/>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13" name="テキスト ボックス 12"/>
          <p:cNvSpPr txBox="1"/>
          <p:nvPr/>
        </p:nvSpPr>
        <p:spPr>
          <a:xfrm>
            <a:off x="639672" y="3453335"/>
            <a:ext cx="3875964" cy="307777"/>
          </a:xfrm>
          <a:prstGeom prst="rect">
            <a:avLst/>
          </a:prstGeom>
          <a:noFill/>
        </p:spPr>
        <p:txBody>
          <a:bodyPr wrap="square" rtlCol="0">
            <a:spAutoFit/>
          </a:bodyPr>
          <a:lstStyle/>
          <a:p>
            <a:pPr algn="ctr"/>
            <a:r>
              <a:rPr kumimoji="1" lang="en-US" altLang="ja-JP" sz="1400" dirty="0">
                <a:latin typeface="BIZ UDPゴシック" panose="020B0400000000000000" pitchFamily="50" charset="-128"/>
                <a:ea typeface="BIZ UDPゴシック" panose="020B0400000000000000" pitchFamily="50" charset="-128"/>
              </a:rPr>
              <a:t>【</a:t>
            </a:r>
            <a:r>
              <a:rPr kumimoji="1" lang="ja-JP" altLang="en-US" sz="1400" dirty="0">
                <a:latin typeface="BIZ UDPゴシック" panose="020B0400000000000000" pitchFamily="50" charset="-128"/>
                <a:ea typeface="BIZ UDPゴシック" panose="020B0400000000000000" pitchFamily="50" charset="-128"/>
              </a:rPr>
              <a:t>　基本情報　</a:t>
            </a:r>
            <a:r>
              <a:rPr kumimoji="1" lang="en-US" altLang="ja-JP" sz="1400" dirty="0">
                <a:latin typeface="BIZ UDPゴシック" panose="020B0400000000000000" pitchFamily="50" charset="-128"/>
                <a:ea typeface="BIZ UDPゴシック" panose="020B0400000000000000" pitchFamily="50" charset="-128"/>
              </a:rPr>
              <a:t>】</a:t>
            </a:r>
            <a:endParaRPr kumimoji="1" lang="ja-JP" altLang="en-US" sz="1400" dirty="0">
              <a:latin typeface="BIZ UDPゴシック" panose="020B0400000000000000" pitchFamily="50" charset="-128"/>
              <a:ea typeface="BIZ UDPゴシック" panose="020B0400000000000000" pitchFamily="50" charset="-128"/>
            </a:endParaRPr>
          </a:p>
        </p:txBody>
      </p:sp>
      <p:sp>
        <p:nvSpPr>
          <p:cNvPr id="20" name="テキスト ボックス 19"/>
          <p:cNvSpPr txBox="1"/>
          <p:nvPr/>
        </p:nvSpPr>
        <p:spPr>
          <a:xfrm>
            <a:off x="5391547" y="3453335"/>
            <a:ext cx="3875964" cy="523220"/>
          </a:xfrm>
          <a:prstGeom prst="rect">
            <a:avLst/>
          </a:prstGeom>
          <a:noFill/>
        </p:spPr>
        <p:txBody>
          <a:bodyPr wrap="square" rtlCol="0">
            <a:spAutoFit/>
          </a:bodyPr>
          <a:lstStyle/>
          <a:p>
            <a:pPr algn="ctr"/>
            <a:r>
              <a:rPr kumimoji="1" lang="en-US" altLang="ja-JP" sz="1400" dirty="0">
                <a:latin typeface="BIZ UDPゴシック" panose="020B0400000000000000" pitchFamily="50" charset="-128"/>
                <a:ea typeface="BIZ UDPゴシック" panose="020B0400000000000000" pitchFamily="50" charset="-128"/>
              </a:rPr>
              <a:t>【</a:t>
            </a:r>
            <a:r>
              <a:rPr kumimoji="1" lang="ja-JP" altLang="en-US" sz="1400" dirty="0">
                <a:latin typeface="BIZ UDPゴシック" panose="020B0400000000000000" pitchFamily="50" charset="-128"/>
                <a:ea typeface="BIZ UDPゴシック" panose="020B0400000000000000" pitchFamily="50" charset="-128"/>
              </a:rPr>
              <a:t>　維持管理・更新等にかかる経費　</a:t>
            </a:r>
            <a:r>
              <a:rPr kumimoji="1" lang="en-US" altLang="ja-JP" sz="1400" dirty="0">
                <a:latin typeface="BIZ UDPゴシック" panose="020B0400000000000000" pitchFamily="50" charset="-128"/>
                <a:ea typeface="BIZ UDPゴシック" panose="020B0400000000000000" pitchFamily="50" charset="-128"/>
              </a:rPr>
              <a:t>】</a:t>
            </a:r>
          </a:p>
          <a:p>
            <a:pPr algn="ctr"/>
            <a:r>
              <a:rPr kumimoji="1" lang="ja-JP" altLang="en-US" sz="1400" dirty="0">
                <a:latin typeface="BIZ UDPゴシック" panose="020B0400000000000000" pitchFamily="50" charset="-128"/>
                <a:ea typeface="BIZ UDPゴシック" panose="020B0400000000000000" pitchFamily="50" charset="-128"/>
              </a:rPr>
              <a:t>（将来にわたる経費の見込み）</a:t>
            </a:r>
          </a:p>
        </p:txBody>
      </p:sp>
      <p:sp>
        <p:nvSpPr>
          <p:cNvPr id="15" name="スライド番号プレースホルダー 2"/>
          <p:cNvSpPr>
            <a:spLocks noGrp="1"/>
          </p:cNvSpPr>
          <p:nvPr>
            <p:ph type="sldNum" sz="quarter" idx="12"/>
          </p:nvPr>
        </p:nvSpPr>
        <p:spPr>
          <a:xfrm>
            <a:off x="9427334" y="6490952"/>
            <a:ext cx="418722" cy="307904"/>
          </a:xfrm>
        </p:spPr>
        <p:txBody>
          <a:bodyPr/>
          <a:lstStyle/>
          <a:p>
            <a:fld id="{CEF11362-7839-4052-8A35-1ED7E4DBB9BD}" type="slidenum">
              <a:rPr kumimoji="1" lang="ja-JP" altLang="en-US" b="1" smtClean="0">
                <a:latin typeface="BIZ UDPゴシック" panose="020B0400000000000000" pitchFamily="50" charset="-128"/>
                <a:ea typeface="BIZ UDPゴシック" panose="020B0400000000000000" pitchFamily="50" charset="-128"/>
              </a:rPr>
              <a:t>4</a:t>
            </a:fld>
            <a:endParaRPr kumimoji="1" lang="ja-JP" altLang="en-US" b="1" dirty="0">
              <a:latin typeface="BIZ UDPゴシック" panose="020B0400000000000000" pitchFamily="50" charset="-128"/>
              <a:ea typeface="BIZ UDPゴシック" panose="020B0400000000000000" pitchFamily="50" charset="-128"/>
            </a:endParaRPr>
          </a:p>
        </p:txBody>
      </p:sp>
      <p:sp>
        <p:nvSpPr>
          <p:cNvPr id="23" name="テキスト ボックス 22">
            <a:extLst>
              <a:ext uri="{FF2B5EF4-FFF2-40B4-BE49-F238E27FC236}">
                <a16:creationId xmlns:a16="http://schemas.microsoft.com/office/drawing/2014/main" id="{ED0ABF41-51B1-4C5B-A09D-5FDFC46B62AC}"/>
              </a:ext>
            </a:extLst>
          </p:cNvPr>
          <p:cNvSpPr txBox="1"/>
          <p:nvPr/>
        </p:nvSpPr>
        <p:spPr>
          <a:xfrm>
            <a:off x="198378" y="2983604"/>
            <a:ext cx="9487041" cy="437171"/>
          </a:xfrm>
          <a:prstGeom prst="rect">
            <a:avLst/>
          </a:prstGeom>
          <a:noFill/>
        </p:spPr>
        <p:txBody>
          <a:bodyPr wrap="square" rtlCol="0">
            <a:spAutoFit/>
          </a:bodyPr>
          <a:lstStyle/>
          <a:p>
            <a:pPr>
              <a:lnSpc>
                <a:spcPct val="150000"/>
              </a:lnSpc>
            </a:pPr>
            <a:r>
              <a:rPr kumimoji="1" lang="ja-JP" altLang="en-US" b="1" dirty="0">
                <a:solidFill>
                  <a:schemeClr val="accent2"/>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a:t>
            </a:r>
            <a:r>
              <a:rPr kumimoji="1" lang="ja-JP" altLang="en-US" b="1" dirty="0">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 田尻町公共施設総合管理計画</a:t>
            </a:r>
            <a:endParaRPr kumimoji="1" lang="en-US" altLang="ja-JP" sz="800" dirty="0">
              <a:latin typeface="BIZ UDPゴシック" panose="020B0400000000000000" pitchFamily="50" charset="-128"/>
              <a:ea typeface="BIZ UDPゴシック" panose="020B0400000000000000" pitchFamily="50" charset="-128"/>
            </a:endParaRPr>
          </a:p>
        </p:txBody>
      </p:sp>
      <p:graphicFrame>
        <p:nvGraphicFramePr>
          <p:cNvPr id="26" name="表 21">
            <a:extLst>
              <a:ext uri="{FF2B5EF4-FFF2-40B4-BE49-F238E27FC236}">
                <a16:creationId xmlns:a16="http://schemas.microsoft.com/office/drawing/2014/main" id="{742ED7FD-DFE3-4B50-8206-D642AF431D92}"/>
              </a:ext>
            </a:extLst>
          </p:cNvPr>
          <p:cNvGraphicFramePr>
            <a:graphicFrameLocks noGrp="1" noChangeAspect="1"/>
          </p:cNvGraphicFramePr>
          <p:nvPr>
            <p:extLst>
              <p:ext uri="{D42A27DB-BD31-4B8C-83A1-F6EECF244321}">
                <p14:modId xmlns:p14="http://schemas.microsoft.com/office/powerpoint/2010/main" val="3669045884"/>
              </p:ext>
            </p:extLst>
          </p:nvPr>
        </p:nvGraphicFramePr>
        <p:xfrm>
          <a:off x="331405" y="4016235"/>
          <a:ext cx="4492499" cy="2551343"/>
        </p:xfrm>
        <a:graphic>
          <a:graphicData uri="http://schemas.openxmlformats.org/drawingml/2006/table">
            <a:tbl>
              <a:tblPr>
                <a:tableStyleId>{5940675A-B579-460E-94D1-54222C63F5DA}</a:tableStyleId>
              </a:tblPr>
              <a:tblGrid>
                <a:gridCol w="1455058">
                  <a:extLst>
                    <a:ext uri="{9D8B030D-6E8A-4147-A177-3AD203B41FA5}">
                      <a16:colId xmlns:a16="http://schemas.microsoft.com/office/drawing/2014/main" val="2163183408"/>
                    </a:ext>
                  </a:extLst>
                </a:gridCol>
                <a:gridCol w="3037441">
                  <a:extLst>
                    <a:ext uri="{9D8B030D-6E8A-4147-A177-3AD203B41FA5}">
                      <a16:colId xmlns:a16="http://schemas.microsoft.com/office/drawing/2014/main" val="2898818577"/>
                    </a:ext>
                  </a:extLst>
                </a:gridCol>
              </a:tblGrid>
              <a:tr h="399158">
                <a:tc>
                  <a:txBody>
                    <a:bodyPr/>
                    <a:lstStyle/>
                    <a:p>
                      <a:r>
                        <a:rPr kumimoji="1" lang="ja-JP" altLang="en-US" sz="1200" b="0">
                          <a:latin typeface="BIZ UDPゴシック" panose="020B0400000000000000" pitchFamily="50" charset="-128"/>
                          <a:ea typeface="BIZ UDPゴシック" panose="020B0400000000000000" pitchFamily="50" charset="-128"/>
                        </a:rPr>
                        <a:t>策定年月</a:t>
                      </a:r>
                      <a:endParaRPr kumimoji="1" lang="ja-JP" altLang="en-US" sz="1200" b="0" dirty="0">
                        <a:latin typeface="BIZ UDPゴシック" panose="020B0400000000000000" pitchFamily="50" charset="-128"/>
                        <a:ea typeface="BIZ UDPゴシック" panose="020B0400000000000000" pitchFamily="50" charset="-128"/>
                      </a:endParaRPr>
                    </a:p>
                  </a:txBody>
                  <a:tcPr anchor="ctr">
                    <a:solidFill>
                      <a:schemeClr val="accent1">
                        <a:lumMod val="20000"/>
                        <a:lumOff val="80000"/>
                      </a:schemeClr>
                    </a:solidFill>
                  </a:tcPr>
                </a:tc>
                <a:tc>
                  <a:txBody>
                    <a:bodyPr/>
                    <a:lstStyle/>
                    <a:p>
                      <a:r>
                        <a:rPr kumimoji="1" lang="ja-JP" altLang="en-US" sz="1200" b="0">
                          <a:latin typeface="BIZ UDPゴシック" panose="020B0400000000000000" pitchFamily="50" charset="-128"/>
                          <a:ea typeface="BIZ UDPゴシック" panose="020B0400000000000000" pitchFamily="50" charset="-128"/>
                        </a:rPr>
                        <a:t>平成２９年３月</a:t>
                      </a:r>
                      <a:endParaRPr kumimoji="1" lang="ja-JP" altLang="en-US" sz="1200" b="1" u="sng" dirty="0">
                        <a:solidFill>
                          <a:schemeClr val="accent2"/>
                        </a:solidFill>
                        <a:latin typeface="BIZ UDPゴシック" panose="020B0400000000000000" pitchFamily="50" charset="-128"/>
                        <a:ea typeface="BIZ UDPゴシック" panose="020B0400000000000000" pitchFamily="50" charset="-128"/>
                      </a:endParaRPr>
                    </a:p>
                  </a:txBody>
                  <a:tcPr anchor="ctr"/>
                </a:tc>
                <a:extLst>
                  <a:ext uri="{0D108BD9-81ED-4DB2-BD59-A6C34878D82A}">
                    <a16:rowId xmlns:a16="http://schemas.microsoft.com/office/drawing/2014/main" val="1816219830"/>
                  </a:ext>
                </a:extLst>
              </a:tr>
              <a:tr h="401444">
                <a:tc>
                  <a:txBody>
                    <a:bodyPr/>
                    <a:lstStyle/>
                    <a:p>
                      <a:r>
                        <a:rPr kumimoji="1" lang="ja-JP" altLang="en-US" sz="1200" b="0">
                          <a:latin typeface="BIZ UDPゴシック" panose="020B0400000000000000" pitchFamily="50" charset="-128"/>
                          <a:ea typeface="BIZ UDPゴシック" panose="020B0400000000000000" pitchFamily="50" charset="-128"/>
                        </a:rPr>
                        <a:t>改訂年月</a:t>
                      </a:r>
                      <a:endParaRPr kumimoji="1" lang="ja-JP" altLang="en-US" sz="1200" b="0" dirty="0">
                        <a:latin typeface="BIZ UDPゴシック" panose="020B0400000000000000" pitchFamily="50" charset="-128"/>
                        <a:ea typeface="BIZ UDPゴシック" panose="020B0400000000000000" pitchFamily="50" charset="-128"/>
                      </a:endParaRPr>
                    </a:p>
                  </a:txBody>
                  <a:tcPr anchor="ctr">
                    <a:solidFill>
                      <a:schemeClr val="accent1">
                        <a:lumMod val="20000"/>
                        <a:lumOff val="80000"/>
                      </a:schemeClr>
                    </a:solidFill>
                  </a:tcPr>
                </a:tc>
                <a:tc>
                  <a:txBody>
                    <a:bodyPr/>
                    <a:lstStyle/>
                    <a:p>
                      <a:r>
                        <a:rPr kumimoji="1" lang="ja-JP" altLang="en-US" sz="1200" b="0" u="none">
                          <a:solidFill>
                            <a:schemeClr val="tx1"/>
                          </a:solidFill>
                          <a:latin typeface="BIZ UDPゴシック" panose="020B0400000000000000" pitchFamily="50" charset="-128"/>
                          <a:ea typeface="BIZ UDPゴシック" panose="020B0400000000000000" pitchFamily="50" charset="-128"/>
                        </a:rPr>
                        <a:t>令和３年１２月</a:t>
                      </a:r>
                      <a:endParaRPr kumimoji="1" lang="ja-JP" altLang="en-US" sz="1200" b="1" u="sng" dirty="0">
                        <a:solidFill>
                          <a:schemeClr val="accent2"/>
                        </a:solidFill>
                        <a:latin typeface="BIZ UDPゴシック" panose="020B0400000000000000" pitchFamily="50" charset="-128"/>
                        <a:ea typeface="BIZ UDPゴシック" panose="020B0400000000000000" pitchFamily="50" charset="-128"/>
                      </a:endParaRPr>
                    </a:p>
                  </a:txBody>
                  <a:tcPr anchor="ctr"/>
                </a:tc>
                <a:extLst>
                  <a:ext uri="{0D108BD9-81ED-4DB2-BD59-A6C34878D82A}">
                    <a16:rowId xmlns:a16="http://schemas.microsoft.com/office/drawing/2014/main" val="1397604318"/>
                  </a:ext>
                </a:extLst>
              </a:tr>
              <a:tr h="379141">
                <a:tc>
                  <a:txBody>
                    <a:bodyPr/>
                    <a:lstStyle/>
                    <a:p>
                      <a:r>
                        <a:rPr kumimoji="1" lang="ja-JP" altLang="en-US" sz="1200" b="0">
                          <a:latin typeface="BIZ UDPゴシック" panose="020B0400000000000000" pitchFamily="50" charset="-128"/>
                          <a:ea typeface="BIZ UDPゴシック" panose="020B0400000000000000" pitchFamily="50" charset="-128"/>
                        </a:rPr>
                        <a:t>計画期間</a:t>
                      </a:r>
                      <a:endParaRPr kumimoji="1" lang="en-US" altLang="ja-JP" sz="1200" b="0" dirty="0">
                        <a:latin typeface="BIZ UDPゴシック" panose="020B0400000000000000" pitchFamily="50" charset="-128"/>
                        <a:ea typeface="BIZ UDPゴシック" panose="020B0400000000000000" pitchFamily="50" charset="-128"/>
                      </a:endParaRPr>
                    </a:p>
                  </a:txBody>
                  <a:tcPr anchor="ctr">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r>
                        <a:rPr kumimoji="1" lang="ja-JP" altLang="en-US" sz="1200" b="0">
                          <a:latin typeface="BIZ UDPゴシック" panose="020B0400000000000000" pitchFamily="50" charset="-128"/>
                          <a:ea typeface="BIZ UDPゴシック" panose="020B0400000000000000" pitchFamily="50" charset="-128"/>
                        </a:rPr>
                        <a:t>１０年</a:t>
                      </a:r>
                      <a:endParaRPr kumimoji="1" lang="en-US" altLang="ja-JP" sz="1200" b="0" dirty="0">
                        <a:latin typeface="BIZ UDPゴシック" panose="020B0400000000000000" pitchFamily="50" charset="-128"/>
                        <a:ea typeface="BIZ UDPゴシック" panose="020B0400000000000000" pitchFamily="50" charset="-128"/>
                      </a:endParaRPr>
                    </a:p>
                  </a:txBody>
                  <a:tcPr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14000780"/>
                  </a:ext>
                </a:extLst>
              </a:tr>
              <a:tr h="509017">
                <a:tc>
                  <a:txBody>
                    <a:bodyPr/>
                    <a:lstStyle/>
                    <a:p>
                      <a:r>
                        <a:rPr kumimoji="1" lang="ja-JP" altLang="en-US" sz="1200" b="0">
                          <a:latin typeface="BIZ UDPゴシック" panose="020B0400000000000000" pitchFamily="50" charset="-128"/>
                          <a:ea typeface="BIZ UDPゴシック" panose="020B0400000000000000" pitchFamily="50" charset="-128"/>
                        </a:rPr>
                        <a:t>施設保有量</a:t>
                      </a:r>
                      <a:endParaRPr kumimoji="1" lang="en-US" altLang="ja-JP" sz="1200" b="0">
                        <a:latin typeface="BIZ UDPゴシック" panose="020B0400000000000000" pitchFamily="50" charset="-128"/>
                        <a:ea typeface="BIZ UDPゴシック" panose="020B0400000000000000" pitchFamily="50" charset="-128"/>
                      </a:endParaRPr>
                    </a:p>
                  </a:txBody>
                  <a:tcPr anchor="ctr">
                    <a:lnT w="12700" cap="flat" cmpd="sng" algn="ctr">
                      <a:solidFill>
                        <a:schemeClr val="tx1"/>
                      </a:solidFill>
                      <a:prstDash val="solid"/>
                      <a:round/>
                      <a:headEnd type="none" w="med" len="med"/>
                      <a:tailEnd type="none" w="med" len="med"/>
                    </a:lnT>
                    <a:solidFill>
                      <a:schemeClr val="accent1">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0">
                          <a:latin typeface="BIZ UDPゴシック" panose="020B0400000000000000" pitchFamily="50" charset="-128"/>
                          <a:ea typeface="BIZ UDPゴシック" panose="020B0400000000000000" pitchFamily="50" charset="-128"/>
                        </a:rPr>
                        <a:t>【</a:t>
                      </a:r>
                      <a:r>
                        <a:rPr kumimoji="1" lang="ja-JP" altLang="en-US" sz="1200" b="0">
                          <a:latin typeface="BIZ UDPゴシック" panose="020B0400000000000000" pitchFamily="50" charset="-128"/>
                          <a:ea typeface="BIZ UDPゴシック" panose="020B0400000000000000" pitchFamily="50" charset="-128"/>
                        </a:rPr>
                        <a:t>公共施設</a:t>
                      </a:r>
                      <a:r>
                        <a:rPr kumimoji="1" lang="en-US" altLang="ja-JP" sz="1200" b="0">
                          <a:latin typeface="BIZ UDPゴシック" panose="020B0400000000000000" pitchFamily="50" charset="-128"/>
                          <a:ea typeface="BIZ UDPゴシック" panose="020B0400000000000000" pitchFamily="50" charset="-128"/>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0">
                          <a:latin typeface="BIZ UDPゴシック" panose="020B0400000000000000" pitchFamily="50" charset="-128"/>
                          <a:ea typeface="BIZ UDPゴシック" panose="020B0400000000000000" pitchFamily="50" charset="-128"/>
                        </a:rPr>
                        <a:t>41,666.</a:t>
                      </a:r>
                      <a:r>
                        <a:rPr kumimoji="1" lang="ja-JP" altLang="en-US" sz="1200" b="0">
                          <a:latin typeface="BIZ UDPゴシック" panose="020B0400000000000000" pitchFamily="50" charset="-128"/>
                          <a:ea typeface="BIZ UDPゴシック" panose="020B0400000000000000" pitchFamily="50" charset="-128"/>
                        </a:rPr>
                        <a:t>０３㎡</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0">
                          <a:latin typeface="BIZ UDPゴシック" panose="020B0400000000000000" pitchFamily="50" charset="-128"/>
                          <a:ea typeface="BIZ UDPゴシック" panose="020B0400000000000000" pitchFamily="50" charset="-128"/>
                        </a:rPr>
                        <a:t>【</a:t>
                      </a:r>
                      <a:r>
                        <a:rPr kumimoji="1" lang="ja-JP" altLang="en-US" sz="1200" b="0">
                          <a:latin typeface="BIZ UDPゴシック" panose="020B0400000000000000" pitchFamily="50" charset="-128"/>
                          <a:ea typeface="BIZ UDPゴシック" panose="020B0400000000000000" pitchFamily="50" charset="-128"/>
                        </a:rPr>
                        <a:t>インフラ施設</a:t>
                      </a:r>
                      <a:r>
                        <a:rPr kumimoji="1" lang="en-US" altLang="ja-JP" sz="1200" b="0">
                          <a:latin typeface="BIZ UDPゴシック" panose="020B0400000000000000" pitchFamily="50" charset="-128"/>
                          <a:ea typeface="BIZ UDPゴシック" panose="020B0400000000000000" pitchFamily="50" charset="-128"/>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a:latin typeface="BIZ UDPゴシック" panose="020B0400000000000000" pitchFamily="50" charset="-128"/>
                          <a:ea typeface="BIZ UDPゴシック" panose="020B0400000000000000" pitchFamily="50" charset="-128"/>
                        </a:rPr>
                        <a:t>道路：</a:t>
                      </a:r>
                      <a:r>
                        <a:rPr kumimoji="1" lang="en-US" altLang="ja-JP" sz="1200" b="0">
                          <a:latin typeface="BIZ UDPゴシック" panose="020B0400000000000000" pitchFamily="50" charset="-128"/>
                          <a:ea typeface="BIZ UDPゴシック" panose="020B0400000000000000" pitchFamily="50" charset="-128"/>
                        </a:rPr>
                        <a:t>35,158m</a:t>
                      </a:r>
                      <a:r>
                        <a:rPr kumimoji="1" lang="ja-JP" altLang="en-US" sz="1200" b="0">
                          <a:latin typeface="BIZ UDPゴシック" panose="020B0400000000000000" pitchFamily="50" charset="-128"/>
                          <a:ea typeface="BIZ UDPゴシック" panose="020B0400000000000000" pitchFamily="50" charset="-128"/>
                        </a:rPr>
                        <a:t>、</a:t>
                      </a:r>
                      <a:r>
                        <a:rPr kumimoji="1" lang="en-US" altLang="ja-JP" sz="1200" b="0">
                          <a:latin typeface="BIZ UDPゴシック" panose="020B0400000000000000" pitchFamily="50" charset="-128"/>
                          <a:ea typeface="BIZ UDPゴシック" panose="020B0400000000000000" pitchFamily="50" charset="-128"/>
                        </a:rPr>
                        <a:t>203,016</a:t>
                      </a:r>
                      <a:r>
                        <a:rPr kumimoji="1" lang="ja-JP" altLang="en-US" sz="1200" b="0">
                          <a:latin typeface="BIZ UDPゴシック" panose="020B0400000000000000" pitchFamily="50" charset="-128"/>
                          <a:ea typeface="BIZ UDPゴシック" panose="020B0400000000000000" pitchFamily="50" charset="-128"/>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a:latin typeface="BIZ UDPゴシック" panose="020B0400000000000000" pitchFamily="50" charset="-128"/>
                          <a:ea typeface="BIZ UDPゴシック" panose="020B0400000000000000" pitchFamily="50" charset="-128"/>
                        </a:rPr>
                        <a:t>橋りょう：</a:t>
                      </a:r>
                      <a:r>
                        <a:rPr kumimoji="1" lang="en-US" altLang="ja-JP" sz="1200" b="0">
                          <a:latin typeface="BIZ UDPゴシック" panose="020B0400000000000000" pitchFamily="50" charset="-128"/>
                          <a:ea typeface="BIZ UDPゴシック" panose="020B0400000000000000" pitchFamily="50" charset="-128"/>
                        </a:rPr>
                        <a:t>403.37</a:t>
                      </a:r>
                      <a:r>
                        <a:rPr kumimoji="1" lang="ja-JP" altLang="en-US" sz="1200" b="0">
                          <a:latin typeface="BIZ UDPゴシック" panose="020B0400000000000000" pitchFamily="50" charset="-128"/>
                          <a:ea typeface="BIZ UDPゴシック" panose="020B0400000000000000" pitchFamily="50" charset="-128"/>
                        </a:rPr>
                        <a:t>㎡</a:t>
                      </a:r>
                      <a:endParaRPr kumimoji="1" lang="en-US" altLang="ja-JP" sz="1200" b="0">
                        <a:latin typeface="BIZ UDPゴシック" panose="020B0400000000000000" pitchFamily="50" charset="-128"/>
                        <a:ea typeface="BIZ UDP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a:latin typeface="BIZ UDPゴシック" panose="020B0400000000000000" pitchFamily="50" charset="-128"/>
                          <a:ea typeface="BIZ UDPゴシック" panose="020B0400000000000000" pitchFamily="50" charset="-128"/>
                        </a:rPr>
                        <a:t>下水道：約</a:t>
                      </a:r>
                      <a:r>
                        <a:rPr kumimoji="1" lang="en-US" altLang="ja-JP" sz="1200" b="0">
                          <a:latin typeface="BIZ UDPゴシック" panose="020B0400000000000000" pitchFamily="50" charset="-128"/>
                          <a:ea typeface="BIZ UDPゴシック" panose="020B0400000000000000" pitchFamily="50" charset="-128"/>
                        </a:rPr>
                        <a:t>61㎞</a:t>
                      </a:r>
                      <a:endParaRPr kumimoji="1" lang="ja-JP" altLang="en-US" sz="1200" b="0">
                        <a:latin typeface="BIZ UDPゴシック" panose="020B0400000000000000" pitchFamily="50" charset="-128"/>
                        <a:ea typeface="BIZ UDP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a:latin typeface="BIZ UDPゴシック" panose="020B0400000000000000" pitchFamily="50" charset="-128"/>
                          <a:ea typeface="BIZ UDPゴシック" panose="020B0400000000000000" pitchFamily="50" charset="-128"/>
                        </a:rPr>
                        <a:t>スポーツ施設：約</a:t>
                      </a:r>
                      <a:r>
                        <a:rPr kumimoji="1" lang="en-US" altLang="ja-JP" sz="1200" b="0">
                          <a:latin typeface="BIZ UDPゴシック" panose="020B0400000000000000" pitchFamily="50" charset="-128"/>
                          <a:ea typeface="BIZ UDPゴシック" panose="020B0400000000000000" pitchFamily="50" charset="-128"/>
                        </a:rPr>
                        <a:t>3.4</a:t>
                      </a:r>
                      <a:r>
                        <a:rPr kumimoji="1" lang="ja-JP" altLang="en-US" sz="1200" b="0">
                          <a:latin typeface="BIZ UDPゴシック" panose="020B0400000000000000" pitchFamily="50" charset="-128"/>
                          <a:ea typeface="BIZ UDPゴシック" panose="020B0400000000000000" pitchFamily="50" charset="-128"/>
                        </a:rPr>
                        <a:t>万㎡</a:t>
                      </a:r>
                      <a:endParaRPr kumimoji="1" lang="en-US" altLang="ja-JP" sz="1200" b="0">
                        <a:latin typeface="BIZ UDPゴシック" panose="020B0400000000000000" pitchFamily="50" charset="-128"/>
                        <a:ea typeface="BIZ UDPゴシック" panose="020B0400000000000000" pitchFamily="50" charset="-128"/>
                      </a:endParaRPr>
                    </a:p>
                  </a:txBody>
                  <a:tcPr anchor="ct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151454114"/>
                  </a:ext>
                </a:extLst>
              </a:tr>
            </a:tbl>
          </a:graphicData>
        </a:graphic>
      </p:graphicFrame>
      <p:graphicFrame>
        <p:nvGraphicFramePr>
          <p:cNvPr id="27" name="表 21">
            <a:extLst>
              <a:ext uri="{FF2B5EF4-FFF2-40B4-BE49-F238E27FC236}">
                <a16:creationId xmlns:a16="http://schemas.microsoft.com/office/drawing/2014/main" id="{742ED7FD-DFE3-4B50-8206-D642AF431D92}"/>
              </a:ext>
            </a:extLst>
          </p:cNvPr>
          <p:cNvGraphicFramePr>
            <a:graphicFrameLocks noGrp="1" noChangeAspect="1"/>
          </p:cNvGraphicFramePr>
          <p:nvPr>
            <p:extLst>
              <p:ext uri="{D42A27DB-BD31-4B8C-83A1-F6EECF244321}">
                <p14:modId xmlns:p14="http://schemas.microsoft.com/office/powerpoint/2010/main" val="2828162208"/>
              </p:ext>
            </p:extLst>
          </p:nvPr>
        </p:nvGraphicFramePr>
        <p:xfrm>
          <a:off x="5014884" y="4016235"/>
          <a:ext cx="4629290" cy="1463040"/>
        </p:xfrm>
        <a:graphic>
          <a:graphicData uri="http://schemas.openxmlformats.org/drawingml/2006/table">
            <a:tbl>
              <a:tblPr>
                <a:tableStyleId>{5940675A-B579-460E-94D1-54222C63F5DA}</a:tableStyleId>
              </a:tblPr>
              <a:tblGrid>
                <a:gridCol w="1499363">
                  <a:extLst>
                    <a:ext uri="{9D8B030D-6E8A-4147-A177-3AD203B41FA5}">
                      <a16:colId xmlns:a16="http://schemas.microsoft.com/office/drawing/2014/main" val="2163183408"/>
                    </a:ext>
                  </a:extLst>
                </a:gridCol>
                <a:gridCol w="3129927">
                  <a:extLst>
                    <a:ext uri="{9D8B030D-6E8A-4147-A177-3AD203B41FA5}">
                      <a16:colId xmlns:a16="http://schemas.microsoft.com/office/drawing/2014/main" val="2898818577"/>
                    </a:ext>
                  </a:extLst>
                </a:gridCol>
              </a:tblGrid>
              <a:tr h="399158">
                <a:tc>
                  <a:txBody>
                    <a:bodyPr/>
                    <a:lstStyle/>
                    <a:p>
                      <a:r>
                        <a:rPr kumimoji="1" lang="ja-JP" altLang="en-US" sz="1200" b="0">
                          <a:latin typeface="BIZ UDPゴシック" panose="020B0400000000000000" pitchFamily="50" charset="-128"/>
                          <a:ea typeface="BIZ UDPゴシック" panose="020B0400000000000000" pitchFamily="50" charset="-128"/>
                        </a:rPr>
                        <a:t>耐用年数経過時に単純更新した場合の（自然体の）見込み</a:t>
                      </a:r>
                      <a:endParaRPr kumimoji="1" lang="ja-JP" altLang="en-US" sz="1200" b="0" dirty="0">
                        <a:latin typeface="BIZ UDPゴシック" panose="020B0400000000000000" pitchFamily="50" charset="-128"/>
                        <a:ea typeface="BIZ UDPゴシック" panose="020B0400000000000000" pitchFamily="50" charset="-128"/>
                      </a:endParaRPr>
                    </a:p>
                  </a:txBody>
                  <a:tcPr anchor="ctr">
                    <a:solidFill>
                      <a:schemeClr val="accent1">
                        <a:lumMod val="20000"/>
                        <a:lumOff val="80000"/>
                      </a:schemeClr>
                    </a:solidFill>
                  </a:tcPr>
                </a:tc>
                <a:tc>
                  <a:txBody>
                    <a:bodyPr/>
                    <a:lstStyle/>
                    <a:p>
                      <a:r>
                        <a:rPr kumimoji="1" lang="ja-JP" altLang="en-US" sz="1200" b="0" u="none" dirty="0">
                          <a:solidFill>
                            <a:schemeClr val="tx1"/>
                          </a:solidFill>
                          <a:latin typeface="BIZ UDPゴシック" panose="020B0400000000000000" pitchFamily="50" charset="-128"/>
                          <a:ea typeface="BIZ UDPゴシック" panose="020B0400000000000000" pitchFamily="50" charset="-128"/>
                        </a:rPr>
                        <a:t>今後４０年間で総額が約</a:t>
                      </a:r>
                      <a:r>
                        <a:rPr kumimoji="1" lang="en-US" altLang="ja-JP" sz="1200" b="0" u="none" dirty="0">
                          <a:solidFill>
                            <a:schemeClr val="tx1"/>
                          </a:solidFill>
                          <a:latin typeface="BIZ UDPゴシック" panose="020B0400000000000000" pitchFamily="50" charset="-128"/>
                          <a:ea typeface="BIZ UDPゴシック" panose="020B0400000000000000" pitchFamily="50" charset="-128"/>
                        </a:rPr>
                        <a:t>261.6</a:t>
                      </a:r>
                      <a:r>
                        <a:rPr kumimoji="1" lang="ja-JP" altLang="en-US" sz="1200" b="0" u="none" dirty="0">
                          <a:solidFill>
                            <a:schemeClr val="tx1"/>
                          </a:solidFill>
                          <a:latin typeface="BIZ UDPゴシック" panose="020B0400000000000000" pitchFamily="50" charset="-128"/>
                          <a:ea typeface="BIZ UDPゴシック" panose="020B0400000000000000" pitchFamily="50" charset="-128"/>
                        </a:rPr>
                        <a:t>億円</a:t>
                      </a:r>
                      <a:endParaRPr kumimoji="1" lang="en-US" altLang="ja-JP" sz="1200" b="0" u="none" dirty="0">
                        <a:solidFill>
                          <a:schemeClr val="tx1"/>
                        </a:solidFill>
                        <a:latin typeface="BIZ UDPゴシック" panose="020B0400000000000000" pitchFamily="50" charset="-128"/>
                        <a:ea typeface="BIZ UDPゴシック" panose="020B0400000000000000" pitchFamily="50" charset="-128"/>
                      </a:endParaRPr>
                    </a:p>
                    <a:p>
                      <a:r>
                        <a:rPr kumimoji="1" lang="ja-JP" altLang="en-US" sz="1200" b="0" u="none" dirty="0">
                          <a:solidFill>
                            <a:schemeClr val="tx1"/>
                          </a:solidFill>
                          <a:latin typeface="BIZ UDPゴシック" panose="020B0400000000000000" pitchFamily="50" charset="-128"/>
                          <a:ea typeface="BIZ UDPゴシック" panose="020B0400000000000000" pitchFamily="50" charset="-128"/>
                        </a:rPr>
                        <a:t>（年平均額は約</a:t>
                      </a:r>
                      <a:r>
                        <a:rPr kumimoji="1" lang="en-US" altLang="ja-JP" sz="1200" b="0" u="none" dirty="0">
                          <a:solidFill>
                            <a:schemeClr val="tx1"/>
                          </a:solidFill>
                          <a:latin typeface="BIZ UDPゴシック" panose="020B0400000000000000" pitchFamily="50" charset="-128"/>
                          <a:ea typeface="BIZ UDPゴシック" panose="020B0400000000000000" pitchFamily="50" charset="-128"/>
                        </a:rPr>
                        <a:t>6.5</a:t>
                      </a:r>
                      <a:r>
                        <a:rPr kumimoji="1" lang="ja-JP" altLang="en-US" sz="1200" b="0" u="none" dirty="0">
                          <a:solidFill>
                            <a:schemeClr val="tx1"/>
                          </a:solidFill>
                          <a:latin typeface="BIZ UDPゴシック" panose="020B0400000000000000" pitchFamily="50" charset="-128"/>
                          <a:ea typeface="BIZ UDPゴシック" panose="020B0400000000000000" pitchFamily="50" charset="-128"/>
                        </a:rPr>
                        <a:t>億円）</a:t>
                      </a:r>
                    </a:p>
                  </a:txBody>
                  <a:tcPr anchor="ctr"/>
                </a:tc>
                <a:extLst>
                  <a:ext uri="{0D108BD9-81ED-4DB2-BD59-A6C34878D82A}">
                    <a16:rowId xmlns:a16="http://schemas.microsoft.com/office/drawing/2014/main" val="1816219830"/>
                  </a:ext>
                </a:extLst>
              </a:tr>
              <a:tr h="401444">
                <a:tc>
                  <a:txBody>
                    <a:bodyPr/>
                    <a:lstStyle/>
                    <a:p>
                      <a:r>
                        <a:rPr kumimoji="1" lang="ja-JP" altLang="en-US" sz="1200" b="0" dirty="0" smtClean="0">
                          <a:latin typeface="BIZ UDPゴシック" panose="020B0400000000000000" pitchFamily="50" charset="-128"/>
                          <a:ea typeface="BIZ UDPゴシック" panose="020B0400000000000000" pitchFamily="50" charset="-128"/>
                        </a:rPr>
                        <a:t>個別施設計画等にかかる対策を反映した見込み</a:t>
                      </a:r>
                      <a:endParaRPr kumimoji="1" lang="ja-JP" altLang="en-US" sz="1200" b="0" dirty="0">
                        <a:latin typeface="BIZ UDPゴシック" panose="020B0400000000000000" pitchFamily="50" charset="-128"/>
                        <a:ea typeface="BIZ UDPゴシック" panose="020B0400000000000000" pitchFamily="50" charset="-128"/>
                      </a:endParaRPr>
                    </a:p>
                  </a:txBody>
                  <a:tcPr anchor="ctr">
                    <a:solidFill>
                      <a:schemeClr val="accent1">
                        <a:lumMod val="20000"/>
                        <a:lumOff val="80000"/>
                      </a:schemeClr>
                    </a:solidFill>
                  </a:tcPr>
                </a:tc>
                <a:tc>
                  <a:txBody>
                    <a:bodyPr/>
                    <a:lstStyle/>
                    <a:p>
                      <a:r>
                        <a:rPr kumimoji="1" lang="ja-JP" altLang="en-US" sz="1200" b="0" u="sng" dirty="0">
                          <a:solidFill>
                            <a:srgbClr val="FF0000"/>
                          </a:solidFill>
                          <a:latin typeface="BIZ UDPゴシック" panose="020B0400000000000000" pitchFamily="50" charset="-128"/>
                          <a:ea typeface="BIZ UDPゴシック" panose="020B0400000000000000" pitchFamily="50" charset="-128"/>
                        </a:rPr>
                        <a:t>今後４０年間で総額が約２０</a:t>
                      </a:r>
                      <a:r>
                        <a:rPr kumimoji="1" lang="en-US" altLang="ja-JP" sz="1200" b="0" u="sng" dirty="0">
                          <a:solidFill>
                            <a:srgbClr val="FF0000"/>
                          </a:solidFill>
                          <a:latin typeface="BIZ UDPゴシック" panose="020B0400000000000000" pitchFamily="50" charset="-128"/>
                          <a:ea typeface="BIZ UDPゴシック" panose="020B0400000000000000" pitchFamily="50" charset="-128"/>
                        </a:rPr>
                        <a:t>0</a:t>
                      </a:r>
                      <a:r>
                        <a:rPr kumimoji="1" lang="ja-JP" altLang="en-US" sz="1200" b="0" u="sng" dirty="0">
                          <a:solidFill>
                            <a:srgbClr val="FF0000"/>
                          </a:solidFill>
                          <a:latin typeface="BIZ UDPゴシック" panose="020B0400000000000000" pitchFamily="50" charset="-128"/>
                          <a:ea typeface="BIZ UDPゴシック" panose="020B0400000000000000" pitchFamily="50" charset="-128"/>
                        </a:rPr>
                        <a:t>億円</a:t>
                      </a:r>
                    </a:p>
                    <a:p>
                      <a:r>
                        <a:rPr kumimoji="1" lang="ja-JP" altLang="en-US" sz="1200" b="0" u="none" dirty="0">
                          <a:solidFill>
                            <a:schemeClr val="tx1"/>
                          </a:solidFill>
                          <a:latin typeface="BIZ UDPゴシック" panose="020B0400000000000000" pitchFamily="50" charset="-128"/>
                          <a:ea typeface="BIZ UDPゴシック" panose="020B0400000000000000" pitchFamily="50" charset="-128"/>
                        </a:rPr>
                        <a:t>（</a:t>
                      </a:r>
                      <a:r>
                        <a:rPr kumimoji="1" lang="ja-JP" altLang="en-US" sz="1200" b="0" u="sng" dirty="0">
                          <a:solidFill>
                            <a:srgbClr val="FF0000"/>
                          </a:solidFill>
                          <a:latin typeface="BIZ UDPゴシック" panose="020B0400000000000000" pitchFamily="50" charset="-128"/>
                          <a:ea typeface="BIZ UDPゴシック" panose="020B0400000000000000" pitchFamily="50" charset="-128"/>
                        </a:rPr>
                        <a:t>年平均額は約</a:t>
                      </a:r>
                      <a:r>
                        <a:rPr kumimoji="1" lang="en-US" altLang="ja-JP" sz="1200" b="0" u="sng" dirty="0">
                          <a:solidFill>
                            <a:srgbClr val="FF0000"/>
                          </a:solidFill>
                          <a:latin typeface="BIZ UDPゴシック" panose="020B0400000000000000" pitchFamily="50" charset="-128"/>
                          <a:ea typeface="BIZ UDPゴシック" panose="020B0400000000000000" pitchFamily="50" charset="-128"/>
                        </a:rPr>
                        <a:t>5.0</a:t>
                      </a:r>
                      <a:r>
                        <a:rPr kumimoji="1" lang="ja-JP" altLang="en-US" sz="1200" b="0" u="sng" dirty="0">
                          <a:solidFill>
                            <a:srgbClr val="FF0000"/>
                          </a:solidFill>
                          <a:latin typeface="BIZ UDPゴシック" panose="020B0400000000000000" pitchFamily="50" charset="-128"/>
                          <a:ea typeface="BIZ UDPゴシック" panose="020B0400000000000000" pitchFamily="50" charset="-128"/>
                        </a:rPr>
                        <a:t>億円</a:t>
                      </a:r>
                      <a:r>
                        <a:rPr kumimoji="1" lang="ja-JP" altLang="en-US" sz="1200" b="0" u="none" dirty="0">
                          <a:solidFill>
                            <a:schemeClr val="tx1"/>
                          </a:solidFill>
                          <a:latin typeface="BIZ UDPゴシック" panose="020B0400000000000000" pitchFamily="50" charset="-128"/>
                          <a:ea typeface="BIZ UDPゴシック" panose="020B0400000000000000" pitchFamily="50" charset="-128"/>
                        </a:rPr>
                        <a:t>）</a:t>
                      </a:r>
                    </a:p>
                  </a:txBody>
                  <a:tcPr anchor="ctr"/>
                </a:tc>
                <a:extLst>
                  <a:ext uri="{0D108BD9-81ED-4DB2-BD59-A6C34878D82A}">
                    <a16:rowId xmlns:a16="http://schemas.microsoft.com/office/drawing/2014/main" val="1397604318"/>
                  </a:ext>
                </a:extLst>
              </a:tr>
            </a:tbl>
          </a:graphicData>
        </a:graphic>
      </p:graphicFrame>
      <p:sp>
        <p:nvSpPr>
          <p:cNvPr id="12" name="テキスト ボックス 11">
            <a:extLst>
              <a:ext uri="{FF2B5EF4-FFF2-40B4-BE49-F238E27FC236}">
                <a16:creationId xmlns:a16="http://schemas.microsoft.com/office/drawing/2014/main" id="{FC63E664-D9EA-4AAD-9F1D-0B172ACACEC4}"/>
              </a:ext>
            </a:extLst>
          </p:cNvPr>
          <p:cNvSpPr txBox="1"/>
          <p:nvPr/>
        </p:nvSpPr>
        <p:spPr>
          <a:xfrm>
            <a:off x="0" y="48549"/>
            <a:ext cx="10120078" cy="523220"/>
          </a:xfrm>
          <a:prstGeom prst="rect">
            <a:avLst/>
          </a:prstGeom>
          <a:noFill/>
        </p:spPr>
        <p:txBody>
          <a:bodyPr wrap="none" rtlCol="0">
            <a:spAutoFit/>
          </a:bodyPr>
          <a:lstStyle/>
          <a:p>
            <a:pPr lvl="0"/>
            <a:r>
              <a:rPr kumimoji="1" lang="ja-JP" altLang="en-US" sz="2800" b="1" dirty="0">
                <a:ln>
                  <a:solidFill>
                    <a:srgbClr val="F9FEDE"/>
                  </a:solidFill>
                </a:ln>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４．財政シミュレーションの留意事項 </a:t>
            </a:r>
            <a:r>
              <a:rPr kumimoji="1" lang="ja-JP" altLang="en-US" b="1" dirty="0">
                <a:ln>
                  <a:solidFill>
                    <a:srgbClr val="F9FEDE"/>
                  </a:solidFill>
                </a:ln>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（一斉に老朽化する公共施設等への対応）</a:t>
            </a:r>
            <a:endParaRPr kumimoji="1" lang="ja-JP" altLang="en-US" u="sng" dirty="0">
              <a:ln>
                <a:solidFill>
                  <a:srgbClr val="F9FEDE"/>
                </a:solidFill>
              </a:ln>
              <a:solidFill>
                <a:srgbClr val="FFFF00"/>
              </a:solidFill>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8146550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角丸四角形 7">
            <a:extLst>
              <a:ext uri="{FF2B5EF4-FFF2-40B4-BE49-F238E27FC236}">
                <a16:creationId xmlns:a16="http://schemas.microsoft.com/office/drawing/2014/main" id="{0C3AB782-6DD8-417A-9584-B12B43A1C8C9}"/>
              </a:ext>
            </a:extLst>
          </p:cNvPr>
          <p:cNvSpPr/>
          <p:nvPr/>
        </p:nvSpPr>
        <p:spPr>
          <a:xfrm>
            <a:off x="315106" y="4889441"/>
            <a:ext cx="9241360" cy="1797065"/>
          </a:xfrm>
          <a:prstGeom prst="roundRect">
            <a:avLst>
              <a:gd name="adj" fmla="val 0"/>
            </a:avLst>
          </a:prstGeom>
          <a:solidFill>
            <a:schemeClr val="accent4">
              <a:lumMod val="20000"/>
              <a:lumOff val="80000"/>
            </a:schemeClr>
          </a:solidFill>
          <a:ln w="63500" cmpd="thickThi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000"/>
          </a:p>
        </p:txBody>
      </p:sp>
      <p:sp>
        <p:nvSpPr>
          <p:cNvPr id="40" name="正方形/長方形 39"/>
          <p:cNvSpPr/>
          <p:nvPr/>
        </p:nvSpPr>
        <p:spPr>
          <a:xfrm>
            <a:off x="0" y="0"/>
            <a:ext cx="9906000" cy="664219"/>
          </a:xfrm>
          <a:prstGeom prst="rect">
            <a:avLst/>
          </a:prstGeom>
          <a:gradFill flip="none" rotWithShape="1">
            <a:gsLst>
              <a:gs pos="0">
                <a:schemeClr val="accent6">
                  <a:lumMod val="50000"/>
                </a:schemeClr>
              </a:gs>
              <a:gs pos="61000">
                <a:schemeClr val="accent6">
                  <a:lumMod val="75000"/>
                </a:schemeClr>
              </a:gs>
              <a:gs pos="100000">
                <a:schemeClr val="accent6">
                  <a:lumMod val="40000"/>
                  <a:lumOff val="6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2" name="正方形/長方形 21"/>
          <p:cNvSpPr/>
          <p:nvPr/>
        </p:nvSpPr>
        <p:spPr>
          <a:xfrm>
            <a:off x="49351" y="817995"/>
            <a:ext cx="9772867" cy="3693976"/>
          </a:xfrm>
          <a:prstGeom prst="rect">
            <a:avLst/>
          </a:prstGeom>
          <a:noFill/>
          <a:ln w="19050">
            <a:solidFill>
              <a:schemeClr val="tx2"/>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46" name="テキスト ボックス 45"/>
          <p:cNvSpPr txBox="1"/>
          <p:nvPr/>
        </p:nvSpPr>
        <p:spPr>
          <a:xfrm>
            <a:off x="402861" y="2130072"/>
            <a:ext cx="3929783" cy="307777"/>
          </a:xfrm>
          <a:prstGeom prst="rect">
            <a:avLst/>
          </a:prstGeom>
          <a:noFill/>
        </p:spPr>
        <p:txBody>
          <a:bodyPr wrap="square" rtlCol="0">
            <a:spAutoFit/>
          </a:bodyPr>
          <a:lstStyle/>
          <a:p>
            <a:pPr algn="ctr"/>
            <a:r>
              <a:rPr kumimoji="1" lang="en-US" altLang="ja-JP" sz="1400" dirty="0">
                <a:latin typeface="BIZ UDPゴシック" panose="020B0400000000000000" pitchFamily="50" charset="-128"/>
                <a:ea typeface="BIZ UDPゴシック" panose="020B0400000000000000" pitchFamily="50" charset="-128"/>
              </a:rPr>
              <a:t>【</a:t>
            </a:r>
            <a:r>
              <a:rPr kumimoji="1" lang="ja-JP" altLang="en-US" sz="1400" dirty="0">
                <a:latin typeface="BIZ UDPゴシック" panose="020B0400000000000000" pitchFamily="50" charset="-128"/>
                <a:ea typeface="BIZ UDPゴシック" panose="020B0400000000000000" pitchFamily="50" charset="-128"/>
              </a:rPr>
              <a:t> 臨時交付金の充当額、主な対象事業 </a:t>
            </a:r>
            <a:r>
              <a:rPr kumimoji="1" lang="en-US" altLang="ja-JP" sz="1400" dirty="0">
                <a:latin typeface="BIZ UDPゴシック" panose="020B0400000000000000" pitchFamily="50" charset="-128"/>
                <a:ea typeface="BIZ UDPゴシック" panose="020B0400000000000000" pitchFamily="50" charset="-128"/>
              </a:rPr>
              <a:t>】</a:t>
            </a:r>
            <a:endParaRPr kumimoji="1" lang="ja-JP" altLang="en-US" sz="1400" dirty="0">
              <a:latin typeface="BIZ UDPゴシック" panose="020B0400000000000000" pitchFamily="50" charset="-128"/>
              <a:ea typeface="BIZ UDPゴシック" panose="020B0400000000000000" pitchFamily="50" charset="-128"/>
            </a:endParaRPr>
          </a:p>
        </p:txBody>
      </p:sp>
      <p:sp>
        <p:nvSpPr>
          <p:cNvPr id="72" name="テキスト ボックス 71"/>
          <p:cNvSpPr txBox="1"/>
          <p:nvPr/>
        </p:nvSpPr>
        <p:spPr>
          <a:xfrm>
            <a:off x="5331049" y="2159358"/>
            <a:ext cx="3830637" cy="307777"/>
          </a:xfrm>
          <a:prstGeom prst="rect">
            <a:avLst/>
          </a:prstGeom>
          <a:noFill/>
        </p:spPr>
        <p:txBody>
          <a:bodyPr wrap="square" rtlCol="0">
            <a:spAutoFit/>
          </a:bodyPr>
          <a:lstStyle/>
          <a:p>
            <a:pPr algn="ctr"/>
            <a:r>
              <a:rPr kumimoji="1" lang="en-US" altLang="ja-JP" sz="1400" dirty="0">
                <a:latin typeface="BIZ UDPゴシック" panose="020B0400000000000000" pitchFamily="50" charset="-128"/>
                <a:ea typeface="BIZ UDPゴシック" panose="020B0400000000000000" pitchFamily="50" charset="-128"/>
              </a:rPr>
              <a:t>【</a:t>
            </a:r>
            <a:r>
              <a:rPr kumimoji="1" lang="ja-JP" altLang="en-US" sz="1400" dirty="0">
                <a:latin typeface="BIZ UDPゴシック" panose="020B0400000000000000" pitchFamily="50" charset="-128"/>
                <a:ea typeface="BIZ UDPゴシック" panose="020B0400000000000000" pitchFamily="50" charset="-128"/>
              </a:rPr>
              <a:t> コロナ禍により実施を見送った事業 </a:t>
            </a:r>
            <a:r>
              <a:rPr kumimoji="1" lang="en-US" altLang="ja-JP" sz="1400" dirty="0">
                <a:latin typeface="BIZ UDPゴシック" panose="020B0400000000000000" pitchFamily="50" charset="-128"/>
                <a:ea typeface="BIZ UDPゴシック" panose="020B0400000000000000" pitchFamily="50" charset="-128"/>
              </a:rPr>
              <a:t>】</a:t>
            </a:r>
            <a:endParaRPr kumimoji="1" lang="ja-JP" altLang="en-US" sz="1400" dirty="0">
              <a:latin typeface="BIZ UDPゴシック" panose="020B0400000000000000" pitchFamily="50" charset="-128"/>
              <a:ea typeface="BIZ UDPゴシック" panose="020B0400000000000000" pitchFamily="50" charset="-128"/>
            </a:endParaRPr>
          </a:p>
        </p:txBody>
      </p:sp>
      <p:sp>
        <p:nvSpPr>
          <p:cNvPr id="43" name="正方形/長方形 42"/>
          <p:cNvSpPr/>
          <p:nvPr/>
        </p:nvSpPr>
        <p:spPr>
          <a:xfrm>
            <a:off x="0" y="992951"/>
            <a:ext cx="9930337" cy="1400383"/>
          </a:xfrm>
          <a:prstGeom prst="rect">
            <a:avLst/>
          </a:prstGeom>
        </p:spPr>
        <p:txBody>
          <a:bodyPr wrap="square">
            <a:spAutoFit/>
          </a:bodyPr>
          <a:lstStyle/>
          <a:p>
            <a:pPr>
              <a:lnSpc>
                <a:spcPts val="2400"/>
              </a:lnSpc>
              <a:spcAft>
                <a:spcPts val="600"/>
              </a:spcAft>
            </a:pPr>
            <a:r>
              <a:rPr kumimoji="1" lang="ja-JP" altLang="en-US" sz="1600" dirty="0">
                <a:solidFill>
                  <a:srgbClr val="FFC000"/>
                </a:solidFill>
                <a:latin typeface="BIZ UDPゴシック" panose="020B0400000000000000" pitchFamily="50" charset="-128"/>
                <a:ea typeface="BIZ UDPゴシック" panose="020B0400000000000000" pitchFamily="50" charset="-128"/>
              </a:rPr>
              <a:t>● </a:t>
            </a:r>
            <a:r>
              <a:rPr kumimoji="1" lang="ja-JP" altLang="en-US" sz="1600" dirty="0">
                <a:latin typeface="BIZ UDPゴシック" panose="020B0400000000000000" pitchFamily="50" charset="-128"/>
                <a:ea typeface="BIZ UDPゴシック" panose="020B0400000000000000" pitchFamily="50" charset="-128"/>
              </a:rPr>
              <a:t>国が令和２年度に創設した「新型コロナウイルス感染症対応地方創生臨時交付金（以下「臨時交付金」）」</a:t>
            </a:r>
            <a:r>
              <a:rPr kumimoji="1" lang="en-US" altLang="ja-JP" sz="1600" dirty="0">
                <a:latin typeface="BIZ UDPゴシック" panose="020B0400000000000000" pitchFamily="50" charset="-128"/>
                <a:ea typeface="BIZ UDPゴシック" panose="020B0400000000000000" pitchFamily="50" charset="-128"/>
              </a:rPr>
              <a:t/>
            </a:r>
            <a:br>
              <a:rPr kumimoji="1" lang="en-US" altLang="ja-JP" sz="1600" dirty="0">
                <a:latin typeface="BIZ UDPゴシック" panose="020B0400000000000000" pitchFamily="50" charset="-128"/>
                <a:ea typeface="BIZ UDPゴシック" panose="020B0400000000000000" pitchFamily="50" charset="-128"/>
              </a:rPr>
            </a:br>
            <a:r>
              <a:rPr kumimoji="1" lang="ja-JP" altLang="en-US" sz="1600" dirty="0">
                <a:latin typeface="BIZ UDPゴシック" panose="020B0400000000000000" pitchFamily="50" charset="-128"/>
                <a:ea typeface="BIZ UDPゴシック" panose="020B0400000000000000" pitchFamily="50" charset="-128"/>
              </a:rPr>
              <a:t>　　を、これまで振興券などの事業に要する経費の全部または一部に活用。</a:t>
            </a:r>
            <a:r>
              <a:rPr kumimoji="1" lang="en-US" altLang="ja-JP" sz="1600" dirty="0">
                <a:latin typeface="BIZ UDPゴシック" panose="020B0400000000000000" pitchFamily="50" charset="-128"/>
                <a:ea typeface="BIZ UDPゴシック" panose="020B0400000000000000" pitchFamily="50" charset="-128"/>
              </a:rPr>
              <a:t/>
            </a:r>
            <a:br>
              <a:rPr kumimoji="1" lang="en-US" altLang="ja-JP" sz="1600" dirty="0">
                <a:latin typeface="BIZ UDPゴシック" panose="020B0400000000000000" pitchFamily="50" charset="-128"/>
                <a:ea typeface="BIZ UDPゴシック" panose="020B0400000000000000" pitchFamily="50" charset="-128"/>
              </a:rPr>
            </a:br>
            <a:r>
              <a:rPr kumimoji="1" lang="ja-JP" altLang="en-US" sz="1600" dirty="0">
                <a:solidFill>
                  <a:srgbClr val="FFC000"/>
                </a:solidFill>
                <a:latin typeface="BIZ UDPゴシック" panose="020B0400000000000000" pitchFamily="50" charset="-128"/>
                <a:ea typeface="BIZ UDPゴシック" panose="020B0400000000000000" pitchFamily="50" charset="-128"/>
              </a:rPr>
              <a:t>● </a:t>
            </a:r>
            <a:r>
              <a:rPr kumimoji="1" lang="ja-JP" altLang="en-US" sz="1600" dirty="0">
                <a:latin typeface="BIZ UDPゴシック" panose="020B0400000000000000" pitchFamily="50" charset="-128"/>
                <a:ea typeface="BIZ UDPゴシック" panose="020B0400000000000000" pitchFamily="50" charset="-128"/>
              </a:rPr>
              <a:t>新型コロナウイルス感染症の影響により、令和２年以降実施を見送った自主事業</a:t>
            </a:r>
            <a:r>
              <a:rPr kumimoji="1" lang="ja-JP" altLang="en-US" sz="1600" dirty="0" smtClean="0">
                <a:latin typeface="BIZ UDPゴシック" panose="020B0400000000000000" pitchFamily="50" charset="-128"/>
                <a:ea typeface="BIZ UDPゴシック" panose="020B0400000000000000" pitchFamily="50" charset="-128"/>
              </a:rPr>
              <a:t>などがあり</a:t>
            </a:r>
            <a:r>
              <a:rPr kumimoji="1" lang="ja-JP" altLang="en-US" sz="1600" dirty="0">
                <a:latin typeface="BIZ UDPゴシック" panose="020B0400000000000000" pitchFamily="50" charset="-128"/>
                <a:ea typeface="BIZ UDPゴシック" panose="020B0400000000000000" pitchFamily="50" charset="-128"/>
              </a:rPr>
              <a:t>、不用額が発生。</a:t>
            </a:r>
            <a:endParaRPr kumimoji="1" lang="en-US" altLang="ja-JP" sz="1600" dirty="0">
              <a:latin typeface="BIZ UDPゴシック" panose="020B0400000000000000" pitchFamily="50" charset="-128"/>
              <a:ea typeface="BIZ UDPゴシック" panose="020B0400000000000000" pitchFamily="50" charset="-128"/>
            </a:endParaRPr>
          </a:p>
          <a:p>
            <a:pPr>
              <a:lnSpc>
                <a:spcPts val="2400"/>
              </a:lnSpc>
              <a:spcAft>
                <a:spcPts val="600"/>
              </a:spcAft>
            </a:pPr>
            <a:r>
              <a:rPr kumimoji="1" lang="ja-JP" altLang="en-US" sz="1600" dirty="0">
                <a:latin typeface="BIZ UDPゴシック" panose="020B0400000000000000" pitchFamily="50" charset="-128"/>
                <a:ea typeface="BIZ UDPゴシック" panose="020B0400000000000000" pitchFamily="50" charset="-128"/>
              </a:rPr>
              <a:t>　</a:t>
            </a:r>
            <a:endParaRPr kumimoji="1" lang="en-US" altLang="ja-JP" sz="1600" b="1" u="sng" dirty="0">
              <a:solidFill>
                <a:srgbClr val="FF0000"/>
              </a:solidFill>
              <a:latin typeface="BIZ UDPゴシック" panose="020B0400000000000000" pitchFamily="50" charset="-128"/>
              <a:ea typeface="BIZ UDPゴシック" panose="020B0400000000000000" pitchFamily="50" charset="-128"/>
            </a:endParaRPr>
          </a:p>
        </p:txBody>
      </p:sp>
      <p:sp>
        <p:nvSpPr>
          <p:cNvPr id="50" name="スライド番号プレースホルダー 2"/>
          <p:cNvSpPr>
            <a:spLocks noGrp="1"/>
          </p:cNvSpPr>
          <p:nvPr>
            <p:ph type="sldNum" sz="quarter" idx="12"/>
          </p:nvPr>
        </p:nvSpPr>
        <p:spPr>
          <a:xfrm>
            <a:off x="9427334" y="6490952"/>
            <a:ext cx="418722" cy="307904"/>
          </a:xfrm>
        </p:spPr>
        <p:txBody>
          <a:bodyPr/>
          <a:lstStyle/>
          <a:p>
            <a:fld id="{CEF11362-7839-4052-8A35-1ED7E4DBB9BD}" type="slidenum">
              <a:rPr kumimoji="1" lang="ja-JP" altLang="en-US" b="1" smtClean="0">
                <a:latin typeface="BIZ UDPゴシック" panose="020B0400000000000000" pitchFamily="50" charset="-128"/>
                <a:ea typeface="BIZ UDPゴシック" panose="020B0400000000000000" pitchFamily="50" charset="-128"/>
              </a:rPr>
              <a:t>5</a:t>
            </a:fld>
            <a:endParaRPr kumimoji="1" lang="ja-JP" altLang="en-US" b="1" dirty="0">
              <a:latin typeface="BIZ UDPゴシック" panose="020B0400000000000000" pitchFamily="50" charset="-128"/>
              <a:ea typeface="BIZ UDPゴシック" panose="020B0400000000000000" pitchFamily="50" charset="-128"/>
            </a:endParaRPr>
          </a:p>
        </p:txBody>
      </p:sp>
      <p:graphicFrame>
        <p:nvGraphicFramePr>
          <p:cNvPr id="52" name="表 21">
            <a:extLst>
              <a:ext uri="{FF2B5EF4-FFF2-40B4-BE49-F238E27FC236}">
                <a16:creationId xmlns:a16="http://schemas.microsoft.com/office/drawing/2014/main" id="{742ED7FD-DFE3-4B50-8206-D642AF431D92}"/>
              </a:ext>
            </a:extLst>
          </p:cNvPr>
          <p:cNvGraphicFramePr>
            <a:graphicFrameLocks noGrp="1" noChangeAspect="1"/>
          </p:cNvGraphicFramePr>
          <p:nvPr>
            <p:extLst>
              <p:ext uri="{D42A27DB-BD31-4B8C-83A1-F6EECF244321}">
                <p14:modId xmlns:p14="http://schemas.microsoft.com/office/powerpoint/2010/main" val="75421255"/>
              </p:ext>
            </p:extLst>
          </p:nvPr>
        </p:nvGraphicFramePr>
        <p:xfrm>
          <a:off x="443287" y="2720607"/>
          <a:ext cx="4492498" cy="1434046"/>
        </p:xfrm>
        <a:graphic>
          <a:graphicData uri="http://schemas.openxmlformats.org/drawingml/2006/table">
            <a:tbl>
              <a:tblPr>
                <a:tableStyleId>{5940675A-B579-460E-94D1-54222C63F5DA}</a:tableStyleId>
              </a:tblPr>
              <a:tblGrid>
                <a:gridCol w="493595">
                  <a:extLst>
                    <a:ext uri="{9D8B030D-6E8A-4147-A177-3AD203B41FA5}">
                      <a16:colId xmlns:a16="http://schemas.microsoft.com/office/drawing/2014/main" val="2163183408"/>
                    </a:ext>
                  </a:extLst>
                </a:gridCol>
                <a:gridCol w="1059366">
                  <a:extLst>
                    <a:ext uri="{9D8B030D-6E8A-4147-A177-3AD203B41FA5}">
                      <a16:colId xmlns:a16="http://schemas.microsoft.com/office/drawing/2014/main" val="1769939388"/>
                    </a:ext>
                  </a:extLst>
                </a:gridCol>
                <a:gridCol w="2939537">
                  <a:extLst>
                    <a:ext uri="{9D8B030D-6E8A-4147-A177-3AD203B41FA5}">
                      <a16:colId xmlns:a16="http://schemas.microsoft.com/office/drawing/2014/main" val="2898818577"/>
                    </a:ext>
                  </a:extLst>
                </a:gridCol>
              </a:tblGrid>
              <a:tr h="253088">
                <a:tc>
                  <a:txBody>
                    <a:bodyPr/>
                    <a:lstStyle/>
                    <a:p>
                      <a:pPr algn="ctr"/>
                      <a:r>
                        <a:rPr kumimoji="1" lang="ja-JP" altLang="en-US" sz="1200" b="0">
                          <a:latin typeface="BIZ UDPゴシック" panose="020B0400000000000000" pitchFamily="50" charset="-128"/>
                          <a:ea typeface="BIZ UDPゴシック" panose="020B0400000000000000" pitchFamily="50" charset="-128"/>
                        </a:rPr>
                        <a:t>年度</a:t>
                      </a:r>
                      <a:endParaRPr kumimoji="1" lang="ja-JP" altLang="en-US" sz="1200" b="0" dirty="0">
                        <a:latin typeface="BIZ UDPゴシック" panose="020B0400000000000000" pitchFamily="50" charset="-128"/>
                        <a:ea typeface="BIZ UDPゴシック" panose="020B0400000000000000" pitchFamily="50" charset="-128"/>
                      </a:endParaRPr>
                    </a:p>
                  </a:txBody>
                  <a:tcPr anchor="ctr">
                    <a:solidFill>
                      <a:schemeClr val="accent1">
                        <a:lumMod val="20000"/>
                        <a:lumOff val="80000"/>
                      </a:schemeClr>
                    </a:solidFill>
                  </a:tcPr>
                </a:tc>
                <a:tc>
                  <a:txBody>
                    <a:bodyPr/>
                    <a:lstStyle/>
                    <a:p>
                      <a:pPr algn="ctr"/>
                      <a:r>
                        <a:rPr kumimoji="1" lang="ja-JP" altLang="en-US" sz="1200" b="0" u="none">
                          <a:solidFill>
                            <a:schemeClr val="tx1"/>
                          </a:solidFill>
                          <a:latin typeface="BIZ UDPゴシック" panose="020B0400000000000000" pitchFamily="50" charset="-128"/>
                          <a:ea typeface="BIZ UDPゴシック" panose="020B0400000000000000" pitchFamily="50" charset="-128"/>
                        </a:rPr>
                        <a:t>充当額</a:t>
                      </a:r>
                      <a:endParaRPr kumimoji="1" lang="ja-JP" altLang="en-US" sz="1200" b="0" u="none" dirty="0">
                        <a:solidFill>
                          <a:schemeClr val="tx1"/>
                        </a:solidFill>
                        <a:latin typeface="BIZ UDPゴシック" panose="020B0400000000000000" pitchFamily="50" charset="-128"/>
                        <a:ea typeface="BIZ UDPゴシック" panose="020B0400000000000000" pitchFamily="50" charset="-128"/>
                      </a:endParaRPr>
                    </a:p>
                  </a:txBody>
                  <a:tcPr anchor="ctr">
                    <a:solidFill>
                      <a:schemeClr val="accent1">
                        <a:lumMod val="20000"/>
                        <a:lumOff val="80000"/>
                      </a:schemeClr>
                    </a:solidFill>
                  </a:tcPr>
                </a:tc>
                <a:tc>
                  <a:txBody>
                    <a:bodyPr/>
                    <a:lstStyle/>
                    <a:p>
                      <a:pPr algn="ctr"/>
                      <a:r>
                        <a:rPr kumimoji="1" lang="ja-JP" altLang="en-US" sz="1200" b="0">
                          <a:latin typeface="BIZ UDPゴシック" panose="020B0400000000000000" pitchFamily="50" charset="-128"/>
                          <a:ea typeface="BIZ UDPゴシック" panose="020B0400000000000000" pitchFamily="50" charset="-128"/>
                        </a:rPr>
                        <a:t>主な対象事業</a:t>
                      </a:r>
                      <a:endParaRPr kumimoji="1" lang="ja-JP" altLang="en-US" sz="1200" b="1" u="sng" dirty="0">
                        <a:solidFill>
                          <a:schemeClr val="accent2"/>
                        </a:solidFill>
                        <a:latin typeface="BIZ UDPゴシック" panose="020B0400000000000000" pitchFamily="50" charset="-128"/>
                        <a:ea typeface="BIZ UDPゴシック" panose="020B0400000000000000" pitchFamily="50" charset="-128"/>
                      </a:endParaRPr>
                    </a:p>
                  </a:txBody>
                  <a:tcPr anchor="ctr">
                    <a:solidFill>
                      <a:schemeClr val="accent1">
                        <a:lumMod val="20000"/>
                        <a:lumOff val="80000"/>
                      </a:schemeClr>
                    </a:solidFill>
                  </a:tcPr>
                </a:tc>
                <a:extLst>
                  <a:ext uri="{0D108BD9-81ED-4DB2-BD59-A6C34878D82A}">
                    <a16:rowId xmlns:a16="http://schemas.microsoft.com/office/drawing/2014/main" val="1816219830"/>
                  </a:ext>
                </a:extLst>
              </a:tr>
              <a:tr h="401444">
                <a:tc>
                  <a:txBody>
                    <a:bodyPr/>
                    <a:lstStyle/>
                    <a:p>
                      <a:pPr algn="ctr"/>
                      <a:r>
                        <a:rPr kumimoji="1" lang="ja-JP" altLang="en-US" sz="1200" b="0">
                          <a:latin typeface="BIZ UDPゴシック" panose="020B0400000000000000" pitchFamily="50" charset="-128"/>
                          <a:ea typeface="BIZ UDPゴシック" panose="020B0400000000000000" pitchFamily="50" charset="-128"/>
                        </a:rPr>
                        <a:t>Ｒ２</a:t>
                      </a:r>
                      <a:endParaRPr kumimoji="1" lang="ja-JP" altLang="en-US" sz="1200" b="0" dirty="0">
                        <a:latin typeface="BIZ UDPゴシック" panose="020B0400000000000000" pitchFamily="50" charset="-128"/>
                        <a:ea typeface="BIZ UDPゴシック" panose="020B0400000000000000" pitchFamily="50" charset="-128"/>
                      </a:endParaRPr>
                    </a:p>
                  </a:txBody>
                  <a:tcPr anchor="ctr">
                    <a:solidFill>
                      <a:schemeClr val="accent1">
                        <a:lumMod val="20000"/>
                        <a:lumOff val="80000"/>
                      </a:schemeClr>
                    </a:solidFill>
                  </a:tcPr>
                </a:tc>
                <a:tc>
                  <a:txBody>
                    <a:bodyPr/>
                    <a:lstStyle/>
                    <a:p>
                      <a:pPr algn="ctr"/>
                      <a:r>
                        <a:rPr kumimoji="1" lang="ja-JP" altLang="en-US" sz="1200" b="0" u="none" dirty="0">
                          <a:solidFill>
                            <a:schemeClr val="tx1"/>
                          </a:solidFill>
                          <a:latin typeface="BIZ UDPゴシック" panose="020B0400000000000000" pitchFamily="50" charset="-128"/>
                          <a:ea typeface="BIZ UDPゴシック" panose="020B0400000000000000" pitchFamily="50" charset="-128"/>
                        </a:rPr>
                        <a:t>約０</a:t>
                      </a:r>
                      <a:r>
                        <a:rPr kumimoji="1" lang="en-US" altLang="ja-JP" sz="1200" b="0" u="none" dirty="0">
                          <a:solidFill>
                            <a:schemeClr val="tx1"/>
                          </a:solidFill>
                          <a:latin typeface="BIZ UDPゴシック" panose="020B0400000000000000" pitchFamily="50" charset="-128"/>
                          <a:ea typeface="BIZ UDPゴシック" panose="020B0400000000000000" pitchFamily="50" charset="-128"/>
                        </a:rPr>
                        <a:t>.</a:t>
                      </a:r>
                      <a:r>
                        <a:rPr kumimoji="1" lang="ja-JP" altLang="en-US" sz="1200" b="0" u="none" dirty="0">
                          <a:solidFill>
                            <a:schemeClr val="tx1"/>
                          </a:solidFill>
                          <a:latin typeface="BIZ UDPゴシック" panose="020B0400000000000000" pitchFamily="50" charset="-128"/>
                          <a:ea typeface="BIZ UDPゴシック" panose="020B0400000000000000" pitchFamily="50" charset="-128"/>
                        </a:rPr>
                        <a:t>８億円</a:t>
                      </a:r>
                    </a:p>
                  </a:txBody>
                  <a:tcPr anchor="ctr"/>
                </a:tc>
                <a:tc>
                  <a:txBody>
                    <a:bodyPr/>
                    <a:lstStyle/>
                    <a:p>
                      <a:r>
                        <a:rPr kumimoji="1" lang="ja-JP" altLang="en-US" sz="1200" b="0" u="none" dirty="0">
                          <a:solidFill>
                            <a:schemeClr val="tx1"/>
                          </a:solidFill>
                          <a:latin typeface="BIZ UDPゴシック" panose="020B0400000000000000" pitchFamily="50" charset="-128"/>
                          <a:ea typeface="BIZ UDPゴシック" panose="020B0400000000000000" pitchFamily="50" charset="-128"/>
                        </a:rPr>
                        <a:t>振興券事業</a:t>
                      </a:r>
                      <a:endParaRPr kumimoji="1" lang="ja-JP" altLang="en-US" sz="1200" b="1" u="sng" dirty="0">
                        <a:solidFill>
                          <a:schemeClr val="accent2"/>
                        </a:solidFill>
                        <a:latin typeface="BIZ UDPゴシック" panose="020B0400000000000000" pitchFamily="50" charset="-128"/>
                        <a:ea typeface="BIZ UDPゴシック" panose="020B0400000000000000" pitchFamily="50" charset="-128"/>
                      </a:endParaRPr>
                    </a:p>
                  </a:txBody>
                  <a:tcPr anchor="ctr"/>
                </a:tc>
                <a:extLst>
                  <a:ext uri="{0D108BD9-81ED-4DB2-BD59-A6C34878D82A}">
                    <a16:rowId xmlns:a16="http://schemas.microsoft.com/office/drawing/2014/main" val="1397604318"/>
                  </a:ext>
                </a:extLst>
              </a:tr>
              <a:tr h="379141">
                <a:tc>
                  <a:txBody>
                    <a:bodyPr/>
                    <a:lstStyle/>
                    <a:p>
                      <a:pPr algn="ctr"/>
                      <a:r>
                        <a:rPr kumimoji="1" lang="ja-JP" altLang="en-US" sz="1200" b="0">
                          <a:latin typeface="BIZ UDPゴシック" panose="020B0400000000000000" pitchFamily="50" charset="-128"/>
                          <a:ea typeface="BIZ UDPゴシック" panose="020B0400000000000000" pitchFamily="50" charset="-128"/>
                        </a:rPr>
                        <a:t>Ｒ３</a:t>
                      </a:r>
                      <a:endParaRPr kumimoji="1" lang="en-US" altLang="ja-JP" sz="1200" b="0" dirty="0">
                        <a:latin typeface="BIZ UDPゴシック" panose="020B0400000000000000" pitchFamily="50" charset="-128"/>
                        <a:ea typeface="BIZ UDPゴシック" panose="020B0400000000000000" pitchFamily="50" charset="-128"/>
                      </a:endParaRPr>
                    </a:p>
                  </a:txBody>
                  <a:tcPr anchor="ctr">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u="none" dirty="0">
                          <a:solidFill>
                            <a:schemeClr val="tx1"/>
                          </a:solidFill>
                          <a:latin typeface="BIZ UDPゴシック" panose="020B0400000000000000" pitchFamily="50" charset="-128"/>
                          <a:ea typeface="BIZ UDPゴシック" panose="020B0400000000000000" pitchFamily="50" charset="-128"/>
                        </a:rPr>
                        <a:t>約０</a:t>
                      </a:r>
                      <a:r>
                        <a:rPr kumimoji="1" lang="en-US" altLang="ja-JP" sz="1200" b="0" u="none" dirty="0">
                          <a:solidFill>
                            <a:schemeClr val="tx1"/>
                          </a:solidFill>
                          <a:latin typeface="BIZ UDPゴシック" panose="020B0400000000000000" pitchFamily="50" charset="-128"/>
                          <a:ea typeface="BIZ UDPゴシック" panose="020B0400000000000000" pitchFamily="50" charset="-128"/>
                        </a:rPr>
                        <a:t>.</a:t>
                      </a:r>
                      <a:r>
                        <a:rPr kumimoji="1" lang="ja-JP" altLang="en-US" sz="1200" b="0" u="none" dirty="0">
                          <a:solidFill>
                            <a:schemeClr val="tx1"/>
                          </a:solidFill>
                          <a:latin typeface="BIZ UDPゴシック" panose="020B0400000000000000" pitchFamily="50" charset="-128"/>
                          <a:ea typeface="BIZ UDPゴシック" panose="020B0400000000000000" pitchFamily="50" charset="-128"/>
                        </a:rPr>
                        <a:t>３</a:t>
                      </a:r>
                      <a:r>
                        <a:rPr kumimoji="1" lang="ja-JP" altLang="en-US" sz="1200" b="0" u="none">
                          <a:solidFill>
                            <a:schemeClr val="tx1"/>
                          </a:solidFill>
                          <a:latin typeface="BIZ UDPゴシック" panose="020B0400000000000000" pitchFamily="50" charset="-128"/>
                          <a:ea typeface="BIZ UDPゴシック" panose="020B0400000000000000" pitchFamily="50" charset="-128"/>
                        </a:rPr>
                        <a:t>億円</a:t>
                      </a:r>
                      <a:endParaRPr kumimoji="1" lang="ja-JP" altLang="en-US" sz="1200" b="0" u="none" dirty="0">
                        <a:solidFill>
                          <a:schemeClr val="tx1"/>
                        </a:solidFill>
                        <a:latin typeface="BIZ UDPゴシック" panose="020B0400000000000000" pitchFamily="50" charset="-128"/>
                        <a:ea typeface="BIZ UDPゴシック" panose="020B0400000000000000" pitchFamily="50" charset="-128"/>
                      </a:endParaRPr>
                    </a:p>
                  </a:txBody>
                  <a:tcPr anchor="ctr"/>
                </a:tc>
                <a:tc>
                  <a:txBody>
                    <a:bodyPr/>
                    <a:lstStyle/>
                    <a:p>
                      <a:r>
                        <a:rPr kumimoji="1" lang="ja-JP" altLang="en-US" sz="1200" b="0">
                          <a:latin typeface="BIZ UDPゴシック" panose="020B0400000000000000" pitchFamily="50" charset="-128"/>
                          <a:ea typeface="BIZ UDPゴシック" panose="020B0400000000000000" pitchFamily="50" charset="-128"/>
                        </a:rPr>
                        <a:t>振興券事業</a:t>
                      </a:r>
                      <a:endParaRPr kumimoji="1" lang="en-US" altLang="ja-JP" sz="1200" b="0" dirty="0">
                        <a:latin typeface="BIZ UDPゴシック" panose="020B0400000000000000" pitchFamily="50" charset="-128"/>
                        <a:ea typeface="BIZ UDPゴシック" panose="020B0400000000000000" pitchFamily="50" charset="-128"/>
                      </a:endParaRPr>
                    </a:p>
                  </a:txBody>
                  <a:tcPr anchor="ctr"/>
                </a:tc>
                <a:extLst>
                  <a:ext uri="{0D108BD9-81ED-4DB2-BD59-A6C34878D82A}">
                    <a16:rowId xmlns:a16="http://schemas.microsoft.com/office/drawing/2014/main" val="4214000780"/>
                  </a:ext>
                </a:extLst>
              </a:tr>
              <a:tr h="379141">
                <a:tc>
                  <a:txBody>
                    <a:bodyPr/>
                    <a:lstStyle/>
                    <a:p>
                      <a:pPr algn="ctr"/>
                      <a:r>
                        <a:rPr kumimoji="1" lang="ja-JP" altLang="en-US" sz="1200" b="0">
                          <a:latin typeface="BIZ UDPゴシック" panose="020B0400000000000000" pitchFamily="50" charset="-128"/>
                          <a:ea typeface="BIZ UDPゴシック" panose="020B0400000000000000" pitchFamily="50" charset="-128"/>
                        </a:rPr>
                        <a:t>Ｒ４</a:t>
                      </a:r>
                      <a:endParaRPr kumimoji="1" lang="en-US" altLang="ja-JP" sz="1200" b="0" dirty="0">
                        <a:latin typeface="BIZ UDPゴシック" panose="020B0400000000000000" pitchFamily="50" charset="-128"/>
                        <a:ea typeface="BIZ UDPゴシック" panose="020B0400000000000000" pitchFamily="50" charset="-128"/>
                      </a:endParaRPr>
                    </a:p>
                  </a:txBody>
                  <a:tcPr anchor="ctr">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u="none" dirty="0">
                          <a:solidFill>
                            <a:schemeClr val="tx1"/>
                          </a:solidFill>
                          <a:latin typeface="BIZ UDPゴシック" panose="020B0400000000000000" pitchFamily="50" charset="-128"/>
                          <a:ea typeface="BIZ UDPゴシック" panose="020B0400000000000000" pitchFamily="50" charset="-128"/>
                        </a:rPr>
                        <a:t>約</a:t>
                      </a:r>
                      <a:r>
                        <a:rPr kumimoji="1" lang="en-US" altLang="ja-JP" sz="1200" b="0" u="none" dirty="0">
                          <a:solidFill>
                            <a:schemeClr val="tx1"/>
                          </a:solidFill>
                          <a:latin typeface="BIZ UDPゴシック" panose="020B0400000000000000" pitchFamily="50" charset="-128"/>
                          <a:ea typeface="BIZ UDPゴシック" panose="020B0400000000000000" pitchFamily="50" charset="-128"/>
                        </a:rPr>
                        <a:t>0.</a:t>
                      </a:r>
                      <a:r>
                        <a:rPr kumimoji="1" lang="ja-JP" altLang="en-US" sz="1200" b="0" u="none" dirty="0">
                          <a:solidFill>
                            <a:schemeClr val="tx1"/>
                          </a:solidFill>
                          <a:latin typeface="BIZ UDPゴシック" panose="020B0400000000000000" pitchFamily="50" charset="-128"/>
                          <a:ea typeface="BIZ UDPゴシック" panose="020B0400000000000000" pitchFamily="50" charset="-128"/>
                        </a:rPr>
                        <a:t>３億円</a:t>
                      </a:r>
                    </a:p>
                  </a:txBody>
                  <a:tcPr anchor="ctr">
                    <a:lnB w="12700" cap="flat" cmpd="sng" algn="ctr">
                      <a:solidFill>
                        <a:schemeClr val="tx1"/>
                      </a:solidFill>
                      <a:prstDash val="solid"/>
                      <a:round/>
                      <a:headEnd type="none" w="med" len="med"/>
                      <a:tailEnd type="none" w="med" len="med"/>
                    </a:lnB>
                  </a:tcPr>
                </a:tc>
                <a:tc>
                  <a:txBody>
                    <a:bodyPr/>
                    <a:lstStyle/>
                    <a:p>
                      <a:r>
                        <a:rPr kumimoji="1" lang="ja-JP" altLang="en-US" sz="1200" b="0" dirty="0">
                          <a:latin typeface="BIZ UDPゴシック" panose="020B0400000000000000" pitchFamily="50" charset="-128"/>
                          <a:ea typeface="BIZ UDPゴシック" panose="020B0400000000000000" pitchFamily="50" charset="-128"/>
                        </a:rPr>
                        <a:t>振興券事業</a:t>
                      </a:r>
                      <a:endParaRPr kumimoji="1" lang="en-US" altLang="ja-JP" sz="1200" b="0" dirty="0">
                        <a:latin typeface="BIZ UDPゴシック" panose="020B0400000000000000" pitchFamily="50" charset="-128"/>
                        <a:ea typeface="BIZ UDPゴシック" panose="020B0400000000000000" pitchFamily="50" charset="-128"/>
                      </a:endParaRPr>
                    </a:p>
                  </a:txBody>
                  <a:tcPr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65827712"/>
                  </a:ext>
                </a:extLst>
              </a:tr>
            </a:tbl>
          </a:graphicData>
        </a:graphic>
      </p:graphicFrame>
      <p:sp>
        <p:nvSpPr>
          <p:cNvPr id="54" name="テキスト ボックス 53"/>
          <p:cNvSpPr txBox="1"/>
          <p:nvPr/>
        </p:nvSpPr>
        <p:spPr>
          <a:xfrm>
            <a:off x="3807070" y="2173202"/>
            <a:ext cx="962354" cy="264663"/>
          </a:xfrm>
          <a:prstGeom prst="rect">
            <a:avLst/>
          </a:prstGeom>
          <a:noFill/>
        </p:spPr>
        <p:txBody>
          <a:bodyPr wrap="square" rtlCol="0">
            <a:spAutoFit/>
          </a:bodyPr>
          <a:lstStyle/>
          <a:p>
            <a:pPr algn="ctr"/>
            <a:r>
              <a:rPr kumimoji="1" lang="ja-JP" altLang="en-US" sz="1100" dirty="0">
                <a:latin typeface="BIZ UDPゴシック" panose="020B0400000000000000" pitchFamily="50" charset="-128"/>
                <a:ea typeface="BIZ UDPゴシック" panose="020B0400000000000000" pitchFamily="50" charset="-128"/>
              </a:rPr>
              <a:t>（</a:t>
            </a:r>
            <a:r>
              <a:rPr kumimoji="1" lang="en-US" altLang="ja-JP" sz="1100" dirty="0">
                <a:latin typeface="BIZ UDPゴシック" panose="020B0400000000000000" pitchFamily="50" charset="-128"/>
                <a:ea typeface="BIZ UDPゴシック" panose="020B0400000000000000" pitchFamily="50" charset="-128"/>
              </a:rPr>
              <a:t>R4</a:t>
            </a:r>
            <a:r>
              <a:rPr kumimoji="1" lang="ja-JP" altLang="en-US" sz="1100" dirty="0">
                <a:latin typeface="BIZ UDPゴシック" panose="020B0400000000000000" pitchFamily="50" charset="-128"/>
                <a:ea typeface="BIZ UDPゴシック" panose="020B0400000000000000" pitchFamily="50" charset="-128"/>
              </a:rPr>
              <a:t>は予定）</a:t>
            </a:r>
          </a:p>
        </p:txBody>
      </p:sp>
      <p:graphicFrame>
        <p:nvGraphicFramePr>
          <p:cNvPr id="57" name="表 21">
            <a:extLst>
              <a:ext uri="{FF2B5EF4-FFF2-40B4-BE49-F238E27FC236}">
                <a16:creationId xmlns:a16="http://schemas.microsoft.com/office/drawing/2014/main" id="{742ED7FD-DFE3-4B50-8206-D642AF431D92}"/>
              </a:ext>
            </a:extLst>
          </p:cNvPr>
          <p:cNvGraphicFramePr>
            <a:graphicFrameLocks noGrp="1" noChangeAspect="1"/>
          </p:cNvGraphicFramePr>
          <p:nvPr>
            <p:extLst>
              <p:ext uri="{D42A27DB-BD31-4B8C-83A1-F6EECF244321}">
                <p14:modId xmlns:p14="http://schemas.microsoft.com/office/powerpoint/2010/main" val="241886156"/>
              </p:ext>
            </p:extLst>
          </p:nvPr>
        </p:nvGraphicFramePr>
        <p:xfrm>
          <a:off x="5108077" y="2720607"/>
          <a:ext cx="4492498" cy="1434046"/>
        </p:xfrm>
        <a:graphic>
          <a:graphicData uri="http://schemas.openxmlformats.org/drawingml/2006/table">
            <a:tbl>
              <a:tblPr>
                <a:tableStyleId>{5940675A-B579-460E-94D1-54222C63F5DA}</a:tableStyleId>
              </a:tblPr>
              <a:tblGrid>
                <a:gridCol w="4492498">
                  <a:extLst>
                    <a:ext uri="{9D8B030D-6E8A-4147-A177-3AD203B41FA5}">
                      <a16:colId xmlns:a16="http://schemas.microsoft.com/office/drawing/2014/main" val="2898818577"/>
                    </a:ext>
                  </a:extLst>
                </a:gridCol>
              </a:tblGrid>
              <a:tr h="143404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dirty="0">
                          <a:latin typeface="BIZ UDPゴシック" panose="020B0400000000000000" pitchFamily="50" charset="-128"/>
                          <a:ea typeface="BIZ UDPゴシック" panose="020B0400000000000000" pitchFamily="50" charset="-128"/>
                        </a:rPr>
                        <a:t>・地域振興イベントや夏祭りなどの実施団体</a:t>
                      </a:r>
                      <a:endParaRPr kumimoji="1" lang="en-US" altLang="ja-JP" sz="1600" b="0" dirty="0">
                        <a:latin typeface="BIZ UDPゴシック" panose="020B0400000000000000" pitchFamily="50" charset="-128"/>
                        <a:ea typeface="BIZ UDP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dirty="0">
                          <a:latin typeface="BIZ UDPゴシック" panose="020B0400000000000000" pitchFamily="50" charset="-128"/>
                          <a:ea typeface="BIZ UDPゴシック" panose="020B0400000000000000" pitchFamily="50" charset="-128"/>
                        </a:rPr>
                        <a:t>　への補助事業</a:t>
                      </a:r>
                      <a:endParaRPr kumimoji="1" lang="en-US" altLang="ja-JP" sz="1600" b="0" dirty="0">
                        <a:latin typeface="BIZ UDPゴシック" panose="020B0400000000000000" pitchFamily="50" charset="-128"/>
                        <a:ea typeface="BIZ UDP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dirty="0">
                          <a:latin typeface="BIZ UDPゴシック" panose="020B0400000000000000" pitchFamily="50" charset="-128"/>
                          <a:ea typeface="BIZ UDPゴシック" panose="020B0400000000000000" pitchFamily="50" charset="-128"/>
                        </a:rPr>
                        <a:t>・農業祭・林業祭など地域産業振興に関する催し</a:t>
                      </a:r>
                      <a:endParaRPr kumimoji="1" lang="en-US" altLang="ja-JP" sz="1600" b="0" dirty="0">
                        <a:latin typeface="BIZ UDPゴシック" panose="020B0400000000000000" pitchFamily="50" charset="-128"/>
                        <a:ea typeface="BIZ UDP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dirty="0">
                          <a:latin typeface="BIZ UDPゴシック" panose="020B0400000000000000" pitchFamily="50" charset="-128"/>
                          <a:ea typeface="BIZ UDPゴシック" panose="020B0400000000000000" pitchFamily="50" charset="-128"/>
                        </a:rPr>
                        <a:t>・小・中学校における社会見学等の校外学習</a:t>
                      </a:r>
                      <a:endParaRPr kumimoji="1" lang="en-US" altLang="ja-JP" sz="1600" b="0" dirty="0">
                        <a:latin typeface="BIZ UDPゴシック" panose="020B0400000000000000" pitchFamily="50" charset="-128"/>
                        <a:ea typeface="BIZ UDP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dirty="0">
                          <a:latin typeface="BIZ UDPゴシック" panose="020B0400000000000000" pitchFamily="50" charset="-128"/>
                          <a:ea typeface="BIZ UDPゴシック" panose="020B0400000000000000" pitchFamily="50" charset="-128"/>
                        </a:rPr>
                        <a:t>・新年交礼会・スポーツ大会　　　　等</a:t>
                      </a:r>
                      <a:endParaRPr kumimoji="1" lang="en-US" altLang="ja-JP" sz="1600" b="0" dirty="0">
                        <a:latin typeface="BIZ UDPゴシック" panose="020B0400000000000000" pitchFamily="50" charset="-128"/>
                        <a:ea typeface="BIZ UDPゴシック" panose="020B0400000000000000" pitchFamily="50" charset="-128"/>
                      </a:endParaRPr>
                    </a:p>
                  </a:txBody>
                  <a:tcPr anchor="ct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151454114"/>
                  </a:ext>
                </a:extLst>
              </a:tr>
            </a:tbl>
          </a:graphicData>
        </a:graphic>
      </p:graphicFrame>
      <p:sp>
        <p:nvSpPr>
          <p:cNvPr id="17" name="テキスト ボックス 16"/>
          <p:cNvSpPr txBox="1"/>
          <p:nvPr/>
        </p:nvSpPr>
        <p:spPr>
          <a:xfrm>
            <a:off x="6778538" y="2411067"/>
            <a:ext cx="2790189" cy="253916"/>
          </a:xfrm>
          <a:prstGeom prst="rect">
            <a:avLst/>
          </a:prstGeom>
          <a:noFill/>
        </p:spPr>
        <p:txBody>
          <a:bodyPr wrap="square" rtlCol="0">
            <a:spAutoFit/>
          </a:bodyPr>
          <a:lstStyle/>
          <a:p>
            <a:r>
              <a:rPr kumimoji="1" lang="en-US" altLang="ja-JP" sz="1050" dirty="0">
                <a:latin typeface="BIZ UDPゴシック" panose="020B0400000000000000" pitchFamily="50" charset="-128"/>
                <a:ea typeface="BIZ UDPゴシック" panose="020B0400000000000000" pitchFamily="50" charset="-128"/>
              </a:rPr>
              <a:t>※</a:t>
            </a:r>
            <a:r>
              <a:rPr kumimoji="1" lang="ja-JP" altLang="en-US" sz="1050" dirty="0">
                <a:latin typeface="BIZ UDPゴシック" panose="020B0400000000000000" pitchFamily="50" charset="-128"/>
                <a:ea typeface="BIZ UDPゴシック" panose="020B0400000000000000" pitchFamily="50" charset="-128"/>
              </a:rPr>
              <a:t> 府内市町村が実施を見送った事業を例示</a:t>
            </a:r>
            <a:endParaRPr kumimoji="1" lang="en-US" altLang="ja-JP" sz="1050" dirty="0">
              <a:latin typeface="BIZ UDPゴシック" panose="020B0400000000000000" pitchFamily="50" charset="-128"/>
              <a:ea typeface="BIZ UDPゴシック" panose="020B0400000000000000" pitchFamily="50" charset="-128"/>
            </a:endParaRPr>
          </a:p>
        </p:txBody>
      </p:sp>
      <p:sp>
        <p:nvSpPr>
          <p:cNvPr id="18" name="正方形/長方形 17">
            <a:extLst>
              <a:ext uri="{FF2B5EF4-FFF2-40B4-BE49-F238E27FC236}">
                <a16:creationId xmlns:a16="http://schemas.microsoft.com/office/drawing/2014/main" id="{946082A9-6063-4202-AAD3-C5B0DD91709D}"/>
              </a:ext>
            </a:extLst>
          </p:cNvPr>
          <p:cNvSpPr/>
          <p:nvPr/>
        </p:nvSpPr>
        <p:spPr>
          <a:xfrm>
            <a:off x="462357" y="4998275"/>
            <a:ext cx="9106369" cy="1631216"/>
          </a:xfrm>
          <a:prstGeom prst="rect">
            <a:avLst/>
          </a:prstGeom>
        </p:spPr>
        <p:txBody>
          <a:bodyPr wrap="square">
            <a:spAutoFit/>
          </a:bodyPr>
          <a:lstStyle/>
          <a:p>
            <a:pPr>
              <a:lnSpc>
                <a:spcPts val="2400"/>
              </a:lnSpc>
            </a:pPr>
            <a:r>
              <a:rPr kumimoji="1" lang="ja-JP" altLang="en-US" sz="1600" dirty="0">
                <a:solidFill>
                  <a:srgbClr val="FFC000"/>
                </a:solidFill>
                <a:latin typeface="BIZ UDPゴシック" panose="020B0400000000000000" pitchFamily="50" charset="-128"/>
                <a:ea typeface="BIZ UDPゴシック" panose="020B0400000000000000" pitchFamily="50" charset="-128"/>
              </a:rPr>
              <a:t>● </a:t>
            </a:r>
            <a:r>
              <a:rPr kumimoji="1" lang="ja-JP" altLang="en-US" sz="1600" dirty="0">
                <a:latin typeface="BIZ UDPゴシック" panose="020B0400000000000000" pitchFamily="50" charset="-128"/>
                <a:ea typeface="BIZ UDPゴシック" panose="020B0400000000000000" pitchFamily="50" charset="-128"/>
              </a:rPr>
              <a:t>長引くコロナ禍や急激な物価高騰等への対応など、国の財政も厳しい状況にある。</a:t>
            </a:r>
            <a:r>
              <a:rPr kumimoji="1" lang="en-US" altLang="ja-JP" sz="1600" dirty="0">
                <a:latin typeface="BIZ UDPゴシック" panose="020B0400000000000000" pitchFamily="50" charset="-128"/>
                <a:ea typeface="BIZ UDPゴシック" panose="020B0400000000000000" pitchFamily="50" charset="-128"/>
              </a:rPr>
              <a:t/>
            </a:r>
            <a:br>
              <a:rPr kumimoji="1" lang="en-US" altLang="ja-JP" sz="1600" dirty="0">
                <a:latin typeface="BIZ UDPゴシック" panose="020B0400000000000000" pitchFamily="50" charset="-128"/>
                <a:ea typeface="BIZ UDPゴシック" panose="020B0400000000000000" pitchFamily="50" charset="-128"/>
              </a:rPr>
            </a:br>
            <a:r>
              <a:rPr kumimoji="1" lang="ja-JP" altLang="en-US" sz="1600" dirty="0">
                <a:solidFill>
                  <a:srgbClr val="FFC000"/>
                </a:solidFill>
                <a:latin typeface="BIZ UDPゴシック" panose="020B0400000000000000" pitchFamily="50" charset="-128"/>
                <a:ea typeface="BIZ UDPゴシック" panose="020B0400000000000000" pitchFamily="50" charset="-128"/>
              </a:rPr>
              <a:t>● </a:t>
            </a:r>
            <a:r>
              <a:rPr kumimoji="1" lang="ja-JP" altLang="en-US" sz="1600" dirty="0">
                <a:latin typeface="BIZ UDPゴシック" panose="020B0400000000000000" pitchFamily="50" charset="-128"/>
                <a:ea typeface="BIZ UDPゴシック" panose="020B0400000000000000" pitchFamily="50" charset="-128"/>
              </a:rPr>
              <a:t>新型コロナウイルス感染症対応として行われた国から地方への財政移転については、感染収束後、</a:t>
            </a:r>
            <a:r>
              <a:rPr kumimoji="1" lang="en-US" altLang="ja-JP" sz="1600" dirty="0">
                <a:latin typeface="BIZ UDPゴシック" panose="020B0400000000000000" pitchFamily="50" charset="-128"/>
                <a:ea typeface="BIZ UDPゴシック" panose="020B0400000000000000" pitchFamily="50" charset="-128"/>
              </a:rPr>
              <a:t/>
            </a:r>
            <a:br>
              <a:rPr kumimoji="1" lang="en-US" altLang="ja-JP" sz="1600" dirty="0">
                <a:latin typeface="BIZ UDPゴシック" panose="020B0400000000000000" pitchFamily="50" charset="-128"/>
                <a:ea typeface="BIZ UDPゴシック" panose="020B0400000000000000" pitchFamily="50" charset="-128"/>
              </a:rPr>
            </a:br>
            <a:r>
              <a:rPr kumimoji="1" lang="ja-JP" altLang="en-US" sz="1600" dirty="0">
                <a:latin typeface="BIZ UDPゴシック" panose="020B0400000000000000" pitchFamily="50" charset="-128"/>
                <a:ea typeface="BIZ UDPゴシック" panose="020B0400000000000000" pitchFamily="50" charset="-128"/>
              </a:rPr>
              <a:t>　　早期に地方財政の歳出構造を平時に戻すとされている（「骨太の方針</a:t>
            </a:r>
            <a:r>
              <a:rPr kumimoji="1" lang="en-US" altLang="ja-JP" sz="1600" dirty="0">
                <a:latin typeface="BIZ UDPゴシック" panose="020B0400000000000000" pitchFamily="50" charset="-128"/>
                <a:ea typeface="BIZ UDPゴシック" panose="020B0400000000000000" pitchFamily="50" charset="-128"/>
              </a:rPr>
              <a:t>2022</a:t>
            </a:r>
            <a:r>
              <a:rPr kumimoji="1" lang="ja-JP" altLang="en-US" sz="1600" dirty="0">
                <a:latin typeface="BIZ UDPゴシック" panose="020B0400000000000000" pitchFamily="50" charset="-128"/>
                <a:ea typeface="BIZ UDPゴシック" panose="020B0400000000000000" pitchFamily="50" charset="-128"/>
              </a:rPr>
              <a:t>」より）。</a:t>
            </a:r>
            <a:endParaRPr kumimoji="1" lang="en-US" altLang="ja-JP" sz="1600" dirty="0">
              <a:latin typeface="BIZ UDPゴシック" panose="020B0400000000000000" pitchFamily="50" charset="-128"/>
              <a:ea typeface="BIZ UDPゴシック" panose="020B0400000000000000" pitchFamily="50" charset="-128"/>
            </a:endParaRPr>
          </a:p>
          <a:p>
            <a:pPr>
              <a:lnSpc>
                <a:spcPts val="2400"/>
              </a:lnSpc>
            </a:pPr>
            <a:r>
              <a:rPr kumimoji="1" lang="ja-JP" altLang="en-US" sz="1600" dirty="0">
                <a:solidFill>
                  <a:srgbClr val="FFC000"/>
                </a:solidFill>
                <a:latin typeface="BIZ UDPゴシック" panose="020B0400000000000000" pitchFamily="50" charset="-128"/>
                <a:ea typeface="BIZ UDPゴシック" panose="020B0400000000000000" pitchFamily="50" charset="-128"/>
              </a:rPr>
              <a:t>● </a:t>
            </a:r>
            <a:r>
              <a:rPr kumimoji="1" lang="ja-JP" altLang="en-US" sz="1600" dirty="0">
                <a:latin typeface="BIZ UDPゴシック" panose="020B0400000000000000" pitchFamily="50" charset="-128"/>
                <a:ea typeface="BIZ UDPゴシック" panose="020B0400000000000000" pitchFamily="50" charset="-128"/>
              </a:rPr>
              <a:t>自主事業などの再開は、経費発生（不用額の減少要因）となる。</a:t>
            </a:r>
            <a:r>
              <a:rPr kumimoji="1" lang="en-US" altLang="ja-JP" sz="1600" dirty="0">
                <a:latin typeface="BIZ UDPゴシック" panose="020B0400000000000000" pitchFamily="50" charset="-128"/>
                <a:ea typeface="BIZ UDPゴシック" panose="020B0400000000000000" pitchFamily="50" charset="-128"/>
              </a:rPr>
              <a:t/>
            </a:r>
            <a:br>
              <a:rPr kumimoji="1" lang="en-US" altLang="ja-JP" sz="1600" dirty="0">
                <a:latin typeface="BIZ UDPゴシック" panose="020B0400000000000000" pitchFamily="50" charset="-128"/>
                <a:ea typeface="BIZ UDPゴシック" panose="020B0400000000000000" pitchFamily="50" charset="-128"/>
              </a:rPr>
            </a:br>
            <a:r>
              <a:rPr kumimoji="1" lang="ja-JP" altLang="en-US" sz="1600" dirty="0">
                <a:solidFill>
                  <a:schemeClr val="accent2"/>
                </a:solidFill>
                <a:latin typeface="BIZ UDPゴシック" panose="020B0400000000000000" pitchFamily="50" charset="-128"/>
                <a:ea typeface="BIZ UDPゴシック" panose="020B0400000000000000" pitchFamily="50" charset="-128"/>
              </a:rPr>
              <a:t> ➡　</a:t>
            </a:r>
            <a:r>
              <a:rPr kumimoji="1" lang="ja-JP" altLang="en-US" sz="1600" dirty="0">
                <a:latin typeface="BIZ UDPゴシック" panose="020B0400000000000000" pitchFamily="50" charset="-128"/>
                <a:ea typeface="BIZ UDPゴシック" panose="020B0400000000000000" pitchFamily="50" charset="-128"/>
              </a:rPr>
              <a:t>今後、</a:t>
            </a:r>
            <a:r>
              <a:rPr kumimoji="1" lang="ja-JP" altLang="en-US" sz="1600" b="1" u="sng" dirty="0">
                <a:solidFill>
                  <a:srgbClr val="FF0000"/>
                </a:solidFill>
                <a:latin typeface="BIZ UDPゴシック" panose="020B0400000000000000" pitchFamily="50" charset="-128"/>
                <a:ea typeface="BIZ UDPゴシック" panose="020B0400000000000000" pitchFamily="50" charset="-128"/>
              </a:rPr>
              <a:t>臨時交付金はもとより、国の地方財政措置の状況には十分な留意が必要</a:t>
            </a:r>
            <a:endParaRPr kumimoji="1" lang="en-US" altLang="ja-JP" sz="1600" b="1" u="sng" dirty="0">
              <a:solidFill>
                <a:srgbClr val="FF0000"/>
              </a:solidFill>
              <a:latin typeface="BIZ UDPゴシック" panose="020B0400000000000000" pitchFamily="50" charset="-128"/>
              <a:ea typeface="BIZ UDPゴシック" panose="020B0400000000000000" pitchFamily="50" charset="-128"/>
            </a:endParaRPr>
          </a:p>
        </p:txBody>
      </p:sp>
      <p:sp>
        <p:nvSpPr>
          <p:cNvPr id="19" name="テキスト ボックス 15"/>
          <p:cNvSpPr txBox="1"/>
          <p:nvPr/>
        </p:nvSpPr>
        <p:spPr>
          <a:xfrm>
            <a:off x="402861" y="4190118"/>
            <a:ext cx="8862256" cy="253916"/>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kumimoji="1" lang="en-US" altLang="ja-JP" sz="1050" dirty="0">
                <a:latin typeface="BIZ UDPゴシック" panose="020B0400000000000000" pitchFamily="50" charset="-128"/>
                <a:ea typeface="BIZ UDPゴシック" panose="020B0400000000000000" pitchFamily="50" charset="-128"/>
              </a:rPr>
              <a:t>※</a:t>
            </a:r>
            <a:r>
              <a:rPr kumimoji="1" lang="ja-JP" altLang="en-US" sz="1050" dirty="0">
                <a:latin typeface="BIZ UDPゴシック" panose="020B0400000000000000" pitchFamily="50" charset="-128"/>
                <a:ea typeface="BIZ UDPゴシック" panose="020B0400000000000000" pitchFamily="50" charset="-128"/>
              </a:rPr>
              <a:t>充当額：各年度の実施計画に記載され、実際に事業実施に活用した額（</a:t>
            </a:r>
            <a:r>
              <a:rPr kumimoji="1" lang="en-US" altLang="ja-JP" sz="1050" dirty="0">
                <a:latin typeface="BIZ UDPゴシック" panose="020B0400000000000000" pitchFamily="50" charset="-128"/>
                <a:ea typeface="BIZ UDPゴシック" panose="020B0400000000000000" pitchFamily="50" charset="-128"/>
              </a:rPr>
              <a:t>R4</a:t>
            </a:r>
            <a:r>
              <a:rPr kumimoji="1" lang="ja-JP" altLang="en-US" sz="1050" dirty="0">
                <a:latin typeface="BIZ UDPゴシック" panose="020B0400000000000000" pitchFamily="50" charset="-128"/>
                <a:ea typeface="BIZ UDPゴシック" panose="020B0400000000000000" pitchFamily="50" charset="-128"/>
              </a:rPr>
              <a:t>年度は国からの配分額。但し本省繰越額は除く。）</a:t>
            </a:r>
          </a:p>
        </p:txBody>
      </p:sp>
      <p:sp>
        <p:nvSpPr>
          <p:cNvPr id="16" name="テキスト ボックス 15">
            <a:extLst>
              <a:ext uri="{FF2B5EF4-FFF2-40B4-BE49-F238E27FC236}">
                <a16:creationId xmlns:a16="http://schemas.microsoft.com/office/drawing/2014/main" id="{3909AE43-B8EF-49F5-A95E-9E7380B4F940}"/>
              </a:ext>
            </a:extLst>
          </p:cNvPr>
          <p:cNvSpPr txBox="1"/>
          <p:nvPr/>
        </p:nvSpPr>
        <p:spPr>
          <a:xfrm>
            <a:off x="0" y="48549"/>
            <a:ext cx="10089622" cy="523220"/>
          </a:xfrm>
          <a:prstGeom prst="rect">
            <a:avLst/>
          </a:prstGeom>
          <a:noFill/>
        </p:spPr>
        <p:txBody>
          <a:bodyPr wrap="none" rtlCol="0">
            <a:spAutoFit/>
          </a:bodyPr>
          <a:lstStyle/>
          <a:p>
            <a:pPr lvl="0"/>
            <a:r>
              <a:rPr kumimoji="1" lang="ja-JP" altLang="en-US" sz="2800" b="1" dirty="0">
                <a:ln>
                  <a:solidFill>
                    <a:srgbClr val="F9FEDE"/>
                  </a:solidFill>
                </a:ln>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４．財政シミュレーションの留意事項 </a:t>
            </a:r>
            <a:r>
              <a:rPr kumimoji="1" lang="ja-JP" altLang="en-US" b="1" dirty="0">
                <a:ln>
                  <a:solidFill>
                    <a:srgbClr val="F9FEDE"/>
                  </a:solidFill>
                </a:ln>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（国の地方財政措置、自主事業等の再開）</a:t>
            </a:r>
            <a:endParaRPr kumimoji="1" lang="ja-JP" altLang="en-US" u="sng" dirty="0">
              <a:ln>
                <a:solidFill>
                  <a:srgbClr val="F9FEDE"/>
                </a:solidFill>
              </a:ln>
              <a:solidFill>
                <a:srgbClr val="FFFF00"/>
              </a:solidFill>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14800907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p:cNvSpPr/>
          <p:nvPr/>
        </p:nvSpPr>
        <p:spPr>
          <a:xfrm>
            <a:off x="0" y="0"/>
            <a:ext cx="9906000" cy="664219"/>
          </a:xfrm>
          <a:prstGeom prst="rect">
            <a:avLst/>
          </a:prstGeom>
          <a:gradFill flip="none" rotWithShape="1">
            <a:gsLst>
              <a:gs pos="0">
                <a:schemeClr val="accent6">
                  <a:lumMod val="50000"/>
                </a:schemeClr>
              </a:gs>
              <a:gs pos="61000">
                <a:schemeClr val="accent6">
                  <a:lumMod val="75000"/>
                </a:schemeClr>
              </a:gs>
              <a:gs pos="100000">
                <a:schemeClr val="accent6">
                  <a:lumMod val="40000"/>
                  <a:lumOff val="6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5" name="テキスト ボックス 4"/>
          <p:cNvSpPr txBox="1"/>
          <p:nvPr/>
        </p:nvSpPr>
        <p:spPr>
          <a:xfrm>
            <a:off x="78059" y="66412"/>
            <a:ext cx="6231193" cy="523220"/>
          </a:xfrm>
          <a:prstGeom prst="rect">
            <a:avLst/>
          </a:prstGeom>
          <a:noFill/>
        </p:spPr>
        <p:txBody>
          <a:bodyPr wrap="none" rtlCol="0">
            <a:spAutoFit/>
          </a:bodyPr>
          <a:lstStyle/>
          <a:p>
            <a:r>
              <a:rPr kumimoji="1" lang="en-US" altLang="ja-JP" sz="2800" b="1" dirty="0">
                <a:ln>
                  <a:solidFill>
                    <a:srgbClr val="F9FEDE"/>
                  </a:solidFill>
                </a:ln>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a:t>
            </a:r>
            <a:r>
              <a:rPr kumimoji="1" lang="ja-JP" altLang="en-US" sz="2800" b="1" dirty="0">
                <a:ln>
                  <a:solidFill>
                    <a:srgbClr val="F9FEDE"/>
                  </a:solidFill>
                </a:ln>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参考</a:t>
            </a:r>
            <a:r>
              <a:rPr kumimoji="1" lang="en-US" altLang="ja-JP" sz="2800" b="1" dirty="0">
                <a:ln>
                  <a:solidFill>
                    <a:srgbClr val="F9FEDE"/>
                  </a:solidFill>
                </a:ln>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a:t>
            </a:r>
            <a:r>
              <a:rPr kumimoji="1" lang="ja-JP" altLang="en-US" sz="2800" b="1" dirty="0">
                <a:ln>
                  <a:solidFill>
                    <a:srgbClr val="F9FEDE"/>
                  </a:solidFill>
                </a:ln>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　財政シミュレーションの推計表</a:t>
            </a:r>
            <a:endParaRPr kumimoji="1" lang="ja-JP" altLang="en-US" sz="2800" b="1" u="sng" dirty="0">
              <a:ln>
                <a:solidFill>
                  <a:srgbClr val="F9FEDE"/>
                </a:solidFill>
              </a:ln>
              <a:solidFill>
                <a:srgbClr val="FFFF00"/>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endParaRPr>
          </a:p>
        </p:txBody>
      </p:sp>
      <p:sp>
        <p:nvSpPr>
          <p:cNvPr id="7" name="スライド番号プレースホルダー 2">
            <a:extLst>
              <a:ext uri="{FF2B5EF4-FFF2-40B4-BE49-F238E27FC236}">
                <a16:creationId xmlns:a16="http://schemas.microsoft.com/office/drawing/2014/main" id="{BBA1A85F-6F09-4E25-9FC1-0F6B8C428280}"/>
              </a:ext>
            </a:extLst>
          </p:cNvPr>
          <p:cNvSpPr>
            <a:spLocks noGrp="1"/>
          </p:cNvSpPr>
          <p:nvPr>
            <p:ph type="sldNum" sz="quarter" idx="12"/>
          </p:nvPr>
        </p:nvSpPr>
        <p:spPr>
          <a:xfrm>
            <a:off x="9514502" y="6533803"/>
            <a:ext cx="418722" cy="307904"/>
          </a:xfrm>
        </p:spPr>
        <p:txBody>
          <a:bodyPr/>
          <a:lstStyle/>
          <a:p>
            <a:fld id="{CEF11362-7839-4052-8A35-1ED7E4DBB9BD}" type="slidenum">
              <a:rPr kumimoji="1" lang="ja-JP" altLang="en-US" b="1" smtClean="0">
                <a:latin typeface="BIZ UDPゴシック" panose="020B0400000000000000" pitchFamily="50" charset="-128"/>
                <a:ea typeface="BIZ UDPゴシック" panose="020B0400000000000000" pitchFamily="50" charset="-128"/>
              </a:rPr>
              <a:t>6</a:t>
            </a:fld>
            <a:endParaRPr kumimoji="1" lang="ja-JP" altLang="en-US" b="1" dirty="0">
              <a:latin typeface="BIZ UDPゴシック" panose="020B0400000000000000" pitchFamily="50" charset="-128"/>
              <a:ea typeface="BIZ UDPゴシック" panose="020B0400000000000000" pitchFamily="50" charset="-128"/>
            </a:endParaRPr>
          </a:p>
        </p:txBody>
      </p:sp>
      <p:pic>
        <p:nvPicPr>
          <p:cNvPr id="2" name="図 1"/>
          <p:cNvPicPr>
            <a:picLocks noChangeAspect="1"/>
          </p:cNvPicPr>
          <p:nvPr/>
        </p:nvPicPr>
        <p:blipFill>
          <a:blip r:embed="rId2"/>
          <a:stretch>
            <a:fillRect/>
          </a:stretch>
        </p:blipFill>
        <p:spPr>
          <a:xfrm>
            <a:off x="110936" y="730631"/>
            <a:ext cx="9684127" cy="5803172"/>
          </a:xfrm>
          <a:prstGeom prst="rect">
            <a:avLst/>
          </a:prstGeom>
        </p:spPr>
      </p:pic>
    </p:spTree>
    <p:extLst>
      <p:ext uri="{BB962C8B-B14F-4D97-AF65-F5344CB8AC3E}">
        <p14:creationId xmlns:p14="http://schemas.microsoft.com/office/powerpoint/2010/main" val="31687565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 name="正方形/長方形 68"/>
          <p:cNvSpPr/>
          <p:nvPr/>
        </p:nvSpPr>
        <p:spPr>
          <a:xfrm>
            <a:off x="0" y="0"/>
            <a:ext cx="9906000" cy="664219"/>
          </a:xfrm>
          <a:prstGeom prst="rect">
            <a:avLst/>
          </a:prstGeom>
          <a:gradFill flip="none" rotWithShape="1">
            <a:gsLst>
              <a:gs pos="0">
                <a:schemeClr val="accent6">
                  <a:lumMod val="50000"/>
                </a:schemeClr>
              </a:gs>
              <a:gs pos="61000">
                <a:schemeClr val="accent6">
                  <a:lumMod val="75000"/>
                </a:schemeClr>
              </a:gs>
              <a:gs pos="100000">
                <a:schemeClr val="accent6">
                  <a:lumMod val="40000"/>
                  <a:lumOff val="6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7" name="正方形/長方形 36"/>
          <p:cNvSpPr/>
          <p:nvPr/>
        </p:nvSpPr>
        <p:spPr>
          <a:xfrm>
            <a:off x="6153636" y="2277166"/>
            <a:ext cx="3504002" cy="235944"/>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50" dirty="0">
                <a:solidFill>
                  <a:schemeClr val="tx1"/>
                </a:solidFill>
                <a:latin typeface="BIZ UDPゴシック" panose="020B0400000000000000" pitchFamily="50" charset="-128"/>
                <a:ea typeface="BIZ UDPゴシック" panose="020B0400000000000000" pitchFamily="50" charset="-128"/>
              </a:rPr>
              <a:t>大阪発“地方分権改革”ビジョン</a:t>
            </a:r>
            <a:r>
              <a:rPr kumimoji="1" lang="ja-JP" altLang="en-US" sz="800" dirty="0">
                <a:solidFill>
                  <a:schemeClr val="tx1"/>
                </a:solidFill>
                <a:latin typeface="BIZ UDPゴシック" panose="020B0400000000000000" pitchFamily="50" charset="-128"/>
                <a:ea typeface="BIZ UDPゴシック" panose="020B0400000000000000" pitchFamily="50" charset="-128"/>
              </a:rPr>
              <a:t>（平成</a:t>
            </a:r>
            <a:r>
              <a:rPr kumimoji="1" lang="en-US" altLang="ja-JP" sz="800" dirty="0">
                <a:solidFill>
                  <a:schemeClr val="tx1"/>
                </a:solidFill>
                <a:latin typeface="BIZ UDPゴシック" panose="020B0400000000000000" pitchFamily="50" charset="-128"/>
                <a:ea typeface="BIZ UDPゴシック" panose="020B0400000000000000" pitchFamily="50" charset="-128"/>
              </a:rPr>
              <a:t>29</a:t>
            </a:r>
            <a:r>
              <a:rPr kumimoji="1" lang="ja-JP" altLang="en-US" sz="800" dirty="0">
                <a:solidFill>
                  <a:schemeClr val="tx1"/>
                </a:solidFill>
                <a:latin typeface="BIZ UDPゴシック" panose="020B0400000000000000" pitchFamily="50" charset="-128"/>
                <a:ea typeface="BIZ UDPゴシック" panose="020B0400000000000000" pitchFamily="50" charset="-128"/>
              </a:rPr>
              <a:t>年</a:t>
            </a:r>
            <a:r>
              <a:rPr kumimoji="1" lang="en-US" altLang="ja-JP" sz="800" dirty="0">
                <a:solidFill>
                  <a:schemeClr val="tx1"/>
                </a:solidFill>
                <a:latin typeface="BIZ UDPゴシック" panose="020B0400000000000000" pitchFamily="50" charset="-128"/>
                <a:ea typeface="BIZ UDPゴシック" panose="020B0400000000000000" pitchFamily="50" charset="-128"/>
              </a:rPr>
              <a:t>3</a:t>
            </a:r>
            <a:r>
              <a:rPr kumimoji="1" lang="ja-JP" altLang="en-US" sz="800" dirty="0">
                <a:solidFill>
                  <a:schemeClr val="tx1"/>
                </a:solidFill>
                <a:latin typeface="BIZ UDPゴシック" panose="020B0400000000000000" pitchFamily="50" charset="-128"/>
                <a:ea typeface="BIZ UDPゴシック" panose="020B0400000000000000" pitchFamily="50" charset="-128"/>
              </a:rPr>
              <a:t>月改訂版）</a:t>
            </a:r>
          </a:p>
        </p:txBody>
      </p:sp>
      <p:sp>
        <p:nvSpPr>
          <p:cNvPr id="16" name="角丸四角形 15"/>
          <p:cNvSpPr/>
          <p:nvPr/>
        </p:nvSpPr>
        <p:spPr>
          <a:xfrm>
            <a:off x="373380" y="1473369"/>
            <a:ext cx="9194800" cy="300517"/>
          </a:xfrm>
          <a:prstGeom prst="roundRect">
            <a:avLst>
              <a:gd name="adj" fmla="val 50000"/>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ja-JP" altLang="en-US" sz="1200" dirty="0">
              <a:solidFill>
                <a:schemeClr val="tx1"/>
              </a:solidFill>
              <a:latin typeface="BIZ UDPゴシック" panose="020B0400000000000000" pitchFamily="50" charset="-128"/>
              <a:ea typeface="BIZ UDPゴシック" panose="020B0400000000000000" pitchFamily="50" charset="-128"/>
            </a:endParaRPr>
          </a:p>
        </p:txBody>
      </p:sp>
      <p:sp>
        <p:nvSpPr>
          <p:cNvPr id="6" name="テキスト ボックス 5"/>
          <p:cNvSpPr txBox="1"/>
          <p:nvPr/>
        </p:nvSpPr>
        <p:spPr>
          <a:xfrm>
            <a:off x="78059" y="69752"/>
            <a:ext cx="9643987" cy="523220"/>
          </a:xfrm>
          <a:prstGeom prst="rect">
            <a:avLst/>
          </a:prstGeom>
          <a:noFill/>
        </p:spPr>
        <p:txBody>
          <a:bodyPr wrap="none" rtlCol="0">
            <a:spAutoFit/>
          </a:bodyPr>
          <a:lstStyle/>
          <a:p>
            <a:r>
              <a:rPr kumimoji="1" lang="ja-JP" altLang="en-US" sz="2800" b="1">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（参考）基礎</a:t>
            </a:r>
            <a:r>
              <a:rPr kumimoji="1" lang="ja-JP" altLang="en-US" sz="2800" b="1" dirty="0">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自治機能の充実・強化</a:t>
            </a:r>
            <a:r>
              <a:rPr kumimoji="1" lang="ja-JP" altLang="en-US" sz="2800" b="1">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に向けたこれまでの取組み</a:t>
            </a:r>
            <a:endParaRPr kumimoji="1" lang="ja-JP" altLang="en-US" sz="2800" b="1" dirty="0">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endParaRPr>
          </a:p>
        </p:txBody>
      </p:sp>
      <p:sp>
        <p:nvSpPr>
          <p:cNvPr id="8" name="正方形/長方形 7"/>
          <p:cNvSpPr/>
          <p:nvPr/>
        </p:nvSpPr>
        <p:spPr>
          <a:xfrm>
            <a:off x="329866" y="3366554"/>
            <a:ext cx="9327772" cy="249928"/>
          </a:xfrm>
          <a:prstGeom prst="rect">
            <a:avLst/>
          </a:prstGeom>
          <a:solidFill>
            <a:schemeClr val="accent1">
              <a:lumMod val="50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kumimoji="1" lang="ja-JP" altLang="en-US" sz="1400" b="1">
                <a:latin typeface="BIZ UDPゴシック" panose="020B0400000000000000" pitchFamily="50" charset="-128"/>
                <a:ea typeface="BIZ UDPゴシック" panose="020B0400000000000000" pitchFamily="50" charset="-128"/>
              </a:rPr>
              <a:t>府の主</a:t>
            </a:r>
            <a:r>
              <a:rPr kumimoji="1" lang="ja-JP" altLang="en-US" sz="1400" b="1" dirty="0">
                <a:latin typeface="BIZ UDPゴシック" panose="020B0400000000000000" pitchFamily="50" charset="-128"/>
                <a:ea typeface="BIZ UDPゴシック" panose="020B0400000000000000" pitchFamily="50" charset="-128"/>
              </a:rPr>
              <a:t>な取組内容</a:t>
            </a:r>
          </a:p>
        </p:txBody>
      </p:sp>
      <p:sp>
        <p:nvSpPr>
          <p:cNvPr id="11" name="正方形/長方形 10"/>
          <p:cNvSpPr/>
          <p:nvPr/>
        </p:nvSpPr>
        <p:spPr>
          <a:xfrm>
            <a:off x="381000" y="872990"/>
            <a:ext cx="9194800" cy="458539"/>
          </a:xfrm>
          <a:prstGeom prst="rect">
            <a:avLst/>
          </a:prstGeom>
          <a:no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ja-JP" altLang="en-US" sz="1200" dirty="0">
              <a:solidFill>
                <a:schemeClr val="tx1"/>
              </a:solidFill>
              <a:latin typeface="BIZ UDPゴシック" panose="020B0400000000000000" pitchFamily="50" charset="-128"/>
              <a:ea typeface="BIZ UDPゴシック" panose="020B0400000000000000" pitchFamily="50" charset="-128"/>
            </a:endParaRPr>
          </a:p>
        </p:txBody>
      </p:sp>
      <p:sp>
        <p:nvSpPr>
          <p:cNvPr id="7" name="正方形/長方形 6"/>
          <p:cNvSpPr/>
          <p:nvPr/>
        </p:nvSpPr>
        <p:spPr>
          <a:xfrm>
            <a:off x="375761" y="777134"/>
            <a:ext cx="9206390" cy="255875"/>
          </a:xfrm>
          <a:prstGeom prst="rect">
            <a:avLst/>
          </a:prstGeom>
          <a:solidFill>
            <a:schemeClr val="accent2">
              <a:lumMod val="50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b"/>
          <a:lstStyle/>
          <a:p>
            <a:pPr algn="ctr"/>
            <a:r>
              <a:rPr kumimoji="1" lang="ja-JP" altLang="en-US" sz="1050" dirty="0">
                <a:latin typeface="BIZ UDPゴシック" panose="020B0400000000000000" pitchFamily="50" charset="-128"/>
                <a:ea typeface="BIZ UDPゴシック" panose="020B0400000000000000" pitchFamily="50" charset="-128"/>
              </a:rPr>
              <a:t>国立社会保障・人口問題研究所　将来人口推計</a:t>
            </a:r>
            <a:r>
              <a:rPr kumimoji="1" lang="ja-JP" altLang="en-US" sz="800" dirty="0">
                <a:latin typeface="BIZ UDPゴシック" panose="020B0400000000000000" pitchFamily="50" charset="-128"/>
                <a:ea typeface="BIZ UDPゴシック" panose="020B0400000000000000" pitchFamily="50" charset="-128"/>
              </a:rPr>
              <a:t>（平成</a:t>
            </a:r>
            <a:r>
              <a:rPr kumimoji="1" lang="en-US" altLang="ja-JP" sz="800" dirty="0">
                <a:latin typeface="BIZ UDPゴシック" panose="020B0400000000000000" pitchFamily="50" charset="-128"/>
                <a:ea typeface="BIZ UDPゴシック" panose="020B0400000000000000" pitchFamily="50" charset="-128"/>
              </a:rPr>
              <a:t>30</a:t>
            </a:r>
            <a:r>
              <a:rPr kumimoji="1" lang="ja-JP" altLang="en-US" sz="800" dirty="0" smtClean="0">
                <a:latin typeface="BIZ UDPゴシック" panose="020B0400000000000000" pitchFamily="50" charset="-128"/>
                <a:ea typeface="BIZ UDPゴシック" panose="020B0400000000000000" pitchFamily="50" charset="-128"/>
              </a:rPr>
              <a:t>年）</a:t>
            </a:r>
            <a:endParaRPr kumimoji="1" lang="ja-JP" altLang="en-US" sz="900" dirty="0">
              <a:latin typeface="BIZ UDPゴシック" panose="020B0400000000000000" pitchFamily="50" charset="-128"/>
              <a:ea typeface="BIZ UDPゴシック" panose="020B0400000000000000" pitchFamily="50" charset="-128"/>
            </a:endParaRPr>
          </a:p>
        </p:txBody>
      </p:sp>
      <p:sp>
        <p:nvSpPr>
          <p:cNvPr id="13" name="正方形/長方形 12"/>
          <p:cNvSpPr/>
          <p:nvPr/>
        </p:nvSpPr>
        <p:spPr>
          <a:xfrm>
            <a:off x="373380" y="1054530"/>
            <a:ext cx="9202420" cy="276999"/>
          </a:xfrm>
          <a:prstGeom prst="rect">
            <a:avLst/>
          </a:prstGeom>
        </p:spPr>
        <p:txBody>
          <a:bodyPr wrap="square">
            <a:spAutoFit/>
          </a:bodyPr>
          <a:lstStyle/>
          <a:p>
            <a:pPr algn="ctr"/>
            <a:r>
              <a:rPr kumimoji="1" lang="ja-JP" altLang="en-US" sz="1200" dirty="0">
                <a:solidFill>
                  <a:schemeClr val="accent4">
                    <a:lumMod val="75000"/>
                  </a:schemeClr>
                </a:solidFill>
                <a:latin typeface="BIZ UDPゴシック" panose="020B0400000000000000" pitchFamily="50" charset="-128"/>
                <a:ea typeface="BIZ UDPゴシック" panose="020B0400000000000000" pitchFamily="50" charset="-128"/>
              </a:rPr>
              <a:t>●</a:t>
            </a:r>
            <a:r>
              <a:rPr kumimoji="1" lang="ja-JP" altLang="en-US" sz="1200" dirty="0">
                <a:latin typeface="BIZ UDPゴシック" panose="020B0400000000000000" pitchFamily="50" charset="-128"/>
                <a:ea typeface="BIZ UDPゴシック" panose="020B0400000000000000" pitchFamily="50" charset="-128"/>
              </a:rPr>
              <a:t>２０４５年</a:t>
            </a:r>
            <a:r>
              <a:rPr kumimoji="1" lang="ja-JP" altLang="en-US" sz="1050" dirty="0">
                <a:latin typeface="BIZ UDPゴシック" panose="020B0400000000000000" pitchFamily="50" charset="-128"/>
                <a:ea typeface="BIZ UDPゴシック" panose="020B0400000000000000" pitchFamily="50" charset="-128"/>
              </a:rPr>
              <a:t>、</a:t>
            </a:r>
            <a:r>
              <a:rPr kumimoji="1" lang="ja-JP" altLang="en-US" sz="1200" dirty="0">
                <a:latin typeface="BIZ UDPゴシック" panose="020B0400000000000000" pitchFamily="50" charset="-128"/>
                <a:ea typeface="BIZ UDPゴシック" panose="020B0400000000000000" pitchFamily="50" charset="-128"/>
              </a:rPr>
              <a:t>府の人口</a:t>
            </a:r>
            <a:r>
              <a:rPr kumimoji="1" lang="ja-JP" altLang="en-US" sz="1050" dirty="0">
                <a:latin typeface="BIZ UDPゴシック" panose="020B0400000000000000" pitchFamily="50" charset="-128"/>
                <a:ea typeface="BIZ UDPゴシック" panose="020B0400000000000000" pitchFamily="50" charset="-128"/>
              </a:rPr>
              <a:t>は</a:t>
            </a:r>
            <a:r>
              <a:rPr kumimoji="1" lang="ja-JP" altLang="en-US" sz="1200" dirty="0">
                <a:latin typeface="BIZ UDPゴシック" panose="020B0400000000000000" pitchFamily="50" charset="-128"/>
                <a:ea typeface="BIZ UDPゴシック" panose="020B0400000000000000" pitchFamily="50" charset="-128"/>
              </a:rPr>
              <a:t>▲</a:t>
            </a:r>
            <a:r>
              <a:rPr kumimoji="1" lang="ja-JP" altLang="en-US" sz="900" dirty="0">
                <a:latin typeface="BIZ UDPゴシック" panose="020B0400000000000000" pitchFamily="50" charset="-128"/>
                <a:ea typeface="BIZ UDPゴシック" panose="020B0400000000000000" pitchFamily="50" charset="-128"/>
              </a:rPr>
              <a:t>約</a:t>
            </a:r>
            <a:r>
              <a:rPr kumimoji="1" lang="ja-JP" altLang="en-US" sz="1200" dirty="0">
                <a:latin typeface="BIZ UDPゴシック" panose="020B0400000000000000" pitchFamily="50" charset="-128"/>
                <a:ea typeface="BIZ UDPゴシック" panose="020B0400000000000000" pitchFamily="50" charset="-128"/>
              </a:rPr>
              <a:t>１５０万人（▲</a:t>
            </a:r>
            <a:r>
              <a:rPr kumimoji="1" lang="ja-JP" altLang="en-US" sz="900" dirty="0">
                <a:latin typeface="BIZ UDPゴシック" panose="020B0400000000000000" pitchFamily="50" charset="-128"/>
                <a:ea typeface="BIZ UDPゴシック" panose="020B0400000000000000" pitchFamily="50" charset="-128"/>
              </a:rPr>
              <a:t>約</a:t>
            </a:r>
            <a:r>
              <a:rPr kumimoji="1" lang="ja-JP" altLang="en-US" sz="1200" dirty="0">
                <a:latin typeface="BIZ UDPゴシック" panose="020B0400000000000000" pitchFamily="50" charset="-128"/>
                <a:ea typeface="BIZ UDPゴシック" panose="020B0400000000000000" pitchFamily="50" charset="-128"/>
              </a:rPr>
              <a:t>１７％）　　　</a:t>
            </a:r>
            <a:r>
              <a:rPr kumimoji="1" lang="ja-JP" altLang="en-US" sz="1200" dirty="0">
                <a:solidFill>
                  <a:schemeClr val="accent4">
                    <a:lumMod val="75000"/>
                  </a:schemeClr>
                </a:solidFill>
                <a:latin typeface="BIZ UDPゴシック" panose="020B0400000000000000" pitchFamily="50" charset="-128"/>
                <a:ea typeface="BIZ UDPゴシック" panose="020B0400000000000000" pitchFamily="50" charset="-128"/>
              </a:rPr>
              <a:t>●</a:t>
            </a:r>
            <a:r>
              <a:rPr kumimoji="1" lang="ja-JP" altLang="en-US" sz="1200" dirty="0">
                <a:latin typeface="BIZ UDPゴシック" panose="020B0400000000000000" pitchFamily="50" charset="-128"/>
                <a:ea typeface="BIZ UDPゴシック" panose="020B0400000000000000" pitchFamily="50" charset="-128"/>
              </a:rPr>
              <a:t>年少人口・生産年齢人口は減少する一方、高齢者人口は増加</a:t>
            </a:r>
            <a:endParaRPr kumimoji="1" lang="en-US" altLang="ja-JP" sz="1200" dirty="0">
              <a:latin typeface="BIZ UDPゴシック" panose="020B0400000000000000" pitchFamily="50" charset="-128"/>
              <a:ea typeface="BIZ UDPゴシック" panose="020B0400000000000000" pitchFamily="50" charset="-128"/>
            </a:endParaRPr>
          </a:p>
        </p:txBody>
      </p:sp>
      <p:sp>
        <p:nvSpPr>
          <p:cNvPr id="14" name="二等辺三角形 13"/>
          <p:cNvSpPr/>
          <p:nvPr/>
        </p:nvSpPr>
        <p:spPr>
          <a:xfrm rot="10800000">
            <a:off x="4646295" y="1374992"/>
            <a:ext cx="656590" cy="104477"/>
          </a:xfrm>
          <a:prstGeom prs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角丸四角形 14"/>
          <p:cNvSpPr/>
          <p:nvPr/>
        </p:nvSpPr>
        <p:spPr>
          <a:xfrm>
            <a:off x="596313" y="1467196"/>
            <a:ext cx="8633460" cy="306467"/>
          </a:xfrm>
          <a:prstGeom prst="roundRect">
            <a:avLst/>
          </a:prstGeom>
        </p:spPr>
        <p:txBody>
          <a:bodyPr wrap="square">
            <a:spAutoFit/>
          </a:bodyPr>
          <a:lstStyle/>
          <a:p>
            <a:pPr algn="ctr"/>
            <a:r>
              <a:rPr kumimoji="1" lang="ja-JP" altLang="en-US" sz="1200" b="1" u="sng" dirty="0">
                <a:solidFill>
                  <a:srgbClr val="FF0000"/>
                </a:solidFill>
                <a:latin typeface="BIZ UDPゴシック" panose="020B0400000000000000" pitchFamily="50" charset="-128"/>
                <a:ea typeface="BIZ UDPゴシック" panose="020B0400000000000000" pitchFamily="50" charset="-128"/>
              </a:rPr>
              <a:t>市町村の役割が大きくなる一方</a:t>
            </a:r>
            <a:r>
              <a:rPr kumimoji="1" lang="ja-JP" altLang="en-US" sz="1200" b="1" dirty="0">
                <a:latin typeface="BIZ UDPゴシック" panose="020B0400000000000000" pitchFamily="50" charset="-128"/>
                <a:ea typeface="BIZ UDPゴシック" panose="020B0400000000000000" pitchFamily="50" charset="-128"/>
              </a:rPr>
              <a:t>、特に小規模団体では</a:t>
            </a:r>
            <a:r>
              <a:rPr kumimoji="1" lang="ja-JP" altLang="en-US" sz="1200" b="1" u="sng" dirty="0">
                <a:solidFill>
                  <a:srgbClr val="FF0000"/>
                </a:solidFill>
                <a:latin typeface="BIZ UDPゴシック" panose="020B0400000000000000" pitchFamily="50" charset="-128"/>
                <a:ea typeface="BIZ UDPゴシック" panose="020B0400000000000000" pitchFamily="50" charset="-128"/>
              </a:rPr>
              <a:t>行財政運営が難しくなる</a:t>
            </a:r>
            <a:r>
              <a:rPr kumimoji="1" lang="ja-JP" altLang="en-US" sz="1050" u="sng" dirty="0">
                <a:latin typeface="BIZ UDPゴシック" panose="020B0400000000000000" pitchFamily="50" charset="-128"/>
                <a:ea typeface="BIZ UDPゴシック" panose="020B0400000000000000" pitchFamily="50" charset="-128"/>
              </a:rPr>
              <a:t>（</a:t>
            </a:r>
            <a:r>
              <a:rPr kumimoji="1" lang="ja-JP" altLang="en-US" sz="1050" dirty="0">
                <a:latin typeface="BIZ UDPゴシック" panose="020B0400000000000000" pitchFamily="50" charset="-128"/>
                <a:ea typeface="BIZ UDPゴシック" panose="020B0400000000000000" pitchFamily="50" charset="-128"/>
              </a:rPr>
              <a:t>住民税の減少・社会保障関係経費の増加</a:t>
            </a:r>
            <a:r>
              <a:rPr kumimoji="1" lang="ja-JP" altLang="en-US" sz="900" dirty="0">
                <a:latin typeface="BIZ UDPゴシック" panose="020B0400000000000000" pitchFamily="50" charset="-128"/>
                <a:ea typeface="BIZ UDPゴシック" panose="020B0400000000000000" pitchFamily="50" charset="-128"/>
              </a:rPr>
              <a:t>など</a:t>
            </a:r>
            <a:r>
              <a:rPr kumimoji="1" lang="ja-JP" altLang="en-US" sz="1050" dirty="0">
                <a:latin typeface="BIZ UDPゴシック" panose="020B0400000000000000" pitchFamily="50" charset="-128"/>
                <a:ea typeface="BIZ UDPゴシック" panose="020B0400000000000000" pitchFamily="50" charset="-128"/>
              </a:rPr>
              <a:t>）</a:t>
            </a:r>
            <a:endParaRPr kumimoji="1" lang="en-US" altLang="ja-JP" sz="1050" u="sng" dirty="0">
              <a:solidFill>
                <a:srgbClr val="FF0000"/>
              </a:solidFill>
              <a:latin typeface="BIZ UDPゴシック" panose="020B0400000000000000" pitchFamily="50" charset="-128"/>
              <a:ea typeface="BIZ UDPゴシック" panose="020B0400000000000000" pitchFamily="50" charset="-128"/>
            </a:endParaRPr>
          </a:p>
        </p:txBody>
      </p:sp>
      <p:sp>
        <p:nvSpPr>
          <p:cNvPr id="23" name="正方形/長方形 22"/>
          <p:cNvSpPr/>
          <p:nvPr/>
        </p:nvSpPr>
        <p:spPr>
          <a:xfrm>
            <a:off x="5256533" y="1963963"/>
            <a:ext cx="4401105" cy="278763"/>
          </a:xfrm>
          <a:prstGeom prst="rect">
            <a:avLst/>
          </a:prstGeom>
          <a:no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ja-JP" altLang="en-US" sz="140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endParaRPr>
          </a:p>
        </p:txBody>
      </p:sp>
      <p:sp>
        <p:nvSpPr>
          <p:cNvPr id="24" name="正方形/長方形 23"/>
          <p:cNvSpPr/>
          <p:nvPr/>
        </p:nvSpPr>
        <p:spPr>
          <a:xfrm>
            <a:off x="6064253" y="1953903"/>
            <a:ext cx="3593385" cy="292388"/>
          </a:xfrm>
          <a:prstGeom prst="rect">
            <a:avLst/>
          </a:prstGeom>
        </p:spPr>
        <p:txBody>
          <a:bodyPr wrap="square">
            <a:spAutoFit/>
          </a:bodyPr>
          <a:lstStyle/>
          <a:p>
            <a:pPr algn="ctr"/>
            <a:r>
              <a:rPr kumimoji="1" lang="ja-JP" altLang="en-US" sz="1100" dirty="0">
                <a:latin typeface="BIZ UDPゴシック" panose="020B0400000000000000" pitchFamily="50" charset="-128"/>
                <a:ea typeface="BIZ UDPゴシック" panose="020B0400000000000000" pitchFamily="50" charset="-128"/>
              </a:rPr>
              <a:t>将来にわたり、</a:t>
            </a:r>
            <a:r>
              <a:rPr kumimoji="1" lang="ja-JP" altLang="en-US" sz="1300" b="1" u="sng" dirty="0">
                <a:solidFill>
                  <a:srgbClr val="FF0000"/>
                </a:solidFill>
                <a:latin typeface="BIZ UDPゴシック" panose="020B0400000000000000" pitchFamily="50" charset="-128"/>
                <a:ea typeface="BIZ UDPゴシック" panose="020B0400000000000000" pitchFamily="50" charset="-128"/>
              </a:rPr>
              <a:t>基礎自治機能の充実</a:t>
            </a:r>
            <a:r>
              <a:rPr kumimoji="1" lang="ja-JP" altLang="en-US" sz="1100" b="1" dirty="0">
                <a:latin typeface="BIZ UDPゴシック" panose="020B0400000000000000" pitchFamily="50" charset="-128"/>
                <a:ea typeface="BIZ UDPゴシック" panose="020B0400000000000000" pitchFamily="50" charset="-128"/>
              </a:rPr>
              <a:t>を図る</a:t>
            </a:r>
            <a:endParaRPr kumimoji="1" lang="en-US" altLang="ja-JP" sz="1100" b="1" dirty="0">
              <a:latin typeface="BIZ UDPゴシック" panose="020B0400000000000000" pitchFamily="50" charset="-128"/>
              <a:ea typeface="BIZ UDPゴシック" panose="020B0400000000000000" pitchFamily="50" charset="-128"/>
            </a:endParaRPr>
          </a:p>
        </p:txBody>
      </p:sp>
      <p:sp>
        <p:nvSpPr>
          <p:cNvPr id="26" name="正方形/長方形 25"/>
          <p:cNvSpPr/>
          <p:nvPr/>
        </p:nvSpPr>
        <p:spPr>
          <a:xfrm>
            <a:off x="5264154" y="2279863"/>
            <a:ext cx="889482" cy="912723"/>
          </a:xfrm>
          <a:prstGeom prst="rect">
            <a:avLst/>
          </a:prstGeom>
          <a:solidFill>
            <a:schemeClr val="accent2">
              <a:lumMod val="50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kumimoji="1" lang="ja-JP" altLang="en-US" sz="1000" b="1" dirty="0">
                <a:latin typeface="BIZ UDPゴシック" panose="020B0400000000000000" pitchFamily="50" charset="-128"/>
                <a:ea typeface="BIZ UDPゴシック" panose="020B0400000000000000" pitchFamily="50" charset="-128"/>
              </a:rPr>
              <a:t>府として</a:t>
            </a:r>
            <a:endParaRPr kumimoji="1" lang="en-US" altLang="ja-JP" sz="1000" b="1" dirty="0">
              <a:latin typeface="BIZ UDPゴシック" panose="020B0400000000000000" pitchFamily="50" charset="-128"/>
              <a:ea typeface="BIZ UDPゴシック" panose="020B0400000000000000" pitchFamily="50" charset="-128"/>
            </a:endParaRPr>
          </a:p>
          <a:p>
            <a:pPr algn="ctr"/>
            <a:r>
              <a:rPr kumimoji="1" lang="ja-JP" altLang="en-US" sz="1000" b="1" dirty="0">
                <a:latin typeface="BIZ UDPゴシック" panose="020B0400000000000000" pitchFamily="50" charset="-128"/>
                <a:ea typeface="BIZ UDPゴシック" panose="020B0400000000000000" pitchFamily="50" charset="-128"/>
              </a:rPr>
              <a:t>目指す姿</a:t>
            </a:r>
          </a:p>
        </p:txBody>
      </p:sp>
      <p:sp>
        <p:nvSpPr>
          <p:cNvPr id="27" name="正方形/長方形 26"/>
          <p:cNvSpPr/>
          <p:nvPr/>
        </p:nvSpPr>
        <p:spPr>
          <a:xfrm>
            <a:off x="5256534" y="2276147"/>
            <a:ext cx="4401104" cy="919450"/>
          </a:xfrm>
          <a:prstGeom prst="rect">
            <a:avLst/>
          </a:prstGeom>
          <a:no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ja-JP" altLang="en-US" sz="1400" dirty="0">
              <a:ln w="0"/>
              <a:solidFill>
                <a:schemeClr val="tx1"/>
              </a:solidFill>
              <a:effectLst>
                <a:outerShdw blurRad="38100" dist="19050" dir="2700000" algn="tl" rotWithShape="0">
                  <a:schemeClr val="dk1">
                    <a:alpha val="40000"/>
                  </a:schemeClr>
                </a:outerShdw>
              </a:effectLst>
              <a:latin typeface="BIZ UDPゴシック" panose="020B0400000000000000" pitchFamily="50" charset="-128"/>
              <a:ea typeface="BIZ UDPゴシック" panose="020B0400000000000000" pitchFamily="50" charset="-128"/>
            </a:endParaRPr>
          </a:p>
        </p:txBody>
      </p:sp>
      <p:pic>
        <p:nvPicPr>
          <p:cNvPr id="35" name="図 34"/>
          <p:cNvPicPr>
            <a:picLocks noChangeAspect="1"/>
          </p:cNvPicPr>
          <p:nvPr/>
        </p:nvPicPr>
        <p:blipFill rotWithShape="1">
          <a:blip r:embed="rId2"/>
          <a:srcRect l="3680" t="16814" r="2147" b="9092"/>
          <a:stretch/>
        </p:blipFill>
        <p:spPr>
          <a:xfrm>
            <a:off x="8482743" y="2548903"/>
            <a:ext cx="1109542" cy="610074"/>
          </a:xfrm>
          <a:prstGeom prst="rect">
            <a:avLst/>
          </a:prstGeom>
          <a:ln>
            <a:noFill/>
          </a:ln>
        </p:spPr>
      </p:pic>
      <p:sp>
        <p:nvSpPr>
          <p:cNvPr id="36" name="正方形/長方形 35"/>
          <p:cNvSpPr/>
          <p:nvPr/>
        </p:nvSpPr>
        <p:spPr>
          <a:xfrm>
            <a:off x="6120832" y="2654905"/>
            <a:ext cx="2456702" cy="31648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a:solidFill>
                  <a:schemeClr val="tx1"/>
                </a:solidFill>
                <a:latin typeface="BIZ UDPゴシック" panose="020B0400000000000000" pitchFamily="50" charset="-128"/>
                <a:ea typeface="BIZ UDPゴシック" panose="020B0400000000000000" pitchFamily="50" charset="-128"/>
              </a:rPr>
              <a:t>中核市並みの基礎自治体</a:t>
            </a:r>
            <a:endParaRPr kumimoji="1" lang="en-US" altLang="ja-JP" sz="1400" b="1" dirty="0">
              <a:solidFill>
                <a:schemeClr val="tx1"/>
              </a:solidFill>
              <a:latin typeface="BIZ UDPゴシック" panose="020B0400000000000000" pitchFamily="50" charset="-128"/>
              <a:ea typeface="BIZ UDPゴシック" panose="020B0400000000000000" pitchFamily="50" charset="-128"/>
            </a:endParaRPr>
          </a:p>
          <a:p>
            <a:pPr algn="ctr"/>
            <a:r>
              <a:rPr kumimoji="1" lang="ja-JP" altLang="en-US" sz="1400" b="1" dirty="0">
                <a:solidFill>
                  <a:schemeClr val="tx1"/>
                </a:solidFill>
                <a:latin typeface="BIZ UDPゴシック" panose="020B0400000000000000" pitchFamily="50" charset="-128"/>
                <a:ea typeface="BIZ UDPゴシック" panose="020B0400000000000000" pitchFamily="50" charset="-128"/>
              </a:rPr>
              <a:t>（市町村間連携を含む）</a:t>
            </a:r>
          </a:p>
        </p:txBody>
      </p:sp>
      <p:sp>
        <p:nvSpPr>
          <p:cNvPr id="38" name="下矢印 37"/>
          <p:cNvSpPr/>
          <p:nvPr/>
        </p:nvSpPr>
        <p:spPr>
          <a:xfrm rot="16200000">
            <a:off x="4682317" y="2617260"/>
            <a:ext cx="815035" cy="174073"/>
          </a:xfrm>
          <a:prstGeom prst="downArrow">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9" name="正方形/長方形 38"/>
          <p:cNvSpPr/>
          <p:nvPr/>
        </p:nvSpPr>
        <p:spPr>
          <a:xfrm>
            <a:off x="9046060" y="2766221"/>
            <a:ext cx="364202" cy="200055"/>
          </a:xfrm>
          <a:prstGeom prst="rect">
            <a:avLst/>
          </a:prstGeom>
        </p:spPr>
        <p:txBody>
          <a:bodyPr wrap="none">
            <a:spAutoFit/>
          </a:bodyPr>
          <a:lstStyle/>
          <a:p>
            <a:r>
              <a:rPr kumimoji="1" lang="ja-JP" altLang="en-US" sz="700" dirty="0">
                <a:latin typeface="BIZ UDPゴシック" panose="020B0400000000000000" pitchFamily="50" charset="-128"/>
                <a:ea typeface="BIZ UDPゴシック" panose="020B0400000000000000" pitchFamily="50" charset="-128"/>
              </a:rPr>
              <a:t>連携</a:t>
            </a:r>
            <a:endParaRPr lang="ja-JP" altLang="en-US" sz="700" dirty="0">
              <a:latin typeface="BIZ UDPゴシック" panose="020B0400000000000000" pitchFamily="50" charset="-128"/>
              <a:ea typeface="BIZ UDPゴシック" panose="020B0400000000000000" pitchFamily="50" charset="-128"/>
            </a:endParaRPr>
          </a:p>
        </p:txBody>
      </p:sp>
      <p:sp>
        <p:nvSpPr>
          <p:cNvPr id="21" name="正方形/長方形 20"/>
          <p:cNvSpPr/>
          <p:nvPr/>
        </p:nvSpPr>
        <p:spPr>
          <a:xfrm>
            <a:off x="5264154" y="1971108"/>
            <a:ext cx="891128" cy="266228"/>
          </a:xfrm>
          <a:prstGeom prst="rect">
            <a:avLst/>
          </a:prstGeom>
          <a:solidFill>
            <a:schemeClr val="accent2">
              <a:lumMod val="50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kumimoji="1" lang="ja-JP" altLang="en-US" sz="1000" b="1" dirty="0">
                <a:latin typeface="BIZ UDPゴシック" panose="020B0400000000000000" pitchFamily="50" charset="-128"/>
                <a:ea typeface="BIZ UDPゴシック" panose="020B0400000000000000" pitchFamily="50" charset="-128"/>
              </a:rPr>
              <a:t>目指す方向</a:t>
            </a:r>
          </a:p>
        </p:txBody>
      </p:sp>
      <p:sp>
        <p:nvSpPr>
          <p:cNvPr id="40" name="正方形/長方形 39"/>
          <p:cNvSpPr/>
          <p:nvPr/>
        </p:nvSpPr>
        <p:spPr>
          <a:xfrm>
            <a:off x="329866" y="1960693"/>
            <a:ext cx="216470" cy="1248358"/>
          </a:xfrm>
          <a:prstGeom prst="rect">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1000" dirty="0">
                <a:latin typeface="BIZ UDPゴシック" panose="020B0400000000000000" pitchFamily="50" charset="-128"/>
                <a:ea typeface="BIZ UDPゴシック" panose="020B0400000000000000" pitchFamily="50" charset="-128"/>
              </a:rPr>
              <a:t>対応の方向</a:t>
            </a:r>
          </a:p>
        </p:txBody>
      </p:sp>
      <p:sp>
        <p:nvSpPr>
          <p:cNvPr id="44" name="ホームベース 43"/>
          <p:cNvSpPr/>
          <p:nvPr/>
        </p:nvSpPr>
        <p:spPr>
          <a:xfrm>
            <a:off x="424881" y="3723161"/>
            <a:ext cx="1950818" cy="180000"/>
          </a:xfrm>
          <a:prstGeom prst="homePlate">
            <a:avLst/>
          </a:prstGeom>
          <a:solidFill>
            <a:schemeClr val="bg2">
              <a:lumMod val="50000"/>
              <a:alpha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a:latin typeface="BIZ UDPゴシック" panose="020B0400000000000000" pitchFamily="50" charset="-128"/>
                <a:ea typeface="BIZ UDPゴシック" panose="020B0400000000000000" pitchFamily="50" charset="-128"/>
              </a:rPr>
              <a:t>平成</a:t>
            </a:r>
            <a:r>
              <a:rPr kumimoji="1" lang="en-US" altLang="ja-JP" sz="1000" dirty="0">
                <a:latin typeface="BIZ UDPゴシック" panose="020B0400000000000000" pitchFamily="50" charset="-128"/>
                <a:ea typeface="BIZ UDPゴシック" panose="020B0400000000000000" pitchFamily="50" charset="-128"/>
              </a:rPr>
              <a:t>29</a:t>
            </a:r>
            <a:r>
              <a:rPr kumimoji="1" lang="ja-JP" altLang="en-US" sz="1000" dirty="0">
                <a:latin typeface="BIZ UDPゴシック" panose="020B0400000000000000" pitchFamily="50" charset="-128"/>
                <a:ea typeface="BIZ UDPゴシック" panose="020B0400000000000000" pitchFamily="50" charset="-128"/>
              </a:rPr>
              <a:t>年度</a:t>
            </a:r>
          </a:p>
        </p:txBody>
      </p:sp>
      <p:sp>
        <p:nvSpPr>
          <p:cNvPr id="45" name="正方形/長方形 44"/>
          <p:cNvSpPr/>
          <p:nvPr/>
        </p:nvSpPr>
        <p:spPr>
          <a:xfrm>
            <a:off x="329866" y="3384335"/>
            <a:ext cx="9327772" cy="3327682"/>
          </a:xfrm>
          <a:prstGeom prst="rect">
            <a:avLst/>
          </a:prstGeom>
          <a:no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7" name="ホームベース 46"/>
          <p:cNvSpPr/>
          <p:nvPr/>
        </p:nvSpPr>
        <p:spPr>
          <a:xfrm>
            <a:off x="1158842" y="4443727"/>
            <a:ext cx="2860245" cy="269676"/>
          </a:xfrm>
          <a:prstGeom prst="homePlate">
            <a:avLst>
              <a:gd name="adj" fmla="val 0"/>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000" b="1" dirty="0">
                <a:solidFill>
                  <a:schemeClr val="tx1"/>
                </a:solidFill>
                <a:latin typeface="BIZ UDPゴシック" panose="020B0400000000000000" pitchFamily="50" charset="-128"/>
                <a:ea typeface="BIZ UDPゴシック" panose="020B0400000000000000" pitchFamily="50" charset="-128"/>
              </a:rPr>
              <a:t>「府内市町村の課題・将来見通しに関する研究」</a:t>
            </a:r>
          </a:p>
        </p:txBody>
      </p:sp>
      <p:sp>
        <p:nvSpPr>
          <p:cNvPr id="48" name="ホームベース 47"/>
          <p:cNvSpPr/>
          <p:nvPr/>
        </p:nvSpPr>
        <p:spPr>
          <a:xfrm>
            <a:off x="2375698" y="3719624"/>
            <a:ext cx="1940478" cy="180000"/>
          </a:xfrm>
          <a:prstGeom prst="homePlate">
            <a:avLst/>
          </a:prstGeom>
          <a:solidFill>
            <a:schemeClr val="bg2">
              <a:lumMod val="50000"/>
              <a:alpha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a:latin typeface="BIZ UDPゴシック" panose="020B0400000000000000" pitchFamily="50" charset="-128"/>
                <a:ea typeface="BIZ UDPゴシック" panose="020B0400000000000000" pitchFamily="50" charset="-128"/>
              </a:rPr>
              <a:t>平成３０年度</a:t>
            </a:r>
          </a:p>
        </p:txBody>
      </p:sp>
      <p:sp>
        <p:nvSpPr>
          <p:cNvPr id="50" name="ホームベース 49"/>
          <p:cNvSpPr/>
          <p:nvPr/>
        </p:nvSpPr>
        <p:spPr>
          <a:xfrm>
            <a:off x="1164088" y="4879930"/>
            <a:ext cx="2855000" cy="982286"/>
          </a:xfrm>
          <a:prstGeom prst="homePlate">
            <a:avLst>
              <a:gd name="adj" fmla="val 0"/>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500"/>
              </a:lnSpc>
            </a:pPr>
            <a:r>
              <a:rPr kumimoji="1" lang="ja-JP" altLang="en-US" sz="1000" b="1" dirty="0">
                <a:solidFill>
                  <a:schemeClr val="tx1"/>
                </a:solidFill>
                <a:latin typeface="BIZ UDPゴシック" panose="020B0400000000000000" pitchFamily="50" charset="-128"/>
                <a:ea typeface="BIZ UDPゴシック" panose="020B0400000000000000" pitchFamily="50" charset="-128"/>
              </a:rPr>
              <a:t>対応策として</a:t>
            </a:r>
            <a:endParaRPr kumimoji="1" lang="en-US" altLang="ja-JP" sz="1000" b="1" dirty="0">
              <a:solidFill>
                <a:schemeClr val="tx1"/>
              </a:solidFill>
              <a:latin typeface="BIZ UDPゴシック" panose="020B0400000000000000" pitchFamily="50" charset="-128"/>
              <a:ea typeface="BIZ UDPゴシック" panose="020B0400000000000000" pitchFamily="50" charset="-128"/>
            </a:endParaRPr>
          </a:p>
          <a:p>
            <a:pPr>
              <a:lnSpc>
                <a:spcPts val="1500"/>
              </a:lnSpc>
            </a:pPr>
            <a:r>
              <a:rPr kumimoji="1" lang="ja-JP" altLang="en-US" sz="1000" b="1" dirty="0">
                <a:solidFill>
                  <a:schemeClr val="tx1"/>
                </a:solidFill>
                <a:latin typeface="BIZ UDPゴシック" panose="020B0400000000000000" pitchFamily="50" charset="-128"/>
                <a:ea typeface="BIZ UDPゴシック" panose="020B0400000000000000" pitchFamily="50" charset="-128"/>
              </a:rPr>
              <a:t>　・「広域連携に関する研究」</a:t>
            </a:r>
            <a:endParaRPr kumimoji="1" lang="en-US" altLang="ja-JP" sz="1000" b="1" dirty="0">
              <a:solidFill>
                <a:schemeClr val="tx1"/>
              </a:solidFill>
              <a:latin typeface="BIZ UDPゴシック" panose="020B0400000000000000" pitchFamily="50" charset="-128"/>
              <a:ea typeface="BIZ UDPゴシック" panose="020B0400000000000000" pitchFamily="50" charset="-128"/>
            </a:endParaRPr>
          </a:p>
          <a:p>
            <a:pPr>
              <a:lnSpc>
                <a:spcPts val="1500"/>
              </a:lnSpc>
            </a:pPr>
            <a:r>
              <a:rPr kumimoji="1" lang="ja-JP" altLang="en-US" sz="1000" b="1" dirty="0">
                <a:solidFill>
                  <a:schemeClr val="tx1"/>
                </a:solidFill>
                <a:latin typeface="BIZ UDPゴシック" panose="020B0400000000000000" pitchFamily="50" charset="-128"/>
                <a:ea typeface="BIZ UDPゴシック" panose="020B0400000000000000" pitchFamily="50" charset="-128"/>
              </a:rPr>
              <a:t>　・「合併に関する研究」</a:t>
            </a:r>
            <a:endParaRPr kumimoji="1" lang="en-US" altLang="ja-JP" sz="1000" b="1" dirty="0">
              <a:solidFill>
                <a:schemeClr val="tx1"/>
              </a:solidFill>
              <a:latin typeface="BIZ UDPゴシック" panose="020B0400000000000000" pitchFamily="50" charset="-128"/>
              <a:ea typeface="BIZ UDPゴシック" panose="020B0400000000000000" pitchFamily="50" charset="-128"/>
            </a:endParaRPr>
          </a:p>
          <a:p>
            <a:pPr>
              <a:lnSpc>
                <a:spcPts val="1500"/>
              </a:lnSpc>
            </a:pPr>
            <a:r>
              <a:rPr kumimoji="1" lang="ja-JP" altLang="en-US" sz="1100" b="1" dirty="0">
                <a:solidFill>
                  <a:schemeClr val="tx1"/>
                </a:solidFill>
                <a:latin typeface="BIZ UDPゴシック" panose="020B0400000000000000" pitchFamily="50" charset="-128"/>
                <a:ea typeface="BIZ UDPゴシック" panose="020B0400000000000000" pitchFamily="50" charset="-128"/>
              </a:rPr>
              <a:t>　・「市町村単独の取組に関する研究」</a:t>
            </a:r>
            <a:endParaRPr kumimoji="1" lang="en-US" altLang="ja-JP" sz="1100" b="1" dirty="0">
              <a:solidFill>
                <a:schemeClr val="tx1"/>
              </a:solidFill>
              <a:latin typeface="BIZ UDPゴシック" panose="020B0400000000000000" pitchFamily="50" charset="-128"/>
              <a:ea typeface="BIZ UDPゴシック" panose="020B0400000000000000" pitchFamily="50" charset="-128"/>
            </a:endParaRPr>
          </a:p>
          <a:p>
            <a:pPr>
              <a:lnSpc>
                <a:spcPts val="1500"/>
              </a:lnSpc>
            </a:pPr>
            <a:r>
              <a:rPr kumimoji="1" lang="ja-JP" altLang="en-US" sz="1000" b="1" dirty="0">
                <a:solidFill>
                  <a:schemeClr val="tx1"/>
                </a:solidFill>
                <a:latin typeface="BIZ UDPゴシック" panose="020B0400000000000000" pitchFamily="50" charset="-128"/>
                <a:ea typeface="BIZ UDPゴシック" panose="020B0400000000000000" pitchFamily="50" charset="-128"/>
              </a:rPr>
              <a:t>　　　</a:t>
            </a:r>
            <a:r>
              <a:rPr kumimoji="1" lang="en-US" altLang="ja-JP" sz="1000" b="1" dirty="0">
                <a:solidFill>
                  <a:schemeClr val="tx1"/>
                </a:solidFill>
                <a:latin typeface="BIZ UDPゴシック" panose="020B0400000000000000" pitchFamily="50" charset="-128"/>
                <a:ea typeface="BIZ UDPゴシック" panose="020B0400000000000000" pitchFamily="50" charset="-128"/>
              </a:rPr>
              <a:t>【</a:t>
            </a:r>
            <a:r>
              <a:rPr kumimoji="1" lang="ja-JP" altLang="en-US" sz="1000" b="1" dirty="0">
                <a:solidFill>
                  <a:schemeClr val="tx1"/>
                </a:solidFill>
                <a:latin typeface="BIZ UDPゴシック" panose="020B0400000000000000" pitchFamily="50" charset="-128"/>
                <a:ea typeface="BIZ UDPゴシック" panose="020B0400000000000000" pitchFamily="50" charset="-128"/>
              </a:rPr>
              <a:t>組織力強化</a:t>
            </a:r>
            <a:r>
              <a:rPr kumimoji="1" lang="en-US" altLang="ja-JP" sz="1000" b="1" dirty="0">
                <a:solidFill>
                  <a:schemeClr val="tx1"/>
                </a:solidFill>
                <a:latin typeface="BIZ UDPゴシック" panose="020B0400000000000000" pitchFamily="50" charset="-128"/>
                <a:ea typeface="BIZ UDPゴシック" panose="020B0400000000000000" pitchFamily="50" charset="-128"/>
              </a:rPr>
              <a:t>】【</a:t>
            </a:r>
            <a:r>
              <a:rPr kumimoji="1" lang="ja-JP" altLang="en-US" sz="1000" b="1" dirty="0">
                <a:solidFill>
                  <a:schemeClr val="tx1"/>
                </a:solidFill>
                <a:latin typeface="BIZ UDPゴシック" panose="020B0400000000000000" pitchFamily="50" charset="-128"/>
                <a:ea typeface="BIZ UDPゴシック" panose="020B0400000000000000" pitchFamily="50" charset="-128"/>
              </a:rPr>
              <a:t>行革</a:t>
            </a:r>
            <a:r>
              <a:rPr kumimoji="1" lang="en-US" altLang="ja-JP" sz="1000" b="1" dirty="0">
                <a:solidFill>
                  <a:schemeClr val="tx1"/>
                </a:solidFill>
                <a:latin typeface="BIZ UDPゴシック" panose="020B0400000000000000" pitchFamily="50" charset="-128"/>
                <a:ea typeface="BIZ UDPゴシック" panose="020B0400000000000000" pitchFamily="50" charset="-128"/>
              </a:rPr>
              <a:t>】【</a:t>
            </a:r>
            <a:r>
              <a:rPr kumimoji="1" lang="ja-JP" altLang="en-US" sz="1000" b="1" dirty="0">
                <a:solidFill>
                  <a:schemeClr val="tx1"/>
                </a:solidFill>
                <a:latin typeface="BIZ UDPゴシック" panose="020B0400000000000000" pitchFamily="50" charset="-128"/>
                <a:ea typeface="BIZ UDPゴシック" panose="020B0400000000000000" pitchFamily="50" charset="-128"/>
              </a:rPr>
              <a:t>公民連携</a:t>
            </a:r>
            <a:r>
              <a:rPr kumimoji="1" lang="en-US" altLang="ja-JP" sz="1000" b="1" dirty="0">
                <a:solidFill>
                  <a:schemeClr val="tx1"/>
                </a:solidFill>
                <a:latin typeface="BIZ UDPゴシック" panose="020B0400000000000000" pitchFamily="50" charset="-128"/>
                <a:ea typeface="BIZ UDPゴシック" panose="020B0400000000000000" pitchFamily="50" charset="-128"/>
              </a:rPr>
              <a:t>】</a:t>
            </a:r>
            <a:endParaRPr kumimoji="1" lang="ja-JP" altLang="en-US" sz="1000" b="1" dirty="0">
              <a:solidFill>
                <a:schemeClr val="tx1"/>
              </a:solidFill>
              <a:latin typeface="BIZ UDPゴシック" panose="020B0400000000000000" pitchFamily="50" charset="-128"/>
              <a:ea typeface="BIZ UDPゴシック" panose="020B0400000000000000" pitchFamily="50" charset="-128"/>
            </a:endParaRPr>
          </a:p>
        </p:txBody>
      </p:sp>
      <p:sp>
        <p:nvSpPr>
          <p:cNvPr id="52" name="ホームベース 51"/>
          <p:cNvSpPr/>
          <p:nvPr/>
        </p:nvSpPr>
        <p:spPr>
          <a:xfrm>
            <a:off x="4306909" y="3723161"/>
            <a:ext cx="1356048" cy="180000"/>
          </a:xfrm>
          <a:prstGeom prst="homePlate">
            <a:avLst/>
          </a:prstGeom>
          <a:solidFill>
            <a:schemeClr val="bg2">
              <a:lumMod val="50000"/>
              <a:alpha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a:latin typeface="BIZ UDPゴシック" panose="020B0400000000000000" pitchFamily="50" charset="-128"/>
                <a:ea typeface="BIZ UDPゴシック" panose="020B0400000000000000" pitchFamily="50" charset="-128"/>
              </a:rPr>
              <a:t>令和元年度</a:t>
            </a:r>
          </a:p>
        </p:txBody>
      </p:sp>
      <p:sp>
        <p:nvSpPr>
          <p:cNvPr id="54" name="ホームベース 53"/>
          <p:cNvSpPr/>
          <p:nvPr/>
        </p:nvSpPr>
        <p:spPr>
          <a:xfrm>
            <a:off x="2540273" y="5990704"/>
            <a:ext cx="3122683" cy="239311"/>
          </a:xfrm>
          <a:prstGeom prst="homePlate">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b="1" dirty="0">
                <a:solidFill>
                  <a:schemeClr val="tx1"/>
                </a:solidFill>
                <a:latin typeface="BIZ UDPゴシック" panose="020B0400000000000000" pitchFamily="50" charset="-128"/>
                <a:ea typeface="BIZ UDPゴシック" panose="020B0400000000000000" pitchFamily="50" charset="-128"/>
              </a:rPr>
              <a:t>市町村職員等への「出前講義」　</a:t>
            </a:r>
            <a:r>
              <a:rPr kumimoji="1" lang="en-US" altLang="ja-JP" sz="1000" b="1" dirty="0">
                <a:solidFill>
                  <a:schemeClr val="tx1"/>
                </a:solidFill>
                <a:latin typeface="BIZ UDPゴシック" panose="020B0400000000000000" pitchFamily="50" charset="-128"/>
                <a:ea typeface="BIZ UDPゴシック" panose="020B0400000000000000" pitchFamily="50" charset="-128"/>
              </a:rPr>
              <a:t>【26</a:t>
            </a:r>
            <a:r>
              <a:rPr kumimoji="1" lang="ja-JP" altLang="en-US" sz="1000" b="1" dirty="0">
                <a:solidFill>
                  <a:schemeClr val="tx1"/>
                </a:solidFill>
                <a:latin typeface="BIZ UDPゴシック" panose="020B0400000000000000" pitchFamily="50" charset="-128"/>
                <a:ea typeface="BIZ UDPゴシック" panose="020B0400000000000000" pitchFamily="50" charset="-128"/>
              </a:rPr>
              <a:t>団体</a:t>
            </a:r>
            <a:r>
              <a:rPr kumimoji="1" lang="en-US" altLang="ja-JP" sz="1000" b="1" dirty="0">
                <a:solidFill>
                  <a:schemeClr val="tx1"/>
                </a:solidFill>
                <a:latin typeface="BIZ UDPゴシック" panose="020B0400000000000000" pitchFamily="50" charset="-128"/>
                <a:ea typeface="BIZ UDPゴシック" panose="020B0400000000000000" pitchFamily="50" charset="-128"/>
              </a:rPr>
              <a:t>】</a:t>
            </a:r>
            <a:endParaRPr kumimoji="1" lang="ja-JP" altLang="en-US" sz="1000" b="1" dirty="0">
              <a:solidFill>
                <a:schemeClr val="tx1"/>
              </a:solidFill>
              <a:latin typeface="BIZ UDPゴシック" panose="020B0400000000000000" pitchFamily="50" charset="-128"/>
              <a:ea typeface="BIZ UDPゴシック" panose="020B0400000000000000" pitchFamily="50" charset="-128"/>
            </a:endParaRPr>
          </a:p>
        </p:txBody>
      </p:sp>
      <p:sp>
        <p:nvSpPr>
          <p:cNvPr id="55" name="ホームベース 54"/>
          <p:cNvSpPr/>
          <p:nvPr/>
        </p:nvSpPr>
        <p:spPr>
          <a:xfrm>
            <a:off x="5662957" y="3723160"/>
            <a:ext cx="1500382" cy="195195"/>
          </a:xfrm>
          <a:prstGeom prst="homePlate">
            <a:avLst/>
          </a:prstGeom>
          <a:solidFill>
            <a:schemeClr val="bg2">
              <a:lumMod val="50000"/>
              <a:alpha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a:latin typeface="BIZ UDPゴシック" panose="020B0400000000000000" pitchFamily="50" charset="-128"/>
                <a:ea typeface="BIZ UDPゴシック" panose="020B0400000000000000" pitchFamily="50" charset="-128"/>
              </a:rPr>
              <a:t>令和２年度</a:t>
            </a:r>
          </a:p>
        </p:txBody>
      </p:sp>
      <p:sp>
        <p:nvSpPr>
          <p:cNvPr id="56" name="ホームベース 55"/>
          <p:cNvSpPr/>
          <p:nvPr/>
        </p:nvSpPr>
        <p:spPr>
          <a:xfrm>
            <a:off x="7163338" y="3716310"/>
            <a:ext cx="1448010" cy="202046"/>
          </a:xfrm>
          <a:prstGeom prst="homePlate">
            <a:avLst/>
          </a:prstGeom>
          <a:solidFill>
            <a:schemeClr val="bg2">
              <a:lumMod val="50000"/>
              <a:alpha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a:latin typeface="BIZ UDPゴシック" panose="020B0400000000000000" pitchFamily="50" charset="-128"/>
                <a:ea typeface="BIZ UDPゴシック" panose="020B0400000000000000" pitchFamily="50" charset="-128"/>
              </a:rPr>
              <a:t>令和３年度</a:t>
            </a:r>
          </a:p>
        </p:txBody>
      </p:sp>
      <p:sp>
        <p:nvSpPr>
          <p:cNvPr id="57" name="角丸四角形 56"/>
          <p:cNvSpPr/>
          <p:nvPr/>
        </p:nvSpPr>
        <p:spPr>
          <a:xfrm>
            <a:off x="470198" y="6206163"/>
            <a:ext cx="612302" cy="479662"/>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36000" tIns="36000" rIns="36000" bIns="36000" rtlCol="0" anchor="ctr"/>
          <a:lstStyle/>
          <a:p>
            <a:pPr algn="ctr">
              <a:lnSpc>
                <a:spcPts val="1100"/>
              </a:lnSpc>
            </a:pPr>
            <a:r>
              <a:rPr kumimoji="1" lang="ja-JP" altLang="en-US" sz="1100" b="1" spc="-150" dirty="0">
                <a:solidFill>
                  <a:schemeClr val="bg1"/>
                </a:solidFill>
                <a:latin typeface="BIZ UDPゴシック" panose="020B0400000000000000" pitchFamily="50" charset="-128"/>
                <a:ea typeface="BIZ UDPゴシック" panose="020B0400000000000000" pitchFamily="50" charset="-128"/>
              </a:rPr>
              <a:t>さらなる</a:t>
            </a:r>
            <a:endParaRPr kumimoji="1" lang="en-US" altLang="ja-JP" sz="1100" b="1" spc="-150" dirty="0">
              <a:solidFill>
                <a:schemeClr val="bg1"/>
              </a:solidFill>
              <a:latin typeface="BIZ UDPゴシック" panose="020B0400000000000000" pitchFamily="50" charset="-128"/>
              <a:ea typeface="BIZ UDPゴシック" panose="020B0400000000000000" pitchFamily="50" charset="-128"/>
            </a:endParaRPr>
          </a:p>
          <a:p>
            <a:pPr algn="ctr">
              <a:lnSpc>
                <a:spcPts val="1100"/>
              </a:lnSpc>
            </a:pPr>
            <a:r>
              <a:rPr kumimoji="1" lang="ja-JP" altLang="en-US" sz="1100" b="1" spc="-150" dirty="0">
                <a:solidFill>
                  <a:schemeClr val="bg1"/>
                </a:solidFill>
                <a:latin typeface="BIZ UDPゴシック" panose="020B0400000000000000" pitchFamily="50" charset="-128"/>
                <a:ea typeface="BIZ UDPゴシック" panose="020B0400000000000000" pitchFamily="50" charset="-128"/>
              </a:rPr>
              <a:t>広域連携</a:t>
            </a:r>
            <a:endParaRPr kumimoji="1" lang="en-US" altLang="ja-JP" sz="1100" b="1" spc="-150" dirty="0">
              <a:solidFill>
                <a:schemeClr val="bg1"/>
              </a:solidFill>
              <a:latin typeface="BIZ UDPゴシック" panose="020B0400000000000000" pitchFamily="50" charset="-128"/>
              <a:ea typeface="BIZ UDPゴシック" panose="020B0400000000000000" pitchFamily="50" charset="-128"/>
            </a:endParaRPr>
          </a:p>
          <a:p>
            <a:pPr algn="ctr">
              <a:lnSpc>
                <a:spcPts val="1100"/>
              </a:lnSpc>
            </a:pPr>
            <a:r>
              <a:rPr kumimoji="1" lang="ja-JP" altLang="en-US" sz="1100" b="1" spc="-150" dirty="0">
                <a:solidFill>
                  <a:schemeClr val="bg1"/>
                </a:solidFill>
                <a:latin typeface="BIZ UDPゴシック" panose="020B0400000000000000" pitchFamily="50" charset="-128"/>
                <a:ea typeface="BIZ UDPゴシック" panose="020B0400000000000000" pitchFamily="50" charset="-128"/>
              </a:rPr>
              <a:t>の推進</a:t>
            </a:r>
            <a:endParaRPr kumimoji="1" lang="en-US" altLang="ja-JP" sz="1050" spc="-150" dirty="0">
              <a:solidFill>
                <a:schemeClr val="bg1"/>
              </a:solidFill>
              <a:latin typeface="BIZ UDPゴシック" panose="020B0400000000000000" pitchFamily="50" charset="-128"/>
              <a:ea typeface="BIZ UDPゴシック" panose="020B0400000000000000" pitchFamily="50" charset="-128"/>
            </a:endParaRPr>
          </a:p>
        </p:txBody>
      </p:sp>
      <p:sp>
        <p:nvSpPr>
          <p:cNvPr id="58" name="ホームベース 57"/>
          <p:cNvSpPr/>
          <p:nvPr/>
        </p:nvSpPr>
        <p:spPr>
          <a:xfrm>
            <a:off x="1316052" y="6421693"/>
            <a:ext cx="8252126" cy="236299"/>
          </a:xfrm>
          <a:prstGeom prst="homePlate">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a:solidFill>
                  <a:schemeClr val="tx1"/>
                </a:solidFill>
                <a:latin typeface="BIZ UDPゴシック" panose="020B0400000000000000" pitchFamily="50" charset="-128"/>
                <a:ea typeface="BIZ UDPゴシック" panose="020B0400000000000000" pitchFamily="50" charset="-128"/>
              </a:rPr>
              <a:t>コーディネート（地域ブロック会議の主催・地域勉強会への参加）　</a:t>
            </a:r>
            <a:r>
              <a:rPr kumimoji="1" lang="en-US" altLang="ja-JP" sz="1000" dirty="0">
                <a:solidFill>
                  <a:schemeClr val="tx1"/>
                </a:solidFill>
                <a:latin typeface="BIZ UDPゴシック" panose="020B0400000000000000" pitchFamily="50" charset="-128"/>
                <a:ea typeface="BIZ UDPゴシック" panose="020B0400000000000000" pitchFamily="50" charset="-128"/>
              </a:rPr>
              <a:t>【</a:t>
            </a:r>
            <a:r>
              <a:rPr kumimoji="1" lang="ja-JP" altLang="en-US" sz="1000" dirty="0">
                <a:solidFill>
                  <a:schemeClr val="tx1"/>
                </a:solidFill>
                <a:latin typeface="BIZ UDPゴシック" panose="020B0400000000000000" pitchFamily="50" charset="-128"/>
                <a:ea typeface="BIZ UDPゴシック" panose="020B0400000000000000" pitchFamily="50" charset="-128"/>
              </a:rPr>
              <a:t>消防・文化財調査業務の広域化、物品・再エネの共同調達等</a:t>
            </a:r>
            <a:r>
              <a:rPr kumimoji="1" lang="en-US" altLang="ja-JP" sz="1000" dirty="0">
                <a:solidFill>
                  <a:schemeClr val="tx1"/>
                </a:solidFill>
                <a:latin typeface="BIZ UDPゴシック" panose="020B0400000000000000" pitchFamily="50" charset="-128"/>
                <a:ea typeface="BIZ UDPゴシック" panose="020B0400000000000000" pitchFamily="50" charset="-128"/>
              </a:rPr>
              <a:t>】</a:t>
            </a:r>
            <a:endParaRPr kumimoji="1" lang="ja-JP" altLang="en-US" sz="1000" dirty="0">
              <a:solidFill>
                <a:schemeClr val="tx1"/>
              </a:solidFill>
              <a:latin typeface="BIZ UDPゴシック" panose="020B0400000000000000" pitchFamily="50" charset="-128"/>
              <a:ea typeface="BIZ UDPゴシック" panose="020B0400000000000000" pitchFamily="50" charset="-128"/>
            </a:endParaRPr>
          </a:p>
        </p:txBody>
      </p:sp>
      <p:sp>
        <p:nvSpPr>
          <p:cNvPr id="62" name="ホームベース 61"/>
          <p:cNvSpPr/>
          <p:nvPr/>
        </p:nvSpPr>
        <p:spPr>
          <a:xfrm>
            <a:off x="424881" y="4376295"/>
            <a:ext cx="3891296" cy="1544001"/>
          </a:xfrm>
          <a:prstGeom prst="homePlate">
            <a:avLst>
              <a:gd name="adj" fmla="val 14343"/>
            </a:avLst>
          </a:prstGeom>
          <a:noFill/>
          <a:ln>
            <a:solidFill>
              <a:schemeClr val="accent5">
                <a:lumMod val="7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3" name="屈折矢印 62"/>
          <p:cNvSpPr/>
          <p:nvPr/>
        </p:nvSpPr>
        <p:spPr>
          <a:xfrm rot="5400000">
            <a:off x="2222096" y="5908666"/>
            <a:ext cx="321520" cy="273472"/>
          </a:xfrm>
          <a:prstGeom prst="bentUpArrow">
            <a:avLst>
              <a:gd name="adj1" fmla="val 25000"/>
              <a:gd name="adj2" fmla="val 38310"/>
              <a:gd name="adj3" fmla="val 50000"/>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正方形/長方形 1"/>
          <p:cNvSpPr/>
          <p:nvPr/>
        </p:nvSpPr>
        <p:spPr>
          <a:xfrm>
            <a:off x="1248442" y="6422109"/>
            <a:ext cx="46561" cy="219916"/>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9" name="正方形/長方形 58"/>
          <p:cNvSpPr/>
          <p:nvPr/>
        </p:nvSpPr>
        <p:spPr>
          <a:xfrm>
            <a:off x="1188870" y="6421694"/>
            <a:ext cx="46561" cy="219916"/>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4" name="角丸四角形 63"/>
          <p:cNvSpPr/>
          <p:nvPr/>
        </p:nvSpPr>
        <p:spPr>
          <a:xfrm>
            <a:off x="1037183" y="2824908"/>
            <a:ext cx="3398084" cy="266842"/>
          </a:xfrm>
          <a:prstGeom prst="roundRect">
            <a:avLst>
              <a:gd name="adj" fmla="val 50000"/>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kumimoji="1" lang="ja-JP" altLang="en-US" sz="1200" b="1" dirty="0">
                <a:solidFill>
                  <a:schemeClr val="tx1"/>
                </a:solidFill>
                <a:latin typeface="BIZ UDPゴシック" panose="020B0400000000000000" pitchFamily="50" charset="-128"/>
                <a:ea typeface="BIZ UDPゴシック" panose="020B0400000000000000" pitchFamily="50" charset="-128"/>
              </a:rPr>
              <a:t>府として、積極的に支援・サポート</a:t>
            </a:r>
          </a:p>
        </p:txBody>
      </p:sp>
      <p:sp>
        <p:nvSpPr>
          <p:cNvPr id="67" name="正方形/長方形 66"/>
          <p:cNvSpPr/>
          <p:nvPr/>
        </p:nvSpPr>
        <p:spPr>
          <a:xfrm>
            <a:off x="336476" y="1956593"/>
            <a:ext cx="4586660" cy="1252457"/>
          </a:xfrm>
          <a:prstGeom prst="rect">
            <a:avLst/>
          </a:prstGeom>
          <a:no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ja-JP" altLang="en-US" sz="1400" dirty="0">
              <a:ln w="0"/>
              <a:solidFill>
                <a:schemeClr val="tx1"/>
              </a:solidFill>
              <a:effectLst>
                <a:outerShdw blurRad="38100" dist="19050" dir="2700000" algn="tl" rotWithShape="0">
                  <a:schemeClr val="dk1">
                    <a:alpha val="40000"/>
                  </a:schemeClr>
                </a:outerShdw>
              </a:effectLst>
              <a:latin typeface="BIZ UDPゴシック" panose="020B0400000000000000" pitchFamily="50" charset="-128"/>
              <a:ea typeface="BIZ UDPゴシック" panose="020B0400000000000000" pitchFamily="50" charset="-128"/>
            </a:endParaRPr>
          </a:p>
        </p:txBody>
      </p:sp>
      <p:sp>
        <p:nvSpPr>
          <p:cNvPr id="3" name="正方形/長方形 2"/>
          <p:cNvSpPr/>
          <p:nvPr/>
        </p:nvSpPr>
        <p:spPr>
          <a:xfrm>
            <a:off x="562070" y="2002429"/>
            <a:ext cx="4399165" cy="725840"/>
          </a:xfrm>
          <a:prstGeom prst="rect">
            <a:avLst/>
          </a:prstGeom>
        </p:spPr>
        <p:txBody>
          <a:bodyPr wrap="square">
            <a:spAutoFit/>
          </a:bodyPr>
          <a:lstStyle/>
          <a:p>
            <a:pPr>
              <a:lnSpc>
                <a:spcPts val="1600"/>
              </a:lnSpc>
            </a:pPr>
            <a:r>
              <a:rPr lang="ja-JP" altLang="en-US" sz="1200" dirty="0">
                <a:solidFill>
                  <a:schemeClr val="accent4">
                    <a:lumMod val="75000"/>
                  </a:schemeClr>
                </a:solidFill>
                <a:latin typeface="BIZ UDPゴシック" panose="020B0400000000000000" pitchFamily="50" charset="-128"/>
                <a:ea typeface="BIZ UDPゴシック" panose="020B0400000000000000" pitchFamily="50" charset="-128"/>
              </a:rPr>
              <a:t>●</a:t>
            </a:r>
            <a:r>
              <a:rPr lang="ja-JP" altLang="en-US" sz="1200" dirty="0">
                <a:latin typeface="BIZ UDPゴシック" panose="020B0400000000000000" pitchFamily="50" charset="-128"/>
                <a:ea typeface="BIZ UDPゴシック" panose="020B0400000000000000" pitchFamily="50" charset="-128"/>
              </a:rPr>
              <a:t>安定した行財政運営のためには、</a:t>
            </a:r>
            <a:r>
              <a:rPr lang="ja-JP" altLang="en-US" sz="1200" b="1" u="sng" dirty="0">
                <a:solidFill>
                  <a:srgbClr val="FF0000"/>
                </a:solidFill>
                <a:latin typeface="BIZ UDPゴシック" panose="020B0400000000000000" pitchFamily="50" charset="-128"/>
                <a:ea typeface="BIZ UDPゴシック" panose="020B0400000000000000" pitchFamily="50" charset="-128"/>
              </a:rPr>
              <a:t>課題を的確に予測</a:t>
            </a:r>
            <a:r>
              <a:rPr lang="ja-JP" altLang="en-US" sz="1200" dirty="0">
                <a:latin typeface="BIZ UDPゴシック" panose="020B0400000000000000" pitchFamily="50" charset="-128"/>
                <a:ea typeface="BIZ UDPゴシック" panose="020B0400000000000000" pitchFamily="50" charset="-128"/>
              </a:rPr>
              <a:t>し、</a:t>
            </a:r>
            <a:endParaRPr lang="en-US" altLang="ja-JP" sz="1200" dirty="0">
              <a:latin typeface="BIZ UDPゴシック" panose="020B0400000000000000" pitchFamily="50" charset="-128"/>
              <a:ea typeface="BIZ UDPゴシック" panose="020B0400000000000000" pitchFamily="50" charset="-128"/>
            </a:endParaRPr>
          </a:p>
          <a:p>
            <a:pPr>
              <a:lnSpc>
                <a:spcPts val="1600"/>
              </a:lnSpc>
            </a:pPr>
            <a:r>
              <a:rPr lang="ja-JP" altLang="en-US" sz="1200" dirty="0">
                <a:latin typeface="BIZ UDPゴシック" panose="020B0400000000000000" pitchFamily="50" charset="-128"/>
                <a:ea typeface="BIZ UDPゴシック" panose="020B0400000000000000" pitchFamily="50" charset="-128"/>
              </a:rPr>
              <a:t>　 その</a:t>
            </a:r>
            <a:r>
              <a:rPr lang="ja-JP" altLang="en-US" sz="1200" b="1" u="sng" dirty="0">
                <a:solidFill>
                  <a:srgbClr val="FF0000"/>
                </a:solidFill>
                <a:latin typeface="BIZ UDPゴシック" panose="020B0400000000000000" pitchFamily="50" charset="-128"/>
                <a:ea typeface="BIZ UDPゴシック" panose="020B0400000000000000" pitchFamily="50" charset="-128"/>
              </a:rPr>
              <a:t>影響を見通す</a:t>
            </a:r>
            <a:r>
              <a:rPr lang="ja-JP" altLang="en-US" sz="1200" dirty="0">
                <a:latin typeface="BIZ UDPゴシック" panose="020B0400000000000000" pitchFamily="50" charset="-128"/>
                <a:ea typeface="BIZ UDPゴシック" panose="020B0400000000000000" pitchFamily="50" charset="-128"/>
              </a:rPr>
              <a:t>ことが重要</a:t>
            </a:r>
            <a:endParaRPr lang="en-US" altLang="ja-JP" sz="1200" dirty="0">
              <a:latin typeface="BIZ UDPゴシック" panose="020B0400000000000000" pitchFamily="50" charset="-128"/>
              <a:ea typeface="BIZ UDPゴシック" panose="020B0400000000000000" pitchFamily="50" charset="-128"/>
            </a:endParaRPr>
          </a:p>
          <a:p>
            <a:pPr>
              <a:lnSpc>
                <a:spcPts val="300"/>
              </a:lnSpc>
            </a:pPr>
            <a:endParaRPr lang="ja-JP" altLang="en-US" sz="1200" dirty="0">
              <a:latin typeface="BIZ UDPゴシック" panose="020B0400000000000000" pitchFamily="50" charset="-128"/>
              <a:ea typeface="BIZ UDPゴシック" panose="020B0400000000000000" pitchFamily="50" charset="-128"/>
            </a:endParaRPr>
          </a:p>
          <a:p>
            <a:r>
              <a:rPr lang="ja-JP" altLang="en-US" sz="1200" dirty="0">
                <a:solidFill>
                  <a:schemeClr val="accent4">
                    <a:lumMod val="75000"/>
                  </a:schemeClr>
                </a:solidFill>
                <a:latin typeface="BIZ UDPゴシック" panose="020B0400000000000000" pitchFamily="50" charset="-128"/>
                <a:ea typeface="BIZ UDPゴシック" panose="020B0400000000000000" pitchFamily="50" charset="-128"/>
              </a:rPr>
              <a:t>●</a:t>
            </a:r>
            <a:r>
              <a:rPr lang="ja-JP" altLang="en-US" sz="1200" b="1" u="sng" dirty="0">
                <a:solidFill>
                  <a:srgbClr val="FF0000"/>
                </a:solidFill>
                <a:latin typeface="BIZ UDPゴシック" panose="020B0400000000000000" pitchFamily="50" charset="-128"/>
                <a:ea typeface="BIZ UDPゴシック" panose="020B0400000000000000" pitchFamily="50" charset="-128"/>
              </a:rPr>
              <a:t>他市町村との連携</a:t>
            </a:r>
            <a:r>
              <a:rPr lang="ja-JP" altLang="en-US" sz="1200" dirty="0">
                <a:latin typeface="BIZ UDPゴシック" panose="020B0400000000000000" pitchFamily="50" charset="-128"/>
                <a:ea typeface="BIZ UDPゴシック" panose="020B0400000000000000" pitchFamily="50" charset="-128"/>
              </a:rPr>
              <a:t>をさらに進め、</a:t>
            </a:r>
            <a:r>
              <a:rPr lang="ja-JP" altLang="en-US" sz="1200" b="1" u="sng" dirty="0">
                <a:solidFill>
                  <a:srgbClr val="FF0000"/>
                </a:solidFill>
                <a:latin typeface="BIZ UDPゴシック" panose="020B0400000000000000" pitchFamily="50" charset="-128"/>
                <a:ea typeface="BIZ UDPゴシック" panose="020B0400000000000000" pitchFamily="50" charset="-128"/>
              </a:rPr>
              <a:t>地域全体で</a:t>
            </a:r>
            <a:r>
              <a:rPr lang="ja-JP" altLang="en-US" sz="1200" dirty="0">
                <a:latin typeface="BIZ UDPゴシック" panose="020B0400000000000000" pitchFamily="50" charset="-128"/>
                <a:ea typeface="BIZ UDPゴシック" panose="020B0400000000000000" pitchFamily="50" charset="-128"/>
              </a:rPr>
              <a:t>行政課題に対応</a:t>
            </a:r>
          </a:p>
        </p:txBody>
      </p:sp>
      <p:sp>
        <p:nvSpPr>
          <p:cNvPr id="70" name="ホームベース 69"/>
          <p:cNvSpPr/>
          <p:nvPr/>
        </p:nvSpPr>
        <p:spPr>
          <a:xfrm>
            <a:off x="7710867" y="5426464"/>
            <a:ext cx="1857311" cy="372045"/>
          </a:xfrm>
          <a:prstGeom prst="homePlate">
            <a:avLst>
              <a:gd name="adj" fmla="val 10173"/>
            </a:avLst>
          </a:prstGeom>
          <a:solidFill>
            <a:srgbClr val="FFAFAF"/>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72000" tIns="72000" rIns="72000" bIns="72000" rtlCol="0" anchor="ctr"/>
          <a:lstStyle/>
          <a:p>
            <a:r>
              <a:rPr kumimoji="1" lang="ja-JP" altLang="en-US" sz="1000" b="1" dirty="0">
                <a:solidFill>
                  <a:schemeClr val="tx1"/>
                </a:solidFill>
                <a:latin typeface="BIZ UDPゴシック" panose="020B0400000000000000" pitchFamily="50" charset="-128"/>
                <a:ea typeface="BIZ UDPゴシック" panose="020B0400000000000000" pitchFamily="50" charset="-128"/>
              </a:rPr>
              <a:t>「中長期財政シミュレーション」</a:t>
            </a:r>
            <a:r>
              <a:rPr kumimoji="1" lang="ja-JP" altLang="en-US" sz="1000" b="1">
                <a:solidFill>
                  <a:schemeClr val="tx1"/>
                </a:solidFill>
                <a:latin typeface="BIZ UDPゴシック" panose="020B0400000000000000" pitchFamily="50" charset="-128"/>
                <a:ea typeface="BIZ UDPゴシック" panose="020B0400000000000000" pitchFamily="50" charset="-128"/>
              </a:rPr>
              <a:t>の更新</a:t>
            </a:r>
            <a:endParaRPr kumimoji="1" lang="en-US" altLang="ja-JP" sz="1000" b="1" dirty="0">
              <a:solidFill>
                <a:schemeClr val="tx1"/>
              </a:solidFill>
              <a:latin typeface="BIZ UDPゴシック" panose="020B0400000000000000" pitchFamily="50" charset="-128"/>
              <a:ea typeface="BIZ UDPゴシック" panose="020B0400000000000000" pitchFamily="50" charset="-128"/>
            </a:endParaRPr>
          </a:p>
        </p:txBody>
      </p:sp>
      <p:sp>
        <p:nvSpPr>
          <p:cNvPr id="71" name="ホームベース 70"/>
          <p:cNvSpPr/>
          <p:nvPr/>
        </p:nvSpPr>
        <p:spPr>
          <a:xfrm>
            <a:off x="6242331" y="4419344"/>
            <a:ext cx="938592" cy="1394418"/>
          </a:xfrm>
          <a:prstGeom prst="homePlate">
            <a:avLst>
              <a:gd name="adj" fmla="val 10789"/>
            </a:avLst>
          </a:prstGeom>
          <a:solidFill>
            <a:srgbClr val="FFAFAF"/>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72000" tIns="72000" rIns="72000" bIns="72000" rtlCol="0" anchor="ctr"/>
          <a:lstStyle/>
          <a:p>
            <a:r>
              <a:rPr kumimoji="1" lang="ja-JP" altLang="en-US" sz="1000" b="1" dirty="0">
                <a:solidFill>
                  <a:schemeClr val="tx1"/>
                </a:solidFill>
                <a:latin typeface="BIZ UDPゴシック" panose="020B0400000000000000" pitchFamily="50" charset="-128"/>
                <a:ea typeface="BIZ UDPゴシック" panose="020B0400000000000000" pitchFamily="50" charset="-128"/>
              </a:rPr>
              <a:t>「中長期財政シミュレーション</a:t>
            </a:r>
            <a:r>
              <a:rPr kumimoji="1" lang="ja-JP" altLang="en-US" sz="1000" b="1">
                <a:solidFill>
                  <a:schemeClr val="tx1"/>
                </a:solidFill>
                <a:latin typeface="BIZ UDPゴシック" panose="020B0400000000000000" pitchFamily="50" charset="-128"/>
                <a:ea typeface="BIZ UDPゴシック" panose="020B0400000000000000" pitchFamily="50" charset="-128"/>
              </a:rPr>
              <a:t>」の</a:t>
            </a:r>
            <a:endParaRPr kumimoji="1" lang="en-US" altLang="ja-JP" sz="1000" b="1">
              <a:solidFill>
                <a:schemeClr val="tx1"/>
              </a:solidFill>
              <a:latin typeface="BIZ UDPゴシック" panose="020B0400000000000000" pitchFamily="50" charset="-128"/>
              <a:ea typeface="BIZ UDPゴシック" panose="020B0400000000000000" pitchFamily="50" charset="-128"/>
            </a:endParaRPr>
          </a:p>
          <a:p>
            <a:r>
              <a:rPr kumimoji="1" lang="ja-JP" altLang="en-US" sz="1000" b="1">
                <a:solidFill>
                  <a:schemeClr val="tx1"/>
                </a:solidFill>
                <a:latin typeface="BIZ UDPゴシック" panose="020B0400000000000000" pitchFamily="50" charset="-128"/>
                <a:ea typeface="BIZ UDPゴシック" panose="020B0400000000000000" pitchFamily="50" charset="-128"/>
              </a:rPr>
              <a:t>共同</a:t>
            </a:r>
            <a:r>
              <a:rPr kumimoji="1" lang="ja-JP" altLang="en-US" sz="1000" b="1" dirty="0">
                <a:solidFill>
                  <a:schemeClr val="tx1"/>
                </a:solidFill>
                <a:latin typeface="BIZ UDPゴシック" panose="020B0400000000000000" pitchFamily="50" charset="-128"/>
                <a:ea typeface="BIZ UDPゴシック" panose="020B0400000000000000" pitchFamily="50" charset="-128"/>
              </a:rPr>
              <a:t>作成</a:t>
            </a:r>
            <a:endParaRPr kumimoji="1" lang="en-US" altLang="ja-JP" sz="1000" b="1" dirty="0">
              <a:solidFill>
                <a:schemeClr val="tx1"/>
              </a:solidFill>
              <a:latin typeface="BIZ UDPゴシック" panose="020B0400000000000000" pitchFamily="50" charset="-128"/>
              <a:ea typeface="BIZ UDPゴシック" panose="020B0400000000000000" pitchFamily="50" charset="-128"/>
            </a:endParaRPr>
          </a:p>
          <a:p>
            <a:r>
              <a:rPr kumimoji="1" lang="en-US" altLang="ja-JP" sz="1000" b="1" dirty="0">
                <a:solidFill>
                  <a:schemeClr val="tx1"/>
                </a:solidFill>
                <a:latin typeface="BIZ UDPゴシック" panose="020B0400000000000000" pitchFamily="50" charset="-128"/>
                <a:ea typeface="BIZ UDPゴシック" panose="020B0400000000000000" pitchFamily="50" charset="-128"/>
              </a:rPr>
              <a:t>【</a:t>
            </a:r>
            <a:r>
              <a:rPr kumimoji="1" lang="ja-JP" altLang="en-US" sz="1000" b="1" dirty="0">
                <a:solidFill>
                  <a:schemeClr val="tx1"/>
                </a:solidFill>
                <a:latin typeface="BIZ UDPゴシック" panose="020B0400000000000000" pitchFamily="50" charset="-128"/>
                <a:ea typeface="BIZ UDPゴシック" panose="020B0400000000000000" pitchFamily="50" charset="-128"/>
              </a:rPr>
              <a:t>８団体公表</a:t>
            </a:r>
            <a:r>
              <a:rPr kumimoji="1" lang="en-US" altLang="ja-JP" sz="1000" b="1" dirty="0">
                <a:solidFill>
                  <a:schemeClr val="tx1"/>
                </a:solidFill>
                <a:latin typeface="BIZ UDPゴシック" panose="020B0400000000000000" pitchFamily="50" charset="-128"/>
                <a:ea typeface="BIZ UDPゴシック" panose="020B0400000000000000" pitchFamily="50" charset="-128"/>
              </a:rPr>
              <a:t>】</a:t>
            </a:r>
          </a:p>
        </p:txBody>
      </p:sp>
      <p:sp>
        <p:nvSpPr>
          <p:cNvPr id="72" name="ホームベース 71"/>
          <p:cNvSpPr/>
          <p:nvPr/>
        </p:nvSpPr>
        <p:spPr>
          <a:xfrm>
            <a:off x="7187612" y="4419344"/>
            <a:ext cx="1448009" cy="949005"/>
          </a:xfrm>
          <a:prstGeom prst="homePlate">
            <a:avLst>
              <a:gd name="adj" fmla="val 10173"/>
            </a:avLst>
          </a:prstGeom>
          <a:solidFill>
            <a:srgbClr val="FFAFAF"/>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72000" tIns="72000" rIns="72000" bIns="72000" rtlCol="0" anchor="ctr"/>
          <a:lstStyle/>
          <a:p>
            <a:r>
              <a:rPr kumimoji="1" lang="ja-JP" altLang="en-US" sz="1000" b="1">
                <a:solidFill>
                  <a:schemeClr val="tx1"/>
                </a:solidFill>
                <a:latin typeface="BIZ UDPゴシック" panose="020B0400000000000000" pitchFamily="50" charset="-128"/>
                <a:ea typeface="BIZ UDPゴシック" panose="020B0400000000000000" pitchFamily="50" charset="-128"/>
              </a:rPr>
              <a:t>「首長</a:t>
            </a:r>
            <a:r>
              <a:rPr kumimoji="1" lang="ja-JP" altLang="en-US" sz="1000" b="1" dirty="0">
                <a:solidFill>
                  <a:schemeClr val="tx1"/>
                </a:solidFill>
                <a:latin typeface="BIZ UDPゴシック" panose="020B0400000000000000" pitchFamily="50" charset="-128"/>
                <a:ea typeface="BIZ UDPゴシック" panose="020B0400000000000000" pitchFamily="50" charset="-128"/>
              </a:rPr>
              <a:t>・町村議会</a:t>
            </a:r>
            <a:r>
              <a:rPr kumimoji="1" lang="ja-JP" altLang="en-US" sz="1000" b="1">
                <a:solidFill>
                  <a:schemeClr val="tx1"/>
                </a:solidFill>
                <a:latin typeface="BIZ UDPゴシック" panose="020B0400000000000000" pitchFamily="50" charset="-128"/>
                <a:ea typeface="BIZ UDPゴシック" panose="020B0400000000000000" pitchFamily="50" charset="-128"/>
              </a:rPr>
              <a:t>との意見交換会」の</a:t>
            </a:r>
            <a:r>
              <a:rPr kumimoji="1" lang="ja-JP" altLang="en-US" sz="1000" b="1" dirty="0">
                <a:solidFill>
                  <a:schemeClr val="tx1"/>
                </a:solidFill>
                <a:latin typeface="BIZ UDPゴシック" panose="020B0400000000000000" pitchFamily="50" charset="-128"/>
                <a:ea typeface="BIZ UDPゴシック" panose="020B0400000000000000" pitchFamily="50" charset="-128"/>
              </a:rPr>
              <a:t>実施</a:t>
            </a:r>
            <a:endParaRPr kumimoji="1" lang="en-US" altLang="ja-JP" sz="1000" b="1" dirty="0">
              <a:solidFill>
                <a:schemeClr val="tx1"/>
              </a:solidFill>
              <a:latin typeface="BIZ UDPゴシック" panose="020B0400000000000000" pitchFamily="50" charset="-128"/>
              <a:ea typeface="BIZ UDPゴシック" panose="020B0400000000000000" pitchFamily="50" charset="-128"/>
            </a:endParaRPr>
          </a:p>
          <a:p>
            <a:r>
              <a:rPr kumimoji="1" lang="en-US" altLang="ja-JP" sz="900" spc="-150" dirty="0">
                <a:solidFill>
                  <a:schemeClr val="tx1"/>
                </a:solidFill>
                <a:latin typeface="BIZ UDPゴシック" panose="020B0400000000000000" pitchFamily="50" charset="-128"/>
                <a:ea typeface="BIZ UDPゴシック" panose="020B0400000000000000" pitchFamily="50" charset="-128"/>
              </a:rPr>
              <a:t>※</a:t>
            </a:r>
            <a:r>
              <a:rPr kumimoji="1" lang="ja-JP" altLang="en-US" sz="900" spc="-150" dirty="0">
                <a:solidFill>
                  <a:schemeClr val="tx1"/>
                </a:solidFill>
                <a:latin typeface="BIZ UDPゴシック" panose="020B0400000000000000" pitchFamily="50" charset="-128"/>
                <a:ea typeface="BIZ UDPゴシック" panose="020B0400000000000000" pitchFamily="50" charset="-128"/>
              </a:rPr>
              <a:t>「財シミュ」の結果等を踏まえ、</a:t>
            </a:r>
            <a:endParaRPr kumimoji="1" lang="en-US" altLang="ja-JP" sz="900" spc="-150" dirty="0">
              <a:solidFill>
                <a:schemeClr val="tx1"/>
              </a:solidFill>
              <a:latin typeface="BIZ UDPゴシック" panose="020B0400000000000000" pitchFamily="50" charset="-128"/>
              <a:ea typeface="BIZ UDPゴシック" panose="020B0400000000000000" pitchFamily="50" charset="-128"/>
            </a:endParaRPr>
          </a:p>
          <a:p>
            <a:r>
              <a:rPr kumimoji="1" lang="ja-JP" altLang="en-US" sz="900" spc="-150" dirty="0">
                <a:solidFill>
                  <a:schemeClr val="tx1"/>
                </a:solidFill>
                <a:latin typeface="BIZ UDPゴシック" panose="020B0400000000000000" pitchFamily="50" charset="-128"/>
                <a:ea typeface="BIZ UDPゴシック" panose="020B0400000000000000" pitchFamily="50" charset="-128"/>
              </a:rPr>
              <a:t>      今後のあり方等を議論</a:t>
            </a:r>
            <a:endParaRPr kumimoji="1" lang="en-US" altLang="ja-JP" sz="1000" b="1" spc="-150" dirty="0">
              <a:solidFill>
                <a:schemeClr val="tx1"/>
              </a:solidFill>
              <a:latin typeface="BIZ UDPゴシック" panose="020B0400000000000000" pitchFamily="50" charset="-128"/>
              <a:ea typeface="BIZ UDPゴシック" panose="020B0400000000000000" pitchFamily="50" charset="-128"/>
            </a:endParaRPr>
          </a:p>
        </p:txBody>
      </p:sp>
      <p:sp>
        <p:nvSpPr>
          <p:cNvPr id="73" name="ホームベース 72"/>
          <p:cNvSpPr/>
          <p:nvPr/>
        </p:nvSpPr>
        <p:spPr>
          <a:xfrm>
            <a:off x="7703065" y="5920296"/>
            <a:ext cx="1865113" cy="443282"/>
          </a:xfrm>
          <a:prstGeom prst="homePlate">
            <a:avLst>
              <a:gd name="adj" fmla="val 35483"/>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72000" tIns="72000" rIns="72000" bIns="72000" rtlCol="0" anchor="ctr"/>
          <a:lstStyle/>
          <a:p>
            <a:r>
              <a:rPr kumimoji="1" lang="ja-JP" altLang="en-US" sz="900" b="1" dirty="0">
                <a:solidFill>
                  <a:schemeClr val="tx1"/>
                </a:solidFill>
                <a:latin typeface="BIZ UDPゴシック" panose="020B0400000000000000" pitchFamily="50" charset="-128"/>
                <a:ea typeface="BIZ UDPゴシック" panose="020B0400000000000000" pitchFamily="50" charset="-128"/>
              </a:rPr>
              <a:t>「中長期財政</a:t>
            </a:r>
            <a:r>
              <a:rPr kumimoji="1" lang="ja-JP" altLang="en-US" sz="900" b="1">
                <a:solidFill>
                  <a:schemeClr val="tx1"/>
                </a:solidFill>
                <a:latin typeface="BIZ UDPゴシック" panose="020B0400000000000000" pitchFamily="50" charset="-128"/>
                <a:ea typeface="BIZ UDPゴシック" panose="020B0400000000000000" pitchFamily="50" charset="-128"/>
              </a:rPr>
              <a:t>シミュレーション」</a:t>
            </a:r>
            <a:endParaRPr kumimoji="1" lang="en-US" altLang="ja-JP" sz="900" b="1">
              <a:solidFill>
                <a:schemeClr val="tx1"/>
              </a:solidFill>
              <a:latin typeface="BIZ UDPゴシック" panose="020B0400000000000000" pitchFamily="50" charset="-128"/>
              <a:ea typeface="BIZ UDPゴシック" panose="020B0400000000000000" pitchFamily="50" charset="-128"/>
            </a:endParaRPr>
          </a:p>
          <a:p>
            <a:r>
              <a:rPr kumimoji="1" lang="ja-JP" altLang="en-US" sz="900" b="1">
                <a:solidFill>
                  <a:schemeClr val="tx1"/>
                </a:solidFill>
                <a:latin typeface="BIZ UDPゴシック" panose="020B0400000000000000" pitchFamily="50" charset="-128"/>
                <a:ea typeface="BIZ UDPゴシック" panose="020B0400000000000000" pitchFamily="50" charset="-128"/>
              </a:rPr>
              <a:t>作成</a:t>
            </a:r>
            <a:r>
              <a:rPr kumimoji="1" lang="ja-JP" altLang="en-US" sz="900" b="1" dirty="0">
                <a:solidFill>
                  <a:schemeClr val="tx1"/>
                </a:solidFill>
                <a:latin typeface="BIZ UDPゴシック" panose="020B0400000000000000" pitchFamily="50" charset="-128"/>
                <a:ea typeface="BIZ UDPゴシック" panose="020B0400000000000000" pitchFamily="50" charset="-128"/>
              </a:rPr>
              <a:t>等を市へ働きかけ</a:t>
            </a:r>
            <a:endParaRPr kumimoji="1" lang="en-US" altLang="ja-JP" sz="900" b="1" dirty="0">
              <a:solidFill>
                <a:schemeClr val="tx1"/>
              </a:solidFill>
              <a:latin typeface="BIZ UDPゴシック" panose="020B0400000000000000" pitchFamily="50" charset="-128"/>
              <a:ea typeface="BIZ UDPゴシック" panose="020B0400000000000000" pitchFamily="50" charset="-128"/>
            </a:endParaRPr>
          </a:p>
        </p:txBody>
      </p:sp>
      <p:sp>
        <p:nvSpPr>
          <p:cNvPr id="74" name="ホームベース 73"/>
          <p:cNvSpPr/>
          <p:nvPr/>
        </p:nvSpPr>
        <p:spPr>
          <a:xfrm>
            <a:off x="8611348" y="3716310"/>
            <a:ext cx="1008191" cy="183314"/>
          </a:xfrm>
          <a:prstGeom prst="homePlate">
            <a:avLst/>
          </a:prstGeom>
          <a:solidFill>
            <a:schemeClr val="bg2">
              <a:lumMod val="50000"/>
              <a:alpha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a:latin typeface="BIZ UDPゴシック" panose="020B0400000000000000" pitchFamily="50" charset="-128"/>
                <a:ea typeface="BIZ UDPゴシック" panose="020B0400000000000000" pitchFamily="50" charset="-128"/>
              </a:rPr>
              <a:t>令和４年度</a:t>
            </a:r>
            <a:endParaRPr kumimoji="1" lang="ja-JP" altLang="en-US" sz="1000" dirty="0">
              <a:latin typeface="BIZ UDPゴシック" panose="020B0400000000000000" pitchFamily="50" charset="-128"/>
              <a:ea typeface="BIZ UDPゴシック" panose="020B0400000000000000" pitchFamily="50" charset="-128"/>
            </a:endParaRPr>
          </a:p>
        </p:txBody>
      </p:sp>
      <p:sp>
        <p:nvSpPr>
          <p:cNvPr id="76" name="角丸四角形 75"/>
          <p:cNvSpPr/>
          <p:nvPr/>
        </p:nvSpPr>
        <p:spPr>
          <a:xfrm>
            <a:off x="424881" y="3938521"/>
            <a:ext cx="3882028" cy="162000"/>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kumimoji="1" lang="ja-JP" altLang="en-US" sz="900" dirty="0">
                <a:solidFill>
                  <a:schemeClr val="bg1"/>
                </a:solidFill>
                <a:latin typeface="BIZ UDP明朝 Medium" panose="02020500000000000000" pitchFamily="18" charset="-128"/>
                <a:ea typeface="BIZ UDP明朝 Medium" panose="02020500000000000000" pitchFamily="18" charset="-128"/>
              </a:rPr>
              <a:t>市町村の将来課題とその対応策に関する</a:t>
            </a:r>
            <a:r>
              <a:rPr kumimoji="1" lang="ja-JP" altLang="en-US" sz="900" b="1" dirty="0">
                <a:solidFill>
                  <a:schemeClr val="bg1"/>
                </a:solidFill>
                <a:latin typeface="BIZ UDP明朝 Medium" panose="02020500000000000000" pitchFamily="18" charset="-128"/>
                <a:ea typeface="BIZ UDP明朝 Medium" panose="02020500000000000000" pitchFamily="18" charset="-128"/>
              </a:rPr>
              <a:t>基本的な</a:t>
            </a:r>
            <a:r>
              <a:rPr kumimoji="1" lang="ja-JP" altLang="en-US" sz="900" dirty="0">
                <a:solidFill>
                  <a:schemeClr val="bg1"/>
                </a:solidFill>
                <a:latin typeface="BIZ UDP明朝 Medium" panose="02020500000000000000" pitchFamily="18" charset="-128"/>
                <a:ea typeface="BIZ UDP明朝 Medium" panose="02020500000000000000" pitchFamily="18" charset="-128"/>
              </a:rPr>
              <a:t>検討・研究</a:t>
            </a:r>
          </a:p>
        </p:txBody>
      </p:sp>
      <p:sp>
        <p:nvSpPr>
          <p:cNvPr id="79" name="角丸四角形 78"/>
          <p:cNvSpPr/>
          <p:nvPr/>
        </p:nvSpPr>
        <p:spPr>
          <a:xfrm>
            <a:off x="2376101" y="4136741"/>
            <a:ext cx="3286855" cy="162000"/>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kumimoji="1" lang="ja-JP" altLang="en-US" sz="900" dirty="0">
                <a:solidFill>
                  <a:schemeClr val="bg1"/>
                </a:solidFill>
                <a:latin typeface="BIZ UDP明朝 Medium" panose="02020500000000000000" pitchFamily="18" charset="-128"/>
                <a:ea typeface="BIZ UDP明朝 Medium" panose="02020500000000000000" pitchFamily="18" charset="-128"/>
              </a:rPr>
              <a:t>市町村職員への意識啓発</a:t>
            </a:r>
          </a:p>
        </p:txBody>
      </p:sp>
      <p:sp>
        <p:nvSpPr>
          <p:cNvPr id="81" name="角丸四角形 80"/>
          <p:cNvSpPr/>
          <p:nvPr/>
        </p:nvSpPr>
        <p:spPr>
          <a:xfrm>
            <a:off x="5657371" y="3950227"/>
            <a:ext cx="3934914" cy="164636"/>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kumimoji="1" lang="ja-JP" altLang="en-US" sz="900" dirty="0">
                <a:solidFill>
                  <a:schemeClr val="bg1"/>
                </a:solidFill>
                <a:latin typeface="BIZ UDP明朝 Medium" panose="02020500000000000000" pitchFamily="18" charset="-128"/>
                <a:ea typeface="BIZ UDP明朝 Medium" panose="02020500000000000000" pitchFamily="18" charset="-128"/>
              </a:rPr>
              <a:t>課題・対応策に関する</a:t>
            </a:r>
            <a:r>
              <a:rPr kumimoji="1" lang="ja-JP" altLang="en-US" sz="900" b="1" dirty="0">
                <a:solidFill>
                  <a:schemeClr val="bg1"/>
                </a:solidFill>
                <a:latin typeface="BIZ UDP明朝 Medium" panose="02020500000000000000" pitchFamily="18" charset="-128"/>
                <a:ea typeface="BIZ UDP明朝 Medium" panose="02020500000000000000" pitchFamily="18" charset="-128"/>
              </a:rPr>
              <a:t>具体的な</a:t>
            </a:r>
            <a:r>
              <a:rPr kumimoji="1" lang="ja-JP" altLang="en-US" sz="900" dirty="0">
                <a:solidFill>
                  <a:schemeClr val="bg1"/>
                </a:solidFill>
                <a:latin typeface="BIZ UDP明朝 Medium" panose="02020500000000000000" pitchFamily="18" charset="-128"/>
                <a:ea typeface="BIZ UDP明朝 Medium" panose="02020500000000000000" pitchFamily="18" charset="-128"/>
              </a:rPr>
              <a:t>検討</a:t>
            </a:r>
          </a:p>
        </p:txBody>
      </p:sp>
      <p:sp>
        <p:nvSpPr>
          <p:cNvPr id="82" name="角丸四角形 81"/>
          <p:cNvSpPr/>
          <p:nvPr/>
        </p:nvSpPr>
        <p:spPr>
          <a:xfrm>
            <a:off x="7163338" y="4136740"/>
            <a:ext cx="2404841" cy="169801"/>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kumimoji="1" lang="ja-JP" altLang="en-US" sz="900" dirty="0">
                <a:solidFill>
                  <a:schemeClr val="bg1"/>
                </a:solidFill>
                <a:latin typeface="BIZ UDP明朝 Medium" panose="02020500000000000000" pitchFamily="18" charset="-128"/>
                <a:ea typeface="BIZ UDP明朝 Medium" panose="02020500000000000000" pitchFamily="18" charset="-128"/>
              </a:rPr>
              <a:t>首長・議会との議論・意見交換</a:t>
            </a:r>
          </a:p>
        </p:txBody>
      </p:sp>
      <p:sp>
        <p:nvSpPr>
          <p:cNvPr id="60" name="二等辺三角形 59"/>
          <p:cNvSpPr/>
          <p:nvPr/>
        </p:nvSpPr>
        <p:spPr>
          <a:xfrm rot="10800000">
            <a:off x="2406441" y="1827334"/>
            <a:ext cx="656590" cy="104477"/>
          </a:xfrm>
          <a:prstGeom prs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6" name="二等辺三角形 65"/>
          <p:cNvSpPr/>
          <p:nvPr/>
        </p:nvSpPr>
        <p:spPr>
          <a:xfrm rot="10800000">
            <a:off x="2198390" y="4757672"/>
            <a:ext cx="656590" cy="104477"/>
          </a:xfrm>
          <a:prstGeom prs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8" name="スライド番号プレースホルダー 1"/>
          <p:cNvSpPr>
            <a:spLocks noGrp="1"/>
          </p:cNvSpPr>
          <p:nvPr>
            <p:ph type="sldNum" sz="quarter" idx="12"/>
          </p:nvPr>
        </p:nvSpPr>
        <p:spPr>
          <a:xfrm>
            <a:off x="7703065" y="6425846"/>
            <a:ext cx="2228850" cy="365125"/>
          </a:xfrm>
        </p:spPr>
        <p:txBody>
          <a:bodyPr/>
          <a:lstStyle/>
          <a:p>
            <a:fld id="{CEF11362-7839-4052-8A35-1ED7E4DBB9BD}" type="slidenum">
              <a:rPr kumimoji="1" lang="ja-JP" altLang="en-US" sz="1400" b="1" smtClean="0">
                <a:latin typeface="BIZ UDPゴシック" panose="020B0400000000000000" pitchFamily="50" charset="-128"/>
                <a:ea typeface="BIZ UDPゴシック" panose="020B0400000000000000" pitchFamily="50" charset="-128"/>
              </a:rPr>
              <a:t>7</a:t>
            </a:fld>
            <a:endParaRPr kumimoji="1" lang="ja-JP" altLang="en-US" sz="1400" b="1">
              <a:latin typeface="BIZ UDPゴシック" panose="020B0400000000000000" pitchFamily="50" charset="-128"/>
              <a:ea typeface="BIZ UDPゴシック" panose="020B0400000000000000" pitchFamily="50" charset="-128"/>
            </a:endParaRPr>
          </a:p>
        </p:txBody>
      </p:sp>
      <p:sp>
        <p:nvSpPr>
          <p:cNvPr id="61" name="ホームベース 60"/>
          <p:cNvSpPr/>
          <p:nvPr/>
        </p:nvSpPr>
        <p:spPr>
          <a:xfrm>
            <a:off x="8642310" y="4390984"/>
            <a:ext cx="977229" cy="968901"/>
          </a:xfrm>
          <a:prstGeom prst="homePlate">
            <a:avLst>
              <a:gd name="adj" fmla="val 10173"/>
            </a:avLst>
          </a:prstGeom>
          <a:solidFill>
            <a:srgbClr val="FFAFAF"/>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72000" tIns="72000" rIns="72000" bIns="72000" rtlCol="0" anchor="ctr"/>
          <a:lstStyle/>
          <a:p>
            <a:r>
              <a:rPr kumimoji="1" lang="ja-JP" altLang="en-US" sz="1000" b="1">
                <a:solidFill>
                  <a:schemeClr val="tx1"/>
                </a:solidFill>
                <a:latin typeface="BIZ UDPゴシック" panose="020B0400000000000000" pitchFamily="50" charset="-128"/>
                <a:ea typeface="BIZ UDPゴシック" panose="020B0400000000000000" pitchFamily="50" charset="-128"/>
              </a:rPr>
              <a:t>「町村や地域</a:t>
            </a:r>
            <a:endParaRPr kumimoji="1" lang="en-US" altLang="ja-JP" sz="1000" b="1">
              <a:solidFill>
                <a:schemeClr val="tx1"/>
              </a:solidFill>
              <a:latin typeface="BIZ UDPゴシック" panose="020B0400000000000000" pitchFamily="50" charset="-128"/>
              <a:ea typeface="BIZ UDPゴシック" panose="020B0400000000000000" pitchFamily="50" charset="-128"/>
            </a:endParaRPr>
          </a:p>
          <a:p>
            <a:r>
              <a:rPr kumimoji="1" lang="ja-JP" altLang="en-US" sz="1000" b="1">
                <a:solidFill>
                  <a:schemeClr val="tx1"/>
                </a:solidFill>
                <a:latin typeface="BIZ UDPゴシック" panose="020B0400000000000000" pitchFamily="50" charset="-128"/>
                <a:ea typeface="BIZ UDPゴシック" panose="020B0400000000000000" pitchFamily="50" charset="-128"/>
              </a:rPr>
              <a:t>の行政課題・</a:t>
            </a:r>
            <a:endParaRPr kumimoji="1" lang="en-US" altLang="ja-JP" sz="1000" b="1">
              <a:solidFill>
                <a:schemeClr val="tx1"/>
              </a:solidFill>
              <a:latin typeface="BIZ UDPゴシック" panose="020B0400000000000000" pitchFamily="50" charset="-128"/>
              <a:ea typeface="BIZ UDPゴシック" panose="020B0400000000000000" pitchFamily="50" charset="-128"/>
            </a:endParaRPr>
          </a:p>
          <a:p>
            <a:r>
              <a:rPr kumimoji="1" lang="ja-JP" altLang="en-US" sz="1000" b="1">
                <a:solidFill>
                  <a:schemeClr val="tx1"/>
                </a:solidFill>
                <a:latin typeface="BIZ UDPゴシック" panose="020B0400000000000000" pitchFamily="50" charset="-128"/>
                <a:ea typeface="BIZ UDPゴシック" panose="020B0400000000000000" pitchFamily="50" charset="-128"/>
              </a:rPr>
              <a:t>対応方策」の</a:t>
            </a:r>
            <a:endParaRPr kumimoji="1" lang="en-US" altLang="ja-JP" sz="1000" b="1">
              <a:solidFill>
                <a:schemeClr val="tx1"/>
              </a:solidFill>
              <a:latin typeface="BIZ UDPゴシック" panose="020B0400000000000000" pitchFamily="50" charset="-128"/>
              <a:ea typeface="BIZ UDPゴシック" panose="020B0400000000000000" pitchFamily="50" charset="-128"/>
            </a:endParaRPr>
          </a:p>
          <a:p>
            <a:r>
              <a:rPr kumimoji="1" lang="ja-JP" altLang="en-US" sz="1000" b="1">
                <a:solidFill>
                  <a:schemeClr val="tx1"/>
                </a:solidFill>
                <a:latin typeface="BIZ UDPゴシック" panose="020B0400000000000000" pitchFamily="50" charset="-128"/>
                <a:ea typeface="BIZ UDPゴシック" panose="020B0400000000000000" pitchFamily="50" charset="-128"/>
              </a:rPr>
              <a:t>共同検討</a:t>
            </a:r>
            <a:endParaRPr kumimoji="1" lang="en-US" altLang="ja-JP" sz="1000" b="1">
              <a:solidFill>
                <a:schemeClr val="tx1"/>
              </a:solidFill>
              <a:latin typeface="BIZ UDPゴシック" panose="020B0400000000000000" pitchFamily="50" charset="-128"/>
              <a:ea typeface="BIZ UDPゴシック" panose="020B0400000000000000" pitchFamily="50" charset="-128"/>
            </a:endParaRPr>
          </a:p>
          <a:p>
            <a:r>
              <a:rPr kumimoji="1" lang="en-US" altLang="ja-JP" sz="1000" b="1">
                <a:solidFill>
                  <a:schemeClr val="tx1"/>
                </a:solidFill>
                <a:latin typeface="BIZ UDPゴシック" panose="020B0400000000000000" pitchFamily="50" charset="-128"/>
                <a:ea typeface="BIZ UDPゴシック" panose="020B0400000000000000" pitchFamily="50" charset="-128"/>
              </a:rPr>
              <a:t>【</a:t>
            </a:r>
            <a:r>
              <a:rPr kumimoji="1" lang="ja-JP" altLang="en-US" sz="1000" b="1">
                <a:solidFill>
                  <a:schemeClr val="tx1"/>
                </a:solidFill>
                <a:latin typeface="BIZ UDPゴシック" panose="020B0400000000000000" pitchFamily="50" charset="-128"/>
                <a:ea typeface="BIZ UDPゴシック" panose="020B0400000000000000" pitchFamily="50" charset="-128"/>
              </a:rPr>
              <a:t>南河内地域</a:t>
            </a:r>
            <a:r>
              <a:rPr kumimoji="1" lang="en-US" altLang="ja-JP" sz="1000" b="1">
                <a:solidFill>
                  <a:schemeClr val="tx1"/>
                </a:solidFill>
                <a:latin typeface="BIZ UDPゴシック" panose="020B0400000000000000" pitchFamily="50" charset="-128"/>
                <a:ea typeface="BIZ UDPゴシック" panose="020B0400000000000000" pitchFamily="50" charset="-128"/>
              </a:rPr>
              <a:t>】</a:t>
            </a:r>
            <a:endParaRPr kumimoji="1" lang="en-US" altLang="ja-JP" sz="1000" b="1" dirty="0">
              <a:solidFill>
                <a:schemeClr val="tx1"/>
              </a:solidFill>
              <a:latin typeface="BIZ UDPゴシック" panose="020B0400000000000000" pitchFamily="50" charset="-128"/>
              <a:ea typeface="BIZ UDPゴシック" panose="020B0400000000000000" pitchFamily="50" charset="-128"/>
            </a:endParaRPr>
          </a:p>
        </p:txBody>
      </p:sp>
      <p:pic>
        <p:nvPicPr>
          <p:cNvPr id="4" name="図 3">
            <a:extLst>
              <a:ext uri="{FF2B5EF4-FFF2-40B4-BE49-F238E27FC236}">
                <a16:creationId xmlns:a16="http://schemas.microsoft.com/office/drawing/2014/main" id="{74775CC5-C722-4067-B55B-45C765923454}"/>
              </a:ext>
            </a:extLst>
          </p:cNvPr>
          <p:cNvPicPr>
            <a:picLocks noChangeAspect="1"/>
          </p:cNvPicPr>
          <p:nvPr/>
        </p:nvPicPr>
        <p:blipFill>
          <a:blip r:embed="rId3"/>
          <a:stretch>
            <a:fillRect/>
          </a:stretch>
        </p:blipFill>
        <p:spPr>
          <a:xfrm>
            <a:off x="467150" y="4443727"/>
            <a:ext cx="591363" cy="1432684"/>
          </a:xfrm>
          <a:prstGeom prst="rect">
            <a:avLst/>
          </a:prstGeom>
        </p:spPr>
      </p:pic>
      <p:pic>
        <p:nvPicPr>
          <p:cNvPr id="5" name="図 4">
            <a:extLst>
              <a:ext uri="{FF2B5EF4-FFF2-40B4-BE49-F238E27FC236}">
                <a16:creationId xmlns:a16="http://schemas.microsoft.com/office/drawing/2014/main" id="{44FF610D-F1D6-4B59-A779-1B3F252C58AB}"/>
              </a:ext>
            </a:extLst>
          </p:cNvPr>
          <p:cNvPicPr>
            <a:picLocks noChangeAspect="1"/>
          </p:cNvPicPr>
          <p:nvPr/>
        </p:nvPicPr>
        <p:blipFill>
          <a:blip r:embed="rId4"/>
          <a:stretch>
            <a:fillRect/>
          </a:stretch>
        </p:blipFill>
        <p:spPr>
          <a:xfrm>
            <a:off x="4737921" y="4369328"/>
            <a:ext cx="877900" cy="1542422"/>
          </a:xfrm>
          <a:prstGeom prst="rect">
            <a:avLst/>
          </a:prstGeom>
        </p:spPr>
      </p:pic>
      <p:pic>
        <p:nvPicPr>
          <p:cNvPr id="9" name="図 8">
            <a:extLst>
              <a:ext uri="{FF2B5EF4-FFF2-40B4-BE49-F238E27FC236}">
                <a16:creationId xmlns:a16="http://schemas.microsoft.com/office/drawing/2014/main" id="{4030B77B-14D1-4110-9BA0-C8E6AE33F985}"/>
              </a:ext>
            </a:extLst>
          </p:cNvPr>
          <p:cNvPicPr>
            <a:picLocks noChangeAspect="1"/>
          </p:cNvPicPr>
          <p:nvPr/>
        </p:nvPicPr>
        <p:blipFill>
          <a:blip r:embed="rId5"/>
          <a:stretch>
            <a:fillRect/>
          </a:stretch>
        </p:blipFill>
        <p:spPr>
          <a:xfrm>
            <a:off x="5679277" y="4378799"/>
            <a:ext cx="481626" cy="1505843"/>
          </a:xfrm>
          <a:prstGeom prst="rect">
            <a:avLst/>
          </a:prstGeom>
        </p:spPr>
      </p:pic>
    </p:spTree>
    <p:extLst>
      <p:ext uri="{BB962C8B-B14F-4D97-AF65-F5344CB8AC3E}">
        <p14:creationId xmlns:p14="http://schemas.microsoft.com/office/powerpoint/2010/main" val="177468569"/>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emplate>Office Theme</Template>
  <TotalTime>18835</TotalTime>
  <Words>2061</Words>
  <Application>Microsoft Office PowerPoint</Application>
  <PresentationFormat>A4 210 x 297 mm</PresentationFormat>
  <Paragraphs>204</Paragraphs>
  <Slides>8</Slides>
  <Notes>0</Notes>
  <HiddenSlides>0</HiddenSlides>
  <MMClips>0</MMClips>
  <ScaleCrop>false</ScaleCrop>
  <HeadingPairs>
    <vt:vector size="8" baseType="variant">
      <vt:variant>
        <vt:lpstr>使用されているフォント</vt:lpstr>
      </vt:variant>
      <vt:variant>
        <vt:i4>8</vt:i4>
      </vt:variant>
      <vt:variant>
        <vt:lpstr>テーマ</vt:lpstr>
      </vt:variant>
      <vt:variant>
        <vt:i4>1</vt:i4>
      </vt:variant>
      <vt:variant>
        <vt:lpstr>埋め込まれた OLE サーバー</vt:lpstr>
      </vt:variant>
      <vt:variant>
        <vt:i4>1</vt:i4>
      </vt:variant>
      <vt:variant>
        <vt:lpstr>スライド タイトル</vt:lpstr>
      </vt:variant>
      <vt:variant>
        <vt:i4>8</vt:i4>
      </vt:variant>
    </vt:vector>
  </HeadingPairs>
  <TitlesOfParts>
    <vt:vector size="18" baseType="lpstr">
      <vt:lpstr>BIZ UDPゴシック</vt:lpstr>
      <vt:lpstr>BIZ UDP明朝 Medium</vt:lpstr>
      <vt:lpstr>游ゴシック</vt:lpstr>
      <vt:lpstr>游ゴシック Light</vt:lpstr>
      <vt:lpstr>Arial</vt:lpstr>
      <vt:lpstr>Calibri</vt:lpstr>
      <vt:lpstr>Calibri Light</vt:lpstr>
      <vt:lpstr>Wingdings</vt:lpstr>
      <vt:lpstr>Office テーマ</vt:lpstr>
      <vt:lpstr>ワークシート</vt:lpstr>
      <vt:lpstr>田尻町中長期財政シミュレーション（令和４年度推計）</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「今後の人口減少・高齢化を見据えてー」</dc:title>
  <dc:creator>田尻町,大阪府</dc:creator>
  <cp:lastModifiedBy>中村　奈緒</cp:lastModifiedBy>
  <cp:revision>711</cp:revision>
  <cp:lastPrinted>2023-02-13T00:59:22Z</cp:lastPrinted>
  <dcterms:created xsi:type="dcterms:W3CDTF">2020-12-07T04:45:01Z</dcterms:created>
  <dcterms:modified xsi:type="dcterms:W3CDTF">2023-05-16T00:39:44Z</dcterms:modified>
</cp:coreProperties>
</file>