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8" r:id="rId2"/>
    <p:sldId id="269" r:id="rId3"/>
    <p:sldId id="259" r:id="rId4"/>
    <p:sldId id="264" r:id="rId5"/>
    <p:sldId id="275" r:id="rId6"/>
    <p:sldId id="272" r:id="rId7"/>
    <p:sldId id="276" r:id="rId8"/>
    <p:sldId id="277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10_&#21315;&#26089;&#36196;&#38442;&#26449;_&#12524;\&#21315;&#26089;&#36196;&#38442;&#2644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10_&#21315;&#26089;&#36196;&#38442;&#26449;_&#12524;\&#21315;&#26089;&#36196;&#38442;&#2644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10_&#21315;&#26089;&#36196;&#38442;&#26449;_&#12524;\&#21315;&#26089;&#36196;&#38442;&#26449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10_&#21315;&#26089;&#36196;&#38442;&#26449;_&#12524;\&#21315;&#26089;&#36196;&#38442;&#2644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10_&#21315;&#26089;&#36196;&#38442;&#26449;_&#12524;\&#21315;&#26089;&#36196;&#38442;&#2644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(歳入歳出)'!$C$3</c:f>
              <c:strCache>
                <c:ptCount val="1"/>
                <c:pt idx="0">
                  <c:v>歳入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(歳入歳出)'!$E$3:$S$3</c:f>
              <c:numCache>
                <c:formatCode>#,##0;"▲ "#,##0</c:formatCode>
                <c:ptCount val="15"/>
                <c:pt idx="0">
                  <c:v>3191</c:v>
                </c:pt>
                <c:pt idx="1">
                  <c:v>3170</c:v>
                </c:pt>
                <c:pt idx="2">
                  <c:v>3180</c:v>
                </c:pt>
                <c:pt idx="3">
                  <c:v>2907</c:v>
                </c:pt>
                <c:pt idx="4">
                  <c:v>2893</c:v>
                </c:pt>
                <c:pt idx="5">
                  <c:v>2886</c:v>
                </c:pt>
                <c:pt idx="6">
                  <c:v>2879</c:v>
                </c:pt>
                <c:pt idx="7">
                  <c:v>2853</c:v>
                </c:pt>
                <c:pt idx="8">
                  <c:v>2847</c:v>
                </c:pt>
                <c:pt idx="9">
                  <c:v>2838</c:v>
                </c:pt>
                <c:pt idx="10">
                  <c:v>2823</c:v>
                </c:pt>
                <c:pt idx="11">
                  <c:v>2816</c:v>
                </c:pt>
                <c:pt idx="12">
                  <c:v>2809</c:v>
                </c:pt>
                <c:pt idx="13">
                  <c:v>2794</c:v>
                </c:pt>
                <c:pt idx="14">
                  <c:v>2784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AB-4EE2-9BD5-EE1AE962E2A2}"/>
            </c:ext>
          </c:extLst>
        </c:ser>
        <c:ser>
          <c:idx val="1"/>
          <c:order val="1"/>
          <c:tx>
            <c:strRef>
              <c:f>'グラフ (歳入歳出)'!$C$4</c:f>
              <c:strCache>
                <c:ptCount val="1"/>
                <c:pt idx="0">
                  <c:v>歳出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(歳入歳出)'!$E$4:$S$4</c:f>
              <c:numCache>
                <c:formatCode>#,##0;"▲ "#,##0</c:formatCode>
                <c:ptCount val="15"/>
                <c:pt idx="0">
                  <c:v>3444</c:v>
                </c:pt>
                <c:pt idx="1">
                  <c:v>3438</c:v>
                </c:pt>
                <c:pt idx="2">
                  <c:v>3506</c:v>
                </c:pt>
                <c:pt idx="3">
                  <c:v>3286</c:v>
                </c:pt>
                <c:pt idx="4">
                  <c:v>3289</c:v>
                </c:pt>
                <c:pt idx="5">
                  <c:v>3340</c:v>
                </c:pt>
                <c:pt idx="6">
                  <c:v>3287</c:v>
                </c:pt>
                <c:pt idx="7">
                  <c:v>3270</c:v>
                </c:pt>
                <c:pt idx="8">
                  <c:v>3190</c:v>
                </c:pt>
                <c:pt idx="9">
                  <c:v>3265</c:v>
                </c:pt>
                <c:pt idx="10">
                  <c:v>3189</c:v>
                </c:pt>
                <c:pt idx="11">
                  <c:v>3210</c:v>
                </c:pt>
                <c:pt idx="12">
                  <c:v>3192</c:v>
                </c:pt>
                <c:pt idx="13">
                  <c:v>3165</c:v>
                </c:pt>
                <c:pt idx="14">
                  <c:v>3285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AB-4EE2-9BD5-EE1AE962E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3600"/>
          <c:min val="250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5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88405797101442E-2"/>
          <c:y val="0.17635512952185325"/>
          <c:w val="0.88024154589371983"/>
          <c:h val="0.77533569173418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'グラフ（収支）'!$C$3</c:f>
              <c:strCache>
                <c:ptCount val="1"/>
                <c:pt idx="0">
                  <c:v>財政収支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317583194824175E-17"/>
                  <c:y val="-3.87371683129963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B0-400F-85B1-BA6716144B07}"/>
                </c:ext>
              </c:extLst>
            </c:dLbl>
            <c:dLbl>
              <c:idx val="2"/>
              <c:layout>
                <c:manualLayout>
                  <c:x val="0"/>
                  <c:y val="1.3321620677717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B0-400F-85B1-BA6716144B07}"/>
                </c:ext>
              </c:extLst>
            </c:dLbl>
            <c:dLbl>
              <c:idx val="3"/>
              <c:layout>
                <c:manualLayout>
                  <c:x val="-1.4405603369346274E-2"/>
                  <c:y val="-5.2911311710673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B0-400F-85B1-BA6716144B07}"/>
                </c:ext>
              </c:extLst>
            </c:dLbl>
            <c:dLbl>
              <c:idx val="4"/>
              <c:layout>
                <c:manualLayout>
                  <c:x val="0"/>
                  <c:y val="9.4555292732581724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B0-400F-85B1-BA6716144B07}"/>
                </c:ext>
              </c:extLst>
            </c:dLbl>
            <c:dLbl>
              <c:idx val="5"/>
              <c:layout>
                <c:manualLayout>
                  <c:x val="-7.4288591832998045E-3"/>
                  <c:y val="-6.0469634787807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B0-400F-85B1-BA6716144B07}"/>
                </c:ext>
              </c:extLst>
            </c:dLbl>
            <c:dLbl>
              <c:idx val="7"/>
              <c:layout>
                <c:manualLayout>
                  <c:x val="-5.4629188793261308E-3"/>
                  <c:y val="-2.3156896207263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B0-400F-85B1-BA6716144B07}"/>
                </c:ext>
              </c:extLst>
            </c:dLbl>
            <c:dLbl>
              <c:idx val="9"/>
              <c:layout>
                <c:manualLayout>
                  <c:x val="-8.2687669128569397E-3"/>
                  <c:y val="-1.19519976415401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3757553561616"/>
                      <c:h val="7.3781189902104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4B0-400F-85B1-BA6716144B07}"/>
                </c:ext>
              </c:extLst>
            </c:dLbl>
            <c:dLbl>
              <c:idx val="12"/>
              <c:layout>
                <c:manualLayout>
                  <c:x val="-1.3953488372093023E-2"/>
                  <c:y val="-3.8734118142261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B0-400F-85B1-BA6716144B07}"/>
                </c:ext>
              </c:extLst>
            </c:dLbl>
            <c:dLbl>
              <c:idx val="13"/>
              <c:layout>
                <c:manualLayout>
                  <c:x val="0"/>
                  <c:y val="-2.53212973596197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B0-400F-85B1-BA6716144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'グラフ（収支）'!$E$2:$S$2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'グラフ（収支）'!$E$3:$S$3</c:f>
              <c:numCache>
                <c:formatCode>#,##0;"▲ "#,##0</c:formatCode>
                <c:ptCount val="15"/>
                <c:pt idx="0">
                  <c:v>-253</c:v>
                </c:pt>
                <c:pt idx="1">
                  <c:v>-268</c:v>
                </c:pt>
                <c:pt idx="2">
                  <c:v>-326</c:v>
                </c:pt>
                <c:pt idx="3">
                  <c:v>-379</c:v>
                </c:pt>
                <c:pt idx="4">
                  <c:v>-396</c:v>
                </c:pt>
                <c:pt idx="5">
                  <c:v>-454</c:v>
                </c:pt>
                <c:pt idx="6">
                  <c:v>-408</c:v>
                </c:pt>
                <c:pt idx="7">
                  <c:v>-417</c:v>
                </c:pt>
                <c:pt idx="8">
                  <c:v>-343</c:v>
                </c:pt>
                <c:pt idx="9">
                  <c:v>-427</c:v>
                </c:pt>
                <c:pt idx="10">
                  <c:v>-366</c:v>
                </c:pt>
                <c:pt idx="11">
                  <c:v>-394</c:v>
                </c:pt>
                <c:pt idx="12">
                  <c:v>-383</c:v>
                </c:pt>
                <c:pt idx="13">
                  <c:v>-371</c:v>
                </c:pt>
                <c:pt idx="14">
                  <c:v>-501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B0-400F-85B1-BA6716144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63"/>
        <c:axId val="1633330944"/>
        <c:axId val="1636223456"/>
      </c:barChart>
      <c:catAx>
        <c:axId val="16333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6223456"/>
        <c:crosses val="autoZero"/>
        <c:auto val="1"/>
        <c:lblAlgn val="ctr"/>
        <c:lblOffset val="100"/>
        <c:noMultiLvlLbl val="0"/>
      </c:catAx>
      <c:valAx>
        <c:axId val="1636223456"/>
        <c:scaling>
          <c:orientation val="minMax"/>
          <c:max val="0"/>
          <c:min val="-600"/>
        </c:scaling>
        <c:delete val="0"/>
        <c:axPos val="l"/>
        <c:numFmt formatCode="#,##0;&quot;▲ 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333094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9679946637507"/>
          <c:y val="1.7347309527907313E-2"/>
          <c:w val="0.86279423123646926"/>
          <c:h val="0.79384191000707549"/>
        </c:manualLayout>
      </c:layout>
      <c:lineChart>
        <c:grouping val="standard"/>
        <c:varyColors val="0"/>
        <c:ser>
          <c:idx val="0"/>
          <c:order val="0"/>
          <c:tx>
            <c:strRef>
              <c:f>'ひな形 (千早赤阪)'!$B$15</c:f>
              <c:strCache>
                <c:ptCount val="1"/>
                <c:pt idx="0">
                  <c:v>年少人口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(千早赤阪)'!$C$15:$Q$15</c:f>
              <c:numCache>
                <c:formatCode>#,##0_);[Red]\(#,##0\)</c:formatCode>
                <c:ptCount val="15"/>
                <c:pt idx="0">
                  <c:v>393</c:v>
                </c:pt>
                <c:pt idx="1">
                  <c:v>371</c:v>
                </c:pt>
                <c:pt idx="2">
                  <c:v>348</c:v>
                </c:pt>
                <c:pt idx="3">
                  <c:v>326</c:v>
                </c:pt>
                <c:pt idx="4">
                  <c:v>303</c:v>
                </c:pt>
                <c:pt idx="5">
                  <c:v>281</c:v>
                </c:pt>
                <c:pt idx="6">
                  <c:v>267</c:v>
                </c:pt>
                <c:pt idx="7">
                  <c:v>254</c:v>
                </c:pt>
                <c:pt idx="8">
                  <c:v>240</c:v>
                </c:pt>
                <c:pt idx="9">
                  <c:v>227</c:v>
                </c:pt>
                <c:pt idx="10">
                  <c:v>213</c:v>
                </c:pt>
                <c:pt idx="11">
                  <c:v>202</c:v>
                </c:pt>
                <c:pt idx="12">
                  <c:v>191</c:v>
                </c:pt>
                <c:pt idx="13">
                  <c:v>180</c:v>
                </c:pt>
                <c:pt idx="14">
                  <c:v>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BF-4EAB-AFFB-7D7E75C275B0}"/>
            </c:ext>
          </c:extLst>
        </c:ser>
        <c:ser>
          <c:idx val="1"/>
          <c:order val="1"/>
          <c:tx>
            <c:strRef>
              <c:f>'ひな形 (千早赤阪)'!$B$16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(千早赤阪)'!$C$16:$Q$16</c:f>
              <c:numCache>
                <c:formatCode>#,##0_);[Red]\(#,##0\)</c:formatCode>
                <c:ptCount val="15"/>
                <c:pt idx="0">
                  <c:v>2163</c:v>
                </c:pt>
                <c:pt idx="1">
                  <c:v>2093</c:v>
                </c:pt>
                <c:pt idx="2">
                  <c:v>2024</c:v>
                </c:pt>
                <c:pt idx="3">
                  <c:v>1954</c:v>
                </c:pt>
                <c:pt idx="4">
                  <c:v>1885</c:v>
                </c:pt>
                <c:pt idx="5">
                  <c:v>1815</c:v>
                </c:pt>
                <c:pt idx="6">
                  <c:v>1757</c:v>
                </c:pt>
                <c:pt idx="7">
                  <c:v>1698</c:v>
                </c:pt>
                <c:pt idx="8">
                  <c:v>1640</c:v>
                </c:pt>
                <c:pt idx="9">
                  <c:v>1581</c:v>
                </c:pt>
                <c:pt idx="10">
                  <c:v>1523</c:v>
                </c:pt>
                <c:pt idx="11">
                  <c:v>1468</c:v>
                </c:pt>
                <c:pt idx="12">
                  <c:v>1413</c:v>
                </c:pt>
                <c:pt idx="13">
                  <c:v>1357</c:v>
                </c:pt>
                <c:pt idx="14">
                  <c:v>1302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BF-4EAB-AFFB-7D7E75C275B0}"/>
            </c:ext>
          </c:extLst>
        </c:ser>
        <c:ser>
          <c:idx val="2"/>
          <c:order val="2"/>
          <c:tx>
            <c:strRef>
              <c:f>'ひな形 (千早赤阪)'!$B$17</c:f>
              <c:strCache>
                <c:ptCount val="1"/>
                <c:pt idx="0">
                  <c:v>前期高齢者人口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(千早赤阪)'!$C$17:$Q$17</c:f>
              <c:numCache>
                <c:formatCode>#,##0_);[Red]\(#,##0\)</c:formatCode>
                <c:ptCount val="15"/>
                <c:pt idx="0">
                  <c:v>1120</c:v>
                </c:pt>
                <c:pt idx="1">
                  <c:v>1047</c:v>
                </c:pt>
                <c:pt idx="2">
                  <c:v>975</c:v>
                </c:pt>
                <c:pt idx="3">
                  <c:v>902</c:v>
                </c:pt>
                <c:pt idx="4">
                  <c:v>830</c:v>
                </c:pt>
                <c:pt idx="5">
                  <c:v>757</c:v>
                </c:pt>
                <c:pt idx="6">
                  <c:v>716</c:v>
                </c:pt>
                <c:pt idx="7">
                  <c:v>674</c:v>
                </c:pt>
                <c:pt idx="8">
                  <c:v>633</c:v>
                </c:pt>
                <c:pt idx="9">
                  <c:v>591</c:v>
                </c:pt>
                <c:pt idx="10">
                  <c:v>550</c:v>
                </c:pt>
                <c:pt idx="11">
                  <c:v>535</c:v>
                </c:pt>
                <c:pt idx="12">
                  <c:v>519</c:v>
                </c:pt>
                <c:pt idx="13">
                  <c:v>504</c:v>
                </c:pt>
                <c:pt idx="14">
                  <c:v>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BF-4EAB-AFFB-7D7E75C275B0}"/>
            </c:ext>
          </c:extLst>
        </c:ser>
        <c:ser>
          <c:idx val="3"/>
          <c:order val="3"/>
          <c:tx>
            <c:strRef>
              <c:f>'ひな形 (千早赤阪)'!$B$18</c:f>
              <c:strCache>
                <c:ptCount val="1"/>
                <c:pt idx="0">
                  <c:v>後期高齢者人口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(千早赤阪)'!$C$18:$Q$18</c:f>
              <c:numCache>
                <c:formatCode>#,##0_);[Red]\(#,##0\)</c:formatCode>
                <c:ptCount val="15"/>
                <c:pt idx="0">
                  <c:v>1163</c:v>
                </c:pt>
                <c:pt idx="1">
                  <c:v>1217</c:v>
                </c:pt>
                <c:pt idx="2">
                  <c:v>1271</c:v>
                </c:pt>
                <c:pt idx="3">
                  <c:v>1326</c:v>
                </c:pt>
                <c:pt idx="4">
                  <c:v>1380</c:v>
                </c:pt>
                <c:pt idx="5">
                  <c:v>1434</c:v>
                </c:pt>
                <c:pt idx="6">
                  <c:v>1434</c:v>
                </c:pt>
                <c:pt idx="7">
                  <c:v>1433</c:v>
                </c:pt>
                <c:pt idx="8">
                  <c:v>1433</c:v>
                </c:pt>
                <c:pt idx="9">
                  <c:v>1432</c:v>
                </c:pt>
                <c:pt idx="10">
                  <c:v>1432</c:v>
                </c:pt>
                <c:pt idx="11">
                  <c:v>1403</c:v>
                </c:pt>
                <c:pt idx="12">
                  <c:v>1373</c:v>
                </c:pt>
                <c:pt idx="13">
                  <c:v>1344</c:v>
                </c:pt>
                <c:pt idx="14">
                  <c:v>1314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BF-4EAB-AFFB-7D7E75C275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61516911"/>
        <c:axId val="1398265183"/>
      </c:lineChart>
      <c:catAx>
        <c:axId val="136151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398265183"/>
        <c:crosses val="autoZero"/>
        <c:auto val="1"/>
        <c:lblAlgn val="ctr"/>
        <c:lblOffset val="100"/>
        <c:noMultiLvlLbl val="0"/>
      </c:catAx>
      <c:valAx>
        <c:axId val="1398265183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361516911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'ひな形 (千早赤阪)'!$B$15</c:f>
              <c:strCache>
                <c:ptCount val="1"/>
                <c:pt idx="0">
                  <c:v>年少人口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(千早赤阪)'!$C$15:$Q$15</c:f>
              <c:numCache>
                <c:formatCode>#,##0_);[Red]\(#,##0\)</c:formatCode>
                <c:ptCount val="15"/>
                <c:pt idx="0">
                  <c:v>393</c:v>
                </c:pt>
                <c:pt idx="1">
                  <c:v>371</c:v>
                </c:pt>
                <c:pt idx="2">
                  <c:v>348</c:v>
                </c:pt>
                <c:pt idx="3">
                  <c:v>326</c:v>
                </c:pt>
                <c:pt idx="4">
                  <c:v>303</c:v>
                </c:pt>
                <c:pt idx="5">
                  <c:v>281</c:v>
                </c:pt>
                <c:pt idx="6">
                  <c:v>267</c:v>
                </c:pt>
                <c:pt idx="7">
                  <c:v>254</c:v>
                </c:pt>
                <c:pt idx="8">
                  <c:v>240</c:v>
                </c:pt>
                <c:pt idx="9">
                  <c:v>227</c:v>
                </c:pt>
                <c:pt idx="10">
                  <c:v>213</c:v>
                </c:pt>
                <c:pt idx="11">
                  <c:v>202</c:v>
                </c:pt>
                <c:pt idx="12">
                  <c:v>191</c:v>
                </c:pt>
                <c:pt idx="13">
                  <c:v>180</c:v>
                </c:pt>
                <c:pt idx="14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5-4EF4-9E55-59806E0BAB02}"/>
            </c:ext>
          </c:extLst>
        </c:ser>
        <c:ser>
          <c:idx val="1"/>
          <c:order val="1"/>
          <c:tx>
            <c:strRef>
              <c:f>'ひな形 (千早赤阪)'!$B$16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(千早赤阪)'!$C$16:$Q$16</c:f>
              <c:numCache>
                <c:formatCode>#,##0_);[Red]\(#,##0\)</c:formatCode>
                <c:ptCount val="15"/>
                <c:pt idx="0">
                  <c:v>2163</c:v>
                </c:pt>
                <c:pt idx="1">
                  <c:v>2093</c:v>
                </c:pt>
                <c:pt idx="2">
                  <c:v>2024</c:v>
                </c:pt>
                <c:pt idx="3">
                  <c:v>1954</c:v>
                </c:pt>
                <c:pt idx="4">
                  <c:v>1885</c:v>
                </c:pt>
                <c:pt idx="5">
                  <c:v>1815</c:v>
                </c:pt>
                <c:pt idx="6">
                  <c:v>1757</c:v>
                </c:pt>
                <c:pt idx="7">
                  <c:v>1698</c:v>
                </c:pt>
                <c:pt idx="8">
                  <c:v>1640</c:v>
                </c:pt>
                <c:pt idx="9">
                  <c:v>1581</c:v>
                </c:pt>
                <c:pt idx="10">
                  <c:v>1523</c:v>
                </c:pt>
                <c:pt idx="11">
                  <c:v>1468</c:v>
                </c:pt>
                <c:pt idx="12">
                  <c:v>1413</c:v>
                </c:pt>
                <c:pt idx="13">
                  <c:v>1357</c:v>
                </c:pt>
                <c:pt idx="14">
                  <c:v>1302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E5-4EF4-9E55-59806E0BAB02}"/>
            </c:ext>
          </c:extLst>
        </c:ser>
        <c:ser>
          <c:idx val="2"/>
          <c:order val="2"/>
          <c:tx>
            <c:strRef>
              <c:f>'ひな形 (千早赤阪)'!$B$17</c:f>
              <c:strCache>
                <c:ptCount val="1"/>
                <c:pt idx="0">
                  <c:v>前期高齢者人口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(千早赤阪)'!$C$17:$Q$17</c:f>
              <c:numCache>
                <c:formatCode>#,##0_);[Red]\(#,##0\)</c:formatCode>
                <c:ptCount val="15"/>
                <c:pt idx="0">
                  <c:v>1120</c:v>
                </c:pt>
                <c:pt idx="1">
                  <c:v>1047</c:v>
                </c:pt>
                <c:pt idx="2">
                  <c:v>975</c:v>
                </c:pt>
                <c:pt idx="3">
                  <c:v>902</c:v>
                </c:pt>
                <c:pt idx="4">
                  <c:v>830</c:v>
                </c:pt>
                <c:pt idx="5">
                  <c:v>757</c:v>
                </c:pt>
                <c:pt idx="6">
                  <c:v>716</c:v>
                </c:pt>
                <c:pt idx="7">
                  <c:v>674</c:v>
                </c:pt>
                <c:pt idx="8">
                  <c:v>633</c:v>
                </c:pt>
                <c:pt idx="9">
                  <c:v>591</c:v>
                </c:pt>
                <c:pt idx="10">
                  <c:v>550</c:v>
                </c:pt>
                <c:pt idx="11">
                  <c:v>535</c:v>
                </c:pt>
                <c:pt idx="12">
                  <c:v>519</c:v>
                </c:pt>
                <c:pt idx="13">
                  <c:v>504</c:v>
                </c:pt>
                <c:pt idx="14">
                  <c:v>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E5-4EF4-9E55-59806E0BAB02}"/>
            </c:ext>
          </c:extLst>
        </c:ser>
        <c:ser>
          <c:idx val="3"/>
          <c:order val="3"/>
          <c:tx>
            <c:strRef>
              <c:f>'ひな形 (千早赤阪)'!$B$18</c:f>
              <c:strCache>
                <c:ptCount val="1"/>
                <c:pt idx="0">
                  <c:v>後期高齢者人口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(千早赤阪)'!$C$14:$Q$14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(千早赤阪)'!$C$18:$Q$18</c:f>
              <c:numCache>
                <c:formatCode>#,##0_);[Red]\(#,##0\)</c:formatCode>
                <c:ptCount val="15"/>
                <c:pt idx="0">
                  <c:v>1163</c:v>
                </c:pt>
                <c:pt idx="1">
                  <c:v>1217</c:v>
                </c:pt>
                <c:pt idx="2">
                  <c:v>1271</c:v>
                </c:pt>
                <c:pt idx="3">
                  <c:v>1326</c:v>
                </c:pt>
                <c:pt idx="4">
                  <c:v>1380</c:v>
                </c:pt>
                <c:pt idx="5">
                  <c:v>1434</c:v>
                </c:pt>
                <c:pt idx="6">
                  <c:v>1434</c:v>
                </c:pt>
                <c:pt idx="7">
                  <c:v>1433</c:v>
                </c:pt>
                <c:pt idx="8">
                  <c:v>1433</c:v>
                </c:pt>
                <c:pt idx="9">
                  <c:v>1432</c:v>
                </c:pt>
                <c:pt idx="10">
                  <c:v>1432</c:v>
                </c:pt>
                <c:pt idx="11">
                  <c:v>1403</c:v>
                </c:pt>
                <c:pt idx="12">
                  <c:v>1373</c:v>
                </c:pt>
                <c:pt idx="13">
                  <c:v>1344</c:v>
                </c:pt>
                <c:pt idx="14">
                  <c:v>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E5-4EF4-9E55-59806E0BAB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1257919"/>
        <c:axId val="1390907967"/>
      </c:barChart>
      <c:catAx>
        <c:axId val="119125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390907967"/>
        <c:crosses val="autoZero"/>
        <c:auto val="1"/>
        <c:lblAlgn val="ctr"/>
        <c:lblOffset val="100"/>
        <c:noMultiLvlLbl val="0"/>
      </c:catAx>
      <c:valAx>
        <c:axId val="1390907967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91257919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(補助費)'!$C$3</c:f>
              <c:strCache>
                <c:ptCount val="1"/>
                <c:pt idx="0">
                  <c:v>補助費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(補助費)'!$D$2:$S$2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(補助費)'!$D$3:$S$3</c:f>
              <c:numCache>
                <c:formatCode>#,##0;"▲ "#,##0</c:formatCode>
                <c:ptCount val="15"/>
                <c:pt idx="0">
                  <c:v>327</c:v>
                </c:pt>
                <c:pt idx="1">
                  <c:v>328</c:v>
                </c:pt>
                <c:pt idx="2">
                  <c:v>328</c:v>
                </c:pt>
                <c:pt idx="3">
                  <c:v>328</c:v>
                </c:pt>
                <c:pt idx="4">
                  <c:v>329</c:v>
                </c:pt>
                <c:pt idx="5">
                  <c:v>329</c:v>
                </c:pt>
                <c:pt idx="6">
                  <c:v>329</c:v>
                </c:pt>
                <c:pt idx="7">
                  <c:v>242</c:v>
                </c:pt>
                <c:pt idx="8">
                  <c:v>242</c:v>
                </c:pt>
                <c:pt idx="9">
                  <c:v>242</c:v>
                </c:pt>
                <c:pt idx="10">
                  <c:v>243</c:v>
                </c:pt>
                <c:pt idx="11">
                  <c:v>243</c:v>
                </c:pt>
                <c:pt idx="12">
                  <c:v>243</c:v>
                </c:pt>
                <c:pt idx="13">
                  <c:v>244</c:v>
                </c:pt>
                <c:pt idx="14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72-4C75-9737-DA2790DA1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400"/>
          <c:min val="20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1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99</c:v>
                </c:pt>
                <c:pt idx="1">
                  <c:v>102</c:v>
                </c:pt>
                <c:pt idx="2">
                  <c:v>106</c:v>
                </c:pt>
                <c:pt idx="3">
                  <c:v>109</c:v>
                </c:pt>
                <c:pt idx="4">
                  <c:v>112</c:v>
                </c:pt>
                <c:pt idx="5">
                  <c:v>115</c:v>
                </c:pt>
                <c:pt idx="6">
                  <c:v>118</c:v>
                </c:pt>
                <c:pt idx="7">
                  <c:v>121</c:v>
                </c:pt>
                <c:pt idx="8">
                  <c:v>123</c:v>
                </c:pt>
                <c:pt idx="9">
                  <c:v>126</c:v>
                </c:pt>
                <c:pt idx="10">
                  <c:v>128</c:v>
                </c:pt>
                <c:pt idx="11">
                  <c:v>130</c:v>
                </c:pt>
                <c:pt idx="12">
                  <c:v>132</c:v>
                </c:pt>
                <c:pt idx="13">
                  <c:v>133</c:v>
                </c:pt>
                <c:pt idx="1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2-403C-BD09-42033E936E3C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82</c:v>
                </c:pt>
                <c:pt idx="1">
                  <c:v>78</c:v>
                </c:pt>
                <c:pt idx="2">
                  <c:v>73</c:v>
                </c:pt>
                <c:pt idx="3">
                  <c:v>69</c:v>
                </c:pt>
                <c:pt idx="4">
                  <c:v>65</c:v>
                </c:pt>
                <c:pt idx="5">
                  <c:v>60</c:v>
                </c:pt>
                <c:pt idx="6">
                  <c:v>58</c:v>
                </c:pt>
                <c:pt idx="7">
                  <c:v>55</c:v>
                </c:pt>
                <c:pt idx="8">
                  <c:v>52</c:v>
                </c:pt>
                <c:pt idx="9">
                  <c:v>50</c:v>
                </c:pt>
                <c:pt idx="10">
                  <c:v>47</c:v>
                </c:pt>
                <c:pt idx="11">
                  <c:v>46</c:v>
                </c:pt>
                <c:pt idx="12">
                  <c:v>44</c:v>
                </c:pt>
                <c:pt idx="13">
                  <c:v>42</c:v>
                </c:pt>
                <c:pt idx="1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2-403C-BD09-42033E936E3C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129</c:v>
                </c:pt>
                <c:pt idx="1">
                  <c:v>135</c:v>
                </c:pt>
                <c:pt idx="2">
                  <c:v>141</c:v>
                </c:pt>
                <c:pt idx="3">
                  <c:v>147</c:v>
                </c:pt>
                <c:pt idx="4">
                  <c:v>153</c:v>
                </c:pt>
                <c:pt idx="5">
                  <c:v>159</c:v>
                </c:pt>
                <c:pt idx="6">
                  <c:v>159</c:v>
                </c:pt>
                <c:pt idx="7">
                  <c:v>159</c:v>
                </c:pt>
                <c:pt idx="8">
                  <c:v>159</c:v>
                </c:pt>
                <c:pt idx="9">
                  <c:v>159</c:v>
                </c:pt>
                <c:pt idx="10">
                  <c:v>159</c:v>
                </c:pt>
                <c:pt idx="11">
                  <c:v>156</c:v>
                </c:pt>
                <c:pt idx="12">
                  <c:v>152</c:v>
                </c:pt>
                <c:pt idx="13">
                  <c:v>149</c:v>
                </c:pt>
                <c:pt idx="14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12-403C-BD09-42033E936E3C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invertIfNegative val="0"/>
          <c:cat>
            <c:strRef>
              <c:f>'グラフ (繰出金)'!$D$2:$S$2</c:f>
              <c:strCache>
                <c:ptCount val="16"/>
                <c:pt idx="0">
                  <c:v>R1（決算）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  <c:pt idx="9">
                  <c:v>R10</c:v>
                </c:pt>
                <c:pt idx="10">
                  <c:v>R11</c:v>
                </c:pt>
                <c:pt idx="11">
                  <c:v>R12</c:v>
                </c:pt>
                <c:pt idx="12">
                  <c:v>R13</c:v>
                </c:pt>
                <c:pt idx="13">
                  <c:v>R14</c:v>
                </c:pt>
                <c:pt idx="14">
                  <c:v>R15</c:v>
                </c:pt>
                <c:pt idx="15">
                  <c:v>R16</c:v>
                </c:pt>
              </c:strCache>
            </c:strRef>
          </c:cat>
          <c:val>
            <c:numRef>
              <c:f>'グラフ (繰出金)'!$D$6:$S$6</c:f>
            </c:numRef>
          </c:val>
          <c:extLst>
            <c:ext xmlns:c16="http://schemas.microsoft.com/office/drawing/2014/chart" uri="{C3380CC4-5D6E-409C-BE32-E72D297353CC}">
              <c16:uniqueId val="{00000003-CE12-403C-BD09-42033E936E3C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102</c:v>
                </c:pt>
                <c:pt idx="1">
                  <c:v>102</c:v>
                </c:pt>
                <c:pt idx="2">
                  <c:v>102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  <c:pt idx="10">
                  <c:v>102</c:v>
                </c:pt>
                <c:pt idx="11">
                  <c:v>102</c:v>
                </c:pt>
                <c:pt idx="12">
                  <c:v>102</c:v>
                </c:pt>
                <c:pt idx="13">
                  <c:v>102</c:v>
                </c:pt>
                <c:pt idx="14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12-403C-BD09-42033E936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31457360"/>
        <c:axId val="1469536864"/>
      </c:bar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5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10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99</c:v>
                </c:pt>
                <c:pt idx="1">
                  <c:v>102</c:v>
                </c:pt>
                <c:pt idx="2">
                  <c:v>106</c:v>
                </c:pt>
                <c:pt idx="3">
                  <c:v>109</c:v>
                </c:pt>
                <c:pt idx="4">
                  <c:v>112</c:v>
                </c:pt>
                <c:pt idx="5">
                  <c:v>115</c:v>
                </c:pt>
                <c:pt idx="6">
                  <c:v>118</c:v>
                </c:pt>
                <c:pt idx="7">
                  <c:v>121</c:v>
                </c:pt>
                <c:pt idx="8">
                  <c:v>123</c:v>
                </c:pt>
                <c:pt idx="9">
                  <c:v>126</c:v>
                </c:pt>
                <c:pt idx="10">
                  <c:v>128</c:v>
                </c:pt>
                <c:pt idx="11">
                  <c:v>130</c:v>
                </c:pt>
                <c:pt idx="12">
                  <c:v>132</c:v>
                </c:pt>
                <c:pt idx="13">
                  <c:v>133</c:v>
                </c:pt>
                <c:pt idx="14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DC-4292-9AF8-7CB7F3D06460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82</c:v>
                </c:pt>
                <c:pt idx="1">
                  <c:v>78</c:v>
                </c:pt>
                <c:pt idx="2">
                  <c:v>73</c:v>
                </c:pt>
                <c:pt idx="3">
                  <c:v>69</c:v>
                </c:pt>
                <c:pt idx="4">
                  <c:v>65</c:v>
                </c:pt>
                <c:pt idx="5">
                  <c:v>60</c:v>
                </c:pt>
                <c:pt idx="6">
                  <c:v>58</c:v>
                </c:pt>
                <c:pt idx="7">
                  <c:v>55</c:v>
                </c:pt>
                <c:pt idx="8">
                  <c:v>52</c:v>
                </c:pt>
                <c:pt idx="9">
                  <c:v>50</c:v>
                </c:pt>
                <c:pt idx="10">
                  <c:v>47</c:v>
                </c:pt>
                <c:pt idx="11">
                  <c:v>46</c:v>
                </c:pt>
                <c:pt idx="12">
                  <c:v>44</c:v>
                </c:pt>
                <c:pt idx="13">
                  <c:v>42</c:v>
                </c:pt>
                <c:pt idx="1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DC-4292-9AF8-7CB7F3D06460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129</c:v>
                </c:pt>
                <c:pt idx="1">
                  <c:v>135</c:v>
                </c:pt>
                <c:pt idx="2">
                  <c:v>141</c:v>
                </c:pt>
                <c:pt idx="3">
                  <c:v>147</c:v>
                </c:pt>
                <c:pt idx="4">
                  <c:v>153</c:v>
                </c:pt>
                <c:pt idx="5">
                  <c:v>159</c:v>
                </c:pt>
                <c:pt idx="6">
                  <c:v>159</c:v>
                </c:pt>
                <c:pt idx="7">
                  <c:v>159</c:v>
                </c:pt>
                <c:pt idx="8">
                  <c:v>159</c:v>
                </c:pt>
                <c:pt idx="9">
                  <c:v>159</c:v>
                </c:pt>
                <c:pt idx="10">
                  <c:v>159</c:v>
                </c:pt>
                <c:pt idx="11">
                  <c:v>156</c:v>
                </c:pt>
                <c:pt idx="12">
                  <c:v>152</c:v>
                </c:pt>
                <c:pt idx="13">
                  <c:v>149</c:v>
                </c:pt>
                <c:pt idx="14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DC-4292-9AF8-7CB7F3D06460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6"/>
                <c:pt idx="0">
                  <c:v>R1（決算）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  <c:pt idx="9">
                  <c:v>R10</c:v>
                </c:pt>
                <c:pt idx="10">
                  <c:v>R11</c:v>
                </c:pt>
                <c:pt idx="11">
                  <c:v>R12</c:v>
                </c:pt>
                <c:pt idx="12">
                  <c:v>R13</c:v>
                </c:pt>
                <c:pt idx="13">
                  <c:v>R14</c:v>
                </c:pt>
                <c:pt idx="14">
                  <c:v>R15</c:v>
                </c:pt>
                <c:pt idx="15">
                  <c:v>R16</c:v>
                </c:pt>
              </c:strCache>
            </c:strRef>
          </c:cat>
          <c:val>
            <c:numRef>
              <c:f>'グラフ (繰出金)'!$D$6:$S$6</c:f>
            </c:numRef>
          </c:val>
          <c:smooth val="0"/>
          <c:extLst>
            <c:ext xmlns:c16="http://schemas.microsoft.com/office/drawing/2014/chart" uri="{C3380CC4-5D6E-409C-BE32-E72D297353CC}">
              <c16:uniqueId val="{00000003-15DC-4292-9AF8-7CB7F3D06460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102</c:v>
                </c:pt>
                <c:pt idx="1">
                  <c:v>102</c:v>
                </c:pt>
                <c:pt idx="2">
                  <c:v>102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  <c:pt idx="10">
                  <c:v>102</c:v>
                </c:pt>
                <c:pt idx="11">
                  <c:v>102</c:v>
                </c:pt>
                <c:pt idx="12">
                  <c:v>102</c:v>
                </c:pt>
                <c:pt idx="13">
                  <c:v>102</c:v>
                </c:pt>
                <c:pt idx="14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DC-4292-9AF8-7CB7F3D06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5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0.42102</cdr:x>
      <cdr:y>0.28754</cdr:y>
    </cdr:from>
    <cdr:to>
      <cdr:x>0.54448</cdr:x>
      <cdr:y>0.3627</cdr:y>
    </cdr:to>
    <cdr:sp macro="" textlink="">
      <cdr:nvSpPr>
        <cdr:cNvPr id="2" name="テキスト ボックス 31"/>
        <cdr:cNvSpPr txBox="1"/>
      </cdr:nvSpPr>
      <cdr:spPr>
        <a:xfrm xmlns:a="http://schemas.openxmlformats.org/drawingml/2006/main">
          <a:off x="2455390" y="941996"/>
          <a:ext cx="7200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en-US" altLang="ja-JP" sz="1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329</a:t>
          </a:r>
          <a:endParaRPr kumimoji="1" lang="ja-JP" altLang="en-US" sz="1000" dirty="0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362200"/>
            <a:ext cx="9923440" cy="95249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725" y="2412228"/>
            <a:ext cx="9489990" cy="753586"/>
          </a:xfrm>
        </p:spPr>
        <p:txBody>
          <a:bodyPr>
            <a:noAutofit/>
          </a:bodyPr>
          <a:lstStyle/>
          <a:p>
            <a:r>
              <a:rPr lang="ja-JP" altLang="en-US" sz="4000" b="1" dirty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千早赤阪村</a:t>
            </a:r>
            <a:r>
              <a:rPr lang="ja-JP" altLang="en-US" sz="4000" b="1" dirty="0" smtClean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中長期財政シミュレーション</a:t>
            </a:r>
            <a:endParaRPr lang="ja-JP" altLang="en-US" sz="4000" b="1" dirty="0">
              <a:ln w="12700"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72604" y="5682885"/>
            <a:ext cx="7429500" cy="946516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令 和 ３ 年 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 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 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千早赤阪村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0099" y="3822700"/>
            <a:ext cx="833120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大阪府と市町村が共同で取り組んできた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基礎自治機能の維持・充実に関する研究会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などの成果を踏まえ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ながら、財政基盤が脆弱な町村を対象に、人口減少・高齢化などがもたらす将来課題が長期的財政収支に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どのような影響を与えるかを分析するために財政シミュレーションを作成。</a:t>
            </a:r>
            <a:endParaRPr kumimoji="1" lang="en-US" altLang="ja-JP" sz="13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この結果を踏まえつつ、今後、さらなる広域連携や行財政改革の推進など、必要な取組みについて検討。</a:t>
            </a:r>
            <a:endParaRPr kumimoji="1" lang="ja-JP" altLang="en-US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8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7169" y="5694370"/>
            <a:ext cx="10077260" cy="638080"/>
          </a:xfrm>
          <a:prstGeom prst="rect">
            <a:avLst/>
          </a:prstGeom>
        </p:spPr>
      </p:pic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109951"/>
              </p:ext>
            </p:extLst>
          </p:nvPr>
        </p:nvGraphicFramePr>
        <p:xfrm>
          <a:off x="5067337" y="2722550"/>
          <a:ext cx="47498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１．千早赤阪村の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中長期財政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シミュレーション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2993" y="982856"/>
            <a:ext cx="95879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の財政収支は、人口と連動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して村税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が減少する一方、地方交付税の大幅な増額は見込めない中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社会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保障関係経費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物件費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増高する厳しい見通し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調整基金（令和元年度決算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8.8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）は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に枯渇する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見通し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37394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32978" y="3499497"/>
            <a:ext cx="95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32978" y="4816718"/>
            <a:ext cx="1237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9623" y="2359645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単年度の財源不足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額　（実質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収支）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11518" y="235958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歳入総額・歳出総額の見通し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8392" y="6581492"/>
            <a:ext cx="9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試算は不確定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要素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を多く含んでおり、将来に向かって相当の幅をもってみる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必要がある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45056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09544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134944" y="6274930"/>
            <a:ext cx="16920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（▲は累積の財源不足額）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19428" y="6279316"/>
            <a:ext cx="1008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財政再生基準</a:t>
            </a:r>
            <a:endParaRPr kumimoji="1" lang="en-US" altLang="ja-JP" sz="8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kumimoji="1" lang="en-US" altLang="ja-JP" sz="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en-US" altLang="ja-JP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91</a:t>
            </a:r>
            <a:endParaRPr kumimoji="1" lang="ja-JP" altLang="en-US" sz="8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5263" y="6286218"/>
            <a:ext cx="115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早期健全化基準</a:t>
            </a:r>
            <a:endParaRPr kumimoji="1" lang="en-US" altLang="ja-JP" sz="800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▲</a:t>
            </a:r>
            <a:r>
              <a:rPr kumimoji="1" lang="en-US" altLang="ja-JP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293</a:t>
            </a:r>
            <a:endParaRPr kumimoji="1" lang="ja-JP" altLang="en-US" sz="8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554477" y="5880150"/>
            <a:ext cx="504000" cy="39600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3564007" y="5880150"/>
            <a:ext cx="504000" cy="396000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4077803" y="5880150"/>
            <a:ext cx="504000" cy="396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06243" y="6343446"/>
            <a:ext cx="2142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 令和元年度決算ベース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C842FC4-2FF1-437B-84EE-871AE52AD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420571"/>
              </p:ext>
            </p:extLst>
          </p:nvPr>
        </p:nvGraphicFramePr>
        <p:xfrm>
          <a:off x="19790" y="2423482"/>
          <a:ext cx="5184000" cy="32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7535728" y="1587500"/>
            <a:ext cx="2040654" cy="60016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特定目的基金からの繰入は見込まず、財源不足額に財政調整基金のみを充当する場合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573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．財政シミュレーション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方法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2993" y="925706"/>
            <a:ext cx="958798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令和元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年度決算をベースに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推計に連動しうる費目は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、国立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保障・人口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問題研究所</a:t>
            </a:r>
            <a:r>
              <a: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（社人研）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の人口推計と連動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の費目は、近年の増加率や平均値などから試算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禍などによる景気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動向が村税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に及ぼす影響や、今後対応が求められる老朽化した公共施設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更新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費用は本試算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に織り込んで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いないが、財政収支への影響が大きいと想定されるので留意が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191499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44245101"/>
              </p:ext>
            </p:extLst>
          </p:nvPr>
        </p:nvGraphicFramePr>
        <p:xfrm>
          <a:off x="298980" y="3038517"/>
          <a:ext cx="4287244" cy="30960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3612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630729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322903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4984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1432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村税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人口に連動する税目（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個人村民税など）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1432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国・地方の厳しい財政状況を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踏まえ</a:t>
                      </a: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59494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村債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9225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諸収入（使用料・手数料、財産収入、寄附金　など）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</a:tbl>
          </a:graphicData>
        </a:graphic>
      </p:graphicFrame>
      <p:graphicFrame>
        <p:nvGraphicFramePr>
          <p:cNvPr id="16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22188"/>
              </p:ext>
            </p:extLst>
          </p:nvPr>
        </p:nvGraphicFramePr>
        <p:xfrm>
          <a:off x="5000977" y="3040332"/>
          <a:ext cx="4644978" cy="34406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44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46376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819766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76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123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や今後の高齢化を踏まえ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3307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物件費、補助費等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を踏まえ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補助費は水道企業団への負担金がなくなることにより令和９年度から大幅減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維持補修費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大規模事業は個別に積上げ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既発分は村による推計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新発分は歳入の町債と連動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国保特会と後期高齢特会は人口連動、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下水特会は近年と同水準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増加傾向から令和</a:t>
                      </a:r>
                      <a:r>
                        <a:rPr kumimoji="1" lang="en-US" altLang="ja-JP" sz="11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年度に減少に転じる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18392" y="6492592"/>
            <a:ext cx="936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目的基金から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繰入金は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見込まず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、各年度の財源不足額に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は財政調整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基金からの繰入金のみ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充当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4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1159BA93-8FA7-4718-A6C4-B1B664927E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412616"/>
              </p:ext>
            </p:extLst>
          </p:nvPr>
        </p:nvGraphicFramePr>
        <p:xfrm>
          <a:off x="5174815" y="3871225"/>
          <a:ext cx="4464000" cy="292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4" name="グラフ 43">
            <a:extLst>
              <a:ext uri="{FF2B5EF4-FFF2-40B4-BE49-F238E27FC236}">
                <a16:creationId xmlns:a16="http://schemas.microsoft.com/office/drawing/2014/main" id="{1411DDAC-A515-479D-95A0-441CABD4FF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77474"/>
              </p:ext>
            </p:extLst>
          </p:nvPr>
        </p:nvGraphicFramePr>
        <p:xfrm>
          <a:off x="292993" y="3761975"/>
          <a:ext cx="4690583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92993" y="982856"/>
            <a:ext cx="9587988" cy="214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国立社会保障・人口問題研究所が公表している最新の人口推計によれば、千早赤阪村は今後、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年少、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生産年齢、前期高齢者が減少。後期高齢者は令和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年度まで増加し、その後減少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年間で、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・総人口に占める生産年齢人口の割合は約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・総人口に占める後期高齢者人口の割合は約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1"/>
          <p:cNvSpPr txBox="1"/>
          <p:nvPr/>
        </p:nvSpPr>
        <p:spPr>
          <a:xfrm>
            <a:off x="5580802" y="349290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区分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059" y="69752"/>
            <a:ext cx="7830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．千早赤阪村の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　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国立社会保障・人口問題研究所）</a:t>
            </a: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2304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332067" y="2541138"/>
            <a:ext cx="576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10362" y="3505956"/>
            <a:ext cx="3875964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総人口の推移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34010" y="23495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21310" y="28448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（＋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079517" y="2350448"/>
            <a:ext cx="1476000" cy="252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8079517" y="2844800"/>
            <a:ext cx="1476000" cy="252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8200" y="346880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56156" y="33892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84541" y="4283271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</a:t>
            </a:r>
            <a:r>
              <a:rPr kumimoji="1" lang="ja-JP" altLang="en-US" sz="105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96991" y="4954513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後期高齢者人口</a:t>
            </a:r>
            <a:endParaRPr kumimoji="1" lang="ja-JP" altLang="en-US" sz="105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6491" y="398161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4,839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35469" y="4554774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3,273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019080" y="4226439"/>
            <a:ext cx="0" cy="216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524041" y="5957425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5830108" y="4220467"/>
            <a:ext cx="0" cy="216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9408848" y="4821111"/>
            <a:ext cx="0" cy="23239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565514" y="4414905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,163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860354" y="4606479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1,302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05209" y="4911321"/>
            <a:ext cx="1152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97342" y="5072373"/>
            <a:ext cx="1080000" cy="14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342747" y="5792315"/>
            <a:ext cx="1152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06210" y="5790083"/>
            <a:ext cx="756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1016791" y="5975759"/>
            <a:ext cx="0" cy="145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4714780" y="4797939"/>
            <a:ext cx="0" cy="252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781" y="1968500"/>
            <a:ext cx="1214438" cy="1143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0071" y="1981200"/>
            <a:ext cx="507206" cy="1143000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8255067" y="5470371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期高齢者人口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7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7176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（歳出：①補助費等）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2993" y="982856"/>
            <a:ext cx="9587988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平成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年度から水道企業団と水道事業を統合したが、老朽化した管路の整備費用として、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従来の一般会計繰出分の継続負担に加えて、年間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88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百万円を令和８年度まで負担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令和９年度以降、補助費等が大幅に減る見通しだが、水道事業の収支状況に留意が必要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476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24993" y="318021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20162" y="29725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補助費等の推移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074062"/>
              </p:ext>
            </p:extLst>
          </p:nvPr>
        </p:nvGraphicFramePr>
        <p:xfrm>
          <a:off x="2025897" y="3426434"/>
          <a:ext cx="5832000" cy="32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テキスト ボックス 31"/>
          <p:cNvSpPr txBox="1"/>
          <p:nvPr/>
        </p:nvSpPr>
        <p:spPr>
          <a:xfrm>
            <a:off x="4796200" y="6049089"/>
            <a:ext cx="7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242</a:t>
            </a:r>
            <a:endParaRPr kumimoji="1" lang="ja-JP" altLang="en-US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4940300" y="4838700"/>
            <a:ext cx="2556000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892800" y="4318000"/>
            <a:ext cx="635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  <a:endParaRPr kumimoji="1" lang="ja-JP" alt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098782"/>
              </p:ext>
            </p:extLst>
          </p:nvPr>
        </p:nvGraphicFramePr>
        <p:xfrm>
          <a:off x="4967003" y="3634368"/>
          <a:ext cx="474980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8" name="グラフ 37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542269"/>
              </p:ext>
            </p:extLst>
          </p:nvPr>
        </p:nvGraphicFramePr>
        <p:xfrm>
          <a:off x="217203" y="3653625"/>
          <a:ext cx="4749800" cy="29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817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（歳出：②繰出金）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92993" y="982856"/>
            <a:ext cx="958798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後期高齢事業は後期高齢人口と連動し、介護保険事業は府内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全体の介護給付費総額の推計値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連動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、いずれも増加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国保事業は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歳未満人口と連動して減少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傾向、下水道事業は過去と同水準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繰出金は全体として令和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年度まで増加し、その後は人口減少とともに減少に転じる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8377" y="898410"/>
            <a:ext cx="9487041" cy="1728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84396" y="3143729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93127" y="3105850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特別会計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の繰出金見通し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16187" y="6042992"/>
            <a:ext cx="1620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介護保険事業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70192" y="5636718"/>
            <a:ext cx="864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01196" y="5010165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01196" y="4365691"/>
            <a:ext cx="1620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98128" y="5170921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29265" y="5918860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95507" y="4521038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71447" y="4064319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84565" y="4011427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441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5537033" y="4229100"/>
            <a:ext cx="0" cy="180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9004528" y="392370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424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9422626" y="4170116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694766" y="34594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16934" y="34721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782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今後の行財政運営上の主要な課題等につい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0ABF41-51B1-4C5B-A09D-5FDFC46B62AC}"/>
              </a:ext>
            </a:extLst>
          </p:cNvPr>
          <p:cNvSpPr txBox="1"/>
          <p:nvPr/>
        </p:nvSpPr>
        <p:spPr>
          <a:xfrm>
            <a:off x="209479" y="825450"/>
            <a:ext cx="948704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今回の財政シミュレーションに織り込まれていない課題等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などによる今後の景気動向が各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村の税収や歳出に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及ぼす影響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老朽化が進む公共施設・インフラの更新・保全等に係る経費の増高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令和６年度以降の扶助費の動向とそれに係る国の地方財政措置の状況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決算で財政調整基金取崩し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１：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150</a:t>
            </a:r>
            <a:r>
              <a:rPr kumimoji="1" lang="ja-JP" altLang="en-US" sz="14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百万円）</a:t>
            </a:r>
            <a:endParaRPr kumimoji="1" lang="en-US" altLang="ja-JP" sz="1400" b="1" u="sng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水道企業団への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負担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88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百万円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（平成</a:t>
            </a:r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年度から</a:t>
            </a:r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について、令和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年度か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皆減と見込んだが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水道事業の収支状況などに留意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が必要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下水道事業への基準外繰出金</a:t>
            </a:r>
            <a:r>
              <a:rPr kumimoji="1" lang="ja-JP" altLang="en-US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（令和元年度決算ベースで</a:t>
            </a:r>
            <a:r>
              <a:rPr kumimoji="1" lang="en-US" altLang="ja-JP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61</a:t>
            </a:r>
            <a:r>
              <a:rPr kumimoji="1" lang="ja-JP" altLang="en-US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百万円）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の解消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を図るため、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下水道維持管理費の削減など事業の見直しが課題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④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金剛山ロープウェイ及び香楠荘の村営事業廃止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に伴う処理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（民間事業者への譲渡の検討、撤去の場合は自然公園法・森林法等の手続や財源の確保　など）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CA21555-70B0-4400-BC5B-57799A123990}"/>
              </a:ext>
            </a:extLst>
          </p:cNvPr>
          <p:cNvSpPr/>
          <p:nvPr/>
        </p:nvSpPr>
        <p:spPr>
          <a:xfrm>
            <a:off x="209479" y="812373"/>
            <a:ext cx="9487041" cy="5652000"/>
          </a:xfrm>
          <a:prstGeom prst="rect">
            <a:avLst/>
          </a:prstGeom>
          <a:noFill/>
          <a:ln w="19050" cmpd="thickThin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BA8F82-7745-45BA-996E-8BA002DE59B9}"/>
              </a:ext>
            </a:extLst>
          </p:cNvPr>
          <p:cNvSpPr/>
          <p:nvPr/>
        </p:nvSpPr>
        <p:spPr>
          <a:xfrm>
            <a:off x="353541" y="1432894"/>
            <a:ext cx="9074330" cy="1490294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endParaRPr kumimoji="1" lang="ja-JP" altLang="en-US" sz="1600" b="1" u="sng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10734" y="1757595"/>
            <a:ext cx="1800000" cy="90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全団体に共通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939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23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財政シミュレーションの推計表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3" y="739845"/>
            <a:ext cx="9671971" cy="576424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8392" y="6479892"/>
            <a:ext cx="9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費目ごとに四捨五入した結果を歳入合計・歳出合計としているため、令和元年度の合計値は決算額と一致しない場合がある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16899</TotalTime>
  <Words>1296</Words>
  <Application>Microsoft Office PowerPoint</Application>
  <PresentationFormat>A4 210 x 297 mm</PresentationFormat>
  <Paragraphs>148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千早赤阪村中長期財政シミュレーション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平井　良和</dc:creator>
  <cp:lastModifiedBy>中村　奈緒</cp:lastModifiedBy>
  <cp:revision>434</cp:revision>
  <cp:lastPrinted>2021-03-19T00:17:02Z</cp:lastPrinted>
  <dcterms:created xsi:type="dcterms:W3CDTF">2020-12-07T04:45:01Z</dcterms:created>
  <dcterms:modified xsi:type="dcterms:W3CDTF">2023-05-12T05:57:45Z</dcterms:modified>
</cp:coreProperties>
</file>