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78" r:id="rId2"/>
    <p:sldId id="269" r:id="rId3"/>
    <p:sldId id="279" r:id="rId4"/>
    <p:sldId id="272" r:id="rId5"/>
    <p:sldId id="264" r:id="rId6"/>
    <p:sldId id="275" r:id="rId7"/>
    <p:sldId id="282" r:id="rId8"/>
    <p:sldId id="281" r:id="rId9"/>
    <p:sldId id="277" r:id="rId1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1"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29260365404831"/>
          <c:y val="0.17635512952185325"/>
          <c:w val="0.87603419488103385"/>
          <c:h val="0.77533569173418537"/>
        </c:manualLayout>
      </c:layout>
      <c:barChart>
        <c:barDir val="col"/>
        <c:grouping val="clustered"/>
        <c:varyColors val="0"/>
        <c:ser>
          <c:idx val="0"/>
          <c:order val="0"/>
          <c:spPr>
            <a:solidFill>
              <a:schemeClr val="accent1"/>
            </a:solidFill>
            <a:ln>
              <a:solidFill>
                <a:schemeClr val="tx1"/>
              </a:solidFill>
            </a:ln>
            <a:effectLst/>
          </c:spPr>
          <c:invertIfNegative val="0"/>
          <c:dLbls>
            <c:dLbl>
              <c:idx val="1"/>
              <c:layout>
                <c:manualLayout>
                  <c:x val="-5.2188238455869191E-3"/>
                  <c:y val="1.55587251523637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F83-47D6-B337-28FF0CB75F86}"/>
                </c:ext>
              </c:extLst>
            </c:dLbl>
            <c:dLbl>
              <c:idx val="2"/>
              <c:layout>
                <c:manualLayout>
                  <c:x val="0"/>
                  <c:y val="-3.889375013973756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14A-4833-A426-4914A62C68A1}"/>
                </c:ext>
              </c:extLst>
            </c:dLbl>
            <c:dLbl>
              <c:idx val="5"/>
              <c:layout>
                <c:manualLayout>
                  <c:x val="-3.1312943073521567E-2"/>
                  <c:y val="7.780587672650548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14A-4833-A426-4914A62C68A1}"/>
                </c:ext>
              </c:extLst>
            </c:dLbl>
            <c:dLbl>
              <c:idx val="6"/>
              <c:layout>
                <c:manualLayout>
                  <c:x val="-5.2188238455870154E-3"/>
                  <c:y val="3.892131481028309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14A-4833-A426-4914A62C68A1}"/>
                </c:ext>
              </c:extLst>
            </c:dLbl>
            <c:dLbl>
              <c:idx val="7"/>
              <c:layout>
                <c:manualLayout>
                  <c:x val="-5.2188238455870154E-3"/>
                  <c:y val="-3.889375013973756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14A-4833-A426-4914A62C68A1}"/>
                </c:ext>
              </c:extLst>
            </c:dLbl>
            <c:dLbl>
              <c:idx val="11"/>
              <c:layout>
                <c:manualLayout>
                  <c:x val="-9.5677331896390995E-17"/>
                  <c:y val="7.779668850299030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14A-4833-A426-4914A62C68A1}"/>
                </c:ext>
              </c:extLst>
            </c:dLbl>
            <c:dLbl>
              <c:idx val="13"/>
              <c:layout>
                <c:manualLayout>
                  <c:x val="-2.6094119227935554E-3"/>
                  <c:y val="7.779975124416203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14A-4833-A426-4914A62C68A1}"/>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【修正後】太子町!$B$3:$P$3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【修正後】太子町!$B$4:$P$4</c:f>
              <c:numCache>
                <c:formatCode>#,##0;"▲ "#,##0</c:formatCode>
                <c:ptCount val="15"/>
                <c:pt idx="0">
                  <c:v>-45</c:v>
                </c:pt>
                <c:pt idx="1">
                  <c:v>-102</c:v>
                </c:pt>
                <c:pt idx="2">
                  <c:v>-122</c:v>
                </c:pt>
                <c:pt idx="3">
                  <c:v>-285</c:v>
                </c:pt>
                <c:pt idx="4">
                  <c:v>-175</c:v>
                </c:pt>
                <c:pt idx="5">
                  <c:v>-240</c:v>
                </c:pt>
                <c:pt idx="6">
                  <c:v>-237</c:v>
                </c:pt>
                <c:pt idx="7">
                  <c:v>-329</c:v>
                </c:pt>
                <c:pt idx="8">
                  <c:v>-301</c:v>
                </c:pt>
                <c:pt idx="9">
                  <c:v>-467</c:v>
                </c:pt>
                <c:pt idx="10">
                  <c:v>-366</c:v>
                </c:pt>
                <c:pt idx="11">
                  <c:v>-441</c:v>
                </c:pt>
                <c:pt idx="12">
                  <c:v>-465</c:v>
                </c:pt>
                <c:pt idx="13">
                  <c:v>-501</c:v>
                </c:pt>
                <c:pt idx="14">
                  <c:v>-641</c:v>
                </c:pt>
              </c:numCache>
            </c:numRef>
          </c:val>
          <c:extLst>
            <c:ext xmlns:c16="http://schemas.microsoft.com/office/drawing/2014/chart" uri="{C3380CC4-5D6E-409C-BE32-E72D297353CC}">
              <c16:uniqueId val="{00000000-A14A-4833-A426-4914A62C68A1}"/>
            </c:ext>
          </c:extLst>
        </c:ser>
        <c:dLbls>
          <c:showLegendKey val="0"/>
          <c:showVal val="0"/>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ax val="0"/>
          <c:min val="-700"/>
        </c:scaling>
        <c:delete val="0"/>
        <c:axPos val="l"/>
        <c:majorGridlines>
          <c:spPr>
            <a:ln w="9525" cap="flat" cmpd="sng" algn="ctr">
              <a:solidFill>
                <a:schemeClr val="tx1">
                  <a:lumMod val="15000"/>
                  <a:lumOff val="85000"/>
                </a:schemeClr>
              </a:solidFill>
              <a:round/>
            </a:ln>
            <a:effectLst/>
          </c:spPr>
        </c:majorGridlines>
        <c:numFmt formatCode="#,##0;&quot;▲ &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majorUnit val="100"/>
      </c:valAx>
      <c:spPr>
        <a:noFill/>
        <a:ln w="9525">
          <a:solidFill>
            <a:schemeClr val="tx1"/>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49012590003789"/>
          <c:y val="6.8443275126774325E-2"/>
          <c:w val="0.84242431260263595"/>
          <c:h val="0.87766438225371834"/>
        </c:manualLayout>
      </c:layout>
      <c:lineChart>
        <c:grouping val="standard"/>
        <c:varyColors val="0"/>
        <c:ser>
          <c:idx val="0"/>
          <c:order val="0"/>
          <c:spPr>
            <a:ln w="28575" cap="rnd">
              <a:solidFill>
                <a:schemeClr val="accent1"/>
              </a:solidFill>
              <a:round/>
            </a:ln>
            <a:effectLst/>
          </c:spPr>
          <c:marker>
            <c:symbol val="none"/>
          </c:marker>
          <c:cat>
            <c:strRef>
              <c:f>太子町!$D$106:$R$106</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太子町!$D$107:$R$107</c:f>
              <c:numCache>
                <c:formatCode>#,##0</c:formatCode>
                <c:ptCount val="15"/>
                <c:pt idx="0">
                  <c:v>766</c:v>
                </c:pt>
                <c:pt idx="1">
                  <c:v>278</c:v>
                </c:pt>
                <c:pt idx="2">
                  <c:v>278</c:v>
                </c:pt>
                <c:pt idx="3">
                  <c:v>278</c:v>
                </c:pt>
                <c:pt idx="4">
                  <c:v>278</c:v>
                </c:pt>
                <c:pt idx="5" formatCode="General">
                  <c:v>278</c:v>
                </c:pt>
                <c:pt idx="6" formatCode="General">
                  <c:v>278</c:v>
                </c:pt>
                <c:pt idx="7" formatCode="General">
                  <c:v>278</c:v>
                </c:pt>
                <c:pt idx="8" formatCode="General">
                  <c:v>278</c:v>
                </c:pt>
                <c:pt idx="9" formatCode="General">
                  <c:v>278</c:v>
                </c:pt>
                <c:pt idx="10" formatCode="General">
                  <c:v>278</c:v>
                </c:pt>
                <c:pt idx="11" formatCode="General">
                  <c:v>278</c:v>
                </c:pt>
                <c:pt idx="12" formatCode="General">
                  <c:v>278</c:v>
                </c:pt>
                <c:pt idx="13" formatCode="General">
                  <c:v>278</c:v>
                </c:pt>
                <c:pt idx="14" formatCode="General">
                  <c:v>278</c:v>
                </c:pt>
              </c:numCache>
            </c:numRef>
          </c:val>
          <c:smooth val="0"/>
          <c:extLst>
            <c:ext xmlns:c16="http://schemas.microsoft.com/office/drawing/2014/chart" uri="{C3380CC4-5D6E-409C-BE32-E72D297353CC}">
              <c16:uniqueId val="{00000000-1486-4336-A8BD-73A84F692CB7}"/>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8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1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cat>
            <c:strRef>
              <c:f>太子町!$D$134:$R$134</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太子町!$D$135:$R$135</c:f>
              <c:numCache>
                <c:formatCode>General</c:formatCode>
                <c:ptCount val="15"/>
                <c:pt idx="0" formatCode="#,##0">
                  <c:v>358</c:v>
                </c:pt>
                <c:pt idx="1">
                  <c:v>119</c:v>
                </c:pt>
                <c:pt idx="2">
                  <c:v>119</c:v>
                </c:pt>
                <c:pt idx="3">
                  <c:v>119</c:v>
                </c:pt>
                <c:pt idx="4">
                  <c:v>119</c:v>
                </c:pt>
                <c:pt idx="5">
                  <c:v>119</c:v>
                </c:pt>
                <c:pt idx="6">
                  <c:v>119</c:v>
                </c:pt>
                <c:pt idx="7">
                  <c:v>119</c:v>
                </c:pt>
                <c:pt idx="8">
                  <c:v>119</c:v>
                </c:pt>
                <c:pt idx="9">
                  <c:v>119</c:v>
                </c:pt>
                <c:pt idx="10">
                  <c:v>119</c:v>
                </c:pt>
                <c:pt idx="11">
                  <c:v>119</c:v>
                </c:pt>
                <c:pt idx="12">
                  <c:v>119</c:v>
                </c:pt>
                <c:pt idx="13">
                  <c:v>119</c:v>
                </c:pt>
                <c:pt idx="14">
                  <c:v>119</c:v>
                </c:pt>
              </c:numCache>
            </c:numRef>
          </c:val>
          <c:smooth val="0"/>
          <c:extLst>
            <c:ext xmlns:c16="http://schemas.microsoft.com/office/drawing/2014/chart" uri="{C3380CC4-5D6E-409C-BE32-E72D297353CC}">
              <c16:uniqueId val="{00000000-33B0-4BF2-B42B-7FA0AB88164C}"/>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8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1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15098069724234E-2"/>
          <c:y val="7.501778117744945E-2"/>
          <c:w val="0.89595200395390773"/>
          <c:h val="0.87811371901713708"/>
        </c:manualLayout>
      </c:layout>
      <c:lineChart>
        <c:grouping val="standard"/>
        <c:varyColors val="0"/>
        <c:ser>
          <c:idx val="5"/>
          <c:order val="0"/>
          <c:tx>
            <c:strRef>
              <c:f>太子町!$B$240</c:f>
              <c:strCache>
                <c:ptCount val="1"/>
                <c:pt idx="0">
                  <c:v>介護</c:v>
                </c:pt>
              </c:strCache>
            </c:strRef>
          </c:tx>
          <c:spPr>
            <a:ln w="28575">
              <a:solidFill>
                <a:schemeClr val="accent6">
                  <a:lumMod val="75000"/>
                </a:schemeClr>
              </a:solidFill>
            </a:ln>
          </c:spPr>
          <c:marker>
            <c:symbol val="none"/>
          </c:marker>
          <c:cat>
            <c:strRef>
              <c:f>太子町!$C$239:$R$239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太子町!$C$240:$R$240</c:f>
              <c:numCache>
                <c:formatCode>General</c:formatCode>
                <c:ptCount val="15"/>
                <c:pt idx="0">
                  <c:v>238</c:v>
                </c:pt>
                <c:pt idx="1">
                  <c:v>246</c:v>
                </c:pt>
                <c:pt idx="2">
                  <c:v>253</c:v>
                </c:pt>
                <c:pt idx="3">
                  <c:v>261</c:v>
                </c:pt>
                <c:pt idx="4">
                  <c:v>268</c:v>
                </c:pt>
                <c:pt idx="5">
                  <c:v>275</c:v>
                </c:pt>
                <c:pt idx="6">
                  <c:v>281</c:v>
                </c:pt>
                <c:pt idx="7">
                  <c:v>287</c:v>
                </c:pt>
                <c:pt idx="8">
                  <c:v>293</c:v>
                </c:pt>
                <c:pt idx="9">
                  <c:v>299</c:v>
                </c:pt>
                <c:pt idx="10">
                  <c:v>302</c:v>
                </c:pt>
                <c:pt idx="11">
                  <c:v>306</c:v>
                </c:pt>
                <c:pt idx="12">
                  <c:v>310</c:v>
                </c:pt>
                <c:pt idx="13">
                  <c:v>314</c:v>
                </c:pt>
                <c:pt idx="14">
                  <c:v>318</c:v>
                </c:pt>
              </c:numCache>
            </c:numRef>
          </c:val>
          <c:smooth val="0"/>
          <c:extLst>
            <c:ext xmlns:c16="http://schemas.microsoft.com/office/drawing/2014/chart" uri="{C3380CC4-5D6E-409C-BE32-E72D297353CC}">
              <c16:uniqueId val="{00000000-7D74-41C6-8DEE-FEC2CF8D6A39}"/>
            </c:ext>
          </c:extLst>
        </c:ser>
        <c:ser>
          <c:idx val="6"/>
          <c:order val="1"/>
          <c:tx>
            <c:strRef>
              <c:f>太子町!$B$241</c:f>
              <c:strCache>
                <c:ptCount val="1"/>
                <c:pt idx="0">
                  <c:v>国保</c:v>
                </c:pt>
              </c:strCache>
            </c:strRef>
          </c:tx>
          <c:spPr>
            <a:ln w="28575">
              <a:solidFill>
                <a:schemeClr val="accent1">
                  <a:lumMod val="60000"/>
                  <a:lumOff val="40000"/>
                </a:schemeClr>
              </a:solidFill>
            </a:ln>
          </c:spPr>
          <c:marker>
            <c:symbol val="none"/>
          </c:marker>
          <c:cat>
            <c:strRef>
              <c:f>太子町!$C$239:$R$239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太子町!$C$241:$R$241</c:f>
              <c:numCache>
                <c:formatCode>#,##0_ ;[Red]\-#,##0\ </c:formatCode>
                <c:ptCount val="15"/>
                <c:pt idx="0">
                  <c:v>128</c:v>
                </c:pt>
                <c:pt idx="1">
                  <c:v>125</c:v>
                </c:pt>
                <c:pt idx="2">
                  <c:v>121</c:v>
                </c:pt>
                <c:pt idx="3">
                  <c:v>118</c:v>
                </c:pt>
                <c:pt idx="4">
                  <c:v>114</c:v>
                </c:pt>
                <c:pt idx="5">
                  <c:v>114</c:v>
                </c:pt>
                <c:pt idx="6">
                  <c:v>113</c:v>
                </c:pt>
                <c:pt idx="7">
                  <c:v>112</c:v>
                </c:pt>
                <c:pt idx="8">
                  <c:v>112</c:v>
                </c:pt>
                <c:pt idx="9">
                  <c:v>111</c:v>
                </c:pt>
                <c:pt idx="10">
                  <c:v>112</c:v>
                </c:pt>
                <c:pt idx="11">
                  <c:v>112</c:v>
                </c:pt>
                <c:pt idx="12">
                  <c:v>113</c:v>
                </c:pt>
                <c:pt idx="13">
                  <c:v>113</c:v>
                </c:pt>
                <c:pt idx="14">
                  <c:v>114</c:v>
                </c:pt>
              </c:numCache>
            </c:numRef>
          </c:val>
          <c:smooth val="0"/>
          <c:extLst>
            <c:ext xmlns:c16="http://schemas.microsoft.com/office/drawing/2014/chart" uri="{C3380CC4-5D6E-409C-BE32-E72D297353CC}">
              <c16:uniqueId val="{00000001-7D74-41C6-8DEE-FEC2CF8D6A39}"/>
            </c:ext>
          </c:extLst>
        </c:ser>
        <c:ser>
          <c:idx val="7"/>
          <c:order val="2"/>
          <c:tx>
            <c:strRef>
              <c:f>太子町!$B$242</c:f>
              <c:strCache>
                <c:ptCount val="1"/>
                <c:pt idx="0">
                  <c:v>後期高齢</c:v>
                </c:pt>
              </c:strCache>
            </c:strRef>
          </c:tx>
          <c:spPr>
            <a:ln w="28575"/>
          </c:spPr>
          <c:marker>
            <c:symbol val="none"/>
          </c:marker>
          <c:cat>
            <c:strRef>
              <c:f>太子町!$C$239:$R$239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太子町!$C$242:$R$242</c:f>
              <c:numCache>
                <c:formatCode>General</c:formatCode>
                <c:ptCount val="15"/>
                <c:pt idx="0">
                  <c:v>190</c:v>
                </c:pt>
                <c:pt idx="1">
                  <c:v>198</c:v>
                </c:pt>
                <c:pt idx="2">
                  <c:v>206</c:v>
                </c:pt>
                <c:pt idx="3">
                  <c:v>214</c:v>
                </c:pt>
                <c:pt idx="4">
                  <c:v>222</c:v>
                </c:pt>
                <c:pt idx="5">
                  <c:v>225</c:v>
                </c:pt>
                <c:pt idx="6">
                  <c:v>228</c:v>
                </c:pt>
                <c:pt idx="7">
                  <c:v>230</c:v>
                </c:pt>
                <c:pt idx="8">
                  <c:v>233</c:v>
                </c:pt>
                <c:pt idx="9">
                  <c:v>235</c:v>
                </c:pt>
                <c:pt idx="10">
                  <c:v>234</c:v>
                </c:pt>
                <c:pt idx="11">
                  <c:v>233</c:v>
                </c:pt>
                <c:pt idx="12">
                  <c:v>232</c:v>
                </c:pt>
                <c:pt idx="13">
                  <c:v>231</c:v>
                </c:pt>
                <c:pt idx="14">
                  <c:v>230</c:v>
                </c:pt>
              </c:numCache>
            </c:numRef>
          </c:val>
          <c:smooth val="0"/>
          <c:extLst>
            <c:ext xmlns:c16="http://schemas.microsoft.com/office/drawing/2014/chart" uri="{C3380CC4-5D6E-409C-BE32-E72D297353CC}">
              <c16:uniqueId val="{00000002-7D74-41C6-8DEE-FEC2CF8D6A39}"/>
            </c:ext>
          </c:extLst>
        </c:ser>
        <c:ser>
          <c:idx val="9"/>
          <c:order val="4"/>
          <c:tx>
            <c:strRef>
              <c:f>太子町!$B$244</c:f>
              <c:strCache>
                <c:ptCount val="1"/>
                <c:pt idx="0">
                  <c:v>下水</c:v>
                </c:pt>
              </c:strCache>
            </c:strRef>
          </c:tx>
          <c:spPr>
            <a:ln w="28575"/>
          </c:spPr>
          <c:marker>
            <c:symbol val="none"/>
          </c:marker>
          <c:cat>
            <c:strRef>
              <c:f>太子町!$C$239:$R$239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太子町!$C$244:$R$244</c:f>
              <c:numCache>
                <c:formatCode>General</c:formatCode>
                <c:ptCount val="15"/>
                <c:pt idx="0">
                  <c:v>155</c:v>
                </c:pt>
                <c:pt idx="1">
                  <c:v>155</c:v>
                </c:pt>
                <c:pt idx="2">
                  <c:v>155</c:v>
                </c:pt>
                <c:pt idx="3">
                  <c:v>155</c:v>
                </c:pt>
                <c:pt idx="4">
                  <c:v>155</c:v>
                </c:pt>
                <c:pt idx="5">
                  <c:v>155</c:v>
                </c:pt>
                <c:pt idx="6">
                  <c:v>155</c:v>
                </c:pt>
                <c:pt idx="7">
                  <c:v>155</c:v>
                </c:pt>
                <c:pt idx="8">
                  <c:v>155</c:v>
                </c:pt>
                <c:pt idx="9">
                  <c:v>155</c:v>
                </c:pt>
                <c:pt idx="10">
                  <c:v>155</c:v>
                </c:pt>
                <c:pt idx="11">
                  <c:v>155</c:v>
                </c:pt>
                <c:pt idx="12">
                  <c:v>155</c:v>
                </c:pt>
                <c:pt idx="13">
                  <c:v>155</c:v>
                </c:pt>
                <c:pt idx="14">
                  <c:v>155</c:v>
                </c:pt>
              </c:numCache>
            </c:numRef>
          </c:val>
          <c:smooth val="0"/>
          <c:extLst>
            <c:ext xmlns:c16="http://schemas.microsoft.com/office/drawing/2014/chart" uri="{C3380CC4-5D6E-409C-BE32-E72D297353CC}">
              <c16:uniqueId val="{00000003-7D74-41C6-8DEE-FEC2CF8D6A39}"/>
            </c:ext>
          </c:extLst>
        </c:ser>
        <c:dLbls>
          <c:showLegendKey val="0"/>
          <c:showVal val="0"/>
          <c:showCatName val="0"/>
          <c:showSerName val="0"/>
          <c:showPercent val="0"/>
          <c:showBubbleSize val="0"/>
        </c:dLbls>
        <c:smooth val="0"/>
        <c:axId val="1631457360"/>
        <c:axId val="1469536864"/>
        <c:extLst>
          <c:ext xmlns:c15="http://schemas.microsoft.com/office/drawing/2012/chart" uri="{02D57815-91ED-43cb-92C2-25804820EDAC}">
            <c15:filteredLineSeries>
              <c15:ser>
                <c:idx val="8"/>
                <c:order val="3"/>
                <c:tx>
                  <c:strRef>
                    <c:extLst>
                      <c:ext uri="{02D57815-91ED-43cb-92C2-25804820EDAC}">
                        <c15:formulaRef>
                          <c15:sqref>太子町!$B$243</c15:sqref>
                        </c15:formulaRef>
                      </c:ext>
                    </c:extLst>
                    <c:strCache>
                      <c:ptCount val="1"/>
                      <c:pt idx="0">
                        <c:v>水道</c:v>
                      </c:pt>
                    </c:strCache>
                  </c:strRef>
                </c:tx>
                <c:marker>
                  <c:symbol val="none"/>
                </c:marker>
                <c:cat>
                  <c:strRef>
                    <c:extLst>
                      <c:ext uri="{02D57815-91ED-43cb-92C2-25804820EDAC}">
                        <c15:formulaRef>
                          <c15:sqref>太子町!$C$239:$R$239</c15:sqref>
                        </c15:formulaRef>
                      </c:ext>
                    </c:extLst>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extLst>
                      <c:ext uri="{02D57815-91ED-43cb-92C2-25804820EDAC}">
                        <c15:formulaRef>
                          <c15:sqref>太子町!$C$243:$R$243</c15:sqref>
                        </c15:formulaRef>
                      </c:ext>
                    </c:extLst>
                    <c:numCache>
                      <c:formatCode>General</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smooth val="0"/>
                <c:extLst>
                  <c:ext xmlns:c16="http://schemas.microsoft.com/office/drawing/2014/chart" uri="{C3380CC4-5D6E-409C-BE32-E72D297353CC}">
                    <c16:uniqueId val="{00000004-7D74-41C6-8DEE-FEC2CF8D6A39}"/>
                  </c:ext>
                </c:extLst>
              </c15:ser>
            </c15:filteredLineSeries>
          </c:ext>
        </c:extLst>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400"/>
          <c:min val="0"/>
        </c:scaling>
        <c:delete val="0"/>
        <c:axPos val="l"/>
        <c:majorGridlines>
          <c:spPr>
            <a:ln>
              <a:solidFill>
                <a:schemeClr val="bg1">
                  <a:lumMod val="85000"/>
                </a:schemeClr>
              </a:solidFill>
            </a:ln>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100"/>
      </c:valAx>
      <c:spPr>
        <a:ln>
          <a:solidFill>
            <a:schemeClr val="tx1"/>
          </a:solidFill>
        </a:ln>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txPr>
    <a:bodyPr/>
    <a:lstStyle/>
    <a:p>
      <a:pPr>
        <a:defRPr>
          <a:latin typeface="BIZ UDPゴシック" panose="020B0400000000000000" pitchFamily="50" charset="-128"/>
          <a:ea typeface="BIZ UDPゴシック" panose="020B0400000000000000" pitchFamily="50" charset="-128"/>
        </a:defRPr>
      </a:pPr>
      <a:endParaRPr lang="ja-JP"/>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5"/>
          <c:order val="0"/>
          <c:tx>
            <c:strRef>
              <c:f>太子町!$B$240</c:f>
              <c:strCache>
                <c:ptCount val="1"/>
                <c:pt idx="0">
                  <c:v>介護</c:v>
                </c:pt>
              </c:strCache>
            </c:strRef>
          </c:tx>
          <c:spPr>
            <a:ln>
              <a:solidFill>
                <a:sysClr val="windowText" lastClr="000000"/>
              </a:solidFill>
            </a:ln>
          </c:spPr>
          <c:invertIfNegative val="0"/>
          <c:cat>
            <c:strRef>
              <c:f>太子町!$C$239:$R$239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太子町!$C$240:$R$240</c:f>
              <c:numCache>
                <c:formatCode>General</c:formatCode>
                <c:ptCount val="15"/>
                <c:pt idx="0">
                  <c:v>238</c:v>
                </c:pt>
                <c:pt idx="1">
                  <c:v>246</c:v>
                </c:pt>
                <c:pt idx="2">
                  <c:v>253</c:v>
                </c:pt>
                <c:pt idx="3">
                  <c:v>261</c:v>
                </c:pt>
                <c:pt idx="4">
                  <c:v>268</c:v>
                </c:pt>
                <c:pt idx="5">
                  <c:v>275</c:v>
                </c:pt>
                <c:pt idx="6">
                  <c:v>281</c:v>
                </c:pt>
                <c:pt idx="7">
                  <c:v>287</c:v>
                </c:pt>
                <c:pt idx="8">
                  <c:v>293</c:v>
                </c:pt>
                <c:pt idx="9">
                  <c:v>299</c:v>
                </c:pt>
                <c:pt idx="10">
                  <c:v>302</c:v>
                </c:pt>
                <c:pt idx="11">
                  <c:v>306</c:v>
                </c:pt>
                <c:pt idx="12">
                  <c:v>310</c:v>
                </c:pt>
                <c:pt idx="13">
                  <c:v>314</c:v>
                </c:pt>
                <c:pt idx="14">
                  <c:v>318</c:v>
                </c:pt>
              </c:numCache>
            </c:numRef>
          </c:val>
          <c:extLst>
            <c:ext xmlns:c16="http://schemas.microsoft.com/office/drawing/2014/chart" uri="{C3380CC4-5D6E-409C-BE32-E72D297353CC}">
              <c16:uniqueId val="{00000000-3FF3-444E-ACF5-0DB51590E3BF}"/>
            </c:ext>
          </c:extLst>
        </c:ser>
        <c:ser>
          <c:idx val="6"/>
          <c:order val="1"/>
          <c:tx>
            <c:strRef>
              <c:f>太子町!$B$241</c:f>
              <c:strCache>
                <c:ptCount val="1"/>
                <c:pt idx="0">
                  <c:v>国保</c:v>
                </c:pt>
              </c:strCache>
            </c:strRef>
          </c:tx>
          <c:spPr>
            <a:ln>
              <a:solidFill>
                <a:sysClr val="windowText" lastClr="000000"/>
              </a:solidFill>
            </a:ln>
          </c:spPr>
          <c:invertIfNegative val="0"/>
          <c:cat>
            <c:strRef>
              <c:f>太子町!$C$239:$R$239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太子町!$C$241:$R$241</c:f>
              <c:numCache>
                <c:formatCode>#,##0_ ;[Red]\-#,##0\ </c:formatCode>
                <c:ptCount val="15"/>
                <c:pt idx="0">
                  <c:v>128</c:v>
                </c:pt>
                <c:pt idx="1">
                  <c:v>125</c:v>
                </c:pt>
                <c:pt idx="2">
                  <c:v>121</c:v>
                </c:pt>
                <c:pt idx="3">
                  <c:v>118</c:v>
                </c:pt>
                <c:pt idx="4">
                  <c:v>114</c:v>
                </c:pt>
                <c:pt idx="5">
                  <c:v>114</c:v>
                </c:pt>
                <c:pt idx="6">
                  <c:v>113</c:v>
                </c:pt>
                <c:pt idx="7">
                  <c:v>112</c:v>
                </c:pt>
                <c:pt idx="8">
                  <c:v>112</c:v>
                </c:pt>
                <c:pt idx="9">
                  <c:v>111</c:v>
                </c:pt>
                <c:pt idx="10">
                  <c:v>112</c:v>
                </c:pt>
                <c:pt idx="11">
                  <c:v>112</c:v>
                </c:pt>
                <c:pt idx="12">
                  <c:v>113</c:v>
                </c:pt>
                <c:pt idx="13">
                  <c:v>113</c:v>
                </c:pt>
                <c:pt idx="14">
                  <c:v>114</c:v>
                </c:pt>
              </c:numCache>
            </c:numRef>
          </c:val>
          <c:extLst>
            <c:ext xmlns:c16="http://schemas.microsoft.com/office/drawing/2014/chart" uri="{C3380CC4-5D6E-409C-BE32-E72D297353CC}">
              <c16:uniqueId val="{00000001-3FF3-444E-ACF5-0DB51590E3BF}"/>
            </c:ext>
          </c:extLst>
        </c:ser>
        <c:ser>
          <c:idx val="7"/>
          <c:order val="2"/>
          <c:tx>
            <c:strRef>
              <c:f>太子町!$B$242</c:f>
              <c:strCache>
                <c:ptCount val="1"/>
                <c:pt idx="0">
                  <c:v>後期高齢</c:v>
                </c:pt>
              </c:strCache>
            </c:strRef>
          </c:tx>
          <c:spPr>
            <a:ln>
              <a:solidFill>
                <a:sysClr val="windowText" lastClr="000000"/>
              </a:solidFill>
            </a:ln>
          </c:spPr>
          <c:invertIfNegative val="0"/>
          <c:cat>
            <c:strRef>
              <c:f>太子町!$C$239:$R$239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太子町!$C$242:$R$242</c:f>
              <c:numCache>
                <c:formatCode>General</c:formatCode>
                <c:ptCount val="15"/>
                <c:pt idx="0">
                  <c:v>190</c:v>
                </c:pt>
                <c:pt idx="1">
                  <c:v>198</c:v>
                </c:pt>
                <c:pt idx="2">
                  <c:v>206</c:v>
                </c:pt>
                <c:pt idx="3">
                  <c:v>214</c:v>
                </c:pt>
                <c:pt idx="4">
                  <c:v>222</c:v>
                </c:pt>
                <c:pt idx="5">
                  <c:v>225</c:v>
                </c:pt>
                <c:pt idx="6">
                  <c:v>228</c:v>
                </c:pt>
                <c:pt idx="7">
                  <c:v>230</c:v>
                </c:pt>
                <c:pt idx="8">
                  <c:v>233</c:v>
                </c:pt>
                <c:pt idx="9">
                  <c:v>235</c:v>
                </c:pt>
                <c:pt idx="10">
                  <c:v>234</c:v>
                </c:pt>
                <c:pt idx="11">
                  <c:v>233</c:v>
                </c:pt>
                <c:pt idx="12">
                  <c:v>232</c:v>
                </c:pt>
                <c:pt idx="13">
                  <c:v>231</c:v>
                </c:pt>
                <c:pt idx="14">
                  <c:v>230</c:v>
                </c:pt>
              </c:numCache>
            </c:numRef>
          </c:val>
          <c:extLst>
            <c:ext xmlns:c16="http://schemas.microsoft.com/office/drawing/2014/chart" uri="{C3380CC4-5D6E-409C-BE32-E72D297353CC}">
              <c16:uniqueId val="{00000002-3FF3-444E-ACF5-0DB51590E3BF}"/>
            </c:ext>
          </c:extLst>
        </c:ser>
        <c:ser>
          <c:idx val="9"/>
          <c:order val="4"/>
          <c:tx>
            <c:strRef>
              <c:f>太子町!$B$244</c:f>
              <c:strCache>
                <c:ptCount val="1"/>
                <c:pt idx="0">
                  <c:v>下水</c:v>
                </c:pt>
              </c:strCache>
            </c:strRef>
          </c:tx>
          <c:spPr>
            <a:ln>
              <a:solidFill>
                <a:sysClr val="windowText" lastClr="000000"/>
              </a:solidFill>
            </a:ln>
          </c:spPr>
          <c:invertIfNegative val="0"/>
          <c:cat>
            <c:strRef>
              <c:f>太子町!$C$239:$R$239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太子町!$C$244:$R$244</c:f>
              <c:numCache>
                <c:formatCode>General</c:formatCode>
                <c:ptCount val="15"/>
                <c:pt idx="0">
                  <c:v>155</c:v>
                </c:pt>
                <c:pt idx="1">
                  <c:v>155</c:v>
                </c:pt>
                <c:pt idx="2">
                  <c:v>155</c:v>
                </c:pt>
                <c:pt idx="3">
                  <c:v>155</c:v>
                </c:pt>
                <c:pt idx="4">
                  <c:v>155</c:v>
                </c:pt>
                <c:pt idx="5">
                  <c:v>155</c:v>
                </c:pt>
                <c:pt idx="6">
                  <c:v>155</c:v>
                </c:pt>
                <c:pt idx="7">
                  <c:v>155</c:v>
                </c:pt>
                <c:pt idx="8">
                  <c:v>155</c:v>
                </c:pt>
                <c:pt idx="9">
                  <c:v>155</c:v>
                </c:pt>
                <c:pt idx="10">
                  <c:v>155</c:v>
                </c:pt>
                <c:pt idx="11">
                  <c:v>155</c:v>
                </c:pt>
                <c:pt idx="12">
                  <c:v>155</c:v>
                </c:pt>
                <c:pt idx="13">
                  <c:v>155</c:v>
                </c:pt>
                <c:pt idx="14">
                  <c:v>155</c:v>
                </c:pt>
              </c:numCache>
            </c:numRef>
          </c:val>
          <c:extLst>
            <c:ext xmlns:c16="http://schemas.microsoft.com/office/drawing/2014/chart" uri="{C3380CC4-5D6E-409C-BE32-E72D297353CC}">
              <c16:uniqueId val="{00000003-3FF3-444E-ACF5-0DB51590E3BF}"/>
            </c:ext>
          </c:extLst>
        </c:ser>
        <c:dLbls>
          <c:showLegendKey val="0"/>
          <c:showVal val="0"/>
          <c:showCatName val="0"/>
          <c:showSerName val="0"/>
          <c:showPercent val="0"/>
          <c:showBubbleSize val="0"/>
        </c:dLbls>
        <c:gapWidth val="100"/>
        <c:overlap val="100"/>
        <c:axId val="1631457360"/>
        <c:axId val="1469536864"/>
        <c:extLst>
          <c:ext xmlns:c15="http://schemas.microsoft.com/office/drawing/2012/chart" uri="{02D57815-91ED-43cb-92C2-25804820EDAC}">
            <c15:filteredBarSeries>
              <c15:ser>
                <c:idx val="8"/>
                <c:order val="3"/>
                <c:tx>
                  <c:strRef>
                    <c:extLst>
                      <c:ext uri="{02D57815-91ED-43cb-92C2-25804820EDAC}">
                        <c15:formulaRef>
                          <c15:sqref>太子町!$B$243</c15:sqref>
                        </c15:formulaRef>
                      </c:ext>
                    </c:extLst>
                    <c:strCache>
                      <c:ptCount val="1"/>
                      <c:pt idx="0">
                        <c:v>水道</c:v>
                      </c:pt>
                    </c:strCache>
                  </c:strRef>
                </c:tx>
                <c:invertIfNegative val="0"/>
                <c:cat>
                  <c:strRef>
                    <c:extLst>
                      <c:ext uri="{02D57815-91ED-43cb-92C2-25804820EDAC}">
                        <c15:formulaRef>
                          <c15:sqref>太子町!$C$239:$R$239</c15:sqref>
                        </c15:formulaRef>
                      </c:ext>
                    </c:extLst>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extLst>
                      <c:ext uri="{02D57815-91ED-43cb-92C2-25804820EDAC}">
                        <c15:formulaRef>
                          <c15:sqref>太子町!$C$243:$R$243</c15:sqref>
                        </c15:formulaRef>
                      </c:ext>
                    </c:extLst>
                    <c:numCache>
                      <c:formatCode>General</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4-3FF3-444E-ACF5-0DB51590E3BF}"/>
                  </c:ext>
                </c:extLst>
              </c15:ser>
            </c15:filteredBarSeries>
          </c:ext>
        </c:extLst>
      </c:bar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900"/>
          <c:min val="0"/>
        </c:scaling>
        <c:delete val="0"/>
        <c:axPos val="l"/>
        <c:majorGridlines>
          <c:spPr>
            <a:ln>
              <a:solidFill>
                <a:schemeClr val="bg1">
                  <a:lumMod val="85000"/>
                </a:schemeClr>
              </a:solidFill>
            </a:ln>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100"/>
      </c:valAx>
      <c:spPr>
        <a:ln>
          <a:solidFill>
            <a:schemeClr val="tx1"/>
          </a:solidFill>
        </a:ln>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txPr>
    <a:bodyPr/>
    <a:lstStyle/>
    <a:p>
      <a:pPr>
        <a:defRPr>
          <a:latin typeface="BIZ UDPゴシック" panose="020B0400000000000000" pitchFamily="50" charset="-128"/>
          <a:ea typeface="BIZ UDPゴシック" panose="020B0400000000000000"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147105378803075E-2"/>
          <c:y val="0.17172447187551945"/>
          <c:w val="0.86950504089460412"/>
          <c:h val="0.80205127357988948"/>
        </c:manualLayout>
      </c:layout>
      <c:lineChart>
        <c:grouping val="standard"/>
        <c:varyColors val="0"/>
        <c:ser>
          <c:idx val="0"/>
          <c:order val="0"/>
          <c:spPr>
            <a:ln w="28575" cap="rnd">
              <a:solidFill>
                <a:schemeClr val="accent1"/>
              </a:solidFill>
              <a:round/>
            </a:ln>
            <a:effectLst/>
          </c:spPr>
          <c:marker>
            <c:symbol val="none"/>
          </c:marker>
          <c:cat>
            <c:strRef>
              <c:f>【修正後】太子町!$C$23:$Q$23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【修正後】太子町!$C$24:$Q$24</c:f>
              <c:numCache>
                <c:formatCode>#,##0</c:formatCode>
                <c:ptCount val="15"/>
                <c:pt idx="0">
                  <c:v>7013</c:v>
                </c:pt>
                <c:pt idx="1">
                  <c:v>6525</c:v>
                </c:pt>
                <c:pt idx="2">
                  <c:v>6572</c:v>
                </c:pt>
                <c:pt idx="3">
                  <c:v>6615</c:v>
                </c:pt>
                <c:pt idx="4">
                  <c:v>6627</c:v>
                </c:pt>
                <c:pt idx="5">
                  <c:v>6648</c:v>
                </c:pt>
                <c:pt idx="6">
                  <c:v>6651</c:v>
                </c:pt>
                <c:pt idx="7">
                  <c:v>6674</c:v>
                </c:pt>
                <c:pt idx="8">
                  <c:v>6689</c:v>
                </c:pt>
                <c:pt idx="9">
                  <c:v>6706</c:v>
                </c:pt>
                <c:pt idx="10">
                  <c:v>6715</c:v>
                </c:pt>
                <c:pt idx="11">
                  <c:v>6735</c:v>
                </c:pt>
                <c:pt idx="12">
                  <c:v>6741</c:v>
                </c:pt>
                <c:pt idx="13">
                  <c:v>6761</c:v>
                </c:pt>
                <c:pt idx="14">
                  <c:v>6789</c:v>
                </c:pt>
              </c:numCache>
            </c:numRef>
          </c:val>
          <c:smooth val="0"/>
          <c:extLst>
            <c:ext xmlns:c16="http://schemas.microsoft.com/office/drawing/2014/chart" uri="{C3380CC4-5D6E-409C-BE32-E72D297353CC}">
              <c16:uniqueId val="{00000000-1B79-4AD4-AD77-02A1C4A1D477}"/>
            </c:ext>
          </c:extLst>
        </c:ser>
        <c:ser>
          <c:idx val="1"/>
          <c:order val="1"/>
          <c:spPr>
            <a:ln w="28575" cap="rnd">
              <a:solidFill>
                <a:schemeClr val="accent2"/>
              </a:solidFill>
              <a:round/>
            </a:ln>
            <a:effectLst/>
          </c:spPr>
          <c:marker>
            <c:symbol val="none"/>
          </c:marker>
          <c:cat>
            <c:strRef>
              <c:f>【修正後】太子町!$C$23:$Q$23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【修正後】太子町!$C$25:$Q$25</c:f>
              <c:numCache>
                <c:formatCode>#,##0</c:formatCode>
                <c:ptCount val="15"/>
                <c:pt idx="0">
                  <c:v>7058</c:v>
                </c:pt>
                <c:pt idx="1">
                  <c:v>6627</c:v>
                </c:pt>
                <c:pt idx="2">
                  <c:v>6694</c:v>
                </c:pt>
                <c:pt idx="3">
                  <c:v>6900</c:v>
                </c:pt>
                <c:pt idx="4">
                  <c:v>6802</c:v>
                </c:pt>
                <c:pt idx="5">
                  <c:v>6888</c:v>
                </c:pt>
                <c:pt idx="6">
                  <c:v>6888</c:v>
                </c:pt>
                <c:pt idx="7">
                  <c:v>7003</c:v>
                </c:pt>
                <c:pt idx="8">
                  <c:v>6990</c:v>
                </c:pt>
                <c:pt idx="9">
                  <c:v>7173</c:v>
                </c:pt>
                <c:pt idx="10">
                  <c:v>7081</c:v>
                </c:pt>
                <c:pt idx="11">
                  <c:v>7176</c:v>
                </c:pt>
                <c:pt idx="12">
                  <c:v>7206</c:v>
                </c:pt>
                <c:pt idx="13">
                  <c:v>7262</c:v>
                </c:pt>
                <c:pt idx="14">
                  <c:v>7430</c:v>
                </c:pt>
              </c:numCache>
            </c:numRef>
          </c:val>
          <c:smooth val="0"/>
          <c:extLst>
            <c:ext xmlns:c16="http://schemas.microsoft.com/office/drawing/2014/chart" uri="{C3380CC4-5D6E-409C-BE32-E72D297353CC}">
              <c16:uniqueId val="{00000001-1B79-4AD4-AD77-02A1C4A1D477}"/>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8000"/>
          <c:min val="600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49012590003789"/>
          <c:y val="0.19742662460352062"/>
          <c:w val="0.84242431260263595"/>
          <c:h val="0.74868125197705337"/>
        </c:manualLayout>
      </c:layout>
      <c:lineChart>
        <c:grouping val="standard"/>
        <c:varyColors val="0"/>
        <c:ser>
          <c:idx val="0"/>
          <c:order val="0"/>
          <c:spPr>
            <a:ln w="28575" cap="rnd">
              <a:solidFill>
                <a:schemeClr val="accent1"/>
              </a:solidFill>
              <a:round/>
            </a:ln>
            <a:effectLst/>
          </c:spPr>
          <c:marker>
            <c:symbol val="none"/>
          </c:marker>
          <c:cat>
            <c:strRef>
              <c:f>【修正後】太子町!$C$162:$S$162</c:f>
              <c:strCache>
                <c:ptCount val="17"/>
                <c:pt idx="0">
                  <c:v>R1(決算)</c:v>
                </c:pt>
                <c:pt idx="1">
                  <c:v>R2(決算)</c:v>
                </c:pt>
                <c:pt idx="2">
                  <c:v>R3</c:v>
                </c:pt>
                <c:pt idx="3">
                  <c:v>R4</c:v>
                </c:pt>
                <c:pt idx="4">
                  <c:v>R5</c:v>
                </c:pt>
                <c:pt idx="5">
                  <c:v>R6</c:v>
                </c:pt>
                <c:pt idx="6">
                  <c:v>R7</c:v>
                </c:pt>
                <c:pt idx="7">
                  <c:v>R8</c:v>
                </c:pt>
                <c:pt idx="8">
                  <c:v>R9</c:v>
                </c:pt>
                <c:pt idx="9">
                  <c:v>R10</c:v>
                </c:pt>
                <c:pt idx="10">
                  <c:v>R11</c:v>
                </c:pt>
                <c:pt idx="11">
                  <c:v>R12</c:v>
                </c:pt>
                <c:pt idx="12">
                  <c:v>R13</c:v>
                </c:pt>
                <c:pt idx="13">
                  <c:v>R14</c:v>
                </c:pt>
                <c:pt idx="14">
                  <c:v>R15</c:v>
                </c:pt>
                <c:pt idx="15">
                  <c:v>R16</c:v>
                </c:pt>
                <c:pt idx="16">
                  <c:v>R17</c:v>
                </c:pt>
              </c:strCache>
            </c:strRef>
          </c:cat>
          <c:val>
            <c:numRef>
              <c:f>【修正後】太子町!$C$163:$S$163</c:f>
              <c:numCache>
                <c:formatCode>#,##0</c:formatCode>
                <c:ptCount val="17"/>
                <c:pt idx="0" formatCode="General">
                  <c:v>1035</c:v>
                </c:pt>
                <c:pt idx="1">
                  <c:v>2732</c:v>
                </c:pt>
                <c:pt idx="2">
                  <c:v>2761</c:v>
                </c:pt>
                <c:pt idx="3">
                  <c:v>2812</c:v>
                </c:pt>
                <c:pt idx="4">
                  <c:v>2865</c:v>
                </c:pt>
                <c:pt idx="5">
                  <c:v>2930</c:v>
                </c:pt>
                <c:pt idx="6">
                  <c:v>2951</c:v>
                </c:pt>
                <c:pt idx="7">
                  <c:v>2984</c:v>
                </c:pt>
                <c:pt idx="8">
                  <c:v>3012</c:v>
                </c:pt>
                <c:pt idx="9">
                  <c:v>3047</c:v>
                </c:pt>
                <c:pt idx="10">
                  <c:v>3074</c:v>
                </c:pt>
                <c:pt idx="11">
                  <c:v>3116</c:v>
                </c:pt>
                <c:pt idx="12">
                  <c:v>3139</c:v>
                </c:pt>
                <c:pt idx="13">
                  <c:v>3174</c:v>
                </c:pt>
                <c:pt idx="14">
                  <c:v>3206</c:v>
                </c:pt>
                <c:pt idx="15">
                  <c:v>3241</c:v>
                </c:pt>
                <c:pt idx="16">
                  <c:v>3283</c:v>
                </c:pt>
              </c:numCache>
            </c:numRef>
          </c:val>
          <c:smooth val="0"/>
          <c:extLst>
            <c:ext xmlns:c16="http://schemas.microsoft.com/office/drawing/2014/chart" uri="{C3380CC4-5D6E-409C-BE32-E72D297353CC}">
              <c16:uniqueId val="{00000000-5A21-465F-AA5C-9A36501B37C9}"/>
            </c:ext>
          </c:extLst>
        </c:ser>
        <c:ser>
          <c:idx val="1"/>
          <c:order val="1"/>
          <c:spPr>
            <a:ln w="28575" cap="rnd">
              <a:solidFill>
                <a:schemeClr val="accent2"/>
              </a:solidFill>
              <a:round/>
            </a:ln>
            <a:effectLst/>
          </c:spPr>
          <c:marker>
            <c:symbol val="none"/>
          </c:marker>
          <c:cat>
            <c:strRef>
              <c:f>【修正後】太子町!$C$162:$S$162</c:f>
              <c:strCache>
                <c:ptCount val="17"/>
                <c:pt idx="0">
                  <c:v>R1(決算)</c:v>
                </c:pt>
                <c:pt idx="1">
                  <c:v>R2(決算)</c:v>
                </c:pt>
                <c:pt idx="2">
                  <c:v>R3</c:v>
                </c:pt>
                <c:pt idx="3">
                  <c:v>R4</c:v>
                </c:pt>
                <c:pt idx="4">
                  <c:v>R5</c:v>
                </c:pt>
                <c:pt idx="5">
                  <c:v>R6</c:v>
                </c:pt>
                <c:pt idx="6">
                  <c:v>R7</c:v>
                </c:pt>
                <c:pt idx="7">
                  <c:v>R8</c:v>
                </c:pt>
                <c:pt idx="8">
                  <c:v>R9</c:v>
                </c:pt>
                <c:pt idx="9">
                  <c:v>R10</c:v>
                </c:pt>
                <c:pt idx="10">
                  <c:v>R11</c:v>
                </c:pt>
                <c:pt idx="11">
                  <c:v>R12</c:v>
                </c:pt>
                <c:pt idx="12">
                  <c:v>R13</c:v>
                </c:pt>
                <c:pt idx="13">
                  <c:v>R14</c:v>
                </c:pt>
                <c:pt idx="14">
                  <c:v>R15</c:v>
                </c:pt>
                <c:pt idx="15">
                  <c:v>R16</c:v>
                </c:pt>
                <c:pt idx="16">
                  <c:v>R17</c:v>
                </c:pt>
              </c:strCache>
            </c:strRef>
          </c:cat>
          <c:val>
            <c:numRef>
              <c:f>【修正後】太子町!$C$165:$S$165</c:f>
              <c:numCache>
                <c:formatCode>#,##0</c:formatCode>
                <c:ptCount val="17"/>
                <c:pt idx="0" formatCode="General">
                  <c:v>547</c:v>
                </c:pt>
                <c:pt idx="1">
                  <c:v>2029</c:v>
                </c:pt>
                <c:pt idx="2">
                  <c:v>2059</c:v>
                </c:pt>
                <c:pt idx="3">
                  <c:v>2090</c:v>
                </c:pt>
                <c:pt idx="4">
                  <c:v>2121</c:v>
                </c:pt>
                <c:pt idx="5">
                  <c:v>2153</c:v>
                </c:pt>
                <c:pt idx="6">
                  <c:v>2186</c:v>
                </c:pt>
                <c:pt idx="7">
                  <c:v>2218</c:v>
                </c:pt>
                <c:pt idx="8">
                  <c:v>2252</c:v>
                </c:pt>
                <c:pt idx="9">
                  <c:v>2285</c:v>
                </c:pt>
                <c:pt idx="10">
                  <c:v>2320</c:v>
                </c:pt>
                <c:pt idx="11">
                  <c:v>2354</c:v>
                </c:pt>
                <c:pt idx="12">
                  <c:v>2390</c:v>
                </c:pt>
                <c:pt idx="13">
                  <c:v>2426</c:v>
                </c:pt>
                <c:pt idx="14">
                  <c:v>2462</c:v>
                </c:pt>
                <c:pt idx="15">
                  <c:v>2499</c:v>
                </c:pt>
                <c:pt idx="16">
                  <c:v>2536</c:v>
                </c:pt>
              </c:numCache>
            </c:numRef>
          </c:val>
          <c:smooth val="0"/>
          <c:extLst>
            <c:ext xmlns:c16="http://schemas.microsoft.com/office/drawing/2014/chart" uri="{C3380CC4-5D6E-409C-BE32-E72D297353CC}">
              <c16:uniqueId val="{00000001-5A21-465F-AA5C-9A36501B37C9}"/>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majorGridlines>
          <c:spPr>
            <a:ln w="9525" cap="flat" cmpd="sng" algn="ctr">
              <a:noFill/>
              <a:round/>
            </a:ln>
            <a:effectLst/>
          </c:spPr>
        </c:majorGridlines>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4000"/>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10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5"/>
            <c:spPr>
              <a:solidFill>
                <a:srgbClr val="FF0000"/>
              </a:solidFill>
              <a:ln w="19050">
                <a:noFill/>
              </a:ln>
              <a:effectLst/>
            </c:spPr>
            <c:extLst>
              <c:ext xmlns:c16="http://schemas.microsoft.com/office/drawing/2014/chart" uri="{C3380CC4-5D6E-409C-BE32-E72D297353CC}">
                <c16:uniqueId val="{00000001-A085-4D11-9C33-723E34789883}"/>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A085-4D11-9C33-723E34789883}"/>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A085-4D11-9C33-723E34789883}"/>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A085-4D11-9C33-723E34789883}"/>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A085-4D11-9C33-723E34789883}"/>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A085-4D11-9C33-723E34789883}"/>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A085-4D11-9C33-723E34789883}"/>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A085-4D11-9C33-723E34789883}"/>
              </c:ext>
            </c:extLst>
          </c:dPt>
          <c:cat>
            <c:strRef>
              <c:f>太子町!$H$201:$H$208</c:f>
              <c:strCache>
                <c:ptCount val="8"/>
                <c:pt idx="0">
                  <c:v>補助費等</c:v>
                </c:pt>
                <c:pt idx="1">
                  <c:v>人件費</c:v>
                </c:pt>
                <c:pt idx="2">
                  <c:v>扶助費</c:v>
                </c:pt>
                <c:pt idx="3">
                  <c:v>公債費</c:v>
                </c:pt>
                <c:pt idx="4">
                  <c:v>建設事業費（災害復旧含む）</c:v>
                </c:pt>
                <c:pt idx="5">
                  <c:v>物件費</c:v>
                </c:pt>
                <c:pt idx="6">
                  <c:v>繰出金</c:v>
                </c:pt>
                <c:pt idx="7">
                  <c:v>その他</c:v>
                </c:pt>
              </c:strCache>
            </c:strRef>
          </c:cat>
          <c:val>
            <c:numRef>
              <c:f>太子町!$L$201:$L$208</c:f>
              <c:numCache>
                <c:formatCode>0.0%</c:formatCode>
                <c:ptCount val="8"/>
                <c:pt idx="0">
                  <c:v>0.29089605734767027</c:v>
                </c:pt>
                <c:pt idx="1">
                  <c:v>0.16888888888888889</c:v>
                </c:pt>
                <c:pt idx="2">
                  <c:v>0.14566308243727599</c:v>
                </c:pt>
                <c:pt idx="3">
                  <c:v>6.1935483870967742E-2</c:v>
                </c:pt>
                <c:pt idx="4">
                  <c:v>9.7634408602150544E-2</c:v>
                </c:pt>
                <c:pt idx="5">
                  <c:v>0.12788530465949821</c:v>
                </c:pt>
                <c:pt idx="6">
                  <c:v>0.10050179211469534</c:v>
                </c:pt>
                <c:pt idx="7">
                  <c:v>6.5949820788530466E-3</c:v>
                </c:pt>
              </c:numCache>
            </c:numRef>
          </c:val>
          <c:extLst>
            <c:ext xmlns:c16="http://schemas.microsoft.com/office/drawing/2014/chart" uri="{C3380CC4-5D6E-409C-BE32-E72D297353CC}">
              <c16:uniqueId val="{00000010-A085-4D11-9C33-723E3478988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7"/>
            <c:spPr>
              <a:solidFill>
                <a:srgbClr val="FF0000"/>
              </a:solidFill>
              <a:ln w="19050">
                <a:noFill/>
              </a:ln>
              <a:effectLst/>
            </c:spPr>
            <c:extLst>
              <c:ext xmlns:c16="http://schemas.microsoft.com/office/drawing/2014/chart" uri="{C3380CC4-5D6E-409C-BE32-E72D297353CC}">
                <c16:uniqueId val="{00000001-01F3-4C42-8EC2-51AF961049BD}"/>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01F3-4C42-8EC2-51AF961049BD}"/>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01F3-4C42-8EC2-51AF961049BD}"/>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01F3-4C42-8EC2-51AF961049BD}"/>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01F3-4C42-8EC2-51AF961049BD}"/>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01F3-4C42-8EC2-51AF961049BD}"/>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01F3-4C42-8EC2-51AF961049BD}"/>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01F3-4C42-8EC2-51AF961049BD}"/>
              </c:ext>
            </c:extLst>
          </c:dPt>
          <c:dPt>
            <c:idx val="8"/>
            <c:bubble3D val="0"/>
            <c:spPr>
              <a:solidFill>
                <a:schemeClr val="bg2">
                  <a:lumMod val="75000"/>
                </a:schemeClr>
              </a:solidFill>
              <a:ln w="19050">
                <a:noFill/>
              </a:ln>
              <a:effectLst/>
            </c:spPr>
            <c:extLst>
              <c:ext xmlns:c16="http://schemas.microsoft.com/office/drawing/2014/chart" uri="{C3380CC4-5D6E-409C-BE32-E72D297353CC}">
                <c16:uniqueId val="{00000011-01F3-4C42-8EC2-51AF961049BD}"/>
              </c:ext>
            </c:extLst>
          </c:dPt>
          <c:cat>
            <c:strRef>
              <c:f>太子町!$H$191:$H$199</c:f>
              <c:strCache>
                <c:ptCount val="9"/>
                <c:pt idx="0">
                  <c:v>国・府支出金</c:v>
                </c:pt>
                <c:pt idx="1">
                  <c:v>町税</c:v>
                </c:pt>
                <c:pt idx="2">
                  <c:v>地方交付税（臨財債含む）</c:v>
                </c:pt>
                <c:pt idx="3">
                  <c:v>交付金・地方譲与税等</c:v>
                </c:pt>
                <c:pt idx="4">
                  <c:v>町債</c:v>
                </c:pt>
                <c:pt idx="5">
                  <c:v>諸収入</c:v>
                </c:pt>
                <c:pt idx="6">
                  <c:v>前年度繰越金</c:v>
                </c:pt>
                <c:pt idx="7">
                  <c:v>基金取崩し（特定目的基金）</c:v>
                </c:pt>
                <c:pt idx="8">
                  <c:v>基金取崩し（財政調整基金）</c:v>
                </c:pt>
              </c:strCache>
            </c:strRef>
          </c:cat>
          <c:val>
            <c:numRef>
              <c:f>太子町!$L$191:$L$199</c:f>
              <c:numCache>
                <c:formatCode>0.0%</c:formatCode>
                <c:ptCount val="9"/>
                <c:pt idx="0">
                  <c:v>0.38784781374219196</c:v>
                </c:pt>
                <c:pt idx="1">
                  <c:v>0.19818285065303803</c:v>
                </c:pt>
                <c:pt idx="2">
                  <c:v>0.24105621805792163</c:v>
                </c:pt>
                <c:pt idx="3">
                  <c:v>5.0823395797842133E-2</c:v>
                </c:pt>
                <c:pt idx="4">
                  <c:v>4.9403747870528106E-2</c:v>
                </c:pt>
                <c:pt idx="5">
                  <c:v>1.9307211811470756E-2</c:v>
                </c:pt>
                <c:pt idx="6">
                  <c:v>6.6723452583759228E-3</c:v>
                </c:pt>
                <c:pt idx="7">
                  <c:v>0</c:v>
                </c:pt>
                <c:pt idx="8">
                  <c:v>4.6706416808631461E-2</c:v>
                </c:pt>
              </c:numCache>
            </c:numRef>
          </c:val>
          <c:extLst>
            <c:ext xmlns:c16="http://schemas.microsoft.com/office/drawing/2014/chart" uri="{C3380CC4-5D6E-409C-BE32-E72D297353CC}">
              <c16:uniqueId val="{00000012-01F3-4C42-8EC2-51AF961049B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13"/>
            <c:spPr>
              <a:solidFill>
                <a:srgbClr val="FF0000"/>
              </a:solidFill>
              <a:ln w="19050">
                <a:noFill/>
              </a:ln>
              <a:effectLst/>
            </c:spPr>
            <c:extLst>
              <c:ext xmlns:c16="http://schemas.microsoft.com/office/drawing/2014/chart" uri="{C3380CC4-5D6E-409C-BE32-E72D297353CC}">
                <c16:uniqueId val="{00000001-35C2-4460-B039-91CFA2F764F4}"/>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35C2-4460-B039-91CFA2F764F4}"/>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35C2-4460-B039-91CFA2F764F4}"/>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35C2-4460-B039-91CFA2F764F4}"/>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35C2-4460-B039-91CFA2F764F4}"/>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35C2-4460-B039-91CFA2F764F4}"/>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35C2-4460-B039-91CFA2F764F4}"/>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35C2-4460-B039-91CFA2F764F4}"/>
              </c:ext>
            </c:extLst>
          </c:dPt>
          <c:cat>
            <c:strRef>
              <c:f>太子町!$H$201:$H$208</c:f>
              <c:strCache>
                <c:ptCount val="8"/>
                <c:pt idx="0">
                  <c:v>補助費等</c:v>
                </c:pt>
                <c:pt idx="1">
                  <c:v>人件費</c:v>
                </c:pt>
                <c:pt idx="2">
                  <c:v>扶助費</c:v>
                </c:pt>
                <c:pt idx="3">
                  <c:v>公債費</c:v>
                </c:pt>
                <c:pt idx="4">
                  <c:v>建設事業費（災害復旧含む）</c:v>
                </c:pt>
                <c:pt idx="5">
                  <c:v>物件費</c:v>
                </c:pt>
                <c:pt idx="6">
                  <c:v>繰出金</c:v>
                </c:pt>
                <c:pt idx="7">
                  <c:v>その他</c:v>
                </c:pt>
              </c:strCache>
            </c:strRef>
          </c:cat>
          <c:val>
            <c:numRef>
              <c:f>太子町!$K$201:$K$208</c:f>
              <c:numCache>
                <c:formatCode>0.0%</c:formatCode>
                <c:ptCount val="8"/>
                <c:pt idx="0">
                  <c:v>0.10521254087324486</c:v>
                </c:pt>
                <c:pt idx="1">
                  <c:v>0.21100211579149836</c:v>
                </c:pt>
                <c:pt idx="2">
                  <c:v>0.18580496249278708</c:v>
                </c:pt>
                <c:pt idx="3">
                  <c:v>8.3862281207924605E-2</c:v>
                </c:pt>
                <c:pt idx="4">
                  <c:v>8.30929024812464E-2</c:v>
                </c:pt>
                <c:pt idx="5">
                  <c:v>0.1829197922677438</c:v>
                </c:pt>
                <c:pt idx="6">
                  <c:v>0.13444893248701673</c:v>
                </c:pt>
                <c:pt idx="7">
                  <c:v>1.3656472398538181E-2</c:v>
                </c:pt>
              </c:numCache>
            </c:numRef>
          </c:val>
          <c:extLst>
            <c:ext xmlns:c16="http://schemas.microsoft.com/office/drawing/2014/chart" uri="{C3380CC4-5D6E-409C-BE32-E72D297353CC}">
              <c16:uniqueId val="{00000010-35C2-4460-B039-91CFA2F764F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6"/>
            <c:spPr>
              <a:solidFill>
                <a:srgbClr val="FF0000"/>
              </a:solidFill>
              <a:ln w="19050">
                <a:noFill/>
              </a:ln>
              <a:effectLst/>
            </c:spPr>
            <c:extLst>
              <c:ext xmlns:c16="http://schemas.microsoft.com/office/drawing/2014/chart" uri="{C3380CC4-5D6E-409C-BE32-E72D297353CC}">
                <c16:uniqueId val="{00000001-B6E9-4373-89D3-BCA758DCFB08}"/>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B6E9-4373-89D3-BCA758DCFB08}"/>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B6E9-4373-89D3-BCA758DCFB08}"/>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B6E9-4373-89D3-BCA758DCFB08}"/>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B6E9-4373-89D3-BCA758DCFB08}"/>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B6E9-4373-89D3-BCA758DCFB08}"/>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B6E9-4373-89D3-BCA758DCFB08}"/>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B6E9-4373-89D3-BCA758DCFB08}"/>
              </c:ext>
            </c:extLst>
          </c:dPt>
          <c:dPt>
            <c:idx val="8"/>
            <c:bubble3D val="0"/>
            <c:spPr>
              <a:solidFill>
                <a:schemeClr val="bg2">
                  <a:lumMod val="75000"/>
                </a:schemeClr>
              </a:solidFill>
              <a:ln w="19050">
                <a:noFill/>
              </a:ln>
              <a:effectLst/>
            </c:spPr>
            <c:extLst>
              <c:ext xmlns:c16="http://schemas.microsoft.com/office/drawing/2014/chart" uri="{C3380CC4-5D6E-409C-BE32-E72D297353CC}">
                <c16:uniqueId val="{00000011-B6E9-4373-89D3-BCA758DCFB08}"/>
              </c:ext>
            </c:extLst>
          </c:dPt>
          <c:cat>
            <c:strRef>
              <c:f>太子町!$H$191:$H$199</c:f>
              <c:strCache>
                <c:ptCount val="9"/>
                <c:pt idx="0">
                  <c:v>国・府支出金</c:v>
                </c:pt>
                <c:pt idx="1">
                  <c:v>町税</c:v>
                </c:pt>
                <c:pt idx="2">
                  <c:v>地方交付税（臨財債含む）</c:v>
                </c:pt>
                <c:pt idx="3">
                  <c:v>交付金・地方譲与税等</c:v>
                </c:pt>
                <c:pt idx="4">
                  <c:v>町債</c:v>
                </c:pt>
                <c:pt idx="5">
                  <c:v>諸収入</c:v>
                </c:pt>
                <c:pt idx="6">
                  <c:v>前年度繰越金</c:v>
                </c:pt>
                <c:pt idx="7">
                  <c:v>基金取崩し（特定目的基金）</c:v>
                </c:pt>
                <c:pt idx="8">
                  <c:v>基金取崩し（財政調整基金）</c:v>
                </c:pt>
              </c:strCache>
            </c:strRef>
          </c:cat>
          <c:val>
            <c:numRef>
              <c:f>太子町!$K$191:$K$199</c:f>
              <c:numCache>
                <c:formatCode>0.0%</c:formatCode>
                <c:ptCount val="9"/>
                <c:pt idx="0">
                  <c:v>0.19736842105263158</c:v>
                </c:pt>
                <c:pt idx="1">
                  <c:v>0.27669717772692604</c:v>
                </c:pt>
                <c:pt idx="2">
                  <c:v>0.31788710907704043</c:v>
                </c:pt>
                <c:pt idx="3">
                  <c:v>6.1784897025171627E-2</c:v>
                </c:pt>
                <c:pt idx="4">
                  <c:v>2.707856598016781E-2</c:v>
                </c:pt>
                <c:pt idx="5">
                  <c:v>3.1083142639206713E-2</c:v>
                </c:pt>
                <c:pt idx="6">
                  <c:v>5.7208237986270021E-3</c:v>
                </c:pt>
                <c:pt idx="7">
                  <c:v>0</c:v>
                </c:pt>
                <c:pt idx="8">
                  <c:v>8.2379862700228831E-2</c:v>
                </c:pt>
              </c:numCache>
            </c:numRef>
          </c:val>
          <c:extLst>
            <c:ext xmlns:c16="http://schemas.microsoft.com/office/drawing/2014/chart" uri="{C3380CC4-5D6E-409C-BE32-E72D297353CC}">
              <c16:uniqueId val="{00000012-B6E9-4373-89D3-BCA758DCFB0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太子町!$B$54</c:f>
              <c:strCache>
                <c:ptCount val="1"/>
                <c:pt idx="0">
                  <c:v>年少人口</c:v>
                </c:pt>
              </c:strCache>
            </c:strRef>
          </c:tx>
          <c:spPr>
            <a:ln w="28575" cap="rnd">
              <a:solidFill>
                <a:schemeClr val="accent1"/>
              </a:solidFill>
              <a:round/>
            </a:ln>
            <a:effectLst/>
          </c:spPr>
          <c:marker>
            <c:symbol val="none"/>
          </c:marker>
          <c:cat>
            <c:strRef>
              <c:f>太子町!$C$53:$Q$53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太子町!$C$54:$Q$54</c:f>
              <c:numCache>
                <c:formatCode>#,##0</c:formatCode>
                <c:ptCount val="15"/>
                <c:pt idx="0">
                  <c:v>1501</c:v>
                </c:pt>
                <c:pt idx="1">
                  <c:v>1463</c:v>
                </c:pt>
                <c:pt idx="2">
                  <c:v>1426</c:v>
                </c:pt>
                <c:pt idx="3">
                  <c:v>1388</c:v>
                </c:pt>
                <c:pt idx="4">
                  <c:v>1350</c:v>
                </c:pt>
                <c:pt idx="5">
                  <c:v>1317</c:v>
                </c:pt>
                <c:pt idx="6">
                  <c:v>1285</c:v>
                </c:pt>
                <c:pt idx="7">
                  <c:v>1252</c:v>
                </c:pt>
                <c:pt idx="8">
                  <c:v>1220</c:v>
                </c:pt>
                <c:pt idx="9">
                  <c:v>1187</c:v>
                </c:pt>
                <c:pt idx="10">
                  <c:v>1159</c:v>
                </c:pt>
                <c:pt idx="11">
                  <c:v>1131</c:v>
                </c:pt>
                <c:pt idx="12">
                  <c:v>1102</c:v>
                </c:pt>
                <c:pt idx="13">
                  <c:v>1074</c:v>
                </c:pt>
                <c:pt idx="14">
                  <c:v>1046</c:v>
                </c:pt>
              </c:numCache>
            </c:numRef>
          </c:val>
          <c:smooth val="0"/>
          <c:extLst>
            <c:ext xmlns:c16="http://schemas.microsoft.com/office/drawing/2014/chart" uri="{C3380CC4-5D6E-409C-BE32-E72D297353CC}">
              <c16:uniqueId val="{00000000-D9F2-4D3D-B038-BE348EA3BD99}"/>
            </c:ext>
          </c:extLst>
        </c:ser>
        <c:ser>
          <c:idx val="1"/>
          <c:order val="1"/>
          <c:tx>
            <c:strRef>
              <c:f>太子町!$B$55</c:f>
              <c:strCache>
                <c:ptCount val="1"/>
                <c:pt idx="0">
                  <c:v>生産年齢人口</c:v>
                </c:pt>
              </c:strCache>
            </c:strRef>
          </c:tx>
          <c:spPr>
            <a:ln w="28575" cap="rnd">
              <a:solidFill>
                <a:schemeClr val="accent2"/>
              </a:solidFill>
              <a:round/>
            </a:ln>
            <a:effectLst/>
          </c:spPr>
          <c:marker>
            <c:symbol val="none"/>
          </c:marker>
          <c:cat>
            <c:strRef>
              <c:f>太子町!$C$53:$Q$53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太子町!$C$55:$Q$55</c:f>
              <c:numCache>
                <c:formatCode>#,##0</c:formatCode>
                <c:ptCount val="15"/>
                <c:pt idx="0">
                  <c:v>7647</c:v>
                </c:pt>
                <c:pt idx="1">
                  <c:v>7531</c:v>
                </c:pt>
                <c:pt idx="2">
                  <c:v>7416</c:v>
                </c:pt>
                <c:pt idx="3">
                  <c:v>7300</c:v>
                </c:pt>
                <c:pt idx="4">
                  <c:v>7184</c:v>
                </c:pt>
                <c:pt idx="5">
                  <c:v>7040</c:v>
                </c:pt>
                <c:pt idx="6">
                  <c:v>6896</c:v>
                </c:pt>
                <c:pt idx="7">
                  <c:v>6753</c:v>
                </c:pt>
                <c:pt idx="8">
                  <c:v>6609</c:v>
                </c:pt>
                <c:pt idx="9">
                  <c:v>6465</c:v>
                </c:pt>
                <c:pt idx="10">
                  <c:v>6313</c:v>
                </c:pt>
                <c:pt idx="11">
                  <c:v>6160</c:v>
                </c:pt>
                <c:pt idx="12">
                  <c:v>6008</c:v>
                </c:pt>
                <c:pt idx="13">
                  <c:v>5855</c:v>
                </c:pt>
                <c:pt idx="14">
                  <c:v>5703</c:v>
                </c:pt>
              </c:numCache>
            </c:numRef>
          </c:val>
          <c:smooth val="0"/>
          <c:extLst>
            <c:ext xmlns:c16="http://schemas.microsoft.com/office/drawing/2014/chart" uri="{C3380CC4-5D6E-409C-BE32-E72D297353CC}">
              <c16:uniqueId val="{00000001-D9F2-4D3D-B038-BE348EA3BD99}"/>
            </c:ext>
          </c:extLst>
        </c:ser>
        <c:ser>
          <c:idx val="2"/>
          <c:order val="2"/>
          <c:tx>
            <c:strRef>
              <c:f>太子町!$B$59</c:f>
              <c:strCache>
                <c:ptCount val="1"/>
                <c:pt idx="0">
                  <c:v>高齢者人口</c:v>
                </c:pt>
              </c:strCache>
            </c:strRef>
          </c:tx>
          <c:spPr>
            <a:ln w="28575" cap="rnd">
              <a:solidFill>
                <a:schemeClr val="accent3"/>
              </a:solidFill>
              <a:round/>
            </a:ln>
            <a:effectLst/>
          </c:spPr>
          <c:marker>
            <c:symbol val="none"/>
          </c:marker>
          <c:cat>
            <c:strRef>
              <c:f>太子町!$C$53:$Q$53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太子町!$C$59:$Q$59</c:f>
              <c:numCache>
                <c:formatCode>#,##0</c:formatCode>
                <c:ptCount val="15"/>
                <c:pt idx="0">
                  <c:v>3907</c:v>
                </c:pt>
                <c:pt idx="1">
                  <c:v>3929</c:v>
                </c:pt>
                <c:pt idx="2">
                  <c:v>3950</c:v>
                </c:pt>
                <c:pt idx="3">
                  <c:v>3972</c:v>
                </c:pt>
                <c:pt idx="4">
                  <c:v>3993</c:v>
                </c:pt>
                <c:pt idx="5">
                  <c:v>4027</c:v>
                </c:pt>
                <c:pt idx="6">
                  <c:v>4061</c:v>
                </c:pt>
                <c:pt idx="7">
                  <c:v>4096</c:v>
                </c:pt>
                <c:pt idx="8">
                  <c:v>4130</c:v>
                </c:pt>
                <c:pt idx="9">
                  <c:v>4164</c:v>
                </c:pt>
                <c:pt idx="10">
                  <c:v>4192</c:v>
                </c:pt>
                <c:pt idx="11">
                  <c:v>4222</c:v>
                </c:pt>
                <c:pt idx="12">
                  <c:v>4250</c:v>
                </c:pt>
                <c:pt idx="13">
                  <c:v>4280</c:v>
                </c:pt>
                <c:pt idx="14">
                  <c:v>4308</c:v>
                </c:pt>
              </c:numCache>
            </c:numRef>
          </c:val>
          <c:smooth val="0"/>
          <c:extLst>
            <c:ext xmlns:c16="http://schemas.microsoft.com/office/drawing/2014/chart" uri="{C3380CC4-5D6E-409C-BE32-E72D297353CC}">
              <c16:uniqueId val="{00000002-D9F2-4D3D-B038-BE348EA3BD99}"/>
            </c:ext>
          </c:extLst>
        </c:ser>
        <c:dLbls>
          <c:showLegendKey val="0"/>
          <c:showVal val="0"/>
          <c:showCatName val="0"/>
          <c:showSerName val="0"/>
          <c:showPercent val="0"/>
          <c:showBubbleSize val="0"/>
        </c:dLbls>
        <c:smooth val="0"/>
        <c:axId val="291955280"/>
        <c:axId val="291952784"/>
      </c:lineChart>
      <c:catAx>
        <c:axId val="2919552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2784"/>
        <c:crosses val="autoZero"/>
        <c:auto val="1"/>
        <c:lblAlgn val="ctr"/>
        <c:lblOffset val="100"/>
        <c:noMultiLvlLbl val="0"/>
      </c:catAx>
      <c:valAx>
        <c:axId val="291952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5280"/>
        <c:crosses val="autoZero"/>
        <c:crossBetween val="between"/>
        <c:majorUnit val="1000"/>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00706165425696"/>
          <c:y val="4.8802265934271699E-2"/>
          <c:w val="0.84474632131790584"/>
          <c:h val="0.88118866529820039"/>
        </c:manualLayout>
      </c:layout>
      <c:barChart>
        <c:barDir val="col"/>
        <c:grouping val="stacked"/>
        <c:varyColors val="0"/>
        <c:ser>
          <c:idx val="0"/>
          <c:order val="0"/>
          <c:tx>
            <c:strRef>
              <c:f>太子町!$B$54</c:f>
              <c:strCache>
                <c:ptCount val="1"/>
                <c:pt idx="0">
                  <c:v>年少人口</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chemeClr val="tx1"/>
              </a:solidFill>
            </a:ln>
            <a:effectLst/>
          </c:spPr>
          <c:invertIfNegative val="0"/>
          <c:dLbls>
            <c:delete val="1"/>
          </c:dLbls>
          <c:cat>
            <c:strRef>
              <c:f>太子町!$C$53:$Q$53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太子町!$C$54:$Q$54</c:f>
              <c:numCache>
                <c:formatCode>#,##0</c:formatCode>
                <c:ptCount val="15"/>
                <c:pt idx="0">
                  <c:v>1501</c:v>
                </c:pt>
                <c:pt idx="1">
                  <c:v>1463</c:v>
                </c:pt>
                <c:pt idx="2">
                  <c:v>1426</c:v>
                </c:pt>
                <c:pt idx="3">
                  <c:v>1388</c:v>
                </c:pt>
                <c:pt idx="4">
                  <c:v>1350</c:v>
                </c:pt>
                <c:pt idx="5">
                  <c:v>1317</c:v>
                </c:pt>
                <c:pt idx="6">
                  <c:v>1285</c:v>
                </c:pt>
                <c:pt idx="7">
                  <c:v>1252</c:v>
                </c:pt>
                <c:pt idx="8">
                  <c:v>1220</c:v>
                </c:pt>
                <c:pt idx="9">
                  <c:v>1187</c:v>
                </c:pt>
                <c:pt idx="10">
                  <c:v>1159</c:v>
                </c:pt>
                <c:pt idx="11">
                  <c:v>1131</c:v>
                </c:pt>
                <c:pt idx="12">
                  <c:v>1102</c:v>
                </c:pt>
                <c:pt idx="13">
                  <c:v>1074</c:v>
                </c:pt>
                <c:pt idx="14">
                  <c:v>1046</c:v>
                </c:pt>
              </c:numCache>
            </c:numRef>
          </c:val>
          <c:extLst>
            <c:ext xmlns:c16="http://schemas.microsoft.com/office/drawing/2014/chart" uri="{C3380CC4-5D6E-409C-BE32-E72D297353CC}">
              <c16:uniqueId val="{00000000-D26F-459B-8D76-FA91069CD978}"/>
            </c:ext>
          </c:extLst>
        </c:ser>
        <c:ser>
          <c:idx val="1"/>
          <c:order val="1"/>
          <c:tx>
            <c:strRef>
              <c:f>太子町!$B$55</c:f>
              <c:strCache>
                <c:ptCount val="1"/>
                <c:pt idx="0">
                  <c:v>生産年齢人口</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solidFill>
                <a:schemeClr val="tx1"/>
              </a:solidFill>
            </a:ln>
            <a:effectLst/>
          </c:spPr>
          <c:invertIfNegative val="0"/>
          <c:dLbls>
            <c:delete val="1"/>
          </c:dLbls>
          <c:cat>
            <c:strRef>
              <c:f>太子町!$C$53:$Q$53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太子町!$C$55:$Q$55</c:f>
              <c:numCache>
                <c:formatCode>#,##0</c:formatCode>
                <c:ptCount val="15"/>
                <c:pt idx="0">
                  <c:v>7647</c:v>
                </c:pt>
                <c:pt idx="1">
                  <c:v>7531</c:v>
                </c:pt>
                <c:pt idx="2">
                  <c:v>7416</c:v>
                </c:pt>
                <c:pt idx="3">
                  <c:v>7300</c:v>
                </c:pt>
                <c:pt idx="4">
                  <c:v>7184</c:v>
                </c:pt>
                <c:pt idx="5">
                  <c:v>7040</c:v>
                </c:pt>
                <c:pt idx="6">
                  <c:v>6896</c:v>
                </c:pt>
                <c:pt idx="7">
                  <c:v>6753</c:v>
                </c:pt>
                <c:pt idx="8">
                  <c:v>6609</c:v>
                </c:pt>
                <c:pt idx="9">
                  <c:v>6465</c:v>
                </c:pt>
                <c:pt idx="10">
                  <c:v>6313</c:v>
                </c:pt>
                <c:pt idx="11">
                  <c:v>6160</c:v>
                </c:pt>
                <c:pt idx="12">
                  <c:v>6008</c:v>
                </c:pt>
                <c:pt idx="13">
                  <c:v>5855</c:v>
                </c:pt>
                <c:pt idx="14">
                  <c:v>5703</c:v>
                </c:pt>
              </c:numCache>
            </c:numRef>
          </c:val>
          <c:extLst>
            <c:ext xmlns:c16="http://schemas.microsoft.com/office/drawing/2014/chart" uri="{C3380CC4-5D6E-409C-BE32-E72D297353CC}">
              <c16:uniqueId val="{00000001-D26F-459B-8D76-FA91069CD978}"/>
            </c:ext>
          </c:extLst>
        </c:ser>
        <c:ser>
          <c:idx val="2"/>
          <c:order val="2"/>
          <c:tx>
            <c:strRef>
              <c:f>太子町!$B$56</c:f>
              <c:strCache>
                <c:ptCount val="1"/>
                <c:pt idx="0">
                  <c:v>前期高齢者人口</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solidFill>
                <a:schemeClr val="tx1"/>
              </a:solidFill>
            </a:ln>
            <a:effectLst/>
          </c:spPr>
          <c:invertIfNegative val="0"/>
          <c:dLbls>
            <c:delete val="1"/>
          </c:dLbls>
          <c:cat>
            <c:strRef>
              <c:f>太子町!$C$53:$Q$53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太子町!$C$56:$Q$56</c:f>
              <c:numCache>
                <c:formatCode>#,##0</c:formatCode>
                <c:ptCount val="15"/>
                <c:pt idx="0">
                  <c:v>1837</c:v>
                </c:pt>
                <c:pt idx="1">
                  <c:v>1769</c:v>
                </c:pt>
                <c:pt idx="2">
                  <c:v>1701</c:v>
                </c:pt>
                <c:pt idx="3">
                  <c:v>1633</c:v>
                </c:pt>
                <c:pt idx="4">
                  <c:v>1565</c:v>
                </c:pt>
                <c:pt idx="5">
                  <c:v>1571</c:v>
                </c:pt>
                <c:pt idx="6">
                  <c:v>1577</c:v>
                </c:pt>
                <c:pt idx="7">
                  <c:v>1584</c:v>
                </c:pt>
                <c:pt idx="8">
                  <c:v>1590</c:v>
                </c:pt>
                <c:pt idx="9">
                  <c:v>1596</c:v>
                </c:pt>
                <c:pt idx="10">
                  <c:v>1635</c:v>
                </c:pt>
                <c:pt idx="11">
                  <c:v>1675</c:v>
                </c:pt>
                <c:pt idx="12">
                  <c:v>1714</c:v>
                </c:pt>
                <c:pt idx="13">
                  <c:v>1754</c:v>
                </c:pt>
                <c:pt idx="14">
                  <c:v>1793</c:v>
                </c:pt>
              </c:numCache>
            </c:numRef>
          </c:val>
          <c:extLst>
            <c:ext xmlns:c16="http://schemas.microsoft.com/office/drawing/2014/chart" uri="{C3380CC4-5D6E-409C-BE32-E72D297353CC}">
              <c16:uniqueId val="{00000002-D26F-459B-8D76-FA91069CD978}"/>
            </c:ext>
          </c:extLst>
        </c:ser>
        <c:ser>
          <c:idx val="3"/>
          <c:order val="3"/>
          <c:tx>
            <c:strRef>
              <c:f>太子町!$B$57</c:f>
              <c:strCache>
                <c:ptCount val="1"/>
                <c:pt idx="0">
                  <c:v>後期高齢者人口</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solidFill>
                <a:schemeClr val="tx1"/>
              </a:solidFill>
            </a:ln>
            <a:effectLst/>
          </c:spPr>
          <c:invertIfNegative val="0"/>
          <c:dLbls>
            <c:delete val="1"/>
          </c:dLbls>
          <c:cat>
            <c:strRef>
              <c:f>太子町!$C$53:$Q$53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太子町!$C$57:$Q$57</c:f>
              <c:numCache>
                <c:formatCode>#,##0</c:formatCode>
                <c:ptCount val="15"/>
                <c:pt idx="0">
                  <c:v>2070</c:v>
                </c:pt>
                <c:pt idx="1">
                  <c:v>2160</c:v>
                </c:pt>
                <c:pt idx="2">
                  <c:v>2249</c:v>
                </c:pt>
                <c:pt idx="3">
                  <c:v>2339</c:v>
                </c:pt>
                <c:pt idx="4">
                  <c:v>2428</c:v>
                </c:pt>
                <c:pt idx="5">
                  <c:v>2456</c:v>
                </c:pt>
                <c:pt idx="6">
                  <c:v>2484</c:v>
                </c:pt>
                <c:pt idx="7">
                  <c:v>2512</c:v>
                </c:pt>
                <c:pt idx="8">
                  <c:v>2540</c:v>
                </c:pt>
                <c:pt idx="9">
                  <c:v>2568</c:v>
                </c:pt>
                <c:pt idx="10">
                  <c:v>2557</c:v>
                </c:pt>
                <c:pt idx="11">
                  <c:v>2547</c:v>
                </c:pt>
                <c:pt idx="12">
                  <c:v>2536</c:v>
                </c:pt>
                <c:pt idx="13">
                  <c:v>2526</c:v>
                </c:pt>
                <c:pt idx="14">
                  <c:v>2515</c:v>
                </c:pt>
              </c:numCache>
            </c:numRef>
          </c:val>
          <c:extLst>
            <c:ext xmlns:c16="http://schemas.microsoft.com/office/drawing/2014/chart" uri="{C3380CC4-5D6E-409C-BE32-E72D297353CC}">
              <c16:uniqueId val="{00000003-D26F-459B-8D76-FA91069CD978}"/>
            </c:ext>
          </c:extLst>
        </c:ser>
        <c:dLbls>
          <c:dLblPos val="ctr"/>
          <c:showLegendKey val="0"/>
          <c:showVal val="1"/>
          <c:showCatName val="0"/>
          <c:showSerName val="0"/>
          <c:showPercent val="0"/>
          <c:showBubbleSize val="0"/>
        </c:dLbls>
        <c:gapWidth val="8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390907967"/>
        <c:crosses val="autoZero"/>
        <c:auto val="1"/>
        <c:lblAlgn val="ctr"/>
        <c:lblOffset val="100"/>
        <c:noMultiLvlLbl val="0"/>
      </c:catAx>
      <c:valAx>
        <c:axId val="1390907967"/>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191257919"/>
        <c:crosses val="autoZero"/>
        <c:crossBetween val="between"/>
      </c:valAx>
      <c:spPr>
        <a:noFill/>
        <a:ln>
          <a:solidFill>
            <a:schemeClr val="tx1"/>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0.14778</cdr:x>
      <cdr:y>0.30914</cdr:y>
    </cdr:from>
    <cdr:to>
      <cdr:x>0.45074</cdr:x>
      <cdr:y>0.40101</cdr:y>
    </cdr:to>
    <cdr:sp macro="" textlink="">
      <cdr:nvSpPr>
        <cdr:cNvPr id="2" name="テキスト ボックス 35"/>
        <cdr:cNvSpPr txBox="1"/>
      </cdr:nvSpPr>
      <cdr:spPr>
        <a:xfrm xmlns:a="http://schemas.openxmlformats.org/drawingml/2006/main">
          <a:off x="849014" y="1144609"/>
          <a:ext cx="1740536" cy="340155"/>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nchor="ctr">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歳入</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国・府支出金</a:t>
          </a:r>
        </a:p>
      </cdr:txBody>
    </cdr:sp>
  </cdr:relSizeAnchor>
  <cdr:relSizeAnchor xmlns:cdr="http://schemas.openxmlformats.org/drawingml/2006/chartDrawing">
    <cdr:from>
      <cdr:x>0.62083</cdr:x>
      <cdr:y>0.49717</cdr:y>
    </cdr:from>
    <cdr:to>
      <cdr:x>0.92379</cdr:x>
      <cdr:y>0.58903</cdr:y>
    </cdr:to>
    <cdr:sp macro="" textlink="">
      <cdr:nvSpPr>
        <cdr:cNvPr id="3" name="テキスト ボックス 35"/>
        <cdr:cNvSpPr txBox="1"/>
      </cdr:nvSpPr>
      <cdr:spPr>
        <a:xfrm xmlns:a="http://schemas.openxmlformats.org/drawingml/2006/main">
          <a:off x="3566756" y="1840790"/>
          <a:ext cx="1740536" cy="340118"/>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nchor="ctr">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歳出</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補助費等</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2023/5/12</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2023/5/12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362200"/>
            <a:ext cx="9923440" cy="952499"/>
          </a:xfrm>
          <a:prstGeom prst="rect">
            <a:avLst/>
          </a:prstGeom>
          <a:gradFill flip="none" rotWithShape="1">
            <a:gsLst>
              <a:gs pos="0">
                <a:schemeClr val="accent6">
                  <a:lumMod val="50000"/>
                </a:schemeClr>
              </a:gs>
              <a:gs pos="59000">
                <a:schemeClr val="accent6">
                  <a:lumMod val="75000"/>
                </a:schemeClr>
              </a:gs>
              <a:gs pos="100000">
                <a:schemeClr val="accent6">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216725" y="2412228"/>
            <a:ext cx="9489990" cy="753586"/>
          </a:xfrm>
        </p:spPr>
        <p:txBody>
          <a:bodyPr>
            <a:noAutofit/>
          </a:bodyPr>
          <a:lstStyle/>
          <a:p>
            <a:r>
              <a:rPr lang="ja-JP" altLang="en-US" sz="4000" b="1" dirty="0">
                <a:ln w="1270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太子町中長期財政シミュレーション</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en-US" altLang="ja-JP"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R</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３年度推計）</a:t>
            </a:r>
          </a:p>
        </p:txBody>
      </p:sp>
      <p:sp>
        <p:nvSpPr>
          <p:cNvPr id="3" name="サブタイトル 2"/>
          <p:cNvSpPr>
            <a:spLocks noGrp="1"/>
          </p:cNvSpPr>
          <p:nvPr>
            <p:ph type="subTitle" idx="1"/>
          </p:nvPr>
        </p:nvSpPr>
        <p:spPr>
          <a:xfrm>
            <a:off x="2072604" y="5682885"/>
            <a:ext cx="7429500" cy="946516"/>
          </a:xfrm>
        </p:spPr>
        <p:txBody>
          <a:bodyPr>
            <a:normAutofit/>
          </a:bodyPr>
          <a:lstStyle/>
          <a:p>
            <a:pPr algn="r"/>
            <a:r>
              <a:rPr lang="ja-JP" altLang="en-US"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令和</a:t>
            </a:r>
            <a:r>
              <a:rPr kumimoji="1" lang="ja-JP" altLang="en-US" dirty="0" smtClean="0">
                <a:latin typeface="BIZ UDPゴシック" panose="020B0400000000000000" pitchFamily="50" charset="-128"/>
                <a:ea typeface="BIZ UDPゴシック" panose="020B0400000000000000" pitchFamily="50" charset="-128"/>
              </a:rPr>
              <a:t>４年</a:t>
            </a:r>
            <a:r>
              <a:rPr lang="ja-JP" altLang="en-US" dirty="0" smtClean="0">
                <a:latin typeface="BIZ UDPゴシック" panose="020B0400000000000000" pitchFamily="50" charset="-128"/>
                <a:ea typeface="BIZ UDPゴシック" panose="020B0400000000000000" pitchFamily="50" charset="-128"/>
              </a:rPr>
              <a:t>４</a:t>
            </a:r>
            <a:r>
              <a:rPr kumimoji="1" lang="ja-JP" altLang="en-US" dirty="0" smtClean="0">
                <a:latin typeface="BIZ UDPゴシック" panose="020B0400000000000000" pitchFamily="50" charset="-128"/>
                <a:ea typeface="BIZ UDPゴシック" panose="020B0400000000000000" pitchFamily="50" charset="-128"/>
              </a:rPr>
              <a:t>月</a:t>
            </a:r>
            <a:r>
              <a:rPr kumimoji="1" lang="ja-JP" altLang="en-US" dirty="0">
                <a:latin typeface="BIZ UDPゴシック" panose="020B0400000000000000" pitchFamily="50" charset="-128"/>
                <a:ea typeface="BIZ UDPゴシック" panose="020B0400000000000000" pitchFamily="50" charset="-128"/>
              </a:rPr>
              <a:t>　　</a:t>
            </a:r>
            <a:endParaRPr kumimoji="1" lang="en-US" altLang="ja-JP" dirty="0">
              <a:latin typeface="BIZ UDPゴシック" panose="020B0400000000000000" pitchFamily="50" charset="-128"/>
              <a:ea typeface="BIZ UDPゴシック" panose="020B0400000000000000" pitchFamily="50" charset="-128"/>
            </a:endParaRPr>
          </a:p>
          <a:p>
            <a:pPr algn="r"/>
            <a:r>
              <a:rPr kumimoji="1" lang="ja-JP" altLang="en-US" dirty="0">
                <a:latin typeface="BIZ UDPゴシック" panose="020B0400000000000000" pitchFamily="50" charset="-128"/>
                <a:ea typeface="BIZ UDPゴシック" panose="020B0400000000000000" pitchFamily="50" charset="-128"/>
              </a:rPr>
              <a:t>大阪府</a:t>
            </a:r>
            <a:r>
              <a:rPr kumimoji="1"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太子</a:t>
            </a:r>
            <a:r>
              <a:rPr kumimoji="1" lang="ja-JP" altLang="en-US" dirty="0">
                <a:latin typeface="BIZ UDPゴシック" panose="020B0400000000000000" pitchFamily="50" charset="-128"/>
                <a:ea typeface="BIZ UDPゴシック" panose="020B0400000000000000" pitchFamily="50" charset="-128"/>
              </a:rPr>
              <a:t>町</a:t>
            </a:r>
          </a:p>
        </p:txBody>
      </p:sp>
      <p:sp>
        <p:nvSpPr>
          <p:cNvPr id="5" name="テキスト ボックス 4"/>
          <p:cNvSpPr txBox="1"/>
          <p:nvPr/>
        </p:nvSpPr>
        <p:spPr>
          <a:xfrm>
            <a:off x="800099" y="3822700"/>
            <a:ext cx="8331201" cy="173124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などの成果を踏まえ</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どのような影響を与えるかを分析するために、</a:t>
            </a:r>
            <a:r>
              <a:rPr kumimoji="1" lang="en-US" altLang="ja-JP" sz="1300" b="1" dirty="0">
                <a:latin typeface="BIZ UDPゴシック" panose="020B0400000000000000" pitchFamily="50" charset="-128"/>
                <a:ea typeface="BIZ UDPゴシック" panose="020B0400000000000000" pitchFamily="50" charset="-128"/>
              </a:rPr>
              <a:t>R</a:t>
            </a:r>
            <a:r>
              <a:rPr kumimoji="1" lang="ja-JP" altLang="en-US" sz="1300" b="1" dirty="0">
                <a:latin typeface="BIZ UDPゴシック" panose="020B0400000000000000" pitchFamily="50" charset="-128"/>
                <a:ea typeface="BIZ UDPゴシック" panose="020B0400000000000000" pitchFamily="50" charset="-128"/>
              </a:rPr>
              <a:t>２年度から財政シミュレーションを作成。</a:t>
            </a:r>
            <a:endParaRPr kumimoji="1" lang="en-US" altLang="ja-JP" sz="1300" b="1"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Ｒ３年度も、Ｒ２年度決算をベースにシミュレーションを更新。この結果を踏まえつつ、今後、さらなる広域連携や行財政改革の推進など、必要な取組みについて検討。</a:t>
            </a:r>
          </a:p>
        </p:txBody>
      </p:sp>
    </p:spTree>
    <p:extLst>
      <p:ext uri="{BB962C8B-B14F-4D97-AF65-F5344CB8AC3E}">
        <p14:creationId xmlns:p14="http://schemas.microsoft.com/office/powerpoint/2010/main" val="177272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1660309892"/>
              </p:ext>
            </p:extLst>
          </p:nvPr>
        </p:nvGraphicFramePr>
        <p:xfrm>
          <a:off x="33943" y="2380277"/>
          <a:ext cx="4866997" cy="3265049"/>
        </p:xfrm>
        <a:graphic>
          <a:graphicData uri="http://schemas.openxmlformats.org/drawingml/2006/chart">
            <c:chart xmlns:c="http://schemas.openxmlformats.org/drawingml/2006/chart" xmlns:r="http://schemas.openxmlformats.org/officeDocument/2006/relationships" r:id="rId2"/>
          </a:graphicData>
        </a:graphic>
      </p:graphicFrame>
      <p:pic>
        <p:nvPicPr>
          <p:cNvPr id="9" name="図 8"/>
          <p:cNvPicPr>
            <a:picLocks noChangeAspect="1"/>
          </p:cNvPicPr>
          <p:nvPr/>
        </p:nvPicPr>
        <p:blipFill>
          <a:blip r:embed="rId3"/>
          <a:stretch>
            <a:fillRect/>
          </a:stretch>
        </p:blipFill>
        <p:spPr>
          <a:xfrm>
            <a:off x="156753" y="5798416"/>
            <a:ext cx="9553353" cy="325663"/>
          </a:xfrm>
          <a:prstGeom prst="rect">
            <a:avLst/>
          </a:prstGeom>
        </p:spPr>
      </p:pic>
      <p:graphicFrame>
        <p:nvGraphicFramePr>
          <p:cNvPr id="38" name="グラフ 37">
            <a:extLst>
              <a:ext uri="{FF2B5EF4-FFF2-40B4-BE49-F238E27FC236}">
                <a16:creationId xmlns:a16="http://schemas.microsoft.com/office/drawing/2014/main" id="{00000000-0008-0000-0400-000003000000}"/>
              </a:ext>
            </a:extLst>
          </p:cNvPr>
          <p:cNvGraphicFramePr>
            <a:graphicFrameLocks/>
          </p:cNvGraphicFramePr>
          <p:nvPr>
            <p:extLst>
              <p:ext uri="{D42A27DB-BD31-4B8C-83A1-F6EECF244321}">
                <p14:modId xmlns:p14="http://schemas.microsoft.com/office/powerpoint/2010/main" val="1112361817"/>
              </p:ext>
            </p:extLst>
          </p:nvPr>
        </p:nvGraphicFramePr>
        <p:xfrm>
          <a:off x="5086987" y="2442534"/>
          <a:ext cx="4623119" cy="3117832"/>
        </p:xfrm>
        <a:graphic>
          <a:graphicData uri="http://schemas.openxmlformats.org/drawingml/2006/chart">
            <c:chart xmlns:c="http://schemas.openxmlformats.org/drawingml/2006/chart" xmlns:r="http://schemas.openxmlformats.org/officeDocument/2006/relationships" r:id="rId4"/>
          </a:graphicData>
        </a:graphic>
      </p:graphicFrame>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１．太子町の中長期財政シミュレーション</a:t>
            </a:r>
          </a:p>
        </p:txBody>
      </p:sp>
      <p:sp>
        <p:nvSpPr>
          <p:cNvPr id="2" name="正方形/長方形 1"/>
          <p:cNvSpPr/>
          <p:nvPr/>
        </p:nvSpPr>
        <p:spPr>
          <a:xfrm>
            <a:off x="292993" y="982856"/>
            <a:ext cx="9587988" cy="1131079"/>
          </a:xfrm>
          <a:prstGeom prst="rect">
            <a:avLst/>
          </a:prstGeom>
        </p:spPr>
        <p:txBody>
          <a:bodyPr wrap="square">
            <a:spAutoFit/>
          </a:bodyPr>
          <a:lstStyle/>
          <a:p>
            <a:pPr>
              <a:lnSpc>
                <a:spcPts val="25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今後の財政収支は、年齢区分別人口と連動して町税が減少する一方、地方交付税の大幅な増額は</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見込めない中、社会保障関係経費や物件費等が増高する厳しい見通し</a:t>
            </a:r>
          </a:p>
          <a:p>
            <a:pPr>
              <a:lnSpc>
                <a:spcPts val="2500"/>
              </a:lnSpc>
              <a:spcAft>
                <a:spcPts val="600"/>
              </a:spcAft>
            </a:pPr>
            <a:r>
              <a:rPr kumimoji="1" lang="ja-JP" altLang="en-US" sz="1600" dirty="0">
                <a:solidFill>
                  <a:schemeClr val="accent2"/>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財政調整基金（令和２年度決算で</a:t>
            </a:r>
            <a:r>
              <a:rPr kumimoji="1" lang="en-US" altLang="ja-JP" sz="1600" dirty="0">
                <a:latin typeface="BIZ UDPゴシック" panose="020B0400000000000000" pitchFamily="50" charset="-128"/>
                <a:ea typeface="BIZ UDPゴシック" panose="020B0400000000000000" pitchFamily="50" charset="-128"/>
              </a:rPr>
              <a:t>1</a:t>
            </a:r>
            <a:r>
              <a:rPr kumimoji="1" lang="ja-JP" altLang="en-US" sz="1600" dirty="0">
                <a:latin typeface="BIZ UDPゴシック" panose="020B0400000000000000" pitchFamily="50" charset="-128"/>
                <a:ea typeface="BIZ UDPゴシック" panose="020B0400000000000000" pitchFamily="50" charset="-128"/>
              </a:rPr>
              <a:t>３</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７億円）は令和１０年度に枯渇する見通し</a:t>
            </a:r>
          </a:p>
        </p:txBody>
      </p:sp>
      <p:sp>
        <p:nvSpPr>
          <p:cNvPr id="17" name="正方形/長方形 16"/>
          <p:cNvSpPr/>
          <p:nvPr/>
        </p:nvSpPr>
        <p:spPr>
          <a:xfrm>
            <a:off x="223065" y="913096"/>
            <a:ext cx="9487041" cy="1287105"/>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１</a:t>
            </a:r>
          </a:p>
        </p:txBody>
      </p:sp>
      <p:sp>
        <p:nvSpPr>
          <p:cNvPr id="5" name="テキスト ボックス 4"/>
          <p:cNvSpPr txBox="1"/>
          <p:nvPr/>
        </p:nvSpPr>
        <p:spPr>
          <a:xfrm>
            <a:off x="8092575" y="3609349"/>
            <a:ext cx="95450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歳出総額</a:t>
            </a:r>
          </a:p>
        </p:txBody>
      </p:sp>
      <p:sp>
        <p:nvSpPr>
          <p:cNvPr id="22" name="テキスト ボックス 21"/>
          <p:cNvSpPr txBox="1"/>
          <p:nvPr/>
        </p:nvSpPr>
        <p:spPr>
          <a:xfrm>
            <a:off x="8245926" y="4551334"/>
            <a:ext cx="123755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歳入総額</a:t>
            </a:r>
          </a:p>
        </p:txBody>
      </p:sp>
      <p:sp>
        <p:nvSpPr>
          <p:cNvPr id="12" name="テキスト ボックス 11"/>
          <p:cNvSpPr txBox="1"/>
          <p:nvPr/>
        </p:nvSpPr>
        <p:spPr>
          <a:xfrm>
            <a:off x="779120" y="235958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収支過不足</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611518" y="235958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歳入総額・歳出総額の見通し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979950" y="6457320"/>
            <a:ext cx="936000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この試算は不確定要素を多く含んでおり、将来に向かって相当の幅をもってみる必要がある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945056" y="248759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4" name="テキスト ボックス 23"/>
          <p:cNvSpPr txBox="1"/>
          <p:nvPr/>
        </p:nvSpPr>
        <p:spPr>
          <a:xfrm>
            <a:off x="31889" y="2506187"/>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5" name="テキスト ボックス 24"/>
          <p:cNvSpPr txBox="1"/>
          <p:nvPr/>
        </p:nvSpPr>
        <p:spPr>
          <a:xfrm>
            <a:off x="-26127" y="6074096"/>
            <a:ext cx="1692000" cy="230832"/>
          </a:xfrm>
          <a:prstGeom prst="rect">
            <a:avLst/>
          </a:prstGeom>
          <a:noFill/>
        </p:spPr>
        <p:txBody>
          <a:bodyPr wrap="square" rtlCol="0" anchor="ctr">
            <a:spAutoFit/>
          </a:bodyPr>
          <a:lstStyle/>
          <a:p>
            <a:pPr algn="ctr"/>
            <a:r>
              <a:rPr kumimoji="1" lang="ja-JP" altLang="en-US" sz="900" dirty="0">
                <a:latin typeface="BIZ UDPゴシック" panose="020B0400000000000000" pitchFamily="50" charset="-128"/>
                <a:ea typeface="BIZ UDPゴシック" panose="020B0400000000000000" pitchFamily="50" charset="-128"/>
              </a:rPr>
              <a:t>（▲は累積の財源不足額）</a:t>
            </a:r>
          </a:p>
        </p:txBody>
      </p:sp>
      <p:sp>
        <p:nvSpPr>
          <p:cNvPr id="28" name="テキスト ボックス 27"/>
          <p:cNvSpPr txBox="1"/>
          <p:nvPr/>
        </p:nvSpPr>
        <p:spPr>
          <a:xfrm>
            <a:off x="6778957" y="6173268"/>
            <a:ext cx="1008000" cy="338554"/>
          </a:xfrm>
          <a:prstGeom prst="rect">
            <a:avLst/>
          </a:prstGeom>
          <a:noFill/>
        </p:spPr>
        <p:txBody>
          <a:bodyPr wrap="square" rtlCol="0" anchor="ctr">
            <a:spAutoFit/>
          </a:bodyPr>
          <a:lstStyle/>
          <a:p>
            <a:r>
              <a:rPr kumimoji="1" lang="ja-JP" altLang="en-US" sz="800" dirty="0">
                <a:solidFill>
                  <a:srgbClr val="FF0000"/>
                </a:solidFill>
                <a:latin typeface="BIZ UDPゴシック" panose="020B0400000000000000" pitchFamily="50" charset="-128"/>
                <a:ea typeface="BIZ UDPゴシック" panose="020B0400000000000000" pitchFamily="50" charset="-128"/>
              </a:rPr>
              <a:t>財政再生基準</a:t>
            </a:r>
            <a:endParaRPr kumimoji="1" lang="en-US" altLang="ja-JP" sz="800" dirty="0">
              <a:solidFill>
                <a:srgbClr val="FF0000"/>
              </a:solidFill>
              <a:latin typeface="BIZ UDPゴシック" panose="020B0400000000000000" pitchFamily="50" charset="-128"/>
              <a:ea typeface="BIZ UDPゴシック" panose="020B0400000000000000" pitchFamily="50" charset="-128"/>
            </a:endParaRPr>
          </a:p>
          <a:p>
            <a:r>
              <a:rPr kumimoji="1" lang="ja-JP" altLang="en-US" sz="800" dirty="0">
                <a:solidFill>
                  <a:srgbClr val="FF0000"/>
                </a:solidFill>
                <a:latin typeface="BIZ UDPゴシック" panose="020B0400000000000000" pitchFamily="50" charset="-128"/>
                <a:ea typeface="BIZ UDPゴシック" panose="020B0400000000000000" pitchFamily="50" charset="-128"/>
              </a:rPr>
              <a:t>▲６６０</a:t>
            </a:r>
          </a:p>
        </p:txBody>
      </p:sp>
      <p:sp>
        <p:nvSpPr>
          <p:cNvPr id="29" name="テキスト ボックス 28"/>
          <p:cNvSpPr txBox="1"/>
          <p:nvPr/>
        </p:nvSpPr>
        <p:spPr>
          <a:xfrm>
            <a:off x="5909861" y="6170997"/>
            <a:ext cx="1152000" cy="338554"/>
          </a:xfrm>
          <a:prstGeom prst="rect">
            <a:avLst/>
          </a:prstGeom>
          <a:noFill/>
        </p:spPr>
        <p:txBody>
          <a:bodyPr wrap="square" rtlCol="0" anchor="ctr">
            <a:spAutoFit/>
          </a:bodyPr>
          <a:lstStyle/>
          <a:p>
            <a:pPr algn="ctr"/>
            <a:r>
              <a:rPr kumimoji="1" lang="ja-JP" altLang="en-US" sz="800" dirty="0">
                <a:solidFill>
                  <a:schemeClr val="accent2"/>
                </a:solidFill>
                <a:latin typeface="BIZ UDPゴシック" panose="020B0400000000000000" pitchFamily="50" charset="-128"/>
                <a:ea typeface="BIZ UDPゴシック" panose="020B0400000000000000" pitchFamily="50" charset="-128"/>
              </a:rPr>
              <a:t>早期健全化基準</a:t>
            </a:r>
            <a:endParaRPr kumimoji="1" lang="en-US" altLang="ja-JP" sz="800" dirty="0">
              <a:solidFill>
                <a:schemeClr val="accent2"/>
              </a:solidFill>
              <a:latin typeface="BIZ UDPゴシック" panose="020B0400000000000000" pitchFamily="50" charset="-128"/>
              <a:ea typeface="BIZ UDPゴシック" panose="020B0400000000000000" pitchFamily="50" charset="-128"/>
            </a:endParaRPr>
          </a:p>
          <a:p>
            <a:pPr algn="ctr"/>
            <a:r>
              <a:rPr kumimoji="1" lang="ja-JP" altLang="en-US" sz="800" dirty="0">
                <a:solidFill>
                  <a:schemeClr val="accent2"/>
                </a:solidFill>
                <a:latin typeface="BIZ UDPゴシック" panose="020B0400000000000000" pitchFamily="50" charset="-128"/>
                <a:ea typeface="BIZ UDPゴシック" panose="020B0400000000000000" pitchFamily="50" charset="-128"/>
              </a:rPr>
              <a:t>         ▲４９５</a:t>
            </a:r>
          </a:p>
        </p:txBody>
      </p:sp>
      <p:sp>
        <p:nvSpPr>
          <p:cNvPr id="8" name="角丸四角形 7"/>
          <p:cNvSpPr/>
          <p:nvPr/>
        </p:nvSpPr>
        <p:spPr>
          <a:xfrm>
            <a:off x="5351939" y="5757742"/>
            <a:ext cx="557921" cy="396000"/>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6494580" y="5757742"/>
            <a:ext cx="504000" cy="396000"/>
          </a:xfrm>
          <a:prstGeom prst="round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6522317" y="5765234"/>
            <a:ext cx="504000" cy="39600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549500" y="6161234"/>
            <a:ext cx="2142699"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令和</a:t>
            </a:r>
            <a:r>
              <a:rPr kumimoji="1" lang="en-US" altLang="ja-JP" sz="900" dirty="0">
                <a:latin typeface="BIZ UDPゴシック" panose="020B0400000000000000" pitchFamily="50" charset="-128"/>
                <a:ea typeface="BIZ UDPゴシック" panose="020B0400000000000000" pitchFamily="50" charset="-128"/>
              </a:rPr>
              <a:t>2</a:t>
            </a:r>
            <a:r>
              <a:rPr kumimoji="1" lang="ja-JP" altLang="en-US" sz="900" dirty="0">
                <a:latin typeface="BIZ UDPゴシック" panose="020B0400000000000000" pitchFamily="50" charset="-128"/>
                <a:ea typeface="BIZ UDPゴシック" panose="020B0400000000000000" pitchFamily="50" charset="-128"/>
              </a:rPr>
              <a:t>年度決算ベース</a:t>
            </a:r>
          </a:p>
        </p:txBody>
      </p:sp>
      <p:sp>
        <p:nvSpPr>
          <p:cNvPr id="30" name="テキスト ボックス 29"/>
          <p:cNvSpPr txBox="1"/>
          <p:nvPr/>
        </p:nvSpPr>
        <p:spPr>
          <a:xfrm>
            <a:off x="7549500" y="1355989"/>
            <a:ext cx="2040654" cy="769441"/>
          </a:xfrm>
          <a:prstGeom prst="rect">
            <a:avLst/>
          </a:prstGeom>
          <a:noFill/>
          <a:ln w="19050">
            <a:solidFill>
              <a:schemeClr val="tx2"/>
            </a:solidFill>
            <a:prstDash val="sysDot"/>
          </a:ln>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原則として特定目的基金からの繰入は見込まず、財源不足額に財政調整基金のみを充当する場合</a:t>
            </a:r>
          </a:p>
        </p:txBody>
      </p:sp>
      <p:sp>
        <p:nvSpPr>
          <p:cNvPr id="31" name="テキスト ボックス 30">
            <a:extLst>
              <a:ext uri="{FF2B5EF4-FFF2-40B4-BE49-F238E27FC236}">
                <a16:creationId xmlns:a16="http://schemas.microsoft.com/office/drawing/2014/main" id="{9DDCD8FF-5B21-4010-AA92-DA3E3CF2DE19}"/>
              </a:ext>
            </a:extLst>
          </p:cNvPr>
          <p:cNvSpPr txBox="1"/>
          <p:nvPr/>
        </p:nvSpPr>
        <p:spPr>
          <a:xfrm>
            <a:off x="8874056" y="5587751"/>
            <a:ext cx="1060168"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（単位：百万円）</a:t>
            </a:r>
          </a:p>
        </p:txBody>
      </p:sp>
    </p:spTree>
    <p:extLst>
      <p:ext uri="{BB962C8B-B14F-4D97-AF65-F5344CB8AC3E}">
        <p14:creationId xmlns:p14="http://schemas.microsoft.com/office/powerpoint/2010/main" val="104744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6098144"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２．財政シミュレーションの試算方法①</a:t>
            </a:r>
          </a:p>
        </p:txBody>
      </p:sp>
      <p:sp>
        <p:nvSpPr>
          <p:cNvPr id="13" name="正方形/長方形 12"/>
          <p:cNvSpPr/>
          <p:nvPr/>
        </p:nvSpPr>
        <p:spPr>
          <a:xfrm>
            <a:off x="9602046" y="6550924"/>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BIZ UDPゴシック" panose="020B0400000000000000" pitchFamily="50" charset="-128"/>
                <a:ea typeface="BIZ UDPゴシック" panose="020B0400000000000000" pitchFamily="50" charset="-128"/>
              </a:rPr>
              <a:t>２</a:t>
            </a:r>
          </a:p>
        </p:txBody>
      </p:sp>
      <p:sp>
        <p:nvSpPr>
          <p:cNvPr id="10" name="正方形/長方形 9"/>
          <p:cNvSpPr/>
          <p:nvPr/>
        </p:nvSpPr>
        <p:spPr>
          <a:xfrm>
            <a:off x="250594" y="789846"/>
            <a:ext cx="9385398" cy="2221121"/>
          </a:xfrm>
          <a:prstGeom prst="rect">
            <a:avLst/>
          </a:prstGeom>
        </p:spPr>
        <p:txBody>
          <a:bodyPr wrap="square">
            <a:spAutoFit/>
          </a:bodyPr>
          <a:lstStyle/>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令和２年度決算をベースに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年間推計</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en-US" altLang="ja-JP" sz="13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新型コロナウイルス感染症の流行が</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２決算値に及ぼした影響を控除することは困難であるため、控除しない。</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r>
            <a:b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b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　　　　→ 後年度の推計は</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２決算並みの財政規模で推移。</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人口推計に連動しうる費目は、国立社会保障・人口問題研究所（社人研）の平成</a:t>
            </a:r>
            <a:r>
              <a:rPr kumimoji="1" lang="en-US" altLang="ja-JP"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30</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年推計と連動</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その他の費目は、近年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原則、直近の３か年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の増加率や平均値などから試算</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今後対応が求められる公共施設の老朽化対策などは本試算に織り込んでいないが、財政収支への</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　 影響</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が大きいと想定されるので留意が必要</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243567" y="761052"/>
            <a:ext cx="9392425" cy="222520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2089980516"/>
              </p:ext>
            </p:extLst>
          </p:nvPr>
        </p:nvGraphicFramePr>
        <p:xfrm>
          <a:off x="130118" y="3072377"/>
          <a:ext cx="4330977" cy="3100703"/>
        </p:xfrm>
        <a:graphic>
          <a:graphicData uri="http://schemas.openxmlformats.org/drawingml/2006/table">
            <a:tbl>
              <a:tblPr>
                <a:tableStyleId>{5940675A-B579-460E-94D1-54222C63F5DA}</a:tableStyleId>
              </a:tblPr>
              <a:tblGrid>
                <a:gridCol w="341616">
                  <a:extLst>
                    <a:ext uri="{9D8B030D-6E8A-4147-A177-3AD203B41FA5}">
                      <a16:colId xmlns:a16="http://schemas.microsoft.com/office/drawing/2014/main" val="3356660803"/>
                    </a:ext>
                  </a:extLst>
                </a:gridCol>
                <a:gridCol w="1792818">
                  <a:extLst>
                    <a:ext uri="{9D8B030D-6E8A-4147-A177-3AD203B41FA5}">
                      <a16:colId xmlns:a16="http://schemas.microsoft.com/office/drawing/2014/main" val="2163183408"/>
                    </a:ext>
                  </a:extLst>
                </a:gridCol>
                <a:gridCol w="2196543">
                  <a:extLst>
                    <a:ext uri="{9D8B030D-6E8A-4147-A177-3AD203B41FA5}">
                      <a16:colId xmlns:a16="http://schemas.microsoft.com/office/drawing/2014/main" val="2898818577"/>
                    </a:ext>
                  </a:extLst>
                </a:gridCol>
              </a:tblGrid>
              <a:tr h="3052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08761">
                <a:tc rowSpan="5">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人口に連動する税目（個人町民税など）が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508761">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国・地方の厳しい財政状況を踏まえ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1397604318"/>
                  </a:ext>
                </a:extLst>
              </a:tr>
              <a:tr h="50901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spc="-50" baseline="0" dirty="0">
                          <a:latin typeface="BIZ UDPゴシック" panose="020B0400000000000000" pitchFamily="50" charset="-128"/>
                          <a:ea typeface="BIZ UDPゴシック" panose="020B0400000000000000" pitchFamily="50" charset="-128"/>
                        </a:rPr>
                        <a:t>補助費等の増加と連動して</a:t>
                      </a:r>
                      <a:r>
                        <a:rPr kumimoji="1" lang="ja-JP" altLang="en-US" sz="1200" b="1" u="sng" spc="-50" baseline="0"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spc="-50" baseline="0"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71010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2649666177"/>
                  </a:ext>
                </a:extLst>
              </a:tr>
            </a:tbl>
          </a:graphicData>
        </a:graphic>
      </p:graphicFrame>
      <p:sp>
        <p:nvSpPr>
          <p:cNvPr id="12" name="テキスト ボックス 11"/>
          <p:cNvSpPr txBox="1"/>
          <p:nvPr/>
        </p:nvSpPr>
        <p:spPr>
          <a:xfrm>
            <a:off x="78059" y="6277573"/>
            <a:ext cx="4493941" cy="461665"/>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原則として特定目的基金からの繰入金は見込まず、各年度の　</a:t>
            </a:r>
            <a:r>
              <a:rPr kumimoji="1" lang="en-US" altLang="ja-JP" sz="1200" dirty="0">
                <a:latin typeface="BIZ UDPゴシック" panose="020B0400000000000000" pitchFamily="50" charset="-128"/>
                <a:ea typeface="BIZ UDPゴシック" panose="020B0400000000000000" pitchFamily="50" charset="-128"/>
              </a:rPr>
              <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　　 財源不足額には財政調整基金からの繰入金のみを充当</a:t>
            </a:r>
          </a:p>
        </p:txBody>
      </p:sp>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507876081"/>
              </p:ext>
            </p:extLst>
          </p:nvPr>
        </p:nvGraphicFramePr>
        <p:xfrm>
          <a:off x="4572000" y="3076124"/>
          <a:ext cx="5198076" cy="3533681"/>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284804">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284804">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給与等は近年と同水準／退職手当は個別に積上げ</a:t>
                      </a:r>
                    </a:p>
                  </a:txBody>
                  <a:tcPr anchor="ctr"/>
                </a:tc>
                <a:extLst>
                  <a:ext uri="{0D108BD9-81ED-4DB2-BD59-A6C34878D82A}">
                    <a16:rowId xmlns:a16="http://schemas.microsoft.com/office/drawing/2014/main" val="1279605222"/>
                  </a:ext>
                </a:extLst>
              </a:tr>
              <a:tr h="28480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90715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２年度は、新型コロナウイルス感染症関連事業</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費が大きく（特に補助費）、近年の傾向と比べ特</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200" b="0" u="none" baseline="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異であるため、増加率の算定対象年度から除外</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28480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7467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既発分は町による推計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012637">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a:t>
                      </a:r>
                      <a:r>
                        <a:rPr kumimoji="1" lang="ja-JP" altLang="en-US" sz="1200" b="0">
                          <a:latin typeface="BIZ UDPゴシック" panose="020B0400000000000000" pitchFamily="50" charset="-128"/>
                          <a:ea typeface="BIZ UDPゴシック" panose="020B0400000000000000" pitchFamily="50" charset="-128"/>
                        </a:rPr>
                        <a:t>給付費総額の推計値と</a:t>
                      </a:r>
                      <a:r>
                        <a:rPr kumimoji="1" lang="ja-JP" altLang="en-US" sz="1200" b="0" dirty="0">
                          <a:latin typeface="BIZ UDPゴシック" panose="020B0400000000000000" pitchFamily="50" charset="-128"/>
                          <a:ea typeface="BIZ UDPゴシック" panose="020B0400000000000000" pitchFamily="50" charset="-128"/>
                        </a:rPr>
                        <a:t>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下水特会は近年と同水準</a:t>
                      </a:r>
                      <a:endParaRPr kumimoji="1" lang="en-US" altLang="ja-JP" sz="1200" b="0" spc="-15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全体として</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873159172"/>
                  </a:ext>
                </a:extLst>
              </a:tr>
            </a:tbl>
          </a:graphicData>
        </a:graphic>
      </p:graphicFrame>
    </p:spTree>
    <p:extLst>
      <p:ext uri="{BB962C8B-B14F-4D97-AF65-F5344CB8AC3E}">
        <p14:creationId xmlns:p14="http://schemas.microsoft.com/office/powerpoint/2010/main" val="1193505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 name="グラフ 47">
            <a:extLst>
              <a:ext uri="{FF2B5EF4-FFF2-40B4-BE49-F238E27FC236}">
                <a16:creationId xmlns:a16="http://schemas.microsoft.com/office/drawing/2014/main" id="{00000000-0008-0000-0400-000008000000}"/>
              </a:ext>
            </a:extLst>
          </p:cNvPr>
          <p:cNvGraphicFramePr>
            <a:graphicFrameLocks/>
          </p:cNvGraphicFramePr>
          <p:nvPr>
            <p:extLst>
              <p:ext uri="{D42A27DB-BD31-4B8C-83A1-F6EECF244321}">
                <p14:modId xmlns:p14="http://schemas.microsoft.com/office/powerpoint/2010/main" val="3403096004"/>
              </p:ext>
            </p:extLst>
          </p:nvPr>
        </p:nvGraphicFramePr>
        <p:xfrm>
          <a:off x="183339" y="3155428"/>
          <a:ext cx="5745102" cy="37025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8" name="グラフ 67">
            <a:extLst>
              <a:ext uri="{FF2B5EF4-FFF2-40B4-BE49-F238E27FC236}">
                <a16:creationId xmlns:a16="http://schemas.microsoft.com/office/drawing/2014/main" id="{00000000-0008-0000-0400-000010000000}"/>
              </a:ext>
            </a:extLst>
          </p:cNvPr>
          <p:cNvGraphicFramePr>
            <a:graphicFrameLocks/>
          </p:cNvGraphicFramePr>
          <p:nvPr>
            <p:extLst>
              <p:ext uri="{D42A27DB-BD31-4B8C-83A1-F6EECF244321}">
                <p14:modId xmlns:p14="http://schemas.microsoft.com/office/powerpoint/2010/main" val="4124182740"/>
              </p:ext>
            </p:extLst>
          </p:nvPr>
        </p:nvGraphicFramePr>
        <p:xfrm>
          <a:off x="8134396" y="5141347"/>
          <a:ext cx="1443893" cy="14328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0" name="グラフ 59">
            <a:extLst>
              <a:ext uri="{FF2B5EF4-FFF2-40B4-BE49-F238E27FC236}">
                <a16:creationId xmlns:a16="http://schemas.microsoft.com/office/drawing/2014/main" id="{00000000-0008-0000-0400-00000E000000}"/>
              </a:ext>
            </a:extLst>
          </p:cNvPr>
          <p:cNvGraphicFramePr>
            <a:graphicFrameLocks/>
          </p:cNvGraphicFramePr>
          <p:nvPr>
            <p:extLst>
              <p:ext uri="{D42A27DB-BD31-4B8C-83A1-F6EECF244321}">
                <p14:modId xmlns:p14="http://schemas.microsoft.com/office/powerpoint/2010/main" val="1291202095"/>
              </p:ext>
            </p:extLst>
          </p:nvPr>
        </p:nvGraphicFramePr>
        <p:xfrm>
          <a:off x="7694740" y="3274481"/>
          <a:ext cx="2147840" cy="14228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6" name="グラフ 55">
            <a:extLst>
              <a:ext uri="{FF2B5EF4-FFF2-40B4-BE49-F238E27FC236}">
                <a16:creationId xmlns:a16="http://schemas.microsoft.com/office/drawing/2014/main" id="{00000000-0008-0000-0400-00000F000000}"/>
              </a:ext>
            </a:extLst>
          </p:cNvPr>
          <p:cNvGraphicFramePr>
            <a:graphicFrameLocks/>
          </p:cNvGraphicFramePr>
          <p:nvPr>
            <p:extLst>
              <p:ext uri="{D42A27DB-BD31-4B8C-83A1-F6EECF244321}">
                <p14:modId xmlns:p14="http://schemas.microsoft.com/office/powerpoint/2010/main" val="3103931037"/>
              </p:ext>
            </p:extLst>
          </p:nvPr>
        </p:nvGraphicFramePr>
        <p:xfrm>
          <a:off x="6123494" y="5141348"/>
          <a:ext cx="1816156" cy="143285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4" name="グラフ 43">
            <a:extLst>
              <a:ext uri="{FF2B5EF4-FFF2-40B4-BE49-F238E27FC236}">
                <a16:creationId xmlns:a16="http://schemas.microsoft.com/office/drawing/2014/main" id="{00000000-0008-0000-0400-00000D000000}"/>
              </a:ext>
            </a:extLst>
          </p:cNvPr>
          <p:cNvGraphicFramePr>
            <a:graphicFrameLocks/>
          </p:cNvGraphicFramePr>
          <p:nvPr>
            <p:extLst>
              <p:ext uri="{D42A27DB-BD31-4B8C-83A1-F6EECF244321}">
                <p14:modId xmlns:p14="http://schemas.microsoft.com/office/powerpoint/2010/main" val="1480736771"/>
              </p:ext>
            </p:extLst>
          </p:nvPr>
        </p:nvGraphicFramePr>
        <p:xfrm>
          <a:off x="6010431" y="3275144"/>
          <a:ext cx="2090277" cy="1383081"/>
        </p:xfrm>
        <a:graphic>
          <a:graphicData uri="http://schemas.openxmlformats.org/drawingml/2006/chart">
            <c:chart xmlns:c="http://schemas.openxmlformats.org/drawingml/2006/chart" xmlns:r="http://schemas.openxmlformats.org/officeDocument/2006/relationships" r:id="rId6"/>
          </a:graphicData>
        </a:graphic>
      </p:graphicFrame>
      <p:sp>
        <p:nvSpPr>
          <p:cNvPr id="40" name="正方形/長方形 39"/>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206323" y="840287"/>
            <a:ext cx="9487041" cy="1874414"/>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0" name="テキスト ボックス 29"/>
          <p:cNvSpPr txBox="1"/>
          <p:nvPr/>
        </p:nvSpPr>
        <p:spPr>
          <a:xfrm>
            <a:off x="1006377" y="2967367"/>
            <a:ext cx="4072276"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補助費等（歳出）、国・府支出金（歳入）の見通し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35" name="テキスト ボックス 34"/>
          <p:cNvSpPr txBox="1"/>
          <p:nvPr/>
        </p:nvSpPr>
        <p:spPr>
          <a:xfrm>
            <a:off x="172998" y="3426404"/>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4" name="下矢印 3"/>
          <p:cNvSpPr/>
          <p:nvPr/>
        </p:nvSpPr>
        <p:spPr>
          <a:xfrm rot="11766081">
            <a:off x="1037760" y="5093547"/>
            <a:ext cx="127684" cy="47340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a:cxnSpLocks/>
          </p:cNvCxnSpPr>
          <p:nvPr/>
        </p:nvCxnSpPr>
        <p:spPr>
          <a:xfrm flipH="1" flipV="1">
            <a:off x="1371253" y="4800390"/>
            <a:ext cx="487524" cy="1149889"/>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角丸四角形 2"/>
          <p:cNvSpPr/>
          <p:nvPr/>
        </p:nvSpPr>
        <p:spPr>
          <a:xfrm>
            <a:off x="1868397" y="5906475"/>
            <a:ext cx="1650663" cy="380749"/>
          </a:xfrm>
          <a:prstGeom prst="roundRect">
            <a:avLst/>
          </a:prstGeom>
          <a:solidFill>
            <a:schemeClr val="accent6">
              <a:lumMod val="20000"/>
              <a:lumOff val="80000"/>
            </a:schemeClr>
          </a:solid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ベースとなる決算値が、</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例年に比べ大きく増加</a:t>
            </a:r>
          </a:p>
        </p:txBody>
      </p:sp>
      <p:sp>
        <p:nvSpPr>
          <p:cNvPr id="45" name="角丸四角形 44"/>
          <p:cNvSpPr/>
          <p:nvPr/>
        </p:nvSpPr>
        <p:spPr>
          <a:xfrm>
            <a:off x="1468078" y="3953811"/>
            <a:ext cx="3089002" cy="413410"/>
          </a:xfrm>
          <a:prstGeom prst="roundRect">
            <a:avLst/>
          </a:prstGeom>
          <a:solidFill>
            <a:schemeClr val="accent5">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推計値は、</a:t>
            </a:r>
            <a:r>
              <a:rPr kumimoji="1" lang="en-US" altLang="ja-JP" sz="1000" dirty="0">
                <a:solidFill>
                  <a:schemeClr val="tx1"/>
                </a:solidFill>
                <a:latin typeface="BIZ UDPゴシック" panose="020B0400000000000000" pitchFamily="50" charset="-128"/>
                <a:ea typeface="BIZ UDPゴシック" panose="020B0400000000000000" pitchFamily="50" charset="-128"/>
              </a:rPr>
              <a:t>R2</a:t>
            </a:r>
            <a:r>
              <a:rPr kumimoji="1" lang="ja-JP" altLang="en-US" sz="1000" dirty="0">
                <a:solidFill>
                  <a:schemeClr val="tx1"/>
                </a:solidFill>
                <a:latin typeface="BIZ UDPゴシック" panose="020B0400000000000000" pitchFamily="50" charset="-128"/>
                <a:ea typeface="BIZ UDPゴシック" panose="020B0400000000000000" pitchFamily="50" charset="-128"/>
              </a:rPr>
              <a:t>年度歳入に占める国・府支出金割合を</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各年度の歳出に乗じるため、増加傾向</a:t>
            </a:r>
          </a:p>
        </p:txBody>
      </p:sp>
      <p:sp>
        <p:nvSpPr>
          <p:cNvPr id="46" name="テキスト ボックス 45"/>
          <p:cNvSpPr txBox="1"/>
          <p:nvPr/>
        </p:nvSpPr>
        <p:spPr>
          <a:xfrm>
            <a:off x="5980828" y="2966907"/>
            <a:ext cx="3597461"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歳入：「国・府支出金」の割合の変化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右矢印 11"/>
          <p:cNvSpPr/>
          <p:nvPr/>
        </p:nvSpPr>
        <p:spPr>
          <a:xfrm>
            <a:off x="7694555" y="3642562"/>
            <a:ext cx="194495" cy="60765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5956050" y="4850371"/>
            <a:ext cx="3597461"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歳出：「補助費等」の割合の変化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4" name="正方形/長方形 73"/>
          <p:cNvSpPr>
            <a:spLocks noChangeAspect="1"/>
          </p:cNvSpPr>
          <p:nvPr/>
        </p:nvSpPr>
        <p:spPr>
          <a:xfrm>
            <a:off x="6114070" y="3474838"/>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令和元年度</a:t>
            </a:r>
          </a:p>
        </p:txBody>
      </p:sp>
      <p:sp>
        <p:nvSpPr>
          <p:cNvPr id="2" name="角丸四角形 1"/>
          <p:cNvSpPr/>
          <p:nvPr/>
        </p:nvSpPr>
        <p:spPr>
          <a:xfrm>
            <a:off x="6332387" y="4557998"/>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５２</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5" name="正方形/長方形 4"/>
          <p:cNvSpPr/>
          <p:nvPr/>
        </p:nvSpPr>
        <p:spPr>
          <a:xfrm>
            <a:off x="5956050" y="3274684"/>
            <a:ext cx="3658366" cy="15257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5962619" y="5143622"/>
            <a:ext cx="3658366" cy="15257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a:spLocks noChangeAspect="1"/>
          </p:cNvSpPr>
          <p:nvPr/>
        </p:nvSpPr>
        <p:spPr>
          <a:xfrm>
            <a:off x="7971770" y="3474838"/>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a:t>
            </a:r>
            <a:r>
              <a:rPr kumimoji="1" lang="en-US" altLang="ja-JP" sz="1050" dirty="0">
                <a:solidFill>
                  <a:schemeClr val="tx1"/>
                </a:solidFill>
                <a:latin typeface="BIZ UDPゴシック" panose="020B0400000000000000" pitchFamily="50" charset="-128"/>
                <a:ea typeface="BIZ UDPゴシック" panose="020B0400000000000000" pitchFamily="50" charset="-128"/>
              </a:rPr>
              <a:t>2</a:t>
            </a:r>
            <a:r>
              <a:rPr kumimoji="1" lang="ja-JP" altLang="en-US" sz="1050" dirty="0">
                <a:solidFill>
                  <a:schemeClr val="tx1"/>
                </a:solidFill>
                <a:latin typeface="BIZ UDPゴシック" panose="020B0400000000000000" pitchFamily="50" charset="-128"/>
                <a:ea typeface="BIZ UDPゴシック" panose="020B0400000000000000" pitchFamily="50" charset="-128"/>
              </a:rPr>
              <a:t>年度</a:t>
            </a:r>
          </a:p>
        </p:txBody>
      </p:sp>
      <p:sp>
        <p:nvSpPr>
          <p:cNvPr id="62" name="角丸四角形 61"/>
          <p:cNvSpPr/>
          <p:nvPr/>
        </p:nvSpPr>
        <p:spPr>
          <a:xfrm>
            <a:off x="8102417" y="4551924"/>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７０</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63" name="右矢印 62"/>
          <p:cNvSpPr/>
          <p:nvPr/>
        </p:nvSpPr>
        <p:spPr>
          <a:xfrm>
            <a:off x="7696200" y="5617964"/>
            <a:ext cx="194495" cy="60765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a:spLocks noChangeAspect="1"/>
          </p:cNvSpPr>
          <p:nvPr/>
        </p:nvSpPr>
        <p:spPr>
          <a:xfrm>
            <a:off x="6114070" y="5357875"/>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令和元年度</a:t>
            </a:r>
          </a:p>
        </p:txBody>
      </p:sp>
      <p:sp>
        <p:nvSpPr>
          <p:cNvPr id="65" name="正方形/長方形 64"/>
          <p:cNvSpPr>
            <a:spLocks noChangeAspect="1"/>
          </p:cNvSpPr>
          <p:nvPr/>
        </p:nvSpPr>
        <p:spPr>
          <a:xfrm>
            <a:off x="7971769" y="5357152"/>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a:t>
            </a:r>
            <a:r>
              <a:rPr kumimoji="1" lang="en-US" altLang="ja-JP" sz="1050" dirty="0">
                <a:solidFill>
                  <a:schemeClr val="tx1"/>
                </a:solidFill>
                <a:latin typeface="BIZ UDPゴシック" panose="020B0400000000000000" pitchFamily="50" charset="-128"/>
                <a:ea typeface="BIZ UDPゴシック" panose="020B0400000000000000" pitchFamily="50" charset="-128"/>
              </a:rPr>
              <a:t>2</a:t>
            </a:r>
            <a:r>
              <a:rPr kumimoji="1" lang="ja-JP" altLang="en-US" sz="1050" dirty="0">
                <a:solidFill>
                  <a:schemeClr val="tx1"/>
                </a:solidFill>
                <a:latin typeface="BIZ UDPゴシック" panose="020B0400000000000000" pitchFamily="50" charset="-128"/>
                <a:ea typeface="BIZ UDPゴシック" panose="020B0400000000000000" pitchFamily="50" charset="-128"/>
              </a:rPr>
              <a:t>年度</a:t>
            </a:r>
          </a:p>
        </p:txBody>
      </p:sp>
      <p:sp>
        <p:nvSpPr>
          <p:cNvPr id="66" name="角丸四角形 65"/>
          <p:cNvSpPr/>
          <p:nvPr/>
        </p:nvSpPr>
        <p:spPr>
          <a:xfrm>
            <a:off x="6323568" y="6438991"/>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５２</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67" name="角丸四角形 66"/>
          <p:cNvSpPr/>
          <p:nvPr/>
        </p:nvSpPr>
        <p:spPr>
          <a:xfrm>
            <a:off x="8166568" y="6441433"/>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７０</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70" name="角丸四角形 69"/>
          <p:cNvSpPr/>
          <p:nvPr/>
        </p:nvSpPr>
        <p:spPr>
          <a:xfrm>
            <a:off x="6574873" y="3591216"/>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bg1"/>
                </a:solidFill>
                <a:latin typeface="BIZ UDPゴシック" panose="020B0400000000000000" pitchFamily="50" charset="-128"/>
                <a:ea typeface="BIZ UDPゴシック" panose="020B0400000000000000" pitchFamily="50" charset="-128"/>
              </a:rPr>
              <a:t>１９．７</a:t>
            </a:r>
            <a:r>
              <a:rPr kumimoji="1" lang="en-US" altLang="ja-JP" sz="700" b="1" dirty="0">
                <a:ln w="6350">
                  <a:noFill/>
                </a:ln>
                <a:solidFill>
                  <a:schemeClr val="bg1"/>
                </a:solidFill>
                <a:latin typeface="BIZ UDPゴシック" panose="020B0400000000000000" pitchFamily="50" charset="-128"/>
                <a:ea typeface="BIZ UDPゴシック" panose="020B0400000000000000" pitchFamily="50" charset="-128"/>
              </a:rPr>
              <a:t>%</a:t>
            </a:r>
            <a:endParaRPr kumimoji="1" lang="ja-JP" altLang="en-US" sz="1050" b="1" dirty="0">
              <a:ln w="6350">
                <a:noFill/>
              </a:ln>
              <a:solidFill>
                <a:schemeClr val="bg1"/>
              </a:solidFill>
              <a:latin typeface="BIZ UDPゴシック" panose="020B0400000000000000" pitchFamily="50" charset="-128"/>
              <a:ea typeface="BIZ UDPゴシック" panose="020B0400000000000000" pitchFamily="50" charset="-128"/>
            </a:endParaRPr>
          </a:p>
        </p:txBody>
      </p:sp>
      <p:sp>
        <p:nvSpPr>
          <p:cNvPr id="73" name="角丸四角形 72"/>
          <p:cNvSpPr/>
          <p:nvPr/>
        </p:nvSpPr>
        <p:spPr>
          <a:xfrm>
            <a:off x="6602108" y="5707927"/>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tx1"/>
                </a:solidFill>
                <a:latin typeface="BIZ UDPゴシック" panose="020B0400000000000000" pitchFamily="50" charset="-128"/>
                <a:ea typeface="BIZ UDPゴシック" panose="020B0400000000000000" pitchFamily="50" charset="-128"/>
              </a:rPr>
              <a:t>１０．５</a:t>
            </a:r>
            <a:r>
              <a:rPr kumimoji="1" lang="en-US" altLang="ja-JP" sz="700" b="1" dirty="0">
                <a:ln w="6350">
                  <a:noFill/>
                </a:ln>
                <a:solidFill>
                  <a:schemeClr val="tx1"/>
                </a:solidFill>
                <a:latin typeface="BIZ UDPゴシック" panose="020B0400000000000000" pitchFamily="50" charset="-128"/>
                <a:ea typeface="BIZ UDPゴシック" panose="020B0400000000000000" pitchFamily="50" charset="-128"/>
              </a:rPr>
              <a:t>%</a:t>
            </a:r>
            <a:endParaRPr kumimoji="1" lang="ja-JP" altLang="en-US" sz="700" b="1" dirty="0">
              <a:ln w="6350">
                <a:noFill/>
              </a:ln>
              <a:solidFill>
                <a:schemeClr val="tx1"/>
              </a:solidFill>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AF892949-EB4C-49C2-8EED-312386F7F32B}"/>
              </a:ext>
            </a:extLst>
          </p:cNvPr>
          <p:cNvSpPr/>
          <p:nvPr/>
        </p:nvSpPr>
        <p:spPr>
          <a:xfrm>
            <a:off x="9558794" y="6501263"/>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BIZ UDPゴシック" panose="020B0400000000000000" pitchFamily="50" charset="-128"/>
                <a:ea typeface="BIZ UDPゴシック" panose="020B0400000000000000" pitchFamily="50" charset="-128"/>
              </a:rPr>
              <a:t>３</a:t>
            </a:r>
          </a:p>
        </p:txBody>
      </p:sp>
      <p:sp>
        <p:nvSpPr>
          <p:cNvPr id="38" name="角丸四角形 7">
            <a:extLst>
              <a:ext uri="{FF2B5EF4-FFF2-40B4-BE49-F238E27FC236}">
                <a16:creationId xmlns:a16="http://schemas.microsoft.com/office/drawing/2014/main" id="{E76C10FE-4504-4A4C-9C24-CFADFEA709DC}"/>
              </a:ext>
            </a:extLst>
          </p:cNvPr>
          <p:cNvSpPr/>
          <p:nvPr/>
        </p:nvSpPr>
        <p:spPr>
          <a:xfrm>
            <a:off x="2981143" y="5317558"/>
            <a:ext cx="2628421" cy="241329"/>
          </a:xfrm>
          <a:prstGeom prst="round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推計値は、近年の増加率を乗じ、増加傾向</a:t>
            </a:r>
          </a:p>
        </p:txBody>
      </p:sp>
      <p:cxnSp>
        <p:nvCxnSpPr>
          <p:cNvPr id="41" name="直線矢印コネクタ 40">
            <a:extLst>
              <a:ext uri="{FF2B5EF4-FFF2-40B4-BE49-F238E27FC236}">
                <a16:creationId xmlns:a16="http://schemas.microsoft.com/office/drawing/2014/main" id="{770EE86E-4437-4CAD-8EE2-A6758F73D107}"/>
              </a:ext>
            </a:extLst>
          </p:cNvPr>
          <p:cNvCxnSpPr>
            <a:cxnSpLocks/>
          </p:cNvCxnSpPr>
          <p:nvPr/>
        </p:nvCxnSpPr>
        <p:spPr>
          <a:xfrm flipH="1" flipV="1">
            <a:off x="1371253" y="5253318"/>
            <a:ext cx="487525" cy="928494"/>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7" name="下矢印 3">
            <a:extLst>
              <a:ext uri="{FF2B5EF4-FFF2-40B4-BE49-F238E27FC236}">
                <a16:creationId xmlns:a16="http://schemas.microsoft.com/office/drawing/2014/main" id="{B22F7482-30C8-4188-A49E-DF372D5CC1A5}"/>
              </a:ext>
            </a:extLst>
          </p:cNvPr>
          <p:cNvSpPr/>
          <p:nvPr/>
        </p:nvSpPr>
        <p:spPr>
          <a:xfrm rot="11766081">
            <a:off x="1180426" y="5615023"/>
            <a:ext cx="127684" cy="47340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69">
            <a:extLst>
              <a:ext uri="{FF2B5EF4-FFF2-40B4-BE49-F238E27FC236}">
                <a16:creationId xmlns:a16="http://schemas.microsoft.com/office/drawing/2014/main" id="{82E1D049-986D-4A9B-B424-4F556D313317}"/>
              </a:ext>
            </a:extLst>
          </p:cNvPr>
          <p:cNvSpPr/>
          <p:nvPr/>
        </p:nvSpPr>
        <p:spPr>
          <a:xfrm>
            <a:off x="8355740" y="5605336"/>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bg1"/>
                </a:solidFill>
                <a:latin typeface="BIZ UDPゴシック" panose="020B0400000000000000" pitchFamily="50" charset="-128"/>
                <a:ea typeface="BIZ UDPゴシック" panose="020B0400000000000000" pitchFamily="50" charset="-128"/>
              </a:rPr>
              <a:t>２９．１</a:t>
            </a:r>
            <a:r>
              <a:rPr kumimoji="1" lang="en-US" altLang="ja-JP" sz="700" b="1" dirty="0">
                <a:ln w="6350">
                  <a:noFill/>
                </a:ln>
                <a:solidFill>
                  <a:schemeClr val="bg1"/>
                </a:solidFill>
                <a:latin typeface="BIZ UDPゴシック" panose="020B0400000000000000" pitchFamily="50" charset="-128"/>
                <a:ea typeface="BIZ UDPゴシック" panose="020B0400000000000000" pitchFamily="50" charset="-128"/>
              </a:rPr>
              <a:t>%</a:t>
            </a:r>
            <a:endParaRPr kumimoji="1" lang="ja-JP" altLang="en-US" sz="1050" b="1" dirty="0">
              <a:ln w="6350">
                <a:noFill/>
              </a:ln>
              <a:solidFill>
                <a:schemeClr val="bg1"/>
              </a:solidFill>
              <a:latin typeface="BIZ UDPゴシック" panose="020B0400000000000000" pitchFamily="50" charset="-128"/>
              <a:ea typeface="BIZ UDPゴシック" panose="020B0400000000000000" pitchFamily="50" charset="-128"/>
            </a:endParaRPr>
          </a:p>
        </p:txBody>
      </p:sp>
      <p:sp>
        <p:nvSpPr>
          <p:cNvPr id="55" name="角丸四角形 69">
            <a:extLst>
              <a:ext uri="{FF2B5EF4-FFF2-40B4-BE49-F238E27FC236}">
                <a16:creationId xmlns:a16="http://schemas.microsoft.com/office/drawing/2014/main" id="{30BC955B-F393-457B-A1D8-4DF4968389CA}"/>
              </a:ext>
            </a:extLst>
          </p:cNvPr>
          <p:cNvSpPr/>
          <p:nvPr/>
        </p:nvSpPr>
        <p:spPr>
          <a:xfrm>
            <a:off x="8355740" y="3752593"/>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bg1"/>
                </a:solidFill>
                <a:latin typeface="BIZ UDPゴシック" panose="020B0400000000000000" pitchFamily="50" charset="-128"/>
                <a:ea typeface="BIZ UDPゴシック" panose="020B0400000000000000" pitchFamily="50" charset="-128"/>
              </a:rPr>
              <a:t>３８．８</a:t>
            </a:r>
            <a:r>
              <a:rPr kumimoji="1" lang="en-US" altLang="ja-JP" sz="700" b="1" dirty="0">
                <a:ln w="6350">
                  <a:noFill/>
                </a:ln>
                <a:solidFill>
                  <a:schemeClr val="bg1"/>
                </a:solidFill>
                <a:latin typeface="BIZ UDPゴシック" panose="020B0400000000000000" pitchFamily="50" charset="-128"/>
                <a:ea typeface="BIZ UDPゴシック" panose="020B0400000000000000" pitchFamily="50" charset="-128"/>
              </a:rPr>
              <a:t>%</a:t>
            </a:r>
            <a:endParaRPr kumimoji="1" lang="ja-JP" altLang="en-US" sz="1050" b="1" dirty="0">
              <a:ln w="6350">
                <a:noFill/>
              </a:ln>
              <a:solidFill>
                <a:schemeClr val="bg1"/>
              </a:solidFill>
              <a:latin typeface="BIZ UDPゴシック" panose="020B0400000000000000" pitchFamily="50" charset="-128"/>
              <a:ea typeface="BIZ UDPゴシック" panose="020B0400000000000000" pitchFamily="50" charset="-128"/>
            </a:endParaRPr>
          </a:p>
        </p:txBody>
      </p:sp>
      <p:sp>
        <p:nvSpPr>
          <p:cNvPr id="43" name="正方形/長方形 42"/>
          <p:cNvSpPr/>
          <p:nvPr/>
        </p:nvSpPr>
        <p:spPr>
          <a:xfrm>
            <a:off x="206323" y="1031544"/>
            <a:ext cx="9930337" cy="1477328"/>
          </a:xfrm>
          <a:prstGeom prst="rect">
            <a:avLst/>
          </a:prstGeom>
        </p:spPr>
        <p:txBody>
          <a:bodyPr wrap="square">
            <a:spAutoFit/>
          </a:bodyPr>
          <a:lstStyle/>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新型コロナウイルス感染症対策として「特別定額給付金事業」を実施したため、</a:t>
            </a:r>
            <a:r>
              <a:rPr kumimoji="1" lang="ja-JP" altLang="en-US" sz="1600" dirty="0">
                <a:solidFill>
                  <a:srgbClr val="FF0000"/>
                </a:solidFill>
                <a:latin typeface="BIZ UDPゴシック" panose="020B0400000000000000" pitchFamily="50" charset="-128"/>
                <a:ea typeface="BIZ UDPゴシック" panose="020B0400000000000000" pitchFamily="50" charset="-128"/>
              </a:rPr>
              <a:t>令和２年度の「補助費等」</a:t>
            </a:r>
            <a:r>
              <a:rPr kumimoji="1" lang="en-US" altLang="ja-JP" sz="1600" dirty="0">
                <a:solidFill>
                  <a:srgbClr val="FF0000"/>
                </a:solidFill>
                <a:latin typeface="BIZ UDPゴシック" panose="020B0400000000000000" pitchFamily="50" charset="-128"/>
                <a:ea typeface="BIZ UDPゴシック" panose="020B0400000000000000" pitchFamily="50" charset="-128"/>
              </a:rPr>
              <a:t/>
            </a:r>
            <a:br>
              <a:rPr kumimoji="1" lang="en-US" altLang="ja-JP" sz="1600" dirty="0">
                <a:solidFill>
                  <a:srgbClr val="FF0000"/>
                </a:solidFill>
                <a:latin typeface="BIZ UDPゴシック" panose="020B0400000000000000" pitchFamily="50" charset="-128"/>
                <a:ea typeface="BIZ UDPゴシック" panose="020B0400000000000000" pitchFamily="50" charset="-128"/>
              </a:rPr>
            </a:br>
            <a:r>
              <a:rPr kumimoji="1" lang="ja-JP" altLang="en-US" sz="1600" dirty="0">
                <a:solidFill>
                  <a:srgbClr val="FF0000"/>
                </a:solidFill>
                <a:latin typeface="BIZ UDPゴシック" panose="020B0400000000000000" pitchFamily="50" charset="-128"/>
                <a:ea typeface="BIZ UDPゴシック" panose="020B0400000000000000" pitchFamily="50" charset="-128"/>
              </a:rPr>
              <a:t>　　が例年に比べ増大し、後年度の歳出の推計に影響。</a:t>
            </a: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spc="-30" dirty="0">
                <a:latin typeface="BIZ UDPゴシック" panose="020B0400000000000000" pitchFamily="50" charset="-128"/>
                <a:ea typeface="BIZ UDPゴシック" panose="020B0400000000000000" pitchFamily="50" charset="-128"/>
              </a:rPr>
              <a:t>また、本事業は</a:t>
            </a:r>
            <a:r>
              <a:rPr kumimoji="1" lang="ja-JP" altLang="en-US" sz="1600" spc="-30" dirty="0">
                <a:solidFill>
                  <a:srgbClr val="FF0000"/>
                </a:solidFill>
                <a:latin typeface="BIZ UDPゴシック" panose="020B0400000000000000" pitchFamily="50" charset="-128"/>
                <a:ea typeface="BIZ UDPゴシック" panose="020B0400000000000000" pitchFamily="50" charset="-128"/>
              </a:rPr>
              <a:t>全額国費であるため、令和２年度の「国・府支出金」も増大</a:t>
            </a:r>
            <a:r>
              <a:rPr kumimoji="1" lang="ja-JP" altLang="en-US" sz="1600" spc="-30" dirty="0">
                <a:latin typeface="BIZ UDPゴシック" panose="020B0400000000000000" pitchFamily="50" charset="-128"/>
                <a:ea typeface="BIZ UDPゴシック" panose="020B0400000000000000" pitchFamily="50" charset="-128"/>
              </a:rPr>
              <a:t>し、後年度の歳入の推計に影響。</a:t>
            </a:r>
            <a:endParaRPr kumimoji="1" lang="en-US" altLang="ja-JP" sz="1600" spc="-30" dirty="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accent2"/>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ただし、歳入歳出ともに同様に増加していることから、収支への影響は少ない。</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6033547" y="4568652"/>
            <a:ext cx="646331" cy="230832"/>
          </a:xfrm>
          <a:prstGeom prst="rect">
            <a:avLst/>
          </a:prstGeom>
          <a:noFill/>
        </p:spPr>
        <p:txBody>
          <a:bodyPr wrap="none" rtlCol="0">
            <a:spAutoFit/>
          </a:bodyPr>
          <a:lstStyle/>
          <a:p>
            <a:r>
              <a:rPr kumimoji="1" lang="ja-JP" altLang="en-US" sz="900" dirty="0">
                <a:latin typeface="BIZ UDPゴシック" panose="020B0400000000000000" pitchFamily="50" charset="-128"/>
                <a:ea typeface="BIZ UDPゴシック" panose="020B0400000000000000" pitchFamily="50" charset="-128"/>
              </a:rPr>
              <a:t>歳入総額</a:t>
            </a:r>
          </a:p>
        </p:txBody>
      </p:sp>
      <p:sp>
        <p:nvSpPr>
          <p:cNvPr id="42" name="テキスト ボックス 41"/>
          <p:cNvSpPr txBox="1"/>
          <p:nvPr/>
        </p:nvSpPr>
        <p:spPr>
          <a:xfrm>
            <a:off x="6033630" y="6445828"/>
            <a:ext cx="646331" cy="230832"/>
          </a:xfrm>
          <a:prstGeom prst="rect">
            <a:avLst/>
          </a:prstGeom>
          <a:noFill/>
        </p:spPr>
        <p:txBody>
          <a:bodyPr wrap="none" rtlCol="0">
            <a:spAutoFit/>
          </a:bodyPr>
          <a:lstStyle/>
          <a:p>
            <a:r>
              <a:rPr kumimoji="1" lang="ja-JP" altLang="en-US" sz="900" dirty="0">
                <a:latin typeface="BIZ UDPゴシック" panose="020B0400000000000000" pitchFamily="50" charset="-128"/>
                <a:ea typeface="BIZ UDPゴシック" panose="020B0400000000000000" pitchFamily="50" charset="-128"/>
              </a:rPr>
              <a:t>歳出総額</a:t>
            </a:r>
          </a:p>
        </p:txBody>
      </p:sp>
      <p:sp>
        <p:nvSpPr>
          <p:cNvPr id="49" name="テキスト ボックス 48"/>
          <p:cNvSpPr txBox="1"/>
          <p:nvPr/>
        </p:nvSpPr>
        <p:spPr>
          <a:xfrm>
            <a:off x="78059" y="69752"/>
            <a:ext cx="9911688" cy="523220"/>
          </a:xfrm>
          <a:prstGeom prst="rect">
            <a:avLst/>
          </a:prstGeom>
          <a:noFill/>
        </p:spPr>
        <p:txBody>
          <a:bodyPr wrap="none" rtlCol="0">
            <a:spAutoFit/>
          </a:bodyPr>
          <a:lstStyle/>
          <a:p>
            <a:r>
              <a:rPr kumimoji="1" lang="ja-JP" altLang="en-US" sz="2800" b="1" spc="-120"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２．財政シミュレーションの試算方法②　（補助費等、国・府支出金）</a:t>
            </a:r>
          </a:p>
        </p:txBody>
      </p:sp>
    </p:spTree>
    <p:extLst>
      <p:ext uri="{BB962C8B-B14F-4D97-AF65-F5344CB8AC3E}">
        <p14:creationId xmlns:p14="http://schemas.microsoft.com/office/powerpoint/2010/main" val="79879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グラフ 43">
            <a:extLst>
              <a:ext uri="{FF2B5EF4-FFF2-40B4-BE49-F238E27FC236}">
                <a16:creationId xmlns:a16="http://schemas.microsoft.com/office/drawing/2014/main" id="{00000000-0008-0000-0400-000005000000}"/>
              </a:ext>
            </a:extLst>
          </p:cNvPr>
          <p:cNvGraphicFramePr>
            <a:graphicFrameLocks/>
          </p:cNvGraphicFramePr>
          <p:nvPr>
            <p:extLst>
              <p:ext uri="{D42A27DB-BD31-4B8C-83A1-F6EECF244321}">
                <p14:modId xmlns:p14="http://schemas.microsoft.com/office/powerpoint/2010/main" val="1802570817"/>
              </p:ext>
            </p:extLst>
          </p:nvPr>
        </p:nvGraphicFramePr>
        <p:xfrm>
          <a:off x="5136060" y="3726657"/>
          <a:ext cx="4608416" cy="28625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2" name="グラフ 31">
            <a:extLst>
              <a:ext uri="{FF2B5EF4-FFF2-40B4-BE49-F238E27FC236}">
                <a16:creationId xmlns:a16="http://schemas.microsoft.com/office/drawing/2014/main" id="{00000000-0008-0000-0400-000004000000}"/>
              </a:ext>
            </a:extLst>
          </p:cNvPr>
          <p:cNvGraphicFramePr>
            <a:graphicFrameLocks/>
          </p:cNvGraphicFramePr>
          <p:nvPr>
            <p:extLst>
              <p:ext uri="{D42A27DB-BD31-4B8C-83A1-F6EECF244321}">
                <p14:modId xmlns:p14="http://schemas.microsoft.com/office/powerpoint/2010/main" val="3164256637"/>
              </p:ext>
            </p:extLst>
          </p:nvPr>
        </p:nvGraphicFramePr>
        <p:xfrm>
          <a:off x="281532" y="3690129"/>
          <a:ext cx="4945725" cy="28625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 6"/>
          <p:cNvGraphicFramePr>
            <a:graphicFrameLocks noGrp="1"/>
          </p:cNvGraphicFramePr>
          <p:nvPr>
            <p:extLst>
              <p:ext uri="{D42A27DB-BD31-4B8C-83A1-F6EECF244321}">
                <p14:modId xmlns:p14="http://schemas.microsoft.com/office/powerpoint/2010/main" val="2723113018"/>
              </p:ext>
            </p:extLst>
          </p:nvPr>
        </p:nvGraphicFramePr>
        <p:xfrm>
          <a:off x="8096551" y="1975908"/>
          <a:ext cx="685800" cy="1096460"/>
        </p:xfrm>
        <a:graphic>
          <a:graphicData uri="http://schemas.openxmlformats.org/drawingml/2006/table">
            <a:tbl>
              <a:tblPr>
                <a:tableStyleId>{5C22544A-7EE6-4342-B048-85BDC9FD1C3A}</a:tableStyleId>
              </a:tblPr>
              <a:tblGrid>
                <a:gridCol w="685800">
                  <a:extLst>
                    <a:ext uri="{9D8B030D-6E8A-4147-A177-3AD203B41FA5}">
                      <a16:colId xmlns:a16="http://schemas.microsoft.com/office/drawing/2014/main" val="1826271987"/>
                    </a:ext>
                  </a:extLst>
                </a:gridCol>
              </a:tblGrid>
              <a:tr h="219292">
                <a:tc>
                  <a:txBody>
                    <a:bodyPr/>
                    <a:lstStyle/>
                    <a:p>
                      <a:pPr algn="ctr" fontAlgn="ctr"/>
                      <a:r>
                        <a:rPr lang="en-US" sz="1000" u="none" strike="noStrike" dirty="0">
                          <a:solidFill>
                            <a:schemeClr val="bg1"/>
                          </a:solidFill>
                          <a:effectLst/>
                          <a:latin typeface="BIZ UDPゴシック" panose="020B0400000000000000" pitchFamily="50" charset="-128"/>
                          <a:ea typeface="BIZ UDPゴシック" panose="020B0400000000000000" pitchFamily="50" charset="-128"/>
                        </a:rPr>
                        <a:t>R17</a:t>
                      </a:r>
                      <a:endParaRPr 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757225286"/>
                  </a:ext>
                </a:extLst>
              </a:tr>
              <a:tr h="219292">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９</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５</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5154459"/>
                  </a:ext>
                </a:extLst>
              </a:tr>
              <a:tr h="219292">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５１</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６</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1632513"/>
                  </a:ext>
                </a:extLst>
              </a:tr>
              <a:tr h="219292">
                <a:tc>
                  <a:txBody>
                    <a:bodyPr/>
                    <a:lstStyle/>
                    <a:p>
                      <a:pPr algn="r" fontAlgn="b"/>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６</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２</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8372610"/>
                  </a:ext>
                </a:extLst>
              </a:tr>
              <a:tr h="219292">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２２</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７</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4520179"/>
                  </a:ext>
                </a:extLst>
              </a:tr>
            </a:tbl>
          </a:graphicData>
        </a:graphic>
      </p:graphicFrame>
      <p:sp>
        <p:nvSpPr>
          <p:cNvPr id="35" name="正方形/長方形 34"/>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1"/>
          <p:cNvSpPr txBox="1"/>
          <p:nvPr/>
        </p:nvSpPr>
        <p:spPr>
          <a:xfrm>
            <a:off x="5725663" y="3427218"/>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区分別の人口の推移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78059" y="69752"/>
            <a:ext cx="10059164" cy="954107"/>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３．太子町の人口推計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11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（平成３０年）</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より）</a:t>
            </a:r>
          </a:p>
          <a:p>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BIZ UDPゴシック" panose="020B0400000000000000" pitchFamily="50" charset="-128"/>
                <a:ea typeface="BIZ UDPゴシック" panose="020B0400000000000000" pitchFamily="50" charset="-128"/>
              </a:rPr>
              <a:t>4</a:t>
            </a:r>
          </a:p>
        </p:txBody>
      </p:sp>
      <p:sp>
        <p:nvSpPr>
          <p:cNvPr id="11" name="正方形/長方形 10"/>
          <p:cNvSpPr/>
          <p:nvPr/>
        </p:nvSpPr>
        <p:spPr>
          <a:xfrm>
            <a:off x="198377" y="898410"/>
            <a:ext cx="9487041" cy="2304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3" name="直線矢印コネクタ 12"/>
          <p:cNvCxnSpPr/>
          <p:nvPr/>
        </p:nvCxnSpPr>
        <p:spPr>
          <a:xfrm>
            <a:off x="7520551" y="2595721"/>
            <a:ext cx="576000"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34756" y="3433083"/>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総人口の推移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8722171" y="2404615"/>
            <a:ext cx="1363716"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約７</a:t>
            </a:r>
            <a:r>
              <a:rPr kumimoji="1" lang="en-US" altLang="ja-JP" sz="1000" dirty="0" err="1">
                <a:solidFill>
                  <a:schemeClr val="accent2"/>
                </a:solidFill>
                <a:latin typeface="BIZ UDPゴシック" panose="020B0400000000000000" pitchFamily="50" charset="-128"/>
                <a:ea typeface="BIZ UDPゴシック" panose="020B0400000000000000" pitchFamily="50" charset="-128"/>
              </a:rPr>
              <a:t>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19" name="テキスト ボックス 18"/>
          <p:cNvSpPr txBox="1"/>
          <p:nvPr/>
        </p:nvSpPr>
        <p:spPr>
          <a:xfrm>
            <a:off x="8722171" y="2735381"/>
            <a:ext cx="1363716"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約９</a:t>
            </a:r>
            <a:r>
              <a:rPr kumimoji="1" lang="en-US" altLang="ja-JP" sz="1000" dirty="0" err="1">
                <a:solidFill>
                  <a:schemeClr val="accent2"/>
                </a:solidFill>
                <a:latin typeface="BIZ UDPゴシック" panose="020B0400000000000000" pitchFamily="50" charset="-128"/>
                <a:ea typeface="BIZ UDPゴシック" panose="020B0400000000000000" pitchFamily="50" charset="-128"/>
              </a:rPr>
              <a:t>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3" name="角丸四角形 2"/>
          <p:cNvSpPr/>
          <p:nvPr/>
        </p:nvSpPr>
        <p:spPr>
          <a:xfrm>
            <a:off x="8125627" y="2401575"/>
            <a:ext cx="1476000" cy="252000"/>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8125627" y="2657056"/>
            <a:ext cx="1476000" cy="433326"/>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75409" y="3488774"/>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2" name="テキスト ボックス 21"/>
          <p:cNvSpPr txBox="1"/>
          <p:nvPr/>
        </p:nvSpPr>
        <p:spPr>
          <a:xfrm>
            <a:off x="5086987" y="3457995"/>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4" name="テキスト ボックス 23"/>
          <p:cNvSpPr txBox="1"/>
          <p:nvPr/>
        </p:nvSpPr>
        <p:spPr>
          <a:xfrm>
            <a:off x="7087645" y="4914854"/>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高齢者人口</a:t>
            </a:r>
          </a:p>
        </p:txBody>
      </p:sp>
      <p:sp>
        <p:nvSpPr>
          <p:cNvPr id="25" name="テキスト ボックス 24"/>
          <p:cNvSpPr txBox="1"/>
          <p:nvPr/>
        </p:nvSpPr>
        <p:spPr>
          <a:xfrm>
            <a:off x="1142200" y="3816255"/>
            <a:ext cx="703293" cy="230832"/>
          </a:xfrm>
          <a:prstGeom prst="rect">
            <a:avLst/>
          </a:prstGeom>
          <a:noFill/>
        </p:spPr>
        <p:txBody>
          <a:bodyPr wrap="square" rtlCol="0">
            <a:spAutoFit/>
          </a:bodyPr>
          <a:lstStyle/>
          <a:p>
            <a:pPr algn="ctr"/>
            <a:r>
              <a:rPr kumimoji="1" lang="ja-JP" altLang="en-US" sz="900" dirty="0">
                <a:latin typeface="BIZ UDPゴシック" panose="020B0400000000000000" pitchFamily="50" charset="-128"/>
                <a:ea typeface="BIZ UDPゴシック" panose="020B0400000000000000" pitchFamily="50" charset="-128"/>
              </a:rPr>
              <a:t>１３</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０５５</a:t>
            </a:r>
          </a:p>
        </p:txBody>
      </p:sp>
      <p:sp>
        <p:nvSpPr>
          <p:cNvPr id="26" name="テキスト ボックス 25"/>
          <p:cNvSpPr txBox="1"/>
          <p:nvPr/>
        </p:nvSpPr>
        <p:spPr>
          <a:xfrm>
            <a:off x="4482977" y="3944333"/>
            <a:ext cx="653083" cy="230832"/>
          </a:xfrm>
          <a:prstGeom prst="rect">
            <a:avLst/>
          </a:prstGeom>
          <a:noFill/>
        </p:spPr>
        <p:txBody>
          <a:bodyPr wrap="square" rtlCol="0">
            <a:spAutoFit/>
          </a:bodyPr>
          <a:lstStyle/>
          <a:p>
            <a:pPr algn="ctr"/>
            <a:r>
              <a:rPr kumimoji="1" lang="ja-JP" altLang="en-US" sz="900" dirty="0">
                <a:latin typeface="BIZ UDPゴシック" panose="020B0400000000000000" pitchFamily="50" charset="-128"/>
                <a:ea typeface="BIZ UDPゴシック" panose="020B0400000000000000" pitchFamily="50" charset="-128"/>
              </a:rPr>
              <a:t>１１</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０５７</a:t>
            </a:r>
          </a:p>
        </p:txBody>
      </p:sp>
      <p:cxnSp>
        <p:nvCxnSpPr>
          <p:cNvPr id="6" name="直線コネクタ 5"/>
          <p:cNvCxnSpPr>
            <a:cxnSpLocks/>
          </p:cNvCxnSpPr>
          <p:nvPr/>
        </p:nvCxnSpPr>
        <p:spPr>
          <a:xfrm flipV="1">
            <a:off x="1047904" y="3942215"/>
            <a:ext cx="210455" cy="117534"/>
          </a:xfrm>
          <a:prstGeom prst="line">
            <a:avLst/>
          </a:prstGeom>
          <a:ln w="6350"/>
        </p:spPr>
        <p:style>
          <a:lnRef idx="1">
            <a:schemeClr val="dk1"/>
          </a:lnRef>
          <a:fillRef idx="0">
            <a:schemeClr val="dk1"/>
          </a:fillRef>
          <a:effectRef idx="0">
            <a:schemeClr val="dk1"/>
          </a:effectRef>
          <a:fontRef idx="minor">
            <a:schemeClr val="tx1"/>
          </a:fontRef>
        </p:style>
      </p:cxnSp>
      <p:sp>
        <p:nvSpPr>
          <p:cNvPr id="29" name="テキスト ボックス 28"/>
          <p:cNvSpPr txBox="1"/>
          <p:nvPr/>
        </p:nvSpPr>
        <p:spPr>
          <a:xfrm>
            <a:off x="7087645" y="5746480"/>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年少人口</a:t>
            </a:r>
          </a:p>
        </p:txBody>
      </p:sp>
      <p:sp>
        <p:nvSpPr>
          <p:cNvPr id="36" name="テキスト ボックス 35"/>
          <p:cNvSpPr txBox="1"/>
          <p:nvPr/>
        </p:nvSpPr>
        <p:spPr>
          <a:xfrm>
            <a:off x="2398760" y="4257256"/>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後期高齢者人口</a:t>
            </a:r>
          </a:p>
        </p:txBody>
      </p:sp>
      <p:sp>
        <p:nvSpPr>
          <p:cNvPr id="37" name="テキスト ボックス 36"/>
          <p:cNvSpPr txBox="1"/>
          <p:nvPr/>
        </p:nvSpPr>
        <p:spPr>
          <a:xfrm>
            <a:off x="2410777" y="4669390"/>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前期高齢者人口</a:t>
            </a:r>
          </a:p>
        </p:txBody>
      </p:sp>
      <p:sp>
        <p:nvSpPr>
          <p:cNvPr id="38" name="テキスト ボックス 37"/>
          <p:cNvSpPr txBox="1"/>
          <p:nvPr/>
        </p:nvSpPr>
        <p:spPr>
          <a:xfrm>
            <a:off x="2387889" y="5319232"/>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生産年齢人口</a:t>
            </a:r>
          </a:p>
        </p:txBody>
      </p:sp>
      <p:sp>
        <p:nvSpPr>
          <p:cNvPr id="39" name="テキスト ボックス 38"/>
          <p:cNvSpPr txBox="1"/>
          <p:nvPr/>
        </p:nvSpPr>
        <p:spPr>
          <a:xfrm>
            <a:off x="2398760" y="6182674"/>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年少人口</a:t>
            </a:r>
          </a:p>
        </p:txBody>
      </p:sp>
      <p:cxnSp>
        <p:nvCxnSpPr>
          <p:cNvPr id="43" name="直線コネクタ 42"/>
          <p:cNvCxnSpPr>
            <a:cxnSpLocks/>
          </p:cNvCxnSpPr>
          <p:nvPr/>
        </p:nvCxnSpPr>
        <p:spPr>
          <a:xfrm>
            <a:off x="4935009" y="4144801"/>
            <a:ext cx="18763" cy="263256"/>
          </a:xfrm>
          <a:prstGeom prst="line">
            <a:avLst/>
          </a:prstGeom>
          <a:ln w="6350"/>
        </p:spPr>
        <p:style>
          <a:lnRef idx="1">
            <a:schemeClr val="dk1"/>
          </a:lnRef>
          <a:fillRef idx="0">
            <a:schemeClr val="dk1"/>
          </a:fillRef>
          <a:effectRef idx="0">
            <a:schemeClr val="dk1"/>
          </a:effectRef>
          <a:fontRef idx="minor">
            <a:schemeClr val="tx1"/>
          </a:fontRef>
        </p:style>
      </p:cxnSp>
      <p:sp>
        <p:nvSpPr>
          <p:cNvPr id="23" name="テキスト ボックス 22"/>
          <p:cNvSpPr txBox="1"/>
          <p:nvPr/>
        </p:nvSpPr>
        <p:spPr>
          <a:xfrm>
            <a:off x="7087645" y="4118611"/>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生産年齢人口</a:t>
            </a:r>
          </a:p>
        </p:txBody>
      </p:sp>
      <p:graphicFrame>
        <p:nvGraphicFramePr>
          <p:cNvPr id="5" name="表 4"/>
          <p:cNvGraphicFramePr>
            <a:graphicFrameLocks noGrp="1"/>
          </p:cNvGraphicFramePr>
          <p:nvPr>
            <p:extLst>
              <p:ext uri="{D42A27DB-BD31-4B8C-83A1-F6EECF244321}">
                <p14:modId xmlns:p14="http://schemas.microsoft.com/office/powerpoint/2010/main" val="203077552"/>
              </p:ext>
            </p:extLst>
          </p:nvPr>
        </p:nvGraphicFramePr>
        <p:xfrm>
          <a:off x="5807675" y="1977959"/>
          <a:ext cx="1712876" cy="1094410"/>
        </p:xfrm>
        <a:graphic>
          <a:graphicData uri="http://schemas.openxmlformats.org/drawingml/2006/table">
            <a:tbl>
              <a:tblPr>
                <a:tableStyleId>{5C22544A-7EE6-4342-B048-85BDC9FD1C3A}</a:tableStyleId>
              </a:tblPr>
              <a:tblGrid>
                <a:gridCol w="1086800">
                  <a:extLst>
                    <a:ext uri="{9D8B030D-6E8A-4147-A177-3AD203B41FA5}">
                      <a16:colId xmlns:a16="http://schemas.microsoft.com/office/drawing/2014/main" val="2983654006"/>
                    </a:ext>
                  </a:extLst>
                </a:gridCol>
                <a:gridCol w="626076">
                  <a:extLst>
                    <a:ext uri="{9D8B030D-6E8A-4147-A177-3AD203B41FA5}">
                      <a16:colId xmlns:a16="http://schemas.microsoft.com/office/drawing/2014/main" val="3493508654"/>
                    </a:ext>
                  </a:extLst>
                </a:gridCol>
              </a:tblGrid>
              <a:tr h="218882">
                <a:tc>
                  <a:txBody>
                    <a:bodyPr/>
                    <a:lstStyle/>
                    <a:p>
                      <a:pPr algn="ctr" fontAlgn="ctr"/>
                      <a:r>
                        <a:rPr lang="ja-JP" altLang="en-US" sz="1000" u="none" strike="noStrike" dirty="0">
                          <a:solidFill>
                            <a:schemeClr val="bg1"/>
                          </a:solidFill>
                          <a:effectLst/>
                          <a:latin typeface="BIZ UDPゴシック" panose="020B0400000000000000" pitchFamily="50" charset="-128"/>
                          <a:ea typeface="BIZ UDPゴシック" panose="020B0400000000000000" pitchFamily="50" charset="-128"/>
                        </a:rPr>
                        <a:t>　</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fontAlgn="ctr"/>
                      <a:r>
                        <a:rPr lang="en-US" sz="1000" u="none" strike="noStrike" dirty="0">
                          <a:solidFill>
                            <a:schemeClr val="bg1"/>
                          </a:solidFill>
                          <a:effectLst/>
                          <a:latin typeface="BIZ UDPゴシック" panose="020B0400000000000000" pitchFamily="50" charset="-128"/>
                          <a:ea typeface="BIZ UDPゴシック" panose="020B0400000000000000" pitchFamily="50" charset="-128"/>
                        </a:rPr>
                        <a:t>R3</a:t>
                      </a:r>
                      <a:endParaRPr 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335540994"/>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年少人口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１１</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５</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806619"/>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生産年齢人口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５８</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６</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3575462"/>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前期高齢者人口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１４</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１</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8831310"/>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後期高齢者人口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１５</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９</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0528014"/>
                  </a:ext>
                </a:extLst>
              </a:tr>
            </a:tbl>
          </a:graphicData>
        </a:graphic>
      </p:graphicFrame>
      <p:sp>
        <p:nvSpPr>
          <p:cNvPr id="31" name="正方形/長方形 30"/>
          <p:cNvSpPr/>
          <p:nvPr/>
        </p:nvSpPr>
        <p:spPr>
          <a:xfrm>
            <a:off x="292993" y="982856"/>
            <a:ext cx="9250704" cy="2233945"/>
          </a:xfrm>
          <a:prstGeom prst="rect">
            <a:avLst/>
          </a:prstGeom>
        </p:spPr>
        <p:txBody>
          <a:bodyPr wrap="square">
            <a:spAutoFit/>
          </a:bodyPr>
          <a:lstStyle/>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国立社会保障・人口問題研究所</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が公表している最新の人口推計によれば、太子町は今後、</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生産年齢人口が急激に減少する一方で、高齢者人口は増加</a:t>
            </a:r>
            <a:endParaRPr kumimoji="1" lang="en-US" altLang="ja-JP" sz="1600" dirty="0">
              <a:latin typeface="BIZ UDPゴシック" panose="020B0400000000000000" pitchFamily="50" charset="-128"/>
              <a:ea typeface="BIZ UDPゴシック" panose="020B0400000000000000" pitchFamily="50" charset="-128"/>
            </a:endParaRPr>
          </a:p>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a:t>
            </a:r>
            <a:r>
              <a:rPr kumimoji="1" lang="en-US" altLang="ja-JP" sz="1600" dirty="0">
                <a:latin typeface="BIZ UDPゴシック" panose="020B0400000000000000" pitchFamily="50" charset="-128"/>
                <a:ea typeface="BIZ UDPゴシック" panose="020B0400000000000000" pitchFamily="50" charset="-128"/>
              </a:rPr>
              <a:t>15</a:t>
            </a:r>
            <a:r>
              <a:rPr kumimoji="1" lang="ja-JP" altLang="en-US" sz="1600" dirty="0">
                <a:latin typeface="BIZ UDPゴシック" panose="020B0400000000000000" pitchFamily="50" charset="-128"/>
                <a:ea typeface="BIZ UDPゴシック" panose="020B0400000000000000" pitchFamily="50" charset="-128"/>
              </a:rPr>
              <a:t>年間で、</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・総人口に占める生産年齢人口の割合</a:t>
            </a:r>
            <a:r>
              <a:rPr kumimoji="1" lang="ja-JP" altLang="en-US" sz="1600" dirty="0" smtClean="0">
                <a:latin typeface="BIZ UDPゴシック" panose="020B0400000000000000" pitchFamily="50" charset="-128"/>
                <a:ea typeface="BIZ UDPゴシック" panose="020B0400000000000000" pitchFamily="50" charset="-128"/>
              </a:rPr>
              <a:t>は 約</a:t>
            </a:r>
            <a:r>
              <a:rPr kumimoji="1" lang="ja-JP" altLang="en-US" sz="1600" dirty="0">
                <a:latin typeface="BIZ UDPゴシック" panose="020B0400000000000000" pitchFamily="50" charset="-128"/>
                <a:ea typeface="BIZ UDPゴシック" panose="020B0400000000000000" pitchFamily="50" charset="-128"/>
              </a:rPr>
              <a:t>７</a:t>
            </a:r>
            <a:r>
              <a:rPr kumimoji="1" lang="en-US" altLang="ja-JP" sz="1600" dirty="0" err="1" smtClean="0">
                <a:latin typeface="BIZ UDPゴシック" panose="020B0400000000000000" pitchFamily="50" charset="-128"/>
                <a:ea typeface="BIZ UDPゴシック" panose="020B0400000000000000" pitchFamily="50" charset="-128"/>
              </a:rPr>
              <a:t>pt</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減</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・総人口に占める高齢者人口の割合</a:t>
            </a:r>
            <a:r>
              <a:rPr kumimoji="1" lang="ja-JP" altLang="en-US" sz="1600" dirty="0" smtClean="0">
                <a:latin typeface="BIZ UDPゴシック" panose="020B0400000000000000" pitchFamily="50" charset="-128"/>
                <a:ea typeface="BIZ UDPゴシック" panose="020B0400000000000000" pitchFamily="50" charset="-128"/>
              </a:rPr>
              <a:t>は 約９ｐｔ 増</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spcAft>
                <a:spcPts val="600"/>
              </a:spcAft>
            </a:pP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社人研推計は、</a:t>
            </a:r>
            <a:r>
              <a:rPr kumimoji="1" lang="en-US" altLang="ja-JP" sz="1100" dirty="0">
                <a:latin typeface="BIZ UDPゴシック" panose="020B0400000000000000" pitchFamily="50" charset="-128"/>
                <a:ea typeface="BIZ UDPゴシック" panose="020B0400000000000000" pitchFamily="50" charset="-128"/>
              </a:rPr>
              <a:t>H27</a:t>
            </a:r>
            <a:r>
              <a:rPr kumimoji="1" lang="ja-JP" altLang="en-US" sz="1100" dirty="0">
                <a:latin typeface="BIZ UDPゴシック" panose="020B0400000000000000" pitchFamily="50" charset="-128"/>
                <a:ea typeface="BIZ UDPゴシック" panose="020B0400000000000000" pitchFamily="50" charset="-128"/>
              </a:rPr>
              <a:t>年国調をベースに５年ごとの推計を実施しているため、</a:t>
            </a:r>
            <a:r>
              <a:rPr kumimoji="1" lang="en-US" altLang="ja-JP" sz="1100" dirty="0">
                <a:latin typeface="BIZ UDPゴシック" panose="020B0400000000000000" pitchFamily="50" charset="-128"/>
                <a:ea typeface="BIZ UDPゴシック" panose="020B0400000000000000" pitchFamily="50" charset="-128"/>
              </a:rPr>
              <a:t/>
            </a:r>
            <a:br>
              <a:rPr kumimoji="1" lang="en-US" altLang="ja-JP" sz="1100" dirty="0">
                <a:latin typeface="BIZ UDPゴシック" panose="020B0400000000000000" pitchFamily="50" charset="-128"/>
                <a:ea typeface="BIZ UDPゴシック" panose="020B0400000000000000" pitchFamily="50" charset="-128"/>
              </a:rPr>
            </a:br>
            <a:r>
              <a:rPr kumimoji="1" lang="ja-JP" altLang="en-US" sz="1100" dirty="0">
                <a:latin typeface="BIZ UDPゴシック" panose="020B0400000000000000" pitchFamily="50" charset="-128"/>
                <a:ea typeface="BIZ UDPゴシック" panose="020B0400000000000000" pitchFamily="50" charset="-128"/>
              </a:rPr>
              <a:t>　　　　本試算においては、５年先の推計に向けて均等に増減するものと仮定</a:t>
            </a:r>
            <a:endParaRPr kumimoji="1" lang="en-US" altLang="ja-JP"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1750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9065302" cy="954107"/>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４．試算の費目別の傾向①　（歳出：建設事業費</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（災害復旧含む）</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５</a:t>
            </a:r>
          </a:p>
        </p:txBody>
      </p:sp>
      <p:sp>
        <p:nvSpPr>
          <p:cNvPr id="16" name="正方形/長方形 15"/>
          <p:cNvSpPr/>
          <p:nvPr/>
        </p:nvSpPr>
        <p:spPr>
          <a:xfrm>
            <a:off x="292993" y="1094775"/>
            <a:ext cx="9587988" cy="1397819"/>
          </a:xfrm>
          <a:prstGeom prst="rect">
            <a:avLst/>
          </a:prstGeom>
        </p:spPr>
        <p:txBody>
          <a:bodyPr wrap="square">
            <a:spAutoFit/>
          </a:bodyPr>
          <a:lstStyle/>
          <a:p>
            <a:pPr>
              <a:lnSpc>
                <a:spcPct val="150000"/>
              </a:lnSpc>
            </a:pPr>
            <a:r>
              <a:rPr kumimoji="1" lang="ja-JP" altLang="en-US" dirty="0">
                <a:solidFill>
                  <a:srgbClr val="FFC000"/>
                </a:solidFill>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令和３年度は、生涯学習施設整備事業を実施しているため建設事業費が大きいが、</a:t>
            </a:r>
            <a:endParaRPr kumimoji="1" lang="en-US" altLang="ja-JP" dirty="0">
              <a:latin typeface="BIZ UDPゴシック" panose="020B0400000000000000" pitchFamily="50" charset="-128"/>
              <a:ea typeface="BIZ UDPゴシック" panose="020B0400000000000000" pitchFamily="50" charset="-128"/>
            </a:endParaRPr>
          </a:p>
          <a:p>
            <a:pPr>
              <a:lnSpc>
                <a:spcPct val="150000"/>
              </a:lnSpc>
            </a:pPr>
            <a:r>
              <a:rPr kumimoji="1" lang="ja-JP" altLang="en-US" dirty="0">
                <a:latin typeface="BIZ UDPゴシック" panose="020B0400000000000000" pitchFamily="50" charset="-128"/>
                <a:ea typeface="BIZ UDPゴシック" panose="020B0400000000000000" pitchFamily="50" charset="-128"/>
              </a:rPr>
              <a:t>　　 令和４年度以降は大きく減少</a:t>
            </a:r>
            <a:endParaRPr kumimoji="1" lang="en-US" altLang="ja-JP"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500" dirty="0">
              <a:latin typeface="BIZ UDPゴシック" panose="020B0400000000000000" pitchFamily="50" charset="-128"/>
              <a:ea typeface="BIZ UDPゴシック" panose="020B0400000000000000" pitchFamily="50" charset="-128"/>
            </a:endParaRPr>
          </a:p>
          <a:p>
            <a:pPr>
              <a:lnSpc>
                <a:spcPts val="2800"/>
              </a:lnSpc>
            </a:pPr>
            <a:r>
              <a:rPr kumimoji="1" lang="ja-JP" altLang="en-US" dirty="0">
                <a:solidFill>
                  <a:srgbClr val="FFC000"/>
                </a:solidFill>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歳入の地方債も建設事業費と連動</a:t>
            </a:r>
            <a:endParaRPr kumimoji="1" lang="en-US" altLang="ja-JP"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923810"/>
            <a:ext cx="9487041" cy="1764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25019" y="3124477"/>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13" name="テキスト ボックス 12"/>
          <p:cNvSpPr txBox="1"/>
          <p:nvPr/>
        </p:nvSpPr>
        <p:spPr>
          <a:xfrm>
            <a:off x="797662" y="292175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建設事業費の推移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5509362" y="290905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地方債の推移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4681362" y="312600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graphicFrame>
        <p:nvGraphicFramePr>
          <p:cNvPr id="23" name="グラフ 22">
            <a:extLst>
              <a:ext uri="{FF2B5EF4-FFF2-40B4-BE49-F238E27FC236}">
                <a16:creationId xmlns:a16="http://schemas.microsoft.com/office/drawing/2014/main" id="{00000000-0008-0000-0400-000006000000}"/>
              </a:ext>
            </a:extLst>
          </p:cNvPr>
          <p:cNvGraphicFramePr>
            <a:graphicFrameLocks/>
          </p:cNvGraphicFramePr>
          <p:nvPr>
            <p:extLst>
              <p:ext uri="{D42A27DB-BD31-4B8C-83A1-F6EECF244321}">
                <p14:modId xmlns:p14="http://schemas.microsoft.com/office/powerpoint/2010/main" val="839473046"/>
              </p:ext>
            </p:extLst>
          </p:nvPr>
        </p:nvGraphicFramePr>
        <p:xfrm>
          <a:off x="25019" y="3369174"/>
          <a:ext cx="4835525" cy="32568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グラフ 23">
            <a:extLst>
              <a:ext uri="{FF2B5EF4-FFF2-40B4-BE49-F238E27FC236}">
                <a16:creationId xmlns:a16="http://schemas.microsoft.com/office/drawing/2014/main" id="{00000000-0008-0000-0400-000007000000}"/>
              </a:ext>
            </a:extLst>
          </p:cNvPr>
          <p:cNvGraphicFramePr>
            <a:graphicFrameLocks/>
          </p:cNvGraphicFramePr>
          <p:nvPr>
            <p:extLst>
              <p:ext uri="{D42A27DB-BD31-4B8C-83A1-F6EECF244321}">
                <p14:modId xmlns:p14="http://schemas.microsoft.com/office/powerpoint/2010/main" val="2531684714"/>
              </p:ext>
            </p:extLst>
          </p:nvPr>
        </p:nvGraphicFramePr>
        <p:xfrm>
          <a:off x="4860544" y="3309143"/>
          <a:ext cx="4835525" cy="32568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55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グラフ 23">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1887676816"/>
              </p:ext>
            </p:extLst>
          </p:nvPr>
        </p:nvGraphicFramePr>
        <p:xfrm>
          <a:off x="115769" y="3468062"/>
          <a:ext cx="4837231" cy="31655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グラフ 22">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49954847"/>
              </p:ext>
            </p:extLst>
          </p:nvPr>
        </p:nvGraphicFramePr>
        <p:xfrm>
          <a:off x="4926504" y="3457256"/>
          <a:ext cx="4675541" cy="3176312"/>
        </p:xfrm>
        <a:graphic>
          <a:graphicData uri="http://schemas.openxmlformats.org/drawingml/2006/chart">
            <c:chart xmlns:c="http://schemas.openxmlformats.org/drawingml/2006/chart" xmlns:r="http://schemas.openxmlformats.org/officeDocument/2006/relationships" r:id="rId3"/>
          </a:graphicData>
        </a:graphic>
      </p:graphicFrame>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817892" cy="954107"/>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４．試算の費目別の傾向②　（歳出：繰出金）</a:t>
            </a:r>
          </a:p>
          <a:p>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6" name="正方形/長方形 15"/>
          <p:cNvSpPr/>
          <p:nvPr/>
        </p:nvSpPr>
        <p:spPr>
          <a:xfrm>
            <a:off x="198377" y="1020519"/>
            <a:ext cx="9587988" cy="1554272"/>
          </a:xfrm>
          <a:prstGeom prst="rect">
            <a:avLst/>
          </a:prstGeom>
        </p:spPr>
        <p:txBody>
          <a:bodyPr wrap="square">
            <a:spAutoFit/>
          </a:bodyPr>
          <a:lstStyle/>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介護保険事業は府内全体の介護給付費総額の推計値と連動し、後期高齢事業は後期高齢人口と連動し、　</a:t>
            </a:r>
            <a:endParaRPr kumimoji="1" lang="en-US" altLang="ja-JP" sz="1600" dirty="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a:latin typeface="BIZ UDPゴシック" panose="020B0400000000000000" pitchFamily="50" charset="-128"/>
                <a:ea typeface="BIZ UDPゴシック" panose="020B0400000000000000" pitchFamily="50" charset="-128"/>
              </a:rPr>
              <a:t>　　 いずれも増加傾向</a:t>
            </a:r>
            <a:endParaRPr kumimoji="1" lang="en-US" altLang="ja-JP" sz="1600" dirty="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下水道事業は過去と同水準、国保事業は</a:t>
            </a:r>
            <a:r>
              <a:rPr kumimoji="1" lang="en-US" altLang="ja-JP" sz="1600" dirty="0">
                <a:latin typeface="BIZ UDPゴシック" panose="020B0400000000000000" pitchFamily="50" charset="-128"/>
                <a:ea typeface="BIZ UDPゴシック" panose="020B0400000000000000" pitchFamily="50" charset="-128"/>
              </a:rPr>
              <a:t>75</a:t>
            </a:r>
            <a:r>
              <a:rPr kumimoji="1" lang="ja-JP" altLang="en-US" sz="1600" dirty="0">
                <a:latin typeface="BIZ UDPゴシック" panose="020B0400000000000000" pitchFamily="50" charset="-128"/>
                <a:ea typeface="BIZ UDPゴシック" panose="020B0400000000000000" pitchFamily="50" charset="-128"/>
              </a:rPr>
              <a:t>歳未満人口と連動して減少傾向</a:t>
            </a:r>
            <a:endParaRPr kumimoji="1" lang="en-US" altLang="ja-JP" sz="1600" dirty="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繰出金は全体として増加</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923810"/>
            <a:ext cx="9487041" cy="1741178"/>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14785" y="3248309"/>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13" name="テキスト ボックス 12"/>
          <p:cNvSpPr txBox="1"/>
          <p:nvPr/>
        </p:nvSpPr>
        <p:spPr>
          <a:xfrm>
            <a:off x="3019987" y="2867399"/>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特別会計別の繰出金の見通し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4742654" y="3248309"/>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6" name="テキスト ボックス 25"/>
          <p:cNvSpPr txBox="1"/>
          <p:nvPr/>
        </p:nvSpPr>
        <p:spPr>
          <a:xfrm>
            <a:off x="7397311" y="4162494"/>
            <a:ext cx="162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下水道事業</a:t>
            </a:r>
          </a:p>
        </p:txBody>
      </p:sp>
      <p:sp>
        <p:nvSpPr>
          <p:cNvPr id="27" name="テキスト ボックス 26"/>
          <p:cNvSpPr txBox="1"/>
          <p:nvPr/>
        </p:nvSpPr>
        <p:spPr>
          <a:xfrm>
            <a:off x="7397311" y="4793973"/>
            <a:ext cx="162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後期高齢事業</a:t>
            </a:r>
          </a:p>
        </p:txBody>
      </p:sp>
      <p:sp>
        <p:nvSpPr>
          <p:cNvPr id="28" name="テキスト ボックス 27"/>
          <p:cNvSpPr txBox="1"/>
          <p:nvPr/>
        </p:nvSpPr>
        <p:spPr>
          <a:xfrm>
            <a:off x="7397311" y="6025252"/>
            <a:ext cx="162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介護保険事業</a:t>
            </a:r>
          </a:p>
        </p:txBody>
      </p:sp>
      <p:sp>
        <p:nvSpPr>
          <p:cNvPr id="30" name="テキスト ボックス 29"/>
          <p:cNvSpPr txBox="1"/>
          <p:nvPr/>
        </p:nvSpPr>
        <p:spPr>
          <a:xfrm>
            <a:off x="7720436" y="5278706"/>
            <a:ext cx="864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国保</a:t>
            </a:r>
            <a:r>
              <a:rPr kumimoji="1" lang="ja-JP" altLang="en-US" sz="1050" dirty="0">
                <a:latin typeface="BIZ UDPゴシック" panose="020B0400000000000000" pitchFamily="50" charset="-128"/>
                <a:ea typeface="BIZ UDPゴシック" panose="020B0400000000000000" pitchFamily="50" charset="-128"/>
              </a:rPr>
              <a:t>事業</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1399987" y="4918454"/>
            <a:ext cx="1620000" cy="253916"/>
          </a:xfrm>
          <a:prstGeom prst="rect">
            <a:avLst/>
          </a:prstGeom>
          <a:noFill/>
          <a:ln>
            <a:no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後期高齢事業</a:t>
            </a:r>
          </a:p>
        </p:txBody>
      </p:sp>
      <p:sp>
        <p:nvSpPr>
          <p:cNvPr id="32" name="テキスト ボックス 31"/>
          <p:cNvSpPr txBox="1"/>
          <p:nvPr/>
        </p:nvSpPr>
        <p:spPr>
          <a:xfrm>
            <a:off x="589987" y="4372713"/>
            <a:ext cx="1620000" cy="253916"/>
          </a:xfrm>
          <a:prstGeom prst="rect">
            <a:avLst/>
          </a:prstGeom>
          <a:noFill/>
          <a:ln>
            <a:no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介護保険事業</a:t>
            </a:r>
          </a:p>
        </p:txBody>
      </p:sp>
      <p:sp>
        <p:nvSpPr>
          <p:cNvPr id="33" name="テキスト ボックス 32"/>
          <p:cNvSpPr txBox="1"/>
          <p:nvPr/>
        </p:nvSpPr>
        <p:spPr>
          <a:xfrm>
            <a:off x="3747205" y="5710814"/>
            <a:ext cx="864000" cy="253916"/>
          </a:xfrm>
          <a:prstGeom prst="rect">
            <a:avLst/>
          </a:prstGeom>
          <a:noFill/>
          <a:ln>
            <a:no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国保事業</a:t>
            </a:r>
          </a:p>
        </p:txBody>
      </p:sp>
      <p:sp>
        <p:nvSpPr>
          <p:cNvPr id="21" name="正方形/長方形 20"/>
          <p:cNvSpPr/>
          <p:nvPr/>
        </p:nvSpPr>
        <p:spPr>
          <a:xfrm>
            <a:off x="9602046" y="6501496"/>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latin typeface="BIZ UDPゴシック" panose="020B0400000000000000" pitchFamily="50" charset="-128"/>
                <a:ea typeface="BIZ UDPゴシック" panose="020B0400000000000000" pitchFamily="50" charset="-128"/>
              </a:rPr>
              <a:t>6</a:t>
            </a:r>
          </a:p>
        </p:txBody>
      </p:sp>
      <p:sp>
        <p:nvSpPr>
          <p:cNvPr id="35" name="テキスト ボックス 34"/>
          <p:cNvSpPr txBox="1"/>
          <p:nvPr/>
        </p:nvSpPr>
        <p:spPr>
          <a:xfrm>
            <a:off x="3747205" y="5151748"/>
            <a:ext cx="864000" cy="253916"/>
          </a:xfrm>
          <a:prstGeom prst="rect">
            <a:avLst/>
          </a:prstGeom>
          <a:noFill/>
          <a:ln>
            <a:no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下水道事業</a:t>
            </a:r>
          </a:p>
        </p:txBody>
      </p:sp>
    </p:spTree>
    <p:extLst>
      <p:ext uri="{BB962C8B-B14F-4D97-AF65-F5344CB8AC3E}">
        <p14:creationId xmlns:p14="http://schemas.microsoft.com/office/powerpoint/2010/main" val="1466541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7829387"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５．今後の行財政運営上の主要な課題等について</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ED0ABF41-51B1-4C5B-A09D-5FDFC46B62AC}"/>
              </a:ext>
            </a:extLst>
          </p:cNvPr>
          <p:cNvSpPr txBox="1"/>
          <p:nvPr/>
        </p:nvSpPr>
        <p:spPr>
          <a:xfrm>
            <a:off x="217868" y="868301"/>
            <a:ext cx="9487041" cy="5591274"/>
          </a:xfrm>
          <a:prstGeom prst="rect">
            <a:avLst/>
          </a:prstGeom>
          <a:noFill/>
        </p:spPr>
        <p:txBody>
          <a:bodyPr wrap="square" rtlCol="0">
            <a:spAutoFit/>
          </a:bodyPr>
          <a:lstStyle/>
          <a:p>
            <a:pPr>
              <a:lnSpc>
                <a:spcPct val="150000"/>
              </a:lnSpc>
            </a:pPr>
            <a:r>
              <a:rPr kumimoji="1" lang="ja-JP" altLang="en-US" b="1" dirty="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今回の財政シミュレーションに織り込まれていない課題等</a:t>
            </a:r>
            <a:r>
              <a:rPr kumimoji="1" lang="en-US" altLang="ja-JP"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r>
            <a:br>
              <a:rPr kumimoji="1" lang="en-US" altLang="ja-JP"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br>
            <a:r>
              <a:rPr kumimoji="1" lang="ja-JP" altLang="en-US" sz="1600" b="1" dirty="0">
                <a:solidFill>
                  <a:schemeClr val="accent4"/>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コロナ禍などによる今後の景気動向が各町村の税収や歳出に及ぼす影響</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 老朽化が進む公共施設・インフラの更新・保全等に係る経費の増高</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 令和</a:t>
            </a:r>
            <a:r>
              <a:rPr kumimoji="1" lang="en-US" altLang="ja-JP" sz="1600" dirty="0">
                <a:latin typeface="BIZ UDPゴシック" panose="020B0400000000000000" pitchFamily="50" charset="-128"/>
                <a:ea typeface="BIZ UDPゴシック" panose="020B0400000000000000" pitchFamily="50" charset="-128"/>
              </a:rPr>
              <a:t>7</a:t>
            </a:r>
            <a:r>
              <a:rPr kumimoji="1" lang="ja-JP" altLang="en-US" sz="1600" dirty="0">
                <a:latin typeface="BIZ UDPゴシック" panose="020B0400000000000000" pitchFamily="50" charset="-128"/>
                <a:ea typeface="BIZ UDPゴシック" panose="020B0400000000000000" pitchFamily="50" charset="-128"/>
              </a:rPr>
              <a:t>年度以降の扶助費の動向とそれに係る国の地方財政措置の状況</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800" dirty="0">
                <a:latin typeface="BIZ UDPゴシック" panose="020B0400000000000000" pitchFamily="50" charset="-128"/>
                <a:ea typeface="BIZ UDPゴシック" panose="020B0400000000000000" pitchFamily="50" charset="-128"/>
              </a:rPr>
              <a:t/>
            </a:r>
            <a:br>
              <a:rPr kumimoji="1" lang="en-US" altLang="ja-JP" sz="8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① </a:t>
            </a:r>
            <a:r>
              <a:rPr kumimoji="1" lang="ja-JP" altLang="en-US" sz="1600" b="1" u="sng" dirty="0">
                <a:solidFill>
                  <a:schemeClr val="accent2"/>
                </a:solidFill>
                <a:latin typeface="BIZ UDPゴシック" panose="020B0400000000000000" pitchFamily="50" charset="-128"/>
                <a:ea typeface="BIZ UDPゴシック" panose="020B0400000000000000" pitchFamily="50" charset="-128"/>
              </a:rPr>
              <a:t>２年連続決算で財政調整基金取崩し</a:t>
            </a:r>
            <a:r>
              <a:rPr kumimoji="1" lang="ja-JP" altLang="en-US" sz="1600" b="1" dirty="0">
                <a:solidFill>
                  <a:schemeClr val="accent2"/>
                </a:solidFill>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R2</a:t>
            </a:r>
            <a:r>
              <a:rPr kumimoji="1" lang="ja-JP" altLang="en-US" sz="1400" dirty="0" smtClean="0">
                <a:latin typeface="BIZ UDPゴシック" panose="020B0400000000000000" pitchFamily="50" charset="-128"/>
                <a:ea typeface="BIZ UDPゴシック" panose="020B0400000000000000" pitchFamily="50" charset="-128"/>
              </a:rPr>
              <a:t>：１４０百万円</a:t>
            </a:r>
            <a:r>
              <a:rPr kumimoji="1" lang="ja-JP" altLang="en-US" sz="1400" dirty="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R1</a:t>
            </a:r>
            <a:r>
              <a:rPr kumimoji="1" lang="ja-JP" altLang="en-US" sz="1400" dirty="0">
                <a:latin typeface="BIZ UDPゴシック" panose="020B0400000000000000" pitchFamily="50" charset="-128"/>
                <a:ea typeface="BIZ UDPゴシック" panose="020B0400000000000000" pitchFamily="50" charset="-128"/>
              </a:rPr>
              <a:t>：２６０百万円）</a:t>
            </a:r>
            <a:endParaRPr kumimoji="1" lang="en-US" altLang="ja-JP" sz="1400"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800" dirty="0">
              <a:latin typeface="BIZ UDPゴシック" panose="020B0400000000000000" pitchFamily="50" charset="-128"/>
              <a:ea typeface="BIZ UDPゴシック" panose="020B0400000000000000" pitchFamily="50" charset="-128"/>
            </a:endParaRPr>
          </a:p>
          <a:p>
            <a:pPr>
              <a:lnSpc>
                <a:spcPts val="2500"/>
              </a:lnSpc>
            </a:pPr>
            <a:r>
              <a:rPr kumimoji="1" lang="ja-JP" altLang="en-US" sz="1600" dirty="0">
                <a:latin typeface="BIZ UDPゴシック" panose="020B0400000000000000" pitchFamily="50" charset="-128"/>
                <a:ea typeface="BIZ UDPゴシック" panose="020B0400000000000000" pitchFamily="50" charset="-128"/>
              </a:rPr>
              <a:t>　② 扶助費、物件費、繰出金などの増高により財政構造の硬直化が進んでおり、</a:t>
            </a:r>
            <a:endParaRPr kumimoji="1" lang="en-US" altLang="ja-JP" sz="1600" dirty="0">
              <a:latin typeface="BIZ UDPゴシック" panose="020B0400000000000000" pitchFamily="50" charset="-128"/>
              <a:ea typeface="BIZ UDPゴシック" panose="020B0400000000000000" pitchFamily="50" charset="-128"/>
            </a:endParaRPr>
          </a:p>
          <a:p>
            <a:pPr>
              <a:lnSpc>
                <a:spcPts val="2500"/>
              </a:lnSpc>
            </a:pPr>
            <a:r>
              <a:rPr kumimoji="1" lang="ja-JP" altLang="en-US" sz="1600" dirty="0">
                <a:latin typeface="BIZ UDPゴシック" panose="020B0400000000000000" pitchFamily="50" charset="-128"/>
                <a:ea typeface="BIZ UDPゴシック" panose="020B0400000000000000" pitchFamily="50" charset="-128"/>
              </a:rPr>
              <a:t>　</a:t>
            </a: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b="1" u="sng" dirty="0">
                <a:solidFill>
                  <a:schemeClr val="accent2"/>
                </a:solidFill>
                <a:latin typeface="BIZ UDPゴシック" panose="020B0400000000000000" pitchFamily="50" charset="-128"/>
                <a:ea typeface="BIZ UDPゴシック" panose="020B0400000000000000" pitchFamily="50" charset="-128"/>
              </a:rPr>
              <a:t>経常収支比率が高い</a:t>
            </a:r>
            <a:r>
              <a:rPr kumimoji="1" lang="ja-JP" altLang="en-US" sz="1600" b="1" dirty="0">
                <a:solidFill>
                  <a:schemeClr val="accent2"/>
                </a:solidFill>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R2</a:t>
            </a:r>
            <a:r>
              <a:rPr kumimoji="1" lang="ja-JP" altLang="en-US" sz="1400" dirty="0">
                <a:latin typeface="BIZ UDPゴシック" panose="020B0400000000000000" pitchFamily="50" charset="-128"/>
                <a:ea typeface="BIZ UDPゴシック" panose="020B0400000000000000" pitchFamily="50" charset="-128"/>
              </a:rPr>
              <a:t>：９９．３％、</a:t>
            </a:r>
            <a:r>
              <a:rPr kumimoji="1" lang="en-US" altLang="ja-JP" sz="1400" dirty="0">
                <a:latin typeface="BIZ UDPゴシック" panose="020B0400000000000000" pitchFamily="50" charset="-128"/>
                <a:ea typeface="BIZ UDPゴシック" panose="020B0400000000000000" pitchFamily="50" charset="-128"/>
              </a:rPr>
              <a:t>R1</a:t>
            </a:r>
            <a:r>
              <a:rPr kumimoji="1" lang="ja-JP" altLang="en-US" sz="1400" dirty="0">
                <a:latin typeface="BIZ UDPゴシック" panose="020B0400000000000000" pitchFamily="50" charset="-128"/>
                <a:ea typeface="BIZ UDPゴシック" panose="020B0400000000000000" pitchFamily="50" charset="-128"/>
              </a:rPr>
              <a:t>：１０３．７％）</a:t>
            </a:r>
            <a:endParaRPr kumimoji="1" lang="en-US" altLang="ja-JP" sz="1400"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800" dirty="0">
              <a:latin typeface="BIZ UDPゴシック" panose="020B0400000000000000" pitchFamily="50" charset="-128"/>
              <a:ea typeface="BIZ UDPゴシック" panose="020B0400000000000000" pitchFamily="50" charset="-128"/>
            </a:endParaRPr>
          </a:p>
          <a:p>
            <a:pPr>
              <a:lnSpc>
                <a:spcPts val="2500"/>
              </a:lnSpc>
            </a:pPr>
            <a:r>
              <a:rPr kumimoji="1" lang="ja-JP" altLang="en-US" sz="1600" dirty="0">
                <a:latin typeface="BIZ UDPゴシック" panose="020B0400000000000000" pitchFamily="50" charset="-128"/>
                <a:ea typeface="BIZ UDPゴシック" panose="020B0400000000000000" pitchFamily="50" charset="-128"/>
              </a:rPr>
              <a:t>　③ </a:t>
            </a:r>
            <a:r>
              <a:rPr kumimoji="1" lang="ja-JP" altLang="en-US" sz="1600" b="1" u="sng" dirty="0">
                <a:solidFill>
                  <a:schemeClr val="accent2"/>
                </a:solidFill>
                <a:latin typeface="BIZ UDPゴシック" panose="020B0400000000000000" pitchFamily="50" charset="-128"/>
                <a:ea typeface="BIZ UDPゴシック" panose="020B0400000000000000" pitchFamily="50" charset="-128"/>
              </a:rPr>
              <a:t>下水道事業会計に対して、一般会計から基準外繰入</a:t>
            </a:r>
            <a:r>
              <a:rPr kumimoji="1" lang="ja-JP" altLang="en-US" sz="1600" dirty="0">
                <a:latin typeface="BIZ UDPゴシック" panose="020B0400000000000000" pitchFamily="50" charset="-128"/>
                <a:ea typeface="BIZ UDPゴシック" panose="020B0400000000000000" pitchFamily="50" charset="-128"/>
              </a:rPr>
              <a:t>を行っており、事業の見直しなどにより</a:t>
            </a:r>
            <a:endParaRPr kumimoji="1" lang="en-US" altLang="ja-JP" sz="1600" dirty="0">
              <a:latin typeface="BIZ UDPゴシック" panose="020B0400000000000000" pitchFamily="50" charset="-128"/>
              <a:ea typeface="BIZ UDPゴシック" panose="020B0400000000000000" pitchFamily="50" charset="-128"/>
            </a:endParaRPr>
          </a:p>
          <a:p>
            <a:pPr>
              <a:lnSpc>
                <a:spcPts val="2500"/>
              </a:lnSpc>
            </a:pPr>
            <a:r>
              <a:rPr kumimoji="1" lang="ja-JP" altLang="en-US" sz="1600" dirty="0">
                <a:latin typeface="BIZ UDPゴシック" panose="020B0400000000000000" pitchFamily="50" charset="-128"/>
                <a:ea typeface="BIZ UDPゴシック" panose="020B0400000000000000" pitchFamily="50" charset="-128"/>
              </a:rPr>
              <a:t>　　　基準外繰入の減額が課題</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spcAft>
                <a:spcPts val="600"/>
              </a:spcAft>
            </a:pP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b="1" dirty="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その他</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spcAft>
                <a:spcPts val="600"/>
              </a:spcAft>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 ● </a:t>
            </a:r>
            <a:r>
              <a:rPr kumimoji="1" lang="ja-JP" altLang="en-US" sz="1600" dirty="0">
                <a:latin typeface="BIZ UDPゴシック" panose="020B0400000000000000" pitchFamily="50" charset="-128"/>
                <a:ea typeface="BIZ UDPゴシック" panose="020B0400000000000000" pitchFamily="50" charset="-128"/>
              </a:rPr>
              <a:t>推計のベースとなる</a:t>
            </a:r>
            <a:r>
              <a:rPr kumimoji="1" lang="en-US" altLang="ja-JP" sz="1600" dirty="0">
                <a:latin typeface="BIZ UDPゴシック" panose="020B0400000000000000" pitchFamily="50" charset="-128"/>
                <a:ea typeface="BIZ UDPゴシック" panose="020B0400000000000000" pitchFamily="50" charset="-128"/>
              </a:rPr>
              <a:t>R2</a:t>
            </a:r>
            <a:r>
              <a:rPr kumimoji="1" lang="ja-JP" altLang="en-US" sz="1600" dirty="0">
                <a:latin typeface="BIZ UDPゴシック" panose="020B0400000000000000" pitchFamily="50" charset="-128"/>
                <a:ea typeface="BIZ UDPゴシック" panose="020B0400000000000000" pitchFamily="50" charset="-128"/>
              </a:rPr>
              <a:t>年度決算について、新型コロナウイルス感染症の影響等を受け、</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国庫支出金・地方交付税の増加などにより、実質単年度収支が大きく改善したことから、</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前年度推計から改善。これにより、昨年度の推計に比べ、財政調整基金の枯渇時期が後倒しとなった</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a:latin typeface="BIZ UDPゴシック" panose="020B0400000000000000" pitchFamily="50" charset="-128"/>
                <a:ea typeface="BIZ UDPゴシック" panose="020B0400000000000000" pitchFamily="50" charset="-128"/>
              </a:rPr>
              <a:t>が、国の依存財源によるところが大きいことから、Ｒ</a:t>
            </a:r>
            <a:r>
              <a:rPr kumimoji="1" lang="ja-JP" altLang="en-US" sz="1600" dirty="0">
                <a:latin typeface="BIZ UDPゴシック" panose="020B0400000000000000" pitchFamily="50" charset="-128"/>
                <a:ea typeface="BIZ UDPゴシック" panose="020B0400000000000000" pitchFamily="50" charset="-128"/>
              </a:rPr>
              <a:t>３年度以降の決算について留意が必要。</a:t>
            </a:r>
            <a:r>
              <a:rPr kumimoji="1" lang="en-US" altLang="ja-JP" sz="1600" dirty="0">
                <a:latin typeface="BIZ UDPゴシック" panose="020B0400000000000000" pitchFamily="50" charset="-128"/>
                <a:ea typeface="BIZ UDPゴシック" panose="020B0400000000000000" pitchFamily="50" charset="-128"/>
              </a:rPr>
              <a:t> </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5CA21555-70B0-4400-BC5B-57799A123990}"/>
              </a:ext>
            </a:extLst>
          </p:cNvPr>
          <p:cNvSpPr/>
          <p:nvPr/>
        </p:nvSpPr>
        <p:spPr>
          <a:xfrm>
            <a:off x="209479" y="786245"/>
            <a:ext cx="9487041" cy="5715251"/>
          </a:xfrm>
          <a:prstGeom prst="rect">
            <a:avLst/>
          </a:prstGeom>
          <a:noFill/>
          <a:ln w="19050" cmpd="thickThi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6CBA8F82-7745-45BA-996E-8BA002DE59B9}"/>
              </a:ext>
            </a:extLst>
          </p:cNvPr>
          <p:cNvSpPr/>
          <p:nvPr/>
        </p:nvSpPr>
        <p:spPr>
          <a:xfrm>
            <a:off x="415834" y="1323467"/>
            <a:ext cx="9074330" cy="1123642"/>
          </a:xfrm>
          <a:prstGeom prst="rect">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pPr>
            <a:endParaRPr kumimoji="1" lang="ja-JP" altLang="en-US" sz="1600" b="1" u="sng" dirty="0">
              <a:solidFill>
                <a:schemeClr val="accent2"/>
              </a:solidFill>
            </a:endParaRPr>
          </a:p>
        </p:txBody>
      </p:sp>
      <p:sp>
        <p:nvSpPr>
          <p:cNvPr id="3" name="正方形/長方形 2"/>
          <p:cNvSpPr/>
          <p:nvPr/>
        </p:nvSpPr>
        <p:spPr>
          <a:xfrm>
            <a:off x="7559040" y="1524986"/>
            <a:ext cx="1546872" cy="72060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全団体に共通</a:t>
            </a:r>
          </a:p>
        </p:txBody>
      </p:sp>
      <p:sp>
        <p:nvSpPr>
          <p:cNvPr id="10" name="正方形/長方形 9"/>
          <p:cNvSpPr/>
          <p:nvPr/>
        </p:nvSpPr>
        <p:spPr>
          <a:xfrm>
            <a:off x="9602046" y="6501496"/>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latin typeface="BIZ UDPゴシック" panose="020B0400000000000000" pitchFamily="50" charset="-128"/>
                <a:ea typeface="BIZ UDPゴシック" panose="020B0400000000000000" pitchFamily="50" charset="-128"/>
              </a:rPr>
              <a:t>7</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66586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E52D2F3E-F649-4A36-92DB-058AAA4FA4F7}"/>
              </a:ext>
            </a:extLst>
          </p:cNvPr>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８</a:t>
            </a:r>
          </a:p>
        </p:txBody>
      </p:sp>
      <p:pic>
        <p:nvPicPr>
          <p:cNvPr id="2" name="図 1"/>
          <p:cNvPicPr>
            <a:picLocks noChangeAspect="1"/>
          </p:cNvPicPr>
          <p:nvPr/>
        </p:nvPicPr>
        <p:blipFill>
          <a:blip r:embed="rId2"/>
          <a:stretch>
            <a:fillRect/>
          </a:stretch>
        </p:blipFill>
        <p:spPr>
          <a:xfrm>
            <a:off x="590216" y="730631"/>
            <a:ext cx="9052289" cy="5850473"/>
          </a:xfrm>
          <a:prstGeom prst="rect">
            <a:avLst/>
          </a:prstGeom>
        </p:spPr>
      </p:pic>
    </p:spTree>
    <p:extLst>
      <p:ext uri="{BB962C8B-B14F-4D97-AF65-F5344CB8AC3E}">
        <p14:creationId xmlns:p14="http://schemas.microsoft.com/office/powerpoint/2010/main" val="31687565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18491</TotalTime>
  <Words>1775</Words>
  <Application>Microsoft Office PowerPoint</Application>
  <PresentationFormat>A4 210 x 297 mm</PresentationFormat>
  <Paragraphs>175</Paragraphs>
  <Slides>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BIZ UDPゴシック</vt:lpstr>
      <vt:lpstr>游ゴシック</vt:lpstr>
      <vt:lpstr>游ゴシック Light</vt:lpstr>
      <vt:lpstr>Arial</vt:lpstr>
      <vt:lpstr>Calibri</vt:lpstr>
      <vt:lpstr>Calibri Light</vt:lpstr>
      <vt:lpstr>Wingdings</vt:lpstr>
      <vt:lpstr>Office テーマ</vt:lpstr>
      <vt:lpstr>太子町中長期財政シミュレーション（R３年度推計）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太子町,大阪府</dc:creator>
  <cp:lastModifiedBy>中村　奈緒</cp:lastModifiedBy>
  <cp:revision>663</cp:revision>
  <cp:lastPrinted>2022-02-08T04:54:21Z</cp:lastPrinted>
  <dcterms:created xsi:type="dcterms:W3CDTF">2020-12-07T04:45:01Z</dcterms:created>
  <dcterms:modified xsi:type="dcterms:W3CDTF">2023-05-12T05:20:38Z</dcterms:modified>
</cp:coreProperties>
</file>