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handoutMasterIdLst>
    <p:handoutMasterId r:id="rId11"/>
  </p:handoutMasterIdLst>
  <p:sldIdLst>
    <p:sldId id="278" r:id="rId2"/>
    <p:sldId id="269" r:id="rId3"/>
    <p:sldId id="259" r:id="rId4"/>
    <p:sldId id="264" r:id="rId5"/>
    <p:sldId id="282" r:id="rId6"/>
    <p:sldId id="283" r:id="rId7"/>
    <p:sldId id="277" r:id="rId8"/>
    <p:sldId id="285" r:id="rId9"/>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42" autoAdjust="0"/>
    <p:restoredTop sz="96433" autoAdjust="0"/>
  </p:normalViewPr>
  <p:slideViewPr>
    <p:cSldViewPr snapToGrid="0">
      <p:cViewPr varScale="1">
        <p:scale>
          <a:sx n="74" d="100"/>
          <a:sy n="74" d="100"/>
        </p:scale>
        <p:origin x="14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47105378803075E-2"/>
          <c:y val="0.1717244718755194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能勢町★★!$C$23:$Q$23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能勢町★★!$C$24:$Q$24</c:f>
              <c:numCache>
                <c:formatCode>#,##0</c:formatCode>
                <c:ptCount val="15"/>
                <c:pt idx="0">
                  <c:v>6038</c:v>
                </c:pt>
                <c:pt idx="1">
                  <c:v>5784</c:v>
                </c:pt>
                <c:pt idx="2">
                  <c:v>5681</c:v>
                </c:pt>
                <c:pt idx="3">
                  <c:v>5737</c:v>
                </c:pt>
                <c:pt idx="4">
                  <c:v>5606</c:v>
                </c:pt>
                <c:pt idx="5">
                  <c:v>5499</c:v>
                </c:pt>
                <c:pt idx="6">
                  <c:v>5473</c:v>
                </c:pt>
                <c:pt idx="7">
                  <c:v>5400</c:v>
                </c:pt>
                <c:pt idx="8">
                  <c:v>5374</c:v>
                </c:pt>
                <c:pt idx="9">
                  <c:v>5364</c:v>
                </c:pt>
                <c:pt idx="10">
                  <c:v>5362</c:v>
                </c:pt>
                <c:pt idx="11">
                  <c:v>5337</c:v>
                </c:pt>
                <c:pt idx="12">
                  <c:v>5325</c:v>
                </c:pt>
                <c:pt idx="13">
                  <c:v>5322</c:v>
                </c:pt>
                <c:pt idx="14">
                  <c:v>5306</c:v>
                </c:pt>
              </c:numCache>
            </c:numRef>
          </c:val>
          <c:smooth val="0"/>
          <c:extLst>
            <c:ext xmlns:c16="http://schemas.microsoft.com/office/drawing/2014/chart" uri="{C3380CC4-5D6E-409C-BE32-E72D297353CC}">
              <c16:uniqueId val="{00000000-250C-40D8-ACA9-7917B210816F}"/>
            </c:ext>
          </c:extLst>
        </c:ser>
        <c:ser>
          <c:idx val="1"/>
          <c:order val="1"/>
          <c:spPr>
            <a:ln w="28575" cap="rnd">
              <a:solidFill>
                <a:schemeClr val="accent2"/>
              </a:solidFill>
              <a:round/>
            </a:ln>
            <a:effectLst/>
          </c:spPr>
          <c:marker>
            <c:symbol val="none"/>
          </c:marker>
          <c:cat>
            <c:strRef>
              <c:f>能勢町★★!$C$23:$Q$23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能勢町★★!$C$25:$Q$25</c:f>
              <c:numCache>
                <c:formatCode>#,##0</c:formatCode>
                <c:ptCount val="15"/>
                <c:pt idx="0">
                  <c:v>5811</c:v>
                </c:pt>
                <c:pt idx="1">
                  <c:v>5653</c:v>
                </c:pt>
                <c:pt idx="2">
                  <c:v>5511</c:v>
                </c:pt>
                <c:pt idx="3">
                  <c:v>5582</c:v>
                </c:pt>
                <c:pt idx="4">
                  <c:v>5525</c:v>
                </c:pt>
                <c:pt idx="5">
                  <c:v>5442</c:v>
                </c:pt>
                <c:pt idx="6">
                  <c:v>5579</c:v>
                </c:pt>
                <c:pt idx="7">
                  <c:v>5498</c:v>
                </c:pt>
                <c:pt idx="8">
                  <c:v>5546</c:v>
                </c:pt>
                <c:pt idx="9">
                  <c:v>5520</c:v>
                </c:pt>
                <c:pt idx="10">
                  <c:v>5631</c:v>
                </c:pt>
                <c:pt idx="11">
                  <c:v>5661</c:v>
                </c:pt>
                <c:pt idx="12">
                  <c:v>5624</c:v>
                </c:pt>
                <c:pt idx="13">
                  <c:v>5683</c:v>
                </c:pt>
                <c:pt idx="14">
                  <c:v>5844</c:v>
                </c:pt>
              </c:numCache>
            </c:numRef>
          </c:val>
          <c:smooth val="0"/>
          <c:extLst>
            <c:ext xmlns:c16="http://schemas.microsoft.com/office/drawing/2014/chart" uri="{C3380CC4-5D6E-409C-BE32-E72D297353CC}">
              <c16:uniqueId val="{00000001-250C-40D8-ACA9-7917B210816F}"/>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6200"/>
          <c:min val="52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2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29260365404831"/>
          <c:y val="0.17635512952185325"/>
          <c:w val="0.87603419488103385"/>
          <c:h val="0.77533569173418537"/>
        </c:manualLayout>
      </c:layout>
      <c:barChart>
        <c:barDir val="col"/>
        <c:grouping val="clustered"/>
        <c:varyColors val="0"/>
        <c:ser>
          <c:idx val="0"/>
          <c:order val="0"/>
          <c:spPr>
            <a:solidFill>
              <a:schemeClr val="accent1"/>
            </a:solidFill>
            <a:ln>
              <a:solidFill>
                <a:sysClr val="windowText" lastClr="000000"/>
              </a:solidFill>
            </a:ln>
            <a:effectLst/>
          </c:spPr>
          <c:invertIfNegative val="0"/>
          <c:dLbls>
            <c:dLbl>
              <c:idx val="0"/>
              <c:layout>
                <c:manualLayout>
                  <c:x val="0"/>
                  <c:y val="1.602529051622466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8B0-4354-A27F-36BB829A6F4F}"/>
                </c:ext>
              </c:extLst>
            </c:dLbl>
            <c:dLbl>
              <c:idx val="1"/>
              <c:layout>
                <c:manualLayout>
                  <c:x val="0"/>
                  <c:y val="1.602529051622466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8B0-4354-A27F-36BB829A6F4F}"/>
                </c:ext>
              </c:extLst>
            </c:dLbl>
            <c:dLbl>
              <c:idx val="4"/>
              <c:layout>
                <c:manualLayout>
                  <c:x val="-4.0720383738032682E-17"/>
                  <c:y val="1.06835270108164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8B0-4354-A27F-36BB829A6F4F}"/>
                </c:ext>
              </c:extLst>
            </c:dLbl>
            <c:dLbl>
              <c:idx val="5"/>
              <c:layout>
                <c:manualLayout>
                  <c:x val="-8.1440767476065364E-17"/>
                  <c:y val="1.602529051622466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8B0-4354-A27F-36BB829A6F4F}"/>
                </c:ext>
              </c:extLst>
            </c:dLbl>
            <c:dLbl>
              <c:idx val="8"/>
              <c:layout>
                <c:manualLayout>
                  <c:x val="-1.031033708713493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8F9-4F4C-9403-4420ABE397FE}"/>
                </c:ext>
              </c:extLst>
            </c:dLbl>
            <c:dLbl>
              <c:idx val="11"/>
              <c:layout>
                <c:manualLayout>
                  <c:x val="-2.5775842717838276E-3"/>
                  <c:y val="3.7382492806673823E-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8F9-4F4C-9403-4420ABE397FE}"/>
                </c:ext>
              </c:extLst>
            </c:dLbl>
            <c:dLbl>
              <c:idx val="12"/>
              <c:layout>
                <c:manualLayout>
                  <c:x val="0"/>
                  <c:y val="1.424310358427079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F9-4F4C-9403-4420ABE397FE}"/>
                </c:ext>
              </c:extLst>
            </c:dLbl>
            <c:dLbl>
              <c:idx val="14"/>
              <c:layout>
                <c:manualLayout>
                  <c:x val="-1.5081912380807024E-3"/>
                  <c:y val="1.721538558732942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8B0-4354-A27F-36BB829A6F4F}"/>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能勢町★★!$B$3:$P$3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能勢町★★!$B$4:$P$4</c:f>
              <c:numCache>
                <c:formatCode>#,##0;"▲ "#,##0</c:formatCode>
                <c:ptCount val="15"/>
                <c:pt idx="0">
                  <c:v>227</c:v>
                </c:pt>
                <c:pt idx="1">
                  <c:v>131</c:v>
                </c:pt>
                <c:pt idx="2">
                  <c:v>170</c:v>
                </c:pt>
                <c:pt idx="3">
                  <c:v>155</c:v>
                </c:pt>
                <c:pt idx="4">
                  <c:v>81</c:v>
                </c:pt>
                <c:pt idx="5">
                  <c:v>57</c:v>
                </c:pt>
                <c:pt idx="6">
                  <c:v>-106</c:v>
                </c:pt>
                <c:pt idx="7">
                  <c:v>-98</c:v>
                </c:pt>
                <c:pt idx="8">
                  <c:v>-172</c:v>
                </c:pt>
                <c:pt idx="9">
                  <c:v>-156</c:v>
                </c:pt>
                <c:pt idx="10">
                  <c:v>-269</c:v>
                </c:pt>
                <c:pt idx="11">
                  <c:v>-324</c:v>
                </c:pt>
                <c:pt idx="12">
                  <c:v>-299</c:v>
                </c:pt>
                <c:pt idx="13">
                  <c:v>-361</c:v>
                </c:pt>
                <c:pt idx="14">
                  <c:v>-538</c:v>
                </c:pt>
              </c:numCache>
            </c:numRef>
          </c:val>
          <c:extLst>
            <c:ext xmlns:c16="http://schemas.microsoft.com/office/drawing/2014/chart" uri="{C3380CC4-5D6E-409C-BE32-E72D297353CC}">
              <c16:uniqueId val="{00000005-88B0-4354-A27F-36BB829A6F4F}"/>
            </c:ext>
          </c:extLst>
        </c:ser>
        <c:dLbls>
          <c:dLblPos val="outEnd"/>
          <c:showLegendKey val="0"/>
          <c:showVal val="1"/>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300"/>
          <c:min val="-60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200"/>
      </c:valAx>
      <c:spPr>
        <a:noFill/>
        <a:ln w="12700">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能勢町★★!$B$52</c:f>
              <c:strCache>
                <c:ptCount val="1"/>
                <c:pt idx="0">
                  <c:v>年少人口</c:v>
                </c:pt>
              </c:strCache>
            </c:strRef>
          </c:tx>
          <c:spPr>
            <a:ln w="28575" cap="rnd">
              <a:solidFill>
                <a:schemeClr val="accent1"/>
              </a:solidFill>
              <a:round/>
            </a:ln>
            <a:effectLst/>
          </c:spPr>
          <c:marker>
            <c:symbol val="none"/>
          </c:marker>
          <c:cat>
            <c:strRef>
              <c:f>能勢町★★!$C$51:$S$51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能勢町★★!$C$52:$S$52</c:f>
              <c:numCache>
                <c:formatCode>#,##0</c:formatCode>
                <c:ptCount val="17"/>
                <c:pt idx="0">
                  <c:v>606</c:v>
                </c:pt>
                <c:pt idx="1">
                  <c:v>549</c:v>
                </c:pt>
                <c:pt idx="2">
                  <c:v>519</c:v>
                </c:pt>
                <c:pt idx="3">
                  <c:v>488</c:v>
                </c:pt>
                <c:pt idx="4">
                  <c:v>458</c:v>
                </c:pt>
                <c:pt idx="5">
                  <c:v>427</c:v>
                </c:pt>
                <c:pt idx="6">
                  <c:v>404</c:v>
                </c:pt>
                <c:pt idx="7">
                  <c:v>381</c:v>
                </c:pt>
                <c:pt idx="8">
                  <c:v>358</c:v>
                </c:pt>
                <c:pt idx="9">
                  <c:v>335</c:v>
                </c:pt>
                <c:pt idx="10">
                  <c:v>312</c:v>
                </c:pt>
                <c:pt idx="11">
                  <c:v>296</c:v>
                </c:pt>
                <c:pt idx="12">
                  <c:v>280</c:v>
                </c:pt>
                <c:pt idx="13">
                  <c:v>264</c:v>
                </c:pt>
                <c:pt idx="14">
                  <c:v>248</c:v>
                </c:pt>
                <c:pt idx="15">
                  <c:v>232</c:v>
                </c:pt>
                <c:pt idx="16">
                  <c:v>221</c:v>
                </c:pt>
              </c:numCache>
            </c:numRef>
          </c:val>
          <c:smooth val="0"/>
          <c:extLst>
            <c:ext xmlns:c16="http://schemas.microsoft.com/office/drawing/2014/chart" uri="{C3380CC4-5D6E-409C-BE32-E72D297353CC}">
              <c16:uniqueId val="{00000000-09BF-4E0A-A1FB-F3CC94BB19E3}"/>
            </c:ext>
          </c:extLst>
        </c:ser>
        <c:ser>
          <c:idx val="1"/>
          <c:order val="1"/>
          <c:tx>
            <c:strRef>
              <c:f>能勢町★★!$B$53</c:f>
              <c:strCache>
                <c:ptCount val="1"/>
                <c:pt idx="0">
                  <c:v>生産年齢人口</c:v>
                </c:pt>
              </c:strCache>
            </c:strRef>
          </c:tx>
          <c:spPr>
            <a:ln w="28575" cap="rnd">
              <a:solidFill>
                <a:schemeClr val="accent2"/>
              </a:solidFill>
              <a:round/>
            </a:ln>
            <a:effectLst/>
          </c:spPr>
          <c:marker>
            <c:symbol val="none"/>
          </c:marker>
          <c:cat>
            <c:strRef>
              <c:f>能勢町★★!$C$51:$S$51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能勢町★★!$C$53:$S$53</c:f>
              <c:numCache>
                <c:formatCode>#,##0</c:formatCode>
                <c:ptCount val="17"/>
                <c:pt idx="0">
                  <c:v>4579</c:v>
                </c:pt>
                <c:pt idx="1">
                  <c:v>4470</c:v>
                </c:pt>
                <c:pt idx="2">
                  <c:v>4273</c:v>
                </c:pt>
                <c:pt idx="3">
                  <c:v>4075</c:v>
                </c:pt>
                <c:pt idx="4">
                  <c:v>3878</c:v>
                </c:pt>
                <c:pt idx="5">
                  <c:v>3681</c:v>
                </c:pt>
                <c:pt idx="6">
                  <c:v>3522</c:v>
                </c:pt>
                <c:pt idx="7">
                  <c:v>3363</c:v>
                </c:pt>
                <c:pt idx="8">
                  <c:v>3203</c:v>
                </c:pt>
                <c:pt idx="9">
                  <c:v>3044</c:v>
                </c:pt>
                <c:pt idx="10">
                  <c:v>2885</c:v>
                </c:pt>
                <c:pt idx="11">
                  <c:v>2738</c:v>
                </c:pt>
                <c:pt idx="12">
                  <c:v>2590</c:v>
                </c:pt>
                <c:pt idx="13">
                  <c:v>2443</c:v>
                </c:pt>
                <c:pt idx="14">
                  <c:v>2295</c:v>
                </c:pt>
                <c:pt idx="15">
                  <c:v>2148</c:v>
                </c:pt>
                <c:pt idx="16">
                  <c:v>2037</c:v>
                </c:pt>
              </c:numCache>
            </c:numRef>
          </c:val>
          <c:smooth val="0"/>
          <c:extLst>
            <c:ext xmlns:c16="http://schemas.microsoft.com/office/drawing/2014/chart" uri="{C3380CC4-5D6E-409C-BE32-E72D297353CC}">
              <c16:uniqueId val="{00000001-09BF-4E0A-A1FB-F3CC94BB19E3}"/>
            </c:ext>
          </c:extLst>
        </c:ser>
        <c:ser>
          <c:idx val="2"/>
          <c:order val="2"/>
          <c:tx>
            <c:strRef>
              <c:f>能勢町★★!$B$57</c:f>
              <c:strCache>
                <c:ptCount val="1"/>
                <c:pt idx="0">
                  <c:v>高齢者人口</c:v>
                </c:pt>
              </c:strCache>
            </c:strRef>
          </c:tx>
          <c:spPr>
            <a:ln w="28575" cap="rnd">
              <a:solidFill>
                <a:schemeClr val="accent3"/>
              </a:solidFill>
              <a:round/>
            </a:ln>
            <a:effectLst/>
          </c:spPr>
          <c:marker>
            <c:symbol val="none"/>
          </c:marker>
          <c:cat>
            <c:strRef>
              <c:f>能勢町★★!$C$51:$S$51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能勢町★★!$C$57:$S$57</c:f>
              <c:numCache>
                <c:formatCode>#,##0</c:formatCode>
                <c:ptCount val="17"/>
                <c:pt idx="0">
                  <c:v>3767</c:v>
                </c:pt>
                <c:pt idx="1">
                  <c:v>3883</c:v>
                </c:pt>
                <c:pt idx="2">
                  <c:v>3901</c:v>
                </c:pt>
                <c:pt idx="3">
                  <c:v>3920</c:v>
                </c:pt>
                <c:pt idx="4">
                  <c:v>3938</c:v>
                </c:pt>
                <c:pt idx="5">
                  <c:v>3957</c:v>
                </c:pt>
                <c:pt idx="6">
                  <c:v>3947</c:v>
                </c:pt>
                <c:pt idx="7">
                  <c:v>3937</c:v>
                </c:pt>
                <c:pt idx="8">
                  <c:v>3927</c:v>
                </c:pt>
                <c:pt idx="9">
                  <c:v>3917</c:v>
                </c:pt>
                <c:pt idx="10">
                  <c:v>3907</c:v>
                </c:pt>
                <c:pt idx="11">
                  <c:v>3879</c:v>
                </c:pt>
                <c:pt idx="12">
                  <c:v>3851</c:v>
                </c:pt>
                <c:pt idx="13">
                  <c:v>3824</c:v>
                </c:pt>
                <c:pt idx="14">
                  <c:v>3796</c:v>
                </c:pt>
                <c:pt idx="15">
                  <c:v>3768</c:v>
                </c:pt>
                <c:pt idx="16">
                  <c:v>3698</c:v>
                </c:pt>
              </c:numCache>
            </c:numRef>
          </c:val>
          <c:smooth val="0"/>
          <c:extLst>
            <c:ext xmlns:c16="http://schemas.microsoft.com/office/drawing/2014/chart" uri="{C3380CC4-5D6E-409C-BE32-E72D297353CC}">
              <c16:uniqueId val="{00000002-09BF-4E0A-A1FB-F3CC94BB19E3}"/>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1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104939925363092"/>
          <c:y val="9.0397866460714155E-2"/>
          <c:w val="0.86272418062278478"/>
          <c:h val="0.78437089235295521"/>
        </c:manualLayout>
      </c:layout>
      <c:barChart>
        <c:barDir val="col"/>
        <c:grouping val="stacked"/>
        <c:varyColors val="0"/>
        <c:ser>
          <c:idx val="0"/>
          <c:order val="0"/>
          <c:tx>
            <c:strRef>
              <c:f>能勢町★★!$B$52</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ysClr val="windowText" lastClr="000000"/>
              </a:solidFill>
            </a:ln>
            <a:effectLst/>
          </c:spPr>
          <c:invertIfNegative val="0"/>
          <c:dLbls>
            <c:delete val="1"/>
          </c:dLbls>
          <c:cat>
            <c:strRef>
              <c:f>能勢町★★!$C$51:$S$51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能勢町★★!$C$52:$S$52</c:f>
              <c:numCache>
                <c:formatCode>#,##0</c:formatCode>
                <c:ptCount val="17"/>
                <c:pt idx="0">
                  <c:v>606</c:v>
                </c:pt>
                <c:pt idx="1">
                  <c:v>549</c:v>
                </c:pt>
                <c:pt idx="2">
                  <c:v>519</c:v>
                </c:pt>
                <c:pt idx="3">
                  <c:v>488</c:v>
                </c:pt>
                <c:pt idx="4">
                  <c:v>458</c:v>
                </c:pt>
                <c:pt idx="5">
                  <c:v>427</c:v>
                </c:pt>
                <c:pt idx="6">
                  <c:v>404</c:v>
                </c:pt>
                <c:pt idx="7">
                  <c:v>381</c:v>
                </c:pt>
                <c:pt idx="8">
                  <c:v>358</c:v>
                </c:pt>
                <c:pt idx="9">
                  <c:v>335</c:v>
                </c:pt>
                <c:pt idx="10">
                  <c:v>312</c:v>
                </c:pt>
                <c:pt idx="11">
                  <c:v>296</c:v>
                </c:pt>
                <c:pt idx="12">
                  <c:v>280</c:v>
                </c:pt>
                <c:pt idx="13">
                  <c:v>264</c:v>
                </c:pt>
                <c:pt idx="14">
                  <c:v>248</c:v>
                </c:pt>
                <c:pt idx="15">
                  <c:v>232</c:v>
                </c:pt>
                <c:pt idx="16">
                  <c:v>221</c:v>
                </c:pt>
              </c:numCache>
            </c:numRef>
          </c:val>
          <c:extLst>
            <c:ext xmlns:c16="http://schemas.microsoft.com/office/drawing/2014/chart" uri="{C3380CC4-5D6E-409C-BE32-E72D297353CC}">
              <c16:uniqueId val="{00000000-EBC3-4A32-8621-0BDCA922076F}"/>
            </c:ext>
          </c:extLst>
        </c:ser>
        <c:ser>
          <c:idx val="1"/>
          <c:order val="1"/>
          <c:tx>
            <c:strRef>
              <c:f>能勢町★★!$B$53</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ysClr val="windowText" lastClr="000000"/>
              </a:solidFill>
            </a:ln>
            <a:effectLst/>
          </c:spPr>
          <c:invertIfNegative val="0"/>
          <c:dLbls>
            <c:delete val="1"/>
          </c:dLbls>
          <c:cat>
            <c:strRef>
              <c:f>能勢町★★!$C$51:$S$51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能勢町★★!$C$53:$S$53</c:f>
              <c:numCache>
                <c:formatCode>#,##0</c:formatCode>
                <c:ptCount val="17"/>
                <c:pt idx="0">
                  <c:v>4579</c:v>
                </c:pt>
                <c:pt idx="1">
                  <c:v>4470</c:v>
                </c:pt>
                <c:pt idx="2">
                  <c:v>4273</c:v>
                </c:pt>
                <c:pt idx="3">
                  <c:v>4075</c:v>
                </c:pt>
                <c:pt idx="4">
                  <c:v>3878</c:v>
                </c:pt>
                <c:pt idx="5">
                  <c:v>3681</c:v>
                </c:pt>
                <c:pt idx="6">
                  <c:v>3522</c:v>
                </c:pt>
                <c:pt idx="7">
                  <c:v>3363</c:v>
                </c:pt>
                <c:pt idx="8">
                  <c:v>3203</c:v>
                </c:pt>
                <c:pt idx="9">
                  <c:v>3044</c:v>
                </c:pt>
                <c:pt idx="10">
                  <c:v>2885</c:v>
                </c:pt>
                <c:pt idx="11">
                  <c:v>2738</c:v>
                </c:pt>
                <c:pt idx="12">
                  <c:v>2590</c:v>
                </c:pt>
                <c:pt idx="13">
                  <c:v>2443</c:v>
                </c:pt>
                <c:pt idx="14">
                  <c:v>2295</c:v>
                </c:pt>
                <c:pt idx="15">
                  <c:v>2148</c:v>
                </c:pt>
                <c:pt idx="16">
                  <c:v>2037</c:v>
                </c:pt>
              </c:numCache>
            </c:numRef>
          </c:val>
          <c:extLst>
            <c:ext xmlns:c16="http://schemas.microsoft.com/office/drawing/2014/chart" uri="{C3380CC4-5D6E-409C-BE32-E72D297353CC}">
              <c16:uniqueId val="{00000001-EBC3-4A32-8621-0BDCA922076F}"/>
            </c:ext>
          </c:extLst>
        </c:ser>
        <c:ser>
          <c:idx val="2"/>
          <c:order val="2"/>
          <c:tx>
            <c:strRef>
              <c:f>能勢町★★!$B$54</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ysClr val="windowText" lastClr="000000"/>
              </a:solidFill>
            </a:ln>
            <a:effectLst/>
          </c:spPr>
          <c:invertIfNegative val="0"/>
          <c:dLbls>
            <c:delete val="1"/>
          </c:dLbls>
          <c:cat>
            <c:strRef>
              <c:f>能勢町★★!$C$51:$S$51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能勢町★★!$C$54:$S$54</c:f>
              <c:numCache>
                <c:formatCode>#,##0</c:formatCode>
                <c:ptCount val="17"/>
                <c:pt idx="0">
                  <c:v>2051</c:v>
                </c:pt>
                <c:pt idx="1">
                  <c:v>2006</c:v>
                </c:pt>
                <c:pt idx="2">
                  <c:v>1939</c:v>
                </c:pt>
                <c:pt idx="3">
                  <c:v>1872</c:v>
                </c:pt>
                <c:pt idx="4">
                  <c:v>1805</c:v>
                </c:pt>
                <c:pt idx="5">
                  <c:v>1738</c:v>
                </c:pt>
                <c:pt idx="6">
                  <c:v>1691</c:v>
                </c:pt>
                <c:pt idx="7">
                  <c:v>1644</c:v>
                </c:pt>
                <c:pt idx="8">
                  <c:v>1596</c:v>
                </c:pt>
                <c:pt idx="9">
                  <c:v>1549</c:v>
                </c:pt>
                <c:pt idx="10">
                  <c:v>1502</c:v>
                </c:pt>
                <c:pt idx="11">
                  <c:v>1477</c:v>
                </c:pt>
                <c:pt idx="12">
                  <c:v>1452</c:v>
                </c:pt>
                <c:pt idx="13">
                  <c:v>1427</c:v>
                </c:pt>
                <c:pt idx="14">
                  <c:v>1402</c:v>
                </c:pt>
                <c:pt idx="15">
                  <c:v>1377</c:v>
                </c:pt>
                <c:pt idx="16">
                  <c:v>1336</c:v>
                </c:pt>
              </c:numCache>
            </c:numRef>
          </c:val>
          <c:extLst>
            <c:ext xmlns:c16="http://schemas.microsoft.com/office/drawing/2014/chart" uri="{C3380CC4-5D6E-409C-BE32-E72D297353CC}">
              <c16:uniqueId val="{00000002-EBC3-4A32-8621-0BDCA922076F}"/>
            </c:ext>
          </c:extLst>
        </c:ser>
        <c:ser>
          <c:idx val="3"/>
          <c:order val="3"/>
          <c:tx>
            <c:strRef>
              <c:f>能勢町★★!$B$55</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ysClr val="windowText" lastClr="000000"/>
              </a:solidFill>
            </a:ln>
            <a:effectLst/>
          </c:spPr>
          <c:invertIfNegative val="0"/>
          <c:dLbls>
            <c:delete val="1"/>
          </c:dLbls>
          <c:cat>
            <c:strRef>
              <c:f>能勢町★★!$C$51:$S$51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能勢町★★!$C$55:$S$55</c:f>
              <c:numCache>
                <c:formatCode>#,##0</c:formatCode>
                <c:ptCount val="17"/>
                <c:pt idx="0">
                  <c:v>1716</c:v>
                </c:pt>
                <c:pt idx="1">
                  <c:v>1877</c:v>
                </c:pt>
                <c:pt idx="2">
                  <c:v>1962</c:v>
                </c:pt>
                <c:pt idx="3">
                  <c:v>2048</c:v>
                </c:pt>
                <c:pt idx="4">
                  <c:v>2133</c:v>
                </c:pt>
                <c:pt idx="5">
                  <c:v>2219</c:v>
                </c:pt>
                <c:pt idx="6">
                  <c:v>2256</c:v>
                </c:pt>
                <c:pt idx="7">
                  <c:v>2293</c:v>
                </c:pt>
                <c:pt idx="8">
                  <c:v>2331</c:v>
                </c:pt>
                <c:pt idx="9">
                  <c:v>2368</c:v>
                </c:pt>
                <c:pt idx="10">
                  <c:v>2405</c:v>
                </c:pt>
                <c:pt idx="11">
                  <c:v>2402</c:v>
                </c:pt>
                <c:pt idx="12">
                  <c:v>2399</c:v>
                </c:pt>
                <c:pt idx="13">
                  <c:v>2397</c:v>
                </c:pt>
                <c:pt idx="14">
                  <c:v>2394</c:v>
                </c:pt>
                <c:pt idx="15">
                  <c:v>2391</c:v>
                </c:pt>
                <c:pt idx="16">
                  <c:v>2362</c:v>
                </c:pt>
              </c:numCache>
            </c:numRef>
          </c:val>
          <c:extLst>
            <c:ext xmlns:c16="http://schemas.microsoft.com/office/drawing/2014/chart" uri="{C3380CC4-5D6E-409C-BE32-E72D297353CC}">
              <c16:uniqueId val="{00000003-EBC3-4A32-8621-0BDCA922076F}"/>
            </c:ext>
          </c:extLst>
        </c:ser>
        <c:ser>
          <c:idx val="4"/>
          <c:order val="4"/>
          <c:tx>
            <c:strRef>
              <c:f>能勢町★★!$B$56</c:f>
              <c:strCache>
                <c:ptCount val="1"/>
                <c:pt idx="0">
                  <c:v>年齢不詳</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solidFill>
                <a:schemeClr val="tx1"/>
              </a:solidFill>
            </a:ln>
            <a:effectLst/>
          </c:spPr>
          <c:invertIfNegative val="0"/>
          <c:dLbls>
            <c:dLbl>
              <c:idx val="0"/>
              <c:layout>
                <c:manualLayout>
                  <c:x val="0.10671458006498702"/>
                  <c:y val="-0.12053052411796807"/>
                </c:manualLayout>
              </c:layout>
              <c:tx>
                <c:rich>
                  <a:bodyPr/>
                  <a:lstStyle/>
                  <a:p>
                    <a:r>
                      <a:rPr lang="ja-JP" altLang="en-US"/>
                      <a:t>年齢不詳：</a:t>
                    </a:r>
                    <a:fld id="{DDE14CF5-68CF-4276-A206-FE4CA947AAC4}" type="VALUE">
                      <a:rPr lang="en-US" altLang="ja-JP"/>
                      <a:pPr/>
                      <a:t>[値]</a:t>
                    </a:fld>
                    <a:endParaRPr lang="ja-JP" alt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BC3-4A32-8621-0BDCA922076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solidFill>
                    </a:ln>
                    <a:effectLst/>
                  </c:spPr>
                </c15:leaderLines>
              </c:ext>
            </c:extLst>
          </c:dLbls>
          <c:cat>
            <c:strRef>
              <c:f>能勢町★★!$C$51:$S$51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能勢町★★!$C$56:$S$56</c:f>
              <c:numCache>
                <c:formatCode>General</c:formatCode>
                <c:ptCount val="17"/>
                <c:pt idx="0" formatCode="#,##0">
                  <c:v>127</c:v>
                </c:pt>
              </c:numCache>
            </c:numRef>
          </c:val>
          <c:extLst>
            <c:ext xmlns:c16="http://schemas.microsoft.com/office/drawing/2014/chart" uri="{C3380CC4-5D6E-409C-BE32-E72D297353CC}">
              <c16:uniqueId val="{00000005-EBC3-4A32-8621-0BDCA922076F}"/>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majorUnit val="1000"/>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90569"/>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019" y="1"/>
            <a:ext cx="2880308" cy="490569"/>
          </a:xfrm>
          <a:prstGeom prst="rect">
            <a:avLst/>
          </a:prstGeom>
        </p:spPr>
        <p:txBody>
          <a:bodyPr vert="horz" lIns="89668" tIns="44835" rIns="89668" bIns="44835" rtlCol="0"/>
          <a:lstStyle>
            <a:lvl1pPr algn="r">
              <a:defRPr sz="1200"/>
            </a:lvl1pPr>
          </a:lstStyle>
          <a:p>
            <a:fld id="{6E3A60CE-7E8D-4390-9820-C09E755C9BD4}" type="datetimeFigureOut">
              <a:rPr kumimoji="1" lang="ja-JP" altLang="en-US" smtClean="0"/>
              <a:t>2023/5/16</a:t>
            </a:fld>
            <a:endParaRPr kumimoji="1" lang="ja-JP" altLang="en-US"/>
          </a:p>
        </p:txBody>
      </p:sp>
      <p:sp>
        <p:nvSpPr>
          <p:cNvPr id="4" name="フッター プレースホルダー 3"/>
          <p:cNvSpPr>
            <a:spLocks noGrp="1"/>
          </p:cNvSpPr>
          <p:nvPr>
            <p:ph type="ftr" sz="quarter" idx="2"/>
          </p:nvPr>
        </p:nvSpPr>
        <p:spPr>
          <a:xfrm>
            <a:off x="0" y="9286846"/>
            <a:ext cx="2880308" cy="490568"/>
          </a:xfrm>
          <a:prstGeom prst="rect">
            <a:avLst/>
          </a:prstGeom>
        </p:spPr>
        <p:txBody>
          <a:bodyPr vert="horz" lIns="89668" tIns="44835" rIns="89668" bIns="4483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19" y="9286846"/>
            <a:ext cx="2880308" cy="490568"/>
          </a:xfrm>
          <a:prstGeom prst="rect">
            <a:avLst/>
          </a:prstGeom>
        </p:spPr>
        <p:txBody>
          <a:bodyPr vert="horz" lIns="89668" tIns="44835" rIns="89668" bIns="44835"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90569"/>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9" y="1"/>
            <a:ext cx="2880308" cy="490569"/>
          </a:xfrm>
          <a:prstGeom prst="rect">
            <a:avLst/>
          </a:prstGeom>
        </p:spPr>
        <p:txBody>
          <a:bodyPr vert="horz" lIns="89668" tIns="44835" rIns="89668" bIns="44835" rtlCol="0"/>
          <a:lstStyle>
            <a:lvl1pPr algn="r">
              <a:defRPr sz="1200"/>
            </a:lvl1pPr>
          </a:lstStyle>
          <a:p>
            <a:fld id="{6A22FB6E-5550-4A84-95FC-6C5FC37CCEBE}"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939800" y="1222375"/>
            <a:ext cx="4767263" cy="3300413"/>
          </a:xfrm>
          <a:prstGeom prst="rect">
            <a:avLst/>
          </a:prstGeom>
          <a:noFill/>
          <a:ln w="12700">
            <a:solidFill>
              <a:prstClr val="black"/>
            </a:solidFill>
          </a:ln>
        </p:spPr>
        <p:txBody>
          <a:bodyPr vert="horz" lIns="89668" tIns="44835" rIns="89668" bIns="44835"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68" tIns="44835" rIns="89668"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68" tIns="44835" rIns="89668"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9" y="9286846"/>
            <a:ext cx="2880308" cy="490568"/>
          </a:xfrm>
          <a:prstGeom prst="rect">
            <a:avLst/>
          </a:prstGeom>
        </p:spPr>
        <p:txBody>
          <a:bodyPr vert="horz" lIns="89668" tIns="44835" rIns="89668" bIns="44835"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能勢町中長期財政シミュレーション</a:t>
            </a:r>
            <a:r>
              <a:rPr lang="ja-JP" altLang="en-US" sz="1200" b="1" dirty="0" smtClean="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a:t>
            </a:r>
            <a:r>
              <a:rPr lang="ja-JP" altLang="en-US" sz="1200" b="1" dirty="0" smtClean="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４年度</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a:t>
            </a:r>
            <a:r>
              <a:rPr kumimoji="1" lang="ja-JP" altLang="en-US" dirty="0" smtClean="0">
                <a:latin typeface="BIZ UDPゴシック" panose="020B0400000000000000" pitchFamily="50" charset="-128"/>
                <a:ea typeface="BIZ UDPゴシック" panose="020B0400000000000000" pitchFamily="50" charset="-128"/>
              </a:rPr>
              <a:t>５年</a:t>
            </a:r>
            <a:r>
              <a:rPr lang="ja-JP" altLang="en-US" dirty="0">
                <a:latin typeface="BIZ UDPゴシック" panose="020B0400000000000000" pitchFamily="50" charset="-128"/>
                <a:ea typeface="BIZ UDPゴシック" panose="020B0400000000000000" pitchFamily="50" charset="-128"/>
              </a:rPr>
              <a:t>５</a:t>
            </a:r>
            <a:r>
              <a:rPr kumimoji="1" lang="ja-JP" altLang="en-US" dirty="0" smtClean="0">
                <a:latin typeface="BIZ UDPゴシック" panose="020B0400000000000000" pitchFamily="50" charset="-128"/>
                <a:ea typeface="BIZ UDPゴシック" panose="020B0400000000000000" pitchFamily="50" charset="-128"/>
              </a:rPr>
              <a:t>月</a:t>
            </a:r>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能勢</a:t>
            </a:r>
            <a:r>
              <a:rPr kumimoji="1" lang="ja-JP" altLang="en-US" dirty="0">
                <a:latin typeface="BIZ UDPゴシック" panose="020B0400000000000000" pitchFamily="50" charset="-128"/>
                <a:ea typeface="BIZ UDPゴシック" panose="020B0400000000000000" pitchFamily="50" charset="-128"/>
              </a:rPr>
              <a:t>町</a:t>
            </a:r>
          </a:p>
        </p:txBody>
      </p:sp>
      <p:sp>
        <p:nvSpPr>
          <p:cNvPr id="6" name="テキスト ボックス 5">
            <a:extLst>
              <a:ext uri="{FF2B5EF4-FFF2-40B4-BE49-F238E27FC236}">
                <a16:creationId xmlns:a16="http://schemas.microsoft.com/office/drawing/2014/main" id="{3E2A3D5B-B963-4518-8EA6-908EBE357A00}"/>
              </a:ext>
            </a:extLst>
          </p:cNvPr>
          <p:cNvSpPr txBox="1"/>
          <p:nvPr/>
        </p:nvSpPr>
        <p:spPr>
          <a:xfrm>
            <a:off x="796119" y="3633170"/>
            <a:ext cx="8331201" cy="17312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a:t>
            </a:r>
            <a:r>
              <a:rPr kumimoji="1" lang="ja-JP" altLang="en-US" sz="1300" b="1" dirty="0" smtClean="0">
                <a:latin typeface="BIZ UDPゴシック" panose="020B0400000000000000" pitchFamily="50" charset="-128"/>
                <a:ea typeface="BIZ UDPゴシック" panose="020B0400000000000000" pitchFamily="50" charset="-128"/>
              </a:rPr>
              <a:t>、令和２年度</a:t>
            </a:r>
            <a:r>
              <a:rPr kumimoji="1" lang="ja-JP" altLang="en-US" sz="1300" b="1" dirty="0">
                <a:latin typeface="BIZ UDPゴシック" panose="020B0400000000000000" pitchFamily="50" charset="-128"/>
                <a:ea typeface="BIZ UDPゴシック" panose="020B0400000000000000" pitchFamily="50" charset="-128"/>
              </a:rPr>
              <a:t>から毎年財政シミュレーションを作成。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令和</a:t>
            </a:r>
            <a:r>
              <a:rPr kumimoji="1" lang="ja-JP" altLang="en-US" sz="1300" b="1" dirty="0" smtClean="0">
                <a:latin typeface="BIZ UDPゴシック" panose="020B0400000000000000" pitchFamily="50" charset="-128"/>
                <a:ea typeface="BIZ UDPゴシック" panose="020B0400000000000000" pitchFamily="50" charset="-128"/>
              </a:rPr>
              <a:t>４年度</a:t>
            </a:r>
            <a:r>
              <a:rPr kumimoji="1" lang="ja-JP" altLang="en-US" sz="1300" b="1" dirty="0">
                <a:latin typeface="BIZ UDPゴシック" panose="020B0400000000000000" pitchFamily="50" charset="-128"/>
                <a:ea typeface="BIZ UDPゴシック" panose="020B0400000000000000" pitchFamily="50" charset="-128"/>
              </a:rPr>
              <a:t>も</a:t>
            </a:r>
            <a:r>
              <a:rPr kumimoji="1" lang="ja-JP" altLang="en-US" sz="1300" b="1" dirty="0" smtClean="0">
                <a:latin typeface="BIZ UDPゴシック" panose="020B0400000000000000" pitchFamily="50" charset="-128"/>
                <a:ea typeface="BIZ UDPゴシック" panose="020B0400000000000000" pitchFamily="50" charset="-128"/>
              </a:rPr>
              <a:t>、令和３年度</a:t>
            </a:r>
            <a:r>
              <a:rPr kumimoji="1" lang="ja-JP" altLang="en-US" sz="1300" b="1" dirty="0">
                <a:latin typeface="BIZ UDPゴシック" panose="020B0400000000000000" pitchFamily="50" charset="-128"/>
                <a:ea typeface="BIZ UDPゴシック" panose="020B0400000000000000" pitchFamily="50" charset="-128"/>
              </a:rPr>
              <a:t>決算をベースにシミュレーションを更新。この結果を踏まえつつ、今後、さらなる広域連携や行財政改革の推進など、必要な取組みについて検討。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１．能勢町の中長期財政シミュレーション</a:t>
            </a:r>
          </a:p>
        </p:txBody>
      </p:sp>
      <p:sp>
        <p:nvSpPr>
          <p:cNvPr id="12" name="テキスト ボックス 11"/>
          <p:cNvSpPr txBox="1"/>
          <p:nvPr/>
        </p:nvSpPr>
        <p:spPr>
          <a:xfrm>
            <a:off x="740923" y="2456838"/>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収支過不足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461191"/>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1208474" y="6433873"/>
            <a:ext cx="93600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879152" y="2589195"/>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48198" y="2615079"/>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19" name="テキスト ボックス 18"/>
          <p:cNvSpPr txBox="1"/>
          <p:nvPr/>
        </p:nvSpPr>
        <p:spPr>
          <a:xfrm>
            <a:off x="-26823" y="6137884"/>
            <a:ext cx="1692000" cy="230832"/>
          </a:xfrm>
          <a:prstGeom prst="rect">
            <a:avLst/>
          </a:prstGeom>
          <a:noFill/>
        </p:spPr>
        <p:txBody>
          <a:bodyPr wrap="square" rtlCol="0" anchor="ctr">
            <a:spAutoFit/>
          </a:bodyPr>
          <a:lstStyle/>
          <a:p>
            <a:pPr algn="ctr"/>
            <a:r>
              <a:rPr kumimoji="1" lang="ja-JP" altLang="en-US" sz="900" dirty="0">
                <a:latin typeface="BIZ UDPゴシック" panose="020B0400000000000000" pitchFamily="50" charset="-128"/>
                <a:ea typeface="BIZ UDPゴシック" panose="020B0400000000000000" pitchFamily="50" charset="-128"/>
              </a:rPr>
              <a:t>（▲は累積の財源不足額）</a:t>
            </a:r>
          </a:p>
        </p:txBody>
      </p:sp>
      <p:sp>
        <p:nvSpPr>
          <p:cNvPr id="34" name="テキスト ボックス 33">
            <a:extLst>
              <a:ext uri="{FF2B5EF4-FFF2-40B4-BE49-F238E27FC236}">
                <a16:creationId xmlns:a16="http://schemas.microsoft.com/office/drawing/2014/main" id="{9DDCD8FF-5B21-4010-AA92-DA3E3CF2DE19}"/>
              </a:ext>
            </a:extLst>
          </p:cNvPr>
          <p:cNvSpPr txBox="1"/>
          <p:nvPr/>
        </p:nvSpPr>
        <p:spPr>
          <a:xfrm>
            <a:off x="8901799" y="5580015"/>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
        <p:nvSpPr>
          <p:cNvPr id="28" name="スライド番号プレースホルダー 2">
            <a:extLst>
              <a:ext uri="{FF2B5EF4-FFF2-40B4-BE49-F238E27FC236}">
                <a16:creationId xmlns:a16="http://schemas.microsoft.com/office/drawing/2014/main" id="{62B63DC8-A7E1-4F10-AED6-7BC3104B4C30}"/>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7" name="正方形/長方形 26"/>
          <p:cNvSpPr/>
          <p:nvPr/>
        </p:nvSpPr>
        <p:spPr>
          <a:xfrm>
            <a:off x="254893" y="847413"/>
            <a:ext cx="9587988" cy="2195473"/>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今後の財政収支は、年齢区分別人口と連動して町税が減少する一方、地方交付税の大幅な増額は</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見込めない中、社会保障関係経費や</a:t>
            </a:r>
            <a:r>
              <a:rPr kumimoji="1" lang="ja-JP" altLang="en-US" sz="1600">
                <a:latin typeface="BIZ UDPゴシック" panose="020B0400000000000000" pitchFamily="50" charset="-128"/>
                <a:ea typeface="BIZ UDPゴシック" panose="020B0400000000000000" pitchFamily="50" charset="-128"/>
              </a:rPr>
              <a:t>物件</a:t>
            </a:r>
            <a:r>
              <a:rPr kumimoji="1" lang="ja-JP" altLang="en-US" sz="1600" smtClean="0">
                <a:latin typeface="BIZ UDPゴシック" panose="020B0400000000000000" pitchFamily="50" charset="-128"/>
                <a:ea typeface="BIZ UDPゴシック" panose="020B0400000000000000" pitchFamily="50" charset="-128"/>
              </a:rPr>
              <a:t>費等が増加していく厳しい</a:t>
            </a:r>
            <a:r>
              <a:rPr kumimoji="1" lang="ja-JP" altLang="en-US" sz="1600" dirty="0">
                <a:latin typeface="BIZ UDPゴシック" panose="020B0400000000000000" pitchFamily="50" charset="-128"/>
                <a:ea typeface="BIZ UDPゴシック" panose="020B0400000000000000" pitchFamily="50" charset="-128"/>
              </a:rPr>
              <a:t>見通し</a:t>
            </a:r>
          </a:p>
          <a:p>
            <a:pPr>
              <a:lnSpc>
                <a:spcPts val="2500"/>
              </a:lnSpc>
              <a:spcAft>
                <a:spcPts val="600"/>
              </a:spcAft>
            </a:pP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令和１０年度以降、収支不足が発生する見通し</a:t>
            </a:r>
            <a:endParaRPr kumimoji="1" lang="en-US" altLang="ja-JP" sz="1600" dirty="0">
              <a:latin typeface="BIZ UDPゴシック" panose="020B0400000000000000" pitchFamily="50" charset="-128"/>
              <a:ea typeface="BIZ UDPゴシック" panose="020B0400000000000000" pitchFamily="50" charset="-128"/>
            </a:endParaRPr>
          </a:p>
          <a:p>
            <a:pPr>
              <a:lnSpc>
                <a:spcPts val="1500"/>
              </a:lnSpc>
              <a:spcAft>
                <a:spcPts val="600"/>
              </a:spcAft>
            </a:pPr>
            <a:r>
              <a:rPr kumimoji="1" lang="ja-JP" altLang="en-US" sz="1600" dirty="0">
                <a:latin typeface="BIZ UDPゴシック" panose="020B0400000000000000" pitchFamily="50" charset="-128"/>
                <a:ea typeface="BIZ UDPゴシック" panose="020B0400000000000000" pitchFamily="50" charset="-128"/>
              </a:rPr>
              <a:t>     財政調整基金（令和３年度決算で</a:t>
            </a:r>
            <a:r>
              <a:rPr kumimoji="1" lang="en-US" altLang="ja-JP" sz="1600" dirty="0">
                <a:latin typeface="BIZ UDPゴシック" panose="020B0400000000000000" pitchFamily="50" charset="-128"/>
                <a:ea typeface="BIZ UDPゴシック" panose="020B0400000000000000" pitchFamily="50" charset="-128"/>
              </a:rPr>
              <a:t>14.3</a:t>
            </a:r>
            <a:r>
              <a:rPr kumimoji="1" lang="ja-JP" altLang="en-US" sz="1600" dirty="0">
                <a:latin typeface="BIZ UDPゴシック" panose="020B0400000000000000" pitchFamily="50" charset="-128"/>
                <a:ea typeface="BIZ UDPゴシック" panose="020B0400000000000000" pitchFamily="50" charset="-128"/>
              </a:rPr>
              <a:t>億円）は令和１８年度に枯渇する見通し</a:t>
            </a:r>
          </a:p>
          <a:p>
            <a:pPr>
              <a:lnSpc>
                <a:spcPts val="2500"/>
              </a:lnSpc>
              <a:spcAft>
                <a:spcPts val="600"/>
              </a:spcAft>
            </a:pPr>
            <a:endParaRPr kumimoji="1" lang="en-US" altLang="ja-JP" sz="1600" dirty="0">
              <a:latin typeface="BIZ UDPゴシック" panose="020B0400000000000000" pitchFamily="50" charset="-128"/>
              <a:ea typeface="BIZ UDPゴシック" panose="020B0400000000000000" pitchFamily="50" charset="-128"/>
            </a:endParaRPr>
          </a:p>
          <a:p>
            <a:pPr>
              <a:lnSpc>
                <a:spcPts val="2500"/>
              </a:lnSpc>
              <a:spcAft>
                <a:spcPts val="600"/>
              </a:spcAft>
            </a:pPr>
            <a:endParaRPr kumimoji="1" lang="en-US" altLang="ja-JP" sz="1600" dirty="0">
              <a:latin typeface="BIZ UDPゴシック" panose="020B0400000000000000" pitchFamily="50" charset="-128"/>
              <a:ea typeface="BIZ UDPゴシック" panose="020B0400000000000000" pitchFamily="50" charset="-128"/>
            </a:endParaRPr>
          </a:p>
        </p:txBody>
      </p:sp>
      <p:sp>
        <p:nvSpPr>
          <p:cNvPr id="31" name="正方形/長方形 30"/>
          <p:cNvSpPr/>
          <p:nvPr/>
        </p:nvSpPr>
        <p:spPr>
          <a:xfrm>
            <a:off x="223066" y="792723"/>
            <a:ext cx="9487041" cy="152109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30" name="グラフ 29">
            <a:extLst>
              <a:ext uri="{FF2B5EF4-FFF2-40B4-BE49-F238E27FC236}">
                <a16:creationId xmlns:a16="http://schemas.microsoft.com/office/drawing/2014/main" id="{00000000-0008-0000-0200-000003000000}"/>
              </a:ext>
            </a:extLst>
          </p:cNvPr>
          <p:cNvGraphicFramePr>
            <a:graphicFrameLocks/>
          </p:cNvGraphicFramePr>
          <p:nvPr>
            <p:extLst>
              <p:ext uri="{D42A27DB-BD31-4B8C-83A1-F6EECF244321}">
                <p14:modId xmlns:p14="http://schemas.microsoft.com/office/powerpoint/2010/main" val="1842494602"/>
              </p:ext>
            </p:extLst>
          </p:nvPr>
        </p:nvGraphicFramePr>
        <p:xfrm>
          <a:off x="4975037" y="2667690"/>
          <a:ext cx="4735070" cy="2558448"/>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7891328" y="3917824"/>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7608278" y="4841874"/>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graphicFrame>
        <p:nvGraphicFramePr>
          <p:cNvPr id="25" name="グラフ 24">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2232132644"/>
              </p:ext>
            </p:extLst>
          </p:nvPr>
        </p:nvGraphicFramePr>
        <p:xfrm>
          <a:off x="-47942" y="2643926"/>
          <a:ext cx="4927094" cy="2675049"/>
        </p:xfrm>
        <a:graphic>
          <a:graphicData uri="http://schemas.openxmlformats.org/drawingml/2006/chart">
            <c:chart xmlns:c="http://schemas.openxmlformats.org/drawingml/2006/chart" xmlns:r="http://schemas.openxmlformats.org/officeDocument/2006/relationships" r:id="rId3"/>
          </a:graphicData>
        </a:graphic>
      </p:graphicFrame>
      <p:pic>
        <p:nvPicPr>
          <p:cNvPr id="2" name="図 1"/>
          <p:cNvPicPr>
            <a:picLocks noChangeAspect="1"/>
          </p:cNvPicPr>
          <p:nvPr/>
        </p:nvPicPr>
        <p:blipFill>
          <a:blip r:embed="rId4"/>
          <a:stretch>
            <a:fillRect/>
          </a:stretch>
        </p:blipFill>
        <p:spPr>
          <a:xfrm>
            <a:off x="112851" y="5816506"/>
            <a:ext cx="9707470" cy="350192"/>
          </a:xfrm>
          <a:prstGeom prst="rect">
            <a:avLst/>
          </a:prstGeom>
        </p:spPr>
      </p:pic>
    </p:spTree>
    <p:extLst>
      <p:ext uri="{BB962C8B-B14F-4D97-AF65-F5344CB8AC3E}">
        <p14:creationId xmlns:p14="http://schemas.microsoft.com/office/powerpoint/2010/main" val="104744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a:t>
            </a:r>
            <a:r>
              <a:rPr kumimoji="1" lang="ja-JP" altLang="en-US" sz="2800" b="1">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試算方法</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4046727775"/>
              </p:ext>
            </p:extLst>
          </p:nvPr>
        </p:nvGraphicFramePr>
        <p:xfrm>
          <a:off x="130118" y="3072377"/>
          <a:ext cx="4330977" cy="3100703"/>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人口に連動する税目（個人町民税など）が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a:t>
                      </a:r>
                      <a:r>
                        <a:rPr kumimoji="1" lang="ja-JP" altLang="en-US" sz="1200" b="0">
                          <a:latin typeface="BIZ UDPゴシック" panose="020B0400000000000000" pitchFamily="50" charset="-128"/>
                          <a:ea typeface="BIZ UDPゴシック" panose="020B0400000000000000" pitchFamily="50" charset="-128"/>
                        </a:rPr>
                        <a:t>債</a:t>
                      </a:r>
                      <a:endParaRPr kumimoji="1" lang="ja-JP" altLang="en-US"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graphicFrame>
        <p:nvGraphicFramePr>
          <p:cNvPr id="16"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868854979"/>
              </p:ext>
            </p:extLst>
          </p:nvPr>
        </p:nvGraphicFramePr>
        <p:xfrm>
          <a:off x="4572000" y="3076124"/>
          <a:ext cx="5198076" cy="3495063"/>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292514">
                <a:tc>
                  <a:txBody>
                    <a:bodyPr/>
                    <a:lstStyle/>
                    <a:p>
                      <a:pPr>
                        <a:lnSpc>
                          <a:spcPts val="1300"/>
                        </a:lnSpc>
                        <a:spcAft>
                          <a:spcPts val="600"/>
                        </a:spcAft>
                      </a:pP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47910">
                <a:tc rowSpan="6">
                  <a:txBody>
                    <a:bodyPr/>
                    <a:lstStyle/>
                    <a:p>
                      <a:pPr algn="ct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47910">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851732">
                <a:tc vMerge="1">
                  <a:txBody>
                    <a:bodyPr/>
                    <a:lstStyle/>
                    <a:p>
                      <a:endParaRPr kumimoji="1" lang="ja-JP" altLang="en-US" dirty="0"/>
                    </a:p>
                  </a:txBody>
                  <a:tcP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３は</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、新型コロナウイルス感染症関連</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事業費が大きく（特に補助費）、近年の傾向と比べ　</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特異であるため、増加率の算定対象年度から除外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47910">
                <a:tc vMerge="1">
                  <a:txBody>
                    <a:bodyPr/>
                    <a:lstStyle/>
                    <a:p>
                      <a:endParaRPr kumimoji="1" lang="ja-JP" altLang="en-US" dirty="0"/>
                    </a:p>
                  </a:txBody>
                  <a:tcP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8109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既発分は町による推計</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053709">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企業会計は近年と同水準（下水は経営戦略の数値を計上）</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2" name="テキスト ボックス 11"/>
          <p:cNvSpPr txBox="1"/>
          <p:nvPr/>
        </p:nvSpPr>
        <p:spPr>
          <a:xfrm>
            <a:off x="78059" y="6277573"/>
            <a:ext cx="4493941" cy="646331"/>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原則として特定目的基金からの繰入金は見込まず、各年度の</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　　財源不足額には財政調整基金からの繰入金のみを充当</a:t>
            </a:r>
          </a:p>
          <a:p>
            <a:endParaRPr kumimoji="1" lang="en-US" altLang="ja-JP" sz="1200" dirty="0">
              <a:latin typeface="BIZ UDPゴシック" panose="020B0400000000000000" pitchFamily="50" charset="-128"/>
              <a:ea typeface="BIZ UDPゴシック" panose="020B0400000000000000" pitchFamily="50" charset="-128"/>
            </a:endParaRPr>
          </a:p>
        </p:txBody>
      </p:sp>
      <p:sp>
        <p:nvSpPr>
          <p:cNvPr id="17" name="スライド番号プレースホルダー 2">
            <a:extLst>
              <a:ext uri="{FF2B5EF4-FFF2-40B4-BE49-F238E27FC236}">
                <a16:creationId xmlns:a16="http://schemas.microsoft.com/office/drawing/2014/main" id="{BCDD6C0F-DEC0-4ED8-BCBE-3DF1F4496618}"/>
              </a:ext>
            </a:extLst>
          </p:cNvPr>
          <p:cNvSpPr>
            <a:spLocks noGrp="1"/>
          </p:cNvSpPr>
          <p:nvPr>
            <p:ph type="sldNum" sz="quarter" idx="12"/>
          </p:nvPr>
        </p:nvSpPr>
        <p:spPr>
          <a:xfrm>
            <a:off x="9426631" y="6550415"/>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8" name="正方形/長方形 17">
            <a:extLst>
              <a:ext uri="{FF2B5EF4-FFF2-40B4-BE49-F238E27FC236}">
                <a16:creationId xmlns:a16="http://schemas.microsoft.com/office/drawing/2014/main" id="{D0C9190B-83CF-46E3-B1E8-F37347758EED}"/>
              </a:ext>
            </a:extLst>
          </p:cNvPr>
          <p:cNvSpPr/>
          <p:nvPr/>
        </p:nvSpPr>
        <p:spPr>
          <a:xfrm>
            <a:off x="260301" y="860258"/>
            <a:ext cx="9385398" cy="1938992"/>
          </a:xfrm>
          <a:prstGeom prst="rect">
            <a:avLst/>
          </a:prstGeom>
        </p:spPr>
        <p:txBody>
          <a:bodyPr wrap="square">
            <a:spAutoFit/>
          </a:bodyPr>
          <a:lstStyle/>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令和３年度決算をベースに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新型コロナウイルス感染症の流行が</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３決算値に及ぼした影響を控除することは困難であるため、控除しない。</a:t>
            </a:r>
          </a:p>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a:solidFill>
                  <a:schemeClr val="tx1">
                    <a:lumMod val="95000"/>
                    <a:lumOff val="5000"/>
                  </a:schemeClr>
                </a:solidFill>
                <a:latin typeface="BIZ UDPゴシック" panose="020B0400000000000000" pitchFamily="50" charset="-128"/>
                <a:ea typeface="BIZ UDPゴシック" panose="020B0400000000000000" pitchFamily="50" charset="-128"/>
              </a:rPr>
              <a:t>人口</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その他</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lvl="0">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solidFill>
                  <a:prstClr val="black">
                    <a:lumMod val="95000"/>
                    <a:lumOff val="5000"/>
                  </a:prstClr>
                </a:solidFill>
                <a:latin typeface="BIZ UDPゴシック" panose="020B0400000000000000" pitchFamily="50" charset="-128"/>
                <a:ea typeface="BIZ UDPゴシック" panose="020B0400000000000000" pitchFamily="50" charset="-128"/>
              </a:rPr>
              <a:t>コロナ</a:t>
            </a:r>
            <a:r>
              <a:rPr kumimoji="1" lang="ja-JP" altLang="en-US" sz="1600" dirty="0">
                <a:solidFill>
                  <a:prstClr val="black">
                    <a:lumMod val="95000"/>
                    <a:lumOff val="5000"/>
                  </a:prstClr>
                </a:solidFill>
                <a:latin typeface="BIZ UDPゴシック" panose="020B0400000000000000" pitchFamily="50" charset="-128"/>
                <a:ea typeface="BIZ UDPゴシック" panose="020B0400000000000000" pitchFamily="50" charset="-128"/>
              </a:rPr>
              <a:t>禍などによる景気動向、令和４年度に顕在化した物価高騰が町村財政に及ぼす影響は本試算</a:t>
            </a:r>
            <a:r>
              <a:rPr kumimoji="1" lang="en-US" altLang="ja-JP" sz="1600" dirty="0">
                <a:solidFill>
                  <a:prstClr val="black">
                    <a:lumMod val="95000"/>
                    <a:lumOff val="5000"/>
                  </a:prstClr>
                </a:solidFill>
                <a:latin typeface="BIZ UDPゴシック" panose="020B0400000000000000" pitchFamily="50" charset="-128"/>
                <a:ea typeface="BIZ UDPゴシック" panose="020B0400000000000000" pitchFamily="50" charset="-128"/>
              </a:rPr>
              <a:t/>
            </a:r>
            <a:br>
              <a:rPr kumimoji="1" lang="en-US" altLang="ja-JP" sz="1600" dirty="0">
                <a:solidFill>
                  <a:prstClr val="black">
                    <a:lumMod val="95000"/>
                    <a:lumOff val="5000"/>
                  </a:prstClr>
                </a:solidFill>
                <a:latin typeface="BIZ UDPゴシック" panose="020B0400000000000000" pitchFamily="50" charset="-128"/>
                <a:ea typeface="BIZ UDPゴシック" panose="020B0400000000000000" pitchFamily="50" charset="-128"/>
              </a:rPr>
            </a:br>
            <a:r>
              <a:rPr kumimoji="1" lang="ja-JP" altLang="en-US" sz="1600" dirty="0">
                <a:solidFill>
                  <a:prstClr val="black">
                    <a:lumMod val="95000"/>
                    <a:lumOff val="5000"/>
                  </a:prstClr>
                </a:solidFill>
                <a:latin typeface="BIZ UDPゴシック" panose="020B0400000000000000" pitchFamily="50" charset="-128"/>
                <a:ea typeface="BIZ UDPゴシック" panose="020B0400000000000000" pitchFamily="50" charset="-128"/>
              </a:rPr>
              <a:t>　</a:t>
            </a:r>
            <a:r>
              <a:rPr kumimoji="1" lang="ja-JP" altLang="en-US" sz="1600">
                <a:solidFill>
                  <a:prstClr val="black">
                    <a:lumMod val="95000"/>
                    <a:lumOff val="5000"/>
                  </a:prstClr>
                </a:solidFill>
                <a:latin typeface="BIZ UDPゴシック" panose="020B0400000000000000" pitchFamily="50" charset="-128"/>
                <a:ea typeface="BIZ UDPゴシック" panose="020B0400000000000000" pitchFamily="50" charset="-128"/>
              </a:rPr>
              <a:t>　に</a:t>
            </a:r>
            <a:r>
              <a:rPr kumimoji="1" lang="ja-JP" altLang="en-US" sz="1600" dirty="0">
                <a:solidFill>
                  <a:prstClr val="black">
                    <a:lumMod val="95000"/>
                    <a:lumOff val="5000"/>
                  </a:prstClr>
                </a:solidFill>
                <a:latin typeface="BIZ UDPゴシック" panose="020B0400000000000000" pitchFamily="50" charset="-128"/>
                <a:ea typeface="BIZ UDPゴシック" panose="020B0400000000000000" pitchFamily="50" charset="-128"/>
              </a:rPr>
              <a:t>織り込んでいないが、財政収支への影響が大きいと想定されるので留意が必要</a:t>
            </a:r>
            <a:endParaRPr kumimoji="1" lang="en-US" altLang="ja-JP" sz="1600" dirty="0">
              <a:solidFill>
                <a:prstClr val="black">
                  <a:lumMod val="95000"/>
                  <a:lumOff val="5000"/>
                </a:prstClr>
              </a:solidFill>
              <a:latin typeface="BIZ UDPゴシック" panose="020B0400000000000000" pitchFamily="50" charset="-128"/>
              <a:ea typeface="BIZ UDPゴシック" panose="020B0400000000000000" pitchFamily="50" charset="-128"/>
            </a:endParaRPr>
          </a:p>
        </p:txBody>
      </p:sp>
      <p:sp>
        <p:nvSpPr>
          <p:cNvPr id="19" name="正方形/長方形 18">
            <a:extLst>
              <a:ext uri="{FF2B5EF4-FFF2-40B4-BE49-F238E27FC236}">
                <a16:creationId xmlns:a16="http://schemas.microsoft.com/office/drawing/2014/main" id="{3538DB72-F0A1-41FC-B174-3FDF5E027F1D}"/>
              </a:ext>
            </a:extLst>
          </p:cNvPr>
          <p:cNvSpPr/>
          <p:nvPr/>
        </p:nvSpPr>
        <p:spPr>
          <a:xfrm>
            <a:off x="243567" y="761052"/>
            <a:ext cx="9392425" cy="2038198"/>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91940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左右矢印 1">
            <a:extLst>
              <a:ext uri="{FF2B5EF4-FFF2-40B4-BE49-F238E27FC236}">
                <a16:creationId xmlns:a16="http://schemas.microsoft.com/office/drawing/2014/main" id="{DF3F5455-8574-46D6-93AB-D8C6BCCC88B2}"/>
              </a:ext>
            </a:extLst>
          </p:cNvPr>
          <p:cNvSpPr/>
          <p:nvPr/>
        </p:nvSpPr>
        <p:spPr>
          <a:xfrm>
            <a:off x="5737090" y="6553681"/>
            <a:ext cx="4043854" cy="214675"/>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10" name="正方形/長方形 9"/>
          <p:cNvSpPr/>
          <p:nvPr/>
        </p:nvSpPr>
        <p:spPr>
          <a:xfrm>
            <a:off x="292993" y="982856"/>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が公表している最新の人口推計によれば、能勢町は今後、</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生産年齢人口が急激に減少する一方で、後期高齢者人口は増加</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2</a:t>
            </a:r>
            <a:r>
              <a:rPr kumimoji="1" lang="ja-JP" altLang="en-US" sz="1600" smtClean="0">
                <a:latin typeface="BIZ UDPゴシック" panose="020B0400000000000000" pitchFamily="50" charset="-128"/>
                <a:ea typeface="BIZ UDPゴシック" panose="020B0400000000000000" pitchFamily="50" charset="-128"/>
              </a:rPr>
              <a:t>年国調</a:t>
            </a:r>
            <a:r>
              <a:rPr kumimoji="1" lang="ja-JP" altLang="en-US" sz="1600" dirty="0" smtClean="0">
                <a:latin typeface="BIZ UDPゴシック" panose="020B0400000000000000" pitchFamily="50" charset="-128"/>
                <a:ea typeface="BIZ UDPゴシック" panose="020B0400000000000000" pitchFamily="50" charset="-128"/>
              </a:rPr>
              <a:t>から</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18</a:t>
            </a:r>
            <a:r>
              <a:rPr kumimoji="1" lang="ja-JP" altLang="en-US" sz="1600" dirty="0">
                <a:latin typeface="BIZ UDPゴシック" panose="020B0400000000000000" pitchFamily="50" charset="-128"/>
                <a:ea typeface="BIZ UDPゴシック" panose="020B0400000000000000" pitchFamily="50" charset="-128"/>
              </a:rPr>
              <a:t>年までの</a:t>
            </a:r>
            <a:r>
              <a:rPr kumimoji="1" lang="en-US" altLang="ja-JP" sz="1600" dirty="0">
                <a:latin typeface="BIZ UDPゴシック" panose="020B0400000000000000" pitchFamily="50" charset="-128"/>
                <a:ea typeface="BIZ UDPゴシック" panose="020B0400000000000000" pitchFamily="50" charset="-128"/>
              </a:rPr>
              <a:t>1</a:t>
            </a:r>
            <a:r>
              <a:rPr kumimoji="1" lang="ja-JP" altLang="en-US" sz="1600" dirty="0">
                <a:latin typeface="BIZ UDPゴシック" panose="020B0400000000000000" pitchFamily="50" charset="-128"/>
                <a:ea typeface="BIZ UDPゴシック" panose="020B0400000000000000" pitchFamily="50" charset="-128"/>
              </a:rPr>
              <a:t>７年間で、</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・総人口に占める生産年齢人口の割合は 約</a:t>
            </a:r>
            <a:r>
              <a:rPr kumimoji="1" lang="ja-JP" altLang="en-US" sz="1600" dirty="0" smtClean="0">
                <a:latin typeface="BIZ UDPゴシック" panose="020B0400000000000000" pitchFamily="50" charset="-128"/>
                <a:ea typeface="BIZ UDPゴシック" panose="020B0400000000000000" pitchFamily="50" charset="-128"/>
              </a:rPr>
              <a:t>１</a:t>
            </a:r>
            <a:r>
              <a:rPr kumimoji="1" lang="ja-JP" altLang="en-US" sz="1600" dirty="0">
                <a:latin typeface="BIZ UDPゴシック" panose="020B0400000000000000" pitchFamily="50" charset="-128"/>
                <a:ea typeface="BIZ UDPゴシック" panose="020B0400000000000000" pitchFamily="50" charset="-128"/>
              </a:rPr>
              <a:t>６</a:t>
            </a:r>
            <a:r>
              <a:rPr kumimoji="1" lang="en-US" altLang="ja-JP" sz="1600" dirty="0" err="1" smtClean="0">
                <a:latin typeface="BIZ UDPゴシック" panose="020B0400000000000000" pitchFamily="50" charset="-128"/>
                <a:ea typeface="BIZ UDPゴシック" panose="020B0400000000000000" pitchFamily="50" charset="-128"/>
              </a:rPr>
              <a:t>pt</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減</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・総人口に占める後期高齢者人口の割合は 約</a:t>
            </a:r>
            <a:r>
              <a:rPr kumimoji="1" lang="en-US" altLang="ja-JP" sz="1600" dirty="0">
                <a:latin typeface="BIZ UDPゴシック" panose="020B0400000000000000" pitchFamily="50" charset="-128"/>
                <a:ea typeface="BIZ UDPゴシック" panose="020B0400000000000000" pitchFamily="50" charset="-128"/>
              </a:rPr>
              <a:t>21</a:t>
            </a:r>
            <a:r>
              <a:rPr kumimoji="1" lang="ja-JP" altLang="en-US" sz="1600" dirty="0">
                <a:latin typeface="BIZ UDPゴシック" panose="020B0400000000000000" pitchFamily="50" charset="-128"/>
                <a:ea typeface="BIZ UDPゴシック" panose="020B0400000000000000" pitchFamily="50" charset="-128"/>
              </a:rPr>
              <a:t>ｐｔ 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a:t>
            </a:r>
            <a:r>
              <a:rPr kumimoji="1" lang="en-US" altLang="ja-JP" sz="1100" dirty="0">
                <a:latin typeface="BIZ UDPゴシック" panose="020B0400000000000000" pitchFamily="50" charset="-128"/>
                <a:ea typeface="BIZ UDPゴシック" panose="020B0400000000000000" pitchFamily="50" charset="-128"/>
              </a:rPr>
              <a:t>H27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本試算においては、５年先の推計に向けて均等に増減するものと仮定</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427218"/>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9770623"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３．能勢町の人口推計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11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（平成３０年）</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より）</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98377" y="898410"/>
            <a:ext cx="9582567"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a:cxnSpLocks/>
          </p:cNvCxnSpPr>
          <p:nvPr/>
        </p:nvCxnSpPr>
        <p:spPr>
          <a:xfrm>
            <a:off x="7642290" y="2564656"/>
            <a:ext cx="341969"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34756" y="3433083"/>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737989" y="2202590"/>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a:t>
            </a:r>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１</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６</a:t>
            </a:r>
            <a:r>
              <a:rPr kumimoji="1" lang="en-US" altLang="ja-JP" sz="1000" dirty="0" err="1" smtClean="0">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723577" y="2644155"/>
            <a:ext cx="1243968"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a:t>
            </a:r>
            <a:r>
              <a:rPr kumimoji="1" lang="en-US" altLang="ja-JP" sz="1000" dirty="0">
                <a:solidFill>
                  <a:schemeClr val="accent2"/>
                </a:solidFill>
                <a:latin typeface="BIZ UDPゴシック" panose="020B0400000000000000" pitchFamily="50" charset="-128"/>
                <a:ea typeface="BIZ UDPゴシック" panose="020B0400000000000000" pitchFamily="50" charset="-128"/>
              </a:rPr>
              <a:t>21pt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21" name="テキスト ボックス 20"/>
          <p:cNvSpPr txBox="1"/>
          <p:nvPr/>
        </p:nvSpPr>
        <p:spPr>
          <a:xfrm>
            <a:off x="0" y="3457995"/>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4879082" y="348989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34" name="スライド番号プレースホルダー 2">
            <a:extLst>
              <a:ext uri="{FF2B5EF4-FFF2-40B4-BE49-F238E27FC236}">
                <a16:creationId xmlns:a16="http://schemas.microsoft.com/office/drawing/2014/main" id="{2BCA9AEA-E264-4A88-BF71-5E230020C709}"/>
              </a:ext>
            </a:extLst>
          </p:cNvPr>
          <p:cNvSpPr>
            <a:spLocks noGrp="1"/>
          </p:cNvSpPr>
          <p:nvPr>
            <p:ph type="sldNum" sz="quarter" idx="12"/>
          </p:nvPr>
        </p:nvSpPr>
        <p:spPr>
          <a:xfrm>
            <a:off x="9571583"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42" name="グラフ 41">
            <a:extLst>
              <a:ext uri="{FF2B5EF4-FFF2-40B4-BE49-F238E27FC236}">
                <a16:creationId xmlns:a16="http://schemas.microsoft.com/office/drawing/2014/main" id="{00000000-0008-0000-0200-000005000000}"/>
              </a:ext>
            </a:extLst>
          </p:cNvPr>
          <p:cNvGraphicFramePr>
            <a:graphicFrameLocks/>
          </p:cNvGraphicFramePr>
          <p:nvPr>
            <p:extLst>
              <p:ext uri="{D42A27DB-BD31-4B8C-83A1-F6EECF244321}">
                <p14:modId xmlns:p14="http://schemas.microsoft.com/office/powerpoint/2010/main" val="4258410610"/>
              </p:ext>
            </p:extLst>
          </p:nvPr>
        </p:nvGraphicFramePr>
        <p:xfrm>
          <a:off x="4923914" y="3700958"/>
          <a:ext cx="4975826" cy="2812336"/>
        </p:xfrm>
        <a:graphic>
          <a:graphicData uri="http://schemas.openxmlformats.org/drawingml/2006/chart">
            <c:chart xmlns:c="http://schemas.openxmlformats.org/drawingml/2006/chart" xmlns:r="http://schemas.openxmlformats.org/officeDocument/2006/relationships" r:id="rId2"/>
          </a:graphicData>
        </a:graphic>
      </p:graphicFrame>
      <p:sp>
        <p:nvSpPr>
          <p:cNvPr id="24" name="テキスト ボックス 23"/>
          <p:cNvSpPr txBox="1"/>
          <p:nvPr/>
        </p:nvSpPr>
        <p:spPr>
          <a:xfrm>
            <a:off x="7372946" y="4070482"/>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高齢者人口</a:t>
            </a:r>
          </a:p>
        </p:txBody>
      </p:sp>
      <p:sp>
        <p:nvSpPr>
          <p:cNvPr id="23" name="テキスト ボックス 22"/>
          <p:cNvSpPr txBox="1"/>
          <p:nvPr/>
        </p:nvSpPr>
        <p:spPr>
          <a:xfrm>
            <a:off x="7413708" y="5029996"/>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sp>
        <p:nvSpPr>
          <p:cNvPr id="29" name="テキスト ボックス 28"/>
          <p:cNvSpPr txBox="1"/>
          <p:nvPr/>
        </p:nvSpPr>
        <p:spPr>
          <a:xfrm>
            <a:off x="7404572" y="5832632"/>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sp>
        <p:nvSpPr>
          <p:cNvPr id="26" name="テキスト ボックス 25"/>
          <p:cNvSpPr txBox="1"/>
          <p:nvPr/>
        </p:nvSpPr>
        <p:spPr>
          <a:xfrm>
            <a:off x="4203598" y="4315340"/>
            <a:ext cx="720000"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5,956</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46" name="左右矢印 1">
            <a:extLst>
              <a:ext uri="{FF2B5EF4-FFF2-40B4-BE49-F238E27FC236}">
                <a16:creationId xmlns:a16="http://schemas.microsoft.com/office/drawing/2014/main" id="{DF3F5455-8574-46D6-93AB-D8C6BCCC88B2}"/>
              </a:ext>
            </a:extLst>
          </p:cNvPr>
          <p:cNvSpPr/>
          <p:nvPr/>
        </p:nvSpPr>
        <p:spPr>
          <a:xfrm>
            <a:off x="859481" y="6564606"/>
            <a:ext cx="4064433" cy="213346"/>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47" name="テキスト ボックス 46">
            <a:extLst>
              <a:ext uri="{FF2B5EF4-FFF2-40B4-BE49-F238E27FC236}">
                <a16:creationId xmlns:a16="http://schemas.microsoft.com/office/drawing/2014/main" id="{B8DCD499-A675-4AC8-8923-EE202ABFB143}"/>
              </a:ext>
            </a:extLst>
          </p:cNvPr>
          <p:cNvSpPr txBox="1"/>
          <p:nvPr/>
        </p:nvSpPr>
        <p:spPr>
          <a:xfrm>
            <a:off x="294306" y="6524791"/>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sp>
        <p:nvSpPr>
          <p:cNvPr id="48" name="テキスト ボックス 47">
            <a:extLst>
              <a:ext uri="{FF2B5EF4-FFF2-40B4-BE49-F238E27FC236}">
                <a16:creationId xmlns:a16="http://schemas.microsoft.com/office/drawing/2014/main" id="{1BE0707D-6DF2-4928-8D80-4F7A1FB8E877}"/>
              </a:ext>
            </a:extLst>
          </p:cNvPr>
          <p:cNvSpPr txBox="1"/>
          <p:nvPr/>
        </p:nvSpPr>
        <p:spPr>
          <a:xfrm>
            <a:off x="2249687" y="6526441"/>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sp>
        <p:nvSpPr>
          <p:cNvPr id="40" name="テキスト ボックス 39">
            <a:extLst>
              <a:ext uri="{FF2B5EF4-FFF2-40B4-BE49-F238E27FC236}">
                <a16:creationId xmlns:a16="http://schemas.microsoft.com/office/drawing/2014/main" id="{B8DCD499-A675-4AC8-8923-EE202ABFB143}"/>
              </a:ext>
            </a:extLst>
          </p:cNvPr>
          <p:cNvSpPr txBox="1"/>
          <p:nvPr/>
        </p:nvSpPr>
        <p:spPr>
          <a:xfrm>
            <a:off x="5191969" y="6522067"/>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cxnSp>
        <p:nvCxnSpPr>
          <p:cNvPr id="49" name="直線コネクタ 48">
            <a:extLst>
              <a:ext uri="{FF2B5EF4-FFF2-40B4-BE49-F238E27FC236}">
                <a16:creationId xmlns:a16="http://schemas.microsoft.com/office/drawing/2014/main" id="{618081C4-8553-4B48-9913-1903ACA628EE}"/>
              </a:ext>
            </a:extLst>
          </p:cNvPr>
          <p:cNvCxnSpPr/>
          <p:nvPr/>
        </p:nvCxnSpPr>
        <p:spPr>
          <a:xfrm>
            <a:off x="5725663" y="3977655"/>
            <a:ext cx="0" cy="2815635"/>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1BE0707D-6DF2-4928-8D80-4F7A1FB8E877}"/>
              </a:ext>
            </a:extLst>
          </p:cNvPr>
          <p:cNvSpPr txBox="1"/>
          <p:nvPr/>
        </p:nvSpPr>
        <p:spPr>
          <a:xfrm>
            <a:off x="7238170" y="6524196"/>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graphicFrame>
        <p:nvGraphicFramePr>
          <p:cNvPr id="52" name="グラフ 51">
            <a:extLst>
              <a:ext uri="{FF2B5EF4-FFF2-40B4-BE49-F238E27FC236}">
                <a16:creationId xmlns:a16="http://schemas.microsoft.com/office/drawing/2014/main" id="{00000000-0008-0000-0200-000004000000}"/>
              </a:ext>
            </a:extLst>
          </p:cNvPr>
          <p:cNvGraphicFramePr>
            <a:graphicFrameLocks/>
          </p:cNvGraphicFramePr>
          <p:nvPr>
            <p:extLst>
              <p:ext uri="{D42A27DB-BD31-4B8C-83A1-F6EECF244321}">
                <p14:modId xmlns:p14="http://schemas.microsoft.com/office/powerpoint/2010/main" val="3307813491"/>
              </p:ext>
            </p:extLst>
          </p:nvPr>
        </p:nvGraphicFramePr>
        <p:xfrm>
          <a:off x="-9896" y="3581394"/>
          <a:ext cx="4979306" cy="2983212"/>
        </p:xfrm>
        <a:graphic>
          <a:graphicData uri="http://schemas.openxmlformats.org/drawingml/2006/chart">
            <c:chart xmlns:c="http://schemas.openxmlformats.org/drawingml/2006/chart" xmlns:r="http://schemas.openxmlformats.org/officeDocument/2006/relationships" r:id="rId3"/>
          </a:graphicData>
        </a:graphic>
      </p:graphicFrame>
      <p:cxnSp>
        <p:nvCxnSpPr>
          <p:cNvPr id="44" name="直線コネクタ 43">
            <a:extLst>
              <a:ext uri="{FF2B5EF4-FFF2-40B4-BE49-F238E27FC236}">
                <a16:creationId xmlns:a16="http://schemas.microsoft.com/office/drawing/2014/main" id="{618081C4-8553-4B48-9913-1903ACA628EE}"/>
              </a:ext>
            </a:extLst>
          </p:cNvPr>
          <p:cNvCxnSpPr/>
          <p:nvPr/>
        </p:nvCxnSpPr>
        <p:spPr>
          <a:xfrm>
            <a:off x="828000" y="3980442"/>
            <a:ext cx="0" cy="274179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165006" y="4577541"/>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2181958" y="5073000"/>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187892" y="5609072"/>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2194696" y="6029179"/>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cxnSp>
        <p:nvCxnSpPr>
          <p:cNvPr id="43" name="直線コネクタ 42"/>
          <p:cNvCxnSpPr>
            <a:cxnSpLocks/>
          </p:cNvCxnSpPr>
          <p:nvPr/>
        </p:nvCxnSpPr>
        <p:spPr>
          <a:xfrm flipH="1" flipV="1">
            <a:off x="4588158" y="4552571"/>
            <a:ext cx="181654" cy="304970"/>
          </a:xfrm>
          <a:prstGeom prst="line">
            <a:avLst/>
          </a:prstGeom>
          <a:ln w="6350"/>
        </p:spPr>
        <p:style>
          <a:lnRef idx="1">
            <a:schemeClr val="dk1"/>
          </a:lnRef>
          <a:fillRef idx="0">
            <a:schemeClr val="dk1"/>
          </a:fillRef>
          <a:effectRef idx="0">
            <a:schemeClr val="dk1"/>
          </a:effectRef>
          <a:fontRef idx="minor">
            <a:schemeClr val="tx1"/>
          </a:fontRef>
        </p:style>
      </p:cxnSp>
      <p:sp>
        <p:nvSpPr>
          <p:cNvPr id="25" name="テキスト ボックス 24"/>
          <p:cNvSpPr txBox="1"/>
          <p:nvPr/>
        </p:nvSpPr>
        <p:spPr>
          <a:xfrm>
            <a:off x="433094" y="3422702"/>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9,079</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6" name="直線コネクタ 5"/>
          <p:cNvCxnSpPr>
            <a:cxnSpLocks/>
          </p:cNvCxnSpPr>
          <p:nvPr/>
        </p:nvCxnSpPr>
        <p:spPr>
          <a:xfrm flipV="1">
            <a:off x="646538" y="3623334"/>
            <a:ext cx="74865" cy="635400"/>
          </a:xfrm>
          <a:prstGeom prst="line">
            <a:avLst/>
          </a:prstGeom>
          <a:ln w="6350"/>
        </p:spPr>
        <p:style>
          <a:lnRef idx="1">
            <a:schemeClr val="dk1"/>
          </a:lnRef>
          <a:fillRef idx="0">
            <a:schemeClr val="dk1"/>
          </a:fillRef>
          <a:effectRef idx="0">
            <a:schemeClr val="dk1"/>
          </a:effectRef>
          <a:fontRef idx="minor">
            <a:schemeClr val="tx1"/>
          </a:fontRef>
        </p:style>
      </p:cxnSp>
      <p:pic>
        <p:nvPicPr>
          <p:cNvPr id="15" name="図 14"/>
          <p:cNvPicPr>
            <a:picLocks noChangeAspect="1"/>
          </p:cNvPicPr>
          <p:nvPr/>
        </p:nvPicPr>
        <p:blipFill>
          <a:blip r:embed="rId4"/>
          <a:stretch>
            <a:fillRect/>
          </a:stretch>
        </p:blipFill>
        <p:spPr>
          <a:xfrm>
            <a:off x="5857655" y="1768839"/>
            <a:ext cx="1749716" cy="1293368"/>
          </a:xfrm>
          <a:prstGeom prst="rect">
            <a:avLst/>
          </a:prstGeom>
        </p:spPr>
      </p:pic>
      <p:pic>
        <p:nvPicPr>
          <p:cNvPr id="16" name="図 15"/>
          <p:cNvPicPr>
            <a:picLocks noChangeAspect="1"/>
          </p:cNvPicPr>
          <p:nvPr/>
        </p:nvPicPr>
        <p:blipFill>
          <a:blip r:embed="rId5"/>
          <a:stretch>
            <a:fillRect/>
          </a:stretch>
        </p:blipFill>
        <p:spPr>
          <a:xfrm>
            <a:off x="7998613" y="1768839"/>
            <a:ext cx="806864" cy="1109659"/>
          </a:xfrm>
          <a:prstGeom prst="rect">
            <a:avLst/>
          </a:prstGeom>
        </p:spPr>
      </p:pic>
      <p:sp>
        <p:nvSpPr>
          <p:cNvPr id="3" name="角丸四角形 2"/>
          <p:cNvSpPr/>
          <p:nvPr/>
        </p:nvSpPr>
        <p:spPr>
          <a:xfrm>
            <a:off x="7998613" y="2231187"/>
            <a:ext cx="1639700" cy="211762"/>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7980572" y="2659228"/>
            <a:ext cx="1657741" cy="226466"/>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175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70070" y="688474"/>
            <a:ext cx="9647932" cy="2246769"/>
          </a:xfrm>
          <a:prstGeom prst="rect">
            <a:avLst/>
          </a:prstGeom>
        </p:spPr>
        <p:txBody>
          <a:bodyPr wrap="square">
            <a:spAutoFit/>
          </a:bodyPr>
          <a:lstStyle/>
          <a:p>
            <a:pPr lvl="0">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一斉に老朽化する公共施設等への対応</a:t>
            </a:r>
            <a:r>
              <a:rPr kumimoji="1" lang="ja-JP" altLang="en-US" sz="1600" dirty="0">
                <a:solidFill>
                  <a:prstClr val="black"/>
                </a:solidFill>
                <a:latin typeface="BIZ UDPゴシック" panose="020B0400000000000000" pitchFamily="50" charset="-128"/>
                <a:ea typeface="BIZ UDPゴシック" panose="020B0400000000000000" pitchFamily="50" charset="-128"/>
              </a:rPr>
              <a:t>により、普通建設事業費は今後確実に増加していくことが見込ま</a:t>
            </a:r>
            <a:r>
              <a:rPr kumimoji="1" lang="en-US" altLang="ja-JP" sz="1600" dirty="0">
                <a:solidFill>
                  <a:prstClr val="black"/>
                </a:solidFill>
                <a:latin typeface="BIZ UDPゴシック" panose="020B0400000000000000" pitchFamily="50" charset="-128"/>
                <a:ea typeface="BIZ UDPゴシック" panose="020B0400000000000000" pitchFamily="50" charset="-128"/>
              </a:rPr>
              <a:t/>
            </a:r>
            <a:br>
              <a:rPr kumimoji="1" lang="en-US" altLang="ja-JP" sz="1600" dirty="0">
                <a:solidFill>
                  <a:prstClr val="black"/>
                </a:solidFill>
                <a:latin typeface="BIZ UDPゴシック" panose="020B0400000000000000" pitchFamily="50" charset="-128"/>
                <a:ea typeface="BIZ UDPゴシック" panose="020B0400000000000000" pitchFamily="50" charset="-128"/>
              </a:rPr>
            </a:br>
            <a:r>
              <a:rPr kumimoji="1" lang="ja-JP" altLang="en-US" sz="1600" dirty="0">
                <a:solidFill>
                  <a:prstClr val="black"/>
                </a:solidFill>
                <a:latin typeface="BIZ UDPゴシック" panose="020B0400000000000000" pitchFamily="50" charset="-128"/>
                <a:ea typeface="BIZ UDPゴシック" panose="020B0400000000000000" pitchFamily="50" charset="-128"/>
              </a:rPr>
              <a:t>　　れるものの、</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本試算ではこうした影響を的確に反映できていない</a:t>
            </a:r>
            <a:r>
              <a:rPr kumimoji="1" lang="ja-JP" altLang="en-US" sz="1600" dirty="0">
                <a:solidFill>
                  <a:prstClr val="black"/>
                </a:solidFill>
                <a:latin typeface="BIZ UDPゴシック" panose="020B0400000000000000" pitchFamily="50" charset="-128"/>
                <a:ea typeface="BIZ UDPゴシック" panose="020B0400000000000000" pitchFamily="50" charset="-128"/>
              </a:rPr>
              <a:t>。</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本試算では建設事業費を毎年約４億円（大規模事業は除く）見込んでいる。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他方、能勢町が公表している公共施設等総合管理計画では、公共建築物の更新・改修費用として</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今後５９年間に約１３２億円、１年あたり約２．２億円の経費が必要と見込まれているが、</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インフラ施設の更新費用が含まれておらず、</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財政収支への影響に留意が必要</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70070" y="730632"/>
            <a:ext cx="9611590" cy="218428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714579" y="3499648"/>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基本情報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426280" y="3389508"/>
            <a:ext cx="3875964" cy="523220"/>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維持管理・更新等にかかる経費　</a:t>
            </a:r>
            <a:r>
              <a:rPr kumimoji="1" lang="en-US" altLang="ja-JP" sz="1400" dirty="0">
                <a:latin typeface="BIZ UDPゴシック" panose="020B0400000000000000" pitchFamily="50" charset="-128"/>
                <a:ea typeface="BIZ UDPゴシック" panose="020B0400000000000000" pitchFamily="50" charset="-128"/>
              </a:rPr>
              <a:t>】</a:t>
            </a:r>
          </a:p>
          <a:p>
            <a:pPr algn="ctr"/>
            <a:r>
              <a:rPr kumimoji="1" lang="ja-JP" altLang="en-US" sz="1400" dirty="0">
                <a:latin typeface="BIZ UDPゴシック" panose="020B0400000000000000" pitchFamily="50" charset="-128"/>
                <a:ea typeface="BIZ UDPゴシック" panose="020B0400000000000000" pitchFamily="50" charset="-128"/>
              </a:rPr>
              <a:t>（将来にわたる経費の見込み）</a:t>
            </a:r>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4</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ED0ABF41-51B1-4C5B-A09D-5FDFC46B62AC}"/>
              </a:ext>
            </a:extLst>
          </p:cNvPr>
          <p:cNvSpPr txBox="1"/>
          <p:nvPr/>
        </p:nvSpPr>
        <p:spPr>
          <a:xfrm>
            <a:off x="149654" y="2957072"/>
            <a:ext cx="9487041" cy="507831"/>
          </a:xfrm>
          <a:prstGeom prst="rect">
            <a:avLst/>
          </a:prstGeom>
          <a:noFill/>
        </p:spPr>
        <p:txBody>
          <a:bodyPr wrap="square" rtlCol="0">
            <a:spAutoFit/>
          </a:bodyPr>
          <a:lstStyle/>
          <a:p>
            <a:pPr>
              <a:lnSpc>
                <a:spcPct val="150000"/>
              </a:lnSpc>
            </a:pPr>
            <a:r>
              <a:rPr kumimoji="1" lang="ja-JP" altLang="en-US"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能勢町公共施設等総合管理計画</a:t>
            </a:r>
            <a:endParaRPr kumimoji="1" lang="en-US" altLang="ja-JP" sz="800" dirty="0">
              <a:latin typeface="BIZ UDPゴシック" panose="020B0400000000000000" pitchFamily="50" charset="-128"/>
              <a:ea typeface="BIZ UDPゴシック" panose="020B0400000000000000" pitchFamily="50" charset="-128"/>
            </a:endParaRPr>
          </a:p>
        </p:txBody>
      </p:sp>
      <p:graphicFrame>
        <p:nvGraphicFramePr>
          <p:cNvPr id="26"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142420965"/>
              </p:ext>
            </p:extLst>
          </p:nvPr>
        </p:nvGraphicFramePr>
        <p:xfrm>
          <a:off x="331406" y="4016235"/>
          <a:ext cx="4117932" cy="2551343"/>
        </p:xfrm>
        <a:graphic>
          <a:graphicData uri="http://schemas.openxmlformats.org/drawingml/2006/table">
            <a:tbl>
              <a:tblPr>
                <a:tableStyleId>{5940675A-B579-460E-94D1-54222C63F5DA}</a:tableStyleId>
              </a:tblPr>
              <a:tblGrid>
                <a:gridCol w="1401910">
                  <a:extLst>
                    <a:ext uri="{9D8B030D-6E8A-4147-A177-3AD203B41FA5}">
                      <a16:colId xmlns:a16="http://schemas.microsoft.com/office/drawing/2014/main" val="2163183408"/>
                    </a:ext>
                  </a:extLst>
                </a:gridCol>
                <a:gridCol w="2716022">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策定年月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平成２９年３月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401444">
                <a:tc>
                  <a:txBody>
                    <a:bodyPr/>
                    <a:lstStyle/>
                    <a:p>
                      <a:r>
                        <a:rPr kumimoji="1" lang="ja-JP" altLang="en-US" sz="1200" b="0">
                          <a:latin typeface="BIZ UDPゴシック" panose="020B0400000000000000" pitchFamily="50" charset="-128"/>
                          <a:ea typeface="BIZ UDPゴシック" panose="020B0400000000000000" pitchFamily="50" charset="-128"/>
                        </a:rPr>
                        <a:t>改訂年月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none">
                          <a:solidFill>
                            <a:schemeClr val="tx1"/>
                          </a:solidFill>
                          <a:latin typeface="BIZ UDPゴシック" panose="020B0400000000000000" pitchFamily="50" charset="-128"/>
                          <a:ea typeface="BIZ UDPゴシック" panose="020B0400000000000000" pitchFamily="50" charset="-128"/>
                        </a:rPr>
                        <a:t>令和４年３月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r>
                        <a:rPr kumimoji="1" lang="ja-JP" altLang="en-US" sz="1200" b="0">
                          <a:latin typeface="BIZ UDPゴシック" panose="020B0400000000000000" pitchFamily="50" charset="-128"/>
                          <a:ea typeface="BIZ UDPゴシック" panose="020B0400000000000000" pitchFamily="50" charset="-128"/>
                        </a:rPr>
                        <a:t>計画期間</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３０年</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a:txBody>
                    <a:bodyPr/>
                    <a:lstStyle/>
                    <a:p>
                      <a:r>
                        <a:rPr kumimoji="1" lang="ja-JP" altLang="en-US" sz="1200" b="0">
                          <a:latin typeface="BIZ UDPゴシック" panose="020B0400000000000000" pitchFamily="50" charset="-128"/>
                          <a:ea typeface="BIZ UDPゴシック" panose="020B0400000000000000" pitchFamily="50" charset="-128"/>
                        </a:rPr>
                        <a:t>施設保有量</a:t>
                      </a:r>
                      <a:endParaRPr kumimoji="1" lang="en-US" altLang="ja-JP" sz="1200" b="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a:latin typeface="BIZ UDPゴシック" panose="020B0400000000000000" pitchFamily="50" charset="-128"/>
                          <a:ea typeface="BIZ UDPゴシック" panose="020B0400000000000000" pitchFamily="50" charset="-128"/>
                        </a:rPr>
                        <a:t>【</a:t>
                      </a:r>
                      <a:r>
                        <a:rPr kumimoji="1" lang="ja-JP" altLang="en-US" sz="1200" b="0">
                          <a:latin typeface="BIZ UDPゴシック" panose="020B0400000000000000" pitchFamily="50" charset="-128"/>
                          <a:ea typeface="BIZ UDPゴシック" panose="020B0400000000000000" pitchFamily="50" charset="-128"/>
                        </a:rPr>
                        <a:t>公共建築物</a:t>
                      </a:r>
                      <a:r>
                        <a:rPr kumimoji="1" lang="en-US" altLang="ja-JP" sz="1200" b="0">
                          <a:latin typeface="BIZ UDPゴシック" panose="020B0400000000000000" pitchFamily="50" charset="-128"/>
                          <a:ea typeface="BIZ UDPゴシック" panose="020B0400000000000000" pitchFamily="50" charset="-128"/>
                        </a:rPr>
                        <a:t>】※</a:t>
                      </a:r>
                      <a:r>
                        <a:rPr kumimoji="1" lang="ja-JP" altLang="en-US" sz="1200" b="0">
                          <a:latin typeface="BIZ UDPゴシック" panose="020B0400000000000000" pitchFamily="50" charset="-128"/>
                          <a:ea typeface="BIZ UDPゴシック" panose="020B0400000000000000" pitchFamily="50" charset="-128"/>
                        </a:rPr>
                        <a:t>平成２６年度</a:t>
                      </a:r>
                      <a:endParaRPr kumimoji="1" lang="en-US" altLang="ja-JP" sz="12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a:latin typeface="BIZ UDPゴシック" panose="020B0400000000000000" pitchFamily="50" charset="-128"/>
                          <a:ea typeface="BIZ UDPゴシック" panose="020B0400000000000000" pitchFamily="50" charset="-128"/>
                        </a:rPr>
                        <a:t>66,631</a:t>
                      </a:r>
                      <a:r>
                        <a:rPr kumimoji="1" lang="ja-JP" altLang="en-US" sz="1200" b="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a:latin typeface="BIZ UDPゴシック" panose="020B0400000000000000" pitchFamily="50" charset="-128"/>
                          <a:ea typeface="BIZ UDPゴシック" panose="020B0400000000000000" pitchFamily="50" charset="-128"/>
                        </a:rPr>
                        <a:t>【</a:t>
                      </a:r>
                      <a:r>
                        <a:rPr kumimoji="1" lang="ja-JP" altLang="en-US" sz="1200" b="0">
                          <a:latin typeface="BIZ UDPゴシック" panose="020B0400000000000000" pitchFamily="50" charset="-128"/>
                          <a:ea typeface="BIZ UDPゴシック" panose="020B0400000000000000" pitchFamily="50" charset="-128"/>
                        </a:rPr>
                        <a:t>インフラ施設</a:t>
                      </a:r>
                      <a:r>
                        <a:rPr kumimoji="1" lang="en-US" altLang="ja-JP" sz="1200" b="0">
                          <a:latin typeface="BIZ UDPゴシック" panose="020B0400000000000000" pitchFamily="50" charset="-128"/>
                          <a:ea typeface="BIZ UDPゴシック" panose="020B0400000000000000" pitchFamily="50" charset="-128"/>
                        </a:rPr>
                        <a:t>】※</a:t>
                      </a:r>
                      <a:r>
                        <a:rPr kumimoji="1" lang="ja-JP" altLang="en-US" sz="1200" b="0">
                          <a:latin typeface="BIZ UDPゴシック" panose="020B0400000000000000" pitchFamily="50" charset="-128"/>
                          <a:ea typeface="BIZ UDPゴシック" panose="020B0400000000000000" pitchFamily="50" charset="-128"/>
                        </a:rPr>
                        <a:t>平成２７年度末</a:t>
                      </a:r>
                      <a:endParaRPr kumimoji="1" lang="en-US" altLang="ja-JP" sz="12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BIZ UDPゴシック" panose="020B0400000000000000" pitchFamily="50" charset="-128"/>
                          <a:ea typeface="BIZ UDPゴシック" panose="020B0400000000000000" pitchFamily="50" charset="-128"/>
                        </a:rPr>
                        <a:t>道路</a:t>
                      </a:r>
                      <a:r>
                        <a:rPr kumimoji="1" lang="en-US" altLang="ja-JP" sz="1200" b="0">
                          <a:latin typeface="BIZ UDPゴシック" panose="020B0400000000000000" pitchFamily="50" charset="-128"/>
                          <a:ea typeface="BIZ UDPゴシック" panose="020B0400000000000000" pitchFamily="50" charset="-128"/>
                        </a:rPr>
                        <a:t>:911,804</a:t>
                      </a:r>
                      <a:r>
                        <a:rPr kumimoji="1" lang="ja-JP" altLang="en-US" sz="1200" b="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BIZ UDPゴシック" panose="020B0400000000000000" pitchFamily="50" charset="-128"/>
                          <a:ea typeface="BIZ UDPゴシック" panose="020B0400000000000000" pitchFamily="50" charset="-128"/>
                        </a:rPr>
                        <a:t>橋りょう</a:t>
                      </a:r>
                      <a:r>
                        <a:rPr kumimoji="1" lang="en-US" altLang="ja-JP" sz="1200" b="0">
                          <a:latin typeface="BIZ UDPゴシック" panose="020B0400000000000000" pitchFamily="50" charset="-128"/>
                          <a:ea typeface="BIZ UDPゴシック" panose="020B0400000000000000" pitchFamily="50" charset="-128"/>
                        </a:rPr>
                        <a:t>:9,565</a:t>
                      </a:r>
                      <a:r>
                        <a:rPr kumimoji="1" lang="ja-JP" altLang="en-US" sz="1200" b="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BIZ UDPゴシック" panose="020B0400000000000000" pitchFamily="50" charset="-128"/>
                          <a:ea typeface="BIZ UDPゴシック" panose="020B0400000000000000" pitchFamily="50" charset="-128"/>
                        </a:rPr>
                        <a:t>上水道施設</a:t>
                      </a:r>
                      <a:r>
                        <a:rPr kumimoji="1" lang="en-US" altLang="ja-JP" sz="1200" b="0">
                          <a:latin typeface="BIZ UDPゴシック" panose="020B0400000000000000" pitchFamily="50" charset="-128"/>
                          <a:ea typeface="BIZ UDPゴシック" panose="020B0400000000000000" pitchFamily="50" charset="-128"/>
                        </a:rPr>
                        <a:t>:181,794m</a:t>
                      </a:r>
                      <a:r>
                        <a:rPr kumimoji="1" lang="ja-JP" altLang="en-US" sz="1200" b="0">
                          <a:latin typeface="BIZ UDPゴシック" panose="020B0400000000000000" pitchFamily="50" charset="-128"/>
                          <a:ea typeface="BIZ UDPゴシック" panose="020B0400000000000000"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BIZ UDPゴシック" panose="020B0400000000000000" pitchFamily="50" charset="-128"/>
                          <a:ea typeface="BIZ UDPゴシック" panose="020B0400000000000000" pitchFamily="50" charset="-128"/>
                        </a:rPr>
                        <a:t>下水道施設</a:t>
                      </a:r>
                      <a:r>
                        <a:rPr kumimoji="1" lang="en-US" altLang="ja-JP" sz="1200" b="0">
                          <a:latin typeface="BIZ UDPゴシック" panose="020B0400000000000000" pitchFamily="50" charset="-128"/>
                          <a:ea typeface="BIZ UDPゴシック" panose="020B0400000000000000" pitchFamily="50" charset="-128"/>
                        </a:rPr>
                        <a:t>:40,094m</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graphicFrame>
        <p:nvGraphicFramePr>
          <p:cNvPr id="2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715206531"/>
              </p:ext>
            </p:extLst>
          </p:nvPr>
        </p:nvGraphicFramePr>
        <p:xfrm>
          <a:off x="4590543" y="4018031"/>
          <a:ext cx="5219424" cy="1463040"/>
        </p:xfrm>
        <a:graphic>
          <a:graphicData uri="http://schemas.openxmlformats.org/drawingml/2006/table">
            <a:tbl>
              <a:tblPr>
                <a:tableStyleId>{5940675A-B579-460E-94D1-54222C63F5DA}</a:tableStyleId>
              </a:tblPr>
              <a:tblGrid>
                <a:gridCol w="1690499">
                  <a:extLst>
                    <a:ext uri="{9D8B030D-6E8A-4147-A177-3AD203B41FA5}">
                      <a16:colId xmlns:a16="http://schemas.microsoft.com/office/drawing/2014/main" val="2163183408"/>
                    </a:ext>
                  </a:extLst>
                </a:gridCol>
                <a:gridCol w="3528925">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耐用年数経過時に単純更新した場合の（自然体の）見込み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公共建築物（インフラ施設の建築物除く）</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4</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2022</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年）から令和</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62</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2080</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年）の</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59</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年間に、約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152</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億円必要</a:t>
                      </a:r>
                    </a:p>
                  </a:txBody>
                  <a:tcPr anchor="ctr"/>
                </a:tc>
                <a:extLst>
                  <a:ext uri="{0D108BD9-81ED-4DB2-BD59-A6C34878D82A}">
                    <a16:rowId xmlns:a16="http://schemas.microsoft.com/office/drawing/2014/main" val="1816219830"/>
                  </a:ext>
                </a:extLst>
              </a:tr>
              <a:tr h="401444">
                <a:tc>
                  <a:txBody>
                    <a:bodyPr/>
                    <a:lstStyle/>
                    <a:p>
                      <a:r>
                        <a:rPr kumimoji="1" lang="ja-JP" altLang="en-US" sz="1200" b="0" dirty="0" smtClean="0">
                          <a:latin typeface="BIZ UDPゴシック" panose="020B0400000000000000" pitchFamily="50" charset="-128"/>
                          <a:ea typeface="BIZ UDPゴシック" panose="020B0400000000000000" pitchFamily="50" charset="-128"/>
                        </a:rPr>
                        <a:t>個別施設計画等にかかる対策を反映した見込み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公共建築物（インフラ施設の建築物除く）</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令和</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4</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年（</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2022</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年）から令和</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62</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年（</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2080</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年）の</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59</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年間に約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132</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億円必要</a:t>
                      </a:r>
                      <a:endParaRPr kumimoji="1" lang="en-US" altLang="ja-JP" sz="1200" b="0" u="sng"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200" b="0" u="none" dirty="0">
                          <a:solidFill>
                            <a:srgbClr val="FF0000"/>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１年あたり約２．２億円</a:t>
                      </a:r>
                      <a:r>
                        <a:rPr kumimoji="1" lang="ja-JP" altLang="en-US" sz="1200" b="0" u="none" dirty="0">
                          <a:solidFill>
                            <a:srgbClr val="FF0000"/>
                          </a:solidFill>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1397604318"/>
                  </a:ext>
                </a:extLst>
              </a:tr>
            </a:tbl>
          </a:graphicData>
        </a:graphic>
      </p:graphicFrame>
      <p:sp>
        <p:nvSpPr>
          <p:cNvPr id="12" name="テキスト ボックス 11">
            <a:extLst>
              <a:ext uri="{FF2B5EF4-FFF2-40B4-BE49-F238E27FC236}">
                <a16:creationId xmlns:a16="http://schemas.microsoft.com/office/drawing/2014/main" id="{1D922D25-38FE-4B9F-93BC-805EB9E79B6C}"/>
              </a:ext>
            </a:extLst>
          </p:cNvPr>
          <p:cNvSpPr txBox="1"/>
          <p:nvPr/>
        </p:nvSpPr>
        <p:spPr>
          <a:xfrm>
            <a:off x="0" y="48549"/>
            <a:ext cx="10120078"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（一斉に老朽化する公共施設等への対応）</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465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7">
            <a:extLst>
              <a:ext uri="{FF2B5EF4-FFF2-40B4-BE49-F238E27FC236}">
                <a16:creationId xmlns:a16="http://schemas.microsoft.com/office/drawing/2014/main" id="{0C3AB782-6DD8-417A-9584-B12B43A1C8C9}"/>
              </a:ext>
            </a:extLst>
          </p:cNvPr>
          <p:cNvSpPr/>
          <p:nvPr/>
        </p:nvSpPr>
        <p:spPr>
          <a:xfrm>
            <a:off x="315106" y="4889442"/>
            <a:ext cx="9241360" cy="1601510"/>
          </a:xfrm>
          <a:prstGeom prst="roundRect">
            <a:avLst>
              <a:gd name="adj" fmla="val 0"/>
            </a:avLst>
          </a:prstGeom>
          <a:solidFill>
            <a:schemeClr val="accent4">
              <a:lumMod val="20000"/>
              <a:lumOff val="80000"/>
            </a:schemeClr>
          </a:solidFill>
          <a:ln w="63500" cmpd="thickThi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85034" y="805998"/>
            <a:ext cx="9735931" cy="367403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テキスト ボックス 45"/>
          <p:cNvSpPr txBox="1"/>
          <p:nvPr/>
        </p:nvSpPr>
        <p:spPr>
          <a:xfrm>
            <a:off x="315105" y="2154939"/>
            <a:ext cx="3929783"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臨時交付金の充当額、主な対象事業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2" name="テキスト ボックス 71"/>
          <p:cNvSpPr txBox="1"/>
          <p:nvPr/>
        </p:nvSpPr>
        <p:spPr>
          <a:xfrm>
            <a:off x="5179937" y="2133000"/>
            <a:ext cx="3830637"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コロナ禍により実施を見送った事業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35634" y="975558"/>
            <a:ext cx="9930337" cy="1015663"/>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国が令和２年度に創設した「新型コロナウイルス感染症対応地方創生臨時交付金（以下「臨時交付金」）」</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を、これまで新型コロナウイルス感染症対策商品券交付などの事業に要する経費の全部または一部に活用。</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新型コロナウイルス感染症の影響により、令和２年以降実施を見送った自主事業</a:t>
            </a:r>
            <a:r>
              <a:rPr kumimoji="1" lang="ja-JP" altLang="en-US" sz="1600" dirty="0" smtClean="0">
                <a:latin typeface="BIZ UDPゴシック" panose="020B0400000000000000" pitchFamily="50" charset="-128"/>
                <a:ea typeface="BIZ UDPゴシック" panose="020B0400000000000000" pitchFamily="50" charset="-128"/>
              </a:rPr>
              <a:t>などがあり</a:t>
            </a:r>
            <a:r>
              <a:rPr kumimoji="1" lang="ja-JP" altLang="en-US" sz="1600" dirty="0">
                <a:latin typeface="BIZ UDPゴシック" panose="020B0400000000000000" pitchFamily="50" charset="-128"/>
                <a:ea typeface="BIZ UDPゴシック" panose="020B0400000000000000" pitchFamily="50" charset="-128"/>
              </a:rPr>
              <a:t>、不用額が発生。</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50"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5</a:t>
            </a:fld>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52"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4241415327"/>
              </p:ext>
            </p:extLst>
          </p:nvPr>
        </p:nvGraphicFramePr>
        <p:xfrm>
          <a:off x="392608" y="2600866"/>
          <a:ext cx="4492498" cy="1434046"/>
        </p:xfrm>
        <a:graphic>
          <a:graphicData uri="http://schemas.openxmlformats.org/drawingml/2006/table">
            <a:tbl>
              <a:tblPr>
                <a:tableStyleId>{5940675A-B579-460E-94D1-54222C63F5DA}</a:tableStyleId>
              </a:tblPr>
              <a:tblGrid>
                <a:gridCol w="493595">
                  <a:extLst>
                    <a:ext uri="{9D8B030D-6E8A-4147-A177-3AD203B41FA5}">
                      <a16:colId xmlns:a16="http://schemas.microsoft.com/office/drawing/2014/main" val="2163183408"/>
                    </a:ext>
                  </a:extLst>
                </a:gridCol>
                <a:gridCol w="1059366">
                  <a:extLst>
                    <a:ext uri="{9D8B030D-6E8A-4147-A177-3AD203B41FA5}">
                      <a16:colId xmlns:a16="http://schemas.microsoft.com/office/drawing/2014/main" val="1769939388"/>
                    </a:ext>
                  </a:extLst>
                </a:gridCol>
                <a:gridCol w="2939537">
                  <a:extLst>
                    <a:ext uri="{9D8B030D-6E8A-4147-A177-3AD203B41FA5}">
                      <a16:colId xmlns:a16="http://schemas.microsoft.com/office/drawing/2014/main" val="2898818577"/>
                    </a:ext>
                  </a:extLst>
                </a:gridCol>
              </a:tblGrid>
              <a:tr h="253088">
                <a:tc>
                  <a:txBody>
                    <a:bodyPr/>
                    <a:lstStyle/>
                    <a:p>
                      <a:pPr algn="ctr"/>
                      <a:r>
                        <a:rPr kumimoji="1" lang="ja-JP" altLang="en-US" sz="1200" b="0">
                          <a:latin typeface="BIZ UDPゴシック" panose="020B0400000000000000" pitchFamily="50" charset="-128"/>
                          <a:ea typeface="BIZ UDPゴシック" panose="020B0400000000000000" pitchFamily="50" charset="-128"/>
                        </a:rPr>
                        <a:t>年度</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a:solidFill>
                            <a:schemeClr val="tx1"/>
                          </a:solidFill>
                          <a:latin typeface="BIZ UDPゴシック" panose="020B0400000000000000" pitchFamily="50" charset="-128"/>
                          <a:ea typeface="BIZ UDPゴシック" panose="020B0400000000000000" pitchFamily="50" charset="-128"/>
                        </a:rPr>
                        <a:t>充当額</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a:latin typeface="BIZ UDPゴシック" panose="020B0400000000000000" pitchFamily="50" charset="-128"/>
                          <a:ea typeface="BIZ UDPゴシック" panose="020B0400000000000000" pitchFamily="50" charset="-128"/>
                        </a:rPr>
                        <a:t>主な対象事業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extLst>
                  <a:ext uri="{0D108BD9-81ED-4DB2-BD59-A6C34878D82A}">
                    <a16:rowId xmlns:a16="http://schemas.microsoft.com/office/drawing/2014/main" val="1816219830"/>
                  </a:ext>
                </a:extLst>
              </a:tr>
              <a:tr h="401444">
                <a:tc>
                  <a:txBody>
                    <a:bodyPr/>
                    <a:lstStyle/>
                    <a:p>
                      <a:pPr algn="ctr"/>
                      <a:r>
                        <a:rPr kumimoji="1" lang="ja-JP" altLang="en-US" sz="1200" b="0">
                          <a:latin typeface="BIZ UDPゴシック" panose="020B0400000000000000" pitchFamily="50" charset="-128"/>
                          <a:ea typeface="BIZ UDPゴシック" panose="020B0400000000000000" pitchFamily="50" charset="-128"/>
                        </a:rPr>
                        <a:t>Ｒ２</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2.9</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tc>
                  <a:txBody>
                    <a:bodyPr/>
                    <a:lstStyle/>
                    <a:p>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水道</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料金（基本料金）の免除（４か月）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Ｒ３</a:t>
                      </a:r>
                      <a:endParaRPr kumimoji="1" lang="en-US" altLang="ja-JP"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約１．１億円</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学校給食費の無償化事業（１２か月</a:t>
                      </a:r>
                      <a:r>
                        <a:rPr kumimoji="1" lang="ja-JP" altLang="en-US" sz="1200" b="0" dirty="0" smtClean="0">
                          <a:latin typeface="BIZ UDPゴシック" panose="020B0400000000000000" pitchFamily="50" charset="-128"/>
                          <a:ea typeface="BIZ UDPゴシック" panose="020B0400000000000000" pitchFamily="50" charset="-128"/>
                        </a:rPr>
                        <a:t>）</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Ｒ４</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2.1</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億</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円</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いきいき</a:t>
                      </a:r>
                      <a:r>
                        <a:rPr kumimoji="1" lang="ja-JP" altLang="en-US" sz="1200" b="0" dirty="0">
                          <a:latin typeface="BIZ UDPゴシック" panose="020B0400000000000000" pitchFamily="50" charset="-128"/>
                          <a:ea typeface="BIZ UDPゴシック" panose="020B0400000000000000" pitchFamily="50" charset="-128"/>
                        </a:rPr>
                        <a:t>商品券交付事業（</a:t>
                      </a:r>
                      <a:r>
                        <a:rPr kumimoji="1" lang="en-US" altLang="ja-JP" sz="1200" b="0" dirty="0">
                          <a:latin typeface="BIZ UDPゴシック" panose="020B0400000000000000" pitchFamily="50" charset="-128"/>
                          <a:ea typeface="BIZ UDPゴシック" panose="020B0400000000000000" pitchFamily="50" charset="-128"/>
                        </a:rPr>
                        <a:t>PART2</a:t>
                      </a:r>
                      <a:r>
                        <a:rPr kumimoji="1" lang="ja-JP" altLang="en-US" sz="1200" b="0" dirty="0">
                          <a:latin typeface="BIZ UDPゴシック" panose="020B0400000000000000" pitchFamily="50" charset="-128"/>
                          <a:ea typeface="BIZ UDPゴシック" panose="020B0400000000000000" pitchFamily="50" charset="-128"/>
                        </a:rPr>
                        <a:t>・３）</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827712"/>
                  </a:ext>
                </a:extLst>
              </a:tr>
            </a:tbl>
          </a:graphicData>
        </a:graphic>
      </p:graphicFrame>
      <p:sp>
        <p:nvSpPr>
          <p:cNvPr id="54" name="テキスト ボックス 53"/>
          <p:cNvSpPr txBox="1"/>
          <p:nvPr/>
        </p:nvSpPr>
        <p:spPr>
          <a:xfrm>
            <a:off x="3763711" y="2199156"/>
            <a:ext cx="962354" cy="264663"/>
          </a:xfrm>
          <a:prstGeom prst="rect">
            <a:avLst/>
          </a:prstGeom>
          <a:noFill/>
        </p:spPr>
        <p:txBody>
          <a:bodyPr wrap="square" rtlCol="0">
            <a:spAutoFit/>
          </a:bodyPr>
          <a:lstStyle/>
          <a:p>
            <a:pPr algn="ctr"/>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R4</a:t>
            </a:r>
            <a:r>
              <a:rPr kumimoji="1" lang="ja-JP" altLang="en-US" sz="1100" dirty="0">
                <a:latin typeface="BIZ UDPゴシック" panose="020B0400000000000000" pitchFamily="50" charset="-128"/>
                <a:ea typeface="BIZ UDPゴシック" panose="020B0400000000000000" pitchFamily="50" charset="-128"/>
              </a:rPr>
              <a:t>は予定）</a:t>
            </a:r>
          </a:p>
        </p:txBody>
      </p:sp>
      <p:graphicFrame>
        <p:nvGraphicFramePr>
          <p:cNvPr id="5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195595596"/>
              </p:ext>
            </p:extLst>
          </p:nvPr>
        </p:nvGraphicFramePr>
        <p:xfrm>
          <a:off x="5039911" y="2603959"/>
          <a:ext cx="4492498" cy="1434046"/>
        </p:xfrm>
        <a:graphic>
          <a:graphicData uri="http://schemas.openxmlformats.org/drawingml/2006/table">
            <a:tbl>
              <a:tblPr>
                <a:tableStyleId>{5940675A-B579-460E-94D1-54222C63F5DA}</a:tableStyleId>
              </a:tblPr>
              <a:tblGrid>
                <a:gridCol w="4492498">
                  <a:extLst>
                    <a:ext uri="{9D8B030D-6E8A-4147-A177-3AD203B41FA5}">
                      <a16:colId xmlns:a16="http://schemas.microsoft.com/office/drawing/2014/main" val="2898818577"/>
                    </a:ext>
                  </a:extLst>
                </a:gridCol>
              </a:tblGrid>
              <a:tr h="1434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・地域振興イベントや夏祭りなどの実施団体</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　への補助事業</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・農業祭・林業祭など地域産業振興に関する催し</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・小・中学校における社会見学等の校外学習</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・新年交礼会・スポーツ大会　　　　等</a:t>
                      </a:r>
                      <a:endParaRPr kumimoji="1" lang="en-US" altLang="ja-JP" sz="16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sp>
        <p:nvSpPr>
          <p:cNvPr id="17" name="テキスト ボックス 16"/>
          <p:cNvSpPr txBox="1"/>
          <p:nvPr/>
        </p:nvSpPr>
        <p:spPr>
          <a:xfrm>
            <a:off x="6766277" y="2346950"/>
            <a:ext cx="2790189" cy="253916"/>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府内市町村が実施を見送った事業を例示</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8" name="正方形/長方形 17">
            <a:extLst>
              <a:ext uri="{FF2B5EF4-FFF2-40B4-BE49-F238E27FC236}">
                <a16:creationId xmlns:a16="http://schemas.microsoft.com/office/drawing/2014/main" id="{215FFB68-64AA-484B-A2BF-AAB8E04711EA}"/>
              </a:ext>
            </a:extLst>
          </p:cNvPr>
          <p:cNvSpPr/>
          <p:nvPr/>
        </p:nvSpPr>
        <p:spPr>
          <a:xfrm>
            <a:off x="445142" y="4898873"/>
            <a:ext cx="9111323" cy="1631216"/>
          </a:xfrm>
          <a:prstGeom prst="rect">
            <a:avLst/>
          </a:prstGeom>
        </p:spPr>
        <p:txBody>
          <a:bodyPr wrap="square">
            <a:spAutoFit/>
          </a:bodyPr>
          <a:lstStyle/>
          <a:p>
            <a:pPr>
              <a:lnSpc>
                <a:spcPts val="24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長引くコロナ禍や急激な物価高騰等への対応など、国の財政も厳しい状況にある。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新型コロナウイルス感染症対応として行われた国から地方への財政移転については、感染収束後、</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早期に地方財政の歳出構造を平時に戻すとされている（「骨太の方針</a:t>
            </a:r>
            <a:r>
              <a:rPr kumimoji="1" lang="en-US" altLang="ja-JP" sz="1600" dirty="0">
                <a:latin typeface="BIZ UDPゴシック" panose="020B0400000000000000" pitchFamily="50" charset="-128"/>
                <a:ea typeface="BIZ UDPゴシック" panose="020B0400000000000000" pitchFamily="50" charset="-128"/>
              </a:rPr>
              <a:t>2022</a:t>
            </a:r>
            <a:r>
              <a:rPr kumimoji="1" lang="ja-JP" altLang="en-US" sz="1600" dirty="0">
                <a:latin typeface="BIZ UDPゴシック" panose="020B0400000000000000" pitchFamily="50" charset="-128"/>
                <a:ea typeface="BIZ UDPゴシック" panose="020B0400000000000000" pitchFamily="50" charset="-128"/>
              </a:rPr>
              <a:t>」より）。</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自主事業などの再開は、経費発生（不用額の減少要因）となる。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chemeClr val="accent2"/>
                </a:solidFill>
                <a:latin typeface="BIZ UDPゴシック" panose="020B0400000000000000" pitchFamily="50" charset="-128"/>
                <a:ea typeface="BIZ UDPゴシック" panose="020B0400000000000000" pitchFamily="50" charset="-128"/>
              </a:rPr>
              <a:t> ➡　</a:t>
            </a:r>
            <a:r>
              <a:rPr kumimoji="1" lang="ja-JP" altLang="en-US" sz="1600" dirty="0">
                <a:latin typeface="BIZ UDPゴシック" panose="020B0400000000000000" pitchFamily="50" charset="-128"/>
                <a:ea typeface="BIZ UDPゴシック" panose="020B0400000000000000" pitchFamily="50" charset="-128"/>
              </a:rPr>
              <a:t>今後、</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臨時交付金はもとより、国の地方財政措置の状況には十分な留意が必要</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p:txBody>
      </p:sp>
      <p:sp>
        <p:nvSpPr>
          <p:cNvPr id="19" name="テキスト ボックス 15"/>
          <p:cNvSpPr txBox="1"/>
          <p:nvPr/>
        </p:nvSpPr>
        <p:spPr>
          <a:xfrm>
            <a:off x="315105" y="4179199"/>
            <a:ext cx="8862256" cy="2539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充当額：各年度の実施計画に記載され、実際に事業実施に活用した額（</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年度は国からの配分額。但し本省繰越額は除く。）</a:t>
            </a:r>
          </a:p>
        </p:txBody>
      </p:sp>
      <p:sp>
        <p:nvSpPr>
          <p:cNvPr id="16" name="テキスト ボックス 15">
            <a:extLst>
              <a:ext uri="{FF2B5EF4-FFF2-40B4-BE49-F238E27FC236}">
                <a16:creationId xmlns:a16="http://schemas.microsoft.com/office/drawing/2014/main" id="{102EB97E-E3C2-4EA8-8BB8-8455E005D1E1}"/>
              </a:ext>
            </a:extLst>
          </p:cNvPr>
          <p:cNvSpPr txBox="1"/>
          <p:nvPr/>
        </p:nvSpPr>
        <p:spPr>
          <a:xfrm>
            <a:off x="0" y="48549"/>
            <a:ext cx="10089622"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（国の地方財政措置、自主事業等の再開）</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8009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スライド番号プレースホルダー 2">
            <a:extLst>
              <a:ext uri="{FF2B5EF4-FFF2-40B4-BE49-F238E27FC236}">
                <a16:creationId xmlns:a16="http://schemas.microsoft.com/office/drawing/2014/main" id="{0FF38D56-3B61-4717-80D2-9FEBBDB2B29C}"/>
              </a:ext>
            </a:extLst>
          </p:cNvPr>
          <p:cNvSpPr>
            <a:spLocks noGrp="1"/>
          </p:cNvSpPr>
          <p:nvPr>
            <p:ph type="sldNum" sz="quarter" idx="12"/>
          </p:nvPr>
        </p:nvSpPr>
        <p:spPr>
          <a:xfrm>
            <a:off x="9541002" y="6518668"/>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6</a:t>
            </a:fld>
            <a:endParaRPr kumimoji="1" lang="ja-JP" altLang="en-US" b="1" dirty="0">
              <a:latin typeface="BIZ UDPゴシック" panose="020B0400000000000000" pitchFamily="50" charset="-128"/>
              <a:ea typeface="BIZ UDPゴシック" panose="020B0400000000000000" pitchFamily="50" charset="-128"/>
            </a:endParaRPr>
          </a:p>
        </p:txBody>
      </p:sp>
      <p:pic>
        <p:nvPicPr>
          <p:cNvPr id="3" name="図 2"/>
          <p:cNvPicPr>
            <a:picLocks noChangeAspect="1"/>
          </p:cNvPicPr>
          <p:nvPr/>
        </p:nvPicPr>
        <p:blipFill>
          <a:blip r:embed="rId2"/>
          <a:stretch>
            <a:fillRect/>
          </a:stretch>
        </p:blipFill>
        <p:spPr>
          <a:xfrm>
            <a:off x="78346" y="656044"/>
            <a:ext cx="9749307" cy="5862624"/>
          </a:xfrm>
          <a:prstGeom prst="rect">
            <a:avLst/>
          </a:prstGeom>
        </p:spPr>
      </p:pic>
    </p:spTree>
    <p:extLst>
      <p:ext uri="{BB962C8B-B14F-4D97-AF65-F5344CB8AC3E}">
        <p14:creationId xmlns:p14="http://schemas.microsoft.com/office/powerpoint/2010/main" val="316875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6153636" y="2277166"/>
            <a:ext cx="3504002" cy="2359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大阪発“地方分権改革”ビジョン</a:t>
            </a:r>
            <a:r>
              <a:rPr kumimoji="1" lang="ja-JP" altLang="en-US" sz="800" dirty="0">
                <a:solidFill>
                  <a:schemeClr val="tx1"/>
                </a:solidFill>
                <a:latin typeface="BIZ UDPゴシック" panose="020B0400000000000000" pitchFamily="50" charset="-128"/>
                <a:ea typeface="BIZ UDPゴシック" panose="020B0400000000000000" pitchFamily="50" charset="-128"/>
              </a:rPr>
              <a:t>（平成</a:t>
            </a:r>
            <a:r>
              <a:rPr kumimoji="1" lang="en-US" altLang="ja-JP" sz="800" dirty="0">
                <a:solidFill>
                  <a:schemeClr val="tx1"/>
                </a:solidFill>
                <a:latin typeface="BIZ UDPゴシック" panose="020B0400000000000000" pitchFamily="50" charset="-128"/>
                <a:ea typeface="BIZ UDPゴシック" panose="020B0400000000000000" pitchFamily="50" charset="-128"/>
              </a:rPr>
              <a:t>29</a:t>
            </a:r>
            <a:r>
              <a:rPr kumimoji="1" lang="ja-JP" altLang="en-US" sz="800" dirty="0">
                <a:solidFill>
                  <a:schemeClr val="tx1"/>
                </a:solidFill>
                <a:latin typeface="BIZ UDPゴシック" panose="020B0400000000000000" pitchFamily="50" charset="-128"/>
                <a:ea typeface="BIZ UDPゴシック" panose="020B0400000000000000" pitchFamily="50" charset="-128"/>
              </a:rPr>
              <a:t>年</a:t>
            </a:r>
            <a:r>
              <a:rPr kumimoji="1" lang="en-US" altLang="ja-JP" sz="800" dirty="0">
                <a:solidFill>
                  <a:schemeClr val="tx1"/>
                </a:solidFill>
                <a:latin typeface="BIZ UDPゴシック" panose="020B0400000000000000" pitchFamily="50" charset="-128"/>
                <a:ea typeface="BIZ UDPゴシック" panose="020B0400000000000000" pitchFamily="50" charset="-128"/>
              </a:rPr>
              <a:t>3</a:t>
            </a:r>
            <a:r>
              <a:rPr kumimoji="1" lang="ja-JP" altLang="en-US" sz="800" dirty="0">
                <a:solidFill>
                  <a:schemeClr val="tx1"/>
                </a:solidFill>
                <a:latin typeface="BIZ UDPゴシック" panose="020B0400000000000000" pitchFamily="50" charset="-128"/>
                <a:ea typeface="BIZ UDPゴシック" panose="020B0400000000000000" pitchFamily="50" charset="-128"/>
              </a:rPr>
              <a:t>月改訂版）</a:t>
            </a:r>
          </a:p>
        </p:txBody>
      </p:sp>
      <p:sp>
        <p:nvSpPr>
          <p:cNvPr id="16" name="角丸四角形 15"/>
          <p:cNvSpPr/>
          <p:nvPr/>
        </p:nvSpPr>
        <p:spPr>
          <a:xfrm>
            <a:off x="373380" y="1473369"/>
            <a:ext cx="9194800" cy="300517"/>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78059" y="69752"/>
            <a:ext cx="9643987" cy="523220"/>
          </a:xfrm>
          <a:prstGeom prst="rect">
            <a:avLst/>
          </a:prstGeom>
          <a:noFill/>
        </p:spPr>
        <p:txBody>
          <a:bodyPr wrap="none" rtlCol="0">
            <a:spAutoFit/>
          </a:bodyPr>
          <a:lstStyle/>
          <a:p>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（参考）基礎</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自治機能の充実・強化</a:t>
            </a:r>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に向けたこれまでの取組み</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329866" y="3366554"/>
            <a:ext cx="9327772" cy="249928"/>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a:latin typeface="BIZ UDPゴシック" panose="020B0400000000000000" pitchFamily="50" charset="-128"/>
                <a:ea typeface="BIZ UDPゴシック" panose="020B0400000000000000" pitchFamily="50" charset="-128"/>
              </a:rPr>
              <a:t>府の主</a:t>
            </a:r>
            <a:r>
              <a:rPr kumimoji="1" lang="ja-JP" altLang="en-US" sz="1400" b="1" dirty="0">
                <a:latin typeface="BIZ UDPゴシック" panose="020B0400000000000000" pitchFamily="50" charset="-128"/>
                <a:ea typeface="BIZ UDPゴシック" panose="020B0400000000000000" pitchFamily="50" charset="-128"/>
              </a:rPr>
              <a:t>な取組内容</a:t>
            </a:r>
          </a:p>
        </p:txBody>
      </p:sp>
      <p:sp>
        <p:nvSpPr>
          <p:cNvPr id="11" name="正方形/長方形 10"/>
          <p:cNvSpPr/>
          <p:nvPr/>
        </p:nvSpPr>
        <p:spPr>
          <a:xfrm>
            <a:off x="381000" y="872990"/>
            <a:ext cx="9194800" cy="4585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375761" y="777134"/>
            <a:ext cx="9206390" cy="255875"/>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b"/>
          <a:lstStyle/>
          <a:p>
            <a:pPr algn="ctr"/>
            <a:r>
              <a:rPr kumimoji="1" lang="ja-JP" altLang="en-US" sz="1050" dirty="0">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800" dirty="0">
                <a:latin typeface="BIZ UDPゴシック" panose="020B0400000000000000" pitchFamily="50" charset="-128"/>
                <a:ea typeface="BIZ UDPゴシック" panose="020B0400000000000000" pitchFamily="50" charset="-128"/>
              </a:rPr>
              <a:t>（平成</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smtClean="0">
                <a:latin typeface="BIZ UDPゴシック" panose="020B0400000000000000" pitchFamily="50" charset="-128"/>
                <a:ea typeface="BIZ UDPゴシック" panose="020B0400000000000000" pitchFamily="50" charset="-128"/>
              </a:rPr>
              <a:t>年）</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73380" y="1054530"/>
            <a:ext cx="9202420" cy="276999"/>
          </a:xfrm>
          <a:prstGeom prst="rect">
            <a:avLst/>
          </a:prstGeom>
        </p:spPr>
        <p:txBody>
          <a:bodyPr wrap="square">
            <a:spAutoFit/>
          </a:bodyPr>
          <a:lstStyle/>
          <a:p>
            <a:pPr algn="ct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２０４５年</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府の人口</a:t>
            </a:r>
            <a:r>
              <a:rPr kumimoji="1" lang="ja-JP" altLang="en-US" sz="1050" dirty="0">
                <a:latin typeface="BIZ UDPゴシック" panose="020B0400000000000000" pitchFamily="50" charset="-128"/>
                <a:ea typeface="BIZ UDPゴシック" panose="020B0400000000000000" pitchFamily="50" charset="-128"/>
              </a:rPr>
              <a:t>は</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１５０万人（▲</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１７％）　　　</a:t>
            </a: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年少人口・生産年齢人口は減少する一方、高齢者人口は増加</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4" name="二等辺三角形 13"/>
          <p:cNvSpPr/>
          <p:nvPr/>
        </p:nvSpPr>
        <p:spPr>
          <a:xfrm rot="10800000">
            <a:off x="4646295" y="137499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96313" y="1467196"/>
            <a:ext cx="8633460" cy="306467"/>
          </a:xfrm>
          <a:prstGeom prst="roundRect">
            <a:avLst/>
          </a:prstGeom>
        </p:spPr>
        <p:txBody>
          <a:bodyPr wrap="square">
            <a:spAutoFit/>
          </a:bodyPr>
          <a:lstStyle/>
          <a:p>
            <a:pPr algn="ct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市町村の役割が大きくなる一方</a:t>
            </a:r>
            <a:r>
              <a:rPr kumimoji="1" lang="ja-JP" altLang="en-US" sz="1200" b="1" dirty="0">
                <a:latin typeface="BIZ UDPゴシック" panose="020B0400000000000000" pitchFamily="50" charset="-128"/>
                <a:ea typeface="BIZ UDPゴシック" panose="020B0400000000000000" pitchFamily="50" charset="-128"/>
              </a:rPr>
              <a:t>、特に小規模団体では</a:t>
            </a: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行財政運営が難しくなる</a:t>
            </a:r>
            <a:r>
              <a:rPr kumimoji="1" lang="ja-JP" altLang="en-US" sz="1050" u="sng"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住民税の減少・社会保障関係経費の増加</a:t>
            </a:r>
            <a:r>
              <a:rPr kumimoji="1" lang="ja-JP" altLang="en-US" sz="900" dirty="0">
                <a:latin typeface="BIZ UDPゴシック" panose="020B0400000000000000" pitchFamily="50" charset="-128"/>
                <a:ea typeface="BIZ UDPゴシック" panose="020B0400000000000000" pitchFamily="50" charset="-128"/>
              </a:rPr>
              <a:t>など</a:t>
            </a:r>
            <a:r>
              <a:rPr kumimoji="1" lang="ja-JP" altLang="en-US" sz="1050" dirty="0">
                <a:latin typeface="BIZ UDPゴシック" panose="020B0400000000000000" pitchFamily="50" charset="-128"/>
                <a:ea typeface="BIZ UDPゴシック" panose="020B0400000000000000" pitchFamily="50" charset="-128"/>
              </a:rPr>
              <a:t>）</a:t>
            </a:r>
            <a:endParaRPr kumimoji="1" lang="en-US" altLang="ja-JP" sz="1050" u="sng" dirty="0">
              <a:solidFill>
                <a:srgbClr val="FF0000"/>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5256533" y="1963963"/>
            <a:ext cx="4401105" cy="2787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6064253" y="1953903"/>
            <a:ext cx="3593385" cy="292388"/>
          </a:xfrm>
          <a:prstGeom prst="rect">
            <a:avLst/>
          </a:prstGeom>
        </p:spPr>
        <p:txBody>
          <a:bodyPr wrap="square">
            <a:spAutoFit/>
          </a:bodyPr>
          <a:lstStyle/>
          <a:p>
            <a:pPr algn="ctr"/>
            <a:r>
              <a:rPr kumimoji="1" lang="ja-JP" altLang="en-US" sz="1100" dirty="0">
                <a:latin typeface="BIZ UDPゴシック" panose="020B0400000000000000" pitchFamily="50" charset="-128"/>
                <a:ea typeface="BIZ UDPゴシック" panose="020B0400000000000000" pitchFamily="50" charset="-128"/>
              </a:rPr>
              <a:t>将来にわたり、</a:t>
            </a:r>
            <a:r>
              <a:rPr kumimoji="1" lang="ja-JP" altLang="en-US" sz="1300" b="1" u="sng" dirty="0">
                <a:solidFill>
                  <a:srgbClr val="FF0000"/>
                </a:solidFill>
                <a:latin typeface="BIZ UDPゴシック" panose="020B0400000000000000" pitchFamily="50" charset="-128"/>
                <a:ea typeface="BIZ UDPゴシック" panose="020B0400000000000000" pitchFamily="50" charset="-128"/>
              </a:rPr>
              <a:t>基礎自治機能の充実</a:t>
            </a:r>
            <a:r>
              <a:rPr kumimoji="1" lang="ja-JP" altLang="en-US" sz="1100" b="1" dirty="0">
                <a:latin typeface="BIZ UDPゴシック" panose="020B0400000000000000" pitchFamily="50" charset="-128"/>
                <a:ea typeface="BIZ UDPゴシック" panose="020B0400000000000000" pitchFamily="50" charset="-128"/>
              </a:rPr>
              <a:t>を図る</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5264154" y="2279863"/>
            <a:ext cx="889482" cy="912723"/>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府として</a:t>
            </a:r>
            <a:endParaRPr kumimoji="1" lang="en-US" altLang="ja-JP" sz="1000" b="1" dirty="0">
              <a:latin typeface="BIZ UDPゴシック" panose="020B0400000000000000" pitchFamily="50" charset="-128"/>
              <a:ea typeface="BIZ UDPゴシック" panose="020B0400000000000000" pitchFamily="50" charset="-128"/>
            </a:endParaRPr>
          </a:p>
          <a:p>
            <a:pPr algn="ctr"/>
            <a:r>
              <a:rPr kumimoji="1" lang="ja-JP" altLang="en-US" sz="1000" b="1" dirty="0">
                <a:latin typeface="BIZ UDPゴシック" panose="020B0400000000000000" pitchFamily="50" charset="-128"/>
                <a:ea typeface="BIZ UDPゴシック" panose="020B0400000000000000" pitchFamily="50" charset="-128"/>
              </a:rPr>
              <a:t>目指す姿</a:t>
            </a:r>
          </a:p>
        </p:txBody>
      </p:sp>
      <p:sp>
        <p:nvSpPr>
          <p:cNvPr id="27" name="正方形/長方形 26"/>
          <p:cNvSpPr/>
          <p:nvPr/>
        </p:nvSpPr>
        <p:spPr>
          <a:xfrm>
            <a:off x="5256534" y="2276147"/>
            <a:ext cx="4401104" cy="91945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35" name="図 34"/>
          <p:cNvPicPr>
            <a:picLocks noChangeAspect="1"/>
          </p:cNvPicPr>
          <p:nvPr/>
        </p:nvPicPr>
        <p:blipFill rotWithShape="1">
          <a:blip r:embed="rId2"/>
          <a:srcRect l="3680" t="16814" r="2147" b="9092"/>
          <a:stretch/>
        </p:blipFill>
        <p:spPr>
          <a:xfrm>
            <a:off x="8482743" y="2548903"/>
            <a:ext cx="1109542" cy="610074"/>
          </a:xfrm>
          <a:prstGeom prst="rect">
            <a:avLst/>
          </a:prstGeom>
          <a:ln>
            <a:noFill/>
          </a:ln>
        </p:spPr>
      </p:pic>
      <p:sp>
        <p:nvSpPr>
          <p:cNvPr id="36" name="正方形/長方形 35"/>
          <p:cNvSpPr/>
          <p:nvPr/>
        </p:nvSpPr>
        <p:spPr>
          <a:xfrm>
            <a:off x="6120832" y="2654905"/>
            <a:ext cx="2456702" cy="316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中核市並みの基礎自治体</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（市町村間連携を含む）</a:t>
            </a:r>
          </a:p>
        </p:txBody>
      </p:sp>
      <p:sp>
        <p:nvSpPr>
          <p:cNvPr id="38" name="下矢印 37"/>
          <p:cNvSpPr/>
          <p:nvPr/>
        </p:nvSpPr>
        <p:spPr>
          <a:xfrm rot="16200000">
            <a:off x="4682317" y="2617260"/>
            <a:ext cx="815035" cy="174073"/>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9046060" y="2766221"/>
            <a:ext cx="364202" cy="200055"/>
          </a:xfrm>
          <a:prstGeom prst="rect">
            <a:avLst/>
          </a:prstGeom>
        </p:spPr>
        <p:txBody>
          <a:bodyPr wrap="none">
            <a:spAutoFit/>
          </a:bodyPr>
          <a:lstStyle/>
          <a:p>
            <a:r>
              <a:rPr kumimoji="1" lang="ja-JP" altLang="en-US" sz="700" dirty="0">
                <a:latin typeface="BIZ UDPゴシック" panose="020B0400000000000000" pitchFamily="50" charset="-128"/>
                <a:ea typeface="BIZ UDPゴシック" panose="020B0400000000000000" pitchFamily="50" charset="-128"/>
              </a:rPr>
              <a:t>連携</a:t>
            </a:r>
            <a:endParaRPr lang="ja-JP" altLang="en-US" sz="70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5264154" y="1971108"/>
            <a:ext cx="891128" cy="266228"/>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目指す方向</a:t>
            </a:r>
          </a:p>
        </p:txBody>
      </p:sp>
      <p:sp>
        <p:nvSpPr>
          <p:cNvPr id="40" name="正方形/長方形 39"/>
          <p:cNvSpPr/>
          <p:nvPr/>
        </p:nvSpPr>
        <p:spPr>
          <a:xfrm>
            <a:off x="329866" y="1960693"/>
            <a:ext cx="216470" cy="124835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a:latin typeface="BIZ UDPゴシック" panose="020B0400000000000000" pitchFamily="50" charset="-128"/>
                <a:ea typeface="BIZ UDPゴシック" panose="020B0400000000000000" pitchFamily="50" charset="-128"/>
              </a:rPr>
              <a:t>対応の方向</a:t>
            </a:r>
          </a:p>
        </p:txBody>
      </p:sp>
      <p:sp>
        <p:nvSpPr>
          <p:cNvPr id="44" name="ホームベース 43"/>
          <p:cNvSpPr/>
          <p:nvPr/>
        </p:nvSpPr>
        <p:spPr>
          <a:xfrm>
            <a:off x="424881" y="3723161"/>
            <a:ext cx="195081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a:t>
            </a:r>
            <a:r>
              <a:rPr kumimoji="1" lang="en-US" altLang="ja-JP" sz="1000" dirty="0">
                <a:latin typeface="BIZ UDPゴシック" panose="020B0400000000000000" pitchFamily="50" charset="-128"/>
                <a:ea typeface="BIZ UDPゴシック" panose="020B0400000000000000" pitchFamily="50" charset="-128"/>
              </a:rPr>
              <a:t>29</a:t>
            </a:r>
            <a:r>
              <a:rPr kumimoji="1" lang="ja-JP" altLang="en-US" sz="1000" dirty="0">
                <a:latin typeface="BIZ UDPゴシック" panose="020B0400000000000000" pitchFamily="50" charset="-128"/>
                <a:ea typeface="BIZ UDPゴシック" panose="020B0400000000000000" pitchFamily="50" charset="-128"/>
              </a:rPr>
              <a:t>年度</a:t>
            </a:r>
          </a:p>
        </p:txBody>
      </p:sp>
      <p:sp>
        <p:nvSpPr>
          <p:cNvPr id="45" name="正方形/長方形 44"/>
          <p:cNvSpPr/>
          <p:nvPr/>
        </p:nvSpPr>
        <p:spPr>
          <a:xfrm>
            <a:off x="329866" y="3384335"/>
            <a:ext cx="9327772" cy="332768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ホームベース 46"/>
          <p:cNvSpPr/>
          <p:nvPr/>
        </p:nvSpPr>
        <p:spPr>
          <a:xfrm>
            <a:off x="1158842" y="4443727"/>
            <a:ext cx="2860245" cy="26967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「府内市町村の課題・将来見通しに関する研究」</a:t>
            </a:r>
          </a:p>
        </p:txBody>
      </p:sp>
      <p:sp>
        <p:nvSpPr>
          <p:cNvPr id="48" name="ホームベース 47"/>
          <p:cNvSpPr/>
          <p:nvPr/>
        </p:nvSpPr>
        <p:spPr>
          <a:xfrm>
            <a:off x="2375698" y="3719624"/>
            <a:ext cx="194047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平成３０年度</a:t>
            </a:r>
          </a:p>
        </p:txBody>
      </p:sp>
      <p:sp>
        <p:nvSpPr>
          <p:cNvPr id="50" name="ホームベース 49"/>
          <p:cNvSpPr/>
          <p:nvPr/>
        </p:nvSpPr>
        <p:spPr>
          <a:xfrm>
            <a:off x="1164088" y="4879930"/>
            <a:ext cx="2855000" cy="98228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対応策として</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・「広域連携に関する研究」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・「合併に関する研究」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　・「市町村単独の取組に関する研究」</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組織力強化</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行革</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公民連携</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2" name="ホームベース 51"/>
          <p:cNvSpPr/>
          <p:nvPr/>
        </p:nvSpPr>
        <p:spPr>
          <a:xfrm>
            <a:off x="4306909" y="3723161"/>
            <a:ext cx="135604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令和元年度</a:t>
            </a:r>
          </a:p>
        </p:txBody>
      </p:sp>
      <p:sp>
        <p:nvSpPr>
          <p:cNvPr id="54" name="ホームベース 53"/>
          <p:cNvSpPr/>
          <p:nvPr/>
        </p:nvSpPr>
        <p:spPr>
          <a:xfrm>
            <a:off x="2540273" y="5990704"/>
            <a:ext cx="3122683" cy="239311"/>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市町村職員等への「出前講義」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【26</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団体</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5" name="ホームベース 54"/>
          <p:cNvSpPr/>
          <p:nvPr/>
        </p:nvSpPr>
        <p:spPr>
          <a:xfrm>
            <a:off x="5662957" y="3723160"/>
            <a:ext cx="1500382" cy="195195"/>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令和２年度</a:t>
            </a:r>
          </a:p>
        </p:txBody>
      </p:sp>
      <p:sp>
        <p:nvSpPr>
          <p:cNvPr id="56" name="ホームベース 55"/>
          <p:cNvSpPr/>
          <p:nvPr/>
        </p:nvSpPr>
        <p:spPr>
          <a:xfrm>
            <a:off x="7163338" y="3716310"/>
            <a:ext cx="1448010" cy="202046"/>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令和３年度</a:t>
            </a:r>
          </a:p>
        </p:txBody>
      </p:sp>
      <p:sp>
        <p:nvSpPr>
          <p:cNvPr id="57" name="角丸四角形 56"/>
          <p:cNvSpPr/>
          <p:nvPr/>
        </p:nvSpPr>
        <p:spPr>
          <a:xfrm>
            <a:off x="470198" y="6206163"/>
            <a:ext cx="612302" cy="47966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さらなる</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広域連携</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の推進</a:t>
            </a:r>
            <a:endParaRPr kumimoji="1" lang="en-US" altLang="ja-JP" sz="1050" spc="-150" dirty="0">
              <a:solidFill>
                <a:schemeClr val="bg1"/>
              </a:solidFill>
              <a:latin typeface="BIZ UDPゴシック" panose="020B0400000000000000" pitchFamily="50" charset="-128"/>
              <a:ea typeface="BIZ UDPゴシック" panose="020B0400000000000000" pitchFamily="50" charset="-128"/>
            </a:endParaRPr>
          </a:p>
        </p:txBody>
      </p:sp>
      <p:sp>
        <p:nvSpPr>
          <p:cNvPr id="58" name="ホームベース 57"/>
          <p:cNvSpPr/>
          <p:nvPr/>
        </p:nvSpPr>
        <p:spPr>
          <a:xfrm>
            <a:off x="1316052" y="6421693"/>
            <a:ext cx="8252126" cy="236299"/>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コーディネート（地域ブロック会議の主催・地域勉強会への参加）　</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消防・文化財調査業務の広域化、物品・再エネの共同調達等</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62" name="ホームベース 61"/>
          <p:cNvSpPr/>
          <p:nvPr/>
        </p:nvSpPr>
        <p:spPr>
          <a:xfrm>
            <a:off x="424881" y="4376295"/>
            <a:ext cx="3891296" cy="1544001"/>
          </a:xfrm>
          <a:prstGeom prst="homePlate">
            <a:avLst>
              <a:gd name="adj" fmla="val 14343"/>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屈折矢印 62"/>
          <p:cNvSpPr/>
          <p:nvPr/>
        </p:nvSpPr>
        <p:spPr>
          <a:xfrm rot="5400000">
            <a:off x="2222096" y="5908666"/>
            <a:ext cx="321520" cy="273472"/>
          </a:xfrm>
          <a:prstGeom prst="bentUpArrow">
            <a:avLst>
              <a:gd name="adj1" fmla="val 25000"/>
              <a:gd name="adj2" fmla="val 38310"/>
              <a:gd name="adj3"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248442" y="6422109"/>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8870" y="6421694"/>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1037183" y="2824908"/>
            <a:ext cx="3398084" cy="266842"/>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府として、積極的に支援・サポート</a:t>
            </a:r>
          </a:p>
        </p:txBody>
      </p:sp>
      <p:sp>
        <p:nvSpPr>
          <p:cNvPr id="67" name="正方形/長方形 66"/>
          <p:cNvSpPr/>
          <p:nvPr/>
        </p:nvSpPr>
        <p:spPr>
          <a:xfrm>
            <a:off x="336476" y="1956593"/>
            <a:ext cx="4586660" cy="125245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562070" y="2002429"/>
            <a:ext cx="4399165" cy="725840"/>
          </a:xfrm>
          <a:prstGeom prst="rect">
            <a:avLst/>
          </a:prstGeom>
        </p:spPr>
        <p:txBody>
          <a:bodyPr wrap="square">
            <a:spAutoFit/>
          </a:bodyPr>
          <a:lstStyle/>
          <a:p>
            <a:pPr>
              <a:lnSpc>
                <a:spcPts val="1600"/>
              </a:lnSpc>
            </a:pPr>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安定した行財政運営のためには、</a:t>
            </a:r>
            <a:r>
              <a:rPr lang="ja-JP" altLang="en-US" sz="1200" b="1" u="sng" dirty="0">
                <a:solidFill>
                  <a:srgbClr val="FF0000"/>
                </a:solidFill>
                <a:latin typeface="BIZ UDPゴシック" panose="020B0400000000000000" pitchFamily="50" charset="-128"/>
                <a:ea typeface="BIZ UDPゴシック" panose="020B0400000000000000" pitchFamily="50" charset="-128"/>
              </a:rPr>
              <a:t>課題を的確に予測</a:t>
            </a:r>
            <a:r>
              <a:rPr lang="ja-JP" altLang="en-US" sz="1200" dirty="0">
                <a:latin typeface="BIZ UDPゴシック" panose="020B0400000000000000" pitchFamily="50" charset="-128"/>
                <a:ea typeface="BIZ UDPゴシック" panose="020B0400000000000000" pitchFamily="50" charset="-128"/>
              </a:rPr>
              <a:t>し、</a:t>
            </a:r>
            <a:endParaRPr lang="en-US" altLang="ja-JP" sz="1200" dirty="0">
              <a:latin typeface="BIZ UDPゴシック" panose="020B0400000000000000" pitchFamily="50" charset="-128"/>
              <a:ea typeface="BIZ UDPゴシック" panose="020B0400000000000000" pitchFamily="50" charset="-128"/>
            </a:endParaRPr>
          </a:p>
          <a:p>
            <a:pPr>
              <a:lnSpc>
                <a:spcPts val="1600"/>
              </a:lnSpc>
            </a:pPr>
            <a:r>
              <a:rPr lang="ja-JP" altLang="en-US" sz="1200" dirty="0">
                <a:latin typeface="BIZ UDPゴシック" panose="020B0400000000000000" pitchFamily="50" charset="-128"/>
                <a:ea typeface="BIZ UDPゴシック" panose="020B0400000000000000" pitchFamily="50" charset="-128"/>
              </a:rPr>
              <a:t>　 その</a:t>
            </a:r>
            <a:r>
              <a:rPr lang="ja-JP" altLang="en-US" sz="1200" b="1" u="sng" dirty="0">
                <a:solidFill>
                  <a:srgbClr val="FF0000"/>
                </a:solidFill>
                <a:latin typeface="BIZ UDPゴシック" panose="020B0400000000000000" pitchFamily="50" charset="-128"/>
                <a:ea typeface="BIZ UDPゴシック" panose="020B0400000000000000" pitchFamily="50" charset="-128"/>
              </a:rPr>
              <a:t>影響を見通す</a:t>
            </a:r>
            <a:r>
              <a:rPr lang="ja-JP" altLang="en-US" sz="1200" dirty="0">
                <a:latin typeface="BIZ UDPゴシック" panose="020B0400000000000000" pitchFamily="50" charset="-128"/>
                <a:ea typeface="BIZ UDPゴシック" panose="020B0400000000000000" pitchFamily="50" charset="-128"/>
              </a:rPr>
              <a:t>ことが重要</a:t>
            </a:r>
            <a:endParaRPr lang="en-US" altLang="ja-JP" sz="1200" dirty="0">
              <a:latin typeface="BIZ UDPゴシック" panose="020B0400000000000000" pitchFamily="50" charset="-128"/>
              <a:ea typeface="BIZ UDPゴシック" panose="020B0400000000000000" pitchFamily="50" charset="-128"/>
            </a:endParaRPr>
          </a:p>
          <a:p>
            <a:pPr>
              <a:lnSpc>
                <a:spcPts val="300"/>
              </a:lnSpc>
            </a:pPr>
            <a:endParaRPr lang="ja-JP" altLang="en-US" sz="1200" dirty="0">
              <a:latin typeface="BIZ UDPゴシック" panose="020B0400000000000000" pitchFamily="50" charset="-128"/>
              <a:ea typeface="BIZ UDPゴシック" panose="020B0400000000000000" pitchFamily="50" charset="-128"/>
            </a:endParaRPr>
          </a:p>
          <a:p>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b="1" u="sng" dirty="0">
                <a:solidFill>
                  <a:srgbClr val="FF0000"/>
                </a:solidFill>
                <a:latin typeface="BIZ UDPゴシック" panose="020B0400000000000000" pitchFamily="50" charset="-128"/>
                <a:ea typeface="BIZ UDPゴシック" panose="020B0400000000000000" pitchFamily="50" charset="-128"/>
              </a:rPr>
              <a:t>他市町村との連携</a:t>
            </a:r>
            <a:r>
              <a:rPr lang="ja-JP" altLang="en-US" sz="1200" dirty="0">
                <a:latin typeface="BIZ UDPゴシック" panose="020B0400000000000000" pitchFamily="50" charset="-128"/>
                <a:ea typeface="BIZ UDPゴシック" panose="020B0400000000000000" pitchFamily="50" charset="-128"/>
              </a:rPr>
              <a:t>をさらに進め、</a:t>
            </a:r>
            <a:r>
              <a:rPr lang="ja-JP" altLang="en-US" sz="1200" b="1" u="sng" dirty="0">
                <a:solidFill>
                  <a:srgbClr val="FF0000"/>
                </a:solidFill>
                <a:latin typeface="BIZ UDPゴシック" panose="020B0400000000000000" pitchFamily="50" charset="-128"/>
                <a:ea typeface="BIZ UDPゴシック" panose="020B0400000000000000" pitchFamily="50" charset="-128"/>
              </a:rPr>
              <a:t>地域全体で</a:t>
            </a:r>
            <a:r>
              <a:rPr lang="ja-JP" altLang="en-US" sz="1200" dirty="0">
                <a:latin typeface="BIZ UDPゴシック" panose="020B0400000000000000" pitchFamily="50" charset="-128"/>
                <a:ea typeface="BIZ UDPゴシック" panose="020B0400000000000000" pitchFamily="50" charset="-128"/>
              </a:rPr>
              <a:t>行政課題に対応</a:t>
            </a:r>
          </a:p>
        </p:txBody>
      </p:sp>
      <p:sp>
        <p:nvSpPr>
          <p:cNvPr id="70" name="ホームベース 69"/>
          <p:cNvSpPr/>
          <p:nvPr/>
        </p:nvSpPr>
        <p:spPr>
          <a:xfrm>
            <a:off x="7710867" y="5426464"/>
            <a:ext cx="1857311" cy="37204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の更新</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sp>
        <p:nvSpPr>
          <p:cNvPr id="71" name="ホームベース 70"/>
          <p:cNvSpPr/>
          <p:nvPr/>
        </p:nvSpPr>
        <p:spPr>
          <a:xfrm>
            <a:off x="6242331" y="4419344"/>
            <a:ext cx="938592" cy="1394418"/>
          </a:xfrm>
          <a:prstGeom prst="homePlate">
            <a:avLst>
              <a:gd name="adj" fmla="val 10789"/>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作成</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８団体公表</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p>
        </p:txBody>
      </p:sp>
      <p:sp>
        <p:nvSpPr>
          <p:cNvPr id="72" name="ホームベース 71"/>
          <p:cNvSpPr/>
          <p:nvPr/>
        </p:nvSpPr>
        <p:spPr>
          <a:xfrm>
            <a:off x="7187612" y="4419344"/>
            <a:ext cx="1448009" cy="94900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「首長</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・町村議会</a:t>
            </a:r>
            <a:r>
              <a:rPr kumimoji="1" lang="ja-JP" altLang="en-US" sz="1000" b="1">
                <a:solidFill>
                  <a:schemeClr val="tx1"/>
                </a:solidFill>
                <a:latin typeface="BIZ UDPゴシック" panose="020B0400000000000000" pitchFamily="50" charset="-128"/>
                <a:ea typeface="BIZ UDPゴシック" panose="020B0400000000000000" pitchFamily="50" charset="-128"/>
              </a:rPr>
              <a:t>との意見交換会」の</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実施</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900" spc="-150" dirty="0">
                <a:solidFill>
                  <a:schemeClr val="tx1"/>
                </a:solidFill>
                <a:latin typeface="BIZ UDPゴシック" panose="020B0400000000000000" pitchFamily="50" charset="-128"/>
                <a:ea typeface="BIZ UDPゴシック" panose="020B0400000000000000" pitchFamily="50" charset="-128"/>
              </a:rPr>
              <a:t>※</a:t>
            </a:r>
            <a:r>
              <a:rPr kumimoji="1" lang="ja-JP" altLang="en-US" sz="900" spc="-150" dirty="0">
                <a:solidFill>
                  <a:schemeClr val="tx1"/>
                </a:solidFill>
                <a:latin typeface="BIZ UDPゴシック" panose="020B0400000000000000" pitchFamily="50" charset="-128"/>
                <a:ea typeface="BIZ UDPゴシック" panose="020B0400000000000000" pitchFamily="50" charset="-128"/>
              </a:rPr>
              <a:t>「財シミュ」の結果等を踏まえ、</a:t>
            </a:r>
            <a:endParaRPr kumimoji="1" lang="en-US" altLang="ja-JP" sz="900" spc="-15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spc="-150" dirty="0">
                <a:solidFill>
                  <a:schemeClr val="tx1"/>
                </a:solidFill>
                <a:latin typeface="BIZ UDPゴシック" panose="020B0400000000000000" pitchFamily="50" charset="-128"/>
                <a:ea typeface="BIZ UDPゴシック" panose="020B0400000000000000" pitchFamily="50" charset="-128"/>
              </a:rPr>
              <a:t>      今後のあり方等を議論</a:t>
            </a:r>
            <a:endParaRPr kumimoji="1" lang="en-US" altLang="ja-JP" sz="1000" b="1" spc="-150" dirty="0">
              <a:solidFill>
                <a:schemeClr val="tx1"/>
              </a:solidFill>
              <a:latin typeface="BIZ UDPゴシック" panose="020B0400000000000000" pitchFamily="50" charset="-128"/>
              <a:ea typeface="BIZ UDPゴシック" panose="020B0400000000000000" pitchFamily="50" charset="-128"/>
            </a:endParaRPr>
          </a:p>
        </p:txBody>
      </p:sp>
      <p:sp>
        <p:nvSpPr>
          <p:cNvPr id="73" name="ホームベース 72"/>
          <p:cNvSpPr/>
          <p:nvPr/>
        </p:nvSpPr>
        <p:spPr>
          <a:xfrm>
            <a:off x="7703065" y="5920296"/>
            <a:ext cx="1865113" cy="443282"/>
          </a:xfrm>
          <a:prstGeom prst="homePlate">
            <a:avLst>
              <a:gd name="adj" fmla="val 35483"/>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900" b="1" dirty="0">
                <a:solidFill>
                  <a:schemeClr val="tx1"/>
                </a:solidFill>
                <a:latin typeface="BIZ UDPゴシック" panose="020B0400000000000000" pitchFamily="50" charset="-128"/>
                <a:ea typeface="BIZ UDPゴシック" panose="020B0400000000000000" pitchFamily="50" charset="-128"/>
              </a:rPr>
              <a:t>「中長期財政</a:t>
            </a:r>
            <a:r>
              <a:rPr kumimoji="1" lang="ja-JP" altLang="en-US" sz="900" b="1">
                <a:solidFill>
                  <a:schemeClr val="tx1"/>
                </a:solidFill>
                <a:latin typeface="BIZ UDPゴシック" panose="020B0400000000000000" pitchFamily="50" charset="-128"/>
                <a:ea typeface="BIZ UDPゴシック" panose="020B0400000000000000" pitchFamily="50" charset="-128"/>
              </a:rPr>
              <a:t>シミュレーション」</a:t>
            </a:r>
            <a:endParaRPr kumimoji="1" lang="en-US" altLang="ja-JP" sz="900" b="1">
              <a:solidFill>
                <a:schemeClr val="tx1"/>
              </a:solidFill>
              <a:latin typeface="BIZ UDPゴシック" panose="020B0400000000000000" pitchFamily="50" charset="-128"/>
              <a:ea typeface="BIZ UDPゴシック" panose="020B0400000000000000" pitchFamily="50" charset="-128"/>
            </a:endParaRPr>
          </a:p>
          <a:p>
            <a:r>
              <a:rPr kumimoji="1" lang="ja-JP" altLang="en-US" sz="900" b="1">
                <a:solidFill>
                  <a:schemeClr val="tx1"/>
                </a:solidFill>
                <a:latin typeface="BIZ UDPゴシック" panose="020B0400000000000000" pitchFamily="50" charset="-128"/>
                <a:ea typeface="BIZ UDPゴシック" panose="020B0400000000000000" pitchFamily="50" charset="-128"/>
              </a:rPr>
              <a:t>作成</a:t>
            </a:r>
            <a:r>
              <a:rPr kumimoji="1" lang="ja-JP" altLang="en-US" sz="900" b="1" dirty="0">
                <a:solidFill>
                  <a:schemeClr val="tx1"/>
                </a:solidFill>
                <a:latin typeface="BIZ UDPゴシック" panose="020B0400000000000000" pitchFamily="50" charset="-128"/>
                <a:ea typeface="BIZ UDPゴシック" panose="020B0400000000000000" pitchFamily="50" charset="-128"/>
              </a:rPr>
              <a:t>等を市へ働きかけ</a:t>
            </a:r>
            <a:endParaRPr kumimoji="1" lang="en-US" altLang="ja-JP" sz="900" b="1" dirty="0">
              <a:solidFill>
                <a:schemeClr val="tx1"/>
              </a:solidFill>
              <a:latin typeface="BIZ UDPゴシック" panose="020B0400000000000000" pitchFamily="50" charset="-128"/>
              <a:ea typeface="BIZ UDPゴシック" panose="020B0400000000000000" pitchFamily="50" charset="-128"/>
            </a:endParaRPr>
          </a:p>
        </p:txBody>
      </p:sp>
      <p:sp>
        <p:nvSpPr>
          <p:cNvPr id="74" name="ホームベース 73"/>
          <p:cNvSpPr/>
          <p:nvPr/>
        </p:nvSpPr>
        <p:spPr>
          <a:xfrm>
            <a:off x="8611348" y="3716310"/>
            <a:ext cx="1008191" cy="183314"/>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BIZ UDPゴシック" panose="020B0400000000000000" pitchFamily="50" charset="-128"/>
                <a:ea typeface="BIZ UDPゴシック" panose="020B0400000000000000" pitchFamily="50" charset="-128"/>
              </a:rPr>
              <a:t>令和４年度</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76" name="角丸四角形 75"/>
          <p:cNvSpPr/>
          <p:nvPr/>
        </p:nvSpPr>
        <p:spPr>
          <a:xfrm>
            <a:off x="424881" y="3938521"/>
            <a:ext cx="3882028"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市町村の将来課題とその対応策に関する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基本的な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検討・研究</a:t>
            </a:r>
          </a:p>
        </p:txBody>
      </p:sp>
      <p:sp>
        <p:nvSpPr>
          <p:cNvPr id="79" name="角丸四角形 78"/>
          <p:cNvSpPr/>
          <p:nvPr/>
        </p:nvSpPr>
        <p:spPr>
          <a:xfrm>
            <a:off x="2376101" y="4136741"/>
            <a:ext cx="3286855"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市町村職員への意識啓発</a:t>
            </a:r>
          </a:p>
        </p:txBody>
      </p:sp>
      <p:sp>
        <p:nvSpPr>
          <p:cNvPr id="81" name="角丸四角形 80"/>
          <p:cNvSpPr/>
          <p:nvPr/>
        </p:nvSpPr>
        <p:spPr>
          <a:xfrm>
            <a:off x="5657371" y="3950227"/>
            <a:ext cx="3934914" cy="1646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課題・対応策に関する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具体的な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a:t>
            </a:r>
          </a:p>
        </p:txBody>
      </p:sp>
      <p:sp>
        <p:nvSpPr>
          <p:cNvPr id="82" name="角丸四角形 81"/>
          <p:cNvSpPr/>
          <p:nvPr/>
        </p:nvSpPr>
        <p:spPr>
          <a:xfrm>
            <a:off x="7163338" y="4136740"/>
            <a:ext cx="2404841" cy="169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首長・議会との議論・意見交換</a:t>
            </a:r>
          </a:p>
        </p:txBody>
      </p:sp>
      <p:sp>
        <p:nvSpPr>
          <p:cNvPr id="60" name="二等辺三角形 59"/>
          <p:cNvSpPr/>
          <p:nvPr/>
        </p:nvSpPr>
        <p:spPr>
          <a:xfrm rot="10800000">
            <a:off x="2406441" y="1827334"/>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二等辺三角形 65"/>
          <p:cNvSpPr/>
          <p:nvPr/>
        </p:nvSpPr>
        <p:spPr>
          <a:xfrm rot="10800000">
            <a:off x="2198390" y="475767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スライド番号プレースホルダー 1"/>
          <p:cNvSpPr>
            <a:spLocks noGrp="1"/>
          </p:cNvSpPr>
          <p:nvPr>
            <p:ph type="sldNum" sz="quarter" idx="12"/>
          </p:nvPr>
        </p:nvSpPr>
        <p:spPr>
          <a:xfrm>
            <a:off x="7703065" y="6425846"/>
            <a:ext cx="2228850" cy="365125"/>
          </a:xfrm>
        </p:spPr>
        <p:txBody>
          <a:bodyPr/>
          <a:lstStyle/>
          <a:p>
            <a:fld id="{CEF11362-7839-4052-8A35-1ED7E4DBB9BD}" type="slidenum">
              <a:rPr kumimoji="1" lang="ja-JP" altLang="en-US" sz="1400" b="1" smtClean="0">
                <a:latin typeface="BIZ UDPゴシック" panose="020B0400000000000000" pitchFamily="50" charset="-128"/>
                <a:ea typeface="BIZ UDPゴシック" panose="020B0400000000000000" pitchFamily="50" charset="-128"/>
              </a:rPr>
              <a:t>7</a:t>
            </a:fld>
            <a:endParaRPr kumimoji="1" lang="ja-JP" altLang="en-US" sz="1400" b="1">
              <a:latin typeface="BIZ UDPゴシック" panose="020B0400000000000000" pitchFamily="50" charset="-128"/>
              <a:ea typeface="BIZ UDPゴシック" panose="020B0400000000000000" pitchFamily="50" charset="-128"/>
            </a:endParaRPr>
          </a:p>
        </p:txBody>
      </p:sp>
      <p:sp>
        <p:nvSpPr>
          <p:cNvPr id="61" name="ホームベース 60"/>
          <p:cNvSpPr/>
          <p:nvPr/>
        </p:nvSpPr>
        <p:spPr>
          <a:xfrm>
            <a:off x="8642310" y="4390984"/>
            <a:ext cx="977229" cy="968901"/>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「町村や地域</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の行政課題・</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対応方策」の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共同検討</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en-US" altLang="ja-JP" sz="1000" b="1">
                <a:solidFill>
                  <a:schemeClr val="tx1"/>
                </a:solidFill>
                <a:latin typeface="BIZ UDPゴシック" panose="020B0400000000000000" pitchFamily="50" charset="-128"/>
                <a:ea typeface="BIZ UDPゴシック" panose="020B0400000000000000" pitchFamily="50" charset="-128"/>
              </a:rPr>
              <a:t>【</a:t>
            </a:r>
            <a:r>
              <a:rPr kumimoji="1" lang="ja-JP" altLang="en-US" sz="1000" b="1">
                <a:solidFill>
                  <a:schemeClr val="tx1"/>
                </a:solidFill>
                <a:latin typeface="BIZ UDPゴシック" panose="020B0400000000000000" pitchFamily="50" charset="-128"/>
                <a:ea typeface="BIZ UDPゴシック" panose="020B0400000000000000" pitchFamily="50" charset="-128"/>
              </a:rPr>
              <a:t>南河内地域</a:t>
            </a:r>
            <a:r>
              <a:rPr kumimoji="1" lang="en-US" altLang="ja-JP" sz="1000" b="1">
                <a:solidFill>
                  <a:schemeClr val="tx1"/>
                </a:solidFill>
                <a:latin typeface="BIZ UDPゴシック" panose="020B0400000000000000" pitchFamily="50" charset="-128"/>
                <a:ea typeface="BIZ UDPゴシック" panose="020B0400000000000000" pitchFamily="50" charset="-128"/>
              </a:rPr>
              <a:t>】</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74775CC5-C722-4067-B55B-45C765923454}"/>
              </a:ext>
            </a:extLst>
          </p:cNvPr>
          <p:cNvPicPr>
            <a:picLocks noChangeAspect="1"/>
          </p:cNvPicPr>
          <p:nvPr/>
        </p:nvPicPr>
        <p:blipFill>
          <a:blip r:embed="rId3"/>
          <a:stretch>
            <a:fillRect/>
          </a:stretch>
        </p:blipFill>
        <p:spPr>
          <a:xfrm>
            <a:off x="467150" y="4443727"/>
            <a:ext cx="591363" cy="1432684"/>
          </a:xfrm>
          <a:prstGeom prst="rect">
            <a:avLst/>
          </a:prstGeom>
        </p:spPr>
      </p:pic>
      <p:pic>
        <p:nvPicPr>
          <p:cNvPr id="5" name="図 4">
            <a:extLst>
              <a:ext uri="{FF2B5EF4-FFF2-40B4-BE49-F238E27FC236}">
                <a16:creationId xmlns:a16="http://schemas.microsoft.com/office/drawing/2014/main" id="{44FF610D-F1D6-4B59-A779-1B3F252C58AB}"/>
              </a:ext>
            </a:extLst>
          </p:cNvPr>
          <p:cNvPicPr>
            <a:picLocks noChangeAspect="1"/>
          </p:cNvPicPr>
          <p:nvPr/>
        </p:nvPicPr>
        <p:blipFill>
          <a:blip r:embed="rId4"/>
          <a:stretch>
            <a:fillRect/>
          </a:stretch>
        </p:blipFill>
        <p:spPr>
          <a:xfrm>
            <a:off x="4737921" y="4369328"/>
            <a:ext cx="877900" cy="1542422"/>
          </a:xfrm>
          <a:prstGeom prst="rect">
            <a:avLst/>
          </a:prstGeom>
        </p:spPr>
      </p:pic>
      <p:pic>
        <p:nvPicPr>
          <p:cNvPr id="9" name="図 8">
            <a:extLst>
              <a:ext uri="{FF2B5EF4-FFF2-40B4-BE49-F238E27FC236}">
                <a16:creationId xmlns:a16="http://schemas.microsoft.com/office/drawing/2014/main" id="{4030B77B-14D1-4110-9BA0-C8E6AE33F985}"/>
              </a:ext>
            </a:extLst>
          </p:cNvPr>
          <p:cNvPicPr>
            <a:picLocks noChangeAspect="1"/>
          </p:cNvPicPr>
          <p:nvPr/>
        </p:nvPicPr>
        <p:blipFill>
          <a:blip r:embed="rId5"/>
          <a:stretch>
            <a:fillRect/>
          </a:stretch>
        </p:blipFill>
        <p:spPr>
          <a:xfrm>
            <a:off x="5679277" y="4378799"/>
            <a:ext cx="481626" cy="1505843"/>
          </a:xfrm>
          <a:prstGeom prst="rect">
            <a:avLst/>
          </a:prstGeom>
        </p:spPr>
      </p:pic>
    </p:spTree>
    <p:extLst>
      <p:ext uri="{BB962C8B-B14F-4D97-AF65-F5344CB8AC3E}">
        <p14:creationId xmlns:p14="http://schemas.microsoft.com/office/powerpoint/2010/main" val="42673710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20728</TotalTime>
  <Words>2144</Words>
  <Application>Microsoft Office PowerPoint</Application>
  <PresentationFormat>A4 210 x 297 mm</PresentationFormat>
  <Paragraphs>201</Paragraphs>
  <Slides>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BIZ UDPゴシック</vt:lpstr>
      <vt:lpstr>BIZ UDP明朝 Medium</vt:lpstr>
      <vt:lpstr>游ゴシック</vt:lpstr>
      <vt:lpstr>游ゴシック Light</vt:lpstr>
      <vt:lpstr>Arial</vt:lpstr>
      <vt:lpstr>Calibri</vt:lpstr>
      <vt:lpstr>Calibri Light</vt:lpstr>
      <vt:lpstr>Wingdings</vt:lpstr>
      <vt:lpstr>Office テーマ</vt:lpstr>
      <vt:lpstr>能勢町中長期財政シミュレーション（令和４年度推計）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能勢町,大阪府</dc:creator>
  <cp:lastModifiedBy>中村　奈緒</cp:lastModifiedBy>
  <cp:revision>722</cp:revision>
  <cp:lastPrinted>2023-02-07T01:51:20Z</cp:lastPrinted>
  <dcterms:created xsi:type="dcterms:W3CDTF">2020-12-07T04:45:01Z</dcterms:created>
  <dcterms:modified xsi:type="dcterms:W3CDTF">2023-05-16T00:39:18Z</dcterms:modified>
</cp:coreProperties>
</file>