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78" r:id="rId2"/>
    <p:sldId id="269" r:id="rId3"/>
    <p:sldId id="259" r:id="rId4"/>
    <p:sldId id="264" r:id="rId5"/>
    <p:sldId id="275" r:id="rId6"/>
    <p:sldId id="272" r:id="rId7"/>
    <p:sldId id="276" r:id="rId8"/>
    <p:sldId id="277"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3_&#33021;&#21218;&#30010;\&#23724;&#3001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3_&#33021;&#21218;&#30010;\&#23724;&#3001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3_&#33021;&#21218;&#30010;\&#33021;&#21218;&#30010;&#931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3_&#33021;&#21218;&#30010;\&#33021;&#21218;&#30010;&#931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3_&#33021;&#21218;&#30010;\&#33021;&#21218;&#30010;&#93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3_&#33021;&#21218;&#30010;\&#33021;&#21218;&#30010;&#93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(歳入歳出)'!$C$3</c:f>
              <c:strCache>
                <c:ptCount val="1"/>
                <c:pt idx="0">
                  <c:v>歳入</c:v>
                </c:pt>
              </c:strCache>
            </c:strRef>
          </c:tx>
          <c:spPr>
            <a:ln w="28575" cap="rnd">
              <a:solidFill>
                <a:schemeClr val="accent1"/>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(歳入歳出)'!$E$3:$S$3</c:f>
              <c:numCache>
                <c:formatCode>#,##0;"▲ "#,##0</c:formatCode>
                <c:ptCount val="15"/>
                <c:pt idx="0">
                  <c:v>5680</c:v>
                </c:pt>
                <c:pt idx="1">
                  <c:v>4714</c:v>
                </c:pt>
                <c:pt idx="2">
                  <c:v>4671</c:v>
                </c:pt>
                <c:pt idx="3">
                  <c:v>4684</c:v>
                </c:pt>
                <c:pt idx="4">
                  <c:v>4654</c:v>
                </c:pt>
                <c:pt idx="5">
                  <c:v>4638</c:v>
                </c:pt>
                <c:pt idx="6">
                  <c:v>4623</c:v>
                </c:pt>
                <c:pt idx="7">
                  <c:v>4593</c:v>
                </c:pt>
                <c:pt idx="8">
                  <c:v>4578</c:v>
                </c:pt>
                <c:pt idx="9">
                  <c:v>4563</c:v>
                </c:pt>
                <c:pt idx="10">
                  <c:v>4533</c:v>
                </c:pt>
                <c:pt idx="11">
                  <c:v>4520</c:v>
                </c:pt>
                <c:pt idx="12">
                  <c:v>4506</c:v>
                </c:pt>
                <c:pt idx="13">
                  <c:v>4478</c:v>
                </c:pt>
                <c:pt idx="14">
                  <c:v>4460</c:v>
                </c:pt>
              </c:numCache>
            </c:numRef>
          </c:val>
          <c:smooth val="0"/>
          <c:extLst>
            <c:ext xmlns:c16="http://schemas.microsoft.com/office/drawing/2014/chart" uri="{C3380CC4-5D6E-409C-BE32-E72D297353CC}">
              <c16:uniqueId val="{00000000-3891-49D7-8BFF-E6A5C307D8AE}"/>
            </c:ext>
          </c:extLst>
        </c:ser>
        <c:ser>
          <c:idx val="1"/>
          <c:order val="1"/>
          <c:tx>
            <c:strRef>
              <c:f>'グラフ (歳入歳出)'!$C$4</c:f>
              <c:strCache>
                <c:ptCount val="1"/>
                <c:pt idx="0">
                  <c:v>歳出</c:v>
                </c:pt>
              </c:strCache>
            </c:strRef>
          </c:tx>
          <c:spPr>
            <a:ln w="28575" cap="rnd">
              <a:solidFill>
                <a:schemeClr val="accent2"/>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(歳入歳出)'!$E$4:$S$4</c:f>
              <c:numCache>
                <c:formatCode>#,##0;"▲ "#,##0</c:formatCode>
                <c:ptCount val="15"/>
                <c:pt idx="0">
                  <c:v>5823</c:v>
                </c:pt>
                <c:pt idx="1">
                  <c:v>4967</c:v>
                </c:pt>
                <c:pt idx="2">
                  <c:v>4933</c:v>
                </c:pt>
                <c:pt idx="3">
                  <c:v>5017</c:v>
                </c:pt>
                <c:pt idx="4">
                  <c:v>4771</c:v>
                </c:pt>
                <c:pt idx="5">
                  <c:v>4779</c:v>
                </c:pt>
                <c:pt idx="6">
                  <c:v>4748</c:v>
                </c:pt>
                <c:pt idx="7">
                  <c:v>4773</c:v>
                </c:pt>
                <c:pt idx="8">
                  <c:v>4742</c:v>
                </c:pt>
                <c:pt idx="9">
                  <c:v>4865</c:v>
                </c:pt>
                <c:pt idx="10">
                  <c:v>4755</c:v>
                </c:pt>
                <c:pt idx="11">
                  <c:v>4800</c:v>
                </c:pt>
                <c:pt idx="12">
                  <c:v>4890</c:v>
                </c:pt>
                <c:pt idx="13">
                  <c:v>4867</c:v>
                </c:pt>
                <c:pt idx="14">
                  <c:v>4848</c:v>
                </c:pt>
              </c:numCache>
            </c:numRef>
          </c:val>
          <c:smooth val="0"/>
          <c:extLst>
            <c:ext xmlns:c16="http://schemas.microsoft.com/office/drawing/2014/chart" uri="{C3380CC4-5D6E-409C-BE32-E72D297353CC}">
              <c16:uniqueId val="{00000001-3891-49D7-8BFF-E6A5C307D8AE}"/>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in val="400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188405797101442E-2"/>
          <c:y val="0.17635512952185325"/>
          <c:w val="0.88024154589371983"/>
          <c:h val="0.77533569173418537"/>
        </c:manualLayout>
      </c:layout>
      <c:barChart>
        <c:barDir val="col"/>
        <c:grouping val="clustered"/>
        <c:varyColors val="0"/>
        <c:ser>
          <c:idx val="0"/>
          <c:order val="0"/>
          <c:tx>
            <c:strRef>
              <c:f>'グラフ（収支）'!$C$3</c:f>
              <c:strCache>
                <c:ptCount val="1"/>
                <c:pt idx="0">
                  <c:v>財政収支</c:v>
                </c:pt>
              </c:strCache>
            </c:strRef>
          </c:tx>
          <c:spPr>
            <a:solidFill>
              <a:schemeClr val="accent1"/>
            </a:solidFill>
            <a:ln>
              <a:noFill/>
            </a:ln>
            <a:effectLst/>
          </c:spPr>
          <c:invertIfNegative val="0"/>
          <c:dLbls>
            <c:dLbl>
              <c:idx val="2"/>
              <c:layout>
                <c:manualLayout>
                  <c:x val="0"/>
                  <c:y val="-3.703703703703703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97-42F1-9711-A37079998FCE}"/>
                </c:ext>
              </c:extLst>
            </c:dLbl>
            <c:dLbl>
              <c:idx val="3"/>
              <c:layout>
                <c:manualLayout>
                  <c:x val="-2.7777777777778286E-3"/>
                  <c:y val="-3.24074074074074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97-42F1-9711-A37079998FCE}"/>
                </c:ext>
              </c:extLst>
            </c:dLbl>
            <c:dLbl>
              <c:idx val="4"/>
              <c:layout>
                <c:manualLayout>
                  <c:x val="0"/>
                  <c:y val="-2.31481481481480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97-42F1-9711-A37079998FCE}"/>
                </c:ext>
              </c:extLst>
            </c:dLbl>
            <c:dLbl>
              <c:idx val="5"/>
              <c:layout>
                <c:manualLayout>
                  <c:x val="-2.7777777777777779E-3"/>
                  <c:y val="-3.703703703703695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97-42F1-9711-A37079998FCE}"/>
                </c:ext>
              </c:extLst>
            </c:dLbl>
            <c:dLbl>
              <c:idx val="7"/>
              <c:layout>
                <c:manualLayout>
                  <c:x val="-1.2439613526570048E-2"/>
                  <c:y val="-1.006409524896344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897-42F1-9711-A37079998FCE}"/>
                </c:ext>
              </c:extLst>
            </c:dLbl>
            <c:dLbl>
              <c:idx val="9"/>
              <c:layout>
                <c:manualLayout>
                  <c:x val="-2.2222222222222324E-2"/>
                  <c:y val="-1.3888888888888805E-2"/>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8.6930664916885392E-2"/>
                      <c:h val="6.9907407407407404E-2"/>
                    </c:manualLayout>
                  </c15:layout>
                </c:ext>
                <c:ext xmlns:c16="http://schemas.microsoft.com/office/drawing/2014/chart" uri="{C3380CC4-5D6E-409C-BE32-E72D297353CC}">
                  <c16:uniqueId val="{00000005-6897-42F1-9711-A37079998FCE}"/>
                </c:ext>
              </c:extLst>
            </c:dLbl>
            <c:dLbl>
              <c:idx val="13"/>
              <c:layout>
                <c:manualLayout>
                  <c:x val="0"/>
                  <c:y val="-3.866430749113530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897-42F1-9711-A37079998FCE}"/>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'グラフ（収支）'!$E$2:$S$2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'グラフ（収支）'!$E$3:$S$3</c:f>
              <c:numCache>
                <c:formatCode>#,##0;"▲ "#,##0</c:formatCode>
                <c:ptCount val="15"/>
                <c:pt idx="0">
                  <c:v>-143</c:v>
                </c:pt>
                <c:pt idx="1">
                  <c:v>-253</c:v>
                </c:pt>
                <c:pt idx="2">
                  <c:v>-262</c:v>
                </c:pt>
                <c:pt idx="3">
                  <c:v>-333</c:v>
                </c:pt>
                <c:pt idx="4">
                  <c:v>-117</c:v>
                </c:pt>
                <c:pt idx="5">
                  <c:v>-141</c:v>
                </c:pt>
                <c:pt idx="6">
                  <c:v>-125</c:v>
                </c:pt>
                <c:pt idx="7">
                  <c:v>-180</c:v>
                </c:pt>
                <c:pt idx="8">
                  <c:v>-164</c:v>
                </c:pt>
                <c:pt idx="9">
                  <c:v>-302</c:v>
                </c:pt>
                <c:pt idx="10">
                  <c:v>-222</c:v>
                </c:pt>
                <c:pt idx="11">
                  <c:v>-280</c:v>
                </c:pt>
                <c:pt idx="12">
                  <c:v>-384</c:v>
                </c:pt>
                <c:pt idx="13">
                  <c:v>-389</c:v>
                </c:pt>
                <c:pt idx="14">
                  <c:v>-388</c:v>
                </c:pt>
              </c:numCache>
            </c:numRef>
          </c:val>
          <c:extLst>
            <c:ext xmlns:c16="http://schemas.microsoft.com/office/drawing/2014/chart" uri="{C3380CC4-5D6E-409C-BE32-E72D297353CC}">
              <c16:uniqueId val="{00000007-6897-42F1-9711-A37079998FCE}"/>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in val="-45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'ひな形 (能勢)'!$AC$15</c:f>
              <c:strCache>
                <c:ptCount val="1"/>
                <c:pt idx="0">
                  <c:v>年少人口</c:v>
                </c:pt>
              </c:strCache>
            </c:strRef>
          </c:tx>
          <c:spPr>
            <a:ln w="28575" cap="rnd">
              <a:solidFill>
                <a:schemeClr val="accent1"/>
              </a:solidFill>
              <a:round/>
            </a:ln>
            <a:effectLst/>
          </c:spPr>
          <c:marker>
            <c:symbol val="none"/>
          </c:marker>
          <c:cat>
            <c:strRef>
              <c:f>'ひな形 (能勢)'!$AD$14:$AR$14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(能勢)'!$AD$15:$AR$15</c:f>
              <c:numCache>
                <c:formatCode>#,##0_);[Red]\(#,##0\)</c:formatCode>
                <c:ptCount val="15"/>
                <c:pt idx="0">
                  <c:v>580</c:v>
                </c:pt>
                <c:pt idx="1">
                  <c:v>549</c:v>
                </c:pt>
                <c:pt idx="2">
                  <c:v>519</c:v>
                </c:pt>
                <c:pt idx="3">
                  <c:v>488</c:v>
                </c:pt>
                <c:pt idx="4">
                  <c:v>458</c:v>
                </c:pt>
                <c:pt idx="5">
                  <c:v>427</c:v>
                </c:pt>
                <c:pt idx="6">
                  <c:v>404</c:v>
                </c:pt>
                <c:pt idx="7">
                  <c:v>381</c:v>
                </c:pt>
                <c:pt idx="8">
                  <c:v>358</c:v>
                </c:pt>
                <c:pt idx="9">
                  <c:v>335</c:v>
                </c:pt>
                <c:pt idx="10">
                  <c:v>312</c:v>
                </c:pt>
                <c:pt idx="11">
                  <c:v>296</c:v>
                </c:pt>
                <c:pt idx="12">
                  <c:v>280</c:v>
                </c:pt>
                <c:pt idx="13">
                  <c:v>264</c:v>
                </c:pt>
                <c:pt idx="14">
                  <c:v>248</c:v>
                </c:pt>
              </c:numCache>
            </c:numRef>
          </c:val>
          <c:smooth val="0"/>
          <c:extLst>
            <c:ext xmlns:c16="http://schemas.microsoft.com/office/drawing/2014/chart" uri="{C3380CC4-5D6E-409C-BE32-E72D297353CC}">
              <c16:uniqueId val="{00000000-2332-4FD9-A1E0-73A82A2E1969}"/>
            </c:ext>
          </c:extLst>
        </c:ser>
        <c:ser>
          <c:idx val="1"/>
          <c:order val="1"/>
          <c:tx>
            <c:strRef>
              <c:f>'ひな形 (能勢)'!$AC$16</c:f>
              <c:strCache>
                <c:ptCount val="1"/>
                <c:pt idx="0">
                  <c:v>生産年齢人口</c:v>
                </c:pt>
              </c:strCache>
            </c:strRef>
          </c:tx>
          <c:spPr>
            <a:ln w="28575" cap="rnd">
              <a:solidFill>
                <a:schemeClr val="accent2"/>
              </a:solidFill>
              <a:round/>
            </a:ln>
            <a:effectLst/>
          </c:spPr>
          <c:marker>
            <c:symbol val="none"/>
          </c:marker>
          <c:cat>
            <c:strRef>
              <c:f>'ひな形 (能勢)'!$AD$14:$AR$14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(能勢)'!$AD$16:$AR$16</c:f>
              <c:numCache>
                <c:formatCode>#,##0_);[Red]\(#,##0\)</c:formatCode>
                <c:ptCount val="15"/>
                <c:pt idx="0">
                  <c:v>4667</c:v>
                </c:pt>
                <c:pt idx="1">
                  <c:v>4470</c:v>
                </c:pt>
                <c:pt idx="2">
                  <c:v>4273</c:v>
                </c:pt>
                <c:pt idx="3">
                  <c:v>4075</c:v>
                </c:pt>
                <c:pt idx="4">
                  <c:v>3878</c:v>
                </c:pt>
                <c:pt idx="5">
                  <c:v>3681</c:v>
                </c:pt>
                <c:pt idx="6">
                  <c:v>3522</c:v>
                </c:pt>
                <c:pt idx="7">
                  <c:v>3363</c:v>
                </c:pt>
                <c:pt idx="8">
                  <c:v>3203</c:v>
                </c:pt>
                <c:pt idx="9">
                  <c:v>3044</c:v>
                </c:pt>
                <c:pt idx="10">
                  <c:v>2885</c:v>
                </c:pt>
                <c:pt idx="11">
                  <c:v>2738</c:v>
                </c:pt>
                <c:pt idx="12">
                  <c:v>2590</c:v>
                </c:pt>
                <c:pt idx="13">
                  <c:v>2443</c:v>
                </c:pt>
                <c:pt idx="14">
                  <c:v>2295</c:v>
                </c:pt>
              </c:numCache>
            </c:numRef>
          </c:val>
          <c:smooth val="0"/>
          <c:extLst>
            <c:ext xmlns:c16="http://schemas.microsoft.com/office/drawing/2014/chart" uri="{C3380CC4-5D6E-409C-BE32-E72D297353CC}">
              <c16:uniqueId val="{00000001-2332-4FD9-A1E0-73A82A2E1969}"/>
            </c:ext>
          </c:extLst>
        </c:ser>
        <c:ser>
          <c:idx val="2"/>
          <c:order val="2"/>
          <c:tx>
            <c:strRef>
              <c:f>'ひな形 (能勢)'!$AC$17</c:f>
              <c:strCache>
                <c:ptCount val="1"/>
                <c:pt idx="0">
                  <c:v>高齢者人口</c:v>
                </c:pt>
              </c:strCache>
            </c:strRef>
          </c:tx>
          <c:spPr>
            <a:ln w="28575" cap="rnd">
              <a:solidFill>
                <a:schemeClr val="accent3"/>
              </a:solidFill>
              <a:round/>
            </a:ln>
            <a:effectLst/>
          </c:spPr>
          <c:marker>
            <c:symbol val="none"/>
          </c:marker>
          <c:cat>
            <c:strRef>
              <c:f>'ひな形 (能勢)'!$AD$14:$AR$14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(能勢)'!$AD$17:$AR$17</c:f>
              <c:numCache>
                <c:formatCode>#,##0_);[Red]\(#,##0\)</c:formatCode>
                <c:ptCount val="15"/>
                <c:pt idx="0">
                  <c:v>3864</c:v>
                </c:pt>
                <c:pt idx="1">
                  <c:v>3883</c:v>
                </c:pt>
                <c:pt idx="2">
                  <c:v>3901</c:v>
                </c:pt>
                <c:pt idx="3">
                  <c:v>3920</c:v>
                </c:pt>
                <c:pt idx="4">
                  <c:v>3938</c:v>
                </c:pt>
                <c:pt idx="5">
                  <c:v>3957</c:v>
                </c:pt>
                <c:pt idx="6">
                  <c:v>3947</c:v>
                </c:pt>
                <c:pt idx="7">
                  <c:v>3937</c:v>
                </c:pt>
                <c:pt idx="8">
                  <c:v>3927</c:v>
                </c:pt>
                <c:pt idx="9">
                  <c:v>3917</c:v>
                </c:pt>
                <c:pt idx="10">
                  <c:v>3907</c:v>
                </c:pt>
                <c:pt idx="11">
                  <c:v>3879</c:v>
                </c:pt>
                <c:pt idx="12">
                  <c:v>3851</c:v>
                </c:pt>
                <c:pt idx="13">
                  <c:v>3824</c:v>
                </c:pt>
                <c:pt idx="14">
                  <c:v>3796</c:v>
                </c:pt>
              </c:numCache>
            </c:numRef>
          </c:val>
          <c:smooth val="0"/>
          <c:extLst>
            <c:ext xmlns:c16="http://schemas.microsoft.com/office/drawing/2014/chart" uri="{C3380CC4-5D6E-409C-BE32-E72D297353CC}">
              <c16:uniqueId val="{00000002-2332-4FD9-A1E0-73A82A2E1969}"/>
            </c:ext>
          </c:extLst>
        </c:ser>
        <c:dLbls>
          <c:showLegendKey val="0"/>
          <c:showVal val="0"/>
          <c:showCatName val="0"/>
          <c:showSerName val="0"/>
          <c:showPercent val="0"/>
          <c:showBubbleSize val="0"/>
        </c:dLbls>
        <c:smooth val="0"/>
        <c:axId val="1776250431"/>
        <c:axId val="1776263743"/>
      </c:lineChart>
      <c:catAx>
        <c:axId val="1776250431"/>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776263743"/>
        <c:crosses val="autoZero"/>
        <c:auto val="1"/>
        <c:lblAlgn val="ctr"/>
        <c:lblOffset val="100"/>
        <c:noMultiLvlLbl val="0"/>
      </c:catAx>
      <c:valAx>
        <c:axId val="1776263743"/>
        <c:scaling>
          <c:orientation val="minMax"/>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Arial" panose="020B0604020202020204" pitchFamily="34" charset="0"/>
              </a:defRPr>
            </a:pPr>
            <a:endParaRPr lang="ja-JP"/>
          </a:p>
        </c:txPr>
        <c:crossAx val="1776250431"/>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'ひな形 (能勢)'!$B$15</c:f>
              <c:strCache>
                <c:ptCount val="1"/>
                <c:pt idx="0">
                  <c:v>年少人口</c:v>
                </c:pt>
              </c:strCache>
            </c:strRef>
          </c:tx>
          <c:spPr>
            <a:solidFill>
              <a:schemeClr val="accent1"/>
            </a:solidFill>
            <a:ln w="9525" cap="flat" cmpd="sng" algn="ctr">
              <a:solidFill>
                <a:schemeClr val="tx1"/>
              </a:solidFill>
              <a:round/>
            </a:ln>
            <a:effectLst/>
          </c:spPr>
          <c:invertIfNegative val="0"/>
          <c:dLbls>
            <c:delete val="1"/>
          </c:dLbls>
          <c:cat>
            <c:strRef>
              <c:f>'ひな形 (能勢)'!$C$14:$Q$14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(能勢)'!$C$15:$Q$15</c:f>
              <c:numCache>
                <c:formatCode>#,##0_);[Red]\(#,##0\)</c:formatCode>
                <c:ptCount val="15"/>
                <c:pt idx="0">
                  <c:v>580</c:v>
                </c:pt>
                <c:pt idx="1">
                  <c:v>549</c:v>
                </c:pt>
                <c:pt idx="2">
                  <c:v>519</c:v>
                </c:pt>
                <c:pt idx="3">
                  <c:v>488</c:v>
                </c:pt>
                <c:pt idx="4">
                  <c:v>458</c:v>
                </c:pt>
                <c:pt idx="5">
                  <c:v>427</c:v>
                </c:pt>
                <c:pt idx="6">
                  <c:v>404</c:v>
                </c:pt>
                <c:pt idx="7">
                  <c:v>381</c:v>
                </c:pt>
                <c:pt idx="8">
                  <c:v>358</c:v>
                </c:pt>
                <c:pt idx="9">
                  <c:v>335</c:v>
                </c:pt>
                <c:pt idx="10">
                  <c:v>312</c:v>
                </c:pt>
                <c:pt idx="11">
                  <c:v>296</c:v>
                </c:pt>
                <c:pt idx="12">
                  <c:v>280</c:v>
                </c:pt>
                <c:pt idx="13">
                  <c:v>264</c:v>
                </c:pt>
                <c:pt idx="14">
                  <c:v>248</c:v>
                </c:pt>
              </c:numCache>
            </c:numRef>
          </c:val>
          <c:extLst>
            <c:ext xmlns:c16="http://schemas.microsoft.com/office/drawing/2014/chart" uri="{C3380CC4-5D6E-409C-BE32-E72D297353CC}">
              <c16:uniqueId val="{00000000-EDE0-4242-BA41-36062C6B7BD4}"/>
            </c:ext>
          </c:extLst>
        </c:ser>
        <c:ser>
          <c:idx val="1"/>
          <c:order val="1"/>
          <c:tx>
            <c:strRef>
              <c:f>'ひな形 (能勢)'!$B$16</c:f>
              <c:strCache>
                <c:ptCount val="1"/>
                <c:pt idx="0">
                  <c:v>生産年齢人口</c:v>
                </c:pt>
              </c:strCache>
            </c:strRef>
          </c:tx>
          <c:spPr>
            <a:solidFill>
              <a:schemeClr val="accent2"/>
            </a:solidFill>
            <a:ln w="9525" cap="flat" cmpd="sng" algn="ctr">
              <a:solidFill>
                <a:schemeClr val="tx1"/>
              </a:solidFill>
              <a:round/>
            </a:ln>
            <a:effectLst/>
          </c:spPr>
          <c:invertIfNegative val="0"/>
          <c:dLbls>
            <c:delete val="1"/>
          </c:dLbls>
          <c:cat>
            <c:strRef>
              <c:f>'ひな形 (能勢)'!$C$14:$Q$14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(能勢)'!$C$16:$Q$16</c:f>
              <c:numCache>
                <c:formatCode>#,##0_);[Red]\(#,##0\)</c:formatCode>
                <c:ptCount val="15"/>
                <c:pt idx="0">
                  <c:v>4667</c:v>
                </c:pt>
                <c:pt idx="1">
                  <c:v>4470</c:v>
                </c:pt>
                <c:pt idx="2">
                  <c:v>4273</c:v>
                </c:pt>
                <c:pt idx="3">
                  <c:v>4075</c:v>
                </c:pt>
                <c:pt idx="4">
                  <c:v>3878</c:v>
                </c:pt>
                <c:pt idx="5">
                  <c:v>3681</c:v>
                </c:pt>
                <c:pt idx="6">
                  <c:v>3522</c:v>
                </c:pt>
                <c:pt idx="7">
                  <c:v>3363</c:v>
                </c:pt>
                <c:pt idx="8">
                  <c:v>3203</c:v>
                </c:pt>
                <c:pt idx="9">
                  <c:v>3044</c:v>
                </c:pt>
                <c:pt idx="10">
                  <c:v>2885</c:v>
                </c:pt>
                <c:pt idx="11">
                  <c:v>2738</c:v>
                </c:pt>
                <c:pt idx="12">
                  <c:v>2590</c:v>
                </c:pt>
                <c:pt idx="13">
                  <c:v>2443</c:v>
                </c:pt>
                <c:pt idx="14">
                  <c:v>2295</c:v>
                </c:pt>
              </c:numCache>
            </c:numRef>
          </c:val>
          <c:extLst>
            <c:ext xmlns:c16="http://schemas.microsoft.com/office/drawing/2014/chart" uri="{C3380CC4-5D6E-409C-BE32-E72D297353CC}">
              <c16:uniqueId val="{00000001-EDE0-4242-BA41-36062C6B7BD4}"/>
            </c:ext>
          </c:extLst>
        </c:ser>
        <c:ser>
          <c:idx val="2"/>
          <c:order val="2"/>
          <c:tx>
            <c:strRef>
              <c:f>'ひな形 (能勢)'!$B$17</c:f>
              <c:strCache>
                <c:ptCount val="1"/>
                <c:pt idx="0">
                  <c:v>前期高齢者人口</c:v>
                </c:pt>
              </c:strCache>
            </c:strRef>
          </c:tx>
          <c:spPr>
            <a:solidFill>
              <a:schemeClr val="bg1">
                <a:lumMod val="65000"/>
              </a:schemeClr>
            </a:solidFill>
            <a:ln w="9525" cap="flat" cmpd="sng" algn="ctr">
              <a:solidFill>
                <a:schemeClr val="tx1"/>
              </a:solidFill>
              <a:round/>
            </a:ln>
            <a:effectLst/>
          </c:spPr>
          <c:invertIfNegative val="0"/>
          <c:dLbls>
            <c:delete val="1"/>
          </c:dLbls>
          <c:cat>
            <c:strRef>
              <c:f>'ひな形 (能勢)'!$C$14:$Q$14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(能勢)'!$C$17:$Q$17</c:f>
              <c:numCache>
                <c:formatCode>#,##0_);[Red]\(#,##0\)</c:formatCode>
                <c:ptCount val="15"/>
                <c:pt idx="0">
                  <c:v>2073</c:v>
                </c:pt>
                <c:pt idx="1">
                  <c:v>2006</c:v>
                </c:pt>
                <c:pt idx="2">
                  <c:v>1939</c:v>
                </c:pt>
                <c:pt idx="3">
                  <c:v>1872</c:v>
                </c:pt>
                <c:pt idx="4">
                  <c:v>1805</c:v>
                </c:pt>
                <c:pt idx="5">
                  <c:v>1738</c:v>
                </c:pt>
                <c:pt idx="6">
                  <c:v>1691</c:v>
                </c:pt>
                <c:pt idx="7">
                  <c:v>1644</c:v>
                </c:pt>
                <c:pt idx="8">
                  <c:v>1596</c:v>
                </c:pt>
                <c:pt idx="9">
                  <c:v>1549</c:v>
                </c:pt>
                <c:pt idx="10">
                  <c:v>1502</c:v>
                </c:pt>
                <c:pt idx="11">
                  <c:v>1477</c:v>
                </c:pt>
                <c:pt idx="12">
                  <c:v>1452</c:v>
                </c:pt>
                <c:pt idx="13">
                  <c:v>1427</c:v>
                </c:pt>
                <c:pt idx="14">
                  <c:v>1402</c:v>
                </c:pt>
              </c:numCache>
            </c:numRef>
          </c:val>
          <c:extLst>
            <c:ext xmlns:c16="http://schemas.microsoft.com/office/drawing/2014/chart" uri="{C3380CC4-5D6E-409C-BE32-E72D297353CC}">
              <c16:uniqueId val="{00000002-EDE0-4242-BA41-36062C6B7BD4}"/>
            </c:ext>
          </c:extLst>
        </c:ser>
        <c:ser>
          <c:idx val="3"/>
          <c:order val="3"/>
          <c:tx>
            <c:strRef>
              <c:f>'ひな形 (能勢)'!$B$18</c:f>
              <c:strCache>
                <c:ptCount val="1"/>
                <c:pt idx="0">
                  <c:v>後期高齢者人口</c:v>
                </c:pt>
              </c:strCache>
            </c:strRef>
          </c:tx>
          <c:spPr>
            <a:solidFill>
              <a:schemeClr val="accent4"/>
            </a:solidFill>
            <a:ln w="9525" cap="flat" cmpd="sng" algn="ctr">
              <a:solidFill>
                <a:schemeClr val="tx1"/>
              </a:solidFill>
              <a:round/>
            </a:ln>
            <a:effectLst/>
          </c:spPr>
          <c:invertIfNegative val="0"/>
          <c:dLbls>
            <c:delete val="1"/>
          </c:dLbls>
          <c:cat>
            <c:strRef>
              <c:f>'ひな形 (能勢)'!$C$14:$Q$14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(能勢)'!$C$18:$Q$18</c:f>
              <c:numCache>
                <c:formatCode>#,##0_);[Red]\(#,##0\)</c:formatCode>
                <c:ptCount val="15"/>
                <c:pt idx="0">
                  <c:v>1791</c:v>
                </c:pt>
                <c:pt idx="1">
                  <c:v>1877</c:v>
                </c:pt>
                <c:pt idx="2">
                  <c:v>1962</c:v>
                </c:pt>
                <c:pt idx="3">
                  <c:v>2048</c:v>
                </c:pt>
                <c:pt idx="4">
                  <c:v>2133</c:v>
                </c:pt>
                <c:pt idx="5">
                  <c:v>2219</c:v>
                </c:pt>
                <c:pt idx="6">
                  <c:v>2256</c:v>
                </c:pt>
                <c:pt idx="7">
                  <c:v>2293</c:v>
                </c:pt>
                <c:pt idx="8">
                  <c:v>2331</c:v>
                </c:pt>
                <c:pt idx="9">
                  <c:v>2368</c:v>
                </c:pt>
                <c:pt idx="10">
                  <c:v>2405</c:v>
                </c:pt>
                <c:pt idx="11">
                  <c:v>2402</c:v>
                </c:pt>
                <c:pt idx="12">
                  <c:v>2399</c:v>
                </c:pt>
                <c:pt idx="13">
                  <c:v>2397</c:v>
                </c:pt>
                <c:pt idx="14">
                  <c:v>2394</c:v>
                </c:pt>
              </c:numCache>
            </c:numRef>
          </c:val>
          <c:extLst>
            <c:ext xmlns:c16="http://schemas.microsoft.com/office/drawing/2014/chart" uri="{C3380CC4-5D6E-409C-BE32-E72D297353CC}">
              <c16:uniqueId val="{00000003-EDE0-4242-BA41-36062C6B7BD4}"/>
            </c:ext>
          </c:extLst>
        </c:ser>
        <c:dLbls>
          <c:dLblPos val="ctr"/>
          <c:showLegendKey val="0"/>
          <c:showVal val="1"/>
          <c:showCatName val="0"/>
          <c:showSerName val="0"/>
          <c:showPercent val="0"/>
          <c:showBubbleSize val="0"/>
        </c:dLbls>
        <c:gapWidth val="15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numFmt formatCode="#,##0_);[Red]\(#,##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(投資的経費)'!$C$3</c:f>
              <c:strCache>
                <c:ptCount val="1"/>
                <c:pt idx="0">
                  <c:v>投資的経費</c:v>
                </c:pt>
              </c:strCache>
            </c:strRef>
          </c:tx>
          <c:spPr>
            <a:ln w="28575" cap="rnd">
              <a:solidFill>
                <a:schemeClr val="accent1"/>
              </a:solidFill>
              <a:round/>
            </a:ln>
            <a:effectLst/>
          </c:spPr>
          <c:marker>
            <c:symbol val="none"/>
          </c:marker>
          <c:cat>
            <c:strRef>
              <c:f>'グラフ (投資的経費)'!$E$2:$S$2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(投資的経費)'!$E$3:$S$3</c:f>
              <c:numCache>
                <c:formatCode>#,##0;"▲ "#,##0</c:formatCode>
                <c:ptCount val="15"/>
                <c:pt idx="0">
                  <c:v>1290</c:v>
                </c:pt>
                <c:pt idx="1">
                  <c:v>353</c:v>
                </c:pt>
                <c:pt idx="2">
                  <c:v>293</c:v>
                </c:pt>
                <c:pt idx="3">
                  <c:v>293</c:v>
                </c:pt>
                <c:pt idx="4">
                  <c:v>293</c:v>
                </c:pt>
                <c:pt idx="5">
                  <c:v>293</c:v>
                </c:pt>
                <c:pt idx="6">
                  <c:v>293</c:v>
                </c:pt>
                <c:pt idx="7">
                  <c:v>293</c:v>
                </c:pt>
                <c:pt idx="8">
                  <c:v>293</c:v>
                </c:pt>
                <c:pt idx="9">
                  <c:v>293</c:v>
                </c:pt>
                <c:pt idx="10">
                  <c:v>293</c:v>
                </c:pt>
                <c:pt idx="11">
                  <c:v>293</c:v>
                </c:pt>
                <c:pt idx="12">
                  <c:v>293</c:v>
                </c:pt>
                <c:pt idx="13">
                  <c:v>293</c:v>
                </c:pt>
                <c:pt idx="14">
                  <c:v>293</c:v>
                </c:pt>
              </c:numCache>
            </c:numRef>
          </c:val>
          <c:smooth val="0"/>
          <c:extLst>
            <c:ext xmlns:c16="http://schemas.microsoft.com/office/drawing/2014/chart" uri="{C3380CC4-5D6E-409C-BE32-E72D297353CC}">
              <c16:uniqueId val="{00000000-989D-4E94-B8C3-E77F804F8B9E}"/>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6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4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(町債)'!$C$3</c:f>
              <c:strCache>
                <c:ptCount val="1"/>
                <c:pt idx="0">
                  <c:v>町債</c:v>
                </c:pt>
              </c:strCache>
            </c:strRef>
          </c:tx>
          <c:spPr>
            <a:ln w="28575" cap="rnd">
              <a:solidFill>
                <a:schemeClr val="accent1"/>
              </a:solidFill>
              <a:round/>
            </a:ln>
            <a:effectLst/>
          </c:spPr>
          <c:marker>
            <c:symbol val="none"/>
          </c:marker>
          <c:cat>
            <c:strRef>
              <c:f>'グラフ (町債)'!$E$2:$S$2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(町債)'!$E$3:$S$3</c:f>
              <c:numCache>
                <c:formatCode>#,##0;"▲ "#,##0</c:formatCode>
                <c:ptCount val="15"/>
                <c:pt idx="0">
                  <c:v>1079</c:v>
                </c:pt>
                <c:pt idx="1">
                  <c:v>260</c:v>
                </c:pt>
                <c:pt idx="2">
                  <c:v>203</c:v>
                </c:pt>
                <c:pt idx="3">
                  <c:v>203</c:v>
                </c:pt>
                <c:pt idx="4">
                  <c:v>203</c:v>
                </c:pt>
                <c:pt idx="5">
                  <c:v>203</c:v>
                </c:pt>
                <c:pt idx="6">
                  <c:v>203</c:v>
                </c:pt>
                <c:pt idx="7">
                  <c:v>203</c:v>
                </c:pt>
                <c:pt idx="8">
                  <c:v>203</c:v>
                </c:pt>
                <c:pt idx="9">
                  <c:v>203</c:v>
                </c:pt>
                <c:pt idx="10">
                  <c:v>203</c:v>
                </c:pt>
                <c:pt idx="11">
                  <c:v>203</c:v>
                </c:pt>
                <c:pt idx="12">
                  <c:v>203</c:v>
                </c:pt>
                <c:pt idx="13">
                  <c:v>203</c:v>
                </c:pt>
                <c:pt idx="14">
                  <c:v>203</c:v>
                </c:pt>
              </c:numCache>
            </c:numRef>
          </c:val>
          <c:smooth val="0"/>
          <c:extLst>
            <c:ext xmlns:c16="http://schemas.microsoft.com/office/drawing/2014/chart" uri="{C3380CC4-5D6E-409C-BE32-E72D297353CC}">
              <c16:uniqueId val="{00000000-E638-46DD-9E69-EB2CF9964E62}"/>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6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4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5"/>
          <c:order val="0"/>
          <c:tx>
            <c:strRef>
              <c:f>'グラフ (繰出金)'!$C$3</c:f>
              <c:strCache>
                <c:ptCount val="1"/>
                <c:pt idx="0">
                  <c:v>介護</c:v>
                </c:pt>
              </c:strCache>
            </c:strRef>
          </c:tx>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(繰出金)'!$E$3:$S$3</c:f>
              <c:numCache>
                <c:formatCode>#,##0;"▲ "#,##0</c:formatCode>
                <c:ptCount val="15"/>
                <c:pt idx="0">
                  <c:v>191</c:v>
                </c:pt>
                <c:pt idx="1">
                  <c:v>198</c:v>
                </c:pt>
                <c:pt idx="2">
                  <c:v>204</c:v>
                </c:pt>
                <c:pt idx="3">
                  <c:v>210</c:v>
                </c:pt>
                <c:pt idx="4">
                  <c:v>217</c:v>
                </c:pt>
                <c:pt idx="5">
                  <c:v>223</c:v>
                </c:pt>
                <c:pt idx="6">
                  <c:v>228</c:v>
                </c:pt>
                <c:pt idx="7">
                  <c:v>233</c:v>
                </c:pt>
                <c:pt idx="8">
                  <c:v>238</c:v>
                </c:pt>
                <c:pt idx="9">
                  <c:v>243</c:v>
                </c:pt>
                <c:pt idx="10">
                  <c:v>248</c:v>
                </c:pt>
                <c:pt idx="11">
                  <c:v>251</c:v>
                </c:pt>
                <c:pt idx="12">
                  <c:v>254</c:v>
                </c:pt>
                <c:pt idx="13">
                  <c:v>258</c:v>
                </c:pt>
                <c:pt idx="14">
                  <c:v>261</c:v>
                </c:pt>
              </c:numCache>
            </c:numRef>
          </c:val>
          <c:smooth val="0"/>
          <c:extLst>
            <c:ext xmlns:c16="http://schemas.microsoft.com/office/drawing/2014/chart" uri="{C3380CC4-5D6E-409C-BE32-E72D297353CC}">
              <c16:uniqueId val="{00000000-22BF-4852-BF69-65211B6DEB4E}"/>
            </c:ext>
          </c:extLst>
        </c:ser>
        <c:ser>
          <c:idx val="6"/>
          <c:order val="1"/>
          <c:tx>
            <c:strRef>
              <c:f>'グラフ (繰出金)'!$C$4</c:f>
              <c:strCache>
                <c:ptCount val="1"/>
                <c:pt idx="0">
                  <c:v>国保</c:v>
                </c:pt>
              </c:strCache>
            </c:strRef>
          </c:tx>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(繰出金)'!$E$4:$S$4</c:f>
              <c:numCache>
                <c:formatCode>#,##0;"▲ "#,##0</c:formatCode>
                <c:ptCount val="15"/>
                <c:pt idx="0">
                  <c:v>123</c:v>
                </c:pt>
                <c:pt idx="1">
                  <c:v>118</c:v>
                </c:pt>
                <c:pt idx="2">
                  <c:v>114</c:v>
                </c:pt>
                <c:pt idx="3">
                  <c:v>110</c:v>
                </c:pt>
                <c:pt idx="4">
                  <c:v>105</c:v>
                </c:pt>
                <c:pt idx="5">
                  <c:v>101</c:v>
                </c:pt>
                <c:pt idx="6">
                  <c:v>98</c:v>
                </c:pt>
                <c:pt idx="7">
                  <c:v>94</c:v>
                </c:pt>
                <c:pt idx="8">
                  <c:v>91</c:v>
                </c:pt>
                <c:pt idx="9">
                  <c:v>88</c:v>
                </c:pt>
                <c:pt idx="10">
                  <c:v>85</c:v>
                </c:pt>
                <c:pt idx="11">
                  <c:v>82</c:v>
                </c:pt>
                <c:pt idx="12">
                  <c:v>80</c:v>
                </c:pt>
                <c:pt idx="13">
                  <c:v>77</c:v>
                </c:pt>
                <c:pt idx="14">
                  <c:v>75</c:v>
                </c:pt>
              </c:numCache>
            </c:numRef>
          </c:val>
          <c:smooth val="0"/>
          <c:extLst>
            <c:ext xmlns:c16="http://schemas.microsoft.com/office/drawing/2014/chart" uri="{C3380CC4-5D6E-409C-BE32-E72D297353CC}">
              <c16:uniqueId val="{00000001-22BF-4852-BF69-65211B6DEB4E}"/>
            </c:ext>
          </c:extLst>
        </c:ser>
        <c:ser>
          <c:idx val="7"/>
          <c:order val="2"/>
          <c:tx>
            <c:strRef>
              <c:f>'グラフ (繰出金)'!$C$5</c:f>
              <c:strCache>
                <c:ptCount val="1"/>
                <c:pt idx="0">
                  <c:v>後期高齢</c:v>
                </c:pt>
              </c:strCache>
            </c:strRef>
          </c:tx>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(繰出金)'!$E$5:$S$5</c:f>
              <c:numCache>
                <c:formatCode>#,##0;"▲ "#,##0</c:formatCode>
                <c:ptCount val="15"/>
                <c:pt idx="0">
                  <c:v>215</c:v>
                </c:pt>
                <c:pt idx="1">
                  <c:v>225</c:v>
                </c:pt>
                <c:pt idx="2">
                  <c:v>236</c:v>
                </c:pt>
                <c:pt idx="3">
                  <c:v>246</c:v>
                </c:pt>
                <c:pt idx="4">
                  <c:v>256</c:v>
                </c:pt>
                <c:pt idx="5">
                  <c:v>266</c:v>
                </c:pt>
                <c:pt idx="6">
                  <c:v>271</c:v>
                </c:pt>
                <c:pt idx="7">
                  <c:v>275</c:v>
                </c:pt>
                <c:pt idx="8">
                  <c:v>280</c:v>
                </c:pt>
                <c:pt idx="9">
                  <c:v>284</c:v>
                </c:pt>
                <c:pt idx="10">
                  <c:v>289</c:v>
                </c:pt>
                <c:pt idx="11">
                  <c:v>288</c:v>
                </c:pt>
                <c:pt idx="12">
                  <c:v>288</c:v>
                </c:pt>
                <c:pt idx="13">
                  <c:v>288</c:v>
                </c:pt>
                <c:pt idx="14">
                  <c:v>287</c:v>
                </c:pt>
              </c:numCache>
            </c:numRef>
          </c:val>
          <c:smooth val="0"/>
          <c:extLst>
            <c:ext xmlns:c16="http://schemas.microsoft.com/office/drawing/2014/chart" uri="{C3380CC4-5D6E-409C-BE32-E72D297353CC}">
              <c16:uniqueId val="{00000002-22BF-4852-BF69-65211B6DEB4E}"/>
            </c:ext>
          </c:extLst>
        </c:ser>
        <c:ser>
          <c:idx val="8"/>
          <c:order val="3"/>
          <c:tx>
            <c:strRef>
              <c:f>'グラフ (繰出金)'!$C$6</c:f>
              <c:strCache>
                <c:ptCount val="1"/>
                <c:pt idx="0">
                  <c:v>水道</c:v>
                </c:pt>
              </c:strCache>
            </c:strRef>
          </c:tx>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(繰出金)'!$E$6:$S$6</c:f>
              <c:numCache>
                <c:formatCode>#,##0;"▲ "#,##0</c:formatCode>
                <c:ptCount val="15"/>
                <c:pt idx="0">
                  <c:v>206</c:v>
                </c:pt>
                <c:pt idx="1">
                  <c:v>206</c:v>
                </c:pt>
                <c:pt idx="2">
                  <c:v>206</c:v>
                </c:pt>
                <c:pt idx="3">
                  <c:v>206</c:v>
                </c:pt>
                <c:pt idx="4">
                  <c:v>0</c:v>
                </c:pt>
              </c:numCache>
            </c:numRef>
          </c:val>
          <c:smooth val="0"/>
          <c:extLst>
            <c:ext xmlns:c16="http://schemas.microsoft.com/office/drawing/2014/chart" uri="{C3380CC4-5D6E-409C-BE32-E72D297353CC}">
              <c16:uniqueId val="{00000003-22BF-4852-BF69-65211B6DEB4E}"/>
            </c:ext>
          </c:extLst>
        </c:ser>
        <c:ser>
          <c:idx val="9"/>
          <c:order val="4"/>
          <c:tx>
            <c:strRef>
              <c:f>'グラフ (繰出金)'!$C$7</c:f>
              <c:strCache>
                <c:ptCount val="1"/>
                <c:pt idx="0">
                  <c:v>下水</c:v>
                </c:pt>
              </c:strCache>
            </c:strRef>
          </c:tx>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(繰出金)'!$E$7:$S$7</c:f>
              <c:numCache>
                <c:formatCode>#,##0;"▲ "#,##0</c:formatCode>
                <c:ptCount val="15"/>
                <c:pt idx="0">
                  <c:v>236</c:v>
                </c:pt>
                <c:pt idx="1">
                  <c:v>236</c:v>
                </c:pt>
                <c:pt idx="2">
                  <c:v>236</c:v>
                </c:pt>
                <c:pt idx="3">
                  <c:v>236</c:v>
                </c:pt>
                <c:pt idx="4">
                  <c:v>236</c:v>
                </c:pt>
                <c:pt idx="5">
                  <c:v>236</c:v>
                </c:pt>
                <c:pt idx="6">
                  <c:v>236</c:v>
                </c:pt>
                <c:pt idx="7">
                  <c:v>236</c:v>
                </c:pt>
                <c:pt idx="8">
                  <c:v>236</c:v>
                </c:pt>
                <c:pt idx="9">
                  <c:v>236</c:v>
                </c:pt>
                <c:pt idx="10">
                  <c:v>236</c:v>
                </c:pt>
                <c:pt idx="11">
                  <c:v>236</c:v>
                </c:pt>
                <c:pt idx="12">
                  <c:v>236</c:v>
                </c:pt>
                <c:pt idx="13">
                  <c:v>236</c:v>
                </c:pt>
                <c:pt idx="14">
                  <c:v>236</c:v>
                </c:pt>
              </c:numCache>
            </c:numRef>
          </c:val>
          <c:smooth val="0"/>
          <c:extLst>
            <c:ext xmlns:c16="http://schemas.microsoft.com/office/drawing/2014/chart" uri="{C3380CC4-5D6E-409C-BE32-E72D297353CC}">
              <c16:uniqueId val="{00000004-22BF-4852-BF69-65211B6DEB4E}"/>
            </c:ext>
          </c:extLst>
        </c:ser>
        <c:ser>
          <c:idx val="0"/>
          <c:order val="5"/>
          <c:tx>
            <c:strRef>
              <c:f>'グラフ (繰出金)'!$C$3</c:f>
              <c:strCache>
                <c:ptCount val="1"/>
                <c:pt idx="0">
                  <c:v>介護</c:v>
                </c:pt>
              </c:strCache>
            </c:strRef>
          </c:tx>
          <c:spPr>
            <a:ln w="28575" cap="rnd">
              <a:solidFill>
                <a:schemeClr val="accent6">
                  <a:lumMod val="75000"/>
                </a:schemeClr>
              </a:solidFill>
              <a:round/>
            </a:ln>
            <a:effectLst/>
          </c:spPr>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(繰出金)'!$E$3:$S$3</c:f>
              <c:numCache>
                <c:formatCode>#,##0;"▲ "#,##0</c:formatCode>
                <c:ptCount val="15"/>
                <c:pt idx="0">
                  <c:v>191</c:v>
                </c:pt>
                <c:pt idx="1">
                  <c:v>198</c:v>
                </c:pt>
                <c:pt idx="2">
                  <c:v>204</c:v>
                </c:pt>
                <c:pt idx="3">
                  <c:v>210</c:v>
                </c:pt>
                <c:pt idx="4">
                  <c:v>217</c:v>
                </c:pt>
                <c:pt idx="5">
                  <c:v>223</c:v>
                </c:pt>
                <c:pt idx="6">
                  <c:v>228</c:v>
                </c:pt>
                <c:pt idx="7">
                  <c:v>233</c:v>
                </c:pt>
                <c:pt idx="8">
                  <c:v>238</c:v>
                </c:pt>
                <c:pt idx="9">
                  <c:v>243</c:v>
                </c:pt>
                <c:pt idx="10">
                  <c:v>248</c:v>
                </c:pt>
                <c:pt idx="11">
                  <c:v>251</c:v>
                </c:pt>
                <c:pt idx="12">
                  <c:v>254</c:v>
                </c:pt>
                <c:pt idx="13">
                  <c:v>258</c:v>
                </c:pt>
                <c:pt idx="14">
                  <c:v>261</c:v>
                </c:pt>
              </c:numCache>
            </c:numRef>
          </c:val>
          <c:smooth val="0"/>
          <c:extLst>
            <c:ext xmlns:c16="http://schemas.microsoft.com/office/drawing/2014/chart" uri="{C3380CC4-5D6E-409C-BE32-E72D297353CC}">
              <c16:uniqueId val="{00000005-22BF-4852-BF69-65211B6DEB4E}"/>
            </c:ext>
          </c:extLst>
        </c:ser>
        <c:ser>
          <c:idx val="1"/>
          <c:order val="6"/>
          <c:tx>
            <c:strRef>
              <c:f>'グラフ (繰出金)'!$C$4</c:f>
              <c:strCache>
                <c:ptCount val="1"/>
                <c:pt idx="0">
                  <c:v>国保</c:v>
                </c:pt>
              </c:strCache>
            </c:strRef>
          </c:tx>
          <c:spPr>
            <a:ln w="28575" cap="rnd">
              <a:solidFill>
                <a:schemeClr val="accent1">
                  <a:lumMod val="40000"/>
                  <a:lumOff val="60000"/>
                </a:schemeClr>
              </a:solidFill>
              <a:round/>
            </a:ln>
            <a:effectLst/>
          </c:spPr>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(繰出金)'!$E$4:$S$4</c:f>
              <c:numCache>
                <c:formatCode>#,##0;"▲ "#,##0</c:formatCode>
                <c:ptCount val="15"/>
                <c:pt idx="0">
                  <c:v>123</c:v>
                </c:pt>
                <c:pt idx="1">
                  <c:v>118</c:v>
                </c:pt>
                <c:pt idx="2">
                  <c:v>114</c:v>
                </c:pt>
                <c:pt idx="3">
                  <c:v>110</c:v>
                </c:pt>
                <c:pt idx="4">
                  <c:v>105</c:v>
                </c:pt>
                <c:pt idx="5">
                  <c:v>101</c:v>
                </c:pt>
                <c:pt idx="6">
                  <c:v>98</c:v>
                </c:pt>
                <c:pt idx="7">
                  <c:v>94</c:v>
                </c:pt>
                <c:pt idx="8">
                  <c:v>91</c:v>
                </c:pt>
                <c:pt idx="9">
                  <c:v>88</c:v>
                </c:pt>
                <c:pt idx="10">
                  <c:v>85</c:v>
                </c:pt>
                <c:pt idx="11">
                  <c:v>82</c:v>
                </c:pt>
                <c:pt idx="12">
                  <c:v>80</c:v>
                </c:pt>
                <c:pt idx="13">
                  <c:v>77</c:v>
                </c:pt>
                <c:pt idx="14">
                  <c:v>75</c:v>
                </c:pt>
              </c:numCache>
            </c:numRef>
          </c:val>
          <c:smooth val="0"/>
          <c:extLst>
            <c:ext xmlns:c16="http://schemas.microsoft.com/office/drawing/2014/chart" uri="{C3380CC4-5D6E-409C-BE32-E72D297353CC}">
              <c16:uniqueId val="{00000006-22BF-4852-BF69-65211B6DEB4E}"/>
            </c:ext>
          </c:extLst>
        </c:ser>
        <c:ser>
          <c:idx val="2"/>
          <c:order val="7"/>
          <c:tx>
            <c:strRef>
              <c:f>'グラフ (繰出金)'!$C$5</c:f>
              <c:strCache>
                <c:ptCount val="1"/>
                <c:pt idx="0">
                  <c:v>後期高齢</c:v>
                </c:pt>
              </c:strCache>
            </c:strRef>
          </c:tx>
          <c:spPr>
            <a:ln w="28575" cap="rnd">
              <a:solidFill>
                <a:schemeClr val="accent2">
                  <a:lumMod val="60000"/>
                  <a:lumOff val="40000"/>
                </a:schemeClr>
              </a:solidFill>
              <a:round/>
            </a:ln>
            <a:effectLst/>
          </c:spPr>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(繰出金)'!$E$5:$S$5</c:f>
              <c:numCache>
                <c:formatCode>#,##0;"▲ "#,##0</c:formatCode>
                <c:ptCount val="15"/>
                <c:pt idx="0">
                  <c:v>215</c:v>
                </c:pt>
                <c:pt idx="1">
                  <c:v>225</c:v>
                </c:pt>
                <c:pt idx="2">
                  <c:v>236</c:v>
                </c:pt>
                <c:pt idx="3">
                  <c:v>246</c:v>
                </c:pt>
                <c:pt idx="4">
                  <c:v>256</c:v>
                </c:pt>
                <c:pt idx="5">
                  <c:v>266</c:v>
                </c:pt>
                <c:pt idx="6">
                  <c:v>271</c:v>
                </c:pt>
                <c:pt idx="7">
                  <c:v>275</c:v>
                </c:pt>
                <c:pt idx="8">
                  <c:v>280</c:v>
                </c:pt>
                <c:pt idx="9">
                  <c:v>284</c:v>
                </c:pt>
                <c:pt idx="10">
                  <c:v>289</c:v>
                </c:pt>
                <c:pt idx="11">
                  <c:v>288</c:v>
                </c:pt>
                <c:pt idx="12">
                  <c:v>288</c:v>
                </c:pt>
                <c:pt idx="13">
                  <c:v>288</c:v>
                </c:pt>
                <c:pt idx="14">
                  <c:v>287</c:v>
                </c:pt>
              </c:numCache>
            </c:numRef>
          </c:val>
          <c:smooth val="0"/>
          <c:extLst>
            <c:ext xmlns:c16="http://schemas.microsoft.com/office/drawing/2014/chart" uri="{C3380CC4-5D6E-409C-BE32-E72D297353CC}">
              <c16:uniqueId val="{00000007-22BF-4852-BF69-65211B6DEB4E}"/>
            </c:ext>
          </c:extLst>
        </c:ser>
        <c:ser>
          <c:idx val="3"/>
          <c:order val="8"/>
          <c:tx>
            <c:strRef>
              <c:f>'グラフ (繰出金)'!$C$6</c:f>
              <c:strCache>
                <c:ptCount val="1"/>
                <c:pt idx="0">
                  <c:v>水道</c:v>
                </c:pt>
              </c:strCache>
            </c:strRef>
          </c:tx>
          <c:spPr>
            <a:ln w="28575" cap="rnd">
              <a:solidFill>
                <a:schemeClr val="bg1">
                  <a:lumMod val="75000"/>
                </a:schemeClr>
              </a:solidFill>
              <a:round/>
            </a:ln>
            <a:effectLst/>
          </c:spPr>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(繰出金)'!$E$6:$S$6</c:f>
              <c:numCache>
                <c:formatCode>#,##0;"▲ "#,##0</c:formatCode>
                <c:ptCount val="15"/>
                <c:pt idx="0">
                  <c:v>206</c:v>
                </c:pt>
                <c:pt idx="1">
                  <c:v>206</c:v>
                </c:pt>
                <c:pt idx="2">
                  <c:v>206</c:v>
                </c:pt>
                <c:pt idx="3">
                  <c:v>206</c:v>
                </c:pt>
                <c:pt idx="4">
                  <c:v>0</c:v>
                </c:pt>
              </c:numCache>
            </c:numRef>
          </c:val>
          <c:smooth val="0"/>
          <c:extLst>
            <c:ext xmlns:c16="http://schemas.microsoft.com/office/drawing/2014/chart" uri="{C3380CC4-5D6E-409C-BE32-E72D297353CC}">
              <c16:uniqueId val="{00000008-22BF-4852-BF69-65211B6DEB4E}"/>
            </c:ext>
          </c:extLst>
        </c:ser>
        <c:ser>
          <c:idx val="4"/>
          <c:order val="9"/>
          <c:tx>
            <c:strRef>
              <c:f>'グラフ (繰出金)'!$C$7</c:f>
              <c:strCache>
                <c:ptCount val="1"/>
                <c:pt idx="0">
                  <c:v>下水</c:v>
                </c:pt>
              </c:strCache>
            </c:strRef>
          </c:tx>
          <c:spPr>
            <a:ln w="28575" cap="rnd">
              <a:solidFill>
                <a:schemeClr val="accent4">
                  <a:lumMod val="60000"/>
                  <a:lumOff val="40000"/>
                </a:schemeClr>
              </a:solidFill>
              <a:round/>
            </a:ln>
            <a:effectLst/>
          </c:spPr>
          <c:marker>
            <c:symbol val="none"/>
          </c:marker>
          <c:cat>
            <c:strRef>
              <c:f>'グラフ (繰出金)'!$E$2:$S$2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(繰出金)'!$E$7:$S$7</c:f>
              <c:numCache>
                <c:formatCode>#,##0;"▲ "#,##0</c:formatCode>
                <c:ptCount val="15"/>
                <c:pt idx="0">
                  <c:v>236</c:v>
                </c:pt>
                <c:pt idx="1">
                  <c:v>236</c:v>
                </c:pt>
                <c:pt idx="2">
                  <c:v>236</c:v>
                </c:pt>
                <c:pt idx="3">
                  <c:v>236</c:v>
                </c:pt>
                <c:pt idx="4">
                  <c:v>236</c:v>
                </c:pt>
                <c:pt idx="5">
                  <c:v>236</c:v>
                </c:pt>
                <c:pt idx="6">
                  <c:v>236</c:v>
                </c:pt>
                <c:pt idx="7">
                  <c:v>236</c:v>
                </c:pt>
                <c:pt idx="8">
                  <c:v>236</c:v>
                </c:pt>
                <c:pt idx="9">
                  <c:v>236</c:v>
                </c:pt>
                <c:pt idx="10">
                  <c:v>236</c:v>
                </c:pt>
                <c:pt idx="11">
                  <c:v>236</c:v>
                </c:pt>
                <c:pt idx="12">
                  <c:v>236</c:v>
                </c:pt>
                <c:pt idx="13">
                  <c:v>236</c:v>
                </c:pt>
                <c:pt idx="14">
                  <c:v>236</c:v>
                </c:pt>
              </c:numCache>
            </c:numRef>
          </c:val>
          <c:smooth val="0"/>
          <c:extLst>
            <c:ext xmlns:c16="http://schemas.microsoft.com/office/drawing/2014/chart" uri="{C3380CC4-5D6E-409C-BE32-E72D297353CC}">
              <c16:uniqueId val="{00000009-22BF-4852-BF69-65211B6DEB4E}"/>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3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tx>
            <c:strRef>
              <c:f>'グラフ (繰出金)'!$C$3</c:f>
              <c:strCache>
                <c:ptCount val="1"/>
                <c:pt idx="0">
                  <c:v>介護</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(繰出金)'!$D$3:$S$3</c:f>
              <c:numCache>
                <c:formatCode>#,##0;"▲ "#,##0</c:formatCode>
                <c:ptCount val="15"/>
                <c:pt idx="0">
                  <c:v>191</c:v>
                </c:pt>
                <c:pt idx="1">
                  <c:v>198</c:v>
                </c:pt>
                <c:pt idx="2">
                  <c:v>204</c:v>
                </c:pt>
                <c:pt idx="3">
                  <c:v>210</c:v>
                </c:pt>
                <c:pt idx="4">
                  <c:v>217</c:v>
                </c:pt>
                <c:pt idx="5">
                  <c:v>223</c:v>
                </c:pt>
                <c:pt idx="6">
                  <c:v>228</c:v>
                </c:pt>
                <c:pt idx="7">
                  <c:v>233</c:v>
                </c:pt>
                <c:pt idx="8">
                  <c:v>238</c:v>
                </c:pt>
                <c:pt idx="9">
                  <c:v>243</c:v>
                </c:pt>
                <c:pt idx="10">
                  <c:v>248</c:v>
                </c:pt>
                <c:pt idx="11">
                  <c:v>251</c:v>
                </c:pt>
                <c:pt idx="12">
                  <c:v>254</c:v>
                </c:pt>
                <c:pt idx="13">
                  <c:v>258</c:v>
                </c:pt>
                <c:pt idx="14">
                  <c:v>261</c:v>
                </c:pt>
              </c:numCache>
            </c:numRef>
          </c:val>
          <c:extLst>
            <c:ext xmlns:c16="http://schemas.microsoft.com/office/drawing/2014/chart" uri="{C3380CC4-5D6E-409C-BE32-E72D297353CC}">
              <c16:uniqueId val="{00000000-D814-400B-8534-B733655F6E08}"/>
            </c:ext>
          </c:extLst>
        </c:ser>
        <c:ser>
          <c:idx val="6"/>
          <c:order val="1"/>
          <c:tx>
            <c:strRef>
              <c:f>'グラフ (繰出金)'!$C$4</c:f>
              <c:strCache>
                <c:ptCount val="1"/>
                <c:pt idx="0">
                  <c:v>国保</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(繰出金)'!$D$4:$S$4</c:f>
              <c:numCache>
                <c:formatCode>#,##0;"▲ "#,##0</c:formatCode>
                <c:ptCount val="15"/>
                <c:pt idx="0">
                  <c:v>123</c:v>
                </c:pt>
                <c:pt idx="1">
                  <c:v>118</c:v>
                </c:pt>
                <c:pt idx="2">
                  <c:v>114</c:v>
                </c:pt>
                <c:pt idx="3">
                  <c:v>110</c:v>
                </c:pt>
                <c:pt idx="4">
                  <c:v>105</c:v>
                </c:pt>
                <c:pt idx="5">
                  <c:v>101</c:v>
                </c:pt>
                <c:pt idx="6">
                  <c:v>98</c:v>
                </c:pt>
                <c:pt idx="7">
                  <c:v>94</c:v>
                </c:pt>
                <c:pt idx="8">
                  <c:v>91</c:v>
                </c:pt>
                <c:pt idx="9">
                  <c:v>88</c:v>
                </c:pt>
                <c:pt idx="10">
                  <c:v>85</c:v>
                </c:pt>
                <c:pt idx="11">
                  <c:v>82</c:v>
                </c:pt>
                <c:pt idx="12">
                  <c:v>80</c:v>
                </c:pt>
                <c:pt idx="13">
                  <c:v>77</c:v>
                </c:pt>
                <c:pt idx="14">
                  <c:v>75</c:v>
                </c:pt>
              </c:numCache>
            </c:numRef>
          </c:val>
          <c:extLst>
            <c:ext xmlns:c16="http://schemas.microsoft.com/office/drawing/2014/chart" uri="{C3380CC4-5D6E-409C-BE32-E72D297353CC}">
              <c16:uniqueId val="{00000001-D814-400B-8534-B733655F6E08}"/>
            </c:ext>
          </c:extLst>
        </c:ser>
        <c:ser>
          <c:idx val="7"/>
          <c:order val="2"/>
          <c:tx>
            <c:strRef>
              <c:f>'グラフ (繰出金)'!$C$5</c:f>
              <c:strCache>
                <c:ptCount val="1"/>
                <c:pt idx="0">
                  <c:v>後期高齢</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(繰出金)'!$D$5:$S$5</c:f>
              <c:numCache>
                <c:formatCode>#,##0;"▲ "#,##0</c:formatCode>
                <c:ptCount val="15"/>
                <c:pt idx="0">
                  <c:v>215</c:v>
                </c:pt>
                <c:pt idx="1">
                  <c:v>225</c:v>
                </c:pt>
                <c:pt idx="2">
                  <c:v>236</c:v>
                </c:pt>
                <c:pt idx="3">
                  <c:v>246</c:v>
                </c:pt>
                <c:pt idx="4">
                  <c:v>256</c:v>
                </c:pt>
                <c:pt idx="5">
                  <c:v>266</c:v>
                </c:pt>
                <c:pt idx="6">
                  <c:v>271</c:v>
                </c:pt>
                <c:pt idx="7">
                  <c:v>275</c:v>
                </c:pt>
                <c:pt idx="8">
                  <c:v>280</c:v>
                </c:pt>
                <c:pt idx="9">
                  <c:v>284</c:v>
                </c:pt>
                <c:pt idx="10">
                  <c:v>289</c:v>
                </c:pt>
                <c:pt idx="11">
                  <c:v>288</c:v>
                </c:pt>
                <c:pt idx="12">
                  <c:v>288</c:v>
                </c:pt>
                <c:pt idx="13">
                  <c:v>288</c:v>
                </c:pt>
                <c:pt idx="14">
                  <c:v>287</c:v>
                </c:pt>
              </c:numCache>
            </c:numRef>
          </c:val>
          <c:extLst>
            <c:ext xmlns:c16="http://schemas.microsoft.com/office/drawing/2014/chart" uri="{C3380CC4-5D6E-409C-BE32-E72D297353CC}">
              <c16:uniqueId val="{00000002-D814-400B-8534-B733655F6E08}"/>
            </c:ext>
          </c:extLst>
        </c:ser>
        <c:ser>
          <c:idx val="8"/>
          <c:order val="3"/>
          <c:tx>
            <c:strRef>
              <c:f>'グラフ (繰出金)'!$C$6</c:f>
              <c:strCache>
                <c:ptCount val="1"/>
                <c:pt idx="0">
                  <c:v>水道</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(繰出金)'!$D$6:$S$6</c:f>
              <c:numCache>
                <c:formatCode>#,##0;"▲ "#,##0</c:formatCode>
                <c:ptCount val="15"/>
                <c:pt idx="0">
                  <c:v>206</c:v>
                </c:pt>
                <c:pt idx="1">
                  <c:v>206</c:v>
                </c:pt>
                <c:pt idx="2">
                  <c:v>206</c:v>
                </c:pt>
                <c:pt idx="3">
                  <c:v>206</c:v>
                </c:pt>
                <c:pt idx="4">
                  <c:v>0</c:v>
                </c:pt>
              </c:numCache>
            </c:numRef>
          </c:val>
          <c:extLst>
            <c:ext xmlns:c16="http://schemas.microsoft.com/office/drawing/2014/chart" uri="{C3380CC4-5D6E-409C-BE32-E72D297353CC}">
              <c16:uniqueId val="{00000003-D814-400B-8534-B733655F6E08}"/>
            </c:ext>
          </c:extLst>
        </c:ser>
        <c:ser>
          <c:idx val="9"/>
          <c:order val="4"/>
          <c:tx>
            <c:strRef>
              <c:f>'グラフ (繰出金)'!$C$7</c:f>
              <c:strCache>
                <c:ptCount val="1"/>
                <c:pt idx="0">
                  <c:v>下水</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(繰出金)'!$D$7:$S$7</c:f>
              <c:numCache>
                <c:formatCode>#,##0;"▲ "#,##0</c:formatCode>
                <c:ptCount val="15"/>
                <c:pt idx="0">
                  <c:v>236</c:v>
                </c:pt>
                <c:pt idx="1">
                  <c:v>236</c:v>
                </c:pt>
                <c:pt idx="2">
                  <c:v>236</c:v>
                </c:pt>
                <c:pt idx="3">
                  <c:v>236</c:v>
                </c:pt>
                <c:pt idx="4">
                  <c:v>236</c:v>
                </c:pt>
                <c:pt idx="5">
                  <c:v>236</c:v>
                </c:pt>
                <c:pt idx="6">
                  <c:v>236</c:v>
                </c:pt>
                <c:pt idx="7">
                  <c:v>236</c:v>
                </c:pt>
                <c:pt idx="8">
                  <c:v>236</c:v>
                </c:pt>
                <c:pt idx="9">
                  <c:v>236</c:v>
                </c:pt>
                <c:pt idx="10">
                  <c:v>236</c:v>
                </c:pt>
                <c:pt idx="11">
                  <c:v>236</c:v>
                </c:pt>
                <c:pt idx="12">
                  <c:v>236</c:v>
                </c:pt>
                <c:pt idx="13">
                  <c:v>236</c:v>
                </c:pt>
                <c:pt idx="14">
                  <c:v>236</c:v>
                </c:pt>
              </c:numCache>
            </c:numRef>
          </c:val>
          <c:extLst>
            <c:ext xmlns:c16="http://schemas.microsoft.com/office/drawing/2014/chart" uri="{C3380CC4-5D6E-409C-BE32-E72D297353CC}">
              <c16:uniqueId val="{00000004-D814-400B-8534-B733655F6E08}"/>
            </c:ext>
          </c:extLst>
        </c:ser>
        <c:dLbls>
          <c:showLegendKey val="0"/>
          <c:showVal val="0"/>
          <c:showCatName val="0"/>
          <c:showSerName val="0"/>
          <c:showPercent val="0"/>
          <c:showBubbleSize val="0"/>
        </c:dLbls>
        <c:gapWidth val="100"/>
        <c:overlap val="100"/>
        <c:axId val="1631457360"/>
        <c:axId val="1469536864"/>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2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7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4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能勢</a:t>
            </a:r>
            <a:r>
              <a:rPr lang="ja-JP" altLang="en-US" sz="4000" b="1" dirty="0" smtClean="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町中長期財政シミュレーション</a:t>
            </a:r>
            <a:endPar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kumimoji="1" lang="ja-JP" altLang="en-US" dirty="0" smtClean="0">
                <a:latin typeface="BIZ UDPゴシック" panose="020B0400000000000000" pitchFamily="50" charset="-128"/>
                <a:ea typeface="BIZ UDPゴシック" panose="020B0400000000000000" pitchFamily="50" charset="-128"/>
              </a:rPr>
              <a:t>  令 和 ３ 年 </a:t>
            </a:r>
            <a:r>
              <a:rPr lang="ja-JP" altLang="en-US" dirty="0" smtClean="0">
                <a:latin typeface="BIZ UDPゴシック" panose="020B0400000000000000" pitchFamily="50" charset="-128"/>
                <a:ea typeface="BIZ UDPゴシック" panose="020B0400000000000000" pitchFamily="50" charset="-128"/>
              </a:rPr>
              <a:t>３ </a:t>
            </a:r>
            <a:r>
              <a:rPr kumimoji="1" lang="ja-JP" altLang="en-US" dirty="0" smtClean="0">
                <a:latin typeface="BIZ UDPゴシック" panose="020B0400000000000000" pitchFamily="50" charset="-128"/>
                <a:ea typeface="BIZ UDPゴシック" panose="020B0400000000000000" pitchFamily="50" charset="-128"/>
              </a:rPr>
              <a:t>月　　</a:t>
            </a:r>
            <a:endParaRPr kumimoji="1" lang="en-US" altLang="ja-JP" dirty="0" smtClean="0">
              <a:latin typeface="BIZ UDPゴシック" panose="020B0400000000000000" pitchFamily="50" charset="-128"/>
              <a:ea typeface="BIZ UDPゴシック" panose="020B0400000000000000" pitchFamily="50" charset="-128"/>
            </a:endParaRPr>
          </a:p>
          <a:p>
            <a:pPr algn="r"/>
            <a:r>
              <a:rPr kumimoji="1" lang="ja-JP" altLang="en-US" dirty="0" smtClean="0">
                <a:latin typeface="BIZ UDPゴシック" panose="020B0400000000000000" pitchFamily="50" charset="-128"/>
                <a:ea typeface="BIZ UDPゴシック" panose="020B0400000000000000" pitchFamily="50" charset="-128"/>
              </a:rPr>
              <a:t>大阪府 </a:t>
            </a:r>
            <a:r>
              <a:rPr kumimoji="1" lang="en-US" altLang="ja-JP" dirty="0" smtClean="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能勢</a:t>
            </a:r>
            <a:r>
              <a:rPr kumimoji="1" lang="ja-JP" altLang="en-US" dirty="0" smtClean="0">
                <a:latin typeface="BIZ UDPゴシック" panose="020B0400000000000000" pitchFamily="50" charset="-128"/>
                <a:ea typeface="BIZ UDPゴシック" panose="020B0400000000000000" pitchFamily="50" charset="-128"/>
              </a:rPr>
              <a:t>町</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00099" y="3822700"/>
            <a:ext cx="8331201" cy="143116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などの成果を踏まえ</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どのような影響を与えるかを分析するために財政シミュレーションを作成。</a:t>
            </a:r>
            <a:endParaRPr kumimoji="1" lang="en-US" altLang="ja-JP" sz="1300" b="1"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この結果を踏まえつつ、今後、さらなる広域連携や行財政改革の推進など、必要な取組みについて検討。</a:t>
            </a:r>
            <a:endParaRPr kumimoji="1" lang="ja-JP" altLang="en-US" sz="13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48710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33754" y="5705900"/>
            <a:ext cx="9820561" cy="616077"/>
          </a:xfrm>
          <a:prstGeom prst="rect">
            <a:avLst/>
          </a:prstGeom>
          <a:ln>
            <a:noFill/>
          </a:ln>
        </p:spPr>
      </p:pic>
      <p:graphicFrame>
        <p:nvGraphicFramePr>
          <p:cNvPr id="27" name="グラフ 26">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3172045922"/>
              </p:ext>
            </p:extLst>
          </p:nvPr>
        </p:nvGraphicFramePr>
        <p:xfrm>
          <a:off x="5113536" y="2696997"/>
          <a:ext cx="4749800" cy="3096000"/>
        </p:xfrm>
        <a:graphic>
          <a:graphicData uri="http://schemas.openxmlformats.org/drawingml/2006/chart">
            <c:chart xmlns:c="http://schemas.openxmlformats.org/drawingml/2006/chart" xmlns:r="http://schemas.openxmlformats.org/officeDocument/2006/relationships" r:id="rId3"/>
          </a:graphicData>
        </a:graphic>
      </p:graphicFrame>
      <p:sp>
        <p:nvSpPr>
          <p:cNvPr id="4" name="正方形/長方形 3"/>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１．能勢</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町</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中長期財政</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シミュレーション</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92993" y="982856"/>
            <a:ext cx="9587988" cy="1169551"/>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ja-JP" altLang="en-US" sz="1600" dirty="0">
                <a:latin typeface="BIZ UDPゴシック" panose="020B0400000000000000" pitchFamily="50" charset="-128"/>
                <a:ea typeface="BIZ UDPゴシック" panose="020B0400000000000000" pitchFamily="50" charset="-128"/>
              </a:rPr>
              <a:t>の財政収支は、人口と連動</a:t>
            </a:r>
            <a:r>
              <a:rPr kumimoji="1" lang="ja-JP" altLang="en-US" sz="1600" dirty="0" smtClean="0">
                <a:latin typeface="BIZ UDPゴシック" panose="020B0400000000000000" pitchFamily="50" charset="-128"/>
                <a:ea typeface="BIZ UDPゴシック" panose="020B0400000000000000" pitchFamily="50" charset="-128"/>
              </a:rPr>
              <a:t>して町税</a:t>
            </a:r>
            <a:r>
              <a:rPr kumimoji="1" lang="ja-JP" altLang="en-US" sz="1600" dirty="0">
                <a:latin typeface="BIZ UDPゴシック" panose="020B0400000000000000" pitchFamily="50" charset="-128"/>
                <a:ea typeface="BIZ UDPゴシック" panose="020B0400000000000000" pitchFamily="50" charset="-128"/>
              </a:rPr>
              <a:t>が減少する一方、地方交付税の大幅な増額は見込めない中</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社会</a:t>
            </a:r>
            <a:r>
              <a:rPr kumimoji="1" lang="ja-JP" altLang="en-US" sz="1600" dirty="0">
                <a:latin typeface="BIZ UDPゴシック" panose="020B0400000000000000" pitchFamily="50" charset="-128"/>
                <a:ea typeface="BIZ UDPゴシック" panose="020B0400000000000000" pitchFamily="50" charset="-128"/>
              </a:rPr>
              <a:t>保障関係経費</a:t>
            </a:r>
            <a:r>
              <a:rPr kumimoji="1" lang="ja-JP" altLang="en-US" sz="1600" dirty="0" smtClean="0">
                <a:latin typeface="BIZ UDPゴシック" panose="020B0400000000000000" pitchFamily="50" charset="-128"/>
                <a:ea typeface="BIZ UDPゴシック" panose="020B0400000000000000" pitchFamily="50" charset="-128"/>
              </a:rPr>
              <a:t>や</a:t>
            </a:r>
            <a:r>
              <a:rPr kumimoji="1" lang="ja-JP" altLang="en-US" sz="1600" dirty="0">
                <a:latin typeface="BIZ UDPゴシック" panose="020B0400000000000000" pitchFamily="50" charset="-128"/>
                <a:ea typeface="BIZ UDPゴシック" panose="020B0400000000000000" pitchFamily="50" charset="-128"/>
              </a:rPr>
              <a:t>物件費</a:t>
            </a:r>
            <a:r>
              <a:rPr kumimoji="1" lang="ja-JP" altLang="en-US" sz="1600" dirty="0" smtClean="0">
                <a:latin typeface="BIZ UDPゴシック" panose="020B0400000000000000" pitchFamily="50" charset="-128"/>
                <a:ea typeface="BIZ UDPゴシック" panose="020B0400000000000000" pitchFamily="50" charset="-128"/>
              </a:rPr>
              <a:t>等が</a:t>
            </a:r>
            <a:r>
              <a:rPr kumimoji="1" lang="ja-JP" altLang="en-US" sz="1600" dirty="0">
                <a:latin typeface="BIZ UDPゴシック" panose="020B0400000000000000" pitchFamily="50" charset="-128"/>
                <a:ea typeface="BIZ UDPゴシック" panose="020B0400000000000000" pitchFamily="50" charset="-128"/>
              </a:rPr>
              <a:t>増高する厳しい見通し</a:t>
            </a: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財政</a:t>
            </a:r>
            <a:r>
              <a:rPr kumimoji="1" lang="ja-JP" altLang="en-US" sz="1600" dirty="0">
                <a:latin typeface="BIZ UDPゴシック" panose="020B0400000000000000" pitchFamily="50" charset="-128"/>
                <a:ea typeface="BIZ UDPゴシック" panose="020B0400000000000000" pitchFamily="50" charset="-128"/>
              </a:rPr>
              <a:t>調整基金（令和元年度決算</a:t>
            </a:r>
            <a:r>
              <a:rPr kumimoji="1" lang="ja-JP" altLang="en-US" sz="1600" dirty="0" smtClean="0">
                <a:latin typeface="BIZ UDPゴシック" panose="020B0400000000000000" pitchFamily="50" charset="-128"/>
                <a:ea typeface="BIZ UDPゴシック" panose="020B0400000000000000" pitchFamily="50" charset="-128"/>
              </a:rPr>
              <a:t>で</a:t>
            </a:r>
            <a:r>
              <a:rPr kumimoji="1" lang="en-US" altLang="ja-JP" sz="1600" dirty="0" smtClean="0">
                <a:latin typeface="BIZ UDPゴシック" panose="020B0400000000000000" pitchFamily="50" charset="-128"/>
                <a:ea typeface="BIZ UDPゴシック" panose="020B0400000000000000" pitchFamily="50" charset="-128"/>
              </a:rPr>
              <a:t>13.5</a:t>
            </a:r>
            <a:r>
              <a:rPr kumimoji="1" lang="ja-JP" altLang="en-US" sz="1600" dirty="0" smtClean="0">
                <a:latin typeface="BIZ UDPゴシック" panose="020B0400000000000000" pitchFamily="50" charset="-128"/>
                <a:ea typeface="BIZ UDPゴシック" panose="020B0400000000000000" pitchFamily="50" charset="-128"/>
              </a:rPr>
              <a:t>億</a:t>
            </a:r>
            <a:r>
              <a:rPr kumimoji="1" lang="ja-JP" altLang="en-US" sz="1600" dirty="0">
                <a:latin typeface="BIZ UDPゴシック" panose="020B0400000000000000" pitchFamily="50" charset="-128"/>
                <a:ea typeface="BIZ UDPゴシック" panose="020B0400000000000000" pitchFamily="50" charset="-128"/>
              </a:rPr>
              <a:t>円）は</a:t>
            </a:r>
            <a:r>
              <a:rPr kumimoji="1" lang="ja-JP" altLang="en-US" sz="1600" dirty="0" smtClean="0">
                <a:latin typeface="BIZ UDPゴシック" panose="020B0400000000000000" pitchFamily="50" charset="-128"/>
                <a:ea typeface="BIZ UDPゴシック" panose="020B0400000000000000" pitchFamily="50" charset="-128"/>
              </a:rPr>
              <a:t>令和</a:t>
            </a:r>
            <a:r>
              <a:rPr kumimoji="1" lang="ja-JP" altLang="en-US" sz="1600" dirty="0">
                <a:latin typeface="BIZ UDPゴシック" panose="020B0400000000000000" pitchFamily="50" charset="-128"/>
                <a:ea typeface="BIZ UDPゴシック" panose="020B0400000000000000" pitchFamily="50" charset="-128"/>
              </a:rPr>
              <a:t>９</a:t>
            </a:r>
            <a:r>
              <a:rPr kumimoji="1" lang="ja-JP" altLang="en-US" sz="1600" dirty="0" smtClean="0">
                <a:latin typeface="BIZ UDPゴシック" panose="020B0400000000000000" pitchFamily="50" charset="-128"/>
                <a:ea typeface="BIZ UDPゴシック" panose="020B0400000000000000" pitchFamily="50" charset="-128"/>
              </a:rPr>
              <a:t>年度</a:t>
            </a:r>
            <a:r>
              <a:rPr kumimoji="1" lang="ja-JP" altLang="en-US" sz="1600" dirty="0">
                <a:latin typeface="BIZ UDPゴシック" panose="020B0400000000000000" pitchFamily="50" charset="-128"/>
                <a:ea typeface="BIZ UDPゴシック" panose="020B0400000000000000" pitchFamily="50" charset="-128"/>
              </a:rPr>
              <a:t>に枯渇する</a:t>
            </a:r>
            <a:r>
              <a:rPr kumimoji="1" lang="ja-JP" altLang="en-US" sz="1600" dirty="0" smtClean="0">
                <a:latin typeface="BIZ UDPゴシック" panose="020B0400000000000000" pitchFamily="50" charset="-128"/>
                <a:ea typeface="BIZ UDPゴシック" panose="020B0400000000000000" pitchFamily="50" charset="-128"/>
              </a:rPr>
              <a:t>見通し</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898410"/>
            <a:ext cx="9487041" cy="137394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１</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688001" y="4024968"/>
            <a:ext cx="95450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歳出総額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7468296" y="5035506"/>
            <a:ext cx="123755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歳入総額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単年度の財源不足</a:t>
            </a:r>
            <a:r>
              <a:rPr kumimoji="1" lang="ja-JP" altLang="en-US" sz="1400" dirty="0" smtClean="0">
                <a:latin typeface="BIZ UDPゴシック" panose="020B0400000000000000" pitchFamily="50" charset="-128"/>
                <a:ea typeface="BIZ UDPゴシック" panose="020B0400000000000000" pitchFamily="50" charset="-128"/>
              </a:rPr>
              <a:t>額　（実質</a:t>
            </a:r>
            <a:r>
              <a:rPr kumimoji="1" lang="ja-JP" altLang="en-US" sz="1400" dirty="0">
                <a:latin typeface="BIZ UDPゴシック" panose="020B0400000000000000" pitchFamily="50" charset="-128"/>
                <a:ea typeface="BIZ UDPゴシック" panose="020B0400000000000000" pitchFamily="50" charset="-128"/>
              </a:rPr>
              <a:t>単年度</a:t>
            </a:r>
            <a:r>
              <a:rPr kumimoji="1" lang="ja-JP" altLang="en-US" sz="1400" dirty="0" smtClean="0">
                <a:latin typeface="BIZ UDPゴシック" panose="020B0400000000000000" pitchFamily="50" charset="-128"/>
                <a:ea typeface="BIZ UDPゴシック" panose="020B0400000000000000" pitchFamily="50" charset="-128"/>
              </a:rPr>
              <a:t>収支）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歳入総額・歳出総額の見通し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318392" y="6581492"/>
            <a:ext cx="9360000" cy="307777"/>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この</a:t>
            </a:r>
            <a:r>
              <a:rPr kumimoji="1" lang="ja-JP" altLang="en-US" sz="1400" dirty="0">
                <a:latin typeface="BIZ UDPゴシック" panose="020B0400000000000000" pitchFamily="50" charset="-128"/>
                <a:ea typeface="BIZ UDPゴシック" panose="020B0400000000000000" pitchFamily="50" charset="-128"/>
              </a:rPr>
              <a:t>試算は不確定</a:t>
            </a:r>
            <a:r>
              <a:rPr kumimoji="1" lang="ja-JP" altLang="en-US" sz="1400" dirty="0" smtClean="0">
                <a:latin typeface="BIZ UDPゴシック" panose="020B0400000000000000" pitchFamily="50" charset="-128"/>
                <a:ea typeface="BIZ UDPゴシック" panose="020B0400000000000000" pitchFamily="50" charset="-128"/>
              </a:rPr>
              <a:t>要素</a:t>
            </a:r>
            <a:r>
              <a:rPr kumimoji="1" lang="ja-JP" altLang="en-US" sz="1400" dirty="0">
                <a:latin typeface="BIZ UDPゴシック" panose="020B0400000000000000" pitchFamily="50" charset="-128"/>
                <a:ea typeface="BIZ UDPゴシック" panose="020B0400000000000000" pitchFamily="50" charset="-128"/>
              </a:rPr>
              <a:t>を多く含んでおり、将来に向かって相当の幅をもってみる</a:t>
            </a:r>
            <a:r>
              <a:rPr kumimoji="1" lang="ja-JP" altLang="en-US" sz="1400" dirty="0" smtClean="0">
                <a:latin typeface="BIZ UDPゴシック" panose="020B0400000000000000" pitchFamily="50" charset="-128"/>
                <a:ea typeface="BIZ UDPゴシック" panose="020B0400000000000000" pitchFamily="50" charset="-128"/>
              </a:rPr>
              <a:t>必要がある</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109544"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34944" y="6274930"/>
            <a:ext cx="1692000" cy="230832"/>
          </a:xfrm>
          <a:prstGeom prst="rect">
            <a:avLst/>
          </a:prstGeom>
          <a:noFill/>
        </p:spPr>
        <p:txBody>
          <a:bodyPr wrap="square" rtlCol="0" anchor="ctr">
            <a:spAutoFit/>
          </a:bodyPr>
          <a:lstStyle/>
          <a:p>
            <a:pPr algn="ctr"/>
            <a:r>
              <a:rPr kumimoji="1" lang="ja-JP" altLang="en-US" sz="900" dirty="0" smtClean="0">
                <a:latin typeface="BIZ UDPゴシック" panose="020B0400000000000000" pitchFamily="50" charset="-128"/>
                <a:ea typeface="BIZ UDPゴシック" panose="020B0400000000000000" pitchFamily="50" charset="-128"/>
              </a:rPr>
              <a:t>（▲は累積の財源不足額）</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7108546" y="6290318"/>
            <a:ext cx="1008000" cy="338554"/>
          </a:xfrm>
          <a:prstGeom prst="rect">
            <a:avLst/>
          </a:prstGeom>
          <a:noFill/>
        </p:spPr>
        <p:txBody>
          <a:bodyPr wrap="square" rtlCol="0" anchor="ctr">
            <a:spAutoFit/>
          </a:bodyPr>
          <a:lstStyle/>
          <a:p>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財政再生基準</a:t>
            </a:r>
            <a:endParaRPr kumimoji="1" lang="en-US" altLang="ja-JP" sz="800"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a:t>
            </a:r>
            <a:r>
              <a:rPr kumimoji="1" lang="en-US" altLang="ja-JP" sz="800" dirty="0" smtClean="0">
                <a:solidFill>
                  <a:srgbClr val="FF0000"/>
                </a:solidFill>
                <a:latin typeface="BIZ UDPゴシック" panose="020B0400000000000000" pitchFamily="50" charset="-128"/>
                <a:ea typeface="BIZ UDPゴシック" panose="020B0400000000000000" pitchFamily="50" charset="-128"/>
              </a:rPr>
              <a:t>665</a:t>
            </a:r>
            <a:endParaRPr kumimoji="1" lang="ja-JP" altLang="en-US" sz="800" dirty="0">
              <a:solidFill>
                <a:srgbClr val="FF0000"/>
              </a:solidFill>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6000684" y="6272966"/>
            <a:ext cx="1152000" cy="338554"/>
          </a:xfrm>
          <a:prstGeom prst="rect">
            <a:avLst/>
          </a:prstGeom>
          <a:noFill/>
        </p:spPr>
        <p:txBody>
          <a:bodyPr wrap="square" rtlCol="0" anchor="ctr">
            <a:spAutoFit/>
          </a:bodyPr>
          <a:lstStyle/>
          <a:p>
            <a:pPr algn="r"/>
            <a:r>
              <a:rPr kumimoji="1" lang="ja-JP" altLang="en-US" sz="800" dirty="0" smtClean="0">
                <a:solidFill>
                  <a:schemeClr val="accent2"/>
                </a:solidFill>
                <a:latin typeface="BIZ UDPゴシック" panose="020B0400000000000000" pitchFamily="50" charset="-128"/>
                <a:ea typeface="BIZ UDPゴシック" panose="020B0400000000000000" pitchFamily="50" charset="-128"/>
              </a:rPr>
              <a:t>早期健全化基準</a:t>
            </a:r>
            <a:endParaRPr kumimoji="1" lang="en-US" altLang="ja-JP" sz="800" dirty="0" smtClean="0">
              <a:solidFill>
                <a:schemeClr val="accent2"/>
              </a:solidFill>
              <a:latin typeface="BIZ UDPゴシック" panose="020B0400000000000000" pitchFamily="50" charset="-128"/>
              <a:ea typeface="BIZ UDPゴシック" panose="020B0400000000000000" pitchFamily="50" charset="-128"/>
            </a:endParaRPr>
          </a:p>
          <a:p>
            <a:pPr algn="r"/>
            <a:r>
              <a:rPr kumimoji="1" lang="ja-JP" altLang="en-US" sz="800" dirty="0" smtClean="0">
                <a:solidFill>
                  <a:schemeClr val="accent2"/>
                </a:solidFill>
                <a:latin typeface="BIZ UDPゴシック" panose="020B0400000000000000" pitchFamily="50" charset="-128"/>
                <a:ea typeface="BIZ UDPゴシック" panose="020B0400000000000000" pitchFamily="50" charset="-128"/>
              </a:rPr>
              <a:t>▲</a:t>
            </a:r>
            <a:r>
              <a:rPr kumimoji="1" lang="en-US" altLang="ja-JP" sz="800" dirty="0" smtClean="0">
                <a:solidFill>
                  <a:schemeClr val="accent2"/>
                </a:solidFill>
                <a:latin typeface="BIZ UDPゴシック" panose="020B0400000000000000" pitchFamily="50" charset="-128"/>
                <a:ea typeface="BIZ UDPゴシック" panose="020B0400000000000000" pitchFamily="50" charset="-128"/>
              </a:rPr>
              <a:t>499</a:t>
            </a:r>
            <a:endParaRPr kumimoji="1" lang="ja-JP" altLang="en-US" sz="800" dirty="0">
              <a:solidFill>
                <a:schemeClr val="accent2"/>
              </a:solidFill>
              <a:latin typeface="BIZ UDPゴシック" panose="020B0400000000000000" pitchFamily="50" charset="-128"/>
              <a:ea typeface="BIZ UDPゴシック" panose="020B0400000000000000" pitchFamily="50" charset="-128"/>
            </a:endParaRPr>
          </a:p>
        </p:txBody>
      </p:sp>
      <p:sp>
        <p:nvSpPr>
          <p:cNvPr id="8" name="角丸四角形 7"/>
          <p:cNvSpPr/>
          <p:nvPr/>
        </p:nvSpPr>
        <p:spPr>
          <a:xfrm>
            <a:off x="5552244" y="5880150"/>
            <a:ext cx="504000" cy="396000"/>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6603726" y="5880150"/>
            <a:ext cx="504000" cy="396000"/>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7131326" y="5880150"/>
            <a:ext cx="504000" cy="396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793007" y="6383202"/>
            <a:ext cx="2142699" cy="230832"/>
          </a:xfrm>
          <a:prstGeom prst="rect">
            <a:avLst/>
          </a:prstGeom>
          <a:noFill/>
        </p:spPr>
        <p:txBody>
          <a:bodyPr wrap="squar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 令和元年度決算ベース</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26" name="グラフ 25">
            <a:extLst>
              <a:ext uri="{FF2B5EF4-FFF2-40B4-BE49-F238E27FC236}">
                <a16:creationId xmlns:a16="http://schemas.microsoft.com/office/drawing/2014/main" id="{AC842FC4-2FF1-437B-84EE-871AE52AD801}"/>
              </a:ext>
            </a:extLst>
          </p:cNvPr>
          <p:cNvGraphicFramePr>
            <a:graphicFrameLocks/>
          </p:cNvGraphicFramePr>
          <p:nvPr>
            <p:extLst>
              <p:ext uri="{D42A27DB-BD31-4B8C-83A1-F6EECF244321}">
                <p14:modId xmlns:p14="http://schemas.microsoft.com/office/powerpoint/2010/main" val="2624263969"/>
              </p:ext>
            </p:extLst>
          </p:nvPr>
        </p:nvGraphicFramePr>
        <p:xfrm>
          <a:off x="56342" y="2285779"/>
          <a:ext cx="5157008" cy="3540785"/>
        </p:xfrm>
        <a:graphic>
          <a:graphicData uri="http://schemas.openxmlformats.org/drawingml/2006/chart">
            <c:chart xmlns:c="http://schemas.openxmlformats.org/drawingml/2006/chart" xmlns:r="http://schemas.openxmlformats.org/officeDocument/2006/relationships" r:id="rId4"/>
          </a:graphicData>
        </a:graphic>
      </p:graphicFrame>
      <p:sp>
        <p:nvSpPr>
          <p:cNvPr id="30" name="テキスト ボックス 29"/>
          <p:cNvSpPr txBox="1"/>
          <p:nvPr/>
        </p:nvSpPr>
        <p:spPr>
          <a:xfrm>
            <a:off x="7535728" y="1587500"/>
            <a:ext cx="2040654" cy="600164"/>
          </a:xfrm>
          <a:prstGeom prst="rect">
            <a:avLst/>
          </a:prstGeom>
          <a:noFill/>
          <a:ln w="28575">
            <a:solidFill>
              <a:schemeClr val="tx2"/>
            </a:solidFill>
            <a:prstDash val="sysDash"/>
          </a:ln>
        </p:spPr>
        <p:txBody>
          <a:bodyPr wrap="square" rtlCol="0">
            <a:spAutoFit/>
          </a:bodyPr>
          <a:lstStyle/>
          <a:p>
            <a:r>
              <a:rPr kumimoji="1" lang="ja-JP" altLang="en-US" sz="1100" dirty="0" smtClean="0">
                <a:latin typeface="BIZ UDPゴシック" panose="020B0400000000000000" pitchFamily="50" charset="-128"/>
                <a:ea typeface="BIZ UDPゴシック" panose="020B0400000000000000" pitchFamily="50" charset="-128"/>
              </a:rPr>
              <a:t>特定目的基金からの繰入は見込まず、財源不足額に財政調整基金のみを充当する場合</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4744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．財政シミュレーション</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方法</a:t>
            </a:r>
          </a:p>
        </p:txBody>
      </p:sp>
      <p:sp>
        <p:nvSpPr>
          <p:cNvPr id="13" name="正方形/長方形 12"/>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２</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92993" y="925706"/>
            <a:ext cx="9587988" cy="1887696"/>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令和元</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推計</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社会</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保障・人口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問題研究所</a:t>
            </a:r>
            <a:r>
              <a:rPr kumimoji="1" lang="ja-JP" altLang="en-US" sz="1100" dirty="0">
                <a:solidFill>
                  <a:schemeClr val="tx1">
                    <a:lumMod val="95000"/>
                    <a:lumOff val="5000"/>
                  </a:schemeClr>
                </a:solidFill>
                <a:latin typeface="BIZ UDPゴシック" panose="020B0400000000000000" pitchFamily="50" charset="-128"/>
                <a:ea typeface="BIZ UDPゴシック" panose="020B0400000000000000" pitchFamily="50" charset="-128"/>
              </a:rPr>
              <a:t>（社人研）</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の人口推計と連動</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の費目は、近年の増加率や平均値などから試算</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コロナ</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禍などによる景気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動向が</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町</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税</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に及ぼす影響や、今後対応が求められる老朽化した公共施設</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の</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更新</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費用は本試算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に織り込んで</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いないが、財政収支への影響が大きいと想定されるので留意が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必要</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191499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144886082"/>
              </p:ext>
            </p:extLst>
          </p:nvPr>
        </p:nvGraphicFramePr>
        <p:xfrm>
          <a:off x="298980" y="2975017"/>
          <a:ext cx="4287244" cy="3096001"/>
        </p:xfrm>
        <a:graphic>
          <a:graphicData uri="http://schemas.openxmlformats.org/drawingml/2006/table">
            <a:tbl>
              <a:tblPr>
                <a:tableStyleId>{5940675A-B579-460E-94D1-54222C63F5DA}</a:tableStyleId>
              </a:tblPr>
              <a:tblGrid>
                <a:gridCol w="333612">
                  <a:extLst>
                    <a:ext uri="{9D8B030D-6E8A-4147-A177-3AD203B41FA5}">
                      <a16:colId xmlns:a16="http://schemas.microsoft.com/office/drawing/2014/main" val="3356660803"/>
                    </a:ext>
                  </a:extLst>
                </a:gridCol>
                <a:gridCol w="1630729">
                  <a:extLst>
                    <a:ext uri="{9D8B030D-6E8A-4147-A177-3AD203B41FA5}">
                      <a16:colId xmlns:a16="http://schemas.microsoft.com/office/drawing/2014/main" val="2163183408"/>
                    </a:ext>
                  </a:extLst>
                </a:gridCol>
                <a:gridCol w="2322903">
                  <a:extLst>
                    <a:ext uri="{9D8B030D-6E8A-4147-A177-3AD203B41FA5}">
                      <a16:colId xmlns:a16="http://schemas.microsoft.com/office/drawing/2014/main" val="2898818577"/>
                    </a:ext>
                  </a:extLst>
                </a:gridCol>
              </a:tblGrid>
              <a:tr h="349849">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4326">
                <a:tc rowSpan="4">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町税</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a:t>
                      </a:r>
                      <a:r>
                        <a:rPr kumimoji="1" lang="ja-JP" altLang="en-US" sz="1200" b="0" dirty="0" smtClean="0">
                          <a:latin typeface="BIZ UDPゴシック" panose="020B0400000000000000" pitchFamily="50" charset="-128"/>
                          <a:ea typeface="BIZ UDPゴシック" panose="020B0400000000000000" pitchFamily="50" charset="-128"/>
                        </a:rPr>
                        <a:t>個人町民税など）</a:t>
                      </a:r>
                      <a:r>
                        <a:rPr kumimoji="1" lang="ja-JP" altLang="en-US" sz="1200" b="0" dirty="0">
                          <a:latin typeface="BIZ UDPゴシック" panose="020B0400000000000000" pitchFamily="50" charset="-128"/>
                          <a:ea typeface="BIZ UDPゴシック" panose="020B0400000000000000" pitchFamily="50" charset="-128"/>
                        </a:rPr>
                        <a:t>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61432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a:t>
                      </a:r>
                      <a:r>
                        <a:rPr kumimoji="1" lang="ja-JP" altLang="en-US" sz="1200" b="0" dirty="0" smtClean="0">
                          <a:latin typeface="BIZ UDPゴシック" panose="020B0400000000000000" pitchFamily="50" charset="-128"/>
                          <a:ea typeface="BIZ UDPゴシック" panose="020B0400000000000000" pitchFamily="50" charset="-128"/>
                        </a:rPr>
                        <a:t>踏まえ</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近年と同水準</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59494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r>
                        <a:rPr kumimoji="1" lang="ja-JP" altLang="en-US" sz="1200" b="0" dirty="0" smtClean="0">
                          <a:latin typeface="BIZ UDPゴシック" panose="020B0400000000000000" pitchFamily="50" charset="-128"/>
                          <a:ea typeface="BIZ UDPゴシック" panose="020B0400000000000000" pitchFamily="50" charset="-128"/>
                        </a:rPr>
                        <a:t>、</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smtClean="0">
                          <a:latin typeface="BIZ UDPゴシック" panose="020B0400000000000000" pitchFamily="50" charset="-128"/>
                          <a:ea typeface="BIZ UDPゴシック" panose="020B0400000000000000" pitchFamily="50" charset="-128"/>
                        </a:rPr>
                        <a:t>町債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p>
                  </a:txBody>
                  <a:tcPr anchor="ctr"/>
                </a:tc>
                <a:extLst>
                  <a:ext uri="{0D108BD9-81ED-4DB2-BD59-A6C34878D82A}">
                    <a16:rowId xmlns:a16="http://schemas.microsoft.com/office/drawing/2014/main" val="4214000780"/>
                  </a:ext>
                </a:extLst>
              </a:tr>
              <a:tr h="9225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交付金・譲与税等、</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諸収入（使用料・手数料、財産収入、寄附金　など）</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49666177"/>
                  </a:ext>
                </a:extLst>
              </a:tr>
            </a:tbl>
          </a:graphicData>
        </a:graphic>
      </p:graphicFrame>
      <p:graphicFrame>
        <p:nvGraphicFramePr>
          <p:cNvPr id="16"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4103084622"/>
              </p:ext>
            </p:extLst>
          </p:nvPr>
        </p:nvGraphicFramePr>
        <p:xfrm>
          <a:off x="5000977" y="2976832"/>
          <a:ext cx="4644978" cy="3512316"/>
        </p:xfrm>
        <a:graphic>
          <a:graphicData uri="http://schemas.openxmlformats.org/drawingml/2006/table">
            <a:tbl>
              <a:tblPr>
                <a:tableStyleId>{5940675A-B579-460E-94D1-54222C63F5DA}</a:tableStyleId>
              </a:tblPr>
              <a:tblGrid>
                <a:gridCol w="361449">
                  <a:extLst>
                    <a:ext uri="{9D8B030D-6E8A-4147-A177-3AD203B41FA5}">
                      <a16:colId xmlns:a16="http://schemas.microsoft.com/office/drawing/2014/main" val="3356660803"/>
                    </a:ext>
                  </a:extLst>
                </a:gridCol>
                <a:gridCol w="1463763">
                  <a:extLst>
                    <a:ext uri="{9D8B030D-6E8A-4147-A177-3AD203B41FA5}">
                      <a16:colId xmlns:a16="http://schemas.microsoft.com/office/drawing/2014/main" val="2163183408"/>
                    </a:ext>
                  </a:extLst>
                </a:gridCol>
                <a:gridCol w="2819766">
                  <a:extLst>
                    <a:ext uri="{9D8B030D-6E8A-4147-A177-3AD203B41FA5}">
                      <a16:colId xmlns:a16="http://schemas.microsoft.com/office/drawing/2014/main" val="2898818577"/>
                    </a:ext>
                  </a:extLst>
                </a:gridCol>
              </a:tblGrid>
              <a:tr h="330762">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6123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人件費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給与等は近年と同水準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退職手当は個別に積上げ</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扶助費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330762">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物件費、補助費等</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を踏まえ</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461238">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建設事業費、</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維持補修費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公債費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既発分は町による推計</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新発分は歳入の町債と連動</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77315266"/>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繰出金</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企業会計は近年と同水準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全体として増加基調だが、令和</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6</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年度からの</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末端給水事業の水道企業団との統合により水道事業が皆減</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2" name="テキスト ボックス 11"/>
          <p:cNvSpPr txBox="1"/>
          <p:nvPr/>
        </p:nvSpPr>
        <p:spPr>
          <a:xfrm>
            <a:off x="318392" y="6505292"/>
            <a:ext cx="9360000" cy="523220"/>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特定</a:t>
            </a:r>
            <a:r>
              <a:rPr kumimoji="1" lang="ja-JP" altLang="en-US" sz="1400" dirty="0" smtClean="0">
                <a:latin typeface="BIZ UDPゴシック" panose="020B0400000000000000" pitchFamily="50" charset="-128"/>
                <a:ea typeface="BIZ UDPゴシック" panose="020B0400000000000000" pitchFamily="50" charset="-128"/>
              </a:rPr>
              <a:t>目的基金から</a:t>
            </a:r>
            <a:r>
              <a:rPr kumimoji="1" lang="ja-JP" altLang="en-US" sz="1400" dirty="0">
                <a:latin typeface="BIZ UDPゴシック" panose="020B0400000000000000" pitchFamily="50" charset="-128"/>
                <a:ea typeface="BIZ UDPゴシック" panose="020B0400000000000000" pitchFamily="50" charset="-128"/>
              </a:rPr>
              <a:t>の</a:t>
            </a:r>
            <a:r>
              <a:rPr kumimoji="1" lang="ja-JP" altLang="en-US" sz="1400" dirty="0" smtClean="0">
                <a:latin typeface="BIZ UDPゴシック" panose="020B0400000000000000" pitchFamily="50" charset="-128"/>
                <a:ea typeface="BIZ UDPゴシック" panose="020B0400000000000000" pitchFamily="50" charset="-128"/>
              </a:rPr>
              <a:t>繰入金は</a:t>
            </a:r>
            <a:r>
              <a:rPr kumimoji="1" lang="ja-JP" altLang="en-US" sz="1400" dirty="0">
                <a:latin typeface="BIZ UDPゴシック" panose="020B0400000000000000" pitchFamily="50" charset="-128"/>
                <a:ea typeface="BIZ UDPゴシック" panose="020B0400000000000000" pitchFamily="50" charset="-128"/>
              </a:rPr>
              <a:t>見込まず</a:t>
            </a:r>
            <a:r>
              <a:rPr kumimoji="1" lang="ja-JP" altLang="en-US" sz="1400" dirty="0" smtClean="0">
                <a:latin typeface="BIZ UDPゴシック" panose="020B0400000000000000" pitchFamily="50" charset="-128"/>
                <a:ea typeface="BIZ UDPゴシック" panose="020B0400000000000000" pitchFamily="50" charset="-128"/>
              </a:rPr>
              <a:t>、各年度の財源不足額に</a:t>
            </a:r>
            <a:r>
              <a:rPr kumimoji="1" lang="ja-JP" altLang="en-US" sz="1400" dirty="0">
                <a:latin typeface="BIZ UDPゴシック" panose="020B0400000000000000" pitchFamily="50" charset="-128"/>
                <a:ea typeface="BIZ UDPゴシック" panose="020B0400000000000000" pitchFamily="50" charset="-128"/>
              </a:rPr>
              <a:t>は財政調整</a:t>
            </a:r>
            <a:r>
              <a:rPr kumimoji="1" lang="ja-JP" altLang="en-US" sz="1400" dirty="0" smtClean="0">
                <a:latin typeface="BIZ UDPゴシック" panose="020B0400000000000000" pitchFamily="50" charset="-128"/>
                <a:ea typeface="BIZ UDPゴシック" panose="020B0400000000000000" pitchFamily="50" charset="-128"/>
              </a:rPr>
              <a:t>基金からの繰入金のみ</a:t>
            </a:r>
            <a:r>
              <a:rPr kumimoji="1" lang="ja-JP" altLang="en-US" sz="1400" dirty="0">
                <a:latin typeface="BIZ UDPゴシック" panose="020B0400000000000000" pitchFamily="50" charset="-128"/>
                <a:ea typeface="BIZ UDPゴシック" panose="020B0400000000000000" pitchFamily="50" charset="-128"/>
              </a:rPr>
              <a:t>を</a:t>
            </a:r>
            <a:r>
              <a:rPr kumimoji="1" lang="ja-JP" altLang="en-US" sz="1400" dirty="0" smtClean="0">
                <a:latin typeface="BIZ UDPゴシック" panose="020B0400000000000000" pitchFamily="50" charset="-128"/>
                <a:ea typeface="BIZ UDPゴシック" panose="020B0400000000000000" pitchFamily="50" charset="-128"/>
              </a:rPr>
              <a:t>充当</a:t>
            </a:r>
            <a:endParaRPr kumimoji="1" lang="ja-JP" altLang="en-US" sz="1400" dirty="0">
              <a:latin typeface="BIZ UDPゴシック" panose="020B0400000000000000" pitchFamily="50" charset="-128"/>
              <a:ea typeface="BIZ UDPゴシック" panose="020B0400000000000000" pitchFamily="50" charset="-128"/>
            </a:endParaRPr>
          </a:p>
          <a:p>
            <a:endParaRPr kumimoji="1" lang="en-US" altLang="ja-JP" sz="1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1940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グラフ 34"/>
          <p:cNvGraphicFramePr>
            <a:graphicFrameLocks/>
          </p:cNvGraphicFramePr>
          <p:nvPr>
            <p:extLst>
              <p:ext uri="{D42A27DB-BD31-4B8C-83A1-F6EECF244321}">
                <p14:modId xmlns:p14="http://schemas.microsoft.com/office/powerpoint/2010/main" val="1455520199"/>
              </p:ext>
            </p:extLst>
          </p:nvPr>
        </p:nvGraphicFramePr>
        <p:xfrm>
          <a:off x="5037144" y="3728985"/>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4" name="グラフ 33">
            <a:extLst>
              <a:ext uri="{FF2B5EF4-FFF2-40B4-BE49-F238E27FC236}">
                <a16:creationId xmlns:a16="http://schemas.microsoft.com/office/drawing/2014/main" id="{27C96FCF-CEC4-4A05-A986-99E4725A2EFB}"/>
              </a:ext>
            </a:extLst>
          </p:cNvPr>
          <p:cNvGraphicFramePr>
            <a:graphicFrameLocks/>
          </p:cNvGraphicFramePr>
          <p:nvPr>
            <p:extLst>
              <p:ext uri="{D42A27DB-BD31-4B8C-83A1-F6EECF244321}">
                <p14:modId xmlns:p14="http://schemas.microsoft.com/office/powerpoint/2010/main" val="1162977961"/>
              </p:ext>
            </p:extLst>
          </p:nvPr>
        </p:nvGraphicFramePr>
        <p:xfrm>
          <a:off x="165104" y="3736327"/>
          <a:ext cx="4690583" cy="2736000"/>
        </p:xfrm>
        <a:graphic>
          <a:graphicData uri="http://schemas.openxmlformats.org/drawingml/2006/chart">
            <c:chart xmlns:c="http://schemas.openxmlformats.org/drawingml/2006/chart" xmlns:r="http://schemas.openxmlformats.org/officeDocument/2006/relationships" r:id="rId3"/>
          </a:graphicData>
        </a:graphic>
      </p:graphicFrame>
      <p:sp>
        <p:nvSpPr>
          <p:cNvPr id="18" name="テキスト ボックス 11"/>
          <p:cNvSpPr txBox="1"/>
          <p:nvPr/>
        </p:nvSpPr>
        <p:spPr>
          <a:xfrm>
            <a:off x="5580802" y="3492907"/>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区分</a:t>
            </a:r>
            <a:r>
              <a:rPr kumimoji="1" lang="ja-JP" altLang="en-US" sz="1400" dirty="0">
                <a:latin typeface="BIZ UDPゴシック" panose="020B0400000000000000" pitchFamily="50" charset="-128"/>
                <a:ea typeface="BIZ UDPゴシック" panose="020B0400000000000000" pitchFamily="50" charset="-128"/>
              </a:rPr>
              <a:t>別</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人口</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推移</a:t>
            </a: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78059" y="69752"/>
            <a:ext cx="7112845"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．能勢町の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人口</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　</a:t>
            </a:r>
            <a:r>
              <a:rPr kumimoji="1" lang="ja-JP" altLang="en-US"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a:t>
            </a: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10" name="正方形/長方形 9"/>
          <p:cNvSpPr/>
          <p:nvPr/>
        </p:nvSpPr>
        <p:spPr>
          <a:xfrm>
            <a:off x="292993" y="982856"/>
            <a:ext cx="9587988" cy="2215991"/>
          </a:xfrm>
          <a:prstGeom prst="rect">
            <a:avLst/>
          </a:prstGeom>
        </p:spPr>
        <p:txBody>
          <a:bodyPr wrap="square">
            <a:spAutoFit/>
          </a:bodyPr>
          <a:lstStyle/>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国立社会保障・人口問題研究所が公表している最新の人口推計によれば、</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能勢町</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は今後、</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生産年齢人口が急激に減少する一方で、高齢者人口は高い水準で横ばい</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ja-JP" altLang="en-US"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en-US" altLang="ja-JP" sz="1600" dirty="0" smtClean="0">
                <a:latin typeface="BIZ UDPゴシック" panose="020B0400000000000000" pitchFamily="50" charset="-128"/>
                <a:ea typeface="BIZ UDPゴシック" panose="020B0400000000000000" pitchFamily="50" charset="-128"/>
              </a:rPr>
              <a:t>15</a:t>
            </a:r>
            <a:r>
              <a:rPr kumimoji="1" lang="ja-JP" altLang="en-US" sz="1600" dirty="0" smtClean="0">
                <a:latin typeface="BIZ UDPゴシック" panose="020B0400000000000000" pitchFamily="50" charset="-128"/>
                <a:ea typeface="BIZ UDPゴシック" panose="020B0400000000000000" pitchFamily="50" charset="-128"/>
              </a:rPr>
              <a:t>年間で、</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・総人口に占める生産年齢人口の割合は約</a:t>
            </a:r>
            <a:r>
              <a:rPr kumimoji="1" lang="en-US" altLang="ja-JP" sz="1600" dirty="0" smtClean="0">
                <a:latin typeface="BIZ UDPゴシック" panose="020B0400000000000000" pitchFamily="50" charset="-128"/>
                <a:ea typeface="BIZ UDPゴシック" panose="020B0400000000000000" pitchFamily="50" charset="-128"/>
              </a:rPr>
              <a:t>5%</a:t>
            </a:r>
            <a:r>
              <a:rPr kumimoji="1" lang="ja-JP" altLang="en-US" sz="1600" dirty="0" smtClean="0">
                <a:latin typeface="BIZ UDPゴシック" panose="020B0400000000000000" pitchFamily="50" charset="-128"/>
                <a:ea typeface="BIZ UDPゴシック" panose="020B0400000000000000" pitchFamily="50" charset="-128"/>
              </a:rPr>
              <a:t>減</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・総人口に占める高齢者人口の割合は</a:t>
            </a:r>
            <a:r>
              <a:rPr kumimoji="1" lang="ja-JP" altLang="en-US" sz="1600" dirty="0">
                <a:latin typeface="BIZ UDPゴシック" panose="020B0400000000000000" pitchFamily="50" charset="-128"/>
                <a:ea typeface="BIZ UDPゴシック" panose="020B0400000000000000" pitchFamily="50" charset="-128"/>
              </a:rPr>
              <a:t>約</a:t>
            </a:r>
            <a:r>
              <a:rPr kumimoji="1" lang="en-US" altLang="ja-JP" sz="1600" dirty="0" smtClean="0">
                <a:latin typeface="BIZ UDPゴシック" panose="020B0400000000000000" pitchFamily="50" charset="-128"/>
                <a:ea typeface="BIZ UDPゴシック" panose="020B0400000000000000" pitchFamily="50" charset="-128"/>
              </a:rPr>
              <a:t>7%</a:t>
            </a:r>
            <a:r>
              <a:rPr kumimoji="1" lang="ja-JP" altLang="en-US" sz="1600" dirty="0" smtClean="0">
                <a:latin typeface="BIZ UDPゴシック" panose="020B0400000000000000" pitchFamily="50" charset="-128"/>
                <a:ea typeface="BIZ UDPゴシック" panose="020B0400000000000000" pitchFamily="50" charset="-128"/>
              </a:rPr>
              <a:t>増</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332067" y="2541138"/>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0362" y="350595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総人口の推移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634010" y="23495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約５％）</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621310" y="27051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約７％）</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3" name="角丸四角形 2"/>
          <p:cNvSpPr/>
          <p:nvPr/>
        </p:nvSpPr>
        <p:spPr>
          <a:xfrm>
            <a:off x="8079517" y="2350448"/>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079517" y="2603500"/>
            <a:ext cx="1476000" cy="504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68200" y="346880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856156" y="33892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000700" y="4761774"/>
            <a:ext cx="1152000" cy="253916"/>
          </a:xfrm>
          <a:prstGeom prst="rect">
            <a:avLst/>
          </a:prstGeom>
          <a:noFill/>
        </p:spPr>
        <p:txBody>
          <a:bodyPr wrap="square" rtlCol="0">
            <a:spAutoFit/>
          </a:bodyPr>
          <a:lstStyle/>
          <a:p>
            <a:pPr algn="ctr"/>
            <a:r>
              <a:rPr kumimoji="1" lang="ja-JP" altLang="en-US" sz="1050" b="1" u="sng" dirty="0" smtClean="0">
                <a:latin typeface="BIZ UDPゴシック" panose="020B0400000000000000" pitchFamily="50" charset="-128"/>
                <a:ea typeface="BIZ UDPゴシック" panose="020B0400000000000000" pitchFamily="50" charset="-128"/>
              </a:rPr>
              <a:t>生産年齢</a:t>
            </a:r>
            <a:r>
              <a:rPr kumimoji="1" lang="ja-JP" altLang="en-US" sz="1050" b="1" u="sng" dirty="0">
                <a:latin typeface="BIZ UDPゴシック" panose="020B0400000000000000" pitchFamily="50" charset="-128"/>
                <a:ea typeface="BIZ UDPゴシック" panose="020B0400000000000000" pitchFamily="50" charset="-128"/>
              </a:rPr>
              <a:t>人口</a:t>
            </a:r>
          </a:p>
        </p:txBody>
      </p:sp>
      <p:sp>
        <p:nvSpPr>
          <p:cNvPr id="24" name="テキスト ボックス 23"/>
          <p:cNvSpPr txBox="1"/>
          <p:nvPr/>
        </p:nvSpPr>
        <p:spPr>
          <a:xfrm>
            <a:off x="7003202" y="4058720"/>
            <a:ext cx="1152000" cy="253916"/>
          </a:xfrm>
          <a:prstGeom prst="rect">
            <a:avLst/>
          </a:prstGeom>
          <a:noFill/>
        </p:spPr>
        <p:txBody>
          <a:bodyPr wrap="square" rtlCol="0">
            <a:spAutoFit/>
          </a:bodyPr>
          <a:lstStyle/>
          <a:p>
            <a:pPr algn="ctr"/>
            <a:r>
              <a:rPr kumimoji="1" lang="ja-JP" altLang="en-US" sz="1050" b="1" u="sng" dirty="0" smtClean="0">
                <a:latin typeface="BIZ UDPゴシック" panose="020B0400000000000000" pitchFamily="50" charset="-128"/>
                <a:ea typeface="BIZ UDPゴシック" panose="020B0400000000000000" pitchFamily="50" charset="-128"/>
              </a:rPr>
              <a:t>高齢者人口</a:t>
            </a:r>
            <a:endParaRPr kumimoji="1" lang="ja-JP" altLang="en-US" sz="1050" b="1" u="sng"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821891" y="385461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9,111</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133869" y="4288074"/>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6,339</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flipV="1">
            <a:off x="968280" y="3985139"/>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flipV="1">
            <a:off x="4589423" y="4535505"/>
            <a:ext cx="0" cy="232399"/>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7047518" y="5739843"/>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a:t>
            </a:r>
            <a:r>
              <a:rPr kumimoji="1" lang="ja-JP" altLang="en-US" sz="1050" dirty="0" smtClean="0">
                <a:latin typeface="BIZ UDPゴシック" panose="020B0400000000000000" pitchFamily="50" charset="-128"/>
                <a:ea typeface="BIZ UDPゴシック" panose="020B0400000000000000" pitchFamily="50" charset="-128"/>
              </a:rPr>
              <a:t>人口</a:t>
            </a:r>
            <a:endParaRPr kumimoji="1" lang="ja-JP" altLang="en-US" sz="1050" dirty="0">
              <a:latin typeface="BIZ UDPゴシック" panose="020B0400000000000000" pitchFamily="50" charset="-128"/>
              <a:ea typeface="BIZ UDPゴシック" panose="020B0400000000000000" pitchFamily="50" charset="-128"/>
            </a:endParaRPr>
          </a:p>
        </p:txBody>
      </p:sp>
      <p:cxnSp>
        <p:nvCxnSpPr>
          <p:cNvPr id="30" name="直線コネクタ 29"/>
          <p:cNvCxnSpPr/>
          <p:nvPr/>
        </p:nvCxnSpPr>
        <p:spPr>
          <a:xfrm flipV="1">
            <a:off x="5741208" y="4017267"/>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flipV="1">
            <a:off x="9345348" y="4897311"/>
            <a:ext cx="0" cy="232399"/>
          </a:xfrm>
          <a:prstGeom prst="line">
            <a:avLst/>
          </a:prstGeom>
          <a:ln w="6350"/>
        </p:spPr>
        <p:style>
          <a:lnRef idx="1">
            <a:schemeClr val="dk1"/>
          </a:lnRef>
          <a:fillRef idx="0">
            <a:schemeClr val="dk1"/>
          </a:fillRef>
          <a:effectRef idx="0">
            <a:schemeClr val="dk1"/>
          </a:effectRef>
          <a:fontRef idx="minor">
            <a:schemeClr val="tx1"/>
          </a:fontRef>
        </p:style>
      </p:cxnSp>
      <p:sp>
        <p:nvSpPr>
          <p:cNvPr id="32" name="テキスト ボックス 31"/>
          <p:cNvSpPr txBox="1"/>
          <p:nvPr/>
        </p:nvSpPr>
        <p:spPr>
          <a:xfrm>
            <a:off x="5498416" y="4138088"/>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4,667</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8771454" y="4631879"/>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2,295</a:t>
            </a:r>
            <a:endParaRPr kumimoji="1" lang="ja-JP" altLang="en-US" sz="900" dirty="0">
              <a:latin typeface="BIZ UDPゴシック" panose="020B0400000000000000" pitchFamily="50" charset="-128"/>
              <a:ea typeface="BIZ UDPゴシック" panose="020B0400000000000000" pitchFamily="50" charset="-128"/>
            </a:endParaRPr>
          </a:p>
        </p:txBody>
      </p:sp>
      <p:pic>
        <p:nvPicPr>
          <p:cNvPr id="4" name="図 3"/>
          <p:cNvPicPr>
            <a:picLocks noChangeAspect="1"/>
          </p:cNvPicPr>
          <p:nvPr/>
        </p:nvPicPr>
        <p:blipFill>
          <a:blip r:embed="rId4"/>
          <a:stretch>
            <a:fillRect/>
          </a:stretch>
        </p:blipFill>
        <p:spPr>
          <a:xfrm>
            <a:off x="6038439" y="1964635"/>
            <a:ext cx="1214438" cy="1143000"/>
          </a:xfrm>
          <a:prstGeom prst="rect">
            <a:avLst/>
          </a:prstGeom>
        </p:spPr>
      </p:pic>
      <p:pic>
        <p:nvPicPr>
          <p:cNvPr id="9" name="図 8"/>
          <p:cNvPicPr>
            <a:picLocks noChangeAspect="1"/>
          </p:cNvPicPr>
          <p:nvPr/>
        </p:nvPicPr>
        <p:blipFill>
          <a:blip r:embed="rId5"/>
          <a:stretch>
            <a:fillRect/>
          </a:stretch>
        </p:blipFill>
        <p:spPr>
          <a:xfrm>
            <a:off x="8113450" y="1991135"/>
            <a:ext cx="493681" cy="1112520"/>
          </a:xfrm>
          <a:prstGeom prst="rect">
            <a:avLst/>
          </a:prstGeom>
        </p:spPr>
      </p:pic>
      <p:sp>
        <p:nvSpPr>
          <p:cNvPr id="36" name="テキスト ボックス 35"/>
          <p:cNvSpPr txBox="1"/>
          <p:nvPr/>
        </p:nvSpPr>
        <p:spPr>
          <a:xfrm>
            <a:off x="2340109" y="4593821"/>
            <a:ext cx="1152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後期高齢者人口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2319742" y="5082366"/>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前期高齢者人口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2330047" y="5639915"/>
            <a:ext cx="1152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生産年齢人口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906210" y="5790083"/>
            <a:ext cx="756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年少人口</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8" name="直線矢印コネクタ 7"/>
          <p:cNvCxnSpPr/>
          <p:nvPr/>
        </p:nvCxnSpPr>
        <p:spPr>
          <a:xfrm flipH="1">
            <a:off x="953291" y="5975759"/>
            <a:ext cx="0" cy="145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1175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78059" y="66412"/>
            <a:ext cx="9151864"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費目別の傾向　</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（歳出：①建設事業費</a:t>
            </a:r>
            <a:r>
              <a:rPr kumimoji="1" lang="ja-JP" altLang="en-US"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（災害復旧含む）</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４</a:t>
            </a:r>
          </a:p>
        </p:txBody>
      </p:sp>
      <p:sp>
        <p:nvSpPr>
          <p:cNvPr id="16" name="正方形/長方形 15"/>
          <p:cNvSpPr/>
          <p:nvPr/>
        </p:nvSpPr>
        <p:spPr>
          <a:xfrm>
            <a:off x="292993" y="982856"/>
            <a:ext cx="9587988" cy="1282402"/>
          </a:xfrm>
          <a:prstGeom prst="rect">
            <a:avLst/>
          </a:prstGeom>
        </p:spPr>
        <p:txBody>
          <a:bodyPr wrap="square">
            <a:spAutoFit/>
          </a:bodyPr>
          <a:lstStyle/>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令和</a:t>
            </a:r>
            <a:r>
              <a:rPr kumimoji="1" lang="ja-JP" altLang="en-US" sz="1600" dirty="0">
                <a:latin typeface="BIZ UDPゴシック" panose="020B0400000000000000" pitchFamily="50" charset="-128"/>
                <a:ea typeface="BIZ UDPゴシック" panose="020B0400000000000000" pitchFamily="50" charset="-128"/>
              </a:rPr>
              <a:t>２</a:t>
            </a:r>
            <a:r>
              <a:rPr kumimoji="1" lang="ja-JP" altLang="en-US" sz="1600" dirty="0" smtClean="0">
                <a:latin typeface="BIZ UDPゴシック" panose="020B0400000000000000" pitchFamily="50" charset="-128"/>
                <a:ea typeface="BIZ UDPゴシック" panose="020B0400000000000000" pitchFamily="50" charset="-128"/>
              </a:rPr>
              <a:t>年度までは、役場・消防の新庁舎及び防災コミュニティセンター</a:t>
            </a:r>
            <a:r>
              <a:rPr kumimoji="1" lang="ja-JP" altLang="en-US" sz="1600" dirty="0">
                <a:latin typeface="BIZ UDPゴシック" panose="020B0400000000000000" pitchFamily="50" charset="-128"/>
                <a:ea typeface="BIZ UDPゴシック" panose="020B0400000000000000" pitchFamily="50" charset="-128"/>
              </a:rPr>
              <a:t>の</a:t>
            </a:r>
            <a:r>
              <a:rPr kumimoji="1" lang="ja-JP" altLang="en-US" sz="1600" dirty="0" smtClean="0">
                <a:latin typeface="BIZ UDPゴシック" panose="020B0400000000000000" pitchFamily="50" charset="-128"/>
                <a:ea typeface="BIZ UDPゴシック" panose="020B0400000000000000" pitchFamily="50" charset="-128"/>
              </a:rPr>
              <a:t>整備や、東地区</a:t>
            </a:r>
            <a:r>
              <a:rPr kumimoji="1" lang="ja-JP" altLang="en-US" sz="1600" dirty="0">
                <a:latin typeface="BIZ UDPゴシック" panose="020B0400000000000000" pitchFamily="50" charset="-128"/>
                <a:ea typeface="BIZ UDPゴシック" panose="020B0400000000000000" pitchFamily="50" charset="-128"/>
              </a:rPr>
              <a:t>公共</a:t>
            </a:r>
            <a:r>
              <a:rPr kumimoji="1" lang="ja-JP" altLang="en-US" sz="1600" dirty="0" smtClean="0">
                <a:latin typeface="BIZ UDPゴシック" panose="020B0400000000000000" pitchFamily="50" charset="-128"/>
                <a:ea typeface="BIZ UDPゴシック" panose="020B0400000000000000" pitchFamily="50" charset="-128"/>
              </a:rPr>
              <a:t>施設</a:t>
            </a:r>
            <a:r>
              <a:rPr kumimoji="1" lang="ja-JP" altLang="en-US" sz="1600" dirty="0">
                <a:latin typeface="BIZ UDPゴシック" panose="020B0400000000000000" pitchFamily="50" charset="-128"/>
                <a:ea typeface="BIZ UDPゴシック" panose="020B0400000000000000" pitchFamily="50" charset="-128"/>
              </a:rPr>
              <a:t>の</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再編整備などの大規模事業が重なり建設事業費が大きいが、令和３年度以降は大きく減少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4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歳入の町債も建設事業費と連動</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898410"/>
            <a:ext cx="9487041" cy="1512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102493" y="305321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graphicFrame>
        <p:nvGraphicFramePr>
          <p:cNvPr id="12" name="グラフ 11">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407617696"/>
              </p:ext>
            </p:extLst>
          </p:nvPr>
        </p:nvGraphicFramePr>
        <p:xfrm>
          <a:off x="91791" y="3248186"/>
          <a:ext cx="4861209" cy="3348000"/>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2"/>
          <p:cNvSpPr txBox="1"/>
          <p:nvPr/>
        </p:nvSpPr>
        <p:spPr>
          <a:xfrm>
            <a:off x="797662" y="284555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建設事業費の推移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15" name="グラフ 14">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2043143631"/>
              </p:ext>
            </p:extLst>
          </p:nvPr>
        </p:nvGraphicFramePr>
        <p:xfrm>
          <a:off x="4892705" y="3248186"/>
          <a:ext cx="4749800" cy="3348000"/>
        </p:xfrm>
        <a:graphic>
          <a:graphicData uri="http://schemas.openxmlformats.org/drawingml/2006/chart">
            <c:chart xmlns:c="http://schemas.openxmlformats.org/drawingml/2006/chart" xmlns:r="http://schemas.openxmlformats.org/officeDocument/2006/relationships" r:id="rId3"/>
          </a:graphicData>
        </a:graphic>
      </p:graphicFrame>
      <p:sp>
        <p:nvSpPr>
          <p:cNvPr id="20" name="テキスト ボックス 19"/>
          <p:cNvSpPr txBox="1"/>
          <p:nvPr/>
        </p:nvSpPr>
        <p:spPr>
          <a:xfrm>
            <a:off x="5509362" y="284555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町債の推移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7550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765491641"/>
              </p:ext>
            </p:extLst>
          </p:nvPr>
        </p:nvGraphicFramePr>
        <p:xfrm>
          <a:off x="44248" y="3646599"/>
          <a:ext cx="4889619" cy="29477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388022044"/>
              </p:ext>
            </p:extLst>
          </p:nvPr>
        </p:nvGraphicFramePr>
        <p:xfrm>
          <a:off x="4933868" y="3604591"/>
          <a:ext cx="4749800" cy="2989717"/>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78059" y="66412"/>
            <a:ext cx="6817892"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費目別の傾向　</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（歳出：②繰出金）</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7" name="正方形/長方形 16"/>
          <p:cNvSpPr/>
          <p:nvPr/>
        </p:nvSpPr>
        <p:spPr>
          <a:xfrm>
            <a:off x="292993" y="982856"/>
            <a:ext cx="9587988" cy="1887696"/>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後期高齢事業は後期高齢人口と連動し、介護保険事業は府内</a:t>
            </a:r>
            <a:r>
              <a:rPr kumimoji="1" lang="ja-JP" altLang="en-US" sz="1600" dirty="0">
                <a:latin typeface="BIZ UDPゴシック" panose="020B0400000000000000" pitchFamily="50" charset="-128"/>
                <a:ea typeface="BIZ UDPゴシック" panose="020B0400000000000000" pitchFamily="50" charset="-128"/>
              </a:rPr>
              <a:t>全体の介護給付費総額の推計値</a:t>
            </a:r>
            <a:r>
              <a:rPr kumimoji="1" lang="ja-JP" altLang="en-US" sz="1600" dirty="0" smtClean="0">
                <a:latin typeface="BIZ UDPゴシック" panose="020B0400000000000000" pitchFamily="50" charset="-128"/>
                <a:ea typeface="BIZ UDPゴシック" panose="020B0400000000000000" pitchFamily="50" charset="-128"/>
              </a:rPr>
              <a:t>と</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連動</a:t>
            </a:r>
            <a:r>
              <a:rPr kumimoji="1" lang="ja-JP" altLang="en-US" sz="1600" dirty="0">
                <a:latin typeface="BIZ UDPゴシック" panose="020B0400000000000000" pitchFamily="50" charset="-128"/>
                <a:ea typeface="BIZ UDPゴシック" panose="020B0400000000000000" pitchFamily="50" charset="-128"/>
              </a:rPr>
              <a:t>し</a:t>
            </a:r>
            <a:r>
              <a:rPr kumimoji="1" lang="ja-JP" altLang="en-US" sz="1600" dirty="0" smtClean="0">
                <a:latin typeface="BIZ UDPゴシック" panose="020B0400000000000000" pitchFamily="50" charset="-128"/>
                <a:ea typeface="BIZ UDPゴシック" panose="020B0400000000000000" pitchFamily="50" charset="-128"/>
              </a:rPr>
              <a:t>、いずれも増加</a:t>
            </a:r>
            <a:r>
              <a:rPr kumimoji="1" lang="ja-JP" altLang="en-US" sz="1600" dirty="0">
                <a:latin typeface="BIZ UDPゴシック" panose="020B0400000000000000" pitchFamily="50" charset="-128"/>
                <a:ea typeface="BIZ UDPゴシック" panose="020B0400000000000000" pitchFamily="50" charset="-128"/>
              </a:rPr>
              <a:t>傾向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国保事業は</a:t>
            </a:r>
            <a:r>
              <a:rPr kumimoji="1" lang="en-US" altLang="ja-JP" sz="1600" dirty="0">
                <a:latin typeface="BIZ UDPゴシック" panose="020B0400000000000000" pitchFamily="50" charset="-128"/>
                <a:ea typeface="BIZ UDPゴシック" panose="020B0400000000000000" pitchFamily="50" charset="-128"/>
              </a:rPr>
              <a:t>75</a:t>
            </a:r>
            <a:r>
              <a:rPr kumimoji="1" lang="ja-JP" altLang="en-US" sz="1600" dirty="0">
                <a:latin typeface="BIZ UDPゴシック" panose="020B0400000000000000" pitchFamily="50" charset="-128"/>
                <a:ea typeface="BIZ UDPゴシック" panose="020B0400000000000000" pitchFamily="50" charset="-128"/>
              </a:rPr>
              <a:t>歳未満人口と連動して減少</a:t>
            </a:r>
            <a:r>
              <a:rPr kumimoji="1" lang="ja-JP" altLang="en-US" sz="1600" dirty="0" smtClean="0">
                <a:latin typeface="BIZ UDPゴシック" panose="020B0400000000000000" pitchFamily="50" charset="-128"/>
                <a:ea typeface="BIZ UDPゴシック" panose="020B0400000000000000" pitchFamily="50" charset="-128"/>
              </a:rPr>
              <a:t>傾向、下水道事業は過去と同水準</a:t>
            </a:r>
            <a:endParaRPr kumimoji="1" lang="en-US" altLang="ja-JP" sz="14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水道</a:t>
            </a:r>
            <a:r>
              <a:rPr kumimoji="1" lang="ja-JP" altLang="en-US" sz="1600" dirty="0">
                <a:latin typeface="BIZ UDPゴシック" panose="020B0400000000000000" pitchFamily="50" charset="-128"/>
                <a:ea typeface="BIZ UDPゴシック" panose="020B0400000000000000" pitchFamily="50" charset="-128"/>
              </a:rPr>
              <a:t>事業は末端給水事業の水道企業団との統合に</a:t>
            </a:r>
            <a:r>
              <a:rPr kumimoji="1" lang="ja-JP" altLang="en-US" sz="1600" dirty="0" smtClean="0">
                <a:latin typeface="BIZ UDPゴシック" panose="020B0400000000000000" pitchFamily="50" charset="-128"/>
                <a:ea typeface="BIZ UDPゴシック" panose="020B0400000000000000" pitchFamily="50" charset="-128"/>
              </a:rPr>
              <a:t>より令和６年度から皆減　⇔</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水道事業の皆減を除けば、繰出金は全体として増加基調</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198377" y="898410"/>
            <a:ext cx="9487041" cy="2052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5684396" y="3143729"/>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繰</a:t>
            </a:r>
            <a:r>
              <a:rPr kumimoji="1" lang="ja-JP" altLang="en-US" sz="1400" dirty="0" smtClean="0">
                <a:latin typeface="BIZ UDPゴシック" panose="020B0400000000000000" pitchFamily="50" charset="-128"/>
                <a:ea typeface="BIZ UDPゴシック" panose="020B0400000000000000" pitchFamily="50" charset="-128"/>
              </a:rPr>
              <a:t>出</a:t>
            </a:r>
            <a:r>
              <a:rPr kumimoji="1" lang="ja-JP" altLang="en-US" sz="1400" dirty="0">
                <a:latin typeface="BIZ UDPゴシック" panose="020B0400000000000000" pitchFamily="50" charset="-128"/>
                <a:ea typeface="BIZ UDPゴシック" panose="020B0400000000000000" pitchFamily="50" charset="-128"/>
              </a:rPr>
              <a:t>金</a:t>
            </a:r>
            <a:r>
              <a:rPr kumimoji="1" lang="ja-JP" altLang="en-US" sz="1400" dirty="0" smtClean="0">
                <a:latin typeface="BIZ UDPゴシック" panose="020B0400000000000000" pitchFamily="50" charset="-128"/>
                <a:ea typeface="BIZ UDPゴシック" panose="020B0400000000000000" pitchFamily="50" charset="-128"/>
              </a:rPr>
              <a:t>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993127" y="3105850"/>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特別会計</a:t>
            </a:r>
            <a:r>
              <a:rPr kumimoji="1" lang="ja-JP" altLang="en-US" sz="1400" dirty="0">
                <a:latin typeface="BIZ UDPゴシック" panose="020B0400000000000000" pitchFamily="50" charset="-128"/>
                <a:ea typeface="BIZ UDPゴシック" panose="020B0400000000000000" pitchFamily="50" charset="-128"/>
              </a:rPr>
              <a:t>別</a:t>
            </a:r>
            <a:r>
              <a:rPr kumimoji="1" lang="ja-JP" altLang="en-US" sz="1400" dirty="0" smtClean="0">
                <a:latin typeface="BIZ UDPゴシック" panose="020B0400000000000000" pitchFamily="50" charset="-128"/>
                <a:ea typeface="BIZ UDPゴシック" panose="020B0400000000000000" pitchFamily="50" charset="-128"/>
              </a:rPr>
              <a:t>の繰出金見通し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7770187" y="6042992"/>
            <a:ext cx="1620000"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介護保険事業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5680712" y="5798702"/>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00" dirty="0" smtClean="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7818187" y="5250311"/>
            <a:ext cx="1620000"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後期</a:t>
            </a:r>
            <a:r>
              <a:rPr kumimoji="1" lang="ja-JP" altLang="en-US" sz="1200" dirty="0">
                <a:latin typeface="BIZ UDPゴシック" panose="020B0400000000000000" pitchFamily="50" charset="-128"/>
                <a:ea typeface="BIZ UDPゴシック" panose="020B0400000000000000" pitchFamily="50" charset="-128"/>
              </a:rPr>
              <a:t>高齢</a:t>
            </a:r>
            <a:r>
              <a:rPr kumimoji="1" lang="ja-JP" altLang="en-US" sz="1200" dirty="0" smtClean="0">
                <a:latin typeface="BIZ UDPゴシック" panose="020B0400000000000000" pitchFamily="50" charset="-128"/>
                <a:ea typeface="BIZ UDPゴシック" panose="020B0400000000000000" pitchFamily="50" charset="-128"/>
              </a:rPr>
              <a:t>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7818187" y="4722054"/>
            <a:ext cx="1620000" cy="216000"/>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a:latin typeface="BIZ UDPゴシック" panose="020B0400000000000000" pitchFamily="50" charset="-128"/>
                <a:ea typeface="BIZ UDPゴシック" panose="020B0400000000000000" pitchFamily="50" charset="-128"/>
              </a:rPr>
              <a:t>下水道</a:t>
            </a:r>
            <a:r>
              <a:rPr kumimoji="1" lang="ja-JP" altLang="en-US" sz="1200" dirty="0" smtClean="0">
                <a:latin typeface="BIZ UDPゴシック" panose="020B0400000000000000" pitchFamily="50" charset="-128"/>
                <a:ea typeface="BIZ UDPゴシック" panose="020B0400000000000000" pitchFamily="50" charset="-128"/>
              </a:rPr>
              <a:t>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5504130" y="4937518"/>
            <a:ext cx="864000" cy="216000"/>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a:latin typeface="BIZ UDPゴシック" panose="020B0400000000000000" pitchFamily="50" charset="-128"/>
                <a:ea typeface="BIZ UDPゴシック" panose="020B0400000000000000" pitchFamily="50" charset="-128"/>
              </a:rPr>
              <a:t>水道</a:t>
            </a:r>
            <a:r>
              <a:rPr kumimoji="1" lang="ja-JP" altLang="en-US" sz="1200" dirty="0" smtClean="0">
                <a:latin typeface="BIZ UDPゴシック" panose="020B0400000000000000" pitchFamily="50" charset="-128"/>
                <a:ea typeface="BIZ UDPゴシック" panose="020B0400000000000000" pitchFamily="50" charset="-128"/>
              </a:rPr>
              <a:t>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444507" y="6058381"/>
            <a:ext cx="1656000" cy="261610"/>
          </a:xfrm>
          <a:prstGeom prst="rect">
            <a:avLst/>
          </a:prstGeom>
          <a:noFill/>
        </p:spPr>
        <p:txBody>
          <a:bodyPr wrap="square" rtlCol="0">
            <a:spAutoFit/>
          </a:bodyPr>
          <a:lstStyle/>
          <a:p>
            <a:pPr algn="ctr"/>
            <a:r>
              <a:rPr kumimoji="1" lang="ja-JP" altLang="en-US" sz="1100" b="1" u="sng" dirty="0">
                <a:latin typeface="BIZ UDPゴシック" panose="020B0400000000000000" pitchFamily="50" charset="-128"/>
                <a:ea typeface="BIZ UDPゴシック" panose="020B0400000000000000" pitchFamily="50" charset="-128"/>
              </a:rPr>
              <a:t>水道</a:t>
            </a:r>
            <a:r>
              <a:rPr kumimoji="1" lang="ja-JP" altLang="en-US" sz="1100" b="1" u="sng" dirty="0" smtClean="0">
                <a:latin typeface="BIZ UDPゴシック" panose="020B0400000000000000" pitchFamily="50" charset="-128"/>
                <a:ea typeface="BIZ UDPゴシック" panose="020B0400000000000000" pitchFamily="50" charset="-128"/>
              </a:rPr>
              <a:t>事業</a:t>
            </a:r>
            <a:endParaRPr kumimoji="1" lang="ja-JP" altLang="en-US" sz="1100" b="1" u="sng"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3474328" y="4472421"/>
            <a:ext cx="1656000" cy="261610"/>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下水道</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3491165" y="5461660"/>
            <a:ext cx="1656000" cy="261610"/>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国保</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548524" y="4019847"/>
            <a:ext cx="1656000" cy="261610"/>
          </a:xfrm>
          <a:prstGeom prst="rect">
            <a:avLst/>
          </a:prstGeom>
          <a:noFill/>
        </p:spPr>
        <p:txBody>
          <a:bodyPr wrap="square" rtlCol="0">
            <a:spAutoFit/>
          </a:bodyPr>
          <a:lstStyle/>
          <a:p>
            <a:pPr algn="ctr"/>
            <a:r>
              <a:rPr kumimoji="1" lang="ja-JP" altLang="en-US" sz="1100" b="1" u="sng" dirty="0" smtClean="0">
                <a:latin typeface="BIZ UDPゴシック" panose="020B0400000000000000" pitchFamily="50" charset="-128"/>
                <a:ea typeface="BIZ UDPゴシック" panose="020B0400000000000000" pitchFamily="50" charset="-128"/>
              </a:rPr>
              <a:t>介護</a:t>
            </a:r>
            <a:r>
              <a:rPr kumimoji="1" lang="ja-JP" altLang="en-US" sz="1100" b="1" u="sng" dirty="0">
                <a:latin typeface="BIZ UDPゴシック" panose="020B0400000000000000" pitchFamily="50" charset="-128"/>
                <a:ea typeface="BIZ UDPゴシック" panose="020B0400000000000000" pitchFamily="50" charset="-128"/>
              </a:rPr>
              <a:t>保険</a:t>
            </a:r>
            <a:r>
              <a:rPr kumimoji="1" lang="ja-JP" altLang="en-US" sz="1100" b="1" u="sng" dirty="0" smtClean="0">
                <a:latin typeface="BIZ UDPゴシック" panose="020B0400000000000000" pitchFamily="50" charset="-128"/>
                <a:ea typeface="BIZ UDPゴシック" panose="020B0400000000000000" pitchFamily="50" charset="-128"/>
              </a:rPr>
              <a:t>事業</a:t>
            </a:r>
            <a:endParaRPr kumimoji="1" lang="ja-JP" altLang="en-US" sz="1100" b="1" u="sng"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445847" y="3988119"/>
            <a:ext cx="1656000" cy="261610"/>
          </a:xfrm>
          <a:prstGeom prst="rect">
            <a:avLst/>
          </a:prstGeom>
          <a:noFill/>
        </p:spPr>
        <p:txBody>
          <a:bodyPr wrap="square" rtlCol="0">
            <a:spAutoFit/>
          </a:bodyPr>
          <a:lstStyle/>
          <a:p>
            <a:pPr algn="ctr"/>
            <a:r>
              <a:rPr kumimoji="1" lang="ja-JP" altLang="en-US" sz="1100" b="1" u="sng" dirty="0" smtClean="0">
                <a:latin typeface="BIZ UDPゴシック" panose="020B0400000000000000" pitchFamily="50" charset="-128"/>
                <a:ea typeface="BIZ UDPゴシック" panose="020B0400000000000000" pitchFamily="50" charset="-128"/>
              </a:rPr>
              <a:t>後期</a:t>
            </a:r>
            <a:r>
              <a:rPr kumimoji="1" lang="ja-JP" altLang="en-US" sz="1100" b="1" u="sng" dirty="0">
                <a:latin typeface="BIZ UDPゴシック" panose="020B0400000000000000" pitchFamily="50" charset="-128"/>
                <a:ea typeface="BIZ UDPゴシック" panose="020B0400000000000000" pitchFamily="50" charset="-128"/>
              </a:rPr>
              <a:t>高齢</a:t>
            </a:r>
            <a:r>
              <a:rPr kumimoji="1" lang="ja-JP" altLang="en-US" sz="1100" b="1" u="sng" dirty="0" smtClean="0">
                <a:latin typeface="BIZ UDPゴシック" panose="020B0400000000000000" pitchFamily="50" charset="-128"/>
                <a:ea typeface="BIZ UDPゴシック" panose="020B0400000000000000" pitchFamily="50" charset="-128"/>
              </a:rPr>
              <a:t>事業</a:t>
            </a:r>
            <a:endParaRPr kumimoji="1" lang="ja-JP" altLang="en-US" sz="1100" b="1" u="sng"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5208365" y="3960627"/>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959</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27" name="直線コネクタ 26"/>
          <p:cNvCxnSpPr/>
          <p:nvPr/>
        </p:nvCxnSpPr>
        <p:spPr>
          <a:xfrm flipV="1">
            <a:off x="5540286" y="4223677"/>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flipV="1">
            <a:off x="6355294" y="4150792"/>
            <a:ext cx="0" cy="144000"/>
          </a:xfrm>
          <a:prstGeom prst="line">
            <a:avLst/>
          </a:prstGeom>
          <a:ln w="6350"/>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6010121" y="3940750"/>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1,008</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9029928" y="419040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859</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37" name="直線コネクタ 36"/>
          <p:cNvCxnSpPr/>
          <p:nvPr/>
        </p:nvCxnSpPr>
        <p:spPr>
          <a:xfrm flipV="1">
            <a:off x="9409926" y="4462216"/>
            <a:ext cx="0" cy="144000"/>
          </a:xfrm>
          <a:prstGeom prst="line">
            <a:avLst/>
          </a:prstGeom>
          <a:ln w="6350"/>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6306606" y="434280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814</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39" name="直線コネクタ 38"/>
          <p:cNvCxnSpPr/>
          <p:nvPr/>
        </p:nvCxnSpPr>
        <p:spPr>
          <a:xfrm flipV="1">
            <a:off x="6646848" y="4601364"/>
            <a:ext cx="0" cy="144000"/>
          </a:xfrm>
          <a:prstGeom prst="line">
            <a:avLst/>
          </a:prstGeom>
          <a:ln w="6350"/>
        </p:spPr>
        <p:style>
          <a:lnRef idx="1">
            <a:schemeClr val="dk1"/>
          </a:lnRef>
          <a:fillRef idx="0">
            <a:schemeClr val="dk1"/>
          </a:fillRef>
          <a:effectRef idx="0">
            <a:schemeClr val="dk1"/>
          </a:effectRef>
          <a:fontRef idx="minor">
            <a:schemeClr val="tx1"/>
          </a:fontRef>
        </p:style>
      </p:cxnSp>
      <p:sp>
        <p:nvSpPr>
          <p:cNvPr id="3" name="テキスト ボックス 2"/>
          <p:cNvSpPr txBox="1"/>
          <p:nvPr/>
        </p:nvSpPr>
        <p:spPr>
          <a:xfrm>
            <a:off x="7732086" y="1921120"/>
            <a:ext cx="1790173" cy="738664"/>
          </a:xfrm>
          <a:prstGeom prst="rect">
            <a:avLst/>
          </a:prstGeom>
          <a:solidFill>
            <a:schemeClr val="accent1">
              <a:lumMod val="20000"/>
              <a:lumOff val="80000"/>
            </a:schemeClr>
          </a:solidFill>
          <a:ln>
            <a:solidFill>
              <a:schemeClr val="tx1"/>
            </a:solidFill>
            <a:prstDash val="sysDash"/>
          </a:ln>
        </p:spPr>
        <p:txBody>
          <a:bodyPr wrap="square" rtlCol="0">
            <a:spAutoFit/>
          </a:bodyPr>
          <a:lstStyle/>
          <a:p>
            <a:r>
              <a:rPr kumimoji="1" lang="ja-JP" altLang="en-US" sz="1400" u="sng" dirty="0" smtClean="0">
                <a:latin typeface="BIZ UDPゴシック" panose="020B0400000000000000" pitchFamily="50" charset="-128"/>
                <a:ea typeface="BIZ UDPゴシック" panose="020B0400000000000000" pitchFamily="50" charset="-128"/>
              </a:rPr>
              <a:t>地方交付税の減少</a:t>
            </a:r>
            <a:r>
              <a:rPr kumimoji="1" lang="ja-JP" altLang="en-US" sz="1400" dirty="0" smtClean="0">
                <a:latin typeface="BIZ UDPゴシック" panose="020B0400000000000000" pitchFamily="50" charset="-128"/>
                <a:ea typeface="BIZ UDPゴシック" panose="020B0400000000000000" pitchFamily="50" charset="-128"/>
              </a:rPr>
              <a:t>と</a:t>
            </a:r>
            <a:r>
              <a:rPr kumimoji="1" lang="ja-JP" altLang="en-US" sz="1400" u="sng" dirty="0" smtClean="0">
                <a:latin typeface="BIZ UDPゴシック" panose="020B0400000000000000" pitchFamily="50" charset="-128"/>
                <a:ea typeface="BIZ UDPゴシック" panose="020B0400000000000000" pitchFamily="50" charset="-128"/>
              </a:rPr>
              <a:t>水道企業団への負担金増</a:t>
            </a:r>
            <a:r>
              <a:rPr kumimoji="1" lang="ja-JP" altLang="en-US" sz="1400" dirty="0" smtClean="0">
                <a:latin typeface="BIZ UDPゴシック" panose="020B0400000000000000" pitchFamily="50" charset="-128"/>
                <a:ea typeface="BIZ UDPゴシック" panose="020B0400000000000000" pitchFamily="50" charset="-128"/>
              </a:rPr>
              <a:t>に留意が必要</a:t>
            </a:r>
            <a:endParaRPr kumimoji="1" lang="ja-JP" altLang="en-US"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987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６</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．今後の行財政運営上の主要な課題等につい</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て</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09479" y="825450"/>
            <a:ext cx="9487041" cy="5678478"/>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今回の財政シミュレーションに織り込まれていない課題等</a:t>
            </a:r>
            <a:endPar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en-US" altLang="ja-JP" sz="7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ja-JP" altLang="en-US" sz="7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コロナ</a:t>
            </a:r>
            <a:r>
              <a:rPr kumimoji="1" lang="ja-JP" altLang="en-US" sz="1600" dirty="0">
                <a:latin typeface="BIZ UDPゴシック" panose="020B0400000000000000" pitchFamily="50" charset="-128"/>
                <a:ea typeface="BIZ UDPゴシック" panose="020B0400000000000000" pitchFamily="50" charset="-128"/>
              </a:rPr>
              <a:t>禍</a:t>
            </a:r>
            <a:r>
              <a:rPr kumimoji="1" lang="ja-JP" altLang="en-US" sz="1600" dirty="0" smtClean="0">
                <a:latin typeface="BIZ UDPゴシック" panose="020B0400000000000000" pitchFamily="50" charset="-128"/>
                <a:ea typeface="BIZ UDPゴシック" panose="020B0400000000000000" pitchFamily="50" charset="-128"/>
              </a:rPr>
              <a:t>などによる今後の景気動向が各町村の税収や歳出に</a:t>
            </a:r>
            <a:r>
              <a:rPr kumimoji="1" lang="ja-JP" altLang="en-US" sz="1600" dirty="0">
                <a:latin typeface="BIZ UDPゴシック" panose="020B0400000000000000" pitchFamily="50" charset="-128"/>
                <a:ea typeface="BIZ UDPゴシック" panose="020B0400000000000000" pitchFamily="50" charset="-128"/>
              </a:rPr>
              <a:t>及ぼす影響</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老朽化が進む公共施設・インフラの更新・保全等に係る経費の増高</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令和６年度以降の扶助費の動向とそれに係る国の地方財政措置の状況</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05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① 火葬場建設や小中一貫校建設などの大規模事業により公債費が増加し、令和元年度決算の</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経常収支比率は</a:t>
            </a:r>
            <a:r>
              <a:rPr kumimoji="1" lang="en-US" altLang="ja-JP" sz="1600" b="1" u="sng" dirty="0" smtClean="0">
                <a:solidFill>
                  <a:schemeClr val="accent2"/>
                </a:solidFill>
                <a:latin typeface="BIZ UDPゴシック" panose="020B0400000000000000" pitchFamily="50" charset="-128"/>
                <a:ea typeface="BIZ UDPゴシック" panose="020B0400000000000000" pitchFamily="50" charset="-128"/>
              </a:rPr>
              <a:t>101.8%</a:t>
            </a:r>
            <a:r>
              <a:rPr kumimoji="1" lang="ja-JP" altLang="en-US" sz="1600" dirty="0" smtClean="0">
                <a:latin typeface="BIZ UDPゴシック" panose="020B0400000000000000" pitchFamily="50" charset="-128"/>
                <a:ea typeface="BIZ UDPゴシック" panose="020B0400000000000000" pitchFamily="50" charset="-128"/>
              </a:rPr>
              <a:t>　＝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財政構造の硬直化</a:t>
            </a:r>
            <a:r>
              <a:rPr kumimoji="1" lang="ja-JP" altLang="en-US" sz="1600" dirty="0" smtClean="0">
                <a:latin typeface="BIZ UDPゴシック" panose="020B0400000000000000" pitchFamily="50" charset="-128"/>
                <a:ea typeface="BIZ UDPゴシック" panose="020B0400000000000000" pitchFamily="50" charset="-128"/>
              </a:rPr>
              <a:t>が進んでいる</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② 水道事業の経営安定化のために、末端給水事業を水道企業団へ統合予定</a:t>
            </a:r>
            <a:r>
              <a:rPr kumimoji="1" lang="ja-JP" altLang="en-US" sz="1200" dirty="0" smtClean="0">
                <a:latin typeface="BIZ UDPゴシック" panose="020B0400000000000000" pitchFamily="50" charset="-128"/>
                <a:ea typeface="BIZ UDPゴシック" panose="020B0400000000000000" pitchFamily="50" charset="-128"/>
              </a:rPr>
              <a:t>（令和６年度から）</a:t>
            </a:r>
            <a:r>
              <a:rPr kumimoji="1" lang="ja-JP" altLang="en-US" sz="1600" dirty="0" smtClean="0">
                <a:latin typeface="BIZ UDPゴシック" panose="020B0400000000000000" pitchFamily="50" charset="-128"/>
                <a:ea typeface="BIZ UDPゴシック" panose="020B0400000000000000" pitchFamily="50" charset="-128"/>
              </a:rPr>
              <a:t>であり、</a:t>
            </a:r>
            <a:r>
              <a:rPr kumimoji="1" lang="en-US" altLang="ja-JP" sz="2000" dirty="0" smtClean="0">
                <a:latin typeface="BIZ UDPゴシック" panose="020B0400000000000000" pitchFamily="50" charset="-128"/>
                <a:ea typeface="BIZ UDPゴシック" panose="020B0400000000000000" pitchFamily="50" charset="-128"/>
              </a:rPr>
              <a:t/>
            </a:r>
            <a:br>
              <a:rPr kumimoji="1" lang="en-US" altLang="ja-JP" sz="2000" dirty="0" smtClean="0">
                <a:latin typeface="BIZ UDPゴシック" panose="020B0400000000000000" pitchFamily="50" charset="-128"/>
                <a:ea typeface="BIZ UDPゴシック" panose="020B0400000000000000" pitchFamily="50" charset="-128"/>
              </a:rPr>
            </a:b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地方交付税</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が</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減少</a:t>
            </a:r>
            <a:r>
              <a:rPr kumimoji="1" lang="ja-JP" altLang="en-US" sz="1600" dirty="0" smtClean="0">
                <a:latin typeface="BIZ UDPゴシック" panose="020B0400000000000000" pitchFamily="50" charset="-128"/>
                <a:ea typeface="BIZ UDPゴシック" panose="020B0400000000000000" pitchFamily="50" charset="-128"/>
              </a:rPr>
              <a:t>する可能性や、</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水道企業団への負担金</a:t>
            </a:r>
            <a:r>
              <a:rPr kumimoji="1" lang="ja-JP" altLang="en-US" sz="1600" dirty="0" smtClean="0">
                <a:latin typeface="BIZ UDPゴシック" panose="020B0400000000000000" pitchFamily="50" charset="-128"/>
                <a:ea typeface="BIZ UDPゴシック" panose="020B0400000000000000" pitchFamily="50" charset="-128"/>
              </a:rPr>
              <a:t>が必要となる影響に留意が必要</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③ 猪名川上流広域ごみ処理施設組合（１市３町）が設置する</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ごみ処理施設の炉の更新</a:t>
            </a:r>
            <a:r>
              <a:rPr kumimoji="1" lang="ja-JP" altLang="en-US" sz="1600" dirty="0" smtClean="0">
                <a:latin typeface="BIZ UDPゴシック" panose="020B0400000000000000" pitchFamily="50" charset="-128"/>
                <a:ea typeface="BIZ UDPゴシック" panose="020B0400000000000000" pitchFamily="50" charset="-128"/>
              </a:rPr>
              <a:t>が今後必要</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④ 豊能郡環境施設</a:t>
            </a:r>
            <a:r>
              <a:rPr kumimoji="1" lang="ja-JP" altLang="en-US" sz="1600" dirty="0">
                <a:latin typeface="BIZ UDPゴシック" panose="020B0400000000000000" pitchFamily="50" charset="-128"/>
                <a:ea typeface="BIZ UDPゴシック" panose="020B0400000000000000" pitchFamily="50" charset="-128"/>
              </a:rPr>
              <a:t>組合</a:t>
            </a:r>
            <a:r>
              <a:rPr kumimoji="1" lang="ja-JP" altLang="en-US" sz="1600" dirty="0" smtClean="0">
                <a:latin typeface="BIZ UDPゴシック" panose="020B0400000000000000" pitchFamily="50" charset="-128"/>
                <a:ea typeface="BIZ UDPゴシック" panose="020B0400000000000000" pitchFamily="50" charset="-128"/>
              </a:rPr>
              <a:t>のダイオキシン廃棄物処理問題では、</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仮置廃棄物の早急な処分</a:t>
            </a:r>
            <a:r>
              <a:rPr kumimoji="1" lang="ja-JP" altLang="en-US" sz="1600" dirty="0" smtClean="0">
                <a:latin typeface="BIZ UDPゴシック" panose="020B0400000000000000" pitchFamily="50" charset="-128"/>
                <a:ea typeface="BIZ UDPゴシック" panose="020B0400000000000000" pitchFamily="50" charset="-128"/>
              </a:rPr>
              <a:t>が必要</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⑤ 現行の</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行財政改革プログラムの見直し</a:t>
            </a:r>
            <a:r>
              <a:rPr kumimoji="1" lang="ja-JP" altLang="en-US" sz="1600" dirty="0" smtClean="0">
                <a:latin typeface="BIZ UDPゴシック" panose="020B0400000000000000" pitchFamily="50" charset="-128"/>
                <a:ea typeface="BIZ UDPゴシック" panose="020B0400000000000000" pitchFamily="50" charset="-128"/>
              </a:rPr>
              <a:t>を進めている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863173"/>
            <a:ext cx="9487041" cy="5652000"/>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６</a:t>
            </a:r>
          </a:p>
        </p:txBody>
      </p:sp>
      <p:sp>
        <p:nvSpPr>
          <p:cNvPr id="4" name="正方形/長方形 3">
            <a:extLst>
              <a:ext uri="{FF2B5EF4-FFF2-40B4-BE49-F238E27FC236}">
                <a16:creationId xmlns:a16="http://schemas.microsoft.com/office/drawing/2014/main" id="{6CBA8F82-7745-45BA-996E-8BA002DE59B9}"/>
              </a:ext>
            </a:extLst>
          </p:cNvPr>
          <p:cNvSpPr/>
          <p:nvPr/>
        </p:nvSpPr>
        <p:spPr>
          <a:xfrm>
            <a:off x="353541" y="1432894"/>
            <a:ext cx="9074330" cy="1490294"/>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410734" y="1757595"/>
            <a:ext cx="1800000" cy="900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全団体に共通</a:t>
            </a:r>
            <a:endParaRPr kumimoji="1" lang="ja-JP" altLang="en-US" b="1" dirty="0"/>
          </a:p>
        </p:txBody>
      </p:sp>
    </p:spTree>
    <p:extLst>
      <p:ext uri="{BB962C8B-B14F-4D97-AF65-F5344CB8AC3E}">
        <p14:creationId xmlns:p14="http://schemas.microsoft.com/office/powerpoint/2010/main" val="429390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７</a:t>
            </a:r>
          </a:p>
        </p:txBody>
      </p:sp>
      <p:pic>
        <p:nvPicPr>
          <p:cNvPr id="2" name="図 1"/>
          <p:cNvPicPr>
            <a:picLocks noChangeAspect="1"/>
          </p:cNvPicPr>
          <p:nvPr/>
        </p:nvPicPr>
        <p:blipFill>
          <a:blip r:embed="rId2"/>
          <a:stretch>
            <a:fillRect/>
          </a:stretch>
        </p:blipFill>
        <p:spPr>
          <a:xfrm>
            <a:off x="106372" y="674690"/>
            <a:ext cx="9671971" cy="5764244"/>
          </a:xfrm>
          <a:prstGeom prst="rect">
            <a:avLst/>
          </a:prstGeom>
        </p:spPr>
      </p:pic>
      <p:sp>
        <p:nvSpPr>
          <p:cNvPr id="6" name="テキスト ボックス 5"/>
          <p:cNvSpPr txBox="1"/>
          <p:nvPr/>
        </p:nvSpPr>
        <p:spPr>
          <a:xfrm>
            <a:off x="318392" y="6479892"/>
            <a:ext cx="9360000" cy="276999"/>
          </a:xfrm>
          <a:prstGeom prst="rect">
            <a:avLst/>
          </a:prstGeom>
          <a:noFill/>
        </p:spPr>
        <p:txBody>
          <a:bodyPr wrap="square" rtlCol="0">
            <a:spAutoFit/>
          </a:bodyPr>
          <a:lstStyle/>
          <a:p>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　費目ごとに四捨五入した結果を歳入合計・歳出合計としているため、令和元年度の合計値は決算額と一致しない場合がある</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16384</TotalTime>
  <Words>1330</Words>
  <Application>Microsoft Office PowerPoint</Application>
  <PresentationFormat>A4 210 x 297 mm</PresentationFormat>
  <Paragraphs>148</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BIZ UDPゴシック</vt:lpstr>
      <vt:lpstr>游ゴシック</vt:lpstr>
      <vt:lpstr>游ゴシック Light</vt:lpstr>
      <vt:lpstr>Arial</vt:lpstr>
      <vt:lpstr>Calibri</vt:lpstr>
      <vt:lpstr>Calibri Light</vt:lpstr>
      <vt:lpstr>Wingdings</vt:lpstr>
      <vt:lpstr>Office テーマ</vt:lpstr>
      <vt:lpstr>能勢町中長期財政シミュレーション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平井　良和</dc:creator>
  <cp:lastModifiedBy>中村　奈緒</cp:lastModifiedBy>
  <cp:revision>360</cp:revision>
  <cp:lastPrinted>2021-03-18T01:15:26Z</cp:lastPrinted>
  <dcterms:created xsi:type="dcterms:W3CDTF">2020-12-07T04:45:01Z</dcterms:created>
  <dcterms:modified xsi:type="dcterms:W3CDTF">2023-05-12T05:53:50Z</dcterms:modified>
</cp:coreProperties>
</file>