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chart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79" r:id="rId2"/>
    <p:sldId id="269" r:id="rId3"/>
    <p:sldId id="259" r:id="rId4"/>
    <p:sldId id="264" r:id="rId5"/>
    <p:sldId id="278" r:id="rId6"/>
    <p:sldId id="272" r:id="rId7"/>
    <p:sldId id="276" r:id="rId8"/>
    <p:sldId id="277" r:id="rId9"/>
  </p:sldIdLst>
  <p:sldSz cx="9906000" cy="6858000" type="A4"/>
  <p:notesSz cx="6646863" cy="97774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110" y="72"/>
      </p:cViewPr>
      <p:guideLst>
        <p:guide orient="horz" pos="2160"/>
        <p:guide pos="3120"/>
      </p:guideLst>
    </p:cSldViewPr>
  </p:slideViewPr>
  <p:notesTextViewPr>
    <p:cViewPr>
      <p:scale>
        <a:sx n="1" d="1"/>
        <a:sy n="1" d="1"/>
      </p:scale>
      <p:origin x="0" y="0"/>
    </p:cViewPr>
  </p:notesTextViewPr>
  <p:sorterViewPr>
    <p:cViewPr>
      <p:scale>
        <a:sx n="108" d="100"/>
        <a:sy n="108"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g2064sv0fs002\NET_DATA\03_&#12304;&#25391;&#33288;&#12539;&#20998;&#27177;&#12305;\03_&#25391;&#33288;G\03%20&#22522;&#30990;&#33258;&#27835;&#30740;&#31350;&#20250;&#65288;&#20307;&#21046;&#24375;&#21270;&#65289;\51_&#12509;&#12473;&#12488;&#30740;&#31350;&#20250;&#65288;&#35506;&#38988;&#12539;&#23558;&#26469;&#35211;&#36890;&#12375;&#65289;\06_&#30010;&#26449;&#12398;&#23558;&#26469;&#12398;&#12354;&#12426;&#26041;&#12395;&#38306;&#12377;&#12427;&#21193;&#24375;&#20250;\210115%20&#22577;&#21578;&#26360;\02_&#35914;&#33021;&#30010;_&#12524;\&#35914;&#33021;&#30010;.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g2064sv0fs002\NET_DATA\03_&#12304;&#25391;&#33288;&#12539;&#20998;&#27177;&#12305;\03_&#25391;&#33288;G\03%20&#22522;&#30990;&#33258;&#27835;&#30740;&#31350;&#20250;&#65288;&#20307;&#21046;&#24375;&#21270;&#65289;\51_&#12509;&#12473;&#12488;&#30740;&#31350;&#20250;&#65288;&#35506;&#38988;&#12539;&#23558;&#26469;&#35211;&#36890;&#12375;&#65289;\06_&#30010;&#26449;&#12398;&#23558;&#26469;&#12398;&#12354;&#12426;&#26041;&#12395;&#38306;&#12377;&#12427;&#21193;&#24375;&#20250;\210115%20&#22577;&#21578;&#26360;\02_&#35914;&#33021;&#30010;_&#12524;\&#35914;&#33021;&#30010;.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G0000SV0NS101\shome3$\NishiiHi\&#9733;&#22312;&#23429;&#21220;&#21209;\PT&#22577;&#21578;&#26360;\&#20154;&#21475;&#25512;&#35336;&#12398;&#20998;&#26512;\&#20154;&#21475;&#25512;&#35336;&#20998;&#26512;.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G0000SV0NS101\shome3$\NishiiHi\&#9733;&#22312;&#23429;&#21220;&#21209;\PT&#22577;&#21578;&#26360;\&#20154;&#21475;&#25512;&#35336;&#12398;&#20998;&#26512;\&#20154;&#21475;&#25512;&#35336;&#20998;&#26512;.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g2064sv0fs002\NET_DATA\03_&#12304;&#25391;&#33288;&#12539;&#20998;&#27177;&#12305;\03_&#25391;&#33288;G\03%20&#22522;&#30990;&#33258;&#27835;&#30740;&#31350;&#20250;&#65288;&#20307;&#21046;&#24375;&#21270;&#65289;\51_&#12509;&#12473;&#12488;&#30740;&#31350;&#20250;&#65288;&#35506;&#38988;&#12539;&#23558;&#26469;&#35211;&#36890;&#12375;&#65289;\06_&#30010;&#26449;&#12398;&#23558;&#26469;&#12398;&#12354;&#12426;&#26041;&#12395;&#38306;&#12377;&#12427;&#21193;&#24375;&#20250;\210115%20&#22577;&#21578;&#26360;\02_&#35914;&#33021;&#30010;\&#35914;&#33021;&#30010;.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g2064sv0fs002\NET_DATA\03_&#12304;&#25391;&#33288;&#12539;&#20998;&#27177;&#12305;\03_&#25391;&#33288;G\03%20&#22522;&#30990;&#33258;&#27835;&#30740;&#31350;&#20250;&#65288;&#20307;&#21046;&#24375;&#21270;&#65289;\51_&#12509;&#12473;&#12488;&#30740;&#31350;&#20250;&#65288;&#35506;&#38988;&#12539;&#23558;&#26469;&#35211;&#36890;&#12375;&#65289;\06_&#30010;&#26449;&#12398;&#23558;&#26469;&#12398;&#12354;&#12426;&#26041;&#12395;&#38306;&#12377;&#12427;&#21193;&#24375;&#20250;\210115%20&#22577;&#21578;&#26360;\02_&#35914;&#33021;&#30010;\&#35914;&#33021;&#30010;.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1" Type="http://schemas.openxmlformats.org/officeDocument/2006/relationships/oleObject" Target="file:///\\g2064sv0fs002\NET_DATA\03_&#12304;&#25391;&#33288;&#12539;&#20998;&#27177;&#12305;\03_&#25391;&#33288;G\03%20&#22522;&#30990;&#33258;&#27835;&#30740;&#31350;&#20250;&#65288;&#20307;&#21046;&#24375;&#21270;&#65289;\51_&#12509;&#12473;&#12488;&#30740;&#31350;&#20250;&#65288;&#35506;&#38988;&#12539;&#23558;&#26469;&#35211;&#36890;&#12375;&#65289;\06_&#30010;&#26449;&#12398;&#23558;&#26469;&#12398;&#12354;&#12426;&#26041;&#12395;&#38306;&#12377;&#12427;&#21193;&#24375;&#20250;\210115%20&#22577;&#21578;&#26360;\02_&#35914;&#33021;&#30010;_&#12524;\&#35914;&#33021;&#30010;.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g2064sv0fs002\NET_DATA\03_&#12304;&#25391;&#33288;&#12539;&#20998;&#27177;&#12305;\03_&#25391;&#33288;G\03%20&#22522;&#30990;&#33258;&#27835;&#30740;&#31350;&#20250;&#65288;&#20307;&#21046;&#24375;&#21270;&#65289;\51_&#12509;&#12473;&#12488;&#30740;&#31350;&#20250;&#65288;&#35506;&#38988;&#12539;&#23558;&#26469;&#35211;&#36890;&#12375;&#65289;\06_&#30010;&#26449;&#12398;&#23558;&#26469;&#12398;&#12354;&#12426;&#26041;&#12395;&#38306;&#12377;&#12427;&#21193;&#24375;&#20250;\210115%20&#22577;&#21578;&#26360;\02_&#35914;&#33021;&#30010;_&#12524;\&#35914;&#33021;&#3001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'グラフ (歳入歳出)'!$C$3</c:f>
              <c:strCache>
                <c:ptCount val="1"/>
                <c:pt idx="0">
                  <c:v>歳入</c:v>
                </c:pt>
              </c:strCache>
            </c:strRef>
          </c:tx>
          <c:spPr>
            <a:ln w="28575" cap="rnd">
              <a:solidFill>
                <a:schemeClr val="accent1"/>
              </a:solidFill>
              <a:round/>
            </a:ln>
            <a:effectLst/>
          </c:spPr>
          <c:marker>
            <c:symbol val="none"/>
          </c:marker>
          <c:cat>
            <c:strRef>
              <c:f>'グラフ (歳入歳出)'!$E$2:$S$2</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'グラフ (歳入歳出)'!$E$3:$S$3</c:f>
              <c:numCache>
                <c:formatCode>#,##0;"▲ "#,##0</c:formatCode>
                <c:ptCount val="15"/>
                <c:pt idx="0">
                  <c:v>6152</c:v>
                </c:pt>
                <c:pt idx="1">
                  <c:v>6097</c:v>
                </c:pt>
                <c:pt idx="2">
                  <c:v>6911</c:v>
                </c:pt>
                <c:pt idx="3">
                  <c:v>6915</c:v>
                </c:pt>
                <c:pt idx="4">
                  <c:v>6864</c:v>
                </c:pt>
                <c:pt idx="5">
                  <c:v>6835</c:v>
                </c:pt>
                <c:pt idx="6">
                  <c:v>5995</c:v>
                </c:pt>
                <c:pt idx="7">
                  <c:v>5944</c:v>
                </c:pt>
                <c:pt idx="8">
                  <c:v>5912</c:v>
                </c:pt>
                <c:pt idx="9">
                  <c:v>5881</c:v>
                </c:pt>
                <c:pt idx="10">
                  <c:v>5829</c:v>
                </c:pt>
                <c:pt idx="11">
                  <c:v>5796</c:v>
                </c:pt>
                <c:pt idx="12">
                  <c:v>5763</c:v>
                </c:pt>
                <c:pt idx="13">
                  <c:v>5712</c:v>
                </c:pt>
                <c:pt idx="14">
                  <c:v>5673</c:v>
                </c:pt>
              </c:numCache>
            </c:numRef>
          </c:val>
          <c:smooth val="0"/>
          <c:extLst>
            <c:ext xmlns:c16="http://schemas.microsoft.com/office/drawing/2014/chart" uri="{C3380CC4-5D6E-409C-BE32-E72D297353CC}">
              <c16:uniqueId val="{00000000-812A-4FA3-AC98-9FF8F64F6730}"/>
            </c:ext>
          </c:extLst>
        </c:ser>
        <c:ser>
          <c:idx val="1"/>
          <c:order val="1"/>
          <c:tx>
            <c:strRef>
              <c:f>'グラフ (歳入歳出)'!$C$4</c:f>
              <c:strCache>
                <c:ptCount val="1"/>
                <c:pt idx="0">
                  <c:v>歳出</c:v>
                </c:pt>
              </c:strCache>
            </c:strRef>
          </c:tx>
          <c:spPr>
            <a:ln w="28575" cap="rnd">
              <a:solidFill>
                <a:schemeClr val="accent2"/>
              </a:solidFill>
              <a:round/>
            </a:ln>
            <a:effectLst/>
          </c:spPr>
          <c:marker>
            <c:symbol val="none"/>
          </c:marker>
          <c:cat>
            <c:strRef>
              <c:f>'グラフ (歳入歳出)'!$E$2:$S$2</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'グラフ (歳入歳出)'!$E$4:$S$4</c:f>
              <c:numCache>
                <c:formatCode>#,##0;"▲ "#,##0</c:formatCode>
                <c:ptCount val="15"/>
                <c:pt idx="0">
                  <c:v>6669</c:v>
                </c:pt>
                <c:pt idx="1">
                  <c:v>6642</c:v>
                </c:pt>
                <c:pt idx="2">
                  <c:v>7445</c:v>
                </c:pt>
                <c:pt idx="3">
                  <c:v>7672</c:v>
                </c:pt>
                <c:pt idx="4">
                  <c:v>7599</c:v>
                </c:pt>
                <c:pt idx="5">
                  <c:v>7688</c:v>
                </c:pt>
                <c:pt idx="6">
                  <c:v>6741</c:v>
                </c:pt>
                <c:pt idx="7">
                  <c:v>6926</c:v>
                </c:pt>
                <c:pt idx="8">
                  <c:v>6780</c:v>
                </c:pt>
                <c:pt idx="9">
                  <c:v>7015</c:v>
                </c:pt>
                <c:pt idx="10">
                  <c:v>6831</c:v>
                </c:pt>
                <c:pt idx="11">
                  <c:v>6934</c:v>
                </c:pt>
                <c:pt idx="12">
                  <c:v>6970</c:v>
                </c:pt>
                <c:pt idx="13">
                  <c:v>6918</c:v>
                </c:pt>
                <c:pt idx="14">
                  <c:v>6960</c:v>
                </c:pt>
              </c:numCache>
            </c:numRef>
          </c:val>
          <c:smooth val="0"/>
          <c:extLst>
            <c:ext xmlns:c16="http://schemas.microsoft.com/office/drawing/2014/chart" uri="{C3380CC4-5D6E-409C-BE32-E72D297353CC}">
              <c16:uniqueId val="{00000001-812A-4FA3-AC98-9FF8F64F6730}"/>
            </c:ext>
          </c:extLst>
        </c:ser>
        <c:dLbls>
          <c:showLegendKey val="0"/>
          <c:showVal val="0"/>
          <c:showCatName val="0"/>
          <c:showSerName val="0"/>
          <c:showPercent val="0"/>
          <c:showBubbleSize val="0"/>
        </c:dLbls>
        <c:smooth val="0"/>
        <c:axId val="1631457360"/>
        <c:axId val="1469536864"/>
      </c:lineChart>
      <c:catAx>
        <c:axId val="1631457360"/>
        <c:scaling>
          <c:orientation val="minMax"/>
        </c:scaling>
        <c:delete val="0"/>
        <c:axPos val="b"/>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469536864"/>
        <c:crosses val="autoZero"/>
        <c:auto val="1"/>
        <c:lblAlgn val="ctr"/>
        <c:lblOffset val="100"/>
        <c:noMultiLvlLbl val="0"/>
      </c:catAx>
      <c:valAx>
        <c:axId val="1469536864"/>
        <c:scaling>
          <c:orientation val="minMax"/>
          <c:max val="8000"/>
          <c:min val="5500"/>
        </c:scaling>
        <c:delete val="0"/>
        <c:axPos val="l"/>
        <c:numFmt formatCode="#,##0;&quot;▲ &quot;#,##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1457360"/>
        <c:crosses val="autoZero"/>
        <c:crossBetween val="between"/>
        <c:majorUnit val="500"/>
      </c:valAx>
      <c:spPr>
        <a:noFill/>
        <a:ln>
          <a:solidFill>
            <a:schemeClr val="tx1"/>
          </a:solid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9525" cap="flat" cmpd="sng" algn="ctr">
      <a:noFill/>
      <a:round/>
    </a:ln>
    <a:effectLst/>
  </c:spPr>
  <c:txPr>
    <a:bodyPr/>
    <a:lstStyle/>
    <a:p>
      <a:pPr>
        <a:defRPr>
          <a:latin typeface="BIZ UDPゴシック" panose="020B0400000000000000" pitchFamily="50" charset="-128"/>
          <a:ea typeface="BIZ UDPゴシック" panose="020B0400000000000000" pitchFamily="50" charset="-128"/>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3188405797101442E-2"/>
          <c:y val="0.17635512952185325"/>
          <c:w val="0.88024154589371983"/>
          <c:h val="0.77533569173418537"/>
        </c:manualLayout>
      </c:layout>
      <c:barChart>
        <c:barDir val="col"/>
        <c:grouping val="clustered"/>
        <c:varyColors val="0"/>
        <c:ser>
          <c:idx val="0"/>
          <c:order val="0"/>
          <c:tx>
            <c:strRef>
              <c:f>'グラフ（収支）'!$C$3</c:f>
              <c:strCache>
                <c:ptCount val="1"/>
                <c:pt idx="0">
                  <c:v>財政収支</c:v>
                </c:pt>
              </c:strCache>
            </c:strRef>
          </c:tx>
          <c:spPr>
            <a:solidFill>
              <a:schemeClr val="accent1"/>
            </a:solidFill>
            <a:ln>
              <a:noFill/>
            </a:ln>
            <a:effectLst/>
          </c:spPr>
          <c:invertIfNegative val="0"/>
          <c:dLbls>
            <c:dLbl>
              <c:idx val="1"/>
              <c:layout>
                <c:manualLayout>
                  <c:x val="2.5379696243005598E-3"/>
                  <c:y val="-2.324199597072446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6AE-427B-996B-E17E1DBBD07E}"/>
                </c:ext>
              </c:extLst>
            </c:dLbl>
            <c:dLbl>
              <c:idx val="2"/>
              <c:layout>
                <c:manualLayout>
                  <c:x val="0"/>
                  <c:y val="1.332162067771740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6AE-427B-996B-E17E1DBBD07E}"/>
                </c:ext>
              </c:extLst>
            </c:dLbl>
            <c:dLbl>
              <c:idx val="3"/>
              <c:layout>
                <c:manualLayout>
                  <c:x val="-1.4405603369346274E-2"/>
                  <c:y val="-5.2911311710673002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6AE-427B-996B-E17E1DBBD07E}"/>
                </c:ext>
              </c:extLst>
            </c:dLbl>
            <c:dLbl>
              <c:idx val="4"/>
              <c:layout>
                <c:manualLayout>
                  <c:x val="0"/>
                  <c:y val="9.4555292732581724E-5"/>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6AE-427B-996B-E17E1DBBD07E}"/>
                </c:ext>
              </c:extLst>
            </c:dLbl>
            <c:dLbl>
              <c:idx val="5"/>
              <c:layout>
                <c:manualLayout>
                  <c:x val="-7.4288591832998045E-3"/>
                  <c:y val="-6.046963478780725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6AE-427B-996B-E17E1DBBD07E}"/>
                </c:ext>
              </c:extLst>
            </c:dLbl>
            <c:dLbl>
              <c:idx val="7"/>
              <c:layout>
                <c:manualLayout>
                  <c:x val="-5.4629188793261308E-3"/>
                  <c:y val="-2.315689620726378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6AE-427B-996B-E17E1DBBD07E}"/>
                </c:ext>
              </c:extLst>
            </c:dLbl>
            <c:dLbl>
              <c:idx val="9"/>
              <c:layout>
                <c:manualLayout>
                  <c:x val="-8.268723676982323E-3"/>
                  <c:y val="1.1290664494945105E-2"/>
                </c:manualLayout>
              </c:layout>
              <c:spPr>
                <a:noFill/>
                <a:ln>
                  <a:noFill/>
                </a:ln>
                <a:effectLst/>
              </c:spPr>
              <c:txPr>
                <a:bodyPr rot="0" spcFirstLastPara="1" vertOverflow="ellipsis" vert="horz" wrap="square" lIns="38100" tIns="19050" rIns="38100" bIns="19050" anchor="ctr" anchorCtr="1">
                  <a:noAutofit/>
                </a:bodyPr>
                <a:lstStyle/>
                <a:p>
                  <a:pPr>
                    <a:defRPr sz="7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dLblPos val="outEnd"/>
              <c:showLegendKey val="0"/>
              <c:showVal val="1"/>
              <c:showCatName val="0"/>
              <c:showSerName val="0"/>
              <c:showPercent val="0"/>
              <c:showBubbleSize val="0"/>
              <c:extLst>
                <c:ext xmlns:c15="http://schemas.microsoft.com/office/drawing/2012/chart" uri="{CE6537A1-D6FC-4f65-9D91-7224C49458BB}">
                  <c15:layout>
                    <c:manualLayout>
                      <c:w val="0.11483757553561616"/>
                      <c:h val="7.3781189902104763E-2"/>
                    </c:manualLayout>
                  </c15:layout>
                </c:ext>
                <c:ext xmlns:c16="http://schemas.microsoft.com/office/drawing/2014/chart" uri="{C3380CC4-5D6E-409C-BE32-E72D297353CC}">
                  <c16:uniqueId val="{00000006-B6AE-427B-996B-E17E1DBBD07E}"/>
                </c:ext>
              </c:extLst>
            </c:dLbl>
            <c:dLbl>
              <c:idx val="12"/>
              <c:layout>
                <c:manualLayout>
                  <c:x val="-5.7024380495604449E-3"/>
                  <c:y val="-4.64833819073021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B6AE-427B-996B-E17E1DBBD07E}"/>
                </c:ext>
              </c:extLst>
            </c:dLbl>
            <c:dLbl>
              <c:idx val="13"/>
              <c:layout>
                <c:manualLayout>
                  <c:x val="-1.0151878497202239E-2"/>
                  <c:y val="1.7953304936245227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B6AE-427B-996B-E17E1DBBD07E}"/>
                </c:ext>
              </c:extLst>
            </c:dLbl>
            <c:dLbl>
              <c:idx val="14"/>
              <c:layout>
                <c:manualLayout>
                  <c:x val="-9.3023255813955187E-3"/>
                  <c:y val="-1.162084547682542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B6AE-427B-996B-E17E1DBBD07E}"/>
                </c:ext>
              </c:extLst>
            </c:dLbl>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'グラフ（収支）'!$E$2:$S$2</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'グラフ（収支）'!$E$3:$S$3</c:f>
              <c:numCache>
                <c:formatCode>#,##0;"▲ "#,##0</c:formatCode>
                <c:ptCount val="15"/>
                <c:pt idx="0">
                  <c:v>-517</c:v>
                </c:pt>
                <c:pt idx="1">
                  <c:v>-545</c:v>
                </c:pt>
                <c:pt idx="2">
                  <c:v>-534</c:v>
                </c:pt>
                <c:pt idx="3">
                  <c:v>-757</c:v>
                </c:pt>
                <c:pt idx="4">
                  <c:v>-735</c:v>
                </c:pt>
                <c:pt idx="5">
                  <c:v>-853</c:v>
                </c:pt>
                <c:pt idx="6">
                  <c:v>-746</c:v>
                </c:pt>
                <c:pt idx="7">
                  <c:v>-982</c:v>
                </c:pt>
                <c:pt idx="8">
                  <c:v>-868</c:v>
                </c:pt>
                <c:pt idx="9">
                  <c:v>-1134</c:v>
                </c:pt>
                <c:pt idx="10">
                  <c:v>-1002</c:v>
                </c:pt>
                <c:pt idx="11">
                  <c:v>-1138</c:v>
                </c:pt>
                <c:pt idx="12">
                  <c:v>-1207</c:v>
                </c:pt>
                <c:pt idx="13">
                  <c:v>-1206</c:v>
                </c:pt>
                <c:pt idx="14">
                  <c:v>-1287</c:v>
                </c:pt>
              </c:numCache>
            </c:numRef>
          </c:val>
          <c:extLst>
            <c:ext xmlns:c16="http://schemas.microsoft.com/office/drawing/2014/chart" uri="{C3380CC4-5D6E-409C-BE32-E72D297353CC}">
              <c16:uniqueId val="{0000000A-B6AE-427B-996B-E17E1DBBD07E}"/>
            </c:ext>
          </c:extLst>
        </c:ser>
        <c:dLbls>
          <c:showLegendKey val="0"/>
          <c:showVal val="0"/>
          <c:showCatName val="0"/>
          <c:showSerName val="0"/>
          <c:showPercent val="0"/>
          <c:showBubbleSize val="0"/>
        </c:dLbls>
        <c:gapWidth val="60"/>
        <c:overlap val="63"/>
        <c:axId val="1633330944"/>
        <c:axId val="1636223456"/>
      </c:barChart>
      <c:catAx>
        <c:axId val="1633330944"/>
        <c:scaling>
          <c:orientation val="minMax"/>
        </c:scaling>
        <c:delete val="0"/>
        <c:axPos val="b"/>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6223456"/>
        <c:crosses val="autoZero"/>
        <c:auto val="1"/>
        <c:lblAlgn val="ctr"/>
        <c:lblOffset val="100"/>
        <c:noMultiLvlLbl val="0"/>
      </c:catAx>
      <c:valAx>
        <c:axId val="1636223456"/>
        <c:scaling>
          <c:orientation val="minMax"/>
          <c:max val="0"/>
          <c:min val="-1500"/>
        </c:scaling>
        <c:delete val="0"/>
        <c:axPos val="l"/>
        <c:numFmt formatCode="#,##0;&quot;▲ &quot;#,##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3330944"/>
        <c:crosses val="autoZero"/>
        <c:crossBetween val="between"/>
        <c:majorUnit val="300"/>
      </c:valAx>
      <c:spPr>
        <a:noFill/>
        <a:ln>
          <a:solidFill>
            <a:sysClr val="windowText" lastClr="000000"/>
          </a:solidFill>
        </a:ln>
        <a:effectLst/>
      </c:spPr>
    </c:plotArea>
    <c:plotVisOnly val="1"/>
    <c:dispBlanksAs val="gap"/>
    <c:showDLblsOverMax val="0"/>
  </c:chart>
  <c:spPr>
    <a:noFill/>
    <a:ln w="9525" cap="flat" cmpd="sng" algn="ctr">
      <a:noFill/>
      <a:round/>
    </a:ln>
    <a:effectLst/>
  </c:spPr>
  <c:txPr>
    <a:bodyPr/>
    <a:lstStyle/>
    <a:p>
      <a:pPr>
        <a:defRPr>
          <a:latin typeface="BIZ UDPゴシック" panose="020B0400000000000000" pitchFamily="50" charset="-128"/>
          <a:ea typeface="BIZ UDPゴシック" panose="020B0400000000000000" pitchFamily="50" charset="-128"/>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'ひな形 (豊能)'!$B$15</c:f>
              <c:strCache>
                <c:ptCount val="1"/>
                <c:pt idx="0">
                  <c:v>年少人口</c:v>
                </c:pt>
              </c:strCache>
            </c:strRef>
          </c:tx>
          <c:spPr>
            <a:ln w="31750" cap="rnd">
              <a:solidFill>
                <a:schemeClr val="accent1"/>
              </a:solidFill>
              <a:round/>
            </a:ln>
            <a:effectLst/>
          </c:spPr>
          <c:marker>
            <c:symbol val="none"/>
          </c:marker>
          <c:dLbls>
            <c:delete val="1"/>
          </c:dLbls>
          <c:cat>
            <c:strRef>
              <c:f>'ひな形 (豊能)'!$C$14:$Q$14</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'ひな形 (豊能)'!$C$15:$Q$15</c:f>
              <c:numCache>
                <c:formatCode>#,##0_);[Red]\(#,##0\)</c:formatCode>
                <c:ptCount val="15"/>
                <c:pt idx="0">
                  <c:v>1221</c:v>
                </c:pt>
                <c:pt idx="1">
                  <c:v>1173</c:v>
                </c:pt>
                <c:pt idx="2">
                  <c:v>1125</c:v>
                </c:pt>
                <c:pt idx="3">
                  <c:v>1076</c:v>
                </c:pt>
                <c:pt idx="4">
                  <c:v>1028</c:v>
                </c:pt>
                <c:pt idx="5">
                  <c:v>980</c:v>
                </c:pt>
                <c:pt idx="6">
                  <c:v>936</c:v>
                </c:pt>
                <c:pt idx="7">
                  <c:v>892</c:v>
                </c:pt>
                <c:pt idx="8">
                  <c:v>848</c:v>
                </c:pt>
                <c:pt idx="9">
                  <c:v>804</c:v>
                </c:pt>
                <c:pt idx="10">
                  <c:v>760</c:v>
                </c:pt>
                <c:pt idx="11">
                  <c:v>725</c:v>
                </c:pt>
                <c:pt idx="12">
                  <c:v>690</c:v>
                </c:pt>
                <c:pt idx="13">
                  <c:v>654</c:v>
                </c:pt>
                <c:pt idx="14">
                  <c:v>619</c:v>
                </c:pt>
              </c:numCache>
            </c:numRef>
          </c:val>
          <c:smooth val="0"/>
          <c:extLst>
            <c:ext xmlns:c16="http://schemas.microsoft.com/office/drawing/2014/chart" uri="{C3380CC4-5D6E-409C-BE32-E72D297353CC}">
              <c16:uniqueId val="{00000000-78AF-4CAB-ADCD-71C357505731}"/>
            </c:ext>
          </c:extLst>
        </c:ser>
        <c:ser>
          <c:idx val="1"/>
          <c:order val="1"/>
          <c:tx>
            <c:strRef>
              <c:f>'ひな形 (豊能)'!$B$16</c:f>
              <c:strCache>
                <c:ptCount val="1"/>
                <c:pt idx="0">
                  <c:v>生産年齢人口</c:v>
                </c:pt>
              </c:strCache>
            </c:strRef>
          </c:tx>
          <c:spPr>
            <a:ln w="31750" cap="rnd">
              <a:solidFill>
                <a:schemeClr val="accent2"/>
              </a:solidFill>
              <a:round/>
            </a:ln>
            <a:effectLst/>
          </c:spPr>
          <c:marker>
            <c:symbol val="none"/>
          </c:marker>
          <c:dLbls>
            <c:delete val="1"/>
          </c:dLbls>
          <c:cat>
            <c:strRef>
              <c:f>'ひな形 (豊能)'!$C$14:$Q$14</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'ひな形 (豊能)'!$C$16:$Q$16</c:f>
              <c:numCache>
                <c:formatCode>#,##0_);[Red]\(#,##0\)</c:formatCode>
                <c:ptCount val="15"/>
                <c:pt idx="0">
                  <c:v>8276</c:v>
                </c:pt>
                <c:pt idx="1">
                  <c:v>7948</c:v>
                </c:pt>
                <c:pt idx="2">
                  <c:v>7621</c:v>
                </c:pt>
                <c:pt idx="3">
                  <c:v>7293</c:v>
                </c:pt>
                <c:pt idx="4">
                  <c:v>6966</c:v>
                </c:pt>
                <c:pt idx="5">
                  <c:v>6638</c:v>
                </c:pt>
                <c:pt idx="6">
                  <c:v>6391</c:v>
                </c:pt>
                <c:pt idx="7">
                  <c:v>6144</c:v>
                </c:pt>
                <c:pt idx="8">
                  <c:v>5898</c:v>
                </c:pt>
                <c:pt idx="9">
                  <c:v>5651</c:v>
                </c:pt>
                <c:pt idx="10">
                  <c:v>5404</c:v>
                </c:pt>
                <c:pt idx="11">
                  <c:v>5188</c:v>
                </c:pt>
                <c:pt idx="12">
                  <c:v>4973</c:v>
                </c:pt>
                <c:pt idx="13">
                  <c:v>4757</c:v>
                </c:pt>
                <c:pt idx="14">
                  <c:v>4542</c:v>
                </c:pt>
              </c:numCache>
            </c:numRef>
          </c:val>
          <c:smooth val="0"/>
          <c:extLst>
            <c:ext xmlns:c16="http://schemas.microsoft.com/office/drawing/2014/chart" uri="{C3380CC4-5D6E-409C-BE32-E72D297353CC}">
              <c16:uniqueId val="{00000001-78AF-4CAB-ADCD-71C357505731}"/>
            </c:ext>
          </c:extLst>
        </c:ser>
        <c:ser>
          <c:idx val="2"/>
          <c:order val="2"/>
          <c:tx>
            <c:strRef>
              <c:f>'ひな形 (豊能)'!$B$17</c:f>
              <c:strCache>
                <c:ptCount val="1"/>
                <c:pt idx="0">
                  <c:v>前期高齢者人口</c:v>
                </c:pt>
              </c:strCache>
            </c:strRef>
          </c:tx>
          <c:spPr>
            <a:ln w="31750" cap="rnd">
              <a:solidFill>
                <a:schemeClr val="accent3"/>
              </a:solidFill>
              <a:round/>
            </a:ln>
            <a:effectLst/>
          </c:spPr>
          <c:marker>
            <c:symbol val="none"/>
          </c:marker>
          <c:dLbls>
            <c:delete val="1"/>
          </c:dLbls>
          <c:cat>
            <c:strRef>
              <c:f>'ひな形 (豊能)'!$C$14:$Q$14</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'ひな形 (豊能)'!$C$17:$Q$17</c:f>
              <c:numCache>
                <c:formatCode>#,##0_);[Red]\(#,##0\)</c:formatCode>
                <c:ptCount val="15"/>
                <c:pt idx="0">
                  <c:v>4481</c:v>
                </c:pt>
                <c:pt idx="1">
                  <c:v>4241</c:v>
                </c:pt>
                <c:pt idx="2">
                  <c:v>4002</c:v>
                </c:pt>
                <c:pt idx="3">
                  <c:v>3762</c:v>
                </c:pt>
                <c:pt idx="4">
                  <c:v>3523</c:v>
                </c:pt>
                <c:pt idx="5">
                  <c:v>3283</c:v>
                </c:pt>
                <c:pt idx="6">
                  <c:v>3117</c:v>
                </c:pt>
                <c:pt idx="7">
                  <c:v>2950</c:v>
                </c:pt>
                <c:pt idx="8">
                  <c:v>2784</c:v>
                </c:pt>
                <c:pt idx="9">
                  <c:v>2617</c:v>
                </c:pt>
                <c:pt idx="10">
                  <c:v>2451</c:v>
                </c:pt>
                <c:pt idx="11">
                  <c:v>2377</c:v>
                </c:pt>
                <c:pt idx="12">
                  <c:v>2304</c:v>
                </c:pt>
                <c:pt idx="13">
                  <c:v>2230</c:v>
                </c:pt>
                <c:pt idx="14">
                  <c:v>2157</c:v>
                </c:pt>
              </c:numCache>
            </c:numRef>
          </c:val>
          <c:smooth val="0"/>
          <c:extLst>
            <c:ext xmlns:c16="http://schemas.microsoft.com/office/drawing/2014/chart" uri="{C3380CC4-5D6E-409C-BE32-E72D297353CC}">
              <c16:uniqueId val="{00000002-78AF-4CAB-ADCD-71C357505731}"/>
            </c:ext>
          </c:extLst>
        </c:ser>
        <c:ser>
          <c:idx val="3"/>
          <c:order val="3"/>
          <c:tx>
            <c:strRef>
              <c:f>'ひな形 (豊能)'!$B$18</c:f>
              <c:strCache>
                <c:ptCount val="1"/>
                <c:pt idx="0">
                  <c:v>後期高齢者人口</c:v>
                </c:pt>
              </c:strCache>
            </c:strRef>
          </c:tx>
          <c:spPr>
            <a:ln w="31750" cap="rnd">
              <a:solidFill>
                <a:schemeClr val="accent4"/>
              </a:solidFill>
              <a:round/>
            </a:ln>
            <a:effectLst/>
          </c:spPr>
          <c:marker>
            <c:symbol val="none"/>
          </c:marker>
          <c:dLbls>
            <c:delete val="1"/>
          </c:dLbls>
          <c:cat>
            <c:strRef>
              <c:f>'ひな形 (豊能)'!$C$14:$Q$14</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'ひな形 (豊能)'!$C$18:$Q$18</c:f>
              <c:numCache>
                <c:formatCode>#,##0_);[Red]\(#,##0\)</c:formatCode>
                <c:ptCount val="15"/>
                <c:pt idx="0">
                  <c:v>4186</c:v>
                </c:pt>
                <c:pt idx="1">
                  <c:v>4444</c:v>
                </c:pt>
                <c:pt idx="2">
                  <c:v>4703</c:v>
                </c:pt>
                <c:pt idx="3">
                  <c:v>4961</c:v>
                </c:pt>
                <c:pt idx="4">
                  <c:v>5220</c:v>
                </c:pt>
                <c:pt idx="5">
                  <c:v>5478</c:v>
                </c:pt>
                <c:pt idx="6">
                  <c:v>5552</c:v>
                </c:pt>
                <c:pt idx="7">
                  <c:v>5626</c:v>
                </c:pt>
                <c:pt idx="8">
                  <c:v>5699</c:v>
                </c:pt>
                <c:pt idx="9">
                  <c:v>5773</c:v>
                </c:pt>
                <c:pt idx="10">
                  <c:v>5847</c:v>
                </c:pt>
                <c:pt idx="11">
                  <c:v>5760</c:v>
                </c:pt>
                <c:pt idx="12">
                  <c:v>5673</c:v>
                </c:pt>
                <c:pt idx="13">
                  <c:v>5585</c:v>
                </c:pt>
                <c:pt idx="14">
                  <c:v>5498</c:v>
                </c:pt>
              </c:numCache>
            </c:numRef>
          </c:val>
          <c:smooth val="0"/>
          <c:extLst>
            <c:ext xmlns:c16="http://schemas.microsoft.com/office/drawing/2014/chart" uri="{C3380CC4-5D6E-409C-BE32-E72D297353CC}">
              <c16:uniqueId val="{00000003-78AF-4CAB-ADCD-71C357505731}"/>
            </c:ext>
          </c:extLst>
        </c:ser>
        <c:dLbls>
          <c:dLblPos val="ctr"/>
          <c:showLegendKey val="0"/>
          <c:showVal val="1"/>
          <c:showCatName val="0"/>
          <c:showSerName val="0"/>
          <c:showPercent val="0"/>
          <c:showBubbleSize val="0"/>
        </c:dLbls>
        <c:smooth val="0"/>
        <c:axId val="1361516911"/>
        <c:axId val="1398265183"/>
      </c:lineChart>
      <c:catAx>
        <c:axId val="1361516911"/>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1398265183"/>
        <c:crosses val="autoZero"/>
        <c:auto val="1"/>
        <c:lblAlgn val="ctr"/>
        <c:lblOffset val="100"/>
        <c:noMultiLvlLbl val="0"/>
      </c:catAx>
      <c:valAx>
        <c:axId val="1398265183"/>
        <c:scaling>
          <c:orientation val="minMax"/>
        </c:scaling>
        <c:delete val="0"/>
        <c:axPos val="l"/>
        <c:numFmt formatCode="#,##0_);[Red]\(#,##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9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1361516911"/>
        <c:crosses val="autoZero"/>
        <c:crossBetween val="between"/>
      </c:valAx>
      <c:spPr>
        <a:noFill/>
        <a:ln>
          <a:solidFill>
            <a:schemeClr val="tx1"/>
          </a:solidFill>
        </a:ln>
        <a:effectLst/>
      </c:spPr>
    </c:plotArea>
    <c:plotVisOnly val="1"/>
    <c:dispBlanksAs val="gap"/>
    <c:showDLblsOverMax val="0"/>
  </c:chart>
  <c:spPr>
    <a:noFill/>
    <a:ln w="9525" cap="flat" cmpd="sng" algn="ctr">
      <a:noFill/>
      <a:round/>
    </a:ln>
    <a:effectLst/>
  </c:spPr>
  <c:txPr>
    <a:bodyPr/>
    <a:lstStyle/>
    <a:p>
      <a:pPr>
        <a:defRPr>
          <a:latin typeface="BIZ UDPゴシック" panose="020B0400000000000000" pitchFamily="50" charset="-128"/>
          <a:ea typeface="BIZ UDPゴシック" panose="020B0400000000000000" pitchFamily="50" charset="-128"/>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'ひな形 (豊能)'!$B$15</c:f>
              <c:strCache>
                <c:ptCount val="1"/>
                <c:pt idx="0">
                  <c:v>年少人口</c:v>
                </c:pt>
              </c:strCache>
            </c:strRef>
          </c:tx>
          <c:spPr>
            <a:solidFill>
              <a:schemeClr val="accent1"/>
            </a:solidFill>
            <a:ln w="9525" cap="flat" cmpd="sng" algn="ctr">
              <a:solidFill>
                <a:schemeClr val="tx1"/>
              </a:solidFill>
              <a:round/>
            </a:ln>
            <a:effectLst/>
          </c:spPr>
          <c:invertIfNegative val="0"/>
          <c:dLbls>
            <c:delete val="1"/>
          </c:dLbls>
          <c:cat>
            <c:strRef>
              <c:f>'ひな形 (豊能)'!$C$14:$Q$14</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'ひな形 (豊能)'!$C$15:$Q$15</c:f>
              <c:numCache>
                <c:formatCode>#,##0_);[Red]\(#,##0\)</c:formatCode>
                <c:ptCount val="15"/>
                <c:pt idx="0">
                  <c:v>1221</c:v>
                </c:pt>
                <c:pt idx="1">
                  <c:v>1173</c:v>
                </c:pt>
                <c:pt idx="2">
                  <c:v>1125</c:v>
                </c:pt>
                <c:pt idx="3">
                  <c:v>1076</c:v>
                </c:pt>
                <c:pt idx="4">
                  <c:v>1028</c:v>
                </c:pt>
                <c:pt idx="5">
                  <c:v>980</c:v>
                </c:pt>
                <c:pt idx="6">
                  <c:v>936</c:v>
                </c:pt>
                <c:pt idx="7">
                  <c:v>892</c:v>
                </c:pt>
                <c:pt idx="8">
                  <c:v>848</c:v>
                </c:pt>
                <c:pt idx="9">
                  <c:v>804</c:v>
                </c:pt>
                <c:pt idx="10">
                  <c:v>760</c:v>
                </c:pt>
                <c:pt idx="11">
                  <c:v>725</c:v>
                </c:pt>
                <c:pt idx="12">
                  <c:v>690</c:v>
                </c:pt>
                <c:pt idx="13">
                  <c:v>654</c:v>
                </c:pt>
                <c:pt idx="14">
                  <c:v>619</c:v>
                </c:pt>
              </c:numCache>
            </c:numRef>
          </c:val>
          <c:extLst>
            <c:ext xmlns:c16="http://schemas.microsoft.com/office/drawing/2014/chart" uri="{C3380CC4-5D6E-409C-BE32-E72D297353CC}">
              <c16:uniqueId val="{00000000-B19B-4681-A8C4-193B7E227E8C}"/>
            </c:ext>
          </c:extLst>
        </c:ser>
        <c:ser>
          <c:idx val="1"/>
          <c:order val="1"/>
          <c:tx>
            <c:strRef>
              <c:f>'ひな形 (豊能)'!$B$16</c:f>
              <c:strCache>
                <c:ptCount val="1"/>
                <c:pt idx="0">
                  <c:v>生産年齢人口</c:v>
                </c:pt>
              </c:strCache>
            </c:strRef>
          </c:tx>
          <c:spPr>
            <a:solidFill>
              <a:schemeClr val="accent2"/>
            </a:solidFill>
            <a:ln w="9525" cap="flat" cmpd="sng" algn="ctr">
              <a:solidFill>
                <a:schemeClr val="tx1"/>
              </a:solidFill>
              <a:round/>
            </a:ln>
            <a:effectLst/>
          </c:spPr>
          <c:invertIfNegative val="0"/>
          <c:dLbls>
            <c:delete val="1"/>
          </c:dLbls>
          <c:cat>
            <c:strRef>
              <c:f>'ひな形 (豊能)'!$C$14:$Q$14</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'ひな形 (豊能)'!$C$16:$Q$16</c:f>
              <c:numCache>
                <c:formatCode>#,##0_);[Red]\(#,##0\)</c:formatCode>
                <c:ptCount val="15"/>
                <c:pt idx="0">
                  <c:v>8276</c:v>
                </c:pt>
                <c:pt idx="1">
                  <c:v>7948</c:v>
                </c:pt>
                <c:pt idx="2">
                  <c:v>7621</c:v>
                </c:pt>
                <c:pt idx="3">
                  <c:v>7293</c:v>
                </c:pt>
                <c:pt idx="4">
                  <c:v>6966</c:v>
                </c:pt>
                <c:pt idx="5">
                  <c:v>6638</c:v>
                </c:pt>
                <c:pt idx="6">
                  <c:v>6391</c:v>
                </c:pt>
                <c:pt idx="7">
                  <c:v>6144</c:v>
                </c:pt>
                <c:pt idx="8">
                  <c:v>5898</c:v>
                </c:pt>
                <c:pt idx="9">
                  <c:v>5651</c:v>
                </c:pt>
                <c:pt idx="10">
                  <c:v>5404</c:v>
                </c:pt>
                <c:pt idx="11">
                  <c:v>5188</c:v>
                </c:pt>
                <c:pt idx="12">
                  <c:v>4973</c:v>
                </c:pt>
                <c:pt idx="13">
                  <c:v>4757</c:v>
                </c:pt>
                <c:pt idx="14">
                  <c:v>4542</c:v>
                </c:pt>
              </c:numCache>
            </c:numRef>
          </c:val>
          <c:extLst>
            <c:ext xmlns:c16="http://schemas.microsoft.com/office/drawing/2014/chart" uri="{C3380CC4-5D6E-409C-BE32-E72D297353CC}">
              <c16:uniqueId val="{00000001-B19B-4681-A8C4-193B7E227E8C}"/>
            </c:ext>
          </c:extLst>
        </c:ser>
        <c:ser>
          <c:idx val="2"/>
          <c:order val="2"/>
          <c:tx>
            <c:strRef>
              <c:f>'ひな形 (豊能)'!$B$17</c:f>
              <c:strCache>
                <c:ptCount val="1"/>
                <c:pt idx="0">
                  <c:v>前期高齢者人口</c:v>
                </c:pt>
              </c:strCache>
            </c:strRef>
          </c:tx>
          <c:spPr>
            <a:solidFill>
              <a:schemeClr val="bg1">
                <a:lumMod val="65000"/>
              </a:schemeClr>
            </a:solidFill>
            <a:ln w="9525" cap="flat" cmpd="sng" algn="ctr">
              <a:solidFill>
                <a:schemeClr val="tx1"/>
              </a:solidFill>
              <a:round/>
            </a:ln>
            <a:effectLst/>
          </c:spPr>
          <c:invertIfNegative val="0"/>
          <c:dLbls>
            <c:delete val="1"/>
          </c:dLbls>
          <c:cat>
            <c:strRef>
              <c:f>'ひな形 (豊能)'!$C$14:$Q$14</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'ひな形 (豊能)'!$C$17:$Q$17</c:f>
              <c:numCache>
                <c:formatCode>#,##0_);[Red]\(#,##0\)</c:formatCode>
                <c:ptCount val="15"/>
                <c:pt idx="0">
                  <c:v>4481</c:v>
                </c:pt>
                <c:pt idx="1">
                  <c:v>4241</c:v>
                </c:pt>
                <c:pt idx="2">
                  <c:v>4002</c:v>
                </c:pt>
                <c:pt idx="3">
                  <c:v>3762</c:v>
                </c:pt>
                <c:pt idx="4">
                  <c:v>3523</c:v>
                </c:pt>
                <c:pt idx="5">
                  <c:v>3283</c:v>
                </c:pt>
                <c:pt idx="6">
                  <c:v>3117</c:v>
                </c:pt>
                <c:pt idx="7">
                  <c:v>2950</c:v>
                </c:pt>
                <c:pt idx="8">
                  <c:v>2784</c:v>
                </c:pt>
                <c:pt idx="9">
                  <c:v>2617</c:v>
                </c:pt>
                <c:pt idx="10">
                  <c:v>2451</c:v>
                </c:pt>
                <c:pt idx="11">
                  <c:v>2377</c:v>
                </c:pt>
                <c:pt idx="12">
                  <c:v>2304</c:v>
                </c:pt>
                <c:pt idx="13">
                  <c:v>2230</c:v>
                </c:pt>
                <c:pt idx="14">
                  <c:v>2157</c:v>
                </c:pt>
              </c:numCache>
            </c:numRef>
          </c:val>
          <c:extLst>
            <c:ext xmlns:c16="http://schemas.microsoft.com/office/drawing/2014/chart" uri="{C3380CC4-5D6E-409C-BE32-E72D297353CC}">
              <c16:uniqueId val="{00000002-B19B-4681-A8C4-193B7E227E8C}"/>
            </c:ext>
          </c:extLst>
        </c:ser>
        <c:ser>
          <c:idx val="3"/>
          <c:order val="3"/>
          <c:tx>
            <c:strRef>
              <c:f>'ひな形 (豊能)'!$B$18</c:f>
              <c:strCache>
                <c:ptCount val="1"/>
                <c:pt idx="0">
                  <c:v>後期高齢者人口</c:v>
                </c:pt>
              </c:strCache>
            </c:strRef>
          </c:tx>
          <c:spPr>
            <a:solidFill>
              <a:schemeClr val="accent4"/>
            </a:solidFill>
            <a:ln w="9525" cap="flat" cmpd="sng" algn="ctr">
              <a:solidFill>
                <a:schemeClr val="tx1"/>
              </a:solidFill>
              <a:round/>
            </a:ln>
            <a:effectLst/>
          </c:spPr>
          <c:invertIfNegative val="0"/>
          <c:dLbls>
            <c:delete val="1"/>
          </c:dLbls>
          <c:cat>
            <c:strRef>
              <c:f>'ひな形 (豊能)'!$C$14:$Q$14</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'ひな形 (豊能)'!$C$18:$Q$18</c:f>
              <c:numCache>
                <c:formatCode>#,##0_);[Red]\(#,##0\)</c:formatCode>
                <c:ptCount val="15"/>
                <c:pt idx="0">
                  <c:v>4186</c:v>
                </c:pt>
                <c:pt idx="1">
                  <c:v>4444</c:v>
                </c:pt>
                <c:pt idx="2">
                  <c:v>4703</c:v>
                </c:pt>
                <c:pt idx="3">
                  <c:v>4961</c:v>
                </c:pt>
                <c:pt idx="4">
                  <c:v>5220</c:v>
                </c:pt>
                <c:pt idx="5">
                  <c:v>5478</c:v>
                </c:pt>
                <c:pt idx="6">
                  <c:v>5552</c:v>
                </c:pt>
                <c:pt idx="7">
                  <c:v>5626</c:v>
                </c:pt>
                <c:pt idx="8">
                  <c:v>5699</c:v>
                </c:pt>
                <c:pt idx="9">
                  <c:v>5773</c:v>
                </c:pt>
                <c:pt idx="10">
                  <c:v>5847</c:v>
                </c:pt>
                <c:pt idx="11">
                  <c:v>5760</c:v>
                </c:pt>
                <c:pt idx="12">
                  <c:v>5673</c:v>
                </c:pt>
                <c:pt idx="13">
                  <c:v>5585</c:v>
                </c:pt>
                <c:pt idx="14">
                  <c:v>5498</c:v>
                </c:pt>
              </c:numCache>
            </c:numRef>
          </c:val>
          <c:extLst>
            <c:ext xmlns:c16="http://schemas.microsoft.com/office/drawing/2014/chart" uri="{C3380CC4-5D6E-409C-BE32-E72D297353CC}">
              <c16:uniqueId val="{00000003-B19B-4681-A8C4-193B7E227E8C}"/>
            </c:ext>
          </c:extLst>
        </c:ser>
        <c:dLbls>
          <c:dLblPos val="ctr"/>
          <c:showLegendKey val="0"/>
          <c:showVal val="1"/>
          <c:showCatName val="0"/>
          <c:showSerName val="0"/>
          <c:showPercent val="0"/>
          <c:showBubbleSize val="0"/>
        </c:dLbls>
        <c:gapWidth val="150"/>
        <c:overlap val="100"/>
        <c:axId val="1191257919"/>
        <c:axId val="1390907967"/>
      </c:barChart>
      <c:catAx>
        <c:axId val="1191257919"/>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1390907967"/>
        <c:crosses val="autoZero"/>
        <c:auto val="1"/>
        <c:lblAlgn val="ctr"/>
        <c:lblOffset val="100"/>
        <c:noMultiLvlLbl val="0"/>
      </c:catAx>
      <c:valAx>
        <c:axId val="1390907967"/>
        <c:scaling>
          <c:orientation val="minMax"/>
        </c:scaling>
        <c:delete val="0"/>
        <c:axPos val="l"/>
        <c:numFmt formatCode="#,##0_);[Red]\(#,##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9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1191257919"/>
        <c:crosses val="autoZero"/>
        <c:crossBetween val="between"/>
        <c:majorUnit val="5000"/>
      </c:valAx>
      <c:spPr>
        <a:noFill/>
        <a:ln>
          <a:solidFill>
            <a:schemeClr val="tx1"/>
          </a:solidFill>
        </a:ln>
        <a:effectLst/>
      </c:spPr>
    </c:plotArea>
    <c:plotVisOnly val="1"/>
    <c:dispBlanksAs val="gap"/>
    <c:showDLblsOverMax val="0"/>
  </c:chart>
  <c:spPr>
    <a:noFill/>
    <a:ln w="9525" cap="flat" cmpd="sng" algn="ctr">
      <a:noFill/>
      <a:round/>
    </a:ln>
    <a:effectLst/>
  </c:spPr>
  <c:txPr>
    <a:bodyPr/>
    <a:lstStyle/>
    <a:p>
      <a:pPr>
        <a:defRPr>
          <a:latin typeface="BIZ UDPゴシック" panose="020B0400000000000000" pitchFamily="50" charset="-128"/>
          <a:ea typeface="BIZ UDPゴシック" panose="020B0400000000000000" pitchFamily="50" charset="-128"/>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'グラフ (投資的経費)'!$C$3</c:f>
              <c:strCache>
                <c:ptCount val="1"/>
                <c:pt idx="0">
                  <c:v>投資的経費</c:v>
                </c:pt>
              </c:strCache>
            </c:strRef>
          </c:tx>
          <c:spPr>
            <a:ln w="28575" cap="rnd">
              <a:solidFill>
                <a:schemeClr val="accent1"/>
              </a:solidFill>
              <a:round/>
            </a:ln>
            <a:effectLst/>
          </c:spPr>
          <c:marker>
            <c:symbol val="none"/>
          </c:marker>
          <c:cat>
            <c:strRef>
              <c:f>'グラフ (投資的経費)'!$E$2:$S$2</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'グラフ (投資的経費)'!$E$3:$S$3</c:f>
              <c:numCache>
                <c:formatCode>#,##0;"▲ "#,##0</c:formatCode>
                <c:ptCount val="15"/>
                <c:pt idx="0">
                  <c:v>477</c:v>
                </c:pt>
                <c:pt idx="1">
                  <c:v>477</c:v>
                </c:pt>
                <c:pt idx="2">
                  <c:v>1352</c:v>
                </c:pt>
                <c:pt idx="3">
                  <c:v>1352</c:v>
                </c:pt>
                <c:pt idx="4">
                  <c:v>1352</c:v>
                </c:pt>
                <c:pt idx="5">
                  <c:v>1352</c:v>
                </c:pt>
                <c:pt idx="6">
                  <c:v>477</c:v>
                </c:pt>
                <c:pt idx="7">
                  <c:v>477</c:v>
                </c:pt>
                <c:pt idx="8">
                  <c:v>477</c:v>
                </c:pt>
                <c:pt idx="9">
                  <c:v>477</c:v>
                </c:pt>
                <c:pt idx="10">
                  <c:v>477</c:v>
                </c:pt>
                <c:pt idx="11">
                  <c:v>477</c:v>
                </c:pt>
                <c:pt idx="12">
                  <c:v>477</c:v>
                </c:pt>
                <c:pt idx="13">
                  <c:v>477</c:v>
                </c:pt>
                <c:pt idx="14">
                  <c:v>477</c:v>
                </c:pt>
              </c:numCache>
            </c:numRef>
          </c:val>
          <c:smooth val="0"/>
          <c:extLst>
            <c:ext xmlns:c16="http://schemas.microsoft.com/office/drawing/2014/chart" uri="{C3380CC4-5D6E-409C-BE32-E72D297353CC}">
              <c16:uniqueId val="{00000000-763B-4A4C-8ADB-5736AB9E1A1A}"/>
            </c:ext>
          </c:extLst>
        </c:ser>
        <c:dLbls>
          <c:showLegendKey val="0"/>
          <c:showVal val="0"/>
          <c:showCatName val="0"/>
          <c:showSerName val="0"/>
          <c:showPercent val="0"/>
          <c:showBubbleSize val="0"/>
        </c:dLbls>
        <c:smooth val="0"/>
        <c:axId val="1631457360"/>
        <c:axId val="1469536864"/>
      </c:lineChart>
      <c:catAx>
        <c:axId val="1631457360"/>
        <c:scaling>
          <c:orientation val="minMax"/>
        </c:scaling>
        <c:delete val="0"/>
        <c:axPos val="b"/>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469536864"/>
        <c:crosses val="autoZero"/>
        <c:auto val="1"/>
        <c:lblAlgn val="ctr"/>
        <c:lblOffset val="100"/>
        <c:noMultiLvlLbl val="0"/>
      </c:catAx>
      <c:valAx>
        <c:axId val="1469536864"/>
        <c:scaling>
          <c:orientation val="minMax"/>
          <c:max val="1500"/>
          <c:min val="0"/>
        </c:scaling>
        <c:delete val="0"/>
        <c:axPos val="l"/>
        <c:numFmt formatCode="#,##0;&quot;▲ &quot;#,##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1457360"/>
        <c:crosses val="autoZero"/>
        <c:crossBetween val="between"/>
        <c:majorUnit val="300"/>
      </c:valAx>
      <c:spPr>
        <a:noFill/>
        <a:ln>
          <a:solidFill>
            <a:schemeClr val="tx1"/>
          </a:solid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9525" cap="flat" cmpd="sng" algn="ctr">
      <a:noFill/>
      <a:round/>
    </a:ln>
    <a:effectLst/>
  </c:spPr>
  <c:txPr>
    <a:bodyPr/>
    <a:lstStyle/>
    <a:p>
      <a:pPr>
        <a:defRPr>
          <a:latin typeface="BIZ UDPゴシック" panose="020B0400000000000000" pitchFamily="50" charset="-128"/>
          <a:ea typeface="BIZ UDPゴシック" panose="020B0400000000000000" pitchFamily="50" charset="-128"/>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'グラフ (町債)'!$C$3</c:f>
              <c:strCache>
                <c:ptCount val="1"/>
                <c:pt idx="0">
                  <c:v>町債</c:v>
                </c:pt>
              </c:strCache>
            </c:strRef>
          </c:tx>
          <c:spPr>
            <a:ln w="28575" cap="rnd">
              <a:solidFill>
                <a:schemeClr val="accent1"/>
              </a:solidFill>
              <a:round/>
            </a:ln>
            <a:effectLst/>
          </c:spPr>
          <c:marker>
            <c:symbol val="none"/>
          </c:marker>
          <c:cat>
            <c:strRef>
              <c:f>'グラフ (町債)'!$E$2:$S$2</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'グラフ (町債)'!$E$3:$S$3</c:f>
              <c:numCache>
                <c:formatCode>#,##0;"▲ "#,##0</c:formatCode>
                <c:ptCount val="15"/>
                <c:pt idx="0">
                  <c:v>181</c:v>
                </c:pt>
                <c:pt idx="1">
                  <c:v>181</c:v>
                </c:pt>
                <c:pt idx="2">
                  <c:v>613</c:v>
                </c:pt>
                <c:pt idx="3">
                  <c:v>613</c:v>
                </c:pt>
                <c:pt idx="4">
                  <c:v>613</c:v>
                </c:pt>
                <c:pt idx="5">
                  <c:v>613</c:v>
                </c:pt>
                <c:pt idx="6">
                  <c:v>181</c:v>
                </c:pt>
                <c:pt idx="7">
                  <c:v>181</c:v>
                </c:pt>
                <c:pt idx="8">
                  <c:v>181</c:v>
                </c:pt>
                <c:pt idx="9">
                  <c:v>181</c:v>
                </c:pt>
                <c:pt idx="10">
                  <c:v>181</c:v>
                </c:pt>
                <c:pt idx="11">
                  <c:v>181</c:v>
                </c:pt>
                <c:pt idx="12">
                  <c:v>181</c:v>
                </c:pt>
                <c:pt idx="13">
                  <c:v>181</c:v>
                </c:pt>
                <c:pt idx="14">
                  <c:v>181</c:v>
                </c:pt>
              </c:numCache>
            </c:numRef>
          </c:val>
          <c:smooth val="0"/>
          <c:extLst>
            <c:ext xmlns:c16="http://schemas.microsoft.com/office/drawing/2014/chart" uri="{C3380CC4-5D6E-409C-BE32-E72D297353CC}">
              <c16:uniqueId val="{00000000-B4EE-4AB2-A338-62F3FC7729DE}"/>
            </c:ext>
          </c:extLst>
        </c:ser>
        <c:dLbls>
          <c:showLegendKey val="0"/>
          <c:showVal val="0"/>
          <c:showCatName val="0"/>
          <c:showSerName val="0"/>
          <c:showPercent val="0"/>
          <c:showBubbleSize val="0"/>
        </c:dLbls>
        <c:smooth val="0"/>
        <c:axId val="1631457360"/>
        <c:axId val="1469536864"/>
      </c:lineChart>
      <c:catAx>
        <c:axId val="1631457360"/>
        <c:scaling>
          <c:orientation val="minMax"/>
        </c:scaling>
        <c:delete val="0"/>
        <c:axPos val="b"/>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469536864"/>
        <c:crosses val="autoZero"/>
        <c:auto val="1"/>
        <c:lblAlgn val="ctr"/>
        <c:lblOffset val="100"/>
        <c:noMultiLvlLbl val="0"/>
      </c:catAx>
      <c:valAx>
        <c:axId val="1469536864"/>
        <c:scaling>
          <c:orientation val="minMax"/>
          <c:max val="1500"/>
          <c:min val="0"/>
        </c:scaling>
        <c:delete val="0"/>
        <c:axPos val="l"/>
        <c:numFmt formatCode="#,##0;&quot;▲ &quot;#,##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1457360"/>
        <c:crosses val="autoZero"/>
        <c:crossBetween val="between"/>
        <c:majorUnit val="300"/>
      </c:valAx>
      <c:spPr>
        <a:noFill/>
        <a:ln>
          <a:solidFill>
            <a:schemeClr val="tx1"/>
          </a:solid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9525" cap="flat" cmpd="sng" algn="ctr">
      <a:noFill/>
      <a:round/>
    </a:ln>
    <a:effectLst/>
  </c:spPr>
  <c:txPr>
    <a:bodyPr/>
    <a:lstStyle/>
    <a:p>
      <a:pPr>
        <a:defRPr>
          <a:latin typeface="BIZ UDPゴシック" panose="020B0400000000000000" pitchFamily="50" charset="-128"/>
          <a:ea typeface="BIZ UDPゴシック" panose="020B0400000000000000" pitchFamily="50" charset="-128"/>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5"/>
          <c:order val="0"/>
          <c:tx>
            <c:strRef>
              <c:f>'グラフ (繰出金)'!$C$3</c:f>
              <c:strCache>
                <c:ptCount val="1"/>
                <c:pt idx="0">
                  <c:v>介護</c:v>
                </c:pt>
              </c:strCache>
            </c:strRef>
          </c:tx>
          <c:marker>
            <c:symbol val="none"/>
          </c:marker>
          <c:cat>
            <c:strRef>
              <c:f>'グラフ (繰出金)'!$D$2:$S$2</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'グラフ (繰出金)'!$D$3:$S$3</c:f>
              <c:numCache>
                <c:formatCode>#,##0;"▲ "#,##0</c:formatCode>
                <c:ptCount val="15"/>
                <c:pt idx="0">
                  <c:v>323</c:v>
                </c:pt>
                <c:pt idx="1">
                  <c:v>333</c:v>
                </c:pt>
                <c:pt idx="2">
                  <c:v>344</c:v>
                </c:pt>
                <c:pt idx="3">
                  <c:v>355</c:v>
                </c:pt>
                <c:pt idx="4">
                  <c:v>365</c:v>
                </c:pt>
                <c:pt idx="5">
                  <c:v>376</c:v>
                </c:pt>
                <c:pt idx="6">
                  <c:v>384</c:v>
                </c:pt>
                <c:pt idx="7">
                  <c:v>393</c:v>
                </c:pt>
                <c:pt idx="8">
                  <c:v>401</c:v>
                </c:pt>
                <c:pt idx="9">
                  <c:v>410</c:v>
                </c:pt>
                <c:pt idx="10">
                  <c:v>418</c:v>
                </c:pt>
                <c:pt idx="11">
                  <c:v>424</c:v>
                </c:pt>
                <c:pt idx="12">
                  <c:v>429</c:v>
                </c:pt>
                <c:pt idx="13">
                  <c:v>434</c:v>
                </c:pt>
                <c:pt idx="14">
                  <c:v>439</c:v>
                </c:pt>
              </c:numCache>
            </c:numRef>
          </c:val>
          <c:smooth val="0"/>
          <c:extLst>
            <c:ext xmlns:c16="http://schemas.microsoft.com/office/drawing/2014/chart" uri="{C3380CC4-5D6E-409C-BE32-E72D297353CC}">
              <c16:uniqueId val="{00000000-D221-424B-867F-EF73B17DE2B7}"/>
            </c:ext>
          </c:extLst>
        </c:ser>
        <c:ser>
          <c:idx val="6"/>
          <c:order val="1"/>
          <c:tx>
            <c:strRef>
              <c:f>'グラフ (繰出金)'!$C$4</c:f>
              <c:strCache>
                <c:ptCount val="1"/>
                <c:pt idx="0">
                  <c:v>国保</c:v>
                </c:pt>
              </c:strCache>
            </c:strRef>
          </c:tx>
          <c:marker>
            <c:symbol val="none"/>
          </c:marker>
          <c:cat>
            <c:strRef>
              <c:f>'グラフ (繰出金)'!$D$2:$S$2</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'グラフ (繰出金)'!$D$4:$S$4</c:f>
              <c:numCache>
                <c:formatCode>#,##0;"▲ "#,##0</c:formatCode>
                <c:ptCount val="15"/>
                <c:pt idx="0">
                  <c:v>176</c:v>
                </c:pt>
                <c:pt idx="1">
                  <c:v>168</c:v>
                </c:pt>
                <c:pt idx="2">
                  <c:v>160</c:v>
                </c:pt>
                <c:pt idx="3">
                  <c:v>151</c:v>
                </c:pt>
                <c:pt idx="4">
                  <c:v>143</c:v>
                </c:pt>
                <c:pt idx="5">
                  <c:v>135</c:v>
                </c:pt>
                <c:pt idx="6">
                  <c:v>129</c:v>
                </c:pt>
                <c:pt idx="7">
                  <c:v>123</c:v>
                </c:pt>
                <c:pt idx="8">
                  <c:v>117</c:v>
                </c:pt>
                <c:pt idx="9">
                  <c:v>111</c:v>
                </c:pt>
                <c:pt idx="10">
                  <c:v>105</c:v>
                </c:pt>
                <c:pt idx="11">
                  <c:v>101</c:v>
                </c:pt>
                <c:pt idx="12">
                  <c:v>98</c:v>
                </c:pt>
                <c:pt idx="13">
                  <c:v>94</c:v>
                </c:pt>
                <c:pt idx="14">
                  <c:v>91</c:v>
                </c:pt>
              </c:numCache>
            </c:numRef>
          </c:val>
          <c:smooth val="0"/>
          <c:extLst>
            <c:ext xmlns:c16="http://schemas.microsoft.com/office/drawing/2014/chart" uri="{C3380CC4-5D6E-409C-BE32-E72D297353CC}">
              <c16:uniqueId val="{00000001-D221-424B-867F-EF73B17DE2B7}"/>
            </c:ext>
          </c:extLst>
        </c:ser>
        <c:ser>
          <c:idx val="7"/>
          <c:order val="2"/>
          <c:tx>
            <c:strRef>
              <c:f>'グラフ (繰出金)'!$C$5</c:f>
              <c:strCache>
                <c:ptCount val="1"/>
                <c:pt idx="0">
                  <c:v>後期高齢</c:v>
                </c:pt>
              </c:strCache>
            </c:strRef>
          </c:tx>
          <c:marker>
            <c:symbol val="none"/>
          </c:marker>
          <c:cat>
            <c:strRef>
              <c:f>'グラフ (繰出金)'!$D$2:$S$2</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'グラフ (繰出金)'!$D$5:$S$5</c:f>
              <c:numCache>
                <c:formatCode>#,##0;"▲ "#,##0</c:formatCode>
                <c:ptCount val="15"/>
                <c:pt idx="0">
                  <c:v>358</c:v>
                </c:pt>
                <c:pt idx="1">
                  <c:v>381</c:v>
                </c:pt>
                <c:pt idx="2">
                  <c:v>403</c:v>
                </c:pt>
                <c:pt idx="3">
                  <c:v>425</c:v>
                </c:pt>
                <c:pt idx="4">
                  <c:v>447</c:v>
                </c:pt>
                <c:pt idx="5">
                  <c:v>469</c:v>
                </c:pt>
                <c:pt idx="6">
                  <c:v>475</c:v>
                </c:pt>
                <c:pt idx="7">
                  <c:v>482</c:v>
                </c:pt>
                <c:pt idx="8">
                  <c:v>488</c:v>
                </c:pt>
                <c:pt idx="9">
                  <c:v>494</c:v>
                </c:pt>
                <c:pt idx="10">
                  <c:v>501</c:v>
                </c:pt>
                <c:pt idx="11">
                  <c:v>493</c:v>
                </c:pt>
                <c:pt idx="12">
                  <c:v>486</c:v>
                </c:pt>
                <c:pt idx="13">
                  <c:v>478</c:v>
                </c:pt>
                <c:pt idx="14">
                  <c:v>471</c:v>
                </c:pt>
              </c:numCache>
            </c:numRef>
          </c:val>
          <c:smooth val="0"/>
          <c:extLst>
            <c:ext xmlns:c16="http://schemas.microsoft.com/office/drawing/2014/chart" uri="{C3380CC4-5D6E-409C-BE32-E72D297353CC}">
              <c16:uniqueId val="{00000002-D221-424B-867F-EF73B17DE2B7}"/>
            </c:ext>
          </c:extLst>
        </c:ser>
        <c:ser>
          <c:idx val="8"/>
          <c:order val="3"/>
          <c:tx>
            <c:strRef>
              <c:f>'グラフ (繰出金)'!$C$6</c:f>
              <c:strCache>
                <c:ptCount val="1"/>
                <c:pt idx="0">
                  <c:v>水道</c:v>
                </c:pt>
              </c:strCache>
            </c:strRef>
          </c:tx>
          <c:marker>
            <c:symbol val="none"/>
          </c:marker>
          <c:cat>
            <c:strRef>
              <c:f>'グラフ (繰出金)'!$D$2:$S$2</c:f>
              <c:strCache>
                <c:ptCount val="16"/>
                <c:pt idx="0">
                  <c:v>R1（決算）</c:v>
                </c:pt>
                <c:pt idx="1">
                  <c:v>R2</c:v>
                </c:pt>
                <c:pt idx="2">
                  <c:v>R3</c:v>
                </c:pt>
                <c:pt idx="3">
                  <c:v>R4</c:v>
                </c:pt>
                <c:pt idx="4">
                  <c:v>R5</c:v>
                </c:pt>
                <c:pt idx="5">
                  <c:v>R6</c:v>
                </c:pt>
                <c:pt idx="6">
                  <c:v>R7</c:v>
                </c:pt>
                <c:pt idx="7">
                  <c:v>R8</c:v>
                </c:pt>
                <c:pt idx="8">
                  <c:v>R9</c:v>
                </c:pt>
                <c:pt idx="9">
                  <c:v>R10</c:v>
                </c:pt>
                <c:pt idx="10">
                  <c:v>R11</c:v>
                </c:pt>
                <c:pt idx="11">
                  <c:v>R12</c:v>
                </c:pt>
                <c:pt idx="12">
                  <c:v>R13</c:v>
                </c:pt>
                <c:pt idx="13">
                  <c:v>R14</c:v>
                </c:pt>
                <c:pt idx="14">
                  <c:v>R15</c:v>
                </c:pt>
                <c:pt idx="15">
                  <c:v>R16</c:v>
                </c:pt>
              </c:strCache>
            </c:strRef>
          </c:cat>
          <c:val>
            <c:numRef>
              <c:f>'グラフ (繰出金)'!$D$6:$S$6</c:f>
            </c:numRef>
          </c:val>
          <c:smooth val="0"/>
          <c:extLst>
            <c:ext xmlns:c16="http://schemas.microsoft.com/office/drawing/2014/chart" uri="{C3380CC4-5D6E-409C-BE32-E72D297353CC}">
              <c16:uniqueId val="{00000003-D221-424B-867F-EF73B17DE2B7}"/>
            </c:ext>
          </c:extLst>
        </c:ser>
        <c:ser>
          <c:idx val="9"/>
          <c:order val="4"/>
          <c:tx>
            <c:strRef>
              <c:f>'グラフ (繰出金)'!$C$7</c:f>
              <c:strCache>
                <c:ptCount val="1"/>
                <c:pt idx="0">
                  <c:v>下水</c:v>
                </c:pt>
              </c:strCache>
            </c:strRef>
          </c:tx>
          <c:marker>
            <c:symbol val="none"/>
          </c:marker>
          <c:cat>
            <c:strRef>
              <c:f>'グラフ (繰出金)'!$D$2:$S$2</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'グラフ (繰出金)'!$D$7:$S$7</c:f>
              <c:numCache>
                <c:formatCode>#,##0;"▲ "#,##0</c:formatCode>
                <c:ptCount val="15"/>
                <c:pt idx="0">
                  <c:v>145</c:v>
                </c:pt>
                <c:pt idx="1">
                  <c:v>115</c:v>
                </c:pt>
                <c:pt idx="2">
                  <c:v>112</c:v>
                </c:pt>
                <c:pt idx="3">
                  <c:v>133</c:v>
                </c:pt>
                <c:pt idx="4">
                  <c:v>122</c:v>
                </c:pt>
                <c:pt idx="5">
                  <c:v>96</c:v>
                </c:pt>
                <c:pt idx="6">
                  <c:v>94</c:v>
                </c:pt>
                <c:pt idx="7">
                  <c:v>117</c:v>
                </c:pt>
                <c:pt idx="8">
                  <c:v>117</c:v>
                </c:pt>
                <c:pt idx="9">
                  <c:v>117</c:v>
                </c:pt>
                <c:pt idx="10">
                  <c:v>117</c:v>
                </c:pt>
                <c:pt idx="11">
                  <c:v>117</c:v>
                </c:pt>
                <c:pt idx="12">
                  <c:v>117</c:v>
                </c:pt>
                <c:pt idx="13">
                  <c:v>117</c:v>
                </c:pt>
                <c:pt idx="14">
                  <c:v>117</c:v>
                </c:pt>
              </c:numCache>
            </c:numRef>
          </c:val>
          <c:smooth val="0"/>
          <c:extLst>
            <c:ext xmlns:c16="http://schemas.microsoft.com/office/drawing/2014/chart" uri="{C3380CC4-5D6E-409C-BE32-E72D297353CC}">
              <c16:uniqueId val="{00000004-D221-424B-867F-EF73B17DE2B7}"/>
            </c:ext>
          </c:extLst>
        </c:ser>
        <c:dLbls>
          <c:showLegendKey val="0"/>
          <c:showVal val="0"/>
          <c:showCatName val="0"/>
          <c:showSerName val="0"/>
          <c:showPercent val="0"/>
          <c:showBubbleSize val="0"/>
        </c:dLbls>
        <c:smooth val="0"/>
        <c:axId val="1631457360"/>
        <c:axId val="1469536864"/>
      </c:lineChart>
      <c:catAx>
        <c:axId val="1631457360"/>
        <c:scaling>
          <c:orientation val="minMax"/>
        </c:scaling>
        <c:delete val="0"/>
        <c:axPos val="b"/>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469536864"/>
        <c:crosses val="autoZero"/>
        <c:auto val="1"/>
        <c:lblAlgn val="ctr"/>
        <c:lblOffset val="100"/>
        <c:noMultiLvlLbl val="0"/>
      </c:catAx>
      <c:valAx>
        <c:axId val="1469536864"/>
        <c:scaling>
          <c:orientation val="minMax"/>
          <c:max val="600"/>
          <c:min val="0"/>
        </c:scaling>
        <c:delete val="0"/>
        <c:axPos val="l"/>
        <c:numFmt formatCode="#,##0;&quot;▲ &quot;#,##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1457360"/>
        <c:crosses val="autoZero"/>
        <c:crossBetween val="between"/>
        <c:majorUnit val="100"/>
      </c:valAx>
      <c:spPr>
        <a:noFill/>
        <a:ln>
          <a:solidFill>
            <a:schemeClr val="tx1"/>
          </a:solidFill>
        </a:ln>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c:spPr>
  <c:txPr>
    <a:bodyPr/>
    <a:lstStyle/>
    <a:p>
      <a:pPr>
        <a:defRPr>
          <a:latin typeface="BIZ UDPゴシック" panose="020B0400000000000000" pitchFamily="50" charset="-128"/>
          <a:ea typeface="BIZ UDPゴシック" panose="020B0400000000000000" pitchFamily="50" charset="-128"/>
        </a:defRPr>
      </a:pPr>
      <a:endParaRPr lang="ja-JP"/>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5"/>
          <c:order val="0"/>
          <c:tx>
            <c:strRef>
              <c:f>'グラフ (繰出金)'!$C$3</c:f>
              <c:strCache>
                <c:ptCount val="1"/>
                <c:pt idx="0">
                  <c:v>介護</c:v>
                </c:pt>
              </c:strCache>
            </c:strRef>
          </c:tx>
          <c:spPr>
            <a:ln>
              <a:solidFill>
                <a:schemeClr val="tx1"/>
              </a:solidFill>
            </a:ln>
          </c:spPr>
          <c:invertIfNegative val="0"/>
          <c:cat>
            <c:strRef>
              <c:f>'グラフ (繰出金)'!$D$2:$S$2</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'グラフ (繰出金)'!$D$3:$S$3</c:f>
              <c:numCache>
                <c:formatCode>#,##0;"▲ "#,##0</c:formatCode>
                <c:ptCount val="15"/>
                <c:pt idx="0">
                  <c:v>323</c:v>
                </c:pt>
                <c:pt idx="1">
                  <c:v>333</c:v>
                </c:pt>
                <c:pt idx="2">
                  <c:v>344</c:v>
                </c:pt>
                <c:pt idx="3">
                  <c:v>355</c:v>
                </c:pt>
                <c:pt idx="4">
                  <c:v>365</c:v>
                </c:pt>
                <c:pt idx="5">
                  <c:v>376</c:v>
                </c:pt>
                <c:pt idx="6">
                  <c:v>384</c:v>
                </c:pt>
                <c:pt idx="7">
                  <c:v>393</c:v>
                </c:pt>
                <c:pt idx="8">
                  <c:v>401</c:v>
                </c:pt>
                <c:pt idx="9">
                  <c:v>410</c:v>
                </c:pt>
                <c:pt idx="10">
                  <c:v>418</c:v>
                </c:pt>
                <c:pt idx="11">
                  <c:v>424</c:v>
                </c:pt>
                <c:pt idx="12">
                  <c:v>429</c:v>
                </c:pt>
                <c:pt idx="13">
                  <c:v>434</c:v>
                </c:pt>
                <c:pt idx="14">
                  <c:v>439</c:v>
                </c:pt>
              </c:numCache>
            </c:numRef>
          </c:val>
          <c:extLst>
            <c:ext xmlns:c16="http://schemas.microsoft.com/office/drawing/2014/chart" uri="{C3380CC4-5D6E-409C-BE32-E72D297353CC}">
              <c16:uniqueId val="{00000000-1F9A-47A1-9BE1-86C18A681932}"/>
            </c:ext>
          </c:extLst>
        </c:ser>
        <c:ser>
          <c:idx val="6"/>
          <c:order val="1"/>
          <c:tx>
            <c:strRef>
              <c:f>'グラフ (繰出金)'!$C$4</c:f>
              <c:strCache>
                <c:ptCount val="1"/>
                <c:pt idx="0">
                  <c:v>国保</c:v>
                </c:pt>
              </c:strCache>
            </c:strRef>
          </c:tx>
          <c:spPr>
            <a:ln>
              <a:solidFill>
                <a:schemeClr val="tx1"/>
              </a:solidFill>
            </a:ln>
          </c:spPr>
          <c:invertIfNegative val="0"/>
          <c:cat>
            <c:strRef>
              <c:f>'グラフ (繰出金)'!$D$2:$S$2</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'グラフ (繰出金)'!$D$4:$S$4</c:f>
              <c:numCache>
                <c:formatCode>#,##0;"▲ "#,##0</c:formatCode>
                <c:ptCount val="15"/>
                <c:pt idx="0">
                  <c:v>176</c:v>
                </c:pt>
                <c:pt idx="1">
                  <c:v>168</c:v>
                </c:pt>
                <c:pt idx="2">
                  <c:v>160</c:v>
                </c:pt>
                <c:pt idx="3">
                  <c:v>151</c:v>
                </c:pt>
                <c:pt idx="4">
                  <c:v>143</c:v>
                </c:pt>
                <c:pt idx="5">
                  <c:v>135</c:v>
                </c:pt>
                <c:pt idx="6">
                  <c:v>129</c:v>
                </c:pt>
                <c:pt idx="7">
                  <c:v>123</c:v>
                </c:pt>
                <c:pt idx="8">
                  <c:v>117</c:v>
                </c:pt>
                <c:pt idx="9">
                  <c:v>111</c:v>
                </c:pt>
                <c:pt idx="10">
                  <c:v>105</c:v>
                </c:pt>
                <c:pt idx="11">
                  <c:v>101</c:v>
                </c:pt>
                <c:pt idx="12">
                  <c:v>98</c:v>
                </c:pt>
                <c:pt idx="13">
                  <c:v>94</c:v>
                </c:pt>
                <c:pt idx="14">
                  <c:v>91</c:v>
                </c:pt>
              </c:numCache>
            </c:numRef>
          </c:val>
          <c:extLst>
            <c:ext xmlns:c16="http://schemas.microsoft.com/office/drawing/2014/chart" uri="{C3380CC4-5D6E-409C-BE32-E72D297353CC}">
              <c16:uniqueId val="{00000001-1F9A-47A1-9BE1-86C18A681932}"/>
            </c:ext>
          </c:extLst>
        </c:ser>
        <c:ser>
          <c:idx val="7"/>
          <c:order val="2"/>
          <c:tx>
            <c:strRef>
              <c:f>'グラフ (繰出金)'!$C$5</c:f>
              <c:strCache>
                <c:ptCount val="1"/>
                <c:pt idx="0">
                  <c:v>後期高齢</c:v>
                </c:pt>
              </c:strCache>
            </c:strRef>
          </c:tx>
          <c:spPr>
            <a:ln>
              <a:solidFill>
                <a:schemeClr val="tx1"/>
              </a:solidFill>
            </a:ln>
          </c:spPr>
          <c:invertIfNegative val="0"/>
          <c:cat>
            <c:strRef>
              <c:f>'グラフ (繰出金)'!$D$2:$S$2</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'グラフ (繰出金)'!$D$5:$S$5</c:f>
              <c:numCache>
                <c:formatCode>#,##0;"▲ "#,##0</c:formatCode>
                <c:ptCount val="15"/>
                <c:pt idx="0">
                  <c:v>358</c:v>
                </c:pt>
                <c:pt idx="1">
                  <c:v>381</c:v>
                </c:pt>
                <c:pt idx="2">
                  <c:v>403</c:v>
                </c:pt>
                <c:pt idx="3">
                  <c:v>425</c:v>
                </c:pt>
                <c:pt idx="4">
                  <c:v>447</c:v>
                </c:pt>
                <c:pt idx="5">
                  <c:v>469</c:v>
                </c:pt>
                <c:pt idx="6">
                  <c:v>475</c:v>
                </c:pt>
                <c:pt idx="7">
                  <c:v>482</c:v>
                </c:pt>
                <c:pt idx="8">
                  <c:v>488</c:v>
                </c:pt>
                <c:pt idx="9">
                  <c:v>494</c:v>
                </c:pt>
                <c:pt idx="10">
                  <c:v>501</c:v>
                </c:pt>
                <c:pt idx="11">
                  <c:v>493</c:v>
                </c:pt>
                <c:pt idx="12">
                  <c:v>486</c:v>
                </c:pt>
                <c:pt idx="13">
                  <c:v>478</c:v>
                </c:pt>
                <c:pt idx="14">
                  <c:v>471</c:v>
                </c:pt>
              </c:numCache>
            </c:numRef>
          </c:val>
          <c:extLst>
            <c:ext xmlns:c16="http://schemas.microsoft.com/office/drawing/2014/chart" uri="{C3380CC4-5D6E-409C-BE32-E72D297353CC}">
              <c16:uniqueId val="{00000002-1F9A-47A1-9BE1-86C18A681932}"/>
            </c:ext>
          </c:extLst>
        </c:ser>
        <c:ser>
          <c:idx val="8"/>
          <c:order val="3"/>
          <c:tx>
            <c:strRef>
              <c:f>'グラフ (繰出金)'!$C$6</c:f>
              <c:strCache>
                <c:ptCount val="1"/>
                <c:pt idx="0">
                  <c:v>水道</c:v>
                </c:pt>
              </c:strCache>
            </c:strRef>
          </c:tx>
          <c:invertIfNegative val="0"/>
          <c:cat>
            <c:strRef>
              <c:f>'グラフ (繰出金)'!$D$2:$S$2</c:f>
              <c:strCache>
                <c:ptCount val="16"/>
                <c:pt idx="0">
                  <c:v>R1（決算）</c:v>
                </c:pt>
                <c:pt idx="1">
                  <c:v>R2</c:v>
                </c:pt>
                <c:pt idx="2">
                  <c:v>R3</c:v>
                </c:pt>
                <c:pt idx="3">
                  <c:v>R4</c:v>
                </c:pt>
                <c:pt idx="4">
                  <c:v>R5</c:v>
                </c:pt>
                <c:pt idx="5">
                  <c:v>R6</c:v>
                </c:pt>
                <c:pt idx="6">
                  <c:v>R7</c:v>
                </c:pt>
                <c:pt idx="7">
                  <c:v>R8</c:v>
                </c:pt>
                <c:pt idx="8">
                  <c:v>R9</c:v>
                </c:pt>
                <c:pt idx="9">
                  <c:v>R10</c:v>
                </c:pt>
                <c:pt idx="10">
                  <c:v>R11</c:v>
                </c:pt>
                <c:pt idx="11">
                  <c:v>R12</c:v>
                </c:pt>
                <c:pt idx="12">
                  <c:v>R13</c:v>
                </c:pt>
                <c:pt idx="13">
                  <c:v>R14</c:v>
                </c:pt>
                <c:pt idx="14">
                  <c:v>R15</c:v>
                </c:pt>
                <c:pt idx="15">
                  <c:v>R16</c:v>
                </c:pt>
              </c:strCache>
            </c:strRef>
          </c:cat>
          <c:val>
            <c:numRef>
              <c:f>'グラフ (繰出金)'!$D$6:$S$6</c:f>
            </c:numRef>
          </c:val>
          <c:extLst>
            <c:ext xmlns:c16="http://schemas.microsoft.com/office/drawing/2014/chart" uri="{C3380CC4-5D6E-409C-BE32-E72D297353CC}">
              <c16:uniqueId val="{00000003-1F9A-47A1-9BE1-86C18A681932}"/>
            </c:ext>
          </c:extLst>
        </c:ser>
        <c:ser>
          <c:idx val="9"/>
          <c:order val="4"/>
          <c:tx>
            <c:strRef>
              <c:f>'グラフ (繰出金)'!$C$7</c:f>
              <c:strCache>
                <c:ptCount val="1"/>
                <c:pt idx="0">
                  <c:v>下水</c:v>
                </c:pt>
              </c:strCache>
            </c:strRef>
          </c:tx>
          <c:spPr>
            <a:ln>
              <a:solidFill>
                <a:schemeClr val="tx1"/>
              </a:solidFill>
            </a:ln>
          </c:spPr>
          <c:invertIfNegative val="0"/>
          <c:cat>
            <c:strRef>
              <c:f>'グラフ (繰出金)'!$D$2:$S$2</c:f>
              <c:strCache>
                <c:ptCount val="15"/>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strCache>
            </c:strRef>
          </c:cat>
          <c:val>
            <c:numRef>
              <c:f>'グラフ (繰出金)'!$D$7:$S$7</c:f>
              <c:numCache>
                <c:formatCode>#,##0;"▲ "#,##0</c:formatCode>
                <c:ptCount val="15"/>
                <c:pt idx="0">
                  <c:v>145</c:v>
                </c:pt>
                <c:pt idx="1">
                  <c:v>115</c:v>
                </c:pt>
                <c:pt idx="2">
                  <c:v>112</c:v>
                </c:pt>
                <c:pt idx="3">
                  <c:v>133</c:v>
                </c:pt>
                <c:pt idx="4">
                  <c:v>122</c:v>
                </c:pt>
                <c:pt idx="5">
                  <c:v>96</c:v>
                </c:pt>
                <c:pt idx="6">
                  <c:v>94</c:v>
                </c:pt>
                <c:pt idx="7">
                  <c:v>117</c:v>
                </c:pt>
                <c:pt idx="8">
                  <c:v>117</c:v>
                </c:pt>
                <c:pt idx="9">
                  <c:v>117</c:v>
                </c:pt>
                <c:pt idx="10">
                  <c:v>117</c:v>
                </c:pt>
                <c:pt idx="11">
                  <c:v>117</c:v>
                </c:pt>
                <c:pt idx="12">
                  <c:v>117</c:v>
                </c:pt>
                <c:pt idx="13">
                  <c:v>117</c:v>
                </c:pt>
                <c:pt idx="14">
                  <c:v>117</c:v>
                </c:pt>
              </c:numCache>
            </c:numRef>
          </c:val>
          <c:extLst>
            <c:ext xmlns:c16="http://schemas.microsoft.com/office/drawing/2014/chart" uri="{C3380CC4-5D6E-409C-BE32-E72D297353CC}">
              <c16:uniqueId val="{00000004-1F9A-47A1-9BE1-86C18A681932}"/>
            </c:ext>
          </c:extLst>
        </c:ser>
        <c:dLbls>
          <c:showLegendKey val="0"/>
          <c:showVal val="0"/>
          <c:showCatName val="0"/>
          <c:showSerName val="0"/>
          <c:showPercent val="0"/>
          <c:showBubbleSize val="0"/>
        </c:dLbls>
        <c:gapWidth val="100"/>
        <c:overlap val="100"/>
        <c:axId val="1631457360"/>
        <c:axId val="1469536864"/>
      </c:barChart>
      <c:catAx>
        <c:axId val="1631457360"/>
        <c:scaling>
          <c:orientation val="minMax"/>
        </c:scaling>
        <c:delete val="0"/>
        <c:axPos val="b"/>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469536864"/>
        <c:crosses val="autoZero"/>
        <c:auto val="1"/>
        <c:lblAlgn val="ctr"/>
        <c:lblOffset val="100"/>
        <c:noMultiLvlLbl val="0"/>
      </c:catAx>
      <c:valAx>
        <c:axId val="1469536864"/>
        <c:scaling>
          <c:orientation val="minMax"/>
          <c:max val="1400"/>
          <c:min val="0"/>
        </c:scaling>
        <c:delete val="0"/>
        <c:axPos val="l"/>
        <c:numFmt formatCode="#,##0;&quot;▲ &quot;#,##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1457360"/>
        <c:crosses val="autoZero"/>
        <c:crossBetween val="between"/>
        <c:majorUnit val="300"/>
      </c:valAx>
      <c:spPr>
        <a:noFill/>
        <a:ln>
          <a:solidFill>
            <a:schemeClr val="tx1"/>
          </a:solidFill>
        </a:ln>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c:spPr>
  <c:txPr>
    <a:bodyPr/>
    <a:lstStyle/>
    <a:p>
      <a:pPr>
        <a:defRPr>
          <a:latin typeface="BIZ UDPゴシック" panose="020B0400000000000000" pitchFamily="50" charset="-128"/>
          <a:ea typeface="BIZ UDPゴシック" panose="020B0400000000000000" pitchFamily="50" charset="-128"/>
        </a:defRPr>
      </a:pPr>
      <a:endParaRPr lang="ja-JP"/>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31">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4.xml><?xml version="1.0" encoding="utf-8"?>
<cs:chartStyle xmlns:cs="http://schemas.microsoft.com/office/drawing/2012/chartStyle" xmlns:a="http://schemas.openxmlformats.org/drawingml/2006/main" id="301">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880308" cy="490569"/>
          </a:xfrm>
          <a:prstGeom prst="rect">
            <a:avLst/>
          </a:prstGeom>
        </p:spPr>
        <p:txBody>
          <a:bodyPr vert="horz" lIns="89668" tIns="44835" rIns="89668" bIns="4483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765019" y="1"/>
            <a:ext cx="2880308" cy="490569"/>
          </a:xfrm>
          <a:prstGeom prst="rect">
            <a:avLst/>
          </a:prstGeom>
        </p:spPr>
        <p:txBody>
          <a:bodyPr vert="horz" lIns="89668" tIns="44835" rIns="89668" bIns="44835" rtlCol="0"/>
          <a:lstStyle>
            <a:lvl1pPr algn="r">
              <a:defRPr sz="1200"/>
            </a:lvl1pPr>
          </a:lstStyle>
          <a:p>
            <a:fld id="{6E3A60CE-7E8D-4390-9820-C09E755C9BD4}" type="datetimeFigureOut">
              <a:rPr kumimoji="1" lang="ja-JP" altLang="en-US" smtClean="0"/>
              <a:t>2023/5/12</a:t>
            </a:fld>
            <a:endParaRPr kumimoji="1" lang="ja-JP" altLang="en-US"/>
          </a:p>
        </p:txBody>
      </p:sp>
      <p:sp>
        <p:nvSpPr>
          <p:cNvPr id="4" name="フッター プレースホルダー 3"/>
          <p:cNvSpPr>
            <a:spLocks noGrp="1"/>
          </p:cNvSpPr>
          <p:nvPr>
            <p:ph type="ftr" sz="quarter" idx="2"/>
          </p:nvPr>
        </p:nvSpPr>
        <p:spPr>
          <a:xfrm>
            <a:off x="0" y="9286846"/>
            <a:ext cx="2880308" cy="490568"/>
          </a:xfrm>
          <a:prstGeom prst="rect">
            <a:avLst/>
          </a:prstGeom>
        </p:spPr>
        <p:txBody>
          <a:bodyPr vert="horz" lIns="89668" tIns="44835" rIns="89668" bIns="4483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765019" y="9286846"/>
            <a:ext cx="2880308" cy="490568"/>
          </a:xfrm>
          <a:prstGeom prst="rect">
            <a:avLst/>
          </a:prstGeom>
        </p:spPr>
        <p:txBody>
          <a:bodyPr vert="horz" lIns="89668" tIns="44835" rIns="89668" bIns="44835" rtlCol="0" anchor="b"/>
          <a:lstStyle>
            <a:lvl1pPr algn="r">
              <a:defRPr sz="1200"/>
            </a:lvl1pPr>
          </a:lstStyle>
          <a:p>
            <a:fld id="{427EC32B-E128-43F1-BA54-52B0ABAE8CC0}" type="slidenum">
              <a:rPr kumimoji="1" lang="ja-JP" altLang="en-US" smtClean="0"/>
              <a:t>‹#›</a:t>
            </a:fld>
            <a:endParaRPr kumimoji="1" lang="ja-JP" altLang="en-US"/>
          </a:p>
        </p:txBody>
      </p:sp>
    </p:spTree>
    <p:extLst>
      <p:ext uri="{BB962C8B-B14F-4D97-AF65-F5344CB8AC3E}">
        <p14:creationId xmlns:p14="http://schemas.microsoft.com/office/powerpoint/2010/main" val="37032626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880308" cy="490569"/>
          </a:xfrm>
          <a:prstGeom prst="rect">
            <a:avLst/>
          </a:prstGeom>
        </p:spPr>
        <p:txBody>
          <a:bodyPr vert="horz" lIns="89668" tIns="44835" rIns="89668" bIns="44835"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019" y="1"/>
            <a:ext cx="2880308" cy="490569"/>
          </a:xfrm>
          <a:prstGeom prst="rect">
            <a:avLst/>
          </a:prstGeom>
        </p:spPr>
        <p:txBody>
          <a:bodyPr vert="horz" lIns="89668" tIns="44835" rIns="89668" bIns="44835" rtlCol="0"/>
          <a:lstStyle>
            <a:lvl1pPr algn="r">
              <a:defRPr sz="1200"/>
            </a:lvl1pPr>
          </a:lstStyle>
          <a:p>
            <a:fld id="{6A22FB6E-5550-4A84-95FC-6C5FC37CCEBE}" type="datetimeFigureOut">
              <a:rPr kumimoji="1" lang="ja-JP" altLang="en-US" smtClean="0"/>
              <a:t>2023/5/12</a:t>
            </a:fld>
            <a:endParaRPr kumimoji="1" lang="ja-JP" altLang="en-US"/>
          </a:p>
        </p:txBody>
      </p:sp>
      <p:sp>
        <p:nvSpPr>
          <p:cNvPr id="4" name="スライド イメージ プレースホルダー 3"/>
          <p:cNvSpPr>
            <a:spLocks noGrp="1" noRot="1" noChangeAspect="1"/>
          </p:cNvSpPr>
          <p:nvPr>
            <p:ph type="sldImg" idx="2"/>
          </p:nvPr>
        </p:nvSpPr>
        <p:spPr>
          <a:xfrm>
            <a:off x="939800" y="1222375"/>
            <a:ext cx="4767263" cy="3300413"/>
          </a:xfrm>
          <a:prstGeom prst="rect">
            <a:avLst/>
          </a:prstGeom>
          <a:noFill/>
          <a:ln w="12700">
            <a:solidFill>
              <a:prstClr val="black"/>
            </a:solidFill>
          </a:ln>
        </p:spPr>
        <p:txBody>
          <a:bodyPr vert="horz" lIns="89668" tIns="44835" rIns="89668" bIns="44835" rtlCol="0" anchor="ctr"/>
          <a:lstStyle/>
          <a:p>
            <a:endParaRPr lang="ja-JP" altLang="en-US"/>
          </a:p>
        </p:txBody>
      </p:sp>
      <p:sp>
        <p:nvSpPr>
          <p:cNvPr id="5" name="ノート プレースホルダー 4"/>
          <p:cNvSpPr>
            <a:spLocks noGrp="1"/>
          </p:cNvSpPr>
          <p:nvPr>
            <p:ph type="body" sz="quarter" idx="3"/>
          </p:nvPr>
        </p:nvSpPr>
        <p:spPr>
          <a:xfrm>
            <a:off x="664687" y="4705381"/>
            <a:ext cx="5317490" cy="3849856"/>
          </a:xfrm>
          <a:prstGeom prst="rect">
            <a:avLst/>
          </a:prstGeom>
        </p:spPr>
        <p:txBody>
          <a:bodyPr vert="horz" lIns="89668" tIns="44835" rIns="89668" bIns="4483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286846"/>
            <a:ext cx="2880308" cy="490568"/>
          </a:xfrm>
          <a:prstGeom prst="rect">
            <a:avLst/>
          </a:prstGeom>
        </p:spPr>
        <p:txBody>
          <a:bodyPr vert="horz" lIns="89668" tIns="44835" rIns="89668" bIns="4483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019" y="9286846"/>
            <a:ext cx="2880308" cy="490568"/>
          </a:xfrm>
          <a:prstGeom prst="rect">
            <a:avLst/>
          </a:prstGeom>
        </p:spPr>
        <p:txBody>
          <a:bodyPr vert="horz" lIns="89668" tIns="44835" rIns="89668" bIns="44835" rtlCol="0" anchor="b"/>
          <a:lstStyle>
            <a:lvl1pPr algn="r">
              <a:defRPr sz="1200"/>
            </a:lvl1pPr>
          </a:lstStyle>
          <a:p>
            <a:fld id="{E030FFAA-3710-4C18-AE2B-D295A7E2953F}" type="slidenum">
              <a:rPr kumimoji="1" lang="ja-JP" altLang="en-US" smtClean="0"/>
              <a:t>‹#›</a:t>
            </a:fld>
            <a:endParaRPr kumimoji="1" lang="ja-JP" altLang="en-US"/>
          </a:p>
        </p:txBody>
      </p:sp>
    </p:spTree>
    <p:extLst>
      <p:ext uri="{BB962C8B-B14F-4D97-AF65-F5344CB8AC3E}">
        <p14:creationId xmlns:p14="http://schemas.microsoft.com/office/powerpoint/2010/main" val="173877346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318D6212-96C9-41D3-8E6B-E3D9ABE9871E}" type="datetime1">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069371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E5419FC-0020-489B-93BD-52EF9DFE2BE8}" type="datetime1">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2641605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05A6C17-7DC2-4726-A511-85C76F0BCB45}" type="datetime1">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84708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6370646-9FDD-4CE6-A2A1-8CE3717DBF7D}" type="datetime1">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015078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F2FF767-7590-42C7-BB8E-A314D8D2FD5C}" type="datetime1">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71592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8327FF62-28A4-44D8-9651-8BC671C7BC1C}" type="datetime1">
              <a:rPr kumimoji="1" lang="ja-JP" altLang="en-US" smtClean="0"/>
              <a:t>2023/5/12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071204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80BBD65-545E-402E-9A81-768BAF244330}" type="datetime1">
              <a:rPr kumimoji="1" lang="ja-JP" altLang="en-US" smtClean="0"/>
              <a:t>2023/5/12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567029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1CEE6590-0AFF-4C21-8D3D-813D36BA5861}" type="datetime1">
              <a:rPr kumimoji="1" lang="ja-JP" altLang="en-US" smtClean="0"/>
              <a:t>2023/5/12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2045014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4CA5C9-3C66-48F2-A7DA-50A8AAD99DFC}" type="datetime1">
              <a:rPr kumimoji="1" lang="ja-JP" altLang="en-US" smtClean="0"/>
              <a:t>2023/5/12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97294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BB57542-95D7-4C99-B020-CFE99BF6E3ED}" type="datetime1">
              <a:rPr kumimoji="1" lang="ja-JP" altLang="en-US" smtClean="0"/>
              <a:t>2023/5/12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959836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7EA7526-BBC7-44F0-9201-29D57E6CFCF0}" type="datetime1">
              <a:rPr kumimoji="1" lang="ja-JP" altLang="en-US" smtClean="0"/>
              <a:t>2023/5/12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649295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84105B-2D9C-4C60-86CE-F7C448738759}" type="datetime1">
              <a:rPr kumimoji="1" lang="ja-JP" altLang="en-US" smtClean="0"/>
              <a:t>2023/5/12</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9499511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362200"/>
            <a:ext cx="9923440" cy="952499"/>
          </a:xfrm>
          <a:prstGeom prst="rect">
            <a:avLst/>
          </a:prstGeom>
          <a:gradFill flip="none" rotWithShape="1">
            <a:gsLst>
              <a:gs pos="0">
                <a:srgbClr val="002060"/>
              </a:gs>
              <a:gs pos="50000">
                <a:schemeClr val="tx2"/>
              </a:gs>
              <a:gs pos="100000">
                <a:schemeClr val="accent1">
                  <a:lumMod val="60000"/>
                  <a:lumOff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2" name="タイトル 1"/>
          <p:cNvSpPr>
            <a:spLocks noGrp="1"/>
          </p:cNvSpPr>
          <p:nvPr>
            <p:ph type="ctrTitle"/>
          </p:nvPr>
        </p:nvSpPr>
        <p:spPr>
          <a:xfrm>
            <a:off x="216725" y="2412228"/>
            <a:ext cx="9489990" cy="753586"/>
          </a:xfrm>
        </p:spPr>
        <p:txBody>
          <a:bodyPr>
            <a:noAutofit/>
          </a:bodyPr>
          <a:lstStyle/>
          <a:p>
            <a:r>
              <a:rPr lang="ja-JP" altLang="en-US" sz="4000" b="1" dirty="0">
                <a:ln w="12700">
                  <a:solidFill>
                    <a:schemeClr val="bg1">
                      <a:lumMod val="75000"/>
                    </a:schemeClr>
                  </a:solidFill>
                </a:ln>
                <a:solidFill>
                  <a:schemeClr val="bg1"/>
                </a:solidFill>
                <a:latin typeface="BIZ UDPゴシック" panose="020B0400000000000000" pitchFamily="50" charset="-128"/>
                <a:ea typeface="BIZ UDPゴシック" panose="020B0400000000000000" pitchFamily="50" charset="-128"/>
              </a:rPr>
              <a:t>豊能</a:t>
            </a:r>
            <a:r>
              <a:rPr lang="ja-JP" altLang="en-US" sz="4000" b="1" dirty="0" smtClean="0">
                <a:ln w="12700">
                  <a:solidFill>
                    <a:schemeClr val="bg1">
                      <a:lumMod val="75000"/>
                    </a:schemeClr>
                  </a:solidFill>
                </a:ln>
                <a:solidFill>
                  <a:schemeClr val="bg1"/>
                </a:solidFill>
                <a:latin typeface="BIZ UDPゴシック" panose="020B0400000000000000" pitchFamily="50" charset="-128"/>
                <a:ea typeface="BIZ UDPゴシック" panose="020B0400000000000000" pitchFamily="50" charset="-128"/>
              </a:rPr>
              <a:t>町中長期財政シミュレーション</a:t>
            </a:r>
            <a:endParaRPr lang="ja-JP" altLang="en-US" sz="4000" b="1" dirty="0">
              <a:ln w="12700">
                <a:solidFill>
                  <a:schemeClr val="bg1">
                    <a:lumMod val="75000"/>
                  </a:schemeClr>
                </a:solidFill>
              </a:ln>
              <a:solidFill>
                <a:schemeClr val="bg1"/>
              </a:solidFill>
              <a:latin typeface="BIZ UDPゴシック" panose="020B0400000000000000" pitchFamily="50" charset="-128"/>
              <a:ea typeface="BIZ UDPゴシック" panose="020B0400000000000000" pitchFamily="50" charset="-128"/>
            </a:endParaRPr>
          </a:p>
        </p:txBody>
      </p:sp>
      <p:sp>
        <p:nvSpPr>
          <p:cNvPr id="3" name="サブタイトル 2"/>
          <p:cNvSpPr>
            <a:spLocks noGrp="1"/>
          </p:cNvSpPr>
          <p:nvPr>
            <p:ph type="subTitle" idx="1"/>
          </p:nvPr>
        </p:nvSpPr>
        <p:spPr>
          <a:xfrm>
            <a:off x="2072604" y="5682885"/>
            <a:ext cx="7429500" cy="946516"/>
          </a:xfrm>
        </p:spPr>
        <p:txBody>
          <a:bodyPr>
            <a:normAutofit/>
          </a:bodyPr>
          <a:lstStyle/>
          <a:p>
            <a:pPr algn="r"/>
            <a:r>
              <a:rPr kumimoji="1" lang="ja-JP" altLang="en-US" dirty="0" smtClean="0">
                <a:latin typeface="BIZ UDPゴシック" panose="020B0400000000000000" pitchFamily="50" charset="-128"/>
                <a:ea typeface="BIZ UDPゴシック" panose="020B0400000000000000" pitchFamily="50" charset="-128"/>
              </a:rPr>
              <a:t>  令 和 ３ 年 </a:t>
            </a:r>
            <a:r>
              <a:rPr lang="ja-JP" altLang="en-US" dirty="0" smtClean="0">
                <a:latin typeface="BIZ UDPゴシック" panose="020B0400000000000000" pitchFamily="50" charset="-128"/>
                <a:ea typeface="BIZ UDPゴシック" panose="020B0400000000000000" pitchFamily="50" charset="-128"/>
              </a:rPr>
              <a:t>３ </a:t>
            </a:r>
            <a:r>
              <a:rPr kumimoji="1" lang="ja-JP" altLang="en-US" dirty="0" smtClean="0">
                <a:latin typeface="BIZ UDPゴシック" panose="020B0400000000000000" pitchFamily="50" charset="-128"/>
                <a:ea typeface="BIZ UDPゴシック" panose="020B0400000000000000" pitchFamily="50" charset="-128"/>
              </a:rPr>
              <a:t>月　　</a:t>
            </a:r>
            <a:endParaRPr kumimoji="1" lang="en-US" altLang="ja-JP" dirty="0" smtClean="0">
              <a:latin typeface="BIZ UDPゴシック" panose="020B0400000000000000" pitchFamily="50" charset="-128"/>
              <a:ea typeface="BIZ UDPゴシック" panose="020B0400000000000000" pitchFamily="50" charset="-128"/>
            </a:endParaRPr>
          </a:p>
          <a:p>
            <a:pPr algn="r"/>
            <a:r>
              <a:rPr kumimoji="1" lang="ja-JP" altLang="en-US" dirty="0" smtClean="0">
                <a:latin typeface="BIZ UDPゴシック" panose="020B0400000000000000" pitchFamily="50" charset="-128"/>
                <a:ea typeface="BIZ UDPゴシック" panose="020B0400000000000000" pitchFamily="50" charset="-128"/>
              </a:rPr>
              <a:t>大阪府 </a:t>
            </a:r>
            <a:r>
              <a:rPr kumimoji="1" lang="en-US" altLang="ja-JP" dirty="0" smtClean="0">
                <a:latin typeface="BIZ UDPゴシック" panose="020B0400000000000000" pitchFamily="50" charset="-128"/>
                <a:ea typeface="BIZ UDPゴシック" panose="020B0400000000000000" pitchFamily="50" charset="-128"/>
              </a:rPr>
              <a:t>/ </a:t>
            </a:r>
            <a:r>
              <a:rPr lang="ja-JP" altLang="en-US" dirty="0">
                <a:latin typeface="BIZ UDPゴシック" panose="020B0400000000000000" pitchFamily="50" charset="-128"/>
                <a:ea typeface="BIZ UDPゴシック" panose="020B0400000000000000" pitchFamily="50" charset="-128"/>
              </a:rPr>
              <a:t>豊能</a:t>
            </a:r>
            <a:r>
              <a:rPr kumimoji="1" lang="ja-JP" altLang="en-US" dirty="0" smtClean="0">
                <a:latin typeface="BIZ UDPゴシック" panose="020B0400000000000000" pitchFamily="50" charset="-128"/>
                <a:ea typeface="BIZ UDPゴシック" panose="020B0400000000000000" pitchFamily="50" charset="-128"/>
              </a:rPr>
              <a:t>町</a:t>
            </a:r>
            <a:endParaRPr kumimoji="1" lang="ja-JP" altLang="en-US" dirty="0">
              <a:latin typeface="BIZ UDPゴシック" panose="020B0400000000000000" pitchFamily="50" charset="-128"/>
              <a:ea typeface="BIZ UDPゴシック" panose="020B0400000000000000" pitchFamily="50" charset="-128"/>
            </a:endParaRPr>
          </a:p>
        </p:txBody>
      </p:sp>
      <p:sp>
        <p:nvSpPr>
          <p:cNvPr id="5" name="テキスト ボックス 4"/>
          <p:cNvSpPr txBox="1"/>
          <p:nvPr/>
        </p:nvSpPr>
        <p:spPr>
          <a:xfrm>
            <a:off x="800099" y="3822700"/>
            <a:ext cx="8331201" cy="1431161"/>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kumimoji="1" lang="ja-JP" altLang="en-US" sz="1300" b="1" dirty="0" smtClean="0">
                <a:latin typeface="BIZ UDPゴシック" panose="020B0400000000000000" pitchFamily="50" charset="-128"/>
                <a:ea typeface="BIZ UDPゴシック" panose="020B0400000000000000" pitchFamily="50" charset="-128"/>
              </a:rPr>
              <a:t>大阪府と市町村が共同で取り組んできた</a:t>
            </a:r>
            <a:r>
              <a:rPr kumimoji="1" lang="en-US" altLang="ja-JP" sz="1300" b="1" dirty="0" smtClean="0">
                <a:latin typeface="BIZ UDPゴシック" panose="020B0400000000000000" pitchFamily="50" charset="-128"/>
                <a:ea typeface="BIZ UDPゴシック" panose="020B0400000000000000" pitchFamily="50" charset="-128"/>
              </a:rPr>
              <a:t>『</a:t>
            </a:r>
            <a:r>
              <a:rPr kumimoji="1" lang="ja-JP" altLang="en-US" sz="1300" b="1" dirty="0" smtClean="0">
                <a:latin typeface="BIZ UDPゴシック" panose="020B0400000000000000" pitchFamily="50" charset="-128"/>
                <a:ea typeface="BIZ UDPゴシック" panose="020B0400000000000000" pitchFamily="50" charset="-128"/>
              </a:rPr>
              <a:t>基礎自治機能の維持・充実に関する研究会</a:t>
            </a:r>
            <a:r>
              <a:rPr kumimoji="1" lang="en-US" altLang="ja-JP" sz="1300" b="1" dirty="0" smtClean="0">
                <a:latin typeface="BIZ UDPゴシック" panose="020B0400000000000000" pitchFamily="50" charset="-128"/>
                <a:ea typeface="BIZ UDPゴシック" panose="020B0400000000000000" pitchFamily="50" charset="-128"/>
              </a:rPr>
              <a:t>』</a:t>
            </a:r>
            <a:r>
              <a:rPr kumimoji="1" lang="ja-JP" altLang="en-US" sz="1300" b="1" dirty="0" smtClean="0">
                <a:latin typeface="BIZ UDPゴシック" panose="020B0400000000000000" pitchFamily="50" charset="-128"/>
                <a:ea typeface="BIZ UDPゴシック" panose="020B0400000000000000" pitchFamily="50" charset="-128"/>
              </a:rPr>
              <a:t>などの成果を踏まえ</a:t>
            </a:r>
            <a:r>
              <a:rPr kumimoji="1" lang="en-US" altLang="ja-JP" sz="1300" b="1" dirty="0" smtClean="0">
                <a:latin typeface="BIZ UDPゴシック" panose="020B0400000000000000" pitchFamily="50" charset="-128"/>
                <a:ea typeface="BIZ UDPゴシック" panose="020B0400000000000000" pitchFamily="50" charset="-128"/>
              </a:rPr>
              <a:t/>
            </a:r>
            <a:br>
              <a:rPr kumimoji="1" lang="en-US" altLang="ja-JP" sz="1300" b="1" dirty="0" smtClean="0">
                <a:latin typeface="BIZ UDPゴシック" panose="020B0400000000000000" pitchFamily="50" charset="-128"/>
                <a:ea typeface="BIZ UDPゴシック" panose="020B0400000000000000" pitchFamily="50" charset="-128"/>
              </a:rPr>
            </a:br>
            <a:r>
              <a:rPr kumimoji="1" lang="ja-JP" altLang="en-US" sz="1300" b="1" dirty="0" smtClean="0">
                <a:latin typeface="BIZ UDPゴシック" panose="020B0400000000000000" pitchFamily="50" charset="-128"/>
                <a:ea typeface="BIZ UDPゴシック" panose="020B0400000000000000" pitchFamily="50" charset="-128"/>
              </a:rPr>
              <a:t>ながら、財政基盤が脆弱な町村を対象に、人口減少・高齢化などがもたらす将来課題が長期的財政収支に</a:t>
            </a:r>
            <a:r>
              <a:rPr kumimoji="1" lang="en-US" altLang="ja-JP" sz="1300" b="1" dirty="0" smtClean="0">
                <a:latin typeface="BIZ UDPゴシック" panose="020B0400000000000000" pitchFamily="50" charset="-128"/>
                <a:ea typeface="BIZ UDPゴシック" panose="020B0400000000000000" pitchFamily="50" charset="-128"/>
              </a:rPr>
              <a:t/>
            </a:r>
            <a:br>
              <a:rPr kumimoji="1" lang="en-US" altLang="ja-JP" sz="1300" b="1" dirty="0" smtClean="0">
                <a:latin typeface="BIZ UDPゴシック" panose="020B0400000000000000" pitchFamily="50" charset="-128"/>
                <a:ea typeface="BIZ UDPゴシック" panose="020B0400000000000000" pitchFamily="50" charset="-128"/>
              </a:rPr>
            </a:br>
            <a:r>
              <a:rPr kumimoji="1" lang="ja-JP" altLang="en-US" sz="1300" b="1" dirty="0" smtClean="0">
                <a:latin typeface="BIZ UDPゴシック" panose="020B0400000000000000" pitchFamily="50" charset="-128"/>
                <a:ea typeface="BIZ UDPゴシック" panose="020B0400000000000000" pitchFamily="50" charset="-128"/>
              </a:rPr>
              <a:t>どのような影響を与えるかを分析するために財政シミュレーションを作成。</a:t>
            </a:r>
            <a:endParaRPr kumimoji="1" lang="en-US" altLang="ja-JP" sz="1300" b="1" dirty="0" smtClean="0">
              <a:latin typeface="BIZ UDPゴシック" panose="020B0400000000000000" pitchFamily="50" charset="-128"/>
              <a:ea typeface="BIZ UDPゴシック" panose="020B0400000000000000" pitchFamily="50" charset="-128"/>
            </a:endParaRPr>
          </a:p>
          <a:p>
            <a:pPr>
              <a:lnSpc>
                <a:spcPct val="150000"/>
              </a:lnSpc>
            </a:pPr>
            <a:endParaRPr kumimoji="1" lang="en-US" altLang="ja-JP" sz="600" b="1" dirty="0" smtClean="0">
              <a:latin typeface="BIZ UDPゴシック" panose="020B0400000000000000" pitchFamily="50" charset="-128"/>
              <a:ea typeface="BIZ UDPゴシック" panose="020B0400000000000000" pitchFamily="50" charset="-128"/>
            </a:endParaRPr>
          </a:p>
          <a:p>
            <a:pPr marL="285750" indent="-285750">
              <a:lnSpc>
                <a:spcPct val="150000"/>
              </a:lnSpc>
              <a:buFont typeface="Wingdings" panose="05000000000000000000" pitchFamily="2" charset="2"/>
              <a:buChar char="Ø"/>
            </a:pPr>
            <a:r>
              <a:rPr kumimoji="1" lang="ja-JP" altLang="en-US" sz="1300" b="1" dirty="0" smtClean="0">
                <a:latin typeface="BIZ UDPゴシック" panose="020B0400000000000000" pitchFamily="50" charset="-128"/>
                <a:ea typeface="BIZ UDPゴシック" panose="020B0400000000000000" pitchFamily="50" charset="-128"/>
              </a:rPr>
              <a:t>この結果を踏まえつつ、今後、さらなる広域連携や行財政改革の推進など、必要な取組みについて検討。</a:t>
            </a:r>
            <a:endParaRPr kumimoji="1" lang="ja-JP" altLang="en-US" sz="1300" b="1"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593614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a:blip r:embed="rId2"/>
          <a:stretch>
            <a:fillRect/>
          </a:stretch>
        </p:blipFill>
        <p:spPr>
          <a:xfrm>
            <a:off x="-219075" y="5694362"/>
            <a:ext cx="10077260" cy="638080"/>
          </a:xfrm>
          <a:prstGeom prst="rect">
            <a:avLst/>
          </a:prstGeom>
        </p:spPr>
      </p:pic>
      <p:graphicFrame>
        <p:nvGraphicFramePr>
          <p:cNvPr id="34" name="グラフ 33">
            <a:extLst>
              <a:ext uri="{FF2B5EF4-FFF2-40B4-BE49-F238E27FC236}">
                <a16:creationId xmlns:a16="http://schemas.microsoft.com/office/drawing/2014/main" id="{77A1C1BD-B5F2-4D37-9140-A7530930BD9F}"/>
              </a:ext>
            </a:extLst>
          </p:cNvPr>
          <p:cNvGraphicFramePr>
            <a:graphicFrameLocks/>
          </p:cNvGraphicFramePr>
          <p:nvPr>
            <p:extLst>
              <p:ext uri="{D42A27DB-BD31-4B8C-83A1-F6EECF244321}">
                <p14:modId xmlns:p14="http://schemas.microsoft.com/office/powerpoint/2010/main" val="520161403"/>
              </p:ext>
            </p:extLst>
          </p:nvPr>
        </p:nvGraphicFramePr>
        <p:xfrm>
          <a:off x="5115018" y="2747569"/>
          <a:ext cx="4752000" cy="2880000"/>
        </p:xfrm>
        <a:graphic>
          <a:graphicData uri="http://schemas.openxmlformats.org/drawingml/2006/chart">
            <c:chart xmlns:c="http://schemas.openxmlformats.org/drawingml/2006/chart" xmlns:r="http://schemas.openxmlformats.org/officeDocument/2006/relationships" r:id="rId3"/>
          </a:graphicData>
        </a:graphic>
      </p:graphicFrame>
      <p:sp>
        <p:nvSpPr>
          <p:cNvPr id="4" name="正方形/長方形 3"/>
          <p:cNvSpPr/>
          <p:nvPr/>
        </p:nvSpPr>
        <p:spPr>
          <a:xfrm>
            <a:off x="0" y="0"/>
            <a:ext cx="9906000" cy="664219"/>
          </a:xfrm>
          <a:prstGeom prst="rect">
            <a:avLst/>
          </a:prstGeom>
          <a:gradFill flip="none" rotWithShape="1">
            <a:gsLst>
              <a:gs pos="0">
                <a:srgbClr val="002060"/>
              </a:gs>
              <a:gs pos="50000">
                <a:schemeClr val="tx2"/>
              </a:gs>
              <a:gs pos="100000">
                <a:schemeClr val="accent1">
                  <a:lumMod val="60000"/>
                  <a:lumOff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テキスト ボックス 14"/>
          <p:cNvSpPr txBox="1"/>
          <p:nvPr/>
        </p:nvSpPr>
        <p:spPr>
          <a:xfrm>
            <a:off x="78059" y="69752"/>
            <a:ext cx="9802922" cy="523220"/>
          </a:xfrm>
          <a:prstGeom prst="rect">
            <a:avLst/>
          </a:prstGeom>
          <a:noFill/>
        </p:spPr>
        <p:txBody>
          <a:bodyPr wrap="square" rtlCol="0">
            <a:spAutoFit/>
          </a:bodyPr>
          <a:lstStyle/>
          <a:p>
            <a:r>
              <a:rPr kumimoji="1" lang="ja-JP" altLang="en-US" sz="28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１．豊能町の</a:t>
            </a:r>
            <a:r>
              <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中長期財政</a:t>
            </a:r>
            <a:r>
              <a:rPr kumimoji="1" lang="ja-JP" altLang="en-US" sz="28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シミュレーション</a:t>
            </a:r>
            <a:endPar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2" name="正方形/長方形 1"/>
          <p:cNvSpPr/>
          <p:nvPr/>
        </p:nvSpPr>
        <p:spPr>
          <a:xfrm>
            <a:off x="292993" y="982856"/>
            <a:ext cx="9587988" cy="1169551"/>
          </a:xfrm>
          <a:prstGeom prst="rect">
            <a:avLst/>
          </a:prstGeom>
        </p:spPr>
        <p:txBody>
          <a:bodyPr wrap="square">
            <a:spAutoFit/>
          </a:bodyPr>
          <a:lstStyle/>
          <a:p>
            <a:pPr>
              <a:lnSpc>
                <a:spcPts val="2800"/>
              </a:lnSpc>
            </a:pPr>
            <a:r>
              <a:rPr kumimoji="1" lang="ja-JP" altLang="en-US" sz="1600" dirty="0" smtClean="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今後</a:t>
            </a:r>
            <a:r>
              <a:rPr kumimoji="1" lang="ja-JP" altLang="en-US" sz="1600" dirty="0">
                <a:latin typeface="BIZ UDPゴシック" panose="020B0400000000000000" pitchFamily="50" charset="-128"/>
                <a:ea typeface="BIZ UDPゴシック" panose="020B0400000000000000" pitchFamily="50" charset="-128"/>
              </a:rPr>
              <a:t>の財政収支は、人口と連動</a:t>
            </a:r>
            <a:r>
              <a:rPr kumimoji="1" lang="ja-JP" altLang="en-US" sz="1600" dirty="0" smtClean="0">
                <a:latin typeface="BIZ UDPゴシック" panose="020B0400000000000000" pitchFamily="50" charset="-128"/>
                <a:ea typeface="BIZ UDPゴシック" panose="020B0400000000000000" pitchFamily="50" charset="-128"/>
              </a:rPr>
              <a:t>して町税</a:t>
            </a:r>
            <a:r>
              <a:rPr kumimoji="1" lang="ja-JP" altLang="en-US" sz="1600" dirty="0">
                <a:latin typeface="BIZ UDPゴシック" panose="020B0400000000000000" pitchFamily="50" charset="-128"/>
                <a:ea typeface="BIZ UDPゴシック" panose="020B0400000000000000" pitchFamily="50" charset="-128"/>
              </a:rPr>
              <a:t>が減少する一方、地方交付税の大幅な増額は見込めない中</a:t>
            </a:r>
            <a:r>
              <a:rPr kumimoji="1" lang="ja-JP" altLang="en-US" sz="1600" dirty="0" smtClean="0">
                <a:latin typeface="BIZ UDPゴシック" panose="020B0400000000000000" pitchFamily="50" charset="-128"/>
                <a:ea typeface="BIZ UDPゴシック" panose="020B0400000000000000" pitchFamily="50" charset="-128"/>
              </a:rPr>
              <a:t>、</a:t>
            </a:r>
            <a:endParaRPr kumimoji="1" lang="en-US" altLang="ja-JP" sz="1600" dirty="0" smtClean="0">
              <a:latin typeface="BIZ UDPゴシック" panose="020B0400000000000000" pitchFamily="50" charset="-128"/>
              <a:ea typeface="BIZ UDPゴシック" panose="020B0400000000000000" pitchFamily="50" charset="-128"/>
            </a:endParaRPr>
          </a:p>
          <a:p>
            <a:pPr>
              <a:lnSpc>
                <a:spcPts val="2800"/>
              </a:lnSpc>
            </a:pP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    社会</a:t>
            </a:r>
            <a:r>
              <a:rPr kumimoji="1" lang="ja-JP" altLang="en-US" sz="1600" dirty="0">
                <a:latin typeface="BIZ UDPゴシック" panose="020B0400000000000000" pitchFamily="50" charset="-128"/>
                <a:ea typeface="BIZ UDPゴシック" panose="020B0400000000000000" pitchFamily="50" charset="-128"/>
              </a:rPr>
              <a:t>保障関係経費</a:t>
            </a:r>
            <a:r>
              <a:rPr kumimoji="1" lang="ja-JP" altLang="en-US" sz="1600" dirty="0" smtClean="0">
                <a:latin typeface="BIZ UDPゴシック" panose="020B0400000000000000" pitchFamily="50" charset="-128"/>
                <a:ea typeface="BIZ UDPゴシック" panose="020B0400000000000000" pitchFamily="50" charset="-128"/>
              </a:rPr>
              <a:t>や</a:t>
            </a:r>
            <a:r>
              <a:rPr kumimoji="1" lang="ja-JP" altLang="en-US" sz="1600" dirty="0">
                <a:latin typeface="BIZ UDPゴシック" panose="020B0400000000000000" pitchFamily="50" charset="-128"/>
                <a:ea typeface="BIZ UDPゴシック" panose="020B0400000000000000" pitchFamily="50" charset="-128"/>
              </a:rPr>
              <a:t>物件費</a:t>
            </a:r>
            <a:r>
              <a:rPr kumimoji="1" lang="ja-JP" altLang="en-US" sz="1600" dirty="0" smtClean="0">
                <a:latin typeface="BIZ UDPゴシック" panose="020B0400000000000000" pitchFamily="50" charset="-128"/>
                <a:ea typeface="BIZ UDPゴシック" panose="020B0400000000000000" pitchFamily="50" charset="-128"/>
              </a:rPr>
              <a:t>等が</a:t>
            </a:r>
            <a:r>
              <a:rPr kumimoji="1" lang="ja-JP" altLang="en-US" sz="1600" dirty="0">
                <a:latin typeface="BIZ UDPゴシック" panose="020B0400000000000000" pitchFamily="50" charset="-128"/>
                <a:ea typeface="BIZ UDPゴシック" panose="020B0400000000000000" pitchFamily="50" charset="-128"/>
              </a:rPr>
              <a:t>増高する厳しい見通し</a:t>
            </a:r>
          </a:p>
          <a:p>
            <a:pPr>
              <a:lnSpc>
                <a:spcPts val="2800"/>
              </a:lnSpc>
            </a:pPr>
            <a:r>
              <a:rPr kumimoji="1" lang="ja-JP" altLang="en-US" sz="1600" dirty="0" smtClean="0">
                <a:solidFill>
                  <a:srgbClr val="FFC000"/>
                </a:solidFill>
                <a:latin typeface="BIZ UDPゴシック" panose="020B0400000000000000" pitchFamily="50" charset="-128"/>
                <a:ea typeface="BIZ UDPゴシック" panose="020B0400000000000000" pitchFamily="50" charset="-128"/>
              </a:rPr>
              <a:t>●</a:t>
            </a: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財政</a:t>
            </a:r>
            <a:r>
              <a:rPr kumimoji="1" lang="ja-JP" altLang="en-US" sz="1600" dirty="0">
                <a:latin typeface="BIZ UDPゴシック" panose="020B0400000000000000" pitchFamily="50" charset="-128"/>
                <a:ea typeface="BIZ UDPゴシック" panose="020B0400000000000000" pitchFamily="50" charset="-128"/>
              </a:rPr>
              <a:t>調整基金（令和元年度決算</a:t>
            </a:r>
            <a:r>
              <a:rPr kumimoji="1" lang="ja-JP" altLang="en-US" sz="1600" dirty="0" smtClean="0">
                <a:latin typeface="BIZ UDPゴシック" panose="020B0400000000000000" pitchFamily="50" charset="-128"/>
                <a:ea typeface="BIZ UDPゴシック" panose="020B0400000000000000" pitchFamily="50" charset="-128"/>
              </a:rPr>
              <a:t>で</a:t>
            </a:r>
            <a:r>
              <a:rPr kumimoji="1" lang="en-US" altLang="ja-JP" sz="1600" dirty="0" smtClean="0">
                <a:latin typeface="BIZ UDPゴシック" panose="020B0400000000000000" pitchFamily="50" charset="-128"/>
                <a:ea typeface="BIZ UDPゴシック" panose="020B0400000000000000" pitchFamily="50" charset="-128"/>
              </a:rPr>
              <a:t>15</a:t>
            </a:r>
            <a:r>
              <a:rPr kumimoji="1" lang="ja-JP" altLang="en-US" sz="1600" dirty="0" smtClean="0">
                <a:latin typeface="BIZ UDPゴシック" panose="020B0400000000000000" pitchFamily="50" charset="-128"/>
                <a:ea typeface="BIZ UDPゴシック" panose="020B0400000000000000" pitchFamily="50" charset="-128"/>
              </a:rPr>
              <a:t>億円</a:t>
            </a:r>
            <a:r>
              <a:rPr kumimoji="1" lang="ja-JP" altLang="en-US" sz="1600" dirty="0">
                <a:latin typeface="BIZ UDPゴシック" panose="020B0400000000000000" pitchFamily="50" charset="-128"/>
                <a:ea typeface="BIZ UDPゴシック" panose="020B0400000000000000" pitchFamily="50" charset="-128"/>
              </a:rPr>
              <a:t>）は</a:t>
            </a:r>
            <a:r>
              <a:rPr kumimoji="1" lang="ja-JP" altLang="en-US" sz="1600" dirty="0" smtClean="0">
                <a:latin typeface="BIZ UDPゴシック" panose="020B0400000000000000" pitchFamily="50" charset="-128"/>
                <a:ea typeface="BIZ UDPゴシック" panose="020B0400000000000000" pitchFamily="50" charset="-128"/>
              </a:rPr>
              <a:t>令和</a:t>
            </a:r>
            <a:r>
              <a:rPr kumimoji="1" lang="ja-JP" altLang="en-US" sz="1600" dirty="0">
                <a:latin typeface="BIZ UDPゴシック" panose="020B0400000000000000" pitchFamily="50" charset="-128"/>
                <a:ea typeface="BIZ UDPゴシック" panose="020B0400000000000000" pitchFamily="50" charset="-128"/>
              </a:rPr>
              <a:t>４</a:t>
            </a:r>
            <a:r>
              <a:rPr kumimoji="1" lang="ja-JP" altLang="en-US" sz="1600" dirty="0" smtClean="0">
                <a:latin typeface="BIZ UDPゴシック" panose="020B0400000000000000" pitchFamily="50" charset="-128"/>
                <a:ea typeface="BIZ UDPゴシック" panose="020B0400000000000000" pitchFamily="50" charset="-128"/>
              </a:rPr>
              <a:t>年度</a:t>
            </a:r>
            <a:r>
              <a:rPr kumimoji="1" lang="ja-JP" altLang="en-US" sz="1600" dirty="0">
                <a:latin typeface="BIZ UDPゴシック" panose="020B0400000000000000" pitchFamily="50" charset="-128"/>
                <a:ea typeface="BIZ UDPゴシック" panose="020B0400000000000000" pitchFamily="50" charset="-128"/>
              </a:rPr>
              <a:t>に枯渇する</a:t>
            </a:r>
            <a:r>
              <a:rPr kumimoji="1" lang="ja-JP" altLang="en-US" sz="1600" dirty="0" smtClean="0">
                <a:latin typeface="BIZ UDPゴシック" panose="020B0400000000000000" pitchFamily="50" charset="-128"/>
                <a:ea typeface="BIZ UDPゴシック" panose="020B0400000000000000" pitchFamily="50" charset="-128"/>
              </a:rPr>
              <a:t>見通し</a:t>
            </a:r>
            <a:endParaRPr kumimoji="1" lang="ja-JP" altLang="en-US" sz="1600" dirty="0">
              <a:latin typeface="BIZ UDPゴシック" panose="020B0400000000000000" pitchFamily="50" charset="-128"/>
              <a:ea typeface="BIZ UDPゴシック" panose="020B0400000000000000" pitchFamily="50" charset="-128"/>
            </a:endParaRPr>
          </a:p>
        </p:txBody>
      </p:sp>
      <p:sp>
        <p:nvSpPr>
          <p:cNvPr id="17" name="正方形/長方形 16"/>
          <p:cNvSpPr/>
          <p:nvPr/>
        </p:nvSpPr>
        <p:spPr>
          <a:xfrm>
            <a:off x="198377" y="898410"/>
            <a:ext cx="9487041" cy="1373942"/>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8" name="正方形/長方形 17"/>
          <p:cNvSpPr/>
          <p:nvPr/>
        </p:nvSpPr>
        <p:spPr>
          <a:xfrm>
            <a:off x="9404029" y="6437794"/>
            <a:ext cx="476952"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BIZ UDPゴシック" panose="020B0400000000000000" pitchFamily="50" charset="-128"/>
                <a:ea typeface="BIZ UDPゴシック" panose="020B0400000000000000" pitchFamily="50" charset="-128"/>
              </a:rPr>
              <a:t>１</a:t>
            </a:r>
            <a:endParaRPr kumimoji="1" lang="ja-JP" altLang="en-US" sz="1400" b="1" dirty="0">
              <a:solidFill>
                <a:schemeClr val="tx1"/>
              </a:solidFill>
              <a:latin typeface="BIZ UDPゴシック" panose="020B0400000000000000" pitchFamily="50" charset="-128"/>
              <a:ea typeface="BIZ UDPゴシック" panose="020B0400000000000000" pitchFamily="50" charset="-128"/>
            </a:endParaRPr>
          </a:p>
        </p:txBody>
      </p:sp>
      <p:sp>
        <p:nvSpPr>
          <p:cNvPr id="5" name="テキスト ボックス 4"/>
          <p:cNvSpPr txBox="1"/>
          <p:nvPr/>
        </p:nvSpPr>
        <p:spPr>
          <a:xfrm>
            <a:off x="8532978" y="3575697"/>
            <a:ext cx="954504" cy="307777"/>
          </a:xfrm>
          <a:prstGeom prst="rect">
            <a:avLst/>
          </a:prstGeom>
          <a:noFill/>
        </p:spPr>
        <p:txBody>
          <a:bodyPr wrap="square" rtlCol="0">
            <a:spAutoFit/>
          </a:bodyPr>
          <a:lstStyle/>
          <a:p>
            <a:r>
              <a:rPr kumimoji="1" lang="ja-JP" altLang="en-US" sz="1400" dirty="0" smtClean="0">
                <a:latin typeface="BIZ UDPゴシック" panose="020B0400000000000000" pitchFamily="50" charset="-128"/>
                <a:ea typeface="BIZ UDPゴシック" panose="020B0400000000000000" pitchFamily="50" charset="-128"/>
              </a:rPr>
              <a:t>歳出総額</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2" name="テキスト ボックス 21"/>
          <p:cNvSpPr txBox="1"/>
          <p:nvPr/>
        </p:nvSpPr>
        <p:spPr>
          <a:xfrm>
            <a:off x="8532978" y="4816718"/>
            <a:ext cx="1237554" cy="307777"/>
          </a:xfrm>
          <a:prstGeom prst="rect">
            <a:avLst/>
          </a:prstGeom>
          <a:noFill/>
        </p:spPr>
        <p:txBody>
          <a:bodyPr wrap="square" rtlCol="0">
            <a:spAutoFit/>
          </a:bodyPr>
          <a:lstStyle/>
          <a:p>
            <a:r>
              <a:rPr kumimoji="1" lang="ja-JP" altLang="en-US" sz="1400" dirty="0" smtClean="0">
                <a:latin typeface="BIZ UDPゴシック" panose="020B0400000000000000" pitchFamily="50" charset="-128"/>
                <a:ea typeface="BIZ UDPゴシック" panose="020B0400000000000000" pitchFamily="50" charset="-128"/>
              </a:rPr>
              <a:t>歳入総額</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12" name="テキスト ボックス 11"/>
          <p:cNvSpPr txBox="1"/>
          <p:nvPr/>
        </p:nvSpPr>
        <p:spPr>
          <a:xfrm>
            <a:off x="929623" y="2359645"/>
            <a:ext cx="3875964" cy="307777"/>
          </a:xfrm>
          <a:prstGeom prst="rect">
            <a:avLst/>
          </a:prstGeom>
          <a:noFill/>
        </p:spPr>
        <p:txBody>
          <a:bodyPr wrap="square" rtlCol="0">
            <a:spAutoFit/>
          </a:bodyPr>
          <a:lstStyle/>
          <a:p>
            <a:pPr algn="ctr"/>
            <a:r>
              <a:rPr kumimoji="1" lang="en-US" altLang="ja-JP" sz="1400" dirty="0" smtClean="0">
                <a:latin typeface="BIZ UDPゴシック" panose="020B0400000000000000" pitchFamily="50" charset="-128"/>
                <a:ea typeface="BIZ UDPゴシック" panose="020B0400000000000000" pitchFamily="50" charset="-128"/>
              </a:rPr>
              <a:t>【</a:t>
            </a:r>
            <a:r>
              <a:rPr kumimoji="1" lang="ja-JP" altLang="en-US" sz="1400" dirty="0" smtClean="0">
                <a:latin typeface="BIZ UDPゴシック" panose="020B0400000000000000" pitchFamily="50" charset="-128"/>
                <a:ea typeface="BIZ UDPゴシック" panose="020B0400000000000000" pitchFamily="50" charset="-128"/>
              </a:rPr>
              <a:t>　</a:t>
            </a:r>
            <a:r>
              <a:rPr kumimoji="1" lang="ja-JP" altLang="en-US" sz="1400" dirty="0">
                <a:latin typeface="BIZ UDPゴシック" panose="020B0400000000000000" pitchFamily="50" charset="-128"/>
                <a:ea typeface="BIZ UDPゴシック" panose="020B0400000000000000" pitchFamily="50" charset="-128"/>
              </a:rPr>
              <a:t>単年度の財源不足</a:t>
            </a:r>
            <a:r>
              <a:rPr kumimoji="1" lang="ja-JP" altLang="en-US" sz="1400" dirty="0" smtClean="0">
                <a:latin typeface="BIZ UDPゴシック" panose="020B0400000000000000" pitchFamily="50" charset="-128"/>
                <a:ea typeface="BIZ UDPゴシック" panose="020B0400000000000000" pitchFamily="50" charset="-128"/>
              </a:rPr>
              <a:t>額　（実質</a:t>
            </a:r>
            <a:r>
              <a:rPr kumimoji="1" lang="ja-JP" altLang="en-US" sz="1400" dirty="0">
                <a:latin typeface="BIZ UDPゴシック" panose="020B0400000000000000" pitchFamily="50" charset="-128"/>
                <a:ea typeface="BIZ UDPゴシック" panose="020B0400000000000000" pitchFamily="50" charset="-128"/>
              </a:rPr>
              <a:t>単年度</a:t>
            </a:r>
            <a:r>
              <a:rPr kumimoji="1" lang="ja-JP" altLang="en-US" sz="1400" dirty="0" smtClean="0">
                <a:latin typeface="BIZ UDPゴシック" panose="020B0400000000000000" pitchFamily="50" charset="-128"/>
                <a:ea typeface="BIZ UDPゴシック" panose="020B0400000000000000" pitchFamily="50" charset="-128"/>
              </a:rPr>
              <a:t>収支）　</a:t>
            </a:r>
            <a:r>
              <a:rPr kumimoji="1" lang="en-US" altLang="ja-JP" sz="1400" dirty="0" smtClean="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3" name="テキスト ボックス 22"/>
          <p:cNvSpPr txBox="1"/>
          <p:nvPr/>
        </p:nvSpPr>
        <p:spPr>
          <a:xfrm>
            <a:off x="5611518" y="2359587"/>
            <a:ext cx="3875964" cy="307777"/>
          </a:xfrm>
          <a:prstGeom prst="rect">
            <a:avLst/>
          </a:prstGeom>
          <a:noFill/>
        </p:spPr>
        <p:txBody>
          <a:bodyPr wrap="square" rtlCol="0">
            <a:spAutoFit/>
          </a:bodyPr>
          <a:lstStyle/>
          <a:p>
            <a:pPr algn="ctr"/>
            <a:r>
              <a:rPr kumimoji="1" lang="en-US" altLang="ja-JP" sz="1400" dirty="0" smtClean="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400" dirty="0" smtClean="0">
                <a:latin typeface="BIZ UDPゴシック" panose="020B0400000000000000" pitchFamily="50" charset="-128"/>
                <a:ea typeface="BIZ UDPゴシック" panose="020B0400000000000000" pitchFamily="50" charset="-128"/>
              </a:rPr>
              <a:t>歳入総額・歳出総額の見通し　</a:t>
            </a:r>
            <a:r>
              <a:rPr kumimoji="1" lang="en-US" altLang="ja-JP" sz="1400" dirty="0" smtClean="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0" name="テキスト ボックス 19"/>
          <p:cNvSpPr txBox="1"/>
          <p:nvPr/>
        </p:nvSpPr>
        <p:spPr>
          <a:xfrm>
            <a:off x="318392" y="6581492"/>
            <a:ext cx="9360000" cy="307777"/>
          </a:xfrm>
          <a:prstGeom prst="rect">
            <a:avLst/>
          </a:prstGeom>
          <a:noFill/>
        </p:spPr>
        <p:txBody>
          <a:bodyPr wrap="square" rtlCol="0">
            <a:spAutoFit/>
          </a:bodyPr>
          <a:lstStyle/>
          <a:p>
            <a:r>
              <a:rPr kumimoji="1" lang="en-US" altLang="ja-JP" sz="1400" dirty="0" smtClean="0">
                <a:latin typeface="BIZ UDPゴシック" panose="020B0400000000000000" pitchFamily="50" charset="-128"/>
                <a:ea typeface="BIZ UDPゴシック" panose="020B0400000000000000" pitchFamily="50" charset="-128"/>
              </a:rPr>
              <a:t>※</a:t>
            </a:r>
            <a:r>
              <a:rPr kumimoji="1" lang="ja-JP" altLang="en-US" sz="1400" dirty="0" smtClean="0">
                <a:latin typeface="BIZ UDPゴシック" panose="020B0400000000000000" pitchFamily="50" charset="-128"/>
                <a:ea typeface="BIZ UDPゴシック" panose="020B0400000000000000" pitchFamily="50" charset="-128"/>
              </a:rPr>
              <a:t>　この</a:t>
            </a:r>
            <a:r>
              <a:rPr kumimoji="1" lang="ja-JP" altLang="en-US" sz="1400" dirty="0">
                <a:latin typeface="BIZ UDPゴシック" panose="020B0400000000000000" pitchFamily="50" charset="-128"/>
                <a:ea typeface="BIZ UDPゴシック" panose="020B0400000000000000" pitchFamily="50" charset="-128"/>
              </a:rPr>
              <a:t>試算は不確定</a:t>
            </a:r>
            <a:r>
              <a:rPr kumimoji="1" lang="ja-JP" altLang="en-US" sz="1400" dirty="0" smtClean="0">
                <a:latin typeface="BIZ UDPゴシック" panose="020B0400000000000000" pitchFamily="50" charset="-128"/>
                <a:ea typeface="BIZ UDPゴシック" panose="020B0400000000000000" pitchFamily="50" charset="-128"/>
              </a:rPr>
              <a:t>要素</a:t>
            </a:r>
            <a:r>
              <a:rPr kumimoji="1" lang="ja-JP" altLang="en-US" sz="1400" dirty="0">
                <a:latin typeface="BIZ UDPゴシック" panose="020B0400000000000000" pitchFamily="50" charset="-128"/>
                <a:ea typeface="BIZ UDPゴシック" panose="020B0400000000000000" pitchFamily="50" charset="-128"/>
              </a:rPr>
              <a:t>を多く含んでおり、将来に向かって相当の幅をもってみる</a:t>
            </a:r>
            <a:r>
              <a:rPr kumimoji="1" lang="ja-JP" altLang="en-US" sz="1400" dirty="0" smtClean="0">
                <a:latin typeface="BIZ UDPゴシック" panose="020B0400000000000000" pitchFamily="50" charset="-128"/>
                <a:ea typeface="BIZ UDPゴシック" panose="020B0400000000000000" pitchFamily="50" charset="-128"/>
              </a:rPr>
              <a:t>必要がある</a:t>
            </a:r>
            <a:endParaRPr kumimoji="1" lang="en-US" altLang="ja-JP" sz="1400" dirty="0" smtClean="0">
              <a:latin typeface="BIZ UDPゴシック" panose="020B0400000000000000" pitchFamily="50" charset="-128"/>
              <a:ea typeface="BIZ UDPゴシック" panose="020B0400000000000000" pitchFamily="50" charset="-128"/>
            </a:endParaRPr>
          </a:p>
        </p:txBody>
      </p:sp>
      <p:sp>
        <p:nvSpPr>
          <p:cNvPr id="21" name="テキスト ボックス 20"/>
          <p:cNvSpPr txBox="1"/>
          <p:nvPr/>
        </p:nvSpPr>
        <p:spPr>
          <a:xfrm>
            <a:off x="4945056" y="2487591"/>
            <a:ext cx="828000" cy="246221"/>
          </a:xfrm>
          <a:prstGeom prst="rect">
            <a:avLst/>
          </a:prstGeom>
          <a:noFill/>
        </p:spPr>
        <p:txBody>
          <a:bodyPr wrap="square" rtlCol="0">
            <a:spAutoFit/>
          </a:bodyPr>
          <a:lstStyle/>
          <a:p>
            <a:pPr algn="ctr"/>
            <a:r>
              <a:rPr kumimoji="1" lang="ja-JP" altLang="en-US" sz="1000" dirty="0" smtClean="0">
                <a:latin typeface="BIZ UDPゴシック" panose="020B0400000000000000" pitchFamily="50" charset="-128"/>
                <a:ea typeface="BIZ UDPゴシック" panose="020B0400000000000000" pitchFamily="50" charset="-128"/>
              </a:rPr>
              <a:t>（百万円）</a:t>
            </a:r>
            <a:endParaRPr kumimoji="1" lang="ja-JP" altLang="en-US" sz="1000" dirty="0">
              <a:latin typeface="BIZ UDPゴシック" panose="020B0400000000000000" pitchFamily="50" charset="-128"/>
              <a:ea typeface="BIZ UDPゴシック" panose="020B0400000000000000" pitchFamily="50" charset="-128"/>
            </a:endParaRPr>
          </a:p>
        </p:txBody>
      </p:sp>
      <p:sp>
        <p:nvSpPr>
          <p:cNvPr id="24" name="テキスト ボックス 23"/>
          <p:cNvSpPr txBox="1"/>
          <p:nvPr/>
        </p:nvSpPr>
        <p:spPr>
          <a:xfrm>
            <a:off x="-109544" y="2487591"/>
            <a:ext cx="828000" cy="246221"/>
          </a:xfrm>
          <a:prstGeom prst="rect">
            <a:avLst/>
          </a:prstGeom>
          <a:noFill/>
        </p:spPr>
        <p:txBody>
          <a:bodyPr wrap="square" rtlCol="0">
            <a:spAutoFit/>
          </a:bodyPr>
          <a:lstStyle/>
          <a:p>
            <a:pPr algn="ctr"/>
            <a:r>
              <a:rPr kumimoji="1" lang="ja-JP" altLang="en-US" sz="1000" dirty="0" smtClean="0">
                <a:latin typeface="BIZ UDPゴシック" panose="020B0400000000000000" pitchFamily="50" charset="-128"/>
                <a:ea typeface="BIZ UDPゴシック" panose="020B0400000000000000" pitchFamily="50" charset="-128"/>
              </a:rPr>
              <a:t>（百万円）</a:t>
            </a:r>
            <a:endParaRPr kumimoji="1" lang="ja-JP" altLang="en-US" sz="1000" dirty="0">
              <a:latin typeface="BIZ UDPゴシック" panose="020B0400000000000000" pitchFamily="50" charset="-128"/>
              <a:ea typeface="BIZ UDPゴシック" panose="020B0400000000000000" pitchFamily="50" charset="-128"/>
            </a:endParaRPr>
          </a:p>
        </p:txBody>
      </p:sp>
      <p:sp>
        <p:nvSpPr>
          <p:cNvPr id="25" name="テキスト ボックス 24"/>
          <p:cNvSpPr txBox="1"/>
          <p:nvPr/>
        </p:nvSpPr>
        <p:spPr>
          <a:xfrm>
            <a:off x="-134944" y="6274930"/>
            <a:ext cx="1692000" cy="230832"/>
          </a:xfrm>
          <a:prstGeom prst="rect">
            <a:avLst/>
          </a:prstGeom>
          <a:noFill/>
        </p:spPr>
        <p:txBody>
          <a:bodyPr wrap="square" rtlCol="0" anchor="ctr">
            <a:spAutoFit/>
          </a:bodyPr>
          <a:lstStyle/>
          <a:p>
            <a:pPr algn="ctr"/>
            <a:r>
              <a:rPr kumimoji="1" lang="ja-JP" altLang="en-US" sz="900" dirty="0" smtClean="0">
                <a:latin typeface="BIZ UDPゴシック" panose="020B0400000000000000" pitchFamily="50" charset="-128"/>
                <a:ea typeface="BIZ UDPゴシック" panose="020B0400000000000000" pitchFamily="50" charset="-128"/>
              </a:rPr>
              <a:t>（▲は累積の財源不足額）</a:t>
            </a:r>
            <a:endParaRPr kumimoji="1" lang="ja-JP" altLang="en-US" sz="900" dirty="0">
              <a:latin typeface="BIZ UDPゴシック" panose="020B0400000000000000" pitchFamily="50" charset="-128"/>
              <a:ea typeface="BIZ UDPゴシック" panose="020B0400000000000000" pitchFamily="50" charset="-128"/>
            </a:endParaRPr>
          </a:p>
        </p:txBody>
      </p:sp>
      <p:sp>
        <p:nvSpPr>
          <p:cNvPr id="28" name="テキスト ボックス 27"/>
          <p:cNvSpPr txBox="1"/>
          <p:nvPr/>
        </p:nvSpPr>
        <p:spPr>
          <a:xfrm>
            <a:off x="4066420" y="6292568"/>
            <a:ext cx="1008000" cy="338554"/>
          </a:xfrm>
          <a:prstGeom prst="rect">
            <a:avLst/>
          </a:prstGeom>
          <a:noFill/>
        </p:spPr>
        <p:txBody>
          <a:bodyPr wrap="square" rtlCol="0" anchor="ctr">
            <a:spAutoFit/>
          </a:bodyPr>
          <a:lstStyle/>
          <a:p>
            <a:r>
              <a:rPr kumimoji="1" lang="ja-JP" altLang="en-US" sz="800" dirty="0" smtClean="0">
                <a:solidFill>
                  <a:srgbClr val="FF0000"/>
                </a:solidFill>
                <a:latin typeface="BIZ UDPゴシック" panose="020B0400000000000000" pitchFamily="50" charset="-128"/>
                <a:ea typeface="BIZ UDPゴシック" panose="020B0400000000000000" pitchFamily="50" charset="-128"/>
              </a:rPr>
              <a:t>財政再生基準</a:t>
            </a:r>
            <a:endParaRPr kumimoji="1" lang="en-US" altLang="ja-JP" sz="800" dirty="0" smtClean="0">
              <a:solidFill>
                <a:srgbClr val="FF0000"/>
              </a:solidFill>
              <a:latin typeface="BIZ UDPゴシック" panose="020B0400000000000000" pitchFamily="50" charset="-128"/>
              <a:ea typeface="BIZ UDPゴシック" panose="020B0400000000000000" pitchFamily="50" charset="-128"/>
            </a:endParaRPr>
          </a:p>
          <a:p>
            <a:r>
              <a:rPr kumimoji="1" lang="ja-JP" altLang="en-US" sz="800" dirty="0" smtClean="0">
                <a:solidFill>
                  <a:srgbClr val="FF0000"/>
                </a:solidFill>
                <a:latin typeface="BIZ UDPゴシック" panose="020B0400000000000000" pitchFamily="50" charset="-128"/>
                <a:ea typeface="BIZ UDPゴシック" panose="020B0400000000000000" pitchFamily="50" charset="-128"/>
              </a:rPr>
              <a:t>▲</a:t>
            </a:r>
            <a:r>
              <a:rPr kumimoji="1" lang="en-US" altLang="ja-JP" sz="800" dirty="0" smtClean="0">
                <a:solidFill>
                  <a:srgbClr val="FF0000"/>
                </a:solidFill>
                <a:latin typeface="BIZ UDPゴシック" panose="020B0400000000000000" pitchFamily="50" charset="-128"/>
                <a:ea typeface="BIZ UDPゴシック" panose="020B0400000000000000" pitchFamily="50" charset="-128"/>
              </a:rPr>
              <a:t>904</a:t>
            </a:r>
            <a:endParaRPr kumimoji="1" lang="ja-JP" altLang="en-US" sz="800" dirty="0">
              <a:solidFill>
                <a:srgbClr val="FF0000"/>
              </a:solidFill>
              <a:latin typeface="BIZ UDPゴシック" panose="020B0400000000000000" pitchFamily="50" charset="-128"/>
              <a:ea typeface="BIZ UDPゴシック" panose="020B0400000000000000" pitchFamily="50" charset="-128"/>
            </a:endParaRPr>
          </a:p>
        </p:txBody>
      </p:sp>
      <p:sp>
        <p:nvSpPr>
          <p:cNvPr id="29" name="テキスト ボックス 28"/>
          <p:cNvSpPr txBox="1"/>
          <p:nvPr/>
        </p:nvSpPr>
        <p:spPr>
          <a:xfrm>
            <a:off x="3141523" y="6286218"/>
            <a:ext cx="1152000" cy="338554"/>
          </a:xfrm>
          <a:prstGeom prst="rect">
            <a:avLst/>
          </a:prstGeom>
          <a:noFill/>
        </p:spPr>
        <p:txBody>
          <a:bodyPr wrap="square" rtlCol="0" anchor="ctr">
            <a:spAutoFit/>
          </a:bodyPr>
          <a:lstStyle/>
          <a:p>
            <a:pPr algn="ctr"/>
            <a:r>
              <a:rPr kumimoji="1" lang="ja-JP" altLang="en-US" sz="800" dirty="0" smtClean="0">
                <a:solidFill>
                  <a:schemeClr val="accent2"/>
                </a:solidFill>
                <a:latin typeface="BIZ UDPゴシック" panose="020B0400000000000000" pitchFamily="50" charset="-128"/>
                <a:ea typeface="BIZ UDPゴシック" panose="020B0400000000000000" pitchFamily="50" charset="-128"/>
              </a:rPr>
              <a:t>早期健全化基準</a:t>
            </a:r>
            <a:endParaRPr kumimoji="1" lang="en-US" altLang="ja-JP" sz="800" dirty="0" smtClean="0">
              <a:solidFill>
                <a:schemeClr val="accent2"/>
              </a:solidFill>
              <a:latin typeface="BIZ UDPゴシック" panose="020B0400000000000000" pitchFamily="50" charset="-128"/>
              <a:ea typeface="BIZ UDPゴシック" panose="020B0400000000000000" pitchFamily="50" charset="-128"/>
            </a:endParaRPr>
          </a:p>
          <a:p>
            <a:pPr algn="ctr"/>
            <a:r>
              <a:rPr kumimoji="1" lang="ja-JP" altLang="en-US" sz="800" dirty="0" smtClean="0">
                <a:solidFill>
                  <a:schemeClr val="accent2"/>
                </a:solidFill>
                <a:latin typeface="BIZ UDPゴシック" panose="020B0400000000000000" pitchFamily="50" charset="-128"/>
                <a:ea typeface="BIZ UDPゴシック" panose="020B0400000000000000" pitchFamily="50" charset="-128"/>
              </a:rPr>
              <a:t>           ▲</a:t>
            </a:r>
            <a:r>
              <a:rPr kumimoji="1" lang="en-US" altLang="ja-JP" sz="800" dirty="0" smtClean="0">
                <a:solidFill>
                  <a:schemeClr val="accent2"/>
                </a:solidFill>
                <a:latin typeface="BIZ UDPゴシック" panose="020B0400000000000000" pitchFamily="50" charset="-128"/>
                <a:ea typeface="BIZ UDPゴシック" panose="020B0400000000000000" pitchFamily="50" charset="-128"/>
              </a:rPr>
              <a:t>678</a:t>
            </a:r>
            <a:endParaRPr kumimoji="1" lang="ja-JP" altLang="en-US" sz="800" dirty="0">
              <a:solidFill>
                <a:schemeClr val="accent2"/>
              </a:solidFill>
              <a:latin typeface="BIZ UDPゴシック" panose="020B0400000000000000" pitchFamily="50" charset="-128"/>
              <a:ea typeface="BIZ UDPゴシック" panose="020B0400000000000000" pitchFamily="50" charset="-128"/>
            </a:endParaRPr>
          </a:p>
        </p:txBody>
      </p:sp>
      <p:sp>
        <p:nvSpPr>
          <p:cNvPr id="8" name="角丸四角形 7"/>
          <p:cNvSpPr/>
          <p:nvPr/>
        </p:nvSpPr>
        <p:spPr>
          <a:xfrm>
            <a:off x="3090650" y="5880150"/>
            <a:ext cx="504000" cy="396000"/>
          </a:xfrm>
          <a:prstGeom prst="round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角丸四角形 31"/>
          <p:cNvSpPr/>
          <p:nvPr/>
        </p:nvSpPr>
        <p:spPr>
          <a:xfrm>
            <a:off x="3590511" y="5880150"/>
            <a:ext cx="504000" cy="396000"/>
          </a:xfrm>
          <a:prstGeom prst="round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角丸四角形 32"/>
          <p:cNvSpPr/>
          <p:nvPr/>
        </p:nvSpPr>
        <p:spPr>
          <a:xfrm>
            <a:off x="4104307" y="5880150"/>
            <a:ext cx="504000" cy="396000"/>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4813479" y="6343446"/>
            <a:ext cx="2142699" cy="230832"/>
          </a:xfrm>
          <a:prstGeom prst="rect">
            <a:avLst/>
          </a:prstGeom>
          <a:noFill/>
        </p:spPr>
        <p:txBody>
          <a:bodyPr wrap="square" rtlCol="0">
            <a:spAutoFit/>
          </a:bodyPr>
          <a:lstStyle/>
          <a:p>
            <a:r>
              <a:rPr kumimoji="1" lang="ja-JP" altLang="en-US" sz="900" dirty="0" smtClean="0">
                <a:latin typeface="BIZ UDPゴシック" panose="020B0400000000000000" pitchFamily="50" charset="-128"/>
                <a:ea typeface="BIZ UDPゴシック" panose="020B0400000000000000" pitchFamily="50" charset="-128"/>
              </a:rPr>
              <a:t>・・・ 令和元年度決算ベース</a:t>
            </a:r>
            <a:endParaRPr kumimoji="1" lang="ja-JP" altLang="en-US" sz="900" dirty="0">
              <a:latin typeface="BIZ UDPゴシック" panose="020B0400000000000000" pitchFamily="50" charset="-128"/>
              <a:ea typeface="BIZ UDPゴシック" panose="020B0400000000000000" pitchFamily="50" charset="-128"/>
            </a:endParaRPr>
          </a:p>
        </p:txBody>
      </p:sp>
      <p:sp>
        <p:nvSpPr>
          <p:cNvPr id="26" name="テキスト ボックス 25"/>
          <p:cNvSpPr txBox="1"/>
          <p:nvPr/>
        </p:nvSpPr>
        <p:spPr>
          <a:xfrm>
            <a:off x="7535728" y="1587500"/>
            <a:ext cx="2040654" cy="600164"/>
          </a:xfrm>
          <a:prstGeom prst="rect">
            <a:avLst/>
          </a:prstGeom>
          <a:noFill/>
          <a:ln w="28575">
            <a:solidFill>
              <a:schemeClr val="tx2"/>
            </a:solidFill>
            <a:prstDash val="sysDash"/>
          </a:ln>
        </p:spPr>
        <p:txBody>
          <a:bodyPr wrap="square" rtlCol="0">
            <a:spAutoFit/>
          </a:bodyPr>
          <a:lstStyle/>
          <a:p>
            <a:r>
              <a:rPr kumimoji="1" lang="ja-JP" altLang="en-US" sz="1100" dirty="0" smtClean="0">
                <a:latin typeface="BIZ UDPゴシック" panose="020B0400000000000000" pitchFamily="50" charset="-128"/>
                <a:ea typeface="BIZ UDPゴシック" panose="020B0400000000000000" pitchFamily="50" charset="-128"/>
              </a:rPr>
              <a:t>特定目的基金からの繰入は見込まず、財源不足額に財政調整基金のみを充当する場合</a:t>
            </a:r>
            <a:endParaRPr kumimoji="1" lang="ja-JP" altLang="en-US" sz="1100" dirty="0">
              <a:latin typeface="BIZ UDPゴシック" panose="020B0400000000000000" pitchFamily="50" charset="-128"/>
              <a:ea typeface="BIZ UDPゴシック" panose="020B0400000000000000" pitchFamily="50" charset="-128"/>
            </a:endParaRPr>
          </a:p>
        </p:txBody>
      </p:sp>
      <p:graphicFrame>
        <p:nvGraphicFramePr>
          <p:cNvPr id="27" name="グラフ 26">
            <a:extLst>
              <a:ext uri="{FF2B5EF4-FFF2-40B4-BE49-F238E27FC236}">
                <a16:creationId xmlns:a16="http://schemas.microsoft.com/office/drawing/2014/main" id="{AC842FC4-2FF1-437B-84EE-871AE52AD801}"/>
              </a:ext>
            </a:extLst>
          </p:cNvPr>
          <p:cNvGraphicFramePr>
            <a:graphicFrameLocks/>
          </p:cNvGraphicFramePr>
          <p:nvPr>
            <p:extLst>
              <p:ext uri="{D42A27DB-BD31-4B8C-83A1-F6EECF244321}">
                <p14:modId xmlns:p14="http://schemas.microsoft.com/office/powerpoint/2010/main" val="3829833474"/>
              </p:ext>
            </p:extLst>
          </p:nvPr>
        </p:nvGraphicFramePr>
        <p:xfrm>
          <a:off x="78059" y="2413103"/>
          <a:ext cx="5004000" cy="3240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0474478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0"/>
            <a:ext cx="9906000" cy="664219"/>
          </a:xfrm>
          <a:prstGeom prst="rect">
            <a:avLst/>
          </a:prstGeom>
          <a:gradFill flip="none" rotWithShape="1">
            <a:gsLst>
              <a:gs pos="0">
                <a:srgbClr val="002060"/>
              </a:gs>
              <a:gs pos="50000">
                <a:schemeClr val="tx2"/>
              </a:gs>
              <a:gs pos="100000">
                <a:schemeClr val="accent1">
                  <a:lumMod val="60000"/>
                  <a:lumOff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テキスト ボックス 8"/>
          <p:cNvSpPr txBox="1"/>
          <p:nvPr/>
        </p:nvSpPr>
        <p:spPr>
          <a:xfrm>
            <a:off x="78059" y="69752"/>
            <a:ext cx="5739072" cy="523220"/>
          </a:xfrm>
          <a:prstGeom prst="rect">
            <a:avLst/>
          </a:prstGeom>
          <a:noFill/>
        </p:spPr>
        <p:txBody>
          <a:bodyPr wrap="none" rtlCol="0">
            <a:spAutoFit/>
          </a:bodyPr>
          <a:lstStyle/>
          <a:p>
            <a:r>
              <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２</a:t>
            </a:r>
            <a:r>
              <a:rPr kumimoji="1" lang="ja-JP" altLang="en-US" sz="28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．財政シミュレーション</a:t>
            </a:r>
            <a:r>
              <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の</a:t>
            </a:r>
            <a:r>
              <a:rPr kumimoji="1" lang="ja-JP" altLang="en-US" sz="28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試算</a:t>
            </a:r>
            <a:r>
              <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方法</a:t>
            </a:r>
          </a:p>
        </p:txBody>
      </p:sp>
      <p:sp>
        <p:nvSpPr>
          <p:cNvPr id="13" name="正方形/長方形 12"/>
          <p:cNvSpPr/>
          <p:nvPr/>
        </p:nvSpPr>
        <p:spPr>
          <a:xfrm>
            <a:off x="9404029" y="6437794"/>
            <a:ext cx="476952"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BIZ UDPゴシック" panose="020B0400000000000000" pitchFamily="50" charset="-128"/>
                <a:ea typeface="BIZ UDPゴシック" panose="020B0400000000000000" pitchFamily="50" charset="-128"/>
              </a:rPr>
              <a:t>２</a:t>
            </a:r>
            <a:endParaRPr kumimoji="1" lang="ja-JP" altLang="en-US" sz="1400" b="1" dirty="0">
              <a:solidFill>
                <a:schemeClr val="tx1"/>
              </a:solidFill>
              <a:latin typeface="BIZ UDPゴシック" panose="020B0400000000000000" pitchFamily="50" charset="-128"/>
              <a:ea typeface="BIZ UDPゴシック" panose="020B0400000000000000" pitchFamily="50" charset="-128"/>
            </a:endParaRPr>
          </a:p>
        </p:txBody>
      </p:sp>
      <p:sp>
        <p:nvSpPr>
          <p:cNvPr id="10" name="正方形/長方形 9"/>
          <p:cNvSpPr/>
          <p:nvPr/>
        </p:nvSpPr>
        <p:spPr>
          <a:xfrm>
            <a:off x="292993" y="925706"/>
            <a:ext cx="9587988" cy="1887696"/>
          </a:xfrm>
          <a:prstGeom prst="rect">
            <a:avLst/>
          </a:prstGeom>
        </p:spPr>
        <p:txBody>
          <a:bodyPr wrap="square">
            <a:spAutoFit/>
          </a:bodyPr>
          <a:lstStyle/>
          <a:p>
            <a:pPr>
              <a:lnSpc>
                <a:spcPts val="2800"/>
              </a:lnSpc>
            </a:pPr>
            <a:r>
              <a:rPr kumimoji="1" lang="ja-JP" altLang="en-US" sz="1600" dirty="0" smtClean="0">
                <a:solidFill>
                  <a:srgbClr val="FFC000"/>
                </a:solidFill>
                <a:latin typeface="BIZ UDPゴシック" panose="020B0400000000000000" pitchFamily="50" charset="-128"/>
                <a:ea typeface="BIZ UDPゴシック" panose="020B0400000000000000" pitchFamily="50" charset="-128"/>
              </a:rPr>
              <a:t>●</a:t>
            </a: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令和元</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年度決算をベースに</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15</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年間</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推計</a:t>
            </a:r>
            <a:endPar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endParaRPr>
          </a:p>
          <a:p>
            <a:pPr>
              <a:lnSpc>
                <a:spcPts val="2800"/>
              </a:lnSpc>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人口</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推計に連動しうる費目は</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、国立</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社会</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保障・人口</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問題研究所</a:t>
            </a:r>
            <a:r>
              <a:rPr kumimoji="1" lang="ja-JP" altLang="en-US" sz="1100" dirty="0">
                <a:solidFill>
                  <a:schemeClr val="tx1">
                    <a:lumMod val="95000"/>
                    <a:lumOff val="5000"/>
                  </a:schemeClr>
                </a:solidFill>
                <a:latin typeface="BIZ UDPゴシック" panose="020B0400000000000000" pitchFamily="50" charset="-128"/>
                <a:ea typeface="BIZ UDPゴシック" panose="020B0400000000000000" pitchFamily="50" charset="-128"/>
              </a:rPr>
              <a:t>（社人研）</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の人口推計と連動</a:t>
            </a:r>
          </a:p>
          <a:p>
            <a:pPr>
              <a:lnSpc>
                <a:spcPts val="2800"/>
              </a:lnSpc>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その他</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の費目は、近年の増加率や平均値などから試算</a:t>
            </a:r>
          </a:p>
          <a:p>
            <a:pPr>
              <a:lnSpc>
                <a:spcPts val="2800"/>
              </a:lnSpc>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コロナ</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禍などによる景気</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動向が町税</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に及ぼす影響や、今後対応が求められる老朽化した公共施設</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の</a:t>
            </a:r>
            <a:endParaRPr kumimoji="1" lang="en-US" altLang="ja-JP"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endParaRPr>
          </a:p>
          <a:p>
            <a:pPr>
              <a:lnSpc>
                <a:spcPts val="2800"/>
              </a:lnSpc>
            </a:pP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　</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　更新</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費用は本試算</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に織り込んで</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いないが、財政収支への影響が大きいと想定されるので留意が</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必要</a:t>
            </a:r>
            <a:endPar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endParaRPr>
          </a:p>
        </p:txBody>
      </p:sp>
      <p:sp>
        <p:nvSpPr>
          <p:cNvPr id="11" name="正方形/長方形 10"/>
          <p:cNvSpPr/>
          <p:nvPr/>
        </p:nvSpPr>
        <p:spPr>
          <a:xfrm>
            <a:off x="198377" y="898410"/>
            <a:ext cx="9487041" cy="1914992"/>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aphicFrame>
        <p:nvGraphicFramePr>
          <p:cNvPr id="15" name="表 21">
            <a:extLst>
              <a:ext uri="{FF2B5EF4-FFF2-40B4-BE49-F238E27FC236}">
                <a16:creationId xmlns:a16="http://schemas.microsoft.com/office/drawing/2014/main" id="{742ED7FD-DFE3-4B50-8206-D642AF431D92}"/>
              </a:ext>
            </a:extLst>
          </p:cNvPr>
          <p:cNvGraphicFramePr>
            <a:graphicFrameLocks noGrp="1" noChangeAspect="1"/>
          </p:cNvGraphicFramePr>
          <p:nvPr>
            <p:extLst>
              <p:ext uri="{D42A27DB-BD31-4B8C-83A1-F6EECF244321}">
                <p14:modId xmlns:p14="http://schemas.microsoft.com/office/powerpoint/2010/main" val="3919557194"/>
              </p:ext>
            </p:extLst>
          </p:nvPr>
        </p:nvGraphicFramePr>
        <p:xfrm>
          <a:off x="298980" y="3241717"/>
          <a:ext cx="4287244" cy="3096001"/>
        </p:xfrm>
        <a:graphic>
          <a:graphicData uri="http://schemas.openxmlformats.org/drawingml/2006/table">
            <a:tbl>
              <a:tblPr>
                <a:tableStyleId>{5940675A-B579-460E-94D1-54222C63F5DA}</a:tableStyleId>
              </a:tblPr>
              <a:tblGrid>
                <a:gridCol w="333612">
                  <a:extLst>
                    <a:ext uri="{9D8B030D-6E8A-4147-A177-3AD203B41FA5}">
                      <a16:colId xmlns:a16="http://schemas.microsoft.com/office/drawing/2014/main" val="3356660803"/>
                    </a:ext>
                  </a:extLst>
                </a:gridCol>
                <a:gridCol w="1630729">
                  <a:extLst>
                    <a:ext uri="{9D8B030D-6E8A-4147-A177-3AD203B41FA5}">
                      <a16:colId xmlns:a16="http://schemas.microsoft.com/office/drawing/2014/main" val="2163183408"/>
                    </a:ext>
                  </a:extLst>
                </a:gridCol>
                <a:gridCol w="2322903">
                  <a:extLst>
                    <a:ext uri="{9D8B030D-6E8A-4147-A177-3AD203B41FA5}">
                      <a16:colId xmlns:a16="http://schemas.microsoft.com/office/drawing/2014/main" val="2898818577"/>
                    </a:ext>
                  </a:extLst>
                </a:gridCol>
              </a:tblGrid>
              <a:tr h="349849">
                <a:tc>
                  <a:txBody>
                    <a:bodyPr/>
                    <a:lstStyle/>
                    <a:p>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主な費目</a:t>
                      </a: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考え方・傾向</a:t>
                      </a:r>
                    </a:p>
                  </a:txBody>
                  <a:tcPr anchor="ctr">
                    <a:solidFill>
                      <a:schemeClr val="accent1">
                        <a:lumMod val="20000"/>
                        <a:lumOff val="80000"/>
                      </a:schemeClr>
                    </a:solidFill>
                  </a:tcPr>
                </a:tc>
                <a:extLst>
                  <a:ext uri="{0D108BD9-81ED-4DB2-BD59-A6C34878D82A}">
                    <a16:rowId xmlns:a16="http://schemas.microsoft.com/office/drawing/2014/main" val="1806263996"/>
                  </a:ext>
                </a:extLst>
              </a:tr>
              <a:tr h="614326">
                <a:tc rowSpan="4">
                  <a:txBody>
                    <a:bodyPr/>
                    <a:lstStyle/>
                    <a:p>
                      <a:pPr algn="ctr"/>
                      <a:r>
                        <a:rPr kumimoji="1" lang="ja-JP" altLang="en-US" sz="1200" b="0" dirty="0">
                          <a:latin typeface="BIZ UDPゴシック" panose="020B0400000000000000" pitchFamily="50" charset="-128"/>
                          <a:ea typeface="BIZ UDPゴシック" panose="020B0400000000000000" pitchFamily="50" charset="-128"/>
                        </a:rPr>
                        <a:t>歳入</a:t>
                      </a:r>
                    </a:p>
                  </a:txBody>
                  <a:tcPr anchor="ctr">
                    <a:solidFill>
                      <a:schemeClr val="accent1">
                        <a:lumMod val="20000"/>
                        <a:lumOff val="80000"/>
                      </a:schemeClr>
                    </a:solidFill>
                  </a:tcPr>
                </a:tc>
                <a:tc>
                  <a:txBody>
                    <a:bodyPr/>
                    <a:lstStyle/>
                    <a:p>
                      <a:r>
                        <a:rPr kumimoji="1" lang="ja-JP" altLang="en-US" sz="1200" b="0" dirty="0" smtClean="0">
                          <a:latin typeface="BIZ UDPゴシック" panose="020B0400000000000000" pitchFamily="50" charset="-128"/>
                          <a:ea typeface="BIZ UDPゴシック" panose="020B0400000000000000" pitchFamily="50" charset="-128"/>
                        </a:rPr>
                        <a:t>町税</a:t>
                      </a:r>
                      <a:endParaRPr kumimoji="1" lang="ja-JP" altLang="en-US" sz="1200" b="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人口に連動する税目（</a:t>
                      </a:r>
                      <a:r>
                        <a:rPr kumimoji="1" lang="ja-JP" altLang="en-US" sz="1200" b="0" dirty="0" smtClean="0">
                          <a:latin typeface="BIZ UDPゴシック" panose="020B0400000000000000" pitchFamily="50" charset="-128"/>
                          <a:ea typeface="BIZ UDPゴシック" panose="020B0400000000000000" pitchFamily="50" charset="-128"/>
                        </a:rPr>
                        <a:t>個人町民税など）</a:t>
                      </a:r>
                      <a:r>
                        <a:rPr kumimoji="1" lang="ja-JP" altLang="en-US" sz="1200" b="0" dirty="0">
                          <a:latin typeface="BIZ UDPゴシック" panose="020B0400000000000000" pitchFamily="50" charset="-128"/>
                          <a:ea typeface="BIZ UDPゴシック" panose="020B0400000000000000" pitchFamily="50" charset="-128"/>
                        </a:rPr>
                        <a:t>が</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減少</a:t>
                      </a:r>
                    </a:p>
                  </a:txBody>
                  <a:tcPr anchor="ctr"/>
                </a:tc>
                <a:extLst>
                  <a:ext uri="{0D108BD9-81ED-4DB2-BD59-A6C34878D82A}">
                    <a16:rowId xmlns:a16="http://schemas.microsoft.com/office/drawing/2014/main" val="1816219830"/>
                  </a:ext>
                </a:extLst>
              </a:tr>
              <a:tr h="614326">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地方交付税等</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国・地方の厳しい財政状況を</a:t>
                      </a:r>
                      <a:r>
                        <a:rPr kumimoji="1" lang="ja-JP" altLang="en-US" sz="1200" b="0" dirty="0" smtClean="0">
                          <a:latin typeface="BIZ UDPゴシック" panose="020B0400000000000000" pitchFamily="50" charset="-128"/>
                          <a:ea typeface="BIZ UDPゴシック" panose="020B0400000000000000" pitchFamily="50" charset="-128"/>
                        </a:rPr>
                        <a:t>踏まえ</a:t>
                      </a:r>
                      <a:r>
                        <a:rPr kumimoji="1" lang="ja-JP" altLang="en-US" sz="1200" b="1" u="sng" dirty="0" smtClean="0">
                          <a:solidFill>
                            <a:schemeClr val="accent2"/>
                          </a:solidFill>
                          <a:latin typeface="BIZ UDPゴシック" panose="020B0400000000000000" pitchFamily="50" charset="-128"/>
                          <a:ea typeface="BIZ UDPゴシック" panose="020B0400000000000000" pitchFamily="50" charset="-128"/>
                        </a:rPr>
                        <a:t>近年と同水準</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97604318"/>
                  </a:ext>
                </a:extLst>
              </a:tr>
              <a:tr h="594944">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国・府支出金</a:t>
                      </a:r>
                      <a:r>
                        <a:rPr kumimoji="1" lang="ja-JP" altLang="en-US" sz="1200" b="0" dirty="0" smtClean="0">
                          <a:latin typeface="BIZ UDPゴシック" panose="020B0400000000000000" pitchFamily="50" charset="-128"/>
                          <a:ea typeface="BIZ UDPゴシック" panose="020B0400000000000000" pitchFamily="50" charset="-128"/>
                        </a:rPr>
                        <a:t>、</a:t>
                      </a:r>
                      <a:endParaRPr kumimoji="1" lang="en-US" altLang="ja-JP" sz="1200" b="0" dirty="0" smtClean="0">
                        <a:latin typeface="BIZ UDPゴシック" panose="020B0400000000000000" pitchFamily="50" charset="-128"/>
                        <a:ea typeface="BIZ UDPゴシック" panose="020B0400000000000000" pitchFamily="50" charset="-128"/>
                      </a:endParaRPr>
                    </a:p>
                    <a:p>
                      <a:r>
                        <a:rPr kumimoji="1" lang="ja-JP" altLang="en-US" sz="1200" b="0" dirty="0" smtClean="0">
                          <a:latin typeface="BIZ UDPゴシック" panose="020B0400000000000000" pitchFamily="50" charset="-128"/>
                          <a:ea typeface="BIZ UDPゴシック" panose="020B0400000000000000" pitchFamily="50" charset="-128"/>
                        </a:rPr>
                        <a:t>町債</a:t>
                      </a:r>
                      <a:endParaRPr kumimoji="1" lang="ja-JP" altLang="en-US" sz="1200" b="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歳出と連動</a:t>
                      </a:r>
                    </a:p>
                  </a:txBody>
                  <a:tcPr anchor="ctr"/>
                </a:tc>
                <a:extLst>
                  <a:ext uri="{0D108BD9-81ED-4DB2-BD59-A6C34878D82A}">
                    <a16:rowId xmlns:a16="http://schemas.microsoft.com/office/drawing/2014/main" val="4214000780"/>
                  </a:ext>
                </a:extLst>
              </a:tr>
              <a:tr h="922556">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smtClean="0">
                          <a:latin typeface="BIZ UDPゴシック" panose="020B0400000000000000" pitchFamily="50" charset="-128"/>
                          <a:ea typeface="BIZ UDPゴシック" panose="020B0400000000000000" pitchFamily="50" charset="-128"/>
                        </a:rPr>
                        <a:t>交付金・譲与税等、</a:t>
                      </a:r>
                      <a:endParaRPr kumimoji="1" lang="en-US" altLang="ja-JP" sz="1200" b="0" dirty="0" smtClean="0">
                        <a:latin typeface="BIZ UDPゴシック" panose="020B0400000000000000" pitchFamily="50" charset="-128"/>
                        <a:ea typeface="BIZ UDPゴシック" panose="020B0400000000000000" pitchFamily="50" charset="-128"/>
                      </a:endParaRPr>
                    </a:p>
                    <a:p>
                      <a:r>
                        <a:rPr kumimoji="1" lang="ja-JP" altLang="en-US" sz="1200" b="0" dirty="0" smtClean="0">
                          <a:latin typeface="BIZ UDPゴシック" panose="020B0400000000000000" pitchFamily="50" charset="-128"/>
                          <a:ea typeface="BIZ UDPゴシック" panose="020B0400000000000000" pitchFamily="50" charset="-128"/>
                        </a:rPr>
                        <a:t>諸収入（使用料・手数料、財産収入、寄附金　など）</a:t>
                      </a:r>
                      <a:endParaRPr kumimoji="1" lang="ja-JP" altLang="en-US" sz="1200" b="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b="0" dirty="0" smtClean="0">
                          <a:latin typeface="BIZ UDPゴシック" panose="020B0400000000000000" pitchFamily="50" charset="-128"/>
                          <a:ea typeface="BIZ UDPゴシック" panose="020B0400000000000000" pitchFamily="50" charset="-128"/>
                        </a:rPr>
                        <a:t>近年と同水準</a:t>
                      </a:r>
                      <a:endParaRPr kumimoji="1" lang="ja-JP" altLang="en-US" sz="1200" b="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2649666177"/>
                  </a:ext>
                </a:extLst>
              </a:tr>
            </a:tbl>
          </a:graphicData>
        </a:graphic>
      </p:graphicFrame>
      <p:graphicFrame>
        <p:nvGraphicFramePr>
          <p:cNvPr id="16" name="表 21">
            <a:extLst>
              <a:ext uri="{FF2B5EF4-FFF2-40B4-BE49-F238E27FC236}">
                <a16:creationId xmlns:a16="http://schemas.microsoft.com/office/drawing/2014/main" id="{0A4A5D27-D6ED-41D6-AFCE-E61024A9759F}"/>
              </a:ext>
            </a:extLst>
          </p:cNvPr>
          <p:cNvGraphicFramePr>
            <a:graphicFrameLocks noGrp="1"/>
          </p:cNvGraphicFramePr>
          <p:nvPr>
            <p:extLst>
              <p:ext uri="{D42A27DB-BD31-4B8C-83A1-F6EECF244321}">
                <p14:modId xmlns:p14="http://schemas.microsoft.com/office/powerpoint/2010/main" val="3127875250"/>
              </p:ext>
            </p:extLst>
          </p:nvPr>
        </p:nvGraphicFramePr>
        <p:xfrm>
          <a:off x="5000977" y="3243532"/>
          <a:ext cx="4644978" cy="3131316"/>
        </p:xfrm>
        <a:graphic>
          <a:graphicData uri="http://schemas.openxmlformats.org/drawingml/2006/table">
            <a:tbl>
              <a:tblPr>
                <a:tableStyleId>{5940675A-B579-460E-94D1-54222C63F5DA}</a:tableStyleId>
              </a:tblPr>
              <a:tblGrid>
                <a:gridCol w="361449">
                  <a:extLst>
                    <a:ext uri="{9D8B030D-6E8A-4147-A177-3AD203B41FA5}">
                      <a16:colId xmlns:a16="http://schemas.microsoft.com/office/drawing/2014/main" val="3356660803"/>
                    </a:ext>
                  </a:extLst>
                </a:gridCol>
                <a:gridCol w="1463763">
                  <a:extLst>
                    <a:ext uri="{9D8B030D-6E8A-4147-A177-3AD203B41FA5}">
                      <a16:colId xmlns:a16="http://schemas.microsoft.com/office/drawing/2014/main" val="2163183408"/>
                    </a:ext>
                  </a:extLst>
                </a:gridCol>
                <a:gridCol w="2819766">
                  <a:extLst>
                    <a:ext uri="{9D8B030D-6E8A-4147-A177-3AD203B41FA5}">
                      <a16:colId xmlns:a16="http://schemas.microsoft.com/office/drawing/2014/main" val="2898818577"/>
                    </a:ext>
                  </a:extLst>
                </a:gridCol>
              </a:tblGrid>
              <a:tr h="330762">
                <a:tc>
                  <a:txBody>
                    <a:bodyPr/>
                    <a:lstStyle/>
                    <a:p>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主な費目</a:t>
                      </a: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考え方・傾向</a:t>
                      </a:r>
                    </a:p>
                  </a:txBody>
                  <a:tcPr anchor="ctr">
                    <a:solidFill>
                      <a:schemeClr val="accent1">
                        <a:lumMod val="20000"/>
                        <a:lumOff val="80000"/>
                      </a:schemeClr>
                    </a:solidFill>
                  </a:tcPr>
                </a:tc>
                <a:extLst>
                  <a:ext uri="{0D108BD9-81ED-4DB2-BD59-A6C34878D82A}">
                    <a16:rowId xmlns:a16="http://schemas.microsoft.com/office/drawing/2014/main" val="1806263996"/>
                  </a:ext>
                </a:extLst>
              </a:tr>
              <a:tr h="461238">
                <a:tc rowSpan="6">
                  <a:txBody>
                    <a:bodyPr/>
                    <a:lstStyle/>
                    <a:p>
                      <a:pPr algn="ctr"/>
                      <a:r>
                        <a:rPr kumimoji="1" lang="ja-JP" altLang="en-US" sz="1200" b="0" dirty="0">
                          <a:latin typeface="BIZ UDPゴシック" panose="020B0400000000000000" pitchFamily="50" charset="-128"/>
                          <a:ea typeface="BIZ UDPゴシック" panose="020B0400000000000000" pitchFamily="50" charset="-128"/>
                        </a:rPr>
                        <a:t>歳出</a:t>
                      </a:r>
                    </a:p>
                  </a:txBody>
                  <a:tcPr anchor="ctr">
                    <a:solidFill>
                      <a:schemeClr val="accent1">
                        <a:lumMod val="20000"/>
                        <a:lumOff val="80000"/>
                      </a:schemeClr>
                    </a:solidFill>
                  </a:tcPr>
                </a:tc>
                <a:tc>
                  <a:txBody>
                    <a:bodyPr/>
                    <a:lstStyle/>
                    <a:p>
                      <a:r>
                        <a:rPr kumimoji="1" lang="ja-JP" altLang="en-US" sz="1200" b="0" dirty="0" smtClean="0">
                          <a:latin typeface="BIZ UDPゴシック" panose="020B0400000000000000" pitchFamily="50" charset="-128"/>
                          <a:ea typeface="BIZ UDPゴシック" panose="020B0400000000000000" pitchFamily="50" charset="-128"/>
                        </a:rPr>
                        <a:t>人件費</a:t>
                      </a:r>
                      <a:endParaRPr kumimoji="1" lang="ja-JP" altLang="en-US" sz="1200" b="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b="0" dirty="0" smtClean="0">
                          <a:latin typeface="BIZ UDPゴシック" panose="020B0400000000000000" pitchFamily="50" charset="-128"/>
                          <a:ea typeface="BIZ UDPゴシック" panose="020B0400000000000000" pitchFamily="50" charset="-128"/>
                        </a:rPr>
                        <a:t>給与等は近年と同水準</a:t>
                      </a:r>
                      <a:endParaRPr kumimoji="1" lang="en-US" altLang="ja-JP" sz="1200" b="0" dirty="0" smtClean="0">
                        <a:latin typeface="BIZ UDPゴシック" panose="020B0400000000000000" pitchFamily="50" charset="-128"/>
                        <a:ea typeface="BIZ UDPゴシック" panose="020B0400000000000000" pitchFamily="50" charset="-128"/>
                      </a:endParaRPr>
                    </a:p>
                    <a:p>
                      <a:r>
                        <a:rPr kumimoji="1" lang="ja-JP" altLang="en-US" sz="1200" b="0" dirty="0" smtClean="0">
                          <a:latin typeface="BIZ UDPゴシック" panose="020B0400000000000000" pitchFamily="50" charset="-128"/>
                          <a:ea typeface="BIZ UDPゴシック" panose="020B0400000000000000" pitchFamily="50" charset="-128"/>
                        </a:rPr>
                        <a:t>退職手当は個別に積上げ</a:t>
                      </a:r>
                      <a:endParaRPr kumimoji="1" lang="ja-JP" altLang="en-US" sz="1200" b="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279605222"/>
                  </a:ext>
                </a:extLst>
              </a:tr>
              <a:tr h="461238">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smtClean="0">
                          <a:latin typeface="BIZ UDPゴシック" panose="020B0400000000000000" pitchFamily="50" charset="-128"/>
                          <a:ea typeface="BIZ UDPゴシック" panose="020B0400000000000000" pitchFamily="50" charset="-128"/>
                        </a:rPr>
                        <a:t>扶助費</a:t>
                      </a:r>
                      <a:endParaRPr kumimoji="1" lang="ja-JP" altLang="en-US" sz="1200" b="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b="0" dirty="0" smtClean="0">
                          <a:latin typeface="BIZ UDPゴシック" panose="020B0400000000000000" pitchFamily="50" charset="-128"/>
                          <a:ea typeface="BIZ UDPゴシック" panose="020B0400000000000000" pitchFamily="50" charset="-128"/>
                        </a:rPr>
                        <a:t>近年の増加率</a:t>
                      </a:r>
                      <a:r>
                        <a:rPr kumimoji="1" lang="ja-JP" altLang="en-US" sz="1200" b="0" dirty="0">
                          <a:latin typeface="BIZ UDPゴシック" panose="020B0400000000000000" pitchFamily="50" charset="-128"/>
                          <a:ea typeface="BIZ UDPゴシック" panose="020B0400000000000000" pitchFamily="50" charset="-128"/>
                        </a:rPr>
                        <a:t>や今後の高齢化を踏まえ</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増加</a:t>
                      </a:r>
                    </a:p>
                  </a:txBody>
                  <a:tcPr anchor="ctr"/>
                </a:tc>
                <a:extLst>
                  <a:ext uri="{0D108BD9-81ED-4DB2-BD59-A6C34878D82A}">
                    <a16:rowId xmlns:a16="http://schemas.microsoft.com/office/drawing/2014/main" val="1816219830"/>
                  </a:ext>
                </a:extLst>
              </a:tr>
              <a:tr h="330762">
                <a:tc vMerge="1">
                  <a:txBody>
                    <a:bodyPr/>
                    <a:lstStyle/>
                    <a:p>
                      <a:endParaRPr kumimoji="1" lang="ja-JP" altLang="en-US" dirty="0"/>
                    </a:p>
                  </a:txBody>
                  <a:tcPr/>
                </a:tc>
                <a:tc>
                  <a:txBody>
                    <a:bodyPr/>
                    <a:lstStyle/>
                    <a:p>
                      <a:r>
                        <a:rPr kumimoji="1" lang="ja-JP" altLang="en-US" sz="1200" b="0" dirty="0" smtClean="0">
                          <a:latin typeface="BIZ UDPゴシック" panose="020B0400000000000000" pitchFamily="50" charset="-128"/>
                          <a:ea typeface="BIZ UDPゴシック" panose="020B0400000000000000" pitchFamily="50" charset="-128"/>
                        </a:rPr>
                        <a:t>物件費、補助費等</a:t>
                      </a:r>
                      <a:endParaRPr kumimoji="1" lang="ja-JP" altLang="en-US" sz="1200" b="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b="0" dirty="0" smtClean="0">
                          <a:latin typeface="BIZ UDPゴシック" panose="020B0400000000000000" pitchFamily="50" charset="-128"/>
                          <a:ea typeface="BIZ UDPゴシック" panose="020B0400000000000000" pitchFamily="50" charset="-128"/>
                        </a:rPr>
                        <a:t>近年の増加率</a:t>
                      </a:r>
                      <a:r>
                        <a:rPr kumimoji="1" lang="ja-JP" altLang="en-US" sz="1200" b="0" dirty="0">
                          <a:latin typeface="BIZ UDPゴシック" panose="020B0400000000000000" pitchFamily="50" charset="-128"/>
                          <a:ea typeface="BIZ UDPゴシック" panose="020B0400000000000000" pitchFamily="50" charset="-128"/>
                        </a:rPr>
                        <a:t>を踏まえ</a:t>
                      </a:r>
                      <a:r>
                        <a:rPr kumimoji="1" lang="ja-JP" altLang="en-US" sz="1200" b="0" u="none" dirty="0" smtClean="0">
                          <a:solidFill>
                            <a:schemeClr val="tx1"/>
                          </a:solidFill>
                          <a:latin typeface="BIZ UDPゴシック" panose="020B0400000000000000" pitchFamily="50" charset="-128"/>
                          <a:ea typeface="BIZ UDPゴシック" panose="020B0400000000000000" pitchFamily="50" charset="-128"/>
                        </a:rPr>
                        <a:t>増加</a:t>
                      </a:r>
                      <a:endParaRPr kumimoji="1" lang="en-US" altLang="ja-JP" sz="1200" b="0" u="none" dirty="0" smtClean="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97604318"/>
                  </a:ext>
                </a:extLst>
              </a:tr>
              <a:tr h="461238">
                <a:tc vMerge="1">
                  <a:txBody>
                    <a:bodyPr/>
                    <a:lstStyle/>
                    <a:p>
                      <a:endParaRPr kumimoji="1" lang="ja-JP" altLang="en-US" dirty="0"/>
                    </a:p>
                  </a:txBody>
                  <a:tcPr/>
                </a:tc>
                <a:tc>
                  <a:txBody>
                    <a:bodyPr/>
                    <a:lstStyle/>
                    <a:p>
                      <a:r>
                        <a:rPr kumimoji="1" lang="ja-JP" altLang="en-US" sz="1200" b="0" dirty="0" smtClean="0">
                          <a:latin typeface="BIZ UDPゴシック" panose="020B0400000000000000" pitchFamily="50" charset="-128"/>
                          <a:ea typeface="BIZ UDPゴシック" panose="020B0400000000000000" pitchFamily="50" charset="-128"/>
                        </a:rPr>
                        <a:t>建設事業費、</a:t>
                      </a:r>
                      <a:endParaRPr kumimoji="1" lang="en-US" altLang="ja-JP" sz="1200" b="0" dirty="0" smtClean="0">
                        <a:latin typeface="BIZ UDPゴシック" panose="020B0400000000000000" pitchFamily="50" charset="-128"/>
                        <a:ea typeface="BIZ UDPゴシック" panose="020B0400000000000000" pitchFamily="50" charset="-128"/>
                      </a:endParaRPr>
                    </a:p>
                    <a:p>
                      <a:r>
                        <a:rPr kumimoji="1" lang="ja-JP" altLang="en-US" sz="1200" b="0" dirty="0" smtClean="0">
                          <a:latin typeface="BIZ UDPゴシック" panose="020B0400000000000000" pitchFamily="50" charset="-128"/>
                          <a:ea typeface="BIZ UDPゴシック" panose="020B0400000000000000" pitchFamily="50" charset="-128"/>
                        </a:rPr>
                        <a:t>維持補修費</a:t>
                      </a:r>
                      <a:endParaRPr kumimoji="1" lang="ja-JP" altLang="en-US" sz="1200" b="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b="0" dirty="0" smtClean="0">
                          <a:latin typeface="BIZ UDPゴシック" panose="020B0400000000000000" pitchFamily="50" charset="-128"/>
                          <a:ea typeface="BIZ UDPゴシック" panose="020B0400000000000000" pitchFamily="50" charset="-128"/>
                        </a:rPr>
                        <a:t>近年と同水準</a:t>
                      </a:r>
                      <a:endParaRPr kumimoji="1" lang="en-US" altLang="ja-JP" sz="1200" b="0" dirty="0" smtClean="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smtClean="0">
                          <a:solidFill>
                            <a:schemeClr val="accent2"/>
                          </a:solidFill>
                          <a:latin typeface="BIZ UDPゴシック" panose="020B0400000000000000" pitchFamily="50" charset="-128"/>
                          <a:ea typeface="BIZ UDPゴシック" panose="020B0400000000000000" pitchFamily="50" charset="-128"/>
                        </a:rPr>
                        <a:t>大規模事業は個別に積上げ</a:t>
                      </a:r>
                    </a:p>
                  </a:txBody>
                  <a:tcPr anchor="ctr"/>
                </a:tc>
                <a:extLst>
                  <a:ext uri="{0D108BD9-81ED-4DB2-BD59-A6C34878D82A}">
                    <a16:rowId xmlns:a16="http://schemas.microsoft.com/office/drawing/2014/main" val="4214000780"/>
                  </a:ext>
                </a:extLst>
              </a:tr>
              <a:tr h="461238">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smtClean="0">
                          <a:latin typeface="BIZ UDPゴシック" panose="020B0400000000000000" pitchFamily="50" charset="-128"/>
                          <a:ea typeface="BIZ UDPゴシック" panose="020B0400000000000000" pitchFamily="50" charset="-128"/>
                        </a:rPr>
                        <a:t>公債費</a:t>
                      </a:r>
                      <a:endParaRPr kumimoji="1" lang="ja-JP" altLang="en-US" sz="1200" b="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b="0" dirty="0" smtClean="0">
                          <a:latin typeface="BIZ UDPゴシック" panose="020B0400000000000000" pitchFamily="50" charset="-128"/>
                          <a:ea typeface="BIZ UDPゴシック" panose="020B0400000000000000" pitchFamily="50" charset="-128"/>
                        </a:rPr>
                        <a:t>既発分は町による推計</a:t>
                      </a:r>
                      <a:endParaRPr kumimoji="1" lang="en-US" altLang="ja-JP" sz="1200" b="0" dirty="0" smtClean="0">
                        <a:latin typeface="BIZ UDPゴシック" panose="020B0400000000000000" pitchFamily="50" charset="-128"/>
                        <a:ea typeface="BIZ UDPゴシック" panose="020B0400000000000000" pitchFamily="50" charset="-128"/>
                      </a:endParaRPr>
                    </a:p>
                    <a:p>
                      <a:r>
                        <a:rPr kumimoji="1" lang="ja-JP" altLang="en-US" sz="1200" b="0" dirty="0" smtClean="0">
                          <a:latin typeface="BIZ UDPゴシック" panose="020B0400000000000000" pitchFamily="50" charset="-128"/>
                          <a:ea typeface="BIZ UDPゴシック" panose="020B0400000000000000" pitchFamily="50" charset="-128"/>
                        </a:rPr>
                        <a:t>新発分は歳入の町債と連動</a:t>
                      </a:r>
                      <a:endParaRPr kumimoji="1" lang="ja-JP" altLang="en-US" sz="1200" b="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377315266"/>
                  </a:ext>
                </a:extLst>
              </a:tr>
              <a:tr h="461238">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smtClean="0">
                          <a:latin typeface="BIZ UDPゴシック" panose="020B0400000000000000" pitchFamily="50" charset="-128"/>
                          <a:ea typeface="BIZ UDPゴシック" panose="020B0400000000000000" pitchFamily="50" charset="-128"/>
                        </a:rPr>
                        <a:t>繰出金</a:t>
                      </a:r>
                      <a:endParaRPr kumimoji="1" lang="ja-JP" altLang="en-US" sz="1200" b="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b="0" dirty="0" smtClean="0">
                          <a:latin typeface="BIZ UDPゴシック" panose="020B0400000000000000" pitchFamily="50" charset="-128"/>
                          <a:ea typeface="BIZ UDPゴシック" panose="020B0400000000000000" pitchFamily="50" charset="-128"/>
                        </a:rPr>
                        <a:t>国保特会と後期高齢特会は人口連動、</a:t>
                      </a:r>
                      <a:endParaRPr kumimoji="1" lang="en-US" altLang="ja-JP" sz="1200" b="0" dirty="0" smtClean="0">
                        <a:latin typeface="BIZ UDPゴシック" panose="020B0400000000000000" pitchFamily="50" charset="-128"/>
                        <a:ea typeface="BIZ UDPゴシック" panose="020B0400000000000000" pitchFamily="50" charset="-128"/>
                      </a:endParaRPr>
                    </a:p>
                    <a:p>
                      <a:r>
                        <a:rPr kumimoji="1" lang="ja-JP" altLang="en-US" sz="1200" b="0" dirty="0" smtClean="0">
                          <a:latin typeface="BIZ UDPゴシック" panose="020B0400000000000000" pitchFamily="50" charset="-128"/>
                          <a:ea typeface="BIZ UDPゴシック" panose="020B0400000000000000" pitchFamily="50" charset="-128"/>
                        </a:rPr>
                        <a:t>下水道特会は経営戦略と同額</a:t>
                      </a:r>
                      <a:endParaRPr kumimoji="1" lang="en-US" altLang="ja-JP" sz="1200" b="0" dirty="0" smtClean="0">
                        <a:latin typeface="BIZ UDPゴシック" panose="020B0400000000000000" pitchFamily="50" charset="-128"/>
                        <a:ea typeface="BIZ UDPゴシック" panose="020B0400000000000000" pitchFamily="50" charset="-128"/>
                      </a:endParaRPr>
                    </a:p>
                    <a:p>
                      <a:r>
                        <a:rPr kumimoji="1" lang="ja-JP" altLang="en-US" sz="1100" b="0" u="none" dirty="0" smtClean="0">
                          <a:solidFill>
                            <a:schemeClr val="tx1"/>
                          </a:solidFill>
                          <a:latin typeface="BIZ UDPゴシック" panose="020B0400000000000000" pitchFamily="50" charset="-128"/>
                          <a:ea typeface="BIZ UDPゴシック" panose="020B0400000000000000" pitchFamily="50" charset="-128"/>
                        </a:rPr>
                        <a:t>増加傾向から令和</a:t>
                      </a:r>
                      <a:r>
                        <a:rPr kumimoji="1" lang="en-US" altLang="ja-JP" sz="1100" b="0" u="none" dirty="0" smtClean="0">
                          <a:solidFill>
                            <a:schemeClr val="tx1"/>
                          </a:solidFill>
                          <a:latin typeface="BIZ UDPゴシック" panose="020B0400000000000000" pitchFamily="50" charset="-128"/>
                          <a:ea typeface="BIZ UDPゴシック" panose="020B0400000000000000" pitchFamily="50" charset="-128"/>
                        </a:rPr>
                        <a:t>13</a:t>
                      </a:r>
                      <a:r>
                        <a:rPr kumimoji="1" lang="ja-JP" altLang="en-US" sz="1100" b="0" u="none" dirty="0" smtClean="0">
                          <a:solidFill>
                            <a:schemeClr val="tx1"/>
                          </a:solidFill>
                          <a:latin typeface="BIZ UDPゴシック" panose="020B0400000000000000" pitchFamily="50" charset="-128"/>
                          <a:ea typeface="BIZ UDPゴシック" panose="020B0400000000000000" pitchFamily="50" charset="-128"/>
                        </a:rPr>
                        <a:t>年度に減少に転じる</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873159172"/>
                  </a:ext>
                </a:extLst>
              </a:tr>
            </a:tbl>
          </a:graphicData>
        </a:graphic>
      </p:graphicFrame>
      <p:sp>
        <p:nvSpPr>
          <p:cNvPr id="12" name="テキスト ボックス 11"/>
          <p:cNvSpPr txBox="1"/>
          <p:nvPr/>
        </p:nvSpPr>
        <p:spPr>
          <a:xfrm>
            <a:off x="318392" y="6441792"/>
            <a:ext cx="9360000" cy="523220"/>
          </a:xfrm>
          <a:prstGeom prst="rect">
            <a:avLst/>
          </a:prstGeom>
          <a:noFill/>
        </p:spPr>
        <p:txBody>
          <a:bodyPr wrap="square" rtlCol="0">
            <a:spAutoFit/>
          </a:bodyPr>
          <a:lstStyle/>
          <a:p>
            <a:r>
              <a:rPr kumimoji="1" lang="en-US" altLang="ja-JP" sz="1400" dirty="0" smtClean="0">
                <a:latin typeface="BIZ UDPゴシック" panose="020B0400000000000000" pitchFamily="50" charset="-128"/>
                <a:ea typeface="BIZ UDPゴシック" panose="020B0400000000000000" pitchFamily="50" charset="-128"/>
              </a:rPr>
              <a:t>※</a:t>
            </a:r>
            <a:r>
              <a:rPr kumimoji="1" lang="ja-JP" altLang="en-US" sz="1400" dirty="0" smtClean="0">
                <a:latin typeface="BIZ UDPゴシック" panose="020B0400000000000000" pitchFamily="50" charset="-128"/>
                <a:ea typeface="BIZ UDPゴシック" panose="020B0400000000000000" pitchFamily="50" charset="-128"/>
              </a:rPr>
              <a:t>　</a:t>
            </a:r>
            <a:r>
              <a:rPr kumimoji="1" lang="ja-JP" altLang="en-US" sz="1400" dirty="0">
                <a:latin typeface="BIZ UDPゴシック" panose="020B0400000000000000" pitchFamily="50" charset="-128"/>
                <a:ea typeface="BIZ UDPゴシック" panose="020B0400000000000000" pitchFamily="50" charset="-128"/>
              </a:rPr>
              <a:t>特定</a:t>
            </a:r>
            <a:r>
              <a:rPr kumimoji="1" lang="ja-JP" altLang="en-US" sz="1400" dirty="0" smtClean="0">
                <a:latin typeface="BIZ UDPゴシック" panose="020B0400000000000000" pitchFamily="50" charset="-128"/>
                <a:ea typeface="BIZ UDPゴシック" panose="020B0400000000000000" pitchFamily="50" charset="-128"/>
              </a:rPr>
              <a:t>目的基金から</a:t>
            </a:r>
            <a:r>
              <a:rPr kumimoji="1" lang="ja-JP" altLang="en-US" sz="1400" dirty="0">
                <a:latin typeface="BIZ UDPゴシック" panose="020B0400000000000000" pitchFamily="50" charset="-128"/>
                <a:ea typeface="BIZ UDPゴシック" panose="020B0400000000000000" pitchFamily="50" charset="-128"/>
              </a:rPr>
              <a:t>の</a:t>
            </a:r>
            <a:r>
              <a:rPr kumimoji="1" lang="ja-JP" altLang="en-US" sz="1400" dirty="0" smtClean="0">
                <a:latin typeface="BIZ UDPゴシック" panose="020B0400000000000000" pitchFamily="50" charset="-128"/>
                <a:ea typeface="BIZ UDPゴシック" panose="020B0400000000000000" pitchFamily="50" charset="-128"/>
              </a:rPr>
              <a:t>繰入金は</a:t>
            </a:r>
            <a:r>
              <a:rPr kumimoji="1" lang="ja-JP" altLang="en-US" sz="1400" dirty="0">
                <a:latin typeface="BIZ UDPゴシック" panose="020B0400000000000000" pitchFamily="50" charset="-128"/>
                <a:ea typeface="BIZ UDPゴシック" panose="020B0400000000000000" pitchFamily="50" charset="-128"/>
              </a:rPr>
              <a:t>見込まず</a:t>
            </a:r>
            <a:r>
              <a:rPr kumimoji="1" lang="ja-JP" altLang="en-US" sz="1400" dirty="0" smtClean="0">
                <a:latin typeface="BIZ UDPゴシック" panose="020B0400000000000000" pitchFamily="50" charset="-128"/>
                <a:ea typeface="BIZ UDPゴシック" panose="020B0400000000000000" pitchFamily="50" charset="-128"/>
              </a:rPr>
              <a:t>、各年度の財源不足額に</a:t>
            </a:r>
            <a:r>
              <a:rPr kumimoji="1" lang="ja-JP" altLang="en-US" sz="1400" dirty="0">
                <a:latin typeface="BIZ UDPゴシック" panose="020B0400000000000000" pitchFamily="50" charset="-128"/>
                <a:ea typeface="BIZ UDPゴシック" panose="020B0400000000000000" pitchFamily="50" charset="-128"/>
              </a:rPr>
              <a:t>は財政調整</a:t>
            </a:r>
            <a:r>
              <a:rPr kumimoji="1" lang="ja-JP" altLang="en-US" sz="1400" dirty="0" smtClean="0">
                <a:latin typeface="BIZ UDPゴシック" panose="020B0400000000000000" pitchFamily="50" charset="-128"/>
                <a:ea typeface="BIZ UDPゴシック" panose="020B0400000000000000" pitchFamily="50" charset="-128"/>
              </a:rPr>
              <a:t>基金からの繰入金のみ</a:t>
            </a:r>
            <a:r>
              <a:rPr kumimoji="1" lang="ja-JP" altLang="en-US" sz="1400" dirty="0">
                <a:latin typeface="BIZ UDPゴシック" panose="020B0400000000000000" pitchFamily="50" charset="-128"/>
                <a:ea typeface="BIZ UDPゴシック" panose="020B0400000000000000" pitchFamily="50" charset="-128"/>
              </a:rPr>
              <a:t>を</a:t>
            </a:r>
            <a:r>
              <a:rPr kumimoji="1" lang="ja-JP" altLang="en-US" sz="1400" dirty="0" smtClean="0">
                <a:latin typeface="BIZ UDPゴシック" panose="020B0400000000000000" pitchFamily="50" charset="-128"/>
                <a:ea typeface="BIZ UDPゴシック" panose="020B0400000000000000" pitchFamily="50" charset="-128"/>
              </a:rPr>
              <a:t>充当</a:t>
            </a:r>
            <a:endParaRPr kumimoji="1" lang="ja-JP" altLang="en-US" sz="1400" dirty="0">
              <a:latin typeface="BIZ UDPゴシック" panose="020B0400000000000000" pitchFamily="50" charset="-128"/>
              <a:ea typeface="BIZ UDPゴシック" panose="020B0400000000000000" pitchFamily="50" charset="-128"/>
            </a:endParaRPr>
          </a:p>
          <a:p>
            <a:endParaRPr kumimoji="1" lang="en-US" altLang="ja-JP" sz="1400" dirty="0" smtClean="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9194058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4" name="グラフ 53">
            <a:extLst>
              <a:ext uri="{FF2B5EF4-FFF2-40B4-BE49-F238E27FC236}">
                <a16:creationId xmlns:a16="http://schemas.microsoft.com/office/drawing/2014/main" id="{8D41A403-294C-4336-A926-096685EC64EC}"/>
              </a:ext>
            </a:extLst>
          </p:cNvPr>
          <p:cNvGraphicFramePr>
            <a:graphicFrameLocks/>
          </p:cNvGraphicFramePr>
          <p:nvPr>
            <p:extLst>
              <p:ext uri="{D42A27DB-BD31-4B8C-83A1-F6EECF244321}">
                <p14:modId xmlns:p14="http://schemas.microsoft.com/office/powerpoint/2010/main" val="3496831427"/>
              </p:ext>
            </p:extLst>
          </p:nvPr>
        </p:nvGraphicFramePr>
        <p:xfrm>
          <a:off x="5068355" y="3793956"/>
          <a:ext cx="4711750" cy="2736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3" name="グラフ 52">
            <a:extLst>
              <a:ext uri="{FF2B5EF4-FFF2-40B4-BE49-F238E27FC236}">
                <a16:creationId xmlns:a16="http://schemas.microsoft.com/office/drawing/2014/main" id="{07E333FD-85B9-419C-8C63-BFB5059CF233}"/>
              </a:ext>
            </a:extLst>
          </p:cNvPr>
          <p:cNvGraphicFramePr>
            <a:graphicFrameLocks/>
          </p:cNvGraphicFramePr>
          <p:nvPr>
            <p:extLst>
              <p:ext uri="{D42A27DB-BD31-4B8C-83A1-F6EECF244321}">
                <p14:modId xmlns:p14="http://schemas.microsoft.com/office/powerpoint/2010/main" val="316677040"/>
              </p:ext>
            </p:extLst>
          </p:nvPr>
        </p:nvGraphicFramePr>
        <p:xfrm>
          <a:off x="251137" y="3800684"/>
          <a:ext cx="4752000" cy="2736000"/>
        </p:xfrm>
        <a:graphic>
          <a:graphicData uri="http://schemas.openxmlformats.org/drawingml/2006/chart">
            <c:chart xmlns:c="http://schemas.openxmlformats.org/drawingml/2006/chart" xmlns:r="http://schemas.openxmlformats.org/officeDocument/2006/relationships" r:id="rId3"/>
          </a:graphicData>
        </a:graphic>
      </p:graphicFrame>
      <p:sp>
        <p:nvSpPr>
          <p:cNvPr id="18" name="テキスト ボックス 11"/>
          <p:cNvSpPr txBox="1"/>
          <p:nvPr/>
        </p:nvSpPr>
        <p:spPr>
          <a:xfrm>
            <a:off x="5580802" y="3492907"/>
            <a:ext cx="3875964" cy="30777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en-US" altLang="ja-JP" sz="1400" dirty="0" smtClean="0">
                <a:latin typeface="BIZ UDPゴシック" panose="020B0400000000000000" pitchFamily="50" charset="-128"/>
                <a:ea typeface="BIZ UDPゴシック" panose="020B0400000000000000" pitchFamily="50" charset="-128"/>
              </a:rPr>
              <a:t>【</a:t>
            </a:r>
            <a:r>
              <a:rPr kumimoji="1" lang="ja-JP" altLang="en-US" sz="1400" dirty="0" smtClean="0">
                <a:latin typeface="BIZ UDPゴシック" panose="020B0400000000000000" pitchFamily="50" charset="-128"/>
                <a:ea typeface="BIZ UDPゴシック" panose="020B0400000000000000" pitchFamily="50" charset="-128"/>
              </a:rPr>
              <a:t>　区分</a:t>
            </a:r>
            <a:r>
              <a:rPr kumimoji="1" lang="ja-JP" altLang="en-US" sz="1400" dirty="0">
                <a:latin typeface="BIZ UDPゴシック" panose="020B0400000000000000" pitchFamily="50" charset="-128"/>
                <a:ea typeface="BIZ UDPゴシック" panose="020B0400000000000000" pitchFamily="50" charset="-128"/>
              </a:rPr>
              <a:t>別</a:t>
            </a:r>
            <a:r>
              <a:rPr kumimoji="1" lang="ja-JP" altLang="en-US" sz="1400" dirty="0" smtClean="0">
                <a:latin typeface="BIZ UDPゴシック" panose="020B0400000000000000" pitchFamily="50" charset="-128"/>
                <a:ea typeface="BIZ UDPゴシック" panose="020B0400000000000000" pitchFamily="50" charset="-128"/>
              </a:rPr>
              <a:t>の</a:t>
            </a:r>
            <a:r>
              <a:rPr kumimoji="1" lang="ja-JP" altLang="en-US" sz="1400" dirty="0">
                <a:latin typeface="BIZ UDPゴシック" panose="020B0400000000000000" pitchFamily="50" charset="-128"/>
                <a:ea typeface="BIZ UDPゴシック" panose="020B0400000000000000" pitchFamily="50" charset="-128"/>
              </a:rPr>
              <a:t>人口</a:t>
            </a:r>
            <a:r>
              <a:rPr kumimoji="1" lang="ja-JP" altLang="en-US" sz="1400" dirty="0" smtClean="0">
                <a:latin typeface="BIZ UDPゴシック" panose="020B0400000000000000" pitchFamily="50" charset="-128"/>
                <a:ea typeface="BIZ UDPゴシック" panose="020B0400000000000000" pitchFamily="50" charset="-128"/>
              </a:rPr>
              <a:t>の</a:t>
            </a:r>
            <a:r>
              <a:rPr kumimoji="1" lang="ja-JP" altLang="en-US" sz="1400" dirty="0">
                <a:latin typeface="BIZ UDPゴシック" panose="020B0400000000000000" pitchFamily="50" charset="-128"/>
                <a:ea typeface="BIZ UDPゴシック" panose="020B0400000000000000" pitchFamily="50" charset="-128"/>
              </a:rPr>
              <a:t>推移</a:t>
            </a:r>
            <a:r>
              <a:rPr kumimoji="1" lang="ja-JP" altLang="en-US" sz="1400" dirty="0" smtClean="0">
                <a:latin typeface="BIZ UDPゴシック" panose="020B0400000000000000" pitchFamily="50" charset="-128"/>
                <a:ea typeface="BIZ UDPゴシック" panose="020B0400000000000000" pitchFamily="50" charset="-128"/>
              </a:rPr>
              <a:t>　</a:t>
            </a:r>
            <a:r>
              <a:rPr kumimoji="1" lang="en-US" altLang="ja-JP" sz="1400" dirty="0" smtClean="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7" name="正方形/長方形 6"/>
          <p:cNvSpPr/>
          <p:nvPr/>
        </p:nvSpPr>
        <p:spPr>
          <a:xfrm>
            <a:off x="0" y="0"/>
            <a:ext cx="9906000" cy="664219"/>
          </a:xfrm>
          <a:prstGeom prst="rect">
            <a:avLst/>
          </a:prstGeom>
          <a:gradFill flip="none" rotWithShape="1">
            <a:gsLst>
              <a:gs pos="0">
                <a:srgbClr val="002060"/>
              </a:gs>
              <a:gs pos="50000">
                <a:schemeClr val="tx2"/>
              </a:gs>
              <a:gs pos="100000">
                <a:schemeClr val="accent1">
                  <a:lumMod val="60000"/>
                  <a:lumOff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テキスト ボックス 11"/>
          <p:cNvSpPr txBox="1"/>
          <p:nvPr/>
        </p:nvSpPr>
        <p:spPr>
          <a:xfrm>
            <a:off x="78059" y="69752"/>
            <a:ext cx="7112845" cy="954107"/>
          </a:xfrm>
          <a:prstGeom prst="rect">
            <a:avLst/>
          </a:prstGeom>
          <a:noFill/>
        </p:spPr>
        <p:txBody>
          <a:bodyPr wrap="none" rtlCol="0">
            <a:spAutoFit/>
          </a:bodyPr>
          <a:lstStyle/>
          <a:p>
            <a:r>
              <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３</a:t>
            </a:r>
            <a:r>
              <a:rPr kumimoji="1" lang="ja-JP" altLang="en-US" sz="28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．豊能町の</a:t>
            </a:r>
            <a:r>
              <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人口</a:t>
            </a:r>
            <a:r>
              <a:rPr kumimoji="1" lang="ja-JP" altLang="en-US" sz="28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推計　</a:t>
            </a:r>
            <a:r>
              <a:rPr kumimoji="1" lang="ja-JP" altLang="en-US"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国立社会保障・人口問題研究所）</a:t>
            </a:r>
          </a:p>
          <a:p>
            <a:endPar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15" name="正方形/長方形 14"/>
          <p:cNvSpPr/>
          <p:nvPr/>
        </p:nvSpPr>
        <p:spPr>
          <a:xfrm>
            <a:off x="9404029" y="6437794"/>
            <a:ext cx="476952"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３</a:t>
            </a:r>
          </a:p>
        </p:txBody>
      </p:sp>
      <p:sp>
        <p:nvSpPr>
          <p:cNvPr id="17" name="テキスト ボックス 16"/>
          <p:cNvSpPr txBox="1"/>
          <p:nvPr/>
        </p:nvSpPr>
        <p:spPr>
          <a:xfrm>
            <a:off x="810362" y="3505956"/>
            <a:ext cx="3875964" cy="288000"/>
          </a:xfrm>
          <a:prstGeom prst="rect">
            <a:avLst/>
          </a:prstGeom>
          <a:noFill/>
        </p:spPr>
        <p:txBody>
          <a:bodyPr wrap="square" rtlCol="0">
            <a:spAutoFit/>
          </a:bodyPr>
          <a:lstStyle/>
          <a:p>
            <a:pPr algn="ctr"/>
            <a:r>
              <a:rPr kumimoji="1" lang="en-US" altLang="ja-JP" sz="1400" dirty="0" smtClean="0">
                <a:latin typeface="BIZ UDPゴシック" panose="020B0400000000000000" pitchFamily="50" charset="-128"/>
                <a:ea typeface="BIZ UDPゴシック" panose="020B0400000000000000" pitchFamily="50" charset="-128"/>
              </a:rPr>
              <a:t>【</a:t>
            </a:r>
            <a:r>
              <a:rPr kumimoji="1" lang="ja-JP" altLang="en-US" sz="1400" dirty="0" smtClean="0">
                <a:latin typeface="BIZ UDPゴシック" panose="020B0400000000000000" pitchFamily="50" charset="-128"/>
                <a:ea typeface="BIZ UDPゴシック" panose="020B0400000000000000" pitchFamily="50" charset="-128"/>
              </a:rPr>
              <a:t>　総人口の推移　</a:t>
            </a:r>
            <a:r>
              <a:rPr kumimoji="1" lang="en-US" altLang="ja-JP" sz="1400" dirty="0" smtClean="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1" name="テキスト ボックス 20"/>
          <p:cNvSpPr txBox="1"/>
          <p:nvPr/>
        </p:nvSpPr>
        <p:spPr>
          <a:xfrm>
            <a:off x="168200" y="3468803"/>
            <a:ext cx="828000" cy="246221"/>
          </a:xfrm>
          <a:prstGeom prst="rect">
            <a:avLst/>
          </a:prstGeom>
          <a:noFill/>
        </p:spPr>
        <p:txBody>
          <a:bodyPr wrap="square" rtlCol="0">
            <a:spAutoFit/>
          </a:bodyPr>
          <a:lstStyle/>
          <a:p>
            <a:pPr algn="ctr"/>
            <a:r>
              <a:rPr kumimoji="1" lang="ja-JP" altLang="en-US" sz="1000" dirty="0" smtClean="0">
                <a:latin typeface="BIZ UDPゴシック" panose="020B0400000000000000" pitchFamily="50" charset="-128"/>
                <a:ea typeface="BIZ UDPゴシック" panose="020B0400000000000000" pitchFamily="50" charset="-128"/>
              </a:rPr>
              <a:t>（</a:t>
            </a:r>
            <a:r>
              <a:rPr kumimoji="1" lang="ja-JP" altLang="en-US" sz="1000" dirty="0">
                <a:latin typeface="BIZ UDPゴシック" panose="020B0400000000000000" pitchFamily="50" charset="-128"/>
                <a:ea typeface="BIZ UDPゴシック" panose="020B0400000000000000" pitchFamily="50" charset="-128"/>
              </a:rPr>
              <a:t>人</a:t>
            </a:r>
            <a:r>
              <a:rPr kumimoji="1" lang="ja-JP" altLang="en-US" sz="1000" dirty="0" smtClean="0">
                <a:latin typeface="BIZ UDPゴシック" panose="020B0400000000000000" pitchFamily="50" charset="-128"/>
                <a:ea typeface="BIZ UDPゴシック" panose="020B0400000000000000" pitchFamily="50" charset="-128"/>
              </a:rPr>
              <a:t>）</a:t>
            </a:r>
            <a:endParaRPr kumimoji="1" lang="ja-JP" altLang="en-US" sz="1000" dirty="0">
              <a:latin typeface="BIZ UDPゴシック" panose="020B0400000000000000" pitchFamily="50" charset="-128"/>
              <a:ea typeface="BIZ UDPゴシック" panose="020B0400000000000000" pitchFamily="50" charset="-128"/>
            </a:endParaRPr>
          </a:p>
        </p:txBody>
      </p:sp>
      <p:sp>
        <p:nvSpPr>
          <p:cNvPr id="22" name="テキスト ボックス 21"/>
          <p:cNvSpPr txBox="1"/>
          <p:nvPr/>
        </p:nvSpPr>
        <p:spPr>
          <a:xfrm>
            <a:off x="4856156" y="3389291"/>
            <a:ext cx="828000" cy="246221"/>
          </a:xfrm>
          <a:prstGeom prst="rect">
            <a:avLst/>
          </a:prstGeom>
          <a:noFill/>
        </p:spPr>
        <p:txBody>
          <a:bodyPr wrap="square" rtlCol="0">
            <a:spAutoFit/>
          </a:bodyPr>
          <a:lstStyle/>
          <a:p>
            <a:pPr algn="ctr"/>
            <a:r>
              <a:rPr kumimoji="1" lang="ja-JP" altLang="en-US" sz="1000" dirty="0" smtClean="0">
                <a:latin typeface="BIZ UDPゴシック" panose="020B0400000000000000" pitchFamily="50" charset="-128"/>
                <a:ea typeface="BIZ UDPゴシック" panose="020B0400000000000000" pitchFamily="50" charset="-128"/>
              </a:rPr>
              <a:t>（</a:t>
            </a:r>
            <a:r>
              <a:rPr kumimoji="1" lang="ja-JP" altLang="en-US" sz="1000" dirty="0">
                <a:latin typeface="BIZ UDPゴシック" panose="020B0400000000000000" pitchFamily="50" charset="-128"/>
                <a:ea typeface="BIZ UDPゴシック" panose="020B0400000000000000" pitchFamily="50" charset="-128"/>
              </a:rPr>
              <a:t>人</a:t>
            </a:r>
            <a:r>
              <a:rPr kumimoji="1" lang="ja-JP" altLang="en-US" sz="1000" dirty="0" smtClean="0">
                <a:latin typeface="BIZ UDPゴシック" panose="020B0400000000000000" pitchFamily="50" charset="-128"/>
                <a:ea typeface="BIZ UDPゴシック" panose="020B0400000000000000" pitchFamily="50" charset="-128"/>
              </a:rPr>
              <a:t>）</a:t>
            </a:r>
            <a:endParaRPr kumimoji="1" lang="ja-JP" altLang="en-US" sz="1000" dirty="0">
              <a:latin typeface="BIZ UDPゴシック" panose="020B0400000000000000" pitchFamily="50" charset="-128"/>
              <a:ea typeface="BIZ UDPゴシック" panose="020B0400000000000000" pitchFamily="50" charset="-128"/>
            </a:endParaRPr>
          </a:p>
        </p:txBody>
      </p:sp>
      <p:sp>
        <p:nvSpPr>
          <p:cNvPr id="23" name="テキスト ボックス 22"/>
          <p:cNvSpPr txBox="1"/>
          <p:nvPr/>
        </p:nvSpPr>
        <p:spPr>
          <a:xfrm>
            <a:off x="6180067" y="4051107"/>
            <a:ext cx="1152000" cy="253916"/>
          </a:xfrm>
          <a:prstGeom prst="rect">
            <a:avLst/>
          </a:prstGeom>
          <a:noFill/>
        </p:spPr>
        <p:txBody>
          <a:bodyPr wrap="square" rtlCol="0">
            <a:spAutoFit/>
          </a:bodyPr>
          <a:lstStyle/>
          <a:p>
            <a:pPr algn="ctr"/>
            <a:r>
              <a:rPr kumimoji="1" lang="ja-JP" altLang="en-US" sz="1050" b="1" u="sng" dirty="0" smtClean="0">
                <a:latin typeface="BIZ UDPゴシック" panose="020B0400000000000000" pitchFamily="50" charset="-128"/>
                <a:ea typeface="BIZ UDPゴシック" panose="020B0400000000000000" pitchFamily="50" charset="-128"/>
              </a:rPr>
              <a:t>生産年齢</a:t>
            </a:r>
            <a:r>
              <a:rPr kumimoji="1" lang="ja-JP" altLang="en-US" sz="1050" b="1" u="sng" dirty="0">
                <a:latin typeface="BIZ UDPゴシック" panose="020B0400000000000000" pitchFamily="50" charset="-128"/>
                <a:ea typeface="BIZ UDPゴシック" panose="020B0400000000000000" pitchFamily="50" charset="-128"/>
              </a:rPr>
              <a:t>人口</a:t>
            </a:r>
          </a:p>
        </p:txBody>
      </p:sp>
      <p:sp>
        <p:nvSpPr>
          <p:cNvPr id="24" name="テキスト ボックス 23"/>
          <p:cNvSpPr txBox="1"/>
          <p:nvPr/>
        </p:nvSpPr>
        <p:spPr>
          <a:xfrm>
            <a:off x="5812355" y="4665328"/>
            <a:ext cx="1152000" cy="253916"/>
          </a:xfrm>
          <a:prstGeom prst="rect">
            <a:avLst/>
          </a:prstGeom>
          <a:noFill/>
        </p:spPr>
        <p:txBody>
          <a:bodyPr wrap="square" rtlCol="0">
            <a:spAutoFit/>
          </a:bodyPr>
          <a:lstStyle/>
          <a:p>
            <a:pPr algn="ctr"/>
            <a:r>
              <a:rPr kumimoji="1" lang="ja-JP" altLang="en-US" sz="1050" b="1" u="sng" dirty="0" smtClean="0">
                <a:latin typeface="BIZ UDPゴシック" panose="020B0400000000000000" pitchFamily="50" charset="-128"/>
                <a:ea typeface="BIZ UDPゴシック" panose="020B0400000000000000" pitchFamily="50" charset="-128"/>
              </a:rPr>
              <a:t>後期高齢者人口</a:t>
            </a:r>
            <a:endParaRPr kumimoji="1" lang="ja-JP" altLang="en-US" sz="1050" b="1" u="sng" dirty="0">
              <a:latin typeface="BIZ UDPゴシック" panose="020B0400000000000000" pitchFamily="50" charset="-128"/>
              <a:ea typeface="BIZ UDPゴシック" panose="020B0400000000000000" pitchFamily="50" charset="-128"/>
            </a:endParaRPr>
          </a:p>
        </p:txBody>
      </p:sp>
      <p:sp>
        <p:nvSpPr>
          <p:cNvPr id="25" name="テキスト ボックス 24"/>
          <p:cNvSpPr txBox="1"/>
          <p:nvPr/>
        </p:nvSpPr>
        <p:spPr>
          <a:xfrm>
            <a:off x="974291" y="3918111"/>
            <a:ext cx="720000" cy="230832"/>
          </a:xfrm>
          <a:prstGeom prst="rect">
            <a:avLst/>
          </a:prstGeom>
          <a:noFill/>
        </p:spPr>
        <p:txBody>
          <a:bodyPr wrap="square" rtlCol="0">
            <a:spAutoFit/>
          </a:bodyPr>
          <a:lstStyle/>
          <a:p>
            <a:pPr algn="ctr"/>
            <a:r>
              <a:rPr kumimoji="1" lang="en-US" altLang="ja-JP" sz="900" dirty="0" smtClean="0">
                <a:latin typeface="BIZ UDPゴシック" panose="020B0400000000000000" pitchFamily="50" charset="-128"/>
                <a:ea typeface="BIZ UDPゴシック" panose="020B0400000000000000" pitchFamily="50" charset="-128"/>
              </a:rPr>
              <a:t>18,164</a:t>
            </a:r>
            <a:endParaRPr kumimoji="1" lang="ja-JP" altLang="en-US" sz="900" dirty="0">
              <a:latin typeface="BIZ UDPゴシック" panose="020B0400000000000000" pitchFamily="50" charset="-128"/>
              <a:ea typeface="BIZ UDPゴシック" panose="020B0400000000000000" pitchFamily="50" charset="-128"/>
            </a:endParaRPr>
          </a:p>
        </p:txBody>
      </p:sp>
      <p:sp>
        <p:nvSpPr>
          <p:cNvPr id="26" name="テキスト ボックス 25"/>
          <p:cNvSpPr txBox="1"/>
          <p:nvPr/>
        </p:nvSpPr>
        <p:spPr>
          <a:xfrm>
            <a:off x="4248169" y="4440474"/>
            <a:ext cx="720000" cy="230832"/>
          </a:xfrm>
          <a:prstGeom prst="rect">
            <a:avLst/>
          </a:prstGeom>
          <a:noFill/>
        </p:spPr>
        <p:txBody>
          <a:bodyPr wrap="square" rtlCol="0">
            <a:spAutoFit/>
          </a:bodyPr>
          <a:lstStyle/>
          <a:p>
            <a:pPr algn="ctr"/>
            <a:r>
              <a:rPr kumimoji="1" lang="en-US" altLang="ja-JP" sz="900" dirty="0" smtClean="0">
                <a:latin typeface="BIZ UDPゴシック" panose="020B0400000000000000" pitchFamily="50" charset="-128"/>
                <a:ea typeface="BIZ UDPゴシック" panose="020B0400000000000000" pitchFamily="50" charset="-128"/>
              </a:rPr>
              <a:t>12,816</a:t>
            </a:r>
            <a:endParaRPr kumimoji="1" lang="ja-JP" altLang="en-US" sz="900" dirty="0">
              <a:latin typeface="BIZ UDPゴシック" panose="020B0400000000000000" pitchFamily="50" charset="-128"/>
              <a:ea typeface="BIZ UDPゴシック" panose="020B0400000000000000" pitchFamily="50" charset="-128"/>
            </a:endParaRPr>
          </a:p>
        </p:txBody>
      </p:sp>
      <p:cxnSp>
        <p:nvCxnSpPr>
          <p:cNvPr id="6" name="直線コネクタ 5"/>
          <p:cNvCxnSpPr/>
          <p:nvPr/>
        </p:nvCxnSpPr>
        <p:spPr>
          <a:xfrm flipV="1">
            <a:off x="1057180" y="4035939"/>
            <a:ext cx="0" cy="180000"/>
          </a:xfrm>
          <a:prstGeom prst="line">
            <a:avLst/>
          </a:prstGeom>
          <a:ln w="6350"/>
        </p:spPr>
        <p:style>
          <a:lnRef idx="1">
            <a:schemeClr val="dk1"/>
          </a:lnRef>
          <a:fillRef idx="0">
            <a:schemeClr val="dk1"/>
          </a:fillRef>
          <a:effectRef idx="0">
            <a:schemeClr val="dk1"/>
          </a:effectRef>
          <a:fontRef idx="minor">
            <a:schemeClr val="tx1"/>
          </a:fontRef>
        </p:style>
      </p:cxnSp>
      <p:sp>
        <p:nvSpPr>
          <p:cNvPr id="29" name="テキスト ボックス 28"/>
          <p:cNvSpPr txBox="1"/>
          <p:nvPr/>
        </p:nvSpPr>
        <p:spPr>
          <a:xfrm>
            <a:off x="8647370" y="5843167"/>
            <a:ext cx="1152000" cy="253916"/>
          </a:xfrm>
          <a:prstGeom prst="rect">
            <a:avLst/>
          </a:prstGeom>
          <a:noFill/>
        </p:spPr>
        <p:txBody>
          <a:bodyPr wrap="square" rtlCol="0">
            <a:spAutoFit/>
          </a:bodyPr>
          <a:lstStyle/>
          <a:p>
            <a:pPr algn="ctr"/>
            <a:r>
              <a:rPr kumimoji="1" lang="ja-JP" altLang="en-US" sz="1050" dirty="0">
                <a:latin typeface="BIZ UDPゴシック" panose="020B0400000000000000" pitchFamily="50" charset="-128"/>
                <a:ea typeface="BIZ UDPゴシック" panose="020B0400000000000000" pitchFamily="50" charset="-128"/>
              </a:rPr>
              <a:t>年少</a:t>
            </a:r>
            <a:r>
              <a:rPr kumimoji="1" lang="ja-JP" altLang="en-US" sz="1050" dirty="0" smtClean="0">
                <a:latin typeface="BIZ UDPゴシック" panose="020B0400000000000000" pitchFamily="50" charset="-128"/>
                <a:ea typeface="BIZ UDPゴシック" panose="020B0400000000000000" pitchFamily="50" charset="-128"/>
              </a:rPr>
              <a:t>人口</a:t>
            </a:r>
            <a:endParaRPr kumimoji="1" lang="ja-JP" altLang="en-US" sz="1050" dirty="0">
              <a:latin typeface="BIZ UDPゴシック" panose="020B0400000000000000" pitchFamily="50" charset="-128"/>
              <a:ea typeface="BIZ UDPゴシック" panose="020B0400000000000000" pitchFamily="50" charset="-128"/>
            </a:endParaRPr>
          </a:p>
        </p:txBody>
      </p:sp>
      <p:cxnSp>
        <p:nvCxnSpPr>
          <p:cNvPr id="30" name="直線コネクタ 29"/>
          <p:cNvCxnSpPr/>
          <p:nvPr/>
        </p:nvCxnSpPr>
        <p:spPr>
          <a:xfrm flipV="1">
            <a:off x="5779308" y="4106167"/>
            <a:ext cx="0" cy="216000"/>
          </a:xfrm>
          <a:prstGeom prst="line">
            <a:avLst/>
          </a:prstGeom>
          <a:ln w="6350"/>
        </p:spPr>
        <p:style>
          <a:lnRef idx="1">
            <a:schemeClr val="dk1"/>
          </a:lnRef>
          <a:fillRef idx="0">
            <a:schemeClr val="dk1"/>
          </a:fillRef>
          <a:effectRef idx="0">
            <a:schemeClr val="dk1"/>
          </a:effectRef>
          <a:fontRef idx="minor">
            <a:schemeClr val="tx1"/>
          </a:fontRef>
        </p:style>
      </p:cxnSp>
      <p:cxnSp>
        <p:nvCxnSpPr>
          <p:cNvPr id="31" name="直線コネクタ 30"/>
          <p:cNvCxnSpPr/>
          <p:nvPr/>
        </p:nvCxnSpPr>
        <p:spPr>
          <a:xfrm flipH="1">
            <a:off x="9454829" y="5049940"/>
            <a:ext cx="62751" cy="190101"/>
          </a:xfrm>
          <a:prstGeom prst="line">
            <a:avLst/>
          </a:prstGeom>
          <a:ln w="6350"/>
        </p:spPr>
        <p:style>
          <a:lnRef idx="1">
            <a:schemeClr val="dk1"/>
          </a:lnRef>
          <a:fillRef idx="0">
            <a:schemeClr val="dk1"/>
          </a:fillRef>
          <a:effectRef idx="0">
            <a:schemeClr val="dk1"/>
          </a:effectRef>
          <a:fontRef idx="minor">
            <a:schemeClr val="tx1"/>
          </a:fontRef>
        </p:style>
      </p:cxnSp>
      <p:sp>
        <p:nvSpPr>
          <p:cNvPr id="32" name="テキスト ボックス 31"/>
          <p:cNvSpPr txBox="1"/>
          <p:nvPr/>
        </p:nvSpPr>
        <p:spPr>
          <a:xfrm>
            <a:off x="5552814" y="4287905"/>
            <a:ext cx="720000" cy="230832"/>
          </a:xfrm>
          <a:prstGeom prst="rect">
            <a:avLst/>
          </a:prstGeom>
          <a:noFill/>
        </p:spPr>
        <p:txBody>
          <a:bodyPr wrap="square" rtlCol="0">
            <a:spAutoFit/>
          </a:bodyPr>
          <a:lstStyle/>
          <a:p>
            <a:pPr algn="ctr"/>
            <a:r>
              <a:rPr kumimoji="1" lang="en-US" altLang="ja-JP" sz="900" dirty="0" smtClean="0">
                <a:latin typeface="BIZ UDPゴシック" panose="020B0400000000000000" pitchFamily="50" charset="-128"/>
                <a:ea typeface="BIZ UDPゴシック" panose="020B0400000000000000" pitchFamily="50" charset="-128"/>
              </a:rPr>
              <a:t>8,276</a:t>
            </a:r>
            <a:endParaRPr kumimoji="1" lang="ja-JP" altLang="en-US" sz="900" dirty="0">
              <a:latin typeface="BIZ UDPゴシック" panose="020B0400000000000000" pitchFamily="50" charset="-128"/>
              <a:ea typeface="BIZ UDPゴシック" panose="020B0400000000000000" pitchFamily="50" charset="-128"/>
            </a:endParaRPr>
          </a:p>
        </p:txBody>
      </p:sp>
      <p:sp>
        <p:nvSpPr>
          <p:cNvPr id="33" name="テキスト ボックス 32"/>
          <p:cNvSpPr txBox="1"/>
          <p:nvPr/>
        </p:nvSpPr>
        <p:spPr>
          <a:xfrm>
            <a:off x="8847654" y="5101779"/>
            <a:ext cx="720000" cy="230832"/>
          </a:xfrm>
          <a:prstGeom prst="rect">
            <a:avLst/>
          </a:prstGeom>
          <a:noFill/>
        </p:spPr>
        <p:txBody>
          <a:bodyPr wrap="square" rtlCol="0">
            <a:spAutoFit/>
          </a:bodyPr>
          <a:lstStyle/>
          <a:p>
            <a:pPr algn="ctr"/>
            <a:r>
              <a:rPr kumimoji="1" lang="en-US" altLang="ja-JP" sz="900" dirty="0" smtClean="0">
                <a:latin typeface="BIZ UDPゴシック" panose="020B0400000000000000" pitchFamily="50" charset="-128"/>
                <a:ea typeface="BIZ UDPゴシック" panose="020B0400000000000000" pitchFamily="50" charset="-128"/>
              </a:rPr>
              <a:t>4,542</a:t>
            </a:r>
            <a:endParaRPr kumimoji="1" lang="ja-JP" altLang="en-US" sz="900" dirty="0">
              <a:latin typeface="BIZ UDPゴシック" panose="020B0400000000000000" pitchFamily="50" charset="-128"/>
              <a:ea typeface="BIZ UDPゴシック" panose="020B0400000000000000" pitchFamily="50" charset="-128"/>
            </a:endParaRPr>
          </a:p>
        </p:txBody>
      </p:sp>
      <p:sp>
        <p:nvSpPr>
          <p:cNvPr id="36" name="テキスト ボックス 35"/>
          <p:cNvSpPr txBox="1"/>
          <p:nvPr/>
        </p:nvSpPr>
        <p:spPr>
          <a:xfrm>
            <a:off x="2543309" y="4746221"/>
            <a:ext cx="1152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smtClean="0">
                <a:latin typeface="BIZ UDPゴシック" panose="020B0400000000000000" pitchFamily="50" charset="-128"/>
                <a:ea typeface="BIZ UDPゴシック" panose="020B0400000000000000" pitchFamily="50" charset="-128"/>
              </a:rPr>
              <a:t>後期高齢者人口</a:t>
            </a:r>
            <a:endParaRPr kumimoji="1" lang="ja-JP" altLang="en-US" sz="1000" dirty="0">
              <a:latin typeface="BIZ UDPゴシック" panose="020B0400000000000000" pitchFamily="50" charset="-128"/>
              <a:ea typeface="BIZ UDPゴシック" panose="020B0400000000000000" pitchFamily="50" charset="-128"/>
            </a:endParaRPr>
          </a:p>
        </p:txBody>
      </p:sp>
      <p:sp>
        <p:nvSpPr>
          <p:cNvPr id="37" name="テキスト ボックス 36"/>
          <p:cNvSpPr txBox="1"/>
          <p:nvPr/>
        </p:nvSpPr>
        <p:spPr>
          <a:xfrm>
            <a:off x="1303742" y="5021573"/>
            <a:ext cx="1080000" cy="144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smtClean="0">
                <a:latin typeface="BIZ UDPゴシック" panose="020B0400000000000000" pitchFamily="50" charset="-128"/>
                <a:ea typeface="BIZ UDPゴシック" panose="020B0400000000000000" pitchFamily="50" charset="-128"/>
              </a:rPr>
              <a:t>前期高齢者人口</a:t>
            </a:r>
            <a:endParaRPr kumimoji="1" lang="ja-JP" altLang="en-US" sz="1000" dirty="0">
              <a:latin typeface="BIZ UDPゴシック" panose="020B0400000000000000" pitchFamily="50" charset="-128"/>
              <a:ea typeface="BIZ UDPゴシック" panose="020B0400000000000000" pitchFamily="50" charset="-128"/>
            </a:endParaRPr>
          </a:p>
        </p:txBody>
      </p:sp>
      <p:sp>
        <p:nvSpPr>
          <p:cNvPr id="38" name="テキスト ボックス 37"/>
          <p:cNvSpPr txBox="1"/>
          <p:nvPr/>
        </p:nvSpPr>
        <p:spPr>
          <a:xfrm>
            <a:off x="2545947" y="5754215"/>
            <a:ext cx="1152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smtClean="0">
                <a:latin typeface="BIZ UDPゴシック" panose="020B0400000000000000" pitchFamily="50" charset="-128"/>
                <a:ea typeface="BIZ UDPゴシック" panose="020B0400000000000000" pitchFamily="50" charset="-128"/>
              </a:rPr>
              <a:t>生産年齢人口</a:t>
            </a:r>
            <a:endParaRPr kumimoji="1" lang="ja-JP" altLang="en-US" sz="1000" dirty="0">
              <a:latin typeface="BIZ UDPゴシック" panose="020B0400000000000000" pitchFamily="50" charset="-128"/>
              <a:ea typeface="BIZ UDPゴシック" panose="020B0400000000000000" pitchFamily="50" charset="-128"/>
            </a:endParaRPr>
          </a:p>
        </p:txBody>
      </p:sp>
      <p:sp>
        <p:nvSpPr>
          <p:cNvPr id="39" name="テキスト ボックス 38"/>
          <p:cNvSpPr txBox="1"/>
          <p:nvPr/>
        </p:nvSpPr>
        <p:spPr>
          <a:xfrm>
            <a:off x="995110" y="5790083"/>
            <a:ext cx="756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smtClean="0">
                <a:latin typeface="BIZ UDPゴシック" panose="020B0400000000000000" pitchFamily="50" charset="-128"/>
                <a:ea typeface="BIZ UDPゴシック" panose="020B0400000000000000" pitchFamily="50" charset="-128"/>
              </a:rPr>
              <a:t>年少人口</a:t>
            </a:r>
            <a:endParaRPr kumimoji="1" lang="ja-JP" altLang="en-US" sz="1000" dirty="0">
              <a:latin typeface="BIZ UDPゴシック" panose="020B0400000000000000" pitchFamily="50" charset="-128"/>
              <a:ea typeface="BIZ UDPゴシック" panose="020B0400000000000000" pitchFamily="50" charset="-128"/>
            </a:endParaRPr>
          </a:p>
        </p:txBody>
      </p:sp>
      <p:cxnSp>
        <p:nvCxnSpPr>
          <p:cNvPr id="8" name="直線矢印コネクタ 7"/>
          <p:cNvCxnSpPr/>
          <p:nvPr/>
        </p:nvCxnSpPr>
        <p:spPr>
          <a:xfrm flipH="1">
            <a:off x="1054891" y="5988459"/>
            <a:ext cx="0" cy="14564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3" name="直線コネクタ 42"/>
          <p:cNvCxnSpPr/>
          <p:nvPr/>
        </p:nvCxnSpPr>
        <p:spPr>
          <a:xfrm flipV="1">
            <a:off x="4727480" y="4658239"/>
            <a:ext cx="0" cy="180000"/>
          </a:xfrm>
          <a:prstGeom prst="line">
            <a:avLst/>
          </a:prstGeom>
          <a:ln w="6350"/>
        </p:spPr>
        <p:style>
          <a:lnRef idx="1">
            <a:schemeClr val="dk1"/>
          </a:lnRef>
          <a:fillRef idx="0">
            <a:schemeClr val="dk1"/>
          </a:fillRef>
          <a:effectRef idx="0">
            <a:schemeClr val="dk1"/>
          </a:effectRef>
          <a:fontRef idx="minor">
            <a:schemeClr val="tx1"/>
          </a:fontRef>
        </p:style>
      </p:cxnSp>
      <p:sp>
        <p:nvSpPr>
          <p:cNvPr id="42" name="テキスト ボックス 41"/>
          <p:cNvSpPr txBox="1"/>
          <p:nvPr/>
        </p:nvSpPr>
        <p:spPr>
          <a:xfrm>
            <a:off x="8441617" y="5383335"/>
            <a:ext cx="1152000" cy="253916"/>
          </a:xfrm>
          <a:prstGeom prst="rect">
            <a:avLst/>
          </a:prstGeom>
          <a:noFill/>
        </p:spPr>
        <p:txBody>
          <a:bodyPr wrap="square" rtlCol="0">
            <a:spAutoFit/>
          </a:bodyPr>
          <a:lstStyle/>
          <a:p>
            <a:pPr algn="ctr"/>
            <a:r>
              <a:rPr kumimoji="1" lang="ja-JP" altLang="en-US" sz="1050" dirty="0">
                <a:latin typeface="BIZ UDPゴシック" panose="020B0400000000000000" pitchFamily="50" charset="-128"/>
                <a:ea typeface="BIZ UDPゴシック" panose="020B0400000000000000" pitchFamily="50" charset="-128"/>
              </a:rPr>
              <a:t>前</a:t>
            </a:r>
            <a:r>
              <a:rPr kumimoji="1" lang="ja-JP" altLang="en-US" sz="1050" dirty="0" smtClean="0">
                <a:latin typeface="BIZ UDPゴシック" panose="020B0400000000000000" pitchFamily="50" charset="-128"/>
                <a:ea typeface="BIZ UDPゴシック" panose="020B0400000000000000" pitchFamily="50" charset="-128"/>
              </a:rPr>
              <a:t>期高齢者人口</a:t>
            </a:r>
            <a:endParaRPr kumimoji="1" lang="ja-JP" altLang="en-US" sz="1050" dirty="0">
              <a:latin typeface="BIZ UDPゴシック" panose="020B0400000000000000" pitchFamily="50" charset="-128"/>
              <a:ea typeface="BIZ UDPゴシック" panose="020B0400000000000000" pitchFamily="50" charset="-128"/>
            </a:endParaRPr>
          </a:p>
        </p:txBody>
      </p:sp>
      <p:sp>
        <p:nvSpPr>
          <p:cNvPr id="40" name="正方形/長方形 39"/>
          <p:cNvSpPr/>
          <p:nvPr/>
        </p:nvSpPr>
        <p:spPr>
          <a:xfrm>
            <a:off x="292993" y="982856"/>
            <a:ext cx="9587988" cy="2215991"/>
          </a:xfrm>
          <a:prstGeom prst="rect">
            <a:avLst/>
          </a:prstGeom>
        </p:spPr>
        <p:txBody>
          <a:bodyPr wrap="square">
            <a:spAutoFit/>
          </a:bodyPr>
          <a:lstStyle/>
          <a:p>
            <a:pPr>
              <a:lnSpc>
                <a:spcPct val="150000"/>
              </a:lnSpc>
            </a:pPr>
            <a:r>
              <a:rPr kumimoji="1" lang="ja-JP" altLang="en-US" sz="1600" dirty="0" smtClean="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国立社会保障・人口問題研究所が公表している最新の人口推計によれば、豊能町は今後、</a:t>
            </a:r>
            <a:endParaRPr kumimoji="1" lang="en-US" altLang="ja-JP"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endParaRPr>
          </a:p>
          <a:p>
            <a:pPr>
              <a:lnSpc>
                <a:spcPct val="150000"/>
              </a:lnSpc>
            </a:pP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生産年齢人口が急激に減少する一方で、後期高齢者人口は</a:t>
            </a:r>
            <a:r>
              <a:rPr kumimoji="1" lang="ja-JP" altLang="en-US" sz="1600" dirty="0">
                <a:latin typeface="BIZ UDPゴシック" panose="020B0400000000000000" pitchFamily="50" charset="-128"/>
                <a:ea typeface="BIZ UDPゴシック" panose="020B0400000000000000" pitchFamily="50" charset="-128"/>
              </a:rPr>
              <a:t>増加</a:t>
            </a:r>
            <a:endParaRPr kumimoji="1" lang="en-US" altLang="ja-JP" sz="1600" dirty="0" smtClean="0">
              <a:latin typeface="BIZ UDPゴシック" panose="020B0400000000000000" pitchFamily="50" charset="-128"/>
              <a:ea typeface="BIZ UDPゴシック" panose="020B0400000000000000" pitchFamily="50" charset="-128"/>
            </a:endParaRPr>
          </a:p>
          <a:p>
            <a:pPr>
              <a:lnSpc>
                <a:spcPct val="150000"/>
              </a:lnSpc>
            </a:pPr>
            <a:endParaRPr kumimoji="1" lang="ja-JP" altLang="en-US" sz="900" dirty="0">
              <a:latin typeface="BIZ UDPゴシック" panose="020B0400000000000000" pitchFamily="50" charset="-128"/>
              <a:ea typeface="BIZ UDPゴシック" panose="020B0400000000000000" pitchFamily="50" charset="-128"/>
            </a:endParaRPr>
          </a:p>
          <a:p>
            <a:pPr>
              <a:lnSpc>
                <a:spcPct val="150000"/>
              </a:lnSpc>
            </a:pPr>
            <a:r>
              <a:rPr kumimoji="1" lang="ja-JP" altLang="en-US" sz="1600" dirty="0" smtClean="0">
                <a:solidFill>
                  <a:srgbClr val="FFC000"/>
                </a:solidFill>
                <a:latin typeface="BIZ UDPゴシック" panose="020B0400000000000000" pitchFamily="50" charset="-128"/>
                <a:ea typeface="BIZ UDPゴシック" panose="020B0400000000000000" pitchFamily="50" charset="-128"/>
              </a:rPr>
              <a:t>●</a:t>
            </a: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今後</a:t>
            </a:r>
            <a:r>
              <a:rPr kumimoji="1" lang="en-US" altLang="ja-JP" sz="1600" dirty="0" smtClean="0">
                <a:latin typeface="BIZ UDPゴシック" panose="020B0400000000000000" pitchFamily="50" charset="-128"/>
                <a:ea typeface="BIZ UDPゴシック" panose="020B0400000000000000" pitchFamily="50" charset="-128"/>
              </a:rPr>
              <a:t>15</a:t>
            </a:r>
            <a:r>
              <a:rPr kumimoji="1" lang="ja-JP" altLang="en-US" sz="1600" dirty="0" smtClean="0">
                <a:latin typeface="BIZ UDPゴシック" panose="020B0400000000000000" pitchFamily="50" charset="-128"/>
                <a:ea typeface="BIZ UDPゴシック" panose="020B0400000000000000" pitchFamily="50" charset="-128"/>
              </a:rPr>
              <a:t>年間で、</a:t>
            </a:r>
            <a:endParaRPr kumimoji="1" lang="en-US" altLang="ja-JP" sz="1600" dirty="0" smtClean="0">
              <a:latin typeface="BIZ UDPゴシック" panose="020B0400000000000000" pitchFamily="50" charset="-128"/>
              <a:ea typeface="BIZ UDPゴシック" panose="020B0400000000000000" pitchFamily="50" charset="-128"/>
            </a:endParaRPr>
          </a:p>
          <a:p>
            <a:pPr>
              <a:lnSpc>
                <a:spcPct val="150000"/>
              </a:lnSpc>
            </a:pPr>
            <a:r>
              <a:rPr kumimoji="1" lang="ja-JP" altLang="en-US" sz="1600" dirty="0" smtClean="0">
                <a:latin typeface="BIZ UDPゴシック" panose="020B0400000000000000" pitchFamily="50" charset="-128"/>
                <a:ea typeface="BIZ UDPゴシック" panose="020B0400000000000000" pitchFamily="50" charset="-128"/>
              </a:rPr>
              <a:t>　　　　　・総人口に占める生産年齢人口の割合は約</a:t>
            </a:r>
            <a:r>
              <a:rPr kumimoji="1" lang="en-US" altLang="ja-JP" sz="1600" dirty="0" smtClean="0">
                <a:latin typeface="BIZ UDPゴシック" panose="020B0400000000000000" pitchFamily="50" charset="-128"/>
                <a:ea typeface="BIZ UDPゴシック" panose="020B0400000000000000" pitchFamily="50" charset="-128"/>
              </a:rPr>
              <a:t>10%</a:t>
            </a:r>
            <a:r>
              <a:rPr kumimoji="1" lang="ja-JP" altLang="en-US" sz="1600" dirty="0" smtClean="0">
                <a:latin typeface="BIZ UDPゴシック" panose="020B0400000000000000" pitchFamily="50" charset="-128"/>
                <a:ea typeface="BIZ UDPゴシック" panose="020B0400000000000000" pitchFamily="50" charset="-128"/>
              </a:rPr>
              <a:t>減</a:t>
            </a:r>
            <a:endParaRPr kumimoji="1" lang="en-US" altLang="ja-JP" sz="1600" dirty="0" smtClean="0">
              <a:latin typeface="BIZ UDPゴシック" panose="020B0400000000000000" pitchFamily="50" charset="-128"/>
              <a:ea typeface="BIZ UDPゴシック" panose="020B0400000000000000" pitchFamily="50" charset="-128"/>
            </a:endParaRPr>
          </a:p>
          <a:p>
            <a:pPr>
              <a:lnSpc>
                <a:spcPct val="150000"/>
              </a:lnSpc>
            </a:pPr>
            <a:r>
              <a:rPr kumimoji="1" lang="ja-JP" altLang="en-US" sz="1600" dirty="0" smtClean="0">
                <a:latin typeface="BIZ UDPゴシック" panose="020B0400000000000000" pitchFamily="50" charset="-128"/>
                <a:ea typeface="BIZ UDPゴシック" panose="020B0400000000000000" pitchFamily="50" charset="-128"/>
              </a:rPr>
              <a:t>　　　　　・総人口に占める後期高齢者人口の割合は約</a:t>
            </a:r>
            <a:r>
              <a:rPr kumimoji="1" lang="en-US" altLang="ja-JP" sz="1600" dirty="0" smtClean="0">
                <a:latin typeface="BIZ UDPゴシック" panose="020B0400000000000000" pitchFamily="50" charset="-128"/>
                <a:ea typeface="BIZ UDPゴシック" panose="020B0400000000000000" pitchFamily="50" charset="-128"/>
              </a:rPr>
              <a:t>20%</a:t>
            </a:r>
            <a:r>
              <a:rPr kumimoji="1" lang="ja-JP" altLang="en-US" sz="1600" dirty="0" smtClean="0">
                <a:latin typeface="BIZ UDPゴシック" panose="020B0400000000000000" pitchFamily="50" charset="-128"/>
                <a:ea typeface="BIZ UDPゴシック" panose="020B0400000000000000" pitchFamily="50" charset="-128"/>
              </a:rPr>
              <a:t>増</a:t>
            </a:r>
            <a:endParaRPr kumimoji="1" lang="ja-JP" altLang="en-US" sz="1600" dirty="0">
              <a:latin typeface="BIZ UDPゴシック" panose="020B0400000000000000" pitchFamily="50" charset="-128"/>
              <a:ea typeface="BIZ UDPゴシック" panose="020B0400000000000000" pitchFamily="50" charset="-128"/>
            </a:endParaRPr>
          </a:p>
        </p:txBody>
      </p:sp>
      <p:sp>
        <p:nvSpPr>
          <p:cNvPr id="45" name="正方形/長方形 44"/>
          <p:cNvSpPr/>
          <p:nvPr/>
        </p:nvSpPr>
        <p:spPr>
          <a:xfrm>
            <a:off x="198377" y="898410"/>
            <a:ext cx="9487041" cy="2304000"/>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cxnSp>
        <p:nvCxnSpPr>
          <p:cNvPr id="46" name="直線矢印コネクタ 45"/>
          <p:cNvCxnSpPr/>
          <p:nvPr/>
        </p:nvCxnSpPr>
        <p:spPr>
          <a:xfrm>
            <a:off x="7332067" y="2541138"/>
            <a:ext cx="576000" cy="0"/>
          </a:xfrm>
          <a:prstGeom prst="straightConnector1">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47" name="テキスト ボックス 46"/>
          <p:cNvSpPr txBox="1"/>
          <p:nvPr/>
        </p:nvSpPr>
        <p:spPr>
          <a:xfrm>
            <a:off x="8634010" y="2349500"/>
            <a:ext cx="1363716" cy="246221"/>
          </a:xfrm>
          <a:prstGeom prst="rect">
            <a:avLst/>
          </a:prstGeom>
          <a:noFill/>
        </p:spPr>
        <p:txBody>
          <a:bodyPr wrap="square" rtlCol="0">
            <a:spAutoFit/>
          </a:bodyPr>
          <a:lstStyle/>
          <a:p>
            <a:r>
              <a:rPr kumimoji="1" lang="ja-JP" altLang="en-US" sz="1000" dirty="0" smtClean="0">
                <a:solidFill>
                  <a:schemeClr val="accent2"/>
                </a:solidFill>
                <a:latin typeface="BIZ UDPゴシック" panose="020B0400000000000000" pitchFamily="50" charset="-128"/>
                <a:ea typeface="BIZ UDPゴシック" panose="020B0400000000000000" pitchFamily="50" charset="-128"/>
              </a:rPr>
              <a:t>（▲ 約</a:t>
            </a:r>
            <a:r>
              <a:rPr kumimoji="1" lang="en-US" altLang="ja-JP" sz="1000" dirty="0" smtClean="0">
                <a:solidFill>
                  <a:schemeClr val="accent2"/>
                </a:solidFill>
                <a:latin typeface="BIZ UDPゴシック" panose="020B0400000000000000" pitchFamily="50" charset="-128"/>
                <a:ea typeface="BIZ UDPゴシック" panose="020B0400000000000000" pitchFamily="50" charset="-128"/>
              </a:rPr>
              <a:t>10</a:t>
            </a:r>
            <a:r>
              <a:rPr kumimoji="1" lang="ja-JP" altLang="en-US" sz="1000" dirty="0" smtClean="0">
                <a:solidFill>
                  <a:schemeClr val="accent2"/>
                </a:solidFill>
                <a:latin typeface="BIZ UDPゴシック" panose="020B0400000000000000" pitchFamily="50" charset="-128"/>
                <a:ea typeface="BIZ UDPゴシック" panose="020B0400000000000000" pitchFamily="50" charset="-128"/>
              </a:rPr>
              <a:t>％）</a:t>
            </a:r>
            <a:endParaRPr kumimoji="1" lang="ja-JP" altLang="en-US" sz="1000" dirty="0">
              <a:solidFill>
                <a:schemeClr val="accent2"/>
              </a:solidFill>
              <a:latin typeface="BIZ UDPゴシック" panose="020B0400000000000000" pitchFamily="50" charset="-128"/>
              <a:ea typeface="BIZ UDPゴシック" panose="020B0400000000000000" pitchFamily="50" charset="-128"/>
            </a:endParaRPr>
          </a:p>
        </p:txBody>
      </p:sp>
      <p:sp>
        <p:nvSpPr>
          <p:cNvPr id="48" name="テキスト ボックス 47"/>
          <p:cNvSpPr txBox="1"/>
          <p:nvPr/>
        </p:nvSpPr>
        <p:spPr>
          <a:xfrm>
            <a:off x="8621310" y="2819400"/>
            <a:ext cx="1363716" cy="246221"/>
          </a:xfrm>
          <a:prstGeom prst="rect">
            <a:avLst/>
          </a:prstGeom>
          <a:noFill/>
        </p:spPr>
        <p:txBody>
          <a:bodyPr wrap="square" rtlCol="0">
            <a:spAutoFit/>
          </a:bodyPr>
          <a:lstStyle/>
          <a:p>
            <a:r>
              <a:rPr kumimoji="1" lang="ja-JP" altLang="en-US" sz="1000" dirty="0" smtClean="0">
                <a:solidFill>
                  <a:schemeClr val="accent2"/>
                </a:solidFill>
                <a:latin typeface="BIZ UDPゴシック" panose="020B0400000000000000" pitchFamily="50" charset="-128"/>
                <a:ea typeface="BIZ UDPゴシック" panose="020B0400000000000000" pitchFamily="50" charset="-128"/>
              </a:rPr>
              <a:t>（＋ 約</a:t>
            </a:r>
            <a:r>
              <a:rPr kumimoji="1" lang="en-US" altLang="ja-JP" sz="1000" dirty="0" smtClean="0">
                <a:solidFill>
                  <a:schemeClr val="accent2"/>
                </a:solidFill>
                <a:latin typeface="BIZ UDPゴシック" panose="020B0400000000000000" pitchFamily="50" charset="-128"/>
                <a:ea typeface="BIZ UDPゴシック" panose="020B0400000000000000" pitchFamily="50" charset="-128"/>
              </a:rPr>
              <a:t>20</a:t>
            </a:r>
            <a:r>
              <a:rPr kumimoji="1" lang="ja-JP" altLang="en-US" sz="1000" dirty="0" smtClean="0">
                <a:solidFill>
                  <a:schemeClr val="accent2"/>
                </a:solidFill>
                <a:latin typeface="BIZ UDPゴシック" panose="020B0400000000000000" pitchFamily="50" charset="-128"/>
                <a:ea typeface="BIZ UDPゴシック" panose="020B0400000000000000" pitchFamily="50" charset="-128"/>
              </a:rPr>
              <a:t>％）</a:t>
            </a:r>
            <a:endParaRPr kumimoji="1" lang="ja-JP" altLang="en-US" sz="1000" dirty="0">
              <a:solidFill>
                <a:schemeClr val="accent2"/>
              </a:solidFill>
              <a:latin typeface="BIZ UDPゴシック" panose="020B0400000000000000" pitchFamily="50" charset="-128"/>
              <a:ea typeface="BIZ UDPゴシック" panose="020B0400000000000000" pitchFamily="50" charset="-128"/>
            </a:endParaRPr>
          </a:p>
        </p:txBody>
      </p:sp>
      <p:sp>
        <p:nvSpPr>
          <p:cNvPr id="49" name="角丸四角形 48"/>
          <p:cNvSpPr/>
          <p:nvPr/>
        </p:nvSpPr>
        <p:spPr>
          <a:xfrm>
            <a:off x="8079517" y="2350448"/>
            <a:ext cx="1476000" cy="252000"/>
          </a:xfrm>
          <a:prstGeom prst="roundRect">
            <a:avLst/>
          </a:prstGeom>
          <a:no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角丸四角形 49"/>
          <p:cNvSpPr/>
          <p:nvPr/>
        </p:nvSpPr>
        <p:spPr>
          <a:xfrm>
            <a:off x="8079517" y="2832100"/>
            <a:ext cx="1476000" cy="252000"/>
          </a:xfrm>
          <a:prstGeom prst="roundRect">
            <a:avLst/>
          </a:prstGeom>
          <a:no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7" name="図 26"/>
          <p:cNvPicPr>
            <a:picLocks noChangeAspect="1"/>
          </p:cNvPicPr>
          <p:nvPr/>
        </p:nvPicPr>
        <p:blipFill>
          <a:blip r:embed="rId4"/>
          <a:stretch>
            <a:fillRect/>
          </a:stretch>
        </p:blipFill>
        <p:spPr>
          <a:xfrm>
            <a:off x="5946781" y="1968500"/>
            <a:ext cx="1214438" cy="1143000"/>
          </a:xfrm>
          <a:prstGeom prst="rect">
            <a:avLst/>
          </a:prstGeom>
        </p:spPr>
      </p:pic>
      <p:pic>
        <p:nvPicPr>
          <p:cNvPr id="28" name="図 27"/>
          <p:cNvPicPr>
            <a:picLocks noChangeAspect="1"/>
          </p:cNvPicPr>
          <p:nvPr/>
        </p:nvPicPr>
        <p:blipFill>
          <a:blip r:embed="rId5"/>
          <a:stretch>
            <a:fillRect/>
          </a:stretch>
        </p:blipFill>
        <p:spPr>
          <a:xfrm>
            <a:off x="8092386" y="1968500"/>
            <a:ext cx="507206" cy="1143000"/>
          </a:xfrm>
          <a:prstGeom prst="rect">
            <a:avLst/>
          </a:prstGeom>
        </p:spPr>
      </p:pic>
    </p:spTree>
    <p:extLst>
      <p:ext uri="{BB962C8B-B14F-4D97-AF65-F5344CB8AC3E}">
        <p14:creationId xmlns:p14="http://schemas.microsoft.com/office/powerpoint/2010/main" val="8117508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0"/>
            <a:ext cx="9906000" cy="664219"/>
          </a:xfrm>
          <a:prstGeom prst="rect">
            <a:avLst/>
          </a:prstGeom>
          <a:gradFill flip="none" rotWithShape="1">
            <a:gsLst>
              <a:gs pos="0">
                <a:srgbClr val="002060"/>
              </a:gs>
              <a:gs pos="50000">
                <a:schemeClr val="tx2"/>
              </a:gs>
              <a:gs pos="100000">
                <a:schemeClr val="accent1">
                  <a:lumMod val="60000"/>
                  <a:lumOff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5" name="テキスト ボックス 4"/>
          <p:cNvSpPr txBox="1"/>
          <p:nvPr/>
        </p:nvSpPr>
        <p:spPr>
          <a:xfrm>
            <a:off x="78059" y="66412"/>
            <a:ext cx="9151864" cy="954107"/>
          </a:xfrm>
          <a:prstGeom prst="rect">
            <a:avLst/>
          </a:prstGeom>
          <a:noFill/>
        </p:spPr>
        <p:txBody>
          <a:bodyPr wrap="none" rtlCol="0">
            <a:spAutoFit/>
          </a:bodyPr>
          <a:lstStyle/>
          <a:p>
            <a:r>
              <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４</a:t>
            </a:r>
            <a:r>
              <a:rPr kumimoji="1" lang="ja-JP" altLang="en-US" sz="28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．試算の</a:t>
            </a:r>
            <a:r>
              <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費目別の傾向　</a:t>
            </a:r>
            <a:r>
              <a:rPr kumimoji="1" lang="ja-JP" altLang="en-US" sz="28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（歳出：①建設事業費</a:t>
            </a:r>
            <a:r>
              <a:rPr kumimoji="1" lang="ja-JP" altLang="en-US"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（災害復旧含む）</a:t>
            </a:r>
            <a:r>
              <a:rPr kumimoji="1" lang="ja-JP" altLang="en-US" sz="28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endPar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endPar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18" name="正方形/長方形 17"/>
          <p:cNvSpPr/>
          <p:nvPr/>
        </p:nvSpPr>
        <p:spPr>
          <a:xfrm>
            <a:off x="9404029" y="6437794"/>
            <a:ext cx="476952"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４</a:t>
            </a:r>
          </a:p>
        </p:txBody>
      </p:sp>
      <p:sp>
        <p:nvSpPr>
          <p:cNvPr id="16" name="正方形/長方形 15"/>
          <p:cNvSpPr/>
          <p:nvPr/>
        </p:nvSpPr>
        <p:spPr>
          <a:xfrm>
            <a:off x="292993" y="982856"/>
            <a:ext cx="9587988" cy="1282402"/>
          </a:xfrm>
          <a:prstGeom prst="rect">
            <a:avLst/>
          </a:prstGeom>
        </p:spPr>
        <p:txBody>
          <a:bodyPr wrap="square">
            <a:spAutoFit/>
          </a:bodyPr>
          <a:lstStyle/>
          <a:p>
            <a:pPr>
              <a:lnSpc>
                <a:spcPct val="150000"/>
              </a:lnSpc>
            </a:pPr>
            <a:r>
              <a:rPr kumimoji="1" lang="ja-JP" altLang="en-US" sz="1600" dirty="0" smtClean="0">
                <a:solidFill>
                  <a:srgbClr val="FFC000"/>
                </a:solidFill>
                <a:latin typeface="BIZ UDPゴシック" panose="020B0400000000000000" pitchFamily="50" charset="-128"/>
                <a:ea typeface="BIZ UDPゴシック" panose="020B0400000000000000" pitchFamily="50" charset="-128"/>
              </a:rPr>
              <a:t>●</a:t>
            </a: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令和</a:t>
            </a:r>
            <a:r>
              <a:rPr kumimoji="1" lang="en-US" altLang="ja-JP" sz="1600" dirty="0" smtClean="0">
                <a:latin typeface="BIZ UDPゴシック" panose="020B0400000000000000" pitchFamily="50" charset="-128"/>
                <a:ea typeface="BIZ UDPゴシック" panose="020B0400000000000000" pitchFamily="50" charset="-128"/>
              </a:rPr>
              <a:t>4</a:t>
            </a:r>
            <a:r>
              <a:rPr kumimoji="1" lang="ja-JP" altLang="en-US" sz="1600" dirty="0" smtClean="0">
                <a:latin typeface="BIZ UDPゴシック" panose="020B0400000000000000" pitchFamily="50" charset="-128"/>
                <a:ea typeface="BIZ UDPゴシック" panose="020B0400000000000000" pitchFamily="50" charset="-128"/>
              </a:rPr>
              <a:t>年度から令和７年度にかけて小中一貫校整備事業を予定しており建設事業費が大きいが、</a:t>
            </a:r>
            <a:endParaRPr kumimoji="1" lang="en-US" altLang="ja-JP" sz="1600" dirty="0" smtClean="0">
              <a:latin typeface="BIZ UDPゴシック" panose="020B0400000000000000" pitchFamily="50" charset="-128"/>
              <a:ea typeface="BIZ UDPゴシック" panose="020B0400000000000000" pitchFamily="50" charset="-128"/>
            </a:endParaRPr>
          </a:p>
          <a:p>
            <a:pPr>
              <a:lnSpc>
                <a:spcPct val="150000"/>
              </a:lnSpc>
            </a:pPr>
            <a:r>
              <a:rPr kumimoji="1" lang="en-US" altLang="ja-JP" sz="1600" dirty="0">
                <a:latin typeface="BIZ UDPゴシック" panose="020B0400000000000000" pitchFamily="50" charset="-128"/>
                <a:ea typeface="BIZ UDPゴシック" panose="020B0400000000000000" pitchFamily="50" charset="-128"/>
              </a:rPr>
              <a:t> </a:t>
            </a:r>
            <a:r>
              <a:rPr kumimoji="1" lang="en-US" altLang="ja-JP" sz="1600" dirty="0" smtClean="0">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令和</a:t>
            </a:r>
            <a:r>
              <a:rPr kumimoji="1" lang="en-US" altLang="ja-JP" sz="1600" dirty="0" smtClean="0">
                <a:latin typeface="BIZ UDPゴシック" panose="020B0400000000000000" pitchFamily="50" charset="-128"/>
                <a:ea typeface="BIZ UDPゴシック" panose="020B0400000000000000" pitchFamily="50" charset="-128"/>
              </a:rPr>
              <a:t>8</a:t>
            </a:r>
            <a:r>
              <a:rPr kumimoji="1" lang="ja-JP" altLang="en-US" sz="1600" dirty="0" smtClean="0">
                <a:latin typeface="BIZ UDPゴシック" panose="020B0400000000000000" pitchFamily="50" charset="-128"/>
                <a:ea typeface="BIZ UDPゴシック" panose="020B0400000000000000" pitchFamily="50" charset="-128"/>
              </a:rPr>
              <a:t>年度以降は大きく減少</a:t>
            </a:r>
            <a:endParaRPr kumimoji="1" lang="en-US" altLang="ja-JP" sz="1600" dirty="0" smtClean="0">
              <a:latin typeface="BIZ UDPゴシック" panose="020B0400000000000000" pitchFamily="50" charset="-128"/>
              <a:ea typeface="BIZ UDPゴシック" panose="020B0400000000000000" pitchFamily="50" charset="-128"/>
            </a:endParaRPr>
          </a:p>
          <a:p>
            <a:pPr>
              <a:lnSpc>
                <a:spcPct val="150000"/>
              </a:lnSpc>
            </a:pPr>
            <a:endParaRPr kumimoji="1" lang="en-US" altLang="ja-JP" sz="400" dirty="0" smtClean="0">
              <a:latin typeface="BIZ UDPゴシック" panose="020B0400000000000000" pitchFamily="50" charset="-128"/>
              <a:ea typeface="BIZ UDPゴシック" panose="020B0400000000000000" pitchFamily="50" charset="-128"/>
            </a:endParaRPr>
          </a:p>
          <a:p>
            <a:pPr>
              <a:lnSpc>
                <a:spcPts val="2800"/>
              </a:lnSpc>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歳入の町債も建設事業費と連動</a:t>
            </a:r>
            <a:endParaRPr kumimoji="1" lang="ja-JP" altLang="en-US" sz="1600" dirty="0">
              <a:latin typeface="BIZ UDPゴシック" panose="020B0400000000000000" pitchFamily="50" charset="-128"/>
              <a:ea typeface="BIZ UDPゴシック" panose="020B0400000000000000" pitchFamily="50" charset="-128"/>
            </a:endParaRPr>
          </a:p>
        </p:txBody>
      </p:sp>
      <p:sp>
        <p:nvSpPr>
          <p:cNvPr id="17" name="正方形/長方形 16"/>
          <p:cNvSpPr/>
          <p:nvPr/>
        </p:nvSpPr>
        <p:spPr>
          <a:xfrm>
            <a:off x="198377" y="898410"/>
            <a:ext cx="9487041" cy="1512000"/>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9" name="テキスト ボックス 18"/>
          <p:cNvSpPr txBox="1"/>
          <p:nvPr/>
        </p:nvSpPr>
        <p:spPr>
          <a:xfrm>
            <a:off x="102493" y="3053213"/>
            <a:ext cx="828000" cy="246221"/>
          </a:xfrm>
          <a:prstGeom prst="rect">
            <a:avLst/>
          </a:prstGeom>
          <a:noFill/>
        </p:spPr>
        <p:txBody>
          <a:bodyPr wrap="square" rtlCol="0">
            <a:spAutoFit/>
          </a:bodyPr>
          <a:lstStyle/>
          <a:p>
            <a:pPr algn="ctr"/>
            <a:r>
              <a:rPr kumimoji="1" lang="ja-JP" altLang="en-US" sz="1000" dirty="0" smtClean="0">
                <a:latin typeface="BIZ UDPゴシック" panose="020B0400000000000000" pitchFamily="50" charset="-128"/>
                <a:ea typeface="BIZ UDPゴシック" panose="020B0400000000000000" pitchFamily="50" charset="-128"/>
              </a:rPr>
              <a:t>（百万円）</a:t>
            </a:r>
            <a:endParaRPr kumimoji="1" lang="ja-JP" altLang="en-US" sz="1000" dirty="0">
              <a:latin typeface="BIZ UDPゴシック" panose="020B0400000000000000" pitchFamily="50" charset="-128"/>
              <a:ea typeface="BIZ UDPゴシック" panose="020B0400000000000000" pitchFamily="50" charset="-128"/>
            </a:endParaRPr>
          </a:p>
        </p:txBody>
      </p:sp>
      <p:sp>
        <p:nvSpPr>
          <p:cNvPr id="13" name="テキスト ボックス 12"/>
          <p:cNvSpPr txBox="1"/>
          <p:nvPr/>
        </p:nvSpPr>
        <p:spPr>
          <a:xfrm>
            <a:off x="797662" y="2845557"/>
            <a:ext cx="3875964" cy="307777"/>
          </a:xfrm>
          <a:prstGeom prst="rect">
            <a:avLst/>
          </a:prstGeom>
          <a:noFill/>
        </p:spPr>
        <p:txBody>
          <a:bodyPr wrap="square" rtlCol="0">
            <a:spAutoFit/>
          </a:bodyPr>
          <a:lstStyle/>
          <a:p>
            <a:pPr algn="ctr"/>
            <a:r>
              <a:rPr kumimoji="1" lang="en-US" altLang="ja-JP" sz="1400" dirty="0" smtClean="0">
                <a:latin typeface="BIZ UDPゴシック" panose="020B0400000000000000" pitchFamily="50" charset="-128"/>
                <a:ea typeface="BIZ UDPゴシック" panose="020B0400000000000000" pitchFamily="50" charset="-128"/>
              </a:rPr>
              <a:t>【</a:t>
            </a:r>
            <a:r>
              <a:rPr kumimoji="1" lang="ja-JP" altLang="en-US" sz="1400" dirty="0" smtClean="0">
                <a:latin typeface="BIZ UDPゴシック" panose="020B0400000000000000" pitchFamily="50" charset="-128"/>
                <a:ea typeface="BIZ UDPゴシック" panose="020B0400000000000000" pitchFamily="50" charset="-128"/>
              </a:rPr>
              <a:t>　建設事業費の推移　</a:t>
            </a:r>
            <a:r>
              <a:rPr kumimoji="1" lang="en-US" altLang="ja-JP" sz="1400" dirty="0" smtClean="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0" name="テキスト ボックス 19"/>
          <p:cNvSpPr txBox="1"/>
          <p:nvPr/>
        </p:nvSpPr>
        <p:spPr>
          <a:xfrm>
            <a:off x="5509362" y="2845557"/>
            <a:ext cx="3875964" cy="307777"/>
          </a:xfrm>
          <a:prstGeom prst="rect">
            <a:avLst/>
          </a:prstGeom>
          <a:noFill/>
        </p:spPr>
        <p:txBody>
          <a:bodyPr wrap="square" rtlCol="0">
            <a:spAutoFit/>
          </a:bodyPr>
          <a:lstStyle/>
          <a:p>
            <a:pPr algn="ctr"/>
            <a:r>
              <a:rPr kumimoji="1" lang="en-US" altLang="ja-JP" sz="1400" dirty="0" smtClean="0">
                <a:latin typeface="BIZ UDPゴシック" panose="020B0400000000000000" pitchFamily="50" charset="-128"/>
                <a:ea typeface="BIZ UDPゴシック" panose="020B0400000000000000" pitchFamily="50" charset="-128"/>
              </a:rPr>
              <a:t>【</a:t>
            </a:r>
            <a:r>
              <a:rPr kumimoji="1" lang="ja-JP" altLang="en-US" sz="1400" dirty="0" smtClean="0">
                <a:latin typeface="BIZ UDPゴシック" panose="020B0400000000000000" pitchFamily="50" charset="-128"/>
                <a:ea typeface="BIZ UDPゴシック" panose="020B0400000000000000" pitchFamily="50" charset="-128"/>
              </a:rPr>
              <a:t>　町債の推移　</a:t>
            </a:r>
            <a:r>
              <a:rPr kumimoji="1" lang="en-US" altLang="ja-JP" sz="1400" dirty="0" smtClean="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graphicFrame>
        <p:nvGraphicFramePr>
          <p:cNvPr id="14" name="グラフ 13">
            <a:extLst>
              <a:ext uri="{FF2B5EF4-FFF2-40B4-BE49-F238E27FC236}">
                <a16:creationId xmlns:a16="http://schemas.microsoft.com/office/drawing/2014/main" id="{77A1C1BD-B5F2-4D37-9140-A7530930BD9F}"/>
              </a:ext>
            </a:extLst>
          </p:cNvPr>
          <p:cNvGraphicFramePr>
            <a:graphicFrameLocks/>
          </p:cNvGraphicFramePr>
          <p:nvPr>
            <p:extLst>
              <p:ext uri="{D42A27DB-BD31-4B8C-83A1-F6EECF244321}">
                <p14:modId xmlns:p14="http://schemas.microsoft.com/office/powerpoint/2010/main" val="2397870577"/>
              </p:ext>
            </p:extLst>
          </p:nvPr>
        </p:nvGraphicFramePr>
        <p:xfrm>
          <a:off x="0" y="3248185"/>
          <a:ext cx="4860000" cy="3348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1" name="グラフ 20">
            <a:extLst>
              <a:ext uri="{FF2B5EF4-FFF2-40B4-BE49-F238E27FC236}">
                <a16:creationId xmlns:a16="http://schemas.microsoft.com/office/drawing/2014/main" id="{77A1C1BD-B5F2-4D37-9140-A7530930BD9F}"/>
              </a:ext>
            </a:extLst>
          </p:cNvPr>
          <p:cNvGraphicFramePr>
            <a:graphicFrameLocks/>
          </p:cNvGraphicFramePr>
          <p:nvPr>
            <p:extLst>
              <p:ext uri="{D42A27DB-BD31-4B8C-83A1-F6EECF244321}">
                <p14:modId xmlns:p14="http://schemas.microsoft.com/office/powerpoint/2010/main" val="4239306057"/>
              </p:ext>
            </p:extLst>
          </p:nvPr>
        </p:nvGraphicFramePr>
        <p:xfrm>
          <a:off x="4774535" y="3258319"/>
          <a:ext cx="4968000" cy="331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846202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 name="グラフ 38">
            <a:extLst>
              <a:ext uri="{FF2B5EF4-FFF2-40B4-BE49-F238E27FC236}">
                <a16:creationId xmlns:a16="http://schemas.microsoft.com/office/drawing/2014/main" id="{77A1C1BD-B5F2-4D37-9140-A7530930BD9F}"/>
              </a:ext>
            </a:extLst>
          </p:cNvPr>
          <p:cNvGraphicFramePr>
            <a:graphicFrameLocks/>
          </p:cNvGraphicFramePr>
          <p:nvPr>
            <p:extLst>
              <p:ext uri="{D42A27DB-BD31-4B8C-83A1-F6EECF244321}">
                <p14:modId xmlns:p14="http://schemas.microsoft.com/office/powerpoint/2010/main" val="1304368760"/>
              </p:ext>
            </p:extLst>
          </p:nvPr>
        </p:nvGraphicFramePr>
        <p:xfrm>
          <a:off x="213330" y="3640130"/>
          <a:ext cx="4749800" cy="2988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8" name="グラフ 37">
            <a:extLst>
              <a:ext uri="{FF2B5EF4-FFF2-40B4-BE49-F238E27FC236}">
                <a16:creationId xmlns:a16="http://schemas.microsoft.com/office/drawing/2014/main" id="{77A1C1BD-B5F2-4D37-9140-A7530930BD9F}"/>
              </a:ext>
            </a:extLst>
          </p:cNvPr>
          <p:cNvGraphicFramePr>
            <a:graphicFrameLocks/>
          </p:cNvGraphicFramePr>
          <p:nvPr>
            <p:extLst>
              <p:ext uri="{D42A27DB-BD31-4B8C-83A1-F6EECF244321}">
                <p14:modId xmlns:p14="http://schemas.microsoft.com/office/powerpoint/2010/main" val="4133601963"/>
              </p:ext>
            </p:extLst>
          </p:nvPr>
        </p:nvGraphicFramePr>
        <p:xfrm>
          <a:off x="4848514" y="3648050"/>
          <a:ext cx="4860000" cy="2988000"/>
        </p:xfrm>
        <a:graphic>
          <a:graphicData uri="http://schemas.openxmlformats.org/drawingml/2006/chart">
            <c:chart xmlns:c="http://schemas.openxmlformats.org/drawingml/2006/chart" xmlns:r="http://schemas.openxmlformats.org/officeDocument/2006/relationships" r:id="rId3"/>
          </a:graphicData>
        </a:graphic>
      </p:graphicFrame>
      <p:sp>
        <p:nvSpPr>
          <p:cNvPr id="7" name="正方形/長方形 6"/>
          <p:cNvSpPr/>
          <p:nvPr/>
        </p:nvSpPr>
        <p:spPr>
          <a:xfrm>
            <a:off x="0" y="0"/>
            <a:ext cx="9906000" cy="664219"/>
          </a:xfrm>
          <a:prstGeom prst="rect">
            <a:avLst/>
          </a:prstGeom>
          <a:gradFill flip="none" rotWithShape="1">
            <a:gsLst>
              <a:gs pos="0">
                <a:srgbClr val="002060"/>
              </a:gs>
              <a:gs pos="50000">
                <a:schemeClr val="tx2"/>
              </a:gs>
              <a:gs pos="100000">
                <a:schemeClr val="accent1">
                  <a:lumMod val="60000"/>
                  <a:lumOff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5" name="テキスト ボックス 4"/>
          <p:cNvSpPr txBox="1"/>
          <p:nvPr/>
        </p:nvSpPr>
        <p:spPr>
          <a:xfrm>
            <a:off x="78059" y="66412"/>
            <a:ext cx="6817892" cy="954107"/>
          </a:xfrm>
          <a:prstGeom prst="rect">
            <a:avLst/>
          </a:prstGeom>
          <a:noFill/>
        </p:spPr>
        <p:txBody>
          <a:bodyPr wrap="none" rtlCol="0">
            <a:spAutoFit/>
          </a:bodyPr>
          <a:lstStyle/>
          <a:p>
            <a:r>
              <a:rPr kumimoji="1" lang="en-US" altLang="ja-JP"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5</a:t>
            </a:r>
            <a:r>
              <a:rPr kumimoji="1" lang="ja-JP" altLang="en-US" sz="2800" b="1" dirty="0" err="1"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sz="28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試算の</a:t>
            </a:r>
            <a:r>
              <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費目別の傾向　</a:t>
            </a:r>
            <a:r>
              <a:rPr kumimoji="1" lang="ja-JP" altLang="en-US" sz="28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（歳出：②繰出金）</a:t>
            </a:r>
            <a:endPar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endPar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18" name="正方形/長方形 17"/>
          <p:cNvSpPr/>
          <p:nvPr/>
        </p:nvSpPr>
        <p:spPr>
          <a:xfrm>
            <a:off x="9404029" y="6437794"/>
            <a:ext cx="476952"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５</a:t>
            </a:r>
          </a:p>
        </p:txBody>
      </p:sp>
      <p:sp>
        <p:nvSpPr>
          <p:cNvPr id="17" name="正方形/長方形 16"/>
          <p:cNvSpPr/>
          <p:nvPr/>
        </p:nvSpPr>
        <p:spPr>
          <a:xfrm>
            <a:off x="292993" y="982856"/>
            <a:ext cx="9587988" cy="1528624"/>
          </a:xfrm>
          <a:prstGeom prst="rect">
            <a:avLst/>
          </a:prstGeom>
        </p:spPr>
        <p:txBody>
          <a:bodyPr wrap="square">
            <a:spAutoFit/>
          </a:bodyPr>
          <a:lstStyle/>
          <a:p>
            <a:pPr>
              <a:lnSpc>
                <a:spcPts val="2800"/>
              </a:lnSpc>
            </a:pPr>
            <a:r>
              <a:rPr kumimoji="1" lang="ja-JP" altLang="en-US" sz="1600" dirty="0" smtClean="0">
                <a:solidFill>
                  <a:srgbClr val="FFC000"/>
                </a:solidFill>
                <a:latin typeface="BIZ UDPゴシック" panose="020B0400000000000000" pitchFamily="50" charset="-128"/>
                <a:ea typeface="BIZ UDPゴシック" panose="020B0400000000000000" pitchFamily="50" charset="-128"/>
              </a:rPr>
              <a:t>●</a:t>
            </a: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後期高齢事業は後期高齢人口と連動し、介護保険事業は府内</a:t>
            </a:r>
            <a:r>
              <a:rPr kumimoji="1" lang="ja-JP" altLang="en-US" sz="1600" dirty="0">
                <a:latin typeface="BIZ UDPゴシック" panose="020B0400000000000000" pitchFamily="50" charset="-128"/>
                <a:ea typeface="BIZ UDPゴシック" panose="020B0400000000000000" pitchFamily="50" charset="-128"/>
              </a:rPr>
              <a:t>全体の介護給付費総額の推計値</a:t>
            </a:r>
            <a:r>
              <a:rPr kumimoji="1" lang="ja-JP" altLang="en-US" sz="1600" dirty="0" smtClean="0">
                <a:latin typeface="BIZ UDPゴシック" panose="020B0400000000000000" pitchFamily="50" charset="-128"/>
                <a:ea typeface="BIZ UDPゴシック" panose="020B0400000000000000" pitchFamily="50" charset="-128"/>
              </a:rPr>
              <a:t>と</a:t>
            </a:r>
            <a:endParaRPr kumimoji="1" lang="en-US" altLang="ja-JP" sz="1600" dirty="0" smtClean="0">
              <a:latin typeface="BIZ UDPゴシック" panose="020B0400000000000000" pitchFamily="50" charset="-128"/>
              <a:ea typeface="BIZ UDPゴシック" panose="020B0400000000000000" pitchFamily="50" charset="-128"/>
            </a:endParaRPr>
          </a:p>
          <a:p>
            <a:pPr>
              <a:lnSpc>
                <a:spcPts val="2800"/>
              </a:lnSpc>
            </a:pPr>
            <a:r>
              <a:rPr kumimoji="1" lang="en-US" altLang="ja-JP" sz="1600" dirty="0">
                <a:latin typeface="BIZ UDPゴシック" panose="020B0400000000000000" pitchFamily="50" charset="-128"/>
                <a:ea typeface="BIZ UDPゴシック" panose="020B0400000000000000" pitchFamily="50" charset="-128"/>
              </a:rPr>
              <a:t> </a:t>
            </a:r>
            <a:r>
              <a:rPr kumimoji="1" lang="en-US" altLang="ja-JP" sz="1600" dirty="0" smtClean="0">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連動</a:t>
            </a:r>
            <a:r>
              <a:rPr kumimoji="1" lang="ja-JP" altLang="en-US" sz="1600" dirty="0">
                <a:latin typeface="BIZ UDPゴシック" panose="020B0400000000000000" pitchFamily="50" charset="-128"/>
                <a:ea typeface="BIZ UDPゴシック" panose="020B0400000000000000" pitchFamily="50" charset="-128"/>
              </a:rPr>
              <a:t>し</a:t>
            </a:r>
            <a:r>
              <a:rPr kumimoji="1" lang="ja-JP" altLang="en-US" sz="1600" dirty="0" smtClean="0">
                <a:latin typeface="BIZ UDPゴシック" panose="020B0400000000000000" pitchFamily="50" charset="-128"/>
                <a:ea typeface="BIZ UDPゴシック" panose="020B0400000000000000" pitchFamily="50" charset="-128"/>
              </a:rPr>
              <a:t>、いずれも増加</a:t>
            </a:r>
            <a:r>
              <a:rPr kumimoji="1" lang="ja-JP" altLang="en-US" sz="1600" dirty="0">
                <a:latin typeface="BIZ UDPゴシック" panose="020B0400000000000000" pitchFamily="50" charset="-128"/>
                <a:ea typeface="BIZ UDPゴシック" panose="020B0400000000000000" pitchFamily="50" charset="-128"/>
              </a:rPr>
              <a:t>傾向</a:t>
            </a:r>
            <a:endParaRPr kumimoji="1" lang="en-US" altLang="ja-JP" sz="1600" dirty="0" smtClean="0">
              <a:latin typeface="BIZ UDPゴシック" panose="020B0400000000000000" pitchFamily="50" charset="-128"/>
              <a:ea typeface="BIZ UDPゴシック" panose="020B0400000000000000" pitchFamily="50" charset="-128"/>
            </a:endParaRPr>
          </a:p>
          <a:p>
            <a:pPr>
              <a:lnSpc>
                <a:spcPts val="2800"/>
              </a:lnSpc>
            </a:pPr>
            <a:r>
              <a:rPr kumimoji="1" lang="ja-JP" altLang="en-US" sz="1600" dirty="0" smtClean="0">
                <a:solidFill>
                  <a:srgbClr val="FFC000"/>
                </a:solidFill>
                <a:latin typeface="BIZ UDPゴシック" panose="020B0400000000000000" pitchFamily="50" charset="-128"/>
                <a:ea typeface="BIZ UDPゴシック" panose="020B0400000000000000" pitchFamily="50" charset="-128"/>
              </a:rPr>
              <a:t>●</a:t>
            </a: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国保事業は</a:t>
            </a:r>
            <a:r>
              <a:rPr kumimoji="1" lang="en-US" altLang="ja-JP" sz="1600" dirty="0">
                <a:latin typeface="BIZ UDPゴシック" panose="020B0400000000000000" pitchFamily="50" charset="-128"/>
                <a:ea typeface="BIZ UDPゴシック" panose="020B0400000000000000" pitchFamily="50" charset="-128"/>
              </a:rPr>
              <a:t>75</a:t>
            </a:r>
            <a:r>
              <a:rPr kumimoji="1" lang="ja-JP" altLang="en-US" sz="1600" dirty="0">
                <a:latin typeface="BIZ UDPゴシック" panose="020B0400000000000000" pitchFamily="50" charset="-128"/>
                <a:ea typeface="BIZ UDPゴシック" panose="020B0400000000000000" pitchFamily="50" charset="-128"/>
              </a:rPr>
              <a:t>歳未満人口と連動して減少</a:t>
            </a:r>
            <a:r>
              <a:rPr kumimoji="1" lang="ja-JP" altLang="en-US" sz="1600" dirty="0" smtClean="0">
                <a:latin typeface="BIZ UDPゴシック" panose="020B0400000000000000" pitchFamily="50" charset="-128"/>
                <a:ea typeface="BIZ UDPゴシック" panose="020B0400000000000000" pitchFamily="50" charset="-128"/>
              </a:rPr>
              <a:t>傾向、下水道事業は経営</a:t>
            </a:r>
            <a:r>
              <a:rPr kumimoji="1" lang="ja-JP" altLang="en-US" sz="1600" dirty="0">
                <a:latin typeface="BIZ UDPゴシック" panose="020B0400000000000000" pitchFamily="50" charset="-128"/>
                <a:ea typeface="BIZ UDPゴシック" panose="020B0400000000000000" pitchFamily="50" charset="-128"/>
              </a:rPr>
              <a:t>戦略</a:t>
            </a:r>
            <a:r>
              <a:rPr kumimoji="1" lang="ja-JP" altLang="en-US" sz="1600" dirty="0" smtClean="0">
                <a:latin typeface="BIZ UDPゴシック" panose="020B0400000000000000" pitchFamily="50" charset="-128"/>
                <a:ea typeface="BIZ UDPゴシック" panose="020B0400000000000000" pitchFamily="50" charset="-128"/>
              </a:rPr>
              <a:t>の収支計画どおり横ばい</a:t>
            </a:r>
            <a:endParaRPr kumimoji="1" lang="en-US" altLang="ja-JP" sz="1600" dirty="0" smtClean="0">
              <a:latin typeface="BIZ UDPゴシック" panose="020B0400000000000000" pitchFamily="50" charset="-128"/>
              <a:ea typeface="BIZ UDPゴシック" panose="020B0400000000000000" pitchFamily="50" charset="-128"/>
            </a:endParaRPr>
          </a:p>
          <a:p>
            <a:pPr>
              <a:lnSpc>
                <a:spcPts val="2800"/>
              </a:lnSpc>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繰出金は全体として令和</a:t>
            </a:r>
            <a:r>
              <a:rPr kumimoji="1" lang="en-US" altLang="ja-JP" sz="1600" dirty="0" smtClean="0">
                <a:latin typeface="BIZ UDPゴシック" panose="020B0400000000000000" pitchFamily="50" charset="-128"/>
                <a:ea typeface="BIZ UDPゴシック" panose="020B0400000000000000" pitchFamily="50" charset="-128"/>
              </a:rPr>
              <a:t>12</a:t>
            </a:r>
            <a:r>
              <a:rPr kumimoji="1" lang="ja-JP" altLang="en-US" sz="1600" dirty="0" smtClean="0">
                <a:latin typeface="BIZ UDPゴシック" panose="020B0400000000000000" pitchFamily="50" charset="-128"/>
                <a:ea typeface="BIZ UDPゴシック" panose="020B0400000000000000" pitchFamily="50" charset="-128"/>
              </a:rPr>
              <a:t>年度まで増加し、その後は後期高齢者人口の減少により減少に転じる</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22" name="正方形/長方形 21"/>
          <p:cNvSpPr/>
          <p:nvPr/>
        </p:nvSpPr>
        <p:spPr>
          <a:xfrm>
            <a:off x="198377" y="898410"/>
            <a:ext cx="9487041" cy="1728000"/>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9" name="テキスト ボックス 28"/>
          <p:cNvSpPr txBox="1"/>
          <p:nvPr/>
        </p:nvSpPr>
        <p:spPr>
          <a:xfrm>
            <a:off x="5684396" y="3143729"/>
            <a:ext cx="3875964" cy="307777"/>
          </a:xfrm>
          <a:prstGeom prst="rect">
            <a:avLst/>
          </a:prstGeom>
          <a:noFill/>
        </p:spPr>
        <p:txBody>
          <a:bodyPr wrap="square" rtlCol="0">
            <a:spAutoFit/>
          </a:bodyPr>
          <a:lstStyle/>
          <a:p>
            <a:pPr algn="ctr"/>
            <a:r>
              <a:rPr kumimoji="1" lang="en-US" altLang="ja-JP" sz="1400" dirty="0" smtClean="0">
                <a:latin typeface="BIZ UDPゴシック" panose="020B0400000000000000" pitchFamily="50" charset="-128"/>
                <a:ea typeface="BIZ UDPゴシック" panose="020B0400000000000000" pitchFamily="50" charset="-128"/>
              </a:rPr>
              <a:t>【</a:t>
            </a:r>
            <a:r>
              <a:rPr kumimoji="1" lang="ja-JP" altLang="en-US" sz="1400" dirty="0" smtClean="0">
                <a:latin typeface="BIZ UDPゴシック" panose="020B0400000000000000" pitchFamily="50" charset="-128"/>
                <a:ea typeface="BIZ UDPゴシック" panose="020B0400000000000000" pitchFamily="50" charset="-128"/>
              </a:rPr>
              <a:t>　</a:t>
            </a:r>
            <a:r>
              <a:rPr kumimoji="1" lang="ja-JP" altLang="en-US" sz="1400" dirty="0">
                <a:latin typeface="BIZ UDPゴシック" panose="020B0400000000000000" pitchFamily="50" charset="-128"/>
                <a:ea typeface="BIZ UDPゴシック" panose="020B0400000000000000" pitchFamily="50" charset="-128"/>
              </a:rPr>
              <a:t>繰</a:t>
            </a:r>
            <a:r>
              <a:rPr kumimoji="1" lang="ja-JP" altLang="en-US" sz="1400" dirty="0" smtClean="0">
                <a:latin typeface="BIZ UDPゴシック" panose="020B0400000000000000" pitchFamily="50" charset="-128"/>
                <a:ea typeface="BIZ UDPゴシック" panose="020B0400000000000000" pitchFamily="50" charset="-128"/>
              </a:rPr>
              <a:t>出</a:t>
            </a:r>
            <a:r>
              <a:rPr kumimoji="1" lang="ja-JP" altLang="en-US" sz="1400" dirty="0">
                <a:latin typeface="BIZ UDPゴシック" panose="020B0400000000000000" pitchFamily="50" charset="-128"/>
                <a:ea typeface="BIZ UDPゴシック" panose="020B0400000000000000" pitchFamily="50" charset="-128"/>
              </a:rPr>
              <a:t>金</a:t>
            </a:r>
            <a:r>
              <a:rPr kumimoji="1" lang="ja-JP" altLang="en-US" sz="1400" dirty="0" smtClean="0">
                <a:latin typeface="BIZ UDPゴシック" panose="020B0400000000000000" pitchFamily="50" charset="-128"/>
                <a:ea typeface="BIZ UDPゴシック" panose="020B0400000000000000" pitchFamily="50" charset="-128"/>
              </a:rPr>
              <a:t>の見通し　</a:t>
            </a:r>
            <a:r>
              <a:rPr kumimoji="1" lang="en-US" altLang="ja-JP" sz="1400" dirty="0" smtClean="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30" name="テキスト ボックス 29"/>
          <p:cNvSpPr txBox="1"/>
          <p:nvPr/>
        </p:nvSpPr>
        <p:spPr>
          <a:xfrm>
            <a:off x="993127" y="3105850"/>
            <a:ext cx="3875964" cy="307777"/>
          </a:xfrm>
          <a:prstGeom prst="rect">
            <a:avLst/>
          </a:prstGeom>
          <a:noFill/>
        </p:spPr>
        <p:txBody>
          <a:bodyPr wrap="square" rtlCol="0">
            <a:spAutoFit/>
          </a:bodyPr>
          <a:lstStyle/>
          <a:p>
            <a:pPr algn="ctr"/>
            <a:r>
              <a:rPr kumimoji="1" lang="en-US" altLang="ja-JP" sz="1400" dirty="0" smtClean="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400" dirty="0" smtClean="0">
                <a:latin typeface="BIZ UDPゴシック" panose="020B0400000000000000" pitchFamily="50" charset="-128"/>
                <a:ea typeface="BIZ UDPゴシック" panose="020B0400000000000000" pitchFamily="50" charset="-128"/>
              </a:rPr>
              <a:t>特別会計</a:t>
            </a:r>
            <a:r>
              <a:rPr kumimoji="1" lang="ja-JP" altLang="en-US" sz="1400" dirty="0">
                <a:latin typeface="BIZ UDPゴシック" panose="020B0400000000000000" pitchFamily="50" charset="-128"/>
                <a:ea typeface="BIZ UDPゴシック" panose="020B0400000000000000" pitchFamily="50" charset="-128"/>
              </a:rPr>
              <a:t>別</a:t>
            </a:r>
            <a:r>
              <a:rPr kumimoji="1" lang="ja-JP" altLang="en-US" sz="1400" dirty="0" smtClean="0">
                <a:latin typeface="BIZ UDPゴシック" panose="020B0400000000000000" pitchFamily="50" charset="-128"/>
                <a:ea typeface="BIZ UDPゴシック" panose="020B0400000000000000" pitchFamily="50" charset="-128"/>
              </a:rPr>
              <a:t>の繰出金見通し　</a:t>
            </a:r>
            <a:r>
              <a:rPr kumimoji="1" lang="en-US" altLang="ja-JP" sz="1400" dirty="0" smtClean="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 name="テキスト ボックス 1"/>
          <p:cNvSpPr txBox="1"/>
          <p:nvPr/>
        </p:nvSpPr>
        <p:spPr>
          <a:xfrm>
            <a:off x="7249487" y="6042992"/>
            <a:ext cx="1620000" cy="252000"/>
          </a:xfrm>
          <a:prstGeom prst="rect">
            <a:avLst/>
          </a:prstGeom>
          <a:solidFill>
            <a:schemeClr val="bg1"/>
          </a:solidFill>
          <a:ln>
            <a:solidFill>
              <a:schemeClr val="tx1"/>
            </a:solidFill>
          </a:ln>
        </p:spPr>
        <p:txBody>
          <a:bodyPr wrap="square" rtlCol="0" anchor="ctr">
            <a:spAutoFit/>
          </a:bodyPr>
          <a:lstStyle/>
          <a:p>
            <a:pPr algn="ctr"/>
            <a:r>
              <a:rPr kumimoji="1" lang="ja-JP" altLang="en-US" sz="1200" dirty="0" smtClean="0">
                <a:latin typeface="BIZ UDPゴシック" panose="020B0400000000000000" pitchFamily="50" charset="-128"/>
                <a:ea typeface="BIZ UDPゴシック" panose="020B0400000000000000" pitchFamily="50" charset="-128"/>
              </a:rPr>
              <a:t>介護保険事業</a:t>
            </a:r>
            <a:endParaRPr kumimoji="1" lang="ja-JP" altLang="en-US" sz="1200" dirty="0">
              <a:latin typeface="BIZ UDPゴシック" panose="020B0400000000000000" pitchFamily="50" charset="-128"/>
              <a:ea typeface="BIZ UDPゴシック" panose="020B0400000000000000" pitchFamily="50" charset="-128"/>
            </a:endParaRPr>
          </a:p>
        </p:txBody>
      </p:sp>
      <p:sp>
        <p:nvSpPr>
          <p:cNvPr id="16" name="テキスト ボックス 15"/>
          <p:cNvSpPr txBox="1"/>
          <p:nvPr/>
        </p:nvSpPr>
        <p:spPr>
          <a:xfrm>
            <a:off x="5570192" y="5611318"/>
            <a:ext cx="864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a:latin typeface="BIZ UDPゴシック" panose="020B0400000000000000" pitchFamily="50" charset="-128"/>
                <a:ea typeface="BIZ UDPゴシック" panose="020B0400000000000000" pitchFamily="50" charset="-128"/>
              </a:rPr>
              <a:t>国保</a:t>
            </a:r>
            <a:r>
              <a:rPr kumimoji="1" lang="ja-JP" altLang="en-US" sz="1000" dirty="0" smtClean="0">
                <a:latin typeface="BIZ UDPゴシック" panose="020B0400000000000000" pitchFamily="50" charset="-128"/>
                <a:ea typeface="BIZ UDPゴシック" panose="020B0400000000000000" pitchFamily="50" charset="-128"/>
              </a:rPr>
              <a:t>事業</a:t>
            </a:r>
            <a:endParaRPr kumimoji="1" lang="ja-JP" altLang="en-US" sz="1000" dirty="0">
              <a:latin typeface="BIZ UDPゴシック" panose="020B0400000000000000" pitchFamily="50" charset="-128"/>
              <a:ea typeface="BIZ UDPゴシック" panose="020B0400000000000000" pitchFamily="50" charset="-128"/>
            </a:endParaRPr>
          </a:p>
        </p:txBody>
      </p:sp>
      <p:sp>
        <p:nvSpPr>
          <p:cNvPr id="19" name="テキスト ボックス 18"/>
          <p:cNvSpPr txBox="1"/>
          <p:nvPr/>
        </p:nvSpPr>
        <p:spPr>
          <a:xfrm>
            <a:off x="7259896" y="4908565"/>
            <a:ext cx="1620000" cy="276999"/>
          </a:xfrm>
          <a:prstGeom prst="rect">
            <a:avLst/>
          </a:prstGeom>
          <a:solidFill>
            <a:schemeClr val="bg1"/>
          </a:solidFill>
          <a:ln>
            <a:solidFill>
              <a:schemeClr val="tx1"/>
            </a:solidFill>
          </a:ln>
        </p:spPr>
        <p:txBody>
          <a:bodyPr wrap="square" rtlCol="0" anchor="ctr">
            <a:spAutoFit/>
          </a:bodyPr>
          <a:lstStyle/>
          <a:p>
            <a:pPr algn="ctr"/>
            <a:r>
              <a:rPr kumimoji="1" lang="ja-JP" altLang="en-US" sz="1200" dirty="0" smtClean="0">
                <a:latin typeface="BIZ UDPゴシック" panose="020B0400000000000000" pitchFamily="50" charset="-128"/>
                <a:ea typeface="BIZ UDPゴシック" panose="020B0400000000000000" pitchFamily="50" charset="-128"/>
              </a:rPr>
              <a:t>後期</a:t>
            </a:r>
            <a:r>
              <a:rPr kumimoji="1" lang="ja-JP" altLang="en-US" sz="1200" dirty="0">
                <a:latin typeface="BIZ UDPゴシック" panose="020B0400000000000000" pitchFamily="50" charset="-128"/>
                <a:ea typeface="BIZ UDPゴシック" panose="020B0400000000000000" pitchFamily="50" charset="-128"/>
              </a:rPr>
              <a:t>高齢</a:t>
            </a:r>
            <a:r>
              <a:rPr kumimoji="1" lang="ja-JP" altLang="en-US" sz="1200" dirty="0" smtClean="0">
                <a:latin typeface="BIZ UDPゴシック" panose="020B0400000000000000" pitchFamily="50" charset="-128"/>
                <a:ea typeface="BIZ UDPゴシック" panose="020B0400000000000000" pitchFamily="50" charset="-128"/>
              </a:rPr>
              <a:t>事業</a:t>
            </a:r>
            <a:endParaRPr kumimoji="1" lang="ja-JP" altLang="en-US" sz="1200" dirty="0">
              <a:latin typeface="BIZ UDPゴシック" panose="020B0400000000000000" pitchFamily="50" charset="-128"/>
              <a:ea typeface="BIZ UDPゴシック" panose="020B0400000000000000" pitchFamily="50" charset="-128"/>
            </a:endParaRPr>
          </a:p>
        </p:txBody>
      </p:sp>
      <p:sp>
        <p:nvSpPr>
          <p:cNvPr id="28" name="テキスト ボックス 27"/>
          <p:cNvSpPr txBox="1"/>
          <p:nvPr/>
        </p:nvSpPr>
        <p:spPr>
          <a:xfrm>
            <a:off x="3499728" y="5602721"/>
            <a:ext cx="1656000" cy="261610"/>
          </a:xfrm>
          <a:prstGeom prst="rect">
            <a:avLst/>
          </a:prstGeom>
          <a:noFill/>
        </p:spPr>
        <p:txBody>
          <a:bodyPr wrap="square" rtlCol="0">
            <a:spAutoFit/>
          </a:bodyPr>
          <a:lstStyle/>
          <a:p>
            <a:pPr algn="ctr"/>
            <a:r>
              <a:rPr kumimoji="1" lang="ja-JP" altLang="en-US" sz="1100" dirty="0">
                <a:latin typeface="BIZ UDPゴシック" panose="020B0400000000000000" pitchFamily="50" charset="-128"/>
                <a:ea typeface="BIZ UDPゴシック" panose="020B0400000000000000" pitchFamily="50" charset="-128"/>
              </a:rPr>
              <a:t>下水道</a:t>
            </a:r>
            <a:r>
              <a:rPr kumimoji="1" lang="ja-JP" altLang="en-US" sz="1100" dirty="0" smtClean="0">
                <a:latin typeface="BIZ UDPゴシック" panose="020B0400000000000000" pitchFamily="50" charset="-128"/>
                <a:ea typeface="BIZ UDPゴシック" panose="020B0400000000000000" pitchFamily="50" charset="-128"/>
              </a:rPr>
              <a:t>事業</a:t>
            </a:r>
            <a:endParaRPr kumimoji="1" lang="ja-JP" altLang="en-US" sz="1100" dirty="0">
              <a:latin typeface="BIZ UDPゴシック" panose="020B0400000000000000" pitchFamily="50" charset="-128"/>
              <a:ea typeface="BIZ UDPゴシック" panose="020B0400000000000000" pitchFamily="50" charset="-128"/>
            </a:endParaRPr>
          </a:p>
        </p:txBody>
      </p:sp>
      <p:sp>
        <p:nvSpPr>
          <p:cNvPr id="31" name="テキスト ボックス 30"/>
          <p:cNvSpPr txBox="1"/>
          <p:nvPr/>
        </p:nvSpPr>
        <p:spPr>
          <a:xfrm>
            <a:off x="3567365" y="6083960"/>
            <a:ext cx="1656000" cy="261610"/>
          </a:xfrm>
          <a:prstGeom prst="rect">
            <a:avLst/>
          </a:prstGeom>
          <a:noFill/>
        </p:spPr>
        <p:txBody>
          <a:bodyPr wrap="square" rtlCol="0">
            <a:spAutoFit/>
          </a:bodyPr>
          <a:lstStyle/>
          <a:p>
            <a:pPr algn="ctr"/>
            <a:r>
              <a:rPr kumimoji="1" lang="ja-JP" altLang="en-US" sz="1100" dirty="0">
                <a:latin typeface="BIZ UDPゴシック" panose="020B0400000000000000" pitchFamily="50" charset="-128"/>
                <a:ea typeface="BIZ UDPゴシック" panose="020B0400000000000000" pitchFamily="50" charset="-128"/>
              </a:rPr>
              <a:t>国保</a:t>
            </a:r>
            <a:r>
              <a:rPr kumimoji="1" lang="ja-JP" altLang="en-US" sz="1100" dirty="0" smtClean="0">
                <a:latin typeface="BIZ UDPゴシック" panose="020B0400000000000000" pitchFamily="50" charset="-128"/>
                <a:ea typeface="BIZ UDPゴシック" panose="020B0400000000000000" pitchFamily="50" charset="-128"/>
              </a:rPr>
              <a:t>事業</a:t>
            </a:r>
            <a:endParaRPr kumimoji="1" lang="ja-JP" altLang="en-US" sz="1100" dirty="0">
              <a:latin typeface="BIZ UDPゴシック" panose="020B0400000000000000" pitchFamily="50" charset="-128"/>
              <a:ea typeface="BIZ UDPゴシック" panose="020B0400000000000000" pitchFamily="50" charset="-128"/>
            </a:endParaRPr>
          </a:p>
        </p:txBody>
      </p:sp>
      <p:sp>
        <p:nvSpPr>
          <p:cNvPr id="32" name="テキスト ボックス 31"/>
          <p:cNvSpPr txBox="1"/>
          <p:nvPr/>
        </p:nvSpPr>
        <p:spPr>
          <a:xfrm>
            <a:off x="2095507" y="4813138"/>
            <a:ext cx="1656000" cy="261610"/>
          </a:xfrm>
          <a:prstGeom prst="rect">
            <a:avLst/>
          </a:prstGeom>
          <a:noFill/>
        </p:spPr>
        <p:txBody>
          <a:bodyPr wrap="square" rtlCol="0">
            <a:spAutoFit/>
          </a:bodyPr>
          <a:lstStyle/>
          <a:p>
            <a:pPr algn="ctr"/>
            <a:r>
              <a:rPr kumimoji="1" lang="ja-JP" altLang="en-US" sz="1100" b="1" u="sng" dirty="0" smtClean="0">
                <a:latin typeface="BIZ UDPゴシック" panose="020B0400000000000000" pitchFamily="50" charset="-128"/>
                <a:ea typeface="BIZ UDPゴシック" panose="020B0400000000000000" pitchFamily="50" charset="-128"/>
              </a:rPr>
              <a:t>介護</a:t>
            </a:r>
            <a:r>
              <a:rPr kumimoji="1" lang="ja-JP" altLang="en-US" sz="1100" b="1" u="sng" dirty="0">
                <a:latin typeface="BIZ UDPゴシック" panose="020B0400000000000000" pitchFamily="50" charset="-128"/>
                <a:ea typeface="BIZ UDPゴシック" panose="020B0400000000000000" pitchFamily="50" charset="-128"/>
              </a:rPr>
              <a:t>保険</a:t>
            </a:r>
            <a:r>
              <a:rPr kumimoji="1" lang="ja-JP" altLang="en-US" sz="1100" b="1" u="sng" dirty="0" smtClean="0">
                <a:latin typeface="BIZ UDPゴシック" panose="020B0400000000000000" pitchFamily="50" charset="-128"/>
                <a:ea typeface="BIZ UDPゴシック" panose="020B0400000000000000" pitchFamily="50" charset="-128"/>
              </a:rPr>
              <a:t>事業</a:t>
            </a:r>
            <a:endParaRPr kumimoji="1" lang="ja-JP" altLang="en-US" sz="1100" b="1" u="sng" dirty="0">
              <a:latin typeface="BIZ UDPゴシック" panose="020B0400000000000000" pitchFamily="50" charset="-128"/>
              <a:ea typeface="BIZ UDPゴシック" panose="020B0400000000000000" pitchFamily="50" charset="-128"/>
            </a:endParaRPr>
          </a:p>
        </p:txBody>
      </p:sp>
      <p:sp>
        <p:nvSpPr>
          <p:cNvPr id="33" name="テキスト ボックス 32"/>
          <p:cNvSpPr txBox="1"/>
          <p:nvPr/>
        </p:nvSpPr>
        <p:spPr>
          <a:xfrm>
            <a:off x="2071447" y="4064319"/>
            <a:ext cx="1656000" cy="261610"/>
          </a:xfrm>
          <a:prstGeom prst="rect">
            <a:avLst/>
          </a:prstGeom>
          <a:noFill/>
        </p:spPr>
        <p:txBody>
          <a:bodyPr wrap="square" rtlCol="0">
            <a:spAutoFit/>
          </a:bodyPr>
          <a:lstStyle/>
          <a:p>
            <a:pPr algn="ctr"/>
            <a:r>
              <a:rPr kumimoji="1" lang="ja-JP" altLang="en-US" sz="1100" b="1" u="sng" dirty="0" smtClean="0">
                <a:latin typeface="BIZ UDPゴシック" panose="020B0400000000000000" pitchFamily="50" charset="-128"/>
                <a:ea typeface="BIZ UDPゴシック" panose="020B0400000000000000" pitchFamily="50" charset="-128"/>
              </a:rPr>
              <a:t>後期</a:t>
            </a:r>
            <a:r>
              <a:rPr kumimoji="1" lang="ja-JP" altLang="en-US" sz="1100" b="1" u="sng" dirty="0">
                <a:latin typeface="BIZ UDPゴシック" panose="020B0400000000000000" pitchFamily="50" charset="-128"/>
                <a:ea typeface="BIZ UDPゴシック" panose="020B0400000000000000" pitchFamily="50" charset="-128"/>
              </a:rPr>
              <a:t>高齢</a:t>
            </a:r>
            <a:r>
              <a:rPr kumimoji="1" lang="ja-JP" altLang="en-US" sz="1100" b="1" u="sng" dirty="0" smtClean="0">
                <a:latin typeface="BIZ UDPゴシック" panose="020B0400000000000000" pitchFamily="50" charset="-128"/>
                <a:ea typeface="BIZ UDPゴシック" panose="020B0400000000000000" pitchFamily="50" charset="-128"/>
              </a:rPr>
              <a:t>事業</a:t>
            </a:r>
            <a:endParaRPr kumimoji="1" lang="ja-JP" altLang="en-US" sz="1100" b="1" u="sng" dirty="0">
              <a:latin typeface="BIZ UDPゴシック" panose="020B0400000000000000" pitchFamily="50" charset="-128"/>
              <a:ea typeface="BIZ UDPゴシック" panose="020B0400000000000000" pitchFamily="50" charset="-128"/>
            </a:endParaRPr>
          </a:p>
        </p:txBody>
      </p:sp>
      <p:sp>
        <p:nvSpPr>
          <p:cNvPr id="26" name="テキスト ボックス 25"/>
          <p:cNvSpPr txBox="1"/>
          <p:nvPr/>
        </p:nvSpPr>
        <p:spPr>
          <a:xfrm>
            <a:off x="5284565" y="4252727"/>
            <a:ext cx="720000" cy="230832"/>
          </a:xfrm>
          <a:prstGeom prst="rect">
            <a:avLst/>
          </a:prstGeom>
          <a:noFill/>
        </p:spPr>
        <p:txBody>
          <a:bodyPr wrap="square" rtlCol="0">
            <a:spAutoFit/>
          </a:bodyPr>
          <a:lstStyle/>
          <a:p>
            <a:pPr algn="ctr"/>
            <a:r>
              <a:rPr kumimoji="1" lang="en-US" altLang="ja-JP" sz="900" dirty="0" smtClean="0">
                <a:latin typeface="BIZ UDPゴシック" panose="020B0400000000000000" pitchFamily="50" charset="-128"/>
                <a:ea typeface="BIZ UDPゴシック" panose="020B0400000000000000" pitchFamily="50" charset="-128"/>
              </a:rPr>
              <a:t>1,002</a:t>
            </a:r>
            <a:endParaRPr kumimoji="1" lang="ja-JP" altLang="en-US" sz="900" dirty="0">
              <a:latin typeface="BIZ UDPゴシック" panose="020B0400000000000000" pitchFamily="50" charset="-128"/>
              <a:ea typeface="BIZ UDPゴシック" panose="020B0400000000000000" pitchFamily="50" charset="-128"/>
            </a:endParaRPr>
          </a:p>
        </p:txBody>
      </p:sp>
      <p:cxnSp>
        <p:nvCxnSpPr>
          <p:cNvPr id="27" name="直線コネクタ 26"/>
          <p:cNvCxnSpPr/>
          <p:nvPr/>
        </p:nvCxnSpPr>
        <p:spPr>
          <a:xfrm flipV="1">
            <a:off x="5511633" y="4483100"/>
            <a:ext cx="0" cy="180000"/>
          </a:xfrm>
          <a:prstGeom prst="line">
            <a:avLst/>
          </a:prstGeom>
          <a:ln w="6350"/>
        </p:spPr>
        <p:style>
          <a:lnRef idx="1">
            <a:schemeClr val="dk1"/>
          </a:lnRef>
          <a:fillRef idx="0">
            <a:schemeClr val="dk1"/>
          </a:fillRef>
          <a:effectRef idx="0">
            <a:schemeClr val="dk1"/>
          </a:effectRef>
          <a:fontRef idx="minor">
            <a:schemeClr val="tx1"/>
          </a:fontRef>
        </p:style>
      </p:cxnSp>
      <p:sp>
        <p:nvSpPr>
          <p:cNvPr id="36" name="テキスト ボックス 35"/>
          <p:cNvSpPr txBox="1"/>
          <p:nvPr/>
        </p:nvSpPr>
        <p:spPr>
          <a:xfrm>
            <a:off x="8941028" y="4076101"/>
            <a:ext cx="720000" cy="230832"/>
          </a:xfrm>
          <a:prstGeom prst="rect">
            <a:avLst/>
          </a:prstGeom>
          <a:noFill/>
        </p:spPr>
        <p:txBody>
          <a:bodyPr wrap="square" rtlCol="0">
            <a:spAutoFit/>
          </a:bodyPr>
          <a:lstStyle/>
          <a:p>
            <a:pPr algn="ctr"/>
            <a:r>
              <a:rPr kumimoji="1" lang="en-US" altLang="ja-JP" sz="900" dirty="0" smtClean="0">
                <a:latin typeface="BIZ UDPゴシック" panose="020B0400000000000000" pitchFamily="50" charset="-128"/>
                <a:ea typeface="BIZ UDPゴシック" panose="020B0400000000000000" pitchFamily="50" charset="-128"/>
              </a:rPr>
              <a:t>1,1</a:t>
            </a:r>
            <a:r>
              <a:rPr kumimoji="1" lang="ja-JP" altLang="en-US" sz="900" dirty="0" smtClean="0">
                <a:latin typeface="BIZ UDPゴシック" panose="020B0400000000000000" pitchFamily="50" charset="-128"/>
                <a:ea typeface="BIZ UDPゴシック" panose="020B0400000000000000" pitchFamily="50" charset="-128"/>
              </a:rPr>
              <a:t>１８</a:t>
            </a:r>
            <a:endParaRPr kumimoji="1" lang="ja-JP" altLang="en-US" sz="900" dirty="0">
              <a:latin typeface="BIZ UDPゴシック" panose="020B0400000000000000" pitchFamily="50" charset="-128"/>
              <a:ea typeface="BIZ UDPゴシック" panose="020B0400000000000000" pitchFamily="50" charset="-128"/>
            </a:endParaRPr>
          </a:p>
        </p:txBody>
      </p:sp>
      <p:cxnSp>
        <p:nvCxnSpPr>
          <p:cNvPr id="37" name="直線コネクタ 36"/>
          <p:cNvCxnSpPr/>
          <p:nvPr/>
        </p:nvCxnSpPr>
        <p:spPr>
          <a:xfrm flipV="1">
            <a:off x="9422626" y="4322516"/>
            <a:ext cx="0" cy="144000"/>
          </a:xfrm>
          <a:prstGeom prst="line">
            <a:avLst/>
          </a:prstGeom>
          <a:ln w="6350"/>
        </p:spPr>
        <p:style>
          <a:lnRef idx="1">
            <a:schemeClr val="dk1"/>
          </a:lnRef>
          <a:fillRef idx="0">
            <a:schemeClr val="dk1"/>
          </a:fillRef>
          <a:effectRef idx="0">
            <a:schemeClr val="dk1"/>
          </a:effectRef>
          <a:fontRef idx="minor">
            <a:schemeClr val="tx1"/>
          </a:fontRef>
        </p:style>
      </p:cxnSp>
      <p:sp>
        <p:nvSpPr>
          <p:cNvPr id="34" name="テキスト ボックス 33"/>
          <p:cNvSpPr txBox="1"/>
          <p:nvPr/>
        </p:nvSpPr>
        <p:spPr>
          <a:xfrm>
            <a:off x="4694766" y="3459483"/>
            <a:ext cx="828000" cy="246221"/>
          </a:xfrm>
          <a:prstGeom prst="rect">
            <a:avLst/>
          </a:prstGeom>
          <a:noFill/>
        </p:spPr>
        <p:txBody>
          <a:bodyPr wrap="square" rtlCol="0">
            <a:spAutoFit/>
          </a:bodyPr>
          <a:lstStyle/>
          <a:p>
            <a:pPr algn="ctr"/>
            <a:r>
              <a:rPr kumimoji="1" lang="ja-JP" altLang="en-US" sz="1000" dirty="0" smtClean="0">
                <a:latin typeface="BIZ UDPゴシック" panose="020B0400000000000000" pitchFamily="50" charset="-128"/>
                <a:ea typeface="BIZ UDPゴシック" panose="020B0400000000000000" pitchFamily="50" charset="-128"/>
              </a:rPr>
              <a:t>（百万円）</a:t>
            </a:r>
            <a:endParaRPr kumimoji="1" lang="ja-JP" altLang="en-US" sz="1000" dirty="0">
              <a:latin typeface="BIZ UDPゴシック" panose="020B0400000000000000" pitchFamily="50" charset="-128"/>
              <a:ea typeface="BIZ UDPゴシック" panose="020B0400000000000000" pitchFamily="50" charset="-128"/>
            </a:endParaRPr>
          </a:p>
        </p:txBody>
      </p:sp>
      <p:sp>
        <p:nvSpPr>
          <p:cNvPr id="35" name="テキスト ボックス 34"/>
          <p:cNvSpPr txBox="1"/>
          <p:nvPr/>
        </p:nvSpPr>
        <p:spPr>
          <a:xfrm>
            <a:off x="-16934" y="3472183"/>
            <a:ext cx="828000" cy="246221"/>
          </a:xfrm>
          <a:prstGeom prst="rect">
            <a:avLst/>
          </a:prstGeom>
          <a:noFill/>
        </p:spPr>
        <p:txBody>
          <a:bodyPr wrap="square" rtlCol="0">
            <a:spAutoFit/>
          </a:bodyPr>
          <a:lstStyle/>
          <a:p>
            <a:pPr algn="ctr"/>
            <a:r>
              <a:rPr kumimoji="1" lang="ja-JP" altLang="en-US" sz="1000" dirty="0" smtClean="0">
                <a:latin typeface="BIZ UDPゴシック" panose="020B0400000000000000" pitchFamily="50" charset="-128"/>
                <a:ea typeface="BIZ UDPゴシック" panose="020B0400000000000000" pitchFamily="50" charset="-128"/>
              </a:rPr>
              <a:t>（百万円）</a:t>
            </a:r>
            <a:endParaRPr kumimoji="1" lang="ja-JP" altLang="en-US" sz="1000" dirty="0">
              <a:latin typeface="BIZ UDPゴシック" panose="020B0400000000000000" pitchFamily="50" charset="-128"/>
              <a:ea typeface="BIZ UDPゴシック" panose="020B0400000000000000" pitchFamily="50" charset="-128"/>
            </a:endParaRPr>
          </a:p>
        </p:txBody>
      </p:sp>
      <p:sp>
        <p:nvSpPr>
          <p:cNvPr id="40" name="テキスト ボックス 39"/>
          <p:cNvSpPr txBox="1"/>
          <p:nvPr/>
        </p:nvSpPr>
        <p:spPr>
          <a:xfrm>
            <a:off x="7957726" y="4034391"/>
            <a:ext cx="720000" cy="230832"/>
          </a:xfrm>
          <a:prstGeom prst="rect">
            <a:avLst/>
          </a:prstGeom>
          <a:noFill/>
        </p:spPr>
        <p:txBody>
          <a:bodyPr wrap="square" rtlCol="0">
            <a:spAutoFit/>
          </a:bodyPr>
          <a:lstStyle/>
          <a:p>
            <a:pPr algn="ctr"/>
            <a:r>
              <a:rPr kumimoji="1" lang="en-US" altLang="ja-JP" sz="900" dirty="0" smtClean="0">
                <a:latin typeface="BIZ UDPゴシック" panose="020B0400000000000000" pitchFamily="50" charset="-128"/>
                <a:ea typeface="BIZ UDPゴシック" panose="020B0400000000000000" pitchFamily="50" charset="-128"/>
              </a:rPr>
              <a:t>1,1</a:t>
            </a:r>
            <a:r>
              <a:rPr kumimoji="1" lang="ja-JP" altLang="en-US" sz="900" dirty="0" smtClean="0">
                <a:latin typeface="BIZ UDPゴシック" panose="020B0400000000000000" pitchFamily="50" charset="-128"/>
                <a:ea typeface="BIZ UDPゴシック" panose="020B0400000000000000" pitchFamily="50" charset="-128"/>
              </a:rPr>
              <a:t>４１</a:t>
            </a:r>
            <a:endParaRPr kumimoji="1" lang="ja-JP" altLang="en-US" sz="900" dirty="0">
              <a:latin typeface="BIZ UDPゴシック" panose="020B0400000000000000" pitchFamily="50" charset="-128"/>
              <a:ea typeface="BIZ UDPゴシック" panose="020B0400000000000000" pitchFamily="50" charset="-128"/>
            </a:endParaRPr>
          </a:p>
        </p:txBody>
      </p:sp>
      <p:cxnSp>
        <p:nvCxnSpPr>
          <p:cNvPr id="41" name="直線コネクタ 40"/>
          <p:cNvCxnSpPr/>
          <p:nvPr/>
        </p:nvCxnSpPr>
        <p:spPr>
          <a:xfrm flipV="1">
            <a:off x="8305026" y="4271716"/>
            <a:ext cx="0" cy="144000"/>
          </a:xfrm>
          <a:prstGeom prst="line">
            <a:avLst/>
          </a:prstGeom>
          <a:ln w="6350"/>
        </p:spPr>
        <p:style>
          <a:lnRef idx="1">
            <a:schemeClr val="dk1"/>
          </a:lnRef>
          <a:fillRef idx="0">
            <a:schemeClr val="dk1"/>
          </a:fillRef>
          <a:effectRef idx="0">
            <a:schemeClr val="dk1"/>
          </a:effectRef>
          <a:fontRef idx="minor">
            <a:schemeClr val="tx1"/>
          </a:fontRef>
        </p:style>
      </p:cxnSp>
      <p:cxnSp>
        <p:nvCxnSpPr>
          <p:cNvPr id="4" name="直線矢印コネクタ 3"/>
          <p:cNvCxnSpPr/>
          <p:nvPr/>
        </p:nvCxnSpPr>
        <p:spPr>
          <a:xfrm flipH="1">
            <a:off x="5478725" y="4314386"/>
            <a:ext cx="861896" cy="4863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0" name="テキスト ボックス 19"/>
          <p:cNvSpPr txBox="1"/>
          <p:nvPr/>
        </p:nvSpPr>
        <p:spPr>
          <a:xfrm>
            <a:off x="6053396" y="4185186"/>
            <a:ext cx="108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100" dirty="0">
                <a:latin typeface="BIZ UDPゴシック" panose="020B0400000000000000" pitchFamily="50" charset="-128"/>
                <a:ea typeface="BIZ UDPゴシック" panose="020B0400000000000000" pitchFamily="50" charset="-128"/>
              </a:rPr>
              <a:t>下水道</a:t>
            </a:r>
            <a:r>
              <a:rPr kumimoji="1" lang="ja-JP" altLang="en-US" sz="1100" dirty="0" smtClean="0">
                <a:latin typeface="BIZ UDPゴシック" panose="020B0400000000000000" pitchFamily="50" charset="-128"/>
                <a:ea typeface="BIZ UDPゴシック" panose="020B0400000000000000" pitchFamily="50" charset="-128"/>
              </a:rPr>
              <a:t>事業</a:t>
            </a:r>
            <a:endParaRPr kumimoji="1" lang="ja-JP" altLang="en-US" sz="11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79879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0"/>
            <a:ext cx="9906000" cy="664219"/>
          </a:xfrm>
          <a:prstGeom prst="rect">
            <a:avLst/>
          </a:prstGeom>
          <a:gradFill flip="none" rotWithShape="1">
            <a:gsLst>
              <a:gs pos="0">
                <a:srgbClr val="002060"/>
              </a:gs>
              <a:gs pos="50000">
                <a:schemeClr val="tx2"/>
              </a:gs>
              <a:gs pos="100000">
                <a:schemeClr val="accent1">
                  <a:lumMod val="60000"/>
                  <a:lumOff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78059" y="66412"/>
            <a:ext cx="7829387" cy="523220"/>
          </a:xfrm>
          <a:prstGeom prst="rect">
            <a:avLst/>
          </a:prstGeom>
          <a:noFill/>
        </p:spPr>
        <p:txBody>
          <a:bodyPr wrap="none" rtlCol="0">
            <a:spAutoFit/>
          </a:bodyPr>
          <a:lstStyle/>
          <a:p>
            <a:r>
              <a:rPr kumimoji="1" lang="en-US" altLang="ja-JP"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6</a:t>
            </a:r>
            <a:r>
              <a:rPr kumimoji="1" lang="ja-JP" altLang="en-US" sz="2800" b="1" dirty="0" err="1"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sz="28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今後の行財政運営上の主要な課題等につい</a:t>
            </a:r>
            <a:r>
              <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て</a:t>
            </a:r>
            <a:endParaRPr kumimoji="1" lang="ja-JP" altLang="en-US" sz="2800" b="1" u="sng" dirty="0">
              <a:solidFill>
                <a:srgbClr val="FFFF0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17" name="テキスト ボックス 16">
            <a:extLst>
              <a:ext uri="{FF2B5EF4-FFF2-40B4-BE49-F238E27FC236}">
                <a16:creationId xmlns:a16="http://schemas.microsoft.com/office/drawing/2014/main" id="{ED0ABF41-51B1-4C5B-A09D-5FDFC46B62AC}"/>
              </a:ext>
            </a:extLst>
          </p:cNvPr>
          <p:cNvSpPr txBox="1"/>
          <p:nvPr/>
        </p:nvSpPr>
        <p:spPr>
          <a:xfrm>
            <a:off x="209479" y="825450"/>
            <a:ext cx="9487041" cy="4824398"/>
          </a:xfrm>
          <a:prstGeom prst="rect">
            <a:avLst/>
          </a:prstGeom>
          <a:noFill/>
        </p:spPr>
        <p:txBody>
          <a:bodyPr wrap="square" rtlCol="0">
            <a:spAutoFit/>
          </a:bodyPr>
          <a:lstStyle/>
          <a:p>
            <a:pPr>
              <a:lnSpc>
                <a:spcPct val="150000"/>
              </a:lnSpc>
            </a:pPr>
            <a:r>
              <a:rPr kumimoji="1" lang="ja-JP" altLang="en-US" b="1" dirty="0">
                <a:solidFill>
                  <a:schemeClr val="accent2"/>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kumimoji="1" lang="ja-JP" altLang="en-US"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今回の財政シミュレーションに織り込まれていない課題等</a:t>
            </a:r>
            <a:endParaRPr kumimoji="1" lang="en-US" altLang="ja-JP"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ct val="150000"/>
              </a:lnSpc>
            </a:pPr>
            <a:endParaRPr kumimoji="1" lang="en-US" altLang="ja-JP" sz="700"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ct val="150000"/>
              </a:lnSpc>
            </a:pPr>
            <a:endParaRPr kumimoji="1" lang="ja-JP" altLang="en-US" sz="7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ct val="150000"/>
              </a:lnSpc>
            </a:pP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smtClean="0">
                <a:solidFill>
                  <a:schemeClr val="accent4"/>
                </a:solidFill>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コロナ</a:t>
            </a:r>
            <a:r>
              <a:rPr kumimoji="1" lang="ja-JP" altLang="en-US" sz="1600" dirty="0">
                <a:latin typeface="BIZ UDPゴシック" panose="020B0400000000000000" pitchFamily="50" charset="-128"/>
                <a:ea typeface="BIZ UDPゴシック" panose="020B0400000000000000" pitchFamily="50" charset="-128"/>
              </a:rPr>
              <a:t>禍</a:t>
            </a:r>
            <a:r>
              <a:rPr kumimoji="1" lang="ja-JP" altLang="en-US" sz="1600" dirty="0" smtClean="0">
                <a:latin typeface="BIZ UDPゴシック" panose="020B0400000000000000" pitchFamily="50" charset="-128"/>
                <a:ea typeface="BIZ UDPゴシック" panose="020B0400000000000000" pitchFamily="50" charset="-128"/>
              </a:rPr>
              <a:t>などによる今後の景気動向が各町村の税収や歳出に</a:t>
            </a:r>
            <a:r>
              <a:rPr kumimoji="1" lang="ja-JP" altLang="en-US" sz="1600" dirty="0">
                <a:latin typeface="BIZ UDPゴシック" panose="020B0400000000000000" pitchFamily="50" charset="-128"/>
                <a:ea typeface="BIZ UDPゴシック" panose="020B0400000000000000" pitchFamily="50" charset="-128"/>
              </a:rPr>
              <a:t>及ぼす影響</a:t>
            </a:r>
            <a:endParaRPr kumimoji="1" lang="en-US" altLang="ja-JP" sz="1600" dirty="0">
              <a:latin typeface="BIZ UDPゴシック" panose="020B0400000000000000" pitchFamily="50" charset="-128"/>
              <a:ea typeface="BIZ UDPゴシック" panose="020B0400000000000000" pitchFamily="50" charset="-128"/>
            </a:endParaRPr>
          </a:p>
          <a:p>
            <a:pPr>
              <a:lnSpc>
                <a:spcPct val="150000"/>
              </a:lnSpc>
            </a:pP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a:solidFill>
                  <a:schemeClr val="accent4"/>
                </a:solidFill>
                <a:latin typeface="BIZ UDPゴシック" panose="020B0400000000000000" pitchFamily="50" charset="-128"/>
                <a:ea typeface="BIZ UDPゴシック" panose="020B0400000000000000" pitchFamily="50" charset="-128"/>
              </a:rPr>
              <a:t>●</a:t>
            </a: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老朽化が進む公共施設・インフラの更新・保全等に係る経費の増高</a:t>
            </a:r>
            <a:endParaRPr kumimoji="1" lang="en-US" altLang="ja-JP" sz="1600" dirty="0" smtClean="0">
              <a:latin typeface="BIZ UDPゴシック" panose="020B0400000000000000" pitchFamily="50" charset="-128"/>
              <a:ea typeface="BIZ UDPゴシック" panose="020B0400000000000000" pitchFamily="50" charset="-128"/>
            </a:endParaRPr>
          </a:p>
          <a:p>
            <a:pPr>
              <a:lnSpc>
                <a:spcPct val="150000"/>
              </a:lnSpc>
            </a:pP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a:solidFill>
                  <a:schemeClr val="accent4"/>
                </a:solidFill>
                <a:latin typeface="BIZ UDPゴシック" panose="020B0400000000000000" pitchFamily="50" charset="-128"/>
                <a:ea typeface="BIZ UDPゴシック" panose="020B0400000000000000" pitchFamily="50" charset="-128"/>
              </a:rPr>
              <a:t>●</a:t>
            </a: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令和６年度以降の扶助費の動向とそれに係る国の地方財政措置の状況</a:t>
            </a:r>
            <a:endParaRPr kumimoji="1" lang="en-US" altLang="ja-JP" sz="1600" dirty="0">
              <a:latin typeface="BIZ UDPゴシック" panose="020B0400000000000000" pitchFamily="50" charset="-128"/>
              <a:ea typeface="BIZ UDPゴシック" panose="020B0400000000000000" pitchFamily="50" charset="-128"/>
            </a:endParaRPr>
          </a:p>
          <a:p>
            <a:pPr>
              <a:lnSpc>
                <a:spcPct val="150000"/>
              </a:lnSpc>
            </a:pPr>
            <a:endParaRPr kumimoji="1" lang="en-US" altLang="ja-JP" sz="600" dirty="0" smtClean="0">
              <a:latin typeface="BIZ UDPゴシック" panose="020B0400000000000000" pitchFamily="50" charset="-128"/>
              <a:ea typeface="BIZ UDPゴシック" panose="020B0400000000000000" pitchFamily="50" charset="-128"/>
            </a:endParaRPr>
          </a:p>
          <a:p>
            <a:pPr>
              <a:lnSpc>
                <a:spcPct val="150000"/>
              </a:lnSpc>
            </a:pPr>
            <a:r>
              <a:rPr kumimoji="1" lang="ja-JP" altLang="en-US" sz="1200" dirty="0" smtClean="0">
                <a:latin typeface="BIZ UDPゴシック" panose="020B0400000000000000" pitchFamily="50" charset="-128"/>
                <a:ea typeface="BIZ UDPゴシック" panose="020B0400000000000000" pitchFamily="50" charset="-128"/>
              </a:rPr>
              <a:t>　</a:t>
            </a:r>
            <a:endParaRPr kumimoji="1" lang="en-US" altLang="ja-JP" sz="1050" dirty="0" smtClean="0">
              <a:latin typeface="BIZ UDPゴシック" panose="020B0400000000000000" pitchFamily="50" charset="-128"/>
              <a:ea typeface="BIZ UDPゴシック" panose="020B0400000000000000" pitchFamily="50" charset="-128"/>
            </a:endParaRPr>
          </a:p>
          <a:p>
            <a:pPr>
              <a:lnSpc>
                <a:spcPct val="150000"/>
              </a:lnSpc>
            </a:pP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① </a:t>
            </a:r>
            <a:r>
              <a:rPr kumimoji="1" lang="en-US" altLang="ja-JP" sz="1600" b="1" u="sng" dirty="0" smtClean="0">
                <a:solidFill>
                  <a:schemeClr val="accent2"/>
                </a:solidFill>
                <a:latin typeface="BIZ UDPゴシック" panose="020B0400000000000000" pitchFamily="50" charset="-128"/>
                <a:ea typeface="BIZ UDPゴシック" panose="020B0400000000000000" pitchFamily="50" charset="-128"/>
              </a:rPr>
              <a:t>4</a:t>
            </a:r>
            <a:r>
              <a:rPr kumimoji="1" lang="ja-JP" altLang="en-US" sz="1600" b="1" u="sng" dirty="0" smtClean="0">
                <a:solidFill>
                  <a:schemeClr val="accent2"/>
                </a:solidFill>
                <a:latin typeface="BIZ UDPゴシック" panose="020B0400000000000000" pitchFamily="50" charset="-128"/>
                <a:ea typeface="BIZ UDPゴシック" panose="020B0400000000000000" pitchFamily="50" charset="-128"/>
              </a:rPr>
              <a:t>年連続して決算で財政調整基金取崩し</a:t>
            </a:r>
            <a:r>
              <a:rPr kumimoji="1" lang="ja-JP" altLang="en-US" sz="1600" dirty="0" smtClean="0">
                <a:latin typeface="BIZ UDPゴシック" panose="020B0400000000000000" pitchFamily="50" charset="-128"/>
                <a:ea typeface="BIZ UDPゴシック" panose="020B0400000000000000" pitchFamily="50" charset="-128"/>
              </a:rPr>
              <a:t> </a:t>
            </a:r>
            <a:r>
              <a:rPr kumimoji="1" lang="ja-JP" altLang="en-US" sz="1400" dirty="0" smtClean="0">
                <a:latin typeface="BIZ UDPゴシック" panose="020B0400000000000000" pitchFamily="50" charset="-128"/>
                <a:ea typeface="BIZ UDPゴシック" panose="020B0400000000000000" pitchFamily="50" charset="-128"/>
              </a:rPr>
              <a:t>（</a:t>
            </a:r>
            <a:r>
              <a:rPr kumimoji="1" lang="en-US" altLang="ja-JP" sz="1400" dirty="0" smtClean="0">
                <a:latin typeface="BIZ UDPゴシック" panose="020B0400000000000000" pitchFamily="50" charset="-128"/>
                <a:ea typeface="BIZ UDPゴシック" panose="020B0400000000000000" pitchFamily="50" charset="-128"/>
              </a:rPr>
              <a:t>R</a:t>
            </a:r>
            <a:r>
              <a:rPr kumimoji="1" lang="ja-JP" altLang="en-US" sz="1400" dirty="0" smtClean="0">
                <a:latin typeface="BIZ UDPゴシック" panose="020B0400000000000000" pitchFamily="50" charset="-128"/>
                <a:ea typeface="BIZ UDPゴシック" panose="020B0400000000000000" pitchFamily="50" charset="-128"/>
              </a:rPr>
              <a:t>１：</a:t>
            </a:r>
            <a:r>
              <a:rPr kumimoji="1" lang="en-US" altLang="ja-JP" sz="1400" dirty="0" smtClean="0">
                <a:latin typeface="BIZ UDPゴシック" panose="020B0400000000000000" pitchFamily="50" charset="-128"/>
                <a:ea typeface="BIZ UDPゴシック" panose="020B0400000000000000" pitchFamily="50" charset="-128"/>
              </a:rPr>
              <a:t>290</a:t>
            </a:r>
            <a:r>
              <a:rPr kumimoji="1" lang="ja-JP" altLang="en-US" sz="1400" dirty="0" smtClean="0">
                <a:latin typeface="BIZ UDPゴシック" panose="020B0400000000000000" pitchFamily="50" charset="-128"/>
                <a:ea typeface="BIZ UDPゴシック" panose="020B0400000000000000" pitchFamily="50" charset="-128"/>
              </a:rPr>
              <a:t>百万円、　</a:t>
            </a:r>
            <a:r>
              <a:rPr kumimoji="1" lang="en-US" altLang="ja-JP" sz="1400" dirty="0" smtClean="0">
                <a:latin typeface="BIZ UDPゴシック" panose="020B0400000000000000" pitchFamily="50" charset="-128"/>
                <a:ea typeface="BIZ UDPゴシック" panose="020B0400000000000000" pitchFamily="50" charset="-128"/>
              </a:rPr>
              <a:t>H</a:t>
            </a:r>
            <a:r>
              <a:rPr kumimoji="1" lang="ja-JP" altLang="en-US" sz="1400" dirty="0" smtClean="0">
                <a:latin typeface="BIZ UDPゴシック" panose="020B0400000000000000" pitchFamily="50" charset="-128"/>
                <a:ea typeface="BIZ UDPゴシック" panose="020B0400000000000000" pitchFamily="50" charset="-128"/>
              </a:rPr>
              <a:t>３０：</a:t>
            </a:r>
            <a:r>
              <a:rPr kumimoji="1" lang="en-US" altLang="ja-JP" sz="1400" dirty="0" smtClean="0">
                <a:latin typeface="BIZ UDPゴシック" panose="020B0400000000000000" pitchFamily="50" charset="-128"/>
                <a:ea typeface="BIZ UDPゴシック" panose="020B0400000000000000" pitchFamily="50" charset="-128"/>
              </a:rPr>
              <a:t>470</a:t>
            </a:r>
            <a:r>
              <a:rPr kumimoji="1" lang="ja-JP" altLang="en-US" sz="1400" dirty="0" smtClean="0">
                <a:latin typeface="BIZ UDPゴシック" panose="020B0400000000000000" pitchFamily="50" charset="-128"/>
                <a:ea typeface="BIZ UDPゴシック" panose="020B0400000000000000" pitchFamily="50" charset="-128"/>
              </a:rPr>
              <a:t>百万円、　</a:t>
            </a:r>
            <a:r>
              <a:rPr kumimoji="1" lang="en-US" altLang="ja-JP" sz="1400" dirty="0" smtClean="0">
                <a:latin typeface="BIZ UDPゴシック" panose="020B0400000000000000" pitchFamily="50" charset="-128"/>
                <a:ea typeface="BIZ UDPゴシック" panose="020B0400000000000000" pitchFamily="50" charset="-128"/>
              </a:rPr>
              <a:t>H</a:t>
            </a:r>
            <a:r>
              <a:rPr kumimoji="1" lang="ja-JP" altLang="en-US" sz="1400" dirty="0" smtClean="0">
                <a:latin typeface="BIZ UDPゴシック" panose="020B0400000000000000" pitchFamily="50" charset="-128"/>
                <a:ea typeface="BIZ UDPゴシック" panose="020B0400000000000000" pitchFamily="50" charset="-128"/>
              </a:rPr>
              <a:t>２９：</a:t>
            </a:r>
            <a:r>
              <a:rPr kumimoji="1" lang="en-US" altLang="ja-JP" sz="1400" dirty="0" smtClean="0">
                <a:latin typeface="BIZ UDPゴシック" panose="020B0400000000000000" pitchFamily="50" charset="-128"/>
                <a:ea typeface="BIZ UDPゴシック" panose="020B0400000000000000" pitchFamily="50" charset="-128"/>
              </a:rPr>
              <a:t>150</a:t>
            </a:r>
            <a:r>
              <a:rPr kumimoji="1" lang="ja-JP" altLang="en-US" sz="1400" dirty="0" smtClean="0">
                <a:latin typeface="BIZ UDPゴシック" panose="020B0400000000000000" pitchFamily="50" charset="-128"/>
                <a:ea typeface="BIZ UDPゴシック" panose="020B0400000000000000" pitchFamily="50" charset="-128"/>
              </a:rPr>
              <a:t>百万円）</a:t>
            </a:r>
            <a:endParaRPr kumimoji="1" lang="en-US" altLang="ja-JP" sz="1400" b="1" u="sng" dirty="0" smtClean="0">
              <a:solidFill>
                <a:schemeClr val="accent2"/>
              </a:solidFill>
              <a:latin typeface="BIZ UDPゴシック" panose="020B0400000000000000" pitchFamily="50" charset="-128"/>
              <a:ea typeface="BIZ UDPゴシック" panose="020B0400000000000000" pitchFamily="50" charset="-128"/>
            </a:endParaRPr>
          </a:p>
          <a:p>
            <a:pPr>
              <a:lnSpc>
                <a:spcPct val="150000"/>
              </a:lnSpc>
            </a:pPr>
            <a:endParaRPr kumimoji="1" lang="en-US" altLang="ja-JP" sz="900" dirty="0" smtClean="0">
              <a:latin typeface="BIZ UDPゴシック" panose="020B0400000000000000" pitchFamily="50" charset="-128"/>
              <a:ea typeface="BIZ UDPゴシック" panose="020B0400000000000000" pitchFamily="50" charset="-128"/>
            </a:endParaRPr>
          </a:p>
          <a:p>
            <a:pPr>
              <a:lnSpc>
                <a:spcPct val="150000"/>
              </a:lnSpc>
            </a:pP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② 町税の減少と扶助費・繰出金・人件費な</a:t>
            </a:r>
            <a:r>
              <a:rPr kumimoji="1" lang="ja-JP" altLang="en-US" sz="1600" dirty="0">
                <a:latin typeface="BIZ UDPゴシック" panose="020B0400000000000000" pitchFamily="50" charset="-128"/>
                <a:ea typeface="BIZ UDPゴシック" panose="020B0400000000000000" pitchFamily="50" charset="-128"/>
              </a:rPr>
              <a:t>ど</a:t>
            </a:r>
            <a:r>
              <a:rPr kumimoji="1" lang="ja-JP" altLang="en-US" sz="1600" dirty="0" smtClean="0">
                <a:latin typeface="BIZ UDPゴシック" panose="020B0400000000000000" pitchFamily="50" charset="-128"/>
                <a:ea typeface="BIZ UDPゴシック" panose="020B0400000000000000" pitchFamily="50" charset="-128"/>
              </a:rPr>
              <a:t>の増高により財政構造の硬直化が進んでおり、</a:t>
            </a:r>
            <a:r>
              <a:rPr kumimoji="1" lang="en-US" altLang="ja-JP" sz="1600" dirty="0" smtClean="0">
                <a:latin typeface="BIZ UDPゴシック" panose="020B0400000000000000" pitchFamily="50" charset="-128"/>
                <a:ea typeface="BIZ UDPゴシック" panose="020B0400000000000000" pitchFamily="50" charset="-128"/>
              </a:rPr>
              <a:t/>
            </a:r>
            <a:br>
              <a:rPr kumimoji="1" lang="en-US" altLang="ja-JP" sz="1600" dirty="0" smtClean="0">
                <a:latin typeface="BIZ UDPゴシック" panose="020B0400000000000000" pitchFamily="50" charset="-128"/>
                <a:ea typeface="BIZ UDPゴシック" panose="020B0400000000000000" pitchFamily="50" charset="-128"/>
              </a:rPr>
            </a:br>
            <a:r>
              <a:rPr kumimoji="1" lang="en-US" altLang="ja-JP" sz="1600" dirty="0" smtClean="0">
                <a:latin typeface="BIZ UDPゴシック" panose="020B0400000000000000" pitchFamily="50" charset="-128"/>
                <a:ea typeface="BIZ UDPゴシック" panose="020B0400000000000000" pitchFamily="50" charset="-128"/>
              </a:rPr>
              <a:t>      </a:t>
            </a:r>
            <a:r>
              <a:rPr kumimoji="1" lang="ja-JP" altLang="en-US" sz="1600" b="1" u="sng" dirty="0" smtClean="0">
                <a:solidFill>
                  <a:schemeClr val="accent2"/>
                </a:solidFill>
                <a:latin typeface="BIZ UDPゴシック" panose="020B0400000000000000" pitchFamily="50" charset="-128"/>
                <a:ea typeface="BIZ UDPゴシック" panose="020B0400000000000000" pitchFamily="50" charset="-128"/>
              </a:rPr>
              <a:t>経常収支比率が高い</a:t>
            </a:r>
            <a:r>
              <a:rPr kumimoji="1" lang="ja-JP" altLang="en-US" sz="1600" dirty="0" smtClean="0">
                <a:latin typeface="BIZ UDPゴシック" panose="020B0400000000000000" pitchFamily="50" charset="-128"/>
                <a:ea typeface="BIZ UDPゴシック" panose="020B0400000000000000" pitchFamily="50" charset="-128"/>
              </a:rPr>
              <a:t> </a:t>
            </a:r>
            <a:r>
              <a:rPr kumimoji="1" lang="ja-JP" altLang="en-US" sz="1400" dirty="0" smtClean="0">
                <a:latin typeface="BIZ UDPゴシック" panose="020B0400000000000000" pitchFamily="50" charset="-128"/>
                <a:ea typeface="BIZ UDPゴシック" panose="020B0400000000000000" pitchFamily="50" charset="-128"/>
              </a:rPr>
              <a:t>（</a:t>
            </a:r>
            <a:r>
              <a:rPr kumimoji="1" lang="en-US" altLang="ja-JP" sz="1400" dirty="0" smtClean="0">
                <a:latin typeface="BIZ UDPゴシック" panose="020B0400000000000000" pitchFamily="50" charset="-128"/>
                <a:ea typeface="BIZ UDPゴシック" panose="020B0400000000000000" pitchFamily="50" charset="-128"/>
              </a:rPr>
              <a:t>R1</a:t>
            </a:r>
            <a:r>
              <a:rPr kumimoji="1" lang="ja-JP" altLang="en-US" sz="1400" dirty="0" smtClean="0">
                <a:latin typeface="BIZ UDPゴシック" panose="020B0400000000000000" pitchFamily="50" charset="-128"/>
                <a:ea typeface="BIZ UDPゴシック" panose="020B0400000000000000" pitchFamily="50" charset="-128"/>
              </a:rPr>
              <a:t>：</a:t>
            </a:r>
            <a:r>
              <a:rPr kumimoji="1" lang="en-US" altLang="ja-JP" sz="1400" dirty="0" smtClean="0">
                <a:latin typeface="BIZ UDPゴシック" panose="020B0400000000000000" pitchFamily="50" charset="-128"/>
                <a:ea typeface="BIZ UDPゴシック" panose="020B0400000000000000" pitchFamily="50" charset="-128"/>
              </a:rPr>
              <a:t>104.2%</a:t>
            </a:r>
            <a:r>
              <a:rPr kumimoji="1" lang="ja-JP" altLang="en-US" sz="1400" dirty="0" smtClean="0">
                <a:latin typeface="BIZ UDPゴシック" panose="020B0400000000000000" pitchFamily="50" charset="-128"/>
                <a:ea typeface="BIZ UDPゴシック" panose="020B0400000000000000" pitchFamily="50" charset="-128"/>
              </a:rPr>
              <a:t>）</a:t>
            </a:r>
            <a:endParaRPr kumimoji="1" lang="en-US" altLang="ja-JP" sz="1400" dirty="0" smtClean="0">
              <a:latin typeface="BIZ UDPゴシック" panose="020B0400000000000000" pitchFamily="50" charset="-128"/>
              <a:ea typeface="BIZ UDPゴシック" panose="020B0400000000000000" pitchFamily="50" charset="-128"/>
            </a:endParaRPr>
          </a:p>
          <a:p>
            <a:pPr>
              <a:lnSpc>
                <a:spcPct val="150000"/>
              </a:lnSpc>
            </a:pPr>
            <a:endParaRPr kumimoji="1" lang="en-US" altLang="ja-JP" sz="900" dirty="0" smtClean="0">
              <a:latin typeface="BIZ UDPゴシック" panose="020B0400000000000000" pitchFamily="50" charset="-128"/>
              <a:ea typeface="BIZ UDPゴシック" panose="020B0400000000000000" pitchFamily="50" charset="-128"/>
            </a:endParaRPr>
          </a:p>
          <a:p>
            <a:pPr>
              <a:lnSpc>
                <a:spcPct val="150000"/>
              </a:lnSpc>
            </a:pPr>
            <a:r>
              <a:rPr kumimoji="1" lang="ja-JP" altLang="en-US" sz="1600" dirty="0">
                <a:latin typeface="BIZ UDPゴシック" panose="020B0400000000000000" pitchFamily="50" charset="-128"/>
                <a:ea typeface="BIZ UDPゴシック" panose="020B0400000000000000" pitchFamily="50" charset="-128"/>
              </a:rPr>
              <a:t>　③ 猪名川上流広域ごみ処理施設組合（１市３町）が設置する</a:t>
            </a:r>
            <a:r>
              <a:rPr kumimoji="1" lang="ja-JP" altLang="en-US" sz="1600" b="1" u="sng" dirty="0">
                <a:solidFill>
                  <a:schemeClr val="accent2"/>
                </a:solidFill>
                <a:latin typeface="BIZ UDPゴシック" panose="020B0400000000000000" pitchFamily="50" charset="-128"/>
                <a:ea typeface="BIZ UDPゴシック" panose="020B0400000000000000" pitchFamily="50" charset="-128"/>
              </a:rPr>
              <a:t>ごみ処理施設の炉の更新</a:t>
            </a:r>
            <a:r>
              <a:rPr kumimoji="1" lang="ja-JP" altLang="en-US" sz="1600" dirty="0">
                <a:latin typeface="BIZ UDPゴシック" panose="020B0400000000000000" pitchFamily="50" charset="-128"/>
                <a:ea typeface="BIZ UDPゴシック" panose="020B0400000000000000" pitchFamily="50" charset="-128"/>
              </a:rPr>
              <a:t>が今後必要</a:t>
            </a:r>
            <a:endParaRPr kumimoji="1" lang="en-US" altLang="ja-JP" sz="1100" dirty="0">
              <a:latin typeface="BIZ UDPゴシック" panose="020B0400000000000000" pitchFamily="50" charset="-128"/>
              <a:ea typeface="BIZ UDPゴシック" panose="020B0400000000000000" pitchFamily="50" charset="-128"/>
            </a:endParaRPr>
          </a:p>
          <a:p>
            <a:pPr>
              <a:lnSpc>
                <a:spcPct val="150000"/>
              </a:lnSpc>
            </a:pPr>
            <a:endParaRPr kumimoji="1" lang="en-US" altLang="ja-JP" sz="900" dirty="0">
              <a:latin typeface="BIZ UDPゴシック" panose="020B0400000000000000" pitchFamily="50" charset="-128"/>
              <a:ea typeface="BIZ UDPゴシック" panose="020B0400000000000000" pitchFamily="50" charset="-128"/>
            </a:endParaRPr>
          </a:p>
          <a:p>
            <a:pPr>
              <a:lnSpc>
                <a:spcPct val="150000"/>
              </a:lnSpc>
            </a:pPr>
            <a:r>
              <a:rPr kumimoji="1" lang="ja-JP" altLang="en-US" sz="1600" dirty="0">
                <a:latin typeface="BIZ UDPゴシック" panose="020B0400000000000000" pitchFamily="50" charset="-128"/>
                <a:ea typeface="BIZ UDPゴシック" panose="020B0400000000000000" pitchFamily="50" charset="-128"/>
              </a:rPr>
              <a:t>　④ 豊能郡環境施設組合のダイオキシン廃棄物処理問題では、</a:t>
            </a:r>
            <a:r>
              <a:rPr kumimoji="1" lang="ja-JP" altLang="en-US" sz="1600" b="1" u="sng" dirty="0">
                <a:solidFill>
                  <a:schemeClr val="accent2"/>
                </a:solidFill>
                <a:latin typeface="BIZ UDPゴシック" panose="020B0400000000000000" pitchFamily="50" charset="-128"/>
                <a:ea typeface="BIZ UDPゴシック" panose="020B0400000000000000" pitchFamily="50" charset="-128"/>
              </a:rPr>
              <a:t>仮置廃棄物の早急な処分</a:t>
            </a:r>
            <a:r>
              <a:rPr kumimoji="1" lang="ja-JP" altLang="en-US" sz="1600" dirty="0">
                <a:latin typeface="BIZ UDPゴシック" panose="020B0400000000000000" pitchFamily="50" charset="-128"/>
                <a:ea typeface="BIZ UDPゴシック" panose="020B0400000000000000" pitchFamily="50" charset="-128"/>
              </a:rPr>
              <a:t>が</a:t>
            </a:r>
            <a:r>
              <a:rPr kumimoji="1" lang="ja-JP" altLang="en-US" sz="1600" dirty="0" smtClean="0">
                <a:latin typeface="BIZ UDPゴシック" panose="020B0400000000000000" pitchFamily="50" charset="-128"/>
                <a:ea typeface="BIZ UDPゴシック" panose="020B0400000000000000" pitchFamily="50" charset="-128"/>
              </a:rPr>
              <a:t>必要</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21" name="正方形/長方形 20">
            <a:extLst>
              <a:ext uri="{FF2B5EF4-FFF2-40B4-BE49-F238E27FC236}">
                <a16:creationId xmlns:a16="http://schemas.microsoft.com/office/drawing/2014/main" id="{5CA21555-70B0-4400-BC5B-57799A123990}"/>
              </a:ext>
            </a:extLst>
          </p:cNvPr>
          <p:cNvSpPr/>
          <p:nvPr/>
        </p:nvSpPr>
        <p:spPr>
          <a:xfrm>
            <a:off x="209479" y="812373"/>
            <a:ext cx="9487041" cy="5508000"/>
          </a:xfrm>
          <a:prstGeom prst="rect">
            <a:avLst/>
          </a:prstGeom>
          <a:noFill/>
          <a:ln w="19050" cmpd="thickThi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7" name="正方形/長方形 26">
            <a:extLst>
              <a:ext uri="{FF2B5EF4-FFF2-40B4-BE49-F238E27FC236}">
                <a16:creationId xmlns:a16="http://schemas.microsoft.com/office/drawing/2014/main" id="{E52D2F3E-F649-4A36-92DB-058AAA4FA4F7}"/>
              </a:ext>
            </a:extLst>
          </p:cNvPr>
          <p:cNvSpPr/>
          <p:nvPr/>
        </p:nvSpPr>
        <p:spPr>
          <a:xfrm>
            <a:off x="9404029" y="6437794"/>
            <a:ext cx="476952"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６</a:t>
            </a:r>
          </a:p>
        </p:txBody>
      </p:sp>
      <p:sp>
        <p:nvSpPr>
          <p:cNvPr id="4" name="正方形/長方形 3">
            <a:extLst>
              <a:ext uri="{FF2B5EF4-FFF2-40B4-BE49-F238E27FC236}">
                <a16:creationId xmlns:a16="http://schemas.microsoft.com/office/drawing/2014/main" id="{6CBA8F82-7745-45BA-996E-8BA002DE59B9}"/>
              </a:ext>
            </a:extLst>
          </p:cNvPr>
          <p:cNvSpPr/>
          <p:nvPr/>
        </p:nvSpPr>
        <p:spPr>
          <a:xfrm>
            <a:off x="353541" y="1432894"/>
            <a:ext cx="9074330" cy="1490294"/>
          </a:xfrm>
          <a:prstGeom prst="rect">
            <a:avLst/>
          </a:prstGeom>
          <a:no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600"/>
              </a:lnSpc>
            </a:pPr>
            <a:endParaRPr kumimoji="1" lang="ja-JP" altLang="en-US" sz="1600" b="1" u="sng" dirty="0">
              <a:solidFill>
                <a:schemeClr val="accent2"/>
              </a:solidFill>
            </a:endParaRPr>
          </a:p>
        </p:txBody>
      </p:sp>
      <p:sp>
        <p:nvSpPr>
          <p:cNvPr id="3" name="正方形/長方形 2"/>
          <p:cNvSpPr/>
          <p:nvPr/>
        </p:nvSpPr>
        <p:spPr>
          <a:xfrm>
            <a:off x="7410734" y="1757595"/>
            <a:ext cx="1800000" cy="900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全団体に共通</a:t>
            </a:r>
            <a:endParaRPr kumimoji="1" lang="ja-JP" altLang="en-US" b="1" dirty="0"/>
          </a:p>
        </p:txBody>
      </p:sp>
    </p:spTree>
    <p:extLst>
      <p:ext uri="{BB962C8B-B14F-4D97-AF65-F5344CB8AC3E}">
        <p14:creationId xmlns:p14="http://schemas.microsoft.com/office/powerpoint/2010/main" val="4293903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0"/>
            <a:ext cx="9906000" cy="664219"/>
          </a:xfrm>
          <a:prstGeom prst="rect">
            <a:avLst/>
          </a:prstGeom>
          <a:gradFill flip="none" rotWithShape="1">
            <a:gsLst>
              <a:gs pos="0">
                <a:srgbClr val="002060"/>
              </a:gs>
              <a:gs pos="50000">
                <a:schemeClr val="tx2"/>
              </a:gs>
              <a:gs pos="100000">
                <a:schemeClr val="accent1">
                  <a:lumMod val="60000"/>
                  <a:lumOff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78059" y="66412"/>
            <a:ext cx="6231193" cy="523220"/>
          </a:xfrm>
          <a:prstGeom prst="rect">
            <a:avLst/>
          </a:prstGeom>
          <a:noFill/>
        </p:spPr>
        <p:txBody>
          <a:bodyPr wrap="none" rtlCol="0">
            <a:spAutoFit/>
          </a:bodyPr>
          <a:lstStyle/>
          <a:p>
            <a:r>
              <a:rPr kumimoji="1" lang="en-US" altLang="ja-JP" sz="28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sz="28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参考</a:t>
            </a:r>
            <a:r>
              <a:rPr kumimoji="1" lang="en-US" altLang="ja-JP" sz="28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sz="28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財政シミュレーションの推計表</a:t>
            </a:r>
            <a:endParaRPr kumimoji="1" lang="ja-JP" altLang="en-US" sz="2800" b="1" u="sng" dirty="0">
              <a:solidFill>
                <a:srgbClr val="FFFF0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27" name="正方形/長方形 26">
            <a:extLst>
              <a:ext uri="{FF2B5EF4-FFF2-40B4-BE49-F238E27FC236}">
                <a16:creationId xmlns:a16="http://schemas.microsoft.com/office/drawing/2014/main" id="{E52D2F3E-F649-4A36-92DB-058AAA4FA4F7}"/>
              </a:ext>
            </a:extLst>
          </p:cNvPr>
          <p:cNvSpPr/>
          <p:nvPr/>
        </p:nvSpPr>
        <p:spPr>
          <a:xfrm>
            <a:off x="9404029" y="6437794"/>
            <a:ext cx="476952"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７</a:t>
            </a:r>
          </a:p>
        </p:txBody>
      </p:sp>
      <p:pic>
        <p:nvPicPr>
          <p:cNvPr id="2" name="図 1"/>
          <p:cNvPicPr>
            <a:picLocks noChangeAspect="1"/>
          </p:cNvPicPr>
          <p:nvPr/>
        </p:nvPicPr>
        <p:blipFill>
          <a:blip r:embed="rId2"/>
          <a:stretch>
            <a:fillRect/>
          </a:stretch>
        </p:blipFill>
        <p:spPr>
          <a:xfrm>
            <a:off x="107466" y="700087"/>
            <a:ext cx="9671971" cy="5764244"/>
          </a:xfrm>
          <a:prstGeom prst="rect">
            <a:avLst/>
          </a:prstGeom>
        </p:spPr>
      </p:pic>
      <p:sp>
        <p:nvSpPr>
          <p:cNvPr id="6" name="テキスト ボックス 5"/>
          <p:cNvSpPr txBox="1"/>
          <p:nvPr/>
        </p:nvSpPr>
        <p:spPr>
          <a:xfrm>
            <a:off x="318392" y="6479892"/>
            <a:ext cx="9360000" cy="276999"/>
          </a:xfrm>
          <a:prstGeom prst="rect">
            <a:avLst/>
          </a:prstGeom>
          <a:noFill/>
        </p:spPr>
        <p:txBody>
          <a:bodyPr wrap="square" rtlCol="0">
            <a:spAutoFit/>
          </a:bodyPr>
          <a:lstStyle/>
          <a:p>
            <a:r>
              <a:rPr kumimoji="1" lang="en-US" altLang="ja-JP" sz="1200" dirty="0" smtClean="0">
                <a:latin typeface="BIZ UDPゴシック" panose="020B0400000000000000" pitchFamily="50" charset="-128"/>
                <a:ea typeface="BIZ UDPゴシック" panose="020B0400000000000000" pitchFamily="50" charset="-128"/>
              </a:rPr>
              <a:t>※</a:t>
            </a:r>
            <a:r>
              <a:rPr kumimoji="1" lang="ja-JP" altLang="en-US" sz="1200" dirty="0" smtClean="0">
                <a:latin typeface="BIZ UDPゴシック" panose="020B0400000000000000" pitchFamily="50" charset="-128"/>
                <a:ea typeface="BIZ UDPゴシック" panose="020B0400000000000000" pitchFamily="50" charset="-128"/>
              </a:rPr>
              <a:t>　費目ごとに四捨五入した結果を歳入合計・歳出合計としているため、令和元年度の合計値は決算額と一致しない場合がある</a:t>
            </a:r>
            <a:endParaRPr kumimoji="1" lang="ja-JP" altLang="en-US" sz="12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16875657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17118</TotalTime>
  <Words>1251</Words>
  <Application>Microsoft Office PowerPoint</Application>
  <PresentationFormat>A4 210 x 297 mm</PresentationFormat>
  <Paragraphs>144</Paragraphs>
  <Slides>8</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8</vt:i4>
      </vt:variant>
    </vt:vector>
  </HeadingPairs>
  <TitlesOfParts>
    <vt:vector size="16" baseType="lpstr">
      <vt:lpstr>BIZ UDPゴシック</vt:lpstr>
      <vt:lpstr>游ゴシック</vt:lpstr>
      <vt:lpstr>游ゴシック Light</vt:lpstr>
      <vt:lpstr>Arial</vt:lpstr>
      <vt:lpstr>Calibri</vt:lpstr>
      <vt:lpstr>Calibri Light</vt:lpstr>
      <vt:lpstr>Wingdings</vt:lpstr>
      <vt:lpstr>Office テーマ</vt:lpstr>
      <vt:lpstr>豊能町中長期財政シミュレーション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「今後の人口減少・高齢化を見据えてー」</dc:title>
  <dc:creator>平井　良和</dc:creator>
  <cp:lastModifiedBy>中村　奈緒</cp:lastModifiedBy>
  <cp:revision>466</cp:revision>
  <cp:lastPrinted>2021-03-24T09:10:22Z</cp:lastPrinted>
  <dcterms:created xsi:type="dcterms:W3CDTF">2020-12-07T04:45:01Z</dcterms:created>
  <dcterms:modified xsi:type="dcterms:W3CDTF">2023-05-12T05:52:59Z</dcterms:modified>
</cp:coreProperties>
</file>