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87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1321" userDrawn="1">
          <p15:clr>
            <a:srgbClr val="A4A3A4"/>
          </p15:clr>
        </p15:guide>
        <p15:guide id="11" orient="horz" pos="1570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11" y="86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1321"/>
        <p:guide orient="horz" pos="1570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26368;&#32066;&#12304;36_&#33021;&#21218;&#30010;&#12305;&#20837;&#21147;&#12501;&#12457;&#12540;&#12512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26368;&#32066;&#12304;36_&#33021;&#21218;&#30010;&#12305;&#20837;&#21147;&#12501;&#12457;&#12540;&#12512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6%20&#33021;&#21218;&#30010;\&#12304;&#26356;&#26032;&#28168;&#12305;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949-4130-8773-0F2C1BC250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能勢町!$D$5:$R$5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能勢町!$D$6:$R$6</c:f>
              <c:numCache>
                <c:formatCode>#,##0_ </c:formatCode>
                <c:ptCount val="15"/>
                <c:pt idx="0">
                  <c:v>1804</c:v>
                </c:pt>
                <c:pt idx="1">
                  <c:v>1883</c:v>
                </c:pt>
                <c:pt idx="2">
                  <c:v>1935</c:v>
                </c:pt>
                <c:pt idx="3">
                  <c:v>1893</c:v>
                </c:pt>
                <c:pt idx="4">
                  <c:v>1859</c:v>
                </c:pt>
                <c:pt idx="5">
                  <c:v>1678</c:v>
                </c:pt>
                <c:pt idx="6">
                  <c:v>1542</c:v>
                </c:pt>
                <c:pt idx="7">
                  <c:v>1385</c:v>
                </c:pt>
                <c:pt idx="8">
                  <c:v>1252</c:v>
                </c:pt>
                <c:pt idx="9">
                  <c:v>1024</c:v>
                </c:pt>
                <c:pt idx="10">
                  <c:v>799</c:v>
                </c:pt>
                <c:pt idx="11">
                  <c:v>617</c:v>
                </c:pt>
                <c:pt idx="12">
                  <c:v>408</c:v>
                </c:pt>
                <c:pt idx="13">
                  <c:v>75</c:v>
                </c:pt>
                <c:pt idx="14">
                  <c:v>-229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9-4130-8773-0F2C1BC25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-31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能勢町!$D$5:$R$5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能勢町!$D$7:$R$7</c:f>
              <c:numCache>
                <c:formatCode>#,##0_ </c:formatCode>
                <c:ptCount val="15"/>
                <c:pt idx="0">
                  <c:v>158</c:v>
                </c:pt>
                <c:pt idx="1">
                  <c:v>103</c:v>
                </c:pt>
                <c:pt idx="2">
                  <c:v>42</c:v>
                </c:pt>
                <c:pt idx="3">
                  <c:v>-63</c:v>
                </c:pt>
                <c:pt idx="4">
                  <c:v>-34</c:v>
                </c:pt>
                <c:pt idx="5">
                  <c:v>-181</c:v>
                </c:pt>
                <c:pt idx="6">
                  <c:v>-136</c:v>
                </c:pt>
                <c:pt idx="7">
                  <c:v>-157</c:v>
                </c:pt>
                <c:pt idx="8">
                  <c:v>-133</c:v>
                </c:pt>
                <c:pt idx="9">
                  <c:v>-228</c:v>
                </c:pt>
                <c:pt idx="10">
                  <c:v>-225</c:v>
                </c:pt>
                <c:pt idx="11">
                  <c:v>-182</c:v>
                </c:pt>
                <c:pt idx="12">
                  <c:v>-209</c:v>
                </c:pt>
                <c:pt idx="13">
                  <c:v>-333</c:v>
                </c:pt>
                <c:pt idx="14">
                  <c:v>-304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49-4130-8773-0F2C1BC25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756576"/>
        <c:axId val="997755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22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997755328"/>
        <c:scaling>
          <c:orientation val="minMax"/>
        </c:scaling>
        <c:delete val="0"/>
        <c:axPos val="r"/>
        <c:numFmt formatCode="#,##0;&quot;▲ &quot;#,##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6576"/>
        <c:crosses val="max"/>
        <c:crossBetween val="between"/>
        <c:majorUnit val="200"/>
      </c:valAx>
      <c:catAx>
        <c:axId val="99775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7755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能勢町!$Q$66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能勢町!$C$43:$R$43</c:f>
              <c:numCache>
                <c:formatCode>General</c:formatCode>
                <c:ptCount val="16"/>
                <c:pt idx="0">
                  <c:v>702</c:v>
                </c:pt>
                <c:pt idx="1">
                  <c:v>676</c:v>
                </c:pt>
                <c:pt idx="2">
                  <c:v>799</c:v>
                </c:pt>
                <c:pt idx="3">
                  <c:v>803</c:v>
                </c:pt>
                <c:pt idx="4">
                  <c:v>820</c:v>
                </c:pt>
                <c:pt idx="5">
                  <c:v>455</c:v>
                </c:pt>
                <c:pt idx="6">
                  <c:v>458</c:v>
                </c:pt>
                <c:pt idx="7">
                  <c:v>460</c:v>
                </c:pt>
                <c:pt idx="8">
                  <c:v>335</c:v>
                </c:pt>
                <c:pt idx="9">
                  <c:v>337</c:v>
                </c:pt>
                <c:pt idx="10">
                  <c:v>340</c:v>
                </c:pt>
                <c:pt idx="11">
                  <c:v>342</c:v>
                </c:pt>
                <c:pt idx="12">
                  <c:v>344</c:v>
                </c:pt>
                <c:pt idx="13">
                  <c:v>347</c:v>
                </c:pt>
                <c:pt idx="14">
                  <c:v>349</c:v>
                </c:pt>
                <c:pt idx="15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C-4399-802B-7BEBB436E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能勢町!$Q$67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能勢町!$C$46:$R$46</c:f>
              <c:numCache>
                <c:formatCode>#,##0;"▲ "#,##0</c:formatCode>
                <c:ptCount val="16"/>
                <c:pt idx="0" formatCode="General">
                  <c:v>481.13333333333333</c:v>
                </c:pt>
                <c:pt idx="1">
                  <c:v>481.13333333333333</c:v>
                </c:pt>
                <c:pt idx="2">
                  <c:v>481.13333333333333</c:v>
                </c:pt>
                <c:pt idx="3">
                  <c:v>481.13333333333333</c:v>
                </c:pt>
                <c:pt idx="4">
                  <c:v>481.13333333333333</c:v>
                </c:pt>
                <c:pt idx="5">
                  <c:v>481.13333333333333</c:v>
                </c:pt>
                <c:pt idx="6">
                  <c:v>481.13333333333333</c:v>
                </c:pt>
                <c:pt idx="7">
                  <c:v>481.13333333333333</c:v>
                </c:pt>
                <c:pt idx="8">
                  <c:v>481.13333333333333</c:v>
                </c:pt>
                <c:pt idx="9">
                  <c:v>481.13333333333333</c:v>
                </c:pt>
                <c:pt idx="10">
                  <c:v>481.13333333333333</c:v>
                </c:pt>
                <c:pt idx="11">
                  <c:v>481.13333333333333</c:v>
                </c:pt>
                <c:pt idx="12">
                  <c:v>481.13333333333333</c:v>
                </c:pt>
                <c:pt idx="13">
                  <c:v>481.13333333333333</c:v>
                </c:pt>
                <c:pt idx="14">
                  <c:v>481.13333333333333</c:v>
                </c:pt>
                <c:pt idx="15">
                  <c:v>481.13333333333333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3C-4399-802B-7BEBB436E2D5}"/>
            </c:ext>
          </c:extLst>
        </c:ser>
        <c:ser>
          <c:idx val="2"/>
          <c:order val="2"/>
          <c:tx>
            <c:strRef>
              <c:f>能勢町!$Q$68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能勢町!$C$42:$R$42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能勢町!$C$49:$R$49</c:f>
              <c:numCache>
                <c:formatCode>#,##0_);[Red]\(#,##0\)</c:formatCode>
                <c:ptCount val="16"/>
                <c:pt idx="0">
                  <c:v>511</c:v>
                </c:pt>
                <c:pt idx="1">
                  <c:v>511</c:v>
                </c:pt>
                <c:pt idx="2" formatCode="General">
                  <c:v>511</c:v>
                </c:pt>
                <c:pt idx="3" formatCode="General">
                  <c:v>511</c:v>
                </c:pt>
                <c:pt idx="4" formatCode="General">
                  <c:v>511</c:v>
                </c:pt>
                <c:pt idx="5" formatCode="General">
                  <c:v>511</c:v>
                </c:pt>
                <c:pt idx="6" formatCode="General">
                  <c:v>511</c:v>
                </c:pt>
                <c:pt idx="7" formatCode="General">
                  <c:v>511</c:v>
                </c:pt>
                <c:pt idx="8" formatCode="General">
                  <c:v>511</c:v>
                </c:pt>
                <c:pt idx="9" formatCode="General">
                  <c:v>511</c:v>
                </c:pt>
                <c:pt idx="10" formatCode="General">
                  <c:v>511</c:v>
                </c:pt>
                <c:pt idx="11" formatCode="General">
                  <c:v>511</c:v>
                </c:pt>
                <c:pt idx="12" formatCode="General">
                  <c:v>511</c:v>
                </c:pt>
                <c:pt idx="13" formatCode="General">
                  <c:v>511</c:v>
                </c:pt>
                <c:pt idx="14" formatCode="General">
                  <c:v>511</c:v>
                </c:pt>
                <c:pt idx="15" formatCode="General">
                  <c:v>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3C-4399-802B-7BEBB436E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90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住民一人当たり歳出総額・歳入総額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能勢町!$P$152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能勢町!$D$115:$R$115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能勢町!$D$120:$R$120</c:f>
              <c:numCache>
                <c:formatCode>0_ </c:formatCode>
                <c:ptCount val="15"/>
                <c:pt idx="0">
                  <c:v>679.95310668229786</c:v>
                </c:pt>
                <c:pt idx="1">
                  <c:v>713.8922155688623</c:v>
                </c:pt>
                <c:pt idx="2">
                  <c:v>732.54959588537838</c:v>
                </c:pt>
                <c:pt idx="3">
                  <c:v>760.92126674176995</c:v>
                </c:pt>
                <c:pt idx="4">
                  <c:v>722.18665983868902</c:v>
                </c:pt>
                <c:pt idx="5">
                  <c:v>757.69885991351066</c:v>
                </c:pt>
                <c:pt idx="6">
                  <c:v>767.34200992888771</c:v>
                </c:pt>
                <c:pt idx="7">
                  <c:v>767.17976910390325</c:v>
                </c:pt>
                <c:pt idx="8">
                  <c:v>781.03423981964215</c:v>
                </c:pt>
                <c:pt idx="9">
                  <c:v>814.1989589358011</c:v>
                </c:pt>
                <c:pt idx="10">
                  <c:v>831.15533115533117</c:v>
                </c:pt>
                <c:pt idx="11">
                  <c:v>845.41431405463152</c:v>
                </c:pt>
                <c:pt idx="12">
                  <c:v>872.29369312833387</c:v>
                </c:pt>
                <c:pt idx="13">
                  <c:v>914.91766225379399</c:v>
                </c:pt>
                <c:pt idx="14">
                  <c:v>935.80575419923491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CD-466E-9258-3E0FB21AB8C3}"/>
            </c:ext>
          </c:extLst>
        </c:ser>
        <c:ser>
          <c:idx val="1"/>
          <c:order val="1"/>
          <c:tx>
            <c:strRef>
              <c:f>能勢町!$P$153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能勢町!$D$115:$R$115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能勢町!$D$129:$R$129</c:f>
              <c:numCache>
                <c:formatCode>#,##0_ </c:formatCode>
                <c:ptCount val="15"/>
                <c:pt idx="0">
                  <c:v>698.47596717467763</c:v>
                </c:pt>
                <c:pt idx="1">
                  <c:v>726.22754491017963</c:v>
                </c:pt>
                <c:pt idx="2">
                  <c:v>737.69287288758267</c:v>
                </c:pt>
                <c:pt idx="3">
                  <c:v>753.03542370759794</c:v>
                </c:pt>
                <c:pt idx="4">
                  <c:v>717.83382409422609</c:v>
                </c:pt>
                <c:pt idx="5">
                  <c:v>733.9798191586948</c:v>
                </c:pt>
                <c:pt idx="6">
                  <c:v>749.09432443311414</c:v>
                </c:pt>
                <c:pt idx="7">
                  <c:v>745.60197910940076</c:v>
                </c:pt>
                <c:pt idx="8">
                  <c:v>762.2939270114133</c:v>
                </c:pt>
                <c:pt idx="9">
                  <c:v>781.23192596876811</c:v>
                </c:pt>
                <c:pt idx="10">
                  <c:v>797.74279774279773</c:v>
                </c:pt>
                <c:pt idx="11">
                  <c:v>817.64077521745776</c:v>
                </c:pt>
                <c:pt idx="12">
                  <c:v>839.50423595858172</c:v>
                </c:pt>
                <c:pt idx="13">
                  <c:v>861.15595737810781</c:v>
                </c:pt>
                <c:pt idx="14">
                  <c:v>885.24862797272579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CD-466E-9258-3E0FB21AB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1000"/>
          <c:min val="600"/>
        </c:scaling>
        <c:delete val="1"/>
        <c:axPos val="l"/>
        <c:numFmt formatCode="0_ " sourceLinked="1"/>
        <c:majorTickMark val="out"/>
        <c:minorTickMark val="none"/>
        <c:tickLblPos val="none"/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r>
              <a:rPr lang="en-US" sz="1000" dirty="0"/>
              <a:t>【</a:t>
            </a:r>
            <a:r>
              <a:rPr lang="ja-JP" sz="1000" dirty="0"/>
              <a:t>住民一人当たり人件費・物件費の比較</a:t>
            </a:r>
            <a:r>
              <a:rPr lang="en-US" sz="1000" dirty="0"/>
              <a:t>】</a:t>
            </a:r>
            <a:endParaRPr lang="ja-JP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(日本語用のフォントを使用)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2.9177731021003371E-2"/>
          <c:y val="0.14302885353722539"/>
          <c:w val="0.9416445379579933"/>
          <c:h val="0.7426927647398895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能勢町!$D$166:$R$166</c:f>
              <c:numCache>
                <c:formatCode>0_ </c:formatCode>
                <c:ptCount val="15"/>
                <c:pt idx="0">
                  <c:v>228.57812683155552</c:v>
                </c:pt>
                <c:pt idx="1">
                  <c:v>233.56090549766441</c:v>
                </c:pt>
                <c:pt idx="2">
                  <c:v>240.26451138868478</c:v>
                </c:pt>
                <c:pt idx="3">
                  <c:v>251.37706559839762</c:v>
                </c:pt>
                <c:pt idx="4">
                  <c:v>253.2650448143406</c:v>
                </c:pt>
                <c:pt idx="5">
                  <c:v>272.66771488469607</c:v>
                </c:pt>
                <c:pt idx="6">
                  <c:v>267.23906627314193</c:v>
                </c:pt>
                <c:pt idx="7">
                  <c:v>277.48763056624523</c:v>
                </c:pt>
                <c:pt idx="8">
                  <c:v>282.83540022547913</c:v>
                </c:pt>
                <c:pt idx="9">
                  <c:v>305.27838033261031</c:v>
                </c:pt>
                <c:pt idx="10">
                  <c:v>311.65553080920569</c:v>
                </c:pt>
                <c:pt idx="11">
                  <c:v>312.63350625572167</c:v>
                </c:pt>
                <c:pt idx="12">
                  <c:v>328.67900847191714</c:v>
                </c:pt>
                <c:pt idx="13">
                  <c:v>354.80225988700562</c:v>
                </c:pt>
                <c:pt idx="14">
                  <c:v>360.43225270157939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00-4F64-B946-9A80408502F2}"/>
            </c:ext>
          </c:extLst>
        </c:ser>
        <c:ser>
          <c:idx val="1"/>
          <c:order val="1"/>
          <c:spPr>
            <a:ln w="31750" cap="rnd">
              <a:solidFill>
                <a:srgbClr val="70AD47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能勢町!$D$170:$R$170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00-4F64-B946-9A80408502F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能勢町!$D$159:$R$159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能勢町!$D$171:$R$171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00-4F64-B946-9A8040850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400"/>
          <c:min val="10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(日本語用のフォントを使用)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aseline="0">
          <a:latin typeface="(日本語用のフォントを使用)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能勢町の中長期財政シミュレーション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7345" y="91827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令和８年度以降、一貫して収支不足が発生し、令和１９年度には財政調整基金が枯渇する見通し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5EDE912-DE0B-457D-AECD-E80A354CD2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297424"/>
              </p:ext>
            </p:extLst>
          </p:nvPr>
        </p:nvGraphicFramePr>
        <p:xfrm>
          <a:off x="239485" y="1352086"/>
          <a:ext cx="9427029" cy="546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126438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76061" y="839075"/>
            <a:ext cx="9558540" cy="107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●人口減少に伴う税収減、社会保障経費の増のほか、大規模建設事業の影響により、令和８年度から収支不足となる推計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結果となった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・歳入：地方交付税は横置き、住民税は人口に連動するため、トータルでは減少傾向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・歳出：社会保障経費の増加や物価上昇により増加傾向。</a:t>
            </a:r>
            <a:endParaRPr kumimoji="1" lang="ja-JP" altLang="en-US" sz="1400" strike="dblStrike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8C9BF33-C66A-46B3-88E9-5F3361250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1" y="1980398"/>
            <a:ext cx="9577122" cy="461356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DA1040-A7A1-48E9-ADA6-3F6940FAD6E8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93FD1370-799F-41F7-968E-83FB73CFF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537539"/>
              </p:ext>
            </p:extLst>
          </p:nvPr>
        </p:nvGraphicFramePr>
        <p:xfrm>
          <a:off x="173993" y="2447605"/>
          <a:ext cx="9566907" cy="436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5100" y="904057"/>
            <a:ext cx="9680956" cy="14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●直近の実績をベースに推計しており、推計結果に老朽化対応や新規事業が適切に見込まれていない可能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●「公共施設再編計画」の取組み（集約化等）を反映すれば、事業費の圧縮が図られるものの、収支不足の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解消にまでは至らないことには留意が必要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2378" y="904058"/>
            <a:ext cx="9569629" cy="151688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18">
            <a:extLst>
              <a:ext uri="{FF2B5EF4-FFF2-40B4-BE49-F238E27FC236}">
                <a16:creationId xmlns:a16="http://schemas.microsoft.com/office/drawing/2014/main" id="{B50BBA23-473B-448A-B7A2-F04908E86D3C}"/>
              </a:ext>
            </a:extLst>
          </p:cNvPr>
          <p:cNvSpPr txBox="1"/>
          <p:nvPr/>
        </p:nvSpPr>
        <p:spPr>
          <a:xfrm>
            <a:off x="1690095" y="3707018"/>
            <a:ext cx="1987135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１億円</a:t>
            </a: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id="{71C55D56-40CD-4AC2-8922-F8F86ABFFB3D}"/>
              </a:ext>
            </a:extLst>
          </p:cNvPr>
          <p:cNvSpPr txBox="1"/>
          <p:nvPr/>
        </p:nvSpPr>
        <p:spPr>
          <a:xfrm>
            <a:off x="3314464" y="3676419"/>
            <a:ext cx="43193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現在の規模・スペックで長寿命化・更新した場合の費用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公営企業分を含んでいる</a:t>
            </a:r>
            <a:endParaRPr kumimoji="1" lang="en-US" altLang="ja-JP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4A023527-2CC9-497C-BB57-F0B934125640}"/>
              </a:ext>
            </a:extLst>
          </p:cNvPr>
          <p:cNvSpPr txBox="1"/>
          <p:nvPr/>
        </p:nvSpPr>
        <p:spPr>
          <a:xfrm>
            <a:off x="5314779" y="4224934"/>
            <a:ext cx="180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4.8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8935BCD-44EE-4C41-BDD9-EB09745430EA}"/>
              </a:ext>
            </a:extLst>
          </p:cNvPr>
          <p:cNvSpPr txBox="1"/>
          <p:nvPr/>
        </p:nvSpPr>
        <p:spPr>
          <a:xfrm>
            <a:off x="6982046" y="4194067"/>
            <a:ext cx="305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（物価上昇及び個別事業を反映）</a:t>
            </a: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1DC2604D-02D3-4C89-8E8E-846652ACE8E7}"/>
              </a:ext>
            </a:extLst>
          </p:cNvPr>
          <p:cNvSpPr/>
          <p:nvPr/>
        </p:nvSpPr>
        <p:spPr>
          <a:xfrm>
            <a:off x="3975555" y="4107806"/>
            <a:ext cx="409867" cy="424496"/>
          </a:xfrm>
          <a:prstGeom prst="downArrow">
            <a:avLst/>
          </a:prstGeom>
          <a:solidFill>
            <a:srgbClr val="FFC000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0" name="テキスト ボックス 12">
            <a:extLst>
              <a:ext uri="{FF2B5EF4-FFF2-40B4-BE49-F238E27FC236}">
                <a16:creationId xmlns:a16="http://schemas.microsoft.com/office/drawing/2014/main" id="{5D4731A5-C029-4F0E-A2E5-8AAA9C36E4C5}"/>
              </a:ext>
            </a:extLst>
          </p:cNvPr>
          <p:cNvSpPr txBox="1"/>
          <p:nvPr/>
        </p:nvSpPr>
        <p:spPr>
          <a:xfrm>
            <a:off x="2914929" y="4548191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再編計画に基づく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集約化等による縮減が可能</a:t>
            </a: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2E8712E8-D3E6-41DD-9F9C-9A401DE45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917828"/>
              </p:ext>
            </p:extLst>
          </p:nvPr>
        </p:nvGraphicFramePr>
        <p:xfrm>
          <a:off x="165100" y="2492374"/>
          <a:ext cx="4787900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87C145-9B3B-4ED3-B158-E162B3E37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774531"/>
              </p:ext>
            </p:extLst>
          </p:nvPr>
        </p:nvGraphicFramePr>
        <p:xfrm>
          <a:off x="4953002" y="2492376"/>
          <a:ext cx="4787898" cy="379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7134" y="915679"/>
            <a:ext cx="9573766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●人口減少に伴い、住民一人当たりの歳入・歳出の差は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徐々に拡大する見通し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●歳出のうち、行財政運営の効率性と関係性の高い「人件費・物件費」だけを見ると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、今後も拡大していき、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全国町村の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水準を大きく上回る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8999982" y="318223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8502560" y="4456564"/>
            <a:ext cx="636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377323" y="5553250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68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8511376" y="5307029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6741656" y="449620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6619026" y="515836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の全国平均値</a:t>
            </a:r>
          </a:p>
        </p:txBody>
      </p:sp>
      <p:sp>
        <p:nvSpPr>
          <p:cNvPr id="22" name="テキスト ボックス 1">
            <a:extLst>
              <a:ext uri="{FF2B5EF4-FFF2-40B4-BE49-F238E27FC236}">
                <a16:creationId xmlns:a16="http://schemas.microsoft.com/office/drawing/2014/main" id="{6D15852E-FC95-4B34-B0F5-6EBC4813C8BF}"/>
              </a:ext>
            </a:extLst>
          </p:cNvPr>
          <p:cNvSpPr txBox="1"/>
          <p:nvPr/>
        </p:nvSpPr>
        <p:spPr>
          <a:xfrm>
            <a:off x="4212084" y="3182233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94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416CF3A6-973D-4ED8-BAF0-A8EF0527694C}"/>
              </a:ext>
            </a:extLst>
          </p:cNvPr>
          <p:cNvSpPr txBox="1"/>
          <p:nvPr/>
        </p:nvSpPr>
        <p:spPr>
          <a:xfrm>
            <a:off x="377323" y="483967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kumimoji="1" lang="ja-JP" altLang="en-US" sz="1000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C7D1DAFD-83DC-45AF-9114-EBDAEE9336DC}"/>
              </a:ext>
            </a:extLst>
          </p:cNvPr>
          <p:cNvSpPr txBox="1"/>
          <p:nvPr/>
        </p:nvSpPr>
        <p:spPr>
          <a:xfrm>
            <a:off x="4212083" y="4159491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88</a:t>
            </a:r>
            <a:r>
              <a:rPr kumimoji="1" lang="ja-JP" altLang="en-US" sz="1000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7" name="テキスト ボックス 1">
            <a:extLst>
              <a:ext uri="{FF2B5EF4-FFF2-40B4-BE49-F238E27FC236}">
                <a16:creationId xmlns:a16="http://schemas.microsoft.com/office/drawing/2014/main" id="{B3AA5CF1-5850-4938-A659-8B19978F62B6}"/>
              </a:ext>
            </a:extLst>
          </p:cNvPr>
          <p:cNvSpPr txBox="1"/>
          <p:nvPr/>
        </p:nvSpPr>
        <p:spPr>
          <a:xfrm>
            <a:off x="5080755" y="431029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8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/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72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22215</TotalTime>
  <Words>743</Words>
  <Application>Microsoft Office PowerPoint</Application>
  <PresentationFormat>A4 210 x 297 mm</PresentationFormat>
  <Paragraphs>92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(日本語用のフォントを使用)</vt:lpstr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能勢町;大阪府</dc:creator>
  <cp:lastModifiedBy>滝澤　日菜</cp:lastModifiedBy>
  <cp:revision>926</cp:revision>
  <cp:lastPrinted>2024-02-13T08:48:43Z</cp:lastPrinted>
  <dcterms:created xsi:type="dcterms:W3CDTF">2020-12-07T04:45:01Z</dcterms:created>
  <dcterms:modified xsi:type="dcterms:W3CDTF">2024-04-19T05:25:18Z</dcterms:modified>
</cp:coreProperties>
</file>