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315" r:id="rId2"/>
    <p:sldId id="328" r:id="rId3"/>
  </p:sldIdLst>
  <p:sldSz cx="9906000" cy="6858000" type="A4"/>
  <p:notesSz cx="6807200" cy="9939338"/>
  <p:defaultTextStyle>
    <a:defPPr>
      <a:defRPr lang="en-US"/>
    </a:defPPr>
    <a:lvl1pPr algn="l" defTabSz="455613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5613" indent="1588" algn="l" defTabSz="455613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2813" indent="1588" algn="l" defTabSz="455613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0013" indent="1588" algn="l" defTabSz="455613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7213" indent="1588" algn="l" defTabSz="455613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99">
          <p15:clr>
            <a:srgbClr val="A4A3A4"/>
          </p15:clr>
        </p15:guide>
        <p15:guide id="2" pos="3122">
          <p15:clr>
            <a:srgbClr val="A4A3A4"/>
          </p15:clr>
        </p15:guide>
        <p15:guide id="3" pos="3116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785C1"/>
    <a:srgbClr val="C2CEE6"/>
    <a:srgbClr val="E1E7F3"/>
    <a:srgbClr val="A4B6DA"/>
    <a:srgbClr val="0080B1"/>
    <a:srgbClr val="E6B600"/>
    <a:srgbClr val="C96953"/>
    <a:srgbClr val="00807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6D9F66E-5EB9-4882-86FB-DCBF35E3C3E4}" styleName="中間スタイル 4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85BE263C-DBD7-4A20-BB59-AAB30ACAA65A}" styleName="中間スタイル 3 - アクセント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C2FFA5D-87B4-456A-9821-1D502468CF0F}" styleName="テーマ スタイル 1 - アクセント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012ECD-51FC-41F1-AA8D-1B2483CD663E}" styleName="淡色スタイル 2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中間スタイル 1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6466" autoAdjust="0"/>
  </p:normalViewPr>
  <p:slideViewPr>
    <p:cSldViewPr snapToGrid="0">
      <p:cViewPr>
        <p:scale>
          <a:sx n="100" d="100"/>
          <a:sy n="100" d="100"/>
        </p:scale>
        <p:origin x="-300" y="-222"/>
      </p:cViewPr>
      <p:guideLst>
        <p:guide orient="horz" pos="2199"/>
        <p:guide pos="3122"/>
        <p:guide pos="3116"/>
      </p:guideLst>
    </p:cSldViewPr>
  </p:slideViewPr>
  <p:outlineViewPr>
    <p:cViewPr>
      <p:scale>
        <a:sx n="33" d="100"/>
        <a:sy n="33" d="100"/>
      </p:scale>
      <p:origin x="0" y="33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83" d="100"/>
          <a:sy n="83" d="100"/>
        </p:scale>
        <p:origin x="-2328" y="-90"/>
      </p:cViewPr>
      <p:guideLst>
        <p:guide orient="horz" pos="3131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50317" cy="497285"/>
          </a:xfrm>
          <a:prstGeom prst="rect">
            <a:avLst/>
          </a:prstGeom>
        </p:spPr>
        <p:txBody>
          <a:bodyPr vert="horz" lIns="93298" tIns="46650" rIns="93298" bIns="46650" rtlCol="0"/>
          <a:lstStyle>
            <a:lvl1pPr algn="l" defTabSz="457727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5294" y="0"/>
            <a:ext cx="2950317" cy="497285"/>
          </a:xfrm>
          <a:prstGeom prst="rect">
            <a:avLst/>
          </a:prstGeom>
        </p:spPr>
        <p:txBody>
          <a:bodyPr vert="horz" lIns="93298" tIns="46650" rIns="93298" bIns="46650" rtlCol="0"/>
          <a:lstStyle>
            <a:lvl1pPr algn="r" defTabSz="457727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6B12592E-BC84-442F-881C-1F08B7B8A3DB}" type="datetime1">
              <a:rPr lang="ja-JP" altLang="en-US"/>
              <a:pPr>
                <a:defRPr/>
              </a:pPr>
              <a:t>2016/9/8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9440465"/>
            <a:ext cx="2950317" cy="497285"/>
          </a:xfrm>
          <a:prstGeom prst="rect">
            <a:avLst/>
          </a:prstGeom>
        </p:spPr>
        <p:txBody>
          <a:bodyPr vert="horz" lIns="93298" tIns="46650" rIns="93298" bIns="46650" rtlCol="0" anchor="b"/>
          <a:lstStyle>
            <a:lvl1pPr algn="l" defTabSz="457727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5294" y="9440465"/>
            <a:ext cx="2950317" cy="497285"/>
          </a:xfrm>
          <a:prstGeom prst="rect">
            <a:avLst/>
          </a:prstGeom>
        </p:spPr>
        <p:txBody>
          <a:bodyPr vert="horz" lIns="93298" tIns="46650" rIns="93298" bIns="46650" rtlCol="0" anchor="b"/>
          <a:lstStyle>
            <a:lvl1pPr algn="r" defTabSz="457727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3E60A91D-49CE-4F72-BCFC-832B58271B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36059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50317" cy="497285"/>
          </a:xfrm>
          <a:prstGeom prst="rect">
            <a:avLst/>
          </a:prstGeom>
        </p:spPr>
        <p:txBody>
          <a:bodyPr vert="horz" lIns="93298" tIns="46650" rIns="93298" bIns="46650" rtlCol="0"/>
          <a:lstStyle>
            <a:lvl1pPr algn="l" defTabSz="457727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5294" y="0"/>
            <a:ext cx="2950317" cy="497285"/>
          </a:xfrm>
          <a:prstGeom prst="rect">
            <a:avLst/>
          </a:prstGeom>
        </p:spPr>
        <p:txBody>
          <a:bodyPr vert="horz" lIns="93298" tIns="46650" rIns="93298" bIns="46650" rtlCol="0"/>
          <a:lstStyle>
            <a:lvl1pPr algn="r" defTabSz="457727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98E30F63-B110-4C33-BB88-9F39E26D79A2}" type="datetime1">
              <a:rPr lang="ja-JP" altLang="en-US"/>
              <a:pPr>
                <a:defRPr/>
              </a:pPr>
              <a:t>2016/9/8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1200" y="746125"/>
            <a:ext cx="5384800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298" tIns="46650" rIns="93298" bIns="4665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721" y="4721821"/>
            <a:ext cx="5445760" cy="4472385"/>
          </a:xfrm>
          <a:prstGeom prst="rect">
            <a:avLst/>
          </a:prstGeom>
        </p:spPr>
        <p:txBody>
          <a:bodyPr vert="horz" lIns="93298" tIns="46650" rIns="93298" bIns="4665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9440465"/>
            <a:ext cx="2950317" cy="497285"/>
          </a:xfrm>
          <a:prstGeom prst="rect">
            <a:avLst/>
          </a:prstGeom>
        </p:spPr>
        <p:txBody>
          <a:bodyPr vert="horz" lIns="93298" tIns="46650" rIns="93298" bIns="46650" rtlCol="0" anchor="b"/>
          <a:lstStyle>
            <a:lvl1pPr algn="l" defTabSz="457727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5294" y="9440465"/>
            <a:ext cx="2950317" cy="497285"/>
          </a:xfrm>
          <a:prstGeom prst="rect">
            <a:avLst/>
          </a:prstGeom>
        </p:spPr>
        <p:txBody>
          <a:bodyPr vert="horz" lIns="93298" tIns="46650" rIns="93298" bIns="46650" rtlCol="0" anchor="b"/>
          <a:lstStyle>
            <a:lvl1pPr algn="r" defTabSz="457727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F7B322B3-6552-4C75-8CFF-B268B8EE10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103484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algn="l" defTabSz="4556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5613" algn="l" defTabSz="4556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2813" algn="l" defTabSz="4556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0013" algn="l" defTabSz="4556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7213" algn="l" defTabSz="4556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669" algn="l" defTabSz="45713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803" algn="l" defTabSz="45713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936" algn="l" defTabSz="45713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070" algn="l" defTabSz="45713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0" name="ノート プレースホルダー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kumimoji="1" lang="ja-JP" altLang="en-US" dirty="0" smtClean="0"/>
          </a:p>
        </p:txBody>
      </p:sp>
      <p:sp>
        <p:nvSpPr>
          <p:cNvPr id="22531" name="フッター プレースホルダー 3"/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456205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 smtClean="0">
              <a:ea typeface="HGP創英角ｺﾞｼｯｸUB" pitchFamily="50" charset="-128"/>
            </a:endParaRPr>
          </a:p>
        </p:txBody>
      </p:sp>
      <p:sp>
        <p:nvSpPr>
          <p:cNvPr id="22532" name="スライド番号プレースホルダー 4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456205" fontAlgn="base">
              <a:spcBef>
                <a:spcPct val="0"/>
              </a:spcBef>
              <a:spcAft>
                <a:spcPct val="0"/>
              </a:spcAft>
              <a:defRPr/>
            </a:pPr>
            <a:fld id="{ECFDE37E-A279-4C3E-9808-C851CF390FAB}" type="slidenum">
              <a:rPr lang="en-US" altLang="ja-JP">
                <a:ea typeface="HGP創英角ｺﾞｼｯｸUB" pitchFamily="50" charset="-128"/>
              </a:rPr>
              <a:pPr defTabSz="456205"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altLang="ja-JP">
              <a:ea typeface="HGP創英角ｺﾞｼｯｸUB" pitchFamily="50" charset="-128"/>
            </a:endParaRPr>
          </a:p>
        </p:txBody>
      </p:sp>
      <p:sp>
        <p:nvSpPr>
          <p:cNvPr id="22533" name="日付プレースホルダー 5"/>
          <p:cNvSpPr>
            <a:spLocks noGrp="1"/>
          </p:cNvSpPr>
          <p:nvPr>
            <p:ph type="dt" sz="quarter" idx="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defTabSz="456205" fontAlgn="base">
              <a:spcBef>
                <a:spcPct val="0"/>
              </a:spcBef>
              <a:spcAft>
                <a:spcPct val="0"/>
              </a:spcAft>
              <a:defRPr/>
            </a:pPr>
            <a:fld id="{755648A8-A62A-4B3B-9B55-4456534656C1}" type="datetime1">
              <a:rPr lang="ja-JP" altLang="en-US"/>
              <a:pPr defTabSz="456205" fontAlgn="base">
                <a:spcBef>
                  <a:spcPct val="0"/>
                </a:spcBef>
                <a:spcAft>
                  <a:spcPct val="0"/>
                </a:spcAft>
                <a:defRPr/>
              </a:pPr>
              <a:t>2016/9/8</a:t>
            </a:fld>
            <a:endParaRPr lang="en-US" altLang="ja-JP">
              <a:ea typeface="HGP創英角ｺﾞｼｯｸUB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173764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0" name="ノート プレースホルダー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kumimoji="1" lang="ja-JP" altLang="en-US" dirty="0" smtClean="0"/>
          </a:p>
        </p:txBody>
      </p:sp>
      <p:sp>
        <p:nvSpPr>
          <p:cNvPr id="22531" name="フッター プレースホルダー 3"/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456205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 smtClean="0">
              <a:ea typeface="HGP創英角ｺﾞｼｯｸUB" pitchFamily="50" charset="-128"/>
            </a:endParaRPr>
          </a:p>
        </p:txBody>
      </p:sp>
      <p:sp>
        <p:nvSpPr>
          <p:cNvPr id="22532" name="スライド番号プレースホルダー 4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456205" fontAlgn="base">
              <a:spcBef>
                <a:spcPct val="0"/>
              </a:spcBef>
              <a:spcAft>
                <a:spcPct val="0"/>
              </a:spcAft>
              <a:defRPr/>
            </a:pPr>
            <a:fld id="{ECFDE37E-A279-4C3E-9808-C851CF390FAB}" type="slidenum">
              <a:rPr lang="en-US" altLang="ja-JP">
                <a:ea typeface="HGP創英角ｺﾞｼｯｸUB" pitchFamily="50" charset="-128"/>
              </a:rPr>
              <a:pPr defTabSz="456205"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 altLang="ja-JP">
              <a:ea typeface="HGP創英角ｺﾞｼｯｸUB" pitchFamily="50" charset="-128"/>
            </a:endParaRPr>
          </a:p>
        </p:txBody>
      </p:sp>
      <p:sp>
        <p:nvSpPr>
          <p:cNvPr id="22533" name="日付プレースホルダー 5"/>
          <p:cNvSpPr>
            <a:spLocks noGrp="1"/>
          </p:cNvSpPr>
          <p:nvPr>
            <p:ph type="dt" sz="quarter" idx="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defTabSz="456205" fontAlgn="base">
              <a:spcBef>
                <a:spcPct val="0"/>
              </a:spcBef>
              <a:spcAft>
                <a:spcPct val="0"/>
              </a:spcAft>
              <a:defRPr/>
            </a:pPr>
            <a:fld id="{755648A8-A62A-4B3B-9B55-4456534656C1}" type="datetime1">
              <a:rPr lang="ja-JP" altLang="en-US"/>
              <a:pPr defTabSz="456205" fontAlgn="base">
                <a:spcBef>
                  <a:spcPct val="0"/>
                </a:spcBef>
                <a:spcAft>
                  <a:spcPct val="0"/>
                </a:spcAft>
                <a:defRPr/>
              </a:pPr>
              <a:t>2016/9/8</a:t>
            </a:fld>
            <a:endParaRPr lang="en-US" altLang="ja-JP">
              <a:ea typeface="HGP創英角ｺﾞｼｯｸUB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89249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コンテンツ プレースホルダー 6"/>
          <p:cNvSpPr>
            <a:spLocks noGrp="1"/>
          </p:cNvSpPr>
          <p:nvPr>
            <p:ph sz="quarter" idx="10"/>
          </p:nvPr>
        </p:nvSpPr>
        <p:spPr>
          <a:xfrm>
            <a:off x="297366" y="944176"/>
            <a:ext cx="9337288" cy="5560702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/>
            </a:lvl1pPr>
            <a:lvl2pPr marL="682526" indent="-225392">
              <a:buFont typeface="Wingdings" pitchFamily="2" charset="2"/>
              <a:buChar char="Ø"/>
              <a:defRPr/>
            </a:lvl2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ブランド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6"/>
          <p:cNvSpPr txBox="1"/>
          <p:nvPr userDrawn="1"/>
        </p:nvSpPr>
        <p:spPr>
          <a:xfrm>
            <a:off x="0" y="6129338"/>
            <a:ext cx="2371725" cy="92075"/>
          </a:xfrm>
          <a:prstGeom prst="rect">
            <a:avLst/>
          </a:prstGeom>
          <a:noFill/>
        </p:spPr>
        <p:txBody>
          <a:bodyPr lIns="84024" tIns="0" rIns="84024" bIns="0">
            <a:spAutoFit/>
          </a:bodyPr>
          <a:lstStyle/>
          <a:p>
            <a:pPr defTabSz="45713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600" dirty="0">
                <a:latin typeface="Arial"/>
                <a:ea typeface="+mn-ea"/>
                <a:cs typeface="Arial"/>
              </a:rPr>
              <a:t>Copyright © 2011 NTT DATA Corporation</a:t>
            </a:r>
          </a:p>
        </p:txBody>
      </p:sp>
      <p:sp>
        <p:nvSpPr>
          <p:cNvPr id="3" name="Rectangle 7"/>
          <p:cNvSpPr/>
          <p:nvPr userDrawn="1"/>
        </p:nvSpPr>
        <p:spPr>
          <a:xfrm>
            <a:off x="0" y="0"/>
            <a:ext cx="2355850" cy="6858000"/>
          </a:xfrm>
          <a:prstGeom prst="rect">
            <a:avLst/>
          </a:prstGeom>
          <a:solidFill>
            <a:srgbClr val="E1E7F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4024" tIns="42012" rIns="84024" bIns="42012" anchor="ctr"/>
          <a:lstStyle/>
          <a:p>
            <a:pPr algn="ctr" defTabSz="457133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60"/>
          <p:cNvSpPr txBox="1"/>
          <p:nvPr/>
        </p:nvSpPr>
        <p:spPr>
          <a:xfrm>
            <a:off x="9612313" y="6742113"/>
            <a:ext cx="293687" cy="123825"/>
          </a:xfrm>
          <a:prstGeom prst="rect">
            <a:avLst/>
          </a:prstGeom>
          <a:noFill/>
        </p:spPr>
        <p:txBody>
          <a:bodyPr lIns="84024" tIns="0" rIns="84024" bIns="0">
            <a:spAutoFit/>
          </a:bodyPr>
          <a:lstStyle/>
          <a:p>
            <a:pPr defTabSz="457133" fontAlgn="auto">
              <a:spcBef>
                <a:spcPts val="0"/>
              </a:spcBef>
              <a:spcAft>
                <a:spcPts val="0"/>
              </a:spcAft>
              <a:defRPr/>
            </a:pPr>
            <a:fld id="{EA25A51E-5588-4114-993A-37E2155B59C3}" type="slidenum">
              <a:rPr kumimoji="0" lang="en-US" sz="800">
                <a:latin typeface="Arial"/>
                <a:ea typeface="+mn-ea"/>
                <a:cs typeface="Arial"/>
              </a:rPr>
              <a:pPr defTabSz="457133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kumimoji="0" lang="en-US" sz="800" dirty="0">
              <a:latin typeface="Arial"/>
              <a:ea typeface="+mn-ea"/>
              <a:cs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62" r:id="rId2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455613" rtl="0" eaLnBrk="0" fontAlgn="base" hangingPunct="0">
        <a:spcBef>
          <a:spcPct val="0"/>
        </a:spcBef>
        <a:spcAft>
          <a:spcPct val="0"/>
        </a:spcAft>
        <a:defRPr kumimoji="1" lang="ja-JP" altLang="en-US" sz="2000" kern="1200">
          <a:solidFill>
            <a:schemeClr val="tx1"/>
          </a:solidFill>
          <a:latin typeface="+mn-ea"/>
          <a:ea typeface="+mn-ea"/>
          <a:cs typeface="+mn-cs"/>
        </a:defRPr>
      </a:lvl1pPr>
      <a:lvl2pPr algn="l" defTabSz="455613" rtl="0" eaLnBrk="0" fontAlgn="base" hangingPunct="0">
        <a:spcBef>
          <a:spcPct val="0"/>
        </a:spcBef>
        <a:spcAft>
          <a:spcPct val="0"/>
        </a:spcAft>
        <a:defRPr kumimoji="1" sz="2000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2pPr>
      <a:lvl3pPr algn="l" defTabSz="455613" rtl="0" eaLnBrk="0" fontAlgn="base" hangingPunct="0">
        <a:spcBef>
          <a:spcPct val="0"/>
        </a:spcBef>
        <a:spcAft>
          <a:spcPct val="0"/>
        </a:spcAft>
        <a:defRPr kumimoji="1" sz="2000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3pPr>
      <a:lvl4pPr algn="l" defTabSz="455613" rtl="0" eaLnBrk="0" fontAlgn="base" hangingPunct="0">
        <a:spcBef>
          <a:spcPct val="0"/>
        </a:spcBef>
        <a:spcAft>
          <a:spcPct val="0"/>
        </a:spcAft>
        <a:defRPr kumimoji="1" sz="2000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4pPr>
      <a:lvl5pPr algn="l" defTabSz="455613" rtl="0" eaLnBrk="0" fontAlgn="base" hangingPunct="0">
        <a:spcBef>
          <a:spcPct val="0"/>
        </a:spcBef>
        <a:spcAft>
          <a:spcPct val="0"/>
        </a:spcAft>
        <a:defRPr kumimoji="1" sz="2000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5pPr>
      <a:lvl6pPr marL="457200" algn="l" defTabSz="455613" rtl="0" fontAlgn="base">
        <a:spcBef>
          <a:spcPct val="0"/>
        </a:spcBef>
        <a:spcAft>
          <a:spcPct val="0"/>
        </a:spcAft>
        <a:defRPr kumimoji="1" sz="2000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6pPr>
      <a:lvl7pPr marL="914400" algn="l" defTabSz="455613" rtl="0" fontAlgn="base">
        <a:spcBef>
          <a:spcPct val="0"/>
        </a:spcBef>
        <a:spcAft>
          <a:spcPct val="0"/>
        </a:spcAft>
        <a:defRPr kumimoji="1" sz="2000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7pPr>
      <a:lvl8pPr marL="1371600" algn="l" defTabSz="455613" rtl="0" fontAlgn="base">
        <a:spcBef>
          <a:spcPct val="0"/>
        </a:spcBef>
        <a:spcAft>
          <a:spcPct val="0"/>
        </a:spcAft>
        <a:defRPr kumimoji="1" sz="2000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8pPr>
      <a:lvl9pPr marL="1828800" algn="l" defTabSz="455613" rtl="0" fontAlgn="base">
        <a:spcBef>
          <a:spcPct val="0"/>
        </a:spcBef>
        <a:spcAft>
          <a:spcPct val="0"/>
        </a:spcAft>
        <a:defRPr kumimoji="1" sz="2000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9pPr>
    </p:titleStyle>
    <p:bodyStyle>
      <a:lvl1pPr marL="168275" indent="-168275" algn="l" defTabSz="455613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lang="ja-JP" altLang="en-US" sz="2000" kern="1200">
          <a:solidFill>
            <a:schemeClr val="tx1"/>
          </a:solidFill>
          <a:latin typeface="+mn-ea"/>
          <a:ea typeface="+mn-ea"/>
          <a:cs typeface="+mn-cs"/>
        </a:defRPr>
      </a:lvl1pPr>
      <a:lvl2pPr marL="681038" indent="-223838" algn="l" defTabSz="455613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lang="ja-JP" altLang="en-US" kern="1200">
          <a:solidFill>
            <a:schemeClr val="tx1"/>
          </a:solidFill>
          <a:latin typeface="+mn-ea"/>
          <a:ea typeface="+mn-ea"/>
          <a:cs typeface="Arial"/>
        </a:defRPr>
      </a:lvl2pPr>
      <a:lvl3pPr marL="1089025" indent="-174625" algn="l" defTabSz="455613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lang="ja-JP" altLang="en-US" sz="1600" kern="1200">
          <a:solidFill>
            <a:schemeClr val="tx1"/>
          </a:solidFill>
          <a:latin typeface="+mn-ea"/>
          <a:ea typeface="+mn-ea"/>
          <a:cs typeface="Arial"/>
        </a:defRPr>
      </a:lvl3pPr>
      <a:lvl4pPr marL="1543050" indent="-171450" algn="l" defTabSz="455613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lang="ja-JP" altLang="en-US" sz="1400" kern="1200">
          <a:solidFill>
            <a:schemeClr val="tx1"/>
          </a:solidFill>
          <a:latin typeface="+mn-ea"/>
          <a:ea typeface="+mn-ea"/>
          <a:cs typeface="Arial"/>
        </a:defRPr>
      </a:lvl4pPr>
      <a:lvl5pPr marL="1998663" indent="-169863" algn="l" defTabSz="455613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lang="ja-JP" altLang="en-US" sz="1200" kern="1200">
          <a:solidFill>
            <a:schemeClr val="tx1"/>
          </a:solidFill>
          <a:latin typeface="+mn-ea"/>
          <a:ea typeface="+mn-ea"/>
          <a:cs typeface="Arial"/>
        </a:defRPr>
      </a:lvl5pPr>
      <a:lvl6pPr marL="2514235" indent="-228567" algn="l" defTabSz="457133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370" indent="-228567" algn="l" defTabSz="457133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503" indent="-228567" algn="l" defTabSz="457133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637" indent="-228567" algn="l" defTabSz="457133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33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33" algn="l" defTabSz="457133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68" algn="l" defTabSz="457133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01" algn="l" defTabSz="457133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35" algn="l" defTabSz="457133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669" algn="l" defTabSz="457133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03" algn="l" defTabSz="457133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936" algn="l" defTabSz="457133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070" algn="l" defTabSz="457133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 idx="4294967295"/>
          </p:nvPr>
        </p:nvSpPr>
        <p:spPr>
          <a:xfrm>
            <a:off x="196583" y="48128"/>
            <a:ext cx="7626350" cy="663575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ja-JP" altLang="en-US" dirty="0" smtClean="0"/>
              <a:t>個人番号利用事務所管課における住基ネット利用方法について</a:t>
            </a:r>
            <a:endParaRPr lang="en-US" altLang="ja-JP" dirty="0"/>
          </a:p>
        </p:txBody>
      </p:sp>
      <p:sp>
        <p:nvSpPr>
          <p:cNvPr id="21506" name="コンテンツ プレースホルダー 5"/>
          <p:cNvSpPr>
            <a:spLocks noGrp="1"/>
          </p:cNvSpPr>
          <p:nvPr>
            <p:ph sz="quarter" idx="10"/>
          </p:nvPr>
        </p:nvSpPr>
        <p:spPr bwMode="auto">
          <a:xfrm>
            <a:off x="168275" y="804863"/>
            <a:ext cx="9564688" cy="4300538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個人番号利用事務の</a:t>
            </a: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所管課による、住基ネットからの基本</a:t>
            </a:r>
            <a:r>
              <a:rPr lang="en-US" altLang="ja-JP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4</a:t>
            </a: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情報取得に係る処理概要は以下のとおり。</a:t>
            </a:r>
            <a:endParaRPr lang="en-US" altLang="ja-JP" sz="14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eaLnBrk="1" hangingPunct="1"/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endParaRPr lang="en-US" altLang="ja-JP" sz="14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eaLnBrk="1" hangingPunct="1"/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①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．一括提供要求ファイル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作成</a:t>
            </a:r>
          </a:p>
          <a:p>
            <a:pPr eaLnBrk="1" hangingPunct="1"/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　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個人番号利用事務端末を用いて、業務システムまたは統合宛名システムを利用し、一括提供要求ファイルを作成する。</a:t>
            </a:r>
            <a:r>
              <a:rPr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/>
            </a:r>
            <a:br>
              <a:rPr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</a:b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　　</a:t>
            </a:r>
            <a:endParaRPr lang="en-US" altLang="ja-JP" sz="12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eaLnBrk="1" hangingPunct="1"/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②．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住基連携用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サーバー（共有フォルダ）へ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格納</a:t>
            </a:r>
            <a:endParaRPr lang="en-US" altLang="ja-JP" sz="12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eaLnBrk="1" hangingPunct="1"/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作成した一括提供要求ファイルを住基連携用サーバー（共有フォルダ）に格納する。</a:t>
            </a:r>
            <a:r>
              <a:rPr lang="en-US" altLang="ja-JP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/>
            </a:r>
            <a:br>
              <a:rPr lang="en-US" altLang="ja-JP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</a:b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　</a:t>
            </a:r>
            <a:endParaRPr lang="en-US" altLang="ja-JP" sz="12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eaLnBrk="1" hangingPunct="1"/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③．住基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連携用サーバー（共有フォルダ）から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の取得</a:t>
            </a:r>
            <a:endParaRPr lang="en-US" altLang="ja-JP" sz="12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eaLnBrk="1" hangingPunct="1"/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住基端末を用いて、一括提供要求ファイルを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住基連携用サーバー（共有フォルダ）から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取得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する。</a:t>
            </a:r>
            <a:endParaRPr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eaLnBrk="1" hangingPunct="1"/>
            <a:endParaRPr lang="en-US" altLang="ja-JP" sz="12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eaLnBrk="1" hangingPunct="1"/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④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．本人確認用照会要求ファイルの作成</a:t>
            </a:r>
            <a:r>
              <a:rPr lang="en-US" altLang="ja-JP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/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住基ネットへの送信</a:t>
            </a:r>
            <a:endParaRPr lang="en-US" altLang="ja-JP" sz="12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eaLnBrk="1" hangingPunct="1"/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一括提供要求ファイルを住基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端末から住基ネットへ送信する。送信後、本人確認用情報照会結果ファイルを受信する。</a:t>
            </a:r>
            <a:endParaRPr lang="en-US" altLang="ja-JP" sz="12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eaLnBrk="1" hangingPunct="1"/>
            <a:endParaRPr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eaLnBrk="1" hangingPunct="1"/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⑤．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住基連携用サーバー（共有フォルダ）へ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の格納</a:t>
            </a:r>
            <a:endParaRPr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eaLnBrk="1" hangingPunct="1"/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受信した本人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確認用情報照会結果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ファイルを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住基連携用サーバー（共有フォルダ）に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格納する。</a:t>
            </a:r>
            <a:endParaRPr lang="en-US" altLang="ja-JP" sz="12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eaLnBrk="1" hangingPunct="1"/>
            <a:endParaRPr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eaLnBrk="1" hangingPunct="1"/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⑥．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住基ネット</a:t>
            </a:r>
            <a:r>
              <a:rPr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4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情報取得</a:t>
            </a:r>
            <a:endParaRPr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eaLnBrk="1" hangingPunct="1"/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　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個人番号利用事務端末を用いて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、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住基連携用サーバー（共有フォルダ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）から、本人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確認用情報照会結果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ファイル取得する。</a:t>
            </a:r>
            <a:endParaRPr lang="en-US" altLang="ja-JP" sz="12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8991600" y="-955"/>
            <a:ext cx="990600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sz="2000" dirty="0" smtClean="0"/>
              <a:t>資料６</a:t>
            </a:r>
            <a:endParaRPr kumimoji="1" lang="ja-JP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580155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/>
          <p:cNvSpPr/>
          <p:nvPr/>
        </p:nvSpPr>
        <p:spPr bwMode="auto">
          <a:xfrm>
            <a:off x="424708" y="4225568"/>
            <a:ext cx="4693787" cy="1851408"/>
          </a:xfrm>
          <a:prstGeom prst="rect">
            <a:avLst/>
          </a:prstGeom>
          <a:solidFill>
            <a:schemeClr val="accent3">
              <a:lumMod val="10000"/>
              <a:lumOff val="90000"/>
            </a:schemeClr>
          </a:solidFill>
          <a:ln w="190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36000"/>
          <a:lstStyle/>
          <a:p>
            <a:pPr>
              <a:defRPr/>
            </a:pPr>
            <a:endParaRPr lang="ja-JP" altLang="en-US" sz="1100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76" name="正方形/長方形 75"/>
          <p:cNvSpPr/>
          <p:nvPr/>
        </p:nvSpPr>
        <p:spPr bwMode="auto">
          <a:xfrm>
            <a:off x="548340" y="2277708"/>
            <a:ext cx="3194985" cy="3561117"/>
          </a:xfrm>
          <a:prstGeom prst="rect">
            <a:avLst/>
          </a:prstGeom>
          <a:noFill/>
          <a:ln w="25400">
            <a:solidFill>
              <a:schemeClr val="bg2">
                <a:lumMod val="25000"/>
              </a:schemeClr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36000"/>
          <a:lstStyle/>
          <a:p>
            <a:pPr>
              <a:defRPr/>
            </a:pPr>
            <a:endParaRPr lang="ja-JP" altLang="en-US" sz="1100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74" name="正方形/長方形 73"/>
          <p:cNvSpPr/>
          <p:nvPr/>
        </p:nvSpPr>
        <p:spPr bwMode="auto">
          <a:xfrm>
            <a:off x="4307338" y="2060897"/>
            <a:ext cx="4693787" cy="4016054"/>
          </a:xfrm>
          <a:prstGeom prst="rect">
            <a:avLst/>
          </a:prstGeom>
          <a:solidFill>
            <a:schemeClr val="accent3">
              <a:lumMod val="10000"/>
              <a:lumOff val="90000"/>
            </a:schemeClr>
          </a:solidFill>
          <a:ln w="190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36000"/>
          <a:lstStyle/>
          <a:p>
            <a:pPr>
              <a:defRPr/>
            </a:pPr>
            <a:endParaRPr lang="ja-JP" altLang="en-US" sz="1100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65" name="フローチャート: 処理 64"/>
          <p:cNvSpPr/>
          <p:nvPr/>
        </p:nvSpPr>
        <p:spPr bwMode="auto">
          <a:xfrm>
            <a:off x="4734803" y="4438277"/>
            <a:ext cx="3948392" cy="1291542"/>
          </a:xfrm>
          <a:prstGeom prst="flowChartProcess">
            <a:avLst/>
          </a:prstGeom>
          <a:solidFill>
            <a:schemeClr val="bg1"/>
          </a:solidFill>
          <a:ln w="38100">
            <a:solidFill>
              <a:srgbClr val="00206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2000" tIns="36000" rIns="36000" bIns="0" anchor="b"/>
          <a:lstStyle/>
          <a:p>
            <a:pPr>
              <a:defRPr/>
            </a:pPr>
            <a:r>
              <a:rPr lang="ja-JP" altLang="en-US" sz="1100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個人</a:t>
            </a:r>
            <a:r>
              <a:rPr lang="ja-JP" altLang="en-US" sz="1100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番号利用事務端末</a:t>
            </a:r>
            <a:endParaRPr lang="en-US" altLang="ja-JP" sz="1100" dirty="0" smtClean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61" name="フローチャート: 処理 60"/>
          <p:cNvSpPr/>
          <p:nvPr/>
        </p:nvSpPr>
        <p:spPr bwMode="auto">
          <a:xfrm>
            <a:off x="802063" y="2370833"/>
            <a:ext cx="2745649" cy="1172380"/>
          </a:xfrm>
          <a:prstGeom prst="flowChartProcess">
            <a:avLst/>
          </a:prstGeom>
          <a:solidFill>
            <a:schemeClr val="bg1"/>
          </a:solidFill>
          <a:ln w="38100">
            <a:solidFill>
              <a:srgbClr val="00206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2000" tIns="36000" rIns="36000" bIns="0" anchor="t"/>
          <a:lstStyle/>
          <a:p>
            <a:pPr>
              <a:defRPr/>
            </a:pPr>
            <a:r>
              <a:rPr lang="ja-JP" altLang="en-US" sz="1100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住基端末</a:t>
            </a:r>
            <a:endParaRPr lang="en-US" altLang="ja-JP" sz="1100" dirty="0" smtClean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55" name="フローチャート: 処理 54"/>
          <p:cNvSpPr/>
          <p:nvPr/>
        </p:nvSpPr>
        <p:spPr bwMode="auto">
          <a:xfrm>
            <a:off x="796581" y="4438276"/>
            <a:ext cx="2745649" cy="1291543"/>
          </a:xfrm>
          <a:prstGeom prst="flowChartProcess">
            <a:avLst/>
          </a:prstGeom>
          <a:solidFill>
            <a:schemeClr val="bg1"/>
          </a:solidFill>
          <a:ln w="38100">
            <a:solidFill>
              <a:srgbClr val="00206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2000" tIns="36000" rIns="36000" bIns="0" anchor="b"/>
          <a:lstStyle/>
          <a:p>
            <a:pPr>
              <a:defRPr/>
            </a:pPr>
            <a:r>
              <a:rPr lang="ja-JP" altLang="en-US" sz="1100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住基連携用サーバー（共有フォルダ）</a:t>
            </a:r>
            <a:endParaRPr lang="en-US" altLang="ja-JP" sz="1100" dirty="0" smtClean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1506" name="コンテンツ プレースホルダー 5"/>
          <p:cNvSpPr>
            <a:spLocks noGrp="1"/>
          </p:cNvSpPr>
          <p:nvPr>
            <p:ph sz="quarter" idx="10"/>
          </p:nvPr>
        </p:nvSpPr>
        <p:spPr bwMode="auto">
          <a:xfrm>
            <a:off x="271737" y="183207"/>
            <a:ext cx="1822450" cy="483544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ja-JP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【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概要図</a:t>
            </a:r>
            <a:r>
              <a:rPr lang="en-US" altLang="ja-JP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】</a:t>
            </a:r>
          </a:p>
        </p:txBody>
      </p:sp>
      <p:sp>
        <p:nvSpPr>
          <p:cNvPr id="7" name="フローチャート: 処理 6"/>
          <p:cNvSpPr/>
          <p:nvPr/>
        </p:nvSpPr>
        <p:spPr bwMode="auto">
          <a:xfrm>
            <a:off x="4734803" y="2442934"/>
            <a:ext cx="3948392" cy="1154864"/>
          </a:xfrm>
          <a:prstGeom prst="flowChartProcess">
            <a:avLst/>
          </a:prstGeom>
          <a:solidFill>
            <a:schemeClr val="bg1"/>
          </a:solidFill>
          <a:ln w="38100">
            <a:solidFill>
              <a:srgbClr val="00206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2000" tIns="36000" rIns="36000" bIns="0" anchor="t"/>
          <a:lstStyle/>
          <a:p>
            <a:pPr>
              <a:defRPr/>
            </a:pPr>
            <a:r>
              <a:rPr lang="ja-JP" altLang="en-US" sz="1100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業務システムまたは統合宛名システム</a:t>
            </a:r>
            <a:endParaRPr lang="ja-JP" altLang="en-US" sz="1100" dirty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0" name="角丸四角形 9"/>
          <p:cNvSpPr/>
          <p:nvPr/>
        </p:nvSpPr>
        <p:spPr bwMode="auto">
          <a:xfrm>
            <a:off x="1384894" y="1745474"/>
            <a:ext cx="1392808" cy="386147"/>
          </a:xfrm>
          <a:prstGeom prst="roundRect">
            <a:avLst>
              <a:gd name="adj" fmla="val 8400"/>
            </a:avLst>
          </a:prstGeom>
          <a:solidFill>
            <a:schemeClr val="bg1"/>
          </a:solidFill>
          <a:ln>
            <a:solidFill>
              <a:srgbClr val="00206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tIns="36000" rIns="36000" bIns="36000" anchor="ctr"/>
          <a:lstStyle/>
          <a:p>
            <a:pPr algn="ctr">
              <a:defRPr/>
            </a:pPr>
            <a:r>
              <a:rPr lang="ja-JP" altLang="en-US" sz="10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住基</a:t>
            </a:r>
            <a:r>
              <a:rPr lang="ja-JP" altLang="en-US" sz="1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ネット都道府県</a:t>
            </a:r>
            <a:endParaRPr lang="en-US" altLang="ja-JP" sz="10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>
              <a:defRPr/>
            </a:pPr>
            <a:r>
              <a:rPr lang="ja-JP" altLang="en-US" sz="1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サーバ</a:t>
            </a:r>
            <a:endParaRPr lang="ja-JP" altLang="en-US" sz="10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1" name="角丸四角形 10"/>
          <p:cNvSpPr/>
          <p:nvPr/>
        </p:nvSpPr>
        <p:spPr bwMode="auto">
          <a:xfrm>
            <a:off x="1040509" y="1191077"/>
            <a:ext cx="2079960" cy="431800"/>
          </a:xfrm>
          <a:prstGeom prst="roundRect">
            <a:avLst>
              <a:gd name="adj" fmla="val 8400"/>
            </a:avLst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tIns="0" rIns="36000"/>
          <a:lstStyle/>
          <a:p>
            <a:pPr algn="ctr">
              <a:defRPr/>
            </a:pPr>
            <a:r>
              <a:rPr lang="ja-JP" altLang="en-US" sz="10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地方公共団体情報システム機構</a:t>
            </a:r>
          </a:p>
        </p:txBody>
      </p:sp>
      <p:sp>
        <p:nvSpPr>
          <p:cNvPr id="12" name="角丸四角形 11"/>
          <p:cNvSpPr/>
          <p:nvPr/>
        </p:nvSpPr>
        <p:spPr bwMode="auto">
          <a:xfrm>
            <a:off x="1340238" y="1406977"/>
            <a:ext cx="1482223" cy="150812"/>
          </a:xfrm>
          <a:prstGeom prst="roundRect">
            <a:avLst>
              <a:gd name="adj" fmla="val 8400"/>
            </a:avLst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tIns="36000" rIns="36000" bIns="36000" anchor="ctr"/>
          <a:lstStyle/>
          <a:p>
            <a:pPr algn="ctr">
              <a:defRPr/>
            </a:pPr>
            <a:r>
              <a:rPr lang="ja-JP" altLang="en-US" sz="9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住基ネット全国センター</a:t>
            </a:r>
          </a:p>
        </p:txBody>
      </p:sp>
      <p:cxnSp>
        <p:nvCxnSpPr>
          <p:cNvPr id="13" name="直線コネクタ 33"/>
          <p:cNvCxnSpPr>
            <a:stCxn id="11" idx="2"/>
            <a:endCxn id="10" idx="0"/>
          </p:cNvCxnSpPr>
          <p:nvPr/>
        </p:nvCxnSpPr>
        <p:spPr bwMode="auto">
          <a:xfrm rot="16200000" flipH="1">
            <a:off x="2019595" y="1683770"/>
            <a:ext cx="122597" cy="809"/>
          </a:xfrm>
          <a:prstGeom prst="bentConnector3">
            <a:avLst>
              <a:gd name="adj1" fmla="val 50000"/>
            </a:avLst>
          </a:prstGeom>
          <a:ln w="19050">
            <a:solidFill>
              <a:srgbClr val="002060"/>
            </a:solidFill>
            <a:headEnd type="oval" w="med" len="med"/>
            <a:tailEnd type="oval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フリーフォーム 16"/>
          <p:cNvSpPr/>
          <p:nvPr/>
        </p:nvSpPr>
        <p:spPr bwMode="auto">
          <a:xfrm rot="1461924" flipH="1">
            <a:off x="1339934" y="2008754"/>
            <a:ext cx="301899" cy="555180"/>
          </a:xfrm>
          <a:custGeom>
            <a:avLst/>
            <a:gdLst>
              <a:gd name="connsiteX0" fmla="*/ 0 w 0"/>
              <a:gd name="connsiteY0" fmla="*/ 561975 h 561975"/>
              <a:gd name="connsiteX1" fmla="*/ 0 w 0"/>
              <a:gd name="connsiteY1" fmla="*/ 0 h 561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561975">
                <a:moveTo>
                  <a:pt x="0" y="561975"/>
                </a:moveTo>
                <a:lnTo>
                  <a:pt x="0" y="0"/>
                </a:lnTo>
              </a:path>
            </a:pathLst>
          </a:custGeom>
          <a:ln>
            <a:solidFill>
              <a:schemeClr val="accent6"/>
            </a:solidFill>
            <a:headEnd type="none" w="med" len="med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ja-JP" altLang="en-US" sz="110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1" name="正方形/長方形 20"/>
          <p:cNvSpPr/>
          <p:nvPr/>
        </p:nvSpPr>
        <p:spPr bwMode="auto">
          <a:xfrm>
            <a:off x="5062469" y="2755347"/>
            <a:ext cx="158195" cy="86456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sz="11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cxnSp>
        <p:nvCxnSpPr>
          <p:cNvPr id="24" name="直線コネクタ 23"/>
          <p:cNvCxnSpPr>
            <a:endCxn id="10" idx="2"/>
          </p:cNvCxnSpPr>
          <p:nvPr/>
        </p:nvCxnSpPr>
        <p:spPr bwMode="auto">
          <a:xfrm flipH="1" flipV="1">
            <a:off x="2081298" y="2131621"/>
            <a:ext cx="1442" cy="292174"/>
          </a:xfrm>
          <a:prstGeom prst="line">
            <a:avLst/>
          </a:prstGeom>
          <a:ln w="19050">
            <a:solidFill>
              <a:srgbClr val="002060"/>
            </a:solidFill>
            <a:headEnd type="oval" w="med" len="med"/>
            <a:tailEnd type="oval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角丸四角形 28"/>
          <p:cNvSpPr/>
          <p:nvPr/>
        </p:nvSpPr>
        <p:spPr>
          <a:xfrm>
            <a:off x="6270179" y="3055536"/>
            <a:ext cx="1480264" cy="360374"/>
          </a:xfrm>
          <a:prstGeom prst="round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tIns="0" rIns="36000" bIns="0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一括提供要求</a:t>
            </a:r>
            <a:endParaRPr lang="en-US" altLang="ja-JP" sz="8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ファイル</a:t>
            </a:r>
            <a:r>
              <a:rPr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作成</a:t>
            </a:r>
          </a:p>
        </p:txBody>
      </p:sp>
      <p:pic>
        <p:nvPicPr>
          <p:cNvPr id="62" name="Picture 377" descr="PC new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61884" y="2629306"/>
            <a:ext cx="383165" cy="510886"/>
          </a:xfrm>
          <a:prstGeom prst="rect">
            <a:avLst/>
          </a:prstGeom>
          <a:noFill/>
        </p:spPr>
      </p:pic>
      <p:sp>
        <p:nvSpPr>
          <p:cNvPr id="64" name="フローチャート : 複数書類 339"/>
          <p:cNvSpPr/>
          <p:nvPr/>
        </p:nvSpPr>
        <p:spPr>
          <a:xfrm>
            <a:off x="6681784" y="5044946"/>
            <a:ext cx="657225" cy="397002"/>
          </a:xfrm>
          <a:prstGeom prst="flowChartMultidocumen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96" name="角丸四角形 95"/>
          <p:cNvSpPr/>
          <p:nvPr/>
        </p:nvSpPr>
        <p:spPr>
          <a:xfrm>
            <a:off x="4979693" y="4664241"/>
            <a:ext cx="1480264" cy="360374"/>
          </a:xfrm>
          <a:prstGeom prst="round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tIns="0" rIns="36000" bIns="0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/>
            <a:r>
              <a:rPr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住基ネットからの</a:t>
            </a:r>
            <a:r>
              <a:rPr lang="en-US" altLang="ja-JP" sz="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4</a:t>
            </a:r>
            <a:r>
              <a:rPr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情報取得</a:t>
            </a:r>
            <a:endParaRPr kumimoji="1" lang="en-US" altLang="ja-JP" sz="8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5" name="フローチャート : 複数書類 339"/>
          <p:cNvSpPr/>
          <p:nvPr/>
        </p:nvSpPr>
        <p:spPr>
          <a:xfrm>
            <a:off x="1090006" y="5032858"/>
            <a:ext cx="657225" cy="397002"/>
          </a:xfrm>
          <a:prstGeom prst="flowChartMultidocumen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56" name="正方形/長方形 55"/>
          <p:cNvSpPr/>
          <p:nvPr/>
        </p:nvSpPr>
        <p:spPr bwMode="auto">
          <a:xfrm>
            <a:off x="1650775" y="2601485"/>
            <a:ext cx="864000" cy="144462"/>
          </a:xfrm>
          <a:prstGeom prst="rect">
            <a:avLst/>
          </a:prstGeom>
          <a:solidFill>
            <a:srgbClr val="0070C0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36000" rIns="0" anchor="ctr"/>
          <a:lstStyle/>
          <a:p>
            <a:pPr>
              <a:defRPr/>
            </a:pPr>
            <a:r>
              <a:rPr lang="ja-JP" altLang="en-US" sz="7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個人番号</a:t>
            </a:r>
          </a:p>
        </p:txBody>
      </p:sp>
      <p:sp>
        <p:nvSpPr>
          <p:cNvPr id="57" name="正方形/長方形 56"/>
          <p:cNvSpPr/>
          <p:nvPr/>
        </p:nvSpPr>
        <p:spPr bwMode="auto">
          <a:xfrm>
            <a:off x="1647903" y="2459940"/>
            <a:ext cx="864000" cy="142875"/>
          </a:xfrm>
          <a:prstGeom prst="rect">
            <a:avLst/>
          </a:prstGeom>
          <a:solidFill>
            <a:srgbClr val="002060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36000" rIns="0" anchor="ctr"/>
          <a:lstStyle/>
          <a:p>
            <a:pPr>
              <a:defRPr/>
            </a:pPr>
            <a:r>
              <a:rPr lang="ja-JP" altLang="en-US" sz="7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統合宛名番号</a:t>
            </a:r>
            <a:endParaRPr lang="ja-JP" altLang="en-US" sz="700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cxnSp>
        <p:nvCxnSpPr>
          <p:cNvPr id="60" name="図形 327"/>
          <p:cNvCxnSpPr>
            <a:stCxn id="10" idx="3"/>
            <a:endCxn id="63" idx="0"/>
          </p:cNvCxnSpPr>
          <p:nvPr/>
        </p:nvCxnSpPr>
        <p:spPr>
          <a:xfrm>
            <a:off x="2777702" y="1938548"/>
            <a:ext cx="152331" cy="907375"/>
          </a:xfrm>
          <a:prstGeom prst="bentConnector2">
            <a:avLst/>
          </a:prstGeom>
          <a:ln>
            <a:solidFill>
              <a:schemeClr val="accent6"/>
            </a:solidFill>
            <a:prstDash val="solid"/>
            <a:headEnd type="none" w="med" len="med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3" name="フローチャート : 複数書類 339"/>
          <p:cNvSpPr/>
          <p:nvPr/>
        </p:nvSpPr>
        <p:spPr>
          <a:xfrm>
            <a:off x="2556206" y="2845923"/>
            <a:ext cx="657225" cy="397002"/>
          </a:xfrm>
          <a:prstGeom prst="flowChartMultidocumen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66" name="正方形/長方形 65"/>
          <p:cNvSpPr/>
          <p:nvPr/>
        </p:nvSpPr>
        <p:spPr bwMode="auto">
          <a:xfrm>
            <a:off x="2683712" y="2982485"/>
            <a:ext cx="864000" cy="144462"/>
          </a:xfrm>
          <a:prstGeom prst="rect">
            <a:avLst/>
          </a:prstGeom>
          <a:solidFill>
            <a:srgbClr val="0070C0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36000" rIns="0" anchor="ctr"/>
          <a:lstStyle/>
          <a:p>
            <a:pPr>
              <a:defRPr/>
            </a:pPr>
            <a:r>
              <a:rPr lang="ja-JP" altLang="en-US" sz="7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個人番号</a:t>
            </a:r>
          </a:p>
        </p:txBody>
      </p:sp>
      <p:sp>
        <p:nvSpPr>
          <p:cNvPr id="75" name="フローチャート : 複数書類 339"/>
          <p:cNvSpPr/>
          <p:nvPr/>
        </p:nvSpPr>
        <p:spPr>
          <a:xfrm>
            <a:off x="2547320" y="4639666"/>
            <a:ext cx="657225" cy="397002"/>
          </a:xfrm>
          <a:prstGeom prst="flowChartMultidocumen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89" name="テキスト ボックス 88"/>
          <p:cNvSpPr txBox="1"/>
          <p:nvPr/>
        </p:nvSpPr>
        <p:spPr>
          <a:xfrm>
            <a:off x="6299292" y="3125664"/>
            <a:ext cx="36208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dirty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①</a:t>
            </a:r>
            <a:endParaRPr kumimoji="1" lang="ja-JP" altLang="en-US" sz="1100" dirty="0">
              <a:solidFill>
                <a:srgbClr val="C0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90" name="テキスト ボックス 89"/>
          <p:cNvSpPr txBox="1"/>
          <p:nvPr/>
        </p:nvSpPr>
        <p:spPr>
          <a:xfrm>
            <a:off x="3973897" y="4981837"/>
            <a:ext cx="36208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dirty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②</a:t>
            </a:r>
            <a:endParaRPr kumimoji="1" lang="ja-JP" altLang="en-US" sz="1100" dirty="0">
              <a:solidFill>
                <a:srgbClr val="C0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91" name="テキスト ボックス 90"/>
          <p:cNvSpPr txBox="1"/>
          <p:nvPr/>
        </p:nvSpPr>
        <p:spPr>
          <a:xfrm>
            <a:off x="1446864" y="3128721"/>
            <a:ext cx="36208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dirty="0" smtClean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③</a:t>
            </a:r>
            <a:endParaRPr kumimoji="1" lang="ja-JP" altLang="en-US" sz="1100" dirty="0">
              <a:solidFill>
                <a:srgbClr val="C0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92" name="テキスト ボックス 91"/>
          <p:cNvSpPr txBox="1"/>
          <p:nvPr/>
        </p:nvSpPr>
        <p:spPr>
          <a:xfrm>
            <a:off x="1384894" y="2060896"/>
            <a:ext cx="36208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dirty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④</a:t>
            </a:r>
            <a:endParaRPr kumimoji="1" lang="ja-JP" altLang="en-US" sz="1100" dirty="0">
              <a:solidFill>
                <a:srgbClr val="C0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93" name="テキスト ボックス 92"/>
          <p:cNvSpPr txBox="1"/>
          <p:nvPr/>
        </p:nvSpPr>
        <p:spPr>
          <a:xfrm>
            <a:off x="2866852" y="3745763"/>
            <a:ext cx="36208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dirty="0" smtClean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⑤</a:t>
            </a:r>
            <a:endParaRPr kumimoji="1" lang="ja-JP" altLang="en-US" sz="1100" dirty="0">
              <a:solidFill>
                <a:srgbClr val="C0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94" name="テキスト ボックス 93"/>
          <p:cNvSpPr txBox="1"/>
          <p:nvPr/>
        </p:nvSpPr>
        <p:spPr>
          <a:xfrm>
            <a:off x="3961800" y="4636235"/>
            <a:ext cx="36208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dirty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⑥</a:t>
            </a:r>
            <a:endParaRPr kumimoji="1" lang="ja-JP" altLang="en-US" sz="1100" dirty="0">
              <a:solidFill>
                <a:srgbClr val="C0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05" name="四角形吹き出し 104"/>
          <p:cNvSpPr/>
          <p:nvPr/>
        </p:nvSpPr>
        <p:spPr>
          <a:xfrm>
            <a:off x="7506087" y="5119580"/>
            <a:ext cx="1092314" cy="347117"/>
          </a:xfrm>
          <a:prstGeom prst="wedgeRectCallout">
            <a:avLst>
              <a:gd name="adj1" fmla="val -66790"/>
              <a:gd name="adj2" fmla="val -27659"/>
            </a:avLst>
          </a:prstGeom>
          <a:solidFill>
            <a:schemeClr val="bg1"/>
          </a:solidFill>
          <a:ln w="190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80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一括提供要求ファイル</a:t>
            </a:r>
            <a:endParaRPr kumimoji="1" lang="ja-JP" altLang="en-US" sz="8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06" name="四角形吹き出し 105"/>
          <p:cNvSpPr/>
          <p:nvPr/>
        </p:nvSpPr>
        <p:spPr>
          <a:xfrm>
            <a:off x="1692726" y="3316927"/>
            <a:ext cx="1032223" cy="392832"/>
          </a:xfrm>
          <a:prstGeom prst="wedgeRectCallout">
            <a:avLst>
              <a:gd name="adj1" fmla="val 36071"/>
              <a:gd name="adj2" fmla="val -89584"/>
            </a:avLst>
          </a:prstGeom>
          <a:solidFill>
            <a:schemeClr val="bg1"/>
          </a:solidFill>
          <a:ln w="190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8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本人確認用</a:t>
            </a:r>
            <a:r>
              <a:rPr lang="ja-JP" altLang="en-US" sz="8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情報</a:t>
            </a:r>
            <a:endParaRPr lang="en-US" altLang="ja-JP" sz="8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lang="ja-JP" altLang="en-US" sz="8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照会</a:t>
            </a:r>
            <a:r>
              <a:rPr lang="ja-JP" altLang="en-US" sz="8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結果ファイル</a:t>
            </a:r>
            <a:endParaRPr kumimoji="1" lang="ja-JP" altLang="en-US" sz="8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08" name="四角形吹き出し 107"/>
          <p:cNvSpPr/>
          <p:nvPr/>
        </p:nvSpPr>
        <p:spPr>
          <a:xfrm>
            <a:off x="1621538" y="3864563"/>
            <a:ext cx="975728" cy="320431"/>
          </a:xfrm>
          <a:prstGeom prst="wedgeRectCallout">
            <a:avLst>
              <a:gd name="adj1" fmla="val -60013"/>
              <a:gd name="adj2" fmla="val 114112"/>
            </a:avLst>
          </a:prstGeom>
          <a:solidFill>
            <a:schemeClr val="bg1"/>
          </a:solidFill>
          <a:ln w="190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8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HULFT</a:t>
            </a:r>
            <a:r>
              <a:rPr lang="ja-JP" altLang="en-US" sz="8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による</a:t>
            </a:r>
            <a:endParaRPr lang="en-US" altLang="ja-JP" sz="8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lang="ja-JP" altLang="en-US" sz="8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回線連携</a:t>
            </a:r>
            <a:endParaRPr kumimoji="1" lang="ja-JP" altLang="en-US" sz="8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09" name="四角形吹き出し 108"/>
          <p:cNvSpPr/>
          <p:nvPr/>
        </p:nvSpPr>
        <p:spPr>
          <a:xfrm>
            <a:off x="1608181" y="3864563"/>
            <a:ext cx="994736" cy="320431"/>
          </a:xfrm>
          <a:prstGeom prst="wedgeRectCallout">
            <a:avLst>
              <a:gd name="adj1" fmla="val 82129"/>
              <a:gd name="adj2" fmla="val 21633"/>
            </a:avLst>
          </a:prstGeom>
          <a:solidFill>
            <a:schemeClr val="bg1"/>
          </a:solidFill>
          <a:ln w="190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8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専用回線による連携</a:t>
            </a:r>
            <a:endParaRPr kumimoji="1" lang="ja-JP" altLang="en-US" sz="8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cxnSp>
        <p:nvCxnSpPr>
          <p:cNvPr id="59" name="直線矢印コネクタ 58"/>
          <p:cNvCxnSpPr>
            <a:endCxn id="75" idx="0"/>
          </p:cNvCxnSpPr>
          <p:nvPr/>
        </p:nvCxnSpPr>
        <p:spPr>
          <a:xfrm>
            <a:off x="2920365" y="3192574"/>
            <a:ext cx="782" cy="1447092"/>
          </a:xfrm>
          <a:prstGeom prst="straightConnector1">
            <a:avLst/>
          </a:prstGeom>
          <a:ln>
            <a:solidFill>
              <a:schemeClr val="accent6"/>
            </a:solidFill>
            <a:headEnd type="none" w="med" len="med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7" name="正方形/長方形 66"/>
          <p:cNvSpPr/>
          <p:nvPr/>
        </p:nvSpPr>
        <p:spPr bwMode="auto">
          <a:xfrm>
            <a:off x="2683712" y="3129288"/>
            <a:ext cx="858518" cy="15053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36000" rIns="0" anchor="ctr"/>
          <a:lstStyle/>
          <a:p>
            <a:pPr>
              <a:defRPr/>
            </a:pPr>
            <a:r>
              <a:rPr lang="ja-JP" altLang="en-US" sz="7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基本</a:t>
            </a:r>
            <a:r>
              <a:rPr lang="en-US" altLang="ja-JP" sz="7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4</a:t>
            </a:r>
            <a:r>
              <a:rPr lang="ja-JP" altLang="en-US" sz="7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情報</a:t>
            </a:r>
          </a:p>
        </p:txBody>
      </p:sp>
      <p:cxnSp>
        <p:nvCxnSpPr>
          <p:cNvPr id="68" name="直線矢印コネクタ 67"/>
          <p:cNvCxnSpPr>
            <a:stCxn id="75" idx="3"/>
            <a:endCxn id="96" idx="1"/>
          </p:cNvCxnSpPr>
          <p:nvPr/>
        </p:nvCxnSpPr>
        <p:spPr>
          <a:xfrm>
            <a:off x="3204545" y="4838167"/>
            <a:ext cx="1775148" cy="6261"/>
          </a:xfrm>
          <a:prstGeom prst="straightConnector1">
            <a:avLst/>
          </a:prstGeom>
          <a:ln>
            <a:solidFill>
              <a:schemeClr val="accent6"/>
            </a:solidFill>
            <a:headEnd type="none" w="med" len="med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3" name="直線矢印コネクタ 72"/>
          <p:cNvCxnSpPr>
            <a:stCxn id="64" idx="1"/>
            <a:endCxn id="45" idx="3"/>
          </p:cNvCxnSpPr>
          <p:nvPr/>
        </p:nvCxnSpPr>
        <p:spPr>
          <a:xfrm flipH="1" flipV="1">
            <a:off x="1747231" y="5231359"/>
            <a:ext cx="4934553" cy="12088"/>
          </a:xfrm>
          <a:prstGeom prst="straightConnector1">
            <a:avLst/>
          </a:prstGeom>
          <a:ln>
            <a:solidFill>
              <a:schemeClr val="accent6"/>
            </a:solidFill>
            <a:headEnd type="none" w="med" len="med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3" name="Picture 377" descr="PC new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60661" y="4525782"/>
            <a:ext cx="383165" cy="510886"/>
          </a:xfrm>
          <a:prstGeom prst="rect">
            <a:avLst/>
          </a:prstGeom>
          <a:noFill/>
        </p:spPr>
      </p:pic>
      <p:grpSp>
        <p:nvGrpSpPr>
          <p:cNvPr id="69" name="グループ化 68"/>
          <p:cNvGrpSpPr/>
          <p:nvPr/>
        </p:nvGrpSpPr>
        <p:grpSpPr>
          <a:xfrm rot="10800000">
            <a:off x="6915212" y="3460239"/>
            <a:ext cx="209248" cy="1521598"/>
            <a:chOff x="1009436" y="3671299"/>
            <a:chExt cx="144747" cy="2031517"/>
          </a:xfrm>
        </p:grpSpPr>
        <p:cxnSp>
          <p:nvCxnSpPr>
            <p:cNvPr id="70" name="直線矢印コネクタ 69"/>
            <p:cNvCxnSpPr/>
            <p:nvPr/>
          </p:nvCxnSpPr>
          <p:spPr>
            <a:xfrm>
              <a:off x="1009436" y="5686790"/>
              <a:ext cx="144747" cy="0"/>
            </a:xfrm>
            <a:prstGeom prst="straightConnector1">
              <a:avLst/>
            </a:prstGeom>
            <a:ln>
              <a:solidFill>
                <a:schemeClr val="accent6"/>
              </a:solidFill>
              <a:headEnd type="none" w="med" len="med"/>
              <a:tailEnd type="non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直線矢印コネクタ 70"/>
            <p:cNvCxnSpPr/>
            <p:nvPr/>
          </p:nvCxnSpPr>
          <p:spPr>
            <a:xfrm>
              <a:off x="1127760" y="3678918"/>
              <a:ext cx="7620" cy="2013222"/>
            </a:xfrm>
            <a:prstGeom prst="straightConnector1">
              <a:avLst/>
            </a:prstGeom>
            <a:ln>
              <a:solidFill>
                <a:schemeClr val="accent6"/>
              </a:solidFill>
              <a:headEnd type="none" w="med" len="med"/>
              <a:tailEnd type="non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直線矢印コネクタ 71"/>
            <p:cNvCxnSpPr/>
            <p:nvPr/>
          </p:nvCxnSpPr>
          <p:spPr>
            <a:xfrm flipH="1" flipV="1">
              <a:off x="1016809" y="3671299"/>
              <a:ext cx="4846" cy="2031517"/>
            </a:xfrm>
            <a:prstGeom prst="straightConnector1">
              <a:avLst/>
            </a:prstGeom>
            <a:ln>
              <a:solidFill>
                <a:schemeClr val="accent6"/>
              </a:solidFill>
              <a:headEnd type="none" w="med" len="med"/>
              <a:tailEnd type="triangl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7" name="四角形吹き出し 76"/>
          <p:cNvSpPr/>
          <p:nvPr/>
        </p:nvSpPr>
        <p:spPr>
          <a:xfrm>
            <a:off x="4307338" y="6209678"/>
            <a:ext cx="2977840" cy="392832"/>
          </a:xfrm>
          <a:prstGeom prst="wedgeRectCallout">
            <a:avLst>
              <a:gd name="adj1" fmla="val -28228"/>
              <a:gd name="adj2" fmla="val -108981"/>
            </a:avLst>
          </a:prstGeom>
          <a:solidFill>
            <a:schemeClr val="bg1"/>
          </a:solidFill>
          <a:ln w="190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8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個人番号利用事務端末からは、住基連携用サーバーまで</a:t>
            </a:r>
            <a:r>
              <a:rPr lang="ja-JP" altLang="en-US" sz="8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アクセス可能（住基端末へのアクセスはできない）</a:t>
            </a:r>
            <a:endParaRPr kumimoji="1" lang="ja-JP" altLang="en-US" sz="8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78" name="正方形/長方形 77"/>
          <p:cNvSpPr/>
          <p:nvPr/>
        </p:nvSpPr>
        <p:spPr bwMode="auto">
          <a:xfrm>
            <a:off x="628650" y="4305300"/>
            <a:ext cx="8239125" cy="1685925"/>
          </a:xfrm>
          <a:prstGeom prst="rect">
            <a:avLst/>
          </a:prstGeom>
          <a:noFill/>
          <a:ln w="25400">
            <a:solidFill>
              <a:schemeClr val="bg2">
                <a:lumMod val="25000"/>
              </a:schemeClr>
            </a:solidFill>
            <a:prstDash val="sys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36000"/>
          <a:lstStyle/>
          <a:p>
            <a:pPr>
              <a:defRPr/>
            </a:pPr>
            <a:endParaRPr lang="ja-JP" altLang="en-US" sz="1100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79" name="四角形吹き出し 78"/>
          <p:cNvSpPr/>
          <p:nvPr/>
        </p:nvSpPr>
        <p:spPr>
          <a:xfrm>
            <a:off x="3352131" y="1549058"/>
            <a:ext cx="2977840" cy="392832"/>
          </a:xfrm>
          <a:prstGeom prst="wedgeRectCallout">
            <a:avLst>
              <a:gd name="adj1" fmla="val -38144"/>
              <a:gd name="adj2" fmla="val 109242"/>
            </a:avLst>
          </a:prstGeom>
          <a:solidFill>
            <a:schemeClr val="bg1"/>
          </a:solidFill>
          <a:ln w="190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8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住基端末からは、住基連携用サーバーまで</a:t>
            </a:r>
            <a:r>
              <a:rPr lang="ja-JP" altLang="en-US" sz="8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アクセス可能（個人番号利用事務端末へのアクセスはできない）</a:t>
            </a:r>
            <a:endParaRPr kumimoji="1" lang="ja-JP" altLang="en-US" sz="8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cxnSp>
        <p:nvCxnSpPr>
          <p:cNvPr id="81" name="直線矢印コネクタ 80"/>
          <p:cNvCxnSpPr>
            <a:stCxn id="45" idx="0"/>
            <a:endCxn id="62" idx="2"/>
          </p:cNvCxnSpPr>
          <p:nvPr/>
        </p:nvCxnSpPr>
        <p:spPr>
          <a:xfrm flipH="1" flipV="1">
            <a:off x="1453467" y="3140192"/>
            <a:ext cx="10366" cy="1892666"/>
          </a:xfrm>
          <a:prstGeom prst="straightConnector1">
            <a:avLst/>
          </a:prstGeom>
          <a:ln>
            <a:solidFill>
              <a:schemeClr val="accent6"/>
            </a:solidFill>
            <a:headEnd type="none" w="med" len="med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1063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プレゼンテーションテンプレート">
  <a:themeElements>
    <a:clrScheme name="NTTDATA2012">
      <a:dk1>
        <a:srgbClr val="000000"/>
      </a:dk1>
      <a:lt1>
        <a:srgbClr val="FFFFFF"/>
      </a:lt1>
      <a:dk2>
        <a:srgbClr val="333333"/>
      </a:dk2>
      <a:lt2>
        <a:srgbClr val="E1E7F3"/>
      </a:lt2>
      <a:accent1>
        <a:srgbClr val="C2CEE6"/>
      </a:accent1>
      <a:accent2>
        <a:srgbClr val="6785C1"/>
      </a:accent2>
      <a:accent3>
        <a:srgbClr val="0F1C50"/>
      </a:accent3>
      <a:accent4>
        <a:srgbClr val="0080B1"/>
      </a:accent4>
      <a:accent5>
        <a:srgbClr val="E6B600"/>
      </a:accent5>
      <a:accent6>
        <a:srgbClr val="BC4328"/>
      </a:accent6>
      <a:hlink>
        <a:srgbClr val="0000FF"/>
      </a:hlink>
      <a:folHlink>
        <a:srgbClr val="800080"/>
      </a:folHlink>
    </a:clrScheme>
    <a:fontScheme name="NTTDATA 日本語版（創英角）">
      <a:majorFont>
        <a:latin typeface="HGP創英角ｺﾞｼｯｸUB"/>
        <a:ea typeface="HGP創英角ｺﾞｼｯｸUB"/>
        <a:cs typeface=""/>
      </a:majorFont>
      <a:minorFont>
        <a:latin typeface="HGP創英角ｺﾞｼｯｸUB"/>
        <a:ea typeface="HGP創英角ｺﾞｼｯｸUB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solidFill>
            <a:schemeClr val="accent2"/>
          </a:solidFill>
        </a:ln>
        <a:effectLst/>
      </a:spPr>
      <a:bodyPr rtlCol="0" anchor="ctr"/>
      <a:lstStyle>
        <a:defPPr algn="ctr">
          <a:defRPr kumimoji="1" dirty="0" smtClean="0">
            <a:solidFill>
              <a:schemeClr val="tx1"/>
            </a:solidFill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2173</TotalTime>
  <Words>177</Words>
  <Application>Microsoft Office PowerPoint</Application>
  <PresentationFormat>A4 210 x 297 mm</PresentationFormat>
  <Paragraphs>53</Paragraphs>
  <Slides>2</Slides>
  <Notes>2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プレゼンテーションテンプレート</vt:lpstr>
      <vt:lpstr>個人番号利用事務所管課における住基ネット利用方法について</vt:lpstr>
      <vt:lpstr>PowerPoint プレゼンテーション</vt:lpstr>
    </vt:vector>
  </TitlesOfParts>
  <Company>NTT DATA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タイトルを１～２行で入力 （長文の場合はフォントサイズを縮小）</dc:title>
  <dc:creator>NTT DATA</dc:creator>
  <cp:lastModifiedBy>大阪府</cp:lastModifiedBy>
  <cp:revision>302</cp:revision>
  <cp:lastPrinted>2016-09-08T02:31:02Z</cp:lastPrinted>
  <dcterms:created xsi:type="dcterms:W3CDTF">2012-02-29T07:21:44Z</dcterms:created>
  <dcterms:modified xsi:type="dcterms:W3CDTF">2016-09-08T02:32:32Z</dcterms:modified>
</cp:coreProperties>
</file>