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3"/>
  </p:notesMasterIdLst>
  <p:sldIdLst>
    <p:sldId id="141169352" r:id="rId2"/>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2FA"/>
    <a:srgbClr val="FFEBB0"/>
    <a:srgbClr val="FFA502"/>
    <a:srgbClr val="00B0F0"/>
    <a:srgbClr val="002060"/>
    <a:srgbClr val="FFC000"/>
    <a:srgbClr val="0070C0"/>
    <a:srgbClr val="6EAEDB"/>
    <a:srgbClr val="70A1FF"/>
    <a:srgbClr val="74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89" autoAdjust="0"/>
    <p:restoredTop sz="95294" autoAdjust="0"/>
  </p:normalViewPr>
  <p:slideViewPr>
    <p:cSldViewPr snapToGrid="0">
      <p:cViewPr varScale="1">
        <p:scale>
          <a:sx n="62" d="100"/>
          <a:sy n="62" d="100"/>
        </p:scale>
        <p:origin x="870" y="7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0" tIns="45774" rIns="91550" bIns="4577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0" tIns="45774" rIns="91550" bIns="45774" rtlCol="0"/>
          <a:lstStyle>
            <a:lvl1pPr algn="r">
              <a:defRPr sz="1200"/>
            </a:lvl1pPr>
          </a:lstStyle>
          <a:p>
            <a:fld id="{AFD2E2CB-6C4B-4969-8D8B-067DE241F3A1}" type="datetimeFigureOut">
              <a:rPr kumimoji="1" lang="ja-JP" altLang="en-US" smtClean="0"/>
              <a:t>2023/2/22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0" tIns="45774" rIns="91550" bIns="4577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50" tIns="45774" rIns="91550" bIns="4577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50" tIns="45774" rIns="91550" bIns="4577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4" rIns="91550" bIns="4577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2060"/>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67097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43827" y="177421"/>
            <a:ext cx="7986024" cy="496981"/>
          </a:xfrm>
          <a:prstGeom prst="rect">
            <a:avLst/>
          </a:prstGeom>
        </p:spPr>
        <p:txBody>
          <a:bodyPr/>
          <a:lstStyle/>
          <a:p>
            <a:pPr lvl="0"/>
            <a:r>
              <a:t>タイトルテキスト</a:t>
            </a:r>
          </a:p>
        </p:txBody>
      </p:sp>
      <p:sp>
        <p:nvSpPr>
          <p:cNvPr id="3" name="Shape 8"/>
          <p:cNvSpPr>
            <a:spLocks noGrp="1"/>
          </p:cNvSpPr>
          <p:nvPr>
            <p:ph type="sldNum" sz="quarter" idx="10"/>
          </p:nvPr>
        </p:nvSpPr>
        <p:spPr>
          <a:ln/>
        </p:spPr>
        <p:txBody>
          <a:bodyPr/>
          <a:lstStyle>
            <a:lvl1pPr>
              <a:defRPr/>
            </a:lvl1pPr>
          </a:lstStyle>
          <a:p>
            <a:pPr>
              <a:defRPr/>
            </a:pPr>
            <a:fld id="{151592A0-F49E-4B06-8AFC-B0FBCC3ADB1C}" type="slidenum">
              <a:rPr lang="ja-JP" altLang="en-US"/>
              <a:pPr>
                <a:defRPr/>
              </a:pPr>
              <a:t>‹#›</a:t>
            </a:fld>
            <a:endParaRPr lang="en-US" altLang="ja-JP"/>
          </a:p>
        </p:txBody>
      </p:sp>
    </p:spTree>
    <p:extLst>
      <p:ext uri="{BB962C8B-B14F-4D97-AF65-F5344CB8AC3E}">
        <p14:creationId xmlns:p14="http://schemas.microsoft.com/office/powerpoint/2010/main" val="1104870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43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 id="2147483676" r:id="rId14"/>
  </p:sldLayoutIdLst>
  <p:hf hdr="0" ftr="0" dt="0"/>
  <p:txStyles>
    <p:titleStyle>
      <a:lvl1pPr algn="l" defTabSz="914400" rtl="0" eaLnBrk="1" latinLnBrk="0" hangingPunct="1">
        <a:lnSpc>
          <a:spcPct val="90000"/>
        </a:lnSpc>
        <a:spcBef>
          <a:spcPct val="0"/>
        </a:spcBef>
        <a:buNone/>
        <a:defRPr kumimoji="1"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767" y="2054009"/>
            <a:ext cx="8928000" cy="4752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1" name="メモ 10"/>
          <p:cNvSpPr/>
          <p:nvPr/>
        </p:nvSpPr>
        <p:spPr>
          <a:xfrm>
            <a:off x="4901540" y="2387743"/>
            <a:ext cx="3995619" cy="1284967"/>
          </a:xfrm>
          <a:prstGeom prst="foldedCorne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bwMode="gray">
          <a:xfrm>
            <a:off x="0" y="607"/>
            <a:ext cx="9144000" cy="396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ct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大阪スマートシティ戦略 </a:t>
            </a:r>
            <a:r>
              <a:rPr lang="en-US" altLang="ja-JP" sz="1800" b="1" dirty="0" smtClean="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ver.2.0</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概要</a:t>
            </a:r>
            <a:r>
              <a:rPr lang="en-US" altLang="ja-JP"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9332" y="393293"/>
            <a:ext cx="9072000" cy="777136"/>
          </a:xfrm>
          <a:prstGeom prst="rect">
            <a:avLst/>
          </a:prstGeom>
          <a:noFill/>
        </p:spPr>
        <p:txBody>
          <a:bodyPr wrap="square" rtlCol="0">
            <a:spAutoFit/>
          </a:bodyPr>
          <a:lstStyle/>
          <a:p>
            <a:pPr marL="171450" indent="-171450">
              <a:buFont typeface="Wingdings" panose="05000000000000000000" pitchFamily="2" charset="2"/>
              <a:buChar char="n"/>
            </a:pPr>
            <a:r>
              <a:rPr kumimoji="1" lang="ja-JP" altLang="en-US" sz="1050" dirty="0"/>
              <a:t>大阪府及び大阪市では、「豊かで利便性の高い都市生活」を未来像とする副首都の実現と、「いのち輝く未来社会のデザイン」をテーマとする大阪・関西万博を成功に導くことなどを背景に、「住民の</a:t>
            </a:r>
            <a:r>
              <a:rPr kumimoji="1" lang="en-US" altLang="ja-JP" sz="1050" dirty="0"/>
              <a:t>QoL</a:t>
            </a:r>
            <a:r>
              <a:rPr kumimoji="1" lang="ja-JP" altLang="en-US" sz="1050" dirty="0"/>
              <a:t>向上」を最大目標に掲げた、</a:t>
            </a:r>
            <a:r>
              <a:rPr kumimoji="1" lang="en-US" altLang="ja-JP" sz="1050" dirty="0"/>
              <a:t>『</a:t>
            </a:r>
            <a:r>
              <a:rPr kumimoji="1" lang="ja-JP" altLang="en-US" sz="1050" dirty="0"/>
              <a:t>スマートシティ戦略</a:t>
            </a:r>
            <a:r>
              <a:rPr kumimoji="1" lang="en-US" altLang="ja-JP" sz="1050" dirty="0"/>
              <a:t>ver.1.0』</a:t>
            </a:r>
            <a:r>
              <a:rPr kumimoji="1" lang="ja-JP" altLang="en-US" sz="1050" dirty="0"/>
              <a:t>を</a:t>
            </a:r>
            <a:r>
              <a:rPr kumimoji="1" lang="en-US" altLang="ja-JP" sz="1050" dirty="0"/>
              <a:t>2020</a:t>
            </a:r>
            <a:r>
              <a:rPr kumimoji="1" lang="ja-JP" altLang="en-US" sz="1050" dirty="0"/>
              <a:t>年</a:t>
            </a:r>
            <a:r>
              <a:rPr kumimoji="1" lang="en-US" altLang="ja-JP" sz="1050" dirty="0"/>
              <a:t>3</a:t>
            </a:r>
            <a:r>
              <a:rPr kumimoji="1" lang="ja-JP" altLang="en-US" sz="1050" dirty="0"/>
              <a:t>月に策定。</a:t>
            </a:r>
          </a:p>
          <a:p>
            <a:pPr marL="171450" indent="-171450">
              <a:spcBef>
                <a:spcPts val="300"/>
              </a:spcBef>
              <a:buFont typeface="Wingdings" panose="05000000000000000000" pitchFamily="2" charset="2"/>
              <a:buChar char="n"/>
            </a:pPr>
            <a:r>
              <a:rPr kumimoji="1" lang="ja-JP" altLang="en-US" sz="1050" dirty="0"/>
              <a:t>今回、新型コロナウイルス感染症の感染拡大に伴う新しい生活様式や国のデジタル政策の強化等、同戦略策定後におけるスマートシティを取り巻く環境の変化を踏まえ、これまで進めてきた取組みを土台に、 大阪・関西万博に向け、イノベーションを加速させていくため、「大阪スマートシティ戦略</a:t>
            </a:r>
            <a:r>
              <a:rPr kumimoji="1" lang="en-US" altLang="ja-JP" sz="1050" dirty="0"/>
              <a:t>ver.2.0</a:t>
            </a:r>
            <a:r>
              <a:rPr kumimoji="1" lang="ja-JP" altLang="en-US" sz="1050" dirty="0"/>
              <a:t>」を策定。</a:t>
            </a:r>
          </a:p>
        </p:txBody>
      </p:sp>
      <p:sp>
        <p:nvSpPr>
          <p:cNvPr id="34" name="テキスト ボックス 33">
            <a:extLst>
              <a:ext uri="{FF2B5EF4-FFF2-40B4-BE49-F238E27FC236}">
                <a16:creationId xmlns:a16="http://schemas.microsoft.com/office/drawing/2014/main" id="{B2C429BA-4467-4EF0-A24A-5E87A8365A00}"/>
              </a:ext>
            </a:extLst>
          </p:cNvPr>
          <p:cNvSpPr txBox="1"/>
          <p:nvPr/>
        </p:nvSpPr>
        <p:spPr>
          <a:xfrm>
            <a:off x="1956264" y="2007581"/>
            <a:ext cx="5227008" cy="369332"/>
          </a:xfrm>
          <a:prstGeom prst="rect">
            <a:avLst/>
          </a:prstGeom>
          <a:noFill/>
        </p:spPr>
        <p:txBody>
          <a:bodyPr wrap="none" rtlCol="0">
            <a:spAutoFit/>
          </a:bodyPr>
          <a:lstStyle/>
          <a:p>
            <a:pPr lvl="0" algn="ctr">
              <a:defRPr/>
            </a:pPr>
            <a:r>
              <a:rPr kumimoji="1" lang="en-US" altLang="ja-JP" b="1" u="sng" dirty="0">
                <a:solidFill>
                  <a:prstClr val="black"/>
                </a:solidFill>
                <a:effectLst>
                  <a:outerShdw blurRad="38100" dist="38100" dir="2700000" algn="tl">
                    <a:srgbClr val="000000">
                      <a:alpha val="43137"/>
                    </a:srgbClr>
                  </a:outerShdw>
                </a:effectLst>
              </a:rPr>
              <a:t>『</a:t>
            </a:r>
            <a:r>
              <a:rPr kumimoji="1" lang="ja-JP" altLang="en-US" b="1" u="sng" dirty="0">
                <a:solidFill>
                  <a:prstClr val="black"/>
                </a:solidFill>
                <a:effectLst>
                  <a:outerShdw blurRad="38100" dist="38100" dir="2700000" algn="tl">
                    <a:srgbClr val="000000">
                      <a:alpha val="43137"/>
                    </a:srgbClr>
                  </a:outerShdw>
                </a:effectLst>
              </a:rPr>
              <a:t>大阪スマートシティ戦略 </a:t>
            </a:r>
            <a:r>
              <a:rPr kumimoji="1" lang="en-US" altLang="ja-JP" b="1" u="sng" dirty="0">
                <a:solidFill>
                  <a:prstClr val="black"/>
                </a:solidFill>
                <a:effectLst>
                  <a:outerShdw blurRad="38100" dist="38100" dir="2700000" algn="tl">
                    <a:srgbClr val="000000">
                      <a:alpha val="43137"/>
                    </a:srgbClr>
                  </a:outerShdw>
                </a:effectLst>
              </a:rPr>
              <a:t>ver.2.0</a:t>
            </a:r>
            <a:r>
              <a:rPr kumimoji="1" lang="en-US" altLang="ja-JP" b="1" u="sng" dirty="0" smtClean="0">
                <a:solidFill>
                  <a:prstClr val="black"/>
                </a:solidFill>
                <a:effectLst>
                  <a:outerShdw blurRad="38100" dist="38100" dir="2700000" algn="tl">
                    <a:srgbClr val="000000">
                      <a:alpha val="43137"/>
                    </a:srgbClr>
                  </a:outerShdw>
                </a:effectLst>
              </a:rPr>
              <a:t>』</a:t>
            </a:r>
            <a:r>
              <a:rPr kumimoji="1" lang="ja-JP" altLang="en-US" b="1" u="sng" dirty="0" smtClean="0">
                <a:solidFill>
                  <a:prstClr val="black"/>
                </a:solidFill>
                <a:effectLst>
                  <a:outerShdw blurRad="38100" dist="38100" dir="2700000" algn="tl">
                    <a:srgbClr val="000000">
                      <a:alpha val="43137"/>
                    </a:srgbClr>
                  </a:outerShdw>
                </a:effectLst>
              </a:rPr>
              <a:t>（</a:t>
            </a:r>
            <a:r>
              <a:rPr kumimoji="1" lang="en-US" altLang="ja-JP" b="1" u="sng" dirty="0" smtClean="0">
                <a:solidFill>
                  <a:prstClr val="black"/>
                </a:solidFill>
                <a:effectLst>
                  <a:outerShdw blurRad="38100" dist="38100" dir="2700000" algn="tl">
                    <a:srgbClr val="000000">
                      <a:alpha val="43137"/>
                    </a:srgbClr>
                  </a:outerShdw>
                </a:effectLst>
              </a:rPr>
              <a:t>2022</a:t>
            </a:r>
            <a:r>
              <a:rPr kumimoji="1" lang="ja-JP" altLang="en-US" b="1" u="sng" dirty="0" smtClean="0">
                <a:solidFill>
                  <a:prstClr val="black"/>
                </a:solidFill>
                <a:effectLst>
                  <a:outerShdw blurRad="38100" dist="38100" dir="2700000" algn="tl">
                    <a:srgbClr val="000000">
                      <a:alpha val="43137"/>
                    </a:srgbClr>
                  </a:outerShdw>
                </a:effectLst>
              </a:rPr>
              <a:t>年</a:t>
            </a:r>
            <a:r>
              <a:rPr kumimoji="1" lang="en-US" altLang="ja-JP" b="1" u="sng" dirty="0" smtClean="0">
                <a:solidFill>
                  <a:prstClr val="black"/>
                </a:solidFill>
                <a:effectLst>
                  <a:outerShdw blurRad="38100" dist="38100" dir="2700000" algn="tl">
                    <a:srgbClr val="000000">
                      <a:alpha val="43137"/>
                    </a:srgbClr>
                  </a:outerShdw>
                </a:effectLst>
              </a:rPr>
              <a:t>3</a:t>
            </a:r>
            <a:r>
              <a:rPr kumimoji="1" lang="ja-JP" altLang="en-US" b="1" u="sng" dirty="0" smtClean="0">
                <a:solidFill>
                  <a:prstClr val="black"/>
                </a:solidFill>
                <a:effectLst>
                  <a:outerShdw blurRad="38100" dist="38100" dir="2700000" algn="tl">
                    <a:srgbClr val="000000">
                      <a:alpha val="43137"/>
                    </a:srgbClr>
                  </a:outerShdw>
                </a:effectLst>
              </a:rPr>
              <a:t>月）</a:t>
            </a:r>
            <a:endParaRPr kumimoji="1" lang="en-US" altLang="ja-JP" b="1" u="sng" dirty="0">
              <a:solidFill>
                <a:prstClr val="black"/>
              </a:solidFill>
              <a:effectLst>
                <a:outerShdw blurRad="38100" dist="38100" dir="2700000" algn="tl">
                  <a:srgbClr val="000000">
                    <a:alpha val="43137"/>
                  </a:srgbClr>
                </a:outerShdw>
              </a:effectLst>
            </a:endParaRPr>
          </a:p>
        </p:txBody>
      </p:sp>
      <p:sp>
        <p:nvSpPr>
          <p:cNvPr id="35" name="テキスト ボックス 34">
            <a:extLst>
              <a:ext uri="{FF2B5EF4-FFF2-40B4-BE49-F238E27FC236}">
                <a16:creationId xmlns:a16="http://schemas.microsoft.com/office/drawing/2014/main" id="{741B4B76-4431-4B1F-B8A1-A5B5A5444087}"/>
              </a:ext>
            </a:extLst>
          </p:cNvPr>
          <p:cNvSpPr txBox="1"/>
          <p:nvPr/>
        </p:nvSpPr>
        <p:spPr>
          <a:xfrm>
            <a:off x="2609679" y="1120750"/>
            <a:ext cx="39201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Meiryo UI"/>
                <a:ea typeface="Meiryo UI"/>
                <a:cs typeface="+mn-cs"/>
              </a:rPr>
              <a:t>『</a:t>
            </a:r>
            <a:r>
              <a:rPr kumimoji="1" lang="ja-JP" altLang="en-US" sz="1400" b="1" i="0" u="none" strike="noStrike" kern="1200" cap="none" spc="0" normalizeH="0" baseline="0" noProof="0" dirty="0">
                <a:ln>
                  <a:noFill/>
                </a:ln>
                <a:effectLst/>
                <a:uLnTx/>
                <a:uFillTx/>
                <a:latin typeface="Meiryo UI"/>
                <a:ea typeface="Meiryo UI"/>
                <a:cs typeface="+mn-cs"/>
              </a:rPr>
              <a:t>大阪スマートシティ戦略 </a:t>
            </a:r>
            <a:r>
              <a:rPr kumimoji="1" lang="en-US" altLang="ja-JP" sz="1400" b="1" i="0" u="none" strike="noStrike" kern="1200" cap="none" spc="0" normalizeH="0" baseline="0" noProof="0" dirty="0">
                <a:ln>
                  <a:noFill/>
                </a:ln>
                <a:effectLst/>
                <a:uLnTx/>
                <a:uFillTx/>
                <a:latin typeface="Meiryo UI"/>
                <a:ea typeface="Meiryo UI"/>
                <a:cs typeface="+mn-cs"/>
              </a:rPr>
              <a:t>ver.1.0』</a:t>
            </a:r>
            <a:r>
              <a:rPr kumimoji="1" lang="ja-JP" altLang="en-US" sz="1200" b="1" i="0" u="none" strike="noStrike" kern="1200" cap="none" spc="0" normalizeH="0" baseline="0" noProof="0" dirty="0">
                <a:ln>
                  <a:noFill/>
                </a:ln>
                <a:effectLst/>
                <a:uLnTx/>
                <a:uFillTx/>
                <a:latin typeface="Meiryo UI"/>
                <a:ea typeface="Meiryo UI"/>
              </a:rPr>
              <a:t>（</a:t>
            </a:r>
            <a:r>
              <a:rPr kumimoji="1" lang="en-US" altLang="ja-JP" sz="1200" b="1" i="0" u="none" strike="noStrike" kern="1200" cap="none" spc="0" normalizeH="0" baseline="0" noProof="0" dirty="0">
                <a:ln>
                  <a:noFill/>
                </a:ln>
                <a:effectLst/>
                <a:uLnTx/>
                <a:uFillTx/>
                <a:latin typeface="Meiryo UI"/>
                <a:ea typeface="Meiryo UI"/>
              </a:rPr>
              <a:t>2020</a:t>
            </a:r>
            <a:r>
              <a:rPr kumimoji="1" lang="ja-JP" altLang="en-US" sz="1200" b="1" i="0" u="none" strike="noStrike" kern="1200" cap="none" spc="0" normalizeH="0" baseline="0" noProof="0" dirty="0">
                <a:ln>
                  <a:noFill/>
                </a:ln>
                <a:effectLst/>
                <a:uLnTx/>
                <a:uFillTx/>
                <a:latin typeface="Meiryo UI"/>
                <a:ea typeface="Meiryo UI"/>
              </a:rPr>
              <a:t>年</a:t>
            </a:r>
            <a:r>
              <a:rPr kumimoji="1" lang="en-US" altLang="ja-JP" sz="1200" b="1" i="0" u="none" strike="noStrike" kern="1200" cap="none" spc="0" normalizeH="0" baseline="0" noProof="0" dirty="0">
                <a:ln>
                  <a:noFill/>
                </a:ln>
                <a:effectLst/>
                <a:uLnTx/>
                <a:uFillTx/>
                <a:latin typeface="Meiryo UI"/>
                <a:ea typeface="Meiryo UI"/>
              </a:rPr>
              <a:t>3</a:t>
            </a:r>
            <a:r>
              <a:rPr kumimoji="1" lang="ja-JP" altLang="en-US" sz="1200" b="1" dirty="0">
                <a:latin typeface="Meiryo UI"/>
                <a:ea typeface="Meiryo UI"/>
              </a:rPr>
              <a:t>月</a:t>
            </a:r>
            <a:r>
              <a:rPr kumimoji="1" lang="ja-JP" altLang="en-US" sz="1200" b="1" i="0" u="none" strike="noStrike" kern="1200" cap="none" spc="0" normalizeH="0" baseline="0" noProof="0" dirty="0">
                <a:ln>
                  <a:noFill/>
                </a:ln>
                <a:effectLst/>
                <a:uLnTx/>
                <a:uFillTx/>
                <a:latin typeface="Meiryo UI"/>
                <a:ea typeface="Meiryo UI"/>
              </a:rPr>
              <a:t>）</a:t>
            </a:r>
          </a:p>
        </p:txBody>
      </p:sp>
      <p:sp>
        <p:nvSpPr>
          <p:cNvPr id="39" name="テキスト ボックス 38">
            <a:extLst>
              <a:ext uri="{FF2B5EF4-FFF2-40B4-BE49-F238E27FC236}">
                <a16:creationId xmlns:a16="http://schemas.microsoft.com/office/drawing/2014/main" id="{741B4B76-4431-4B1F-B8A1-A5B5A5444087}"/>
              </a:ext>
            </a:extLst>
          </p:cNvPr>
          <p:cNvSpPr txBox="1"/>
          <p:nvPr/>
        </p:nvSpPr>
        <p:spPr>
          <a:xfrm>
            <a:off x="311160" y="2146292"/>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rPr>
              <a:t>基本理念</a:t>
            </a:r>
          </a:p>
        </p:txBody>
      </p:sp>
      <p:sp>
        <p:nvSpPr>
          <p:cNvPr id="61" name="テキスト ボックス 60">
            <a:extLst>
              <a:ext uri="{FF2B5EF4-FFF2-40B4-BE49-F238E27FC236}">
                <a16:creationId xmlns:a16="http://schemas.microsoft.com/office/drawing/2014/main" id="{741B4B76-4431-4B1F-B8A1-A5B5A5444087}"/>
              </a:ext>
            </a:extLst>
          </p:cNvPr>
          <p:cNvSpPr txBox="1"/>
          <p:nvPr/>
        </p:nvSpPr>
        <p:spPr>
          <a:xfrm>
            <a:off x="311160" y="3739850"/>
            <a:ext cx="483073"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dirty="0">
                <a:effectLst>
                  <a:outerShdw blurRad="38100" dist="38100" dir="2700000" algn="tl">
                    <a:srgbClr val="000000">
                      <a:alpha val="43137"/>
                    </a:srgbClr>
                  </a:outerShdw>
                </a:effectLst>
                <a:latin typeface="Meiryo UI"/>
                <a:ea typeface="Meiryo UI"/>
              </a:rPr>
              <a:t>役　割</a:t>
            </a:r>
            <a:endPar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endParaRPr>
          </a:p>
        </p:txBody>
      </p:sp>
      <p:sp>
        <p:nvSpPr>
          <p:cNvPr id="64" name="正方形/長方形 63">
            <a:extLst>
              <a:ext uri="{FF2B5EF4-FFF2-40B4-BE49-F238E27FC236}">
                <a16:creationId xmlns:a16="http://schemas.microsoft.com/office/drawing/2014/main" id="{71C999A6-6614-463E-BE46-88F009B04ED8}"/>
              </a:ext>
            </a:extLst>
          </p:cNvPr>
          <p:cNvSpPr/>
          <p:nvPr/>
        </p:nvSpPr>
        <p:spPr>
          <a:xfrm>
            <a:off x="4982169" y="2436903"/>
            <a:ext cx="3672000" cy="1215717"/>
          </a:xfrm>
          <a:prstGeom prst="rect">
            <a:avLst/>
          </a:prstGeom>
        </p:spPr>
        <p:txBody>
          <a:bodyPr wrap="square" lIns="0" tIns="0" rIns="0" bIns="0">
            <a:spAutoFit/>
          </a:bodyPr>
          <a:lstStyle/>
          <a:p>
            <a:pPr lvl="0" algn="ctr">
              <a:defRPr/>
            </a:pPr>
            <a:r>
              <a:rPr kumimoji="1" lang="ja-JP" altLang="en-US" sz="1100" b="1" u="sng" dirty="0">
                <a:solidFill>
                  <a:prstClr val="black"/>
                </a:solidFill>
                <a:effectLst>
                  <a:outerShdw blurRad="38100" dist="38100" dir="2700000" algn="tl">
                    <a:srgbClr val="000000">
                      <a:alpha val="43137"/>
                    </a:srgbClr>
                  </a:outerShdw>
                </a:effectLst>
              </a:rPr>
              <a:t>新たに追加する理念</a:t>
            </a:r>
            <a:endParaRPr kumimoji="1" lang="en-US" altLang="ja-JP" sz="1100" b="1" u="sng" dirty="0">
              <a:solidFill>
                <a:prstClr val="black"/>
              </a:solidFill>
              <a:effectLst>
                <a:outerShdw blurRad="38100" dist="38100" dir="2700000" algn="tl">
                  <a:srgbClr val="000000">
                    <a:alpha val="43137"/>
                  </a:srgbClr>
                </a:outerShdw>
              </a:effectLst>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新型コロナ感染症に伴う生活様式の変化</a:t>
            </a:r>
            <a:endParaRPr kumimoji="1" lang="en-US" altLang="ja-JP" sz="1050" dirty="0">
              <a:solidFill>
                <a:prstClr val="black"/>
              </a:solidFill>
            </a:endParaRPr>
          </a:p>
          <a:p>
            <a:pPr lvl="0" algn="r">
              <a:defRPr/>
            </a:pPr>
            <a:r>
              <a:rPr kumimoji="1" lang="ja-JP" altLang="en-US" sz="1050" dirty="0">
                <a:solidFill>
                  <a:prstClr val="black"/>
                </a:solidFill>
              </a:rPr>
              <a:t>→コロナ禍を踏まえた　デジタル化による「</a:t>
            </a:r>
            <a:r>
              <a:rPr kumimoji="1" lang="ja-JP" altLang="en-US" sz="1050" b="1" dirty="0">
                <a:solidFill>
                  <a:prstClr val="black"/>
                </a:solidFill>
              </a:rPr>
              <a:t>都市免疫力の強化</a:t>
            </a:r>
            <a:r>
              <a:rPr kumimoji="1" lang="ja-JP" altLang="en-US" sz="1050" dirty="0">
                <a:solidFill>
                  <a:prstClr val="black"/>
                </a:solidFill>
              </a:rPr>
              <a:t>」</a:t>
            </a:r>
            <a:endParaRPr kumimoji="1" lang="en-US" altLang="ja-JP" sz="1050" dirty="0">
              <a:solidFill>
                <a:prstClr val="black"/>
              </a:solidFill>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国による強力なデジタル改革の推進</a:t>
            </a:r>
          </a:p>
          <a:p>
            <a:pPr lvl="0" algn="r">
              <a:defRPr/>
            </a:pPr>
            <a:r>
              <a:rPr kumimoji="1" lang="ja-JP" altLang="en-US" sz="1050" dirty="0">
                <a:solidFill>
                  <a:prstClr val="black"/>
                </a:solidFill>
              </a:rPr>
              <a:t>→デジタル原則を踏まえた「</a:t>
            </a:r>
            <a:r>
              <a:rPr kumimoji="1" lang="ja-JP" altLang="en-US" sz="1050" b="1" dirty="0">
                <a:solidFill>
                  <a:prstClr val="black"/>
                </a:solidFill>
              </a:rPr>
              <a:t>国のデジタル政策を先導する取組み</a:t>
            </a:r>
            <a:r>
              <a:rPr kumimoji="1" lang="ja-JP" altLang="en-US" sz="1050" dirty="0">
                <a:solidFill>
                  <a:prstClr val="black"/>
                </a:solidFill>
              </a:rPr>
              <a:t>」</a:t>
            </a:r>
            <a:endParaRPr kumimoji="1" lang="en-US" altLang="ja-JP" sz="1050" dirty="0">
              <a:solidFill>
                <a:prstClr val="black"/>
              </a:solidFill>
            </a:endParaRPr>
          </a:p>
          <a:p>
            <a:pPr marL="171450" lvl="0" indent="-171450">
              <a:spcBef>
                <a:spcPts val="200"/>
              </a:spcBef>
              <a:buFont typeface="Wingdings" panose="05000000000000000000" pitchFamily="2" charset="2"/>
              <a:buChar char="n"/>
              <a:defRPr/>
            </a:pPr>
            <a:r>
              <a:rPr kumimoji="1" lang="ja-JP" altLang="en-US" sz="1050" dirty="0">
                <a:solidFill>
                  <a:prstClr val="black"/>
                </a:solidFill>
              </a:rPr>
              <a:t>社会課題・地域課題の解決がビジネスマーケットとして急速に拡大</a:t>
            </a:r>
          </a:p>
          <a:p>
            <a:pPr lvl="0" algn="r">
              <a:defRPr/>
            </a:pPr>
            <a:r>
              <a:rPr kumimoji="1" lang="ja-JP" altLang="en-US" sz="1050" dirty="0">
                <a:solidFill>
                  <a:prstClr val="black"/>
                </a:solidFill>
              </a:rPr>
              <a:t>→「</a:t>
            </a:r>
            <a:r>
              <a:rPr kumimoji="1" lang="ja-JP" altLang="en-US" sz="1050" b="1" dirty="0">
                <a:solidFill>
                  <a:prstClr val="black"/>
                </a:solidFill>
              </a:rPr>
              <a:t>公民共同エコシステムの構築</a:t>
            </a:r>
            <a:r>
              <a:rPr kumimoji="1" lang="ja-JP" altLang="en-US" sz="1050" dirty="0">
                <a:solidFill>
                  <a:prstClr val="black"/>
                </a:solidFill>
              </a:rPr>
              <a:t>」</a:t>
            </a:r>
          </a:p>
        </p:txBody>
      </p:sp>
      <p:sp>
        <p:nvSpPr>
          <p:cNvPr id="4" name="正方形/長方形 3"/>
          <p:cNvSpPr/>
          <p:nvPr/>
        </p:nvSpPr>
        <p:spPr>
          <a:xfrm>
            <a:off x="389222" y="1459942"/>
            <a:ext cx="8361090" cy="504000"/>
          </a:xfrm>
          <a:prstGeom prst="rect">
            <a:avLst/>
          </a:prstGeom>
          <a:solidFill>
            <a:srgbClr val="FFEBB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741B4B76-4431-4B1F-B8A1-A5B5A5444087}"/>
              </a:ext>
            </a:extLst>
          </p:cNvPr>
          <p:cNvSpPr txBox="1"/>
          <p:nvPr/>
        </p:nvSpPr>
        <p:spPr>
          <a:xfrm>
            <a:off x="1284002" y="1509469"/>
            <a:ext cx="3164328" cy="400110"/>
          </a:xfrm>
          <a:prstGeom prst="rect">
            <a:avLst/>
          </a:prstGeom>
          <a:noFill/>
        </p:spPr>
        <p:txBody>
          <a:bodyPr wrap="none" lIns="0" tIns="0" rIns="0" bIns="0" rtlCol="0">
            <a:spAutoFit/>
          </a:bodyPr>
          <a:lstStyle/>
          <a:p>
            <a:pPr marL="171450" lvl="0" indent="-171450">
              <a:buFont typeface="Wingdings" panose="05000000000000000000" pitchFamily="2" charset="2"/>
              <a:buChar char="Ø"/>
              <a:defRPr/>
            </a:pPr>
            <a:r>
              <a:rPr kumimoji="1" lang="ja-JP" altLang="en-US" sz="1050" dirty="0"/>
              <a:t>新型コロナウィルスの課題とデジタル改革の動向</a:t>
            </a:r>
          </a:p>
          <a:p>
            <a:pPr marL="171450" lvl="0" indent="-171450">
              <a:spcBef>
                <a:spcPts val="600"/>
              </a:spcBef>
              <a:buFont typeface="Wingdings" panose="05000000000000000000" pitchFamily="2" charset="2"/>
              <a:buChar char="Ø"/>
              <a:defRPr/>
            </a:pPr>
            <a:r>
              <a:rPr kumimoji="1" lang="ja-JP" altLang="en-US" sz="1050" dirty="0"/>
              <a:t>大阪のスマートシティ第２ステージに向けた優位性と機会</a:t>
            </a:r>
          </a:p>
        </p:txBody>
      </p:sp>
      <p:sp>
        <p:nvSpPr>
          <p:cNvPr id="38" name="テキスト ボックス 37">
            <a:extLst>
              <a:ext uri="{FF2B5EF4-FFF2-40B4-BE49-F238E27FC236}">
                <a16:creationId xmlns:a16="http://schemas.microsoft.com/office/drawing/2014/main" id="{741B4B76-4431-4B1F-B8A1-A5B5A5444087}"/>
              </a:ext>
            </a:extLst>
          </p:cNvPr>
          <p:cNvSpPr txBox="1"/>
          <p:nvPr/>
        </p:nvSpPr>
        <p:spPr>
          <a:xfrm>
            <a:off x="450922" y="1488860"/>
            <a:ext cx="748603" cy="4680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vert="horz" wrap="none" lIns="0" tIns="0" rIns="0" bIns="0" rtlCol="0" anchor="ctr" anchorCtr="1">
            <a:spAutoFit/>
          </a:bodyPr>
          <a:lstStyle/>
          <a:p>
            <a:pPr lvl="0" algn="ctr">
              <a:lnSpc>
                <a:spcPts val="1200"/>
              </a:lnSpc>
              <a:defRPr/>
            </a:pPr>
            <a:r>
              <a:rPr kumimoji="1" lang="ja-JP" altLang="en-US" sz="1050" b="1" dirty="0">
                <a:solidFill>
                  <a:sysClr val="windowText" lastClr="000000"/>
                </a:solidFill>
              </a:rPr>
              <a:t>スマートシティ</a:t>
            </a:r>
            <a:endParaRPr kumimoji="1" lang="en-US" altLang="ja-JP" sz="1050" b="1" dirty="0">
              <a:solidFill>
                <a:sysClr val="windowText" lastClr="000000"/>
              </a:solidFill>
            </a:endParaRPr>
          </a:p>
          <a:p>
            <a:pPr lvl="0" algn="ctr">
              <a:lnSpc>
                <a:spcPts val="1200"/>
              </a:lnSpc>
              <a:defRPr/>
            </a:pPr>
            <a:r>
              <a:rPr kumimoji="1" lang="ja-JP" altLang="en-US" sz="1050" b="1" dirty="0">
                <a:solidFill>
                  <a:sysClr val="windowText" lastClr="000000"/>
                </a:solidFill>
              </a:rPr>
              <a:t>を取り巻く</a:t>
            </a:r>
            <a:endParaRPr kumimoji="1" lang="en-US" altLang="ja-JP" sz="1050" b="1" dirty="0">
              <a:solidFill>
                <a:sysClr val="windowText" lastClr="000000"/>
              </a:solidFill>
            </a:endParaRPr>
          </a:p>
          <a:p>
            <a:pPr lvl="0" algn="ctr">
              <a:lnSpc>
                <a:spcPts val="1200"/>
              </a:lnSpc>
              <a:defRPr/>
            </a:pPr>
            <a:r>
              <a:rPr kumimoji="1" lang="ja-JP" altLang="en-US" sz="1050" b="1" dirty="0">
                <a:solidFill>
                  <a:sysClr val="windowText" lastClr="000000"/>
                </a:solidFill>
              </a:rPr>
              <a:t>環境の変化</a:t>
            </a:r>
            <a:endParaRPr kumimoji="1" lang="ja-JP" altLang="en-US" sz="1050" b="1" i="0" u="none" strike="noStrike" kern="1200" cap="none" spc="0" normalizeH="0" baseline="0" noProof="0" dirty="0">
              <a:ln>
                <a:noFill/>
              </a:ln>
              <a:solidFill>
                <a:sysClr val="windowText" lastClr="000000"/>
              </a:solidFill>
              <a:uLnTx/>
              <a:uFillTx/>
              <a:latin typeface="Meiryo UI"/>
              <a:ea typeface="Meiryo UI"/>
            </a:endParaRPr>
          </a:p>
        </p:txBody>
      </p:sp>
      <p:sp>
        <p:nvSpPr>
          <p:cNvPr id="60" name="テキスト ボックス 59">
            <a:extLst>
              <a:ext uri="{FF2B5EF4-FFF2-40B4-BE49-F238E27FC236}">
                <a16:creationId xmlns:a16="http://schemas.microsoft.com/office/drawing/2014/main" id="{741B4B76-4431-4B1F-B8A1-A5B5A5444087}"/>
              </a:ext>
            </a:extLst>
          </p:cNvPr>
          <p:cNvSpPr txBox="1"/>
          <p:nvPr/>
        </p:nvSpPr>
        <p:spPr>
          <a:xfrm>
            <a:off x="4876640" y="1535596"/>
            <a:ext cx="3878222" cy="361637"/>
          </a:xfrm>
          <a:prstGeom prst="rect">
            <a:avLst/>
          </a:prstGeom>
          <a:noFill/>
        </p:spPr>
        <p:txBody>
          <a:bodyPr wrap="square" lIns="0" tIns="0" rIns="0" bIns="0" rtlCol="0">
            <a:spAutoFit/>
          </a:bodyPr>
          <a:lstStyle/>
          <a:p>
            <a:pPr marL="171450" lvl="0" indent="-171450">
              <a:spcBef>
                <a:spcPts val="600"/>
              </a:spcBef>
              <a:buFont typeface="Wingdings" panose="05000000000000000000" pitchFamily="2" charset="2"/>
              <a:buChar char="Ø"/>
              <a:defRPr/>
            </a:pPr>
            <a:r>
              <a:rPr kumimoji="1" lang="ja-JP" altLang="en-US" sz="1050" dirty="0"/>
              <a:t>世界のデジタル化に向けた潮流</a:t>
            </a:r>
          </a:p>
          <a:p>
            <a:pPr lvl="0">
              <a:spcBef>
                <a:spcPts val="300"/>
              </a:spcBef>
              <a:defRPr/>
            </a:pPr>
            <a:r>
              <a:rPr kumimoji="1" lang="ja-JP" altLang="en-US" sz="1050" i="0" u="none" strike="noStrike" kern="1200" cap="none" spc="0" normalizeH="0" baseline="0" noProof="0" dirty="0">
                <a:ln>
                  <a:noFill/>
                </a:ln>
                <a:effectLst/>
                <a:uLnTx/>
                <a:uFillTx/>
                <a:latin typeface="Meiryo UI"/>
                <a:ea typeface="Meiryo UI"/>
              </a:rPr>
              <a:t>　・デジタル技術の進展と実装　・デジタル化による </a:t>
            </a:r>
            <a:r>
              <a:rPr kumimoji="1" lang="en-US" altLang="ja-JP" sz="1050" i="0" u="none" strike="noStrike" kern="1200" cap="none" spc="0" normalizeH="0" baseline="0" noProof="0" dirty="0">
                <a:ln>
                  <a:noFill/>
                </a:ln>
                <a:effectLst/>
                <a:uLnTx/>
                <a:uFillTx/>
                <a:latin typeface="Meiryo UI"/>
                <a:ea typeface="Meiryo UI"/>
              </a:rPr>
              <a:t>SDGs </a:t>
            </a:r>
            <a:r>
              <a:rPr kumimoji="1" lang="ja-JP" altLang="en-US" sz="1050" i="0" u="none" strike="noStrike" kern="1200" cap="none" spc="0" normalizeH="0" baseline="0" noProof="0" dirty="0">
                <a:ln>
                  <a:noFill/>
                </a:ln>
                <a:effectLst/>
                <a:uLnTx/>
                <a:uFillTx/>
                <a:latin typeface="Meiryo UI"/>
                <a:ea typeface="Meiryo UI"/>
              </a:rPr>
              <a:t>達成への貢献</a:t>
            </a:r>
          </a:p>
        </p:txBody>
      </p:sp>
      <p:sp>
        <p:nvSpPr>
          <p:cNvPr id="36" name="二等辺三角形 35"/>
          <p:cNvSpPr/>
          <p:nvPr/>
        </p:nvSpPr>
        <p:spPr>
          <a:xfrm flipV="1">
            <a:off x="4323961" y="1395277"/>
            <a:ext cx="491613" cy="756000"/>
          </a:xfrm>
          <a:prstGeom prst="triangle">
            <a:avLst/>
          </a:prstGeom>
          <a:gradFill>
            <a:gsLst>
              <a:gs pos="0">
                <a:schemeClr val="bg1">
                  <a:lumMod val="85000"/>
                  <a:alpha val="50000"/>
                </a:schemeClr>
              </a:gs>
              <a:gs pos="74000">
                <a:schemeClr val="bg1">
                  <a:lumMod val="65000"/>
                  <a:alpha val="50000"/>
                </a:schemeClr>
              </a:gs>
              <a:gs pos="100000">
                <a:schemeClr val="bg1">
                  <a:lumMod val="5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41B4B76-4431-4B1F-B8A1-A5B5A5444087}"/>
              </a:ext>
            </a:extLst>
          </p:cNvPr>
          <p:cNvSpPr txBox="1"/>
          <p:nvPr/>
        </p:nvSpPr>
        <p:spPr>
          <a:xfrm>
            <a:off x="3993297" y="3739850"/>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lvl="0" algn="ctr">
              <a:defRPr/>
            </a:pPr>
            <a:r>
              <a:rPr kumimoji="1" lang="ja-JP" altLang="en-US" sz="1200" b="1" dirty="0">
                <a:effectLst>
                  <a:outerShdw blurRad="38100" dist="38100" dir="2700000" algn="tl">
                    <a:srgbClr val="000000">
                      <a:alpha val="43137"/>
                    </a:srgbClr>
                  </a:outerShdw>
                </a:effectLst>
                <a:latin typeface="Meiryo UI"/>
                <a:ea typeface="Meiryo UI"/>
              </a:rPr>
              <a:t>取組体系</a:t>
            </a:r>
            <a:endParaRPr kumimoji="1" lang="ja-JP" altLang="en-US" sz="1200" b="1" i="0" u="none" strike="noStrike" kern="1200" cap="none" spc="0" normalizeH="0" baseline="0" noProof="0" dirty="0">
              <a:ln>
                <a:noFill/>
              </a:ln>
              <a:effectLst>
                <a:outerShdw blurRad="38100" dist="38100" dir="2700000" algn="tl">
                  <a:srgbClr val="000000">
                    <a:alpha val="43137"/>
                  </a:srgbClr>
                </a:outerShdw>
              </a:effectLst>
              <a:uLnTx/>
              <a:uFillTx/>
              <a:latin typeface="Meiryo UI"/>
              <a:ea typeface="Meiryo UI"/>
            </a:endParaRPr>
          </a:p>
        </p:txBody>
      </p:sp>
      <p:sp>
        <p:nvSpPr>
          <p:cNvPr id="28" name="テキスト ボックス 27">
            <a:extLst>
              <a:ext uri="{FF2B5EF4-FFF2-40B4-BE49-F238E27FC236}">
                <a16:creationId xmlns:a16="http://schemas.microsoft.com/office/drawing/2014/main" id="{78EEACC7-1637-4D64-8E6D-B53BCBA5E210}"/>
              </a:ext>
            </a:extLst>
          </p:cNvPr>
          <p:cNvSpPr txBox="1"/>
          <p:nvPr/>
        </p:nvSpPr>
        <p:spPr>
          <a:xfrm>
            <a:off x="194261" y="3999937"/>
            <a:ext cx="1656000" cy="1623521"/>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■大阪府はパートナーズフォーラムやデータ連携基盤などのインフラ構築と、市町村</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支援などにより、府域の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12713" marR="0" lvl="0" indent="-112713" algn="l" defTabSz="457200" rtl="0" eaLnBrk="1" fontAlgn="auto" latinLnBrk="0" hangingPunct="1">
              <a:lnSpc>
                <a:spcPct val="100000"/>
              </a:lnSpc>
              <a:spcBef>
                <a:spcPts val="600"/>
              </a:spcBef>
              <a:spcAft>
                <a:spcPts val="0"/>
              </a:spcAft>
              <a:buClrTx/>
              <a:buSzTx/>
              <a:buFontTx/>
              <a:buNone/>
              <a:tabLst/>
              <a:defRPr/>
            </a:pPr>
            <a:r>
              <a:rPr kumimoji="1" lang="ja-JP" altLang="en-US" sz="1050" dirty="0">
                <a:solidFill>
                  <a:prstClr val="black"/>
                </a:solidFill>
                <a:latin typeface="Meiryo UI"/>
                <a:ea typeface="Meiryo UI"/>
              </a:rPr>
              <a:t>■</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大阪市は大阪府と連携した先導役として、府内市町村の行政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推進をリード。</a:t>
            </a:r>
          </a:p>
        </p:txBody>
      </p:sp>
      <p:sp>
        <p:nvSpPr>
          <p:cNvPr id="3" name="角丸四角形 2"/>
          <p:cNvSpPr/>
          <p:nvPr/>
        </p:nvSpPr>
        <p:spPr>
          <a:xfrm>
            <a:off x="394290" y="2425677"/>
            <a:ext cx="3816000" cy="1065757"/>
          </a:xfrm>
          <a:prstGeom prst="roundRect">
            <a:avLst>
              <a:gd name="adj" fmla="val 12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kumimoji="1" lang="ja-JP" altLang="en-US" sz="1100" u="sng" dirty="0">
                <a:solidFill>
                  <a:prstClr val="black"/>
                </a:solidFill>
              </a:rPr>
              <a:t>戦略</a:t>
            </a:r>
            <a:r>
              <a:rPr kumimoji="1" lang="en-US" altLang="ja-JP" sz="1100" u="sng" dirty="0">
                <a:solidFill>
                  <a:prstClr val="black"/>
                </a:solidFill>
              </a:rPr>
              <a:t>ver.1.0</a:t>
            </a:r>
            <a:r>
              <a:rPr kumimoji="1" lang="ja-JP" altLang="en-US" sz="1100" u="sng" dirty="0">
                <a:solidFill>
                  <a:prstClr val="black"/>
                </a:solidFill>
              </a:rPr>
              <a:t>の理念</a:t>
            </a:r>
            <a:endParaRPr kumimoji="1" lang="en-US" altLang="ja-JP" sz="1100" u="sng" dirty="0">
              <a:solidFill>
                <a:prstClr val="black"/>
              </a:solidFill>
            </a:endParaRPr>
          </a:p>
          <a:p>
            <a:pPr marL="171450" lvl="0" indent="-171450">
              <a:spcBef>
                <a:spcPts val="600"/>
              </a:spcBef>
              <a:buFont typeface="Wingdings" panose="05000000000000000000" pitchFamily="2" charset="2"/>
              <a:buChar char="n"/>
              <a:defRPr/>
            </a:pPr>
            <a:r>
              <a:rPr kumimoji="1" lang="ja-JP" altLang="en-US" sz="1050" dirty="0">
                <a:solidFill>
                  <a:prstClr val="black"/>
                </a:solidFill>
              </a:rPr>
              <a:t>住民が実感できるかたちで、「</a:t>
            </a:r>
            <a:r>
              <a:rPr kumimoji="1" lang="ja-JP" altLang="en-US" sz="1050" b="1" dirty="0">
                <a:solidFill>
                  <a:prstClr val="black"/>
                </a:solidFill>
              </a:rPr>
              <a:t>住民の生活の質（</a:t>
            </a:r>
            <a:r>
              <a:rPr kumimoji="1" lang="en-US" altLang="ja-JP" sz="1050" b="1" dirty="0" err="1">
                <a:solidFill>
                  <a:prstClr val="black"/>
                </a:solidFill>
              </a:rPr>
              <a:t>QoL</a:t>
            </a:r>
            <a:r>
              <a:rPr kumimoji="1" lang="ja-JP" altLang="en-US" sz="1050" b="1" dirty="0">
                <a:solidFill>
                  <a:prstClr val="black"/>
                </a:solidFill>
              </a:rPr>
              <a:t>）の向上</a:t>
            </a:r>
            <a:r>
              <a:rPr kumimoji="1" lang="ja-JP" altLang="en-US" sz="1050" dirty="0">
                <a:solidFill>
                  <a:prstClr val="black"/>
                </a:solidFill>
              </a:rPr>
              <a:t>」</a:t>
            </a:r>
            <a:endParaRPr kumimoji="1" lang="en-US" altLang="ja-JP" sz="1050" dirty="0">
              <a:solidFill>
                <a:prstClr val="black"/>
              </a:solidFill>
            </a:endParaRPr>
          </a:p>
          <a:p>
            <a:pPr lvl="0">
              <a:defRPr/>
            </a:pPr>
            <a:r>
              <a:rPr kumimoji="1" lang="en-US" altLang="ja-JP" sz="1050" dirty="0">
                <a:solidFill>
                  <a:prstClr val="black"/>
                </a:solidFill>
              </a:rPr>
              <a:t>    </a:t>
            </a:r>
            <a:r>
              <a:rPr kumimoji="1" lang="ja-JP" altLang="en-US" sz="1050" dirty="0">
                <a:solidFill>
                  <a:prstClr val="black"/>
                </a:solidFill>
              </a:rPr>
              <a:t>をめざすことが主目的</a:t>
            </a:r>
            <a:endParaRPr kumimoji="1" lang="en-US" altLang="ja-JP" sz="1050" dirty="0">
              <a:solidFill>
                <a:prstClr val="black"/>
              </a:solidFill>
            </a:endParaRPr>
          </a:p>
          <a:p>
            <a:pPr marL="171450" lvl="0" indent="-171450">
              <a:spcBef>
                <a:spcPts val="300"/>
              </a:spcBef>
              <a:buFont typeface="Wingdings" panose="05000000000000000000" pitchFamily="2" charset="2"/>
              <a:buChar char="n"/>
              <a:defRPr/>
            </a:pPr>
            <a:r>
              <a:rPr kumimoji="1" lang="ja-JP" altLang="en-US" sz="1050" dirty="0">
                <a:solidFill>
                  <a:prstClr val="black"/>
                </a:solidFill>
              </a:rPr>
              <a:t>「技術実験」に留まらず、「</a:t>
            </a:r>
            <a:r>
              <a:rPr kumimoji="1" lang="ja-JP" altLang="en-US" sz="1050" b="1" dirty="0">
                <a:solidFill>
                  <a:prstClr val="black"/>
                </a:solidFill>
              </a:rPr>
              <a:t>社会実装</a:t>
            </a:r>
            <a:r>
              <a:rPr kumimoji="1" lang="ja-JP" altLang="en-US" sz="1050" dirty="0">
                <a:solidFill>
                  <a:prstClr val="black"/>
                </a:solidFill>
              </a:rPr>
              <a:t>」のための取組を</a:t>
            </a:r>
            <a:r>
              <a:rPr kumimoji="1" lang="ja-JP" altLang="en-US" sz="1050" dirty="0" smtClean="0">
                <a:solidFill>
                  <a:prstClr val="black"/>
                </a:solidFill>
              </a:rPr>
              <a:t>蓄積</a:t>
            </a:r>
            <a:endParaRPr kumimoji="1" lang="en-US" altLang="ja-JP" sz="1050" dirty="0" smtClean="0">
              <a:solidFill>
                <a:prstClr val="black"/>
              </a:solidFill>
            </a:endParaRPr>
          </a:p>
          <a:p>
            <a:pPr marL="171450" lvl="0" indent="-171450">
              <a:spcBef>
                <a:spcPts val="300"/>
              </a:spcBef>
              <a:buFont typeface="Wingdings" panose="05000000000000000000" pitchFamily="2" charset="2"/>
              <a:buChar char="n"/>
              <a:defRPr/>
            </a:pPr>
            <a:r>
              <a:rPr kumimoji="1" lang="ja-JP" altLang="en-US" sz="1050" dirty="0" smtClean="0">
                <a:solidFill>
                  <a:prstClr val="black"/>
                </a:solidFill>
              </a:rPr>
              <a:t>公民連携による</a:t>
            </a:r>
            <a:r>
              <a:rPr kumimoji="1" lang="ja-JP" altLang="en-US" sz="1050" b="1" dirty="0" smtClean="0">
                <a:solidFill>
                  <a:prstClr val="black"/>
                </a:solidFill>
              </a:rPr>
              <a:t>「民間との協業</a:t>
            </a:r>
            <a:r>
              <a:rPr kumimoji="1" lang="ja-JP" altLang="en-US" sz="1050" dirty="0" smtClean="0">
                <a:solidFill>
                  <a:prstClr val="black"/>
                </a:solidFill>
              </a:rPr>
              <a:t>」が大前提</a:t>
            </a:r>
            <a:r>
              <a:rPr kumimoji="1" lang="en-US" altLang="ja-JP" sz="1050" dirty="0">
                <a:solidFill>
                  <a:prstClr val="black"/>
                </a:solidFill>
              </a:rPr>
              <a:t>*</a:t>
            </a:r>
            <a:endParaRPr kumimoji="1" lang="en-US" altLang="ja-JP" sz="1050" dirty="0" smtClean="0">
              <a:solidFill>
                <a:prstClr val="black"/>
              </a:solidFill>
            </a:endParaRPr>
          </a:p>
        </p:txBody>
      </p:sp>
      <p:sp>
        <p:nvSpPr>
          <p:cNvPr id="10" name="十字形 9"/>
          <p:cNvSpPr/>
          <p:nvPr/>
        </p:nvSpPr>
        <p:spPr>
          <a:xfrm>
            <a:off x="4353767" y="2814226"/>
            <a:ext cx="432000" cy="432000"/>
          </a:xfrm>
          <a:prstGeom prst="plus">
            <a:avLst>
              <a:gd name="adj" fmla="val 37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6E370F4-B56D-497C-9D68-3A3DDB8EEF1D}"/>
              </a:ext>
            </a:extLst>
          </p:cNvPr>
          <p:cNvPicPr>
            <a:picLocks noChangeAspect="1"/>
          </p:cNvPicPr>
          <p:nvPr/>
        </p:nvPicPr>
        <p:blipFill>
          <a:blip r:embed="rId2"/>
          <a:stretch>
            <a:fillRect/>
          </a:stretch>
        </p:blipFill>
        <p:spPr>
          <a:xfrm>
            <a:off x="4722163" y="3761778"/>
            <a:ext cx="4265676" cy="3001518"/>
          </a:xfrm>
          <a:prstGeom prst="rect">
            <a:avLst/>
          </a:prstGeom>
        </p:spPr>
      </p:pic>
      <p:pic>
        <p:nvPicPr>
          <p:cNvPr id="17" name="図 16">
            <a:extLst>
              <a:ext uri="{FF2B5EF4-FFF2-40B4-BE49-F238E27FC236}">
                <a16:creationId xmlns:a16="http://schemas.microsoft.com/office/drawing/2014/main" id="{F81DD453-5322-4DDD-8B78-6B6EBAEF3739}"/>
              </a:ext>
            </a:extLst>
          </p:cNvPr>
          <p:cNvPicPr>
            <a:picLocks noChangeAspect="1"/>
          </p:cNvPicPr>
          <p:nvPr/>
        </p:nvPicPr>
        <p:blipFill>
          <a:blip r:embed="rId3"/>
          <a:stretch>
            <a:fillRect/>
          </a:stretch>
        </p:blipFill>
        <p:spPr>
          <a:xfrm>
            <a:off x="1701801" y="3696616"/>
            <a:ext cx="2550692" cy="3102508"/>
          </a:xfrm>
          <a:prstGeom prst="rect">
            <a:avLst/>
          </a:prstGeom>
        </p:spPr>
      </p:pic>
      <p:sp>
        <p:nvSpPr>
          <p:cNvPr id="5" name="テキスト ボックス 4"/>
          <p:cNvSpPr txBox="1"/>
          <p:nvPr/>
        </p:nvSpPr>
        <p:spPr>
          <a:xfrm>
            <a:off x="482035" y="3479012"/>
            <a:ext cx="3041592" cy="215444"/>
          </a:xfrm>
          <a:prstGeom prst="rect">
            <a:avLst/>
          </a:prstGeom>
          <a:noFill/>
        </p:spPr>
        <p:txBody>
          <a:bodyPr wrap="square" rtlCol="0">
            <a:spAutoFit/>
          </a:bodyPr>
          <a:lstStyle/>
          <a:p>
            <a:r>
              <a:rPr kumimoji="1" lang="en-US" altLang="ja-JP" sz="800" dirty="0" smtClean="0"/>
              <a:t>* </a:t>
            </a:r>
            <a:r>
              <a:rPr kumimoji="1" lang="ja-JP" altLang="en-US" sz="800" dirty="0" smtClean="0"/>
              <a:t> 戦略</a:t>
            </a:r>
            <a:r>
              <a:rPr kumimoji="1" lang="en-US" altLang="ja-JP" sz="800" dirty="0"/>
              <a:t>v</a:t>
            </a:r>
            <a:r>
              <a:rPr kumimoji="1" lang="en-US" altLang="ja-JP" sz="800" dirty="0" smtClean="0"/>
              <a:t>er.2.0</a:t>
            </a:r>
            <a:r>
              <a:rPr kumimoji="1" lang="ja-JP" altLang="en-US" sz="800" dirty="0" smtClean="0"/>
              <a:t>では「公民共同エコシステムの構築」にリニューアル</a:t>
            </a:r>
            <a:endParaRPr kumimoji="1" lang="ja-JP" altLang="en-US" sz="800" dirty="0"/>
          </a:p>
        </p:txBody>
      </p:sp>
    </p:spTree>
    <p:extLst>
      <p:ext uri="{BB962C8B-B14F-4D97-AF65-F5344CB8AC3E}">
        <p14:creationId xmlns:p14="http://schemas.microsoft.com/office/powerpoint/2010/main" val="3529032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画面に合わせる (4:3)</PresentationFormat>
  <Paragraphs>30</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メイリオ</vt:lpstr>
      <vt:lpstr>游ゴシック</vt:lpstr>
      <vt:lpstr>Arial</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2023-02-22T07:29:14Z</dcterms:modified>
</cp:coreProperties>
</file>