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7" r:id="rId2"/>
    <p:sldId id="314" r:id="rId3"/>
    <p:sldId id="383" r:id="rId4"/>
    <p:sldId id="386" r:id="rId5"/>
    <p:sldId id="522" r:id="rId6"/>
    <p:sldId id="263" r:id="rId7"/>
    <p:sldId id="462" r:id="rId8"/>
    <p:sldId id="490" r:id="rId9"/>
    <p:sldId id="491" r:id="rId10"/>
    <p:sldId id="493" r:id="rId11"/>
    <p:sldId id="492" r:id="rId12"/>
    <p:sldId id="412" r:id="rId13"/>
    <p:sldId id="473" r:id="rId14"/>
    <p:sldId id="494" r:id="rId15"/>
    <p:sldId id="495" r:id="rId16"/>
    <p:sldId id="497" r:id="rId17"/>
    <p:sldId id="496" r:id="rId18"/>
    <p:sldId id="498" r:id="rId19"/>
    <p:sldId id="499" r:id="rId20"/>
    <p:sldId id="500" r:id="rId21"/>
    <p:sldId id="501" r:id="rId22"/>
    <p:sldId id="413" r:id="rId23"/>
    <p:sldId id="474" r:id="rId24"/>
    <p:sldId id="520" r:id="rId25"/>
    <p:sldId id="503" r:id="rId26"/>
    <p:sldId id="504" r:id="rId27"/>
    <p:sldId id="505" r:id="rId28"/>
    <p:sldId id="506" r:id="rId29"/>
    <p:sldId id="507" r:id="rId30"/>
    <p:sldId id="414" r:id="rId31"/>
    <p:sldId id="468" r:id="rId32"/>
    <p:sldId id="508" r:id="rId33"/>
    <p:sldId id="509" r:id="rId34"/>
    <p:sldId id="510" r:id="rId35"/>
    <p:sldId id="511" r:id="rId36"/>
    <p:sldId id="443" r:id="rId37"/>
    <p:sldId id="466" r:id="rId38"/>
    <p:sldId id="512" r:id="rId39"/>
    <p:sldId id="513" r:id="rId40"/>
    <p:sldId id="514" r:id="rId41"/>
    <p:sldId id="515" r:id="rId42"/>
    <p:sldId id="516" r:id="rId43"/>
    <p:sldId id="517" r:id="rId44"/>
    <p:sldId id="518" r:id="rId45"/>
    <p:sldId id="519" r:id="rId46"/>
    <p:sldId id="523" r:id="rId47"/>
    <p:sldId id="524" r:id="rId48"/>
    <p:sldId id="525" r:id="rId49"/>
    <p:sldId id="526" r:id="rId50"/>
    <p:sldId id="527" r:id="rId51"/>
    <p:sldId id="529" r:id="rId52"/>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81688" autoAdjust="0"/>
  </p:normalViewPr>
  <p:slideViewPr>
    <p:cSldViewPr snapToGrid="0">
      <p:cViewPr varScale="1">
        <p:scale>
          <a:sx n="63" d="100"/>
          <a:sy n="63" d="100"/>
        </p:scale>
        <p:origin x="10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2024/1/18</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a:t>
            </a:fld>
            <a:endParaRPr kumimoji="1" lang="ja-JP" altLang="en-US" dirty="0"/>
          </a:p>
        </p:txBody>
      </p:sp>
    </p:spTree>
    <p:extLst>
      <p:ext uri="{BB962C8B-B14F-4D97-AF65-F5344CB8AC3E}">
        <p14:creationId xmlns:p14="http://schemas.microsoft.com/office/powerpoint/2010/main" val="2469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09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498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576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363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98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841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27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3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929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2195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174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702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961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737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189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723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57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8561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745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1424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732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80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784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80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88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049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950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2024/1/18</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2024</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月改訂版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5288" y="2311400"/>
            <a:ext cx="10080625" cy="1299696"/>
          </a:xfrm>
          <a:solidFill>
            <a:schemeClr val="bg1"/>
          </a:solidFill>
        </p:spPr>
        <p:txBody>
          <a:bodyPr anchor="ctr" anchorCtr="0">
            <a:noAutofit/>
          </a:bodyPr>
          <a:lstStyle/>
          <a:p>
            <a:pPr>
              <a:lnSpc>
                <a:spcPct val="100000"/>
              </a:lnSpc>
              <a:spcBef>
                <a:spcPts val="0"/>
              </a:spcBef>
            </a:pPr>
            <a:r>
              <a:rPr kumimoji="1" lang="ja-JP" altLang="en-US" sz="2400" b="1" dirty="0">
                <a:latin typeface="BIZ UDPゴシック" panose="020B0400000000000000" pitchFamily="50" charset="-128"/>
                <a:ea typeface="BIZ UDPゴシック" panose="020B0400000000000000" pitchFamily="50" charset="-128"/>
              </a:rPr>
              <a:t>大阪・関西万博を契機とした</a:t>
            </a:r>
            <a:r>
              <a:rPr lang="ja-JP" altLang="en-US" sz="2400" b="1" dirty="0">
                <a:latin typeface="BIZ UDPゴシック" panose="020B0400000000000000" pitchFamily="50" charset="-128"/>
                <a:ea typeface="BIZ UDPゴシック" panose="020B0400000000000000" pitchFamily="50" charset="-128"/>
              </a:rPr>
              <a:t>「</a:t>
            </a:r>
            <a:r>
              <a:rPr kumimoji="1" lang="ja-JP" altLang="en-US" sz="2400" b="1" dirty="0">
                <a:latin typeface="BIZ UDPゴシック" panose="020B0400000000000000" pitchFamily="50" charset="-128"/>
                <a:ea typeface="BIZ UDPゴシック" panose="020B0400000000000000" pitchFamily="50" charset="-128"/>
              </a:rPr>
              <a:t>未来社会」の実現に向けて</a:t>
            </a:r>
            <a:br>
              <a:rPr lang="en-US" altLang="ja-JP" sz="800" b="1" dirty="0">
                <a:latin typeface="BIZ UDPゴシック" panose="020B0400000000000000" pitchFamily="50" charset="-128"/>
                <a:ea typeface="BIZ UDPゴシック" panose="020B0400000000000000" pitchFamily="50" charset="-128"/>
              </a:rPr>
            </a:br>
            <a:br>
              <a:rPr kumimoji="1"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73743" y="29171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88054067"/>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a:t>
                      </a:r>
                      <a:r>
                        <a:rPr kumimoji="0" lang="ja-JP" altLang="en-US" sz="13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した</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健康づくりの推進</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アプリ「アスマイル」等による</a:t>
                      </a:r>
                      <a:br>
                        <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健康活動促進</a:t>
                      </a:r>
                      <a:endPar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・公民連携による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スマートヘルスシティの推進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北大阪健康医療都市（健都）における健康・医療</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のまちづくり</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latin typeface="BIZ UDPゴシック" panose="020B0400000000000000" pitchFamily="50" charset="-128"/>
                          <a:ea typeface="BIZ UDPゴシック" panose="020B0400000000000000" pitchFamily="50" charset="-128"/>
                        </a:rPr>
                        <a:t>□健康寿命延伸達成（</a:t>
                      </a:r>
                      <a:r>
                        <a:rPr lang="en-US" altLang="ja-JP" sz="1300" b="1" dirty="0">
                          <a:latin typeface="BIZ UDPゴシック" panose="020B0400000000000000" pitchFamily="50" charset="-128"/>
                          <a:ea typeface="BIZ UDPゴシック" panose="020B0400000000000000" pitchFamily="50" charset="-128"/>
                        </a:rPr>
                        <a:t>2</a:t>
                      </a:r>
                      <a:r>
                        <a:rPr lang="ja-JP" altLang="en-US" sz="1300" b="1" dirty="0">
                          <a:latin typeface="BIZ UDPゴシック" panose="020B0400000000000000" pitchFamily="50" charset="-128"/>
                          <a:ea typeface="BIZ UDPゴシック" panose="020B0400000000000000" pitchFamily="50" charset="-128"/>
                        </a:rPr>
                        <a:t>歳以上）</a:t>
                      </a:r>
                      <a:r>
                        <a:rPr lang="en-US" altLang="ja-JP" sz="1000" b="1" dirty="0">
                          <a:latin typeface="BIZ UDPゴシック" panose="020B0400000000000000" pitchFamily="50" charset="-128"/>
                          <a:ea typeface="BIZ UDPゴシック" panose="020B0400000000000000" pitchFamily="50" charset="-128"/>
                        </a:rPr>
                        <a:t>2013</a:t>
                      </a:r>
                      <a:r>
                        <a:rPr lang="ja-JP" altLang="en-US" sz="1000" b="1" dirty="0">
                          <a:latin typeface="BIZ UDPゴシック" panose="020B0400000000000000" pitchFamily="50" charset="-128"/>
                          <a:ea typeface="BIZ UDPゴシック" panose="020B0400000000000000" pitchFamily="50" charset="-128"/>
                        </a:rPr>
                        <a:t>年比</a:t>
                      </a:r>
                      <a:endParaRPr lang="en-US" altLang="ja-JP" sz="10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・デジタルサービスの拡充・提供主体の多様化</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ja-JP" altLang="en-US" sz="11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等で</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実証された先端技術・サービス等の普</a:t>
                      </a:r>
                      <a:br>
                        <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及・活用により日常生活の中で自然と健康管理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ができる社会の実現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住民に</a:t>
                      </a:r>
                      <a:r>
                        <a:rPr lang="ja-JP" altLang="en-US" sz="1100" u="none" noProof="0" dirty="0">
                          <a:solidFill>
                            <a:schemeClr val="tx1"/>
                          </a:solidFill>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最先端の技術・サー</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ビスの実装が進む「スマートヘルスシティ」の実</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エコシステムと、住民の健康に係る行動変容の</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好循環を実現</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万博会場では、ヘルスケアデータを</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会場内外で実証したヘルスケアに関する先端技術・サービスの普及・活用により、世界のモデルとなる健康長寿社会の実現をめざす。</a:t>
            </a:r>
          </a:p>
        </p:txBody>
      </p:sp>
      <p:sp>
        <p:nvSpPr>
          <p:cNvPr id="15" name="正方形/長方形 14">
            <a:extLst>
              <a:ext uri="{FF2B5EF4-FFF2-40B4-BE49-F238E27FC236}">
                <a16:creationId xmlns:a16="http://schemas.microsoft.com/office/drawing/2014/main" id="{42AB246C-D6C3-4324-A739-9AC17F6C0836}"/>
              </a:ext>
            </a:extLst>
          </p:cNvPr>
          <p:cNvSpPr/>
          <p:nvPr/>
        </p:nvSpPr>
        <p:spPr>
          <a:xfrm>
            <a:off x="3810229" y="3046185"/>
            <a:ext cx="2460166" cy="3024828"/>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パーソナライズされた健康プログラムの実装（大阪</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で取得した</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データを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基に</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、個人最適化された健康プログラムを提案</a:t>
            </a:r>
          </a:p>
        </p:txBody>
      </p:sp>
      <p:sp>
        <p:nvSpPr>
          <p:cNvPr id="16" name="ホームベース 7">
            <a:extLst>
              <a:ext uri="{FF2B5EF4-FFF2-40B4-BE49-F238E27FC236}">
                <a16:creationId xmlns:a16="http://schemas.microsoft.com/office/drawing/2014/main" id="{E599356E-2B0A-4C96-A1C9-EC52982B4052}"/>
              </a:ext>
            </a:extLst>
          </p:cNvPr>
          <p:cNvSpPr/>
          <p:nvPr/>
        </p:nvSpPr>
        <p:spPr>
          <a:xfrm>
            <a:off x="3899514" y="2873334"/>
            <a:ext cx="1044000" cy="345699"/>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7" name="図 16"/>
          <p:cNvPicPr>
            <a:picLocks noChangeAspect="1"/>
          </p:cNvPicPr>
          <p:nvPr/>
        </p:nvPicPr>
        <p:blipFill>
          <a:blip r:embed="rId3"/>
          <a:stretch>
            <a:fillRect/>
          </a:stretch>
        </p:blipFill>
        <p:spPr>
          <a:xfrm>
            <a:off x="4421514" y="4822170"/>
            <a:ext cx="1237595" cy="743776"/>
          </a:xfrm>
          <a:prstGeom prst="rect">
            <a:avLst/>
          </a:prstGeom>
        </p:spPr>
      </p:pic>
      <p:sp>
        <p:nvSpPr>
          <p:cNvPr id="20" name="テキスト ボックス 19">
            <a:extLst>
              <a:ext uri="{FF2B5EF4-FFF2-40B4-BE49-F238E27FC236}">
                <a16:creationId xmlns:a16="http://schemas.microsoft.com/office/drawing/2014/main" id="{233774CE-BB03-49E5-94E8-1F2C71E354FD}"/>
              </a:ext>
            </a:extLst>
          </p:cNvPr>
          <p:cNvSpPr txBox="1"/>
          <p:nvPr/>
        </p:nvSpPr>
        <p:spPr>
          <a:xfrm>
            <a:off x="4421514" y="5565946"/>
            <a:ext cx="2194101"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p>
        </p:txBody>
      </p:sp>
    </p:spTree>
    <p:extLst>
      <p:ext uri="{BB962C8B-B14F-4D97-AF65-F5344CB8AC3E}">
        <p14:creationId xmlns:p14="http://schemas.microsoft.com/office/powerpoint/2010/main" val="425038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1382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530891799"/>
              </p:ext>
            </p:extLst>
          </p:nvPr>
        </p:nvGraphicFramePr>
        <p:xfrm>
          <a:off x="511620" y="3477886"/>
          <a:ext cx="9360001" cy="13464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Ver.4</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dirty="0">
                          <a:solidFill>
                            <a:schemeClr val="tx1"/>
                          </a:solidFill>
                          <a:latin typeface="+mn-ea"/>
                        </a:rPr>
                        <a:t>Personal Health Record</a:t>
                      </a:r>
                      <a:r>
                        <a:rPr kumimoji="1" lang="ja-JP" altLang="en-US" sz="1000" dirty="0">
                          <a:solidFill>
                            <a:schemeClr val="tx1"/>
                          </a:solidFill>
                          <a:latin typeface="+mn-ea"/>
                        </a:rPr>
                        <a:t>（</a:t>
                      </a:r>
                      <a:r>
                        <a:rPr kumimoji="1" lang="en-US" altLang="ja-JP" sz="1000" dirty="0">
                          <a:solidFill>
                            <a:schemeClr val="tx1"/>
                          </a:solidFill>
                          <a:latin typeface="+mn-ea"/>
                        </a:rPr>
                        <a:t>PHR</a:t>
                      </a:r>
                      <a:r>
                        <a:rPr kumimoji="1" lang="ja-JP" altLang="en-US" sz="1000" dirty="0">
                          <a:solidFill>
                            <a:schemeClr val="tx1"/>
                          </a:solidFill>
                          <a:latin typeface="+mn-ea"/>
                        </a:rPr>
                        <a:t>）を活⽤した万博体験／優良なアイデア・事業の審査への参画（ヘルスケアビジネスコンテストの開催）　</a:t>
                      </a:r>
                      <a:r>
                        <a:rPr kumimoji="1" lang="en-US" altLang="ja-JP" sz="1000" dirty="0">
                          <a:solidFill>
                            <a:schemeClr val="tx1"/>
                          </a:solidFill>
                          <a:latin typeface="+mn-ea"/>
                        </a:rPr>
                        <a:t>&lt;</a:t>
                      </a:r>
                      <a:r>
                        <a:rPr kumimoji="1" lang="ja-JP" altLang="en-US" sz="1000" dirty="0">
                          <a:solidFill>
                            <a:schemeClr val="tx1"/>
                          </a:solidFill>
                          <a:latin typeface="+mn-ea"/>
                        </a:rPr>
                        <a:t>経産省</a:t>
                      </a:r>
                      <a:r>
                        <a:rPr kumimoji="1" lang="en-US" altLang="ja-JP" sz="1000" dirty="0">
                          <a:solidFill>
                            <a:schemeClr val="tx1"/>
                          </a:solidFill>
                          <a:latin typeface="+mn-ea"/>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dirty="0">
                          <a:solidFill>
                            <a:schemeClr val="tx1"/>
                          </a:solidFill>
                          <a:latin typeface="+mn-ea"/>
                        </a:rPr>
                        <a:t>介護ロボット等テクノロジーの普及 ／ スマート・ライフ・プロジェクト</a:t>
                      </a:r>
                      <a:r>
                        <a:rPr kumimoji="1" lang="en-US" altLang="ja-JP" sz="1000" dirty="0">
                          <a:solidFill>
                            <a:schemeClr val="tx1"/>
                          </a:solidFill>
                          <a:latin typeface="+mn-ea"/>
                        </a:rPr>
                        <a:t>〜</a:t>
                      </a:r>
                      <a:r>
                        <a:rPr kumimoji="1" lang="ja-JP" altLang="en-US" sz="1000" dirty="0">
                          <a:solidFill>
                            <a:schemeClr val="tx1"/>
                          </a:solidFill>
                          <a:latin typeface="+mn-ea"/>
                        </a:rPr>
                        <a:t>健康寿命を延ばそう</a:t>
                      </a:r>
                      <a:r>
                        <a:rPr kumimoji="1" lang="en-US" altLang="ja-JP" sz="1000" dirty="0">
                          <a:solidFill>
                            <a:schemeClr val="tx1"/>
                          </a:solidFill>
                          <a:latin typeface="+mn-ea"/>
                        </a:rPr>
                        <a:t>〜</a:t>
                      </a:r>
                      <a:r>
                        <a:rPr kumimoji="1" lang="ja-JP" altLang="en-US" sz="1000" dirty="0">
                          <a:solidFill>
                            <a:schemeClr val="tx1"/>
                          </a:solidFill>
                          <a:latin typeface="+mn-ea"/>
                        </a:rPr>
                        <a:t> ／ 認知症バリアフリーの取組推進 ／ </a:t>
                      </a:r>
                      <a:r>
                        <a:rPr lang="ja-JP" altLang="en-US" sz="1000" u="none" dirty="0">
                          <a:solidFill>
                            <a:schemeClr val="tx1"/>
                          </a:solidFill>
                        </a:rPr>
                        <a:t>ユニバーサルヘルスカバレッジって大事だね！</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PHR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事業および厚労省事業について記載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経産省と府市において、</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医療・ヘルスケアデータのルール等</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について協議中（業界団体においてもルール整備等の動きあり）</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4210567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・治療・予防アプリといった次世代スマートヘルス分野のスタートアップの支援など、「大阪スマートシティ戦略</a:t>
                      </a:r>
                      <a:r>
                        <a:rPr kumimoji="1" lang="en-US" altLang="ja-JP" sz="1000" b="1" u="none" dirty="0">
                          <a:solidFill>
                            <a:schemeClr val="tx1"/>
                          </a:solidFill>
                          <a:latin typeface="+mn-ea"/>
                          <a:ea typeface="+mn-ea"/>
                        </a:rPr>
                        <a:t>ver.2.0</a:t>
                      </a:r>
                      <a:r>
                        <a:rPr kumimoji="1" lang="ja-JP" altLang="en-US" sz="1000" b="1" u="none" dirty="0">
                          <a:solidFill>
                            <a:schemeClr val="tx1"/>
                          </a:solidFill>
                          <a:latin typeface="+mn-ea"/>
                          <a:ea typeface="+mn-ea"/>
                        </a:rPr>
                        <a:t>」に基づく、スマートヘルスシティの推進</a:t>
                      </a:r>
                      <a:endParaRPr kumimoji="1" lang="en-US" altLang="ja-JP"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・北大阪健康医療都市（健都）への企業等の集積及び国立循環器病研究センターや国立健康・栄養研究所を中核とした住民参加型の実証事業</a:t>
                      </a:r>
                      <a:r>
                        <a:rPr kumimoji="1" lang="ja-JP" altLang="en-US" sz="1000" b="1" u="none" strike="noStrike" dirty="0">
                          <a:solidFill>
                            <a:schemeClr val="tx1"/>
                          </a:solidFill>
                          <a:latin typeface="+mn-ea"/>
                          <a:ea typeface="+mn-ea"/>
                        </a:rPr>
                        <a:t>を推進するため、</a:t>
                      </a:r>
                      <a:endParaRPr kumimoji="1" lang="en-US" altLang="ja-JP" sz="1000" b="1" u="none" strike="no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　住民・企業等に向けた健都の情報発信を強化</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・万博を契機とした地域住民の健康づくりに向けた意識の高揚（</a:t>
                      </a:r>
                      <a:r>
                        <a:rPr kumimoji="1" lang="ja-JP" altLang="en-US" sz="1000" b="1" u="none" strike="noStrike" baseline="0" dirty="0">
                          <a:solidFill>
                            <a:schemeClr val="tx1"/>
                          </a:solidFill>
                          <a:latin typeface="+mn-ea"/>
                          <a:ea typeface="+mn-ea"/>
                        </a:rPr>
                        <a:t>検診の受診促進、運動・スポーツを通じた地域住民の健康づくり</a:t>
                      </a:r>
                      <a:r>
                        <a:rPr kumimoji="1" lang="ja-JP" altLang="en-US" sz="1000" b="1" u="none" dirty="0">
                          <a:solidFill>
                            <a:schemeClr val="tx1"/>
                          </a:solidFill>
                          <a:latin typeface="+mn-ea"/>
                          <a:ea typeface="+mn-ea"/>
                        </a:rPr>
                        <a:t>）</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96385"/>
            <a:ext cx="9251210" cy="387594"/>
          </a:xfrm>
          <a:prstGeom prst="rect">
            <a:avLst/>
          </a:prstGeom>
          <a:noFill/>
          <a:ln w="6350">
            <a:noFill/>
            <a:prstDash val="solid"/>
          </a:ln>
        </p:spPr>
        <p:txBody>
          <a:bodyPr wrap="square" rtlCol="0" anchor="ctr" anchorCtr="0">
            <a:noAutofit/>
          </a:bodyPr>
          <a:lstStyle/>
          <a:p>
            <a:r>
              <a:rPr kumimoji="1" lang="ja-JP" altLang="en-US" sz="1000" i="0" strike="noStrike" kern="1200" cap="none" spc="0" normalizeH="0" baseline="0" noProof="0" dirty="0">
                <a:ln>
                  <a:noFill/>
                </a:ln>
                <a:effectLst/>
                <a:uLnTx/>
                <a:uFillTx/>
                <a:latin typeface="Calibri" panose="020F0502020204030204"/>
                <a:ea typeface="游ゴシック" panose="020B0400000000000000" pitchFamily="50" charset="-128"/>
              </a:rPr>
              <a:t>▷</a:t>
            </a:r>
            <a:r>
              <a:rPr kumimoji="1" lang="ja-JP" altLang="en-US" sz="1000" dirty="0"/>
              <a:t>官民における医療・ヘルスケアデータの相互活用・標準化のためのさらなる取組強化</a:t>
            </a:r>
          </a:p>
        </p:txBody>
      </p:sp>
      <p:graphicFrame>
        <p:nvGraphicFramePr>
          <p:cNvPr id="30" name="表 29"/>
          <p:cNvGraphicFramePr>
            <a:graphicFrameLocks noGrp="1"/>
          </p:cNvGraphicFramePr>
          <p:nvPr>
            <p:extLst>
              <p:ext uri="{D42A27DB-BD31-4B8C-83A1-F6EECF244321}">
                <p14:modId xmlns:p14="http://schemas.microsoft.com/office/powerpoint/2010/main" val="589201553"/>
              </p:ext>
            </p:extLst>
          </p:nvPr>
        </p:nvGraphicFramePr>
        <p:xfrm>
          <a:off x="482432" y="5646115"/>
          <a:ext cx="9389187" cy="628283"/>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健康長寿社会の実現に向けた、次世代ヘルスケアサービスの創出の促進　　</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・利用者の利便性向上に向けたヘルスケアデータの連携に係る財政支援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lt"/>
                          <a:ea typeface="+mn-ea"/>
                          <a:cs typeface="+mn-cs"/>
                        </a:rPr>
                        <a:t>　・医療・ヘルスケアデータの利活用活性化に向けたルール整備・標準化に対する支援</a:t>
                      </a:r>
                      <a:endParaRPr kumimoji="1" lang="ja-JP" altLang="en-US" sz="1050" b="0" dirty="0"/>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19926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⑤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⑥　ゼロエミッションモビリティ</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781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空飛ぶクルマの商用運航を実現し、大阪から空の移動革命を起こす。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空飛ぶクルマ「商用運航」の実現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移動におけるＣＯ２排出量ゼロに向け、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Tree>
    <p:extLst>
      <p:ext uri="{BB962C8B-B14F-4D97-AF65-F5344CB8AC3E}">
        <p14:creationId xmlns:p14="http://schemas.microsoft.com/office/powerpoint/2010/main" val="5133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863701"/>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p>
                    <a:p>
                      <a:pPr marL="0" indent="0" defTabSz="443194">
                        <a:lnSpc>
                          <a:spcPct val="100000"/>
                        </a:lnSpc>
                        <a:spcBef>
                          <a:spcPts val="0"/>
                        </a:spcBef>
                        <a:spcAft>
                          <a:spcPts val="0"/>
                        </a:spcAft>
                        <a:defRPr/>
                      </a:pP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　</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関西をはじめわが国が、次世代モビリティの分野で世界をリードすることをめざす。</a:t>
            </a:r>
          </a:p>
        </p:txBody>
      </p:sp>
      <p:sp>
        <p:nvSpPr>
          <p:cNvPr id="38" name="テキスト ボックス 37">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39" name="グループ化 38"/>
          <p:cNvGrpSpPr/>
          <p:nvPr/>
        </p:nvGrpSpPr>
        <p:grpSpPr>
          <a:xfrm>
            <a:off x="3841269" y="3014926"/>
            <a:ext cx="2005030" cy="1388562"/>
            <a:chOff x="4770659" y="2895005"/>
            <a:chExt cx="2005030" cy="1388562"/>
          </a:xfrm>
        </p:grpSpPr>
        <p:grpSp>
          <p:nvGrpSpPr>
            <p:cNvPr id="40" name="グループ化 39"/>
            <p:cNvGrpSpPr/>
            <p:nvPr/>
          </p:nvGrpSpPr>
          <p:grpSpPr>
            <a:xfrm>
              <a:off x="5062431" y="2895005"/>
              <a:ext cx="1713258" cy="1388562"/>
              <a:chOff x="4307396" y="2822210"/>
              <a:chExt cx="1713258" cy="1388562"/>
            </a:xfrm>
          </p:grpSpPr>
          <p:grpSp>
            <p:nvGrpSpPr>
              <p:cNvPr id="44" name="グループ化 43">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53" name="正方形/長方形 52">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4" name="図 53">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5" name="楕円 54">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6" name="円弧 5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楕円 59">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1" name="楕円 60">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2" name="楕円 61">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3" name="楕円 62">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4" name="楕円 63">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45" name="正方形/長方形 44"/>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46" name="正方形/長方形 45"/>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48" name="フローチャート: 結合子 47"/>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1" name="正方形/長方形 40"/>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42" name="正方形/長方形 41"/>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43" name="正方形/長方形 42"/>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65" name="正方形/長方形 64">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67" name="二等辺三角形 66"/>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69" name="角丸四角形 68"/>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70" name="グループ化 69"/>
          <p:cNvGrpSpPr/>
          <p:nvPr/>
        </p:nvGrpSpPr>
        <p:grpSpPr>
          <a:xfrm>
            <a:off x="7266124" y="2990023"/>
            <a:ext cx="2102675" cy="1368000"/>
            <a:chOff x="7187799" y="2821258"/>
            <a:chExt cx="2102675" cy="1368000"/>
          </a:xfrm>
        </p:grpSpPr>
        <p:grpSp>
          <p:nvGrpSpPr>
            <p:cNvPr id="71" name="グループ化 70">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74" name="正方形/長方形 73">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75" name="図 74">
                <a:extLst>
                  <a:ext uri="{FF2B5EF4-FFF2-40B4-BE49-F238E27FC236}">
                    <a16:creationId xmlns:a16="http://schemas.microsoft.com/office/drawing/2014/main" id="{D88C8B29-4F69-48DC-B9A7-B0E8D60F29DD}"/>
                  </a:ext>
                </a:extLst>
              </p:cNvPr>
              <p:cNvPicPr>
                <a:picLocks noChangeAspect="1"/>
              </p:cNvPicPr>
              <p:nvPr/>
            </p:nvPicPr>
            <p:blipFill rotWithShape="1">
              <a:blip r:embed="rId4"/>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76"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77" name="グループ化 76">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78" name="円弧 77">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9" name="円弧 78">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0" name="円弧 79">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1" name="円弧 80">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2" name="円弧 81">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3" name="円弧 82">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4" name="円弧 83">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5" name="円弧 84">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6" name="円弧 85">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7" name="円弧 86">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8" name="楕円 87">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89" name="楕円 88">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0" name="楕円 89">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1" name="楕円 90">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2" name="楕円 91">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3" name="楕円 92">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4" name="円弧 93">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5" name="円弧 94">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6" name="円弧 95">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7" name="楕円 96">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98" name="楕円 97">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99" name="楕円 98">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00" name="楕円 99">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72" name="正方形/長方形 71"/>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73" name="フローチャート: 結合子 72"/>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1" name="テキスト ボックス 100">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31301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1620" y="2413884"/>
            <a:ext cx="9251210" cy="633684"/>
          </a:xfrm>
          <a:prstGeom prst="rect">
            <a:avLst/>
          </a:prstGeom>
          <a:noFill/>
          <a:ln w="6350">
            <a:noFill/>
            <a:prstDash val="solid"/>
          </a:ln>
        </p:spPr>
        <p:txBody>
          <a:bodyPr wrap="square" rtlCol="0" anchor="ctr" anchorCtr="0">
            <a:noAutofit/>
          </a:bodyPr>
          <a:lstStyle/>
          <a:p>
            <a:r>
              <a:rPr kumimoji="1" lang="ja-JP" altLang="en-US" sz="1000" dirty="0"/>
              <a:t>▷国による航空法等の各種制度整備（機体の安全性の基準整備、飛行エリア等）</a:t>
            </a:r>
            <a:endParaRPr kumimoji="1" lang="en-US" altLang="ja-JP" sz="1000" dirty="0"/>
          </a:p>
          <a:p>
            <a:r>
              <a:rPr kumimoji="1" lang="ja-JP" altLang="en-US" sz="1000" dirty="0"/>
              <a:t>▷空飛ぶクルマに関する社会受容性の向上（騒音・安全性等）</a:t>
            </a:r>
          </a:p>
          <a:p>
            <a:r>
              <a:rPr kumimoji="1" lang="ja-JP" altLang="en-US" sz="1000" dirty="0"/>
              <a:t>▷機体開発・実証事業・離着陸場の整備等に係る財政的負担</a:t>
            </a:r>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1182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9747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546559554"/>
              </p:ext>
            </p:extLst>
          </p:nvPr>
        </p:nvGraphicFramePr>
        <p:xfrm>
          <a:off x="511620" y="3288856"/>
          <a:ext cx="9360001" cy="16737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大阪・関西万博における空飛ぶクルマの実現＜経産省・国交省＞</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「大阪・関西万博空飛ぶクルマ準備会議」において、具体的な運航の絵姿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会場外離着陸場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ポート</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、運航ルートなど</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u="none" dirty="0">
                          <a:solidFill>
                            <a:schemeClr val="tx1"/>
                          </a:solidFill>
                          <a:latin typeface="+mn-ea"/>
                          <a:ea typeface="+mn-ea"/>
                        </a:rPr>
                        <a:t>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a:t>
                      </a:r>
                      <a:r>
                        <a:rPr kumimoji="1" lang="ja-JP" altLang="en-US" sz="1000" b="0" i="0" u="none" strike="noStrike" kern="1200" cap="none" spc="0" normalizeH="0" baseline="0" noProof="0">
                          <a:ln>
                            <a:noFill/>
                          </a:ln>
                          <a:solidFill>
                            <a:schemeClr val="tx1"/>
                          </a:solidFill>
                          <a:effectLst/>
                          <a:uLnTx/>
                          <a:uFillTx/>
                          <a:latin typeface="游ゴシック" panose="020B0400000000000000" pitchFamily="50" charset="-128"/>
                          <a:ea typeface="+mn-ea"/>
                          <a:cs typeface="+mn-cs"/>
                        </a:rPr>
                        <a:t>各社イメージについて共有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000" u="none" dirty="0">
                          <a:solidFill>
                            <a:schemeClr val="tx1"/>
                          </a:solidFill>
                          <a:latin typeface="+mn-ea"/>
                          <a:ea typeface="+mn-ea"/>
                        </a:rPr>
                        <a:t>2023</a:t>
                      </a:r>
                      <a:r>
                        <a:rPr lang="ja-JP" altLang="en-US" sz="1000" u="none" dirty="0">
                          <a:solidFill>
                            <a:schemeClr val="tx1"/>
                          </a:solidFill>
                          <a:latin typeface="+mn-ea"/>
                          <a:ea typeface="+mn-ea"/>
                        </a:rPr>
                        <a:t>年</a:t>
                      </a:r>
                      <a:r>
                        <a:rPr lang="en-US" altLang="ja-JP" sz="1000" u="none" dirty="0">
                          <a:solidFill>
                            <a:schemeClr val="tx1"/>
                          </a:solidFill>
                          <a:latin typeface="+mn-ea"/>
                          <a:ea typeface="+mn-ea"/>
                        </a:rPr>
                        <a:t>12</a:t>
                      </a:r>
                      <a:r>
                        <a:rPr lang="ja-JP" altLang="en-US" sz="1000" u="none" dirty="0">
                          <a:solidFill>
                            <a:schemeClr val="tx1"/>
                          </a:solidFill>
                          <a:latin typeface="+mn-ea"/>
                          <a:ea typeface="+mn-ea"/>
                        </a:rPr>
                        <a:t>月　</a:t>
                      </a:r>
                      <a:r>
                        <a:rPr lang="en-US" altLang="ja-JP" sz="1000" u="none" dirty="0">
                          <a:solidFill>
                            <a:schemeClr val="tx1"/>
                          </a:solidFill>
                          <a:latin typeface="+mn-ea"/>
                          <a:ea typeface="+mn-ea"/>
                        </a:rPr>
                        <a:t>VP</a:t>
                      </a:r>
                      <a:r>
                        <a:rPr lang="ja-JP" altLang="en-US" sz="1000" u="none" dirty="0">
                          <a:solidFill>
                            <a:schemeClr val="tx1"/>
                          </a:solidFill>
                          <a:latin typeface="+mn-ea"/>
                          <a:ea typeface="+mn-ea"/>
                        </a:rPr>
                        <a:t>（バーティポート）整備指針の公表</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33844261"/>
              </p:ext>
            </p:extLst>
          </p:nvPr>
        </p:nvGraphicFramePr>
        <p:xfrm>
          <a:off x="285700" y="240785"/>
          <a:ext cx="9585919" cy="184462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2445">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2217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・令和２年</a:t>
                      </a:r>
                      <a:r>
                        <a:rPr kumimoji="1" lang="en-US" altLang="ja-JP" sz="1000" b="1" u="none" dirty="0">
                          <a:solidFill>
                            <a:schemeClr val="tx1"/>
                          </a:solidFill>
                          <a:latin typeface="+mn-ea"/>
                          <a:ea typeface="+mn-ea"/>
                        </a:rPr>
                        <a:t>1</a:t>
                      </a:r>
                      <a:r>
                        <a:rPr kumimoji="1" lang="ja-JP" altLang="en-US" sz="1000" b="1" u="none" dirty="0">
                          <a:solidFill>
                            <a:schemeClr val="tx1"/>
                          </a:solidFill>
                          <a:latin typeface="+mn-ea"/>
                          <a:ea typeface="+mn-ea"/>
                        </a:rPr>
                        <a:t>１月に</a:t>
                      </a:r>
                      <a:r>
                        <a:rPr kumimoji="1" lang="ja-JP" altLang="en-US" sz="1000" b="1" u="none" dirty="0">
                          <a:solidFill>
                            <a:schemeClr val="tx1"/>
                          </a:solidFill>
                        </a:rPr>
                        <a:t>空飛ぶクルマ大阪ラウンドテーブルを設立</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・令和４年３月に策定した大阪版ロードマップに基づき、</a:t>
                      </a:r>
                      <a:r>
                        <a:rPr kumimoji="1" lang="ja-JP" altLang="en-US" sz="1000" b="1" u="none" strike="noStrike" dirty="0">
                          <a:solidFill>
                            <a:schemeClr val="tx1"/>
                          </a:solidFill>
                        </a:rPr>
                        <a:t>商用運航の実現に向けて下記取り組みを着実に実施</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◆空飛ぶクルマ関連事業への企業の参入意欲や住民の期待値の更なる向上に繋げる</a:t>
                      </a:r>
                      <a:r>
                        <a:rPr kumimoji="1" lang="ja-JP" altLang="en-US" sz="1000" b="1" u="none" strike="noStrike" baseline="0" dirty="0">
                          <a:solidFill>
                            <a:schemeClr val="tx1"/>
                          </a:solidFill>
                        </a:rPr>
                        <a:t>ため</a:t>
                      </a:r>
                      <a:r>
                        <a:rPr kumimoji="1" lang="ja-JP" altLang="en-US" sz="1000" b="1" u="none" strike="noStrike" dirty="0">
                          <a:solidFill>
                            <a:schemeClr val="tx1"/>
                          </a:solidFill>
                        </a:rPr>
                        <a:t>、</a:t>
                      </a:r>
                      <a:r>
                        <a:rPr kumimoji="1" lang="ja-JP" altLang="en-US" sz="1000" b="1" u="none" dirty="0">
                          <a:solidFill>
                            <a:schemeClr val="tx1"/>
                          </a:solidFill>
                        </a:rPr>
                        <a:t>市場規模など事業環境整備に必要な調査・検討を実施し、公表</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rPr>
                        <a:t>　　引き続き、新たな事業者の参加促進をめざし、</a:t>
                      </a:r>
                      <a:r>
                        <a:rPr kumimoji="1" lang="ja-JP" altLang="en-US" sz="1000" b="1" u="none" dirty="0">
                          <a:solidFill>
                            <a:schemeClr val="tx1"/>
                          </a:solidFill>
                        </a:rPr>
                        <a:t>調査結果等の普及を行う</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空飛ぶクルマの社会受容性向上に向け、認知度の向上のためのシンポジウム等を開催。今後は、有用性・安全性の理解についてセミナーなどでさらに情報発信</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事業者による実証事業等への支援（補助、フィールドの提供等）を継続的に実施</a:t>
                      </a:r>
                      <a:endParaRPr kumimoji="1" lang="en-US" altLang="ja-JP" sz="1000" b="1" u="none" strike="noStrike" baseline="0" dirty="0">
                        <a:solidFill>
                          <a:srgbClr val="FF0000"/>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　◆ 離着陸場（ポート）整備に必要な補助や市有地の提供など幅広い支援を実施</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1053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27512"/>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0942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374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aphicFrame>
        <p:nvGraphicFramePr>
          <p:cNvPr id="30" name="表 29"/>
          <p:cNvGraphicFramePr>
            <a:graphicFrameLocks noGrp="1"/>
          </p:cNvGraphicFramePr>
          <p:nvPr>
            <p:extLst>
              <p:ext uri="{D42A27DB-BD31-4B8C-83A1-F6EECF244321}">
                <p14:modId xmlns:p14="http://schemas.microsoft.com/office/powerpoint/2010/main" val="3756980394"/>
              </p:ext>
            </p:extLst>
          </p:nvPr>
        </p:nvGraphicFramePr>
        <p:xfrm>
          <a:off x="482432" y="5412520"/>
          <a:ext cx="9389187" cy="10722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36123">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▶万博における商用運航の実現</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dirty="0">
                          <a:solidFill>
                            <a:schemeClr val="tx1"/>
                          </a:solidFill>
                          <a:latin typeface="+mn-ea"/>
                          <a:ea typeface="+mn-ea"/>
                        </a:rPr>
                        <a:t>「準備会議」の議論も踏まえた運航に係る基準の早期整備や運航事業者・ポート整備事業者への財政支援</a:t>
                      </a:r>
                      <a:endParaRPr kumimoji="1" lang="en-US" altLang="ja-JP"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36123">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万博で得たノウハウなどを定着・発展させ、更なる商用運航拡大に向けた支援</a:t>
                      </a:r>
                      <a:endParaRPr kumimoji="1" lang="en-US" altLang="ja-JP" sz="1050" b="1" i="0" u="none" strike="noStrike" kern="1200" cap="none" spc="0" normalizeH="0" baseline="0" noProof="0" dirty="0">
                        <a:ln>
                          <a:noFill/>
                        </a:ln>
                        <a:solidFill>
                          <a:schemeClr val="tx1"/>
                        </a:solidFill>
                        <a:effectLst/>
                        <a:uLnTx/>
                        <a:uFillTx/>
                        <a:latin typeface="+mn-lt"/>
                        <a:ea typeface="+mn-ea"/>
                        <a:cs typeface="+mn-cs"/>
                      </a:endParaRPr>
                    </a:p>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50" b="0" i="0" u="none" strike="noStrike" kern="1200" cap="none" spc="0" normalizeH="0" baseline="0" noProof="0" dirty="0">
                          <a:ln>
                            <a:noFill/>
                          </a:ln>
                          <a:solidFill>
                            <a:schemeClr val="tx1"/>
                          </a:solidFill>
                          <a:effectLst/>
                          <a:uLnTx/>
                          <a:uFillTx/>
                          <a:latin typeface="+mn-lt"/>
                          <a:ea typeface="+mn-ea"/>
                          <a:cs typeface="+mn-cs"/>
                        </a:rPr>
                        <a:t>・運航事業者やポート整備事業者の自立的な運航に必要な技術的・財政的支援</a:t>
                      </a:r>
                      <a:endParaRPr kumimoji="1" lang="ja-JP" altLang="en-US" sz="105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80614" y="499144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69739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316852609"/>
              </p:ext>
            </p:extLst>
          </p:nvPr>
        </p:nvGraphicFramePr>
        <p:xfrm>
          <a:off x="289283" y="1732356"/>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a:t>
                      </a:r>
                      <a:endParaRPr lang="en-US" altLang="ja-JP" sz="1100" u="none" strike="noStrike" dirty="0">
                        <a:solidFill>
                          <a:srgbClr val="FF0000"/>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下記の３つのルートを対象として、関係行政機関等と協議や意見交換等を実施。</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a:solidFill>
                            <a:srgbClr val="FF0000"/>
                          </a:solidFill>
                          <a:latin typeface="BIZ UDPゴシック" panose="020B0400000000000000" pitchFamily="50" charset="-128"/>
                          <a:ea typeface="BIZ UDPゴシック" panose="020B0400000000000000" pitchFamily="50" charset="-128"/>
                        </a:rPr>
                        <a:t>　</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バス事業者において車両の購入・改造等を進めるとともに、今年度中の実証実験に向けて、関係機関と調整中。</a:t>
                      </a: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・郊外の高齢化が進む団地で地域の足として実証を実施中（レベル３</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世界的に開発競争が激化する自動運転を、万博会場へのアクセスや会場内の移動で実現。安全・快適な未来のモビリティ社会の体験を通じ、その後の社会実装につなげていく。</a:t>
            </a:r>
          </a:p>
        </p:txBody>
      </p:sp>
      <p:sp>
        <p:nvSpPr>
          <p:cNvPr id="102" name="正方形/長方形 101">
            <a:extLst>
              <a:ext uri="{FF2B5EF4-FFF2-40B4-BE49-F238E27FC236}">
                <a16:creationId xmlns:a16="http://schemas.microsoft.com/office/drawing/2014/main" id="{42AB246C-D6C3-4324-A739-9AC17F6C0836}"/>
              </a:ext>
            </a:extLst>
          </p:cNvPr>
          <p:cNvSpPr/>
          <p:nvPr/>
        </p:nvSpPr>
        <p:spPr>
          <a:xfrm>
            <a:off x="3770769" y="2792829"/>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103" name="ホームベース 7">
            <a:extLst>
              <a:ext uri="{FF2B5EF4-FFF2-40B4-BE49-F238E27FC236}">
                <a16:creationId xmlns:a16="http://schemas.microsoft.com/office/drawing/2014/main" id="{E599356E-2B0A-4C96-A1C9-EC52982B4052}"/>
              </a:ext>
            </a:extLst>
          </p:cNvPr>
          <p:cNvSpPr/>
          <p:nvPr/>
        </p:nvSpPr>
        <p:spPr>
          <a:xfrm>
            <a:off x="3770769" y="2664197"/>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104" name="グループ化 103"/>
          <p:cNvGrpSpPr/>
          <p:nvPr/>
        </p:nvGrpSpPr>
        <p:grpSpPr>
          <a:xfrm>
            <a:off x="7113325" y="3125783"/>
            <a:ext cx="2121593" cy="1623429"/>
            <a:chOff x="5659334" y="3141069"/>
            <a:chExt cx="2186190" cy="1755087"/>
          </a:xfrm>
        </p:grpSpPr>
        <p:pic>
          <p:nvPicPr>
            <p:cNvPr id="105" name="図 104"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6" name="正方形/長方形 10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7" name="テキスト ボックス 153"/>
          <p:cNvSpPr txBox="1"/>
          <p:nvPr/>
        </p:nvSpPr>
        <p:spPr>
          <a:xfrm>
            <a:off x="312747" y="6365004"/>
            <a:ext cx="9529983"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Tree>
    <p:extLst>
      <p:ext uri="{BB962C8B-B14F-4D97-AF65-F5344CB8AC3E}">
        <p14:creationId xmlns:p14="http://schemas.microsoft.com/office/powerpoint/2010/main" val="6470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80876737"/>
              </p:ext>
            </p:extLst>
          </p:nvPr>
        </p:nvGraphicFramePr>
        <p:xfrm>
          <a:off x="511620" y="3987546"/>
          <a:ext cx="9360001" cy="10641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 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000" u="none" dirty="0">
                          <a:solidFill>
                            <a:schemeClr val="tx1"/>
                          </a:solidFill>
                          <a:latin typeface="+mn-ea"/>
                        </a:rPr>
                        <a:t>Beyond 5G ready </a:t>
                      </a:r>
                      <a:r>
                        <a:rPr kumimoji="1" lang="ja-JP" altLang="en-US" sz="1000" u="none" dirty="0">
                          <a:solidFill>
                            <a:schemeClr val="tx1"/>
                          </a:solidFill>
                          <a:latin typeface="+mn-ea"/>
                        </a:rPr>
                        <a:t>ショーケースの実現＜総務省＞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6581905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・自動運転の実証事業・実装支援（実証フィールドの提供など） </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・有識者や国、バス事業者等を含めて、大阪市自動運転バス実装協議会を開催</a:t>
                      </a:r>
                      <a:endParaRPr kumimoji="1" lang="en-US" altLang="ja-JP" sz="1000" b="1" u="non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・万博終了後、万博で運行する自動運転バスを南河内地域エリアにおいて活用する体制の構築（Ｒ５</a:t>
                      </a:r>
                      <a:r>
                        <a:rPr kumimoji="1" lang="en-US" altLang="ja-JP" sz="1000" b="1" u="none" dirty="0">
                          <a:solidFill>
                            <a:schemeClr val="tx1"/>
                          </a:solidFill>
                        </a:rPr>
                        <a:t>.</a:t>
                      </a:r>
                      <a:r>
                        <a:rPr kumimoji="1" lang="ja-JP" altLang="en-US" sz="1000" b="1" u="none" dirty="0">
                          <a:solidFill>
                            <a:schemeClr val="tx1"/>
                          </a:solidFill>
                        </a:rPr>
                        <a:t>１１）</a:t>
                      </a:r>
                      <a:endParaRPr kumimoji="1" lang="en-US" altLang="ja-JP" sz="1000" b="1" u="none"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482432" y="2745732"/>
            <a:ext cx="9251210" cy="849354"/>
          </a:xfrm>
          <a:prstGeom prst="rect">
            <a:avLst/>
          </a:prstGeom>
          <a:noFill/>
          <a:ln w="6350">
            <a:noFill/>
            <a:prstDash val="solid"/>
          </a:ln>
        </p:spPr>
        <p:txBody>
          <a:bodyPr wrap="square" rtlCol="0" anchor="ctr" anchorCtr="0">
            <a:noAutofit/>
          </a:bodyPr>
          <a:lstStyle/>
          <a:p>
            <a:r>
              <a:rPr kumimoji="1" lang="ja-JP" altLang="en-US" sz="1000" dirty="0"/>
              <a:t>▷万博開催時における自動運転の移動サービスの実現に向けた環境整備</a:t>
            </a:r>
          </a:p>
          <a:p>
            <a:r>
              <a:rPr kumimoji="1" lang="ja-JP" altLang="en-US" sz="1000" dirty="0"/>
              <a:t>▷自動運転の移動サービスの実証に対する財政的負担</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405025688"/>
              </p:ext>
            </p:extLst>
          </p:nvPr>
        </p:nvGraphicFramePr>
        <p:xfrm>
          <a:off x="482432" y="5646115"/>
          <a:ext cx="9389187" cy="120270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9494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▶万博会場内および会場アクセスにおいて、自動運転の実現</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・路側センサー等のインフラ整備に対する財政支援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・運行事業者に対する実証・実装運行に対する財政支援 </a:t>
                      </a: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484682">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00" b="1" dirty="0">
                          <a:solidFill>
                            <a:prstClr val="black"/>
                          </a:solidFill>
                        </a:rPr>
                        <a:t>▷</a:t>
                      </a:r>
                      <a:r>
                        <a:rPr kumimoji="1" lang="ja-JP" altLang="en-US" sz="1000" b="1" i="0" u="none" strike="noStrike" kern="1200" cap="none" spc="0" normalizeH="0" baseline="0" noProof="0" dirty="0">
                          <a:ln>
                            <a:noFill/>
                          </a:ln>
                          <a:solidFill>
                            <a:schemeClr val="tx1"/>
                          </a:solidFill>
                          <a:effectLst/>
                          <a:uLnTx/>
                          <a:uFillTx/>
                          <a:latin typeface="+mn-lt"/>
                          <a:ea typeface="+mn-ea"/>
                          <a:cs typeface="+mn-cs"/>
                        </a:rPr>
                        <a:t>万博で実現した自動運転での移動サービスの普及拡大に対する支援　　</a:t>
                      </a:r>
                      <a:endParaRPr kumimoji="1" lang="ja-JP" altLang="en-US" sz="1100" b="0"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621969045"/>
                  </a:ext>
                </a:extLst>
              </a:tr>
            </a:tbl>
          </a:graphicData>
        </a:graphic>
      </p:graphicFrame>
      <p:grpSp>
        <p:nvGrpSpPr>
          <p:cNvPr id="25" name="グループ化 24"/>
          <p:cNvGrpSpPr/>
          <p:nvPr/>
        </p:nvGrpSpPr>
        <p:grpSpPr>
          <a:xfrm>
            <a:off x="2111404" y="5212618"/>
            <a:ext cx="2027024" cy="342401"/>
            <a:chOff x="7540340" y="5242967"/>
            <a:chExt cx="2027024" cy="342401"/>
          </a:xfrm>
        </p:grpSpPr>
        <p:sp>
          <p:nvSpPr>
            <p:cNvPr id="34" name="正方形/長方形 33"/>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5" name="正方形/長方形 34"/>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6" name="正方形/長方形 35"/>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1399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635277727"/>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MaaS</a:t>
                      </a:r>
                      <a:r>
                        <a:rPr lang="ja-JP" altLang="en-US" sz="1300" b="1" dirty="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　 スタート</a:t>
                      </a:r>
                      <a:endParaRPr lang="ja-JP" altLang="en-US" sz="600" b="1" dirty="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defRPr/>
                      </a:pPr>
                      <a:r>
                        <a:rPr lang="ja-JP" altLang="en-US"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させ、関西</a:t>
                      </a:r>
                      <a:r>
                        <a:rPr lang="en-US" altLang="ja-JP" sz="1100" dirty="0">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ビスを提供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組込んだ</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30887"/>
          </a:xfrm>
          <a:prstGeom prst="rect">
            <a:avLst/>
          </a:prstGeom>
          <a:noFill/>
          <a:ln w="6350">
            <a:noFill/>
            <a:prstDash val="dash"/>
          </a:ln>
        </p:spPr>
        <p:txBody>
          <a:bodyPr wrap="square">
            <a:spAutoFit/>
          </a:bodyPr>
          <a:lstStyle/>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1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100" dirty="0">
                <a:solidFill>
                  <a:prstClr val="black"/>
                </a:solidFill>
                <a:latin typeface="BIZ UDPゴシック" panose="020B0400000000000000" pitchFamily="50" charset="-128"/>
                <a:ea typeface="BIZ UDPゴシック" panose="020B0400000000000000" pitchFamily="50" charset="-128"/>
              </a:rPr>
              <a:t>MaaS</a:t>
            </a:r>
            <a:r>
              <a:rPr lang="ja-JP" altLang="en-US" sz="11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16" name="テキスト ボックス 15">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7" name="グループ化 16"/>
          <p:cNvGrpSpPr/>
          <p:nvPr/>
        </p:nvGrpSpPr>
        <p:grpSpPr>
          <a:xfrm>
            <a:off x="3618047" y="2684214"/>
            <a:ext cx="2681702" cy="1594250"/>
            <a:chOff x="4613672" y="3194770"/>
            <a:chExt cx="2588987" cy="1594250"/>
          </a:xfrm>
        </p:grpSpPr>
        <p:sp>
          <p:nvSpPr>
            <p:cNvPr id="18" name="円形吹き出し 17"/>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21" name="テキスト ボックス 20"/>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23" name="図 22"/>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25" name="図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27" name="テキスト ボックス 26"/>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30" name="図 29"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31" name="正方形/長方形 30"/>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MaaS:</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6478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970249762"/>
              </p:ext>
            </p:extLst>
          </p:nvPr>
        </p:nvGraphicFramePr>
        <p:xfrm>
          <a:off x="511620" y="3987546"/>
          <a:ext cx="9360001" cy="12165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000" u="none" strike="noStrike" dirty="0">
                          <a:solidFill>
                            <a:schemeClr val="tx1"/>
                          </a:solidFill>
                          <a:latin typeface="+mn-ea"/>
                        </a:rPr>
                        <a:t>MaaS</a:t>
                      </a:r>
                      <a:r>
                        <a:rPr kumimoji="1" lang="ja-JP" altLang="en-US" sz="1000" u="none" strike="noStrike" dirty="0">
                          <a:solidFill>
                            <a:schemeClr val="tx1"/>
                          </a:solidFill>
                          <a:latin typeface="+mn-ea"/>
                        </a:rPr>
                        <a:t>の推進</a:t>
                      </a:r>
                      <a:r>
                        <a:rPr kumimoji="1" lang="ja-JP" altLang="en-US" sz="1000" u="none" dirty="0">
                          <a:solidFill>
                            <a:schemeClr val="tx1"/>
                          </a:solidFill>
                          <a:latin typeface="+mn-ea"/>
                        </a:rPr>
                        <a:t>＜国交省＞</a:t>
                      </a:r>
                      <a:endParaRPr kumimoji="1" lang="en-US" altLang="ja-JP" sz="10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u="none" dirty="0">
                          <a:solidFill>
                            <a:schemeClr val="tx1"/>
                          </a:solidFill>
                          <a:latin typeface="+mn-ea"/>
                        </a:rPr>
                        <a:t>デジタル田園都市国家構想に関連するデジタル実装モデルの海外発信・展開＜内閣官房＞</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08077971"/>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・「関西</a:t>
                      </a:r>
                      <a:r>
                        <a:rPr kumimoji="1" lang="en-US" altLang="ja-JP" sz="1000" b="1" u="none" dirty="0">
                          <a:solidFill>
                            <a:schemeClr val="tx1"/>
                          </a:solidFill>
                        </a:rPr>
                        <a:t>MaaS</a:t>
                      </a:r>
                      <a:r>
                        <a:rPr kumimoji="1" lang="ja-JP" altLang="en-US" sz="1000" b="1" u="none" dirty="0">
                          <a:solidFill>
                            <a:schemeClr val="tx1"/>
                          </a:solidFill>
                        </a:rPr>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a:t>
                      </a:r>
                      <a:r>
                        <a:rPr kumimoji="1" lang="en-US" altLang="ja-JP" sz="1000" b="1" u="none" dirty="0">
                          <a:solidFill>
                            <a:schemeClr val="tx1"/>
                          </a:solidFill>
                        </a:rPr>
                        <a:t>MaaS</a:t>
                      </a:r>
                      <a:r>
                        <a:rPr kumimoji="1" lang="ja-JP" altLang="en-US" sz="1000" b="1" u="none" dirty="0">
                          <a:solidFill>
                            <a:schemeClr val="tx1"/>
                          </a:solidFill>
                        </a:rPr>
                        <a:t>促進に向け、鉄道事業者の</a:t>
                      </a:r>
                      <a:r>
                        <a:rPr kumimoji="1" lang="en-US" altLang="ja-JP" sz="1000" b="1" u="none" dirty="0">
                          <a:solidFill>
                            <a:schemeClr val="tx1"/>
                          </a:solidFill>
                        </a:rPr>
                        <a:t>QR</a:t>
                      </a:r>
                      <a:r>
                        <a:rPr kumimoji="1" lang="ja-JP" altLang="en-US" sz="1000" b="1" u="none" dirty="0">
                          <a:solidFill>
                            <a:schemeClr val="tx1"/>
                          </a:solidFill>
                        </a:rPr>
                        <a:t>コード対応改札等によるキャッシュレス化の取組みへの補助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・事業者が実施する</a:t>
                      </a:r>
                      <a:r>
                        <a:rPr kumimoji="1" lang="en-US" altLang="ja-JP" sz="1000" b="1" u="none" dirty="0">
                          <a:solidFill>
                            <a:schemeClr val="tx1"/>
                          </a:solidFill>
                        </a:rPr>
                        <a:t>AI</a:t>
                      </a:r>
                      <a:r>
                        <a:rPr kumimoji="1" lang="ja-JP" altLang="en-US" sz="1000" b="1" u="none" dirty="0">
                          <a:solidFill>
                            <a:schemeClr val="tx1"/>
                          </a:solidFill>
                        </a:rPr>
                        <a:t>オンデマンド交通実証事業への支援</a:t>
                      </a:r>
                      <a:endParaRPr kumimoji="1" lang="en-US" altLang="ja-JP"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baseline="0" dirty="0">
                          <a:solidFill>
                            <a:schemeClr val="tx1"/>
                          </a:solidFill>
                        </a:rPr>
                        <a:t>・路線バスから取得する様々なデータを活用した渋滞緩和などの取組みに向けた検討　</a:t>
                      </a:r>
                      <a:endParaRPr kumimoji="1" lang="ja-JP" altLang="en-US"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▷関西</a:t>
            </a:r>
            <a:r>
              <a:rPr kumimoji="1" lang="en-US" altLang="ja-JP" sz="1000" dirty="0"/>
              <a:t>MaaS</a:t>
            </a:r>
            <a:r>
              <a:rPr kumimoji="1" lang="ja-JP" altLang="en-US" sz="1000" dirty="0"/>
              <a:t>構築・機能拡充による鉄道事業者の財政負担及びデータ連携先となる多種多様なサービス事業者等のシステム整備等にかかる財政負担</a:t>
            </a:r>
          </a:p>
        </p:txBody>
      </p:sp>
      <p:graphicFrame>
        <p:nvGraphicFramePr>
          <p:cNvPr id="30" name="表 29"/>
          <p:cNvGraphicFramePr>
            <a:graphicFrameLocks noGrp="1"/>
          </p:cNvGraphicFramePr>
          <p:nvPr>
            <p:extLst>
              <p:ext uri="{D42A27DB-BD31-4B8C-83A1-F6EECF244321}">
                <p14:modId xmlns:p14="http://schemas.microsoft.com/office/powerpoint/2010/main" val="10980011"/>
              </p:ext>
            </p:extLst>
          </p:nvPr>
        </p:nvGraphicFramePr>
        <p:xfrm>
          <a:off x="482432" y="5646115"/>
          <a:ext cx="9389187" cy="584951"/>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lt"/>
                          <a:ea typeface="+mn-ea"/>
                          <a:cs typeface="+mn-cs"/>
                        </a:rPr>
                        <a:t>▶関西広域でストレスフリーな移動サービスの提供</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en-US" altLang="ja-JP" sz="1050" b="1" i="0" u="none" strike="noStrike" kern="1200" cap="none" spc="0" normalizeH="0" baseline="0" noProof="0" dirty="0">
                          <a:ln>
                            <a:noFill/>
                          </a:ln>
                          <a:solidFill>
                            <a:schemeClr val="tx1"/>
                          </a:solidFill>
                          <a:effectLst/>
                          <a:uLnTx/>
                          <a:uFillTx/>
                          <a:latin typeface="+mn-lt"/>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KANSAI</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」アプリの機能拡充に対する財政支援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en-US" altLang="ja-JP" sz="10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・同アプリのデータ連携先となる交通事業者や観光事業者等のシステム整備等への財政支援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43671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007470655"/>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府域で</a:t>
                      </a:r>
                      <a:r>
                        <a:rPr lang="en-US" altLang="ja-JP" sz="1300" b="1" u="none" dirty="0">
                          <a:solidFill>
                            <a:schemeClr val="tx1"/>
                          </a:solidFill>
                          <a:latin typeface="BIZ UDPゴシック" panose="020B0400000000000000" pitchFamily="50" charset="-128"/>
                          <a:ea typeface="BIZ UDPゴシック" panose="020B0400000000000000" pitchFamily="50" charset="-128"/>
                        </a:rPr>
                        <a:t>24</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a:t>
                      </a:r>
                      <a:r>
                        <a:rPr lang="en-US" altLang="ja-JP" sz="1300" b="1" u="none" dirty="0">
                          <a:solidFill>
                            <a:schemeClr val="tx1"/>
                          </a:solidFill>
                          <a:latin typeface="BIZ UDPゴシック" panose="020B0400000000000000" pitchFamily="50" charset="-128"/>
                          <a:ea typeface="BIZ UDPゴシック" panose="020B0400000000000000" pitchFamily="50" charset="-128"/>
                        </a:rPr>
                        <a:t>3</a:t>
                      </a:r>
                      <a:r>
                        <a:rPr lang="ja-JP" altLang="en-US" sz="1300" b="1" u="none" dirty="0">
                          <a:solidFill>
                            <a:schemeClr val="tx1"/>
                          </a:solidFill>
                          <a:latin typeface="BIZ UDPゴシック" panose="020B0400000000000000" pitchFamily="50" charset="-128"/>
                          <a:ea typeface="BIZ UDPゴシック" panose="020B0400000000000000" pitchFamily="50" charset="-128"/>
                        </a:rPr>
                        <a:t>月末）</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・ディーゼルバスと比較して高額であり、事業者</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baseline="0"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の買い替えが進まず</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rgbClr val="FF0000"/>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・水素および電気のバンカリング設備を</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建設</a:t>
                      </a:r>
                      <a:r>
                        <a:rPr lang="ja-JP" altLang="en-US" sz="1100" dirty="0">
                          <a:solidFill>
                            <a:schemeClr val="tx1"/>
                          </a:solidFill>
                          <a:latin typeface="BIZ UDPゴシック" panose="020B0400000000000000" pitchFamily="50" charset="-128"/>
                          <a:ea typeface="BIZ UDPゴシック" panose="020B0400000000000000" pitchFamily="50" charset="-128"/>
                        </a:rPr>
                        <a:t>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船に使用する設備実績・ノウハウを蓄積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⑥　ゼロエミッションモビリティ</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　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）の排出削減に向けては、ゼロエミッションモビリティを幅広く普及させることが重要である。万博会場へのアクセス等において、</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バスや、</a:t>
            </a:r>
            <a:r>
              <a:rPr lang="en-US" altLang="ja-JP" sz="1050" dirty="0">
                <a:solidFill>
                  <a:prstClr val="black"/>
                </a:solidFill>
                <a:latin typeface="BIZ UDPゴシック" panose="020B0400000000000000" pitchFamily="50" charset="-128"/>
                <a:ea typeface="BIZ UDPゴシック" panose="020B0400000000000000" pitchFamily="50" charset="-128"/>
              </a:rPr>
              <a:t>EV</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en-US" altLang="ja-JP" sz="1050" dirty="0">
                <a:solidFill>
                  <a:prstClr val="black"/>
                </a:solidFill>
                <a:latin typeface="BIZ UDPゴシック" panose="020B0400000000000000" pitchFamily="50" charset="-128"/>
                <a:ea typeface="BIZ UDPゴシック" panose="020B0400000000000000" pitchFamily="50" charset="-128"/>
              </a:rPr>
              <a:t>FC</a:t>
            </a:r>
            <a:r>
              <a:rPr lang="ja-JP" altLang="en-US" sz="105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graphicFrame>
        <p:nvGraphicFramePr>
          <p:cNvPr id="32" name="表 31"/>
          <p:cNvGraphicFramePr>
            <a:graphicFrameLocks noGrp="1"/>
          </p:cNvGraphicFramePr>
          <p:nvPr>
            <p:extLst>
              <p:ext uri="{D42A27DB-BD31-4B8C-83A1-F6EECF244321}">
                <p14:modId xmlns:p14="http://schemas.microsoft.com/office/powerpoint/2010/main" val="398417203"/>
              </p:ext>
            </p:extLst>
          </p:nvPr>
        </p:nvGraphicFramePr>
        <p:xfrm>
          <a:off x="580233" y="3960296"/>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909257970"/>
              </p:ext>
            </p:extLst>
          </p:nvPr>
        </p:nvGraphicFramePr>
        <p:xfrm>
          <a:off x="580233" y="4661413"/>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38687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1070" y="353025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087410091"/>
              </p:ext>
            </p:extLst>
          </p:nvPr>
        </p:nvGraphicFramePr>
        <p:xfrm>
          <a:off x="511620" y="3987546"/>
          <a:ext cx="9360001" cy="1020625"/>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日本の</a:t>
                      </a:r>
                      <a:r>
                        <a:rPr kumimoji="1" lang="en-US" altLang="ja-JP" sz="1000" u="none" dirty="0">
                          <a:solidFill>
                            <a:schemeClr val="tx1"/>
                          </a:solidFill>
                          <a:latin typeface="+mn-ea"/>
                        </a:rPr>
                        <a:t>EV</a:t>
                      </a:r>
                      <a:r>
                        <a:rPr kumimoji="1" lang="ja-JP" altLang="en-US" sz="1000" u="none" dirty="0">
                          <a:solidFill>
                            <a:schemeClr val="tx1"/>
                          </a:solidFill>
                          <a:latin typeface="+mn-ea"/>
                        </a:rPr>
                        <a:t>バスの技術・ノウハウ発信＜環境省・国交省・経産省</a:t>
                      </a:r>
                      <a:r>
                        <a:rPr kumimoji="1" lang="ja-JP" altLang="en-US" sz="1000" dirty="0">
                          <a:solidFill>
                            <a:schemeClr val="tx1"/>
                          </a:solidFill>
                          <a:latin typeface="+mn-ea"/>
                        </a:rPr>
                        <a:t>＞</a:t>
                      </a:r>
                      <a:endParaRPr kumimoji="1" lang="en-US" altLang="ja-JP" sz="1000"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u="none"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35989518"/>
              </p:ext>
            </p:extLst>
          </p:nvPr>
        </p:nvGraphicFramePr>
        <p:xfrm>
          <a:off x="285700" y="563066"/>
          <a:ext cx="9585919" cy="160165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9209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20956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a:t>
                      </a:r>
                      <a:r>
                        <a:rPr kumimoji="1" lang="ja-JP" altLang="en-US" sz="1000" b="1" u="none" dirty="0">
                          <a:solidFill>
                            <a:schemeClr val="tx1"/>
                          </a:solidFill>
                          <a:latin typeface="+mn-ea"/>
                          <a:ea typeface="+mn-ea"/>
                        </a:rPr>
                        <a:t>万博会場へのクリーンな移動手段を確保するとともに、府域の公共交通機関のゼロエミッション化を促進するため、</a:t>
                      </a:r>
                      <a:r>
                        <a:rPr kumimoji="1" lang="en-US" altLang="ja-JP" sz="1000" b="1" u="none" dirty="0">
                          <a:solidFill>
                            <a:schemeClr val="tx1"/>
                          </a:solidFill>
                          <a:latin typeface="+mn-ea"/>
                          <a:ea typeface="+mn-ea"/>
                        </a:rPr>
                        <a:t>EV</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FC</a:t>
                      </a:r>
                      <a:r>
                        <a:rPr kumimoji="1" lang="ja-JP" altLang="en-US" sz="1000" b="1" u="none" dirty="0">
                          <a:solidFill>
                            <a:schemeClr val="tx1"/>
                          </a:solidFill>
                          <a:latin typeface="+mn-ea"/>
                          <a:ea typeface="+mn-ea"/>
                        </a:rPr>
                        <a:t>バス導入に対する補助制度をＲ４年度から実施</a:t>
                      </a:r>
                      <a:endParaRPr kumimoji="1" lang="ja-JP" altLang="en-US" sz="1000" b="1" u="none" strike="dblStrike" baseline="0"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59101"/>
            <a:ext cx="9251210" cy="452150"/>
          </a:xfrm>
          <a:prstGeom prst="rect">
            <a:avLst/>
          </a:prstGeom>
          <a:noFill/>
          <a:ln w="6350">
            <a:noFill/>
            <a:prstDash val="solid"/>
          </a:ln>
        </p:spPr>
        <p:txBody>
          <a:bodyPr wrap="square" rtlCol="0" anchor="ctr" anchorCtr="0">
            <a:noAutofit/>
          </a:bodyPr>
          <a:lstStyle/>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latin typeface="+mn-ea"/>
              </a:rPr>
              <a:t>バスの導入等における事業者の財政負担</a:t>
            </a:r>
            <a:endParaRPr kumimoji="1" lang="en-US" altLang="ja-JP" sz="1000" dirty="0">
              <a:latin typeface="+mn-ea"/>
            </a:endParaRPr>
          </a:p>
          <a:p>
            <a:r>
              <a:rPr kumimoji="1" lang="ja-JP" altLang="en-US" sz="1000" dirty="0"/>
              <a:t>▷</a:t>
            </a:r>
            <a:r>
              <a:rPr kumimoji="1" lang="en-US" altLang="ja-JP" sz="1000" dirty="0">
                <a:latin typeface="+mn-ea"/>
              </a:rPr>
              <a:t>EV</a:t>
            </a:r>
            <a:r>
              <a:rPr kumimoji="1" lang="ja-JP" altLang="en-US" sz="1000" dirty="0">
                <a:latin typeface="+mn-ea"/>
              </a:rPr>
              <a:t>・</a:t>
            </a:r>
            <a:r>
              <a:rPr kumimoji="1" lang="en-US" altLang="ja-JP" sz="1000" dirty="0">
                <a:latin typeface="+mn-ea"/>
              </a:rPr>
              <a:t>FC</a:t>
            </a:r>
            <a:r>
              <a:rPr kumimoji="1" lang="ja-JP" altLang="en-US" sz="1000" dirty="0"/>
              <a:t>バス／船の技術革新</a:t>
            </a:r>
            <a:endParaRPr kumimoji="1" lang="en-US" altLang="ja-JP" sz="1000" dirty="0"/>
          </a:p>
        </p:txBody>
      </p:sp>
      <p:graphicFrame>
        <p:nvGraphicFramePr>
          <p:cNvPr id="30" name="表 29"/>
          <p:cNvGraphicFramePr>
            <a:graphicFrameLocks noGrp="1"/>
          </p:cNvGraphicFramePr>
          <p:nvPr>
            <p:extLst>
              <p:ext uri="{D42A27DB-BD31-4B8C-83A1-F6EECF244321}">
                <p14:modId xmlns:p14="http://schemas.microsoft.com/office/powerpoint/2010/main" val="3969377473"/>
              </p:ext>
            </p:extLst>
          </p:nvPr>
        </p:nvGraphicFramePr>
        <p:xfrm>
          <a:off x="482432" y="5646115"/>
          <a:ext cx="9389187" cy="87804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84951">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rPr>
                        <a:t>▶</a:t>
                      </a:r>
                      <a:r>
                        <a:rPr kumimoji="1" lang="ja-JP" altLang="en-US" sz="1100" b="1" i="0" u="none" strike="noStrike" kern="1200" cap="none" spc="0" normalizeH="0" baseline="0" noProof="0" dirty="0">
                          <a:ln>
                            <a:noFill/>
                          </a:ln>
                          <a:solidFill>
                            <a:prstClr val="black"/>
                          </a:solidFill>
                          <a:effectLst/>
                          <a:uLnTx/>
                          <a:uFillTx/>
                          <a:latin typeface="+mn-lt"/>
                          <a:ea typeface="+mn-ea"/>
                          <a:cs typeface="+mn-cs"/>
                        </a:rPr>
                        <a:t>ゼロエミッションモビリティの万博アクセス等での活用とその後の普及拡大</a:t>
                      </a:r>
                      <a:br>
                        <a:rPr kumimoji="1" lang="en-US" altLang="ja-JP" sz="1100" b="1"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バス及びそのインフラ等の導入コストへの財政支援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バスにおけるランニングコストへの財政支援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・多様なモビリティの実現のため、</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バス</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船の技術開発への財政支援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EV</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FC</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船の実証事業に対する財政支援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94383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環 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⑦ カーボンニュートラル　</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・最先端技術の開発・実用化</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・事業者や府民の行動変容</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⑧ 大阪ブルー・オーシャン・ビジョン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583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「環境」分野における未来社会の姿</a:t>
            </a: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関連する取組みを府域でも展開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次世代型太陽電池</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カーボンニュートラルの実現に向けた取組み</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128" name="テキスト ボックス 127"/>
          <p:cNvSpPr txBox="1"/>
          <p:nvPr/>
        </p:nvSpPr>
        <p:spPr>
          <a:xfrm>
            <a:off x="2980224" y="6038649"/>
            <a:ext cx="2927782"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21.8</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※2020</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3" name="表 132"/>
          <p:cNvGraphicFramePr>
            <a:graphicFrameLocks noGrp="1"/>
          </p:cNvGraphicFramePr>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水素エネルギー等</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部門ごとの削減率（将来推計）</a:t>
            </a: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D74FD4DC-EECE-4381-88A1-F1DD15E41281}"/>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p>
        </p:txBody>
      </p:sp>
      <p:pic>
        <p:nvPicPr>
          <p:cNvPr id="48" name="図 47" descr="C:\Users\TabuchiKe\AppData\Local\Microsoft\Windows\INetCache\Content.Word\P1070475　ﾜｶﾒ.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9495" y="3899760"/>
            <a:ext cx="715300" cy="536475"/>
          </a:xfrm>
          <a:prstGeom prst="rect">
            <a:avLst/>
          </a:prstGeom>
          <a:noFill/>
          <a:ln>
            <a:noFill/>
          </a:ln>
        </p:spPr>
      </p:pic>
    </p:spTree>
    <p:extLst>
      <p:ext uri="{BB962C8B-B14F-4D97-AF65-F5344CB8AC3E}">
        <p14:creationId xmlns:p14="http://schemas.microsoft.com/office/powerpoint/2010/main" val="421478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5523222"/>
              </p:ext>
            </p:extLst>
          </p:nvPr>
        </p:nvGraphicFramePr>
        <p:xfrm>
          <a:off x="280329" y="1603263"/>
          <a:ext cx="9540000" cy="4645572"/>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5572">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a:t>
                      </a:r>
                      <a:r>
                        <a:rPr lang="ja-JP" altLang="en-US" sz="1100" baseline="-25000" dirty="0">
                          <a:solidFill>
                            <a:schemeClr val="tx1"/>
                          </a:solidFill>
                          <a:latin typeface="BIZ UDPゴシック" panose="020B0400000000000000" pitchFamily="50" charset="-128"/>
                          <a:ea typeface="BIZ UDPゴシック" panose="020B0400000000000000" pitchFamily="50" charset="-128"/>
                        </a:rPr>
                        <a:t>２</a:t>
                      </a:r>
                      <a:r>
                        <a:rPr lang="en-US" altLang="ja-JP" sz="1100" dirty="0">
                          <a:solidFill>
                            <a:schemeClr val="tx1"/>
                          </a:solidFill>
                          <a:latin typeface="BIZ UDPゴシック" panose="020B0400000000000000" pitchFamily="50" charset="-128"/>
                          <a:ea typeface="BIZ UDPゴシック" panose="020B0400000000000000" pitchFamily="50" charset="-128"/>
                        </a:rPr>
                        <a:t>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実証実験（水素製造・発電、業務・産業用燃料電</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回収や次世代型太陽電池等の研究開発を</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ルーカーボン生態系を再生・創出する技術の開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産学官連携による次世代蓄電池等の製品化に  </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向けた性能向上等の進展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Tx/>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フリー水素の製造、水素発</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電の実証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Tx/>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・大阪湾奥部におけるブルーカーボン生態系の再</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 </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を活かしたイノベーション促進・水素発電による</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電力供給等が開始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留や有効活用を行う技術の実用化に向けた研究</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Tx/>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～最先端技術の開発・実用化～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84775"/>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年までに温室効果ガス（</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 </a:t>
            </a:r>
            <a:r>
              <a:rPr lang="ja-JP" altLang="en-US" sz="105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kumimoji="1" lang="en-US" altLang="ja-JP" sz="1050" dirty="0">
                <a:latin typeface="BIZ UDPゴシック" panose="020B0400000000000000" pitchFamily="50" charset="-128"/>
                <a:ea typeface="BIZ UDPゴシック" panose="020B0400000000000000" pitchFamily="50" charset="-128"/>
              </a:rPr>
              <a:t>CO</a:t>
            </a:r>
            <a:r>
              <a:rPr kumimoji="1" lang="ja-JP" altLang="en-US" sz="700" dirty="0">
                <a:latin typeface="BIZ UDPゴシック" panose="020B0400000000000000" pitchFamily="50" charset="-128"/>
                <a:ea typeface="BIZ UDPゴシック" panose="020B0400000000000000" pitchFamily="50" charset="-128"/>
              </a:rPr>
              <a:t>２</a:t>
            </a:r>
            <a:r>
              <a:rPr lang="ja-JP" altLang="en-US" sz="105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r>
              <a:rPr lang="ja-JP" altLang="en-US" sz="900" dirty="0">
                <a:latin typeface="BIZ UDPゴシック" panose="020B0400000000000000" pitchFamily="50" charset="-128"/>
                <a:ea typeface="BIZ UDPゴシック" panose="020B0400000000000000" pitchFamily="50" charset="-128"/>
              </a:rPr>
              <a:t>。</a:t>
            </a:r>
            <a:endParaRPr lang="ja-JP" altLang="en-US" sz="1050" strike="sngStrike" dirty="0">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826394" y="3842362"/>
            <a:ext cx="2476423" cy="726602"/>
            <a:chOff x="4883946" y="5135854"/>
            <a:chExt cx="2476423" cy="726602"/>
          </a:xfrm>
        </p:grpSpPr>
        <p:sp>
          <p:nvSpPr>
            <p:cNvPr id="16" name="テキスト ボックス 15">
              <a:extLst>
                <a:ext uri="{FF2B5EF4-FFF2-40B4-BE49-F238E27FC236}">
                  <a16:creationId xmlns:a16="http://schemas.microsoft.com/office/drawing/2014/main" id="{4B540E6E-594E-47B9-9E8F-4484B1258F13}"/>
                </a:ext>
              </a:extLst>
            </p:cNvPr>
            <p:cNvSpPr txBox="1"/>
            <p:nvPr/>
          </p:nvSpPr>
          <p:spPr>
            <a:xfrm>
              <a:off x="6264390" y="5691574"/>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7" name="図 16"/>
            <p:cNvPicPr>
              <a:picLocks noChangeAspect="1"/>
            </p:cNvPicPr>
            <p:nvPr/>
          </p:nvPicPr>
          <p:blipFill>
            <a:blip r:embed="rId3"/>
            <a:stretch>
              <a:fillRect/>
            </a:stretch>
          </p:blipFill>
          <p:spPr>
            <a:xfrm>
              <a:off x="4883946" y="5135854"/>
              <a:ext cx="1353059" cy="726602"/>
            </a:xfrm>
            <a:prstGeom prst="rect">
              <a:avLst/>
            </a:prstGeom>
          </p:spPr>
        </p:pic>
      </p:grpSp>
      <p:pic>
        <p:nvPicPr>
          <p:cNvPr id="18" name="図 17"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48" y="5310792"/>
            <a:ext cx="1088096" cy="816071"/>
          </a:xfrm>
          <a:prstGeom prst="rect">
            <a:avLst/>
          </a:prstGeom>
          <a:noFill/>
          <a:ln>
            <a:noFill/>
          </a:ln>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146658" y="5967268"/>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20" name="グループ化 19"/>
          <p:cNvGrpSpPr/>
          <p:nvPr/>
        </p:nvGrpSpPr>
        <p:grpSpPr>
          <a:xfrm>
            <a:off x="3618046" y="3762659"/>
            <a:ext cx="2872692" cy="2389384"/>
            <a:chOff x="3372263" y="1559073"/>
            <a:chExt cx="2733331" cy="1787418"/>
          </a:xfrm>
        </p:grpSpPr>
        <p:sp>
          <p:nvSpPr>
            <p:cNvPr id="21" name="正方形/長方形 20">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・次世代蓄電技術等を活用した効率的なエネルギーマネジメント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tx1"/>
                  </a:solidFill>
                  <a:latin typeface="BIZ UDPゴシック" panose="020B0400000000000000" pitchFamily="50" charset="-128"/>
                  <a:ea typeface="BIZ UDPゴシック" panose="020B0400000000000000" pitchFamily="50" charset="-128"/>
                </a:rPr>
                <a:t>万博会場</a:t>
              </a:r>
            </a:p>
          </p:txBody>
        </p:sp>
      </p:grpSp>
      <p:pic>
        <p:nvPicPr>
          <p:cNvPr id="23" name="図 22"/>
          <p:cNvPicPr>
            <a:picLocks noChangeAspect="1"/>
          </p:cNvPicPr>
          <p:nvPr/>
        </p:nvPicPr>
        <p:blipFill>
          <a:blip r:embed="rId5"/>
          <a:stretch>
            <a:fillRect/>
          </a:stretch>
        </p:blipFill>
        <p:spPr>
          <a:xfrm>
            <a:off x="6740158" y="4627090"/>
            <a:ext cx="942975" cy="752475"/>
          </a:xfrm>
          <a:prstGeom prst="rect">
            <a:avLst/>
          </a:prstGeom>
        </p:spPr>
      </p:pic>
      <p:sp>
        <p:nvSpPr>
          <p:cNvPr id="25" name="テキスト ボックス 24">
            <a:extLst>
              <a:ext uri="{FF2B5EF4-FFF2-40B4-BE49-F238E27FC236}">
                <a16:creationId xmlns:a16="http://schemas.microsoft.com/office/drawing/2014/main" id="{CB9FAD70-FAB6-467A-9680-A6234F35643D}"/>
              </a:ext>
            </a:extLst>
          </p:cNvPr>
          <p:cNvSpPr txBox="1"/>
          <p:nvPr/>
        </p:nvSpPr>
        <p:spPr>
          <a:xfrm>
            <a:off x="7693748" y="5206801"/>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158" y="5400124"/>
            <a:ext cx="1109995" cy="813179"/>
          </a:xfrm>
          <a:prstGeom prst="rect">
            <a:avLst/>
          </a:prstGeom>
        </p:spPr>
      </p:pic>
      <p:sp>
        <p:nvSpPr>
          <p:cNvPr id="27" name="テキスト ボックス 26">
            <a:extLst>
              <a:ext uri="{FF2B5EF4-FFF2-40B4-BE49-F238E27FC236}">
                <a16:creationId xmlns:a16="http://schemas.microsoft.com/office/drawing/2014/main" id="{4D59AADD-D1E5-4C9A-9DD8-CDF8C780E73A}"/>
              </a:ext>
            </a:extLst>
          </p:cNvPr>
          <p:cNvSpPr txBox="1"/>
          <p:nvPr/>
        </p:nvSpPr>
        <p:spPr>
          <a:xfrm>
            <a:off x="7896513" y="5918346"/>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30" name="正方形/長方形 29"/>
          <p:cNvSpPr/>
          <p:nvPr/>
        </p:nvSpPr>
        <p:spPr>
          <a:xfrm>
            <a:off x="264072" y="6293750"/>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製造過程で</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を排出しない水素。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）：空気中から直接</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を回収する技術。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水素と</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pic>
        <p:nvPicPr>
          <p:cNvPr id="29" name="図 28">
            <a:extLst>
              <a:ext uri="{FF2B5EF4-FFF2-40B4-BE49-F238E27FC236}">
                <a16:creationId xmlns:a16="http://schemas.microsoft.com/office/drawing/2014/main" id="{C1DEE09D-D091-4572-ADCF-81BA9D18397F}"/>
              </a:ext>
            </a:extLst>
          </p:cNvPr>
          <p:cNvPicPr>
            <a:picLocks noChangeAspect="1"/>
          </p:cNvPicPr>
          <p:nvPr/>
        </p:nvPicPr>
        <p:blipFill>
          <a:blip r:embed="rId7"/>
          <a:stretch>
            <a:fillRect/>
          </a:stretch>
        </p:blipFill>
        <p:spPr>
          <a:xfrm>
            <a:off x="8431052" y="4366436"/>
            <a:ext cx="1109995" cy="1208661"/>
          </a:xfrm>
          <a:prstGeom prst="rect">
            <a:avLst/>
          </a:prstGeom>
        </p:spPr>
      </p:pic>
      <p:sp>
        <p:nvSpPr>
          <p:cNvPr id="31" name="テキスト ボックス 30">
            <a:extLst>
              <a:ext uri="{FF2B5EF4-FFF2-40B4-BE49-F238E27FC236}">
                <a16:creationId xmlns:a16="http://schemas.microsoft.com/office/drawing/2014/main" id="{0D76332B-AB4B-421A-A867-C6C6D9542B7D}"/>
              </a:ext>
            </a:extLst>
          </p:cNvPr>
          <p:cNvSpPr txBox="1"/>
          <p:nvPr/>
        </p:nvSpPr>
        <p:spPr>
          <a:xfrm>
            <a:off x="8484447" y="5488921"/>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Tree>
    <p:extLst>
      <p:ext uri="{BB962C8B-B14F-4D97-AF65-F5344CB8AC3E}">
        <p14:creationId xmlns:p14="http://schemas.microsoft.com/office/powerpoint/2010/main" val="15453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26668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graphicFrame>
        <p:nvGraphicFramePr>
          <p:cNvPr id="23" name="表 22"/>
          <p:cNvGraphicFramePr>
            <a:graphicFrameLocks noGrp="1"/>
          </p:cNvGraphicFramePr>
          <p:nvPr>
            <p:extLst>
              <p:ext uri="{D42A27DB-BD31-4B8C-83A1-F6EECF244321}">
                <p14:modId xmlns:p14="http://schemas.microsoft.com/office/powerpoint/2010/main" val="1025434228"/>
              </p:ext>
            </p:extLst>
          </p:nvPr>
        </p:nvGraphicFramePr>
        <p:xfrm>
          <a:off x="511620" y="3537524"/>
          <a:ext cx="9360001" cy="14988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水素発電技術の実証等／</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の分離・回収技術の実証／</a:t>
                      </a:r>
                      <a:r>
                        <a:rPr lang="en-US" altLang="ja-JP" sz="1000" strike="noStrike" dirty="0">
                          <a:solidFill>
                            <a:schemeClr val="tx1"/>
                          </a:solidFill>
                          <a:latin typeface="+mn-ea"/>
                        </a:rPr>
                        <a:t>CO</a:t>
                      </a:r>
                      <a:r>
                        <a:rPr lang="en-US" altLang="ja-JP" sz="800" strike="noStrike" dirty="0">
                          <a:solidFill>
                            <a:schemeClr val="tx1"/>
                          </a:solidFill>
                          <a:latin typeface="+mn-ea"/>
                        </a:rPr>
                        <a:t>2</a:t>
                      </a:r>
                      <a:r>
                        <a:rPr lang="ja-JP" altLang="en-US" sz="1000" strike="noStrike" dirty="0">
                          <a:solidFill>
                            <a:schemeClr val="tx1"/>
                          </a:solidFill>
                          <a:latin typeface="+mn-ea"/>
                        </a:rPr>
                        <a:t>排出削減・固定量最大化コンクリートの実証／次世代型太陽電池の開発推進</a:t>
                      </a:r>
                      <a:r>
                        <a:rPr lang="en-US" altLang="ja-JP" sz="1000" strike="noStrike" dirty="0">
                          <a:solidFill>
                            <a:schemeClr val="tx1"/>
                          </a:solidFill>
                          <a:latin typeface="+mn-ea"/>
                        </a:rPr>
                        <a:t>/</a:t>
                      </a:r>
                      <a:r>
                        <a:rPr lang="ja-JP" altLang="en-US" sz="1000" strike="noStrike" dirty="0">
                          <a:solidFill>
                            <a:schemeClr val="tx1"/>
                          </a:solidFill>
                          <a:latin typeface="+mn-ea"/>
                        </a:rPr>
                        <a:t>合成燃料（</a:t>
                      </a:r>
                      <a:r>
                        <a:rPr lang="en-US" altLang="ja-JP" sz="1000" strike="noStrike" dirty="0">
                          <a:solidFill>
                            <a:schemeClr val="tx1"/>
                          </a:solidFill>
                          <a:latin typeface="+mn-ea"/>
                        </a:rPr>
                        <a:t>e-fuel</a:t>
                      </a:r>
                      <a:r>
                        <a:rPr lang="ja-JP" altLang="en-US" sz="1000" strike="noStrike" dirty="0">
                          <a:solidFill>
                            <a:schemeClr val="tx1"/>
                          </a:solidFill>
                          <a:latin typeface="+mn-ea"/>
                        </a:rPr>
                        <a:t>）の活用拡大</a:t>
                      </a:r>
                      <a:r>
                        <a:rPr kumimoji="1" lang="ja-JP" altLang="en-US" sz="1000" dirty="0">
                          <a:solidFill>
                            <a:schemeClr val="tx1"/>
                          </a:solidFill>
                          <a:latin typeface="+mn-ea"/>
                        </a:rPr>
                        <a:t>＜経産省＞</a:t>
                      </a:r>
                    </a:p>
                    <a:p>
                      <a:pPr marL="171450" indent="-171450">
                        <a:buFont typeface="Wingdings" panose="05000000000000000000" pitchFamily="2" charset="2"/>
                        <a:buChar char="l"/>
                      </a:pPr>
                      <a:r>
                        <a:rPr lang="ja-JP" altLang="en-US" sz="1000" strike="noStrike" dirty="0">
                          <a:solidFill>
                            <a:schemeClr val="tx1"/>
                          </a:solidFill>
                          <a:latin typeface="+mn-ea"/>
                        </a:rPr>
                        <a:t>再エネ水素を使ったメタネーション実証＜環境省＞</a:t>
                      </a:r>
                      <a:endParaRPr lang="en-US" altLang="ja-JP" sz="1000" strike="noStrik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」に上記環境省事業について記載</a:t>
                      </a:r>
                      <a:endParaRPr lang="en-US" altLang="ja-JP" sz="1000" strike="noStrike" dirty="0">
                        <a:solidFill>
                          <a:schemeClr val="tx1"/>
                        </a:solidFill>
                        <a:latin typeface="+mn-ea"/>
                      </a:endParaRPr>
                    </a:p>
                    <a:p>
                      <a:pPr marL="171450" indent="-171450">
                        <a:buFont typeface="Wingdings" panose="05000000000000000000" pitchFamily="2" charset="2"/>
                        <a:buChar char="l"/>
                      </a:pPr>
                      <a:r>
                        <a:rPr lang="ja-JP" altLang="en-US" sz="1000" strike="noStrike" dirty="0">
                          <a:solidFill>
                            <a:schemeClr val="tx1"/>
                          </a:solidFill>
                          <a:latin typeface="+mn-ea"/>
                        </a:rPr>
                        <a:t>カーボンニュートラルに資する最先端技術</a:t>
                      </a:r>
                      <a:r>
                        <a:rPr lang="ja-JP" altLang="en-US" sz="1000" u="none" strike="noStrike" dirty="0">
                          <a:solidFill>
                            <a:schemeClr val="tx1"/>
                          </a:solidFill>
                          <a:latin typeface="+mn-ea"/>
                        </a:rPr>
                        <a:t>の会場内外での開発・実証への国の支援事業の活用について環境省と協議中</a:t>
                      </a:r>
                      <a:endParaRPr kumimoji="1" lang="ja-JP" altLang="en-US"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会場周辺での</a:t>
                      </a:r>
                      <a:r>
                        <a:rPr kumimoji="1" lang="ja-JP" altLang="en-US" sz="1000" u="none" dirty="0">
                          <a:solidFill>
                            <a:schemeClr val="tx1"/>
                          </a:solidFill>
                          <a:latin typeface="+mn-ea"/>
                        </a:rPr>
                        <a:t>ブルーカーボン生態系の再生・創出</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への支援について環境省・国交省と協議中（</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４・５年度に環境省「令和の里海づくり」モデル事業により企業等と連携した藻場の創出等を実施）</a:t>
                      </a:r>
                      <a:endParaRPr kumimoji="1" lang="en-US" altLang="ja-JP" sz="1000" b="0" u="sng" dirty="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715976790"/>
              </p:ext>
            </p:extLst>
          </p:nvPr>
        </p:nvGraphicFramePr>
        <p:xfrm>
          <a:off x="297766" y="317219"/>
          <a:ext cx="9585919" cy="20378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カーボンニュートラルに資する最先端技術の社会実装に向け、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４年度から企業による試作開発や実証等の取組みを補助。万博での披露や事業化に向けた企業等とのマッチング、関係行政機関との調整、国の支援事業の活用に向けた調整等の伴走支援も併せて実施</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産学官連携による研究開発・技術支援（大阪公立大学、大阪産業技術研究所）</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次世代蓄電池や関連製品等の開発に向け、府内企業による電池関連の研究開発や実証事業等に対して継続的に補助</a:t>
                      </a: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strike="noStrike" dirty="0">
                          <a:solidFill>
                            <a:schemeClr val="tx1"/>
                          </a:solidFill>
                          <a:latin typeface="+mn-ea"/>
                          <a:ea typeface="+mn-ea"/>
                        </a:rPr>
                        <a:t>産学官プラットフォーム</a:t>
                      </a:r>
                      <a:r>
                        <a:rPr kumimoji="1" lang="en-US" altLang="ja-JP" sz="1000" b="1" u="none" strike="noStrike" dirty="0">
                          <a:solidFill>
                            <a:schemeClr val="tx1"/>
                          </a:solidFill>
                          <a:latin typeface="+mn-ea"/>
                          <a:ea typeface="+mn-ea"/>
                        </a:rPr>
                        <a:t>(</a:t>
                      </a:r>
                      <a:r>
                        <a:rPr lang="en-US" altLang="ja-JP" sz="1000" b="1" dirty="0">
                          <a:solidFill>
                            <a:schemeClr val="tx1"/>
                          </a:solidFill>
                          <a:latin typeface="+mn-ea"/>
                          <a:ea typeface="+mn-ea"/>
                        </a:rPr>
                        <a:t>H</a:t>
                      </a:r>
                      <a:r>
                        <a:rPr lang="ja-JP" altLang="en-US" sz="1000" b="1" baseline="-25000" dirty="0">
                          <a:solidFill>
                            <a:schemeClr val="tx1"/>
                          </a:solidFill>
                          <a:latin typeface="+mn-ea"/>
                          <a:ea typeface="+mn-ea"/>
                        </a:rPr>
                        <a:t>２</a:t>
                      </a:r>
                      <a:r>
                        <a:rPr lang="en-US" altLang="ja-JP" sz="1000" b="1" dirty="0">
                          <a:solidFill>
                            <a:schemeClr val="tx1"/>
                          </a:solidFill>
                          <a:latin typeface="+mn-ea"/>
                          <a:ea typeface="+mn-ea"/>
                        </a:rPr>
                        <a:t>O</a:t>
                      </a:r>
                      <a:r>
                        <a:rPr kumimoji="1" lang="en-US" altLang="ja-JP" sz="1000" b="1" u="none" strike="noStrike" dirty="0">
                          <a:solidFill>
                            <a:schemeClr val="tx1"/>
                          </a:solidFill>
                          <a:latin typeface="+mn-ea"/>
                          <a:ea typeface="+mn-ea"/>
                        </a:rPr>
                        <a:t>saka</a:t>
                      </a:r>
                      <a:r>
                        <a:rPr kumimoji="1" lang="ja-JP" altLang="en-US" sz="1000" b="1" u="none" strike="noStrike" dirty="0">
                          <a:solidFill>
                            <a:schemeClr val="tx1"/>
                          </a:solidFill>
                          <a:latin typeface="+mn-ea"/>
                          <a:ea typeface="+mn-ea"/>
                        </a:rPr>
                        <a:t>ビジョン推進会議（</a:t>
                      </a:r>
                      <a:r>
                        <a:rPr kumimoji="1" lang="en-US" altLang="ja-JP" sz="1000" b="1" u="none" strike="noStrike" dirty="0">
                          <a:solidFill>
                            <a:schemeClr val="tx1"/>
                          </a:solidFill>
                          <a:latin typeface="+mn-ea"/>
                          <a:ea typeface="+mn-ea"/>
                        </a:rPr>
                        <a:t>R5.10</a:t>
                      </a:r>
                      <a:r>
                        <a:rPr kumimoji="1" lang="ja-JP" altLang="en-US" sz="1000" b="1" u="none" strike="noStrike" dirty="0">
                          <a:solidFill>
                            <a:schemeClr val="tx1"/>
                          </a:solidFill>
                          <a:latin typeface="+mn-ea"/>
                          <a:ea typeface="+mn-ea"/>
                        </a:rPr>
                        <a:t>開催</a:t>
                      </a:r>
                      <a:r>
                        <a:rPr kumimoji="1" lang="en-US" altLang="ja-JP" sz="1000" b="1" u="none" strike="noStrike" dirty="0">
                          <a:solidFill>
                            <a:schemeClr val="tx1"/>
                          </a:solidFill>
                          <a:latin typeface="+mn-ea"/>
                          <a:ea typeface="+mn-ea"/>
                        </a:rPr>
                        <a:t>)</a:t>
                      </a:r>
                      <a:r>
                        <a:rPr kumimoji="1" lang="ja-JP" altLang="en-US" sz="1000" b="1" u="none" strike="noStrike" dirty="0">
                          <a:solidFill>
                            <a:schemeClr val="tx1"/>
                          </a:solidFill>
                          <a:latin typeface="+mn-ea"/>
                          <a:ea typeface="+mn-ea"/>
                        </a:rPr>
                        <a:t>）等において、水素関連プロジェクト創出・事業化に向けた取り組みを検討</a:t>
                      </a:r>
                      <a:endParaRPr kumimoji="1" lang="en-US" altLang="ja-JP" sz="1000" b="1" u="none" strike="noStrik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脱炭素に資する環境・エネルギー技術の導入と</a:t>
                      </a:r>
                      <a:r>
                        <a:rPr kumimoji="1" lang="en-US" altLang="ja-JP" sz="1000" b="1" u="none" dirty="0">
                          <a:solidFill>
                            <a:schemeClr val="tx1"/>
                          </a:solidFill>
                          <a:latin typeface="+mn-ea"/>
                          <a:ea typeface="+mn-ea"/>
                        </a:rPr>
                        <a:t>CO</a:t>
                      </a:r>
                      <a:r>
                        <a:rPr kumimoji="1" lang="en-US" altLang="ja-JP" sz="1000" b="1" u="none" baseline="-25000" dirty="0">
                          <a:solidFill>
                            <a:schemeClr val="tx1"/>
                          </a:solidFill>
                          <a:latin typeface="+mn-ea"/>
                          <a:ea typeface="+mn-ea"/>
                        </a:rPr>
                        <a:t>2</a:t>
                      </a:r>
                      <a:r>
                        <a:rPr kumimoji="1" lang="ja-JP" altLang="en-US" sz="1000" b="1" u="none" dirty="0">
                          <a:solidFill>
                            <a:schemeClr val="tx1"/>
                          </a:solidFill>
                          <a:latin typeface="+mn-ea"/>
                          <a:ea typeface="+mn-ea"/>
                        </a:rPr>
                        <a:t>排出削減効果等の発信を行うモデル事業に対する補助事業について、</a:t>
                      </a:r>
                      <a:r>
                        <a:rPr kumimoji="1" lang="en-US" altLang="ja-JP" sz="1000" b="1" u="none" dirty="0">
                          <a:solidFill>
                            <a:schemeClr val="tx1"/>
                          </a:solidFill>
                          <a:latin typeface="+mn-ea"/>
                          <a:ea typeface="+mn-ea"/>
                        </a:rPr>
                        <a:t>R5</a:t>
                      </a:r>
                      <a:r>
                        <a:rPr kumimoji="1" lang="ja-JP" altLang="en-US" sz="1000" b="1" u="none" dirty="0">
                          <a:solidFill>
                            <a:schemeClr val="tx1"/>
                          </a:solidFill>
                          <a:latin typeface="+mn-ea"/>
                          <a:ea typeface="+mn-ea"/>
                        </a:rPr>
                        <a:t>年度内に補助対象設備の導入完了予定</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大阪湾奥部におけるブルーカーボン生態系の再生・創出に向け、</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１・３年度に環境改善技術を実証する大阪府「豊かな大阪湾」環境改善モデル事業、</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４・５年度に環境省「令和の里海づくり」モデル事業により企業等と連携した藻場の創出等を実施。また、</a:t>
                      </a:r>
                      <a:r>
                        <a:rPr kumimoji="1" lang="en-US" altLang="ja-JP" sz="1000" b="1" u="none" dirty="0">
                          <a:solidFill>
                            <a:schemeClr val="tx1"/>
                          </a:solidFill>
                          <a:latin typeface="+mn-ea"/>
                          <a:ea typeface="+mn-ea"/>
                        </a:rPr>
                        <a:t>R</a:t>
                      </a:r>
                      <a:r>
                        <a:rPr kumimoji="1" lang="ja-JP" altLang="en-US" sz="1000" b="1" u="none" dirty="0">
                          <a:solidFill>
                            <a:schemeClr val="tx1"/>
                          </a:solidFill>
                          <a:latin typeface="+mn-ea"/>
                          <a:ea typeface="+mn-ea"/>
                        </a:rPr>
                        <a:t>５年度に（一社）ブルーオーシャン・イニシアチブと事業連携協定を締結し、大阪湾を藻場で取り囲むことをめざす「大阪湾</a:t>
                      </a:r>
                      <a:r>
                        <a:rPr kumimoji="1" lang="en-US" altLang="ja-JP" sz="1000" b="1" u="none" dirty="0">
                          <a:solidFill>
                            <a:schemeClr val="tx1"/>
                          </a:solidFill>
                          <a:latin typeface="+mn-ea"/>
                          <a:ea typeface="+mn-ea"/>
                        </a:rPr>
                        <a:t>MOBA</a:t>
                      </a:r>
                      <a:r>
                        <a:rPr kumimoji="1" lang="ja-JP" altLang="en-US" sz="1000" b="1" u="none" dirty="0">
                          <a:solidFill>
                            <a:schemeClr val="tx1"/>
                          </a:solidFill>
                          <a:latin typeface="+mn-ea"/>
                          <a:ea typeface="+mn-ea"/>
                        </a:rPr>
                        <a:t>リンク構想」を表明</a:t>
                      </a:r>
                      <a:endParaRPr kumimoji="1" lang="en-US" altLang="ja-JP" sz="1000" b="1" u="none" dirty="0">
                        <a:solidFill>
                          <a:schemeClr val="tx1"/>
                        </a:solidFill>
                        <a:latin typeface="+mn-ea"/>
                        <a:ea typeface="+mn-ea"/>
                      </a:endParaRPr>
                    </a:p>
                    <a:p>
                      <a:pPr marL="144000" marR="0" lvl="0" indent="-85725"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u="none" dirty="0">
                          <a:solidFill>
                            <a:schemeClr val="tx1"/>
                          </a:solidFill>
                          <a:latin typeface="+mn-ea"/>
                          <a:ea typeface="+mn-ea"/>
                        </a:rPr>
                        <a:t>湾南部（</a:t>
                      </a:r>
                      <a:r>
                        <a:rPr kumimoji="1" lang="ja-JP" altLang="en-US" sz="1000" b="1" u="none" strike="noStrike" dirty="0">
                          <a:solidFill>
                            <a:schemeClr val="tx1"/>
                          </a:solidFill>
                          <a:latin typeface="+mn-ea"/>
                          <a:ea typeface="+mn-ea"/>
                        </a:rPr>
                        <a:t>泉佐野市以南）における藻場創出を推進するため、</a:t>
                      </a:r>
                      <a:r>
                        <a:rPr kumimoji="1" lang="en-US" altLang="ja-JP" sz="1000" b="1" u="none" dirty="0">
                          <a:solidFill>
                            <a:schemeClr val="tx1"/>
                          </a:solidFill>
                          <a:latin typeface="+mn-ea"/>
                          <a:ea typeface="+mn-ea"/>
                        </a:rPr>
                        <a:t>R</a:t>
                      </a:r>
                      <a:r>
                        <a:rPr kumimoji="1" lang="ja-JP" altLang="en-US" sz="1000" b="1" u="none" strike="noStrike" dirty="0">
                          <a:solidFill>
                            <a:schemeClr val="tx1"/>
                          </a:solidFill>
                          <a:latin typeface="+mn-ea"/>
                          <a:ea typeface="+mn-ea"/>
                        </a:rPr>
                        <a:t>３年度に</a:t>
                      </a:r>
                      <a:r>
                        <a:rPr kumimoji="1" lang="ja-JP" altLang="en-US" sz="1000" b="1" u="none" dirty="0">
                          <a:solidFill>
                            <a:schemeClr val="tx1"/>
                          </a:solidFill>
                          <a:latin typeface="+mn-ea"/>
                          <a:ea typeface="+mn-ea"/>
                        </a:rPr>
                        <a:t>大阪府海域ブルーカーボン生態系ビジョンを策定し、藻場造成礁等の設置事業を実施中</a:t>
                      </a:r>
                      <a:endParaRPr kumimoji="1" lang="en-US" altLang="ja-JP" sz="1000" b="1" u="non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79569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▷カーボンニュートラルに資する新技術の開発・実用化の促進等</a:t>
            </a:r>
            <a:endParaRPr kumimoji="1" lang="en-US" altLang="ja-JP" sz="1000" dirty="0">
              <a:latin typeface="+mn-ea"/>
            </a:endParaRPr>
          </a:p>
          <a:p>
            <a:r>
              <a:rPr kumimoji="1" lang="ja-JP" altLang="en-US" sz="1000" dirty="0"/>
              <a:t>▷</a:t>
            </a:r>
            <a:r>
              <a:rPr kumimoji="1" lang="ja-JP" altLang="en-US" sz="1000" dirty="0">
                <a:latin typeface="+mn-ea"/>
              </a:rPr>
              <a:t>水素社会を前提とした法整備</a:t>
            </a:r>
            <a:endParaRPr kumimoji="1" lang="en-US" altLang="ja-JP" sz="1000" dirty="0">
              <a:latin typeface="+mn-ea"/>
            </a:endParaRPr>
          </a:p>
          <a:p>
            <a:r>
              <a:rPr kumimoji="1" lang="ja-JP" altLang="en-US" sz="1000" dirty="0"/>
              <a:t>▷</a:t>
            </a:r>
            <a:r>
              <a:rPr kumimoji="1" lang="ja-JP" altLang="en-US" sz="1000" dirty="0">
                <a:latin typeface="+mn-ea"/>
              </a:rPr>
              <a:t>新技術やブルーカーボン生態系の再生・創出を万博において発信することが必要</a:t>
            </a:r>
            <a:endParaRPr kumimoji="1" lang="en-US" altLang="ja-JP" sz="1000" dirty="0">
              <a:latin typeface="+mn-ea"/>
            </a:endParaRPr>
          </a:p>
        </p:txBody>
      </p:sp>
      <p:graphicFrame>
        <p:nvGraphicFramePr>
          <p:cNvPr id="30" name="表 29"/>
          <p:cNvGraphicFramePr>
            <a:graphicFrameLocks noGrp="1"/>
          </p:cNvGraphicFramePr>
          <p:nvPr>
            <p:extLst>
              <p:ext uri="{D42A27DB-BD31-4B8C-83A1-F6EECF244321}">
                <p14:modId xmlns:p14="http://schemas.microsoft.com/office/powerpoint/2010/main" val="3672878196"/>
              </p:ext>
            </p:extLst>
          </p:nvPr>
        </p:nvGraphicFramePr>
        <p:xfrm>
          <a:off x="482432" y="5541185"/>
          <a:ext cx="9389187" cy="1519398"/>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80137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▶カーボンニュートラルに係るわが国の最先端技術の会場内外での発信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・会場内外での最先端技術の積極的な実証・活用</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・事業者の会場内外における新技術の開発・実証への国の支援事業の活用に向けた協力</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・会場周辺でブルーカーボン生態系の再生・創出を進めるための財政・技術支援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71070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万博で発信した最先端技術の実用化や、世界を先導する新たな技術開発の促進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・新技術の開発・実用化に向けた財政支援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・水素技術の利活用拡大に向けた規制緩和</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・民・官が連携して大阪湾奥部における藻場創出を加速するための財政・技術支援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9" name="グループ化 28"/>
          <p:cNvGrpSpPr/>
          <p:nvPr/>
        </p:nvGrpSpPr>
        <p:grpSpPr>
          <a:xfrm>
            <a:off x="2101879" y="5141708"/>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366592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17186157"/>
              </p:ext>
            </p:extLst>
          </p:nvPr>
        </p:nvGraphicFramePr>
        <p:xfrm>
          <a:off x="280329" y="1603263"/>
          <a:ext cx="9540000" cy="435303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353037">
                <a:tc>
                  <a:txBody>
                    <a:bodyPr/>
                    <a:lstStyle/>
                    <a:p>
                      <a:pPr marL="85725" indent="-85725"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削減分</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を</a:t>
                      </a:r>
                      <a:r>
                        <a:rPr lang="ja-JP" altLang="en-US" sz="1100" dirty="0">
                          <a:solidFill>
                            <a:schemeClr val="tx1"/>
                          </a:solidFill>
                          <a:latin typeface="BIZ UDPゴシック" panose="020B0400000000000000" pitchFamily="50" charset="-128"/>
                          <a:ea typeface="BIZ UDPゴシック" panose="020B0400000000000000" pitchFamily="50" charset="-128"/>
                        </a:rPr>
                        <a:t>クレジット化し、万博への寄付につなげる事業の推進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）を活用した農産品等の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a:solidFill>
                            <a:schemeClr val="tx1"/>
                          </a:solidFill>
                          <a:latin typeface="BIZ UDPゴシック" panose="020B0400000000000000" pitchFamily="50" charset="-128"/>
                          <a:ea typeface="BIZ UDPゴシック" panose="020B0400000000000000" pitchFamily="50" charset="-128"/>
                        </a:rPr>
                        <a:t>取組みと</a:t>
                      </a:r>
                      <a:r>
                        <a:rPr lang="ja-JP" altLang="en-US" sz="1100" dirty="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拡大やポイント制度の展開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化</a:t>
                      </a: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 </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広く普及し、府民による脱炭素に配慮した消費</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⑦</a:t>
            </a:r>
            <a:r>
              <a:rPr kumimoji="1" lang="ja-JP" altLang="en-US" b="1" dirty="0">
                <a:solidFill>
                  <a:prstClr val="white"/>
                </a:solidFill>
                <a:latin typeface="BIZ UDPゴシック" panose="020B0400000000000000" pitchFamily="50" charset="-128"/>
                <a:ea typeface="BIZ UDPゴシック" panose="020B0400000000000000" pitchFamily="50" charset="-128"/>
              </a:rPr>
              <a:t>　カーボンニュートラル　～事業者や府民の行動変容～</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技術革新だけでは、温室効果ガス（ＣＯ</a:t>
            </a:r>
            <a:r>
              <a:rPr lang="ja-JP" altLang="en-US" sz="800" dirty="0">
                <a:solidFill>
                  <a:prstClr val="black"/>
                </a:solidFill>
                <a:latin typeface="BIZ UDPゴシック" panose="020B0400000000000000" pitchFamily="50" charset="-128"/>
                <a:ea typeface="BIZ UDPゴシック" panose="020B0400000000000000" pitchFamily="50" charset="-128"/>
              </a:rPr>
              <a:t>２</a:t>
            </a:r>
            <a:r>
              <a:rPr lang="ja-JP" altLang="en-US" sz="1050" dirty="0">
                <a:solidFill>
                  <a:prstClr val="black"/>
                </a:solidFill>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）排出量の実質ゼロを達成することは困難であり、事業者や府民の行動変容が鍵となる。万博会場での「見える化」の取組みなどを契機に、脱炭素経営、脱炭素行動の定着・浸透をめざす。</a:t>
            </a:r>
          </a:p>
        </p:txBody>
      </p:sp>
      <p:pic>
        <p:nvPicPr>
          <p:cNvPr id="28" name="図 27"/>
          <p:cNvPicPr>
            <a:picLocks noChangeAspect="1"/>
          </p:cNvPicPr>
          <p:nvPr/>
        </p:nvPicPr>
        <p:blipFill>
          <a:blip r:embed="rId3"/>
          <a:stretch>
            <a:fillRect/>
          </a:stretch>
        </p:blipFill>
        <p:spPr>
          <a:xfrm>
            <a:off x="928031" y="3464075"/>
            <a:ext cx="1821126" cy="1272361"/>
          </a:xfrm>
          <a:prstGeom prst="rect">
            <a:avLst/>
          </a:prstGeom>
        </p:spPr>
      </p:pic>
      <p:sp>
        <p:nvSpPr>
          <p:cNvPr id="29" name="テキスト ボックス 28">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p>
        </p:txBody>
      </p:sp>
      <p:grpSp>
        <p:nvGrpSpPr>
          <p:cNvPr id="31" name="グループ化 30"/>
          <p:cNvGrpSpPr/>
          <p:nvPr/>
        </p:nvGrpSpPr>
        <p:grpSpPr>
          <a:xfrm>
            <a:off x="3794285" y="3049991"/>
            <a:ext cx="2412000" cy="2556153"/>
            <a:chOff x="4670899" y="3269881"/>
            <a:chExt cx="2412000" cy="2556153"/>
          </a:xfrm>
        </p:grpSpPr>
        <p:sp>
          <p:nvSpPr>
            <p:cNvPr id="32" name="正方形/長方形 31">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▷府域での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万博起因で排出した温室効果ガスとの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5991831"/>
            <a:ext cx="9558559" cy="507831"/>
          </a:xfrm>
          <a:prstGeom prst="rect">
            <a:avLst/>
          </a:prstGeom>
          <a:noFill/>
        </p:spPr>
        <p:txBody>
          <a:bodyPr wrap="square" rtlCol="0">
            <a:spAutoFit/>
          </a:bodyPr>
          <a:lstStyle/>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＊脱炭素経営：脱炭素の考え方を反映させた企業経営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15144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1743622663"/>
              </p:ext>
            </p:extLst>
          </p:nvPr>
        </p:nvGraphicFramePr>
        <p:xfrm>
          <a:off x="482432" y="5541186"/>
          <a:ext cx="9389187" cy="11312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▶カーボンニュートラルを体現する万博の開催</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・万博へのクレジット寄付の全国的な展開</a:t>
                      </a:r>
                      <a:br>
                        <a:rPr kumimoji="1" lang="en-US" altLang="ja-JP" sz="1000" b="0"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見える化に対する財政・技術支援</a:t>
                      </a:r>
                      <a:endParaRPr kumimoji="1" lang="ja-JP" altLang="en-US" sz="1000" b="0" dirty="0">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4018">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prstClr val="black"/>
                          </a:solidFill>
                          <a:effectLst/>
                          <a:uLnTx/>
                          <a:uFillTx/>
                          <a:latin typeface="+mn-ea"/>
                          <a:ea typeface="+mn-ea"/>
                          <a:cs typeface="+mn-cs"/>
                        </a:rPr>
                        <a:t>万博で実践した仕組みの定着や拡大により、府民・事業者の行動変容の加速化</a:t>
                      </a:r>
                      <a:br>
                        <a:rPr kumimoji="1" lang="en-US" altLang="ja-JP" sz="1050" b="1" i="0" u="none" strike="noStrike" kern="1200" cap="none" spc="0" normalizeH="0" baseline="0" noProof="0" dirty="0">
                          <a:ln>
                            <a:noFill/>
                          </a:ln>
                          <a:solidFill>
                            <a:prstClr val="black"/>
                          </a:solidFill>
                          <a:effectLst/>
                          <a:uLnTx/>
                          <a:uFillTx/>
                          <a:latin typeface="+mn-ea"/>
                          <a:ea typeface="+mn-ea"/>
                          <a:cs typeface="+mn-cs"/>
                        </a:rPr>
                      </a:br>
                      <a:r>
                        <a:rPr kumimoji="1" lang="ja-JP" altLang="en-US" sz="1000" b="0" dirty="0">
                          <a:latin typeface="+mn-ea"/>
                          <a:ea typeface="+mn-ea"/>
                        </a:rPr>
                        <a:t>・事業者の設備投資への補助など脱炭素経営への転換を促進するための支援</a:t>
                      </a:r>
                      <a:br>
                        <a:rPr kumimoji="1" lang="en-US" altLang="ja-JP" sz="1000" b="0" dirty="0">
                          <a:latin typeface="+mn-ea"/>
                          <a:ea typeface="+mn-ea"/>
                        </a:rPr>
                      </a:br>
                      <a:r>
                        <a:rPr kumimoji="1" lang="ja-JP" altLang="en-US" sz="1000" b="0" dirty="0">
                          <a:latin typeface="+mn-ea"/>
                          <a:ea typeface="+mn-ea"/>
                        </a:rPr>
                        <a:t>・ポイント制度や</a:t>
                      </a:r>
                      <a:r>
                        <a:rPr kumimoji="1" lang="en-US" altLang="ja-JP" sz="1000" b="0" dirty="0">
                          <a:solidFill>
                            <a:schemeClr val="tx1"/>
                          </a:solidFill>
                          <a:latin typeface="+mn-ea"/>
                          <a:ea typeface="+mn-ea"/>
                        </a:rPr>
                        <a:t>CO</a:t>
                      </a:r>
                      <a:r>
                        <a:rPr kumimoji="1" lang="en-US" altLang="ja-JP" sz="1000" b="0" baseline="-25000" dirty="0">
                          <a:solidFill>
                            <a:schemeClr val="tx1"/>
                          </a:solidFill>
                          <a:latin typeface="+mn-ea"/>
                          <a:ea typeface="+mn-ea"/>
                        </a:rPr>
                        <a:t>2</a:t>
                      </a:r>
                      <a:r>
                        <a:rPr kumimoji="1" lang="ja-JP" altLang="en-US" sz="1000" b="0" dirty="0">
                          <a:latin typeface="+mn-ea"/>
                          <a:ea typeface="+mn-ea"/>
                        </a:rPr>
                        <a:t>見える化の定着、更なる行動変容を促す取組みへの支援</a:t>
                      </a:r>
                    </a:p>
                  </a:txBody>
                  <a:tcPr marL="100806" marR="100806" marT="50403" marB="50403">
                    <a:solidFill>
                      <a:schemeClr val="accent1">
                        <a:lumMod val="20000"/>
                        <a:lumOff val="80000"/>
                      </a:schemeClr>
                    </a:solidFill>
                  </a:tcPr>
                </a:tc>
                <a:extLst>
                  <a:ext uri="{0D108BD9-81ED-4DB2-BD59-A6C34878D82A}">
                    <a16:rowId xmlns:a16="http://schemas.microsoft.com/office/drawing/2014/main" val="4139492281"/>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339264676"/>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000" u="none" dirty="0">
                          <a:solidFill>
                            <a:schemeClr val="tx1"/>
                          </a:solidFill>
                          <a:latin typeface="+mn-ea"/>
                        </a:rPr>
                        <a:t>2030</a:t>
                      </a:r>
                      <a:r>
                        <a:rPr kumimoji="1" lang="ja-JP" altLang="en-US" sz="1000" u="none" dirty="0">
                          <a:solidFill>
                            <a:schemeClr val="tx1"/>
                          </a:solidFill>
                          <a:latin typeface="+mn-ea"/>
                        </a:rPr>
                        <a:t>年度までに前倒しでカーボンニュートラルの達成を目指す脱炭素先⾏地域の実現 ＜環境省＞</a:t>
                      </a:r>
                      <a:endParaRPr kumimoji="1" lang="en-US" altLang="ja-JP" sz="1000" u="none" dirty="0">
                        <a:solidFill>
                          <a:schemeClr val="tx1"/>
                        </a:solidFill>
                        <a:latin typeface="+mn-ea"/>
                      </a:endParaRPr>
                    </a:p>
                    <a:p>
                      <a:pPr marL="171450" indent="-171450">
                        <a:buFont typeface="Wingdings" panose="05000000000000000000" pitchFamily="2" charset="2"/>
                        <a:buChar char="l"/>
                      </a:pPr>
                      <a:r>
                        <a:rPr kumimoji="1" lang="ja-JP" altLang="en-US" sz="1000" u="none" dirty="0">
                          <a:solidFill>
                            <a:schemeClr val="tx1"/>
                          </a:solidFill>
                          <a:latin typeface="+mn-ea"/>
                        </a:rPr>
                        <a:t>「みどりの食料システム戦略」の実現に向けたプロジェクト</a:t>
                      </a:r>
                      <a:r>
                        <a:rPr kumimoji="1" lang="en-US" altLang="ja-JP" sz="1000" u="none" dirty="0">
                          <a:solidFill>
                            <a:schemeClr val="tx1"/>
                          </a:solidFill>
                          <a:latin typeface="+mn-ea"/>
                        </a:rPr>
                        <a:t>&lt;</a:t>
                      </a:r>
                      <a:r>
                        <a:rPr kumimoji="1" lang="ja-JP" altLang="en-US" sz="1000" u="none" dirty="0">
                          <a:solidFill>
                            <a:schemeClr val="tx1"/>
                          </a:solidFill>
                          <a:latin typeface="+mn-ea"/>
                        </a:rPr>
                        <a:t>農水省</a:t>
                      </a:r>
                      <a:r>
                        <a:rPr kumimoji="1" lang="en-US" altLang="ja-JP" sz="1000" u="none" dirty="0">
                          <a:solidFill>
                            <a:schemeClr val="tx1"/>
                          </a:solidFill>
                          <a:latin typeface="+mn-ea"/>
                        </a:rPr>
                        <a:t>&gt;</a:t>
                      </a:r>
                      <a:endParaRPr kumimoji="1" lang="ja-JP" altLang="en-US"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u="none" dirty="0">
                          <a:solidFill>
                            <a:schemeClr val="tx1"/>
                          </a:solidFill>
                          <a:latin typeface="+mn-ea"/>
                        </a:rPr>
                        <a:t>大阪版カーボンフットプリントの算定方法の検討において国と連携</a:t>
                      </a:r>
                      <a:endParaRPr kumimoji="1" lang="en-US" altLang="ja-JP" sz="10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285994496"/>
              </p:ext>
            </p:extLst>
          </p:nvPr>
        </p:nvGraphicFramePr>
        <p:xfrm>
          <a:off x="285700" y="563066"/>
          <a:ext cx="9585919" cy="1803574"/>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lang="ja-JP" altLang="en-US" sz="1000" b="1" dirty="0">
                          <a:solidFill>
                            <a:schemeClr val="tx1"/>
                          </a:solidFill>
                          <a:latin typeface="游ゴシック" panose="020B0400000000000000" pitchFamily="50" charset="-128"/>
                          <a:ea typeface="+mn-ea"/>
                        </a:rPr>
                        <a:t>事業者の脱炭素経営を促進するための脱炭素経営宣言登録制度の運用を</a:t>
                      </a:r>
                      <a:r>
                        <a:rPr lang="ja-JP" altLang="en-US" sz="1000" b="1" u="none" dirty="0">
                          <a:solidFill>
                            <a:schemeClr val="tx1"/>
                          </a:solidFill>
                          <a:latin typeface="游ゴシック" panose="020B0400000000000000" pitchFamily="50" charset="-128"/>
                          <a:ea typeface="+mn-ea"/>
                        </a:rPr>
                        <a:t>令和５年４月に開始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・令和５年４月より、率先して排出削減に取り組む中小事業者に対する最適な金融サービス活用の情報発信を開始（</a:t>
                      </a:r>
                      <a:r>
                        <a:rPr kumimoji="1" lang="en-US" altLang="ja-JP" sz="1000" b="1" u="none" dirty="0">
                          <a:solidFill>
                            <a:schemeClr val="tx1"/>
                          </a:solidFill>
                          <a:latin typeface="+mn-ea"/>
                          <a:ea typeface="+mn-ea"/>
                        </a:rPr>
                        <a:t>ESG</a:t>
                      </a:r>
                      <a:r>
                        <a:rPr kumimoji="1" lang="ja-JP" altLang="en-US" sz="1000" b="1" u="none" dirty="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・府内事業者による</a:t>
                      </a:r>
                      <a:r>
                        <a:rPr kumimoji="1" lang="en-US" altLang="ja-JP" sz="1000" b="1" u="none" dirty="0">
                          <a:solidFill>
                            <a:schemeClr val="tx1"/>
                          </a:solidFill>
                          <a:latin typeface="+mn-ea"/>
                          <a:ea typeface="+mn-ea"/>
                        </a:rPr>
                        <a:t>CO</a:t>
                      </a:r>
                      <a:r>
                        <a:rPr kumimoji="1" lang="en-US" altLang="ja-JP" sz="1000" b="1" u="none" baseline="-25000" dirty="0">
                          <a:solidFill>
                            <a:schemeClr val="tx1"/>
                          </a:solidFill>
                          <a:latin typeface="+mn-ea"/>
                          <a:ea typeface="+mn-ea"/>
                        </a:rPr>
                        <a:t>2</a:t>
                      </a:r>
                      <a:r>
                        <a:rPr kumimoji="1" lang="ja-JP" altLang="en-US" sz="1000" b="1" u="none" dirty="0">
                          <a:solidFill>
                            <a:schemeClr val="tx1"/>
                          </a:solidFill>
                          <a:latin typeface="+mn-ea"/>
                          <a:ea typeface="+mn-ea"/>
                        </a:rPr>
                        <a:t>削減分をクレジット化し、万博への寄附につなげる事業の推進（令和５年７月事業者に参加希望等アンケート実施、令和６年３月までに</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　</a:t>
                      </a:r>
                      <a:r>
                        <a:rPr kumimoji="1" lang="en-US" altLang="ja-JP" sz="1000" b="1" u="none" dirty="0">
                          <a:solidFill>
                            <a:schemeClr val="tx1"/>
                          </a:solidFill>
                          <a:latin typeface="+mn-ea"/>
                          <a:ea typeface="+mn-ea"/>
                        </a:rPr>
                        <a:t>J-</a:t>
                      </a:r>
                      <a:r>
                        <a:rPr kumimoji="1" lang="ja-JP" altLang="en-US" sz="1000" b="1" u="none" dirty="0">
                          <a:solidFill>
                            <a:schemeClr val="tx1"/>
                          </a:solidFill>
                          <a:latin typeface="+mn-ea"/>
                          <a:ea typeface="+mn-ea"/>
                        </a:rPr>
                        <a:t>クレジット認証委員会でプロジェクト認証予定）</a:t>
                      </a:r>
                      <a:endParaRPr kumimoji="1" lang="ja-JP" altLang="en-US" sz="1000" b="1" u="none" strike="sngStrike" baseline="0" dirty="0">
                        <a:solidFill>
                          <a:schemeClr val="tx1"/>
                        </a:solidFill>
                        <a:latin typeface="+mn-ea"/>
                        <a:ea typeface="+mn-ea"/>
                      </a:endParaRPr>
                    </a:p>
                    <a:p>
                      <a:pPr marL="0" indent="0">
                        <a:lnSpc>
                          <a:spcPct val="100000"/>
                        </a:lnSpc>
                        <a:spcBef>
                          <a:spcPts val="0"/>
                        </a:spcBef>
                        <a:spcAft>
                          <a:spcPts val="0"/>
                        </a:spcAft>
                        <a:defRPr/>
                      </a:pPr>
                      <a:r>
                        <a:rPr kumimoji="1" lang="ja-JP" altLang="en-US" sz="1000" b="1" u="none" dirty="0">
                          <a:solidFill>
                            <a:schemeClr val="tx1"/>
                          </a:solidFill>
                          <a:latin typeface="+mn-ea"/>
                          <a:ea typeface="+mn-ea"/>
                        </a:rPr>
                        <a:t>・</a:t>
                      </a:r>
                      <a:r>
                        <a:rPr lang="ja-JP" altLang="en-US" sz="1000" b="1" u="none" dirty="0">
                          <a:solidFill>
                            <a:schemeClr val="tx1"/>
                          </a:solidFill>
                          <a:latin typeface="+mn-ea"/>
                          <a:ea typeface="+mn-ea"/>
                        </a:rPr>
                        <a:t>カーボンフットプリント（</a:t>
                      </a:r>
                      <a:r>
                        <a:rPr lang="en-US" altLang="ja-JP" sz="1000" b="1" u="none" dirty="0">
                          <a:solidFill>
                            <a:schemeClr val="tx1"/>
                          </a:solidFill>
                          <a:latin typeface="+mn-ea"/>
                          <a:ea typeface="+mn-ea"/>
                        </a:rPr>
                        <a:t>CFP</a:t>
                      </a:r>
                      <a:r>
                        <a:rPr lang="ja-JP" altLang="en-US" sz="1000" b="1" u="none" dirty="0">
                          <a:solidFill>
                            <a:schemeClr val="tx1"/>
                          </a:solidFill>
                          <a:latin typeface="+mn-ea"/>
                          <a:ea typeface="+mn-ea"/>
                        </a:rPr>
                        <a:t>）を活用した農作物及び製品単位での</a:t>
                      </a:r>
                      <a:r>
                        <a:rPr lang="en-US" altLang="ja-JP" sz="1000" b="1" u="none" dirty="0">
                          <a:solidFill>
                            <a:schemeClr val="tx1"/>
                          </a:solidFill>
                          <a:latin typeface="+mn-ea"/>
                          <a:ea typeface="+mn-ea"/>
                        </a:rPr>
                        <a:t>CO</a:t>
                      </a:r>
                      <a:r>
                        <a:rPr lang="en-US" altLang="ja-JP" sz="1000" b="1" u="none" baseline="-25000" dirty="0">
                          <a:solidFill>
                            <a:schemeClr val="tx1"/>
                          </a:solidFill>
                          <a:latin typeface="+mn-ea"/>
                          <a:ea typeface="+mn-ea"/>
                        </a:rPr>
                        <a:t>2</a:t>
                      </a:r>
                      <a:r>
                        <a:rPr lang="ja-JP" altLang="en-US" sz="1000" b="1" u="none" dirty="0">
                          <a:solidFill>
                            <a:schemeClr val="tx1"/>
                          </a:solidFill>
                          <a:latin typeface="+mn-ea"/>
                          <a:ea typeface="+mn-ea"/>
                        </a:rPr>
                        <a:t>見える化及び消費者啓発の推進（農作物については令和５年</a:t>
                      </a:r>
                      <a:r>
                        <a:rPr lang="en-US" altLang="ja-JP" sz="1000" b="1" u="none" dirty="0">
                          <a:solidFill>
                            <a:schemeClr val="tx1"/>
                          </a:solidFill>
                          <a:latin typeface="+mn-ea"/>
                          <a:ea typeface="+mn-ea"/>
                        </a:rPr>
                        <a:t>10</a:t>
                      </a:r>
                      <a:r>
                        <a:rPr lang="ja-JP" altLang="en-US" sz="1000" b="1" u="none" dirty="0">
                          <a:solidFill>
                            <a:schemeClr val="tx1"/>
                          </a:solidFill>
                          <a:latin typeface="+mn-ea"/>
                          <a:ea typeface="+mn-ea"/>
                        </a:rPr>
                        <a:t>月から一部店舗での</a:t>
                      </a:r>
                      <a:endParaRPr lang="en-US" altLang="ja-JP" sz="1000" b="1" u="none" dirty="0">
                        <a:solidFill>
                          <a:schemeClr val="tx1"/>
                        </a:solidFill>
                        <a:latin typeface="+mn-ea"/>
                        <a:ea typeface="+mn-ea"/>
                      </a:endParaRPr>
                    </a:p>
                    <a:p>
                      <a:pPr marL="0" indent="0">
                        <a:lnSpc>
                          <a:spcPct val="100000"/>
                        </a:lnSpc>
                        <a:spcBef>
                          <a:spcPts val="0"/>
                        </a:spcBef>
                        <a:spcAft>
                          <a:spcPts val="0"/>
                        </a:spcAft>
                        <a:defRPr/>
                      </a:pPr>
                      <a:r>
                        <a:rPr lang="ja-JP" altLang="en-US" sz="1000" b="1" u="none" dirty="0">
                          <a:solidFill>
                            <a:schemeClr val="tx1"/>
                          </a:solidFill>
                          <a:latin typeface="+mn-ea"/>
                          <a:ea typeface="+mn-ea"/>
                        </a:rPr>
                        <a:t>　見える化表示を開始、製品単位については令和</a:t>
                      </a:r>
                      <a:r>
                        <a:rPr lang="en-US" altLang="ja-JP" sz="1000" b="1" u="none" dirty="0">
                          <a:solidFill>
                            <a:schemeClr val="tx1"/>
                          </a:solidFill>
                          <a:latin typeface="+mn-ea"/>
                          <a:ea typeface="+mn-ea"/>
                        </a:rPr>
                        <a:t>5</a:t>
                      </a:r>
                      <a:r>
                        <a:rPr lang="ja-JP" altLang="en-US" sz="1000" b="1" u="none" dirty="0">
                          <a:solidFill>
                            <a:schemeClr val="tx1"/>
                          </a:solidFill>
                          <a:latin typeface="+mn-ea"/>
                          <a:ea typeface="+mn-ea"/>
                        </a:rPr>
                        <a:t>年</a:t>
                      </a:r>
                      <a:r>
                        <a:rPr lang="en-US" altLang="ja-JP" sz="1000" b="1" u="none" dirty="0">
                          <a:solidFill>
                            <a:schemeClr val="tx1"/>
                          </a:solidFill>
                          <a:latin typeface="+mn-ea"/>
                          <a:ea typeface="+mn-ea"/>
                        </a:rPr>
                        <a:t>8</a:t>
                      </a:r>
                      <a:r>
                        <a:rPr lang="ja-JP" altLang="en-US" sz="1000" b="1" u="none" dirty="0">
                          <a:solidFill>
                            <a:schemeClr val="tx1"/>
                          </a:solidFill>
                          <a:latin typeface="+mn-ea"/>
                          <a:ea typeface="+mn-ea"/>
                        </a:rPr>
                        <a:t>月から食料品や衣服等でのモデル算定を開始）</a:t>
                      </a:r>
                      <a:endParaRPr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・脱炭素に配慮した消費行動を促すポイント制度の拡大に向けた事業の推進</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ja-JP" altLang="en-US" sz="1000" b="1" u="none" dirty="0">
                          <a:solidFill>
                            <a:schemeClr val="tx1"/>
                          </a:solidFill>
                          <a:latin typeface="+mn-ea"/>
                          <a:ea typeface="+mn-ea"/>
                        </a:rPr>
                        <a:t>万博を契機とした観光分野における温室効果ガス排出量の可視化・脱炭素化支援事業</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▷事業者や消費者における脱炭素に関する意識が不足</a:t>
            </a:r>
          </a:p>
          <a:p>
            <a:r>
              <a:rPr kumimoji="1" lang="ja-JP" altLang="en-US" sz="1000" dirty="0">
                <a:latin typeface="+mn-ea"/>
              </a:rPr>
              <a:t>▷</a:t>
            </a:r>
            <a:r>
              <a:rPr kumimoji="1" lang="en-US" altLang="ja-JP" sz="1000" dirty="0">
                <a:latin typeface="+mn-ea"/>
              </a:rPr>
              <a:t>CO</a:t>
            </a:r>
            <a:r>
              <a:rPr kumimoji="1" lang="en-US" altLang="ja-JP" sz="1000" baseline="-25000" dirty="0">
                <a:latin typeface="+mn-ea"/>
              </a:rPr>
              <a:t>2</a:t>
            </a:r>
            <a:r>
              <a:rPr kumimoji="1" lang="ja-JP" altLang="en-US" sz="1000" dirty="0">
                <a:latin typeface="+mn-ea"/>
              </a:rPr>
              <a:t>排出削減を促進し、その削減分をオフセットに活用するための取り組みが必要</a:t>
            </a:r>
            <a:endParaRPr kumimoji="1" lang="ja-JP" altLang="en-US" sz="1000" strike="sngStrike" dirty="0">
              <a:latin typeface="+mn-ea"/>
            </a:endParaRPr>
          </a:p>
          <a:p>
            <a:r>
              <a:rPr kumimoji="1" lang="ja-JP" altLang="en-US" sz="1000" dirty="0">
                <a:latin typeface="+mn-ea"/>
              </a:rPr>
              <a:t>▷脱炭素への貢献度が高い商品やサービスを選択する消費者意識の不足</a:t>
            </a:r>
          </a:p>
        </p:txBody>
      </p:sp>
      <p:grpSp>
        <p:nvGrpSpPr>
          <p:cNvPr id="29" name="グループ化 28"/>
          <p:cNvGrpSpPr/>
          <p:nvPr/>
        </p:nvGrpSpPr>
        <p:grpSpPr>
          <a:xfrm>
            <a:off x="2082829" y="5184043"/>
            <a:ext cx="2027024" cy="342401"/>
            <a:chOff x="7540340" y="5242967"/>
            <a:chExt cx="2027024" cy="342401"/>
          </a:xfrm>
        </p:grpSpPr>
        <p:sp>
          <p:nvSpPr>
            <p:cNvPr id="31" name="正方形/長方形 30"/>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2" name="正方形/長方形 31"/>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3" name="正方形/長方形 32"/>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77429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2104629"/>
              </p:ext>
            </p:extLst>
          </p:nvPr>
        </p:nvGraphicFramePr>
        <p:xfrm>
          <a:off x="280329" y="1603264"/>
          <a:ext cx="9540000" cy="447034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470346">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・「おおさかプラスチック対策推進プラッ</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トフォーム」を設置し、製造・販売・使用・</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回収の各段階での対策を実施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・「新たなペットボトル回収・リサイクルシステム」の推進</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 </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関連の研究開発を実施</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・「おおさかプラスチック対策推進プラットフォーム」モデル事業の府域展開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てサポートし、「大阪プロダクツ」のブランド発信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a:t>
                      </a:r>
                      <a:br>
                        <a:rPr kumimoji="1" lang="en-US" altLang="ja-JP" sz="1100" b="0" u="none" dirty="0">
                          <a:solidFill>
                            <a:schemeClr val="tx1"/>
                          </a:solidFill>
                          <a:latin typeface="BIZ UDPゴシック" panose="020B0400000000000000" pitchFamily="50" charset="-128"/>
                          <a:ea typeface="BIZ UDPゴシック" panose="020B0400000000000000" pitchFamily="50" charset="-128"/>
                        </a:rPr>
                      </a:b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向けた取組み加速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る国内外への展開や、ビジネスへの参入拡大を</a:t>
                      </a:r>
                      <a:br>
                        <a:rPr lang="en-US" altLang="ja-JP" sz="1100" b="0" u="none" dirty="0">
                          <a:solidFill>
                            <a:schemeClr val="tx1"/>
                          </a:solidFill>
                          <a:latin typeface="BIZ UDPゴシック" panose="020B0400000000000000" pitchFamily="50" charset="-128"/>
                          <a:ea typeface="BIZ UDPゴシック" panose="020B0400000000000000" pitchFamily="50" charset="-128"/>
                        </a:rPr>
                      </a:br>
                      <a:r>
                        <a:rPr lang="en-US" altLang="ja-JP" sz="1100" b="0" u="none" dirty="0">
                          <a:solidFill>
                            <a:schemeClr val="tx1"/>
                          </a:solidFill>
                          <a:latin typeface="BIZ UDPゴシック" panose="020B0400000000000000" pitchFamily="50" charset="-128"/>
                          <a:ea typeface="BIZ UDPゴシック" panose="020B0400000000000000" pitchFamily="50" charset="-128"/>
                        </a:rPr>
                        <a:t> </a:t>
                      </a:r>
                      <a:r>
                        <a:rPr lang="ja-JP" altLang="en-US" sz="1100" b="0" u="none" dirty="0">
                          <a:solidFill>
                            <a:schemeClr val="tx1"/>
                          </a:solidFill>
                          <a:latin typeface="BIZ UDPゴシック" panose="020B0400000000000000" pitchFamily="50" charset="-128"/>
                          <a:ea typeface="BIZ UDPゴシック" panose="020B0400000000000000" pitchFamily="50" charset="-128"/>
                        </a:rPr>
                        <a:t>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⑧</a:t>
            </a:r>
            <a:r>
              <a:rPr kumimoji="1" lang="ja-JP" altLang="en-US" b="1" dirty="0">
                <a:solidFill>
                  <a:prstClr val="white"/>
                </a:solidFill>
                <a:latin typeface="BIZ UDPゴシック" panose="020B0400000000000000" pitchFamily="50" charset="-128"/>
                <a:ea typeface="BIZ UDPゴシック" panose="020B0400000000000000" pitchFamily="50" charset="-128"/>
              </a:rPr>
              <a:t>　大阪ブルー・オーシャン・ビジョン</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G20</a:t>
            </a:r>
            <a:r>
              <a:rPr lang="ja-JP" altLang="en-US" sz="105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050" dirty="0">
                <a:latin typeface="BIZ UDPゴシック" panose="020B0400000000000000" pitchFamily="50" charset="-128"/>
                <a:ea typeface="BIZ UDPゴシック" panose="020B0400000000000000" pitchFamily="50" charset="-128"/>
              </a:rPr>
              <a:t>2050</a:t>
            </a:r>
            <a:r>
              <a:rPr lang="ja-JP" altLang="en-US" sz="105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050" b="1"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G7</a:t>
            </a:r>
            <a:r>
              <a:rPr kumimoji="1" lang="ja-JP" altLang="en-US" sz="105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年前倒しに合意</a:t>
            </a:r>
            <a:r>
              <a:rPr lang="ja-JP" altLang="en-US" sz="1050" dirty="0">
                <a:latin typeface="BIZ UDPゴシック" panose="020B0400000000000000" pitchFamily="50" charset="-128"/>
                <a:ea typeface="BIZ UDPゴシック" panose="020B0400000000000000" pitchFamily="50" charset="-128"/>
              </a:rPr>
              <a:t>）。海に囲まれた万博会場において、その達成に向けた先進的な取組みを実践・発信することで、世界の海洋プラスチックごみの削減につなげていく。</a:t>
            </a:r>
          </a:p>
        </p:txBody>
      </p:sp>
      <p:pic>
        <p:nvPicPr>
          <p:cNvPr id="16" name="図 15"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4223273"/>
            <a:ext cx="651674" cy="611929"/>
          </a:xfrm>
          <a:prstGeom prst="rect">
            <a:avLst/>
          </a:prstGeom>
        </p:spPr>
      </p:pic>
      <p:sp>
        <p:nvSpPr>
          <p:cNvPr id="17" name="テキスト ボックス 50" descr="図3-5　マイボトルパートナーズのロゴマークと 府庁内の給水スポット "/>
          <p:cNvSpPr txBox="1"/>
          <p:nvPr/>
        </p:nvSpPr>
        <p:spPr>
          <a:xfrm>
            <a:off x="2065855" y="4861773"/>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50" descr="図3-5　マイボトルパートナーズのロゴマークと 府庁内の給水スポット "/>
          <p:cNvSpPr txBox="1"/>
          <p:nvPr/>
        </p:nvSpPr>
        <p:spPr>
          <a:xfrm>
            <a:off x="736555" y="4815927"/>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▲マイボトル・マイ容器の　</a:t>
            </a:r>
            <a:endParaRPr kumimoji="0" lang="en-US" altLang="ja-JP"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4205831"/>
            <a:ext cx="611929" cy="611929"/>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592" y="4186586"/>
            <a:ext cx="401351" cy="674182"/>
          </a:xfrm>
          <a:prstGeom prst="rect">
            <a:avLst/>
          </a:prstGeom>
        </p:spPr>
      </p:pic>
      <p:sp>
        <p:nvSpPr>
          <p:cNvPr id="21" name="テキスト ボックス 20"/>
          <p:cNvSpPr txBox="1"/>
          <p:nvPr/>
        </p:nvSpPr>
        <p:spPr>
          <a:xfrm>
            <a:off x="280329" y="6096379"/>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＊大阪プロダクツ：府内企業のバイオプラスチック製品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2AB246C-D6C3-4324-A739-9AC17F6C0836}"/>
              </a:ext>
            </a:extLst>
          </p:cNvPr>
          <p:cNvSpPr/>
          <p:nvPr/>
        </p:nvSpPr>
        <p:spPr>
          <a:xfrm>
            <a:off x="3517984" y="4223273"/>
            <a:ext cx="3068639" cy="150442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「大阪ブルー・オーシャン・ビジョン」の実現</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に向けた取組みの発信</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（使い捨てプラの使用</a:t>
            </a:r>
            <a:b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br>
            <a:r>
              <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・大阪プロダクツの展示・活用、国内外への発信</a:t>
            </a:r>
          </a:p>
        </p:txBody>
      </p:sp>
      <p:sp>
        <p:nvSpPr>
          <p:cNvPr id="23" name="ホームベース 7">
            <a:extLst>
              <a:ext uri="{FF2B5EF4-FFF2-40B4-BE49-F238E27FC236}">
                <a16:creationId xmlns:a16="http://schemas.microsoft.com/office/drawing/2014/main" id="{E599356E-2B0A-4C96-A1C9-EC52982B4052}"/>
              </a:ext>
            </a:extLst>
          </p:cNvPr>
          <p:cNvSpPr/>
          <p:nvPr/>
        </p:nvSpPr>
        <p:spPr>
          <a:xfrm>
            <a:off x="3549597" y="407229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26" name="テキスト ボックス 50" descr="図3-5　マイボトルパートナーズのロゴマークと 府庁内の給水スポット "/>
          <p:cNvSpPr txBox="1"/>
          <p:nvPr/>
        </p:nvSpPr>
        <p:spPr>
          <a:xfrm>
            <a:off x="7168019" y="5371758"/>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267DB966-648D-4652-8C3C-6B738FCBCC76}"/>
              </a:ext>
            </a:extLst>
          </p:cNvPr>
          <p:cNvSpPr/>
          <p:nvPr/>
        </p:nvSpPr>
        <p:spPr>
          <a:xfrm>
            <a:off x="7106255" y="5620215"/>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grpSp>
        <p:nvGrpSpPr>
          <p:cNvPr id="28" name="グループ化 27"/>
          <p:cNvGrpSpPr/>
          <p:nvPr/>
        </p:nvGrpSpPr>
        <p:grpSpPr>
          <a:xfrm>
            <a:off x="7223995" y="3766085"/>
            <a:ext cx="1781364" cy="1515184"/>
            <a:chOff x="7251395" y="3856572"/>
            <a:chExt cx="1781364" cy="1515184"/>
          </a:xfrm>
        </p:grpSpPr>
        <p:pic>
          <p:nvPicPr>
            <p:cNvPr id="29" name="図 28"/>
            <p:cNvPicPr>
              <a:picLocks noChangeAspect="1"/>
            </p:cNvPicPr>
            <p:nvPr/>
          </p:nvPicPr>
          <p:blipFill>
            <a:blip r:embed="rId6"/>
            <a:stretch>
              <a:fillRect/>
            </a:stretch>
          </p:blipFill>
          <p:spPr>
            <a:xfrm>
              <a:off x="7251395" y="3856572"/>
              <a:ext cx="1781364" cy="1515184"/>
            </a:xfrm>
            <a:prstGeom prst="rect">
              <a:avLst/>
            </a:prstGeom>
          </p:spPr>
        </p:pic>
        <p:sp>
          <p:nvSpPr>
            <p:cNvPr id="30" name="テキスト ボックス 29"/>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再利用等</a:t>
              </a:r>
            </a:p>
          </p:txBody>
        </p:sp>
        <p:sp>
          <p:nvSpPr>
            <p:cNvPr id="31" name="テキスト ボックス 30"/>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32" name="テキスト ボックス 31"/>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リユース</a:t>
              </a:r>
            </a:p>
          </p:txBody>
        </p:sp>
      </p:grpSp>
    </p:spTree>
    <p:extLst>
      <p:ext uri="{BB962C8B-B14F-4D97-AF65-F5344CB8AC3E}">
        <p14:creationId xmlns:p14="http://schemas.microsoft.com/office/powerpoint/2010/main" val="27964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501173437"/>
              </p:ext>
            </p:extLst>
          </p:nvPr>
        </p:nvGraphicFramePr>
        <p:xfrm>
          <a:off x="482432" y="5541186"/>
          <a:ext cx="9389187" cy="718026"/>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プラごみゼロ万博を実現し、大阪ブルー・オーシャン・ビジョンの実現に向け、万博で活用した最先端技術の実用化や、新たな技術開発の促進</a:t>
                      </a:r>
                      <a:br>
                        <a:rPr kumimoji="1" lang="en-US" altLang="ja-JP" sz="1050" b="1"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・バイオプラスチック製品の技術開発・実証等に対する支援の拡充</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・先進的なプラごみリサイクル技術に対する財政支援</a:t>
                      </a:r>
                      <a:br>
                        <a:rPr kumimoji="1" lang="en-US" altLang="ja-JP" sz="1000" b="0" i="0" u="none" strike="noStrike" kern="1200" cap="none" spc="0" normalizeH="0" baseline="0" noProof="0" dirty="0">
                          <a:ln>
                            <a:noFill/>
                          </a:ln>
                          <a:solidFill>
                            <a:schemeClr val="tx1"/>
                          </a:solidFill>
                          <a:effectLst/>
                          <a:uLnTx/>
                          <a:uFillTx/>
                          <a:latin typeface="+mn-lt"/>
                          <a:ea typeface="+mn-ea"/>
                          <a:cs typeface="+mn-cs"/>
                        </a:rPr>
                      </a:b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・プラごみゼロ万博の実践を通し、その後の行動変容につながる取組みへの支援</a:t>
                      </a:r>
                      <a:endParaRPr kumimoji="1" lang="ja-JP" altLang="en-US" sz="1000" b="0" u="none" dirty="0">
                        <a:solidFill>
                          <a:schemeClr val="tx1"/>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8299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354460630"/>
              </p:ext>
            </p:extLst>
          </p:nvPr>
        </p:nvGraphicFramePr>
        <p:xfrm>
          <a:off x="511620" y="3822656"/>
          <a:ext cx="9360001" cy="1150433"/>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 バイオマス由来の生分解性容器等の循環処理・資源化に関する実証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サーキュラーエコノミー及び大阪ブルー・オーシャン・ビジョンの実現＜環境省＞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120198815"/>
              </p:ext>
            </p:extLst>
          </p:nvPr>
        </p:nvGraphicFramePr>
        <p:xfrm>
          <a:off x="285700" y="563066"/>
          <a:ext cx="9585919" cy="1885450"/>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13044">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39053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・「大阪ブルー・オーシャン・ビジョン」実行計画の推進（プラスチック製品の使用抑制・環境への流出削減等の取組み）</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・「おおさかプラスチック対策推進プラットフォーム」運営（プラスチックごみ対策調査・検討、モデル事業実施</a:t>
                      </a:r>
                      <a:r>
                        <a:rPr kumimoji="1" lang="ja-JP" altLang="en-US" sz="1000" b="1" u="none" strike="noStrike" dirty="0">
                          <a:solidFill>
                            <a:schemeClr val="tx1"/>
                          </a:solidFill>
                          <a:latin typeface="+mn-ea"/>
                          <a:ea typeface="+mn-ea"/>
                        </a:rPr>
                        <a:t>。</a:t>
                      </a:r>
                      <a:r>
                        <a:rPr kumimoji="1" lang="en-US" altLang="ja-JP" sz="1000" b="1" u="none" strike="noStrike" dirty="0">
                          <a:solidFill>
                            <a:schemeClr val="tx1"/>
                          </a:solidFill>
                          <a:latin typeface="+mn-ea"/>
                          <a:ea typeface="+mn-ea"/>
                        </a:rPr>
                        <a:t>R5</a:t>
                      </a:r>
                      <a:r>
                        <a:rPr kumimoji="1" lang="ja-JP" altLang="en-US" sz="1000" b="1" u="none" strike="noStrike" dirty="0">
                          <a:solidFill>
                            <a:schemeClr val="tx1"/>
                          </a:solidFill>
                          <a:latin typeface="+mn-ea"/>
                          <a:ea typeface="+mn-ea"/>
                        </a:rPr>
                        <a:t>年</a:t>
                      </a:r>
                      <a:r>
                        <a:rPr kumimoji="1" lang="en-US" altLang="ja-JP" sz="1000" b="1" u="none" strike="noStrike" dirty="0">
                          <a:solidFill>
                            <a:schemeClr val="tx1"/>
                          </a:solidFill>
                          <a:latin typeface="+mn-ea"/>
                          <a:ea typeface="+mn-ea"/>
                        </a:rPr>
                        <a:t>5</a:t>
                      </a:r>
                      <a:r>
                        <a:rPr kumimoji="1" lang="ja-JP" altLang="en-US" sz="1000" b="1" u="none" strike="noStrike" dirty="0">
                          <a:solidFill>
                            <a:schemeClr val="tx1"/>
                          </a:solidFill>
                          <a:latin typeface="+mn-ea"/>
                          <a:ea typeface="+mn-ea"/>
                        </a:rPr>
                        <a:t>月～被覆肥料殻の流出対策実証実験実施</a:t>
                      </a:r>
                      <a:r>
                        <a:rPr kumimoji="1" lang="ja-JP" altLang="en-US" sz="1000" b="1" u="none" dirty="0">
                          <a:solidFill>
                            <a:schemeClr val="tx1"/>
                          </a:solidFill>
                          <a:latin typeface="+mn-ea"/>
                          <a:ea typeface="+mn-ea"/>
                        </a:rPr>
                        <a:t>）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・マイボトル・マイ容器</a:t>
                      </a:r>
                      <a:r>
                        <a:rPr kumimoji="1" lang="ja-JP" altLang="en-US" sz="1000" b="1" u="none" strike="noStrike" baseline="0" dirty="0">
                          <a:solidFill>
                            <a:schemeClr val="tx1"/>
                          </a:solidFill>
                          <a:latin typeface="+mn-ea"/>
                          <a:ea typeface="+mn-ea"/>
                        </a:rPr>
                        <a:t>を</a:t>
                      </a:r>
                      <a:r>
                        <a:rPr kumimoji="1" lang="ja-JP" altLang="en-US" sz="1000" b="1" u="none" dirty="0">
                          <a:solidFill>
                            <a:schemeClr val="tx1"/>
                          </a:solidFill>
                          <a:latin typeface="+mn-ea"/>
                          <a:ea typeface="+mn-ea"/>
                        </a:rPr>
                        <a:t>使える店舗等の検索サイト「</a:t>
                      </a:r>
                      <a:r>
                        <a:rPr kumimoji="1" lang="en-US" altLang="ja-JP" sz="1000" b="1" u="none" dirty="0">
                          <a:solidFill>
                            <a:schemeClr val="tx1"/>
                          </a:solidFill>
                          <a:latin typeface="+mn-ea"/>
                          <a:ea typeface="+mn-ea"/>
                        </a:rPr>
                        <a:t>Osaka</a:t>
                      </a:r>
                      <a:r>
                        <a:rPr kumimoji="1" lang="ja-JP" altLang="en-US" sz="1000" b="1" u="none" dirty="0">
                          <a:solidFill>
                            <a:schemeClr val="tx1"/>
                          </a:solidFill>
                          <a:latin typeface="+mn-ea"/>
                          <a:ea typeface="+mn-ea"/>
                        </a:rPr>
                        <a:t>ほかさんマップ」（令和３年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月公開）による情報発信を実施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a:t>
                      </a:r>
                      <a:r>
                        <a:rPr kumimoji="1" lang="ja-JP" altLang="en-US" sz="1000" b="1" u="none" dirty="0">
                          <a:solidFill>
                            <a:schemeClr val="tx1"/>
                          </a:solidFill>
                          <a:latin typeface="+mn-ea"/>
                          <a:ea typeface="+mn-ea"/>
                        </a:rPr>
                        <a:t>「おおさかマイボトルパートナーズ」運営（マイボトルの利用啓発等。</a:t>
                      </a:r>
                      <a:r>
                        <a:rPr kumimoji="1" lang="en-US" altLang="ja-JP" sz="1000" b="1" u="none" dirty="0">
                          <a:solidFill>
                            <a:schemeClr val="tx1"/>
                          </a:solidFill>
                          <a:latin typeface="+mn-ea"/>
                          <a:ea typeface="+mn-ea"/>
                        </a:rPr>
                        <a:t>R5</a:t>
                      </a:r>
                      <a:r>
                        <a:rPr kumimoji="1" lang="ja-JP" altLang="en-US" sz="1000" b="1" u="none" dirty="0">
                          <a:solidFill>
                            <a:schemeClr val="tx1"/>
                          </a:solidFill>
                          <a:latin typeface="+mn-ea"/>
                          <a:ea typeface="+mn-ea"/>
                        </a:rPr>
                        <a:t>年度内にイベント等での啓発計</a:t>
                      </a:r>
                      <a:r>
                        <a:rPr kumimoji="1" lang="en-US" altLang="ja-JP" sz="1000" b="1" u="none" dirty="0">
                          <a:solidFill>
                            <a:schemeClr val="tx1"/>
                          </a:solidFill>
                          <a:latin typeface="+mn-ea"/>
                          <a:ea typeface="+mn-ea"/>
                        </a:rPr>
                        <a:t>12</a:t>
                      </a:r>
                      <a:r>
                        <a:rPr kumimoji="1" lang="ja-JP" altLang="en-US" sz="1000" b="1" u="none" dirty="0">
                          <a:solidFill>
                            <a:schemeClr val="tx1"/>
                          </a:solidFill>
                          <a:latin typeface="+mn-ea"/>
                          <a:ea typeface="+mn-ea"/>
                        </a:rPr>
                        <a:t>回、</a:t>
                      </a:r>
                      <a:r>
                        <a:rPr kumimoji="1" lang="en-US" altLang="ja-JP" sz="1000" b="1" u="none" dirty="0">
                          <a:solidFill>
                            <a:schemeClr val="tx1"/>
                          </a:solidFill>
                          <a:latin typeface="+mn-ea"/>
                          <a:ea typeface="+mn-ea"/>
                        </a:rPr>
                        <a:t>R5.11</a:t>
                      </a:r>
                      <a:r>
                        <a:rPr kumimoji="1" lang="ja-JP" altLang="en-US" sz="1000" b="1" u="none" dirty="0">
                          <a:solidFill>
                            <a:schemeClr val="tx1"/>
                          </a:solidFill>
                          <a:latin typeface="+mn-ea"/>
                          <a:ea typeface="+mn-ea"/>
                        </a:rPr>
                        <a:t>マイボトルデザインコンテスト開催）</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AI</a:t>
                      </a:r>
                      <a:r>
                        <a:rPr kumimoji="1" lang="ja-JP" altLang="en-US" sz="1000" b="1" u="none" dirty="0">
                          <a:solidFill>
                            <a:schemeClr val="tx1"/>
                          </a:solidFill>
                          <a:latin typeface="+mn-ea"/>
                          <a:ea typeface="+mn-ea"/>
                        </a:rPr>
                        <a:t>技術を活用したプラスチックごみの大阪湾への流入量把握、排出実態に応じた効果的な対策推進</a:t>
                      </a:r>
                      <a:endParaRPr kumimoji="1" lang="ja-JP" altLang="en-US" sz="1000" b="1" u="none" strike="sng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・おおさか３Ｒキャンペーン（毎年</a:t>
                      </a:r>
                      <a:r>
                        <a:rPr kumimoji="1" lang="en-US" altLang="ja-JP" sz="1000" b="1" u="none" dirty="0">
                          <a:solidFill>
                            <a:schemeClr val="tx1"/>
                          </a:solidFill>
                          <a:latin typeface="+mn-ea"/>
                          <a:ea typeface="+mn-ea"/>
                        </a:rPr>
                        <a:t>10</a:t>
                      </a:r>
                      <a:r>
                        <a:rPr kumimoji="1" lang="ja-JP" altLang="en-US" sz="1000" b="1" u="none" dirty="0">
                          <a:solidFill>
                            <a:schemeClr val="tx1"/>
                          </a:solidFill>
                          <a:latin typeface="+mn-ea"/>
                          <a:ea typeface="+mn-ea"/>
                        </a:rPr>
                        <a:t>～</a:t>
                      </a:r>
                      <a:r>
                        <a:rPr kumimoji="1" lang="en-US" altLang="ja-JP" sz="1000" b="1" u="none" dirty="0">
                          <a:solidFill>
                            <a:schemeClr val="tx1"/>
                          </a:solidFill>
                          <a:latin typeface="+mn-ea"/>
                          <a:ea typeface="+mn-ea"/>
                        </a:rPr>
                        <a:t>11</a:t>
                      </a:r>
                      <a:r>
                        <a:rPr kumimoji="1" lang="ja-JP" altLang="en-US" sz="1000" b="1" u="none" dirty="0">
                          <a:solidFill>
                            <a:schemeClr val="tx1"/>
                          </a:solidFill>
                          <a:latin typeface="+mn-ea"/>
                          <a:ea typeface="+mn-ea"/>
                        </a:rPr>
                        <a:t>月）等を活用して使い捨てプラスチック削減の啓発を実施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・バイオプラスチックの研究開発・技術支援</a:t>
                      </a:r>
                      <a:r>
                        <a:rPr kumimoji="1" lang="en-US" altLang="ja-JP" sz="1000" b="1" u="none" dirty="0">
                          <a:solidFill>
                            <a:schemeClr val="tx1"/>
                          </a:solidFill>
                          <a:latin typeface="+mn-ea"/>
                          <a:ea typeface="+mn-ea"/>
                        </a:rPr>
                        <a:t>(</a:t>
                      </a:r>
                      <a:r>
                        <a:rPr kumimoji="1" lang="ja-JP" altLang="en-US" sz="1000" b="1" u="none" dirty="0">
                          <a:solidFill>
                            <a:schemeClr val="tx1"/>
                          </a:solidFill>
                          <a:latin typeface="+mn-ea"/>
                          <a:ea typeface="+mn-ea"/>
                        </a:rPr>
                        <a:t>大阪産業技術研究所） </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・万博を契機としたバイオプラスチック製品のビジネス化に向け、</a:t>
                      </a:r>
                      <a:r>
                        <a:rPr kumimoji="1" lang="en-US" altLang="ja-JP" sz="1000" b="1" u="none" strike="noStrike" dirty="0">
                          <a:solidFill>
                            <a:schemeClr val="tx1"/>
                          </a:solidFill>
                          <a:latin typeface="+mn-ea"/>
                          <a:ea typeface="+mn-ea"/>
                        </a:rPr>
                        <a:t>R</a:t>
                      </a:r>
                      <a:r>
                        <a:rPr kumimoji="1" lang="ja-JP" altLang="en-US" sz="1000" b="1" u="none" strike="noStrike" dirty="0">
                          <a:solidFill>
                            <a:schemeClr val="tx1"/>
                          </a:solidFill>
                          <a:latin typeface="+mn-ea"/>
                          <a:ea typeface="+mn-ea"/>
                        </a:rPr>
                        <a:t>５年度から原材料メーカーを含む川上から川下まで一気通貫のプロジェクトの組成・開発経費</a:t>
                      </a:r>
                      <a:endParaRPr kumimoji="1" lang="en-US" altLang="ja-JP" sz="1000" b="1" u="none" strike="noStrik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strike="noStrike" dirty="0">
                          <a:solidFill>
                            <a:schemeClr val="tx1"/>
                          </a:solidFill>
                          <a:latin typeface="+mn-ea"/>
                          <a:ea typeface="+mn-ea"/>
                        </a:rPr>
                        <a:t>　の支援。</a:t>
                      </a:r>
                      <a:endParaRPr kumimoji="1" lang="en-US" altLang="ja-JP" sz="1000" b="1" u="none" strike="noStrike" dirty="0">
                        <a:solidFill>
                          <a:schemeClr val="tx1"/>
                        </a:solidFill>
                        <a:latin typeface="+mn-ea"/>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54208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54098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894011"/>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▷プラスチックごみリサイクル技術の高度化</a:t>
            </a:r>
            <a:endParaRPr kumimoji="1" lang="en-US" altLang="ja-JP" sz="1000" dirty="0">
              <a:latin typeface="+mn-ea"/>
            </a:endParaRPr>
          </a:p>
          <a:p>
            <a:r>
              <a:rPr kumimoji="1" lang="ja-JP" altLang="en-US" sz="1000" dirty="0">
                <a:latin typeface="+mn-ea"/>
              </a:rPr>
              <a:t>▷バイオプラスチック製品の拡大</a:t>
            </a:r>
            <a:endParaRPr kumimoji="1" lang="en-US" altLang="ja-JP" sz="1000" dirty="0">
              <a:latin typeface="+mn-ea"/>
            </a:endParaRPr>
          </a:p>
          <a:p>
            <a:r>
              <a:rPr kumimoji="1" lang="ja-JP" altLang="en-US" sz="1000" dirty="0">
                <a:latin typeface="+mn-ea"/>
              </a:rPr>
              <a:t>▷プラスチックごみ削減に向けた行動変容の促進</a:t>
            </a:r>
          </a:p>
        </p:txBody>
      </p:sp>
    </p:spTree>
    <p:extLst>
      <p:ext uri="{BB962C8B-B14F-4D97-AF65-F5344CB8AC3E}">
        <p14:creationId xmlns:p14="http://schemas.microsoft.com/office/powerpoint/2010/main" val="76627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0" y="338884"/>
            <a:ext cx="7444599" cy="6781344"/>
            <a:chOff x="1887360" y="288084"/>
            <a:chExt cx="7444599" cy="7159869"/>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0" y="288084"/>
              <a:ext cx="7444599" cy="7159869"/>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改訂</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にあたって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万博を契機とした「未来社会」の実現に向けて</a:t>
              </a:r>
              <a:endParaRPr kumimoji="0" lang="en-US" altLang="ja-JP" sz="16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１　健康・医療</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２　モビリティ</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自動運転</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lang="en-US" altLang="ja-JP" sz="1300" kern="100" noProof="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⑥　ゼロエミッションモビリティ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３　環境</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⑦　カーボンニュートラル</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４　スマートシティ、スタートアップ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スマートシティ</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⑩　スタートアップ</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５　観光・文化、</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おもてなし</a:t>
              </a:r>
              <a:endParaRPr kumimoji="0" lang="en-US" altLang="ja-JP" sz="14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移動の利便性</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⑬</a:t>
              </a:r>
              <a:r>
                <a:rPr kumimoji="0" lang="ja-JP" altLang="en-US"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空港運用の強化</a:t>
              </a:r>
              <a:endParaRPr kumimoji="0" lang="en-US" altLang="ja-JP" sz="1300" b="0" i="0"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万博会場の整備・運営にあたって</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①　中小企業等の参画促進、木材の利用促進</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②　防災対策、テロ・サイバー等防犯対策、雑踏対策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などのセキュリティ対策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③　感染症対策の強化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④　一般交通への働きかけ</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TDM</a:t>
              </a: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⑤　万博開催時の物流交通対策</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272413"/>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endParaRPr kumimoji="0" lang="en-US" altLang="ja-JP" sz="9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27</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33</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43</a:t>
              </a:r>
            </a:p>
          </p:txBody>
        </p:sp>
      </p:grpSp>
    </p:spTree>
    <p:extLst>
      <p:ext uri="{BB962C8B-B14F-4D97-AF65-F5344CB8AC3E}">
        <p14:creationId xmlns:p14="http://schemas.microsoft.com/office/powerpoint/2010/main" val="263879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⑨ スマートシティ</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⑩ スタートアップ</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510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982278" y="1418477"/>
            <a:ext cx="8350489" cy="2812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532568" y="1104958"/>
            <a:ext cx="9249908" cy="52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先端技術を駆使したスマートシティの実現</a:t>
            </a:r>
            <a:endParaRPr kumimoji="0" lang="en-US" altLang="ja-JP"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スタートアップ・エコシステムの拠点形成</a:t>
            </a: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「スマートシティ、スタートアップ」分野における未来社会の姿</a:t>
            </a: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9"/>
          <p:cNvSpPr/>
          <p:nvPr/>
        </p:nvSpPr>
        <p:spPr>
          <a:xfrm>
            <a:off x="1207867" y="432980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世界に伍するスタートアップ・エコシステムの拠点を形成</a:t>
            </a:r>
          </a:p>
        </p:txBody>
      </p:sp>
      <p:pic>
        <p:nvPicPr>
          <p:cNvPr id="11" name="図 10"/>
          <p:cNvPicPr>
            <a:picLocks noChangeAspect="1"/>
          </p:cNvPicPr>
          <p:nvPr/>
        </p:nvPicPr>
        <p:blipFill>
          <a:blip r:embed="rId2"/>
          <a:stretch>
            <a:fillRect/>
          </a:stretch>
        </p:blipFill>
        <p:spPr>
          <a:xfrm>
            <a:off x="3349128" y="5195047"/>
            <a:ext cx="2569624" cy="1173554"/>
          </a:xfrm>
          <a:prstGeom prst="rect">
            <a:avLst/>
          </a:prstGeom>
        </p:spPr>
      </p:pic>
      <p:sp>
        <p:nvSpPr>
          <p:cNvPr id="12" name="正方形/長方形 11"/>
          <p:cNvSpPr/>
          <p:nvPr/>
        </p:nvSpPr>
        <p:spPr>
          <a:xfrm>
            <a:off x="3547561" y="6341969"/>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オール大阪でスタートアップを支援</a:t>
            </a:r>
          </a:p>
        </p:txBody>
      </p:sp>
      <p:sp>
        <p:nvSpPr>
          <p:cNvPr id="13" name="角丸四角形 12"/>
          <p:cNvSpPr/>
          <p:nvPr/>
        </p:nvSpPr>
        <p:spPr>
          <a:xfrm>
            <a:off x="1207867" y="184513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デジタルサービスの広がりにより、便利で快適にいきいきと生活できる未来社会の実現</a:t>
            </a:r>
          </a:p>
        </p:txBody>
      </p:sp>
      <p:sp>
        <p:nvSpPr>
          <p:cNvPr id="14" name="テキスト ボックス 13"/>
          <p:cNvSpPr txBox="1"/>
          <p:nvPr/>
        </p:nvSpPr>
        <p:spPr>
          <a:xfrm>
            <a:off x="1355342" y="2447999"/>
            <a:ext cx="5665577" cy="276999"/>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住民の</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2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向上をめざし、多様なデジタルサービスを普及。</a:t>
            </a:r>
          </a:p>
        </p:txBody>
      </p:sp>
      <p:pic>
        <p:nvPicPr>
          <p:cNvPr id="15" name="図 14"/>
          <p:cNvPicPr>
            <a:picLocks noChangeAspect="1"/>
          </p:cNvPicPr>
          <p:nvPr/>
        </p:nvPicPr>
        <p:blipFill>
          <a:blip r:embed="rId3"/>
          <a:stretch>
            <a:fillRect/>
          </a:stretch>
        </p:blipFill>
        <p:spPr>
          <a:xfrm rot="1668544">
            <a:off x="5491816" y="4994022"/>
            <a:ext cx="1470495" cy="1101501"/>
          </a:xfrm>
          <a:prstGeom prst="rect">
            <a:avLst/>
          </a:prstGeom>
        </p:spPr>
      </p:pic>
      <p:pic>
        <p:nvPicPr>
          <p:cNvPr id="17" name="図 16"/>
          <p:cNvPicPr>
            <a:picLocks noChangeAspect="1"/>
          </p:cNvPicPr>
          <p:nvPr/>
        </p:nvPicPr>
        <p:blipFill>
          <a:blip r:embed="rId3"/>
          <a:stretch>
            <a:fillRect/>
          </a:stretch>
        </p:blipFill>
        <p:spPr>
          <a:xfrm rot="17664983" flipV="1">
            <a:off x="2151465" y="5097454"/>
            <a:ext cx="1107281" cy="1484873"/>
          </a:xfrm>
          <a:prstGeom prst="rect">
            <a:avLst/>
          </a:prstGeom>
        </p:spPr>
      </p:pic>
      <p:sp>
        <p:nvSpPr>
          <p:cNvPr id="18" name="テキスト ボックス 17"/>
          <p:cNvSpPr txBox="1"/>
          <p:nvPr/>
        </p:nvSpPr>
        <p:spPr>
          <a:xfrm>
            <a:off x="1207867" y="6032849"/>
            <a:ext cx="2279521" cy="261610"/>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国内外からの投資を促進</a:t>
            </a:r>
          </a:p>
        </p:txBody>
      </p:sp>
      <p:sp>
        <p:nvSpPr>
          <p:cNvPr id="19" name="テキスト ボックス 18"/>
          <p:cNvSpPr txBox="1"/>
          <p:nvPr/>
        </p:nvSpPr>
        <p:spPr>
          <a:xfrm>
            <a:off x="6044691" y="4877494"/>
            <a:ext cx="2954165" cy="430887"/>
          </a:xfrm>
          <a:prstGeom prst="rect">
            <a:avLst/>
          </a:prstGeom>
          <a:noFill/>
        </p:spPr>
        <p:txBody>
          <a:bodyPr wrap="square" rtlCol="0">
            <a:spAutoFit/>
          </a:bodyPr>
          <a:lstStyle/>
          <a:p>
            <a:pPr marL="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大阪・関西を、優れた技術シーズを有する世界トップレベルのスタートアップ集積拠点に</a:t>
            </a:r>
          </a:p>
        </p:txBody>
      </p:sp>
      <p:sp>
        <p:nvSpPr>
          <p:cNvPr id="20" name="テキスト ボックス 19"/>
          <p:cNvSpPr txBox="1"/>
          <p:nvPr/>
        </p:nvSpPr>
        <p:spPr>
          <a:xfrm>
            <a:off x="1447643" y="2724859"/>
            <a:ext cx="4324708" cy="815608"/>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健康、医療、介護など様々な分野のサービスを繋ぎ高度化を図る次世代</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により、豊かに暮らす健康長寿社会を実現。</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・自動運転や関西広域での</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の展開を通じ、ストレスフリーな最適移動社会を実現。</a:t>
            </a:r>
          </a:p>
        </p:txBody>
      </p:sp>
      <p:pic>
        <p:nvPicPr>
          <p:cNvPr id="26" name="図 25">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64652" y="2281294"/>
            <a:ext cx="1903441" cy="1403789"/>
          </a:xfrm>
          <a:prstGeom prst="rect">
            <a:avLst/>
          </a:prstGeom>
        </p:spPr>
      </p:pic>
      <p:pic>
        <p:nvPicPr>
          <p:cNvPr id="27" name="図 26">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334546" y="3176713"/>
            <a:ext cx="1664310" cy="1056506"/>
          </a:xfrm>
          <a:prstGeom prst="rect">
            <a:avLst/>
          </a:prstGeom>
          <a:effectLst>
            <a:softEdge rad="31750"/>
          </a:effectLst>
        </p:spPr>
      </p:pic>
    </p:spTree>
    <p:extLst>
      <p:ext uri="{BB962C8B-B14F-4D97-AF65-F5344CB8AC3E}">
        <p14:creationId xmlns:p14="http://schemas.microsoft.com/office/powerpoint/2010/main" val="28995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61761793"/>
              </p:ext>
            </p:extLst>
          </p:nvPr>
        </p:nvGraphicFramePr>
        <p:xfrm>
          <a:off x="280329" y="1603263"/>
          <a:ext cx="9540000" cy="4200579"/>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200579">
                <a:tc>
                  <a:txBody>
                    <a:bodyPr/>
                    <a:lstStyle/>
                    <a:p>
                      <a:pPr marL="180975" lvl="0" indent="-180975">
                        <a:lnSpc>
                          <a:spcPts val="1625"/>
                        </a:lnSpc>
                        <a:defRPr/>
                      </a:pPr>
                      <a:r>
                        <a:rPr lang="ja-JP" altLang="en-US" sz="1300" b="1" dirty="0">
                          <a:solidFill>
                            <a:schemeClr val="tx1"/>
                          </a:solidFill>
                          <a:latin typeface="BIZ UDPゴシック" panose="020B0400000000000000" pitchFamily="50" charset="-128"/>
                          <a:ea typeface="BIZ UDPゴシック" panose="020B0400000000000000" pitchFamily="50" charset="-128"/>
                        </a:rPr>
                        <a:t>□住民</a:t>
                      </a:r>
                      <a:r>
                        <a:rPr lang="en-US" altLang="ja-JP" sz="1300" b="1" dirty="0">
                          <a:solidFill>
                            <a:schemeClr val="tx1"/>
                          </a:solidFill>
                          <a:latin typeface="BIZ UDPゴシック" panose="020B0400000000000000" pitchFamily="50" charset="-128"/>
                          <a:ea typeface="BIZ UDPゴシック" panose="020B0400000000000000" pitchFamily="50" charset="-128"/>
                        </a:rPr>
                        <a:t>QoL</a:t>
                      </a:r>
                      <a:r>
                        <a:rPr lang="ja-JP" altLang="en-US" sz="1300" b="1" dirty="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ver</a:t>
                      </a:r>
                      <a:r>
                        <a:rPr lang="en-US" altLang="ja-JP" sz="1300" b="1" u="none" strike="noStrike" dirty="0">
                          <a:solidFill>
                            <a:schemeClr val="tx1"/>
                          </a:solidFill>
                          <a:latin typeface="BIZ UDPゴシック" panose="020B0400000000000000" pitchFamily="50" charset="-128"/>
                          <a:ea typeface="BIZ UDPゴシック" panose="020B0400000000000000" pitchFamily="50" charset="-128"/>
                        </a:rPr>
                        <a:t>.</a:t>
                      </a:r>
                      <a:r>
                        <a:rPr lang="en-US" altLang="ja-JP" sz="1300" b="1" strike="noStrike" dirty="0">
                          <a:solidFill>
                            <a:schemeClr val="tx1"/>
                          </a:solidFill>
                          <a:latin typeface="BIZ UDPゴシック" panose="020B0400000000000000" pitchFamily="50" charset="-128"/>
                          <a:ea typeface="BIZ UDPゴシック" panose="020B0400000000000000" pitchFamily="50" charset="-128"/>
                        </a:rPr>
                        <a:t>2.0</a:t>
                      </a:r>
                      <a:r>
                        <a:rPr lang="ja-JP" altLang="en-US" sz="1300" b="1" dirty="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・広域データ連携基盤の構築</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・運用</a:t>
                      </a:r>
                    </a:p>
                    <a:p>
                      <a:pPr marL="85725" lvl="0" indent="-85725">
                        <a:lnSpc>
                          <a:spcPts val="1625"/>
                        </a:lnSpc>
                        <a:defRPr/>
                      </a:pPr>
                      <a:r>
                        <a:rPr lang="ja-JP" altLang="en-US" sz="1100" dirty="0">
                          <a:latin typeface="BIZ UDPゴシック" panose="020B0400000000000000" pitchFamily="50" charset="-128"/>
                          <a:ea typeface="BIZ UDPゴシック" panose="020B0400000000000000" pitchFamily="50" charset="-128"/>
                        </a:rPr>
                        <a:t>・スーパーシティ構想の推進</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万博を契機とした府域への未来都市の展開</a:t>
                      </a:r>
                      <a:endParaRPr kumimoji="0"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a:solidFill>
                            <a:schemeClr val="tx1"/>
                          </a:solidFill>
                          <a:latin typeface="BIZ UDPゴシック" panose="020B0400000000000000" pitchFamily="50" charset="-128"/>
                          <a:ea typeface="BIZ UDPゴシック" panose="020B0400000000000000" pitchFamily="50" charset="-128"/>
                        </a:rPr>
                        <a:t>ORDEN</a:t>
                      </a:r>
                      <a:r>
                        <a:rPr lang="ja-JP" altLang="en-US" sz="1100" dirty="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・豊かに暮らす健康長寿社会</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スマートシティ</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577081"/>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健康寿命の延伸や生活利便性の向上など、様々な課題解決に向けては、最先端技術の開発や新たなサービスを活用していくことが必要。</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1050" dirty="0">
                <a:solidFill>
                  <a:prstClr val="black"/>
                </a:solidFill>
                <a:latin typeface="BIZ UDPゴシック" panose="020B0400000000000000" pitchFamily="50" charset="-128"/>
                <a:ea typeface="BIZ UDPゴシック" panose="020B0400000000000000" pitchFamily="50" charset="-128"/>
              </a:rPr>
              <a:t>万博における様々な実証の成果を未来に継承して、住民の</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0" lang="en-US" altLang="ja-JP" sz="105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o</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lang="ja-JP" altLang="en-US" sz="1050" dirty="0">
                <a:solidFill>
                  <a:prstClr val="black"/>
                </a:solidFill>
                <a:latin typeface="BIZ UDPゴシック" panose="020B0400000000000000" pitchFamily="50" charset="-128"/>
                <a:ea typeface="BIZ UDPゴシック" panose="020B0400000000000000" pitchFamily="50" charset="-128"/>
              </a:rPr>
              <a:t>向上につながるスマートシティを実現することにより、大阪・関西だけでなくわが国の</a:t>
            </a:r>
            <a:r>
              <a:rPr lang="en-US" altLang="ja-JP" sz="1050" dirty="0">
                <a:solidFill>
                  <a:prstClr val="black"/>
                </a:solidFill>
                <a:latin typeface="BIZ UDPゴシック" panose="020B0400000000000000" pitchFamily="50" charset="-128"/>
                <a:ea typeface="BIZ UDPゴシック" panose="020B0400000000000000" pitchFamily="50" charset="-128"/>
              </a:rPr>
              <a:t>Society5.0</a:t>
            </a:r>
            <a:r>
              <a:rPr lang="ja-JP" altLang="en-US" sz="1050" dirty="0">
                <a:solidFill>
                  <a:prstClr val="black"/>
                </a:solidFill>
                <a:latin typeface="BIZ UDPゴシック" panose="020B0400000000000000" pitchFamily="50" charset="-128"/>
                <a:ea typeface="BIZ UDPゴシック" panose="020B0400000000000000" pitchFamily="50" charset="-128"/>
              </a:rPr>
              <a:t>の実現に大きく貢献することをめざす。</a:t>
            </a:r>
          </a:p>
        </p:txBody>
      </p:sp>
      <p:sp>
        <p:nvSpPr>
          <p:cNvPr id="28" name="正方形/長方形 27">
            <a:extLst>
              <a:ext uri="{FF2B5EF4-FFF2-40B4-BE49-F238E27FC236}">
                <a16:creationId xmlns:a16="http://schemas.microsoft.com/office/drawing/2014/main" id="{42AB246C-D6C3-4324-A739-9AC17F6C0836}"/>
              </a:ext>
            </a:extLst>
          </p:cNvPr>
          <p:cNvSpPr/>
          <p:nvPr/>
        </p:nvSpPr>
        <p:spPr>
          <a:xfrm>
            <a:off x="3800202" y="3218238"/>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スーパーシティを活用し、万博で未来都市をいち早く実現</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≪モビリティ≫</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・万博までのアクセスや会場内において自動運転、</a:t>
            </a:r>
            <a:r>
              <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MaaS</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や空飛ぶクルマ等ストレスフリーな移動サービスを提供（再掲）</a:t>
            </a:r>
            <a:endPar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≪ヘルスケア≫</a:t>
            </a:r>
          </a:p>
          <a:p>
            <a:pPr marL="72000" indent="-457200"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パビリオン」において、ヘルスケアデータに基づく食品や</a:t>
            </a:r>
            <a:r>
              <a:rPr kumimoji="1" lang="ja-JP" altLang="en-US" sz="1100" dirty="0">
                <a:solidFill>
                  <a:schemeClr val="tx1"/>
                </a:solidFill>
                <a:latin typeface="BIZ UDPゴシック" panose="020B0400000000000000" pitchFamily="50" charset="-128"/>
                <a:ea typeface="BIZ UDPゴシック" panose="020B0400000000000000" pitchFamily="50" charset="-128"/>
              </a:rPr>
              <a:t>先端的な医療技術の体験等を提供</a:t>
            </a:r>
          </a:p>
          <a:p>
            <a:pPr marL="72000" marR="0" lvl="0" indent="-45720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9" name="ホームベース 7">
            <a:extLst>
              <a:ext uri="{FF2B5EF4-FFF2-40B4-BE49-F238E27FC236}">
                <a16:creationId xmlns:a16="http://schemas.microsoft.com/office/drawing/2014/main" id="{E599356E-2B0A-4C96-A1C9-EC52982B4052}"/>
              </a:ext>
            </a:extLst>
          </p:cNvPr>
          <p:cNvSpPr/>
          <p:nvPr/>
        </p:nvSpPr>
        <p:spPr>
          <a:xfrm>
            <a:off x="3800202" y="307864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30" name="図 2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6963083" y="3101313"/>
            <a:ext cx="1152496" cy="696140"/>
          </a:xfrm>
          <a:prstGeom prst="rect">
            <a:avLst/>
          </a:prstGeom>
          <a:effectLst>
            <a:softEdge rad="31750"/>
          </a:effectLst>
        </p:spPr>
      </p:pic>
      <p:pic>
        <p:nvPicPr>
          <p:cNvPr id="31" name="図 30">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169181" y="3078648"/>
            <a:ext cx="1263846" cy="718805"/>
          </a:xfrm>
          <a:prstGeom prst="rect">
            <a:avLst/>
          </a:prstGeom>
          <a:effectLst>
            <a:softEdge rad="31750"/>
          </a:effectLst>
        </p:spPr>
      </p:pic>
      <p:sp>
        <p:nvSpPr>
          <p:cNvPr id="32" name="正方形/長方形 31"/>
          <p:cNvSpPr/>
          <p:nvPr/>
        </p:nvSpPr>
        <p:spPr>
          <a:xfrm>
            <a:off x="270312" y="5803842"/>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「まるごと未来都市」の実現を、地域と事業者と国が一体となってめざす取組み</a:t>
            </a: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364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ext uri="{D42A27DB-BD31-4B8C-83A1-F6EECF244321}">
                <p14:modId xmlns:p14="http://schemas.microsoft.com/office/powerpoint/2010/main" val="72692392"/>
              </p:ext>
            </p:extLst>
          </p:nvPr>
        </p:nvGraphicFramePr>
        <p:xfrm>
          <a:off x="482432" y="5655486"/>
          <a:ext cx="9389187" cy="1283652"/>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54967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▶先端的サービスの活用による未来都市の実現</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・ヘルスケア・モビリティなど先端的サービスの実現に向けた規制改革及び財政支援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・高度な通信環境の整備・充実</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の機能拡充のための財政支援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549670">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スーパーシティ構想の実現に向け、万博で活用した先端的サービスの府域展開やサービスの高度化</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・スーパーシティ構想の実現に向けた規制改革及び財政支援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dirty="0">
                          <a:solidFill>
                            <a:schemeClr val="tx1"/>
                          </a:solidFill>
                        </a:rPr>
                        <a:t>大阪広域データ連携基盤</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ORDEN)</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の機能拡充のための財政支援</a:t>
                      </a:r>
                      <a:endParaRPr kumimoji="1" lang="ja-JP" altLang="en-US" sz="1000" b="0" dirty="0">
                        <a:solidFill>
                          <a:schemeClr val="tx1"/>
                        </a:solidFill>
                        <a:latin typeface="+mn-ea"/>
                        <a:ea typeface="+mn-ea"/>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1618678096"/>
                  </a:ext>
                </a:extLst>
              </a:tr>
            </a:tbl>
          </a:graphicData>
        </a:graphic>
      </p:graphicFrame>
      <p:sp>
        <p:nvSpPr>
          <p:cNvPr id="12" name="テキスト ボックス 11"/>
          <p:cNvSpPr txBox="1"/>
          <p:nvPr/>
        </p:nvSpPr>
        <p:spPr>
          <a:xfrm>
            <a:off x="402830" y="53824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89992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846980864"/>
              </p:ext>
            </p:extLst>
          </p:nvPr>
        </p:nvGraphicFramePr>
        <p:xfrm>
          <a:off x="511620" y="3206542"/>
          <a:ext cx="9360001" cy="2032200"/>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u="none"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」の記載内容</a:t>
                      </a:r>
                      <a:endParaRPr kumimoji="1" lang="ja-JP" altLang="en-US" sz="8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自動配送ロボットによる配送サービスの提供／ロボットフレンドリーな環境の実現／デジタルライフラインによる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Society 5.0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の実現</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大阪・関西万博における空飛ぶクルマの実現＜経産省・国交省＞／ </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の推進＜国交省＞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自動運転の一層の推進＜デジタル庁・警察庁・総務省・経産省・国交省＞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地域データの可視化によるデータ連携・データ利活用の推進＜内閣府＞</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５</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 ready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（「空飛ぶクルマ」「自動運転」については、各項目ページを参照）</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000" b="0" u="none" dirty="0">
                          <a:solidFill>
                            <a:schemeClr val="tx1"/>
                          </a:solidFill>
                          <a:latin typeface="+mn-ea"/>
                        </a:rPr>
                        <a:t>内閣官房事業</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夢洲コンストラクションについて、国への財政支援要望に向けて、府、市、関経連等関係各者で事業内容を整理中</a:t>
                      </a:r>
                      <a:endParaRPr kumimoji="1" lang="en-US" altLang="ja-JP" sz="10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69236420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t>・大阪府・市による「</a:t>
                      </a:r>
                      <a:r>
                        <a:rPr kumimoji="1" lang="ja-JP" altLang="en-US" sz="1000" b="1" u="none" dirty="0">
                          <a:solidFill>
                            <a:schemeClr val="tx1"/>
                          </a:solidFill>
                        </a:rPr>
                        <a:t>大阪</a:t>
                      </a:r>
                      <a:r>
                        <a:rPr kumimoji="1" lang="ja-JP" altLang="en-US" sz="1000" b="1" dirty="0">
                          <a:solidFill>
                            <a:schemeClr val="tx1"/>
                          </a:solidFill>
                        </a:rPr>
                        <a:t>スマートシティ戦略 </a:t>
                      </a:r>
                      <a:r>
                        <a:rPr kumimoji="1" lang="en-US" altLang="ja-JP" sz="1000" b="1" dirty="0">
                          <a:solidFill>
                            <a:schemeClr val="tx1"/>
                          </a:solidFill>
                        </a:rPr>
                        <a:t>ve</a:t>
                      </a:r>
                      <a:r>
                        <a:rPr kumimoji="1" lang="en-US" altLang="ja-JP" sz="1000" b="1" u="none" dirty="0">
                          <a:solidFill>
                            <a:schemeClr val="tx1"/>
                          </a:solidFill>
                        </a:rPr>
                        <a:t>r.2</a:t>
                      </a:r>
                      <a:r>
                        <a:rPr kumimoji="1" lang="en-US" altLang="ja-JP" sz="1000" b="1" dirty="0">
                          <a:solidFill>
                            <a:schemeClr val="tx1"/>
                          </a:solidFill>
                        </a:rPr>
                        <a:t>.0</a:t>
                      </a:r>
                      <a:r>
                        <a:rPr kumimoji="1" lang="ja-JP" altLang="en-US" sz="1000" b="1" dirty="0">
                          <a:solidFill>
                            <a:schemeClr val="tx1"/>
                          </a:solidFill>
                        </a:rPr>
                        <a:t>」</a:t>
                      </a:r>
                      <a:r>
                        <a:rPr kumimoji="1" lang="ja-JP" altLang="en-US" sz="1000" b="1" dirty="0"/>
                        <a:t>の推進</a:t>
                      </a:r>
                      <a:endParaRPr kumimoji="1" lang="en-US" altLang="ja-JP" sz="10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strike="noStrike" dirty="0">
                          <a:solidFill>
                            <a:schemeClr val="tx1"/>
                          </a:solidFill>
                        </a:rPr>
                        <a:t>・大阪府・市によるスーパーシティ構想の推進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085127"/>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21766"/>
            <a:ext cx="1" cy="313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084020"/>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4016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408020"/>
            <a:ext cx="9251210" cy="452150"/>
          </a:xfrm>
          <a:prstGeom prst="rect">
            <a:avLst/>
          </a:prstGeom>
          <a:noFill/>
          <a:ln w="6350">
            <a:noFill/>
            <a:prstDash val="solid"/>
          </a:ln>
        </p:spPr>
        <p:txBody>
          <a:bodyPr wrap="square" rtlCol="0" anchor="ctr" anchorCtr="0">
            <a:noAutofit/>
          </a:bodyPr>
          <a:lstStyle/>
          <a:p>
            <a:pPr marL="85725" indent="-85725"/>
            <a:r>
              <a:rPr kumimoji="1" lang="ja-JP" altLang="en-US" sz="1000" dirty="0">
                <a:latin typeface="+mn-ea"/>
              </a:rPr>
              <a:t>▷</a:t>
            </a:r>
            <a:r>
              <a:rPr kumimoji="1" lang="ja-JP" altLang="en-US" sz="1000" dirty="0"/>
              <a:t>万博会場内外で万博来訪者が先端的サービスを円滑に利用できるための高度な通信環境の確保</a:t>
            </a:r>
          </a:p>
          <a:p>
            <a:r>
              <a:rPr kumimoji="1" lang="ja-JP" altLang="en-US" sz="1000" dirty="0">
                <a:latin typeface="+mn-ea"/>
              </a:rPr>
              <a:t>▷</a:t>
            </a:r>
            <a:r>
              <a:rPr kumimoji="1" lang="ja-JP" altLang="en-US" sz="1000" dirty="0"/>
              <a:t>万博における先端的サービスを府域に展開するための大阪広域データ連携基盤（</a:t>
            </a:r>
            <a:r>
              <a:rPr kumimoji="1" lang="en-US" altLang="ja-JP" sz="1000" dirty="0"/>
              <a:t>ORDEN</a:t>
            </a:r>
            <a:r>
              <a:rPr kumimoji="1" lang="ja-JP" altLang="en-US" sz="1000" dirty="0"/>
              <a:t>）の機能拡充</a:t>
            </a:r>
            <a:endParaRPr kumimoji="1" lang="en-US" altLang="ja-JP" sz="1000" u="sng" dirty="0">
              <a:solidFill>
                <a:srgbClr val="FF0000"/>
              </a:solidFill>
            </a:endParaRPr>
          </a:p>
          <a:p>
            <a:r>
              <a:rPr kumimoji="1" lang="ja-JP" altLang="en-US" sz="1000" dirty="0">
                <a:latin typeface="+mn-ea"/>
              </a:rPr>
              <a:t>▷</a:t>
            </a:r>
            <a:r>
              <a:rPr kumimoji="1" lang="ja-JP" altLang="en-US" sz="1000" dirty="0"/>
              <a:t>万博に向けたスーパーシティ構想の推進</a:t>
            </a:r>
          </a:p>
        </p:txBody>
      </p:sp>
      <p:grpSp>
        <p:nvGrpSpPr>
          <p:cNvPr id="25" name="グループ化 24"/>
          <p:cNvGrpSpPr/>
          <p:nvPr/>
        </p:nvGrpSpPr>
        <p:grpSpPr>
          <a:xfrm>
            <a:off x="2131068" y="5259015"/>
            <a:ext cx="2027024" cy="342401"/>
            <a:chOff x="7540340" y="5242967"/>
            <a:chExt cx="2027024" cy="342401"/>
          </a:xfrm>
        </p:grpSpPr>
        <p:sp>
          <p:nvSpPr>
            <p:cNvPr id="29" name="正方形/長方形 28"/>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正方形/長方形 30"/>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2" name="正方形/長方形 31"/>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248738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546972023"/>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□スタートアップ・エコシステム拠点都市としてのスタートアップ創出の取組み</a:t>
                      </a:r>
                      <a:endParaRPr lang="en-US" altLang="ja-JP" sz="13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endParaRPr lang="ja-JP" altLang="en-US" sz="1100" u="none" strike="noStrike" dirty="0">
                        <a:solidFill>
                          <a:schemeClr val="tx1"/>
                        </a:solidFill>
                        <a:latin typeface="BIZ UDPゴシック" panose="020B0400000000000000" pitchFamily="50" charset="-128"/>
                        <a:ea typeface="BIZ UDPゴシック" panose="020B0400000000000000" pitchFamily="50" charset="-128"/>
                      </a:endParaRPr>
                    </a:p>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Global</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Startup</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EXPO</a:t>
                      </a:r>
                      <a:r>
                        <a:rPr lang="ja-JP" altLang="en-US" sz="1300" b="1" u="none" baseline="0"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2025</a:t>
                      </a:r>
                      <a:r>
                        <a:rPr lang="ja-JP" altLang="en-US" sz="1300" b="1" u="none" dirty="0">
                          <a:solidFill>
                            <a:schemeClr val="tx1"/>
                          </a:solidFill>
                          <a:latin typeface="BIZ UDPゴシック" panose="020B0400000000000000" pitchFamily="50" charset="-128"/>
                          <a:ea typeface="BIZ UDPゴシック" panose="020B0400000000000000" pitchFamily="50" charset="-128"/>
                        </a:rPr>
                        <a:t>」（仮）（以下「</a:t>
                      </a:r>
                      <a:r>
                        <a:rPr lang="en-US" altLang="ja-JP" sz="1300" b="1" u="none" dirty="0">
                          <a:solidFill>
                            <a:schemeClr val="tx1"/>
                          </a:solidFill>
                          <a:latin typeface="BIZ UDPゴシック" panose="020B0400000000000000" pitchFamily="50" charset="-128"/>
                          <a:ea typeface="BIZ UDPゴシック" panose="020B0400000000000000" pitchFamily="50" charset="-128"/>
                        </a:rPr>
                        <a:t>GSE]</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）に向けた機運醸成の取組み</a:t>
                      </a: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GSE </a:t>
                      </a:r>
                      <a:r>
                        <a:rPr lang="ja-JP" altLang="en-US" sz="1100" u="none" dirty="0">
                          <a:solidFill>
                            <a:schemeClr val="tx1"/>
                          </a:solidFill>
                          <a:latin typeface="BIZ UDPゴシック" panose="020B0400000000000000" pitchFamily="50" charset="-128"/>
                          <a:ea typeface="BIZ UDPゴシック" panose="020B0400000000000000" pitchFamily="50" charset="-128"/>
                        </a:rPr>
                        <a:t>開催に向け官民の連携体制を構築、</a:t>
                      </a:r>
                      <a:r>
                        <a:rPr lang="en-US" altLang="ja-JP" sz="1100" u="none" dirty="0">
                          <a:solidFill>
                            <a:schemeClr val="tx1"/>
                          </a:solidFill>
                          <a:effectLst/>
                          <a:latin typeface="BIZ UDPゴシック" panose="020B0400000000000000" pitchFamily="50" charset="-128"/>
                          <a:ea typeface="BIZ UDPゴシック" panose="020B0400000000000000" pitchFamily="50" charset="-128"/>
                        </a:rPr>
                        <a:t>2024</a:t>
                      </a:r>
                      <a:r>
                        <a:rPr lang="ja-JP" altLang="en-US" sz="1100" u="none" dirty="0">
                          <a:solidFill>
                            <a:schemeClr val="tx1"/>
                          </a:solidFill>
                          <a:effectLst/>
                          <a:latin typeface="BIZ UDPゴシック" panose="020B0400000000000000" pitchFamily="50" charset="-128"/>
                          <a:ea typeface="BIZ UDPゴシック" panose="020B0400000000000000" pitchFamily="50" charset="-128"/>
                        </a:rPr>
                        <a:t>年のプレイベント開催に向けた調整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・大阪・関西各地において、スタートアップ、学術機関、ベンチャーキャピタルなど、多様な機関・人材等のハブ機能を担い、次々にイノベーションを創出・発信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大阪・関西が</a:t>
                      </a:r>
                      <a:r>
                        <a:rPr kumimoji="1"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、万博のレガシーを継承した</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世界トップレベルのスタートアップ集積拠点に</a:t>
                      </a:r>
                    </a:p>
                    <a:p>
                      <a:pPr marL="85725" indent="-85725">
                        <a:lnSpc>
                          <a:spcPct val="100000"/>
                        </a:lnSpc>
                        <a:spcBef>
                          <a:spcPts val="0"/>
                        </a:spcBef>
                        <a:spcAft>
                          <a:spcPts val="0"/>
                        </a:spcAft>
                      </a:pPr>
                      <a:r>
                        <a:rPr kumimoji="1" lang="ja-JP" altLang="en-US" sz="1100" b="0" u="none"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rPr>
                        <a:t>GSE</a:t>
                      </a: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を契機に、日本のスタートアップエコシステムの国際的な認知度を高めるとともに、後継イベント開催などにより大阪・関西をグローバルなスタートアップ集積拠点に</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grpSp>
        <p:nvGrpSpPr>
          <p:cNvPr id="15" name="グループ化 14"/>
          <p:cNvGrpSpPr/>
          <p:nvPr/>
        </p:nvGrpSpPr>
        <p:grpSpPr>
          <a:xfrm>
            <a:off x="3618047" y="3688455"/>
            <a:ext cx="2874193" cy="2344045"/>
            <a:chOff x="4668079" y="1890156"/>
            <a:chExt cx="2412000" cy="2344045"/>
          </a:xfrm>
        </p:grpSpPr>
        <p:sp>
          <p:nvSpPr>
            <p:cNvPr id="16" name="正方形/長方形 15">
              <a:extLst>
                <a:ext uri="{FF2B5EF4-FFF2-40B4-BE49-F238E27FC236}">
                  <a16:creationId xmlns:a16="http://schemas.microsoft.com/office/drawing/2014/main" id="{42AB246C-D6C3-4324-A739-9AC17F6C0836}"/>
                </a:ext>
              </a:extLst>
            </p:cNvPr>
            <p:cNvSpPr/>
            <p:nvPr/>
          </p:nvSpPr>
          <p:spPr>
            <a:xfrm>
              <a:off x="4668079" y="2029747"/>
              <a:ext cx="2412000" cy="220445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革新的な技術・サービスを世界に発信</a:t>
              </a: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・大阪ヘルスケアパビリオンなどで、スタートアップの技術・サービスを実証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59937">
                <a:defRPr/>
              </a:pPr>
              <a:r>
                <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Global</a:t>
              </a:r>
              <a:r>
                <a:rPr lang="ja-JP" altLang="en-US" sz="1300" b="1" noProof="0" dirty="0">
                  <a:solidFill>
                    <a:prstClr val="black"/>
                  </a:solidFill>
                  <a:latin typeface="BIZ UDPゴシック" panose="020B0400000000000000" pitchFamily="50" charset="-128"/>
                  <a:ea typeface="BIZ UDPゴシック" panose="020B0400000000000000" pitchFamily="50" charset="-128"/>
                </a:rPr>
                <a:t> </a:t>
              </a:r>
              <a:r>
                <a:rPr kumimoji="0" lang="en-US" altLang="ja-JP"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Startup EXPO 2025</a:t>
              </a:r>
              <a:r>
                <a:rPr lang="ja-JP" altLang="en-US" sz="1300" b="1" dirty="0">
                  <a:solidFill>
                    <a:prstClr val="black"/>
                  </a:solidFill>
                  <a:latin typeface="BIZ UDPゴシック" panose="020B0400000000000000" pitchFamily="50" charset="-128"/>
                  <a:ea typeface="BIZ UDPゴシック" panose="020B0400000000000000" pitchFamily="50" charset="-128"/>
                </a:rPr>
                <a:t>」 （仮）開催</a:t>
              </a:r>
              <a:endParaRPr kumimoji="0" lang="ja-JP" altLang="en-US" sz="13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・万博会場内をはじめ、様々な機会に日本のスタートアップの魅力・価値を世界に発信</a:t>
              </a:r>
              <a:endParaRPr kumimoji="1" lang="en-US" altLang="ja-JP"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Tree>
    <p:extLst>
      <p:ext uri="{BB962C8B-B14F-4D97-AF65-F5344CB8AC3E}">
        <p14:creationId xmlns:p14="http://schemas.microsoft.com/office/powerpoint/2010/main" val="101186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4629504"/>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298951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54011360"/>
              </p:ext>
            </p:extLst>
          </p:nvPr>
        </p:nvGraphicFramePr>
        <p:xfrm>
          <a:off x="511620" y="3372719"/>
          <a:ext cx="9360001" cy="1064192"/>
        </p:xfrm>
        <a:graphic>
          <a:graphicData uri="http://schemas.openxmlformats.org/drawingml/2006/table">
            <a:tbl>
              <a:tblPr bandRow="1">
                <a:tableStyleId>{5940675A-B579-460E-94D1-54222C63F5DA}</a:tableStyleId>
              </a:tblPr>
              <a:tblGrid>
                <a:gridCol w="1641645">
                  <a:extLst>
                    <a:ext uri="{9D8B030D-6E8A-4147-A177-3AD203B41FA5}">
                      <a16:colId xmlns:a16="http://schemas.microsoft.com/office/drawing/2014/main" val="525926817"/>
                    </a:ext>
                  </a:extLst>
                </a:gridCol>
                <a:gridCol w="7718356">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Global Startup EXPO 2025</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」（以下、</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）（仮）の開催</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優良なアイデア・事業の審査への参画（ヘルスケアビジネスコンテストの開催）</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開催及び機運醸成に向けての検討</a:t>
                      </a:r>
                      <a:endParaRPr kumimoji="1" lang="ja-JP" altLang="en-US" sz="1000" b="0" i="0" u="none" strike="sngStrike" kern="1200" cap="none" spc="0" normalizeH="0" baseline="0" noProof="0" dirty="0">
                        <a:ln>
                          <a:noFill/>
                        </a:ln>
                        <a:solidFill>
                          <a:srgbClr val="FF0000"/>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77709385"/>
              </p:ext>
            </p:extLst>
          </p:nvPr>
        </p:nvGraphicFramePr>
        <p:xfrm>
          <a:off x="285700" y="300598"/>
          <a:ext cx="9585919" cy="15122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・大阪パビリオンにおいて、大阪の優れたスタートアップ等を発掘し、技術力や魅力を発信する「展示・出展ゾーン」を設置</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大学発スタートアップ創出に向けて、京阪神の産官学と連携し、令和３年度から文部科学省「大学発新産業創出プログラム」、令和５年度は「大学発新産業創出基金事業」等を活用して、ディープテックの成長支援を実施</a:t>
                      </a:r>
                      <a:endParaRPr kumimoji="1" lang="ja-JP" altLang="en-US"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rPr>
                        <a:t>・府内スタートアップの資金調達を支援するため、令和</a:t>
                      </a:r>
                      <a:r>
                        <a:rPr kumimoji="1" lang="en-US" altLang="ja-JP" sz="1000" b="1" u="none" dirty="0">
                          <a:solidFill>
                            <a:schemeClr val="tx1"/>
                          </a:solidFill>
                        </a:rPr>
                        <a:t>5</a:t>
                      </a:r>
                      <a:r>
                        <a:rPr kumimoji="1" lang="ja-JP" altLang="en-US" sz="1000" b="1" u="none" dirty="0">
                          <a:solidFill>
                            <a:schemeClr val="tx1"/>
                          </a:solidFill>
                        </a:rPr>
                        <a:t>年度に関西</a:t>
                      </a:r>
                      <a:r>
                        <a:rPr kumimoji="1" lang="en-US" altLang="ja-JP" sz="1000" b="1" u="none" dirty="0">
                          <a:solidFill>
                            <a:schemeClr val="tx1"/>
                          </a:solidFill>
                        </a:rPr>
                        <a:t>CVC</a:t>
                      </a:r>
                      <a:r>
                        <a:rPr kumimoji="1" lang="ja-JP" altLang="en-US" sz="1000" b="1" u="none" dirty="0">
                          <a:solidFill>
                            <a:schemeClr val="tx1"/>
                          </a:solidFill>
                        </a:rPr>
                        <a:t>とを首都圏ベンチャーキャピタリストを結集した交流会や首都圏ベンチャーキャピタリストとディープテックとの接点創出を実施</a:t>
                      </a:r>
                      <a:endParaRPr kumimoji="1" lang="ja-JP" altLang="en-US" sz="1000" b="1" u="none" strike="sngStrike"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・カーボンニュートラル等の新技術を活用するスタートアップの創出・成長支援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・うめきたエリアを人、シーズ、課題等のイノベーションの源泉が集結する中心地としての機能強化</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442808"/>
            <a:ext cx="1" cy="24595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4648740"/>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45215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万博を契機にスタートアップが活躍できる方策の具体化</a:t>
            </a:r>
          </a:p>
          <a:p>
            <a:r>
              <a:rPr kumimoji="1" lang="ja-JP" altLang="en-US" sz="1000" dirty="0">
                <a:latin typeface="+mn-ea"/>
              </a:rPr>
              <a:t>▷</a:t>
            </a:r>
            <a:r>
              <a:rPr kumimoji="1" lang="ja-JP" altLang="en-US" sz="1000" dirty="0"/>
              <a:t>社会機運や投資環境の未成熟</a:t>
            </a:r>
          </a:p>
        </p:txBody>
      </p:sp>
      <p:graphicFrame>
        <p:nvGraphicFramePr>
          <p:cNvPr id="15" name="表 14"/>
          <p:cNvGraphicFramePr>
            <a:graphicFrameLocks noGrp="1"/>
          </p:cNvGraphicFramePr>
          <p:nvPr>
            <p:extLst>
              <p:ext uri="{D42A27DB-BD31-4B8C-83A1-F6EECF244321}">
                <p14:modId xmlns:p14="http://schemas.microsoft.com/office/powerpoint/2010/main" val="1296928660"/>
              </p:ext>
            </p:extLst>
          </p:nvPr>
        </p:nvGraphicFramePr>
        <p:xfrm>
          <a:off x="511620" y="5015929"/>
          <a:ext cx="9360000" cy="173844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66875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▶スタートアップの創出・育成と  万博での革新的な技術・サービスの世界への発信</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Global Startup </a:t>
                      </a:r>
                      <a:r>
                        <a:rPr kumimoji="1" lang="ja-JP" altLang="en-US" sz="1000" u="none" dirty="0">
                          <a:solidFill>
                            <a:schemeClr val="tx1"/>
                          </a:solidFill>
                          <a:latin typeface="+mn-ea"/>
                          <a:ea typeface="+mn-ea"/>
                        </a:rPr>
                        <a:t> </a:t>
                      </a:r>
                      <a:r>
                        <a:rPr kumimoji="1" lang="en-US" altLang="ja-JP" sz="1000" u="none" dirty="0">
                          <a:solidFill>
                            <a:schemeClr val="tx1"/>
                          </a:solidFill>
                          <a:latin typeface="+mn-ea"/>
                          <a:ea typeface="+mn-ea"/>
                        </a:rPr>
                        <a:t>EXPO2025</a:t>
                      </a:r>
                      <a:r>
                        <a:rPr kumimoji="1" lang="ja-JP" altLang="en-US" sz="1000" u="none" dirty="0">
                          <a:solidFill>
                            <a:schemeClr val="tx1"/>
                          </a:solidFill>
                          <a:latin typeface="+mn-ea"/>
                          <a:ea typeface="+mn-ea"/>
                        </a:rPr>
                        <a:t>」</a:t>
                      </a:r>
                      <a:r>
                        <a:rPr kumimoji="1" lang="en-US" altLang="ja-JP" sz="1000" u="none" dirty="0">
                          <a:solidFill>
                            <a:schemeClr val="tx1"/>
                          </a:solidFill>
                          <a:latin typeface="+mn-ea"/>
                          <a:ea typeface="+mn-ea"/>
                        </a:rPr>
                        <a:t>(</a:t>
                      </a:r>
                      <a:r>
                        <a:rPr kumimoji="1" lang="ja-JP" altLang="en-US" sz="1000" u="none" dirty="0">
                          <a:solidFill>
                            <a:schemeClr val="tx1"/>
                          </a:solidFill>
                          <a:latin typeface="+mn-ea"/>
                          <a:ea typeface="+mn-ea"/>
                        </a:rPr>
                        <a:t>仮）をトップクラスのスタートアップや投資家等が参加する世界最高峰レベルで</a:t>
                      </a:r>
                      <a:r>
                        <a:rPr kumimoji="1" lang="ja-JP" altLang="en-US" sz="1000" u="none" strike="noStrike" dirty="0">
                          <a:solidFill>
                            <a:schemeClr val="tx1"/>
                          </a:solidFill>
                          <a:latin typeface="+mn-ea"/>
                          <a:ea typeface="+mn-ea"/>
                        </a:rPr>
                        <a:t>開催するとともに</a:t>
                      </a:r>
                      <a:r>
                        <a:rPr kumimoji="1" lang="ja-JP" altLang="en-US" sz="1000" u="none" dirty="0">
                          <a:solidFill>
                            <a:schemeClr val="tx1"/>
                          </a:solidFill>
                          <a:latin typeface="+mn-ea"/>
                          <a:ea typeface="+mn-ea"/>
                        </a:rPr>
                        <a:t>、機運醸成のため</a:t>
                      </a:r>
                      <a:r>
                        <a:rPr kumimoji="1" lang="ja-JP" altLang="en-US" sz="1000" u="none" strike="noStrike" dirty="0">
                          <a:solidFill>
                            <a:schemeClr val="tx1"/>
                          </a:solidFill>
                          <a:latin typeface="+mn-ea"/>
                          <a:ea typeface="+mn-ea"/>
                        </a:rPr>
                        <a:t>に</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プレ　イベント開催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・万博を機に成長を図ろうとするスタートアップに対するアクセラレーションプログラム等の国の行う支援事業を、万博と関連付けて集中実施</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T="144000" marB="108000">
                    <a:solidFill>
                      <a:schemeClr val="accent1">
                        <a:lumMod val="20000"/>
                        <a:lumOff val="80000"/>
                      </a:schemeClr>
                    </a:solidFill>
                  </a:tcPr>
                </a:tc>
                <a:extLst>
                  <a:ext uri="{0D108BD9-81ED-4DB2-BD59-A6C34878D82A}">
                    <a16:rowId xmlns:a16="http://schemas.microsoft.com/office/drawing/2014/main" val="2742932997"/>
                  </a:ext>
                </a:extLst>
              </a:tr>
              <a:tr h="810934">
                <a:tc>
                  <a:txBody>
                    <a:bodyPr/>
                    <a:lstStyle/>
                    <a:p>
                      <a:pPr marL="185738" marR="0" lvl="0" indent="-185738" algn="l" defTabSz="959937" rtl="0" eaLnBrk="1" fontAlgn="auto" latinLnBrk="0" hangingPunct="1">
                        <a:lnSpc>
                          <a:spcPct val="100000"/>
                        </a:lnSpc>
                        <a:spcBef>
                          <a:spcPts val="600"/>
                        </a:spcBef>
                        <a:spcAft>
                          <a:spcPts val="0"/>
                        </a:spcAft>
                        <a:buClrTx/>
                        <a:buSzTx/>
                        <a:buFontTx/>
                        <a:buNone/>
                        <a:tabLst/>
                        <a:defRPr/>
                      </a:pPr>
                      <a:r>
                        <a:rPr kumimoji="1" lang="ja-JP" altLang="en-US" sz="1050" b="1" dirty="0">
                          <a:solidFill>
                            <a:prstClr val="black"/>
                          </a:solidFill>
                        </a:rPr>
                        <a:t>▷</a:t>
                      </a:r>
                      <a:r>
                        <a:rPr kumimoji="1" lang="ja-JP" altLang="en-US" sz="1050" b="1" i="0" u="none" strike="noStrike" kern="1200" cap="none" spc="0" normalizeH="0" baseline="0" noProof="0" dirty="0">
                          <a:ln>
                            <a:noFill/>
                          </a:ln>
                          <a:solidFill>
                            <a:schemeClr val="tx1"/>
                          </a:solidFill>
                          <a:effectLst/>
                          <a:uLnTx/>
                          <a:uFillTx/>
                          <a:latin typeface="+mn-ea"/>
                          <a:ea typeface="+mn-ea"/>
                          <a:cs typeface="+mn-cs"/>
                        </a:rPr>
                        <a:t>万博での取組みを継承し、世界トップレベルのスタートアップ集積拠点を実現するため、スタートアップの創出・育成を強力に推進</a:t>
                      </a:r>
                      <a:br>
                        <a:rPr kumimoji="1" lang="en-US" altLang="ja-JP" sz="1050" b="1"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・グローバル・カンファレンスの継続開催</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・ディープテック分野への支援を含めた、グローバル拠点都市に対する大学発スタートアップ創出に係る財政支援</a:t>
                      </a:r>
                      <a:br>
                        <a:rPr kumimoji="1" lang="en-US" altLang="ja-JP" sz="1000" b="0" i="0" u="none" strike="noStrike" kern="1200" cap="none" spc="0" normalizeH="0" baseline="0" noProof="0" dirty="0">
                          <a:ln>
                            <a:noFill/>
                          </a:ln>
                          <a:solidFill>
                            <a:schemeClr val="tx1"/>
                          </a:solidFill>
                          <a:effectLst/>
                          <a:uLnTx/>
                          <a:uFillTx/>
                          <a:latin typeface="+mn-ea"/>
                          <a:ea typeface="+mn-ea"/>
                          <a:cs typeface="+mn-cs"/>
                        </a:rPr>
                      </a:br>
                      <a:r>
                        <a:rPr kumimoji="1" lang="ja-JP" altLang="en-US" sz="1000" b="0" i="0" u="none" strike="noStrike" kern="1200" cap="none" spc="0" normalizeH="0" baseline="0" noProof="0" dirty="0">
                          <a:ln>
                            <a:noFill/>
                          </a:ln>
                          <a:solidFill>
                            <a:schemeClr val="tx1"/>
                          </a:solidFill>
                          <a:effectLst/>
                          <a:uLnTx/>
                          <a:uFillTx/>
                          <a:latin typeface="+mn-ea"/>
                          <a:ea typeface="+mn-ea"/>
                          <a:cs typeface="+mn-cs"/>
                        </a:rPr>
                        <a:t>・グローバル拠点都市の</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2025</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年度以降の継続指定</a:t>
                      </a:r>
                      <a:endParaRPr kumimoji="1" lang="ja-JP" altLang="en-US" sz="1000" b="0" dirty="0">
                        <a:solidFill>
                          <a:schemeClr val="tx1"/>
                        </a:solidFill>
                        <a:latin typeface="+mn-ea"/>
                        <a:ea typeface="+mn-ea"/>
                      </a:endParaRPr>
                    </a:p>
                  </a:txBody>
                  <a:tcPr marT="144000" marB="108000">
                    <a:solidFill>
                      <a:schemeClr val="accent1">
                        <a:lumMod val="20000"/>
                        <a:lumOff val="80000"/>
                      </a:schemeClr>
                    </a:solidFill>
                  </a:tcPr>
                </a:tc>
                <a:extLst>
                  <a:ext uri="{0D108BD9-81ED-4DB2-BD59-A6C34878D82A}">
                    <a16:rowId xmlns:a16="http://schemas.microsoft.com/office/drawing/2014/main" val="3677819138"/>
                  </a:ext>
                </a:extLst>
              </a:tr>
            </a:tbl>
          </a:graphicData>
        </a:graphic>
      </p:graphicFrame>
      <p:grpSp>
        <p:nvGrpSpPr>
          <p:cNvPr id="19" name="グループ化 18"/>
          <p:cNvGrpSpPr/>
          <p:nvPr/>
        </p:nvGrpSpPr>
        <p:grpSpPr>
          <a:xfrm>
            <a:off x="2121850" y="4584520"/>
            <a:ext cx="2027024" cy="342401"/>
            <a:chOff x="7540340" y="5242967"/>
            <a:chExt cx="2027024" cy="342401"/>
          </a:xfrm>
        </p:grpSpPr>
        <p:sp>
          <p:nvSpPr>
            <p:cNvPr id="25" name="正方形/長方形 24"/>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3" name="正方形/長方形 32"/>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4" name="正方形/長方形 33"/>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57927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 多様な都市魅力の創出・発信</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⑫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水上交通ネットワークの構築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ユニバーサルデザイン（ＵＤ）タクシーの普及促進</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42521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p>
        </p:txBody>
      </p:sp>
    </p:spTree>
    <p:extLst>
      <p:ext uri="{BB962C8B-B14F-4D97-AF65-F5344CB8AC3E}">
        <p14:creationId xmlns:p14="http://schemas.microsoft.com/office/powerpoint/2010/main" val="193145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61458266"/>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終了</a:t>
                      </a:r>
                      <a:r>
                        <a:rPr lang="ja-JP" altLang="en-US" sz="1100" b="0" u="none" dirty="0">
                          <a:solidFill>
                            <a:schemeClr val="tx1"/>
                          </a:solidFill>
                          <a:latin typeface="BIZ UDPゴシック" panose="020B0400000000000000" pitchFamily="50" charset="-128"/>
                          <a:ea typeface="BIZ UDPゴシック" panose="020B0400000000000000" pitchFamily="50" charset="-128"/>
                        </a:rPr>
                        <a:t>により、イン</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  バウンド需要が回復</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傾向</a:t>
                      </a:r>
                      <a:endParaRPr lang="en-US" altLang="ja-JP" sz="1100" b="0" u="none" strike="noStrik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　する新たなスポーツ・文化の拠点（吹田市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202</a:t>
                      </a:r>
                      <a:r>
                        <a:rPr kumimoji="1" lang="en-US" altLang="ja-JP" sz="1100" b="0" u="none" strike="noStrike" dirty="0">
                          <a:solidFill>
                            <a:schemeClr val="tx1"/>
                          </a:solidFill>
                          <a:latin typeface="BIZ UDPゴシック" panose="020B0400000000000000" pitchFamily="50" charset="-128"/>
                          <a:ea typeface="BIZ UDPゴシック" panose="020B0400000000000000" pitchFamily="50" charset="-128"/>
                        </a:rPr>
                        <a:t>9</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1</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月　第</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Ⅰ</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期（アリーナ等）開業（予定）</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2037</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年３月　</a:t>
                      </a:r>
                      <a:r>
                        <a:rPr kumimoji="1" lang="ja-JP" altLang="en-US" sz="1100" b="0" u="none" strike="noStrike" dirty="0">
                          <a:solidFill>
                            <a:schemeClr val="tx1"/>
                          </a:solidFill>
                          <a:latin typeface="BIZ UDPゴシック" panose="020B0400000000000000" pitchFamily="50" charset="-128"/>
                          <a:ea typeface="BIZ UDPゴシック" panose="020B0400000000000000" pitchFamily="50" charset="-128"/>
                        </a:rPr>
                        <a:t>全施設の</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開業（予定）</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979" y="4121069"/>
            <a:ext cx="2159058" cy="955756"/>
          </a:xfrm>
          <a:prstGeom prst="rect">
            <a:avLst/>
          </a:prstGeom>
        </p:spPr>
      </p:pic>
      <p:sp>
        <p:nvSpPr>
          <p:cNvPr id="21" name="ホームベース 20"/>
          <p:cNvSpPr/>
          <p:nvPr/>
        </p:nvSpPr>
        <p:spPr>
          <a:xfrm>
            <a:off x="7299017" y="5039725"/>
            <a:ext cx="1786982" cy="65253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事業予定者決定時の提案イメージ</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（令和３年５月</a:t>
            </a:r>
            <a:r>
              <a:rPr kumimoji="1" lang="en-US" altLang="ja-JP" sz="800" b="1"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日時点）</a:t>
            </a:r>
          </a:p>
          <a:p>
            <a:pPr algn="ct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6889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2367093809"/>
              </p:ext>
            </p:extLst>
          </p:nvPr>
        </p:nvGraphicFramePr>
        <p:xfrm>
          <a:off x="511620" y="3851687"/>
          <a:ext cx="9360001" cy="1064192"/>
        </p:xfrm>
        <a:graphic>
          <a:graphicData uri="http://schemas.openxmlformats.org/drawingml/2006/table">
            <a:tbl>
              <a:tblPr bandRow="1">
                <a:tableStyleId>{5940675A-B579-460E-94D1-54222C63F5DA}</a:tableStyleId>
              </a:tblPr>
              <a:tblGrid>
                <a:gridCol w="1592483">
                  <a:extLst>
                    <a:ext uri="{9D8B030D-6E8A-4147-A177-3AD203B41FA5}">
                      <a16:colId xmlns:a16="http://schemas.microsoft.com/office/drawing/2014/main" val="525926817"/>
                    </a:ext>
                  </a:extLst>
                </a:gridCol>
                <a:gridCol w="7767518">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143871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・国内外からの</a:t>
                      </a:r>
                      <a:r>
                        <a:rPr kumimoji="1" lang="ja-JP" altLang="en-US" sz="1000" b="1" u="none" strike="noStrike" baseline="0" dirty="0">
                          <a:solidFill>
                            <a:schemeClr val="tx1"/>
                          </a:solidFill>
                          <a:latin typeface="+mn-ea"/>
                          <a:ea typeface="+mn-ea"/>
                        </a:rPr>
                        <a:t>観光誘客を図るための</a:t>
                      </a:r>
                      <a:r>
                        <a:rPr kumimoji="1" lang="ja-JP" altLang="en-US" sz="1000" b="1" u="none" dirty="0">
                          <a:solidFill>
                            <a:schemeClr val="tx1"/>
                          </a:solidFill>
                          <a:latin typeface="+mn-ea"/>
                          <a:ea typeface="+mn-ea"/>
                        </a:rPr>
                        <a:t>取組みの推進、来訪者の受入環境等整備</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・大阪の文化芸術活動の</a:t>
                      </a:r>
                      <a:r>
                        <a:rPr kumimoji="1" lang="ja-JP" altLang="en-US" sz="1000" b="1" u="none" strike="noStrike" baseline="0" dirty="0">
                          <a:solidFill>
                            <a:schemeClr val="tx1"/>
                          </a:solidFill>
                          <a:latin typeface="+mn-ea"/>
                          <a:ea typeface="+mn-ea"/>
                        </a:rPr>
                        <a:t>回復・</a:t>
                      </a:r>
                      <a:r>
                        <a:rPr kumimoji="1" lang="ja-JP" altLang="en-US" sz="1000" b="1" u="none" dirty="0">
                          <a:solidFill>
                            <a:schemeClr val="tx1"/>
                          </a:solidFill>
                          <a:latin typeface="+mn-ea"/>
                          <a:ea typeface="+mn-ea"/>
                        </a:rPr>
                        <a:t>活性化を推進するため、令和</a:t>
                      </a:r>
                      <a:r>
                        <a:rPr kumimoji="1" lang="en-US" altLang="ja-JP" sz="1000" b="1" u="none" dirty="0">
                          <a:solidFill>
                            <a:schemeClr val="tx1"/>
                          </a:solidFill>
                          <a:latin typeface="+mn-ea"/>
                          <a:ea typeface="+mn-ea"/>
                        </a:rPr>
                        <a:t>5</a:t>
                      </a:r>
                      <a:r>
                        <a:rPr kumimoji="1" lang="ja-JP" altLang="en-US" sz="1000" b="1" u="none" dirty="0">
                          <a:solidFill>
                            <a:schemeClr val="tx1"/>
                          </a:solidFill>
                          <a:latin typeface="+mn-ea"/>
                          <a:ea typeface="+mn-ea"/>
                        </a:rPr>
                        <a:t>年度から地域の文化資源の魅力向上や多彩で豊かな大阪の文化芸術の魅力発信を強化する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「大阪国際文化芸術プロジェクト」を実施</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国内外からの観光客の本格的な回復を見据えた観光コンテンツの創出</a:t>
            </a:r>
            <a:endParaRPr kumimoji="1" lang="en-US" altLang="ja-JP" sz="1000" dirty="0"/>
          </a:p>
          <a:p>
            <a:r>
              <a:rPr kumimoji="1" lang="ja-JP" altLang="en-US" sz="1000" dirty="0">
                <a:latin typeface="+mn-ea"/>
              </a:rPr>
              <a:t>▷誰</a:t>
            </a:r>
            <a:r>
              <a:rPr kumimoji="1" lang="ja-JP" altLang="en-US" sz="1000" dirty="0"/>
              <a:t>もが安全・安心で快適に滞在できる都市の実現</a:t>
            </a:r>
            <a:endParaRPr kumimoji="1" lang="en-US" altLang="ja-JP" sz="1000" dirty="0"/>
          </a:p>
          <a:p>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39716070"/>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万博開催に合わせ、大阪・関西の魅力の創出・発信に向けた支援</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・国内外への文化芸術の魅力発信等の取組みに対する支援の充実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改訂にあたって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22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7049333"/>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実施（大阪市臨海部～</a:t>
                      </a:r>
                      <a:r>
                        <a:rPr lang="ja-JP" altLang="en-US" sz="1100" u="none" strike="noStrike" baseline="0" dirty="0">
                          <a:solidFill>
                            <a:schemeClr val="tx1"/>
                          </a:solidFill>
                          <a:latin typeface="BIZ UDPゴシック" panose="020B0400000000000000" pitchFamily="50" charset="-128"/>
                          <a:ea typeface="BIZ UDPゴシック" panose="020B0400000000000000" pitchFamily="50" charset="-128"/>
                        </a:rPr>
                        <a:t>堺旧港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b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（関空、堺、兵庫エリア等）がつながることで、</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ベイエリアが活性化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・万博会場と京都方面がつながり、「淀川舟運」が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a:t>
                      </a:r>
                      <a:br>
                        <a:rPr kumimoji="1" lang="en-US" altLang="ja-JP" sz="1300" b="1" dirty="0">
                          <a:solidFill>
                            <a:schemeClr val="tx1"/>
                          </a:solidFill>
                          <a:latin typeface="BIZ UDPゴシック" panose="020B0400000000000000" pitchFamily="50" charset="-128"/>
                          <a:ea typeface="BIZ UDPゴシック" panose="020B0400000000000000" pitchFamily="50" charset="-128"/>
                        </a:rPr>
                      </a:b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～水上交通ネットワークの構築～</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950623" cy="1388308"/>
              <a:chOff x="901464" y="-1276204"/>
              <a:chExt cx="950623" cy="1320367"/>
            </a:xfrm>
          </p:grpSpPr>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90" name="正方形/長方形 89">
            <a:extLst>
              <a:ext uri="{FF2B5EF4-FFF2-40B4-BE49-F238E27FC236}">
                <a16:creationId xmlns:a16="http://schemas.microsoft.com/office/drawing/2014/main" id="{76CCBB7D-1150-47DD-94F8-CDD2B74DF8CA}"/>
              </a:ext>
            </a:extLst>
          </p:cNvPr>
          <p:cNvSpPr/>
          <p:nvPr/>
        </p:nvSpPr>
        <p:spPr>
          <a:xfrm>
            <a:off x="5829474" y="4265790"/>
            <a:ext cx="233156" cy="15840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p>
        </p:txBody>
      </p:sp>
      <p:sp>
        <p:nvSpPr>
          <p:cNvPr id="91" name="フリーフォーム 65">
            <a:extLst>
              <a:ext uri="{FF2B5EF4-FFF2-40B4-BE49-F238E27FC236}">
                <a16:creationId xmlns:a16="http://schemas.microsoft.com/office/drawing/2014/main" id="{60191575-93C4-4C62-8C11-9CF0292D8537}"/>
              </a:ext>
            </a:extLst>
          </p:cNvPr>
          <p:cNvSpPr/>
          <p:nvPr/>
        </p:nvSpPr>
        <p:spPr>
          <a:xfrm>
            <a:off x="5567688" y="3959358"/>
            <a:ext cx="239001" cy="271409"/>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2760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916062584"/>
              </p:ext>
            </p:extLst>
          </p:nvPr>
        </p:nvGraphicFramePr>
        <p:xfrm>
          <a:off x="511620" y="3851687"/>
          <a:ext cx="9360001" cy="1020625"/>
        </p:xfrm>
        <a:graphic>
          <a:graphicData uri="http://schemas.openxmlformats.org/drawingml/2006/table">
            <a:tbl>
              <a:tblPr bandRow="1">
                <a:tableStyleId>{5940675A-B579-460E-94D1-54222C63F5DA}</a:tableStyleId>
              </a:tblPr>
              <a:tblGrid>
                <a:gridCol w="1523657">
                  <a:extLst>
                    <a:ext uri="{9D8B030D-6E8A-4147-A177-3AD203B41FA5}">
                      <a16:colId xmlns:a16="http://schemas.microsoft.com/office/drawing/2014/main" val="525926817"/>
                    </a:ext>
                  </a:extLst>
                </a:gridCol>
                <a:gridCol w="7836344">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3270340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・海上交通の活性化に向けた社会実験（海上交通ルート、事業化実現可能性の検討</a:t>
                      </a:r>
                      <a:r>
                        <a:rPr kumimoji="1" lang="ja-JP" altLang="en-US" sz="1000" b="1" u="none" strike="noStrike" baseline="0" dirty="0">
                          <a:solidFill>
                            <a:schemeClr val="tx1"/>
                          </a:solidFill>
                        </a:rPr>
                        <a:t>等）の実施（</a:t>
                      </a:r>
                      <a:r>
                        <a:rPr kumimoji="1" lang="en-US" altLang="ja-JP" sz="1000" b="1" u="none" strike="noStrike" baseline="0" dirty="0">
                          <a:solidFill>
                            <a:schemeClr val="tx1"/>
                          </a:solidFill>
                        </a:rPr>
                        <a:t>R4.10,11</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R5.10</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R6.1</a:t>
                      </a:r>
                      <a:r>
                        <a:rPr kumimoji="1" lang="ja-JP" altLang="en-US" sz="1000" b="1" u="none" strike="noStrike" baseline="0" dirty="0">
                          <a:solidFill>
                            <a:schemeClr val="tx1"/>
                          </a:solidFill>
                        </a:rPr>
                        <a:t>（予定））</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・水上・海上交通の運航拠点（船着場、旅客ターミナル等）の整備</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・市町等との連携によるにぎわいづくり</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夢洲と大阪湾の各拠点間において民間事業者による運航体制の構築</a:t>
            </a:r>
            <a:endParaRPr kumimoji="1" lang="en-US" altLang="ja-JP" sz="1000" strike="sngStrike" dirty="0"/>
          </a:p>
          <a:p>
            <a:r>
              <a:rPr kumimoji="1" lang="ja-JP" altLang="en-US" sz="1000" dirty="0">
                <a:latin typeface="+mn-ea"/>
              </a:rPr>
              <a:t>▷</a:t>
            </a:r>
            <a:r>
              <a:rPr kumimoji="1" lang="ja-JP" altLang="en-US" sz="1000" dirty="0"/>
              <a:t>淀川を活用した航路開拓等の推進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万博アクセス等で水上交通ネットワークを活用</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推進</a:t>
                      </a: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28082810"/>
              </p:ext>
            </p:extLst>
          </p:nvPr>
        </p:nvGraphicFramePr>
        <p:xfrm>
          <a:off x="280329" y="1603263"/>
          <a:ext cx="9540000" cy="49499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4993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dirty="0">
                          <a:solidFill>
                            <a:schemeClr val="tx1"/>
                          </a:solidFill>
                          <a:latin typeface="BIZ UDPゴシック" panose="020B0400000000000000" pitchFamily="50" charset="-128"/>
                          <a:ea typeface="BIZ UDPゴシック" panose="020B0400000000000000" pitchFamily="50" charset="-128"/>
                        </a:rPr>
                        <a:t>8.0%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a:t>
                      </a:r>
                      <a:r>
                        <a:rPr lang="ja-JP" altLang="en-US" sz="1100" b="1" u="none" dirty="0">
                          <a:solidFill>
                            <a:schemeClr val="tx1"/>
                          </a:solidFill>
                          <a:latin typeface="BIZ UDPゴシック" panose="020B0400000000000000" pitchFamily="50" charset="-128"/>
                          <a:ea typeface="BIZ UDPゴシック" panose="020B0400000000000000" pitchFamily="50" charset="-128"/>
                        </a:rPr>
                        <a:t>３年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a:t>
                      </a: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者の買い替えが進まず</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en-US" altLang="ja-JP" sz="1050" dirty="0">
                          <a:solidFill>
                            <a:prstClr val="black"/>
                          </a:solidFill>
                          <a:latin typeface="BIZ UDPゴシック" panose="020B0400000000000000" pitchFamily="50" charset="-128"/>
                          <a:ea typeface="BIZ UDPゴシック" panose="020B0400000000000000" pitchFamily="50" charset="-128"/>
                        </a:rPr>
                        <a:t>UD</a:t>
                      </a:r>
                      <a:r>
                        <a:rPr kumimoji="1" lang="ja-JP" altLang="en-US" sz="1050" dirty="0">
                          <a:solidFill>
                            <a:prstClr val="black"/>
                          </a:solidFill>
                          <a:latin typeface="BIZ UDPゴシック" panose="020B0400000000000000" pitchFamily="50" charset="-128"/>
                          <a:ea typeface="BIZ UDPゴシック" panose="020B0400000000000000" pitchFamily="50" charset="-128"/>
                        </a:rPr>
                        <a:t>：約</a:t>
                      </a:r>
                      <a:r>
                        <a:rPr kumimoji="1" lang="en-US" altLang="ja-JP" sz="1050" dirty="0">
                          <a:solidFill>
                            <a:prstClr val="black"/>
                          </a:solidFill>
                          <a:latin typeface="BIZ UDPゴシック" panose="020B0400000000000000" pitchFamily="50" charset="-128"/>
                          <a:ea typeface="BIZ UDPゴシック" panose="020B0400000000000000" pitchFamily="50" charset="-128"/>
                        </a:rPr>
                        <a:t>300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万円、通常：約１</a:t>
                      </a:r>
                      <a:r>
                        <a:rPr kumimoji="1" lang="en-US" altLang="ja-JP" sz="1050" dirty="0">
                          <a:solidFill>
                            <a:prstClr val="black"/>
                          </a:solidFill>
                          <a:latin typeface="BIZ UDPゴシック" panose="020B0400000000000000" pitchFamily="50" charset="-128"/>
                          <a:ea typeface="BIZ UDPゴシック" panose="020B0400000000000000" pitchFamily="50" charset="-128"/>
                        </a:rPr>
                        <a:t>80</a:t>
                      </a:r>
                      <a:r>
                        <a:rPr kumimoji="1" lang="ja-JP" altLang="en-US" sz="1050" dirty="0">
                          <a:solidFill>
                            <a:prstClr val="black"/>
                          </a:solidFill>
                          <a:latin typeface="BIZ UDPゴシック" panose="020B0400000000000000" pitchFamily="50" charset="-128"/>
                          <a:ea typeface="BIZ UDPゴシック" panose="020B0400000000000000" pitchFamily="50" charset="-128"/>
                        </a:rPr>
                        <a:t>万円</a:t>
                      </a:r>
                      <a:r>
                        <a:rPr kumimoji="1" lang="en-US" altLang="ja-JP" sz="1050" dirty="0">
                          <a:solidFill>
                            <a:prstClr val="black"/>
                          </a:solidFill>
                          <a:latin typeface="BIZ UDPゴシック" panose="020B0400000000000000" pitchFamily="50" charset="-128"/>
                          <a:ea typeface="BIZ UDPゴシック" panose="020B0400000000000000" pitchFamily="50" charset="-128"/>
                        </a:rPr>
                        <a:t>]</a:t>
                      </a:r>
                    </a:p>
                    <a:p>
                      <a:pPr lvl="0" defTabSz="959937">
                        <a:defRPr/>
                      </a:pP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年前倒　しし、万</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博開催前の</a:t>
                      </a:r>
                      <a:r>
                        <a:rPr lang="en-US" altLang="ja-JP" sz="1100" u="none" dirty="0">
                          <a:solidFill>
                            <a:schemeClr val="tx1"/>
                          </a:solidFill>
                          <a:latin typeface="BIZ UDPゴシック" panose="020B0400000000000000" pitchFamily="50" charset="-128"/>
                          <a:ea typeface="BIZ UDPゴシック" panose="020B0400000000000000" pitchFamily="50" charset="-128"/>
                        </a:rPr>
                        <a:t>2024</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年度末までに　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の普及が大きく前進。大阪においても、誰もが利用しやすいユニバーサルデザインタクシーの導入率を、万博開催までに</a:t>
            </a:r>
            <a:r>
              <a:rPr lang="en-US" altLang="ja-JP" sz="1050" dirty="0">
                <a:latin typeface="BIZ UDPゴシック" panose="020B0400000000000000" pitchFamily="50" charset="-128"/>
                <a:ea typeface="BIZ UDPゴシック" panose="020B0400000000000000" pitchFamily="50" charset="-128"/>
              </a:rPr>
              <a:t>25%</a:t>
            </a:r>
            <a:r>
              <a:rPr lang="ja-JP" altLang="en-US" sz="1050" dirty="0">
                <a:latin typeface="BIZ UDPゴシック" panose="020B0400000000000000" pitchFamily="50" charset="-128"/>
                <a:ea typeface="BIZ UDPゴシック" panose="020B0400000000000000" pitchFamily="50" charset="-128"/>
              </a:rPr>
              <a:t>の達成をめざし、普及促進を図る。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2899639323"/>
              </p:ext>
            </p:extLst>
          </p:nvPr>
        </p:nvGraphicFramePr>
        <p:xfrm>
          <a:off x="509673" y="4200521"/>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a:latin typeface="BIZ UDPゴシック" panose="020B0400000000000000" pitchFamily="50" charset="-128"/>
                          <a:ea typeface="BIZ UDPゴシック" panose="020B0400000000000000" pitchFamily="50" charset="-128"/>
                        </a:rPr>
                        <a:t>事業者</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負担</a:t>
                      </a:r>
                      <a:endParaRPr kumimoji="1" lang="en-US" altLang="ja-JP" sz="7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約３</a:t>
                      </a:r>
                      <a:r>
                        <a:rPr kumimoji="1" lang="en-US" altLang="ja-JP" sz="700" b="1" dirty="0">
                          <a:latin typeface="BIZ UDPゴシック" panose="020B0400000000000000" pitchFamily="50" charset="-128"/>
                          <a:ea typeface="BIZ UDPゴシック" panose="020B0400000000000000" pitchFamily="50" charset="-128"/>
                        </a:rPr>
                        <a:t>0</a:t>
                      </a:r>
                      <a:r>
                        <a:rPr kumimoji="1" lang="ja-JP" altLang="en-US" sz="700" b="1" dirty="0">
                          <a:latin typeface="BIZ UDPゴシック" panose="020B0400000000000000" pitchFamily="50" charset="-128"/>
                          <a:ea typeface="BIZ UDPゴシック" panose="020B0400000000000000" pitchFamily="50" charset="-128"/>
                        </a:rPr>
                        <a:t>万円</a:t>
                      </a:r>
                      <a:endParaRPr kumimoji="1" lang="ja-JP" altLang="en-US" sz="7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90" name="表 89"/>
          <p:cNvGraphicFramePr>
            <a:graphicFrameLocks noGrp="1"/>
          </p:cNvGraphicFramePr>
          <p:nvPr>
            <p:extLst>
              <p:ext uri="{D42A27DB-BD31-4B8C-83A1-F6EECF244321}">
                <p14:modId xmlns:p14="http://schemas.microsoft.com/office/powerpoint/2010/main" val="2735179690"/>
              </p:ext>
            </p:extLst>
          </p:nvPr>
        </p:nvGraphicFramePr>
        <p:xfrm>
          <a:off x="509673" y="4932578"/>
          <a:ext cx="2416796" cy="460800"/>
        </p:xfrm>
        <a:graphic>
          <a:graphicData uri="http://schemas.openxmlformats.org/drawingml/2006/table">
            <a:tbl>
              <a:tblPr firstRow="1" bandRow="1">
                <a:tableStyleId>{7DF18680-E054-41AD-8BC1-D1AEF772440D}</a:tableStyleId>
              </a:tblPr>
              <a:tblGrid>
                <a:gridCol w="604199">
                  <a:extLst>
                    <a:ext uri="{9D8B030D-6E8A-4147-A177-3AD203B41FA5}">
                      <a16:colId xmlns:a16="http://schemas.microsoft.com/office/drawing/2014/main" val="3821913583"/>
                    </a:ext>
                  </a:extLst>
                </a:gridCol>
                <a:gridCol w="604199">
                  <a:extLst>
                    <a:ext uri="{9D8B030D-6E8A-4147-A177-3AD203B41FA5}">
                      <a16:colId xmlns:a16="http://schemas.microsoft.com/office/drawing/2014/main" val="3929431"/>
                    </a:ext>
                  </a:extLst>
                </a:gridCol>
                <a:gridCol w="1208398">
                  <a:extLst>
                    <a:ext uri="{9D8B030D-6E8A-4147-A177-3AD203B41FA5}">
                      <a16:colId xmlns:a16="http://schemas.microsoft.com/office/drawing/2014/main" val="2117105469"/>
                    </a:ext>
                  </a:extLst>
                </a:gridCol>
              </a:tblGrid>
              <a:tr h="460800">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市による補助</a:t>
                      </a: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事業者負担</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約</a:t>
                      </a:r>
                      <a:r>
                        <a:rPr kumimoji="1" lang="en-US" altLang="ja-JP" sz="800" b="1" dirty="0">
                          <a:latin typeface="BIZ UDPゴシック" panose="020B0400000000000000" pitchFamily="50" charset="-128"/>
                          <a:ea typeface="BIZ UDPゴシック" panose="020B0400000000000000" pitchFamily="50" charset="-128"/>
                        </a:rPr>
                        <a:t>60</a:t>
                      </a:r>
                      <a:r>
                        <a:rPr kumimoji="1" lang="ja-JP" altLang="en-US" sz="800" b="1" dirty="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509673" y="4654041"/>
            <a:ext cx="2793144"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（国による補助を受ける事業者の場合</a:t>
            </a:r>
            <a:r>
              <a:rPr lang="ja-JP" altLang="en-US" sz="700" dirty="0">
                <a:latin typeface="BIZ UDPゴシック" panose="020B0400000000000000" pitchFamily="50" charset="-128"/>
                <a:ea typeface="BIZ UDPゴシック" panose="020B0400000000000000" pitchFamily="50" charset="-128"/>
              </a:rPr>
              <a:t>（府内一律）</a:t>
            </a:r>
            <a:r>
              <a:rPr lang="ja-JP" altLang="en-US" sz="900" dirty="0">
                <a:latin typeface="BIZ UDPゴシック" panose="020B0400000000000000" pitchFamily="50" charset="-128"/>
                <a:ea typeface="BIZ UDPゴシック" panose="020B0400000000000000" pitchFamily="50" charset="-128"/>
              </a:rPr>
              <a:t>）</a:t>
            </a:r>
          </a:p>
        </p:txBody>
      </p:sp>
      <p:sp>
        <p:nvSpPr>
          <p:cNvPr id="93" name="テキスト ボックス 92"/>
          <p:cNvSpPr txBox="1"/>
          <p:nvPr/>
        </p:nvSpPr>
        <p:spPr>
          <a:xfrm>
            <a:off x="509673" y="5403243"/>
            <a:ext cx="2793144" cy="234347"/>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（国による補助を受けない事業者の場合</a:t>
            </a:r>
            <a:r>
              <a:rPr lang="ja-JP" altLang="en-US" sz="700" dirty="0">
                <a:latin typeface="BIZ UDPゴシック" panose="020B0400000000000000" pitchFamily="50" charset="-128"/>
                <a:ea typeface="BIZ UDPゴシック" panose="020B0400000000000000" pitchFamily="50" charset="-128"/>
              </a:rPr>
              <a:t>（大阪市内）</a:t>
            </a:r>
            <a:r>
              <a:rPr lang="ja-JP" altLang="en-US" sz="900" dirty="0">
                <a:latin typeface="BIZ UDPゴシック" panose="020B0400000000000000" pitchFamily="50" charset="-128"/>
                <a:ea typeface="BIZ UDPゴシック" panose="020B0400000000000000" pitchFamily="50" charset="-128"/>
              </a:rPr>
              <a:t>）</a:t>
            </a: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42393350"/>
              </p:ext>
            </p:extLst>
          </p:nvPr>
        </p:nvGraphicFramePr>
        <p:xfrm>
          <a:off x="511620" y="3721059"/>
          <a:ext cx="9360001" cy="1064192"/>
        </p:xfrm>
        <a:graphic>
          <a:graphicData uri="http://schemas.openxmlformats.org/drawingml/2006/table">
            <a:tbl>
              <a:tblPr bandRow="1">
                <a:tableStyleId>{5940675A-B579-460E-94D1-54222C63F5DA}</a:tableStyleId>
              </a:tblPr>
              <a:tblGrid>
                <a:gridCol w="1553154">
                  <a:extLst>
                    <a:ext uri="{9D8B030D-6E8A-4147-A177-3AD203B41FA5}">
                      <a16:colId xmlns:a16="http://schemas.microsoft.com/office/drawing/2014/main" val="525926817"/>
                    </a:ext>
                  </a:extLst>
                </a:gridCol>
                <a:gridCol w="7806847">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 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必要な財政支援等について国と引き続き協議を継続</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国において大阪府で</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台の補助内示（要望全台数）</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en-US" altLang="ja-JP" sz="1000" b="1" dirty="0">
                          <a:solidFill>
                            <a:schemeClr val="tx1"/>
                          </a:solidFill>
                        </a:rPr>
                        <a:t>UD</a:t>
                      </a:r>
                      <a:r>
                        <a:rPr kumimoji="1" lang="ja-JP" altLang="en-US" sz="1000" b="1" dirty="0">
                          <a:solidFill>
                            <a:schemeClr val="tx1"/>
                          </a:solidFill>
                        </a:rPr>
                        <a:t>タクシー</a:t>
                      </a:r>
                      <a:r>
                        <a:rPr kumimoji="1" lang="ja-JP" altLang="en-US" sz="1000" b="1" dirty="0">
                          <a:solidFill>
                            <a:schemeClr val="tx1"/>
                          </a:solidFill>
                          <a:latin typeface="+mn-ea"/>
                          <a:ea typeface="+mn-ea"/>
                        </a:rPr>
                        <a:t>導入に対する補助事業の実施</a:t>
                      </a:r>
                      <a:endParaRPr kumimoji="1" lang="en-US" altLang="ja-JP" sz="1000" b="1" strike="sngStrike" dirty="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2452896027"/>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タクシーを導入するタクシー事業者への支援の拡大</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（財源の確保）</a:t>
                      </a:r>
                      <a:endParaRPr kumimoji="1" lang="ja-JP" altLang="en-US" sz="1050" b="1"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93123451"/>
              </p:ext>
            </p:extLst>
          </p:nvPr>
        </p:nvGraphicFramePr>
        <p:xfrm>
          <a:off x="511620" y="3721059"/>
          <a:ext cx="9360001" cy="1270854"/>
        </p:xfrm>
        <a:graphic>
          <a:graphicData uri="http://schemas.openxmlformats.org/drawingml/2006/table">
            <a:tbl>
              <a:tblPr bandRow="1">
                <a:tableStyleId>{5940675A-B579-460E-94D1-54222C63F5DA}</a:tableStyleId>
              </a:tblPr>
              <a:tblGrid>
                <a:gridCol w="1671141">
                  <a:extLst>
                    <a:ext uri="{9D8B030D-6E8A-4147-A177-3AD203B41FA5}">
                      <a16:colId xmlns:a16="http://schemas.microsoft.com/office/drawing/2014/main" val="525926817"/>
                    </a:ext>
                  </a:extLst>
                </a:gridCol>
                <a:gridCol w="7688860">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4</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031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000" dirty="0">
                          <a:solidFill>
                            <a:schemeClr val="tx1"/>
                          </a:solidFill>
                          <a:latin typeface="游ゴシック"/>
                        </a:rPr>
                        <a:t>で、有識者による環境面</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への影響などを検証中。</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627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・関西国際空港全体構想促進協</a:t>
                      </a:r>
                      <a:r>
                        <a:rPr kumimoji="1" lang="ja-JP" altLang="en-US" sz="1000" b="1" u="none" dirty="0">
                          <a:solidFill>
                            <a:schemeClr val="tx1"/>
                          </a:solidFill>
                        </a:rPr>
                        <a:t>議会等を通じて、関西国際空港の更なる機能強化、地域振興を図る</a:t>
                      </a:r>
                      <a:r>
                        <a:rPr kumimoji="1" lang="ja-JP" altLang="en-US" sz="1000" b="1" dirty="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61334"/>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1949521703"/>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a:t>
                      </a:r>
                      <a:r>
                        <a:rPr kumimoji="1" lang="ja-JP" altLang="en-US" sz="1050" b="1" i="0" u="none" strike="noStrike" kern="1200" cap="none" spc="0" normalizeH="0" baseline="0" noProof="0">
                          <a:ln>
                            <a:noFill/>
                          </a:ln>
                          <a:solidFill>
                            <a:prstClr val="black"/>
                          </a:solidFill>
                          <a:effectLst/>
                          <a:uLnTx/>
                          <a:uFillTx/>
                          <a:latin typeface="+mn-lt"/>
                          <a:ea typeface="+mn-ea"/>
                          <a:cs typeface="+mn-cs"/>
                        </a:rPr>
                        <a:t>効率化に向けた</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最新機器の導入への継続</a:t>
                      </a:r>
                      <a:br>
                        <a:rPr kumimoji="1" lang="en-US" altLang="ja-JP" sz="1050" b="1" i="0" u="none" strike="noStrike" kern="1200" cap="none" spc="0" normalizeH="0" baseline="0" noProof="0" dirty="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707984" cy="1877437"/>
          </a:xfrm>
          <a:prstGeom prst="rect">
            <a:avLst/>
          </a:prstGeom>
          <a:noFill/>
          <a:ln w="28575">
            <a:solidFill>
              <a:schemeClr val="tx2"/>
            </a:solidFill>
            <a:prstDash val="sysDot"/>
          </a:ln>
        </p:spPr>
        <p:txBody>
          <a:bodyPr wrap="square" rtlCol="0">
            <a:spAutoFit/>
          </a:bodyPr>
          <a:lstStyle/>
          <a:p>
            <a:pPr marL="0" marR="0" lvl="0" indent="85729" algn="l" defTabSz="457200" rtl="0" eaLnBrk="1" fontAlgn="auto" latinLnBrk="0" hangingPunct="1">
              <a:lnSpc>
                <a:spcPct val="100000"/>
              </a:lnSpc>
              <a:spcBef>
                <a:spcPts val="0"/>
              </a:spcBef>
              <a:spcAft>
                <a:spcPts val="0"/>
              </a:spcAft>
              <a:buClrTx/>
              <a:buSzTx/>
              <a:buFontTx/>
              <a:buNone/>
              <a:tabLst/>
              <a:defRPr/>
            </a:pP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項目</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中小企業等の参画促進、木材の活用促進</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600"/>
              </a:spcBef>
              <a:spcAft>
                <a:spcPts val="0"/>
              </a:spcAft>
              <a:buClrTx/>
              <a:buSzTx/>
              <a:buFontTx/>
              <a:buNone/>
              <a:tabLst/>
              <a:defRPr/>
            </a:pPr>
            <a:endParaRPr kumimoji="0" lang="en-US" altLang="ja-JP" sz="21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感染症対策の強化</a:t>
            </a:r>
            <a:endPar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endParaRPr kumimoji="0" lang="ja-JP" altLang="en-US"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一般交通への働きかけ</a:t>
            </a:r>
            <a:r>
              <a:rPr kumimoji="0"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TDM</a:t>
            </a:r>
          </a:p>
          <a:p>
            <a:pPr marL="0" marR="0" lvl="0" indent="271474" algn="dist" defTabSz="457200" rtl="0" eaLnBrk="1" fontAlgn="auto" latinLnBrk="0" hangingPunct="1">
              <a:lnSpc>
                <a:spcPct val="100000"/>
              </a:lnSpc>
              <a:spcBef>
                <a:spcPts val="0"/>
              </a:spcBef>
              <a:spcAft>
                <a:spcPts val="0"/>
              </a:spcAft>
              <a:buClrTx/>
              <a:buSzTx/>
              <a:buFontTx/>
              <a:buNone/>
              <a:tabLst/>
              <a:defRPr/>
            </a:pPr>
            <a:endParaRPr kumimoji="0" lang="en-US" altLang="ja-JP" sz="63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271474" algn="l"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万博開催時の物流交通対策</a:t>
            </a:r>
          </a:p>
        </p:txBody>
      </p:sp>
      <p:sp>
        <p:nvSpPr>
          <p:cNvPr id="6" name="スライド番号プレースホルダー 1"/>
          <p:cNvSpPr>
            <a:spLocks noGrp="1"/>
          </p:cNvSpPr>
          <p:nvPr>
            <p:ph type="sldNum" sz="quarter" idx="12"/>
          </p:nvPr>
        </p:nvSpPr>
        <p:spPr>
          <a:xfrm>
            <a:off x="9662617" y="6816018"/>
            <a:ext cx="418010" cy="383297"/>
          </a:xfrm>
        </p:spPr>
        <p:txBody>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43</a:t>
            </a:r>
            <a:endParaRPr kumimoji="0"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Ⅲ</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万博会場の整備・運営にあたって</a:t>
            </a:r>
          </a:p>
        </p:txBody>
      </p:sp>
    </p:spTree>
    <p:extLst>
      <p:ext uri="{BB962C8B-B14F-4D97-AF65-F5344CB8AC3E}">
        <p14:creationId xmlns:p14="http://schemas.microsoft.com/office/powerpoint/2010/main" val="2218145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545834" y="5206035"/>
            <a:ext cx="90518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59712" y="2748437"/>
            <a:ext cx="14108" cy="24895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24754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17431" y="244930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98129" y="523543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23779" y="5203350"/>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57778" y="5576380"/>
            <a:ext cx="9559330" cy="12324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nvGraphicFramePr>
        <p:xfrm>
          <a:off x="399184" y="5768800"/>
          <a:ext cx="9476518" cy="1241480"/>
        </p:xfrm>
        <a:graphic>
          <a:graphicData uri="http://schemas.openxmlformats.org/drawingml/2006/table">
            <a:tbl>
              <a:tblPr firstRow="1" bandRow="1">
                <a:tableStyleId>{2D5ABB26-0587-4C30-8999-92F81FD0307C}</a:tableStyleId>
              </a:tblPr>
              <a:tblGrid>
                <a:gridCol w="9476518">
                  <a:extLst>
                    <a:ext uri="{9D8B030D-6E8A-4147-A177-3AD203B41FA5}">
                      <a16:colId xmlns:a16="http://schemas.microsoft.com/office/drawing/2014/main" val="2309123477"/>
                    </a:ext>
                  </a:extLst>
                </a:gridCol>
              </a:tblGrid>
              <a:tr h="1241480">
                <a:tc>
                  <a:txBody>
                    <a:bodyPr/>
                    <a:lstStyle/>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万博会場での国等の取組みにおける「万博商談もずやんモール」の積極的な活用、地元中小企業等の技術等の活用、参画促進</a:t>
                      </a:r>
                      <a:endParaRPr kumimoji="1" lang="en-US" altLang="ja-JP" sz="1050" b="1" dirty="0">
                        <a:solidFill>
                          <a:schemeClr val="tx1"/>
                        </a:solidFill>
                        <a:latin typeface="+mn-ea"/>
                        <a:ea typeface="+mn-ea"/>
                      </a:endParaRPr>
                    </a:p>
                    <a:p>
                      <a:pPr algn="l">
                        <a:lnSpc>
                          <a:spcPct val="100000"/>
                        </a:lnSpc>
                      </a:pPr>
                      <a:r>
                        <a:rPr kumimoji="1" lang="ja-JP" altLang="en-US" sz="1050" b="1" dirty="0">
                          <a:solidFill>
                            <a:schemeClr val="tx1"/>
                          </a:solidFill>
                          <a:latin typeface="+mn-ea"/>
                          <a:ea typeface="+mn-ea"/>
                        </a:rPr>
                        <a:t>　</a:t>
                      </a: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会場内の国等の取組において、再生産可能な資源である木材の積極的な利用　</a:t>
                      </a:r>
                      <a:endParaRPr kumimoji="1" lang="en-US" altLang="ja-JP" sz="1050" b="1" dirty="0">
                        <a:solidFill>
                          <a:schemeClr val="tx1"/>
                        </a:solidFill>
                        <a:latin typeface="+mn-ea"/>
                        <a:ea typeface="+mn-ea"/>
                      </a:endParaRPr>
                    </a:p>
                    <a:p>
                      <a:pPr algn="l">
                        <a:lnSpc>
                          <a:spcPct val="100000"/>
                        </a:lnSpc>
                      </a:pPr>
                      <a:endParaRPr kumimoji="1" lang="ja-JP" altLang="en-US" sz="1050" b="1" dirty="0">
                        <a:solidFill>
                          <a:schemeClr val="tx1"/>
                        </a:solidFill>
                        <a:latin typeface="+mn-ea"/>
                        <a:ea typeface="+mn-ea"/>
                      </a:endParaRPr>
                    </a:p>
                    <a:p>
                      <a:pPr algn="l">
                        <a:lnSpc>
                          <a:spcPct val="100000"/>
                        </a:lnSpc>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dirty="0">
                          <a:solidFill>
                            <a:schemeClr val="tx1"/>
                          </a:solidFill>
                          <a:latin typeface="+mn-ea"/>
                          <a:ea typeface="+mn-ea"/>
                        </a:rPr>
                        <a:t>中小企業等の技術等の活用促進、万博参画促進への財政支援　</a:t>
                      </a:r>
                      <a:endParaRPr kumimoji="1" lang="en-US" altLang="ja-JP" sz="1050" b="1" dirty="0">
                        <a:solidFill>
                          <a:schemeClr val="tx1"/>
                        </a:solidFill>
                        <a:latin typeface="+mn-ea"/>
                        <a:ea typeface="+mn-ea"/>
                      </a:endParaRPr>
                    </a:p>
                    <a:p>
                      <a:pPr algn="l">
                        <a:lnSpc>
                          <a:spcPct val="100000"/>
                        </a:lnSpc>
                      </a:pPr>
                      <a:r>
                        <a:rPr kumimoji="1" lang="ja-JP" altLang="en-US" sz="1300" b="1" dirty="0">
                          <a:solidFill>
                            <a:schemeClr val="tx1"/>
                          </a:solidFill>
                          <a:latin typeface="+mn-ea"/>
                          <a:ea typeface="+mn-ea"/>
                        </a:rPr>
                        <a:t>　</a:t>
                      </a:r>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5" name="表 14"/>
          <p:cNvGraphicFramePr>
            <a:graphicFrameLocks noGrp="1"/>
          </p:cNvGraphicFramePr>
          <p:nvPr/>
        </p:nvGraphicFramePr>
        <p:xfrm>
          <a:off x="440589" y="2602674"/>
          <a:ext cx="9640036" cy="1356861"/>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35686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▷中小企業等の万博への参画機会の拡大</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a:t>
                      </a:r>
                      <a:r>
                        <a:rPr kumimoji="1" lang="ja-JP" altLang="en-US" sz="1000" b="0" dirty="0">
                          <a:solidFill>
                            <a:schemeClr val="tx1"/>
                          </a:solidFill>
                        </a:rPr>
                        <a:t>今後、万博会場整備が本格化する中、国等による建設工事や設備工事、製品・サービスの発注に中小企業等が参画し、優れた技術力や魅力的な製品・サービスを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       </a:t>
                      </a:r>
                      <a:r>
                        <a:rPr kumimoji="1" lang="ja-JP" altLang="en-US" sz="1000" b="0" dirty="0">
                          <a:solidFill>
                            <a:schemeClr val="tx1"/>
                          </a:solidFill>
                        </a:rPr>
                        <a:t>国内外に発信する機会の拡大が重要。</a:t>
                      </a: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▷脱炭素社会の実現に向けた木材利用の積極的な取組み</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en-US" altLang="ja-JP" sz="1000" b="0" baseline="0" dirty="0">
                          <a:solidFill>
                            <a:schemeClr val="tx1"/>
                          </a:solidFill>
                        </a:rPr>
                        <a:t> </a:t>
                      </a:r>
                      <a:r>
                        <a:rPr kumimoji="1" lang="ja-JP" altLang="en-US" sz="1000" b="0" dirty="0">
                          <a:solidFill>
                            <a:schemeClr val="tx1"/>
                          </a:solidFill>
                        </a:rPr>
                        <a:t>会期後のリユース・リサイクルの観点やコスト面も考慮しながら、再生可能な資材である木材を最大限に活用することが重要。</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3114122206"/>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中小企業等の参画促進、木材の利用促進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98129"/>
            <a:ext cx="9540000" cy="41549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来社会の実験場」の実装には、大阪・関西の優れた技術力や魅力的な製品を取り扱う中小企業、特色ある生産品を生み出す農林水産業者等の参画が不可欠。また、脱炭素社会の実現に向けた木材利用の取組は重要であることから、会場内における取組に対しても積極的に木材利用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3723793872"/>
              </p:ext>
            </p:extLst>
          </p:nvPr>
        </p:nvGraphicFramePr>
        <p:xfrm>
          <a:off x="528830" y="4238836"/>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「ウッド・チェンジ」の発信</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万博会場を活用した未来思考の中小企業の魅力・価値の発信＜経産省＞</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6252419"/>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120238823"/>
              </p:ext>
            </p:extLst>
          </p:nvPr>
        </p:nvGraphicFramePr>
        <p:xfrm>
          <a:off x="198129" y="1141187"/>
          <a:ext cx="9585919" cy="119917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7769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85453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・物品、運営サービスや農林水産物等のサプライヤーリスト「万博商談もずやんモール」の運用開始</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・大阪府・市パビリオン内における中小企業・スタートアップゾーンの設定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・テーマウィークとの連携など万博での展示等をする企業の</a:t>
                      </a:r>
                      <a:r>
                        <a:rPr kumimoji="1" lang="ja-JP" altLang="en-US" sz="1000" b="1" strike="sngStrike" dirty="0">
                          <a:solidFill>
                            <a:schemeClr val="tx1"/>
                          </a:solidFill>
                        </a:rPr>
                        <a:t>研究</a:t>
                      </a:r>
                      <a:r>
                        <a:rPr kumimoji="1" lang="ja-JP" altLang="en-US" sz="1000" b="1" strike="noStrike" dirty="0">
                          <a:solidFill>
                            <a:schemeClr val="tx1"/>
                          </a:solidFill>
                        </a:rPr>
                        <a:t>技術</a:t>
                      </a:r>
                      <a:r>
                        <a:rPr kumimoji="1" lang="ja-JP" altLang="en-US" sz="1000" b="1" dirty="0">
                          <a:solidFill>
                            <a:schemeClr val="tx1"/>
                          </a:solidFill>
                        </a:rPr>
                        <a:t>開発等への支援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40589" y="39413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Tree>
    <p:extLst>
      <p:ext uri="{BB962C8B-B14F-4D97-AF65-F5344CB8AC3E}">
        <p14:creationId xmlns:p14="http://schemas.microsoft.com/office/powerpoint/2010/main" val="260218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74001" y="2294080"/>
          <a:ext cx="9475135" cy="1427544"/>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42754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▷災害弱者を生み出さないための、リアルタイムで情報伝達ができる仕組みづくりやネットワークシステム構築</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万博開催時に多くの来訪者が滞在される大阪都心では、緊急時の情報連絡を危機管理部門（又は管理者部門）とエリアマネジメン</a:t>
                      </a:r>
                      <a:r>
                        <a:rPr kumimoji="1" lang="ja-JP" altLang="en-US" sz="1000" b="0" dirty="0">
                          <a:solidFill>
                            <a:srgbClr val="FF0000"/>
                          </a:solidFill>
                        </a:rPr>
                        <a:t>ト</a:t>
                      </a:r>
                      <a:r>
                        <a:rPr kumimoji="1" lang="ja-JP" altLang="en-US" sz="1000" b="0" dirty="0"/>
                        <a:t>団体が連携、ピクトグラム　　　</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　　の災害版「災害種別図記号」の普及・設置や、外国人や障がい者など災害弱者を生み出さないためのシステム・アプリ開発等が必要。</a:t>
                      </a:r>
                      <a:endParaRPr kumimoji="1" lang="en-US" altLang="ja-JP" sz="1000" b="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t>▷</a:t>
                      </a:r>
                      <a:r>
                        <a:rPr kumimoji="1" lang="ja-JP" altLang="en-US" sz="1000" b="0" dirty="0">
                          <a:solidFill>
                            <a:schemeClr val="tx1"/>
                          </a:solidFill>
                        </a:rPr>
                        <a:t>脅威が高まるテロへの対策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テロ組織は、刃物</a:t>
                      </a:r>
                      <a:r>
                        <a:rPr kumimoji="1" lang="ja-JP" altLang="en-US" sz="1000" b="0" dirty="0"/>
                        <a:t>や車両等の身近な手段によるテロ事件を称賛し、更なるテロの実行を呼び掛けている。</a:t>
                      </a:r>
                      <a:endParaRPr kumimoji="1" lang="en-US" altLang="ja-JP" sz="1000" b="0" dirty="0"/>
                    </a:p>
                    <a:p>
                      <a:pPr algn="l">
                        <a:lnSpc>
                          <a:spcPct val="100000"/>
                        </a:lnSpc>
                      </a:pPr>
                      <a:r>
                        <a:rPr kumimoji="1" lang="ja-JP" altLang="en-US" sz="1000" b="0" dirty="0"/>
                        <a:t>▷高度化するサイバー犯罪・サイバー攻撃への対応</a:t>
                      </a:r>
                      <a:endParaRPr kumimoji="1" lang="en-US" altLang="ja-JP" sz="1000" b="0" dirty="0"/>
                    </a:p>
                    <a:p>
                      <a:pPr algn="l">
                        <a:lnSpc>
                          <a:spcPct val="100000"/>
                        </a:lnSpc>
                      </a:pPr>
                      <a:r>
                        <a:rPr kumimoji="1" lang="ja-JP" altLang="en-US" sz="1000" b="0" dirty="0"/>
                        <a:t>　   サイバー犯罪・サイバー攻撃はその手口を巧妙化させており、サイバー空間における脅威は極めて深刻な情勢。</a:t>
                      </a:r>
                      <a:endParaRPr kumimoji="1" lang="en-US" altLang="ja-JP" sz="1000" b="0" dirty="0"/>
                    </a:p>
                  </a:txBody>
                  <a:tcPr marL="100806" marR="100806" marT="50403" marB="50403" anchor="ctr"/>
                </a:tc>
                <a:extLst>
                  <a:ext uri="{0D108BD9-81ED-4DB2-BD59-A6C34878D82A}">
                    <a16:rowId xmlns:a16="http://schemas.microsoft.com/office/drawing/2014/main" val="933281075"/>
                  </a:ext>
                </a:extLst>
              </a:tr>
            </a:tbl>
          </a:graphicData>
        </a:graphic>
      </p:graphicFrame>
      <p:sp>
        <p:nvSpPr>
          <p:cNvPr id="24" name="正方形/長方形 23"/>
          <p:cNvSpPr/>
          <p:nvPr/>
        </p:nvSpPr>
        <p:spPr>
          <a:xfrm>
            <a:off x="421269" y="5534421"/>
            <a:ext cx="9434300" cy="161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6"/>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01483" y="522086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a:stCxn id="16" idx="4"/>
            <a:endCxn id="18" idx="1"/>
          </p:cNvCxnSpPr>
          <p:nvPr/>
        </p:nvCxnSpPr>
        <p:spPr>
          <a:xfrm>
            <a:off x="399342" y="2437533"/>
            <a:ext cx="4094" cy="28117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37759" y="216457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33632" y="2143729"/>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23410" y="525554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19497" y="5248578"/>
            <a:ext cx="3678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p:cNvGraphicFramePr>
            <a:graphicFrameLocks noGrp="1"/>
          </p:cNvGraphicFramePr>
          <p:nvPr/>
        </p:nvGraphicFramePr>
        <p:xfrm>
          <a:off x="421269" y="5623103"/>
          <a:ext cx="9540000" cy="1467755"/>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2795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▶様々な媒体を通じた情報発信により、国内外からの来阪者が安心できる環境づくりへの財政支援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r h="120692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▶国家の危機管理対策として「安全・安心な万博の実現」を位置づけ</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・会場内や会場外の主要駅等における万全の警備体制等の構築</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lvl="0" indent="-180975" defTabSz="959937">
                        <a:defRPr/>
                      </a:pPr>
                      <a:r>
                        <a:rPr kumimoji="1" lang="ja-JP" altLang="en-US" sz="1000" b="0" u="none" dirty="0">
                          <a:solidFill>
                            <a:schemeClr val="tx1"/>
                          </a:solidFill>
                          <a:effectLst/>
                          <a:latin typeface="+mn-ea"/>
                          <a:ea typeface="+mn-ea"/>
                        </a:rPr>
                        <a:t>　・自主警備体制の働き掛け等による警備環境の整備　</a:t>
                      </a:r>
                      <a:endParaRPr kumimoji="1" lang="en-US" altLang="ja-JP" sz="10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・テロを含む治安対策に先端技術を活用する等の取組みの強化</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▶サイバーセキュリティ戦略の取組み推進</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・国内でサイバーセキュリティの専門人材は質的にも量的にも圧倒的に不足していることから、人材の育成・確保に向け、継続的な人的支援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・リスクマネジメントの促進や対処態勢の整備など関係組織のサイバーセキュリティ確保のための取組みへの支援</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防災対策、テロ・サイバー等防犯対策、雑踏対策などのセキュリティ対策</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485270"/>
            <a:ext cx="9540000" cy="57708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開催時に、世界各国から訪れる全ての来訪者が安心して万博を楽しむためには、様々なツールや手法による緊急時の情報発信など、大規模自然災害等への対策は不可欠。国内外の要人だけでなく、多数の来場客が来阪することが予測されており、開催期間中の警備強化は必要不可欠。　また、近年、脅威が高まっているテロへの対策や、大規模なサイバーテロに備えたサイバーセキュリティ強化の取組みが重要。</a:t>
            </a:r>
          </a:p>
        </p:txBody>
      </p:sp>
      <p:graphicFrame>
        <p:nvGraphicFramePr>
          <p:cNvPr id="27" name="表 26"/>
          <p:cNvGraphicFramePr>
            <a:graphicFrameLocks noGrp="1"/>
          </p:cNvGraphicFramePr>
          <p:nvPr>
            <p:extLst>
              <p:ext uri="{D42A27DB-BD31-4B8C-83A1-F6EECF244321}">
                <p14:modId xmlns:p14="http://schemas.microsoft.com/office/powerpoint/2010/main" val="249048493"/>
              </p:ext>
            </p:extLst>
          </p:nvPr>
        </p:nvGraphicFramePr>
        <p:xfrm>
          <a:off x="567569" y="3878273"/>
          <a:ext cx="9288000" cy="130851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防災</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DX</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を活用した博覧会会場での実証実験＜文科省＞　</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海洋関係の取組発信＜内閣府＞</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被災地から生まれる未来社会に向けた最新技術の情報発信＜復興庁・経産省＞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緊急事態対処における無人航空機の活用及び有人機・無人機連携技術の研究</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警察庁</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9" name="表 28"/>
          <p:cNvGraphicFramePr>
            <a:graphicFrameLocks noGrp="1"/>
          </p:cNvGraphicFramePr>
          <p:nvPr/>
        </p:nvGraphicFramePr>
        <p:xfrm>
          <a:off x="247352" y="1058955"/>
          <a:ext cx="9585919" cy="1055052"/>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285751">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46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・埋立地（夢洲・咲洲・舞洲）における浸水対策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・おおさか防災ネットの多言語対応化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・国、関西広域連合と連携した防災・減災対策の推進　　</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・大阪府・大阪市の防災計画に基づく防災・減災対策の推進</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57344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939773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20663" y="5310556"/>
            <a:ext cx="9434300" cy="1770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51983"/>
            <a:ext cx="5038725" cy="369332"/>
          </a:xfrm>
          <a:prstGeom prst="rect">
            <a:avLst/>
          </a:prstGeom>
        </p:spPr>
        <p:txBody>
          <a:bodyPr>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10731" y="5015247"/>
            <a:ext cx="198002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stCxn id="16" idx="4"/>
            <a:endCxn id="18" idx="1"/>
          </p:cNvCxnSpPr>
          <p:nvPr/>
        </p:nvCxnSpPr>
        <p:spPr>
          <a:xfrm>
            <a:off x="375432" y="2461142"/>
            <a:ext cx="3238" cy="25513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218818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586846" y="218146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07652" y="50028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61205" y="4945273"/>
            <a:ext cx="234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4" name="表 3"/>
          <p:cNvGraphicFramePr>
            <a:graphicFrameLocks noGrp="1"/>
          </p:cNvGraphicFramePr>
          <p:nvPr/>
        </p:nvGraphicFramePr>
        <p:xfrm>
          <a:off x="540253" y="2426053"/>
          <a:ext cx="9564916" cy="132000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▷空港等での感染症水際対策の</a:t>
                      </a:r>
                      <a:r>
                        <a:rPr kumimoji="1" lang="ja-JP" altLang="en-US" sz="1000" b="0" strike="noStrike" dirty="0">
                          <a:solidFill>
                            <a:schemeClr val="tx1"/>
                          </a:solidFill>
                        </a:rPr>
                        <a:t>適切な運用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a:t>
                      </a:r>
                      <a:r>
                        <a:rPr kumimoji="1" lang="ja-JP" altLang="en-US" sz="1000" b="0" baseline="0" dirty="0">
                          <a:solidFill>
                            <a:schemeClr val="tx1"/>
                          </a:solidFill>
                        </a:rPr>
                        <a:t>    </a:t>
                      </a:r>
                      <a:r>
                        <a:rPr kumimoji="1" lang="ja-JP" altLang="en-US" sz="1000" b="0" dirty="0">
                          <a:solidFill>
                            <a:schemeClr val="tx1"/>
                          </a:solidFill>
                        </a:rPr>
                        <a:t>新興感染症等の国内流入を防ぐため、国の玄関口である国際空港等において</a:t>
                      </a:r>
                      <a:r>
                        <a:rPr kumimoji="1" lang="ja-JP" altLang="en-US" sz="1000" b="0" u="none" dirty="0">
                          <a:solidFill>
                            <a:schemeClr val="tx1"/>
                          </a:solidFill>
                        </a:rPr>
                        <a:t>、</a:t>
                      </a:r>
                      <a:r>
                        <a:rPr kumimoji="1" lang="ja-JP" altLang="en-US" sz="1000" b="0" dirty="0">
                          <a:solidFill>
                            <a:schemeClr val="tx1"/>
                          </a:solidFill>
                        </a:rPr>
                        <a:t>水際対策の柔軟かつ適切な運用が必要。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▷サーベイランス体制の強化</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新興感染症等の国内流入を早期に探知し、対策につなげることができるよう、サーベイランス体制の強化が不可欠。　</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▷感染の発生状況や感染者の動向の情報共有が必要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都道府県及び保健所設置市を横断した情報共有の体制や手段が必要。</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▷医療提供体制の整備</a:t>
                      </a:r>
                      <a:endParaRPr kumimoji="1" lang="en-US" altLang="ja-JP" sz="10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　　新興感染症等が国内に流入した際に、速やかに必要な医療にアクセスできる体制づくりが必要。</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nvGraphicFramePr>
        <p:xfrm>
          <a:off x="420663" y="5363033"/>
          <a:ext cx="9540000" cy="170100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1333071">
                <a:tc>
                  <a:txBody>
                    <a:bodyPr/>
                    <a:lstStyle/>
                    <a:p>
                      <a:pPr marL="180975" lvl="0" indent="-180975" defTabSz="959937">
                        <a:defRPr/>
                      </a:pPr>
                      <a:endParaRPr kumimoji="1" lang="en-US" altLang="ja-JP" sz="1050" b="1" dirty="0">
                        <a:solidFill>
                          <a:schemeClr val="tx1"/>
                        </a:solidFill>
                        <a:latin typeface="+mn-ea"/>
                        <a:ea typeface="+mn-ea"/>
                      </a:endParaRPr>
                    </a:p>
                    <a:p>
                      <a:pPr marL="180975" lvl="0" indent="-180975" defTabSz="959937">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新興感染症等に対応する検疫体制の充実・強化（検疫所職員の充実等）　</a:t>
                      </a:r>
                      <a:endParaRPr kumimoji="1" lang="en-US" altLang="ja-JP" sz="1050" b="1" u="none" dirty="0">
                        <a:solidFill>
                          <a:schemeClr val="tx1"/>
                        </a:solidFill>
                        <a:effectLst/>
                        <a:latin typeface="+mn-ea"/>
                        <a:ea typeface="+mn-ea"/>
                      </a:endParaRPr>
                    </a:p>
                    <a:p>
                      <a:pPr marL="180975" lvl="0" indent="-180975" defTabSz="959937">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新興感染症等の国内流入に関するサーベイランス体制強化に係る都道府県等への支援・国の専門機関による人的・技術的支援や実施に係る財政支援等　</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新興感染症等の国内流入時に都道府県及び保健所設置市を横断して、感染の発生状況や感染者の動向・接点履歴などの情報共有と調整を迅速に行う</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u="none" dirty="0">
                          <a:solidFill>
                            <a:schemeClr val="tx1"/>
                          </a:solidFill>
                          <a:effectLst/>
                          <a:latin typeface="+mn-ea"/>
                          <a:ea typeface="+mn-ea"/>
                        </a:rPr>
                        <a:t>　国の体制作り及び</a:t>
                      </a:r>
                      <a:r>
                        <a:rPr kumimoji="1" lang="en-US" altLang="ja-JP" sz="1050" b="1" u="none" dirty="0">
                          <a:solidFill>
                            <a:schemeClr val="tx1"/>
                          </a:solidFill>
                          <a:effectLst/>
                          <a:latin typeface="+mn-ea"/>
                          <a:ea typeface="+mn-ea"/>
                        </a:rPr>
                        <a:t>ICT</a:t>
                      </a:r>
                      <a:r>
                        <a:rPr kumimoji="1" lang="ja-JP" altLang="en-US" sz="1050" b="1" u="none" dirty="0">
                          <a:solidFill>
                            <a:schemeClr val="tx1"/>
                          </a:solidFill>
                          <a:effectLst/>
                          <a:latin typeface="+mn-ea"/>
                          <a:ea typeface="+mn-ea"/>
                        </a:rPr>
                        <a:t>化による効率的な情報共有体制の確立　</a:t>
                      </a: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a:t>
                      </a:r>
                      <a:r>
                        <a:rPr kumimoji="1" lang="ja-JP" altLang="en-US" sz="1050" b="1" u="none" dirty="0">
                          <a:solidFill>
                            <a:schemeClr val="tx1"/>
                          </a:solidFill>
                          <a:effectLst/>
                          <a:latin typeface="+mn-ea"/>
                          <a:ea typeface="+mn-ea"/>
                        </a:rPr>
                        <a:t>新興感染症等に対応できる医療提供体制整備に係る財政支援　</a:t>
                      </a:r>
                      <a:endParaRPr kumimoji="1" lang="en-US" altLang="ja-JP" sz="1050" b="1"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n-ea"/>
                        <a:ea typeface="+mn-ea"/>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　感染症対策の強化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26231" y="490260"/>
            <a:ext cx="9540000" cy="415498"/>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人類の未来への希望を示す万博として、全ての来訪者が安心して大阪・関西に集い、万博を楽しめるよう、新型コロナウイルス感染症の対応を踏まえ、新興感染症等を想定した体制の整備が不可欠。</a:t>
            </a:r>
          </a:p>
        </p:txBody>
      </p:sp>
      <p:graphicFrame>
        <p:nvGraphicFramePr>
          <p:cNvPr id="25" name="表 24"/>
          <p:cNvGraphicFramePr>
            <a:graphicFrameLocks noGrp="1"/>
          </p:cNvGraphicFramePr>
          <p:nvPr>
            <p:extLst>
              <p:ext uri="{D42A27DB-BD31-4B8C-83A1-F6EECF244321}">
                <p14:modId xmlns:p14="http://schemas.microsoft.com/office/powerpoint/2010/main" val="1919289774"/>
              </p:ext>
            </p:extLst>
          </p:nvPr>
        </p:nvGraphicFramePr>
        <p:xfrm>
          <a:off x="611857" y="4141278"/>
          <a:ext cx="9288000" cy="847343"/>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44173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3136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026092"/>
                  </a:ext>
                </a:extLst>
              </a:tr>
            </a:tbl>
          </a:graphicData>
        </a:graphic>
      </p:graphicFrame>
      <p:graphicFrame>
        <p:nvGraphicFramePr>
          <p:cNvPr id="28" name="表 27"/>
          <p:cNvGraphicFramePr>
            <a:graphicFrameLocks noGrp="1"/>
          </p:cNvGraphicFramePr>
          <p:nvPr/>
        </p:nvGraphicFramePr>
        <p:xfrm>
          <a:off x="180312" y="1078201"/>
          <a:ext cx="9585919" cy="98143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8929">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3679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・保健所体制の強化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・検疫所との連携・強化</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・万博開催期間における感染症強化サーベイランス</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381549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90759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736600" y="895547"/>
            <a:ext cx="8623300" cy="5185137"/>
          </a:xfrm>
          <a:prstGeom prst="rect">
            <a:avLst/>
          </a:prstGeom>
          <a:noFill/>
        </p:spPr>
        <p:txBody>
          <a:bodyPr wrap="square">
            <a:spAutoFit/>
          </a:bodyPr>
          <a:lstStyle/>
          <a:p>
            <a:pPr lvl="0" algn="just">
              <a:lnSpc>
                <a:spcPts val="2500"/>
              </a:lnSpc>
              <a:defRPr/>
            </a:pPr>
            <a:r>
              <a:rPr lang="ja-JP" altLang="en-US" sz="1300" b="1" dirty="0">
                <a:solidFill>
                  <a:srgbClr val="000000"/>
                </a:solidFill>
                <a:latin typeface="+mn-ea"/>
                <a:cs typeface="Times New Roman" panose="02020603050405020304" pitchFamily="18" charset="0"/>
              </a:rPr>
              <a:t>１　</a:t>
            </a:r>
            <a:r>
              <a:rPr lang="ja-JP" altLang="ja-JP" sz="1300" b="1" dirty="0">
                <a:latin typeface="+mn-ea"/>
              </a:rPr>
              <a:t>大阪・関西万博の成功と、未来の成長・飛躍に向けて</a:t>
            </a:r>
            <a:endParaRPr lang="en-US" altLang="ja-JP" sz="1300" dirty="0">
              <a:latin typeface="+mn-ea"/>
            </a:endParaRPr>
          </a:p>
          <a:p>
            <a:pPr>
              <a:lnSpc>
                <a:spcPts val="2500"/>
              </a:lnSpc>
            </a:pPr>
            <a:r>
              <a:rPr lang="ja-JP" altLang="en-US" sz="1200" dirty="0">
                <a:latin typeface="+mn-ea"/>
              </a:rPr>
              <a:t>　大阪・関西万博の開幕まで</a:t>
            </a:r>
            <a:r>
              <a:rPr lang="en-US" altLang="ja-JP" sz="1200" dirty="0">
                <a:latin typeface="+mn-ea"/>
              </a:rPr>
              <a:t>500</a:t>
            </a:r>
            <a:r>
              <a:rPr lang="ja-JP" altLang="en-US" sz="1200" dirty="0">
                <a:latin typeface="+mn-ea"/>
              </a:rPr>
              <a:t>日を切り、会場建設が急ピッチで進められ、全国的な機運醸成の動きも高まってきている。そして、万博の最大の目的である「未来社会の実験場」の実現に向けた取組みの具体化も着実に進捗している。</a:t>
            </a:r>
            <a:endParaRPr lang="en-US" altLang="ja-JP" sz="1200" dirty="0">
              <a:latin typeface="+mn-ea"/>
            </a:endParaRPr>
          </a:p>
          <a:p>
            <a:pPr>
              <a:lnSpc>
                <a:spcPts val="2500"/>
              </a:lnSpc>
            </a:pPr>
            <a:r>
              <a:rPr lang="ja-JP" altLang="en-US" sz="1200" dirty="0">
                <a:latin typeface="+mn-ea"/>
              </a:rPr>
              <a:t>　万博の舞台となる大阪に、我が国の英知と情熱を集結させ、子どもたちをはじめ、世界中から訪れる人々に「いのち輝く未来社会のデザイン」を示し万博を成功に導く。そして、万博をインパクトに、大阪・関西、ひいては日本</a:t>
            </a:r>
            <a:r>
              <a:rPr lang="ja-JP" altLang="ja-JP" sz="1200" dirty="0">
                <a:latin typeface="+mn-ea"/>
              </a:rPr>
              <a:t>を持続的に発展させ</a:t>
            </a:r>
            <a:r>
              <a:rPr lang="ja-JP" altLang="en-US" sz="1200" dirty="0">
                <a:latin typeface="+mn-ea"/>
              </a:rPr>
              <a:t>るとともに、</a:t>
            </a:r>
            <a:r>
              <a:rPr lang="ja-JP" altLang="ja-JP" sz="1200" dirty="0">
                <a:latin typeface="+mn-ea"/>
              </a:rPr>
              <a:t>様々な</a:t>
            </a:r>
            <a:r>
              <a:rPr lang="ja-JP" altLang="en-US" sz="1200" dirty="0">
                <a:latin typeface="+mn-ea"/>
              </a:rPr>
              <a:t>世界的</a:t>
            </a:r>
            <a:r>
              <a:rPr lang="ja-JP" altLang="ja-JP" sz="1200" dirty="0">
                <a:latin typeface="+mn-ea"/>
              </a:rPr>
              <a:t>課題の解決へ</a:t>
            </a:r>
            <a:r>
              <a:rPr lang="ja-JP" altLang="en-US" sz="1200" dirty="0">
                <a:latin typeface="+mn-ea"/>
              </a:rPr>
              <a:t>も</a:t>
            </a:r>
            <a:r>
              <a:rPr lang="ja-JP" altLang="ja-JP" sz="1200" dirty="0">
                <a:latin typeface="+mn-ea"/>
              </a:rPr>
              <a:t>貢献</a:t>
            </a:r>
            <a:r>
              <a:rPr lang="ja-JP" altLang="en-US" sz="1200" dirty="0">
                <a:latin typeface="+mn-ea"/>
              </a:rPr>
              <a:t>し</a:t>
            </a:r>
            <a:r>
              <a:rPr lang="ja-JP" altLang="ja-JP" sz="1200" dirty="0">
                <a:latin typeface="+mn-ea"/>
              </a:rPr>
              <a:t>て</a:t>
            </a:r>
            <a:r>
              <a:rPr lang="ja-JP" altLang="en-US" sz="1200" dirty="0">
                <a:latin typeface="+mn-ea"/>
              </a:rPr>
              <a:t>いく。万博に向けた総仕上げを一丸となって加速させていく。</a:t>
            </a: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a:lnSpc>
                <a:spcPts val="2500"/>
              </a:lnSpc>
            </a:pPr>
            <a:endParaRPr kumimoji="0" lang="en-US" altLang="ja-JP" sz="13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lvl="0" algn="just">
              <a:lnSpc>
                <a:spcPts val="2500"/>
              </a:lnSpc>
              <a:defRPr/>
            </a:pPr>
            <a:r>
              <a:rPr lang="ja-JP" altLang="en-US" sz="1300" b="1" dirty="0">
                <a:solidFill>
                  <a:srgbClr val="000000"/>
                </a:solidFill>
                <a:latin typeface="+mn-ea"/>
                <a:cs typeface="Times New Roman" panose="02020603050405020304" pitchFamily="18" charset="0"/>
              </a:rPr>
              <a:t>２　「大阪版万博アクションプラン」の改訂</a:t>
            </a:r>
            <a:endParaRPr lang="ja-JP" altLang="ja-JP" sz="1300" dirty="0">
              <a:solidFill>
                <a:prstClr val="black"/>
              </a:solidFill>
              <a:latin typeface="+mn-ea"/>
              <a:cs typeface="ＭＳ Ｐゴシック" panose="020B0600070205080204" pitchFamily="50" charset="-128"/>
            </a:endParaRPr>
          </a:p>
          <a:p>
            <a:pPr>
              <a:lnSpc>
                <a:spcPts val="2500"/>
              </a:lnSpc>
            </a:pPr>
            <a:r>
              <a:rPr lang="ja-JP" altLang="en-US" sz="1200" dirty="0">
                <a:latin typeface="+mn-ea"/>
              </a:rPr>
              <a:t>　</a:t>
            </a:r>
            <a:r>
              <a:rPr lang="ja-JP" altLang="ja-JP" sz="1200" dirty="0">
                <a:latin typeface="+mn-ea"/>
              </a:rPr>
              <a:t>大阪府・大阪市においては、万博の成功と、そのポテンシャルを活かした持続的な成長への道筋を確かなものとするため、</a:t>
            </a:r>
            <a:r>
              <a:rPr lang="en-US" altLang="ja-JP" sz="1200" dirty="0">
                <a:latin typeface="+mn-ea"/>
              </a:rPr>
              <a:t>2022</a:t>
            </a:r>
            <a:r>
              <a:rPr lang="ja-JP" altLang="ja-JP" sz="1200" dirty="0">
                <a:latin typeface="+mn-ea"/>
              </a:rPr>
              <a:t>年５月に「大阪・関西万博を契機とした「未来社会」の実現に向けて（大阪版アクションプラン）」を策定。同プランに基づき、各項目の施策化を重点的に進めるとともに、博覧会協会や経済界等とも連携しながら、国との協議・調整を行ってきた。</a:t>
            </a:r>
          </a:p>
          <a:p>
            <a:pPr>
              <a:lnSpc>
                <a:spcPts val="2500"/>
              </a:lnSpc>
            </a:pPr>
            <a:r>
              <a:rPr lang="ja-JP" altLang="en-US" sz="1200" dirty="0">
                <a:latin typeface="+mn-ea"/>
              </a:rPr>
              <a:t>　この間の協議の結果、国のアクションプランへの位置付けや国と地方との協議体の設置、補助事業への採択などの成果も表れているが、更なる府市の取組の具体化に向けバージョンアップを図ることとした。</a:t>
            </a:r>
            <a:endParaRPr lang="en-US" altLang="ja-JP" sz="1200" dirty="0">
              <a:latin typeface="+mn-ea"/>
            </a:endParaRPr>
          </a:p>
          <a:p>
            <a:pPr>
              <a:lnSpc>
                <a:spcPts val="2500"/>
              </a:lnSpc>
            </a:pPr>
            <a:r>
              <a:rPr lang="ja-JP" altLang="en-US" sz="1200" dirty="0">
                <a:latin typeface="+mn-ea"/>
              </a:rPr>
              <a:t>　開幕まで</a:t>
            </a:r>
            <a:r>
              <a:rPr lang="en-US" altLang="ja-JP" sz="1200" dirty="0">
                <a:latin typeface="+mn-ea"/>
              </a:rPr>
              <a:t>500</a:t>
            </a:r>
            <a:r>
              <a:rPr lang="ja-JP" altLang="en-US" sz="1200" dirty="0">
                <a:latin typeface="+mn-ea"/>
              </a:rPr>
              <a:t>日を切る中、各事業が万博開幕までに間に合うよう、その進捗や国との協議の進展など、適宜把握し、必要に応じて内容を充実させていく。</a:t>
            </a:r>
            <a:endParaRPr lang="ja-JP" altLang="ja-JP" sz="1200" dirty="0">
              <a:latin typeface="+mn-ea"/>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改訂にあたって</a:t>
            </a:r>
          </a:p>
        </p:txBody>
      </p:sp>
    </p:spTree>
    <p:extLst>
      <p:ext uri="{BB962C8B-B14F-4D97-AF65-F5344CB8AC3E}">
        <p14:creationId xmlns:p14="http://schemas.microsoft.com/office/powerpoint/2010/main" val="286816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6083803"/>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79109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flipH="1">
            <a:off x="341494" y="3048270"/>
            <a:ext cx="0" cy="27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86804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870524"/>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80277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68770" y="575646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一般交通への働きかけ</a:t>
            </a:r>
            <a:r>
              <a:rPr kumimoji="0"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TDM</a:t>
            </a:r>
            <a:endPar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2" name="表 21"/>
          <p:cNvGraphicFramePr>
            <a:graphicFrameLocks noGrp="1"/>
          </p:cNvGraphicFramePr>
          <p:nvPr/>
        </p:nvGraphicFramePr>
        <p:xfrm>
          <a:off x="368004" y="3241228"/>
          <a:ext cx="9540000" cy="107616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▷来場者輸送対策を実施しても発生が予想される混雑への対応</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チケットコントロールなどの来場者需要の平準化並びに運行本数の増便などの供給拡大策を実施しても発生が予想される　</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鉄道の混雑や道路の渋滞に対して、一般交通への対策（働きかけ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）の実施が必要。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▷一般交通への働きかけ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を実施する必要性の周知</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府民・市民・企業等に対し、万博期間中に働きかけ</a:t>
                      </a:r>
                      <a:r>
                        <a:rPr kumimoji="1" lang="en-US" altLang="ja-JP" sz="1000" b="0" i="0" u="none" strike="noStrike" kern="1200" cap="none" spc="0" normalizeH="0" baseline="0" noProof="0" dirty="0">
                          <a:ln>
                            <a:noFill/>
                          </a:ln>
                          <a:solidFill>
                            <a:prstClr val="black"/>
                          </a:solidFill>
                          <a:effectLst/>
                          <a:uLnTx/>
                          <a:uFillTx/>
                          <a:latin typeface="+mn-lt"/>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を実施する必要性を周知し、理解を深めてもらう方策が必要。</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aphicFrame>
        <p:nvGraphicFramePr>
          <p:cNvPr id="25" name="表 24"/>
          <p:cNvGraphicFramePr>
            <a:graphicFrameLocks noGrp="1"/>
          </p:cNvGraphicFramePr>
          <p:nvPr/>
        </p:nvGraphicFramePr>
        <p:xfrm>
          <a:off x="394744" y="6232852"/>
          <a:ext cx="9360584" cy="60710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60710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ea"/>
                          <a:ea typeface="+mn-ea"/>
                          <a:cs typeface="+mn-cs"/>
                        </a:rPr>
                        <a:t>▶府・市、博覧会協会、地元経済界等による交通円滑化の取組に対する支援　</a:t>
                      </a:r>
                      <a:endParaRPr kumimoji="1" lang="en-US" altLang="ja-JP" sz="1050" b="1"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    ・一般交通への働きかけ</a:t>
                      </a:r>
                      <a:r>
                        <a:rPr kumimoji="1" lang="en-US" altLang="ja-JP" sz="1000" b="0" i="0" u="none" strike="noStrike" kern="1200" cap="none" spc="0" normalizeH="0" baseline="0" noProof="0" dirty="0">
                          <a:ln>
                            <a:noFill/>
                          </a:ln>
                          <a:solidFill>
                            <a:prstClr val="black"/>
                          </a:solidFill>
                          <a:effectLst/>
                          <a:uLnTx/>
                          <a:uFillTx/>
                          <a:latin typeface="+mn-ea"/>
                          <a:ea typeface="+mn-ea"/>
                          <a:cs typeface="+mn-cs"/>
                        </a:rPr>
                        <a:t>TDM</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の実施（万博開催前の試行実施含む）に関して交通円滑化推進会議を通じての助言・協力及び財政支援 </a:t>
                      </a:r>
                      <a:endParaRPr kumimoji="1" lang="en-US" altLang="ja-JP" sz="1000" b="0" i="0" u="none" strike="noStrike" kern="1200" cap="none" spc="0" normalizeH="0" baseline="0" noProof="0" dirty="0">
                        <a:ln>
                          <a:noFill/>
                        </a:ln>
                        <a:solidFill>
                          <a:prstClr val="black"/>
                        </a:solidFill>
                        <a:effectLst/>
                        <a:uLnTx/>
                        <a:uFillTx/>
                        <a:latin typeface="+mn-ea"/>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ea"/>
                          <a:ea typeface="+mn-ea"/>
                          <a:cs typeface="+mn-cs"/>
                        </a:rPr>
                        <a:t>    </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・パンフレット配布や</a:t>
                      </a:r>
                      <a:r>
                        <a:rPr kumimoji="1" lang="en-US" altLang="ja-JP" sz="1000" b="0" i="0" u="none" strike="noStrike" kern="1200" cap="none" spc="0" normalizeH="0" baseline="0" noProof="0" dirty="0">
                          <a:ln>
                            <a:noFill/>
                          </a:ln>
                          <a:solidFill>
                            <a:prstClr val="black"/>
                          </a:solidFill>
                          <a:effectLst/>
                          <a:uLnTx/>
                          <a:uFillTx/>
                          <a:latin typeface="+mn-ea"/>
                          <a:ea typeface="+mn-ea"/>
                          <a:cs typeface="+mn-cs"/>
                        </a:rPr>
                        <a:t>CM</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の実施など広報活動を行うための財政支援</a:t>
                      </a: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497234"/>
            <a:ext cx="9540000" cy="923330"/>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一方で、現況の鉄道や道路では、通勤・通学時間帯などで混雑している箇所があり、万博の来場者輸送の交通マネージメントだけでなく、一般交通の抑制や平準化などを実施す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そのため、在宅勤務や時差出勤、混雑予想箇所の迂回など、住民や企業等の交通にあたっての行動変容を促す取り組みを関係者が一体となって検討・調整し、広く協力を働きかけ、円滑な万博来場者輸送と都市活動の両立をめざす。</a:t>
            </a:r>
          </a:p>
        </p:txBody>
      </p:sp>
      <p:graphicFrame>
        <p:nvGraphicFramePr>
          <p:cNvPr id="30" name="表 29"/>
          <p:cNvGraphicFramePr>
            <a:graphicFrameLocks noGrp="1"/>
          </p:cNvGraphicFramePr>
          <p:nvPr>
            <p:extLst>
              <p:ext uri="{D42A27DB-BD31-4B8C-83A1-F6EECF244321}">
                <p14:modId xmlns:p14="http://schemas.microsoft.com/office/powerpoint/2010/main" val="2468167537"/>
              </p:ext>
            </p:extLst>
          </p:nvPr>
        </p:nvGraphicFramePr>
        <p:xfrm>
          <a:off x="556920" y="4809994"/>
          <a:ext cx="9162169" cy="811212"/>
        </p:xfrm>
        <a:graphic>
          <a:graphicData uri="http://schemas.openxmlformats.org/drawingml/2006/table">
            <a:tbl>
              <a:tblPr bandRow="1">
                <a:tableStyleId>{5940675A-B579-460E-94D1-54222C63F5DA}</a:tableStyleId>
              </a:tblPr>
              <a:tblGrid>
                <a:gridCol w="2663421">
                  <a:extLst>
                    <a:ext uri="{9D8B030D-6E8A-4147-A177-3AD203B41FA5}">
                      <a16:colId xmlns:a16="http://schemas.microsoft.com/office/drawing/2014/main" val="525926817"/>
                    </a:ext>
                  </a:extLst>
                </a:gridCol>
                <a:gridCol w="6498748">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内閣府、内閣官房と補助金の獲得に向けた協議を継続中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graphicFrame>
        <p:nvGraphicFramePr>
          <p:cNvPr id="31" name="表 30"/>
          <p:cNvGraphicFramePr>
            <a:graphicFrameLocks noGrp="1"/>
          </p:cNvGraphicFramePr>
          <p:nvPr/>
        </p:nvGraphicFramePr>
        <p:xfrm>
          <a:off x="262200" y="1515980"/>
          <a:ext cx="9585919" cy="1315429"/>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29565">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9707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・博覧会協会、府・市等が参画する</a:t>
                      </a:r>
                      <a:r>
                        <a:rPr kumimoji="1" lang="en-US" altLang="ja-JP" sz="1000" b="1" dirty="0">
                          <a:solidFill>
                            <a:schemeClr val="tx1"/>
                          </a:solidFill>
                        </a:rPr>
                        <a:t>2025</a:t>
                      </a:r>
                      <a:r>
                        <a:rPr kumimoji="1" lang="ja-JP" altLang="en-US" sz="1000" b="1" dirty="0">
                          <a:solidFill>
                            <a:schemeClr val="tx1"/>
                          </a:solidFill>
                        </a:rPr>
                        <a:t>年日本国際博覧会来場者輸送対策協議会において、以下の方針を策定。</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来場者輸送基本方針</a:t>
                      </a:r>
                      <a:r>
                        <a:rPr kumimoji="1" lang="en-US" altLang="ja-JP" sz="1000" b="1" dirty="0">
                          <a:solidFill>
                            <a:schemeClr val="tx1"/>
                          </a:solidFill>
                        </a:rPr>
                        <a:t>【2022</a:t>
                      </a:r>
                      <a:r>
                        <a:rPr kumimoji="1" lang="ja-JP" altLang="en-US" sz="1000" b="1" dirty="0">
                          <a:solidFill>
                            <a:schemeClr val="tx1"/>
                          </a:solidFill>
                        </a:rPr>
                        <a:t>年年</a:t>
                      </a:r>
                      <a:r>
                        <a:rPr kumimoji="1" lang="en-US" altLang="ja-JP" sz="1000" b="1" dirty="0">
                          <a:solidFill>
                            <a:schemeClr val="tx1"/>
                          </a:solidFill>
                        </a:rPr>
                        <a:t>6</a:t>
                      </a:r>
                      <a:r>
                        <a:rPr kumimoji="1" lang="ja-JP" altLang="en-US" sz="1000" b="1" dirty="0">
                          <a:solidFill>
                            <a:schemeClr val="tx1"/>
                          </a:solidFill>
                        </a:rPr>
                        <a:t>月策定</a:t>
                      </a:r>
                      <a:r>
                        <a:rPr kumimoji="1" lang="en-US" altLang="ja-JP" sz="1000" b="1" dirty="0">
                          <a:solidFill>
                            <a:schemeClr val="tx1"/>
                          </a:solidFill>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・大阪・関西万博　来場者輸送具体方針（アクションプラン）第</a:t>
                      </a:r>
                      <a:r>
                        <a:rPr kumimoji="1" lang="en-US" altLang="ja-JP" sz="1000" b="1" dirty="0">
                          <a:solidFill>
                            <a:schemeClr val="tx1"/>
                          </a:solidFill>
                        </a:rPr>
                        <a:t>2</a:t>
                      </a:r>
                      <a:r>
                        <a:rPr kumimoji="1" lang="ja-JP" altLang="en-US" sz="1000" b="1" dirty="0">
                          <a:solidFill>
                            <a:schemeClr val="tx1"/>
                          </a:solidFill>
                        </a:rPr>
                        <a:t>版</a:t>
                      </a:r>
                      <a:r>
                        <a:rPr kumimoji="1" lang="en-US" altLang="ja-JP" sz="1000" b="1" dirty="0">
                          <a:solidFill>
                            <a:schemeClr val="tx1"/>
                          </a:solidFill>
                        </a:rPr>
                        <a:t>【2023</a:t>
                      </a:r>
                      <a:r>
                        <a:rPr kumimoji="1" lang="ja-JP" altLang="en-US" sz="1000" b="1" dirty="0">
                          <a:solidFill>
                            <a:schemeClr val="tx1"/>
                          </a:solidFill>
                        </a:rPr>
                        <a:t>年</a:t>
                      </a:r>
                      <a:r>
                        <a:rPr kumimoji="1" lang="en-US" altLang="ja-JP" sz="1000" b="1" dirty="0">
                          <a:solidFill>
                            <a:schemeClr val="tx1"/>
                          </a:solidFill>
                        </a:rPr>
                        <a:t>5</a:t>
                      </a:r>
                      <a:r>
                        <a:rPr kumimoji="1" lang="ja-JP" altLang="en-US" sz="1000" b="1" dirty="0">
                          <a:solidFill>
                            <a:schemeClr val="tx1"/>
                          </a:solidFill>
                        </a:rPr>
                        <a:t>月策定</a:t>
                      </a:r>
                      <a:r>
                        <a:rPr kumimoji="1" lang="en-US" altLang="ja-JP" sz="1000" b="1" dirty="0">
                          <a:solidFill>
                            <a:schemeClr val="tx1"/>
                          </a:solidFill>
                        </a:rPr>
                        <a:t>】</a:t>
                      </a:r>
                    </a:p>
                    <a:p>
                      <a:pPr marL="114300" marR="0" lvl="0" indent="-11430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・府市、博覧会協会、経済団体、国等が参画する</a:t>
                      </a:r>
                      <a:r>
                        <a:rPr kumimoji="1" lang="en-US" altLang="ja-JP" sz="1000" b="1" dirty="0">
                          <a:solidFill>
                            <a:schemeClr val="tx1"/>
                          </a:solidFill>
                        </a:rPr>
                        <a:t>2025</a:t>
                      </a:r>
                      <a:r>
                        <a:rPr kumimoji="1" lang="ja-JP" altLang="en-US" sz="1000" b="1" dirty="0">
                          <a:solidFill>
                            <a:schemeClr val="tx1"/>
                          </a:solidFill>
                        </a:rPr>
                        <a:t>年大阪・関西万博</a:t>
                      </a:r>
                      <a:r>
                        <a:rPr kumimoji="1" lang="ja-JP" altLang="en-US" sz="1000" b="1" baseline="0" dirty="0">
                          <a:solidFill>
                            <a:schemeClr val="tx1"/>
                          </a:solidFill>
                        </a:rPr>
                        <a:t> 交通円滑化推進会議（会長：知事、会長代行：市長）を</a:t>
                      </a:r>
                      <a:r>
                        <a:rPr kumimoji="1" lang="en-US" altLang="ja-JP" sz="1000" b="1" baseline="0" dirty="0">
                          <a:solidFill>
                            <a:schemeClr val="tx1"/>
                          </a:solidFill>
                        </a:rPr>
                        <a:t>2022</a:t>
                      </a:r>
                      <a:r>
                        <a:rPr kumimoji="1" lang="ja-JP" altLang="en-US" sz="1000" b="1" baseline="0" dirty="0">
                          <a:solidFill>
                            <a:schemeClr val="tx1"/>
                          </a:solidFill>
                        </a:rPr>
                        <a:t>年</a:t>
                      </a:r>
                      <a:r>
                        <a:rPr kumimoji="1" lang="en-US" altLang="ja-JP" sz="1000" b="1" baseline="0" dirty="0">
                          <a:solidFill>
                            <a:schemeClr val="tx1"/>
                          </a:solidFill>
                        </a:rPr>
                        <a:t>12</a:t>
                      </a:r>
                      <a:r>
                        <a:rPr kumimoji="1" lang="ja-JP" altLang="en-US" sz="1000" b="1" baseline="0" dirty="0">
                          <a:solidFill>
                            <a:schemeClr val="tx1"/>
                          </a:solidFill>
                        </a:rPr>
                        <a:t>月</a:t>
                      </a:r>
                      <a:r>
                        <a:rPr kumimoji="1" lang="en-US" altLang="ja-JP" sz="1000" b="1" baseline="0" dirty="0">
                          <a:solidFill>
                            <a:schemeClr val="tx1"/>
                          </a:solidFill>
                        </a:rPr>
                        <a:t>27</a:t>
                      </a:r>
                      <a:r>
                        <a:rPr kumimoji="1" lang="ja-JP" altLang="en-US" sz="1000" b="1" baseline="0" dirty="0">
                          <a:solidFill>
                            <a:schemeClr val="tx1"/>
                          </a:solidFill>
                        </a:rPr>
                        <a:t>日に設置。</a:t>
                      </a:r>
                      <a:endParaRPr kumimoji="1" lang="en-US" altLang="ja-JP" sz="1000" b="1" baseline="0"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20" name="テキスト ボックス 19"/>
          <p:cNvSpPr txBox="1"/>
          <p:nvPr/>
        </p:nvSpPr>
        <p:spPr>
          <a:xfrm>
            <a:off x="497629" y="442060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1862269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69769" y="5379368"/>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527498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5026973"/>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cxnSpLocks/>
          </p:cNvCxnSpPr>
          <p:nvPr/>
        </p:nvCxnSpPr>
        <p:spPr>
          <a:xfrm>
            <a:off x="318811" y="2799275"/>
            <a:ext cx="0" cy="2227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3960" y="256418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449728" y="2567063"/>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157228" y="501459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184812" y="495463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万博開催時の物流交通対策</a:t>
            </a:r>
          </a:p>
        </p:txBody>
      </p:sp>
      <p:graphicFrame>
        <p:nvGraphicFramePr>
          <p:cNvPr id="22" name="表 21"/>
          <p:cNvGraphicFramePr>
            <a:graphicFrameLocks noGrp="1"/>
          </p:cNvGraphicFramePr>
          <p:nvPr>
            <p:extLst>
              <p:ext uri="{D42A27DB-BD31-4B8C-83A1-F6EECF244321}">
                <p14:modId xmlns:p14="http://schemas.microsoft.com/office/powerpoint/2010/main" val="3189234928"/>
              </p:ext>
            </p:extLst>
          </p:nvPr>
        </p:nvGraphicFramePr>
        <p:xfrm>
          <a:off x="443663" y="2862474"/>
          <a:ext cx="9540000" cy="6588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366416">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▷万博工事期間中及び万博開催期間中の各対策実施に向け、港湾関係者と協議・調整を行う必要がある</a:t>
                      </a: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r h="16626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txBody>
                  <a:tcPr marL="100806" marR="100806" marT="50403" marB="50403" anchor="ctr"/>
                </a:tc>
                <a:extLst>
                  <a:ext uri="{0D108BD9-81ED-4DB2-BD59-A6C34878D82A}">
                    <a16:rowId xmlns:a16="http://schemas.microsoft.com/office/drawing/2014/main" val="298666776"/>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132523098"/>
              </p:ext>
            </p:extLst>
          </p:nvPr>
        </p:nvGraphicFramePr>
        <p:xfrm>
          <a:off x="394744" y="5538519"/>
          <a:ext cx="9360584" cy="529042"/>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529042">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万博工事期間中及び</a:t>
                      </a:r>
                      <a:r>
                        <a:rPr kumimoji="1" lang="ja-JP" altLang="en-US" sz="1050" b="1" u="none" dirty="0">
                          <a:solidFill>
                            <a:schemeClr val="tx1"/>
                          </a:solidFill>
                          <a:effectLst/>
                          <a:latin typeface="+mn-ea"/>
                          <a:ea typeface="+mn-ea"/>
                        </a:rPr>
                        <a:t>万博開催期間中のターミナルゲート時間延長・咲洲へのシフト等、物流交通対策に対する支援</a:t>
                      </a:r>
                      <a:endParaRPr kumimoji="1" lang="ja-JP" altLang="en-US" sz="105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311249" y="540791"/>
            <a:ext cx="9540000" cy="738664"/>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大阪・関西万博への来場者は、会期中で約２，８２０万人が想定されており、博覧会協会において、来場者の平準化など、来場者輸送の交通マネージメントに最大限、取り組んでいるが、あわせて</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万博工事期間中及び万博開催期</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間中の万博関連車両の円滑な交通を確保するため、年間</a:t>
            </a:r>
            <a:r>
              <a:rPr kumimoji="0"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約</a:t>
            </a:r>
            <a:r>
              <a:rPr kumimoji="0"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TEU</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の貨物量を取り扱う夢洲のコンテナターミナルへ出入りしているトレーラーを咲洲へシフトするなど、夢洲周辺の物流車両の渋滞緩和を図る必要がある。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132499277"/>
              </p:ext>
            </p:extLst>
          </p:nvPr>
        </p:nvGraphicFramePr>
        <p:xfrm>
          <a:off x="262200" y="1343380"/>
          <a:ext cx="9585919" cy="1005387"/>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936">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66074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・万博関連車両（工事車両含む）の円滑な交通を確保するために実施する物流車両の交通混雑緩和にかかる取組に対する支援。</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1" dirty="0">
                        <a:solidFill>
                          <a:srgbClr val="FF0000"/>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500918182"/>
              </p:ext>
            </p:extLst>
          </p:nvPr>
        </p:nvGraphicFramePr>
        <p:xfrm>
          <a:off x="467328" y="3880999"/>
          <a:ext cx="9288000" cy="811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国「アクションプラン</a:t>
                      </a:r>
                      <a:r>
                        <a:rPr lang="en-US" altLang="ja-JP" sz="1000" b="1" dirty="0">
                          <a:solidFill>
                            <a:schemeClr val="tx1"/>
                          </a:solidFill>
                          <a:latin typeface="+mn-ea"/>
                        </a:rPr>
                        <a:t>Ver.</a:t>
                      </a:r>
                      <a:r>
                        <a:rPr lang="ja-JP" altLang="en-US" sz="1000" b="1" dirty="0">
                          <a:solidFill>
                            <a:schemeClr val="tx1"/>
                          </a:solidFill>
                          <a:latin typeface="+mn-ea"/>
                        </a:rPr>
                        <a:t>４」の</a:t>
                      </a:r>
                      <a:endParaRPr lang="en-US" altLang="ja-JP" sz="10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rPr>
                        <a:t>記載内容</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国との協議の進捗状況</a:t>
                      </a:r>
                      <a:endParaRPr kumimoji="1" lang="en-US" altLang="ja-JP" sz="10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898582"/>
                  </a:ext>
                </a:extLst>
              </a:tr>
            </a:tbl>
          </a:graphicData>
        </a:graphic>
      </p:graphicFrame>
      <p:sp>
        <p:nvSpPr>
          <p:cNvPr id="21" name="テキスト ボックス 20"/>
          <p:cNvSpPr txBox="1"/>
          <p:nvPr/>
        </p:nvSpPr>
        <p:spPr>
          <a:xfrm>
            <a:off x="394744" y="350603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spTree>
    <p:extLst>
      <p:ext uri="{BB962C8B-B14F-4D97-AF65-F5344CB8AC3E}">
        <p14:creationId xmlns:p14="http://schemas.microsoft.com/office/powerpoint/2010/main" val="257112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p>
        </p:txBody>
      </p:sp>
      <p:sp>
        <p:nvSpPr>
          <p:cNvPr id="6" name="テキスト ボックス 5"/>
          <p:cNvSpPr txBox="1"/>
          <p:nvPr/>
        </p:nvSpPr>
        <p:spPr>
          <a:xfrm>
            <a:off x="1889915" y="4914900"/>
            <a:ext cx="6300793" cy="861774"/>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① 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② 次世代ヘルスケア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大阪・関西のポテンシャルを活かし、ライフサイエンス分野で“突き抜けた”存在に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大阪・関西にはライフサイエンス分野の大学、研究機関等が集積。そこから生まれる様々なシーズをうまく事業化に結び付けていく。</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大阪のライフサイエンス拠点</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・彩都：創薬等の研究開発拠点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・健都：循環器疾患の予防･医療･研究で世界をリードする拠点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・中之島：再生医療をベースに、最先端の未来医療の産業化を推進する拠点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大阪の持つポテンシャルを磨いて伸ばし、ライフサイエンス分野で突き抜けた存在に。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健康寿命の延伸をめざし、次世代ヘルスケアを推進。“</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大阪の健康寿命は全国的にも低位。デジタル技術を活用した次世代ヘルスケアの推進により、「誰もがいきいきと長く活躍できる社会」を実現。</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国際的な最先端未来医療都市の実現</a:t>
            </a: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スーパーシティも活用し、国内外の患者への「未来医療」の提供等により、国際貢献を推進。</a:t>
            </a: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「健康・医療」分野における未来社会の姿</a:t>
            </a: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55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110342300"/>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□再生医療の産業化に向けた検討</a:t>
                      </a:r>
                      <a:endParaRPr kumimoji="1" lang="en-US" altLang="ja-JP" sz="1300" strike="sngStrike" dirty="0">
                        <a:solidFill>
                          <a:srgbClr val="FF0000"/>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・自家細胞を用いた自由診療の適正な普及に向けた医療機関支援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a:solidFill>
                            <a:schemeClr val="tx1"/>
                          </a:solidFill>
                          <a:latin typeface="BIZ UDPゴシック" panose="020B0400000000000000" pitchFamily="50" charset="-128"/>
                          <a:ea typeface="BIZ UDPゴシック" panose="020B0400000000000000" pitchFamily="50" charset="-128"/>
                        </a:rPr>
                        <a:t>iPS</a:t>
                      </a:r>
                      <a:r>
                        <a:rPr lang="ja-JP" altLang="en-US" sz="1100" dirty="0">
                          <a:solidFill>
                            <a:schemeClr val="tx1"/>
                          </a:solidFill>
                          <a:latin typeface="BIZ UDPゴシック" panose="020B0400000000000000" pitchFamily="50" charset="-128"/>
                          <a:ea typeface="BIZ UDPゴシック" panose="020B0400000000000000" pitchFamily="50" charset="-128"/>
                        </a:rPr>
                        <a:t>、間葉系幹細胞等）を用いた再生医療等製品の普及促進に向けた課題と対応策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年春</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頃</a:t>
                      </a:r>
                      <a:r>
                        <a:rPr kumimoji="1" lang="ja-JP" altLang="en-US" sz="1100" dirty="0">
                          <a:solidFill>
                            <a:schemeClr val="tx1"/>
                          </a:solidFill>
                          <a:latin typeface="BIZ UDPゴシック" panose="020B0400000000000000" pitchFamily="50" charset="-128"/>
                          <a:ea typeface="BIZ UDPゴシック" panose="020B0400000000000000" pitchFamily="50" charset="-128"/>
                        </a:rPr>
                        <a:t>に中之島（大阪）に未来医療国際拠点</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（名称：</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Nakanoshima Qross</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がオープン予定</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 Qross</a:t>
                      </a:r>
                      <a:r>
                        <a:rPr lang="ja-JP" altLang="en-US" sz="1100" dirty="0">
                          <a:solidFill>
                            <a:schemeClr val="tx1"/>
                          </a:solidFill>
                          <a:latin typeface="BIZ UDPゴシック" panose="020B0400000000000000" pitchFamily="50" charset="-128"/>
                          <a:ea typeface="BIZ UDPゴシック" panose="020B0400000000000000" pitchFamily="50" charset="-128"/>
                        </a:rPr>
                        <a:t>における「</a:t>
                      </a:r>
                      <a:r>
                        <a:rPr lang="en-US" altLang="ja-JP" sz="1100" dirty="0">
                          <a:solidFill>
                            <a:schemeClr val="tx1"/>
                          </a:solidFill>
                          <a:latin typeface="BIZ UDPゴシック" panose="020B0400000000000000" pitchFamily="50" charset="-128"/>
                          <a:ea typeface="BIZ UDPゴシック" panose="020B0400000000000000" pitchFamily="50" charset="-128"/>
                        </a:rPr>
                        <a:t>my iPS</a:t>
                      </a:r>
                      <a:r>
                        <a:rPr lang="ja-JP" altLang="en-US" sz="1100" dirty="0">
                          <a:solidFill>
                            <a:schemeClr val="tx1"/>
                          </a:solidFill>
                          <a:latin typeface="BIZ UDPゴシック" panose="020B0400000000000000" pitchFamily="50" charset="-128"/>
                          <a:ea typeface="BIZ UDPゴシック" panose="020B0400000000000000" pitchFamily="50" charset="-128"/>
                        </a:rPr>
                        <a:t>細胞」の開発製造、供給開始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・再生医療に携わる企業等を支援するプラットフォームの構築</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□再生医療の普及と産業化の進展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・再生医療技術を核とした先端医療の普及と産業化モデルの確立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・再生医療技術に関して、世界からの認知を受け、大阪へ投資が向かうグローバル産業として成長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defTabSz="443194">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12232"/>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iPS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細胞やヒト体性幹細胞を活用した再生医療の産業化～</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2AB246C-D6C3-4324-A739-9AC17F6C0836}"/>
              </a:ext>
            </a:extLst>
          </p:cNvPr>
          <p:cNvSpPr/>
          <p:nvPr/>
        </p:nvSpPr>
        <p:spPr>
          <a:xfrm>
            <a:off x="3650884" y="3926089"/>
            <a:ext cx="2778492" cy="180584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再生医療を国内外へ発信</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ヘルスケアパビリオンにおいて、</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細胞による“生きる心臓モデル”の展示をはじめ、大阪・関西の再生医療のポテンシャルを発信</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・国と連携し、大阪・関西の最先端の取組みを発信（</a:t>
            </a:r>
            <a:r>
              <a:rPr kumimoji="1" lang="en-US" altLang="ja-JP" sz="1100"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strike="noStrike" dirty="0">
                <a:solidFill>
                  <a:schemeClr val="tx1"/>
                </a:solidFill>
                <a:latin typeface="BIZ UDPゴシック" panose="020B0400000000000000" pitchFamily="50" charset="-128"/>
                <a:ea typeface="BIZ UDPゴシック" panose="020B0400000000000000" pitchFamily="50" charset="-128"/>
              </a:rPr>
              <a:t> Qross</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とも連携）</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3754724" y="378650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53" y="4472885"/>
            <a:ext cx="1708331" cy="1708331"/>
          </a:xfrm>
          <a:prstGeom prst="rect">
            <a:avLst/>
          </a:prstGeom>
        </p:spPr>
      </p:pic>
      <p:sp>
        <p:nvSpPr>
          <p:cNvPr id="21" name="テキスト ボックス 20">
            <a:extLst>
              <a:ext uri="{FF2B5EF4-FFF2-40B4-BE49-F238E27FC236}">
                <a16:creationId xmlns:a16="http://schemas.microsoft.com/office/drawing/2014/main" id="{233774CE-BB03-49E5-94E8-1F2C71E354FD}"/>
              </a:ext>
            </a:extLst>
          </p:cNvPr>
          <p:cNvSpPr txBox="1"/>
          <p:nvPr/>
        </p:nvSpPr>
        <p:spPr>
          <a:xfrm>
            <a:off x="538480" y="6219220"/>
            <a:ext cx="2692897" cy="32225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800" strike="noStrike" dirty="0" err="1">
                <a:latin typeface="BIZ UDPゴシック" panose="020B0400000000000000" pitchFamily="50" charset="-128"/>
                <a:ea typeface="BIZ UDPゴシック" panose="020B0400000000000000" pitchFamily="50" charset="-128"/>
              </a:rPr>
              <a:t>Nakanoshima</a:t>
            </a:r>
            <a:r>
              <a:rPr kumimoji="1" lang="en-US" altLang="ja-JP" sz="800" strike="noStrike" dirty="0">
                <a:latin typeface="BIZ UDPゴシック" panose="020B0400000000000000" pitchFamily="50" charset="-128"/>
                <a:ea typeface="BIZ UDPゴシック" panose="020B0400000000000000" pitchFamily="50" charset="-128"/>
              </a:rPr>
              <a:t> </a:t>
            </a:r>
            <a:r>
              <a:rPr kumimoji="1" lang="en-US" altLang="ja-JP" sz="800" strike="noStrike" dirty="0" err="1">
                <a:latin typeface="BIZ UDPゴシック" panose="020B0400000000000000" pitchFamily="50" charset="-128"/>
                <a:ea typeface="BIZ UDPゴシック" panose="020B0400000000000000" pitchFamily="50" charset="-128"/>
              </a:rPr>
              <a:t>Qross</a:t>
            </a:r>
            <a:r>
              <a:rPr lang="ja-JP" altLang="en-US" sz="800" b="1" dirty="0">
                <a:solidFill>
                  <a:prstClr val="black"/>
                </a:solidFill>
                <a:latin typeface="BIZ UDPゴシック" panose="020B0400000000000000" pitchFamily="50" charset="-128"/>
                <a:ea typeface="BIZ UDPゴシック" panose="020B0400000000000000" pitchFamily="50" charset="-128"/>
              </a:rPr>
              <a:t>　</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0" lang="zh-TW"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HP</a:t>
            </a:r>
          </a:p>
        </p:txBody>
      </p:sp>
    </p:spTree>
    <p:extLst>
      <p:ext uri="{BB962C8B-B14F-4D97-AF65-F5344CB8AC3E}">
        <p14:creationId xmlns:p14="http://schemas.microsoft.com/office/powerpoint/2010/main" val="295551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02830" y="5268130"/>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1824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557005157"/>
              </p:ext>
            </p:extLst>
          </p:nvPr>
        </p:nvGraphicFramePr>
        <p:xfrm>
          <a:off x="511620" y="3657902"/>
          <a:ext cx="9360001" cy="1521392"/>
        </p:xfrm>
        <a:graphic>
          <a:graphicData uri="http://schemas.openxmlformats.org/drawingml/2006/table">
            <a:tbl>
              <a:tblPr bandRow="1">
                <a:tableStyleId>{5940675A-B579-460E-94D1-54222C63F5DA}</a:tableStyleId>
              </a:tblPr>
              <a:tblGrid>
                <a:gridCol w="1260030">
                  <a:extLst>
                    <a:ext uri="{9D8B030D-6E8A-4147-A177-3AD203B41FA5}">
                      <a16:colId xmlns:a16="http://schemas.microsoft.com/office/drawing/2014/main" val="525926817"/>
                    </a:ext>
                  </a:extLst>
                </a:gridCol>
                <a:gridCol w="8099971">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800" b="1" dirty="0">
                          <a:solidFill>
                            <a:schemeClr val="tx1"/>
                          </a:solidFill>
                          <a:latin typeface="+mn-ea"/>
                        </a:rPr>
                        <a:t>国「アクションプラン</a:t>
                      </a:r>
                      <a:r>
                        <a:rPr lang="en-US" altLang="ja-JP" sz="800" b="1" u="none" dirty="0">
                          <a:solidFill>
                            <a:schemeClr val="tx1"/>
                          </a:solidFill>
                          <a:latin typeface="+mn-ea"/>
                        </a:rPr>
                        <a:t>Ver.</a:t>
                      </a:r>
                      <a:r>
                        <a:rPr lang="en-US" altLang="ja-JP" sz="800" b="1" u="none" strike="noStrike" baseline="0" dirty="0">
                          <a:solidFill>
                            <a:schemeClr val="tx1"/>
                          </a:solidFill>
                          <a:latin typeface="+mn-ea"/>
                        </a:rPr>
                        <a:t>4</a:t>
                      </a:r>
                      <a:r>
                        <a:rPr lang="ja-JP" altLang="en-US" sz="800" b="1" u="none" dirty="0">
                          <a:solidFill>
                            <a:schemeClr val="tx1"/>
                          </a:solidFill>
                          <a:latin typeface="+mn-ea"/>
                        </a:rPr>
                        <a:t>」</a:t>
                      </a:r>
                      <a:r>
                        <a:rPr lang="ja-JP" altLang="en-US" sz="800" b="1" dirty="0">
                          <a:solidFill>
                            <a:schemeClr val="tx1"/>
                          </a:solidFill>
                          <a:latin typeface="+mn-ea"/>
                        </a:rPr>
                        <a:t>の記載内容</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000" dirty="0">
                          <a:solidFill>
                            <a:schemeClr val="tx1"/>
                          </a:solidFill>
                          <a:latin typeface="+mn-ea"/>
                        </a:rPr>
                        <a:t>再⽣・細胞医療・遺伝⼦治療分野の情報発信 ／ </a:t>
                      </a:r>
                      <a:r>
                        <a:rPr lang="ja-JP" altLang="en-US" sz="1000" strike="noStrike" dirty="0">
                          <a:solidFill>
                            <a:schemeClr val="tx1"/>
                          </a:solidFill>
                          <a:latin typeface="+mn-ea"/>
                        </a:rPr>
                        <a:t>⽇本の先進的な医薬品等の情報発信 ／ 障害者⾃⽴⽀援機器等開発促進　</a:t>
                      </a:r>
                      <a:r>
                        <a:rPr kumimoji="1" lang="en-US" altLang="ja-JP" sz="1000" dirty="0">
                          <a:solidFill>
                            <a:schemeClr val="tx1"/>
                          </a:solidFill>
                          <a:latin typeface="+mn-ea"/>
                        </a:rPr>
                        <a:t>&lt;</a:t>
                      </a:r>
                      <a:r>
                        <a:rPr kumimoji="1" lang="ja-JP" altLang="en-US" sz="1000" dirty="0">
                          <a:solidFill>
                            <a:schemeClr val="tx1"/>
                          </a:solidFill>
                          <a:latin typeface="+mn-ea"/>
                        </a:rPr>
                        <a:t>厚労省</a:t>
                      </a:r>
                      <a:r>
                        <a:rPr kumimoji="1" lang="en-US" altLang="ja-JP" sz="1000" dirty="0">
                          <a:solidFill>
                            <a:schemeClr val="tx1"/>
                          </a:solidFill>
                          <a:latin typeface="+mn-ea"/>
                        </a:rPr>
                        <a:t>&gt;</a:t>
                      </a:r>
                    </a:p>
                    <a:p>
                      <a:pPr marL="171450" indent="-171450">
                        <a:buFont typeface="Wingdings" panose="05000000000000000000" pitchFamily="2" charset="2"/>
                        <a:buChar char="l"/>
                      </a:pPr>
                      <a:r>
                        <a:rPr lang="ja-JP" altLang="en-US" sz="1000" strike="noStrike" dirty="0">
                          <a:solidFill>
                            <a:schemeClr val="tx1"/>
                          </a:solidFill>
                          <a:latin typeface="+mn-ea"/>
                        </a:rPr>
                        <a:t>医療機器等における先進的研究開発・開発体制強靭化事業の採択者による体験コーナー　</a:t>
                      </a:r>
                      <a:r>
                        <a:rPr lang="en-US" altLang="ja-JP" sz="1000" strike="noStrike" dirty="0">
                          <a:solidFill>
                            <a:schemeClr val="tx1"/>
                          </a:solidFill>
                          <a:latin typeface="+mn-ea"/>
                        </a:rPr>
                        <a:t>&lt;</a:t>
                      </a:r>
                      <a:r>
                        <a:rPr lang="ja-JP" altLang="en-US" sz="1000" strike="noStrike" dirty="0">
                          <a:solidFill>
                            <a:schemeClr val="tx1"/>
                          </a:solidFill>
                          <a:latin typeface="+mn-ea"/>
                        </a:rPr>
                        <a:t>経産省</a:t>
                      </a:r>
                      <a:r>
                        <a:rPr lang="en-US" altLang="ja-JP" sz="1000" strike="noStrike"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」に上記厚労省事業について記載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関係省庁、府市、協会からなる関係者会議を設置（</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4</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同協議会において、万博で発信する健康・医療分野の取組みの全体像や具体的企画案を検討中</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00" b="0" u="none" kern="1200" dirty="0">
                          <a:solidFill>
                            <a:schemeClr val="tx1"/>
                          </a:solidFill>
                          <a:latin typeface="+mn-ea"/>
                          <a:ea typeface="+mn-ea"/>
                          <a:cs typeface="+mn-cs"/>
                        </a:rPr>
                        <a:t>2023</a:t>
                      </a:r>
                      <a:r>
                        <a:rPr kumimoji="1" lang="ja-JP" altLang="en-US" sz="1000" b="0" u="none" kern="1200" dirty="0">
                          <a:solidFill>
                            <a:schemeClr val="tx1"/>
                          </a:solidFill>
                          <a:latin typeface="+mn-ea"/>
                          <a:ea typeface="+mn-ea"/>
                          <a:cs typeface="+mn-cs"/>
                        </a:rPr>
                        <a:t>年</a:t>
                      </a:r>
                      <a:r>
                        <a:rPr kumimoji="1" lang="en-US" altLang="ja-JP" sz="1000" b="0" u="none" kern="1200" dirty="0">
                          <a:solidFill>
                            <a:schemeClr val="tx1"/>
                          </a:solidFill>
                          <a:latin typeface="+mn-ea"/>
                          <a:ea typeface="+mn-ea"/>
                          <a:cs typeface="+mn-cs"/>
                        </a:rPr>
                        <a:t>5</a:t>
                      </a:r>
                      <a:r>
                        <a:rPr kumimoji="1" lang="ja-JP" altLang="en-US" sz="1000" b="0" u="none" kern="1200" dirty="0">
                          <a:solidFill>
                            <a:schemeClr val="tx1"/>
                          </a:solidFill>
                          <a:latin typeface="+mn-ea"/>
                          <a:ea typeface="+mn-ea"/>
                          <a:cs typeface="+mn-cs"/>
                        </a:rPr>
                        <a:t>月、未来医療推進機構において、令和</a:t>
                      </a:r>
                      <a:r>
                        <a:rPr kumimoji="1" lang="en-US" altLang="ja-JP" sz="1000" b="0" u="none" kern="1200" dirty="0">
                          <a:solidFill>
                            <a:schemeClr val="tx1"/>
                          </a:solidFill>
                          <a:latin typeface="+mn-ea"/>
                          <a:ea typeface="+mn-ea"/>
                          <a:cs typeface="+mn-cs"/>
                        </a:rPr>
                        <a:t>4</a:t>
                      </a:r>
                      <a:r>
                        <a:rPr kumimoji="1" lang="ja-JP" altLang="en-US" sz="1000" b="0"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666975515"/>
              </p:ext>
            </p:extLst>
          </p:nvPr>
        </p:nvGraphicFramePr>
        <p:xfrm>
          <a:off x="285700" y="437937"/>
          <a:ext cx="9585919" cy="1864416"/>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426978">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43743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a:t>
                      </a:r>
                      <a:r>
                        <a:rPr kumimoji="1" lang="ja-JP" altLang="en-US" sz="1000" b="1" u="none" kern="1200" dirty="0">
                          <a:solidFill>
                            <a:schemeClr val="tx1"/>
                          </a:solidFill>
                          <a:latin typeface="+mn-ea"/>
                          <a:ea typeface="+mn-ea"/>
                          <a:cs typeface="+mn-cs"/>
                        </a:rPr>
                        <a:t>ライフサイエンス拠点（「彩都」「健都」「</a:t>
                      </a:r>
                      <a:r>
                        <a:rPr kumimoji="1" lang="en-US" altLang="ja-JP" sz="1000" b="1" u="none" kern="1200" dirty="0" err="1">
                          <a:solidFill>
                            <a:schemeClr val="tx1"/>
                          </a:solidFill>
                          <a:latin typeface="+mn-ea"/>
                          <a:ea typeface="+mn-ea"/>
                          <a:cs typeface="+mn-cs"/>
                        </a:rPr>
                        <a:t>Nakanoshima</a:t>
                      </a:r>
                      <a:r>
                        <a:rPr kumimoji="1" lang="en-US" altLang="ja-JP" sz="1000" b="1" u="none" kern="1200" dirty="0">
                          <a:solidFill>
                            <a:schemeClr val="tx1"/>
                          </a:solidFill>
                          <a:latin typeface="+mn-ea"/>
                          <a:ea typeface="+mn-ea"/>
                          <a:cs typeface="+mn-cs"/>
                        </a:rPr>
                        <a:t> </a:t>
                      </a:r>
                      <a:r>
                        <a:rPr kumimoji="1" lang="en-US" altLang="ja-JP" sz="1000" b="1" u="none" kern="1200" dirty="0" err="1">
                          <a:solidFill>
                            <a:schemeClr val="tx1"/>
                          </a:solidFill>
                          <a:latin typeface="+mn-ea"/>
                          <a:ea typeface="+mn-ea"/>
                          <a:cs typeface="+mn-cs"/>
                        </a:rPr>
                        <a:t>Qross</a:t>
                      </a:r>
                      <a:r>
                        <a:rPr kumimoji="1" lang="ja-JP" altLang="en-US" sz="1000" b="1" u="none" kern="1200" dirty="0">
                          <a:solidFill>
                            <a:schemeClr val="tx1"/>
                          </a:solidFill>
                          <a:latin typeface="+mn-ea"/>
                          <a:ea typeface="+mn-ea"/>
                          <a:cs typeface="+mn-cs"/>
                        </a:rPr>
                        <a:t>」）の形成</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・多様なプレーヤー（医療、企業、スタートアップ、アカデミア等）との共創による、再生医療の産業化推進プラットフォームの構築等を</a:t>
                      </a:r>
                      <a:r>
                        <a:rPr kumimoji="1" lang="ja-JP" altLang="en-US" sz="1000" b="1" u="none" strike="noStrike" kern="1200" dirty="0">
                          <a:solidFill>
                            <a:schemeClr val="tx1"/>
                          </a:solidFill>
                          <a:latin typeface="+mn-ea"/>
                          <a:ea typeface="+mn-ea"/>
                          <a:cs typeface="+mn-cs"/>
                        </a:rPr>
                        <a:t>検討</a:t>
                      </a:r>
                      <a:r>
                        <a:rPr kumimoji="1" lang="ja-JP" altLang="en-US" sz="1000" b="1" u="none" kern="1200" dirty="0">
                          <a:solidFill>
                            <a:schemeClr val="tx1"/>
                          </a:solidFill>
                          <a:latin typeface="+mn-ea"/>
                          <a:ea typeface="+mn-ea"/>
                          <a:cs typeface="+mn-cs"/>
                        </a:rPr>
                        <a:t>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rgbClr val="FF0000"/>
                          </a:solidFill>
                          <a:latin typeface="+mn-ea"/>
                          <a:ea typeface="+mn-ea"/>
                          <a:cs typeface="+mn-cs"/>
                        </a:rPr>
                        <a:t>　</a:t>
                      </a:r>
                      <a:r>
                        <a:rPr kumimoji="1" lang="ja-JP" altLang="en-US" sz="1000" b="1" u="none" kern="1200" dirty="0">
                          <a:solidFill>
                            <a:schemeClr val="tx1"/>
                          </a:solidFill>
                          <a:latin typeface="+mn-ea"/>
                          <a:ea typeface="+mn-ea"/>
                          <a:cs typeface="+mn-cs"/>
                        </a:rPr>
                        <a:t>（</a:t>
                      </a:r>
                      <a:r>
                        <a:rPr kumimoji="1" lang="en-US" altLang="ja-JP" sz="1000" b="1" u="none" kern="1200" dirty="0">
                          <a:solidFill>
                            <a:schemeClr val="tx1"/>
                          </a:solidFill>
                          <a:latin typeface="+mn-ea"/>
                          <a:ea typeface="+mn-ea"/>
                          <a:cs typeface="+mn-cs"/>
                        </a:rPr>
                        <a:t>R5</a:t>
                      </a:r>
                      <a:r>
                        <a:rPr kumimoji="1" lang="ja-JP" altLang="en-US" sz="1000" b="1" u="none" kern="1200" dirty="0">
                          <a:solidFill>
                            <a:schemeClr val="tx1"/>
                          </a:solidFill>
                          <a:latin typeface="+mn-ea"/>
                          <a:ea typeface="+mn-ea"/>
                          <a:cs typeface="+mn-cs"/>
                        </a:rPr>
                        <a:t>年</a:t>
                      </a:r>
                      <a:r>
                        <a:rPr kumimoji="1" lang="en-US" altLang="ja-JP" sz="1000" b="1" u="none" kern="1200" dirty="0">
                          <a:solidFill>
                            <a:schemeClr val="tx1"/>
                          </a:solidFill>
                          <a:latin typeface="+mn-ea"/>
                          <a:ea typeface="+mn-ea"/>
                          <a:cs typeface="+mn-cs"/>
                        </a:rPr>
                        <a:t>5</a:t>
                      </a:r>
                      <a:r>
                        <a:rPr kumimoji="1" lang="ja-JP" altLang="en-US" sz="1000" b="1" u="none" kern="1200" dirty="0">
                          <a:solidFill>
                            <a:schemeClr val="tx1"/>
                          </a:solidFill>
                          <a:latin typeface="+mn-ea"/>
                          <a:ea typeface="+mn-ea"/>
                          <a:cs typeface="+mn-cs"/>
                        </a:rPr>
                        <a:t>月、未来医療推進機構において、令和</a:t>
                      </a:r>
                      <a:r>
                        <a:rPr kumimoji="1" lang="en-US" altLang="ja-JP" sz="1000" b="1" u="none" kern="1200" dirty="0">
                          <a:solidFill>
                            <a:schemeClr val="tx1"/>
                          </a:solidFill>
                          <a:latin typeface="+mn-ea"/>
                          <a:ea typeface="+mn-ea"/>
                          <a:cs typeface="+mn-cs"/>
                        </a:rPr>
                        <a:t>4</a:t>
                      </a:r>
                      <a:r>
                        <a:rPr kumimoji="1" lang="ja-JP" altLang="en-US" sz="1000" b="1"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・府の政策目的である再生医療の産業化を加速させるため、オープンイノベーションを推進することを目的に、</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　専門家どうしの交流、都心立地を活かした情報発信など公的機能を付与することとし、「交流・共創・発信」の場の整備への補助を実施</a:t>
                      </a:r>
                      <a:endParaRPr kumimoji="1" lang="en-US" altLang="ja-JP" sz="1000" b="1" u="none" strike="sngStrik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・再生医療の社会受容性向上に向けて、</a:t>
                      </a:r>
                      <a:r>
                        <a:rPr kumimoji="1" lang="en-US" altLang="ja-JP" sz="1000" b="1" u="none" kern="1200" dirty="0">
                          <a:solidFill>
                            <a:schemeClr val="tx1"/>
                          </a:solidFill>
                          <a:latin typeface="+mn-ea"/>
                          <a:ea typeface="+mn-ea"/>
                          <a:cs typeface="+mn-cs"/>
                        </a:rPr>
                        <a:t>R5</a:t>
                      </a:r>
                      <a:r>
                        <a:rPr kumimoji="1" lang="ja-JP" altLang="en-US" sz="1000" b="1" u="none" kern="1200" dirty="0">
                          <a:solidFill>
                            <a:schemeClr val="tx1"/>
                          </a:solidFill>
                          <a:latin typeface="+mn-ea"/>
                          <a:ea typeface="+mn-ea"/>
                          <a:cs typeface="+mn-cs"/>
                        </a:rPr>
                        <a:t>年度は映像コンテンツの制作、メディア向け勉強会及び患者・家族向け未来医療プレフォーラムを開催予定</a:t>
                      </a:r>
                      <a:br>
                        <a:rPr kumimoji="1" lang="en-US" altLang="ja-JP" sz="1000" b="1" u="none" kern="1200" dirty="0">
                          <a:solidFill>
                            <a:schemeClr val="tx1"/>
                          </a:solidFill>
                          <a:latin typeface="+mn-ea"/>
                          <a:ea typeface="+mn-ea"/>
                          <a:cs typeface="+mn-cs"/>
                        </a:rPr>
                      </a:br>
                      <a:r>
                        <a:rPr kumimoji="1" lang="ja-JP" altLang="en-US" sz="1000" b="1" u="none" kern="1200" dirty="0">
                          <a:solidFill>
                            <a:schemeClr val="tx1"/>
                          </a:solidFill>
                          <a:latin typeface="+mn-ea"/>
                          <a:ea typeface="+mn-ea"/>
                          <a:cs typeface="+mn-cs"/>
                        </a:rPr>
                        <a:t>　 加えて、万博開催時の会場と連動したコンテンツ展示やイベントなどを検討中</a:t>
                      </a:r>
                      <a:endParaRPr kumimoji="1" lang="en-US" altLang="ja-JP" sz="1000" b="1" u="none" kern="1200" dirty="0">
                        <a:solidFill>
                          <a:schemeClr val="tx1"/>
                        </a:solidFill>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・大阪ヘルスケアパビリオンにおいて、最先端の医療技術やそれがもたらす未来社会を体験できる展示内容を検討</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407178"/>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653655"/>
            <a:ext cx="1" cy="270546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40607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287366"/>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670983"/>
            <a:ext cx="9251210" cy="636119"/>
          </a:xfrm>
          <a:prstGeom prst="rect">
            <a:avLst/>
          </a:prstGeom>
          <a:noFill/>
          <a:ln w="6350">
            <a:noFill/>
            <a:prstDash val="solid"/>
          </a:ln>
        </p:spPr>
        <p:txBody>
          <a:bodyPr wrap="square" rtlCol="0" anchor="ctr" anchorCtr="0">
            <a:no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▷再生医療に対する社会受容性の向上や事業者の参入促進に向けた効果的な情報発信</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▷再生医療の産業化に向け、細胞・組織の安定供給に向けた技術開発・サプライチェーンの構築</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▷再生医療等製品の特性に対応した各種レギュレーションが未整備</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170087397"/>
              </p:ext>
            </p:extLst>
          </p:nvPr>
        </p:nvGraphicFramePr>
        <p:xfrm>
          <a:off x="482432" y="5646115"/>
          <a:ext cx="9389187" cy="1236907"/>
        </p:xfrm>
        <a:graphic>
          <a:graphicData uri="http://schemas.openxmlformats.org/drawingml/2006/table">
            <a:tbl>
              <a:tblPr firstRow="1" bandRow="1">
                <a:tableStyleId>{2D5ABB26-0587-4C30-8999-92F81FD0307C}</a:tableStyleId>
              </a:tblPr>
              <a:tblGrid>
                <a:gridCol w="9389187">
                  <a:extLst>
                    <a:ext uri="{9D8B030D-6E8A-4147-A177-3AD203B41FA5}">
                      <a16:colId xmlns:a16="http://schemas.microsoft.com/office/drawing/2014/main" val="2309123477"/>
                    </a:ext>
                  </a:extLst>
                </a:gridCol>
              </a:tblGrid>
              <a:tr h="628283">
                <a:tc>
                  <a:txBody>
                    <a:bodyPr/>
                    <a:lstStyle/>
                    <a:p>
                      <a:pPr marL="180975" lvl="0" indent="-180975" defTabSz="959937">
                        <a:defRPr/>
                      </a:pPr>
                      <a:r>
                        <a:rPr kumimoji="1" lang="ja-JP" altLang="en-US" sz="1050" b="1" dirty="0">
                          <a:solidFill>
                            <a:prstClr val="black"/>
                          </a:solidFill>
                        </a:rPr>
                        <a:t>▶再生医療をはじめとする最先端の医療の姿を会場内外で効果的に発信</a:t>
                      </a:r>
                      <a:br>
                        <a:rPr kumimoji="1" lang="en-US" altLang="ja-JP" sz="1050" b="1" dirty="0">
                          <a:solidFill>
                            <a:prstClr val="black"/>
                          </a:solidFill>
                        </a:rPr>
                      </a:br>
                      <a:r>
                        <a:rPr kumimoji="1" lang="ja-JP" altLang="en-US" sz="1050" dirty="0">
                          <a:solidFill>
                            <a:prstClr val="black"/>
                          </a:solidFill>
                        </a:rPr>
                        <a:t>・再生医療に係る大阪・関西における最先端の取組みなどの会場内外の発信</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193718493"/>
                  </a:ext>
                </a:extLst>
              </a:tr>
              <a:tr h="608624">
                <a:tc>
                  <a:txBody>
                    <a:bodyPr/>
                    <a:lstStyle/>
                    <a:p>
                      <a:pPr marL="185738" lvl="0" indent="-185738" defTabSz="959937">
                        <a:spcBef>
                          <a:spcPts val="600"/>
                        </a:spcBef>
                        <a:defRPr/>
                      </a:pPr>
                      <a:r>
                        <a:rPr kumimoji="1" lang="ja-JP" altLang="en-US" sz="1050" b="1" dirty="0">
                          <a:solidFill>
                            <a:prstClr val="black"/>
                          </a:solidFill>
                        </a:rPr>
                        <a:t>▷万博で発信した最先端医療を国内外の患者に届ける</a:t>
                      </a:r>
                      <a:r>
                        <a:rPr kumimoji="1" lang="ja-JP" altLang="en-US" sz="1050" b="1" strike="noStrike" dirty="0">
                          <a:solidFill>
                            <a:schemeClr val="tx1"/>
                          </a:solidFill>
                        </a:rPr>
                        <a:t>ことで世界に貢献。そのために不可欠な再生医療の産業化に必要な支援</a:t>
                      </a:r>
                      <a:br>
                        <a:rPr kumimoji="1" lang="en-US" altLang="ja-JP" sz="1050" b="1" strike="noStrike" dirty="0">
                          <a:solidFill>
                            <a:schemeClr val="tx1"/>
                          </a:solidFill>
                        </a:rPr>
                      </a:br>
                      <a:r>
                        <a:rPr kumimoji="1" lang="ja-JP" altLang="en-US" sz="1050" dirty="0">
                          <a:solidFill>
                            <a:prstClr val="black"/>
                          </a:solidFill>
                        </a:rPr>
                        <a:t>・再生医療の産業化推進プラットフォーム構築に向けた継続的な財政・技術支援</a:t>
                      </a:r>
                      <a:br>
                        <a:rPr kumimoji="1" lang="en-US" altLang="ja-JP" sz="1050" dirty="0">
                          <a:solidFill>
                            <a:prstClr val="black"/>
                          </a:solidFill>
                        </a:rPr>
                      </a:br>
                      <a:r>
                        <a:rPr kumimoji="1" lang="ja-JP" altLang="en-US" sz="1050" dirty="0">
                          <a:solidFill>
                            <a:prstClr val="black"/>
                          </a:solidFill>
                        </a:rPr>
                        <a:t>・再生医療等製品の特性に対応した各種レギュレーションの整備</a:t>
                      </a:r>
                      <a:endParaRPr kumimoji="1" lang="en-US" altLang="ja-JP" sz="1050" dirty="0">
                        <a:solidFill>
                          <a:prstClr val="black"/>
                        </a:solidFill>
                      </a:endParaRPr>
                    </a:p>
                  </a:txBody>
                  <a:tcPr marL="100806" marR="100806" marT="50403" marB="50403">
                    <a:solidFill>
                      <a:schemeClr val="accent1">
                        <a:lumMod val="20000"/>
                        <a:lumOff val="80000"/>
                      </a:schemeClr>
                    </a:solidFill>
                  </a:tcPr>
                </a:tc>
                <a:extLst>
                  <a:ext uri="{0D108BD9-81ED-4DB2-BD59-A6C34878D82A}">
                    <a16:rowId xmlns:a16="http://schemas.microsoft.com/office/drawing/2014/main" val="4251755479"/>
                  </a:ext>
                </a:extLst>
              </a:tr>
            </a:tbl>
          </a:graphicData>
        </a:graphic>
      </p:graphicFrame>
      <p:grpSp>
        <p:nvGrpSpPr>
          <p:cNvPr id="32" name="グループ化 31"/>
          <p:cNvGrpSpPr/>
          <p:nvPr/>
        </p:nvGrpSpPr>
        <p:grpSpPr>
          <a:xfrm>
            <a:off x="2111404" y="5212618"/>
            <a:ext cx="2027024" cy="342401"/>
            <a:chOff x="7540340" y="5242967"/>
            <a:chExt cx="2027024" cy="342401"/>
          </a:xfrm>
        </p:grpSpPr>
        <p:sp>
          <p:nvSpPr>
            <p:cNvPr id="33" name="正方形/長方形 32"/>
            <p:cNvSpPr/>
            <p:nvPr/>
          </p:nvSpPr>
          <p:spPr>
            <a:xfrm>
              <a:off x="7638125" y="5267732"/>
              <a:ext cx="1744000" cy="317636"/>
            </a:xfrm>
            <a:prstGeom prst="rect">
              <a:avLst/>
            </a:prstGeom>
            <a:solidFill>
              <a:schemeClr val="bg1"/>
            </a:solid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4" name="正方形/長方形 33"/>
            <p:cNvSpPr/>
            <p:nvPr/>
          </p:nvSpPr>
          <p:spPr>
            <a:xfrm>
              <a:off x="7540340" y="5281589"/>
              <a:ext cx="644262" cy="265457"/>
            </a:xfrm>
            <a:prstGeom prst="rect">
              <a:avLst/>
            </a:prstGeom>
          </p:spPr>
          <p:txBody>
            <a:bodyPr wrap="square">
              <a:spAutoFit/>
            </a:bodyPr>
            <a:lstStyle/>
            <a:p>
              <a:pPr lvl="0">
                <a:lnSpc>
                  <a:spcPct val="150000"/>
                </a:lnSpc>
                <a:spcBef>
                  <a:spcPts val="1200"/>
                </a:spcBef>
              </a:pPr>
              <a:r>
                <a:rPr lang="en-US" altLang="ja-JP" sz="750" kern="100" dirty="0">
                  <a:solidFill>
                    <a:prstClr val="black"/>
                  </a:solidFill>
                  <a:latin typeface="+mn-ea"/>
                  <a:cs typeface="Times New Roman" panose="02020603050405020304" pitchFamily="18" charset="0"/>
                </a:rPr>
                <a:t>《</a:t>
              </a:r>
              <a:r>
                <a:rPr lang="ja-JP" altLang="en-US" sz="750" kern="100" dirty="0">
                  <a:solidFill>
                    <a:prstClr val="black"/>
                  </a:solidFill>
                  <a:latin typeface="+mn-ea"/>
                  <a:cs typeface="Times New Roman" panose="02020603050405020304" pitchFamily="18" charset="0"/>
                </a:rPr>
                <a:t>凡例</a:t>
              </a:r>
              <a:r>
                <a:rPr lang="en-US" altLang="ja-JP" sz="750" kern="100" dirty="0">
                  <a:solidFill>
                    <a:prstClr val="black"/>
                  </a:solidFill>
                  <a:latin typeface="+mn-ea"/>
                  <a:cs typeface="Times New Roman" panose="02020603050405020304" pitchFamily="18" charset="0"/>
                </a:rPr>
                <a:t>》</a:t>
              </a:r>
            </a:p>
          </p:txBody>
        </p:sp>
        <p:sp>
          <p:nvSpPr>
            <p:cNvPr id="35" name="正方形/長方形 34"/>
            <p:cNvSpPr/>
            <p:nvPr/>
          </p:nvSpPr>
          <p:spPr>
            <a:xfrm>
              <a:off x="7925075" y="5242967"/>
              <a:ext cx="1642289" cy="342401"/>
            </a:xfrm>
            <a:prstGeom prst="rect">
              <a:avLst/>
            </a:prstGeom>
          </p:spPr>
          <p:txBody>
            <a:bodyPr wrap="square">
              <a:spAutoFit/>
            </a:bodyPr>
            <a:lstStyle/>
            <a:p>
              <a:pPr lvl="0">
                <a:lnSpc>
                  <a:spcPct val="150000"/>
                </a:lnSpc>
                <a:spcBef>
                  <a:spcPts val="1200"/>
                </a:spcBef>
              </a:pPr>
              <a:r>
                <a:rPr lang="ja-JP" altLang="en-US" sz="650" kern="100" dirty="0">
                  <a:solidFill>
                    <a:prstClr val="black"/>
                  </a:solidFill>
                  <a:latin typeface="+mn-ea"/>
                  <a:cs typeface="Times New Roman" panose="02020603050405020304" pitchFamily="18" charset="0"/>
                </a:rPr>
                <a:t>▶：万博に向けて</a:t>
              </a:r>
              <a:endParaRPr lang="en-US" altLang="ja-JP" sz="650" kern="100" dirty="0">
                <a:solidFill>
                  <a:prstClr val="black"/>
                </a:solidFill>
                <a:latin typeface="+mn-ea"/>
                <a:cs typeface="Times New Roman" panose="02020603050405020304" pitchFamily="18" charset="0"/>
              </a:endParaRPr>
            </a:p>
            <a:p>
              <a:pPr lvl="0"/>
              <a:r>
                <a:rPr lang="ja-JP" altLang="en-US" sz="650" kern="100" dirty="0">
                  <a:solidFill>
                    <a:prstClr val="black"/>
                  </a:solidFill>
                  <a:latin typeface="+mn-ea"/>
                  <a:cs typeface="Times New Roman" panose="02020603050405020304" pitchFamily="18" charset="0"/>
                </a:rPr>
                <a:t>▷：万博を契機とした成長に向けて</a:t>
              </a:r>
              <a:endParaRPr lang="en-US" altLang="ja-JP" sz="650" kern="100" dirty="0">
                <a:solidFill>
                  <a:prstClr val="black"/>
                </a:solidFill>
                <a:latin typeface="+mn-ea"/>
                <a:cs typeface="Times New Roman" panose="02020603050405020304" pitchFamily="18" charset="0"/>
              </a:endParaRPr>
            </a:p>
          </p:txBody>
        </p:sp>
      </p:grpSp>
    </p:spTree>
    <p:extLst>
      <p:ext uri="{BB962C8B-B14F-4D97-AF65-F5344CB8AC3E}">
        <p14:creationId xmlns:p14="http://schemas.microsoft.com/office/powerpoint/2010/main" val="12794897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3620</TotalTime>
  <Words>15819</Words>
  <Application>Microsoft Office PowerPoint</Application>
  <PresentationFormat>ユーザー設定</PresentationFormat>
  <Paragraphs>1344</Paragraphs>
  <Slides>51</Slides>
  <Notes>39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51</vt:i4>
      </vt:variant>
    </vt:vector>
  </HeadingPairs>
  <TitlesOfParts>
    <vt:vector size="62" baseType="lpstr">
      <vt:lpstr>BIZ UDPゴシック</vt:lpstr>
      <vt:lpstr>Meiryo UI</vt:lpstr>
      <vt:lpstr>ＭＳ Ｐゴシック</vt:lpstr>
      <vt:lpstr>ＭＳ ゴシック</vt:lpstr>
      <vt:lpstr>メイリオ</vt:lpstr>
      <vt:lpstr>游ゴシック</vt:lpstr>
      <vt:lpstr>Arial</vt:lpstr>
      <vt:lpstr>Calibri</vt:lpstr>
      <vt:lpstr>Calibri Light</vt:lpstr>
      <vt:lpstr>Wingdings</vt:lpstr>
      <vt:lpstr>Office テーマ</vt:lpstr>
      <vt:lpstr>大阪・関西万博を契機とした「未来社会」の実現に向けて  （大阪版万博アクションプラン）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姫野　崇</cp:lastModifiedBy>
  <cp:revision>486</cp:revision>
  <cp:lastPrinted>2023-12-05T09:53:37Z</cp:lastPrinted>
  <dcterms:created xsi:type="dcterms:W3CDTF">2022-05-09T02:35:56Z</dcterms:created>
  <dcterms:modified xsi:type="dcterms:W3CDTF">2024-01-18T06:06:11Z</dcterms:modified>
</cp:coreProperties>
</file>