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412" r:id="rId2"/>
    <p:sldId id="473" r:id="rId3"/>
    <p:sldId id="494" r:id="rId4"/>
    <p:sldId id="495" r:id="rId5"/>
    <p:sldId id="497" r:id="rId6"/>
    <p:sldId id="496" r:id="rId7"/>
    <p:sldId id="498" r:id="rId8"/>
    <p:sldId id="499" r:id="rId9"/>
    <p:sldId id="500" r:id="rId10"/>
    <p:sldId id="501" r:id="rId11"/>
  </p:sldIdLst>
  <p:sldSz cx="10080625"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29" autoAdjust="0"/>
    <p:restoredTop sz="81688" autoAdjust="0"/>
  </p:normalViewPr>
  <p:slideViewPr>
    <p:cSldViewPr snapToGrid="0">
      <p:cViewPr varScale="1">
        <p:scale>
          <a:sx n="63" d="100"/>
          <a:sy n="63" d="100"/>
        </p:scale>
        <p:origin x="10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9092FB8-FD18-40AE-9D22-BEC6B050F390}" type="datetimeFigureOut">
              <a:rPr kumimoji="1" lang="ja-JP" altLang="en-US" smtClean="0"/>
              <a:t>2024/1/18</a:t>
            </a:fld>
            <a:endParaRPr kumimoji="1" lang="ja-JP" altLang="en-US" dirty="0"/>
          </a:p>
        </p:txBody>
      </p:sp>
      <p:sp>
        <p:nvSpPr>
          <p:cNvPr id="4" name="スライド イメージ プレースホルダー 3"/>
          <p:cNvSpPr>
            <a:spLocks noGrp="1" noRot="1" noChangeAspect="1"/>
          </p:cNvSpPr>
          <p:nvPr>
            <p:ph type="sldImg" idx="2"/>
          </p:nvPr>
        </p:nvSpPr>
        <p:spPr>
          <a:xfrm>
            <a:off x="1055688" y="1243013"/>
            <a:ext cx="4695825"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D89AF42-F142-4625-B4CD-E321CA960B6D}" type="slidenum">
              <a:rPr kumimoji="1" lang="ja-JP" altLang="en-US" smtClean="0"/>
              <a:t>‹#›</a:t>
            </a:fld>
            <a:endParaRPr kumimoji="1" lang="ja-JP" altLang="en-US" dirty="0"/>
          </a:p>
        </p:txBody>
      </p:sp>
    </p:spTree>
    <p:extLst>
      <p:ext uri="{BB962C8B-B14F-4D97-AF65-F5344CB8AC3E}">
        <p14:creationId xmlns:p14="http://schemas.microsoft.com/office/powerpoint/2010/main" val="1449509971"/>
      </p:ext>
    </p:extLst>
  </p:cSld>
  <p:clrMap bg1="lt1" tx1="dk1" bg2="lt2" tx2="dk2" accent1="accent1" accent2="accent2" accent3="accent3" accent4="accent4" accent5="accent5" accent6="accent6" hlink="hlink" folHlink="folHlink"/>
  <p:notesStyle>
    <a:lvl1pPr marL="0" algn="l" defTabSz="942472" rtl="0" eaLnBrk="1" latinLnBrk="0" hangingPunct="1">
      <a:defRPr kumimoji="1" sz="1237" kern="1200">
        <a:solidFill>
          <a:schemeClr val="tx1"/>
        </a:solidFill>
        <a:latin typeface="+mn-lt"/>
        <a:ea typeface="+mn-ea"/>
        <a:cs typeface="+mn-cs"/>
      </a:defRPr>
    </a:lvl1pPr>
    <a:lvl2pPr marL="471236" algn="l" defTabSz="942472" rtl="0" eaLnBrk="1" latinLnBrk="0" hangingPunct="1">
      <a:defRPr kumimoji="1" sz="1237" kern="1200">
        <a:solidFill>
          <a:schemeClr val="tx1"/>
        </a:solidFill>
        <a:latin typeface="+mn-lt"/>
        <a:ea typeface="+mn-ea"/>
        <a:cs typeface="+mn-cs"/>
      </a:defRPr>
    </a:lvl2pPr>
    <a:lvl3pPr marL="942472" algn="l" defTabSz="942472" rtl="0" eaLnBrk="1" latinLnBrk="0" hangingPunct="1">
      <a:defRPr kumimoji="1" sz="1237" kern="1200">
        <a:solidFill>
          <a:schemeClr val="tx1"/>
        </a:solidFill>
        <a:latin typeface="+mn-lt"/>
        <a:ea typeface="+mn-ea"/>
        <a:cs typeface="+mn-cs"/>
      </a:defRPr>
    </a:lvl3pPr>
    <a:lvl4pPr marL="1413708" algn="l" defTabSz="942472" rtl="0" eaLnBrk="1" latinLnBrk="0" hangingPunct="1">
      <a:defRPr kumimoji="1" sz="1237" kern="1200">
        <a:solidFill>
          <a:schemeClr val="tx1"/>
        </a:solidFill>
        <a:latin typeface="+mn-lt"/>
        <a:ea typeface="+mn-ea"/>
        <a:cs typeface="+mn-cs"/>
      </a:defRPr>
    </a:lvl4pPr>
    <a:lvl5pPr marL="1884944" algn="l" defTabSz="942472" rtl="0" eaLnBrk="1" latinLnBrk="0" hangingPunct="1">
      <a:defRPr kumimoji="1" sz="1237" kern="1200">
        <a:solidFill>
          <a:schemeClr val="tx1"/>
        </a:solidFill>
        <a:latin typeface="+mn-lt"/>
        <a:ea typeface="+mn-ea"/>
        <a:cs typeface="+mn-cs"/>
      </a:defRPr>
    </a:lvl5pPr>
    <a:lvl6pPr marL="2356180" algn="l" defTabSz="942472" rtl="0" eaLnBrk="1" latinLnBrk="0" hangingPunct="1">
      <a:defRPr kumimoji="1" sz="1237" kern="1200">
        <a:solidFill>
          <a:schemeClr val="tx1"/>
        </a:solidFill>
        <a:latin typeface="+mn-lt"/>
        <a:ea typeface="+mn-ea"/>
        <a:cs typeface="+mn-cs"/>
      </a:defRPr>
    </a:lvl6pPr>
    <a:lvl7pPr marL="2827416" algn="l" defTabSz="942472" rtl="0" eaLnBrk="1" latinLnBrk="0" hangingPunct="1">
      <a:defRPr kumimoji="1" sz="1237" kern="1200">
        <a:solidFill>
          <a:schemeClr val="tx1"/>
        </a:solidFill>
        <a:latin typeface="+mn-lt"/>
        <a:ea typeface="+mn-ea"/>
        <a:cs typeface="+mn-cs"/>
      </a:defRPr>
    </a:lvl7pPr>
    <a:lvl8pPr marL="3298652" algn="l" defTabSz="942472" rtl="0" eaLnBrk="1" latinLnBrk="0" hangingPunct="1">
      <a:defRPr kumimoji="1" sz="1237" kern="1200">
        <a:solidFill>
          <a:schemeClr val="tx1"/>
        </a:solidFill>
        <a:latin typeface="+mn-lt"/>
        <a:ea typeface="+mn-ea"/>
        <a:cs typeface="+mn-cs"/>
      </a:defRPr>
    </a:lvl8pPr>
    <a:lvl9pPr marL="3769888" algn="l" defTabSz="942472" rtl="0" eaLnBrk="1" latinLnBrk="0" hangingPunct="1">
      <a:defRPr kumimoji="1" sz="12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ED46AC97-A672-49CE-B184-0580529B73ED}" type="slidenum">
              <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2</a:t>
            </a:fld>
            <a:endParaRPr kumimoji="0"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17931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10496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29506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90905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42316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45493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44980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35767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23636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178222"/>
            <a:ext cx="8568531" cy="2506427"/>
          </a:xfrm>
        </p:spPr>
        <p:txBody>
          <a:bodyPr anchor="b"/>
          <a:lstStyle>
            <a:lvl1pPr algn="ctr">
              <a:defRPr sz="6299"/>
            </a:lvl1pPr>
          </a:lstStyle>
          <a:p>
            <a:r>
              <a:rPr lang="ja-JP" altLang="en-US"/>
              <a:t>マスター タイトルの書式設定</a:t>
            </a:r>
            <a:endParaRPr lang="en-US" dirty="0"/>
          </a:p>
        </p:txBody>
      </p:sp>
      <p:sp>
        <p:nvSpPr>
          <p:cNvPr id="3" name="Subtitle 2"/>
          <p:cNvSpPr>
            <a:spLocks noGrp="1"/>
          </p:cNvSpPr>
          <p:nvPr>
            <p:ph type="subTitle" idx="1"/>
          </p:nvPr>
        </p:nvSpPr>
        <p:spPr>
          <a:xfrm>
            <a:off x="1260078" y="3781306"/>
            <a:ext cx="7560469" cy="1738167"/>
          </a:xfrm>
        </p:spPr>
        <p:txBody>
          <a:bodyPr/>
          <a:lstStyle>
            <a:lvl1pPr marL="0" indent="0" algn="ctr">
              <a:buNone/>
              <a:defRPr sz="2520"/>
            </a:lvl1pPr>
            <a:lvl2pPr marL="479969" indent="0" algn="ctr">
              <a:buNone/>
              <a:defRPr sz="2100"/>
            </a:lvl2pPr>
            <a:lvl3pPr marL="959937" indent="0" algn="ctr">
              <a:buNone/>
              <a:defRPr sz="1890"/>
            </a:lvl3pPr>
            <a:lvl4pPr marL="1439906" indent="0" algn="ctr">
              <a:buNone/>
              <a:defRPr sz="1680"/>
            </a:lvl4pPr>
            <a:lvl5pPr marL="1919874" indent="0" algn="ctr">
              <a:buNone/>
              <a:defRPr sz="1680"/>
            </a:lvl5pPr>
            <a:lvl6pPr marL="2399843" indent="0" algn="ctr">
              <a:buNone/>
              <a:defRPr sz="1680"/>
            </a:lvl6pPr>
            <a:lvl7pPr marL="2879811" indent="0" algn="ctr">
              <a:buNone/>
              <a:defRPr sz="1680"/>
            </a:lvl7pPr>
            <a:lvl8pPr marL="3359780" indent="0" algn="ctr">
              <a:buNone/>
              <a:defRPr sz="1680"/>
            </a:lvl8pPr>
            <a:lvl9pPr marL="3839748" indent="0" algn="ctr">
              <a:buNone/>
              <a:defRPr sz="16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2024/1/18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20562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2024/1/18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24481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8" y="383297"/>
            <a:ext cx="2173635"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93044" y="383297"/>
            <a:ext cx="6394896"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2024/1/18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284649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タイトル スライド">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7686477" y="6657699"/>
            <a:ext cx="2268141" cy="383297"/>
          </a:xfrm>
          <a:prstGeom prst="rect">
            <a:avLst/>
          </a:prstGeom>
        </p:spPr>
        <p:txBody>
          <a:bodyPr vert="horz" lIns="91440" tIns="45720" rIns="91440" bIns="45720" rtlCol="0" anchor="ctr"/>
          <a:lstStyle>
            <a:lvl1pPr algn="r">
              <a:defRPr sz="992">
                <a:solidFill>
                  <a:schemeClr val="tx1">
                    <a:tint val="75000"/>
                  </a:schemeClr>
                </a:solidFill>
                <a:latin typeface="Meiryo UI" panose="020B0604030504040204" pitchFamily="50" charset="-128"/>
                <a:ea typeface="Meiryo UI" panose="020B0604030504040204" pitchFamily="50" charset="-128"/>
              </a:defRPr>
            </a:lvl1pPr>
          </a:lstStyle>
          <a:p>
            <a:fld id="{939B3220-1779-44EA-8831-6F61BDC7602A}" type="slidenum">
              <a:rPr kumimoji="1" lang="ja-JP" altLang="en-US" smtClean="0"/>
              <a:pPr/>
              <a:t>‹#›</a:t>
            </a:fld>
            <a:endParaRPr kumimoji="1" lang="ja-JP" altLang="en-US" dirty="0"/>
          </a:p>
        </p:txBody>
      </p:sp>
    </p:spTree>
    <p:extLst>
      <p:ext uri="{BB962C8B-B14F-4D97-AF65-F5344CB8AC3E}">
        <p14:creationId xmlns:p14="http://schemas.microsoft.com/office/powerpoint/2010/main" val="3626053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2024/1/18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20411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7793" y="1794831"/>
            <a:ext cx="8694539" cy="2994714"/>
          </a:xfrm>
        </p:spPr>
        <p:txBody>
          <a:bodyPr anchor="b"/>
          <a:lstStyle>
            <a:lvl1pPr>
              <a:defRPr sz="629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7793" y="4817876"/>
            <a:ext cx="8694539" cy="1574849"/>
          </a:xfrm>
        </p:spPr>
        <p:txBody>
          <a:bodyPr/>
          <a:lstStyle>
            <a:lvl1pPr marL="0" indent="0">
              <a:buNone/>
              <a:defRPr sz="2520">
                <a:solidFill>
                  <a:schemeClr val="tx1"/>
                </a:solidFill>
              </a:defRPr>
            </a:lvl1pPr>
            <a:lvl2pPr marL="479969" indent="0">
              <a:buNone/>
              <a:defRPr sz="2100">
                <a:solidFill>
                  <a:schemeClr val="tx1">
                    <a:tint val="75000"/>
                  </a:schemeClr>
                </a:solidFill>
              </a:defRPr>
            </a:lvl2pPr>
            <a:lvl3pPr marL="959937" indent="0">
              <a:buNone/>
              <a:defRPr sz="1890">
                <a:solidFill>
                  <a:schemeClr val="tx1">
                    <a:tint val="75000"/>
                  </a:schemeClr>
                </a:solidFill>
              </a:defRPr>
            </a:lvl3pPr>
            <a:lvl4pPr marL="1439906" indent="0">
              <a:buNone/>
              <a:defRPr sz="1680">
                <a:solidFill>
                  <a:schemeClr val="tx1">
                    <a:tint val="75000"/>
                  </a:schemeClr>
                </a:solidFill>
              </a:defRPr>
            </a:lvl4pPr>
            <a:lvl5pPr marL="1919874" indent="0">
              <a:buNone/>
              <a:defRPr sz="1680">
                <a:solidFill>
                  <a:schemeClr val="tx1">
                    <a:tint val="75000"/>
                  </a:schemeClr>
                </a:solidFill>
              </a:defRPr>
            </a:lvl5pPr>
            <a:lvl6pPr marL="2399843" indent="0">
              <a:buNone/>
              <a:defRPr sz="1680">
                <a:solidFill>
                  <a:schemeClr val="tx1">
                    <a:tint val="75000"/>
                  </a:schemeClr>
                </a:solidFill>
              </a:defRPr>
            </a:lvl6pPr>
            <a:lvl7pPr marL="2879811" indent="0">
              <a:buNone/>
              <a:defRPr sz="1680">
                <a:solidFill>
                  <a:schemeClr val="tx1">
                    <a:tint val="75000"/>
                  </a:schemeClr>
                </a:solidFill>
              </a:defRPr>
            </a:lvl7pPr>
            <a:lvl8pPr marL="3359780" indent="0">
              <a:buNone/>
              <a:defRPr sz="1680">
                <a:solidFill>
                  <a:schemeClr val="tx1">
                    <a:tint val="75000"/>
                  </a:schemeClr>
                </a:solidFill>
              </a:defRPr>
            </a:lvl8pPr>
            <a:lvl9pPr marL="3839748" indent="0">
              <a:buNone/>
              <a:defRPr sz="16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2024/1/18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9309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93043" y="1916484"/>
            <a:ext cx="4284266"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103316" y="1916484"/>
            <a:ext cx="4284266"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2024/1/18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08684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94356" y="383299"/>
            <a:ext cx="8694539"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4357" y="1764832"/>
            <a:ext cx="4264576"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4" name="Content Placeholder 3"/>
          <p:cNvSpPr>
            <a:spLocks noGrp="1"/>
          </p:cNvSpPr>
          <p:nvPr>
            <p:ph sz="half" idx="2"/>
          </p:nvPr>
        </p:nvSpPr>
        <p:spPr>
          <a:xfrm>
            <a:off x="694357" y="2629749"/>
            <a:ext cx="42645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103317" y="1764832"/>
            <a:ext cx="4285579"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6" name="Content Placeholder 5"/>
          <p:cNvSpPr>
            <a:spLocks noGrp="1"/>
          </p:cNvSpPr>
          <p:nvPr>
            <p:ph sz="quarter" idx="4"/>
          </p:nvPr>
        </p:nvSpPr>
        <p:spPr>
          <a:xfrm>
            <a:off x="5103317" y="2629749"/>
            <a:ext cx="4285579"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C428290-D9F4-4DC7-9351-5CB573542EE7}" type="datetimeFigureOut">
              <a:rPr kumimoji="1" lang="ja-JP" altLang="en-US" smtClean="0"/>
              <a:t>2024/1/18</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65017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C428290-D9F4-4DC7-9351-5CB573542EE7}" type="datetimeFigureOut">
              <a:rPr kumimoji="1" lang="ja-JP" altLang="en-US" smtClean="0"/>
              <a:t>2024/1/18</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16678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28290-D9F4-4DC7-9351-5CB573542EE7}" type="datetimeFigureOut">
              <a:rPr kumimoji="1" lang="ja-JP" altLang="en-US" smtClean="0"/>
              <a:t>2024/1/18</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4038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a:t>マスター タイトルの書式設定</a:t>
            </a:r>
            <a:endParaRPr lang="en-US" dirty="0"/>
          </a:p>
        </p:txBody>
      </p:sp>
      <p:sp>
        <p:nvSpPr>
          <p:cNvPr id="3" name="Content Placeholder 2"/>
          <p:cNvSpPr>
            <a:spLocks noGrp="1"/>
          </p:cNvSpPr>
          <p:nvPr>
            <p:ph idx="1"/>
          </p:nvPr>
        </p:nvSpPr>
        <p:spPr>
          <a:xfrm>
            <a:off x="4285579" y="1036570"/>
            <a:ext cx="5103316" cy="5116178"/>
          </a:xfrm>
        </p:spPr>
        <p:txBody>
          <a:bodyPr/>
          <a:lstStyle>
            <a:lvl1pPr>
              <a:defRPr sz="3359"/>
            </a:lvl1pPr>
            <a:lvl2pPr>
              <a:defRPr sz="2939"/>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2024/1/18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21595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85579" y="1036570"/>
            <a:ext cx="5103316" cy="5116178"/>
          </a:xfrm>
        </p:spPr>
        <p:txBody>
          <a:bodyPr anchor="t"/>
          <a:lstStyle>
            <a:lvl1pPr marL="0" indent="0">
              <a:buNone/>
              <a:defRPr sz="3359"/>
            </a:lvl1pPr>
            <a:lvl2pPr marL="479969" indent="0">
              <a:buNone/>
              <a:defRPr sz="2939"/>
            </a:lvl2pPr>
            <a:lvl3pPr marL="959937" indent="0">
              <a:buNone/>
              <a:defRPr sz="2520"/>
            </a:lvl3pPr>
            <a:lvl4pPr marL="1439906" indent="0">
              <a:buNone/>
              <a:defRPr sz="2100"/>
            </a:lvl4pPr>
            <a:lvl5pPr marL="1919874" indent="0">
              <a:buNone/>
              <a:defRPr sz="2100"/>
            </a:lvl5pPr>
            <a:lvl6pPr marL="2399843" indent="0">
              <a:buNone/>
              <a:defRPr sz="2100"/>
            </a:lvl6pPr>
            <a:lvl7pPr marL="2879811" indent="0">
              <a:buNone/>
              <a:defRPr sz="2100"/>
            </a:lvl7pPr>
            <a:lvl8pPr marL="3359780" indent="0">
              <a:buNone/>
              <a:defRPr sz="2100"/>
            </a:lvl8pPr>
            <a:lvl9pPr marL="3839748" indent="0">
              <a:buNone/>
              <a:defRPr sz="2100"/>
            </a:lvl9pPr>
          </a:lstStyle>
          <a:p>
            <a:r>
              <a:rPr lang="ja-JP" altLang="en-US" dirty="0"/>
              <a:t>図を追加</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2024/1/18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60627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83299"/>
            <a:ext cx="8694539"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3043" y="1916484"/>
            <a:ext cx="8694539"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93043" y="6672698"/>
            <a:ext cx="2268141" cy="383297"/>
          </a:xfrm>
          <a:prstGeom prst="rect">
            <a:avLst/>
          </a:prstGeom>
        </p:spPr>
        <p:txBody>
          <a:bodyPr vert="horz" lIns="91440" tIns="45720" rIns="91440" bIns="45720" rtlCol="0" anchor="ctr"/>
          <a:lstStyle>
            <a:lvl1pPr algn="l">
              <a:defRPr sz="1260">
                <a:solidFill>
                  <a:schemeClr val="tx1">
                    <a:tint val="75000"/>
                  </a:schemeClr>
                </a:solidFill>
              </a:defRPr>
            </a:lvl1pPr>
          </a:lstStyle>
          <a:p>
            <a:fld id="{7C428290-D9F4-4DC7-9351-5CB573542EE7}" type="datetimeFigureOut">
              <a:rPr kumimoji="1" lang="ja-JP" altLang="en-US" smtClean="0"/>
              <a:t>2024/1/18</a:t>
            </a:fld>
            <a:endParaRPr kumimoji="1" lang="ja-JP" altLang="en-US" dirty="0"/>
          </a:p>
        </p:txBody>
      </p:sp>
      <p:sp>
        <p:nvSpPr>
          <p:cNvPr id="5" name="Footer Placeholder 4"/>
          <p:cNvSpPr>
            <a:spLocks noGrp="1"/>
          </p:cNvSpPr>
          <p:nvPr>
            <p:ph type="ftr" sz="quarter" idx="3"/>
          </p:nvPr>
        </p:nvSpPr>
        <p:spPr>
          <a:xfrm>
            <a:off x="3339207" y="6672698"/>
            <a:ext cx="3402211" cy="38329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7119441" y="6672698"/>
            <a:ext cx="2268141" cy="383297"/>
          </a:xfrm>
          <a:prstGeom prst="rect">
            <a:avLst/>
          </a:prstGeom>
        </p:spPr>
        <p:txBody>
          <a:bodyPr vert="horz" lIns="91440" tIns="45720" rIns="91440" bIns="45720" rtlCol="0" anchor="ctr"/>
          <a:lstStyle>
            <a:lvl1pPr algn="r">
              <a:defRPr sz="1260">
                <a:solidFill>
                  <a:schemeClr val="tx1">
                    <a:tint val="75000"/>
                  </a:schemeClr>
                </a:solidFill>
              </a:defRPr>
            </a:lvl1p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2643835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kumimoji="1"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en-US"/>
      </a:defPPr>
      <a:lvl1pPr marL="0" algn="l" defTabSz="959937" rtl="0" eaLnBrk="1" latinLnBrk="0" hangingPunct="1">
        <a:defRPr kumimoji="1" sz="1890" kern="1200">
          <a:solidFill>
            <a:schemeClr val="tx1"/>
          </a:solidFill>
          <a:latin typeface="+mn-lt"/>
          <a:ea typeface="+mn-ea"/>
          <a:cs typeface="+mn-cs"/>
        </a:defRPr>
      </a:lvl1pPr>
      <a:lvl2pPr marL="479969" algn="l" defTabSz="959937" rtl="0" eaLnBrk="1" latinLnBrk="0" hangingPunct="1">
        <a:defRPr kumimoji="1" sz="1890" kern="1200">
          <a:solidFill>
            <a:schemeClr val="tx1"/>
          </a:solidFill>
          <a:latin typeface="+mn-lt"/>
          <a:ea typeface="+mn-ea"/>
          <a:cs typeface="+mn-cs"/>
        </a:defRPr>
      </a:lvl2pPr>
      <a:lvl3pPr marL="959937" algn="l" defTabSz="959937" rtl="0" eaLnBrk="1" latinLnBrk="0" hangingPunct="1">
        <a:defRPr kumimoji="1" sz="1890" kern="1200">
          <a:solidFill>
            <a:schemeClr val="tx1"/>
          </a:solidFill>
          <a:latin typeface="+mn-lt"/>
          <a:ea typeface="+mn-ea"/>
          <a:cs typeface="+mn-cs"/>
        </a:defRPr>
      </a:lvl3pPr>
      <a:lvl4pPr marL="1439906" algn="l" defTabSz="959937" rtl="0" eaLnBrk="1" latinLnBrk="0" hangingPunct="1">
        <a:defRPr kumimoji="1" sz="1890" kern="1200">
          <a:solidFill>
            <a:schemeClr val="tx1"/>
          </a:solidFill>
          <a:latin typeface="+mn-lt"/>
          <a:ea typeface="+mn-ea"/>
          <a:cs typeface="+mn-cs"/>
        </a:defRPr>
      </a:lvl4pPr>
      <a:lvl5pPr marL="1919874" algn="l" defTabSz="959937" rtl="0" eaLnBrk="1" latinLnBrk="0" hangingPunct="1">
        <a:defRPr kumimoji="1" sz="1890" kern="1200">
          <a:solidFill>
            <a:schemeClr val="tx1"/>
          </a:solidFill>
          <a:latin typeface="+mn-lt"/>
          <a:ea typeface="+mn-ea"/>
          <a:cs typeface="+mn-cs"/>
        </a:defRPr>
      </a:lvl5pPr>
      <a:lvl6pPr marL="2399843" algn="l" defTabSz="959937" rtl="0" eaLnBrk="1" latinLnBrk="0" hangingPunct="1">
        <a:defRPr kumimoji="1" sz="1890" kern="1200">
          <a:solidFill>
            <a:schemeClr val="tx1"/>
          </a:solidFill>
          <a:latin typeface="+mn-lt"/>
          <a:ea typeface="+mn-ea"/>
          <a:cs typeface="+mn-cs"/>
        </a:defRPr>
      </a:lvl6pPr>
      <a:lvl7pPr marL="2879811" algn="l" defTabSz="959937" rtl="0" eaLnBrk="1" latinLnBrk="0" hangingPunct="1">
        <a:defRPr kumimoji="1" sz="1890" kern="1200">
          <a:solidFill>
            <a:schemeClr val="tx1"/>
          </a:solidFill>
          <a:latin typeface="+mn-lt"/>
          <a:ea typeface="+mn-ea"/>
          <a:cs typeface="+mn-cs"/>
        </a:defRPr>
      </a:lvl7pPr>
      <a:lvl8pPr marL="3359780" algn="l" defTabSz="959937" rtl="0" eaLnBrk="1" latinLnBrk="0" hangingPunct="1">
        <a:defRPr kumimoji="1" sz="1890" kern="1200">
          <a:solidFill>
            <a:schemeClr val="tx1"/>
          </a:solidFill>
          <a:latin typeface="+mn-lt"/>
          <a:ea typeface="+mn-ea"/>
          <a:cs typeface="+mn-cs"/>
        </a:defRPr>
      </a:lvl8pPr>
      <a:lvl9pPr marL="3839748" algn="l" defTabSz="959937" rtl="0" eaLnBrk="1" latinLnBrk="0" hangingPunct="1">
        <a:defRPr kumimoji="1"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20000" y="2574000"/>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marL="0" marR="0" lvl="0" indent="0" algn="l" defTabSz="959937" rtl="0" eaLnBrk="1" fontAlgn="auto" latinLnBrk="0" hangingPunct="1">
              <a:lnSpc>
                <a:spcPct val="90000"/>
              </a:lnSpc>
              <a:spcBef>
                <a:spcPct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２　モビリティ</a:t>
            </a:r>
            <a:endPar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5" name="テキスト ボックス 4"/>
          <p:cNvSpPr txBox="1"/>
          <p:nvPr/>
        </p:nvSpPr>
        <p:spPr>
          <a:xfrm>
            <a:off x="1904203" y="4314825"/>
            <a:ext cx="6300793" cy="1477328"/>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項目</a:t>
            </a:r>
            <a:r>
              <a:rPr kumimoji="1" lang="en-US" altLang="ja-JP" sz="1500" dirty="0">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a:latin typeface="BIZ UDPゴシック" panose="020B0400000000000000" pitchFamily="50" charset="-128"/>
                <a:ea typeface="BIZ UDPゴシック" panose="020B0400000000000000" pitchFamily="50" charset="-128"/>
              </a:rPr>
              <a:t>③ 空飛ぶクルマ</a:t>
            </a:r>
          </a:p>
          <a:p>
            <a:pPr lvl="0" indent="271463">
              <a:spcBef>
                <a:spcPts val="600"/>
              </a:spcBef>
              <a:defRPr/>
            </a:pPr>
            <a:r>
              <a:rPr kumimoji="1" lang="ja-JP" altLang="en-US" sz="1500" dirty="0">
                <a:latin typeface="BIZ UDPゴシック" panose="020B0400000000000000" pitchFamily="50" charset="-128"/>
                <a:ea typeface="BIZ UDPゴシック" panose="020B0400000000000000" pitchFamily="50" charset="-128"/>
              </a:rPr>
              <a:t>④ 自動運転</a:t>
            </a:r>
          </a:p>
          <a:p>
            <a:pPr lvl="0" indent="271463">
              <a:spcBef>
                <a:spcPts val="600"/>
              </a:spcBef>
              <a:defRPr/>
            </a:pPr>
            <a:r>
              <a:rPr kumimoji="1" lang="ja-JP" altLang="en-US" sz="1500" dirty="0">
                <a:latin typeface="BIZ UDPゴシック" panose="020B0400000000000000" pitchFamily="50" charset="-128"/>
                <a:ea typeface="BIZ UDPゴシック" panose="020B0400000000000000" pitchFamily="50" charset="-128"/>
              </a:rPr>
              <a:t>⑤ </a:t>
            </a:r>
            <a:r>
              <a:rPr kumimoji="1" lang="en-US" altLang="ja-JP" sz="1500" dirty="0">
                <a:latin typeface="BIZ UDPゴシック" panose="020B0400000000000000" pitchFamily="50" charset="-128"/>
                <a:ea typeface="BIZ UDPゴシック" panose="020B0400000000000000" pitchFamily="50" charset="-128"/>
              </a:rPr>
              <a:t>MaaS</a:t>
            </a:r>
            <a:r>
              <a:rPr kumimoji="1" lang="ja-JP" altLang="en-US" sz="1500" dirty="0">
                <a:latin typeface="BIZ UDPゴシック" panose="020B0400000000000000" pitchFamily="50" charset="-128"/>
                <a:ea typeface="BIZ UDPゴシック" panose="020B0400000000000000" pitchFamily="50" charset="-128"/>
              </a:rPr>
              <a:t>（マース）</a:t>
            </a:r>
            <a:endParaRPr kumimoji="1" lang="en-US" altLang="ja-JP" sz="1500" dirty="0">
              <a:latin typeface="BIZ UDPゴシック" panose="020B0400000000000000" pitchFamily="50" charset="-128"/>
              <a:ea typeface="BIZ UDPゴシック" panose="020B0400000000000000" pitchFamily="50" charset="-128"/>
            </a:endParaRPr>
          </a:p>
          <a:p>
            <a:pPr marL="357188" indent="-85725">
              <a:spcBef>
                <a:spcPts val="600"/>
              </a:spcBef>
              <a:defRPr/>
            </a:pPr>
            <a:r>
              <a:rPr kumimoji="1" lang="ja-JP" altLang="en-US" sz="1500" dirty="0">
                <a:latin typeface="BIZ UDPゴシック" panose="020B0400000000000000" pitchFamily="50" charset="-128"/>
                <a:ea typeface="BIZ UDPゴシック" panose="020B0400000000000000" pitchFamily="50" charset="-128"/>
              </a:rPr>
              <a:t>⑥　ゼロエミッションモビリティ</a:t>
            </a:r>
          </a:p>
        </p:txBody>
      </p:sp>
      <p:sp>
        <p:nvSpPr>
          <p:cNvPr id="6"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9</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57814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2681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1070" y="3530256"/>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18</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4087410091"/>
              </p:ext>
            </p:extLst>
          </p:nvPr>
        </p:nvGraphicFramePr>
        <p:xfrm>
          <a:off x="511620" y="3987546"/>
          <a:ext cx="9360001" cy="1020625"/>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a:solidFill>
                            <a:schemeClr val="tx1"/>
                          </a:solidFill>
                          <a:latin typeface="+mn-ea"/>
                        </a:rPr>
                        <a:t>Ver.</a:t>
                      </a:r>
                      <a:r>
                        <a:rPr lang="en-US" altLang="ja-JP" sz="800" b="1" u="none" strike="noStrike" baseline="0" dirty="0">
                          <a:solidFill>
                            <a:schemeClr val="tx1"/>
                          </a:solidFill>
                          <a:latin typeface="+mn-ea"/>
                        </a:rPr>
                        <a:t>4</a:t>
                      </a:r>
                      <a:r>
                        <a:rPr lang="ja-JP" altLang="en-US" sz="800" b="1" u="none" dirty="0">
                          <a:solidFill>
                            <a:schemeClr val="tx1"/>
                          </a:solidFill>
                          <a:latin typeface="+mn-ea"/>
                        </a:rPr>
                        <a:t>」の記載内容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000" u="none" dirty="0">
                          <a:solidFill>
                            <a:schemeClr val="tx1"/>
                          </a:solidFill>
                          <a:latin typeface="+mn-ea"/>
                        </a:rPr>
                        <a:t>日本の</a:t>
                      </a:r>
                      <a:r>
                        <a:rPr kumimoji="1" lang="en-US" altLang="ja-JP" sz="1000" u="none" dirty="0">
                          <a:solidFill>
                            <a:schemeClr val="tx1"/>
                          </a:solidFill>
                          <a:latin typeface="+mn-ea"/>
                        </a:rPr>
                        <a:t>EV</a:t>
                      </a:r>
                      <a:r>
                        <a:rPr kumimoji="1" lang="ja-JP" altLang="en-US" sz="1000" u="none" dirty="0">
                          <a:solidFill>
                            <a:schemeClr val="tx1"/>
                          </a:solidFill>
                          <a:latin typeface="+mn-ea"/>
                        </a:rPr>
                        <a:t>バスの技術・ノウハウ発信＜環境省・国交省・経産省</a:t>
                      </a:r>
                      <a:r>
                        <a:rPr kumimoji="1" lang="ja-JP" altLang="en-US" sz="1000" dirty="0">
                          <a:solidFill>
                            <a:schemeClr val="tx1"/>
                          </a:solidFill>
                          <a:latin typeface="+mn-ea"/>
                        </a:rPr>
                        <a:t>＞</a:t>
                      </a:r>
                      <a:endParaRPr kumimoji="1" lang="en-US" altLang="ja-JP" sz="1000" dirty="0">
                        <a:solidFill>
                          <a:schemeClr val="tx1"/>
                        </a:solidFill>
                        <a:latin typeface="+mn-ea"/>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u="none" dirty="0">
                          <a:solidFill>
                            <a:schemeClr val="tx1"/>
                          </a:solidFill>
                          <a:latin typeface="+mn-ea"/>
                        </a:rPr>
                        <a:t>次世代船舶を活用した海上観光の実現＜経産省・国交省＞</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EV</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バスの補助について、大阪への重点的な配分等、万博時に必要な台数の導入に向けて協議中</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35989518"/>
              </p:ext>
            </p:extLst>
          </p:nvPr>
        </p:nvGraphicFramePr>
        <p:xfrm>
          <a:off x="285700" y="563066"/>
          <a:ext cx="9585919" cy="1601656"/>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92096">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20956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latin typeface="+mn-ea"/>
                          <a:ea typeface="+mn-ea"/>
                        </a:rPr>
                        <a:t>・</a:t>
                      </a:r>
                      <a:r>
                        <a:rPr kumimoji="1" lang="ja-JP" altLang="en-US" sz="1000" b="1" u="none" dirty="0">
                          <a:solidFill>
                            <a:schemeClr val="tx1"/>
                          </a:solidFill>
                          <a:latin typeface="+mn-ea"/>
                          <a:ea typeface="+mn-ea"/>
                        </a:rPr>
                        <a:t>万博会場へのクリーンな移動手段を確保するとともに、府域の公共交通機関のゼロエミッション化を促進するため、</a:t>
                      </a:r>
                      <a:r>
                        <a:rPr kumimoji="1" lang="en-US" altLang="ja-JP" sz="1000" b="1" u="none" dirty="0">
                          <a:solidFill>
                            <a:schemeClr val="tx1"/>
                          </a:solidFill>
                          <a:latin typeface="+mn-ea"/>
                          <a:ea typeface="+mn-ea"/>
                        </a:rPr>
                        <a:t>EV</a:t>
                      </a:r>
                      <a:r>
                        <a:rPr kumimoji="1" lang="ja-JP" altLang="en-US" sz="1000" b="1" u="none" dirty="0">
                          <a:solidFill>
                            <a:schemeClr val="tx1"/>
                          </a:solidFill>
                          <a:latin typeface="+mn-ea"/>
                          <a:ea typeface="+mn-ea"/>
                        </a:rPr>
                        <a:t>・</a:t>
                      </a:r>
                      <a:r>
                        <a:rPr kumimoji="1" lang="en-US" altLang="ja-JP" sz="1000" b="1" u="none" dirty="0">
                          <a:solidFill>
                            <a:schemeClr val="tx1"/>
                          </a:solidFill>
                          <a:latin typeface="+mn-ea"/>
                          <a:ea typeface="+mn-ea"/>
                        </a:rPr>
                        <a:t>FC</a:t>
                      </a:r>
                      <a:r>
                        <a:rPr kumimoji="1" lang="ja-JP" altLang="en-US" sz="1000" b="1" u="none" dirty="0">
                          <a:solidFill>
                            <a:schemeClr val="tx1"/>
                          </a:solidFill>
                          <a:latin typeface="+mn-ea"/>
                          <a:ea typeface="+mn-ea"/>
                        </a:rPr>
                        <a:t>バス導入に対する補助制度をＲ４年度から実施</a:t>
                      </a:r>
                      <a:endParaRPr kumimoji="1" lang="ja-JP" altLang="en-US" sz="1000" b="1" u="none" strike="dblStrike" baseline="0" dirty="0">
                        <a:solidFill>
                          <a:schemeClr val="tx1"/>
                        </a:solidFill>
                        <a:latin typeface="+mn-ea"/>
                        <a:ea typeface="+mn-ea"/>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40717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40607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873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759101"/>
            <a:ext cx="9251210" cy="452150"/>
          </a:xfrm>
          <a:prstGeom prst="rect">
            <a:avLst/>
          </a:prstGeom>
          <a:noFill/>
          <a:ln w="6350">
            <a:noFill/>
            <a:prstDash val="solid"/>
          </a:ln>
        </p:spPr>
        <p:txBody>
          <a:bodyPr wrap="square" rtlCol="0" anchor="ctr" anchorCtr="0">
            <a:noAutofit/>
          </a:bodyPr>
          <a:lstStyle/>
          <a:p>
            <a:r>
              <a:rPr kumimoji="1" lang="ja-JP" altLang="en-US" sz="1000" dirty="0"/>
              <a:t>▷</a:t>
            </a:r>
            <a:r>
              <a:rPr kumimoji="1" lang="en-US" altLang="ja-JP" sz="1000" dirty="0">
                <a:latin typeface="+mn-ea"/>
              </a:rPr>
              <a:t>EV</a:t>
            </a:r>
            <a:r>
              <a:rPr kumimoji="1" lang="ja-JP" altLang="en-US" sz="1000" dirty="0">
                <a:latin typeface="+mn-ea"/>
              </a:rPr>
              <a:t>・</a:t>
            </a:r>
            <a:r>
              <a:rPr kumimoji="1" lang="en-US" altLang="ja-JP" sz="1000" dirty="0">
                <a:latin typeface="+mn-ea"/>
              </a:rPr>
              <a:t>FC</a:t>
            </a:r>
            <a:r>
              <a:rPr kumimoji="1" lang="ja-JP" altLang="en-US" sz="1000" dirty="0">
                <a:latin typeface="+mn-ea"/>
              </a:rPr>
              <a:t>バスの導入等における事業者の財政負担</a:t>
            </a:r>
            <a:endParaRPr kumimoji="1" lang="en-US" altLang="ja-JP" sz="1000" dirty="0">
              <a:latin typeface="+mn-ea"/>
            </a:endParaRPr>
          </a:p>
          <a:p>
            <a:r>
              <a:rPr kumimoji="1" lang="ja-JP" altLang="en-US" sz="1000" dirty="0"/>
              <a:t>▷</a:t>
            </a:r>
            <a:r>
              <a:rPr kumimoji="1" lang="en-US" altLang="ja-JP" sz="1000" dirty="0">
                <a:latin typeface="+mn-ea"/>
              </a:rPr>
              <a:t>EV</a:t>
            </a:r>
            <a:r>
              <a:rPr kumimoji="1" lang="ja-JP" altLang="en-US" sz="1000" dirty="0">
                <a:latin typeface="+mn-ea"/>
              </a:rPr>
              <a:t>・</a:t>
            </a:r>
            <a:r>
              <a:rPr kumimoji="1" lang="en-US" altLang="ja-JP" sz="1000" dirty="0">
                <a:latin typeface="+mn-ea"/>
              </a:rPr>
              <a:t>FC</a:t>
            </a:r>
            <a:r>
              <a:rPr kumimoji="1" lang="ja-JP" altLang="en-US" sz="1000" dirty="0"/>
              <a:t>バス／船の技術革新</a:t>
            </a:r>
            <a:endParaRPr kumimoji="1" lang="en-US" altLang="ja-JP" sz="1000" dirty="0"/>
          </a:p>
        </p:txBody>
      </p:sp>
      <p:graphicFrame>
        <p:nvGraphicFramePr>
          <p:cNvPr id="30" name="表 29"/>
          <p:cNvGraphicFramePr>
            <a:graphicFrameLocks noGrp="1"/>
          </p:cNvGraphicFramePr>
          <p:nvPr>
            <p:extLst>
              <p:ext uri="{D42A27DB-BD31-4B8C-83A1-F6EECF244321}">
                <p14:modId xmlns:p14="http://schemas.microsoft.com/office/powerpoint/2010/main" val="3969377473"/>
              </p:ext>
            </p:extLst>
          </p:nvPr>
        </p:nvGraphicFramePr>
        <p:xfrm>
          <a:off x="482432" y="5646115"/>
          <a:ext cx="9389187" cy="878046"/>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584951">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100" b="1" dirty="0">
                          <a:solidFill>
                            <a:prstClr val="black"/>
                          </a:solidFill>
                        </a:rPr>
                        <a:t>▶</a:t>
                      </a:r>
                      <a:r>
                        <a:rPr kumimoji="1" lang="ja-JP" altLang="en-US" sz="1100" b="1" i="0" u="none" strike="noStrike" kern="1200" cap="none" spc="0" normalizeH="0" baseline="0" noProof="0" dirty="0">
                          <a:ln>
                            <a:noFill/>
                          </a:ln>
                          <a:solidFill>
                            <a:prstClr val="black"/>
                          </a:solidFill>
                          <a:effectLst/>
                          <a:uLnTx/>
                          <a:uFillTx/>
                          <a:latin typeface="+mn-lt"/>
                          <a:ea typeface="+mn-ea"/>
                          <a:cs typeface="+mn-cs"/>
                        </a:rPr>
                        <a:t>ゼロエミッションモビリティの万博アクセス等での活用とその後の普及拡大</a:t>
                      </a:r>
                      <a:br>
                        <a:rPr kumimoji="1" lang="en-US" altLang="ja-JP" sz="1100" b="1" i="0" u="none" strike="noStrike" kern="1200" cap="none" spc="0" normalizeH="0" baseline="0" noProof="0" dirty="0">
                          <a:ln>
                            <a:noFill/>
                          </a:ln>
                          <a:solidFill>
                            <a:prstClr val="black"/>
                          </a:solidFill>
                          <a:effectLst/>
                          <a:uLnTx/>
                          <a:uFillTx/>
                          <a:latin typeface="+mn-lt"/>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EV</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FC</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バス及びそのインフラ等の導入コストへの財政支援</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FC</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バスにおけるランニングコストへの財政支援</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・多様なモビリティの実現のため、</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EV</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FC</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バス</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船の技術開発への財政支援</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EV</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FC</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船の実証事業に対する財政支援</a:t>
                      </a:r>
                      <a:endParaRPr kumimoji="1" lang="ja-JP" altLang="en-US" sz="1000" b="0" dirty="0">
                        <a:solidFill>
                          <a:schemeClr val="tx1"/>
                        </a:solidFill>
                        <a:latin typeface="+mn-ea"/>
                        <a:ea typeface="+mn-ea"/>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bl>
          </a:graphicData>
        </a:graphic>
      </p:graphicFrame>
    </p:spTree>
    <p:extLst>
      <p:ext uri="{BB962C8B-B14F-4D97-AF65-F5344CB8AC3E}">
        <p14:creationId xmlns:p14="http://schemas.microsoft.com/office/powerpoint/2010/main" val="2943838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正方形/長方形 19"/>
          <p:cNvSpPr/>
          <p:nvPr/>
        </p:nvSpPr>
        <p:spPr>
          <a:xfrm>
            <a:off x="863766" y="1542066"/>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楕円 20"/>
          <p:cNvSpPr/>
          <p:nvPr/>
        </p:nvSpPr>
        <p:spPr>
          <a:xfrm>
            <a:off x="1829826" y="1418478"/>
            <a:ext cx="6364099" cy="23428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78013" rtl="0" eaLnBrk="1" fontAlgn="auto" latinLnBrk="0" hangingPunct="1">
              <a:lnSpc>
                <a:spcPct val="100000"/>
              </a:lnSpc>
              <a:spcBef>
                <a:spcPts val="0"/>
              </a:spcBef>
              <a:spcAft>
                <a:spcPts val="0"/>
              </a:spcAft>
              <a:buClrTx/>
              <a:buSzTx/>
              <a:buFontTx/>
              <a:buNone/>
              <a:tabLst/>
              <a:defRPr/>
            </a:pPr>
            <a:endParaRPr kumimoji="0" lang="ja-JP" altLang="en-US" sz="1488"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7" name="正方形/長方形 26"/>
          <p:cNvSpPr/>
          <p:nvPr/>
        </p:nvSpPr>
        <p:spPr>
          <a:xfrm>
            <a:off x="412707" y="706091"/>
            <a:ext cx="360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「モビリティ」分野における未来社会の姿</a:t>
            </a:r>
          </a:p>
        </p:txBody>
      </p:sp>
      <p:sp>
        <p:nvSpPr>
          <p:cNvPr id="28" name="角丸四角形 27"/>
          <p:cNvSpPr/>
          <p:nvPr/>
        </p:nvSpPr>
        <p:spPr>
          <a:xfrm>
            <a:off x="1207328" y="3666111"/>
            <a:ext cx="33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最先端の自動運転の実現</a:t>
            </a:r>
          </a:p>
        </p:txBody>
      </p:sp>
      <p:sp>
        <p:nvSpPr>
          <p:cNvPr id="29" name="テキスト ボックス 28"/>
          <p:cNvSpPr txBox="1"/>
          <p:nvPr/>
        </p:nvSpPr>
        <p:spPr>
          <a:xfrm>
            <a:off x="1207328" y="4029897"/>
            <a:ext cx="3359651" cy="461665"/>
          </a:xfrm>
          <a:prstGeom prst="rect">
            <a:avLst/>
          </a:prstGeom>
          <a:noFill/>
        </p:spPr>
        <p:txBody>
          <a:bodyPr wrap="square" rtlCol="0" anchor="ctr">
            <a:spAutoFit/>
          </a:bodyPr>
          <a:lstStyle/>
          <a:p>
            <a:pPr marL="108000" marR="0" lvl="0" indent="-45720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BIZ UDPゴシック" panose="020B0400000000000000" pitchFamily="50" charset="-128"/>
                <a:cs typeface="+mn-cs"/>
              </a:rPr>
              <a:t>安全・快適な未来のモビリティ社会を拓く先駆けとなる。</a:t>
            </a:r>
            <a:endParaRPr kumimoji="0" lang="ja-JP" altLang="en-US" sz="1200" b="0" i="0" u="none" strike="noStrike" kern="1200" cap="none" spc="0" normalizeH="0" baseline="0" noProof="0" dirty="0">
              <a:ln>
                <a:noFill/>
              </a:ln>
              <a:solidFill>
                <a:prstClr val="black"/>
              </a:solidFill>
              <a:effectLst/>
              <a:uLnTx/>
              <a:uFillTx/>
              <a:latin typeface="Calibri Light" panose="020F0302020204030204"/>
              <a:ea typeface="BIZ UDPゴシック" panose="020B0400000000000000" pitchFamily="50" charset="-128"/>
              <a:cs typeface="+mn-cs"/>
            </a:endParaRPr>
          </a:p>
        </p:txBody>
      </p:sp>
      <p:sp>
        <p:nvSpPr>
          <p:cNvPr id="30" name="テキスト ボックス 29"/>
          <p:cNvSpPr txBox="1"/>
          <p:nvPr/>
        </p:nvSpPr>
        <p:spPr>
          <a:xfrm>
            <a:off x="1177105" y="1938014"/>
            <a:ext cx="7821752" cy="738664"/>
          </a:xfrm>
          <a:prstGeom prst="rect">
            <a:avLst/>
          </a:prstGeom>
          <a:noFill/>
        </p:spPr>
        <p:txBody>
          <a:bodyPr wrap="square" rtlCol="0">
            <a:spAutoFit/>
          </a:bodyPr>
          <a:lstStyle/>
          <a:p>
            <a:pPr lvl="0" defTabSz="378013">
              <a:defRPr/>
            </a:pPr>
            <a:r>
              <a:rPr kumimoji="0" lang="ja-JP" altLang="en-US"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空飛ぶクルマや自動運転、</a:t>
            </a:r>
            <a:r>
              <a:rPr kumimoji="0" lang="en-US" altLang="ja-JP"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MaaS</a:t>
            </a:r>
            <a:r>
              <a:rPr kumimoji="0" lang="ja-JP" altLang="en-US"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により、便利でスマートな新しい移動サービス</a:t>
            </a:r>
            <a:r>
              <a:rPr kumimoji="0" lang="ja-JP" altLang="en-US" sz="1400" b="0" i="0"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を実現。さらに、</a:t>
            </a:r>
            <a:r>
              <a:rPr lang="ja-JP" altLang="en-US" sz="1400" dirty="0">
                <a:latin typeface="BIZ UDPゴシック" panose="020B0400000000000000" pitchFamily="50" charset="-128"/>
                <a:ea typeface="BIZ UDPゴシック" panose="020B0400000000000000" pitchFamily="50" charset="-128"/>
              </a:rPr>
              <a:t>ゼロエミッションモビリティによる温室効果ガス（</a:t>
            </a:r>
            <a:r>
              <a:rPr lang="en-US" altLang="ja-JP" sz="1400" dirty="0">
                <a:latin typeface="BIZ UDPゴシック" panose="020B0400000000000000" pitchFamily="50" charset="-128"/>
                <a:ea typeface="BIZ UDPゴシック" panose="020B0400000000000000" pitchFamily="50" charset="-128"/>
              </a:rPr>
              <a:t>CO</a:t>
            </a:r>
            <a:r>
              <a:rPr lang="en-US" altLang="ja-JP" sz="11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）排出削減により、</a:t>
            </a:r>
            <a:r>
              <a:rPr kumimoji="0" lang="ja-JP" altLang="en-US"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移動の課題解決や新たな関連ビジネスの創出などにつなげ、次世代モビリティの分野で世界をリードしていく。</a:t>
            </a:r>
          </a:p>
        </p:txBody>
      </p:sp>
      <p:sp>
        <p:nvSpPr>
          <p:cNvPr id="31" name="角丸四角形 30"/>
          <p:cNvSpPr/>
          <p:nvPr/>
        </p:nvSpPr>
        <p:spPr>
          <a:xfrm>
            <a:off x="1177105" y="4620096"/>
            <a:ext cx="33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関西広域での</a:t>
            </a:r>
            <a:r>
              <a:rPr kumimoji="0"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MaaS</a:t>
            </a: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の展開</a:t>
            </a:r>
          </a:p>
        </p:txBody>
      </p:sp>
      <p:sp>
        <p:nvSpPr>
          <p:cNvPr id="32" name="正方形/長方形 31"/>
          <p:cNvSpPr/>
          <p:nvPr/>
        </p:nvSpPr>
        <p:spPr>
          <a:xfrm>
            <a:off x="1207328" y="3079698"/>
            <a:ext cx="3439368" cy="461665"/>
          </a:xfrm>
          <a:prstGeom prst="rect">
            <a:avLst/>
          </a:prstGeom>
        </p:spPr>
        <p:txBody>
          <a:bodyPr wrap="square" anchor="ctr">
            <a:spAutoFit/>
          </a:bodyPr>
          <a:lstStyle/>
          <a:p>
            <a:pPr marL="108000" marR="0" lvl="0" indent="-45720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空飛ぶクルマの商用運航を実現し、大阪から空の移動革命を起こす。</a:t>
            </a:r>
            <a:endPar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3" name="角丸四角形 32"/>
          <p:cNvSpPr/>
          <p:nvPr/>
        </p:nvSpPr>
        <p:spPr>
          <a:xfrm>
            <a:off x="1177105" y="2720653"/>
            <a:ext cx="33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空飛ぶクルマ「商用運航」の実現</a:t>
            </a:r>
          </a:p>
        </p:txBody>
      </p:sp>
      <p:sp>
        <p:nvSpPr>
          <p:cNvPr id="34" name="正方形/長方形 33"/>
          <p:cNvSpPr/>
          <p:nvPr/>
        </p:nvSpPr>
        <p:spPr>
          <a:xfrm>
            <a:off x="1177105" y="5037653"/>
            <a:ext cx="3420099" cy="461665"/>
          </a:xfrm>
          <a:prstGeom prst="rect">
            <a:avLst/>
          </a:prstGeom>
        </p:spPr>
        <p:txBody>
          <a:bodyPr wrap="square" anchor="ctr">
            <a:spAutoFit/>
          </a:bodyPr>
          <a:lstStyle/>
          <a:p>
            <a:pPr marL="108000" marR="0" lvl="0" indent="-45720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関西広域で</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MaaS</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を実現。ストレスフリーな移動と関西一円への周遊を促進。</a:t>
            </a:r>
          </a:p>
        </p:txBody>
      </p:sp>
      <p:sp>
        <p:nvSpPr>
          <p:cNvPr id="35" name="テキスト ボックス 34"/>
          <p:cNvSpPr txBox="1"/>
          <p:nvPr/>
        </p:nvSpPr>
        <p:spPr>
          <a:xfrm>
            <a:off x="5380456" y="5714101"/>
            <a:ext cx="3396416"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（出典）経済産業省ウェブサイト</a:t>
            </a:r>
            <a:endPar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36" name="図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4317" y="2937209"/>
            <a:ext cx="3704540" cy="2778406"/>
          </a:xfrm>
          <a:prstGeom prst="rect">
            <a:avLst/>
          </a:prstGeom>
          <a:effectLst>
            <a:softEdge rad="127000"/>
          </a:effectLst>
        </p:spPr>
      </p:pic>
      <p:sp>
        <p:nvSpPr>
          <p:cNvPr id="37" name="正方形/長方形 36"/>
          <p:cNvSpPr/>
          <p:nvPr/>
        </p:nvSpPr>
        <p:spPr>
          <a:xfrm>
            <a:off x="2148739" y="877725"/>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8" name="正方形/長方形 37"/>
          <p:cNvSpPr/>
          <p:nvPr/>
        </p:nvSpPr>
        <p:spPr>
          <a:xfrm>
            <a:off x="1456622" y="1191547"/>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世界をリードする次世代モビリティの実現</a:t>
            </a:r>
          </a:p>
        </p:txBody>
      </p:sp>
      <p:sp>
        <p:nvSpPr>
          <p:cNvPr id="39" name="スライド番号プレースホルダー 1"/>
          <p:cNvSpPr>
            <a:spLocks noGrp="1"/>
          </p:cNvSpPr>
          <p:nvPr>
            <p:ph type="sldNum" sz="quarter" idx="4294967295"/>
          </p:nvPr>
        </p:nvSpPr>
        <p:spPr>
          <a:xfrm>
            <a:off x="9662615" y="6816016"/>
            <a:ext cx="418010" cy="383297"/>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10</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9" name="角丸四角形 18"/>
          <p:cNvSpPr/>
          <p:nvPr/>
        </p:nvSpPr>
        <p:spPr>
          <a:xfrm>
            <a:off x="1177104" y="5572030"/>
            <a:ext cx="3348001"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ゼロエミッションモビリティの普及</a:t>
            </a:r>
          </a:p>
        </p:txBody>
      </p:sp>
      <p:sp>
        <p:nvSpPr>
          <p:cNvPr id="22" name="正方形/長方形 21"/>
          <p:cNvSpPr/>
          <p:nvPr/>
        </p:nvSpPr>
        <p:spPr>
          <a:xfrm>
            <a:off x="1177105" y="5989587"/>
            <a:ext cx="3420099" cy="461665"/>
          </a:xfrm>
          <a:prstGeom prst="rect">
            <a:avLst/>
          </a:prstGeom>
        </p:spPr>
        <p:txBody>
          <a:bodyPr wrap="square" anchor="ctr">
            <a:spAutoFit/>
          </a:bodyPr>
          <a:lstStyle/>
          <a:p>
            <a:pPr marL="108000" marR="0" lvl="0" indent="-457200" algn="l" defTabSz="457200" rtl="0" eaLnBrk="1" fontAlgn="auto" latinLnBrk="0" hangingPunct="1">
              <a:lnSpc>
                <a:spcPct val="100000"/>
              </a:lnSpc>
              <a:spcBef>
                <a:spcPts val="0"/>
              </a:spcBef>
              <a:spcAft>
                <a:spcPts val="0"/>
              </a:spcAft>
              <a:buClrTx/>
              <a:buSzTx/>
              <a:buFontTx/>
              <a:buNone/>
              <a:tabLst/>
              <a:defRPr/>
            </a:pP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移動におけるＣＯ２排出量ゼロに向け、</a:t>
            </a:r>
            <a:r>
              <a:rPr kumimoji="0" lang="en-US" altLang="ja-JP"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EV</a:t>
            </a: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FC</a:t>
            </a: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バスの普及や、</a:t>
            </a:r>
            <a:r>
              <a:rPr kumimoji="0" lang="en-US" altLang="ja-JP"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EV</a:t>
            </a: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FC</a:t>
            </a: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船の開発・実証を促進。</a:t>
            </a:r>
          </a:p>
        </p:txBody>
      </p:sp>
    </p:spTree>
    <p:extLst>
      <p:ext uri="{BB962C8B-B14F-4D97-AF65-F5344CB8AC3E}">
        <p14:creationId xmlns:p14="http://schemas.microsoft.com/office/powerpoint/2010/main" val="513355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12863701"/>
              </p:ext>
            </p:extLst>
          </p:nvPr>
        </p:nvGraphicFramePr>
        <p:xfrm>
          <a:off x="280329" y="1753162"/>
          <a:ext cx="9540000" cy="5062854"/>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5062854">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□空飛ぶクルマの開発や実用化</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　に向けた議論が加速</a:t>
                      </a:r>
                    </a:p>
                    <a:p>
                      <a:pPr marL="0" indent="0" defTabSz="443194">
                        <a:lnSpc>
                          <a:spcPct val="100000"/>
                        </a:lnSpc>
                        <a:spcBef>
                          <a:spcPts val="0"/>
                        </a:spcBef>
                        <a:spcAft>
                          <a:spcPts val="0"/>
                        </a:spcAft>
                        <a:defRPr/>
                      </a:pPr>
                      <a:endParaRPr lang="ja-JP" altLang="en-US" sz="4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・「空飛ぶクルマ 大阪ラウンドテーブル」設置</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en-US" altLang="ja-JP" sz="1100"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2020</a:t>
                      </a:r>
                      <a:r>
                        <a:rPr lang="ja-JP" altLang="en-US" sz="1100" dirty="0">
                          <a:solidFill>
                            <a:schemeClr val="tx1"/>
                          </a:solidFill>
                          <a:latin typeface="BIZ UDPゴシック" panose="020B0400000000000000" pitchFamily="50" charset="-128"/>
                          <a:ea typeface="BIZ UDPゴシック" panose="020B0400000000000000" pitchFamily="50" charset="-128"/>
                        </a:rPr>
                        <a:t>年</a:t>
                      </a:r>
                      <a:r>
                        <a:rPr lang="en-US" altLang="ja-JP" sz="1100" dirty="0">
                          <a:solidFill>
                            <a:schemeClr val="tx1"/>
                          </a:solidFill>
                          <a:latin typeface="BIZ UDPゴシック" panose="020B0400000000000000" pitchFamily="50" charset="-128"/>
                          <a:ea typeface="BIZ UDPゴシック" panose="020B0400000000000000" pitchFamily="50" charset="-128"/>
                        </a:rPr>
                        <a:t>11</a:t>
                      </a:r>
                      <a:r>
                        <a:rPr lang="ja-JP" altLang="en-US" sz="1100" dirty="0">
                          <a:solidFill>
                            <a:schemeClr val="tx1"/>
                          </a:solidFill>
                          <a:latin typeface="BIZ UDPゴシック" panose="020B0400000000000000" pitchFamily="50" charset="-128"/>
                          <a:ea typeface="BIZ UDPゴシック" panose="020B0400000000000000" pitchFamily="50" charset="-128"/>
                        </a:rPr>
                        <a:t>月）</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・「大阪版ロードマップ」を策定</a:t>
                      </a:r>
                      <a:r>
                        <a:rPr lang="ja-JP" altLang="en-US" sz="1100" u="none" dirty="0">
                          <a:solidFill>
                            <a:schemeClr val="tx1"/>
                          </a:solidFill>
                          <a:latin typeface="BIZ UDPゴシック" panose="020B0400000000000000" pitchFamily="50" charset="-128"/>
                          <a:ea typeface="BIZ UDPゴシック" panose="020B0400000000000000" pitchFamily="50" charset="-128"/>
                        </a:rPr>
                        <a:t>（２０２</a:t>
                      </a:r>
                      <a:r>
                        <a:rPr lang="en-US" altLang="ja-JP" sz="1100" u="none" dirty="0">
                          <a:solidFill>
                            <a:schemeClr val="tx1"/>
                          </a:solidFill>
                          <a:latin typeface="BIZ UDPゴシック" panose="020B0400000000000000" pitchFamily="50" charset="-128"/>
                          <a:ea typeface="BIZ UDPゴシック" panose="020B0400000000000000" pitchFamily="50" charset="-128"/>
                        </a:rPr>
                        <a:t>2</a:t>
                      </a:r>
                      <a:r>
                        <a:rPr lang="ja-JP" altLang="en-US" sz="1100" u="none" dirty="0">
                          <a:solidFill>
                            <a:schemeClr val="tx1"/>
                          </a:solidFill>
                          <a:latin typeface="BIZ UDPゴシック" panose="020B0400000000000000" pitchFamily="50" charset="-128"/>
                          <a:ea typeface="BIZ UDPゴシック" panose="020B0400000000000000" pitchFamily="50" charset="-128"/>
                        </a:rPr>
                        <a:t>年</a:t>
                      </a:r>
                      <a:r>
                        <a:rPr lang="en-US" altLang="ja-JP" sz="1100" u="none" dirty="0">
                          <a:solidFill>
                            <a:schemeClr val="tx1"/>
                          </a:solidFill>
                          <a:latin typeface="BIZ UDPゴシック" panose="020B0400000000000000" pitchFamily="50" charset="-128"/>
                          <a:ea typeface="BIZ UDPゴシック" panose="020B0400000000000000" pitchFamily="50" charset="-128"/>
                        </a:rPr>
                        <a:t>3</a:t>
                      </a:r>
                      <a:r>
                        <a:rPr lang="ja-JP" altLang="en-US" sz="1100" u="none" dirty="0">
                          <a:solidFill>
                            <a:schemeClr val="tx1"/>
                          </a:solidFill>
                          <a:latin typeface="BIZ UDPゴシック" panose="020B0400000000000000" pitchFamily="50" charset="-128"/>
                          <a:ea typeface="BIZ UDPゴシック" panose="020B0400000000000000" pitchFamily="50" charset="-128"/>
                        </a:rPr>
                        <a:t>月）</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・「大阪・関西万博空飛ぶクルマ準備会議」設置</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en-US" altLang="ja-JP" sz="1100" u="none"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a:t>
                      </a:r>
                      <a:r>
                        <a:rPr lang="en-US" altLang="ja-JP" sz="1100" u="none" dirty="0">
                          <a:solidFill>
                            <a:schemeClr val="tx1"/>
                          </a:solidFill>
                          <a:latin typeface="BIZ UDPゴシック" panose="020B0400000000000000" pitchFamily="50" charset="-128"/>
                          <a:ea typeface="BIZ UDPゴシック" panose="020B0400000000000000" pitchFamily="50" charset="-128"/>
                        </a:rPr>
                        <a:t>2023</a:t>
                      </a:r>
                      <a:r>
                        <a:rPr lang="ja-JP" altLang="en-US" sz="1100" u="none" dirty="0">
                          <a:solidFill>
                            <a:schemeClr val="tx1"/>
                          </a:solidFill>
                          <a:latin typeface="BIZ UDPゴシック" panose="020B0400000000000000" pitchFamily="50" charset="-128"/>
                          <a:ea typeface="BIZ UDPゴシック" panose="020B0400000000000000" pitchFamily="50" charset="-128"/>
                        </a:rPr>
                        <a:t>年</a:t>
                      </a:r>
                      <a:r>
                        <a:rPr lang="en-US" altLang="ja-JP" sz="1100" u="none" dirty="0">
                          <a:solidFill>
                            <a:schemeClr val="tx1"/>
                          </a:solidFill>
                          <a:latin typeface="BIZ UDPゴシック" panose="020B0400000000000000" pitchFamily="50" charset="-128"/>
                          <a:ea typeface="BIZ UDPゴシック" panose="020B0400000000000000" pitchFamily="50" charset="-128"/>
                        </a:rPr>
                        <a:t>2</a:t>
                      </a:r>
                      <a:r>
                        <a:rPr lang="ja-JP" altLang="en-US" sz="1100" u="none" dirty="0">
                          <a:solidFill>
                            <a:schemeClr val="tx1"/>
                          </a:solidFill>
                          <a:latin typeface="BIZ UDPゴシック" panose="020B0400000000000000" pitchFamily="50" charset="-128"/>
                          <a:ea typeface="BIZ UDPゴシック" panose="020B0400000000000000" pitchFamily="50" charset="-128"/>
                        </a:rPr>
                        <a:t>月）</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a:solidFill>
                            <a:schemeClr val="tx1"/>
                          </a:solidFill>
                          <a:latin typeface="BIZ UDPゴシック" panose="020B0400000000000000" pitchFamily="50" charset="-128"/>
                          <a:ea typeface="BIZ UDPゴシック" panose="020B0400000000000000" pitchFamily="50" charset="-128"/>
                        </a:rPr>
                        <a:t>□課題抽出のための実証実験</a:t>
                      </a:r>
                      <a:endParaRPr lang="en-US" altLang="ja-JP" sz="400" b="1"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・離着陸場の可能性調査</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・運用性の検証</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・事業可能性の検証</a:t>
                      </a:r>
                      <a:endParaRPr kumimoji="1" lang="en-US" altLang="ja-JP" sz="1100" u="sng"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・空飛ぶクルマ実機による有人実証飛行　</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・運航管理システムの検証　　等</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□ベイエリア中心に「商用運航」を</a:t>
                      </a:r>
                    </a:p>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　実現し、万博会場アクセスに活用</a:t>
                      </a:r>
                    </a:p>
                    <a:p>
                      <a:pPr marL="0" indent="0" defTabSz="443194">
                        <a:lnSpc>
                          <a:spcPct val="100000"/>
                        </a:lnSpc>
                        <a:spcBef>
                          <a:spcPts val="0"/>
                        </a:spcBef>
                        <a:spcAft>
                          <a:spcPts val="0"/>
                        </a:spcAft>
                        <a:defRPr/>
                      </a:pPr>
                      <a:endParaRPr lang="ja-JP" altLang="en-US" sz="4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・パイロット搭乗</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・定期路線運航（空飛ぶタクシー・娯楽・観光）</a:t>
                      </a:r>
                    </a:p>
                    <a:p>
                      <a:pPr marL="0" indent="0" defTabSz="443194">
                        <a:lnSpc>
                          <a:spcPct val="100000"/>
                        </a:lnSpc>
                        <a:spcBef>
                          <a:spcPts val="0"/>
                        </a:spcBef>
                        <a:spcAft>
                          <a:spcPts val="0"/>
                        </a:spcAft>
                        <a:defRPr/>
                      </a:pPr>
                      <a:endParaRPr lang="en-US" altLang="ja-JP" sz="1100" b="1" dirty="0">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□都市部中心を含む「商用運航」が拡大</a:t>
                      </a:r>
                      <a:endParaRPr kumimoji="1" lang="en-US" altLang="ja-JP" sz="600" b="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・関西各地での複数運航の実施</a:t>
                      </a: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・自動・自律飛行（パイロットレス）／オンデマンド　</a:t>
                      </a:r>
                      <a:br>
                        <a:rPr kumimoji="1" lang="en-US" altLang="ja-JP" sz="1100" b="0" dirty="0">
                          <a:solidFill>
                            <a:schemeClr val="tx1"/>
                          </a:solidFill>
                          <a:latin typeface="BIZ UDPゴシック" panose="020B0400000000000000" pitchFamily="50" charset="-128"/>
                          <a:ea typeface="BIZ UDPゴシック" panose="020B0400000000000000" pitchFamily="50" charset="-128"/>
                        </a:rPr>
                      </a:br>
                      <a:r>
                        <a:rPr kumimoji="1" lang="ja-JP" altLang="en-US" sz="1100" b="0" baseline="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運航へ段階的に移行　</a:t>
                      </a:r>
                      <a:endPar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③　空飛ぶクルマ</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11</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646331"/>
          </a:xfrm>
          <a:prstGeom prst="rect">
            <a:avLst/>
          </a:prstGeom>
          <a:noFill/>
          <a:ln w="6350">
            <a:noFill/>
            <a:prstDash val="dash"/>
          </a:ln>
        </p:spPr>
        <p:txBody>
          <a:bodyPr wrap="square">
            <a:spAutoFit/>
          </a:bodyPr>
          <a:lstStyle/>
          <a:p>
            <a:pPr lvl="0">
              <a:defRPr/>
            </a:pPr>
            <a:r>
              <a:rPr lang="ja-JP" altLang="en-US" sz="1100" dirty="0">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大阪・関西万博を、多様なプレイヤーによるイノベーションを誘発し、社会実装していく「未来社会の実験場」とするため、多様なチャレンジを会場内外で生み出す仕掛けづくりを進めていく。そのシンボルとして、万博会場の立地特性を最大限に活かした「空飛ぶクルマ」の商用運航を実現し、大阪・関西をはじめわが国が、次世代モビリティの分野で世界をリードすることをめざす。</a:t>
            </a:r>
          </a:p>
        </p:txBody>
      </p:sp>
      <p:sp>
        <p:nvSpPr>
          <p:cNvPr id="38" name="テキスト ボックス 37">
            <a:extLst>
              <a:ext uri="{FF2B5EF4-FFF2-40B4-BE49-F238E27FC236}">
                <a16:creationId xmlns:a16="http://schemas.microsoft.com/office/drawing/2014/main" id="{233774CE-BB03-49E5-94E8-1F2C71E354FD}"/>
              </a:ext>
            </a:extLst>
          </p:cNvPr>
          <p:cNvSpPr txBox="1"/>
          <p:nvPr/>
        </p:nvSpPr>
        <p:spPr>
          <a:xfrm>
            <a:off x="3927793" y="4445187"/>
            <a:ext cx="2340060" cy="294610"/>
          </a:xfrm>
          <a:prstGeom prst="rect">
            <a:avLst/>
          </a:prstGeom>
          <a:noFill/>
        </p:spPr>
        <p:txBody>
          <a:bodyPr wrap="square" lIns="0" tIns="0" rIns="0" bIns="0" rtlCol="0" anchor="ctr" anchorCtr="0">
            <a:noAutofit/>
          </a:bodyPr>
          <a:lstStyle/>
          <a:p>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（出典）空の移動革命社会実装に向けた大阪版ロードマップ／アクションプラン</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(2022</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年</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月</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（一部加工）</a:t>
            </a:r>
          </a:p>
        </p:txBody>
      </p:sp>
      <p:grpSp>
        <p:nvGrpSpPr>
          <p:cNvPr id="39" name="グループ化 38"/>
          <p:cNvGrpSpPr/>
          <p:nvPr/>
        </p:nvGrpSpPr>
        <p:grpSpPr>
          <a:xfrm>
            <a:off x="3841269" y="3014926"/>
            <a:ext cx="2005030" cy="1388562"/>
            <a:chOff x="4770659" y="2895005"/>
            <a:chExt cx="2005030" cy="1388562"/>
          </a:xfrm>
        </p:grpSpPr>
        <p:grpSp>
          <p:nvGrpSpPr>
            <p:cNvPr id="40" name="グループ化 39"/>
            <p:cNvGrpSpPr/>
            <p:nvPr/>
          </p:nvGrpSpPr>
          <p:grpSpPr>
            <a:xfrm>
              <a:off x="5062431" y="2895005"/>
              <a:ext cx="1713258" cy="1388562"/>
              <a:chOff x="4307396" y="2822210"/>
              <a:chExt cx="1713258" cy="1388562"/>
            </a:xfrm>
          </p:grpSpPr>
          <p:grpSp>
            <p:nvGrpSpPr>
              <p:cNvPr id="44" name="グループ化 43">
                <a:extLst>
                  <a:ext uri="{FF2B5EF4-FFF2-40B4-BE49-F238E27FC236}">
                    <a16:creationId xmlns:a16="http://schemas.microsoft.com/office/drawing/2014/main" id="{FC300622-8B3C-4404-ADF8-8E9527A5377B}"/>
                  </a:ext>
                </a:extLst>
              </p:cNvPr>
              <p:cNvGrpSpPr>
                <a:grpSpLocks noChangeAspect="1"/>
              </p:cNvGrpSpPr>
              <p:nvPr/>
            </p:nvGrpSpPr>
            <p:grpSpPr>
              <a:xfrm>
                <a:off x="4307396" y="2822210"/>
                <a:ext cx="1713258" cy="1368000"/>
                <a:chOff x="958326" y="3419998"/>
                <a:chExt cx="1893600" cy="1512000"/>
              </a:xfrm>
            </p:grpSpPr>
            <p:sp>
              <p:nvSpPr>
                <p:cNvPr id="53" name="正方形/長方形 52">
                  <a:extLst>
                    <a:ext uri="{FF2B5EF4-FFF2-40B4-BE49-F238E27FC236}">
                      <a16:creationId xmlns:a16="http://schemas.microsoft.com/office/drawing/2014/main" id="{8BC1D7C2-61E6-481E-9359-A5670D789E8B}"/>
                    </a:ext>
                  </a:extLst>
                </p:cNvPr>
                <p:cNvSpPr/>
                <p:nvPr/>
              </p:nvSpPr>
              <p:spPr bwMode="gray">
                <a:xfrm>
                  <a:off x="958326" y="3419998"/>
                  <a:ext cx="1884908" cy="1512000"/>
                </a:xfrm>
                <a:prstGeom prst="rect">
                  <a:avLst/>
                </a:prstGeom>
                <a:solidFill>
                  <a:schemeClr val="bg1"/>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pic>
              <p:nvPicPr>
                <p:cNvPr id="54" name="図 53">
                  <a:extLst>
                    <a:ext uri="{FF2B5EF4-FFF2-40B4-BE49-F238E27FC236}">
                      <a16:creationId xmlns:a16="http://schemas.microsoft.com/office/drawing/2014/main" id="{7335C9A8-5147-422C-8E4F-17F91F30D805}"/>
                    </a:ext>
                  </a:extLst>
                </p:cNvPr>
                <p:cNvPicPr>
                  <a:picLocks noChangeAspect="1"/>
                </p:cNvPicPr>
                <p:nvPr/>
              </p:nvPicPr>
              <p:blipFill rotWithShape="1">
                <a:blip r:embed="rId3"/>
                <a:srcRect l="36116" t="30359" r="24241" b="32343"/>
                <a:stretch/>
              </p:blipFill>
              <p:spPr>
                <a:xfrm>
                  <a:off x="958327" y="3419998"/>
                  <a:ext cx="1893599" cy="1511162"/>
                </a:xfrm>
                <a:custGeom>
                  <a:avLst/>
                  <a:gdLst>
                    <a:gd name="connsiteX0" fmla="*/ 0 w 2759694"/>
                    <a:gd name="connsiteY0" fmla="*/ 0 h 2215453"/>
                    <a:gd name="connsiteX1" fmla="*/ 2759694 w 2759694"/>
                    <a:gd name="connsiteY1" fmla="*/ 0 h 2215453"/>
                    <a:gd name="connsiteX2" fmla="*/ 2759694 w 2759694"/>
                    <a:gd name="connsiteY2" fmla="*/ 2215453 h 2215453"/>
                    <a:gd name="connsiteX3" fmla="*/ 0 w 2759694"/>
                    <a:gd name="connsiteY3" fmla="*/ 2215453 h 2215453"/>
                  </a:gdLst>
                  <a:ahLst/>
                  <a:cxnLst>
                    <a:cxn ang="0">
                      <a:pos x="connsiteX0" y="connsiteY0"/>
                    </a:cxn>
                    <a:cxn ang="0">
                      <a:pos x="connsiteX1" y="connsiteY1"/>
                    </a:cxn>
                    <a:cxn ang="0">
                      <a:pos x="connsiteX2" y="connsiteY2"/>
                    </a:cxn>
                    <a:cxn ang="0">
                      <a:pos x="connsiteX3" y="connsiteY3"/>
                    </a:cxn>
                  </a:cxnLst>
                  <a:rect l="l" t="t" r="r" b="b"/>
                  <a:pathLst>
                    <a:path w="2759694" h="2215453">
                      <a:moveTo>
                        <a:pt x="0" y="0"/>
                      </a:moveTo>
                      <a:lnTo>
                        <a:pt x="2759694" y="0"/>
                      </a:lnTo>
                      <a:lnTo>
                        <a:pt x="2759694" y="2215453"/>
                      </a:lnTo>
                      <a:lnTo>
                        <a:pt x="0" y="2215453"/>
                      </a:lnTo>
                      <a:close/>
                    </a:path>
                  </a:pathLst>
                </a:custGeom>
                <a:effectLst>
                  <a:outerShdw blurRad="50800" dist="38100" dir="2700000" algn="tl" rotWithShape="0">
                    <a:prstClr val="black">
                      <a:alpha val="40000"/>
                    </a:prstClr>
                  </a:outerShdw>
                </a:effectLst>
              </p:spPr>
            </p:pic>
            <p:sp>
              <p:nvSpPr>
                <p:cNvPr id="55" name="楕円 54">
                  <a:extLst>
                    <a:ext uri="{FF2B5EF4-FFF2-40B4-BE49-F238E27FC236}">
                      <a16:creationId xmlns:a16="http://schemas.microsoft.com/office/drawing/2014/main" id="{6EE41140-4C89-4651-BA1A-CCD90315F6B0}"/>
                    </a:ext>
                  </a:extLst>
                </p:cNvPr>
                <p:cNvSpPr/>
                <p:nvPr/>
              </p:nvSpPr>
              <p:spPr bwMode="gray">
                <a:xfrm>
                  <a:off x="1313708" y="3991078"/>
                  <a:ext cx="952652" cy="906316"/>
                </a:xfrm>
                <a:prstGeom prst="ellipse">
                  <a:avLst/>
                </a:prstGeom>
                <a:solidFill>
                  <a:srgbClr val="FFC000">
                    <a:alpha val="1000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56" name="円弧 55">
                  <a:extLst>
                    <a:ext uri="{FF2B5EF4-FFF2-40B4-BE49-F238E27FC236}">
                      <a16:creationId xmlns:a16="http://schemas.microsoft.com/office/drawing/2014/main" id="{E7D35028-E533-45ED-8B00-242AB576EFEC}"/>
                    </a:ext>
                  </a:extLst>
                </p:cNvPr>
                <p:cNvSpPr/>
                <p:nvPr/>
              </p:nvSpPr>
              <p:spPr bwMode="gray">
                <a:xfrm rot="18210099" flipH="1" flipV="1">
                  <a:off x="1604795" y="4252319"/>
                  <a:ext cx="619124" cy="424069"/>
                </a:xfrm>
                <a:prstGeom prst="arc">
                  <a:avLst>
                    <a:gd name="adj1" fmla="val 1429629"/>
                    <a:gd name="adj2" fmla="val 1035681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57" name="円弧 56">
                  <a:extLst>
                    <a:ext uri="{FF2B5EF4-FFF2-40B4-BE49-F238E27FC236}">
                      <a16:creationId xmlns:a16="http://schemas.microsoft.com/office/drawing/2014/main" id="{43F3AE5A-15E4-499E-9480-04E2F53ED866}"/>
                    </a:ext>
                  </a:extLst>
                </p:cNvPr>
                <p:cNvSpPr/>
                <p:nvPr/>
              </p:nvSpPr>
              <p:spPr bwMode="gray">
                <a:xfrm rot="20407907" flipH="1" flipV="1">
                  <a:off x="2058884" y="4159693"/>
                  <a:ext cx="95949" cy="89949"/>
                </a:xfrm>
                <a:prstGeom prst="arc">
                  <a:avLst>
                    <a:gd name="adj1" fmla="val 693786"/>
                    <a:gd name="adj2" fmla="val 1069950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58" name="円弧 57">
                  <a:extLst>
                    <a:ext uri="{FF2B5EF4-FFF2-40B4-BE49-F238E27FC236}">
                      <a16:creationId xmlns:a16="http://schemas.microsoft.com/office/drawing/2014/main" id="{58594B74-22EE-4A58-987B-322F271B7D9D}"/>
                    </a:ext>
                  </a:extLst>
                </p:cNvPr>
                <p:cNvSpPr/>
                <p:nvPr/>
              </p:nvSpPr>
              <p:spPr bwMode="gray">
                <a:xfrm rot="19895116" flipH="1" flipV="1">
                  <a:off x="1295679" y="4252028"/>
                  <a:ext cx="811012" cy="281274"/>
                </a:xfrm>
                <a:prstGeom prst="arc">
                  <a:avLst>
                    <a:gd name="adj1" fmla="val 136023"/>
                    <a:gd name="adj2" fmla="val 1076465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59" name="円弧 58">
                  <a:extLst>
                    <a:ext uri="{FF2B5EF4-FFF2-40B4-BE49-F238E27FC236}">
                      <a16:creationId xmlns:a16="http://schemas.microsoft.com/office/drawing/2014/main" id="{730AC356-A7AC-46A1-BADE-E14BED49BD6C}"/>
                    </a:ext>
                  </a:extLst>
                </p:cNvPr>
                <p:cNvSpPr/>
                <p:nvPr/>
              </p:nvSpPr>
              <p:spPr bwMode="gray">
                <a:xfrm rot="171797" flipH="1" flipV="1">
                  <a:off x="1650397" y="4123707"/>
                  <a:ext cx="426726" cy="226563"/>
                </a:xfrm>
                <a:prstGeom prst="arc">
                  <a:avLst>
                    <a:gd name="adj1" fmla="val 180848"/>
                    <a:gd name="adj2" fmla="val 10241919"/>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60" name="楕円 59">
                  <a:extLst>
                    <a:ext uri="{FF2B5EF4-FFF2-40B4-BE49-F238E27FC236}">
                      <a16:creationId xmlns:a16="http://schemas.microsoft.com/office/drawing/2014/main" id="{98BF4D4F-C9C0-41B3-97B0-352298857C0F}"/>
                    </a:ext>
                  </a:extLst>
                </p:cNvPr>
                <p:cNvSpPr/>
                <p:nvPr/>
              </p:nvSpPr>
              <p:spPr bwMode="gray">
                <a:xfrm>
                  <a:off x="1640311" y="4619692"/>
                  <a:ext cx="53712" cy="53712"/>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61" name="楕円 60">
                  <a:extLst>
                    <a:ext uri="{FF2B5EF4-FFF2-40B4-BE49-F238E27FC236}">
                      <a16:creationId xmlns:a16="http://schemas.microsoft.com/office/drawing/2014/main" id="{67050AB0-C476-4DA7-9E35-993AF491345B}"/>
                    </a:ext>
                  </a:extLst>
                </p:cNvPr>
                <p:cNvSpPr/>
                <p:nvPr/>
              </p:nvSpPr>
              <p:spPr bwMode="gray">
                <a:xfrm>
                  <a:off x="2024664" y="4154643"/>
                  <a:ext cx="53712" cy="53712"/>
                </a:xfrm>
                <a:prstGeom prst="ellipse">
                  <a:avLst/>
                </a:prstGeom>
                <a:solidFill>
                  <a:schemeClr val="bg1"/>
                </a:solidFill>
                <a:ln w="12700" algn="ctr">
                  <a:solidFill>
                    <a:schemeClr val="tx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2"/>
                    </a:solidFill>
                    <a:latin typeface="+mn-lt"/>
                    <a:cs typeface="+mn-cs"/>
                  </a:endParaRPr>
                </a:p>
              </p:txBody>
            </p:sp>
            <p:sp>
              <p:nvSpPr>
                <p:cNvPr id="62" name="楕円 61">
                  <a:extLst>
                    <a:ext uri="{FF2B5EF4-FFF2-40B4-BE49-F238E27FC236}">
                      <a16:creationId xmlns:a16="http://schemas.microsoft.com/office/drawing/2014/main" id="{246342A8-5777-4CB9-95B0-109FAD940D0E}"/>
                    </a:ext>
                  </a:extLst>
                </p:cNvPr>
                <p:cNvSpPr/>
                <p:nvPr/>
              </p:nvSpPr>
              <p:spPr bwMode="gray">
                <a:xfrm>
                  <a:off x="1609035" y="4191057"/>
                  <a:ext cx="53712" cy="53712"/>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63" name="楕円 62">
                  <a:extLst>
                    <a:ext uri="{FF2B5EF4-FFF2-40B4-BE49-F238E27FC236}">
                      <a16:creationId xmlns:a16="http://schemas.microsoft.com/office/drawing/2014/main" id="{71FC0DF2-A85B-46A4-A40B-74C5651D9F3A}"/>
                    </a:ext>
                  </a:extLst>
                </p:cNvPr>
                <p:cNvSpPr/>
                <p:nvPr/>
              </p:nvSpPr>
              <p:spPr bwMode="gray">
                <a:xfrm>
                  <a:off x="1326571" y="4579317"/>
                  <a:ext cx="36000" cy="36000"/>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2"/>
                    </a:solidFill>
                    <a:latin typeface="+mn-lt"/>
                    <a:cs typeface="+mn-cs"/>
                  </a:endParaRPr>
                </a:p>
              </p:txBody>
            </p:sp>
            <p:sp>
              <p:nvSpPr>
                <p:cNvPr id="64" name="楕円 63">
                  <a:extLst>
                    <a:ext uri="{FF2B5EF4-FFF2-40B4-BE49-F238E27FC236}">
                      <a16:creationId xmlns:a16="http://schemas.microsoft.com/office/drawing/2014/main" id="{31F17E1A-A9B7-4A5D-8F70-0FCACB52C28D}"/>
                    </a:ext>
                  </a:extLst>
                </p:cNvPr>
                <p:cNvSpPr/>
                <p:nvPr/>
              </p:nvSpPr>
              <p:spPr bwMode="gray">
                <a:xfrm>
                  <a:off x="2131390" y="4174946"/>
                  <a:ext cx="36000" cy="36000"/>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grpSp>
          <p:sp>
            <p:nvSpPr>
              <p:cNvPr id="45" name="正方形/長方形 44"/>
              <p:cNvSpPr/>
              <p:nvPr/>
            </p:nvSpPr>
            <p:spPr>
              <a:xfrm>
                <a:off x="5053108" y="3958772"/>
                <a:ext cx="468000" cy="252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関空</a:t>
                </a:r>
              </a:p>
            </p:txBody>
          </p:sp>
          <p:sp>
            <p:nvSpPr>
              <p:cNvPr id="46" name="正方形/長方形 45"/>
              <p:cNvSpPr/>
              <p:nvPr/>
            </p:nvSpPr>
            <p:spPr>
              <a:xfrm>
                <a:off x="5143224" y="3617216"/>
                <a:ext cx="648000" cy="252000"/>
              </a:xfrm>
              <a:prstGeom prst="rect">
                <a:avLst/>
              </a:prstGeom>
              <a:solidFill>
                <a:schemeClr val="accent1">
                  <a:lumMod val="20000"/>
                  <a:lumOff val="8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万博会場</a:t>
                </a:r>
              </a:p>
            </p:txBody>
          </p:sp>
          <p:sp>
            <p:nvSpPr>
              <p:cNvPr id="48" name="フローチャート: 結合子 47"/>
              <p:cNvSpPr/>
              <p:nvPr/>
            </p:nvSpPr>
            <p:spPr>
              <a:xfrm>
                <a:off x="5232124" y="3455667"/>
                <a:ext cx="108000" cy="108000"/>
              </a:xfrm>
              <a:prstGeom prst="flowChartConnector">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1" name="正方形/長方形 40"/>
            <p:cNvSpPr/>
            <p:nvPr/>
          </p:nvSpPr>
          <p:spPr>
            <a:xfrm>
              <a:off x="6108208" y="3237695"/>
              <a:ext cx="650598" cy="22657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大阪市内</a:t>
              </a:r>
            </a:p>
          </p:txBody>
        </p:sp>
        <p:sp>
          <p:nvSpPr>
            <p:cNvPr id="42" name="正方形/長方形 41"/>
            <p:cNvSpPr/>
            <p:nvPr/>
          </p:nvSpPr>
          <p:spPr>
            <a:xfrm>
              <a:off x="5240359" y="3259820"/>
              <a:ext cx="650598" cy="22657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神戸空港</a:t>
              </a:r>
            </a:p>
          </p:txBody>
        </p:sp>
        <p:sp>
          <p:nvSpPr>
            <p:cNvPr id="43" name="正方形/長方形 42"/>
            <p:cNvSpPr/>
            <p:nvPr/>
          </p:nvSpPr>
          <p:spPr>
            <a:xfrm>
              <a:off x="4770659" y="3636462"/>
              <a:ext cx="559187" cy="22657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淡路島</a:t>
              </a:r>
            </a:p>
          </p:txBody>
        </p:sp>
      </p:grpSp>
      <p:sp>
        <p:nvSpPr>
          <p:cNvPr id="65" name="正方形/長方形 64">
            <a:extLst>
              <a:ext uri="{FF2B5EF4-FFF2-40B4-BE49-F238E27FC236}">
                <a16:creationId xmlns:a16="http://schemas.microsoft.com/office/drawing/2014/main" id="{42AB246C-D6C3-4324-A739-9AC17F6C0836}"/>
              </a:ext>
            </a:extLst>
          </p:cNvPr>
          <p:cNvSpPr/>
          <p:nvPr/>
        </p:nvSpPr>
        <p:spPr>
          <a:xfrm>
            <a:off x="3692998" y="4874204"/>
            <a:ext cx="2758444" cy="1872475"/>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144000" rIns="36000" bIns="0" rtlCol="0" anchor="t" anchorCtr="0"/>
          <a:lstStyle/>
          <a:p>
            <a:pPr indent="-443194" defTabSz="930530">
              <a:spcAft>
                <a:spcPts val="291"/>
              </a:spcAft>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indent="-443194" defTabSz="930530">
              <a:spcAft>
                <a:spcPts val="291"/>
              </a:spcAft>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indent="-443194" defTabSz="930530">
              <a:spcAft>
                <a:spcPts val="291"/>
              </a:spcAft>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indent="-443194" defTabSz="930530">
              <a:spcAft>
                <a:spcPts val="291"/>
              </a:spcAft>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endParaRPr kumimoji="1" lang="en-US" altLang="ja-JP" sz="1300" b="1" dirty="0">
              <a:solidFill>
                <a:srgbClr val="0070C0"/>
              </a:solidFill>
              <a:latin typeface="BIZ UDPゴシック" panose="020B0400000000000000" pitchFamily="50" charset="-128"/>
              <a:ea typeface="BIZ UDPゴシック" panose="020B0400000000000000" pitchFamily="50" charset="-128"/>
            </a:endParaRPr>
          </a:p>
          <a:p>
            <a:pPr indent="-443194" defTabSz="930530">
              <a:spcAft>
                <a:spcPts val="291"/>
              </a:spcAft>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indent="-443194" defTabSz="930530">
              <a:spcAft>
                <a:spcPts val="291"/>
              </a:spcAft>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endParaRPr kumimoji="1" lang="ja-JP" altLang="en-US" sz="1300" dirty="0">
              <a:solidFill>
                <a:schemeClr val="tx1"/>
              </a:solidFill>
              <a:latin typeface="BIZ UDPゴシック" panose="020B0400000000000000" pitchFamily="50" charset="-128"/>
              <a:ea typeface="BIZ UDPゴシック" panose="020B0400000000000000" pitchFamily="50" charset="-128"/>
            </a:endParaRPr>
          </a:p>
        </p:txBody>
      </p:sp>
      <p:sp>
        <p:nvSpPr>
          <p:cNvPr id="66" name="ホームベース 7">
            <a:extLst>
              <a:ext uri="{FF2B5EF4-FFF2-40B4-BE49-F238E27FC236}">
                <a16:creationId xmlns:a16="http://schemas.microsoft.com/office/drawing/2014/main" id="{E599356E-2B0A-4C96-A1C9-EC52982B4052}"/>
              </a:ext>
            </a:extLst>
          </p:cNvPr>
          <p:cNvSpPr/>
          <p:nvPr/>
        </p:nvSpPr>
        <p:spPr>
          <a:xfrm>
            <a:off x="3789663" y="4746983"/>
            <a:ext cx="1012036" cy="259584"/>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194">
              <a:defRPr/>
            </a:pPr>
            <a:r>
              <a:rPr kumimoji="1" lang="ja-JP" altLang="en-US" sz="1163" dirty="0">
                <a:solidFill>
                  <a:schemeClr val="bg1"/>
                </a:solidFill>
                <a:latin typeface="BIZ UDPゴシック" panose="020B0400000000000000" pitchFamily="50" charset="-128"/>
                <a:ea typeface="BIZ UDPゴシック" panose="020B0400000000000000" pitchFamily="50" charset="-128"/>
              </a:rPr>
              <a:t>万博会場</a:t>
            </a:r>
          </a:p>
        </p:txBody>
      </p:sp>
      <p:sp>
        <p:nvSpPr>
          <p:cNvPr id="67" name="二等辺三角形 66"/>
          <p:cNvSpPr/>
          <p:nvPr/>
        </p:nvSpPr>
        <p:spPr>
          <a:xfrm flipV="1">
            <a:off x="4718923" y="5871121"/>
            <a:ext cx="672163" cy="19129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正方形/長方形 67">
            <a:extLst>
              <a:ext uri="{FF2B5EF4-FFF2-40B4-BE49-F238E27FC236}">
                <a16:creationId xmlns:a16="http://schemas.microsoft.com/office/drawing/2014/main" id="{42AB246C-D6C3-4324-A739-9AC17F6C0836}"/>
              </a:ext>
            </a:extLst>
          </p:cNvPr>
          <p:cNvSpPr/>
          <p:nvPr/>
        </p:nvSpPr>
        <p:spPr>
          <a:xfrm>
            <a:off x="3888746" y="6108665"/>
            <a:ext cx="2327752" cy="531977"/>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algn="ctr" defTabSz="930530">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「商用運航」を世界へ発信</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algn="ctr" defTabSz="930530">
              <a:spcBef>
                <a:spcPts val="600"/>
              </a:spcBef>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→人・企業・投資の呼び込み</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69" name="角丸四角形 68"/>
          <p:cNvSpPr/>
          <p:nvPr/>
        </p:nvSpPr>
        <p:spPr>
          <a:xfrm>
            <a:off x="3800230" y="5102004"/>
            <a:ext cx="2563236" cy="738958"/>
          </a:xfrm>
          <a:prstGeom prst="roundRect">
            <a:avLst>
              <a:gd name="adj" fmla="val 11020"/>
            </a:avLst>
          </a:prstGeom>
          <a:noFill/>
          <a:ln>
            <a:noFill/>
          </a:ln>
        </p:spPr>
        <p:style>
          <a:lnRef idx="2">
            <a:schemeClr val="accent6"/>
          </a:lnRef>
          <a:fillRef idx="1">
            <a:schemeClr val="lt1"/>
          </a:fillRef>
          <a:effectRef idx="0">
            <a:schemeClr val="accent6"/>
          </a:effectRef>
          <a:fontRef idx="minor">
            <a:schemeClr val="dk1"/>
          </a:fontRef>
        </p:style>
        <p:txBody>
          <a:bodyPr lIns="36000" tIns="0" rIns="36000" bIns="0" rtlCol="0" anchor="ctr"/>
          <a:lstStyle/>
          <a:p>
            <a:r>
              <a:rPr kumimoji="1" lang="ja-JP" altLang="en-US" sz="1300" b="1" dirty="0">
                <a:solidFill>
                  <a:schemeClr val="tx1"/>
                </a:solidFill>
                <a:latin typeface="BIZ UDPゴシック" panose="020B0400000000000000" pitchFamily="50" charset="-128"/>
                <a:ea typeface="BIZ UDPゴシック" panose="020B0400000000000000" pitchFamily="50" charset="-128"/>
              </a:rPr>
              <a:t>会場内の遊覧・観覧体験や会場外ポートとの２地点間運航を実現</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sz="1200" dirty="0">
                <a:solidFill>
                  <a:schemeClr val="tx1"/>
                </a:solidFill>
                <a:latin typeface="BIZ UDPゴシック" panose="020B0400000000000000" pitchFamily="50" charset="-128"/>
                <a:ea typeface="BIZ UDPゴシック" panose="020B0400000000000000" pitchFamily="50" charset="-128"/>
              </a:rPr>
              <a:t>→多くの人が空飛ぶクルマを体験</a:t>
            </a:r>
            <a:endParaRPr kumimoji="1" lang="ja-JP" altLang="en-US" sz="1200" dirty="0">
              <a:solidFill>
                <a:schemeClr val="tx1"/>
              </a:solidFill>
            </a:endParaRPr>
          </a:p>
        </p:txBody>
      </p:sp>
      <p:grpSp>
        <p:nvGrpSpPr>
          <p:cNvPr id="70" name="グループ化 69"/>
          <p:cNvGrpSpPr/>
          <p:nvPr/>
        </p:nvGrpSpPr>
        <p:grpSpPr>
          <a:xfrm>
            <a:off x="7266124" y="2990023"/>
            <a:ext cx="2102675" cy="1368000"/>
            <a:chOff x="7187799" y="2821258"/>
            <a:chExt cx="2102675" cy="1368000"/>
          </a:xfrm>
        </p:grpSpPr>
        <p:grpSp>
          <p:nvGrpSpPr>
            <p:cNvPr id="71" name="グループ化 70">
              <a:extLst>
                <a:ext uri="{FF2B5EF4-FFF2-40B4-BE49-F238E27FC236}">
                  <a16:creationId xmlns:a16="http://schemas.microsoft.com/office/drawing/2014/main" id="{BC665369-8703-4856-9990-60B2FAA6797A}"/>
                </a:ext>
              </a:extLst>
            </p:cNvPr>
            <p:cNvGrpSpPr>
              <a:grpSpLocks noChangeAspect="1"/>
            </p:cNvGrpSpPr>
            <p:nvPr/>
          </p:nvGrpSpPr>
          <p:grpSpPr>
            <a:xfrm>
              <a:off x="7187799" y="2821258"/>
              <a:ext cx="1709992" cy="1368000"/>
              <a:chOff x="4009122" y="3100124"/>
              <a:chExt cx="1889990" cy="1512000"/>
            </a:xfrm>
          </p:grpSpPr>
          <p:sp>
            <p:nvSpPr>
              <p:cNvPr id="74" name="正方形/長方形 73">
                <a:extLst>
                  <a:ext uri="{FF2B5EF4-FFF2-40B4-BE49-F238E27FC236}">
                    <a16:creationId xmlns:a16="http://schemas.microsoft.com/office/drawing/2014/main" id="{E0050D91-8F86-4784-B343-E02A7ABF42E1}"/>
                  </a:ext>
                </a:extLst>
              </p:cNvPr>
              <p:cNvSpPr/>
              <p:nvPr/>
            </p:nvSpPr>
            <p:spPr bwMode="gray">
              <a:xfrm>
                <a:off x="4009122" y="3105070"/>
                <a:ext cx="1880913" cy="1507054"/>
              </a:xfrm>
              <a:prstGeom prst="rect">
                <a:avLst/>
              </a:prstGeom>
              <a:solidFill>
                <a:schemeClr val="bg1"/>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pic>
            <p:nvPicPr>
              <p:cNvPr id="75" name="図 74">
                <a:extLst>
                  <a:ext uri="{FF2B5EF4-FFF2-40B4-BE49-F238E27FC236}">
                    <a16:creationId xmlns:a16="http://schemas.microsoft.com/office/drawing/2014/main" id="{D88C8B29-4F69-48DC-B9A7-B0E8D60F29DD}"/>
                  </a:ext>
                </a:extLst>
              </p:cNvPr>
              <p:cNvPicPr>
                <a:picLocks noChangeAspect="1"/>
              </p:cNvPicPr>
              <p:nvPr/>
            </p:nvPicPr>
            <p:blipFill rotWithShape="1">
              <a:blip r:embed="rId4"/>
              <a:srcRect l="36198" t="30359" r="24105" b="32343"/>
              <a:stretch/>
            </p:blipFill>
            <p:spPr>
              <a:xfrm>
                <a:off x="4009122" y="3105070"/>
                <a:ext cx="1889990" cy="1506219"/>
              </a:xfrm>
              <a:custGeom>
                <a:avLst/>
                <a:gdLst>
                  <a:gd name="connsiteX0" fmla="*/ 0 w 2759694"/>
                  <a:gd name="connsiteY0" fmla="*/ 0 h 2215453"/>
                  <a:gd name="connsiteX1" fmla="*/ 2759694 w 2759694"/>
                  <a:gd name="connsiteY1" fmla="*/ 0 h 2215453"/>
                  <a:gd name="connsiteX2" fmla="*/ 2759694 w 2759694"/>
                  <a:gd name="connsiteY2" fmla="*/ 2215453 h 2215453"/>
                  <a:gd name="connsiteX3" fmla="*/ 0 w 2759694"/>
                  <a:gd name="connsiteY3" fmla="*/ 2215453 h 2215453"/>
                </a:gdLst>
                <a:ahLst/>
                <a:cxnLst>
                  <a:cxn ang="0">
                    <a:pos x="connsiteX0" y="connsiteY0"/>
                  </a:cxn>
                  <a:cxn ang="0">
                    <a:pos x="connsiteX1" y="connsiteY1"/>
                  </a:cxn>
                  <a:cxn ang="0">
                    <a:pos x="connsiteX2" y="connsiteY2"/>
                  </a:cxn>
                  <a:cxn ang="0">
                    <a:pos x="connsiteX3" y="connsiteY3"/>
                  </a:cxn>
                </a:cxnLst>
                <a:rect l="l" t="t" r="r" b="b"/>
                <a:pathLst>
                  <a:path w="2759694" h="2215453">
                    <a:moveTo>
                      <a:pt x="0" y="0"/>
                    </a:moveTo>
                    <a:lnTo>
                      <a:pt x="2759694" y="0"/>
                    </a:lnTo>
                    <a:lnTo>
                      <a:pt x="2759694" y="2215453"/>
                    </a:lnTo>
                    <a:lnTo>
                      <a:pt x="0" y="2215453"/>
                    </a:lnTo>
                    <a:close/>
                  </a:path>
                </a:pathLst>
              </a:custGeom>
              <a:effectLst>
                <a:outerShdw blurRad="50800" dist="38100" dir="2700000" algn="tl" rotWithShape="0">
                  <a:prstClr val="black">
                    <a:alpha val="40000"/>
                  </a:prstClr>
                </a:outerShdw>
              </a:effectLst>
            </p:spPr>
          </p:pic>
          <p:sp>
            <p:nvSpPr>
              <p:cNvPr id="76" name="フリーフォーム: 図形 216">
                <a:extLst>
                  <a:ext uri="{FF2B5EF4-FFF2-40B4-BE49-F238E27FC236}">
                    <a16:creationId xmlns:a16="http://schemas.microsoft.com/office/drawing/2014/main" id="{9258C2EC-5B9F-46E8-B19F-5E31BA978D1D}"/>
                  </a:ext>
                </a:extLst>
              </p:cNvPr>
              <p:cNvSpPr/>
              <p:nvPr/>
            </p:nvSpPr>
            <p:spPr bwMode="gray">
              <a:xfrm>
                <a:off x="4165646" y="3100124"/>
                <a:ext cx="1733466" cy="1506220"/>
              </a:xfrm>
              <a:custGeom>
                <a:avLst/>
                <a:gdLst>
                  <a:gd name="connsiteX0" fmla="*/ 624553 w 2549704"/>
                  <a:gd name="connsiteY0" fmla="*/ 0 h 2232345"/>
                  <a:gd name="connsiteX1" fmla="*/ 1925152 w 2549704"/>
                  <a:gd name="connsiteY1" fmla="*/ 0 h 2232345"/>
                  <a:gd name="connsiteX2" fmla="*/ 1987634 w 2549704"/>
                  <a:gd name="connsiteY2" fmla="*/ 35755 h 2232345"/>
                  <a:gd name="connsiteX3" fmla="*/ 2549704 w 2549704"/>
                  <a:gd name="connsiteY3" fmla="*/ 1031508 h 2232345"/>
                  <a:gd name="connsiteX4" fmla="*/ 1274852 w 2549704"/>
                  <a:gd name="connsiteY4" fmla="*/ 2232345 h 2232345"/>
                  <a:gd name="connsiteX5" fmla="*/ 0 w 2549704"/>
                  <a:gd name="connsiteY5" fmla="*/ 1031508 h 2232345"/>
                  <a:gd name="connsiteX6" fmla="*/ 562071 w 2549704"/>
                  <a:gd name="connsiteY6" fmla="*/ 35755 h 223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9704" h="2232345">
                    <a:moveTo>
                      <a:pt x="624553" y="0"/>
                    </a:moveTo>
                    <a:lnTo>
                      <a:pt x="1925152" y="0"/>
                    </a:lnTo>
                    <a:lnTo>
                      <a:pt x="1987634" y="35755"/>
                    </a:lnTo>
                    <a:cubicBezTo>
                      <a:pt x="2326747" y="251554"/>
                      <a:pt x="2549704" y="617006"/>
                      <a:pt x="2549704" y="1031508"/>
                    </a:cubicBezTo>
                    <a:cubicBezTo>
                      <a:pt x="2549704" y="1694712"/>
                      <a:pt x="1978933" y="2232345"/>
                      <a:pt x="1274852" y="2232345"/>
                    </a:cubicBezTo>
                    <a:cubicBezTo>
                      <a:pt x="570771" y="2232345"/>
                      <a:pt x="0" y="1694712"/>
                      <a:pt x="0" y="1031508"/>
                    </a:cubicBezTo>
                    <a:cubicBezTo>
                      <a:pt x="0" y="617006"/>
                      <a:pt x="222958" y="251554"/>
                      <a:pt x="562071" y="35755"/>
                    </a:cubicBezTo>
                    <a:close/>
                  </a:path>
                </a:pathLst>
              </a:custGeom>
              <a:solidFill>
                <a:srgbClr val="FFC000">
                  <a:alpha val="10000"/>
                </a:srgbClr>
              </a:solidFill>
              <a:ln w="12700" algn="ctr">
                <a:noFill/>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grpSp>
            <p:nvGrpSpPr>
              <p:cNvPr id="77" name="グループ化 76">
                <a:extLst>
                  <a:ext uri="{FF2B5EF4-FFF2-40B4-BE49-F238E27FC236}">
                    <a16:creationId xmlns:a16="http://schemas.microsoft.com/office/drawing/2014/main" id="{CE33CB4B-A5B4-425D-9335-41889B400BC2}"/>
                  </a:ext>
                </a:extLst>
              </p:cNvPr>
              <p:cNvGrpSpPr/>
              <p:nvPr/>
            </p:nvGrpSpPr>
            <p:grpSpPr>
              <a:xfrm>
                <a:off x="4332973" y="3198312"/>
                <a:ext cx="1319357" cy="1256248"/>
                <a:chOff x="4442177" y="1880059"/>
                <a:chExt cx="1774371" cy="1689497"/>
              </a:xfrm>
            </p:grpSpPr>
            <p:sp>
              <p:nvSpPr>
                <p:cNvPr id="78" name="円弧 77">
                  <a:extLst>
                    <a:ext uri="{FF2B5EF4-FFF2-40B4-BE49-F238E27FC236}">
                      <a16:creationId xmlns:a16="http://schemas.microsoft.com/office/drawing/2014/main" id="{E11CC764-8646-4309-B825-DD6DCB93AD2E}"/>
                    </a:ext>
                  </a:extLst>
                </p:cNvPr>
                <p:cNvSpPr/>
                <p:nvPr/>
              </p:nvSpPr>
              <p:spPr bwMode="gray">
                <a:xfrm rot="18210099" flipH="1" flipV="1">
                  <a:off x="4856540" y="2870368"/>
                  <a:ext cx="829921" cy="568455"/>
                </a:xfrm>
                <a:prstGeom prst="arc">
                  <a:avLst>
                    <a:gd name="adj1" fmla="val 1429629"/>
                    <a:gd name="adj2" fmla="val 1035681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79" name="円弧 78">
                  <a:extLst>
                    <a:ext uri="{FF2B5EF4-FFF2-40B4-BE49-F238E27FC236}">
                      <a16:creationId xmlns:a16="http://schemas.microsoft.com/office/drawing/2014/main" id="{1232EFCF-A5CF-49ED-A1DC-0B6229B500BE}"/>
                    </a:ext>
                  </a:extLst>
                </p:cNvPr>
                <p:cNvSpPr/>
                <p:nvPr/>
              </p:nvSpPr>
              <p:spPr bwMode="gray">
                <a:xfrm rot="20407907" flipH="1" flipV="1">
                  <a:off x="5465236" y="2746204"/>
                  <a:ext cx="128618" cy="120575"/>
                </a:xfrm>
                <a:prstGeom prst="arc">
                  <a:avLst>
                    <a:gd name="adj1" fmla="val 693786"/>
                    <a:gd name="adj2" fmla="val 1069950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0" name="円弧 79">
                  <a:extLst>
                    <a:ext uri="{FF2B5EF4-FFF2-40B4-BE49-F238E27FC236}">
                      <a16:creationId xmlns:a16="http://schemas.microsoft.com/office/drawing/2014/main" id="{067B9DF8-53D1-4E71-9EC5-FF6A5A310FF4}"/>
                    </a:ext>
                  </a:extLst>
                </p:cNvPr>
                <p:cNvSpPr/>
                <p:nvPr/>
              </p:nvSpPr>
              <p:spPr bwMode="gray">
                <a:xfrm rot="19895116" flipH="1" flipV="1">
                  <a:off x="4442177" y="2869977"/>
                  <a:ext cx="1087142" cy="377041"/>
                </a:xfrm>
                <a:prstGeom prst="arc">
                  <a:avLst>
                    <a:gd name="adj1" fmla="val 136023"/>
                    <a:gd name="adj2" fmla="val 1076465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1" name="円弧 80">
                  <a:extLst>
                    <a:ext uri="{FF2B5EF4-FFF2-40B4-BE49-F238E27FC236}">
                      <a16:creationId xmlns:a16="http://schemas.microsoft.com/office/drawing/2014/main" id="{ED5A6C17-DB8F-45F8-AC22-34ED4ADA4527}"/>
                    </a:ext>
                  </a:extLst>
                </p:cNvPr>
                <p:cNvSpPr/>
                <p:nvPr/>
              </p:nvSpPr>
              <p:spPr bwMode="gray">
                <a:xfrm rot="171797" flipH="1" flipV="1">
                  <a:off x="4917668" y="2697966"/>
                  <a:ext cx="572016" cy="303702"/>
                </a:xfrm>
                <a:prstGeom prst="arc">
                  <a:avLst>
                    <a:gd name="adj1" fmla="val 180848"/>
                    <a:gd name="adj2" fmla="val 10241919"/>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2" name="円弧 81">
                  <a:extLst>
                    <a:ext uri="{FF2B5EF4-FFF2-40B4-BE49-F238E27FC236}">
                      <a16:creationId xmlns:a16="http://schemas.microsoft.com/office/drawing/2014/main" id="{4B7CB3BA-C59B-4872-A160-2F1D010A3EB8}"/>
                    </a:ext>
                  </a:extLst>
                </p:cNvPr>
                <p:cNvSpPr/>
                <p:nvPr/>
              </p:nvSpPr>
              <p:spPr bwMode="gray">
                <a:xfrm rot="18319163" flipH="1" flipV="1">
                  <a:off x="4393497" y="2970379"/>
                  <a:ext cx="621545" cy="230545"/>
                </a:xfrm>
                <a:prstGeom prst="arc">
                  <a:avLst>
                    <a:gd name="adj1" fmla="val 21569837"/>
                    <a:gd name="adj2" fmla="val 10470707"/>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3" name="円弧 82">
                  <a:extLst>
                    <a:ext uri="{FF2B5EF4-FFF2-40B4-BE49-F238E27FC236}">
                      <a16:creationId xmlns:a16="http://schemas.microsoft.com/office/drawing/2014/main" id="{52343566-59F4-412D-B3FF-6BC1D80C083E}"/>
                    </a:ext>
                  </a:extLst>
                </p:cNvPr>
                <p:cNvSpPr/>
                <p:nvPr/>
              </p:nvSpPr>
              <p:spPr bwMode="gray">
                <a:xfrm rot="199874" flipH="1" flipV="1">
                  <a:off x="4495704" y="3250624"/>
                  <a:ext cx="456923" cy="166941"/>
                </a:xfrm>
                <a:prstGeom prst="arc">
                  <a:avLst>
                    <a:gd name="adj1" fmla="val 351218"/>
                    <a:gd name="adj2" fmla="val 10929803"/>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4" name="円弧 83">
                  <a:extLst>
                    <a:ext uri="{FF2B5EF4-FFF2-40B4-BE49-F238E27FC236}">
                      <a16:creationId xmlns:a16="http://schemas.microsoft.com/office/drawing/2014/main" id="{22EFB6F8-4381-431B-A4BE-10347562AB0D}"/>
                    </a:ext>
                  </a:extLst>
                </p:cNvPr>
                <p:cNvSpPr/>
                <p:nvPr/>
              </p:nvSpPr>
              <p:spPr bwMode="gray">
                <a:xfrm rot="18029339" flipH="1" flipV="1">
                  <a:off x="4800839" y="2614526"/>
                  <a:ext cx="227748" cy="213545"/>
                </a:xfrm>
                <a:prstGeom prst="arc">
                  <a:avLst>
                    <a:gd name="adj1" fmla="val 21224198"/>
                    <a:gd name="adj2" fmla="val 6800515"/>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5" name="円弧 84">
                  <a:extLst>
                    <a:ext uri="{FF2B5EF4-FFF2-40B4-BE49-F238E27FC236}">
                      <a16:creationId xmlns:a16="http://schemas.microsoft.com/office/drawing/2014/main" id="{B6B1206A-187E-40CE-AB2B-BFCAF3175E38}"/>
                    </a:ext>
                  </a:extLst>
                </p:cNvPr>
                <p:cNvSpPr/>
                <p:nvPr/>
              </p:nvSpPr>
              <p:spPr bwMode="gray">
                <a:xfrm rot="20860171" flipH="1" flipV="1">
                  <a:off x="4906011" y="2618693"/>
                  <a:ext cx="876266" cy="256715"/>
                </a:xfrm>
                <a:prstGeom prst="arc">
                  <a:avLst>
                    <a:gd name="adj1" fmla="val 101027"/>
                    <a:gd name="adj2" fmla="val 10678795"/>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6" name="円弧 85">
                  <a:extLst>
                    <a:ext uri="{FF2B5EF4-FFF2-40B4-BE49-F238E27FC236}">
                      <a16:creationId xmlns:a16="http://schemas.microsoft.com/office/drawing/2014/main" id="{7681692E-D632-4B9F-B499-9ACC4E30C435}"/>
                    </a:ext>
                  </a:extLst>
                </p:cNvPr>
                <p:cNvSpPr/>
                <p:nvPr/>
              </p:nvSpPr>
              <p:spPr bwMode="gray">
                <a:xfrm rot="18137651" flipH="1" flipV="1">
                  <a:off x="5593933" y="2124344"/>
                  <a:ext cx="854679" cy="366109"/>
                </a:xfrm>
                <a:prstGeom prst="arc">
                  <a:avLst>
                    <a:gd name="adj1" fmla="val 352904"/>
                    <a:gd name="adj2" fmla="val 10312440"/>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7" name="円弧 86">
                  <a:extLst>
                    <a:ext uri="{FF2B5EF4-FFF2-40B4-BE49-F238E27FC236}">
                      <a16:creationId xmlns:a16="http://schemas.microsoft.com/office/drawing/2014/main" id="{61FA118A-7603-4161-AED9-35EFD1105DA1}"/>
                    </a:ext>
                  </a:extLst>
                </p:cNvPr>
                <p:cNvSpPr/>
                <p:nvPr/>
              </p:nvSpPr>
              <p:spPr bwMode="gray">
                <a:xfrm rot="20075897" flipH="1" flipV="1">
                  <a:off x="4917939" y="3002869"/>
                  <a:ext cx="904254" cy="440079"/>
                </a:xfrm>
                <a:prstGeom prst="arc">
                  <a:avLst>
                    <a:gd name="adj1" fmla="val 351218"/>
                    <a:gd name="adj2" fmla="val 10018113"/>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8" name="楕円 87">
                  <a:extLst>
                    <a:ext uri="{FF2B5EF4-FFF2-40B4-BE49-F238E27FC236}">
                      <a16:creationId xmlns:a16="http://schemas.microsoft.com/office/drawing/2014/main" id="{317308DE-452C-4590-B28C-799894AE7C36}"/>
                    </a:ext>
                  </a:extLst>
                </p:cNvPr>
                <p:cNvSpPr/>
                <p:nvPr/>
              </p:nvSpPr>
              <p:spPr bwMode="gray">
                <a:xfrm>
                  <a:off x="4904149" y="3362822"/>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89" name="楕円 88">
                  <a:extLst>
                    <a:ext uri="{FF2B5EF4-FFF2-40B4-BE49-F238E27FC236}">
                      <a16:creationId xmlns:a16="http://schemas.microsoft.com/office/drawing/2014/main" id="{EBECCA66-FCE6-4444-BA3D-0C2CF771B7FB}"/>
                    </a:ext>
                  </a:extLst>
                </p:cNvPr>
                <p:cNvSpPr/>
                <p:nvPr/>
              </p:nvSpPr>
              <p:spPr bwMode="gray">
                <a:xfrm>
                  <a:off x="5457465" y="2777535"/>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2"/>
                    </a:solidFill>
                    <a:latin typeface="+mn-lt"/>
                    <a:cs typeface="+mn-cs"/>
                  </a:endParaRPr>
                </a:p>
              </p:txBody>
            </p:sp>
            <p:sp>
              <p:nvSpPr>
                <p:cNvPr id="90" name="楕円 89">
                  <a:extLst>
                    <a:ext uri="{FF2B5EF4-FFF2-40B4-BE49-F238E27FC236}">
                      <a16:creationId xmlns:a16="http://schemas.microsoft.com/office/drawing/2014/main" id="{7E07190F-44FB-4668-B768-41ED255B2FEF}"/>
                    </a:ext>
                  </a:extLst>
                </p:cNvPr>
                <p:cNvSpPr/>
                <p:nvPr/>
              </p:nvSpPr>
              <p:spPr bwMode="gray">
                <a:xfrm>
                  <a:off x="4862224" y="2788247"/>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91" name="楕円 90">
                  <a:extLst>
                    <a:ext uri="{FF2B5EF4-FFF2-40B4-BE49-F238E27FC236}">
                      <a16:creationId xmlns:a16="http://schemas.microsoft.com/office/drawing/2014/main" id="{AFBC52F3-09CD-4DCD-9D32-6B17A0E1C20D}"/>
                    </a:ext>
                  </a:extLst>
                </p:cNvPr>
                <p:cNvSpPr/>
                <p:nvPr/>
              </p:nvSpPr>
              <p:spPr bwMode="gray">
                <a:xfrm>
                  <a:off x="4826395" y="2617932"/>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sp>
              <p:nvSpPr>
                <p:cNvPr id="92" name="楕円 91">
                  <a:extLst>
                    <a:ext uri="{FF2B5EF4-FFF2-40B4-BE49-F238E27FC236}">
                      <a16:creationId xmlns:a16="http://schemas.microsoft.com/office/drawing/2014/main" id="{C7B2EF4B-1506-4AF9-8333-FD85BD54B146}"/>
                    </a:ext>
                  </a:extLst>
                </p:cNvPr>
                <p:cNvSpPr/>
                <p:nvPr/>
              </p:nvSpPr>
              <p:spPr bwMode="gray">
                <a:xfrm>
                  <a:off x="4483587" y="3308700"/>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6"/>
                    </a:solidFill>
                    <a:latin typeface="+mn-lt"/>
                    <a:cs typeface="+mn-cs"/>
                  </a:endParaRPr>
                </a:p>
              </p:txBody>
            </p:sp>
            <p:sp>
              <p:nvSpPr>
                <p:cNvPr id="93" name="楕円 92">
                  <a:extLst>
                    <a:ext uri="{FF2B5EF4-FFF2-40B4-BE49-F238E27FC236}">
                      <a16:creationId xmlns:a16="http://schemas.microsoft.com/office/drawing/2014/main" id="{8EBBE2C5-5AFF-4F9D-95D7-E219010A9184}"/>
                    </a:ext>
                  </a:extLst>
                </p:cNvPr>
                <p:cNvSpPr/>
                <p:nvPr/>
              </p:nvSpPr>
              <p:spPr bwMode="gray">
                <a:xfrm>
                  <a:off x="6144548" y="1883101"/>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94" name="円弧 93">
                  <a:extLst>
                    <a:ext uri="{FF2B5EF4-FFF2-40B4-BE49-F238E27FC236}">
                      <a16:creationId xmlns:a16="http://schemas.microsoft.com/office/drawing/2014/main" id="{CD336EF1-CDAF-42A5-B194-9D22778E7509}"/>
                    </a:ext>
                  </a:extLst>
                </p:cNvPr>
                <p:cNvSpPr/>
                <p:nvPr/>
              </p:nvSpPr>
              <p:spPr bwMode="gray">
                <a:xfrm rot="15106281" flipH="1" flipV="1">
                  <a:off x="5572477" y="2725696"/>
                  <a:ext cx="251130" cy="213339"/>
                </a:xfrm>
                <a:prstGeom prst="arc">
                  <a:avLst>
                    <a:gd name="adj1" fmla="val 771307"/>
                    <a:gd name="adj2" fmla="val 763477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95" name="円弧 94">
                  <a:extLst>
                    <a:ext uri="{FF2B5EF4-FFF2-40B4-BE49-F238E27FC236}">
                      <a16:creationId xmlns:a16="http://schemas.microsoft.com/office/drawing/2014/main" id="{3A137A07-03E0-450B-8886-5C77178E33FD}"/>
                    </a:ext>
                  </a:extLst>
                </p:cNvPr>
                <p:cNvSpPr/>
                <p:nvPr/>
              </p:nvSpPr>
              <p:spPr bwMode="gray">
                <a:xfrm rot="15106281" flipH="1" flipV="1">
                  <a:off x="5578771" y="2706309"/>
                  <a:ext cx="447490" cy="275961"/>
                </a:xfrm>
                <a:prstGeom prst="arc">
                  <a:avLst>
                    <a:gd name="adj1" fmla="val 3997902"/>
                    <a:gd name="adj2" fmla="val 1115308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96" name="円弧 95">
                  <a:extLst>
                    <a:ext uri="{FF2B5EF4-FFF2-40B4-BE49-F238E27FC236}">
                      <a16:creationId xmlns:a16="http://schemas.microsoft.com/office/drawing/2014/main" id="{A2D3C2BF-AE4F-4670-992E-12DC3A9396E4}"/>
                    </a:ext>
                  </a:extLst>
                </p:cNvPr>
                <p:cNvSpPr/>
                <p:nvPr/>
              </p:nvSpPr>
              <p:spPr bwMode="gray">
                <a:xfrm rot="13142475" flipH="1" flipV="1">
                  <a:off x="5671745" y="2388058"/>
                  <a:ext cx="255314" cy="241068"/>
                </a:xfrm>
                <a:prstGeom prst="arc">
                  <a:avLst>
                    <a:gd name="adj1" fmla="val 3336722"/>
                    <a:gd name="adj2" fmla="val 10900167"/>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97" name="楕円 96">
                  <a:extLst>
                    <a:ext uri="{FF2B5EF4-FFF2-40B4-BE49-F238E27FC236}">
                      <a16:creationId xmlns:a16="http://schemas.microsoft.com/office/drawing/2014/main" id="{196A7DAB-CFF5-4F55-9EEC-81914E7D64EC}"/>
                    </a:ext>
                  </a:extLst>
                </p:cNvPr>
                <p:cNvSpPr/>
                <p:nvPr/>
              </p:nvSpPr>
              <p:spPr bwMode="gray">
                <a:xfrm>
                  <a:off x="5754373" y="2608401"/>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6"/>
                    </a:solidFill>
                    <a:latin typeface="+mn-lt"/>
                    <a:cs typeface="+mn-cs"/>
                  </a:endParaRPr>
                </a:p>
              </p:txBody>
            </p:sp>
            <p:sp>
              <p:nvSpPr>
                <p:cNvPr id="98" name="楕円 97">
                  <a:extLst>
                    <a:ext uri="{FF2B5EF4-FFF2-40B4-BE49-F238E27FC236}">
                      <a16:creationId xmlns:a16="http://schemas.microsoft.com/office/drawing/2014/main" id="{8839894D-CC56-4615-924A-FA8D03D071A1}"/>
                    </a:ext>
                  </a:extLst>
                </p:cNvPr>
                <p:cNvSpPr/>
                <p:nvPr/>
              </p:nvSpPr>
              <p:spPr bwMode="gray">
                <a:xfrm>
                  <a:off x="5698042" y="2396562"/>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sp>
              <p:nvSpPr>
                <p:cNvPr id="99" name="楕円 98">
                  <a:extLst>
                    <a:ext uri="{FF2B5EF4-FFF2-40B4-BE49-F238E27FC236}">
                      <a16:creationId xmlns:a16="http://schemas.microsoft.com/office/drawing/2014/main" id="{8AC07951-6B41-44B8-A552-6D0F14852AC9}"/>
                    </a:ext>
                  </a:extLst>
                </p:cNvPr>
                <p:cNvSpPr/>
                <p:nvPr/>
              </p:nvSpPr>
              <p:spPr bwMode="gray">
                <a:xfrm>
                  <a:off x="5562427" y="2766651"/>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sp>
              <p:nvSpPr>
                <p:cNvPr id="100" name="楕円 99">
                  <a:extLst>
                    <a:ext uri="{FF2B5EF4-FFF2-40B4-BE49-F238E27FC236}">
                      <a16:creationId xmlns:a16="http://schemas.microsoft.com/office/drawing/2014/main" id="{48076D1A-CB6E-447E-9316-F7353E524F45}"/>
                    </a:ext>
                  </a:extLst>
                </p:cNvPr>
                <p:cNvSpPr/>
                <p:nvPr/>
              </p:nvSpPr>
              <p:spPr bwMode="gray">
                <a:xfrm>
                  <a:off x="5682068" y="2937162"/>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grpSp>
        </p:grpSp>
        <p:sp>
          <p:nvSpPr>
            <p:cNvPr id="72" name="正方形/長方形 71"/>
            <p:cNvSpPr/>
            <p:nvPr/>
          </p:nvSpPr>
          <p:spPr>
            <a:xfrm>
              <a:off x="8462474" y="3360993"/>
              <a:ext cx="828000" cy="432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都市間飛行も可能に</a:t>
              </a:r>
            </a:p>
          </p:txBody>
        </p:sp>
        <p:sp>
          <p:nvSpPr>
            <p:cNvPr id="73" name="フローチャート: 結合子 72"/>
            <p:cNvSpPr/>
            <p:nvPr/>
          </p:nvSpPr>
          <p:spPr>
            <a:xfrm>
              <a:off x="8153822" y="3460254"/>
              <a:ext cx="108000" cy="108000"/>
            </a:xfrm>
            <a:prstGeom prst="flowChartConnector">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1" name="テキスト ボックス 100">
            <a:extLst>
              <a:ext uri="{FF2B5EF4-FFF2-40B4-BE49-F238E27FC236}">
                <a16:creationId xmlns:a16="http://schemas.microsoft.com/office/drawing/2014/main" id="{233774CE-BB03-49E5-94E8-1F2C71E354FD}"/>
              </a:ext>
            </a:extLst>
          </p:cNvPr>
          <p:cNvSpPr txBox="1"/>
          <p:nvPr/>
        </p:nvSpPr>
        <p:spPr>
          <a:xfrm>
            <a:off x="7136770" y="4446311"/>
            <a:ext cx="2340060" cy="294610"/>
          </a:xfrm>
          <a:prstGeom prst="rect">
            <a:avLst/>
          </a:prstGeom>
          <a:noFill/>
        </p:spPr>
        <p:txBody>
          <a:bodyPr wrap="square" lIns="0" tIns="0" rIns="0" bIns="0" rtlCol="0" anchor="ctr" anchorCtr="0">
            <a:noAutofit/>
          </a:bodyPr>
          <a:lstStyle/>
          <a:p>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（出典）空の移動革命社会実装に向けた大阪版ロードマップ／アクションプラン</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(2022</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年</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月</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（一部加工）</a:t>
            </a:r>
          </a:p>
        </p:txBody>
      </p:sp>
    </p:spTree>
    <p:extLst>
      <p:ext uri="{BB962C8B-B14F-4D97-AF65-F5344CB8AC3E}">
        <p14:creationId xmlns:p14="http://schemas.microsoft.com/office/powerpoint/2010/main" val="313013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11620" y="2413884"/>
            <a:ext cx="9251210" cy="633684"/>
          </a:xfrm>
          <a:prstGeom prst="rect">
            <a:avLst/>
          </a:prstGeom>
          <a:noFill/>
          <a:ln w="6350">
            <a:noFill/>
            <a:prstDash val="solid"/>
          </a:ln>
        </p:spPr>
        <p:txBody>
          <a:bodyPr wrap="square" rtlCol="0" anchor="ctr" anchorCtr="0">
            <a:noAutofit/>
          </a:bodyPr>
          <a:lstStyle/>
          <a:p>
            <a:r>
              <a:rPr kumimoji="1" lang="ja-JP" altLang="en-US" sz="1000" dirty="0"/>
              <a:t>▷国による航空法等の各種制度整備（機体の安全性の基準整備、飛行エリア等）</a:t>
            </a:r>
            <a:endParaRPr kumimoji="1" lang="en-US" altLang="ja-JP" sz="1000" dirty="0"/>
          </a:p>
          <a:p>
            <a:r>
              <a:rPr kumimoji="1" lang="ja-JP" altLang="en-US" sz="1000" dirty="0"/>
              <a:t>▷空飛ぶクルマに関する社会受容性の向上（騒音・安全性等）</a:t>
            </a:r>
          </a:p>
          <a:p>
            <a:r>
              <a:rPr kumimoji="1" lang="ja-JP" altLang="en-US" sz="1000" dirty="0"/>
              <a:t>▷機体開発・実証事業・離着陸場の整備等に係る財政的負担</a:t>
            </a:r>
          </a:p>
        </p:txBody>
      </p:sp>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1182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2997471"/>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12</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546559554"/>
              </p:ext>
            </p:extLst>
          </p:nvPr>
        </p:nvGraphicFramePr>
        <p:xfrm>
          <a:off x="511620" y="3288856"/>
          <a:ext cx="9360001" cy="1673792"/>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a:solidFill>
                            <a:schemeClr val="tx1"/>
                          </a:solidFill>
                          <a:latin typeface="+mn-ea"/>
                        </a:rPr>
                        <a:t>Ver.</a:t>
                      </a:r>
                      <a:r>
                        <a:rPr lang="en-US" altLang="ja-JP" sz="800" b="1" u="none" strike="noStrike" baseline="0" dirty="0">
                          <a:solidFill>
                            <a:schemeClr val="tx1"/>
                          </a:solidFill>
                          <a:latin typeface="+mn-ea"/>
                        </a:rPr>
                        <a:t>4</a:t>
                      </a:r>
                      <a:r>
                        <a:rPr lang="ja-JP" altLang="en-US" sz="800" b="1" u="none" dirty="0">
                          <a:solidFill>
                            <a:schemeClr val="tx1"/>
                          </a:solidFill>
                          <a:latin typeface="+mn-ea"/>
                        </a:rPr>
                        <a:t>」の記載内容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000" u="none" dirty="0">
                          <a:solidFill>
                            <a:schemeClr val="tx1"/>
                          </a:solidFill>
                          <a:latin typeface="+mn-ea"/>
                        </a:rPr>
                        <a:t>大阪・関西万博における空飛ぶクルマの実現＜経産省・国交省＞</a:t>
                      </a:r>
                      <a:endParaRPr kumimoji="1" lang="en-US" altLang="ja-JP" sz="1000" u="none" dirty="0">
                        <a:solidFill>
                          <a:schemeClr val="tx1"/>
                        </a:solidFill>
                        <a:latin typeface="+mn-ea"/>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関係省庁、府市、事業者、協会からなる「大阪・関西万博空飛ぶクルマ準備会議」を設置（</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2023</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年</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月）</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「大阪・関西万博空飛ぶクルマ準備会議」において、具体的な運航の絵姿</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会場外離着陸場</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ポート</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、運航ルートなど</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や今後のスケジュール並びに事業者への支援策などを協議中</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　　　・</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2023</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年 </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月「第１回準備会議」において、大阪における会場外ポート候補地について合意</a:t>
                      </a:r>
                      <a:endParaRPr kumimoji="1" lang="en-US" altLang="ja-JP" sz="1000" b="0" i="0" u="none" strike="sng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000" u="none" dirty="0">
                          <a:solidFill>
                            <a:schemeClr val="tx1"/>
                          </a:solidFill>
                          <a:latin typeface="+mn-ea"/>
                          <a:ea typeface="+mn-ea"/>
                        </a:rPr>
                        <a:t>　　　・</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2023</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年 </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8</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月「第２回準備会議」において、２地点間運航の</a:t>
                      </a:r>
                      <a:r>
                        <a:rPr kumimoji="1" lang="ja-JP" altLang="en-US" sz="1000" b="0" i="0" u="none" strike="noStrike" kern="1200" cap="none" spc="0" normalizeH="0" baseline="0" noProof="0">
                          <a:ln>
                            <a:noFill/>
                          </a:ln>
                          <a:solidFill>
                            <a:schemeClr val="tx1"/>
                          </a:solidFill>
                          <a:effectLst/>
                          <a:uLnTx/>
                          <a:uFillTx/>
                          <a:latin typeface="游ゴシック" panose="020B0400000000000000" pitchFamily="50" charset="-128"/>
                          <a:ea typeface="+mn-ea"/>
                          <a:cs typeface="+mn-cs"/>
                        </a:rPr>
                        <a:t>各社イメージについて共有</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ja-JP" sz="1000" u="none" dirty="0">
                          <a:solidFill>
                            <a:schemeClr val="tx1"/>
                          </a:solidFill>
                          <a:latin typeface="+mn-ea"/>
                          <a:ea typeface="+mn-ea"/>
                        </a:rPr>
                        <a:t>2023</a:t>
                      </a:r>
                      <a:r>
                        <a:rPr lang="ja-JP" altLang="en-US" sz="1000" u="none" dirty="0">
                          <a:solidFill>
                            <a:schemeClr val="tx1"/>
                          </a:solidFill>
                          <a:latin typeface="+mn-ea"/>
                          <a:ea typeface="+mn-ea"/>
                        </a:rPr>
                        <a:t>年</a:t>
                      </a:r>
                      <a:r>
                        <a:rPr lang="en-US" altLang="ja-JP" sz="1000" u="none" dirty="0">
                          <a:solidFill>
                            <a:schemeClr val="tx1"/>
                          </a:solidFill>
                          <a:latin typeface="+mn-ea"/>
                          <a:ea typeface="+mn-ea"/>
                        </a:rPr>
                        <a:t>12</a:t>
                      </a:r>
                      <a:r>
                        <a:rPr lang="ja-JP" altLang="en-US" sz="1000" u="none" dirty="0">
                          <a:solidFill>
                            <a:schemeClr val="tx1"/>
                          </a:solidFill>
                          <a:latin typeface="+mn-ea"/>
                          <a:ea typeface="+mn-ea"/>
                        </a:rPr>
                        <a:t>月　</a:t>
                      </a:r>
                      <a:r>
                        <a:rPr lang="en-US" altLang="ja-JP" sz="1000" u="none" dirty="0">
                          <a:solidFill>
                            <a:schemeClr val="tx1"/>
                          </a:solidFill>
                          <a:latin typeface="+mn-ea"/>
                          <a:ea typeface="+mn-ea"/>
                        </a:rPr>
                        <a:t>VP</a:t>
                      </a:r>
                      <a:r>
                        <a:rPr lang="ja-JP" altLang="en-US" sz="1000" u="none" dirty="0">
                          <a:solidFill>
                            <a:schemeClr val="tx1"/>
                          </a:solidFill>
                          <a:latin typeface="+mn-ea"/>
                          <a:ea typeface="+mn-ea"/>
                        </a:rPr>
                        <a:t>（バーティポート）整備指針の公表</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233844261"/>
              </p:ext>
            </p:extLst>
          </p:nvPr>
        </p:nvGraphicFramePr>
        <p:xfrm>
          <a:off x="285700" y="240785"/>
          <a:ext cx="9585919" cy="1844624"/>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422445">
                <a:tc>
                  <a:txBody>
                    <a:bodyPr/>
                    <a:lstStyle/>
                    <a:p>
                      <a:pPr algn="l"/>
                      <a:r>
                        <a:rPr kumimoji="1" lang="ja-JP" altLang="en-US" sz="1600" b="1"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42217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・令和２年</a:t>
                      </a:r>
                      <a:r>
                        <a:rPr kumimoji="1" lang="en-US" altLang="ja-JP" sz="1000" b="1" u="none" dirty="0">
                          <a:solidFill>
                            <a:schemeClr val="tx1"/>
                          </a:solidFill>
                          <a:latin typeface="+mn-ea"/>
                          <a:ea typeface="+mn-ea"/>
                        </a:rPr>
                        <a:t>1</a:t>
                      </a:r>
                      <a:r>
                        <a:rPr kumimoji="1" lang="ja-JP" altLang="en-US" sz="1000" b="1" u="none" dirty="0">
                          <a:solidFill>
                            <a:schemeClr val="tx1"/>
                          </a:solidFill>
                          <a:latin typeface="+mn-ea"/>
                          <a:ea typeface="+mn-ea"/>
                        </a:rPr>
                        <a:t>１月に</a:t>
                      </a:r>
                      <a:r>
                        <a:rPr kumimoji="1" lang="ja-JP" altLang="en-US" sz="1000" b="1" u="none" dirty="0">
                          <a:solidFill>
                            <a:schemeClr val="tx1"/>
                          </a:solidFill>
                        </a:rPr>
                        <a:t>空飛ぶクルマ大阪ラウンドテーブルを設立</a:t>
                      </a:r>
                      <a:endParaRPr kumimoji="1" lang="en-US" altLang="ja-JP" sz="1000" b="1" u="non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・令和４年３月に策定した大阪版ロードマップに基づき、</a:t>
                      </a:r>
                      <a:r>
                        <a:rPr kumimoji="1" lang="ja-JP" altLang="en-US" sz="1000" b="1" u="none" strike="noStrike" dirty="0">
                          <a:solidFill>
                            <a:schemeClr val="tx1"/>
                          </a:solidFill>
                        </a:rPr>
                        <a:t>商用運航の実現に向けて下記取り組みを着実に実施</a:t>
                      </a:r>
                      <a:endParaRPr kumimoji="1" lang="en-US" altLang="ja-JP" sz="1000" b="1" u="none" strike="noStrike" baseline="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　◆空飛ぶクルマ関連事業への企業の参入意欲や住民の期待値の更なる向上に繋げる</a:t>
                      </a:r>
                      <a:r>
                        <a:rPr kumimoji="1" lang="ja-JP" altLang="en-US" sz="1000" b="1" u="none" strike="noStrike" baseline="0" dirty="0">
                          <a:solidFill>
                            <a:schemeClr val="tx1"/>
                          </a:solidFill>
                        </a:rPr>
                        <a:t>ため</a:t>
                      </a:r>
                      <a:r>
                        <a:rPr kumimoji="1" lang="ja-JP" altLang="en-US" sz="1000" b="1" u="none" strike="noStrike" dirty="0">
                          <a:solidFill>
                            <a:schemeClr val="tx1"/>
                          </a:solidFill>
                        </a:rPr>
                        <a:t>、</a:t>
                      </a:r>
                      <a:r>
                        <a:rPr kumimoji="1" lang="ja-JP" altLang="en-US" sz="1000" b="1" u="none" dirty="0">
                          <a:solidFill>
                            <a:schemeClr val="tx1"/>
                          </a:solidFill>
                        </a:rPr>
                        <a:t>市場規模など事業環境整備に必要な調査・検討を実施し、公表</a:t>
                      </a:r>
                      <a:endParaRPr kumimoji="1" lang="en-US" altLang="ja-JP" sz="1000" b="1" u="non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strike="noStrike" dirty="0">
                          <a:solidFill>
                            <a:schemeClr val="tx1"/>
                          </a:solidFill>
                        </a:rPr>
                        <a:t>　　引き続き、新たな事業者の参加促進をめざし、</a:t>
                      </a:r>
                      <a:r>
                        <a:rPr kumimoji="1" lang="ja-JP" altLang="en-US" sz="1000" b="1" u="none" dirty="0">
                          <a:solidFill>
                            <a:schemeClr val="tx1"/>
                          </a:solidFill>
                        </a:rPr>
                        <a:t>調査結果等の普及を行う</a:t>
                      </a:r>
                      <a:endParaRPr kumimoji="1" lang="en-US" altLang="ja-JP" sz="1000" b="1" u="non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　◆ 空飛ぶクルマの社会受容性向上に向け、認知度の向上のためのシンポジウム等を開催。今後は、有用性・安全性の理解についてセミナーなどでさらに情報発信</a:t>
                      </a:r>
                      <a:endParaRPr kumimoji="1" lang="en-US" altLang="ja-JP" sz="1000" b="1" u="non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　◆ 事業者による実証事業等への支援（補助、フィールドの提供等）を継続的に実施</a:t>
                      </a:r>
                      <a:endParaRPr kumimoji="1" lang="en-US" altLang="ja-JP" sz="1000" b="1" u="none" strike="noStrike" baseline="0" dirty="0">
                        <a:solidFill>
                          <a:srgbClr val="FF0000"/>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　◆ 離着陸場（ポート）整備に必要な補助や市有地の提供など幅広い支援を実施</a:t>
                      </a:r>
                      <a:endParaRPr kumimoji="1" lang="en-US" altLang="ja-JP" sz="1000" b="1" u="none" dirty="0">
                        <a:solidFill>
                          <a:schemeClr val="tx1"/>
                        </a:solidFill>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210532"/>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427512"/>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20942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1374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graphicFrame>
        <p:nvGraphicFramePr>
          <p:cNvPr id="30" name="表 29"/>
          <p:cNvGraphicFramePr>
            <a:graphicFrameLocks noGrp="1"/>
          </p:cNvGraphicFramePr>
          <p:nvPr>
            <p:extLst>
              <p:ext uri="{D42A27DB-BD31-4B8C-83A1-F6EECF244321}">
                <p14:modId xmlns:p14="http://schemas.microsoft.com/office/powerpoint/2010/main" val="3756980394"/>
              </p:ext>
            </p:extLst>
          </p:nvPr>
        </p:nvGraphicFramePr>
        <p:xfrm>
          <a:off x="482432" y="5412520"/>
          <a:ext cx="9389187" cy="1072246"/>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536123">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mn-lt"/>
                          <a:ea typeface="+mn-ea"/>
                          <a:cs typeface="+mn-cs"/>
                        </a:rPr>
                        <a:t>▶万博における商用運航の実現</a:t>
                      </a:r>
                      <a:endParaRPr kumimoji="1" lang="en-US" altLang="ja-JP" sz="1050" b="1" i="0" u="none" strike="noStrike" kern="1200" cap="none" spc="0" normalizeH="0" baseline="0" noProof="0" dirty="0">
                        <a:ln>
                          <a:noFill/>
                        </a:ln>
                        <a:solidFill>
                          <a:schemeClr val="tx1"/>
                        </a:solidFill>
                        <a:effectLst/>
                        <a:uLnTx/>
                        <a:uFillTx/>
                        <a:latin typeface="+mn-lt"/>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n-lt"/>
                          <a:ea typeface="+mn-ea"/>
                          <a:cs typeface="+mn-cs"/>
                        </a:rPr>
                        <a:t>　　</a:t>
                      </a:r>
                      <a:r>
                        <a:rPr kumimoji="1" lang="ja-JP" altLang="en-US" sz="105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050" dirty="0">
                          <a:solidFill>
                            <a:schemeClr val="tx1"/>
                          </a:solidFill>
                          <a:latin typeface="+mn-ea"/>
                          <a:ea typeface="+mn-ea"/>
                        </a:rPr>
                        <a:t>「準備会議」の議論も踏まえた運航に係る基準の早期整備や運航事業者・ポート整備事業者への財政支援</a:t>
                      </a:r>
                      <a:endParaRPr kumimoji="1" lang="en-US" altLang="ja-JP" sz="1050" b="0" i="0" u="none" strike="noStrike" kern="1200" cap="none" spc="0" normalizeH="0" baseline="0" noProof="0" dirty="0">
                        <a:ln>
                          <a:noFill/>
                        </a:ln>
                        <a:solidFill>
                          <a:schemeClr val="tx1"/>
                        </a:solidFill>
                        <a:effectLst/>
                        <a:uLnTx/>
                        <a:uFillTx/>
                        <a:latin typeface="+mn-ea"/>
                        <a:ea typeface="+mn-ea"/>
                        <a:cs typeface="+mn-cs"/>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r h="536123">
                <a:tc>
                  <a:txBody>
                    <a:bodyPr/>
                    <a:lstStyle/>
                    <a:p>
                      <a:pPr marL="185738" marR="0" lvl="0" indent="-185738" algn="l" defTabSz="959937" rtl="0" eaLnBrk="1" fontAlgn="auto" latinLnBrk="0" hangingPunct="1">
                        <a:lnSpc>
                          <a:spcPct val="100000"/>
                        </a:lnSpc>
                        <a:spcBef>
                          <a:spcPts val="600"/>
                        </a:spcBef>
                        <a:spcAft>
                          <a:spcPts val="0"/>
                        </a:spcAft>
                        <a:buClrTx/>
                        <a:buSzTx/>
                        <a:buFontTx/>
                        <a:buNone/>
                        <a:tabLst/>
                        <a:defRPr/>
                      </a:pPr>
                      <a:r>
                        <a:rPr kumimoji="1" lang="ja-JP" altLang="en-US" sz="1050" b="1" dirty="0">
                          <a:solidFill>
                            <a:prstClr val="black"/>
                          </a:solidFill>
                        </a:rPr>
                        <a:t>▷</a:t>
                      </a:r>
                      <a:r>
                        <a:rPr kumimoji="1" lang="ja-JP" altLang="en-US" sz="1050" b="1" i="0" u="none" strike="noStrike" kern="1200" cap="none" spc="0" normalizeH="0" baseline="0" noProof="0" dirty="0">
                          <a:ln>
                            <a:noFill/>
                          </a:ln>
                          <a:solidFill>
                            <a:schemeClr val="tx1"/>
                          </a:solidFill>
                          <a:effectLst/>
                          <a:uLnTx/>
                          <a:uFillTx/>
                          <a:latin typeface="+mn-lt"/>
                          <a:ea typeface="+mn-ea"/>
                          <a:cs typeface="+mn-cs"/>
                        </a:rPr>
                        <a:t>万博で得たノウハウなどを定着・発展させ、更なる商用運航拡大に向けた支援</a:t>
                      </a:r>
                      <a:endParaRPr kumimoji="1" lang="en-US" altLang="ja-JP" sz="1050" b="1" i="0" u="none" strike="noStrike" kern="1200" cap="none" spc="0" normalizeH="0" baseline="0" noProof="0" dirty="0">
                        <a:ln>
                          <a:noFill/>
                        </a:ln>
                        <a:solidFill>
                          <a:schemeClr val="tx1"/>
                        </a:solidFill>
                        <a:effectLst/>
                        <a:uLnTx/>
                        <a:uFillTx/>
                        <a:latin typeface="+mn-lt"/>
                        <a:ea typeface="+mn-ea"/>
                        <a:cs typeface="+mn-cs"/>
                      </a:endParaRPr>
                    </a:p>
                    <a:p>
                      <a:pPr marL="185738" marR="0" lvl="0" indent="-185738" algn="l" defTabSz="959937" rtl="0" eaLnBrk="1" fontAlgn="auto" latinLnBrk="0" hangingPunct="1">
                        <a:lnSpc>
                          <a:spcPct val="100000"/>
                        </a:lnSpc>
                        <a:spcBef>
                          <a:spcPts val="60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mn-lt"/>
                          <a:ea typeface="+mn-ea"/>
                          <a:cs typeface="+mn-cs"/>
                        </a:rPr>
                        <a:t>　　</a:t>
                      </a:r>
                      <a:r>
                        <a:rPr kumimoji="1" lang="ja-JP" altLang="en-US" sz="1050" b="0" i="0" u="none" strike="noStrike" kern="1200" cap="none" spc="0" normalizeH="0" baseline="0" noProof="0" dirty="0">
                          <a:ln>
                            <a:noFill/>
                          </a:ln>
                          <a:solidFill>
                            <a:schemeClr val="tx1"/>
                          </a:solidFill>
                          <a:effectLst/>
                          <a:uLnTx/>
                          <a:uFillTx/>
                          <a:latin typeface="+mn-lt"/>
                          <a:ea typeface="+mn-ea"/>
                          <a:cs typeface="+mn-cs"/>
                        </a:rPr>
                        <a:t>・運航事業者やポート整備事業者の自立的な運航に必要な技術的・財政的支援</a:t>
                      </a:r>
                      <a:endParaRPr kumimoji="1" lang="ja-JP" altLang="en-US" sz="1050" b="0" dirty="0">
                        <a:solidFill>
                          <a:schemeClr val="tx1"/>
                        </a:solidFill>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621969045"/>
                  </a:ext>
                </a:extLst>
              </a:tr>
            </a:tbl>
          </a:graphicData>
        </a:graphic>
      </p:graphicFrame>
      <p:grpSp>
        <p:nvGrpSpPr>
          <p:cNvPr id="25" name="グループ化 24"/>
          <p:cNvGrpSpPr/>
          <p:nvPr/>
        </p:nvGrpSpPr>
        <p:grpSpPr>
          <a:xfrm>
            <a:off x="2180614" y="4991448"/>
            <a:ext cx="2027024" cy="342401"/>
            <a:chOff x="7540340" y="5242967"/>
            <a:chExt cx="2027024" cy="342401"/>
          </a:xfrm>
        </p:grpSpPr>
        <p:sp>
          <p:nvSpPr>
            <p:cNvPr id="34" name="正方形/長方形 33"/>
            <p:cNvSpPr/>
            <p:nvPr/>
          </p:nvSpPr>
          <p:spPr>
            <a:xfrm>
              <a:off x="7638125" y="5267732"/>
              <a:ext cx="1744000" cy="317636"/>
            </a:xfrm>
            <a:prstGeom prst="rect">
              <a:avLst/>
            </a:prstGeom>
            <a:solidFill>
              <a:schemeClr val="bg1"/>
            </a:solidFill>
            <a:ln w="31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5" name="正方形/長方形 34"/>
            <p:cNvSpPr/>
            <p:nvPr/>
          </p:nvSpPr>
          <p:spPr>
            <a:xfrm>
              <a:off x="7540340" y="5281589"/>
              <a:ext cx="644262" cy="265457"/>
            </a:xfrm>
            <a:prstGeom prst="rect">
              <a:avLst/>
            </a:prstGeom>
          </p:spPr>
          <p:txBody>
            <a:bodyPr wrap="square">
              <a:spAutoFit/>
            </a:bodyPr>
            <a:lstStyle/>
            <a:p>
              <a:pPr lvl="0">
                <a:lnSpc>
                  <a:spcPct val="150000"/>
                </a:lnSpc>
                <a:spcBef>
                  <a:spcPts val="1200"/>
                </a:spcBef>
              </a:pPr>
              <a:r>
                <a:rPr lang="en-US" altLang="ja-JP" sz="750" kern="100" dirty="0">
                  <a:solidFill>
                    <a:prstClr val="black"/>
                  </a:solidFill>
                  <a:latin typeface="+mn-ea"/>
                  <a:cs typeface="Times New Roman" panose="02020603050405020304" pitchFamily="18" charset="0"/>
                </a:rPr>
                <a:t>《</a:t>
              </a:r>
              <a:r>
                <a:rPr lang="ja-JP" altLang="en-US" sz="750" kern="100" dirty="0">
                  <a:solidFill>
                    <a:prstClr val="black"/>
                  </a:solidFill>
                  <a:latin typeface="+mn-ea"/>
                  <a:cs typeface="Times New Roman" panose="02020603050405020304" pitchFamily="18" charset="0"/>
                </a:rPr>
                <a:t>凡例</a:t>
              </a:r>
              <a:r>
                <a:rPr lang="en-US" altLang="ja-JP" sz="750" kern="100" dirty="0">
                  <a:solidFill>
                    <a:prstClr val="black"/>
                  </a:solidFill>
                  <a:latin typeface="+mn-ea"/>
                  <a:cs typeface="Times New Roman" panose="02020603050405020304" pitchFamily="18" charset="0"/>
                </a:rPr>
                <a:t>》</a:t>
              </a:r>
            </a:p>
          </p:txBody>
        </p:sp>
        <p:sp>
          <p:nvSpPr>
            <p:cNvPr id="36" name="正方形/長方形 35"/>
            <p:cNvSpPr/>
            <p:nvPr/>
          </p:nvSpPr>
          <p:spPr>
            <a:xfrm>
              <a:off x="7925075" y="5242967"/>
              <a:ext cx="1642289" cy="342401"/>
            </a:xfrm>
            <a:prstGeom prst="rect">
              <a:avLst/>
            </a:prstGeom>
          </p:spPr>
          <p:txBody>
            <a:bodyPr wrap="square">
              <a:spAutoFit/>
            </a:bodyPr>
            <a:lstStyle/>
            <a:p>
              <a:pPr lvl="0">
                <a:lnSpc>
                  <a:spcPct val="150000"/>
                </a:lnSpc>
                <a:spcBef>
                  <a:spcPts val="1200"/>
                </a:spcBef>
              </a:pPr>
              <a:r>
                <a:rPr lang="ja-JP" altLang="en-US" sz="650" kern="100" dirty="0">
                  <a:solidFill>
                    <a:prstClr val="black"/>
                  </a:solidFill>
                  <a:latin typeface="+mn-ea"/>
                  <a:cs typeface="Times New Roman" panose="02020603050405020304" pitchFamily="18" charset="0"/>
                </a:rPr>
                <a:t>▶：万博に向けて</a:t>
              </a:r>
              <a:endParaRPr lang="en-US" altLang="ja-JP" sz="650" kern="100" dirty="0">
                <a:solidFill>
                  <a:prstClr val="black"/>
                </a:solidFill>
                <a:latin typeface="+mn-ea"/>
                <a:cs typeface="Times New Roman" panose="02020603050405020304" pitchFamily="18" charset="0"/>
              </a:endParaRPr>
            </a:p>
            <a:p>
              <a:pPr lvl="0"/>
              <a:r>
                <a:rPr lang="ja-JP" altLang="en-US" sz="650" kern="100" dirty="0">
                  <a:solidFill>
                    <a:prstClr val="black"/>
                  </a:solidFill>
                  <a:latin typeface="+mn-ea"/>
                  <a:cs typeface="Times New Roman" panose="02020603050405020304" pitchFamily="18" charset="0"/>
                </a:rPr>
                <a:t>▷：万博を契機とした成長に向けて</a:t>
              </a:r>
              <a:endParaRPr lang="en-US" altLang="ja-JP" sz="650" kern="100" dirty="0">
                <a:solidFill>
                  <a:prstClr val="black"/>
                </a:solidFill>
                <a:latin typeface="+mn-ea"/>
                <a:cs typeface="Times New Roman" panose="02020603050405020304" pitchFamily="18" charset="0"/>
              </a:endParaRPr>
            </a:p>
          </p:txBody>
        </p:sp>
      </p:grpSp>
    </p:spTree>
    <p:extLst>
      <p:ext uri="{BB962C8B-B14F-4D97-AF65-F5344CB8AC3E}">
        <p14:creationId xmlns:p14="http://schemas.microsoft.com/office/powerpoint/2010/main" val="697397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316852609"/>
              </p:ext>
            </p:extLst>
          </p:nvPr>
        </p:nvGraphicFramePr>
        <p:xfrm>
          <a:off x="289283" y="1732356"/>
          <a:ext cx="9540000" cy="4632648"/>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632648">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□自動運転の実証実験</a:t>
                      </a:r>
                      <a:endParaRPr lang="ja-JP" altLang="en-US" sz="600" b="1" dirty="0">
                        <a:solidFill>
                          <a:schemeClr val="tx1"/>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・これまで万博会場となる夢洲等で、民間企業により実証実験を実施</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・「大阪市自動運転バス実装協議会」を発足（２０２２年</a:t>
                      </a:r>
                      <a:r>
                        <a:rPr lang="en-US" altLang="ja-JP" sz="1100" u="none" dirty="0">
                          <a:solidFill>
                            <a:schemeClr val="tx1"/>
                          </a:solidFill>
                          <a:latin typeface="BIZ UDPゴシック" panose="020B0400000000000000" pitchFamily="50" charset="-128"/>
                          <a:ea typeface="BIZ UDPゴシック" panose="020B0400000000000000" pitchFamily="50" charset="-128"/>
                        </a:rPr>
                        <a:t>12</a:t>
                      </a:r>
                      <a:r>
                        <a:rPr lang="ja-JP" altLang="en-US" sz="1100" u="none" dirty="0">
                          <a:solidFill>
                            <a:schemeClr val="tx1"/>
                          </a:solidFill>
                          <a:latin typeface="BIZ UDPゴシック" panose="020B0400000000000000" pitchFamily="50" charset="-128"/>
                          <a:ea typeface="BIZ UDPゴシック" panose="020B0400000000000000" pitchFamily="50" charset="-128"/>
                        </a:rPr>
                        <a:t>月）し、自動運転バスの実装に向けて、</a:t>
                      </a:r>
                      <a:endParaRPr lang="en-US" altLang="ja-JP" sz="1100" u="none" strike="noStrike" dirty="0">
                        <a:solidFill>
                          <a:srgbClr val="FF0000"/>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r>
                        <a:rPr lang="ja-JP" altLang="en-US" sz="1100" u="none" strike="noStrike" dirty="0">
                          <a:solidFill>
                            <a:srgbClr val="FF0000"/>
                          </a:solidFill>
                          <a:latin typeface="BIZ UDPゴシック" panose="020B0400000000000000" pitchFamily="50" charset="-128"/>
                          <a:ea typeface="BIZ UDPゴシック" panose="020B0400000000000000" pitchFamily="50" charset="-128"/>
                        </a:rPr>
                        <a:t>　</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下記の３つのルートを対象として、関係行政機関等と協議や意見交換等を実施。</a:t>
                      </a: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r>
                        <a:rPr lang="ja-JP" altLang="en-US" sz="1100" u="none" strike="noStrike" dirty="0">
                          <a:solidFill>
                            <a:srgbClr val="FF0000"/>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（想定ルート）</a:t>
                      </a:r>
                    </a:p>
                    <a:p>
                      <a:pPr marL="92075" indent="-9207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① 新大阪駅・大阪駅ルート</a:t>
                      </a:r>
                    </a:p>
                    <a:p>
                      <a:pPr marL="92075" indent="-9207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② 舞洲駐車場～万博会場</a:t>
                      </a:r>
                    </a:p>
                    <a:p>
                      <a:pPr marL="92075" indent="-9207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③ 万博会場内の外周道路</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lang="ja-JP" altLang="en-US" sz="1100" u="none" strike="noStrike" dirty="0">
                          <a:solidFill>
                            <a:srgbClr val="FF0000"/>
                          </a:solidFill>
                          <a:latin typeface="BIZ UDPゴシック" panose="020B0400000000000000" pitchFamily="50" charset="-128"/>
                          <a:ea typeface="BIZ UDPゴシック" panose="020B0400000000000000" pitchFamily="50" charset="-128"/>
                        </a:rPr>
                        <a:t>　</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バス事業者において車両の購入・改造等を進めるとともに、今年度中の実証実験に向けて、関係機関と調整中。</a:t>
                      </a:r>
                    </a:p>
                    <a:p>
                      <a:pPr marL="92075" indent="-92075">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lang="ja-JP" altLang="en-US" sz="1100" b="0" u="none" dirty="0">
                          <a:solidFill>
                            <a:schemeClr val="tx1"/>
                          </a:solidFill>
                          <a:latin typeface="BIZ UDPゴシック" panose="020B0400000000000000" pitchFamily="50" charset="-128"/>
                          <a:ea typeface="BIZ UDPゴシック" panose="020B0400000000000000" pitchFamily="50" charset="-128"/>
                        </a:rPr>
                        <a:t>・郊外の高齢化が進む団地で地域の足として実証を実施中（レベル３</a:t>
                      </a:r>
                      <a:r>
                        <a:rPr lang="en-US" altLang="ja-JP" sz="1100" b="0" u="none" baseline="30000" dirty="0">
                          <a:solidFill>
                            <a:schemeClr val="tx1"/>
                          </a:solidFill>
                          <a:latin typeface="BIZ UDPゴシック" panose="020B0400000000000000" pitchFamily="50" charset="-128"/>
                          <a:ea typeface="BIZ UDPゴシック" panose="020B0400000000000000" pitchFamily="50" charset="-128"/>
                        </a:rPr>
                        <a:t>※</a:t>
                      </a:r>
                      <a:r>
                        <a:rPr lang="ja-JP" altLang="en-US" sz="1100" b="0" u="none" dirty="0">
                          <a:solidFill>
                            <a:schemeClr val="tx1"/>
                          </a:solidFill>
                          <a:latin typeface="BIZ UDPゴシック" panose="020B0400000000000000" pitchFamily="50" charset="-128"/>
                          <a:ea typeface="BIZ UDPゴシック" panose="020B0400000000000000" pitchFamily="50" charset="-128"/>
                        </a:rPr>
                        <a:t>　河内長野市）</a:t>
                      </a:r>
                    </a:p>
                    <a:p>
                      <a:pPr marL="0" indent="0">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□自動運転の社会実装</a:t>
                      </a: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・自動運転での移動サービスが普及拡大</a:t>
                      </a: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　</a:t>
                      </a:r>
                      <a:endPar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④　自動運転</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13</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30887"/>
          </a:xfrm>
          <a:prstGeom prst="rect">
            <a:avLst/>
          </a:prstGeom>
          <a:noFill/>
          <a:ln w="6350">
            <a:noFill/>
            <a:prstDash val="dash"/>
          </a:ln>
        </p:spPr>
        <p:txBody>
          <a:bodyPr wrap="square">
            <a:spAutoFit/>
          </a:bodyPr>
          <a:lstStyle/>
          <a:p>
            <a:pPr lvl="0">
              <a:defRPr/>
            </a:pPr>
            <a:r>
              <a:rPr lang="ja-JP" altLang="en-US" sz="105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世界的に開発競争が激化する自動運転を、万博会場へのアクセスや会場内の移動で実現。安全・快適な未来のモビリティ社会の体験を通じ、その後の社会実装につなげていく。</a:t>
            </a:r>
          </a:p>
        </p:txBody>
      </p:sp>
      <p:sp>
        <p:nvSpPr>
          <p:cNvPr id="102" name="正方形/長方形 101">
            <a:extLst>
              <a:ext uri="{FF2B5EF4-FFF2-40B4-BE49-F238E27FC236}">
                <a16:creationId xmlns:a16="http://schemas.microsoft.com/office/drawing/2014/main" id="{42AB246C-D6C3-4324-A739-9AC17F6C0836}"/>
              </a:ext>
            </a:extLst>
          </p:cNvPr>
          <p:cNvSpPr/>
          <p:nvPr/>
        </p:nvSpPr>
        <p:spPr>
          <a:xfrm>
            <a:off x="3770769" y="2792829"/>
            <a:ext cx="2412000" cy="1772383"/>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defTabSz="930530">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会場までのアクセスや会場内において、自動運転（レベル４</a:t>
            </a:r>
            <a:r>
              <a:rPr kumimoji="1" lang="en-US" altLang="ja-JP" sz="1300" b="1" baseline="30000"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）で安全に移動</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defTabSz="930530">
              <a:defRPr/>
            </a:pPr>
            <a:endParaRPr kumimoji="1" lang="ja-JP" altLang="en-US" sz="400" b="1" dirty="0">
              <a:solidFill>
                <a:schemeClr val="tx1"/>
              </a:solidFill>
              <a:latin typeface="BIZ UDPゴシック" panose="020B0400000000000000" pitchFamily="50" charset="-128"/>
              <a:ea typeface="BIZ UDPゴシック" panose="020B0400000000000000" pitchFamily="50" charset="-128"/>
            </a:endParaRPr>
          </a:p>
          <a:p>
            <a:pPr marL="92075" indent="-92075" defTabSz="930530">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・主要駅等から万博会場へのアクセスを自動運転で輸送</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defTabSz="930530">
              <a:defRPr/>
            </a:pPr>
            <a:endParaRPr kumimoji="1" lang="ja-JP" altLang="en-US" sz="400" dirty="0">
              <a:solidFill>
                <a:schemeClr val="tx1"/>
              </a:solidFill>
              <a:latin typeface="BIZ UDPゴシック" panose="020B0400000000000000" pitchFamily="50" charset="-128"/>
              <a:ea typeface="BIZ UDPゴシック" panose="020B0400000000000000" pitchFamily="50" charset="-128"/>
            </a:endParaRPr>
          </a:p>
          <a:p>
            <a:pPr marL="92075" indent="-92075" defTabSz="930530">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・広大な万博会場内を、自動運転車により安全に移動</a:t>
            </a:r>
          </a:p>
        </p:txBody>
      </p:sp>
      <p:sp>
        <p:nvSpPr>
          <p:cNvPr id="103" name="ホームベース 7">
            <a:extLst>
              <a:ext uri="{FF2B5EF4-FFF2-40B4-BE49-F238E27FC236}">
                <a16:creationId xmlns:a16="http://schemas.microsoft.com/office/drawing/2014/main" id="{E599356E-2B0A-4C96-A1C9-EC52982B4052}"/>
              </a:ext>
            </a:extLst>
          </p:cNvPr>
          <p:cNvSpPr/>
          <p:nvPr/>
        </p:nvSpPr>
        <p:spPr>
          <a:xfrm>
            <a:off x="3770769" y="2664197"/>
            <a:ext cx="1012036" cy="257265"/>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194">
              <a:defRPr/>
            </a:pPr>
            <a:r>
              <a:rPr kumimoji="1" lang="ja-JP" altLang="en-US" sz="1163" dirty="0">
                <a:solidFill>
                  <a:schemeClr val="bg1"/>
                </a:solidFill>
                <a:latin typeface="BIZ UDPゴシック" panose="020B0400000000000000" pitchFamily="50" charset="-128"/>
                <a:ea typeface="BIZ UDPゴシック" panose="020B0400000000000000" pitchFamily="50" charset="-128"/>
              </a:rPr>
              <a:t>万博会場</a:t>
            </a:r>
          </a:p>
        </p:txBody>
      </p:sp>
      <p:grpSp>
        <p:nvGrpSpPr>
          <p:cNvPr id="104" name="グループ化 103"/>
          <p:cNvGrpSpPr/>
          <p:nvPr/>
        </p:nvGrpSpPr>
        <p:grpSpPr>
          <a:xfrm>
            <a:off x="7113325" y="3125783"/>
            <a:ext cx="2121593" cy="1623429"/>
            <a:chOff x="5659334" y="3141069"/>
            <a:chExt cx="2186190" cy="1755087"/>
          </a:xfrm>
        </p:grpSpPr>
        <p:pic>
          <p:nvPicPr>
            <p:cNvPr id="105" name="図 104" descr="画面の領域"/>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9334" y="3141069"/>
              <a:ext cx="2186190" cy="1755087"/>
            </a:xfrm>
            <a:prstGeom prst="rect">
              <a:avLst/>
            </a:prstGeom>
          </p:spPr>
        </p:pic>
        <p:sp>
          <p:nvSpPr>
            <p:cNvPr id="106" name="正方形/長方形 105"/>
            <p:cNvSpPr/>
            <p:nvPr/>
          </p:nvSpPr>
          <p:spPr>
            <a:xfrm>
              <a:off x="6877049" y="3542687"/>
              <a:ext cx="108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7" name="テキスト ボックス 153"/>
          <p:cNvSpPr txBox="1"/>
          <p:nvPr/>
        </p:nvSpPr>
        <p:spPr>
          <a:xfrm>
            <a:off x="312747" y="6365004"/>
            <a:ext cx="9529983" cy="626701"/>
          </a:xfrm>
          <a:prstGeom prst="rect">
            <a:avLst/>
          </a:prstGeom>
          <a:noFill/>
          <a:ln>
            <a:noFill/>
            <a:prstDash val="solid"/>
          </a:ln>
        </p:spPr>
        <p:txBody>
          <a:bodyPr wrap="square" lIns="72000" tIns="36000" rIns="72000" bIns="360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59937">
              <a:defRPr/>
            </a:pP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自動運転レベル</a:t>
            </a:r>
            <a:endParaRPr kumimoji="1" lang="en-US" altLang="ja-JP" sz="900" strike="dblStrike"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・レベル３：条件付自動運転（システムが運転、緊急時は人が運転）</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・レベル４：特定条件下における完全自動運転（システムが運転）</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a:t>
            </a:r>
            <a:r>
              <a:rPr kumimoji="1" lang="en-US" altLang="ja-JP" sz="900" dirty="0">
                <a:latin typeface="BIZ UDPゴシック" panose="020B0400000000000000" pitchFamily="50" charset="-128"/>
                <a:ea typeface="BIZ UDPゴシック" panose="020B0400000000000000" pitchFamily="50" charset="-128"/>
              </a:rPr>
              <a:t>2025</a:t>
            </a:r>
            <a:r>
              <a:rPr kumimoji="1" lang="ja-JP" altLang="en-US" sz="900" dirty="0">
                <a:latin typeface="BIZ UDPゴシック" panose="020B0400000000000000" pitchFamily="50" charset="-128"/>
                <a:ea typeface="BIZ UDPゴシック" panose="020B0400000000000000" pitchFamily="50" charset="-128"/>
              </a:rPr>
              <a:t>年にめざす自動運転レベルをレベル４としているが、今後関係者間で安全面・技術面及び運用面で検討を進め、実現可能なレベルを決定していく</a:t>
            </a:r>
          </a:p>
        </p:txBody>
      </p:sp>
    </p:spTree>
    <p:extLst>
      <p:ext uri="{BB962C8B-B14F-4D97-AF65-F5344CB8AC3E}">
        <p14:creationId xmlns:p14="http://schemas.microsoft.com/office/powerpoint/2010/main" val="64707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2681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64788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14</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3280876737"/>
              </p:ext>
            </p:extLst>
          </p:nvPr>
        </p:nvGraphicFramePr>
        <p:xfrm>
          <a:off x="511620" y="3987546"/>
          <a:ext cx="9360001" cy="1064192"/>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a:solidFill>
                            <a:schemeClr val="tx1"/>
                          </a:solidFill>
                          <a:latin typeface="+mn-ea"/>
                        </a:rPr>
                        <a:t>Ver.</a:t>
                      </a:r>
                      <a:r>
                        <a:rPr lang="en-US" altLang="ja-JP" sz="800" b="1" u="none" strike="noStrike" baseline="0" dirty="0">
                          <a:solidFill>
                            <a:schemeClr val="tx1"/>
                          </a:solidFill>
                          <a:latin typeface="+mn-ea"/>
                        </a:rPr>
                        <a:t> 4</a:t>
                      </a:r>
                      <a:r>
                        <a:rPr lang="ja-JP" altLang="en-US" sz="800" b="1" u="none" dirty="0">
                          <a:solidFill>
                            <a:schemeClr val="tx1"/>
                          </a:solidFill>
                          <a:latin typeface="+mn-ea"/>
                        </a:rPr>
                        <a:t>」の記載内容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000" u="none" dirty="0">
                          <a:solidFill>
                            <a:schemeClr val="tx1"/>
                          </a:solidFill>
                          <a:latin typeface="+mn-ea"/>
                        </a:rPr>
                        <a:t>自動運転の一層の推進＜デジタル庁、警察庁、総務省、経産省、国交省＞</a:t>
                      </a:r>
                    </a:p>
                    <a:p>
                      <a:pPr marL="171450" indent="-171450">
                        <a:buFont typeface="Wingdings" panose="05000000000000000000" pitchFamily="2" charset="2"/>
                        <a:buChar char="l"/>
                      </a:pPr>
                      <a:r>
                        <a:rPr kumimoji="1" lang="en-US" altLang="ja-JP" sz="1000" u="none" dirty="0">
                          <a:solidFill>
                            <a:schemeClr val="tx1"/>
                          </a:solidFill>
                          <a:latin typeface="+mn-ea"/>
                        </a:rPr>
                        <a:t>Beyond 5G ready </a:t>
                      </a:r>
                      <a:r>
                        <a:rPr kumimoji="1" lang="ja-JP" altLang="en-US" sz="1000" u="none" dirty="0">
                          <a:solidFill>
                            <a:schemeClr val="tx1"/>
                          </a:solidFill>
                          <a:latin typeface="+mn-ea"/>
                        </a:rPr>
                        <a:t>ショーケースの実現＜総務省＞</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大阪市自動運転バス実装協議会において、自動運転バスの実装に向けて有識者、国、バス事業者等を含めて協議中</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国において、自動運転実証支援の予算を確保（</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R4</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補正・</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R5</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当初）</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365819051"/>
              </p:ext>
            </p:extLst>
          </p:nvPr>
        </p:nvGraphicFramePr>
        <p:xfrm>
          <a:off x="285700" y="563066"/>
          <a:ext cx="9585919" cy="1601656"/>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92096">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20956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・自動運転の実証事業・実装支援（実証フィールドの提供など） </a:t>
                      </a:r>
                      <a:endParaRPr kumimoji="1" lang="en-US" altLang="ja-JP" sz="1000" b="1" u="non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・有識者や国、バス事業者等を含めて、大阪市自動運転バス実装協議会を開催</a:t>
                      </a:r>
                      <a:endParaRPr kumimoji="1" lang="en-US" altLang="ja-JP" sz="1000" b="1" u="non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・万博終了後、万博で運行する自動運転バスを南河内地域エリアにおいて活用する体制の構築（Ｒ５</a:t>
                      </a:r>
                      <a:r>
                        <a:rPr kumimoji="1" lang="en-US" altLang="ja-JP" sz="1000" b="1" u="none" dirty="0">
                          <a:solidFill>
                            <a:schemeClr val="tx1"/>
                          </a:solidFill>
                        </a:rPr>
                        <a:t>.</a:t>
                      </a:r>
                      <a:r>
                        <a:rPr kumimoji="1" lang="ja-JP" altLang="en-US" sz="1000" b="1" u="none" dirty="0">
                          <a:solidFill>
                            <a:schemeClr val="tx1"/>
                          </a:solidFill>
                        </a:rPr>
                        <a:t>１１）</a:t>
                      </a:r>
                      <a:endParaRPr kumimoji="1" lang="en-US" altLang="ja-JP" sz="1000" b="1" u="none" dirty="0">
                        <a:solidFill>
                          <a:schemeClr val="tx1"/>
                        </a:solidFill>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40717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40607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873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482432" y="2745732"/>
            <a:ext cx="9251210" cy="849354"/>
          </a:xfrm>
          <a:prstGeom prst="rect">
            <a:avLst/>
          </a:prstGeom>
          <a:noFill/>
          <a:ln w="6350">
            <a:noFill/>
            <a:prstDash val="solid"/>
          </a:ln>
        </p:spPr>
        <p:txBody>
          <a:bodyPr wrap="square" rtlCol="0" anchor="ctr" anchorCtr="0">
            <a:noAutofit/>
          </a:bodyPr>
          <a:lstStyle/>
          <a:p>
            <a:r>
              <a:rPr kumimoji="1" lang="ja-JP" altLang="en-US" sz="1000" dirty="0"/>
              <a:t>▷万博開催時における自動運転の移動サービスの実現に向けた環境整備</a:t>
            </a:r>
          </a:p>
          <a:p>
            <a:r>
              <a:rPr kumimoji="1" lang="ja-JP" altLang="en-US" sz="1000" dirty="0"/>
              <a:t>▷自動運転の移動サービスの実証に対する財政的負担</a:t>
            </a:r>
            <a:endParaRPr kumimoji="1" lang="en-US" altLang="ja-JP" sz="1000" dirty="0"/>
          </a:p>
        </p:txBody>
      </p:sp>
      <p:graphicFrame>
        <p:nvGraphicFramePr>
          <p:cNvPr id="30" name="表 29"/>
          <p:cNvGraphicFramePr>
            <a:graphicFrameLocks noGrp="1"/>
          </p:cNvGraphicFramePr>
          <p:nvPr>
            <p:extLst>
              <p:ext uri="{D42A27DB-BD31-4B8C-83A1-F6EECF244321}">
                <p14:modId xmlns:p14="http://schemas.microsoft.com/office/powerpoint/2010/main" val="405025688"/>
              </p:ext>
            </p:extLst>
          </p:nvPr>
        </p:nvGraphicFramePr>
        <p:xfrm>
          <a:off x="482432" y="5646115"/>
          <a:ext cx="9389187" cy="1202708"/>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594945">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mn-lt"/>
                          <a:ea typeface="+mn-ea"/>
                          <a:cs typeface="+mn-cs"/>
                        </a:rPr>
                        <a:t>▶万博会場内および会場アクセスにおいて、自動運転の実現</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lt"/>
                          <a:ea typeface="+mn-ea"/>
                          <a:cs typeface="+mn-cs"/>
                        </a:rPr>
                        <a:t>　　・路側センサー等のインフラ整備に対する財政支援</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lt"/>
                          <a:ea typeface="+mn-ea"/>
                          <a:cs typeface="+mn-cs"/>
                        </a:rPr>
                        <a:t>　　・運行事業者に対する実証・実装運行に対する財政支援 </a:t>
                      </a:r>
                      <a:endParaRPr kumimoji="1" lang="en-US" altLang="ja-JP" sz="1000" b="0" i="0" u="none" strike="noStrike" kern="1200" cap="none" spc="0" normalizeH="0" baseline="0" noProof="0" dirty="0">
                        <a:ln>
                          <a:noFill/>
                        </a:ln>
                        <a:solidFill>
                          <a:schemeClr val="tx1"/>
                        </a:solidFill>
                        <a:effectLst/>
                        <a:uLnTx/>
                        <a:uFillTx/>
                        <a:latin typeface="+mn-lt"/>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chemeClr val="tx1"/>
                        </a:solidFill>
                        <a:effectLst/>
                        <a:uLnTx/>
                        <a:uFillTx/>
                        <a:latin typeface="+mn-lt"/>
                        <a:ea typeface="+mn-ea"/>
                        <a:cs typeface="+mn-cs"/>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r h="484682">
                <a:tc>
                  <a:txBody>
                    <a:bodyPr/>
                    <a:lstStyle/>
                    <a:p>
                      <a:pPr marL="185738" marR="0" lvl="0" indent="-185738" algn="l" defTabSz="959937" rtl="0" eaLnBrk="1" fontAlgn="auto" latinLnBrk="0" hangingPunct="1">
                        <a:lnSpc>
                          <a:spcPct val="100000"/>
                        </a:lnSpc>
                        <a:spcBef>
                          <a:spcPts val="600"/>
                        </a:spcBef>
                        <a:spcAft>
                          <a:spcPts val="0"/>
                        </a:spcAft>
                        <a:buClrTx/>
                        <a:buSzTx/>
                        <a:buFontTx/>
                        <a:buNone/>
                        <a:tabLst/>
                        <a:defRPr/>
                      </a:pPr>
                      <a:r>
                        <a:rPr kumimoji="1" lang="ja-JP" altLang="en-US" sz="1000" b="1" dirty="0">
                          <a:solidFill>
                            <a:prstClr val="black"/>
                          </a:solidFill>
                        </a:rPr>
                        <a:t>▷</a:t>
                      </a:r>
                      <a:r>
                        <a:rPr kumimoji="1" lang="ja-JP" altLang="en-US" sz="1000" b="1" i="0" u="none" strike="noStrike" kern="1200" cap="none" spc="0" normalizeH="0" baseline="0" noProof="0" dirty="0">
                          <a:ln>
                            <a:noFill/>
                          </a:ln>
                          <a:solidFill>
                            <a:schemeClr val="tx1"/>
                          </a:solidFill>
                          <a:effectLst/>
                          <a:uLnTx/>
                          <a:uFillTx/>
                          <a:latin typeface="+mn-lt"/>
                          <a:ea typeface="+mn-ea"/>
                          <a:cs typeface="+mn-cs"/>
                        </a:rPr>
                        <a:t>万博で実現した自動運転での移動サービスの普及拡大に対する支援　　</a:t>
                      </a:r>
                      <a:endParaRPr kumimoji="1" lang="ja-JP" altLang="en-US" sz="1100" b="0" dirty="0">
                        <a:solidFill>
                          <a:schemeClr val="tx1"/>
                        </a:solidFill>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621969045"/>
                  </a:ext>
                </a:extLst>
              </a:tr>
            </a:tbl>
          </a:graphicData>
        </a:graphic>
      </p:graphicFrame>
      <p:grpSp>
        <p:nvGrpSpPr>
          <p:cNvPr id="25" name="グループ化 24"/>
          <p:cNvGrpSpPr/>
          <p:nvPr/>
        </p:nvGrpSpPr>
        <p:grpSpPr>
          <a:xfrm>
            <a:off x="2111404" y="5212618"/>
            <a:ext cx="2027024" cy="342401"/>
            <a:chOff x="7540340" y="5242967"/>
            <a:chExt cx="2027024" cy="342401"/>
          </a:xfrm>
        </p:grpSpPr>
        <p:sp>
          <p:nvSpPr>
            <p:cNvPr id="34" name="正方形/長方形 33"/>
            <p:cNvSpPr/>
            <p:nvPr/>
          </p:nvSpPr>
          <p:spPr>
            <a:xfrm>
              <a:off x="7638125" y="5267732"/>
              <a:ext cx="1744000" cy="317636"/>
            </a:xfrm>
            <a:prstGeom prst="rect">
              <a:avLst/>
            </a:prstGeom>
            <a:solidFill>
              <a:schemeClr val="bg1"/>
            </a:solidFill>
            <a:ln w="31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5" name="正方形/長方形 34"/>
            <p:cNvSpPr/>
            <p:nvPr/>
          </p:nvSpPr>
          <p:spPr>
            <a:xfrm>
              <a:off x="7540340" y="5281589"/>
              <a:ext cx="644262" cy="265457"/>
            </a:xfrm>
            <a:prstGeom prst="rect">
              <a:avLst/>
            </a:prstGeom>
          </p:spPr>
          <p:txBody>
            <a:bodyPr wrap="square">
              <a:spAutoFit/>
            </a:bodyPr>
            <a:lstStyle/>
            <a:p>
              <a:pPr lvl="0">
                <a:lnSpc>
                  <a:spcPct val="150000"/>
                </a:lnSpc>
                <a:spcBef>
                  <a:spcPts val="1200"/>
                </a:spcBef>
              </a:pPr>
              <a:r>
                <a:rPr lang="en-US" altLang="ja-JP" sz="750" kern="100" dirty="0">
                  <a:solidFill>
                    <a:prstClr val="black"/>
                  </a:solidFill>
                  <a:latin typeface="+mn-ea"/>
                  <a:cs typeface="Times New Roman" panose="02020603050405020304" pitchFamily="18" charset="0"/>
                </a:rPr>
                <a:t>《</a:t>
              </a:r>
              <a:r>
                <a:rPr lang="ja-JP" altLang="en-US" sz="750" kern="100" dirty="0">
                  <a:solidFill>
                    <a:prstClr val="black"/>
                  </a:solidFill>
                  <a:latin typeface="+mn-ea"/>
                  <a:cs typeface="Times New Roman" panose="02020603050405020304" pitchFamily="18" charset="0"/>
                </a:rPr>
                <a:t>凡例</a:t>
              </a:r>
              <a:r>
                <a:rPr lang="en-US" altLang="ja-JP" sz="750" kern="100" dirty="0">
                  <a:solidFill>
                    <a:prstClr val="black"/>
                  </a:solidFill>
                  <a:latin typeface="+mn-ea"/>
                  <a:cs typeface="Times New Roman" panose="02020603050405020304" pitchFamily="18" charset="0"/>
                </a:rPr>
                <a:t>》</a:t>
              </a:r>
            </a:p>
          </p:txBody>
        </p:sp>
        <p:sp>
          <p:nvSpPr>
            <p:cNvPr id="36" name="正方形/長方形 35"/>
            <p:cNvSpPr/>
            <p:nvPr/>
          </p:nvSpPr>
          <p:spPr>
            <a:xfrm>
              <a:off x="7925075" y="5242967"/>
              <a:ext cx="1642289" cy="342401"/>
            </a:xfrm>
            <a:prstGeom prst="rect">
              <a:avLst/>
            </a:prstGeom>
          </p:spPr>
          <p:txBody>
            <a:bodyPr wrap="square">
              <a:spAutoFit/>
            </a:bodyPr>
            <a:lstStyle/>
            <a:p>
              <a:pPr lvl="0">
                <a:lnSpc>
                  <a:spcPct val="150000"/>
                </a:lnSpc>
                <a:spcBef>
                  <a:spcPts val="1200"/>
                </a:spcBef>
              </a:pPr>
              <a:r>
                <a:rPr lang="ja-JP" altLang="en-US" sz="650" kern="100" dirty="0">
                  <a:solidFill>
                    <a:prstClr val="black"/>
                  </a:solidFill>
                  <a:latin typeface="+mn-ea"/>
                  <a:cs typeface="Times New Roman" panose="02020603050405020304" pitchFamily="18" charset="0"/>
                </a:rPr>
                <a:t>▶：万博に向けて</a:t>
              </a:r>
              <a:endParaRPr lang="en-US" altLang="ja-JP" sz="650" kern="100" dirty="0">
                <a:solidFill>
                  <a:prstClr val="black"/>
                </a:solidFill>
                <a:latin typeface="+mn-ea"/>
                <a:cs typeface="Times New Roman" panose="02020603050405020304" pitchFamily="18" charset="0"/>
              </a:endParaRPr>
            </a:p>
            <a:p>
              <a:pPr lvl="0"/>
              <a:r>
                <a:rPr lang="ja-JP" altLang="en-US" sz="650" kern="100" dirty="0">
                  <a:solidFill>
                    <a:prstClr val="black"/>
                  </a:solidFill>
                  <a:latin typeface="+mn-ea"/>
                  <a:cs typeface="Times New Roman" panose="02020603050405020304" pitchFamily="18" charset="0"/>
                </a:rPr>
                <a:t>▷：万博を契機とした成長に向けて</a:t>
              </a:r>
              <a:endParaRPr lang="en-US" altLang="ja-JP" sz="650" kern="100" dirty="0">
                <a:solidFill>
                  <a:prstClr val="black"/>
                </a:solidFill>
                <a:latin typeface="+mn-ea"/>
                <a:cs typeface="Times New Roman" panose="02020603050405020304" pitchFamily="18" charset="0"/>
              </a:endParaRPr>
            </a:p>
          </p:txBody>
        </p:sp>
      </p:grpSp>
    </p:spTree>
    <p:extLst>
      <p:ext uri="{BB962C8B-B14F-4D97-AF65-F5344CB8AC3E}">
        <p14:creationId xmlns:p14="http://schemas.microsoft.com/office/powerpoint/2010/main" val="2139934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635277727"/>
              </p:ext>
            </p:extLst>
          </p:nvPr>
        </p:nvGraphicFramePr>
        <p:xfrm>
          <a:off x="280329" y="1753163"/>
          <a:ext cx="9540000" cy="3218887"/>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3218887">
                <a:tc>
                  <a:txBody>
                    <a:bodyPr/>
                    <a:lstStyle/>
                    <a:p>
                      <a:pPr marL="0" indent="0" defTabSz="443194">
                        <a:lnSpc>
                          <a:spcPct val="100000"/>
                        </a:lnSpc>
                        <a:spcBef>
                          <a:spcPts val="0"/>
                        </a:spcBef>
                        <a:spcAft>
                          <a:spcPts val="0"/>
                        </a:spcAft>
                        <a:defRPr/>
                      </a:pPr>
                      <a:r>
                        <a:rPr lang="ja-JP" altLang="en-US" sz="1300" b="1" dirty="0">
                          <a:solidFill>
                            <a:prstClr val="black"/>
                          </a:solidFill>
                          <a:latin typeface="BIZ UDPゴシック" panose="020B0400000000000000" pitchFamily="50" charset="-128"/>
                          <a:ea typeface="BIZ UDPゴシック" panose="020B0400000000000000" pitchFamily="50" charset="-128"/>
                        </a:rPr>
                        <a:t>□</a:t>
                      </a:r>
                      <a:r>
                        <a:rPr lang="en-US" altLang="ja-JP" sz="1300" b="1" dirty="0">
                          <a:solidFill>
                            <a:prstClr val="black"/>
                          </a:solidFill>
                          <a:latin typeface="BIZ UDPゴシック" panose="020B0400000000000000" pitchFamily="50" charset="-128"/>
                          <a:ea typeface="BIZ UDPゴシック" panose="020B0400000000000000" pitchFamily="50" charset="-128"/>
                        </a:rPr>
                        <a:t>MaaS</a:t>
                      </a:r>
                      <a:r>
                        <a:rPr lang="ja-JP" altLang="en-US" sz="1300" b="1" dirty="0">
                          <a:solidFill>
                            <a:prstClr val="black"/>
                          </a:solidFill>
                          <a:latin typeface="BIZ UDPゴシック" panose="020B0400000000000000" pitchFamily="50" charset="-128"/>
                          <a:ea typeface="BIZ UDPゴシック" panose="020B0400000000000000" pitchFamily="50" charset="-128"/>
                        </a:rPr>
                        <a:t>実現に向けて官民連携</a:t>
                      </a:r>
                    </a:p>
                    <a:p>
                      <a:pPr marL="0" indent="0" defTabSz="443194">
                        <a:lnSpc>
                          <a:spcPct val="100000"/>
                        </a:lnSpc>
                        <a:spcBef>
                          <a:spcPts val="0"/>
                        </a:spcBef>
                        <a:spcAft>
                          <a:spcPts val="0"/>
                        </a:spcAft>
                        <a:defRPr/>
                      </a:pPr>
                      <a:r>
                        <a:rPr lang="ja-JP" altLang="en-US" sz="1300" b="1" dirty="0">
                          <a:solidFill>
                            <a:prstClr val="black"/>
                          </a:solidFill>
                          <a:latin typeface="BIZ UDPゴシック" panose="020B0400000000000000" pitchFamily="50" charset="-128"/>
                          <a:ea typeface="BIZ UDPゴシック" panose="020B0400000000000000" pitchFamily="50" charset="-128"/>
                        </a:rPr>
                        <a:t>　 スタート</a:t>
                      </a:r>
                      <a:endParaRPr lang="ja-JP" altLang="en-US" sz="600" b="1" dirty="0">
                        <a:solidFill>
                          <a:prstClr val="black"/>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buFontTx/>
                        <a:buNone/>
                        <a:defRPr/>
                      </a:pPr>
                      <a:r>
                        <a:rPr lang="ja-JP" altLang="en-US" sz="1100" dirty="0">
                          <a:solidFill>
                            <a:schemeClr val="tx1"/>
                          </a:solidFill>
                          <a:latin typeface="BIZ UDPゴシック" panose="020B0400000000000000" pitchFamily="50" charset="-128"/>
                          <a:ea typeface="BIZ UDPゴシック" panose="020B0400000000000000" pitchFamily="50" charset="-128"/>
                        </a:rPr>
                        <a:t>・関西</a:t>
                      </a:r>
                      <a:r>
                        <a:rPr lang="en-US" altLang="ja-JP" sz="1100" dirty="0">
                          <a:solidFill>
                            <a:schemeClr val="tx1"/>
                          </a:solidFill>
                          <a:latin typeface="BIZ UDPゴシック" panose="020B0400000000000000" pitchFamily="50" charset="-128"/>
                          <a:ea typeface="BIZ UDPゴシック" panose="020B0400000000000000" pitchFamily="50" charset="-128"/>
                        </a:rPr>
                        <a:t>MaaS</a:t>
                      </a:r>
                      <a:r>
                        <a:rPr lang="ja-JP" altLang="en-US" sz="1100" dirty="0">
                          <a:solidFill>
                            <a:schemeClr val="tx1"/>
                          </a:solidFill>
                          <a:latin typeface="BIZ UDPゴシック" panose="020B0400000000000000" pitchFamily="50" charset="-128"/>
                          <a:ea typeface="BIZ UDPゴシック" panose="020B0400000000000000" pitchFamily="50" charset="-128"/>
                        </a:rPr>
                        <a:t>検討会</a:t>
                      </a:r>
                      <a:r>
                        <a:rPr lang="en-US" altLang="ja-JP" sz="1100" dirty="0">
                          <a:solidFill>
                            <a:schemeClr val="tx1"/>
                          </a:solidFill>
                          <a:latin typeface="BIZ UDPゴシック" panose="020B0400000000000000" pitchFamily="50" charset="-128"/>
                          <a:ea typeface="BIZ UDPゴシック" panose="020B0400000000000000" pitchFamily="50" charset="-128"/>
                        </a:rPr>
                        <a:t>(2019</a:t>
                      </a:r>
                      <a:r>
                        <a:rPr lang="ja-JP" altLang="en-US" sz="1100" dirty="0">
                          <a:solidFill>
                            <a:schemeClr val="tx1"/>
                          </a:solidFill>
                          <a:latin typeface="BIZ UDPゴシック" panose="020B0400000000000000" pitchFamily="50" charset="-128"/>
                          <a:ea typeface="BIZ UDPゴシック" panose="020B0400000000000000" pitchFamily="50" charset="-128"/>
                        </a:rPr>
                        <a:t>年</a:t>
                      </a:r>
                      <a:r>
                        <a:rPr lang="en-US" altLang="ja-JP" sz="1100" dirty="0">
                          <a:solidFill>
                            <a:schemeClr val="tx1"/>
                          </a:solidFill>
                          <a:latin typeface="BIZ UDPゴシック" panose="020B0400000000000000" pitchFamily="50" charset="-128"/>
                          <a:ea typeface="BIZ UDPゴシック" panose="020B0400000000000000" pitchFamily="50" charset="-128"/>
                        </a:rPr>
                        <a:t>10</a:t>
                      </a:r>
                      <a:r>
                        <a:rPr lang="ja-JP" altLang="en-US" sz="1100" dirty="0">
                          <a:solidFill>
                            <a:schemeClr val="tx1"/>
                          </a:solidFill>
                          <a:latin typeface="BIZ UDPゴシック" panose="020B0400000000000000" pitchFamily="50" charset="-128"/>
                          <a:ea typeface="BIZ UDPゴシック" panose="020B0400000000000000" pitchFamily="50" charset="-128"/>
                        </a:rPr>
                        <a:t>月設立</a:t>
                      </a:r>
                      <a:r>
                        <a:rPr lang="en-US" altLang="ja-JP"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を進化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buFontTx/>
                        <a:buNone/>
                        <a:defRPr/>
                      </a:pPr>
                      <a:r>
                        <a:rPr lang="ja-JP" altLang="en-US" sz="1100" baseline="0"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chemeClr val="tx1"/>
                          </a:solidFill>
                          <a:latin typeface="BIZ UDPゴシック" panose="020B0400000000000000" pitchFamily="50" charset="-128"/>
                          <a:ea typeface="BIZ UDPゴシック" panose="020B0400000000000000" pitchFamily="50" charset="-128"/>
                        </a:rPr>
                        <a:t>させ、関西</a:t>
                      </a:r>
                      <a:r>
                        <a:rPr lang="en-US" altLang="ja-JP" sz="1100" dirty="0">
                          <a:solidFill>
                            <a:schemeClr val="tx1"/>
                          </a:solidFill>
                          <a:latin typeface="BIZ UDPゴシック" panose="020B0400000000000000" pitchFamily="50" charset="-128"/>
                          <a:ea typeface="BIZ UDPゴシック" panose="020B0400000000000000" pitchFamily="50" charset="-128"/>
                        </a:rPr>
                        <a:t>MaaS</a:t>
                      </a:r>
                      <a:r>
                        <a:rPr lang="ja-JP" altLang="en-US" sz="1100" dirty="0">
                          <a:solidFill>
                            <a:schemeClr val="tx1"/>
                          </a:solidFill>
                          <a:latin typeface="BIZ UDPゴシック" panose="020B0400000000000000" pitchFamily="50" charset="-128"/>
                          <a:ea typeface="BIZ UDPゴシック" panose="020B0400000000000000" pitchFamily="50" charset="-128"/>
                        </a:rPr>
                        <a:t>協議会を設立（</a:t>
                      </a:r>
                      <a:r>
                        <a:rPr lang="en-US" altLang="ja-JP" sz="1100" dirty="0">
                          <a:solidFill>
                            <a:schemeClr val="tx1"/>
                          </a:solidFill>
                          <a:latin typeface="BIZ UDPゴシック" panose="020B0400000000000000" pitchFamily="50" charset="-128"/>
                          <a:ea typeface="BIZ UDPゴシック" panose="020B0400000000000000" pitchFamily="50" charset="-128"/>
                        </a:rPr>
                        <a:t>2022</a:t>
                      </a:r>
                      <a:r>
                        <a:rPr lang="ja-JP" altLang="en-US" sz="1100" dirty="0">
                          <a:solidFill>
                            <a:schemeClr val="tx1"/>
                          </a:solidFill>
                          <a:latin typeface="BIZ UDPゴシック" panose="020B0400000000000000" pitchFamily="50" charset="-128"/>
                          <a:ea typeface="BIZ UDPゴシック" panose="020B0400000000000000" pitchFamily="50" charset="-128"/>
                        </a:rPr>
                        <a:t>年</a:t>
                      </a:r>
                      <a:r>
                        <a:rPr lang="en-US" altLang="ja-JP" sz="1100" dirty="0">
                          <a:solidFill>
                            <a:schemeClr val="tx1"/>
                          </a:solidFill>
                          <a:latin typeface="BIZ UDPゴシック" panose="020B0400000000000000" pitchFamily="50" charset="-128"/>
                          <a:ea typeface="BIZ UDPゴシック" panose="020B0400000000000000" pitchFamily="50" charset="-128"/>
                        </a:rPr>
                        <a:t>11</a:t>
                      </a:r>
                      <a:r>
                        <a:rPr lang="ja-JP" altLang="en-US" sz="1100" dirty="0">
                          <a:solidFill>
                            <a:schemeClr val="tx1"/>
                          </a:solidFill>
                          <a:latin typeface="BIZ UDPゴシック" panose="020B0400000000000000" pitchFamily="50" charset="-128"/>
                          <a:ea typeface="BIZ UDPゴシック" panose="020B0400000000000000" pitchFamily="50" charset="-128"/>
                        </a:rPr>
                        <a:t>月）</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・関西</a:t>
                      </a:r>
                      <a:r>
                        <a:rPr kumimoji="1" lang="en-US" altLang="ja-JP" sz="1100" dirty="0">
                          <a:solidFill>
                            <a:schemeClr val="tx1"/>
                          </a:solidFill>
                          <a:latin typeface="BIZ UDPゴシック" panose="020B0400000000000000" pitchFamily="50" charset="-128"/>
                          <a:ea typeface="BIZ UDPゴシック" panose="020B0400000000000000" pitchFamily="50" charset="-128"/>
                        </a:rPr>
                        <a:t>MaaS</a:t>
                      </a:r>
                      <a:r>
                        <a:rPr kumimoji="1" lang="ja-JP" altLang="en-US" sz="1100" dirty="0">
                          <a:solidFill>
                            <a:schemeClr val="tx1"/>
                          </a:solidFill>
                          <a:latin typeface="BIZ UDPゴシック" panose="020B0400000000000000" pitchFamily="50" charset="-128"/>
                          <a:ea typeface="BIZ UDPゴシック" panose="020B0400000000000000" pitchFamily="50" charset="-128"/>
                        </a:rPr>
                        <a:t>推進連絡会議（２０２１年</a:t>
                      </a:r>
                      <a:r>
                        <a:rPr kumimoji="1" lang="en-US" altLang="ja-JP" sz="1100" dirty="0">
                          <a:solidFill>
                            <a:schemeClr val="tx1"/>
                          </a:solidFill>
                          <a:latin typeface="BIZ UDPゴシック" panose="020B0400000000000000" pitchFamily="50" charset="-128"/>
                          <a:ea typeface="BIZ UDPゴシック" panose="020B0400000000000000" pitchFamily="50" charset="-128"/>
                        </a:rPr>
                        <a:t>1</a:t>
                      </a:r>
                      <a:r>
                        <a:rPr kumimoji="1" lang="ja-JP" altLang="en-US" sz="1100" dirty="0">
                          <a:solidFill>
                            <a:schemeClr val="tx1"/>
                          </a:solidFill>
                          <a:latin typeface="BIZ UDPゴシック" panose="020B0400000000000000" pitchFamily="50" charset="-128"/>
                          <a:ea typeface="BIZ UDPゴシック" panose="020B0400000000000000" pitchFamily="50" charset="-128"/>
                        </a:rPr>
                        <a:t>２月設立）　</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・大阪市内で</a:t>
                      </a:r>
                      <a:r>
                        <a:rPr kumimoji="1" lang="en-US" altLang="ja-JP" sz="1100" dirty="0">
                          <a:solidFill>
                            <a:schemeClr val="tx1"/>
                          </a:solidFill>
                          <a:latin typeface="BIZ UDPゴシック" panose="020B0400000000000000" pitchFamily="50" charset="-128"/>
                          <a:ea typeface="BIZ UDPゴシック" panose="020B0400000000000000" pitchFamily="50" charset="-128"/>
                        </a:rPr>
                        <a:t>AI</a:t>
                      </a:r>
                      <a:r>
                        <a:rPr kumimoji="1" lang="ja-JP" altLang="en-US" sz="1100" dirty="0">
                          <a:solidFill>
                            <a:schemeClr val="tx1"/>
                          </a:solidFill>
                          <a:latin typeface="BIZ UDPゴシック" panose="020B0400000000000000" pitchFamily="50" charset="-128"/>
                          <a:ea typeface="BIZ UDPゴシック" panose="020B0400000000000000" pitchFamily="50" charset="-128"/>
                        </a:rPr>
                        <a:t>オンデマンド交通の社会実験開始  </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２０２１年</a:t>
                      </a:r>
                      <a:r>
                        <a:rPr kumimoji="1" lang="en-US" altLang="ja-JP" sz="1100" dirty="0">
                          <a:solidFill>
                            <a:schemeClr val="tx1"/>
                          </a:solidFill>
                          <a:latin typeface="BIZ UDPゴシック" panose="020B0400000000000000" pitchFamily="50" charset="-128"/>
                          <a:ea typeface="BIZ UDPゴシック" panose="020B0400000000000000" pitchFamily="50" charset="-128"/>
                        </a:rPr>
                        <a:t>3</a:t>
                      </a:r>
                      <a:r>
                        <a:rPr kumimoji="1" lang="ja-JP" altLang="en-US" sz="1100" dirty="0">
                          <a:solidFill>
                            <a:schemeClr val="tx1"/>
                          </a:solidFill>
                          <a:latin typeface="BIZ UDPゴシック" panose="020B0400000000000000" pitchFamily="50" charset="-128"/>
                          <a:ea typeface="BIZ UDPゴシック" panose="020B0400000000000000" pitchFamily="50" charset="-128"/>
                        </a:rPr>
                        <a:t>月～）</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・関西</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MaaS</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協議会により「</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KANSAI</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　</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MaaS</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　アプリをリリース（</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2023</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年</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9</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月）</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□万博来訪者向けの</a:t>
                      </a:r>
                      <a:r>
                        <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MaaS</a:t>
                      </a: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構築</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･万博来訪者に対してストレスフリーな移動サー </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ビスを提供</a:t>
                      </a: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□関西広域で</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MaaS</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が拡大</a:t>
                      </a:r>
                      <a:endParaRPr kumimoji="1" lang="ja-JP" altLang="en-US" sz="6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・交通、観光、宿泊などサービス拡充</a:t>
                      </a: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・高齢化が進む地域では、</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AI</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オンデマンド交通を</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en-US" altLang="ja-JP" sz="1100" b="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組込んだ</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MaaS</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により、移動利便性が向上</a:t>
                      </a: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⑤　</a:t>
            </a:r>
            <a:r>
              <a:rPr kumimoji="1" lang="en-US" altLang="ja-JP" b="1" dirty="0">
                <a:solidFill>
                  <a:prstClr val="white"/>
                </a:solidFill>
                <a:latin typeface="BIZ UDPゴシック" panose="020B0400000000000000" pitchFamily="50" charset="-128"/>
                <a:ea typeface="BIZ UDPゴシック" panose="020B0400000000000000" pitchFamily="50" charset="-128"/>
              </a:rPr>
              <a:t>MaaS</a:t>
            </a:r>
            <a:r>
              <a:rPr kumimoji="1" lang="ja-JP" altLang="en-US" b="1" dirty="0">
                <a:solidFill>
                  <a:prstClr val="white"/>
                </a:solidFill>
                <a:latin typeface="BIZ UDPゴシック" panose="020B0400000000000000" pitchFamily="50" charset="-128"/>
                <a:ea typeface="BIZ UDPゴシック" panose="020B0400000000000000" pitchFamily="50" charset="-128"/>
              </a:rPr>
              <a:t>（マース）</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15</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30887"/>
          </a:xfrm>
          <a:prstGeom prst="rect">
            <a:avLst/>
          </a:prstGeom>
          <a:noFill/>
          <a:ln w="6350">
            <a:noFill/>
            <a:prstDash val="dash"/>
          </a:ln>
        </p:spPr>
        <p:txBody>
          <a:bodyPr wrap="square">
            <a:spAutoFit/>
          </a:bodyPr>
          <a:lstStyle/>
          <a:p>
            <a:pPr lvl="0">
              <a:defRPr/>
            </a:pPr>
            <a:r>
              <a:rPr lang="ja-JP" altLang="en-US" sz="1050" dirty="0">
                <a:latin typeface="BIZ UDPゴシック" panose="020B0400000000000000" pitchFamily="50" charset="-128"/>
                <a:ea typeface="BIZ UDPゴシック" panose="020B0400000000000000" pitchFamily="50" charset="-128"/>
              </a:rPr>
              <a:t>　</a:t>
            </a:r>
            <a:r>
              <a:rPr lang="ja-JP" altLang="en-US" sz="1100" dirty="0">
                <a:solidFill>
                  <a:prstClr val="black"/>
                </a:solidFill>
                <a:latin typeface="BIZ UDPゴシック" panose="020B0400000000000000" pitchFamily="50" charset="-128"/>
                <a:ea typeface="BIZ UDPゴシック" panose="020B0400000000000000" pitchFamily="50" charset="-128"/>
              </a:rPr>
              <a:t>官民が連携し、万博来訪者向けの</a:t>
            </a:r>
            <a:r>
              <a:rPr lang="en-US" altLang="ja-JP" sz="1100" dirty="0">
                <a:solidFill>
                  <a:prstClr val="black"/>
                </a:solidFill>
                <a:latin typeface="BIZ UDPゴシック" panose="020B0400000000000000" pitchFamily="50" charset="-128"/>
                <a:ea typeface="BIZ UDPゴシック" panose="020B0400000000000000" pitchFamily="50" charset="-128"/>
              </a:rPr>
              <a:t>MaaS</a:t>
            </a:r>
            <a:r>
              <a:rPr lang="ja-JP" altLang="en-US" sz="1100" dirty="0">
                <a:solidFill>
                  <a:prstClr val="black"/>
                </a:solidFill>
                <a:latin typeface="BIZ UDPゴシック" panose="020B0400000000000000" pitchFamily="50" charset="-128"/>
                <a:ea typeface="BIZ UDPゴシック" panose="020B0400000000000000" pitchFamily="50" charset="-128"/>
              </a:rPr>
              <a:t>を構築。万博会場までの効率的な移動手段や観光案内、乗車券、万博チケットの購入なども一つのアプリで完結。ストレスフリーな移動の実現と、関西一円への周遊を促進する。</a:t>
            </a:r>
          </a:p>
        </p:txBody>
      </p:sp>
      <p:sp>
        <p:nvSpPr>
          <p:cNvPr id="16" name="テキスト ボックス 15">
            <a:extLst>
              <a:ext uri="{FF2B5EF4-FFF2-40B4-BE49-F238E27FC236}">
                <a16:creationId xmlns:a16="http://schemas.microsoft.com/office/drawing/2014/main" id="{233774CE-BB03-49E5-94E8-1F2C71E354FD}"/>
              </a:ext>
            </a:extLst>
          </p:cNvPr>
          <p:cNvSpPr txBox="1"/>
          <p:nvPr/>
        </p:nvSpPr>
        <p:spPr>
          <a:xfrm>
            <a:off x="4389992" y="4318490"/>
            <a:ext cx="1562104" cy="342923"/>
          </a:xfrm>
          <a:prstGeom prst="rect">
            <a:avLst/>
          </a:prstGeom>
          <a:noFill/>
        </p:spPr>
        <p:txBody>
          <a:bodyPr wrap="square" lIns="0" tIns="0" rIns="0" bIns="0" rtlCol="0" anchor="ctr" anchorCtr="0">
            <a:noAutofit/>
          </a:bodyPr>
          <a:lstStyle/>
          <a:p>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rPr>
              <a:t>MaaS</a:t>
            </a:r>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活用（イメージ）</a:t>
            </a:r>
            <a:endParaRPr lang="en-US" altLang="ja-JP" sz="8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nvGrpSpPr>
          <p:cNvPr id="17" name="グループ化 16"/>
          <p:cNvGrpSpPr/>
          <p:nvPr/>
        </p:nvGrpSpPr>
        <p:grpSpPr>
          <a:xfrm>
            <a:off x="3618047" y="2684214"/>
            <a:ext cx="2681702" cy="1594250"/>
            <a:chOff x="4613672" y="3194770"/>
            <a:chExt cx="2588987" cy="1594250"/>
          </a:xfrm>
        </p:grpSpPr>
        <p:sp>
          <p:nvSpPr>
            <p:cNvPr id="18" name="円形吹き出し 17"/>
            <p:cNvSpPr>
              <a:spLocks noChangeAspect="1"/>
            </p:cNvSpPr>
            <p:nvPr/>
          </p:nvSpPr>
          <p:spPr>
            <a:xfrm>
              <a:off x="5689474" y="3504787"/>
              <a:ext cx="1022026" cy="1060489"/>
            </a:xfrm>
            <a:prstGeom prst="wedgeEllipseCallout">
              <a:avLst>
                <a:gd name="adj1" fmla="val -59191"/>
                <a:gd name="adj2" fmla="val -11272"/>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9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p:txBody>
        </p:sp>
        <p:pic>
          <p:nvPicPr>
            <p:cNvPr id="19" name="図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613672" y="3707618"/>
              <a:ext cx="467357" cy="644828"/>
            </a:xfrm>
            <a:prstGeom prst="rect">
              <a:avLst/>
            </a:prstGeom>
          </p:spPr>
        </p:pic>
        <p:pic>
          <p:nvPicPr>
            <p:cNvPr id="20" name="図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9006" y="3574552"/>
              <a:ext cx="321477" cy="443553"/>
            </a:xfrm>
            <a:prstGeom prst="rect">
              <a:avLst/>
            </a:prstGeom>
          </p:spPr>
        </p:pic>
        <p:sp>
          <p:nvSpPr>
            <p:cNvPr id="21" name="テキスト ボックス 20"/>
            <p:cNvSpPr txBox="1"/>
            <p:nvPr/>
          </p:nvSpPr>
          <p:spPr>
            <a:xfrm>
              <a:off x="6221633" y="3290197"/>
              <a:ext cx="981026"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・観光スポット</a:t>
              </a:r>
            </a:p>
          </p:txBody>
        </p:sp>
        <p:pic>
          <p:nvPicPr>
            <p:cNvPr id="22" name="図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0723" y="3524000"/>
              <a:ext cx="688750" cy="950291"/>
            </a:xfrm>
            <a:prstGeom prst="rect">
              <a:avLst/>
            </a:prstGeom>
          </p:spPr>
        </p:pic>
        <p:pic>
          <p:nvPicPr>
            <p:cNvPr id="23" name="図 22"/>
            <p:cNvPicPr>
              <a:picLocks noChangeAspect="1"/>
            </p:cNvPicPr>
            <p:nvPr/>
          </p:nvPicPr>
          <p:blipFill rotWithShape="1">
            <a:blip r:embed="rId6" cstate="email">
              <a:extLst>
                <a:ext uri="{28A0092B-C50C-407E-A947-70E740481C1C}">
                  <a14:useLocalDpi xmlns:a14="http://schemas.microsoft.com/office/drawing/2010/main"/>
                </a:ext>
              </a:extLst>
            </a:blip>
            <a:srcRect l="882" t="35978" r="75735" b="29138"/>
            <a:stretch/>
          </p:blipFill>
          <p:spPr>
            <a:xfrm>
              <a:off x="5775813" y="3548891"/>
              <a:ext cx="546853" cy="484016"/>
            </a:xfrm>
            <a:prstGeom prst="rect">
              <a:avLst/>
            </a:prstGeom>
            <a:ln>
              <a:solidFill>
                <a:schemeClr val="tx1">
                  <a:lumMod val="50000"/>
                  <a:lumOff val="50000"/>
                </a:schemeClr>
              </a:solidFill>
            </a:ln>
          </p:spPr>
        </p:pic>
        <p:pic>
          <p:nvPicPr>
            <p:cNvPr id="25" name="図 2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5511042" y="4059066"/>
              <a:ext cx="395525" cy="349600"/>
            </a:xfrm>
            <a:prstGeom prst="rect">
              <a:avLst/>
            </a:prstGeom>
          </p:spPr>
        </p:pic>
        <p:pic>
          <p:nvPicPr>
            <p:cNvPr id="26" name="図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16885" y="3984360"/>
              <a:ext cx="450141" cy="526301"/>
            </a:xfrm>
            <a:prstGeom prst="rect">
              <a:avLst/>
            </a:prstGeom>
          </p:spPr>
        </p:pic>
        <p:sp>
          <p:nvSpPr>
            <p:cNvPr id="27" name="テキスト ボックス 26"/>
            <p:cNvSpPr txBox="1"/>
            <p:nvPr/>
          </p:nvSpPr>
          <p:spPr>
            <a:xfrm>
              <a:off x="6230581" y="4533124"/>
              <a:ext cx="780631" cy="2099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・交通情報</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28" name="テキスト ボックス 27"/>
            <p:cNvSpPr txBox="1"/>
            <p:nvPr/>
          </p:nvSpPr>
          <p:spPr>
            <a:xfrm>
              <a:off x="5237708" y="3194770"/>
              <a:ext cx="1049987"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・万博チケット</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・混雑状況</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29" name="テキスト ボックス 28"/>
            <p:cNvSpPr txBox="1"/>
            <p:nvPr/>
          </p:nvSpPr>
          <p:spPr>
            <a:xfrm>
              <a:off x="5444021" y="4542799"/>
              <a:ext cx="772491"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1000" dirty="0">
                  <a:latin typeface="BIZ UDPゴシック" panose="020B0400000000000000" pitchFamily="50" charset="-128"/>
                  <a:ea typeface="BIZ UDPゴシック" panose="020B0400000000000000" pitchFamily="50" charset="-128"/>
                </a:rPr>
                <a:t>道路</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情報</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pic>
          <p:nvPicPr>
            <p:cNvPr id="30" name="図 29" descr="画面の領域"/>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75671" y="4152508"/>
              <a:ext cx="310770" cy="378962"/>
            </a:xfrm>
            <a:prstGeom prst="rect">
              <a:avLst/>
            </a:prstGeom>
          </p:spPr>
        </p:pic>
      </p:grpSp>
      <p:sp>
        <p:nvSpPr>
          <p:cNvPr id="31" name="正方形/長方形 30"/>
          <p:cNvSpPr/>
          <p:nvPr/>
        </p:nvSpPr>
        <p:spPr>
          <a:xfrm>
            <a:off x="280329" y="5073699"/>
            <a:ext cx="9514939" cy="412833"/>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defTabSz="959937">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MaaS:</a:t>
            </a:r>
            <a:r>
              <a:rPr kumimoji="1" lang="ja-JP" altLang="en-US" sz="900" dirty="0">
                <a:solidFill>
                  <a:schemeClr val="tx1"/>
                </a:solidFill>
                <a:latin typeface="BIZ UDPゴシック" panose="020B0400000000000000" pitchFamily="50" charset="-128"/>
                <a:ea typeface="BIZ UDPゴシック" panose="020B0400000000000000" pitchFamily="50" charset="-128"/>
              </a:rPr>
              <a:t>様々な移動手段の予約や決済などを一体的に提供するサービス</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85725" lvl="0" indent="-85725" defTabSz="959937">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AI</a:t>
            </a:r>
            <a:r>
              <a:rPr kumimoji="1" lang="ja-JP" altLang="en-US" sz="900" dirty="0">
                <a:solidFill>
                  <a:schemeClr val="tx1"/>
                </a:solidFill>
                <a:latin typeface="BIZ UDPゴシック" panose="020B0400000000000000" pitchFamily="50" charset="-128"/>
                <a:ea typeface="BIZ UDPゴシック" panose="020B0400000000000000" pitchFamily="50" charset="-128"/>
              </a:rPr>
              <a:t>オンデマンド交通：利用者の予約に対して</a:t>
            </a:r>
            <a:r>
              <a:rPr kumimoji="1" lang="en-US" altLang="ja-JP" sz="900" dirty="0">
                <a:solidFill>
                  <a:schemeClr val="tx1"/>
                </a:solidFill>
                <a:latin typeface="BIZ UDPゴシック" panose="020B0400000000000000" pitchFamily="50" charset="-128"/>
                <a:ea typeface="BIZ UDPゴシック" panose="020B0400000000000000" pitchFamily="50" charset="-128"/>
              </a:rPr>
              <a:t>AI</a:t>
            </a:r>
            <a:r>
              <a:rPr kumimoji="1" lang="ja-JP" altLang="en-US" sz="900" dirty="0">
                <a:solidFill>
                  <a:schemeClr val="tx1"/>
                </a:solidFill>
                <a:latin typeface="BIZ UDPゴシック" panose="020B0400000000000000" pitchFamily="50" charset="-128"/>
                <a:ea typeface="BIZ UDPゴシック" panose="020B0400000000000000" pitchFamily="50" charset="-128"/>
              </a:rPr>
              <a:t>による最適な運行ルート、配車をリアルタイムに行う輸送サービス</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52496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2681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64788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16</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1970249762"/>
              </p:ext>
            </p:extLst>
          </p:nvPr>
        </p:nvGraphicFramePr>
        <p:xfrm>
          <a:off x="511620" y="3987546"/>
          <a:ext cx="9360001" cy="1216592"/>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a:solidFill>
                            <a:schemeClr val="tx1"/>
                          </a:solidFill>
                          <a:latin typeface="+mn-ea"/>
                        </a:rPr>
                        <a:t>Ver.</a:t>
                      </a:r>
                      <a:r>
                        <a:rPr lang="en-US" altLang="ja-JP" sz="800" b="1" u="none" strike="noStrike" baseline="0" dirty="0">
                          <a:solidFill>
                            <a:schemeClr val="tx1"/>
                          </a:solidFill>
                          <a:latin typeface="+mn-ea"/>
                        </a:rPr>
                        <a:t>4</a:t>
                      </a:r>
                      <a:r>
                        <a:rPr lang="ja-JP" altLang="en-US" sz="800" b="1" u="none" dirty="0">
                          <a:solidFill>
                            <a:schemeClr val="tx1"/>
                          </a:solidFill>
                          <a:latin typeface="+mn-ea"/>
                        </a:rPr>
                        <a:t>」の記載内容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en-US" altLang="ja-JP" sz="1000" u="none" strike="noStrike" dirty="0">
                          <a:solidFill>
                            <a:schemeClr val="tx1"/>
                          </a:solidFill>
                          <a:latin typeface="+mn-ea"/>
                        </a:rPr>
                        <a:t>MaaS</a:t>
                      </a:r>
                      <a:r>
                        <a:rPr kumimoji="1" lang="ja-JP" altLang="en-US" sz="1000" u="none" strike="noStrike" dirty="0">
                          <a:solidFill>
                            <a:schemeClr val="tx1"/>
                          </a:solidFill>
                          <a:latin typeface="+mn-ea"/>
                        </a:rPr>
                        <a:t>の推進</a:t>
                      </a:r>
                      <a:r>
                        <a:rPr kumimoji="1" lang="ja-JP" altLang="en-US" sz="1000" u="none" dirty="0">
                          <a:solidFill>
                            <a:schemeClr val="tx1"/>
                          </a:solidFill>
                          <a:latin typeface="+mn-ea"/>
                        </a:rPr>
                        <a:t>＜国交省＞</a:t>
                      </a:r>
                      <a:endParaRPr kumimoji="1" lang="en-US" altLang="ja-JP" sz="1000" u="none" dirty="0">
                        <a:solidFill>
                          <a:schemeClr val="tx1"/>
                        </a:solidFill>
                        <a:latin typeface="+mn-ea"/>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u="none" dirty="0">
                          <a:solidFill>
                            <a:schemeClr val="tx1"/>
                          </a:solidFill>
                          <a:latin typeface="+mn-ea"/>
                        </a:rPr>
                        <a:t>デジタル田園都市国家構想に関連するデジタル実装モデルの海外発信・展開＜内閣官房＞</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国「アクションプラン</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Ver. 2</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」に上記</a:t>
                      </a:r>
                      <a:r>
                        <a:rPr kumimoji="1" lang="ja-JP" altLang="en-US" sz="1000" b="0" u="none" dirty="0">
                          <a:solidFill>
                            <a:schemeClr val="tx1"/>
                          </a:solidFill>
                          <a:latin typeface="+mn-ea"/>
                        </a:rPr>
                        <a:t>内閣官房事業</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について記載</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「関西</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MaaS</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推進連絡会議」等を通じて、「関西</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MaaS</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」の推進方針について共有</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国において、</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MaaS</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支援の予算を確保（</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R4</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補正・</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R5</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当初）</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008077971"/>
              </p:ext>
            </p:extLst>
          </p:nvPr>
        </p:nvGraphicFramePr>
        <p:xfrm>
          <a:off x="285700" y="563066"/>
          <a:ext cx="9585919" cy="1601656"/>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92096">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20956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・「関西</a:t>
                      </a:r>
                      <a:r>
                        <a:rPr kumimoji="1" lang="en-US" altLang="ja-JP" sz="1000" b="1" u="none" dirty="0">
                          <a:solidFill>
                            <a:schemeClr val="tx1"/>
                          </a:solidFill>
                        </a:rPr>
                        <a:t>MaaS</a:t>
                      </a:r>
                      <a:r>
                        <a:rPr kumimoji="1" lang="ja-JP" altLang="en-US" sz="1000" b="1" u="none" dirty="0">
                          <a:solidFill>
                            <a:schemeClr val="tx1"/>
                          </a:solidFill>
                        </a:rPr>
                        <a:t>推進連絡会議」への参画、事業者間調整支援等</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a:t>
                      </a:r>
                      <a:r>
                        <a:rPr kumimoji="1" lang="en-US" altLang="ja-JP" sz="1000" b="1" u="none" dirty="0">
                          <a:solidFill>
                            <a:schemeClr val="tx1"/>
                          </a:solidFill>
                        </a:rPr>
                        <a:t>MaaS</a:t>
                      </a:r>
                      <a:r>
                        <a:rPr kumimoji="1" lang="ja-JP" altLang="en-US" sz="1000" b="1" u="none" dirty="0">
                          <a:solidFill>
                            <a:schemeClr val="tx1"/>
                          </a:solidFill>
                        </a:rPr>
                        <a:t>促進に向け、鉄道事業者の</a:t>
                      </a:r>
                      <a:r>
                        <a:rPr kumimoji="1" lang="en-US" altLang="ja-JP" sz="1000" b="1" u="none" dirty="0">
                          <a:solidFill>
                            <a:schemeClr val="tx1"/>
                          </a:solidFill>
                        </a:rPr>
                        <a:t>QR</a:t>
                      </a:r>
                      <a:r>
                        <a:rPr kumimoji="1" lang="ja-JP" altLang="en-US" sz="1000" b="1" u="none" dirty="0">
                          <a:solidFill>
                            <a:schemeClr val="tx1"/>
                          </a:solidFill>
                        </a:rPr>
                        <a:t>コード対応改札等によるキャッシュレス化の取組みへの補助</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・事業者が実施する</a:t>
                      </a:r>
                      <a:r>
                        <a:rPr kumimoji="1" lang="en-US" altLang="ja-JP" sz="1000" b="1" u="none" dirty="0">
                          <a:solidFill>
                            <a:schemeClr val="tx1"/>
                          </a:solidFill>
                        </a:rPr>
                        <a:t>AI</a:t>
                      </a:r>
                      <a:r>
                        <a:rPr kumimoji="1" lang="ja-JP" altLang="en-US" sz="1000" b="1" u="none" dirty="0">
                          <a:solidFill>
                            <a:schemeClr val="tx1"/>
                          </a:solidFill>
                        </a:rPr>
                        <a:t>オンデマンド交通実証事業への支援</a:t>
                      </a:r>
                      <a:endParaRPr kumimoji="1" lang="en-US" altLang="ja-JP" sz="1000" b="1" u="none" strike="sngStrik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strike="noStrike" baseline="0" dirty="0">
                          <a:solidFill>
                            <a:schemeClr val="tx1"/>
                          </a:solidFill>
                        </a:rPr>
                        <a:t>・路線バスから取得する様々なデータを活用した渋滞緩和などの取組みに向けた検討　</a:t>
                      </a:r>
                      <a:endParaRPr kumimoji="1" lang="ja-JP" altLang="en-US" sz="1000" b="1" u="none" dirty="0">
                        <a:solidFill>
                          <a:schemeClr val="tx1"/>
                        </a:solidFill>
                        <a:latin typeface="+mn-ea"/>
                        <a:ea typeface="+mn-ea"/>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40717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40607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873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759101"/>
            <a:ext cx="9251210" cy="452150"/>
          </a:xfrm>
          <a:prstGeom prst="rect">
            <a:avLst/>
          </a:prstGeom>
          <a:noFill/>
          <a:ln w="6350">
            <a:noFill/>
            <a:prstDash val="solid"/>
          </a:ln>
        </p:spPr>
        <p:txBody>
          <a:bodyPr wrap="square" rtlCol="0" anchor="ctr" anchorCtr="0">
            <a:noAutofit/>
          </a:bodyPr>
          <a:lstStyle/>
          <a:p>
            <a:r>
              <a:rPr kumimoji="1" lang="ja-JP" altLang="en-US" sz="1000" dirty="0"/>
              <a:t>▷関西</a:t>
            </a:r>
            <a:r>
              <a:rPr kumimoji="1" lang="en-US" altLang="ja-JP" sz="1000" dirty="0"/>
              <a:t>MaaS</a:t>
            </a:r>
            <a:r>
              <a:rPr kumimoji="1" lang="ja-JP" altLang="en-US" sz="1000" dirty="0"/>
              <a:t>構築・機能拡充による鉄道事業者の財政負担及びデータ連携先となる多種多様なサービス事業者等のシステム整備等にかかる財政負担</a:t>
            </a:r>
          </a:p>
        </p:txBody>
      </p:sp>
      <p:graphicFrame>
        <p:nvGraphicFramePr>
          <p:cNvPr id="30" name="表 29"/>
          <p:cNvGraphicFramePr>
            <a:graphicFrameLocks noGrp="1"/>
          </p:cNvGraphicFramePr>
          <p:nvPr>
            <p:extLst>
              <p:ext uri="{D42A27DB-BD31-4B8C-83A1-F6EECF244321}">
                <p14:modId xmlns:p14="http://schemas.microsoft.com/office/powerpoint/2010/main" val="10980011"/>
              </p:ext>
            </p:extLst>
          </p:nvPr>
        </p:nvGraphicFramePr>
        <p:xfrm>
          <a:off x="482432" y="5646115"/>
          <a:ext cx="9389187" cy="584951"/>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584951">
                <a:tc>
                  <a:txBody>
                    <a:bodyPr/>
                    <a:lstStyle/>
                    <a:p>
                      <a:pPr marL="0" marR="0" lvl="0" indent="0" algn="l" defTabSz="959937" rtl="0" eaLnBrk="1" fontAlgn="auto" latinLnBrk="0" hangingPunct="1">
                        <a:lnSpc>
                          <a:spcPct val="100000"/>
                        </a:lnSpc>
                        <a:spcBef>
                          <a:spcPts val="60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mn-lt"/>
                          <a:ea typeface="+mn-ea"/>
                          <a:cs typeface="+mn-cs"/>
                        </a:rPr>
                        <a:t>▶関西広域でストレスフリーな移動サービスの提供</a:t>
                      </a:r>
                      <a:br>
                        <a:rPr kumimoji="1" lang="en-US" altLang="ja-JP" sz="1050" b="1" i="0" u="none" strike="noStrike" kern="1200" cap="none" spc="0" normalizeH="0" baseline="0" noProof="0" dirty="0">
                          <a:ln>
                            <a:noFill/>
                          </a:ln>
                          <a:solidFill>
                            <a:schemeClr val="tx1"/>
                          </a:solidFill>
                          <a:effectLst/>
                          <a:uLnTx/>
                          <a:uFillTx/>
                          <a:latin typeface="+mn-lt"/>
                          <a:ea typeface="+mn-ea"/>
                          <a:cs typeface="+mn-cs"/>
                        </a:rPr>
                      </a:br>
                      <a:r>
                        <a:rPr kumimoji="1" lang="en-US" altLang="ja-JP" sz="1050" b="1" i="0" u="none" strike="noStrike" kern="1200" cap="none" spc="0" normalizeH="0" baseline="0" noProof="0" dirty="0">
                          <a:ln>
                            <a:noFill/>
                          </a:ln>
                          <a:solidFill>
                            <a:schemeClr val="tx1"/>
                          </a:solidFill>
                          <a:effectLst/>
                          <a:uLnTx/>
                          <a:uFillTx/>
                          <a:latin typeface="+mn-lt"/>
                          <a:ea typeface="+mn-ea"/>
                          <a:cs typeface="+mn-cs"/>
                        </a:rPr>
                        <a:t>     </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KANSAI</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　</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MaaS</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」アプリの機能拡充に対する財政支援</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en-US" altLang="ja-JP" sz="1000" b="0" i="0" u="none" strike="noStrike" kern="1200" cap="none" spc="0" normalizeH="0" baseline="0" noProof="0" dirty="0">
                          <a:ln>
                            <a:noFill/>
                          </a:ln>
                          <a:solidFill>
                            <a:schemeClr val="tx1"/>
                          </a:solidFill>
                          <a:effectLst/>
                          <a:uLnTx/>
                          <a:uFillTx/>
                          <a:latin typeface="+mn-ea"/>
                          <a:ea typeface="+mn-ea"/>
                          <a:cs typeface="+mn-cs"/>
                        </a:rPr>
                        <a:t>    </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・同アプリのデータ連携先となる交通事業者や観光事業者等のシステム整備等への財政支援</a:t>
                      </a:r>
                      <a:endParaRPr kumimoji="1" lang="ja-JP" altLang="en-US" sz="1000" b="0" dirty="0">
                        <a:solidFill>
                          <a:schemeClr val="tx1"/>
                        </a:solidFill>
                        <a:latin typeface="+mn-ea"/>
                        <a:ea typeface="+mn-ea"/>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bl>
          </a:graphicData>
        </a:graphic>
      </p:graphicFrame>
    </p:spTree>
    <p:extLst>
      <p:ext uri="{BB962C8B-B14F-4D97-AF65-F5344CB8AC3E}">
        <p14:creationId xmlns:p14="http://schemas.microsoft.com/office/powerpoint/2010/main" val="436716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4007470655"/>
              </p:ext>
            </p:extLst>
          </p:nvPr>
        </p:nvGraphicFramePr>
        <p:xfrm>
          <a:off x="280329" y="1753163"/>
          <a:ext cx="9540000" cy="4632648"/>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632648">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lang="en-US" altLang="ja-JP" sz="1300" b="1" u="none" dirty="0">
                          <a:solidFill>
                            <a:schemeClr val="tx1"/>
                          </a:solidFill>
                          <a:latin typeface="BIZ UDPゴシック" panose="020B0400000000000000" pitchFamily="50" charset="-128"/>
                          <a:ea typeface="BIZ UDPゴシック" panose="020B0400000000000000" pitchFamily="50" charset="-128"/>
                        </a:rPr>
                        <a:t>EV</a:t>
                      </a:r>
                      <a:r>
                        <a:rPr lang="ja-JP" altLang="en-US" sz="1300" b="1" u="none" dirty="0">
                          <a:solidFill>
                            <a:schemeClr val="tx1"/>
                          </a:solidFill>
                          <a:latin typeface="BIZ UDPゴシック" panose="020B0400000000000000" pitchFamily="50" charset="-128"/>
                          <a:ea typeface="BIZ UDPゴシック" panose="020B0400000000000000" pitchFamily="50" charset="-128"/>
                        </a:rPr>
                        <a:t>・</a:t>
                      </a:r>
                      <a:r>
                        <a:rPr lang="en-US" altLang="ja-JP" sz="1300" b="1" u="none" dirty="0">
                          <a:solidFill>
                            <a:schemeClr val="tx1"/>
                          </a:solidFill>
                          <a:latin typeface="BIZ UDPゴシック" panose="020B0400000000000000" pitchFamily="50" charset="-128"/>
                          <a:ea typeface="BIZ UDPゴシック" panose="020B0400000000000000" pitchFamily="50" charset="-128"/>
                        </a:rPr>
                        <a:t>FC</a:t>
                      </a:r>
                      <a:r>
                        <a:rPr lang="ja-JP" altLang="en-US" sz="1300" b="1" u="none" dirty="0">
                          <a:solidFill>
                            <a:schemeClr val="tx1"/>
                          </a:solidFill>
                          <a:latin typeface="BIZ UDPゴシック" panose="020B0400000000000000" pitchFamily="50" charset="-128"/>
                          <a:ea typeface="BIZ UDPゴシック" panose="020B0400000000000000" pitchFamily="50" charset="-128"/>
                        </a:rPr>
                        <a:t>バスの導入数</a:t>
                      </a:r>
                    </a:p>
                    <a:p>
                      <a:pPr marL="0" indent="0" defTabSz="443194">
                        <a:lnSpc>
                          <a:spcPct val="100000"/>
                        </a:lnSpc>
                        <a:spcBef>
                          <a:spcPts val="0"/>
                        </a:spcBef>
                        <a:spcAft>
                          <a:spcPts val="0"/>
                        </a:spcAf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　府域で</a:t>
                      </a:r>
                      <a:r>
                        <a:rPr lang="en-US" altLang="ja-JP" sz="1300" b="1" u="none" dirty="0">
                          <a:solidFill>
                            <a:schemeClr val="tx1"/>
                          </a:solidFill>
                          <a:latin typeface="BIZ UDPゴシック" panose="020B0400000000000000" pitchFamily="50" charset="-128"/>
                          <a:ea typeface="BIZ UDPゴシック" panose="020B0400000000000000" pitchFamily="50" charset="-128"/>
                        </a:rPr>
                        <a:t>24</a:t>
                      </a:r>
                      <a:r>
                        <a:rPr lang="ja-JP" altLang="en-US" sz="1300" b="1" u="none" dirty="0">
                          <a:solidFill>
                            <a:schemeClr val="tx1"/>
                          </a:solidFill>
                          <a:latin typeface="BIZ UDPゴシック" panose="020B0400000000000000" pitchFamily="50" charset="-128"/>
                          <a:ea typeface="BIZ UDPゴシック" panose="020B0400000000000000" pitchFamily="50" charset="-128"/>
                        </a:rPr>
                        <a:t>台（</a:t>
                      </a:r>
                      <a:r>
                        <a:rPr lang="en-US" altLang="ja-JP" sz="1300" b="1" u="none" dirty="0">
                          <a:solidFill>
                            <a:schemeClr val="tx1"/>
                          </a:solidFill>
                          <a:latin typeface="BIZ UDPゴシック" panose="020B0400000000000000" pitchFamily="50" charset="-128"/>
                          <a:ea typeface="BIZ UDPゴシック" panose="020B0400000000000000" pitchFamily="50" charset="-128"/>
                        </a:rPr>
                        <a:t>2023</a:t>
                      </a:r>
                      <a:r>
                        <a:rPr lang="ja-JP" altLang="en-US" sz="1300" b="1" u="none" dirty="0">
                          <a:solidFill>
                            <a:schemeClr val="tx1"/>
                          </a:solidFill>
                          <a:latin typeface="BIZ UDPゴシック" panose="020B0400000000000000" pitchFamily="50" charset="-128"/>
                          <a:ea typeface="BIZ UDPゴシック" panose="020B0400000000000000" pitchFamily="50" charset="-128"/>
                        </a:rPr>
                        <a:t>年</a:t>
                      </a:r>
                      <a:r>
                        <a:rPr lang="en-US" altLang="ja-JP" sz="1300" b="1" u="none" dirty="0">
                          <a:solidFill>
                            <a:schemeClr val="tx1"/>
                          </a:solidFill>
                          <a:latin typeface="BIZ UDPゴシック" panose="020B0400000000000000" pitchFamily="50" charset="-128"/>
                          <a:ea typeface="BIZ UDPゴシック" panose="020B0400000000000000" pitchFamily="50" charset="-128"/>
                        </a:rPr>
                        <a:t>3</a:t>
                      </a:r>
                      <a:r>
                        <a:rPr lang="ja-JP" altLang="en-US" sz="1300" b="1" u="none" dirty="0">
                          <a:solidFill>
                            <a:schemeClr val="tx1"/>
                          </a:solidFill>
                          <a:latin typeface="BIZ UDPゴシック" panose="020B0400000000000000" pitchFamily="50" charset="-128"/>
                          <a:ea typeface="BIZ UDPゴシック" panose="020B0400000000000000" pitchFamily="50" charset="-128"/>
                        </a:rPr>
                        <a:t>月末）</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・ディーゼルバスと比較して高額であり、事業者</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baseline="0"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の買い替えが進まず</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a:t>
                      </a:r>
                      <a:r>
                        <a:rPr lang="en-US" altLang="ja-JP" sz="1100" u="none" dirty="0">
                          <a:solidFill>
                            <a:schemeClr val="tx1"/>
                          </a:solidFill>
                          <a:latin typeface="BIZ UDPゴシック" panose="020B0400000000000000" pitchFamily="50" charset="-128"/>
                          <a:ea typeface="BIZ UDPゴシック" panose="020B0400000000000000" pitchFamily="50" charset="-128"/>
                        </a:rPr>
                        <a:t>EV</a:t>
                      </a:r>
                      <a:r>
                        <a:rPr lang="ja-JP" altLang="en-US" sz="1100" u="none" dirty="0">
                          <a:solidFill>
                            <a:schemeClr val="tx1"/>
                          </a:solidFill>
                          <a:latin typeface="BIZ UDPゴシック" panose="020B0400000000000000" pitchFamily="50" charset="-128"/>
                          <a:ea typeface="BIZ UDPゴシック" panose="020B0400000000000000" pitchFamily="50" charset="-128"/>
                        </a:rPr>
                        <a:t>バス：約</a:t>
                      </a:r>
                      <a:r>
                        <a:rPr lang="en-US" altLang="ja-JP" sz="1100" u="none" dirty="0">
                          <a:solidFill>
                            <a:schemeClr val="tx1"/>
                          </a:solidFill>
                          <a:latin typeface="BIZ UDPゴシック" panose="020B0400000000000000" pitchFamily="50" charset="-128"/>
                          <a:ea typeface="BIZ UDPゴシック" panose="020B0400000000000000" pitchFamily="50" charset="-128"/>
                        </a:rPr>
                        <a:t>5,400</a:t>
                      </a:r>
                      <a:r>
                        <a:rPr lang="ja-JP" altLang="en-US" sz="1100" u="none" dirty="0">
                          <a:solidFill>
                            <a:schemeClr val="tx1"/>
                          </a:solidFill>
                          <a:latin typeface="BIZ UDPゴシック" panose="020B0400000000000000" pitchFamily="50" charset="-128"/>
                          <a:ea typeface="BIZ UDPゴシック" panose="020B0400000000000000" pitchFamily="50" charset="-128"/>
                        </a:rPr>
                        <a:t>万円（充電設備含む</a:t>
                      </a:r>
                      <a:r>
                        <a:rPr lang="en-US" altLang="ja-JP" sz="1100" u="none" dirty="0">
                          <a:solidFill>
                            <a:schemeClr val="tx1"/>
                          </a:solidFill>
                          <a:latin typeface="BIZ UDPゴシック" panose="020B0400000000000000" pitchFamily="50" charset="-128"/>
                          <a:ea typeface="BIZ UDPゴシック" panose="020B0400000000000000" pitchFamily="50" charset="-128"/>
                        </a:rPr>
                        <a:t>)</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a:t>
                      </a:r>
                      <a:r>
                        <a:rPr lang="en-US" altLang="ja-JP" sz="1100" u="none" dirty="0">
                          <a:solidFill>
                            <a:schemeClr val="tx1"/>
                          </a:solidFill>
                          <a:latin typeface="BIZ UDPゴシック" panose="020B0400000000000000" pitchFamily="50" charset="-128"/>
                          <a:ea typeface="BIZ UDPゴシック" panose="020B0400000000000000" pitchFamily="50" charset="-128"/>
                        </a:rPr>
                        <a:t>FC</a:t>
                      </a:r>
                      <a:r>
                        <a:rPr lang="ja-JP" altLang="en-US" sz="1100" u="none" dirty="0">
                          <a:solidFill>
                            <a:schemeClr val="tx1"/>
                          </a:solidFill>
                          <a:latin typeface="BIZ UDPゴシック" panose="020B0400000000000000" pitchFamily="50" charset="-128"/>
                          <a:ea typeface="BIZ UDPゴシック" panose="020B0400000000000000" pitchFamily="50" charset="-128"/>
                        </a:rPr>
                        <a:t>バス：約</a:t>
                      </a:r>
                      <a:r>
                        <a:rPr lang="en-US" altLang="ja-JP" sz="1100" u="none" dirty="0">
                          <a:solidFill>
                            <a:schemeClr val="tx1"/>
                          </a:solidFill>
                          <a:latin typeface="BIZ UDPゴシック" panose="020B0400000000000000" pitchFamily="50" charset="-128"/>
                          <a:ea typeface="BIZ UDPゴシック" panose="020B0400000000000000" pitchFamily="50" charset="-128"/>
                        </a:rPr>
                        <a:t>1</a:t>
                      </a:r>
                      <a:r>
                        <a:rPr lang="ja-JP" altLang="en-US" sz="1100" u="none" dirty="0">
                          <a:solidFill>
                            <a:schemeClr val="tx1"/>
                          </a:solidFill>
                          <a:latin typeface="BIZ UDPゴシック" panose="020B0400000000000000" pitchFamily="50" charset="-128"/>
                          <a:ea typeface="BIZ UDPゴシック" panose="020B0400000000000000" pitchFamily="50" charset="-128"/>
                        </a:rPr>
                        <a:t>億円</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ディーゼルバス：約</a:t>
                      </a:r>
                      <a:r>
                        <a:rPr lang="en-US" altLang="ja-JP" sz="1100" u="none" dirty="0">
                          <a:solidFill>
                            <a:schemeClr val="tx1"/>
                          </a:solidFill>
                          <a:latin typeface="BIZ UDPゴシック" panose="020B0400000000000000" pitchFamily="50" charset="-128"/>
                          <a:ea typeface="BIZ UDPゴシック" panose="020B0400000000000000" pitchFamily="50" charset="-128"/>
                        </a:rPr>
                        <a:t>2,000</a:t>
                      </a:r>
                      <a:r>
                        <a:rPr lang="ja-JP" altLang="en-US" sz="1100" u="none" dirty="0">
                          <a:solidFill>
                            <a:schemeClr val="tx1"/>
                          </a:solidFill>
                          <a:latin typeface="BIZ UDPゴシック" panose="020B0400000000000000" pitchFamily="50" charset="-128"/>
                          <a:ea typeface="BIZ UDPゴシック" panose="020B0400000000000000" pitchFamily="50" charset="-128"/>
                        </a:rPr>
                        <a:t>万円　</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en-US" altLang="ja-JP" sz="1100" u="none" dirty="0">
                          <a:solidFill>
                            <a:schemeClr val="tx1"/>
                          </a:solidFill>
                          <a:latin typeface="BIZ UDPゴシック" panose="020B0400000000000000" pitchFamily="50" charset="-128"/>
                          <a:ea typeface="BIZ UDPゴシック" panose="020B0400000000000000" pitchFamily="50" charset="-128"/>
                        </a:rPr>
                        <a:t>【</a:t>
                      </a:r>
                      <a:r>
                        <a:rPr lang="ja-JP" altLang="en-US" sz="1100" u="none" dirty="0">
                          <a:solidFill>
                            <a:schemeClr val="tx1"/>
                          </a:solidFill>
                          <a:latin typeface="BIZ UDPゴシック" panose="020B0400000000000000" pitchFamily="50" charset="-128"/>
                          <a:ea typeface="BIZ UDPゴシック" panose="020B0400000000000000" pitchFamily="50" charset="-128"/>
                        </a:rPr>
                        <a:t>参考：大阪府・大阪市の補助制度を活用した場合の負担</a:t>
                      </a:r>
                      <a:r>
                        <a:rPr lang="en-US" altLang="ja-JP" sz="1100" u="none" dirty="0">
                          <a:solidFill>
                            <a:schemeClr val="tx1"/>
                          </a:solidFill>
                          <a:latin typeface="BIZ UDPゴシック" panose="020B0400000000000000" pitchFamily="50" charset="-128"/>
                          <a:ea typeface="BIZ UDPゴシック" panose="020B0400000000000000" pitchFamily="50" charset="-128"/>
                        </a:rPr>
                        <a:t>】</a:t>
                      </a: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en-US" altLang="ja-JP" sz="1100" dirty="0">
                          <a:solidFill>
                            <a:schemeClr val="tx1"/>
                          </a:solidFill>
                          <a:latin typeface="BIZ UDPゴシック" panose="020B0400000000000000" pitchFamily="50" charset="-128"/>
                          <a:ea typeface="BIZ UDPゴシック" panose="020B0400000000000000" pitchFamily="50" charset="-128"/>
                        </a:rPr>
                        <a:t>EV</a:t>
                      </a:r>
                      <a:r>
                        <a:rPr lang="ja-JP" altLang="en-US" sz="1100" dirty="0">
                          <a:solidFill>
                            <a:schemeClr val="tx1"/>
                          </a:solidFill>
                          <a:latin typeface="BIZ UDPゴシック" panose="020B0400000000000000" pitchFamily="50" charset="-128"/>
                          <a:ea typeface="BIZ UDPゴシック" panose="020B0400000000000000" pitchFamily="50" charset="-128"/>
                        </a:rPr>
                        <a:t>バス</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en-US" altLang="ja-JP" sz="1100" dirty="0">
                          <a:solidFill>
                            <a:schemeClr val="tx1"/>
                          </a:solidFill>
                          <a:latin typeface="BIZ UDPゴシック" panose="020B0400000000000000" pitchFamily="50" charset="-128"/>
                          <a:ea typeface="BIZ UDPゴシック" panose="020B0400000000000000" pitchFamily="50" charset="-128"/>
                        </a:rPr>
                        <a:t>FC</a:t>
                      </a:r>
                      <a:r>
                        <a:rPr lang="ja-JP" altLang="en-US" sz="1100" dirty="0">
                          <a:solidFill>
                            <a:schemeClr val="tx1"/>
                          </a:solidFill>
                          <a:latin typeface="BIZ UDPゴシック" panose="020B0400000000000000" pitchFamily="50" charset="-128"/>
                          <a:ea typeface="BIZ UDPゴシック" panose="020B0400000000000000" pitchFamily="50" charset="-128"/>
                        </a:rPr>
                        <a:t>バス</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u="sng" dirty="0">
                          <a:solidFill>
                            <a:srgbClr val="FF0000"/>
                          </a:solidFill>
                          <a:latin typeface="BIZ UDPゴシック" panose="020B0400000000000000" pitchFamily="50" charset="-128"/>
                          <a:ea typeface="BIZ UDPゴシック" panose="020B0400000000000000" pitchFamily="50" charset="-128"/>
                        </a:rPr>
                        <a:t>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lang="en-US" altLang="ja-JP" sz="1300" b="1" dirty="0">
                          <a:solidFill>
                            <a:schemeClr val="tx1"/>
                          </a:solidFill>
                          <a:latin typeface="BIZ UDPゴシック" panose="020B0400000000000000" pitchFamily="50" charset="-128"/>
                          <a:ea typeface="BIZ UDPゴシック" panose="020B0400000000000000" pitchFamily="50" charset="-128"/>
                        </a:rPr>
                        <a:t>EV</a:t>
                      </a: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lang="en-US" altLang="ja-JP" sz="1300" b="1" dirty="0">
                          <a:solidFill>
                            <a:schemeClr val="tx1"/>
                          </a:solidFill>
                          <a:latin typeface="BIZ UDPゴシック" panose="020B0400000000000000" pitchFamily="50" charset="-128"/>
                          <a:ea typeface="BIZ UDPゴシック" panose="020B0400000000000000" pitchFamily="50" charset="-128"/>
                        </a:rPr>
                        <a:t>FC</a:t>
                      </a:r>
                      <a:r>
                        <a:rPr lang="ja-JP" altLang="en-US" sz="1300" b="1" dirty="0">
                          <a:solidFill>
                            <a:schemeClr val="tx1"/>
                          </a:solidFill>
                          <a:latin typeface="BIZ UDPゴシック" panose="020B0400000000000000" pitchFamily="50" charset="-128"/>
                          <a:ea typeface="BIZ UDPゴシック" panose="020B0400000000000000" pitchFamily="50" charset="-128"/>
                        </a:rPr>
                        <a:t>船の開発・実証</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EV</a:t>
                      </a: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FC</a:t>
                      </a:r>
                      <a:r>
                        <a:rPr lang="ja-JP" altLang="en-US" sz="1100" dirty="0">
                          <a:solidFill>
                            <a:schemeClr val="tx1"/>
                          </a:solidFill>
                          <a:latin typeface="BIZ UDPゴシック" panose="020B0400000000000000" pitchFamily="50" charset="-128"/>
                          <a:ea typeface="BIZ UDPゴシック" panose="020B0400000000000000" pitchFamily="50" charset="-128"/>
                        </a:rPr>
                        <a:t>船の実証事業を実施中</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・水素および電気のバンカリング設備を</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建設</a:t>
                      </a:r>
                      <a:r>
                        <a:rPr lang="ja-JP" altLang="en-US" sz="1100" dirty="0">
                          <a:solidFill>
                            <a:schemeClr val="tx1"/>
                          </a:solidFill>
                          <a:latin typeface="BIZ UDPゴシック" panose="020B0400000000000000" pitchFamily="50" charset="-128"/>
                          <a:ea typeface="BIZ UDPゴシック" panose="020B0400000000000000" pitchFamily="50" charset="-128"/>
                        </a:rPr>
                        <a:t>中</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□万博を契機に、府域での</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バスの導入を促進</a:t>
                      </a: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・万博に向けて、府内バス運行事業者の導入が加</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速</a:t>
                      </a: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・充電設備、水素ステーションの整備が進展</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船の実証の進展</a:t>
                      </a:r>
                      <a:r>
                        <a:rPr kumimoji="1" lang="ja-JP" altLang="en-US" sz="1300" b="1" u="none" dirty="0">
                          <a:solidFill>
                            <a:schemeClr val="tx1"/>
                          </a:solidFill>
                          <a:latin typeface="BIZ UDPゴシック" panose="020B0400000000000000" pitchFamily="50" charset="-128"/>
                          <a:ea typeface="BIZ UDPゴシック" panose="020B0400000000000000" pitchFamily="50" charset="-128"/>
                        </a:rPr>
                        <a:t>・運航</a:t>
                      </a:r>
                      <a:endParaRPr kumimoji="1" lang="en-US" altLang="ja-JP" sz="1300" b="1"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・万博において</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EV</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FC</a:t>
                      </a:r>
                      <a:r>
                        <a:rPr kumimoji="1" lang="ja-JP" altLang="en-US" sz="1100" dirty="0">
                          <a:solidFill>
                            <a:schemeClr val="tx1"/>
                          </a:solidFill>
                          <a:latin typeface="BIZ UDPゴシック" panose="020B0400000000000000" pitchFamily="50" charset="-128"/>
                          <a:ea typeface="BIZ UDPゴシック" panose="020B0400000000000000" pitchFamily="50" charset="-128"/>
                        </a:rPr>
                        <a:t>船に使用する設備実績・ノウハウを蓄積</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□府域の路線バスの５割を</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　</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バス（更新分）</a:t>
                      </a:r>
                      <a:endParaRPr kumimoji="1" lang="en-US" altLang="ja-JP" sz="6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・万博を契機に</a:t>
                      </a:r>
                      <a:r>
                        <a:rPr kumimoji="1" lang="en-US" altLang="ja-JP" sz="1100" dirty="0">
                          <a:solidFill>
                            <a:schemeClr val="tx1"/>
                          </a:solidFill>
                          <a:latin typeface="BIZ UDPゴシック" panose="020B0400000000000000" pitchFamily="50" charset="-128"/>
                          <a:ea typeface="BIZ UDPゴシック" panose="020B0400000000000000" pitchFamily="50" charset="-128"/>
                        </a:rPr>
                        <a:t>EV</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FC</a:t>
                      </a:r>
                      <a:r>
                        <a:rPr kumimoji="1" lang="ja-JP" altLang="en-US" sz="1100" dirty="0">
                          <a:solidFill>
                            <a:schemeClr val="tx1"/>
                          </a:solidFill>
                          <a:latin typeface="BIZ UDPゴシック" panose="020B0400000000000000" pitchFamily="50" charset="-128"/>
                          <a:ea typeface="BIZ UDPゴシック" panose="020B0400000000000000" pitchFamily="50" charset="-128"/>
                        </a:rPr>
                        <a:t>バスの導入が進展</a:t>
                      </a: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EV</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FC</a:t>
                      </a:r>
                      <a:r>
                        <a:rPr kumimoji="1" lang="ja-JP" altLang="en-US" sz="1100" dirty="0">
                          <a:solidFill>
                            <a:schemeClr val="tx1"/>
                          </a:solidFill>
                          <a:latin typeface="BIZ UDPゴシック" panose="020B0400000000000000" pitchFamily="50" charset="-128"/>
                          <a:ea typeface="BIZ UDPゴシック" panose="020B0400000000000000" pitchFamily="50" charset="-128"/>
                        </a:rPr>
                        <a:t>バスの導入状況に合わせて、バス対応</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の充電設備、水素ステーションの整備が進展</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船の実用化</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EV</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FC</a:t>
                      </a:r>
                      <a:r>
                        <a:rPr kumimoji="1" lang="ja-JP" altLang="en-US" sz="1100" dirty="0">
                          <a:solidFill>
                            <a:schemeClr val="tx1"/>
                          </a:solidFill>
                          <a:latin typeface="BIZ UDPゴシック" panose="020B0400000000000000" pitchFamily="50" charset="-128"/>
                          <a:ea typeface="BIZ UDPゴシック" panose="020B0400000000000000" pitchFamily="50" charset="-128"/>
                        </a:rPr>
                        <a:t>船が海上輸送や観光用などで運航</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72000" indent="-45720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水素及び電気のバンカリング設備</a:t>
                      </a:r>
                      <a:r>
                        <a:rPr kumimoji="1" lang="ja-JP" altLang="en-US" sz="1100" dirty="0">
                          <a:solidFill>
                            <a:schemeClr val="tx1"/>
                          </a:solidFill>
                          <a:latin typeface="BIZ UDPゴシック" panose="020B0400000000000000" pitchFamily="50" charset="-128"/>
                          <a:ea typeface="BIZ UDPゴシック" panose="020B0400000000000000" pitchFamily="50" charset="-128"/>
                        </a:rPr>
                        <a:t>の導入が進展</a:t>
                      </a:r>
                      <a:endParaRPr kumimoji="1" lang="en-US" altLang="ja-JP" sz="1100" strike="sngStrike" dirty="0">
                        <a:solidFill>
                          <a:schemeClr val="tx1"/>
                        </a:solidFill>
                        <a:latin typeface="BIZ UDPゴシック" panose="020B0400000000000000" pitchFamily="50" charset="-128"/>
                        <a:ea typeface="BIZ UDPゴシック" panose="020B0400000000000000" pitchFamily="50" charset="-128"/>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⑥　ゼロエミッションモビリティ</a:t>
            </a:r>
            <a:endParaRPr kumimoji="1" lang="ja-JP" altLang="en-US" sz="1600" b="1" dirty="0">
              <a:solidFill>
                <a:schemeClr val="bg1"/>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17</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15498"/>
          </a:xfrm>
          <a:prstGeom prst="rect">
            <a:avLst/>
          </a:prstGeom>
          <a:noFill/>
          <a:ln w="6350">
            <a:noFill/>
            <a:prstDash val="dash"/>
          </a:ln>
        </p:spPr>
        <p:txBody>
          <a:bodyPr wrap="square">
            <a:spAutoFit/>
          </a:bodyPr>
          <a:lstStyle/>
          <a:p>
            <a:pPr lvl="0">
              <a:defRPr/>
            </a:pPr>
            <a:r>
              <a:rPr lang="ja-JP" altLang="en-US" sz="1050" dirty="0">
                <a:solidFill>
                  <a:prstClr val="black"/>
                </a:solidFill>
                <a:latin typeface="BIZ UDPゴシック" panose="020B0400000000000000" pitchFamily="50" charset="-128"/>
                <a:ea typeface="BIZ UDPゴシック" panose="020B0400000000000000" pitchFamily="50" charset="-128"/>
              </a:rPr>
              <a:t>　温室効果ガス（ＣＯ</a:t>
            </a:r>
            <a:r>
              <a:rPr lang="ja-JP" altLang="en-US" sz="800" dirty="0">
                <a:solidFill>
                  <a:prstClr val="black"/>
                </a:solidFill>
                <a:latin typeface="BIZ UDPゴシック" panose="020B0400000000000000" pitchFamily="50" charset="-128"/>
                <a:ea typeface="BIZ UDPゴシック" panose="020B0400000000000000" pitchFamily="50" charset="-128"/>
              </a:rPr>
              <a:t>２</a:t>
            </a:r>
            <a:r>
              <a:rPr lang="ja-JP" altLang="en-US" sz="1050" dirty="0">
                <a:solidFill>
                  <a:prstClr val="black"/>
                </a:solidFill>
                <a:latin typeface="BIZ UDPゴシック" panose="020B0400000000000000" pitchFamily="50" charset="-128"/>
                <a:ea typeface="BIZ UDPゴシック" panose="020B0400000000000000" pitchFamily="50" charset="-128"/>
              </a:rPr>
              <a:t>）の排出削減に向けては、ゼロエミッションモビリティを幅広く普及させることが重要である。万博会場へのアクセス等において、</a:t>
            </a:r>
            <a:r>
              <a:rPr lang="en-US" altLang="ja-JP" sz="1050" dirty="0">
                <a:solidFill>
                  <a:prstClr val="black"/>
                </a:solidFill>
                <a:latin typeface="BIZ UDPゴシック" panose="020B0400000000000000" pitchFamily="50" charset="-128"/>
                <a:ea typeface="BIZ UDPゴシック" panose="020B0400000000000000" pitchFamily="50" charset="-128"/>
              </a:rPr>
              <a:t>EV</a:t>
            </a:r>
            <a:r>
              <a:rPr lang="ja-JP" altLang="en-US" sz="1050" dirty="0">
                <a:solidFill>
                  <a:prstClr val="black"/>
                </a:solidFill>
                <a:latin typeface="BIZ UDPゴシック" panose="020B0400000000000000" pitchFamily="50" charset="-128"/>
                <a:ea typeface="BIZ UDPゴシック" panose="020B0400000000000000" pitchFamily="50" charset="-128"/>
              </a:rPr>
              <a:t>・</a:t>
            </a:r>
            <a:r>
              <a:rPr lang="en-US" altLang="ja-JP" sz="1050" dirty="0">
                <a:solidFill>
                  <a:prstClr val="black"/>
                </a:solidFill>
                <a:latin typeface="BIZ UDPゴシック" panose="020B0400000000000000" pitchFamily="50" charset="-128"/>
                <a:ea typeface="BIZ UDPゴシック" panose="020B0400000000000000" pitchFamily="50" charset="-128"/>
              </a:rPr>
              <a:t>FC</a:t>
            </a:r>
            <a:r>
              <a:rPr lang="ja-JP" altLang="en-US" sz="1050" dirty="0">
                <a:solidFill>
                  <a:prstClr val="black"/>
                </a:solidFill>
                <a:latin typeface="BIZ UDPゴシック" panose="020B0400000000000000" pitchFamily="50" charset="-128"/>
                <a:ea typeface="BIZ UDPゴシック" panose="020B0400000000000000" pitchFamily="50" charset="-128"/>
              </a:rPr>
              <a:t>バスや、</a:t>
            </a:r>
            <a:r>
              <a:rPr lang="en-US" altLang="ja-JP" sz="1050" dirty="0">
                <a:solidFill>
                  <a:prstClr val="black"/>
                </a:solidFill>
                <a:latin typeface="BIZ UDPゴシック" panose="020B0400000000000000" pitchFamily="50" charset="-128"/>
                <a:ea typeface="BIZ UDPゴシック" panose="020B0400000000000000" pitchFamily="50" charset="-128"/>
              </a:rPr>
              <a:t>EV</a:t>
            </a:r>
            <a:r>
              <a:rPr lang="ja-JP" altLang="en-US" sz="1050" dirty="0">
                <a:solidFill>
                  <a:prstClr val="black"/>
                </a:solidFill>
                <a:latin typeface="BIZ UDPゴシック" panose="020B0400000000000000" pitchFamily="50" charset="-128"/>
                <a:ea typeface="BIZ UDPゴシック" panose="020B0400000000000000" pitchFamily="50" charset="-128"/>
              </a:rPr>
              <a:t>・</a:t>
            </a:r>
            <a:r>
              <a:rPr lang="en-US" altLang="ja-JP" sz="1050" dirty="0">
                <a:solidFill>
                  <a:prstClr val="black"/>
                </a:solidFill>
                <a:latin typeface="BIZ UDPゴシック" panose="020B0400000000000000" pitchFamily="50" charset="-128"/>
                <a:ea typeface="BIZ UDPゴシック" panose="020B0400000000000000" pitchFamily="50" charset="-128"/>
              </a:rPr>
              <a:t>FC</a:t>
            </a:r>
            <a:r>
              <a:rPr lang="ja-JP" altLang="en-US" sz="1050" dirty="0">
                <a:solidFill>
                  <a:prstClr val="black"/>
                </a:solidFill>
                <a:latin typeface="BIZ UDPゴシック" panose="020B0400000000000000" pitchFamily="50" charset="-128"/>
                <a:ea typeface="BIZ UDPゴシック" panose="020B0400000000000000" pitchFamily="50" charset="-128"/>
              </a:rPr>
              <a:t>船を活用するとともに、広く大阪・関西への拡大をめざす。</a:t>
            </a:r>
          </a:p>
        </p:txBody>
      </p:sp>
      <p:graphicFrame>
        <p:nvGraphicFramePr>
          <p:cNvPr id="32" name="表 31"/>
          <p:cNvGraphicFramePr>
            <a:graphicFrameLocks noGrp="1"/>
          </p:cNvGraphicFramePr>
          <p:nvPr>
            <p:extLst>
              <p:ext uri="{D42A27DB-BD31-4B8C-83A1-F6EECF244321}">
                <p14:modId xmlns:p14="http://schemas.microsoft.com/office/powerpoint/2010/main" val="398417203"/>
              </p:ext>
            </p:extLst>
          </p:nvPr>
        </p:nvGraphicFramePr>
        <p:xfrm>
          <a:off x="580233" y="3960296"/>
          <a:ext cx="2292126" cy="358194"/>
        </p:xfrm>
        <a:graphic>
          <a:graphicData uri="http://schemas.openxmlformats.org/drawingml/2006/table">
            <a:tbl>
              <a:tblPr firstRow="1" bandRow="1">
                <a:tableStyleId>{7DF18680-E054-41AD-8BC1-D1AEF772440D}</a:tableStyleId>
              </a:tblPr>
              <a:tblGrid>
                <a:gridCol w="764042">
                  <a:extLst>
                    <a:ext uri="{9D8B030D-6E8A-4147-A177-3AD203B41FA5}">
                      <a16:colId xmlns:a16="http://schemas.microsoft.com/office/drawing/2014/main" val="599272707"/>
                    </a:ext>
                  </a:extLst>
                </a:gridCol>
                <a:gridCol w="764042">
                  <a:extLst>
                    <a:ext uri="{9D8B030D-6E8A-4147-A177-3AD203B41FA5}">
                      <a16:colId xmlns:a16="http://schemas.microsoft.com/office/drawing/2014/main" val="2986229031"/>
                    </a:ext>
                  </a:extLst>
                </a:gridCol>
                <a:gridCol w="764042">
                  <a:extLst>
                    <a:ext uri="{9D8B030D-6E8A-4147-A177-3AD203B41FA5}">
                      <a16:colId xmlns:a16="http://schemas.microsoft.com/office/drawing/2014/main" val="2031742507"/>
                    </a:ext>
                  </a:extLst>
                </a:gridCol>
              </a:tblGrid>
              <a:tr h="358194">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国の補助</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府市の補助</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事業者負担</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8213837"/>
                  </a:ext>
                </a:extLst>
              </a:tr>
            </a:tbl>
          </a:graphicData>
        </a:graphic>
      </p:graphicFrame>
      <p:graphicFrame>
        <p:nvGraphicFramePr>
          <p:cNvPr id="33" name="表 32"/>
          <p:cNvGraphicFramePr>
            <a:graphicFrameLocks noGrp="1"/>
          </p:cNvGraphicFramePr>
          <p:nvPr>
            <p:extLst>
              <p:ext uri="{D42A27DB-BD31-4B8C-83A1-F6EECF244321}">
                <p14:modId xmlns:p14="http://schemas.microsoft.com/office/powerpoint/2010/main" val="909257970"/>
              </p:ext>
            </p:extLst>
          </p:nvPr>
        </p:nvGraphicFramePr>
        <p:xfrm>
          <a:off x="580233" y="4661413"/>
          <a:ext cx="2293200" cy="411480"/>
        </p:xfrm>
        <a:graphic>
          <a:graphicData uri="http://schemas.openxmlformats.org/drawingml/2006/table">
            <a:tbl>
              <a:tblPr firstRow="1" bandRow="1">
                <a:tableStyleId>{7DF18680-E054-41AD-8BC1-D1AEF772440D}</a:tableStyleId>
              </a:tblPr>
              <a:tblGrid>
                <a:gridCol w="1149467">
                  <a:extLst>
                    <a:ext uri="{9D8B030D-6E8A-4147-A177-3AD203B41FA5}">
                      <a16:colId xmlns:a16="http://schemas.microsoft.com/office/drawing/2014/main" val="599272707"/>
                    </a:ext>
                  </a:extLst>
                </a:gridCol>
                <a:gridCol w="733508">
                  <a:extLst>
                    <a:ext uri="{9D8B030D-6E8A-4147-A177-3AD203B41FA5}">
                      <a16:colId xmlns:a16="http://schemas.microsoft.com/office/drawing/2014/main" val="2986229031"/>
                    </a:ext>
                  </a:extLst>
                </a:gridCol>
                <a:gridCol w="410225">
                  <a:extLst>
                    <a:ext uri="{9D8B030D-6E8A-4147-A177-3AD203B41FA5}">
                      <a16:colId xmlns:a16="http://schemas.microsoft.com/office/drawing/2014/main" val="2031742507"/>
                    </a:ext>
                  </a:extLst>
                </a:gridCol>
              </a:tblGrid>
              <a:tr h="405262">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国の補助</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a:t>
                      </a:r>
                      <a:r>
                        <a:rPr kumimoji="1" lang="ja-JP" altLang="en-US" sz="900" b="1" dirty="0">
                          <a:latin typeface="BIZ UDPゴシック" panose="020B0400000000000000" pitchFamily="50" charset="-128"/>
                          <a:ea typeface="BIZ UDPゴシック" panose="020B0400000000000000" pitchFamily="50" charset="-128"/>
                        </a:rPr>
                        <a:t>２</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府市の補助</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事業者</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ja-JP" altLang="en-US" sz="900" b="1" dirty="0">
                          <a:latin typeface="BIZ UDPゴシック" panose="020B0400000000000000" pitchFamily="50" charset="-128"/>
                          <a:ea typeface="BIZ UDPゴシック" panose="020B0400000000000000" pitchFamily="50" charset="-128"/>
                        </a:rPr>
                        <a:t>負担</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1/6</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8213837"/>
                  </a:ext>
                </a:extLst>
              </a:tr>
            </a:tbl>
          </a:graphicData>
        </a:graphic>
      </p:graphicFrame>
      <p:sp>
        <p:nvSpPr>
          <p:cNvPr id="34" name="正方形/長方形 33">
            <a:extLst>
              <a:ext uri="{FF2B5EF4-FFF2-40B4-BE49-F238E27FC236}">
                <a16:creationId xmlns:a16="http://schemas.microsoft.com/office/drawing/2014/main" id="{42AB246C-D6C3-4324-A739-9AC17F6C0836}"/>
              </a:ext>
            </a:extLst>
          </p:cNvPr>
          <p:cNvSpPr/>
          <p:nvPr/>
        </p:nvSpPr>
        <p:spPr>
          <a:xfrm>
            <a:off x="3835339" y="4139393"/>
            <a:ext cx="2474782" cy="2062290"/>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会場へのアクセス等で活用</a:t>
            </a: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lvl="0" defTabSz="930530">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・夢洲↔舞洲の</a:t>
            </a:r>
            <a:r>
              <a:rPr kumimoji="1" lang="ja-JP" altLang="en-US" sz="1100" dirty="0">
                <a:solidFill>
                  <a:schemeClr val="tx1"/>
                </a:solidFill>
                <a:latin typeface="BIZ UDPゴシック" panose="020B0400000000000000" pitchFamily="50" charset="-128"/>
                <a:ea typeface="BIZ UDPゴシック" panose="020B0400000000000000" pitchFamily="50" charset="-128"/>
              </a:rPr>
              <a:t>パークアンドライドバス</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や周辺のターミナル駅からのシャトル</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バス等に</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FC</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バスを活用</a:t>
            </a:r>
            <a:endParaRPr kumimoji="1" lang="ja-JP" altLang="en-US" sz="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・無線給電など新技術を活用した</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p>
          <a:p>
            <a:pPr marL="0" marR="0" lvl="0" indent="0" algn="l" defTabSz="930530" rtl="0" eaLnBrk="1" fontAlgn="auto" latinLnBrk="0" hangingPunct="1">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バスの試行運行</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FC</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船による来場者の海上移動</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が実現</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ホームベース 7">
            <a:extLst>
              <a:ext uri="{FF2B5EF4-FFF2-40B4-BE49-F238E27FC236}">
                <a16:creationId xmlns:a16="http://schemas.microsoft.com/office/drawing/2014/main" id="{E599356E-2B0A-4C96-A1C9-EC52982B4052}"/>
              </a:ext>
            </a:extLst>
          </p:cNvPr>
          <p:cNvSpPr/>
          <p:nvPr/>
        </p:nvSpPr>
        <p:spPr>
          <a:xfrm>
            <a:off x="3834265" y="3999801"/>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spTree>
    <p:extLst>
      <p:ext uri="{BB962C8B-B14F-4D97-AF65-F5344CB8AC3E}">
        <p14:creationId xmlns:p14="http://schemas.microsoft.com/office/powerpoint/2010/main" val="238687243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3620</TotalTime>
  <Words>3075</Words>
  <Application>Microsoft Office PowerPoint</Application>
  <PresentationFormat>ユーザー設定</PresentationFormat>
  <Paragraphs>298</Paragraphs>
  <Slides>10</Slides>
  <Notes>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10</vt:i4>
      </vt:variant>
    </vt:vector>
  </HeadingPairs>
  <TitlesOfParts>
    <vt:vector size="19" baseType="lpstr">
      <vt:lpstr>BIZ UDPゴシック</vt:lpstr>
      <vt:lpstr>Meiryo UI</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大阪・関西万博を契機とした「未来社会」の実現に向けて（大阪版アクションプラン） </dc:title>
  <dc:creator>石谷　勝也</dc:creator>
  <cp:lastModifiedBy>姫野　崇</cp:lastModifiedBy>
  <cp:revision>486</cp:revision>
  <cp:lastPrinted>2023-12-05T09:53:37Z</cp:lastPrinted>
  <dcterms:created xsi:type="dcterms:W3CDTF">2022-05-09T02:35:56Z</dcterms:created>
  <dcterms:modified xsi:type="dcterms:W3CDTF">2024-01-18T05:59:23Z</dcterms:modified>
</cp:coreProperties>
</file>