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443" r:id="rId2"/>
    <p:sldId id="466" r:id="rId3"/>
    <p:sldId id="512" r:id="rId4"/>
    <p:sldId id="513" r:id="rId5"/>
    <p:sldId id="514" r:id="rId6"/>
    <p:sldId id="515" r:id="rId7"/>
    <p:sldId id="516" r:id="rId8"/>
    <p:sldId id="517" r:id="rId9"/>
    <p:sldId id="518" r:id="rId10"/>
    <p:sldId id="519" r:id="rId11"/>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81688" autoAdjust="0"/>
  </p:normalViewPr>
  <p:slideViewPr>
    <p:cSldViewPr snapToGrid="0">
      <p:cViewPr varScale="1">
        <p:scale>
          <a:sx n="63" d="100"/>
          <a:sy n="63" d="100"/>
        </p:scale>
        <p:origin x="10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2024/1/18</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1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912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988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366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655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947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86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79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５　観光・文化、おもてなし</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707242"/>
            <a:ext cx="6300793" cy="155427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⑪ 多様な都市魅力の創出・発信</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⑫　移動の利便性</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水上交通ネットワークの構築</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ユニバーサルデザイン（ＵＤ）タクシーの普及促進</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⑬　空港運用の強化</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a:t>33</a:t>
            </a:r>
            <a:endParaRPr kumimoji="1" lang="ja-JP" altLang="en-US" dirty="0"/>
          </a:p>
        </p:txBody>
      </p:sp>
    </p:spTree>
    <p:extLst>
      <p:ext uri="{BB962C8B-B14F-4D97-AF65-F5344CB8AC3E}">
        <p14:creationId xmlns:p14="http://schemas.microsoft.com/office/powerpoint/2010/main" val="42521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93123451"/>
              </p:ext>
            </p:extLst>
          </p:nvPr>
        </p:nvGraphicFramePr>
        <p:xfrm>
          <a:off x="511620" y="3721059"/>
          <a:ext cx="9360001" cy="1270854"/>
        </p:xfrm>
        <a:graphic>
          <a:graphicData uri="http://schemas.openxmlformats.org/drawingml/2006/table">
            <a:tbl>
              <a:tblPr bandRow="1">
                <a:tableStyleId>{5940675A-B579-460E-94D1-54222C63F5DA}</a:tableStyleId>
              </a:tblPr>
              <a:tblGrid>
                <a:gridCol w="1671141">
                  <a:extLst>
                    <a:ext uri="{9D8B030D-6E8A-4147-A177-3AD203B41FA5}">
                      <a16:colId xmlns:a16="http://schemas.microsoft.com/office/drawing/2014/main" val="525926817"/>
                    </a:ext>
                  </a:extLst>
                </a:gridCol>
                <a:gridCol w="7688860">
                  <a:extLst>
                    <a:ext uri="{9D8B030D-6E8A-4147-A177-3AD203B41FA5}">
                      <a16:colId xmlns:a16="http://schemas.microsoft.com/office/drawing/2014/main" val="1556401701"/>
                    </a:ext>
                  </a:extLst>
                </a:gridCol>
              </a:tblGrid>
              <a:tr h="7500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031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関西国際空港の容量拡張等を実現するため、</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国より飛行経路の見直しの検討結果が示され、大阪府・兵庫県・和歌山県が共同</a:t>
                      </a:r>
                      <a:r>
                        <a:rPr lang="ja-JP" altLang="en-US" sz="1000" dirty="0">
                          <a:solidFill>
                            <a:schemeClr val="tx1"/>
                          </a:solidFill>
                          <a:latin typeface="游ゴシック"/>
                        </a:rPr>
                        <a:t>で、有識者による環境面</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への影響などを検証中。</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8627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7081174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・関西国際空港全体構想促進協</a:t>
                      </a:r>
                      <a:r>
                        <a:rPr kumimoji="1" lang="ja-JP" altLang="en-US" sz="1000" b="1" u="none" dirty="0">
                          <a:solidFill>
                            <a:schemeClr val="tx1"/>
                          </a:solidFill>
                        </a:rPr>
                        <a:t>議会等を通じて、関西国際空港の更なる機能強化、地域振興を図る</a:t>
                      </a:r>
                      <a:r>
                        <a:rPr kumimoji="1" lang="ja-JP" altLang="en-US" sz="1000" b="1" dirty="0">
                          <a:solidFill>
                            <a:schemeClr val="tx1"/>
                          </a:solidFill>
                        </a:rPr>
                        <a:t>取組みを支援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61334"/>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万博時に増加が見込まれる旅客需要に対し、空港の受入能力が不足するおそれ</a:t>
            </a:r>
          </a:p>
          <a:p>
            <a:pPr lvl="0" defTabSz="959937">
              <a:defRPr/>
            </a:pPr>
            <a:r>
              <a:rPr kumimoji="1" lang="ja-JP" altLang="en-US" sz="1000" dirty="0">
                <a:latin typeface="+mn-ea"/>
              </a:rPr>
              <a:t>▷</a:t>
            </a:r>
            <a:r>
              <a:rPr kumimoji="1" lang="ja-JP" altLang="en-US" sz="1000" dirty="0"/>
              <a:t>万博時に増加が見込まれる旅客需要により、空港内で混雑や滞留が発生するおそれ</a:t>
            </a:r>
          </a:p>
        </p:txBody>
      </p:sp>
      <p:graphicFrame>
        <p:nvGraphicFramePr>
          <p:cNvPr id="15" name="表 14"/>
          <p:cNvGraphicFramePr>
            <a:graphicFrameLocks noGrp="1"/>
          </p:cNvGraphicFramePr>
          <p:nvPr>
            <p:extLst>
              <p:ext uri="{D42A27DB-BD31-4B8C-83A1-F6EECF244321}">
                <p14:modId xmlns:p14="http://schemas.microsoft.com/office/powerpoint/2010/main" val="1949521703"/>
              </p:ext>
            </p:extLst>
          </p:nvPr>
        </p:nvGraphicFramePr>
        <p:xfrm>
          <a:off x="511620" y="5417571"/>
          <a:ext cx="9360000" cy="73206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▶関西国際空港の受入能力の向上に対する国の継続的な関与と支援</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▶関西国際空港の円滑かつ快適な受入体制を整えるため、人手不足解消に向けた従業員の確保や、旅客手続きの</a:t>
                      </a:r>
                      <a:r>
                        <a:rPr kumimoji="1" lang="ja-JP" altLang="en-US" sz="1050" b="1" i="0" u="none" strike="noStrike" kern="1200" cap="none" spc="0" normalizeH="0" baseline="0" noProof="0">
                          <a:ln>
                            <a:noFill/>
                          </a:ln>
                          <a:solidFill>
                            <a:prstClr val="black"/>
                          </a:solidFill>
                          <a:effectLst/>
                          <a:uLnTx/>
                          <a:uFillTx/>
                          <a:latin typeface="+mn-lt"/>
                          <a:ea typeface="+mn-ea"/>
                          <a:cs typeface="+mn-cs"/>
                        </a:rPr>
                        <a:t>効率化に向けた</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最新機器の導入への継続</a:t>
                      </a:r>
                      <a:br>
                        <a:rPr kumimoji="1" lang="en-US" altLang="ja-JP" sz="1050" b="1" i="0" u="none" strike="noStrike" kern="1200" cap="none" spc="0" normalizeH="0" baseline="0" noProof="0" dirty="0">
                          <a:ln>
                            <a:noFill/>
                          </a:ln>
                          <a:solidFill>
                            <a:prstClr val="black"/>
                          </a:solidFill>
                          <a:effectLst/>
                          <a:uLnTx/>
                          <a:uFillTx/>
                          <a:latin typeface="+mn-lt"/>
                          <a:ea typeface="+mn-ea"/>
                          <a:cs typeface="+mn-cs"/>
                        </a:rPr>
                      </a:br>
                      <a:r>
                        <a:rPr kumimoji="1" lang="en-US" altLang="ja-JP" sz="105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支援</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173604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多彩な観光資源を活かし、訪日外客数</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万人の達成に貢献する大阪・関西へ</a:t>
            </a: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2"/>
          <a:stretch>
            <a:fillRect/>
          </a:stretch>
        </p:blipFill>
        <p:spPr>
          <a:xfrm>
            <a:off x="5011874" y="2835891"/>
            <a:ext cx="4248579" cy="3117947"/>
          </a:xfrm>
          <a:prstGeom prst="rect">
            <a:avLst/>
          </a:prstGeom>
        </p:spPr>
      </p:pic>
      <p:sp>
        <p:nvSpPr>
          <p:cNvPr id="10" name="テキスト ボックス 9"/>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多様な観光ニーズに対応した広域観光ルートの充実をはかり、万博来訪者をはじめ観光客の大阪・関西から日本各地への周遊・滞在を促進。</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の実現等、さらなるにぎわいや活力を創出。</a:t>
            </a:r>
            <a:b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平行四辺形 10"/>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大阪・関西から</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日本各地へ！</a:t>
            </a:r>
          </a:p>
        </p:txBody>
      </p:sp>
      <p:sp>
        <p:nvSpPr>
          <p:cNvPr id="12" name="正方形/長方形 11"/>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「観光・文化、おもてなし」分野における未来社会の姿</a:t>
            </a:r>
          </a:p>
        </p:txBody>
      </p:sp>
    </p:spTree>
    <p:extLst>
      <p:ext uri="{BB962C8B-B14F-4D97-AF65-F5344CB8AC3E}">
        <p14:creationId xmlns:p14="http://schemas.microsoft.com/office/powerpoint/2010/main" val="193145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61458266"/>
              </p:ext>
            </p:extLst>
          </p:nvPr>
        </p:nvGraphicFramePr>
        <p:xfrm>
          <a:off x="280329" y="1603263"/>
          <a:ext cx="9540000" cy="464677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6777">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新型コロナの水際対策の</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終了</a:t>
                      </a:r>
                      <a:r>
                        <a:rPr lang="ja-JP" altLang="en-US" sz="1100" b="0" u="none" dirty="0">
                          <a:solidFill>
                            <a:schemeClr val="tx1"/>
                          </a:solidFill>
                          <a:latin typeface="BIZ UDPゴシック" panose="020B0400000000000000" pitchFamily="50" charset="-128"/>
                          <a:ea typeface="BIZ UDPゴシック" panose="020B0400000000000000" pitchFamily="50" charset="-128"/>
                        </a:rPr>
                        <a:t>により、イン</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  バウンド需要が回復</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傾向</a:t>
                      </a:r>
                      <a:endParaRPr lang="en-US" altLang="ja-JP" sz="1100" b="0" u="none" strike="noStrik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a:t>
                      </a:r>
                      <a:r>
                        <a:rPr kumimoji="1"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観光誘客を図るための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取組みの推</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開催</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けた取組みの推進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・全国最多の世界遺産、伝統芸能やアートなど、</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大阪・関西の歴史的資源や文化芸術の魅力発信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r>
                        <a:rPr lang="ja-JP" altLang="en-US" sz="1100" b="0"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・食、歴史、文化芸術、スポーツ、エンタメなど大</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阪・関西の多種多様な地域資源を活かした周遊</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sng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　する新たなスポーツ・文化の拠点（吹田市</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202</a:t>
                      </a:r>
                      <a:r>
                        <a:rPr kumimoji="1" lang="en-US" altLang="ja-JP" sz="1100" b="0" u="none" strike="noStrik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1</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月　第</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Ⅰ</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期（アリーナ等）開業（予定）</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2037</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年３月　</a:t>
                      </a:r>
                      <a:r>
                        <a:rPr kumimoji="1" lang="ja-JP" altLang="en-US" sz="1100" b="0" u="none" strike="noStrike" dirty="0">
                          <a:solidFill>
                            <a:schemeClr val="tx1"/>
                          </a:solidFill>
                          <a:latin typeface="BIZ UDPゴシック" panose="020B0400000000000000" pitchFamily="50" charset="-128"/>
                          <a:ea typeface="BIZ UDPゴシック" panose="020B0400000000000000" pitchFamily="50" charset="-128"/>
                        </a:rPr>
                        <a:t>全施設の</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開業（予定）</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⑪　多様な都市魅力の創出・発信　～大阪・関西の都市魅力の創出・発信～</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し、さらには全国への誘客につなげることで、わが国の観光立国の実現に大きく寄与することをめざす。</a:t>
            </a:r>
          </a:p>
        </p:txBody>
      </p:sp>
      <p:pic>
        <p:nvPicPr>
          <p:cNvPr id="18" name="図 17">
            <a:extLst>
              <a:ext uri="{FF2B5EF4-FFF2-40B4-BE49-F238E27FC236}">
                <a16:creationId xmlns:a16="http://schemas.microsoft.com/office/drawing/2014/main" id="{A83389CB-4AB6-4770-8988-11D25DB5174F}"/>
              </a:ext>
            </a:extLst>
          </p:cNvPr>
          <p:cNvPicPr>
            <a:picLocks noChangeAspect="1"/>
          </p:cNvPicPr>
          <p:nvPr/>
        </p:nvPicPr>
        <p:blipFill>
          <a:blip r:embed="rId3"/>
          <a:stretch>
            <a:fillRect/>
          </a:stretch>
        </p:blipFill>
        <p:spPr>
          <a:xfrm>
            <a:off x="3751509" y="4093414"/>
            <a:ext cx="2525559" cy="1656000"/>
          </a:xfrm>
          <a:prstGeom prst="rect">
            <a:avLst/>
          </a:prstGeom>
        </p:spPr>
      </p:pic>
      <p:sp>
        <p:nvSpPr>
          <p:cNvPr id="19" name="ホームベース 18"/>
          <p:cNvSpPr/>
          <p:nvPr/>
        </p:nvSpPr>
        <p:spPr>
          <a:xfrm>
            <a:off x="3553198" y="5793393"/>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979" y="4121069"/>
            <a:ext cx="2159058" cy="955756"/>
          </a:xfrm>
          <a:prstGeom prst="rect">
            <a:avLst/>
          </a:prstGeom>
        </p:spPr>
      </p:pic>
      <p:sp>
        <p:nvSpPr>
          <p:cNvPr id="21" name="ホームベース 20"/>
          <p:cNvSpPr/>
          <p:nvPr/>
        </p:nvSpPr>
        <p:spPr>
          <a:xfrm>
            <a:off x="7299017" y="5039725"/>
            <a:ext cx="1786982" cy="65253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事業予定者決定時の提案イメージ</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（令和３年５月</a:t>
            </a:r>
            <a:r>
              <a:rPr kumimoji="1" lang="en-US" altLang="ja-JP" sz="800" b="1" dirty="0">
                <a:solidFill>
                  <a:schemeClr val="tx1"/>
                </a:solidFill>
                <a:latin typeface="BIZ UDPゴシック" panose="020B0400000000000000" pitchFamily="50" charset="-128"/>
                <a:ea typeface="BIZ UDPゴシック" panose="020B0400000000000000" pitchFamily="50" charset="-128"/>
              </a:rPr>
              <a:t>19</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日時点）</a:t>
            </a:r>
          </a:p>
          <a:p>
            <a:pPr algn="ct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688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367093809"/>
              </p:ext>
            </p:extLst>
          </p:nvPr>
        </p:nvGraphicFramePr>
        <p:xfrm>
          <a:off x="511620" y="3851687"/>
          <a:ext cx="9360001" cy="1064192"/>
        </p:xfrm>
        <a:graphic>
          <a:graphicData uri="http://schemas.openxmlformats.org/drawingml/2006/table">
            <a:tbl>
              <a:tblPr bandRow="1">
                <a:tableStyleId>{5940675A-B579-460E-94D1-54222C63F5DA}</a:tableStyleId>
              </a:tblPr>
              <a:tblGrid>
                <a:gridCol w="1592483">
                  <a:extLst>
                    <a:ext uri="{9D8B030D-6E8A-4147-A177-3AD203B41FA5}">
                      <a16:colId xmlns:a16="http://schemas.microsoft.com/office/drawing/2014/main" val="525926817"/>
                    </a:ext>
                  </a:extLst>
                </a:gridCol>
                <a:gridCol w="7767518">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」に上記誘客促進について記載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9143871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・国内外からの</a:t>
                      </a:r>
                      <a:r>
                        <a:rPr kumimoji="1" lang="ja-JP" altLang="en-US" sz="1000" b="1" u="none" strike="noStrike" baseline="0" dirty="0">
                          <a:solidFill>
                            <a:schemeClr val="tx1"/>
                          </a:solidFill>
                          <a:latin typeface="+mn-ea"/>
                          <a:ea typeface="+mn-ea"/>
                        </a:rPr>
                        <a:t>観光誘客を図るための</a:t>
                      </a:r>
                      <a:r>
                        <a:rPr kumimoji="1" lang="ja-JP" altLang="en-US" sz="1000" b="1" u="none" dirty="0">
                          <a:solidFill>
                            <a:schemeClr val="tx1"/>
                          </a:solidFill>
                          <a:latin typeface="+mn-ea"/>
                          <a:ea typeface="+mn-ea"/>
                        </a:rPr>
                        <a:t>取組みの推進、来訪者の受入環境等整備</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・大阪の文化芸術活動の</a:t>
                      </a:r>
                      <a:r>
                        <a:rPr kumimoji="1" lang="ja-JP" altLang="en-US" sz="1000" b="1" u="none" strike="noStrike" baseline="0" dirty="0">
                          <a:solidFill>
                            <a:schemeClr val="tx1"/>
                          </a:solidFill>
                          <a:latin typeface="+mn-ea"/>
                          <a:ea typeface="+mn-ea"/>
                        </a:rPr>
                        <a:t>回復・</a:t>
                      </a:r>
                      <a:r>
                        <a:rPr kumimoji="1" lang="ja-JP" altLang="en-US" sz="1000" b="1" u="none" dirty="0">
                          <a:solidFill>
                            <a:schemeClr val="tx1"/>
                          </a:solidFill>
                          <a:latin typeface="+mn-ea"/>
                          <a:ea typeface="+mn-ea"/>
                        </a:rPr>
                        <a:t>活性化を推進するため、令和</a:t>
                      </a:r>
                      <a:r>
                        <a:rPr kumimoji="1" lang="en-US" altLang="ja-JP" sz="1000" b="1" u="none" dirty="0">
                          <a:solidFill>
                            <a:schemeClr val="tx1"/>
                          </a:solidFill>
                          <a:latin typeface="+mn-ea"/>
                          <a:ea typeface="+mn-ea"/>
                        </a:rPr>
                        <a:t>5</a:t>
                      </a:r>
                      <a:r>
                        <a:rPr kumimoji="1" lang="ja-JP" altLang="en-US" sz="1000" b="1" u="none" dirty="0">
                          <a:solidFill>
                            <a:schemeClr val="tx1"/>
                          </a:solidFill>
                          <a:latin typeface="+mn-ea"/>
                          <a:ea typeface="+mn-ea"/>
                        </a:rPr>
                        <a:t>年度から地域の文化資源の魅力向上や多彩で豊かな大阪の文化芸術の魅力発信を強化する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「大阪国際文化芸術プロジェクト」を実施</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・多様な観光・文化資源の魅力を強力に発信する大規模コンテンツ（イベント）や新規性のある仕掛けの実施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・大阪のスポーツ資源を活用した都市魅力の向上・地域活性化に向けた取組みの実施</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国内外からの観光客の本格的な回復を見据えた観光コンテンツの創出</a:t>
            </a:r>
            <a:endParaRPr kumimoji="1" lang="en-US" altLang="ja-JP" sz="1000" dirty="0"/>
          </a:p>
          <a:p>
            <a:r>
              <a:rPr kumimoji="1" lang="ja-JP" altLang="en-US" sz="1000" dirty="0">
                <a:latin typeface="+mn-ea"/>
              </a:rPr>
              <a:t>▷誰</a:t>
            </a:r>
            <a:r>
              <a:rPr kumimoji="1" lang="ja-JP" altLang="en-US" sz="1000" dirty="0"/>
              <a:t>もが安全・安心で快適に滞在できる都市の実現</a:t>
            </a:r>
            <a:endParaRPr kumimoji="1" lang="en-US" altLang="ja-JP" sz="1000" dirty="0"/>
          </a:p>
          <a:p>
            <a:r>
              <a:rPr kumimoji="1" lang="ja-JP" altLang="en-US" sz="1000" dirty="0"/>
              <a:t>▷文化芸術活動の活性化や大阪・関西の多彩で豊かな文化芸術の国内外への魅力発信</a:t>
            </a:r>
            <a:endParaRPr kumimoji="1" lang="en-US" altLang="ja-JP" sz="1000" dirty="0"/>
          </a:p>
          <a:p>
            <a:r>
              <a:rPr kumimoji="1" lang="ja-JP" altLang="en-US" sz="1000" dirty="0"/>
              <a:t>▷万博会場から広域周遊（大阪・関西、日本各地）に繋げる観光ルートの整備・充実及び国内外への情報発信</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39716070"/>
              </p:ext>
            </p:extLst>
          </p:nvPr>
        </p:nvGraphicFramePr>
        <p:xfrm>
          <a:off x="511620" y="5417571"/>
          <a:ext cx="9360000" cy="115740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11574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万博開催に合わせ、大阪・関西の魅力の創出・発信に向けた支援</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・最先端のデジタル技術と観光資源を融合させた新たな観光コンテンツ開発の推進</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・宿泊施設等に安全・安心・快適に滞在できるための支援の充実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・国内外への文化芸術の魅力発信等の取組みに対する支援の充実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・広域周遊観光ルートの整備・充実および効果的な観光プロモーションの推進</a:t>
                      </a:r>
                      <a:endParaRPr kumimoji="1" lang="ja-JP" altLang="en-US" sz="1000" b="0"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59491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7049333"/>
              </p:ext>
            </p:extLst>
          </p:nvPr>
        </p:nvGraphicFramePr>
        <p:xfrm>
          <a:off x="280329" y="1603263"/>
          <a:ext cx="9540000" cy="504727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47276">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・海上交通の活性化に向けた社会実験を</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実施（大阪市臨海部～</a:t>
                      </a:r>
                      <a:r>
                        <a:rPr lang="ja-JP" altLang="en-US" sz="1100" u="none" strike="noStrike" baseline="0" dirty="0">
                          <a:solidFill>
                            <a:schemeClr val="tx1"/>
                          </a:solidFill>
                          <a:latin typeface="BIZ UDPゴシック" panose="020B0400000000000000" pitchFamily="50" charset="-128"/>
                          <a:ea typeface="BIZ UDPゴシック" panose="020B0400000000000000" pitchFamily="50" charset="-128"/>
                        </a:rPr>
                        <a:t>堺旧港</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ターミナルの整備</a:t>
                      </a:r>
                      <a:endParaRPr lang="en-US" altLang="ja-JP" sz="1100" u="none" strike="dblStrike" baseline="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・淀川大堰閘門整備工事（</a:t>
                      </a:r>
                      <a:r>
                        <a:rPr lang="en-US" altLang="ja-JP" sz="1100" u="none" dirty="0">
                          <a:solidFill>
                            <a:schemeClr val="tx1"/>
                          </a:solidFill>
                          <a:latin typeface="BIZ UDPゴシック" panose="020B0400000000000000" pitchFamily="50" charset="-128"/>
                          <a:ea typeface="BIZ UDPゴシック" panose="020B0400000000000000" pitchFamily="50" charset="-128"/>
                        </a:rPr>
                        <a:t>2022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a:t>
                      </a:r>
                      <a:b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ワークの構築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（関空、堺、兵庫エリア等）がつながることで、</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ベイエリアが活性化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・万博会場と京都方面がつながり、「淀川舟運」が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□大阪と関西・西日本エリアとの水上交</a:t>
                      </a:r>
                      <a:br>
                        <a:rPr kumimoji="1" lang="en-US" altLang="ja-JP" sz="1300" b="1" dirty="0">
                          <a:solidFill>
                            <a:schemeClr val="tx1"/>
                          </a:solidFill>
                          <a:latin typeface="BIZ UDPゴシック" panose="020B0400000000000000" pitchFamily="50" charset="-128"/>
                          <a:ea typeface="BIZ UDPゴシック" panose="020B0400000000000000" pitchFamily="50" charset="-128"/>
                        </a:rPr>
                      </a:b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通ネットワーク形成</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）と関西・西日本等を結ぶ水上観光ルー</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～水上交通ネットワークの構築～</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253916"/>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050" dirty="0">
                <a:latin typeface="BIZ UDPゴシック" panose="020B0400000000000000" pitchFamily="50" charset="-128"/>
                <a:ea typeface="BIZ UDPゴシック" panose="020B0400000000000000" pitchFamily="50" charset="-128"/>
              </a:rPr>
              <a:t>水上交通ネットワーク</a:t>
            </a:r>
            <a:r>
              <a:rPr lang="ja-JP" altLang="en-US" sz="1050" dirty="0">
                <a:solidFill>
                  <a:prstClr val="black"/>
                </a:solidFill>
                <a:latin typeface="BIZ UDPゴシック" panose="020B0400000000000000" pitchFamily="50" charset="-128"/>
                <a:ea typeface="BIZ UDPゴシック" panose="020B0400000000000000" pitchFamily="50" charset="-128"/>
              </a:rPr>
              <a:t>の構築を進める。</a:t>
            </a:r>
          </a:p>
        </p:txBody>
      </p:sp>
      <p:grpSp>
        <p:nvGrpSpPr>
          <p:cNvPr id="15" name="グループ化 14"/>
          <p:cNvGrpSpPr/>
          <p:nvPr/>
        </p:nvGrpSpPr>
        <p:grpSpPr>
          <a:xfrm>
            <a:off x="578657" y="3829347"/>
            <a:ext cx="2447918" cy="2015289"/>
            <a:chOff x="1317274" y="4114689"/>
            <a:chExt cx="2447918" cy="2015289"/>
          </a:xfrm>
        </p:grpSpPr>
        <p:grpSp>
          <p:nvGrpSpPr>
            <p:cNvPr id="16" name="グループ化 15"/>
            <p:cNvGrpSpPr/>
            <p:nvPr/>
          </p:nvGrpSpPr>
          <p:grpSpPr>
            <a:xfrm>
              <a:off x="1317274" y="4125723"/>
              <a:ext cx="2390177" cy="2004255"/>
              <a:chOff x="1830228" y="2542072"/>
              <a:chExt cx="2390177" cy="1426013"/>
            </a:xfrm>
          </p:grpSpPr>
          <p:pic>
            <p:nvPicPr>
              <p:cNvPr id="35" name="図 3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36" name="正方形/長方形 3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7" name="正方形/長方形 16">
              <a:extLst>
                <a:ext uri="{FF2B5EF4-FFF2-40B4-BE49-F238E27FC236}">
                  <a16:creationId xmlns:a16="http://schemas.microsoft.com/office/drawing/2014/main" id="{629137E7-C1B9-4208-BA8D-6F2122E10AF2}"/>
                </a:ext>
              </a:extLst>
            </p:cNvPr>
            <p:cNvSpPr/>
            <p:nvPr/>
          </p:nvSpPr>
          <p:spPr>
            <a:xfrm>
              <a:off x="1926066" y="5466281"/>
              <a:ext cx="584576" cy="1539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3" name="フリーフォーム 22"/>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台形 25"/>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2732431" y="4485023"/>
              <a:ext cx="546452" cy="504408"/>
              <a:chOff x="5906813" y="3734328"/>
              <a:chExt cx="546452" cy="504408"/>
            </a:xfrm>
          </p:grpSpPr>
          <p:sp>
            <p:nvSpPr>
              <p:cNvPr id="33" name="フリーフォーム 3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3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フリーフォーム 2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3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38" name="グループ化 37"/>
          <p:cNvGrpSpPr>
            <a:grpSpLocks noChangeAspect="1"/>
          </p:cNvGrpSpPr>
          <p:nvPr/>
        </p:nvGrpSpPr>
        <p:grpSpPr>
          <a:xfrm>
            <a:off x="694704" y="5484408"/>
            <a:ext cx="2330344" cy="1166130"/>
            <a:chOff x="11636945" y="4850444"/>
            <a:chExt cx="1804087" cy="1007972"/>
          </a:xfrm>
        </p:grpSpPr>
        <p:sp>
          <p:nvSpPr>
            <p:cNvPr id="39" name="正方形/長方形 3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a:grpSpLocks noChangeAspect="1"/>
            </p:cNvGrpSpPr>
            <p:nvPr/>
          </p:nvGrpSpPr>
          <p:grpSpPr>
            <a:xfrm>
              <a:off x="11636945" y="4850444"/>
              <a:ext cx="1804087" cy="821214"/>
              <a:chOff x="60177" y="824041"/>
              <a:chExt cx="1904674" cy="876918"/>
            </a:xfrm>
          </p:grpSpPr>
          <p:grpSp>
            <p:nvGrpSpPr>
              <p:cNvPr id="41" name="グループ化 4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43" name="図 4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4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2" name="テキスト ボックス 4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8" name="ホームベース 47"/>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53" name="図 52">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57" name="グループ化 56"/>
          <p:cNvGrpSpPr/>
          <p:nvPr/>
        </p:nvGrpSpPr>
        <p:grpSpPr>
          <a:xfrm>
            <a:off x="3766342" y="3276479"/>
            <a:ext cx="2532089" cy="2568157"/>
            <a:chOff x="4619147" y="3296413"/>
            <a:chExt cx="2532089" cy="2568157"/>
          </a:xfrm>
        </p:grpSpPr>
        <p:pic>
          <p:nvPicPr>
            <p:cNvPr id="58" name="図 57"/>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59" name="グループ化 58"/>
            <p:cNvGrpSpPr/>
            <p:nvPr/>
          </p:nvGrpSpPr>
          <p:grpSpPr>
            <a:xfrm>
              <a:off x="4671446" y="3522101"/>
              <a:ext cx="950623" cy="1388308"/>
              <a:chOff x="901464" y="-1276204"/>
              <a:chExt cx="950623" cy="1320367"/>
            </a:xfrm>
          </p:grpSpPr>
          <p:sp>
            <p:nvSpPr>
              <p:cNvPr id="75" name="正方形/長方形 7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60" name="正方形/長方形 59">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61"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65" name="フリーフォーム 64"/>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0" name="フリーフォーム 69"/>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70"/>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grpSp>
        <p:nvGrpSpPr>
          <p:cNvPr id="79" name="グループ化 78"/>
          <p:cNvGrpSpPr/>
          <p:nvPr/>
        </p:nvGrpSpPr>
        <p:grpSpPr>
          <a:xfrm>
            <a:off x="6964563" y="3325338"/>
            <a:ext cx="2531095" cy="2285739"/>
            <a:chOff x="7248661" y="2945053"/>
            <a:chExt cx="2531095" cy="2285739"/>
          </a:xfrm>
        </p:grpSpPr>
        <p:pic>
          <p:nvPicPr>
            <p:cNvPr id="80" name="図 79"/>
            <p:cNvPicPr>
              <a:picLocks noChangeAspect="1"/>
            </p:cNvPicPr>
            <p:nvPr/>
          </p:nvPicPr>
          <p:blipFill rotWithShape="1">
            <a:blip r:embed="rId6">
              <a:extLst>
                <a:ext uri="{28A0092B-C50C-407E-A947-70E740481C1C}">
                  <a14:useLocalDpi xmlns:a14="http://schemas.microsoft.com/office/drawing/2010/main" val="0"/>
                </a:ext>
              </a:extLst>
            </a:blip>
            <a:srcRect l="35959" t="7508" b="17490"/>
            <a:stretch/>
          </p:blipFill>
          <p:spPr>
            <a:xfrm>
              <a:off x="7248661" y="2945053"/>
              <a:ext cx="2531095" cy="2285739"/>
            </a:xfrm>
            <a:prstGeom prst="rect">
              <a:avLst/>
            </a:prstGeom>
            <a:ln>
              <a:noFill/>
            </a:ln>
          </p:spPr>
        </p:pic>
        <p:sp>
          <p:nvSpPr>
            <p:cNvPr id="81"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83" name="正方形/長方形 82">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5" name="フリーフォーム 84"/>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7" name="フリーフォーム 86"/>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90" name="正方形/長方形 89">
            <a:extLst>
              <a:ext uri="{FF2B5EF4-FFF2-40B4-BE49-F238E27FC236}">
                <a16:creationId xmlns:a16="http://schemas.microsoft.com/office/drawing/2014/main" id="{76CCBB7D-1150-47DD-94F8-CDD2B74DF8CA}"/>
              </a:ext>
            </a:extLst>
          </p:cNvPr>
          <p:cNvSpPr/>
          <p:nvPr/>
        </p:nvSpPr>
        <p:spPr>
          <a:xfrm>
            <a:off x="5829474" y="4265790"/>
            <a:ext cx="233156" cy="15840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a:t>
            </a:r>
          </a:p>
        </p:txBody>
      </p:sp>
      <p:sp>
        <p:nvSpPr>
          <p:cNvPr id="91" name="フリーフォーム 65">
            <a:extLst>
              <a:ext uri="{FF2B5EF4-FFF2-40B4-BE49-F238E27FC236}">
                <a16:creationId xmlns:a16="http://schemas.microsoft.com/office/drawing/2014/main" id="{60191575-93C4-4C62-8C11-9CF0292D8537}"/>
              </a:ext>
            </a:extLst>
          </p:cNvPr>
          <p:cNvSpPr/>
          <p:nvPr/>
        </p:nvSpPr>
        <p:spPr>
          <a:xfrm>
            <a:off x="5567688" y="3959358"/>
            <a:ext cx="239001" cy="271409"/>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1276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916062584"/>
              </p:ext>
            </p:extLst>
          </p:nvPr>
        </p:nvGraphicFramePr>
        <p:xfrm>
          <a:off x="511620" y="3851687"/>
          <a:ext cx="9360001" cy="1020625"/>
        </p:xfrm>
        <a:graphic>
          <a:graphicData uri="http://schemas.openxmlformats.org/drawingml/2006/table">
            <a:tbl>
              <a:tblPr bandRow="1">
                <a:tableStyleId>{5940675A-B579-460E-94D1-54222C63F5DA}</a:tableStyleId>
              </a:tblPr>
              <a:tblGrid>
                <a:gridCol w="1523657">
                  <a:extLst>
                    <a:ext uri="{9D8B030D-6E8A-4147-A177-3AD203B41FA5}">
                      <a16:colId xmlns:a16="http://schemas.microsoft.com/office/drawing/2014/main" val="525926817"/>
                    </a:ext>
                  </a:extLst>
                </a:gridCol>
                <a:gridCol w="7836344">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国、府等が参画する淀川舟運活性化協議会において、万博までの具体的な目標を設定した</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3270340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・海上交通の活性化に向けた社会実験（海上交通ルート、事業化実現可能性の検討</a:t>
                      </a:r>
                      <a:r>
                        <a:rPr kumimoji="1" lang="ja-JP" altLang="en-US" sz="1000" b="1" u="none" strike="noStrike" baseline="0" dirty="0">
                          <a:solidFill>
                            <a:schemeClr val="tx1"/>
                          </a:solidFill>
                        </a:rPr>
                        <a:t>等）の実施（</a:t>
                      </a:r>
                      <a:r>
                        <a:rPr kumimoji="1" lang="en-US" altLang="ja-JP" sz="1000" b="1" u="none" strike="noStrike" baseline="0" dirty="0">
                          <a:solidFill>
                            <a:schemeClr val="tx1"/>
                          </a:solidFill>
                        </a:rPr>
                        <a:t>R4.10,11</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R5.10</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R6.1</a:t>
                      </a:r>
                      <a:r>
                        <a:rPr kumimoji="1" lang="ja-JP" altLang="en-US" sz="1000" b="1" u="none" strike="noStrike" baseline="0" dirty="0">
                          <a:solidFill>
                            <a:schemeClr val="tx1"/>
                          </a:solidFill>
                        </a:rPr>
                        <a:t>（予定））</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・水上・海上交通の運航拠点（船着場、旅客ターミナル等）の整備</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・市町等との連携によるにぎわいづくり</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夢洲と大阪湾の各拠点間において民間事業者による運航体制の構築</a:t>
            </a:r>
            <a:endParaRPr kumimoji="1" lang="en-US" altLang="ja-JP" sz="1000" strike="sngStrike" dirty="0"/>
          </a:p>
          <a:p>
            <a:r>
              <a:rPr kumimoji="1" lang="ja-JP" altLang="en-US" sz="1000" dirty="0">
                <a:latin typeface="+mn-ea"/>
              </a:rPr>
              <a:t>▷</a:t>
            </a:r>
            <a:r>
              <a:rPr kumimoji="1" lang="ja-JP" altLang="en-US" sz="1000" dirty="0"/>
              <a:t>淀川を活用した航路開拓等の推進</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424014037"/>
              </p:ext>
            </p:extLst>
          </p:nvPr>
        </p:nvGraphicFramePr>
        <p:xfrm>
          <a:off x="511620" y="5417571"/>
          <a:ext cx="9360000" cy="5644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万博アクセス等で水上交通ネットワークを活用</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・淀川舟運活性化に向けた、航路開拓等の取組みの</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推進</a:t>
                      </a: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03068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28082810"/>
              </p:ext>
            </p:extLst>
          </p:nvPr>
        </p:nvGraphicFramePr>
        <p:xfrm>
          <a:off x="280329" y="1603263"/>
          <a:ext cx="9540000" cy="49499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4993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100" b="1" u="none" dirty="0">
                          <a:solidFill>
                            <a:schemeClr val="tx1"/>
                          </a:solidFill>
                          <a:latin typeface="BIZ UDPゴシック" panose="020B0400000000000000" pitchFamily="50" charset="-128"/>
                          <a:ea typeface="BIZ UDPゴシック" panose="020B0400000000000000" pitchFamily="50" charset="-128"/>
                        </a:rPr>
                        <a:t>8.0% </a:t>
                      </a: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lang="en-US" altLang="ja-JP" sz="1100" b="1" u="none" dirty="0">
                          <a:solidFill>
                            <a:schemeClr val="tx1"/>
                          </a:solidFill>
                          <a:latin typeface="BIZ UDPゴシック" panose="020B0400000000000000" pitchFamily="50" charset="-128"/>
                          <a:ea typeface="BIZ UDPゴシック" panose="020B0400000000000000" pitchFamily="50" charset="-128"/>
                        </a:rPr>
                        <a:t>202</a:t>
                      </a:r>
                      <a:r>
                        <a:rPr lang="ja-JP" altLang="en-US" sz="1100" b="1" u="none" dirty="0">
                          <a:solidFill>
                            <a:schemeClr val="tx1"/>
                          </a:solidFill>
                          <a:latin typeface="BIZ UDPゴシック" panose="020B0400000000000000" pitchFamily="50" charset="-128"/>
                          <a:ea typeface="BIZ UDPゴシック" panose="020B0400000000000000" pitchFamily="50" charset="-128"/>
                        </a:rPr>
                        <a:t>３年</a:t>
                      </a:r>
                      <a:r>
                        <a:rPr lang="en-US" altLang="ja-JP" sz="1100" b="1" u="none" dirty="0">
                          <a:solidFill>
                            <a:schemeClr val="tx1"/>
                          </a:solidFill>
                          <a:latin typeface="BIZ UDPゴシック" panose="020B0400000000000000" pitchFamily="50" charset="-128"/>
                          <a:ea typeface="BIZ UDPゴシック" panose="020B0400000000000000" pitchFamily="50" charset="-128"/>
                        </a:rPr>
                        <a:t>3</a:t>
                      </a:r>
                      <a:r>
                        <a:rPr lang="ja-JP" altLang="en-US" sz="1100" b="1" u="none" dirty="0">
                          <a:solidFill>
                            <a:schemeClr val="tx1"/>
                          </a:solidFill>
                          <a:latin typeface="BIZ UDPゴシック" panose="020B0400000000000000" pitchFamily="50" charset="-128"/>
                          <a:ea typeface="BIZ UDPゴシック" panose="020B0400000000000000" pitchFamily="50" charset="-128"/>
                        </a:rPr>
                        <a:t>月末）</a:t>
                      </a:r>
                      <a:endParaRPr lang="en-US" altLang="ja-JP" sz="11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・普通タクシーに比較して高額であるため、事業</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者の買い替えが進まず</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en-US" altLang="ja-JP" sz="1050" dirty="0">
                          <a:solidFill>
                            <a:prstClr val="black"/>
                          </a:solidFill>
                          <a:latin typeface="BIZ UDPゴシック" panose="020B0400000000000000" pitchFamily="50" charset="-128"/>
                          <a:ea typeface="BIZ UDPゴシック" panose="020B0400000000000000" pitchFamily="50" charset="-128"/>
                        </a:rPr>
                        <a:t>UD</a:t>
                      </a:r>
                      <a:r>
                        <a:rPr kumimoji="1" lang="ja-JP" altLang="en-US" sz="1050" dirty="0">
                          <a:solidFill>
                            <a:prstClr val="black"/>
                          </a:solidFill>
                          <a:latin typeface="BIZ UDPゴシック" panose="020B0400000000000000" pitchFamily="50" charset="-128"/>
                          <a:ea typeface="BIZ UDPゴシック" panose="020B0400000000000000" pitchFamily="50" charset="-128"/>
                        </a:rPr>
                        <a:t>：約</a:t>
                      </a:r>
                      <a:r>
                        <a:rPr kumimoji="1" lang="en-US" altLang="ja-JP" sz="1050" dirty="0">
                          <a:solidFill>
                            <a:prstClr val="black"/>
                          </a:solidFill>
                          <a:latin typeface="BIZ UDPゴシック" panose="020B0400000000000000" pitchFamily="50" charset="-128"/>
                          <a:ea typeface="BIZ UDPゴシック" panose="020B0400000000000000" pitchFamily="50" charset="-128"/>
                        </a:rPr>
                        <a:t>300</a:t>
                      </a:r>
                      <a:r>
                        <a:rPr kumimoji="1" lang="ja-JP" altLang="en-US" sz="1050" dirty="0">
                          <a:solidFill>
                            <a:prstClr val="black"/>
                          </a:solidFill>
                          <a:latin typeface="BIZ UDPゴシック" panose="020B0400000000000000" pitchFamily="50" charset="-128"/>
                          <a:ea typeface="BIZ UDPゴシック" panose="020B0400000000000000" pitchFamily="50" charset="-128"/>
                        </a:rPr>
                        <a:t>万円、通常：約１</a:t>
                      </a:r>
                      <a:r>
                        <a:rPr kumimoji="1" lang="en-US" altLang="ja-JP" sz="1050" dirty="0">
                          <a:solidFill>
                            <a:prstClr val="black"/>
                          </a:solidFill>
                          <a:latin typeface="BIZ UDPゴシック" panose="020B0400000000000000" pitchFamily="50" charset="-128"/>
                          <a:ea typeface="BIZ UDPゴシック" panose="020B0400000000000000" pitchFamily="50" charset="-128"/>
                        </a:rPr>
                        <a:t>80</a:t>
                      </a:r>
                      <a:r>
                        <a:rPr kumimoji="1" lang="ja-JP" altLang="en-US" sz="1050" dirty="0">
                          <a:solidFill>
                            <a:prstClr val="black"/>
                          </a:solidFill>
                          <a:latin typeface="BIZ UDPゴシック" panose="020B0400000000000000" pitchFamily="50" charset="-128"/>
                          <a:ea typeface="BIZ UDPゴシック" panose="020B0400000000000000" pitchFamily="50" charset="-128"/>
                        </a:rPr>
                        <a:t>万円</a:t>
                      </a:r>
                      <a:r>
                        <a:rPr kumimoji="1" lang="en-US" altLang="ja-JP" sz="1050" dirty="0">
                          <a:solidFill>
                            <a:prstClr val="black"/>
                          </a:solidFill>
                          <a:latin typeface="BIZ UDPゴシック" panose="020B0400000000000000" pitchFamily="50" charset="-128"/>
                          <a:ea typeface="BIZ UDPゴシック" panose="020B0400000000000000" pitchFamily="50" charset="-128"/>
                        </a:rPr>
                        <a:t>]</a:t>
                      </a:r>
                    </a:p>
                    <a:p>
                      <a:pPr lvl="0" defTabSz="959937">
                        <a:defRPr/>
                      </a:pP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r>
                        <a:rPr kumimoji="1" lang="ja-JP" altLang="en-US" sz="1100" dirty="0">
                          <a:solidFill>
                            <a:prstClr val="black"/>
                          </a:solidFill>
                          <a:latin typeface="BIZ UDPゴシック" panose="020B0400000000000000" pitchFamily="50" charset="-128"/>
                          <a:ea typeface="BIZ UDPゴシック" panose="020B0400000000000000" pitchFamily="50" charset="-128"/>
                        </a:rPr>
                        <a:t>・大阪府</a:t>
                      </a: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2022</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国補助と併用を可能とする制度へ拡充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a:solidFill>
                            <a:schemeClr val="tx1"/>
                          </a:solidFill>
                          <a:latin typeface="BIZ UDPゴシック" panose="020B0400000000000000" pitchFamily="50" charset="-128"/>
                          <a:ea typeface="BIZ UDPゴシック" panose="020B0400000000000000" pitchFamily="50" charset="-128"/>
                        </a:rPr>
                        <a:t>25</a:t>
                      </a:r>
                      <a:r>
                        <a:rPr lang="ja-JP" altLang="en-US" sz="1300" b="1" dirty="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a:solidFill>
                            <a:schemeClr val="tx1"/>
                          </a:solidFill>
                          <a:latin typeface="BIZ UDPゴシック" panose="020B0400000000000000" pitchFamily="50" charset="-128"/>
                          <a:ea typeface="BIZ UDPゴシック" panose="020B0400000000000000" pitchFamily="50" charset="-128"/>
                        </a:rPr>
                        <a:t>2025</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年度末を</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年前倒　しし、万</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博開催前の</a:t>
                      </a:r>
                      <a:r>
                        <a:rPr lang="en-US" altLang="ja-JP" sz="1100" u="none" dirty="0">
                          <a:solidFill>
                            <a:schemeClr val="tx1"/>
                          </a:solidFill>
                          <a:latin typeface="BIZ UDPゴシック" panose="020B0400000000000000" pitchFamily="50" charset="-128"/>
                          <a:ea typeface="BIZ UDPゴシック" panose="020B0400000000000000" pitchFamily="50" charset="-128"/>
                        </a:rPr>
                        <a:t>2024</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年度末までに　導入率</a:t>
                      </a:r>
                      <a:r>
                        <a:rPr lang="en-US" altLang="ja-JP" sz="1100" u="none" dirty="0">
                          <a:solidFill>
                            <a:schemeClr val="tx1"/>
                          </a:solidFill>
                          <a:latin typeface="BIZ UDPゴシック" panose="020B0400000000000000" pitchFamily="50" charset="-128"/>
                          <a:ea typeface="BIZ UDPゴシック" panose="020B0400000000000000" pitchFamily="50" charset="-128"/>
                        </a:rPr>
                        <a:t>25%</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・万博に来場する外国人・高齢者・障がい者等に</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～ユニバーサルデザイン（ＵＤ）タクシーの普及促進～</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23193"/>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首都圏では、東京オリンピック・パラリンピックを契機に、</a:t>
            </a:r>
            <a:r>
              <a:rPr lang="ja-JP" altLang="en-US" sz="1100" dirty="0">
                <a:latin typeface="BIZ UDPゴシック" panose="020B0400000000000000" pitchFamily="50" charset="-128"/>
                <a:ea typeface="BIZ UDPゴシック" panose="020B0400000000000000" pitchFamily="50" charset="-128"/>
              </a:rPr>
              <a:t>ユニバーサルデザインタクシー</a:t>
            </a:r>
            <a:r>
              <a:rPr lang="ja-JP" altLang="en-US" sz="1050" dirty="0">
                <a:latin typeface="BIZ UDPゴシック" panose="020B0400000000000000" pitchFamily="50" charset="-128"/>
                <a:ea typeface="BIZ UDPゴシック" panose="020B0400000000000000" pitchFamily="50" charset="-128"/>
              </a:rPr>
              <a:t>の普及が大きく前進。大阪においても、誰もが利用しやすいユニバーサルデザインタクシーの導入率を、万博開催までに</a:t>
            </a:r>
            <a:r>
              <a:rPr lang="en-US" altLang="ja-JP" sz="1050" dirty="0">
                <a:latin typeface="BIZ UDPゴシック" panose="020B0400000000000000" pitchFamily="50" charset="-128"/>
                <a:ea typeface="BIZ UDPゴシック" panose="020B0400000000000000" pitchFamily="50" charset="-128"/>
              </a:rPr>
              <a:t>25%</a:t>
            </a:r>
            <a:r>
              <a:rPr lang="ja-JP" altLang="en-US" sz="1050" dirty="0">
                <a:latin typeface="BIZ UDPゴシック" panose="020B0400000000000000" pitchFamily="50" charset="-128"/>
                <a:ea typeface="BIZ UDPゴシック" panose="020B0400000000000000" pitchFamily="50" charset="-128"/>
              </a:rPr>
              <a:t>の達成をめざし、普及促進を図る。</a:t>
            </a:r>
          </a:p>
        </p:txBody>
      </p:sp>
      <p:graphicFrame>
        <p:nvGraphicFramePr>
          <p:cNvPr id="89" name="表 88"/>
          <p:cNvGraphicFramePr>
            <a:graphicFrameLocks noGrp="1"/>
          </p:cNvGraphicFramePr>
          <p:nvPr>
            <p:extLst>
              <p:ext uri="{D42A27DB-BD31-4B8C-83A1-F6EECF244321}">
                <p14:modId xmlns:p14="http://schemas.microsoft.com/office/powerpoint/2010/main" val="2899639323"/>
              </p:ext>
            </p:extLst>
          </p:nvPr>
        </p:nvGraphicFramePr>
        <p:xfrm>
          <a:off x="509673" y="4200521"/>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dirty="0">
                          <a:latin typeface="BIZ UDPゴシック" panose="020B0400000000000000" pitchFamily="50" charset="-128"/>
                          <a:ea typeface="BIZ UDPゴシック" panose="020B0400000000000000" pitchFamily="50" charset="-128"/>
                        </a:rPr>
                        <a:t>事業者</a:t>
                      </a:r>
                      <a:endParaRPr kumimoji="1" lang="en-US" altLang="ja-JP" sz="7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負担</a:t>
                      </a:r>
                      <a:endParaRPr kumimoji="1" lang="en-US" altLang="ja-JP" sz="7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約３</a:t>
                      </a:r>
                      <a:r>
                        <a:rPr kumimoji="1" lang="en-US" altLang="ja-JP" sz="700" b="1" dirty="0">
                          <a:latin typeface="BIZ UDPゴシック" panose="020B0400000000000000" pitchFamily="50" charset="-128"/>
                          <a:ea typeface="BIZ UDPゴシック" panose="020B0400000000000000" pitchFamily="50" charset="-128"/>
                        </a:rPr>
                        <a:t>0</a:t>
                      </a:r>
                      <a:r>
                        <a:rPr kumimoji="1" lang="ja-JP" altLang="en-US" sz="700" b="1" dirty="0">
                          <a:latin typeface="BIZ UDPゴシック" panose="020B0400000000000000" pitchFamily="50" charset="-128"/>
                          <a:ea typeface="BIZ UDPゴシック" panose="020B0400000000000000" pitchFamily="50" charset="-128"/>
                        </a:rPr>
                        <a:t>万円</a:t>
                      </a:r>
                      <a:endParaRPr kumimoji="1" lang="ja-JP" altLang="en-US" sz="7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90" name="表 89"/>
          <p:cNvGraphicFramePr>
            <a:graphicFrameLocks noGrp="1"/>
          </p:cNvGraphicFramePr>
          <p:nvPr>
            <p:extLst>
              <p:ext uri="{D42A27DB-BD31-4B8C-83A1-F6EECF244321}">
                <p14:modId xmlns:p14="http://schemas.microsoft.com/office/powerpoint/2010/main" val="2735179690"/>
              </p:ext>
            </p:extLst>
          </p:nvPr>
        </p:nvGraphicFramePr>
        <p:xfrm>
          <a:off x="509673" y="4932578"/>
          <a:ext cx="2416796" cy="460800"/>
        </p:xfrm>
        <a:graphic>
          <a:graphicData uri="http://schemas.openxmlformats.org/drawingml/2006/table">
            <a:tbl>
              <a:tblPr firstRow="1" bandRow="1">
                <a:tableStyleId>{7DF18680-E054-41AD-8BC1-D1AEF772440D}</a:tableStyleId>
              </a:tblPr>
              <a:tblGrid>
                <a:gridCol w="604199">
                  <a:extLst>
                    <a:ext uri="{9D8B030D-6E8A-4147-A177-3AD203B41FA5}">
                      <a16:colId xmlns:a16="http://schemas.microsoft.com/office/drawing/2014/main" val="3821913583"/>
                    </a:ext>
                  </a:extLst>
                </a:gridCol>
                <a:gridCol w="604199">
                  <a:extLst>
                    <a:ext uri="{9D8B030D-6E8A-4147-A177-3AD203B41FA5}">
                      <a16:colId xmlns:a16="http://schemas.microsoft.com/office/drawing/2014/main" val="3929431"/>
                    </a:ext>
                  </a:extLst>
                </a:gridCol>
                <a:gridCol w="1208398">
                  <a:extLst>
                    <a:ext uri="{9D8B030D-6E8A-4147-A177-3AD203B41FA5}">
                      <a16:colId xmlns:a16="http://schemas.microsoft.com/office/drawing/2014/main" val="2117105469"/>
                    </a:ext>
                  </a:extLst>
                </a:gridCol>
              </a:tblGrid>
              <a:tr h="460800">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市による補助</a:t>
                      </a: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事業者負担</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約</a:t>
                      </a:r>
                      <a:r>
                        <a:rPr kumimoji="1" lang="en-US" altLang="ja-JP" sz="800" b="1" dirty="0">
                          <a:latin typeface="BIZ UDPゴシック" panose="020B0400000000000000" pitchFamily="50" charset="-128"/>
                          <a:ea typeface="BIZ UDPゴシック" panose="020B0400000000000000" pitchFamily="50" charset="-128"/>
                        </a:rPr>
                        <a:t>60</a:t>
                      </a:r>
                      <a:r>
                        <a:rPr kumimoji="1" lang="ja-JP" altLang="en-US" sz="800" b="1" dirty="0">
                          <a:latin typeface="BIZ UDPゴシック" panose="020B0400000000000000" pitchFamily="50" charset="-128"/>
                          <a:ea typeface="BIZ UDPゴシック" panose="020B0400000000000000" pitchFamily="50" charset="-128"/>
                        </a:rPr>
                        <a:t>万円</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92" name="テキスト ボックス 91"/>
          <p:cNvSpPr txBox="1"/>
          <p:nvPr/>
        </p:nvSpPr>
        <p:spPr>
          <a:xfrm>
            <a:off x="509673" y="4654041"/>
            <a:ext cx="2793144"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（国による補助を受ける事業者の場合</a:t>
            </a:r>
            <a:r>
              <a:rPr lang="ja-JP" altLang="en-US" sz="700" dirty="0">
                <a:latin typeface="BIZ UDPゴシック" panose="020B0400000000000000" pitchFamily="50" charset="-128"/>
                <a:ea typeface="BIZ UDPゴシック" panose="020B0400000000000000" pitchFamily="50" charset="-128"/>
              </a:rPr>
              <a:t>（府内一律）</a:t>
            </a:r>
            <a:r>
              <a:rPr lang="ja-JP" altLang="en-US" sz="900" dirty="0">
                <a:latin typeface="BIZ UDPゴシック" panose="020B0400000000000000" pitchFamily="50" charset="-128"/>
                <a:ea typeface="BIZ UDPゴシック" panose="020B0400000000000000" pitchFamily="50" charset="-128"/>
              </a:rPr>
              <a:t>）</a:t>
            </a:r>
          </a:p>
        </p:txBody>
      </p:sp>
      <p:sp>
        <p:nvSpPr>
          <p:cNvPr id="93" name="テキスト ボックス 92"/>
          <p:cNvSpPr txBox="1"/>
          <p:nvPr/>
        </p:nvSpPr>
        <p:spPr>
          <a:xfrm>
            <a:off x="509673" y="5403243"/>
            <a:ext cx="2793144" cy="234347"/>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（国による補助を受けない事業者の場合</a:t>
            </a:r>
            <a:r>
              <a:rPr lang="ja-JP" altLang="en-US" sz="700" dirty="0">
                <a:latin typeface="BIZ UDPゴシック" panose="020B0400000000000000" pitchFamily="50" charset="-128"/>
                <a:ea typeface="BIZ UDPゴシック" panose="020B0400000000000000" pitchFamily="50" charset="-128"/>
              </a:rPr>
              <a:t>（大阪市内）</a:t>
            </a:r>
            <a:r>
              <a:rPr lang="ja-JP" altLang="en-US" sz="900" dirty="0">
                <a:latin typeface="BIZ UDPゴシック" panose="020B0400000000000000" pitchFamily="50" charset="-128"/>
                <a:ea typeface="BIZ UDPゴシック" panose="020B0400000000000000" pitchFamily="50" charset="-128"/>
              </a:rPr>
              <a:t>）</a:t>
            </a:r>
          </a:p>
        </p:txBody>
      </p:sp>
      <p:grpSp>
        <p:nvGrpSpPr>
          <p:cNvPr id="94" name="グループ化 93"/>
          <p:cNvGrpSpPr/>
          <p:nvPr/>
        </p:nvGrpSpPr>
        <p:grpSpPr>
          <a:xfrm>
            <a:off x="7005518" y="2820943"/>
            <a:ext cx="2337208" cy="2663382"/>
            <a:chOff x="7064424" y="2957715"/>
            <a:chExt cx="2532595" cy="3055611"/>
          </a:xfrm>
        </p:grpSpPr>
        <p:pic>
          <p:nvPicPr>
            <p:cNvPr id="95" name="図 9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96"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97" name="図 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187379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42393350"/>
              </p:ext>
            </p:extLst>
          </p:nvPr>
        </p:nvGraphicFramePr>
        <p:xfrm>
          <a:off x="511620" y="3721059"/>
          <a:ext cx="9360001" cy="1064192"/>
        </p:xfrm>
        <a:graphic>
          <a:graphicData uri="http://schemas.openxmlformats.org/drawingml/2006/table">
            <a:tbl>
              <a:tblPr bandRow="1">
                <a:tableStyleId>{5940675A-B579-460E-94D1-54222C63F5DA}</a:tableStyleId>
              </a:tblPr>
              <a:tblGrid>
                <a:gridCol w="1553154">
                  <a:extLst>
                    <a:ext uri="{9D8B030D-6E8A-4147-A177-3AD203B41FA5}">
                      <a16:colId xmlns:a16="http://schemas.microsoft.com/office/drawing/2014/main" val="525926817"/>
                    </a:ext>
                  </a:extLst>
                </a:gridCol>
                <a:gridCol w="7806847">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 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必要な財政支援等について国と引き続き協議を継続</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国において大阪府で</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862</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台の補助内示（要望全台数）</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35390825"/>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en-US" altLang="ja-JP" sz="1000" b="1" dirty="0">
                          <a:solidFill>
                            <a:schemeClr val="tx1"/>
                          </a:solidFill>
                        </a:rPr>
                        <a:t>UD</a:t>
                      </a:r>
                      <a:r>
                        <a:rPr kumimoji="1" lang="ja-JP" altLang="en-US" sz="1000" b="1" dirty="0">
                          <a:solidFill>
                            <a:schemeClr val="tx1"/>
                          </a:solidFill>
                        </a:rPr>
                        <a:t>タクシー</a:t>
                      </a:r>
                      <a:r>
                        <a:rPr kumimoji="1" lang="ja-JP" altLang="en-US" sz="1000" b="1" dirty="0">
                          <a:solidFill>
                            <a:schemeClr val="tx1"/>
                          </a:solidFill>
                          <a:latin typeface="+mn-ea"/>
                          <a:ea typeface="+mn-ea"/>
                        </a:rPr>
                        <a:t>導入に対する補助事業の実施</a:t>
                      </a:r>
                      <a:endParaRPr kumimoji="1" lang="en-US" altLang="ja-JP" sz="1000" b="1" strike="sngStrike" dirty="0">
                        <a:solidFill>
                          <a:schemeClr val="tx1"/>
                        </a:solidFill>
                        <a:latin typeface="+mn-lt"/>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タクシー事業者のユニバーサルデザインタクシー導入に係る財政的負担</a:t>
            </a:r>
          </a:p>
          <a:p>
            <a:pPr lvl="0" defTabSz="959937">
              <a:defRPr/>
            </a:pPr>
            <a:r>
              <a:rPr kumimoji="1" lang="ja-JP" altLang="en-US" sz="1000" dirty="0">
                <a:latin typeface="+mn-ea"/>
              </a:rPr>
              <a:t>▷</a:t>
            </a:r>
            <a:r>
              <a:rPr kumimoji="1" lang="ja-JP" altLang="en-US" sz="1000" dirty="0"/>
              <a:t>万博に来場する外国人・高齢者・障がい者等に安全・安心な移動環境を提供</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2452896027"/>
              </p:ext>
            </p:extLst>
          </p:nvPr>
        </p:nvGraphicFramePr>
        <p:xfrm>
          <a:off x="511620" y="5417571"/>
          <a:ext cx="9360000" cy="4120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b="1" i="0" u="none" strike="noStrike" kern="1200" cap="none" spc="0" normalizeH="0" baseline="0" noProof="0" dirty="0">
                          <a:ln>
                            <a:noFill/>
                          </a:ln>
                          <a:solidFill>
                            <a:prstClr val="black"/>
                          </a:solidFill>
                          <a:effectLst/>
                          <a:uLnTx/>
                          <a:uFillTx/>
                          <a:latin typeface="+mn-lt"/>
                          <a:ea typeface="+mn-ea"/>
                          <a:cs typeface="+mn-cs"/>
                        </a:rPr>
                        <a:t>UD</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タクシーを導入するタクシー事業者への支援の拡大</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（財源の確保）</a:t>
                      </a:r>
                      <a:endParaRPr kumimoji="1" lang="ja-JP" altLang="en-US" sz="1050" b="1"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72377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71363368"/>
              </p:ext>
            </p:extLst>
          </p:nvPr>
        </p:nvGraphicFramePr>
        <p:xfrm>
          <a:off x="280329" y="1603262"/>
          <a:ext cx="9540000" cy="49753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5338">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・２０１９年には、旅客数、発着回数ともに過去最高を記録、受入能力が逼迫</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・発着容量の拡張、ターミナル機能の強化等により、円滑かつ快適な出入国を実現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⑬　空港運用の強化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00110"/>
          </a:xfrm>
          <a:prstGeom prst="rect">
            <a:avLst/>
          </a:prstGeom>
          <a:noFill/>
          <a:ln w="6350">
            <a:noFill/>
            <a:prstDash val="dash"/>
          </a:ln>
        </p:spPr>
        <p:txBody>
          <a:bodyPr wrap="square">
            <a:spAutoFit/>
          </a:bodyPr>
          <a:lstStyle/>
          <a:p>
            <a:pPr lvl="0">
              <a:defRPr/>
            </a:pPr>
            <a:r>
              <a:rPr lang="ja-JP" altLang="en-US" sz="9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grpSp>
        <p:nvGrpSpPr>
          <p:cNvPr id="18" name="グループ化 17"/>
          <p:cNvGrpSpPr/>
          <p:nvPr/>
        </p:nvGrpSpPr>
        <p:grpSpPr>
          <a:xfrm>
            <a:off x="4040919" y="2566218"/>
            <a:ext cx="1917256" cy="1117728"/>
            <a:chOff x="7533026" y="3640572"/>
            <a:chExt cx="1972092" cy="1490875"/>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20" name="テキスト ボックス 19">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21" name="図 20"/>
          <p:cNvPicPr>
            <a:picLocks noChangeAspect="1"/>
          </p:cNvPicPr>
          <p:nvPr/>
        </p:nvPicPr>
        <p:blipFill rotWithShape="1">
          <a:blip r:embed="rId4"/>
          <a:srcRect l="1648" t="7477" r="1586" b="5796"/>
          <a:stretch/>
        </p:blipFill>
        <p:spPr>
          <a:xfrm>
            <a:off x="3872428" y="3839829"/>
            <a:ext cx="2504064" cy="1527953"/>
          </a:xfrm>
          <a:prstGeom prst="rect">
            <a:avLst/>
          </a:prstGeom>
          <a:ln>
            <a:solidFill>
              <a:schemeClr val="tx1"/>
            </a:solidFill>
          </a:ln>
        </p:spPr>
      </p:pic>
      <p:sp>
        <p:nvSpPr>
          <p:cNvPr id="22" name="ホームベース 21"/>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23" name="グループ化 22"/>
          <p:cNvGrpSpPr/>
          <p:nvPr/>
        </p:nvGrpSpPr>
        <p:grpSpPr>
          <a:xfrm>
            <a:off x="7014216" y="2819815"/>
            <a:ext cx="2319812" cy="2344489"/>
            <a:chOff x="7348692" y="2921411"/>
            <a:chExt cx="2319812" cy="2344489"/>
          </a:xfrm>
        </p:grpSpPr>
        <p:sp>
          <p:nvSpPr>
            <p:cNvPr id="25" name="テキスト ボックス 24">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26" name="図 25"/>
            <p:cNvPicPr>
              <a:picLocks noChangeAspect="1"/>
            </p:cNvPicPr>
            <p:nvPr/>
          </p:nvPicPr>
          <p:blipFill>
            <a:blip r:embed="rId5"/>
            <a:stretch>
              <a:fillRect/>
            </a:stretch>
          </p:blipFill>
          <p:spPr>
            <a:xfrm>
              <a:off x="7348692" y="2921411"/>
              <a:ext cx="2319812" cy="1920654"/>
            </a:xfrm>
            <a:prstGeom prst="rect">
              <a:avLst/>
            </a:prstGeom>
          </p:spPr>
        </p:pic>
      </p:grpSp>
      <p:sp>
        <p:nvSpPr>
          <p:cNvPr id="27" name="ホームベース 26"/>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≪関空の発着回数・旅客数≫</a:t>
            </a:r>
          </a:p>
        </p:txBody>
      </p:sp>
      <p:sp>
        <p:nvSpPr>
          <p:cNvPr id="29" name="ホームベース 28"/>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（出典）新関西国際空港㈱、関西エアポート㈱</a:t>
            </a:r>
          </a:p>
        </p:txBody>
      </p:sp>
      <p:sp>
        <p:nvSpPr>
          <p:cNvPr id="30" name="正方形/長方形 29"/>
          <p:cNvSpPr/>
          <p:nvPr/>
        </p:nvSpPr>
        <p:spPr>
          <a:xfrm>
            <a:off x="505461" y="4677288"/>
            <a:ext cx="2097098"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※H10</a:t>
            </a:r>
            <a:r>
              <a:rPr lang="ja-JP" altLang="en-US" sz="700" dirty="0">
                <a:latin typeface="BIZ UDPゴシック" panose="020B0400000000000000" pitchFamily="50" charset="-128"/>
                <a:ea typeface="BIZ UDPゴシック" panose="020B0400000000000000" pitchFamily="50" charset="-128"/>
              </a:rPr>
              <a:t>年度環境影響評価における最大想定回数</a:t>
            </a:r>
          </a:p>
        </p:txBody>
      </p:sp>
      <p:graphicFrame>
        <p:nvGraphicFramePr>
          <p:cNvPr id="31" name="表 30"/>
          <p:cNvGraphicFramePr>
            <a:graphicFrameLocks noGrp="1"/>
          </p:cNvGraphicFramePr>
          <p:nvPr>
            <p:extLst>
              <p:ext uri="{D42A27DB-BD31-4B8C-83A1-F6EECF244321}">
                <p14:modId xmlns:p14="http://schemas.microsoft.com/office/powerpoint/2010/main" val="1658223584"/>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201</a:t>
                      </a:r>
                      <a:r>
                        <a:rPr kumimoji="1" lang="ja-JP" altLang="en-US" sz="700" b="1" dirty="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a:latin typeface="BIZ UDPゴシック" panose="020B0400000000000000" pitchFamily="50" charset="-128"/>
                          <a:ea typeface="BIZ UDPゴシック" panose="020B0400000000000000" pitchFamily="50" charset="-128"/>
                        </a:rPr>
                        <a:t>計画取扱</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ja-JP" altLang="en-US" sz="600" b="1" dirty="0">
                          <a:latin typeface="BIZ UDPゴシック" panose="020B0400000000000000" pitchFamily="50" charset="-128"/>
                          <a:ea typeface="BIZ UDPゴシック" panose="020B0400000000000000" pitchFamily="50" charset="-128"/>
                        </a:rPr>
                        <a:t>能力</a:t>
                      </a:r>
                      <a:r>
                        <a:rPr kumimoji="1" lang="en-US" altLang="ja-JP" sz="600" b="1" dirty="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発着</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回数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23</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７</a:t>
                      </a:r>
                      <a:r>
                        <a:rPr kumimoji="1" lang="en-US" altLang="ja-JP" sz="700" b="1" dirty="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１４</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９</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旅客数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en-US" altLang="ja-JP" sz="700" b="1" dirty="0">
                          <a:latin typeface="BIZ UDPゴシック" panose="020B0400000000000000" pitchFamily="50" charset="-128"/>
                          <a:ea typeface="BIZ UDPゴシック" panose="020B0400000000000000" pitchFamily="50" charset="-128"/>
                        </a:rPr>
                        <a:t>(</a:t>
                      </a:r>
                      <a:r>
                        <a:rPr kumimoji="1" lang="ja-JP" altLang="en-US" sz="700" b="1" dirty="0">
                          <a:latin typeface="BIZ UDPゴシック" panose="020B0400000000000000" pitchFamily="50" charset="-128"/>
                          <a:ea typeface="BIZ UDPゴシック" panose="020B0400000000000000" pitchFamily="50" charset="-128"/>
                        </a:rPr>
                        <a:t>万人</a:t>
                      </a:r>
                      <a:r>
                        <a:rPr kumimoji="1" lang="en-US" altLang="ja-JP" sz="700" b="1" dirty="0">
                          <a:latin typeface="BIZ UDPゴシック" panose="020B0400000000000000" pitchFamily="50" charset="-128"/>
                          <a:ea typeface="BIZ UDPゴシック" panose="020B0400000000000000" pitchFamily="50" charset="-128"/>
                        </a:rPr>
                        <a:t>)</a:t>
                      </a:r>
                      <a:endParaRPr kumimoji="1" lang="ja-JP" altLang="en-US" sz="700" b="1" dirty="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1,43</a:t>
                      </a:r>
                      <a:r>
                        <a:rPr kumimoji="1" lang="ja-JP" altLang="en-US" sz="700" b="1" dirty="0">
                          <a:latin typeface="BIZ UDPゴシック" panose="020B0400000000000000" pitchFamily="50" charset="-128"/>
                          <a:ea typeface="BIZ UDPゴシック" panose="020B0400000000000000" pitchFamily="50" charset="-128"/>
                        </a:rPr>
                        <a:t>５　</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3,191</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2,493</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26335425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3620</TotalTime>
  <Words>2601</Words>
  <Application>Microsoft Office PowerPoint</Application>
  <PresentationFormat>ユーザー設定</PresentationFormat>
  <Paragraphs>285</Paragraphs>
  <Slides>10</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BIZ UDPゴシック</vt:lpstr>
      <vt:lpstr>Meiryo UI</vt:lpstr>
      <vt:lpstr>ＭＳ Ｐゴシック</vt:lpstr>
      <vt:lpstr>ＭＳ 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大阪・関西万博を契機とした「未来社会」の実現に向けて（大阪版アクションプラン） </dc:title>
  <dc:creator>石谷　勝也</dc:creator>
  <cp:lastModifiedBy>姫野　崇</cp:lastModifiedBy>
  <cp:revision>486</cp:revision>
  <cp:lastPrinted>2023-12-05T09:53:37Z</cp:lastPrinted>
  <dcterms:created xsi:type="dcterms:W3CDTF">2022-05-09T02:35:56Z</dcterms:created>
  <dcterms:modified xsi:type="dcterms:W3CDTF">2024-01-18T06:04:04Z</dcterms:modified>
</cp:coreProperties>
</file>