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73" r:id="rId5"/>
    <p:sldId id="287" r:id="rId6"/>
    <p:sldId id="286" r:id="rId7"/>
    <p:sldId id="283" r:id="rId8"/>
  </p:sldIdLst>
  <p:sldSz cx="13068300" cy="9601200"/>
  <p:notesSz cx="6807200" cy="9939338"/>
  <p:defaultTex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1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5FBF7"/>
    <a:srgbClr val="F1FDFB"/>
    <a:srgbClr val="FC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716" autoAdjust="0"/>
  </p:normalViewPr>
  <p:slideViewPr>
    <p:cSldViewPr>
      <p:cViewPr>
        <p:scale>
          <a:sx n="100" d="100"/>
          <a:sy n="100" d="100"/>
        </p:scale>
        <p:origin x="120" y="-492"/>
      </p:cViewPr>
      <p:guideLst>
        <p:guide orient="horz" pos="3024"/>
        <p:guide pos="4116"/>
      </p:guideLst>
    </p:cSldViewPr>
  </p:slideViewPr>
  <p:outlineViewPr>
    <p:cViewPr>
      <p:scale>
        <a:sx n="33" d="100"/>
        <a:sy n="33" d="100"/>
      </p:scale>
      <p:origin x="0" y="-5646"/>
    </p:cViewPr>
  </p:outlineViewPr>
  <p:notesTextViewPr>
    <p:cViewPr>
      <p:scale>
        <a:sx n="200" d="100"/>
        <a:sy n="2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5" y="11"/>
            <a:ext cx="2949575" cy="496887"/>
          </a:xfrm>
          <a:prstGeom prst="rect">
            <a:avLst/>
          </a:prstGeom>
        </p:spPr>
        <p:txBody>
          <a:bodyPr vert="horz" lIns="91236" tIns="45612" rIns="91236" bIns="456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57" y="11"/>
            <a:ext cx="2949575" cy="496887"/>
          </a:xfrm>
          <a:prstGeom prst="rect">
            <a:avLst/>
          </a:prstGeom>
        </p:spPr>
        <p:txBody>
          <a:bodyPr vert="horz" lIns="91236" tIns="45612" rIns="91236" bIns="45612" rtlCol="0"/>
          <a:lstStyle>
            <a:lvl1pPr algn="r">
              <a:defRPr sz="1200"/>
            </a:lvl1pPr>
          </a:lstStyle>
          <a:p>
            <a:fld id="{1DCBD026-413C-4295-ACBC-CF0C5D9AA66F}" type="datetimeFigureOut">
              <a:rPr kumimoji="1" lang="ja-JP" altLang="en-US" smtClean="0"/>
              <a:t>2022/8/30</a:t>
            </a:fld>
            <a:endParaRPr kumimoji="1" lang="ja-JP" altLang="en-US"/>
          </a:p>
        </p:txBody>
      </p:sp>
      <p:sp>
        <p:nvSpPr>
          <p:cNvPr id="4" name="スライド イメージ プレースホルダー 3"/>
          <p:cNvSpPr>
            <a:spLocks noGrp="1" noRot="1" noChangeAspect="1"/>
          </p:cNvSpPr>
          <p:nvPr>
            <p:ph type="sldImg" idx="2"/>
          </p:nvPr>
        </p:nvSpPr>
        <p:spPr>
          <a:xfrm>
            <a:off x="868363" y="746125"/>
            <a:ext cx="5070475" cy="3725863"/>
          </a:xfrm>
          <a:prstGeom prst="rect">
            <a:avLst/>
          </a:prstGeom>
          <a:noFill/>
          <a:ln w="12700">
            <a:solidFill>
              <a:prstClr val="black"/>
            </a:solidFill>
          </a:ln>
        </p:spPr>
        <p:txBody>
          <a:bodyPr vert="horz" lIns="91236" tIns="45612" rIns="91236" bIns="45612" rtlCol="0" anchor="ctr"/>
          <a:lstStyle/>
          <a:p>
            <a:endParaRPr lang="ja-JP" altLang="en-US"/>
          </a:p>
        </p:txBody>
      </p:sp>
      <p:sp>
        <p:nvSpPr>
          <p:cNvPr id="5" name="ノート プレースホルダー 4"/>
          <p:cNvSpPr>
            <a:spLocks noGrp="1"/>
          </p:cNvSpPr>
          <p:nvPr>
            <p:ph type="body" sz="quarter" idx="3"/>
          </p:nvPr>
        </p:nvSpPr>
        <p:spPr>
          <a:xfrm>
            <a:off x="681051" y="4721234"/>
            <a:ext cx="5445125" cy="4471988"/>
          </a:xfrm>
          <a:prstGeom prst="rect">
            <a:avLst/>
          </a:prstGeom>
        </p:spPr>
        <p:txBody>
          <a:bodyPr vert="horz" lIns="91236" tIns="45612" rIns="91236" bIns="456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5" y="9440870"/>
            <a:ext cx="2949575" cy="496887"/>
          </a:xfrm>
          <a:prstGeom prst="rect">
            <a:avLst/>
          </a:prstGeom>
        </p:spPr>
        <p:txBody>
          <a:bodyPr vert="horz" lIns="91236" tIns="45612" rIns="91236" bIns="456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57" y="9440870"/>
            <a:ext cx="2949575" cy="496887"/>
          </a:xfrm>
          <a:prstGeom prst="rect">
            <a:avLst/>
          </a:prstGeom>
        </p:spPr>
        <p:txBody>
          <a:bodyPr vert="horz" lIns="91236" tIns="45612" rIns="91236" bIns="45612" rtlCol="0" anchor="b"/>
          <a:lstStyle>
            <a:lvl1pPr algn="r">
              <a:defRPr sz="1200"/>
            </a:lvl1pPr>
          </a:lstStyle>
          <a:p>
            <a:fld id="{666DC998-C27E-42A5-A0B9-4311C6128D52}" type="slidenum">
              <a:rPr kumimoji="1" lang="ja-JP" altLang="en-US" smtClean="0"/>
              <a:t>‹#›</a:t>
            </a:fld>
            <a:endParaRPr kumimoji="1" lang="ja-JP" altLang="en-US"/>
          </a:p>
        </p:txBody>
      </p:sp>
    </p:spTree>
    <p:extLst>
      <p:ext uri="{BB962C8B-B14F-4D97-AF65-F5344CB8AC3E}">
        <p14:creationId xmlns:p14="http://schemas.microsoft.com/office/powerpoint/2010/main" val="1596689643"/>
      </p:ext>
    </p:extLst>
  </p:cSld>
  <p:clrMap bg1="lt1" tx1="dk1" bg2="lt2" tx2="dk2" accent1="accent1" accent2="accent2" accent3="accent3" accent4="accent4" accent5="accent5" accent6="accent6" hlink="hlink" folHlink="folHlink"/>
  <p:notesStyle>
    <a:lvl1pPr marL="0" algn="l" defTabSz="1280006" rtl="0" eaLnBrk="1" latinLnBrk="0" hangingPunct="1">
      <a:defRPr kumimoji="1" sz="1680" kern="1200">
        <a:solidFill>
          <a:schemeClr val="tx1"/>
        </a:solidFill>
        <a:latin typeface="+mn-lt"/>
        <a:ea typeface="+mn-ea"/>
        <a:cs typeface="+mn-cs"/>
      </a:defRPr>
    </a:lvl1pPr>
    <a:lvl2pPr marL="640003" algn="l" defTabSz="1280006" rtl="0" eaLnBrk="1" latinLnBrk="0" hangingPunct="1">
      <a:defRPr kumimoji="1" sz="1680" kern="1200">
        <a:solidFill>
          <a:schemeClr val="tx1"/>
        </a:solidFill>
        <a:latin typeface="+mn-lt"/>
        <a:ea typeface="+mn-ea"/>
        <a:cs typeface="+mn-cs"/>
      </a:defRPr>
    </a:lvl2pPr>
    <a:lvl3pPr marL="1280006" algn="l" defTabSz="1280006" rtl="0" eaLnBrk="1" latinLnBrk="0" hangingPunct="1">
      <a:defRPr kumimoji="1" sz="1680" kern="1200">
        <a:solidFill>
          <a:schemeClr val="tx1"/>
        </a:solidFill>
        <a:latin typeface="+mn-lt"/>
        <a:ea typeface="+mn-ea"/>
        <a:cs typeface="+mn-cs"/>
      </a:defRPr>
    </a:lvl3pPr>
    <a:lvl4pPr marL="1920009" algn="l" defTabSz="1280006" rtl="0" eaLnBrk="1" latinLnBrk="0" hangingPunct="1">
      <a:defRPr kumimoji="1" sz="1680" kern="1200">
        <a:solidFill>
          <a:schemeClr val="tx1"/>
        </a:solidFill>
        <a:latin typeface="+mn-lt"/>
        <a:ea typeface="+mn-ea"/>
        <a:cs typeface="+mn-cs"/>
      </a:defRPr>
    </a:lvl4pPr>
    <a:lvl5pPr marL="2560013" algn="l" defTabSz="1280006" rtl="0" eaLnBrk="1" latinLnBrk="0" hangingPunct="1">
      <a:defRPr kumimoji="1" sz="1680" kern="1200">
        <a:solidFill>
          <a:schemeClr val="tx1"/>
        </a:solidFill>
        <a:latin typeface="+mn-lt"/>
        <a:ea typeface="+mn-ea"/>
        <a:cs typeface="+mn-cs"/>
      </a:defRPr>
    </a:lvl5pPr>
    <a:lvl6pPr marL="3200016" algn="l" defTabSz="1280006" rtl="0" eaLnBrk="1" latinLnBrk="0" hangingPunct="1">
      <a:defRPr kumimoji="1" sz="1680" kern="1200">
        <a:solidFill>
          <a:schemeClr val="tx1"/>
        </a:solidFill>
        <a:latin typeface="+mn-lt"/>
        <a:ea typeface="+mn-ea"/>
        <a:cs typeface="+mn-cs"/>
      </a:defRPr>
    </a:lvl6pPr>
    <a:lvl7pPr marL="3840019" algn="l" defTabSz="1280006" rtl="0" eaLnBrk="1" latinLnBrk="0" hangingPunct="1">
      <a:defRPr kumimoji="1" sz="1680" kern="1200">
        <a:solidFill>
          <a:schemeClr val="tx1"/>
        </a:solidFill>
        <a:latin typeface="+mn-lt"/>
        <a:ea typeface="+mn-ea"/>
        <a:cs typeface="+mn-cs"/>
      </a:defRPr>
    </a:lvl7pPr>
    <a:lvl8pPr marL="4480022" algn="l" defTabSz="1280006" rtl="0" eaLnBrk="1" latinLnBrk="0" hangingPunct="1">
      <a:defRPr kumimoji="1" sz="1680" kern="1200">
        <a:solidFill>
          <a:schemeClr val="tx1"/>
        </a:solidFill>
        <a:latin typeface="+mn-lt"/>
        <a:ea typeface="+mn-ea"/>
        <a:cs typeface="+mn-cs"/>
      </a:defRPr>
    </a:lvl8pPr>
    <a:lvl9pPr marL="5120025" algn="l" defTabSz="1280006"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68363" y="746125"/>
            <a:ext cx="50704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1</a:t>
            </a:fld>
            <a:endParaRPr kumimoji="1" lang="ja-JP" altLang="en-US"/>
          </a:p>
        </p:txBody>
      </p:sp>
    </p:spTree>
    <p:extLst>
      <p:ext uri="{BB962C8B-B14F-4D97-AF65-F5344CB8AC3E}">
        <p14:creationId xmlns:p14="http://schemas.microsoft.com/office/powerpoint/2010/main" val="348826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4238" y="750888"/>
            <a:ext cx="5111750"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2</a:t>
            </a:fld>
            <a:endParaRPr kumimoji="1" lang="ja-JP" altLang="en-US"/>
          </a:p>
        </p:txBody>
      </p:sp>
    </p:spTree>
    <p:extLst>
      <p:ext uri="{BB962C8B-B14F-4D97-AF65-F5344CB8AC3E}">
        <p14:creationId xmlns:p14="http://schemas.microsoft.com/office/powerpoint/2010/main" val="353219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3</a:t>
            </a:fld>
            <a:endParaRPr kumimoji="1" lang="ja-JP" altLang="en-US"/>
          </a:p>
        </p:txBody>
      </p:sp>
    </p:spTree>
    <p:extLst>
      <p:ext uri="{BB962C8B-B14F-4D97-AF65-F5344CB8AC3E}">
        <p14:creationId xmlns:p14="http://schemas.microsoft.com/office/powerpoint/2010/main" val="109631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0123" y="2982603"/>
            <a:ext cx="11108056"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60248" y="5440680"/>
            <a:ext cx="9147809" cy="2453640"/>
          </a:xfrm>
        </p:spPr>
        <p:txBody>
          <a:bodyPr/>
          <a:lstStyle>
            <a:lvl1pPr marL="0" indent="0" algn="ctr">
              <a:buNone/>
              <a:defRPr>
                <a:solidFill>
                  <a:schemeClr val="tx1">
                    <a:tint val="75000"/>
                  </a:schemeClr>
                </a:solidFill>
              </a:defRPr>
            </a:lvl1pPr>
            <a:lvl2pPr marL="640000" indent="0" algn="ctr">
              <a:buNone/>
              <a:defRPr>
                <a:solidFill>
                  <a:schemeClr val="tx1">
                    <a:tint val="75000"/>
                  </a:schemeClr>
                </a:solidFill>
              </a:defRPr>
            </a:lvl2pPr>
            <a:lvl3pPr marL="1280000" indent="0" algn="ctr">
              <a:buNone/>
              <a:defRPr>
                <a:solidFill>
                  <a:schemeClr val="tx1">
                    <a:tint val="75000"/>
                  </a:schemeClr>
                </a:solidFill>
              </a:defRPr>
            </a:lvl3pPr>
            <a:lvl4pPr marL="1920000" indent="0" algn="ctr">
              <a:buNone/>
              <a:defRPr>
                <a:solidFill>
                  <a:schemeClr val="tx1">
                    <a:tint val="75000"/>
                  </a:schemeClr>
                </a:solidFill>
              </a:defRPr>
            </a:lvl4pPr>
            <a:lvl5pPr marL="2560001" indent="0" algn="ctr">
              <a:buNone/>
              <a:defRPr>
                <a:solidFill>
                  <a:schemeClr val="tx1">
                    <a:tint val="75000"/>
                  </a:schemeClr>
                </a:solidFill>
              </a:defRPr>
            </a:lvl5pPr>
            <a:lvl6pPr marL="3200001" indent="0" algn="ctr">
              <a:buNone/>
              <a:defRPr>
                <a:solidFill>
                  <a:schemeClr val="tx1">
                    <a:tint val="75000"/>
                  </a:schemeClr>
                </a:solidFill>
              </a:defRPr>
            </a:lvl6pPr>
            <a:lvl7pPr marL="3840001" indent="0" algn="ctr">
              <a:buNone/>
              <a:defRPr>
                <a:solidFill>
                  <a:schemeClr val="tx1">
                    <a:tint val="75000"/>
                  </a:schemeClr>
                </a:solidFill>
              </a:defRPr>
            </a:lvl7pPr>
            <a:lvl8pPr marL="4480000" indent="0" algn="ctr">
              <a:buNone/>
              <a:defRPr>
                <a:solidFill>
                  <a:schemeClr val="tx1">
                    <a:tint val="75000"/>
                  </a:schemeClr>
                </a:solidFill>
              </a:defRPr>
            </a:lvl8pPr>
            <a:lvl9pPr marL="51200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68A071-2118-43EE-8FBD-7AD4485D8A5D}" type="datetime1">
              <a:rPr kumimoji="1" lang="ja-JP" altLang="en-US" smtClean="0"/>
              <a:t>2022/8/30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788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459587-520A-42EF-AAB7-82B39F3384D6}" type="datetime1">
              <a:rPr kumimoji="1" lang="ja-JP" altLang="en-US" smtClean="0"/>
              <a:t>2022/8/30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44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74520" y="384503"/>
            <a:ext cx="2940368"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53418" y="384503"/>
            <a:ext cx="8603297"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26734B-7114-4946-BD8C-A7C635AF0C87}" type="datetime1">
              <a:rPr kumimoji="1" lang="ja-JP" altLang="en-US" smtClean="0"/>
              <a:t>2022/8/30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39041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E31632-78A1-4768-99B3-B5129A7DE7CD}" type="datetime1">
              <a:rPr kumimoji="1" lang="ja-JP" altLang="en-US" smtClean="0"/>
              <a:t>2022/8/30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6972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32306" y="6169667"/>
            <a:ext cx="11108056"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32306" y="4069400"/>
            <a:ext cx="11108056" cy="2100262"/>
          </a:xfrm>
        </p:spPr>
        <p:txBody>
          <a:bodyPr anchor="b"/>
          <a:lstStyle>
            <a:lvl1pPr marL="0" indent="0">
              <a:buNone/>
              <a:defRPr sz="2800">
                <a:solidFill>
                  <a:schemeClr val="tx1">
                    <a:tint val="75000"/>
                  </a:schemeClr>
                </a:solidFill>
              </a:defRPr>
            </a:lvl1pPr>
            <a:lvl2pPr marL="640000" indent="0">
              <a:buNone/>
              <a:defRPr sz="2520">
                <a:solidFill>
                  <a:schemeClr val="tx1">
                    <a:tint val="75000"/>
                  </a:schemeClr>
                </a:solidFill>
              </a:defRPr>
            </a:lvl2pPr>
            <a:lvl3pPr marL="1280000" indent="0">
              <a:buNone/>
              <a:defRPr sz="2240">
                <a:solidFill>
                  <a:schemeClr val="tx1">
                    <a:tint val="75000"/>
                  </a:schemeClr>
                </a:solidFill>
              </a:defRPr>
            </a:lvl3pPr>
            <a:lvl4pPr marL="1920000" indent="0">
              <a:buNone/>
              <a:defRPr sz="1960">
                <a:solidFill>
                  <a:schemeClr val="tx1">
                    <a:tint val="75000"/>
                  </a:schemeClr>
                </a:solidFill>
              </a:defRPr>
            </a:lvl4pPr>
            <a:lvl5pPr marL="2560001" indent="0">
              <a:buNone/>
              <a:defRPr sz="1960">
                <a:solidFill>
                  <a:schemeClr val="tx1">
                    <a:tint val="75000"/>
                  </a:schemeClr>
                </a:solidFill>
              </a:defRPr>
            </a:lvl5pPr>
            <a:lvl6pPr marL="3200001" indent="0">
              <a:buNone/>
              <a:defRPr sz="1960">
                <a:solidFill>
                  <a:schemeClr val="tx1">
                    <a:tint val="75000"/>
                  </a:schemeClr>
                </a:solidFill>
              </a:defRPr>
            </a:lvl6pPr>
            <a:lvl7pPr marL="3840001" indent="0">
              <a:buNone/>
              <a:defRPr sz="1960">
                <a:solidFill>
                  <a:schemeClr val="tx1">
                    <a:tint val="75000"/>
                  </a:schemeClr>
                </a:solidFill>
              </a:defRPr>
            </a:lvl7pPr>
            <a:lvl8pPr marL="4480000" indent="0">
              <a:buNone/>
              <a:defRPr sz="1960">
                <a:solidFill>
                  <a:schemeClr val="tx1">
                    <a:tint val="75000"/>
                  </a:schemeClr>
                </a:solidFill>
              </a:defRPr>
            </a:lvl8pPr>
            <a:lvl9pPr marL="512000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F8605C-312A-4D68-A636-6E84E4C28097}" type="datetime1">
              <a:rPr kumimoji="1" lang="ja-JP" altLang="en-US" smtClean="0"/>
              <a:t>2022/8/30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03240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53416" y="2240282"/>
            <a:ext cx="5771833"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643054" y="2240282"/>
            <a:ext cx="5771833"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4722645-F00F-427C-8890-708B6A6C5223}" type="datetime1">
              <a:rPr kumimoji="1" lang="ja-JP" altLang="en-US" smtClean="0"/>
              <a:t>2022/8/30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268901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53418" y="2149166"/>
            <a:ext cx="5774102" cy="895667"/>
          </a:xfrm>
        </p:spPr>
        <p:txBody>
          <a:bodyPr anchor="b"/>
          <a:lstStyle>
            <a:lvl1pPr marL="0" indent="0">
              <a:buNone/>
              <a:defRPr sz="3360" b="1"/>
            </a:lvl1pPr>
            <a:lvl2pPr marL="640000" indent="0">
              <a:buNone/>
              <a:defRPr sz="2800" b="1"/>
            </a:lvl2pPr>
            <a:lvl3pPr marL="1280000" indent="0">
              <a:buNone/>
              <a:defRPr sz="2520" b="1"/>
            </a:lvl3pPr>
            <a:lvl4pPr marL="1920000" indent="0">
              <a:buNone/>
              <a:defRPr sz="2240" b="1"/>
            </a:lvl4pPr>
            <a:lvl5pPr marL="2560001" indent="0">
              <a:buNone/>
              <a:defRPr sz="2240" b="1"/>
            </a:lvl5pPr>
            <a:lvl6pPr marL="3200001" indent="0">
              <a:buNone/>
              <a:defRPr sz="2240" b="1"/>
            </a:lvl6pPr>
            <a:lvl7pPr marL="3840001" indent="0">
              <a:buNone/>
              <a:defRPr sz="2240" b="1"/>
            </a:lvl7pPr>
            <a:lvl8pPr marL="4480000" indent="0">
              <a:buNone/>
              <a:defRPr sz="2240" b="1"/>
            </a:lvl8pPr>
            <a:lvl9pPr marL="512000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53418" y="3044826"/>
            <a:ext cx="5774102"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638519" y="2149166"/>
            <a:ext cx="5776370" cy="895667"/>
          </a:xfrm>
        </p:spPr>
        <p:txBody>
          <a:bodyPr anchor="b"/>
          <a:lstStyle>
            <a:lvl1pPr marL="0" indent="0">
              <a:buNone/>
              <a:defRPr sz="3360" b="1"/>
            </a:lvl1pPr>
            <a:lvl2pPr marL="640000" indent="0">
              <a:buNone/>
              <a:defRPr sz="2800" b="1"/>
            </a:lvl2pPr>
            <a:lvl3pPr marL="1280000" indent="0">
              <a:buNone/>
              <a:defRPr sz="2520" b="1"/>
            </a:lvl3pPr>
            <a:lvl4pPr marL="1920000" indent="0">
              <a:buNone/>
              <a:defRPr sz="2240" b="1"/>
            </a:lvl4pPr>
            <a:lvl5pPr marL="2560001" indent="0">
              <a:buNone/>
              <a:defRPr sz="2240" b="1"/>
            </a:lvl5pPr>
            <a:lvl6pPr marL="3200001" indent="0">
              <a:buNone/>
              <a:defRPr sz="2240" b="1"/>
            </a:lvl6pPr>
            <a:lvl7pPr marL="3840001" indent="0">
              <a:buNone/>
              <a:defRPr sz="2240" b="1"/>
            </a:lvl7pPr>
            <a:lvl8pPr marL="4480000" indent="0">
              <a:buNone/>
              <a:defRPr sz="2240" b="1"/>
            </a:lvl8pPr>
            <a:lvl9pPr marL="512000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638519" y="3044826"/>
            <a:ext cx="5776370"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E4BD8B1-D7FF-4C02-B556-5C52A7FF8B28}" type="datetime1">
              <a:rPr kumimoji="1" lang="ja-JP" altLang="en-US" smtClean="0"/>
              <a:t>2022/8/30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31592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A91C04D-DEB9-41EC-9E80-632D94DFD366}" type="datetime1">
              <a:rPr kumimoji="1" lang="ja-JP" altLang="en-US" smtClean="0"/>
              <a:t>2022/8/30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86846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01703B-3342-49B6-9537-CEB26C31E474}" type="datetime1">
              <a:rPr kumimoji="1" lang="ja-JP" altLang="en-US" smtClean="0"/>
              <a:t>2022/8/30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05444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3418" y="382270"/>
            <a:ext cx="4299382"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109344" y="382272"/>
            <a:ext cx="7305543"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53418" y="2009142"/>
            <a:ext cx="4299382" cy="6567488"/>
          </a:xfrm>
        </p:spPr>
        <p:txBody>
          <a:bodyPr/>
          <a:lstStyle>
            <a:lvl1pPr marL="0" indent="0">
              <a:buNone/>
              <a:defRPr sz="1960"/>
            </a:lvl1pPr>
            <a:lvl2pPr marL="640000" indent="0">
              <a:buNone/>
              <a:defRPr sz="1680"/>
            </a:lvl2pPr>
            <a:lvl3pPr marL="1280000" indent="0">
              <a:buNone/>
              <a:defRPr sz="1400"/>
            </a:lvl3pPr>
            <a:lvl4pPr marL="1920000" indent="0">
              <a:buNone/>
              <a:defRPr sz="1260"/>
            </a:lvl4pPr>
            <a:lvl5pPr marL="2560001" indent="0">
              <a:buNone/>
              <a:defRPr sz="1260"/>
            </a:lvl5pPr>
            <a:lvl6pPr marL="3200001" indent="0">
              <a:buNone/>
              <a:defRPr sz="1260"/>
            </a:lvl6pPr>
            <a:lvl7pPr marL="3840001" indent="0">
              <a:buNone/>
              <a:defRPr sz="1260"/>
            </a:lvl7pPr>
            <a:lvl8pPr marL="4480000" indent="0">
              <a:buNone/>
              <a:defRPr sz="1260"/>
            </a:lvl8pPr>
            <a:lvl9pPr marL="512000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AC0F7F-4202-4B01-B501-32B2466BEAB9}" type="datetime1">
              <a:rPr kumimoji="1" lang="ja-JP" altLang="en-US" smtClean="0"/>
              <a:t>2022/8/30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45879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61478" y="6720848"/>
            <a:ext cx="784098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61478" y="857885"/>
            <a:ext cx="7840980" cy="5760720"/>
          </a:xfrm>
        </p:spPr>
        <p:txBody>
          <a:bodyPr/>
          <a:lstStyle>
            <a:lvl1pPr marL="0" indent="0">
              <a:buNone/>
              <a:defRPr sz="4480"/>
            </a:lvl1pPr>
            <a:lvl2pPr marL="640000" indent="0">
              <a:buNone/>
              <a:defRPr sz="3920"/>
            </a:lvl2pPr>
            <a:lvl3pPr marL="1280000" indent="0">
              <a:buNone/>
              <a:defRPr sz="3360"/>
            </a:lvl3pPr>
            <a:lvl4pPr marL="1920000" indent="0">
              <a:buNone/>
              <a:defRPr sz="2800"/>
            </a:lvl4pPr>
            <a:lvl5pPr marL="2560001" indent="0">
              <a:buNone/>
              <a:defRPr sz="2800"/>
            </a:lvl5pPr>
            <a:lvl6pPr marL="3200001" indent="0">
              <a:buNone/>
              <a:defRPr sz="2800"/>
            </a:lvl6pPr>
            <a:lvl7pPr marL="3840001" indent="0">
              <a:buNone/>
              <a:defRPr sz="2800"/>
            </a:lvl7pPr>
            <a:lvl8pPr marL="4480000" indent="0">
              <a:buNone/>
              <a:defRPr sz="2800"/>
            </a:lvl8pPr>
            <a:lvl9pPr marL="5120000" indent="0">
              <a:buNone/>
              <a:defRPr sz="2800"/>
            </a:lvl9pPr>
          </a:lstStyle>
          <a:p>
            <a:endParaRPr kumimoji="1" lang="ja-JP" altLang="en-US"/>
          </a:p>
        </p:txBody>
      </p:sp>
      <p:sp>
        <p:nvSpPr>
          <p:cNvPr id="4" name="テキスト プレースホルダー 3"/>
          <p:cNvSpPr>
            <a:spLocks noGrp="1"/>
          </p:cNvSpPr>
          <p:nvPr>
            <p:ph type="body" sz="half" idx="2"/>
          </p:nvPr>
        </p:nvSpPr>
        <p:spPr>
          <a:xfrm>
            <a:off x="2561478" y="7514281"/>
            <a:ext cx="7840980" cy="1126807"/>
          </a:xfrm>
        </p:spPr>
        <p:txBody>
          <a:bodyPr/>
          <a:lstStyle>
            <a:lvl1pPr marL="0" indent="0">
              <a:buNone/>
              <a:defRPr sz="1960"/>
            </a:lvl1pPr>
            <a:lvl2pPr marL="640000" indent="0">
              <a:buNone/>
              <a:defRPr sz="1680"/>
            </a:lvl2pPr>
            <a:lvl3pPr marL="1280000" indent="0">
              <a:buNone/>
              <a:defRPr sz="1400"/>
            </a:lvl3pPr>
            <a:lvl4pPr marL="1920000" indent="0">
              <a:buNone/>
              <a:defRPr sz="1260"/>
            </a:lvl4pPr>
            <a:lvl5pPr marL="2560001" indent="0">
              <a:buNone/>
              <a:defRPr sz="1260"/>
            </a:lvl5pPr>
            <a:lvl6pPr marL="3200001" indent="0">
              <a:buNone/>
              <a:defRPr sz="1260"/>
            </a:lvl6pPr>
            <a:lvl7pPr marL="3840001" indent="0">
              <a:buNone/>
              <a:defRPr sz="1260"/>
            </a:lvl7pPr>
            <a:lvl8pPr marL="4480000" indent="0">
              <a:buNone/>
              <a:defRPr sz="1260"/>
            </a:lvl8pPr>
            <a:lvl9pPr marL="512000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4448CF-1906-4175-AEF5-B09DA4470D1F}" type="datetime1">
              <a:rPr kumimoji="1" lang="ja-JP" altLang="en-US" smtClean="0"/>
              <a:t>2022/8/30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2200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53417" y="384493"/>
            <a:ext cx="11761471" cy="16002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53417" y="2240282"/>
            <a:ext cx="11761471" cy="6336348"/>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53416" y="8898900"/>
            <a:ext cx="3049270" cy="511175"/>
          </a:xfrm>
          <a:prstGeom prst="rect">
            <a:avLst/>
          </a:prstGeom>
        </p:spPr>
        <p:txBody>
          <a:bodyPr vert="horz" lIns="91429" tIns="45715" rIns="91429" bIns="45715" rtlCol="0" anchor="ctr"/>
          <a:lstStyle>
            <a:lvl1pPr algn="l">
              <a:defRPr sz="1680">
                <a:solidFill>
                  <a:schemeClr val="tx1">
                    <a:tint val="75000"/>
                  </a:schemeClr>
                </a:solidFill>
              </a:defRPr>
            </a:lvl1pPr>
          </a:lstStyle>
          <a:p>
            <a:fld id="{03EDDDCB-F94D-4678-8880-E31B44B097F0}" type="datetime1">
              <a:rPr kumimoji="1" lang="ja-JP" altLang="en-US" smtClean="0"/>
              <a:t>2022/8/30</a:t>
            </a:fld>
            <a:endParaRPr kumimoji="1" lang="ja-JP" altLang="en-US"/>
          </a:p>
        </p:txBody>
      </p:sp>
      <p:sp>
        <p:nvSpPr>
          <p:cNvPr id="5" name="フッター プレースホルダー 4"/>
          <p:cNvSpPr>
            <a:spLocks noGrp="1"/>
          </p:cNvSpPr>
          <p:nvPr>
            <p:ph type="ftr" sz="quarter" idx="3"/>
          </p:nvPr>
        </p:nvSpPr>
        <p:spPr>
          <a:xfrm>
            <a:off x="4465005" y="8898900"/>
            <a:ext cx="4138295" cy="511175"/>
          </a:xfrm>
          <a:prstGeom prst="rect">
            <a:avLst/>
          </a:prstGeom>
        </p:spPr>
        <p:txBody>
          <a:bodyPr vert="horz" lIns="91429" tIns="45715" rIns="91429" bIns="45715"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65617" y="8898900"/>
            <a:ext cx="3049270" cy="511175"/>
          </a:xfrm>
          <a:prstGeom prst="rect">
            <a:avLst/>
          </a:prstGeom>
        </p:spPr>
        <p:txBody>
          <a:bodyPr vert="horz" lIns="91429" tIns="45715" rIns="91429" bIns="45715" rtlCol="0" anchor="ctr"/>
          <a:lstStyle>
            <a:lvl1pPr algn="r">
              <a:defRPr sz="1680">
                <a:solidFill>
                  <a:schemeClr val="tx1">
                    <a:tint val="75000"/>
                  </a:schemeClr>
                </a:solidFill>
              </a:defRPr>
            </a:lvl1p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58179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80000" rtl="0" eaLnBrk="1" latinLnBrk="0" hangingPunct="1">
        <a:spcBef>
          <a:spcPct val="0"/>
        </a:spcBef>
        <a:buNone/>
        <a:defRPr kumimoji="1" sz="6160" kern="1200">
          <a:solidFill>
            <a:schemeClr val="tx1"/>
          </a:solidFill>
          <a:latin typeface="+mj-lt"/>
          <a:ea typeface="+mj-ea"/>
          <a:cs typeface="+mj-cs"/>
        </a:defRPr>
      </a:lvl1pPr>
    </p:titleStyle>
    <p:bodyStyle>
      <a:lvl1pPr marL="480001" indent="-480001" algn="l" defTabSz="128000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000" indent="-400000" algn="l" defTabSz="128000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001" indent="-320001" algn="l" defTabSz="128000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001"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001"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001"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000"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002"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002"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000" rtl="0" eaLnBrk="1" latinLnBrk="0" hangingPunct="1">
        <a:defRPr kumimoji="1" sz="2520" kern="1200">
          <a:solidFill>
            <a:schemeClr val="tx1"/>
          </a:solidFill>
          <a:latin typeface="+mn-lt"/>
          <a:ea typeface="+mn-ea"/>
          <a:cs typeface="+mn-cs"/>
        </a:defRPr>
      </a:lvl1pPr>
      <a:lvl2pPr marL="640000" algn="l" defTabSz="1280000" rtl="0" eaLnBrk="1" latinLnBrk="0" hangingPunct="1">
        <a:defRPr kumimoji="1" sz="2520" kern="1200">
          <a:solidFill>
            <a:schemeClr val="tx1"/>
          </a:solidFill>
          <a:latin typeface="+mn-lt"/>
          <a:ea typeface="+mn-ea"/>
          <a:cs typeface="+mn-cs"/>
        </a:defRPr>
      </a:lvl2pPr>
      <a:lvl3pPr marL="1280000" algn="l" defTabSz="1280000" rtl="0" eaLnBrk="1" latinLnBrk="0" hangingPunct="1">
        <a:defRPr kumimoji="1" sz="2520" kern="1200">
          <a:solidFill>
            <a:schemeClr val="tx1"/>
          </a:solidFill>
          <a:latin typeface="+mn-lt"/>
          <a:ea typeface="+mn-ea"/>
          <a:cs typeface="+mn-cs"/>
        </a:defRPr>
      </a:lvl3pPr>
      <a:lvl4pPr marL="1920000" algn="l" defTabSz="1280000" rtl="0" eaLnBrk="1" latinLnBrk="0" hangingPunct="1">
        <a:defRPr kumimoji="1" sz="2520" kern="1200">
          <a:solidFill>
            <a:schemeClr val="tx1"/>
          </a:solidFill>
          <a:latin typeface="+mn-lt"/>
          <a:ea typeface="+mn-ea"/>
          <a:cs typeface="+mn-cs"/>
        </a:defRPr>
      </a:lvl4pPr>
      <a:lvl5pPr marL="2560001" algn="l" defTabSz="1280000" rtl="0" eaLnBrk="1" latinLnBrk="0" hangingPunct="1">
        <a:defRPr kumimoji="1" sz="2520" kern="1200">
          <a:solidFill>
            <a:schemeClr val="tx1"/>
          </a:solidFill>
          <a:latin typeface="+mn-lt"/>
          <a:ea typeface="+mn-ea"/>
          <a:cs typeface="+mn-cs"/>
        </a:defRPr>
      </a:lvl5pPr>
      <a:lvl6pPr marL="3200001" algn="l" defTabSz="1280000" rtl="0" eaLnBrk="1" latinLnBrk="0" hangingPunct="1">
        <a:defRPr kumimoji="1" sz="2520" kern="1200">
          <a:solidFill>
            <a:schemeClr val="tx1"/>
          </a:solidFill>
          <a:latin typeface="+mn-lt"/>
          <a:ea typeface="+mn-ea"/>
          <a:cs typeface="+mn-cs"/>
        </a:defRPr>
      </a:lvl6pPr>
      <a:lvl7pPr marL="3840001" algn="l" defTabSz="1280000" rtl="0" eaLnBrk="1" latinLnBrk="0" hangingPunct="1">
        <a:defRPr kumimoji="1" sz="2520" kern="1200">
          <a:solidFill>
            <a:schemeClr val="tx1"/>
          </a:solidFill>
          <a:latin typeface="+mn-lt"/>
          <a:ea typeface="+mn-ea"/>
          <a:cs typeface="+mn-cs"/>
        </a:defRPr>
      </a:lvl7pPr>
      <a:lvl8pPr marL="4480000" algn="l" defTabSz="1280000" rtl="0" eaLnBrk="1" latinLnBrk="0" hangingPunct="1">
        <a:defRPr kumimoji="1" sz="2520" kern="1200">
          <a:solidFill>
            <a:schemeClr val="tx1"/>
          </a:solidFill>
          <a:latin typeface="+mn-lt"/>
          <a:ea typeface="+mn-ea"/>
          <a:cs typeface="+mn-cs"/>
        </a:defRPr>
      </a:lvl8pPr>
      <a:lvl9pPr marL="5120000" algn="l" defTabSz="128000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L 字 73"/>
          <p:cNvSpPr/>
          <p:nvPr/>
        </p:nvSpPr>
        <p:spPr>
          <a:xfrm rot="5400000">
            <a:off x="-794117" y="2163553"/>
            <a:ext cx="8215143" cy="6432455"/>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graphicFrame>
        <p:nvGraphicFramePr>
          <p:cNvPr id="60" name="表 59"/>
          <p:cNvGraphicFramePr>
            <a:graphicFrameLocks noGrp="1"/>
          </p:cNvGraphicFramePr>
          <p:nvPr>
            <p:extLst>
              <p:ext uri="{D42A27DB-BD31-4B8C-83A1-F6EECF244321}">
                <p14:modId xmlns:p14="http://schemas.microsoft.com/office/powerpoint/2010/main" val="1147627793"/>
              </p:ext>
            </p:extLst>
          </p:nvPr>
        </p:nvGraphicFramePr>
        <p:xfrm>
          <a:off x="152597" y="1407895"/>
          <a:ext cx="6577173" cy="3565665"/>
        </p:xfrm>
        <a:graphic>
          <a:graphicData uri="http://schemas.openxmlformats.org/drawingml/2006/table">
            <a:tbl>
              <a:tblPr firstRow="1" bandRow="1">
                <a:tableStyleId>{5C22544A-7EE6-4342-B048-85BDC9FD1C3A}</a:tableStyleId>
              </a:tblPr>
              <a:tblGrid>
                <a:gridCol w="305761">
                  <a:extLst>
                    <a:ext uri="{9D8B030D-6E8A-4147-A177-3AD203B41FA5}">
                      <a16:colId xmlns:a16="http://schemas.microsoft.com/office/drawing/2014/main" val="790631712"/>
                    </a:ext>
                  </a:extLst>
                </a:gridCol>
                <a:gridCol w="2808312">
                  <a:extLst>
                    <a:ext uri="{9D8B030D-6E8A-4147-A177-3AD203B41FA5}">
                      <a16:colId xmlns:a16="http://schemas.microsoft.com/office/drawing/2014/main" val="2415195851"/>
                    </a:ext>
                  </a:extLst>
                </a:gridCol>
                <a:gridCol w="1287740">
                  <a:extLst>
                    <a:ext uri="{9D8B030D-6E8A-4147-A177-3AD203B41FA5}">
                      <a16:colId xmlns:a16="http://schemas.microsoft.com/office/drawing/2014/main" val="3114683418"/>
                    </a:ext>
                  </a:extLst>
                </a:gridCol>
                <a:gridCol w="1240864">
                  <a:extLst>
                    <a:ext uri="{9D8B030D-6E8A-4147-A177-3AD203B41FA5}">
                      <a16:colId xmlns:a16="http://schemas.microsoft.com/office/drawing/2014/main" val="2643500263"/>
                    </a:ext>
                  </a:extLst>
                </a:gridCol>
                <a:gridCol w="639748">
                  <a:extLst>
                    <a:ext uri="{9D8B030D-6E8A-4147-A177-3AD203B41FA5}">
                      <a16:colId xmlns:a16="http://schemas.microsoft.com/office/drawing/2014/main" val="2512294856"/>
                    </a:ext>
                  </a:extLst>
                </a:gridCol>
                <a:gridCol w="294748">
                  <a:extLst>
                    <a:ext uri="{9D8B030D-6E8A-4147-A177-3AD203B41FA5}">
                      <a16:colId xmlns:a16="http://schemas.microsoft.com/office/drawing/2014/main" val="1806420585"/>
                    </a:ext>
                  </a:extLst>
                </a:gridCol>
              </a:tblGrid>
              <a:tr h="316335">
                <a:tc>
                  <a:txBody>
                    <a:bodyPr/>
                    <a:lstStyle/>
                    <a:p>
                      <a:pPr algn="ctr"/>
                      <a:endParaRPr kumimoji="1" lang="en-US" altLang="ja-JP" sz="13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algn="ctr"/>
                      <a:r>
                        <a:rPr kumimoji="1" lang="en-US" altLang="ja-JP" sz="13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6426763"/>
                  </a:ext>
                </a:extLst>
              </a:tr>
              <a:tr h="1589784">
                <a:tc>
                  <a:txBody>
                    <a:bodyPr/>
                    <a:lstStyle/>
                    <a:p>
                      <a:pPr algn="ctr"/>
                      <a:r>
                        <a:rPr lang="ja-JP" altLang="en-US" sz="1100" dirty="0" smtClean="0"/>
                        <a:t>協会・国</a:t>
                      </a:r>
                      <a:endParaRPr lang="ja-JP" altLang="en-US" sz="1100" dirty="0"/>
                    </a:p>
                  </a:txBody>
                  <a:tcPr marL="128015" marR="128015" marT="64008" marB="6400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382735"/>
                  </a:ext>
                </a:extLst>
              </a:tr>
              <a:tr h="1649745">
                <a:tc>
                  <a:txBody>
                    <a:bodyPr/>
                    <a:lstStyle/>
                    <a:p>
                      <a:pPr algn="ctr"/>
                      <a:r>
                        <a:rPr lang="ja-JP" altLang="en-US" sz="1100" dirty="0"/>
                        <a:t>府市</a:t>
                      </a: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502223829"/>
                  </a:ext>
                </a:extLst>
              </a:tr>
            </a:tbl>
          </a:graphicData>
        </a:graphic>
      </p:graphicFrame>
      <p:sp>
        <p:nvSpPr>
          <p:cNvPr id="4" name="正方形/長方形 3"/>
          <p:cNvSpPr/>
          <p:nvPr/>
        </p:nvSpPr>
        <p:spPr>
          <a:xfrm>
            <a:off x="0" y="-24554"/>
            <a:ext cx="13083918" cy="4213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r>
              <a:rPr lang="en-US" altLang="ja-JP" sz="2000" b="1" dirty="0">
                <a:solidFill>
                  <a:schemeClr val="bg1"/>
                </a:solidFill>
              </a:rPr>
              <a:t>2025</a:t>
            </a:r>
            <a:r>
              <a:rPr lang="ja-JP" altLang="en-US" sz="2000" b="1" dirty="0">
                <a:solidFill>
                  <a:schemeClr val="bg1"/>
                </a:solidFill>
              </a:rPr>
              <a:t>年大阪・関西万博の開催に</a:t>
            </a:r>
            <a:r>
              <a:rPr lang="ja-JP" altLang="en-US" sz="2000" b="1" dirty="0" smtClean="0">
                <a:solidFill>
                  <a:schemeClr val="bg1"/>
                </a:solidFill>
              </a:rPr>
              <a:t>向けた取組み</a:t>
            </a:r>
            <a:endParaRPr lang="ja-JP" altLang="en-US" sz="2000" b="1" dirty="0">
              <a:solidFill>
                <a:schemeClr val="bg1"/>
              </a:solidFill>
            </a:endParaRPr>
          </a:p>
        </p:txBody>
      </p:sp>
      <p:sp>
        <p:nvSpPr>
          <p:cNvPr id="142" name="正方形/長方形 141">
            <a:extLst>
              <a:ext uri="{FF2B5EF4-FFF2-40B4-BE49-F238E27FC236}">
                <a16:creationId xmlns:a16="http://schemas.microsoft.com/office/drawing/2014/main" id="{4A74253E-C327-428A-8707-B38B1DDE9BC4}"/>
              </a:ext>
            </a:extLst>
          </p:cNvPr>
          <p:cNvSpPr/>
          <p:nvPr/>
        </p:nvSpPr>
        <p:spPr>
          <a:xfrm>
            <a:off x="11870409" y="4886"/>
            <a:ext cx="1080121" cy="360000"/>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資料１</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4" name="正方形/長方形 173"/>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１</a:t>
            </a:r>
          </a:p>
        </p:txBody>
      </p:sp>
      <p:sp>
        <p:nvSpPr>
          <p:cNvPr id="155" name="テキスト ボックス 154"/>
          <p:cNvSpPr txBox="1"/>
          <p:nvPr/>
        </p:nvSpPr>
        <p:spPr>
          <a:xfrm>
            <a:off x="17385" y="8161716"/>
            <a:ext cx="6348376" cy="538609"/>
          </a:xfrm>
          <a:prstGeom prst="rect">
            <a:avLst/>
          </a:prstGeom>
          <a:noFill/>
          <a:ln>
            <a:noFill/>
          </a:ln>
        </p:spPr>
        <p:txBody>
          <a:bodyPr wrap="square" lIns="126000" tIns="0" rIns="126000" bIns="0" rtlCol="0">
            <a:spAutoFit/>
          </a:bodyPr>
          <a:lstStyle/>
          <a:p>
            <a:pPr marL="126682" indent="-126682">
              <a:lnSpc>
                <a:spcPts val="14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国において、</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既存の施策の一層</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の具体化</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と新たな施策の追加</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を幅広い</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視点で検討した結果</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施策を追加（</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48→72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施策）する初の改訂</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が行われ、「大阪・関西万博アクションプラン</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Ver.2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」を策定。</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a:extLst>
              <a:ext uri="{FF2B5EF4-FFF2-40B4-BE49-F238E27FC236}">
                <a16:creationId xmlns:a16="http://schemas.microsoft.com/office/drawing/2014/main" id="{D0C136B1-7F89-4103-8FFC-E8FDBDDD6E78}"/>
              </a:ext>
            </a:extLst>
          </p:cNvPr>
          <p:cNvSpPr/>
          <p:nvPr/>
        </p:nvSpPr>
        <p:spPr>
          <a:xfrm>
            <a:off x="79118" y="7919686"/>
            <a:ext cx="6397787" cy="211702"/>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00" b="1" dirty="0" smtClean="0">
                <a:solidFill>
                  <a:schemeClr val="bg1"/>
                </a:solidFill>
              </a:rPr>
              <a:t>３</a:t>
            </a:r>
            <a:r>
              <a:rPr lang="en-US" altLang="ja-JP" sz="1200" b="1" dirty="0" smtClean="0">
                <a:solidFill>
                  <a:schemeClr val="bg1"/>
                </a:solidFill>
              </a:rPr>
              <a:t>.</a:t>
            </a:r>
            <a:r>
              <a:rPr lang="ja-JP" altLang="en-US" sz="1200" b="1" dirty="0" smtClean="0">
                <a:solidFill>
                  <a:schemeClr val="bg1"/>
                </a:solidFill>
              </a:rPr>
              <a:t>大阪・関西万博アクションプラン</a:t>
            </a:r>
            <a:r>
              <a:rPr lang="en-US" altLang="ja-JP" sz="1200" b="1" dirty="0" smtClean="0">
                <a:solidFill>
                  <a:schemeClr val="bg1"/>
                </a:solidFill>
              </a:rPr>
              <a:t>Ver.</a:t>
            </a:r>
            <a:r>
              <a:rPr lang="ja-JP" altLang="en-US" sz="1200" b="1" dirty="0" smtClean="0">
                <a:solidFill>
                  <a:schemeClr val="bg1"/>
                </a:solidFill>
              </a:rPr>
              <a:t>２の策定</a:t>
            </a:r>
            <a:endParaRPr lang="ja-JP" altLang="en-US" sz="1200" b="1" dirty="0">
              <a:solidFill>
                <a:schemeClr val="bg1"/>
              </a:solidFill>
            </a:endParaRPr>
          </a:p>
        </p:txBody>
      </p:sp>
      <p:sp>
        <p:nvSpPr>
          <p:cNvPr id="98" name="テキスト ボックス 97"/>
          <p:cNvSpPr txBox="1"/>
          <p:nvPr/>
        </p:nvSpPr>
        <p:spPr>
          <a:xfrm>
            <a:off x="6614146" y="4737826"/>
            <a:ext cx="6126186" cy="820738"/>
          </a:xfrm>
          <a:prstGeom prst="rect">
            <a:avLst/>
          </a:prstGeom>
          <a:noFill/>
          <a:ln>
            <a:noFill/>
          </a:ln>
        </p:spPr>
        <p:txBody>
          <a:bodyPr wrap="square" lIns="126000" tIns="0" rIns="126000" bIns="0" rtlCol="0">
            <a:spAutoFit/>
          </a:bodyPr>
          <a:lstStyle/>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推進</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本部会議のもとに、専門部会を置き、副本部長がそれぞれの分担に応じて、その進捗管理を行う</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●これまでにユニバーサルデザイン</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部会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衛生部会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、参加</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促進</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部会、産業振興部会の</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４つの専門部会を立ち上げ、検討を開始。その他の部会についても設置に向けて調整中。</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L 字 110"/>
          <p:cNvSpPr/>
          <p:nvPr/>
        </p:nvSpPr>
        <p:spPr>
          <a:xfrm rot="5400000">
            <a:off x="5628495" y="2111771"/>
            <a:ext cx="8343625" cy="6407537"/>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135" name="正方形/長方形 134">
            <a:extLst>
              <a:ext uri="{FF2B5EF4-FFF2-40B4-BE49-F238E27FC236}">
                <a16:creationId xmlns:a16="http://schemas.microsoft.com/office/drawing/2014/main" id="{D0C136B1-7F89-4103-8FFC-E8FDBDDD6E78}"/>
              </a:ext>
            </a:extLst>
          </p:cNvPr>
          <p:cNvSpPr/>
          <p:nvPr/>
        </p:nvSpPr>
        <p:spPr>
          <a:xfrm>
            <a:off x="6599398" y="1137236"/>
            <a:ext cx="6428322" cy="211179"/>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４</a:t>
            </a:r>
            <a:r>
              <a:rPr lang="en-US" altLang="ja-JP" sz="1200" b="1" dirty="0" smtClean="0">
                <a:solidFill>
                  <a:schemeClr val="bg1"/>
                </a:solidFill>
              </a:rPr>
              <a:t>.</a:t>
            </a:r>
            <a:r>
              <a:rPr lang="ja-JP" altLang="en-US" sz="1200" b="1" dirty="0">
                <a:solidFill>
                  <a:schemeClr val="bg1"/>
                </a:solidFill>
              </a:rPr>
              <a:t>府</a:t>
            </a:r>
            <a:r>
              <a:rPr lang="ja-JP" altLang="en-US" sz="1200" b="1" dirty="0" smtClean="0">
                <a:solidFill>
                  <a:schemeClr val="bg1"/>
                </a:solidFill>
              </a:rPr>
              <a:t>市の推進体制</a:t>
            </a:r>
            <a:endParaRPr lang="ja-JP" altLang="en-US" sz="1200" b="1" dirty="0">
              <a:solidFill>
                <a:schemeClr val="bg1"/>
              </a:solidFill>
            </a:endParaRPr>
          </a:p>
        </p:txBody>
      </p:sp>
      <p:sp>
        <p:nvSpPr>
          <p:cNvPr id="136" name="テキスト ボックス 135"/>
          <p:cNvSpPr txBox="1"/>
          <p:nvPr/>
        </p:nvSpPr>
        <p:spPr>
          <a:xfrm>
            <a:off x="6532088" y="1488232"/>
            <a:ext cx="6443177" cy="1846659"/>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■万博推進局の体制強化</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会場</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整備や大阪パビリオンの出展等に向けた開催準備が本格化していくことから、</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月の組織改正において、協会へ</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の職員</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派遣や、万博推進局の体制</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を強化。</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、７月には大阪パビリオンの出展に係る事業を計画的かつ効果的に推進する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一般社団法人</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日本国際</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博覧会大阪パビリオン</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」を設立。</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１日時点の職員数：</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194</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本局</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、博覧会協会派遣</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113</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（一社）</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年日本国際</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大阪パビリオン派遣</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名</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6546576" y="3599768"/>
            <a:ext cx="6367309" cy="1025922"/>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b="1"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年　大阪・関西万博推進本部の設置</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・関西万博の</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成功に向け、</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開催主体である国の要請のもと、博覧会協会と連携しながら、知事・市長の指揮・命令により、府市の各部局や区役所が主体的</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に自ら</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が有する機能をフルに発揮し、迅速・的確に取組みを進め、万博の円滑な開催を支援することを目的として、</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に推進</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本部を設置</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a:extLst>
              <a:ext uri="{FF2B5EF4-FFF2-40B4-BE49-F238E27FC236}">
                <a16:creationId xmlns:a16="http://schemas.microsoft.com/office/drawing/2014/main" id="{D0C136B1-7F89-4103-8FFC-E8FDBDDD6E78}"/>
              </a:ext>
            </a:extLst>
          </p:cNvPr>
          <p:cNvSpPr/>
          <p:nvPr/>
        </p:nvSpPr>
        <p:spPr>
          <a:xfrm>
            <a:off x="66767" y="4927223"/>
            <a:ext cx="6446524" cy="220972"/>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en-US" altLang="ja-JP" sz="1200" b="1" dirty="0">
                <a:solidFill>
                  <a:schemeClr val="bg1"/>
                </a:solidFill>
              </a:rPr>
              <a:t> </a:t>
            </a:r>
            <a:r>
              <a:rPr lang="ja-JP" altLang="en-US" sz="1200" b="1" dirty="0">
                <a:solidFill>
                  <a:schemeClr val="bg1"/>
                </a:solidFill>
              </a:rPr>
              <a:t>２</a:t>
            </a:r>
            <a:r>
              <a:rPr lang="en-US" altLang="ja-JP" sz="1200" b="1" dirty="0" smtClean="0">
                <a:solidFill>
                  <a:schemeClr val="bg1"/>
                </a:solidFill>
              </a:rPr>
              <a:t>.2025</a:t>
            </a:r>
            <a:r>
              <a:rPr lang="ja-JP" altLang="en-US" sz="1200" b="1" dirty="0">
                <a:solidFill>
                  <a:schemeClr val="bg1"/>
                </a:solidFill>
              </a:rPr>
              <a:t>年日本国際博覧会関連事業に関する要望活動</a:t>
            </a:r>
          </a:p>
        </p:txBody>
      </p:sp>
      <p:sp>
        <p:nvSpPr>
          <p:cNvPr id="80" name="正方形/長方形 79">
            <a:extLst>
              <a:ext uri="{FF2B5EF4-FFF2-40B4-BE49-F238E27FC236}">
                <a16:creationId xmlns:a16="http://schemas.microsoft.com/office/drawing/2014/main" id="{D0C136B1-7F89-4103-8FFC-E8FDBDDD6E78}"/>
              </a:ext>
            </a:extLst>
          </p:cNvPr>
          <p:cNvSpPr/>
          <p:nvPr/>
        </p:nvSpPr>
        <p:spPr>
          <a:xfrm>
            <a:off x="96059" y="1150989"/>
            <a:ext cx="6455143" cy="198198"/>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smtClean="0">
                <a:solidFill>
                  <a:schemeClr val="bg1"/>
                </a:solidFill>
              </a:rPr>
              <a:t>　１</a:t>
            </a:r>
            <a:r>
              <a:rPr lang="en-US" altLang="ja-JP" sz="1200" b="1" dirty="0" smtClean="0">
                <a:solidFill>
                  <a:schemeClr val="bg1"/>
                </a:solidFill>
              </a:rPr>
              <a:t>.</a:t>
            </a:r>
            <a:r>
              <a:rPr lang="ja-JP" altLang="en-US" sz="1200" b="1" dirty="0" smtClean="0">
                <a:solidFill>
                  <a:schemeClr val="bg1"/>
                </a:solidFill>
              </a:rPr>
              <a:t>スケジュールについて</a:t>
            </a:r>
            <a:endParaRPr lang="ja-JP" altLang="en-US" sz="1200" b="1" dirty="0">
              <a:solidFill>
                <a:schemeClr val="bg1"/>
              </a:solidFill>
            </a:endParaRPr>
          </a:p>
        </p:txBody>
      </p:sp>
      <p:sp>
        <p:nvSpPr>
          <p:cNvPr id="25" name="テキスト ボックス 24"/>
          <p:cNvSpPr txBox="1"/>
          <p:nvPr/>
        </p:nvSpPr>
        <p:spPr>
          <a:xfrm>
            <a:off x="48705" y="5816176"/>
            <a:ext cx="4135321" cy="820738"/>
          </a:xfrm>
          <a:prstGeom prst="rect">
            <a:avLst/>
          </a:prstGeom>
          <a:noFill/>
          <a:ln>
            <a:noFill/>
          </a:ln>
        </p:spPr>
        <p:txBody>
          <a:bodyPr wrap="square" lIns="126000" tIns="0" rIns="126000" bIns="0" rtlCol="0">
            <a:spAutoFit/>
          </a:bodyPr>
          <a:lstStyle/>
          <a:p>
            <a:pPr marL="126682" indent="-126682">
              <a:lnSpc>
                <a:spcPts val="1600"/>
              </a:lnSpc>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■要望先</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産業省（萩生田経済産業大臣）</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●内閣官房（若宮国際博覧会担当大臣）　ほか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1515" y="5202374"/>
            <a:ext cx="6445071" cy="615553"/>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大阪府市、</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経済界、関西広域連合、博覧会協会と連携し、政府の「</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年大阪・関西万博アクションプラン</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Ver.1</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」の改訂に向け、必要なソフト事業や規制改革に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ついて</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日に国に対して要望活動を実施。</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5684650" y="1853391"/>
            <a:ext cx="700212" cy="2863234"/>
            <a:chOff x="6001529" y="4413241"/>
            <a:chExt cx="349166" cy="6862362"/>
          </a:xfrm>
        </p:grpSpPr>
        <p:sp>
          <p:nvSpPr>
            <p:cNvPr id="34" name="正方形/長方形 33"/>
            <p:cNvSpPr/>
            <p:nvPr/>
          </p:nvSpPr>
          <p:spPr>
            <a:xfrm>
              <a:off x="6085346" y="4413241"/>
              <a:ext cx="181532" cy="68623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a:p>
          </p:txBody>
        </p:sp>
        <p:sp>
          <p:nvSpPr>
            <p:cNvPr id="35" name="テキスト ボックス 34"/>
            <p:cNvSpPr txBox="1"/>
            <p:nvPr/>
          </p:nvSpPr>
          <p:spPr>
            <a:xfrm>
              <a:off x="6001529" y="4492335"/>
              <a:ext cx="349166" cy="355948"/>
            </a:xfrm>
            <a:prstGeom prst="rect">
              <a:avLst/>
            </a:prstGeom>
            <a:noFill/>
          </p:spPr>
          <p:txBody>
            <a:bodyPr wrap="none" rtlCol="0">
              <a:spAutoFit/>
            </a:bodyPr>
            <a:lstStyle/>
            <a:p>
              <a:pPr algn="ctr"/>
              <a:r>
                <a:rPr lang="en-US" altLang="ja-JP" sz="840" b="1" dirty="0">
                  <a:latin typeface="Meiryo UI" panose="020B0604030504040204" pitchFamily="50" charset="-128"/>
                  <a:ea typeface="Meiryo UI" panose="020B0604030504040204" pitchFamily="50" charset="-128"/>
                </a:rPr>
                <a:t>4</a:t>
              </a:r>
              <a:r>
                <a:rPr lang="ja-JP" altLang="en-US" sz="840" b="1" dirty="0">
                  <a:latin typeface="Meiryo UI" panose="020B0604030504040204" pitchFamily="50" charset="-128"/>
                  <a:ea typeface="Meiryo UI" panose="020B0604030504040204" pitchFamily="50" charset="-128"/>
                </a:rPr>
                <a:t>月～</a:t>
              </a:r>
              <a:endParaRPr lang="en-US" altLang="ja-JP" sz="840" b="1" dirty="0">
                <a:latin typeface="Meiryo UI" panose="020B0604030504040204" pitchFamily="50" charset="-128"/>
                <a:ea typeface="Meiryo UI" panose="020B0604030504040204" pitchFamily="50" charset="-128"/>
              </a:endParaRPr>
            </a:p>
            <a:p>
              <a:pPr algn="ctr"/>
              <a:r>
                <a:rPr lang="en-US" altLang="ja-JP" sz="840" b="1" dirty="0">
                  <a:latin typeface="Meiryo UI" panose="020B0604030504040204" pitchFamily="50" charset="-128"/>
                  <a:ea typeface="Meiryo UI" panose="020B0604030504040204" pitchFamily="50" charset="-128"/>
                </a:rPr>
                <a:t>10</a:t>
              </a:r>
              <a:r>
                <a:rPr lang="ja-JP" altLang="en-US" sz="840" b="1" dirty="0">
                  <a:latin typeface="Meiryo UI" panose="020B0604030504040204" pitchFamily="50" charset="-128"/>
                  <a:ea typeface="Meiryo UI" panose="020B0604030504040204" pitchFamily="50" charset="-128"/>
                </a:rPr>
                <a:t>月</a:t>
              </a:r>
            </a:p>
          </p:txBody>
        </p:sp>
        <p:sp>
          <p:nvSpPr>
            <p:cNvPr id="36" name="テキスト ボックス 35"/>
            <p:cNvSpPr txBox="1"/>
            <p:nvPr/>
          </p:nvSpPr>
          <p:spPr>
            <a:xfrm>
              <a:off x="6060721" y="5623667"/>
              <a:ext cx="199518" cy="5483449"/>
            </a:xfrm>
            <a:prstGeom prst="rect">
              <a:avLst/>
            </a:prstGeom>
            <a:noFill/>
          </p:spPr>
          <p:txBody>
            <a:bodyPr vert="eaVert"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252" y="5642143"/>
            <a:ext cx="1597817" cy="1012426"/>
          </a:xfrm>
          <a:prstGeom prst="rect">
            <a:avLst/>
          </a:prstGeom>
        </p:spPr>
      </p:pic>
      <p:sp>
        <p:nvSpPr>
          <p:cNvPr id="68" name="正方形/長方形 67"/>
          <p:cNvSpPr/>
          <p:nvPr/>
        </p:nvSpPr>
        <p:spPr>
          <a:xfrm>
            <a:off x="4497779" y="6681868"/>
            <a:ext cx="2116367"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（要望活動の様子）</a:t>
            </a:r>
            <a:endParaRPr lang="ja-JP" altLang="en-US" sz="1050" dirty="0"/>
          </a:p>
        </p:txBody>
      </p:sp>
      <p:sp>
        <p:nvSpPr>
          <p:cNvPr id="55" name="テキスト ボックス 54"/>
          <p:cNvSpPr txBox="1"/>
          <p:nvPr/>
        </p:nvSpPr>
        <p:spPr>
          <a:xfrm>
            <a:off x="35931" y="6483395"/>
            <a:ext cx="6445480" cy="1436291"/>
          </a:xfrm>
          <a:prstGeom prst="rect">
            <a:avLst/>
          </a:prstGeom>
          <a:noFill/>
          <a:ln>
            <a:noFill/>
          </a:ln>
        </p:spPr>
        <p:txBody>
          <a:bodyPr wrap="square" lIns="126000" tIns="0" rIns="126000" bIns="0" rtlCol="0">
            <a:spAutoFit/>
          </a:bodyPr>
          <a:lstStyle/>
          <a:p>
            <a:pPr marL="126682" indent="-126682">
              <a:lnSpc>
                <a:spcPts val="1600"/>
              </a:lnSpc>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■具体的な要望内容</a:t>
            </a: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万博を契機とした「未来社会」の実現に向けて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&gt;</a:t>
            </a: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①ライフサイエンス・ヘルスケア、②スマートモビリティの推進、③カーボンニュートラル、④スマートシティの実現、</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⑤多様な魅力の創出、⑥受入環境の整備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万博会場の整備・運営にあたって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①次世代ロボットの配置、②ごみゼロ万博、③</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XR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演出、バーチャル万博、④中小企業の参画促進、木材の利用促進、⑤自動翻訳システムの導入、⑥受入環境の整備、⑦万博来訪者の円滑な輸送体制確保など</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1072" y="1492311"/>
            <a:ext cx="369301" cy="2656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t>年度</a:t>
            </a:r>
            <a:endParaRPr kumimoji="1" lang="ja-JP" altLang="en-US" sz="800" dirty="0"/>
          </a:p>
        </p:txBody>
      </p:sp>
      <p:pic>
        <p:nvPicPr>
          <p:cNvPr id="3" name="図 2"/>
          <p:cNvPicPr>
            <a:picLocks noChangeAspect="1"/>
          </p:cNvPicPr>
          <p:nvPr/>
        </p:nvPicPr>
        <p:blipFill>
          <a:blip r:embed="rId4"/>
          <a:stretch>
            <a:fillRect/>
          </a:stretch>
        </p:blipFill>
        <p:spPr>
          <a:xfrm>
            <a:off x="6875892" y="5816176"/>
            <a:ext cx="6208026" cy="3364064"/>
          </a:xfrm>
          <a:prstGeom prst="rect">
            <a:avLst/>
          </a:prstGeom>
        </p:spPr>
      </p:pic>
      <p:sp>
        <p:nvSpPr>
          <p:cNvPr id="41" name="正方形/長方形 40"/>
          <p:cNvSpPr/>
          <p:nvPr/>
        </p:nvSpPr>
        <p:spPr>
          <a:xfrm>
            <a:off x="275221" y="633058"/>
            <a:ext cx="12403367" cy="51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601" y="437232"/>
            <a:ext cx="12997185" cy="674031"/>
          </a:xfrm>
          <a:prstGeom prst="rect">
            <a:avLst/>
          </a:prstGeom>
        </p:spPr>
        <p:txBody>
          <a:bodyPr wrap="square">
            <a:spAutoFit/>
          </a:bodyPr>
          <a:lstStyle/>
          <a:p>
            <a:r>
              <a:rPr lang="ja-JP" altLang="en-US" sz="1260" b="1" dirty="0"/>
              <a:t>大阪・関西万博を一過性のイベントとして成功させるだけでなく、そのインパクトやレガシーを最大限に活用し、大阪・関西、ひいては日本の成長・発展の起爆剤にすることが重要</a:t>
            </a:r>
            <a:r>
              <a:rPr lang="ja-JP" altLang="en-US" sz="1260" b="1" dirty="0" smtClean="0"/>
              <a:t>。</a:t>
            </a:r>
            <a:endParaRPr lang="en-US" altLang="ja-JP" sz="1260" b="1" dirty="0" smtClean="0"/>
          </a:p>
          <a:p>
            <a:r>
              <a:rPr lang="ja-JP" altLang="en-US" sz="1260" b="1" dirty="0" smtClean="0"/>
              <a:t>その</a:t>
            </a:r>
            <a:r>
              <a:rPr lang="ja-JP" altLang="en-US" sz="1260" b="1" dirty="0"/>
              <a:t>ため国に対して必要なソフト事業や規制改革の要望を</a:t>
            </a:r>
            <a:r>
              <a:rPr lang="ja-JP" altLang="en-US" sz="1260" b="1" dirty="0" smtClean="0"/>
              <a:t>実施。あわせて、府</a:t>
            </a:r>
            <a:r>
              <a:rPr lang="ja-JP" altLang="en-US" sz="1260" b="1" dirty="0"/>
              <a:t>市</a:t>
            </a:r>
            <a:r>
              <a:rPr lang="ja-JP" altLang="en-US" sz="1260" b="1" dirty="0" smtClean="0"/>
              <a:t>の推進</a:t>
            </a:r>
            <a:r>
              <a:rPr lang="ja-JP" altLang="en-US" sz="1260" b="1" dirty="0"/>
              <a:t>体制</a:t>
            </a:r>
            <a:r>
              <a:rPr lang="ja-JP" altLang="en-US" sz="1260" b="1" dirty="0" smtClean="0"/>
              <a:t>のさらなる強化を図るとともに、万博会場やその周辺のインフラ整備</a:t>
            </a:r>
            <a:r>
              <a:rPr lang="ja-JP" altLang="en-US" sz="1260" b="1" dirty="0"/>
              <a:t>等を着実に推進</a:t>
            </a:r>
            <a:r>
              <a:rPr lang="ja-JP" altLang="en-US" sz="1260" b="1" dirty="0" smtClean="0"/>
              <a:t>。</a:t>
            </a:r>
            <a:endParaRPr lang="en-US" altLang="ja-JP" sz="1260" b="1" dirty="0" smtClean="0"/>
          </a:p>
          <a:p>
            <a:r>
              <a:rPr lang="ja-JP" altLang="en-US" sz="1260" b="1" dirty="0" smtClean="0"/>
              <a:t>加えて、大阪</a:t>
            </a:r>
            <a:r>
              <a:rPr lang="ja-JP" altLang="en-US" sz="1260" b="1" dirty="0"/>
              <a:t>ヘルスケアパビリオンの建築や運営に向けた準備を進めるとともに、機運醸成アクションプランに基づき、全国的な万博機運の</a:t>
            </a:r>
            <a:r>
              <a:rPr lang="ja-JP" altLang="en-US" sz="1260" b="1" dirty="0" smtClean="0"/>
              <a:t>盛り上げに向け</a:t>
            </a:r>
            <a:r>
              <a:rPr lang="ja-JP" altLang="en-US" sz="1260" b="1" dirty="0"/>
              <a:t>関係機関と連携しイベント開催や</a:t>
            </a:r>
            <a:r>
              <a:rPr lang="en-US" altLang="ja-JP" sz="1260" b="1" dirty="0"/>
              <a:t>PR</a:t>
            </a:r>
            <a:r>
              <a:rPr lang="ja-JP" altLang="en-US" sz="1260" b="1" dirty="0"/>
              <a:t>等を行う。</a:t>
            </a:r>
          </a:p>
        </p:txBody>
      </p:sp>
      <p:sp>
        <p:nvSpPr>
          <p:cNvPr id="29" name="右矢印 28"/>
          <p:cNvSpPr/>
          <p:nvPr/>
        </p:nvSpPr>
        <p:spPr>
          <a:xfrm>
            <a:off x="3299101" y="1833557"/>
            <a:ext cx="2503049" cy="1008138"/>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a:p>
        </p:txBody>
      </p:sp>
      <p:sp>
        <p:nvSpPr>
          <p:cNvPr id="45" name="正方形/長方形 44"/>
          <p:cNvSpPr/>
          <p:nvPr/>
        </p:nvSpPr>
        <p:spPr>
          <a:xfrm>
            <a:off x="3432048" y="2245031"/>
            <a:ext cx="2305370" cy="375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rPr>
              <a:t>○入場券前売販売</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パビリオン</a:t>
            </a:r>
            <a:r>
              <a:rPr lang="ja-JP" altLang="en-US" sz="900" dirty="0" smtClean="0">
                <a:solidFill>
                  <a:schemeClr val="tx1"/>
                </a:solidFill>
                <a:latin typeface="Meiryo UI" panose="020B0604030504040204" pitchFamily="50" charset="-128"/>
                <a:ea typeface="Meiryo UI" panose="020B0604030504040204" pitchFamily="50" charset="-128"/>
              </a:rPr>
              <a:t>等</a:t>
            </a:r>
            <a:r>
              <a:rPr lang="ja-JP" altLang="en-US" sz="900" dirty="0">
                <a:solidFill>
                  <a:schemeClr val="tx1"/>
                </a:solidFill>
                <a:latin typeface="Meiryo UI" panose="020B0604030504040204" pitchFamily="50" charset="-128"/>
                <a:ea typeface="Meiryo UI" panose="020B0604030504040204" pitchFamily="50" charset="-128"/>
              </a:rPr>
              <a:t>　建築</a:t>
            </a:r>
            <a:r>
              <a:rPr lang="ja-JP" altLang="en-US" sz="900" dirty="0" smtClean="0">
                <a:solidFill>
                  <a:schemeClr val="tx1"/>
                </a:solidFill>
                <a:latin typeface="Meiryo UI" panose="020B0604030504040204" pitchFamily="50" charset="-128"/>
                <a:ea typeface="Meiryo UI" panose="020B0604030504040204" pitchFamily="50" charset="-128"/>
              </a:rPr>
              <a:t>工事</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○バス</a:t>
            </a:r>
            <a:r>
              <a:rPr lang="ja-JP" altLang="en-US" sz="900" dirty="0" smtClean="0">
                <a:solidFill>
                  <a:schemeClr val="tx1"/>
                </a:solidFill>
                <a:latin typeface="Meiryo UI" panose="020B0604030504040204" pitchFamily="50" charset="-128"/>
                <a:ea typeface="Meiryo UI" panose="020B0604030504040204" pitchFamily="50" charset="-128"/>
              </a:rPr>
              <a:t>輸送計画</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等</a:t>
            </a:r>
            <a:endParaRPr lang="ja-JP" altLang="en-US" sz="900" dirty="0">
              <a:solidFill>
                <a:schemeClr val="tx1"/>
              </a:solidFill>
              <a:latin typeface="Meiryo UI" panose="020B0604030504040204" pitchFamily="50" charset="-128"/>
              <a:ea typeface="Meiryo UI" panose="020B0604030504040204" pitchFamily="50" charset="-128"/>
            </a:endParaRPr>
          </a:p>
          <a:p>
            <a:endParaRPr lang="ja-JP" altLang="en-US" sz="1120" dirty="0">
              <a:solidFill>
                <a:schemeClr val="tx1"/>
              </a:solidFill>
              <a:latin typeface="Meiryo UI" panose="020B0604030504040204" pitchFamily="50" charset="-128"/>
              <a:ea typeface="Meiryo UI" panose="020B0604030504040204" pitchFamily="50" charset="-128"/>
            </a:endParaRPr>
          </a:p>
        </p:txBody>
      </p:sp>
      <p:sp>
        <p:nvSpPr>
          <p:cNvPr id="7" name="大かっこ 6"/>
          <p:cNvSpPr/>
          <p:nvPr/>
        </p:nvSpPr>
        <p:spPr>
          <a:xfrm>
            <a:off x="6813018" y="2664405"/>
            <a:ext cx="4492526" cy="67048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 name="右矢印 45"/>
          <p:cNvSpPr/>
          <p:nvPr/>
        </p:nvSpPr>
        <p:spPr>
          <a:xfrm>
            <a:off x="491649" y="1797977"/>
            <a:ext cx="2777005" cy="1008138"/>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a:p>
        </p:txBody>
      </p:sp>
      <p:sp>
        <p:nvSpPr>
          <p:cNvPr id="47" name="正方形/長方形 46"/>
          <p:cNvSpPr/>
          <p:nvPr/>
        </p:nvSpPr>
        <p:spPr>
          <a:xfrm>
            <a:off x="538968" y="1848272"/>
            <a:ext cx="2081285" cy="924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rPr>
              <a:t>○入場券販売実施計画</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テーマ事業計画・</a:t>
            </a:r>
            <a:r>
              <a:rPr lang="ja-JP" altLang="en-US" sz="900" dirty="0" smtClean="0">
                <a:solidFill>
                  <a:schemeClr val="tx1"/>
                </a:solidFill>
                <a:latin typeface="Meiryo UI" panose="020B0604030504040204" pitchFamily="50" charset="-128"/>
                <a:ea typeface="Meiryo UI" panose="020B0604030504040204" pitchFamily="50" charset="-128"/>
              </a:rPr>
              <a:t>設計</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○情報通信システム整備</a:t>
            </a:r>
            <a:r>
              <a:rPr lang="ja-JP" altLang="en-US" sz="900" dirty="0" smtClean="0">
                <a:solidFill>
                  <a:schemeClr val="tx1"/>
                </a:solidFill>
                <a:latin typeface="Meiryo UI" panose="020B0604030504040204" pitchFamily="50" charset="-128"/>
                <a:ea typeface="Meiryo UI" panose="020B0604030504040204" pitchFamily="50" charset="-128"/>
              </a:rPr>
              <a:t>計画</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○来場者サービス基本</a:t>
            </a:r>
            <a:r>
              <a:rPr lang="ja-JP" altLang="en-US" sz="900" dirty="0" smtClean="0">
                <a:solidFill>
                  <a:schemeClr val="tx1"/>
                </a:solidFill>
                <a:latin typeface="Meiryo UI" panose="020B0604030504040204" pitchFamily="50" charset="-128"/>
                <a:ea typeface="Meiryo UI" panose="020B0604030504040204" pitchFamily="50" charset="-128"/>
              </a:rPr>
              <a:t>計画</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リスク・危機管理</a:t>
            </a:r>
            <a:r>
              <a:rPr lang="ja-JP" altLang="en-US" sz="900" dirty="0" smtClean="0">
                <a:solidFill>
                  <a:schemeClr val="tx1"/>
                </a:solidFill>
                <a:latin typeface="Meiryo UI" panose="020B0604030504040204" pitchFamily="50" charset="-128"/>
                <a:ea typeface="Meiryo UI" panose="020B0604030504040204" pitchFamily="50" charset="-128"/>
              </a:rPr>
              <a:t>計画</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○催事</a:t>
            </a:r>
            <a:r>
              <a:rPr lang="ja-JP" altLang="en-US" sz="900" dirty="0" smtClean="0">
                <a:solidFill>
                  <a:schemeClr val="tx1"/>
                </a:solidFill>
                <a:latin typeface="Meiryo UI" panose="020B0604030504040204" pitchFamily="50" charset="-128"/>
                <a:ea typeface="Meiryo UI" panose="020B0604030504040204" pitchFamily="50" charset="-128"/>
              </a:rPr>
              <a:t>計画</a:t>
            </a: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等</a:t>
            </a:r>
            <a:endParaRPr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614974" y="2980694"/>
            <a:ext cx="496781" cy="81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ライセンス事業</a:t>
            </a:r>
            <a:endParaRPr lang="en-US" altLang="ja-JP" sz="6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スタート</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49" name="右矢印 48"/>
          <p:cNvSpPr/>
          <p:nvPr/>
        </p:nvSpPr>
        <p:spPr>
          <a:xfrm>
            <a:off x="486155" y="3848056"/>
            <a:ext cx="5314792" cy="1079167"/>
          </a:xfrm>
          <a:prstGeom prst="rightArrow">
            <a:avLst>
              <a:gd name="adj1" fmla="val 88431"/>
              <a:gd name="adj2" fmla="val 56144"/>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a:p>
        </p:txBody>
      </p:sp>
      <p:sp>
        <p:nvSpPr>
          <p:cNvPr id="43" name="正方形/長方形 42"/>
          <p:cNvSpPr/>
          <p:nvPr/>
        </p:nvSpPr>
        <p:spPr>
          <a:xfrm>
            <a:off x="535198" y="3929158"/>
            <a:ext cx="4981247" cy="937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2025</a:t>
            </a:r>
            <a:r>
              <a:rPr lang="ja-JP" altLang="en-US" sz="1000" dirty="0" smtClean="0">
                <a:solidFill>
                  <a:schemeClr val="tx1"/>
                </a:solidFill>
                <a:latin typeface="Meiryo UI" panose="020B0604030504040204" pitchFamily="50" charset="-128"/>
                <a:ea typeface="Meiryo UI" panose="020B0604030504040204" pitchFamily="50" charset="-128"/>
              </a:rPr>
              <a:t>年大阪・関西万博推進本部</a:t>
            </a: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専門部会等で府市の取組みを推進</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会場内外における保健医療衛生に関する取組み</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　　万博への参加促進や学校教育との連携に関する取組み　　等</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●国や関係</a:t>
            </a:r>
            <a:r>
              <a:rPr lang="ja-JP" altLang="en-US" sz="1000" dirty="0" smtClean="0">
                <a:solidFill>
                  <a:schemeClr val="tx1"/>
                </a:solidFill>
                <a:latin typeface="Meiryo UI" panose="020B0604030504040204" pitchFamily="50" charset="-128"/>
                <a:ea typeface="Meiryo UI" panose="020B0604030504040204" pitchFamily="50" charset="-128"/>
              </a:rPr>
              <a:t>機関と会場整備・交通アクセスに関する調整</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●大阪パビリオンの実施計画等の策定・</a:t>
            </a:r>
            <a:r>
              <a:rPr lang="ja-JP" altLang="en-US" sz="1000" dirty="0">
                <a:solidFill>
                  <a:schemeClr val="tx1"/>
                </a:solidFill>
                <a:latin typeface="Meiryo UI" panose="020B0604030504040204" pitchFamily="50" charset="-128"/>
                <a:ea typeface="Meiryo UI" panose="020B0604030504040204" pitchFamily="50" charset="-128"/>
              </a:rPr>
              <a:t>建築</a:t>
            </a:r>
            <a:r>
              <a:rPr lang="ja-JP" altLang="en-US" sz="1000" dirty="0" smtClean="0">
                <a:solidFill>
                  <a:schemeClr val="tx1"/>
                </a:solidFill>
                <a:latin typeface="Meiryo UI" panose="020B0604030504040204" pitchFamily="50" charset="-128"/>
                <a:ea typeface="Meiryo UI" panose="020B0604030504040204" pitchFamily="50" charset="-128"/>
              </a:rPr>
              <a:t>・運営準備等</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●府内市町村</a:t>
            </a:r>
            <a:r>
              <a:rPr lang="ja-JP" altLang="en-US" sz="1000" dirty="0">
                <a:solidFill>
                  <a:schemeClr val="tx1"/>
                </a:solidFill>
                <a:latin typeface="Meiryo UI" panose="020B0604030504040204" pitchFamily="50" charset="-128"/>
                <a:ea typeface="Meiryo UI" panose="020B0604030504040204" pitchFamily="50" charset="-128"/>
              </a:rPr>
              <a:t>や</a:t>
            </a:r>
            <a:r>
              <a:rPr lang="ja-JP" altLang="en-US" sz="1000" dirty="0" smtClean="0">
                <a:solidFill>
                  <a:schemeClr val="tx1"/>
                </a:solidFill>
                <a:latin typeface="Meiryo UI" panose="020B0604030504040204" pitchFamily="50" charset="-128"/>
                <a:ea typeface="Meiryo UI" panose="020B0604030504040204" pitchFamily="50" charset="-128"/>
              </a:rPr>
              <a:t>関係団体等との連携による機運醸成の取組み　　　　　　　　　　等</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9" name="大かっこ 8"/>
          <p:cNvSpPr/>
          <p:nvPr/>
        </p:nvSpPr>
        <p:spPr>
          <a:xfrm>
            <a:off x="604773" y="4106812"/>
            <a:ext cx="3093386" cy="28803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正方形/長方形 41"/>
          <p:cNvSpPr/>
          <p:nvPr/>
        </p:nvSpPr>
        <p:spPr>
          <a:xfrm>
            <a:off x="1064175" y="2944513"/>
            <a:ext cx="687446" cy="95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大阪パビリオン</a:t>
            </a:r>
            <a:endParaRPr lang="en-US" altLang="ja-JP" sz="6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建築基本設計の公表</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16611" y="2951534"/>
            <a:ext cx="635553" cy="96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大阪・関西万博</a:t>
            </a:r>
            <a:endParaRPr lang="en-US" altLang="ja-JP" sz="6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アクションプランの改定　</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014932" y="2928392"/>
            <a:ext cx="575002" cy="671376"/>
          </a:xfrm>
          <a:prstGeom prst="rect">
            <a:avLst/>
          </a:prstGeom>
          <a:noFill/>
        </p:spPr>
        <p:txBody>
          <a:bodyPr vert="eaVert" wrap="square" rtlCol="0">
            <a:spAutoFit/>
          </a:bodyPr>
          <a:lstStyle/>
          <a:p>
            <a:endParaRPr kumimoji="1" lang="ja-JP" altLang="en-US" dirty="0"/>
          </a:p>
        </p:txBody>
      </p:sp>
      <p:sp>
        <p:nvSpPr>
          <p:cNvPr id="51" name="正方形/長方形 50"/>
          <p:cNvSpPr/>
          <p:nvPr/>
        </p:nvSpPr>
        <p:spPr>
          <a:xfrm>
            <a:off x="1529406" y="2948210"/>
            <a:ext cx="687446" cy="95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大阪パビリオンの</a:t>
            </a:r>
            <a:endParaRPr lang="en-US" altLang="ja-JP" sz="6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名称決定</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2011475" y="2954010"/>
            <a:ext cx="687446" cy="95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smtClean="0">
                <a:solidFill>
                  <a:schemeClr val="tx1"/>
                </a:solidFill>
                <a:latin typeface="Meiryo UI" panose="020B0604030504040204" pitchFamily="50" charset="-128"/>
                <a:ea typeface="Meiryo UI" panose="020B0604030504040204" pitchFamily="50" charset="-128"/>
              </a:rPr>
              <a:t>１００日前</a:t>
            </a:r>
            <a:r>
              <a:rPr lang="ja-JP" altLang="en-US" sz="600" dirty="0" smtClean="0">
                <a:solidFill>
                  <a:schemeClr val="tx1"/>
                </a:solidFill>
                <a:latin typeface="Meiryo UI" panose="020B0604030504040204" pitchFamily="50" charset="-128"/>
                <a:ea typeface="Meiryo UI" panose="020B0604030504040204" pitchFamily="50" charset="-128"/>
              </a:rPr>
              <a:t>イベント</a:t>
            </a:r>
            <a:endParaRPr lang="en-US" altLang="ja-JP" sz="6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開催</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1203952" y="2771649"/>
            <a:ext cx="635553" cy="274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dirty="0" smtClean="0">
                <a:solidFill>
                  <a:schemeClr val="tx1"/>
                </a:solidFill>
                <a:latin typeface="Meiryo UI" panose="020B0604030504040204" pitchFamily="50" charset="-128"/>
                <a:ea typeface="Meiryo UI" panose="020B0604030504040204" pitchFamily="50" charset="-128"/>
              </a:rPr>
              <a:t>6/17</a:t>
            </a:r>
            <a:r>
              <a:rPr lang="ja-JP" altLang="en-US" sz="600" dirty="0" smtClean="0">
                <a:solidFill>
                  <a:schemeClr val="tx1"/>
                </a:solidFill>
                <a:latin typeface="Meiryo UI" panose="020B0604030504040204" pitchFamily="50" charset="-128"/>
                <a:ea typeface="Meiryo UI" panose="020B0604030504040204" pitchFamily="50" charset="-128"/>
              </a:rPr>
              <a:t>　</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674879" y="2767286"/>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dirty="0" smtClean="0">
                <a:solidFill>
                  <a:schemeClr val="tx1"/>
                </a:solidFill>
                <a:latin typeface="Meiryo UI" panose="020B0604030504040204" pitchFamily="50" charset="-128"/>
                <a:ea typeface="Meiryo UI" panose="020B0604030504040204" pitchFamily="50" charset="-128"/>
              </a:rPr>
              <a:t>7/13</a:t>
            </a:r>
            <a:r>
              <a:rPr lang="ja-JP" altLang="en-US" sz="600" dirty="0" smtClean="0">
                <a:solidFill>
                  <a:schemeClr val="tx1"/>
                </a:solidFill>
                <a:latin typeface="Meiryo UI" panose="020B0604030504040204" pitchFamily="50" charset="-128"/>
                <a:ea typeface="Meiryo UI" panose="020B0604030504040204" pitchFamily="50" charset="-128"/>
              </a:rPr>
              <a:t>　</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155545" y="2766373"/>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dirty="0" smtClean="0">
                <a:solidFill>
                  <a:schemeClr val="tx1"/>
                </a:solidFill>
                <a:latin typeface="Meiryo UI" panose="020B0604030504040204" pitchFamily="50" charset="-128"/>
                <a:ea typeface="Meiryo UI" panose="020B0604030504040204" pitchFamily="50" charset="-128"/>
              </a:rPr>
              <a:t>7/18</a:t>
            </a:r>
            <a:r>
              <a:rPr lang="ja-JP" altLang="en-US" sz="600" dirty="0" smtClean="0">
                <a:solidFill>
                  <a:schemeClr val="tx1"/>
                </a:solidFill>
                <a:latin typeface="Meiryo UI" panose="020B0604030504040204" pitchFamily="50" charset="-128"/>
                <a:ea typeface="Meiryo UI" panose="020B0604030504040204" pitchFamily="50" charset="-128"/>
              </a:rPr>
              <a:t>　</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2625757" y="2766373"/>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秋以降</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656388" y="2771374"/>
            <a:ext cx="635553" cy="27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dirty="0" smtClean="0">
                <a:solidFill>
                  <a:schemeClr val="tx1"/>
                </a:solidFill>
                <a:latin typeface="Meiryo UI" panose="020B0604030504040204" pitchFamily="50" charset="-128"/>
                <a:ea typeface="Meiryo UI" panose="020B0604030504040204" pitchFamily="50" charset="-128"/>
              </a:rPr>
              <a:t>6/10</a:t>
            </a:r>
            <a:r>
              <a:rPr lang="ja-JP" altLang="en-US" sz="600" dirty="0" smtClean="0">
                <a:solidFill>
                  <a:schemeClr val="tx1"/>
                </a:solidFill>
                <a:latin typeface="Meiryo UI" panose="020B0604030504040204" pitchFamily="50" charset="-128"/>
                <a:ea typeface="Meiryo UI" panose="020B0604030504040204" pitchFamily="50" charset="-128"/>
              </a:rPr>
              <a:t>　</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897442" y="8942355"/>
            <a:ext cx="3212772" cy="500137"/>
          </a:xfrm>
          <a:prstGeom prst="rect">
            <a:avLst/>
          </a:prstGeom>
          <a:noFill/>
          <a:ln>
            <a:noFill/>
          </a:ln>
        </p:spPr>
        <p:txBody>
          <a:bodyPr wrap="square" lIns="126000" tIns="0" rIns="126000" bIns="0" rtlCol="0">
            <a:spAutoFit/>
          </a:bodyPr>
          <a:lstStyle/>
          <a:p>
            <a:pPr marL="126682" indent="-126682">
              <a:lnSpc>
                <a:spcPts val="13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・日本の先進的な医療品等の情報発信　　　　　　</a:t>
            </a:r>
          </a:p>
          <a:p>
            <a:pPr marL="126682" indent="-126682">
              <a:lnSpc>
                <a:spcPts val="13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・地域ツーリズム促進事業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3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大かっこ 60"/>
          <p:cNvSpPr/>
          <p:nvPr/>
        </p:nvSpPr>
        <p:spPr>
          <a:xfrm>
            <a:off x="235208" y="8876206"/>
            <a:ext cx="6109641" cy="550420"/>
          </a:xfrm>
          <a:prstGeom prst="bracketPair">
            <a:avLst>
              <a:gd name="adj" fmla="val 986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310345" y="8781651"/>
            <a:ext cx="3978446" cy="128240"/>
          </a:xfrm>
          <a:prstGeom prst="rect">
            <a:avLst/>
          </a:prstGeom>
          <a:noFill/>
          <a:ln>
            <a:noFill/>
          </a:ln>
        </p:spPr>
        <p:txBody>
          <a:bodyPr wrap="square" lIns="126000" tIns="0" rIns="126000" bIns="0" rtlCol="0">
            <a:spAutoFit/>
          </a:bodyPr>
          <a:lstStyle/>
          <a:p>
            <a:pPr marL="126682" indent="-126682">
              <a:lnSpc>
                <a:spcPts val="10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追加施策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236672" y="8942355"/>
            <a:ext cx="5928242" cy="500137"/>
          </a:xfrm>
          <a:prstGeom prst="rect">
            <a:avLst/>
          </a:prstGeom>
          <a:noFill/>
          <a:ln>
            <a:noFill/>
          </a:ln>
        </p:spPr>
        <p:txBody>
          <a:bodyPr wrap="square" lIns="126000" tIns="0" rIns="126000" bIns="0" rtlCol="0">
            <a:spAutoFit/>
          </a:bodyPr>
          <a:lstStyle/>
          <a:p>
            <a:pPr marL="126682" indent="-126682">
              <a:lnSpc>
                <a:spcPts val="13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・細胞医療・遺伝子治療分野の情報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発信　　　　　　　　　　　　　　　</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3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・万博会場を活用した先端テクノロジーの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実証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3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・万博会場を活用した未来思考の中小企業の魅力・価値の発信</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3690561" y="2989089"/>
            <a:ext cx="496781" cy="81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５００日前</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3701344" y="2774768"/>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dirty="0" smtClean="0">
                <a:solidFill>
                  <a:schemeClr val="tx1"/>
                </a:solidFill>
                <a:latin typeface="Meiryo UI" panose="020B0604030504040204" pitchFamily="50" charset="-128"/>
                <a:ea typeface="Meiryo UI" panose="020B0604030504040204" pitchFamily="50" charset="-128"/>
              </a:rPr>
              <a:t>11/30</a:t>
            </a: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966550" y="2991883"/>
            <a:ext cx="496781" cy="81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dirty="0" smtClean="0">
                <a:solidFill>
                  <a:schemeClr val="tx1"/>
                </a:solidFill>
                <a:latin typeface="Meiryo UI" panose="020B0604030504040204" pitchFamily="50" charset="-128"/>
                <a:ea typeface="Meiryo UI" panose="020B0604030504040204" pitchFamily="50" charset="-128"/>
              </a:rPr>
              <a:t>１００日前</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5047459" y="2785550"/>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dirty="0" smtClean="0">
                <a:solidFill>
                  <a:schemeClr val="tx1"/>
                </a:solidFill>
                <a:latin typeface="Meiryo UI" panose="020B0604030504040204" pitchFamily="50" charset="-128"/>
                <a:ea typeface="Meiryo UI" panose="020B0604030504040204" pitchFamily="50" charset="-128"/>
              </a:rPr>
              <a:t>1/3</a:t>
            </a:r>
            <a:endParaRPr lang="ja-JP"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5702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555"/>
            <a:ext cx="13083918" cy="4853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r>
              <a:rPr lang="ja-JP" altLang="en-US" sz="2000" b="1" dirty="0" smtClean="0">
                <a:solidFill>
                  <a:schemeClr val="bg1"/>
                </a:solidFill>
              </a:rPr>
              <a:t>会場整備等に関する取組み</a:t>
            </a:r>
            <a:endParaRPr lang="ja-JP" altLang="en-US" sz="2000" b="1" dirty="0">
              <a:solidFill>
                <a:schemeClr val="bg1"/>
              </a:solidFill>
            </a:endParaRPr>
          </a:p>
        </p:txBody>
      </p:sp>
      <p:sp>
        <p:nvSpPr>
          <p:cNvPr id="142" name="正方形/長方形 141">
            <a:extLst>
              <a:ext uri="{FF2B5EF4-FFF2-40B4-BE49-F238E27FC236}">
                <a16:creationId xmlns:a16="http://schemas.microsoft.com/office/drawing/2014/main" id="{4A74253E-C327-428A-8707-B38B1DDE9BC4}"/>
              </a:ext>
            </a:extLst>
          </p:cNvPr>
          <p:cNvSpPr/>
          <p:nvPr/>
        </p:nvSpPr>
        <p:spPr>
          <a:xfrm>
            <a:off x="11864405" y="36757"/>
            <a:ext cx="1080121" cy="360000"/>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資料２</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4" name="正方形/長方形 173"/>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２</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41" name="L 字 40"/>
          <p:cNvSpPr/>
          <p:nvPr/>
        </p:nvSpPr>
        <p:spPr>
          <a:xfrm rot="5400000">
            <a:off x="8090464" y="4328899"/>
            <a:ext cx="3391290" cy="6395935"/>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116" name="テキスト ボックス 115"/>
          <p:cNvSpPr txBox="1"/>
          <p:nvPr/>
        </p:nvSpPr>
        <p:spPr>
          <a:xfrm>
            <a:off x="-56538" y="7546585"/>
            <a:ext cx="6539177" cy="1846659"/>
          </a:xfrm>
          <a:prstGeom prst="rect">
            <a:avLst/>
          </a:prstGeom>
          <a:noFill/>
          <a:ln>
            <a:noFill/>
          </a:ln>
        </p:spPr>
        <p:txBody>
          <a:bodyPr wrap="square" lIns="126000" tIns="0" rIns="126000" bIns="0" rtlCol="0">
            <a:spAutoFit/>
          </a:bodyPr>
          <a:lstStyle/>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●持続可能な大阪・関西万博に向けた方針の策定等</a:t>
            </a: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４月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日に、「</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持続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可能な大阪</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・関西万博に向けた方針」</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を策定。とりわけ脱炭素</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・資源循環に関して、大阪・</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関西万博</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で目指すべき方向性や核と</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なる対策</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の候補等に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ついて、</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に公表</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した「</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EXPO 2025</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グリーンビジョン</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改定した</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●持続可能性に配慮</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した調達</a:t>
            </a: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コードの策定</a:t>
            </a:r>
            <a:endParaRPr lang="en-US" altLang="ja-JP" sz="1260" b="1"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 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日に、物品</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やサービスの調達プロセスに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おける持続</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可能性への配慮を実現するため</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の基準</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や運用方法等を定めた「持続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可能性</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に配慮した調達コード」に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ついて策定し、公表。</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en-US" altLang="ja-JP"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木材と紙については、個別基準も設定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。物品</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別の個別基準の追加等に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ついて引き続き</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検討を行う。</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a:extLst>
              <a:ext uri="{FF2B5EF4-FFF2-40B4-BE49-F238E27FC236}">
                <a16:creationId xmlns:a16="http://schemas.microsoft.com/office/drawing/2014/main" id="{D0C136B1-7F89-4103-8FFC-E8FDBDDD6E78}"/>
              </a:ext>
            </a:extLst>
          </p:cNvPr>
          <p:cNvSpPr/>
          <p:nvPr/>
        </p:nvSpPr>
        <p:spPr>
          <a:xfrm>
            <a:off x="6590923" y="5831220"/>
            <a:ext cx="6408000" cy="288000"/>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00" b="1" dirty="0" smtClean="0">
                <a:solidFill>
                  <a:schemeClr val="bg1"/>
                </a:solidFill>
              </a:rPr>
              <a:t>３</a:t>
            </a:r>
            <a:r>
              <a:rPr lang="en-US" altLang="ja-JP" sz="1200" b="1" dirty="0" smtClean="0">
                <a:solidFill>
                  <a:schemeClr val="bg1"/>
                </a:solidFill>
              </a:rPr>
              <a:t>.</a:t>
            </a:r>
            <a:r>
              <a:rPr lang="ja-JP" altLang="en-US" sz="1200" b="1" dirty="0" smtClean="0">
                <a:solidFill>
                  <a:schemeClr val="bg1"/>
                </a:solidFill>
              </a:rPr>
              <a:t>交通アクセスに関すること</a:t>
            </a:r>
            <a:endParaRPr lang="ja-JP" altLang="en-US" sz="1200" b="1" dirty="0">
              <a:solidFill>
                <a:schemeClr val="bg1"/>
              </a:solidFill>
            </a:endParaRPr>
          </a:p>
        </p:txBody>
      </p:sp>
      <p:sp>
        <p:nvSpPr>
          <p:cNvPr id="123" name="正方形/長方形 122">
            <a:extLst>
              <a:ext uri="{FF2B5EF4-FFF2-40B4-BE49-F238E27FC236}">
                <a16:creationId xmlns:a16="http://schemas.microsoft.com/office/drawing/2014/main" id="{D0C136B1-7F89-4103-8FFC-E8FDBDDD6E78}"/>
              </a:ext>
            </a:extLst>
          </p:cNvPr>
          <p:cNvSpPr/>
          <p:nvPr/>
        </p:nvSpPr>
        <p:spPr>
          <a:xfrm>
            <a:off x="6619159" y="7677599"/>
            <a:ext cx="6372000" cy="288000"/>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00" b="1" dirty="0" smtClean="0">
                <a:solidFill>
                  <a:schemeClr val="bg1"/>
                </a:solidFill>
              </a:rPr>
              <a:t>４</a:t>
            </a:r>
            <a:r>
              <a:rPr lang="en-US" altLang="ja-JP" sz="1200" b="1" dirty="0" smtClean="0">
                <a:solidFill>
                  <a:schemeClr val="bg1"/>
                </a:solidFill>
              </a:rPr>
              <a:t>.</a:t>
            </a:r>
            <a:r>
              <a:rPr lang="ja-JP" altLang="en-US" sz="1200" b="1" dirty="0" smtClean="0">
                <a:solidFill>
                  <a:schemeClr val="bg1"/>
                </a:solidFill>
              </a:rPr>
              <a:t>安全対策に関すること</a:t>
            </a:r>
            <a:endParaRPr lang="ja-JP" altLang="en-US" sz="1200" b="1" dirty="0">
              <a:solidFill>
                <a:schemeClr val="bg1"/>
              </a:solidFill>
            </a:endParaRPr>
          </a:p>
        </p:txBody>
      </p:sp>
      <p:sp>
        <p:nvSpPr>
          <p:cNvPr id="79" name="L 字 78"/>
          <p:cNvSpPr/>
          <p:nvPr/>
        </p:nvSpPr>
        <p:spPr>
          <a:xfrm rot="5400000">
            <a:off x="4054289" y="-3229848"/>
            <a:ext cx="4991421" cy="12852000"/>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80" name="正方形/長方形 79">
            <a:extLst>
              <a:ext uri="{FF2B5EF4-FFF2-40B4-BE49-F238E27FC236}">
                <a16:creationId xmlns:a16="http://schemas.microsoft.com/office/drawing/2014/main" id="{D0C136B1-7F89-4103-8FFC-E8FDBDDD6E78}"/>
              </a:ext>
            </a:extLst>
          </p:cNvPr>
          <p:cNvSpPr/>
          <p:nvPr/>
        </p:nvSpPr>
        <p:spPr>
          <a:xfrm>
            <a:off x="126113" y="554911"/>
            <a:ext cx="12888000" cy="288000"/>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１</a:t>
            </a:r>
            <a:r>
              <a:rPr lang="en-US" altLang="ja-JP" sz="1200" b="1" dirty="0" smtClean="0">
                <a:solidFill>
                  <a:schemeClr val="bg1"/>
                </a:solidFill>
              </a:rPr>
              <a:t>.</a:t>
            </a:r>
            <a:r>
              <a:rPr lang="ja-JP" altLang="en-US" sz="1200" b="1" dirty="0" smtClean="0">
                <a:solidFill>
                  <a:schemeClr val="bg1"/>
                </a:solidFill>
              </a:rPr>
              <a:t>会場整備に関すること</a:t>
            </a:r>
            <a:endParaRPr lang="ja-JP" altLang="en-US" sz="1200" b="1" dirty="0">
              <a:solidFill>
                <a:schemeClr val="bg1"/>
              </a:solidFill>
            </a:endParaRPr>
          </a:p>
        </p:txBody>
      </p:sp>
      <p:sp>
        <p:nvSpPr>
          <p:cNvPr id="81" name="テキスト ボックス 29"/>
          <p:cNvSpPr txBox="1"/>
          <p:nvPr/>
        </p:nvSpPr>
        <p:spPr>
          <a:xfrm>
            <a:off x="10415731" y="5372168"/>
            <a:ext cx="2587866" cy="3067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dirty="0">
                <a:effectLst/>
                <a:latin typeface="+mn-ea"/>
                <a:cs typeface="Times New Roman" panose="02020603050405020304" pitchFamily="18" charset="0"/>
              </a:rPr>
              <a:t>提供：２０２５年日本国際博覧会協会（一部加工）</a:t>
            </a:r>
            <a:endParaRPr lang="ja-JP" sz="1200" dirty="0">
              <a:effectLst/>
              <a:latin typeface="+mn-ea"/>
              <a:cs typeface="ＭＳ Ｐゴシック" panose="020B0600070205080204" pitchFamily="50" charset="-128"/>
            </a:endParaRPr>
          </a:p>
        </p:txBody>
      </p:sp>
      <p:sp>
        <p:nvSpPr>
          <p:cNvPr id="82" name="テキスト ボックス 81"/>
          <p:cNvSpPr txBox="1"/>
          <p:nvPr/>
        </p:nvSpPr>
        <p:spPr>
          <a:xfrm>
            <a:off x="1493590" y="4474676"/>
            <a:ext cx="4102039" cy="253916"/>
          </a:xfrm>
          <a:prstGeom prst="rect">
            <a:avLst/>
          </a:prstGeom>
          <a:noFill/>
        </p:spPr>
        <p:txBody>
          <a:bodyPr wrap="square" rtlCol="0">
            <a:spAutoFit/>
          </a:bodyPr>
          <a:lstStyle/>
          <a:p>
            <a:pPr algn="ctr"/>
            <a:r>
              <a:rPr lang="ja-JP" altLang="en-US" sz="1050" dirty="0" smtClean="0"/>
              <a:t>大屋根（リング）の新パース図</a:t>
            </a:r>
            <a:endParaRPr lang="en-US" altLang="ja-JP" sz="1050" dirty="0" smtClean="0"/>
          </a:p>
        </p:txBody>
      </p:sp>
      <p:sp>
        <p:nvSpPr>
          <p:cNvPr id="83" name="正方形/長方形 82"/>
          <p:cNvSpPr/>
          <p:nvPr/>
        </p:nvSpPr>
        <p:spPr>
          <a:xfrm>
            <a:off x="6641999" y="1310635"/>
            <a:ext cx="6196156" cy="40249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8272151" y="1337495"/>
            <a:ext cx="2787212" cy="276999"/>
          </a:xfrm>
          <a:prstGeom prst="rect">
            <a:avLst/>
          </a:prstGeom>
          <a:noFill/>
        </p:spPr>
        <p:txBody>
          <a:bodyPr wrap="square" rtlCol="0">
            <a:spAutoFit/>
          </a:bodyPr>
          <a:lstStyle/>
          <a:p>
            <a:pPr algn="ctr"/>
            <a:r>
              <a:rPr lang="ja-JP" altLang="en-US" sz="1200" dirty="0" smtClean="0"/>
              <a:t>施設整備工事</a:t>
            </a:r>
            <a:r>
              <a:rPr kumimoji="1" lang="en-US" altLang="ja-JP" sz="1200" dirty="0" smtClean="0"/>
              <a:t>(</a:t>
            </a:r>
            <a:r>
              <a:rPr kumimoji="1" lang="ja-JP" altLang="en-US" sz="1200" dirty="0" smtClean="0"/>
              <a:t>建築工事</a:t>
            </a:r>
            <a:r>
              <a:rPr kumimoji="1" lang="en-US" altLang="ja-JP" sz="1200" dirty="0" smtClean="0"/>
              <a:t>)</a:t>
            </a:r>
            <a:r>
              <a:rPr kumimoji="1" lang="ja-JP" altLang="en-US" sz="1200" dirty="0" smtClean="0"/>
              <a:t>　　</a:t>
            </a:r>
            <a:r>
              <a:rPr lang="ja-JP" altLang="en-US" sz="1200" dirty="0" smtClean="0"/>
              <a:t>工区割図</a:t>
            </a:r>
            <a:endParaRPr kumimoji="1" lang="en-US" altLang="ja-JP" sz="1200" dirty="0" smtClean="0"/>
          </a:p>
        </p:txBody>
      </p:sp>
      <p:pic>
        <p:nvPicPr>
          <p:cNvPr id="85" name="図 84"/>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96" t="2392" r="2691" b="7938"/>
          <a:stretch/>
        </p:blipFill>
        <p:spPr bwMode="auto">
          <a:xfrm>
            <a:off x="6709331" y="1595286"/>
            <a:ext cx="6037731" cy="3308589"/>
          </a:xfrm>
          <a:prstGeom prst="rect">
            <a:avLst/>
          </a:prstGeom>
        </p:spPr>
      </p:pic>
      <p:sp>
        <p:nvSpPr>
          <p:cNvPr id="87" name="フリーフォーム 86"/>
          <p:cNvSpPr>
            <a:spLocks noChangeAspect="1"/>
          </p:cNvSpPr>
          <p:nvPr/>
        </p:nvSpPr>
        <p:spPr>
          <a:xfrm>
            <a:off x="7796097" y="2280101"/>
            <a:ext cx="1518857" cy="1423127"/>
          </a:xfrm>
          <a:custGeom>
            <a:avLst/>
            <a:gdLst>
              <a:gd name="connsiteX0" fmla="*/ 723900 w 1133475"/>
              <a:gd name="connsiteY0" fmla="*/ 1062038 h 1062038"/>
              <a:gd name="connsiteX1" fmla="*/ 0 w 1133475"/>
              <a:gd name="connsiteY1" fmla="*/ 862013 h 1062038"/>
              <a:gd name="connsiteX2" fmla="*/ 233363 w 1133475"/>
              <a:gd name="connsiteY2" fmla="*/ 542925 h 1062038"/>
              <a:gd name="connsiteX3" fmla="*/ 157163 w 1133475"/>
              <a:gd name="connsiteY3" fmla="*/ 547688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66763 w 1133475"/>
              <a:gd name="connsiteY22" fmla="*/ 647700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33363 w 1133475"/>
              <a:gd name="connsiteY2" fmla="*/ 542925 h 1062038"/>
              <a:gd name="connsiteX3" fmla="*/ 157163 w 1133475"/>
              <a:gd name="connsiteY3" fmla="*/ 547688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33363 w 1133475"/>
              <a:gd name="connsiteY2" fmla="*/ 542925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42888 w 1133475"/>
              <a:gd name="connsiteY2" fmla="*/ 528637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42888 w 1133475"/>
              <a:gd name="connsiteY2" fmla="*/ 528637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23794 w 1133475"/>
              <a:gd name="connsiteY25" fmla="*/ 719186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42888 w 1133475"/>
              <a:gd name="connsiteY2" fmla="*/ 528637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23794 w 1133475"/>
              <a:gd name="connsiteY25" fmla="*/ 719186 h 1062038"/>
              <a:gd name="connsiteX26" fmla="*/ 761882 w 1133475"/>
              <a:gd name="connsiteY26" fmla="*/ 938308 h 1062038"/>
              <a:gd name="connsiteX27" fmla="*/ 723900 w 1133475"/>
              <a:gd name="connsiteY27" fmla="*/ 1062038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3475" h="1062038">
                <a:moveTo>
                  <a:pt x="723900" y="1062038"/>
                </a:moveTo>
                <a:lnTo>
                  <a:pt x="0" y="862013"/>
                </a:lnTo>
                <a:lnTo>
                  <a:pt x="242888" y="528637"/>
                </a:lnTo>
                <a:lnTo>
                  <a:pt x="161926" y="542925"/>
                </a:lnTo>
                <a:lnTo>
                  <a:pt x="547688" y="0"/>
                </a:lnTo>
                <a:lnTo>
                  <a:pt x="766763" y="61913"/>
                </a:lnTo>
                <a:lnTo>
                  <a:pt x="819150" y="214313"/>
                </a:lnTo>
                <a:lnTo>
                  <a:pt x="909638" y="190500"/>
                </a:lnTo>
                <a:lnTo>
                  <a:pt x="985838" y="190500"/>
                </a:lnTo>
                <a:lnTo>
                  <a:pt x="1133475" y="214313"/>
                </a:lnTo>
                <a:lnTo>
                  <a:pt x="1104900" y="285750"/>
                </a:lnTo>
                <a:lnTo>
                  <a:pt x="1000125" y="257175"/>
                </a:lnTo>
                <a:lnTo>
                  <a:pt x="976313" y="323850"/>
                </a:lnTo>
                <a:lnTo>
                  <a:pt x="1023938" y="319088"/>
                </a:lnTo>
                <a:lnTo>
                  <a:pt x="990600" y="376238"/>
                </a:lnTo>
                <a:lnTo>
                  <a:pt x="1047750" y="385763"/>
                </a:lnTo>
                <a:lnTo>
                  <a:pt x="1033463" y="438150"/>
                </a:lnTo>
                <a:lnTo>
                  <a:pt x="962025" y="414338"/>
                </a:lnTo>
                <a:lnTo>
                  <a:pt x="923925" y="461963"/>
                </a:lnTo>
                <a:lnTo>
                  <a:pt x="847725" y="461963"/>
                </a:lnTo>
                <a:lnTo>
                  <a:pt x="842963" y="542925"/>
                </a:lnTo>
                <a:lnTo>
                  <a:pt x="790575" y="552450"/>
                </a:lnTo>
                <a:lnTo>
                  <a:pt x="776288" y="642937"/>
                </a:lnTo>
                <a:lnTo>
                  <a:pt x="838200" y="633413"/>
                </a:lnTo>
                <a:lnTo>
                  <a:pt x="842963" y="681038"/>
                </a:lnTo>
                <a:lnTo>
                  <a:pt x="823794" y="719186"/>
                </a:lnTo>
                <a:lnTo>
                  <a:pt x="761882" y="938308"/>
                </a:lnTo>
                <a:lnTo>
                  <a:pt x="723900" y="1062038"/>
                </a:lnTo>
                <a:close/>
              </a:path>
            </a:pathLst>
          </a:cu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flipV="1">
            <a:off x="7765757" y="3132892"/>
            <a:ext cx="687580" cy="570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テキスト ボックス 20"/>
          <p:cNvSpPr txBox="1"/>
          <p:nvPr/>
        </p:nvSpPr>
        <p:spPr>
          <a:xfrm>
            <a:off x="11174452" y="1592805"/>
            <a:ext cx="1572609" cy="547789"/>
          </a:xfrm>
          <a:prstGeom prst="rect">
            <a:avLst/>
          </a:prstGeom>
          <a:pattFill prst="pct60">
            <a:fgClr>
              <a:schemeClr val="bg1">
                <a:lumMod val="95000"/>
              </a:schemeClr>
            </a:fgClr>
            <a:bgClr>
              <a:schemeClr val="bg1">
                <a:lumMod val="85000"/>
              </a:schemeClr>
            </a:bgClr>
          </a:patt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①</a:t>
            </a:r>
            <a:r>
              <a:rPr 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PW</a:t>
            </a:r>
            <a:r>
              <a:rPr lang="ja-JP" sz="1200" b="1" kern="100" dirty="0">
                <a:effectLst/>
                <a:latin typeface="游明朝" panose="02020400000000000000" pitchFamily="18" charset="-128"/>
                <a:ea typeface="ＭＳ ゴシック" panose="020B0609070205080204" pitchFamily="49" charset="-128"/>
                <a:cs typeface="Times New Roman" panose="02020603050405020304" pitchFamily="18" charset="0"/>
              </a:rPr>
              <a:t>北東工区</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リング</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東含む</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6" name="フリーフォーム 125"/>
          <p:cNvSpPr>
            <a:spLocks noChangeAspect="1"/>
          </p:cNvSpPr>
          <p:nvPr/>
        </p:nvSpPr>
        <p:spPr>
          <a:xfrm>
            <a:off x="8369029" y="3270028"/>
            <a:ext cx="2660147" cy="1528790"/>
          </a:xfrm>
          <a:custGeom>
            <a:avLst/>
            <a:gdLst>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50" fmla="*/ 41275 w 2032000"/>
              <a:gd name="connsiteY50" fmla="*/ 269875 h 1149350"/>
              <a:gd name="connsiteX51" fmla="*/ 53975 w 2032000"/>
              <a:gd name="connsiteY51" fmla="*/ 269875 h 1149350"/>
              <a:gd name="connsiteX52" fmla="*/ 73025 w 2032000"/>
              <a:gd name="connsiteY52" fmla="*/ 2921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50" fmla="*/ 41275 w 2032000"/>
              <a:gd name="connsiteY50" fmla="*/ 269875 h 1149350"/>
              <a:gd name="connsiteX51" fmla="*/ 73025 w 2032000"/>
              <a:gd name="connsiteY51" fmla="*/ 2921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50" fmla="*/ 73025 w 2032000"/>
              <a:gd name="connsiteY50" fmla="*/ 2921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3969 w 2032000"/>
              <a:gd name="connsiteY49" fmla="*/ 2540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3969 w 2032000"/>
              <a:gd name="connsiteY49" fmla="*/ 254000 h 1149350"/>
              <a:gd name="connsiteX50" fmla="*/ 56356 w 2032000"/>
              <a:gd name="connsiteY50" fmla="*/ 325438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3969 w 2032000"/>
              <a:gd name="connsiteY49" fmla="*/ 254000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20637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206375 h 1149350"/>
              <a:gd name="connsiteX7" fmla="*/ 422275 w 2032000"/>
              <a:gd name="connsiteY7" fmla="*/ 152400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39700 w 2032000"/>
              <a:gd name="connsiteY4" fmla="*/ 314325 h 1155700"/>
              <a:gd name="connsiteX5" fmla="*/ 390525 w 2032000"/>
              <a:gd name="connsiteY5" fmla="*/ 374650 h 1155700"/>
              <a:gd name="connsiteX6" fmla="*/ 415925 w 2032000"/>
              <a:gd name="connsiteY6" fmla="*/ 212725 h 1155700"/>
              <a:gd name="connsiteX7" fmla="*/ 422275 w 2032000"/>
              <a:gd name="connsiteY7" fmla="*/ 158750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39700 w 2032000"/>
              <a:gd name="connsiteY4" fmla="*/ 314325 h 1155700"/>
              <a:gd name="connsiteX5" fmla="*/ 390525 w 2032000"/>
              <a:gd name="connsiteY5" fmla="*/ 381000 h 1155700"/>
              <a:gd name="connsiteX6" fmla="*/ 415925 w 2032000"/>
              <a:gd name="connsiteY6" fmla="*/ 212725 h 1155700"/>
              <a:gd name="connsiteX7" fmla="*/ 422275 w 2032000"/>
              <a:gd name="connsiteY7" fmla="*/ 158750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15925 w 2032000"/>
              <a:gd name="connsiteY6" fmla="*/ 212725 h 1155700"/>
              <a:gd name="connsiteX7" fmla="*/ 422275 w 2032000"/>
              <a:gd name="connsiteY7" fmla="*/ 158750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15925 w 2032000"/>
              <a:gd name="connsiteY6" fmla="*/ 212725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514475 w 2032000"/>
              <a:gd name="connsiteY23" fmla="*/ 19050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514475 w 2032000"/>
              <a:gd name="connsiteY23" fmla="*/ 190500 h 1155700"/>
              <a:gd name="connsiteX24" fmla="*/ 1539875 w 2032000"/>
              <a:gd name="connsiteY24" fmla="*/ 174625 h 1155700"/>
              <a:gd name="connsiteX25" fmla="*/ 1552575 w 2032000"/>
              <a:gd name="connsiteY25" fmla="*/ 85725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514475 w 2032000"/>
              <a:gd name="connsiteY23" fmla="*/ 190500 h 1155700"/>
              <a:gd name="connsiteX24" fmla="*/ 1539875 w 2032000"/>
              <a:gd name="connsiteY24" fmla="*/ 174625 h 1155700"/>
              <a:gd name="connsiteX25" fmla="*/ 1552575 w 2032000"/>
              <a:gd name="connsiteY25" fmla="*/ 85725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69900 w 2032000"/>
              <a:gd name="connsiteY7" fmla="*/ 0 h 1155700"/>
              <a:gd name="connsiteX8" fmla="*/ 565150 w 2032000"/>
              <a:gd name="connsiteY8" fmla="*/ 53975 h 1155700"/>
              <a:gd name="connsiteX9" fmla="*/ 733425 w 2032000"/>
              <a:gd name="connsiteY9" fmla="*/ 38100 h 1155700"/>
              <a:gd name="connsiteX10" fmla="*/ 777875 w 2032000"/>
              <a:gd name="connsiteY10" fmla="*/ 41275 h 1155700"/>
              <a:gd name="connsiteX11" fmla="*/ 812800 w 2032000"/>
              <a:gd name="connsiteY11" fmla="*/ 203200 h 1155700"/>
              <a:gd name="connsiteX12" fmla="*/ 854075 w 2032000"/>
              <a:gd name="connsiteY12" fmla="*/ 212725 h 1155700"/>
              <a:gd name="connsiteX13" fmla="*/ 854075 w 2032000"/>
              <a:gd name="connsiteY13" fmla="*/ 269875 h 1155700"/>
              <a:gd name="connsiteX14" fmla="*/ 965200 w 2032000"/>
              <a:gd name="connsiteY14" fmla="*/ 349250 h 1155700"/>
              <a:gd name="connsiteX15" fmla="*/ 1085850 w 2032000"/>
              <a:gd name="connsiteY15" fmla="*/ 415925 h 1155700"/>
              <a:gd name="connsiteX16" fmla="*/ 1152525 w 2032000"/>
              <a:gd name="connsiteY16" fmla="*/ 320675 h 1155700"/>
              <a:gd name="connsiteX17" fmla="*/ 1184275 w 2032000"/>
              <a:gd name="connsiteY17" fmla="*/ 231775 h 1155700"/>
              <a:gd name="connsiteX18" fmla="*/ 1196975 w 2032000"/>
              <a:gd name="connsiteY18" fmla="*/ 123825 h 1155700"/>
              <a:gd name="connsiteX19" fmla="*/ 1371600 w 2032000"/>
              <a:gd name="connsiteY19" fmla="*/ 123825 h 1155700"/>
              <a:gd name="connsiteX20" fmla="*/ 1384300 w 2032000"/>
              <a:gd name="connsiteY20" fmla="*/ 206375 h 1155700"/>
              <a:gd name="connsiteX21" fmla="*/ 1479550 w 2032000"/>
              <a:gd name="connsiteY21" fmla="*/ 209550 h 1155700"/>
              <a:gd name="connsiteX22" fmla="*/ 1514475 w 2032000"/>
              <a:gd name="connsiteY22" fmla="*/ 190500 h 1155700"/>
              <a:gd name="connsiteX23" fmla="*/ 1539875 w 2032000"/>
              <a:gd name="connsiteY23" fmla="*/ 174625 h 1155700"/>
              <a:gd name="connsiteX24" fmla="*/ 1552575 w 2032000"/>
              <a:gd name="connsiteY24" fmla="*/ 85725 h 1155700"/>
              <a:gd name="connsiteX25" fmla="*/ 1616075 w 2032000"/>
              <a:gd name="connsiteY25" fmla="*/ 120650 h 1155700"/>
              <a:gd name="connsiteX26" fmla="*/ 1603375 w 2032000"/>
              <a:gd name="connsiteY26" fmla="*/ 155575 h 1155700"/>
              <a:gd name="connsiteX27" fmla="*/ 1495425 w 2032000"/>
              <a:gd name="connsiteY27" fmla="*/ 269875 h 1155700"/>
              <a:gd name="connsiteX28" fmla="*/ 1476375 w 2032000"/>
              <a:gd name="connsiteY28" fmla="*/ 314325 h 1155700"/>
              <a:gd name="connsiteX29" fmla="*/ 1457325 w 2032000"/>
              <a:gd name="connsiteY29" fmla="*/ 368300 h 1155700"/>
              <a:gd name="connsiteX30" fmla="*/ 1460500 w 2032000"/>
              <a:gd name="connsiteY30" fmla="*/ 422275 h 1155700"/>
              <a:gd name="connsiteX31" fmla="*/ 1495425 w 2032000"/>
              <a:gd name="connsiteY31" fmla="*/ 514350 h 1155700"/>
              <a:gd name="connsiteX32" fmla="*/ 1616075 w 2032000"/>
              <a:gd name="connsiteY32" fmla="*/ 631825 h 1155700"/>
              <a:gd name="connsiteX33" fmla="*/ 1755775 w 2032000"/>
              <a:gd name="connsiteY33" fmla="*/ 746125 h 1155700"/>
              <a:gd name="connsiteX34" fmla="*/ 2032000 w 2032000"/>
              <a:gd name="connsiteY34" fmla="*/ 962025 h 1155700"/>
              <a:gd name="connsiteX35" fmla="*/ 1882775 w 2032000"/>
              <a:gd name="connsiteY35" fmla="*/ 1155700 h 1155700"/>
              <a:gd name="connsiteX36" fmla="*/ 1546225 w 2032000"/>
              <a:gd name="connsiteY36" fmla="*/ 885825 h 1155700"/>
              <a:gd name="connsiteX37" fmla="*/ 1209675 w 2032000"/>
              <a:gd name="connsiteY37" fmla="*/ 619125 h 1155700"/>
              <a:gd name="connsiteX38" fmla="*/ 939800 w 2032000"/>
              <a:gd name="connsiteY38" fmla="*/ 530225 h 1155700"/>
              <a:gd name="connsiteX39" fmla="*/ 850900 w 2032000"/>
              <a:gd name="connsiteY39" fmla="*/ 584200 h 1155700"/>
              <a:gd name="connsiteX40" fmla="*/ 784225 w 2032000"/>
              <a:gd name="connsiteY40" fmla="*/ 609600 h 1155700"/>
              <a:gd name="connsiteX41" fmla="*/ 698500 w 2032000"/>
              <a:gd name="connsiteY41" fmla="*/ 638175 h 1155700"/>
              <a:gd name="connsiteX42" fmla="*/ 638175 w 2032000"/>
              <a:gd name="connsiteY42" fmla="*/ 644525 h 1155700"/>
              <a:gd name="connsiteX43" fmla="*/ 536575 w 2032000"/>
              <a:gd name="connsiteY43" fmla="*/ 647700 h 1155700"/>
              <a:gd name="connsiteX44" fmla="*/ 447675 w 2032000"/>
              <a:gd name="connsiteY44" fmla="*/ 628650 h 1155700"/>
              <a:gd name="connsiteX45" fmla="*/ 336550 w 2032000"/>
              <a:gd name="connsiteY45" fmla="*/ 590550 h 1155700"/>
              <a:gd name="connsiteX46" fmla="*/ 257175 w 2032000"/>
              <a:gd name="connsiteY46" fmla="*/ 539750 h 1155700"/>
              <a:gd name="connsiteX47" fmla="*/ 168275 w 2032000"/>
              <a:gd name="connsiteY47" fmla="*/ 488950 h 1155700"/>
              <a:gd name="connsiteX48" fmla="*/ 20638 w 2032000"/>
              <a:gd name="connsiteY48" fmla="*/ 286543 h 1155700"/>
              <a:gd name="connsiteX49" fmla="*/ 73025 w 2032000"/>
              <a:gd name="connsiteY49"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69900 w 2032000"/>
              <a:gd name="connsiteY6" fmla="*/ 0 h 1155700"/>
              <a:gd name="connsiteX7" fmla="*/ 565150 w 2032000"/>
              <a:gd name="connsiteY7" fmla="*/ 53975 h 1155700"/>
              <a:gd name="connsiteX8" fmla="*/ 733425 w 2032000"/>
              <a:gd name="connsiteY8" fmla="*/ 38100 h 1155700"/>
              <a:gd name="connsiteX9" fmla="*/ 777875 w 2032000"/>
              <a:gd name="connsiteY9" fmla="*/ 41275 h 1155700"/>
              <a:gd name="connsiteX10" fmla="*/ 812800 w 2032000"/>
              <a:gd name="connsiteY10" fmla="*/ 203200 h 1155700"/>
              <a:gd name="connsiteX11" fmla="*/ 854075 w 2032000"/>
              <a:gd name="connsiteY11" fmla="*/ 212725 h 1155700"/>
              <a:gd name="connsiteX12" fmla="*/ 854075 w 2032000"/>
              <a:gd name="connsiteY12" fmla="*/ 269875 h 1155700"/>
              <a:gd name="connsiteX13" fmla="*/ 965200 w 2032000"/>
              <a:gd name="connsiteY13" fmla="*/ 349250 h 1155700"/>
              <a:gd name="connsiteX14" fmla="*/ 1085850 w 2032000"/>
              <a:gd name="connsiteY14" fmla="*/ 415925 h 1155700"/>
              <a:gd name="connsiteX15" fmla="*/ 1152525 w 2032000"/>
              <a:gd name="connsiteY15" fmla="*/ 320675 h 1155700"/>
              <a:gd name="connsiteX16" fmla="*/ 1184275 w 2032000"/>
              <a:gd name="connsiteY16" fmla="*/ 231775 h 1155700"/>
              <a:gd name="connsiteX17" fmla="*/ 1196975 w 2032000"/>
              <a:gd name="connsiteY17" fmla="*/ 123825 h 1155700"/>
              <a:gd name="connsiteX18" fmla="*/ 1371600 w 2032000"/>
              <a:gd name="connsiteY18" fmla="*/ 123825 h 1155700"/>
              <a:gd name="connsiteX19" fmla="*/ 1384300 w 2032000"/>
              <a:gd name="connsiteY19" fmla="*/ 206375 h 1155700"/>
              <a:gd name="connsiteX20" fmla="*/ 1479550 w 2032000"/>
              <a:gd name="connsiteY20" fmla="*/ 209550 h 1155700"/>
              <a:gd name="connsiteX21" fmla="*/ 1514475 w 2032000"/>
              <a:gd name="connsiteY21" fmla="*/ 190500 h 1155700"/>
              <a:gd name="connsiteX22" fmla="*/ 1539875 w 2032000"/>
              <a:gd name="connsiteY22" fmla="*/ 174625 h 1155700"/>
              <a:gd name="connsiteX23" fmla="*/ 1552575 w 2032000"/>
              <a:gd name="connsiteY23" fmla="*/ 85725 h 1155700"/>
              <a:gd name="connsiteX24" fmla="*/ 1616075 w 2032000"/>
              <a:gd name="connsiteY24" fmla="*/ 120650 h 1155700"/>
              <a:gd name="connsiteX25" fmla="*/ 1603375 w 2032000"/>
              <a:gd name="connsiteY25" fmla="*/ 155575 h 1155700"/>
              <a:gd name="connsiteX26" fmla="*/ 1495425 w 2032000"/>
              <a:gd name="connsiteY26" fmla="*/ 269875 h 1155700"/>
              <a:gd name="connsiteX27" fmla="*/ 1476375 w 2032000"/>
              <a:gd name="connsiteY27" fmla="*/ 314325 h 1155700"/>
              <a:gd name="connsiteX28" fmla="*/ 1457325 w 2032000"/>
              <a:gd name="connsiteY28" fmla="*/ 368300 h 1155700"/>
              <a:gd name="connsiteX29" fmla="*/ 1460500 w 2032000"/>
              <a:gd name="connsiteY29" fmla="*/ 422275 h 1155700"/>
              <a:gd name="connsiteX30" fmla="*/ 1495425 w 2032000"/>
              <a:gd name="connsiteY30" fmla="*/ 514350 h 1155700"/>
              <a:gd name="connsiteX31" fmla="*/ 1616075 w 2032000"/>
              <a:gd name="connsiteY31" fmla="*/ 631825 h 1155700"/>
              <a:gd name="connsiteX32" fmla="*/ 1755775 w 2032000"/>
              <a:gd name="connsiteY32" fmla="*/ 746125 h 1155700"/>
              <a:gd name="connsiteX33" fmla="*/ 2032000 w 2032000"/>
              <a:gd name="connsiteY33" fmla="*/ 962025 h 1155700"/>
              <a:gd name="connsiteX34" fmla="*/ 1882775 w 2032000"/>
              <a:gd name="connsiteY34" fmla="*/ 1155700 h 1155700"/>
              <a:gd name="connsiteX35" fmla="*/ 1546225 w 2032000"/>
              <a:gd name="connsiteY35" fmla="*/ 885825 h 1155700"/>
              <a:gd name="connsiteX36" fmla="*/ 1209675 w 2032000"/>
              <a:gd name="connsiteY36" fmla="*/ 619125 h 1155700"/>
              <a:gd name="connsiteX37" fmla="*/ 939800 w 2032000"/>
              <a:gd name="connsiteY37" fmla="*/ 530225 h 1155700"/>
              <a:gd name="connsiteX38" fmla="*/ 850900 w 2032000"/>
              <a:gd name="connsiteY38" fmla="*/ 584200 h 1155700"/>
              <a:gd name="connsiteX39" fmla="*/ 784225 w 2032000"/>
              <a:gd name="connsiteY39" fmla="*/ 609600 h 1155700"/>
              <a:gd name="connsiteX40" fmla="*/ 698500 w 2032000"/>
              <a:gd name="connsiteY40" fmla="*/ 638175 h 1155700"/>
              <a:gd name="connsiteX41" fmla="*/ 638175 w 2032000"/>
              <a:gd name="connsiteY41" fmla="*/ 644525 h 1155700"/>
              <a:gd name="connsiteX42" fmla="*/ 536575 w 2032000"/>
              <a:gd name="connsiteY42" fmla="*/ 647700 h 1155700"/>
              <a:gd name="connsiteX43" fmla="*/ 447675 w 2032000"/>
              <a:gd name="connsiteY43" fmla="*/ 628650 h 1155700"/>
              <a:gd name="connsiteX44" fmla="*/ 336550 w 2032000"/>
              <a:gd name="connsiteY44" fmla="*/ 590550 h 1155700"/>
              <a:gd name="connsiteX45" fmla="*/ 257175 w 2032000"/>
              <a:gd name="connsiteY45" fmla="*/ 539750 h 1155700"/>
              <a:gd name="connsiteX46" fmla="*/ 168275 w 2032000"/>
              <a:gd name="connsiteY46" fmla="*/ 488950 h 1155700"/>
              <a:gd name="connsiteX47" fmla="*/ 20638 w 2032000"/>
              <a:gd name="connsiteY47" fmla="*/ 286543 h 1155700"/>
              <a:gd name="connsiteX48" fmla="*/ 73025 w 2032000"/>
              <a:gd name="connsiteY48"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50034 w 2032000"/>
              <a:gd name="connsiteY5" fmla="*/ 386784 h 1155700"/>
              <a:gd name="connsiteX6" fmla="*/ 469900 w 2032000"/>
              <a:gd name="connsiteY6" fmla="*/ 0 h 1155700"/>
              <a:gd name="connsiteX7" fmla="*/ 565150 w 2032000"/>
              <a:gd name="connsiteY7" fmla="*/ 53975 h 1155700"/>
              <a:gd name="connsiteX8" fmla="*/ 733425 w 2032000"/>
              <a:gd name="connsiteY8" fmla="*/ 38100 h 1155700"/>
              <a:gd name="connsiteX9" fmla="*/ 777875 w 2032000"/>
              <a:gd name="connsiteY9" fmla="*/ 41275 h 1155700"/>
              <a:gd name="connsiteX10" fmla="*/ 812800 w 2032000"/>
              <a:gd name="connsiteY10" fmla="*/ 203200 h 1155700"/>
              <a:gd name="connsiteX11" fmla="*/ 854075 w 2032000"/>
              <a:gd name="connsiteY11" fmla="*/ 212725 h 1155700"/>
              <a:gd name="connsiteX12" fmla="*/ 854075 w 2032000"/>
              <a:gd name="connsiteY12" fmla="*/ 269875 h 1155700"/>
              <a:gd name="connsiteX13" fmla="*/ 965200 w 2032000"/>
              <a:gd name="connsiteY13" fmla="*/ 349250 h 1155700"/>
              <a:gd name="connsiteX14" fmla="*/ 1085850 w 2032000"/>
              <a:gd name="connsiteY14" fmla="*/ 415925 h 1155700"/>
              <a:gd name="connsiteX15" fmla="*/ 1152525 w 2032000"/>
              <a:gd name="connsiteY15" fmla="*/ 320675 h 1155700"/>
              <a:gd name="connsiteX16" fmla="*/ 1184275 w 2032000"/>
              <a:gd name="connsiteY16" fmla="*/ 231775 h 1155700"/>
              <a:gd name="connsiteX17" fmla="*/ 1196975 w 2032000"/>
              <a:gd name="connsiteY17" fmla="*/ 123825 h 1155700"/>
              <a:gd name="connsiteX18" fmla="*/ 1371600 w 2032000"/>
              <a:gd name="connsiteY18" fmla="*/ 123825 h 1155700"/>
              <a:gd name="connsiteX19" fmla="*/ 1384300 w 2032000"/>
              <a:gd name="connsiteY19" fmla="*/ 206375 h 1155700"/>
              <a:gd name="connsiteX20" fmla="*/ 1479550 w 2032000"/>
              <a:gd name="connsiteY20" fmla="*/ 209550 h 1155700"/>
              <a:gd name="connsiteX21" fmla="*/ 1514475 w 2032000"/>
              <a:gd name="connsiteY21" fmla="*/ 190500 h 1155700"/>
              <a:gd name="connsiteX22" fmla="*/ 1539875 w 2032000"/>
              <a:gd name="connsiteY22" fmla="*/ 174625 h 1155700"/>
              <a:gd name="connsiteX23" fmla="*/ 1552575 w 2032000"/>
              <a:gd name="connsiteY23" fmla="*/ 85725 h 1155700"/>
              <a:gd name="connsiteX24" fmla="*/ 1616075 w 2032000"/>
              <a:gd name="connsiteY24" fmla="*/ 120650 h 1155700"/>
              <a:gd name="connsiteX25" fmla="*/ 1603375 w 2032000"/>
              <a:gd name="connsiteY25" fmla="*/ 155575 h 1155700"/>
              <a:gd name="connsiteX26" fmla="*/ 1495425 w 2032000"/>
              <a:gd name="connsiteY26" fmla="*/ 269875 h 1155700"/>
              <a:gd name="connsiteX27" fmla="*/ 1476375 w 2032000"/>
              <a:gd name="connsiteY27" fmla="*/ 314325 h 1155700"/>
              <a:gd name="connsiteX28" fmla="*/ 1457325 w 2032000"/>
              <a:gd name="connsiteY28" fmla="*/ 368300 h 1155700"/>
              <a:gd name="connsiteX29" fmla="*/ 1460500 w 2032000"/>
              <a:gd name="connsiteY29" fmla="*/ 422275 h 1155700"/>
              <a:gd name="connsiteX30" fmla="*/ 1495425 w 2032000"/>
              <a:gd name="connsiteY30" fmla="*/ 514350 h 1155700"/>
              <a:gd name="connsiteX31" fmla="*/ 1616075 w 2032000"/>
              <a:gd name="connsiteY31" fmla="*/ 631825 h 1155700"/>
              <a:gd name="connsiteX32" fmla="*/ 1755775 w 2032000"/>
              <a:gd name="connsiteY32" fmla="*/ 746125 h 1155700"/>
              <a:gd name="connsiteX33" fmla="*/ 2032000 w 2032000"/>
              <a:gd name="connsiteY33" fmla="*/ 962025 h 1155700"/>
              <a:gd name="connsiteX34" fmla="*/ 1882775 w 2032000"/>
              <a:gd name="connsiteY34" fmla="*/ 1155700 h 1155700"/>
              <a:gd name="connsiteX35" fmla="*/ 1546225 w 2032000"/>
              <a:gd name="connsiteY35" fmla="*/ 885825 h 1155700"/>
              <a:gd name="connsiteX36" fmla="*/ 1209675 w 2032000"/>
              <a:gd name="connsiteY36" fmla="*/ 619125 h 1155700"/>
              <a:gd name="connsiteX37" fmla="*/ 939800 w 2032000"/>
              <a:gd name="connsiteY37" fmla="*/ 530225 h 1155700"/>
              <a:gd name="connsiteX38" fmla="*/ 850900 w 2032000"/>
              <a:gd name="connsiteY38" fmla="*/ 584200 h 1155700"/>
              <a:gd name="connsiteX39" fmla="*/ 784225 w 2032000"/>
              <a:gd name="connsiteY39" fmla="*/ 609600 h 1155700"/>
              <a:gd name="connsiteX40" fmla="*/ 698500 w 2032000"/>
              <a:gd name="connsiteY40" fmla="*/ 638175 h 1155700"/>
              <a:gd name="connsiteX41" fmla="*/ 638175 w 2032000"/>
              <a:gd name="connsiteY41" fmla="*/ 644525 h 1155700"/>
              <a:gd name="connsiteX42" fmla="*/ 536575 w 2032000"/>
              <a:gd name="connsiteY42" fmla="*/ 647700 h 1155700"/>
              <a:gd name="connsiteX43" fmla="*/ 447675 w 2032000"/>
              <a:gd name="connsiteY43" fmla="*/ 628650 h 1155700"/>
              <a:gd name="connsiteX44" fmla="*/ 336550 w 2032000"/>
              <a:gd name="connsiteY44" fmla="*/ 590550 h 1155700"/>
              <a:gd name="connsiteX45" fmla="*/ 257175 w 2032000"/>
              <a:gd name="connsiteY45" fmla="*/ 539750 h 1155700"/>
              <a:gd name="connsiteX46" fmla="*/ 168275 w 2032000"/>
              <a:gd name="connsiteY46" fmla="*/ 488950 h 1155700"/>
              <a:gd name="connsiteX47" fmla="*/ 20638 w 2032000"/>
              <a:gd name="connsiteY47" fmla="*/ 286543 h 1155700"/>
              <a:gd name="connsiteX48" fmla="*/ 73025 w 2032000"/>
              <a:gd name="connsiteY48"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68841 w 2032000"/>
              <a:gd name="connsiteY4" fmla="*/ 353338 h 1155700"/>
              <a:gd name="connsiteX5" fmla="*/ 350034 w 2032000"/>
              <a:gd name="connsiteY5" fmla="*/ 386784 h 1155700"/>
              <a:gd name="connsiteX6" fmla="*/ 469900 w 2032000"/>
              <a:gd name="connsiteY6" fmla="*/ 0 h 1155700"/>
              <a:gd name="connsiteX7" fmla="*/ 565150 w 2032000"/>
              <a:gd name="connsiteY7" fmla="*/ 53975 h 1155700"/>
              <a:gd name="connsiteX8" fmla="*/ 733425 w 2032000"/>
              <a:gd name="connsiteY8" fmla="*/ 38100 h 1155700"/>
              <a:gd name="connsiteX9" fmla="*/ 777875 w 2032000"/>
              <a:gd name="connsiteY9" fmla="*/ 41275 h 1155700"/>
              <a:gd name="connsiteX10" fmla="*/ 812800 w 2032000"/>
              <a:gd name="connsiteY10" fmla="*/ 203200 h 1155700"/>
              <a:gd name="connsiteX11" fmla="*/ 854075 w 2032000"/>
              <a:gd name="connsiteY11" fmla="*/ 212725 h 1155700"/>
              <a:gd name="connsiteX12" fmla="*/ 854075 w 2032000"/>
              <a:gd name="connsiteY12" fmla="*/ 269875 h 1155700"/>
              <a:gd name="connsiteX13" fmla="*/ 965200 w 2032000"/>
              <a:gd name="connsiteY13" fmla="*/ 349250 h 1155700"/>
              <a:gd name="connsiteX14" fmla="*/ 1085850 w 2032000"/>
              <a:gd name="connsiteY14" fmla="*/ 415925 h 1155700"/>
              <a:gd name="connsiteX15" fmla="*/ 1152525 w 2032000"/>
              <a:gd name="connsiteY15" fmla="*/ 320675 h 1155700"/>
              <a:gd name="connsiteX16" fmla="*/ 1184275 w 2032000"/>
              <a:gd name="connsiteY16" fmla="*/ 231775 h 1155700"/>
              <a:gd name="connsiteX17" fmla="*/ 1196975 w 2032000"/>
              <a:gd name="connsiteY17" fmla="*/ 123825 h 1155700"/>
              <a:gd name="connsiteX18" fmla="*/ 1371600 w 2032000"/>
              <a:gd name="connsiteY18" fmla="*/ 123825 h 1155700"/>
              <a:gd name="connsiteX19" fmla="*/ 1384300 w 2032000"/>
              <a:gd name="connsiteY19" fmla="*/ 206375 h 1155700"/>
              <a:gd name="connsiteX20" fmla="*/ 1479550 w 2032000"/>
              <a:gd name="connsiteY20" fmla="*/ 209550 h 1155700"/>
              <a:gd name="connsiteX21" fmla="*/ 1514475 w 2032000"/>
              <a:gd name="connsiteY21" fmla="*/ 190500 h 1155700"/>
              <a:gd name="connsiteX22" fmla="*/ 1539875 w 2032000"/>
              <a:gd name="connsiteY22" fmla="*/ 174625 h 1155700"/>
              <a:gd name="connsiteX23" fmla="*/ 1552575 w 2032000"/>
              <a:gd name="connsiteY23" fmla="*/ 85725 h 1155700"/>
              <a:gd name="connsiteX24" fmla="*/ 1616075 w 2032000"/>
              <a:gd name="connsiteY24" fmla="*/ 120650 h 1155700"/>
              <a:gd name="connsiteX25" fmla="*/ 1603375 w 2032000"/>
              <a:gd name="connsiteY25" fmla="*/ 155575 h 1155700"/>
              <a:gd name="connsiteX26" fmla="*/ 1495425 w 2032000"/>
              <a:gd name="connsiteY26" fmla="*/ 269875 h 1155700"/>
              <a:gd name="connsiteX27" fmla="*/ 1476375 w 2032000"/>
              <a:gd name="connsiteY27" fmla="*/ 314325 h 1155700"/>
              <a:gd name="connsiteX28" fmla="*/ 1457325 w 2032000"/>
              <a:gd name="connsiteY28" fmla="*/ 368300 h 1155700"/>
              <a:gd name="connsiteX29" fmla="*/ 1460500 w 2032000"/>
              <a:gd name="connsiteY29" fmla="*/ 422275 h 1155700"/>
              <a:gd name="connsiteX30" fmla="*/ 1495425 w 2032000"/>
              <a:gd name="connsiteY30" fmla="*/ 514350 h 1155700"/>
              <a:gd name="connsiteX31" fmla="*/ 1616075 w 2032000"/>
              <a:gd name="connsiteY31" fmla="*/ 631825 h 1155700"/>
              <a:gd name="connsiteX32" fmla="*/ 1755775 w 2032000"/>
              <a:gd name="connsiteY32" fmla="*/ 746125 h 1155700"/>
              <a:gd name="connsiteX33" fmla="*/ 2032000 w 2032000"/>
              <a:gd name="connsiteY33" fmla="*/ 962025 h 1155700"/>
              <a:gd name="connsiteX34" fmla="*/ 1882775 w 2032000"/>
              <a:gd name="connsiteY34" fmla="*/ 1155700 h 1155700"/>
              <a:gd name="connsiteX35" fmla="*/ 1546225 w 2032000"/>
              <a:gd name="connsiteY35" fmla="*/ 885825 h 1155700"/>
              <a:gd name="connsiteX36" fmla="*/ 1209675 w 2032000"/>
              <a:gd name="connsiteY36" fmla="*/ 619125 h 1155700"/>
              <a:gd name="connsiteX37" fmla="*/ 939800 w 2032000"/>
              <a:gd name="connsiteY37" fmla="*/ 530225 h 1155700"/>
              <a:gd name="connsiteX38" fmla="*/ 850900 w 2032000"/>
              <a:gd name="connsiteY38" fmla="*/ 584200 h 1155700"/>
              <a:gd name="connsiteX39" fmla="*/ 784225 w 2032000"/>
              <a:gd name="connsiteY39" fmla="*/ 609600 h 1155700"/>
              <a:gd name="connsiteX40" fmla="*/ 698500 w 2032000"/>
              <a:gd name="connsiteY40" fmla="*/ 638175 h 1155700"/>
              <a:gd name="connsiteX41" fmla="*/ 638175 w 2032000"/>
              <a:gd name="connsiteY41" fmla="*/ 644525 h 1155700"/>
              <a:gd name="connsiteX42" fmla="*/ 536575 w 2032000"/>
              <a:gd name="connsiteY42" fmla="*/ 647700 h 1155700"/>
              <a:gd name="connsiteX43" fmla="*/ 447675 w 2032000"/>
              <a:gd name="connsiteY43" fmla="*/ 628650 h 1155700"/>
              <a:gd name="connsiteX44" fmla="*/ 336550 w 2032000"/>
              <a:gd name="connsiteY44" fmla="*/ 590550 h 1155700"/>
              <a:gd name="connsiteX45" fmla="*/ 257175 w 2032000"/>
              <a:gd name="connsiteY45" fmla="*/ 539750 h 1155700"/>
              <a:gd name="connsiteX46" fmla="*/ 168275 w 2032000"/>
              <a:gd name="connsiteY46" fmla="*/ 488950 h 1155700"/>
              <a:gd name="connsiteX47" fmla="*/ 20638 w 2032000"/>
              <a:gd name="connsiteY47" fmla="*/ 286543 h 1155700"/>
              <a:gd name="connsiteX48" fmla="*/ 73025 w 2032000"/>
              <a:gd name="connsiteY48"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168841 w 2032000"/>
              <a:gd name="connsiteY3" fmla="*/ 353338 h 1155700"/>
              <a:gd name="connsiteX4" fmla="*/ 350034 w 2032000"/>
              <a:gd name="connsiteY4" fmla="*/ 386784 h 1155700"/>
              <a:gd name="connsiteX5" fmla="*/ 469900 w 2032000"/>
              <a:gd name="connsiteY5" fmla="*/ 0 h 1155700"/>
              <a:gd name="connsiteX6" fmla="*/ 565150 w 2032000"/>
              <a:gd name="connsiteY6" fmla="*/ 53975 h 1155700"/>
              <a:gd name="connsiteX7" fmla="*/ 733425 w 2032000"/>
              <a:gd name="connsiteY7" fmla="*/ 38100 h 1155700"/>
              <a:gd name="connsiteX8" fmla="*/ 777875 w 2032000"/>
              <a:gd name="connsiteY8" fmla="*/ 41275 h 1155700"/>
              <a:gd name="connsiteX9" fmla="*/ 812800 w 2032000"/>
              <a:gd name="connsiteY9" fmla="*/ 203200 h 1155700"/>
              <a:gd name="connsiteX10" fmla="*/ 854075 w 2032000"/>
              <a:gd name="connsiteY10" fmla="*/ 212725 h 1155700"/>
              <a:gd name="connsiteX11" fmla="*/ 854075 w 2032000"/>
              <a:gd name="connsiteY11" fmla="*/ 269875 h 1155700"/>
              <a:gd name="connsiteX12" fmla="*/ 965200 w 2032000"/>
              <a:gd name="connsiteY12" fmla="*/ 349250 h 1155700"/>
              <a:gd name="connsiteX13" fmla="*/ 1085850 w 2032000"/>
              <a:gd name="connsiteY13" fmla="*/ 415925 h 1155700"/>
              <a:gd name="connsiteX14" fmla="*/ 1152525 w 2032000"/>
              <a:gd name="connsiteY14" fmla="*/ 320675 h 1155700"/>
              <a:gd name="connsiteX15" fmla="*/ 1184275 w 2032000"/>
              <a:gd name="connsiteY15" fmla="*/ 231775 h 1155700"/>
              <a:gd name="connsiteX16" fmla="*/ 1196975 w 2032000"/>
              <a:gd name="connsiteY16" fmla="*/ 123825 h 1155700"/>
              <a:gd name="connsiteX17" fmla="*/ 1371600 w 2032000"/>
              <a:gd name="connsiteY17" fmla="*/ 123825 h 1155700"/>
              <a:gd name="connsiteX18" fmla="*/ 1384300 w 2032000"/>
              <a:gd name="connsiteY18" fmla="*/ 206375 h 1155700"/>
              <a:gd name="connsiteX19" fmla="*/ 1479550 w 2032000"/>
              <a:gd name="connsiteY19" fmla="*/ 209550 h 1155700"/>
              <a:gd name="connsiteX20" fmla="*/ 1514475 w 2032000"/>
              <a:gd name="connsiteY20" fmla="*/ 190500 h 1155700"/>
              <a:gd name="connsiteX21" fmla="*/ 1539875 w 2032000"/>
              <a:gd name="connsiteY21" fmla="*/ 174625 h 1155700"/>
              <a:gd name="connsiteX22" fmla="*/ 1552575 w 2032000"/>
              <a:gd name="connsiteY22" fmla="*/ 85725 h 1155700"/>
              <a:gd name="connsiteX23" fmla="*/ 1616075 w 2032000"/>
              <a:gd name="connsiteY23" fmla="*/ 120650 h 1155700"/>
              <a:gd name="connsiteX24" fmla="*/ 1603375 w 2032000"/>
              <a:gd name="connsiteY24" fmla="*/ 155575 h 1155700"/>
              <a:gd name="connsiteX25" fmla="*/ 1495425 w 2032000"/>
              <a:gd name="connsiteY25" fmla="*/ 269875 h 1155700"/>
              <a:gd name="connsiteX26" fmla="*/ 1476375 w 2032000"/>
              <a:gd name="connsiteY26" fmla="*/ 314325 h 1155700"/>
              <a:gd name="connsiteX27" fmla="*/ 1457325 w 2032000"/>
              <a:gd name="connsiteY27" fmla="*/ 368300 h 1155700"/>
              <a:gd name="connsiteX28" fmla="*/ 1460500 w 2032000"/>
              <a:gd name="connsiteY28" fmla="*/ 422275 h 1155700"/>
              <a:gd name="connsiteX29" fmla="*/ 1495425 w 2032000"/>
              <a:gd name="connsiteY29" fmla="*/ 514350 h 1155700"/>
              <a:gd name="connsiteX30" fmla="*/ 1616075 w 2032000"/>
              <a:gd name="connsiteY30" fmla="*/ 631825 h 1155700"/>
              <a:gd name="connsiteX31" fmla="*/ 1755775 w 2032000"/>
              <a:gd name="connsiteY31" fmla="*/ 746125 h 1155700"/>
              <a:gd name="connsiteX32" fmla="*/ 2032000 w 2032000"/>
              <a:gd name="connsiteY32" fmla="*/ 962025 h 1155700"/>
              <a:gd name="connsiteX33" fmla="*/ 1882775 w 2032000"/>
              <a:gd name="connsiteY33" fmla="*/ 1155700 h 1155700"/>
              <a:gd name="connsiteX34" fmla="*/ 1546225 w 2032000"/>
              <a:gd name="connsiteY34" fmla="*/ 885825 h 1155700"/>
              <a:gd name="connsiteX35" fmla="*/ 1209675 w 2032000"/>
              <a:gd name="connsiteY35" fmla="*/ 619125 h 1155700"/>
              <a:gd name="connsiteX36" fmla="*/ 939800 w 2032000"/>
              <a:gd name="connsiteY36" fmla="*/ 530225 h 1155700"/>
              <a:gd name="connsiteX37" fmla="*/ 850900 w 2032000"/>
              <a:gd name="connsiteY37" fmla="*/ 584200 h 1155700"/>
              <a:gd name="connsiteX38" fmla="*/ 784225 w 2032000"/>
              <a:gd name="connsiteY38" fmla="*/ 609600 h 1155700"/>
              <a:gd name="connsiteX39" fmla="*/ 698500 w 2032000"/>
              <a:gd name="connsiteY39" fmla="*/ 638175 h 1155700"/>
              <a:gd name="connsiteX40" fmla="*/ 638175 w 2032000"/>
              <a:gd name="connsiteY40" fmla="*/ 644525 h 1155700"/>
              <a:gd name="connsiteX41" fmla="*/ 536575 w 2032000"/>
              <a:gd name="connsiteY41" fmla="*/ 647700 h 1155700"/>
              <a:gd name="connsiteX42" fmla="*/ 447675 w 2032000"/>
              <a:gd name="connsiteY42" fmla="*/ 628650 h 1155700"/>
              <a:gd name="connsiteX43" fmla="*/ 336550 w 2032000"/>
              <a:gd name="connsiteY43" fmla="*/ 590550 h 1155700"/>
              <a:gd name="connsiteX44" fmla="*/ 257175 w 2032000"/>
              <a:gd name="connsiteY44" fmla="*/ 539750 h 1155700"/>
              <a:gd name="connsiteX45" fmla="*/ 168275 w 2032000"/>
              <a:gd name="connsiteY45" fmla="*/ 488950 h 1155700"/>
              <a:gd name="connsiteX46" fmla="*/ 20638 w 2032000"/>
              <a:gd name="connsiteY46" fmla="*/ 286543 h 1155700"/>
              <a:gd name="connsiteX47" fmla="*/ 73025 w 2032000"/>
              <a:gd name="connsiteY47" fmla="*/ 367506 h 1155700"/>
              <a:gd name="connsiteX0" fmla="*/ 0 w 2032000"/>
              <a:gd name="connsiteY0" fmla="*/ 257175 h 1155700"/>
              <a:gd name="connsiteX1" fmla="*/ 0 w 2032000"/>
              <a:gd name="connsiteY1" fmla="*/ 257175 h 1155700"/>
              <a:gd name="connsiteX2" fmla="*/ 168841 w 2032000"/>
              <a:gd name="connsiteY2" fmla="*/ 353338 h 1155700"/>
              <a:gd name="connsiteX3" fmla="*/ 350034 w 2032000"/>
              <a:gd name="connsiteY3" fmla="*/ 386784 h 1155700"/>
              <a:gd name="connsiteX4" fmla="*/ 469900 w 2032000"/>
              <a:gd name="connsiteY4" fmla="*/ 0 h 1155700"/>
              <a:gd name="connsiteX5" fmla="*/ 565150 w 2032000"/>
              <a:gd name="connsiteY5" fmla="*/ 53975 h 1155700"/>
              <a:gd name="connsiteX6" fmla="*/ 733425 w 2032000"/>
              <a:gd name="connsiteY6" fmla="*/ 38100 h 1155700"/>
              <a:gd name="connsiteX7" fmla="*/ 777875 w 2032000"/>
              <a:gd name="connsiteY7" fmla="*/ 41275 h 1155700"/>
              <a:gd name="connsiteX8" fmla="*/ 812800 w 2032000"/>
              <a:gd name="connsiteY8" fmla="*/ 203200 h 1155700"/>
              <a:gd name="connsiteX9" fmla="*/ 854075 w 2032000"/>
              <a:gd name="connsiteY9" fmla="*/ 212725 h 1155700"/>
              <a:gd name="connsiteX10" fmla="*/ 854075 w 2032000"/>
              <a:gd name="connsiteY10" fmla="*/ 269875 h 1155700"/>
              <a:gd name="connsiteX11" fmla="*/ 965200 w 2032000"/>
              <a:gd name="connsiteY11" fmla="*/ 349250 h 1155700"/>
              <a:gd name="connsiteX12" fmla="*/ 1085850 w 2032000"/>
              <a:gd name="connsiteY12" fmla="*/ 415925 h 1155700"/>
              <a:gd name="connsiteX13" fmla="*/ 1152525 w 2032000"/>
              <a:gd name="connsiteY13" fmla="*/ 320675 h 1155700"/>
              <a:gd name="connsiteX14" fmla="*/ 1184275 w 2032000"/>
              <a:gd name="connsiteY14" fmla="*/ 231775 h 1155700"/>
              <a:gd name="connsiteX15" fmla="*/ 1196975 w 2032000"/>
              <a:gd name="connsiteY15" fmla="*/ 123825 h 1155700"/>
              <a:gd name="connsiteX16" fmla="*/ 1371600 w 2032000"/>
              <a:gd name="connsiteY16" fmla="*/ 123825 h 1155700"/>
              <a:gd name="connsiteX17" fmla="*/ 1384300 w 2032000"/>
              <a:gd name="connsiteY17" fmla="*/ 206375 h 1155700"/>
              <a:gd name="connsiteX18" fmla="*/ 1479550 w 2032000"/>
              <a:gd name="connsiteY18" fmla="*/ 209550 h 1155700"/>
              <a:gd name="connsiteX19" fmla="*/ 1514475 w 2032000"/>
              <a:gd name="connsiteY19" fmla="*/ 190500 h 1155700"/>
              <a:gd name="connsiteX20" fmla="*/ 1539875 w 2032000"/>
              <a:gd name="connsiteY20" fmla="*/ 174625 h 1155700"/>
              <a:gd name="connsiteX21" fmla="*/ 1552575 w 2032000"/>
              <a:gd name="connsiteY21" fmla="*/ 85725 h 1155700"/>
              <a:gd name="connsiteX22" fmla="*/ 1616075 w 2032000"/>
              <a:gd name="connsiteY22" fmla="*/ 120650 h 1155700"/>
              <a:gd name="connsiteX23" fmla="*/ 1603375 w 2032000"/>
              <a:gd name="connsiteY23" fmla="*/ 155575 h 1155700"/>
              <a:gd name="connsiteX24" fmla="*/ 1495425 w 2032000"/>
              <a:gd name="connsiteY24" fmla="*/ 269875 h 1155700"/>
              <a:gd name="connsiteX25" fmla="*/ 1476375 w 2032000"/>
              <a:gd name="connsiteY25" fmla="*/ 314325 h 1155700"/>
              <a:gd name="connsiteX26" fmla="*/ 1457325 w 2032000"/>
              <a:gd name="connsiteY26" fmla="*/ 368300 h 1155700"/>
              <a:gd name="connsiteX27" fmla="*/ 1460500 w 2032000"/>
              <a:gd name="connsiteY27" fmla="*/ 422275 h 1155700"/>
              <a:gd name="connsiteX28" fmla="*/ 1495425 w 2032000"/>
              <a:gd name="connsiteY28" fmla="*/ 514350 h 1155700"/>
              <a:gd name="connsiteX29" fmla="*/ 1616075 w 2032000"/>
              <a:gd name="connsiteY29" fmla="*/ 631825 h 1155700"/>
              <a:gd name="connsiteX30" fmla="*/ 1755775 w 2032000"/>
              <a:gd name="connsiteY30" fmla="*/ 746125 h 1155700"/>
              <a:gd name="connsiteX31" fmla="*/ 2032000 w 2032000"/>
              <a:gd name="connsiteY31" fmla="*/ 962025 h 1155700"/>
              <a:gd name="connsiteX32" fmla="*/ 1882775 w 2032000"/>
              <a:gd name="connsiteY32" fmla="*/ 1155700 h 1155700"/>
              <a:gd name="connsiteX33" fmla="*/ 1546225 w 2032000"/>
              <a:gd name="connsiteY33" fmla="*/ 885825 h 1155700"/>
              <a:gd name="connsiteX34" fmla="*/ 1209675 w 2032000"/>
              <a:gd name="connsiteY34" fmla="*/ 619125 h 1155700"/>
              <a:gd name="connsiteX35" fmla="*/ 939800 w 2032000"/>
              <a:gd name="connsiteY35" fmla="*/ 530225 h 1155700"/>
              <a:gd name="connsiteX36" fmla="*/ 850900 w 2032000"/>
              <a:gd name="connsiteY36" fmla="*/ 584200 h 1155700"/>
              <a:gd name="connsiteX37" fmla="*/ 784225 w 2032000"/>
              <a:gd name="connsiteY37" fmla="*/ 609600 h 1155700"/>
              <a:gd name="connsiteX38" fmla="*/ 698500 w 2032000"/>
              <a:gd name="connsiteY38" fmla="*/ 638175 h 1155700"/>
              <a:gd name="connsiteX39" fmla="*/ 638175 w 2032000"/>
              <a:gd name="connsiteY39" fmla="*/ 644525 h 1155700"/>
              <a:gd name="connsiteX40" fmla="*/ 536575 w 2032000"/>
              <a:gd name="connsiteY40" fmla="*/ 647700 h 1155700"/>
              <a:gd name="connsiteX41" fmla="*/ 447675 w 2032000"/>
              <a:gd name="connsiteY41" fmla="*/ 628650 h 1155700"/>
              <a:gd name="connsiteX42" fmla="*/ 336550 w 2032000"/>
              <a:gd name="connsiteY42" fmla="*/ 590550 h 1155700"/>
              <a:gd name="connsiteX43" fmla="*/ 257175 w 2032000"/>
              <a:gd name="connsiteY43" fmla="*/ 539750 h 1155700"/>
              <a:gd name="connsiteX44" fmla="*/ 168275 w 2032000"/>
              <a:gd name="connsiteY44" fmla="*/ 488950 h 1155700"/>
              <a:gd name="connsiteX45" fmla="*/ 20638 w 2032000"/>
              <a:gd name="connsiteY45" fmla="*/ 286543 h 1155700"/>
              <a:gd name="connsiteX46" fmla="*/ 73025 w 2032000"/>
              <a:gd name="connsiteY46" fmla="*/ 367506 h 1155700"/>
              <a:gd name="connsiteX0" fmla="*/ 0 w 2032000"/>
              <a:gd name="connsiteY0" fmla="*/ 257175 h 1155700"/>
              <a:gd name="connsiteX1" fmla="*/ 46998 w 2032000"/>
              <a:gd name="connsiteY1" fmla="*/ 315019 h 1155700"/>
              <a:gd name="connsiteX2" fmla="*/ 168841 w 2032000"/>
              <a:gd name="connsiteY2" fmla="*/ 353338 h 1155700"/>
              <a:gd name="connsiteX3" fmla="*/ 350034 w 2032000"/>
              <a:gd name="connsiteY3" fmla="*/ 386784 h 1155700"/>
              <a:gd name="connsiteX4" fmla="*/ 469900 w 2032000"/>
              <a:gd name="connsiteY4" fmla="*/ 0 h 1155700"/>
              <a:gd name="connsiteX5" fmla="*/ 565150 w 2032000"/>
              <a:gd name="connsiteY5" fmla="*/ 53975 h 1155700"/>
              <a:gd name="connsiteX6" fmla="*/ 733425 w 2032000"/>
              <a:gd name="connsiteY6" fmla="*/ 38100 h 1155700"/>
              <a:gd name="connsiteX7" fmla="*/ 777875 w 2032000"/>
              <a:gd name="connsiteY7" fmla="*/ 41275 h 1155700"/>
              <a:gd name="connsiteX8" fmla="*/ 812800 w 2032000"/>
              <a:gd name="connsiteY8" fmla="*/ 203200 h 1155700"/>
              <a:gd name="connsiteX9" fmla="*/ 854075 w 2032000"/>
              <a:gd name="connsiteY9" fmla="*/ 212725 h 1155700"/>
              <a:gd name="connsiteX10" fmla="*/ 854075 w 2032000"/>
              <a:gd name="connsiteY10" fmla="*/ 269875 h 1155700"/>
              <a:gd name="connsiteX11" fmla="*/ 965200 w 2032000"/>
              <a:gd name="connsiteY11" fmla="*/ 349250 h 1155700"/>
              <a:gd name="connsiteX12" fmla="*/ 1085850 w 2032000"/>
              <a:gd name="connsiteY12" fmla="*/ 415925 h 1155700"/>
              <a:gd name="connsiteX13" fmla="*/ 1152525 w 2032000"/>
              <a:gd name="connsiteY13" fmla="*/ 320675 h 1155700"/>
              <a:gd name="connsiteX14" fmla="*/ 1184275 w 2032000"/>
              <a:gd name="connsiteY14" fmla="*/ 231775 h 1155700"/>
              <a:gd name="connsiteX15" fmla="*/ 1196975 w 2032000"/>
              <a:gd name="connsiteY15" fmla="*/ 123825 h 1155700"/>
              <a:gd name="connsiteX16" fmla="*/ 1371600 w 2032000"/>
              <a:gd name="connsiteY16" fmla="*/ 123825 h 1155700"/>
              <a:gd name="connsiteX17" fmla="*/ 1384300 w 2032000"/>
              <a:gd name="connsiteY17" fmla="*/ 206375 h 1155700"/>
              <a:gd name="connsiteX18" fmla="*/ 1479550 w 2032000"/>
              <a:gd name="connsiteY18" fmla="*/ 209550 h 1155700"/>
              <a:gd name="connsiteX19" fmla="*/ 1514475 w 2032000"/>
              <a:gd name="connsiteY19" fmla="*/ 190500 h 1155700"/>
              <a:gd name="connsiteX20" fmla="*/ 1539875 w 2032000"/>
              <a:gd name="connsiteY20" fmla="*/ 174625 h 1155700"/>
              <a:gd name="connsiteX21" fmla="*/ 1552575 w 2032000"/>
              <a:gd name="connsiteY21" fmla="*/ 85725 h 1155700"/>
              <a:gd name="connsiteX22" fmla="*/ 1616075 w 2032000"/>
              <a:gd name="connsiteY22" fmla="*/ 120650 h 1155700"/>
              <a:gd name="connsiteX23" fmla="*/ 1603375 w 2032000"/>
              <a:gd name="connsiteY23" fmla="*/ 155575 h 1155700"/>
              <a:gd name="connsiteX24" fmla="*/ 1495425 w 2032000"/>
              <a:gd name="connsiteY24" fmla="*/ 269875 h 1155700"/>
              <a:gd name="connsiteX25" fmla="*/ 1476375 w 2032000"/>
              <a:gd name="connsiteY25" fmla="*/ 314325 h 1155700"/>
              <a:gd name="connsiteX26" fmla="*/ 1457325 w 2032000"/>
              <a:gd name="connsiteY26" fmla="*/ 368300 h 1155700"/>
              <a:gd name="connsiteX27" fmla="*/ 1460500 w 2032000"/>
              <a:gd name="connsiteY27" fmla="*/ 422275 h 1155700"/>
              <a:gd name="connsiteX28" fmla="*/ 1495425 w 2032000"/>
              <a:gd name="connsiteY28" fmla="*/ 514350 h 1155700"/>
              <a:gd name="connsiteX29" fmla="*/ 1616075 w 2032000"/>
              <a:gd name="connsiteY29" fmla="*/ 631825 h 1155700"/>
              <a:gd name="connsiteX30" fmla="*/ 1755775 w 2032000"/>
              <a:gd name="connsiteY30" fmla="*/ 746125 h 1155700"/>
              <a:gd name="connsiteX31" fmla="*/ 2032000 w 2032000"/>
              <a:gd name="connsiteY31" fmla="*/ 962025 h 1155700"/>
              <a:gd name="connsiteX32" fmla="*/ 1882775 w 2032000"/>
              <a:gd name="connsiteY32" fmla="*/ 1155700 h 1155700"/>
              <a:gd name="connsiteX33" fmla="*/ 1546225 w 2032000"/>
              <a:gd name="connsiteY33" fmla="*/ 885825 h 1155700"/>
              <a:gd name="connsiteX34" fmla="*/ 1209675 w 2032000"/>
              <a:gd name="connsiteY34" fmla="*/ 619125 h 1155700"/>
              <a:gd name="connsiteX35" fmla="*/ 939800 w 2032000"/>
              <a:gd name="connsiteY35" fmla="*/ 530225 h 1155700"/>
              <a:gd name="connsiteX36" fmla="*/ 850900 w 2032000"/>
              <a:gd name="connsiteY36" fmla="*/ 584200 h 1155700"/>
              <a:gd name="connsiteX37" fmla="*/ 784225 w 2032000"/>
              <a:gd name="connsiteY37" fmla="*/ 609600 h 1155700"/>
              <a:gd name="connsiteX38" fmla="*/ 698500 w 2032000"/>
              <a:gd name="connsiteY38" fmla="*/ 638175 h 1155700"/>
              <a:gd name="connsiteX39" fmla="*/ 638175 w 2032000"/>
              <a:gd name="connsiteY39" fmla="*/ 644525 h 1155700"/>
              <a:gd name="connsiteX40" fmla="*/ 536575 w 2032000"/>
              <a:gd name="connsiteY40" fmla="*/ 647700 h 1155700"/>
              <a:gd name="connsiteX41" fmla="*/ 447675 w 2032000"/>
              <a:gd name="connsiteY41" fmla="*/ 628650 h 1155700"/>
              <a:gd name="connsiteX42" fmla="*/ 336550 w 2032000"/>
              <a:gd name="connsiteY42" fmla="*/ 590550 h 1155700"/>
              <a:gd name="connsiteX43" fmla="*/ 257175 w 2032000"/>
              <a:gd name="connsiteY43" fmla="*/ 539750 h 1155700"/>
              <a:gd name="connsiteX44" fmla="*/ 168275 w 2032000"/>
              <a:gd name="connsiteY44" fmla="*/ 488950 h 1155700"/>
              <a:gd name="connsiteX45" fmla="*/ 20638 w 2032000"/>
              <a:gd name="connsiteY45" fmla="*/ 286543 h 1155700"/>
              <a:gd name="connsiteX46" fmla="*/ 73025 w 2032000"/>
              <a:gd name="connsiteY46" fmla="*/ 367506 h 1155700"/>
              <a:gd name="connsiteX0" fmla="*/ 0 w 2032000"/>
              <a:gd name="connsiteY0" fmla="*/ 257175 h 1155700"/>
              <a:gd name="connsiteX1" fmla="*/ 46998 w 2032000"/>
              <a:gd name="connsiteY1" fmla="*/ 315019 h 1155700"/>
              <a:gd name="connsiteX2" fmla="*/ 168841 w 2032000"/>
              <a:gd name="connsiteY2" fmla="*/ 353338 h 1155700"/>
              <a:gd name="connsiteX3" fmla="*/ 350034 w 2032000"/>
              <a:gd name="connsiteY3" fmla="*/ 386784 h 1155700"/>
              <a:gd name="connsiteX4" fmla="*/ 469900 w 2032000"/>
              <a:gd name="connsiteY4" fmla="*/ 0 h 1155700"/>
              <a:gd name="connsiteX5" fmla="*/ 565150 w 2032000"/>
              <a:gd name="connsiteY5" fmla="*/ 53975 h 1155700"/>
              <a:gd name="connsiteX6" fmla="*/ 733425 w 2032000"/>
              <a:gd name="connsiteY6" fmla="*/ 38100 h 1155700"/>
              <a:gd name="connsiteX7" fmla="*/ 777875 w 2032000"/>
              <a:gd name="connsiteY7" fmla="*/ 41275 h 1155700"/>
              <a:gd name="connsiteX8" fmla="*/ 812800 w 2032000"/>
              <a:gd name="connsiteY8" fmla="*/ 203200 h 1155700"/>
              <a:gd name="connsiteX9" fmla="*/ 854075 w 2032000"/>
              <a:gd name="connsiteY9" fmla="*/ 212725 h 1155700"/>
              <a:gd name="connsiteX10" fmla="*/ 854075 w 2032000"/>
              <a:gd name="connsiteY10" fmla="*/ 269875 h 1155700"/>
              <a:gd name="connsiteX11" fmla="*/ 965200 w 2032000"/>
              <a:gd name="connsiteY11" fmla="*/ 349250 h 1155700"/>
              <a:gd name="connsiteX12" fmla="*/ 1085850 w 2032000"/>
              <a:gd name="connsiteY12" fmla="*/ 415925 h 1155700"/>
              <a:gd name="connsiteX13" fmla="*/ 1152525 w 2032000"/>
              <a:gd name="connsiteY13" fmla="*/ 320675 h 1155700"/>
              <a:gd name="connsiteX14" fmla="*/ 1184275 w 2032000"/>
              <a:gd name="connsiteY14" fmla="*/ 231775 h 1155700"/>
              <a:gd name="connsiteX15" fmla="*/ 1196975 w 2032000"/>
              <a:gd name="connsiteY15" fmla="*/ 123825 h 1155700"/>
              <a:gd name="connsiteX16" fmla="*/ 1371600 w 2032000"/>
              <a:gd name="connsiteY16" fmla="*/ 123825 h 1155700"/>
              <a:gd name="connsiteX17" fmla="*/ 1384300 w 2032000"/>
              <a:gd name="connsiteY17" fmla="*/ 206375 h 1155700"/>
              <a:gd name="connsiteX18" fmla="*/ 1479550 w 2032000"/>
              <a:gd name="connsiteY18" fmla="*/ 209550 h 1155700"/>
              <a:gd name="connsiteX19" fmla="*/ 1514475 w 2032000"/>
              <a:gd name="connsiteY19" fmla="*/ 190500 h 1155700"/>
              <a:gd name="connsiteX20" fmla="*/ 1539875 w 2032000"/>
              <a:gd name="connsiteY20" fmla="*/ 174625 h 1155700"/>
              <a:gd name="connsiteX21" fmla="*/ 1552575 w 2032000"/>
              <a:gd name="connsiteY21" fmla="*/ 85725 h 1155700"/>
              <a:gd name="connsiteX22" fmla="*/ 1616075 w 2032000"/>
              <a:gd name="connsiteY22" fmla="*/ 120650 h 1155700"/>
              <a:gd name="connsiteX23" fmla="*/ 1603375 w 2032000"/>
              <a:gd name="connsiteY23" fmla="*/ 155575 h 1155700"/>
              <a:gd name="connsiteX24" fmla="*/ 1495425 w 2032000"/>
              <a:gd name="connsiteY24" fmla="*/ 269875 h 1155700"/>
              <a:gd name="connsiteX25" fmla="*/ 1476375 w 2032000"/>
              <a:gd name="connsiteY25" fmla="*/ 314325 h 1155700"/>
              <a:gd name="connsiteX26" fmla="*/ 1457325 w 2032000"/>
              <a:gd name="connsiteY26" fmla="*/ 368300 h 1155700"/>
              <a:gd name="connsiteX27" fmla="*/ 1460500 w 2032000"/>
              <a:gd name="connsiteY27" fmla="*/ 422275 h 1155700"/>
              <a:gd name="connsiteX28" fmla="*/ 1495425 w 2032000"/>
              <a:gd name="connsiteY28" fmla="*/ 514350 h 1155700"/>
              <a:gd name="connsiteX29" fmla="*/ 1616075 w 2032000"/>
              <a:gd name="connsiteY29" fmla="*/ 631825 h 1155700"/>
              <a:gd name="connsiteX30" fmla="*/ 1755775 w 2032000"/>
              <a:gd name="connsiteY30" fmla="*/ 746125 h 1155700"/>
              <a:gd name="connsiteX31" fmla="*/ 2032000 w 2032000"/>
              <a:gd name="connsiteY31" fmla="*/ 962025 h 1155700"/>
              <a:gd name="connsiteX32" fmla="*/ 1882775 w 2032000"/>
              <a:gd name="connsiteY32" fmla="*/ 1155700 h 1155700"/>
              <a:gd name="connsiteX33" fmla="*/ 1546225 w 2032000"/>
              <a:gd name="connsiteY33" fmla="*/ 885825 h 1155700"/>
              <a:gd name="connsiteX34" fmla="*/ 1209675 w 2032000"/>
              <a:gd name="connsiteY34" fmla="*/ 619125 h 1155700"/>
              <a:gd name="connsiteX35" fmla="*/ 939800 w 2032000"/>
              <a:gd name="connsiteY35" fmla="*/ 530225 h 1155700"/>
              <a:gd name="connsiteX36" fmla="*/ 850900 w 2032000"/>
              <a:gd name="connsiteY36" fmla="*/ 584200 h 1155700"/>
              <a:gd name="connsiteX37" fmla="*/ 784225 w 2032000"/>
              <a:gd name="connsiteY37" fmla="*/ 609600 h 1155700"/>
              <a:gd name="connsiteX38" fmla="*/ 698500 w 2032000"/>
              <a:gd name="connsiteY38" fmla="*/ 638175 h 1155700"/>
              <a:gd name="connsiteX39" fmla="*/ 638175 w 2032000"/>
              <a:gd name="connsiteY39" fmla="*/ 644525 h 1155700"/>
              <a:gd name="connsiteX40" fmla="*/ 536575 w 2032000"/>
              <a:gd name="connsiteY40" fmla="*/ 647700 h 1155700"/>
              <a:gd name="connsiteX41" fmla="*/ 447675 w 2032000"/>
              <a:gd name="connsiteY41" fmla="*/ 628650 h 1155700"/>
              <a:gd name="connsiteX42" fmla="*/ 336550 w 2032000"/>
              <a:gd name="connsiteY42" fmla="*/ 590550 h 1155700"/>
              <a:gd name="connsiteX43" fmla="*/ 257175 w 2032000"/>
              <a:gd name="connsiteY43" fmla="*/ 539750 h 1155700"/>
              <a:gd name="connsiteX44" fmla="*/ 168275 w 2032000"/>
              <a:gd name="connsiteY44" fmla="*/ 488950 h 1155700"/>
              <a:gd name="connsiteX45" fmla="*/ 73025 w 2032000"/>
              <a:gd name="connsiteY45" fmla="*/ 367506 h 1155700"/>
              <a:gd name="connsiteX0" fmla="*/ 21692 w 1985002"/>
              <a:gd name="connsiteY0" fmla="*/ 363826 h 1155700"/>
              <a:gd name="connsiteX1" fmla="*/ 0 w 1985002"/>
              <a:gd name="connsiteY1" fmla="*/ 315019 h 1155700"/>
              <a:gd name="connsiteX2" fmla="*/ 121843 w 1985002"/>
              <a:gd name="connsiteY2" fmla="*/ 353338 h 1155700"/>
              <a:gd name="connsiteX3" fmla="*/ 303036 w 1985002"/>
              <a:gd name="connsiteY3" fmla="*/ 386784 h 1155700"/>
              <a:gd name="connsiteX4" fmla="*/ 422902 w 1985002"/>
              <a:gd name="connsiteY4" fmla="*/ 0 h 1155700"/>
              <a:gd name="connsiteX5" fmla="*/ 518152 w 1985002"/>
              <a:gd name="connsiteY5" fmla="*/ 53975 h 1155700"/>
              <a:gd name="connsiteX6" fmla="*/ 686427 w 1985002"/>
              <a:gd name="connsiteY6" fmla="*/ 38100 h 1155700"/>
              <a:gd name="connsiteX7" fmla="*/ 730877 w 1985002"/>
              <a:gd name="connsiteY7" fmla="*/ 41275 h 1155700"/>
              <a:gd name="connsiteX8" fmla="*/ 765802 w 1985002"/>
              <a:gd name="connsiteY8" fmla="*/ 203200 h 1155700"/>
              <a:gd name="connsiteX9" fmla="*/ 807077 w 1985002"/>
              <a:gd name="connsiteY9" fmla="*/ 212725 h 1155700"/>
              <a:gd name="connsiteX10" fmla="*/ 807077 w 1985002"/>
              <a:gd name="connsiteY10" fmla="*/ 269875 h 1155700"/>
              <a:gd name="connsiteX11" fmla="*/ 918202 w 1985002"/>
              <a:gd name="connsiteY11" fmla="*/ 349250 h 1155700"/>
              <a:gd name="connsiteX12" fmla="*/ 1038852 w 1985002"/>
              <a:gd name="connsiteY12" fmla="*/ 415925 h 1155700"/>
              <a:gd name="connsiteX13" fmla="*/ 1105527 w 1985002"/>
              <a:gd name="connsiteY13" fmla="*/ 320675 h 1155700"/>
              <a:gd name="connsiteX14" fmla="*/ 1137277 w 1985002"/>
              <a:gd name="connsiteY14" fmla="*/ 231775 h 1155700"/>
              <a:gd name="connsiteX15" fmla="*/ 1149977 w 1985002"/>
              <a:gd name="connsiteY15" fmla="*/ 123825 h 1155700"/>
              <a:gd name="connsiteX16" fmla="*/ 1324602 w 1985002"/>
              <a:gd name="connsiteY16" fmla="*/ 123825 h 1155700"/>
              <a:gd name="connsiteX17" fmla="*/ 1337302 w 1985002"/>
              <a:gd name="connsiteY17" fmla="*/ 206375 h 1155700"/>
              <a:gd name="connsiteX18" fmla="*/ 1432552 w 1985002"/>
              <a:gd name="connsiteY18" fmla="*/ 209550 h 1155700"/>
              <a:gd name="connsiteX19" fmla="*/ 1467477 w 1985002"/>
              <a:gd name="connsiteY19" fmla="*/ 190500 h 1155700"/>
              <a:gd name="connsiteX20" fmla="*/ 1492877 w 1985002"/>
              <a:gd name="connsiteY20" fmla="*/ 174625 h 1155700"/>
              <a:gd name="connsiteX21" fmla="*/ 1505577 w 1985002"/>
              <a:gd name="connsiteY21" fmla="*/ 85725 h 1155700"/>
              <a:gd name="connsiteX22" fmla="*/ 1569077 w 1985002"/>
              <a:gd name="connsiteY22" fmla="*/ 120650 h 1155700"/>
              <a:gd name="connsiteX23" fmla="*/ 1556377 w 1985002"/>
              <a:gd name="connsiteY23" fmla="*/ 155575 h 1155700"/>
              <a:gd name="connsiteX24" fmla="*/ 1448427 w 1985002"/>
              <a:gd name="connsiteY24" fmla="*/ 269875 h 1155700"/>
              <a:gd name="connsiteX25" fmla="*/ 1429377 w 1985002"/>
              <a:gd name="connsiteY25" fmla="*/ 314325 h 1155700"/>
              <a:gd name="connsiteX26" fmla="*/ 1410327 w 1985002"/>
              <a:gd name="connsiteY26" fmla="*/ 368300 h 1155700"/>
              <a:gd name="connsiteX27" fmla="*/ 1413502 w 1985002"/>
              <a:gd name="connsiteY27" fmla="*/ 422275 h 1155700"/>
              <a:gd name="connsiteX28" fmla="*/ 1448427 w 1985002"/>
              <a:gd name="connsiteY28" fmla="*/ 514350 h 1155700"/>
              <a:gd name="connsiteX29" fmla="*/ 1569077 w 1985002"/>
              <a:gd name="connsiteY29" fmla="*/ 631825 h 1155700"/>
              <a:gd name="connsiteX30" fmla="*/ 1708777 w 1985002"/>
              <a:gd name="connsiteY30" fmla="*/ 746125 h 1155700"/>
              <a:gd name="connsiteX31" fmla="*/ 1985002 w 1985002"/>
              <a:gd name="connsiteY31" fmla="*/ 962025 h 1155700"/>
              <a:gd name="connsiteX32" fmla="*/ 1835777 w 1985002"/>
              <a:gd name="connsiteY32" fmla="*/ 1155700 h 1155700"/>
              <a:gd name="connsiteX33" fmla="*/ 1499227 w 1985002"/>
              <a:gd name="connsiteY33" fmla="*/ 885825 h 1155700"/>
              <a:gd name="connsiteX34" fmla="*/ 1162677 w 1985002"/>
              <a:gd name="connsiteY34" fmla="*/ 619125 h 1155700"/>
              <a:gd name="connsiteX35" fmla="*/ 892802 w 1985002"/>
              <a:gd name="connsiteY35" fmla="*/ 530225 h 1155700"/>
              <a:gd name="connsiteX36" fmla="*/ 803902 w 1985002"/>
              <a:gd name="connsiteY36" fmla="*/ 584200 h 1155700"/>
              <a:gd name="connsiteX37" fmla="*/ 737227 w 1985002"/>
              <a:gd name="connsiteY37" fmla="*/ 609600 h 1155700"/>
              <a:gd name="connsiteX38" fmla="*/ 651502 w 1985002"/>
              <a:gd name="connsiteY38" fmla="*/ 638175 h 1155700"/>
              <a:gd name="connsiteX39" fmla="*/ 591177 w 1985002"/>
              <a:gd name="connsiteY39" fmla="*/ 644525 h 1155700"/>
              <a:gd name="connsiteX40" fmla="*/ 489577 w 1985002"/>
              <a:gd name="connsiteY40" fmla="*/ 647700 h 1155700"/>
              <a:gd name="connsiteX41" fmla="*/ 400677 w 1985002"/>
              <a:gd name="connsiteY41" fmla="*/ 628650 h 1155700"/>
              <a:gd name="connsiteX42" fmla="*/ 289552 w 1985002"/>
              <a:gd name="connsiteY42" fmla="*/ 590550 h 1155700"/>
              <a:gd name="connsiteX43" fmla="*/ 210177 w 1985002"/>
              <a:gd name="connsiteY43" fmla="*/ 539750 h 1155700"/>
              <a:gd name="connsiteX44" fmla="*/ 121277 w 1985002"/>
              <a:gd name="connsiteY44" fmla="*/ 488950 h 1155700"/>
              <a:gd name="connsiteX45" fmla="*/ 26027 w 1985002"/>
              <a:gd name="connsiteY45" fmla="*/ 367506 h 1155700"/>
              <a:gd name="connsiteX0" fmla="*/ 56037 w 2019347"/>
              <a:gd name="connsiteY0" fmla="*/ 363826 h 1155700"/>
              <a:gd name="connsiteX1" fmla="*/ 0 w 2019347"/>
              <a:gd name="connsiteY1" fmla="*/ 305981 h 1155700"/>
              <a:gd name="connsiteX2" fmla="*/ 156188 w 2019347"/>
              <a:gd name="connsiteY2" fmla="*/ 353338 h 1155700"/>
              <a:gd name="connsiteX3" fmla="*/ 337381 w 2019347"/>
              <a:gd name="connsiteY3" fmla="*/ 386784 h 1155700"/>
              <a:gd name="connsiteX4" fmla="*/ 457247 w 2019347"/>
              <a:gd name="connsiteY4" fmla="*/ 0 h 1155700"/>
              <a:gd name="connsiteX5" fmla="*/ 552497 w 2019347"/>
              <a:gd name="connsiteY5" fmla="*/ 53975 h 1155700"/>
              <a:gd name="connsiteX6" fmla="*/ 720772 w 2019347"/>
              <a:gd name="connsiteY6" fmla="*/ 38100 h 1155700"/>
              <a:gd name="connsiteX7" fmla="*/ 765222 w 2019347"/>
              <a:gd name="connsiteY7" fmla="*/ 41275 h 1155700"/>
              <a:gd name="connsiteX8" fmla="*/ 800147 w 2019347"/>
              <a:gd name="connsiteY8" fmla="*/ 203200 h 1155700"/>
              <a:gd name="connsiteX9" fmla="*/ 841422 w 2019347"/>
              <a:gd name="connsiteY9" fmla="*/ 212725 h 1155700"/>
              <a:gd name="connsiteX10" fmla="*/ 841422 w 2019347"/>
              <a:gd name="connsiteY10" fmla="*/ 269875 h 1155700"/>
              <a:gd name="connsiteX11" fmla="*/ 952547 w 2019347"/>
              <a:gd name="connsiteY11" fmla="*/ 349250 h 1155700"/>
              <a:gd name="connsiteX12" fmla="*/ 1073197 w 2019347"/>
              <a:gd name="connsiteY12" fmla="*/ 415925 h 1155700"/>
              <a:gd name="connsiteX13" fmla="*/ 1139872 w 2019347"/>
              <a:gd name="connsiteY13" fmla="*/ 320675 h 1155700"/>
              <a:gd name="connsiteX14" fmla="*/ 1171622 w 2019347"/>
              <a:gd name="connsiteY14" fmla="*/ 231775 h 1155700"/>
              <a:gd name="connsiteX15" fmla="*/ 1184322 w 2019347"/>
              <a:gd name="connsiteY15" fmla="*/ 123825 h 1155700"/>
              <a:gd name="connsiteX16" fmla="*/ 1358947 w 2019347"/>
              <a:gd name="connsiteY16" fmla="*/ 123825 h 1155700"/>
              <a:gd name="connsiteX17" fmla="*/ 1371647 w 2019347"/>
              <a:gd name="connsiteY17" fmla="*/ 206375 h 1155700"/>
              <a:gd name="connsiteX18" fmla="*/ 1466897 w 2019347"/>
              <a:gd name="connsiteY18" fmla="*/ 209550 h 1155700"/>
              <a:gd name="connsiteX19" fmla="*/ 1501822 w 2019347"/>
              <a:gd name="connsiteY19" fmla="*/ 190500 h 1155700"/>
              <a:gd name="connsiteX20" fmla="*/ 1527222 w 2019347"/>
              <a:gd name="connsiteY20" fmla="*/ 174625 h 1155700"/>
              <a:gd name="connsiteX21" fmla="*/ 1539922 w 2019347"/>
              <a:gd name="connsiteY21" fmla="*/ 85725 h 1155700"/>
              <a:gd name="connsiteX22" fmla="*/ 1603422 w 2019347"/>
              <a:gd name="connsiteY22" fmla="*/ 120650 h 1155700"/>
              <a:gd name="connsiteX23" fmla="*/ 1590722 w 2019347"/>
              <a:gd name="connsiteY23" fmla="*/ 155575 h 1155700"/>
              <a:gd name="connsiteX24" fmla="*/ 1482772 w 2019347"/>
              <a:gd name="connsiteY24" fmla="*/ 269875 h 1155700"/>
              <a:gd name="connsiteX25" fmla="*/ 1463722 w 2019347"/>
              <a:gd name="connsiteY25" fmla="*/ 314325 h 1155700"/>
              <a:gd name="connsiteX26" fmla="*/ 1444672 w 2019347"/>
              <a:gd name="connsiteY26" fmla="*/ 368300 h 1155700"/>
              <a:gd name="connsiteX27" fmla="*/ 1447847 w 2019347"/>
              <a:gd name="connsiteY27" fmla="*/ 422275 h 1155700"/>
              <a:gd name="connsiteX28" fmla="*/ 1482772 w 2019347"/>
              <a:gd name="connsiteY28" fmla="*/ 514350 h 1155700"/>
              <a:gd name="connsiteX29" fmla="*/ 1603422 w 2019347"/>
              <a:gd name="connsiteY29" fmla="*/ 631825 h 1155700"/>
              <a:gd name="connsiteX30" fmla="*/ 1743122 w 2019347"/>
              <a:gd name="connsiteY30" fmla="*/ 746125 h 1155700"/>
              <a:gd name="connsiteX31" fmla="*/ 2019347 w 2019347"/>
              <a:gd name="connsiteY31" fmla="*/ 962025 h 1155700"/>
              <a:gd name="connsiteX32" fmla="*/ 1870122 w 2019347"/>
              <a:gd name="connsiteY32" fmla="*/ 1155700 h 1155700"/>
              <a:gd name="connsiteX33" fmla="*/ 1533572 w 2019347"/>
              <a:gd name="connsiteY33" fmla="*/ 885825 h 1155700"/>
              <a:gd name="connsiteX34" fmla="*/ 1197022 w 2019347"/>
              <a:gd name="connsiteY34" fmla="*/ 619125 h 1155700"/>
              <a:gd name="connsiteX35" fmla="*/ 927147 w 2019347"/>
              <a:gd name="connsiteY35" fmla="*/ 530225 h 1155700"/>
              <a:gd name="connsiteX36" fmla="*/ 838247 w 2019347"/>
              <a:gd name="connsiteY36" fmla="*/ 584200 h 1155700"/>
              <a:gd name="connsiteX37" fmla="*/ 771572 w 2019347"/>
              <a:gd name="connsiteY37" fmla="*/ 609600 h 1155700"/>
              <a:gd name="connsiteX38" fmla="*/ 685847 w 2019347"/>
              <a:gd name="connsiteY38" fmla="*/ 638175 h 1155700"/>
              <a:gd name="connsiteX39" fmla="*/ 625522 w 2019347"/>
              <a:gd name="connsiteY39" fmla="*/ 644525 h 1155700"/>
              <a:gd name="connsiteX40" fmla="*/ 523922 w 2019347"/>
              <a:gd name="connsiteY40" fmla="*/ 647700 h 1155700"/>
              <a:gd name="connsiteX41" fmla="*/ 435022 w 2019347"/>
              <a:gd name="connsiteY41" fmla="*/ 628650 h 1155700"/>
              <a:gd name="connsiteX42" fmla="*/ 323897 w 2019347"/>
              <a:gd name="connsiteY42" fmla="*/ 590550 h 1155700"/>
              <a:gd name="connsiteX43" fmla="*/ 244522 w 2019347"/>
              <a:gd name="connsiteY43" fmla="*/ 539750 h 1155700"/>
              <a:gd name="connsiteX44" fmla="*/ 155622 w 2019347"/>
              <a:gd name="connsiteY44" fmla="*/ 488950 h 1155700"/>
              <a:gd name="connsiteX45" fmla="*/ 60372 w 2019347"/>
              <a:gd name="connsiteY45" fmla="*/ 367506 h 1155700"/>
              <a:gd name="connsiteX0" fmla="*/ 56037 w 2019347"/>
              <a:gd name="connsiteY0" fmla="*/ 363826 h 1155700"/>
              <a:gd name="connsiteX1" fmla="*/ 0 w 2019347"/>
              <a:gd name="connsiteY1" fmla="*/ 305981 h 1155700"/>
              <a:gd name="connsiteX2" fmla="*/ 156188 w 2019347"/>
              <a:gd name="connsiteY2" fmla="*/ 353338 h 1155700"/>
              <a:gd name="connsiteX3" fmla="*/ 337381 w 2019347"/>
              <a:gd name="connsiteY3" fmla="*/ 386784 h 1155700"/>
              <a:gd name="connsiteX4" fmla="*/ 457247 w 2019347"/>
              <a:gd name="connsiteY4" fmla="*/ 0 h 1155700"/>
              <a:gd name="connsiteX5" fmla="*/ 552497 w 2019347"/>
              <a:gd name="connsiteY5" fmla="*/ 53975 h 1155700"/>
              <a:gd name="connsiteX6" fmla="*/ 720772 w 2019347"/>
              <a:gd name="connsiteY6" fmla="*/ 38100 h 1155700"/>
              <a:gd name="connsiteX7" fmla="*/ 765222 w 2019347"/>
              <a:gd name="connsiteY7" fmla="*/ 41275 h 1155700"/>
              <a:gd name="connsiteX8" fmla="*/ 800147 w 2019347"/>
              <a:gd name="connsiteY8" fmla="*/ 203200 h 1155700"/>
              <a:gd name="connsiteX9" fmla="*/ 841422 w 2019347"/>
              <a:gd name="connsiteY9" fmla="*/ 212725 h 1155700"/>
              <a:gd name="connsiteX10" fmla="*/ 841422 w 2019347"/>
              <a:gd name="connsiteY10" fmla="*/ 269875 h 1155700"/>
              <a:gd name="connsiteX11" fmla="*/ 952547 w 2019347"/>
              <a:gd name="connsiteY11" fmla="*/ 349250 h 1155700"/>
              <a:gd name="connsiteX12" fmla="*/ 1073197 w 2019347"/>
              <a:gd name="connsiteY12" fmla="*/ 415925 h 1155700"/>
              <a:gd name="connsiteX13" fmla="*/ 1139872 w 2019347"/>
              <a:gd name="connsiteY13" fmla="*/ 320675 h 1155700"/>
              <a:gd name="connsiteX14" fmla="*/ 1171622 w 2019347"/>
              <a:gd name="connsiteY14" fmla="*/ 231775 h 1155700"/>
              <a:gd name="connsiteX15" fmla="*/ 1184322 w 2019347"/>
              <a:gd name="connsiteY15" fmla="*/ 123825 h 1155700"/>
              <a:gd name="connsiteX16" fmla="*/ 1358947 w 2019347"/>
              <a:gd name="connsiteY16" fmla="*/ 123825 h 1155700"/>
              <a:gd name="connsiteX17" fmla="*/ 1371647 w 2019347"/>
              <a:gd name="connsiteY17" fmla="*/ 206375 h 1155700"/>
              <a:gd name="connsiteX18" fmla="*/ 1466897 w 2019347"/>
              <a:gd name="connsiteY18" fmla="*/ 209550 h 1155700"/>
              <a:gd name="connsiteX19" fmla="*/ 1501822 w 2019347"/>
              <a:gd name="connsiteY19" fmla="*/ 190500 h 1155700"/>
              <a:gd name="connsiteX20" fmla="*/ 1527222 w 2019347"/>
              <a:gd name="connsiteY20" fmla="*/ 174625 h 1155700"/>
              <a:gd name="connsiteX21" fmla="*/ 1539922 w 2019347"/>
              <a:gd name="connsiteY21" fmla="*/ 85725 h 1155700"/>
              <a:gd name="connsiteX22" fmla="*/ 1603422 w 2019347"/>
              <a:gd name="connsiteY22" fmla="*/ 120650 h 1155700"/>
              <a:gd name="connsiteX23" fmla="*/ 1590722 w 2019347"/>
              <a:gd name="connsiteY23" fmla="*/ 155575 h 1155700"/>
              <a:gd name="connsiteX24" fmla="*/ 1482772 w 2019347"/>
              <a:gd name="connsiteY24" fmla="*/ 269875 h 1155700"/>
              <a:gd name="connsiteX25" fmla="*/ 1463722 w 2019347"/>
              <a:gd name="connsiteY25" fmla="*/ 314325 h 1155700"/>
              <a:gd name="connsiteX26" fmla="*/ 1444672 w 2019347"/>
              <a:gd name="connsiteY26" fmla="*/ 368300 h 1155700"/>
              <a:gd name="connsiteX27" fmla="*/ 1447847 w 2019347"/>
              <a:gd name="connsiteY27" fmla="*/ 422275 h 1155700"/>
              <a:gd name="connsiteX28" fmla="*/ 1482772 w 2019347"/>
              <a:gd name="connsiteY28" fmla="*/ 514350 h 1155700"/>
              <a:gd name="connsiteX29" fmla="*/ 1603422 w 2019347"/>
              <a:gd name="connsiteY29" fmla="*/ 631825 h 1155700"/>
              <a:gd name="connsiteX30" fmla="*/ 1743122 w 2019347"/>
              <a:gd name="connsiteY30" fmla="*/ 746125 h 1155700"/>
              <a:gd name="connsiteX31" fmla="*/ 2019347 w 2019347"/>
              <a:gd name="connsiteY31" fmla="*/ 962025 h 1155700"/>
              <a:gd name="connsiteX32" fmla="*/ 1870122 w 2019347"/>
              <a:gd name="connsiteY32" fmla="*/ 1155700 h 1155700"/>
              <a:gd name="connsiteX33" fmla="*/ 1533572 w 2019347"/>
              <a:gd name="connsiteY33" fmla="*/ 885825 h 1155700"/>
              <a:gd name="connsiteX34" fmla="*/ 1197022 w 2019347"/>
              <a:gd name="connsiteY34" fmla="*/ 619125 h 1155700"/>
              <a:gd name="connsiteX35" fmla="*/ 927147 w 2019347"/>
              <a:gd name="connsiteY35" fmla="*/ 530225 h 1155700"/>
              <a:gd name="connsiteX36" fmla="*/ 838247 w 2019347"/>
              <a:gd name="connsiteY36" fmla="*/ 584200 h 1155700"/>
              <a:gd name="connsiteX37" fmla="*/ 771572 w 2019347"/>
              <a:gd name="connsiteY37" fmla="*/ 609600 h 1155700"/>
              <a:gd name="connsiteX38" fmla="*/ 685847 w 2019347"/>
              <a:gd name="connsiteY38" fmla="*/ 638175 h 1155700"/>
              <a:gd name="connsiteX39" fmla="*/ 625522 w 2019347"/>
              <a:gd name="connsiteY39" fmla="*/ 644525 h 1155700"/>
              <a:gd name="connsiteX40" fmla="*/ 523922 w 2019347"/>
              <a:gd name="connsiteY40" fmla="*/ 647700 h 1155700"/>
              <a:gd name="connsiteX41" fmla="*/ 435022 w 2019347"/>
              <a:gd name="connsiteY41" fmla="*/ 628650 h 1155700"/>
              <a:gd name="connsiteX42" fmla="*/ 323897 w 2019347"/>
              <a:gd name="connsiteY42" fmla="*/ 590550 h 1155700"/>
              <a:gd name="connsiteX43" fmla="*/ 244522 w 2019347"/>
              <a:gd name="connsiteY43" fmla="*/ 539750 h 1155700"/>
              <a:gd name="connsiteX44" fmla="*/ 155622 w 2019347"/>
              <a:gd name="connsiteY44" fmla="*/ 488950 h 1155700"/>
              <a:gd name="connsiteX45" fmla="*/ 49527 w 2019347"/>
              <a:gd name="connsiteY45" fmla="*/ 391005 h 1155700"/>
              <a:gd name="connsiteX0" fmla="*/ 0 w 2019347"/>
              <a:gd name="connsiteY0" fmla="*/ 305981 h 1155700"/>
              <a:gd name="connsiteX1" fmla="*/ 156188 w 2019347"/>
              <a:gd name="connsiteY1" fmla="*/ 353338 h 1155700"/>
              <a:gd name="connsiteX2" fmla="*/ 337381 w 2019347"/>
              <a:gd name="connsiteY2" fmla="*/ 386784 h 1155700"/>
              <a:gd name="connsiteX3" fmla="*/ 457247 w 2019347"/>
              <a:gd name="connsiteY3" fmla="*/ 0 h 1155700"/>
              <a:gd name="connsiteX4" fmla="*/ 552497 w 2019347"/>
              <a:gd name="connsiteY4" fmla="*/ 53975 h 1155700"/>
              <a:gd name="connsiteX5" fmla="*/ 720772 w 2019347"/>
              <a:gd name="connsiteY5" fmla="*/ 38100 h 1155700"/>
              <a:gd name="connsiteX6" fmla="*/ 765222 w 2019347"/>
              <a:gd name="connsiteY6" fmla="*/ 41275 h 1155700"/>
              <a:gd name="connsiteX7" fmla="*/ 800147 w 2019347"/>
              <a:gd name="connsiteY7" fmla="*/ 203200 h 1155700"/>
              <a:gd name="connsiteX8" fmla="*/ 841422 w 2019347"/>
              <a:gd name="connsiteY8" fmla="*/ 212725 h 1155700"/>
              <a:gd name="connsiteX9" fmla="*/ 841422 w 2019347"/>
              <a:gd name="connsiteY9" fmla="*/ 269875 h 1155700"/>
              <a:gd name="connsiteX10" fmla="*/ 952547 w 2019347"/>
              <a:gd name="connsiteY10" fmla="*/ 349250 h 1155700"/>
              <a:gd name="connsiteX11" fmla="*/ 1073197 w 2019347"/>
              <a:gd name="connsiteY11" fmla="*/ 415925 h 1155700"/>
              <a:gd name="connsiteX12" fmla="*/ 1139872 w 2019347"/>
              <a:gd name="connsiteY12" fmla="*/ 320675 h 1155700"/>
              <a:gd name="connsiteX13" fmla="*/ 1171622 w 2019347"/>
              <a:gd name="connsiteY13" fmla="*/ 231775 h 1155700"/>
              <a:gd name="connsiteX14" fmla="*/ 1184322 w 2019347"/>
              <a:gd name="connsiteY14" fmla="*/ 123825 h 1155700"/>
              <a:gd name="connsiteX15" fmla="*/ 1358947 w 2019347"/>
              <a:gd name="connsiteY15" fmla="*/ 123825 h 1155700"/>
              <a:gd name="connsiteX16" fmla="*/ 1371647 w 2019347"/>
              <a:gd name="connsiteY16" fmla="*/ 206375 h 1155700"/>
              <a:gd name="connsiteX17" fmla="*/ 1466897 w 2019347"/>
              <a:gd name="connsiteY17" fmla="*/ 209550 h 1155700"/>
              <a:gd name="connsiteX18" fmla="*/ 1501822 w 2019347"/>
              <a:gd name="connsiteY18" fmla="*/ 190500 h 1155700"/>
              <a:gd name="connsiteX19" fmla="*/ 1527222 w 2019347"/>
              <a:gd name="connsiteY19" fmla="*/ 174625 h 1155700"/>
              <a:gd name="connsiteX20" fmla="*/ 1539922 w 2019347"/>
              <a:gd name="connsiteY20" fmla="*/ 85725 h 1155700"/>
              <a:gd name="connsiteX21" fmla="*/ 1603422 w 2019347"/>
              <a:gd name="connsiteY21" fmla="*/ 120650 h 1155700"/>
              <a:gd name="connsiteX22" fmla="*/ 1590722 w 2019347"/>
              <a:gd name="connsiteY22" fmla="*/ 155575 h 1155700"/>
              <a:gd name="connsiteX23" fmla="*/ 1482772 w 2019347"/>
              <a:gd name="connsiteY23" fmla="*/ 269875 h 1155700"/>
              <a:gd name="connsiteX24" fmla="*/ 1463722 w 2019347"/>
              <a:gd name="connsiteY24" fmla="*/ 314325 h 1155700"/>
              <a:gd name="connsiteX25" fmla="*/ 1444672 w 2019347"/>
              <a:gd name="connsiteY25" fmla="*/ 368300 h 1155700"/>
              <a:gd name="connsiteX26" fmla="*/ 1447847 w 2019347"/>
              <a:gd name="connsiteY26" fmla="*/ 422275 h 1155700"/>
              <a:gd name="connsiteX27" fmla="*/ 1482772 w 2019347"/>
              <a:gd name="connsiteY27" fmla="*/ 514350 h 1155700"/>
              <a:gd name="connsiteX28" fmla="*/ 1603422 w 2019347"/>
              <a:gd name="connsiteY28" fmla="*/ 631825 h 1155700"/>
              <a:gd name="connsiteX29" fmla="*/ 1743122 w 2019347"/>
              <a:gd name="connsiteY29" fmla="*/ 746125 h 1155700"/>
              <a:gd name="connsiteX30" fmla="*/ 2019347 w 2019347"/>
              <a:gd name="connsiteY30" fmla="*/ 962025 h 1155700"/>
              <a:gd name="connsiteX31" fmla="*/ 1870122 w 2019347"/>
              <a:gd name="connsiteY31" fmla="*/ 1155700 h 1155700"/>
              <a:gd name="connsiteX32" fmla="*/ 1533572 w 2019347"/>
              <a:gd name="connsiteY32" fmla="*/ 885825 h 1155700"/>
              <a:gd name="connsiteX33" fmla="*/ 1197022 w 2019347"/>
              <a:gd name="connsiteY33" fmla="*/ 619125 h 1155700"/>
              <a:gd name="connsiteX34" fmla="*/ 927147 w 2019347"/>
              <a:gd name="connsiteY34" fmla="*/ 530225 h 1155700"/>
              <a:gd name="connsiteX35" fmla="*/ 838247 w 2019347"/>
              <a:gd name="connsiteY35" fmla="*/ 584200 h 1155700"/>
              <a:gd name="connsiteX36" fmla="*/ 771572 w 2019347"/>
              <a:gd name="connsiteY36" fmla="*/ 609600 h 1155700"/>
              <a:gd name="connsiteX37" fmla="*/ 685847 w 2019347"/>
              <a:gd name="connsiteY37" fmla="*/ 638175 h 1155700"/>
              <a:gd name="connsiteX38" fmla="*/ 625522 w 2019347"/>
              <a:gd name="connsiteY38" fmla="*/ 644525 h 1155700"/>
              <a:gd name="connsiteX39" fmla="*/ 523922 w 2019347"/>
              <a:gd name="connsiteY39" fmla="*/ 647700 h 1155700"/>
              <a:gd name="connsiteX40" fmla="*/ 435022 w 2019347"/>
              <a:gd name="connsiteY40" fmla="*/ 628650 h 1155700"/>
              <a:gd name="connsiteX41" fmla="*/ 323897 w 2019347"/>
              <a:gd name="connsiteY41" fmla="*/ 590550 h 1155700"/>
              <a:gd name="connsiteX42" fmla="*/ 244522 w 2019347"/>
              <a:gd name="connsiteY42" fmla="*/ 539750 h 1155700"/>
              <a:gd name="connsiteX43" fmla="*/ 155622 w 2019347"/>
              <a:gd name="connsiteY43" fmla="*/ 488950 h 1155700"/>
              <a:gd name="connsiteX44" fmla="*/ 49527 w 2019347"/>
              <a:gd name="connsiteY44" fmla="*/ 391005 h 1155700"/>
              <a:gd name="connsiteX0" fmla="*/ 0 w 2019347"/>
              <a:gd name="connsiteY0" fmla="*/ 305981 h 1155700"/>
              <a:gd name="connsiteX1" fmla="*/ 156188 w 2019347"/>
              <a:gd name="connsiteY1" fmla="*/ 353338 h 1155700"/>
              <a:gd name="connsiteX2" fmla="*/ 337381 w 2019347"/>
              <a:gd name="connsiteY2" fmla="*/ 386784 h 1155700"/>
              <a:gd name="connsiteX3" fmla="*/ 457247 w 2019347"/>
              <a:gd name="connsiteY3" fmla="*/ 0 h 1155700"/>
              <a:gd name="connsiteX4" fmla="*/ 552497 w 2019347"/>
              <a:gd name="connsiteY4" fmla="*/ 53975 h 1155700"/>
              <a:gd name="connsiteX5" fmla="*/ 720772 w 2019347"/>
              <a:gd name="connsiteY5" fmla="*/ 38100 h 1155700"/>
              <a:gd name="connsiteX6" fmla="*/ 765222 w 2019347"/>
              <a:gd name="connsiteY6" fmla="*/ 41275 h 1155700"/>
              <a:gd name="connsiteX7" fmla="*/ 800147 w 2019347"/>
              <a:gd name="connsiteY7" fmla="*/ 203200 h 1155700"/>
              <a:gd name="connsiteX8" fmla="*/ 841422 w 2019347"/>
              <a:gd name="connsiteY8" fmla="*/ 212725 h 1155700"/>
              <a:gd name="connsiteX9" fmla="*/ 841422 w 2019347"/>
              <a:gd name="connsiteY9" fmla="*/ 269875 h 1155700"/>
              <a:gd name="connsiteX10" fmla="*/ 952547 w 2019347"/>
              <a:gd name="connsiteY10" fmla="*/ 349250 h 1155700"/>
              <a:gd name="connsiteX11" fmla="*/ 1073197 w 2019347"/>
              <a:gd name="connsiteY11" fmla="*/ 415925 h 1155700"/>
              <a:gd name="connsiteX12" fmla="*/ 1139872 w 2019347"/>
              <a:gd name="connsiteY12" fmla="*/ 320675 h 1155700"/>
              <a:gd name="connsiteX13" fmla="*/ 1171622 w 2019347"/>
              <a:gd name="connsiteY13" fmla="*/ 231775 h 1155700"/>
              <a:gd name="connsiteX14" fmla="*/ 1184322 w 2019347"/>
              <a:gd name="connsiteY14" fmla="*/ 123825 h 1155700"/>
              <a:gd name="connsiteX15" fmla="*/ 1358947 w 2019347"/>
              <a:gd name="connsiteY15" fmla="*/ 123825 h 1155700"/>
              <a:gd name="connsiteX16" fmla="*/ 1371647 w 2019347"/>
              <a:gd name="connsiteY16" fmla="*/ 206375 h 1155700"/>
              <a:gd name="connsiteX17" fmla="*/ 1466897 w 2019347"/>
              <a:gd name="connsiteY17" fmla="*/ 209550 h 1155700"/>
              <a:gd name="connsiteX18" fmla="*/ 1501822 w 2019347"/>
              <a:gd name="connsiteY18" fmla="*/ 190500 h 1155700"/>
              <a:gd name="connsiteX19" fmla="*/ 1527222 w 2019347"/>
              <a:gd name="connsiteY19" fmla="*/ 174625 h 1155700"/>
              <a:gd name="connsiteX20" fmla="*/ 1539922 w 2019347"/>
              <a:gd name="connsiteY20" fmla="*/ 85725 h 1155700"/>
              <a:gd name="connsiteX21" fmla="*/ 1603422 w 2019347"/>
              <a:gd name="connsiteY21" fmla="*/ 120650 h 1155700"/>
              <a:gd name="connsiteX22" fmla="*/ 1590722 w 2019347"/>
              <a:gd name="connsiteY22" fmla="*/ 155575 h 1155700"/>
              <a:gd name="connsiteX23" fmla="*/ 1482772 w 2019347"/>
              <a:gd name="connsiteY23" fmla="*/ 269875 h 1155700"/>
              <a:gd name="connsiteX24" fmla="*/ 1463722 w 2019347"/>
              <a:gd name="connsiteY24" fmla="*/ 314325 h 1155700"/>
              <a:gd name="connsiteX25" fmla="*/ 1444672 w 2019347"/>
              <a:gd name="connsiteY25" fmla="*/ 368300 h 1155700"/>
              <a:gd name="connsiteX26" fmla="*/ 1447847 w 2019347"/>
              <a:gd name="connsiteY26" fmla="*/ 422275 h 1155700"/>
              <a:gd name="connsiteX27" fmla="*/ 1482772 w 2019347"/>
              <a:gd name="connsiteY27" fmla="*/ 514350 h 1155700"/>
              <a:gd name="connsiteX28" fmla="*/ 1603422 w 2019347"/>
              <a:gd name="connsiteY28" fmla="*/ 631825 h 1155700"/>
              <a:gd name="connsiteX29" fmla="*/ 1743122 w 2019347"/>
              <a:gd name="connsiteY29" fmla="*/ 746125 h 1155700"/>
              <a:gd name="connsiteX30" fmla="*/ 2019347 w 2019347"/>
              <a:gd name="connsiteY30" fmla="*/ 962025 h 1155700"/>
              <a:gd name="connsiteX31" fmla="*/ 1870122 w 2019347"/>
              <a:gd name="connsiteY31" fmla="*/ 1155700 h 1155700"/>
              <a:gd name="connsiteX32" fmla="*/ 1533572 w 2019347"/>
              <a:gd name="connsiteY32" fmla="*/ 885825 h 1155700"/>
              <a:gd name="connsiteX33" fmla="*/ 1197022 w 2019347"/>
              <a:gd name="connsiteY33" fmla="*/ 619125 h 1155700"/>
              <a:gd name="connsiteX34" fmla="*/ 927147 w 2019347"/>
              <a:gd name="connsiteY34" fmla="*/ 530225 h 1155700"/>
              <a:gd name="connsiteX35" fmla="*/ 838247 w 2019347"/>
              <a:gd name="connsiteY35" fmla="*/ 584200 h 1155700"/>
              <a:gd name="connsiteX36" fmla="*/ 771572 w 2019347"/>
              <a:gd name="connsiteY36" fmla="*/ 609600 h 1155700"/>
              <a:gd name="connsiteX37" fmla="*/ 685847 w 2019347"/>
              <a:gd name="connsiteY37" fmla="*/ 638175 h 1155700"/>
              <a:gd name="connsiteX38" fmla="*/ 625522 w 2019347"/>
              <a:gd name="connsiteY38" fmla="*/ 644525 h 1155700"/>
              <a:gd name="connsiteX39" fmla="*/ 523922 w 2019347"/>
              <a:gd name="connsiteY39" fmla="*/ 647700 h 1155700"/>
              <a:gd name="connsiteX40" fmla="*/ 435022 w 2019347"/>
              <a:gd name="connsiteY40" fmla="*/ 628650 h 1155700"/>
              <a:gd name="connsiteX41" fmla="*/ 323897 w 2019347"/>
              <a:gd name="connsiteY41" fmla="*/ 590550 h 1155700"/>
              <a:gd name="connsiteX42" fmla="*/ 244522 w 2019347"/>
              <a:gd name="connsiteY42" fmla="*/ 539750 h 1155700"/>
              <a:gd name="connsiteX43" fmla="*/ 155622 w 2019347"/>
              <a:gd name="connsiteY43" fmla="*/ 488950 h 1155700"/>
              <a:gd name="connsiteX44" fmla="*/ 49527 w 2019347"/>
              <a:gd name="connsiteY44" fmla="*/ 391005 h 1155700"/>
              <a:gd name="connsiteX0" fmla="*/ 0 w 2019347"/>
              <a:gd name="connsiteY0" fmla="*/ 305981 h 1155700"/>
              <a:gd name="connsiteX1" fmla="*/ 156188 w 2019347"/>
              <a:gd name="connsiteY1" fmla="*/ 353338 h 1155700"/>
              <a:gd name="connsiteX2" fmla="*/ 337381 w 2019347"/>
              <a:gd name="connsiteY2" fmla="*/ 386784 h 1155700"/>
              <a:gd name="connsiteX3" fmla="*/ 457247 w 2019347"/>
              <a:gd name="connsiteY3" fmla="*/ 0 h 1155700"/>
              <a:gd name="connsiteX4" fmla="*/ 552497 w 2019347"/>
              <a:gd name="connsiteY4" fmla="*/ 53975 h 1155700"/>
              <a:gd name="connsiteX5" fmla="*/ 720772 w 2019347"/>
              <a:gd name="connsiteY5" fmla="*/ 38100 h 1155700"/>
              <a:gd name="connsiteX6" fmla="*/ 765222 w 2019347"/>
              <a:gd name="connsiteY6" fmla="*/ 41275 h 1155700"/>
              <a:gd name="connsiteX7" fmla="*/ 800147 w 2019347"/>
              <a:gd name="connsiteY7" fmla="*/ 203200 h 1155700"/>
              <a:gd name="connsiteX8" fmla="*/ 841422 w 2019347"/>
              <a:gd name="connsiteY8" fmla="*/ 212725 h 1155700"/>
              <a:gd name="connsiteX9" fmla="*/ 841422 w 2019347"/>
              <a:gd name="connsiteY9" fmla="*/ 269875 h 1155700"/>
              <a:gd name="connsiteX10" fmla="*/ 952547 w 2019347"/>
              <a:gd name="connsiteY10" fmla="*/ 349250 h 1155700"/>
              <a:gd name="connsiteX11" fmla="*/ 1073197 w 2019347"/>
              <a:gd name="connsiteY11" fmla="*/ 415925 h 1155700"/>
              <a:gd name="connsiteX12" fmla="*/ 1139872 w 2019347"/>
              <a:gd name="connsiteY12" fmla="*/ 320675 h 1155700"/>
              <a:gd name="connsiteX13" fmla="*/ 1171622 w 2019347"/>
              <a:gd name="connsiteY13" fmla="*/ 231775 h 1155700"/>
              <a:gd name="connsiteX14" fmla="*/ 1184322 w 2019347"/>
              <a:gd name="connsiteY14" fmla="*/ 123825 h 1155700"/>
              <a:gd name="connsiteX15" fmla="*/ 1358947 w 2019347"/>
              <a:gd name="connsiteY15" fmla="*/ 123825 h 1155700"/>
              <a:gd name="connsiteX16" fmla="*/ 1371647 w 2019347"/>
              <a:gd name="connsiteY16" fmla="*/ 206375 h 1155700"/>
              <a:gd name="connsiteX17" fmla="*/ 1466897 w 2019347"/>
              <a:gd name="connsiteY17" fmla="*/ 209550 h 1155700"/>
              <a:gd name="connsiteX18" fmla="*/ 1501822 w 2019347"/>
              <a:gd name="connsiteY18" fmla="*/ 190500 h 1155700"/>
              <a:gd name="connsiteX19" fmla="*/ 1527222 w 2019347"/>
              <a:gd name="connsiteY19" fmla="*/ 174625 h 1155700"/>
              <a:gd name="connsiteX20" fmla="*/ 1539922 w 2019347"/>
              <a:gd name="connsiteY20" fmla="*/ 85725 h 1155700"/>
              <a:gd name="connsiteX21" fmla="*/ 1603422 w 2019347"/>
              <a:gd name="connsiteY21" fmla="*/ 120650 h 1155700"/>
              <a:gd name="connsiteX22" fmla="*/ 1590722 w 2019347"/>
              <a:gd name="connsiteY22" fmla="*/ 155575 h 1155700"/>
              <a:gd name="connsiteX23" fmla="*/ 1482772 w 2019347"/>
              <a:gd name="connsiteY23" fmla="*/ 269875 h 1155700"/>
              <a:gd name="connsiteX24" fmla="*/ 1463722 w 2019347"/>
              <a:gd name="connsiteY24" fmla="*/ 314325 h 1155700"/>
              <a:gd name="connsiteX25" fmla="*/ 1444672 w 2019347"/>
              <a:gd name="connsiteY25" fmla="*/ 368300 h 1155700"/>
              <a:gd name="connsiteX26" fmla="*/ 1447847 w 2019347"/>
              <a:gd name="connsiteY26" fmla="*/ 422275 h 1155700"/>
              <a:gd name="connsiteX27" fmla="*/ 1482772 w 2019347"/>
              <a:gd name="connsiteY27" fmla="*/ 514350 h 1155700"/>
              <a:gd name="connsiteX28" fmla="*/ 1603422 w 2019347"/>
              <a:gd name="connsiteY28" fmla="*/ 631825 h 1155700"/>
              <a:gd name="connsiteX29" fmla="*/ 1743122 w 2019347"/>
              <a:gd name="connsiteY29" fmla="*/ 746125 h 1155700"/>
              <a:gd name="connsiteX30" fmla="*/ 2019347 w 2019347"/>
              <a:gd name="connsiteY30" fmla="*/ 962025 h 1155700"/>
              <a:gd name="connsiteX31" fmla="*/ 1870122 w 2019347"/>
              <a:gd name="connsiteY31" fmla="*/ 1155700 h 1155700"/>
              <a:gd name="connsiteX32" fmla="*/ 1533572 w 2019347"/>
              <a:gd name="connsiteY32" fmla="*/ 885825 h 1155700"/>
              <a:gd name="connsiteX33" fmla="*/ 1197022 w 2019347"/>
              <a:gd name="connsiteY33" fmla="*/ 619125 h 1155700"/>
              <a:gd name="connsiteX34" fmla="*/ 927147 w 2019347"/>
              <a:gd name="connsiteY34" fmla="*/ 530225 h 1155700"/>
              <a:gd name="connsiteX35" fmla="*/ 838247 w 2019347"/>
              <a:gd name="connsiteY35" fmla="*/ 584200 h 1155700"/>
              <a:gd name="connsiteX36" fmla="*/ 771572 w 2019347"/>
              <a:gd name="connsiteY36" fmla="*/ 609600 h 1155700"/>
              <a:gd name="connsiteX37" fmla="*/ 685847 w 2019347"/>
              <a:gd name="connsiteY37" fmla="*/ 638175 h 1155700"/>
              <a:gd name="connsiteX38" fmla="*/ 625522 w 2019347"/>
              <a:gd name="connsiteY38" fmla="*/ 644525 h 1155700"/>
              <a:gd name="connsiteX39" fmla="*/ 523922 w 2019347"/>
              <a:gd name="connsiteY39" fmla="*/ 647700 h 1155700"/>
              <a:gd name="connsiteX40" fmla="*/ 435022 w 2019347"/>
              <a:gd name="connsiteY40" fmla="*/ 628650 h 1155700"/>
              <a:gd name="connsiteX41" fmla="*/ 323897 w 2019347"/>
              <a:gd name="connsiteY41" fmla="*/ 590550 h 1155700"/>
              <a:gd name="connsiteX42" fmla="*/ 244522 w 2019347"/>
              <a:gd name="connsiteY42" fmla="*/ 539750 h 1155700"/>
              <a:gd name="connsiteX43" fmla="*/ 155622 w 2019347"/>
              <a:gd name="connsiteY43" fmla="*/ 488950 h 1155700"/>
              <a:gd name="connsiteX44" fmla="*/ 49527 w 2019347"/>
              <a:gd name="connsiteY44" fmla="*/ 391005 h 1155700"/>
              <a:gd name="connsiteX0" fmla="*/ 0 w 2019347"/>
              <a:gd name="connsiteY0" fmla="*/ 310801 h 1160520"/>
              <a:gd name="connsiteX1" fmla="*/ 156188 w 2019347"/>
              <a:gd name="connsiteY1" fmla="*/ 358158 h 1160520"/>
              <a:gd name="connsiteX2" fmla="*/ 337381 w 2019347"/>
              <a:gd name="connsiteY2" fmla="*/ 391604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55622 w 2019347"/>
              <a:gd name="connsiteY43" fmla="*/ 493770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55622 w 2019347"/>
              <a:gd name="connsiteY43" fmla="*/ 493770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55622 w 2019347"/>
              <a:gd name="connsiteY43" fmla="*/ 493770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15784 w 2019347"/>
              <a:gd name="connsiteY44" fmla="*/ 376544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15784 w 2019347"/>
              <a:gd name="connsiteY44" fmla="*/ 376544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23015 w 2019347"/>
              <a:gd name="connsiteY44" fmla="*/ 374134 h 1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19347" h="1160520">
                <a:moveTo>
                  <a:pt x="0" y="310801"/>
                </a:moveTo>
                <a:cubicBezTo>
                  <a:pt x="28140" y="326828"/>
                  <a:pt x="99958" y="341477"/>
                  <a:pt x="156188" y="358158"/>
                </a:cubicBezTo>
                <a:cubicBezTo>
                  <a:pt x="212418" y="374839"/>
                  <a:pt x="218848" y="393952"/>
                  <a:pt x="337381" y="410885"/>
                </a:cubicBezTo>
                <a:lnTo>
                  <a:pt x="457247" y="0"/>
                </a:lnTo>
                <a:lnTo>
                  <a:pt x="552497" y="58795"/>
                </a:lnTo>
                <a:lnTo>
                  <a:pt x="720772" y="42920"/>
                </a:lnTo>
                <a:lnTo>
                  <a:pt x="765222" y="46095"/>
                </a:lnTo>
                <a:lnTo>
                  <a:pt x="800147" y="208020"/>
                </a:lnTo>
                <a:lnTo>
                  <a:pt x="841422" y="217545"/>
                </a:lnTo>
                <a:lnTo>
                  <a:pt x="841422" y="274695"/>
                </a:lnTo>
                <a:lnTo>
                  <a:pt x="952547" y="354070"/>
                </a:lnTo>
                <a:lnTo>
                  <a:pt x="1073197" y="420745"/>
                </a:lnTo>
                <a:lnTo>
                  <a:pt x="1139872" y="325495"/>
                </a:lnTo>
                <a:lnTo>
                  <a:pt x="1171622" y="236595"/>
                </a:lnTo>
                <a:lnTo>
                  <a:pt x="1184322" y="128645"/>
                </a:lnTo>
                <a:lnTo>
                  <a:pt x="1358947" y="128645"/>
                </a:lnTo>
                <a:lnTo>
                  <a:pt x="1371647" y="211195"/>
                </a:lnTo>
                <a:lnTo>
                  <a:pt x="1466897" y="214370"/>
                </a:lnTo>
                <a:lnTo>
                  <a:pt x="1501822" y="195320"/>
                </a:lnTo>
                <a:lnTo>
                  <a:pt x="1527222" y="179445"/>
                </a:lnTo>
                <a:cubicBezTo>
                  <a:pt x="1531455" y="149812"/>
                  <a:pt x="1551564" y="136053"/>
                  <a:pt x="1539922" y="90545"/>
                </a:cubicBezTo>
                <a:lnTo>
                  <a:pt x="1603422" y="125470"/>
                </a:lnTo>
                <a:lnTo>
                  <a:pt x="1590722" y="160395"/>
                </a:lnTo>
                <a:lnTo>
                  <a:pt x="1482772" y="274695"/>
                </a:lnTo>
                <a:lnTo>
                  <a:pt x="1463722" y="319145"/>
                </a:lnTo>
                <a:lnTo>
                  <a:pt x="1444672" y="373120"/>
                </a:lnTo>
                <a:lnTo>
                  <a:pt x="1447847" y="427095"/>
                </a:lnTo>
                <a:lnTo>
                  <a:pt x="1482772" y="519170"/>
                </a:lnTo>
                <a:lnTo>
                  <a:pt x="1603422" y="636645"/>
                </a:lnTo>
                <a:lnTo>
                  <a:pt x="1743122" y="750945"/>
                </a:lnTo>
                <a:lnTo>
                  <a:pt x="2019347" y="966845"/>
                </a:lnTo>
                <a:lnTo>
                  <a:pt x="1870122" y="1160520"/>
                </a:lnTo>
                <a:lnTo>
                  <a:pt x="1533572" y="890645"/>
                </a:lnTo>
                <a:lnTo>
                  <a:pt x="1197022" y="623945"/>
                </a:lnTo>
                <a:lnTo>
                  <a:pt x="927147" y="535045"/>
                </a:lnTo>
                <a:lnTo>
                  <a:pt x="838247" y="589020"/>
                </a:lnTo>
                <a:lnTo>
                  <a:pt x="771572" y="614420"/>
                </a:lnTo>
                <a:lnTo>
                  <a:pt x="685847" y="642995"/>
                </a:lnTo>
                <a:lnTo>
                  <a:pt x="625522" y="649345"/>
                </a:lnTo>
                <a:lnTo>
                  <a:pt x="523922" y="652520"/>
                </a:lnTo>
                <a:lnTo>
                  <a:pt x="435022" y="633470"/>
                </a:lnTo>
                <a:lnTo>
                  <a:pt x="323897" y="595370"/>
                </a:lnTo>
                <a:lnTo>
                  <a:pt x="244522" y="544570"/>
                </a:lnTo>
                <a:lnTo>
                  <a:pt x="131521" y="472078"/>
                </a:lnTo>
                <a:cubicBezTo>
                  <a:pt x="96156" y="439430"/>
                  <a:pt x="12587" y="312785"/>
                  <a:pt x="23015" y="374134"/>
                </a:cubicBezTo>
              </a:path>
            </a:pathLst>
          </a:custGeom>
          <a:noFill/>
          <a:ln w="476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a:spLocks noChangeAspect="1"/>
          </p:cNvSpPr>
          <p:nvPr/>
        </p:nvSpPr>
        <p:spPr>
          <a:xfrm>
            <a:off x="6909024" y="1673210"/>
            <a:ext cx="1462183" cy="1288007"/>
          </a:xfrm>
          <a:custGeom>
            <a:avLst/>
            <a:gdLst>
              <a:gd name="connsiteX0" fmla="*/ 406400 w 1098550"/>
              <a:gd name="connsiteY0" fmla="*/ 6350 h 965200"/>
              <a:gd name="connsiteX1" fmla="*/ 0 w 1098550"/>
              <a:gd name="connsiteY1" fmla="*/ 571500 h 965200"/>
              <a:gd name="connsiteX2" fmla="*/ 514350 w 1098550"/>
              <a:gd name="connsiteY2" fmla="*/ 920750 h 965200"/>
              <a:gd name="connsiteX3" fmla="*/ 800100 w 1098550"/>
              <a:gd name="connsiteY3" fmla="*/ 965200 h 965200"/>
              <a:gd name="connsiteX4" fmla="*/ 1098550 w 1098550"/>
              <a:gd name="connsiteY4" fmla="*/ 546100 h 965200"/>
              <a:gd name="connsiteX5" fmla="*/ 723900 w 1098550"/>
              <a:gd name="connsiteY5" fmla="*/ 285750 h 965200"/>
              <a:gd name="connsiteX6" fmla="*/ 666750 w 1098550"/>
              <a:gd name="connsiteY6" fmla="*/ 374650 h 965200"/>
              <a:gd name="connsiteX7" fmla="*/ 527050 w 1098550"/>
              <a:gd name="connsiteY7" fmla="*/ 279400 h 965200"/>
              <a:gd name="connsiteX8" fmla="*/ 736600 w 1098550"/>
              <a:gd name="connsiteY8" fmla="*/ 0 h 965200"/>
              <a:gd name="connsiteX9" fmla="*/ 406400 w 1098550"/>
              <a:gd name="connsiteY9" fmla="*/ 6350 h 965200"/>
              <a:gd name="connsiteX0" fmla="*/ 406400 w 1079500"/>
              <a:gd name="connsiteY0" fmla="*/ 6350 h 965200"/>
              <a:gd name="connsiteX1" fmla="*/ 0 w 1079500"/>
              <a:gd name="connsiteY1" fmla="*/ 571500 h 965200"/>
              <a:gd name="connsiteX2" fmla="*/ 514350 w 1079500"/>
              <a:gd name="connsiteY2" fmla="*/ 920750 h 965200"/>
              <a:gd name="connsiteX3" fmla="*/ 800100 w 1079500"/>
              <a:gd name="connsiteY3" fmla="*/ 965200 h 965200"/>
              <a:gd name="connsiteX4" fmla="*/ 1079500 w 1079500"/>
              <a:gd name="connsiteY4" fmla="*/ 531812 h 965200"/>
              <a:gd name="connsiteX5" fmla="*/ 723900 w 1079500"/>
              <a:gd name="connsiteY5" fmla="*/ 285750 h 965200"/>
              <a:gd name="connsiteX6" fmla="*/ 666750 w 1079500"/>
              <a:gd name="connsiteY6" fmla="*/ 374650 h 965200"/>
              <a:gd name="connsiteX7" fmla="*/ 527050 w 1079500"/>
              <a:gd name="connsiteY7" fmla="*/ 279400 h 965200"/>
              <a:gd name="connsiteX8" fmla="*/ 736600 w 1079500"/>
              <a:gd name="connsiteY8" fmla="*/ 0 h 965200"/>
              <a:gd name="connsiteX9" fmla="*/ 406400 w 1079500"/>
              <a:gd name="connsiteY9" fmla="*/ 6350 h 965200"/>
              <a:gd name="connsiteX0" fmla="*/ 406400 w 1079500"/>
              <a:gd name="connsiteY0" fmla="*/ 6350 h 941387"/>
              <a:gd name="connsiteX1" fmla="*/ 0 w 1079500"/>
              <a:gd name="connsiteY1" fmla="*/ 571500 h 941387"/>
              <a:gd name="connsiteX2" fmla="*/ 514350 w 1079500"/>
              <a:gd name="connsiteY2" fmla="*/ 920750 h 941387"/>
              <a:gd name="connsiteX3" fmla="*/ 800100 w 1079500"/>
              <a:gd name="connsiteY3" fmla="*/ 941387 h 941387"/>
              <a:gd name="connsiteX4" fmla="*/ 1079500 w 1079500"/>
              <a:gd name="connsiteY4" fmla="*/ 531812 h 941387"/>
              <a:gd name="connsiteX5" fmla="*/ 723900 w 1079500"/>
              <a:gd name="connsiteY5" fmla="*/ 285750 h 941387"/>
              <a:gd name="connsiteX6" fmla="*/ 666750 w 1079500"/>
              <a:gd name="connsiteY6" fmla="*/ 374650 h 941387"/>
              <a:gd name="connsiteX7" fmla="*/ 527050 w 1079500"/>
              <a:gd name="connsiteY7" fmla="*/ 279400 h 941387"/>
              <a:gd name="connsiteX8" fmla="*/ 736600 w 1079500"/>
              <a:gd name="connsiteY8" fmla="*/ 0 h 941387"/>
              <a:gd name="connsiteX9" fmla="*/ 406400 w 1079500"/>
              <a:gd name="connsiteY9" fmla="*/ 6350 h 941387"/>
              <a:gd name="connsiteX0" fmla="*/ 406400 w 1079500"/>
              <a:gd name="connsiteY0" fmla="*/ 6350 h 950912"/>
              <a:gd name="connsiteX1" fmla="*/ 0 w 1079500"/>
              <a:gd name="connsiteY1" fmla="*/ 571500 h 950912"/>
              <a:gd name="connsiteX2" fmla="*/ 514350 w 1079500"/>
              <a:gd name="connsiteY2" fmla="*/ 920750 h 950912"/>
              <a:gd name="connsiteX3" fmla="*/ 800100 w 1079500"/>
              <a:gd name="connsiteY3" fmla="*/ 950912 h 950912"/>
              <a:gd name="connsiteX4" fmla="*/ 1079500 w 1079500"/>
              <a:gd name="connsiteY4" fmla="*/ 531812 h 950912"/>
              <a:gd name="connsiteX5" fmla="*/ 723900 w 1079500"/>
              <a:gd name="connsiteY5" fmla="*/ 285750 h 950912"/>
              <a:gd name="connsiteX6" fmla="*/ 666750 w 1079500"/>
              <a:gd name="connsiteY6" fmla="*/ 374650 h 950912"/>
              <a:gd name="connsiteX7" fmla="*/ 527050 w 1079500"/>
              <a:gd name="connsiteY7" fmla="*/ 279400 h 950912"/>
              <a:gd name="connsiteX8" fmla="*/ 736600 w 1079500"/>
              <a:gd name="connsiteY8" fmla="*/ 0 h 950912"/>
              <a:gd name="connsiteX9" fmla="*/ 406400 w 1079500"/>
              <a:gd name="connsiteY9" fmla="*/ 6350 h 9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0" h="950912">
                <a:moveTo>
                  <a:pt x="406400" y="6350"/>
                </a:moveTo>
                <a:lnTo>
                  <a:pt x="0" y="571500"/>
                </a:lnTo>
                <a:lnTo>
                  <a:pt x="514350" y="920750"/>
                </a:lnTo>
                <a:lnTo>
                  <a:pt x="800100" y="950912"/>
                </a:lnTo>
                <a:lnTo>
                  <a:pt x="1079500" y="531812"/>
                </a:lnTo>
                <a:lnTo>
                  <a:pt x="723900" y="285750"/>
                </a:lnTo>
                <a:lnTo>
                  <a:pt x="666750" y="374650"/>
                </a:lnTo>
                <a:lnTo>
                  <a:pt x="527050" y="279400"/>
                </a:lnTo>
                <a:lnTo>
                  <a:pt x="736600" y="0"/>
                </a:lnTo>
                <a:lnTo>
                  <a:pt x="406400" y="6350"/>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20"/>
          <p:cNvSpPr txBox="1"/>
          <p:nvPr/>
        </p:nvSpPr>
        <p:spPr>
          <a:xfrm>
            <a:off x="7519486" y="2385672"/>
            <a:ext cx="698690" cy="289272"/>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②</a:t>
            </a:r>
            <a:r>
              <a:rPr lang="en-US" altLang="ja-JP"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GW</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1" name="正方形/長方形 130"/>
          <p:cNvSpPr/>
          <p:nvPr/>
        </p:nvSpPr>
        <p:spPr>
          <a:xfrm>
            <a:off x="7573461" y="4612387"/>
            <a:ext cx="185209" cy="38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6687923" y="3958911"/>
            <a:ext cx="765714" cy="98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8755486" y="3234707"/>
            <a:ext cx="531165" cy="593227"/>
          </a:xfrm>
          <a:prstGeom prst="rect">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コネクタ 136"/>
          <p:cNvCxnSpPr/>
          <p:nvPr/>
        </p:nvCxnSpPr>
        <p:spPr>
          <a:xfrm>
            <a:off x="9135142" y="3418822"/>
            <a:ext cx="1908000" cy="358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8478783" y="3757524"/>
            <a:ext cx="1641955" cy="753606"/>
          </a:xfrm>
          <a:prstGeom prst="line">
            <a:avLst/>
          </a:prstGeom>
          <a:ln w="1905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133694" y="1008415"/>
            <a:ext cx="6486446" cy="1846659"/>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●会場基盤整備工事（土木工事）</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すべての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工事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が契約済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であり、現在</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、工事</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着手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に向け準備中。</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施設整備工事（建築工事（設計・施工一括発注方式）等）</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・設計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・施工一括発注方式で</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契約（一部施設除く）を行い</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詳細設計</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en-US" altLang="ja-JP"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  2023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度</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工事着手予定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　　＜施設整備工事（建築工事）の発注状況＞</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①</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年８月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大屋根</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リングを含む</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パビリオンワールド（</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PW</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）内</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の工事３件</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は契約済</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②屋外イベント広場等が</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ある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グリーンワールド（</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GW</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）工区、③大催事場</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、小催事場</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④迎賓館、⑤テーマ館５館については</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月末までに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公告済。</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テキスト ボックス 152"/>
          <p:cNvSpPr txBox="1"/>
          <p:nvPr/>
        </p:nvSpPr>
        <p:spPr>
          <a:xfrm>
            <a:off x="6550000" y="6249566"/>
            <a:ext cx="6472217" cy="1359346"/>
          </a:xfrm>
          <a:prstGeom prst="rect">
            <a:avLst/>
          </a:prstGeom>
          <a:noFill/>
          <a:ln>
            <a:noFill/>
          </a:ln>
        </p:spPr>
        <p:txBody>
          <a:bodyPr wrap="square" lIns="126000" tIns="0" rIns="126000" bIns="0" rtlCol="0">
            <a:spAutoFit/>
          </a:bodyPr>
          <a:lstStyle/>
          <a:p>
            <a:pPr marL="126682" lvl="0" indent="-126682">
              <a:lnSpc>
                <a:spcPts val="1600"/>
              </a:lnSpc>
            </a:pP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●大阪・関西万博　来場者輸送基本方針の策定</a:t>
            </a:r>
          </a:p>
          <a:p>
            <a:pPr marL="126682" lvl="0"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 2021</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日に、万博会場</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への来場者の安全かつ円滑な来場</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を実現</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、学識経験者や大阪府</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・市を</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含む関係</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団体等に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よる「</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年日本国際博覧会来場者</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輸送対策協</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議会」を設置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、道路</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部会や鉄道・バス部会等の専門部会において</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、各種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検討を行っている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lvl="0" indent="-126682">
              <a:lnSpc>
                <a:spcPts val="1000"/>
              </a:lnSpc>
            </a:pP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lvl="0"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日に、円滑</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な来場を実現する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ための「大阪・関西万博　来場者輸送</a:t>
            </a:r>
            <a:r>
              <a:rPr lang="ja-JP" altLang="en-US" sz="1260" smtClean="0">
                <a:latin typeface="Meiryo UI" panose="020B0604030504040204" pitchFamily="50" charset="-128"/>
                <a:ea typeface="Meiryo UI" panose="020B0604030504040204" pitchFamily="50" charset="-128"/>
                <a:cs typeface="Meiryo UI" panose="020B0604030504040204" pitchFamily="50" charset="-128"/>
              </a:rPr>
              <a:t>基本方針</a:t>
            </a: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策定。今後、基本方針を踏まえ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、目標や具体的な取組内容の具体化を</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図りとりまとめ予定。</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テキスト ボックス 153"/>
          <p:cNvSpPr txBox="1"/>
          <p:nvPr/>
        </p:nvSpPr>
        <p:spPr>
          <a:xfrm>
            <a:off x="6471748" y="8104529"/>
            <a:ext cx="6472778" cy="1025922"/>
          </a:xfrm>
          <a:prstGeom prst="rect">
            <a:avLst/>
          </a:prstGeom>
          <a:noFill/>
          <a:ln>
            <a:noFill/>
          </a:ln>
        </p:spPr>
        <p:txBody>
          <a:bodyPr wrap="square" lIns="126000" tIns="0" rIns="126000" bIns="0" rtlCol="0">
            <a:spAutoFit/>
          </a:bodyPr>
          <a:lstStyle/>
          <a:p>
            <a:pPr marL="126682" lvl="0" indent="-126682">
              <a:lnSpc>
                <a:spcPts val="16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●「防災基本計画」等の検討</a:t>
            </a:r>
            <a:endParaRPr lang="en-US" altLang="zh-TW"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lvl="0" indent="-126682">
              <a:lnSpc>
                <a:spcPts val="1600"/>
              </a:lnSpc>
            </a:pP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日に</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、災害</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対策や会場内の警備、賓客の護衛等を協議するため、警察、消防等の関係団体に</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よる「</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年日本国際博覧会安全</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対策協議会」を設置。</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smtClean="0">
                <a:latin typeface="Meiryo UI" panose="020B0604030504040204" pitchFamily="50" charset="-128"/>
                <a:ea typeface="Meiryo UI" panose="020B0604030504040204" pitchFamily="50" charset="-128"/>
                <a:cs typeface="Meiryo UI" panose="020B0604030504040204" pitchFamily="50" charset="-128"/>
              </a:rPr>
              <a:t>年４月に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防災基本方針、警備基本方針を策定。</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lvl="0"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現在、基本方針を踏まえ、「防災基本計画」「警備基本計画」の検討を進めている。</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テキスト ボックス 149"/>
          <p:cNvSpPr txBox="1"/>
          <p:nvPr/>
        </p:nvSpPr>
        <p:spPr>
          <a:xfrm>
            <a:off x="6866801" y="5184965"/>
            <a:ext cx="2694079" cy="107722"/>
          </a:xfrm>
          <a:prstGeom prst="rect">
            <a:avLst/>
          </a:prstGeom>
          <a:solidFill>
            <a:schemeClr val="bg1"/>
          </a:solidFill>
          <a:ln>
            <a:noFill/>
          </a:ln>
        </p:spPr>
        <p:txBody>
          <a:bodyPr wrap="square" lIns="0" tIns="0" rIns="0" bIns="0" rtlCol="0">
            <a:spAutoFit/>
          </a:bodyPr>
          <a:lstStyle/>
          <a:p>
            <a:r>
              <a:rPr lang="en-US" altLang="ja-JP" sz="700" dirty="0" smtClean="0"/>
              <a:t>※</a:t>
            </a:r>
            <a:r>
              <a:rPr lang="ja-JP" altLang="en-US" sz="700" dirty="0" smtClean="0"/>
              <a:t>今後の調整状況などにより、現在の配置計画については、変更が生じうる</a:t>
            </a:r>
            <a:endParaRPr kumimoji="1" lang="en-US" altLang="ja-JP" sz="700" dirty="0" smtClean="0"/>
          </a:p>
        </p:txBody>
      </p:sp>
      <p:sp>
        <p:nvSpPr>
          <p:cNvPr id="3" name="フリーフォーム 2"/>
          <p:cNvSpPr/>
          <p:nvPr/>
        </p:nvSpPr>
        <p:spPr>
          <a:xfrm>
            <a:off x="8911206" y="2363752"/>
            <a:ext cx="2038350" cy="1376362"/>
          </a:xfrm>
          <a:custGeom>
            <a:avLst/>
            <a:gdLst>
              <a:gd name="connsiteX0" fmla="*/ 0 w 2038350"/>
              <a:gd name="connsiteY0" fmla="*/ 0 h 1376362"/>
              <a:gd name="connsiteX1" fmla="*/ 0 w 2038350"/>
              <a:gd name="connsiteY1" fmla="*/ 0 h 1376362"/>
              <a:gd name="connsiteX2" fmla="*/ 47625 w 2038350"/>
              <a:gd name="connsiteY2" fmla="*/ 14287 h 1376362"/>
              <a:gd name="connsiteX3" fmla="*/ 61913 w 2038350"/>
              <a:gd name="connsiteY3" fmla="*/ 23812 h 1376362"/>
              <a:gd name="connsiteX4" fmla="*/ 85725 w 2038350"/>
              <a:gd name="connsiteY4" fmla="*/ 28575 h 1376362"/>
              <a:gd name="connsiteX5" fmla="*/ 1328738 w 2038350"/>
              <a:gd name="connsiteY5" fmla="*/ 385762 h 1376362"/>
              <a:gd name="connsiteX6" fmla="*/ 1390650 w 2038350"/>
              <a:gd name="connsiteY6" fmla="*/ 376237 h 1376362"/>
              <a:gd name="connsiteX7" fmla="*/ 1609725 w 2038350"/>
              <a:gd name="connsiteY7" fmla="*/ 147637 h 1376362"/>
              <a:gd name="connsiteX8" fmla="*/ 2028825 w 2038350"/>
              <a:gd name="connsiteY8" fmla="*/ 485775 h 1376362"/>
              <a:gd name="connsiteX9" fmla="*/ 2038350 w 2038350"/>
              <a:gd name="connsiteY9" fmla="*/ 528637 h 1376362"/>
              <a:gd name="connsiteX10" fmla="*/ 1604963 w 2038350"/>
              <a:gd name="connsiteY10" fmla="*/ 1004887 h 1376362"/>
              <a:gd name="connsiteX11" fmla="*/ 1457325 w 2038350"/>
              <a:gd name="connsiteY11" fmla="*/ 962025 h 1376362"/>
              <a:gd name="connsiteX12" fmla="*/ 1443038 w 2038350"/>
              <a:gd name="connsiteY12" fmla="*/ 1085850 h 1376362"/>
              <a:gd name="connsiteX13" fmla="*/ 1371600 w 2038350"/>
              <a:gd name="connsiteY13" fmla="*/ 1133475 h 1376362"/>
              <a:gd name="connsiteX14" fmla="*/ 1323975 w 2038350"/>
              <a:gd name="connsiteY14" fmla="*/ 1095375 h 1376362"/>
              <a:gd name="connsiteX15" fmla="*/ 1300163 w 2038350"/>
              <a:gd name="connsiteY15" fmla="*/ 1000125 h 1376362"/>
              <a:gd name="connsiteX16" fmla="*/ 971550 w 2038350"/>
              <a:gd name="connsiteY16" fmla="*/ 1004887 h 1376362"/>
              <a:gd name="connsiteX17" fmla="*/ 966788 w 2038350"/>
              <a:gd name="connsiteY17" fmla="*/ 1100137 h 1376362"/>
              <a:gd name="connsiteX18" fmla="*/ 942975 w 2038350"/>
              <a:gd name="connsiteY18" fmla="*/ 1257300 h 1376362"/>
              <a:gd name="connsiteX19" fmla="*/ 876300 w 2038350"/>
              <a:gd name="connsiteY19" fmla="*/ 1376362 h 1376362"/>
              <a:gd name="connsiteX20" fmla="*/ 657225 w 2038350"/>
              <a:gd name="connsiteY20" fmla="*/ 1228725 h 1376362"/>
              <a:gd name="connsiteX21" fmla="*/ 638175 w 2038350"/>
              <a:gd name="connsiteY21" fmla="*/ 1128712 h 1376362"/>
              <a:gd name="connsiteX22" fmla="*/ 571500 w 2038350"/>
              <a:gd name="connsiteY22" fmla="*/ 1100137 h 1376362"/>
              <a:gd name="connsiteX23" fmla="*/ 523875 w 2038350"/>
              <a:gd name="connsiteY23" fmla="*/ 904875 h 1376362"/>
              <a:gd name="connsiteX24" fmla="*/ 328613 w 2038350"/>
              <a:gd name="connsiteY24" fmla="*/ 900112 h 1376362"/>
              <a:gd name="connsiteX25" fmla="*/ 219075 w 2038350"/>
              <a:gd name="connsiteY25" fmla="*/ 909637 h 1376362"/>
              <a:gd name="connsiteX26" fmla="*/ 100013 w 2038350"/>
              <a:gd name="connsiteY26" fmla="*/ 847725 h 1376362"/>
              <a:gd name="connsiteX27" fmla="*/ 80963 w 2038350"/>
              <a:gd name="connsiteY27" fmla="*/ 752475 h 1376362"/>
              <a:gd name="connsiteX28" fmla="*/ 23813 w 2038350"/>
              <a:gd name="connsiteY28" fmla="*/ 714375 h 1376362"/>
              <a:gd name="connsiteX29" fmla="*/ 14288 w 2038350"/>
              <a:gd name="connsiteY29" fmla="*/ 695325 h 1376362"/>
              <a:gd name="connsiteX30" fmla="*/ 80963 w 2038350"/>
              <a:gd name="connsiteY30" fmla="*/ 652462 h 1376362"/>
              <a:gd name="connsiteX31" fmla="*/ 85725 w 2038350"/>
              <a:gd name="connsiteY31" fmla="*/ 590550 h 1376362"/>
              <a:gd name="connsiteX32" fmla="*/ 180975 w 2038350"/>
              <a:gd name="connsiteY32" fmla="*/ 581025 h 1376362"/>
              <a:gd name="connsiteX33" fmla="*/ 219075 w 2038350"/>
              <a:gd name="connsiteY33" fmla="*/ 538162 h 1376362"/>
              <a:gd name="connsiteX34" fmla="*/ 328613 w 2038350"/>
              <a:gd name="connsiteY34" fmla="*/ 566737 h 1376362"/>
              <a:gd name="connsiteX35" fmla="*/ 361950 w 2038350"/>
              <a:gd name="connsiteY35" fmla="*/ 419100 h 1376362"/>
              <a:gd name="connsiteX36" fmla="*/ 314325 w 2038350"/>
              <a:gd name="connsiteY36" fmla="*/ 381000 h 1376362"/>
              <a:gd name="connsiteX37" fmla="*/ 323850 w 2038350"/>
              <a:gd name="connsiteY37" fmla="*/ 338137 h 1376362"/>
              <a:gd name="connsiteX38" fmla="*/ 323850 w 2038350"/>
              <a:gd name="connsiteY38" fmla="*/ 338137 h 1376362"/>
              <a:gd name="connsiteX39" fmla="*/ 409575 w 2038350"/>
              <a:gd name="connsiteY39" fmla="*/ 347662 h 1376362"/>
              <a:gd name="connsiteX40" fmla="*/ 481013 w 2038350"/>
              <a:gd name="connsiteY40" fmla="*/ 200025 h 1376362"/>
              <a:gd name="connsiteX41" fmla="*/ 481013 w 2038350"/>
              <a:gd name="connsiteY41" fmla="*/ 180975 h 1376362"/>
              <a:gd name="connsiteX42" fmla="*/ 133350 w 2038350"/>
              <a:gd name="connsiteY42" fmla="*/ 114300 h 1376362"/>
              <a:gd name="connsiteX43" fmla="*/ 42863 w 2038350"/>
              <a:gd name="connsiteY43" fmla="*/ 128587 h 1376362"/>
              <a:gd name="connsiteX44" fmla="*/ 0 w 2038350"/>
              <a:gd name="connsiteY44" fmla="*/ 0 h 137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38350" h="1376362">
                <a:moveTo>
                  <a:pt x="0" y="0"/>
                </a:moveTo>
                <a:lnTo>
                  <a:pt x="0" y="0"/>
                </a:lnTo>
                <a:cubicBezTo>
                  <a:pt x="15875" y="4762"/>
                  <a:pt x="32156" y="8337"/>
                  <a:pt x="47625" y="14287"/>
                </a:cubicBezTo>
                <a:cubicBezTo>
                  <a:pt x="52967" y="16342"/>
                  <a:pt x="56554" y="21802"/>
                  <a:pt x="61913" y="23812"/>
                </a:cubicBezTo>
                <a:cubicBezTo>
                  <a:pt x="69492" y="26654"/>
                  <a:pt x="85725" y="28575"/>
                  <a:pt x="85725" y="28575"/>
                </a:cubicBezTo>
                <a:lnTo>
                  <a:pt x="1328738" y="385762"/>
                </a:lnTo>
                <a:lnTo>
                  <a:pt x="1390650" y="376237"/>
                </a:lnTo>
                <a:lnTo>
                  <a:pt x="1609725" y="147637"/>
                </a:lnTo>
                <a:lnTo>
                  <a:pt x="2028825" y="485775"/>
                </a:lnTo>
                <a:lnTo>
                  <a:pt x="2038350" y="528637"/>
                </a:lnTo>
                <a:lnTo>
                  <a:pt x="1604963" y="1004887"/>
                </a:lnTo>
                <a:lnTo>
                  <a:pt x="1457325" y="962025"/>
                </a:lnTo>
                <a:lnTo>
                  <a:pt x="1443038" y="1085850"/>
                </a:lnTo>
                <a:lnTo>
                  <a:pt x="1371600" y="1133475"/>
                </a:lnTo>
                <a:lnTo>
                  <a:pt x="1323975" y="1095375"/>
                </a:lnTo>
                <a:lnTo>
                  <a:pt x="1300163" y="1000125"/>
                </a:lnTo>
                <a:lnTo>
                  <a:pt x="971550" y="1004887"/>
                </a:lnTo>
                <a:lnTo>
                  <a:pt x="966788" y="1100137"/>
                </a:lnTo>
                <a:lnTo>
                  <a:pt x="942975" y="1257300"/>
                </a:lnTo>
                <a:lnTo>
                  <a:pt x="876300" y="1376362"/>
                </a:lnTo>
                <a:lnTo>
                  <a:pt x="657225" y="1228725"/>
                </a:lnTo>
                <a:lnTo>
                  <a:pt x="638175" y="1128712"/>
                </a:lnTo>
                <a:lnTo>
                  <a:pt x="571500" y="1100137"/>
                </a:lnTo>
                <a:lnTo>
                  <a:pt x="523875" y="904875"/>
                </a:lnTo>
                <a:lnTo>
                  <a:pt x="328613" y="900112"/>
                </a:lnTo>
                <a:lnTo>
                  <a:pt x="219075" y="909637"/>
                </a:lnTo>
                <a:lnTo>
                  <a:pt x="100013" y="847725"/>
                </a:lnTo>
                <a:lnTo>
                  <a:pt x="80963" y="752475"/>
                </a:lnTo>
                <a:lnTo>
                  <a:pt x="23813" y="714375"/>
                </a:lnTo>
                <a:lnTo>
                  <a:pt x="14288" y="695325"/>
                </a:lnTo>
                <a:lnTo>
                  <a:pt x="80963" y="652462"/>
                </a:lnTo>
                <a:lnTo>
                  <a:pt x="85725" y="590550"/>
                </a:lnTo>
                <a:lnTo>
                  <a:pt x="180975" y="581025"/>
                </a:lnTo>
                <a:lnTo>
                  <a:pt x="219075" y="538162"/>
                </a:lnTo>
                <a:lnTo>
                  <a:pt x="328613" y="566737"/>
                </a:lnTo>
                <a:lnTo>
                  <a:pt x="361950" y="419100"/>
                </a:lnTo>
                <a:lnTo>
                  <a:pt x="314325" y="381000"/>
                </a:lnTo>
                <a:lnTo>
                  <a:pt x="323850" y="338137"/>
                </a:lnTo>
                <a:lnTo>
                  <a:pt x="323850" y="338137"/>
                </a:lnTo>
                <a:lnTo>
                  <a:pt x="409575" y="347662"/>
                </a:lnTo>
                <a:lnTo>
                  <a:pt x="481013" y="200025"/>
                </a:lnTo>
                <a:lnTo>
                  <a:pt x="481013" y="180975"/>
                </a:lnTo>
                <a:lnTo>
                  <a:pt x="133350" y="114300"/>
                </a:lnTo>
                <a:lnTo>
                  <a:pt x="42863" y="128587"/>
                </a:lnTo>
                <a:lnTo>
                  <a:pt x="0"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1111669" y="4084613"/>
            <a:ext cx="1635391" cy="80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22"/>
          <p:cNvSpPr txBox="1"/>
          <p:nvPr/>
        </p:nvSpPr>
        <p:spPr>
          <a:xfrm>
            <a:off x="11239925" y="4322555"/>
            <a:ext cx="1543072" cy="579664"/>
          </a:xfrm>
          <a:prstGeom prst="rect">
            <a:avLst/>
          </a:prstGeom>
          <a:pattFill prst="pct60">
            <a:fgClr>
              <a:schemeClr val="bg1">
                <a:lumMod val="95000"/>
              </a:schemeClr>
            </a:fgClr>
            <a:bgClr>
              <a:schemeClr val="bg1">
                <a:lumMod val="85000"/>
              </a:schemeClr>
            </a:bgClr>
          </a:pattFill>
          <a:ln w="19050">
            <a:solidFill>
              <a:prstClr val="black"/>
            </a:solidFill>
            <a:prstDash val="solid"/>
          </a:ln>
        </p:spPr>
        <p:txBody>
          <a:bodyPr rot="0" spcFirstLastPara="0" vert="horz" wrap="square" numCol="1" spcCol="0" rtlCol="0" fromWordArt="0" anchor="ctr" anchorCtr="0" forceAA="0" compatLnSpc="1">
            <a:prstTxWarp prst="textNoShape">
              <a:avLst/>
            </a:prstTxWarp>
          </a:bodyPr>
          <a:lstStyle/>
          <a:p>
            <a:pPr algn="ctr">
              <a:spcAft>
                <a:spcPts val="0"/>
              </a:spcAft>
            </a:pPr>
            <a:r>
              <a:rPr lang="ja-JP" alt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①</a:t>
            </a:r>
            <a:r>
              <a:rPr 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PW</a:t>
            </a:r>
            <a:r>
              <a:rPr lang="ja-JP" sz="1200" b="1" kern="100" dirty="0">
                <a:effectLst/>
                <a:latin typeface="游明朝" panose="02020400000000000000" pitchFamily="18" charset="-128"/>
                <a:ea typeface="ＭＳ ゴシック" panose="020B0609070205080204" pitchFamily="49" charset="-128"/>
                <a:cs typeface="Times New Roman" panose="02020603050405020304" pitchFamily="18" charset="0"/>
              </a:rPr>
              <a:t>南東工区</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リング</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南含む</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14" name="直線コネクタ 113"/>
          <p:cNvCxnSpPr/>
          <p:nvPr/>
        </p:nvCxnSpPr>
        <p:spPr>
          <a:xfrm>
            <a:off x="10617883" y="4380259"/>
            <a:ext cx="635254" cy="1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V="1">
            <a:off x="10415731" y="2141132"/>
            <a:ext cx="870833" cy="769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H="1">
            <a:off x="9957722" y="4009249"/>
            <a:ext cx="41313" cy="513422"/>
          </a:xfrm>
          <a:prstGeom prst="line">
            <a:avLst/>
          </a:prstGeom>
          <a:ln w="1905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143" name="テキスト ボックス 20"/>
          <p:cNvSpPr txBox="1"/>
          <p:nvPr/>
        </p:nvSpPr>
        <p:spPr>
          <a:xfrm>
            <a:off x="9223864" y="4536890"/>
            <a:ext cx="1080000" cy="288000"/>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④迎賓館</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49" name="直線コネクタ 148"/>
          <p:cNvCxnSpPr/>
          <p:nvPr/>
        </p:nvCxnSpPr>
        <p:spPr>
          <a:xfrm flipH="1">
            <a:off x="9476525" y="3942327"/>
            <a:ext cx="311134" cy="272648"/>
          </a:xfrm>
          <a:prstGeom prst="line">
            <a:avLst/>
          </a:prstGeom>
          <a:ln w="1905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147" name="テキスト ボックス 20"/>
          <p:cNvSpPr txBox="1"/>
          <p:nvPr/>
        </p:nvSpPr>
        <p:spPr>
          <a:xfrm>
            <a:off x="8604724" y="4197017"/>
            <a:ext cx="1080000" cy="288000"/>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③小催事場</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6" name="正方形/長方形 85"/>
          <p:cNvSpPr/>
          <p:nvPr/>
        </p:nvSpPr>
        <p:spPr>
          <a:xfrm>
            <a:off x="6704408" y="2964519"/>
            <a:ext cx="1042322" cy="59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7741968" y="3184986"/>
            <a:ext cx="185738" cy="11906"/>
          </a:xfrm>
          <a:custGeom>
            <a:avLst/>
            <a:gdLst>
              <a:gd name="connsiteX0" fmla="*/ 0 w 185738"/>
              <a:gd name="connsiteY0" fmla="*/ 11906 h 11906"/>
              <a:gd name="connsiteX1" fmla="*/ 185738 w 185738"/>
              <a:gd name="connsiteY1" fmla="*/ 0 h 11906"/>
            </a:gdLst>
            <a:ahLst/>
            <a:cxnLst>
              <a:cxn ang="0">
                <a:pos x="connsiteX0" y="connsiteY0"/>
              </a:cxn>
              <a:cxn ang="0">
                <a:pos x="connsiteX1" y="connsiteY1"/>
              </a:cxn>
            </a:cxnLst>
            <a:rect l="l" t="t" r="r" b="b"/>
            <a:pathLst>
              <a:path w="185738" h="11906">
                <a:moveTo>
                  <a:pt x="0" y="11906"/>
                </a:moveTo>
                <a:lnTo>
                  <a:pt x="185738"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8023341" y="3143725"/>
            <a:ext cx="381000" cy="35719"/>
          </a:xfrm>
          <a:custGeom>
            <a:avLst/>
            <a:gdLst>
              <a:gd name="connsiteX0" fmla="*/ 381000 w 381000"/>
              <a:gd name="connsiteY0" fmla="*/ 0 h 35719"/>
              <a:gd name="connsiteX1" fmla="*/ 0 w 381000"/>
              <a:gd name="connsiteY1" fmla="*/ 35719 h 35719"/>
            </a:gdLst>
            <a:ahLst/>
            <a:cxnLst>
              <a:cxn ang="0">
                <a:pos x="connsiteX0" y="connsiteY0"/>
              </a:cxn>
              <a:cxn ang="0">
                <a:pos x="connsiteX1" y="connsiteY1"/>
              </a:cxn>
            </a:cxnLst>
            <a:rect l="l" t="t" r="r" b="b"/>
            <a:pathLst>
              <a:path w="381000" h="35719">
                <a:moveTo>
                  <a:pt x="381000" y="0"/>
                </a:moveTo>
                <a:lnTo>
                  <a:pt x="0" y="3571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11319845" y="2236005"/>
            <a:ext cx="1368000" cy="1800000"/>
          </a:xfrm>
          <a:prstGeom prst="rect">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20"/>
          <p:cNvSpPr txBox="1"/>
          <p:nvPr/>
        </p:nvSpPr>
        <p:spPr>
          <a:xfrm>
            <a:off x="11051637" y="3719318"/>
            <a:ext cx="883458" cy="288972"/>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⑤テーマ館</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3" name="フリーフォーム 32"/>
          <p:cNvSpPr/>
          <p:nvPr/>
        </p:nvSpPr>
        <p:spPr>
          <a:xfrm>
            <a:off x="11454337" y="3039730"/>
            <a:ext cx="314325" cy="623887"/>
          </a:xfrm>
          <a:custGeom>
            <a:avLst/>
            <a:gdLst>
              <a:gd name="connsiteX0" fmla="*/ 0 w 314325"/>
              <a:gd name="connsiteY0" fmla="*/ 0 h 623887"/>
              <a:gd name="connsiteX1" fmla="*/ 0 w 314325"/>
              <a:gd name="connsiteY1" fmla="*/ 623887 h 623887"/>
              <a:gd name="connsiteX2" fmla="*/ 300037 w 314325"/>
              <a:gd name="connsiteY2" fmla="*/ 514350 h 623887"/>
              <a:gd name="connsiteX3" fmla="*/ 314325 w 314325"/>
              <a:gd name="connsiteY3" fmla="*/ 90487 h 623887"/>
              <a:gd name="connsiteX4" fmla="*/ 0 w 314325"/>
              <a:gd name="connsiteY4" fmla="*/ 0 h 62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623887">
                <a:moveTo>
                  <a:pt x="0" y="0"/>
                </a:moveTo>
                <a:lnTo>
                  <a:pt x="0" y="623887"/>
                </a:lnTo>
                <a:lnTo>
                  <a:pt x="300037" y="514350"/>
                </a:lnTo>
                <a:lnTo>
                  <a:pt x="314325" y="90487"/>
                </a:ln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11459099" y="3349292"/>
            <a:ext cx="304800" cy="14288"/>
          </a:xfrm>
          <a:custGeom>
            <a:avLst/>
            <a:gdLst>
              <a:gd name="connsiteX0" fmla="*/ 0 w 304800"/>
              <a:gd name="connsiteY0" fmla="*/ 14288 h 14288"/>
              <a:gd name="connsiteX1" fmla="*/ 304800 w 304800"/>
              <a:gd name="connsiteY1" fmla="*/ 0 h 14288"/>
            </a:gdLst>
            <a:ahLst/>
            <a:cxnLst>
              <a:cxn ang="0">
                <a:pos x="connsiteX0" y="connsiteY0"/>
              </a:cxn>
              <a:cxn ang="0">
                <a:pos x="connsiteX1" y="connsiteY1"/>
              </a:cxn>
            </a:cxnLst>
            <a:rect l="l" t="t" r="r" b="b"/>
            <a:pathLst>
              <a:path w="304800" h="14288">
                <a:moveTo>
                  <a:pt x="0" y="14288"/>
                </a:moveTo>
                <a:lnTo>
                  <a:pt x="3048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12163949" y="2577767"/>
            <a:ext cx="457200" cy="577850"/>
          </a:xfrm>
          <a:custGeom>
            <a:avLst/>
            <a:gdLst>
              <a:gd name="connsiteX0" fmla="*/ 0 w 457200"/>
              <a:gd name="connsiteY0" fmla="*/ 514350 h 577850"/>
              <a:gd name="connsiteX1" fmla="*/ 19050 w 457200"/>
              <a:gd name="connsiteY1" fmla="*/ 44450 h 577850"/>
              <a:gd name="connsiteX2" fmla="*/ 457200 w 457200"/>
              <a:gd name="connsiteY2" fmla="*/ 0 h 577850"/>
              <a:gd name="connsiteX3" fmla="*/ 273050 w 457200"/>
              <a:gd name="connsiteY3" fmla="*/ 577850 h 577850"/>
              <a:gd name="connsiteX4" fmla="*/ 0 w 457200"/>
              <a:gd name="connsiteY4" fmla="*/ 51435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77850">
                <a:moveTo>
                  <a:pt x="0" y="514350"/>
                </a:moveTo>
                <a:lnTo>
                  <a:pt x="19050" y="44450"/>
                </a:lnTo>
                <a:lnTo>
                  <a:pt x="457200" y="0"/>
                </a:lnTo>
                <a:lnTo>
                  <a:pt x="273050" y="577850"/>
                </a:lnTo>
                <a:lnTo>
                  <a:pt x="0" y="5143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12170299" y="2857167"/>
            <a:ext cx="361950" cy="6350"/>
          </a:xfrm>
          <a:custGeom>
            <a:avLst/>
            <a:gdLst>
              <a:gd name="connsiteX0" fmla="*/ 0 w 361950"/>
              <a:gd name="connsiteY0" fmla="*/ 6350 h 6350"/>
              <a:gd name="connsiteX1" fmla="*/ 361950 w 361950"/>
              <a:gd name="connsiteY1" fmla="*/ 0 h 6350"/>
            </a:gdLst>
            <a:ahLst/>
            <a:cxnLst>
              <a:cxn ang="0">
                <a:pos x="connsiteX0" y="connsiteY0"/>
              </a:cxn>
              <a:cxn ang="0">
                <a:pos x="connsiteX1" y="connsiteY1"/>
              </a:cxn>
            </a:cxnLst>
            <a:rect l="l" t="t" r="r" b="b"/>
            <a:pathLst>
              <a:path w="361950" h="6350">
                <a:moveTo>
                  <a:pt x="0" y="6350"/>
                </a:moveTo>
                <a:lnTo>
                  <a:pt x="361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11859149" y="3210222"/>
            <a:ext cx="533400" cy="640080"/>
          </a:xfrm>
          <a:custGeom>
            <a:avLst/>
            <a:gdLst>
              <a:gd name="connsiteX0" fmla="*/ 281940 w 533400"/>
              <a:gd name="connsiteY0" fmla="*/ 0 h 640080"/>
              <a:gd name="connsiteX1" fmla="*/ 0 w 533400"/>
              <a:gd name="connsiteY1" fmla="*/ 426720 h 640080"/>
              <a:gd name="connsiteX2" fmla="*/ 297180 w 533400"/>
              <a:gd name="connsiteY2" fmla="*/ 640080 h 640080"/>
              <a:gd name="connsiteX3" fmla="*/ 533400 w 533400"/>
              <a:gd name="connsiteY3" fmla="*/ 91440 h 640080"/>
              <a:gd name="connsiteX4" fmla="*/ 281940 w 533400"/>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640080">
                <a:moveTo>
                  <a:pt x="281940" y="0"/>
                </a:moveTo>
                <a:lnTo>
                  <a:pt x="0" y="426720"/>
                </a:lnTo>
                <a:lnTo>
                  <a:pt x="297180" y="640080"/>
                </a:lnTo>
                <a:lnTo>
                  <a:pt x="533400" y="91440"/>
                </a:lnTo>
                <a:lnTo>
                  <a:pt x="28194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12003929" y="3431207"/>
            <a:ext cx="274320" cy="144780"/>
          </a:xfrm>
          <a:custGeom>
            <a:avLst/>
            <a:gdLst>
              <a:gd name="connsiteX0" fmla="*/ 0 w 274320"/>
              <a:gd name="connsiteY0" fmla="*/ 0 h 144780"/>
              <a:gd name="connsiteX1" fmla="*/ 274320 w 274320"/>
              <a:gd name="connsiteY1" fmla="*/ 144780 h 144780"/>
            </a:gdLst>
            <a:ahLst/>
            <a:cxnLst>
              <a:cxn ang="0">
                <a:pos x="connsiteX0" y="connsiteY0"/>
              </a:cxn>
              <a:cxn ang="0">
                <a:pos x="connsiteX1" y="connsiteY1"/>
              </a:cxn>
            </a:cxnLst>
            <a:rect l="l" t="t" r="r" b="b"/>
            <a:pathLst>
              <a:path w="274320" h="144780">
                <a:moveTo>
                  <a:pt x="0" y="0"/>
                </a:moveTo>
                <a:lnTo>
                  <a:pt x="274320" y="1447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11389940" y="3105132"/>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河森</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94" name="テキスト ボックス 93"/>
          <p:cNvSpPr txBox="1"/>
          <p:nvPr/>
        </p:nvSpPr>
        <p:spPr>
          <a:xfrm>
            <a:off x="11378761" y="3377271"/>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福岡</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96" name="テキスト ボックス 95"/>
          <p:cNvSpPr txBox="1"/>
          <p:nvPr/>
        </p:nvSpPr>
        <p:spPr>
          <a:xfrm>
            <a:off x="11976567" y="3273170"/>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中島</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97" name="テキスト ボックス 96"/>
          <p:cNvSpPr txBox="1"/>
          <p:nvPr/>
        </p:nvSpPr>
        <p:spPr>
          <a:xfrm>
            <a:off x="12108804" y="2879109"/>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石黒</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100" name="L 字 99"/>
          <p:cNvSpPr/>
          <p:nvPr/>
        </p:nvSpPr>
        <p:spPr>
          <a:xfrm rot="5400000">
            <a:off x="2616906" y="3202937"/>
            <a:ext cx="1400311" cy="6378165"/>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7" name="正方形/長方形 6"/>
          <p:cNvSpPr/>
          <p:nvPr/>
        </p:nvSpPr>
        <p:spPr>
          <a:xfrm>
            <a:off x="130417" y="4872266"/>
            <a:ext cx="635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p:nvPr/>
        </p:nvPicPr>
        <p:blipFill>
          <a:blip r:embed="rId5"/>
          <a:stretch>
            <a:fillRect/>
          </a:stretch>
        </p:blipFill>
        <p:spPr>
          <a:xfrm>
            <a:off x="281711" y="4755101"/>
            <a:ext cx="3007995" cy="1974215"/>
          </a:xfrm>
          <a:prstGeom prst="rect">
            <a:avLst/>
          </a:prstGeom>
        </p:spPr>
      </p:pic>
      <p:pic>
        <p:nvPicPr>
          <p:cNvPr id="49" name="図 48"/>
          <p:cNvPicPr preferRelativeResize="0">
            <a:picLocks noChangeAspect="1"/>
          </p:cNvPicPr>
          <p:nvPr/>
        </p:nvPicPr>
        <p:blipFill>
          <a:blip r:embed="rId6"/>
          <a:stretch>
            <a:fillRect/>
          </a:stretch>
        </p:blipFill>
        <p:spPr>
          <a:xfrm>
            <a:off x="3422312" y="4755344"/>
            <a:ext cx="2959659" cy="1950288"/>
          </a:xfrm>
          <a:prstGeom prst="rect">
            <a:avLst/>
          </a:prstGeom>
        </p:spPr>
      </p:pic>
      <p:sp>
        <p:nvSpPr>
          <p:cNvPr id="102" name="テキスト ボックス 101"/>
          <p:cNvSpPr txBox="1"/>
          <p:nvPr/>
        </p:nvSpPr>
        <p:spPr>
          <a:xfrm>
            <a:off x="145450" y="3000400"/>
            <a:ext cx="6337189" cy="820738"/>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●大屋根（リング）新パース図の公表</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日、会場のシンボルとなる大屋根（リング）のイメージパースを公表。</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大屋根（リング）は世界最大級の木造建築となり、</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60"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貢献や、日本の伝統的な木造建築の発展を世界へ発信。</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78818" y="3936560"/>
            <a:ext cx="6080382" cy="5040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6642" y="3936560"/>
            <a:ext cx="5993874" cy="502702"/>
          </a:xfrm>
          <a:prstGeom prst="rect">
            <a:avLst/>
          </a:prstGeom>
        </p:spPr>
        <p:txBody>
          <a:bodyPr wrap="square">
            <a:spAutoFit/>
          </a:bodyPr>
          <a:lstStyle/>
          <a:p>
            <a:pPr>
              <a:lnSpc>
                <a:spcPts val="1600"/>
              </a:lnSpc>
            </a:pPr>
            <a:r>
              <a:rPr lang="ja-JP" altLang="en-US" sz="1260" dirty="0" smtClean="0"/>
              <a:t>建築</a:t>
            </a:r>
            <a:r>
              <a:rPr lang="ja-JP" altLang="en-US" sz="1260" dirty="0"/>
              <a:t>面積（水平投影面積）約</a:t>
            </a:r>
            <a:r>
              <a:rPr lang="en-US" altLang="ja-JP" sz="1260" dirty="0"/>
              <a:t>60,000</a:t>
            </a:r>
            <a:r>
              <a:rPr lang="en-US" altLang="ja-JP" sz="1260" dirty="0" smtClean="0"/>
              <a:t>㎡</a:t>
            </a:r>
            <a:r>
              <a:rPr lang="ja-JP" altLang="en-US" sz="1260" dirty="0" smtClean="0"/>
              <a:t>で、</a:t>
            </a:r>
            <a:endParaRPr lang="en-US" altLang="ja-JP" sz="1260" dirty="0" smtClean="0"/>
          </a:p>
          <a:p>
            <a:pPr>
              <a:lnSpc>
                <a:spcPts val="1600"/>
              </a:lnSpc>
            </a:pPr>
            <a:r>
              <a:rPr lang="ja-JP" altLang="en-US" sz="1260" dirty="0" smtClean="0"/>
              <a:t>高さは内側</a:t>
            </a:r>
            <a:r>
              <a:rPr lang="en-US" altLang="ja-JP" sz="1260" dirty="0" smtClean="0"/>
              <a:t>12m</a:t>
            </a:r>
            <a:r>
              <a:rPr lang="ja-JP" altLang="en-US" sz="1260" dirty="0"/>
              <a:t>・</a:t>
            </a:r>
            <a:r>
              <a:rPr lang="ja-JP" altLang="en-US" sz="1260" dirty="0" smtClean="0"/>
              <a:t>外側</a:t>
            </a:r>
            <a:r>
              <a:rPr lang="en-US" altLang="ja-JP" sz="1260" dirty="0" smtClean="0"/>
              <a:t>20m</a:t>
            </a:r>
            <a:r>
              <a:rPr lang="ja-JP" altLang="en-US" sz="1260" dirty="0" err="1" smtClean="0"/>
              <a:t>。</a:t>
            </a:r>
            <a:r>
              <a:rPr lang="ja-JP" altLang="en-US" sz="1260" dirty="0" smtClean="0"/>
              <a:t>また内径は約</a:t>
            </a:r>
            <a:r>
              <a:rPr lang="en-US" altLang="ja-JP" sz="1260" dirty="0"/>
              <a:t>615</a:t>
            </a:r>
            <a:r>
              <a:rPr lang="ja-JP" altLang="en-US" sz="1260" dirty="0" err="1"/>
              <a:t>ｍ</a:t>
            </a:r>
            <a:r>
              <a:rPr lang="ja-JP" altLang="en-US" sz="1260" dirty="0"/>
              <a:t>で幅員</a:t>
            </a:r>
            <a:r>
              <a:rPr lang="en-US" altLang="ja-JP" sz="1260" dirty="0"/>
              <a:t>30</a:t>
            </a:r>
            <a:r>
              <a:rPr lang="ja-JP" altLang="en-US" sz="1260" dirty="0" err="1" smtClean="0"/>
              <a:t>ｍ</a:t>
            </a:r>
            <a:r>
              <a:rPr lang="ja-JP" altLang="en-US" sz="1260" dirty="0"/>
              <a:t>、</a:t>
            </a:r>
            <a:r>
              <a:rPr lang="en-US" altLang="ja-JP" sz="1260" dirty="0" smtClean="0"/>
              <a:t>1</a:t>
            </a:r>
            <a:r>
              <a:rPr lang="ja-JP" altLang="en-US" sz="1260" dirty="0" smtClean="0"/>
              <a:t>周は約</a:t>
            </a:r>
            <a:r>
              <a:rPr lang="en-US" altLang="ja-JP" sz="1260" dirty="0" smtClean="0"/>
              <a:t>2km</a:t>
            </a:r>
            <a:r>
              <a:rPr lang="ja-JP" altLang="en-US" sz="1260" dirty="0" err="1" smtClean="0"/>
              <a:t>。</a:t>
            </a:r>
            <a:endParaRPr lang="ja-JP" altLang="en-US" sz="1260" dirty="0"/>
          </a:p>
        </p:txBody>
      </p:sp>
      <p:sp>
        <p:nvSpPr>
          <p:cNvPr id="103" name="L 字 102"/>
          <p:cNvSpPr/>
          <p:nvPr/>
        </p:nvSpPr>
        <p:spPr>
          <a:xfrm rot="5400000">
            <a:off x="2277730" y="5026148"/>
            <a:ext cx="2032371" cy="6366167"/>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118" name="正方形/長方形 117">
            <a:extLst>
              <a:ext uri="{FF2B5EF4-FFF2-40B4-BE49-F238E27FC236}">
                <a16:creationId xmlns:a16="http://schemas.microsoft.com/office/drawing/2014/main" id="{D0C136B1-7F89-4103-8FFC-E8FDBDDD6E78}"/>
              </a:ext>
            </a:extLst>
          </p:cNvPr>
          <p:cNvSpPr/>
          <p:nvPr/>
        </p:nvSpPr>
        <p:spPr>
          <a:xfrm>
            <a:off x="113384" y="7188344"/>
            <a:ext cx="6372000" cy="288000"/>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２</a:t>
            </a:r>
            <a:r>
              <a:rPr lang="en-US" altLang="ja-JP" sz="1200" b="1" dirty="0" smtClean="0">
                <a:solidFill>
                  <a:schemeClr val="bg1"/>
                </a:solidFill>
              </a:rPr>
              <a:t>.</a:t>
            </a:r>
            <a:r>
              <a:rPr lang="ja-JP" altLang="en-US" sz="1200" b="1" dirty="0" smtClean="0">
                <a:solidFill>
                  <a:schemeClr val="bg1"/>
                </a:solidFill>
              </a:rPr>
              <a:t>会場運営に関すること</a:t>
            </a:r>
            <a:endParaRPr lang="ja-JP" altLang="en-US" sz="1200" b="1" dirty="0">
              <a:solidFill>
                <a:schemeClr val="bg1"/>
              </a:solidFill>
            </a:endParaRPr>
          </a:p>
        </p:txBody>
      </p:sp>
      <p:sp>
        <p:nvSpPr>
          <p:cNvPr id="52" name="テキスト ボックス 51"/>
          <p:cNvSpPr txBox="1"/>
          <p:nvPr/>
        </p:nvSpPr>
        <p:spPr>
          <a:xfrm>
            <a:off x="4522735" y="6771325"/>
            <a:ext cx="2097405" cy="3067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kern="100" dirty="0">
                <a:effectLst/>
                <a:latin typeface="+mn-ea"/>
                <a:cs typeface="Times New Roman" panose="02020603050405020304" pitchFamily="18" charset="0"/>
              </a:rPr>
              <a:t>提供：２０２５年日本国際博覧会協会</a:t>
            </a:r>
            <a:endParaRPr lang="ja-JP" sz="1050" kern="100" dirty="0">
              <a:effectLst/>
              <a:latin typeface="+mn-ea"/>
              <a:cs typeface="Times New Roman" panose="02020603050405020304" pitchFamily="18" charset="0"/>
            </a:endParaRPr>
          </a:p>
        </p:txBody>
      </p:sp>
      <p:sp>
        <p:nvSpPr>
          <p:cNvPr id="51" name="テキスト ボックス 50"/>
          <p:cNvSpPr txBox="1"/>
          <p:nvPr/>
        </p:nvSpPr>
        <p:spPr>
          <a:xfrm>
            <a:off x="1403198" y="6798151"/>
            <a:ext cx="2097405" cy="3067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kern="100" dirty="0">
                <a:effectLst/>
                <a:latin typeface="+mn-ea"/>
                <a:cs typeface="Times New Roman" panose="02020603050405020304" pitchFamily="18" charset="0"/>
              </a:rPr>
              <a:t>提供：２０２５年日本国際博覧会協会</a:t>
            </a:r>
            <a:endParaRPr lang="ja-JP" sz="1050" kern="100" dirty="0">
              <a:effectLst/>
              <a:latin typeface="+mn-ea"/>
              <a:cs typeface="Times New Roman" panose="02020603050405020304" pitchFamily="18" charset="0"/>
            </a:endParaRPr>
          </a:p>
        </p:txBody>
      </p:sp>
      <p:sp>
        <p:nvSpPr>
          <p:cNvPr id="104" name="テキスト ボックス 20"/>
          <p:cNvSpPr txBox="1"/>
          <p:nvPr/>
        </p:nvSpPr>
        <p:spPr>
          <a:xfrm>
            <a:off x="7886926" y="4522671"/>
            <a:ext cx="1080000" cy="288000"/>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③</a:t>
            </a: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大</a:t>
            </a: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催事場</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大かっこ 10"/>
          <p:cNvSpPr/>
          <p:nvPr/>
        </p:nvSpPr>
        <p:spPr>
          <a:xfrm>
            <a:off x="336642" y="1992289"/>
            <a:ext cx="6098818" cy="906199"/>
          </a:xfrm>
          <a:prstGeom prst="bracketPair">
            <a:avLst>
              <a:gd name="adj" fmla="val 986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フリーフォーム 13"/>
          <p:cNvSpPr/>
          <p:nvPr/>
        </p:nvSpPr>
        <p:spPr>
          <a:xfrm>
            <a:off x="11871324" y="3435349"/>
            <a:ext cx="390525" cy="396875"/>
          </a:xfrm>
          <a:custGeom>
            <a:avLst/>
            <a:gdLst>
              <a:gd name="connsiteX0" fmla="*/ 146050 w 400050"/>
              <a:gd name="connsiteY0" fmla="*/ 0 h 406400"/>
              <a:gd name="connsiteX1" fmla="*/ 0 w 400050"/>
              <a:gd name="connsiteY1" fmla="*/ 209550 h 406400"/>
              <a:gd name="connsiteX2" fmla="*/ 57150 w 400050"/>
              <a:gd name="connsiteY2" fmla="*/ 241300 h 406400"/>
              <a:gd name="connsiteX3" fmla="*/ 298450 w 400050"/>
              <a:gd name="connsiteY3" fmla="*/ 406400 h 406400"/>
              <a:gd name="connsiteX4" fmla="*/ 400050 w 400050"/>
              <a:gd name="connsiteY4" fmla="*/ 152400 h 406400"/>
              <a:gd name="connsiteX5" fmla="*/ 146050 w 400050"/>
              <a:gd name="connsiteY5" fmla="*/ 0 h 406400"/>
              <a:gd name="connsiteX0" fmla="*/ 146050 w 400050"/>
              <a:gd name="connsiteY0" fmla="*/ 0 h 400050"/>
              <a:gd name="connsiteX1" fmla="*/ 0 w 400050"/>
              <a:gd name="connsiteY1" fmla="*/ 203200 h 400050"/>
              <a:gd name="connsiteX2" fmla="*/ 57150 w 400050"/>
              <a:gd name="connsiteY2" fmla="*/ 234950 h 400050"/>
              <a:gd name="connsiteX3" fmla="*/ 298450 w 400050"/>
              <a:gd name="connsiteY3" fmla="*/ 400050 h 400050"/>
              <a:gd name="connsiteX4" fmla="*/ 400050 w 400050"/>
              <a:gd name="connsiteY4" fmla="*/ 146050 h 400050"/>
              <a:gd name="connsiteX5" fmla="*/ 146050 w 400050"/>
              <a:gd name="connsiteY5" fmla="*/ 0 h 400050"/>
              <a:gd name="connsiteX0" fmla="*/ 146050 w 400050"/>
              <a:gd name="connsiteY0" fmla="*/ 0 h 400050"/>
              <a:gd name="connsiteX1" fmla="*/ 0 w 400050"/>
              <a:gd name="connsiteY1" fmla="*/ 203200 h 400050"/>
              <a:gd name="connsiteX2" fmla="*/ 57150 w 400050"/>
              <a:gd name="connsiteY2" fmla="*/ 234950 h 400050"/>
              <a:gd name="connsiteX3" fmla="*/ 298450 w 400050"/>
              <a:gd name="connsiteY3" fmla="*/ 400050 h 400050"/>
              <a:gd name="connsiteX4" fmla="*/ 400050 w 400050"/>
              <a:gd name="connsiteY4" fmla="*/ 146050 h 400050"/>
              <a:gd name="connsiteX5" fmla="*/ 146050 w 400050"/>
              <a:gd name="connsiteY5" fmla="*/ 0 h 400050"/>
              <a:gd name="connsiteX0" fmla="*/ 146050 w 400050"/>
              <a:gd name="connsiteY0" fmla="*/ 0 h 400050"/>
              <a:gd name="connsiteX1" fmla="*/ 0 w 400050"/>
              <a:gd name="connsiteY1" fmla="*/ 203200 h 400050"/>
              <a:gd name="connsiteX2" fmla="*/ 298450 w 400050"/>
              <a:gd name="connsiteY2" fmla="*/ 400050 h 400050"/>
              <a:gd name="connsiteX3" fmla="*/ 400050 w 400050"/>
              <a:gd name="connsiteY3" fmla="*/ 146050 h 400050"/>
              <a:gd name="connsiteX4" fmla="*/ 146050 w 400050"/>
              <a:gd name="connsiteY4" fmla="*/ 0 h 400050"/>
              <a:gd name="connsiteX0" fmla="*/ 127000 w 381000"/>
              <a:gd name="connsiteY0" fmla="*/ 0 h 400050"/>
              <a:gd name="connsiteX1" fmla="*/ 0 w 381000"/>
              <a:gd name="connsiteY1" fmla="*/ 203200 h 400050"/>
              <a:gd name="connsiteX2" fmla="*/ 279400 w 381000"/>
              <a:gd name="connsiteY2" fmla="*/ 400050 h 400050"/>
              <a:gd name="connsiteX3" fmla="*/ 381000 w 381000"/>
              <a:gd name="connsiteY3" fmla="*/ 146050 h 400050"/>
              <a:gd name="connsiteX4" fmla="*/ 127000 w 381000"/>
              <a:gd name="connsiteY4" fmla="*/ 0 h 400050"/>
              <a:gd name="connsiteX0" fmla="*/ 127000 w 381000"/>
              <a:gd name="connsiteY0" fmla="*/ 0 h 396875"/>
              <a:gd name="connsiteX1" fmla="*/ 0 w 381000"/>
              <a:gd name="connsiteY1" fmla="*/ 203200 h 396875"/>
              <a:gd name="connsiteX2" fmla="*/ 273050 w 381000"/>
              <a:gd name="connsiteY2" fmla="*/ 396875 h 396875"/>
              <a:gd name="connsiteX3" fmla="*/ 381000 w 381000"/>
              <a:gd name="connsiteY3" fmla="*/ 146050 h 396875"/>
              <a:gd name="connsiteX4" fmla="*/ 127000 w 381000"/>
              <a:gd name="connsiteY4" fmla="*/ 0 h 396875"/>
              <a:gd name="connsiteX0" fmla="*/ 127000 w 381000"/>
              <a:gd name="connsiteY0" fmla="*/ 0 h 396875"/>
              <a:gd name="connsiteX1" fmla="*/ 0 w 381000"/>
              <a:gd name="connsiteY1" fmla="*/ 203200 h 396875"/>
              <a:gd name="connsiteX2" fmla="*/ 273050 w 381000"/>
              <a:gd name="connsiteY2" fmla="*/ 396875 h 396875"/>
              <a:gd name="connsiteX3" fmla="*/ 381000 w 381000"/>
              <a:gd name="connsiteY3" fmla="*/ 136525 h 396875"/>
              <a:gd name="connsiteX4" fmla="*/ 127000 w 381000"/>
              <a:gd name="connsiteY4" fmla="*/ 0 h 396875"/>
              <a:gd name="connsiteX0" fmla="*/ 142875 w 396875"/>
              <a:gd name="connsiteY0" fmla="*/ 0 h 396875"/>
              <a:gd name="connsiteX1" fmla="*/ 0 w 396875"/>
              <a:gd name="connsiteY1" fmla="*/ 200025 h 396875"/>
              <a:gd name="connsiteX2" fmla="*/ 288925 w 396875"/>
              <a:gd name="connsiteY2" fmla="*/ 396875 h 396875"/>
              <a:gd name="connsiteX3" fmla="*/ 396875 w 396875"/>
              <a:gd name="connsiteY3" fmla="*/ 136525 h 396875"/>
              <a:gd name="connsiteX4" fmla="*/ 142875 w 396875"/>
              <a:gd name="connsiteY4" fmla="*/ 0 h 396875"/>
              <a:gd name="connsiteX0" fmla="*/ 136525 w 390525"/>
              <a:gd name="connsiteY0" fmla="*/ 0 h 396875"/>
              <a:gd name="connsiteX1" fmla="*/ 0 w 390525"/>
              <a:gd name="connsiteY1" fmla="*/ 200025 h 396875"/>
              <a:gd name="connsiteX2" fmla="*/ 282575 w 390525"/>
              <a:gd name="connsiteY2" fmla="*/ 396875 h 396875"/>
              <a:gd name="connsiteX3" fmla="*/ 390525 w 390525"/>
              <a:gd name="connsiteY3" fmla="*/ 136525 h 396875"/>
              <a:gd name="connsiteX4" fmla="*/ 136525 w 390525"/>
              <a:gd name="connsiteY4" fmla="*/ 0 h 39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396875">
                <a:moveTo>
                  <a:pt x="136525" y="0"/>
                </a:moveTo>
                <a:lnTo>
                  <a:pt x="0" y="200025"/>
                </a:lnTo>
                <a:lnTo>
                  <a:pt x="282575" y="396875"/>
                </a:lnTo>
                <a:lnTo>
                  <a:pt x="390525" y="136525"/>
                </a:lnTo>
                <a:lnTo>
                  <a:pt x="136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11852949" y="3521462"/>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落合</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15" name="フリーフォーム 14"/>
          <p:cNvSpPr/>
          <p:nvPr/>
        </p:nvSpPr>
        <p:spPr>
          <a:xfrm>
            <a:off x="12185064" y="2589386"/>
            <a:ext cx="422275" cy="269875"/>
          </a:xfrm>
          <a:custGeom>
            <a:avLst/>
            <a:gdLst>
              <a:gd name="connsiteX0" fmla="*/ 0 w 400050"/>
              <a:gd name="connsiteY0" fmla="*/ 25400 h 254000"/>
              <a:gd name="connsiteX1" fmla="*/ 0 w 400050"/>
              <a:gd name="connsiteY1" fmla="*/ 254000 h 254000"/>
              <a:gd name="connsiteX2" fmla="*/ 323850 w 400050"/>
              <a:gd name="connsiteY2" fmla="*/ 247650 h 254000"/>
              <a:gd name="connsiteX3" fmla="*/ 400050 w 400050"/>
              <a:gd name="connsiteY3" fmla="*/ 0 h 254000"/>
              <a:gd name="connsiteX4" fmla="*/ 0 w 400050"/>
              <a:gd name="connsiteY4" fmla="*/ 25400 h 254000"/>
              <a:gd name="connsiteX0" fmla="*/ 12700 w 412750"/>
              <a:gd name="connsiteY0" fmla="*/ 25400 h 266700"/>
              <a:gd name="connsiteX1" fmla="*/ 0 w 412750"/>
              <a:gd name="connsiteY1" fmla="*/ 266700 h 266700"/>
              <a:gd name="connsiteX2" fmla="*/ 336550 w 412750"/>
              <a:gd name="connsiteY2" fmla="*/ 247650 h 266700"/>
              <a:gd name="connsiteX3" fmla="*/ 412750 w 412750"/>
              <a:gd name="connsiteY3" fmla="*/ 0 h 266700"/>
              <a:gd name="connsiteX4" fmla="*/ 12700 w 412750"/>
              <a:gd name="connsiteY4" fmla="*/ 25400 h 266700"/>
              <a:gd name="connsiteX0" fmla="*/ 12700 w 412750"/>
              <a:gd name="connsiteY0" fmla="*/ 25400 h 266700"/>
              <a:gd name="connsiteX1" fmla="*/ 0 w 412750"/>
              <a:gd name="connsiteY1" fmla="*/ 266700 h 266700"/>
              <a:gd name="connsiteX2" fmla="*/ 342900 w 412750"/>
              <a:gd name="connsiteY2" fmla="*/ 247650 h 266700"/>
              <a:gd name="connsiteX3" fmla="*/ 412750 w 412750"/>
              <a:gd name="connsiteY3" fmla="*/ 0 h 266700"/>
              <a:gd name="connsiteX4" fmla="*/ 12700 w 412750"/>
              <a:gd name="connsiteY4" fmla="*/ 25400 h 266700"/>
              <a:gd name="connsiteX0" fmla="*/ 22225 w 412750"/>
              <a:gd name="connsiteY0" fmla="*/ 25400 h 266700"/>
              <a:gd name="connsiteX1" fmla="*/ 0 w 412750"/>
              <a:gd name="connsiteY1" fmla="*/ 266700 h 266700"/>
              <a:gd name="connsiteX2" fmla="*/ 342900 w 412750"/>
              <a:gd name="connsiteY2" fmla="*/ 247650 h 266700"/>
              <a:gd name="connsiteX3" fmla="*/ 412750 w 412750"/>
              <a:gd name="connsiteY3" fmla="*/ 0 h 266700"/>
              <a:gd name="connsiteX4" fmla="*/ 22225 w 412750"/>
              <a:gd name="connsiteY4" fmla="*/ 25400 h 266700"/>
              <a:gd name="connsiteX0" fmla="*/ 22225 w 428625"/>
              <a:gd name="connsiteY0" fmla="*/ 34925 h 276225"/>
              <a:gd name="connsiteX1" fmla="*/ 0 w 428625"/>
              <a:gd name="connsiteY1" fmla="*/ 276225 h 276225"/>
              <a:gd name="connsiteX2" fmla="*/ 342900 w 428625"/>
              <a:gd name="connsiteY2" fmla="*/ 257175 h 276225"/>
              <a:gd name="connsiteX3" fmla="*/ 428625 w 428625"/>
              <a:gd name="connsiteY3" fmla="*/ 0 h 276225"/>
              <a:gd name="connsiteX4" fmla="*/ 22225 w 428625"/>
              <a:gd name="connsiteY4" fmla="*/ 34925 h 276225"/>
              <a:gd name="connsiteX0" fmla="*/ 15875 w 428625"/>
              <a:gd name="connsiteY0" fmla="*/ 41275 h 276225"/>
              <a:gd name="connsiteX1" fmla="*/ 0 w 428625"/>
              <a:gd name="connsiteY1" fmla="*/ 276225 h 276225"/>
              <a:gd name="connsiteX2" fmla="*/ 342900 w 428625"/>
              <a:gd name="connsiteY2" fmla="*/ 257175 h 276225"/>
              <a:gd name="connsiteX3" fmla="*/ 428625 w 428625"/>
              <a:gd name="connsiteY3" fmla="*/ 0 h 276225"/>
              <a:gd name="connsiteX4" fmla="*/ 15875 w 428625"/>
              <a:gd name="connsiteY4" fmla="*/ 41275 h 276225"/>
              <a:gd name="connsiteX0" fmla="*/ 15875 w 428625"/>
              <a:gd name="connsiteY0" fmla="*/ 41275 h 269875"/>
              <a:gd name="connsiteX1" fmla="*/ 0 w 428625"/>
              <a:gd name="connsiteY1" fmla="*/ 269875 h 269875"/>
              <a:gd name="connsiteX2" fmla="*/ 342900 w 428625"/>
              <a:gd name="connsiteY2" fmla="*/ 257175 h 269875"/>
              <a:gd name="connsiteX3" fmla="*/ 428625 w 428625"/>
              <a:gd name="connsiteY3" fmla="*/ 0 h 269875"/>
              <a:gd name="connsiteX4" fmla="*/ 15875 w 428625"/>
              <a:gd name="connsiteY4" fmla="*/ 41275 h 269875"/>
              <a:gd name="connsiteX0" fmla="*/ 0 w 412750"/>
              <a:gd name="connsiteY0" fmla="*/ 41275 h 266700"/>
              <a:gd name="connsiteX1" fmla="*/ 0 w 412750"/>
              <a:gd name="connsiteY1" fmla="*/ 266700 h 266700"/>
              <a:gd name="connsiteX2" fmla="*/ 327025 w 412750"/>
              <a:gd name="connsiteY2" fmla="*/ 257175 h 266700"/>
              <a:gd name="connsiteX3" fmla="*/ 412750 w 412750"/>
              <a:gd name="connsiteY3" fmla="*/ 0 h 266700"/>
              <a:gd name="connsiteX4" fmla="*/ 0 w 412750"/>
              <a:gd name="connsiteY4" fmla="*/ 41275 h 266700"/>
              <a:gd name="connsiteX0" fmla="*/ 9525 w 422275"/>
              <a:gd name="connsiteY0" fmla="*/ 41275 h 279400"/>
              <a:gd name="connsiteX1" fmla="*/ 0 w 422275"/>
              <a:gd name="connsiteY1" fmla="*/ 279400 h 279400"/>
              <a:gd name="connsiteX2" fmla="*/ 336550 w 422275"/>
              <a:gd name="connsiteY2" fmla="*/ 257175 h 279400"/>
              <a:gd name="connsiteX3" fmla="*/ 422275 w 422275"/>
              <a:gd name="connsiteY3" fmla="*/ 0 h 279400"/>
              <a:gd name="connsiteX4" fmla="*/ 9525 w 422275"/>
              <a:gd name="connsiteY4" fmla="*/ 41275 h 279400"/>
              <a:gd name="connsiteX0" fmla="*/ 9525 w 422275"/>
              <a:gd name="connsiteY0" fmla="*/ 41275 h 269875"/>
              <a:gd name="connsiteX1" fmla="*/ 0 w 422275"/>
              <a:gd name="connsiteY1" fmla="*/ 269875 h 269875"/>
              <a:gd name="connsiteX2" fmla="*/ 336550 w 422275"/>
              <a:gd name="connsiteY2" fmla="*/ 257175 h 269875"/>
              <a:gd name="connsiteX3" fmla="*/ 422275 w 422275"/>
              <a:gd name="connsiteY3" fmla="*/ 0 h 269875"/>
              <a:gd name="connsiteX4" fmla="*/ 9525 w 422275"/>
              <a:gd name="connsiteY4" fmla="*/ 41275 h 26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5" h="269875">
                <a:moveTo>
                  <a:pt x="9525" y="41275"/>
                </a:moveTo>
                <a:lnTo>
                  <a:pt x="0" y="269875"/>
                </a:lnTo>
                <a:lnTo>
                  <a:pt x="336550" y="257175"/>
                </a:lnTo>
                <a:lnTo>
                  <a:pt x="422275" y="0"/>
                </a:lnTo>
                <a:lnTo>
                  <a:pt x="9525" y="4127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12154424" y="2639586"/>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宮田</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12349196" y="3888463"/>
            <a:ext cx="216000" cy="72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12295265" y="3773375"/>
            <a:ext cx="335502" cy="92333"/>
          </a:xfrm>
          <a:prstGeom prst="rect">
            <a:avLst/>
          </a:prstGeom>
          <a:solidFill>
            <a:schemeClr val="bg1"/>
          </a:solidFill>
          <a:ln>
            <a:noFill/>
          </a:ln>
        </p:spPr>
        <p:txBody>
          <a:bodyPr wrap="square" lIns="0" tIns="0" rIns="0" bIns="0" rtlCol="0">
            <a:spAutoFit/>
          </a:bodyPr>
          <a:lstStyle/>
          <a:p>
            <a:pPr algn="ctr"/>
            <a:r>
              <a:rPr kumimoji="1" lang="ja-JP" altLang="en-US" sz="600" dirty="0" smtClean="0"/>
              <a:t>公告済</a:t>
            </a:r>
            <a:endParaRPr kumimoji="1" lang="en-US" altLang="ja-JP" sz="600" dirty="0" smtClean="0"/>
          </a:p>
        </p:txBody>
      </p:sp>
      <p:sp>
        <p:nvSpPr>
          <p:cNvPr id="12" name="フリーフォーム 11"/>
          <p:cNvSpPr/>
          <p:nvPr/>
        </p:nvSpPr>
        <p:spPr>
          <a:xfrm>
            <a:off x="6800850" y="1581150"/>
            <a:ext cx="1181100" cy="2105025"/>
          </a:xfrm>
          <a:custGeom>
            <a:avLst/>
            <a:gdLst>
              <a:gd name="connsiteX0" fmla="*/ 619125 w 1181100"/>
              <a:gd name="connsiteY0" fmla="*/ 0 h 2105025"/>
              <a:gd name="connsiteX1" fmla="*/ 0 w 1181100"/>
              <a:gd name="connsiteY1" fmla="*/ 876300 h 2105025"/>
              <a:gd name="connsiteX2" fmla="*/ 809625 w 1181100"/>
              <a:gd name="connsiteY2" fmla="*/ 1419225 h 2105025"/>
              <a:gd name="connsiteX3" fmla="*/ 1181100 w 1181100"/>
              <a:gd name="connsiteY3" fmla="*/ 1447800 h 2105025"/>
              <a:gd name="connsiteX4" fmla="*/ 714375 w 1181100"/>
              <a:gd name="connsiteY4" fmla="*/ 2105025 h 2105025"/>
              <a:gd name="connsiteX5" fmla="*/ 733425 w 1181100"/>
              <a:gd name="connsiteY5" fmla="*/ 2105025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100" h="2105025">
                <a:moveTo>
                  <a:pt x="619125" y="0"/>
                </a:moveTo>
                <a:lnTo>
                  <a:pt x="0" y="876300"/>
                </a:lnTo>
                <a:lnTo>
                  <a:pt x="809625" y="1419225"/>
                </a:lnTo>
                <a:lnTo>
                  <a:pt x="1181100" y="1447800"/>
                </a:lnTo>
                <a:lnTo>
                  <a:pt x="714375" y="2105025"/>
                </a:lnTo>
                <a:lnTo>
                  <a:pt x="733425" y="2105025"/>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24"/>
          <p:cNvSpPr txBox="1"/>
          <p:nvPr/>
        </p:nvSpPr>
        <p:spPr>
          <a:xfrm>
            <a:off x="6795089" y="3699465"/>
            <a:ext cx="1316305" cy="609912"/>
          </a:xfrm>
          <a:prstGeom prst="rect">
            <a:avLst/>
          </a:prstGeom>
          <a:pattFill prst="pct60">
            <a:fgClr>
              <a:schemeClr val="bg1">
                <a:lumMod val="95000"/>
              </a:schemeClr>
            </a:fgClr>
            <a:bgClr>
              <a:schemeClr val="bg1">
                <a:lumMod val="85000"/>
              </a:schemeClr>
            </a:bgClr>
          </a:pattFill>
          <a:ln w="19050">
            <a:solidFill>
              <a:schemeClr val="tx1"/>
            </a:solidFill>
          </a:ln>
        </p:spPr>
        <p:txBody>
          <a:bodyPr rot="0" spcFirstLastPara="0" vert="horz" wrap="square" numCol="1" spcCol="0" rtlCol="0" fromWordArt="0" anchor="ctr" anchorCtr="0" forceAA="0" compatLnSpc="1">
            <a:prstTxWarp prst="textNoShape">
              <a:avLst/>
            </a:prstTxWarp>
          </a:bodyPr>
          <a:lstStyle/>
          <a:p>
            <a:pPr algn="ctr">
              <a:spcAft>
                <a:spcPts val="0"/>
              </a:spcAft>
            </a:pPr>
            <a:r>
              <a:rPr lang="ja-JP" alt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①</a:t>
            </a:r>
            <a:r>
              <a:rPr 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PW</a:t>
            </a:r>
            <a:r>
              <a:rPr 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西区</a:t>
            </a:r>
            <a:endParaRPr lang="en-US" alt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リング</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西含む</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0" name="直線コネクタ 19"/>
          <p:cNvCxnSpPr/>
          <p:nvPr/>
        </p:nvCxnSpPr>
        <p:spPr>
          <a:xfrm>
            <a:off x="7765120" y="4323513"/>
            <a:ext cx="121804" cy="213377"/>
          </a:xfrm>
          <a:prstGeom prst="line">
            <a:avLst/>
          </a:prstGeom>
          <a:ln w="254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8039100" y="3486150"/>
            <a:ext cx="3092450" cy="1485900"/>
          </a:xfrm>
          <a:custGeom>
            <a:avLst/>
            <a:gdLst>
              <a:gd name="connsiteX0" fmla="*/ 0 w 3092450"/>
              <a:gd name="connsiteY0" fmla="*/ 1339850 h 1485900"/>
              <a:gd name="connsiteX1" fmla="*/ 25400 w 3092450"/>
              <a:gd name="connsiteY1" fmla="*/ 1390650 h 1485900"/>
              <a:gd name="connsiteX2" fmla="*/ 2743200 w 3092450"/>
              <a:gd name="connsiteY2" fmla="*/ 1485900 h 1485900"/>
              <a:gd name="connsiteX3" fmla="*/ 3092450 w 3092450"/>
              <a:gd name="connsiteY3" fmla="*/ 1028700 h 1485900"/>
              <a:gd name="connsiteX4" fmla="*/ 2374900 w 3092450"/>
              <a:gd name="connsiteY4" fmla="*/ 476250 h 1485900"/>
              <a:gd name="connsiteX5" fmla="*/ 2311400 w 3092450"/>
              <a:gd name="connsiteY5" fmla="*/ 361950 h 1485900"/>
              <a:gd name="connsiteX6" fmla="*/ 2305050 w 3092450"/>
              <a:gd name="connsiteY6" fmla="*/ 241300 h 1485900"/>
              <a:gd name="connsiteX7" fmla="*/ 2489200 w 3092450"/>
              <a:gd name="connsiteY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50" h="1485900">
                <a:moveTo>
                  <a:pt x="0" y="1339850"/>
                </a:moveTo>
                <a:lnTo>
                  <a:pt x="25400" y="1390650"/>
                </a:lnTo>
                <a:lnTo>
                  <a:pt x="2743200" y="1485900"/>
                </a:lnTo>
                <a:lnTo>
                  <a:pt x="3092450" y="1028700"/>
                </a:lnTo>
                <a:lnTo>
                  <a:pt x="2374900" y="476250"/>
                </a:lnTo>
                <a:lnTo>
                  <a:pt x="2311400" y="361950"/>
                </a:lnTo>
                <a:lnTo>
                  <a:pt x="2305050" y="241300"/>
                </a:lnTo>
                <a:lnTo>
                  <a:pt x="2489200" y="0"/>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10515600" y="2451100"/>
            <a:ext cx="514350" cy="1047750"/>
          </a:xfrm>
          <a:custGeom>
            <a:avLst/>
            <a:gdLst>
              <a:gd name="connsiteX0" fmla="*/ 0 w 514350"/>
              <a:gd name="connsiteY0" fmla="*/ 1047750 h 1047750"/>
              <a:gd name="connsiteX1" fmla="*/ 514350 w 514350"/>
              <a:gd name="connsiteY1" fmla="*/ 431800 h 1047750"/>
              <a:gd name="connsiteX2" fmla="*/ 12700 w 514350"/>
              <a:gd name="connsiteY2" fmla="*/ 0 h 1047750"/>
            </a:gdLst>
            <a:ahLst/>
            <a:cxnLst>
              <a:cxn ang="0">
                <a:pos x="connsiteX0" y="connsiteY0"/>
              </a:cxn>
              <a:cxn ang="0">
                <a:pos x="connsiteX1" y="connsiteY1"/>
              </a:cxn>
              <a:cxn ang="0">
                <a:pos x="connsiteX2" y="connsiteY2"/>
              </a:cxn>
            </a:cxnLst>
            <a:rect l="l" t="t" r="r" b="b"/>
            <a:pathLst>
              <a:path w="514350" h="1047750">
                <a:moveTo>
                  <a:pt x="0" y="1047750"/>
                </a:moveTo>
                <a:lnTo>
                  <a:pt x="514350" y="431800"/>
                </a:lnTo>
                <a:lnTo>
                  <a:pt x="12700" y="0"/>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8566150" y="1606550"/>
            <a:ext cx="1955800" cy="1098550"/>
          </a:xfrm>
          <a:custGeom>
            <a:avLst/>
            <a:gdLst>
              <a:gd name="connsiteX0" fmla="*/ 1955800 w 1955800"/>
              <a:gd name="connsiteY0" fmla="*/ 825500 h 1098550"/>
              <a:gd name="connsiteX1" fmla="*/ 1695450 w 1955800"/>
              <a:gd name="connsiteY1" fmla="*/ 1098550 h 1098550"/>
              <a:gd name="connsiteX2" fmla="*/ 1587500 w 1955800"/>
              <a:gd name="connsiteY2" fmla="*/ 1092200 h 1098550"/>
              <a:gd name="connsiteX3" fmla="*/ 0 w 1955800"/>
              <a:gd name="connsiteY3" fmla="*/ 615950 h 1098550"/>
              <a:gd name="connsiteX4" fmla="*/ 412750 w 1955800"/>
              <a:gd name="connsiteY4" fmla="*/ 0 h 109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098550">
                <a:moveTo>
                  <a:pt x="1955800" y="825500"/>
                </a:moveTo>
                <a:lnTo>
                  <a:pt x="1695450" y="1098550"/>
                </a:lnTo>
                <a:lnTo>
                  <a:pt x="1587500" y="1092200"/>
                </a:lnTo>
                <a:lnTo>
                  <a:pt x="0" y="615950"/>
                </a:lnTo>
                <a:lnTo>
                  <a:pt x="412750" y="0"/>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713954" y="1714866"/>
            <a:ext cx="1076165" cy="449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rot="18047277">
            <a:off x="9609066" y="1885471"/>
            <a:ext cx="798031" cy="449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11497967" y="2371291"/>
            <a:ext cx="540017" cy="642938"/>
          </a:xfrm>
          <a:custGeom>
            <a:avLst/>
            <a:gdLst>
              <a:gd name="connsiteX0" fmla="*/ 200025 w 542925"/>
              <a:gd name="connsiteY0" fmla="*/ 0 h 642938"/>
              <a:gd name="connsiteX1" fmla="*/ 0 w 542925"/>
              <a:gd name="connsiteY1" fmla="*/ 528638 h 642938"/>
              <a:gd name="connsiteX2" fmla="*/ 304800 w 542925"/>
              <a:gd name="connsiteY2" fmla="*/ 642938 h 642938"/>
              <a:gd name="connsiteX3" fmla="*/ 542925 w 542925"/>
              <a:gd name="connsiteY3" fmla="*/ 252413 h 642938"/>
              <a:gd name="connsiteX4" fmla="*/ 200025 w 542925"/>
              <a:gd name="connsiteY4" fmla="*/ 0 h 64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642938">
                <a:moveTo>
                  <a:pt x="200025" y="0"/>
                </a:moveTo>
                <a:lnTo>
                  <a:pt x="0" y="528638"/>
                </a:lnTo>
                <a:lnTo>
                  <a:pt x="304800" y="642938"/>
                </a:lnTo>
                <a:lnTo>
                  <a:pt x="542925" y="252413"/>
                </a:lnTo>
                <a:lnTo>
                  <a:pt x="200025"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リーフォーム 108"/>
          <p:cNvSpPr/>
          <p:nvPr/>
        </p:nvSpPr>
        <p:spPr>
          <a:xfrm>
            <a:off x="11694133" y="2466637"/>
            <a:ext cx="200025" cy="385763"/>
          </a:xfrm>
          <a:custGeom>
            <a:avLst/>
            <a:gdLst>
              <a:gd name="connsiteX0" fmla="*/ 128588 w 200025"/>
              <a:gd name="connsiteY0" fmla="*/ 0 h 385763"/>
              <a:gd name="connsiteX1" fmla="*/ 0 w 200025"/>
              <a:gd name="connsiteY1" fmla="*/ 309563 h 385763"/>
              <a:gd name="connsiteX2" fmla="*/ 200025 w 200025"/>
              <a:gd name="connsiteY2" fmla="*/ 385763 h 385763"/>
            </a:gdLst>
            <a:ahLst/>
            <a:cxnLst>
              <a:cxn ang="0">
                <a:pos x="connsiteX0" y="connsiteY0"/>
              </a:cxn>
              <a:cxn ang="0">
                <a:pos x="connsiteX1" y="connsiteY1"/>
              </a:cxn>
              <a:cxn ang="0">
                <a:pos x="connsiteX2" y="connsiteY2"/>
              </a:cxn>
            </a:cxnLst>
            <a:rect l="l" t="t" r="r" b="b"/>
            <a:pathLst>
              <a:path w="200025" h="385763">
                <a:moveTo>
                  <a:pt x="128588" y="0"/>
                </a:moveTo>
                <a:lnTo>
                  <a:pt x="0" y="309563"/>
                </a:lnTo>
                <a:lnTo>
                  <a:pt x="200025" y="3857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1499770" y="2367880"/>
            <a:ext cx="397669" cy="642937"/>
          </a:xfrm>
          <a:custGeom>
            <a:avLst/>
            <a:gdLst>
              <a:gd name="connsiteX0" fmla="*/ 200025 w 397669"/>
              <a:gd name="connsiteY0" fmla="*/ 0 h 642937"/>
              <a:gd name="connsiteX1" fmla="*/ 0 w 397669"/>
              <a:gd name="connsiteY1" fmla="*/ 535781 h 642937"/>
              <a:gd name="connsiteX2" fmla="*/ 304800 w 397669"/>
              <a:gd name="connsiteY2" fmla="*/ 642937 h 642937"/>
              <a:gd name="connsiteX3" fmla="*/ 397669 w 397669"/>
              <a:gd name="connsiteY3" fmla="*/ 490537 h 642937"/>
              <a:gd name="connsiteX4" fmla="*/ 197644 w 397669"/>
              <a:gd name="connsiteY4" fmla="*/ 404812 h 642937"/>
              <a:gd name="connsiteX5" fmla="*/ 323850 w 397669"/>
              <a:gd name="connsiteY5" fmla="*/ 100012 h 642937"/>
              <a:gd name="connsiteX6" fmla="*/ 200025 w 397669"/>
              <a:gd name="connsiteY6" fmla="*/ 0 h 6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669" h="642937">
                <a:moveTo>
                  <a:pt x="200025" y="0"/>
                </a:moveTo>
                <a:lnTo>
                  <a:pt x="0" y="535781"/>
                </a:lnTo>
                <a:lnTo>
                  <a:pt x="304800" y="642937"/>
                </a:lnTo>
                <a:lnTo>
                  <a:pt x="397669" y="490537"/>
                </a:lnTo>
                <a:lnTo>
                  <a:pt x="197644" y="404812"/>
                </a:lnTo>
                <a:lnTo>
                  <a:pt x="323850" y="100012"/>
                </a:lnTo>
                <a:lnTo>
                  <a:pt x="200025"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rot="1620345">
            <a:off x="11683681" y="2552329"/>
            <a:ext cx="502826" cy="307777"/>
          </a:xfrm>
          <a:prstGeom prst="rect">
            <a:avLst/>
          </a:prstGeom>
          <a:noFill/>
        </p:spPr>
        <p:txBody>
          <a:bodyPr wrap="square" rtlCol="0">
            <a:spAutoFit/>
          </a:bodyPr>
          <a:lstStyle/>
          <a:p>
            <a:r>
              <a:rPr lang="ja-JP" altLang="en-US" sz="700" b="1" dirty="0" smtClean="0">
                <a:latin typeface="ＭＳ ゴシック" panose="020B0609070205080204" pitchFamily="49" charset="-128"/>
                <a:ea typeface="ＭＳ ゴシック" panose="020B0609070205080204" pitchFamily="49" charset="-128"/>
              </a:rPr>
              <a:t>河瀬</a:t>
            </a:r>
            <a:endParaRPr lang="en-US" altLang="ja-JP" sz="7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92" name="テキスト ボックス 91"/>
          <p:cNvSpPr txBox="1"/>
          <p:nvPr/>
        </p:nvSpPr>
        <p:spPr>
          <a:xfrm rot="1348735">
            <a:off x="11459379" y="2782184"/>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小山</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99" name="正方形/長方形 98"/>
          <p:cNvSpPr/>
          <p:nvPr/>
        </p:nvSpPr>
        <p:spPr>
          <a:xfrm>
            <a:off x="12276713" y="5160648"/>
            <a:ext cx="216000" cy="72000"/>
          </a:xfrm>
          <a:prstGeom prst="rect">
            <a:avLst/>
          </a:prstGeom>
          <a:pattFill prst="pct60">
            <a:fgClr>
              <a:schemeClr val="bg1">
                <a:lumMod val="95000"/>
              </a:schemeClr>
            </a:fgClr>
            <a:bgClr>
              <a:schemeClr val="bg1">
                <a:lumMod val="85000"/>
              </a:schemeClr>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ltUpDiag">
                <a:fgClr>
                  <a:schemeClr val="bg1">
                    <a:lumMod val="95000"/>
                  </a:schemeClr>
                </a:fgClr>
                <a:bgClr>
                  <a:schemeClr val="bg1">
                    <a:lumMod val="85000"/>
                  </a:schemeClr>
                </a:bgClr>
              </a:pattFill>
            </a:endParaRPr>
          </a:p>
        </p:txBody>
      </p:sp>
      <p:sp>
        <p:nvSpPr>
          <p:cNvPr id="106" name="テキスト ボックス 105"/>
          <p:cNvSpPr txBox="1"/>
          <p:nvPr/>
        </p:nvSpPr>
        <p:spPr>
          <a:xfrm>
            <a:off x="12222782" y="5045560"/>
            <a:ext cx="335502" cy="92333"/>
          </a:xfrm>
          <a:prstGeom prst="rect">
            <a:avLst/>
          </a:prstGeom>
          <a:solidFill>
            <a:schemeClr val="bg1"/>
          </a:solidFill>
          <a:ln>
            <a:noFill/>
          </a:ln>
        </p:spPr>
        <p:txBody>
          <a:bodyPr wrap="square" lIns="0" tIns="0" rIns="0" bIns="0" rtlCol="0">
            <a:spAutoFit/>
          </a:bodyPr>
          <a:lstStyle/>
          <a:p>
            <a:pPr algn="ctr"/>
            <a:r>
              <a:rPr lang="ja-JP" altLang="en-US" sz="600" dirty="0"/>
              <a:t>契約</a:t>
            </a:r>
            <a:r>
              <a:rPr kumimoji="1" lang="ja-JP" altLang="en-US" sz="600" dirty="0" smtClean="0"/>
              <a:t>済</a:t>
            </a:r>
            <a:endParaRPr kumimoji="1" lang="en-US" altLang="ja-JP" sz="600" dirty="0" smtClean="0"/>
          </a:p>
        </p:txBody>
      </p:sp>
    </p:spTree>
    <p:extLst>
      <p:ext uri="{BB962C8B-B14F-4D97-AF65-F5344CB8AC3E}">
        <p14:creationId xmlns:p14="http://schemas.microsoft.com/office/powerpoint/2010/main" val="2822832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6530333" y="8519899"/>
            <a:ext cx="5059397" cy="913070"/>
          </a:xfrm>
          <a:prstGeom prst="rect">
            <a:avLst/>
          </a:prstGeom>
        </p:spPr>
        <p:txBody>
          <a:bodyPr wrap="square">
            <a:spAutoFit/>
          </a:bodyPr>
          <a:lstStyle/>
          <a:p>
            <a:pPr lvl="0">
              <a:lnSpc>
                <a:spcPts val="1600"/>
              </a:lnSpc>
            </a:pPr>
            <a:r>
              <a:rPr lang="ja-JP" altLang="en-US" sz="1260" dirty="0" smtClean="0">
                <a:solidFill>
                  <a:prstClr val="black"/>
                </a:solidFill>
                <a:latin typeface="BIZ UDPゴシック" panose="020B0400000000000000" pitchFamily="50" charset="-128"/>
                <a:ea typeface="BIZ UDPゴシック" panose="020B0400000000000000" pitchFamily="50" charset="-128"/>
              </a:rPr>
              <a:t>・</a:t>
            </a:r>
            <a:r>
              <a:rPr lang="en-US" altLang="ja-JP" sz="1260" dirty="0" smtClean="0">
                <a:solidFill>
                  <a:prstClr val="black"/>
                </a:solidFill>
                <a:latin typeface="BIZ UDPゴシック" panose="020B0400000000000000" pitchFamily="50" charset="-128"/>
                <a:ea typeface="BIZ UDPゴシック" panose="020B0400000000000000" pitchFamily="50" charset="-128"/>
              </a:rPr>
              <a:t>2022</a:t>
            </a:r>
            <a:r>
              <a:rPr lang="ja-JP" altLang="en-US" sz="1260" dirty="0" smtClean="0">
                <a:solidFill>
                  <a:prstClr val="black"/>
                </a:solidFill>
                <a:latin typeface="BIZ UDPゴシック" panose="020B0400000000000000" pitchFamily="50" charset="-128"/>
                <a:ea typeface="BIZ UDPゴシック" panose="020B0400000000000000" pitchFamily="50" charset="-128"/>
              </a:rPr>
              <a:t>年 </a:t>
            </a: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４月～  民間コンソーシアムにて自走運営</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ja-JP" altLang="en-US" sz="1260" dirty="0" smtClean="0">
                <a:solidFill>
                  <a:prstClr val="black"/>
                </a:solidFill>
                <a:latin typeface="BIZ UDPゴシック" panose="020B0400000000000000" pitchFamily="50" charset="-128"/>
                <a:ea typeface="BIZ UDPゴシック" panose="020B0400000000000000" pitchFamily="50" charset="-128"/>
              </a:rPr>
              <a:t>・２０２２年　</a:t>
            </a:r>
            <a:r>
              <a:rPr lang="en-US" altLang="ja-JP" sz="1260" dirty="0" smtClean="0">
                <a:solidFill>
                  <a:prstClr val="black"/>
                </a:solidFill>
                <a:latin typeface="BIZ UDPゴシック" panose="020B0400000000000000" pitchFamily="50" charset="-128"/>
                <a:ea typeface="BIZ UDPゴシック" panose="020B0400000000000000" pitchFamily="50" charset="-128"/>
              </a:rPr>
              <a:t>7</a:t>
            </a:r>
            <a:r>
              <a:rPr lang="ja-JP" altLang="en-US" sz="1260" dirty="0" smtClean="0">
                <a:solidFill>
                  <a:prstClr val="black"/>
                </a:solidFill>
                <a:latin typeface="BIZ UDPゴシック" panose="020B0400000000000000" pitchFamily="50" charset="-128"/>
                <a:ea typeface="BIZ UDPゴシック" panose="020B0400000000000000" pitchFamily="50" charset="-128"/>
              </a:rPr>
              <a:t>月</a:t>
            </a:r>
            <a:r>
              <a:rPr lang="en-US" altLang="ja-JP" sz="1260" dirty="0">
                <a:solidFill>
                  <a:prstClr val="black"/>
                </a:solidFill>
                <a:latin typeface="BIZ UDPゴシック" panose="020B0400000000000000" pitchFamily="50" charset="-128"/>
                <a:ea typeface="BIZ UDPゴシック" panose="020B0400000000000000" pitchFamily="50" charset="-128"/>
              </a:rPr>
              <a:t> </a:t>
            </a:r>
            <a:r>
              <a:rPr lang="en-US" altLang="ja-JP" sz="1260" dirty="0" smtClean="0">
                <a:solidFill>
                  <a:prstClr val="black"/>
                </a:solidFill>
                <a:latin typeface="BIZ UDPゴシック" panose="020B0400000000000000" pitchFamily="50" charset="-128"/>
                <a:ea typeface="BIZ UDPゴシック" panose="020B0400000000000000" pitchFamily="50" charset="-128"/>
              </a:rPr>
              <a:t>    ATC TEAM EXPO</a:t>
            </a: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en-US" altLang="ja-JP" sz="1260" dirty="0" smtClean="0">
                <a:solidFill>
                  <a:prstClr val="black"/>
                </a:solidFill>
                <a:latin typeface="BIZ UDPゴシック" panose="020B0400000000000000" pitchFamily="50" charset="-128"/>
                <a:ea typeface="BIZ UDPゴシック" panose="020B0400000000000000" pitchFamily="50" charset="-128"/>
              </a:rPr>
              <a:t>DAY</a:t>
            </a:r>
            <a:r>
              <a:rPr lang="ja-JP" altLang="en-US" sz="1260" dirty="0" smtClean="0">
                <a:solidFill>
                  <a:prstClr val="black"/>
                </a:solidFill>
                <a:latin typeface="BIZ UDPゴシック" panose="020B0400000000000000" pitchFamily="50" charset="-128"/>
                <a:ea typeface="BIZ UDPゴシック" panose="020B0400000000000000" pitchFamily="50" charset="-128"/>
              </a:rPr>
              <a:t>を開催</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　　　　　　　　　　</a:t>
            </a:r>
            <a:r>
              <a:rPr lang="ja-JP" altLang="en-US" sz="1100" dirty="0" smtClean="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ATC</a:t>
            </a:r>
            <a:r>
              <a:rPr lang="ja-JP" altLang="en-US" sz="1100" dirty="0" smtClean="0">
                <a:solidFill>
                  <a:prstClr val="black"/>
                </a:solidFill>
                <a:latin typeface="BIZ UDPゴシック" panose="020B0400000000000000" pitchFamily="50" charset="-128"/>
                <a:ea typeface="BIZ UDPゴシック" panose="020B0400000000000000" pitchFamily="50" charset="-128"/>
              </a:rPr>
              <a:t>主催による万博</a:t>
            </a:r>
            <a:r>
              <a:rPr lang="en-US" altLang="ja-JP" sz="1100" dirty="0" smtClean="0">
                <a:solidFill>
                  <a:prstClr val="black"/>
                </a:solidFill>
                <a:latin typeface="BIZ UDPゴシック" panose="020B0400000000000000" pitchFamily="50" charset="-128"/>
                <a:ea typeface="BIZ UDPゴシック" panose="020B0400000000000000" pitchFamily="50" charset="-128"/>
              </a:rPr>
              <a:t>1000</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日前イベント）</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ja-JP" altLang="en-US" sz="1260" dirty="0" smtClean="0">
                <a:solidFill>
                  <a:prstClr val="black"/>
                </a:solidFill>
                <a:latin typeface="BIZ UDPゴシック" panose="020B0400000000000000" pitchFamily="50" charset="-128"/>
                <a:ea typeface="BIZ UDPゴシック" panose="020B0400000000000000" pitchFamily="50" charset="-128"/>
              </a:rPr>
              <a:t>・２０２２年</a:t>
            </a:r>
            <a:r>
              <a:rPr lang="en-US" altLang="ja-JP" sz="1260" dirty="0" smtClean="0">
                <a:solidFill>
                  <a:prstClr val="black"/>
                </a:solidFill>
                <a:latin typeface="BIZ UDPゴシック" panose="020B0400000000000000" pitchFamily="50" charset="-128"/>
                <a:ea typeface="BIZ UDPゴシック" panose="020B0400000000000000" pitchFamily="50" charset="-128"/>
              </a:rPr>
              <a:t>12</a:t>
            </a:r>
            <a:r>
              <a:rPr lang="ja-JP" altLang="en-US" sz="1260" dirty="0" smtClean="0">
                <a:solidFill>
                  <a:prstClr val="black"/>
                </a:solidFill>
                <a:latin typeface="BIZ UDPゴシック" panose="020B0400000000000000" pitchFamily="50" charset="-128"/>
                <a:ea typeface="BIZ UDPゴシック" panose="020B0400000000000000" pitchFamily="50" charset="-128"/>
              </a:rPr>
              <a:t>月　   新規エリア開設・機能</a:t>
            </a:r>
            <a:r>
              <a:rPr lang="ja-JP" altLang="en-US" sz="1260" dirty="0">
                <a:solidFill>
                  <a:prstClr val="black"/>
                </a:solidFill>
                <a:latin typeface="BIZ UDPゴシック" panose="020B0400000000000000" pitchFamily="50" charset="-128"/>
                <a:ea typeface="BIZ UDPゴシック" panose="020B0400000000000000" pitchFamily="50" charset="-128"/>
              </a:rPr>
              <a:t>拡充</a:t>
            </a:r>
            <a:r>
              <a:rPr lang="ja-JP" altLang="en-US" sz="1260" dirty="0" smtClean="0">
                <a:solidFill>
                  <a:prstClr val="black"/>
                </a:solidFill>
                <a:latin typeface="BIZ UDPゴシック" panose="020B0400000000000000" pitchFamily="50" charset="-128"/>
                <a:ea typeface="BIZ UDPゴシック" panose="020B0400000000000000" pitchFamily="50" charset="-128"/>
              </a:rPr>
              <a:t>を予定</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350" y="8103303"/>
            <a:ext cx="2148617" cy="1208598"/>
          </a:xfrm>
          <a:prstGeom prst="rect">
            <a:avLst/>
          </a:prstGeom>
        </p:spPr>
      </p:pic>
      <p:grpSp>
        <p:nvGrpSpPr>
          <p:cNvPr id="8" name="グループ化 7"/>
          <p:cNvGrpSpPr/>
          <p:nvPr/>
        </p:nvGrpSpPr>
        <p:grpSpPr>
          <a:xfrm>
            <a:off x="-1994" y="552128"/>
            <a:ext cx="6294512" cy="9004299"/>
            <a:chOff x="6828741" y="819802"/>
            <a:chExt cx="6294512" cy="9004299"/>
          </a:xfrm>
        </p:grpSpPr>
        <p:sp>
          <p:nvSpPr>
            <p:cNvPr id="116" name="L 字 115"/>
            <p:cNvSpPr/>
            <p:nvPr/>
          </p:nvSpPr>
          <p:spPr>
            <a:xfrm rot="5400000">
              <a:off x="5496279" y="2249052"/>
              <a:ext cx="8999098" cy="6150999"/>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91429" tIns="45715" rIns="91429" bIns="45715" rtlCol="0" anchor="ctr"/>
            <a:lstStyle/>
            <a:p>
              <a:pPr algn="ctr"/>
              <a:endParaRPr lang="ja-JP" altLang="en-US" dirty="0">
                <a:solidFill>
                  <a:schemeClr val="tx1"/>
                </a:solidFill>
              </a:endParaRPr>
            </a:p>
          </p:txBody>
        </p:sp>
        <p:sp>
          <p:nvSpPr>
            <p:cNvPr id="130" name="正方形/長方形 129">
              <a:extLst>
                <a:ext uri="{FF2B5EF4-FFF2-40B4-BE49-F238E27FC236}">
                  <a16:creationId xmlns:a16="http://schemas.microsoft.com/office/drawing/2014/main" id="{D0C136B1-7F89-4103-8FFC-E8FDBDDD6E78}"/>
                </a:ext>
              </a:extLst>
            </p:cNvPr>
            <p:cNvSpPr/>
            <p:nvPr/>
          </p:nvSpPr>
          <p:spPr>
            <a:xfrm>
              <a:off x="6920330" y="819802"/>
              <a:ext cx="6156377" cy="285759"/>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bg1"/>
                  </a:solidFill>
                </a:rPr>
                <a:t>　１</a:t>
              </a:r>
              <a:r>
                <a:rPr lang="en-US" altLang="ja-JP" sz="1400" b="1" dirty="0" smtClean="0">
                  <a:solidFill>
                    <a:schemeClr val="bg1"/>
                  </a:solidFill>
                </a:rPr>
                <a:t>.</a:t>
              </a:r>
              <a:r>
                <a:rPr lang="ja-JP" altLang="en-US" sz="1400" b="1" dirty="0" smtClean="0">
                  <a:solidFill>
                    <a:schemeClr val="bg1"/>
                  </a:solidFill>
                </a:rPr>
                <a:t>大阪ヘルスケアパビリオンの概要</a:t>
              </a:r>
              <a:endParaRPr lang="ja-JP" altLang="en-US" sz="1400" b="1" dirty="0">
                <a:solidFill>
                  <a:schemeClr val="bg1"/>
                </a:solidFill>
              </a:endParaRPr>
            </a:p>
          </p:txBody>
        </p:sp>
        <p:sp>
          <p:nvSpPr>
            <p:cNvPr id="31" name="正方形/長方形 30"/>
            <p:cNvSpPr/>
            <p:nvPr/>
          </p:nvSpPr>
          <p:spPr>
            <a:xfrm>
              <a:off x="6828741" y="1213715"/>
              <a:ext cx="6294512" cy="1118255"/>
            </a:xfrm>
            <a:prstGeom prst="rect">
              <a:avLst/>
            </a:prstGeom>
          </p:spPr>
          <p:txBody>
            <a:bodyPr wrap="square">
              <a:spAutoFit/>
            </a:bodyPr>
            <a:lstStyle/>
            <a:p>
              <a:pPr lvl="0">
                <a:lnSpc>
                  <a:spcPts val="1600"/>
                </a:lnSpc>
              </a:pP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・２０２２年</a:t>
              </a:r>
              <a:r>
                <a:rPr lang="en-US" altLang="ja-JP" sz="1260" dirty="0" smtClean="0">
                  <a:solidFill>
                    <a:prstClr val="black"/>
                  </a:solidFill>
                  <a:latin typeface="BIZ UDPゴシック" panose="020B0400000000000000" pitchFamily="50" charset="-128"/>
                  <a:ea typeface="BIZ UDPゴシック" panose="020B0400000000000000" pitchFamily="50" charset="-128"/>
                </a:rPr>
                <a:t>3</a:t>
              </a:r>
              <a:r>
                <a:rPr lang="ja-JP" altLang="en-US" sz="1260" dirty="0" smtClean="0">
                  <a:solidFill>
                    <a:prstClr val="black"/>
                  </a:solidFill>
                  <a:latin typeface="BIZ UDPゴシック" panose="020B0400000000000000" pitchFamily="50" charset="-128"/>
                  <a:ea typeface="BIZ UDPゴシック" panose="020B0400000000000000" pitchFamily="50" charset="-128"/>
                </a:rPr>
                <a:t>月 　出展</a:t>
              </a:r>
              <a:r>
                <a:rPr lang="ja-JP" altLang="en-US" sz="1260" dirty="0">
                  <a:solidFill>
                    <a:prstClr val="black"/>
                  </a:solidFill>
                  <a:latin typeface="BIZ UDPゴシック" panose="020B0400000000000000" pitchFamily="50" charset="-128"/>
                  <a:ea typeface="BIZ UDPゴシック" panose="020B0400000000000000" pitchFamily="50" charset="-128"/>
                </a:rPr>
                <a:t>基本</a:t>
              </a:r>
              <a:r>
                <a:rPr lang="ja-JP" altLang="en-US" sz="1260" dirty="0" smtClean="0">
                  <a:solidFill>
                    <a:prstClr val="black"/>
                  </a:solidFill>
                  <a:latin typeface="BIZ UDPゴシック" panose="020B0400000000000000" pitchFamily="50" charset="-128"/>
                  <a:ea typeface="BIZ UDPゴシック" panose="020B0400000000000000" pitchFamily="50" charset="-128"/>
                </a:rPr>
                <a:t>計画を策定</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a:t>
              </a:r>
              <a:r>
                <a:rPr lang="en-US" altLang="ja-JP" sz="1260" dirty="0" smtClean="0">
                  <a:solidFill>
                    <a:prstClr val="black"/>
                  </a:solidFill>
                  <a:latin typeface="BIZ UDPゴシック" panose="020B0400000000000000" pitchFamily="50" charset="-128"/>
                  <a:ea typeface="BIZ UDPゴシック" panose="020B0400000000000000" pitchFamily="50" charset="-128"/>
                </a:rPr>
                <a:t>2022</a:t>
              </a:r>
              <a:r>
                <a:rPr lang="ja-JP" altLang="en-US" sz="1260" dirty="0" smtClean="0">
                  <a:solidFill>
                    <a:prstClr val="black"/>
                  </a:solidFill>
                  <a:latin typeface="BIZ UDPゴシック" panose="020B0400000000000000" pitchFamily="50" charset="-128"/>
                  <a:ea typeface="BIZ UDPゴシック" panose="020B0400000000000000" pitchFamily="50" charset="-128"/>
                </a:rPr>
                <a:t>年</a:t>
              </a:r>
              <a:r>
                <a:rPr lang="ja-JP" altLang="en-US" sz="1260" dirty="0">
                  <a:solidFill>
                    <a:prstClr val="black"/>
                  </a:solidFill>
                  <a:latin typeface="BIZ UDPゴシック" panose="020B0400000000000000" pitchFamily="50" charset="-128"/>
                  <a:ea typeface="BIZ UDPゴシック" panose="020B0400000000000000" pitchFamily="50" charset="-128"/>
                </a:rPr>
                <a:t>７</a:t>
              </a:r>
              <a:r>
                <a:rPr lang="ja-JP" altLang="en-US" sz="1260" dirty="0" smtClean="0">
                  <a:solidFill>
                    <a:prstClr val="black"/>
                  </a:solidFill>
                  <a:latin typeface="BIZ UDPゴシック" panose="020B0400000000000000" pitchFamily="50" charset="-128"/>
                  <a:ea typeface="BIZ UDPゴシック" panose="020B0400000000000000" pitchFamily="50" charset="-128"/>
                </a:rPr>
                <a:t>月　 大阪パビリオンの名称</a:t>
              </a:r>
              <a:r>
                <a:rPr lang="ja-JP" altLang="en-US" sz="1260" dirty="0">
                  <a:solidFill>
                    <a:prstClr val="black"/>
                  </a:solidFill>
                  <a:latin typeface="BIZ UDPゴシック" panose="020B0400000000000000" pitchFamily="50" charset="-128"/>
                  <a:ea typeface="BIZ UDPゴシック" panose="020B0400000000000000" pitchFamily="50" charset="-128"/>
                </a:rPr>
                <a:t>を「大阪ヘルスケアパビリオン </a:t>
              </a:r>
              <a:r>
                <a:rPr lang="en-US" altLang="ja-JP" sz="1260" dirty="0">
                  <a:solidFill>
                    <a:prstClr val="black"/>
                  </a:solidFill>
                  <a:latin typeface="BIZ UDPゴシック" panose="020B0400000000000000" pitchFamily="50" charset="-128"/>
                  <a:ea typeface="BIZ UDPゴシック" panose="020B0400000000000000" pitchFamily="50" charset="-128"/>
                </a:rPr>
                <a:t>Nest </a:t>
              </a:r>
              <a:r>
                <a:rPr lang="en-US" altLang="ja-JP" sz="1260" dirty="0" smtClean="0">
                  <a:solidFill>
                    <a:prstClr val="black"/>
                  </a:solidFill>
                  <a:latin typeface="BIZ UDPゴシック" panose="020B0400000000000000" pitchFamily="50" charset="-128"/>
                  <a:ea typeface="BIZ UDPゴシック" panose="020B0400000000000000" pitchFamily="50" charset="-128"/>
                </a:rPr>
                <a:t>for</a:t>
              </a:r>
            </a:p>
            <a:p>
              <a:pPr lvl="0">
                <a:lnSpc>
                  <a:spcPts val="1600"/>
                </a:lnSpc>
              </a:pP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　　　　　　　　　　　</a:t>
              </a:r>
              <a:r>
                <a:rPr lang="en-US" altLang="ja-JP" sz="1260" dirty="0" smtClean="0">
                  <a:solidFill>
                    <a:prstClr val="black"/>
                  </a:solidFill>
                  <a:latin typeface="BIZ UDPゴシック" panose="020B0400000000000000" pitchFamily="50" charset="-128"/>
                  <a:ea typeface="BIZ UDPゴシック" panose="020B0400000000000000" pitchFamily="50" charset="-128"/>
                </a:rPr>
                <a:t>Reborn</a:t>
              </a:r>
              <a:r>
                <a:rPr lang="ja-JP" altLang="en-US" sz="1260" dirty="0" smtClean="0">
                  <a:solidFill>
                    <a:prstClr val="black"/>
                  </a:solidFill>
                  <a:latin typeface="BIZ UDPゴシック" panose="020B0400000000000000" pitchFamily="50" charset="-128"/>
                  <a:ea typeface="BIZ UDPゴシック" panose="020B0400000000000000" pitchFamily="50" charset="-128"/>
                </a:rPr>
                <a:t>」に決定　</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　　　　　　　　　　大阪パビリオンのロゴマークの一般公募を開始</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8</a:t>
              </a:r>
              <a:r>
                <a:rPr lang="ja-JP" altLang="en-US" sz="1100" dirty="0" smtClean="0">
                  <a:solidFill>
                    <a:prstClr val="black"/>
                  </a:solidFill>
                  <a:latin typeface="BIZ UDPゴシック" panose="020B0400000000000000" pitchFamily="50" charset="-128"/>
                  <a:ea typeface="BIZ UDPゴシック" panose="020B0400000000000000" pitchFamily="50" charset="-128"/>
                </a:rPr>
                <a:t>月</a:t>
              </a:r>
              <a:r>
                <a:rPr lang="en-US" altLang="ja-JP" sz="1100" dirty="0" smtClean="0">
                  <a:solidFill>
                    <a:prstClr val="black"/>
                  </a:solidFill>
                  <a:latin typeface="BIZ UDPゴシック" panose="020B0400000000000000" pitchFamily="50" charset="-128"/>
                  <a:ea typeface="BIZ UDPゴシック" panose="020B0400000000000000" pitchFamily="50" charset="-128"/>
                </a:rPr>
                <a:t>31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日募集締切）</a:t>
              </a:r>
              <a:r>
                <a:rPr lang="en-US" altLang="ja-JP"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grpSp>
      <p:sp>
        <p:nvSpPr>
          <p:cNvPr id="97" name="正方形/長方形 96"/>
          <p:cNvSpPr/>
          <p:nvPr/>
        </p:nvSpPr>
        <p:spPr>
          <a:xfrm>
            <a:off x="-3817" y="-18241"/>
            <a:ext cx="13068300" cy="3768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dirty="0">
                <a:latin typeface="Meiryo UI" panose="020B0604030504040204" pitchFamily="50" charset="-128"/>
                <a:ea typeface="Meiryo UI" panose="020B0604030504040204" pitchFamily="50" charset="-128"/>
              </a:rPr>
              <a:t>「大阪ヘルスケアパビリオン </a:t>
            </a:r>
            <a:r>
              <a:rPr lang="en-US" altLang="ja-JP" sz="2000" b="1" u="sng" dirty="0">
                <a:latin typeface="Meiryo UI" panose="020B0604030504040204" pitchFamily="50" charset="-128"/>
                <a:ea typeface="Meiryo UI" panose="020B0604030504040204" pitchFamily="50" charset="-128"/>
              </a:rPr>
              <a:t>Nest for Reborn</a:t>
            </a:r>
            <a:r>
              <a:rPr lang="ja-JP" altLang="en-US" sz="2000" b="1" u="sng" dirty="0" smtClean="0">
                <a:latin typeface="Meiryo UI" panose="020B0604030504040204" pitchFamily="50" charset="-128"/>
                <a:ea typeface="Meiryo UI" panose="020B0604030504040204" pitchFamily="50" charset="-128"/>
              </a:rPr>
              <a:t>」に関する取組み</a:t>
            </a:r>
            <a:endParaRPr lang="ja-JP" altLang="en-US" sz="2000" b="1" u="sng" dirty="0">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4A74253E-C327-428A-8707-B38B1DDE9BC4}"/>
              </a:ext>
            </a:extLst>
          </p:cNvPr>
          <p:cNvSpPr/>
          <p:nvPr/>
        </p:nvSpPr>
        <p:spPr>
          <a:xfrm>
            <a:off x="11775977" y="47864"/>
            <a:ext cx="1080121" cy="293186"/>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資料３</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28" name="図 127"/>
          <p:cNvPicPr>
            <a:picLocks noChangeAspect="1"/>
          </p:cNvPicPr>
          <p:nvPr/>
        </p:nvPicPr>
        <p:blipFill rotWithShape="1">
          <a:blip r:embed="rId4" cstate="print">
            <a:extLst>
              <a:ext uri="{28A0092B-C50C-407E-A947-70E740481C1C}">
                <a14:useLocalDpi xmlns:a14="http://schemas.microsoft.com/office/drawing/2010/main" val="0"/>
              </a:ext>
            </a:extLst>
          </a:blip>
          <a:srcRect t="6467" b="6692"/>
          <a:stretch/>
        </p:blipFill>
        <p:spPr>
          <a:xfrm>
            <a:off x="354866" y="2124649"/>
            <a:ext cx="2794732" cy="1445779"/>
          </a:xfrm>
          <a:prstGeom prst="rect">
            <a:avLst/>
          </a:prstGeom>
        </p:spPr>
      </p:pic>
      <p:sp>
        <p:nvSpPr>
          <p:cNvPr id="132" name="正方形/長方形 131"/>
          <p:cNvSpPr/>
          <p:nvPr/>
        </p:nvSpPr>
        <p:spPr>
          <a:xfrm>
            <a:off x="675272" y="3568059"/>
            <a:ext cx="2329484" cy="246221"/>
          </a:xfrm>
          <a:prstGeom prst="rect">
            <a:avLst/>
          </a:prstGeom>
        </p:spPr>
        <p:txBody>
          <a:bodyPr wrap="none">
            <a:spAutoFit/>
          </a:bodyPr>
          <a:lstStyle/>
          <a:p>
            <a:r>
              <a:rPr lang="ja-JP" altLang="en-US" sz="1000" dirty="0" smtClean="0">
                <a:latin typeface="+mn-ea"/>
              </a:rPr>
              <a:t>（</a:t>
            </a:r>
            <a:r>
              <a:rPr lang="ja-JP" altLang="en-US" sz="1000" dirty="0">
                <a:latin typeface="+mn-ea"/>
              </a:rPr>
              <a:t>「</a:t>
            </a:r>
            <a:r>
              <a:rPr lang="ja-JP" altLang="en-US" sz="1000" dirty="0" smtClean="0">
                <a:latin typeface="+mn-ea"/>
              </a:rPr>
              <a:t>都市移動用のモビリティ」のイメージ）</a:t>
            </a:r>
            <a:r>
              <a:rPr lang="ja-JP" altLang="en-US" sz="1000" dirty="0">
                <a:latin typeface="+mn-ea"/>
              </a:rPr>
              <a:t>　</a:t>
            </a:r>
          </a:p>
        </p:txBody>
      </p:sp>
      <p:pic>
        <p:nvPicPr>
          <p:cNvPr id="133" name="図 132"/>
          <p:cNvPicPr>
            <a:picLocks noChangeAspect="1"/>
          </p:cNvPicPr>
          <p:nvPr/>
        </p:nvPicPr>
        <p:blipFill rotWithShape="1">
          <a:blip r:embed="rId5" cstate="print">
            <a:extLst>
              <a:ext uri="{28A0092B-C50C-407E-A947-70E740481C1C}">
                <a14:useLocalDpi xmlns:a14="http://schemas.microsoft.com/office/drawing/2010/main" val="0"/>
              </a:ext>
            </a:extLst>
          </a:blip>
          <a:srcRect t="11112" b="3343"/>
          <a:stretch/>
        </p:blipFill>
        <p:spPr>
          <a:xfrm>
            <a:off x="3235510" y="2124649"/>
            <a:ext cx="2816314" cy="1445779"/>
          </a:xfrm>
          <a:prstGeom prst="rect">
            <a:avLst/>
          </a:prstGeom>
        </p:spPr>
      </p:pic>
      <p:sp>
        <p:nvSpPr>
          <p:cNvPr id="134" name="正方形/長方形 133"/>
          <p:cNvSpPr/>
          <p:nvPr/>
        </p:nvSpPr>
        <p:spPr>
          <a:xfrm>
            <a:off x="29797" y="4460487"/>
            <a:ext cx="6024753" cy="502702"/>
          </a:xfrm>
          <a:prstGeom prst="rect">
            <a:avLst/>
          </a:prstGeom>
        </p:spPr>
        <p:txBody>
          <a:bodyPr wrap="square">
            <a:spAutoFit/>
          </a:bodyPr>
          <a:lstStyle/>
          <a:p>
            <a:pPr lvl="0">
              <a:lnSpc>
                <a:spcPts val="1600"/>
              </a:lnSpc>
            </a:pPr>
            <a:r>
              <a:rPr lang="ja-JP" altLang="en-US" sz="1260" dirty="0" smtClean="0">
                <a:solidFill>
                  <a:prstClr val="black"/>
                </a:solidFill>
                <a:latin typeface="BIZ UDPゴシック" panose="020B0400000000000000" pitchFamily="50" charset="-128"/>
                <a:ea typeface="BIZ UDPゴシック" panose="020B0400000000000000" pitchFamily="50" charset="-128"/>
              </a:rPr>
              <a:t>　・２０２２年</a:t>
            </a:r>
            <a:r>
              <a:rPr lang="en-US" altLang="ja-JP" sz="1260" dirty="0">
                <a:solidFill>
                  <a:prstClr val="black"/>
                </a:solidFill>
                <a:latin typeface="BIZ UDPゴシック" panose="020B0400000000000000" pitchFamily="50" charset="-128"/>
                <a:ea typeface="BIZ UDPゴシック" panose="020B0400000000000000" pitchFamily="50" charset="-128"/>
              </a:rPr>
              <a:t>5</a:t>
            </a:r>
            <a:r>
              <a:rPr lang="ja-JP" altLang="en-US" sz="1260" dirty="0" smtClean="0">
                <a:solidFill>
                  <a:prstClr val="black"/>
                </a:solidFill>
                <a:latin typeface="BIZ UDPゴシック" panose="020B0400000000000000" pitchFamily="50" charset="-128"/>
                <a:ea typeface="BIZ UDPゴシック" panose="020B0400000000000000" pitchFamily="50" charset="-128"/>
              </a:rPr>
              <a:t>月 　建築基本設計完了</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a:t>
            </a:r>
            <a:r>
              <a:rPr lang="en-US" altLang="ja-JP" sz="1260" dirty="0" smtClean="0">
                <a:solidFill>
                  <a:prstClr val="black"/>
                </a:solidFill>
                <a:latin typeface="BIZ UDPゴシック" panose="020B0400000000000000" pitchFamily="50" charset="-128"/>
                <a:ea typeface="BIZ UDPゴシック" panose="020B0400000000000000" pitchFamily="50" charset="-128"/>
              </a:rPr>
              <a:t>2022</a:t>
            </a:r>
            <a:r>
              <a:rPr lang="ja-JP" altLang="en-US" sz="1260" dirty="0" smtClean="0">
                <a:solidFill>
                  <a:prstClr val="black"/>
                </a:solidFill>
                <a:latin typeface="BIZ UDPゴシック" panose="020B0400000000000000" pitchFamily="50" charset="-128"/>
                <a:ea typeface="BIZ UDPゴシック" panose="020B0400000000000000" pitchFamily="50" charset="-128"/>
              </a:rPr>
              <a:t>年６月　</a:t>
            </a:r>
            <a:r>
              <a:rPr lang="ja-JP" altLang="en-US" sz="1260" dirty="0">
                <a:solidFill>
                  <a:prstClr val="black"/>
                </a:solidFill>
                <a:latin typeface="BIZ UDPゴシック" panose="020B0400000000000000" pitchFamily="50" charset="-128"/>
                <a:ea typeface="BIZ UDPゴシック" panose="020B0400000000000000" pitchFamily="50" charset="-128"/>
              </a:rPr>
              <a:t> </a:t>
            </a:r>
            <a:r>
              <a:rPr lang="ja-JP" altLang="en-US" sz="1260" dirty="0" smtClean="0">
                <a:solidFill>
                  <a:prstClr val="black"/>
                </a:solidFill>
                <a:latin typeface="BIZ UDPゴシック" panose="020B0400000000000000" pitchFamily="50" charset="-128"/>
                <a:ea typeface="BIZ UDPゴシック" panose="020B0400000000000000" pitchFamily="50" charset="-128"/>
              </a:rPr>
              <a:t>建築</a:t>
            </a:r>
            <a:r>
              <a:rPr lang="ja-JP" altLang="en-US" sz="1260" dirty="0">
                <a:solidFill>
                  <a:prstClr val="black"/>
                </a:solidFill>
                <a:latin typeface="BIZ UDPゴシック" panose="020B0400000000000000" pitchFamily="50" charset="-128"/>
                <a:ea typeface="BIZ UDPゴシック" panose="020B0400000000000000" pitchFamily="50" charset="-128"/>
              </a:rPr>
              <a:t>基本設計の概要及びパビリオンの外観を公表</a:t>
            </a:r>
            <a:r>
              <a:rPr lang="ja-JP" altLang="en-US" sz="126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260" dirty="0">
              <a:solidFill>
                <a:prstClr val="black"/>
              </a:solidFill>
              <a:latin typeface="BIZ UDPゴシック" panose="020B0400000000000000" pitchFamily="50" charset="-128"/>
              <a:ea typeface="BIZ UDPゴシック" panose="020B0400000000000000" pitchFamily="50" charset="-128"/>
            </a:endParaRPr>
          </a:p>
        </p:txBody>
      </p:sp>
      <p:pic>
        <p:nvPicPr>
          <p:cNvPr id="156" name="図 15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0363" y="7649114"/>
            <a:ext cx="2794732" cy="1543974"/>
          </a:xfrm>
          <a:prstGeom prst="rect">
            <a:avLst/>
          </a:prstGeom>
        </p:spPr>
      </p:pic>
      <p:pic>
        <p:nvPicPr>
          <p:cNvPr id="157" name="図 156"/>
          <p:cNvPicPr>
            <a:picLocks noChangeAspect="1"/>
          </p:cNvPicPr>
          <p:nvPr/>
        </p:nvPicPr>
        <p:blipFill>
          <a:blip r:embed="rId7"/>
          <a:stretch>
            <a:fillRect/>
          </a:stretch>
        </p:blipFill>
        <p:spPr>
          <a:xfrm>
            <a:off x="3249030" y="7649114"/>
            <a:ext cx="2785973" cy="1543974"/>
          </a:xfrm>
          <a:prstGeom prst="rect">
            <a:avLst/>
          </a:prstGeom>
        </p:spPr>
      </p:pic>
      <p:sp>
        <p:nvSpPr>
          <p:cNvPr id="158" name="正方形/長方形 157"/>
          <p:cNvSpPr/>
          <p:nvPr/>
        </p:nvSpPr>
        <p:spPr>
          <a:xfrm>
            <a:off x="677341" y="9180387"/>
            <a:ext cx="2404826" cy="246221"/>
          </a:xfrm>
          <a:prstGeom prst="rect">
            <a:avLst/>
          </a:prstGeom>
        </p:spPr>
        <p:txBody>
          <a:bodyPr wrap="none">
            <a:spAutoFit/>
          </a:bodyPr>
          <a:lstStyle/>
          <a:p>
            <a:r>
              <a:rPr lang="ja-JP" altLang="en-US" sz="1000" dirty="0" smtClean="0">
                <a:latin typeface="+mn-ea"/>
              </a:rPr>
              <a:t>（大阪ヘルスケアパビリオン外観イメージ）</a:t>
            </a:r>
            <a:r>
              <a:rPr lang="ja-JP" altLang="en-US" sz="1000" dirty="0">
                <a:latin typeface="+mn-ea"/>
              </a:rPr>
              <a:t>　</a:t>
            </a:r>
          </a:p>
        </p:txBody>
      </p:sp>
      <p:sp>
        <p:nvSpPr>
          <p:cNvPr id="159" name="正方形/長方形 158"/>
          <p:cNvSpPr/>
          <p:nvPr/>
        </p:nvSpPr>
        <p:spPr>
          <a:xfrm>
            <a:off x="3045563" y="9186748"/>
            <a:ext cx="3308919" cy="246221"/>
          </a:xfrm>
          <a:prstGeom prst="rect">
            <a:avLst/>
          </a:prstGeom>
        </p:spPr>
        <p:txBody>
          <a:bodyPr wrap="none">
            <a:spAutoFit/>
          </a:bodyPr>
          <a:lstStyle/>
          <a:p>
            <a:r>
              <a:rPr lang="ja-JP" altLang="en-US" sz="1000" dirty="0" smtClean="0">
                <a:latin typeface="+mn-ea"/>
              </a:rPr>
              <a:t>（大阪市役所正面玄関ホールに展示中のパビリオン模型）</a:t>
            </a:r>
            <a:r>
              <a:rPr lang="ja-JP" altLang="en-US" sz="1000" dirty="0">
                <a:latin typeface="+mn-ea"/>
              </a:rPr>
              <a:t>　</a:t>
            </a:r>
          </a:p>
        </p:txBody>
      </p:sp>
      <p:sp>
        <p:nvSpPr>
          <p:cNvPr id="160" name="正方形/長方形 159"/>
          <p:cNvSpPr/>
          <p:nvPr/>
        </p:nvSpPr>
        <p:spPr>
          <a:xfrm>
            <a:off x="94734" y="4137587"/>
            <a:ext cx="6145862" cy="29003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smtClean="0">
                <a:solidFill>
                  <a:schemeClr val="bg1"/>
                </a:solidFill>
              </a:rPr>
              <a:t>　２</a:t>
            </a:r>
            <a:r>
              <a:rPr lang="en-US" altLang="ja-JP" sz="1400" b="1" dirty="0" smtClean="0">
                <a:solidFill>
                  <a:schemeClr val="bg1"/>
                </a:solidFill>
              </a:rPr>
              <a:t>.</a:t>
            </a:r>
            <a:r>
              <a:rPr lang="ja-JP" altLang="en-US" sz="1400" b="1" dirty="0" smtClean="0">
                <a:latin typeface="+mn-ea"/>
              </a:rPr>
              <a:t>建築</a:t>
            </a:r>
            <a:r>
              <a:rPr lang="ja-JP" altLang="en-US" sz="1400" b="1" dirty="0">
                <a:latin typeface="+mn-ea"/>
              </a:rPr>
              <a:t>基本設計の概要</a:t>
            </a:r>
            <a:endParaRPr lang="en-US" altLang="ja-JP" sz="1400" dirty="0">
              <a:latin typeface="+mn-ea"/>
            </a:endParaRPr>
          </a:p>
        </p:txBody>
      </p:sp>
      <p:sp>
        <p:nvSpPr>
          <p:cNvPr id="161" name="ホームベース 160"/>
          <p:cNvSpPr/>
          <p:nvPr/>
        </p:nvSpPr>
        <p:spPr>
          <a:xfrm>
            <a:off x="329806" y="5093535"/>
            <a:ext cx="5197060" cy="23184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smtClean="0">
                <a:solidFill>
                  <a:schemeClr val="bg1"/>
                </a:solidFill>
                <a:latin typeface="Meiryo UI" panose="020B0604030504040204" pitchFamily="50" charset="-128"/>
                <a:ea typeface="Meiryo UI" panose="020B0604030504040204" pitchFamily="50" charset="-128"/>
              </a:rPr>
              <a:t>　大阪</a:t>
            </a:r>
            <a:r>
              <a:rPr lang="ja-JP" altLang="en-US" sz="1260" b="1" dirty="0">
                <a:solidFill>
                  <a:schemeClr val="bg1"/>
                </a:solidFill>
                <a:latin typeface="Meiryo UI" panose="020B0604030504040204" pitchFamily="50" charset="-128"/>
                <a:ea typeface="Meiryo UI" panose="020B0604030504040204" pitchFamily="50" charset="-128"/>
              </a:rPr>
              <a:t>の新たな成長を発信する</a:t>
            </a:r>
            <a:r>
              <a:rPr lang="ja-JP" altLang="en-US" sz="1260" b="1" dirty="0" smtClean="0">
                <a:solidFill>
                  <a:schemeClr val="bg1"/>
                </a:solidFill>
                <a:latin typeface="Meiryo UI" panose="020B0604030504040204" pitchFamily="50" charset="-128"/>
                <a:ea typeface="Meiryo UI" panose="020B0604030504040204" pitchFamily="50" charset="-128"/>
              </a:rPr>
              <a:t>ランドマーク</a:t>
            </a:r>
            <a:endParaRPr lang="ja-JP" altLang="en-US" sz="1260" b="1" dirty="0">
              <a:solidFill>
                <a:schemeClr val="bg1"/>
              </a:solidFill>
              <a:latin typeface="Meiryo UI" panose="020B0604030504040204" pitchFamily="50" charset="-128"/>
              <a:ea typeface="Meiryo UI" panose="020B0604030504040204" pitchFamily="50" charset="-128"/>
            </a:endParaRPr>
          </a:p>
        </p:txBody>
      </p:sp>
      <p:sp>
        <p:nvSpPr>
          <p:cNvPr id="162" name="ホームベース 161"/>
          <p:cNvSpPr/>
          <p:nvPr/>
        </p:nvSpPr>
        <p:spPr>
          <a:xfrm>
            <a:off x="329146" y="5881592"/>
            <a:ext cx="5198380" cy="24455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1260" b="1" dirty="0" smtClean="0">
                <a:solidFill>
                  <a:schemeClr val="bg1"/>
                </a:solidFill>
                <a:latin typeface="Meiryo UI" panose="020B0604030504040204" pitchFamily="50" charset="-128"/>
                <a:ea typeface="Meiryo UI" panose="020B0604030504040204" pitchFamily="50" charset="-128"/>
              </a:rPr>
              <a:t>　有機的</a:t>
            </a:r>
            <a:r>
              <a:rPr lang="ja-JP" altLang="en-US" sz="1260" b="1" dirty="0">
                <a:solidFill>
                  <a:schemeClr val="bg1"/>
                </a:solidFill>
                <a:latin typeface="Meiryo UI" panose="020B0604030504040204" pitchFamily="50" charset="-128"/>
                <a:ea typeface="Meiryo UI" panose="020B0604030504040204" pitchFamily="50" charset="-128"/>
              </a:rPr>
              <a:t>につながる、ひとつながりの回遊性</a:t>
            </a:r>
          </a:p>
        </p:txBody>
      </p:sp>
      <p:sp>
        <p:nvSpPr>
          <p:cNvPr id="163" name="ホームベース 162"/>
          <p:cNvSpPr/>
          <p:nvPr/>
        </p:nvSpPr>
        <p:spPr>
          <a:xfrm>
            <a:off x="329145" y="6699503"/>
            <a:ext cx="5198381" cy="22683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1260" b="1" dirty="0" smtClean="0">
                <a:solidFill>
                  <a:schemeClr val="bg1"/>
                </a:solidFill>
                <a:latin typeface="Meiryo UI" panose="020B0604030504040204" pitchFamily="50" charset="-128"/>
                <a:ea typeface="Meiryo UI" panose="020B0604030504040204" pitchFamily="50" charset="-128"/>
              </a:rPr>
              <a:t>　自然を感じる環境共生建築</a:t>
            </a:r>
            <a:endParaRPr lang="ja-JP" altLang="en-US" sz="1260" b="1" dirty="0">
              <a:solidFill>
                <a:schemeClr val="bg1"/>
              </a:solidFill>
              <a:latin typeface="Meiryo UI" panose="020B0604030504040204" pitchFamily="50" charset="-128"/>
              <a:ea typeface="Meiryo UI" panose="020B0604030504040204" pitchFamily="50" charset="-128"/>
            </a:endParaRPr>
          </a:p>
        </p:txBody>
      </p:sp>
      <p:sp>
        <p:nvSpPr>
          <p:cNvPr id="164" name="正方形/長方形 163"/>
          <p:cNvSpPr/>
          <p:nvPr/>
        </p:nvSpPr>
        <p:spPr>
          <a:xfrm>
            <a:off x="328484" y="5359528"/>
            <a:ext cx="594053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のパワーを世界に発信するパビリオンとして、多様な屋根</a:t>
            </a:r>
            <a:r>
              <a:rPr lang="ja-JP" altLang="en-US" sz="1200" dirty="0" smtClean="0">
                <a:latin typeface="Meiryo UI" panose="020B0604030504040204" pitchFamily="50" charset="-128"/>
                <a:ea typeface="Meiryo UI" panose="020B0604030504040204" pitchFamily="50" charset="-128"/>
              </a:rPr>
              <a:t>の集まりを「</a:t>
            </a:r>
            <a:r>
              <a:rPr lang="ja-JP" altLang="en-US" sz="1200" dirty="0">
                <a:latin typeface="Meiryo UI" panose="020B0604030504040204" pitchFamily="50" charset="-128"/>
                <a:ea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rPr>
              <a:t>で構成</a:t>
            </a:r>
            <a:r>
              <a:rPr lang="ja-JP" altLang="en-US" sz="1200" dirty="0">
                <a:latin typeface="Meiryo UI" panose="020B0604030504040204" pitchFamily="50" charset="-128"/>
                <a:ea typeface="Meiryo UI" panose="020B0604030504040204" pitchFamily="50" charset="-128"/>
              </a:rPr>
              <a:t>し、</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新た</a:t>
            </a:r>
            <a:r>
              <a:rPr lang="ja-JP" altLang="en-US" sz="1200" dirty="0">
                <a:latin typeface="Meiryo UI" panose="020B0604030504040204" pitchFamily="50" charset="-128"/>
                <a:ea typeface="Meiryo UI" panose="020B0604030504040204" pitchFamily="50" charset="-128"/>
              </a:rPr>
              <a:t>なランドマークを</a:t>
            </a:r>
            <a:r>
              <a:rPr lang="ja-JP" altLang="en-US" sz="1200" dirty="0" smtClean="0">
                <a:latin typeface="Meiryo UI" panose="020B0604030504040204" pitchFamily="50" charset="-128"/>
                <a:ea typeface="Meiryo UI" panose="020B0604030504040204" pitchFamily="50" charset="-128"/>
              </a:rPr>
              <a:t>創出。</a:t>
            </a:r>
            <a:endParaRPr lang="ja-JP" altLang="en-US" sz="1200" dirty="0"/>
          </a:p>
        </p:txBody>
      </p:sp>
      <p:sp>
        <p:nvSpPr>
          <p:cNvPr id="165" name="正方形/長方形 164"/>
          <p:cNvSpPr/>
          <p:nvPr/>
        </p:nvSpPr>
        <p:spPr>
          <a:xfrm>
            <a:off x="338336" y="6141114"/>
            <a:ext cx="5964034"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▶楕円</a:t>
            </a:r>
            <a:r>
              <a:rPr lang="ja-JP" altLang="en-US" sz="1200" dirty="0">
                <a:latin typeface="Meiryo UI" panose="020B0604030504040204" pitchFamily="50" charset="-128"/>
                <a:ea typeface="Meiryo UI" panose="020B0604030504040204" pitchFamily="50" charset="-128"/>
              </a:rPr>
              <a:t>の平⾯が有機的に重なり合う構成とし</a:t>
            </a:r>
            <a:r>
              <a:rPr lang="ja-JP" altLang="en-US" sz="1200" dirty="0" smtClean="0">
                <a:latin typeface="Meiryo UI" panose="020B0604030504040204" pitchFamily="50" charset="-128"/>
                <a:ea typeface="Meiryo UI" panose="020B0604030504040204" pitchFamily="50" charset="-128"/>
              </a:rPr>
              <a:t>、ゆるやかなスロープによって連続</a:t>
            </a:r>
            <a:r>
              <a:rPr lang="ja-JP" altLang="en-US" sz="1200" dirty="0">
                <a:latin typeface="Meiryo UI" panose="020B0604030504040204" pitchFamily="50" charset="-128"/>
                <a:ea typeface="Meiryo UI" panose="020B0604030504040204" pitchFamily="50" charset="-128"/>
              </a:rPr>
              <a:t>させ</a:t>
            </a:r>
            <a:r>
              <a:rPr lang="ja-JP" altLang="en-US" sz="1200" dirty="0" smtClean="0">
                <a:latin typeface="Meiryo UI" panose="020B0604030504040204" pitchFamily="50" charset="-128"/>
                <a:ea typeface="Meiryo UI" panose="020B0604030504040204" pitchFamily="50" charset="-128"/>
              </a:rPr>
              <a:t>、ひとつながり</a:t>
            </a:r>
            <a:endParaRPr lang="en-US" altLang="ja-JP" sz="1200" dirty="0" smtClean="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回遊性を⽣み出すなど</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ユニ</a:t>
            </a:r>
            <a:r>
              <a:rPr lang="ja-JP" altLang="en-US" sz="1200" dirty="0" smtClean="0">
                <a:latin typeface="Meiryo UI" panose="020B0604030504040204" pitchFamily="50" charset="-128"/>
                <a:ea typeface="Meiryo UI" panose="020B0604030504040204" pitchFamily="50" charset="-128"/>
              </a:rPr>
              <a:t>バーサルデザインを積極的</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進める。</a:t>
            </a:r>
            <a:endParaRPr lang="ja-JP" altLang="en-US" sz="1200" dirty="0"/>
          </a:p>
        </p:txBody>
      </p:sp>
      <p:sp>
        <p:nvSpPr>
          <p:cNvPr id="166" name="正方形/長方形 165"/>
          <p:cNvSpPr/>
          <p:nvPr/>
        </p:nvSpPr>
        <p:spPr>
          <a:xfrm>
            <a:off x="328484" y="6949002"/>
            <a:ext cx="5387196"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とスチールのハイブリッド建築とするなど、脱炭素社会の実現</a:t>
            </a:r>
            <a:r>
              <a:rPr lang="ja-JP" altLang="en-US" sz="1200" dirty="0" smtClean="0">
                <a:latin typeface="Meiryo UI" panose="020B0604030504040204" pitchFamily="50" charset="-128"/>
                <a:ea typeface="Meiryo UI" panose="020B0604030504040204" pitchFamily="50" charset="-128"/>
              </a:rPr>
              <a:t>に向けた建築</a:t>
            </a:r>
            <a:r>
              <a:rPr lang="ja-JP" altLang="en-US" sz="1200" dirty="0">
                <a:latin typeface="Meiryo UI" panose="020B0604030504040204" pitchFamily="50" charset="-128"/>
                <a:ea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rPr>
              <a:t>提案。</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光</a:t>
            </a:r>
            <a:r>
              <a:rPr lang="ja-JP" altLang="en-US" sz="1200" dirty="0">
                <a:latin typeface="Meiryo UI" panose="020B0604030504040204" pitchFamily="50" charset="-128"/>
                <a:ea typeface="Meiryo UI" panose="020B0604030504040204" pitchFamily="50" charset="-128"/>
              </a:rPr>
              <a:t>、⾵、⽔に包まれた環境共⽣建築を</a:t>
            </a:r>
            <a:r>
              <a:rPr lang="ja-JP" altLang="en-US" sz="1200" dirty="0" smtClean="0">
                <a:latin typeface="Meiryo UI" panose="020B0604030504040204" pitchFamily="50" charset="-128"/>
                <a:ea typeface="Meiryo UI" panose="020B0604030504040204" pitchFamily="50" charset="-128"/>
              </a:rPr>
              <a:t>体験する</a:t>
            </a:r>
            <a:r>
              <a:rPr lang="ja-JP" altLang="en-US" sz="1200" dirty="0">
                <a:latin typeface="Meiryo UI" panose="020B0604030504040204" pitchFamily="50" charset="-128"/>
                <a:ea typeface="Meiryo UI" panose="020B0604030504040204" pitchFamily="50" charset="-128"/>
              </a:rPr>
              <a:t>ことが</a:t>
            </a:r>
            <a:r>
              <a:rPr lang="ja-JP" altLang="en-US" sz="1200" dirty="0" smtClean="0">
                <a:latin typeface="Meiryo UI" panose="020B0604030504040204" pitchFamily="50" charset="-128"/>
                <a:ea typeface="Meiryo UI" panose="020B0604030504040204" pitchFamily="50" charset="-128"/>
              </a:rPr>
              <a:t>でき</a:t>
            </a:r>
            <a:r>
              <a:rPr lang="ja-JP" altLang="en-US" sz="1200" dirty="0">
                <a:latin typeface="Meiryo UI" panose="020B0604030504040204" pitchFamily="50" charset="-128"/>
                <a:ea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67" name="L 字 166"/>
          <p:cNvSpPr/>
          <p:nvPr/>
        </p:nvSpPr>
        <p:spPr>
          <a:xfrm rot="5400000">
            <a:off x="5346152" y="1920005"/>
            <a:ext cx="8706717" cy="6566127"/>
          </a:xfrm>
          <a:prstGeom prst="corner">
            <a:avLst>
              <a:gd name="adj1" fmla="val 114463"/>
              <a:gd name="adj2" fmla="val 100000"/>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lIns="91429" tIns="45715" rIns="91429" bIns="45715" rtlCol="0" anchor="ctr"/>
          <a:lstStyle/>
          <a:p>
            <a:pPr algn="ctr"/>
            <a:endParaRPr lang="ja-JP" altLang="en-US" dirty="0">
              <a:solidFill>
                <a:schemeClr val="tx1"/>
              </a:solidFill>
            </a:endParaRPr>
          </a:p>
        </p:txBody>
      </p:sp>
      <p:sp>
        <p:nvSpPr>
          <p:cNvPr id="168" name="正方形/長方形 167"/>
          <p:cNvSpPr/>
          <p:nvPr/>
        </p:nvSpPr>
        <p:spPr>
          <a:xfrm>
            <a:off x="6416443" y="552128"/>
            <a:ext cx="6566132" cy="300449"/>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smtClean="0">
                <a:solidFill>
                  <a:schemeClr val="bg1"/>
                </a:solidFill>
              </a:rPr>
              <a:t>　</a:t>
            </a:r>
            <a:r>
              <a:rPr lang="ja-JP" altLang="en-US" sz="1400" b="1" dirty="0">
                <a:solidFill>
                  <a:schemeClr val="bg1"/>
                </a:solidFill>
              </a:rPr>
              <a:t>３</a:t>
            </a:r>
            <a:r>
              <a:rPr lang="en-US" altLang="ja-JP" sz="1400" b="1" dirty="0" smtClean="0">
                <a:solidFill>
                  <a:schemeClr val="bg1"/>
                </a:solidFill>
              </a:rPr>
              <a:t>.</a:t>
            </a:r>
            <a:r>
              <a:rPr lang="ja-JP" altLang="en-US" sz="1400" b="1" dirty="0" smtClean="0">
                <a:latin typeface="+mn-ea"/>
              </a:rPr>
              <a:t>推進体制</a:t>
            </a:r>
            <a:endParaRPr lang="en-US" altLang="ja-JP" sz="1400" dirty="0">
              <a:latin typeface="+mn-ea"/>
            </a:endParaRPr>
          </a:p>
        </p:txBody>
      </p:sp>
      <p:sp>
        <p:nvSpPr>
          <p:cNvPr id="169" name="正方形/長方形 168"/>
          <p:cNvSpPr/>
          <p:nvPr/>
        </p:nvSpPr>
        <p:spPr>
          <a:xfrm>
            <a:off x="6368689" y="984176"/>
            <a:ext cx="6515340" cy="502702"/>
          </a:xfrm>
          <a:prstGeom prst="rect">
            <a:avLst/>
          </a:prstGeom>
        </p:spPr>
        <p:txBody>
          <a:bodyPr wrap="square">
            <a:spAutoFit/>
          </a:bodyPr>
          <a:lstStyle/>
          <a:p>
            <a:pPr lvl="0">
              <a:lnSpc>
                <a:spcPts val="1600"/>
              </a:lnSpc>
            </a:pPr>
            <a:r>
              <a:rPr lang="ja-JP" altLang="en-US" sz="1260" dirty="0" smtClean="0">
                <a:solidFill>
                  <a:prstClr val="black"/>
                </a:solidFill>
                <a:latin typeface="BIZ UDPゴシック" panose="020B0400000000000000" pitchFamily="50" charset="-128"/>
                <a:ea typeface="BIZ UDPゴシック" panose="020B0400000000000000" pitchFamily="50" charset="-128"/>
              </a:rPr>
              <a:t>　・２０２２年</a:t>
            </a:r>
            <a:r>
              <a:rPr lang="ja-JP" altLang="en-US" sz="1260" dirty="0">
                <a:solidFill>
                  <a:prstClr val="black"/>
                </a:solidFill>
                <a:latin typeface="BIZ UDPゴシック" panose="020B0400000000000000" pitchFamily="50" charset="-128"/>
                <a:ea typeface="BIZ UDPゴシック" panose="020B0400000000000000" pitchFamily="50" charset="-128"/>
              </a:rPr>
              <a:t>７</a:t>
            </a:r>
            <a:r>
              <a:rPr lang="ja-JP" altLang="en-US" sz="1260" dirty="0" smtClean="0">
                <a:solidFill>
                  <a:prstClr val="black"/>
                </a:solidFill>
                <a:latin typeface="BIZ UDPゴシック" panose="020B0400000000000000" pitchFamily="50" charset="-128"/>
                <a:ea typeface="BIZ UDPゴシック" panose="020B0400000000000000" pitchFamily="50" charset="-128"/>
              </a:rPr>
              <a:t>月 　</a:t>
            </a:r>
            <a:r>
              <a:rPr lang="ja-JP" altLang="en-US" sz="1260" dirty="0">
                <a:solidFill>
                  <a:prstClr val="black"/>
                </a:solidFill>
                <a:latin typeface="BIZ UDPゴシック" panose="020B0400000000000000" pitchFamily="50" charset="-128"/>
                <a:ea typeface="BIZ UDPゴシック" panose="020B0400000000000000" pitchFamily="50" charset="-128"/>
              </a:rPr>
              <a:t>資金管理、運営、建築等の業務を担当する実行</a:t>
            </a:r>
            <a:r>
              <a:rPr lang="ja-JP" altLang="en-US" sz="1260" dirty="0" smtClean="0">
                <a:solidFill>
                  <a:prstClr val="black"/>
                </a:solidFill>
                <a:latin typeface="BIZ UDPゴシック" panose="020B0400000000000000" pitchFamily="50" charset="-128"/>
                <a:ea typeface="BIZ UDPゴシック" panose="020B0400000000000000" pitchFamily="50" charset="-128"/>
              </a:rPr>
              <a:t>法人として一般</a:t>
            </a:r>
            <a:r>
              <a:rPr lang="ja-JP" altLang="en-US" sz="1260" dirty="0">
                <a:solidFill>
                  <a:prstClr val="black"/>
                </a:solidFill>
                <a:latin typeface="BIZ UDPゴシック" panose="020B0400000000000000" pitchFamily="50" charset="-128"/>
                <a:ea typeface="BIZ UDPゴシック" panose="020B0400000000000000" pitchFamily="50" charset="-128"/>
              </a:rPr>
              <a:t>社団</a:t>
            </a:r>
            <a:r>
              <a:rPr lang="ja-JP" altLang="en-US" sz="1260" dirty="0" smtClean="0">
                <a:solidFill>
                  <a:prstClr val="black"/>
                </a:solidFill>
                <a:latin typeface="BIZ UDPゴシック" panose="020B0400000000000000" pitchFamily="50" charset="-128"/>
                <a:ea typeface="BIZ UDPゴシック" panose="020B0400000000000000" pitchFamily="50" charset="-128"/>
              </a:rPr>
              <a:t>法人</a:t>
            </a:r>
            <a:endParaRPr lang="en-US" altLang="ja-JP" sz="1260" dirty="0" smtClean="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lang="en-US" altLang="ja-JP" sz="1260" dirty="0">
                <a:solidFill>
                  <a:prstClr val="black"/>
                </a:solidFill>
                <a:latin typeface="BIZ UDPゴシック" panose="020B0400000000000000" pitchFamily="50" charset="-128"/>
                <a:ea typeface="BIZ UDPゴシック" panose="020B0400000000000000" pitchFamily="50" charset="-128"/>
              </a:rPr>
              <a:t> </a:t>
            </a:r>
            <a:r>
              <a:rPr lang="en-US" altLang="ja-JP" sz="1260" dirty="0" smtClean="0">
                <a:solidFill>
                  <a:prstClr val="black"/>
                </a:solidFill>
                <a:latin typeface="BIZ UDPゴシック" panose="020B0400000000000000" pitchFamily="50" charset="-128"/>
                <a:ea typeface="BIZ UDPゴシック" panose="020B0400000000000000" pitchFamily="50" charset="-128"/>
              </a:rPr>
              <a:t>                       2025</a:t>
            </a:r>
            <a:r>
              <a:rPr lang="ja-JP" altLang="en-US" sz="1260" dirty="0" smtClean="0">
                <a:solidFill>
                  <a:prstClr val="black"/>
                </a:solidFill>
                <a:latin typeface="BIZ UDPゴシック" panose="020B0400000000000000" pitchFamily="50" charset="-128"/>
                <a:ea typeface="BIZ UDPゴシック" panose="020B0400000000000000" pitchFamily="50" charset="-128"/>
              </a:rPr>
              <a:t>年日本</a:t>
            </a:r>
            <a:r>
              <a:rPr lang="ja-JP" altLang="en-US" sz="1260" dirty="0">
                <a:solidFill>
                  <a:prstClr val="black"/>
                </a:solidFill>
                <a:latin typeface="BIZ UDPゴシック" panose="020B0400000000000000" pitchFamily="50" charset="-128"/>
                <a:ea typeface="BIZ UDPゴシック" panose="020B0400000000000000" pitchFamily="50" charset="-128"/>
              </a:rPr>
              <a:t>国際博覧会</a:t>
            </a:r>
            <a:r>
              <a:rPr lang="ja-JP" altLang="en-US" sz="1260" dirty="0" smtClean="0">
                <a:solidFill>
                  <a:prstClr val="black"/>
                </a:solidFill>
                <a:latin typeface="BIZ UDPゴシック" panose="020B0400000000000000" pitchFamily="50" charset="-128"/>
                <a:ea typeface="BIZ UDPゴシック" panose="020B0400000000000000" pitchFamily="50" charset="-128"/>
              </a:rPr>
              <a:t>大阪パビリオンを新た</a:t>
            </a:r>
            <a:r>
              <a:rPr lang="ja-JP" altLang="en-US" sz="1260" dirty="0">
                <a:solidFill>
                  <a:prstClr val="black"/>
                </a:solidFill>
                <a:latin typeface="BIZ UDPゴシック" panose="020B0400000000000000" pitchFamily="50" charset="-128"/>
                <a:ea typeface="BIZ UDPゴシック" panose="020B0400000000000000" pitchFamily="50" charset="-128"/>
              </a:rPr>
              <a:t>に</a:t>
            </a:r>
            <a:r>
              <a:rPr lang="ja-JP" altLang="en-US" sz="1260" dirty="0" smtClean="0">
                <a:solidFill>
                  <a:prstClr val="black"/>
                </a:solidFill>
                <a:latin typeface="BIZ UDPゴシック" panose="020B0400000000000000" pitchFamily="50" charset="-128"/>
                <a:ea typeface="BIZ UDPゴシック" panose="020B0400000000000000" pitchFamily="50" charset="-128"/>
              </a:rPr>
              <a:t>設立</a:t>
            </a:r>
            <a:endParaRPr lang="en-US" altLang="ja-JP" sz="1260" dirty="0">
              <a:solidFill>
                <a:prstClr val="black"/>
              </a:solidFill>
              <a:latin typeface="BIZ UDPゴシック" panose="020B0400000000000000" pitchFamily="50" charset="-128"/>
              <a:ea typeface="BIZ UDPゴシック" panose="020B0400000000000000" pitchFamily="50" charset="-128"/>
            </a:endParaRPr>
          </a:p>
        </p:txBody>
      </p:sp>
      <p:sp>
        <p:nvSpPr>
          <p:cNvPr id="171" name="正方形/長方形 170"/>
          <p:cNvSpPr/>
          <p:nvPr/>
        </p:nvSpPr>
        <p:spPr>
          <a:xfrm>
            <a:off x="6620511" y="1560240"/>
            <a:ext cx="6532538" cy="759182"/>
          </a:xfrm>
          <a:prstGeom prst="rect">
            <a:avLst/>
          </a:prstGeom>
        </p:spPr>
        <p:txBody>
          <a:bodyPr wrap="square">
            <a:spAutoFit/>
          </a:bodyPr>
          <a:lstStyle/>
          <a:p>
            <a:pPr>
              <a:lnSpc>
                <a:spcPts val="13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建築</a:t>
            </a:r>
            <a:r>
              <a:rPr lang="ja-JP" altLang="en-US" sz="1050" dirty="0">
                <a:latin typeface="BIZ UDPゴシック" panose="020B0400000000000000" pitchFamily="50" charset="-128"/>
                <a:ea typeface="BIZ UDPゴシック" panose="020B0400000000000000" pitchFamily="50" charset="-128"/>
              </a:rPr>
              <a:t>や展示などの大型契約を行うことから、</a:t>
            </a:r>
            <a:r>
              <a:rPr lang="ja-JP" altLang="en-US" sz="1050" dirty="0" smtClean="0">
                <a:latin typeface="BIZ UDPゴシック" panose="020B0400000000000000" pitchFamily="50" charset="-128"/>
                <a:ea typeface="BIZ UDPゴシック" panose="020B0400000000000000" pitchFamily="50" charset="-128"/>
              </a:rPr>
              <a:t>ガバナンス面でより</a:t>
            </a:r>
            <a:r>
              <a:rPr lang="ja-JP" altLang="en-US" sz="1050" dirty="0">
                <a:latin typeface="BIZ UDPゴシック" panose="020B0400000000000000" pitchFamily="50" charset="-128"/>
                <a:ea typeface="BIZ UDPゴシック" panose="020B0400000000000000" pitchFamily="50" charset="-128"/>
              </a:rPr>
              <a:t>強固な法人格</a:t>
            </a:r>
            <a:r>
              <a:rPr lang="ja-JP" altLang="en-US" sz="1050" dirty="0" smtClean="0">
                <a:latin typeface="BIZ UDPゴシック" panose="020B0400000000000000" pitchFamily="50" charset="-128"/>
                <a:ea typeface="BIZ UDPゴシック" panose="020B0400000000000000" pitchFamily="50" charset="-128"/>
              </a:rPr>
              <a:t>を有する体制が求められる</a:t>
            </a:r>
            <a:endParaRPr lang="en-US" altLang="ja-JP" sz="1050" dirty="0">
              <a:latin typeface="BIZ UDPゴシック" panose="020B0400000000000000" pitchFamily="50" charset="-128"/>
              <a:ea typeface="BIZ UDPゴシック" panose="020B0400000000000000" pitchFamily="50" charset="-128"/>
            </a:endParaRPr>
          </a:p>
          <a:p>
            <a:pPr>
              <a:lnSpc>
                <a:spcPts val="13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協賛</a:t>
            </a:r>
            <a:r>
              <a:rPr lang="ja-JP" altLang="en-US" sz="1050" dirty="0">
                <a:latin typeface="BIZ UDPゴシック" panose="020B0400000000000000" pitchFamily="50" charset="-128"/>
                <a:ea typeface="BIZ UDPゴシック" panose="020B0400000000000000" pitchFamily="50" charset="-128"/>
              </a:rPr>
              <a:t>企業等からの多様な形態での参画希望に</a:t>
            </a:r>
            <a:r>
              <a:rPr lang="ja-JP" altLang="en-US" sz="1050" dirty="0" smtClean="0">
                <a:latin typeface="BIZ UDPゴシック" panose="020B0400000000000000" pitchFamily="50" charset="-128"/>
                <a:ea typeface="BIZ UDPゴシック" panose="020B0400000000000000" pitchFamily="50" charset="-128"/>
              </a:rPr>
              <a:t>応える</a:t>
            </a:r>
            <a:r>
              <a:rPr lang="ja-JP" altLang="en-US" sz="1050" dirty="0">
                <a:latin typeface="BIZ UDPゴシック" panose="020B0400000000000000" pitchFamily="50" charset="-128"/>
                <a:ea typeface="BIZ UDPゴシック" panose="020B0400000000000000" pitchFamily="50" charset="-128"/>
              </a:rPr>
              <a:t>ため</a:t>
            </a:r>
            <a:r>
              <a:rPr lang="ja-JP" altLang="en-US" sz="1050" dirty="0" smtClean="0">
                <a:latin typeface="BIZ UDPゴシック" panose="020B0400000000000000" pitchFamily="50" charset="-128"/>
                <a:ea typeface="BIZ UDPゴシック" panose="020B0400000000000000" pitchFamily="50" charset="-128"/>
              </a:rPr>
              <a:t>、公民</a:t>
            </a:r>
            <a:r>
              <a:rPr lang="ja-JP" altLang="en-US" sz="1050" dirty="0">
                <a:latin typeface="BIZ UDPゴシック" panose="020B0400000000000000" pitchFamily="50" charset="-128"/>
                <a:ea typeface="BIZ UDPゴシック" panose="020B0400000000000000" pitchFamily="50" charset="-128"/>
              </a:rPr>
              <a:t>の「人・モノ・資金</a:t>
            </a:r>
            <a:r>
              <a:rPr lang="ja-JP" altLang="en-US" sz="1050" dirty="0" smtClean="0">
                <a:latin typeface="BIZ UDPゴシック" panose="020B0400000000000000" pitchFamily="50" charset="-128"/>
                <a:ea typeface="BIZ UDPゴシック" panose="020B0400000000000000" pitchFamily="50" charset="-128"/>
              </a:rPr>
              <a:t>」の受け皿</a:t>
            </a:r>
            <a:r>
              <a:rPr lang="ja-JP" altLang="en-US" sz="1050" dirty="0">
                <a:latin typeface="BIZ UDPゴシック" panose="020B0400000000000000" pitchFamily="50" charset="-128"/>
                <a:ea typeface="BIZ UDPゴシック" panose="020B0400000000000000" pitchFamily="50" charset="-128"/>
              </a:rPr>
              <a:t>と</a:t>
            </a:r>
            <a:r>
              <a:rPr lang="ja-JP" altLang="en-US" sz="1050" dirty="0" smtClean="0">
                <a:latin typeface="BIZ UDPゴシック" panose="020B0400000000000000" pitchFamily="50" charset="-128"/>
                <a:ea typeface="BIZ UDPゴシック" panose="020B0400000000000000" pitchFamily="50" charset="-128"/>
              </a:rPr>
              <a:t>なる組織が</a:t>
            </a:r>
            <a:endParaRPr lang="en-US" altLang="ja-JP" sz="1050" dirty="0" smtClean="0">
              <a:latin typeface="BIZ UDPゴシック" panose="020B0400000000000000" pitchFamily="50" charset="-128"/>
              <a:ea typeface="BIZ UDPゴシック" panose="020B0400000000000000" pitchFamily="50" charset="-128"/>
            </a:endParaRPr>
          </a:p>
          <a:p>
            <a:pPr>
              <a:lnSpc>
                <a:spcPts val="13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必要</a:t>
            </a:r>
            <a:r>
              <a:rPr lang="ja-JP" altLang="en-US" sz="1050" dirty="0">
                <a:latin typeface="BIZ UDPゴシック" panose="020B0400000000000000" pitchFamily="50" charset="-128"/>
                <a:ea typeface="BIZ UDPゴシック" panose="020B0400000000000000" pitchFamily="50" charset="-128"/>
              </a:rPr>
              <a:t>と</a:t>
            </a:r>
            <a:r>
              <a:rPr lang="ja-JP" altLang="en-US" sz="1050" dirty="0" smtClean="0">
                <a:latin typeface="BIZ UDPゴシック" panose="020B0400000000000000" pitchFamily="50" charset="-128"/>
                <a:ea typeface="BIZ UDPゴシック" panose="020B0400000000000000" pitchFamily="50" charset="-128"/>
              </a:rPr>
              <a:t>なる</a:t>
            </a:r>
            <a:endParaRPr lang="en-US" altLang="ja-JP" sz="1050" dirty="0" smtClean="0">
              <a:latin typeface="BIZ UDPゴシック" panose="020B0400000000000000" pitchFamily="50" charset="-128"/>
              <a:ea typeface="BIZ UDPゴシック" panose="020B0400000000000000" pitchFamily="50" charset="-128"/>
            </a:endParaRPr>
          </a:p>
          <a:p>
            <a:pPr>
              <a:lnSpc>
                <a:spcPts val="1300"/>
              </a:lnSpc>
            </a:pPr>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事業の推進にあたっては既存の推進委員会が企画組織として、新設の実行法人の進捗管理を行う</a:t>
            </a:r>
            <a:endParaRPr lang="en-US" altLang="ja-JP" sz="1050" dirty="0">
              <a:latin typeface="BIZ UDPゴシック" panose="020B0400000000000000" pitchFamily="50" charset="-128"/>
              <a:ea typeface="BIZ UDPゴシック" panose="020B0400000000000000" pitchFamily="50" charset="-128"/>
            </a:endParaRPr>
          </a:p>
        </p:txBody>
      </p:sp>
      <p:grpSp>
        <p:nvGrpSpPr>
          <p:cNvPr id="176" name="グループ化 175"/>
          <p:cNvGrpSpPr/>
          <p:nvPr/>
        </p:nvGrpSpPr>
        <p:grpSpPr>
          <a:xfrm>
            <a:off x="6617530" y="2395294"/>
            <a:ext cx="6643098" cy="3003892"/>
            <a:chOff x="4036709" y="3329955"/>
            <a:chExt cx="9904403" cy="5730364"/>
          </a:xfrm>
        </p:grpSpPr>
        <p:sp>
          <p:nvSpPr>
            <p:cNvPr id="177" name="角丸四角形 176"/>
            <p:cNvSpPr/>
            <p:nvPr/>
          </p:nvSpPr>
          <p:spPr>
            <a:xfrm>
              <a:off x="4576273" y="6979670"/>
              <a:ext cx="8660133" cy="2080649"/>
            </a:xfrm>
            <a:prstGeom prst="roundRect">
              <a:avLst>
                <a:gd name="adj" fmla="val 704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178" name="角丸四角形 177"/>
            <p:cNvSpPr/>
            <p:nvPr/>
          </p:nvSpPr>
          <p:spPr>
            <a:xfrm>
              <a:off x="4530708" y="3329955"/>
              <a:ext cx="8705697" cy="3363368"/>
            </a:xfrm>
            <a:prstGeom prst="roundRect">
              <a:avLst>
                <a:gd name="adj" fmla="val 366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179" name="テキスト ボックス 178"/>
            <p:cNvSpPr txBox="1"/>
            <p:nvPr/>
          </p:nvSpPr>
          <p:spPr>
            <a:xfrm>
              <a:off x="8658796" y="3438872"/>
              <a:ext cx="4344297" cy="1547802"/>
            </a:xfrm>
            <a:prstGeom prst="rect">
              <a:avLst/>
            </a:prstGeom>
            <a:solidFill>
              <a:schemeClr val="bg1"/>
            </a:solidFill>
            <a:ln>
              <a:solidFill>
                <a:schemeClr val="tx1"/>
              </a:solidFill>
            </a:ln>
          </p:spPr>
          <p:txBody>
            <a:bodyPr wrap="square" lIns="36000" tIns="72000" rIns="36000" bIns="0" rtlCol="0">
              <a:spAutoFit/>
            </a:bodyPr>
            <a:lstStyle/>
            <a:p>
              <a:pPr defTabSz="1280160">
                <a:defRPr/>
              </a:pPr>
              <a:r>
                <a:rPr lang="ja-JP" altLang="en-US" sz="900" dirty="0" smtClean="0">
                  <a:solidFill>
                    <a:prstClr val="black"/>
                  </a:solidFill>
                  <a:latin typeface="Calibri"/>
                  <a:ea typeface="ＭＳ Ｐゴシック" panose="020B0600070205080204" pitchFamily="50" charset="-128"/>
                </a:rPr>
                <a:t>推進委員</a:t>
              </a:r>
              <a:endParaRPr lang="en-US" altLang="ja-JP" sz="900" dirty="0" smtClean="0">
                <a:solidFill>
                  <a:prstClr val="black"/>
                </a:solidFill>
                <a:latin typeface="Calibri"/>
                <a:ea typeface="ＭＳ Ｐゴシック" panose="020B0600070205080204" pitchFamily="50" charset="-128"/>
              </a:endParaRPr>
            </a:p>
            <a:p>
              <a:pPr defTabSz="1280160">
                <a:defRPr/>
              </a:pPr>
              <a:endParaRPr lang="en-US" altLang="ja-JP" sz="900" dirty="0" smtClean="0">
                <a:solidFill>
                  <a:prstClr val="black"/>
                </a:solidFill>
                <a:latin typeface="Calibri"/>
                <a:ea typeface="ＭＳ Ｐゴシック" panose="020B0600070205080204" pitchFamily="50" charset="-128"/>
              </a:endParaRPr>
            </a:p>
            <a:p>
              <a:pPr defTabSz="1280160">
                <a:defRPr/>
              </a:pPr>
              <a:endParaRPr lang="en-US" altLang="ja-JP" sz="900" dirty="0" smtClean="0">
                <a:solidFill>
                  <a:prstClr val="black"/>
                </a:solidFill>
                <a:latin typeface="Calibri"/>
                <a:ea typeface="ＭＳ Ｐゴシック" panose="020B0600070205080204" pitchFamily="50" charset="-128"/>
              </a:endParaRPr>
            </a:p>
            <a:p>
              <a:pPr defTabSz="1280160">
                <a:defRPr/>
              </a:pPr>
              <a:endParaRPr lang="en-US" altLang="ja-JP" sz="700" dirty="0" smtClean="0">
                <a:solidFill>
                  <a:prstClr val="black"/>
                </a:solidFill>
                <a:latin typeface="Calibri"/>
                <a:ea typeface="ＭＳ Ｐゴシック" panose="020B0600070205080204" pitchFamily="50" charset="-128"/>
              </a:endParaRPr>
            </a:p>
            <a:p>
              <a:pPr defTabSz="1280160">
                <a:defRPr/>
              </a:pPr>
              <a:endParaRPr lang="en-US" altLang="ja-JP" sz="700" dirty="0">
                <a:solidFill>
                  <a:prstClr val="black"/>
                </a:solidFill>
                <a:latin typeface="Calibri"/>
                <a:ea typeface="ＭＳ Ｐゴシック" panose="020B0600070205080204" pitchFamily="50" charset="-128"/>
              </a:endParaRPr>
            </a:p>
            <a:p>
              <a:pPr defTabSz="1280160">
                <a:defRPr/>
              </a:pPr>
              <a:endParaRPr lang="en-US" altLang="ja-JP" sz="700" dirty="0">
                <a:solidFill>
                  <a:prstClr val="black"/>
                </a:solidFill>
                <a:latin typeface="Calibri"/>
                <a:ea typeface="ＭＳ Ｐゴシック" panose="020B0600070205080204" pitchFamily="50" charset="-128"/>
              </a:endParaRPr>
            </a:p>
          </p:txBody>
        </p:sp>
        <p:sp>
          <p:nvSpPr>
            <p:cNvPr id="180" name="角丸四角形 179"/>
            <p:cNvSpPr/>
            <p:nvPr/>
          </p:nvSpPr>
          <p:spPr>
            <a:xfrm>
              <a:off x="4818434" y="4019457"/>
              <a:ext cx="3607048" cy="1208809"/>
            </a:xfrm>
            <a:prstGeom prst="roundRect">
              <a:avLst/>
            </a:prstGeom>
          </p:spPr>
          <p:style>
            <a:lnRef idx="1">
              <a:schemeClr val="accent4"/>
            </a:lnRef>
            <a:fillRef idx="3">
              <a:schemeClr val="accent4"/>
            </a:fillRef>
            <a:effectRef idx="2">
              <a:schemeClr val="accent4"/>
            </a:effectRef>
            <a:fontRef idx="minor">
              <a:schemeClr val="lt1"/>
            </a:fontRef>
          </p:style>
          <p:txBody>
            <a:bodyPr lIns="0" rIns="0" rtlCol="0" anchor="ctr"/>
            <a:lstStyle/>
            <a:p>
              <a:pPr algn="ctr" defTabSz="1280160">
                <a:defRPr/>
              </a:pPr>
              <a:r>
                <a:rPr lang="ja-JP" altLang="en-US" sz="1050" b="1" dirty="0">
                  <a:solidFill>
                    <a:prstClr val="white"/>
                  </a:solidFill>
                  <a:latin typeface="Calibri"/>
                  <a:ea typeface="ＭＳ Ｐゴシック" panose="020B0600070205080204" pitchFamily="50" charset="-128"/>
                </a:rPr>
                <a:t>大阪</a:t>
              </a:r>
              <a:r>
                <a:rPr lang="ja-JP" altLang="en-US" sz="1050" b="1" dirty="0" smtClean="0">
                  <a:solidFill>
                    <a:prstClr val="white"/>
                  </a:solidFill>
                  <a:latin typeface="Calibri"/>
                  <a:ea typeface="ＭＳ Ｐゴシック" panose="020B0600070205080204" pitchFamily="50" charset="-128"/>
                </a:rPr>
                <a:t>パビリオン</a:t>
              </a:r>
              <a:endParaRPr lang="en-US" altLang="ja-JP" sz="1050" b="1" dirty="0" smtClean="0">
                <a:solidFill>
                  <a:prstClr val="white"/>
                </a:solidFill>
                <a:latin typeface="Calibri"/>
                <a:ea typeface="ＭＳ Ｐゴシック" panose="020B0600070205080204" pitchFamily="50" charset="-128"/>
              </a:endParaRPr>
            </a:p>
            <a:p>
              <a:pPr algn="ctr" defTabSz="1280160">
                <a:defRPr/>
              </a:pPr>
              <a:r>
                <a:rPr lang="ja-JP" altLang="en-US" sz="1050" b="1" dirty="0" smtClean="0">
                  <a:solidFill>
                    <a:prstClr val="white"/>
                  </a:solidFill>
                  <a:latin typeface="Calibri"/>
                  <a:ea typeface="ＭＳ Ｐゴシック" panose="020B0600070205080204" pitchFamily="50" charset="-128"/>
                </a:rPr>
                <a:t>推進</a:t>
              </a:r>
              <a:r>
                <a:rPr lang="ja-JP" altLang="en-US" sz="1050" b="1" dirty="0">
                  <a:solidFill>
                    <a:prstClr val="white"/>
                  </a:solidFill>
                  <a:latin typeface="Calibri"/>
                  <a:ea typeface="ＭＳ Ｐゴシック" panose="020B0600070205080204" pitchFamily="50" charset="-128"/>
                </a:rPr>
                <a:t>委員会</a:t>
              </a:r>
            </a:p>
          </p:txBody>
        </p:sp>
        <p:sp>
          <p:nvSpPr>
            <p:cNvPr id="181" name="角丸四角形 180"/>
            <p:cNvSpPr/>
            <p:nvPr/>
          </p:nvSpPr>
          <p:spPr>
            <a:xfrm>
              <a:off x="4816663" y="7643717"/>
              <a:ext cx="3564344" cy="1301364"/>
            </a:xfrm>
            <a:prstGeom prst="roundRect">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defTabSz="1280160">
                <a:defRPr/>
              </a:pPr>
              <a:r>
                <a:rPr lang="ja-JP" altLang="en-US" sz="1050" b="1" dirty="0">
                  <a:solidFill>
                    <a:prstClr val="white"/>
                  </a:solidFill>
                  <a:latin typeface="Calibri"/>
                  <a:ea typeface="ＭＳ Ｐゴシック" panose="020B0600070205080204" pitchFamily="50" charset="-128"/>
                </a:rPr>
                <a:t>（</a:t>
              </a:r>
              <a:r>
                <a:rPr lang="ja-JP" altLang="en-US" sz="1050" b="1" dirty="0" smtClean="0">
                  <a:solidFill>
                    <a:prstClr val="white"/>
                  </a:solidFill>
                  <a:latin typeface="Calibri"/>
                  <a:ea typeface="ＭＳ Ｐゴシック" panose="020B0600070205080204" pitchFamily="50" charset="-128"/>
                </a:rPr>
                <a:t>一社）</a:t>
              </a:r>
              <a:r>
                <a:rPr lang="en-US" altLang="ja-JP" sz="1050" b="1" dirty="0" smtClean="0">
                  <a:solidFill>
                    <a:prstClr val="white"/>
                  </a:solidFill>
                  <a:latin typeface="Calibri"/>
                  <a:ea typeface="ＭＳ Ｐゴシック" panose="020B0600070205080204" pitchFamily="50" charset="-128"/>
                </a:rPr>
                <a:t>2025</a:t>
              </a:r>
              <a:r>
                <a:rPr lang="ja-JP" altLang="en-US" sz="1050" b="1" dirty="0" smtClean="0">
                  <a:solidFill>
                    <a:prstClr val="white"/>
                  </a:solidFill>
                  <a:latin typeface="Calibri"/>
                  <a:ea typeface="ＭＳ Ｐゴシック" panose="020B0600070205080204" pitchFamily="50" charset="-128"/>
                </a:rPr>
                <a:t>年日本国際博覧会</a:t>
              </a:r>
              <a:endParaRPr lang="en-US" altLang="ja-JP" sz="1050" b="1" dirty="0" smtClean="0">
                <a:solidFill>
                  <a:prstClr val="white"/>
                </a:solidFill>
                <a:latin typeface="Calibri"/>
                <a:ea typeface="ＭＳ Ｐゴシック" panose="020B0600070205080204" pitchFamily="50" charset="-128"/>
              </a:endParaRPr>
            </a:p>
            <a:p>
              <a:pPr algn="ctr" defTabSz="1280160">
                <a:defRPr/>
              </a:pPr>
              <a:r>
                <a:rPr lang="ja-JP" altLang="en-US" sz="1050" b="1" dirty="0" smtClean="0">
                  <a:solidFill>
                    <a:prstClr val="white"/>
                  </a:solidFill>
                  <a:latin typeface="Calibri"/>
                  <a:ea typeface="ＭＳ Ｐゴシック" panose="020B0600070205080204" pitchFamily="50" charset="-128"/>
                </a:rPr>
                <a:t>大阪パビリオン</a:t>
              </a:r>
              <a:endParaRPr lang="en-US" altLang="ja-JP" sz="1050" b="1" dirty="0" smtClean="0">
                <a:solidFill>
                  <a:prstClr val="white"/>
                </a:solidFill>
                <a:latin typeface="Calibri"/>
                <a:ea typeface="ＭＳ Ｐゴシック" panose="020B0600070205080204" pitchFamily="50" charset="-128"/>
              </a:endParaRPr>
            </a:p>
          </p:txBody>
        </p:sp>
        <p:sp>
          <p:nvSpPr>
            <p:cNvPr id="182" name="矢印: 上下 2">
              <a:extLst>
                <a:ext uri="{FF2B5EF4-FFF2-40B4-BE49-F238E27FC236}">
                  <a16:creationId xmlns:a16="http://schemas.microsoft.com/office/drawing/2014/main" id="{A3D2EC6C-B66F-4EDB-BE04-B5ADB21AC939}"/>
                </a:ext>
              </a:extLst>
            </p:cNvPr>
            <p:cNvSpPr/>
            <p:nvPr/>
          </p:nvSpPr>
          <p:spPr>
            <a:xfrm>
              <a:off x="5361521" y="5448420"/>
              <a:ext cx="2474625" cy="1688973"/>
            </a:xfrm>
            <a:prstGeom prst="downArrow">
              <a:avLst>
                <a:gd name="adj1" fmla="val 50000"/>
                <a:gd name="adj2" fmla="val 38421"/>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defRPr/>
              </a:pPr>
              <a:endParaRPr lang="ja-JP" altLang="en-US" sz="900">
                <a:solidFill>
                  <a:prstClr val="white"/>
                </a:solidFill>
                <a:latin typeface="Calibri"/>
                <a:ea typeface="ＭＳ Ｐゴシック" panose="020B0600070205080204" pitchFamily="50" charset="-128"/>
              </a:endParaRPr>
            </a:p>
          </p:txBody>
        </p:sp>
        <p:sp>
          <p:nvSpPr>
            <p:cNvPr id="183" name="テキスト ボックス 182"/>
            <p:cNvSpPr txBox="1"/>
            <p:nvPr/>
          </p:nvSpPr>
          <p:spPr>
            <a:xfrm>
              <a:off x="5061179" y="3514799"/>
              <a:ext cx="2999973" cy="469703"/>
            </a:xfrm>
            <a:prstGeom prst="rect">
              <a:avLst/>
            </a:prstGeom>
            <a:noFill/>
          </p:spPr>
          <p:txBody>
            <a:bodyPr wrap="square" rtlCol="0">
              <a:spAutoFit/>
            </a:bodyPr>
            <a:lstStyle/>
            <a:p>
              <a:pPr algn="ctr" defTabSz="1280160">
                <a:defRPr/>
              </a:pP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企画</a:t>
              </a:r>
              <a:r>
                <a:rPr lang="ja-JP" altLang="en-US" sz="1000" dirty="0" smtClean="0">
                  <a:solidFill>
                    <a:prstClr val="black"/>
                  </a:solidFill>
                  <a:latin typeface="HGP創英角ｺﾞｼｯｸUB" panose="020B0900000000000000" pitchFamily="50" charset="-128"/>
                  <a:ea typeface="HGP創英角ｺﾞｼｯｸUB" panose="020B0900000000000000" pitchFamily="50" charset="-128"/>
                </a:rPr>
                <a:t>組織</a:t>
              </a:r>
              <a:r>
                <a:rPr lang="ja-JP" altLang="en-US" sz="8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800" dirty="0">
                  <a:solidFill>
                    <a:prstClr val="black"/>
                  </a:solidFill>
                  <a:latin typeface="HGP創英角ｺﾞｼｯｸUB" panose="020B0900000000000000" pitchFamily="50" charset="-128"/>
                  <a:ea typeface="HGP創英角ｺﾞｼｯｸUB" panose="020B0900000000000000" pitchFamily="50" charset="-128"/>
                </a:rPr>
                <a:t>基本計画進捗管理）</a:t>
              </a:r>
            </a:p>
          </p:txBody>
        </p:sp>
        <p:sp>
          <p:nvSpPr>
            <p:cNvPr id="184" name="テキスト ボックス 183"/>
            <p:cNvSpPr txBox="1"/>
            <p:nvPr/>
          </p:nvSpPr>
          <p:spPr>
            <a:xfrm>
              <a:off x="8787838" y="3802664"/>
              <a:ext cx="4082670" cy="843247"/>
            </a:xfrm>
            <a:prstGeom prst="rect">
              <a:avLst/>
            </a:prstGeom>
            <a:noFill/>
            <a:ln>
              <a:noFill/>
            </a:ln>
          </p:spPr>
          <p:txBody>
            <a:bodyPr wrap="square" tIns="36000" bIns="36000" rtlCol="0">
              <a:spAutoFit/>
            </a:bodyPr>
            <a:lstStyle/>
            <a:p>
              <a:pPr defTabSz="1280160">
                <a:defRPr/>
              </a:pPr>
              <a:r>
                <a:rPr lang="ja-JP" altLang="en-US" sz="800" dirty="0">
                  <a:solidFill>
                    <a:prstClr val="black"/>
                  </a:solidFill>
                  <a:latin typeface="Calibri"/>
                  <a:ea typeface="ＭＳ Ｐゴシック" panose="020B0600070205080204" pitchFamily="50" charset="-128"/>
                </a:rPr>
                <a:t>・会長：大阪府知事、会長代行：大阪市長</a:t>
              </a:r>
              <a:endParaRPr lang="en-US" altLang="ja-JP" sz="800" dirty="0">
                <a:solidFill>
                  <a:prstClr val="black"/>
                </a:solidFill>
                <a:latin typeface="Calibri"/>
                <a:ea typeface="ＭＳ Ｐゴシック" panose="020B0600070205080204" pitchFamily="50" charset="-128"/>
              </a:endParaRPr>
            </a:p>
            <a:p>
              <a:pPr defTabSz="1280160">
                <a:defRPr/>
              </a:pPr>
              <a:r>
                <a:rPr lang="ja-JP" altLang="en-US" sz="800" dirty="0">
                  <a:solidFill>
                    <a:prstClr val="black"/>
                  </a:solidFill>
                  <a:latin typeface="Calibri"/>
                  <a:ea typeface="ＭＳ Ｐゴシック" panose="020B0600070205080204" pitchFamily="50" charset="-128"/>
                </a:rPr>
                <a:t>・顧問：経済三団体代表</a:t>
              </a:r>
              <a:endParaRPr lang="en-US" altLang="ja-JP" sz="800" dirty="0">
                <a:solidFill>
                  <a:prstClr val="black"/>
                </a:solidFill>
                <a:latin typeface="Calibri"/>
                <a:ea typeface="ＭＳ Ｐゴシック" panose="020B0600070205080204" pitchFamily="50" charset="-128"/>
              </a:endParaRPr>
            </a:p>
            <a:p>
              <a:pPr defTabSz="1280160">
                <a:defRPr/>
              </a:pPr>
              <a:r>
                <a:rPr lang="ja-JP" altLang="en-US" sz="800" dirty="0">
                  <a:solidFill>
                    <a:prstClr val="black"/>
                  </a:solidFill>
                  <a:latin typeface="Calibri"/>
                  <a:ea typeface="ＭＳ Ｐゴシック" panose="020B0600070205080204" pitchFamily="50" charset="-128"/>
                </a:rPr>
                <a:t>・監事（公認会計士、弁護士）</a:t>
              </a:r>
            </a:p>
          </p:txBody>
        </p:sp>
        <p:sp>
          <p:nvSpPr>
            <p:cNvPr id="185" name="テキスト ボックス 184"/>
            <p:cNvSpPr txBox="1"/>
            <p:nvPr/>
          </p:nvSpPr>
          <p:spPr>
            <a:xfrm>
              <a:off x="8659163" y="6143301"/>
              <a:ext cx="3053910" cy="409988"/>
            </a:xfrm>
            <a:prstGeom prst="rect">
              <a:avLst/>
            </a:prstGeom>
            <a:solidFill>
              <a:schemeClr val="bg1"/>
            </a:solidFill>
            <a:ln>
              <a:solidFill>
                <a:schemeClr val="tx1"/>
              </a:solidFill>
            </a:ln>
          </p:spPr>
          <p:txBody>
            <a:bodyPr wrap="square" lIns="36000" tIns="36000" bIns="36000" rtlCol="0">
              <a:spAutoFit/>
            </a:bodyPr>
            <a:lstStyle/>
            <a:p>
              <a:pPr defTabSz="1280160">
                <a:defRPr/>
              </a:pPr>
              <a:r>
                <a:rPr lang="ja-JP" altLang="en-US" sz="900" dirty="0">
                  <a:solidFill>
                    <a:prstClr val="black"/>
                  </a:solidFill>
                  <a:latin typeface="Calibri"/>
                  <a:ea typeface="ＭＳ Ｐゴシック" panose="020B0600070205080204" pitchFamily="50" charset="-128"/>
                </a:rPr>
                <a:t>推進委員会事務局</a:t>
              </a:r>
            </a:p>
          </p:txBody>
        </p:sp>
        <p:sp>
          <p:nvSpPr>
            <p:cNvPr id="186" name="テキスト ボックス 185"/>
            <p:cNvSpPr txBox="1"/>
            <p:nvPr/>
          </p:nvSpPr>
          <p:spPr>
            <a:xfrm>
              <a:off x="8586162" y="4580834"/>
              <a:ext cx="5354950" cy="402901"/>
            </a:xfrm>
            <a:prstGeom prst="rect">
              <a:avLst/>
            </a:prstGeom>
            <a:noFill/>
            <a:ln>
              <a:noFill/>
            </a:ln>
          </p:spPr>
          <p:txBody>
            <a:bodyPr wrap="square" tIns="36000" bIns="36000" rtlCol="0">
              <a:spAutoFit/>
            </a:bodyPr>
            <a:lstStyle/>
            <a:p>
              <a:pPr defTabSz="1280160">
                <a:defRPr/>
              </a:pPr>
              <a:r>
                <a:rPr lang="ja-JP" altLang="en-US" sz="900" dirty="0">
                  <a:solidFill>
                    <a:prstClr val="black"/>
                  </a:solidFill>
                  <a:latin typeface="Calibri"/>
                  <a:ea typeface="ＭＳ Ｐゴシック" panose="020B0600070205080204" pitchFamily="50" charset="-128"/>
                </a:rPr>
                <a:t>協賛</a:t>
              </a:r>
              <a:r>
                <a:rPr lang="ja-JP" altLang="en-US" sz="900" dirty="0" smtClean="0">
                  <a:solidFill>
                    <a:prstClr val="black"/>
                  </a:solidFill>
                  <a:latin typeface="Calibri"/>
                  <a:ea typeface="ＭＳ Ｐゴシック" panose="020B0600070205080204" pitchFamily="50" charset="-128"/>
                </a:rPr>
                <a:t>企業（２０社</a:t>
              </a:r>
              <a:r>
                <a:rPr lang="en-US" altLang="ja-JP" sz="900" dirty="0" smtClean="0">
                  <a:solidFill>
                    <a:prstClr val="black"/>
                  </a:solidFill>
                  <a:latin typeface="Calibri"/>
                  <a:ea typeface="ＭＳ Ｐゴシック" panose="020B0600070205080204" pitchFamily="50" charset="-128"/>
                </a:rPr>
                <a:t>※</a:t>
              </a:r>
              <a:r>
                <a:rPr lang="ja-JP" altLang="en-US" sz="900" dirty="0" smtClean="0">
                  <a:solidFill>
                    <a:prstClr val="black"/>
                  </a:solidFill>
                  <a:latin typeface="Calibri"/>
                  <a:ea typeface="ＭＳ Ｐゴシック" panose="020B0600070205080204" pitchFamily="50" charset="-128"/>
                </a:rPr>
                <a:t>）、</a:t>
              </a:r>
              <a:r>
                <a:rPr lang="ja-JP" altLang="en-US" sz="900" dirty="0">
                  <a:solidFill>
                    <a:prstClr val="black"/>
                  </a:solidFill>
                  <a:latin typeface="Calibri"/>
                  <a:ea typeface="ＭＳ Ｐゴシック" panose="020B0600070205080204" pitchFamily="50" charset="-128"/>
                </a:rPr>
                <a:t>協力</a:t>
              </a:r>
              <a:r>
                <a:rPr lang="ja-JP" altLang="en-US" sz="900" dirty="0" smtClean="0">
                  <a:solidFill>
                    <a:prstClr val="black"/>
                  </a:solidFill>
                  <a:latin typeface="Calibri"/>
                  <a:ea typeface="ＭＳ Ｐゴシック" panose="020B0600070205080204" pitchFamily="50" charset="-128"/>
                </a:rPr>
                <a:t>機関（１２機関</a:t>
              </a:r>
              <a:r>
                <a:rPr lang="en-US" altLang="ja-JP" sz="900" dirty="0" smtClean="0">
                  <a:solidFill>
                    <a:prstClr val="black"/>
                  </a:solidFill>
                  <a:latin typeface="Calibri"/>
                  <a:ea typeface="ＭＳ Ｐゴシック" panose="020B0600070205080204" pitchFamily="50" charset="-128"/>
                </a:rPr>
                <a:t>※</a:t>
              </a:r>
              <a:r>
                <a:rPr lang="ja-JP" altLang="en-US" sz="900" dirty="0" smtClean="0">
                  <a:solidFill>
                    <a:prstClr val="black"/>
                  </a:solidFill>
                  <a:latin typeface="Calibri"/>
                  <a:ea typeface="ＭＳ Ｐゴシック" panose="020B0600070205080204" pitchFamily="50" charset="-128"/>
                </a:rPr>
                <a:t>）　</a:t>
              </a:r>
              <a:r>
                <a:rPr lang="en-US" altLang="ja-JP" sz="800" dirty="0" smtClean="0">
                  <a:solidFill>
                    <a:prstClr val="black"/>
                  </a:solidFill>
                  <a:latin typeface="Calibri"/>
                  <a:ea typeface="ＭＳ Ｐゴシック" panose="020B0600070205080204" pitchFamily="50" charset="-128"/>
                </a:rPr>
                <a:t>※</a:t>
              </a:r>
              <a:r>
                <a:rPr lang="ja-JP" altLang="en-US" sz="800" dirty="0" smtClean="0">
                  <a:solidFill>
                    <a:prstClr val="black"/>
                  </a:solidFill>
                  <a:latin typeface="Calibri"/>
                  <a:ea typeface="ＭＳ Ｐゴシック" panose="020B0600070205080204" pitchFamily="50" charset="-128"/>
                </a:rPr>
                <a:t>６月時点</a:t>
              </a:r>
              <a:endParaRPr lang="ja-JP" altLang="en-US" sz="900" dirty="0">
                <a:solidFill>
                  <a:prstClr val="black"/>
                </a:solidFill>
                <a:latin typeface="Calibri"/>
                <a:ea typeface="ＭＳ Ｐゴシック" panose="020B0600070205080204" pitchFamily="50" charset="-128"/>
              </a:endParaRPr>
            </a:p>
          </p:txBody>
        </p:sp>
        <p:sp>
          <p:nvSpPr>
            <p:cNvPr id="190" name="テキスト ボックス 189"/>
            <p:cNvSpPr txBox="1"/>
            <p:nvPr/>
          </p:nvSpPr>
          <p:spPr>
            <a:xfrm>
              <a:off x="4888213" y="7149601"/>
              <a:ext cx="3467489" cy="469703"/>
            </a:xfrm>
            <a:prstGeom prst="rect">
              <a:avLst/>
            </a:prstGeom>
            <a:noFill/>
          </p:spPr>
          <p:txBody>
            <a:bodyPr wrap="square" rtlCol="0">
              <a:spAutoFit/>
            </a:bodyPr>
            <a:lstStyle/>
            <a:p>
              <a:pPr algn="ctr" defTabSz="1280160">
                <a:defRPr/>
              </a:pP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実行</a:t>
              </a:r>
              <a:r>
                <a:rPr lang="ja-JP" altLang="en-US" sz="1000" dirty="0" smtClean="0">
                  <a:solidFill>
                    <a:prstClr val="black"/>
                  </a:solidFill>
                  <a:latin typeface="HGP創英角ｺﾞｼｯｸUB" panose="020B0900000000000000" pitchFamily="50" charset="-128"/>
                  <a:ea typeface="HGP創英角ｺﾞｼｯｸUB" panose="020B0900000000000000" pitchFamily="50" charset="-128"/>
                </a:rPr>
                <a:t>組織</a:t>
              </a:r>
              <a:r>
                <a:rPr lang="ja-JP" altLang="en-US" sz="8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800" dirty="0">
                  <a:solidFill>
                    <a:prstClr val="black"/>
                  </a:solidFill>
                  <a:latin typeface="HGP創英角ｺﾞｼｯｸUB" panose="020B0900000000000000" pitchFamily="50" charset="-128"/>
                  <a:ea typeface="HGP創英角ｺﾞｼｯｸUB" panose="020B0900000000000000" pitchFamily="50" charset="-128"/>
                </a:rPr>
                <a:t>資金管理、運営、建築）</a:t>
              </a:r>
            </a:p>
          </p:txBody>
        </p:sp>
        <p:sp>
          <p:nvSpPr>
            <p:cNvPr id="191" name="角丸四角形 190"/>
            <p:cNvSpPr/>
            <p:nvPr/>
          </p:nvSpPr>
          <p:spPr>
            <a:xfrm>
              <a:off x="4036709" y="7899920"/>
              <a:ext cx="441372" cy="818586"/>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1280160">
                <a:defRPr/>
              </a:pPr>
              <a:r>
                <a:rPr lang="ja-JP" altLang="en-US" sz="1000" b="1" dirty="0" smtClean="0">
                  <a:solidFill>
                    <a:prstClr val="white"/>
                  </a:solidFill>
                  <a:latin typeface="Calibri"/>
                  <a:ea typeface="ＭＳ Ｐゴシック" panose="020B0600070205080204" pitchFamily="50" charset="-128"/>
                </a:rPr>
                <a:t>新設</a:t>
              </a:r>
              <a:endParaRPr lang="ja-JP" altLang="en-US" sz="1000" b="1" dirty="0">
                <a:solidFill>
                  <a:prstClr val="white"/>
                </a:solidFill>
                <a:latin typeface="Calibri"/>
                <a:ea typeface="ＭＳ Ｐゴシック" panose="020B0600070205080204" pitchFamily="50" charset="-128"/>
              </a:endParaRPr>
            </a:p>
          </p:txBody>
        </p:sp>
        <p:sp>
          <p:nvSpPr>
            <p:cNvPr id="192" name="テキスト ボックス 191"/>
            <p:cNvSpPr txBox="1"/>
            <p:nvPr/>
          </p:nvSpPr>
          <p:spPr>
            <a:xfrm>
              <a:off x="8658796" y="5068632"/>
              <a:ext cx="4344297" cy="990029"/>
            </a:xfrm>
            <a:prstGeom prst="rect">
              <a:avLst/>
            </a:prstGeom>
            <a:solidFill>
              <a:schemeClr val="bg1"/>
            </a:solidFill>
            <a:ln>
              <a:solidFill>
                <a:schemeClr val="tx1"/>
              </a:solidFill>
            </a:ln>
          </p:spPr>
          <p:txBody>
            <a:bodyPr wrap="square" lIns="36000" tIns="72000" rIns="36000" bIns="0" rtlCol="0">
              <a:spAutoFit/>
            </a:bodyPr>
            <a:lstStyle/>
            <a:p>
              <a:pPr defTabSz="1280160">
                <a:defRPr/>
              </a:pPr>
              <a:r>
                <a:rPr lang="ja-JP" altLang="en-US" sz="900" dirty="0">
                  <a:solidFill>
                    <a:prstClr val="black"/>
                  </a:solidFill>
                  <a:latin typeface="Calibri"/>
                  <a:ea typeface="ＭＳ Ｐゴシック" panose="020B0600070205080204" pitchFamily="50" charset="-128"/>
                </a:rPr>
                <a:t>推進</a:t>
              </a:r>
              <a:r>
                <a:rPr lang="ja-JP" altLang="en-US" sz="900" dirty="0" smtClean="0">
                  <a:solidFill>
                    <a:prstClr val="black"/>
                  </a:solidFill>
                  <a:latin typeface="Calibri"/>
                  <a:ea typeface="ＭＳ Ｐゴシック" panose="020B0600070205080204" pitchFamily="50" charset="-128"/>
                </a:rPr>
                <a:t>体制</a:t>
              </a:r>
              <a:endParaRPr lang="en-US" altLang="ja-JP" sz="900" dirty="0" smtClean="0">
                <a:solidFill>
                  <a:prstClr val="black"/>
                </a:solidFill>
                <a:latin typeface="Calibri"/>
                <a:ea typeface="ＭＳ Ｐゴシック" panose="020B0600070205080204" pitchFamily="50" charset="-128"/>
              </a:endParaRPr>
            </a:p>
            <a:p>
              <a:pPr defTabSz="1280160">
                <a:defRPr/>
              </a:pPr>
              <a:endParaRPr lang="en-US" altLang="ja-JP" sz="500" dirty="0">
                <a:solidFill>
                  <a:prstClr val="black"/>
                </a:solidFill>
                <a:latin typeface="Calibri"/>
                <a:ea typeface="ＭＳ Ｐゴシック" panose="020B0600070205080204" pitchFamily="50" charset="-128"/>
              </a:endParaRPr>
            </a:p>
            <a:p>
              <a:pPr defTabSz="1280160">
                <a:defRPr/>
              </a:pPr>
              <a:endParaRPr lang="en-US" altLang="ja-JP" sz="500" dirty="0">
                <a:solidFill>
                  <a:prstClr val="black"/>
                </a:solidFill>
                <a:latin typeface="Calibri"/>
                <a:ea typeface="ＭＳ Ｐゴシック" panose="020B0600070205080204" pitchFamily="50" charset="-128"/>
              </a:endParaRPr>
            </a:p>
            <a:p>
              <a:pPr defTabSz="1280160">
                <a:defRPr/>
              </a:pPr>
              <a:endParaRPr lang="en-US" altLang="ja-JP" sz="500" dirty="0">
                <a:solidFill>
                  <a:prstClr val="black"/>
                </a:solidFill>
                <a:latin typeface="Calibri"/>
                <a:ea typeface="ＭＳ Ｐゴシック" panose="020B0600070205080204" pitchFamily="50" charset="-128"/>
              </a:endParaRPr>
            </a:p>
            <a:p>
              <a:pPr defTabSz="1280160">
                <a:defRPr/>
              </a:pPr>
              <a:endParaRPr lang="en-US" altLang="ja-JP" sz="500" dirty="0">
                <a:solidFill>
                  <a:prstClr val="black"/>
                </a:solidFill>
                <a:latin typeface="Calibri"/>
                <a:ea typeface="ＭＳ Ｐゴシック" panose="020B0600070205080204" pitchFamily="50" charset="-128"/>
              </a:endParaRPr>
            </a:p>
          </p:txBody>
        </p:sp>
        <p:sp>
          <p:nvSpPr>
            <p:cNvPr id="193" name="テキスト ボックス 192"/>
            <p:cNvSpPr txBox="1"/>
            <p:nvPr/>
          </p:nvSpPr>
          <p:spPr>
            <a:xfrm>
              <a:off x="8883557" y="5400906"/>
              <a:ext cx="3490938" cy="910050"/>
            </a:xfrm>
            <a:prstGeom prst="rect">
              <a:avLst/>
            </a:prstGeom>
            <a:noFill/>
            <a:ln>
              <a:noFill/>
            </a:ln>
          </p:spPr>
          <p:txBody>
            <a:bodyPr wrap="square" lIns="36000" rIns="36000" rtlCol="0">
              <a:spAutoFit/>
            </a:bodyPr>
            <a:lstStyle/>
            <a:p>
              <a:pPr defTabSz="1280160">
                <a:defRPr/>
              </a:pPr>
              <a:r>
                <a:rPr lang="ja-JP" altLang="en-US" sz="800" dirty="0">
                  <a:solidFill>
                    <a:prstClr val="black"/>
                  </a:solidFill>
                  <a:latin typeface="Calibri"/>
                  <a:ea typeface="ＭＳ Ｐゴシック" panose="020B0600070205080204" pitchFamily="50" charset="-128"/>
                </a:rPr>
                <a:t>総合プロデューサー</a:t>
              </a:r>
              <a:r>
                <a:rPr lang="ja-JP" altLang="en-US" sz="800" dirty="0" smtClean="0">
                  <a:solidFill>
                    <a:prstClr val="black"/>
                  </a:solidFill>
                  <a:latin typeface="Calibri"/>
                  <a:ea typeface="ＭＳ Ｐゴシック" panose="020B0600070205080204" pitchFamily="50" charset="-128"/>
                </a:rPr>
                <a:t>、スーパバイザー、エキスパート</a:t>
              </a:r>
              <a:endParaRPr lang="en-US" altLang="ja-JP" sz="800" dirty="0">
                <a:solidFill>
                  <a:prstClr val="black"/>
                </a:solidFill>
                <a:latin typeface="Calibri"/>
                <a:ea typeface="ＭＳ Ｐゴシック" panose="020B0600070205080204" pitchFamily="50" charset="-128"/>
              </a:endParaRPr>
            </a:p>
            <a:p>
              <a:pPr defTabSz="1280160">
                <a:defRPr/>
              </a:pPr>
              <a:r>
                <a:rPr lang="ja-JP" altLang="en-US" sz="900" dirty="0">
                  <a:solidFill>
                    <a:prstClr val="black"/>
                  </a:solidFill>
                  <a:latin typeface="Calibri"/>
                  <a:ea typeface="ＭＳ Ｐゴシック" panose="020B0600070205080204" pitchFamily="50" charset="-128"/>
                </a:rPr>
                <a:t>アドバイザリーボード</a:t>
              </a:r>
              <a:r>
                <a:rPr lang="ja-JP" altLang="en-US" sz="800" dirty="0">
                  <a:solidFill>
                    <a:prstClr val="black"/>
                  </a:solidFill>
                  <a:latin typeface="Calibri"/>
                  <a:ea typeface="ＭＳ Ｐゴシック" panose="020B0600070205080204" pitchFamily="50" charset="-128"/>
                </a:rPr>
                <a:t>（ディレクター、アドバイザー）</a:t>
              </a:r>
              <a:endParaRPr lang="ja-JP" altLang="en-US" sz="900" dirty="0">
                <a:solidFill>
                  <a:prstClr val="black"/>
                </a:solidFill>
                <a:latin typeface="Calibri"/>
                <a:ea typeface="ＭＳ Ｐゴシック" panose="020B0600070205080204" pitchFamily="50" charset="-128"/>
              </a:endParaRPr>
            </a:p>
            <a:p>
              <a:pPr defTabSz="1280160">
                <a:defRPr/>
              </a:pPr>
              <a:endParaRPr lang="en-US" altLang="ja-JP" sz="800" dirty="0">
                <a:solidFill>
                  <a:prstClr val="black"/>
                </a:solidFill>
                <a:latin typeface="Calibri"/>
                <a:ea typeface="ＭＳ Ｐゴシック" panose="020B0600070205080204" pitchFamily="50" charset="-128"/>
              </a:endParaRPr>
            </a:p>
          </p:txBody>
        </p:sp>
        <p:sp>
          <p:nvSpPr>
            <p:cNvPr id="196" name="テキスト ボックス 195"/>
            <p:cNvSpPr txBox="1"/>
            <p:nvPr/>
          </p:nvSpPr>
          <p:spPr>
            <a:xfrm>
              <a:off x="6220261" y="5576255"/>
              <a:ext cx="757141" cy="1330179"/>
            </a:xfrm>
            <a:prstGeom prst="rect">
              <a:avLst/>
            </a:prstGeom>
            <a:noFill/>
          </p:spPr>
          <p:txBody>
            <a:bodyPr vert="eaVert" wrap="square" rtlCol="0">
              <a:spAutoFit/>
            </a:bodyPr>
            <a:lstStyle/>
            <a:p>
              <a:pPr algn="ctr" defTabSz="1280160">
                <a:defRPr/>
              </a:pPr>
              <a:r>
                <a:rPr lang="ja-JP" altLang="en-US" sz="1050" dirty="0">
                  <a:solidFill>
                    <a:schemeClr val="bg1"/>
                  </a:solidFill>
                  <a:latin typeface="HGP創英角ｺﾞｼｯｸUB" panose="020B0900000000000000" pitchFamily="50" charset="-128"/>
                  <a:ea typeface="HGP創英角ｺﾞｼｯｸUB" panose="020B0900000000000000" pitchFamily="50" charset="-128"/>
                </a:rPr>
                <a:t>検討内容</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endParaRPr>
            </a:p>
            <a:p>
              <a:pPr algn="ctr" defTabSz="1280160">
                <a:defRPr/>
              </a:pPr>
              <a:r>
                <a:rPr lang="ja-JP" altLang="en-US" sz="1050" dirty="0">
                  <a:solidFill>
                    <a:schemeClr val="bg1"/>
                  </a:solidFill>
                  <a:latin typeface="HGP創英角ｺﾞｼｯｸUB" panose="020B0900000000000000" pitchFamily="50" charset="-128"/>
                  <a:ea typeface="HGP創英角ｺﾞｼｯｸUB" panose="020B0900000000000000" pitchFamily="50" charset="-128"/>
                </a:rPr>
                <a:t>進捗管理</a:t>
              </a:r>
            </a:p>
          </p:txBody>
        </p:sp>
      </p:grpSp>
      <p:sp>
        <p:nvSpPr>
          <p:cNvPr id="197" name="正方形/長方形 196"/>
          <p:cNvSpPr/>
          <p:nvPr/>
        </p:nvSpPr>
        <p:spPr>
          <a:xfrm>
            <a:off x="6322730" y="8019558"/>
            <a:ext cx="6652928" cy="474745"/>
          </a:xfrm>
          <a:prstGeom prst="rect">
            <a:avLst/>
          </a:prstGeom>
        </p:spPr>
        <p:txBody>
          <a:bodyPr wrap="square">
            <a:spAutoFit/>
          </a:bodyPr>
          <a:lstStyle/>
          <a:p>
            <a:pPr lvl="0">
              <a:lnSpc>
                <a:spcPts val="1600"/>
              </a:lnSpc>
            </a:pPr>
            <a:r>
              <a:rPr lang="ja-JP" altLang="en-US" sz="1260" dirty="0" smtClean="0">
                <a:latin typeface="BIZ UDPゴシック" panose="020B0400000000000000" pitchFamily="50" charset="-128"/>
                <a:ea typeface="BIZ UDPゴシック" panose="020B0400000000000000" pitchFamily="50" charset="-128"/>
              </a:rPr>
              <a:t>　▶ 「</a:t>
            </a:r>
            <a:r>
              <a:rPr lang="ja-JP" altLang="en-US" sz="1260" dirty="0">
                <a:latin typeface="BIZ UDPゴシック" panose="020B0400000000000000" pitchFamily="50" charset="-128"/>
                <a:ea typeface="BIZ UDPゴシック" panose="020B0400000000000000" pitchFamily="50" charset="-128"/>
              </a:rPr>
              <a:t>バーチャル大阪」は、大阪の魅力発信と国内外の人々</a:t>
            </a:r>
            <a:r>
              <a:rPr lang="ja-JP" altLang="en-US" sz="1260" dirty="0" smtClean="0">
                <a:latin typeface="BIZ UDPゴシック" panose="020B0400000000000000" pitchFamily="50" charset="-128"/>
                <a:ea typeface="BIZ UDPゴシック" panose="020B0400000000000000" pitchFamily="50" charset="-128"/>
              </a:rPr>
              <a:t>の</a:t>
            </a:r>
            <a:endParaRPr lang="en-US" altLang="ja-JP" sz="1260" dirty="0" smtClean="0">
              <a:latin typeface="BIZ UDPゴシック" panose="020B0400000000000000" pitchFamily="50" charset="-128"/>
              <a:ea typeface="BIZ UDPゴシック" panose="020B0400000000000000" pitchFamily="50" charset="-128"/>
            </a:endParaRPr>
          </a:p>
          <a:p>
            <a:pPr lvl="0">
              <a:lnSpc>
                <a:spcPts val="1600"/>
              </a:lnSpc>
            </a:pPr>
            <a:r>
              <a:rPr lang="en-US" altLang="ja-JP" sz="1260" dirty="0">
                <a:latin typeface="BIZ UDPゴシック" panose="020B0400000000000000" pitchFamily="50" charset="-128"/>
                <a:ea typeface="BIZ UDPゴシック" panose="020B0400000000000000" pitchFamily="50" charset="-128"/>
              </a:rPr>
              <a:t> </a:t>
            </a:r>
            <a:r>
              <a:rPr lang="en-US" altLang="ja-JP" sz="1260" dirty="0" smtClean="0">
                <a:latin typeface="BIZ UDPゴシック" panose="020B0400000000000000" pitchFamily="50" charset="-128"/>
                <a:ea typeface="BIZ UDPゴシック" panose="020B0400000000000000" pitchFamily="50" charset="-128"/>
              </a:rPr>
              <a:t>    </a:t>
            </a:r>
            <a:r>
              <a:rPr lang="ja-JP" altLang="en-US" sz="1260" dirty="0" smtClean="0">
                <a:latin typeface="BIZ UDPゴシック" panose="020B0400000000000000" pitchFamily="50" charset="-128"/>
                <a:ea typeface="BIZ UDPゴシック" panose="020B0400000000000000" pitchFamily="50" charset="-128"/>
              </a:rPr>
              <a:t>交流</a:t>
            </a:r>
            <a:r>
              <a:rPr lang="ja-JP" altLang="en-US" sz="1260" dirty="0">
                <a:latin typeface="BIZ UDPゴシック" panose="020B0400000000000000" pitchFamily="50" charset="-128"/>
                <a:ea typeface="BIZ UDPゴシック" panose="020B0400000000000000" pitchFamily="50" charset="-128"/>
              </a:rPr>
              <a:t>の</a:t>
            </a:r>
            <a:r>
              <a:rPr lang="ja-JP" altLang="en-US" sz="1260" dirty="0" smtClean="0">
                <a:latin typeface="BIZ UDPゴシック" panose="020B0400000000000000" pitchFamily="50" charset="-128"/>
                <a:ea typeface="BIZ UDPゴシック" panose="020B0400000000000000" pitchFamily="50" charset="-128"/>
              </a:rPr>
              <a:t>場と</a:t>
            </a:r>
            <a:r>
              <a:rPr lang="ja-JP" altLang="en-US" sz="1260" dirty="0">
                <a:latin typeface="BIZ UDPゴシック" panose="020B0400000000000000" pitchFamily="50" charset="-128"/>
                <a:ea typeface="BIZ UDPゴシック" panose="020B0400000000000000" pitchFamily="50" charset="-128"/>
              </a:rPr>
              <a:t>して</a:t>
            </a:r>
            <a:r>
              <a:rPr lang="ja-JP" altLang="en-US" sz="1260" dirty="0" smtClean="0">
                <a:latin typeface="BIZ UDPゴシック" panose="020B0400000000000000" pitchFamily="50" charset="-128"/>
                <a:ea typeface="BIZ UDPゴシック" panose="020B0400000000000000" pitchFamily="50" charset="-128"/>
              </a:rPr>
              <a:t>構築したインターネット上</a:t>
            </a:r>
            <a:r>
              <a:rPr lang="ja-JP" altLang="en-US" sz="1260" dirty="0">
                <a:latin typeface="BIZ UDPゴシック" panose="020B0400000000000000" pitchFamily="50" charset="-128"/>
                <a:ea typeface="BIZ UDPゴシック" panose="020B0400000000000000" pitchFamily="50" charset="-128"/>
              </a:rPr>
              <a:t>の仮想</a:t>
            </a:r>
            <a:r>
              <a:rPr lang="ja-JP" altLang="en-US" sz="1260" dirty="0" smtClean="0">
                <a:latin typeface="BIZ UDPゴシック" panose="020B0400000000000000" pitchFamily="50" charset="-128"/>
                <a:ea typeface="BIZ UDPゴシック" panose="020B0400000000000000" pitchFamily="50" charset="-128"/>
              </a:rPr>
              <a:t>空間</a:t>
            </a:r>
            <a:endParaRPr lang="en-US" altLang="ja-JP" sz="1260" dirty="0">
              <a:latin typeface="BIZ UDPゴシック" panose="020B0400000000000000" pitchFamily="50" charset="-128"/>
              <a:ea typeface="BIZ UDPゴシック" panose="020B0400000000000000" pitchFamily="50" charset="-128"/>
            </a:endParaRPr>
          </a:p>
        </p:txBody>
      </p:sp>
      <p:sp>
        <p:nvSpPr>
          <p:cNvPr id="198" name="正方形/長方形 197"/>
          <p:cNvSpPr/>
          <p:nvPr/>
        </p:nvSpPr>
        <p:spPr>
          <a:xfrm>
            <a:off x="6411069" y="5592688"/>
            <a:ext cx="6564589" cy="258179"/>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smtClean="0">
                <a:solidFill>
                  <a:schemeClr val="bg1"/>
                </a:solidFill>
              </a:rPr>
              <a:t>　</a:t>
            </a:r>
            <a:r>
              <a:rPr lang="ja-JP" altLang="en-US" sz="1400" b="1" dirty="0">
                <a:solidFill>
                  <a:schemeClr val="bg1"/>
                </a:solidFill>
              </a:rPr>
              <a:t>４</a:t>
            </a:r>
            <a:r>
              <a:rPr lang="en-US" altLang="ja-JP" sz="1400" b="1" dirty="0" smtClean="0">
                <a:solidFill>
                  <a:schemeClr val="bg1"/>
                </a:solidFill>
              </a:rPr>
              <a:t>.</a:t>
            </a:r>
            <a:r>
              <a:rPr lang="ja-JP" altLang="en-US" sz="1400" b="1" dirty="0">
                <a:latin typeface="+mn-ea"/>
              </a:rPr>
              <a:t>スケジュール</a:t>
            </a:r>
            <a:endParaRPr lang="en-US" altLang="ja-JP" sz="1400" dirty="0">
              <a:latin typeface="+mn-ea"/>
            </a:endParaRPr>
          </a:p>
        </p:txBody>
      </p:sp>
      <p:sp>
        <p:nvSpPr>
          <p:cNvPr id="212" name="正方形/長方形 211"/>
          <p:cNvSpPr/>
          <p:nvPr/>
        </p:nvSpPr>
        <p:spPr>
          <a:xfrm>
            <a:off x="3829745" y="3559564"/>
            <a:ext cx="1770036" cy="246221"/>
          </a:xfrm>
          <a:prstGeom prst="rect">
            <a:avLst/>
          </a:prstGeom>
        </p:spPr>
        <p:txBody>
          <a:bodyPr wrap="none">
            <a:spAutoFit/>
          </a:bodyPr>
          <a:lstStyle/>
          <a:p>
            <a:r>
              <a:rPr lang="ja-JP" altLang="en-US" sz="1000" dirty="0" smtClean="0">
                <a:latin typeface="+mn-ea"/>
              </a:rPr>
              <a:t>（「ミライの医療」のイメージ）</a:t>
            </a:r>
            <a:r>
              <a:rPr lang="ja-JP" altLang="en-US" sz="1000" dirty="0">
                <a:latin typeface="+mn-ea"/>
              </a:rPr>
              <a:t>　</a:t>
            </a:r>
          </a:p>
        </p:txBody>
      </p:sp>
      <p:sp>
        <p:nvSpPr>
          <p:cNvPr id="213" name="正方形/長方形 212"/>
          <p:cNvSpPr/>
          <p:nvPr/>
        </p:nvSpPr>
        <p:spPr>
          <a:xfrm>
            <a:off x="10742681" y="9285025"/>
            <a:ext cx="2066591" cy="246221"/>
          </a:xfrm>
          <a:prstGeom prst="rect">
            <a:avLst/>
          </a:prstGeom>
        </p:spPr>
        <p:txBody>
          <a:bodyPr wrap="none">
            <a:spAutoFit/>
          </a:bodyPr>
          <a:lstStyle/>
          <a:p>
            <a:r>
              <a:rPr lang="ja-JP" altLang="en-US" sz="1000" dirty="0" smtClean="0">
                <a:latin typeface="+mn-ea"/>
              </a:rPr>
              <a:t>（バーチャル大阪「</a:t>
            </a:r>
            <a:r>
              <a:rPr lang="ja-JP" altLang="en-US" sz="1000" dirty="0">
                <a:latin typeface="+mn-ea"/>
              </a:rPr>
              <a:t>新市街</a:t>
            </a:r>
            <a:r>
              <a:rPr lang="ja-JP" altLang="en-US" sz="1000" dirty="0" smtClean="0">
                <a:latin typeface="+mn-ea"/>
              </a:rPr>
              <a:t>」エリア）</a:t>
            </a:r>
            <a:r>
              <a:rPr lang="ja-JP" altLang="en-US" sz="1000" dirty="0">
                <a:latin typeface="+mn-ea"/>
              </a:rPr>
              <a:t>　</a:t>
            </a:r>
          </a:p>
        </p:txBody>
      </p:sp>
      <p:sp>
        <p:nvSpPr>
          <p:cNvPr id="71" name="正方形/長方形 70">
            <a:extLst>
              <a:ext uri="{FF2B5EF4-FFF2-40B4-BE49-F238E27FC236}">
                <a16:creationId xmlns:a16="http://schemas.microsoft.com/office/drawing/2014/main" id="{8855932D-CAD1-493F-AFD0-163600C75C5A}"/>
              </a:ext>
            </a:extLst>
          </p:cNvPr>
          <p:cNvSpPr/>
          <p:nvPr/>
        </p:nvSpPr>
        <p:spPr>
          <a:xfrm>
            <a:off x="6411069" y="7721079"/>
            <a:ext cx="6564589" cy="270059"/>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bg1"/>
                </a:solidFill>
              </a:rPr>
              <a:t>　５</a:t>
            </a:r>
            <a:r>
              <a:rPr lang="en-US" altLang="ja-JP" sz="1400" b="1" dirty="0" smtClean="0">
                <a:solidFill>
                  <a:schemeClr val="bg1"/>
                </a:solidFill>
              </a:rPr>
              <a:t>.</a:t>
            </a:r>
            <a:r>
              <a:rPr lang="ja-JP" altLang="en-US" sz="1400" b="1" dirty="0" smtClean="0">
                <a:solidFill>
                  <a:schemeClr val="bg1"/>
                </a:solidFill>
              </a:rPr>
              <a:t>バーチャル空間の構築（バーチャル大阪）</a:t>
            </a:r>
            <a:endParaRPr lang="ja-JP" altLang="en-US" sz="1400" b="1" dirty="0">
              <a:solidFill>
                <a:schemeClr val="bg1"/>
              </a:solidFill>
            </a:endParaRPr>
          </a:p>
        </p:txBody>
      </p:sp>
      <p:graphicFrame>
        <p:nvGraphicFramePr>
          <p:cNvPr id="80" name="表 79"/>
          <p:cNvGraphicFramePr>
            <a:graphicFrameLocks noGrp="1"/>
          </p:cNvGraphicFramePr>
          <p:nvPr>
            <p:extLst/>
          </p:nvPr>
        </p:nvGraphicFramePr>
        <p:xfrm>
          <a:off x="6620511" y="5952728"/>
          <a:ext cx="6151601" cy="1618246"/>
        </p:xfrm>
        <a:graphic>
          <a:graphicData uri="http://schemas.openxmlformats.org/drawingml/2006/table">
            <a:tbl>
              <a:tblPr firstRow="1" bandRow="1">
                <a:tableStyleId>{5940675A-B579-460E-94D1-54222C63F5DA}</a:tableStyleId>
              </a:tblPr>
              <a:tblGrid>
                <a:gridCol w="754933">
                  <a:extLst>
                    <a:ext uri="{9D8B030D-6E8A-4147-A177-3AD203B41FA5}">
                      <a16:colId xmlns:a16="http://schemas.microsoft.com/office/drawing/2014/main" val="3655077781"/>
                    </a:ext>
                  </a:extLst>
                </a:gridCol>
                <a:gridCol w="1501224">
                  <a:extLst>
                    <a:ext uri="{9D8B030D-6E8A-4147-A177-3AD203B41FA5}">
                      <a16:colId xmlns:a16="http://schemas.microsoft.com/office/drawing/2014/main" val="150755713"/>
                    </a:ext>
                  </a:extLst>
                </a:gridCol>
                <a:gridCol w="1501224">
                  <a:extLst>
                    <a:ext uri="{9D8B030D-6E8A-4147-A177-3AD203B41FA5}">
                      <a16:colId xmlns:a16="http://schemas.microsoft.com/office/drawing/2014/main" val="2549704199"/>
                    </a:ext>
                  </a:extLst>
                </a:gridCol>
                <a:gridCol w="1501224">
                  <a:extLst>
                    <a:ext uri="{9D8B030D-6E8A-4147-A177-3AD203B41FA5}">
                      <a16:colId xmlns:a16="http://schemas.microsoft.com/office/drawing/2014/main" val="225604233"/>
                    </a:ext>
                  </a:extLst>
                </a:gridCol>
                <a:gridCol w="892996">
                  <a:extLst>
                    <a:ext uri="{9D8B030D-6E8A-4147-A177-3AD203B41FA5}">
                      <a16:colId xmlns:a16="http://schemas.microsoft.com/office/drawing/2014/main" val="3566209481"/>
                    </a:ext>
                  </a:extLst>
                </a:gridCol>
              </a:tblGrid>
              <a:tr h="196657">
                <a:tc>
                  <a:txBody>
                    <a:bodyPr/>
                    <a:lstStyle/>
                    <a:p>
                      <a:pPr algn="ctr"/>
                      <a:r>
                        <a:rPr kumimoji="1" lang="ja-JP" altLang="en-US" sz="1000" dirty="0" smtClean="0">
                          <a:latin typeface="Meiryo UI" panose="020B0604030504040204" pitchFamily="50" charset="-128"/>
                          <a:ea typeface="Meiryo UI" panose="020B0604030504040204" pitchFamily="50" charset="-128"/>
                        </a:rPr>
                        <a:t>年  度</a:t>
                      </a:r>
                      <a:endParaRPr kumimoji="1" lang="ja-JP" altLang="en-US" sz="1000" dirty="0">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2022</a:t>
                      </a:r>
                      <a:endParaRPr kumimoji="1" lang="ja-JP" altLang="en-US" sz="1050" dirty="0">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2023</a:t>
                      </a:r>
                      <a:endParaRPr kumimoji="1" lang="ja-JP" altLang="en-US" sz="1050" dirty="0">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2024</a:t>
                      </a:r>
                      <a:endParaRPr kumimoji="1" lang="ja-JP" altLang="en-US" sz="1050" dirty="0">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2025</a:t>
                      </a:r>
                      <a:endParaRPr kumimoji="1" lang="ja-JP" altLang="en-US" sz="1050" dirty="0">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5493176"/>
                  </a:ext>
                </a:extLst>
              </a:tr>
              <a:tr h="413477">
                <a:tc>
                  <a:txBody>
                    <a:bodyPr/>
                    <a:lstStyle/>
                    <a:p>
                      <a:pPr algn="ctr"/>
                      <a:r>
                        <a:rPr kumimoji="1" lang="ja-JP" altLang="en-US" sz="1000" dirty="0" smtClean="0">
                          <a:latin typeface="Meiryo UI" panose="020B0604030504040204" pitchFamily="50" charset="-128"/>
                          <a:ea typeface="Meiryo UI" panose="020B0604030504040204" pitchFamily="50" charset="-128"/>
                        </a:rPr>
                        <a:t>全  体</a:t>
                      </a:r>
                      <a:endParaRPr kumimoji="1" lang="ja-JP" altLang="en-US" sz="1000" dirty="0">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891608"/>
                  </a:ext>
                </a:extLst>
              </a:tr>
              <a:tr h="1008112">
                <a:tc>
                  <a:txBody>
                    <a:bodyPr/>
                    <a:lstStyle/>
                    <a:p>
                      <a:pPr algn="ctr"/>
                      <a:r>
                        <a:rPr kumimoji="1" lang="ja-JP" altLang="en-US" sz="1000" dirty="0" smtClean="0">
                          <a:latin typeface="Meiryo UI" panose="020B0604030504040204" pitchFamily="50" charset="-128"/>
                          <a:ea typeface="Meiryo UI" panose="020B0604030504040204" pitchFamily="50" charset="-128"/>
                        </a:rPr>
                        <a:t>建  築</a:t>
                      </a: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800" dirty="0" smtClean="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pPr algn="ctr"/>
                      <a:endParaRPr kumimoji="1" lang="en-US" altLang="ja-JP" sz="800" dirty="0" smtClean="0">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latin typeface="Meiryo UI" panose="020B0604030504040204" pitchFamily="50" charset="-128"/>
                          <a:ea typeface="Meiryo UI" panose="020B0604030504040204" pitchFamily="50" charset="-128"/>
                        </a:rPr>
                        <a:t>展  示</a:t>
                      </a:r>
                      <a:endParaRPr kumimoji="1" lang="en-US" altLang="ja-JP" sz="1000" dirty="0" smtClean="0">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latin typeface="Meiryo UI" panose="020B0604030504040204" pitchFamily="50" charset="-128"/>
                          <a:ea typeface="Meiryo UI" panose="020B0604030504040204" pitchFamily="50" charset="-128"/>
                        </a:rPr>
                        <a:t>Ｃ  Ｍ</a:t>
                      </a:r>
                      <a:endParaRPr kumimoji="1" lang="en-US" altLang="ja-JP" sz="10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42595"/>
                  </a:ext>
                </a:extLst>
              </a:tr>
            </a:tbl>
          </a:graphicData>
        </a:graphic>
      </p:graphicFrame>
      <p:sp>
        <p:nvSpPr>
          <p:cNvPr id="81" name="ホームベース 80"/>
          <p:cNvSpPr/>
          <p:nvPr/>
        </p:nvSpPr>
        <p:spPr>
          <a:xfrm>
            <a:off x="7372113" y="6364956"/>
            <a:ext cx="2988898" cy="15701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アドバイザリーボード</a:t>
            </a:r>
            <a:r>
              <a:rPr kumimoji="1" lang="ja-JP" altLang="en-US" sz="900" b="1" dirty="0" smtClean="0">
                <a:latin typeface="Meiryo UI" panose="020B0604030504040204" pitchFamily="50" charset="-128"/>
                <a:ea typeface="Meiryo UI" panose="020B0604030504040204" pitchFamily="50" charset="-128"/>
              </a:rPr>
              <a:t>に</a:t>
            </a:r>
            <a:r>
              <a:rPr kumimoji="1" lang="ja-JP" altLang="en-US" sz="900" b="1" dirty="0">
                <a:latin typeface="Meiryo UI" panose="020B0604030504040204" pitchFamily="50" charset="-128"/>
                <a:ea typeface="Meiryo UI" panose="020B0604030504040204" pitchFamily="50" charset="-128"/>
              </a:rPr>
              <a:t>よる出展内容の検討</a:t>
            </a:r>
          </a:p>
        </p:txBody>
      </p:sp>
      <p:sp>
        <p:nvSpPr>
          <p:cNvPr id="82" name="ホームベース 81"/>
          <p:cNvSpPr/>
          <p:nvPr/>
        </p:nvSpPr>
        <p:spPr>
          <a:xfrm>
            <a:off x="7372112" y="6619645"/>
            <a:ext cx="526956" cy="18049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00" b="1" dirty="0">
                <a:latin typeface="Meiryo UI" panose="020B0604030504040204" pitchFamily="50" charset="-128"/>
                <a:ea typeface="Meiryo UI" panose="020B0604030504040204" pitchFamily="50" charset="-128"/>
              </a:rPr>
              <a:t>基本設計</a:t>
            </a:r>
          </a:p>
        </p:txBody>
      </p:sp>
      <p:sp>
        <p:nvSpPr>
          <p:cNvPr id="83" name="ホームベース 82"/>
          <p:cNvSpPr/>
          <p:nvPr/>
        </p:nvSpPr>
        <p:spPr>
          <a:xfrm>
            <a:off x="8883888" y="6842688"/>
            <a:ext cx="3027094" cy="16915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建　築　工　事</a:t>
            </a:r>
            <a:endParaRPr kumimoji="1" lang="ja-JP" altLang="en-US" sz="900" b="1" dirty="0">
              <a:latin typeface="Meiryo UI" panose="020B0604030504040204" pitchFamily="50" charset="-128"/>
              <a:ea typeface="Meiryo UI" panose="020B0604030504040204" pitchFamily="50" charset="-128"/>
            </a:endParaRPr>
          </a:p>
        </p:txBody>
      </p:sp>
      <p:sp>
        <p:nvSpPr>
          <p:cNvPr id="84" name="ホームベース 83"/>
          <p:cNvSpPr/>
          <p:nvPr/>
        </p:nvSpPr>
        <p:spPr>
          <a:xfrm>
            <a:off x="11233721" y="6364956"/>
            <a:ext cx="677260" cy="16534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Meiryo UI" panose="020B0604030504040204" pitchFamily="50" charset="-128"/>
                <a:ea typeface="Meiryo UI" panose="020B0604030504040204" pitchFamily="50" charset="-128"/>
              </a:rPr>
              <a:t>展示搬入</a:t>
            </a:r>
          </a:p>
        </p:txBody>
      </p:sp>
      <p:sp>
        <p:nvSpPr>
          <p:cNvPr id="85" name="角丸四角形 84"/>
          <p:cNvSpPr/>
          <p:nvPr/>
        </p:nvSpPr>
        <p:spPr>
          <a:xfrm>
            <a:off x="11917831" y="6199238"/>
            <a:ext cx="461404" cy="1316578"/>
          </a:xfrm>
          <a:prstGeom prst="roundRect">
            <a:avLst>
              <a:gd name="adj" fmla="val 6115"/>
            </a:avLst>
          </a:prstGeom>
          <a:solidFill>
            <a:schemeClr val="accent6"/>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万　　博</a:t>
            </a:r>
          </a:p>
        </p:txBody>
      </p:sp>
      <p:sp>
        <p:nvSpPr>
          <p:cNvPr id="86" name="ホームベース 85"/>
          <p:cNvSpPr/>
          <p:nvPr/>
        </p:nvSpPr>
        <p:spPr>
          <a:xfrm>
            <a:off x="7905918" y="6617187"/>
            <a:ext cx="971120" cy="17875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実施設計</a:t>
            </a:r>
          </a:p>
        </p:txBody>
      </p:sp>
      <p:sp>
        <p:nvSpPr>
          <p:cNvPr id="87" name="ホームベース 86"/>
          <p:cNvSpPr/>
          <p:nvPr/>
        </p:nvSpPr>
        <p:spPr>
          <a:xfrm>
            <a:off x="7899068" y="6842688"/>
            <a:ext cx="977970" cy="16729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b="1" dirty="0">
                <a:latin typeface="Meiryo UI" panose="020B0604030504040204" pitchFamily="50" charset="-128"/>
                <a:ea typeface="Meiryo UI" panose="020B0604030504040204" pitchFamily="50" charset="-128"/>
              </a:rPr>
              <a:t>技術協力・鋼材発注</a:t>
            </a:r>
          </a:p>
        </p:txBody>
      </p:sp>
      <p:sp>
        <p:nvSpPr>
          <p:cNvPr id="88" name="ホームベース 87"/>
          <p:cNvSpPr/>
          <p:nvPr/>
        </p:nvSpPr>
        <p:spPr>
          <a:xfrm>
            <a:off x="7375000" y="7120990"/>
            <a:ext cx="4535981" cy="1535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a:latin typeface="Meiryo UI" panose="020B0604030504040204" pitchFamily="50" charset="-128"/>
                <a:ea typeface="Meiryo UI" panose="020B0604030504040204" pitchFamily="50" charset="-128"/>
              </a:rPr>
              <a:t>展示</a:t>
            </a:r>
            <a:r>
              <a:rPr kumimoji="1" lang="ja-JP" altLang="en-US" sz="900" b="1" dirty="0" smtClean="0">
                <a:latin typeface="Meiryo UI" panose="020B0604030504040204" pitchFamily="50" charset="-128"/>
                <a:ea typeface="Meiryo UI" panose="020B0604030504040204" pitchFamily="50" charset="-128"/>
              </a:rPr>
              <a:t>設計　・　製作　・　工事</a:t>
            </a:r>
            <a:endParaRPr kumimoji="1" lang="ja-JP" altLang="en-US" sz="900" b="1" dirty="0">
              <a:latin typeface="Meiryo UI" panose="020B0604030504040204" pitchFamily="50" charset="-128"/>
              <a:ea typeface="Meiryo UI" panose="020B0604030504040204" pitchFamily="50" charset="-128"/>
            </a:endParaRPr>
          </a:p>
        </p:txBody>
      </p:sp>
      <p:sp>
        <p:nvSpPr>
          <p:cNvPr id="89" name="ホームベース 88"/>
          <p:cNvSpPr/>
          <p:nvPr/>
        </p:nvSpPr>
        <p:spPr>
          <a:xfrm>
            <a:off x="7373861" y="6190110"/>
            <a:ext cx="2987150" cy="15295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実施</a:t>
            </a:r>
            <a:r>
              <a:rPr kumimoji="1" lang="ja-JP" altLang="en-US" sz="900" b="1" dirty="0" smtClean="0">
                <a:latin typeface="Meiryo UI" panose="020B0604030504040204" pitchFamily="50" charset="-128"/>
                <a:ea typeface="Meiryo UI" panose="020B0604030504040204" pitchFamily="50" charset="-128"/>
              </a:rPr>
              <a:t>計画等策定</a:t>
            </a:r>
            <a:endParaRPr kumimoji="1" lang="ja-JP" altLang="en-US" sz="900" b="1" dirty="0">
              <a:latin typeface="Meiryo UI" panose="020B0604030504040204" pitchFamily="50" charset="-128"/>
              <a:ea typeface="Meiryo UI" panose="020B0604030504040204" pitchFamily="50" charset="-128"/>
            </a:endParaRPr>
          </a:p>
        </p:txBody>
      </p:sp>
      <p:sp>
        <p:nvSpPr>
          <p:cNvPr id="90" name="ホームベース 89"/>
          <p:cNvSpPr/>
          <p:nvPr/>
        </p:nvSpPr>
        <p:spPr>
          <a:xfrm>
            <a:off x="10393302" y="6191469"/>
            <a:ext cx="1517680" cy="15239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運営</a:t>
            </a:r>
            <a:r>
              <a:rPr kumimoji="1" lang="ja-JP" altLang="en-US" sz="900" b="1" dirty="0" smtClean="0">
                <a:latin typeface="Meiryo UI" panose="020B0604030504040204" pitchFamily="50" charset="-128"/>
                <a:ea typeface="Meiryo UI" panose="020B0604030504040204" pitchFamily="50" charset="-128"/>
              </a:rPr>
              <a:t>準備</a:t>
            </a:r>
            <a:endParaRPr kumimoji="1" lang="ja-JP" altLang="en-US" sz="900" b="1" dirty="0">
              <a:latin typeface="Meiryo UI" panose="020B0604030504040204" pitchFamily="50" charset="-128"/>
              <a:ea typeface="Meiryo UI" panose="020B0604030504040204" pitchFamily="50" charset="-128"/>
            </a:endParaRPr>
          </a:p>
        </p:txBody>
      </p:sp>
      <p:sp>
        <p:nvSpPr>
          <p:cNvPr id="91" name="ホームベース 90"/>
          <p:cNvSpPr/>
          <p:nvPr/>
        </p:nvSpPr>
        <p:spPr>
          <a:xfrm>
            <a:off x="7375001" y="7329359"/>
            <a:ext cx="4535981" cy="16231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smtClean="0">
                <a:latin typeface="Meiryo UI" panose="020B0604030504040204" pitchFamily="50" charset="-128"/>
                <a:ea typeface="Meiryo UI" panose="020B0604030504040204" pitchFamily="50" charset="-128"/>
              </a:rPr>
              <a:t>ＣＭ業務</a:t>
            </a:r>
            <a:endParaRPr kumimoji="1" lang="ja-JP" altLang="en-US" sz="900" b="1"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9742410" y="4740701"/>
            <a:ext cx="2048324" cy="214918"/>
          </a:xfrm>
          <a:prstGeom prst="rect">
            <a:avLst/>
          </a:prstGeom>
          <a:solidFill>
            <a:schemeClr val="bg1"/>
          </a:solidFill>
          <a:ln>
            <a:solidFill>
              <a:schemeClr val="tx1"/>
            </a:solidFill>
          </a:ln>
        </p:spPr>
        <p:txBody>
          <a:bodyPr wrap="square" lIns="36000" tIns="36000" bIns="36000" rtlCol="0">
            <a:spAutoFit/>
          </a:bodyPr>
          <a:lstStyle/>
          <a:p>
            <a:pPr defTabSz="1280160">
              <a:defRPr/>
            </a:pPr>
            <a:r>
              <a:rPr lang="ja-JP" altLang="en-US" sz="900" dirty="0" smtClean="0">
                <a:solidFill>
                  <a:prstClr val="black"/>
                </a:solidFill>
                <a:latin typeface="Calibri"/>
                <a:ea typeface="ＭＳ Ｐゴシック" panose="020B0600070205080204" pitchFamily="50" charset="-128"/>
              </a:rPr>
              <a:t>社員：府、市など</a:t>
            </a:r>
            <a:endParaRPr lang="ja-JP" altLang="en-US" sz="900" dirty="0">
              <a:solidFill>
                <a:prstClr val="black"/>
              </a:solidFill>
              <a:latin typeface="Calibri"/>
              <a:ea typeface="ＭＳ Ｐゴシック" panose="020B0600070205080204" pitchFamily="50" charset="-128"/>
            </a:endParaRPr>
          </a:p>
        </p:txBody>
      </p:sp>
      <p:sp>
        <p:nvSpPr>
          <p:cNvPr id="67" name="テキスト ボックス 66"/>
          <p:cNvSpPr txBox="1"/>
          <p:nvPr/>
        </p:nvSpPr>
        <p:spPr>
          <a:xfrm>
            <a:off x="9741319" y="5017730"/>
            <a:ext cx="2048324" cy="214918"/>
          </a:xfrm>
          <a:prstGeom prst="rect">
            <a:avLst/>
          </a:prstGeom>
          <a:solidFill>
            <a:schemeClr val="bg1"/>
          </a:solidFill>
          <a:ln>
            <a:solidFill>
              <a:schemeClr val="tx1"/>
            </a:solidFill>
          </a:ln>
        </p:spPr>
        <p:txBody>
          <a:bodyPr wrap="square" lIns="36000" tIns="36000" bIns="36000" rtlCol="0">
            <a:spAutoFit/>
          </a:bodyPr>
          <a:lstStyle/>
          <a:p>
            <a:pPr defTabSz="1280160">
              <a:defRPr/>
            </a:pPr>
            <a:r>
              <a:rPr lang="ja-JP" altLang="en-US" sz="900" dirty="0">
                <a:solidFill>
                  <a:prstClr val="black"/>
                </a:solidFill>
                <a:latin typeface="Calibri"/>
                <a:ea typeface="ＭＳ Ｐゴシック" panose="020B0600070205080204" pitchFamily="50" charset="-128"/>
              </a:rPr>
              <a:t>事</a:t>
            </a:r>
            <a:r>
              <a:rPr lang="ja-JP" altLang="en-US" sz="900" dirty="0" smtClean="0">
                <a:solidFill>
                  <a:prstClr val="black"/>
                </a:solidFill>
                <a:latin typeface="Calibri"/>
                <a:ea typeface="ＭＳ Ｐゴシック" panose="020B0600070205080204" pitchFamily="50" charset="-128"/>
              </a:rPr>
              <a:t>務局</a:t>
            </a:r>
            <a:endParaRPr lang="ja-JP" altLang="en-US" sz="900" dirty="0">
              <a:solidFill>
                <a:prstClr val="black"/>
              </a:solidFill>
              <a:latin typeface="Calibri"/>
              <a:ea typeface="ＭＳ Ｐゴシック" panose="020B0600070205080204" pitchFamily="50" charset="-128"/>
            </a:endParaRPr>
          </a:p>
        </p:txBody>
      </p:sp>
      <p:sp>
        <p:nvSpPr>
          <p:cNvPr id="65" name="正方形/長方形 64"/>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3</a:t>
            </a:r>
            <a:endParaRPr lang="ja-JP" altLang="en-US"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007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697309" y="6300636"/>
            <a:ext cx="6124709" cy="3127087"/>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697309" y="3840293"/>
            <a:ext cx="6135297" cy="2126371"/>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85844" y="3794108"/>
            <a:ext cx="6325707" cy="5614368"/>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03450" y="724055"/>
            <a:ext cx="12629155" cy="2926495"/>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0" y="-12435"/>
            <a:ext cx="13068300" cy="3768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機運醸成に関する取組み</a:t>
            </a:r>
            <a:endParaRPr lang="ja-JP" altLang="en-US" sz="20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4A74253E-C327-428A-8707-B38B1DDE9BC4}"/>
              </a:ext>
            </a:extLst>
          </p:cNvPr>
          <p:cNvSpPr/>
          <p:nvPr/>
        </p:nvSpPr>
        <p:spPr>
          <a:xfrm>
            <a:off x="11790733" y="29391"/>
            <a:ext cx="1080121" cy="293186"/>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資料４</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正方形/長方形 6">
            <a:extLst>
              <a:ext uri="{FF2B5EF4-FFF2-40B4-BE49-F238E27FC236}">
                <a16:creationId xmlns:a16="http://schemas.microsoft.com/office/drawing/2014/main" id="{D0C136B1-7F89-4103-8FFC-E8FDBDDD6E78}"/>
              </a:ext>
            </a:extLst>
          </p:cNvPr>
          <p:cNvSpPr/>
          <p:nvPr/>
        </p:nvSpPr>
        <p:spPr>
          <a:xfrm>
            <a:off x="212794" y="480120"/>
            <a:ext cx="12642914" cy="279296"/>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latin typeface="+mj-ea"/>
                <a:ea typeface="+mj-ea"/>
              </a:rPr>
              <a:t>　</a:t>
            </a:r>
            <a:r>
              <a:rPr lang="ja-JP" altLang="en-US" sz="1260" b="1" dirty="0" smtClean="0">
                <a:solidFill>
                  <a:schemeClr val="bg1"/>
                </a:solidFill>
                <a:latin typeface="+mj-ea"/>
                <a:ea typeface="+mj-ea"/>
              </a:rPr>
              <a:t>１</a:t>
            </a:r>
            <a:r>
              <a:rPr lang="en-US" altLang="ja-JP" sz="1260" b="1" dirty="0" smtClean="0">
                <a:solidFill>
                  <a:schemeClr val="bg1"/>
                </a:solidFill>
                <a:latin typeface="+mj-ea"/>
                <a:ea typeface="+mj-ea"/>
              </a:rPr>
              <a:t>. </a:t>
            </a:r>
            <a:r>
              <a:rPr lang="ja-JP" altLang="en-US" sz="1260" b="1" dirty="0" smtClean="0">
                <a:solidFill>
                  <a:schemeClr val="bg1"/>
                </a:solidFill>
                <a:latin typeface="+mj-ea"/>
                <a:ea typeface="+mj-ea"/>
              </a:rPr>
              <a:t>開幕</a:t>
            </a:r>
            <a:r>
              <a:rPr lang="en-US" altLang="ja-JP" sz="1260" b="1" dirty="0">
                <a:solidFill>
                  <a:schemeClr val="bg1"/>
                </a:solidFill>
                <a:latin typeface="+mj-ea"/>
                <a:ea typeface="+mj-ea"/>
              </a:rPr>
              <a:t>1000</a:t>
            </a:r>
            <a:r>
              <a:rPr lang="ja-JP" altLang="en-US" sz="1260" b="1" dirty="0">
                <a:solidFill>
                  <a:schemeClr val="bg1"/>
                </a:solidFill>
                <a:latin typeface="+mj-ea"/>
                <a:ea typeface="+mj-ea"/>
              </a:rPr>
              <a:t>日前を契機とした取組み</a:t>
            </a:r>
          </a:p>
        </p:txBody>
      </p:sp>
      <p:sp>
        <p:nvSpPr>
          <p:cNvPr id="10" name="正方形/長方形 9">
            <a:extLst>
              <a:ext uri="{FF2B5EF4-FFF2-40B4-BE49-F238E27FC236}">
                <a16:creationId xmlns:a16="http://schemas.microsoft.com/office/drawing/2014/main" id="{D0C136B1-7F89-4103-8FFC-E8FDBDDD6E78}"/>
              </a:ext>
            </a:extLst>
          </p:cNvPr>
          <p:cNvSpPr/>
          <p:nvPr/>
        </p:nvSpPr>
        <p:spPr>
          <a:xfrm>
            <a:off x="189198" y="3706600"/>
            <a:ext cx="6320386" cy="24117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latin typeface="+mn-ea"/>
              </a:rPr>
              <a:t>　２</a:t>
            </a:r>
            <a:r>
              <a:rPr lang="en-US" altLang="ja-JP" sz="1260" b="1" dirty="0" smtClean="0">
                <a:solidFill>
                  <a:schemeClr val="bg1"/>
                </a:solidFill>
                <a:latin typeface="+mn-ea"/>
              </a:rPr>
              <a:t>.</a:t>
            </a:r>
            <a:r>
              <a:rPr lang="ja-JP" altLang="en-US" sz="1260" b="1" dirty="0" smtClean="0">
                <a:solidFill>
                  <a:schemeClr val="bg1"/>
                </a:solidFill>
                <a:latin typeface="+mn-ea"/>
              </a:rPr>
              <a:t> 関係機関等と連携した</a:t>
            </a:r>
            <a:r>
              <a:rPr lang="en-US" altLang="ja-JP" sz="1260" b="1" dirty="0" smtClean="0">
                <a:solidFill>
                  <a:schemeClr val="bg1"/>
                </a:solidFill>
                <a:latin typeface="+mn-ea"/>
              </a:rPr>
              <a:t>PR</a:t>
            </a:r>
            <a:r>
              <a:rPr lang="ja-JP" altLang="en-US" sz="1260" b="1" dirty="0" smtClean="0">
                <a:solidFill>
                  <a:schemeClr val="bg1"/>
                </a:solidFill>
                <a:latin typeface="+mn-ea"/>
              </a:rPr>
              <a:t>・情報発信</a:t>
            </a:r>
            <a:endParaRPr lang="ja-JP" altLang="en-US" sz="1260" b="1" dirty="0">
              <a:solidFill>
                <a:schemeClr val="bg1"/>
              </a:solidFill>
              <a:latin typeface="+mn-ea"/>
            </a:endParaRPr>
          </a:p>
        </p:txBody>
      </p:sp>
      <p:sp>
        <p:nvSpPr>
          <p:cNvPr id="17" name="正方形/長方形 16"/>
          <p:cNvSpPr/>
          <p:nvPr/>
        </p:nvSpPr>
        <p:spPr>
          <a:xfrm>
            <a:off x="10325611" y="3286385"/>
            <a:ext cx="2366975" cy="362087"/>
          </a:xfrm>
          <a:prstGeom prst="rect">
            <a:avLst/>
          </a:prstGeom>
        </p:spPr>
        <p:txBody>
          <a:bodyPr wrap="square">
            <a:spAutoFit/>
          </a:bodyPr>
          <a:lstStyle/>
          <a:p>
            <a:pPr>
              <a:lnSpc>
                <a:spcPts val="700"/>
              </a:lnSpc>
            </a:pPr>
            <a:r>
              <a:rPr lang="en-US" altLang="ja-JP" sz="800" dirty="0">
                <a:latin typeface="Arial Narrow" panose="020B0606020202030204" pitchFamily="34" charset="0"/>
              </a:rPr>
              <a:t>Minions and all related elements and indicia TM &amp; © 2022 Universal Studios. All rights reserved.</a:t>
            </a:r>
          </a:p>
          <a:p>
            <a:pPr>
              <a:lnSpc>
                <a:spcPts val="700"/>
              </a:lnSpc>
            </a:pPr>
            <a:r>
              <a:rPr lang="en-US" altLang="ja-JP" sz="800" dirty="0">
                <a:latin typeface="Arial Narrow" panose="020B0606020202030204" pitchFamily="34" charset="0"/>
              </a:rPr>
              <a:t>TM &amp; © Universal Studios. All rights reserved.</a:t>
            </a:r>
          </a:p>
        </p:txBody>
      </p:sp>
      <p:sp>
        <p:nvSpPr>
          <p:cNvPr id="21" name="テキスト ボックス 20"/>
          <p:cNvSpPr txBox="1"/>
          <p:nvPr/>
        </p:nvSpPr>
        <p:spPr>
          <a:xfrm>
            <a:off x="216261" y="4001548"/>
            <a:ext cx="6336704" cy="205184"/>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■各種イベントでの</a:t>
            </a:r>
            <a:r>
              <a:rPr lang="en-US" altLang="ja-JP" sz="1260" b="1"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ブース出展・講演等</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03449" y="5509617"/>
            <a:ext cx="6288654" cy="2257028"/>
          </a:xfrm>
          <a:prstGeom prst="rect">
            <a:avLst/>
          </a:prstGeom>
          <a:noFill/>
          <a:ln>
            <a:noFill/>
          </a:ln>
        </p:spPr>
        <p:txBody>
          <a:bodyPr wrap="square" lIns="126000" tIns="0" rIns="126000" bIns="0" rtlCol="0">
            <a:spAutoFit/>
          </a:bodyPr>
          <a:lstStyle/>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大阪府市長会　５月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　　町村長会　５月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・府内市町村への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機運醸成の取組みについて協力を依頼</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●万博首長連合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６月１日</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・全国での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機運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醸成の取組みについて協力を依頼。</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指定都市市長会　７月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6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spc="-1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260" spc="-100" dirty="0" smtClean="0">
                <a:latin typeface="Meiryo UI" panose="020B0604030504040204" pitchFamily="50" charset="-128"/>
                <a:ea typeface="Meiryo UI" panose="020B0604030504040204" pitchFamily="50" charset="-128"/>
                <a:cs typeface="Meiryo UI" panose="020B0604030504040204" pitchFamily="50" charset="-128"/>
              </a:rPr>
              <a:t>日前イベントについて</a:t>
            </a:r>
            <a:r>
              <a:rPr lang="ja-JP" altLang="en-US" sz="1260" spc="-100" dirty="0">
                <a:latin typeface="Meiryo UI" panose="020B0604030504040204" pitchFamily="50" charset="-128"/>
                <a:ea typeface="Meiryo UI" panose="020B0604030504040204" pitchFamily="50" charset="-128"/>
                <a:cs typeface="Meiryo UI" panose="020B0604030504040204" pitchFamily="50" charset="-128"/>
              </a:rPr>
              <a:t>情報</a:t>
            </a:r>
            <a:r>
              <a:rPr lang="ja-JP" altLang="en-US" sz="1260" spc="-100" dirty="0" smtClean="0">
                <a:latin typeface="Meiryo UI" panose="020B0604030504040204" pitchFamily="50" charset="-128"/>
                <a:ea typeface="Meiryo UI" panose="020B0604030504040204" pitchFamily="50" charset="-128"/>
                <a:cs typeface="Meiryo UI" panose="020B0604030504040204" pitchFamily="50" charset="-128"/>
              </a:rPr>
              <a:t>提供し、機運醸成について協力を依頼。</a:t>
            </a:r>
            <a:endParaRPr lang="en-US" altLang="ja-JP" sz="1260" spc="-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・キャラクター</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等のデザインを施した横断幕</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を配付し、各政令市に機運醸成の取組みを呼びかけ。</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●全国知事会</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７月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rotWithShape="1">
          <a:blip r:embed="rId2"/>
          <a:srcRect t="15531"/>
          <a:stretch/>
        </p:blipFill>
        <p:spPr>
          <a:xfrm>
            <a:off x="4474338" y="7650539"/>
            <a:ext cx="2289525" cy="1599751"/>
          </a:xfrm>
          <a:prstGeom prst="rect">
            <a:avLst/>
          </a:prstGeom>
        </p:spPr>
      </p:pic>
      <p:pic>
        <p:nvPicPr>
          <p:cNvPr id="25" name="図 24"/>
          <p:cNvPicPr>
            <a:picLocks noChangeAspect="1"/>
          </p:cNvPicPr>
          <p:nvPr/>
        </p:nvPicPr>
        <p:blipFill>
          <a:blip r:embed="rId3"/>
          <a:stretch>
            <a:fillRect/>
          </a:stretch>
        </p:blipFill>
        <p:spPr>
          <a:xfrm>
            <a:off x="4280756" y="5908413"/>
            <a:ext cx="2185504" cy="806207"/>
          </a:xfrm>
          <a:prstGeom prst="rect">
            <a:avLst/>
          </a:prstGeom>
        </p:spPr>
      </p:pic>
      <p:sp>
        <p:nvSpPr>
          <p:cNvPr id="26" name="正方形/長方形 25"/>
          <p:cNvSpPr/>
          <p:nvPr/>
        </p:nvSpPr>
        <p:spPr>
          <a:xfrm>
            <a:off x="4804529" y="9004069"/>
            <a:ext cx="1527982" cy="246221"/>
          </a:xfrm>
          <a:prstGeom prst="rect">
            <a:avLst/>
          </a:prstGeom>
        </p:spPr>
        <p:txBody>
          <a:bodyPr wrap="none">
            <a:spAutoFit/>
          </a:bodyPr>
          <a:lstStyle/>
          <a:p>
            <a:r>
              <a:rPr lang="ja-JP" altLang="en-US" sz="1000" dirty="0" smtClean="0">
                <a:latin typeface="+mn-ea"/>
              </a:rPr>
              <a:t>（</a:t>
            </a:r>
            <a:r>
              <a:rPr lang="ja-JP" altLang="en-US" sz="1000" dirty="0">
                <a:latin typeface="+mn-ea"/>
              </a:rPr>
              <a:t>全国知事会</a:t>
            </a:r>
            <a:r>
              <a:rPr lang="ja-JP" altLang="en-US" sz="1000" dirty="0" smtClean="0">
                <a:latin typeface="+mn-ea"/>
              </a:rPr>
              <a:t>の様子）</a:t>
            </a:r>
            <a:r>
              <a:rPr lang="ja-JP" altLang="en-US" sz="1000" dirty="0">
                <a:latin typeface="+mn-ea"/>
              </a:rPr>
              <a:t>　</a:t>
            </a:r>
          </a:p>
        </p:txBody>
      </p:sp>
      <p:sp>
        <p:nvSpPr>
          <p:cNvPr id="27" name="正方形/長方形 26"/>
          <p:cNvSpPr/>
          <p:nvPr/>
        </p:nvSpPr>
        <p:spPr>
          <a:xfrm>
            <a:off x="4885296" y="6741980"/>
            <a:ext cx="910827" cy="246221"/>
          </a:xfrm>
          <a:prstGeom prst="rect">
            <a:avLst/>
          </a:prstGeom>
        </p:spPr>
        <p:txBody>
          <a:bodyPr wrap="none">
            <a:spAutoFit/>
          </a:bodyPr>
          <a:lstStyle/>
          <a:p>
            <a:r>
              <a:rPr lang="ja-JP" altLang="en-US" sz="1000" dirty="0" smtClean="0">
                <a:latin typeface="+mn-ea"/>
              </a:rPr>
              <a:t>（横断幕）</a:t>
            </a:r>
            <a:r>
              <a:rPr lang="ja-JP" altLang="en-US" sz="1000" dirty="0">
                <a:latin typeface="+mn-ea"/>
              </a:rPr>
              <a:t>　</a:t>
            </a:r>
          </a:p>
        </p:txBody>
      </p:sp>
      <p:sp>
        <p:nvSpPr>
          <p:cNvPr id="32" name="正方形/長方形 31">
            <a:extLst>
              <a:ext uri="{FF2B5EF4-FFF2-40B4-BE49-F238E27FC236}">
                <a16:creationId xmlns:a16="http://schemas.microsoft.com/office/drawing/2014/main" id="{D0C136B1-7F89-4103-8FFC-E8FDBDDD6E78}"/>
              </a:ext>
            </a:extLst>
          </p:cNvPr>
          <p:cNvSpPr/>
          <p:nvPr/>
        </p:nvSpPr>
        <p:spPr>
          <a:xfrm>
            <a:off x="6689565" y="3694535"/>
            <a:ext cx="6156377" cy="24771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latin typeface="+mj-ea"/>
                <a:ea typeface="+mj-ea"/>
              </a:rPr>
              <a:t>　３</a:t>
            </a:r>
            <a:r>
              <a:rPr lang="ja-JP" altLang="en-US" sz="1260" b="1" dirty="0" smtClean="0">
                <a:solidFill>
                  <a:schemeClr val="bg1"/>
                </a:solidFill>
                <a:latin typeface="+mj-ea"/>
                <a:ea typeface="+mj-ea"/>
              </a:rPr>
              <a:t>．</a:t>
            </a:r>
            <a:r>
              <a:rPr lang="en-US" altLang="ja-JP" sz="1260" b="1" dirty="0" smtClean="0">
                <a:solidFill>
                  <a:schemeClr val="bg1"/>
                </a:solidFill>
                <a:latin typeface="+mj-ea"/>
                <a:ea typeface="+mj-ea"/>
              </a:rPr>
              <a:t> </a:t>
            </a:r>
            <a:r>
              <a:rPr lang="ja-JP" altLang="en-US" sz="1260" b="1" dirty="0" smtClean="0">
                <a:solidFill>
                  <a:schemeClr val="bg1"/>
                </a:solidFill>
                <a:latin typeface="+mj-ea"/>
                <a:ea typeface="+mj-ea"/>
              </a:rPr>
              <a:t>万博の桜</a:t>
            </a:r>
            <a:r>
              <a:rPr lang="en-US" altLang="ja-JP" sz="1260" b="1" dirty="0" smtClean="0">
                <a:solidFill>
                  <a:schemeClr val="bg1"/>
                </a:solidFill>
                <a:latin typeface="+mj-ea"/>
                <a:ea typeface="+mj-ea"/>
              </a:rPr>
              <a:t>2025</a:t>
            </a:r>
            <a:endParaRPr lang="ja-JP" altLang="en-US" sz="1260" b="1" dirty="0">
              <a:solidFill>
                <a:schemeClr val="bg1"/>
              </a:solidFill>
              <a:latin typeface="+mj-ea"/>
              <a:ea typeface="+mj-ea"/>
            </a:endParaRPr>
          </a:p>
        </p:txBody>
      </p:sp>
      <p:sp>
        <p:nvSpPr>
          <p:cNvPr id="33" name="テキスト ボックス 32"/>
          <p:cNvSpPr txBox="1"/>
          <p:nvPr/>
        </p:nvSpPr>
        <p:spPr>
          <a:xfrm>
            <a:off x="6631626" y="4267383"/>
            <a:ext cx="4953861" cy="461665"/>
          </a:xfrm>
          <a:prstGeom prst="rect">
            <a:avLst/>
          </a:prstGeom>
          <a:noFill/>
          <a:ln>
            <a:noFill/>
          </a:ln>
        </p:spPr>
        <p:txBody>
          <a:bodyPr wrap="square" lIns="126000" tIns="0" rIns="126000" bIns="0" rtlCol="0">
            <a:spAutoFit/>
          </a:bodyPr>
          <a:lstStyle/>
          <a:p>
            <a:pPr marL="126682" indent="-126682">
              <a:lnSpc>
                <a:spcPts val="18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チラシ、ポスターの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府内</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各所への掲示を行うとともに、各種イベントの際に周知活動を行うなど継続的な寄附の呼びかけを実施。</a:t>
            </a:r>
          </a:p>
        </p:txBody>
      </p:sp>
      <p:pic>
        <p:nvPicPr>
          <p:cNvPr id="34" name="図 33"/>
          <p:cNvPicPr>
            <a:picLocks noChangeAspect="1"/>
          </p:cNvPicPr>
          <p:nvPr/>
        </p:nvPicPr>
        <p:blipFill>
          <a:blip r:embed="rId4"/>
          <a:stretch>
            <a:fillRect/>
          </a:stretch>
        </p:blipFill>
        <p:spPr>
          <a:xfrm>
            <a:off x="11538471" y="4172583"/>
            <a:ext cx="1009749" cy="1390673"/>
          </a:xfrm>
          <a:prstGeom prst="rect">
            <a:avLst/>
          </a:prstGeom>
        </p:spPr>
      </p:pic>
      <p:sp>
        <p:nvSpPr>
          <p:cNvPr id="40" name="正方形/長方形 39">
            <a:extLst>
              <a:ext uri="{FF2B5EF4-FFF2-40B4-BE49-F238E27FC236}">
                <a16:creationId xmlns:a16="http://schemas.microsoft.com/office/drawing/2014/main" id="{D0C136B1-7F89-4103-8FFC-E8FDBDDD6E78}"/>
              </a:ext>
            </a:extLst>
          </p:cNvPr>
          <p:cNvSpPr/>
          <p:nvPr/>
        </p:nvSpPr>
        <p:spPr>
          <a:xfrm>
            <a:off x="6697309" y="6096744"/>
            <a:ext cx="6124709" cy="280752"/>
          </a:xfrm>
          <a:prstGeom prst="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latin typeface="+mj-ea"/>
                <a:ea typeface="+mj-ea"/>
              </a:rPr>
              <a:t>　</a:t>
            </a:r>
            <a:r>
              <a:rPr lang="ja-JP" altLang="en-US" sz="1260" b="1" dirty="0" smtClean="0">
                <a:solidFill>
                  <a:schemeClr val="bg1"/>
                </a:solidFill>
                <a:latin typeface="+mj-ea"/>
                <a:ea typeface="+mj-ea"/>
              </a:rPr>
              <a:t>４</a:t>
            </a:r>
            <a:r>
              <a:rPr lang="en-US" altLang="ja-JP" sz="1260" b="1" dirty="0" smtClean="0">
                <a:solidFill>
                  <a:schemeClr val="bg1"/>
                </a:solidFill>
                <a:latin typeface="+mj-ea"/>
                <a:ea typeface="+mj-ea"/>
              </a:rPr>
              <a:t>. </a:t>
            </a:r>
            <a:r>
              <a:rPr lang="ja-JP" altLang="en-US" sz="1260" b="1" dirty="0" smtClean="0">
                <a:solidFill>
                  <a:schemeClr val="bg1"/>
                </a:solidFill>
                <a:latin typeface="+mj-ea"/>
                <a:ea typeface="+mj-ea"/>
              </a:rPr>
              <a:t>特別仕様のナンバープレートのデザイン等の決定</a:t>
            </a:r>
            <a:endParaRPr lang="ja-JP" altLang="en-US" sz="1260" b="1" dirty="0">
              <a:solidFill>
                <a:schemeClr val="bg1"/>
              </a:solidFill>
              <a:latin typeface="+mj-ea"/>
              <a:ea typeface="+mj-ea"/>
            </a:endParaRPr>
          </a:p>
        </p:txBody>
      </p:sp>
      <p:sp>
        <p:nvSpPr>
          <p:cNvPr id="42" name="テキスト ボックス 41"/>
          <p:cNvSpPr txBox="1"/>
          <p:nvPr/>
        </p:nvSpPr>
        <p:spPr>
          <a:xfrm>
            <a:off x="6703307" y="6478268"/>
            <a:ext cx="6108125" cy="692497"/>
          </a:xfrm>
          <a:prstGeom prst="rect">
            <a:avLst/>
          </a:prstGeom>
          <a:noFill/>
          <a:ln>
            <a:noFill/>
          </a:ln>
        </p:spPr>
        <p:txBody>
          <a:bodyPr wrap="square" lIns="126000" tIns="0" rIns="126000" bIns="0" rtlCol="0">
            <a:spAutoFit/>
          </a:bodyPr>
          <a:lstStyle/>
          <a:p>
            <a:pPr marL="126682" indent="-126682">
              <a:lnSpc>
                <a:spcPts val="18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日、国交省が</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年大阪・関西万博特別</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仕様</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ナンバープレートのデザイン及び交付スケジュール</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決定し、</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年秋から</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年までの期間限定で、全国の希望者へ交付。</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3" descr="460e7137-678d-452c-9e30-81e520347f54@JPNP28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50" t="25104" b="35511"/>
          <a:stretch/>
        </p:blipFill>
        <p:spPr bwMode="auto">
          <a:xfrm>
            <a:off x="7178312" y="1830123"/>
            <a:ext cx="1985499" cy="119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descr="\\APFF001C\OA-gf0003$\ユーザ作業用フォルダ\52_1000日前\★★メインイベント　1000 Days to Go!\220718_■オフィシャル映像・画像関係\来てな事務局より提供_オフィシャル素材\写真（使用にあたり権利表記ルール厳守すること）\file20220722\_8100325（万博キャラ愛称発表２）.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0392196" y="1635164"/>
            <a:ext cx="2045630" cy="1365236"/>
          </a:xfrm>
          <a:prstGeom prst="rect">
            <a:avLst/>
          </a:prstGeom>
          <a:noFill/>
          <a:ln>
            <a:noFill/>
          </a:ln>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1167" y="1820368"/>
            <a:ext cx="874057" cy="1174306"/>
          </a:xfrm>
          <a:prstGeom prst="rect">
            <a:avLst/>
          </a:prstGeom>
        </p:spPr>
      </p:pic>
      <p:sp>
        <p:nvSpPr>
          <p:cNvPr id="48" name="正方形/長方形 47"/>
          <p:cNvSpPr/>
          <p:nvPr/>
        </p:nvSpPr>
        <p:spPr>
          <a:xfrm>
            <a:off x="7016000" y="3019077"/>
            <a:ext cx="2504212" cy="246221"/>
          </a:xfrm>
          <a:prstGeom prst="rect">
            <a:avLst/>
          </a:prstGeom>
        </p:spPr>
        <p:txBody>
          <a:bodyPr wrap="none">
            <a:spAutoFit/>
          </a:bodyPr>
          <a:lstStyle/>
          <a:p>
            <a:r>
              <a:rPr lang="ja-JP" altLang="en-US" sz="1000" dirty="0" smtClean="0">
                <a:latin typeface="+mn-ea"/>
              </a:rPr>
              <a:t>（大阪府庁正面玄関ロビーにおける装飾）</a:t>
            </a:r>
            <a:r>
              <a:rPr lang="ja-JP" altLang="en-US" sz="1000" dirty="0">
                <a:latin typeface="+mn-ea"/>
              </a:rPr>
              <a:t>　</a:t>
            </a:r>
          </a:p>
        </p:txBody>
      </p:sp>
      <p:sp>
        <p:nvSpPr>
          <p:cNvPr id="49" name="正方形/長方形 48"/>
          <p:cNvSpPr/>
          <p:nvPr/>
        </p:nvSpPr>
        <p:spPr>
          <a:xfrm>
            <a:off x="10460933" y="3042211"/>
            <a:ext cx="2114681" cy="246221"/>
          </a:xfrm>
          <a:prstGeom prst="rect">
            <a:avLst/>
          </a:prstGeom>
        </p:spPr>
        <p:txBody>
          <a:bodyPr wrap="none">
            <a:spAutoFit/>
          </a:bodyPr>
          <a:lstStyle/>
          <a:p>
            <a:r>
              <a:rPr lang="ja-JP" altLang="en-US" sz="1000" dirty="0" smtClean="0">
                <a:latin typeface="+mn-ea"/>
              </a:rPr>
              <a:t>（「</a:t>
            </a:r>
            <a:r>
              <a:rPr lang="en-US" altLang="ja-JP" sz="1000" dirty="0" smtClean="0">
                <a:latin typeface="+mn-ea"/>
              </a:rPr>
              <a:t>1000 Days to Go!</a:t>
            </a:r>
            <a:r>
              <a:rPr lang="ja-JP" altLang="en-US" sz="1000" dirty="0" smtClean="0">
                <a:latin typeface="+mn-ea"/>
              </a:rPr>
              <a:t>」の様子）</a:t>
            </a:r>
            <a:r>
              <a:rPr lang="ja-JP" altLang="en-US" sz="1000" dirty="0">
                <a:latin typeface="+mn-ea"/>
              </a:rPr>
              <a:t>　</a:t>
            </a:r>
          </a:p>
        </p:txBody>
      </p:sp>
      <p:sp>
        <p:nvSpPr>
          <p:cNvPr id="50" name="正方形/長方形 49"/>
          <p:cNvSpPr/>
          <p:nvPr/>
        </p:nvSpPr>
        <p:spPr>
          <a:xfrm>
            <a:off x="9370224" y="3065260"/>
            <a:ext cx="1026243" cy="246221"/>
          </a:xfrm>
          <a:prstGeom prst="rect">
            <a:avLst/>
          </a:prstGeom>
        </p:spPr>
        <p:txBody>
          <a:bodyPr wrap="none">
            <a:spAutoFit/>
          </a:bodyPr>
          <a:lstStyle/>
          <a:p>
            <a:r>
              <a:rPr lang="ja-JP" altLang="en-US" sz="1000" dirty="0">
                <a:latin typeface="+mn-ea"/>
              </a:rPr>
              <a:t>（</a:t>
            </a:r>
            <a:r>
              <a:rPr lang="ja-JP" altLang="en-US" sz="1000" dirty="0" smtClean="0">
                <a:latin typeface="+mn-ea"/>
              </a:rPr>
              <a:t>ミャクミャク）</a:t>
            </a:r>
            <a:r>
              <a:rPr lang="ja-JP" altLang="en-US" sz="1000" dirty="0">
                <a:latin typeface="+mn-ea"/>
              </a:rPr>
              <a:t>　</a:t>
            </a:r>
          </a:p>
        </p:txBody>
      </p:sp>
      <p:sp>
        <p:nvSpPr>
          <p:cNvPr id="52" name="テキスト ボックス 51"/>
          <p:cNvSpPr txBox="1"/>
          <p:nvPr/>
        </p:nvSpPr>
        <p:spPr>
          <a:xfrm>
            <a:off x="133513" y="1992288"/>
            <a:ext cx="7044800" cy="1231106"/>
          </a:xfrm>
          <a:prstGeom prst="rect">
            <a:avLst/>
          </a:prstGeom>
          <a:noFill/>
          <a:ln>
            <a:noFill/>
          </a:ln>
        </p:spPr>
        <p:txBody>
          <a:bodyPr wrap="square" lIns="126000" tIns="0" rIns="126000" bIns="0" rtlCol="0">
            <a:spAutoFit/>
          </a:bodyPr>
          <a:lstStyle/>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府庁・大阪市</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役所の正面玄関ロビーにて、ロゴやキャラクターを施したカウントダウンクロック</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キャラクターパネル、タペストリー</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などを用いた装飾の</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キャラクター</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等のデザインを施した横断幕を作成し、全国都道府県、指定都市に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配付し、</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
            </a:r>
            <a:br>
              <a:rPr lang="en-US" altLang="ja-JP" sz="1260" dirty="0">
                <a:latin typeface="Meiryo UI" panose="020B0604030504040204" pitchFamily="50" charset="-128"/>
                <a:ea typeface="Meiryo UI" panose="020B0604030504040204" pitchFamily="50" charset="-128"/>
                <a:cs typeface="Meiryo UI" panose="020B0604030504040204" pitchFamily="50" charset="-128"/>
              </a:rPr>
            </a:b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全国での機運醸成の取組みを呼びかけ。</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府・市</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市町村が所有する公用車</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にキャラクター</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等のデザインを施したステッカーを貼付する</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よう</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協力依頼。</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95895" y="5297692"/>
            <a:ext cx="6336704" cy="387798"/>
          </a:xfrm>
          <a:prstGeom prst="rect">
            <a:avLst/>
          </a:prstGeom>
          <a:noFill/>
          <a:ln>
            <a:noFill/>
          </a:ln>
        </p:spPr>
        <p:txBody>
          <a:bodyPr wrap="square" lIns="126000" tIns="0" rIns="126000" bIns="0" rtlCol="0">
            <a:spAutoFit/>
          </a:bodyPr>
          <a:lstStyle/>
          <a:p>
            <a:pPr marL="126682" indent="-126682"/>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■行政ネットワークを活用した</a:t>
            </a:r>
            <a:r>
              <a:rPr lang="en-US" altLang="ja-JP" sz="1260" b="1"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245726" y="8011049"/>
            <a:ext cx="4329140" cy="913070"/>
          </a:xfrm>
          <a:prstGeom prst="rect">
            <a:avLst/>
          </a:prstGeom>
          <a:noFill/>
          <a:ln>
            <a:noFill/>
          </a:ln>
        </p:spPr>
        <p:txBody>
          <a:bodyPr wrap="square" rtlCol="0">
            <a:spAutoFit/>
          </a:bodyPr>
          <a:lstStyle/>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・関西万博の成功に向けて</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、全国知事会の都道府県に対して、オールジャパンでの協力</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を依頼。</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作成した横断幕を各都道府県に</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配付し、全国</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での機運醸成の取組みを呼びかけ</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105154" y="4241202"/>
            <a:ext cx="6369900" cy="1219821"/>
          </a:xfrm>
          <a:prstGeom prst="rect">
            <a:avLst/>
          </a:prstGeom>
          <a:noFill/>
          <a:ln>
            <a:noFill/>
          </a:ln>
        </p:spPr>
        <p:txBody>
          <a:bodyPr wrap="square" lIns="126000" tIns="0" rIns="126000" bIns="0" rtlCol="0">
            <a:spAutoFit/>
          </a:bodyPr>
          <a:lstStyle/>
          <a:p>
            <a:pPr marL="126682" indent="-126682">
              <a:lnSpc>
                <a:spcPts val="1600"/>
              </a:lnSpc>
            </a:pP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集客</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が多数見込まれるイベントを優先的に、万博の</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ブースを出展するなど万博の</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意義やテーマ</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の発信</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を行う</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ことに加え、府内市町村や関係機関等が主催する集客イベントと連携して、主催者が設置するブースにて万博</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グッズ（缶バッジ、シール、ポケットティッシュ等）を配付</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イベントでの出展・講演の実績（</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４年３～８月末）</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今後も様々なイベントに出展予定。　</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155399" y="867613"/>
            <a:ext cx="6336704" cy="205184"/>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b="1" dirty="0" smtClean="0">
                <a:latin typeface="Meiryo UI" panose="020B0604030504040204" pitchFamily="50" charset="-128"/>
                <a:ea typeface="Meiryo UI" panose="020B0604030504040204" pitchFamily="50" charset="-128"/>
                <a:cs typeface="Meiryo UI" panose="020B0604030504040204" pitchFamily="50" charset="-128"/>
              </a:rPr>
              <a:t>1000 Days to Go!</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の開催</a:t>
            </a:r>
            <a:r>
              <a:rPr lang="en-US" altLang="ja-JP" sz="1260" b="1" dirty="0" smtClean="0">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19" name="グループ化 18"/>
          <p:cNvGrpSpPr/>
          <p:nvPr/>
        </p:nvGrpSpPr>
        <p:grpSpPr>
          <a:xfrm>
            <a:off x="133513" y="1107939"/>
            <a:ext cx="12154274" cy="615553"/>
            <a:chOff x="152321" y="2731970"/>
            <a:chExt cx="6031065" cy="615553"/>
          </a:xfrm>
        </p:grpSpPr>
        <p:sp>
          <p:nvSpPr>
            <p:cNvPr id="57" name="テキスト ボックス 56"/>
            <p:cNvSpPr txBox="1"/>
            <p:nvPr/>
          </p:nvSpPr>
          <p:spPr>
            <a:xfrm>
              <a:off x="152321" y="2731970"/>
              <a:ext cx="6031065" cy="615553"/>
            </a:xfrm>
            <a:prstGeom prst="rect">
              <a:avLst/>
            </a:prstGeom>
            <a:noFill/>
            <a:ln>
              <a:noFill/>
            </a:ln>
          </p:spPr>
          <p:txBody>
            <a:bodyPr wrap="square" lIns="126000" tIns="0" rIns="126000" bIns="0" rtlCol="0">
              <a:spAutoFit/>
            </a:bodyPr>
            <a:lstStyle/>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開幕</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日前にあたる</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協会、国、経済界と</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し取組み</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を実施。</a:t>
              </a: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大阪来てな</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キャンペーン</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キックオフイベント」（府民文化部実施事業）において</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、開幕</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日前イベント「</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1000 Days to Go! </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 を開催（＠</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USJ</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公式キャラクターの愛称「ミャクミャク</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（英：</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MYAKU-MYAKU</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）」発表や公式テーマソング「この地球の続きを／コブクロ」の発表等のプログラムを実施。</a:t>
              </a:r>
            </a:p>
          </p:txBody>
        </p:sp>
        <p:sp>
          <p:nvSpPr>
            <p:cNvPr id="13" name="テキスト ボックス 12"/>
            <p:cNvSpPr txBox="1"/>
            <p:nvPr/>
          </p:nvSpPr>
          <p:spPr>
            <a:xfrm>
              <a:off x="3246513" y="3056224"/>
              <a:ext cx="385042" cy="200055"/>
            </a:xfrm>
            <a:prstGeom prst="rect">
              <a:avLst/>
            </a:prstGeom>
            <a:noFill/>
          </p:spPr>
          <p:txBody>
            <a:bodyPr wrap="none" rtlCol="0">
              <a:spAutoFit/>
            </a:bodyPr>
            <a:lstStyle/>
            <a:p>
              <a:r>
                <a:rPr lang="ja-JP" altLang="en-US" sz="700" dirty="0" smtClean="0"/>
                <a:t>ほ　し</a:t>
              </a:r>
              <a:endParaRPr kumimoji="1" lang="ja-JP" altLang="en-US" sz="700" dirty="0"/>
            </a:p>
          </p:txBody>
        </p:sp>
      </p:grpSp>
      <p:sp>
        <p:nvSpPr>
          <p:cNvPr id="58" name="テキスト ボックス 57"/>
          <p:cNvSpPr txBox="1"/>
          <p:nvPr/>
        </p:nvSpPr>
        <p:spPr>
          <a:xfrm>
            <a:off x="180346" y="1776264"/>
            <a:ext cx="6336704" cy="205184"/>
          </a:xfrm>
          <a:prstGeom prst="rect">
            <a:avLst/>
          </a:prstGeom>
          <a:noFill/>
          <a:ln>
            <a:noFill/>
          </a:ln>
        </p:spPr>
        <p:txBody>
          <a:bodyPr wrap="square" lIns="126000" tIns="0" rIns="126000" bIns="0" rtlCol="0">
            <a:spAutoFit/>
          </a:bodyPr>
          <a:lstStyle/>
          <a:p>
            <a:pPr marL="126682" indent="-126682">
              <a:lnSpc>
                <a:spcPts val="1600"/>
              </a:lnSpc>
            </a:pP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ロゴマーク・キャラクターを活用した万博ＰＲ</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8413125" y="9150729"/>
            <a:ext cx="3122004" cy="297517"/>
          </a:xfrm>
          <a:prstGeom prst="rect">
            <a:avLst/>
          </a:prstGeom>
        </p:spPr>
        <p:txBody>
          <a:bodyPr wrap="square">
            <a:spAutoFit/>
          </a:bodyPr>
          <a:lstStyle/>
          <a:p>
            <a:pPr marL="126682" indent="-126682">
              <a:lnSpc>
                <a:spcPts val="16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円以上の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寄付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フルカラー版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選択可能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8"/>
          <a:stretch>
            <a:fillRect/>
          </a:stretch>
        </p:blipFill>
        <p:spPr>
          <a:xfrm>
            <a:off x="8626347" y="7974469"/>
            <a:ext cx="2772259" cy="1113265"/>
          </a:xfrm>
          <a:prstGeom prst="rect">
            <a:avLst/>
          </a:prstGeom>
        </p:spPr>
      </p:pic>
      <p:sp>
        <p:nvSpPr>
          <p:cNvPr id="44" name="テキスト ボックス 43"/>
          <p:cNvSpPr txBox="1"/>
          <p:nvPr/>
        </p:nvSpPr>
        <p:spPr>
          <a:xfrm>
            <a:off x="6837162" y="4892147"/>
            <a:ext cx="4874629" cy="461665"/>
          </a:xfrm>
          <a:prstGeom prst="rect">
            <a:avLst/>
          </a:prstGeom>
          <a:noFill/>
          <a:ln>
            <a:noFill/>
          </a:ln>
        </p:spPr>
        <p:txBody>
          <a:bodyPr wrap="square" lIns="126000" tIns="0" rIns="126000" bIns="0" rtlCol="0">
            <a:spAutoFit/>
          </a:bodyPr>
          <a:lstStyle/>
          <a:p>
            <a:pPr marL="126682" indent="-126682">
              <a:lnSpc>
                <a:spcPts val="18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寄附</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金額</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6,115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万円（</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時点</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8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植樹</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実績</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234</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本（</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末時点）</a:t>
            </a:r>
          </a:p>
        </p:txBody>
      </p:sp>
      <p:sp>
        <p:nvSpPr>
          <p:cNvPr id="51" name="テキスト ボックス 50"/>
          <p:cNvSpPr txBox="1"/>
          <p:nvPr/>
        </p:nvSpPr>
        <p:spPr>
          <a:xfrm>
            <a:off x="6747904" y="7213347"/>
            <a:ext cx="5827710" cy="692497"/>
          </a:xfrm>
          <a:prstGeom prst="rect">
            <a:avLst/>
          </a:prstGeom>
          <a:noFill/>
          <a:ln>
            <a:noFill/>
          </a:ln>
        </p:spPr>
        <p:txBody>
          <a:bodyPr wrap="square" lIns="126000" tIns="0" rIns="126000" bIns="0" rtlCol="0">
            <a:spAutoFit/>
          </a:bodyPr>
          <a:lstStyle/>
          <a:p>
            <a:pPr marL="126682" indent="-126682">
              <a:lnSpc>
                <a:spcPts val="18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申込み：</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月下旬</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頃　</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8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交付</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開始日：</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月下旬</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頃</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8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料金</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月下旬頃に国土交通省より公表</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1138909" y="5673559"/>
            <a:ext cx="1947969" cy="246221"/>
          </a:xfrm>
          <a:prstGeom prst="rect">
            <a:avLst/>
          </a:prstGeom>
        </p:spPr>
        <p:txBody>
          <a:bodyPr wrap="none">
            <a:spAutoFit/>
          </a:bodyPr>
          <a:lstStyle/>
          <a:p>
            <a:r>
              <a:rPr lang="ja-JP" altLang="en-US" sz="1000" dirty="0" smtClean="0">
                <a:latin typeface="+mn-ea"/>
              </a:rPr>
              <a:t>（万博の桜</a:t>
            </a:r>
            <a:r>
              <a:rPr lang="en-US" altLang="ja-JP" sz="1000" dirty="0" smtClean="0">
                <a:latin typeface="+mn-ea"/>
              </a:rPr>
              <a:t>2025</a:t>
            </a:r>
            <a:r>
              <a:rPr lang="ja-JP" altLang="en-US" sz="1000" dirty="0" smtClean="0">
                <a:latin typeface="+mn-ea"/>
              </a:rPr>
              <a:t>　リーフレット）</a:t>
            </a:r>
            <a:r>
              <a:rPr lang="ja-JP" altLang="en-US" sz="1000" dirty="0">
                <a:latin typeface="+mn-ea"/>
              </a:rPr>
              <a:t>　</a:t>
            </a:r>
          </a:p>
        </p:txBody>
      </p:sp>
      <p:sp>
        <p:nvSpPr>
          <p:cNvPr id="60" name="テキスト ボックス 59"/>
          <p:cNvSpPr txBox="1"/>
          <p:nvPr/>
        </p:nvSpPr>
        <p:spPr>
          <a:xfrm>
            <a:off x="370495" y="7716147"/>
            <a:ext cx="4079603" cy="296063"/>
          </a:xfrm>
          <a:prstGeom prst="rect">
            <a:avLst/>
          </a:prstGeom>
          <a:solidFill>
            <a:schemeClr val="bg1"/>
          </a:solidFill>
          <a:ln>
            <a:noFill/>
          </a:ln>
        </p:spPr>
        <p:txBody>
          <a:bodyPr wrap="square" rtlCol="0">
            <a:spAutoFit/>
          </a:bodyPr>
          <a:lstStyle/>
          <a:p>
            <a:pPr marL="126682" indent="-126682"/>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・関西万博</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本部設置</a:t>
            </a:r>
            <a:endParaRPr lang="en-US" altLang="ja-JP"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4</a:t>
            </a:r>
          </a:p>
        </p:txBody>
      </p:sp>
      <p:sp>
        <p:nvSpPr>
          <p:cNvPr id="63" name="テキスト ボックス 62"/>
          <p:cNvSpPr txBox="1"/>
          <p:nvPr/>
        </p:nvSpPr>
        <p:spPr>
          <a:xfrm>
            <a:off x="749775" y="3362372"/>
            <a:ext cx="9960356" cy="185692"/>
          </a:xfrm>
          <a:prstGeom prst="rect">
            <a:avLst/>
          </a:prstGeom>
          <a:noFill/>
          <a:ln>
            <a:noFill/>
          </a:ln>
        </p:spPr>
        <p:txBody>
          <a:bodyPr wrap="square" lIns="126000" tIns="0" rIns="126000" bIns="0" rtlCol="0">
            <a:spAutoFit/>
          </a:bodyPr>
          <a:lstStyle/>
          <a:p>
            <a:pPr marL="126682" indent="-126682">
              <a:lnSpc>
                <a:spcPts val="1600"/>
              </a:lnSpc>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も、来年度の入場券前売</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販売</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開始や、開催</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日前などの</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節目を</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とらえて、博覧会協会と連携し、インパクトあるイベント</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開催等を検討</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右矢印 63"/>
          <p:cNvSpPr/>
          <p:nvPr/>
        </p:nvSpPr>
        <p:spPr>
          <a:xfrm>
            <a:off x="341684" y="3332727"/>
            <a:ext cx="360040" cy="20518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581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68040-D7AE-4197-9E73-F444927EF60E}">
  <ds:schemaRefs>
    <ds:schemaRef ds:uri="http://schemas.microsoft.com/sharepoint/v3/contenttype/forms"/>
  </ds:schemaRefs>
</ds:datastoreItem>
</file>

<file path=customXml/itemProps2.xml><?xml version="1.0" encoding="utf-8"?>
<ds:datastoreItem xmlns:ds="http://schemas.openxmlformats.org/officeDocument/2006/customXml" ds:itemID="{EB32818F-0F4F-45F3-AA5D-F933AFF1190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5b611f9-4c1d-46a1-999d-3a494f2e8c1e"/>
    <ds:schemaRef ds:uri="http://www.w3.org/XML/1998/namespace"/>
  </ds:schemaRefs>
</ds:datastoreItem>
</file>

<file path=customXml/itemProps3.xml><?xml version="1.0" encoding="utf-8"?>
<ds:datastoreItem xmlns:ds="http://schemas.openxmlformats.org/officeDocument/2006/customXml" ds:itemID="{FEDC7A5B-BF70-4E4D-BE60-A7B1377C4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3471</Words>
  <Application>Microsoft Office PowerPoint</Application>
  <PresentationFormat>ユーザー設定</PresentationFormat>
  <Paragraphs>291</Paragraphs>
  <Slides>4</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BIZ UDPゴシック</vt:lpstr>
      <vt:lpstr>HGP創英角ｺﾞｼｯｸUB</vt:lpstr>
      <vt:lpstr>Meiryo UI</vt:lpstr>
      <vt:lpstr>ＭＳ Ｐゴシック</vt:lpstr>
      <vt:lpstr>ＭＳ ゴシック</vt:lpstr>
      <vt:lpstr>游明朝</vt:lpstr>
      <vt:lpstr>Arial</vt:lpstr>
      <vt:lpstr>Arial Narrow</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冴香</dc:creator>
  <cp:lastModifiedBy>塩野　剛史</cp:lastModifiedBy>
  <cp:revision>14</cp:revision>
  <cp:lastPrinted>2022-08-25T01:03:02Z</cp:lastPrinted>
  <dcterms:modified xsi:type="dcterms:W3CDTF">2022-08-30T03:06:41Z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