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Lst>
  <p:notesMasterIdLst>
    <p:notesMasterId r:id="rId5"/>
  </p:notesMasterIdLst>
  <p:sldIdLst>
    <p:sldId id="312" r:id="rId2"/>
    <p:sldId id="310" r:id="rId3"/>
    <p:sldId id="311" r:id="rId4"/>
  </p:sldIdLst>
  <p:sldSz cx="9906000" cy="6858000" type="A4"/>
  <p:notesSz cx="6646863" cy="9777413"/>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94706" autoAdjust="0"/>
  </p:normalViewPr>
  <p:slideViewPr>
    <p:cSldViewPr snapToGrid="0">
      <p:cViewPr varScale="1">
        <p:scale>
          <a:sx n="78" d="100"/>
          <a:sy n="78" d="100"/>
        </p:scale>
        <p:origin x="1086" y="84"/>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1"/>
            <a:ext cx="2880308" cy="490569"/>
          </a:xfrm>
          <a:prstGeom prst="rect">
            <a:avLst/>
          </a:prstGeom>
        </p:spPr>
        <p:txBody>
          <a:bodyPr vert="horz" lIns="89663" tIns="44832" rIns="89663" bIns="44832"/>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765018" y="1"/>
            <a:ext cx="2880308" cy="490569"/>
          </a:xfrm>
          <a:prstGeom prst="rect">
            <a:avLst/>
          </a:prstGeom>
        </p:spPr>
        <p:txBody>
          <a:bodyPr vert="horz" lIns="89663" tIns="44832" rIns="89663" bIns="44832"/>
          <a:lstStyle>
            <a:lvl1pPr algn="r">
              <a:defRPr sz="1200"/>
            </a:lvl1pPr>
          </a:lstStyle>
          <a:p>
            <a:pPr lvl="0">
              <a:defRPr lang="ja-JP" altLang="en-US"/>
            </a:pPr>
            <a:fld id="{C0FFB23F-1487-4A30-A008-FE07926C955B}" type="datetime1">
              <a:rPr lang="ja-JP" altLang="en-US"/>
              <a:pPr lvl="0">
                <a:defRPr lang="ja-JP" altLang="en-US"/>
              </a:pPr>
              <a:t>2022/11/7</a:t>
            </a:fld>
            <a:endParaRPr lang="ja-JP" altLang="en-US"/>
          </a:p>
        </p:txBody>
      </p:sp>
      <p:sp>
        <p:nvSpPr>
          <p:cNvPr id="1102" name="スライド イメージ プレースホルダー 3"/>
          <p:cNvSpPr>
            <a:spLocks noGrp="1" noRot="1" noChangeAspect="1" noTextEdit="1"/>
          </p:cNvSpPr>
          <p:nvPr>
            <p:ph type="sldImg" idx="2"/>
          </p:nvPr>
        </p:nvSpPr>
        <p:spPr>
          <a:xfrm>
            <a:off x="939800" y="1222375"/>
            <a:ext cx="4767263" cy="3300413"/>
          </a:xfrm>
          <a:prstGeom prst="rect">
            <a:avLst/>
          </a:prstGeom>
          <a:noFill/>
          <a:ln w="12700">
            <a:solidFill>
              <a:prstClr val="black"/>
            </a:solidFill>
          </a:ln>
        </p:spPr>
        <p:txBody>
          <a:bodyPr vert="horz" lIns="89663" tIns="44832" rIns="89663" bIns="44832"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64687" y="4705381"/>
            <a:ext cx="5317490" cy="3849856"/>
          </a:xfrm>
          <a:prstGeom prst="rect">
            <a:avLst/>
          </a:prstGeom>
        </p:spPr>
        <p:txBody>
          <a:bodyPr vert="horz" lIns="89663" tIns="44832" rIns="89663" bIns="44832"/>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286847"/>
            <a:ext cx="2880308" cy="490568"/>
          </a:xfrm>
          <a:prstGeom prst="rect">
            <a:avLst/>
          </a:prstGeom>
        </p:spPr>
        <p:txBody>
          <a:bodyPr vert="horz" lIns="89663" tIns="44832" rIns="89663" bIns="44832"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765018" y="9286847"/>
            <a:ext cx="2880308" cy="490568"/>
          </a:xfrm>
          <a:prstGeom prst="rect">
            <a:avLst/>
          </a:prstGeom>
        </p:spPr>
        <p:txBody>
          <a:bodyPr vert="horz" lIns="89663" tIns="44832" rIns="89663" bIns="44832"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2022/11/7</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2022/11/7</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366721"/>
            <a:ext cx="9906000" cy="607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ctr" anchorCtr="0" compatLnSpc="1">
            <a:prstTxWarp prst="textNoShape">
              <a:avLst/>
            </a:prstTxWarp>
            <a:spAutoFit/>
          </a:bodyPr>
          <a:lstStyle>
            <a:lvl1pPr indent="8382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838200" algn="ctr" defTabSz="914400" rtl="0" eaLnBrk="0" fontAlgn="base" latinLnBrk="0" hangingPunct="0">
              <a:lnSpc>
                <a:spcPct val="100000"/>
              </a:lnSpc>
              <a:spcBef>
                <a:spcPct val="0"/>
              </a:spcBef>
              <a:spcAft>
                <a:spcPct val="0"/>
              </a:spcAft>
              <a:buClrTx/>
              <a:buSzTx/>
              <a:buFontTx/>
              <a:buNone/>
              <a:tabLst/>
            </a:pPr>
            <a:r>
              <a:rPr kumimoji="0" lang="ja-JP" altLang="ja-JP" sz="2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令和元年度　森林環境譲与税を活用した事業実績</a:t>
            </a:r>
            <a:endParaRPr lang="en-US" altLang="ja-JP" sz="1100" dirty="0"/>
          </a:p>
          <a:p>
            <a:pPr marL="0" marR="0" lvl="0" indent="838200"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defTabSz="914400" rtl="0" eaLnBrk="0" fontAlgn="base" latinLnBrk="0" hangingPunct="0">
              <a:lnSpc>
                <a:spcPct val="100000"/>
              </a:lnSpc>
              <a:spcBef>
                <a:spcPct val="0"/>
              </a:spcBef>
              <a:spcAft>
                <a:spcPct val="0"/>
              </a:spcAft>
              <a:buClrTx/>
              <a:buSzTx/>
              <a:buFontTx/>
              <a:buNone/>
              <a:tabLst/>
            </a:pPr>
            <a:endParaRPr lang="en-US" altLang="ja-JP" sz="18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１．令和元年度</a:t>
            </a:r>
            <a:r>
              <a:rPr lang="ja-JP" altLang="en-US" sz="1800" dirty="0">
                <a:latin typeface="HG丸ｺﾞｼｯｸM-PRO" panose="020F0600000000000000" pitchFamily="50" charset="-128"/>
                <a:ea typeface="HG丸ｺﾞｼｯｸM-PRO" panose="020F0600000000000000" pitchFamily="50" charset="-128"/>
                <a:cs typeface="Times New Roman" panose="02020603050405020304" pitchFamily="18" charset="0"/>
              </a:rPr>
              <a:t>決算</a:t>
            </a:r>
            <a:r>
              <a:rPr kumimoji="0" lang="ja-JP"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額</a:t>
            </a:r>
            <a:endParaRPr kumimoji="0" lang="ja-JP" altLang="ja-JP" sz="1100" b="0" i="0" u="none" strike="noStrike" cap="none" normalizeH="0" baseline="0" dirty="0" smtClean="0">
              <a:ln>
                <a:noFill/>
              </a:ln>
              <a:solidFill>
                <a:schemeClr val="tx1"/>
              </a:solidFill>
              <a:effectLst/>
            </a:endParaRPr>
          </a:p>
          <a:p>
            <a:pPr marL="0" marR="0" lvl="0" indent="83820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９５</a:t>
            </a:r>
            <a:r>
              <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５２３千円（令和元年度譲与額）</a:t>
            </a:r>
            <a:endParaRPr kumimoji="0" lang="ja-JP" altLang="en-US" sz="1100" b="0" i="0" u="none" strike="noStrike" cap="none" normalizeH="0" baseline="0" dirty="0" smtClean="0">
              <a:ln>
                <a:noFill/>
              </a:ln>
              <a:solidFill>
                <a:schemeClr val="tx1"/>
              </a:solidFill>
              <a:effectLst/>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２．令和元年度事業実績</a:t>
            </a:r>
            <a:endParaRPr kumimoji="0" lang="en-US"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８８</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６９８千円</a:t>
            </a:r>
            <a:endParaRPr kumimoji="0" lang="ja-JP" altLang="en-US" sz="1100" b="0" i="0" u="none" strike="noStrike" cap="none" normalizeH="0" baseline="0" dirty="0" smtClean="0">
              <a:ln>
                <a:noFill/>
              </a:ln>
              <a:solidFill>
                <a:schemeClr val="tx1"/>
              </a:solidFill>
              <a:effectLst/>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lang="en-US"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lang="en-US"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lang="en-US"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lang="en-US"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端数処理の関係で事業毎の合計と合わない場合があります</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残額の６</a:t>
            </a:r>
            <a:r>
              <a:rPr kumimoji="0" lang="en-US" altLang="ja-JP"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８２５千円は令和２年度以降に活用</a:t>
            </a:r>
            <a:endParaRPr kumimoji="0" lang="ja-JP" altLang="en-US" sz="1100" b="0" i="0" u="none" strike="noStrike" cap="none" normalizeH="0" baseline="0" dirty="0" smtClean="0">
              <a:ln>
                <a:noFill/>
              </a:ln>
              <a:solidFill>
                <a:schemeClr val="tx1"/>
              </a:solidFill>
              <a:effectLst/>
            </a:endParaRPr>
          </a:p>
          <a:p>
            <a:pPr marL="0" marR="0" lvl="0" indent="83820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8382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３．主な取組事例</a:t>
            </a:r>
            <a:endParaRPr kumimoji="0" lang="ja-JP" altLang="en-US" sz="1100" b="0" i="0" u="none" strike="noStrike" cap="none" normalizeH="0" baseline="0" dirty="0" smtClean="0">
              <a:ln>
                <a:noFill/>
              </a:ln>
              <a:solidFill>
                <a:schemeClr val="tx1"/>
              </a:solidFill>
              <a:effectLst/>
            </a:endParaRPr>
          </a:p>
          <a:p>
            <a:pPr marL="0" marR="0" lvl="0" indent="8382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別紙のとおり</a:t>
            </a:r>
            <a:endParaRPr kumimoji="0" lang="ja-JP" altLang="en-US"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表 6"/>
          <p:cNvGraphicFramePr>
            <a:graphicFrameLocks noGrp="1"/>
          </p:cNvGraphicFramePr>
          <p:nvPr>
            <p:extLst>
              <p:ext uri="{D42A27DB-BD31-4B8C-83A1-F6EECF244321}">
                <p14:modId xmlns:p14="http://schemas.microsoft.com/office/powerpoint/2010/main" val="2179766908"/>
              </p:ext>
            </p:extLst>
          </p:nvPr>
        </p:nvGraphicFramePr>
        <p:xfrm>
          <a:off x="1170573" y="2698224"/>
          <a:ext cx="8516202" cy="2332800"/>
        </p:xfrm>
        <a:graphic>
          <a:graphicData uri="http://schemas.openxmlformats.org/drawingml/2006/table">
            <a:tbl>
              <a:tblPr firstRow="1" firstCol="1" bandRow="1">
                <a:tableStyleId>{5940675A-B579-460E-94D1-54222C63F5DA}</a:tableStyleId>
              </a:tblPr>
              <a:tblGrid>
                <a:gridCol w="1309681">
                  <a:extLst>
                    <a:ext uri="{9D8B030D-6E8A-4147-A177-3AD203B41FA5}">
                      <a16:colId xmlns:a16="http://schemas.microsoft.com/office/drawing/2014/main" val="3626805241"/>
                    </a:ext>
                  </a:extLst>
                </a:gridCol>
                <a:gridCol w="2949387">
                  <a:extLst>
                    <a:ext uri="{9D8B030D-6E8A-4147-A177-3AD203B41FA5}">
                      <a16:colId xmlns:a16="http://schemas.microsoft.com/office/drawing/2014/main" val="773161886"/>
                    </a:ext>
                  </a:extLst>
                </a:gridCol>
                <a:gridCol w="3158071">
                  <a:extLst>
                    <a:ext uri="{9D8B030D-6E8A-4147-A177-3AD203B41FA5}">
                      <a16:colId xmlns:a16="http://schemas.microsoft.com/office/drawing/2014/main" val="675409403"/>
                    </a:ext>
                  </a:extLst>
                </a:gridCol>
                <a:gridCol w="1099063">
                  <a:extLst>
                    <a:ext uri="{9D8B030D-6E8A-4147-A177-3AD203B41FA5}">
                      <a16:colId xmlns:a16="http://schemas.microsoft.com/office/drawing/2014/main" val="288289809"/>
                    </a:ext>
                  </a:extLst>
                </a:gridCol>
              </a:tblGrid>
              <a:tr h="0">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rPr>
                        <a:t>区分</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rPr>
                        <a:t>事業名</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rPr>
                        <a:t>事業内容</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tc>
                  <a:txBody>
                    <a:bodyPr/>
                    <a:lstStyle/>
                    <a:p>
                      <a:pPr algn="ctr">
                        <a:spcAft>
                          <a:spcPts val="0"/>
                        </a:spcAft>
                      </a:pPr>
                      <a:r>
                        <a:rPr lang="ja-JP" sz="1200" kern="100" dirty="0">
                          <a:effectLst/>
                          <a:latin typeface="HG丸ｺﾞｼｯｸM-PRO" panose="020F0600000000000000" pitchFamily="50" charset="-128"/>
                          <a:ea typeface="HG丸ｺﾞｼｯｸM-PRO" panose="020F0600000000000000" pitchFamily="50" charset="-128"/>
                        </a:rPr>
                        <a:t>金額（千円）</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506735407"/>
                  </a:ext>
                </a:extLst>
              </a:tr>
              <a:tr h="0">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市町村支援</a:t>
                      </a:r>
                      <a:endParaRPr lang="ja-JP" sz="1100" kern="100" dirty="0">
                        <a:effectLst/>
                        <a:latin typeface="HG丸ｺﾞｼｯｸM-PRO" panose="020F0600000000000000" pitchFamily="50" charset="-128"/>
                        <a:ea typeface="HG丸ｺﾞｼｯｸM-PRO" panose="020F0600000000000000" pitchFamily="50" charset="-128"/>
                      </a:endParaRPr>
                    </a:p>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a:t>
                      </a:r>
                      <a:r>
                        <a:rPr lang="ja-JP" sz="1200" kern="100" dirty="0" smtClean="0">
                          <a:effectLst/>
                          <a:latin typeface="HG丸ｺﾞｼｯｸM-PRO" panose="020F0600000000000000" pitchFamily="50" charset="-128"/>
                          <a:ea typeface="HG丸ｺﾞｼｯｸM-PRO" panose="020F0600000000000000" pitchFamily="50" charset="-128"/>
                        </a:rPr>
                        <a:t>相談</a:t>
                      </a:r>
                      <a:r>
                        <a:rPr lang="ja-JP" sz="1200" kern="100" dirty="0">
                          <a:effectLst/>
                          <a:latin typeface="HG丸ｺﾞｼｯｸM-PRO" panose="020F0600000000000000" pitchFamily="50" charset="-128"/>
                          <a:ea typeface="HG丸ｺﾞｼｯｸM-PRO" panose="020F0600000000000000" pitchFamily="50" charset="-128"/>
                        </a:rPr>
                        <a:t>窓口）</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森林整備・木材利用促進支援センター</a:t>
                      </a:r>
                      <a:endParaRPr lang="ja-JP" sz="1100" kern="100" dirty="0">
                        <a:effectLst/>
                        <a:latin typeface="HG丸ｺﾞｼｯｸM-PRO" panose="020F0600000000000000" pitchFamily="50" charset="-128"/>
                        <a:ea typeface="HG丸ｺﾞｼｯｸM-PRO" panose="020F0600000000000000" pitchFamily="50" charset="-128"/>
                      </a:endParaRPr>
                    </a:p>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設置業務</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市町村の森林整備に関する技術的支援や、木材利用を実施するために必要な情報提供、助言、指導を行うための相談窓口を設置</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r">
                        <a:spcAft>
                          <a:spcPts val="0"/>
                        </a:spcAft>
                      </a:pPr>
                      <a:r>
                        <a:rPr lang="ja-JP" sz="1200" kern="100" dirty="0">
                          <a:effectLst/>
                          <a:latin typeface="HG丸ｺﾞｼｯｸM-PRO" panose="020F0600000000000000" pitchFamily="50" charset="-128"/>
                          <a:ea typeface="HG丸ｺﾞｼｯｸM-PRO" panose="020F0600000000000000" pitchFamily="50" charset="-128"/>
                        </a:rPr>
                        <a:t>３３</a:t>
                      </a:r>
                      <a:r>
                        <a:rPr lang="en-US" sz="1200" kern="100" dirty="0">
                          <a:effectLst/>
                          <a:latin typeface="HG丸ｺﾞｼｯｸM-PRO" panose="020F0600000000000000" pitchFamily="50" charset="-128"/>
                          <a:ea typeface="HG丸ｺﾞｼｯｸM-PRO" panose="020F0600000000000000" pitchFamily="50" charset="-128"/>
                        </a:rPr>
                        <a:t>,</a:t>
                      </a:r>
                      <a:r>
                        <a:rPr lang="ja-JP" sz="1200" kern="100" dirty="0">
                          <a:effectLst/>
                          <a:latin typeface="HG丸ｺﾞｼｯｸM-PRO" panose="020F0600000000000000" pitchFamily="50" charset="-128"/>
                          <a:ea typeface="HG丸ｺﾞｼｯｸM-PRO" panose="020F0600000000000000" pitchFamily="50" charset="-128"/>
                        </a:rPr>
                        <a:t>２５３</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4123290238"/>
                  </a:ext>
                </a:extLst>
              </a:tr>
              <a:tr h="0">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市町村支援</a:t>
                      </a:r>
                      <a:endParaRPr lang="ja-JP" sz="1100" kern="100" dirty="0">
                        <a:effectLst/>
                        <a:latin typeface="HG丸ｺﾞｼｯｸM-PRO" panose="020F0600000000000000" pitchFamily="50" charset="-128"/>
                        <a:ea typeface="HG丸ｺﾞｼｯｸM-PRO" panose="020F0600000000000000" pitchFamily="50" charset="-128"/>
                      </a:endParaRPr>
                    </a:p>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（データ提供）</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a:effectLst/>
                          <a:latin typeface="HG丸ｺﾞｼｯｸM-PRO" panose="020F0600000000000000" pitchFamily="50" charset="-128"/>
                          <a:ea typeface="HG丸ｺﾞｼｯｸM-PRO" panose="020F0600000000000000" pitchFamily="50" charset="-128"/>
                        </a:rPr>
                        <a:t>航空レーザー計測及び森林資源解析業務</a:t>
                      </a:r>
                      <a:endParaRPr lang="ja-JP" sz="11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a:effectLst/>
                          <a:latin typeface="HG丸ｺﾞｼｯｸM-PRO" panose="020F0600000000000000" pitchFamily="50" charset="-128"/>
                          <a:ea typeface="HG丸ｺﾞｼｯｸM-PRO" panose="020F0600000000000000" pitchFamily="50" charset="-128"/>
                        </a:rPr>
                        <a:t>航空レーザー計測及び解析により、市町村が森林整備に必要な森林の現況のデータ（人工林の植栽密度、樹高、材積など）を提供</a:t>
                      </a:r>
                      <a:endParaRPr lang="ja-JP" sz="11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r">
                        <a:spcAft>
                          <a:spcPts val="0"/>
                        </a:spcAft>
                      </a:pPr>
                      <a:r>
                        <a:rPr lang="ja-JP" sz="1200" kern="100" dirty="0">
                          <a:effectLst/>
                          <a:latin typeface="HG丸ｺﾞｼｯｸM-PRO" panose="020F0600000000000000" pitchFamily="50" charset="-128"/>
                          <a:ea typeface="HG丸ｺﾞｼｯｸM-PRO" panose="020F0600000000000000" pitchFamily="50" charset="-128"/>
                        </a:rPr>
                        <a:t>４４</a:t>
                      </a:r>
                      <a:r>
                        <a:rPr lang="en-US" sz="1200" kern="100" dirty="0">
                          <a:effectLst/>
                          <a:latin typeface="HG丸ｺﾞｼｯｸM-PRO" panose="020F0600000000000000" pitchFamily="50" charset="-128"/>
                          <a:ea typeface="HG丸ｺﾞｼｯｸM-PRO" panose="020F0600000000000000" pitchFamily="50" charset="-128"/>
                        </a:rPr>
                        <a:t>,</a:t>
                      </a:r>
                      <a:r>
                        <a:rPr lang="ja-JP" sz="1200" kern="100" dirty="0" smtClean="0">
                          <a:effectLst/>
                          <a:latin typeface="HG丸ｺﾞｼｯｸM-PRO" panose="020F0600000000000000" pitchFamily="50" charset="-128"/>
                          <a:ea typeface="HG丸ｺﾞｼｯｸM-PRO" panose="020F0600000000000000" pitchFamily="50" charset="-128"/>
                        </a:rPr>
                        <a:t>３１</a:t>
                      </a:r>
                      <a:r>
                        <a:rPr lang="ja-JP" altLang="en-US" sz="1200" kern="100" dirty="0" smtClean="0">
                          <a:effectLst/>
                          <a:latin typeface="HG丸ｺﾞｼｯｸM-PRO" panose="020F0600000000000000" pitchFamily="50" charset="-128"/>
                          <a:ea typeface="HG丸ｺﾞｼｯｸM-PRO" panose="020F0600000000000000" pitchFamily="50" charset="-128"/>
                        </a:rPr>
                        <a:t>３</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733279127"/>
                  </a:ext>
                </a:extLst>
              </a:tr>
              <a:tr h="0">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市町村支援</a:t>
                      </a:r>
                      <a:endParaRPr lang="ja-JP" sz="1100" kern="100" dirty="0">
                        <a:effectLst/>
                        <a:latin typeface="HG丸ｺﾞｼｯｸM-PRO" panose="020F0600000000000000" pitchFamily="50" charset="-128"/>
                        <a:ea typeface="HG丸ｺﾞｼｯｸM-PRO" panose="020F0600000000000000" pitchFamily="50" charset="-128"/>
                      </a:endParaRPr>
                    </a:p>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（データ提供）</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森林整備手法調査等業務</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just">
                        <a:spcAft>
                          <a:spcPts val="0"/>
                        </a:spcAft>
                      </a:pPr>
                      <a:r>
                        <a:rPr lang="ja-JP" sz="1200" kern="100" dirty="0">
                          <a:effectLst/>
                          <a:latin typeface="HG丸ｺﾞｼｯｸM-PRO" panose="020F0600000000000000" pitchFamily="50" charset="-128"/>
                          <a:ea typeface="HG丸ｺﾞｼｯｸM-PRO" panose="020F0600000000000000" pitchFamily="50" charset="-128"/>
                        </a:rPr>
                        <a:t>市町村が森林整備事業を実施する際の参考となる森林整備手法の取りまとめや、施業履歴などＧＩＳデータの</a:t>
                      </a:r>
                      <a:r>
                        <a:rPr lang="ja-JP" sz="1200" kern="100" dirty="0" smtClean="0">
                          <a:effectLst/>
                          <a:latin typeface="HG丸ｺﾞｼｯｸM-PRO" panose="020F0600000000000000" pitchFamily="50" charset="-128"/>
                          <a:ea typeface="HG丸ｺﾞｼｯｸM-PRO" panose="020F0600000000000000" pitchFamily="50" charset="-128"/>
                        </a:rPr>
                        <a:t>提供</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72000" marB="72000" anchor="ctr"/>
                </a:tc>
                <a:tc>
                  <a:txBody>
                    <a:bodyPr/>
                    <a:lstStyle/>
                    <a:p>
                      <a:pPr algn="r">
                        <a:spcAft>
                          <a:spcPts val="0"/>
                        </a:spcAft>
                      </a:pPr>
                      <a:r>
                        <a:rPr lang="ja-JP" sz="1200" kern="100" dirty="0">
                          <a:effectLst/>
                          <a:latin typeface="HG丸ｺﾞｼｯｸM-PRO" panose="020F0600000000000000" pitchFamily="50" charset="-128"/>
                          <a:ea typeface="HG丸ｺﾞｼｯｸM-PRO" panose="020F0600000000000000" pitchFamily="50" charset="-128"/>
                        </a:rPr>
                        <a:t>１１</a:t>
                      </a:r>
                      <a:r>
                        <a:rPr lang="en-US" sz="1200" kern="100" dirty="0">
                          <a:effectLst/>
                          <a:latin typeface="HG丸ｺﾞｼｯｸM-PRO" panose="020F0600000000000000" pitchFamily="50" charset="-128"/>
                          <a:ea typeface="HG丸ｺﾞｼｯｸM-PRO" panose="020F0600000000000000" pitchFamily="50" charset="-128"/>
                        </a:rPr>
                        <a:t>,</a:t>
                      </a:r>
                      <a:r>
                        <a:rPr lang="ja-JP" sz="1200" kern="100" dirty="0">
                          <a:effectLst/>
                          <a:latin typeface="HG丸ｺﾞｼｯｸM-PRO" panose="020F0600000000000000" pitchFamily="50" charset="-128"/>
                          <a:ea typeface="HG丸ｺﾞｼｯｸM-PRO" panose="020F0600000000000000" pitchFamily="50" charset="-128"/>
                        </a:rPr>
                        <a:t>１３２</a:t>
                      </a:r>
                      <a:endPar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905548886"/>
                  </a:ext>
                </a:extLst>
              </a:tr>
            </a:tbl>
          </a:graphicData>
        </a:graphic>
      </p:graphicFrame>
    </p:spTree>
    <p:extLst>
      <p:ext uri="{BB962C8B-B14F-4D97-AF65-F5344CB8AC3E}">
        <p14:creationId xmlns:p14="http://schemas.microsoft.com/office/powerpoint/2010/main" val="13418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49019" y="2394931"/>
            <a:ext cx="4700549" cy="284539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266700" lvl="0" indent="-88900" defTabSz="914400">
              <a:spcBef>
                <a:spcPts val="0"/>
              </a:spcBef>
              <a:spcAft>
                <a:spcPts val="600"/>
              </a:spcAft>
              <a:buNone/>
            </a:pPr>
            <a:r>
              <a:rPr lang="ja-JP" altLang="en-US" sz="1200" kern="2000" dirty="0">
                <a:latin typeface="ＭＳ ゴシック" panose="020B0609070205080204" pitchFamily="49" charset="-128"/>
                <a:ea typeface="ＭＳ ゴシック" panose="020B0609070205080204" pitchFamily="49" charset="-128"/>
              </a:rPr>
              <a:t>１．森林整備・木材利用促進支援センター設置業務</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en-US" altLang="ja-JP" sz="1200" kern="2000" dirty="0">
                <a:latin typeface="ＭＳ ゴシック" panose="020B0609070205080204" pitchFamily="49" charset="-128"/>
                <a:ea typeface="ＭＳ ゴシック" panose="020B0609070205080204" pitchFamily="49" charset="-128"/>
              </a:rPr>
              <a:t>【</a:t>
            </a:r>
            <a:r>
              <a:rPr lang="ja-JP" altLang="en-US" sz="1200" kern="2000" dirty="0" smtClean="0">
                <a:latin typeface="ＭＳ ゴシック" panose="020B0609070205080204" pitchFamily="49" charset="-128"/>
                <a:ea typeface="ＭＳ ゴシック" panose="020B0609070205080204" pitchFamily="49" charset="-128"/>
              </a:rPr>
              <a:t>事業費</a:t>
            </a: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a:latin typeface="ＭＳ ゴシック" panose="020B0609070205080204" pitchFamily="49" charset="-128"/>
                <a:ea typeface="ＭＳ ゴシック" panose="020B0609070205080204" pitchFamily="49" charset="-128"/>
              </a:rPr>
              <a:t>　</a:t>
            </a:r>
            <a:r>
              <a:rPr lang="en-US" altLang="ja-JP" sz="1200" kern="2000" dirty="0" smtClean="0">
                <a:latin typeface="ＭＳ ゴシック" panose="020B0609070205080204" pitchFamily="49" charset="-128"/>
                <a:ea typeface="ＭＳ ゴシック" panose="020B0609070205080204" pitchFamily="49" charset="-128"/>
              </a:rPr>
              <a:t>33,253</a:t>
            </a:r>
            <a:r>
              <a:rPr lang="ja-JP" altLang="en-US" sz="1200" kern="2000" dirty="0" smtClean="0">
                <a:latin typeface="ＭＳ ゴシック" panose="020B0609070205080204" pitchFamily="49" charset="-128"/>
                <a:ea typeface="ＭＳ ゴシック" panose="020B0609070205080204" pitchFamily="49" charset="-128"/>
              </a:rPr>
              <a:t>千円（全額譲与税）</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smtClean="0">
                <a:latin typeface="ＭＳ ゴシック" panose="020B0609070205080204" pitchFamily="49" charset="-128"/>
                <a:ea typeface="ＭＳ ゴシック" panose="020B0609070205080204" pitchFamily="49" charset="-128"/>
              </a:rPr>
              <a:t>期　間</a:t>
            </a: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a:latin typeface="ＭＳ ゴシック" panose="020B0609070205080204" pitchFamily="49" charset="-128"/>
                <a:ea typeface="ＭＳ ゴシック" panose="020B0609070205080204" pitchFamily="49" charset="-128"/>
              </a:rPr>
              <a:t>　平成</a:t>
            </a:r>
            <a:r>
              <a:rPr lang="en-US" altLang="ja-JP" sz="1200" kern="2000" dirty="0">
                <a:latin typeface="ＭＳ ゴシック" panose="020B0609070205080204" pitchFamily="49" charset="-128"/>
                <a:ea typeface="ＭＳ ゴシック" panose="020B0609070205080204" pitchFamily="49" charset="-128"/>
              </a:rPr>
              <a:t>31</a:t>
            </a:r>
            <a:r>
              <a:rPr lang="ja-JP" altLang="en-US" sz="1200" kern="2000" dirty="0">
                <a:latin typeface="ＭＳ ゴシック" panose="020B0609070205080204" pitchFamily="49" charset="-128"/>
                <a:ea typeface="ＭＳ ゴシック" panose="020B0609070205080204" pitchFamily="49" charset="-128"/>
              </a:rPr>
              <a:t>年４月～令和２年３月</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smtClean="0">
                <a:latin typeface="ＭＳ ゴシック" panose="020B0609070205080204" pitchFamily="49" charset="-128"/>
                <a:ea typeface="ＭＳ ゴシック" panose="020B0609070205080204" pitchFamily="49" charset="-128"/>
              </a:rPr>
              <a:t>実　績</a:t>
            </a:r>
            <a:r>
              <a:rPr lang="en-US" altLang="ja-JP" sz="1200" kern="2000" dirty="0" smtClean="0">
                <a:latin typeface="ＭＳ ゴシック" panose="020B0609070205080204" pitchFamily="49" charset="-128"/>
                <a:ea typeface="ＭＳ ゴシック" panose="020B0609070205080204" pitchFamily="49" charset="-128"/>
              </a:rPr>
              <a:t>】</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smtClean="0">
                <a:latin typeface="ＭＳ ゴシック" panose="020B0609070205080204" pitchFamily="49" charset="-128"/>
                <a:ea typeface="ＭＳ ゴシック" panose="020B0609070205080204" pitchFamily="49" charset="-128"/>
              </a:rPr>
              <a:t>・センター</a:t>
            </a:r>
            <a:r>
              <a:rPr lang="ja-JP" altLang="en-US" sz="1200" kern="2000" dirty="0">
                <a:latin typeface="ＭＳ ゴシック" panose="020B0609070205080204" pitchFamily="49" charset="-128"/>
                <a:ea typeface="ＭＳ ゴシック" panose="020B0609070205080204" pitchFamily="49" charset="-128"/>
              </a:rPr>
              <a:t>に森林整備と木材利用の担当職員による相談窓口を設置し、市町村業務を</a:t>
            </a:r>
            <a:r>
              <a:rPr lang="ja-JP" altLang="en-US" sz="1200" kern="2000" dirty="0" smtClean="0">
                <a:latin typeface="ＭＳ ゴシック" panose="020B0609070205080204" pitchFamily="49" charset="-128"/>
                <a:ea typeface="ＭＳ ゴシック" panose="020B0609070205080204" pitchFamily="49" charset="-128"/>
              </a:rPr>
              <a:t>サポート。</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a:latin typeface="ＭＳ ゴシック" panose="020B0609070205080204" pitchFamily="49" charset="-128"/>
                <a:ea typeface="ＭＳ ゴシック" panose="020B0609070205080204" pitchFamily="49" charset="-128"/>
              </a:rPr>
              <a:t>・市町村担当職員を対象に、森林整備技術、木材利用に関する</a:t>
            </a:r>
            <a:r>
              <a:rPr lang="ja-JP" altLang="en-US" sz="1200" kern="2000" dirty="0" smtClean="0">
                <a:latin typeface="ＭＳ ゴシック" panose="020B0609070205080204" pitchFamily="49" charset="-128"/>
                <a:ea typeface="ＭＳ ゴシック" panose="020B0609070205080204" pitchFamily="49" charset="-128"/>
              </a:rPr>
              <a:t>研修会を３回開催（のべ</a:t>
            </a:r>
            <a:r>
              <a:rPr lang="en-US" altLang="ja-JP" sz="1200" kern="2000" dirty="0" smtClean="0">
                <a:latin typeface="ＭＳ ゴシック" panose="020B0609070205080204" pitchFamily="49" charset="-128"/>
                <a:ea typeface="ＭＳ ゴシック" panose="020B0609070205080204" pitchFamily="49" charset="-128"/>
              </a:rPr>
              <a:t>193</a:t>
            </a:r>
            <a:r>
              <a:rPr lang="ja-JP" altLang="en-US" sz="1200" kern="2000" dirty="0" smtClean="0">
                <a:latin typeface="ＭＳ ゴシック" panose="020B0609070205080204" pitchFamily="49" charset="-128"/>
                <a:ea typeface="ＭＳ ゴシック" panose="020B0609070205080204" pitchFamily="49" charset="-128"/>
              </a:rPr>
              <a:t>名が参加）。</a:t>
            </a:r>
            <a:endParaRPr lang="en-US" altLang="ja-JP" sz="1200" kern="2000" dirty="0" smtClean="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smtClean="0">
                <a:latin typeface="ＭＳ ゴシック" panose="020B0609070205080204" pitchFamily="49" charset="-128"/>
                <a:ea typeface="ＭＳ ゴシック" panose="020B0609070205080204" pitchFamily="49" charset="-128"/>
              </a:rPr>
              <a:t>・制度に関する説明会を２回開催。</a:t>
            </a:r>
            <a:endParaRPr lang="en-US" altLang="ja-JP" sz="1200" kern="2000" dirty="0" smtClean="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smtClean="0">
                <a:latin typeface="ＭＳ ゴシック" panose="020B0609070205080204" pitchFamily="49" charset="-128"/>
                <a:ea typeface="ＭＳ ゴシック" panose="020B0609070205080204" pitchFamily="49" charset="-128"/>
              </a:rPr>
              <a:t>・全市町村の巡回相談を２回開催。</a:t>
            </a:r>
            <a:endParaRPr lang="ja-JP" altLang="en-US"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a:latin typeface="ＭＳ ゴシック" panose="020B0609070205080204" pitchFamily="49" charset="-128"/>
                <a:ea typeface="ＭＳ ゴシック" panose="020B0609070205080204" pitchFamily="49" charset="-128"/>
              </a:rPr>
              <a:t>・木材利用等のアドバイザーの</a:t>
            </a:r>
            <a:r>
              <a:rPr lang="ja-JP" altLang="en-US" sz="1200" kern="2000" dirty="0" smtClean="0">
                <a:latin typeface="ＭＳ ゴシック" panose="020B0609070205080204" pitchFamily="49" charset="-128"/>
                <a:ea typeface="ＭＳ ゴシック" panose="020B0609070205080204" pitchFamily="49" charset="-128"/>
              </a:rPr>
              <a:t>派遣。</a:t>
            </a:r>
            <a:endParaRPr lang="ja-JP" altLang="en-US" sz="1200" kern="2000" dirty="0">
              <a:latin typeface="ＭＳ ゴシック" panose="020B0609070205080204" pitchFamily="49" charset="-128"/>
              <a:ea typeface="ＭＳ ゴシック" panose="020B0609070205080204" pitchFamily="49" charset="-128"/>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149019" y="544011"/>
            <a:ext cx="9650763" cy="1751528"/>
          </a:xfrm>
          <a:prstGeom prst="roundRect">
            <a:avLst>
              <a:gd name="adj" fmla="val 0"/>
            </a:avLst>
          </a:prstGeom>
          <a:ln w="38100">
            <a:solidFill>
              <a:srgbClr val="008000"/>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800" dirty="0" smtClean="0">
                <a:solidFill>
                  <a:schemeClr val="tx1"/>
                </a:solidFill>
                <a:latin typeface="ＭＳ ゴシック" panose="020B0609070205080204" pitchFamily="49" charset="-128"/>
                <a:ea typeface="ＭＳ ゴシック" panose="020B0609070205080204" pitchFamily="49" charset="-128"/>
              </a:rPr>
              <a:t>大阪府</a:t>
            </a:r>
            <a:r>
              <a:rPr lang="ja-JP" altLang="en-US" sz="1800" dirty="0">
                <a:solidFill>
                  <a:schemeClr val="tx1"/>
                </a:solidFill>
                <a:latin typeface="ＭＳ ゴシック" panose="020B0609070205080204" pitchFamily="49" charset="-128"/>
                <a:ea typeface="ＭＳ ゴシック" panose="020B0609070205080204" pitchFamily="49" charset="-128"/>
              </a:rPr>
              <a:t>では、森林環境譲与税における都道府県の使途が「森林整備を実施する市町村の支援等に関する費用」とされていることから、市町村の林務職員や森林整備・木材利用に関するノウハウが不足している現状を踏まえ、市町村の森林整備及び木材利用が円滑かつ確実に実施できるよう「森林整備・木材利用促進支援センター」を設置の上、森林整備に係る技術的指導や木材利用の支援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行いました。</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893478" y="6615945"/>
            <a:ext cx="3082500" cy="261610"/>
          </a:xfrm>
          <a:prstGeom prst="rect">
            <a:avLst/>
          </a:prstGeom>
          <a:noFill/>
        </p:spPr>
        <p:txBody>
          <a:bodyPr wrap="square" rtlCol="0">
            <a:spAutoFit/>
          </a:bodyPr>
          <a:lstStyle/>
          <a:p>
            <a:pPr algn="ctr"/>
            <a:r>
              <a:rPr kumimoji="1" lang="ja-JP" altLang="en-US" sz="1100" dirty="0" smtClean="0"/>
              <a:t>（市町村向け研修会の様子）</a:t>
            </a:r>
            <a:endParaRPr kumimoji="1" lang="ja-JP" altLang="en-US" sz="1100" dirty="0"/>
          </a:p>
        </p:txBody>
      </p:sp>
      <p:sp>
        <p:nvSpPr>
          <p:cNvPr id="40" name="Text Box 6">
            <a:extLst>
              <a:ext uri="{FF2B5EF4-FFF2-40B4-BE49-F238E27FC236}">
                <a16:creationId xmlns:a16="http://schemas.microsoft.com/office/drawing/2014/main" id="{EF4B8A9E-5FCC-4CBD-B3B6-422C5E03700F}"/>
              </a:ext>
            </a:extLst>
          </p:cNvPr>
          <p:cNvSpPr txBox="1">
            <a:spLocks noChangeArrowheads="1"/>
          </p:cNvSpPr>
          <p:nvPr/>
        </p:nvSpPr>
        <p:spPr bwMode="auto">
          <a:xfrm>
            <a:off x="5126659" y="2467897"/>
            <a:ext cx="1656278" cy="27035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事業スキーム</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400" kern="2000" dirty="0">
                <a:latin typeface="游ゴシック" panose="020B0400000000000000" pitchFamily="50" charset="-128"/>
                <a:ea typeface="游ゴシック" panose="020B0400000000000000" pitchFamily="50" charset="-128"/>
              </a:rPr>
              <a:t>  </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en-US" altLang="ja-JP" sz="1050" dirty="0">
                <a:latin typeface="+mn-ea"/>
                <a:ea typeface="+mn-ea"/>
              </a:rPr>
              <a:t>      </a:t>
            </a:r>
            <a:endParaRPr lang="en-US" altLang="ja-JP" sz="1400" i="1" dirty="0">
              <a:latin typeface="+mn-ea"/>
              <a:ea typeface="+mn-ea"/>
            </a:endParaRPr>
          </a:p>
          <a:p>
            <a:pPr marL="184636" indent="-61545">
              <a:lnSpc>
                <a:spcPts val="1300"/>
              </a:lnSpc>
              <a:spcBef>
                <a:spcPts val="0"/>
              </a:spcBef>
              <a:spcAft>
                <a:spcPts val="415"/>
              </a:spcAft>
              <a:buNone/>
            </a:pP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400" kern="2000" dirty="0">
              <a:latin typeface="ＭＳ ゴシック" panose="020B0609070205080204" pitchFamily="49" charset="-128"/>
              <a:ea typeface="ＭＳ ゴシック" panose="020B0609070205080204" pitchFamily="49" charset="-128"/>
            </a:endParaRPr>
          </a:p>
          <a:p>
            <a:pPr marL="184636" indent="-61545">
              <a:lnSpc>
                <a:spcPts val="1300"/>
              </a:lnSpc>
              <a:spcBef>
                <a:spcPts val="0"/>
              </a:spcBef>
              <a:spcAft>
                <a:spcPts val="415"/>
              </a:spcAft>
              <a:buNone/>
            </a:pPr>
            <a:r>
              <a:rPr lang="ja-JP" altLang="en-US" sz="1400" kern="2000" dirty="0">
                <a:latin typeface="游ゴシック" panose="020B0400000000000000" pitchFamily="50" charset="-128"/>
                <a:ea typeface="游ゴシック" panose="020B0400000000000000" pitchFamily="50" charset="-128"/>
              </a:rPr>
              <a:t>　</a:t>
            </a:r>
            <a:endParaRPr lang="en-US" altLang="ja-JP" sz="14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4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4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400" kern="2000" dirty="0">
              <a:latin typeface="ＭＳ ゴシック" panose="020B0609070205080204" pitchFamily="49" charset="-128"/>
              <a:ea typeface="ＭＳ ゴシック" panose="020B0609070205080204" pitchFamily="49" charset="-128"/>
            </a:endParaRPr>
          </a:p>
        </p:txBody>
      </p:sp>
      <p:graphicFrame>
        <p:nvGraphicFramePr>
          <p:cNvPr id="18" name="表 4">
            <a:extLst>
              <a:ext uri="{FF2B5EF4-FFF2-40B4-BE49-F238E27FC236}">
                <a16:creationId xmlns:a16="http://schemas.microsoft.com/office/drawing/2014/main" id="{DC25DEFF-F570-4EFF-A385-2768EA0EAB9A}"/>
              </a:ext>
            </a:extLst>
          </p:cNvPr>
          <p:cNvGraphicFramePr>
            <a:graphicFrameLocks noGrp="1"/>
          </p:cNvGraphicFramePr>
          <p:nvPr>
            <p:extLst>
              <p:ext uri="{D42A27DB-BD31-4B8C-83A1-F6EECF244321}">
                <p14:modId xmlns:p14="http://schemas.microsoft.com/office/powerpoint/2010/main" val="4258027719"/>
              </p:ext>
            </p:extLst>
          </p:nvPr>
        </p:nvGraphicFramePr>
        <p:xfrm>
          <a:off x="5449290" y="5415103"/>
          <a:ext cx="3500748" cy="1006490"/>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①令和元年度譲与額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smtClean="0">
                          <a:solidFill>
                            <a:schemeClr val="tx1"/>
                          </a:solidFill>
                          <a:latin typeface="+mn-ea"/>
                          <a:ea typeface="+mn-ea"/>
                        </a:rPr>
                        <a:t>95,523</a:t>
                      </a:r>
                      <a:r>
                        <a:rPr kumimoji="1" lang="ja-JP" altLang="en-US" sz="940" b="0" dirty="0" smtClean="0">
                          <a:solidFill>
                            <a:schemeClr val="tx1"/>
                          </a:solidFill>
                          <a:latin typeface="+mn-ea"/>
                          <a:ea typeface="+mn-ea"/>
                        </a:rPr>
                        <a:t>千円</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smtClean="0">
                          <a:solidFill>
                            <a:schemeClr val="tx1"/>
                          </a:solidFill>
                          <a:latin typeface="+mn-ea"/>
                          <a:ea typeface="+mn-ea"/>
                        </a:rPr>
                        <a:t>26,512ha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smtClean="0">
                          <a:solidFill>
                            <a:schemeClr val="tx1"/>
                          </a:solidFill>
                          <a:latin typeface="+mn-ea"/>
                          <a:ea typeface="+mn-ea"/>
                        </a:rPr>
                        <a:t>8,839,469</a:t>
                      </a:r>
                      <a:r>
                        <a:rPr kumimoji="1" lang="ja-JP" altLang="en-US" sz="940" dirty="0" smtClean="0">
                          <a:solidFill>
                            <a:schemeClr val="tx1"/>
                          </a:solidFill>
                          <a:latin typeface="+mn-ea"/>
                          <a:ea typeface="+mn-ea"/>
                        </a:rPr>
                        <a:t>人</a:t>
                      </a:r>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④林業就業者数（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smtClean="0">
                          <a:solidFill>
                            <a:schemeClr val="tx1"/>
                          </a:solidFill>
                          <a:latin typeface="+mn-ea"/>
                          <a:ea typeface="+mn-ea"/>
                        </a:rPr>
                        <a:t>367</a:t>
                      </a:r>
                      <a:r>
                        <a:rPr kumimoji="1" lang="ja-JP" altLang="en-US" sz="940" dirty="0" smtClean="0">
                          <a:solidFill>
                            <a:schemeClr val="tx1"/>
                          </a:solidFill>
                          <a:latin typeface="+mn-ea"/>
                          <a:ea typeface="+mn-ea"/>
                        </a:rPr>
                        <a:t>人</a:t>
                      </a:r>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
        <p:nvSpPr>
          <p:cNvPr id="20" name="Text Box 6">
            <a:extLst>
              <a:ext uri="{FF2B5EF4-FFF2-40B4-BE49-F238E27FC236}">
                <a16:creationId xmlns:a16="http://schemas.microsoft.com/office/drawing/2014/main" id="{F99D41E9-9705-4E9E-BF99-DFB81B22D1B6}"/>
              </a:ext>
            </a:extLst>
          </p:cNvPr>
          <p:cNvSpPr txBox="1">
            <a:spLocks noChangeArrowheads="1"/>
          </p:cNvSpPr>
          <p:nvPr/>
        </p:nvSpPr>
        <p:spPr bwMode="auto">
          <a:xfrm>
            <a:off x="5214404" y="6495118"/>
            <a:ext cx="5074905" cy="446009"/>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２，３：「</a:t>
            </a:r>
            <a:r>
              <a:rPr lang="en-US" altLang="ja-JP" sz="930" dirty="0">
                <a:latin typeface="+mn-ea"/>
                <a:ea typeface="+mn-ea"/>
              </a:rPr>
              <a:t>H27</a:t>
            </a:r>
            <a:r>
              <a:rPr lang="ja-JP" altLang="en-US" sz="930" dirty="0">
                <a:latin typeface="+mn-ea"/>
                <a:ea typeface="+mn-ea"/>
              </a:rPr>
              <a:t>年国勢調査」より</a:t>
            </a:r>
            <a:endParaRPr lang="en-US" altLang="ja-JP" sz="930" b="1"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21" name="Text Box 6">
            <a:extLst>
              <a:ext uri="{FF2B5EF4-FFF2-40B4-BE49-F238E27FC236}">
                <a16:creationId xmlns:a16="http://schemas.microsoft.com/office/drawing/2014/main" id="{F51AC05B-E172-435A-ADEA-5B2904C2810E}"/>
              </a:ext>
            </a:extLst>
          </p:cNvPr>
          <p:cNvSpPr txBox="1">
            <a:spLocks noChangeArrowheads="1"/>
          </p:cNvSpPr>
          <p:nvPr/>
        </p:nvSpPr>
        <p:spPr bwMode="auto">
          <a:xfrm>
            <a:off x="5131278" y="5132755"/>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a:t>
            </a:r>
            <a:r>
              <a:rPr lang="ja-JP" altLang="en-US" sz="1200" b="1" kern="2000" dirty="0">
                <a:latin typeface="メイリオ" panose="020B0604030504040204" pitchFamily="50" charset="-128"/>
                <a:ea typeface="メイリオ" panose="020B0604030504040204" pitchFamily="50" charset="-128"/>
              </a:rPr>
              <a:t>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22" name="正方形/長方形 21">
            <a:extLst>
              <a:ext uri="{FF2B5EF4-FFF2-40B4-BE49-F238E27FC236}">
                <a16:creationId xmlns:a16="http://schemas.microsoft.com/office/drawing/2014/main" id="{10F59EA2-2A85-4DB1-9A69-224A6CC0DECB}"/>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1385" dirty="0" smtClean="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dirty="0" smtClean="0">
                <a:solidFill>
                  <a:schemeClr val="bg1"/>
                </a:solidFill>
                <a:latin typeface="ＤＨＰ特太ゴシック体" panose="020B0500000000000000" pitchFamily="50" charset="-128"/>
                <a:ea typeface="ＤＨＰ特太ゴシック体" panose="020B0500000000000000" pitchFamily="50" charset="-128"/>
              </a:rPr>
              <a:t>大阪府</a:t>
            </a:r>
            <a:r>
              <a:rPr lang="ja-JP" altLang="en-US" sz="1800" dirty="0" smtClean="0">
                <a:solidFill>
                  <a:schemeClr val="bg1"/>
                </a:solidFill>
                <a:latin typeface="ＤＨＰ特太ゴシック体" panose="020B0500000000000000" pitchFamily="50" charset="-128"/>
                <a:ea typeface="ＤＨＰ特太ゴシック体" panose="020B0500000000000000" pitchFamily="50" charset="-128"/>
              </a:rPr>
              <a:t>（森林整備・木材利用促進支援センターによる市町村支援）</a:t>
            </a:r>
            <a:endParaRPr lang="ja-JP" altLang="en-US" sz="1600" dirty="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19" name="テキスト ボックス 18">
            <a:extLst>
              <a:ext uri="{FF2B5EF4-FFF2-40B4-BE49-F238E27FC236}">
                <a16:creationId xmlns:a16="http://schemas.microsoft.com/office/drawing/2014/main" id="{9DC2097C-9AE1-4C63-9767-6EEE0AB13C43}"/>
              </a:ext>
            </a:extLst>
          </p:cNvPr>
          <p:cNvSpPr txBox="1"/>
          <p:nvPr/>
        </p:nvSpPr>
        <p:spPr>
          <a:xfrm>
            <a:off x="119166" y="90942"/>
            <a:ext cx="1082348" cy="307777"/>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none" rtlCol="0">
            <a:spAutoFit/>
          </a:bodyPr>
          <a:lstStyle/>
          <a:p>
            <a:r>
              <a:rPr kumimoji="1" lang="ja-JP" altLang="en-US" sz="1400" dirty="0" smtClean="0">
                <a:solidFill>
                  <a:srgbClr val="008000"/>
                </a:solidFill>
              </a:rPr>
              <a:t>市町村</a:t>
            </a:r>
            <a:r>
              <a:rPr kumimoji="1" lang="ja-JP" altLang="en-US" sz="1400" dirty="0">
                <a:solidFill>
                  <a:srgbClr val="008000"/>
                </a:solidFill>
              </a:rPr>
              <a:t>支援</a:t>
            </a:r>
            <a:endParaRPr kumimoji="1" lang="en-US" altLang="ja-JP" sz="1400" dirty="0">
              <a:solidFill>
                <a:srgbClr val="008000"/>
              </a:solidFill>
            </a:endParaRPr>
          </a:p>
        </p:txBody>
      </p:sp>
      <p:grpSp>
        <p:nvGrpSpPr>
          <p:cNvPr id="2" name="グループ化 1"/>
          <p:cNvGrpSpPr/>
          <p:nvPr/>
        </p:nvGrpSpPr>
        <p:grpSpPr>
          <a:xfrm>
            <a:off x="5449290" y="2848903"/>
            <a:ext cx="3977489" cy="1730488"/>
            <a:chOff x="6203741" y="2650443"/>
            <a:chExt cx="2753127" cy="1162514"/>
          </a:xfrm>
        </p:grpSpPr>
        <p:sp>
          <p:nvSpPr>
            <p:cNvPr id="27" name="楕円 26">
              <a:extLst>
                <a:ext uri="{FF2B5EF4-FFF2-40B4-BE49-F238E27FC236}">
                  <a16:creationId xmlns:a16="http://schemas.microsoft.com/office/drawing/2014/main" id="{C0B00F6D-E4E8-4A1D-BDC7-3EB12E8BEF6F}"/>
                </a:ext>
              </a:extLst>
            </p:cNvPr>
            <p:cNvSpPr/>
            <p:nvPr/>
          </p:nvSpPr>
          <p:spPr>
            <a:xfrm>
              <a:off x="6203741" y="2942840"/>
              <a:ext cx="347326" cy="4451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府</a:t>
              </a:r>
            </a:p>
          </p:txBody>
        </p:sp>
        <p:sp>
          <p:nvSpPr>
            <p:cNvPr id="28" name="矢印: ストライプ 17">
              <a:extLst>
                <a:ext uri="{FF2B5EF4-FFF2-40B4-BE49-F238E27FC236}">
                  <a16:creationId xmlns:a16="http://schemas.microsoft.com/office/drawing/2014/main" id="{F10FFD76-F773-4D08-9CFB-BC72C94EF3A8}"/>
                </a:ext>
              </a:extLst>
            </p:cNvPr>
            <p:cNvSpPr/>
            <p:nvPr/>
          </p:nvSpPr>
          <p:spPr>
            <a:xfrm>
              <a:off x="6602096" y="2955686"/>
              <a:ext cx="187229" cy="445169"/>
            </a:xfrm>
            <a:prstGeom prst="strip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18">
              <a:extLst>
                <a:ext uri="{FF2B5EF4-FFF2-40B4-BE49-F238E27FC236}">
                  <a16:creationId xmlns:a16="http://schemas.microsoft.com/office/drawing/2014/main" id="{A7AC4EEC-F738-40FE-8543-A05B2DABC6A9}"/>
                </a:ext>
              </a:extLst>
            </p:cNvPr>
            <p:cNvSpPr/>
            <p:nvPr/>
          </p:nvSpPr>
          <p:spPr>
            <a:xfrm>
              <a:off x="6916617" y="2892581"/>
              <a:ext cx="1305935" cy="8667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19">
              <a:extLst>
                <a:ext uri="{FF2B5EF4-FFF2-40B4-BE49-F238E27FC236}">
                  <a16:creationId xmlns:a16="http://schemas.microsoft.com/office/drawing/2014/main" id="{B2552697-F201-4A18-8A82-60C502249FF5}"/>
                </a:ext>
              </a:extLst>
            </p:cNvPr>
            <p:cNvSpPr/>
            <p:nvPr/>
          </p:nvSpPr>
          <p:spPr>
            <a:xfrm>
              <a:off x="6970876" y="2650443"/>
              <a:ext cx="1162410" cy="4374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a:t>
              </a:r>
              <a:r>
                <a:rPr kumimoji="1" lang="ja-JP" altLang="en-US" sz="1200" dirty="0">
                  <a:solidFill>
                    <a:schemeClr val="tx1"/>
                  </a:solidFill>
                </a:rPr>
                <a:t>一財</a:t>
              </a:r>
              <a:r>
                <a:rPr kumimoji="1" lang="en-US" altLang="ja-JP" sz="1200" dirty="0">
                  <a:solidFill>
                    <a:schemeClr val="tx1"/>
                  </a:solidFill>
                </a:rPr>
                <a:t>)</a:t>
              </a:r>
              <a:r>
                <a:rPr kumimoji="1" lang="ja-JP" altLang="en-US" sz="1200" dirty="0">
                  <a:solidFill>
                    <a:schemeClr val="tx1"/>
                  </a:solidFill>
                </a:rPr>
                <a:t>大阪府</a:t>
              </a:r>
              <a:endParaRPr kumimoji="1" lang="en-US" altLang="ja-JP" sz="1200" dirty="0">
                <a:solidFill>
                  <a:schemeClr val="tx1"/>
                </a:solidFill>
              </a:endParaRPr>
            </a:p>
            <a:p>
              <a:pPr algn="ctr"/>
              <a:r>
                <a:rPr kumimoji="1" lang="ja-JP" altLang="en-US" sz="1200" dirty="0">
                  <a:solidFill>
                    <a:schemeClr val="tx1"/>
                  </a:solidFill>
                </a:rPr>
                <a:t>みどり公社</a:t>
              </a:r>
            </a:p>
          </p:txBody>
        </p:sp>
        <p:sp>
          <p:nvSpPr>
            <p:cNvPr id="31" name="四角形: 角を丸くする 20">
              <a:extLst>
                <a:ext uri="{FF2B5EF4-FFF2-40B4-BE49-F238E27FC236}">
                  <a16:creationId xmlns:a16="http://schemas.microsoft.com/office/drawing/2014/main" id="{22567FCF-5816-4169-B256-8F3BC55FC8E2}"/>
                </a:ext>
              </a:extLst>
            </p:cNvPr>
            <p:cNvSpPr/>
            <p:nvPr/>
          </p:nvSpPr>
          <p:spPr>
            <a:xfrm>
              <a:off x="6970876" y="3110071"/>
              <a:ext cx="1162410" cy="59107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森林整備・木材利用促進支援センター</a:t>
              </a:r>
            </a:p>
          </p:txBody>
        </p:sp>
        <p:sp>
          <p:nvSpPr>
            <p:cNvPr id="32" name="四角形: 角を丸くする 21">
              <a:extLst>
                <a:ext uri="{FF2B5EF4-FFF2-40B4-BE49-F238E27FC236}">
                  <a16:creationId xmlns:a16="http://schemas.microsoft.com/office/drawing/2014/main" id="{8BBC28CA-02EE-47C4-82FE-E7946558CBF1}"/>
                </a:ext>
              </a:extLst>
            </p:cNvPr>
            <p:cNvSpPr/>
            <p:nvPr/>
          </p:nvSpPr>
          <p:spPr>
            <a:xfrm>
              <a:off x="6219092" y="3536826"/>
              <a:ext cx="664527" cy="2682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委託</a:t>
              </a:r>
            </a:p>
          </p:txBody>
        </p:sp>
        <p:sp>
          <p:nvSpPr>
            <p:cNvPr id="33" name="矢印: ストライプ 22">
              <a:extLst>
                <a:ext uri="{FF2B5EF4-FFF2-40B4-BE49-F238E27FC236}">
                  <a16:creationId xmlns:a16="http://schemas.microsoft.com/office/drawing/2014/main" id="{7E61FDBC-9248-478C-94A2-A8B14F64563D}"/>
                </a:ext>
              </a:extLst>
            </p:cNvPr>
            <p:cNvSpPr/>
            <p:nvPr/>
          </p:nvSpPr>
          <p:spPr>
            <a:xfrm>
              <a:off x="8285796" y="2982816"/>
              <a:ext cx="169246" cy="445169"/>
            </a:xfrm>
            <a:prstGeom prst="strip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7CF858C7-F42A-435A-88C7-D02F130F9777}"/>
                </a:ext>
              </a:extLst>
            </p:cNvPr>
            <p:cNvSpPr/>
            <p:nvPr/>
          </p:nvSpPr>
          <p:spPr>
            <a:xfrm>
              <a:off x="8490130" y="2767223"/>
              <a:ext cx="466738" cy="8763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市町村</a:t>
              </a:r>
            </a:p>
          </p:txBody>
        </p:sp>
        <p:sp>
          <p:nvSpPr>
            <p:cNvPr id="35" name="四角形: 角を丸くする 24">
              <a:extLst>
                <a:ext uri="{FF2B5EF4-FFF2-40B4-BE49-F238E27FC236}">
                  <a16:creationId xmlns:a16="http://schemas.microsoft.com/office/drawing/2014/main" id="{D2991C45-B315-4583-8227-9B6C4E6F7864}"/>
                </a:ext>
              </a:extLst>
            </p:cNvPr>
            <p:cNvSpPr/>
            <p:nvPr/>
          </p:nvSpPr>
          <p:spPr>
            <a:xfrm>
              <a:off x="8076676" y="3544664"/>
              <a:ext cx="664527" cy="2682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支援</a:t>
              </a:r>
            </a:p>
          </p:txBody>
        </p:sp>
      </p:grpSp>
      <p:pic>
        <p:nvPicPr>
          <p:cNvPr id="36" name="図 35"/>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135377" y="5262631"/>
            <a:ext cx="2598701" cy="1368140"/>
          </a:xfrm>
          <a:prstGeom prst="rect">
            <a:avLst/>
          </a:prstGeom>
        </p:spPr>
      </p:pic>
    </p:spTree>
    <p:extLst>
      <p:ext uri="{BB962C8B-B14F-4D97-AF65-F5344CB8AC3E}">
        <p14:creationId xmlns:p14="http://schemas.microsoft.com/office/powerpoint/2010/main" val="94519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49019" y="2668514"/>
            <a:ext cx="4790751" cy="1827266"/>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266700" lvl="0" indent="-88900" defTabSz="914400">
              <a:spcBef>
                <a:spcPts val="0"/>
              </a:spcBef>
              <a:spcAft>
                <a:spcPts val="600"/>
              </a:spcAft>
              <a:buNone/>
            </a:pPr>
            <a:r>
              <a:rPr lang="ja-JP" altLang="en-US" sz="1200" kern="2000" dirty="0" smtClean="0">
                <a:latin typeface="ＭＳ ゴシック" panose="020B0609070205080204" pitchFamily="49" charset="-128"/>
                <a:ea typeface="ＭＳ ゴシック" panose="020B0609070205080204" pitchFamily="49" charset="-128"/>
              </a:rPr>
              <a:t>航空レーザー計測及び森林資源解析業務</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en-US" altLang="ja-JP" sz="1200" kern="2000" dirty="0">
                <a:latin typeface="ＭＳ ゴシック" panose="020B0609070205080204" pitchFamily="49" charset="-128"/>
                <a:ea typeface="ＭＳ ゴシック" panose="020B0609070205080204" pitchFamily="49" charset="-128"/>
              </a:rPr>
              <a:t>【</a:t>
            </a:r>
            <a:r>
              <a:rPr lang="ja-JP" altLang="en-US" sz="1200" kern="2000" dirty="0" smtClean="0">
                <a:latin typeface="ＭＳ ゴシック" panose="020B0609070205080204" pitchFamily="49" charset="-128"/>
                <a:ea typeface="ＭＳ ゴシック" panose="020B0609070205080204" pitchFamily="49" charset="-128"/>
              </a:rPr>
              <a:t>事業費</a:t>
            </a: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a:latin typeface="ＭＳ ゴシック" panose="020B0609070205080204" pitchFamily="49" charset="-128"/>
                <a:ea typeface="ＭＳ ゴシック" panose="020B0609070205080204" pitchFamily="49" charset="-128"/>
              </a:rPr>
              <a:t>　</a:t>
            </a:r>
            <a:r>
              <a:rPr lang="en-US" altLang="ja-JP" sz="1200" kern="2000" dirty="0" smtClean="0">
                <a:latin typeface="ＭＳ ゴシック" panose="020B0609070205080204" pitchFamily="49" charset="-128"/>
                <a:ea typeface="ＭＳ ゴシック" panose="020B0609070205080204" pitchFamily="49" charset="-128"/>
              </a:rPr>
              <a:t>44,312</a:t>
            </a:r>
            <a:r>
              <a:rPr lang="ja-JP" altLang="en-US" sz="1200" kern="2000" dirty="0" smtClean="0">
                <a:latin typeface="ＭＳ ゴシック" panose="020B0609070205080204" pitchFamily="49" charset="-128"/>
                <a:ea typeface="ＭＳ ゴシック" panose="020B0609070205080204" pitchFamily="49" charset="-128"/>
              </a:rPr>
              <a:t>千円（全額譲与税）</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en-US" altLang="ja-JP" sz="1200" kern="2000" dirty="0" smtClean="0">
                <a:latin typeface="ＭＳ ゴシック" panose="020B0609070205080204" pitchFamily="49" charset="-128"/>
                <a:ea typeface="ＭＳ ゴシック" panose="020B0609070205080204" pitchFamily="49" charset="-128"/>
              </a:rPr>
              <a:t>【</a:t>
            </a:r>
            <a:r>
              <a:rPr lang="ja-JP" altLang="en-US" sz="1200" kern="2000" dirty="0" smtClean="0">
                <a:latin typeface="ＭＳ ゴシック" panose="020B0609070205080204" pitchFamily="49" charset="-128"/>
                <a:ea typeface="ＭＳ ゴシック" panose="020B0609070205080204" pitchFamily="49" charset="-128"/>
              </a:rPr>
              <a:t>実　績</a:t>
            </a:r>
            <a:r>
              <a:rPr lang="en-US" altLang="ja-JP" sz="1200" kern="2000" dirty="0" smtClean="0">
                <a:latin typeface="ＭＳ ゴシック" panose="020B0609070205080204" pitchFamily="49" charset="-128"/>
                <a:ea typeface="ＭＳ ゴシック" panose="020B0609070205080204" pitchFamily="49" charset="-128"/>
              </a:rPr>
              <a:t>】</a:t>
            </a:r>
            <a:endParaRPr lang="en-US" altLang="ja-JP" sz="1200" kern="2000" dirty="0">
              <a:latin typeface="ＭＳ ゴシック" panose="020B0609070205080204" pitchFamily="49" charset="-128"/>
              <a:ea typeface="ＭＳ ゴシック" panose="020B0609070205080204" pitchFamily="49" charset="-128"/>
            </a:endParaRPr>
          </a:p>
          <a:p>
            <a:pPr marL="266700" lvl="0" indent="-88900" defTabSz="914400">
              <a:spcBef>
                <a:spcPts val="0"/>
              </a:spcBef>
              <a:spcAft>
                <a:spcPts val="600"/>
              </a:spcAft>
              <a:buNone/>
            </a:pPr>
            <a:r>
              <a:rPr lang="ja-JP" altLang="en-US" sz="1200" kern="2000" dirty="0" smtClean="0">
                <a:latin typeface="ＭＳ ゴシック" panose="020B0609070205080204" pitchFamily="49" charset="-128"/>
                <a:ea typeface="ＭＳ ゴシック" panose="020B0609070205080204" pitchFamily="49" charset="-128"/>
              </a:rPr>
              <a:t>・約</a:t>
            </a:r>
            <a:r>
              <a:rPr lang="en-US" altLang="ja-JP" sz="1200" kern="2000" dirty="0" smtClean="0">
                <a:latin typeface="ＭＳ ゴシック" panose="020B0609070205080204" pitchFamily="49" charset="-128"/>
                <a:ea typeface="ＭＳ ゴシック" panose="020B0609070205080204" pitchFamily="49" charset="-128"/>
              </a:rPr>
              <a:t>127</a:t>
            </a:r>
            <a:r>
              <a:rPr lang="ja-JP" altLang="en-US" sz="1200" kern="2000" dirty="0" smtClean="0">
                <a:latin typeface="ＭＳ ゴシック" panose="020B0609070205080204" pitchFamily="49" charset="-128"/>
                <a:ea typeface="ＭＳ ゴシック" panose="020B0609070205080204" pitchFamily="49" charset="-128"/>
              </a:rPr>
              <a:t>㎢（３市分）において林相識別図、蓄積分布図、微地形図、傾斜区分図などのデータを取得し、市に提供。</a:t>
            </a:r>
            <a:endParaRPr lang="en-US" altLang="ja-JP" sz="1200" kern="2000" dirty="0" smtClean="0">
              <a:latin typeface="ＭＳ ゴシック" panose="020B0609070205080204" pitchFamily="49" charset="-128"/>
              <a:ea typeface="ＭＳ ゴシック" panose="020B0609070205080204" pitchFamily="49" charset="-128"/>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149019" y="544011"/>
            <a:ext cx="9650763" cy="1751528"/>
          </a:xfrm>
          <a:prstGeom prst="roundRect">
            <a:avLst>
              <a:gd name="adj" fmla="val 0"/>
            </a:avLst>
          </a:prstGeom>
          <a:ln w="38100">
            <a:solidFill>
              <a:srgbClr val="008000"/>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800" dirty="0" smtClean="0">
                <a:solidFill>
                  <a:schemeClr val="tx1"/>
                </a:solidFill>
                <a:latin typeface="ＭＳ ゴシック" panose="020B0609070205080204" pitchFamily="49" charset="-128"/>
                <a:ea typeface="ＭＳ ゴシック" panose="020B0609070205080204" pitchFamily="49" charset="-128"/>
              </a:rPr>
              <a:t>市町村が森林整備を行う上で、森林</a:t>
            </a:r>
            <a:r>
              <a:rPr lang="ja-JP" altLang="en-US" sz="1800" dirty="0">
                <a:solidFill>
                  <a:schemeClr val="tx1"/>
                </a:solidFill>
                <a:latin typeface="ＭＳ ゴシック" panose="020B0609070205080204" pitchFamily="49" charset="-128"/>
                <a:ea typeface="ＭＳ ゴシック" panose="020B0609070205080204" pitchFamily="49" charset="-128"/>
              </a:rPr>
              <a:t>に</a:t>
            </a:r>
            <a:r>
              <a:rPr lang="ja-JP" altLang="en-US" sz="1800" dirty="0" smtClean="0">
                <a:solidFill>
                  <a:schemeClr val="tx1"/>
                </a:solidFill>
                <a:latin typeface="ＭＳ ゴシック" panose="020B0609070205080204" pitchFamily="49" charset="-128"/>
                <a:ea typeface="ＭＳ ゴシック" panose="020B0609070205080204" pitchFamily="49" charset="-128"/>
              </a:rPr>
              <a:t>関する精度の高い地図</a:t>
            </a:r>
            <a:r>
              <a:rPr lang="ja-JP" altLang="en-US" sz="1800" dirty="0">
                <a:solidFill>
                  <a:schemeClr val="tx1"/>
                </a:solidFill>
                <a:latin typeface="ＭＳ ゴシック" panose="020B0609070205080204" pitchFamily="49" charset="-128"/>
                <a:ea typeface="ＭＳ ゴシック" panose="020B0609070205080204" pitchFamily="49" charset="-128"/>
              </a:rPr>
              <a:t>情報やデータが必要であることから、府内の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森林区域で</a:t>
            </a:r>
            <a:r>
              <a:rPr lang="ja-JP" altLang="en-US" sz="1800" dirty="0">
                <a:solidFill>
                  <a:schemeClr val="tx1"/>
                </a:solidFill>
                <a:latin typeface="ＭＳ ゴシック" panose="020B0609070205080204" pitchFamily="49" charset="-128"/>
                <a:ea typeface="ＭＳ ゴシック" panose="020B0609070205080204" pitchFamily="49" charset="-128"/>
              </a:rPr>
              <a:t>航空レーザー測量を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行い、市町村に提供します。</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1450" indent="-171450">
              <a:spcAft>
                <a:spcPts val="208"/>
              </a:spcAft>
              <a:buFont typeface="Wingdings" panose="05000000000000000000" pitchFamily="2" charset="2"/>
              <a:buChar char="Ø"/>
            </a:pPr>
            <a:r>
              <a:rPr lang="ja-JP" altLang="en-US" sz="1800" dirty="0" smtClean="0">
                <a:solidFill>
                  <a:schemeClr val="tx1"/>
                </a:solidFill>
                <a:latin typeface="ＭＳ ゴシック" panose="020B0609070205080204" pitchFamily="49" charset="-128"/>
                <a:ea typeface="ＭＳ ゴシック" panose="020B0609070205080204" pitchFamily="49" charset="-128"/>
              </a:rPr>
              <a:t>令和元年度は、森林区域全体の約２割に当たる</a:t>
            </a:r>
            <a:r>
              <a:rPr lang="en-US" altLang="ja-JP" sz="1800" dirty="0" smtClean="0">
                <a:solidFill>
                  <a:schemeClr val="tx1"/>
                </a:solidFill>
                <a:latin typeface="ＭＳ ゴシック" panose="020B0609070205080204" pitchFamily="49" charset="-128"/>
                <a:ea typeface="ＭＳ ゴシック" panose="020B0609070205080204" pitchFamily="49" charset="-128"/>
              </a:rPr>
              <a:t>127</a:t>
            </a:r>
            <a:r>
              <a:rPr lang="ja-JP" altLang="en-US" sz="1800" dirty="0" smtClean="0">
                <a:solidFill>
                  <a:schemeClr val="tx1"/>
                </a:solidFill>
                <a:latin typeface="ＭＳ ゴシック" panose="020B0609070205080204" pitchFamily="49" charset="-128"/>
                <a:ea typeface="ＭＳ ゴシック" panose="020B0609070205080204" pitchFamily="49" charset="-128"/>
              </a:rPr>
              <a:t>㎢（３市分）において、航空レーザー計測及び解析を行いました。</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1450" indent="-171450">
              <a:spcAft>
                <a:spcPts val="208"/>
              </a:spcAft>
              <a:buFont typeface="Wingdings" panose="05000000000000000000" pitchFamily="2" charset="2"/>
              <a:buChar char="Ø"/>
            </a:pPr>
            <a:r>
              <a:rPr lang="ja-JP" altLang="en-US" sz="1800" dirty="0" smtClean="0">
                <a:solidFill>
                  <a:schemeClr val="tx1"/>
                </a:solidFill>
                <a:latin typeface="ＭＳ ゴシック" panose="020B0609070205080204" pitchFamily="49" charset="-128"/>
                <a:ea typeface="ＭＳ ゴシック" panose="020B0609070205080204" pitchFamily="49" charset="-128"/>
              </a:rPr>
              <a:t>航空レーザー計測ﾃﾞｰﾀを用いて、市町村が計画的に森林整備を行えるようサポートします。</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132274" y="6521540"/>
            <a:ext cx="3082500" cy="261610"/>
          </a:xfrm>
          <a:prstGeom prst="rect">
            <a:avLst/>
          </a:prstGeom>
          <a:noFill/>
        </p:spPr>
        <p:txBody>
          <a:bodyPr wrap="square" rtlCol="0">
            <a:spAutoFit/>
          </a:bodyPr>
          <a:lstStyle/>
          <a:p>
            <a:pPr algn="ctr"/>
            <a:r>
              <a:rPr kumimoji="1" lang="ja-JP" altLang="en-US" sz="1100" dirty="0" smtClean="0"/>
              <a:t>林相区分図</a:t>
            </a:r>
            <a:endParaRPr kumimoji="1" lang="ja-JP" altLang="en-US" sz="1100" dirty="0"/>
          </a:p>
        </p:txBody>
      </p:sp>
      <p:sp>
        <p:nvSpPr>
          <p:cNvPr id="40" name="Text Box 6">
            <a:extLst>
              <a:ext uri="{FF2B5EF4-FFF2-40B4-BE49-F238E27FC236}">
                <a16:creationId xmlns:a16="http://schemas.microsoft.com/office/drawing/2014/main" id="{EF4B8A9E-5FCC-4CBD-B3B6-422C5E03700F}"/>
              </a:ext>
            </a:extLst>
          </p:cNvPr>
          <p:cNvSpPr txBox="1">
            <a:spLocks noChangeArrowheads="1"/>
          </p:cNvSpPr>
          <p:nvPr/>
        </p:nvSpPr>
        <p:spPr bwMode="auto">
          <a:xfrm>
            <a:off x="5126658" y="2577080"/>
            <a:ext cx="1754433" cy="262567"/>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事業スキーム</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en-US" altLang="ja-JP" sz="930" dirty="0">
                <a:latin typeface="+mn-ea"/>
                <a:ea typeface="+mn-ea"/>
              </a:rPr>
              <a:t>      </a:t>
            </a:r>
            <a:endParaRPr lang="en-US" altLang="ja-JP" sz="1100" i="1" dirty="0">
              <a:latin typeface="+mn-ea"/>
              <a:ea typeface="+mn-ea"/>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graphicFrame>
        <p:nvGraphicFramePr>
          <p:cNvPr id="18" name="表 4">
            <a:extLst>
              <a:ext uri="{FF2B5EF4-FFF2-40B4-BE49-F238E27FC236}">
                <a16:creationId xmlns:a16="http://schemas.microsoft.com/office/drawing/2014/main" id="{DC25DEFF-F570-4EFF-A385-2768EA0EAB9A}"/>
              </a:ext>
            </a:extLst>
          </p:cNvPr>
          <p:cNvGraphicFramePr>
            <a:graphicFrameLocks noGrp="1"/>
          </p:cNvGraphicFramePr>
          <p:nvPr>
            <p:extLst/>
          </p:nvPr>
        </p:nvGraphicFramePr>
        <p:xfrm>
          <a:off x="5449290" y="5415103"/>
          <a:ext cx="3500748" cy="1006490"/>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①令和元年度譲与額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smtClean="0">
                          <a:solidFill>
                            <a:schemeClr val="tx1"/>
                          </a:solidFill>
                          <a:latin typeface="+mn-ea"/>
                          <a:ea typeface="+mn-ea"/>
                        </a:rPr>
                        <a:t>95,523</a:t>
                      </a:r>
                      <a:r>
                        <a:rPr kumimoji="1" lang="ja-JP" altLang="en-US" sz="940" b="0" dirty="0" smtClean="0">
                          <a:solidFill>
                            <a:schemeClr val="tx1"/>
                          </a:solidFill>
                          <a:latin typeface="+mn-ea"/>
                          <a:ea typeface="+mn-ea"/>
                        </a:rPr>
                        <a:t>千円</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smtClean="0">
                          <a:solidFill>
                            <a:schemeClr val="tx1"/>
                          </a:solidFill>
                          <a:latin typeface="+mn-ea"/>
                          <a:ea typeface="+mn-ea"/>
                        </a:rPr>
                        <a:t>26,512ha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smtClean="0">
                          <a:solidFill>
                            <a:schemeClr val="tx1"/>
                          </a:solidFill>
                          <a:latin typeface="+mn-ea"/>
                          <a:ea typeface="+mn-ea"/>
                        </a:rPr>
                        <a:t>8,839,469</a:t>
                      </a:r>
                      <a:r>
                        <a:rPr kumimoji="1" lang="ja-JP" altLang="en-US" sz="940" dirty="0" smtClean="0">
                          <a:solidFill>
                            <a:schemeClr val="tx1"/>
                          </a:solidFill>
                          <a:latin typeface="+mn-ea"/>
                          <a:ea typeface="+mn-ea"/>
                        </a:rPr>
                        <a:t>人</a:t>
                      </a:r>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④林業就業者数（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smtClean="0">
                          <a:solidFill>
                            <a:schemeClr val="tx1"/>
                          </a:solidFill>
                          <a:latin typeface="+mn-ea"/>
                          <a:ea typeface="+mn-ea"/>
                        </a:rPr>
                        <a:t>367</a:t>
                      </a:r>
                      <a:r>
                        <a:rPr kumimoji="1" lang="ja-JP" altLang="en-US" sz="940" dirty="0" smtClean="0">
                          <a:solidFill>
                            <a:schemeClr val="tx1"/>
                          </a:solidFill>
                          <a:latin typeface="+mn-ea"/>
                          <a:ea typeface="+mn-ea"/>
                        </a:rPr>
                        <a:t>人</a:t>
                      </a:r>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
        <p:nvSpPr>
          <p:cNvPr id="20" name="Text Box 6">
            <a:extLst>
              <a:ext uri="{FF2B5EF4-FFF2-40B4-BE49-F238E27FC236}">
                <a16:creationId xmlns:a16="http://schemas.microsoft.com/office/drawing/2014/main" id="{F99D41E9-9705-4E9E-BF99-DFB81B22D1B6}"/>
              </a:ext>
            </a:extLst>
          </p:cNvPr>
          <p:cNvSpPr txBox="1">
            <a:spLocks noChangeArrowheads="1"/>
          </p:cNvSpPr>
          <p:nvPr/>
        </p:nvSpPr>
        <p:spPr bwMode="auto">
          <a:xfrm>
            <a:off x="5214404" y="6495118"/>
            <a:ext cx="5074905" cy="446009"/>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２，３：「</a:t>
            </a:r>
            <a:r>
              <a:rPr lang="en-US" altLang="ja-JP" sz="930" dirty="0">
                <a:latin typeface="+mn-ea"/>
                <a:ea typeface="+mn-ea"/>
              </a:rPr>
              <a:t>H27</a:t>
            </a:r>
            <a:r>
              <a:rPr lang="ja-JP" altLang="en-US" sz="930" dirty="0">
                <a:latin typeface="+mn-ea"/>
                <a:ea typeface="+mn-ea"/>
              </a:rPr>
              <a:t>年国勢調査」より</a:t>
            </a:r>
            <a:endParaRPr lang="en-US" altLang="ja-JP" sz="930" b="1"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21" name="Text Box 6">
            <a:extLst>
              <a:ext uri="{FF2B5EF4-FFF2-40B4-BE49-F238E27FC236}">
                <a16:creationId xmlns:a16="http://schemas.microsoft.com/office/drawing/2014/main" id="{F51AC05B-E172-435A-ADEA-5B2904C2810E}"/>
              </a:ext>
            </a:extLst>
          </p:cNvPr>
          <p:cNvSpPr txBox="1">
            <a:spLocks noChangeArrowheads="1"/>
          </p:cNvSpPr>
          <p:nvPr/>
        </p:nvSpPr>
        <p:spPr bwMode="auto">
          <a:xfrm>
            <a:off x="5131278" y="5132755"/>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a:t>
            </a:r>
            <a:r>
              <a:rPr lang="ja-JP" altLang="en-US" sz="1200" b="1" kern="2000" dirty="0">
                <a:latin typeface="メイリオ" panose="020B0604030504040204" pitchFamily="50" charset="-128"/>
                <a:ea typeface="メイリオ" panose="020B0604030504040204" pitchFamily="50" charset="-128"/>
              </a:rPr>
              <a:t>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22" name="正方形/長方形 21">
            <a:extLst>
              <a:ext uri="{FF2B5EF4-FFF2-40B4-BE49-F238E27FC236}">
                <a16:creationId xmlns:a16="http://schemas.microsoft.com/office/drawing/2014/main" id="{10F59EA2-2A85-4DB1-9A69-224A6CC0DECB}"/>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1385" dirty="0" smtClean="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dirty="0" smtClean="0">
                <a:solidFill>
                  <a:schemeClr val="bg1"/>
                </a:solidFill>
                <a:latin typeface="ＤＨＰ特太ゴシック体" panose="020B0500000000000000" pitchFamily="50" charset="-128"/>
                <a:ea typeface="ＤＨＰ特太ゴシック体" panose="020B0500000000000000" pitchFamily="50" charset="-128"/>
              </a:rPr>
              <a:t>大阪府</a:t>
            </a:r>
            <a:r>
              <a:rPr lang="ja-JP" altLang="en-US" sz="1800" dirty="0" smtClean="0">
                <a:solidFill>
                  <a:schemeClr val="bg1"/>
                </a:solidFill>
                <a:latin typeface="ＤＨＰ特太ゴシック体" panose="020B0500000000000000" pitchFamily="50" charset="-128"/>
                <a:ea typeface="ＤＨＰ特太ゴシック体" panose="020B0500000000000000" pitchFamily="50" charset="-128"/>
              </a:rPr>
              <a:t>（航空レーザー計測による高度な森林情報の提供）</a:t>
            </a:r>
            <a:endParaRPr lang="ja-JP" altLang="en-US" sz="1600" dirty="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19" name="テキスト ボックス 18">
            <a:extLst>
              <a:ext uri="{FF2B5EF4-FFF2-40B4-BE49-F238E27FC236}">
                <a16:creationId xmlns:a16="http://schemas.microsoft.com/office/drawing/2014/main" id="{9DC2097C-9AE1-4C63-9767-6EEE0AB13C43}"/>
              </a:ext>
            </a:extLst>
          </p:cNvPr>
          <p:cNvSpPr txBox="1"/>
          <p:nvPr/>
        </p:nvSpPr>
        <p:spPr>
          <a:xfrm>
            <a:off x="119166" y="90942"/>
            <a:ext cx="1082348" cy="307777"/>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none" rtlCol="0">
            <a:spAutoFit/>
          </a:bodyPr>
          <a:lstStyle/>
          <a:p>
            <a:r>
              <a:rPr kumimoji="1" lang="ja-JP" altLang="en-US" sz="1400" dirty="0" smtClean="0">
                <a:solidFill>
                  <a:srgbClr val="008000"/>
                </a:solidFill>
              </a:rPr>
              <a:t>市町村</a:t>
            </a:r>
            <a:r>
              <a:rPr kumimoji="1" lang="ja-JP" altLang="en-US" sz="1400" dirty="0">
                <a:solidFill>
                  <a:srgbClr val="008000"/>
                </a:solidFill>
              </a:rPr>
              <a:t>支援</a:t>
            </a:r>
            <a:endParaRPr kumimoji="1" lang="en-US" altLang="ja-JP" sz="1400" dirty="0">
              <a:solidFill>
                <a:srgbClr val="008000"/>
              </a:solidFill>
            </a:endParaRPr>
          </a:p>
        </p:txBody>
      </p:sp>
      <p:sp>
        <p:nvSpPr>
          <p:cNvPr id="25" name="テキスト ボックス 24">
            <a:extLst>
              <a:ext uri="{FF2B5EF4-FFF2-40B4-BE49-F238E27FC236}">
                <a16:creationId xmlns:a16="http://schemas.microsoft.com/office/drawing/2014/main" id="{A6A4D5B8-D067-4EAC-BC8F-F17C777680B5}"/>
              </a:ext>
            </a:extLst>
          </p:cNvPr>
          <p:cNvSpPr txBox="1"/>
          <p:nvPr/>
        </p:nvSpPr>
        <p:spPr>
          <a:xfrm>
            <a:off x="2354892" y="6494245"/>
            <a:ext cx="3082500" cy="261610"/>
          </a:xfrm>
          <a:prstGeom prst="rect">
            <a:avLst/>
          </a:prstGeom>
          <a:noFill/>
        </p:spPr>
        <p:txBody>
          <a:bodyPr wrap="square" rtlCol="0">
            <a:spAutoFit/>
          </a:bodyPr>
          <a:lstStyle/>
          <a:p>
            <a:pPr algn="ctr"/>
            <a:r>
              <a:rPr kumimoji="1" lang="ja-JP" altLang="en-US" sz="1100" dirty="0" smtClean="0"/>
              <a:t>微地形図</a:t>
            </a:r>
            <a:endParaRPr kumimoji="1" lang="ja-JP" altLang="en-US" sz="1100" dirty="0"/>
          </a:p>
        </p:txBody>
      </p:sp>
      <p:sp>
        <p:nvSpPr>
          <p:cNvPr id="26" name="テキスト ボックス 25">
            <a:extLst>
              <a:ext uri="{FF2B5EF4-FFF2-40B4-BE49-F238E27FC236}">
                <a16:creationId xmlns:a16="http://schemas.microsoft.com/office/drawing/2014/main" id="{A6A4D5B8-D067-4EAC-BC8F-F17C777680B5}"/>
              </a:ext>
            </a:extLst>
          </p:cNvPr>
          <p:cNvSpPr txBox="1"/>
          <p:nvPr/>
        </p:nvSpPr>
        <p:spPr>
          <a:xfrm>
            <a:off x="-469015" y="4509739"/>
            <a:ext cx="1877991" cy="261610"/>
          </a:xfrm>
          <a:prstGeom prst="rect">
            <a:avLst/>
          </a:prstGeom>
          <a:noFill/>
        </p:spPr>
        <p:txBody>
          <a:bodyPr wrap="square" rtlCol="0">
            <a:spAutoFit/>
          </a:bodyPr>
          <a:lstStyle/>
          <a:p>
            <a:pPr algn="ctr"/>
            <a:r>
              <a:rPr kumimoji="1" lang="ja-JP" altLang="en-US" sz="1100" dirty="0" smtClean="0"/>
              <a:t>成果品例</a:t>
            </a:r>
            <a:endParaRPr kumimoji="1" lang="ja-JP" altLang="en-US" sz="1100"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40" y="4834117"/>
            <a:ext cx="2454961" cy="1542660"/>
          </a:xfrm>
          <a:prstGeom prst="rect">
            <a:avLst/>
          </a:prstGeom>
        </p:spPr>
      </p:pic>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5363" y="4834116"/>
            <a:ext cx="2421296" cy="1520349"/>
          </a:xfrm>
          <a:prstGeom prst="rect">
            <a:avLst/>
          </a:prstGeom>
        </p:spPr>
      </p:pic>
      <p:grpSp>
        <p:nvGrpSpPr>
          <p:cNvPr id="2" name="グループ化 1"/>
          <p:cNvGrpSpPr/>
          <p:nvPr/>
        </p:nvGrpSpPr>
        <p:grpSpPr>
          <a:xfrm>
            <a:off x="5255646" y="2944131"/>
            <a:ext cx="4992419" cy="1712521"/>
            <a:chOff x="5930784" y="2741698"/>
            <a:chExt cx="3866859" cy="1256445"/>
          </a:xfrm>
        </p:grpSpPr>
        <p:sp>
          <p:nvSpPr>
            <p:cNvPr id="27" name="楕円 26">
              <a:extLst>
                <a:ext uri="{FF2B5EF4-FFF2-40B4-BE49-F238E27FC236}">
                  <a16:creationId xmlns:a16="http://schemas.microsoft.com/office/drawing/2014/main" id="{C0B00F6D-E4E8-4A1D-BDC7-3EB12E8BEF6F}"/>
                </a:ext>
              </a:extLst>
            </p:cNvPr>
            <p:cNvSpPr/>
            <p:nvPr/>
          </p:nvSpPr>
          <p:spPr>
            <a:xfrm>
              <a:off x="5930784" y="3052024"/>
              <a:ext cx="347326" cy="4451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府</a:t>
              </a:r>
            </a:p>
          </p:txBody>
        </p:sp>
        <p:sp>
          <p:nvSpPr>
            <p:cNvPr id="28" name="矢印: ストライプ 17">
              <a:extLst>
                <a:ext uri="{FF2B5EF4-FFF2-40B4-BE49-F238E27FC236}">
                  <a16:creationId xmlns:a16="http://schemas.microsoft.com/office/drawing/2014/main" id="{F10FFD76-F773-4D08-9CFB-BC72C94EF3A8}"/>
                </a:ext>
              </a:extLst>
            </p:cNvPr>
            <p:cNvSpPr/>
            <p:nvPr/>
          </p:nvSpPr>
          <p:spPr>
            <a:xfrm>
              <a:off x="6329139" y="3064870"/>
              <a:ext cx="187229" cy="445169"/>
            </a:xfrm>
            <a:prstGeom prst="strip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四角形: 角を丸くする 18">
              <a:extLst>
                <a:ext uri="{FF2B5EF4-FFF2-40B4-BE49-F238E27FC236}">
                  <a16:creationId xmlns:a16="http://schemas.microsoft.com/office/drawing/2014/main" id="{A7AC4EEC-F738-40FE-8543-A05B2DABC6A9}"/>
                </a:ext>
              </a:extLst>
            </p:cNvPr>
            <p:cNvSpPr/>
            <p:nvPr/>
          </p:nvSpPr>
          <p:spPr>
            <a:xfrm>
              <a:off x="6643660" y="3001765"/>
              <a:ext cx="1305935" cy="86676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19">
              <a:extLst>
                <a:ext uri="{FF2B5EF4-FFF2-40B4-BE49-F238E27FC236}">
                  <a16:creationId xmlns:a16="http://schemas.microsoft.com/office/drawing/2014/main" id="{B2552697-F201-4A18-8A82-60C502249FF5}"/>
                </a:ext>
              </a:extLst>
            </p:cNvPr>
            <p:cNvSpPr/>
            <p:nvPr/>
          </p:nvSpPr>
          <p:spPr>
            <a:xfrm>
              <a:off x="6697919" y="2741698"/>
              <a:ext cx="1162410" cy="43740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委託事業者</a:t>
              </a:r>
              <a:endParaRPr kumimoji="1" lang="ja-JP" altLang="en-US" sz="1200" dirty="0">
                <a:solidFill>
                  <a:schemeClr val="tx1"/>
                </a:solidFill>
              </a:endParaRPr>
            </a:p>
          </p:txBody>
        </p:sp>
        <p:sp>
          <p:nvSpPr>
            <p:cNvPr id="31" name="四角形: 角を丸くする 20">
              <a:extLst>
                <a:ext uri="{FF2B5EF4-FFF2-40B4-BE49-F238E27FC236}">
                  <a16:creationId xmlns:a16="http://schemas.microsoft.com/office/drawing/2014/main" id="{22567FCF-5816-4169-B256-8F3BC55FC8E2}"/>
                </a:ext>
              </a:extLst>
            </p:cNvPr>
            <p:cNvSpPr/>
            <p:nvPr/>
          </p:nvSpPr>
          <p:spPr>
            <a:xfrm>
              <a:off x="6697919" y="3219255"/>
              <a:ext cx="1162410" cy="59107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航空レーザー計測及び解析を実施</a:t>
              </a:r>
              <a:endParaRPr kumimoji="1" lang="ja-JP" altLang="en-US" sz="1200" dirty="0">
                <a:solidFill>
                  <a:schemeClr val="tx1"/>
                </a:solidFill>
              </a:endParaRPr>
            </a:p>
          </p:txBody>
        </p:sp>
        <p:sp>
          <p:nvSpPr>
            <p:cNvPr id="32" name="四角形: 角を丸くする 21">
              <a:extLst>
                <a:ext uri="{FF2B5EF4-FFF2-40B4-BE49-F238E27FC236}">
                  <a16:creationId xmlns:a16="http://schemas.microsoft.com/office/drawing/2014/main" id="{8BBC28CA-02EE-47C4-82FE-E7946558CBF1}"/>
                </a:ext>
              </a:extLst>
            </p:cNvPr>
            <p:cNvSpPr/>
            <p:nvPr/>
          </p:nvSpPr>
          <p:spPr>
            <a:xfrm>
              <a:off x="5946135" y="3646010"/>
              <a:ext cx="664527" cy="26829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委託</a:t>
              </a:r>
            </a:p>
          </p:txBody>
        </p:sp>
        <p:sp>
          <p:nvSpPr>
            <p:cNvPr id="33" name="矢印: ストライプ 22">
              <a:extLst>
                <a:ext uri="{FF2B5EF4-FFF2-40B4-BE49-F238E27FC236}">
                  <a16:creationId xmlns:a16="http://schemas.microsoft.com/office/drawing/2014/main" id="{7E61FDBC-9248-478C-94A2-A8B14F64563D}"/>
                </a:ext>
              </a:extLst>
            </p:cNvPr>
            <p:cNvSpPr/>
            <p:nvPr/>
          </p:nvSpPr>
          <p:spPr>
            <a:xfrm>
              <a:off x="8708876" y="3092000"/>
              <a:ext cx="169246" cy="445169"/>
            </a:xfrm>
            <a:prstGeom prst="strip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a:extLst>
                <a:ext uri="{FF2B5EF4-FFF2-40B4-BE49-F238E27FC236}">
                  <a16:creationId xmlns:a16="http://schemas.microsoft.com/office/drawing/2014/main" id="{7CF858C7-F42A-435A-88C7-D02F130F9777}"/>
                </a:ext>
              </a:extLst>
            </p:cNvPr>
            <p:cNvSpPr/>
            <p:nvPr/>
          </p:nvSpPr>
          <p:spPr>
            <a:xfrm>
              <a:off x="8923152" y="2818394"/>
              <a:ext cx="466738" cy="8763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市町村</a:t>
              </a:r>
            </a:p>
          </p:txBody>
        </p:sp>
        <p:sp>
          <p:nvSpPr>
            <p:cNvPr id="35" name="四角形: 角を丸くする 24">
              <a:extLst>
                <a:ext uri="{FF2B5EF4-FFF2-40B4-BE49-F238E27FC236}">
                  <a16:creationId xmlns:a16="http://schemas.microsoft.com/office/drawing/2014/main" id="{D2991C45-B315-4583-8227-9B6C4E6F7864}"/>
                </a:ext>
              </a:extLst>
            </p:cNvPr>
            <p:cNvSpPr/>
            <p:nvPr/>
          </p:nvSpPr>
          <p:spPr>
            <a:xfrm>
              <a:off x="8335872" y="3681846"/>
              <a:ext cx="1461771" cy="2882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データの提供</a:t>
              </a:r>
              <a:endParaRPr kumimoji="1" lang="ja-JP" altLang="en-US" sz="1200" dirty="0">
                <a:solidFill>
                  <a:schemeClr val="tx1"/>
                </a:solidFill>
              </a:endParaRPr>
            </a:p>
          </p:txBody>
        </p:sp>
        <p:sp>
          <p:nvSpPr>
            <p:cNvPr id="36" name="楕円 35">
              <a:extLst>
                <a:ext uri="{FF2B5EF4-FFF2-40B4-BE49-F238E27FC236}">
                  <a16:creationId xmlns:a16="http://schemas.microsoft.com/office/drawing/2014/main" id="{C0B00F6D-E4E8-4A1D-BDC7-3EB12E8BEF6F}"/>
                </a:ext>
              </a:extLst>
            </p:cNvPr>
            <p:cNvSpPr/>
            <p:nvPr/>
          </p:nvSpPr>
          <p:spPr>
            <a:xfrm>
              <a:off x="8254111" y="3077893"/>
              <a:ext cx="347326" cy="4451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府</a:t>
              </a:r>
            </a:p>
          </p:txBody>
        </p:sp>
        <p:sp>
          <p:nvSpPr>
            <p:cNvPr id="37" name="矢印: ストライプ 17">
              <a:extLst>
                <a:ext uri="{FF2B5EF4-FFF2-40B4-BE49-F238E27FC236}">
                  <a16:creationId xmlns:a16="http://schemas.microsoft.com/office/drawing/2014/main" id="{F10FFD76-F773-4D08-9CFB-BC72C94EF3A8}"/>
                </a:ext>
              </a:extLst>
            </p:cNvPr>
            <p:cNvSpPr/>
            <p:nvPr/>
          </p:nvSpPr>
          <p:spPr>
            <a:xfrm>
              <a:off x="7994625" y="3064870"/>
              <a:ext cx="187229" cy="445169"/>
            </a:xfrm>
            <a:prstGeom prst="striped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四角形: 角を丸くする 24">
              <a:extLst>
                <a:ext uri="{FF2B5EF4-FFF2-40B4-BE49-F238E27FC236}">
                  <a16:creationId xmlns:a16="http://schemas.microsoft.com/office/drawing/2014/main" id="{D2991C45-B315-4583-8227-9B6C4E6F7864}"/>
                </a:ext>
              </a:extLst>
            </p:cNvPr>
            <p:cNvSpPr/>
            <p:nvPr/>
          </p:nvSpPr>
          <p:spPr>
            <a:xfrm>
              <a:off x="7846455" y="3670256"/>
              <a:ext cx="730886" cy="32788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成果品</a:t>
              </a:r>
              <a:endParaRPr kumimoji="1" lang="ja-JP" altLang="en-US" sz="1200" dirty="0">
                <a:solidFill>
                  <a:schemeClr val="tx1"/>
                </a:solidFill>
              </a:endParaRPr>
            </a:p>
          </p:txBody>
        </p:sp>
      </p:grpSp>
    </p:spTree>
    <p:extLst>
      <p:ext uri="{BB962C8B-B14F-4D97-AF65-F5344CB8AC3E}">
        <p14:creationId xmlns:p14="http://schemas.microsoft.com/office/powerpoint/2010/main" val="25789446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A4 210 x 297 mm</PresentationFormat>
  <Paragraphs>137</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ＤＨＰ特太ゴシック体</vt:lpstr>
      <vt:lpstr>HG丸ｺﾞｼｯｸM-PRO</vt:lpstr>
      <vt:lpstr>ＭＳ ゴシック</vt:lpstr>
      <vt:lpstr>メイリオ</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2022-11-07T07:15:30Z</dcterms:modified>
</cp:coreProperties>
</file>