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259" r:id="rId2"/>
    <p:sldId id="257" r:id="rId3"/>
    <p:sldId id="258" r:id="rId4"/>
    <p:sldId id="256" r:id="rId5"/>
  </p:sldIdLst>
  <p:sldSz cx="12801600" cy="9601200" type="A3"/>
  <p:notesSz cx="9939338" cy="14368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3052" autoAdjust="0"/>
  </p:normalViewPr>
  <p:slideViewPr>
    <p:cSldViewPr snapToGrid="0">
      <p:cViewPr>
        <p:scale>
          <a:sx n="75" d="100"/>
          <a:sy n="75" d="100"/>
        </p:scale>
        <p:origin x="946" y="-720"/>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viewProps.xml" Type="http://schemas.openxmlformats.org/officeDocument/2006/relationships/viewProps" Id="rId8"></Relationship><Relationship Target="slides/slide2.xml" Type="http://schemas.openxmlformats.org/officeDocument/2006/relationships/slide" Id="rId3"></Relationship><Relationship Target="presProps.xml" Type="http://schemas.openxmlformats.org/officeDocument/2006/relationships/presProps" Id="rId7"></Relationship><Relationship Target="slides/slide1.xml" Type="http://schemas.openxmlformats.org/officeDocument/2006/relationships/slide" Id="rId2"></Relationship><Relationship Target="slideMasters/slideMaster1.xml" Type="http://schemas.openxmlformats.org/officeDocument/2006/relationships/slideMaster" Id="rId1"></Relationship><Relationship Target="notesMasters/notesMaster1.xml" Type="http://schemas.openxmlformats.org/officeDocument/2006/relationships/notesMaster" Id="rId6"></Relationship><Relationship Target="slides/slide4.xml" Type="http://schemas.openxmlformats.org/officeDocument/2006/relationships/slide" Id="rId5"></Relationship><Relationship Target="tableStyles.xml" Type="http://schemas.openxmlformats.org/officeDocument/2006/relationships/tableStyles" Id="rId10"></Relationship><Relationship Target="slides/slide3.xml" Type="http://schemas.openxmlformats.org/officeDocument/2006/relationships/slide" Id="rId4"></Relationship><Relationship Target="theme/theme1.xml" Type="http://schemas.openxmlformats.org/officeDocument/2006/relationships/theme" Id="rId9"></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6780" cy="719620"/>
          </a:xfrm>
          <a:prstGeom prst="rect">
            <a:avLst/>
          </a:prstGeom>
        </p:spPr>
        <p:txBody>
          <a:bodyPr vert="horz" lIns="91992" tIns="45997" rIns="91992" bIns="4599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361" y="1"/>
            <a:ext cx="4308379" cy="719620"/>
          </a:xfrm>
          <a:prstGeom prst="rect">
            <a:avLst/>
          </a:prstGeom>
        </p:spPr>
        <p:txBody>
          <a:bodyPr vert="horz" lIns="91992" tIns="45997" rIns="91992" bIns="45997" rtlCol="0"/>
          <a:lstStyle>
            <a:lvl1pPr algn="r">
              <a:defRPr sz="1200"/>
            </a:lvl1pPr>
          </a:lstStyle>
          <a:p>
            <a:fld id="{E5A2FF32-83CE-4083-A509-7B9A22C63EC2}"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1738313" y="1797050"/>
            <a:ext cx="6465887" cy="4849813"/>
          </a:xfrm>
          <a:prstGeom prst="rect">
            <a:avLst/>
          </a:prstGeom>
          <a:noFill/>
          <a:ln w="12700">
            <a:solidFill>
              <a:prstClr val="black"/>
            </a:solidFill>
          </a:ln>
        </p:spPr>
        <p:txBody>
          <a:bodyPr vert="horz" lIns="91992" tIns="45997" rIns="91992" bIns="45997" rtlCol="0" anchor="ctr"/>
          <a:lstStyle/>
          <a:p>
            <a:endParaRPr lang="ja-JP" altLang="en-US"/>
          </a:p>
        </p:txBody>
      </p:sp>
      <p:sp>
        <p:nvSpPr>
          <p:cNvPr id="5" name="ノート プレースホルダー 4"/>
          <p:cNvSpPr>
            <a:spLocks noGrp="1"/>
          </p:cNvSpPr>
          <p:nvPr>
            <p:ph type="body" sz="quarter" idx="3"/>
          </p:nvPr>
        </p:nvSpPr>
        <p:spPr>
          <a:xfrm>
            <a:off x="994733" y="6915373"/>
            <a:ext cx="7951470" cy="5656435"/>
          </a:xfrm>
          <a:prstGeom prst="rect">
            <a:avLst/>
          </a:prstGeom>
        </p:spPr>
        <p:txBody>
          <a:bodyPr vert="horz" lIns="91992" tIns="45997" rIns="91992" bIns="459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3648844"/>
            <a:ext cx="4306780" cy="719620"/>
          </a:xfrm>
          <a:prstGeom prst="rect">
            <a:avLst/>
          </a:prstGeom>
        </p:spPr>
        <p:txBody>
          <a:bodyPr vert="horz" lIns="91992" tIns="45997" rIns="91992" bIns="459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361" y="13648844"/>
            <a:ext cx="4308379" cy="719620"/>
          </a:xfrm>
          <a:prstGeom prst="rect">
            <a:avLst/>
          </a:prstGeom>
        </p:spPr>
        <p:txBody>
          <a:bodyPr vert="horz" lIns="91992" tIns="45997" rIns="91992" bIns="45997" rtlCol="0" anchor="b"/>
          <a:lstStyle>
            <a:lvl1pPr algn="r">
              <a:defRPr sz="1200"/>
            </a:lvl1pPr>
          </a:lstStyle>
          <a:p>
            <a:fld id="{73A5969C-7DC7-403B-9510-6934B1EB0638}" type="slidenum">
              <a:rPr kumimoji="1" lang="ja-JP" altLang="en-US" smtClean="0"/>
              <a:t>‹#›</a:t>
            </a:fld>
            <a:endParaRPr kumimoji="1" lang="ja-JP" altLang="en-US"/>
          </a:p>
        </p:txBody>
      </p:sp>
    </p:spTree>
    <p:extLst>
      <p:ext uri="{BB962C8B-B14F-4D97-AF65-F5344CB8AC3E}">
        <p14:creationId xmlns:p14="http://schemas.microsoft.com/office/powerpoint/2010/main" val="5793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1</a:t>
            </a:fld>
            <a:endParaRPr kumimoji="1" lang="ja-JP" altLang="en-US"/>
          </a:p>
        </p:txBody>
      </p:sp>
    </p:spTree>
    <p:extLst>
      <p:ext uri="{BB962C8B-B14F-4D97-AF65-F5344CB8AC3E}">
        <p14:creationId xmlns:p14="http://schemas.microsoft.com/office/powerpoint/2010/main" val="36439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2</a:t>
            </a:fld>
            <a:endParaRPr kumimoji="1" lang="ja-JP" altLang="en-US"/>
          </a:p>
        </p:txBody>
      </p:sp>
    </p:spTree>
    <p:extLst>
      <p:ext uri="{BB962C8B-B14F-4D97-AF65-F5344CB8AC3E}">
        <p14:creationId xmlns:p14="http://schemas.microsoft.com/office/powerpoint/2010/main" val="342882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3</a:t>
            </a:fld>
            <a:endParaRPr kumimoji="1" lang="ja-JP" altLang="en-US"/>
          </a:p>
        </p:txBody>
      </p:sp>
    </p:spTree>
    <p:extLst>
      <p:ext uri="{BB962C8B-B14F-4D97-AF65-F5344CB8AC3E}">
        <p14:creationId xmlns:p14="http://schemas.microsoft.com/office/powerpoint/2010/main" val="401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4</a:t>
            </a:fld>
            <a:endParaRPr kumimoji="1" lang="ja-JP" altLang="en-US"/>
          </a:p>
        </p:txBody>
      </p:sp>
    </p:spTree>
    <p:extLst>
      <p:ext uri="{BB962C8B-B14F-4D97-AF65-F5344CB8AC3E}">
        <p14:creationId xmlns:p14="http://schemas.microsoft.com/office/powerpoint/2010/main" val="128688920"/>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4419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7891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938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834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3043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33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5272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2381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85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406913031"/>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BC2B4AB-D254-4280-BDF0-F3288C288E17}" type="datetimeFigureOut">
              <a:rPr kumimoji="1" lang="ja-JP" altLang="en-US" smtClean="0"/>
              <a:t>2024/3/22</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7731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6.jpeg" Type="http://schemas.openxmlformats.org/officeDocument/2006/relationships/image" Id="rId8"></Relationship><Relationship Target="../media/image1.emf" Type="http://schemas.openxmlformats.org/officeDocument/2006/relationships/image" Id="rId3"></Relationship><Relationship Target="../media/image5.png" Type="http://schemas.openxmlformats.org/officeDocument/2006/relationships/image" Id="rId7"></Relationship><Relationship Target="../notesSlides/notesSlide1.xml" Type="http://schemas.openxmlformats.org/officeDocument/2006/relationships/notesSlide" Id="rId2"></Relationship><Relationship Target="../slideLayouts/slideLayout7.xml" Type="http://schemas.openxmlformats.org/officeDocument/2006/relationships/slideLayout" Id="rId1"></Relationship><Relationship Target="../media/image4.png" Type="http://schemas.openxmlformats.org/officeDocument/2006/relationships/image" Id="rId6"></Relationship><Relationship Target="../media/image3.png" Type="http://schemas.openxmlformats.org/officeDocument/2006/relationships/image" Id="rId5"></Relationship><Relationship Target="../media/image2.png" Type="http://schemas.openxmlformats.org/officeDocument/2006/relationships/image" Id="rId4"></Relationship><Relationship Target="../media/image7.png" Type="http://schemas.openxmlformats.org/officeDocument/2006/relationships/image" Id="rId9"></Relationship></Relationships>
</file>

<file path=ppt/slides/_rels/slide2.xml.rels><?xml version="1.0" encoding="UTF-8" ?><Relationships xmlns="http://schemas.openxmlformats.org/package/2006/relationships"><Relationship Target="../media/image8.png" Type="http://schemas.openxmlformats.org/officeDocument/2006/relationships/image" Id="rId3"></Relationship><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media/image9.png" Type="http://schemas.openxmlformats.org/officeDocument/2006/relationships/image"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 Target="../media/image10.png" Type="http://schemas.openxmlformats.org/officeDocument/2006/relationships/image" Id="rId4"></Relationship></Relationships>
</file>

<file path=ppt/slides/_rels/slide4.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7.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a:extLst>
              <a:ext uri="{FF2B5EF4-FFF2-40B4-BE49-F238E27FC236}">
                <a16:creationId xmlns:a16="http://schemas.microsoft.com/office/drawing/2014/main" id="{A970E929-CA1F-4706-234B-68372BDF854A}"/>
              </a:ext>
            </a:extLst>
          </p:cNvPr>
          <p:cNvSpPr txBox="1">
            <a:spLocks noChangeArrowheads="1"/>
          </p:cNvSpPr>
          <p:nvPr/>
        </p:nvSpPr>
        <p:spPr bwMode="auto">
          <a:xfrm>
            <a:off x="319692" y="-35374"/>
            <a:ext cx="12134951" cy="442035"/>
          </a:xfrm>
          <a:prstGeom prst="rect">
            <a:avLst/>
          </a:prstGeom>
          <a:noFill/>
          <a:ln w="9525">
            <a:noFill/>
          </a:ln>
        </p:spPr>
        <p:txBody>
          <a:bodyPr wrap="square" lIns="36000" tIns="36000" rIns="36000" bIns="36000">
            <a:sp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lgn="ctr">
              <a:spcBef>
                <a:spcPct val="0"/>
              </a:spcBef>
              <a:buClrTx/>
              <a:buNone/>
            </a:pP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大阪港・堺泉北港・阪南港 港湾脱炭素化推進計画 概要版</a:t>
            </a:r>
          </a:p>
        </p:txBody>
      </p:sp>
      <p:sp>
        <p:nvSpPr>
          <p:cNvPr id="3" name="テキスト ボックス 9">
            <a:extLst>
              <a:ext uri="{FF2B5EF4-FFF2-40B4-BE49-F238E27FC236}">
                <a16:creationId xmlns:a16="http://schemas.microsoft.com/office/drawing/2014/main" id="{657C1428-C3D6-2705-BB0D-2656E32FE977}"/>
              </a:ext>
            </a:extLst>
          </p:cNvPr>
          <p:cNvSpPr txBox="1">
            <a:spLocks noChangeArrowheads="1"/>
          </p:cNvSpPr>
          <p:nvPr/>
        </p:nvSpPr>
        <p:spPr bwMode="auto">
          <a:xfrm>
            <a:off x="80255" y="1690928"/>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１</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港湾脱炭素化推進計画の基本的な方針</a:t>
            </a:r>
            <a:endPar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endParaRPr>
          </a:p>
        </p:txBody>
      </p:sp>
      <p:sp>
        <p:nvSpPr>
          <p:cNvPr id="57" name="四角形: 角を丸くする 56">
            <a:extLst>
              <a:ext uri="{FF2B5EF4-FFF2-40B4-BE49-F238E27FC236}">
                <a16:creationId xmlns:a16="http://schemas.microsoft.com/office/drawing/2014/main" id="{A7545A1D-53F0-AC31-A5AD-4D4248D398A6}"/>
              </a:ext>
            </a:extLst>
          </p:cNvPr>
          <p:cNvSpPr/>
          <p:nvPr/>
        </p:nvSpPr>
        <p:spPr>
          <a:xfrm>
            <a:off x="80251" y="460380"/>
            <a:ext cx="6253834" cy="1143536"/>
          </a:xfrm>
          <a:prstGeom prst="roundRect">
            <a:avLst>
              <a:gd name="adj" fmla="val 6281"/>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800"/>
              </a:lnSpc>
            </a:pPr>
            <a:endParaRPr kumimoji="1" lang="en-US" altLang="ja-JP" sz="1100" b="1" dirty="0">
              <a:solidFill>
                <a:schemeClr val="tx1"/>
              </a:solidFill>
              <a:latin typeface="ＭＳ Ｐゴシック" panose="020B0600070205080204" pitchFamily="50" charset="-128"/>
              <a:ea typeface="ＭＳ Ｐゴシック" panose="020B0600070205080204" pitchFamily="50" charset="-128"/>
            </a:endParaRPr>
          </a:p>
          <a:p>
            <a:pPr>
              <a:lnSpc>
                <a:spcPts val="800"/>
              </a:lnSpc>
            </a:pP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みなと”の港湾区域及び臨港地区に加え、大阪“みなと”を利用する荷主企業や港運事業者、船会社等、民間企業等を含む港湾地域全体での活動において、水素・燃料アンモニア等の大量・安定・安価な輸入・貯蔵等を可能とする受入環境の整備や、脱炭素化に配慮した港湾機能の高度化、集積する臨海部産業との連携等の具体的な取組について定め、</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３港連携による</a:t>
            </a:r>
            <a:r>
              <a:rPr kumimoji="1" lang="en-US" altLang="ja-JP" sz="1100" b="1" u="sng"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年カーボンニュートラルの長期目標達成を図る</a:t>
            </a:r>
            <a:endParaRPr kumimoji="1" lang="en-US" altLang="ja-JP" sz="1100"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E963A77B-72E6-4065-24E9-5268FCA275C4}"/>
              </a:ext>
            </a:extLst>
          </p:cNvPr>
          <p:cNvSpPr txBox="1"/>
          <p:nvPr/>
        </p:nvSpPr>
        <p:spPr>
          <a:xfrm>
            <a:off x="6632615" y="676943"/>
            <a:ext cx="5822027" cy="261610"/>
          </a:xfrm>
          <a:prstGeom prst="rect">
            <a:avLst/>
          </a:prstGeom>
          <a:noFill/>
        </p:spPr>
        <p:txBody>
          <a:bodyPr wrap="square" rtlCol="0">
            <a:spAutoFit/>
          </a:bodyPr>
          <a:lstStyle/>
          <a:p>
            <a:pPr algn="ctr"/>
            <a:r>
              <a:rPr kumimoji="1" lang="ja-JP" altLang="en-US" sz="1100" b="1" dirty="0">
                <a:latin typeface="HGP創英角ｺﾞｼｯｸUB" panose="020B0900000000000000" pitchFamily="50" charset="-128"/>
                <a:ea typeface="HGP創英角ｺﾞｼｯｸUB" panose="020B0900000000000000" pitchFamily="50" charset="-128"/>
              </a:rPr>
              <a:t>３港の排出量・吸収量の推計（千トン）</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85" name="表 84">
            <a:extLst>
              <a:ext uri="{FF2B5EF4-FFF2-40B4-BE49-F238E27FC236}">
                <a16:creationId xmlns:a16="http://schemas.microsoft.com/office/drawing/2014/main" id="{D238FC9F-8097-7AE6-A198-0B1CCF400591}"/>
              </a:ext>
            </a:extLst>
          </p:cNvPr>
          <p:cNvGraphicFramePr>
            <a:graphicFrameLocks noGrp="1"/>
          </p:cNvGraphicFramePr>
          <p:nvPr>
            <p:extLst>
              <p:ext uri="{D42A27DB-BD31-4B8C-83A1-F6EECF244321}">
                <p14:modId xmlns:p14="http://schemas.microsoft.com/office/powerpoint/2010/main" val="2912495257"/>
              </p:ext>
            </p:extLst>
          </p:nvPr>
        </p:nvGraphicFramePr>
        <p:xfrm>
          <a:off x="6632615" y="1000180"/>
          <a:ext cx="5827390" cy="1935480"/>
        </p:xfrm>
        <a:graphic>
          <a:graphicData uri="http://schemas.openxmlformats.org/drawingml/2006/table">
            <a:tbl>
              <a:tblPr firstRow="1" bandRow="1">
                <a:tableStyleId>{5A111915-BE36-4E01-A7E5-04B1672EAD32}</a:tableStyleId>
              </a:tblPr>
              <a:tblGrid>
                <a:gridCol w="710002">
                  <a:extLst>
                    <a:ext uri="{9D8B030D-6E8A-4147-A177-3AD203B41FA5}">
                      <a16:colId xmlns:a16="http://schemas.microsoft.com/office/drawing/2014/main" val="3954894428"/>
                    </a:ext>
                  </a:extLst>
                </a:gridCol>
                <a:gridCol w="426449">
                  <a:extLst>
                    <a:ext uri="{9D8B030D-6E8A-4147-A177-3AD203B41FA5}">
                      <a16:colId xmlns:a16="http://schemas.microsoft.com/office/drawing/2014/main" val="4005036452"/>
                    </a:ext>
                  </a:extLst>
                </a:gridCol>
                <a:gridCol w="426449">
                  <a:extLst>
                    <a:ext uri="{9D8B030D-6E8A-4147-A177-3AD203B41FA5}">
                      <a16:colId xmlns:a16="http://schemas.microsoft.com/office/drawing/2014/main" val="96425676"/>
                    </a:ext>
                  </a:extLst>
                </a:gridCol>
                <a:gridCol w="426449">
                  <a:extLst>
                    <a:ext uri="{9D8B030D-6E8A-4147-A177-3AD203B41FA5}">
                      <a16:colId xmlns:a16="http://schemas.microsoft.com/office/drawing/2014/main" val="3321596543"/>
                    </a:ext>
                  </a:extLst>
                </a:gridCol>
                <a:gridCol w="426449">
                  <a:extLst>
                    <a:ext uri="{9D8B030D-6E8A-4147-A177-3AD203B41FA5}">
                      <a16:colId xmlns:a16="http://schemas.microsoft.com/office/drawing/2014/main" val="1042834986"/>
                    </a:ext>
                  </a:extLst>
                </a:gridCol>
                <a:gridCol w="426449">
                  <a:extLst>
                    <a:ext uri="{9D8B030D-6E8A-4147-A177-3AD203B41FA5}">
                      <a16:colId xmlns:a16="http://schemas.microsoft.com/office/drawing/2014/main" val="249833476"/>
                    </a:ext>
                  </a:extLst>
                </a:gridCol>
                <a:gridCol w="426449">
                  <a:extLst>
                    <a:ext uri="{9D8B030D-6E8A-4147-A177-3AD203B41FA5}">
                      <a16:colId xmlns:a16="http://schemas.microsoft.com/office/drawing/2014/main" val="3671710284"/>
                    </a:ext>
                  </a:extLst>
                </a:gridCol>
                <a:gridCol w="426449">
                  <a:extLst>
                    <a:ext uri="{9D8B030D-6E8A-4147-A177-3AD203B41FA5}">
                      <a16:colId xmlns:a16="http://schemas.microsoft.com/office/drawing/2014/main" val="3941491244"/>
                    </a:ext>
                  </a:extLst>
                </a:gridCol>
                <a:gridCol w="426449">
                  <a:extLst>
                    <a:ext uri="{9D8B030D-6E8A-4147-A177-3AD203B41FA5}">
                      <a16:colId xmlns:a16="http://schemas.microsoft.com/office/drawing/2014/main" val="2817570809"/>
                    </a:ext>
                  </a:extLst>
                </a:gridCol>
                <a:gridCol w="426449">
                  <a:extLst>
                    <a:ext uri="{9D8B030D-6E8A-4147-A177-3AD203B41FA5}">
                      <a16:colId xmlns:a16="http://schemas.microsoft.com/office/drawing/2014/main" val="1913999122"/>
                    </a:ext>
                  </a:extLst>
                </a:gridCol>
                <a:gridCol w="426449">
                  <a:extLst>
                    <a:ext uri="{9D8B030D-6E8A-4147-A177-3AD203B41FA5}">
                      <a16:colId xmlns:a16="http://schemas.microsoft.com/office/drawing/2014/main" val="2302634849"/>
                    </a:ext>
                  </a:extLst>
                </a:gridCol>
                <a:gridCol w="426449">
                  <a:extLst>
                    <a:ext uri="{9D8B030D-6E8A-4147-A177-3AD203B41FA5}">
                      <a16:colId xmlns:a16="http://schemas.microsoft.com/office/drawing/2014/main" val="2947785476"/>
                    </a:ext>
                  </a:extLst>
                </a:gridCol>
                <a:gridCol w="426449">
                  <a:extLst>
                    <a:ext uri="{9D8B030D-6E8A-4147-A177-3AD203B41FA5}">
                      <a16:colId xmlns:a16="http://schemas.microsoft.com/office/drawing/2014/main" val="3777864147"/>
                    </a:ext>
                  </a:extLst>
                </a:gridCol>
              </a:tblGrid>
              <a:tr h="0">
                <a:tc rowSpan="2">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485073"/>
                  </a:ext>
                </a:extLst>
              </a:tr>
              <a:tr h="172607">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7947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2013</a:t>
                      </a:r>
                      <a:r>
                        <a:rPr kumimoji="1" lang="ja-JP" altLang="en-US" sz="1000" dirty="0">
                          <a:latin typeface="ＭＳ Ｐゴシック" panose="020B0600070205080204" pitchFamily="50" charset="-128"/>
                          <a:ea typeface="ＭＳ Ｐゴシック" panose="020B0600070205080204" pitchFamily="50" charset="-128"/>
                        </a:rPr>
                        <a:t>年度（排出）</a:t>
                      </a:r>
                      <a:endParaRPr kumimoji="1" lang="en-US" altLang="ja-JP"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250</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5,058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249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632</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7,109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27007"/>
                  </a:ext>
                </a:extLst>
              </a:tr>
              <a:tr h="0">
                <a:tc vMerge="1">
                  <a:txBody>
                    <a:bodyPr/>
                    <a:lstStyle/>
                    <a:p>
                      <a:endParaRPr kumimoji="1" lang="en-US" altLang="ja-JP"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1280160" rtl="0" eaLnBrk="1" fontAlgn="ctr" latinLnBrk="0" hangingPunct="1">
                        <a:spcAft>
                          <a:spcPts val="0"/>
                        </a:spcAft>
                      </a:pP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計　</a:t>
                      </a: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7,990</a:t>
                      </a: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2098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年度（排出）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1,502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343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281715"/>
                  </a:ext>
                </a:extLst>
              </a:tr>
              <a:tr h="0">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altLang="en-US"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計　</a:t>
                      </a:r>
                      <a:r>
                        <a:rPr lang="en-US" alt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7,465</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611333"/>
                  </a:ext>
                </a:extLst>
              </a:tr>
              <a:tr h="0">
                <a:tc>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年度（吸収）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469313"/>
                  </a:ext>
                </a:extLst>
              </a:tr>
            </a:tbl>
          </a:graphicData>
        </a:graphic>
      </p:graphicFrame>
      <p:sp>
        <p:nvSpPr>
          <p:cNvPr id="91" name="テキスト ボックス 90">
            <a:extLst>
              <a:ext uri="{FF2B5EF4-FFF2-40B4-BE49-F238E27FC236}">
                <a16:creationId xmlns:a16="http://schemas.microsoft.com/office/drawing/2014/main" id="{DB6C8843-54D4-674F-AE38-6B5F9452566A}"/>
              </a:ext>
            </a:extLst>
          </p:cNvPr>
          <p:cNvSpPr txBox="1"/>
          <p:nvPr/>
        </p:nvSpPr>
        <p:spPr>
          <a:xfrm>
            <a:off x="-16100" y="4991699"/>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（３）取組方針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92" name="表 91">
            <a:extLst>
              <a:ext uri="{FF2B5EF4-FFF2-40B4-BE49-F238E27FC236}">
                <a16:creationId xmlns:a16="http://schemas.microsoft.com/office/drawing/2014/main" id="{53B757CF-A7A8-008F-672E-320ADD95F116}"/>
              </a:ext>
            </a:extLst>
          </p:cNvPr>
          <p:cNvGraphicFramePr>
            <a:graphicFrameLocks noGrp="1"/>
          </p:cNvGraphicFramePr>
          <p:nvPr>
            <p:extLst>
              <p:ext uri="{D42A27DB-BD31-4B8C-83A1-F6EECF244321}">
                <p14:modId xmlns:p14="http://schemas.microsoft.com/office/powerpoint/2010/main" val="4011232272"/>
              </p:ext>
            </p:extLst>
          </p:nvPr>
        </p:nvGraphicFramePr>
        <p:xfrm>
          <a:off x="80251" y="5250372"/>
          <a:ext cx="6211763" cy="2503797"/>
        </p:xfrm>
        <a:graphic>
          <a:graphicData uri="http://schemas.openxmlformats.org/drawingml/2006/table">
            <a:tbl>
              <a:tblPr firstRow="1" bandRow="1">
                <a:tableStyleId>{69CF1AB2-1976-4502-BF36-3FF5EA218861}</a:tableStyleId>
              </a:tblPr>
              <a:tblGrid>
                <a:gridCol w="1697292">
                  <a:extLst>
                    <a:ext uri="{9D8B030D-6E8A-4147-A177-3AD203B41FA5}">
                      <a16:colId xmlns:a16="http://schemas.microsoft.com/office/drawing/2014/main" val="2752320920"/>
                    </a:ext>
                  </a:extLst>
                </a:gridCol>
                <a:gridCol w="4514471">
                  <a:extLst>
                    <a:ext uri="{9D8B030D-6E8A-4147-A177-3AD203B41FA5}">
                      <a16:colId xmlns:a16="http://schemas.microsoft.com/office/drawing/2014/main" val="3410610201"/>
                    </a:ext>
                  </a:extLst>
                </a:gridCol>
              </a:tblGrid>
              <a:tr h="339717">
                <a:tc>
                  <a:txBody>
                    <a:bodyPr/>
                    <a:lstStyle/>
                    <a:p>
                      <a:pPr marL="0" indent="0" algn="ctr">
                        <a:buFont typeface="+mj-ea"/>
                        <a:buNone/>
                      </a:pPr>
                      <a:r>
                        <a:rPr kumimoji="1" lang="ja-JP" altLang="en-US" sz="1100" b="1" dirty="0">
                          <a:latin typeface="ＭＳ Ｐゴシック" panose="020B0600070205080204" pitchFamily="50" charset="-128"/>
                          <a:ea typeface="ＭＳ Ｐゴシック" panose="020B0600070205080204" pitchFamily="50" charset="-128"/>
                        </a:rPr>
                        <a:t>種別</a:t>
                      </a:r>
                    </a:p>
                  </a:txBody>
                  <a:tcPr anchor="ctr"/>
                </a:tc>
                <a:tc>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1173180687"/>
                  </a:ext>
                </a:extLst>
              </a:tr>
              <a:tr h="648664">
                <a:tc>
                  <a:txBody>
                    <a:bodyPr/>
                    <a:lstStyle/>
                    <a:p>
                      <a:pPr marL="0" indent="0">
                        <a:buFont typeface="+mj-ea"/>
                        <a:buNone/>
                      </a:pPr>
                      <a:r>
                        <a:rPr kumimoji="1" lang="ja-JP" altLang="en-US" sz="10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管理棟・照明施設等の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化による省エネルギー化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停泊中の船舶への陸上電力供給</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港湾荷役機械の低炭素化・脱炭素化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自立型水素等電源の導入</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臨港道路等の照明の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港湾ターミナルを出入りする車両の水素等次世代エネルギー燃料化</a:t>
                      </a: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kumimoji="1" lang="ja-JP" altLang="en-US" sz="1000" b="0">
                          <a:latin typeface="ＭＳ Ｐゴシック" panose="020B0600070205080204" pitchFamily="50" charset="-128"/>
                          <a:ea typeface="ＭＳ Ｐゴシック" panose="020B0600070205080204" pitchFamily="50" charset="-128"/>
                        </a:rPr>
                        <a:t>　上記</a:t>
                      </a:r>
                      <a:r>
                        <a:rPr kumimoji="1" lang="ja-JP" altLang="en-US" sz="1000" b="0" dirty="0">
                          <a:latin typeface="ＭＳ Ｐゴシック" panose="020B0600070205080204" pitchFamily="50" charset="-128"/>
                          <a:ea typeface="ＭＳ Ｐゴシック" panose="020B0600070205080204" pitchFamily="50" charset="-128"/>
                        </a:rPr>
                        <a:t>の取組等を実施し、海上輸送やサプライチェーンの脱炭素化に取り組む船会社・荷主企業から選択されることによる国際競争力の強化を図る。</a:t>
                      </a:r>
                    </a:p>
                  </a:txBody>
                  <a:tcPr/>
                </a:tc>
                <a:extLst>
                  <a:ext uri="{0D108BD9-81ED-4DB2-BD59-A6C34878D82A}">
                    <a16:rowId xmlns:a16="http://schemas.microsoft.com/office/drawing/2014/main" val="2028767763"/>
                  </a:ext>
                </a:extLst>
              </a:tr>
              <a:tr h="255534">
                <a:tc>
                  <a:txBody>
                    <a:bodyPr/>
                    <a:lstStyle/>
                    <a:p>
                      <a:pPr marL="0" indent="0">
                        <a:buFont typeface="+mj-ea"/>
                        <a:buNone/>
                      </a:pPr>
                      <a:r>
                        <a:rPr kumimoji="1" lang="ja-JP" altLang="en-US" sz="1000" dirty="0">
                          <a:latin typeface="ＭＳ Ｐゴシック" panose="020B0600070205080204" pitchFamily="50" charset="-128"/>
                          <a:ea typeface="ＭＳ Ｐゴシック" panose="020B0600070205080204" pitchFamily="50" charset="-128"/>
                        </a:rPr>
                        <a:t>港湾・臨海部の脱炭素化に貢献する取組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堺泉北港にて水素・アンモニア・</a:t>
                      </a:r>
                      <a:r>
                        <a:rPr kumimoji="1" lang="en-US" altLang="ja-JP" sz="1000" b="0" dirty="0">
                          <a:latin typeface="ＭＳ Ｐゴシック" panose="020B0600070205080204" pitchFamily="50" charset="-128"/>
                          <a:ea typeface="ＭＳ Ｐゴシック" panose="020B0600070205080204" pitchFamily="50" charset="-128"/>
                        </a:rPr>
                        <a:t>e-</a:t>
                      </a:r>
                      <a:r>
                        <a:rPr kumimoji="1" lang="ja-JP" altLang="en-US" sz="1000" b="0" dirty="0">
                          <a:latin typeface="ＭＳ Ｐゴシック" panose="020B0600070205080204" pitchFamily="50" charset="-128"/>
                          <a:ea typeface="ＭＳ Ｐゴシック" panose="020B0600070205080204" pitchFamily="50" charset="-128"/>
                        </a:rPr>
                        <a:t>メタン等の次世代エネルギーの輸入拠点化、大阪港・阪南港にてこれらのエネルギーの二次受入・供給拠点化を図ることを基軸として検討を行う</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sz="1000" b="0" dirty="0">
                          <a:latin typeface="ＭＳ Ｐゴシック" panose="020B0600070205080204" pitchFamily="50" charset="-128"/>
                          <a:ea typeface="ＭＳ Ｐゴシック" panose="020B0600070205080204" pitchFamily="50" charset="-128"/>
                        </a:rPr>
                        <a:t>LNG</a:t>
                      </a:r>
                      <a:r>
                        <a:rPr kumimoji="1" lang="ja-JP" altLang="en-US" sz="1000" b="0" dirty="0">
                          <a:latin typeface="ＭＳ Ｐゴシック" panose="020B0600070205080204" pitchFamily="50" charset="-128"/>
                          <a:ea typeface="ＭＳ Ｐゴシック" panose="020B0600070205080204" pitchFamily="50" charset="-128"/>
                        </a:rPr>
                        <a:t>バンカリング拠点形成</a:t>
                      </a:r>
                    </a:p>
                  </a:txBody>
                  <a:tcPr/>
                </a:tc>
                <a:extLst>
                  <a:ext uri="{0D108BD9-81ED-4DB2-BD59-A6C34878D82A}">
                    <a16:rowId xmlns:a16="http://schemas.microsoft.com/office/drawing/2014/main" val="1907917597"/>
                  </a:ext>
                </a:extLst>
              </a:tr>
            </a:tbl>
          </a:graphicData>
        </a:graphic>
      </p:graphicFrame>
      <p:graphicFrame>
        <p:nvGraphicFramePr>
          <p:cNvPr id="10" name="表 9">
            <a:extLst>
              <a:ext uri="{FF2B5EF4-FFF2-40B4-BE49-F238E27FC236}">
                <a16:creationId xmlns:a16="http://schemas.microsoft.com/office/drawing/2014/main" id="{4BA4AD91-A5E4-4533-6A02-ECAC9A8F9513}"/>
              </a:ext>
            </a:extLst>
          </p:cNvPr>
          <p:cNvGraphicFramePr>
            <a:graphicFrameLocks noGrp="1"/>
          </p:cNvGraphicFramePr>
          <p:nvPr>
            <p:extLst>
              <p:ext uri="{D42A27DB-BD31-4B8C-83A1-F6EECF244321}">
                <p14:modId xmlns:p14="http://schemas.microsoft.com/office/powerpoint/2010/main" val="1320699739"/>
              </p:ext>
            </p:extLst>
          </p:nvPr>
        </p:nvGraphicFramePr>
        <p:xfrm>
          <a:off x="6466997" y="5608458"/>
          <a:ext cx="6254348" cy="1225750"/>
        </p:xfrm>
        <a:graphic>
          <a:graphicData uri="http://schemas.openxmlformats.org/drawingml/2006/table">
            <a:tbl>
              <a:tblPr firstRow="1" firstCol="1" bandRow="1">
                <a:tableStyleId>{69CF1AB2-1976-4502-BF36-3FF5EA218861}</a:tableStyleId>
              </a:tblPr>
              <a:tblGrid>
                <a:gridCol w="1170263">
                  <a:extLst>
                    <a:ext uri="{9D8B030D-6E8A-4147-A177-3AD203B41FA5}">
                      <a16:colId xmlns:a16="http://schemas.microsoft.com/office/drawing/2014/main" val="4156880784"/>
                    </a:ext>
                  </a:extLst>
                </a:gridCol>
                <a:gridCol w="1723021">
                  <a:extLst>
                    <a:ext uri="{9D8B030D-6E8A-4147-A177-3AD203B41FA5}">
                      <a16:colId xmlns:a16="http://schemas.microsoft.com/office/drawing/2014/main" val="4122844881"/>
                    </a:ext>
                  </a:extLst>
                </a:gridCol>
                <a:gridCol w="1664458">
                  <a:extLst>
                    <a:ext uri="{9D8B030D-6E8A-4147-A177-3AD203B41FA5}">
                      <a16:colId xmlns:a16="http://schemas.microsoft.com/office/drawing/2014/main" val="44865955"/>
                    </a:ext>
                  </a:extLst>
                </a:gridCol>
                <a:gridCol w="1696606">
                  <a:extLst>
                    <a:ext uri="{9D8B030D-6E8A-4147-A177-3AD203B41FA5}">
                      <a16:colId xmlns:a16="http://schemas.microsoft.com/office/drawing/2014/main" val="2011567144"/>
                    </a:ext>
                  </a:extLst>
                </a:gridCol>
              </a:tblGrid>
              <a:tr h="181924">
                <a:tc gridSpan="2">
                  <a:txBody>
                    <a:bodyPr/>
                    <a:lstStyle/>
                    <a:p>
                      <a:pPr algn="ctr"/>
                      <a:r>
                        <a:rPr lang="en-US" sz="1000" kern="100" dirty="0">
                          <a:effectLst/>
                          <a:latin typeface="ＭＳ Ｐゴシック" panose="020B0600070205080204" pitchFamily="50" charset="-128"/>
                          <a:ea typeface="ＭＳ Ｐゴシック" panose="020B0600070205080204" pitchFamily="50" charset="-128"/>
                        </a:rPr>
                        <a:t>  </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hMerge="1">
                  <a:txBody>
                    <a:bodyPr/>
                    <a:lstStyle/>
                    <a:p>
                      <a:pPr algn="ctr"/>
                      <a:endParaRPr lang="ja-JP" sz="1000" kern="100" dirty="0">
                        <a:effectLst/>
                        <a:latin typeface="+mn-lt"/>
                        <a:ea typeface="+mn-ea"/>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中期（</a:t>
                      </a:r>
                      <a:r>
                        <a:rPr lang="en-US" sz="1000" kern="100" dirty="0">
                          <a:effectLst/>
                          <a:latin typeface="ＭＳ Ｐゴシック" panose="020B0600070205080204" pitchFamily="50" charset="-128"/>
                          <a:ea typeface="ＭＳ Ｐゴシック" panose="020B0600070205080204" pitchFamily="50" charset="-128"/>
                        </a:rPr>
                        <a:t>2030</a:t>
                      </a:r>
                      <a:r>
                        <a:rPr lang="ja-JP" sz="1000" kern="100" dirty="0">
                          <a:effectLst/>
                          <a:latin typeface="ＭＳ Ｐゴシック" panose="020B0600070205080204" pitchFamily="50" charset="-128"/>
                          <a:ea typeface="ＭＳ Ｐゴシック" panose="020B0600070205080204" pitchFamily="50" charset="-128"/>
                        </a:rPr>
                        <a:t>年度）</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長期（</a:t>
                      </a:r>
                      <a:r>
                        <a:rPr lang="en-US" sz="1000" kern="100" dirty="0">
                          <a:effectLst/>
                          <a:latin typeface="ＭＳ Ｐゴシック" panose="020B0600070205080204" pitchFamily="50" charset="-128"/>
                          <a:ea typeface="ＭＳ Ｐゴシック" panose="020B0600070205080204" pitchFamily="50" charset="-128"/>
                        </a:rPr>
                        <a:t>2050</a:t>
                      </a:r>
                      <a:r>
                        <a:rPr lang="ja-JP" sz="1000" kern="100" dirty="0">
                          <a:effectLst/>
                          <a:latin typeface="ＭＳ Ｐゴシック" panose="020B0600070205080204" pitchFamily="50" charset="-128"/>
                          <a:ea typeface="ＭＳ Ｐゴシック" panose="020B0600070205080204" pitchFamily="50" charset="-128"/>
                        </a:rPr>
                        <a:t>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4930597"/>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大阪港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a:t>
                      </a:r>
                      <a:r>
                        <a:rPr lang="en-US" altLang="ja-JP" sz="1000" kern="100" dirty="0">
                          <a:effectLst/>
                          <a:latin typeface="ＭＳ Ｐゴシック" panose="020B0600070205080204" pitchFamily="50" charset="-128"/>
                          <a:ea typeface="ＭＳ Ｐゴシック" panose="020B0600070205080204" pitchFamily="50" charset="-128"/>
                        </a:rPr>
                        <a:t>88</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9200423"/>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8446763"/>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堺泉北港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170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6</a:t>
                      </a:r>
                      <a:r>
                        <a:rPr lang="en-US" altLang="ja-JP" sz="1000" kern="100" dirty="0">
                          <a:effectLst/>
                          <a:latin typeface="ＭＳ Ｐゴシック" panose="020B0600070205080204" pitchFamily="50" charset="-128"/>
                          <a:ea typeface="ＭＳ Ｐゴシック" panose="020B0600070205080204" pitchFamily="50" charset="-128"/>
                        </a:rPr>
                        <a:t>71</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089139"/>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87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1,147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0037240"/>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阪南港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a:effectLst/>
                          <a:latin typeface="ＭＳ Ｐゴシック" panose="020B0600070205080204" pitchFamily="50" charset="-128"/>
                          <a:ea typeface="ＭＳ Ｐゴシック" panose="020B0600070205080204" pitchFamily="50" charset="-128"/>
                        </a:rPr>
                        <a:t>水素</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15</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52</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4734697"/>
                  </a:ext>
                </a:extLst>
              </a:tr>
              <a:tr h="173971">
                <a:tc vMerge="1">
                  <a:txBody>
                    <a:bodyPr/>
                    <a:lstStyle/>
                    <a:p>
                      <a:endParaRPr kumimoji="1" lang="ja-JP" altLang="en-US"/>
                    </a:p>
                  </a:txBody>
                  <a:tcPr/>
                </a:tc>
                <a:tc>
                  <a:txBody>
                    <a:bodyPr/>
                    <a:lstStyle/>
                    <a:p>
                      <a:pPr algn="ctr"/>
                      <a:r>
                        <a:rPr lang="ja-JP" sz="1000" kern="100">
                          <a:effectLst/>
                          <a:latin typeface="ＭＳ Ｐゴシック" panose="020B0600070205080204" pitchFamily="50" charset="-128"/>
                          <a:ea typeface="ＭＳ Ｐゴシック" panose="020B0600070205080204" pitchFamily="50" charset="-128"/>
                        </a:rPr>
                        <a:t>アンモニア</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a:effectLst/>
                          <a:latin typeface="ＭＳ Ｐゴシック" panose="020B0600070205080204" pitchFamily="50" charset="-128"/>
                          <a:ea typeface="ＭＳ Ｐゴシック" panose="020B0600070205080204" pitchFamily="50" charset="-128"/>
                        </a:rPr>
                        <a:t>0</a:t>
                      </a:r>
                      <a:r>
                        <a:rPr lang="ja-JP" sz="1000" kern="100">
                          <a:effectLst/>
                          <a:latin typeface="ＭＳ Ｐゴシック" panose="020B0600070205080204" pitchFamily="50" charset="-128"/>
                          <a:ea typeface="ＭＳ Ｐゴシック" panose="020B0600070205080204" pitchFamily="50" charset="-128"/>
                        </a:rPr>
                        <a:t>千トン／年</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689029"/>
                  </a:ext>
                </a:extLst>
              </a:tr>
            </a:tbl>
          </a:graphicData>
        </a:graphic>
      </p:graphicFrame>
      <p:sp>
        <p:nvSpPr>
          <p:cNvPr id="11" name="テキスト ボックス 10">
            <a:extLst>
              <a:ext uri="{FF2B5EF4-FFF2-40B4-BE49-F238E27FC236}">
                <a16:creationId xmlns:a16="http://schemas.microsoft.com/office/drawing/2014/main" id="{ED457607-D4FC-6556-C248-CF218E851298}"/>
              </a:ext>
            </a:extLst>
          </p:cNvPr>
          <p:cNvSpPr txBox="1"/>
          <p:nvPr/>
        </p:nvSpPr>
        <p:spPr>
          <a:xfrm>
            <a:off x="6494779" y="5258616"/>
            <a:ext cx="6084571"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推計方法：①３港湾（大阪港・堺泉北港・阪南港）エリア内を範囲、②</a:t>
            </a:r>
            <a:r>
              <a:rPr kumimoji="1" lang="en-US" altLang="ja-JP" sz="900" dirty="0">
                <a:latin typeface="ＭＳ Ｐゴシック" panose="020B0600070205080204" pitchFamily="50" charset="-128"/>
                <a:ea typeface="ＭＳ Ｐゴシック" panose="020B0600070205080204" pitchFamily="50" charset="-128"/>
              </a:rPr>
              <a:t>2030</a:t>
            </a:r>
            <a:r>
              <a:rPr kumimoji="1" lang="ja-JP" altLang="en-US" sz="900" dirty="0">
                <a:latin typeface="ＭＳ Ｐゴシック" panose="020B0600070205080204" pitchFamily="50" charset="-128"/>
                <a:ea typeface="ＭＳ Ｐゴシック" panose="020B0600070205080204" pitchFamily="50" charset="-128"/>
              </a:rPr>
              <a:t>年度時点は各事業者による将来計画等に基づく数値、③</a:t>
            </a:r>
            <a:r>
              <a:rPr kumimoji="1" lang="en-US" altLang="ja-JP" sz="900" dirty="0">
                <a:latin typeface="ＭＳ Ｐゴシック" panose="020B0600070205080204" pitchFamily="50" charset="-128"/>
                <a:ea typeface="ＭＳ Ｐゴシック" panose="020B0600070205080204" pitchFamily="50" charset="-128"/>
              </a:rPr>
              <a:t>2050</a:t>
            </a:r>
            <a:r>
              <a:rPr kumimoji="1" lang="ja-JP" altLang="en-US" sz="900" dirty="0">
                <a:latin typeface="ＭＳ Ｐゴシック" panose="020B0600070205080204" pitchFamily="50" charset="-128"/>
                <a:ea typeface="ＭＳ Ｐゴシック" panose="020B0600070205080204" pitchFamily="50" charset="-128"/>
              </a:rPr>
              <a:t>年時点については、化石燃料が全量水素・燃料アンモニアに置き換わると仮定</a:t>
            </a:r>
          </a:p>
        </p:txBody>
      </p:sp>
      <p:pic>
        <p:nvPicPr>
          <p:cNvPr id="12" name="図 11">
            <a:extLst>
              <a:ext uri="{FF2B5EF4-FFF2-40B4-BE49-F238E27FC236}">
                <a16:creationId xmlns:a16="http://schemas.microsoft.com/office/drawing/2014/main" id="{1229E5E6-1392-DC80-108C-C87736E59020}"/>
              </a:ext>
            </a:extLst>
          </p:cNvPr>
          <p:cNvPicPr>
            <a:picLocks noChangeAspect="1"/>
          </p:cNvPicPr>
          <p:nvPr/>
        </p:nvPicPr>
        <p:blipFill rotWithShape="1">
          <a:blip r:embed="rId3"/>
          <a:srcRect r="8412" b="7488"/>
          <a:stretch/>
        </p:blipFill>
        <p:spPr>
          <a:xfrm>
            <a:off x="6436361" y="3294723"/>
            <a:ext cx="2789704" cy="1341119"/>
          </a:xfrm>
          <a:prstGeom prst="rect">
            <a:avLst/>
          </a:prstGeom>
        </p:spPr>
      </p:pic>
      <p:sp>
        <p:nvSpPr>
          <p:cNvPr id="17" name="正方形/長方形 16">
            <a:extLst>
              <a:ext uri="{FF2B5EF4-FFF2-40B4-BE49-F238E27FC236}">
                <a16:creationId xmlns:a16="http://schemas.microsoft.com/office/drawing/2014/main" id="{2AC3E272-99FB-B705-38B3-7E0CB968DB6E}"/>
              </a:ext>
            </a:extLst>
          </p:cNvPr>
          <p:cNvSpPr/>
          <p:nvPr/>
        </p:nvSpPr>
        <p:spPr>
          <a:xfrm>
            <a:off x="9482398" y="3027287"/>
            <a:ext cx="2763898" cy="261610"/>
          </a:xfrm>
          <a:prstGeom prst="rect">
            <a:avLst/>
          </a:prstGeom>
        </p:spPr>
        <p:txBody>
          <a:bodyPr wrap="none">
            <a:spAutoFit/>
          </a:bodyPr>
          <a:lstStyle/>
          <a:p>
            <a:pPr algn="ctr"/>
            <a:r>
              <a:rPr lang="en-US" altLang="ja-JP" sz="1100" dirty="0">
                <a:latin typeface="HGP創英角ｺﾞｼｯｸUB" panose="020B0900000000000000" pitchFamily="50" charset="-128"/>
                <a:ea typeface="HGP創英角ｺﾞｼｯｸUB" panose="020B0900000000000000" pitchFamily="50" charset="-128"/>
              </a:rPr>
              <a:t>2021</a:t>
            </a:r>
            <a:r>
              <a:rPr lang="ja-JP" altLang="en-US" sz="1100" dirty="0">
                <a:latin typeface="HGP創英角ｺﾞｼｯｸUB" panose="020B0900000000000000" pitchFamily="50" charset="-128"/>
                <a:ea typeface="HGP創英角ｺﾞｼｯｸUB" panose="020B0900000000000000" pitchFamily="50" charset="-128"/>
              </a:rPr>
              <a:t>年度の</a:t>
            </a:r>
            <a:r>
              <a:rPr lang="en-US" altLang="ja-JP" sz="1100" dirty="0">
                <a:latin typeface="HGP創英角ｺﾞｼｯｸUB" panose="020B0900000000000000" pitchFamily="50" charset="-128"/>
                <a:ea typeface="HGP創英角ｺﾞｼｯｸUB" panose="020B0900000000000000" pitchFamily="50" charset="-128"/>
              </a:rPr>
              <a:t>CO2</a:t>
            </a:r>
            <a:r>
              <a:rPr lang="ja-JP" altLang="en-US" sz="1100" dirty="0">
                <a:latin typeface="HGP創英角ｺﾞｼｯｸUB" panose="020B0900000000000000" pitchFamily="50" charset="-128"/>
                <a:ea typeface="HGP創英角ｺﾞｼｯｸUB" panose="020B0900000000000000" pitchFamily="50" charset="-128"/>
              </a:rPr>
              <a:t>排出量</a:t>
            </a:r>
            <a:r>
              <a:rPr lang="ja-JP" altLang="en-US" sz="1000" dirty="0">
                <a:latin typeface="HGP創英角ｺﾞｼｯｸUB" panose="020B0900000000000000" pitchFamily="50" charset="-128"/>
                <a:ea typeface="HGP創英角ｺﾞｼｯｸUB" panose="020B0900000000000000" pitchFamily="50" charset="-128"/>
              </a:rPr>
              <a:t>（合計：</a:t>
            </a:r>
            <a:r>
              <a:rPr lang="en-US" altLang="ja-JP" sz="1000" dirty="0">
                <a:latin typeface="HGP創英角ｺﾞｼｯｸUB" panose="020B0900000000000000" pitchFamily="50" charset="-128"/>
                <a:ea typeface="HGP創英角ｺﾞｼｯｸUB" panose="020B0900000000000000" pitchFamily="50" charset="-128"/>
              </a:rPr>
              <a:t>7,465</a:t>
            </a:r>
            <a:r>
              <a:rPr lang="ja-JP" altLang="en-US" sz="1000" dirty="0">
                <a:latin typeface="HGP創英角ｺﾞｼｯｸUB" panose="020B0900000000000000" pitchFamily="50" charset="-128"/>
                <a:ea typeface="HGP創英角ｺﾞｼｯｸUB" panose="020B0900000000000000" pitchFamily="50" charset="-128"/>
              </a:rPr>
              <a:t>千トン）</a:t>
            </a:r>
          </a:p>
        </p:txBody>
      </p:sp>
      <p:pic>
        <p:nvPicPr>
          <p:cNvPr id="19" name="図 18">
            <a:extLst>
              <a:ext uri="{FF2B5EF4-FFF2-40B4-BE49-F238E27FC236}">
                <a16:creationId xmlns:a16="http://schemas.microsoft.com/office/drawing/2014/main" id="{2E235BB7-991E-C902-E93F-B018FE8F396D}"/>
              </a:ext>
            </a:extLst>
          </p:cNvPr>
          <p:cNvPicPr>
            <a:picLocks noChangeAspect="1"/>
          </p:cNvPicPr>
          <p:nvPr/>
        </p:nvPicPr>
        <p:blipFill>
          <a:blip r:embed="rId4"/>
          <a:stretch>
            <a:fillRect/>
          </a:stretch>
        </p:blipFill>
        <p:spPr>
          <a:xfrm>
            <a:off x="9240439" y="3310379"/>
            <a:ext cx="1703884" cy="1739831"/>
          </a:xfrm>
          <a:prstGeom prst="rect">
            <a:avLst/>
          </a:prstGeom>
        </p:spPr>
      </p:pic>
      <p:sp>
        <p:nvSpPr>
          <p:cNvPr id="40" name="テキスト ボックス 9">
            <a:extLst>
              <a:ext uri="{FF2B5EF4-FFF2-40B4-BE49-F238E27FC236}">
                <a16:creationId xmlns:a16="http://schemas.microsoft.com/office/drawing/2014/main" id="{2558E709-D360-0E7E-86EE-572A8329F824}"/>
              </a:ext>
            </a:extLst>
          </p:cNvPr>
          <p:cNvSpPr txBox="1">
            <a:spLocks noChangeArrowheads="1"/>
          </p:cNvSpPr>
          <p:nvPr/>
        </p:nvSpPr>
        <p:spPr bwMode="auto">
          <a:xfrm>
            <a:off x="80251" y="7793315"/>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２</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港湾脱炭素化推進計画の目標</a:t>
            </a:r>
          </a:p>
        </p:txBody>
      </p:sp>
      <p:graphicFrame>
        <p:nvGraphicFramePr>
          <p:cNvPr id="41" name="表 40">
            <a:extLst>
              <a:ext uri="{FF2B5EF4-FFF2-40B4-BE49-F238E27FC236}">
                <a16:creationId xmlns:a16="http://schemas.microsoft.com/office/drawing/2014/main" id="{24C3484C-D746-26C4-4B9B-656B6DDC13C5}"/>
              </a:ext>
            </a:extLst>
          </p:cNvPr>
          <p:cNvGraphicFramePr>
            <a:graphicFrameLocks noGrp="1"/>
          </p:cNvGraphicFramePr>
          <p:nvPr>
            <p:extLst>
              <p:ext uri="{D42A27DB-BD31-4B8C-83A1-F6EECF244321}">
                <p14:modId xmlns:p14="http://schemas.microsoft.com/office/powerpoint/2010/main" val="1836111049"/>
              </p:ext>
            </p:extLst>
          </p:nvPr>
        </p:nvGraphicFramePr>
        <p:xfrm>
          <a:off x="80251" y="8348935"/>
          <a:ext cx="6211762" cy="1097280"/>
        </p:xfrm>
        <a:graphic>
          <a:graphicData uri="http://schemas.openxmlformats.org/drawingml/2006/table">
            <a:tbl>
              <a:tblPr firstRow="1" bandRow="1">
                <a:tableStyleId>{FABFCF23-3B69-468F-B69F-88F6DE6A72F2}</a:tableStyleId>
              </a:tblPr>
              <a:tblGrid>
                <a:gridCol w="2033050">
                  <a:extLst>
                    <a:ext uri="{9D8B030D-6E8A-4147-A177-3AD203B41FA5}">
                      <a16:colId xmlns:a16="http://schemas.microsoft.com/office/drawing/2014/main" val="301151672"/>
                    </a:ext>
                  </a:extLst>
                </a:gridCol>
                <a:gridCol w="2089356">
                  <a:extLst>
                    <a:ext uri="{9D8B030D-6E8A-4147-A177-3AD203B41FA5}">
                      <a16:colId xmlns:a16="http://schemas.microsoft.com/office/drawing/2014/main" val="2545222527"/>
                    </a:ext>
                  </a:extLst>
                </a:gridCol>
                <a:gridCol w="2089356">
                  <a:extLst>
                    <a:ext uri="{9D8B030D-6E8A-4147-A177-3AD203B41FA5}">
                      <a16:colId xmlns:a16="http://schemas.microsoft.com/office/drawing/2014/main" val="1281512786"/>
                    </a:ext>
                  </a:extLst>
                </a:gridCol>
              </a:tblGrid>
              <a:tr h="226403">
                <a:tc rowSpan="2">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KPI</a:t>
                      </a: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（重要達成度指標）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具体的な数値目標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573767974"/>
                  </a:ext>
                </a:extLst>
              </a:tr>
              <a:tr h="174156">
                <a:tc vMerge="1">
                  <a:txBody>
                    <a:bodyPr/>
                    <a:lstStyle/>
                    <a:p>
                      <a:endParaRPr kumimoji="1" lang="ja-JP" altLang="en-US" dirty="0"/>
                    </a:p>
                  </a:txBody>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中期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2030</a:t>
                      </a:r>
                      <a:r>
                        <a:rPr kumimoji="1" lang="ja-JP" altLang="en-US" sz="1100" dirty="0">
                          <a:latin typeface="ＭＳ Ｐゴシック" panose="020B0600070205080204" pitchFamily="50" charset="-128"/>
                          <a:ea typeface="ＭＳ Ｐゴシック" panose="020B060007020508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長期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2050</a:t>
                      </a:r>
                      <a:r>
                        <a:rPr kumimoji="1" lang="ja-JP" altLang="en-US" sz="1100">
                          <a:latin typeface="ＭＳ Ｐゴシック" panose="020B0600070205080204" pitchFamily="50" charset="-128"/>
                          <a:ea typeface="ＭＳ Ｐゴシック" panose="020B0600070205080204" pitchFamily="50" charset="-128"/>
                        </a:rPr>
                        <a:t>年）</a:t>
                      </a:r>
                      <a:endParaRPr kumimoji="1" lang="ja-JP" altLang="en-US" sz="11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16149"/>
                  </a:ext>
                </a:extLst>
              </a:tr>
              <a:tr h="174156">
                <a:tc>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CO2</a:t>
                      </a:r>
                      <a:r>
                        <a:rPr kumimoji="1" lang="ja-JP" altLang="en-US" sz="1100" dirty="0">
                          <a:latin typeface="ＭＳ Ｐゴシック" panose="020B0600070205080204" pitchFamily="50" charset="-128"/>
                          <a:ea typeface="ＭＳ Ｐゴシック" panose="020B0600070205080204" pitchFamily="50" charset="-128"/>
                        </a:rPr>
                        <a:t>排出量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1" dirty="0">
                          <a:latin typeface="ＭＳ Ｐゴシック" panose="020B0600070205080204" pitchFamily="50" charset="-128"/>
                          <a:ea typeface="ＭＳ Ｐゴシック" panose="020B0600070205080204" pitchFamily="50" charset="-128"/>
                        </a:rPr>
                        <a:t>4,314</a:t>
                      </a:r>
                      <a:r>
                        <a:rPr kumimoji="1" lang="ja-JP" altLang="en-US" sz="1100" b="1" dirty="0">
                          <a:latin typeface="ＭＳ Ｐゴシック" panose="020B0600070205080204" pitchFamily="50" charset="-128"/>
                          <a:ea typeface="ＭＳ Ｐゴシック" panose="020B0600070205080204" pitchFamily="50" charset="-128"/>
                        </a:rPr>
                        <a:t>千トン</a:t>
                      </a:r>
                    </a:p>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2013</a:t>
                      </a:r>
                      <a:r>
                        <a:rPr kumimoji="1" lang="ja-JP" altLang="en-US" sz="1100" b="1" dirty="0">
                          <a:latin typeface="ＭＳ Ｐゴシック" panose="020B0600070205080204" pitchFamily="50" charset="-128"/>
                          <a:ea typeface="ＭＳ Ｐゴシック" panose="020B0600070205080204" pitchFamily="50" charset="-128"/>
                        </a:rPr>
                        <a:t>年度比</a:t>
                      </a:r>
                      <a:r>
                        <a:rPr kumimoji="1" lang="en-US" altLang="ja-JP" sz="1100" b="1" dirty="0">
                          <a:latin typeface="ＭＳ Ｐゴシック" panose="020B0600070205080204" pitchFamily="50" charset="-128"/>
                          <a:ea typeface="ＭＳ Ｐゴシック" panose="020B0600070205080204" pitchFamily="50" charset="-128"/>
                        </a:rPr>
                        <a:t>46%</a:t>
                      </a:r>
                      <a:r>
                        <a:rPr kumimoji="1" lang="ja-JP" altLang="en-US" sz="1100" b="1" dirty="0">
                          <a:latin typeface="ＭＳ Ｐゴシック" panose="020B0600070205080204" pitchFamily="50" charset="-128"/>
                          <a:ea typeface="ＭＳ Ｐゴシック" panose="020B0600070205080204" pitchFamily="50" charset="-128"/>
                        </a:rPr>
                        <a:t>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実質</a:t>
                      </a:r>
                      <a:r>
                        <a:rPr kumimoji="1" lang="en-US" altLang="ja-JP" sz="1100" b="1" dirty="0">
                          <a:latin typeface="ＭＳ Ｐゴシック" panose="020B0600070205080204" pitchFamily="50" charset="-128"/>
                          <a:ea typeface="ＭＳ Ｐゴシック" panose="020B0600070205080204" pitchFamily="50" charset="-128"/>
                        </a:rPr>
                        <a:t>0</a:t>
                      </a:r>
                      <a:r>
                        <a:rPr kumimoji="1" lang="ja-JP" altLang="en-US" sz="1100" b="1" dirty="0">
                          <a:latin typeface="ＭＳ Ｐゴシック" panose="020B0600070205080204" pitchFamily="50" charset="-128"/>
                          <a:ea typeface="ＭＳ Ｐゴシック" panose="020B0600070205080204" pitchFamily="50" charset="-128"/>
                        </a:rPr>
                        <a:t>トン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3136"/>
                  </a:ext>
                </a:extLst>
              </a:tr>
            </a:tbl>
          </a:graphicData>
        </a:graphic>
      </p:graphicFrame>
      <p:sp>
        <p:nvSpPr>
          <p:cNvPr id="43" name="正方形/長方形 42">
            <a:extLst>
              <a:ext uri="{FF2B5EF4-FFF2-40B4-BE49-F238E27FC236}">
                <a16:creationId xmlns:a16="http://schemas.microsoft.com/office/drawing/2014/main" id="{89D624CB-D030-7AB7-848F-E59657DE995D}"/>
              </a:ext>
            </a:extLst>
          </p:cNvPr>
          <p:cNvSpPr/>
          <p:nvPr/>
        </p:nvSpPr>
        <p:spPr>
          <a:xfrm>
            <a:off x="6421345" y="7231627"/>
            <a:ext cx="630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港湾脱炭素化促進事業及びその実施主体</a:t>
            </a:r>
          </a:p>
        </p:txBody>
      </p:sp>
      <p:graphicFrame>
        <p:nvGraphicFramePr>
          <p:cNvPr id="46" name="表 45">
            <a:extLst>
              <a:ext uri="{FF2B5EF4-FFF2-40B4-BE49-F238E27FC236}">
                <a16:creationId xmlns:a16="http://schemas.microsoft.com/office/drawing/2014/main" id="{9A2B4732-BF42-EFB2-B9A2-5F165F9D79E6}"/>
              </a:ext>
            </a:extLst>
          </p:cNvPr>
          <p:cNvGraphicFramePr>
            <a:graphicFrameLocks noGrp="1"/>
          </p:cNvGraphicFramePr>
          <p:nvPr>
            <p:extLst>
              <p:ext uri="{D42A27DB-BD31-4B8C-83A1-F6EECF244321}">
                <p14:modId xmlns:p14="http://schemas.microsoft.com/office/powerpoint/2010/main" val="2807926908"/>
              </p:ext>
            </p:extLst>
          </p:nvPr>
        </p:nvGraphicFramePr>
        <p:xfrm>
          <a:off x="6466997" y="8208509"/>
          <a:ext cx="6254348" cy="1234440"/>
        </p:xfrm>
        <a:graphic>
          <a:graphicData uri="http://schemas.openxmlformats.org/drawingml/2006/table">
            <a:tbl>
              <a:tblPr firstRow="1" bandRow="1">
                <a:tableStyleId>{69CF1AB2-1976-4502-BF36-3FF5EA218861}</a:tableStyleId>
              </a:tblPr>
              <a:tblGrid>
                <a:gridCol w="3127174">
                  <a:extLst>
                    <a:ext uri="{9D8B030D-6E8A-4147-A177-3AD203B41FA5}">
                      <a16:colId xmlns:a16="http://schemas.microsoft.com/office/drawing/2014/main" val="2752320920"/>
                    </a:ext>
                  </a:extLst>
                </a:gridCol>
                <a:gridCol w="1563587">
                  <a:extLst>
                    <a:ext uri="{9D8B030D-6E8A-4147-A177-3AD203B41FA5}">
                      <a16:colId xmlns:a16="http://schemas.microsoft.com/office/drawing/2014/main" val="3410610201"/>
                    </a:ext>
                  </a:extLst>
                </a:gridCol>
                <a:gridCol w="1563587">
                  <a:extLst>
                    <a:ext uri="{9D8B030D-6E8A-4147-A177-3AD203B41FA5}">
                      <a16:colId xmlns:a16="http://schemas.microsoft.com/office/drawing/2014/main" val="2476308326"/>
                    </a:ext>
                  </a:extLst>
                </a:gridCol>
              </a:tblGrid>
              <a:tr h="171010">
                <a:tc>
                  <a:txBody>
                    <a:bodyPr/>
                    <a:lstStyle/>
                    <a:p>
                      <a:pPr marL="0" indent="0">
                        <a:buFont typeface="+mj-ea"/>
                        <a:buNone/>
                      </a:pPr>
                      <a:endParaRPr kumimoji="1" lang="ja-JP" altLang="en-US" sz="1100" b="1" dirty="0">
                        <a:latin typeface="ＭＳ Ｐゴシック" panose="020B0600070205080204" pitchFamily="50" charset="-128"/>
                        <a:ea typeface="ＭＳ Ｐゴシック" panose="020B0600070205080204" pitchFamily="50" charset="-128"/>
                      </a:endParaRPr>
                    </a:p>
                  </a:txBody>
                  <a:tcPr anchor="ctr"/>
                </a:tc>
                <a:tc gridSpan="2">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事業数および実施主体の数</a:t>
                      </a:r>
                    </a:p>
                  </a:txBody>
                  <a:tcPr anchor="ctr"/>
                </a:tc>
                <a:tc hMerge="1">
                  <a:txBody>
                    <a:bodyPr/>
                    <a:lstStyle/>
                    <a:p>
                      <a:endParaRPr kumimoji="1" lang="ja-JP" altLang="en-US"/>
                    </a:p>
                  </a:txBody>
                  <a:tcPr/>
                </a:tc>
                <a:extLst>
                  <a:ext uri="{0D108BD9-81ED-4DB2-BD59-A6C34878D82A}">
                    <a16:rowId xmlns:a16="http://schemas.microsoft.com/office/drawing/2014/main" val="1173180687"/>
                  </a:ext>
                </a:extLst>
              </a:tr>
              <a:tr h="326531">
                <a:tc>
                  <a:txBody>
                    <a:bodyPr/>
                    <a:lstStyle/>
                    <a:p>
                      <a:pPr marL="0" indent="0">
                        <a:buFont typeface="+mj-ea"/>
                        <a:buNone/>
                      </a:pPr>
                      <a:r>
                        <a:rPr kumimoji="1" lang="ja-JP" altLang="en-US" sz="11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nchor="ct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18</a:t>
                      </a:r>
                      <a:r>
                        <a:rPr kumimoji="1" lang="ja-JP" altLang="en-US" sz="1200" b="1" dirty="0">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27</a:t>
                      </a:r>
                      <a:r>
                        <a:rPr kumimoji="1" lang="ja-JP" altLang="en-US" sz="1200" b="1" dirty="0">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28767763"/>
                  </a:ext>
                </a:extLst>
              </a:tr>
              <a:tr h="138090">
                <a:tc>
                  <a:txBody>
                    <a:bodyPr/>
                    <a:lstStyle/>
                    <a:p>
                      <a:pPr marL="0" indent="0">
                        <a:buFont typeface="+mj-ea"/>
                        <a:buNone/>
                      </a:pPr>
                      <a:r>
                        <a:rPr kumimoji="1" lang="ja-JP" altLang="en-US" sz="1100" dirty="0">
                          <a:latin typeface="ＭＳ Ｐゴシック" panose="020B0600070205080204" pitchFamily="50" charset="-128"/>
                          <a:ea typeface="ＭＳ Ｐゴシック" panose="020B0600070205080204" pitchFamily="50" charset="-128"/>
                        </a:rPr>
                        <a:t>港湾・臨海部の脱炭素化に貢献する取組</a:t>
                      </a:r>
                    </a:p>
                  </a:txBody>
                  <a:tcPr anchor="ct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7</a:t>
                      </a:r>
                      <a:r>
                        <a:rPr kumimoji="1" lang="ja-JP" altLang="en-US" sz="1200" b="1" dirty="0">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5</a:t>
                      </a:r>
                      <a:r>
                        <a:rPr kumimoji="1" lang="ja-JP" altLang="en-US" sz="1200" b="1" dirty="0">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907917597"/>
                  </a:ext>
                </a:extLst>
              </a:tr>
              <a:tr h="138090">
                <a:tc>
                  <a:txBody>
                    <a:bodyPr/>
                    <a:lstStyle/>
                    <a:p>
                      <a:pPr marL="0" indent="0" algn="ctr">
                        <a:buFont typeface="+mj-ea"/>
                        <a:buNone/>
                      </a:pPr>
                      <a:r>
                        <a:rPr kumimoji="1" lang="ja-JP" altLang="en-US" sz="1100" dirty="0">
                          <a:latin typeface="ＭＳ Ｐゴシック" panose="020B0600070205080204" pitchFamily="50" charset="-128"/>
                          <a:ea typeface="ＭＳ Ｐゴシック" panose="020B0600070205080204" pitchFamily="50" charset="-128"/>
                        </a:rPr>
                        <a:t>計</a:t>
                      </a:r>
                    </a:p>
                  </a:txBody>
                  <a:tcPr anchor="ct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22</a:t>
                      </a:r>
                      <a:r>
                        <a:rPr kumimoji="1" lang="ja-JP" altLang="en-US" sz="1200" b="1" dirty="0">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32</a:t>
                      </a:r>
                      <a:r>
                        <a:rPr kumimoji="1" lang="ja-JP" altLang="en-US" sz="1200" b="1" dirty="0">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51227579"/>
                  </a:ext>
                </a:extLst>
              </a:tr>
            </a:tbl>
          </a:graphicData>
        </a:graphic>
      </p:graphicFrame>
      <p:sp>
        <p:nvSpPr>
          <p:cNvPr id="47" name="テキスト ボックス 46">
            <a:extLst>
              <a:ext uri="{FF2B5EF4-FFF2-40B4-BE49-F238E27FC236}">
                <a16:creationId xmlns:a16="http://schemas.microsoft.com/office/drawing/2014/main" id="{C2E206C1-7BD8-44A0-3B90-8DAE18753695}"/>
              </a:ext>
            </a:extLst>
          </p:cNvPr>
          <p:cNvSpPr txBox="1"/>
          <p:nvPr/>
        </p:nvSpPr>
        <p:spPr>
          <a:xfrm>
            <a:off x="6441432" y="7556700"/>
            <a:ext cx="6279913"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本計画の目標達成に資する事業として、大阪港・堺泉北港・阪南港における、以下の港湾脱炭素化促進事業及びその実施主体を位置付け。</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（港湾脱炭素化促進事業及びその実施主体一覧は別紙のとおり）</a:t>
            </a:r>
          </a:p>
        </p:txBody>
      </p:sp>
      <p:sp>
        <p:nvSpPr>
          <p:cNvPr id="48" name="テキスト ボックス 47">
            <a:extLst>
              <a:ext uri="{FF2B5EF4-FFF2-40B4-BE49-F238E27FC236}">
                <a16:creationId xmlns:a16="http://schemas.microsoft.com/office/drawing/2014/main" id="{25A04B40-9E7D-56D8-C3EB-6F36EBE5A2BE}"/>
              </a:ext>
            </a:extLst>
          </p:cNvPr>
          <p:cNvSpPr txBox="1"/>
          <p:nvPr/>
        </p:nvSpPr>
        <p:spPr>
          <a:xfrm>
            <a:off x="-16100" y="4118972"/>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（２）対象範囲</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528D94C-AC35-64D7-B12B-74B1E89043F8}"/>
              </a:ext>
            </a:extLst>
          </p:cNvPr>
          <p:cNvSpPr txBox="1"/>
          <p:nvPr/>
        </p:nvSpPr>
        <p:spPr>
          <a:xfrm>
            <a:off x="318070" y="4322361"/>
            <a:ext cx="5959138" cy="5539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港湾ターミナル内：公共・専用ターミナル（以下「ターミナル内」）</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港湾ターミナル（公共・専用ターミナル）を出入りする船舶・車両（以下「船舶・車両」）</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港湾ターミナル外：港湾エリア（臨港地区等）で活動を行う事業所（以下「ターミナル外」）</a:t>
            </a:r>
          </a:p>
        </p:txBody>
      </p:sp>
      <p:sp>
        <p:nvSpPr>
          <p:cNvPr id="50" name="テキスト ボックス 49">
            <a:extLst>
              <a:ext uri="{FF2B5EF4-FFF2-40B4-BE49-F238E27FC236}">
                <a16:creationId xmlns:a16="http://schemas.microsoft.com/office/drawing/2014/main" id="{F84D15C9-71FF-543A-E8AE-0362E1A68A61}"/>
              </a:ext>
            </a:extLst>
          </p:cNvPr>
          <p:cNvSpPr txBox="1"/>
          <p:nvPr/>
        </p:nvSpPr>
        <p:spPr>
          <a:xfrm>
            <a:off x="-16100" y="2009873"/>
            <a:ext cx="207140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（１）港の特徴、基本的な方針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51" name="表 50">
            <a:extLst>
              <a:ext uri="{FF2B5EF4-FFF2-40B4-BE49-F238E27FC236}">
                <a16:creationId xmlns:a16="http://schemas.microsoft.com/office/drawing/2014/main" id="{D519A9D5-A5E0-5521-2492-7885944D3C1D}"/>
              </a:ext>
            </a:extLst>
          </p:cNvPr>
          <p:cNvGraphicFramePr>
            <a:graphicFrameLocks noGrp="1"/>
          </p:cNvGraphicFramePr>
          <p:nvPr>
            <p:extLst>
              <p:ext uri="{D42A27DB-BD31-4B8C-83A1-F6EECF244321}">
                <p14:modId xmlns:p14="http://schemas.microsoft.com/office/powerpoint/2010/main" val="1098142690"/>
              </p:ext>
            </p:extLst>
          </p:nvPr>
        </p:nvGraphicFramePr>
        <p:xfrm>
          <a:off x="80251" y="2264016"/>
          <a:ext cx="4200246" cy="1702418"/>
        </p:xfrm>
        <a:graphic>
          <a:graphicData uri="http://schemas.openxmlformats.org/drawingml/2006/table">
            <a:tbl>
              <a:tblPr firstRow="1" bandRow="1">
                <a:tableStyleId>{5C22544A-7EE6-4342-B048-85BDC9FD1C3A}</a:tableStyleId>
              </a:tblPr>
              <a:tblGrid>
                <a:gridCol w="491249">
                  <a:extLst>
                    <a:ext uri="{9D8B030D-6E8A-4147-A177-3AD203B41FA5}">
                      <a16:colId xmlns:a16="http://schemas.microsoft.com/office/drawing/2014/main" val="1785917264"/>
                    </a:ext>
                  </a:extLst>
                </a:gridCol>
                <a:gridCol w="1256839">
                  <a:extLst>
                    <a:ext uri="{9D8B030D-6E8A-4147-A177-3AD203B41FA5}">
                      <a16:colId xmlns:a16="http://schemas.microsoft.com/office/drawing/2014/main" val="1496688047"/>
                    </a:ext>
                  </a:extLst>
                </a:gridCol>
                <a:gridCol w="1226079">
                  <a:extLst>
                    <a:ext uri="{9D8B030D-6E8A-4147-A177-3AD203B41FA5}">
                      <a16:colId xmlns:a16="http://schemas.microsoft.com/office/drawing/2014/main" val="1248211163"/>
                    </a:ext>
                  </a:extLst>
                </a:gridCol>
                <a:gridCol w="1226079">
                  <a:extLst>
                    <a:ext uri="{9D8B030D-6E8A-4147-A177-3AD203B41FA5}">
                      <a16:colId xmlns:a16="http://schemas.microsoft.com/office/drawing/2014/main" val="168908370"/>
                    </a:ext>
                  </a:extLst>
                </a:gridCol>
              </a:tblGrid>
              <a:tr h="281712">
                <a:tc>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marL="88028" marR="88028" marT="44014" marB="44014"/>
                </a:tc>
                <a:extLst>
                  <a:ext uri="{0D108BD9-81ED-4DB2-BD59-A6C34878D82A}">
                    <a16:rowId xmlns:a16="http://schemas.microsoft.com/office/drawing/2014/main" val="619731093"/>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特徴</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西日本の一大物流拠点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近畿圏の経済活動を支える輸出入の拠点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原油や</a:t>
                      </a:r>
                      <a:r>
                        <a:rPr kumimoji="1" lang="en-US" altLang="ja-JP" sz="1000" dirty="0">
                          <a:latin typeface="ＭＳ Ｐゴシック" panose="020B0600070205080204" pitchFamily="50" charset="-128"/>
                          <a:ea typeface="ＭＳ Ｐゴシック" panose="020B0600070205080204" pitchFamily="50" charset="-128"/>
                        </a:rPr>
                        <a:t>LNG</a:t>
                      </a:r>
                      <a:r>
                        <a:rPr kumimoji="1" lang="ja-JP" altLang="en-US" sz="1000" dirty="0">
                          <a:latin typeface="ＭＳ Ｐゴシック" panose="020B0600070205080204" pitchFamily="50" charset="-128"/>
                          <a:ea typeface="ＭＳ Ｐゴシック" panose="020B0600070205080204" pitchFamily="50" charset="-128"/>
                        </a:rPr>
                        <a:t>等のエネルギー供給拠点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中古車輸出拠点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製造業や物流・保管施設等の企業進出の進展</a:t>
                      </a:r>
                    </a:p>
                  </a:txBody>
                  <a:tcPr marL="88028" marR="88028" marT="44014" marB="44014"/>
                </a:tc>
                <a:extLst>
                  <a:ext uri="{0D108BD9-81ED-4DB2-BD59-A6C34878D82A}">
                    <a16:rowId xmlns:a16="http://schemas.microsoft.com/office/drawing/2014/main" val="1253970712"/>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基本的な方針</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次世代エネルギーの輸入拠点（一次受入）</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extLst>
                  <a:ext uri="{0D108BD9-81ED-4DB2-BD59-A6C34878D82A}">
                    <a16:rowId xmlns:a16="http://schemas.microsoft.com/office/drawing/2014/main" val="593562427"/>
                  </a:ext>
                </a:extLst>
              </a:tr>
            </a:tbl>
          </a:graphicData>
        </a:graphic>
      </p:graphicFrame>
      <p:sp>
        <p:nvSpPr>
          <p:cNvPr id="52" name="四角形: 角を丸くする 51">
            <a:extLst>
              <a:ext uri="{FF2B5EF4-FFF2-40B4-BE49-F238E27FC236}">
                <a16:creationId xmlns:a16="http://schemas.microsoft.com/office/drawing/2014/main" id="{CFA66A47-BBA4-2540-5AC5-4F1653EDF974}"/>
              </a:ext>
            </a:extLst>
          </p:cNvPr>
          <p:cNvSpPr/>
          <p:nvPr/>
        </p:nvSpPr>
        <p:spPr>
          <a:xfrm>
            <a:off x="80251" y="452211"/>
            <a:ext cx="6253834" cy="215299"/>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ＭＳ Ｐゴシック" panose="020B0600070205080204" pitchFamily="50" charset="-128"/>
                <a:ea typeface="ＭＳ Ｐゴシック" panose="020B0600070205080204" pitchFamily="50" charset="-128"/>
              </a:rPr>
              <a:t>計画の目的</a:t>
            </a:r>
          </a:p>
        </p:txBody>
      </p:sp>
      <p:sp>
        <p:nvSpPr>
          <p:cNvPr id="7" name="テキスト ボックス 6">
            <a:extLst>
              <a:ext uri="{FF2B5EF4-FFF2-40B4-BE49-F238E27FC236}">
                <a16:creationId xmlns:a16="http://schemas.microsoft.com/office/drawing/2014/main" id="{A7627320-8CAE-A5D2-E221-384ED2640147}"/>
              </a:ext>
            </a:extLst>
          </p:cNvPr>
          <p:cNvSpPr txBox="1"/>
          <p:nvPr/>
        </p:nvSpPr>
        <p:spPr>
          <a:xfrm>
            <a:off x="-16100" y="8073674"/>
            <a:ext cx="1675459"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（１）本計画の削減目標</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7D00DB8-8163-0CCD-314D-16E8AF958698}"/>
              </a:ext>
            </a:extLst>
          </p:cNvPr>
          <p:cNvSpPr txBox="1"/>
          <p:nvPr/>
        </p:nvSpPr>
        <p:spPr>
          <a:xfrm>
            <a:off x="6331114" y="422102"/>
            <a:ext cx="231986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（２）３港の排出量・吸収量の推計</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ECCA01-4EDC-CA50-938D-50043C1C7CDC}"/>
              </a:ext>
            </a:extLst>
          </p:cNvPr>
          <p:cNvSpPr txBox="1"/>
          <p:nvPr/>
        </p:nvSpPr>
        <p:spPr>
          <a:xfrm>
            <a:off x="6331114" y="4978862"/>
            <a:ext cx="303801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（３）水素・アンモニア・</a:t>
            </a:r>
            <a:r>
              <a:rPr kumimoji="1" lang="en-US" altLang="ja-JP" sz="1200" b="1" dirty="0">
                <a:latin typeface="ＭＳ Ｐゴシック" panose="020B0600070205080204" pitchFamily="50" charset="-128"/>
                <a:ea typeface="ＭＳ Ｐゴシック" panose="020B0600070205080204" pitchFamily="50" charset="-128"/>
              </a:rPr>
              <a:t>e-</a:t>
            </a:r>
            <a:r>
              <a:rPr kumimoji="1" lang="ja-JP" altLang="en-US" sz="1200" b="1" dirty="0">
                <a:latin typeface="ＭＳ Ｐゴシック" panose="020B0600070205080204" pitchFamily="50" charset="-128"/>
                <a:ea typeface="ＭＳ Ｐゴシック" panose="020B0600070205080204" pitchFamily="50" charset="-128"/>
              </a:rPr>
              <a:t>メタン等の需要推計</a:t>
            </a:r>
            <a:endParaRPr kumimoji="1" lang="en-US" altLang="ja-JP" sz="12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C67EB119-F18C-374C-6079-C565A11BE3E8}"/>
              </a:ext>
            </a:extLst>
          </p:cNvPr>
          <p:cNvPicPr>
            <a:picLocks noChangeAspect="1"/>
          </p:cNvPicPr>
          <p:nvPr/>
        </p:nvPicPr>
        <p:blipFill rotWithShape="1">
          <a:blip r:embed="rId5"/>
          <a:srcRect l="16138" t="8626" r="15141" b="11432"/>
          <a:stretch/>
        </p:blipFill>
        <p:spPr>
          <a:xfrm>
            <a:off x="10973937" y="3358210"/>
            <a:ext cx="1666139" cy="1692000"/>
          </a:xfrm>
          <a:prstGeom prst="rect">
            <a:avLst/>
          </a:prstGeom>
        </p:spPr>
      </p:pic>
      <p:sp>
        <p:nvSpPr>
          <p:cNvPr id="4" name="正方形/長方形 3">
            <a:extLst>
              <a:ext uri="{FF2B5EF4-FFF2-40B4-BE49-F238E27FC236}">
                <a16:creationId xmlns:a16="http://schemas.microsoft.com/office/drawing/2014/main" id="{34281C5A-0C99-031B-09BA-44B28E2E64C9}"/>
              </a:ext>
            </a:extLst>
          </p:cNvPr>
          <p:cNvSpPr/>
          <p:nvPr/>
        </p:nvSpPr>
        <p:spPr>
          <a:xfrm>
            <a:off x="7384825" y="3027287"/>
            <a:ext cx="1212191" cy="261610"/>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対象範囲イメージ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DFC357B-C46C-3186-D518-AF3E83386CE9}"/>
              </a:ext>
            </a:extLst>
          </p:cNvPr>
          <p:cNvSpPr/>
          <p:nvPr/>
        </p:nvSpPr>
        <p:spPr>
          <a:xfrm>
            <a:off x="4575283" y="1979075"/>
            <a:ext cx="1653017" cy="430887"/>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次世代エネルギー拠点化</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３</a:t>
            </a:r>
            <a:r>
              <a:rPr lang="ja-JP" altLang="en-US" sz="1100">
                <a:latin typeface="HGP創英角ｺﾞｼｯｸUB" panose="020B0900000000000000" pitchFamily="50" charset="-128"/>
                <a:ea typeface="HGP創英角ｺﾞｼｯｸUB" panose="020B0900000000000000" pitchFamily="50" charset="-128"/>
              </a:rPr>
              <a:t>港</a:t>
            </a:r>
            <a:r>
              <a:rPr lang="ja-JP" altLang="en-US" sz="1100" dirty="0">
                <a:latin typeface="HGP創英角ｺﾞｼｯｸUB" panose="020B0900000000000000" pitchFamily="50" charset="-128"/>
                <a:ea typeface="HGP創英角ｺﾞｼｯｸUB" panose="020B0900000000000000" pitchFamily="50" charset="-128"/>
              </a:rPr>
              <a:t>連携イメージ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grpSp>
        <p:nvGrpSpPr>
          <p:cNvPr id="344" name="グループ化 343">
            <a:extLst>
              <a:ext uri="{FF2B5EF4-FFF2-40B4-BE49-F238E27FC236}">
                <a16:creationId xmlns:a16="http://schemas.microsoft.com/office/drawing/2014/main" id="{ED76D4FC-08E0-9334-7886-0F7F748FD841}"/>
              </a:ext>
            </a:extLst>
          </p:cNvPr>
          <p:cNvGrpSpPr/>
          <p:nvPr/>
        </p:nvGrpSpPr>
        <p:grpSpPr>
          <a:xfrm>
            <a:off x="4314946" y="2304072"/>
            <a:ext cx="2231211" cy="2108275"/>
            <a:chOff x="6570575" y="2301563"/>
            <a:chExt cx="2231211" cy="2108275"/>
          </a:xfrm>
        </p:grpSpPr>
        <p:grpSp>
          <p:nvGrpSpPr>
            <p:cNvPr id="289" name="グループ化 288">
              <a:extLst>
                <a:ext uri="{FF2B5EF4-FFF2-40B4-BE49-F238E27FC236}">
                  <a16:creationId xmlns:a16="http://schemas.microsoft.com/office/drawing/2014/main" id="{750504D4-2E67-8739-BCF3-8E1D4EE2CD65}"/>
                </a:ext>
              </a:extLst>
            </p:cNvPr>
            <p:cNvGrpSpPr>
              <a:grpSpLocks noChangeAspect="1"/>
            </p:cNvGrpSpPr>
            <p:nvPr/>
          </p:nvGrpSpPr>
          <p:grpSpPr>
            <a:xfrm>
              <a:off x="6570575" y="2393380"/>
              <a:ext cx="2231211" cy="1929659"/>
              <a:chOff x="3512399" y="3561352"/>
              <a:chExt cx="5642306" cy="4879739"/>
            </a:xfrm>
          </p:grpSpPr>
          <p:sp>
            <p:nvSpPr>
              <p:cNvPr id="290" name="図形 289">
                <a:extLst>
                  <a:ext uri="{FF2B5EF4-FFF2-40B4-BE49-F238E27FC236}">
                    <a16:creationId xmlns:a16="http://schemas.microsoft.com/office/drawing/2014/main" id="{FD78DDDD-48C0-D07C-4C3B-2C46EB28A215}"/>
                  </a:ext>
                </a:extLst>
              </p:cNvPr>
              <p:cNvSpPr/>
              <p:nvPr/>
            </p:nvSpPr>
            <p:spPr>
              <a:xfrm rot="7866201" flipH="1" flipV="1">
                <a:off x="6285333" y="5849026"/>
                <a:ext cx="409199" cy="598600"/>
              </a:xfrm>
              <a:prstGeom prst="swooshArrow">
                <a:avLst>
                  <a:gd name="adj1" fmla="val 18798"/>
                  <a:gd name="adj2" fmla="val 360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grpSp>
            <p:nvGrpSpPr>
              <p:cNvPr id="291" name="グループ化 290">
                <a:extLst>
                  <a:ext uri="{FF2B5EF4-FFF2-40B4-BE49-F238E27FC236}">
                    <a16:creationId xmlns:a16="http://schemas.microsoft.com/office/drawing/2014/main" id="{FE14C2E6-A40E-A1BE-035E-2844F1EE611B}"/>
                  </a:ext>
                </a:extLst>
              </p:cNvPr>
              <p:cNvGrpSpPr>
                <a:grpSpLocks noChangeAspect="1"/>
              </p:cNvGrpSpPr>
              <p:nvPr/>
            </p:nvGrpSpPr>
            <p:grpSpPr>
              <a:xfrm>
                <a:off x="3512399" y="3561352"/>
                <a:ext cx="5479799" cy="4879739"/>
                <a:chOff x="178788" y="251324"/>
                <a:chExt cx="2156929" cy="1927855"/>
              </a:xfrm>
            </p:grpSpPr>
            <p:pic>
              <p:nvPicPr>
                <p:cNvPr id="338" name="Picture 2">
                  <a:extLst>
                    <a:ext uri="{FF2B5EF4-FFF2-40B4-BE49-F238E27FC236}">
                      <a16:creationId xmlns:a16="http://schemas.microsoft.com/office/drawing/2014/main" id="{FBD8257C-BF8E-613C-DEB3-D771380988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8788" y="251324"/>
                  <a:ext cx="2156929" cy="1927855"/>
                </a:xfrm>
                <a:prstGeom prst="rect">
                  <a:avLst/>
                </a:prstGeom>
                <a:noFill/>
                <a:ln>
                  <a:noFill/>
                </a:ln>
              </p:spPr>
            </p:pic>
            <p:grpSp>
              <p:nvGrpSpPr>
                <p:cNvPr id="339" name="グループ化 338">
                  <a:extLst>
                    <a:ext uri="{FF2B5EF4-FFF2-40B4-BE49-F238E27FC236}">
                      <a16:creationId xmlns:a16="http://schemas.microsoft.com/office/drawing/2014/main" id="{9837B365-356A-6C8C-0846-C75D7CB142E6}"/>
                    </a:ext>
                  </a:extLst>
                </p:cNvPr>
                <p:cNvGrpSpPr/>
                <p:nvPr/>
              </p:nvGrpSpPr>
              <p:grpSpPr>
                <a:xfrm>
                  <a:off x="204759" y="997331"/>
                  <a:ext cx="594063" cy="245498"/>
                  <a:chOff x="196808" y="-36339"/>
                  <a:chExt cx="594063" cy="245498"/>
                </a:xfrm>
              </p:grpSpPr>
              <p:sp>
                <p:nvSpPr>
                  <p:cNvPr id="341" name="右矢印 26">
                    <a:extLst>
                      <a:ext uri="{FF2B5EF4-FFF2-40B4-BE49-F238E27FC236}">
                        <a16:creationId xmlns:a16="http://schemas.microsoft.com/office/drawing/2014/main" id="{4330905B-2A29-107A-48BC-DB57A36652B6}"/>
                      </a:ext>
                    </a:extLst>
                  </p:cNvPr>
                  <p:cNvSpPr/>
                  <p:nvPr/>
                </p:nvSpPr>
                <p:spPr>
                  <a:xfrm>
                    <a:off x="270148" y="29286"/>
                    <a:ext cx="520723" cy="1798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AEC5AE77-BB3C-4DA5-CB2E-6575DFEB3647}"/>
                      </a:ext>
                    </a:extLst>
                  </p:cNvPr>
                  <p:cNvSpPr/>
                  <p:nvPr/>
                </p:nvSpPr>
                <p:spPr>
                  <a:xfrm>
                    <a:off x="196808" y="-36339"/>
                    <a:ext cx="537504" cy="10784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輸入</a:t>
                    </a:r>
                    <a:r>
                      <a:rPr lang="ja-JP" altLang="en-US" sz="6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・移入</a:t>
                    </a:r>
                    <a:endParaRPr lang="en-US" alt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40" name="正方形/長方形 339">
                  <a:extLst>
                    <a:ext uri="{FF2B5EF4-FFF2-40B4-BE49-F238E27FC236}">
                      <a16:creationId xmlns:a16="http://schemas.microsoft.com/office/drawing/2014/main" id="{48EDD844-E8EB-6A89-C482-4718D76B2CE5}"/>
                    </a:ext>
                  </a:extLst>
                </p:cNvPr>
                <p:cNvSpPr/>
                <p:nvPr/>
              </p:nvSpPr>
              <p:spPr>
                <a:xfrm>
                  <a:off x="495620" y="700385"/>
                  <a:ext cx="358335" cy="11808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292" name="楕円 291">
                <a:extLst>
                  <a:ext uri="{FF2B5EF4-FFF2-40B4-BE49-F238E27FC236}">
                    <a16:creationId xmlns:a16="http://schemas.microsoft.com/office/drawing/2014/main" id="{2B49776E-7168-6F96-7806-64612F8673E0}"/>
                  </a:ext>
                </a:extLst>
              </p:cNvPr>
              <p:cNvSpPr/>
              <p:nvPr/>
            </p:nvSpPr>
            <p:spPr>
              <a:xfrm>
                <a:off x="5344051" y="3836750"/>
                <a:ext cx="1397441" cy="930724"/>
              </a:xfrm>
              <a:prstGeom prst="ellipse">
                <a:avLst/>
              </a:prstGeom>
              <a:solidFill>
                <a:srgbClr val="00B0F0">
                  <a:alpha val="13000"/>
                </a:srgbClr>
              </a:solidFill>
              <a:ln/>
              <a:effectLst>
                <a:glow rad="533400">
                  <a:schemeClr val="accent1">
                    <a:satMod val="175000"/>
                    <a:alpha val="40000"/>
                  </a:scheme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ln>
                    <a:solidFill>
                      <a:srgbClr val="5B9BD5"/>
                    </a:solidFill>
                  </a:ln>
                  <a:solidFill>
                    <a:prstClr val="white"/>
                  </a:solidFill>
                  <a:latin typeface="Meiryo UI" panose="020B0604030504040204" pitchFamily="50" charset="-128"/>
                  <a:ea typeface="Meiryo UI" panose="020B0604030504040204" pitchFamily="50" charset="-128"/>
                </a:endParaRPr>
              </a:p>
            </p:txBody>
          </p:sp>
          <p:sp>
            <p:nvSpPr>
              <p:cNvPr id="294" name="楕円 293">
                <a:extLst>
                  <a:ext uri="{FF2B5EF4-FFF2-40B4-BE49-F238E27FC236}">
                    <a16:creationId xmlns:a16="http://schemas.microsoft.com/office/drawing/2014/main" id="{B80B3556-ED5C-D950-C13E-45008675C71C}"/>
                  </a:ext>
                </a:extLst>
              </p:cNvPr>
              <p:cNvSpPr/>
              <p:nvPr/>
            </p:nvSpPr>
            <p:spPr>
              <a:xfrm rot="19474212">
                <a:off x="4280566" y="7137627"/>
                <a:ext cx="1740112" cy="950826"/>
              </a:xfrm>
              <a:prstGeom prst="ellipse">
                <a:avLst/>
              </a:prstGeom>
              <a:solidFill>
                <a:srgbClr val="FFC000">
                  <a:alpha val="13000"/>
                </a:srgbClr>
              </a:solidFill>
              <a:ln/>
              <a:effectLst>
                <a:glow rad="533400">
                  <a:srgbClr val="FFC00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5" name="楕円 294">
                <a:extLst>
                  <a:ext uri="{FF2B5EF4-FFF2-40B4-BE49-F238E27FC236}">
                    <a16:creationId xmlns:a16="http://schemas.microsoft.com/office/drawing/2014/main" id="{A3B2D597-1F0C-3782-E469-3507516039AB}"/>
                  </a:ext>
                </a:extLst>
              </p:cNvPr>
              <p:cNvSpPr/>
              <p:nvPr/>
            </p:nvSpPr>
            <p:spPr>
              <a:xfrm rot="940149">
                <a:off x="5486457" y="4926811"/>
                <a:ext cx="1646972" cy="2025359"/>
              </a:xfrm>
              <a:prstGeom prst="ellipse">
                <a:avLst/>
              </a:prstGeom>
              <a:solidFill>
                <a:srgbClr val="92D050">
                  <a:alpha val="13000"/>
                </a:srgbClr>
              </a:solidFill>
              <a:ln/>
              <a:effectLst>
                <a:glow rad="533400">
                  <a:srgbClr val="92D05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8" name="図形 297">
                <a:extLst>
                  <a:ext uri="{FF2B5EF4-FFF2-40B4-BE49-F238E27FC236}">
                    <a16:creationId xmlns:a16="http://schemas.microsoft.com/office/drawing/2014/main" id="{C7AEDC71-1AD9-8039-F2C1-0990A4FD5593}"/>
                  </a:ext>
                </a:extLst>
              </p:cNvPr>
              <p:cNvSpPr/>
              <p:nvPr/>
            </p:nvSpPr>
            <p:spPr>
              <a:xfrm rot="8868194" flipH="1" flipV="1">
                <a:off x="4835873" y="4693650"/>
                <a:ext cx="662885" cy="675766"/>
              </a:xfrm>
              <a:prstGeom prst="swooshArrow">
                <a:avLst>
                  <a:gd name="adj1" fmla="val 21395"/>
                  <a:gd name="adj2" fmla="val 357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sp>
            <p:nvSpPr>
              <p:cNvPr id="299" name="図形 298">
                <a:extLst>
                  <a:ext uri="{FF2B5EF4-FFF2-40B4-BE49-F238E27FC236}">
                    <a16:creationId xmlns:a16="http://schemas.microsoft.com/office/drawing/2014/main" id="{ACF39D4A-70AF-5154-0FD2-FE6F4DCDF46D}"/>
                  </a:ext>
                </a:extLst>
              </p:cNvPr>
              <p:cNvSpPr/>
              <p:nvPr/>
            </p:nvSpPr>
            <p:spPr>
              <a:xfrm rot="4261372" flipV="1">
                <a:off x="4543257" y="6249218"/>
                <a:ext cx="628124" cy="647136"/>
              </a:xfrm>
              <a:prstGeom prst="swooshArrow">
                <a:avLst>
                  <a:gd name="adj1" fmla="val 14535"/>
                  <a:gd name="adj2" fmla="val 26246"/>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pic>
            <p:nvPicPr>
              <p:cNvPr id="300" name="Picture 10" descr="https://4.bp.blogspot.com/-SSGgnCKKKfg/WZP396JAuMI/AAAAAAABGDQ/wAP9vkmTi-8xQ5TUL6Ja0mfWjItKIf2EACLcBGAs/s800/tanker_lng_gas.png">
                <a:extLst>
                  <a:ext uri="{FF2B5EF4-FFF2-40B4-BE49-F238E27FC236}">
                    <a16:creationId xmlns:a16="http://schemas.microsoft.com/office/drawing/2014/main" id="{5FA7DC52-BC23-32C9-9077-401F967940E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3983899" y="5826572"/>
                <a:ext cx="767262" cy="552611"/>
              </a:xfrm>
              <a:prstGeom prst="rect">
                <a:avLst/>
              </a:prstGeom>
              <a:noFill/>
              <a:extLst>
                <a:ext uri="{909E8E84-426E-40DD-AFC4-6F175D3DCCD1}">
                  <a14:hiddenFill xmlns:a14="http://schemas.microsoft.com/office/drawing/2010/main">
                    <a:solidFill>
                      <a:srgbClr val="FFFFFF"/>
                    </a:solidFill>
                  </a14:hiddenFill>
                </a:ext>
              </a:extLst>
            </p:spPr>
          </p:pic>
          <p:sp>
            <p:nvSpPr>
              <p:cNvPr id="301" name="テキスト ボックス 42">
                <a:extLst>
                  <a:ext uri="{FF2B5EF4-FFF2-40B4-BE49-F238E27FC236}">
                    <a16:creationId xmlns:a16="http://schemas.microsoft.com/office/drawing/2014/main" id="{469AF914-2CEF-A585-EBA4-19FB5AD6C546}"/>
                  </a:ext>
                </a:extLst>
              </p:cNvPr>
              <p:cNvSpPr txBox="1"/>
              <p:nvPr/>
            </p:nvSpPr>
            <p:spPr>
              <a:xfrm>
                <a:off x="7099512" y="3927140"/>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2" name="テキスト ボックス 42">
                <a:extLst>
                  <a:ext uri="{FF2B5EF4-FFF2-40B4-BE49-F238E27FC236}">
                    <a16:creationId xmlns:a16="http://schemas.microsoft.com/office/drawing/2014/main" id="{0C8D4E5C-829E-96E5-2AC1-7B4AAD60495B}"/>
                  </a:ext>
                </a:extLst>
              </p:cNvPr>
              <p:cNvSpPr txBox="1"/>
              <p:nvPr/>
            </p:nvSpPr>
            <p:spPr>
              <a:xfrm>
                <a:off x="7365039" y="4973249"/>
                <a:ext cx="1548554" cy="971222"/>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堺泉北港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次世代エネルギーの輸入（一次受入）・移入拠点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en-US" sz="5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3" name="テキスト ボックス 42">
                <a:extLst>
                  <a:ext uri="{FF2B5EF4-FFF2-40B4-BE49-F238E27FC236}">
                    <a16:creationId xmlns:a16="http://schemas.microsoft.com/office/drawing/2014/main" id="{31D50CDA-99F5-3547-3C5C-3D100EDECD65}"/>
                  </a:ext>
                </a:extLst>
              </p:cNvPr>
              <p:cNvSpPr txBox="1"/>
              <p:nvPr/>
            </p:nvSpPr>
            <p:spPr>
              <a:xfrm>
                <a:off x="6052165" y="7609526"/>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阪南港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a:t>
                </a:r>
                <a:endParaRPr lang="en-US" alt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4" name="正方形/長方形 303">
                <a:extLst>
                  <a:ext uri="{FF2B5EF4-FFF2-40B4-BE49-F238E27FC236}">
                    <a16:creationId xmlns:a16="http://schemas.microsoft.com/office/drawing/2014/main" id="{4BAA1436-7342-4012-8B38-6AF5DA3D59F0}"/>
                  </a:ext>
                </a:extLst>
              </p:cNvPr>
              <p:cNvSpPr/>
              <p:nvPr/>
            </p:nvSpPr>
            <p:spPr>
              <a:xfrm>
                <a:off x="3939052" y="6513365"/>
                <a:ext cx="910371" cy="298905"/>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10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305" name="グループ化 304">
                <a:extLst>
                  <a:ext uri="{FF2B5EF4-FFF2-40B4-BE49-F238E27FC236}">
                    <a16:creationId xmlns:a16="http://schemas.microsoft.com/office/drawing/2014/main" id="{0F5C5F69-D822-4433-99CD-C26C1CD9B75D}"/>
                  </a:ext>
                </a:extLst>
              </p:cNvPr>
              <p:cNvGrpSpPr/>
              <p:nvPr/>
            </p:nvGrpSpPr>
            <p:grpSpPr>
              <a:xfrm>
                <a:off x="7265682" y="5994878"/>
                <a:ext cx="1692000" cy="1467136"/>
                <a:chOff x="52714" y="2137300"/>
                <a:chExt cx="1832998" cy="1589397"/>
              </a:xfrm>
            </p:grpSpPr>
            <p:sp>
              <p:nvSpPr>
                <p:cNvPr id="336" name="片側の 2 つの角を丸めた四角形 111">
                  <a:extLst>
                    <a:ext uri="{FF2B5EF4-FFF2-40B4-BE49-F238E27FC236}">
                      <a16:creationId xmlns:a16="http://schemas.microsoft.com/office/drawing/2014/main" id="{2E0504B1-193A-A119-062C-3780CAE51985}"/>
                    </a:ext>
                  </a:extLst>
                </p:cNvPr>
                <p:cNvSpPr/>
                <p:nvPr/>
              </p:nvSpPr>
              <p:spPr>
                <a:xfrm rot="10800000">
                  <a:off x="72161" y="2398304"/>
                  <a:ext cx="1779546" cy="1328393"/>
                </a:xfrm>
                <a:prstGeom prst="round2SameRect">
                  <a:avLst>
                    <a:gd name="adj1" fmla="val 8000"/>
                    <a:gd name="adj2" fmla="val 0"/>
                  </a:avLst>
                </a:prstGeom>
                <a:ln>
                  <a:solidFill>
                    <a:srgbClr val="92D05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7" name="角丸四角形 113">
                  <a:extLst>
                    <a:ext uri="{FF2B5EF4-FFF2-40B4-BE49-F238E27FC236}">
                      <a16:creationId xmlns:a16="http://schemas.microsoft.com/office/drawing/2014/main" id="{75B645F5-960B-C926-DD33-D62D5885F017}"/>
                    </a:ext>
                  </a:extLst>
                </p:cNvPr>
                <p:cNvSpPr/>
                <p:nvPr/>
              </p:nvSpPr>
              <p:spPr>
                <a:xfrm>
                  <a:off x="52714" y="2137300"/>
                  <a:ext cx="1832998" cy="457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水素・アンモニア・</a:t>
                  </a:r>
                  <a:r>
                    <a:rPr lang="en-US" altLang="ja-JP" sz="400" b="1" dirty="0">
                      <a:solidFill>
                        <a:prstClr val="black"/>
                      </a:solidFill>
                      <a:latin typeface="Meiryo UI" panose="020B0604030504040204" pitchFamily="50" charset="-128"/>
                      <a:ea typeface="Meiryo UI" panose="020B0604030504040204" pitchFamily="50" charset="-128"/>
                    </a:rPr>
                    <a:t>e-</a:t>
                  </a:r>
                  <a:r>
                    <a:rPr lang="ja-JP" altLang="en-US" sz="400" b="1" dirty="0">
                      <a:solidFill>
                        <a:prstClr val="black"/>
                      </a:solidFill>
                      <a:latin typeface="Meiryo UI" panose="020B0604030504040204" pitchFamily="50" charset="-128"/>
                      <a:ea typeface="Meiryo UI" panose="020B0604030504040204" pitchFamily="50" charset="-128"/>
                    </a:rPr>
                    <a:t>メタン等</a:t>
                  </a:r>
                </a:p>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供給拠点形成</a:t>
                  </a:r>
                </a:p>
              </p:txBody>
            </p:sp>
          </p:grpSp>
          <p:grpSp>
            <p:nvGrpSpPr>
              <p:cNvPr id="306" name="グループ化 305">
                <a:extLst>
                  <a:ext uri="{FF2B5EF4-FFF2-40B4-BE49-F238E27FC236}">
                    <a16:creationId xmlns:a16="http://schemas.microsoft.com/office/drawing/2014/main" id="{CA950062-B2E6-95B0-0A53-66F818DF5883}"/>
                  </a:ext>
                </a:extLst>
              </p:cNvPr>
              <p:cNvGrpSpPr/>
              <p:nvPr/>
            </p:nvGrpSpPr>
            <p:grpSpPr>
              <a:xfrm>
                <a:off x="7435645" y="6471444"/>
                <a:ext cx="261570" cy="254977"/>
                <a:chOff x="6589795" y="5511006"/>
                <a:chExt cx="283368" cy="276225"/>
              </a:xfrm>
            </p:grpSpPr>
            <p:sp>
              <p:nvSpPr>
                <p:cNvPr id="328" name="楕円 327">
                  <a:extLst>
                    <a:ext uri="{FF2B5EF4-FFF2-40B4-BE49-F238E27FC236}">
                      <a16:creationId xmlns:a16="http://schemas.microsoft.com/office/drawing/2014/main" id="{7C7DA818-BB6D-FB18-B33C-6872D5929C68}"/>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9" name="フリーフォーム 94">
                  <a:extLst>
                    <a:ext uri="{FF2B5EF4-FFF2-40B4-BE49-F238E27FC236}">
                      <a16:creationId xmlns:a16="http://schemas.microsoft.com/office/drawing/2014/main" id="{651F0892-D333-7255-68AC-E9EF34874DB8}"/>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0" name="フリーフォーム 95">
                  <a:extLst>
                    <a:ext uri="{FF2B5EF4-FFF2-40B4-BE49-F238E27FC236}">
                      <a16:creationId xmlns:a16="http://schemas.microsoft.com/office/drawing/2014/main" id="{7CC47827-C08B-955B-B7D7-077152E612A1}"/>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1" name="フリーフォーム 143">
                  <a:extLst>
                    <a:ext uri="{FF2B5EF4-FFF2-40B4-BE49-F238E27FC236}">
                      <a16:creationId xmlns:a16="http://schemas.microsoft.com/office/drawing/2014/main" id="{F71F500C-90A1-318C-232F-51DCD85993D1}"/>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2" name="フリーフォーム 144">
                  <a:extLst>
                    <a:ext uri="{FF2B5EF4-FFF2-40B4-BE49-F238E27FC236}">
                      <a16:creationId xmlns:a16="http://schemas.microsoft.com/office/drawing/2014/main" id="{B79FAAE8-0BBB-7D05-F726-8BEE3C1CB2CB}"/>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3" name="フリーフォーム 1023">
                  <a:extLst>
                    <a:ext uri="{FF2B5EF4-FFF2-40B4-BE49-F238E27FC236}">
                      <a16:creationId xmlns:a16="http://schemas.microsoft.com/office/drawing/2014/main" id="{6975BA9A-B762-1A5B-1AEE-6DE7F1DA4F48}"/>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4" name="フリーフォーム 1024">
                  <a:extLst>
                    <a:ext uri="{FF2B5EF4-FFF2-40B4-BE49-F238E27FC236}">
                      <a16:creationId xmlns:a16="http://schemas.microsoft.com/office/drawing/2014/main" id="{82FED240-EDD7-E1C7-F8B2-D58EF118AADE}"/>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5" name="フリーフォーム 1028">
                  <a:extLst>
                    <a:ext uri="{FF2B5EF4-FFF2-40B4-BE49-F238E27FC236}">
                      <a16:creationId xmlns:a16="http://schemas.microsoft.com/office/drawing/2014/main" id="{4895B09C-BBAF-4A00-CC61-401A92EA951D}"/>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grpSp>
            <p:nvGrpSpPr>
              <p:cNvPr id="307" name="グループ化 306">
                <a:extLst>
                  <a:ext uri="{FF2B5EF4-FFF2-40B4-BE49-F238E27FC236}">
                    <a16:creationId xmlns:a16="http://schemas.microsoft.com/office/drawing/2014/main" id="{44F00581-71A6-3A6F-EE7B-DBCE50BDF781}"/>
                  </a:ext>
                </a:extLst>
              </p:cNvPr>
              <p:cNvGrpSpPr/>
              <p:nvPr/>
            </p:nvGrpSpPr>
            <p:grpSpPr>
              <a:xfrm>
                <a:off x="7765934" y="6472467"/>
                <a:ext cx="261570" cy="254977"/>
                <a:chOff x="6589795" y="5511006"/>
                <a:chExt cx="283368" cy="276225"/>
              </a:xfrm>
            </p:grpSpPr>
            <p:sp>
              <p:nvSpPr>
                <p:cNvPr id="320" name="楕円 319">
                  <a:extLst>
                    <a:ext uri="{FF2B5EF4-FFF2-40B4-BE49-F238E27FC236}">
                      <a16:creationId xmlns:a16="http://schemas.microsoft.com/office/drawing/2014/main" id="{0A9D1754-018A-968D-BC9C-6682992377A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1" name="フリーフォーム 137">
                  <a:extLst>
                    <a:ext uri="{FF2B5EF4-FFF2-40B4-BE49-F238E27FC236}">
                      <a16:creationId xmlns:a16="http://schemas.microsoft.com/office/drawing/2014/main" id="{88DBFBAA-D101-08DD-23D8-9D2425D2F800}"/>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2" name="フリーフォーム 140">
                  <a:extLst>
                    <a:ext uri="{FF2B5EF4-FFF2-40B4-BE49-F238E27FC236}">
                      <a16:creationId xmlns:a16="http://schemas.microsoft.com/office/drawing/2014/main" id="{6A4DB1E2-1C5F-1100-154E-A356BD26C5B7}"/>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3" name="フリーフォーム 141">
                  <a:extLst>
                    <a:ext uri="{FF2B5EF4-FFF2-40B4-BE49-F238E27FC236}">
                      <a16:creationId xmlns:a16="http://schemas.microsoft.com/office/drawing/2014/main" id="{9F8B7DBE-207E-AE46-2C4D-7AA9DEED0DC8}"/>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4" name="フリーフォーム 142">
                  <a:extLst>
                    <a:ext uri="{FF2B5EF4-FFF2-40B4-BE49-F238E27FC236}">
                      <a16:creationId xmlns:a16="http://schemas.microsoft.com/office/drawing/2014/main" id="{13CFE0DB-AEB6-AA10-31D9-3044AA86CE31}"/>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5" name="フリーフォーム 145">
                  <a:extLst>
                    <a:ext uri="{FF2B5EF4-FFF2-40B4-BE49-F238E27FC236}">
                      <a16:creationId xmlns:a16="http://schemas.microsoft.com/office/drawing/2014/main" id="{E97CFE01-B462-423D-4BBF-EB89B459223F}"/>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6" name="フリーフォーム 146">
                  <a:extLst>
                    <a:ext uri="{FF2B5EF4-FFF2-40B4-BE49-F238E27FC236}">
                      <a16:creationId xmlns:a16="http://schemas.microsoft.com/office/drawing/2014/main" id="{8457C402-7635-4861-B070-C53A08B33DFB}"/>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7" name="フリーフォーム 147">
                  <a:extLst>
                    <a:ext uri="{FF2B5EF4-FFF2-40B4-BE49-F238E27FC236}">
                      <a16:creationId xmlns:a16="http://schemas.microsoft.com/office/drawing/2014/main" id="{928AFE88-9330-784E-E571-97EBCB4B82F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pic>
            <p:nvPicPr>
              <p:cNvPr id="308" name="Picture 6" descr="C:\Users\senda_y\Downloads\2370929.jpg">
                <a:extLst>
                  <a:ext uri="{FF2B5EF4-FFF2-40B4-BE49-F238E27FC236}">
                    <a16:creationId xmlns:a16="http://schemas.microsoft.com/office/drawing/2014/main" id="{17CD59D2-B2C6-8AFC-FB6D-F568EE3EFC2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5721" y="6788195"/>
                <a:ext cx="796542" cy="498158"/>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グループ化 308">
                <a:extLst>
                  <a:ext uri="{FF2B5EF4-FFF2-40B4-BE49-F238E27FC236}">
                    <a16:creationId xmlns:a16="http://schemas.microsoft.com/office/drawing/2014/main" id="{C14B3007-F2AB-D68D-48F9-76C2C8C69EB7}"/>
                  </a:ext>
                </a:extLst>
              </p:cNvPr>
              <p:cNvGrpSpPr/>
              <p:nvPr/>
            </p:nvGrpSpPr>
            <p:grpSpPr>
              <a:xfrm>
                <a:off x="7585912" y="6768597"/>
                <a:ext cx="261570" cy="254977"/>
                <a:chOff x="6589795" y="5511006"/>
                <a:chExt cx="283368" cy="276225"/>
              </a:xfrm>
            </p:grpSpPr>
            <p:sp>
              <p:nvSpPr>
                <p:cNvPr id="312" name="楕円 311">
                  <a:extLst>
                    <a:ext uri="{FF2B5EF4-FFF2-40B4-BE49-F238E27FC236}">
                      <a16:creationId xmlns:a16="http://schemas.microsoft.com/office/drawing/2014/main" id="{996850F0-6003-6DE2-0243-D60FCC9D78B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13" name="フリーフォーム 151">
                  <a:extLst>
                    <a:ext uri="{FF2B5EF4-FFF2-40B4-BE49-F238E27FC236}">
                      <a16:creationId xmlns:a16="http://schemas.microsoft.com/office/drawing/2014/main" id="{AEAAEC91-4171-0951-8C8E-0DBCC4530646}"/>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4" name="フリーフォーム 152">
                  <a:extLst>
                    <a:ext uri="{FF2B5EF4-FFF2-40B4-BE49-F238E27FC236}">
                      <a16:creationId xmlns:a16="http://schemas.microsoft.com/office/drawing/2014/main" id="{7E3BC190-871D-7A55-7E3A-4A8FA6970384}"/>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5" name="フリーフォーム 162">
                  <a:extLst>
                    <a:ext uri="{FF2B5EF4-FFF2-40B4-BE49-F238E27FC236}">
                      <a16:creationId xmlns:a16="http://schemas.microsoft.com/office/drawing/2014/main" id="{D00F6310-F2FA-80AE-CF8D-3294E7E04395}"/>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6" name="フリーフォーム 167">
                  <a:extLst>
                    <a:ext uri="{FF2B5EF4-FFF2-40B4-BE49-F238E27FC236}">
                      <a16:creationId xmlns:a16="http://schemas.microsoft.com/office/drawing/2014/main" id="{12F93044-1204-F23A-63ED-6DC853FFF2B0}"/>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7" name="フリーフォーム 168">
                  <a:extLst>
                    <a:ext uri="{FF2B5EF4-FFF2-40B4-BE49-F238E27FC236}">
                      <a16:creationId xmlns:a16="http://schemas.microsoft.com/office/drawing/2014/main" id="{A8B96928-127F-121E-B6BB-87141648CA61}"/>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8" name="フリーフォーム 169">
                  <a:extLst>
                    <a:ext uri="{FF2B5EF4-FFF2-40B4-BE49-F238E27FC236}">
                      <a16:creationId xmlns:a16="http://schemas.microsoft.com/office/drawing/2014/main" id="{9E9A16A2-1D8F-3548-7AF4-4627504DDB04}"/>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9" name="フリーフォーム 170">
                  <a:extLst>
                    <a:ext uri="{FF2B5EF4-FFF2-40B4-BE49-F238E27FC236}">
                      <a16:creationId xmlns:a16="http://schemas.microsoft.com/office/drawing/2014/main" id="{C74DC400-3CBB-9ECF-4AE0-EFC42AF8550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sp>
            <p:nvSpPr>
              <p:cNvPr id="310" name="テキスト ボックス 309">
                <a:extLst>
                  <a:ext uri="{FF2B5EF4-FFF2-40B4-BE49-F238E27FC236}">
                    <a16:creationId xmlns:a16="http://schemas.microsoft.com/office/drawing/2014/main" id="{87614E2B-665B-AD8F-A5D8-2649AE4CC143}"/>
                  </a:ext>
                </a:extLst>
              </p:cNvPr>
              <p:cNvSpPr txBox="1"/>
              <p:nvPr/>
            </p:nvSpPr>
            <p:spPr>
              <a:xfrm>
                <a:off x="7155385" y="7005853"/>
                <a:ext cx="1038556"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貯蔵タンク</a:t>
                </a:r>
              </a:p>
            </p:txBody>
          </p:sp>
          <p:sp>
            <p:nvSpPr>
              <p:cNvPr id="311" name="テキスト ボックス 310">
                <a:extLst>
                  <a:ext uri="{FF2B5EF4-FFF2-40B4-BE49-F238E27FC236}">
                    <a16:creationId xmlns:a16="http://schemas.microsoft.com/office/drawing/2014/main" id="{F585ECEC-D2B2-5C29-5EF6-FD3EF2BCBC8B}"/>
                  </a:ext>
                </a:extLst>
              </p:cNvPr>
              <p:cNvSpPr txBox="1"/>
              <p:nvPr/>
            </p:nvSpPr>
            <p:spPr>
              <a:xfrm>
                <a:off x="7690512" y="7172491"/>
                <a:ext cx="1464193"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水素ステーション等</a:t>
                </a:r>
              </a:p>
            </p:txBody>
          </p:sp>
          <p:sp>
            <p:nvSpPr>
              <p:cNvPr id="293" name="正方形/長方形 292">
                <a:extLst>
                  <a:ext uri="{FF2B5EF4-FFF2-40B4-BE49-F238E27FC236}">
                    <a16:creationId xmlns:a16="http://schemas.microsoft.com/office/drawing/2014/main" id="{88FA1559-BA11-DCF2-6BC4-6625409A46D3}"/>
                  </a:ext>
                </a:extLst>
              </p:cNvPr>
              <p:cNvSpPr/>
              <p:nvPr/>
            </p:nvSpPr>
            <p:spPr>
              <a:xfrm>
                <a:off x="4978858" y="4074187"/>
                <a:ext cx="2234286"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296" name="正方形/長方形 295">
                <a:extLst>
                  <a:ext uri="{FF2B5EF4-FFF2-40B4-BE49-F238E27FC236}">
                    <a16:creationId xmlns:a16="http://schemas.microsoft.com/office/drawing/2014/main" id="{B1C25363-F56F-4046-C3AC-FC85369E34DD}"/>
                  </a:ext>
                </a:extLst>
              </p:cNvPr>
              <p:cNvSpPr/>
              <p:nvPr/>
            </p:nvSpPr>
            <p:spPr>
              <a:xfrm>
                <a:off x="5379810" y="5683597"/>
                <a:ext cx="1853392" cy="525358"/>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297" name="正方形/長方形 296">
                <a:extLst>
                  <a:ext uri="{FF2B5EF4-FFF2-40B4-BE49-F238E27FC236}">
                    <a16:creationId xmlns:a16="http://schemas.microsoft.com/office/drawing/2014/main" id="{F5EF2C11-78B6-43C1-135D-66285785C286}"/>
                  </a:ext>
                </a:extLst>
              </p:cNvPr>
              <p:cNvSpPr/>
              <p:nvPr/>
            </p:nvSpPr>
            <p:spPr>
              <a:xfrm>
                <a:off x="4182427" y="7440378"/>
                <a:ext cx="1853392"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grpSp>
        <p:pic>
          <p:nvPicPr>
            <p:cNvPr id="343" name="図 342">
              <a:extLst>
                <a:ext uri="{FF2B5EF4-FFF2-40B4-BE49-F238E27FC236}">
                  <a16:creationId xmlns:a16="http://schemas.microsoft.com/office/drawing/2014/main" id="{B0F14278-AF23-BE7E-33A4-195F925E816F}"/>
                </a:ext>
              </a:extLst>
            </p:cNvPr>
            <p:cNvPicPr>
              <a:picLocks noChangeAspect="1"/>
            </p:cNvPicPr>
            <p:nvPr/>
          </p:nvPicPr>
          <p:blipFill>
            <a:blip r:embed="rId9"/>
            <a:stretch>
              <a:fillRect/>
            </a:stretch>
          </p:blipFill>
          <p:spPr>
            <a:xfrm>
              <a:off x="6743395" y="2301563"/>
              <a:ext cx="1473783" cy="2108275"/>
            </a:xfrm>
            <a:prstGeom prst="rect">
              <a:avLst/>
            </a:prstGeom>
          </p:spPr>
        </p:pic>
      </p:grpSp>
      <p:sp>
        <p:nvSpPr>
          <p:cNvPr id="14" name="正方形/長方形 13">
            <a:extLst>
              <a:ext uri="{FF2B5EF4-FFF2-40B4-BE49-F238E27FC236}">
                <a16:creationId xmlns:a16="http://schemas.microsoft.com/office/drawing/2014/main" id="{FEEAF860-9423-4124-4998-2927143903E0}"/>
              </a:ext>
            </a:extLst>
          </p:cNvPr>
          <p:cNvSpPr/>
          <p:nvPr/>
        </p:nvSpPr>
        <p:spPr>
          <a:xfrm>
            <a:off x="4220327" y="2599494"/>
            <a:ext cx="2234286" cy="215444"/>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16" name="正方形/長方形 15">
            <a:extLst>
              <a:ext uri="{FF2B5EF4-FFF2-40B4-BE49-F238E27FC236}">
                <a16:creationId xmlns:a16="http://schemas.microsoft.com/office/drawing/2014/main" id="{5B1BD659-66A5-31B0-9C26-C9B05F23E3CD}"/>
              </a:ext>
            </a:extLst>
          </p:cNvPr>
          <p:cNvSpPr/>
          <p:nvPr/>
        </p:nvSpPr>
        <p:spPr>
          <a:xfrm>
            <a:off x="4495541" y="3235162"/>
            <a:ext cx="1853391" cy="215444"/>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18" name="正方形/長方形 17">
            <a:extLst>
              <a:ext uri="{FF2B5EF4-FFF2-40B4-BE49-F238E27FC236}">
                <a16:creationId xmlns:a16="http://schemas.microsoft.com/office/drawing/2014/main" id="{8B8FA118-540B-DAAD-778E-7147C47335FF}"/>
              </a:ext>
            </a:extLst>
          </p:cNvPr>
          <p:cNvSpPr/>
          <p:nvPr/>
        </p:nvSpPr>
        <p:spPr>
          <a:xfrm>
            <a:off x="4019832" y="3928206"/>
            <a:ext cx="1853391" cy="207749"/>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sp>
        <p:nvSpPr>
          <p:cNvPr id="20" name="スライド番号プレースホルダー 1">
            <a:extLst>
              <a:ext uri="{FF2B5EF4-FFF2-40B4-BE49-F238E27FC236}">
                <a16:creationId xmlns:a16="http://schemas.microsoft.com/office/drawing/2014/main" id="{62734DFA-90BE-9031-1434-338349E64C0F}"/>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7DE1A15B-6F4B-4A7D-A744-BA1EC34B9AFD}"/>
              </a:ext>
            </a:extLst>
          </p:cNvPr>
          <p:cNvSpPr txBox="1"/>
          <p:nvPr/>
        </p:nvSpPr>
        <p:spPr>
          <a:xfrm>
            <a:off x="6440112" y="6820273"/>
            <a:ext cx="6084571"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（堺泉北港で３港の需要量を輸入する計算としている。）</a:t>
            </a:r>
          </a:p>
        </p:txBody>
      </p:sp>
    </p:spTree>
    <p:extLst>
      <p:ext uri="{BB962C8B-B14F-4D97-AF65-F5344CB8AC3E}">
        <p14:creationId xmlns:p14="http://schemas.microsoft.com/office/powerpoint/2010/main" val="12198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C9FE08-2F2E-99FE-D1E2-9CE922D6A47F}"/>
              </a:ext>
            </a:extLst>
          </p:cNvPr>
          <p:cNvPicPr>
            <a:picLocks noChangeAspect="1"/>
          </p:cNvPicPr>
          <p:nvPr/>
        </p:nvPicPr>
        <p:blipFill>
          <a:blip r:embed="rId3"/>
          <a:stretch>
            <a:fillRect/>
          </a:stretch>
        </p:blipFill>
        <p:spPr>
          <a:xfrm>
            <a:off x="64372" y="2164051"/>
            <a:ext cx="7403228" cy="5058751"/>
          </a:xfrm>
          <a:prstGeom prst="rect">
            <a:avLst/>
          </a:prstGeom>
        </p:spPr>
      </p:pic>
      <p:graphicFrame>
        <p:nvGraphicFramePr>
          <p:cNvPr id="6" name="表 5">
            <a:extLst>
              <a:ext uri="{FF2B5EF4-FFF2-40B4-BE49-F238E27FC236}">
                <a16:creationId xmlns:a16="http://schemas.microsoft.com/office/drawing/2014/main" id="{DDC95135-62FC-DBD5-FF46-B1A90FAD1435}"/>
              </a:ext>
            </a:extLst>
          </p:cNvPr>
          <p:cNvGraphicFramePr>
            <a:graphicFrameLocks noGrp="1"/>
          </p:cNvGraphicFramePr>
          <p:nvPr>
            <p:extLst>
              <p:ext uri="{D42A27DB-BD31-4B8C-83A1-F6EECF244321}">
                <p14:modId xmlns:p14="http://schemas.microsoft.com/office/powerpoint/2010/main" val="2684118124"/>
              </p:ext>
            </p:extLst>
          </p:nvPr>
        </p:nvGraphicFramePr>
        <p:xfrm>
          <a:off x="7688696" y="2173990"/>
          <a:ext cx="5048532" cy="1706880"/>
        </p:xfrm>
        <a:graphic>
          <a:graphicData uri="http://schemas.openxmlformats.org/drawingml/2006/table">
            <a:tbl>
              <a:tblPr firstRow="1" bandRow="1">
                <a:tableStyleId>{69CF1AB2-1976-4502-BF36-3FF5EA218861}</a:tableStyleId>
              </a:tblPr>
              <a:tblGrid>
                <a:gridCol w="1234511">
                  <a:extLst>
                    <a:ext uri="{9D8B030D-6E8A-4147-A177-3AD203B41FA5}">
                      <a16:colId xmlns:a16="http://schemas.microsoft.com/office/drawing/2014/main" val="2884538398"/>
                    </a:ext>
                  </a:extLst>
                </a:gridCol>
                <a:gridCol w="3814021">
                  <a:extLst>
                    <a:ext uri="{9D8B030D-6E8A-4147-A177-3AD203B41FA5}">
                      <a16:colId xmlns:a16="http://schemas.microsoft.com/office/drawing/2014/main" val="4219817226"/>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舞洲地区</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在来地区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912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882704731"/>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本社社屋の照明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近畿港運</a:t>
                      </a:r>
                      <a:r>
                        <a:rPr kumimoji="1" lang="en-US" altLang="ja-JP" sz="1200" dirty="0">
                          <a:latin typeface="ＭＳ Ｐゴシック" panose="020B0600070205080204" pitchFamily="50" charset="-128"/>
                          <a:ea typeface="ＭＳ Ｐゴシック" panose="020B0600070205080204" pitchFamily="50" charset="-128"/>
                        </a:rPr>
                        <a:t>】</a:t>
                      </a:r>
                      <a:endParaRPr kumimoji="1" lang="zh-CN"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8" name="表 7">
            <a:extLst>
              <a:ext uri="{FF2B5EF4-FFF2-40B4-BE49-F238E27FC236}">
                <a16:creationId xmlns:a16="http://schemas.microsoft.com/office/drawing/2014/main" id="{330AFB64-FE3B-DEDA-0C55-269953C395F8}"/>
              </a:ext>
            </a:extLst>
          </p:cNvPr>
          <p:cNvGraphicFramePr>
            <a:graphicFrameLocks noGrp="1"/>
          </p:cNvGraphicFramePr>
          <p:nvPr>
            <p:extLst>
              <p:ext uri="{D42A27DB-BD31-4B8C-83A1-F6EECF244321}">
                <p14:modId xmlns:p14="http://schemas.microsoft.com/office/powerpoint/2010/main" val="1791073582"/>
              </p:ext>
            </p:extLst>
          </p:nvPr>
        </p:nvGraphicFramePr>
        <p:xfrm>
          <a:off x="64372" y="7279762"/>
          <a:ext cx="7403228" cy="2118238"/>
        </p:xfrm>
        <a:graphic>
          <a:graphicData uri="http://schemas.openxmlformats.org/drawingml/2006/table">
            <a:tbl>
              <a:tblPr firstRow="1" bandRow="1">
                <a:tableStyleId>{69CF1AB2-1976-4502-BF36-3FF5EA218861}</a:tableStyleId>
              </a:tblPr>
              <a:tblGrid>
                <a:gridCol w="1229102">
                  <a:extLst>
                    <a:ext uri="{9D8B030D-6E8A-4147-A177-3AD203B41FA5}">
                      <a16:colId xmlns:a16="http://schemas.microsoft.com/office/drawing/2014/main" val="2884538398"/>
                    </a:ext>
                  </a:extLst>
                </a:gridCol>
                <a:gridCol w="6174126">
                  <a:extLst>
                    <a:ext uri="{9D8B030D-6E8A-4147-A177-3AD203B41FA5}">
                      <a16:colId xmlns:a16="http://schemas.microsoft.com/office/drawing/2014/main" val="4219817226"/>
                    </a:ext>
                  </a:extLst>
                </a:gridCol>
              </a:tblGrid>
              <a:tr h="33853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夢洲地区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9140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阪神国際港湾、夢洲コンテナターミナル、大阪港埠頭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夢洲コンテナターミナル</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5077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en-US" altLang="ja-JP" sz="1200" dirty="0">
                          <a:latin typeface="ＭＳ Ｐゴシック" panose="020B0600070205080204" pitchFamily="50" charset="-128"/>
                          <a:ea typeface="ＭＳ Ｐゴシック" panose="020B0600070205080204" pitchFamily="50" charset="-128"/>
                        </a:rPr>
                        <a:t>CONPAS</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国土交通省</a:t>
                      </a:r>
                      <a:r>
                        <a:rPr kumimoji="1" lang="zh-CN" altLang="en-US" sz="1200" dirty="0">
                          <a:latin typeface="ＭＳ Ｐゴシック" panose="020B0600070205080204" pitchFamily="50" charset="-128"/>
                          <a:ea typeface="ＭＳ Ｐゴシック" panose="020B0600070205080204" pitchFamily="50" charset="-128"/>
                        </a:rPr>
                        <a:t>、大阪港湾局、阪神国際港湾</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35787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9" name="表 8">
            <a:extLst>
              <a:ext uri="{FF2B5EF4-FFF2-40B4-BE49-F238E27FC236}">
                <a16:creationId xmlns:a16="http://schemas.microsoft.com/office/drawing/2014/main" id="{292C3A6A-B8DB-29F2-2E85-9C96BC1432E0}"/>
              </a:ext>
            </a:extLst>
          </p:cNvPr>
          <p:cNvGraphicFramePr>
            <a:graphicFrameLocks noGrp="1"/>
          </p:cNvGraphicFramePr>
          <p:nvPr>
            <p:extLst>
              <p:ext uri="{D42A27DB-BD31-4B8C-83A1-F6EECF244321}">
                <p14:modId xmlns:p14="http://schemas.microsoft.com/office/powerpoint/2010/main" val="1921807981"/>
              </p:ext>
            </p:extLst>
          </p:nvPr>
        </p:nvGraphicFramePr>
        <p:xfrm>
          <a:off x="7688697" y="4288569"/>
          <a:ext cx="5048532" cy="3459370"/>
        </p:xfrm>
        <a:graphic>
          <a:graphicData uri="http://schemas.openxmlformats.org/drawingml/2006/table">
            <a:tbl>
              <a:tblPr firstRow="1" bandRow="1">
                <a:tableStyleId>{69CF1AB2-1976-4502-BF36-3FF5EA218861}</a:tableStyleId>
              </a:tblPr>
              <a:tblGrid>
                <a:gridCol w="1232431">
                  <a:extLst>
                    <a:ext uri="{9D8B030D-6E8A-4147-A177-3AD203B41FA5}">
                      <a16:colId xmlns:a16="http://schemas.microsoft.com/office/drawing/2014/main" val="2884538398"/>
                    </a:ext>
                  </a:extLst>
                </a:gridCol>
                <a:gridCol w="3816101">
                  <a:extLst>
                    <a:ext uri="{9D8B030D-6E8A-4147-A177-3AD203B41FA5}">
                      <a16:colId xmlns:a16="http://schemas.microsoft.com/office/drawing/2014/main" val="4219817226"/>
                    </a:ext>
                  </a:extLst>
                </a:gridCol>
              </a:tblGrid>
              <a:tr h="3000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咲洲地区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2299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辰巳商会</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メンテナンス棟の照明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日東物流、</a:t>
                      </a:r>
                      <a:r>
                        <a:rPr kumimoji="1" lang="zh-CN" altLang="en-US" sz="1200" dirty="0">
                          <a:latin typeface="ＭＳ Ｐゴシック" panose="020B0600070205080204" pitchFamily="50" charset="-128"/>
                          <a:ea typeface="ＭＳ Ｐゴシック" panose="020B0600070205080204" pitchFamily="50" charset="-128"/>
                        </a:rPr>
                        <a:t>川崎汽船</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日東物流</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45005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商船三井</a:t>
                      </a:r>
                      <a:r>
                        <a:rPr kumimoji="1" lang="ja-JP" altLang="en-US" sz="1200" dirty="0">
                          <a:latin typeface="ＭＳ Ｐゴシック" panose="020B0600070205080204" pitchFamily="50" charset="-128"/>
                          <a:ea typeface="ＭＳ Ｐゴシック" panose="020B0600070205080204" pitchFamily="50" charset="-128"/>
                        </a:rPr>
                        <a:t>さんふらわあ</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47451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関西電力</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10" name="楕円 9">
            <a:extLst>
              <a:ext uri="{FF2B5EF4-FFF2-40B4-BE49-F238E27FC236}">
                <a16:creationId xmlns:a16="http://schemas.microsoft.com/office/drawing/2014/main" id="{0745576C-41CC-2745-2E7C-D7068D93DCB4}"/>
              </a:ext>
            </a:extLst>
          </p:cNvPr>
          <p:cNvSpPr/>
          <p:nvPr/>
        </p:nvSpPr>
        <p:spPr>
          <a:xfrm>
            <a:off x="2202357" y="3030804"/>
            <a:ext cx="1436170" cy="77501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C5D7E98-4C42-52B1-C39C-38F8341203FB}"/>
              </a:ext>
            </a:extLst>
          </p:cNvPr>
          <p:cNvSpPr/>
          <p:nvPr/>
        </p:nvSpPr>
        <p:spPr>
          <a:xfrm>
            <a:off x="1669922" y="3853412"/>
            <a:ext cx="1436171" cy="92826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E275AC16-16EB-DA83-F8FF-62469156C4E5}"/>
              </a:ext>
            </a:extLst>
          </p:cNvPr>
          <p:cNvSpPr/>
          <p:nvPr/>
        </p:nvSpPr>
        <p:spPr>
          <a:xfrm>
            <a:off x="2684872" y="4859352"/>
            <a:ext cx="2471328" cy="205938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矢印コネクタ 1">
            <a:extLst>
              <a:ext uri="{FF2B5EF4-FFF2-40B4-BE49-F238E27FC236}">
                <a16:creationId xmlns:a16="http://schemas.microsoft.com/office/drawing/2014/main" id="{777356B2-3EBD-BF56-2B1C-7B07434290B9}"/>
              </a:ext>
            </a:extLst>
          </p:cNvPr>
          <p:cNvCxnSpPr>
            <a:cxnSpLocks/>
            <a:stCxn id="9" idx="1"/>
            <a:endCxn id="12" idx="5"/>
          </p:cNvCxnSpPr>
          <p:nvPr/>
        </p:nvCxnSpPr>
        <p:spPr>
          <a:xfrm flipH="1">
            <a:off x="4794282" y="6018254"/>
            <a:ext cx="2894415" cy="59889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A0FD136-1713-1A52-FB8E-3C765CF91A28}"/>
              </a:ext>
            </a:extLst>
          </p:cNvPr>
          <p:cNvCxnSpPr>
            <a:cxnSpLocks/>
            <a:endCxn id="11" idx="4"/>
          </p:cNvCxnSpPr>
          <p:nvPr/>
        </p:nvCxnSpPr>
        <p:spPr>
          <a:xfrm flipV="1">
            <a:off x="2388008" y="4781677"/>
            <a:ext cx="0" cy="249758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9351852-B655-095E-1DE3-F215615A1181}"/>
              </a:ext>
            </a:extLst>
          </p:cNvPr>
          <p:cNvCxnSpPr>
            <a:cxnSpLocks/>
            <a:stCxn id="6" idx="1"/>
          </p:cNvCxnSpPr>
          <p:nvPr/>
        </p:nvCxnSpPr>
        <p:spPr>
          <a:xfrm flipH="1">
            <a:off x="5811707" y="3027430"/>
            <a:ext cx="1876989" cy="106606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DEF739-1D2B-7940-7C14-8F8D62ED4F1F}"/>
              </a:ext>
            </a:extLst>
          </p:cNvPr>
          <p:cNvCxnSpPr>
            <a:cxnSpLocks/>
            <a:stCxn id="6" idx="1"/>
          </p:cNvCxnSpPr>
          <p:nvPr/>
        </p:nvCxnSpPr>
        <p:spPr>
          <a:xfrm flipH="1">
            <a:off x="3638527" y="3027430"/>
            <a:ext cx="4050169" cy="30632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17CEDC5-18A3-0298-F5CD-66B92E2E1CE4}"/>
              </a:ext>
            </a:extLst>
          </p:cNvPr>
          <p:cNvSpPr txBox="1"/>
          <p:nvPr/>
        </p:nvSpPr>
        <p:spPr>
          <a:xfrm>
            <a:off x="0" y="1572648"/>
            <a:ext cx="10960100" cy="230832"/>
          </a:xfrm>
          <a:prstGeom prst="rect">
            <a:avLst/>
          </a:prstGeom>
          <a:noFill/>
        </p:spPr>
        <p:txBody>
          <a:bodyPr wrap="square" rtlCol="0" anchor="ctr">
            <a:spAutoFit/>
          </a:bodyPr>
          <a:lstStyle/>
          <a:p>
            <a:pPr marL="88900" indent="-88900"/>
            <a:r>
              <a:rPr kumimoji="1" lang="ja-JP" altLang="en-US" sz="900" dirty="0">
                <a:latin typeface="ＭＳ Ｐゴシック" panose="020B0600070205080204" pitchFamily="50" charset="-128"/>
                <a:ea typeface="ＭＳ Ｐゴシック" panose="020B0600070205080204" pitchFamily="50" charset="-128"/>
              </a:rPr>
              <a:t>（港湾脱炭素化促進事業による</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排出量の削減量を合計しても</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排出量の削減目標に到達しないが、新たに取組の準備が整ったものから順次計画に位置付け、目標達成を目指すものとする。）</a:t>
            </a:r>
          </a:p>
        </p:txBody>
      </p:sp>
      <p:sp>
        <p:nvSpPr>
          <p:cNvPr id="7" name="正方形/長方形 6">
            <a:extLst>
              <a:ext uri="{FF2B5EF4-FFF2-40B4-BE49-F238E27FC236}">
                <a16:creationId xmlns:a16="http://schemas.microsoft.com/office/drawing/2014/main" id="{07190915-DD62-830B-4613-1DA3F3BB417F}"/>
              </a:ext>
            </a:extLst>
          </p:cNvPr>
          <p:cNvSpPr/>
          <p:nvPr/>
        </p:nvSpPr>
        <p:spPr>
          <a:xfrm>
            <a:off x="2014835" y="282624"/>
            <a:ext cx="4964805" cy="276999"/>
          </a:xfrm>
          <a:prstGeom prst="rect">
            <a:avLst/>
          </a:prstGeom>
        </p:spPr>
        <p:txBody>
          <a:bodyPr wrap="square">
            <a:spAutoFit/>
          </a:bodyPr>
          <a:lstStyle/>
          <a:p>
            <a:pPr algn="ct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港湾脱炭素化促進事業による</a:t>
            </a:r>
            <a:r>
              <a:rPr lang="ja-JP" altLang="ja-JP" sz="1200" b="1" dirty="0">
                <a:latin typeface="HGP創英角ｺﾞｼｯｸUB" panose="020B0900000000000000" pitchFamily="50" charset="-128"/>
                <a:ea typeface="HGP創英角ｺﾞｼｯｸUB" panose="020B0900000000000000" pitchFamily="50" charset="-128"/>
              </a:rPr>
              <a:t>CO2 </a:t>
            </a: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排出量の削減効果</a:t>
            </a:r>
            <a:endParaRPr lang="ja-JP" altLang="en-US" sz="1200" b="1" dirty="0">
              <a:latin typeface="HGP創英角ｺﾞｼｯｸUB" panose="020B0900000000000000" pitchFamily="50" charset="-128"/>
              <a:ea typeface="HGP創英角ｺﾞｼｯｸUB" panose="020B0900000000000000" pitchFamily="50" charset="-128"/>
            </a:endParaRPr>
          </a:p>
        </p:txBody>
      </p:sp>
      <p:graphicFrame>
        <p:nvGraphicFramePr>
          <p:cNvPr id="14" name="表 13">
            <a:extLst>
              <a:ext uri="{FF2B5EF4-FFF2-40B4-BE49-F238E27FC236}">
                <a16:creationId xmlns:a16="http://schemas.microsoft.com/office/drawing/2014/main" id="{B7648662-276F-C955-0220-C2D6F8A19DBE}"/>
              </a:ext>
            </a:extLst>
          </p:cNvPr>
          <p:cNvGraphicFramePr>
            <a:graphicFrameLocks noGrp="1"/>
          </p:cNvGraphicFramePr>
          <p:nvPr>
            <p:extLst>
              <p:ext uri="{D42A27DB-BD31-4B8C-83A1-F6EECF244321}">
                <p14:modId xmlns:p14="http://schemas.microsoft.com/office/powerpoint/2010/main" val="2332764030"/>
              </p:ext>
            </p:extLst>
          </p:nvPr>
        </p:nvGraphicFramePr>
        <p:xfrm>
          <a:off x="64372" y="524977"/>
          <a:ext cx="8994476" cy="1044162"/>
        </p:xfrm>
        <a:graphic>
          <a:graphicData uri="http://schemas.openxmlformats.org/drawingml/2006/table">
            <a:tbl>
              <a:tblPr firstRow="1" firstCol="1" bandRow="1">
                <a:tableStyleId>{5C22544A-7EE6-4342-B048-85BDC9FD1C3A}</a:tableStyleId>
              </a:tblPr>
              <a:tblGrid>
                <a:gridCol w="3135952">
                  <a:extLst>
                    <a:ext uri="{9D8B030D-6E8A-4147-A177-3AD203B41FA5}">
                      <a16:colId xmlns:a16="http://schemas.microsoft.com/office/drawing/2014/main" val="1986515396"/>
                    </a:ext>
                  </a:extLst>
                </a:gridCol>
                <a:gridCol w="1477216">
                  <a:extLst>
                    <a:ext uri="{9D8B030D-6E8A-4147-A177-3AD203B41FA5}">
                      <a16:colId xmlns:a16="http://schemas.microsoft.com/office/drawing/2014/main" val="3927347415"/>
                    </a:ext>
                  </a:extLst>
                </a:gridCol>
                <a:gridCol w="1618297">
                  <a:extLst>
                    <a:ext uri="{9D8B030D-6E8A-4147-A177-3AD203B41FA5}">
                      <a16:colId xmlns:a16="http://schemas.microsoft.com/office/drawing/2014/main" val="68974105"/>
                    </a:ext>
                  </a:extLst>
                </a:gridCol>
                <a:gridCol w="1420180">
                  <a:extLst>
                    <a:ext uri="{9D8B030D-6E8A-4147-A177-3AD203B41FA5}">
                      <a16:colId xmlns:a16="http://schemas.microsoft.com/office/drawing/2014/main" val="2248846429"/>
                    </a:ext>
                  </a:extLst>
                </a:gridCol>
                <a:gridCol w="1342831">
                  <a:extLst>
                    <a:ext uri="{9D8B030D-6E8A-4147-A177-3AD203B41FA5}">
                      <a16:colId xmlns:a16="http://schemas.microsoft.com/office/drawing/2014/main" val="4099520267"/>
                    </a:ext>
                  </a:extLst>
                </a:gridCol>
              </a:tblGrid>
              <a:tr h="174027">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項目</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(a)</a:t>
                      </a:r>
                      <a:r>
                        <a:rPr lang="ja-JP" sz="1000" b="0" dirty="0">
                          <a:effectLst/>
                          <a:latin typeface="ＭＳ Ｐゴシック" panose="020B0600070205080204" pitchFamily="50" charset="-128"/>
                          <a:ea typeface="ＭＳ Ｐゴシック" panose="020B0600070205080204" pitchFamily="50" charset="-128"/>
                        </a:rPr>
                        <a:t>ターミナル内</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(b)</a:t>
                      </a:r>
                      <a:r>
                        <a:rPr lang="ja-JP" sz="1000" b="0" dirty="0">
                          <a:effectLst/>
                          <a:latin typeface="ＭＳ Ｐゴシック" panose="020B0600070205080204" pitchFamily="50" charset="-128"/>
                          <a:ea typeface="ＭＳ Ｐゴシック" panose="020B0600070205080204" pitchFamily="50" charset="-128"/>
                        </a:rPr>
                        <a:t>船舶・車両</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(c)</a:t>
                      </a:r>
                      <a:r>
                        <a:rPr lang="ja-JP" sz="1000" b="0" dirty="0">
                          <a:effectLst/>
                          <a:latin typeface="ＭＳ Ｐゴシック" panose="020B0600070205080204" pitchFamily="50" charset="-128"/>
                          <a:ea typeface="ＭＳ Ｐゴシック" panose="020B0600070205080204" pitchFamily="50" charset="-128"/>
                        </a:rPr>
                        <a:t>ターミナル外</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合計</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210580762"/>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①：CO2排出量（2013年度）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249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632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7,109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7,990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54878958"/>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②：CO2排出量（2021年度）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7,465</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87929905"/>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③：2021年度からのCO2削減量</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3637304976"/>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④：2013年度からのCO2削減量（①</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②</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③）</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53</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491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611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748193978"/>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⑤：削減率（④/①）</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26.9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8.4</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7.6</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248515590"/>
                  </a:ext>
                </a:extLst>
              </a:tr>
            </a:tbl>
          </a:graphicData>
        </a:graphic>
      </p:graphicFrame>
      <p:sp>
        <p:nvSpPr>
          <p:cNvPr id="21" name="テキスト ボックス 20">
            <a:extLst>
              <a:ext uri="{FF2B5EF4-FFF2-40B4-BE49-F238E27FC236}">
                <a16:creationId xmlns:a16="http://schemas.microsoft.com/office/drawing/2014/main" id="{7C558FCA-6039-A775-3A46-E419086F21B5}"/>
              </a:ext>
            </a:extLst>
          </p:cNvPr>
          <p:cNvSpPr txBox="1"/>
          <p:nvPr/>
        </p:nvSpPr>
        <p:spPr>
          <a:xfrm>
            <a:off x="1662906" y="4132157"/>
            <a:ext cx="1008000" cy="461665"/>
          </a:xfrm>
          <a:prstGeom prst="rect">
            <a:avLst/>
          </a:prstGeom>
          <a:noFill/>
        </p:spPr>
        <p:txBody>
          <a:bodyPr wrap="squar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夢洲地区</a:t>
            </a:r>
          </a:p>
        </p:txBody>
      </p:sp>
      <p:sp>
        <p:nvSpPr>
          <p:cNvPr id="22" name="テキスト ボックス 21">
            <a:extLst>
              <a:ext uri="{FF2B5EF4-FFF2-40B4-BE49-F238E27FC236}">
                <a16:creationId xmlns:a16="http://schemas.microsoft.com/office/drawing/2014/main" id="{DDF197F7-F001-9F10-CB05-0DDDB1301396}"/>
              </a:ext>
            </a:extLst>
          </p:cNvPr>
          <p:cNvSpPr txBox="1"/>
          <p:nvPr/>
        </p:nvSpPr>
        <p:spPr>
          <a:xfrm>
            <a:off x="2852666" y="5899429"/>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咲洲地区</a:t>
            </a:r>
          </a:p>
        </p:txBody>
      </p:sp>
      <p:sp>
        <p:nvSpPr>
          <p:cNvPr id="23" name="テキスト ボックス 22">
            <a:extLst>
              <a:ext uri="{FF2B5EF4-FFF2-40B4-BE49-F238E27FC236}">
                <a16:creationId xmlns:a16="http://schemas.microsoft.com/office/drawing/2014/main" id="{A45EDA03-FB7C-BFC2-D164-78AB4489E578}"/>
              </a:ext>
            </a:extLst>
          </p:cNvPr>
          <p:cNvSpPr txBox="1"/>
          <p:nvPr/>
        </p:nvSpPr>
        <p:spPr>
          <a:xfrm>
            <a:off x="2173350" y="2714351"/>
            <a:ext cx="98937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舞洲地区</a:t>
            </a:r>
          </a:p>
        </p:txBody>
      </p:sp>
      <p:sp>
        <p:nvSpPr>
          <p:cNvPr id="76" name="テキスト ボックス 75">
            <a:extLst>
              <a:ext uri="{FF2B5EF4-FFF2-40B4-BE49-F238E27FC236}">
                <a16:creationId xmlns:a16="http://schemas.microsoft.com/office/drawing/2014/main" id="{5012AA61-26CA-54C7-08FE-321ACB43C57F}"/>
              </a:ext>
            </a:extLst>
          </p:cNvPr>
          <p:cNvSpPr txBox="1"/>
          <p:nvPr/>
        </p:nvSpPr>
        <p:spPr>
          <a:xfrm>
            <a:off x="4069711" y="1863714"/>
            <a:ext cx="6191617"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の事業は「港湾・臨海部の脱炭素化に貢献する事業」であるため、３．（１）の表の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6CE802C-3F73-6262-099B-1A0742747BA7}"/>
              </a:ext>
            </a:extLst>
          </p:cNvPr>
          <p:cNvSpPr txBox="1"/>
          <p:nvPr/>
        </p:nvSpPr>
        <p:spPr>
          <a:xfrm>
            <a:off x="0" y="40341"/>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（１）港湾脱炭素化促進事業及びその実施主体（削減効果）</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89E13213-E1F8-A33D-9CFB-91332D9D6FBA}"/>
              </a:ext>
            </a:extLst>
          </p:cNvPr>
          <p:cNvSpPr txBox="1"/>
          <p:nvPr/>
        </p:nvSpPr>
        <p:spPr>
          <a:xfrm>
            <a:off x="0" y="1841500"/>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（２）港湾脱炭素化促進事業及びその実施主体（大阪港）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9" name="表 18">
            <a:extLst>
              <a:ext uri="{FF2B5EF4-FFF2-40B4-BE49-F238E27FC236}">
                <a16:creationId xmlns:a16="http://schemas.microsoft.com/office/drawing/2014/main" id="{EEB84EE2-1930-9A87-4D4A-C3C0174D0771}"/>
              </a:ext>
            </a:extLst>
          </p:cNvPr>
          <p:cNvGraphicFramePr>
            <a:graphicFrameLocks noGrp="1"/>
          </p:cNvGraphicFramePr>
          <p:nvPr>
            <p:extLst>
              <p:ext uri="{D42A27DB-BD31-4B8C-83A1-F6EECF244321}">
                <p14:modId xmlns:p14="http://schemas.microsoft.com/office/powerpoint/2010/main" val="3537822792"/>
              </p:ext>
            </p:extLst>
          </p:nvPr>
        </p:nvGraphicFramePr>
        <p:xfrm>
          <a:off x="7683500" y="7965439"/>
          <a:ext cx="5048532" cy="1443438"/>
        </p:xfrm>
        <a:graphic>
          <a:graphicData uri="http://schemas.openxmlformats.org/drawingml/2006/table">
            <a:tbl>
              <a:tblPr firstRow="1" bandRow="1">
                <a:tableStyleId>{69CF1AB2-1976-4502-BF36-3FF5EA218861}</a:tableStyleId>
              </a:tblPr>
              <a:tblGrid>
                <a:gridCol w="1578449">
                  <a:extLst>
                    <a:ext uri="{9D8B030D-6E8A-4147-A177-3AD203B41FA5}">
                      <a16:colId xmlns:a16="http://schemas.microsoft.com/office/drawing/2014/main" val="2884538398"/>
                    </a:ext>
                  </a:extLst>
                </a:gridCol>
                <a:gridCol w="3470083">
                  <a:extLst>
                    <a:ext uri="{9D8B030D-6E8A-4147-A177-3AD203B41FA5}">
                      <a16:colId xmlns:a16="http://schemas.microsoft.com/office/drawing/2014/main" val="4219817226"/>
                    </a:ext>
                  </a:extLst>
                </a:gridCol>
              </a:tblGrid>
              <a:tr h="46701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大阪“みなと”</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851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733919128"/>
                  </a:ext>
                </a:extLst>
              </a:tr>
              <a:tr h="5768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国産</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メタンの大規模製造プロジェクト</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ENEOS】※</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sp>
        <p:nvSpPr>
          <p:cNvPr id="15" name="テキスト ボックス 14">
            <a:extLst>
              <a:ext uri="{FF2B5EF4-FFF2-40B4-BE49-F238E27FC236}">
                <a16:creationId xmlns:a16="http://schemas.microsoft.com/office/drawing/2014/main" id="{FD4E6231-A92D-B4E4-E8A3-0EB2B02311B0}"/>
              </a:ext>
            </a:extLst>
          </p:cNvPr>
          <p:cNvSpPr txBox="1"/>
          <p:nvPr/>
        </p:nvSpPr>
        <p:spPr>
          <a:xfrm>
            <a:off x="5480050" y="5595050"/>
            <a:ext cx="99418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在来地区</a:t>
            </a:r>
          </a:p>
        </p:txBody>
      </p:sp>
      <p:sp>
        <p:nvSpPr>
          <p:cNvPr id="29" name="フリーフォーム: 図形 28">
            <a:extLst>
              <a:ext uri="{FF2B5EF4-FFF2-40B4-BE49-F238E27FC236}">
                <a16:creationId xmlns:a16="http://schemas.microsoft.com/office/drawing/2014/main" id="{7125C552-11AF-5872-C935-130260F78E06}"/>
              </a:ext>
            </a:extLst>
          </p:cNvPr>
          <p:cNvSpPr/>
          <p:nvPr/>
        </p:nvSpPr>
        <p:spPr>
          <a:xfrm>
            <a:off x="3904224" y="2274329"/>
            <a:ext cx="2853434" cy="4799761"/>
          </a:xfrm>
          <a:custGeom>
            <a:avLst/>
            <a:gdLst>
              <a:gd name="connsiteX0" fmla="*/ 119 w 2853434"/>
              <a:gd name="connsiteY0" fmla="*/ 236642 h 4799761"/>
              <a:gd name="connsiteX1" fmla="*/ 362976 w 2853434"/>
              <a:gd name="connsiteY1" fmla="*/ 1717100 h 4799761"/>
              <a:gd name="connsiteX2" fmla="*/ 1466062 w 2853434"/>
              <a:gd name="connsiteY2" fmla="*/ 3284642 h 4799761"/>
              <a:gd name="connsiteX3" fmla="*/ 1393490 w 2853434"/>
              <a:gd name="connsiteY3" fmla="*/ 4779614 h 4799761"/>
              <a:gd name="connsiteX4" fmla="*/ 2844919 w 2853434"/>
              <a:gd name="connsiteY4" fmla="*/ 3981328 h 4799761"/>
              <a:gd name="connsiteX5" fmla="*/ 1916005 w 2853434"/>
              <a:gd name="connsiteY5" fmla="*/ 1702585 h 4799761"/>
              <a:gd name="connsiteX6" fmla="*/ 348462 w 2853434"/>
              <a:gd name="connsiteY6" fmla="*/ 149557 h 4799761"/>
              <a:gd name="connsiteX7" fmla="*/ 119 w 2853434"/>
              <a:gd name="connsiteY7" fmla="*/ 236642 h 479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434" h="4799761">
                <a:moveTo>
                  <a:pt x="119" y="236642"/>
                </a:moveTo>
                <a:cubicBezTo>
                  <a:pt x="2538" y="497899"/>
                  <a:pt x="118652" y="1209100"/>
                  <a:pt x="362976" y="1717100"/>
                </a:cubicBezTo>
                <a:cubicBezTo>
                  <a:pt x="607300" y="2225100"/>
                  <a:pt x="1294310" y="2774223"/>
                  <a:pt x="1466062" y="3284642"/>
                </a:cubicBezTo>
                <a:cubicBezTo>
                  <a:pt x="1637814" y="3795061"/>
                  <a:pt x="1163681" y="4663500"/>
                  <a:pt x="1393490" y="4779614"/>
                </a:cubicBezTo>
                <a:cubicBezTo>
                  <a:pt x="1623300" y="4895728"/>
                  <a:pt x="2757833" y="4494166"/>
                  <a:pt x="2844919" y="3981328"/>
                </a:cubicBezTo>
                <a:cubicBezTo>
                  <a:pt x="2932005" y="3468490"/>
                  <a:pt x="2332081" y="2341214"/>
                  <a:pt x="1916005" y="1702585"/>
                </a:cubicBezTo>
                <a:cubicBezTo>
                  <a:pt x="1499929" y="1063957"/>
                  <a:pt x="667776" y="391462"/>
                  <a:pt x="348462" y="149557"/>
                </a:cubicBezTo>
                <a:cubicBezTo>
                  <a:pt x="29148" y="-92348"/>
                  <a:pt x="-2300" y="-24615"/>
                  <a:pt x="119" y="236642"/>
                </a:cubicBezTo>
                <a:close/>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BCD41E8-69EB-198C-F11D-116DB8A5939E}"/>
              </a:ext>
            </a:extLst>
          </p:cNvPr>
          <p:cNvSpPr txBox="1"/>
          <p:nvPr/>
        </p:nvSpPr>
        <p:spPr>
          <a:xfrm>
            <a:off x="10347326" y="1917830"/>
            <a:ext cx="2668814" cy="246221"/>
          </a:xfrm>
          <a:prstGeom prst="rect">
            <a:avLst/>
          </a:prstGeom>
          <a:noFill/>
        </p:spPr>
        <p:txBody>
          <a:bodyPr wrap="square" anchor="ctr">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2951A877-8225-F5CF-BE89-428A94F6AF05}"/>
              </a:ext>
            </a:extLst>
          </p:cNvPr>
          <p:cNvGrpSpPr/>
          <p:nvPr/>
        </p:nvGrpSpPr>
        <p:grpSpPr>
          <a:xfrm rot="18465557">
            <a:off x="4099" y="2739746"/>
            <a:ext cx="498648" cy="359044"/>
            <a:chOff x="-764155" y="2558115"/>
            <a:chExt cx="498648" cy="359044"/>
          </a:xfrm>
        </p:grpSpPr>
        <p:grpSp>
          <p:nvGrpSpPr>
            <p:cNvPr id="30" name="グループ化 29">
              <a:extLst>
                <a:ext uri="{FF2B5EF4-FFF2-40B4-BE49-F238E27FC236}">
                  <a16:creationId xmlns:a16="http://schemas.microsoft.com/office/drawing/2014/main" id="{A22BE37B-ADEE-C0D9-602A-06A4DAAB1501}"/>
                </a:ext>
              </a:extLst>
            </p:cNvPr>
            <p:cNvGrpSpPr/>
            <p:nvPr/>
          </p:nvGrpSpPr>
          <p:grpSpPr>
            <a:xfrm rot="3097602">
              <a:off x="-666181" y="2684539"/>
              <a:ext cx="134646" cy="330594"/>
              <a:chOff x="-2811780" y="4145125"/>
              <a:chExt cx="678180" cy="1665125"/>
            </a:xfrm>
          </p:grpSpPr>
          <p:cxnSp>
            <p:nvCxnSpPr>
              <p:cNvPr id="64" name="直線コネクタ 63">
                <a:extLst>
                  <a:ext uri="{FF2B5EF4-FFF2-40B4-BE49-F238E27FC236}">
                    <a16:creationId xmlns:a16="http://schemas.microsoft.com/office/drawing/2014/main" id="{BF96F27C-465F-EE47-703D-3DE9C8D2B2A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7F8AD44-8046-B579-9B56-7D7011BF251B}"/>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13B20D07-4ED2-384D-CC59-186E99569FBB}"/>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a:extLst>
                  <a:ext uri="{FF2B5EF4-FFF2-40B4-BE49-F238E27FC236}">
                    <a16:creationId xmlns:a16="http://schemas.microsoft.com/office/drawing/2014/main" id="{85CF775D-0E4B-8372-AC4B-5259009B7116}"/>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52A684C9-1C97-93E6-7E26-BC0C3C7B925E}"/>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17" name="スライド番号プレースホルダー 1">
            <a:extLst>
              <a:ext uri="{FF2B5EF4-FFF2-40B4-BE49-F238E27FC236}">
                <a16:creationId xmlns:a16="http://schemas.microsoft.com/office/drawing/2014/main" id="{CA61FCE3-2AA6-37B7-EEFB-2460570D925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5632EF-83F6-139B-03DE-BE036985EB7D}"/>
              </a:ext>
            </a:extLst>
          </p:cNvPr>
          <p:cNvPicPr>
            <a:picLocks noChangeAspect="1"/>
          </p:cNvPicPr>
          <p:nvPr/>
        </p:nvPicPr>
        <p:blipFill>
          <a:blip r:embed="rId3"/>
          <a:stretch>
            <a:fillRect/>
          </a:stretch>
        </p:blipFill>
        <p:spPr>
          <a:xfrm>
            <a:off x="3265231" y="626816"/>
            <a:ext cx="5635351" cy="3405167"/>
          </a:xfrm>
          <a:prstGeom prst="rect">
            <a:avLst/>
          </a:prstGeom>
        </p:spPr>
      </p:pic>
      <p:pic>
        <p:nvPicPr>
          <p:cNvPr id="7" name="図 6">
            <a:extLst>
              <a:ext uri="{FF2B5EF4-FFF2-40B4-BE49-F238E27FC236}">
                <a16:creationId xmlns:a16="http://schemas.microsoft.com/office/drawing/2014/main" id="{016D9078-D5DC-F331-E6ED-096FE7E56004}"/>
              </a:ext>
            </a:extLst>
          </p:cNvPr>
          <p:cNvPicPr>
            <a:picLocks noChangeAspect="1"/>
          </p:cNvPicPr>
          <p:nvPr/>
        </p:nvPicPr>
        <p:blipFill>
          <a:blip r:embed="rId4"/>
          <a:stretch>
            <a:fillRect/>
          </a:stretch>
        </p:blipFill>
        <p:spPr>
          <a:xfrm>
            <a:off x="3756198" y="7181780"/>
            <a:ext cx="3738817" cy="2178994"/>
          </a:xfrm>
          <a:prstGeom prst="rect">
            <a:avLst/>
          </a:prstGeom>
        </p:spPr>
      </p:pic>
      <p:sp>
        <p:nvSpPr>
          <p:cNvPr id="8" name="テキスト ボックス 7">
            <a:extLst>
              <a:ext uri="{FF2B5EF4-FFF2-40B4-BE49-F238E27FC236}">
                <a16:creationId xmlns:a16="http://schemas.microsoft.com/office/drawing/2014/main" id="{4C99EB43-E6D7-89AC-1B7A-90841DA2A183}"/>
              </a:ext>
            </a:extLst>
          </p:cNvPr>
          <p:cNvSpPr txBox="1"/>
          <p:nvPr/>
        </p:nvSpPr>
        <p:spPr>
          <a:xfrm>
            <a:off x="0" y="371467"/>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22319D2F-B2C5-E3C7-9D95-148C27179189}"/>
              </a:ext>
            </a:extLst>
          </p:cNvPr>
          <p:cNvSpPr/>
          <p:nvPr/>
        </p:nvSpPr>
        <p:spPr>
          <a:xfrm>
            <a:off x="6450825" y="1323913"/>
            <a:ext cx="2220686" cy="2329803"/>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7FCC70B-E6A3-B64A-AFC0-1B3FFE0C96FD}"/>
              </a:ext>
            </a:extLst>
          </p:cNvPr>
          <p:cNvSpPr/>
          <p:nvPr/>
        </p:nvSpPr>
        <p:spPr>
          <a:xfrm>
            <a:off x="4839998" y="2581212"/>
            <a:ext cx="1630918" cy="136131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D4CB225-B116-CE1A-05B1-1D4BCDE80D7F}"/>
              </a:ext>
            </a:extLst>
          </p:cNvPr>
          <p:cNvSpPr/>
          <p:nvPr/>
        </p:nvSpPr>
        <p:spPr>
          <a:xfrm>
            <a:off x="4234423" y="2659806"/>
            <a:ext cx="595097" cy="56272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9C02CD2-5078-E915-432B-8768C5BD1ABF}"/>
              </a:ext>
            </a:extLst>
          </p:cNvPr>
          <p:cNvSpPr/>
          <p:nvPr/>
        </p:nvSpPr>
        <p:spPr>
          <a:xfrm rot="747721">
            <a:off x="3495343" y="1427353"/>
            <a:ext cx="809596" cy="2035527"/>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D8AB6FA6-3610-9529-3DAA-0C650C371488}"/>
              </a:ext>
            </a:extLst>
          </p:cNvPr>
          <p:cNvGraphicFramePr>
            <a:graphicFrameLocks noGrp="1"/>
          </p:cNvGraphicFramePr>
          <p:nvPr>
            <p:extLst>
              <p:ext uri="{D42A27DB-BD31-4B8C-83A1-F6EECF244321}">
                <p14:modId xmlns:p14="http://schemas.microsoft.com/office/powerpoint/2010/main" val="2901429230"/>
              </p:ext>
            </p:extLst>
          </p:nvPr>
        </p:nvGraphicFramePr>
        <p:xfrm>
          <a:off x="52280" y="626437"/>
          <a:ext cx="3169106" cy="3405166"/>
        </p:xfrm>
        <a:graphic>
          <a:graphicData uri="http://schemas.openxmlformats.org/drawingml/2006/table">
            <a:tbl>
              <a:tblPr firstRow="1" bandRow="1">
                <a:tableStyleId>{69CF1AB2-1976-4502-BF36-3FF5EA218861}</a:tableStyleId>
              </a:tblPr>
              <a:tblGrid>
                <a:gridCol w="1130300">
                  <a:extLst>
                    <a:ext uri="{9D8B030D-6E8A-4147-A177-3AD203B41FA5}">
                      <a16:colId xmlns:a16="http://schemas.microsoft.com/office/drawing/2014/main" val="2884538398"/>
                    </a:ext>
                  </a:extLst>
                </a:gridCol>
                <a:gridCol w="2038806">
                  <a:extLst>
                    <a:ext uri="{9D8B030D-6E8A-4147-A177-3AD203B41FA5}">
                      <a16:colId xmlns:a16="http://schemas.microsoft.com/office/drawing/2014/main" val="4219817226"/>
                    </a:ext>
                  </a:extLst>
                </a:gridCol>
              </a:tblGrid>
              <a:tr h="66705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その他</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73810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松之浜第</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号岸壁補修（</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バンカリングステーション）</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bl>
          </a:graphicData>
        </a:graphic>
      </p:graphicFrame>
      <p:cxnSp>
        <p:nvCxnSpPr>
          <p:cNvPr id="29" name="直線矢印コネクタ 28">
            <a:extLst>
              <a:ext uri="{FF2B5EF4-FFF2-40B4-BE49-F238E27FC236}">
                <a16:creationId xmlns:a16="http://schemas.microsoft.com/office/drawing/2014/main" id="{4E60CB2C-D488-0F8C-367F-6710E8D18A59}"/>
              </a:ext>
            </a:extLst>
          </p:cNvPr>
          <p:cNvCxnSpPr>
            <a:cxnSpLocks/>
            <a:endCxn id="19" idx="2"/>
          </p:cNvCxnSpPr>
          <p:nvPr/>
        </p:nvCxnSpPr>
        <p:spPr>
          <a:xfrm flipV="1">
            <a:off x="3221755" y="2357765"/>
            <a:ext cx="283125" cy="5533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563B39C-C9FD-E382-0DB0-09F87BB9F84C}"/>
              </a:ext>
            </a:extLst>
          </p:cNvPr>
          <p:cNvCxnSpPr>
            <a:cxnSpLocks/>
          </p:cNvCxnSpPr>
          <p:nvPr/>
        </p:nvCxnSpPr>
        <p:spPr>
          <a:xfrm flipH="1">
            <a:off x="8680112" y="2201582"/>
            <a:ext cx="590080" cy="1274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0BCAB918-7866-58A3-9BE3-5A23DE7A7266}"/>
              </a:ext>
            </a:extLst>
          </p:cNvPr>
          <p:cNvSpPr/>
          <p:nvPr/>
        </p:nvSpPr>
        <p:spPr>
          <a:xfrm rot="747721">
            <a:off x="3896178" y="3288014"/>
            <a:ext cx="842929" cy="53786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8A4327BF-09D5-83A0-86FB-E85923CB8475}"/>
              </a:ext>
            </a:extLst>
          </p:cNvPr>
          <p:cNvCxnSpPr>
            <a:cxnSpLocks/>
            <a:endCxn id="3" idx="3"/>
          </p:cNvCxnSpPr>
          <p:nvPr/>
        </p:nvCxnSpPr>
        <p:spPr>
          <a:xfrm>
            <a:off x="3221755" y="2911105"/>
            <a:ext cx="763852" cy="767218"/>
          </a:xfrm>
          <a:prstGeom prst="bentConnector4">
            <a:avLst>
              <a:gd name="adj1" fmla="val 20869"/>
              <a:gd name="adj2" fmla="val 9834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01AFEB5C-380E-444D-546C-A144BB821A2B}"/>
              </a:ext>
            </a:extLst>
          </p:cNvPr>
          <p:cNvSpPr txBox="1"/>
          <p:nvPr/>
        </p:nvSpPr>
        <p:spPr>
          <a:xfrm>
            <a:off x="7128394" y="1675571"/>
            <a:ext cx="1346844"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堺</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1</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3</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5</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6</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7</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区</a:t>
            </a:r>
            <a:endParaRPr kumimoji="1" lang="ja-JP" altLang="en-US" sz="1200" b="1" dirty="0">
              <a:solidFill>
                <a:srgbClr val="00B050"/>
              </a:solidFill>
              <a:latin typeface="ＭＳ Ｐゴシック" panose="020B0600070205080204" pitchFamily="50" charset="-128"/>
              <a:ea typeface="ＭＳ Ｐゴシック" panose="020B0600070205080204" pitchFamily="50" charset="-128"/>
            </a:endParaRPr>
          </a:p>
        </p:txBody>
      </p:sp>
      <p:sp>
        <p:nvSpPr>
          <p:cNvPr id="96" name="テキスト ボックス 95">
            <a:extLst>
              <a:ext uri="{FF2B5EF4-FFF2-40B4-BE49-F238E27FC236}">
                <a16:creationId xmlns:a16="http://schemas.microsoft.com/office/drawing/2014/main" id="{335E5BF5-B5CD-F3BB-EF42-B8AEB1409DB5}"/>
              </a:ext>
            </a:extLst>
          </p:cNvPr>
          <p:cNvSpPr txBox="1"/>
          <p:nvPr/>
        </p:nvSpPr>
        <p:spPr>
          <a:xfrm>
            <a:off x="5187984" y="2648080"/>
            <a:ext cx="91884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泉北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1</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
        <p:nvSpPr>
          <p:cNvPr id="97" name="テキスト ボックス 96">
            <a:extLst>
              <a:ext uri="{FF2B5EF4-FFF2-40B4-BE49-F238E27FC236}">
                <a16:creationId xmlns:a16="http://schemas.microsoft.com/office/drawing/2014/main" id="{D827B41B-EF0C-6E42-CA50-B114CBDDD985}"/>
              </a:ext>
            </a:extLst>
          </p:cNvPr>
          <p:cNvSpPr txBox="1"/>
          <p:nvPr/>
        </p:nvSpPr>
        <p:spPr>
          <a:xfrm>
            <a:off x="4252492" y="2385803"/>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助松地区</a:t>
            </a:r>
          </a:p>
        </p:txBody>
      </p:sp>
      <p:sp>
        <p:nvSpPr>
          <p:cNvPr id="98" name="テキスト ボックス 97">
            <a:extLst>
              <a:ext uri="{FF2B5EF4-FFF2-40B4-BE49-F238E27FC236}">
                <a16:creationId xmlns:a16="http://schemas.microsoft.com/office/drawing/2014/main" id="{682899CD-7296-549D-F00E-D4ECDCF1436B}"/>
              </a:ext>
            </a:extLst>
          </p:cNvPr>
          <p:cNvSpPr txBox="1"/>
          <p:nvPr/>
        </p:nvSpPr>
        <p:spPr>
          <a:xfrm>
            <a:off x="3317305" y="3781612"/>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99" name="テキスト ボックス 98">
            <a:extLst>
              <a:ext uri="{FF2B5EF4-FFF2-40B4-BE49-F238E27FC236}">
                <a16:creationId xmlns:a16="http://schemas.microsoft.com/office/drawing/2014/main" id="{F3168BDB-DE27-ABB0-DC4D-C33A7AFCAEB7}"/>
              </a:ext>
            </a:extLst>
          </p:cNvPr>
          <p:cNvSpPr txBox="1"/>
          <p:nvPr/>
        </p:nvSpPr>
        <p:spPr>
          <a:xfrm>
            <a:off x="3381384" y="1195453"/>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107" name="テキスト ボックス 106">
            <a:extLst>
              <a:ext uri="{FF2B5EF4-FFF2-40B4-BE49-F238E27FC236}">
                <a16:creationId xmlns:a16="http://schemas.microsoft.com/office/drawing/2014/main" id="{0DC256D7-65F7-F826-B5FD-5346A23E1F9B}"/>
              </a:ext>
            </a:extLst>
          </p:cNvPr>
          <p:cNvSpPr txBox="1"/>
          <p:nvPr/>
        </p:nvSpPr>
        <p:spPr>
          <a:xfrm>
            <a:off x="0" y="6960615"/>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5" name="楕円 124">
            <a:extLst>
              <a:ext uri="{FF2B5EF4-FFF2-40B4-BE49-F238E27FC236}">
                <a16:creationId xmlns:a16="http://schemas.microsoft.com/office/drawing/2014/main" id="{3259E150-7DE7-8209-2792-052A99FA22C3}"/>
              </a:ext>
            </a:extLst>
          </p:cNvPr>
          <p:cNvSpPr/>
          <p:nvPr/>
        </p:nvSpPr>
        <p:spPr>
          <a:xfrm>
            <a:off x="4060272" y="874674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B50447A1-3EBF-E294-7B11-3B062BF51AED}"/>
              </a:ext>
            </a:extLst>
          </p:cNvPr>
          <p:cNvSpPr txBox="1"/>
          <p:nvPr/>
        </p:nvSpPr>
        <p:spPr>
          <a:xfrm>
            <a:off x="4106555" y="8489761"/>
            <a:ext cx="965329"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3</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cxnSp>
        <p:nvCxnSpPr>
          <p:cNvPr id="130" name="直線矢印コネクタ 129">
            <a:extLst>
              <a:ext uri="{FF2B5EF4-FFF2-40B4-BE49-F238E27FC236}">
                <a16:creationId xmlns:a16="http://schemas.microsoft.com/office/drawing/2014/main" id="{D40F66A4-C78A-8F6E-CA4C-97DFCD2250B1}"/>
              </a:ext>
            </a:extLst>
          </p:cNvPr>
          <p:cNvCxnSpPr>
            <a:cxnSpLocks/>
            <a:endCxn id="125" idx="2"/>
          </p:cNvCxnSpPr>
          <p:nvPr/>
        </p:nvCxnSpPr>
        <p:spPr>
          <a:xfrm>
            <a:off x="3504880" y="7887448"/>
            <a:ext cx="555392" cy="1049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2E10853-6BB4-E481-AFC1-C71837E8D318}"/>
              </a:ext>
            </a:extLst>
          </p:cNvPr>
          <p:cNvSpPr txBox="1"/>
          <p:nvPr/>
        </p:nvSpPr>
        <p:spPr>
          <a:xfrm>
            <a:off x="0" y="80682"/>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（３）港湾脱炭素化促進事業及びその実施主体（堺泉北港）</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3AA8F3D7-5EFA-D6EB-D9CC-1475D56982F9}"/>
              </a:ext>
            </a:extLst>
          </p:cNvPr>
          <p:cNvSpPr txBox="1"/>
          <p:nvPr/>
        </p:nvSpPr>
        <p:spPr>
          <a:xfrm>
            <a:off x="0" y="6706348"/>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（４）港湾脱炭素化促進事業及びその実施主体（阪南港）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12" name="表 111">
            <a:extLst>
              <a:ext uri="{FF2B5EF4-FFF2-40B4-BE49-F238E27FC236}">
                <a16:creationId xmlns:a16="http://schemas.microsoft.com/office/drawing/2014/main" id="{07024563-8053-C220-A906-697793F05089}"/>
              </a:ext>
            </a:extLst>
          </p:cNvPr>
          <p:cNvGraphicFramePr>
            <a:graphicFrameLocks noGrp="1"/>
          </p:cNvGraphicFramePr>
          <p:nvPr>
            <p:extLst>
              <p:ext uri="{D42A27DB-BD31-4B8C-83A1-F6EECF244321}">
                <p14:modId xmlns:p14="http://schemas.microsoft.com/office/powerpoint/2010/main" val="2580280083"/>
              </p:ext>
            </p:extLst>
          </p:nvPr>
        </p:nvGraphicFramePr>
        <p:xfrm>
          <a:off x="52280" y="7204513"/>
          <a:ext cx="3493393" cy="846552"/>
        </p:xfrm>
        <a:graphic>
          <a:graphicData uri="http://schemas.openxmlformats.org/drawingml/2006/table">
            <a:tbl>
              <a:tblPr firstRow="1" bandRow="1">
                <a:tableStyleId>{69CF1AB2-1976-4502-BF36-3FF5EA218861}</a:tableStyleId>
              </a:tblPr>
              <a:tblGrid>
                <a:gridCol w="1169613">
                  <a:extLst>
                    <a:ext uri="{9D8B030D-6E8A-4147-A177-3AD203B41FA5}">
                      <a16:colId xmlns:a16="http://schemas.microsoft.com/office/drawing/2014/main" val="2884538398"/>
                    </a:ext>
                  </a:extLst>
                </a:gridCol>
                <a:gridCol w="2323780">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graphicFrame>
        <p:nvGraphicFramePr>
          <p:cNvPr id="22" name="表 21">
            <a:extLst>
              <a:ext uri="{FF2B5EF4-FFF2-40B4-BE49-F238E27FC236}">
                <a16:creationId xmlns:a16="http://schemas.microsoft.com/office/drawing/2014/main" id="{5DD5F85D-2B23-BC0F-7E80-E82DEC6F5DBA}"/>
              </a:ext>
            </a:extLst>
          </p:cNvPr>
          <p:cNvGraphicFramePr>
            <a:graphicFrameLocks noGrp="1"/>
          </p:cNvGraphicFramePr>
          <p:nvPr>
            <p:extLst>
              <p:ext uri="{D42A27DB-BD31-4B8C-83A1-F6EECF244321}">
                <p14:modId xmlns:p14="http://schemas.microsoft.com/office/powerpoint/2010/main" val="3802272237"/>
              </p:ext>
            </p:extLst>
          </p:nvPr>
        </p:nvGraphicFramePr>
        <p:xfrm>
          <a:off x="7939930" y="5298081"/>
          <a:ext cx="4686585" cy="1127760"/>
        </p:xfrm>
        <a:graphic>
          <a:graphicData uri="http://schemas.openxmlformats.org/drawingml/2006/table">
            <a:tbl>
              <a:tblPr firstRow="1" bandRow="1">
                <a:tableStyleId>{69CF1AB2-1976-4502-BF36-3FF5EA218861}</a:tableStyleId>
              </a:tblPr>
              <a:tblGrid>
                <a:gridCol w="1508870">
                  <a:extLst>
                    <a:ext uri="{9D8B030D-6E8A-4147-A177-3AD203B41FA5}">
                      <a16:colId xmlns:a16="http://schemas.microsoft.com/office/drawing/2014/main" val="2884538398"/>
                    </a:ext>
                  </a:extLst>
                </a:gridCol>
                <a:gridCol w="3177715">
                  <a:extLst>
                    <a:ext uri="{9D8B030D-6E8A-4147-A177-3AD203B41FA5}">
                      <a16:colId xmlns:a16="http://schemas.microsoft.com/office/drawing/2014/main" val="4219817226"/>
                    </a:ext>
                  </a:extLst>
                </a:gridCol>
              </a:tblGrid>
              <a:tr h="1992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堺泉北港一円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3164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バンカリング船の建造・就航・供給</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NS</a:t>
                      </a:r>
                      <a:r>
                        <a:rPr kumimoji="1" lang="ja-JP" altLang="en-US" sz="1200" dirty="0">
                          <a:latin typeface="ＭＳ Ｐゴシック" panose="020B0600070205080204" pitchFamily="50" charset="-128"/>
                          <a:ea typeface="ＭＳ Ｐゴシック" panose="020B0600070205080204" pitchFamily="50" charset="-128"/>
                        </a:rPr>
                        <a:t>ユナイテッドタンカー、　</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大阪湾</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シッピング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graphicFrame>
        <p:nvGraphicFramePr>
          <p:cNvPr id="23" name="表 22">
            <a:extLst>
              <a:ext uri="{FF2B5EF4-FFF2-40B4-BE49-F238E27FC236}">
                <a16:creationId xmlns:a16="http://schemas.microsoft.com/office/drawing/2014/main" id="{87B7A746-D511-A605-46C9-218C9010854D}"/>
              </a:ext>
            </a:extLst>
          </p:cNvPr>
          <p:cNvGraphicFramePr>
            <a:graphicFrameLocks noGrp="1"/>
          </p:cNvGraphicFramePr>
          <p:nvPr>
            <p:extLst>
              <p:ext uri="{D42A27DB-BD31-4B8C-83A1-F6EECF244321}">
                <p14:modId xmlns:p14="http://schemas.microsoft.com/office/powerpoint/2010/main" val="159855880"/>
              </p:ext>
            </p:extLst>
          </p:nvPr>
        </p:nvGraphicFramePr>
        <p:xfrm>
          <a:off x="52281" y="8138065"/>
          <a:ext cx="3481504" cy="1080425"/>
        </p:xfrm>
        <a:graphic>
          <a:graphicData uri="http://schemas.openxmlformats.org/drawingml/2006/table">
            <a:tbl>
              <a:tblPr firstRow="1" bandRow="1">
                <a:tableStyleId>{69CF1AB2-1976-4502-BF36-3FF5EA218861}</a:tableStyleId>
              </a:tblPr>
              <a:tblGrid>
                <a:gridCol w="1179619">
                  <a:extLst>
                    <a:ext uri="{9D8B030D-6E8A-4147-A177-3AD203B41FA5}">
                      <a16:colId xmlns:a16="http://schemas.microsoft.com/office/drawing/2014/main" val="2884538398"/>
                    </a:ext>
                  </a:extLst>
                </a:gridCol>
                <a:gridCol w="2301885">
                  <a:extLst>
                    <a:ext uri="{9D8B030D-6E8A-4147-A177-3AD203B41FA5}">
                      <a16:colId xmlns:a16="http://schemas.microsoft.com/office/drawing/2014/main" val="4219817226"/>
                    </a:ext>
                  </a:extLst>
                </a:gridCol>
              </a:tblGrid>
              <a:tr h="2221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岸和田旧港地区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6226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cxnSp>
        <p:nvCxnSpPr>
          <p:cNvPr id="26" name="直線矢印コネクタ 25">
            <a:extLst>
              <a:ext uri="{FF2B5EF4-FFF2-40B4-BE49-F238E27FC236}">
                <a16:creationId xmlns:a16="http://schemas.microsoft.com/office/drawing/2014/main" id="{26D660F2-8DDE-2C9D-74D7-DA9FABB93BFB}"/>
              </a:ext>
            </a:extLst>
          </p:cNvPr>
          <p:cNvCxnSpPr>
            <a:cxnSpLocks/>
          </p:cNvCxnSpPr>
          <p:nvPr/>
        </p:nvCxnSpPr>
        <p:spPr>
          <a:xfrm flipH="1" flipV="1">
            <a:off x="4665208" y="3215311"/>
            <a:ext cx="561568" cy="10720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A1DE0C86-0738-1053-2BC4-15EF383D34A5}"/>
              </a:ext>
            </a:extLst>
          </p:cNvPr>
          <p:cNvGraphicFramePr>
            <a:graphicFrameLocks noGrp="1"/>
          </p:cNvGraphicFramePr>
          <p:nvPr>
            <p:extLst>
              <p:ext uri="{D42A27DB-BD31-4B8C-83A1-F6EECF244321}">
                <p14:modId xmlns:p14="http://schemas.microsoft.com/office/powerpoint/2010/main" val="3428275385"/>
              </p:ext>
            </p:extLst>
          </p:nvPr>
        </p:nvGraphicFramePr>
        <p:xfrm>
          <a:off x="52280" y="4083324"/>
          <a:ext cx="7791852" cy="2337048"/>
        </p:xfrm>
        <a:graphic>
          <a:graphicData uri="http://schemas.openxmlformats.org/drawingml/2006/table">
            <a:tbl>
              <a:tblPr firstRow="1" bandRow="1">
                <a:tableStyleId>{69CF1AB2-1976-4502-BF36-3FF5EA218861}</a:tableStyleId>
              </a:tblPr>
              <a:tblGrid>
                <a:gridCol w="2157173">
                  <a:extLst>
                    <a:ext uri="{9D8B030D-6E8A-4147-A177-3AD203B41FA5}">
                      <a16:colId xmlns:a16="http://schemas.microsoft.com/office/drawing/2014/main" val="2884538398"/>
                    </a:ext>
                  </a:extLst>
                </a:gridCol>
                <a:gridCol w="5634679">
                  <a:extLst>
                    <a:ext uri="{9D8B030D-6E8A-4147-A177-3AD203B41FA5}">
                      <a16:colId xmlns:a16="http://schemas.microsoft.com/office/drawing/2014/main" val="4219817226"/>
                    </a:ext>
                  </a:extLst>
                </a:gridCol>
              </a:tblGrid>
              <a:tr h="43521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助松地区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7507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ストラドルキャリアの省エネ化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72676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latin typeface="ＭＳ Ｐゴシック" panose="020B0600070205080204" pitchFamily="50" charset="-128"/>
                          <a:ea typeface="ＭＳ Ｐゴシック" panose="020B0600070205080204" pitchFamily="50" charset="-128"/>
                        </a:rPr>
                        <a:t>【</a:t>
                      </a:r>
                      <a:r>
                        <a:rPr kumimoji="1" lang="zh-TW" altLang="en-US" sz="1200" dirty="0">
                          <a:latin typeface="ＭＳ Ｐゴシック" panose="020B0600070205080204" pitchFamily="50" charset="-128"/>
                          <a:ea typeface="ＭＳ Ｐゴシック" panose="020B0600070205080204" pitchFamily="50" charset="-128"/>
                        </a:rPr>
                        <a:t>八興運輸</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TW"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大王海運</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cxnSp>
        <p:nvCxnSpPr>
          <p:cNvPr id="14" name="直線矢印コネクタ 13">
            <a:extLst>
              <a:ext uri="{FF2B5EF4-FFF2-40B4-BE49-F238E27FC236}">
                <a16:creationId xmlns:a16="http://schemas.microsoft.com/office/drawing/2014/main" id="{54490EA1-F7E3-F8F7-B167-F000CE008D3D}"/>
              </a:ext>
            </a:extLst>
          </p:cNvPr>
          <p:cNvCxnSpPr>
            <a:cxnSpLocks/>
          </p:cNvCxnSpPr>
          <p:nvPr/>
        </p:nvCxnSpPr>
        <p:spPr>
          <a:xfrm flipH="1" flipV="1">
            <a:off x="6442224" y="3547309"/>
            <a:ext cx="2198729" cy="597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D12C4A11-8C4F-C7B7-6C45-40B017157609}"/>
              </a:ext>
            </a:extLst>
          </p:cNvPr>
          <p:cNvGraphicFramePr>
            <a:graphicFrameLocks noGrp="1"/>
          </p:cNvGraphicFramePr>
          <p:nvPr>
            <p:extLst>
              <p:ext uri="{D42A27DB-BD31-4B8C-83A1-F6EECF244321}">
                <p14:modId xmlns:p14="http://schemas.microsoft.com/office/powerpoint/2010/main" val="1680200418"/>
              </p:ext>
            </p:extLst>
          </p:nvPr>
        </p:nvGraphicFramePr>
        <p:xfrm>
          <a:off x="7939931" y="4083325"/>
          <a:ext cx="4686585" cy="1137686"/>
        </p:xfrm>
        <a:graphic>
          <a:graphicData uri="http://schemas.openxmlformats.org/drawingml/2006/table">
            <a:tbl>
              <a:tblPr firstRow="1" bandRow="1">
                <a:tableStyleId>{69CF1AB2-1976-4502-BF36-3FF5EA218861}</a:tableStyleId>
              </a:tblPr>
              <a:tblGrid>
                <a:gridCol w="1496546">
                  <a:extLst>
                    <a:ext uri="{9D8B030D-6E8A-4147-A177-3AD203B41FA5}">
                      <a16:colId xmlns:a16="http://schemas.microsoft.com/office/drawing/2014/main" val="2884538398"/>
                    </a:ext>
                  </a:extLst>
                </a:gridCol>
                <a:gridCol w="3190039">
                  <a:extLst>
                    <a:ext uri="{9D8B030D-6E8A-4147-A177-3AD203B41FA5}">
                      <a16:colId xmlns:a16="http://schemas.microsoft.com/office/drawing/2014/main" val="4219817226"/>
                    </a:ext>
                  </a:extLst>
                </a:gridCol>
              </a:tblGrid>
              <a:tr h="30748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泉北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2184389"/>
                  </a:ext>
                </a:extLst>
              </a:tr>
              <a:tr h="830203">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アンモニア燃料のナフサ分解炉実用化</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三井</a:t>
                      </a:r>
                      <a:r>
                        <a:rPr kumimoji="1" lang="ja-JP" altLang="en-US" sz="1200" dirty="0">
                          <a:latin typeface="ＭＳ Ｐゴシック" panose="020B0600070205080204" pitchFamily="50" charset="-128"/>
                          <a:ea typeface="ＭＳ Ｐゴシック" panose="020B0600070205080204" pitchFamily="50" charset="-128"/>
                        </a:rPr>
                        <a:t>化学</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CN"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都市ガスの脱炭素化（</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メタンの導入）</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10" name="表 9">
            <a:extLst>
              <a:ext uri="{FF2B5EF4-FFF2-40B4-BE49-F238E27FC236}">
                <a16:creationId xmlns:a16="http://schemas.microsoft.com/office/drawing/2014/main" id="{DA960AAE-787E-9593-0EDE-F8315B121422}"/>
              </a:ext>
            </a:extLst>
          </p:cNvPr>
          <p:cNvGraphicFramePr>
            <a:graphicFrameLocks noGrp="1"/>
          </p:cNvGraphicFramePr>
          <p:nvPr>
            <p:extLst>
              <p:ext uri="{D42A27DB-BD31-4B8C-83A1-F6EECF244321}">
                <p14:modId xmlns:p14="http://schemas.microsoft.com/office/powerpoint/2010/main" val="4279906341"/>
              </p:ext>
            </p:extLst>
          </p:nvPr>
        </p:nvGraphicFramePr>
        <p:xfrm>
          <a:off x="8986698" y="626437"/>
          <a:ext cx="3679607" cy="3405167"/>
        </p:xfrm>
        <a:graphic>
          <a:graphicData uri="http://schemas.openxmlformats.org/drawingml/2006/table">
            <a:tbl>
              <a:tblPr firstRow="1" bandRow="1">
                <a:tableStyleId>{69CF1AB2-1976-4502-BF36-3FF5EA218861}</a:tableStyleId>
              </a:tblPr>
              <a:tblGrid>
                <a:gridCol w="1098791">
                  <a:extLst>
                    <a:ext uri="{9D8B030D-6E8A-4147-A177-3AD203B41FA5}">
                      <a16:colId xmlns:a16="http://schemas.microsoft.com/office/drawing/2014/main" val="2884538398"/>
                    </a:ext>
                  </a:extLst>
                </a:gridCol>
                <a:gridCol w="2580816">
                  <a:extLst>
                    <a:ext uri="{9D8B030D-6E8A-4147-A177-3AD203B41FA5}">
                      <a16:colId xmlns:a16="http://schemas.microsoft.com/office/drawing/2014/main" val="4219817226"/>
                    </a:ext>
                  </a:extLst>
                </a:gridCol>
              </a:tblGrid>
              <a:tr h="55573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堺</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1</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3</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5</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6</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7</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35347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149595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関西電力</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廃食用油を原料とした国産</a:t>
                      </a:r>
                      <a:r>
                        <a:rPr kumimoji="1" lang="en-US" altLang="ja-JP" sz="1200" dirty="0">
                          <a:latin typeface="ＭＳ Ｐゴシック" panose="020B0600070205080204" pitchFamily="50" charset="-128"/>
                          <a:ea typeface="ＭＳ Ｐゴシック" panose="020B0600070205080204" pitchFamily="50" charset="-128"/>
                        </a:rPr>
                        <a:t>SAF</a:t>
                      </a:r>
                      <a:r>
                        <a:rPr kumimoji="1" lang="ja-JP" altLang="en-US" sz="1200" dirty="0">
                          <a:latin typeface="ＭＳ Ｐゴシック" panose="020B0600070205080204" pitchFamily="50" charset="-128"/>
                          <a:ea typeface="ＭＳ Ｐゴシック" panose="020B0600070205080204" pitchFamily="50" charset="-128"/>
                        </a:rPr>
                        <a:t>製造装置の建造・供給</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合同会社</a:t>
                      </a:r>
                      <a:r>
                        <a:rPr kumimoji="1" lang="en-US" altLang="ja-JP" sz="1200" dirty="0">
                          <a:latin typeface="ＭＳ Ｐゴシック" panose="020B0600070205080204" pitchFamily="50" charset="-128"/>
                          <a:ea typeface="ＭＳ Ｐゴシック" panose="020B0600070205080204" pitchFamily="50" charset="-128"/>
                        </a:rPr>
                        <a:t>SAFFAIRE SKY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ENERGY】※</a:t>
                      </a:r>
                    </a:p>
                  </a:txBody>
                  <a:tcPr anchor="ctr"/>
                </a:tc>
                <a:extLst>
                  <a:ext uri="{0D108BD9-81ED-4DB2-BD59-A6C34878D82A}">
                    <a16:rowId xmlns:a16="http://schemas.microsoft.com/office/drawing/2014/main" val="663806425"/>
                  </a:ext>
                </a:extLst>
              </a:tr>
            </a:tbl>
          </a:graphicData>
        </a:graphic>
      </p:graphicFrame>
      <p:sp>
        <p:nvSpPr>
          <p:cNvPr id="4" name="テキスト ボックス 3">
            <a:extLst>
              <a:ext uri="{FF2B5EF4-FFF2-40B4-BE49-F238E27FC236}">
                <a16:creationId xmlns:a16="http://schemas.microsoft.com/office/drawing/2014/main" id="{2F034D93-8BCE-90B3-1267-65E4DDE1C60F}"/>
              </a:ext>
            </a:extLst>
          </p:cNvPr>
          <p:cNvSpPr txBox="1"/>
          <p:nvPr/>
        </p:nvSpPr>
        <p:spPr>
          <a:xfrm>
            <a:off x="10048875" y="375077"/>
            <a:ext cx="2684105" cy="246221"/>
          </a:xfrm>
          <a:prstGeom prst="rect">
            <a:avLst/>
          </a:prstGeom>
          <a:noFill/>
        </p:spPr>
        <p:txBody>
          <a:bodyPr wrap="square" anchor="ctr">
            <a:spAutoFit/>
          </a:bodyPr>
          <a:lstStyle/>
          <a:p>
            <a:pPr algn="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5C6DAB7F-2506-367D-1CF6-21EFD46D8D66}"/>
              </a:ext>
            </a:extLst>
          </p:cNvPr>
          <p:cNvGrpSpPr/>
          <p:nvPr/>
        </p:nvGrpSpPr>
        <p:grpSpPr>
          <a:xfrm>
            <a:off x="3336894" y="661704"/>
            <a:ext cx="498648" cy="359044"/>
            <a:chOff x="-764155" y="2558115"/>
            <a:chExt cx="498648" cy="359044"/>
          </a:xfrm>
        </p:grpSpPr>
        <p:grpSp>
          <p:nvGrpSpPr>
            <p:cNvPr id="69" name="グループ化 68">
              <a:extLst>
                <a:ext uri="{FF2B5EF4-FFF2-40B4-BE49-F238E27FC236}">
                  <a16:creationId xmlns:a16="http://schemas.microsoft.com/office/drawing/2014/main" id="{DC10398C-D926-4BF6-0C97-CB60096DEACA}"/>
                </a:ext>
              </a:extLst>
            </p:cNvPr>
            <p:cNvGrpSpPr/>
            <p:nvPr/>
          </p:nvGrpSpPr>
          <p:grpSpPr>
            <a:xfrm rot="3097602">
              <a:off x="-666181" y="2684539"/>
              <a:ext cx="134646" cy="330594"/>
              <a:chOff x="-2811780" y="4145125"/>
              <a:chExt cx="678180" cy="1665125"/>
            </a:xfrm>
          </p:grpSpPr>
          <p:cxnSp>
            <p:nvCxnSpPr>
              <p:cNvPr id="20" name="直線コネクタ 19">
                <a:extLst>
                  <a:ext uri="{FF2B5EF4-FFF2-40B4-BE49-F238E27FC236}">
                    <a16:creationId xmlns:a16="http://schemas.microsoft.com/office/drawing/2014/main" id="{E572C7A8-D8A3-956D-8777-C2FCC2EFA29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AAD2FED-0814-438A-2548-A8DDCE78690C}"/>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7A936E9-AA7A-1698-BC6F-663EB851BC1E}"/>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34CE1C24-644A-46E4-CDE8-4011B2F13D78}"/>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68" name="テキスト ボックス 67">
              <a:extLst>
                <a:ext uri="{FF2B5EF4-FFF2-40B4-BE49-F238E27FC236}">
                  <a16:creationId xmlns:a16="http://schemas.microsoft.com/office/drawing/2014/main" id="{7B90071B-3794-F656-7A83-0C977A0478F7}"/>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grpSp>
        <p:nvGrpSpPr>
          <p:cNvPr id="73" name="グループ化 72">
            <a:extLst>
              <a:ext uri="{FF2B5EF4-FFF2-40B4-BE49-F238E27FC236}">
                <a16:creationId xmlns:a16="http://schemas.microsoft.com/office/drawing/2014/main" id="{66FD6C30-016B-C127-717A-86D49A0F7C10}"/>
              </a:ext>
            </a:extLst>
          </p:cNvPr>
          <p:cNvGrpSpPr/>
          <p:nvPr/>
        </p:nvGrpSpPr>
        <p:grpSpPr>
          <a:xfrm rot="481196">
            <a:off x="3892851" y="7151172"/>
            <a:ext cx="498648" cy="359044"/>
            <a:chOff x="-764155" y="2558115"/>
            <a:chExt cx="498648" cy="359044"/>
          </a:xfrm>
        </p:grpSpPr>
        <p:grpSp>
          <p:nvGrpSpPr>
            <p:cNvPr id="74" name="グループ化 73">
              <a:extLst>
                <a:ext uri="{FF2B5EF4-FFF2-40B4-BE49-F238E27FC236}">
                  <a16:creationId xmlns:a16="http://schemas.microsoft.com/office/drawing/2014/main" id="{E4FD2C2D-BDDD-F20A-7E4A-357C159EEA24}"/>
                </a:ext>
              </a:extLst>
            </p:cNvPr>
            <p:cNvGrpSpPr/>
            <p:nvPr/>
          </p:nvGrpSpPr>
          <p:grpSpPr>
            <a:xfrm rot="3097602">
              <a:off x="-666181" y="2684539"/>
              <a:ext cx="134646" cy="330594"/>
              <a:chOff x="-2811780" y="4145125"/>
              <a:chExt cx="678180" cy="1665125"/>
            </a:xfrm>
          </p:grpSpPr>
          <p:cxnSp>
            <p:nvCxnSpPr>
              <p:cNvPr id="76" name="直線コネクタ 75">
                <a:extLst>
                  <a:ext uri="{FF2B5EF4-FFF2-40B4-BE49-F238E27FC236}">
                    <a16:creationId xmlns:a16="http://schemas.microsoft.com/office/drawing/2014/main" id="{9AE6029A-9750-4B30-D2F2-92FEA25F5416}"/>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2645A40-741C-57AD-6017-926177DC73C8}"/>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418EBDC-18D7-19D6-DD3B-65C0107F13EA}"/>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E1C6FC0C-47FC-9E46-9175-8E35F8669F7A}"/>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75" name="テキスト ボックス 74">
              <a:extLst>
                <a:ext uri="{FF2B5EF4-FFF2-40B4-BE49-F238E27FC236}">
                  <a16:creationId xmlns:a16="http://schemas.microsoft.com/office/drawing/2014/main" id="{B524A887-2F73-DD2A-CEF1-9AA2A7245C6A}"/>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6" name="スライド番号プレースホルダー 1">
            <a:extLst>
              <a:ext uri="{FF2B5EF4-FFF2-40B4-BE49-F238E27FC236}">
                <a16:creationId xmlns:a16="http://schemas.microsoft.com/office/drawing/2014/main" id="{2D0B5EED-441C-C4B9-B754-C3D60082DEC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064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表 119">
            <a:extLst>
              <a:ext uri="{FF2B5EF4-FFF2-40B4-BE49-F238E27FC236}">
                <a16:creationId xmlns:a16="http://schemas.microsoft.com/office/drawing/2014/main" id="{3BF093D3-5D9D-40D4-C229-1FB7BCE81F7B}"/>
              </a:ext>
            </a:extLst>
          </p:cNvPr>
          <p:cNvGraphicFramePr>
            <a:graphicFrameLocks noGrp="1" noChangeAspect="1"/>
          </p:cNvGraphicFramePr>
          <p:nvPr>
            <p:extLst>
              <p:ext uri="{D42A27DB-BD31-4B8C-83A1-F6EECF244321}">
                <p14:modId xmlns:p14="http://schemas.microsoft.com/office/powerpoint/2010/main" val="4115429470"/>
              </p:ext>
            </p:extLst>
          </p:nvPr>
        </p:nvGraphicFramePr>
        <p:xfrm>
          <a:off x="6608505" y="4483540"/>
          <a:ext cx="5862028" cy="4902313"/>
        </p:xfrm>
        <a:graphic>
          <a:graphicData uri="http://schemas.openxmlformats.org/drawingml/2006/table">
            <a:tbl>
              <a:tblPr firstRow="1" bandRow="1"/>
              <a:tblGrid>
                <a:gridCol w="215085">
                  <a:extLst>
                    <a:ext uri="{9D8B030D-6E8A-4147-A177-3AD203B41FA5}">
                      <a16:colId xmlns:a16="http://schemas.microsoft.com/office/drawing/2014/main" val="1390695492"/>
                    </a:ext>
                  </a:extLst>
                </a:gridCol>
                <a:gridCol w="1872000">
                  <a:extLst>
                    <a:ext uri="{9D8B030D-6E8A-4147-A177-3AD203B41FA5}">
                      <a16:colId xmlns:a16="http://schemas.microsoft.com/office/drawing/2014/main" val="694847143"/>
                    </a:ext>
                  </a:extLst>
                </a:gridCol>
                <a:gridCol w="967588">
                  <a:extLst>
                    <a:ext uri="{9D8B030D-6E8A-4147-A177-3AD203B41FA5}">
                      <a16:colId xmlns:a16="http://schemas.microsoft.com/office/drawing/2014/main" val="3405436965"/>
                    </a:ext>
                  </a:extLst>
                </a:gridCol>
                <a:gridCol w="1449046">
                  <a:extLst>
                    <a:ext uri="{9D8B030D-6E8A-4147-A177-3AD203B41FA5}">
                      <a16:colId xmlns:a16="http://schemas.microsoft.com/office/drawing/2014/main" val="3761638086"/>
                    </a:ext>
                  </a:extLst>
                </a:gridCol>
                <a:gridCol w="1358309">
                  <a:extLst>
                    <a:ext uri="{9D8B030D-6E8A-4147-A177-3AD203B41FA5}">
                      <a16:colId xmlns:a16="http://schemas.microsoft.com/office/drawing/2014/main" val="532515363"/>
                    </a:ext>
                  </a:extLst>
                </a:gridCol>
              </a:tblGrid>
              <a:tr h="287803">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3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255600">
                <a:tc rowSpan="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非化石エネルギー由来の電力使用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43448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ヤード内荷役機械の電動化・</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FC</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5600">
                <a:tc vMerge="1">
                  <a:txBody>
                    <a:bodyPr/>
                    <a:lstStyle/>
                    <a:p>
                      <a:endParaRPr kumimoji="1" lang="ja-JP" altLang="en-US"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95650568"/>
                  </a:ext>
                </a:extLst>
              </a:tr>
              <a:tr h="2556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ysClr val="windowText" lastClr="000000"/>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ysClr val="windowText" lastClr="000000"/>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陸上電力供給設備（高圧以上）整備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47662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グリーンアウォードプログラム（</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GA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ESI</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プログラム等環境インセンティブ制度の導入</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363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電動推進船・次世代エネルギー燃料船の導入</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燃料船</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バンカリング拠点形成促進</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大型車両の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化・水素燃料化等</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87541516"/>
                  </a:ext>
                </a:extLst>
              </a:tr>
              <a:tr h="2556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倉庫・事業所等照明の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非化石エネルギー由来の電力使用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EV</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向け充電施設の設置</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580301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2811680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火力発電所での脱炭素化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水素・燃料アンモニア等供給拠点形成</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ja-JP" altLang="en-US" sz="1400" dirty="0"/>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3541198"/>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u="none" kern="1200" dirty="0">
                          <a:solidFill>
                            <a:schemeClr val="tx1"/>
                          </a:solidFill>
                          <a:latin typeface="ＭＳ Ｐゴシック" panose="020B0600070205080204" pitchFamily="50" charset="-128"/>
                          <a:ea typeface="ＭＳ Ｐゴシック" panose="020B0600070205080204" pitchFamily="50" charset="-128"/>
                          <a:cs typeface="+mn-cs"/>
                        </a:rPr>
                        <a:t>ブルーカーボン生態系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3727143"/>
                  </a:ext>
                </a:extLst>
              </a:tr>
            </a:tbl>
          </a:graphicData>
        </a:graphic>
      </p:graphicFrame>
      <p:sp>
        <p:nvSpPr>
          <p:cNvPr id="122" name="矢印: 五方向 53">
            <a:extLst>
              <a:ext uri="{FF2B5EF4-FFF2-40B4-BE49-F238E27FC236}">
                <a16:creationId xmlns:a16="http://schemas.microsoft.com/office/drawing/2014/main" id="{86A3B7FC-26F8-6B19-EEFD-F0100A922B58}"/>
              </a:ext>
            </a:extLst>
          </p:cNvPr>
          <p:cNvSpPr/>
          <p:nvPr/>
        </p:nvSpPr>
        <p:spPr>
          <a:xfrm>
            <a:off x="8705633" y="55209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 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3" name="矢印: 五方向 54">
            <a:extLst>
              <a:ext uri="{FF2B5EF4-FFF2-40B4-BE49-F238E27FC236}">
                <a16:creationId xmlns:a16="http://schemas.microsoft.com/office/drawing/2014/main" id="{E8ED2219-B26E-61EB-EC73-047EB72A76C5}"/>
              </a:ext>
            </a:extLst>
          </p:cNvPr>
          <p:cNvSpPr/>
          <p:nvPr/>
        </p:nvSpPr>
        <p:spPr>
          <a:xfrm>
            <a:off x="11121449" y="5520962"/>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24" name="矢印: 五方向 24">
            <a:extLst>
              <a:ext uri="{FF2B5EF4-FFF2-40B4-BE49-F238E27FC236}">
                <a16:creationId xmlns:a16="http://schemas.microsoft.com/office/drawing/2014/main" id="{F63F76D9-B290-44A7-5CA9-F3C33160D6BC}"/>
              </a:ext>
            </a:extLst>
          </p:cNvPr>
          <p:cNvSpPr/>
          <p:nvPr/>
        </p:nvSpPr>
        <p:spPr>
          <a:xfrm>
            <a:off x="8705633" y="4827131"/>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電力会社の取組による電力の排出係数削減</a:t>
            </a:r>
          </a:p>
        </p:txBody>
      </p:sp>
      <p:sp>
        <p:nvSpPr>
          <p:cNvPr id="125" name="矢印: 五方向 23">
            <a:extLst>
              <a:ext uri="{FF2B5EF4-FFF2-40B4-BE49-F238E27FC236}">
                <a16:creationId xmlns:a16="http://schemas.microsoft.com/office/drawing/2014/main" id="{C1C7AFD3-922A-9FE7-EF83-3FA41729FB7F}"/>
              </a:ext>
            </a:extLst>
          </p:cNvPr>
          <p:cNvSpPr/>
          <p:nvPr/>
        </p:nvSpPr>
        <p:spPr>
          <a:xfrm>
            <a:off x="8705632" y="5066495"/>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フォークリフト・ストラドルキャリア等荷役機械のハイブリッド化・</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電動化・</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型荷役機械の技術開発</a:t>
            </a: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6" name="矢印: 五方向 24">
            <a:extLst>
              <a:ext uri="{FF2B5EF4-FFF2-40B4-BE49-F238E27FC236}">
                <a16:creationId xmlns:a16="http://schemas.microsoft.com/office/drawing/2014/main" id="{4A258668-B480-4A37-D8DF-3EB7F89B8B0A}"/>
              </a:ext>
            </a:extLst>
          </p:cNvPr>
          <p:cNvSpPr/>
          <p:nvPr/>
        </p:nvSpPr>
        <p:spPr>
          <a:xfrm>
            <a:off x="11121449" y="5066495"/>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型荷役機械導入等</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p>
        </p:txBody>
      </p:sp>
      <p:sp>
        <p:nvSpPr>
          <p:cNvPr id="127" name="矢印: 五方向 23">
            <a:extLst>
              <a:ext uri="{FF2B5EF4-FFF2-40B4-BE49-F238E27FC236}">
                <a16:creationId xmlns:a16="http://schemas.microsoft.com/office/drawing/2014/main" id="{75536C8D-9D48-F619-40D2-FD996CF2F197}"/>
              </a:ext>
            </a:extLst>
          </p:cNvPr>
          <p:cNvSpPr/>
          <p:nvPr/>
        </p:nvSpPr>
        <p:spPr>
          <a:xfrm>
            <a:off x="8705632" y="527698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換装型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rPr>
              <a:t>への</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8" name="矢印: 五方向 24">
            <a:extLst>
              <a:ext uri="{FF2B5EF4-FFF2-40B4-BE49-F238E27FC236}">
                <a16:creationId xmlns:a16="http://schemas.microsoft.com/office/drawing/2014/main" id="{2C5C1648-F677-DCBF-812A-850697982B64}"/>
              </a:ext>
            </a:extLst>
          </p:cNvPr>
          <p:cNvSpPr/>
          <p:nvPr/>
        </p:nvSpPr>
        <p:spPr>
          <a:xfrm>
            <a:off x="11121449" y="5276989"/>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9" name="矢印: 五方向 24">
            <a:extLst>
              <a:ext uri="{FF2B5EF4-FFF2-40B4-BE49-F238E27FC236}">
                <a16:creationId xmlns:a16="http://schemas.microsoft.com/office/drawing/2014/main" id="{32BEDA15-DE46-B334-A588-308568ECE507}"/>
              </a:ext>
            </a:extLst>
          </p:cNvPr>
          <p:cNvSpPr/>
          <p:nvPr/>
        </p:nvSpPr>
        <p:spPr>
          <a:xfrm>
            <a:off x="11121449" y="4827131"/>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の電力利用</a:t>
            </a:r>
          </a:p>
        </p:txBody>
      </p:sp>
      <p:sp>
        <p:nvSpPr>
          <p:cNvPr id="131" name="矢印: 五方向 21">
            <a:extLst>
              <a:ext uri="{FF2B5EF4-FFF2-40B4-BE49-F238E27FC236}">
                <a16:creationId xmlns:a16="http://schemas.microsoft.com/office/drawing/2014/main" id="{919AAC08-C29E-035C-0F03-DBD988F9AE4C}"/>
              </a:ext>
            </a:extLst>
          </p:cNvPr>
          <p:cNvSpPr/>
          <p:nvPr/>
        </p:nvSpPr>
        <p:spPr>
          <a:xfrm>
            <a:off x="9387112" y="6866913"/>
            <a:ext cx="3076694"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2" name="矢印: 五方向 24">
            <a:extLst>
              <a:ext uri="{FF2B5EF4-FFF2-40B4-BE49-F238E27FC236}">
                <a16:creationId xmlns:a16="http://schemas.microsoft.com/office/drawing/2014/main" id="{CA96AEB2-B123-2658-3AF8-769C5F3347BC}"/>
              </a:ext>
            </a:extLst>
          </p:cNvPr>
          <p:cNvSpPr/>
          <p:nvPr/>
        </p:nvSpPr>
        <p:spPr>
          <a:xfrm>
            <a:off x="11121449" y="7377020"/>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3" name="矢印: 五方向 24">
            <a:extLst>
              <a:ext uri="{FF2B5EF4-FFF2-40B4-BE49-F238E27FC236}">
                <a16:creationId xmlns:a16="http://schemas.microsoft.com/office/drawing/2014/main" id="{88A147BC-0111-5360-6485-67864C55F1D5}"/>
              </a:ext>
            </a:extLst>
          </p:cNvPr>
          <p:cNvSpPr/>
          <p:nvPr/>
        </p:nvSpPr>
        <p:spPr>
          <a:xfrm>
            <a:off x="10631544" y="5773417"/>
            <a:ext cx="18324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5" name="矢印: 五方向 134">
            <a:extLst>
              <a:ext uri="{FF2B5EF4-FFF2-40B4-BE49-F238E27FC236}">
                <a16:creationId xmlns:a16="http://schemas.microsoft.com/office/drawing/2014/main" id="{9F4FED5F-782E-DB11-0632-2A96857E6214}"/>
              </a:ext>
            </a:extLst>
          </p:cNvPr>
          <p:cNvSpPr/>
          <p:nvPr/>
        </p:nvSpPr>
        <p:spPr>
          <a:xfrm>
            <a:off x="9534842" y="5773417"/>
            <a:ext cx="1098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設計・整備</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3" name="矢印: 五方向 24">
            <a:extLst>
              <a:ext uri="{FF2B5EF4-FFF2-40B4-BE49-F238E27FC236}">
                <a16:creationId xmlns:a16="http://schemas.microsoft.com/office/drawing/2014/main" id="{EA66C9B4-2EA7-A342-DBF8-C9B292113C37}"/>
              </a:ext>
            </a:extLst>
          </p:cNvPr>
          <p:cNvSpPr/>
          <p:nvPr/>
        </p:nvSpPr>
        <p:spPr>
          <a:xfrm>
            <a:off x="10803798" y="6563636"/>
            <a:ext cx="165914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技術開発等踏まえ、更新時期に合わせ導入</a:t>
            </a:r>
            <a:endParaRPr kumimoji="1"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54" name="矢印: 五方向 23">
            <a:extLst>
              <a:ext uri="{FF2B5EF4-FFF2-40B4-BE49-F238E27FC236}">
                <a16:creationId xmlns:a16="http://schemas.microsoft.com/office/drawing/2014/main" id="{2713D248-01E5-BC98-33FE-32BE36D1AA10}"/>
              </a:ext>
            </a:extLst>
          </p:cNvPr>
          <p:cNvSpPr/>
          <p:nvPr/>
        </p:nvSpPr>
        <p:spPr>
          <a:xfrm>
            <a:off x="8705633" y="6563636"/>
            <a:ext cx="2098595"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船舶の技術</a:t>
            </a: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開発・実証</a:t>
            </a:r>
          </a:p>
        </p:txBody>
      </p:sp>
      <p:sp>
        <p:nvSpPr>
          <p:cNvPr id="138" name="矢印: 五方向 23">
            <a:extLst>
              <a:ext uri="{FF2B5EF4-FFF2-40B4-BE49-F238E27FC236}">
                <a16:creationId xmlns:a16="http://schemas.microsoft.com/office/drawing/2014/main" id="{7682A28D-95C3-A23F-37CC-1BF2D9056BC6}"/>
              </a:ext>
            </a:extLst>
          </p:cNvPr>
          <p:cNvSpPr/>
          <p:nvPr/>
        </p:nvSpPr>
        <p:spPr>
          <a:xfrm>
            <a:off x="8705632" y="7377020"/>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技術開発・実証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9" name="矢印: 五方向 24">
            <a:extLst>
              <a:ext uri="{FF2B5EF4-FFF2-40B4-BE49-F238E27FC236}">
                <a16:creationId xmlns:a16="http://schemas.microsoft.com/office/drawing/2014/main" id="{55496A4C-C5F7-24AD-383F-FA7300F7EC47}"/>
              </a:ext>
            </a:extLst>
          </p:cNvPr>
          <p:cNvSpPr/>
          <p:nvPr/>
        </p:nvSpPr>
        <p:spPr>
          <a:xfrm>
            <a:off x="11121449" y="8653462"/>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endPar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メタンの混焼及び専焼、</a:t>
            </a: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a:t>
            </a:r>
            <a:endParaRPr kumimoji="1"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五方向 24">
            <a:extLst>
              <a:ext uri="{FF2B5EF4-FFF2-40B4-BE49-F238E27FC236}">
                <a16:creationId xmlns:a16="http://schemas.microsoft.com/office/drawing/2014/main" id="{EAAF5519-8B3F-A1BC-2835-21EE44F9463A}"/>
              </a:ext>
            </a:extLst>
          </p:cNvPr>
          <p:cNvSpPr/>
          <p:nvPr/>
        </p:nvSpPr>
        <p:spPr>
          <a:xfrm>
            <a:off x="11121449" y="8398528"/>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41" name="矢印: 五方向 24">
            <a:extLst>
              <a:ext uri="{FF2B5EF4-FFF2-40B4-BE49-F238E27FC236}">
                <a16:creationId xmlns:a16="http://schemas.microsoft.com/office/drawing/2014/main" id="{56C2175C-AD9C-954B-22DE-972BE57260E3}"/>
              </a:ext>
            </a:extLst>
          </p:cNvPr>
          <p:cNvSpPr/>
          <p:nvPr/>
        </p:nvSpPr>
        <p:spPr>
          <a:xfrm>
            <a:off x="8705633" y="7890164"/>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電力会社の取組による電力排出係数削減</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2" name="矢印: 五方向 23">
            <a:extLst>
              <a:ext uri="{FF2B5EF4-FFF2-40B4-BE49-F238E27FC236}">
                <a16:creationId xmlns:a16="http://schemas.microsoft.com/office/drawing/2014/main" id="{225FCB00-ED2C-BE26-D100-C126CA34F8B4}"/>
              </a:ext>
            </a:extLst>
          </p:cNvPr>
          <p:cNvSpPr/>
          <p:nvPr/>
        </p:nvSpPr>
        <p:spPr>
          <a:xfrm>
            <a:off x="8705633" y="8398528"/>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3" name="矢印: 五方向 23">
            <a:extLst>
              <a:ext uri="{FF2B5EF4-FFF2-40B4-BE49-F238E27FC236}">
                <a16:creationId xmlns:a16="http://schemas.microsoft.com/office/drawing/2014/main" id="{209597B1-9C74-CD57-6443-8292FAC25ECD}"/>
              </a:ext>
            </a:extLst>
          </p:cNvPr>
          <p:cNvSpPr/>
          <p:nvPr/>
        </p:nvSpPr>
        <p:spPr>
          <a:xfrm>
            <a:off x="8705633" y="86534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及び専焼、</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等）に向けた技術開発・商用化実証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4" name="矢印: 五方向 24">
            <a:extLst>
              <a:ext uri="{FF2B5EF4-FFF2-40B4-BE49-F238E27FC236}">
                <a16:creationId xmlns:a16="http://schemas.microsoft.com/office/drawing/2014/main" id="{AF07B6ED-86D4-3FD0-D6F2-BA318531055A}"/>
              </a:ext>
            </a:extLst>
          </p:cNvPr>
          <p:cNvSpPr/>
          <p:nvPr/>
        </p:nvSpPr>
        <p:spPr>
          <a:xfrm>
            <a:off x="11121449" y="7890164"/>
            <a:ext cx="1339200" cy="180000"/>
          </a:xfrm>
          <a:prstGeom prst="homePlate">
            <a:avLst/>
          </a:prstGeom>
          <a:solidFill>
            <a:srgbClr val="ED7D31">
              <a:lumMod val="60000"/>
              <a:lumOff val="40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水素等非化石エネルギー由来の電力利用</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5" name="矢印: 五方向 26">
            <a:extLst>
              <a:ext uri="{FF2B5EF4-FFF2-40B4-BE49-F238E27FC236}">
                <a16:creationId xmlns:a16="http://schemas.microsoft.com/office/drawing/2014/main" id="{559A5AAA-FB42-CBB3-50D1-BE6FF0B73B29}"/>
              </a:ext>
            </a:extLst>
          </p:cNvPr>
          <p:cNvSpPr/>
          <p:nvPr/>
        </p:nvSpPr>
        <p:spPr>
          <a:xfrm>
            <a:off x="9387112" y="9168006"/>
            <a:ext cx="3079676"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藻場・干潟の順次拡充</a:t>
            </a:r>
          </a:p>
        </p:txBody>
      </p:sp>
      <p:sp>
        <p:nvSpPr>
          <p:cNvPr id="146" name="矢印: 五方向 23">
            <a:extLst>
              <a:ext uri="{FF2B5EF4-FFF2-40B4-BE49-F238E27FC236}">
                <a16:creationId xmlns:a16="http://schemas.microsoft.com/office/drawing/2014/main" id="{3E069C61-74DF-B8D9-3065-9453E2A746B3}"/>
              </a:ext>
            </a:extLst>
          </p:cNvPr>
          <p:cNvSpPr/>
          <p:nvPr/>
        </p:nvSpPr>
        <p:spPr>
          <a:xfrm>
            <a:off x="8705633" y="891167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供給拠点形成推進</a:t>
            </a:r>
          </a:p>
        </p:txBody>
      </p:sp>
      <p:sp>
        <p:nvSpPr>
          <p:cNvPr id="147" name="矢印: 五方向 24">
            <a:extLst>
              <a:ext uri="{FF2B5EF4-FFF2-40B4-BE49-F238E27FC236}">
                <a16:creationId xmlns:a16="http://schemas.microsoft.com/office/drawing/2014/main" id="{D15199C3-4932-099F-B7CC-D4CDD881EE5C}"/>
              </a:ext>
            </a:extLst>
          </p:cNvPr>
          <p:cNvSpPr/>
          <p:nvPr/>
        </p:nvSpPr>
        <p:spPr>
          <a:xfrm>
            <a:off x="11121449" y="8911679"/>
            <a:ext cx="1339200" cy="180000"/>
          </a:xfrm>
          <a:prstGeom prst="homePlate">
            <a:avLst/>
          </a:prstGeom>
          <a:solidFill>
            <a:srgbClr val="ED7D31">
              <a:lumMod val="60000"/>
              <a:lumOff val="40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供給拠点拡大・水素等供給</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9" name="矢印: 五方向 23">
            <a:extLst>
              <a:ext uri="{FF2B5EF4-FFF2-40B4-BE49-F238E27FC236}">
                <a16:creationId xmlns:a16="http://schemas.microsoft.com/office/drawing/2014/main" id="{2AE488D9-9D9C-7A53-4468-6C312BDEFEF9}"/>
              </a:ext>
            </a:extLst>
          </p:cNvPr>
          <p:cNvSpPr/>
          <p:nvPr/>
        </p:nvSpPr>
        <p:spPr>
          <a:xfrm>
            <a:off x="8705633" y="7114413"/>
            <a:ext cx="1207637"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形成促進</a:t>
            </a:r>
          </a:p>
        </p:txBody>
      </p:sp>
      <p:sp>
        <p:nvSpPr>
          <p:cNvPr id="151" name="矢印: 五方向 24">
            <a:extLst>
              <a:ext uri="{FF2B5EF4-FFF2-40B4-BE49-F238E27FC236}">
                <a16:creationId xmlns:a16="http://schemas.microsoft.com/office/drawing/2014/main" id="{70E61C44-5FDD-FFA2-DF20-6B95084BA393}"/>
              </a:ext>
            </a:extLst>
          </p:cNvPr>
          <p:cNvSpPr/>
          <p:nvPr/>
        </p:nvSpPr>
        <p:spPr>
          <a:xfrm>
            <a:off x="9670758" y="8145665"/>
            <a:ext cx="14400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設置</a:t>
            </a:r>
            <a:endParaRPr kumimoji="1"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2" name="矢印: 五方向 23">
            <a:extLst>
              <a:ext uri="{FF2B5EF4-FFF2-40B4-BE49-F238E27FC236}">
                <a16:creationId xmlns:a16="http://schemas.microsoft.com/office/drawing/2014/main" id="{CCA00455-956B-7F81-67C1-9F00C20C06B4}"/>
              </a:ext>
            </a:extLst>
          </p:cNvPr>
          <p:cNvSpPr/>
          <p:nvPr/>
        </p:nvSpPr>
        <p:spPr>
          <a:xfrm>
            <a:off x="8705633" y="8145665"/>
            <a:ext cx="954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検討</a:t>
            </a:r>
          </a:p>
        </p:txBody>
      </p:sp>
      <p:sp>
        <p:nvSpPr>
          <p:cNvPr id="9" name="テキスト ボックス 9">
            <a:extLst>
              <a:ext uri="{FF2B5EF4-FFF2-40B4-BE49-F238E27FC236}">
                <a16:creationId xmlns:a16="http://schemas.microsoft.com/office/drawing/2014/main" id="{4EDDB663-CB7A-7378-F233-AA0C3F97A40A}"/>
              </a:ext>
            </a:extLst>
          </p:cNvPr>
          <p:cNvSpPr txBox="1">
            <a:spLocks noChangeArrowheads="1"/>
          </p:cNvSpPr>
          <p:nvPr/>
        </p:nvSpPr>
        <p:spPr bwMode="auto">
          <a:xfrm>
            <a:off x="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４</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港湾における脱炭素化の促進に資する将来の構想</a:t>
            </a:r>
          </a:p>
        </p:txBody>
      </p:sp>
      <p:sp>
        <p:nvSpPr>
          <p:cNvPr id="77" name="正方形/長方形 76">
            <a:extLst>
              <a:ext uri="{FF2B5EF4-FFF2-40B4-BE49-F238E27FC236}">
                <a16:creationId xmlns:a16="http://schemas.microsoft.com/office/drawing/2014/main" id="{6D423DB0-4496-3BA2-EDB2-5A7D13718CC3}"/>
              </a:ext>
            </a:extLst>
          </p:cNvPr>
          <p:cNvSpPr/>
          <p:nvPr/>
        </p:nvSpPr>
        <p:spPr>
          <a:xfrm>
            <a:off x="8212874" y="4237865"/>
            <a:ext cx="2653290"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ロードマップ（促進事業以外の取組・将来構想）</a:t>
            </a:r>
          </a:p>
        </p:txBody>
      </p:sp>
      <p:sp>
        <p:nvSpPr>
          <p:cNvPr id="78" name="正方形/長方形 77">
            <a:extLst>
              <a:ext uri="{FF2B5EF4-FFF2-40B4-BE49-F238E27FC236}">
                <a16:creationId xmlns:a16="http://schemas.microsoft.com/office/drawing/2014/main" id="{5B582F01-0450-5D42-DB4B-A0C709133F6A}"/>
              </a:ext>
            </a:extLst>
          </p:cNvPr>
          <p:cNvSpPr/>
          <p:nvPr/>
        </p:nvSpPr>
        <p:spPr>
          <a:xfrm>
            <a:off x="2597350" y="3291262"/>
            <a:ext cx="1444626"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a:t>
            </a:r>
          </a:p>
        </p:txBody>
      </p:sp>
      <p:sp>
        <p:nvSpPr>
          <p:cNvPr id="29" name="テキスト ボックス 9">
            <a:extLst>
              <a:ext uri="{FF2B5EF4-FFF2-40B4-BE49-F238E27FC236}">
                <a16:creationId xmlns:a16="http://schemas.microsoft.com/office/drawing/2014/main" id="{1554E2EA-6E77-5FAD-E5CF-DE26A58F8317}"/>
              </a:ext>
            </a:extLst>
          </p:cNvPr>
          <p:cNvSpPr txBox="1">
            <a:spLocks noChangeArrowheads="1"/>
          </p:cNvSpPr>
          <p:nvPr/>
        </p:nvSpPr>
        <p:spPr bwMode="auto">
          <a:xfrm>
            <a:off x="0" y="2947754"/>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７</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 </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ロードマップ</a:t>
            </a:r>
          </a:p>
        </p:txBody>
      </p:sp>
      <p:sp>
        <p:nvSpPr>
          <p:cNvPr id="30" name="テキスト ボックス 9">
            <a:extLst>
              <a:ext uri="{FF2B5EF4-FFF2-40B4-BE49-F238E27FC236}">
                <a16:creationId xmlns:a16="http://schemas.microsoft.com/office/drawing/2014/main" id="{4F48039F-23B0-B4A2-D426-E9EEB4F0FFB6}"/>
              </a:ext>
            </a:extLst>
          </p:cNvPr>
          <p:cNvSpPr txBox="1">
            <a:spLocks noChangeArrowheads="1"/>
          </p:cNvSpPr>
          <p:nvPr/>
        </p:nvSpPr>
        <p:spPr bwMode="auto">
          <a:xfrm>
            <a:off x="650160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５</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港湾及び産業の競争力強化に資する脱炭素化に関連する取組</a:t>
            </a:r>
          </a:p>
        </p:txBody>
      </p:sp>
      <p:sp>
        <p:nvSpPr>
          <p:cNvPr id="2" name="テキスト ボックス 9">
            <a:extLst>
              <a:ext uri="{FF2B5EF4-FFF2-40B4-BE49-F238E27FC236}">
                <a16:creationId xmlns:a16="http://schemas.microsoft.com/office/drawing/2014/main" id="{BAE35A84-B88D-B860-12CF-A537A0093498}"/>
              </a:ext>
            </a:extLst>
          </p:cNvPr>
          <p:cNvSpPr txBox="1">
            <a:spLocks noChangeArrowheads="1"/>
          </p:cNvSpPr>
          <p:nvPr/>
        </p:nvSpPr>
        <p:spPr bwMode="auto">
          <a:xfrm>
            <a:off x="6501600" y="212136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６</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水素・アンモニア・</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e-</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メタン等のサプライチェーンの強靭化に関する計画</a:t>
            </a:r>
          </a:p>
        </p:txBody>
      </p:sp>
      <p:grpSp>
        <p:nvGrpSpPr>
          <p:cNvPr id="6" name="グループ化 5">
            <a:extLst>
              <a:ext uri="{FF2B5EF4-FFF2-40B4-BE49-F238E27FC236}">
                <a16:creationId xmlns:a16="http://schemas.microsoft.com/office/drawing/2014/main" id="{943C163C-9ADF-466C-A96C-76E3CA37EFB6}"/>
              </a:ext>
            </a:extLst>
          </p:cNvPr>
          <p:cNvGrpSpPr>
            <a:grpSpLocks noChangeAspect="1"/>
          </p:cNvGrpSpPr>
          <p:nvPr/>
        </p:nvGrpSpPr>
        <p:grpSpPr>
          <a:xfrm>
            <a:off x="391726" y="3234500"/>
            <a:ext cx="1268690" cy="324000"/>
            <a:chOff x="9536452" y="12900546"/>
            <a:chExt cx="2425645" cy="619466"/>
          </a:xfrm>
        </p:grpSpPr>
        <p:sp>
          <p:nvSpPr>
            <p:cNvPr id="7" name="矢印: 五方向 14">
              <a:extLst>
                <a:ext uri="{FF2B5EF4-FFF2-40B4-BE49-F238E27FC236}">
                  <a16:creationId xmlns:a16="http://schemas.microsoft.com/office/drawing/2014/main" id="{E5AA2DC1-2410-C381-BB61-D38FE7F226EF}"/>
                </a:ext>
              </a:extLst>
            </p:cNvPr>
            <p:cNvSpPr/>
            <p:nvPr/>
          </p:nvSpPr>
          <p:spPr>
            <a:xfrm>
              <a:off x="9536452" y="12984621"/>
              <a:ext cx="636331" cy="1718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endParaRPr kumimoji="1" lang="ja-JP" altLang="en-US" sz="700" dirty="0">
                <a:solidFill>
                  <a:schemeClr val="tx1"/>
                </a:solidFill>
              </a:endParaRPr>
            </a:p>
          </p:txBody>
        </p:sp>
        <p:sp>
          <p:nvSpPr>
            <p:cNvPr id="8" name="矢印: 五方向 15">
              <a:extLst>
                <a:ext uri="{FF2B5EF4-FFF2-40B4-BE49-F238E27FC236}">
                  <a16:creationId xmlns:a16="http://schemas.microsoft.com/office/drawing/2014/main" id="{C47C9A13-4ED3-9202-43CA-35190DADC16D}"/>
                </a:ext>
              </a:extLst>
            </p:cNvPr>
            <p:cNvSpPr/>
            <p:nvPr/>
          </p:nvSpPr>
          <p:spPr>
            <a:xfrm>
              <a:off x="9536452" y="13254684"/>
              <a:ext cx="615818" cy="17189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endParaRPr kumimoji="1" lang="ja-JP" altLang="en-US" sz="700" dirty="0">
                <a:solidFill>
                  <a:schemeClr val="tx1"/>
                </a:solidFill>
              </a:endParaRPr>
            </a:p>
          </p:txBody>
        </p:sp>
        <p:sp>
          <p:nvSpPr>
            <p:cNvPr id="10" name="正方形/長方形 9">
              <a:extLst>
                <a:ext uri="{FF2B5EF4-FFF2-40B4-BE49-F238E27FC236}">
                  <a16:creationId xmlns:a16="http://schemas.microsoft.com/office/drawing/2014/main" id="{509C8F18-554C-9256-8BEE-3557410B492D}"/>
                </a:ext>
              </a:extLst>
            </p:cNvPr>
            <p:cNvSpPr/>
            <p:nvPr/>
          </p:nvSpPr>
          <p:spPr>
            <a:xfrm>
              <a:off x="10078445" y="13189541"/>
              <a:ext cx="601624" cy="330471"/>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r>
                <a:rPr lang="ja-JP" altLang="en-US" sz="700" dirty="0"/>
                <a:t>導入</a:t>
              </a:r>
            </a:p>
          </p:txBody>
        </p:sp>
        <p:sp>
          <p:nvSpPr>
            <p:cNvPr id="11" name="正方形/長方形 10">
              <a:extLst>
                <a:ext uri="{FF2B5EF4-FFF2-40B4-BE49-F238E27FC236}">
                  <a16:creationId xmlns:a16="http://schemas.microsoft.com/office/drawing/2014/main" id="{662D2002-65F8-7F15-7814-3579A1CCCC9F}"/>
                </a:ext>
              </a:extLst>
            </p:cNvPr>
            <p:cNvSpPr/>
            <p:nvPr/>
          </p:nvSpPr>
          <p:spPr>
            <a:xfrm>
              <a:off x="10200649" y="12900546"/>
              <a:ext cx="1761448" cy="330471"/>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r>
                <a:rPr lang="ja-JP" altLang="en-US" sz="700" dirty="0"/>
                <a:t>調査・検討、実証、移行</a:t>
              </a:r>
            </a:p>
          </p:txBody>
        </p:sp>
      </p:grpSp>
      <p:graphicFrame>
        <p:nvGraphicFramePr>
          <p:cNvPr id="13" name="表 12">
            <a:extLst>
              <a:ext uri="{FF2B5EF4-FFF2-40B4-BE49-F238E27FC236}">
                <a16:creationId xmlns:a16="http://schemas.microsoft.com/office/drawing/2014/main" id="{81BC9573-AF57-E6E9-F9F2-DAC24C961ECF}"/>
              </a:ext>
            </a:extLst>
          </p:cNvPr>
          <p:cNvGraphicFramePr>
            <a:graphicFrameLocks noGrp="1" noChangeAspect="1"/>
          </p:cNvGraphicFramePr>
          <p:nvPr>
            <p:extLst>
              <p:ext uri="{D42A27DB-BD31-4B8C-83A1-F6EECF244321}">
                <p14:modId xmlns:p14="http://schemas.microsoft.com/office/powerpoint/2010/main" val="1878375523"/>
              </p:ext>
            </p:extLst>
          </p:nvPr>
        </p:nvGraphicFramePr>
        <p:xfrm>
          <a:off x="368356" y="3571555"/>
          <a:ext cx="5925762" cy="5969835"/>
        </p:xfrm>
        <a:graphic>
          <a:graphicData uri="http://schemas.openxmlformats.org/drawingml/2006/table">
            <a:tbl>
              <a:tblPr firstRow="1" bandRow="1"/>
              <a:tblGrid>
                <a:gridCol w="223390">
                  <a:extLst>
                    <a:ext uri="{9D8B030D-6E8A-4147-A177-3AD203B41FA5}">
                      <a16:colId xmlns:a16="http://schemas.microsoft.com/office/drawing/2014/main" val="1390695492"/>
                    </a:ext>
                  </a:extLst>
                </a:gridCol>
                <a:gridCol w="1781659">
                  <a:extLst>
                    <a:ext uri="{9D8B030D-6E8A-4147-A177-3AD203B41FA5}">
                      <a16:colId xmlns:a16="http://schemas.microsoft.com/office/drawing/2014/main" val="694847143"/>
                    </a:ext>
                  </a:extLst>
                </a:gridCol>
                <a:gridCol w="1004952">
                  <a:extLst>
                    <a:ext uri="{9D8B030D-6E8A-4147-A177-3AD203B41FA5}">
                      <a16:colId xmlns:a16="http://schemas.microsoft.com/office/drawing/2014/main" val="3405436965"/>
                    </a:ext>
                  </a:extLst>
                </a:gridCol>
                <a:gridCol w="1505000">
                  <a:extLst>
                    <a:ext uri="{9D8B030D-6E8A-4147-A177-3AD203B41FA5}">
                      <a16:colId xmlns:a16="http://schemas.microsoft.com/office/drawing/2014/main" val="3761638086"/>
                    </a:ext>
                  </a:extLst>
                </a:gridCol>
                <a:gridCol w="1410761">
                  <a:extLst>
                    <a:ext uri="{9D8B030D-6E8A-4147-A177-3AD203B41FA5}">
                      <a16:colId xmlns:a16="http://schemas.microsoft.com/office/drawing/2014/main" val="532515363"/>
                    </a:ext>
                  </a:extLst>
                </a:gridCol>
              </a:tblGrid>
              <a:tr h="311465">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342612">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l"/>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KPI</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排出量</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ー</a:t>
                      </a:r>
                      <a:endParaRPr kumimoji="1" lang="en-US" altLang="ja-JP" sz="6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4,314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千トン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年度比</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実質</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トン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6145770"/>
                  </a:ext>
                </a:extLst>
              </a:tr>
              <a:tr h="362008">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上屋・メンテナンス棟・ヤード照明の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362008">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ヤード内荷役機械の省エネ化・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ハイブリッド化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バンカリングステーション岸壁補修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607142"/>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上屋等への太陽光発電設備設置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818033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再生可能エネルギー由来電力への切替</a:t>
                      </a:r>
                    </a:p>
                  </a:txBody>
                  <a:tcPr marL="36000" marR="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362008">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陸上電力供給設備（低圧）整備</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8999356"/>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水素燃料電池船の導入</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新造船の導入（停泊中の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rowSpan="8">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社屋照明の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臨港道路照明の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社有車の電動化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アンモニア燃料のナフサ分解炉実用化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89302843"/>
                  </a:ext>
                </a:extLst>
              </a:tr>
              <a:tr h="540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メタンの導入）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88916708"/>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モーダルシフトの促進</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3886095"/>
                  </a:ext>
                </a:extLst>
              </a:tr>
              <a:tr h="362008">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lang="en-US" altLang="ja-JP" sz="800" b="0" dirty="0">
                          <a:solidFill>
                            <a:schemeClr val="tx1"/>
                          </a:solidFill>
                          <a:latin typeface="ＭＳ Ｐゴシック" panose="020B0600070205080204" pitchFamily="50" charset="-128"/>
                          <a:ea typeface="ＭＳ Ｐゴシック" panose="020B0600070205080204" pitchFamily="50" charset="-128"/>
                        </a:rPr>
                        <a:t>SAF</a:t>
                      </a:r>
                      <a:r>
                        <a:rPr lang="ja-JP" altLang="en-US" sz="800" b="0" dirty="0">
                          <a:solidFill>
                            <a:schemeClr val="tx1"/>
                          </a:solidFill>
                          <a:latin typeface="ＭＳ Ｐゴシック" panose="020B0600070205080204" pitchFamily="50" charset="-128"/>
                          <a:ea typeface="ＭＳ Ｐゴシック" panose="020B0600070205080204" pitchFamily="50" charset="-128"/>
                        </a:rPr>
                        <a:t>製造装置の建造・供給</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7868322"/>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バンカリング船の建造・就航</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93239289"/>
                  </a:ext>
                </a:extLst>
              </a:tr>
            </a:tbl>
          </a:graphicData>
        </a:graphic>
      </p:graphicFrame>
      <p:sp>
        <p:nvSpPr>
          <p:cNvPr id="91" name="四角形: 角を丸くする 90">
            <a:extLst>
              <a:ext uri="{FF2B5EF4-FFF2-40B4-BE49-F238E27FC236}">
                <a16:creationId xmlns:a16="http://schemas.microsoft.com/office/drawing/2014/main" id="{0103B235-FDA8-422A-BFA4-FE06318BC8A7}"/>
              </a:ext>
            </a:extLst>
          </p:cNvPr>
          <p:cNvSpPr/>
          <p:nvPr/>
        </p:nvSpPr>
        <p:spPr>
          <a:xfrm>
            <a:off x="38100" y="376933"/>
            <a:ext cx="6264000" cy="1883213"/>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陸上電力供給設備について、まずは、大阪港での導入を進め、堺泉北港や阪南港においては導入に向けて検討を進めていくほか、次の取組の実現に向けて検討を行っていく。</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電動化や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FC</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化などの次世代エネルギーを活用した荷役機械等の導入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直営船のリプレイスにおける電動推進船や次世代エネルギー燃料船の導入</a:t>
            </a: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上屋・事務所等における非化石エネルギー由来電力への切替</a:t>
            </a:r>
          </a:p>
          <a:p>
            <a:pPr marL="171450" indent="-171450">
              <a:buFont typeface="Arial" panose="020B0604020202020204" pitchFamily="34" charset="0"/>
              <a:buChar char="•"/>
            </a:pP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化の進展に対応した充電施設等の導入</a:t>
            </a: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ブルーカーボン生態系の導入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株式会社三井</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E&amp;S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による自立型の水素燃料電池発電装置の導入促進</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角を丸くする 91">
            <a:extLst>
              <a:ext uri="{FF2B5EF4-FFF2-40B4-BE49-F238E27FC236}">
                <a16:creationId xmlns:a16="http://schemas.microsoft.com/office/drawing/2014/main" id="{E8185B0B-C849-4AD0-BC91-940322FB3CA3}"/>
              </a:ext>
            </a:extLst>
          </p:cNvPr>
          <p:cNvSpPr/>
          <p:nvPr/>
        </p:nvSpPr>
        <p:spPr>
          <a:xfrm>
            <a:off x="6501600" y="2502970"/>
            <a:ext cx="6264000" cy="1613951"/>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下記事業のように、次世代エネルギーの供給拠点形成の推進に寄与するものとして期待される事業活動について、行政機関において最大限の支援をしていく。</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大阪ガス株式会社及び</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ENEOS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株式会社</a:t>
            </a:r>
            <a:br>
              <a:rPr kumimoji="1" lang="en-US" altLang="ja-JP" sz="1200" dirty="0">
                <a:solidFill>
                  <a:schemeClr val="tx1"/>
                </a:solidFill>
                <a:latin typeface="ＭＳ Ｐゴシック" panose="020B0600070205080204" pitchFamily="50" charset="-128"/>
                <a:ea typeface="ＭＳ Ｐゴシック" panose="020B0600070205080204" pitchFamily="50" charset="-128"/>
              </a:rPr>
            </a:b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「大阪港湾部におけるグリーン水素を活用した国内初となる国産ｅ－メタンの大規模製造に関する共同検討の開始」</a:t>
            </a:r>
          </a:p>
          <a:p>
            <a:pPr marL="228600" indent="-228600">
              <a:buFont typeface="+mj-ea"/>
              <a:buAutoNum type="circleNumDbPlain"/>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三井物産株式会社、三井化学株式会社、株式会社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IHI</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及び関西電力株式会社</a:t>
            </a:r>
            <a:br>
              <a:rPr kumimoji="1" lang="en-US" altLang="ja-JP" sz="1200" dirty="0">
                <a:solidFill>
                  <a:schemeClr val="tx1"/>
                </a:solidFill>
                <a:latin typeface="ＭＳ Ｐゴシック" panose="020B0600070205080204" pitchFamily="50" charset="-128"/>
                <a:ea typeface="ＭＳ Ｐゴシック" panose="020B0600070205080204" pitchFamily="50" charset="-128"/>
              </a:rPr>
            </a:b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「大阪の臨海工業地帯を拠点とした水素・アンモニアサプライチェーン構築に向けた共同検討の開始」</a:t>
            </a:r>
          </a:p>
        </p:txBody>
      </p:sp>
      <p:sp>
        <p:nvSpPr>
          <p:cNvPr id="93" name="四角形: 角を丸くする 92">
            <a:extLst>
              <a:ext uri="{FF2B5EF4-FFF2-40B4-BE49-F238E27FC236}">
                <a16:creationId xmlns:a16="http://schemas.microsoft.com/office/drawing/2014/main" id="{AB1F1FCE-1955-42F2-9999-F7643F30C74B}"/>
              </a:ext>
            </a:extLst>
          </p:cNvPr>
          <p:cNvSpPr/>
          <p:nvPr/>
        </p:nvSpPr>
        <p:spPr>
          <a:xfrm>
            <a:off x="6501600" y="376933"/>
            <a:ext cx="6264000" cy="1650964"/>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港湾を利用する荷主や船会社、港湾で事業を営む港湾運送事業者や倉庫業者等をはじめ多岐にわたる関係者と一体となって取組を進めることが重要との観点から、引き続き次のとおり</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CNP</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形成に取り組み、港湾・産業立地競争力の向上に繋げる。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火力発電所での脱炭素化（水素・</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メタンの混焼及び専焼、</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CCUS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等）に向けた技術開発・商用化実証や、都市ガスのメタネーション、既存ボイラー燃料の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水素・燃料アンモニア・バイオマス等への転換などによるエネルギー分野の脱炭素化の取組が進められていることから、これらの取り扱いを可能とする港湾インフラの計画・整備を着実に取り組む。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矢印: 五方向 24">
            <a:extLst>
              <a:ext uri="{FF2B5EF4-FFF2-40B4-BE49-F238E27FC236}">
                <a16:creationId xmlns:a16="http://schemas.microsoft.com/office/drawing/2014/main" id="{62B8D6E8-324C-34A9-657C-A1E19D4B2750}"/>
              </a:ext>
            </a:extLst>
          </p:cNvPr>
          <p:cNvSpPr/>
          <p:nvPr/>
        </p:nvSpPr>
        <p:spPr>
          <a:xfrm>
            <a:off x="2384008" y="4322167"/>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6" name="矢印: 五方向 23">
            <a:extLst>
              <a:ext uri="{FF2B5EF4-FFF2-40B4-BE49-F238E27FC236}">
                <a16:creationId xmlns:a16="http://schemas.microsoft.com/office/drawing/2014/main" id="{414A7B2E-F827-DB8A-60A3-7D956045341A}"/>
              </a:ext>
            </a:extLst>
          </p:cNvPr>
          <p:cNvSpPr/>
          <p:nvPr/>
        </p:nvSpPr>
        <p:spPr>
          <a:xfrm>
            <a:off x="3069216" y="4688094"/>
            <a:ext cx="2041582"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ガントリークレーン・ストラドルキャリアの省エネ化、</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lang="en-US" altLang="ja-JP" sz="700" dirty="0">
                <a:solidFill>
                  <a:schemeClr val="tx1"/>
                </a:solidFill>
                <a:latin typeface="ＭＳ Ｐゴシック" panose="020B0600070205080204" pitchFamily="50" charset="-128"/>
                <a:ea typeface="ＭＳ Ｐゴシック" panose="020B0600070205080204" pitchFamily="50" charset="-128"/>
              </a:rPr>
              <a:t>RTG</a:t>
            </a:r>
            <a:r>
              <a:rPr lang="ja-JP" altLang="en-US" sz="700" dirty="0">
                <a:solidFill>
                  <a:schemeClr val="tx1"/>
                </a:solidFill>
                <a:latin typeface="ＭＳ Ｐゴシック" panose="020B0600070205080204" pitchFamily="50" charset="-128"/>
                <a:ea typeface="ＭＳ Ｐゴシック" panose="020B0600070205080204" pitchFamily="50" charset="-128"/>
              </a:rPr>
              <a:t>）の順次導入</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矢印: 五方向 23">
            <a:extLst>
              <a:ext uri="{FF2B5EF4-FFF2-40B4-BE49-F238E27FC236}">
                <a16:creationId xmlns:a16="http://schemas.microsoft.com/office/drawing/2014/main" id="{C344BA08-23BB-3327-18E7-C098A3BFBE08}"/>
              </a:ext>
            </a:extLst>
          </p:cNvPr>
          <p:cNvSpPr/>
          <p:nvPr/>
        </p:nvSpPr>
        <p:spPr>
          <a:xfrm>
            <a:off x="2384008" y="6117779"/>
            <a:ext cx="6876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試験運用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矢印: 五方向 24">
            <a:extLst>
              <a:ext uri="{FF2B5EF4-FFF2-40B4-BE49-F238E27FC236}">
                <a16:creationId xmlns:a16="http://schemas.microsoft.com/office/drawing/2014/main" id="{7D48731A-3709-9769-42E8-EA0B0CD58EDF}"/>
              </a:ext>
            </a:extLst>
          </p:cNvPr>
          <p:cNvSpPr/>
          <p:nvPr/>
        </p:nvSpPr>
        <p:spPr>
          <a:xfrm>
            <a:off x="3070933" y="6117779"/>
            <a:ext cx="14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5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五方向 23">
            <a:extLst>
              <a:ext uri="{FF2B5EF4-FFF2-40B4-BE49-F238E27FC236}">
                <a16:creationId xmlns:a16="http://schemas.microsoft.com/office/drawing/2014/main" id="{6CDCD578-15F8-3549-695D-37E5CC191FC0}"/>
              </a:ext>
            </a:extLst>
          </p:cNvPr>
          <p:cNvSpPr/>
          <p:nvPr/>
        </p:nvSpPr>
        <p:spPr>
          <a:xfrm>
            <a:off x="2384008" y="5810000"/>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矢印: 五方向 23">
            <a:extLst>
              <a:ext uri="{FF2B5EF4-FFF2-40B4-BE49-F238E27FC236}">
                <a16:creationId xmlns:a16="http://schemas.microsoft.com/office/drawing/2014/main" id="{BED4978A-3E7A-0178-2624-3AA803A6F6E7}"/>
              </a:ext>
            </a:extLst>
          </p:cNvPr>
          <p:cNvSpPr/>
          <p:nvPr/>
        </p:nvSpPr>
        <p:spPr>
          <a:xfrm>
            <a:off x="2384008" y="9321872"/>
            <a:ext cx="127857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矢印: 五方向 24">
            <a:extLst>
              <a:ext uri="{FF2B5EF4-FFF2-40B4-BE49-F238E27FC236}">
                <a16:creationId xmlns:a16="http://schemas.microsoft.com/office/drawing/2014/main" id="{448768F6-BC1A-0178-56A0-E44788FEB41D}"/>
              </a:ext>
            </a:extLst>
          </p:cNvPr>
          <p:cNvSpPr/>
          <p:nvPr/>
        </p:nvSpPr>
        <p:spPr>
          <a:xfrm>
            <a:off x="3656866" y="9321872"/>
            <a:ext cx="385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就航</a:t>
            </a:r>
          </a:p>
        </p:txBody>
      </p:sp>
      <p:sp>
        <p:nvSpPr>
          <p:cNvPr id="64" name="矢印: 五方向 24">
            <a:extLst>
              <a:ext uri="{FF2B5EF4-FFF2-40B4-BE49-F238E27FC236}">
                <a16:creationId xmlns:a16="http://schemas.microsoft.com/office/drawing/2014/main" id="{1E005CD9-E4DD-F19C-1750-E3B88BDFEAE9}"/>
              </a:ext>
            </a:extLst>
          </p:cNvPr>
          <p:cNvSpPr/>
          <p:nvPr/>
        </p:nvSpPr>
        <p:spPr>
          <a:xfrm>
            <a:off x="2384008" y="7909855"/>
            <a:ext cx="24912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技術開発・実証化</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矢印: 五方向 24">
            <a:extLst>
              <a:ext uri="{FF2B5EF4-FFF2-40B4-BE49-F238E27FC236}">
                <a16:creationId xmlns:a16="http://schemas.microsoft.com/office/drawing/2014/main" id="{CA262251-0592-DD98-E1AA-789A679FF9D9}"/>
              </a:ext>
            </a:extLst>
          </p:cNvPr>
          <p:cNvSpPr/>
          <p:nvPr/>
        </p:nvSpPr>
        <p:spPr>
          <a:xfrm>
            <a:off x="4891681" y="7909855"/>
            <a:ext cx="1396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矢印: 五方向 24">
            <a:extLst>
              <a:ext uri="{FF2B5EF4-FFF2-40B4-BE49-F238E27FC236}">
                <a16:creationId xmlns:a16="http://schemas.microsoft.com/office/drawing/2014/main" id="{0F1AF2AE-5434-5509-B12A-03B7230066BE}"/>
              </a:ext>
            </a:extLst>
          </p:cNvPr>
          <p:cNvSpPr/>
          <p:nvPr/>
        </p:nvSpPr>
        <p:spPr>
          <a:xfrm>
            <a:off x="3069431" y="7397767"/>
            <a:ext cx="181171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67" name="矢印: 五方向 24">
            <a:extLst>
              <a:ext uri="{FF2B5EF4-FFF2-40B4-BE49-F238E27FC236}">
                <a16:creationId xmlns:a16="http://schemas.microsoft.com/office/drawing/2014/main" id="{8DCC7782-C3FF-209B-7C8C-4781201A144A}"/>
              </a:ext>
            </a:extLst>
          </p:cNvPr>
          <p:cNvSpPr/>
          <p:nvPr/>
        </p:nvSpPr>
        <p:spPr>
          <a:xfrm>
            <a:off x="2384008" y="7654006"/>
            <a:ext cx="68708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68" name="矢印: 五方向 23">
            <a:extLst>
              <a:ext uri="{FF2B5EF4-FFF2-40B4-BE49-F238E27FC236}">
                <a16:creationId xmlns:a16="http://schemas.microsoft.com/office/drawing/2014/main" id="{B28ADB0A-EDF4-B31F-7CD4-3C0D8263D676}"/>
              </a:ext>
            </a:extLst>
          </p:cNvPr>
          <p:cNvSpPr/>
          <p:nvPr/>
        </p:nvSpPr>
        <p:spPr>
          <a:xfrm>
            <a:off x="2384008" y="6370085"/>
            <a:ext cx="6867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一部建造・導入済</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矢印: 五方向 24">
            <a:extLst>
              <a:ext uri="{FF2B5EF4-FFF2-40B4-BE49-F238E27FC236}">
                <a16:creationId xmlns:a16="http://schemas.microsoft.com/office/drawing/2014/main" id="{120D3924-9DA1-255A-D87A-4CCE6E07D8D3}"/>
              </a:ext>
            </a:extLst>
          </p:cNvPr>
          <p:cNvSpPr/>
          <p:nvPr/>
        </p:nvSpPr>
        <p:spPr>
          <a:xfrm>
            <a:off x="4891682" y="7397767"/>
            <a:ext cx="1396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美化柱等への導入</a:t>
            </a:r>
          </a:p>
        </p:txBody>
      </p:sp>
      <p:sp>
        <p:nvSpPr>
          <p:cNvPr id="70" name="矢印: 五方向 24">
            <a:extLst>
              <a:ext uri="{FF2B5EF4-FFF2-40B4-BE49-F238E27FC236}">
                <a16:creationId xmlns:a16="http://schemas.microsoft.com/office/drawing/2014/main" id="{3B44AE45-70D8-A5BE-B2B6-E57E169AC3F7}"/>
              </a:ext>
            </a:extLst>
          </p:cNvPr>
          <p:cNvSpPr/>
          <p:nvPr/>
        </p:nvSpPr>
        <p:spPr>
          <a:xfrm>
            <a:off x="4891682" y="8238578"/>
            <a:ext cx="1396800" cy="410862"/>
          </a:xfrm>
          <a:prstGeom prst="homePlate">
            <a:avLst>
              <a:gd name="adj" fmla="val 2225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71" name="矢印: 五方向 24">
            <a:extLst>
              <a:ext uri="{FF2B5EF4-FFF2-40B4-BE49-F238E27FC236}">
                <a16:creationId xmlns:a16="http://schemas.microsoft.com/office/drawing/2014/main" id="{91666F16-F6CC-9ABF-304C-5249B35B4155}"/>
              </a:ext>
            </a:extLst>
          </p:cNvPr>
          <p:cNvSpPr/>
          <p:nvPr/>
        </p:nvSpPr>
        <p:spPr>
          <a:xfrm>
            <a:off x="2384008" y="4991363"/>
            <a:ext cx="68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補修</a:t>
            </a:r>
          </a:p>
        </p:txBody>
      </p:sp>
      <p:sp>
        <p:nvSpPr>
          <p:cNvPr id="72" name="正方形/長方形 71">
            <a:extLst>
              <a:ext uri="{FF2B5EF4-FFF2-40B4-BE49-F238E27FC236}">
                <a16:creationId xmlns:a16="http://schemas.microsoft.com/office/drawing/2014/main" id="{5A229E57-A74E-E113-DAE2-835B4B93E6D4}"/>
              </a:ext>
            </a:extLst>
          </p:cNvPr>
          <p:cNvSpPr/>
          <p:nvPr/>
        </p:nvSpPr>
        <p:spPr>
          <a:xfrm>
            <a:off x="3534766" y="9279530"/>
            <a:ext cx="275717"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2026</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年度 </a:t>
            </a:r>
          </a:p>
        </p:txBody>
      </p:sp>
      <p:sp>
        <p:nvSpPr>
          <p:cNvPr id="75" name="矢印: 五方向 24">
            <a:extLst>
              <a:ext uri="{FF2B5EF4-FFF2-40B4-BE49-F238E27FC236}">
                <a16:creationId xmlns:a16="http://schemas.microsoft.com/office/drawing/2014/main" id="{405AF88C-F7D5-F03C-8919-FA0945A9871B}"/>
              </a:ext>
            </a:extLst>
          </p:cNvPr>
          <p:cNvSpPr/>
          <p:nvPr/>
        </p:nvSpPr>
        <p:spPr>
          <a:xfrm>
            <a:off x="2384008" y="7140453"/>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76" name="矢印: 五方向 24">
            <a:extLst>
              <a:ext uri="{FF2B5EF4-FFF2-40B4-BE49-F238E27FC236}">
                <a16:creationId xmlns:a16="http://schemas.microsoft.com/office/drawing/2014/main" id="{F629D474-965D-A609-1440-9459FB34FD05}"/>
              </a:ext>
            </a:extLst>
          </p:cNvPr>
          <p:cNvSpPr/>
          <p:nvPr/>
        </p:nvSpPr>
        <p:spPr>
          <a:xfrm>
            <a:off x="2384008" y="9017796"/>
            <a:ext cx="801769"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製造装置完工</a:t>
            </a:r>
          </a:p>
        </p:txBody>
      </p:sp>
      <p:sp>
        <p:nvSpPr>
          <p:cNvPr id="79" name="矢印: 五方向 24">
            <a:extLst>
              <a:ext uri="{FF2B5EF4-FFF2-40B4-BE49-F238E27FC236}">
                <a16:creationId xmlns:a16="http://schemas.microsoft.com/office/drawing/2014/main" id="{A25F8B56-8FCF-A15A-53AA-31F706C9ABC8}"/>
              </a:ext>
            </a:extLst>
          </p:cNvPr>
          <p:cNvSpPr/>
          <p:nvPr/>
        </p:nvSpPr>
        <p:spPr>
          <a:xfrm>
            <a:off x="3184538" y="9017796"/>
            <a:ext cx="398385"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運転開始</a:t>
            </a:r>
          </a:p>
        </p:txBody>
      </p:sp>
      <p:sp>
        <p:nvSpPr>
          <p:cNvPr id="80" name="矢印: 五方向 24">
            <a:extLst>
              <a:ext uri="{FF2B5EF4-FFF2-40B4-BE49-F238E27FC236}">
                <a16:creationId xmlns:a16="http://schemas.microsoft.com/office/drawing/2014/main" id="{BF1E3B8A-B002-ED92-D2DD-68581B669414}"/>
              </a:ext>
            </a:extLst>
          </p:cNvPr>
          <p:cNvSpPr/>
          <p:nvPr/>
        </p:nvSpPr>
        <p:spPr>
          <a:xfrm>
            <a:off x="2384008" y="8456385"/>
            <a:ext cx="24912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製造設備構築（国産</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メタンの大規模製造プロジェクト）</a:t>
            </a:r>
          </a:p>
        </p:txBody>
      </p:sp>
      <p:sp>
        <p:nvSpPr>
          <p:cNvPr id="81" name="矢印: 五方向 24">
            <a:extLst>
              <a:ext uri="{FF2B5EF4-FFF2-40B4-BE49-F238E27FC236}">
                <a16:creationId xmlns:a16="http://schemas.microsoft.com/office/drawing/2014/main" id="{72BB5208-5143-E9DB-898E-3B75ECCA1958}"/>
              </a:ext>
            </a:extLst>
          </p:cNvPr>
          <p:cNvSpPr/>
          <p:nvPr/>
        </p:nvSpPr>
        <p:spPr>
          <a:xfrm>
            <a:off x="4898667" y="8456385"/>
            <a:ext cx="1296000" cy="180000"/>
          </a:xfrm>
          <a:prstGeom prst="homePlate">
            <a:avLst>
              <a:gd name="adj" fmla="val 25747"/>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製造・供給</a:t>
            </a:r>
          </a:p>
        </p:txBody>
      </p:sp>
      <p:sp>
        <p:nvSpPr>
          <p:cNvPr id="82" name="正方形/長方形 81">
            <a:extLst>
              <a:ext uri="{FF2B5EF4-FFF2-40B4-BE49-F238E27FC236}">
                <a16:creationId xmlns:a16="http://schemas.microsoft.com/office/drawing/2014/main" id="{358A0687-84B0-C4C1-A08A-60287EA4B837}"/>
              </a:ext>
            </a:extLst>
          </p:cNvPr>
          <p:cNvSpPr/>
          <p:nvPr/>
        </p:nvSpPr>
        <p:spPr>
          <a:xfrm>
            <a:off x="3080042" y="4970592"/>
            <a:ext cx="689291" cy="2154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堺泉北港</a:t>
            </a:r>
            <a:endParaRPr lang="en-US" altLang="ja-JP" sz="700" dirty="0">
              <a:effectLst>
                <a:glow rad="127000">
                  <a:schemeClr val="bg1"/>
                </a:glow>
              </a:effectLst>
              <a:latin typeface="ＭＳ Ｐゴシック" panose="020B0600070205080204" pitchFamily="50" charset="-128"/>
              <a:ea typeface="ＭＳ Ｐゴシック" panose="020B0600070205080204" pitchFamily="50" charset="-128"/>
            </a:endParaRPr>
          </a:p>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松之浜第１号岸壁</a:t>
            </a:r>
          </a:p>
        </p:txBody>
      </p:sp>
      <p:sp>
        <p:nvSpPr>
          <p:cNvPr id="83" name="矢印: 五方向 23">
            <a:extLst>
              <a:ext uri="{FF2B5EF4-FFF2-40B4-BE49-F238E27FC236}">
                <a16:creationId xmlns:a16="http://schemas.microsoft.com/office/drawing/2014/main" id="{CF18944D-40C2-E8B8-25FF-1D728641C9D4}"/>
              </a:ext>
            </a:extLst>
          </p:cNvPr>
          <p:cNvSpPr/>
          <p:nvPr/>
        </p:nvSpPr>
        <p:spPr>
          <a:xfrm>
            <a:off x="2384008" y="5500705"/>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5" name="矢印: 五方向 24">
            <a:extLst>
              <a:ext uri="{FF2B5EF4-FFF2-40B4-BE49-F238E27FC236}">
                <a16:creationId xmlns:a16="http://schemas.microsoft.com/office/drawing/2014/main" id="{0D92371E-9575-8850-9C3A-D0A3899CBFB6}"/>
              </a:ext>
            </a:extLst>
          </p:cNvPr>
          <p:cNvSpPr/>
          <p:nvPr/>
        </p:nvSpPr>
        <p:spPr>
          <a:xfrm>
            <a:off x="3241009" y="6139634"/>
            <a:ext cx="1738409" cy="12609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順次、他のコンテナターミナル導入</a:t>
            </a:r>
          </a:p>
        </p:txBody>
      </p:sp>
      <p:sp>
        <p:nvSpPr>
          <p:cNvPr id="87" name="正方形/長方形 86">
            <a:extLst>
              <a:ext uri="{FF2B5EF4-FFF2-40B4-BE49-F238E27FC236}">
                <a16:creationId xmlns:a16="http://schemas.microsoft.com/office/drawing/2014/main" id="{6D6C2877-540A-4B2A-61EB-082471F17C50}"/>
              </a:ext>
            </a:extLst>
          </p:cNvPr>
          <p:cNvSpPr/>
          <p:nvPr/>
        </p:nvSpPr>
        <p:spPr>
          <a:xfrm>
            <a:off x="5414947" y="8094251"/>
            <a:ext cx="96532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2050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90%</a:t>
            </a:r>
            <a:r>
              <a:rPr lang="ja-JP" altLang="en-US" sz="500" dirty="0">
                <a:latin typeface="ＭＳ Ｐゴシック" panose="020B0600070205080204" pitchFamily="50" charset="-128"/>
                <a:ea typeface="ＭＳ Ｐゴシック" panose="020B0600070205080204" pitchFamily="50" charset="-128"/>
              </a:rPr>
              <a:t>以上 </a:t>
            </a:r>
          </a:p>
        </p:txBody>
      </p:sp>
      <p:sp>
        <p:nvSpPr>
          <p:cNvPr id="88" name="正方形/長方形 87">
            <a:extLst>
              <a:ext uri="{FF2B5EF4-FFF2-40B4-BE49-F238E27FC236}">
                <a16:creationId xmlns:a16="http://schemas.microsoft.com/office/drawing/2014/main" id="{C0665968-06DB-7F39-FE20-85527685BCC9}"/>
              </a:ext>
            </a:extLst>
          </p:cNvPr>
          <p:cNvSpPr/>
          <p:nvPr/>
        </p:nvSpPr>
        <p:spPr>
          <a:xfrm>
            <a:off x="4046149" y="8094251"/>
            <a:ext cx="93326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2030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1%</a:t>
            </a:r>
            <a:r>
              <a:rPr lang="ja-JP" altLang="en-US" sz="500" dirty="0">
                <a:latin typeface="ＭＳ Ｐゴシック" panose="020B0600070205080204" pitchFamily="50" charset="-128"/>
                <a:ea typeface="ＭＳ Ｐゴシック" panose="020B0600070205080204" pitchFamily="50" charset="-128"/>
              </a:rPr>
              <a:t>混入 </a:t>
            </a:r>
          </a:p>
        </p:txBody>
      </p:sp>
      <p:sp>
        <p:nvSpPr>
          <p:cNvPr id="89" name="矢印: 五方向 24">
            <a:extLst>
              <a:ext uri="{FF2B5EF4-FFF2-40B4-BE49-F238E27FC236}">
                <a16:creationId xmlns:a16="http://schemas.microsoft.com/office/drawing/2014/main" id="{16E07D81-C976-A315-604A-C422804395BA}"/>
              </a:ext>
            </a:extLst>
          </p:cNvPr>
          <p:cNvSpPr/>
          <p:nvPr/>
        </p:nvSpPr>
        <p:spPr>
          <a:xfrm>
            <a:off x="2384008" y="8238578"/>
            <a:ext cx="166596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技術開発</a:t>
            </a:r>
          </a:p>
        </p:txBody>
      </p:sp>
      <p:sp>
        <p:nvSpPr>
          <p:cNvPr id="90" name="矢印: 五方向 24">
            <a:extLst>
              <a:ext uri="{FF2B5EF4-FFF2-40B4-BE49-F238E27FC236}">
                <a16:creationId xmlns:a16="http://schemas.microsoft.com/office/drawing/2014/main" id="{667CE82C-FEC9-9763-BD86-2C736E0D4115}"/>
              </a:ext>
            </a:extLst>
          </p:cNvPr>
          <p:cNvSpPr/>
          <p:nvPr/>
        </p:nvSpPr>
        <p:spPr>
          <a:xfrm>
            <a:off x="4045154" y="8238578"/>
            <a:ext cx="8280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メタン導管</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注入の実証</a:t>
            </a:r>
          </a:p>
        </p:txBody>
      </p:sp>
      <p:sp>
        <p:nvSpPr>
          <p:cNvPr id="3" name="矢印: 五方向 24">
            <a:extLst>
              <a:ext uri="{FF2B5EF4-FFF2-40B4-BE49-F238E27FC236}">
                <a16:creationId xmlns:a16="http://schemas.microsoft.com/office/drawing/2014/main" id="{4EDC1209-3BBC-52EB-C787-C5C43C9F0FB8}"/>
              </a:ext>
            </a:extLst>
          </p:cNvPr>
          <p:cNvSpPr/>
          <p:nvPr/>
        </p:nvSpPr>
        <p:spPr>
          <a:xfrm>
            <a:off x="3069431" y="4322167"/>
            <a:ext cx="3222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6" name="矢印: 五方向 23">
            <a:extLst>
              <a:ext uri="{FF2B5EF4-FFF2-40B4-BE49-F238E27FC236}">
                <a16:creationId xmlns:a16="http://schemas.microsoft.com/office/drawing/2014/main" id="{2E1B4B6F-EBBE-6FF0-EA3B-55E786E8B597}"/>
              </a:ext>
            </a:extLst>
          </p:cNvPr>
          <p:cNvSpPr/>
          <p:nvPr/>
        </p:nvSpPr>
        <p:spPr>
          <a:xfrm>
            <a:off x="3069431" y="6370085"/>
            <a:ext cx="201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順次建造・導入</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AF7CAE8F-1F9E-7E83-4DC9-893465B33525}"/>
              </a:ext>
            </a:extLst>
          </p:cNvPr>
          <p:cNvSpPr/>
          <p:nvPr/>
        </p:nvSpPr>
        <p:spPr>
          <a:xfrm>
            <a:off x="3928774" y="6331131"/>
            <a:ext cx="1300036"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機能集約により船舶数の削減等による脱炭素化</a:t>
            </a:r>
          </a:p>
        </p:txBody>
      </p:sp>
      <p:sp>
        <p:nvSpPr>
          <p:cNvPr id="27" name="矢印: 五方向 23">
            <a:extLst>
              <a:ext uri="{FF2B5EF4-FFF2-40B4-BE49-F238E27FC236}">
                <a16:creationId xmlns:a16="http://schemas.microsoft.com/office/drawing/2014/main" id="{4377F7DF-0844-6FE1-C219-4236767B40B0}"/>
              </a:ext>
            </a:extLst>
          </p:cNvPr>
          <p:cNvSpPr/>
          <p:nvPr/>
        </p:nvSpPr>
        <p:spPr>
          <a:xfrm>
            <a:off x="2384008" y="6884910"/>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矢印: 五方向 24">
            <a:extLst>
              <a:ext uri="{FF2B5EF4-FFF2-40B4-BE49-F238E27FC236}">
                <a16:creationId xmlns:a16="http://schemas.microsoft.com/office/drawing/2014/main" id="{03536F75-F2EC-06BD-F190-4B13C6850F50}"/>
              </a:ext>
            </a:extLst>
          </p:cNvPr>
          <p:cNvSpPr/>
          <p:nvPr/>
        </p:nvSpPr>
        <p:spPr>
          <a:xfrm>
            <a:off x="2384008" y="7397767"/>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1" name="矢印: 五方向 24">
            <a:extLst>
              <a:ext uri="{FF2B5EF4-FFF2-40B4-BE49-F238E27FC236}">
                <a16:creationId xmlns:a16="http://schemas.microsoft.com/office/drawing/2014/main" id="{4746AEB2-8377-7907-C5EC-B09AE063FDC7}"/>
              </a:ext>
            </a:extLst>
          </p:cNvPr>
          <p:cNvSpPr/>
          <p:nvPr/>
        </p:nvSpPr>
        <p:spPr>
          <a:xfrm>
            <a:off x="3069431" y="7654006"/>
            <a:ext cx="181171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PHV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FCV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等順次導入</a:t>
            </a:r>
          </a:p>
        </p:txBody>
      </p:sp>
      <p:sp>
        <p:nvSpPr>
          <p:cNvPr id="97" name="スライド番号プレースホルダー 1">
            <a:extLst>
              <a:ext uri="{FF2B5EF4-FFF2-40B4-BE49-F238E27FC236}">
                <a16:creationId xmlns:a16="http://schemas.microsoft.com/office/drawing/2014/main" id="{2192B3E6-0DC1-CDB7-7095-9557C205367C}"/>
              </a:ext>
            </a:extLst>
          </p:cNvPr>
          <p:cNvSpPr txBox="1">
            <a:spLocks/>
          </p:cNvSpPr>
          <p:nvPr/>
        </p:nvSpPr>
        <p:spPr>
          <a:xfrm>
            <a:off x="10744200" y="92603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p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006F851A-73D3-E995-52D0-35C8348D557D}"/>
              </a:ext>
            </a:extLst>
          </p:cNvPr>
          <p:cNvSpPr/>
          <p:nvPr/>
        </p:nvSpPr>
        <p:spPr>
          <a:xfrm>
            <a:off x="9393056" y="6168096"/>
            <a:ext cx="756617" cy="107722"/>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en-US" altLang="ja-JP" sz="700" dirty="0">
                <a:effectLst>
                  <a:glow rad="127000">
                    <a:schemeClr val="bg1"/>
                  </a:glow>
                </a:effectLst>
                <a:latin typeface="ＭＳ Ｐゴシック" panose="020B0600070205080204" pitchFamily="50" charset="-128"/>
                <a:ea typeface="ＭＳ Ｐゴシック" panose="020B0600070205080204" pitchFamily="50" charset="-128"/>
              </a:rPr>
              <a:t>※</a:t>
            </a:r>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適宜、制度見直し</a:t>
            </a:r>
          </a:p>
        </p:txBody>
      </p:sp>
      <p:sp>
        <p:nvSpPr>
          <p:cNvPr id="99" name="矢印: 五方向 23">
            <a:extLst>
              <a:ext uri="{FF2B5EF4-FFF2-40B4-BE49-F238E27FC236}">
                <a16:creationId xmlns:a16="http://schemas.microsoft.com/office/drawing/2014/main" id="{538ACE16-522B-D2D0-4899-2C2D36C78CC5}"/>
              </a:ext>
            </a:extLst>
          </p:cNvPr>
          <p:cNvSpPr/>
          <p:nvPr/>
        </p:nvSpPr>
        <p:spPr>
          <a:xfrm>
            <a:off x="9910444" y="7114413"/>
            <a:ext cx="2548800" cy="180000"/>
          </a:xfrm>
          <a:prstGeom prst="homePlate">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kern="0" dirty="0">
                <a:solidFill>
                  <a:prstClr val="black"/>
                </a:solidFill>
                <a:latin typeface="ＭＳ Ｐゴシック" panose="020B0600070205080204" pitchFamily="50" charset="-128"/>
                <a:ea typeface="ＭＳ Ｐゴシック" panose="020B0600070205080204" pitchFamily="50" charset="-128"/>
              </a:rPr>
              <a:t>バンカリング拠点拡大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矢印: 五方向 24">
            <a:extLst>
              <a:ext uri="{FF2B5EF4-FFF2-40B4-BE49-F238E27FC236}">
                <a16:creationId xmlns:a16="http://schemas.microsoft.com/office/drawing/2014/main" id="{4D27FDE5-95B7-7C3A-B5F0-CE755EAFAEEB}"/>
              </a:ext>
            </a:extLst>
          </p:cNvPr>
          <p:cNvSpPr/>
          <p:nvPr/>
        </p:nvSpPr>
        <p:spPr>
          <a:xfrm>
            <a:off x="9393056" y="7635670"/>
            <a:ext cx="307075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a:t>
            </a:r>
          </a:p>
        </p:txBody>
      </p:sp>
      <p:sp>
        <p:nvSpPr>
          <p:cNvPr id="101" name="矢印: 五方向 24">
            <a:extLst>
              <a:ext uri="{FF2B5EF4-FFF2-40B4-BE49-F238E27FC236}">
                <a16:creationId xmlns:a16="http://schemas.microsoft.com/office/drawing/2014/main" id="{DA49CE50-DE4E-5FDD-084C-D9530201F483}"/>
              </a:ext>
            </a:extLst>
          </p:cNvPr>
          <p:cNvSpPr/>
          <p:nvPr/>
        </p:nvSpPr>
        <p:spPr>
          <a:xfrm>
            <a:off x="8705633" y="7635670"/>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03" name="矢印: 五方向 24">
            <a:extLst>
              <a:ext uri="{FF2B5EF4-FFF2-40B4-BE49-F238E27FC236}">
                <a16:creationId xmlns:a16="http://schemas.microsoft.com/office/drawing/2014/main" id="{41FEBC33-06B2-7130-0FE6-FD1BC41F481E}"/>
              </a:ext>
            </a:extLst>
          </p:cNvPr>
          <p:cNvSpPr/>
          <p:nvPr/>
        </p:nvSpPr>
        <p:spPr>
          <a:xfrm>
            <a:off x="8705633" y="9168006"/>
            <a:ext cx="68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一部造成済</a:t>
            </a:r>
          </a:p>
        </p:txBody>
      </p:sp>
      <p:sp>
        <p:nvSpPr>
          <p:cNvPr id="108" name="矢印: 五方向 23">
            <a:extLst>
              <a:ext uri="{FF2B5EF4-FFF2-40B4-BE49-F238E27FC236}">
                <a16:creationId xmlns:a16="http://schemas.microsoft.com/office/drawing/2014/main" id="{E65BC183-25B0-4448-F878-F24022668711}"/>
              </a:ext>
            </a:extLst>
          </p:cNvPr>
          <p:cNvSpPr/>
          <p:nvPr/>
        </p:nvSpPr>
        <p:spPr>
          <a:xfrm>
            <a:off x="2384008" y="4688094"/>
            <a:ext cx="691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矢印: 五方向 24">
            <a:extLst>
              <a:ext uri="{FF2B5EF4-FFF2-40B4-BE49-F238E27FC236}">
                <a16:creationId xmlns:a16="http://schemas.microsoft.com/office/drawing/2014/main" id="{A50611D9-FF23-14B9-A133-6EE801F6F6DD}"/>
              </a:ext>
            </a:extLst>
          </p:cNvPr>
          <p:cNvSpPr/>
          <p:nvPr/>
        </p:nvSpPr>
        <p:spPr>
          <a:xfrm>
            <a:off x="3066676" y="7140453"/>
            <a:ext cx="303619"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拡大</a:t>
            </a:r>
          </a:p>
        </p:txBody>
      </p:sp>
      <p:sp>
        <p:nvSpPr>
          <p:cNvPr id="4" name="矢印: 五方向 23">
            <a:extLst>
              <a:ext uri="{FF2B5EF4-FFF2-40B4-BE49-F238E27FC236}">
                <a16:creationId xmlns:a16="http://schemas.microsoft.com/office/drawing/2014/main" id="{2D638FE7-4CB5-BAD3-6E7A-61B4F10A4695}"/>
              </a:ext>
            </a:extLst>
          </p:cNvPr>
          <p:cNvSpPr/>
          <p:nvPr/>
        </p:nvSpPr>
        <p:spPr>
          <a:xfrm>
            <a:off x="2384008" y="5242704"/>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矢印: 五方向 24">
            <a:extLst>
              <a:ext uri="{FF2B5EF4-FFF2-40B4-BE49-F238E27FC236}">
                <a16:creationId xmlns:a16="http://schemas.microsoft.com/office/drawing/2014/main" id="{F241292F-0AD2-9EA9-6649-2801B6AB2594}"/>
              </a:ext>
            </a:extLst>
          </p:cNvPr>
          <p:cNvSpPr/>
          <p:nvPr/>
        </p:nvSpPr>
        <p:spPr>
          <a:xfrm>
            <a:off x="3069011" y="5242704"/>
            <a:ext cx="3222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順次拡大</a:t>
            </a:r>
          </a:p>
        </p:txBody>
      </p:sp>
      <p:sp>
        <p:nvSpPr>
          <p:cNvPr id="5" name="矢印: 五方向 23">
            <a:extLst>
              <a:ext uri="{FF2B5EF4-FFF2-40B4-BE49-F238E27FC236}">
                <a16:creationId xmlns:a16="http://schemas.microsoft.com/office/drawing/2014/main" id="{D8567884-958A-FB2E-2313-395BE2BE10C9}"/>
              </a:ext>
            </a:extLst>
          </p:cNvPr>
          <p:cNvSpPr/>
          <p:nvPr/>
        </p:nvSpPr>
        <p:spPr>
          <a:xfrm>
            <a:off x="2384008" y="6636415"/>
            <a:ext cx="802458"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五方向 24">
            <a:extLst>
              <a:ext uri="{FF2B5EF4-FFF2-40B4-BE49-F238E27FC236}">
                <a16:creationId xmlns:a16="http://schemas.microsoft.com/office/drawing/2014/main" id="{DF9DA86E-1C65-62DB-0A6C-B549CA13368C}"/>
              </a:ext>
            </a:extLst>
          </p:cNvPr>
          <p:cNvSpPr/>
          <p:nvPr/>
        </p:nvSpPr>
        <p:spPr>
          <a:xfrm>
            <a:off x="3184537" y="6636415"/>
            <a:ext cx="1784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4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矢印: 五方向 24">
            <a:extLst>
              <a:ext uri="{FF2B5EF4-FFF2-40B4-BE49-F238E27FC236}">
                <a16:creationId xmlns:a16="http://schemas.microsoft.com/office/drawing/2014/main" id="{7365D42D-3EB7-EE64-C3A2-F7946978C8E7}"/>
              </a:ext>
            </a:extLst>
          </p:cNvPr>
          <p:cNvSpPr/>
          <p:nvPr/>
        </p:nvSpPr>
        <p:spPr>
          <a:xfrm>
            <a:off x="3197061" y="6624436"/>
            <a:ext cx="1410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5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74" name="矢印: 五方向 26">
            <a:extLst>
              <a:ext uri="{FF2B5EF4-FFF2-40B4-BE49-F238E27FC236}">
                <a16:creationId xmlns:a16="http://schemas.microsoft.com/office/drawing/2014/main" id="{9B32D917-DBF6-6BF2-3CB3-A755BCE4EECC}"/>
              </a:ext>
            </a:extLst>
          </p:cNvPr>
          <p:cNvSpPr/>
          <p:nvPr/>
        </p:nvSpPr>
        <p:spPr>
          <a:xfrm>
            <a:off x="2384007" y="8704606"/>
            <a:ext cx="3898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促進</a:t>
            </a:r>
          </a:p>
        </p:txBody>
      </p:sp>
      <p:sp>
        <p:nvSpPr>
          <p:cNvPr id="84" name="矢印: 五方向 23">
            <a:extLst>
              <a:ext uri="{FF2B5EF4-FFF2-40B4-BE49-F238E27FC236}">
                <a16:creationId xmlns:a16="http://schemas.microsoft.com/office/drawing/2014/main" id="{10E205A6-710A-1111-2783-2D68B398FCBD}"/>
              </a:ext>
            </a:extLst>
          </p:cNvPr>
          <p:cNvSpPr/>
          <p:nvPr/>
        </p:nvSpPr>
        <p:spPr>
          <a:xfrm>
            <a:off x="8705633" y="5773417"/>
            <a:ext cx="830226"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調査・検討</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6" name="矢印: 五方向 95">
            <a:extLst>
              <a:ext uri="{FF2B5EF4-FFF2-40B4-BE49-F238E27FC236}">
                <a16:creationId xmlns:a16="http://schemas.microsoft.com/office/drawing/2014/main" id="{786DECE9-3709-180D-96E7-ACF4F662DA88}"/>
              </a:ext>
            </a:extLst>
          </p:cNvPr>
          <p:cNvSpPr/>
          <p:nvPr/>
        </p:nvSpPr>
        <p:spPr>
          <a:xfrm>
            <a:off x="8705633" y="6866913"/>
            <a:ext cx="68309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導入済</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 name="矢印: 五方向 26">
            <a:extLst>
              <a:ext uri="{FF2B5EF4-FFF2-40B4-BE49-F238E27FC236}">
                <a16:creationId xmlns:a16="http://schemas.microsoft.com/office/drawing/2014/main" id="{3477716D-DBCB-8E6A-AECF-4B3C9F99D537}"/>
              </a:ext>
            </a:extLst>
          </p:cNvPr>
          <p:cNvSpPr/>
          <p:nvPr/>
        </p:nvSpPr>
        <p:spPr>
          <a:xfrm>
            <a:off x="8704617" y="6137262"/>
            <a:ext cx="683095" cy="184288"/>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endParaRPr>
          </a:p>
        </p:txBody>
      </p:sp>
      <p:sp>
        <p:nvSpPr>
          <p:cNvPr id="25" name="矢印: 五方向 24">
            <a:extLst>
              <a:ext uri="{FF2B5EF4-FFF2-40B4-BE49-F238E27FC236}">
                <a16:creationId xmlns:a16="http://schemas.microsoft.com/office/drawing/2014/main" id="{0D1212DD-AA77-E081-988D-2BB08F46D2E9}"/>
              </a:ext>
            </a:extLst>
          </p:cNvPr>
          <p:cNvSpPr/>
          <p:nvPr/>
        </p:nvSpPr>
        <p:spPr>
          <a:xfrm>
            <a:off x="8709193" y="6139651"/>
            <a:ext cx="6492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GA</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ESI</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等導入済</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矢印: 五方向 24">
            <a:extLst>
              <a:ext uri="{FF2B5EF4-FFF2-40B4-BE49-F238E27FC236}">
                <a16:creationId xmlns:a16="http://schemas.microsoft.com/office/drawing/2014/main" id="{643FDD52-56DD-26B4-EE10-DDBE9CC90266}"/>
              </a:ext>
            </a:extLst>
          </p:cNvPr>
          <p:cNvSpPr/>
          <p:nvPr/>
        </p:nvSpPr>
        <p:spPr>
          <a:xfrm>
            <a:off x="3075750" y="6165497"/>
            <a:ext cx="12824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23" name="正方形/長方形 22">
            <a:extLst>
              <a:ext uri="{FF2B5EF4-FFF2-40B4-BE49-F238E27FC236}">
                <a16:creationId xmlns:a16="http://schemas.microsoft.com/office/drawing/2014/main" id="{5C5F875E-F4D6-8225-1414-79C06D79B81B}"/>
              </a:ext>
            </a:extLst>
          </p:cNvPr>
          <p:cNvSpPr/>
          <p:nvPr/>
        </p:nvSpPr>
        <p:spPr>
          <a:xfrm>
            <a:off x="2318342" y="6548040"/>
            <a:ext cx="1101584" cy="169277"/>
          </a:xfrm>
          <a:prstGeom prst="rect">
            <a:avLst/>
          </a:prstGeom>
        </p:spPr>
        <p:txBody>
          <a:bodyPr wrap="none">
            <a:spAutoFit/>
            <a:scene3d>
              <a:camera prst="orthographicFront"/>
              <a:lightRig rig="threePt" dir="t"/>
            </a:scene3d>
            <a:sp3d extrusionH="57150">
              <a:bevelT w="38100" h="38100"/>
            </a:sp3d>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2025</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 </a:t>
            </a:r>
            <a:r>
              <a:rPr lang="zh-TW" altLang="en-US" sz="500" dirty="0">
                <a:effectLst>
                  <a:glow rad="127000">
                    <a:schemeClr val="bg1"/>
                  </a:glow>
                </a:effectLst>
                <a:latin typeface="ＭＳ Ｐゴシック" panose="020B0600070205080204" pitchFamily="50" charset="-128"/>
                <a:ea typeface="ＭＳ Ｐゴシック" panose="020B0600070205080204" pitchFamily="50" charset="-128"/>
              </a:rPr>
              <a:t>水素燃料</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旅客船商用運航</a:t>
            </a:r>
          </a:p>
        </p:txBody>
      </p:sp>
      <p:sp>
        <p:nvSpPr>
          <p:cNvPr id="148" name="正方形/長方形 147">
            <a:extLst>
              <a:ext uri="{FF2B5EF4-FFF2-40B4-BE49-F238E27FC236}">
                <a16:creationId xmlns:a16="http://schemas.microsoft.com/office/drawing/2014/main" id="{4AAD7A09-5D7E-B5FB-B759-B20AA71BB6BC}"/>
              </a:ext>
            </a:extLst>
          </p:cNvPr>
          <p:cNvSpPr/>
          <p:nvPr/>
        </p:nvSpPr>
        <p:spPr>
          <a:xfrm>
            <a:off x="8712739" y="6827350"/>
            <a:ext cx="751809"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glow rad="127000">
                    <a:schemeClr val="bg1"/>
                  </a:glow>
                </a:effectLst>
                <a:uLnTx/>
                <a:uFillTx/>
                <a:latin typeface="ＭＳ Ｐゴシック" panose="020B0600070205080204" pitchFamily="50" charset="-128"/>
                <a:ea typeface="ＭＳ Ｐゴシック" panose="020B0600070205080204" pitchFamily="50" charset="-128"/>
              </a:rPr>
              <a:t>大阪港フェリーさんふらわあ</a:t>
            </a:r>
          </a:p>
        </p:txBody>
      </p:sp>
    </p:spTree>
    <p:extLst>
      <p:ext uri="{BB962C8B-B14F-4D97-AF65-F5344CB8AC3E}">
        <p14:creationId xmlns:p14="http://schemas.microsoft.com/office/powerpoint/2010/main" val="196286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3193</Words>
  <Application>Microsoft Office PowerPoint</Application>
  <PresentationFormat>A3 297x420 mm</PresentationFormat>
  <Paragraphs>518</Paragraphs>
  <Slides>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HGP創英角ｺﾞｼｯｸUB</vt:lpstr>
      <vt:lpstr>HG丸ｺﾞｼｯｸM-PRO</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2024-01-30T02:33:27Z</dcterms:created>
  <dcterms:modified xsi:type="dcterms:W3CDTF">2024-03-22T13:05:41Z</dcterms:modified>
</cp:coreProperties>
</file>